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265" r:id="rId8"/>
    <p:sldId id="267" r:id="rId9"/>
    <p:sldId id="266" r:id="rId10"/>
    <p:sldId id="263" r:id="rId11"/>
    <p:sldId id="264" r:id="rId12"/>
    <p:sldId id="262" r:id="rId13"/>
    <p:sldId id="269" r:id="rId14"/>
    <p:sldId id="271" r:id="rId15"/>
    <p:sldId id="270" r:id="rId16"/>
    <p:sldId id="272" r:id="rId17"/>
    <p:sldId id="273" r:id="rId18"/>
    <p:sldId id="275" r:id="rId19"/>
    <p:sldId id="274" r:id="rId20"/>
    <p:sldId id="276" r:id="rId21"/>
    <p:sldId id="277" r:id="rId22"/>
    <p:sldId id="279" r:id="rId23"/>
    <p:sldId id="278" r:id="rId24"/>
    <p:sldId id="280" r:id="rId25"/>
    <p:sldId id="281" r:id="rId26"/>
    <p:sldId id="285" r:id="rId27"/>
    <p:sldId id="282" r:id="rId28"/>
    <p:sldId id="299" r:id="rId29"/>
    <p:sldId id="283" r:id="rId30"/>
    <p:sldId id="284" r:id="rId31"/>
    <p:sldId id="289" r:id="rId32"/>
    <p:sldId id="288" r:id="rId33"/>
    <p:sldId id="287" r:id="rId34"/>
    <p:sldId id="286" r:id="rId35"/>
    <p:sldId id="290" r:id="rId36"/>
    <p:sldId id="291" r:id="rId37"/>
    <p:sldId id="294" r:id="rId38"/>
    <p:sldId id="292" r:id="rId39"/>
    <p:sldId id="295" r:id="rId40"/>
    <p:sldId id="296" r:id="rId41"/>
    <p:sldId id="297" r:id="rId42"/>
    <p:sldId id="298"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4"/>
    <p:restoredTop sz="83451"/>
  </p:normalViewPr>
  <p:slideViewPr>
    <p:cSldViewPr snapToGrid="0" snapToObjects="1">
      <p:cViewPr>
        <p:scale>
          <a:sx n="83" d="100"/>
          <a:sy n="83" d="100"/>
        </p:scale>
        <p:origin x="144" y="1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3" d="100"/>
          <a:sy n="73" d="100"/>
        </p:scale>
        <p:origin x="345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63AB86-91A9-A44B-A877-6DA7B67E871C}" type="datetimeFigureOut">
              <a:rPr lang="en-US" smtClean="0"/>
              <a:t>4/7/21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8C527-339A-4F40-A793-A2FE9F3C4603}" type="slidenum">
              <a:rPr lang="en-US" smtClean="0"/>
              <a:t>‹#›</a:t>
            </a:fld>
            <a:endParaRPr lang="en-US"/>
          </a:p>
        </p:txBody>
      </p:sp>
    </p:spTree>
    <p:extLst>
      <p:ext uri="{BB962C8B-B14F-4D97-AF65-F5344CB8AC3E}">
        <p14:creationId xmlns:p14="http://schemas.microsoft.com/office/powerpoint/2010/main" val="2456324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8C527-339A-4F40-A793-A2FE9F3C4603}" type="slidenum">
              <a:rPr lang="en-US" smtClean="0"/>
              <a:t>3</a:t>
            </a:fld>
            <a:endParaRPr lang="en-US"/>
          </a:p>
        </p:txBody>
      </p:sp>
    </p:spTree>
    <p:extLst>
      <p:ext uri="{BB962C8B-B14F-4D97-AF65-F5344CB8AC3E}">
        <p14:creationId xmlns:p14="http://schemas.microsoft.com/office/powerpoint/2010/main" val="3025467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0898C527-339A-4F40-A793-A2FE9F3C4603}" type="slidenum">
              <a:rPr lang="en-US" smtClean="0"/>
              <a:t>34</a:t>
            </a:fld>
            <a:endParaRPr lang="en-US"/>
          </a:p>
        </p:txBody>
      </p:sp>
    </p:spTree>
    <p:extLst>
      <p:ext uri="{BB962C8B-B14F-4D97-AF65-F5344CB8AC3E}">
        <p14:creationId xmlns:p14="http://schemas.microsoft.com/office/powerpoint/2010/main" val="1143949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appears hypotensive and septic, don’t forget antibiotics until bacterial infection ruled </a:t>
            </a:r>
            <a:r>
              <a:rPr lang="en-US" dirty="0" err="1"/>
              <a:t>ut</a:t>
            </a:r>
            <a:endParaRPr lang="en-US" dirty="0"/>
          </a:p>
        </p:txBody>
      </p:sp>
      <p:sp>
        <p:nvSpPr>
          <p:cNvPr id="4" name="Slide Number Placeholder 3"/>
          <p:cNvSpPr>
            <a:spLocks noGrp="1"/>
          </p:cNvSpPr>
          <p:nvPr>
            <p:ph type="sldNum" sz="quarter" idx="5"/>
          </p:nvPr>
        </p:nvSpPr>
        <p:spPr/>
        <p:txBody>
          <a:bodyPr/>
          <a:lstStyle/>
          <a:p>
            <a:fld id="{0898C527-339A-4F40-A793-A2FE9F3C4603}" type="slidenum">
              <a:rPr lang="en-US" smtClean="0"/>
              <a:t>37</a:t>
            </a:fld>
            <a:endParaRPr lang="en-US"/>
          </a:p>
        </p:txBody>
      </p:sp>
    </p:spTree>
    <p:extLst>
      <p:ext uri="{BB962C8B-B14F-4D97-AF65-F5344CB8AC3E}">
        <p14:creationId xmlns:p14="http://schemas.microsoft.com/office/powerpoint/2010/main" val="4229225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2 grams/kg IVIG</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patients who do not improve clinically, or whose laboratory values do not improve, have also been treated with steroid therapy; March- large observational study  found that initial treatment with both IVIG and steroid therapy led to earlier resolution of fever compared to IVIG alone.</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898C527-339A-4F40-A793-A2FE9F3C4603}" type="slidenum">
              <a:rPr lang="en-US" smtClean="0"/>
              <a:t>38</a:t>
            </a:fld>
            <a:endParaRPr lang="en-US"/>
          </a:p>
        </p:txBody>
      </p:sp>
    </p:spTree>
    <p:extLst>
      <p:ext uri="{BB962C8B-B14F-4D97-AF65-F5344CB8AC3E}">
        <p14:creationId xmlns:p14="http://schemas.microsoft.com/office/powerpoint/2010/main" val="537180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8C527-339A-4F40-A793-A2FE9F3C4603}" type="slidenum">
              <a:rPr lang="en-US" smtClean="0"/>
              <a:t>41</a:t>
            </a:fld>
            <a:endParaRPr lang="en-US"/>
          </a:p>
        </p:txBody>
      </p:sp>
    </p:spTree>
    <p:extLst>
      <p:ext uri="{BB962C8B-B14F-4D97-AF65-F5344CB8AC3E}">
        <p14:creationId xmlns:p14="http://schemas.microsoft.com/office/powerpoint/2010/main" val="3364566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8C527-339A-4F40-A793-A2FE9F3C4603}" type="slidenum">
              <a:rPr lang="en-US" smtClean="0"/>
              <a:t>42</a:t>
            </a:fld>
            <a:endParaRPr lang="en-US"/>
          </a:p>
        </p:txBody>
      </p:sp>
    </p:spTree>
    <p:extLst>
      <p:ext uri="{BB962C8B-B14F-4D97-AF65-F5344CB8AC3E}">
        <p14:creationId xmlns:p14="http://schemas.microsoft.com/office/powerpoint/2010/main" val="3322882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1">
                    <a:lumMod val="40000"/>
                    <a:lumOff val="60000"/>
                  </a:schemeClr>
                </a:solidFill>
                <a:effectLst/>
                <a:latin typeface="Gotham"/>
              </a:rPr>
              <a:t>Recurrent: </a:t>
            </a:r>
            <a:r>
              <a:rPr lang="en-US" dirty="0">
                <a:solidFill>
                  <a:schemeClr val="accent1">
                    <a:lumMod val="40000"/>
                    <a:lumOff val="60000"/>
                  </a:schemeClr>
                </a:solidFill>
                <a:latin typeface="Gotham"/>
              </a:rPr>
              <a:t>3 + episodes in lifetime, or 2 in past year. </a:t>
            </a:r>
          </a:p>
          <a:p>
            <a:r>
              <a:rPr lang="en-US" dirty="0">
                <a:solidFill>
                  <a:schemeClr val="accent1">
                    <a:lumMod val="40000"/>
                    <a:lumOff val="60000"/>
                  </a:schemeClr>
                </a:solidFill>
                <a:latin typeface="Gotham"/>
              </a:rPr>
              <a:t>Asymptomatic between </a:t>
            </a:r>
            <a:endParaRPr lang="en-US" dirty="0">
              <a:solidFill>
                <a:schemeClr val="accent1">
                  <a:lumMod val="40000"/>
                  <a:lumOff val="60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Caregivers can initiate intermittent ICS treatment at home without a visit to a health care provider when they have clear instructions. Clinicians should give caregivers written instructions on how to implement the recommended action plan at the onset of a respiratory infection. In addition, clinicians should review the plan with the caregiver at regular intervals.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main potential benefit of intermittent ICS use during respiratory tract infections is the reduction in exacerbations requiring systemic corticosteroids. Clinicians should inform caregivers that this treatment could affect growth, and they should carefully monitor growth in children who use this recommended treatment.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898C527-339A-4F40-A793-A2FE9F3C4603}" type="slidenum">
              <a:rPr lang="en-US" smtClean="0"/>
              <a:t>6</a:t>
            </a:fld>
            <a:endParaRPr lang="en-US"/>
          </a:p>
        </p:txBody>
      </p:sp>
    </p:spTree>
    <p:extLst>
      <p:ext uri="{BB962C8B-B14F-4D97-AF65-F5344CB8AC3E}">
        <p14:creationId xmlns:p14="http://schemas.microsoft.com/office/powerpoint/2010/main" val="3138086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children ages 4–11 years, there may be a lower risk of growth suppression among those taking  SMART versus daily higher-dose ICS treatment. </a:t>
            </a:r>
            <a:endParaRPr lang="en-US" dirty="0">
              <a:effectLst/>
            </a:endParaRPr>
          </a:p>
        </p:txBody>
      </p:sp>
      <p:sp>
        <p:nvSpPr>
          <p:cNvPr id="4" name="Slide Number Placeholder 3"/>
          <p:cNvSpPr>
            <a:spLocks noGrp="1"/>
          </p:cNvSpPr>
          <p:nvPr>
            <p:ph type="sldNum" sz="quarter" idx="5"/>
          </p:nvPr>
        </p:nvSpPr>
        <p:spPr/>
        <p:txBody>
          <a:bodyPr/>
          <a:lstStyle/>
          <a:p>
            <a:fld id="{0898C527-339A-4F40-A793-A2FE9F3C4603}" type="slidenum">
              <a:rPr lang="en-US" smtClean="0"/>
              <a:t>12</a:t>
            </a:fld>
            <a:endParaRPr lang="en-US"/>
          </a:p>
        </p:txBody>
      </p:sp>
    </p:spTree>
    <p:extLst>
      <p:ext uri="{BB962C8B-B14F-4D97-AF65-F5344CB8AC3E}">
        <p14:creationId xmlns:p14="http://schemas.microsoft.com/office/powerpoint/2010/main" val="1020533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98C527-339A-4F40-A793-A2FE9F3C4603}" type="slidenum">
              <a:rPr lang="en-US" smtClean="0"/>
              <a:t>13</a:t>
            </a:fld>
            <a:endParaRPr lang="en-US"/>
          </a:p>
        </p:txBody>
      </p:sp>
    </p:spTree>
    <p:extLst>
      <p:ext uri="{BB962C8B-B14F-4D97-AF65-F5344CB8AC3E}">
        <p14:creationId xmlns:p14="http://schemas.microsoft.com/office/powerpoint/2010/main" val="1691252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Individuals with either low or high perception of symptoms may not be good candidates for as-needed ICS therapy. Daily low-dose ICS with as-needed SABA may be preferred.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898C527-339A-4F40-A793-A2FE9F3C4603}" type="slidenum">
              <a:rPr lang="en-US" smtClean="0"/>
              <a:t>17</a:t>
            </a:fld>
            <a:endParaRPr lang="en-US"/>
          </a:p>
        </p:txBody>
      </p:sp>
    </p:spTree>
    <p:extLst>
      <p:ext uri="{BB962C8B-B14F-4D97-AF65-F5344CB8AC3E}">
        <p14:creationId xmlns:p14="http://schemas.microsoft.com/office/powerpoint/2010/main" val="3449337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1-month supply of ICS-formoterol medication that is sufficient for maintenance therapy may not last a month if the inhaler is used for reliever therapy as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recommendation might not be appropriate for some individuals with asthma because of cost, formulary considerations, or medication intolerance. </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0898C527-339A-4F40-A793-A2FE9F3C4603}" type="slidenum">
              <a:rPr lang="en-US" smtClean="0"/>
              <a:t>18</a:t>
            </a:fld>
            <a:endParaRPr lang="en-US"/>
          </a:p>
        </p:txBody>
      </p:sp>
    </p:spTree>
    <p:extLst>
      <p:ext uri="{BB962C8B-B14F-4D97-AF65-F5344CB8AC3E}">
        <p14:creationId xmlns:p14="http://schemas.microsoft.com/office/powerpoint/2010/main" val="898553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8C527-339A-4F40-A793-A2FE9F3C4603}" type="slidenum">
              <a:rPr lang="en-US" smtClean="0"/>
              <a:t>19</a:t>
            </a:fld>
            <a:endParaRPr lang="en-US"/>
          </a:p>
        </p:txBody>
      </p:sp>
    </p:spTree>
    <p:extLst>
      <p:ext uri="{BB962C8B-B14F-4D97-AF65-F5344CB8AC3E}">
        <p14:creationId xmlns:p14="http://schemas.microsoft.com/office/powerpoint/2010/main" val="2317987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LABA &gt; LAMAs, but in uncontrolled persistent asthma, adding a LAMA (such as Spiriva) to a ICS-LABA is recommended.</a:t>
            </a: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p:txBody>
      </p:sp>
      <p:sp>
        <p:nvSpPr>
          <p:cNvPr id="4" name="Slide Number Placeholder 3"/>
          <p:cNvSpPr>
            <a:spLocks noGrp="1"/>
          </p:cNvSpPr>
          <p:nvPr>
            <p:ph type="sldNum" sz="quarter" idx="5"/>
          </p:nvPr>
        </p:nvSpPr>
        <p:spPr/>
        <p:txBody>
          <a:bodyPr/>
          <a:lstStyle/>
          <a:p>
            <a:fld id="{0898C527-339A-4F40-A793-A2FE9F3C4603}" type="slidenum">
              <a:rPr lang="en-US" smtClean="0"/>
              <a:t>20</a:t>
            </a:fld>
            <a:endParaRPr lang="en-US"/>
          </a:p>
        </p:txBody>
      </p:sp>
    </p:spTree>
    <p:extLst>
      <p:ext uri="{BB962C8B-B14F-4D97-AF65-F5344CB8AC3E}">
        <p14:creationId xmlns:p14="http://schemas.microsoft.com/office/powerpoint/2010/main" val="19753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Most MIS-C illnesses are believed to result from asymptomatic or mild COVID-19 with hyperinflammation coinciding with peak antibody production several weeks after initial SARS-CoV-2 infection.</a:t>
            </a:r>
            <a:endParaRPr lang="en-US" dirty="0"/>
          </a:p>
        </p:txBody>
      </p:sp>
      <p:sp>
        <p:nvSpPr>
          <p:cNvPr id="4" name="Slide Number Placeholder 3"/>
          <p:cNvSpPr>
            <a:spLocks noGrp="1"/>
          </p:cNvSpPr>
          <p:nvPr>
            <p:ph type="sldNum" sz="quarter" idx="5"/>
          </p:nvPr>
        </p:nvSpPr>
        <p:spPr/>
        <p:txBody>
          <a:bodyPr/>
          <a:lstStyle/>
          <a:p>
            <a:fld id="{0898C527-339A-4F40-A793-A2FE9F3C4603}" type="slidenum">
              <a:rPr lang="en-US" smtClean="0"/>
              <a:t>31</a:t>
            </a:fld>
            <a:endParaRPr lang="en-US"/>
          </a:p>
        </p:txBody>
      </p:sp>
    </p:spTree>
    <p:extLst>
      <p:ext uri="{BB962C8B-B14F-4D97-AF65-F5344CB8AC3E}">
        <p14:creationId xmlns:p14="http://schemas.microsoft.com/office/powerpoint/2010/main" val="217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4/7/21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4/7/21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4/7/21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4/7/21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4/7/21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4/7/21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4/7/21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4/7/21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4/7/21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4/7/21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4/7/21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4/7/21</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services.aap.org/en/pages/2019-novel-coronavirus-covid-19-infections/clinical-guidance/multisystem-inflammatory-syndrome-in-children-mis-c-interim-guidanc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cdc.gov/coronavirus/2019-ncov/hcp/pediatric-hcp.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0E1B-F51E-3D48-B8D6-3B998BC6CA10}"/>
              </a:ext>
            </a:extLst>
          </p:cNvPr>
          <p:cNvSpPr>
            <a:spLocks noGrp="1"/>
          </p:cNvSpPr>
          <p:nvPr>
            <p:ph type="ctrTitle"/>
          </p:nvPr>
        </p:nvSpPr>
        <p:spPr>
          <a:xfrm>
            <a:off x="2316387" y="3316456"/>
            <a:ext cx="5518066" cy="2268559"/>
          </a:xfrm>
        </p:spPr>
        <p:txBody>
          <a:bodyPr>
            <a:normAutofit fontScale="90000"/>
          </a:bodyPr>
          <a:lstStyle/>
          <a:p>
            <a:r>
              <a:rPr lang="en-US" dirty="0"/>
              <a:t>Hot Topics in Pediatric Acute Care </a:t>
            </a:r>
          </a:p>
        </p:txBody>
      </p:sp>
      <p:sp>
        <p:nvSpPr>
          <p:cNvPr id="3" name="Subtitle 2">
            <a:extLst>
              <a:ext uri="{FF2B5EF4-FFF2-40B4-BE49-F238E27FC236}">
                <a16:creationId xmlns:a16="http://schemas.microsoft.com/office/drawing/2014/main" id="{11E7A2C9-93CE-E849-8946-72E44B84551F}"/>
              </a:ext>
            </a:extLst>
          </p:cNvPr>
          <p:cNvSpPr>
            <a:spLocks noGrp="1"/>
          </p:cNvSpPr>
          <p:nvPr>
            <p:ph type="subTitle" idx="1"/>
          </p:nvPr>
        </p:nvSpPr>
        <p:spPr>
          <a:xfrm>
            <a:off x="3602268" y="1238098"/>
            <a:ext cx="5357600" cy="1160213"/>
          </a:xfrm>
        </p:spPr>
        <p:txBody>
          <a:bodyPr>
            <a:normAutofit fontScale="85000" lnSpcReduction="20000"/>
          </a:bodyPr>
          <a:lstStyle/>
          <a:p>
            <a:r>
              <a:rPr lang="en-US" dirty="0"/>
              <a:t>Laura Bode, DO</a:t>
            </a:r>
          </a:p>
          <a:p>
            <a:r>
              <a:rPr lang="en-US" dirty="0"/>
              <a:t>Oklahoma State University</a:t>
            </a:r>
          </a:p>
          <a:p>
            <a:r>
              <a:rPr lang="en-US" dirty="0"/>
              <a:t>Department of Pediatrics</a:t>
            </a:r>
          </a:p>
        </p:txBody>
      </p:sp>
    </p:spTree>
    <p:extLst>
      <p:ext uri="{BB962C8B-B14F-4D97-AF65-F5344CB8AC3E}">
        <p14:creationId xmlns:p14="http://schemas.microsoft.com/office/powerpoint/2010/main" val="2800295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708AA7-B0C3-DD45-83F7-8877CFA0E95E}"/>
              </a:ext>
            </a:extLst>
          </p:cNvPr>
          <p:cNvPicPr>
            <a:picLocks noChangeAspect="1"/>
          </p:cNvPicPr>
          <p:nvPr/>
        </p:nvPicPr>
        <p:blipFill>
          <a:blip r:embed="rId2"/>
          <a:stretch>
            <a:fillRect/>
          </a:stretch>
        </p:blipFill>
        <p:spPr>
          <a:xfrm>
            <a:off x="995780" y="0"/>
            <a:ext cx="9384631" cy="6858000"/>
          </a:xfrm>
          <a:prstGeom prst="rect">
            <a:avLst/>
          </a:prstGeom>
        </p:spPr>
      </p:pic>
      <p:sp>
        <p:nvSpPr>
          <p:cNvPr id="14" name="Rounded Rectangle 13">
            <a:extLst>
              <a:ext uri="{FF2B5EF4-FFF2-40B4-BE49-F238E27FC236}">
                <a16:creationId xmlns:a16="http://schemas.microsoft.com/office/drawing/2014/main" id="{4824ACFA-5061-0D43-9899-EFBF50F01A64}"/>
              </a:ext>
            </a:extLst>
          </p:cNvPr>
          <p:cNvSpPr/>
          <p:nvPr/>
        </p:nvSpPr>
        <p:spPr>
          <a:xfrm flipV="1">
            <a:off x="4906215" y="1173192"/>
            <a:ext cx="2736789" cy="621102"/>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F137D539-6722-1942-A63F-49B94181FF25}"/>
              </a:ext>
            </a:extLst>
          </p:cNvPr>
          <p:cNvSpPr/>
          <p:nvPr/>
        </p:nvSpPr>
        <p:spPr>
          <a:xfrm>
            <a:off x="4694356" y="3554083"/>
            <a:ext cx="3276451" cy="578698"/>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330D687E-C767-1145-B916-5FA79191B63A}"/>
              </a:ext>
            </a:extLst>
          </p:cNvPr>
          <p:cNvCxnSpPr/>
          <p:nvPr/>
        </p:nvCxnSpPr>
        <p:spPr>
          <a:xfrm>
            <a:off x="2553419" y="6159260"/>
            <a:ext cx="7004649"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461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4E8AD-776E-074C-8019-96C36D9BE09D}"/>
              </a:ext>
            </a:extLst>
          </p:cNvPr>
          <p:cNvPicPr>
            <a:picLocks noChangeAspect="1"/>
          </p:cNvPicPr>
          <p:nvPr/>
        </p:nvPicPr>
        <p:blipFill>
          <a:blip r:embed="rId2"/>
          <a:stretch>
            <a:fillRect/>
          </a:stretch>
        </p:blipFill>
        <p:spPr>
          <a:xfrm>
            <a:off x="1010010" y="0"/>
            <a:ext cx="9067800" cy="6781800"/>
          </a:xfrm>
          <a:prstGeom prst="rect">
            <a:avLst/>
          </a:prstGeom>
        </p:spPr>
      </p:pic>
      <p:sp>
        <p:nvSpPr>
          <p:cNvPr id="4" name="Rounded Rectangle 3">
            <a:extLst>
              <a:ext uri="{FF2B5EF4-FFF2-40B4-BE49-F238E27FC236}">
                <a16:creationId xmlns:a16="http://schemas.microsoft.com/office/drawing/2014/main" id="{27F88D08-61ED-3141-88A3-178D57291A4F}"/>
              </a:ext>
            </a:extLst>
          </p:cNvPr>
          <p:cNvSpPr/>
          <p:nvPr/>
        </p:nvSpPr>
        <p:spPr>
          <a:xfrm>
            <a:off x="4744528" y="1380226"/>
            <a:ext cx="1242204" cy="1293963"/>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7507BE2-DAB3-004A-8D10-CB6F6040B7DC}"/>
              </a:ext>
            </a:extLst>
          </p:cNvPr>
          <p:cNvSpPr/>
          <p:nvPr/>
        </p:nvSpPr>
        <p:spPr>
          <a:xfrm>
            <a:off x="5986733" y="1285333"/>
            <a:ext cx="1276710" cy="1388855"/>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182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6919D6-2E43-3145-BFF4-5BB81EDA0C55}"/>
              </a:ext>
            </a:extLst>
          </p:cNvPr>
          <p:cNvSpPr>
            <a:spLocks noGrp="1"/>
          </p:cNvSpPr>
          <p:nvPr>
            <p:ph type="title"/>
          </p:nvPr>
        </p:nvSpPr>
        <p:spPr/>
        <p:txBody>
          <a:bodyPr/>
          <a:lstStyle/>
          <a:p>
            <a:r>
              <a:rPr lang="en-US" dirty="0"/>
              <a:t>SMART Therapy</a:t>
            </a:r>
          </a:p>
        </p:txBody>
      </p:sp>
      <p:sp>
        <p:nvSpPr>
          <p:cNvPr id="4" name="Content Placeholder 3">
            <a:extLst>
              <a:ext uri="{FF2B5EF4-FFF2-40B4-BE49-F238E27FC236}">
                <a16:creationId xmlns:a16="http://schemas.microsoft.com/office/drawing/2014/main" id="{C92A6334-4530-A549-B7DB-7B58921E0AE4}"/>
              </a:ext>
            </a:extLst>
          </p:cNvPr>
          <p:cNvSpPr>
            <a:spLocks noGrp="1"/>
          </p:cNvSpPr>
          <p:nvPr>
            <p:ph idx="1"/>
          </p:nvPr>
        </p:nvSpPr>
        <p:spPr>
          <a:xfrm>
            <a:off x="2692703" y="1431985"/>
            <a:ext cx="7796540" cy="4761781"/>
          </a:xfrm>
        </p:spPr>
        <p:txBody>
          <a:bodyPr>
            <a:normAutofit lnSpcReduction="10000"/>
          </a:bodyPr>
          <a:lstStyle/>
          <a:p>
            <a:r>
              <a:rPr lang="en-US" dirty="0">
                <a:solidFill>
                  <a:schemeClr val="accent1">
                    <a:lumMod val="20000"/>
                    <a:lumOff val="80000"/>
                  </a:schemeClr>
                </a:solidFill>
              </a:rPr>
              <a:t>For individuals with moderate to severe persistent asthma already taking low- or medium- dose ICS, the preferred treatment is a single inhaler with ICS-formoterol (referred to as single maintenance and reliever therapy, or “SMART”) </a:t>
            </a:r>
            <a:r>
              <a:rPr lang="en-US" b="1" dirty="0">
                <a:solidFill>
                  <a:schemeClr val="accent1">
                    <a:lumMod val="20000"/>
                    <a:lumOff val="80000"/>
                  </a:schemeClr>
                </a:solidFill>
              </a:rPr>
              <a:t>used both daily and as needed. </a:t>
            </a:r>
          </a:p>
          <a:p>
            <a:r>
              <a:rPr lang="en-US" dirty="0"/>
              <a:t>Budesonide/Formoterol (Symbicort) MDI 2 puffs BID</a:t>
            </a:r>
          </a:p>
          <a:p>
            <a:pPr lvl="1"/>
            <a:r>
              <a:rPr lang="en-US" dirty="0"/>
              <a:t>80mcg/4.5mcg  (low dose)  or  60mcg/4.5mcg (med dose)</a:t>
            </a:r>
          </a:p>
          <a:p>
            <a:r>
              <a:rPr lang="en-US" dirty="0"/>
              <a:t>1 to 2 puffs as needed up to a maximum total daily maintenance and rescue dose of 8 puffs (36 mcg). </a:t>
            </a:r>
          </a:p>
          <a:p>
            <a:pPr lvl="1"/>
            <a:r>
              <a:rPr lang="en-US" dirty="0"/>
              <a:t>Do not use ICS-formoterol as reliever therapy in individuals taking ICS-salmeterol as maintenance therapy. </a:t>
            </a:r>
          </a:p>
          <a:p>
            <a:endParaRPr lang="en-US" sz="2200" dirty="0"/>
          </a:p>
        </p:txBody>
      </p:sp>
    </p:spTree>
    <p:extLst>
      <p:ext uri="{BB962C8B-B14F-4D97-AF65-F5344CB8AC3E}">
        <p14:creationId xmlns:p14="http://schemas.microsoft.com/office/powerpoint/2010/main" val="2978018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4E8AD-776E-074C-8019-96C36D9BE09D}"/>
              </a:ext>
            </a:extLst>
          </p:cNvPr>
          <p:cNvPicPr>
            <a:picLocks noChangeAspect="1"/>
          </p:cNvPicPr>
          <p:nvPr/>
        </p:nvPicPr>
        <p:blipFill>
          <a:blip r:embed="rId3"/>
          <a:stretch>
            <a:fillRect/>
          </a:stretch>
        </p:blipFill>
        <p:spPr>
          <a:xfrm>
            <a:off x="1010010" y="0"/>
            <a:ext cx="9067800" cy="6781800"/>
          </a:xfrm>
          <a:prstGeom prst="rect">
            <a:avLst/>
          </a:prstGeom>
        </p:spPr>
      </p:pic>
      <p:sp>
        <p:nvSpPr>
          <p:cNvPr id="4" name="Rounded Rectangle 3">
            <a:extLst>
              <a:ext uri="{FF2B5EF4-FFF2-40B4-BE49-F238E27FC236}">
                <a16:creationId xmlns:a16="http://schemas.microsoft.com/office/drawing/2014/main" id="{27F88D08-61ED-3141-88A3-178D57291A4F}"/>
              </a:ext>
            </a:extLst>
          </p:cNvPr>
          <p:cNvSpPr/>
          <p:nvPr/>
        </p:nvSpPr>
        <p:spPr>
          <a:xfrm>
            <a:off x="3416060" y="4416724"/>
            <a:ext cx="4192438" cy="707367"/>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234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79CC01-CA61-1B45-9757-149B5B6BC2FC}"/>
              </a:ext>
            </a:extLst>
          </p:cNvPr>
          <p:cNvSpPr>
            <a:spLocks noGrp="1"/>
          </p:cNvSpPr>
          <p:nvPr>
            <p:ph type="title"/>
          </p:nvPr>
        </p:nvSpPr>
        <p:spPr/>
        <p:txBody>
          <a:bodyPr/>
          <a:lstStyle/>
          <a:p>
            <a:r>
              <a:rPr lang="en-US" dirty="0"/>
              <a:t>Subcutaneous Immunotherapy</a:t>
            </a:r>
          </a:p>
        </p:txBody>
      </p:sp>
      <p:sp>
        <p:nvSpPr>
          <p:cNvPr id="4" name="Content Placeholder 3">
            <a:extLst>
              <a:ext uri="{FF2B5EF4-FFF2-40B4-BE49-F238E27FC236}">
                <a16:creationId xmlns:a16="http://schemas.microsoft.com/office/drawing/2014/main" id="{8039604D-A4E4-2745-B86C-00C999F90D1A}"/>
              </a:ext>
            </a:extLst>
          </p:cNvPr>
          <p:cNvSpPr>
            <a:spLocks noGrp="1"/>
          </p:cNvSpPr>
          <p:nvPr>
            <p:ph idx="1"/>
          </p:nvPr>
        </p:nvSpPr>
        <p:spPr>
          <a:xfrm>
            <a:off x="2773599" y="2276403"/>
            <a:ext cx="7796540" cy="3997828"/>
          </a:xfrm>
        </p:spPr>
        <p:txBody>
          <a:bodyPr/>
          <a:lstStyle/>
          <a:p>
            <a:r>
              <a:rPr lang="en-US" dirty="0"/>
              <a:t>Subcutaneous immunotherapy (SCIT) is recommended as an adjunct treatment for individuals who have demonstrated allergic sensitization and evidence of worsening asthma symptoms after exposure to the relevant antigen or antigens. </a:t>
            </a:r>
          </a:p>
          <a:p>
            <a:r>
              <a:rPr lang="en-US" dirty="0"/>
              <a:t>Do not initiate, increase, or administer maintenance SCIT doses while individuals have asthma symptoms. </a:t>
            </a:r>
          </a:p>
          <a:p>
            <a:r>
              <a:rPr lang="en-US" dirty="0"/>
              <a:t>Do not administer SCIT in individuals with severe asthma </a:t>
            </a:r>
          </a:p>
          <a:p>
            <a:endParaRPr lang="en-US" dirty="0"/>
          </a:p>
          <a:p>
            <a:endParaRPr lang="en-US" dirty="0"/>
          </a:p>
        </p:txBody>
      </p:sp>
    </p:spTree>
    <p:extLst>
      <p:ext uri="{BB962C8B-B14F-4D97-AF65-F5344CB8AC3E}">
        <p14:creationId xmlns:p14="http://schemas.microsoft.com/office/powerpoint/2010/main" val="925051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64E8AD-776E-074C-8019-96C36D9BE09D}"/>
              </a:ext>
            </a:extLst>
          </p:cNvPr>
          <p:cNvPicPr>
            <a:picLocks noChangeAspect="1"/>
          </p:cNvPicPr>
          <p:nvPr/>
        </p:nvPicPr>
        <p:blipFill>
          <a:blip r:embed="rId2"/>
          <a:stretch>
            <a:fillRect/>
          </a:stretch>
        </p:blipFill>
        <p:spPr>
          <a:xfrm>
            <a:off x="1010010" y="0"/>
            <a:ext cx="9067800" cy="6781800"/>
          </a:xfrm>
          <a:prstGeom prst="rect">
            <a:avLst/>
          </a:prstGeom>
        </p:spPr>
      </p:pic>
      <p:sp>
        <p:nvSpPr>
          <p:cNvPr id="4" name="Rounded Rectangle 3">
            <a:extLst>
              <a:ext uri="{FF2B5EF4-FFF2-40B4-BE49-F238E27FC236}">
                <a16:creationId xmlns:a16="http://schemas.microsoft.com/office/drawing/2014/main" id="{27F88D08-61ED-3141-88A3-178D57291A4F}"/>
              </a:ext>
            </a:extLst>
          </p:cNvPr>
          <p:cNvSpPr/>
          <p:nvPr/>
        </p:nvSpPr>
        <p:spPr>
          <a:xfrm>
            <a:off x="7504981" y="4433977"/>
            <a:ext cx="1915064" cy="431321"/>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570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84AAF-784E-B749-A675-10AEAD035E9A}"/>
              </a:ext>
            </a:extLst>
          </p:cNvPr>
          <p:cNvPicPr>
            <a:picLocks noChangeAspect="1"/>
          </p:cNvPicPr>
          <p:nvPr/>
        </p:nvPicPr>
        <p:blipFill>
          <a:blip r:embed="rId2"/>
          <a:stretch>
            <a:fillRect/>
          </a:stretch>
        </p:blipFill>
        <p:spPr>
          <a:xfrm>
            <a:off x="1007276" y="0"/>
            <a:ext cx="10177447" cy="6858000"/>
          </a:xfrm>
          <a:prstGeom prst="rect">
            <a:avLst/>
          </a:prstGeom>
        </p:spPr>
      </p:pic>
      <p:sp>
        <p:nvSpPr>
          <p:cNvPr id="3" name="Rounded Rectangle 2">
            <a:extLst>
              <a:ext uri="{FF2B5EF4-FFF2-40B4-BE49-F238E27FC236}">
                <a16:creationId xmlns:a16="http://schemas.microsoft.com/office/drawing/2014/main" id="{B795A09A-A6DD-644A-8E6F-1A3EF12B06C4}"/>
              </a:ext>
            </a:extLst>
          </p:cNvPr>
          <p:cNvSpPr/>
          <p:nvPr/>
        </p:nvSpPr>
        <p:spPr>
          <a:xfrm>
            <a:off x="3740727" y="1288995"/>
            <a:ext cx="1510146" cy="1925259"/>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232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B1153-AFEB-D543-8325-CAD887F8C331}"/>
              </a:ext>
            </a:extLst>
          </p:cNvPr>
          <p:cNvSpPr>
            <a:spLocks noGrp="1"/>
          </p:cNvSpPr>
          <p:nvPr>
            <p:ph type="title"/>
          </p:nvPr>
        </p:nvSpPr>
        <p:spPr/>
        <p:txBody>
          <a:bodyPr/>
          <a:lstStyle/>
          <a:p>
            <a:r>
              <a:rPr lang="en-US" dirty="0"/>
              <a:t>Mild Persistent Asthma,12+ Years </a:t>
            </a:r>
          </a:p>
        </p:txBody>
      </p:sp>
      <p:sp>
        <p:nvSpPr>
          <p:cNvPr id="3" name="Content Placeholder 2">
            <a:extLst>
              <a:ext uri="{FF2B5EF4-FFF2-40B4-BE49-F238E27FC236}">
                <a16:creationId xmlns:a16="http://schemas.microsoft.com/office/drawing/2014/main" id="{FFFDA904-79F3-2B4B-94B8-DFD8517BAFA8}"/>
              </a:ext>
            </a:extLst>
          </p:cNvPr>
          <p:cNvSpPr>
            <a:spLocks noGrp="1"/>
          </p:cNvSpPr>
          <p:nvPr>
            <p:ph idx="1"/>
          </p:nvPr>
        </p:nvSpPr>
        <p:spPr/>
        <p:txBody>
          <a:bodyPr/>
          <a:lstStyle/>
          <a:p>
            <a:r>
              <a:rPr lang="en-US" dirty="0"/>
              <a:t>For individuals with mild persistent asthma, either of the following two treatments are recommended as part of Step 2 therapy: 1) a daily low-dose ICS and as-needed SABA for quick-relief therapy, or 2) intermittent as-needed SABA and ICS used one after the other for worsening asthma. </a:t>
            </a:r>
          </a:p>
          <a:p>
            <a:endParaRPr lang="en-US" dirty="0"/>
          </a:p>
        </p:txBody>
      </p:sp>
    </p:spTree>
    <p:extLst>
      <p:ext uri="{BB962C8B-B14F-4D97-AF65-F5344CB8AC3E}">
        <p14:creationId xmlns:p14="http://schemas.microsoft.com/office/powerpoint/2010/main" val="3778165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84AAF-784E-B749-A675-10AEAD035E9A}"/>
              </a:ext>
            </a:extLst>
          </p:cNvPr>
          <p:cNvPicPr>
            <a:picLocks noChangeAspect="1"/>
          </p:cNvPicPr>
          <p:nvPr/>
        </p:nvPicPr>
        <p:blipFill>
          <a:blip r:embed="rId3"/>
          <a:stretch>
            <a:fillRect/>
          </a:stretch>
        </p:blipFill>
        <p:spPr>
          <a:xfrm>
            <a:off x="1007276" y="0"/>
            <a:ext cx="10177447" cy="6858000"/>
          </a:xfrm>
          <a:prstGeom prst="rect">
            <a:avLst/>
          </a:prstGeom>
        </p:spPr>
      </p:pic>
      <p:sp>
        <p:nvSpPr>
          <p:cNvPr id="3" name="Rounded Rectangle 2">
            <a:extLst>
              <a:ext uri="{FF2B5EF4-FFF2-40B4-BE49-F238E27FC236}">
                <a16:creationId xmlns:a16="http://schemas.microsoft.com/office/drawing/2014/main" id="{B795A09A-A6DD-644A-8E6F-1A3EF12B06C4}"/>
              </a:ext>
            </a:extLst>
          </p:cNvPr>
          <p:cNvSpPr/>
          <p:nvPr/>
        </p:nvSpPr>
        <p:spPr>
          <a:xfrm>
            <a:off x="5209309" y="1205867"/>
            <a:ext cx="1371600" cy="1925259"/>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6F7067D3-CB2F-AC4F-AA53-E5442D486CC0}"/>
              </a:ext>
            </a:extLst>
          </p:cNvPr>
          <p:cNvSpPr/>
          <p:nvPr/>
        </p:nvSpPr>
        <p:spPr>
          <a:xfrm>
            <a:off x="6659160" y="1205866"/>
            <a:ext cx="1418039" cy="1925259"/>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47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C2F50-C939-064D-AE82-BCD2EBD00746}"/>
              </a:ext>
            </a:extLst>
          </p:cNvPr>
          <p:cNvSpPr>
            <a:spLocks noGrp="1"/>
          </p:cNvSpPr>
          <p:nvPr>
            <p:ph type="title"/>
          </p:nvPr>
        </p:nvSpPr>
        <p:spPr/>
        <p:txBody>
          <a:bodyPr/>
          <a:lstStyle/>
          <a:p>
            <a:r>
              <a:rPr lang="en-US" dirty="0"/>
              <a:t>SMART Therapy</a:t>
            </a:r>
          </a:p>
        </p:txBody>
      </p:sp>
      <p:sp>
        <p:nvSpPr>
          <p:cNvPr id="3" name="Content Placeholder 2">
            <a:extLst>
              <a:ext uri="{FF2B5EF4-FFF2-40B4-BE49-F238E27FC236}">
                <a16:creationId xmlns:a16="http://schemas.microsoft.com/office/drawing/2014/main" id="{D005052C-AFDE-4D42-BA50-AA00A4AAAE80}"/>
              </a:ext>
            </a:extLst>
          </p:cNvPr>
          <p:cNvSpPr>
            <a:spLocks noGrp="1"/>
          </p:cNvSpPr>
          <p:nvPr>
            <p:ph idx="1"/>
          </p:nvPr>
        </p:nvSpPr>
        <p:spPr/>
        <p:txBody>
          <a:bodyPr/>
          <a:lstStyle/>
          <a:p>
            <a:r>
              <a:rPr lang="en-US" dirty="0"/>
              <a:t>For individuals with </a:t>
            </a:r>
            <a:r>
              <a:rPr lang="en-US" b="1" dirty="0"/>
              <a:t>moderate to severe </a:t>
            </a:r>
            <a:r>
              <a:rPr lang="en-US" dirty="0"/>
              <a:t>persistent asthma already taking low- or medium-dose ICS, the preferred treatment is a single inhaler with ICS-formoterol used both daily and as needed. </a:t>
            </a:r>
          </a:p>
          <a:p>
            <a:r>
              <a:rPr lang="en-US" dirty="0"/>
              <a:t>1 to 2 puffs as needed up to a maximum total daily maintenance and rescue dose of 12 puffs (54 mcg). </a:t>
            </a:r>
          </a:p>
          <a:p>
            <a:pPr lvl="1"/>
            <a:endParaRPr lang="en-US" dirty="0"/>
          </a:p>
          <a:p>
            <a:endParaRPr lang="en-US" dirty="0"/>
          </a:p>
        </p:txBody>
      </p:sp>
    </p:spTree>
    <p:extLst>
      <p:ext uri="{BB962C8B-B14F-4D97-AF65-F5344CB8AC3E}">
        <p14:creationId xmlns:p14="http://schemas.microsoft.com/office/powerpoint/2010/main" val="15951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C613C-4204-684B-B319-63069845E750}"/>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A3D9640B-0D20-F54F-B126-E1EE8D3296BC}"/>
              </a:ext>
            </a:extLst>
          </p:cNvPr>
          <p:cNvSpPr>
            <a:spLocks noGrp="1"/>
          </p:cNvSpPr>
          <p:nvPr>
            <p:ph idx="1"/>
          </p:nvPr>
        </p:nvSpPr>
        <p:spPr/>
        <p:txBody>
          <a:bodyPr/>
          <a:lstStyle/>
          <a:p>
            <a:r>
              <a:rPr lang="en-US" dirty="0"/>
              <a:t>I have no financial disclosures or conflicts of interest.</a:t>
            </a:r>
          </a:p>
          <a:p>
            <a:endParaRPr lang="en-US" dirty="0"/>
          </a:p>
        </p:txBody>
      </p:sp>
    </p:spTree>
    <p:extLst>
      <p:ext uri="{BB962C8B-B14F-4D97-AF65-F5344CB8AC3E}">
        <p14:creationId xmlns:p14="http://schemas.microsoft.com/office/powerpoint/2010/main" val="1992537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584AAF-784E-B749-A675-10AEAD035E9A}"/>
              </a:ext>
            </a:extLst>
          </p:cNvPr>
          <p:cNvPicPr>
            <a:picLocks noChangeAspect="1"/>
          </p:cNvPicPr>
          <p:nvPr/>
        </p:nvPicPr>
        <p:blipFill>
          <a:blip r:embed="rId3"/>
          <a:stretch>
            <a:fillRect/>
          </a:stretch>
        </p:blipFill>
        <p:spPr>
          <a:xfrm>
            <a:off x="1007276" y="0"/>
            <a:ext cx="10177447" cy="6858000"/>
          </a:xfrm>
          <a:prstGeom prst="rect">
            <a:avLst/>
          </a:prstGeom>
        </p:spPr>
      </p:pic>
      <p:sp>
        <p:nvSpPr>
          <p:cNvPr id="4" name="Rounded Rectangle 3">
            <a:extLst>
              <a:ext uri="{FF2B5EF4-FFF2-40B4-BE49-F238E27FC236}">
                <a16:creationId xmlns:a16="http://schemas.microsoft.com/office/drawing/2014/main" id="{6F7067D3-CB2F-AC4F-AA53-E5442D486CC0}"/>
              </a:ext>
            </a:extLst>
          </p:cNvPr>
          <p:cNvSpPr/>
          <p:nvPr/>
        </p:nvSpPr>
        <p:spPr>
          <a:xfrm>
            <a:off x="8127742" y="1053466"/>
            <a:ext cx="1431894" cy="2077661"/>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457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024AA-F267-1246-981D-BB65EA537DF2}"/>
              </a:ext>
            </a:extLst>
          </p:cNvPr>
          <p:cNvSpPr>
            <a:spLocks noGrp="1"/>
          </p:cNvSpPr>
          <p:nvPr>
            <p:ph type="title"/>
          </p:nvPr>
        </p:nvSpPr>
        <p:spPr/>
        <p:txBody>
          <a:bodyPr>
            <a:normAutofit/>
          </a:bodyPr>
          <a:lstStyle/>
          <a:p>
            <a:r>
              <a:rPr lang="en-US" sz="4800" dirty="0"/>
              <a:t>Acute COVID-19</a:t>
            </a:r>
          </a:p>
        </p:txBody>
      </p:sp>
    </p:spTree>
    <p:extLst>
      <p:ext uri="{BB962C8B-B14F-4D97-AF65-F5344CB8AC3E}">
        <p14:creationId xmlns:p14="http://schemas.microsoft.com/office/powerpoint/2010/main" val="2432129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8C795E-258A-F84E-ADEF-46701DC1F041}"/>
              </a:ext>
            </a:extLst>
          </p:cNvPr>
          <p:cNvSpPr>
            <a:spLocks noGrp="1"/>
          </p:cNvSpPr>
          <p:nvPr>
            <p:ph type="title"/>
          </p:nvPr>
        </p:nvSpPr>
        <p:spPr/>
        <p:txBody>
          <a:bodyPr/>
          <a:lstStyle/>
          <a:p>
            <a:r>
              <a:rPr lang="en-US" dirty="0"/>
              <a:t>Clinical Presentation</a:t>
            </a:r>
          </a:p>
        </p:txBody>
      </p:sp>
      <p:sp>
        <p:nvSpPr>
          <p:cNvPr id="6" name="Content Placeholder 5">
            <a:extLst>
              <a:ext uri="{FF2B5EF4-FFF2-40B4-BE49-F238E27FC236}">
                <a16:creationId xmlns:a16="http://schemas.microsoft.com/office/drawing/2014/main" id="{20479925-0BE1-E648-8E80-486ED301FEB1}"/>
              </a:ext>
            </a:extLst>
          </p:cNvPr>
          <p:cNvSpPr>
            <a:spLocks noGrp="1"/>
          </p:cNvSpPr>
          <p:nvPr>
            <p:ph idx="1"/>
          </p:nvPr>
        </p:nvSpPr>
        <p:spPr/>
        <p:txBody>
          <a:bodyPr>
            <a:normAutofit/>
          </a:bodyPr>
          <a:lstStyle/>
          <a:p>
            <a:pPr marL="0" indent="0">
              <a:buNone/>
            </a:pPr>
            <a:endParaRPr lang="en-US" sz="2400" dirty="0"/>
          </a:p>
          <a:p>
            <a:r>
              <a:rPr lang="en-US" sz="2400" dirty="0"/>
              <a:t>Most common symptoms: Cough and/or Fever</a:t>
            </a:r>
          </a:p>
          <a:p>
            <a:r>
              <a:rPr lang="en-US" sz="2400" dirty="0"/>
              <a:t>16-50% Asymptomatic</a:t>
            </a:r>
          </a:p>
          <a:p>
            <a:endParaRPr lang="en-US" dirty="0"/>
          </a:p>
        </p:txBody>
      </p:sp>
    </p:spTree>
    <p:extLst>
      <p:ext uri="{BB962C8B-B14F-4D97-AF65-F5344CB8AC3E}">
        <p14:creationId xmlns:p14="http://schemas.microsoft.com/office/powerpoint/2010/main" val="3769678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97ED51D-DE44-6E44-AAAC-BC72915BEE42}"/>
              </a:ext>
            </a:extLst>
          </p:cNvPr>
          <p:cNvPicPr>
            <a:picLocks noGrp="1" noChangeAspect="1"/>
          </p:cNvPicPr>
          <p:nvPr>
            <p:ph type="pic" idx="1"/>
          </p:nvPr>
        </p:nvPicPr>
        <p:blipFill>
          <a:blip r:embed="rId2"/>
          <a:stretch>
            <a:fillRect/>
          </a:stretch>
        </p:blipFill>
        <p:spPr>
          <a:xfrm>
            <a:off x="1150763" y="261257"/>
            <a:ext cx="10255053" cy="6368143"/>
          </a:xfrm>
        </p:spPr>
      </p:pic>
    </p:spTree>
    <p:extLst>
      <p:ext uri="{BB962C8B-B14F-4D97-AF65-F5344CB8AC3E}">
        <p14:creationId xmlns:p14="http://schemas.microsoft.com/office/powerpoint/2010/main" val="2185569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53165-F02F-B34A-92CA-819909165D29}"/>
              </a:ext>
            </a:extLst>
          </p:cNvPr>
          <p:cNvSpPr>
            <a:spLocks noGrp="1"/>
          </p:cNvSpPr>
          <p:nvPr>
            <p:ph type="title"/>
          </p:nvPr>
        </p:nvSpPr>
        <p:spPr/>
        <p:txBody>
          <a:bodyPr/>
          <a:lstStyle/>
          <a:p>
            <a:r>
              <a:rPr lang="en-US" dirty="0"/>
              <a:t>Severity of Illness</a:t>
            </a:r>
          </a:p>
        </p:txBody>
      </p:sp>
      <p:sp>
        <p:nvSpPr>
          <p:cNvPr id="3" name="Content Placeholder 2">
            <a:extLst>
              <a:ext uri="{FF2B5EF4-FFF2-40B4-BE49-F238E27FC236}">
                <a16:creationId xmlns:a16="http://schemas.microsoft.com/office/drawing/2014/main" id="{B2443C8D-CE41-9040-AA03-3596B59D0D39}"/>
              </a:ext>
            </a:extLst>
          </p:cNvPr>
          <p:cNvSpPr>
            <a:spLocks noGrp="1"/>
          </p:cNvSpPr>
          <p:nvPr>
            <p:ph idx="1"/>
          </p:nvPr>
        </p:nvSpPr>
        <p:spPr/>
        <p:txBody>
          <a:bodyPr/>
          <a:lstStyle/>
          <a:p>
            <a:r>
              <a:rPr lang="en-US" sz="2400" dirty="0"/>
              <a:t>Obesity</a:t>
            </a:r>
          </a:p>
          <a:p>
            <a:r>
              <a:rPr lang="en-US" sz="2400" dirty="0"/>
              <a:t>Asthma/Chronic lung disease</a:t>
            </a:r>
          </a:p>
          <a:p>
            <a:r>
              <a:rPr lang="en-US" sz="2400" dirty="0"/>
              <a:t>Medically complex</a:t>
            </a:r>
          </a:p>
          <a:p>
            <a:r>
              <a:rPr lang="en-US" sz="2400" dirty="0"/>
              <a:t>Infants &lt;12 </a:t>
            </a:r>
            <a:r>
              <a:rPr lang="en-US" sz="2400" dirty="0" err="1"/>
              <a:t>mo</a:t>
            </a:r>
            <a:endParaRPr lang="en-US" sz="2400" dirty="0"/>
          </a:p>
          <a:p>
            <a:endParaRPr lang="en-US" dirty="0"/>
          </a:p>
        </p:txBody>
      </p:sp>
    </p:spTree>
    <p:extLst>
      <p:ext uri="{BB962C8B-B14F-4D97-AF65-F5344CB8AC3E}">
        <p14:creationId xmlns:p14="http://schemas.microsoft.com/office/powerpoint/2010/main" val="2468575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F1991-CBF1-DB47-855D-BC14C0F0245B}"/>
              </a:ext>
            </a:extLst>
          </p:cNvPr>
          <p:cNvSpPr>
            <a:spLocks noGrp="1"/>
          </p:cNvSpPr>
          <p:nvPr>
            <p:ph type="title"/>
          </p:nvPr>
        </p:nvSpPr>
        <p:spPr/>
        <p:txBody>
          <a:bodyPr/>
          <a:lstStyle/>
          <a:p>
            <a:r>
              <a:rPr lang="en-US" dirty="0"/>
              <a:t>Management- Hospitalized</a:t>
            </a:r>
          </a:p>
        </p:txBody>
      </p:sp>
      <p:sp>
        <p:nvSpPr>
          <p:cNvPr id="3" name="Content Placeholder 2">
            <a:extLst>
              <a:ext uri="{FF2B5EF4-FFF2-40B4-BE49-F238E27FC236}">
                <a16:creationId xmlns:a16="http://schemas.microsoft.com/office/drawing/2014/main" id="{D04B17EE-3490-BF45-9552-36BE887E612C}"/>
              </a:ext>
            </a:extLst>
          </p:cNvPr>
          <p:cNvSpPr>
            <a:spLocks noGrp="1"/>
          </p:cNvSpPr>
          <p:nvPr>
            <p:ph idx="1"/>
          </p:nvPr>
        </p:nvSpPr>
        <p:spPr/>
        <p:txBody>
          <a:bodyPr>
            <a:normAutofit fontScale="92500"/>
          </a:bodyPr>
          <a:lstStyle/>
          <a:p>
            <a:r>
              <a:rPr lang="en-US" sz="2100" dirty="0"/>
              <a:t>Mild- Moderate (No new/increased O2 requirement)</a:t>
            </a:r>
          </a:p>
          <a:p>
            <a:pPr lvl="1"/>
            <a:r>
              <a:rPr lang="en-US" sz="1900" dirty="0"/>
              <a:t>Supportive care</a:t>
            </a:r>
          </a:p>
          <a:p>
            <a:r>
              <a:rPr lang="en-US" sz="2100" dirty="0"/>
              <a:t>Severe Disease (New/increased supplemental O2)</a:t>
            </a:r>
          </a:p>
          <a:p>
            <a:pPr lvl="1"/>
            <a:r>
              <a:rPr lang="en-US" sz="1900" dirty="0" err="1"/>
              <a:t>Remdesivir</a:t>
            </a:r>
            <a:r>
              <a:rPr lang="en-US" sz="1900" dirty="0"/>
              <a:t> (antiviral) up to 5 days</a:t>
            </a:r>
          </a:p>
          <a:p>
            <a:pPr lvl="1"/>
            <a:r>
              <a:rPr lang="en-US" sz="1900" dirty="0"/>
              <a:t>+/- Dexamethasone</a:t>
            </a:r>
          </a:p>
          <a:p>
            <a:r>
              <a:rPr lang="en-US" sz="2100" dirty="0"/>
              <a:t>Critical Disease (ventilatory support, sepsis, multiorgan failure)</a:t>
            </a:r>
          </a:p>
          <a:p>
            <a:pPr lvl="1"/>
            <a:r>
              <a:rPr lang="en-US" sz="1900" dirty="0"/>
              <a:t>Dexamethasone </a:t>
            </a:r>
          </a:p>
          <a:p>
            <a:pPr lvl="1"/>
            <a:r>
              <a:rPr lang="en-US" sz="1900" dirty="0"/>
              <a:t>+/- </a:t>
            </a:r>
            <a:r>
              <a:rPr lang="en-US" sz="1900" dirty="0" err="1"/>
              <a:t>Remdesivir</a:t>
            </a:r>
            <a:endParaRPr lang="en-US" sz="1900" dirty="0"/>
          </a:p>
          <a:p>
            <a:endParaRPr lang="en-US" dirty="0"/>
          </a:p>
        </p:txBody>
      </p:sp>
    </p:spTree>
    <p:extLst>
      <p:ext uri="{BB962C8B-B14F-4D97-AF65-F5344CB8AC3E}">
        <p14:creationId xmlns:p14="http://schemas.microsoft.com/office/powerpoint/2010/main" val="2290752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038-C459-7342-A577-6D04BFCE3D75}"/>
              </a:ext>
            </a:extLst>
          </p:cNvPr>
          <p:cNvSpPr>
            <a:spLocks noGrp="1"/>
          </p:cNvSpPr>
          <p:nvPr>
            <p:ph type="title"/>
          </p:nvPr>
        </p:nvSpPr>
        <p:spPr/>
        <p:txBody>
          <a:bodyPr/>
          <a:lstStyle/>
          <a:p>
            <a:r>
              <a:rPr lang="en-US" dirty="0"/>
              <a:t>Management- Outpatient with risk factors</a:t>
            </a:r>
          </a:p>
        </p:txBody>
      </p:sp>
      <p:sp>
        <p:nvSpPr>
          <p:cNvPr id="3" name="Content Placeholder 2">
            <a:extLst>
              <a:ext uri="{FF2B5EF4-FFF2-40B4-BE49-F238E27FC236}">
                <a16:creationId xmlns:a16="http://schemas.microsoft.com/office/drawing/2014/main" id="{74F8692A-36D3-E448-9C65-3D01D726BD37}"/>
              </a:ext>
            </a:extLst>
          </p:cNvPr>
          <p:cNvSpPr>
            <a:spLocks noGrp="1"/>
          </p:cNvSpPr>
          <p:nvPr>
            <p:ph idx="1"/>
          </p:nvPr>
        </p:nvSpPr>
        <p:spPr/>
        <p:txBody>
          <a:bodyPr/>
          <a:lstStyle/>
          <a:p>
            <a:r>
              <a:rPr lang="en-US" dirty="0" err="1"/>
              <a:t>Bamlanivimab</a:t>
            </a:r>
            <a:r>
              <a:rPr lang="en-US" dirty="0"/>
              <a:t> + </a:t>
            </a:r>
            <a:r>
              <a:rPr lang="en-US" dirty="0" err="1"/>
              <a:t>etesevimab</a:t>
            </a:r>
            <a:endParaRPr lang="en-US" dirty="0"/>
          </a:p>
          <a:p>
            <a:pPr lvl="1"/>
            <a:r>
              <a:rPr lang="en-US" dirty="0"/>
              <a:t>EUA    ≥12years and ≥40kg who are at risk for progression to severe COVID-19 and/or hospitalization</a:t>
            </a:r>
          </a:p>
          <a:p>
            <a:pPr lvl="2"/>
            <a:r>
              <a:rPr lang="en-US" dirty="0"/>
              <a:t>BMI ≥85</a:t>
            </a:r>
            <a:r>
              <a:rPr lang="en-US" baseline="30000" dirty="0"/>
              <a:t>th</a:t>
            </a:r>
            <a:r>
              <a:rPr lang="en-US" dirty="0"/>
              <a:t> percentile</a:t>
            </a:r>
          </a:p>
          <a:p>
            <a:pPr lvl="2"/>
            <a:r>
              <a:rPr lang="en-US" dirty="0"/>
              <a:t>Sickle cell disease</a:t>
            </a:r>
          </a:p>
          <a:p>
            <a:pPr lvl="2"/>
            <a:r>
              <a:rPr lang="en-US" dirty="0"/>
              <a:t>Congenital/Acquired Heart Disease</a:t>
            </a:r>
          </a:p>
          <a:p>
            <a:pPr lvl="2"/>
            <a:r>
              <a:rPr lang="en-US" dirty="0"/>
              <a:t>Neurodevelopmental Disorders (i.e. CP)</a:t>
            </a:r>
          </a:p>
          <a:p>
            <a:pPr lvl="2"/>
            <a:r>
              <a:rPr lang="en-US" dirty="0"/>
              <a:t>Medical technology dependent (i.e. Trach)</a:t>
            </a:r>
          </a:p>
          <a:p>
            <a:pPr lvl="2"/>
            <a:r>
              <a:rPr lang="en-US" dirty="0"/>
              <a:t>Asthma or Chronic </a:t>
            </a:r>
            <a:r>
              <a:rPr lang="en-US" dirty="0" err="1"/>
              <a:t>Respiratrory</a:t>
            </a:r>
            <a:r>
              <a:rPr lang="en-US" dirty="0"/>
              <a:t> Disease that requires daily medication</a:t>
            </a:r>
          </a:p>
        </p:txBody>
      </p:sp>
    </p:spTree>
    <p:extLst>
      <p:ext uri="{BB962C8B-B14F-4D97-AF65-F5344CB8AC3E}">
        <p14:creationId xmlns:p14="http://schemas.microsoft.com/office/powerpoint/2010/main" val="760722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0A07-2FC8-6148-91F5-4F3AC3F0B62A}"/>
              </a:ext>
            </a:extLst>
          </p:cNvPr>
          <p:cNvSpPr>
            <a:spLocks noGrp="1"/>
          </p:cNvSpPr>
          <p:nvPr>
            <p:ph type="title"/>
          </p:nvPr>
        </p:nvSpPr>
        <p:spPr/>
        <p:txBody>
          <a:bodyPr/>
          <a:lstStyle/>
          <a:p>
            <a:r>
              <a:rPr lang="en-US" dirty="0"/>
              <a:t>Prevention</a:t>
            </a:r>
          </a:p>
        </p:txBody>
      </p:sp>
      <p:sp>
        <p:nvSpPr>
          <p:cNvPr id="3" name="Content Placeholder 2">
            <a:extLst>
              <a:ext uri="{FF2B5EF4-FFF2-40B4-BE49-F238E27FC236}">
                <a16:creationId xmlns:a16="http://schemas.microsoft.com/office/drawing/2014/main" id="{3ED00C48-D9EF-4C45-BBEF-DBB95EDBEF5B}"/>
              </a:ext>
            </a:extLst>
          </p:cNvPr>
          <p:cNvSpPr>
            <a:spLocks noGrp="1"/>
          </p:cNvSpPr>
          <p:nvPr>
            <p:ph idx="1"/>
          </p:nvPr>
        </p:nvSpPr>
        <p:spPr>
          <a:xfrm>
            <a:off x="2773599" y="3409626"/>
            <a:ext cx="7796540" cy="2640317"/>
          </a:xfrm>
        </p:spPr>
        <p:txBody>
          <a:bodyPr/>
          <a:lstStyle/>
          <a:p>
            <a:r>
              <a:rPr lang="en-US" sz="2400" dirty="0"/>
              <a:t>Vaccinate! </a:t>
            </a:r>
          </a:p>
          <a:p>
            <a:pPr lvl="1"/>
            <a:r>
              <a:rPr lang="en-US" sz="2000" dirty="0"/>
              <a:t>BNT162b2 (Pfizer-</a:t>
            </a:r>
            <a:r>
              <a:rPr lang="en-US" sz="2000" dirty="0" err="1"/>
              <a:t>BioNTech</a:t>
            </a:r>
            <a:r>
              <a:rPr lang="en-US" sz="2000" dirty="0"/>
              <a:t>) indicated for 16 and older</a:t>
            </a:r>
          </a:p>
          <a:p>
            <a:pPr lvl="1"/>
            <a:endParaRPr lang="en-US" dirty="0"/>
          </a:p>
        </p:txBody>
      </p:sp>
      <p:pic>
        <p:nvPicPr>
          <p:cNvPr id="4" name="Picture 3">
            <a:extLst>
              <a:ext uri="{FF2B5EF4-FFF2-40B4-BE49-F238E27FC236}">
                <a16:creationId xmlns:a16="http://schemas.microsoft.com/office/drawing/2014/main" id="{95234EEF-7855-394A-B4F8-FF7AF78D251B}"/>
              </a:ext>
            </a:extLst>
          </p:cNvPr>
          <p:cNvPicPr>
            <a:picLocks noChangeAspect="1"/>
          </p:cNvPicPr>
          <p:nvPr/>
        </p:nvPicPr>
        <p:blipFill>
          <a:blip r:embed="rId2"/>
          <a:stretch>
            <a:fillRect/>
          </a:stretch>
        </p:blipFill>
        <p:spPr>
          <a:xfrm>
            <a:off x="3269545" y="1465768"/>
            <a:ext cx="4207790" cy="2363375"/>
          </a:xfrm>
          <a:prstGeom prst="rect">
            <a:avLst/>
          </a:prstGeom>
        </p:spPr>
      </p:pic>
    </p:spTree>
    <p:extLst>
      <p:ext uri="{BB962C8B-B14F-4D97-AF65-F5344CB8AC3E}">
        <p14:creationId xmlns:p14="http://schemas.microsoft.com/office/powerpoint/2010/main" val="2947192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2ED9F48-CDAC-EC44-8D7F-869A0CDC8107}"/>
              </a:ext>
            </a:extLst>
          </p:cNvPr>
          <p:cNvPicPr>
            <a:picLocks noGrp="1" noChangeAspect="1"/>
          </p:cNvPicPr>
          <p:nvPr>
            <p:ph idx="1"/>
          </p:nvPr>
        </p:nvPicPr>
        <p:blipFill rotWithShape="1">
          <a:blip r:embed="rId2"/>
          <a:srcRect t="29985" b="21702"/>
          <a:stretch/>
        </p:blipFill>
        <p:spPr>
          <a:xfrm>
            <a:off x="4277292" y="3696073"/>
            <a:ext cx="3019729" cy="3161927"/>
          </a:xfrm>
        </p:spPr>
      </p:pic>
      <p:pic>
        <p:nvPicPr>
          <p:cNvPr id="9" name="Picture 8">
            <a:extLst>
              <a:ext uri="{FF2B5EF4-FFF2-40B4-BE49-F238E27FC236}">
                <a16:creationId xmlns:a16="http://schemas.microsoft.com/office/drawing/2014/main" id="{A149F547-E04C-9D43-BB92-E1D0A070D85A}"/>
              </a:ext>
            </a:extLst>
          </p:cNvPr>
          <p:cNvPicPr>
            <a:picLocks noChangeAspect="1"/>
          </p:cNvPicPr>
          <p:nvPr/>
        </p:nvPicPr>
        <p:blipFill rotWithShape="1">
          <a:blip r:embed="rId3"/>
          <a:srcRect t="35575" b="18272"/>
          <a:stretch/>
        </p:blipFill>
        <p:spPr>
          <a:xfrm>
            <a:off x="967756" y="3692932"/>
            <a:ext cx="3164365" cy="3165067"/>
          </a:xfrm>
          <a:prstGeom prst="rect">
            <a:avLst/>
          </a:prstGeom>
        </p:spPr>
      </p:pic>
      <p:pic>
        <p:nvPicPr>
          <p:cNvPr id="11" name="Picture 10">
            <a:extLst>
              <a:ext uri="{FF2B5EF4-FFF2-40B4-BE49-F238E27FC236}">
                <a16:creationId xmlns:a16="http://schemas.microsoft.com/office/drawing/2014/main" id="{42ABC127-4165-8245-96D8-1A8018D60570}"/>
              </a:ext>
            </a:extLst>
          </p:cNvPr>
          <p:cNvPicPr>
            <a:picLocks noChangeAspect="1"/>
          </p:cNvPicPr>
          <p:nvPr/>
        </p:nvPicPr>
        <p:blipFill rotWithShape="1">
          <a:blip r:embed="rId4"/>
          <a:srcRect t="27593" b="25974"/>
          <a:stretch/>
        </p:blipFill>
        <p:spPr>
          <a:xfrm>
            <a:off x="7369340" y="3692932"/>
            <a:ext cx="3164365" cy="3184387"/>
          </a:xfrm>
          <a:prstGeom prst="rect">
            <a:avLst/>
          </a:prstGeom>
        </p:spPr>
      </p:pic>
      <p:pic>
        <p:nvPicPr>
          <p:cNvPr id="15" name="Picture 14">
            <a:extLst>
              <a:ext uri="{FF2B5EF4-FFF2-40B4-BE49-F238E27FC236}">
                <a16:creationId xmlns:a16="http://schemas.microsoft.com/office/drawing/2014/main" id="{EEE0E6E4-08E9-214D-8288-FAF5C7549F4A}"/>
              </a:ext>
            </a:extLst>
          </p:cNvPr>
          <p:cNvPicPr>
            <a:picLocks noChangeAspect="1"/>
          </p:cNvPicPr>
          <p:nvPr/>
        </p:nvPicPr>
        <p:blipFill rotWithShape="1">
          <a:blip r:embed="rId5"/>
          <a:srcRect t="30056" b="18055"/>
          <a:stretch/>
        </p:blipFill>
        <p:spPr>
          <a:xfrm>
            <a:off x="4204975" y="490835"/>
            <a:ext cx="3164365" cy="3558559"/>
          </a:xfrm>
          <a:prstGeom prst="rect">
            <a:avLst/>
          </a:prstGeom>
        </p:spPr>
      </p:pic>
      <p:pic>
        <p:nvPicPr>
          <p:cNvPr id="17" name="Picture 16">
            <a:extLst>
              <a:ext uri="{FF2B5EF4-FFF2-40B4-BE49-F238E27FC236}">
                <a16:creationId xmlns:a16="http://schemas.microsoft.com/office/drawing/2014/main" id="{1DEBC9EC-39F1-AF47-803B-0C66EF970632}"/>
              </a:ext>
            </a:extLst>
          </p:cNvPr>
          <p:cNvPicPr>
            <a:picLocks noChangeAspect="1"/>
          </p:cNvPicPr>
          <p:nvPr/>
        </p:nvPicPr>
        <p:blipFill rotWithShape="1">
          <a:blip r:embed="rId6"/>
          <a:srcRect l="547" t="26453" r="-547" b="22464"/>
          <a:stretch/>
        </p:blipFill>
        <p:spPr>
          <a:xfrm>
            <a:off x="7387555" y="490835"/>
            <a:ext cx="3164365" cy="3503259"/>
          </a:xfrm>
          <a:prstGeom prst="rect">
            <a:avLst/>
          </a:prstGeom>
        </p:spPr>
      </p:pic>
      <p:pic>
        <p:nvPicPr>
          <p:cNvPr id="19" name="Picture 18">
            <a:extLst>
              <a:ext uri="{FF2B5EF4-FFF2-40B4-BE49-F238E27FC236}">
                <a16:creationId xmlns:a16="http://schemas.microsoft.com/office/drawing/2014/main" id="{2E038A25-0591-B949-8F20-8CCE01DFB897}"/>
              </a:ext>
            </a:extLst>
          </p:cNvPr>
          <p:cNvPicPr>
            <a:picLocks noChangeAspect="1"/>
          </p:cNvPicPr>
          <p:nvPr/>
        </p:nvPicPr>
        <p:blipFill rotWithShape="1">
          <a:blip r:embed="rId7"/>
          <a:srcRect t="28674" b="19718"/>
          <a:stretch/>
        </p:blipFill>
        <p:spPr>
          <a:xfrm>
            <a:off x="1022395" y="490835"/>
            <a:ext cx="3164365" cy="3539239"/>
          </a:xfrm>
          <a:prstGeom prst="rect">
            <a:avLst/>
          </a:prstGeom>
        </p:spPr>
      </p:pic>
    </p:spTree>
    <p:extLst>
      <p:ext uri="{BB962C8B-B14F-4D97-AF65-F5344CB8AC3E}">
        <p14:creationId xmlns:p14="http://schemas.microsoft.com/office/powerpoint/2010/main" val="312123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F21D7-BB20-A04A-8931-4BB4C0B87DF4}"/>
              </a:ext>
            </a:extLst>
          </p:cNvPr>
          <p:cNvSpPr>
            <a:spLocks noGrp="1"/>
          </p:cNvSpPr>
          <p:nvPr>
            <p:ph type="title"/>
          </p:nvPr>
        </p:nvSpPr>
        <p:spPr/>
        <p:txBody>
          <a:bodyPr/>
          <a:lstStyle/>
          <a:p>
            <a:r>
              <a:rPr lang="en-US" dirty="0"/>
              <a:t>Multisystem Inflammatory Syndrome in Children</a:t>
            </a:r>
            <a:br>
              <a:rPr lang="en-US" dirty="0"/>
            </a:br>
            <a:r>
              <a:rPr lang="en-US" dirty="0"/>
              <a:t>(MIS-C)</a:t>
            </a:r>
          </a:p>
        </p:txBody>
      </p:sp>
    </p:spTree>
    <p:extLst>
      <p:ext uri="{BB962C8B-B14F-4D97-AF65-F5344CB8AC3E}">
        <p14:creationId xmlns:p14="http://schemas.microsoft.com/office/powerpoint/2010/main" val="333000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D705-830C-7B43-BEBE-38B382CB21C5}"/>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C834D4B0-EE0D-0B44-9FFC-D570EB12820F}"/>
              </a:ext>
            </a:extLst>
          </p:cNvPr>
          <p:cNvSpPr>
            <a:spLocks noGrp="1"/>
          </p:cNvSpPr>
          <p:nvPr>
            <p:ph idx="1"/>
          </p:nvPr>
        </p:nvSpPr>
        <p:spPr/>
        <p:txBody>
          <a:bodyPr>
            <a:normAutofit fontScale="92500" lnSpcReduction="20000"/>
          </a:bodyPr>
          <a:lstStyle/>
          <a:p>
            <a:pPr marL="0" indent="0">
              <a:buNone/>
            </a:pPr>
            <a:r>
              <a:rPr lang="en-US" dirty="0"/>
              <a:t>At the conclusion of this educational presentation, the participant will be able to:</a:t>
            </a:r>
          </a:p>
          <a:p>
            <a:r>
              <a:rPr lang="en-US" dirty="0"/>
              <a:t>Apply changes in recommendations from "2020 Focused Updates to Asthma Management Guidelines” to their management of patients with asthma</a:t>
            </a:r>
          </a:p>
          <a:p>
            <a:r>
              <a:rPr lang="en-US" dirty="0"/>
              <a:t>Define SMART therapy</a:t>
            </a:r>
          </a:p>
          <a:p>
            <a:r>
              <a:rPr lang="en-US" dirty="0"/>
              <a:t>List risk factors in pediatric patients associated with severe COVID-19 and COVID related hospitalizations</a:t>
            </a:r>
          </a:p>
          <a:p>
            <a:r>
              <a:rPr lang="en-US" dirty="0"/>
              <a:t>Identify clinical characteristics of Multisystem Inflammatory Syndrome in Children (MIS-C)</a:t>
            </a:r>
          </a:p>
          <a:p>
            <a:endParaRPr lang="en-US" dirty="0"/>
          </a:p>
        </p:txBody>
      </p:sp>
    </p:spTree>
    <p:extLst>
      <p:ext uri="{BB962C8B-B14F-4D97-AF65-F5344CB8AC3E}">
        <p14:creationId xmlns:p14="http://schemas.microsoft.com/office/powerpoint/2010/main" val="1405132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8F0E3-B38A-084F-974B-4993E01A14B2}"/>
              </a:ext>
            </a:extLst>
          </p:cNvPr>
          <p:cNvSpPr>
            <a:spLocks noGrp="1"/>
          </p:cNvSpPr>
          <p:nvPr>
            <p:ph type="title"/>
          </p:nvPr>
        </p:nvSpPr>
        <p:spPr/>
        <p:txBody>
          <a:bodyPr/>
          <a:lstStyle/>
          <a:p>
            <a:r>
              <a:rPr lang="en-US" dirty="0"/>
              <a:t>Case Definition</a:t>
            </a:r>
          </a:p>
        </p:txBody>
      </p:sp>
      <p:sp>
        <p:nvSpPr>
          <p:cNvPr id="5" name="Content Placeholder 4">
            <a:extLst>
              <a:ext uri="{FF2B5EF4-FFF2-40B4-BE49-F238E27FC236}">
                <a16:creationId xmlns:a16="http://schemas.microsoft.com/office/drawing/2014/main" id="{5BB7A072-62A6-8F4E-A71B-D53691E864B4}"/>
              </a:ext>
            </a:extLst>
          </p:cNvPr>
          <p:cNvSpPr>
            <a:spLocks noGrp="1"/>
          </p:cNvSpPr>
          <p:nvPr>
            <p:ph idx="1"/>
          </p:nvPr>
        </p:nvSpPr>
        <p:spPr>
          <a:xfrm>
            <a:off x="2789097" y="2052116"/>
            <a:ext cx="7796540" cy="3997828"/>
          </a:xfrm>
        </p:spPr>
        <p:txBody>
          <a:bodyPr>
            <a:normAutofit lnSpcReduction="10000"/>
          </a:bodyPr>
          <a:lstStyle/>
          <a:p>
            <a:r>
              <a:rPr lang="en-US" dirty="0"/>
              <a:t>An individual aged &lt;21 years presenting with fever, laboratory evidence of inflammation**, and evidence of clinically severe illness requiring hospitalization, with multisystem (</a:t>
            </a:r>
            <a:r>
              <a:rPr lang="en-US" u="sng" dirty="0"/>
              <a:t>&gt;</a:t>
            </a:r>
            <a:r>
              <a:rPr lang="en-US" dirty="0"/>
              <a:t>2) organ involvement (cardiac, renal, respiratory, hematologic, gastrointestinal, dermatologic or neurological); AND</a:t>
            </a:r>
          </a:p>
          <a:p>
            <a:r>
              <a:rPr lang="en-US" dirty="0"/>
              <a:t>No alternative plausible diagnoses; AND</a:t>
            </a:r>
          </a:p>
          <a:p>
            <a:r>
              <a:rPr lang="en-US" dirty="0"/>
              <a:t>Positive for current or recent SARS-CoV-2 infection by RT-PCR, serology, or antigen test; or exposure to a suspected or confirmed COVID-19 case within the 4 weeks prior to the onset of symptoms.</a:t>
            </a:r>
          </a:p>
          <a:p>
            <a:endParaRPr lang="en-US" dirty="0"/>
          </a:p>
        </p:txBody>
      </p:sp>
    </p:spTree>
    <p:extLst>
      <p:ext uri="{BB962C8B-B14F-4D97-AF65-F5344CB8AC3E}">
        <p14:creationId xmlns:p14="http://schemas.microsoft.com/office/powerpoint/2010/main" val="3559301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0DD4-79F2-9D41-9C2B-8CBD2E4981A1}"/>
              </a:ext>
            </a:extLst>
          </p:cNvPr>
          <p:cNvSpPr>
            <a:spLocks noGrp="1"/>
          </p:cNvSpPr>
          <p:nvPr>
            <p:ph type="title"/>
          </p:nvPr>
        </p:nvSpPr>
        <p:spPr/>
        <p:txBody>
          <a:bodyPr/>
          <a:lstStyle/>
          <a:p>
            <a:r>
              <a:rPr lang="en-US" dirty="0"/>
              <a:t>Epidemiology</a:t>
            </a:r>
          </a:p>
        </p:txBody>
      </p:sp>
      <p:sp>
        <p:nvSpPr>
          <p:cNvPr id="3" name="Content Placeholder 2">
            <a:extLst>
              <a:ext uri="{FF2B5EF4-FFF2-40B4-BE49-F238E27FC236}">
                <a16:creationId xmlns:a16="http://schemas.microsoft.com/office/drawing/2014/main" id="{F5F76FE6-FEA3-B743-941B-3CF2C79DB104}"/>
              </a:ext>
            </a:extLst>
          </p:cNvPr>
          <p:cNvSpPr>
            <a:spLocks noGrp="1"/>
          </p:cNvSpPr>
          <p:nvPr>
            <p:ph idx="1"/>
          </p:nvPr>
        </p:nvSpPr>
        <p:spPr/>
        <p:txBody>
          <a:bodyPr/>
          <a:lstStyle/>
          <a:p>
            <a:r>
              <a:rPr lang="en-US" dirty="0"/>
              <a:t>Middle Childhood</a:t>
            </a:r>
          </a:p>
          <a:p>
            <a:pPr lvl="1"/>
            <a:r>
              <a:rPr lang="en-US" dirty="0"/>
              <a:t>Median 9y (5-13 interquartile)</a:t>
            </a:r>
          </a:p>
          <a:p>
            <a:r>
              <a:rPr lang="en-US" dirty="0"/>
              <a:t>Black and Hispanic children disproportionately high</a:t>
            </a:r>
          </a:p>
          <a:p>
            <a:r>
              <a:rPr lang="en-US" dirty="0"/>
              <a:t>Mild or Asymptomatic </a:t>
            </a:r>
            <a:r>
              <a:rPr lang="en-US" dirty="0" err="1"/>
              <a:t>Covid</a:t>
            </a:r>
            <a:r>
              <a:rPr lang="en-US" dirty="0"/>
              <a:t> infection</a:t>
            </a:r>
          </a:p>
          <a:p>
            <a:r>
              <a:rPr lang="en-US" dirty="0"/>
              <a:t>Spikes in MIS-C cases lag 2-5 weeks of peak </a:t>
            </a:r>
            <a:r>
              <a:rPr lang="en-US" dirty="0" err="1"/>
              <a:t>Covid</a:t>
            </a:r>
            <a:r>
              <a:rPr lang="en-US" dirty="0"/>
              <a:t> cases</a:t>
            </a:r>
          </a:p>
          <a:p>
            <a:r>
              <a:rPr lang="en-US" dirty="0"/>
              <a:t>58% admitted for intensive care	</a:t>
            </a:r>
          </a:p>
        </p:txBody>
      </p:sp>
    </p:spTree>
    <p:extLst>
      <p:ext uri="{BB962C8B-B14F-4D97-AF65-F5344CB8AC3E}">
        <p14:creationId xmlns:p14="http://schemas.microsoft.com/office/powerpoint/2010/main" val="1439778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C7D6-E407-B249-8133-4C1425DA9CF7}"/>
              </a:ext>
            </a:extLst>
          </p:cNvPr>
          <p:cNvSpPr>
            <a:spLocks noGrp="1"/>
          </p:cNvSpPr>
          <p:nvPr>
            <p:ph type="title"/>
          </p:nvPr>
        </p:nvSpPr>
        <p:spPr/>
        <p:txBody>
          <a:bodyPr/>
          <a:lstStyle/>
          <a:p>
            <a:r>
              <a:rPr lang="en-US" dirty="0"/>
              <a:t>Signs and Symptoms</a:t>
            </a:r>
          </a:p>
        </p:txBody>
      </p:sp>
      <p:sp>
        <p:nvSpPr>
          <p:cNvPr id="3" name="Content Placeholder 2">
            <a:extLst>
              <a:ext uri="{FF2B5EF4-FFF2-40B4-BE49-F238E27FC236}">
                <a16:creationId xmlns:a16="http://schemas.microsoft.com/office/drawing/2014/main" id="{6FCE6F7D-3725-BE47-ACDB-DCA331A5E703}"/>
              </a:ext>
            </a:extLst>
          </p:cNvPr>
          <p:cNvSpPr>
            <a:spLocks noGrp="1"/>
          </p:cNvSpPr>
          <p:nvPr>
            <p:ph sz="half" idx="1"/>
          </p:nvPr>
        </p:nvSpPr>
        <p:spPr>
          <a:xfrm>
            <a:off x="1146875" y="1534332"/>
            <a:ext cx="5350459" cy="5323668"/>
          </a:xfrm>
        </p:spPr>
        <p:txBody>
          <a:bodyPr>
            <a:normAutofit lnSpcReduction="10000"/>
          </a:bodyPr>
          <a:lstStyle/>
          <a:p>
            <a:r>
              <a:rPr lang="en-US" b="1" dirty="0"/>
              <a:t>Fever</a:t>
            </a:r>
            <a:r>
              <a:rPr lang="en-US" dirty="0"/>
              <a:t> </a:t>
            </a:r>
          </a:p>
          <a:p>
            <a:r>
              <a:rPr lang="en-US" b="1" dirty="0"/>
              <a:t>Gastrointestinal (60-100%)</a:t>
            </a:r>
          </a:p>
          <a:p>
            <a:pPr lvl="1"/>
            <a:r>
              <a:rPr lang="en-US" b="1" dirty="0"/>
              <a:t>Abdominal Pain</a:t>
            </a:r>
          </a:p>
          <a:p>
            <a:pPr lvl="1"/>
            <a:r>
              <a:rPr lang="en-US" dirty="0"/>
              <a:t>Diarrhea</a:t>
            </a:r>
          </a:p>
          <a:p>
            <a:pPr lvl="1"/>
            <a:r>
              <a:rPr lang="en-US" dirty="0"/>
              <a:t>Nausea/Vomiting</a:t>
            </a:r>
          </a:p>
          <a:p>
            <a:r>
              <a:rPr lang="en-US" dirty="0"/>
              <a:t>Kawasaki-like features</a:t>
            </a:r>
          </a:p>
          <a:p>
            <a:pPr lvl="1"/>
            <a:r>
              <a:rPr lang="en-US" b="1" dirty="0"/>
              <a:t>Conjunctival hyperemia (30-80%)</a:t>
            </a:r>
          </a:p>
          <a:p>
            <a:pPr lvl="1"/>
            <a:r>
              <a:rPr lang="en-US" b="1" dirty="0"/>
              <a:t>Rash (45-75%)</a:t>
            </a:r>
          </a:p>
          <a:p>
            <a:pPr lvl="1"/>
            <a:r>
              <a:rPr lang="en-US" dirty="0"/>
              <a:t>Mucus Membrane involvement</a:t>
            </a:r>
          </a:p>
          <a:p>
            <a:pPr lvl="1"/>
            <a:r>
              <a:rPr lang="en-US" dirty="0"/>
              <a:t>Red or Swollen hands and feet</a:t>
            </a:r>
          </a:p>
          <a:p>
            <a:pPr lvl="1"/>
            <a:r>
              <a:rPr lang="en-US" dirty="0"/>
              <a:t>Lymphadenopathy</a:t>
            </a:r>
          </a:p>
          <a:p>
            <a:pPr lvl="1"/>
            <a:endParaRPr lang="en-US" dirty="0"/>
          </a:p>
          <a:p>
            <a:pPr lvl="1"/>
            <a:endParaRPr lang="en-US" b="1" dirty="0"/>
          </a:p>
          <a:p>
            <a:endParaRPr lang="en-US" dirty="0"/>
          </a:p>
        </p:txBody>
      </p:sp>
      <p:sp>
        <p:nvSpPr>
          <p:cNvPr id="4" name="Content Placeholder 3">
            <a:extLst>
              <a:ext uri="{FF2B5EF4-FFF2-40B4-BE49-F238E27FC236}">
                <a16:creationId xmlns:a16="http://schemas.microsoft.com/office/drawing/2014/main" id="{04F8BF16-0969-9742-AD8E-9B6684CFE9DD}"/>
              </a:ext>
            </a:extLst>
          </p:cNvPr>
          <p:cNvSpPr>
            <a:spLocks noGrp="1"/>
          </p:cNvSpPr>
          <p:nvPr>
            <p:ph sz="half" idx="2"/>
          </p:nvPr>
        </p:nvSpPr>
        <p:spPr>
          <a:xfrm>
            <a:off x="6666635" y="1887522"/>
            <a:ext cx="3894222" cy="4391624"/>
          </a:xfrm>
        </p:spPr>
        <p:txBody>
          <a:bodyPr>
            <a:normAutofit lnSpcReduction="10000"/>
          </a:bodyPr>
          <a:lstStyle/>
          <a:p>
            <a:r>
              <a:rPr lang="en-US" dirty="0"/>
              <a:t>Neurocognitive</a:t>
            </a:r>
          </a:p>
          <a:p>
            <a:pPr lvl="1"/>
            <a:r>
              <a:rPr lang="en-US" dirty="0"/>
              <a:t>Headache</a:t>
            </a:r>
          </a:p>
          <a:p>
            <a:pPr lvl="1"/>
            <a:r>
              <a:rPr lang="en-US" dirty="0"/>
              <a:t>Lethargy</a:t>
            </a:r>
          </a:p>
          <a:p>
            <a:pPr lvl="1"/>
            <a:r>
              <a:rPr lang="en-US" dirty="0"/>
              <a:t>Confusion/ </a:t>
            </a:r>
            <a:r>
              <a:rPr lang="en-US" dirty="0" err="1"/>
              <a:t>Irritibility</a:t>
            </a:r>
            <a:endParaRPr lang="en-US" dirty="0"/>
          </a:p>
          <a:p>
            <a:pPr lvl="1"/>
            <a:endParaRPr lang="en-US" dirty="0"/>
          </a:p>
        </p:txBody>
      </p:sp>
    </p:spTree>
    <p:extLst>
      <p:ext uri="{BB962C8B-B14F-4D97-AF65-F5344CB8AC3E}">
        <p14:creationId xmlns:p14="http://schemas.microsoft.com/office/powerpoint/2010/main" val="3850586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B317C-D8C3-E24D-A020-08BD0FB081C8}"/>
              </a:ext>
            </a:extLst>
          </p:cNvPr>
          <p:cNvSpPr>
            <a:spLocks noGrp="1"/>
          </p:cNvSpPr>
          <p:nvPr>
            <p:ph type="title"/>
          </p:nvPr>
        </p:nvSpPr>
        <p:spPr/>
        <p:txBody>
          <a:bodyPr/>
          <a:lstStyle/>
          <a:p>
            <a:r>
              <a:rPr lang="en-US" dirty="0"/>
              <a:t>Kawasaki Overlap</a:t>
            </a:r>
          </a:p>
        </p:txBody>
      </p:sp>
      <p:sp>
        <p:nvSpPr>
          <p:cNvPr id="3" name="Content Placeholder 2">
            <a:extLst>
              <a:ext uri="{FF2B5EF4-FFF2-40B4-BE49-F238E27FC236}">
                <a16:creationId xmlns:a16="http://schemas.microsoft.com/office/drawing/2014/main" id="{418B1EDD-5AAA-5741-8E06-E5B28AC9D8DD}"/>
              </a:ext>
            </a:extLst>
          </p:cNvPr>
          <p:cNvSpPr>
            <a:spLocks noGrp="1"/>
          </p:cNvSpPr>
          <p:nvPr>
            <p:ph idx="1"/>
          </p:nvPr>
        </p:nvSpPr>
        <p:spPr/>
        <p:txBody>
          <a:bodyPr/>
          <a:lstStyle/>
          <a:p>
            <a:r>
              <a:rPr lang="en-US" dirty="0"/>
              <a:t>Some individuals may fulfill full or partial criteria for Kawasaki disease, but should be reported as MIS-C if meets case definition for MIS-C</a:t>
            </a:r>
          </a:p>
          <a:p>
            <a:r>
              <a:rPr lang="en-US" dirty="0"/>
              <a:t>“</a:t>
            </a:r>
            <a:r>
              <a:rPr lang="en-US" dirty="0" err="1"/>
              <a:t>KawaShocky</a:t>
            </a:r>
            <a:r>
              <a:rPr lang="en-US" dirty="0"/>
              <a:t>”</a:t>
            </a:r>
          </a:p>
        </p:txBody>
      </p:sp>
    </p:spTree>
    <p:extLst>
      <p:ext uri="{BB962C8B-B14F-4D97-AF65-F5344CB8AC3E}">
        <p14:creationId xmlns:p14="http://schemas.microsoft.com/office/powerpoint/2010/main" val="3297911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61CF1-0C13-2847-BEB2-A340D3E4F93E}"/>
              </a:ext>
            </a:extLst>
          </p:cNvPr>
          <p:cNvSpPr>
            <a:spLocks noGrp="1"/>
          </p:cNvSpPr>
          <p:nvPr>
            <p:ph type="title"/>
          </p:nvPr>
        </p:nvSpPr>
        <p:spPr/>
        <p:txBody>
          <a:bodyPr/>
          <a:lstStyle/>
          <a:p>
            <a:r>
              <a:rPr lang="en-US" dirty="0"/>
              <a:t>Lab findings</a:t>
            </a:r>
          </a:p>
        </p:txBody>
      </p:sp>
      <p:sp>
        <p:nvSpPr>
          <p:cNvPr id="3" name="Content Placeholder 2">
            <a:extLst>
              <a:ext uri="{FF2B5EF4-FFF2-40B4-BE49-F238E27FC236}">
                <a16:creationId xmlns:a16="http://schemas.microsoft.com/office/drawing/2014/main" id="{90312D2E-627F-C24D-B65E-AE3E753A7070}"/>
              </a:ext>
            </a:extLst>
          </p:cNvPr>
          <p:cNvSpPr>
            <a:spLocks noGrp="1"/>
          </p:cNvSpPr>
          <p:nvPr>
            <p:ph sz="half" idx="1"/>
          </p:nvPr>
        </p:nvSpPr>
        <p:spPr>
          <a:xfrm>
            <a:off x="1226024" y="1878361"/>
            <a:ext cx="3891960" cy="3997828"/>
          </a:xfrm>
        </p:spPr>
        <p:txBody>
          <a:bodyPr>
            <a:normAutofit/>
          </a:bodyPr>
          <a:lstStyle/>
          <a:p>
            <a:r>
              <a:rPr lang="en-US" dirty="0"/>
              <a:t>↑ Inflammatory Markers</a:t>
            </a:r>
          </a:p>
          <a:p>
            <a:pPr lvl="1"/>
            <a:r>
              <a:rPr lang="en-US" dirty="0"/>
              <a:t>CRP</a:t>
            </a:r>
          </a:p>
          <a:p>
            <a:pPr lvl="1"/>
            <a:r>
              <a:rPr lang="en-US" dirty="0"/>
              <a:t>ESR</a:t>
            </a:r>
          </a:p>
          <a:p>
            <a:pPr lvl="1"/>
            <a:r>
              <a:rPr lang="en-US" dirty="0"/>
              <a:t>D-Dimer</a:t>
            </a:r>
          </a:p>
          <a:p>
            <a:pPr lvl="1"/>
            <a:r>
              <a:rPr lang="en-US" dirty="0"/>
              <a:t>Fibrinogen</a:t>
            </a:r>
          </a:p>
          <a:p>
            <a:pPr lvl="1"/>
            <a:r>
              <a:rPr lang="en-US" dirty="0"/>
              <a:t>Procalcitonin</a:t>
            </a:r>
          </a:p>
          <a:p>
            <a:pPr lvl="1"/>
            <a:r>
              <a:rPr lang="en-US" dirty="0"/>
              <a:t>Ferritin</a:t>
            </a:r>
          </a:p>
          <a:p>
            <a:pPr lvl="1"/>
            <a:r>
              <a:rPr lang="en-US" dirty="0"/>
              <a:t>IL-6</a:t>
            </a:r>
          </a:p>
          <a:p>
            <a:pPr lvl="1"/>
            <a:endParaRPr lang="en-US" dirty="0"/>
          </a:p>
        </p:txBody>
      </p:sp>
      <p:sp>
        <p:nvSpPr>
          <p:cNvPr id="4" name="Content Placeholder 3">
            <a:extLst>
              <a:ext uri="{FF2B5EF4-FFF2-40B4-BE49-F238E27FC236}">
                <a16:creationId xmlns:a16="http://schemas.microsoft.com/office/drawing/2014/main" id="{0615D632-3D29-D54B-A27A-C79832534E22}"/>
              </a:ext>
            </a:extLst>
          </p:cNvPr>
          <p:cNvSpPr>
            <a:spLocks noGrp="1"/>
          </p:cNvSpPr>
          <p:nvPr>
            <p:ph sz="half" idx="2"/>
          </p:nvPr>
        </p:nvSpPr>
        <p:spPr>
          <a:xfrm>
            <a:off x="4554722" y="1893860"/>
            <a:ext cx="3147936" cy="3997829"/>
          </a:xfrm>
        </p:spPr>
        <p:txBody>
          <a:bodyPr>
            <a:normAutofit/>
          </a:bodyPr>
          <a:lstStyle/>
          <a:p>
            <a:r>
              <a:rPr lang="en-US" dirty="0"/>
              <a:t>CBC</a:t>
            </a:r>
          </a:p>
          <a:p>
            <a:pPr lvl="1"/>
            <a:r>
              <a:rPr lang="en-US" dirty="0"/>
              <a:t>Neutrophilia</a:t>
            </a:r>
          </a:p>
          <a:p>
            <a:pPr lvl="1"/>
            <a:r>
              <a:rPr lang="en-US" dirty="0"/>
              <a:t>Lymphocytopenia</a:t>
            </a:r>
          </a:p>
          <a:p>
            <a:pPr lvl="1"/>
            <a:r>
              <a:rPr lang="en-US" dirty="0"/>
              <a:t>Mild Anemia</a:t>
            </a:r>
          </a:p>
          <a:p>
            <a:pPr lvl="1"/>
            <a:r>
              <a:rPr lang="en-US" dirty="0"/>
              <a:t>Thrombocytopenia</a:t>
            </a:r>
          </a:p>
          <a:p>
            <a:r>
              <a:rPr lang="en-US" dirty="0"/>
              <a:t>↑ Cardiac Markers</a:t>
            </a:r>
          </a:p>
          <a:p>
            <a:pPr lvl="1"/>
            <a:r>
              <a:rPr lang="en-US" dirty="0"/>
              <a:t>Troponin</a:t>
            </a:r>
          </a:p>
          <a:p>
            <a:pPr lvl="1"/>
            <a:r>
              <a:rPr lang="en-US" dirty="0"/>
              <a:t>BNP</a:t>
            </a:r>
          </a:p>
          <a:p>
            <a:endParaRPr lang="en-US" dirty="0"/>
          </a:p>
        </p:txBody>
      </p:sp>
      <p:sp>
        <p:nvSpPr>
          <p:cNvPr id="6" name="Content Placeholder 3">
            <a:extLst>
              <a:ext uri="{FF2B5EF4-FFF2-40B4-BE49-F238E27FC236}">
                <a16:creationId xmlns:a16="http://schemas.microsoft.com/office/drawing/2014/main" id="{1FB7C1C6-3683-9F43-A0A9-0934588E39CE}"/>
              </a:ext>
            </a:extLst>
          </p:cNvPr>
          <p:cNvSpPr txBox="1">
            <a:spLocks/>
          </p:cNvSpPr>
          <p:nvPr/>
        </p:nvSpPr>
        <p:spPr>
          <a:xfrm>
            <a:off x="7702658" y="1878360"/>
            <a:ext cx="3147936" cy="3997829"/>
          </a:xfrm>
          <a:prstGeom prst="rect">
            <a:avLst/>
          </a:prstGeom>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r>
              <a:rPr lang="en-US" dirty="0"/>
              <a:t>Low Albumin</a:t>
            </a:r>
          </a:p>
          <a:p>
            <a:r>
              <a:rPr lang="en-US" dirty="0"/>
              <a:t>Mildly elevated LFTs</a:t>
            </a:r>
          </a:p>
          <a:p>
            <a:r>
              <a:rPr lang="en-US" dirty="0"/>
              <a:t>Elevated LDH</a:t>
            </a:r>
          </a:p>
          <a:p>
            <a:r>
              <a:rPr lang="en-US" dirty="0"/>
              <a:t>Hypertriglyceridemia</a:t>
            </a:r>
          </a:p>
          <a:p>
            <a:endParaRPr lang="en-US" dirty="0"/>
          </a:p>
        </p:txBody>
      </p:sp>
    </p:spTree>
    <p:extLst>
      <p:ext uri="{BB962C8B-B14F-4D97-AF65-F5344CB8AC3E}">
        <p14:creationId xmlns:p14="http://schemas.microsoft.com/office/powerpoint/2010/main" val="414981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1FF07-CD03-D943-87BF-0ECF26DE5355}"/>
              </a:ext>
            </a:extLst>
          </p:cNvPr>
          <p:cNvSpPr>
            <a:spLocks noGrp="1"/>
          </p:cNvSpPr>
          <p:nvPr>
            <p:ph type="title"/>
          </p:nvPr>
        </p:nvSpPr>
        <p:spPr/>
        <p:txBody>
          <a:bodyPr/>
          <a:lstStyle/>
          <a:p>
            <a:r>
              <a:rPr lang="en-US" dirty="0"/>
              <a:t>Other Studies</a:t>
            </a:r>
          </a:p>
        </p:txBody>
      </p:sp>
      <p:sp>
        <p:nvSpPr>
          <p:cNvPr id="3" name="Content Placeholder 2">
            <a:extLst>
              <a:ext uri="{FF2B5EF4-FFF2-40B4-BE49-F238E27FC236}">
                <a16:creationId xmlns:a16="http://schemas.microsoft.com/office/drawing/2014/main" id="{424CCCF7-6A41-1447-8750-88DD38202371}"/>
              </a:ext>
            </a:extLst>
          </p:cNvPr>
          <p:cNvSpPr>
            <a:spLocks noGrp="1"/>
          </p:cNvSpPr>
          <p:nvPr>
            <p:ph sz="half" idx="1"/>
          </p:nvPr>
        </p:nvSpPr>
        <p:spPr/>
        <p:txBody>
          <a:bodyPr>
            <a:normAutofit lnSpcReduction="10000"/>
          </a:bodyPr>
          <a:lstStyle/>
          <a:p>
            <a:r>
              <a:rPr lang="en-US" b="1" dirty="0"/>
              <a:t>Echocardiography</a:t>
            </a:r>
          </a:p>
          <a:p>
            <a:pPr lvl="1"/>
            <a:r>
              <a:rPr lang="en-US" dirty="0"/>
              <a:t>LV function depressed</a:t>
            </a:r>
          </a:p>
          <a:p>
            <a:pPr lvl="1"/>
            <a:r>
              <a:rPr lang="en-US" dirty="0"/>
              <a:t>Coronary artery abnormalities</a:t>
            </a:r>
          </a:p>
          <a:p>
            <a:pPr lvl="1"/>
            <a:r>
              <a:rPr lang="en-US" dirty="0"/>
              <a:t>Mitral Regurgitation</a:t>
            </a:r>
          </a:p>
          <a:p>
            <a:pPr lvl="1"/>
            <a:r>
              <a:rPr lang="en-US" dirty="0"/>
              <a:t>Pericardial Effusion</a:t>
            </a:r>
          </a:p>
          <a:p>
            <a:r>
              <a:rPr lang="en-US" dirty="0"/>
              <a:t>EKG</a:t>
            </a:r>
          </a:p>
          <a:p>
            <a:pPr lvl="1"/>
            <a:r>
              <a:rPr lang="en-US" dirty="0"/>
              <a:t>Obtain baseline</a:t>
            </a:r>
          </a:p>
          <a:p>
            <a:pPr lvl="1"/>
            <a:r>
              <a:rPr lang="en-US" dirty="0"/>
              <a:t>1</a:t>
            </a:r>
            <a:r>
              <a:rPr lang="en-US" baseline="30000" dirty="0"/>
              <a:t>st</a:t>
            </a:r>
            <a:r>
              <a:rPr lang="en-US" dirty="0"/>
              <a:t> degree AV block</a:t>
            </a:r>
          </a:p>
        </p:txBody>
      </p:sp>
      <p:sp>
        <p:nvSpPr>
          <p:cNvPr id="4" name="Content Placeholder 3">
            <a:extLst>
              <a:ext uri="{FF2B5EF4-FFF2-40B4-BE49-F238E27FC236}">
                <a16:creationId xmlns:a16="http://schemas.microsoft.com/office/drawing/2014/main" id="{CD83C5C4-3CE3-C842-AC2C-6BD33FBF6DD7}"/>
              </a:ext>
            </a:extLst>
          </p:cNvPr>
          <p:cNvSpPr>
            <a:spLocks noGrp="1"/>
          </p:cNvSpPr>
          <p:nvPr>
            <p:ph sz="half" idx="2"/>
          </p:nvPr>
        </p:nvSpPr>
        <p:spPr/>
        <p:txBody>
          <a:bodyPr>
            <a:normAutofit lnSpcReduction="10000"/>
          </a:bodyPr>
          <a:lstStyle/>
          <a:p>
            <a:r>
              <a:rPr lang="en-US" dirty="0"/>
              <a:t>Imaging findings</a:t>
            </a:r>
          </a:p>
          <a:p>
            <a:pPr lvl="1"/>
            <a:r>
              <a:rPr lang="en-US" dirty="0"/>
              <a:t>Abdominal  US or CT</a:t>
            </a:r>
          </a:p>
          <a:p>
            <a:pPr lvl="2"/>
            <a:r>
              <a:rPr lang="en-US" dirty="0"/>
              <a:t>Free fluid, ascites</a:t>
            </a:r>
          </a:p>
          <a:p>
            <a:pPr lvl="2"/>
            <a:r>
              <a:rPr lang="en-US" dirty="0"/>
              <a:t>Enteritis</a:t>
            </a:r>
          </a:p>
          <a:p>
            <a:pPr lvl="2"/>
            <a:r>
              <a:rPr lang="en-US" dirty="0"/>
              <a:t>Mesenteric adenopathy</a:t>
            </a:r>
          </a:p>
          <a:p>
            <a:pPr lvl="2"/>
            <a:r>
              <a:rPr lang="en-US" dirty="0"/>
              <a:t>Pericholecystic edema, Gallbladder hydrops, Acalculous cholecystitis</a:t>
            </a:r>
          </a:p>
          <a:p>
            <a:pPr lvl="2"/>
            <a:endParaRPr lang="en-US" dirty="0"/>
          </a:p>
          <a:p>
            <a:pPr lvl="2"/>
            <a:endParaRPr lang="en-US" dirty="0"/>
          </a:p>
        </p:txBody>
      </p:sp>
    </p:spTree>
    <p:extLst>
      <p:ext uri="{BB962C8B-B14F-4D97-AF65-F5344CB8AC3E}">
        <p14:creationId xmlns:p14="http://schemas.microsoft.com/office/powerpoint/2010/main" val="354561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28F27D-10BC-1942-9857-F86156FB4B16}"/>
              </a:ext>
            </a:extLst>
          </p:cNvPr>
          <p:cNvSpPr>
            <a:spLocks noGrp="1"/>
          </p:cNvSpPr>
          <p:nvPr>
            <p:ph idx="1"/>
          </p:nvPr>
        </p:nvSpPr>
        <p:spPr>
          <a:xfrm>
            <a:off x="1906291" y="1394848"/>
            <a:ext cx="8927319" cy="4794581"/>
          </a:xfrm>
        </p:spPr>
        <p:txBody>
          <a:bodyPr>
            <a:normAutofit/>
          </a:bodyPr>
          <a:lstStyle/>
          <a:p>
            <a:r>
              <a:rPr lang="en-US" dirty="0"/>
              <a:t>Multisystem involvement </a:t>
            </a:r>
          </a:p>
          <a:p>
            <a:pPr lvl="1"/>
            <a:r>
              <a:rPr lang="en-US" b="1" dirty="0"/>
              <a:t>2 or more</a:t>
            </a:r>
            <a:r>
              <a:rPr lang="en-US" dirty="0"/>
              <a:t> organ systems involved: </a:t>
            </a:r>
          </a:p>
          <a:p>
            <a:pPr lvl="2"/>
            <a:r>
              <a:rPr lang="en-US" dirty="0"/>
              <a:t>Cardiovascular (</a:t>
            </a:r>
            <a:r>
              <a:rPr lang="en-US" dirty="0" err="1"/>
              <a:t>eg</a:t>
            </a:r>
            <a:r>
              <a:rPr lang="en-US" dirty="0"/>
              <a:t>, shock, elevated troponin, elevated BNP, abnormal echocardiogram, arrhythmia) </a:t>
            </a:r>
          </a:p>
          <a:p>
            <a:pPr lvl="2"/>
            <a:r>
              <a:rPr lang="en-US" dirty="0"/>
              <a:t>Respiratory (</a:t>
            </a:r>
            <a:r>
              <a:rPr lang="en-US" dirty="0" err="1"/>
              <a:t>eg</a:t>
            </a:r>
            <a:r>
              <a:rPr lang="en-US" dirty="0"/>
              <a:t>, pneumonia, ARDS, pulmonary embolism) </a:t>
            </a:r>
          </a:p>
          <a:p>
            <a:pPr lvl="2"/>
            <a:r>
              <a:rPr lang="en-US" dirty="0"/>
              <a:t>Renal (</a:t>
            </a:r>
            <a:r>
              <a:rPr lang="en-US" dirty="0" err="1"/>
              <a:t>eg</a:t>
            </a:r>
            <a:r>
              <a:rPr lang="en-US" dirty="0"/>
              <a:t>, AKI, renal failure) </a:t>
            </a:r>
          </a:p>
          <a:p>
            <a:pPr lvl="2"/>
            <a:r>
              <a:rPr lang="en-US" dirty="0"/>
              <a:t>Neurologic (</a:t>
            </a:r>
            <a:r>
              <a:rPr lang="en-US" dirty="0" err="1"/>
              <a:t>eg</a:t>
            </a:r>
            <a:r>
              <a:rPr lang="en-US" dirty="0"/>
              <a:t>, seizure, stroke, aseptic meningitis) </a:t>
            </a:r>
          </a:p>
          <a:p>
            <a:pPr lvl="2"/>
            <a:r>
              <a:rPr lang="en-US" dirty="0"/>
              <a:t>Hematologic (</a:t>
            </a:r>
            <a:r>
              <a:rPr lang="en-US" dirty="0" err="1"/>
              <a:t>eg</a:t>
            </a:r>
            <a:r>
              <a:rPr lang="en-US" dirty="0"/>
              <a:t>, coagulopathy) </a:t>
            </a:r>
          </a:p>
          <a:p>
            <a:pPr lvl="2"/>
            <a:r>
              <a:rPr lang="en-US" dirty="0"/>
              <a:t>Gastrointestinal (</a:t>
            </a:r>
            <a:r>
              <a:rPr lang="en-US" dirty="0" err="1"/>
              <a:t>eg</a:t>
            </a:r>
            <a:r>
              <a:rPr lang="en-US" dirty="0"/>
              <a:t>, abdominal pain, vomiting, diarrhea, elevated liver enzymes, ileus, gastrointestinal bleeding) </a:t>
            </a:r>
          </a:p>
          <a:p>
            <a:pPr lvl="2"/>
            <a:r>
              <a:rPr lang="en-US" dirty="0"/>
              <a:t>Dermatologic (</a:t>
            </a:r>
            <a:r>
              <a:rPr lang="en-US" dirty="0" err="1"/>
              <a:t>eg</a:t>
            </a:r>
            <a:r>
              <a:rPr lang="en-US" dirty="0"/>
              <a:t>, erythroderma, mucositis, other rash)</a:t>
            </a:r>
          </a:p>
          <a:p>
            <a:endParaRPr lang="en-US" dirty="0"/>
          </a:p>
        </p:txBody>
      </p:sp>
    </p:spTree>
    <p:extLst>
      <p:ext uri="{BB962C8B-B14F-4D97-AF65-F5344CB8AC3E}">
        <p14:creationId xmlns:p14="http://schemas.microsoft.com/office/powerpoint/2010/main" val="4113343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930E-D0ED-6843-864B-BB561E35A79A}"/>
              </a:ext>
            </a:extLst>
          </p:cNvPr>
          <p:cNvSpPr>
            <a:spLocks noGrp="1"/>
          </p:cNvSpPr>
          <p:nvPr>
            <p:ph type="title"/>
          </p:nvPr>
        </p:nvSpPr>
        <p:spPr/>
        <p:txBody>
          <a:bodyPr/>
          <a:lstStyle/>
          <a:p>
            <a:r>
              <a:rPr lang="en-US" dirty="0"/>
              <a:t>Management- ABCs</a:t>
            </a:r>
          </a:p>
        </p:txBody>
      </p:sp>
      <p:sp>
        <p:nvSpPr>
          <p:cNvPr id="3" name="Content Placeholder 2">
            <a:extLst>
              <a:ext uri="{FF2B5EF4-FFF2-40B4-BE49-F238E27FC236}">
                <a16:creationId xmlns:a16="http://schemas.microsoft.com/office/drawing/2014/main" id="{A4B949E0-2BA5-724A-971E-AE721A5A6B73}"/>
              </a:ext>
            </a:extLst>
          </p:cNvPr>
          <p:cNvSpPr>
            <a:spLocks noGrp="1"/>
          </p:cNvSpPr>
          <p:nvPr>
            <p:ph idx="1"/>
          </p:nvPr>
        </p:nvSpPr>
        <p:spPr/>
        <p:txBody>
          <a:bodyPr>
            <a:normAutofit lnSpcReduction="10000"/>
          </a:bodyPr>
          <a:lstStyle/>
          <a:p>
            <a:r>
              <a:rPr lang="en-US" dirty="0"/>
              <a:t>Respiratory Support</a:t>
            </a:r>
          </a:p>
          <a:p>
            <a:pPr lvl="1"/>
            <a:r>
              <a:rPr lang="en-US" dirty="0"/>
              <a:t>Supplemental O2</a:t>
            </a:r>
          </a:p>
          <a:p>
            <a:pPr lvl="1"/>
            <a:r>
              <a:rPr lang="en-US" dirty="0"/>
              <a:t>Ventilation</a:t>
            </a:r>
          </a:p>
          <a:p>
            <a:r>
              <a:rPr lang="en-US" dirty="0"/>
              <a:t>Hypotension/Shock</a:t>
            </a:r>
          </a:p>
          <a:p>
            <a:pPr lvl="1"/>
            <a:r>
              <a:rPr lang="en-US" dirty="0"/>
              <a:t>Standard Protocols- fluid resuscitation 10-20 ml/kg, reassessing, until hypotension resolves or signs of fluid overload develop up to 40 ml/kg</a:t>
            </a:r>
          </a:p>
          <a:p>
            <a:pPr lvl="1"/>
            <a:r>
              <a:rPr lang="en-US" dirty="0"/>
              <a:t>However, vasodilatory shock refractory to volume expansion, </a:t>
            </a:r>
          </a:p>
          <a:p>
            <a:pPr lvl="1"/>
            <a:r>
              <a:rPr lang="en-US" dirty="0"/>
              <a:t>Consider epinephrine/norepinephrine </a:t>
            </a:r>
          </a:p>
          <a:p>
            <a:pPr lvl="1"/>
            <a:endParaRPr lang="en-US" dirty="0"/>
          </a:p>
        </p:txBody>
      </p:sp>
    </p:spTree>
    <p:extLst>
      <p:ext uri="{BB962C8B-B14F-4D97-AF65-F5344CB8AC3E}">
        <p14:creationId xmlns:p14="http://schemas.microsoft.com/office/powerpoint/2010/main" val="320690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901CE-E50A-2946-B7F8-734C858390FF}"/>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9CB1571A-D31C-4A40-A4B8-032B64679956}"/>
              </a:ext>
            </a:extLst>
          </p:cNvPr>
          <p:cNvSpPr>
            <a:spLocks noGrp="1"/>
          </p:cNvSpPr>
          <p:nvPr>
            <p:ph idx="1"/>
          </p:nvPr>
        </p:nvSpPr>
        <p:spPr/>
        <p:txBody>
          <a:bodyPr/>
          <a:lstStyle/>
          <a:p>
            <a:r>
              <a:rPr lang="en-US" sz="3200" dirty="0"/>
              <a:t>Intravenous Immune Globulin </a:t>
            </a:r>
          </a:p>
          <a:p>
            <a:pPr marL="457200" lvl="1" indent="0">
              <a:buNone/>
            </a:pPr>
            <a:r>
              <a:rPr lang="en-US" sz="3000" dirty="0"/>
              <a:t>(+)</a:t>
            </a:r>
          </a:p>
          <a:p>
            <a:r>
              <a:rPr lang="en-US" sz="3200" dirty="0"/>
              <a:t>Methylprednisolone</a:t>
            </a:r>
          </a:p>
          <a:p>
            <a:pPr lvl="1"/>
            <a:endParaRPr lang="en-US" dirty="0"/>
          </a:p>
        </p:txBody>
      </p:sp>
    </p:spTree>
    <p:extLst>
      <p:ext uri="{BB962C8B-B14F-4D97-AF65-F5344CB8AC3E}">
        <p14:creationId xmlns:p14="http://schemas.microsoft.com/office/powerpoint/2010/main" val="1282454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A3E48-FA83-844F-AFAB-B4C3E39EDC92}"/>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09793C47-FE87-0D4C-8217-C386D4BDB7A3}"/>
              </a:ext>
            </a:extLst>
          </p:cNvPr>
          <p:cNvSpPr>
            <a:spLocks noGrp="1"/>
          </p:cNvSpPr>
          <p:nvPr>
            <p:ph idx="1"/>
          </p:nvPr>
        </p:nvSpPr>
        <p:spPr/>
        <p:txBody>
          <a:bodyPr/>
          <a:lstStyle/>
          <a:p>
            <a:r>
              <a:rPr lang="en-US" dirty="0"/>
              <a:t>Antithrombotic Therapy</a:t>
            </a:r>
          </a:p>
          <a:p>
            <a:pPr lvl="1"/>
            <a:r>
              <a:rPr lang="en-US" dirty="0"/>
              <a:t>Low Dose Aspirin</a:t>
            </a:r>
          </a:p>
          <a:p>
            <a:pPr lvl="1"/>
            <a:r>
              <a:rPr lang="en-US" dirty="0"/>
              <a:t>Consideration of LMWH</a:t>
            </a:r>
          </a:p>
          <a:p>
            <a:pPr lvl="2"/>
            <a:r>
              <a:rPr lang="en-US" dirty="0"/>
              <a:t>Age &gt;12-13 or other high risk factors for VTE</a:t>
            </a:r>
          </a:p>
          <a:p>
            <a:pPr lvl="2"/>
            <a:r>
              <a:rPr lang="en-US" dirty="0"/>
              <a:t>Moderate-Severe Systolic Dysfunction</a:t>
            </a:r>
          </a:p>
          <a:p>
            <a:pPr lvl="2"/>
            <a:endParaRPr lang="en-US" dirty="0"/>
          </a:p>
        </p:txBody>
      </p:sp>
    </p:spTree>
    <p:extLst>
      <p:ext uri="{BB962C8B-B14F-4D97-AF65-F5344CB8AC3E}">
        <p14:creationId xmlns:p14="http://schemas.microsoft.com/office/powerpoint/2010/main" val="3575780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E4162-CDEB-8A44-9779-EAF996CBD1A2}"/>
              </a:ext>
            </a:extLst>
          </p:cNvPr>
          <p:cNvSpPr>
            <a:spLocks noGrp="1"/>
          </p:cNvSpPr>
          <p:nvPr>
            <p:ph type="title"/>
          </p:nvPr>
        </p:nvSpPr>
        <p:spPr/>
        <p:txBody>
          <a:bodyPr/>
          <a:lstStyle/>
          <a:p>
            <a:r>
              <a:rPr lang="en-US" dirty="0"/>
              <a:t>2020 Focused Update  to the  Asthma Management Guidelines</a:t>
            </a:r>
          </a:p>
        </p:txBody>
      </p:sp>
      <p:sp>
        <p:nvSpPr>
          <p:cNvPr id="4" name="Text Placeholder 3">
            <a:extLst>
              <a:ext uri="{FF2B5EF4-FFF2-40B4-BE49-F238E27FC236}">
                <a16:creationId xmlns:a16="http://schemas.microsoft.com/office/drawing/2014/main" id="{B0B789CD-06DC-4645-AE6F-AD2B799F4623}"/>
              </a:ext>
            </a:extLst>
          </p:cNvPr>
          <p:cNvSpPr>
            <a:spLocks noGrp="1"/>
          </p:cNvSpPr>
          <p:nvPr>
            <p:ph type="body" idx="1"/>
          </p:nvPr>
        </p:nvSpPr>
        <p:spPr/>
        <p:txBody>
          <a:bodyPr/>
          <a:lstStyle/>
          <a:p>
            <a:r>
              <a:rPr lang="en-US" dirty="0"/>
              <a:t>NIH- National Heart Lung Blood Institute, December 2020</a:t>
            </a:r>
          </a:p>
        </p:txBody>
      </p:sp>
    </p:spTree>
    <p:extLst>
      <p:ext uri="{BB962C8B-B14F-4D97-AF65-F5344CB8AC3E}">
        <p14:creationId xmlns:p14="http://schemas.microsoft.com/office/powerpoint/2010/main" val="18298223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00A16-707F-F246-852F-6C73DF478936}"/>
              </a:ext>
            </a:extLst>
          </p:cNvPr>
          <p:cNvSpPr>
            <a:spLocks noGrp="1"/>
          </p:cNvSpPr>
          <p:nvPr>
            <p:ph type="title"/>
          </p:nvPr>
        </p:nvSpPr>
        <p:spPr/>
        <p:txBody>
          <a:bodyPr/>
          <a:lstStyle/>
          <a:p>
            <a:r>
              <a:rPr lang="en-US" dirty="0"/>
              <a:t>Follow up and Outcomes</a:t>
            </a:r>
          </a:p>
        </p:txBody>
      </p:sp>
      <p:sp>
        <p:nvSpPr>
          <p:cNvPr id="3" name="Content Placeholder 2">
            <a:extLst>
              <a:ext uri="{FF2B5EF4-FFF2-40B4-BE49-F238E27FC236}">
                <a16:creationId xmlns:a16="http://schemas.microsoft.com/office/drawing/2014/main" id="{2366ADB0-BEE9-F748-B253-6D773A6539BF}"/>
              </a:ext>
            </a:extLst>
          </p:cNvPr>
          <p:cNvSpPr>
            <a:spLocks noGrp="1"/>
          </p:cNvSpPr>
          <p:nvPr>
            <p:ph idx="1"/>
          </p:nvPr>
        </p:nvSpPr>
        <p:spPr/>
        <p:txBody>
          <a:bodyPr/>
          <a:lstStyle/>
          <a:p>
            <a:r>
              <a:rPr lang="en-US" dirty="0"/>
              <a:t>Generally discharged with steroid taper x 2-3 weeks</a:t>
            </a:r>
          </a:p>
          <a:p>
            <a:r>
              <a:rPr lang="en-US" dirty="0"/>
              <a:t>ASA through cardio follow up</a:t>
            </a:r>
          </a:p>
          <a:p>
            <a:r>
              <a:rPr lang="en-US" dirty="0"/>
              <a:t>Cardiology</a:t>
            </a:r>
          </a:p>
          <a:p>
            <a:pPr lvl="1"/>
            <a:r>
              <a:rPr lang="en-US" dirty="0"/>
              <a:t>Normal Function/CA: Echo in 1-2 weeks, may be more frequent if abnormal	</a:t>
            </a:r>
          </a:p>
          <a:p>
            <a:pPr lvl="1"/>
            <a:r>
              <a:rPr lang="en-US" dirty="0"/>
              <a:t>Possible physical activity restrictions for several months until cardiac function fully recovers</a:t>
            </a:r>
          </a:p>
          <a:p>
            <a:r>
              <a:rPr lang="en-US" dirty="0"/>
              <a:t>IVIG : wait 11 months before giving MMR/Varicella </a:t>
            </a:r>
          </a:p>
        </p:txBody>
      </p:sp>
    </p:spTree>
    <p:extLst>
      <p:ext uri="{BB962C8B-B14F-4D97-AF65-F5344CB8AC3E}">
        <p14:creationId xmlns:p14="http://schemas.microsoft.com/office/powerpoint/2010/main" val="2963457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DAA2-C78D-1247-B7A9-990317AE208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C7200F52-6278-E541-A04F-DB69CD13E325}"/>
              </a:ext>
            </a:extLst>
          </p:cNvPr>
          <p:cNvSpPr>
            <a:spLocks noGrp="1"/>
          </p:cNvSpPr>
          <p:nvPr>
            <p:ph idx="1"/>
          </p:nvPr>
        </p:nvSpPr>
        <p:spPr>
          <a:xfrm>
            <a:off x="1410346" y="1518833"/>
            <a:ext cx="9500756" cy="4835471"/>
          </a:xfrm>
        </p:spPr>
        <p:txBody>
          <a:bodyPr>
            <a:normAutofit fontScale="77500" lnSpcReduction="20000"/>
          </a:bodyPr>
          <a:lstStyle/>
          <a:p>
            <a:r>
              <a:rPr lang="en-US" dirty="0"/>
              <a:t>Belay ED, Abrams J, Oster ME, et al. Trends in Geographic and Temporal Distribution of US Children With Multisystem Inflammatory Syndrome During the COVID-19 Pandemic. </a:t>
            </a:r>
            <a:r>
              <a:rPr lang="en-US" i="1" dirty="0"/>
              <a:t>JAMA </a:t>
            </a:r>
            <a:r>
              <a:rPr lang="en-US" i="1" dirty="0" err="1"/>
              <a:t>Pediatr</a:t>
            </a:r>
            <a:r>
              <a:rPr lang="en-US" i="1" dirty="0"/>
              <a:t>.</a:t>
            </a:r>
            <a:r>
              <a:rPr lang="en-US" dirty="0"/>
              <a:t> Published online April 06, 2021. doi:10.1001/jamapediatrics.2021.0630</a:t>
            </a:r>
          </a:p>
          <a:p>
            <a:r>
              <a:rPr lang="en-US" dirty="0"/>
              <a:t>American Academy of Pediatrics clinical guidance: Multisystem Inflammatory Syndrome in Children (MIS-C), available at: </a:t>
            </a:r>
            <a:r>
              <a:rPr lang="en-US" dirty="0">
                <a:hlinkClick r:id="rId3">
                  <a:extLst>
                    <a:ext uri="{A12FA001-AC4F-418D-AE19-62706E023703}">
                      <ahyp:hlinkClr xmlns:ahyp="http://schemas.microsoft.com/office/drawing/2018/hyperlinkcolor" val="tx"/>
                    </a:ext>
                  </a:extLst>
                </a:hlinkClick>
              </a:rPr>
              <a:t>https://services.aap.org/en/pages/2019-novel-coronavirus-covid-19-infections/clinical-guidance/multisystem-inflammatory-syndrome-in-children-mis-c-interim-guidance/</a:t>
            </a:r>
            <a:endParaRPr lang="en-US" dirty="0"/>
          </a:p>
          <a:p>
            <a:r>
              <a:rPr lang="en-US" dirty="0"/>
              <a:t>Feldstein LR, </a:t>
            </a:r>
            <a:r>
              <a:rPr lang="en-US" dirty="0" err="1"/>
              <a:t>Tenforde</a:t>
            </a:r>
            <a:r>
              <a:rPr lang="en-US" dirty="0"/>
              <a:t> MW, et al. Characteristics and Outcomes of US Children and Adolescents with Multisystem Inflammatory Syndrome in Children (MIS-C) Compared with Severe Acute COVID-19. JAMA 2021; 325: 1074.</a:t>
            </a:r>
          </a:p>
          <a:p>
            <a:r>
              <a:rPr lang="en-US" dirty="0"/>
              <a:t>Association of Intravenous Immunoglobulins Plus Methylprednisolone vs Immunoglobulins Alone With Course of Fever in Multisystem Inflammatory Syndrome in Children. </a:t>
            </a:r>
            <a:r>
              <a:rPr lang="en-US" dirty="0" err="1"/>
              <a:t>Ouldali</a:t>
            </a:r>
            <a:r>
              <a:rPr lang="en-US" dirty="0"/>
              <a:t> N, </a:t>
            </a:r>
            <a:r>
              <a:rPr lang="en-US" dirty="0" err="1"/>
              <a:t>Toubiana</a:t>
            </a:r>
            <a:r>
              <a:rPr lang="en-US" dirty="0"/>
              <a:t> J, et al. JAMA. 2021;325(9):855. </a:t>
            </a:r>
          </a:p>
          <a:p>
            <a:r>
              <a:rPr lang="en-US" b="1" dirty="0"/>
              <a:t>Multisystem Inflammatory Syndrome in Children: An International Survey. </a:t>
            </a:r>
            <a:r>
              <a:rPr lang="en-US" dirty="0"/>
              <a:t> Bautista-Rodriguez C et al; Pediatrics 2021; 147</a:t>
            </a:r>
          </a:p>
          <a:p>
            <a:endParaRPr lang="en-US" dirty="0"/>
          </a:p>
        </p:txBody>
      </p:sp>
    </p:spTree>
    <p:extLst>
      <p:ext uri="{BB962C8B-B14F-4D97-AF65-F5344CB8AC3E}">
        <p14:creationId xmlns:p14="http://schemas.microsoft.com/office/powerpoint/2010/main" val="21596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6B823-90FE-9C4B-BC09-7EC3A36FBE9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47450977-50CD-7146-8D20-A7B66901B789}"/>
              </a:ext>
            </a:extLst>
          </p:cNvPr>
          <p:cNvSpPr>
            <a:spLocks noGrp="1"/>
          </p:cNvSpPr>
          <p:nvPr>
            <p:ph idx="1"/>
          </p:nvPr>
        </p:nvSpPr>
        <p:spPr>
          <a:xfrm>
            <a:off x="1751309" y="1456840"/>
            <a:ext cx="9144295" cy="4608602"/>
          </a:xfrm>
        </p:spPr>
        <p:txBody>
          <a:bodyPr>
            <a:normAutofit fontScale="70000" lnSpcReduction="20000"/>
          </a:bodyPr>
          <a:lstStyle/>
          <a:p>
            <a:r>
              <a:rPr lang="en-US" dirty="0"/>
              <a:t>Expert Panel Working Group of the National Heart, Lung, and Blood Institute (NHLBI) administered and coordinated National Asthma Education and Prevention Program Coordinating Committee (NAEPPCC). 2020 Focused Updates to the Asthma Management Guidelines: A Report from the National Asthma Education and Prevention Program Coordinating Committee Expert Panel Working Group. J Allergy </a:t>
            </a:r>
            <a:r>
              <a:rPr lang="en-US" dirty="0" err="1"/>
              <a:t>Clin</a:t>
            </a:r>
            <a:r>
              <a:rPr lang="en-US" dirty="0"/>
              <a:t> Immunol. 2020 Dec;146(6):1217-1270. </a:t>
            </a:r>
          </a:p>
          <a:p>
            <a:r>
              <a:rPr lang="en-US" dirty="0"/>
              <a:t>COVID-NET. A weekly summary of US COVID-19 </a:t>
            </a:r>
            <a:r>
              <a:rPr lang="en-US" dirty="0" err="1"/>
              <a:t>hospitaliztion</a:t>
            </a:r>
            <a:r>
              <a:rPr lang="en-US" dirty="0"/>
              <a:t> data. Available at: </a:t>
            </a:r>
            <a:r>
              <a:rPr lang="en-US" dirty="0" err="1"/>
              <a:t>gis.cdc.gov</a:t>
            </a:r>
            <a:r>
              <a:rPr lang="en-US" dirty="0"/>
              <a:t>/grasp/</a:t>
            </a:r>
            <a:r>
              <a:rPr lang="en-US" dirty="0" err="1"/>
              <a:t>COVIDNet</a:t>
            </a:r>
            <a:r>
              <a:rPr lang="en-US" dirty="0"/>
              <a:t>/COVID19_5.html</a:t>
            </a:r>
          </a:p>
          <a:p>
            <a:r>
              <a:rPr lang="en-US" dirty="0"/>
              <a:t>American Academy of Pediatrics. Critical updates on COVID-19. Clinical guidance. </a:t>
            </a:r>
            <a:r>
              <a:rPr lang="en-US" dirty="0" err="1"/>
              <a:t>services.aap.org</a:t>
            </a:r>
            <a:r>
              <a:rPr lang="en-US" dirty="0"/>
              <a:t>/</a:t>
            </a:r>
            <a:r>
              <a:rPr lang="en-US" dirty="0" err="1"/>
              <a:t>en</a:t>
            </a:r>
            <a:r>
              <a:rPr lang="en-US" dirty="0"/>
              <a:t>/pages/2019-novel-coronavirus-covid-19-infections/clinical-guidance/</a:t>
            </a:r>
          </a:p>
          <a:p>
            <a:r>
              <a:rPr lang="en-US" dirty="0"/>
              <a:t>United States Centers for Disease Control and Prevention. Information for pediatric healthcare providers. Available at: </a:t>
            </a:r>
            <a:r>
              <a:rPr lang="en-US" dirty="0">
                <a:hlinkClick r:id="rId3">
                  <a:extLst>
                    <a:ext uri="{A12FA001-AC4F-418D-AE19-62706E023703}">
                      <ahyp:hlinkClr xmlns:ahyp="http://schemas.microsoft.com/office/drawing/2018/hyperlinkcolor" val="tx"/>
                    </a:ext>
                  </a:extLst>
                </a:hlinkClick>
              </a:rPr>
              <a:t>www.cdc.gov/coronavirus/2019-ncov/hcp/pediatric-hcp.html</a:t>
            </a:r>
            <a:endParaRPr lang="en-US" dirty="0"/>
          </a:p>
          <a:p>
            <a:r>
              <a:rPr lang="en-US" dirty="0"/>
              <a:t>Multicenter Interim Guidance on Use of Antivirals for Children With Coronavirus Disease 2019/Severe Acute Respiratory Syndrome Coronavirus Pediatric Infect Dis Soc. 2021;10(1):34. </a:t>
            </a:r>
          </a:p>
          <a:p>
            <a:r>
              <a:rPr lang="en-US" dirty="0"/>
              <a:t>Fact sheet for health care providers. Emergency use authorization (EUA) of </a:t>
            </a:r>
            <a:r>
              <a:rPr lang="en-US" dirty="0" err="1"/>
              <a:t>bamlanivimab</a:t>
            </a:r>
            <a:r>
              <a:rPr lang="en-US" dirty="0"/>
              <a:t> and </a:t>
            </a:r>
            <a:r>
              <a:rPr lang="en-US" dirty="0" err="1"/>
              <a:t>etesevimab</a:t>
            </a:r>
            <a:r>
              <a:rPr lang="en-US" dirty="0"/>
              <a:t>. </a:t>
            </a:r>
            <a:r>
              <a:rPr lang="en-US" dirty="0" err="1"/>
              <a:t>www.fda.gov</a:t>
            </a:r>
            <a:r>
              <a:rPr lang="en-US" dirty="0"/>
              <a:t>/media/145802/download</a:t>
            </a:r>
          </a:p>
        </p:txBody>
      </p:sp>
    </p:spTree>
    <p:extLst>
      <p:ext uri="{BB962C8B-B14F-4D97-AF65-F5344CB8AC3E}">
        <p14:creationId xmlns:p14="http://schemas.microsoft.com/office/powerpoint/2010/main" val="2931282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BA6714-521B-B443-A680-5F4CF83195E6}"/>
              </a:ext>
            </a:extLst>
          </p:cNvPr>
          <p:cNvPicPr>
            <a:picLocks noChangeAspect="1"/>
          </p:cNvPicPr>
          <p:nvPr/>
        </p:nvPicPr>
        <p:blipFill>
          <a:blip r:embed="rId2"/>
          <a:stretch>
            <a:fillRect/>
          </a:stretch>
        </p:blipFill>
        <p:spPr>
          <a:xfrm>
            <a:off x="1018098" y="0"/>
            <a:ext cx="9384632" cy="6858000"/>
          </a:xfrm>
          <a:prstGeom prst="rect">
            <a:avLst/>
          </a:prstGeom>
        </p:spPr>
      </p:pic>
      <p:sp>
        <p:nvSpPr>
          <p:cNvPr id="14" name="Rounded Rectangle 13">
            <a:extLst>
              <a:ext uri="{FF2B5EF4-FFF2-40B4-BE49-F238E27FC236}">
                <a16:creationId xmlns:a16="http://schemas.microsoft.com/office/drawing/2014/main" id="{4824ACFA-5061-0D43-9899-EFBF50F01A64}"/>
              </a:ext>
            </a:extLst>
          </p:cNvPr>
          <p:cNvSpPr/>
          <p:nvPr/>
        </p:nvSpPr>
        <p:spPr>
          <a:xfrm>
            <a:off x="2260121" y="1293962"/>
            <a:ext cx="1414732" cy="1742536"/>
          </a:xfrm>
          <a:prstGeom prst="round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474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C0A8F-2682-7140-93E3-CE4346EE0C11}"/>
              </a:ext>
            </a:extLst>
          </p:cNvPr>
          <p:cNvSpPr>
            <a:spLocks noGrp="1"/>
          </p:cNvSpPr>
          <p:nvPr>
            <p:ph type="title"/>
          </p:nvPr>
        </p:nvSpPr>
        <p:spPr/>
        <p:txBody>
          <a:bodyPr/>
          <a:lstStyle/>
          <a:p>
            <a:r>
              <a:rPr lang="en-US" dirty="0"/>
              <a:t>Intermittent Asthma, Ages 0-4</a:t>
            </a:r>
          </a:p>
        </p:txBody>
      </p:sp>
      <p:sp>
        <p:nvSpPr>
          <p:cNvPr id="4" name="Content Placeholder 3">
            <a:extLst>
              <a:ext uri="{FF2B5EF4-FFF2-40B4-BE49-F238E27FC236}">
                <a16:creationId xmlns:a16="http://schemas.microsoft.com/office/drawing/2014/main" id="{3F3E45C3-409F-DD4B-999A-C5204ABA7921}"/>
              </a:ext>
            </a:extLst>
          </p:cNvPr>
          <p:cNvSpPr>
            <a:spLocks noGrp="1"/>
          </p:cNvSpPr>
          <p:nvPr>
            <p:ph idx="1"/>
          </p:nvPr>
        </p:nvSpPr>
        <p:spPr/>
        <p:txBody>
          <a:bodyPr/>
          <a:lstStyle/>
          <a:p>
            <a:r>
              <a:rPr lang="en-US" sz="2400" dirty="0">
                <a:solidFill>
                  <a:schemeClr val="accent1">
                    <a:lumMod val="40000"/>
                    <a:lumOff val="60000"/>
                  </a:schemeClr>
                </a:solidFill>
              </a:rPr>
              <a:t>In children ages 0–4 years with recurrent wheezing triggered by respiratory tract infections and no wheezing between infections, the Expert Panel conditionally recommends starting </a:t>
            </a:r>
            <a:r>
              <a:rPr lang="en-US" sz="2400" b="1" dirty="0">
                <a:solidFill>
                  <a:schemeClr val="accent1">
                    <a:lumMod val="40000"/>
                    <a:lumOff val="60000"/>
                  </a:schemeClr>
                </a:solidFill>
              </a:rPr>
              <a:t>a short course (7-10 days) of daily ICS at the onset of a respiratory tract infection with as-needed SABA for quick-relief therapy </a:t>
            </a:r>
            <a:r>
              <a:rPr lang="en-US" sz="2400" dirty="0">
                <a:solidFill>
                  <a:schemeClr val="accent1">
                    <a:lumMod val="40000"/>
                    <a:lumOff val="60000"/>
                  </a:schemeClr>
                </a:solidFill>
              </a:rPr>
              <a:t>compared to as-needed SABA for quick-relief therapy only. </a:t>
            </a:r>
          </a:p>
          <a:p>
            <a:endParaRPr lang="en-US" dirty="0"/>
          </a:p>
        </p:txBody>
      </p:sp>
    </p:spTree>
    <p:extLst>
      <p:ext uri="{BB962C8B-B14F-4D97-AF65-F5344CB8AC3E}">
        <p14:creationId xmlns:p14="http://schemas.microsoft.com/office/powerpoint/2010/main" val="583060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A493-668A-A74F-8D30-7F7C0E6CF0DE}"/>
              </a:ext>
            </a:extLst>
          </p:cNvPr>
          <p:cNvSpPr>
            <a:spLocks noGrp="1"/>
          </p:cNvSpPr>
          <p:nvPr>
            <p:ph type="title"/>
          </p:nvPr>
        </p:nvSpPr>
        <p:spPr/>
        <p:txBody>
          <a:bodyPr/>
          <a:lstStyle/>
          <a:p>
            <a:r>
              <a:rPr lang="en-US" dirty="0"/>
              <a:t>Intermittent Asthma, Ages 0-4</a:t>
            </a:r>
          </a:p>
        </p:txBody>
      </p:sp>
      <p:sp>
        <p:nvSpPr>
          <p:cNvPr id="4" name="Content Placeholder 3">
            <a:extLst>
              <a:ext uri="{FF2B5EF4-FFF2-40B4-BE49-F238E27FC236}">
                <a16:creationId xmlns:a16="http://schemas.microsoft.com/office/drawing/2014/main" id="{6E9B04C3-5D86-5242-838F-739C38212A1C}"/>
              </a:ext>
            </a:extLst>
          </p:cNvPr>
          <p:cNvSpPr>
            <a:spLocks noGrp="1"/>
          </p:cNvSpPr>
          <p:nvPr>
            <p:ph idx="1"/>
          </p:nvPr>
        </p:nvSpPr>
        <p:spPr/>
        <p:txBody>
          <a:bodyPr/>
          <a:lstStyle/>
          <a:p>
            <a:r>
              <a:rPr lang="en-US" sz="2400" dirty="0"/>
              <a:t>Studied regimen: Budesonide 1 mg BID x 7 days</a:t>
            </a:r>
          </a:p>
          <a:p>
            <a:pPr lvl="1"/>
            <a:r>
              <a:rPr lang="en-US" sz="2200" dirty="0"/>
              <a:t>As effective as chronic daily budesonide (0.5mg nightly) with respect to exacerbations requiring oral steroids</a:t>
            </a:r>
          </a:p>
          <a:p>
            <a:pPr lvl="1"/>
            <a:r>
              <a:rPr lang="en-US" sz="2200" dirty="0"/>
              <a:t>Lower cumulative exposure to budesonide  </a:t>
            </a:r>
          </a:p>
          <a:p>
            <a:pPr marL="0" indent="0">
              <a:buNone/>
            </a:pPr>
            <a:endParaRPr lang="en-US" sz="2400" dirty="0">
              <a:solidFill>
                <a:schemeClr val="accent1">
                  <a:lumMod val="40000"/>
                  <a:lumOff val="60000"/>
                </a:schemeClr>
              </a:solidFill>
              <a:latin typeface="Gotham"/>
            </a:endParaRPr>
          </a:p>
          <a:p>
            <a:endParaRPr lang="en-US" dirty="0"/>
          </a:p>
        </p:txBody>
      </p:sp>
    </p:spTree>
    <p:extLst>
      <p:ext uri="{BB962C8B-B14F-4D97-AF65-F5344CB8AC3E}">
        <p14:creationId xmlns:p14="http://schemas.microsoft.com/office/powerpoint/2010/main" val="3416356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BA6714-521B-B443-A680-5F4CF83195E6}"/>
              </a:ext>
            </a:extLst>
          </p:cNvPr>
          <p:cNvPicPr>
            <a:picLocks noChangeAspect="1"/>
          </p:cNvPicPr>
          <p:nvPr/>
        </p:nvPicPr>
        <p:blipFill>
          <a:blip r:embed="rId2"/>
          <a:stretch>
            <a:fillRect/>
          </a:stretch>
        </p:blipFill>
        <p:spPr>
          <a:xfrm>
            <a:off x="1018098" y="0"/>
            <a:ext cx="9384632" cy="6858000"/>
          </a:xfrm>
          <a:prstGeom prst="rect">
            <a:avLst/>
          </a:prstGeom>
        </p:spPr>
      </p:pic>
    </p:spTree>
    <p:extLst>
      <p:ext uri="{BB962C8B-B14F-4D97-AF65-F5344CB8AC3E}">
        <p14:creationId xmlns:p14="http://schemas.microsoft.com/office/powerpoint/2010/main" val="536054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F4937-E142-8A42-85D4-FE4BF0062750}"/>
              </a:ext>
            </a:extLst>
          </p:cNvPr>
          <p:cNvSpPr>
            <a:spLocks noGrp="1"/>
          </p:cNvSpPr>
          <p:nvPr>
            <p:ph type="title"/>
          </p:nvPr>
        </p:nvSpPr>
        <p:spPr/>
        <p:txBody>
          <a:bodyPr/>
          <a:lstStyle/>
          <a:p>
            <a:r>
              <a:rPr lang="en-US" dirty="0"/>
              <a:t>Inhaled Corticosteroids, Ages 0-4</a:t>
            </a:r>
          </a:p>
        </p:txBody>
      </p:sp>
      <p:graphicFrame>
        <p:nvGraphicFramePr>
          <p:cNvPr id="4" name="Content Placeholder 3">
            <a:extLst>
              <a:ext uri="{FF2B5EF4-FFF2-40B4-BE49-F238E27FC236}">
                <a16:creationId xmlns:a16="http://schemas.microsoft.com/office/drawing/2014/main" id="{3CFDCD2A-9651-C345-A333-AE8473F052CC}"/>
              </a:ext>
            </a:extLst>
          </p:cNvPr>
          <p:cNvGraphicFramePr>
            <a:graphicFrameLocks noGrp="1"/>
          </p:cNvGraphicFramePr>
          <p:nvPr>
            <p:ph idx="1"/>
            <p:extLst>
              <p:ext uri="{D42A27DB-BD31-4B8C-83A1-F6EECF244321}">
                <p14:modId xmlns:p14="http://schemas.microsoft.com/office/powerpoint/2010/main" val="4144479029"/>
              </p:ext>
            </p:extLst>
          </p:nvPr>
        </p:nvGraphicFramePr>
        <p:xfrm>
          <a:off x="2773363" y="2052638"/>
          <a:ext cx="7796212" cy="4119880"/>
        </p:xfrm>
        <a:graphic>
          <a:graphicData uri="http://schemas.openxmlformats.org/drawingml/2006/table">
            <a:tbl>
              <a:tblPr firstRow="1" bandRow="1">
                <a:tableStyleId>{5C22544A-7EE6-4342-B048-85BDC9FD1C3A}</a:tableStyleId>
              </a:tblPr>
              <a:tblGrid>
                <a:gridCol w="1949053">
                  <a:extLst>
                    <a:ext uri="{9D8B030D-6E8A-4147-A177-3AD203B41FA5}">
                      <a16:colId xmlns:a16="http://schemas.microsoft.com/office/drawing/2014/main" val="1786624399"/>
                    </a:ext>
                  </a:extLst>
                </a:gridCol>
                <a:gridCol w="1949053">
                  <a:extLst>
                    <a:ext uri="{9D8B030D-6E8A-4147-A177-3AD203B41FA5}">
                      <a16:colId xmlns:a16="http://schemas.microsoft.com/office/drawing/2014/main" val="1090788527"/>
                    </a:ext>
                  </a:extLst>
                </a:gridCol>
                <a:gridCol w="1949053">
                  <a:extLst>
                    <a:ext uri="{9D8B030D-6E8A-4147-A177-3AD203B41FA5}">
                      <a16:colId xmlns:a16="http://schemas.microsoft.com/office/drawing/2014/main" val="569462588"/>
                    </a:ext>
                  </a:extLst>
                </a:gridCol>
                <a:gridCol w="1949053">
                  <a:extLst>
                    <a:ext uri="{9D8B030D-6E8A-4147-A177-3AD203B41FA5}">
                      <a16:colId xmlns:a16="http://schemas.microsoft.com/office/drawing/2014/main" val="4206010470"/>
                    </a:ext>
                  </a:extLst>
                </a:gridCol>
              </a:tblGrid>
              <a:tr h="370840">
                <a:tc>
                  <a:txBody>
                    <a:bodyPr/>
                    <a:lstStyle/>
                    <a:p>
                      <a:r>
                        <a:rPr lang="en-US" dirty="0"/>
                        <a:t>Medication</a:t>
                      </a:r>
                    </a:p>
                  </a:txBody>
                  <a:tcPr/>
                </a:tc>
                <a:tc>
                  <a:txBody>
                    <a:bodyPr/>
                    <a:lstStyle/>
                    <a:p>
                      <a:r>
                        <a:rPr lang="en-US" dirty="0"/>
                        <a:t>Low Dose</a:t>
                      </a:r>
                    </a:p>
                  </a:txBody>
                  <a:tcPr/>
                </a:tc>
                <a:tc>
                  <a:txBody>
                    <a:bodyPr/>
                    <a:lstStyle/>
                    <a:p>
                      <a:r>
                        <a:rPr lang="en-US" dirty="0"/>
                        <a:t>Medium Dose</a:t>
                      </a:r>
                    </a:p>
                  </a:txBody>
                  <a:tcPr/>
                </a:tc>
                <a:tc>
                  <a:txBody>
                    <a:bodyPr/>
                    <a:lstStyle/>
                    <a:p>
                      <a:r>
                        <a:rPr lang="en-US" dirty="0"/>
                        <a:t>High Dose</a:t>
                      </a:r>
                    </a:p>
                  </a:txBody>
                  <a:tcPr/>
                </a:tc>
                <a:extLst>
                  <a:ext uri="{0D108BD9-81ED-4DB2-BD59-A6C34878D82A}">
                    <a16:rowId xmlns:a16="http://schemas.microsoft.com/office/drawing/2014/main" val="31590520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Budesonide  </a:t>
                      </a:r>
                      <a:r>
                        <a:rPr lang="en-US" b="1" dirty="0" err="1"/>
                        <a:t>Nebules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(0.25mg/2mL, 0.5mg/2ml,</a:t>
                      </a:r>
                    </a:p>
                    <a:p>
                      <a:r>
                        <a:rPr lang="en-US" dirty="0"/>
                        <a:t>1mg/2ml)</a:t>
                      </a:r>
                    </a:p>
                  </a:txBody>
                  <a:tcPr/>
                </a:tc>
                <a:tc>
                  <a:txBody>
                    <a:bodyPr/>
                    <a:lstStyle/>
                    <a:p>
                      <a:r>
                        <a:rPr lang="en-US" dirty="0"/>
                        <a:t>0.25 to 0.5 mg  once daily or as 2 divided doses</a:t>
                      </a:r>
                    </a:p>
                  </a:txBody>
                  <a:tcPr/>
                </a:tc>
                <a:tc>
                  <a:txBody>
                    <a:bodyPr/>
                    <a:lstStyle/>
                    <a:p>
                      <a:r>
                        <a:rPr lang="en-US" dirty="0"/>
                        <a:t>0.75 to 1 mg once daily or divided into 2-3 doses</a:t>
                      </a:r>
                    </a:p>
                  </a:txBody>
                  <a:tcPr/>
                </a:tc>
                <a:tc>
                  <a:txBody>
                    <a:bodyPr/>
                    <a:lstStyle/>
                    <a:p>
                      <a:r>
                        <a:rPr lang="en-US" dirty="0"/>
                        <a:t>1.25 to 2 mg once daily or as 2 divided doses</a:t>
                      </a:r>
                    </a:p>
                  </a:txBody>
                  <a:tcPr/>
                </a:tc>
                <a:extLst>
                  <a:ext uri="{0D108BD9-81ED-4DB2-BD59-A6C34878D82A}">
                    <a16:rowId xmlns:a16="http://schemas.microsoft.com/office/drawing/2014/main" val="344214063"/>
                  </a:ext>
                </a:extLst>
              </a:tr>
              <a:tr h="370840">
                <a:tc>
                  <a:txBody>
                    <a:bodyPr/>
                    <a:lstStyle/>
                    <a:p>
                      <a:r>
                        <a:rPr lang="en-US" b="1" dirty="0"/>
                        <a:t>Fluticasone HFA</a:t>
                      </a:r>
                    </a:p>
                    <a:p>
                      <a:endParaRPr lang="en-US" dirty="0"/>
                    </a:p>
                    <a:p>
                      <a:r>
                        <a:rPr lang="en-US" dirty="0"/>
                        <a:t>(44mcg/puff, </a:t>
                      </a:r>
                    </a:p>
                    <a:p>
                      <a:r>
                        <a:rPr lang="en-US" dirty="0"/>
                        <a:t>110 mcg/puff, </a:t>
                      </a:r>
                    </a:p>
                    <a:p>
                      <a:r>
                        <a:rPr lang="en-US" dirty="0"/>
                        <a:t>250 mcg/puff)</a:t>
                      </a:r>
                    </a:p>
                  </a:txBody>
                  <a:tcPr/>
                </a:tc>
                <a:tc>
                  <a:txBody>
                    <a:bodyPr/>
                    <a:lstStyle/>
                    <a:p>
                      <a:r>
                        <a:rPr lang="en-US" dirty="0"/>
                        <a:t>44 mcg/puff </a:t>
                      </a:r>
                    </a:p>
                    <a:p>
                      <a:r>
                        <a:rPr lang="en-US" dirty="0"/>
                        <a:t>2 puffs BID</a:t>
                      </a:r>
                    </a:p>
                  </a:txBody>
                  <a:tcPr/>
                </a:tc>
                <a:tc>
                  <a:txBody>
                    <a:bodyPr/>
                    <a:lstStyle/>
                    <a:p>
                      <a:r>
                        <a:rPr lang="en-US" dirty="0"/>
                        <a:t>44 mcg/puff </a:t>
                      </a:r>
                    </a:p>
                    <a:p>
                      <a:r>
                        <a:rPr lang="en-US" dirty="0"/>
                        <a:t>2-4 puffs BID</a:t>
                      </a:r>
                    </a:p>
                    <a:p>
                      <a:endParaRPr lang="en-US" dirty="0"/>
                    </a:p>
                    <a:p>
                      <a:r>
                        <a:rPr lang="en-US" dirty="0"/>
                        <a:t>or</a:t>
                      </a:r>
                    </a:p>
                    <a:p>
                      <a:endParaRPr lang="en-US" dirty="0"/>
                    </a:p>
                    <a:p>
                      <a:r>
                        <a:rPr lang="en-US" dirty="0"/>
                        <a:t>110 mcg/puff </a:t>
                      </a:r>
                    </a:p>
                    <a:p>
                      <a:r>
                        <a:rPr lang="en-US" dirty="0"/>
                        <a:t>1 puff BID</a:t>
                      </a:r>
                    </a:p>
                  </a:txBody>
                  <a:tcPr/>
                </a:tc>
                <a:tc>
                  <a:txBody>
                    <a:bodyPr/>
                    <a:lstStyle/>
                    <a:p>
                      <a:r>
                        <a:rPr lang="en-US" dirty="0"/>
                        <a:t>110 mcg/puff </a:t>
                      </a:r>
                    </a:p>
                    <a:p>
                      <a:r>
                        <a:rPr lang="en-US" dirty="0"/>
                        <a:t>2 puffs BID</a:t>
                      </a:r>
                    </a:p>
                    <a:p>
                      <a:endParaRPr lang="en-US" dirty="0"/>
                    </a:p>
                    <a:p>
                      <a:r>
                        <a:rPr lang="en-US" dirty="0"/>
                        <a:t>or</a:t>
                      </a:r>
                    </a:p>
                    <a:p>
                      <a:endParaRPr lang="en-US" dirty="0"/>
                    </a:p>
                    <a:p>
                      <a:r>
                        <a:rPr lang="en-US" dirty="0"/>
                        <a:t>220 mcg/puff</a:t>
                      </a:r>
                    </a:p>
                    <a:p>
                      <a:r>
                        <a:rPr lang="en-US" dirty="0"/>
                        <a:t>1 puff BID</a:t>
                      </a:r>
                    </a:p>
                  </a:txBody>
                  <a:tcPr/>
                </a:tc>
                <a:extLst>
                  <a:ext uri="{0D108BD9-81ED-4DB2-BD59-A6C34878D82A}">
                    <a16:rowId xmlns:a16="http://schemas.microsoft.com/office/drawing/2014/main" val="608453321"/>
                  </a:ext>
                </a:extLst>
              </a:tr>
            </a:tbl>
          </a:graphicData>
        </a:graphic>
      </p:graphicFrame>
    </p:spTree>
    <p:extLst>
      <p:ext uri="{BB962C8B-B14F-4D97-AF65-F5344CB8AC3E}">
        <p14:creationId xmlns:p14="http://schemas.microsoft.com/office/powerpoint/2010/main" val="15680728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Madison</Template>
  <TotalTime>16174</TotalTime>
  <Words>2041</Words>
  <Application>Microsoft Macintosh PowerPoint</Application>
  <PresentationFormat>Widescreen</PresentationFormat>
  <Paragraphs>243</Paragraphs>
  <Slides>42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Gotham</vt:lpstr>
      <vt:lpstr>MS Shell Dlg 2</vt:lpstr>
      <vt:lpstr>Wingdings</vt:lpstr>
      <vt:lpstr>Wingdings 3</vt:lpstr>
      <vt:lpstr>Madison</vt:lpstr>
      <vt:lpstr>Hot Topics in Pediatric Acute Care </vt:lpstr>
      <vt:lpstr>Disclosures</vt:lpstr>
      <vt:lpstr>Learning Objectives</vt:lpstr>
      <vt:lpstr>2020 Focused Update  to the  Asthma Management Guidelines</vt:lpstr>
      <vt:lpstr>PowerPoint Presentation</vt:lpstr>
      <vt:lpstr>Intermittent Asthma, Ages 0-4</vt:lpstr>
      <vt:lpstr>Intermittent Asthma, Ages 0-4</vt:lpstr>
      <vt:lpstr>PowerPoint Presentation</vt:lpstr>
      <vt:lpstr>Inhaled Corticosteroids, Ages 0-4</vt:lpstr>
      <vt:lpstr>PowerPoint Presentation</vt:lpstr>
      <vt:lpstr>PowerPoint Presentation</vt:lpstr>
      <vt:lpstr>SMART Therapy</vt:lpstr>
      <vt:lpstr>PowerPoint Presentation</vt:lpstr>
      <vt:lpstr>Subcutaneous Immunotherapy</vt:lpstr>
      <vt:lpstr>PowerPoint Presentation</vt:lpstr>
      <vt:lpstr>PowerPoint Presentation</vt:lpstr>
      <vt:lpstr>Mild Persistent Asthma,12+ Years </vt:lpstr>
      <vt:lpstr>PowerPoint Presentation</vt:lpstr>
      <vt:lpstr>SMART Therapy</vt:lpstr>
      <vt:lpstr>PowerPoint Presentation</vt:lpstr>
      <vt:lpstr>Acute COVID-19</vt:lpstr>
      <vt:lpstr>Clinical Presentation</vt:lpstr>
      <vt:lpstr>PowerPoint Presentation</vt:lpstr>
      <vt:lpstr>Severity of Illness</vt:lpstr>
      <vt:lpstr>Management- Hospitalized</vt:lpstr>
      <vt:lpstr>Management- Outpatient with risk factors</vt:lpstr>
      <vt:lpstr>Prevention</vt:lpstr>
      <vt:lpstr>PowerPoint Presentation</vt:lpstr>
      <vt:lpstr>Multisystem Inflammatory Syndrome in Children (MIS-C)</vt:lpstr>
      <vt:lpstr>Case Definition</vt:lpstr>
      <vt:lpstr>Epidemiology</vt:lpstr>
      <vt:lpstr>Signs and Symptoms</vt:lpstr>
      <vt:lpstr>Kawasaki Overlap</vt:lpstr>
      <vt:lpstr>Lab findings</vt:lpstr>
      <vt:lpstr>Other Studies</vt:lpstr>
      <vt:lpstr>PowerPoint Presentation</vt:lpstr>
      <vt:lpstr>Management- ABCs</vt:lpstr>
      <vt:lpstr>Management</vt:lpstr>
      <vt:lpstr>Management</vt:lpstr>
      <vt:lpstr>Follow up and Outcomes</vt:lpstr>
      <vt:lpstr>References</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Topics in Pediatric Acute Care </dc:title>
  <dc:creator>Bode, Laura Lynn</dc:creator>
  <cp:lastModifiedBy>Bode, Laura Lynn</cp:lastModifiedBy>
  <cp:revision>66</cp:revision>
  <dcterms:created xsi:type="dcterms:W3CDTF">2021-02-03T19:06:37Z</dcterms:created>
  <dcterms:modified xsi:type="dcterms:W3CDTF">2021-04-13T21:02:05Z</dcterms:modified>
</cp:coreProperties>
</file>