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</p:sldIdLst>
  <p:sldSz cx="18288000" cy="10287000"/>
  <p:notesSz cx="6858000" cy="9144000"/>
  <p:embeddedFontLst>
    <p:embeddedFont>
      <p:font typeface="Oswald" charset="1" panose="00000500000000000000"/>
      <p:regular r:id="rId6"/>
    </p:embeddedFont>
    <p:embeddedFont>
      <p:font typeface="Oswald Bold" charset="1" panose="00000800000000000000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Gidole" charset="1" panose="02000503000000000000"/>
      <p:regular r:id="rId12"/>
    </p:embeddedFont>
    <p:embeddedFont>
      <p:font typeface="League Spartan" charset="1" panose="000008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15" Target="slides/slide2.xml" Type="http://schemas.openxmlformats.org/officeDocument/2006/relationships/slide"/><Relationship Id="rId16" Target="slides/slide3.xml" Type="http://schemas.openxmlformats.org/officeDocument/2006/relationships/slide"/><Relationship Id="rId17" Target="slides/slide4.xml" Type="http://schemas.openxmlformats.org/officeDocument/2006/relationships/slide"/><Relationship Id="rId18" Target="slides/slide5.xml" Type="http://schemas.openxmlformats.org/officeDocument/2006/relationships/slide"/><Relationship Id="rId19" Target="slides/slide6.xml" Type="http://schemas.openxmlformats.org/officeDocument/2006/relationships/slide"/><Relationship Id="rId2" Target="presProps.xml" Type="http://schemas.openxmlformats.org/officeDocument/2006/relationships/presProps"/><Relationship Id="rId20" Target="slides/slide7.xml" Type="http://schemas.openxmlformats.org/officeDocument/2006/relationships/slide"/><Relationship Id="rId21" Target="slides/slide8.xml" Type="http://schemas.openxmlformats.org/officeDocument/2006/relationships/slide"/><Relationship Id="rId22" Target="slides/slide9.xml" Type="http://schemas.openxmlformats.org/officeDocument/2006/relationships/slide"/><Relationship Id="rId23" Target="slides/slide10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svg" Type="http://schemas.openxmlformats.org/officeDocument/2006/relationships/image"/><Relationship Id="rId4" Target="../media/image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7.svg" Type="http://schemas.openxmlformats.org/officeDocument/2006/relationships/image"/><Relationship Id="rId4" Target="../media/image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svg" Type="http://schemas.openxmlformats.org/officeDocument/2006/relationships/image"/><Relationship Id="rId3" Target="../media/image10.svg" Type="http://schemas.openxmlformats.org/officeDocument/2006/relationships/image"/><Relationship Id="rId4" Target="../media/image11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svg" Type="http://schemas.openxmlformats.org/officeDocument/2006/relationships/image"/><Relationship Id="rId3" Target="../media/image13.svg" Type="http://schemas.openxmlformats.org/officeDocument/2006/relationships/image"/><Relationship Id="rId4" Target="../media/image1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F2F0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-6053" y="6053"/>
            <a:ext cx="7565692" cy="7553587"/>
            <a:chOff x="0" y="0"/>
            <a:chExt cx="6350000" cy="633984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700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2642538" y="0"/>
            <a:ext cx="5443189" cy="4713801"/>
            <a:chOff x="0" y="0"/>
            <a:chExt cx="6350000" cy="549910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r="r" b="b" t="t" l="l"/>
              <a:pathLst>
                <a:path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3D3A3A"/>
            </a:solidFill>
          </p:spPr>
        </p:sp>
      </p:grpSp>
      <p:sp>
        <p:nvSpPr>
          <p:cNvPr name="AutoShape 6" id="6"/>
          <p:cNvSpPr/>
          <p:nvPr/>
        </p:nvSpPr>
        <p:spPr>
          <a:xfrm rot="0">
            <a:off x="-349865" y="1211424"/>
            <a:ext cx="13604294" cy="39849"/>
          </a:xfrm>
          <a:prstGeom prst="rect">
            <a:avLst/>
          </a:prstGeom>
          <a:solidFill>
            <a:srgbClr val="3D3A3A"/>
          </a:solidFill>
        </p:spPr>
      </p:sp>
      <p:sp>
        <p:nvSpPr>
          <p:cNvPr name="TextBox 7" id="7"/>
          <p:cNvSpPr txBox="true"/>
          <p:nvPr/>
        </p:nvSpPr>
        <p:spPr>
          <a:xfrm rot="0">
            <a:off x="3716308" y="5910301"/>
            <a:ext cx="13542992" cy="279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0899"/>
              </a:lnSpc>
            </a:pPr>
            <a:r>
              <a:rPr lang="en-US" sz="10000" spc="600">
                <a:solidFill>
                  <a:srgbClr val="3D3A3A"/>
                </a:solidFill>
                <a:latin typeface="League Spartan Bold"/>
              </a:rPr>
              <a:t>WELLNESS...........</a:t>
            </a:r>
          </a:p>
          <a:p>
            <a:pPr algn="r">
              <a:lnSpc>
                <a:spcPts val="10900"/>
              </a:lnSpc>
            </a:pPr>
            <a:r>
              <a:rPr lang="en-US" sz="10000" spc="600">
                <a:solidFill>
                  <a:srgbClr val="3D3A3A"/>
                </a:solidFill>
                <a:latin typeface="League Spartan Bold"/>
              </a:rPr>
              <a:t>NOT A BAD WORD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846901" y="1001478"/>
            <a:ext cx="6412399" cy="440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800" spc="196">
                <a:solidFill>
                  <a:srgbClr val="000000"/>
                </a:solidFill>
                <a:latin typeface="Oswald Bold"/>
              </a:rPr>
              <a:t>Department of Wellness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846901" y="3295801"/>
            <a:ext cx="6412399" cy="926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39"/>
              </a:lnSpc>
            </a:pPr>
            <a:r>
              <a:rPr lang="en-US" sz="2800" spc="196">
                <a:solidFill>
                  <a:srgbClr val="000000"/>
                </a:solidFill>
                <a:latin typeface="Gidole"/>
              </a:rPr>
              <a:t>Jesse Chaffin, MPH</a:t>
            </a:r>
          </a:p>
          <a:p>
            <a:pPr algn="r">
              <a:lnSpc>
                <a:spcPts val="3640"/>
              </a:lnSpc>
            </a:pPr>
            <a:r>
              <a:rPr lang="en-US" sz="2799" spc="195">
                <a:solidFill>
                  <a:srgbClr val="000000"/>
                </a:solidFill>
                <a:latin typeface="Gidole"/>
              </a:rPr>
              <a:t>jesse.chaffin@okstate.edu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846901" y="1869856"/>
            <a:ext cx="6412399" cy="926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39"/>
              </a:lnSpc>
            </a:pPr>
            <a:r>
              <a:rPr lang="en-US" sz="2800" spc="196">
                <a:solidFill>
                  <a:srgbClr val="000000"/>
                </a:solidFill>
                <a:latin typeface="Gidole Bold"/>
              </a:rPr>
              <a:t>Kelly Dunn, M.D.</a:t>
            </a:r>
          </a:p>
          <a:p>
            <a:pPr algn="r">
              <a:lnSpc>
                <a:spcPts val="3640"/>
              </a:lnSpc>
            </a:pPr>
            <a:r>
              <a:rPr lang="en-US" sz="2799" spc="195">
                <a:solidFill>
                  <a:srgbClr val="000000"/>
                </a:solidFill>
                <a:latin typeface="Gidole"/>
              </a:rPr>
              <a:t>kelly.dunn@okstate.edu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D3A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-2322" y="2322"/>
            <a:ext cx="2902170" cy="2897526"/>
            <a:chOff x="0" y="0"/>
            <a:chExt cx="6350000" cy="633984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700"/>
            </a:solidFill>
          </p:spPr>
        </p:sp>
      </p:grpSp>
      <p:sp>
        <p:nvSpPr>
          <p:cNvPr name="AutoShape 4" id="4"/>
          <p:cNvSpPr/>
          <p:nvPr/>
        </p:nvSpPr>
        <p:spPr>
          <a:xfrm rot="0">
            <a:off x="1916501" y="6869402"/>
            <a:ext cx="14454998" cy="84376"/>
          </a:xfrm>
          <a:prstGeom prst="rect">
            <a:avLst/>
          </a:prstGeom>
          <a:solidFill>
            <a:srgbClr val="FF7700"/>
          </a:solidFill>
        </p:spPr>
      </p:sp>
      <p:grpSp>
        <p:nvGrpSpPr>
          <p:cNvPr name="Group 5" id="5"/>
          <p:cNvGrpSpPr/>
          <p:nvPr/>
        </p:nvGrpSpPr>
        <p:grpSpPr>
          <a:xfrm rot="0">
            <a:off x="8897477" y="6665067"/>
            <a:ext cx="493047" cy="493047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F0F4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2460780" y="7529896"/>
            <a:ext cx="3850971" cy="1198868"/>
            <a:chOff x="0" y="0"/>
            <a:chExt cx="5134627" cy="1598490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57150"/>
              <a:ext cx="5134627" cy="7443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22"/>
                </a:lnSpc>
              </a:pPr>
              <a:r>
                <a:rPr lang="en-US" sz="3400" spc="340">
                  <a:solidFill>
                    <a:srgbClr val="F2F0F4"/>
                  </a:solidFill>
                  <a:latin typeface="Gidole"/>
                </a:rPr>
                <a:t>WEBSITE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017465"/>
              <a:ext cx="5134627" cy="581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50"/>
                </a:lnSpc>
              </a:pPr>
              <a:r>
                <a:rPr lang="en-US" sz="2500" spc="25">
                  <a:solidFill>
                    <a:srgbClr val="F2F0F4"/>
                  </a:solidFill>
                  <a:latin typeface="Gidole"/>
                </a:rPr>
                <a:t>medicine.okstate.edu/wellness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-5400000">
            <a:off x="15388265" y="7387265"/>
            <a:ext cx="2902057" cy="2897414"/>
            <a:chOff x="0" y="0"/>
            <a:chExt cx="6350000" cy="6339840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700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3655211" y="6665067"/>
            <a:ext cx="493047" cy="493047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F0F4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4139742" y="6665067"/>
            <a:ext cx="493047" cy="493047"/>
            <a:chOff x="0" y="0"/>
            <a:chExt cx="6350000" cy="6350000"/>
          </a:xfrm>
        </p:grpSpPr>
        <p:sp>
          <p:nvSpPr>
            <p:cNvPr name="Freeform 15" id="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F0F4"/>
            </a:solidFill>
          </p:spPr>
        </p:sp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289811" y="1558237"/>
            <a:ext cx="13708378" cy="5614723"/>
          </a:xfrm>
          <a:prstGeom prst="rect">
            <a:avLst/>
          </a:prstGeom>
        </p:spPr>
      </p:pic>
      <p:grpSp>
        <p:nvGrpSpPr>
          <p:cNvPr name="Group 17" id="17"/>
          <p:cNvGrpSpPr/>
          <p:nvPr/>
        </p:nvGrpSpPr>
        <p:grpSpPr>
          <a:xfrm rot="0">
            <a:off x="7332917" y="7529896"/>
            <a:ext cx="3622166" cy="1198868"/>
            <a:chOff x="0" y="0"/>
            <a:chExt cx="4829555" cy="1598490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-57150"/>
              <a:ext cx="4829555" cy="7443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22"/>
                </a:lnSpc>
              </a:pPr>
              <a:r>
                <a:rPr lang="en-US" sz="3400" spc="340">
                  <a:solidFill>
                    <a:srgbClr val="F2F0F4"/>
                  </a:solidFill>
                  <a:latin typeface="Gidole"/>
                </a:rPr>
                <a:t>EMAIL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1017465"/>
              <a:ext cx="4829555" cy="581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50"/>
                </a:lnSpc>
              </a:pPr>
              <a:r>
                <a:rPr lang="en-US" sz="2500" spc="25">
                  <a:solidFill>
                    <a:srgbClr val="F2F0F4"/>
                  </a:solidFill>
                  <a:latin typeface="Gidole"/>
                </a:rPr>
                <a:t>chs.wellness@okstate.edu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2090652" y="7529896"/>
            <a:ext cx="3622166" cy="1198868"/>
            <a:chOff x="0" y="0"/>
            <a:chExt cx="4829555" cy="1598490"/>
          </a:xfrm>
        </p:grpSpPr>
        <p:sp>
          <p:nvSpPr>
            <p:cNvPr name="TextBox 21" id="21"/>
            <p:cNvSpPr txBox="true"/>
            <p:nvPr/>
          </p:nvSpPr>
          <p:spPr>
            <a:xfrm rot="0">
              <a:off x="0" y="-57150"/>
              <a:ext cx="4829555" cy="7443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22"/>
                </a:lnSpc>
              </a:pPr>
              <a:r>
                <a:rPr lang="en-US" sz="3400" spc="340">
                  <a:solidFill>
                    <a:srgbClr val="F2F0F4"/>
                  </a:solidFill>
                  <a:latin typeface="Gidole"/>
                </a:rPr>
                <a:t>PHONE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0" y="1017465"/>
              <a:ext cx="4829555" cy="581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50"/>
                </a:lnSpc>
              </a:pPr>
              <a:r>
                <a:rPr lang="en-US" sz="2500" spc="25">
                  <a:solidFill>
                    <a:srgbClr val="F2F0F4"/>
                  </a:solidFill>
                  <a:latin typeface="Gidole"/>
                </a:rPr>
                <a:t>918-561-1428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0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-119166" y="-93033"/>
            <a:ext cx="7554490" cy="7542403"/>
            <a:chOff x="0" y="0"/>
            <a:chExt cx="6350000" cy="633984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700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113123" y="2843673"/>
            <a:ext cx="7554490" cy="7542403"/>
            <a:chOff x="0" y="0"/>
            <a:chExt cx="6350000" cy="633984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A3A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-2037120" y="1600200"/>
            <a:ext cx="19296420" cy="1143000"/>
            <a:chOff x="0" y="0"/>
            <a:chExt cx="25728560" cy="152400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13834178" y="0"/>
              <a:ext cx="11894382" cy="1524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9000"/>
                </a:lnSpc>
              </a:pPr>
              <a:r>
                <a:rPr lang="en-US" sz="7500" spc="375">
                  <a:solidFill>
                    <a:srgbClr val="3D3A3A"/>
                  </a:solidFill>
                  <a:latin typeface="League Spartan Bold"/>
                </a:rPr>
                <a:t>DISCLOSURES</a:t>
              </a:r>
            </a:p>
          </p:txBody>
        </p:sp>
        <p:sp>
          <p:nvSpPr>
            <p:cNvPr name="AutoShape 8" id="8"/>
            <p:cNvSpPr/>
            <p:nvPr/>
          </p:nvSpPr>
          <p:spPr>
            <a:xfrm rot="0">
              <a:off x="0" y="762000"/>
              <a:ext cx="12621867" cy="74923"/>
            </a:xfrm>
            <a:prstGeom prst="rect">
              <a:avLst/>
            </a:prstGeom>
            <a:solidFill>
              <a:srgbClr val="3D3A3A"/>
            </a:solidFill>
          </p:spPr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524997" y="3254307"/>
            <a:ext cx="6223068" cy="62230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F2F0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25517" y="0"/>
            <a:ext cx="18513517" cy="3466476"/>
          </a:xfrm>
          <a:prstGeom prst="rect">
            <a:avLst/>
          </a:prstGeom>
          <a:solidFill>
            <a:srgbClr val="3D3A3A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0" y="52709"/>
            <a:ext cx="3419237" cy="3413767"/>
            <a:chOff x="0" y="0"/>
            <a:chExt cx="6350000" cy="6339840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0F4">
                <a:alpha val="84705"/>
              </a:srgbClr>
            </a:solidFill>
          </p:spPr>
        </p:sp>
      </p:grpSp>
      <p:grpSp>
        <p:nvGrpSpPr>
          <p:cNvPr name="Group 5" id="5"/>
          <p:cNvGrpSpPr/>
          <p:nvPr/>
        </p:nvGrpSpPr>
        <p:grpSpPr>
          <a:xfrm rot="-10800000">
            <a:off x="-2110659" y="-189185"/>
            <a:ext cx="4221318" cy="3655661"/>
            <a:chOff x="0" y="0"/>
            <a:chExt cx="6350000" cy="5499100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r="r" b="b" t="t" l="l"/>
              <a:pathLst>
                <a:path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FF7700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6027409" y="1106176"/>
            <a:ext cx="11231891" cy="1120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100"/>
              </a:lnSpc>
            </a:pPr>
            <a:r>
              <a:rPr lang="en-US" sz="6500" spc="195">
                <a:solidFill>
                  <a:srgbClr val="F2F0F4"/>
                </a:solidFill>
                <a:latin typeface="League Spartan Italics"/>
              </a:rPr>
              <a:t>LEARNING OBJECTIVES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2716776" y="4143435"/>
            <a:ext cx="12769707" cy="1581031"/>
            <a:chOff x="0" y="0"/>
            <a:chExt cx="17026276" cy="2108041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0"/>
              <a:ext cx="17026276" cy="7493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40"/>
                </a:lnSpc>
              </a:pPr>
              <a:r>
                <a:rPr lang="en-US" sz="3700" spc="185">
                  <a:solidFill>
                    <a:srgbClr val="3D3A3A"/>
                  </a:solidFill>
                  <a:latin typeface="League Spartan Bold"/>
                </a:rPr>
                <a:t>WELLNESS DEFINED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904716"/>
              <a:ext cx="17026276" cy="1203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750"/>
                </a:lnSpc>
              </a:pPr>
              <a:r>
                <a:rPr lang="en-US" sz="2500" spc="25">
                  <a:solidFill>
                    <a:srgbClr val="3D3A3A"/>
                  </a:solidFill>
                  <a:latin typeface="Gidole"/>
                </a:rPr>
                <a:t>Capacity to identify the true meaning of wellness, as defined by the National Wellness Institute, and how the word has been misused.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978664" y="4143435"/>
            <a:ext cx="394402" cy="394402"/>
            <a:chOff x="0" y="0"/>
            <a:chExt cx="6350000" cy="6350000"/>
          </a:xfrm>
        </p:grpSpPr>
        <p:sp>
          <p:nvSpPr>
            <p:cNvPr name="Freeform 12" id="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7700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2716776" y="8296335"/>
            <a:ext cx="12769707" cy="1581031"/>
            <a:chOff x="0" y="0"/>
            <a:chExt cx="17026276" cy="2108041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0"/>
              <a:ext cx="17026276" cy="7493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40"/>
                </a:lnSpc>
              </a:pPr>
              <a:r>
                <a:rPr lang="en-US" sz="3700" spc="185">
                  <a:solidFill>
                    <a:srgbClr val="3D3A3A"/>
                  </a:solidFill>
                  <a:latin typeface="League Spartan Bold"/>
                </a:rPr>
                <a:t>OPEN TO CHANGE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904716"/>
              <a:ext cx="17026276" cy="1203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750"/>
                </a:lnSpc>
              </a:pPr>
              <a:r>
                <a:rPr lang="en-US" sz="2500" spc="25">
                  <a:solidFill>
                    <a:srgbClr val="3D3A3A"/>
                  </a:solidFill>
                  <a:latin typeface="Gidole"/>
                </a:rPr>
                <a:t>Demonstrate skills related to increasing the ability to form long lasting relationships built on the foundation of trust.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978664" y="8296335"/>
            <a:ext cx="394402" cy="394402"/>
            <a:chOff x="0" y="0"/>
            <a:chExt cx="6350000" cy="6350000"/>
          </a:xfrm>
        </p:grpSpPr>
        <p:sp>
          <p:nvSpPr>
            <p:cNvPr name="Freeform 17" id="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7700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2716776" y="6272354"/>
            <a:ext cx="12769707" cy="1114306"/>
            <a:chOff x="0" y="0"/>
            <a:chExt cx="17026276" cy="1485741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0" y="0"/>
              <a:ext cx="17026276" cy="7493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40"/>
                </a:lnSpc>
              </a:pPr>
              <a:r>
                <a:rPr lang="en-US" sz="3700" spc="185">
                  <a:solidFill>
                    <a:srgbClr val="3D3A3A"/>
                  </a:solidFill>
                  <a:latin typeface="League Spartan Bold"/>
                </a:rPr>
                <a:t>ORGANIZATIONAL IMPACT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904716"/>
              <a:ext cx="17026276" cy="581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750"/>
                </a:lnSpc>
              </a:pPr>
              <a:r>
                <a:rPr lang="en-US" sz="2500" spc="25">
                  <a:solidFill>
                    <a:srgbClr val="3D3A3A"/>
                  </a:solidFill>
                  <a:latin typeface="Gidole"/>
                </a:rPr>
                <a:t>Understand that supervisors and organizational culture have a strong impact on personal health.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978664" y="6272354"/>
            <a:ext cx="394402" cy="394402"/>
            <a:chOff x="0" y="0"/>
            <a:chExt cx="6350000" cy="6350000"/>
          </a:xfrm>
        </p:grpSpPr>
        <p:sp>
          <p:nvSpPr>
            <p:cNvPr name="Freeform 22" id="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7700"/>
            </a:solid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F2F0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10728361" y="2727361"/>
            <a:ext cx="7565692" cy="7553587"/>
            <a:chOff x="0" y="0"/>
            <a:chExt cx="6350000" cy="633984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700"/>
            </a:solidFill>
          </p:spPr>
        </p:sp>
      </p:grpSp>
      <p:grpSp>
        <p:nvGrpSpPr>
          <p:cNvPr name="Group 4" id="4"/>
          <p:cNvGrpSpPr/>
          <p:nvPr/>
        </p:nvGrpSpPr>
        <p:grpSpPr>
          <a:xfrm rot="-10800000">
            <a:off x="15566406" y="5573199"/>
            <a:ext cx="5443189" cy="4713801"/>
            <a:chOff x="0" y="0"/>
            <a:chExt cx="6350000" cy="549910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r="r" b="b" t="t" l="l"/>
              <a:pathLst>
                <a:path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3D3A3A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028700" y="1600200"/>
            <a:ext cx="7567947" cy="1143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 spc="375">
                <a:solidFill>
                  <a:srgbClr val="3D3A3A"/>
                </a:solidFill>
                <a:latin typeface="League Spartan Bold"/>
              </a:rPr>
              <a:t>OVERVIEW</a:t>
            </a:r>
          </a:p>
        </p:txBody>
      </p:sp>
      <p:sp>
        <p:nvSpPr>
          <p:cNvPr name="AutoShape 7" id="7"/>
          <p:cNvSpPr/>
          <p:nvPr/>
        </p:nvSpPr>
        <p:spPr>
          <a:xfrm rot="0">
            <a:off x="9144000" y="2115508"/>
            <a:ext cx="9466400" cy="56192"/>
          </a:xfrm>
          <a:prstGeom prst="rect">
            <a:avLst/>
          </a:prstGeom>
          <a:solidFill>
            <a:srgbClr val="3D3A3A"/>
          </a:solidFill>
        </p:spPr>
      </p:sp>
      <p:sp>
        <p:nvSpPr>
          <p:cNvPr name="TextBox 8" id="8"/>
          <p:cNvSpPr txBox="true"/>
          <p:nvPr/>
        </p:nvSpPr>
        <p:spPr>
          <a:xfrm rot="-5400000">
            <a:off x="-645980" y="7225480"/>
            <a:ext cx="3650350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192">
                <a:solidFill>
                  <a:srgbClr val="3D3A3A"/>
                </a:solidFill>
                <a:latin typeface="Gidole"/>
              </a:rPr>
              <a:t>Department of Wellness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280775" y="5542116"/>
            <a:ext cx="8791150" cy="3716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45947" indent="-422973" lvl="1">
              <a:lnSpc>
                <a:spcPts val="5877"/>
              </a:lnSpc>
              <a:buFont typeface="Arial"/>
              <a:buChar char="•"/>
            </a:pPr>
            <a:r>
              <a:rPr lang="en-US" sz="3918" spc="39">
                <a:solidFill>
                  <a:srgbClr val="3D3A3A"/>
                </a:solidFill>
                <a:latin typeface="Gidole"/>
              </a:rPr>
              <a:t>Introduction</a:t>
            </a:r>
          </a:p>
          <a:p>
            <a:pPr marL="845947" indent="-422973" lvl="1">
              <a:lnSpc>
                <a:spcPts val="5877"/>
              </a:lnSpc>
              <a:buFont typeface="Arial"/>
              <a:buChar char="•"/>
            </a:pPr>
            <a:r>
              <a:rPr lang="en-US" sz="3918" spc="39">
                <a:solidFill>
                  <a:srgbClr val="3D3A3A"/>
                </a:solidFill>
                <a:latin typeface="Gidole"/>
              </a:rPr>
              <a:t>Discuss how org culture affects health</a:t>
            </a:r>
          </a:p>
          <a:p>
            <a:pPr marL="845947" indent="-422973" lvl="1">
              <a:lnSpc>
                <a:spcPts val="5877"/>
              </a:lnSpc>
              <a:buFont typeface="Arial"/>
              <a:buChar char="•"/>
            </a:pPr>
            <a:r>
              <a:rPr lang="en-US" sz="3918" spc="39">
                <a:solidFill>
                  <a:srgbClr val="3D3A3A"/>
                </a:solidFill>
                <a:latin typeface="Gidole"/>
              </a:rPr>
              <a:t>Provide insight as to what supervisors and organizations can do to help</a:t>
            </a:r>
          </a:p>
          <a:p>
            <a:pPr marL="845947" indent="-422973" lvl="1">
              <a:lnSpc>
                <a:spcPts val="5877"/>
              </a:lnSpc>
              <a:buFont typeface="Arial"/>
              <a:buChar char="•"/>
            </a:pPr>
            <a:r>
              <a:rPr lang="en-US" sz="3918" spc="39">
                <a:solidFill>
                  <a:srgbClr val="3D3A3A"/>
                </a:solidFill>
                <a:latin typeface="Gidole"/>
              </a:rPr>
              <a:t>Reflection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0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13445" t="0" r="13445" b="0"/>
          <a:stretch>
            <a:fillRect/>
          </a:stretch>
        </p:blipFill>
        <p:spPr>
          <a:xfrm flipH="false" flipV="false" rot="0">
            <a:off x="-99119" y="-90211"/>
            <a:ext cx="7652705" cy="10467423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5400000">
            <a:off x="-6053" y="6053"/>
            <a:ext cx="7565692" cy="7553587"/>
            <a:chOff x="0" y="0"/>
            <a:chExt cx="6350000" cy="6339840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7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-2642538" y="0"/>
            <a:ext cx="5443189" cy="4713801"/>
            <a:chOff x="0" y="0"/>
            <a:chExt cx="6350000" cy="5499100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r="r" b="b" t="t" l="l"/>
              <a:pathLst>
                <a:path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3D3A3A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8257390" y="1038225"/>
            <a:ext cx="9001910" cy="3215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2696"/>
              </a:lnSpc>
            </a:pPr>
            <a:r>
              <a:rPr lang="en-US" sz="10580" spc="529">
                <a:solidFill>
                  <a:srgbClr val="3D3A3A"/>
                </a:solidFill>
                <a:latin typeface="League Spartan Bold"/>
              </a:rPr>
              <a:t>HELP FOR THE HEALER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54550" r="0" b="0"/>
          <a:stretch>
            <a:fillRect/>
          </a:stretch>
        </p:blipFill>
        <p:spPr>
          <a:xfrm flipH="false" flipV="false" rot="0">
            <a:off x="9593437" y="8035729"/>
            <a:ext cx="4474845" cy="1870169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862070" y="4308977"/>
            <a:ext cx="390906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7345" r="0" b="7345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14124720" y="6123720"/>
            <a:ext cx="4166614" cy="4159947"/>
            <a:chOff x="0" y="0"/>
            <a:chExt cx="6350000" cy="633984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0F4">
                <a:alpha val="54901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5400000">
            <a:off x="-3333" y="3333"/>
            <a:ext cx="4166614" cy="4159947"/>
            <a:chOff x="0" y="0"/>
            <a:chExt cx="6350000" cy="633984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0F4">
                <a:alpha val="54901"/>
              </a:srgbClr>
            </a:solidFill>
          </p:spPr>
        </p:sp>
      </p:grpSp>
      <p:sp>
        <p:nvSpPr>
          <p:cNvPr name="AutoShape 6" id="6"/>
          <p:cNvSpPr/>
          <p:nvPr/>
        </p:nvSpPr>
        <p:spPr>
          <a:xfrm rot="0">
            <a:off x="4875839" y="2797895"/>
            <a:ext cx="8536323" cy="4691210"/>
          </a:xfrm>
          <a:prstGeom prst="rect">
            <a:avLst/>
          </a:prstGeom>
          <a:solidFill>
            <a:srgbClr val="FF7700"/>
          </a:solidFill>
        </p:spPr>
      </p:sp>
      <p:sp>
        <p:nvSpPr>
          <p:cNvPr name="TextBox 7" id="7"/>
          <p:cNvSpPr txBox="true"/>
          <p:nvPr/>
        </p:nvSpPr>
        <p:spPr>
          <a:xfrm rot="0">
            <a:off x="1935190" y="3429000"/>
            <a:ext cx="14417621" cy="3429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500" spc="375">
                <a:solidFill>
                  <a:srgbClr val="F2F0F4"/>
                </a:solidFill>
                <a:latin typeface="League Spartan Bold"/>
              </a:rPr>
              <a:t>HOW DOES THE WORKPLACE AFFECT HEALTH?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0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2107" t="0" r="2107" b="0"/>
          <a:stretch>
            <a:fillRect/>
          </a:stretch>
        </p:blipFill>
        <p:spPr>
          <a:xfrm flipH="false" flipV="false" rot="0">
            <a:off x="-121817" y="0"/>
            <a:ext cx="7508366" cy="5225796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0">
            <a:off x="-100401" y="5129474"/>
            <a:ext cx="18485333" cy="5157526"/>
          </a:xfrm>
          <a:prstGeom prst="rect">
            <a:avLst/>
          </a:prstGeom>
          <a:solidFill>
            <a:srgbClr val="3D3A3A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9071302" y="457200"/>
            <a:ext cx="8187998" cy="457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000"/>
              </a:lnSpc>
            </a:pPr>
            <a:r>
              <a:rPr lang="en-US" sz="7500" spc="375">
                <a:solidFill>
                  <a:srgbClr val="3D3A3A"/>
                </a:solidFill>
                <a:latin typeface="League Spartan Bold"/>
              </a:rPr>
              <a:t>CAN MY SUPERVISOR AFFECT MY HEALTH?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0" y="2733413"/>
            <a:ext cx="7565692" cy="7553587"/>
            <a:chOff x="0" y="0"/>
            <a:chExt cx="6350000" cy="6339840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700"/>
            </a:solidFill>
          </p:spPr>
        </p:sp>
      </p:grpSp>
      <p:grpSp>
        <p:nvGrpSpPr>
          <p:cNvPr name="Group 7" id="7"/>
          <p:cNvGrpSpPr/>
          <p:nvPr/>
        </p:nvGrpSpPr>
        <p:grpSpPr>
          <a:xfrm rot="-10800000">
            <a:off x="-3031757" y="5143500"/>
            <a:ext cx="6063514" cy="5251003"/>
            <a:chOff x="0" y="0"/>
            <a:chExt cx="6350000" cy="5499100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r="r" b="b" t="t" l="l"/>
              <a:pathLst>
                <a:path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000000">
                <a:alpha val="34901"/>
              </a:srgbClr>
            </a:solidFill>
          </p:spPr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165301" y="5711601"/>
            <a:ext cx="4807009" cy="41148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305394" y="5650837"/>
            <a:ext cx="4770783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0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028700"/>
            <a:ext cx="12342452" cy="3982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452"/>
              </a:lnSpc>
            </a:pPr>
            <a:r>
              <a:rPr lang="en-US" sz="8710" spc="435">
                <a:solidFill>
                  <a:srgbClr val="3D3A3A"/>
                </a:solidFill>
                <a:latin typeface="League Spartan Bold"/>
              </a:rPr>
              <a:t>WHAT CAN MY ORGANIZATION DO TO HELP?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-126851" y="7327839"/>
            <a:ext cx="18541702" cy="2959161"/>
          </a:xfrm>
          <a:prstGeom prst="rect">
            <a:avLst/>
          </a:prstGeom>
          <a:solidFill>
            <a:srgbClr val="000000">
              <a:alpha val="19607"/>
            </a:srgbClr>
          </a:solidFill>
        </p:spPr>
      </p:sp>
      <p:grpSp>
        <p:nvGrpSpPr>
          <p:cNvPr name="Group 4" id="4"/>
          <p:cNvGrpSpPr/>
          <p:nvPr/>
        </p:nvGrpSpPr>
        <p:grpSpPr>
          <a:xfrm rot="-5400000">
            <a:off x="10897466" y="-231800"/>
            <a:ext cx="7565692" cy="7553587"/>
            <a:chOff x="0" y="0"/>
            <a:chExt cx="6350000" cy="633984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A3A"/>
            </a:solidFill>
          </p:spPr>
        </p:sp>
      </p:grpSp>
      <p:grpSp>
        <p:nvGrpSpPr>
          <p:cNvPr name="Group 6" id="6"/>
          <p:cNvGrpSpPr/>
          <p:nvPr/>
        </p:nvGrpSpPr>
        <p:grpSpPr>
          <a:xfrm rot="-10800000">
            <a:off x="15695247" y="2544300"/>
            <a:ext cx="5523717" cy="4783539"/>
            <a:chOff x="0" y="0"/>
            <a:chExt cx="6350000" cy="5499100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r="r" b="b" t="t" l="l"/>
              <a:pathLst>
                <a:path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FF7700"/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93258" y="7477235"/>
            <a:ext cx="3792370" cy="2709821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14398327" y="7427783"/>
            <a:ext cx="3044715" cy="2759273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741096" y="7551820"/>
            <a:ext cx="2805808" cy="25111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0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9723493" y="-155035"/>
            <a:ext cx="8564507" cy="10597070"/>
          </a:xfrm>
          <a:prstGeom prst="rect">
            <a:avLst/>
          </a:prstGeom>
          <a:solidFill>
            <a:srgbClr val="3D3A3A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8480988" y="1028700"/>
            <a:ext cx="8778312" cy="2162585"/>
            <a:chOff x="0" y="0"/>
            <a:chExt cx="11704416" cy="2883447"/>
          </a:xfrm>
        </p:grpSpPr>
        <p:sp>
          <p:nvSpPr>
            <p:cNvPr name="AutoShape 4" id="4"/>
            <p:cNvSpPr/>
            <p:nvPr/>
          </p:nvSpPr>
          <p:spPr>
            <a:xfrm rot="0">
              <a:off x="0" y="0"/>
              <a:ext cx="3313346" cy="2883447"/>
            </a:xfrm>
            <a:prstGeom prst="rect">
              <a:avLst/>
            </a:prstGeom>
            <a:solidFill>
              <a:srgbClr val="FF7700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5071074" y="1042308"/>
              <a:ext cx="6633342" cy="6940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350"/>
                </a:lnSpc>
              </a:pPr>
              <a:r>
                <a:rPr lang="en-US" sz="2900" spc="29" u="sng">
                  <a:solidFill>
                    <a:srgbClr val="F2F0F4"/>
                  </a:solidFill>
                  <a:latin typeface="Gidole Bold"/>
                </a:rPr>
                <a:t>HEALERS NEED YOUR HELP</a:t>
              </a:r>
            </a:p>
          </p:txBody>
        </p:sp>
        <p:grpSp>
          <p:nvGrpSpPr>
            <p:cNvPr name="Group 6" id="6"/>
            <p:cNvGrpSpPr/>
            <p:nvPr/>
          </p:nvGrpSpPr>
          <p:grpSpPr>
            <a:xfrm rot="-5400000">
              <a:off x="460218" y="16301"/>
              <a:ext cx="2855413" cy="2850844"/>
              <a:chOff x="0" y="0"/>
              <a:chExt cx="6350000" cy="6339840"/>
            </a:xfrm>
          </p:grpSpPr>
          <p:sp>
            <p:nvSpPr>
              <p:cNvPr name="Freeform 7" id="7"/>
              <p:cNvSpPr/>
              <p:nvPr/>
            </p:nvSpPr>
            <p:spPr>
              <a:xfrm>
                <a:off x="0" y="0"/>
                <a:ext cx="6350000" cy="6339840"/>
              </a:xfrm>
              <a:custGeom>
                <a:avLst/>
                <a:gdLst/>
                <a:ahLst/>
                <a:cxnLst/>
                <a:rect r="r" b="b" t="t" l="l"/>
                <a:pathLst>
                  <a:path h="6339840" w="6350000">
                    <a:moveTo>
                      <a:pt x="6350000" y="6339840"/>
                    </a:moveTo>
                    <a:lnTo>
                      <a:pt x="0" y="63398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19607"/>
                </a:srgbClr>
              </a:solidFill>
            </p:spPr>
          </p:sp>
        </p:grpSp>
      </p:grpSp>
      <p:grpSp>
        <p:nvGrpSpPr>
          <p:cNvPr name="Group 8" id="8"/>
          <p:cNvGrpSpPr/>
          <p:nvPr/>
        </p:nvGrpSpPr>
        <p:grpSpPr>
          <a:xfrm rot="0">
            <a:off x="8480988" y="7095715"/>
            <a:ext cx="8778312" cy="2162585"/>
            <a:chOff x="0" y="0"/>
            <a:chExt cx="11704416" cy="2883447"/>
          </a:xfrm>
        </p:grpSpPr>
        <p:sp>
          <p:nvSpPr>
            <p:cNvPr name="AutoShape 9" id="9"/>
            <p:cNvSpPr/>
            <p:nvPr/>
          </p:nvSpPr>
          <p:spPr>
            <a:xfrm rot="0">
              <a:off x="0" y="0"/>
              <a:ext cx="3313346" cy="2883447"/>
            </a:xfrm>
            <a:prstGeom prst="rect">
              <a:avLst/>
            </a:prstGeom>
            <a:solidFill>
              <a:srgbClr val="3C47D6"/>
            </a:solid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5071074" y="1042308"/>
              <a:ext cx="6633342" cy="6940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350"/>
                </a:lnSpc>
              </a:pPr>
              <a:r>
                <a:rPr lang="en-US" sz="2900" spc="29" u="sng">
                  <a:solidFill>
                    <a:srgbClr val="F2F0F4"/>
                  </a:solidFill>
                  <a:latin typeface="Gidole"/>
                </a:rPr>
                <a:t>SPARK THE CONVERSATION</a:t>
              </a:r>
            </a:p>
          </p:txBody>
        </p:sp>
        <p:grpSp>
          <p:nvGrpSpPr>
            <p:cNvPr name="Group 11" id="11"/>
            <p:cNvGrpSpPr/>
            <p:nvPr/>
          </p:nvGrpSpPr>
          <p:grpSpPr>
            <a:xfrm rot="-5400000">
              <a:off x="460218" y="16301"/>
              <a:ext cx="2855413" cy="2850844"/>
              <a:chOff x="0" y="0"/>
              <a:chExt cx="6350000" cy="6339840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0" y="0"/>
                <a:ext cx="6350000" cy="6339840"/>
              </a:xfrm>
              <a:custGeom>
                <a:avLst/>
                <a:gdLst/>
                <a:ahLst/>
                <a:cxnLst/>
                <a:rect r="r" b="b" t="t" l="l"/>
                <a:pathLst>
                  <a:path h="6339840" w="6350000">
                    <a:moveTo>
                      <a:pt x="6350000" y="6339840"/>
                    </a:moveTo>
                    <a:lnTo>
                      <a:pt x="0" y="63398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19607"/>
                </a:srgbClr>
              </a:solidFill>
            </p:spPr>
          </p:sp>
        </p:grpSp>
      </p:grpSp>
      <p:grpSp>
        <p:nvGrpSpPr>
          <p:cNvPr name="Group 13" id="13"/>
          <p:cNvGrpSpPr/>
          <p:nvPr/>
        </p:nvGrpSpPr>
        <p:grpSpPr>
          <a:xfrm rot="0">
            <a:off x="8480988" y="7095715"/>
            <a:ext cx="2485010" cy="2162585"/>
            <a:chOff x="0" y="0"/>
            <a:chExt cx="3313346" cy="2883447"/>
          </a:xfrm>
        </p:grpSpPr>
        <p:sp>
          <p:nvSpPr>
            <p:cNvPr name="AutoShape 14" id="14"/>
            <p:cNvSpPr/>
            <p:nvPr/>
          </p:nvSpPr>
          <p:spPr>
            <a:xfrm rot="0">
              <a:off x="0" y="0"/>
              <a:ext cx="3313346" cy="2883447"/>
            </a:xfrm>
            <a:prstGeom prst="rect">
              <a:avLst/>
            </a:prstGeom>
            <a:solidFill>
              <a:srgbClr val="FF7700"/>
            </a:solidFill>
          </p:spPr>
        </p:sp>
        <p:grpSp>
          <p:nvGrpSpPr>
            <p:cNvPr name="Group 15" id="15"/>
            <p:cNvGrpSpPr/>
            <p:nvPr/>
          </p:nvGrpSpPr>
          <p:grpSpPr>
            <a:xfrm rot="-5400000">
              <a:off x="460218" y="16301"/>
              <a:ext cx="2855413" cy="2850844"/>
              <a:chOff x="0" y="0"/>
              <a:chExt cx="6350000" cy="6339840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0" y="0"/>
                <a:ext cx="6350000" cy="6339840"/>
              </a:xfrm>
              <a:custGeom>
                <a:avLst/>
                <a:gdLst/>
                <a:ahLst/>
                <a:cxnLst/>
                <a:rect r="r" b="b" t="t" l="l"/>
                <a:pathLst>
                  <a:path h="6339840" w="6350000">
                    <a:moveTo>
                      <a:pt x="6350000" y="6339840"/>
                    </a:moveTo>
                    <a:lnTo>
                      <a:pt x="0" y="63398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19607"/>
                </a:srgbClr>
              </a:solidFill>
            </p:spPr>
          </p:sp>
        </p:grpSp>
      </p:grpSp>
      <p:grpSp>
        <p:nvGrpSpPr>
          <p:cNvPr name="Group 17" id="17"/>
          <p:cNvGrpSpPr/>
          <p:nvPr/>
        </p:nvGrpSpPr>
        <p:grpSpPr>
          <a:xfrm rot="0">
            <a:off x="8480988" y="4062208"/>
            <a:ext cx="8778312" cy="2162585"/>
            <a:chOff x="0" y="0"/>
            <a:chExt cx="11704416" cy="2883447"/>
          </a:xfrm>
        </p:grpSpPr>
        <p:sp>
          <p:nvSpPr>
            <p:cNvPr name="AutoShape 18" id="18"/>
            <p:cNvSpPr/>
            <p:nvPr/>
          </p:nvSpPr>
          <p:spPr>
            <a:xfrm rot="0">
              <a:off x="0" y="0"/>
              <a:ext cx="3313346" cy="2883447"/>
            </a:xfrm>
            <a:prstGeom prst="rect">
              <a:avLst/>
            </a:prstGeom>
            <a:solidFill>
              <a:srgbClr val="FF7700"/>
            </a:solid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5071074" y="674008"/>
              <a:ext cx="6633342" cy="14306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350"/>
                </a:lnSpc>
              </a:pPr>
              <a:r>
                <a:rPr lang="en-US" sz="2900" spc="29" u="sng">
                  <a:solidFill>
                    <a:srgbClr val="F2F0F4"/>
                  </a:solidFill>
                  <a:latin typeface="Gidole"/>
                </a:rPr>
                <a:t>BE THE LEADER </a:t>
              </a:r>
            </a:p>
            <a:p>
              <a:pPr algn="r">
                <a:lnSpc>
                  <a:spcPts val="4350"/>
                </a:lnSpc>
              </a:pPr>
              <a:r>
                <a:rPr lang="en-US" sz="2900" spc="29" u="sng">
                  <a:solidFill>
                    <a:srgbClr val="F2F0F4"/>
                  </a:solidFill>
                  <a:latin typeface="Gidole"/>
                </a:rPr>
                <a:t>YOU WISH YOU HAD</a:t>
              </a:r>
            </a:p>
          </p:txBody>
        </p:sp>
        <p:grpSp>
          <p:nvGrpSpPr>
            <p:cNvPr name="Group 20" id="20"/>
            <p:cNvGrpSpPr/>
            <p:nvPr/>
          </p:nvGrpSpPr>
          <p:grpSpPr>
            <a:xfrm rot="-5400000">
              <a:off x="460218" y="16301"/>
              <a:ext cx="2855413" cy="2850844"/>
              <a:chOff x="0" y="0"/>
              <a:chExt cx="6350000" cy="6339840"/>
            </a:xfrm>
          </p:grpSpPr>
          <p:sp>
            <p:nvSpPr>
              <p:cNvPr name="Freeform 21" id="21"/>
              <p:cNvSpPr/>
              <p:nvPr/>
            </p:nvSpPr>
            <p:spPr>
              <a:xfrm>
                <a:off x="0" y="0"/>
                <a:ext cx="6350000" cy="6339840"/>
              </a:xfrm>
              <a:custGeom>
                <a:avLst/>
                <a:gdLst/>
                <a:ahLst/>
                <a:cxnLst/>
                <a:rect r="r" b="b" t="t" l="l"/>
                <a:pathLst>
                  <a:path h="6339840" w="6350000">
                    <a:moveTo>
                      <a:pt x="6350000" y="6339840"/>
                    </a:moveTo>
                    <a:lnTo>
                      <a:pt x="0" y="63398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19607"/>
                </a:srgbClr>
              </a:solidFill>
            </p:spPr>
          </p:sp>
        </p:grpSp>
      </p:grpSp>
      <p:pic>
        <p:nvPicPr>
          <p:cNvPr name="Picture 22" id="2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t="0" r="0" b="0"/>
          <a:stretch>
            <a:fillRect/>
          </a:stretch>
        </p:blipFill>
        <p:spPr>
          <a:xfrm flipH="false" flipV="true" rot="0">
            <a:off x="8811493" y="1217043"/>
            <a:ext cx="1785899" cy="1785899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999301" y="4207989"/>
            <a:ext cx="1410283" cy="1871023"/>
          </a:xfrm>
          <a:prstGeom prst="rect">
            <a:avLst/>
          </a:prstGeom>
        </p:spPr>
      </p:pic>
      <p:sp>
        <p:nvSpPr>
          <p:cNvPr name="TextBox 24" id="24"/>
          <p:cNvSpPr txBox="true"/>
          <p:nvPr/>
        </p:nvSpPr>
        <p:spPr>
          <a:xfrm rot="0">
            <a:off x="1028700" y="1039213"/>
            <a:ext cx="5692089" cy="1817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4314"/>
              </a:lnSpc>
            </a:pPr>
            <a:r>
              <a:rPr lang="en-US" sz="11928" spc="596">
                <a:solidFill>
                  <a:srgbClr val="3D3A3A"/>
                </a:solidFill>
                <a:latin typeface="League Spartan Bold"/>
              </a:rPr>
              <a:t>RECAP</a:t>
            </a:r>
          </a:p>
        </p:txBody>
      </p:sp>
      <p:pic>
        <p:nvPicPr>
          <p:cNvPr name="Picture 25" id="2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061940" y="7279987"/>
            <a:ext cx="1323105" cy="17940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DAEa_VxGW6A</dc:identifier>
  <dcterms:modified xsi:type="dcterms:W3CDTF">2011-08-01T06:04:30Z</dcterms:modified>
  <cp:revision>1</cp:revision>
  <dc:title>Spring Fling CME_Wellness</dc:title>
</cp:coreProperties>
</file>