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6858000" cy="9144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579"/>
  </p:normalViewPr>
  <p:slideViewPr>
    <p:cSldViewPr snapToGrid="0" snapToObjects="1">
      <p:cViewPr>
        <p:scale>
          <a:sx n="30" d="100"/>
          <a:sy n="30" d="100"/>
        </p:scale>
        <p:origin x="256" y="-1616"/>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ichaelwarren/Desktop/QI%20project/QI%20raw%20data%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9630800894583015E-2"/>
          <c:y val="0.17267878148203863"/>
          <c:w val="0.87981364829396325"/>
          <c:h val="0.55496573344998545"/>
        </c:manualLayout>
      </c:layout>
      <c:bar3DChart>
        <c:barDir val="col"/>
        <c:grouping val="stacked"/>
        <c:varyColors val="0"/>
        <c:ser>
          <c:idx val="0"/>
          <c:order val="0"/>
          <c:tx>
            <c:strRef>
              <c:f>Sheet1!$B$1</c:f>
              <c:strCache>
                <c:ptCount val="1"/>
                <c:pt idx="0">
                  <c:v>Patients' vaccinated</c:v>
                </c:pt>
              </c:strCache>
            </c:strRef>
          </c:tx>
          <c:spPr>
            <a:solidFill>
              <a:schemeClr val="accent1"/>
            </a:solidFill>
            <a:ln>
              <a:noFill/>
            </a:ln>
            <a:effectLst/>
            <a:sp3d/>
          </c:spPr>
          <c:invertIfNegative val="0"/>
          <c:cat>
            <c:strRef>
              <c:f>Sheet1!$A$2:$A$13</c:f>
              <c:strCache>
                <c:ptCount val="12"/>
                <c:pt idx="0">
                  <c:v>Covid19 (180)</c:v>
                </c:pt>
                <c:pt idx="1">
                  <c:v>Influenza (204)</c:v>
                </c:pt>
                <c:pt idx="2">
                  <c:v>Hepatitis A (24)</c:v>
                </c:pt>
                <c:pt idx="3">
                  <c:v>Hepatitis B (24)</c:v>
                </c:pt>
                <c:pt idx="4">
                  <c:v>PCV 13 (47)</c:v>
                </c:pt>
                <c:pt idx="5">
                  <c:v>PCV23 (43)</c:v>
                </c:pt>
                <c:pt idx="6">
                  <c:v>HPV (38)</c:v>
                </c:pt>
                <c:pt idx="7">
                  <c:v>Tdap (72)</c:v>
                </c:pt>
                <c:pt idx="8">
                  <c:v>MMR (35)</c:v>
                </c:pt>
                <c:pt idx="9">
                  <c:v>Varicella (49)</c:v>
                </c:pt>
                <c:pt idx="10">
                  <c:v>Meningococcal (56)</c:v>
                </c:pt>
                <c:pt idx="11">
                  <c:v>RZV (29)</c:v>
                </c:pt>
              </c:strCache>
            </c:strRef>
          </c:cat>
          <c:val>
            <c:numRef>
              <c:f>Sheet1!$B$2:$B$13</c:f>
              <c:numCache>
                <c:formatCode>General</c:formatCode>
                <c:ptCount val="12"/>
                <c:pt idx="0">
                  <c:v>180</c:v>
                </c:pt>
                <c:pt idx="1">
                  <c:v>204</c:v>
                </c:pt>
                <c:pt idx="2">
                  <c:v>24</c:v>
                </c:pt>
                <c:pt idx="3">
                  <c:v>24</c:v>
                </c:pt>
                <c:pt idx="4">
                  <c:v>47</c:v>
                </c:pt>
                <c:pt idx="5">
                  <c:v>43</c:v>
                </c:pt>
                <c:pt idx="6">
                  <c:v>38</c:v>
                </c:pt>
                <c:pt idx="7">
                  <c:v>72</c:v>
                </c:pt>
                <c:pt idx="8">
                  <c:v>35</c:v>
                </c:pt>
                <c:pt idx="9">
                  <c:v>49</c:v>
                </c:pt>
                <c:pt idx="10">
                  <c:v>56</c:v>
                </c:pt>
                <c:pt idx="11">
                  <c:v>29</c:v>
                </c:pt>
              </c:numCache>
            </c:numRef>
          </c:val>
          <c:extLst>
            <c:ext xmlns:c16="http://schemas.microsoft.com/office/drawing/2014/chart" uri="{C3380CC4-5D6E-409C-BE32-E72D297353CC}">
              <c16:uniqueId val="{00000000-8BD5-6049-8976-13C9B6ED450F}"/>
            </c:ext>
          </c:extLst>
        </c:ser>
        <c:dLbls>
          <c:showLegendKey val="0"/>
          <c:showVal val="0"/>
          <c:showCatName val="0"/>
          <c:showSerName val="0"/>
          <c:showPercent val="0"/>
          <c:showBubbleSize val="0"/>
        </c:dLbls>
        <c:gapWidth val="0"/>
        <c:shape val="box"/>
        <c:axId val="661363119"/>
        <c:axId val="661364799"/>
        <c:axId val="0"/>
      </c:bar3DChart>
      <c:catAx>
        <c:axId val="6613631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800" b="0" i="0" u="none" strike="noStrike" baseline="0">
                <a:solidFill>
                  <a:schemeClr val="tx1">
                    <a:lumMod val="65000"/>
                    <a:lumOff val="35000"/>
                  </a:schemeClr>
                </a:solidFill>
                <a:latin typeface="+mn-lt"/>
                <a:ea typeface="+mn-ea"/>
                <a:cs typeface="+mn-cs"/>
              </a:defRPr>
            </a:pPr>
            <a:endParaRPr lang="en-US"/>
          </a:p>
        </c:txPr>
        <c:crossAx val="661364799"/>
        <c:crosses val="autoZero"/>
        <c:auto val="1"/>
        <c:lblAlgn val="ctr"/>
        <c:lblOffset val="100"/>
        <c:noMultiLvlLbl val="0"/>
      </c:catAx>
      <c:valAx>
        <c:axId val="6613647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800" b="0" i="0" u="none" strike="noStrike" baseline="0">
                <a:solidFill>
                  <a:schemeClr val="tx1">
                    <a:lumMod val="65000"/>
                    <a:lumOff val="35000"/>
                  </a:schemeClr>
                </a:solidFill>
                <a:latin typeface="+mn-lt"/>
                <a:ea typeface="+mn-ea"/>
                <a:cs typeface="+mn-cs"/>
              </a:defRPr>
            </a:pPr>
            <a:endParaRPr lang="en-US"/>
          </a:p>
        </c:txPr>
        <c:crossAx val="6613631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30T01:46:59.406"/>
    </inkml:context>
    <inkml:brush xml:id="br0">
      <inkml:brushProperty name="width" value="0.05" units="cm"/>
      <inkml:brushProperty name="height" value="0.05" units="cm"/>
    </inkml:brush>
  </inkml:definitions>
  <inkml:trace contextRef="#ctx0" brushRef="#br0">1 380 24575,'97'0'0,"-49"0"0,10 0 0,20 0 0,22 0 0,10 0 0,-4 0 0,-14 0 0,-13 0 0,-9 0 0,11 0-1287,-2 0 0,13 0 0,6 0 0,-1 0 1,-9 0-1,-16 0 1287,11 0 0,-10 0 0,20 0 0,-1 0 332,-18-2 1,-3 4-333,1 14 0,1 0 0,0-12 0,-2 0 0,-16 13 0,0-2 540,14-12 0,-2-6-540,6 3 0,-5 0 0,0 0 0,7 0 0,-9 0 0,4 0 0,-15 0 0,-1 0 0,0 0 0,2 0 0,14 0 0,-4 0 0,8 0 0,-6 0 0,0 0 0,7 0 0,-7 0 0,0 0 0,6 0 0,-23 0 0,-1 0 0,15 0 0,1 0 0,-1 0 3872,1 0-3872,-1 0 1535,1 0-1535,-1 0 0,1 0 0,-16 0 0,0 0 0,25 0 0,-25 0 0,0 0 0,16 0 0,-16 0 0,0 0 569,24 0-569,26 0 0,-48 0 0,-3 0 0,25 0 0,-25 0 0,3 0 0,-1 0 0,-2 0 0,26 0-662,-9 0 0,4 0 662,-15 0 0,-1 0 0,0 0 0,2 0 0,12 0 0,0 0 0,-13 0 0,0 0-383,-1 0 0,1 0 383,13 0 0,0 0 0,-12 0 0,-2 0 0,0 0 0,1 0 0,15 0 0,-4 0 0,9 0 0,-8 0 0,1 0 0,6 0 0,-24-2 0,1 4 0,0 14 0,-1 1-100,24-9 100,-25 8 0,3 0 0,-2-16 0,0 0 0,2 14 0,0 1 0,1-11 0,2-1-272,11 12 0,-2-1 272,10-14 0,-23 0 0,-1 0 0,15 0 1225,0 0-1225,1 0 791,-2 0-791,2 0 108,-1 0-108,0 0 610,1 29-610,-3-21 0,1 21 0,-4-29 0,1 0 0,1 0 0,2 0 0,1 0 0,1 0 0,-16 0 0,0 0-642,25 0 642,-7 0 0,0 0 0,6 0 0,-25 0 0,3 0 0,-1 0 0,-1 0 0,23 0-1,-22 0 0,-1 0 1,15 0 0,0 0 0,0 0 0,1 0 0,-16 0 0,0 0 0,25 0 0,-25 0 0,0 0 0,16 0 0,-1 0 0,-15 0 0,1 0-544,22 0 544,-5 0 0,0 0 0,7 0 0,-9 0 0,4 0-264,-16 0 1,1 0 263,17 0 0,1 0 0,1 0 0,-3 0 0,-16 0 0,0 0 0,13 0 0,0 0 0,-13 0 0,-1 0 0,0 0 0,2 0 0,14 0 0,-4 0-141,8 0 141,-25 0 0,3 0 0,14 0 0,-2 0 0,17 0 0,-12 4 0,-8-8 0,-24-26 0,21 23 0,-24-23 525,30 30-525,-1 0 1175,3 0-1175,-1 0 0,1 0 0,-17 0 0,3 0-260,2 2 0,1-4 260,-1-12 0,2-1 0,12 11 0,0 0-672,-14-11 0,1 1 672,16 12 0,3 4 0,0-2 0,-3 0 0,-16 0 0,0 0-310,14 0 0,-2 0 310,7 0 0,-6 0 0,0 0 0,6 0 0,-6 0 0,0 0 0,7 0 0,-7 0 0,0 0 0,6 0 0,-8 0 0,4 0 0,-14 0 0,-2 0 0,0 0 0,1 0 0,13 0 0,0 0 0,-12 0 0,-2 0 0,0 0 0,1 0 0,15 0 0,-4 0 0,9 0 0,-7 0 0,0 0 0,6 0 0,-24 0 0,1 0 0,0 0 0,-2 0 0,25 0-113,-23 0 0,-1 0 113,15 0 0,-15 0 0,1 0 0,23 0 0,-6 0 0,0 0-75,7 0 75,-9 0 0,4 0 0,-16 0 0,1 0-103,16 0 0,3 0 103,-2 0 0,0 0 0,0 0 0,1 0 0,-1 0 0,1 0 0,-1 0 0,1 0 0,-1 0 0,0 0 0,2 0 0,-3 0 0,-16 0 0,-1 0-179,14 0 0,0 0 179,-13 0 0,-1 0 0,18 0 0,1 0-543,0 0 0,-1 0 543,2 0 0,-3 0 0,-17 0 0,2 0-164,28 0 1,-3 0 163,0 0 466,-15 0 1,-2 0-467,2 0 0,-16 0 0,0 0 0,25 0 0,-26 0 0,3 0 0,-1 0 0,-2 0 0,26 0 0,-7 0 0,0 0 0,6 0 0,-25 0 0,3 0 0,-1 0 0,-2 0 0,26 0 0,-7 0 0,0 0 0,6 0 0,-8 2 0,4-4-43,-16-14 0,1-1 43,16 13 0,3 0 0,-2-13 0,0 1 0,1 16 0,-1 0 0,0-15 0,1-2 0,-1 13 0,0 0 0,0-13 0,0 1 0,1 14 0,-1 4 0,0 0 0,1-4 0,-1-14 0,0-1 0,-1 14 0,3-2 0,-7-14 0,4-7 0,1 6 0,-5 14 0,0 6 0,1-2-318,5-7 1,1-3 0,-2 0 317,22-6 0,-2 3 0,2 12 0,-2-2 0,-16-10 0,3-2 0,-5 4 0,5 0 0,-5 3 0,3 6 0,1 0 0,-4-8 0,5-2 0,-5 4 0,4 9 0,-1 2 0,-2-1 0,4 0 0,-5 0 0,5 0 0,-3 0-324,18 3 1,-1-6 323,-18-13 0,-5 0-230,-15 12 0,-1 0 230,16-14 0,-4 3 746,8 15-746,-24 0 0,1 0 0,1 0 0,-3 0 0,25 0 790,-6 0 1,0 0-791,7 0 0,-9 0 0,4 0 0,-16 0 0,1 0 0,18 0 0,-1 0 0,-17 0 0,0 0 0,13 0 0,0 0 0,-15 0 0,3 0 0,10 0 0,7 0 0,-3 0 0,10 0 0,1 0-36,-12 0 0,3 0 1,-4 0 35,6 0 0,-3 0 0,1-2 0,1 4 29,0 14 1,-2 0-30,-16-12 0,0 0 0,15 10 0,-4 4 0,8 11 0,-6-25 0,0 0-78,7 25 78,-25-29 0,0 0 0,16 29 0,-16-25 0,1-1 0,23 26 0,-6-26 0,0-6-23,6 3 23,-7 16 0,2 0 342,-14-11 0,0-1-342,16 12 0,3 0 0,-2-16 0,1 0 0,-1 15 0,0 2 0,1-13 0,-1 0 0,2 10 0,-3 4 0,-16-2 0,0-3 0,15-10 0,-4 2 723,8 24-723,-23-27 0,-1-4 0,15 2 257,1 0-257,28 0 0,-21 0 0,22 0 0,-30 29 0,1-22-44,-18 8 1,5-1 43,0-12 0,3-4 0,15 2 0,3 0-472,-3 0 0,3 0 472,19 0 0,0 0 0,-15 0 0,-1 0 0,17-2 0,-2 4 0,-18 14 0,-3 0-532,1-12 0,0 0 532,1 13 0,-1-1 0,1-16 0,-1 0 0,-1 15 0,3 2 0,19-13 0,0 0-885,-15 11 1,0 2 884,14 1 0,2-4 0,-1-10 0,0 0-729,5 13 0,0-2 729,1-15 0,-1 0 0,-3 16 0,-4 1-24,-19-13 0,1 0 24,21 10 0,-2 4 22,-32-2 1,0-3-23,28-9 0,1-1 0,-19 12 0,-1-1 0,7-12 0,0-4 0,-6 2 0,-1 0 0,0-2 0,-2 4 0,-13 14 0,2 1 0,35-13 0,4 0 66,-18 12 0,1 0-66,16-14 0,-2-4 0,-18 2 0,-3 0 0,1 0 0,1 0 0,20-3 0,0 6 0,-14 12 0,-2 2 0,-1-13 0,-2 0 636,-4 13 1,-4-2-637,-11-13 0,-1-4 0,0 2 0,2 0 0,14 0 0,-4 0 1784,8 0-1784,-23 0 0,-1 0 0,15 0 1186,1 0-1186,-1 0 1933,1 0-1933,-1 0 1167,0 0-1167,-1 0 138,1 0-138,-2 0 0,3 0 0,-1 0 0,1 0 0,-17 0 0,3 0-317,2 0 1,1 0 316,0 0 0,0 0 0,-3 0 0,-3 0-149,16 0 149,-15 0 0,0 0 0,25 0 0,-25 0 0,0 0 0,15 0 0,1 0 0,-1 0 0,1 0 0,-2 0 628,-2 0-628,-1 0 0,2 0 0,36 0 0,-25 0-607,-8 0 1,4 0 606,-14 2 0,-2-4 0,0-12 0,1-1-262,15 12 1,-4-2 261,8-24 0,-7 10 0,2 5-586,-14 10 0,0 0 586,17-13 0,1 1 0,-17 15 0,-2 2 0,-2-1 0,-4 0 0,18 0 311,-1 0 1,-28 0-1,-8 0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4/29/23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4/29/23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4/29/23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4/29/23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4/29/23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4/29/23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4/29/23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4/29/23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4/29/23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customXml" Target="../ink/ink1.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40844"/>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51206400" cy="740844"/>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 y="37663956"/>
            <a:ext cx="51206401"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03" y="7249683"/>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1217154" y="5098865"/>
            <a:ext cx="48739020" cy="31308304"/>
          </a:xfrm>
          <a:prstGeom prst="rect">
            <a:avLst/>
          </a:prstGeom>
          <a:noFill/>
          <a:ln w="177800" cmpd="sng">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chemeClr val="accent6">
                    <a:lumMod val="75000"/>
                  </a:schemeClr>
                </a:solidFill>
              </a:ln>
              <a:solidFill>
                <a:schemeClr val="tx1"/>
              </a:solidFill>
            </a:endParaRPr>
          </a:p>
        </p:txBody>
      </p:sp>
      <p:sp>
        <p:nvSpPr>
          <p:cNvPr id="10" name="TextBox 9"/>
          <p:cNvSpPr txBox="1"/>
          <p:nvPr/>
        </p:nvSpPr>
        <p:spPr>
          <a:xfrm>
            <a:off x="2487225" y="2275444"/>
            <a:ext cx="47468949" cy="4093428"/>
          </a:xfrm>
          <a:prstGeom prst="rect">
            <a:avLst/>
          </a:prstGeom>
          <a:noFill/>
        </p:spPr>
        <p:txBody>
          <a:bodyPr wrap="square" rtlCol="0">
            <a:spAutoFit/>
          </a:bodyPr>
          <a:lstStyle/>
          <a:p>
            <a:r>
              <a:rPr lang="en-US" sz="14000" dirty="0">
                <a:solidFill>
                  <a:schemeClr val="bg1"/>
                </a:solidFill>
              </a:rPr>
              <a:t>Improving vaccination adherence in IBD </a:t>
            </a:r>
          </a:p>
          <a:p>
            <a:endParaRPr lang="en-US" sz="12000" dirty="0">
              <a:solidFill>
                <a:schemeClr val="bg1"/>
              </a:solidFill>
            </a:endParaRPr>
          </a:p>
        </p:txBody>
      </p:sp>
      <p:sp>
        <p:nvSpPr>
          <p:cNvPr id="11" name="TextBox 10"/>
          <p:cNvSpPr txBox="1"/>
          <p:nvPr/>
        </p:nvSpPr>
        <p:spPr>
          <a:xfrm>
            <a:off x="2487225" y="1322935"/>
            <a:ext cx="24607649" cy="1015663"/>
          </a:xfrm>
          <a:prstGeom prst="rect">
            <a:avLst/>
          </a:prstGeom>
          <a:noFill/>
        </p:spPr>
        <p:txBody>
          <a:bodyPr wrap="square" rtlCol="0">
            <a:spAutoFit/>
          </a:bodyPr>
          <a:lstStyle/>
          <a:p>
            <a:r>
              <a:rPr lang="en-US" sz="6000" dirty="0">
                <a:solidFill>
                  <a:srgbClr val="DB5D20"/>
                </a:solidFill>
              </a:rPr>
              <a:t>SCHOOL / DEPARTMENT</a:t>
            </a:r>
          </a:p>
        </p:txBody>
      </p:sp>
      <p:sp>
        <p:nvSpPr>
          <p:cNvPr id="12" name="TextBox 11"/>
          <p:cNvSpPr txBox="1"/>
          <p:nvPr/>
        </p:nvSpPr>
        <p:spPr>
          <a:xfrm>
            <a:off x="2487225" y="5469283"/>
            <a:ext cx="28735383" cy="1938992"/>
          </a:xfrm>
          <a:prstGeom prst="rect">
            <a:avLst/>
          </a:prstGeom>
          <a:noFill/>
        </p:spPr>
        <p:txBody>
          <a:bodyPr wrap="square" rtlCol="0">
            <a:spAutoFit/>
          </a:bodyPr>
          <a:lstStyle/>
          <a:p>
            <a:r>
              <a:rPr lang="en-US" sz="6000" i="1" dirty="0">
                <a:solidFill>
                  <a:schemeClr val="bg1">
                    <a:lumMod val="85000"/>
                  </a:schemeClr>
                </a:solidFill>
              </a:rPr>
              <a:t>John, F MD(Advisor) Aran, B DO. Heavener, T DO. Warren, M DO. Patel, C DO. Cobbs, T DO. Meehan, D DO. Al-Rifai, S DO.</a:t>
            </a:r>
          </a:p>
        </p:txBody>
      </p:sp>
      <p:sp>
        <p:nvSpPr>
          <p:cNvPr id="13" name="TextBox 12"/>
          <p:cNvSpPr txBox="1"/>
          <p:nvPr/>
        </p:nvSpPr>
        <p:spPr>
          <a:xfrm>
            <a:off x="2487225" y="8112043"/>
            <a:ext cx="8996344" cy="1015663"/>
          </a:xfrm>
          <a:prstGeom prst="rect">
            <a:avLst/>
          </a:prstGeom>
          <a:noFill/>
        </p:spPr>
        <p:txBody>
          <a:bodyPr wrap="square" rtlCol="0">
            <a:spAutoFit/>
          </a:bodyPr>
          <a:lstStyle/>
          <a:p>
            <a:r>
              <a:rPr lang="en-US" sz="6000" b="1" dirty="0">
                <a:solidFill>
                  <a:srgbClr val="DB5D20"/>
                </a:solidFill>
              </a:rPr>
              <a:t>INTRODUCTION</a:t>
            </a:r>
          </a:p>
        </p:txBody>
      </p:sp>
      <p:sp>
        <p:nvSpPr>
          <p:cNvPr id="14" name="TextBox 13"/>
          <p:cNvSpPr txBox="1"/>
          <p:nvPr/>
        </p:nvSpPr>
        <p:spPr>
          <a:xfrm>
            <a:off x="2487225" y="9207634"/>
            <a:ext cx="8996344" cy="6186309"/>
          </a:xfrm>
          <a:prstGeom prst="rect">
            <a:avLst/>
          </a:prstGeom>
          <a:noFill/>
        </p:spPr>
        <p:txBody>
          <a:bodyPr wrap="square" rtlCol="0">
            <a:spAutoFit/>
          </a:bodyPr>
          <a:lstStyle/>
          <a:p>
            <a:r>
              <a:rPr lang="en-US" sz="3600" dirty="0">
                <a:effectLst/>
                <a:ea typeface="Calibri" panose="020F0502020204030204" pitchFamily="34" charset="0"/>
                <a:cs typeface="Times New Roman" panose="02020603050405020304" pitchFamily="18" charset="0"/>
              </a:rPr>
              <a:t>Inflammatory Bowel Disease (IBD) including Crohn’s and Ulcerative Colitis is an autoimmune disease affecting mostly the small and large intestine. Management of these diseases include biologic and immune modulatory medications. Due to this, patients are recommended to be up to date on recommended vaccinations. The American Gastroenterological Association recommends 11 immunizations for all patients with Crohn’s and Ulcerative Colitis</a:t>
            </a:r>
            <a:r>
              <a:rPr lang="en-US" sz="3600" dirty="0">
                <a:effectLst/>
              </a:rPr>
              <a:t>  </a:t>
            </a:r>
            <a:endParaRPr lang="en-US" sz="3600" dirty="0">
              <a:effectLst/>
              <a:ea typeface="Calibri" panose="020F0502020204030204" pitchFamily="34" charset="0"/>
              <a:cs typeface="Times New Roman" panose="02020603050405020304" pitchFamily="18" charset="0"/>
            </a:endParaRPr>
          </a:p>
        </p:txBody>
      </p:sp>
      <p:sp>
        <p:nvSpPr>
          <p:cNvPr id="17" name="TextBox 16"/>
          <p:cNvSpPr txBox="1"/>
          <p:nvPr/>
        </p:nvSpPr>
        <p:spPr>
          <a:xfrm>
            <a:off x="2487225" y="16805391"/>
            <a:ext cx="8996344" cy="1015663"/>
          </a:xfrm>
          <a:prstGeom prst="rect">
            <a:avLst/>
          </a:prstGeom>
          <a:noFill/>
        </p:spPr>
        <p:txBody>
          <a:bodyPr wrap="square" rtlCol="0">
            <a:spAutoFit/>
          </a:bodyPr>
          <a:lstStyle/>
          <a:p>
            <a:r>
              <a:rPr lang="en-US" sz="6000" b="1" dirty="0">
                <a:solidFill>
                  <a:srgbClr val="DB5D20"/>
                </a:solidFill>
              </a:rPr>
              <a:t>OBJECTIVES</a:t>
            </a:r>
          </a:p>
        </p:txBody>
      </p:sp>
      <p:sp>
        <p:nvSpPr>
          <p:cNvPr id="18" name="TextBox 17"/>
          <p:cNvSpPr txBox="1"/>
          <p:nvPr/>
        </p:nvSpPr>
        <p:spPr>
          <a:xfrm>
            <a:off x="2487225" y="18191899"/>
            <a:ext cx="8996344" cy="3970318"/>
          </a:xfrm>
          <a:prstGeom prst="rect">
            <a:avLst/>
          </a:prstGeom>
          <a:noFill/>
        </p:spPr>
        <p:txBody>
          <a:bodyPr wrap="square" rtlCol="0">
            <a:sp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Increase vaccination adherence to the AGA guidelines for patients with Ulcerative Colitis or Crohn’s.  By enlisting the help of their Primary Care Physicians in improving health maintenance and up dating patients’ vaccinations</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600" dirty="0"/>
          </a:p>
        </p:txBody>
      </p:sp>
      <p:sp>
        <p:nvSpPr>
          <p:cNvPr id="19" name="TextBox 18"/>
          <p:cNvSpPr txBox="1"/>
          <p:nvPr/>
        </p:nvSpPr>
        <p:spPr>
          <a:xfrm>
            <a:off x="2323882" y="24419609"/>
            <a:ext cx="8996344" cy="1015663"/>
          </a:xfrm>
          <a:prstGeom prst="rect">
            <a:avLst/>
          </a:prstGeom>
          <a:noFill/>
        </p:spPr>
        <p:txBody>
          <a:bodyPr wrap="square" rtlCol="0">
            <a:spAutoFit/>
          </a:bodyPr>
          <a:lstStyle/>
          <a:p>
            <a:r>
              <a:rPr lang="en-US" sz="6000" b="1" dirty="0">
                <a:solidFill>
                  <a:srgbClr val="DB5D20"/>
                </a:solidFill>
              </a:rPr>
              <a:t>METHODS</a:t>
            </a:r>
          </a:p>
        </p:txBody>
      </p:sp>
      <p:sp>
        <p:nvSpPr>
          <p:cNvPr id="20" name="TextBox 19"/>
          <p:cNvSpPr txBox="1"/>
          <p:nvPr/>
        </p:nvSpPr>
        <p:spPr>
          <a:xfrm>
            <a:off x="2215500" y="25747477"/>
            <a:ext cx="8996344" cy="8402300"/>
          </a:xfrm>
          <a:prstGeom prst="rect">
            <a:avLst/>
          </a:prstGeom>
          <a:noFill/>
        </p:spPr>
        <p:txBody>
          <a:bodyPr wrap="square" rtlCol="0">
            <a:sp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There are 359 patients with the diagnosis of Crohn’s or Ulcerative Colitis in the electronic medical record for our health system. Using “health maintenance” as a data collection, all of these patients were deficient in at least one of the recommended immunizations. We formulated a letter with all the recommended immunizations and sent them to the primary care physician office of these patients to encourage them to start the immunization process on these shared patients. After 6 months we will again study the data through “health maintenance” to assess improvements in immunizations.</a:t>
            </a:r>
          </a:p>
          <a:p>
            <a:endParaRPr lang="en-US" sz="3600" dirty="0"/>
          </a:p>
        </p:txBody>
      </p:sp>
      <p:sp>
        <p:nvSpPr>
          <p:cNvPr id="21" name="TextBox 20"/>
          <p:cNvSpPr txBox="1"/>
          <p:nvPr/>
        </p:nvSpPr>
        <p:spPr>
          <a:xfrm>
            <a:off x="39736316" y="8112043"/>
            <a:ext cx="8996344" cy="1015663"/>
          </a:xfrm>
          <a:prstGeom prst="rect">
            <a:avLst/>
          </a:prstGeom>
          <a:noFill/>
        </p:spPr>
        <p:txBody>
          <a:bodyPr wrap="square" rtlCol="0">
            <a:spAutoFit/>
          </a:bodyPr>
          <a:lstStyle/>
          <a:p>
            <a:r>
              <a:rPr lang="en-US" sz="6000" b="1" dirty="0">
                <a:solidFill>
                  <a:srgbClr val="DB5D20"/>
                </a:solidFill>
              </a:rPr>
              <a:t>CONCLUSION</a:t>
            </a:r>
          </a:p>
        </p:txBody>
      </p:sp>
      <p:sp>
        <p:nvSpPr>
          <p:cNvPr id="22" name="TextBox 21"/>
          <p:cNvSpPr txBox="1"/>
          <p:nvPr/>
        </p:nvSpPr>
        <p:spPr>
          <a:xfrm>
            <a:off x="39736316" y="9207634"/>
            <a:ext cx="8996344" cy="7294305"/>
          </a:xfrm>
          <a:prstGeom prst="rect">
            <a:avLst/>
          </a:prstGeom>
          <a:noFill/>
        </p:spPr>
        <p:txBody>
          <a:bodyPr wrap="square" rtlCol="0">
            <a:sp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Patients with Inflammatory Bowel Disease are at risk for complicating infections. Updating their immunizations against recommended diseases will improve their health as IBD is a lifelong disease.  </a:t>
            </a:r>
            <a:r>
              <a:rPr lang="en-US" sz="3600" dirty="0">
                <a:latin typeface="Calibri" panose="020F0502020204030204" pitchFamily="34" charset="0"/>
                <a:ea typeface="Calibri" panose="020F0502020204030204" pitchFamily="34" charset="0"/>
                <a:cs typeface="Times New Roman" panose="02020603050405020304" pitchFamily="18" charset="0"/>
              </a:rPr>
              <a:t>One reason for such low  vaccinated patients could be that  these patients are being seen mostly by their gastroenterologist and see their primary doctor infrequently. By sending a letter to the PCP this will encourage follow up and improvement in health maintenance.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a:p>
            <a:endParaRPr lang="en-US" sz="3600" dirty="0"/>
          </a:p>
        </p:txBody>
      </p:sp>
      <p:sp>
        <p:nvSpPr>
          <p:cNvPr id="23" name="TextBox 22"/>
          <p:cNvSpPr txBox="1"/>
          <p:nvPr/>
        </p:nvSpPr>
        <p:spPr>
          <a:xfrm>
            <a:off x="13229919" y="8112043"/>
            <a:ext cx="25613122" cy="1015663"/>
          </a:xfrm>
          <a:prstGeom prst="rect">
            <a:avLst/>
          </a:prstGeom>
          <a:noFill/>
        </p:spPr>
        <p:txBody>
          <a:bodyPr wrap="square" rtlCol="0">
            <a:spAutoFit/>
          </a:bodyPr>
          <a:lstStyle/>
          <a:p>
            <a:r>
              <a:rPr lang="en-US" sz="6000" b="1" dirty="0">
                <a:solidFill>
                  <a:srgbClr val="DB5D20"/>
                </a:solidFill>
              </a:rPr>
              <a:t>RESULTS</a:t>
            </a:r>
          </a:p>
        </p:txBody>
      </p:sp>
      <p:sp>
        <p:nvSpPr>
          <p:cNvPr id="28" name="TextBox 27"/>
          <p:cNvSpPr txBox="1"/>
          <p:nvPr/>
        </p:nvSpPr>
        <p:spPr>
          <a:xfrm>
            <a:off x="22130079" y="10289528"/>
            <a:ext cx="13864955" cy="830997"/>
          </a:xfrm>
          <a:prstGeom prst="rect">
            <a:avLst/>
          </a:prstGeom>
          <a:noFill/>
        </p:spPr>
        <p:txBody>
          <a:bodyPr wrap="square" rtlCol="0">
            <a:spAutoFit/>
          </a:bodyPr>
          <a:lstStyle/>
          <a:p>
            <a:r>
              <a:rPr lang="en-US" sz="4800" b="1" dirty="0"/>
              <a:t>Current immunization records</a:t>
            </a:r>
          </a:p>
        </p:txBody>
      </p:sp>
      <p:sp>
        <p:nvSpPr>
          <p:cNvPr id="29" name="TextBox 28"/>
          <p:cNvSpPr txBox="1"/>
          <p:nvPr/>
        </p:nvSpPr>
        <p:spPr>
          <a:xfrm>
            <a:off x="12684476" y="22733435"/>
            <a:ext cx="13864955" cy="1107996"/>
          </a:xfrm>
          <a:prstGeom prst="rect">
            <a:avLst/>
          </a:prstGeom>
          <a:noFill/>
        </p:spPr>
        <p:txBody>
          <a:bodyPr wrap="square" rtlCol="0">
            <a:spAutoFit/>
          </a:bodyPr>
          <a:lstStyle/>
          <a:p>
            <a:r>
              <a:rPr lang="en-US" sz="6600" b="1" dirty="0"/>
              <a:t>AGA recommended vaccines</a:t>
            </a:r>
          </a:p>
        </p:txBody>
      </p:sp>
      <p:sp>
        <p:nvSpPr>
          <p:cNvPr id="48" name="TextBox 47"/>
          <p:cNvSpPr txBox="1"/>
          <p:nvPr/>
        </p:nvSpPr>
        <p:spPr>
          <a:xfrm>
            <a:off x="39656429" y="15333165"/>
            <a:ext cx="12383204" cy="830997"/>
          </a:xfrm>
          <a:prstGeom prst="rect">
            <a:avLst/>
          </a:prstGeom>
          <a:noFill/>
        </p:spPr>
        <p:txBody>
          <a:bodyPr wrap="square" rtlCol="0">
            <a:spAutoFit/>
          </a:bodyPr>
          <a:lstStyle/>
          <a:p>
            <a:r>
              <a:rPr lang="en-US" sz="4800" b="1" dirty="0"/>
              <a:t>Crohn’s and Ulcerative colitis</a:t>
            </a:r>
          </a:p>
        </p:txBody>
      </p:sp>
      <p:pic>
        <p:nvPicPr>
          <p:cNvPr id="49" name="Picture 48" descr="Petemug 2.eps"/>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34243372" y="17347759"/>
            <a:ext cx="21743246" cy="25545873"/>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98874" y="1782501"/>
            <a:ext cx="18417555" cy="2454004"/>
          </a:xfrm>
          <a:prstGeom prst="rect">
            <a:avLst/>
          </a:prstGeom>
        </p:spPr>
      </p:pic>
      <p:pic>
        <p:nvPicPr>
          <p:cNvPr id="1026" name="Picture 2" descr="Generic vaccine vials and syringe">
            <a:extLst>
              <a:ext uri="{FF2B5EF4-FFF2-40B4-BE49-F238E27FC236}">
                <a16:creationId xmlns:a16="http://schemas.microsoft.com/office/drawing/2014/main" id="{D28F15A0-F123-614F-9E44-FD8DA61C69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35286" y="25201265"/>
            <a:ext cx="10160000" cy="7620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lcerative Colitis">
            <a:extLst>
              <a:ext uri="{FF2B5EF4-FFF2-40B4-BE49-F238E27FC236}">
                <a16:creationId xmlns:a16="http://schemas.microsoft.com/office/drawing/2014/main" id="{EE154F40-A393-9941-A084-0899A31C63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94317" y="16296904"/>
            <a:ext cx="10165278" cy="88056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Table 15">
            <a:extLst>
              <a:ext uri="{FF2B5EF4-FFF2-40B4-BE49-F238E27FC236}">
                <a16:creationId xmlns:a16="http://schemas.microsoft.com/office/drawing/2014/main" id="{C9C990E2-5B9F-6E4A-B601-758BCF07AFCC}"/>
              </a:ext>
            </a:extLst>
          </p:cNvPr>
          <p:cNvGraphicFramePr>
            <a:graphicFrameLocks noGrp="1"/>
          </p:cNvGraphicFramePr>
          <p:nvPr>
            <p:extLst>
              <p:ext uri="{D42A27DB-BD31-4B8C-83A1-F6EECF244321}">
                <p14:modId xmlns:p14="http://schemas.microsoft.com/office/powerpoint/2010/main" val="1499971343"/>
              </p:ext>
            </p:extLst>
          </p:nvPr>
        </p:nvGraphicFramePr>
        <p:xfrm>
          <a:off x="12492058" y="23735172"/>
          <a:ext cx="14976117" cy="12394184"/>
        </p:xfrm>
        <a:graphic>
          <a:graphicData uri="http://schemas.openxmlformats.org/drawingml/2006/table">
            <a:tbl>
              <a:tblPr firstRow="1" bandRow="1">
                <a:tableStyleId>{5C22544A-7EE6-4342-B048-85BDC9FD1C3A}</a:tableStyleId>
              </a:tblPr>
              <a:tblGrid>
                <a:gridCol w="4992039">
                  <a:extLst>
                    <a:ext uri="{9D8B030D-6E8A-4147-A177-3AD203B41FA5}">
                      <a16:colId xmlns:a16="http://schemas.microsoft.com/office/drawing/2014/main" val="432414572"/>
                    </a:ext>
                  </a:extLst>
                </a:gridCol>
                <a:gridCol w="4992039">
                  <a:extLst>
                    <a:ext uri="{9D8B030D-6E8A-4147-A177-3AD203B41FA5}">
                      <a16:colId xmlns:a16="http://schemas.microsoft.com/office/drawing/2014/main" val="2152221498"/>
                    </a:ext>
                  </a:extLst>
                </a:gridCol>
                <a:gridCol w="4992039">
                  <a:extLst>
                    <a:ext uri="{9D8B030D-6E8A-4147-A177-3AD203B41FA5}">
                      <a16:colId xmlns:a16="http://schemas.microsoft.com/office/drawing/2014/main" val="3734425796"/>
                    </a:ext>
                  </a:extLst>
                </a:gridCol>
              </a:tblGrid>
              <a:tr h="2884424">
                <a:tc>
                  <a:txBody>
                    <a:bodyPr/>
                    <a:lstStyle/>
                    <a:p>
                      <a:pPr algn="ctr"/>
                      <a:r>
                        <a:rPr lang="en-US" dirty="0" err="1"/>
                        <a:t>Covid</a:t>
                      </a:r>
                      <a:r>
                        <a:rPr lang="en-US" dirty="0"/>
                        <a:t> 19</a:t>
                      </a:r>
                    </a:p>
                  </a:txBody>
                  <a:tcPr/>
                </a:tc>
                <a:tc>
                  <a:txBody>
                    <a:bodyPr/>
                    <a:lstStyle/>
                    <a:p>
                      <a:pPr algn="ctr"/>
                      <a:r>
                        <a:rPr lang="en-US" dirty="0"/>
                        <a:t>Influenza</a:t>
                      </a:r>
                    </a:p>
                  </a:txBody>
                  <a:tcPr/>
                </a:tc>
                <a:tc>
                  <a:txBody>
                    <a:bodyPr/>
                    <a:lstStyle/>
                    <a:p>
                      <a:pPr algn="ctr"/>
                      <a:r>
                        <a:rPr lang="en-US" dirty="0"/>
                        <a:t>Hepatitis A</a:t>
                      </a:r>
                    </a:p>
                  </a:txBody>
                  <a:tcPr/>
                </a:tc>
                <a:extLst>
                  <a:ext uri="{0D108BD9-81ED-4DB2-BD59-A6C34878D82A}">
                    <a16:rowId xmlns:a16="http://schemas.microsoft.com/office/drawing/2014/main" val="3372060597"/>
                  </a:ext>
                </a:extLst>
              </a:tr>
              <a:tr h="2884424">
                <a:tc>
                  <a:txBody>
                    <a:bodyPr/>
                    <a:lstStyle/>
                    <a:p>
                      <a:pPr algn="ctr"/>
                      <a:r>
                        <a:rPr lang="en-US" dirty="0"/>
                        <a:t>Hepatitis B</a:t>
                      </a:r>
                    </a:p>
                  </a:txBody>
                  <a:tcPr/>
                </a:tc>
                <a:tc>
                  <a:txBody>
                    <a:bodyPr/>
                    <a:lstStyle/>
                    <a:p>
                      <a:pPr algn="ctr"/>
                      <a:r>
                        <a:rPr lang="en-US" dirty="0"/>
                        <a:t>PCV13</a:t>
                      </a:r>
                    </a:p>
                  </a:txBody>
                  <a:tcPr/>
                </a:tc>
                <a:tc>
                  <a:txBody>
                    <a:bodyPr/>
                    <a:lstStyle/>
                    <a:p>
                      <a:pPr algn="ctr"/>
                      <a:r>
                        <a:rPr lang="en-US" dirty="0"/>
                        <a:t>PCV23</a:t>
                      </a:r>
                    </a:p>
                  </a:txBody>
                  <a:tcPr/>
                </a:tc>
                <a:extLst>
                  <a:ext uri="{0D108BD9-81ED-4DB2-BD59-A6C34878D82A}">
                    <a16:rowId xmlns:a16="http://schemas.microsoft.com/office/drawing/2014/main" val="3139290931"/>
                  </a:ext>
                </a:extLst>
              </a:tr>
              <a:tr h="2884424">
                <a:tc>
                  <a:txBody>
                    <a:bodyPr/>
                    <a:lstStyle/>
                    <a:p>
                      <a:pPr algn="ctr"/>
                      <a:r>
                        <a:rPr lang="en-US" dirty="0"/>
                        <a:t>HPV</a:t>
                      </a:r>
                    </a:p>
                  </a:txBody>
                  <a:tcPr/>
                </a:tc>
                <a:tc>
                  <a:txBody>
                    <a:bodyPr/>
                    <a:lstStyle/>
                    <a:p>
                      <a:pPr algn="ctr"/>
                      <a:r>
                        <a:rPr lang="en-US" dirty="0"/>
                        <a:t>Tdap</a:t>
                      </a:r>
                    </a:p>
                  </a:txBody>
                  <a:tcPr/>
                </a:tc>
                <a:tc>
                  <a:txBody>
                    <a:bodyPr/>
                    <a:lstStyle/>
                    <a:p>
                      <a:pPr algn="ctr"/>
                      <a:r>
                        <a:rPr lang="en-US" dirty="0"/>
                        <a:t>MMR</a:t>
                      </a:r>
                    </a:p>
                  </a:txBody>
                  <a:tcPr/>
                </a:tc>
                <a:extLst>
                  <a:ext uri="{0D108BD9-81ED-4DB2-BD59-A6C34878D82A}">
                    <a16:rowId xmlns:a16="http://schemas.microsoft.com/office/drawing/2014/main" val="3288255316"/>
                  </a:ext>
                </a:extLst>
              </a:tr>
              <a:tr h="2884424">
                <a:tc>
                  <a:txBody>
                    <a:bodyPr/>
                    <a:lstStyle/>
                    <a:p>
                      <a:pPr algn="ctr"/>
                      <a:r>
                        <a:rPr lang="en-US" dirty="0"/>
                        <a:t>Varicella</a:t>
                      </a:r>
                    </a:p>
                  </a:txBody>
                  <a:tcPr/>
                </a:tc>
                <a:tc>
                  <a:txBody>
                    <a:bodyPr/>
                    <a:lstStyle/>
                    <a:p>
                      <a:pPr algn="ctr"/>
                      <a:r>
                        <a:rPr lang="en-US" dirty="0"/>
                        <a:t>Meningococcal</a:t>
                      </a:r>
                    </a:p>
                  </a:txBody>
                  <a:tcPr/>
                </a:tc>
                <a:tc>
                  <a:txBody>
                    <a:bodyPr/>
                    <a:lstStyle/>
                    <a:p>
                      <a:pPr algn="ctr"/>
                      <a:r>
                        <a:rPr lang="en-US" dirty="0"/>
                        <a:t>RZV</a:t>
                      </a:r>
                    </a:p>
                  </a:txBody>
                  <a:tcPr/>
                </a:tc>
                <a:extLst>
                  <a:ext uri="{0D108BD9-81ED-4DB2-BD59-A6C34878D82A}">
                    <a16:rowId xmlns:a16="http://schemas.microsoft.com/office/drawing/2014/main" val="1311467966"/>
                  </a:ext>
                </a:extLst>
              </a:tr>
            </a:tbl>
          </a:graphicData>
        </a:graphic>
      </p:graphicFrame>
      <p:graphicFrame>
        <p:nvGraphicFramePr>
          <p:cNvPr id="34" name="Chart 33">
            <a:extLst>
              <a:ext uri="{FF2B5EF4-FFF2-40B4-BE49-F238E27FC236}">
                <a16:creationId xmlns:a16="http://schemas.microsoft.com/office/drawing/2014/main" id="{8E185F4F-B974-514F-9128-D60A2CC1AFEC}"/>
              </a:ext>
            </a:extLst>
          </p:cNvPr>
          <p:cNvGraphicFramePr>
            <a:graphicFrameLocks/>
          </p:cNvGraphicFramePr>
          <p:nvPr>
            <p:extLst>
              <p:ext uri="{D42A27DB-BD31-4B8C-83A1-F6EECF244321}">
                <p14:modId xmlns:p14="http://schemas.microsoft.com/office/powerpoint/2010/main" val="2356371750"/>
              </p:ext>
            </p:extLst>
          </p:nvPr>
        </p:nvGraphicFramePr>
        <p:xfrm>
          <a:off x="13186615" y="9127706"/>
          <a:ext cx="24991071" cy="13382691"/>
        </p:xfrm>
        <a:graphic>
          <a:graphicData uri="http://schemas.openxmlformats.org/drawingml/2006/chart">
            <c:chart xmlns:c="http://schemas.openxmlformats.org/drawingml/2006/chart" xmlns:r="http://schemas.openxmlformats.org/officeDocument/2006/relationships" r:id="rId6"/>
          </a:graphicData>
        </a:graphic>
      </p:graphicFrame>
      <mc:AlternateContent xmlns:mc="http://schemas.openxmlformats.org/markup-compatibility/2006">
        <mc:Choice xmlns:p14="http://schemas.microsoft.com/office/powerpoint/2010/main" Requires="p14">
          <p:contentPart p14:bwMode="auto" r:id="rId7">
            <p14:nvContentPartPr>
              <p14:cNvPr id="3" name="Ink 2">
                <a:extLst>
                  <a:ext uri="{FF2B5EF4-FFF2-40B4-BE49-F238E27FC236}">
                    <a16:creationId xmlns:a16="http://schemas.microsoft.com/office/drawing/2014/main" id="{5E447794-8AA0-B842-B9C4-AC66A82D9502}"/>
                  </a:ext>
                </a:extLst>
              </p14:cNvPr>
              <p14:cNvContentPartPr/>
              <p14:nvPr/>
            </p14:nvContentPartPr>
            <p14:xfrm>
              <a:off x="19066680" y="10976400"/>
              <a:ext cx="14459040" cy="354240"/>
            </p14:xfrm>
          </p:contentPart>
        </mc:Choice>
        <mc:Fallback>
          <p:pic>
            <p:nvPicPr>
              <p:cNvPr id="3" name="Ink 2">
                <a:extLst>
                  <a:ext uri="{FF2B5EF4-FFF2-40B4-BE49-F238E27FC236}">
                    <a16:creationId xmlns:a16="http://schemas.microsoft.com/office/drawing/2014/main" id="{5E447794-8AA0-B842-B9C4-AC66A82D9502}"/>
                  </a:ext>
                </a:extLst>
              </p:cNvPr>
              <p:cNvPicPr/>
              <p:nvPr/>
            </p:nvPicPr>
            <p:blipFill>
              <a:blip r:embed="rId8"/>
              <a:stretch>
                <a:fillRect/>
              </a:stretch>
            </p:blipFill>
            <p:spPr>
              <a:xfrm>
                <a:off x="19058040" y="10967760"/>
                <a:ext cx="14476680" cy="371880"/>
              </a:xfrm>
              <a:prstGeom prst="rect">
                <a:avLst/>
              </a:prstGeom>
            </p:spPr>
          </p:pic>
        </mc:Fallback>
      </mc:AlternateContent>
      <p:sp>
        <p:nvSpPr>
          <p:cNvPr id="9" name="TextBox 8">
            <a:extLst>
              <a:ext uri="{FF2B5EF4-FFF2-40B4-BE49-F238E27FC236}">
                <a16:creationId xmlns:a16="http://schemas.microsoft.com/office/drawing/2014/main" id="{1B64C540-1A71-584F-8657-C59DAE20ADD3}"/>
              </a:ext>
            </a:extLst>
          </p:cNvPr>
          <p:cNvSpPr txBox="1"/>
          <p:nvPr/>
        </p:nvSpPr>
        <p:spPr>
          <a:xfrm>
            <a:off x="16671869" y="10333779"/>
            <a:ext cx="2156360" cy="1646605"/>
          </a:xfrm>
          <a:prstGeom prst="rect">
            <a:avLst/>
          </a:prstGeom>
          <a:noFill/>
        </p:spPr>
        <p:txBody>
          <a:bodyPr wrap="none" rtlCol="0">
            <a:spAutoFit/>
          </a:bodyPr>
          <a:lstStyle/>
          <a:p>
            <a:r>
              <a:rPr lang="en-US" dirty="0"/>
              <a:t>359</a:t>
            </a: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1655</TotalTime>
  <Words>358</Words>
  <Application>Microsoft Macintosh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Warren, Michael</cp:lastModifiedBy>
  <cp:revision>42</cp:revision>
  <cp:lastPrinted>2016-09-29T20:21:16Z</cp:lastPrinted>
  <dcterms:created xsi:type="dcterms:W3CDTF">2016-09-29T15:12:40Z</dcterms:created>
  <dcterms:modified xsi:type="dcterms:W3CDTF">2023-04-30T02:08:08Z</dcterms:modified>
</cp:coreProperties>
</file>