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67" r:id="rId5"/>
    <p:sldId id="265" r:id="rId6"/>
    <p:sldId id="259" r:id="rId7"/>
    <p:sldId id="260" r:id="rId8"/>
    <p:sldId id="261" r:id="rId9"/>
    <p:sldId id="269" r:id="rId10"/>
    <p:sldId id="263" r:id="rId11"/>
    <p:sldId id="262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58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184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1/10/19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524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1/10/19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276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1/10/19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468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1/10/19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031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1/10/19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9745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1/10/19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370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1/10/19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652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1/10/19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821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1/10/19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683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64DE79-268F-4C1A-8933-263129D2AF90}" type="datetimeFigureOut">
              <a:rPr lang="en-US" smtClean="0"/>
              <a:t>1/10/19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906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1/10/19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056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1/10/19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0649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0051" y="329744"/>
            <a:ext cx="10058400" cy="3566160"/>
          </a:xfrm>
        </p:spPr>
        <p:txBody>
          <a:bodyPr>
            <a:normAutofit/>
          </a:bodyPr>
          <a:lstStyle/>
          <a:p>
            <a:r>
              <a:rPr lang="en-US" sz="6600" dirty="0"/>
              <a:t>Assessment for Learning — Using </a:t>
            </a:r>
            <a:r>
              <a:rPr lang="en-US" sz="6600" dirty="0" err="1"/>
              <a:t>ExamSoft</a:t>
            </a:r>
            <a:r>
              <a:rPr lang="en-US" sz="6600" dirty="0"/>
              <a:t> for Formative Assessment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586250"/>
            <a:ext cx="10058400" cy="1143000"/>
          </a:xfrm>
        </p:spPr>
        <p:txBody>
          <a:bodyPr>
            <a:noAutofit/>
          </a:bodyPr>
          <a:lstStyle/>
          <a:p>
            <a:r>
              <a:rPr lang="en-US" sz="1800" dirty="0"/>
              <a:t>Office of educational development</a:t>
            </a:r>
          </a:p>
          <a:p>
            <a:r>
              <a:rPr lang="en-US" sz="1800" dirty="0"/>
              <a:t>Oklahoma State University Center for Health Sciences</a:t>
            </a:r>
          </a:p>
        </p:txBody>
      </p:sp>
    </p:spTree>
    <p:extLst>
      <p:ext uri="{BB962C8B-B14F-4D97-AF65-F5344CB8AC3E}">
        <p14:creationId xmlns:p14="http://schemas.microsoft.com/office/powerpoint/2010/main" val="33615473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E39E6-BC55-6C40-A522-AF00C7916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Feedback!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3A49167-7B1F-854F-9E5E-5E9DF53003F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1825625"/>
            <a:ext cx="5257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Feedback is the </a:t>
            </a:r>
            <a:r>
              <a:rPr lang="en-US" i="1" dirty="0"/>
              <a:t>necessary </a:t>
            </a:r>
            <a:r>
              <a:rPr lang="en-US" dirty="0"/>
              <a:t>final step of formative assessment</a:t>
            </a:r>
          </a:p>
          <a:p>
            <a:pPr lvl="1"/>
            <a:r>
              <a:rPr lang="en-US" dirty="0"/>
              <a:t>Timely</a:t>
            </a:r>
          </a:p>
          <a:p>
            <a:pPr lvl="1"/>
            <a:r>
              <a:rPr lang="en-US" dirty="0"/>
              <a:t>Quality</a:t>
            </a:r>
          </a:p>
          <a:p>
            <a:r>
              <a:rPr lang="en-US" dirty="0"/>
              <a:t>Rationale</a:t>
            </a:r>
          </a:p>
          <a:p>
            <a:r>
              <a:rPr lang="en-US" dirty="0"/>
              <a:t>Release results</a:t>
            </a:r>
          </a:p>
          <a:p>
            <a:pPr lvl="1"/>
            <a:r>
              <a:rPr lang="en-US" dirty="0"/>
              <a:t>Multiple choice</a:t>
            </a:r>
            <a:r>
              <a:rPr lang="en-US"/>
              <a:t>/Rubrics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4D942F2-0F18-7744-8721-D3AB3287976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7702" r="60298" b="10989"/>
          <a:stretch/>
        </p:blipFill>
        <p:spPr>
          <a:xfrm>
            <a:off x="6026071" y="351469"/>
            <a:ext cx="5936509" cy="5775580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9DAF3C11-C558-4A4D-ACCE-E0436EEFC317}"/>
              </a:ext>
            </a:extLst>
          </p:cNvPr>
          <p:cNvSpPr/>
          <p:nvPr/>
        </p:nvSpPr>
        <p:spPr>
          <a:xfrm>
            <a:off x="5735484" y="5180967"/>
            <a:ext cx="2458064" cy="132556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3736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24EC93-4F5F-A347-B18D-DEB5E0731C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Tips/Tricks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B75382-A066-FC4A-A91F-FAC63BDEF3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Work smart not hard – use retired exam questions for formative assessments</a:t>
            </a:r>
          </a:p>
          <a:p>
            <a:pPr lvl="1"/>
            <a:r>
              <a:rPr lang="en-US" sz="2000" dirty="0"/>
              <a:t>Use exam item analytics to identify appropriate items</a:t>
            </a:r>
          </a:p>
          <a:p>
            <a:pPr lvl="1"/>
            <a:r>
              <a:rPr lang="en-US" sz="2000" dirty="0"/>
              <a:t>Remember your purpose for the activity</a:t>
            </a:r>
          </a:p>
          <a:p>
            <a:r>
              <a:rPr lang="en-US" sz="2400" dirty="0"/>
              <a:t>Add a rationale and release results</a:t>
            </a:r>
          </a:p>
          <a:p>
            <a:pPr lvl="1"/>
            <a:r>
              <a:rPr lang="en-US" sz="2000" dirty="0"/>
              <a:t>Create a tangible student guide for students</a:t>
            </a:r>
          </a:p>
        </p:txBody>
      </p:sp>
    </p:spTree>
    <p:extLst>
      <p:ext uri="{BB962C8B-B14F-4D97-AF65-F5344CB8AC3E}">
        <p14:creationId xmlns:p14="http://schemas.microsoft.com/office/powerpoint/2010/main" val="27697519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A40F0-CAC2-6C4D-A6FB-F0D631FFE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A2FD3F-1BB0-4342-84B6-8BFD0D5A59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Questions/Comments?</a:t>
            </a:r>
          </a:p>
          <a:p>
            <a:r>
              <a:rPr lang="en-US" sz="2400" dirty="0" err="1">
                <a:solidFill>
                  <a:schemeClr val="tx1"/>
                </a:solidFill>
              </a:rPr>
              <a:t>chsoed@okstate.edu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04756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Determine the best method(s) of formative assessment to implement for your lesson/content</a:t>
            </a:r>
          </a:p>
          <a:p>
            <a:r>
              <a:rPr lang="en-US" sz="2400" dirty="0"/>
              <a:t>Create valuable formative assessments to improve student outcomes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80112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Why</a:t>
            </a:r>
            <a:r>
              <a:rPr lang="en-US" dirty="0"/>
              <a:t> Use Formative 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3200" dirty="0"/>
              <a:t>Use of formative assessment can improve:</a:t>
            </a:r>
          </a:p>
          <a:p>
            <a:pPr lvl="2"/>
            <a:r>
              <a:rPr lang="en-US" sz="2400" dirty="0"/>
              <a:t>Student self-awareness</a:t>
            </a:r>
          </a:p>
          <a:p>
            <a:pPr lvl="2"/>
            <a:r>
              <a:rPr lang="en-US" sz="2400" dirty="0"/>
              <a:t>Faculty awareness of student knowledge</a:t>
            </a:r>
          </a:p>
          <a:p>
            <a:pPr lvl="2"/>
            <a:r>
              <a:rPr lang="en-US" sz="2400" dirty="0"/>
              <a:t>Student outcomes</a:t>
            </a:r>
          </a:p>
          <a:p>
            <a:pPr lvl="2"/>
            <a:endParaRPr lang="en-US" sz="2400" dirty="0"/>
          </a:p>
          <a:p>
            <a:pPr lvl="1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82178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C3920-DE45-9C40-B4DC-621280E8E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</a:t>
            </a:r>
            <a:r>
              <a:rPr lang="en-US" i="1" dirty="0"/>
              <a:t>“Why”? – Why </a:t>
            </a:r>
            <a:r>
              <a:rPr lang="en-US" dirty="0"/>
              <a:t>not?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7278C7-23D9-4D4E-9CB0-E2FFB4F832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Other benefits to formative assessment:</a:t>
            </a:r>
          </a:p>
          <a:p>
            <a:pPr lvl="1"/>
            <a:r>
              <a:rPr lang="en-US" sz="2400" dirty="0"/>
              <a:t>Engages students with content</a:t>
            </a:r>
          </a:p>
          <a:p>
            <a:pPr lvl="1"/>
            <a:r>
              <a:rPr lang="en-US" sz="2400" dirty="0"/>
              <a:t>Makes class more fun…yes, class is allowed to be fun!</a:t>
            </a:r>
          </a:p>
          <a:p>
            <a:pPr lvl="1"/>
            <a:r>
              <a:rPr lang="en-US" sz="2400" dirty="0"/>
              <a:t>Communication with students</a:t>
            </a:r>
          </a:p>
          <a:p>
            <a:pPr lvl="1"/>
            <a:r>
              <a:rPr lang="en-US" sz="2400" dirty="0"/>
              <a:t>Use assessments </a:t>
            </a:r>
            <a:r>
              <a:rPr lang="en-US" sz="2400" i="1" dirty="0"/>
              <a:t>for </a:t>
            </a:r>
            <a:r>
              <a:rPr lang="en-US" sz="2400" dirty="0"/>
              <a:t>learning</a:t>
            </a:r>
          </a:p>
          <a:p>
            <a:pPr lvl="1"/>
            <a:r>
              <a:rPr lang="en-US" sz="2400" dirty="0"/>
              <a:t>Make students comfortable with </a:t>
            </a:r>
            <a:r>
              <a:rPr lang="en-US" sz="2400" dirty="0" err="1"/>
              <a:t>Examplify</a:t>
            </a:r>
            <a:r>
              <a:rPr lang="en-US" sz="2400" dirty="0"/>
              <a:t> in a low stress environment </a:t>
            </a:r>
          </a:p>
        </p:txBody>
      </p:sp>
    </p:spTree>
    <p:extLst>
      <p:ext uri="{BB962C8B-B14F-4D97-AF65-F5344CB8AC3E}">
        <p14:creationId xmlns:p14="http://schemas.microsoft.com/office/powerpoint/2010/main" val="1696298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66B296-849B-4E43-9543-50456BA70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Goals/Objectives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025ECD-2FB7-AA43-9E95-6FF5E0A648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Remember your purpose</a:t>
            </a:r>
          </a:p>
          <a:p>
            <a:r>
              <a:rPr lang="en-US" sz="2400" dirty="0"/>
              <a:t>Align formative assessments with learning objectives, instructional methods, and summative assessments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696688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0F528-E99F-4A49-8ED3-626805948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Pre-class Assessment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A9C113-E272-2543-B31C-EB869F162D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Method:</a:t>
            </a:r>
          </a:p>
          <a:p>
            <a:pPr lvl="1"/>
            <a:r>
              <a:rPr lang="en-US" sz="2400" dirty="0"/>
              <a:t>Include an </a:t>
            </a:r>
            <a:r>
              <a:rPr lang="en-US" sz="2400" dirty="0" err="1"/>
              <a:t>ExamSoft</a:t>
            </a:r>
            <a:r>
              <a:rPr lang="en-US" sz="2400" dirty="0"/>
              <a:t> assessment with pre-class assignments</a:t>
            </a:r>
          </a:p>
          <a:p>
            <a:pPr lvl="2"/>
            <a:r>
              <a:rPr lang="en-US" sz="1800" dirty="0"/>
              <a:t>Basic comprehension questions (mastery level items)</a:t>
            </a:r>
          </a:p>
          <a:p>
            <a:pPr lvl="1"/>
            <a:r>
              <a:rPr lang="en-US" sz="2400" dirty="0"/>
              <a:t>Have students complete assessment prior to class</a:t>
            </a:r>
          </a:p>
          <a:p>
            <a:pPr lvl="1"/>
            <a:endParaRPr lang="en-US" sz="2400" dirty="0"/>
          </a:p>
          <a:p>
            <a:r>
              <a:rPr lang="en-US" sz="2800" dirty="0"/>
              <a:t>Benefits:</a:t>
            </a:r>
          </a:p>
          <a:p>
            <a:pPr lvl="1"/>
            <a:r>
              <a:rPr lang="en-US" sz="2400" dirty="0"/>
              <a:t>Create in-class flexibility</a:t>
            </a:r>
          </a:p>
          <a:p>
            <a:pPr lvl="2"/>
            <a:r>
              <a:rPr lang="en-US" sz="1800" dirty="0"/>
              <a:t>Tailor your lessons to student needs</a:t>
            </a:r>
          </a:p>
          <a:p>
            <a:pPr lvl="1"/>
            <a:r>
              <a:rPr lang="en-US" sz="2400" dirty="0"/>
              <a:t>Highlight key concepts</a:t>
            </a: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542068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71EAAD-7914-1342-8792-CFB3F8D9C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Professional Clerkships/Rotations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769F14-A7B2-2543-B9D3-DD622A0B0C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Method:</a:t>
            </a:r>
          </a:p>
          <a:p>
            <a:pPr lvl="1"/>
            <a:r>
              <a:rPr lang="en-US" sz="2400" dirty="0"/>
              <a:t>Standardize rotations</a:t>
            </a:r>
          </a:p>
          <a:p>
            <a:pPr lvl="1"/>
            <a:r>
              <a:rPr lang="en-US" sz="2400" dirty="0"/>
              <a:t>Assess learning objectives</a:t>
            </a:r>
          </a:p>
          <a:p>
            <a:pPr lvl="2"/>
            <a:r>
              <a:rPr lang="en-US" sz="1800" dirty="0"/>
              <a:t>Tag items to objectives!</a:t>
            </a:r>
          </a:p>
          <a:p>
            <a:pPr lvl="1"/>
            <a:r>
              <a:rPr lang="en-US" sz="2400" dirty="0"/>
              <a:t>Encourage student self-assessment</a:t>
            </a:r>
          </a:p>
          <a:p>
            <a:pPr lvl="1"/>
            <a:endParaRPr lang="en-US" sz="2400" dirty="0"/>
          </a:p>
          <a:p>
            <a:r>
              <a:rPr lang="en-US" sz="2800" dirty="0"/>
              <a:t>Benefits:</a:t>
            </a:r>
          </a:p>
          <a:p>
            <a:pPr lvl="1"/>
            <a:r>
              <a:rPr lang="en-US" sz="2400" dirty="0"/>
              <a:t>Improve student outcomes</a:t>
            </a:r>
          </a:p>
          <a:p>
            <a:pPr lvl="1"/>
            <a:r>
              <a:rPr lang="en-US" sz="2400" dirty="0"/>
              <a:t>Satisfy accreditation requirements</a:t>
            </a:r>
          </a:p>
        </p:txBody>
      </p:sp>
    </p:spTree>
    <p:extLst>
      <p:ext uri="{BB962C8B-B14F-4D97-AF65-F5344CB8AC3E}">
        <p14:creationId xmlns:p14="http://schemas.microsoft.com/office/powerpoint/2010/main" val="22732314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CE0C6E-465D-244C-BFE7-FCFA8FAEC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Team-Based </a:t>
            </a:r>
            <a:r>
              <a:rPr lang="en-US" dirty="0"/>
              <a:t>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580551-7ADB-DB4C-8713-96177622D3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Method:</a:t>
            </a:r>
          </a:p>
          <a:p>
            <a:pPr lvl="1"/>
            <a:r>
              <a:rPr lang="en-US" sz="2400" dirty="0"/>
              <a:t>Create group-based assessments</a:t>
            </a:r>
          </a:p>
          <a:p>
            <a:pPr lvl="2"/>
            <a:r>
              <a:rPr lang="en-US" sz="1800" dirty="0"/>
              <a:t>Higher-order questions (discriminating items)</a:t>
            </a:r>
          </a:p>
          <a:p>
            <a:pPr lvl="1"/>
            <a:r>
              <a:rPr lang="en-US" sz="2400" dirty="0"/>
              <a:t>Designate team leaders to submit answers for their group</a:t>
            </a:r>
          </a:p>
          <a:p>
            <a:pPr lvl="1"/>
            <a:endParaRPr lang="en-US" sz="2400" dirty="0"/>
          </a:p>
          <a:p>
            <a:r>
              <a:rPr lang="en-US" sz="2800" dirty="0"/>
              <a:t>Benefits:</a:t>
            </a:r>
          </a:p>
          <a:p>
            <a:pPr lvl="1"/>
            <a:r>
              <a:rPr lang="en-US" sz="2400" dirty="0"/>
              <a:t>Promote active learning</a:t>
            </a:r>
          </a:p>
          <a:p>
            <a:pPr lvl="1"/>
            <a:r>
              <a:rPr lang="en-US" sz="2400" dirty="0"/>
              <a:t>Create peer driven collaborative learning</a:t>
            </a:r>
          </a:p>
          <a:p>
            <a:pPr lvl="1"/>
            <a:endParaRPr lang="en-US" sz="2400" dirty="0"/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486112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890BB8-1CD4-C249-AFB0-B8EFA3FE3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 Prep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D07B2C-A779-0A47-A141-2D08D4FA22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Guided study</a:t>
            </a:r>
          </a:p>
          <a:p>
            <a:pPr lvl="1"/>
            <a:r>
              <a:rPr lang="en-US" sz="2000" dirty="0"/>
              <a:t>Difficult, multi-step items</a:t>
            </a:r>
          </a:p>
          <a:p>
            <a:pPr lvl="1"/>
            <a:r>
              <a:rPr lang="en-US" sz="2000" dirty="0"/>
              <a:t>Non-secure assessment – encourage students to actively look-up information</a:t>
            </a:r>
          </a:p>
          <a:p>
            <a:r>
              <a:rPr lang="en-US" sz="2400" dirty="0"/>
              <a:t>*Be aware of how you assign points</a:t>
            </a:r>
          </a:p>
        </p:txBody>
      </p:sp>
    </p:spTree>
    <p:extLst>
      <p:ext uri="{BB962C8B-B14F-4D97-AF65-F5344CB8AC3E}">
        <p14:creationId xmlns:p14="http://schemas.microsoft.com/office/powerpoint/2010/main" val="357875262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298</TotalTime>
  <Words>333</Words>
  <Application>Microsoft Macintosh PowerPoint</Application>
  <PresentationFormat>Widescreen</PresentationFormat>
  <Paragraphs>71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Retrospect</vt:lpstr>
      <vt:lpstr>Assessment for Learning — Using ExamSoft for Formative Assessment</vt:lpstr>
      <vt:lpstr>Session Objectives</vt:lpstr>
      <vt:lpstr>Why Use Formative Assessment</vt:lpstr>
      <vt:lpstr>More “Why”? – Why not?</vt:lpstr>
      <vt:lpstr>Goals/Objectives</vt:lpstr>
      <vt:lpstr>Pre-class Assessment</vt:lpstr>
      <vt:lpstr>Professional Clerkships/Rotations</vt:lpstr>
      <vt:lpstr>Team-Based Activities</vt:lpstr>
      <vt:lpstr>Exam Prep</vt:lpstr>
      <vt:lpstr>Feedback!</vt:lpstr>
      <vt:lpstr>Tips/Tricks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Assessment for Learning — Using ExamSoft for Formative Assessment</dc:title>
  <dc:creator>Thompson, Dan</dc:creator>
  <cp:lastModifiedBy>Rutledge, Austin</cp:lastModifiedBy>
  <cp:revision>17</cp:revision>
  <dcterms:created xsi:type="dcterms:W3CDTF">2018-02-23T22:11:23Z</dcterms:created>
  <dcterms:modified xsi:type="dcterms:W3CDTF">2019-01-10T16:42:38Z</dcterms:modified>
</cp:coreProperties>
</file>