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8" r:id="rId2"/>
    <p:sldId id="317" r:id="rId3"/>
    <p:sldId id="310" r:id="rId4"/>
    <p:sldId id="284" r:id="rId5"/>
    <p:sldId id="286" r:id="rId6"/>
    <p:sldId id="287" r:id="rId7"/>
    <p:sldId id="288" r:id="rId8"/>
    <p:sldId id="289" r:id="rId9"/>
    <p:sldId id="312" r:id="rId10"/>
    <p:sldId id="313" r:id="rId11"/>
    <p:sldId id="290" r:id="rId12"/>
    <p:sldId id="305" r:id="rId13"/>
    <p:sldId id="316" r:id="rId14"/>
    <p:sldId id="292" r:id="rId15"/>
    <p:sldId id="293" r:id="rId16"/>
    <p:sldId id="306" r:id="rId17"/>
    <p:sldId id="309" r:id="rId18"/>
    <p:sldId id="294" r:id="rId19"/>
    <p:sldId id="297" r:id="rId20"/>
    <p:sldId id="295" r:id="rId21"/>
    <p:sldId id="303" r:id="rId22"/>
    <p:sldId id="299" r:id="rId23"/>
    <p:sldId id="314" r:id="rId24"/>
    <p:sldId id="315" r:id="rId25"/>
    <p:sldId id="300" r:id="rId26"/>
    <p:sldId id="311" r:id="rId27"/>
    <p:sldId id="304" r:id="rId28"/>
    <p:sldId id="30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85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p>
            <a:fld id="{D33429C0-1768-4ED4-90F2-B8FFE29FC015}" type="datetimeFigureOut">
              <a:rPr lang="en-US" smtClean="0"/>
              <a:pPr/>
              <a:t>5/8/2019</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AB4A3D8-001E-4BA4-816F-C1873671B68C}"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B4A3D8-001E-4BA4-816F-C1873671B6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B4A3D8-001E-4BA4-816F-C1873671B68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B4A3D8-001E-4BA4-816F-C1873671B68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D33429C0-1768-4ED4-90F2-B8FFE29FC015}" type="datetimeFigureOut">
              <a:rPr lang="en-US" smtClean="0"/>
              <a:pPr/>
              <a:t>5/8/2019</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AB4A3D8-001E-4BA4-816F-C1873671B68C}"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p>
            <a:fld id="{7AB4A3D8-001E-4BA4-816F-C1873671B68C}"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p>
            <a:fld id="{7AB4A3D8-001E-4BA4-816F-C1873671B6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B4A3D8-001E-4BA4-816F-C1873671B68C}"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429C0-1768-4ED4-90F2-B8FFE29FC015}" type="datetimeFigureOut">
              <a:rPr lang="en-US" smtClean="0"/>
              <a:pPr/>
              <a:t>5/8/2019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B4A3D8-001E-4BA4-816F-C1873671B68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D33429C0-1768-4ED4-90F2-B8FFE29FC015}" type="datetimeFigureOut">
              <a:rPr lang="en-US" smtClean="0"/>
              <a:pPr/>
              <a:t>5/8/2019</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AB4A3D8-001E-4BA4-816F-C1873671B68C}"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D33429C0-1768-4ED4-90F2-B8FFE29FC015}" type="datetimeFigureOut">
              <a:rPr lang="en-US" smtClean="0"/>
              <a:pPr/>
              <a:t>5/8/2019</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AB4A3D8-001E-4BA4-816F-C1873671B68C}"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33429C0-1768-4ED4-90F2-B8FFE29FC015}" type="datetimeFigureOut">
              <a:rPr lang="en-US" smtClean="0"/>
              <a:pPr/>
              <a:t>5/8/2019</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AB4A3D8-001E-4BA4-816F-C1873671B68C}"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a:t/>
            </a:r>
            <a:br>
              <a:rPr lang="en-US" dirty="0"/>
            </a:br>
            <a:r>
              <a:rPr lang="en-US" sz="6000" dirty="0" smtClean="0">
                <a:latin typeface="Arial" panose="020B0604020202020204" pitchFamily="34" charset="0"/>
                <a:cs typeface="Arial" panose="020B0604020202020204" pitchFamily="34" charset="0"/>
              </a:rPr>
              <a:t>ACGME UPDATE</a:t>
            </a:r>
            <a:endParaRPr lang="en-US" sz="6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0" lvl="0" indent="0" algn="ctr" fontAlgn="base">
              <a:spcBef>
                <a:spcPct val="0"/>
              </a:spcBef>
              <a:spcAft>
                <a:spcPct val="0"/>
              </a:spcAft>
              <a:buClrTx/>
              <a:buSzTx/>
              <a:buNone/>
            </a:pPr>
            <a:endParaRPr lang="en-US" sz="1800" b="1" dirty="0" smtClean="0">
              <a:latin typeface="Century Schoolbook" pitchFamily="18" charset="0"/>
            </a:endParaRPr>
          </a:p>
          <a:p>
            <a:pPr marL="0" lvl="0" indent="0" algn="ctr" fontAlgn="base">
              <a:spcBef>
                <a:spcPct val="0"/>
              </a:spcBef>
              <a:spcAft>
                <a:spcPct val="0"/>
              </a:spcAft>
              <a:buClrTx/>
              <a:buSzTx/>
              <a:buNone/>
            </a:pPr>
            <a:endParaRPr lang="en-US" sz="1800" b="1" dirty="0">
              <a:latin typeface="Century Schoolbook" pitchFamily="18" charset="0"/>
            </a:endParaRPr>
          </a:p>
          <a:p>
            <a:pPr marL="0" lvl="0" indent="0" algn="ctr" fontAlgn="base">
              <a:spcBef>
                <a:spcPct val="0"/>
              </a:spcBef>
              <a:spcAft>
                <a:spcPct val="0"/>
              </a:spcAft>
              <a:buClrTx/>
              <a:buSzTx/>
              <a:buNone/>
            </a:pPr>
            <a:r>
              <a:rPr lang="en-US" dirty="0" smtClean="0">
                <a:latin typeface="Rockwell" panose="02060603020205020403" pitchFamily="18" charset="0"/>
              </a:rPr>
              <a:t>33</a:t>
            </a:r>
            <a:r>
              <a:rPr lang="en-US" baseline="30000" dirty="0">
                <a:latin typeface="Rockwell" panose="02060603020205020403" pitchFamily="18" charset="0"/>
              </a:rPr>
              <a:t>r</a:t>
            </a:r>
            <a:r>
              <a:rPr lang="en-US" baseline="30000" dirty="0" smtClean="0">
                <a:latin typeface="Rockwell" panose="02060603020205020403" pitchFamily="18" charset="0"/>
              </a:rPr>
              <a:t>d</a:t>
            </a:r>
            <a:r>
              <a:rPr lang="en-US" dirty="0" smtClean="0">
                <a:latin typeface="Rockwell" panose="02060603020205020403" pitchFamily="18" charset="0"/>
              </a:rPr>
              <a:t> </a:t>
            </a:r>
            <a:r>
              <a:rPr lang="en-US" dirty="0" smtClean="0">
                <a:latin typeface="Rockwell" panose="02060603020205020403" pitchFamily="18" charset="0"/>
              </a:rPr>
              <a:t>ANNUAL SPRING FLING</a:t>
            </a:r>
          </a:p>
          <a:p>
            <a:pPr marL="0" lvl="0" indent="0" algn="ctr" eaLnBrk="0" fontAlgn="base" hangingPunct="0">
              <a:spcBef>
                <a:spcPct val="0"/>
              </a:spcBef>
              <a:spcAft>
                <a:spcPct val="0"/>
              </a:spcAft>
              <a:buClrTx/>
              <a:buSzTx/>
              <a:buNone/>
            </a:pPr>
            <a:endParaRPr lang="en-US" sz="3200" b="1" dirty="0" smtClean="0">
              <a:latin typeface="Century Schoolbook" pitchFamily="18" charset="0"/>
              <a:ea typeface="Calibri" pitchFamily="34" charset="0"/>
              <a:cs typeface="Arial" pitchFamily="34" charset="0"/>
            </a:endParaRPr>
          </a:p>
          <a:p>
            <a:pPr marL="0" lvl="0" indent="0" algn="ctr" eaLnBrk="0" fontAlgn="base" hangingPunct="0">
              <a:spcBef>
                <a:spcPct val="0"/>
              </a:spcBef>
              <a:spcAft>
                <a:spcPct val="0"/>
              </a:spcAft>
              <a:buClrTx/>
              <a:buSzTx/>
              <a:buNone/>
            </a:pPr>
            <a:r>
              <a:rPr lang="en-US" dirty="0" smtClean="0">
                <a:ea typeface="Calibri" pitchFamily="34" charset="0"/>
                <a:cs typeface="Arial" pitchFamily="34" charset="0"/>
              </a:rPr>
              <a:t>MAY 10, 2019</a:t>
            </a:r>
            <a:endParaRPr lang="en-US" sz="1800" dirty="0" smtClean="0"/>
          </a:p>
          <a:p>
            <a:pPr marL="0" lvl="0" indent="0" algn="ctr" eaLnBrk="0" fontAlgn="base" hangingPunct="0">
              <a:spcBef>
                <a:spcPct val="0"/>
              </a:spcBef>
              <a:spcAft>
                <a:spcPct val="0"/>
              </a:spcAft>
              <a:buClrTx/>
              <a:buSzTx/>
              <a:buNone/>
            </a:pPr>
            <a:endParaRPr lang="en-US" sz="3200" dirty="0" smtClean="0">
              <a:ea typeface="Calibri" pitchFamily="34" charset="0"/>
            </a:endParaRPr>
          </a:p>
          <a:p>
            <a:pPr marL="0" lvl="0" indent="0" algn="ctr" eaLnBrk="0" fontAlgn="base" hangingPunct="0">
              <a:spcBef>
                <a:spcPct val="0"/>
              </a:spcBef>
              <a:spcAft>
                <a:spcPct val="0"/>
              </a:spcAft>
              <a:buClrTx/>
              <a:buSzTx/>
              <a:buNone/>
            </a:pPr>
            <a:r>
              <a:rPr lang="en-US" sz="3200" dirty="0" smtClean="0">
                <a:ea typeface="Calibri" pitchFamily="34" charset="0"/>
              </a:rPr>
              <a:t>GARY L. SLICK, D.O.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APPLICATIONS SUBMITTED (722)</a:t>
            </a:r>
            <a:endParaRPr lang="en-US" sz="4000" dirty="0"/>
          </a:p>
        </p:txBody>
      </p:sp>
      <p:sp>
        <p:nvSpPr>
          <p:cNvPr id="3" name="Content Placeholder 2"/>
          <p:cNvSpPr>
            <a:spLocks noGrp="1"/>
          </p:cNvSpPr>
          <p:nvPr>
            <p:ph idx="1"/>
          </p:nvPr>
        </p:nvSpPr>
        <p:spPr/>
        <p:txBody>
          <a:bodyPr>
            <a:normAutofit/>
          </a:bodyPr>
          <a:lstStyle/>
          <a:p>
            <a:r>
              <a:rPr lang="en-US" sz="2800" dirty="0" smtClean="0"/>
              <a:t>PRE-ACCREDITATION – 5%</a:t>
            </a:r>
          </a:p>
          <a:p>
            <a:endParaRPr lang="en-US" sz="2800" dirty="0" smtClean="0"/>
          </a:p>
          <a:p>
            <a:r>
              <a:rPr lang="en-US" sz="2800" dirty="0" smtClean="0"/>
              <a:t>INITIAL ACCREDITATION – 68%</a:t>
            </a:r>
          </a:p>
          <a:p>
            <a:endParaRPr lang="en-US" sz="2800" dirty="0" smtClean="0"/>
          </a:p>
          <a:p>
            <a:r>
              <a:rPr lang="en-US" sz="2800" dirty="0" smtClean="0"/>
              <a:t>CONTINUED PRE-ACCREDITATION – 12%</a:t>
            </a:r>
          </a:p>
          <a:p>
            <a:endParaRPr lang="en-US" sz="2800" dirty="0" smtClean="0"/>
          </a:p>
          <a:p>
            <a:r>
              <a:rPr lang="en-US" sz="2800" dirty="0" smtClean="0"/>
              <a:t>CONTINUED ACCREDITATION – 13%</a:t>
            </a:r>
          </a:p>
          <a:p>
            <a:endParaRPr lang="en-US" sz="2800" dirty="0" smtClean="0"/>
          </a:p>
          <a:p>
            <a:r>
              <a:rPr lang="en-US" sz="2800" dirty="0" smtClean="0"/>
              <a:t>WITHDRAWALS – 2%</a:t>
            </a:r>
            <a:endParaRPr lang="en-US" sz="2800" dirty="0"/>
          </a:p>
        </p:txBody>
      </p:sp>
    </p:spTree>
    <p:extLst>
      <p:ext uri="{BB962C8B-B14F-4D97-AF65-F5344CB8AC3E}">
        <p14:creationId xmlns:p14="http://schemas.microsoft.com/office/powerpoint/2010/main" val="1724602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CURRENT STATUS OF PROGRAM APPLICATION SUBMISSION AND ACCREDITATION</a:t>
            </a:r>
          </a:p>
        </p:txBody>
      </p:sp>
      <p:sp>
        <p:nvSpPr>
          <p:cNvPr id="3" name="Content Placeholder 2"/>
          <p:cNvSpPr>
            <a:spLocks noGrp="1"/>
          </p:cNvSpPr>
          <p:nvPr>
            <p:ph idx="1"/>
          </p:nvPr>
        </p:nvSpPr>
        <p:spPr/>
        <p:txBody>
          <a:bodyPr>
            <a:noAutofit/>
          </a:bodyPr>
          <a:lstStyle/>
          <a:p>
            <a:r>
              <a:rPr lang="en-US" sz="1800" dirty="0" smtClean="0"/>
              <a:t>COMPLETED APPLICATIONS – 722</a:t>
            </a:r>
          </a:p>
          <a:p>
            <a:pPr lvl="1"/>
            <a:r>
              <a:rPr lang="en-US" sz="1800" dirty="0" smtClean="0"/>
              <a:t>INITIAL/CONTINUED ACCREDITATION (RESIDENCY)– 483 (81%)</a:t>
            </a:r>
          </a:p>
          <a:p>
            <a:pPr lvl="2"/>
            <a:r>
              <a:rPr lang="en-US" sz="1800" dirty="0" smtClean="0"/>
              <a:t>  8   ANESTHESIOLOGY (83%)</a:t>
            </a:r>
          </a:p>
          <a:p>
            <a:pPr lvl="2"/>
            <a:r>
              <a:rPr lang="en-US" sz="1800" dirty="0" smtClean="0"/>
              <a:t>23   DERMATOLOGY (77%)</a:t>
            </a:r>
          </a:p>
          <a:p>
            <a:pPr lvl="2"/>
            <a:r>
              <a:rPr lang="en-US" sz="1800" dirty="0" smtClean="0"/>
              <a:t>45   EMERGENCY MEDICINE (83%)</a:t>
            </a:r>
          </a:p>
          <a:p>
            <a:pPr lvl="2"/>
            <a:r>
              <a:rPr lang="en-US" sz="1800" dirty="0" smtClean="0"/>
              <a:t>104 FAMILY MEDICINE (67%)</a:t>
            </a:r>
          </a:p>
          <a:p>
            <a:pPr lvl="2"/>
            <a:r>
              <a:rPr lang="en-US" sz="1800" dirty="0" smtClean="0"/>
              <a:t>95   INTERNAL MEDICINE (86%)</a:t>
            </a:r>
          </a:p>
          <a:p>
            <a:pPr lvl="2"/>
            <a:r>
              <a:rPr lang="en-US" sz="1800" dirty="0" smtClean="0"/>
              <a:t>4     NEUROLOGICAL SURGERY (50%)</a:t>
            </a:r>
          </a:p>
          <a:p>
            <a:pPr lvl="2"/>
            <a:r>
              <a:rPr lang="en-US" sz="1800" dirty="0" smtClean="0"/>
              <a:t>9     NEUROLOGY (75%)</a:t>
            </a:r>
          </a:p>
          <a:p>
            <a:pPr lvl="2"/>
            <a:r>
              <a:rPr lang="en-US" sz="1800" dirty="0" smtClean="0"/>
              <a:t>25  OB/GYN (81%)</a:t>
            </a:r>
          </a:p>
          <a:p>
            <a:pPr lvl="2"/>
            <a:r>
              <a:rPr lang="en-US" sz="1800" dirty="0" smtClean="0"/>
              <a:t>5    OPHTHALMOLOGY (56%)</a:t>
            </a:r>
          </a:p>
          <a:p>
            <a:pPr lvl="2"/>
            <a:r>
              <a:rPr lang="en-US" sz="1800" dirty="0" smtClean="0"/>
              <a:t>22  ORTHOPEDIC SURGERY (52%)</a:t>
            </a:r>
          </a:p>
          <a:p>
            <a:pPr lvl="2"/>
            <a:r>
              <a:rPr lang="en-US" sz="1800" dirty="0" smtClean="0"/>
              <a:t>15  ONMM (38%)</a:t>
            </a:r>
          </a:p>
          <a:p>
            <a:pPr lvl="2"/>
            <a:r>
              <a:rPr lang="en-US" sz="1800" dirty="0" smtClean="0"/>
              <a:t>11  OTOLARYNGOLOGY (65%)</a:t>
            </a:r>
          </a:p>
          <a:p>
            <a:pPr lvl="2"/>
            <a:r>
              <a:rPr lang="en-US" sz="1800" dirty="0" smtClean="0"/>
              <a:t>7    PEDIATRICS (88%)</a:t>
            </a:r>
          </a:p>
        </p:txBody>
      </p:sp>
    </p:spTree>
    <p:extLst>
      <p:ext uri="{BB962C8B-B14F-4D97-AF65-F5344CB8AC3E}">
        <p14:creationId xmlns:p14="http://schemas.microsoft.com/office/powerpoint/2010/main" val="2619392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Autofit/>
          </a:bodyPr>
          <a:lstStyle/>
          <a:p>
            <a:pPr algn="ctr"/>
            <a:r>
              <a:rPr lang="en-US" sz="2800" dirty="0"/>
              <a:t>CURRENT STATUS OF PROGRAM APPLICATION SUBMISSION AND ACCREDITATION</a:t>
            </a:r>
          </a:p>
        </p:txBody>
      </p:sp>
      <p:sp>
        <p:nvSpPr>
          <p:cNvPr id="3" name="Content Placeholder 2"/>
          <p:cNvSpPr>
            <a:spLocks noGrp="1"/>
          </p:cNvSpPr>
          <p:nvPr>
            <p:ph idx="1"/>
          </p:nvPr>
        </p:nvSpPr>
        <p:spPr>
          <a:xfrm>
            <a:off x="533400" y="1524000"/>
            <a:ext cx="8229600" cy="4526280"/>
          </a:xfrm>
        </p:spPr>
        <p:txBody>
          <a:bodyPr>
            <a:noAutofit/>
          </a:bodyPr>
          <a:lstStyle/>
          <a:p>
            <a:pPr lvl="1">
              <a:spcBef>
                <a:spcPts val="0"/>
              </a:spcBef>
            </a:pPr>
            <a:r>
              <a:rPr lang="en-US" sz="1800" dirty="0" smtClean="0"/>
              <a:t>INITIAL/CONTINUED ACCREDITATION (RESIDENCY-CONTINUED)</a:t>
            </a:r>
          </a:p>
          <a:p>
            <a:pPr lvl="2">
              <a:spcBef>
                <a:spcPts val="0"/>
              </a:spcBef>
            </a:pPr>
            <a:r>
              <a:rPr lang="en-US" sz="1800" dirty="0" smtClean="0"/>
              <a:t>3     PHYSICAL MEDICINE AND REHAB (75%)</a:t>
            </a:r>
          </a:p>
          <a:p>
            <a:pPr lvl="2">
              <a:spcBef>
                <a:spcPts val="0"/>
              </a:spcBef>
            </a:pPr>
            <a:r>
              <a:rPr lang="en-US" sz="1800" dirty="0" smtClean="0"/>
              <a:t>3     PLASTIC SURGERY (50%)</a:t>
            </a:r>
          </a:p>
          <a:p>
            <a:pPr marL="822960" lvl="3" indent="0">
              <a:spcBef>
                <a:spcPts val="0"/>
              </a:spcBef>
              <a:buNone/>
            </a:pPr>
            <a:r>
              <a:rPr lang="en-US" sz="1800" dirty="0" smtClean="0"/>
              <a:t>15   PSYCHIATRY (71%)</a:t>
            </a:r>
          </a:p>
          <a:p>
            <a:pPr lvl="2">
              <a:spcBef>
                <a:spcPts val="0"/>
              </a:spcBef>
            </a:pPr>
            <a:r>
              <a:rPr lang="en-US" sz="1800" dirty="0" smtClean="0"/>
              <a:t>8     RADIOLOGY (66%)</a:t>
            </a:r>
          </a:p>
          <a:p>
            <a:pPr lvl="2">
              <a:spcBef>
                <a:spcPts val="0"/>
              </a:spcBef>
            </a:pPr>
            <a:r>
              <a:rPr lang="en-US" sz="1800" dirty="0" smtClean="0"/>
              <a:t>41   SURGERY (73%)</a:t>
            </a:r>
          </a:p>
          <a:p>
            <a:pPr lvl="2">
              <a:spcBef>
                <a:spcPts val="0"/>
              </a:spcBef>
            </a:pPr>
            <a:r>
              <a:rPr lang="en-US" sz="1800" dirty="0" smtClean="0"/>
              <a:t>31   TRANSITIONAL YEAR (38%)</a:t>
            </a:r>
          </a:p>
          <a:p>
            <a:pPr lvl="2">
              <a:spcBef>
                <a:spcPts val="0"/>
              </a:spcBef>
            </a:pPr>
            <a:r>
              <a:rPr lang="en-US" sz="1800" dirty="0" smtClean="0"/>
              <a:t>9     UROLOGY (82%)</a:t>
            </a:r>
          </a:p>
          <a:p>
            <a:pPr lvl="2">
              <a:spcBef>
                <a:spcPts val="0"/>
              </a:spcBef>
            </a:pPr>
            <a:endParaRPr lang="en-US" sz="1800" dirty="0"/>
          </a:p>
          <a:p>
            <a:pPr marL="630936" lvl="2" indent="0">
              <a:spcBef>
                <a:spcPts val="0"/>
              </a:spcBef>
              <a:buNone/>
            </a:pPr>
            <a:r>
              <a:rPr lang="en-US" sz="1800" dirty="0" smtClean="0"/>
              <a:t>INITIAL/CONTINUED ACCREDITATION (FELLOWSHIP) – 127 (80%)</a:t>
            </a:r>
          </a:p>
          <a:p>
            <a:pPr marL="630936" lvl="2" indent="0">
              <a:spcBef>
                <a:spcPts val="0"/>
              </a:spcBef>
              <a:buNone/>
            </a:pPr>
            <a:r>
              <a:rPr lang="en-US" sz="1800" dirty="0"/>
              <a:t>	</a:t>
            </a:r>
            <a:r>
              <a:rPr lang="en-US" sz="1800" dirty="0" smtClean="0"/>
              <a:t>26   CARDIOLOGY  (87%)</a:t>
            </a:r>
          </a:p>
          <a:p>
            <a:pPr marL="630936" lvl="2" indent="0">
              <a:spcBef>
                <a:spcPts val="0"/>
              </a:spcBef>
              <a:buNone/>
            </a:pPr>
            <a:r>
              <a:rPr lang="en-US" sz="1800" dirty="0"/>
              <a:t>	</a:t>
            </a:r>
            <a:r>
              <a:rPr lang="en-US" sz="1800" dirty="0" smtClean="0"/>
              <a:t>5     CRITICAL CARE (71%)</a:t>
            </a:r>
          </a:p>
          <a:p>
            <a:pPr marL="630936" lvl="2" indent="0">
              <a:spcBef>
                <a:spcPts val="0"/>
              </a:spcBef>
              <a:buNone/>
            </a:pPr>
            <a:r>
              <a:rPr lang="en-US" sz="1800" dirty="0"/>
              <a:t>	</a:t>
            </a:r>
            <a:r>
              <a:rPr lang="en-US" sz="1800" dirty="0" smtClean="0"/>
              <a:t>1     ENDOCRINOLOGY (17%)</a:t>
            </a:r>
          </a:p>
          <a:p>
            <a:pPr marL="630936" lvl="2" indent="0">
              <a:spcBef>
                <a:spcPts val="0"/>
              </a:spcBef>
              <a:buNone/>
            </a:pPr>
            <a:r>
              <a:rPr lang="en-US" sz="1800" dirty="0"/>
              <a:t>	</a:t>
            </a:r>
            <a:r>
              <a:rPr lang="en-US" sz="1800" dirty="0" smtClean="0"/>
              <a:t>21   GASTROENTEROLOGY (91%)</a:t>
            </a:r>
          </a:p>
          <a:p>
            <a:pPr marL="630936" lvl="2" indent="0">
              <a:spcBef>
                <a:spcPts val="0"/>
              </a:spcBef>
              <a:buNone/>
            </a:pPr>
            <a:r>
              <a:rPr lang="en-US" sz="1800" dirty="0"/>
              <a:t>	</a:t>
            </a:r>
            <a:r>
              <a:rPr lang="en-US" sz="1800" dirty="0" smtClean="0"/>
              <a:t>2     HEMATOLOGY/ONCOLOGY (75%)</a:t>
            </a:r>
          </a:p>
          <a:p>
            <a:pPr marL="630936" lvl="2" indent="0">
              <a:spcBef>
                <a:spcPts val="0"/>
              </a:spcBef>
              <a:buNone/>
            </a:pPr>
            <a:r>
              <a:rPr lang="en-US" sz="1800" dirty="0"/>
              <a:t>	</a:t>
            </a:r>
            <a:r>
              <a:rPr lang="en-US" sz="1800" dirty="0" smtClean="0"/>
              <a:t>1     INFECTIOUS DISEASE (25%)</a:t>
            </a:r>
          </a:p>
          <a:p>
            <a:pPr marL="630936" lvl="2" indent="0">
              <a:spcBef>
                <a:spcPts val="0"/>
              </a:spcBef>
              <a:buNone/>
            </a:pPr>
            <a:r>
              <a:rPr lang="en-US" sz="1800" dirty="0"/>
              <a:t>	</a:t>
            </a:r>
            <a:r>
              <a:rPr lang="en-US" sz="1800" dirty="0" smtClean="0"/>
              <a:t>9     INTERVENTIONAL CARDIOLOGY (70%)</a:t>
            </a:r>
          </a:p>
          <a:p>
            <a:pPr marL="630936" lvl="2" indent="0">
              <a:spcBef>
                <a:spcPts val="0"/>
              </a:spcBef>
              <a:buNone/>
            </a:pPr>
            <a:r>
              <a:rPr lang="en-US" sz="1800" dirty="0"/>
              <a:t>	</a:t>
            </a:r>
            <a:endParaRPr lang="en-US" sz="1800" dirty="0" smtClean="0"/>
          </a:p>
          <a:p>
            <a:pPr marL="630936" lvl="2" indent="0">
              <a:spcBef>
                <a:spcPts val="0"/>
              </a:spcBef>
              <a:buNone/>
            </a:pPr>
            <a:r>
              <a:rPr lang="en-US" sz="1800" dirty="0"/>
              <a:t>	</a:t>
            </a:r>
          </a:p>
        </p:txBody>
      </p:sp>
    </p:spTree>
    <p:extLst>
      <p:ext uri="{BB962C8B-B14F-4D97-AF65-F5344CB8AC3E}">
        <p14:creationId xmlns:p14="http://schemas.microsoft.com/office/powerpoint/2010/main" val="2312495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CURRENT STATUS OF PROGRAM </a:t>
            </a:r>
            <a:r>
              <a:rPr lang="en-US" sz="2800" dirty="0" smtClean="0"/>
              <a:t>APPLICATION SUBMISSION </a:t>
            </a:r>
            <a:r>
              <a:rPr lang="en-US" sz="2800" dirty="0"/>
              <a:t>AND ACCREDITATION</a:t>
            </a:r>
          </a:p>
        </p:txBody>
      </p:sp>
      <p:sp>
        <p:nvSpPr>
          <p:cNvPr id="3" name="Content Placeholder 2"/>
          <p:cNvSpPr>
            <a:spLocks noGrp="1"/>
          </p:cNvSpPr>
          <p:nvPr>
            <p:ph idx="1"/>
          </p:nvPr>
        </p:nvSpPr>
        <p:spPr/>
        <p:txBody>
          <a:bodyPr>
            <a:normAutofit lnSpcReduction="10000"/>
          </a:bodyPr>
          <a:lstStyle/>
          <a:p>
            <a:r>
              <a:rPr lang="en-US" sz="1800" dirty="0" smtClean="0"/>
              <a:t>INITIAL/CONTINUED ACCREDITATION (FELLOWSHIP-CONT.)</a:t>
            </a:r>
          </a:p>
          <a:p>
            <a:pPr lvl="1"/>
            <a:r>
              <a:rPr lang="en-US" sz="1800" dirty="0" smtClean="0"/>
              <a:t>2      NEPHROLOGY (40%)</a:t>
            </a:r>
          </a:p>
          <a:p>
            <a:pPr lvl="1"/>
            <a:r>
              <a:rPr lang="en-US" sz="1800" dirty="0" smtClean="0"/>
              <a:t>4      </a:t>
            </a:r>
            <a:r>
              <a:rPr lang="en-US" sz="1800" dirty="0"/>
              <a:t>PULMONARY/CRITICAL </a:t>
            </a:r>
            <a:r>
              <a:rPr lang="en-US" sz="1800" dirty="0" smtClean="0"/>
              <a:t>CARE (93%)</a:t>
            </a:r>
          </a:p>
          <a:p>
            <a:pPr lvl="1"/>
            <a:r>
              <a:rPr lang="en-US" sz="1800" dirty="0" smtClean="0"/>
              <a:t>2	   RHEUMATOLOGY (50%)</a:t>
            </a:r>
          </a:p>
          <a:p>
            <a:pPr lvl="1"/>
            <a:r>
              <a:rPr lang="en-US" sz="1800" dirty="0" smtClean="0"/>
              <a:t>3      HEMATOLOGY/ONCOLOGY (60%)</a:t>
            </a:r>
          </a:p>
          <a:p>
            <a:pPr lvl="1"/>
            <a:r>
              <a:rPr lang="en-US" sz="1800" dirty="0" smtClean="0"/>
              <a:t>3      GYNECOLOGICAL ONCOLOGY (75%)</a:t>
            </a:r>
          </a:p>
          <a:p>
            <a:pPr lvl="1"/>
            <a:r>
              <a:rPr lang="en-US" sz="1800" dirty="0" smtClean="0"/>
              <a:t>2      MATERNAL &amp; FETAL MEDICINE (50%)</a:t>
            </a:r>
          </a:p>
          <a:p>
            <a:pPr lvl="1"/>
            <a:r>
              <a:rPr lang="en-US" sz="1800" dirty="0" smtClean="0"/>
              <a:t>2      CRITICAL CARE SURGERY (66%)</a:t>
            </a:r>
          </a:p>
          <a:p>
            <a:pPr lvl="1"/>
            <a:r>
              <a:rPr lang="en-US" sz="1800" dirty="0" smtClean="0"/>
              <a:t>1      GENERAL VASCULAR SURGERY (20%)</a:t>
            </a:r>
          </a:p>
          <a:p>
            <a:pPr lvl="1"/>
            <a:r>
              <a:rPr lang="en-US" sz="1800" dirty="0" smtClean="0"/>
              <a:t>2      HOSPICE AND PALLIATIVE CARE (18%)</a:t>
            </a:r>
          </a:p>
          <a:p>
            <a:pPr lvl="1"/>
            <a:r>
              <a:rPr lang="en-US" sz="1800" dirty="0" smtClean="0"/>
              <a:t>2      MOHS (66%)</a:t>
            </a:r>
          </a:p>
          <a:p>
            <a:pPr lvl="1"/>
            <a:r>
              <a:rPr lang="en-US" sz="1800" dirty="0" smtClean="0"/>
              <a:t>0      GERIATRIC MEDICINE-FM (0%)</a:t>
            </a:r>
          </a:p>
          <a:p>
            <a:pPr lvl="1"/>
            <a:r>
              <a:rPr lang="en-US" sz="1800" dirty="0" smtClean="0"/>
              <a:t>3      SPORTS MEDICINE (23%)</a:t>
            </a:r>
          </a:p>
          <a:p>
            <a:pPr lvl="1"/>
            <a:r>
              <a:rPr lang="en-US" sz="1800" dirty="0" smtClean="0"/>
              <a:t>0      CHILD &amp; ADOLESCENT PSYCHIATRY (0%)</a:t>
            </a:r>
          </a:p>
          <a:p>
            <a:pPr lvl="1"/>
            <a:r>
              <a:rPr lang="en-US" sz="1800" dirty="0" smtClean="0"/>
              <a:t>17   OTHERS (6%)</a:t>
            </a:r>
          </a:p>
          <a:p>
            <a:pPr lvl="1"/>
            <a:endParaRPr lang="en-US" sz="1800" dirty="0" smtClean="0"/>
          </a:p>
          <a:p>
            <a:pPr lvl="1"/>
            <a:endParaRPr lang="en-US" sz="1800" dirty="0" smtClean="0"/>
          </a:p>
          <a:p>
            <a:pPr lvl="1"/>
            <a:endParaRPr lang="en-US" sz="1800" dirty="0" smtClean="0"/>
          </a:p>
          <a:p>
            <a:endParaRPr lang="en-US" sz="1800" dirty="0"/>
          </a:p>
        </p:txBody>
      </p:sp>
    </p:spTree>
    <p:extLst>
      <p:ext uri="{BB962C8B-B14F-4D97-AF65-F5344CB8AC3E}">
        <p14:creationId xmlns:p14="http://schemas.microsoft.com/office/powerpoint/2010/main" val="2489241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CURRENT STATUS OF PROGRAM APPLICATION SUBMISSION AND ACCREDITATION (CONT.)</a:t>
            </a:r>
          </a:p>
        </p:txBody>
      </p:sp>
      <p:sp>
        <p:nvSpPr>
          <p:cNvPr id="3" name="Content Placeholder 2"/>
          <p:cNvSpPr>
            <a:spLocks noGrp="1"/>
          </p:cNvSpPr>
          <p:nvPr>
            <p:ph idx="1"/>
          </p:nvPr>
        </p:nvSpPr>
        <p:spPr/>
        <p:txBody>
          <a:bodyPr>
            <a:normAutofit fontScale="70000" lnSpcReduction="20000"/>
          </a:bodyPr>
          <a:lstStyle/>
          <a:p>
            <a:r>
              <a:rPr lang="en-US" dirty="0" smtClean="0"/>
              <a:t>PRE-ACCREDITATION – 32</a:t>
            </a:r>
          </a:p>
          <a:p>
            <a:pPr lvl="1"/>
            <a:r>
              <a:rPr lang="en-US" dirty="0" smtClean="0"/>
              <a:t>1    </a:t>
            </a:r>
            <a:r>
              <a:rPr lang="en-US" sz="2900" dirty="0" smtClean="0"/>
              <a:t>ALLERGY</a:t>
            </a:r>
          </a:p>
          <a:p>
            <a:pPr lvl="1"/>
            <a:r>
              <a:rPr lang="en-US" dirty="0" smtClean="0"/>
              <a:t>0    DERMATOLOGY</a:t>
            </a:r>
          </a:p>
          <a:p>
            <a:pPr lvl="1"/>
            <a:r>
              <a:rPr lang="en-US" dirty="0" smtClean="0"/>
              <a:t>1    EMERGENCY MEDICINE</a:t>
            </a:r>
          </a:p>
          <a:p>
            <a:pPr lvl="1"/>
            <a:r>
              <a:rPr lang="en-US" dirty="0" smtClean="0"/>
              <a:t>1    FAMILY MEDICINE</a:t>
            </a:r>
          </a:p>
          <a:p>
            <a:pPr lvl="1"/>
            <a:r>
              <a:rPr lang="en-US" dirty="0" smtClean="0"/>
              <a:t>0    INTERNAL MEDICINE</a:t>
            </a:r>
          </a:p>
          <a:p>
            <a:pPr lvl="1"/>
            <a:r>
              <a:rPr lang="en-US" dirty="0" smtClean="0"/>
              <a:t>0    NEUROLOGY</a:t>
            </a:r>
          </a:p>
          <a:p>
            <a:pPr lvl="1"/>
            <a:r>
              <a:rPr lang="en-US" dirty="0" smtClean="0"/>
              <a:t>0   OB/GYN</a:t>
            </a:r>
          </a:p>
          <a:p>
            <a:pPr lvl="1"/>
            <a:r>
              <a:rPr lang="en-US" dirty="0" smtClean="0"/>
              <a:t>5   ONMM</a:t>
            </a:r>
          </a:p>
          <a:p>
            <a:pPr lvl="1"/>
            <a:r>
              <a:rPr lang="en-US" dirty="0" smtClean="0"/>
              <a:t>0   OTOLARYNGOLOGY</a:t>
            </a:r>
          </a:p>
          <a:p>
            <a:pPr lvl="1"/>
            <a:r>
              <a:rPr lang="en-US" dirty="0" smtClean="0"/>
              <a:t>0 	  PEDIATRICS</a:t>
            </a:r>
          </a:p>
          <a:p>
            <a:pPr lvl="1"/>
            <a:r>
              <a:rPr lang="en-US" dirty="0" smtClean="0"/>
              <a:t>0    PSYCHIATRY</a:t>
            </a:r>
          </a:p>
          <a:p>
            <a:pPr lvl="1"/>
            <a:r>
              <a:rPr lang="en-US" dirty="0" smtClean="0"/>
              <a:t>0   GENERAL SURGERY</a:t>
            </a:r>
          </a:p>
          <a:p>
            <a:pPr lvl="1"/>
            <a:r>
              <a:rPr lang="en-US" dirty="0" smtClean="0"/>
              <a:t>6   TRANSITIONAL YEAR</a:t>
            </a:r>
          </a:p>
          <a:p>
            <a:pPr lvl="1"/>
            <a:r>
              <a:rPr lang="en-US" dirty="0" smtClean="0"/>
              <a:t>18 FELLOWSHIPS</a:t>
            </a:r>
          </a:p>
          <a:p>
            <a:pPr lvl="1"/>
            <a:endParaRPr lang="en-US" dirty="0"/>
          </a:p>
        </p:txBody>
      </p:sp>
    </p:spTree>
    <p:extLst>
      <p:ext uri="{BB962C8B-B14F-4D97-AF65-F5344CB8AC3E}">
        <p14:creationId xmlns:p14="http://schemas.microsoft.com/office/powerpoint/2010/main" val="718592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CURRENT STATUS OF PROGRAM APPLICATION SUBMISSION AND </a:t>
            </a:r>
            <a:r>
              <a:rPr lang="en-US" sz="2800" dirty="0" smtClean="0"/>
              <a:t>ACCREDITATION</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t>CONTINUED PRE-ACCREDITATION – 86</a:t>
            </a:r>
          </a:p>
          <a:p>
            <a:endParaRPr lang="en-US" dirty="0" smtClean="0"/>
          </a:p>
          <a:p>
            <a:pPr lvl="1"/>
            <a:r>
              <a:rPr lang="en-US" dirty="0" smtClean="0"/>
              <a:t>1    ANESTHESIOLOGY</a:t>
            </a:r>
          </a:p>
          <a:p>
            <a:pPr lvl="1"/>
            <a:r>
              <a:rPr lang="en-US" dirty="0" smtClean="0"/>
              <a:t>0    CARDIOLOGY</a:t>
            </a:r>
          </a:p>
          <a:p>
            <a:pPr lvl="1"/>
            <a:r>
              <a:rPr lang="en-US" dirty="0" smtClean="0"/>
              <a:t>3    DERMATOLOGY</a:t>
            </a:r>
          </a:p>
          <a:p>
            <a:pPr lvl="1"/>
            <a:r>
              <a:rPr lang="en-US" dirty="0" smtClean="0"/>
              <a:t>1    MOHS</a:t>
            </a:r>
          </a:p>
          <a:p>
            <a:pPr lvl="1"/>
            <a:r>
              <a:rPr lang="en-US" dirty="0" smtClean="0"/>
              <a:t>3    EMERGENCY MEDICINE</a:t>
            </a:r>
          </a:p>
          <a:p>
            <a:pPr lvl="1"/>
            <a:r>
              <a:rPr lang="en-US" dirty="0" smtClean="0"/>
              <a:t>1    ENDOCRINOLOGY</a:t>
            </a:r>
          </a:p>
          <a:p>
            <a:pPr lvl="1"/>
            <a:r>
              <a:rPr lang="en-US" dirty="0" smtClean="0"/>
              <a:t>23  FAMILY MEDICINE</a:t>
            </a:r>
          </a:p>
          <a:p>
            <a:pPr lvl="1"/>
            <a:r>
              <a:rPr lang="en-US" dirty="0" smtClean="0"/>
              <a:t>4    GASTROENTEROLOGY</a:t>
            </a:r>
          </a:p>
          <a:p>
            <a:pPr lvl="1"/>
            <a:r>
              <a:rPr lang="en-US" dirty="0" smtClean="0"/>
              <a:t>1    HEMATOLOGY/ONCOLOGY</a:t>
            </a:r>
          </a:p>
          <a:p>
            <a:pPr lvl="1"/>
            <a:r>
              <a:rPr lang="en-US" dirty="0" smtClean="0"/>
              <a:t>3    HOSPICE AND PALLIATIVE MEDICINE</a:t>
            </a:r>
          </a:p>
          <a:p>
            <a:pPr lvl="1"/>
            <a:r>
              <a:rPr lang="en-US" dirty="0" smtClean="0"/>
              <a:t>2    INTERNAL MEDICINE</a:t>
            </a:r>
          </a:p>
          <a:p>
            <a:pPr lvl="1"/>
            <a:r>
              <a:rPr lang="en-US" dirty="0" smtClean="0"/>
              <a:t>3    NEUROLOGICAL SURGERY</a:t>
            </a:r>
          </a:p>
          <a:p>
            <a:pPr lvl="1"/>
            <a:r>
              <a:rPr lang="en-US" dirty="0" smtClean="0"/>
              <a:t>0    NEUROLOGY</a:t>
            </a:r>
          </a:p>
          <a:p>
            <a:pPr lvl="1"/>
            <a:endParaRPr lang="en-US" dirty="0"/>
          </a:p>
        </p:txBody>
      </p:sp>
    </p:spTree>
    <p:extLst>
      <p:ext uri="{BB962C8B-B14F-4D97-AF65-F5344CB8AC3E}">
        <p14:creationId xmlns:p14="http://schemas.microsoft.com/office/powerpoint/2010/main" val="2465393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CURRENT STATUS OF PROGRAM APPLICATION SUBMISSION AND ACCREDITATION</a:t>
            </a:r>
          </a:p>
        </p:txBody>
      </p:sp>
      <p:sp>
        <p:nvSpPr>
          <p:cNvPr id="3" name="Content Placeholder 2"/>
          <p:cNvSpPr>
            <a:spLocks noGrp="1"/>
          </p:cNvSpPr>
          <p:nvPr>
            <p:ph idx="1"/>
          </p:nvPr>
        </p:nvSpPr>
        <p:spPr>
          <a:xfrm>
            <a:off x="474260" y="1600200"/>
            <a:ext cx="8229600" cy="4526280"/>
          </a:xfrm>
        </p:spPr>
        <p:txBody>
          <a:bodyPr>
            <a:normAutofit lnSpcReduction="10000"/>
          </a:bodyPr>
          <a:lstStyle/>
          <a:p>
            <a:r>
              <a:rPr lang="en-US" sz="2000" dirty="0" smtClean="0"/>
              <a:t>CONTINUED PRE-ACCREDITATION (CONT.)</a:t>
            </a:r>
          </a:p>
          <a:p>
            <a:pPr lvl="1"/>
            <a:r>
              <a:rPr lang="en-US" sz="1800" dirty="0" smtClean="0"/>
              <a:t>2    OBSTETRICS/GYNECOLOGY</a:t>
            </a:r>
          </a:p>
          <a:p>
            <a:pPr lvl="1"/>
            <a:r>
              <a:rPr lang="en-US" sz="1800" dirty="0" smtClean="0"/>
              <a:t>3    OB/GYN FELLOWSHIPS</a:t>
            </a:r>
          </a:p>
          <a:p>
            <a:pPr lvl="1"/>
            <a:r>
              <a:rPr lang="en-US" sz="1800" dirty="0" smtClean="0"/>
              <a:t>3    </a:t>
            </a:r>
            <a:r>
              <a:rPr lang="en-US" sz="1800" dirty="0"/>
              <a:t>OPTHALMOLOGY</a:t>
            </a:r>
          </a:p>
          <a:p>
            <a:pPr lvl="1"/>
            <a:r>
              <a:rPr lang="en-US" sz="1800" dirty="0" smtClean="0"/>
              <a:t>19  ORTHOPEDIC SURGERY</a:t>
            </a:r>
          </a:p>
          <a:p>
            <a:pPr lvl="1"/>
            <a:r>
              <a:rPr lang="en-US" sz="1800" dirty="0" smtClean="0"/>
              <a:t>3    ONMM</a:t>
            </a:r>
          </a:p>
          <a:p>
            <a:pPr lvl="1"/>
            <a:r>
              <a:rPr lang="en-US" sz="1800" dirty="0" smtClean="0"/>
              <a:t>3    OTOLARYNGOLOGY</a:t>
            </a:r>
          </a:p>
          <a:p>
            <a:pPr lvl="1"/>
            <a:r>
              <a:rPr lang="en-US" sz="1800" dirty="0" smtClean="0"/>
              <a:t>1    PHYSICAL MEDICINE AND REHAB</a:t>
            </a:r>
          </a:p>
          <a:p>
            <a:pPr lvl="1"/>
            <a:r>
              <a:rPr lang="en-US" sz="1800" dirty="0" smtClean="0"/>
              <a:t>0    PLASTIC SURGERY</a:t>
            </a:r>
          </a:p>
          <a:p>
            <a:pPr lvl="1"/>
            <a:r>
              <a:rPr lang="en-US" sz="1800" dirty="0" smtClean="0"/>
              <a:t>3    PSYCHIATRY</a:t>
            </a:r>
          </a:p>
          <a:p>
            <a:pPr lvl="1"/>
            <a:r>
              <a:rPr lang="en-US" sz="1800" dirty="0" smtClean="0"/>
              <a:t>1    RADIOLOGY</a:t>
            </a:r>
          </a:p>
          <a:p>
            <a:pPr lvl="1"/>
            <a:r>
              <a:rPr lang="en-US" sz="1800" dirty="0" smtClean="0"/>
              <a:t>1    RHEUMATOLOGY</a:t>
            </a:r>
            <a:endParaRPr lang="en-US" sz="1800" dirty="0"/>
          </a:p>
          <a:p>
            <a:pPr lvl="1"/>
            <a:r>
              <a:rPr lang="en-US" sz="1800" dirty="0" smtClean="0"/>
              <a:t>10 </a:t>
            </a:r>
            <a:r>
              <a:rPr lang="en-US" sz="1800" dirty="0"/>
              <a:t>GENERAL SURGERY</a:t>
            </a:r>
          </a:p>
          <a:p>
            <a:pPr lvl="1"/>
            <a:r>
              <a:rPr lang="en-US" sz="1800" dirty="0" smtClean="0"/>
              <a:t>2   </a:t>
            </a:r>
            <a:r>
              <a:rPr lang="en-US" sz="1800" dirty="0"/>
              <a:t>UROLOGY</a:t>
            </a:r>
          </a:p>
          <a:p>
            <a:pPr lvl="1"/>
            <a:endParaRPr lang="en-US" sz="1800" dirty="0"/>
          </a:p>
        </p:txBody>
      </p:sp>
    </p:spTree>
    <p:extLst>
      <p:ext uri="{BB962C8B-B14F-4D97-AF65-F5344CB8AC3E}">
        <p14:creationId xmlns:p14="http://schemas.microsoft.com/office/powerpoint/2010/main" val="1840632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algn="ctr"/>
            <a:r>
              <a:rPr lang="en-US" sz="2800" dirty="0" smtClean="0"/>
              <a:t>PERCENTAGE OF REVIEWED APPLICATIONS RECEIVING CONTINUED-PREACCREDITATION</a:t>
            </a:r>
            <a:endParaRPr lang="en-US" sz="2800" dirty="0"/>
          </a:p>
        </p:txBody>
      </p:sp>
      <p:sp>
        <p:nvSpPr>
          <p:cNvPr id="3" name="Content Placeholder 2"/>
          <p:cNvSpPr>
            <a:spLocks noGrp="1"/>
          </p:cNvSpPr>
          <p:nvPr>
            <p:ph idx="1"/>
          </p:nvPr>
        </p:nvSpPr>
        <p:spPr/>
        <p:txBody>
          <a:bodyPr/>
          <a:lstStyle/>
          <a:p>
            <a:r>
              <a:rPr lang="en-US" dirty="0" smtClean="0"/>
              <a:t>PRIMARY CARE			11%</a:t>
            </a:r>
          </a:p>
          <a:p>
            <a:pPr lvl="1"/>
            <a:r>
              <a:rPr lang="en-US" dirty="0" smtClean="0"/>
              <a:t>FAMILY MEDICINE		18%</a:t>
            </a:r>
          </a:p>
          <a:p>
            <a:pPr lvl="1"/>
            <a:r>
              <a:rPr lang="en-US" dirty="0" smtClean="0"/>
              <a:t>INTERNAL MEDICINE	  2%</a:t>
            </a:r>
          </a:p>
          <a:p>
            <a:pPr lvl="1"/>
            <a:r>
              <a:rPr lang="en-US" dirty="0" smtClean="0"/>
              <a:t>PEDIATRICS			  0%</a:t>
            </a:r>
          </a:p>
          <a:p>
            <a:endParaRPr lang="en-US" dirty="0"/>
          </a:p>
          <a:p>
            <a:r>
              <a:rPr lang="en-US" dirty="0" smtClean="0"/>
              <a:t>SURGICAL PROGRAMS	25%</a:t>
            </a:r>
          </a:p>
          <a:p>
            <a:pPr lvl="1"/>
            <a:r>
              <a:rPr lang="en-US" dirty="0" smtClean="0"/>
              <a:t>ENT				27%</a:t>
            </a:r>
          </a:p>
          <a:p>
            <a:pPr lvl="1"/>
            <a:r>
              <a:rPr lang="en-US" dirty="0" smtClean="0"/>
              <a:t>ORTHOPEDIC SURGERY	46%</a:t>
            </a:r>
          </a:p>
          <a:p>
            <a:pPr lvl="1"/>
            <a:r>
              <a:rPr lang="en-US" dirty="0" smtClean="0"/>
              <a:t>GENERAL SURGERY	20%</a:t>
            </a:r>
            <a:endParaRPr lang="en-US" dirty="0"/>
          </a:p>
        </p:txBody>
      </p:sp>
    </p:spTree>
    <p:extLst>
      <p:ext uri="{BB962C8B-B14F-4D97-AF65-F5344CB8AC3E}">
        <p14:creationId xmlns:p14="http://schemas.microsoft.com/office/powerpoint/2010/main" val="1745837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CURRENT STATUS OF PROGRAM APPLICATION SUBMISSION AND ACCREDITATION (CONT.)</a:t>
            </a:r>
          </a:p>
        </p:txBody>
      </p:sp>
      <p:sp>
        <p:nvSpPr>
          <p:cNvPr id="3" name="Content Placeholder 2"/>
          <p:cNvSpPr>
            <a:spLocks noGrp="1"/>
          </p:cNvSpPr>
          <p:nvPr>
            <p:ph idx="1"/>
          </p:nvPr>
        </p:nvSpPr>
        <p:spPr/>
        <p:txBody>
          <a:bodyPr>
            <a:normAutofit/>
          </a:bodyPr>
          <a:lstStyle/>
          <a:p>
            <a:r>
              <a:rPr lang="en-US" dirty="0" smtClean="0"/>
              <a:t>OSTEOPATHIC RECOGNITION – 210</a:t>
            </a:r>
          </a:p>
          <a:p>
            <a:endParaRPr lang="en-US" dirty="0" smtClean="0"/>
          </a:p>
          <a:p>
            <a:pPr lvl="1"/>
            <a:r>
              <a:rPr lang="en-US" dirty="0" smtClean="0"/>
              <a:t>INITIAL ACCREDITATION – 142</a:t>
            </a:r>
          </a:p>
          <a:p>
            <a:pPr lvl="1"/>
            <a:r>
              <a:rPr lang="en-US" dirty="0" smtClean="0"/>
              <a:t>CONTINUED ACCREDITATION – 50</a:t>
            </a:r>
          </a:p>
          <a:p>
            <a:pPr lvl="1"/>
            <a:r>
              <a:rPr lang="en-US" dirty="0" smtClean="0"/>
              <a:t>APPLICATION PENDING – 15</a:t>
            </a:r>
          </a:p>
          <a:p>
            <a:pPr lvl="1"/>
            <a:r>
              <a:rPr lang="en-US" dirty="0" smtClean="0"/>
              <a:t>RECOGNITION WITHHELD – 10</a:t>
            </a:r>
          </a:p>
          <a:p>
            <a:pPr lvl="1"/>
            <a:r>
              <a:rPr lang="en-US" dirty="0" smtClean="0"/>
              <a:t>PENDING REVIEW – 15  </a:t>
            </a:r>
          </a:p>
          <a:p>
            <a:pPr lvl="1"/>
            <a:endParaRPr lang="en-US" dirty="0"/>
          </a:p>
          <a:p>
            <a:pPr marL="411480" lvl="1" indent="0">
              <a:buNone/>
            </a:pPr>
            <a:r>
              <a:rPr lang="en-US" dirty="0" smtClean="0"/>
              <a:t>  </a:t>
            </a:r>
          </a:p>
          <a:p>
            <a:pPr marL="630936" lvl="2" indent="0">
              <a:buNone/>
            </a:pPr>
            <a:endParaRPr lang="en-US" dirty="0"/>
          </a:p>
        </p:txBody>
      </p:sp>
    </p:spTree>
    <p:extLst>
      <p:ext uri="{BB962C8B-B14F-4D97-AF65-F5344CB8AC3E}">
        <p14:creationId xmlns:p14="http://schemas.microsoft.com/office/powerpoint/2010/main" val="3674456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PROGRAM DIRECTOR CREDENTIALS FOR SAS PROGRAMS</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smtClean="0"/>
              <a:t>PROGRAM DIRECTOR DEGREES</a:t>
            </a:r>
          </a:p>
          <a:p>
            <a:pPr marL="0" indent="0">
              <a:buNone/>
            </a:pPr>
            <a:r>
              <a:rPr lang="en-US" dirty="0" smtClean="0"/>
              <a:t>	D.O. – 69%</a:t>
            </a:r>
          </a:p>
          <a:p>
            <a:pPr marL="0" indent="0">
              <a:buNone/>
            </a:pPr>
            <a:r>
              <a:rPr lang="en-US" dirty="0"/>
              <a:t>	</a:t>
            </a:r>
            <a:r>
              <a:rPr lang="en-US" dirty="0" smtClean="0"/>
              <a:t>M.D. – 31%</a:t>
            </a:r>
          </a:p>
          <a:p>
            <a:pPr marL="0" indent="0">
              <a:buNone/>
            </a:pPr>
            <a:endParaRPr lang="en-US" dirty="0"/>
          </a:p>
          <a:p>
            <a:pPr marL="0" indent="0">
              <a:buNone/>
            </a:pPr>
            <a:r>
              <a:rPr lang="en-US" dirty="0" smtClean="0"/>
              <a:t>PROGRAM DIRECTOR CERTIFICATION</a:t>
            </a:r>
          </a:p>
          <a:p>
            <a:pPr marL="0" indent="0">
              <a:buNone/>
            </a:pPr>
            <a:r>
              <a:rPr lang="en-US" dirty="0"/>
              <a:t>	</a:t>
            </a:r>
            <a:r>
              <a:rPr lang="en-US" dirty="0" smtClean="0"/>
              <a:t>AOA – 55%</a:t>
            </a:r>
          </a:p>
          <a:p>
            <a:pPr marL="0" indent="0">
              <a:buNone/>
            </a:pPr>
            <a:r>
              <a:rPr lang="en-US" dirty="0"/>
              <a:t>	</a:t>
            </a:r>
            <a:r>
              <a:rPr lang="en-US" dirty="0" smtClean="0"/>
              <a:t>ABMS – 40%</a:t>
            </a:r>
          </a:p>
          <a:p>
            <a:pPr marL="0" indent="0">
              <a:buNone/>
            </a:pPr>
            <a:r>
              <a:rPr lang="en-US" dirty="0"/>
              <a:t>	</a:t>
            </a:r>
            <a:r>
              <a:rPr lang="en-US" dirty="0" smtClean="0"/>
              <a:t>AOA AND ABMS – 5% </a:t>
            </a:r>
            <a:endParaRPr lang="en-US" dirty="0"/>
          </a:p>
          <a:p>
            <a:pPr marL="0" indent="0">
              <a:buNone/>
            </a:pPr>
            <a:endParaRPr lang="en-US" sz="18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97929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a:t>
            </a:r>
            <a:endParaRPr lang="en-US" dirty="0"/>
          </a:p>
        </p:txBody>
      </p:sp>
      <p:sp>
        <p:nvSpPr>
          <p:cNvPr id="3" name="Content Placeholder 2"/>
          <p:cNvSpPr>
            <a:spLocks noGrp="1"/>
          </p:cNvSpPr>
          <p:nvPr>
            <p:ph idx="1"/>
          </p:nvPr>
        </p:nvSpPr>
        <p:spPr/>
        <p:txBody>
          <a:bodyPr/>
          <a:lstStyle/>
          <a:p>
            <a:r>
              <a:rPr lang="en-US"/>
              <a:t>I have no relevant financial relationships or affiliations with commercial interests to disclose.</a:t>
            </a:r>
          </a:p>
          <a:p>
            <a:endParaRPr lang="en-US"/>
          </a:p>
        </p:txBody>
      </p:sp>
    </p:spTree>
    <p:extLst>
      <p:ext uri="{BB962C8B-B14F-4D97-AF65-F5344CB8AC3E}">
        <p14:creationId xmlns:p14="http://schemas.microsoft.com/office/powerpoint/2010/main" val="4048744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270464"/>
          </a:xfrm>
        </p:spPr>
        <p:txBody>
          <a:bodyPr>
            <a:normAutofit fontScale="90000"/>
          </a:bodyPr>
          <a:lstStyle/>
          <a:p>
            <a:pPr algn="ctr"/>
            <a:r>
              <a:rPr lang="en-US" dirty="0" smtClean="0"/>
              <a:t>OSU-CHS APPLICATION  STATUS FOR OSUMC</a:t>
            </a:r>
            <a:endParaRPr lang="en-US" dirty="0"/>
          </a:p>
        </p:txBody>
      </p:sp>
      <p:sp>
        <p:nvSpPr>
          <p:cNvPr id="3" name="Content Placeholder 2"/>
          <p:cNvSpPr>
            <a:spLocks noGrp="1"/>
          </p:cNvSpPr>
          <p:nvPr>
            <p:ph idx="1"/>
          </p:nvPr>
        </p:nvSpPr>
        <p:spPr>
          <a:xfrm>
            <a:off x="914400" y="1524000"/>
            <a:ext cx="8229600" cy="4572317"/>
          </a:xfrm>
        </p:spPr>
        <p:txBody>
          <a:bodyPr>
            <a:normAutofit fontScale="25000" lnSpcReduction="20000"/>
          </a:bodyPr>
          <a:lstStyle/>
          <a:p>
            <a:pPr>
              <a:buNone/>
            </a:pPr>
            <a:r>
              <a:rPr lang="en-US" sz="6400" dirty="0" smtClean="0"/>
              <a:t> </a:t>
            </a:r>
          </a:p>
          <a:p>
            <a:pPr>
              <a:buNone/>
            </a:pPr>
            <a:endParaRPr lang="en-US" sz="9600" dirty="0" smtClean="0"/>
          </a:p>
          <a:p>
            <a:pPr>
              <a:buNone/>
            </a:pPr>
            <a:r>
              <a:rPr lang="en-US" sz="9600" dirty="0" smtClean="0"/>
              <a:t>CONTINUED ACCREDITATION</a:t>
            </a:r>
          </a:p>
          <a:p>
            <a:pPr>
              <a:buNone/>
            </a:pPr>
            <a:r>
              <a:rPr lang="en-US" sz="9600" dirty="0"/>
              <a:t>	</a:t>
            </a:r>
            <a:r>
              <a:rPr lang="en-US" sz="8000" dirty="0" smtClean="0"/>
              <a:t>INTERNAL MEDICINE</a:t>
            </a:r>
          </a:p>
          <a:p>
            <a:pPr>
              <a:buNone/>
            </a:pPr>
            <a:r>
              <a:rPr lang="en-US" sz="8000" dirty="0"/>
              <a:t>	</a:t>
            </a:r>
            <a:r>
              <a:rPr lang="en-US" sz="8000" dirty="0" smtClean="0"/>
              <a:t>PEDIATRICS</a:t>
            </a:r>
            <a:endParaRPr lang="en-US" sz="8000" dirty="0"/>
          </a:p>
          <a:p>
            <a:pPr>
              <a:buNone/>
            </a:pPr>
            <a:endParaRPr lang="en-US" sz="9600" dirty="0"/>
          </a:p>
          <a:p>
            <a:pPr>
              <a:buNone/>
            </a:pPr>
            <a:r>
              <a:rPr lang="en-US" sz="9600" dirty="0" smtClean="0"/>
              <a:t>INITIAL ACCREDITATION</a:t>
            </a:r>
          </a:p>
          <a:p>
            <a:pPr>
              <a:buNone/>
            </a:pPr>
            <a:r>
              <a:rPr lang="en-US" sz="9600" dirty="0" smtClean="0"/>
              <a:t>	</a:t>
            </a:r>
            <a:r>
              <a:rPr lang="en-US" sz="8000" dirty="0" smtClean="0"/>
              <a:t>ANESTHESIOLOGY</a:t>
            </a:r>
          </a:p>
          <a:p>
            <a:pPr>
              <a:buNone/>
            </a:pPr>
            <a:r>
              <a:rPr lang="en-US" sz="8000" dirty="0"/>
              <a:t>	</a:t>
            </a:r>
            <a:r>
              <a:rPr lang="en-US" sz="8000" dirty="0" smtClean="0"/>
              <a:t>CARDIOLOGY</a:t>
            </a:r>
          </a:p>
          <a:p>
            <a:pPr>
              <a:buNone/>
            </a:pPr>
            <a:r>
              <a:rPr lang="en-US" sz="8000" dirty="0"/>
              <a:t>	</a:t>
            </a:r>
            <a:r>
              <a:rPr lang="en-US" sz="8000" dirty="0" smtClean="0"/>
              <a:t>GASTROENTEROLOGY</a:t>
            </a:r>
          </a:p>
          <a:p>
            <a:pPr>
              <a:buNone/>
            </a:pPr>
            <a:r>
              <a:rPr lang="en-US" sz="8000" dirty="0"/>
              <a:t>	</a:t>
            </a:r>
            <a:r>
              <a:rPr lang="en-US" sz="8000" dirty="0" smtClean="0"/>
              <a:t>EMERGENCY MEDICINE</a:t>
            </a:r>
          </a:p>
          <a:p>
            <a:pPr>
              <a:buNone/>
            </a:pPr>
            <a:r>
              <a:rPr lang="en-US" sz="8000" dirty="0"/>
              <a:t>	FAMILY MEDICINE (OSUMC</a:t>
            </a:r>
            <a:r>
              <a:rPr lang="en-US" sz="8000" dirty="0" smtClean="0"/>
              <a:t>)</a:t>
            </a:r>
          </a:p>
          <a:p>
            <a:pPr>
              <a:buNone/>
            </a:pPr>
            <a:r>
              <a:rPr lang="en-US" sz="8000" dirty="0"/>
              <a:t>	</a:t>
            </a:r>
            <a:r>
              <a:rPr lang="en-US" sz="8000" dirty="0" smtClean="0"/>
              <a:t>INTERVENTIONAL CARDIOLOGY</a:t>
            </a:r>
          </a:p>
          <a:p>
            <a:pPr>
              <a:buNone/>
            </a:pPr>
            <a:r>
              <a:rPr lang="en-US" sz="8000" dirty="0" smtClean="0"/>
              <a:t>	OB/GYN</a:t>
            </a:r>
          </a:p>
          <a:p>
            <a:pPr>
              <a:buNone/>
            </a:pPr>
            <a:r>
              <a:rPr lang="en-US" sz="8000" dirty="0"/>
              <a:t>	</a:t>
            </a:r>
            <a:r>
              <a:rPr lang="en-US" sz="8000" dirty="0" smtClean="0"/>
              <a:t>OMM</a:t>
            </a:r>
          </a:p>
          <a:p>
            <a:pPr>
              <a:buNone/>
            </a:pPr>
            <a:r>
              <a:rPr lang="en-US" sz="8000" dirty="0" smtClean="0"/>
              <a:t>	PSYCHIATRY</a:t>
            </a:r>
          </a:p>
          <a:p>
            <a:pPr>
              <a:buNone/>
            </a:pPr>
            <a:r>
              <a:rPr lang="en-US" sz="8000" dirty="0"/>
              <a:t>	</a:t>
            </a:r>
            <a:r>
              <a:rPr lang="en-US" sz="8000" dirty="0" smtClean="0"/>
              <a:t>RADIOLOGY</a:t>
            </a:r>
          </a:p>
          <a:p>
            <a:pPr>
              <a:buNone/>
            </a:pPr>
            <a:r>
              <a:rPr lang="en-US" sz="8000" dirty="0"/>
              <a:t>	</a:t>
            </a:r>
            <a:r>
              <a:rPr lang="en-US" sz="8000" dirty="0" smtClean="0"/>
              <a:t>SURGERY</a:t>
            </a:r>
          </a:p>
          <a:p>
            <a:pPr>
              <a:buNone/>
            </a:pPr>
            <a:r>
              <a:rPr lang="en-US" sz="8000" dirty="0"/>
              <a:t>	</a:t>
            </a:r>
            <a:endParaRPr lang="en-US" sz="8000" dirty="0" smtClean="0"/>
          </a:p>
          <a:p>
            <a:pPr>
              <a:buNone/>
            </a:pPr>
            <a:r>
              <a:rPr lang="en-US" sz="6400" dirty="0"/>
              <a:t>	</a:t>
            </a:r>
            <a:endParaRPr lang="en-US" sz="5600" dirty="0"/>
          </a:p>
          <a:p>
            <a:pPr>
              <a:buNone/>
            </a:pPr>
            <a:r>
              <a:rPr lang="en-US" sz="5600" dirty="0" smtClean="0"/>
              <a:t>	</a:t>
            </a:r>
            <a:endParaRPr lang="en-US" sz="5600" dirty="0"/>
          </a:p>
          <a:p>
            <a:pPr>
              <a:buNone/>
            </a:pPr>
            <a:r>
              <a:rPr lang="en-US" sz="2400" dirty="0" smtClean="0"/>
              <a:t>							</a:t>
            </a:r>
          </a:p>
          <a:p>
            <a:pPr>
              <a:buNone/>
            </a:pPr>
            <a:endParaRPr lang="en-US" dirty="0"/>
          </a:p>
          <a:p>
            <a:pPr>
              <a:buNone/>
            </a:pPr>
            <a:endParaRPr lang="en-US" dirty="0" smtClean="0"/>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t>OSU-CHS APPLICATION </a:t>
            </a:r>
            <a:r>
              <a:rPr lang="en-US" sz="3600" dirty="0" smtClean="0"/>
              <a:t>STATUS FOR OSUMC (Cont.)</a:t>
            </a:r>
            <a:endParaRPr lang="en-US" sz="3600" dirty="0"/>
          </a:p>
        </p:txBody>
      </p:sp>
      <p:sp>
        <p:nvSpPr>
          <p:cNvPr id="3" name="Content Placeholder 2"/>
          <p:cNvSpPr>
            <a:spLocks noGrp="1"/>
          </p:cNvSpPr>
          <p:nvPr>
            <p:ph idx="1"/>
          </p:nvPr>
        </p:nvSpPr>
        <p:spPr/>
        <p:txBody>
          <a:bodyPr>
            <a:normAutofit/>
          </a:bodyPr>
          <a:lstStyle/>
          <a:p>
            <a:pPr>
              <a:buNone/>
            </a:pPr>
            <a:endParaRPr lang="en-US" sz="2400" dirty="0"/>
          </a:p>
          <a:p>
            <a:pPr>
              <a:buNone/>
            </a:pPr>
            <a:endParaRPr lang="en-US" sz="2400" dirty="0" smtClean="0"/>
          </a:p>
          <a:p>
            <a:pPr>
              <a:buNone/>
            </a:pPr>
            <a:r>
              <a:rPr lang="en-US" sz="3600" dirty="0" smtClean="0"/>
              <a:t>CONTINUED PREACCREDITATION</a:t>
            </a:r>
          </a:p>
          <a:p>
            <a:pPr>
              <a:buNone/>
            </a:pPr>
            <a:r>
              <a:rPr lang="en-US" dirty="0"/>
              <a:t>	</a:t>
            </a:r>
            <a:r>
              <a:rPr lang="en-US" dirty="0" smtClean="0"/>
              <a:t>    </a:t>
            </a:r>
            <a:r>
              <a:rPr lang="en-US" sz="2800" dirty="0" smtClean="0"/>
              <a:t>ORTHOPEDIC SURGERY</a:t>
            </a:r>
          </a:p>
          <a:p>
            <a:pPr>
              <a:buNone/>
            </a:pPr>
            <a:r>
              <a:rPr lang="en-US" sz="2800" dirty="0" smtClean="0"/>
              <a:t>	     OTOLARYNGOLOGY </a:t>
            </a:r>
            <a:endParaRPr lang="en-US" sz="2800" dirty="0"/>
          </a:p>
          <a:p>
            <a:pPr>
              <a:buNone/>
            </a:pPr>
            <a:r>
              <a:rPr lang="en-US" sz="2000" dirty="0" smtClean="0"/>
              <a:t>		</a:t>
            </a:r>
          </a:p>
          <a:p>
            <a:pPr>
              <a:buNone/>
            </a:pPr>
            <a:r>
              <a:rPr lang="en-US" sz="2000" dirty="0" smtClean="0"/>
              <a:t>	</a:t>
            </a:r>
            <a:endParaRPr lang="en-US" dirty="0"/>
          </a:p>
        </p:txBody>
      </p:sp>
    </p:spTree>
    <p:extLst>
      <p:ext uri="{BB962C8B-B14F-4D97-AF65-F5344CB8AC3E}">
        <p14:creationId xmlns:p14="http://schemas.microsoft.com/office/powerpoint/2010/main" val="191954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OSU-CHS APPLICATION STATUS FOR NON-OSUMC PROGRAMS</a:t>
            </a:r>
            <a:endParaRPr lang="en-US" sz="3600" dirty="0"/>
          </a:p>
        </p:txBody>
      </p:sp>
      <p:sp>
        <p:nvSpPr>
          <p:cNvPr id="3" name="Content Placeholder 2"/>
          <p:cNvSpPr>
            <a:spLocks noGrp="1"/>
          </p:cNvSpPr>
          <p:nvPr>
            <p:ph idx="1"/>
          </p:nvPr>
        </p:nvSpPr>
        <p:spPr/>
        <p:txBody>
          <a:bodyPr>
            <a:normAutofit/>
          </a:bodyPr>
          <a:lstStyle/>
          <a:p>
            <a:r>
              <a:rPr lang="en-US" dirty="0" smtClean="0"/>
              <a:t>INITIAL ACCREDITATION</a:t>
            </a:r>
          </a:p>
          <a:p>
            <a:pPr lvl="1"/>
            <a:r>
              <a:rPr lang="en-US" sz="2400" dirty="0" smtClean="0"/>
              <a:t>EMERGENCY MEDICINE – LAWTON</a:t>
            </a:r>
          </a:p>
          <a:p>
            <a:pPr lvl="1"/>
            <a:r>
              <a:rPr lang="en-US" sz="2400" dirty="0" smtClean="0"/>
              <a:t>EMERGENCY MEDICINE – NORMAN  </a:t>
            </a:r>
          </a:p>
          <a:p>
            <a:pPr lvl="1"/>
            <a:r>
              <a:rPr lang="en-US" sz="2400" dirty="0" smtClean="0"/>
              <a:t>FAMILY MEDICINE – ADA</a:t>
            </a:r>
          </a:p>
          <a:p>
            <a:pPr lvl="1"/>
            <a:r>
              <a:rPr lang="en-US" sz="2400" dirty="0" smtClean="0"/>
              <a:t>FAMILY MEDICINE – DURANT  </a:t>
            </a:r>
          </a:p>
          <a:p>
            <a:pPr lvl="1"/>
            <a:r>
              <a:rPr lang="en-US" sz="2400" dirty="0" smtClean="0"/>
              <a:t>FAMILY MEDICINE – LAWTON</a:t>
            </a:r>
          </a:p>
          <a:p>
            <a:pPr lvl="1"/>
            <a:r>
              <a:rPr lang="en-US" sz="2400" dirty="0" smtClean="0"/>
              <a:t>FAMILY MEDICINE – </a:t>
            </a:r>
            <a:r>
              <a:rPr lang="en-US" sz="2400" dirty="0" err="1" smtClean="0"/>
              <a:t>McALESTER</a:t>
            </a:r>
            <a:endParaRPr lang="en-US" sz="2400" dirty="0" smtClean="0"/>
          </a:p>
          <a:p>
            <a:pPr lvl="1"/>
            <a:r>
              <a:rPr lang="en-US" sz="2400" dirty="0" smtClean="0"/>
              <a:t>FAMILY MEDICINE – TAHLEQUAH</a:t>
            </a:r>
          </a:p>
          <a:p>
            <a:pPr lvl="1"/>
            <a:r>
              <a:rPr lang="en-US" sz="2400" smtClean="0"/>
              <a:t>ONCOLOGY – CTCA  </a:t>
            </a:r>
            <a:endParaRPr lang="en-US" sz="2400" dirty="0" smtClean="0"/>
          </a:p>
          <a:p>
            <a:pPr lvl="1"/>
            <a:endParaRPr lang="en-US" sz="2400" dirty="0" smtClean="0"/>
          </a:p>
        </p:txBody>
      </p:sp>
    </p:spTree>
    <p:extLst>
      <p:ext uri="{BB962C8B-B14F-4D97-AF65-F5344CB8AC3E}">
        <p14:creationId xmlns:p14="http://schemas.microsoft.com/office/powerpoint/2010/main" val="623634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STATUS OF TEACHING HEALTH CENTER PROGRAMS</a:t>
            </a:r>
            <a:endParaRPr lang="en-US" dirty="0"/>
          </a:p>
        </p:txBody>
      </p:sp>
      <p:sp>
        <p:nvSpPr>
          <p:cNvPr id="3" name="Content Placeholder 2"/>
          <p:cNvSpPr>
            <a:spLocks noGrp="1"/>
          </p:cNvSpPr>
          <p:nvPr>
            <p:ph idx="1"/>
          </p:nvPr>
        </p:nvSpPr>
        <p:spPr>
          <a:xfrm>
            <a:off x="532263" y="1600200"/>
            <a:ext cx="8229600" cy="4526280"/>
          </a:xfrm>
        </p:spPr>
        <p:txBody>
          <a:bodyPr>
            <a:normAutofit/>
          </a:bodyPr>
          <a:lstStyle/>
          <a:p>
            <a:endParaRPr lang="en-US" dirty="0"/>
          </a:p>
          <a:p>
            <a:r>
              <a:rPr lang="en-US" dirty="0" smtClean="0"/>
              <a:t>  INITIAL ACCREDITATION</a:t>
            </a:r>
          </a:p>
          <a:p>
            <a:pPr lvl="1"/>
            <a:r>
              <a:rPr lang="en-US" dirty="0" smtClean="0"/>
              <a:t>     FAMILY MEDICINE – TALIHINA</a:t>
            </a:r>
          </a:p>
          <a:p>
            <a:pPr lvl="1"/>
            <a:r>
              <a:rPr lang="en-US" dirty="0" smtClean="0"/>
              <a:t>     FAMILY MEDICINE – TULSA</a:t>
            </a:r>
          </a:p>
          <a:p>
            <a:pPr lvl="1"/>
            <a:r>
              <a:rPr lang="en-US" dirty="0" smtClean="0"/>
              <a:t>     INTERNAL MEDICINE – TAHLEQUAH</a:t>
            </a:r>
          </a:p>
          <a:p>
            <a:pPr lvl="1"/>
            <a:r>
              <a:rPr lang="en-US" dirty="0" smtClean="0"/>
              <a:t>    OB/GYN – TULSA</a:t>
            </a:r>
          </a:p>
          <a:p>
            <a:pPr lvl="1"/>
            <a:endParaRPr lang="en-US" dirty="0" smtClean="0"/>
          </a:p>
          <a:p>
            <a:pPr marL="411480" lvl="1" indent="0">
              <a:buNone/>
            </a:pPr>
            <a:r>
              <a:rPr lang="en-US" sz="3200" dirty="0" smtClean="0"/>
              <a:t>CONTINUED ACCREDITATION</a:t>
            </a:r>
            <a:endParaRPr lang="en-US" sz="3200" dirty="0"/>
          </a:p>
          <a:p>
            <a:pPr lvl="1"/>
            <a:r>
              <a:rPr lang="en-US" dirty="0" smtClean="0"/>
              <a:t>    PEDIATRICS – TULSA  </a:t>
            </a:r>
            <a:endParaRPr lang="en-US" dirty="0"/>
          </a:p>
        </p:txBody>
      </p:sp>
    </p:spTree>
    <p:extLst>
      <p:ext uri="{BB962C8B-B14F-4D97-AF65-F5344CB8AC3E}">
        <p14:creationId xmlns:p14="http://schemas.microsoft.com/office/powerpoint/2010/main" val="245902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STATUS OF OSTEOPATHIC RECOGNITION APPLICATIONS</a:t>
            </a:r>
            <a:endParaRPr lang="en-US" dirty="0"/>
          </a:p>
        </p:txBody>
      </p:sp>
      <p:sp>
        <p:nvSpPr>
          <p:cNvPr id="3" name="Content Placeholder 2"/>
          <p:cNvSpPr>
            <a:spLocks noGrp="1"/>
          </p:cNvSpPr>
          <p:nvPr>
            <p:ph idx="1"/>
          </p:nvPr>
        </p:nvSpPr>
        <p:spPr/>
        <p:txBody>
          <a:bodyPr>
            <a:normAutofit/>
          </a:bodyPr>
          <a:lstStyle/>
          <a:p>
            <a:r>
              <a:rPr lang="en-US" dirty="0" smtClean="0"/>
              <a:t>INITIAL RECOGNITION</a:t>
            </a:r>
          </a:p>
          <a:p>
            <a:pPr lvl="1"/>
            <a:r>
              <a:rPr lang="en-US" sz="2000" dirty="0" smtClean="0"/>
              <a:t>ANESTHESIOLOGY</a:t>
            </a:r>
          </a:p>
          <a:p>
            <a:pPr lvl="1"/>
            <a:r>
              <a:rPr lang="en-US" sz="2000" dirty="0" smtClean="0"/>
              <a:t>CARDIOLOGY</a:t>
            </a:r>
          </a:p>
          <a:p>
            <a:pPr lvl="1"/>
            <a:r>
              <a:rPr lang="en-US" sz="2000" dirty="0" smtClean="0"/>
              <a:t>EMERGENCY MEDICINE – OSUMC AND LAWTON</a:t>
            </a:r>
          </a:p>
          <a:p>
            <a:pPr lvl="1"/>
            <a:r>
              <a:rPr lang="en-US" sz="2000" dirty="0" smtClean="0"/>
              <a:t>FAMILY MEDICINE – OSUMC AND TULSA THC</a:t>
            </a:r>
          </a:p>
          <a:p>
            <a:pPr lvl="1"/>
            <a:r>
              <a:rPr lang="en-US" sz="2000" dirty="0" smtClean="0"/>
              <a:t>FAMILY MEDICINE – LAWTON, </a:t>
            </a:r>
            <a:r>
              <a:rPr lang="en-US" sz="2000" dirty="0" err="1" smtClean="0"/>
              <a:t>McALESTER</a:t>
            </a:r>
            <a:r>
              <a:rPr lang="en-US" sz="2000" dirty="0" smtClean="0"/>
              <a:t>, TALIHINA</a:t>
            </a:r>
          </a:p>
          <a:p>
            <a:pPr lvl="1"/>
            <a:r>
              <a:rPr lang="en-US" sz="2000" dirty="0" smtClean="0"/>
              <a:t>INTERNAL MEDICINE –OSUMC AND TAHLEQUAH</a:t>
            </a:r>
          </a:p>
          <a:p>
            <a:pPr lvl="1"/>
            <a:r>
              <a:rPr lang="en-US" sz="2000" dirty="0" smtClean="0"/>
              <a:t>OB/GYN – OSUMC AND TULSA THC </a:t>
            </a:r>
          </a:p>
          <a:p>
            <a:pPr lvl="1"/>
            <a:r>
              <a:rPr lang="en-US" sz="2000" dirty="0" smtClean="0"/>
              <a:t>PEDIATRICS – OSUMC AND TULSA THC</a:t>
            </a:r>
          </a:p>
          <a:p>
            <a:pPr lvl="1"/>
            <a:r>
              <a:rPr lang="en-US" sz="2000" dirty="0" smtClean="0"/>
              <a:t>PSYCHIATRY</a:t>
            </a:r>
          </a:p>
          <a:p>
            <a:pPr lvl="1"/>
            <a:r>
              <a:rPr lang="en-US" sz="2000" dirty="0" smtClean="0"/>
              <a:t>RADIOLOGY</a:t>
            </a:r>
          </a:p>
          <a:p>
            <a:pPr lvl="1"/>
            <a:r>
              <a:rPr lang="en-US" sz="2000" dirty="0" smtClean="0"/>
              <a:t>SURGERY</a:t>
            </a:r>
            <a:endParaRPr lang="en-US" sz="2000" dirty="0"/>
          </a:p>
        </p:txBody>
      </p:sp>
    </p:spTree>
    <p:extLst>
      <p:ext uri="{BB962C8B-B14F-4D97-AF65-F5344CB8AC3E}">
        <p14:creationId xmlns:p14="http://schemas.microsoft.com/office/powerpoint/2010/main" val="1063839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2020 MATCH IMPLICATIONS</a:t>
            </a:r>
            <a:endParaRPr lang="en-US" dirty="0"/>
          </a:p>
        </p:txBody>
      </p:sp>
      <p:sp>
        <p:nvSpPr>
          <p:cNvPr id="3" name="Content Placeholder 2"/>
          <p:cNvSpPr>
            <a:spLocks noGrp="1"/>
          </p:cNvSpPr>
          <p:nvPr>
            <p:ph idx="1"/>
          </p:nvPr>
        </p:nvSpPr>
        <p:spPr/>
        <p:txBody>
          <a:bodyPr>
            <a:normAutofit/>
          </a:bodyPr>
          <a:lstStyle/>
          <a:p>
            <a:r>
              <a:rPr lang="en-US" dirty="0" smtClean="0"/>
              <a:t>ALL AOA TRAINING PROGRAMS NOT ACHIEVING ACGME INITIAL ACCREDITATION BY SEPTEMBER OF 2019 WILL NOT BE ABLE TO PARTICIPATE IN THE MATCH FOR 2020 AND WILL NOT BE ABLE TO MATRICULATE NEW APPLICANTS. </a:t>
            </a:r>
          </a:p>
          <a:p>
            <a:endParaRPr lang="en-US" dirty="0"/>
          </a:p>
          <a:p>
            <a:endParaRPr lang="en-US" dirty="0"/>
          </a:p>
        </p:txBody>
      </p:sp>
    </p:spTree>
    <p:extLst>
      <p:ext uri="{BB962C8B-B14F-4D97-AF65-F5344CB8AC3E}">
        <p14:creationId xmlns:p14="http://schemas.microsoft.com/office/powerpoint/2010/main" val="450960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UNANSWERED QUESTIONS</a:t>
            </a:r>
            <a:endParaRPr lang="en-US" sz="4000" dirty="0"/>
          </a:p>
        </p:txBody>
      </p:sp>
      <p:sp>
        <p:nvSpPr>
          <p:cNvPr id="3" name="Content Placeholder 2"/>
          <p:cNvSpPr>
            <a:spLocks noGrp="1"/>
          </p:cNvSpPr>
          <p:nvPr>
            <p:ph idx="1"/>
          </p:nvPr>
        </p:nvSpPr>
        <p:spPr/>
        <p:txBody>
          <a:bodyPr>
            <a:normAutofit fontScale="92500"/>
          </a:bodyPr>
          <a:lstStyle/>
          <a:p>
            <a:r>
              <a:rPr lang="en-US" sz="2400" dirty="0" smtClean="0"/>
              <a:t>WILL THE SAS ADD MORE SLOTS FOR DOs</a:t>
            </a:r>
          </a:p>
          <a:p>
            <a:endParaRPr lang="en-US" sz="2400" dirty="0" smtClean="0"/>
          </a:p>
          <a:p>
            <a:r>
              <a:rPr lang="en-US" sz="2400" dirty="0" smtClean="0"/>
              <a:t>WILL THE SAS OPEN MORE SURGICAL SLOTS FOR DOs</a:t>
            </a:r>
          </a:p>
          <a:p>
            <a:endParaRPr lang="en-US" sz="2400" dirty="0" smtClean="0"/>
          </a:p>
          <a:p>
            <a:r>
              <a:rPr lang="en-US" sz="2400" dirty="0" smtClean="0"/>
              <a:t>WILL OSTEOPATHIC IDENTITY BE MAINTAINED</a:t>
            </a:r>
          </a:p>
          <a:p>
            <a:endParaRPr lang="en-US" sz="2400" dirty="0" smtClean="0"/>
          </a:p>
          <a:p>
            <a:r>
              <a:rPr lang="en-US" sz="2400" dirty="0" smtClean="0"/>
              <a:t>WILL THE NEXT STEP BE SINGLE UNDERGRADUATE ACCREDITATION AND SINGLE PATHWAY TO LICENSURE</a:t>
            </a:r>
          </a:p>
          <a:p>
            <a:endParaRPr lang="en-US" sz="2400" dirty="0" smtClean="0"/>
          </a:p>
          <a:p>
            <a:r>
              <a:rPr lang="en-US" sz="2400" dirty="0" smtClean="0"/>
              <a:t>WILL AOA CERTIFIED DOs CONTINUE TO BE PROGRAM DIRECTORS</a:t>
            </a:r>
          </a:p>
          <a:p>
            <a:endParaRPr lang="en-US" sz="2400" dirty="0" smtClean="0"/>
          </a:p>
          <a:p>
            <a:r>
              <a:rPr lang="en-US" sz="2400" dirty="0" smtClean="0"/>
              <a:t>WILL INITIAL CERTIFICATION BY THE AOA CONTINUE</a:t>
            </a:r>
            <a:endParaRPr lang="en-US" sz="2400" dirty="0"/>
          </a:p>
        </p:txBody>
      </p:sp>
    </p:spTree>
    <p:extLst>
      <p:ext uri="{BB962C8B-B14F-4D97-AF65-F5344CB8AC3E}">
        <p14:creationId xmlns:p14="http://schemas.microsoft.com/office/powerpoint/2010/main" val="1269680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ACGME REQUIREMENT CHANGES</a:t>
            </a:r>
            <a:endParaRPr lang="en-US" dirty="0"/>
          </a:p>
        </p:txBody>
      </p:sp>
      <p:sp>
        <p:nvSpPr>
          <p:cNvPr id="3" name="Content Placeholder 2"/>
          <p:cNvSpPr>
            <a:spLocks noGrp="1"/>
          </p:cNvSpPr>
          <p:nvPr>
            <p:ph idx="1"/>
          </p:nvPr>
        </p:nvSpPr>
        <p:spPr/>
        <p:txBody>
          <a:bodyPr>
            <a:normAutofit/>
          </a:bodyPr>
          <a:lstStyle/>
          <a:p>
            <a:r>
              <a:rPr lang="en-US" sz="2400" dirty="0" smtClean="0"/>
              <a:t>NEW “LEARNING AND WORKING ENVIRONMENT” (FORMERLY “DUTY HOURS”) REQUIREMENTS WERE IMPLEMENTED JULY 1, 2018 (REQUIREMENT VI)</a:t>
            </a:r>
          </a:p>
          <a:p>
            <a:endParaRPr lang="en-US" sz="2400" dirty="0"/>
          </a:p>
          <a:p>
            <a:r>
              <a:rPr lang="en-US" sz="2400" dirty="0" smtClean="0"/>
              <a:t>REQUIREMENTS I-V WILL BE IMPLEMENTED ON </a:t>
            </a:r>
          </a:p>
          <a:p>
            <a:r>
              <a:rPr lang="en-US" sz="2400" dirty="0" smtClean="0"/>
              <a:t>JULY 1, 2019</a:t>
            </a:r>
          </a:p>
          <a:p>
            <a:endParaRPr lang="en-US" sz="2400" dirty="0"/>
          </a:p>
          <a:p>
            <a:r>
              <a:rPr lang="en-US" sz="2400" dirty="0" smtClean="0"/>
              <a:t>NEW REQUIREMENTS FOR I-V ARE FAVORABLE FOR OSTEOPATHIC AND RURAL PROGRAMS WITH MORE OPTIONS FOR CURRICULUM DESIGN, SCHOLARLY ACTIVITY AND ACCEPTANCE OF AOA RESIDENCY TRAINING FOR ENTRY INTO FELLOWSHIP PROGRAMS</a:t>
            </a:r>
          </a:p>
          <a:p>
            <a:endParaRPr lang="en-US" sz="2400" dirty="0"/>
          </a:p>
          <a:p>
            <a:endParaRPr lang="en-US" sz="2400" dirty="0"/>
          </a:p>
        </p:txBody>
      </p:sp>
    </p:spTree>
    <p:extLst>
      <p:ext uri="{BB962C8B-B14F-4D97-AF65-F5344CB8AC3E}">
        <p14:creationId xmlns:p14="http://schemas.microsoft.com/office/powerpoint/2010/main" val="631776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0"/>
            <a:ext cx="8229600" cy="1143000"/>
          </a:xfrm>
        </p:spPr>
        <p:txBody>
          <a:bodyPr>
            <a:noAutofit/>
          </a:bodyPr>
          <a:lstStyle/>
          <a:p>
            <a:pPr algn="ctr"/>
            <a:r>
              <a:rPr lang="en-US" sz="8000" dirty="0" smtClean="0"/>
              <a:t>QUESTIONS?</a:t>
            </a:r>
            <a:endParaRPr lang="en-US" sz="8000" dirty="0"/>
          </a:p>
        </p:txBody>
      </p:sp>
    </p:spTree>
    <p:extLst>
      <p:ext uri="{BB962C8B-B14F-4D97-AF65-F5344CB8AC3E}">
        <p14:creationId xmlns:p14="http://schemas.microsoft.com/office/powerpoint/2010/main" val="3589594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TIME LINE OF THE SINGLE ACCREDITATION SYSTEM</a:t>
            </a:r>
            <a:endParaRPr lang="en-US" sz="2800" dirty="0"/>
          </a:p>
        </p:txBody>
      </p:sp>
      <p:sp>
        <p:nvSpPr>
          <p:cNvPr id="3" name="Content Placeholder 2"/>
          <p:cNvSpPr>
            <a:spLocks noGrp="1"/>
          </p:cNvSpPr>
          <p:nvPr>
            <p:ph idx="1"/>
          </p:nvPr>
        </p:nvSpPr>
        <p:spPr/>
        <p:txBody>
          <a:bodyPr>
            <a:normAutofit/>
          </a:bodyPr>
          <a:lstStyle/>
          <a:p>
            <a:endParaRPr lang="en-US" sz="2400" dirty="0"/>
          </a:p>
          <a:p>
            <a:r>
              <a:rPr lang="en-US" sz="2400" dirty="0" smtClean="0"/>
              <a:t>APPLICATIONS FOR PROGRAMS BEGAN JULY 2015</a:t>
            </a:r>
          </a:p>
          <a:p>
            <a:endParaRPr lang="en-US" sz="2400" dirty="0" smtClean="0"/>
          </a:p>
          <a:p>
            <a:endParaRPr lang="en-US" sz="2400" dirty="0"/>
          </a:p>
          <a:p>
            <a:r>
              <a:rPr lang="en-US" sz="2400" dirty="0" smtClean="0"/>
              <a:t>AOA ACCREDITATION CEASES JUNE 30, 2020*</a:t>
            </a:r>
          </a:p>
          <a:p>
            <a:endParaRPr lang="en-US" sz="2400" dirty="0"/>
          </a:p>
          <a:p>
            <a:endParaRPr lang="en-US" sz="2400" dirty="0" smtClean="0"/>
          </a:p>
          <a:p>
            <a:pPr marL="0" indent="0">
              <a:buNone/>
            </a:pPr>
            <a:r>
              <a:rPr lang="en-US" sz="2400" dirty="0" smtClean="0"/>
              <a:t>*Residents in AOA non-accredited ACGME programs    will be able to “Train Out” under AOA approved training</a:t>
            </a:r>
            <a:endParaRPr lang="en-US" sz="2400" dirty="0"/>
          </a:p>
        </p:txBody>
      </p:sp>
    </p:spTree>
    <p:extLst>
      <p:ext uri="{BB962C8B-B14F-4D97-AF65-F5344CB8AC3E}">
        <p14:creationId xmlns:p14="http://schemas.microsoft.com/office/powerpoint/2010/main" val="126145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880064"/>
          </a:xfrm>
        </p:spPr>
        <p:txBody>
          <a:bodyPr>
            <a:normAutofit fontScale="90000"/>
          </a:bodyPr>
          <a:lstStyle/>
          <a:p>
            <a:pPr algn="ctr"/>
            <a:r>
              <a:rPr lang="en-US" dirty="0" smtClean="0"/>
              <a:t>WHAT THE SAS IS (AND WHAT IT IS NOT) </a:t>
            </a:r>
            <a:r>
              <a:rPr lang="en-US" dirty="0"/>
              <a:t/>
            </a:r>
            <a:br>
              <a:rPr lang="en-US" dirty="0"/>
            </a:br>
            <a:endParaRPr lang="en-US" dirty="0"/>
          </a:p>
        </p:txBody>
      </p:sp>
      <p:sp>
        <p:nvSpPr>
          <p:cNvPr id="3" name="Content Placeholder 2"/>
          <p:cNvSpPr>
            <a:spLocks noGrp="1"/>
          </p:cNvSpPr>
          <p:nvPr>
            <p:ph idx="1"/>
          </p:nvPr>
        </p:nvSpPr>
        <p:spPr>
          <a:xfrm>
            <a:off x="457200" y="2057399"/>
            <a:ext cx="8229600" cy="4115117"/>
          </a:xfrm>
        </p:spPr>
        <p:txBody>
          <a:bodyPr/>
          <a:lstStyle/>
          <a:p>
            <a:pPr>
              <a:buNone/>
            </a:pPr>
            <a:r>
              <a:rPr lang="en-US" dirty="0" smtClean="0"/>
              <a:t>CHANGED</a:t>
            </a:r>
          </a:p>
          <a:p>
            <a:pPr>
              <a:buNone/>
            </a:pPr>
            <a:r>
              <a:rPr lang="en-US" dirty="0"/>
              <a:t>	</a:t>
            </a:r>
            <a:r>
              <a:rPr lang="en-US" dirty="0" smtClean="0"/>
              <a:t>GME ACCREDITATION</a:t>
            </a:r>
          </a:p>
          <a:p>
            <a:pPr>
              <a:buNone/>
            </a:pPr>
            <a:endParaRPr lang="en-US" dirty="0"/>
          </a:p>
          <a:p>
            <a:pPr>
              <a:buNone/>
            </a:pPr>
            <a:r>
              <a:rPr lang="en-US" dirty="0" smtClean="0"/>
              <a:t>UNCHANGED</a:t>
            </a:r>
          </a:p>
          <a:p>
            <a:pPr>
              <a:buNone/>
            </a:pPr>
            <a:r>
              <a:rPr lang="en-US" dirty="0"/>
              <a:t>	</a:t>
            </a:r>
            <a:r>
              <a:rPr lang="en-US" dirty="0" smtClean="0"/>
              <a:t>BOARD CERTIFICATION</a:t>
            </a:r>
          </a:p>
          <a:p>
            <a:pPr>
              <a:buNone/>
            </a:pPr>
            <a:r>
              <a:rPr lang="en-US" dirty="0"/>
              <a:t>	</a:t>
            </a:r>
            <a:r>
              <a:rPr lang="en-US" dirty="0" smtClean="0"/>
              <a:t>CME</a:t>
            </a:r>
          </a:p>
          <a:p>
            <a:pPr>
              <a:buNone/>
            </a:pPr>
            <a:r>
              <a:rPr lang="en-US" dirty="0"/>
              <a:t>	</a:t>
            </a:r>
            <a:r>
              <a:rPr lang="en-US" dirty="0" smtClean="0"/>
              <a:t>PREDOCTORAL EDUCATION</a:t>
            </a:r>
          </a:p>
          <a:p>
            <a:pPr>
              <a:buNone/>
            </a:pPr>
            <a:r>
              <a:rPr lang="en-US" dirty="0"/>
              <a:t>	</a:t>
            </a:r>
            <a:r>
              <a:rPr lang="en-US" dirty="0" smtClean="0"/>
              <a:t>LICENSURE EXAMS (COMLEX, USMLE)</a:t>
            </a:r>
            <a:endParaRPr lang="en-US" dirty="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880064"/>
          </a:xfrm>
        </p:spPr>
        <p:txBody>
          <a:bodyPr>
            <a:normAutofit fontScale="90000"/>
          </a:bodyPr>
          <a:lstStyle/>
          <a:p>
            <a:pPr algn="ctr"/>
            <a:r>
              <a:rPr lang="en-US" dirty="0" smtClean="0"/>
              <a:t>SINGLE ACCREDITATION ACTIVITY</a:t>
            </a:r>
            <a:br>
              <a:rPr lang="en-US" dirty="0" smtClean="0"/>
            </a:br>
            <a:r>
              <a:rPr lang="en-US" dirty="0" smtClean="0"/>
              <a:t> </a:t>
            </a:r>
            <a:endParaRPr lang="en-US" dirty="0"/>
          </a:p>
        </p:txBody>
      </p:sp>
      <p:sp>
        <p:nvSpPr>
          <p:cNvPr id="3" name="Content Placeholder 2"/>
          <p:cNvSpPr>
            <a:spLocks noGrp="1"/>
          </p:cNvSpPr>
          <p:nvPr>
            <p:ph idx="1"/>
          </p:nvPr>
        </p:nvSpPr>
        <p:spPr>
          <a:xfrm>
            <a:off x="457200" y="1752600"/>
            <a:ext cx="8229600" cy="4267200"/>
          </a:xfrm>
        </p:spPr>
        <p:txBody>
          <a:bodyPr>
            <a:normAutofit fontScale="32500" lnSpcReduction="20000"/>
          </a:bodyPr>
          <a:lstStyle/>
          <a:p>
            <a:pPr>
              <a:buNone/>
            </a:pPr>
            <a:r>
              <a:rPr lang="en-US" sz="5500" dirty="0" smtClean="0"/>
              <a:t>79% OF AOA PROGRAMS HAVE EITHER SUBMITTED APPLICATION OR ARE ALREADY ACGME ACCREDITED*</a:t>
            </a:r>
          </a:p>
          <a:p>
            <a:pPr>
              <a:buNone/>
            </a:pPr>
            <a:endParaRPr lang="en-US" sz="5500" dirty="0"/>
          </a:p>
          <a:p>
            <a:pPr>
              <a:buNone/>
            </a:pPr>
            <a:r>
              <a:rPr lang="en-US" sz="5500" dirty="0" smtClean="0"/>
              <a:t>20% OF PROGRAMS HAVE APPLIED FOR OSTEOPATHIC RECOGNITION</a:t>
            </a:r>
          </a:p>
          <a:p>
            <a:pPr>
              <a:buNone/>
            </a:pPr>
            <a:endParaRPr lang="en-US" sz="5500" dirty="0"/>
          </a:p>
          <a:p>
            <a:pPr>
              <a:buNone/>
            </a:pPr>
            <a:r>
              <a:rPr lang="en-US" sz="5500" dirty="0" smtClean="0"/>
              <a:t>&lt;14% OF AOA PROGRAMS PREVIOUSLY NOT DUALLY ACCREDITED SUBMITTING APPLICATIONS FOR ACGME ACCREDITATION HAVE APPLIED FOR OSTEOPATHIC RECOGNITION*</a:t>
            </a:r>
          </a:p>
          <a:p>
            <a:pPr>
              <a:buNone/>
            </a:pPr>
            <a:endParaRPr lang="en-US" sz="4200" dirty="0"/>
          </a:p>
          <a:p>
            <a:pPr>
              <a:buNone/>
            </a:pPr>
            <a:endParaRPr lang="en-US" sz="4200" dirty="0" smtClean="0"/>
          </a:p>
          <a:p>
            <a:pPr>
              <a:buNone/>
            </a:pPr>
            <a:endParaRPr lang="en-US" sz="4200" dirty="0"/>
          </a:p>
          <a:p>
            <a:pPr>
              <a:buNone/>
            </a:pPr>
            <a:r>
              <a:rPr lang="en-US" sz="4900" dirty="0" smtClean="0"/>
              <a:t>* SOME OF THE 1200 AOA PROGRAMS WILL NOT APPLY FOR ACGME ACCREDITATION AND SOME HAVE NOT HAD RESIDENTS OR FELLOWS IN THEIR PROGRAMS FOR A FEW YEARS OR MORE </a:t>
            </a:r>
          </a:p>
          <a:p>
            <a:pPr>
              <a:buNone/>
            </a:pPr>
            <a:endParaRPr lang="en-US" sz="4200" dirty="0"/>
          </a:p>
          <a:p>
            <a:pPr>
              <a:buNone/>
            </a:pPr>
            <a:r>
              <a:rPr lang="en-US" sz="4200" dirty="0" smtClean="0"/>
              <a:t>	</a:t>
            </a:r>
            <a:endParaRPr lang="en-US" sz="4200" dirty="0"/>
          </a:p>
          <a:p>
            <a:pPr>
              <a:buNone/>
            </a:pPr>
            <a:r>
              <a:rPr lang="en-US" dirty="0"/>
              <a:t>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032464"/>
          </a:xfrm>
        </p:spPr>
        <p:txBody>
          <a:bodyPr>
            <a:normAutofit/>
          </a:bodyPr>
          <a:lstStyle/>
          <a:p>
            <a:pPr algn="ctr"/>
            <a:r>
              <a:rPr lang="en-US" sz="4000" dirty="0" smtClean="0"/>
              <a:t>ACGME ACCREDITATION TERMINOLOGY</a:t>
            </a:r>
            <a:r>
              <a:rPr lang="en-US" dirty="0"/>
              <a:t/>
            </a:r>
            <a:br>
              <a:rPr lang="en-US" dirty="0"/>
            </a:br>
            <a:endParaRPr lang="en-US" dirty="0"/>
          </a:p>
        </p:txBody>
      </p:sp>
      <p:sp>
        <p:nvSpPr>
          <p:cNvPr id="3" name="Content Placeholder 2"/>
          <p:cNvSpPr>
            <a:spLocks noGrp="1"/>
          </p:cNvSpPr>
          <p:nvPr>
            <p:ph idx="1"/>
          </p:nvPr>
        </p:nvSpPr>
        <p:spPr>
          <a:xfrm>
            <a:off x="457200" y="1905000"/>
            <a:ext cx="8229600" cy="4571999"/>
          </a:xfrm>
        </p:spPr>
        <p:txBody>
          <a:bodyPr>
            <a:normAutofit lnSpcReduction="10000"/>
          </a:bodyPr>
          <a:lstStyle/>
          <a:p>
            <a:pPr>
              <a:buNone/>
            </a:pPr>
            <a:r>
              <a:rPr lang="en-US" dirty="0"/>
              <a:t> </a:t>
            </a:r>
          </a:p>
          <a:p>
            <a:pPr>
              <a:buNone/>
            </a:pPr>
            <a:r>
              <a:rPr lang="en-US" sz="2400" dirty="0" smtClean="0"/>
              <a:t>PRE-ACCREDITATION – GRANTED TO ALL OSTEOPATHIC SPONSORING INSTITUTIONS OR PROGRAMS SUBMITTING A COMPLETED APPLICATION FOR ACCREDITATION</a:t>
            </a:r>
          </a:p>
          <a:p>
            <a:pPr>
              <a:buNone/>
            </a:pPr>
            <a:endParaRPr lang="en-US" sz="2400" dirty="0"/>
          </a:p>
          <a:p>
            <a:pPr>
              <a:buNone/>
            </a:pPr>
            <a:r>
              <a:rPr lang="en-US" sz="2400" dirty="0" smtClean="0"/>
              <a:t>CONTINUED PRE-ACCREDITATION – GRANTED TO APPLICANTS THAT ARE NOT SUBSTANTIALLY COMPLIANT WITH ALL ACGME REQUIREMENTS</a:t>
            </a:r>
          </a:p>
          <a:p>
            <a:pPr>
              <a:buNone/>
            </a:pPr>
            <a:endParaRPr lang="en-US" sz="2400" dirty="0"/>
          </a:p>
          <a:p>
            <a:pPr>
              <a:buNone/>
            </a:pPr>
            <a:r>
              <a:rPr lang="en-US" sz="2400" dirty="0" smtClean="0"/>
              <a:t>INITIAL ACCREDITATION – GRANTED TO APPLICANTS THAT ARE SUBSTANTIALLY COMPLIANT WITH ALL ACGME REQUIREMENTS</a:t>
            </a:r>
            <a:endParaRPr lang="en-US" sz="2400" dirty="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ACGME ACCREDITATION TERMINOLOGY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CONTINUED ACCREDITATION – GRANTED TO PROGRAMS THAT HAVE UNDERGONE A FULL SITE VISIT TWO YEARS AFTER INITIAL ACCREDITATION AND DEEMED TO BE IN SUBSTANTIAL COMPLIANCE WITH THE COMMON AND SPECIALTY PROGRAM REQUIREMENTS </a:t>
            </a:r>
          </a:p>
          <a:p>
            <a:endParaRPr lang="en-US" dirty="0"/>
          </a:p>
        </p:txBody>
      </p:sp>
    </p:spTree>
    <p:extLst>
      <p:ext uri="{BB962C8B-B14F-4D97-AF65-F5344CB8AC3E}">
        <p14:creationId xmlns:p14="http://schemas.microsoft.com/office/powerpoint/2010/main" val="3581613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t/>
            </a:r>
            <a:br>
              <a:rPr lang="en-US" sz="2800" dirty="0" smtClean="0"/>
            </a:br>
            <a:r>
              <a:rPr lang="en-US" sz="2800" dirty="0"/>
              <a:t/>
            </a:r>
            <a:br>
              <a:rPr lang="en-US" sz="2800" dirty="0"/>
            </a:br>
            <a:r>
              <a:rPr lang="en-US" sz="2400" dirty="0" smtClean="0"/>
              <a:t>CURRENT </a:t>
            </a:r>
            <a:r>
              <a:rPr lang="en-US" sz="2400" dirty="0"/>
              <a:t>STATUS OF INSTITUTIONAL </a:t>
            </a:r>
            <a:r>
              <a:rPr lang="en-US" sz="2400" dirty="0" smtClean="0"/>
              <a:t>APPLICATION </a:t>
            </a:r>
            <a:r>
              <a:rPr lang="en-US" sz="2400" dirty="0"/>
              <a:t>SUBMISSION AND ACCREDITATION </a:t>
            </a:r>
            <a:br>
              <a:rPr lang="en-US" sz="2400" dirty="0"/>
            </a:br>
            <a:endParaRPr lang="en-US" sz="2400" dirty="0"/>
          </a:p>
        </p:txBody>
      </p:sp>
      <p:sp>
        <p:nvSpPr>
          <p:cNvPr id="3" name="Content Placeholder 2"/>
          <p:cNvSpPr>
            <a:spLocks noGrp="1"/>
          </p:cNvSpPr>
          <p:nvPr>
            <p:ph idx="1"/>
          </p:nvPr>
        </p:nvSpPr>
        <p:spPr>
          <a:xfrm>
            <a:off x="457200" y="1676400"/>
            <a:ext cx="8229600" cy="4526280"/>
          </a:xfrm>
        </p:spPr>
        <p:txBody>
          <a:bodyPr>
            <a:normAutofit lnSpcReduction="10000"/>
          </a:bodyPr>
          <a:lstStyle/>
          <a:p>
            <a:r>
              <a:rPr lang="en-US" sz="2400" dirty="0" smtClean="0"/>
              <a:t>COMPLETED APPLICATIONS – 107*</a:t>
            </a:r>
          </a:p>
          <a:p>
            <a:endParaRPr lang="en-US" sz="2400" dirty="0" smtClean="0"/>
          </a:p>
          <a:p>
            <a:pPr marL="0" indent="0">
              <a:buNone/>
            </a:pPr>
            <a:r>
              <a:rPr lang="en-US" sz="2400" dirty="0" smtClean="0"/>
              <a:t> 	INITIAL ACCREDITATION – 48</a:t>
            </a:r>
          </a:p>
          <a:p>
            <a:pPr marL="0" indent="0">
              <a:buNone/>
            </a:pPr>
            <a:r>
              <a:rPr lang="en-US" sz="2400" dirty="0" smtClean="0"/>
              <a:t>	INITIAL ACCREDITATION WITH WARNING – 11  </a:t>
            </a:r>
          </a:p>
          <a:p>
            <a:pPr marL="0" indent="0">
              <a:buNone/>
            </a:pPr>
            <a:r>
              <a:rPr lang="en-US" sz="2400" dirty="0" smtClean="0"/>
              <a:t>   	PRE-ACCREDITATION – 0</a:t>
            </a:r>
          </a:p>
          <a:p>
            <a:pPr marL="0" indent="0">
              <a:buNone/>
            </a:pPr>
            <a:r>
              <a:rPr lang="en-US" sz="2400" dirty="0"/>
              <a:t>	</a:t>
            </a:r>
            <a:r>
              <a:rPr lang="en-US" sz="2400" dirty="0" smtClean="0"/>
              <a:t>CONTINUED PRE-ACCREDITATION – 3 </a:t>
            </a:r>
          </a:p>
          <a:p>
            <a:pPr marL="0" indent="0">
              <a:buNone/>
            </a:pPr>
            <a:r>
              <a:rPr lang="en-US" sz="2400" dirty="0"/>
              <a:t>	</a:t>
            </a:r>
            <a:r>
              <a:rPr lang="en-US" sz="2400" dirty="0" smtClean="0"/>
              <a:t>CONTINUED ACCREDITATION – 34</a:t>
            </a:r>
          </a:p>
          <a:p>
            <a:pPr marL="0" indent="0">
              <a:buNone/>
            </a:pPr>
            <a:r>
              <a:rPr lang="en-US" sz="2400" dirty="0" smtClean="0"/>
              <a:t>	PROBATION - 1</a:t>
            </a:r>
          </a:p>
          <a:p>
            <a:pPr marL="0" indent="0">
              <a:buNone/>
            </a:pPr>
            <a:r>
              <a:rPr lang="en-US" sz="2400" dirty="0" smtClean="0"/>
              <a:t>	WITHDRAWAL OF APPLICATION – 10**</a:t>
            </a:r>
          </a:p>
          <a:p>
            <a:pPr marL="0" indent="0">
              <a:buNone/>
            </a:pPr>
            <a:endParaRPr lang="en-US" sz="2400" dirty="0"/>
          </a:p>
          <a:p>
            <a:pPr marL="0" indent="0">
              <a:buNone/>
            </a:pPr>
            <a:r>
              <a:rPr lang="en-US" sz="2400" dirty="0" smtClean="0"/>
              <a:t> </a:t>
            </a:r>
          </a:p>
          <a:p>
            <a:pPr marL="1005840" lvl="4" indent="0">
              <a:buNone/>
            </a:pPr>
            <a:r>
              <a:rPr lang="en-US" sz="2400" dirty="0"/>
              <a:t> </a:t>
            </a:r>
            <a:r>
              <a:rPr lang="en-US" dirty="0" smtClean="0"/>
              <a:t>*106 ONE YEAR AGO</a:t>
            </a:r>
          </a:p>
          <a:p>
            <a:pPr marL="1005840" lvl="4" indent="0">
              <a:buNone/>
            </a:pPr>
            <a:r>
              <a:rPr lang="en-US" dirty="0" smtClean="0"/>
              <a:t>**5 ONE YEAR AGO</a:t>
            </a:r>
            <a:r>
              <a:rPr lang="en-US" dirty="0"/>
              <a:t>	</a:t>
            </a:r>
          </a:p>
          <a:p>
            <a:pPr lvl="4"/>
            <a:endParaRPr lang="en-US" sz="2400" dirty="0" smtClean="0"/>
          </a:p>
          <a:p>
            <a:pPr lvl="4"/>
            <a:endParaRPr lang="en-US" sz="2400" dirty="0"/>
          </a:p>
        </p:txBody>
      </p:sp>
    </p:spTree>
    <p:extLst>
      <p:ext uri="{BB962C8B-B14F-4D97-AF65-F5344CB8AC3E}">
        <p14:creationId xmlns:p14="http://schemas.microsoft.com/office/powerpoint/2010/main" val="1336074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PROGRAM APPLICATIONS IN SAS</a:t>
            </a:r>
            <a:endParaRPr lang="en-US" sz="3600" dirty="0"/>
          </a:p>
        </p:txBody>
      </p:sp>
      <p:sp>
        <p:nvSpPr>
          <p:cNvPr id="3" name="Content Placeholder 2"/>
          <p:cNvSpPr>
            <a:spLocks noGrp="1"/>
          </p:cNvSpPr>
          <p:nvPr>
            <p:ph idx="1"/>
          </p:nvPr>
        </p:nvSpPr>
        <p:spPr/>
        <p:txBody>
          <a:bodyPr>
            <a:normAutofit/>
          </a:bodyPr>
          <a:lstStyle/>
          <a:p>
            <a:r>
              <a:rPr lang="en-US" sz="2800" dirty="0" smtClean="0"/>
              <a:t>TOTAL SAS PROGRAM POOL – 1072</a:t>
            </a:r>
          </a:p>
          <a:p>
            <a:endParaRPr lang="en-US" sz="2800" dirty="0" smtClean="0"/>
          </a:p>
          <a:p>
            <a:r>
              <a:rPr lang="en-US" sz="2800" dirty="0" smtClean="0"/>
              <a:t>APPLICATION NOT YET INITIATED – 16%</a:t>
            </a:r>
          </a:p>
          <a:p>
            <a:endParaRPr lang="en-US" sz="2800" dirty="0" smtClean="0"/>
          </a:p>
          <a:p>
            <a:r>
              <a:rPr lang="en-US" sz="2800" dirty="0" smtClean="0"/>
              <a:t>APPLICATION INITIATED – 84%</a:t>
            </a:r>
          </a:p>
          <a:p>
            <a:pPr lvl="1"/>
            <a:r>
              <a:rPr lang="en-US" sz="2200" dirty="0" smtClean="0"/>
              <a:t>SUBMITTED – 76%</a:t>
            </a:r>
          </a:p>
          <a:p>
            <a:pPr lvl="1"/>
            <a:r>
              <a:rPr lang="en-US" sz="2200" dirty="0" smtClean="0"/>
              <a:t>NOT YET SUBMITTED – 6%</a:t>
            </a:r>
          </a:p>
          <a:p>
            <a:endParaRPr lang="en-US" sz="2800" dirty="0"/>
          </a:p>
        </p:txBody>
      </p:sp>
    </p:spTree>
    <p:extLst>
      <p:ext uri="{BB962C8B-B14F-4D97-AF65-F5344CB8AC3E}">
        <p14:creationId xmlns:p14="http://schemas.microsoft.com/office/powerpoint/2010/main" val="1860792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1566</TotalTime>
  <Words>926</Words>
  <Application>Microsoft Office PowerPoint</Application>
  <PresentationFormat>On-screen Show (4:3)</PresentationFormat>
  <Paragraphs>301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Schoolbook</vt:lpstr>
      <vt:lpstr>Rockwell</vt:lpstr>
      <vt:lpstr>Wingdings 2</vt:lpstr>
      <vt:lpstr>Foundry</vt:lpstr>
      <vt:lpstr>  ACGME UPDATE</vt:lpstr>
      <vt:lpstr>Disclosure</vt:lpstr>
      <vt:lpstr>TIME LINE OF THE SINGLE ACCREDITATION SYSTEM</vt:lpstr>
      <vt:lpstr>WHAT THE SAS IS (AND WHAT IT IS NOT)  </vt:lpstr>
      <vt:lpstr>SINGLE ACCREDITATION ACTIVITY  </vt:lpstr>
      <vt:lpstr>ACGME ACCREDITATION TERMINOLOGY </vt:lpstr>
      <vt:lpstr>ACGME ACCREDITATION TERMINOLOGY</vt:lpstr>
      <vt:lpstr>  CURRENT STATUS OF INSTITUTIONAL APPLICATION SUBMISSION AND ACCREDITATION  </vt:lpstr>
      <vt:lpstr>PROGRAM APPLICATIONS IN SAS</vt:lpstr>
      <vt:lpstr>APPLICATIONS SUBMITTED (722)</vt:lpstr>
      <vt:lpstr>CURRENT STATUS OF PROGRAM APPLICATION SUBMISSION AND ACCREDITATION</vt:lpstr>
      <vt:lpstr>CURRENT STATUS OF PROGRAM APPLICATION SUBMISSION AND ACCREDITATION</vt:lpstr>
      <vt:lpstr>CURRENT STATUS OF PROGRAM APPLICATION SUBMISSION AND ACCREDITATION</vt:lpstr>
      <vt:lpstr>CURRENT STATUS OF PROGRAM APPLICATION SUBMISSION AND ACCREDITATION (CONT.)</vt:lpstr>
      <vt:lpstr>CURRENT STATUS OF PROGRAM APPLICATION SUBMISSION AND ACCREDITATION</vt:lpstr>
      <vt:lpstr>CURRENT STATUS OF PROGRAM APPLICATION SUBMISSION AND ACCREDITATION</vt:lpstr>
      <vt:lpstr>PERCENTAGE OF REVIEWED APPLICATIONS RECEIVING CONTINUED-PREACCREDITATION</vt:lpstr>
      <vt:lpstr>CURRENT STATUS OF PROGRAM APPLICATION SUBMISSION AND ACCREDITATION (CONT.)</vt:lpstr>
      <vt:lpstr>PROGRAM DIRECTOR CREDENTIALS FOR SAS PROGRAMS</vt:lpstr>
      <vt:lpstr>OSU-CHS APPLICATION  STATUS FOR OSUMC</vt:lpstr>
      <vt:lpstr>OSU-CHS APPLICATION STATUS FOR OSUMC (Cont.)</vt:lpstr>
      <vt:lpstr>OSU-CHS APPLICATION STATUS FOR NON-OSUMC PROGRAMS</vt:lpstr>
      <vt:lpstr>STATUS OF TEACHING HEALTH CENTER PROGRAMS</vt:lpstr>
      <vt:lpstr>STATUS OF OSTEOPATHIC RECOGNITION APPLICATIONS</vt:lpstr>
      <vt:lpstr>2020 MATCH IMPLICATIONS</vt:lpstr>
      <vt:lpstr>UNANSWERED QUESTIONS</vt:lpstr>
      <vt:lpstr>ACGME REQUIREMENT CHANGES</vt:lpstr>
      <vt:lpstr>QUESTIONS?</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OSTEOPATHIC CONTINUOUS CERTIFICATION 2011 ACOI ANNUAL CONVENTION GARY L. SLICK, D.O., MACOI</dc:title>
  <dc:creator>kalee</dc:creator>
  <cp:lastModifiedBy>Tyson, Darin Jay</cp:lastModifiedBy>
  <cp:revision>321</cp:revision>
  <dcterms:created xsi:type="dcterms:W3CDTF">2011-08-22T18:50:09Z</dcterms:created>
  <dcterms:modified xsi:type="dcterms:W3CDTF">2019-05-08T19:12:41Z</dcterms:modified>
</cp:coreProperties>
</file>