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10" r:id="rId1"/>
  </p:sldMasterIdLst>
  <p:sldIdLst>
    <p:sldId id="256" r:id="rId2"/>
    <p:sldId id="266" r:id="rId3"/>
    <p:sldId id="298" r:id="rId4"/>
    <p:sldId id="257" r:id="rId5"/>
    <p:sldId id="258" r:id="rId6"/>
    <p:sldId id="267" r:id="rId7"/>
    <p:sldId id="259" r:id="rId8"/>
    <p:sldId id="309" r:id="rId9"/>
    <p:sldId id="316" r:id="rId10"/>
    <p:sldId id="301" r:id="rId11"/>
    <p:sldId id="265" r:id="rId12"/>
    <p:sldId id="313" r:id="rId13"/>
    <p:sldId id="260" r:id="rId14"/>
    <p:sldId id="262" r:id="rId15"/>
    <p:sldId id="263" r:id="rId16"/>
    <p:sldId id="264" r:id="rId17"/>
    <p:sldId id="294" r:id="rId18"/>
    <p:sldId id="305" r:id="rId19"/>
    <p:sldId id="299" r:id="rId20"/>
    <p:sldId id="269" r:id="rId21"/>
    <p:sldId id="268" r:id="rId22"/>
    <p:sldId id="300" r:id="rId23"/>
    <p:sldId id="328" r:id="rId24"/>
    <p:sldId id="278" r:id="rId25"/>
    <p:sldId id="279" r:id="rId26"/>
    <p:sldId id="304" r:id="rId27"/>
    <p:sldId id="280" r:id="rId28"/>
    <p:sldId id="281" r:id="rId29"/>
    <p:sldId id="286" r:id="rId30"/>
    <p:sldId id="287" r:id="rId31"/>
    <p:sldId id="302" r:id="rId32"/>
    <p:sldId id="303" r:id="rId33"/>
    <p:sldId id="306" r:id="rId34"/>
    <p:sldId id="307" r:id="rId35"/>
    <p:sldId id="308" r:id="rId36"/>
    <p:sldId id="329" r:id="rId37"/>
    <p:sldId id="289" r:id="rId38"/>
    <p:sldId id="310" r:id="rId39"/>
    <p:sldId id="270" r:id="rId40"/>
    <p:sldId id="282" r:id="rId41"/>
    <p:sldId id="314" r:id="rId42"/>
    <p:sldId id="315" r:id="rId43"/>
    <p:sldId id="283" r:id="rId44"/>
    <p:sldId id="288" r:id="rId45"/>
    <p:sldId id="271" r:id="rId46"/>
    <p:sldId id="284" r:id="rId47"/>
    <p:sldId id="285" r:id="rId48"/>
    <p:sldId id="293" r:id="rId49"/>
    <p:sldId id="322" r:id="rId50"/>
    <p:sldId id="324" r:id="rId51"/>
    <p:sldId id="330" r:id="rId52"/>
    <p:sldId id="331" r:id="rId53"/>
    <p:sldId id="311" r:id="rId54"/>
    <p:sldId id="312" r:id="rId55"/>
    <p:sldId id="276" r:id="rId56"/>
    <p:sldId id="277" r:id="rId57"/>
    <p:sldId id="290" r:id="rId58"/>
    <p:sldId id="272" r:id="rId59"/>
    <p:sldId id="273" r:id="rId60"/>
    <p:sldId id="274" r:id="rId61"/>
    <p:sldId id="275" r:id="rId62"/>
    <p:sldId id="291" r:id="rId63"/>
    <p:sldId id="292" r:id="rId64"/>
    <p:sldId id="295" r:id="rId65"/>
    <p:sldId id="320" r:id="rId66"/>
    <p:sldId id="296" r:id="rId67"/>
    <p:sldId id="297" r:id="rId68"/>
    <p:sldId id="325" r:id="rId69"/>
    <p:sldId id="323" r:id="rId70"/>
    <p:sldId id="317" r:id="rId71"/>
    <p:sldId id="318" r:id="rId72"/>
    <p:sldId id="319" r:id="rId73"/>
    <p:sldId id="339" r:id="rId74"/>
    <p:sldId id="340" r:id="rId75"/>
    <p:sldId id="341" r:id="rId76"/>
    <p:sldId id="342" r:id="rId77"/>
    <p:sldId id="343" r:id="rId78"/>
    <p:sldId id="321" r:id="rId79"/>
    <p:sldId id="327" r:id="rId80"/>
    <p:sldId id="333" r:id="rId81"/>
    <p:sldId id="335" r:id="rId82"/>
    <p:sldId id="336" r:id="rId83"/>
    <p:sldId id="337" r:id="rId84"/>
    <p:sldId id="338" r:id="rId8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/>
    <p:restoredTop sz="94674"/>
  </p:normalViewPr>
  <p:slideViewPr>
    <p:cSldViewPr snapToGrid="0" snapToObjects="1">
      <p:cViewPr varScale="1">
        <p:scale>
          <a:sx n="107" d="100"/>
          <a:sy n="107" d="100"/>
        </p:scale>
        <p:origin x="138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tableStyles" Target="tableStyle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viewProps" Target="view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F2567-5A11-074B-BF7D-AA6AB9EA8C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F6C69C-C479-9B42-A35C-03C4E63CC1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58AA56-D93F-D444-90CC-9329E3C83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B7FD-CB49-2C45-A5DE-16CA1F0B5912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90F47-4DF9-8144-B07D-84317B6AF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D8AB3F-49FF-C84C-B614-63C8ECA4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EF9E0-96FE-7845-844C-22A0C4141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573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4FEB5-8975-0A4A-8E15-0A53258F0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5B6DF2-6CC5-6A45-8212-6FEDFD4DAC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849C3D-2923-F149-BDA7-35AD5E066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B7FD-CB49-2C45-A5DE-16CA1F0B5912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5EEDE5-8A45-9B4E-ACE2-7580B4389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E4EA1C-A219-2146-BBBA-076976ED0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EF9E0-96FE-7845-844C-22A0C4141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072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161FFA-E739-4646-A6EA-726CE3B28A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51238C-A99D-DC45-B44F-693CC93C6B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1B610D-D25B-BB40-9E6F-68623CDA3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B7FD-CB49-2C45-A5DE-16CA1F0B5912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DE7648-6B6E-484E-BD09-0C9909AF7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712B68-7F56-B940-82C3-44935F78D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EF9E0-96FE-7845-844C-22A0C4141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315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4629B-24F7-D345-A804-759778568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DCA933-58B9-6D4F-946E-96F9D65B1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0D52E4-AA3D-A244-9B07-77E02DB77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B7FD-CB49-2C45-A5DE-16CA1F0B5912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C294DA-AC43-374F-9551-D755CAA1F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6A7B45-314F-8A4A-A0A7-01C32CB3A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EF9E0-96FE-7845-844C-22A0C4141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988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20A50-09FF-CA47-B390-1E2C80FFB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D213AA-9F5B-5A4D-A7F5-8B1B3590FA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A9031-4996-EE4D-8E91-A4AC008DA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B7FD-CB49-2C45-A5DE-16CA1F0B5912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8107AB-2433-994C-9139-89EE3E327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0CCB43-D6BD-D446-A136-467951D86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EF9E0-96FE-7845-844C-22A0C4141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517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2C35E-A7E5-4242-BD41-E737F2A64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4CD5F1-311D-0E4A-A323-B9326E8146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E9CA07-A8FE-014C-8AB0-E03316B97D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E54F5C-A889-F64B-A895-1E0466B99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B7FD-CB49-2C45-A5DE-16CA1F0B5912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04337E-1871-7E4D-AAC5-6DFBFF0CD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3B4A22-86BE-5041-AB2A-56FBC1BBB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EF9E0-96FE-7845-844C-22A0C4141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9424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EE713-9AE1-364F-B715-3E6EF2FEC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54A928-F8BA-7344-8024-3AEA8F9D8E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EC14CD-6F34-4349-A8F1-9E82624B27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F01FDB-E997-0C4D-BFCC-00828C124B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63018B-21E7-BB40-83D0-5F29F68F78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870483-7B31-3D4A-8339-05D8657E9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B7FD-CB49-2C45-A5DE-16CA1F0B5912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E478A8-A239-B245-8E73-E18296C25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92BC52-8EB4-F24C-A65D-0B441DDD6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EF9E0-96FE-7845-844C-22A0C4141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524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9FF8E-EAB3-6B45-9B2E-F3BA646BE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3E44F5-F636-274A-B5EE-61530F058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B7FD-CB49-2C45-A5DE-16CA1F0B5912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A86431-6D0B-4443-9D16-92D0EDD2F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17DFCF-CECF-AF46-91D7-A44109793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EF9E0-96FE-7845-844C-22A0C4141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024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66CAF4-D8D6-564C-B75B-B46B87E42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B7FD-CB49-2C45-A5DE-16CA1F0B5912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2F063F-3C14-6347-8688-03B68582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48A332-0D02-1F49-97EC-177B33F2E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EF9E0-96FE-7845-844C-22A0C4141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242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A769B-EA8A-2446-8861-6E7A16F02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E66E9F-7344-DB4B-8553-75B469D1C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543290-70DC-124D-ACC2-DF0038959E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309ADF-6505-9B42-B123-727E2B15D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B7FD-CB49-2C45-A5DE-16CA1F0B5912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A60508-636C-F742-BCC4-77F679F06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CE1E0B-6674-FF4E-9F0D-A4D05C43B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EF9E0-96FE-7845-844C-22A0C4141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84216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B0558-E8A9-C846-A162-773ADF12F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CC2D7B-915F-D64F-B407-5107AE06A6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CD1605-06CE-AB40-9A44-588F74365A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AE96D9-05EB-6D46-B4C7-A3DDD130F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B7FD-CB49-2C45-A5DE-16CA1F0B5912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E745DF-5BC8-F943-86BB-5BB60F6DB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5B4E32-BC08-9841-953D-445192D7C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EF9E0-96FE-7845-844C-22A0C4141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569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4AEA08-07FA-0746-88CD-583BDBC50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0CF6A9-B86B-6A46-AD06-272D8AA7B1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DB020-2437-CE4D-AE71-54B69FC67B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EB7FD-CB49-2C45-A5DE-16CA1F0B5912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31ADB-92FF-8B45-9DC1-47BC7D656E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1299ED-745C-2642-8338-6A8E8F9C50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EF9E0-96FE-7845-844C-22A0C4141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905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1" r:id="rId1"/>
    <p:sldLayoutId id="2147484112" r:id="rId2"/>
    <p:sldLayoutId id="2147484113" r:id="rId3"/>
    <p:sldLayoutId id="2147484114" r:id="rId4"/>
    <p:sldLayoutId id="2147484115" r:id="rId5"/>
    <p:sldLayoutId id="2147484116" r:id="rId6"/>
    <p:sldLayoutId id="2147484117" r:id="rId7"/>
    <p:sldLayoutId id="2147484118" r:id="rId8"/>
    <p:sldLayoutId id="2147484119" r:id="rId9"/>
    <p:sldLayoutId id="2147484120" r:id="rId10"/>
    <p:sldLayoutId id="214748412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hyperlink" Target="mailto:monicawoodall@hotmail.com" TargetMode="External"/><Relationship Id="rId1" Type="http://schemas.openxmlformats.org/officeDocument/2006/relationships/slideLayout" Target="../slideLayouts/slideLayout3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hrg.gov/" TargetMode="External"/><Relationship Id="rId2" Type="http://schemas.openxmlformats.org/officeDocument/2006/relationships/hyperlink" Target="http://www.medpagetoday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racticefusion.com/blog/three-ways-practices-improve-patient-flow/" TargetMode="Externa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DAB57-B327-1D4F-ABEA-C51F54A216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Diagnosing and Treating Office Workflow Issues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E264BE-DF92-154C-9483-C326D747D6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Monica M. Woodall, DO, FACOFP</a:t>
            </a:r>
          </a:p>
          <a:p>
            <a:r>
              <a:rPr lang="en-US" dirty="0"/>
              <a:t>Family Practice </a:t>
            </a:r>
          </a:p>
          <a:p>
            <a:r>
              <a:rPr lang="en-US" dirty="0"/>
              <a:t>Durant, Oklahoma</a:t>
            </a:r>
          </a:p>
        </p:txBody>
      </p:sp>
    </p:spTree>
    <p:extLst>
      <p:ext uri="{BB962C8B-B14F-4D97-AF65-F5344CB8AC3E}">
        <p14:creationId xmlns:p14="http://schemas.microsoft.com/office/powerpoint/2010/main" val="4227482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C4B48-B4A1-DF4F-A1B0-0A5F69D84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A67913-6199-0747-81DB-B66357F88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 under a large company</a:t>
            </a:r>
          </a:p>
          <a:p>
            <a:r>
              <a:rPr lang="en-US" dirty="0"/>
              <a:t>Work under a private employer</a:t>
            </a:r>
          </a:p>
          <a:p>
            <a:r>
              <a:rPr lang="en-US" dirty="0"/>
              <a:t>People are often resistant to change</a:t>
            </a:r>
          </a:p>
          <a:p>
            <a:r>
              <a:rPr lang="en-US" dirty="0"/>
              <a:t>Patients are set in their ways</a:t>
            </a:r>
          </a:p>
          <a:p>
            <a:r>
              <a:rPr lang="en-US" dirty="0"/>
              <a:t>Retrain staff</a:t>
            </a:r>
          </a:p>
        </p:txBody>
      </p:sp>
    </p:spTree>
    <p:extLst>
      <p:ext uri="{BB962C8B-B14F-4D97-AF65-F5344CB8AC3E}">
        <p14:creationId xmlns:p14="http://schemas.microsoft.com/office/powerpoint/2010/main" val="1435898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518C8-A47A-7D41-B1D7-4B30D9EDC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 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B57A1-3F27-CD42-931C-8916E4F175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lecture will have to be individualized for your office</a:t>
            </a:r>
          </a:p>
          <a:p>
            <a:r>
              <a:rPr lang="en-US" dirty="0"/>
              <a:t>No office is the same (outpatient, inpatient, nursing homes)</a:t>
            </a:r>
          </a:p>
          <a:p>
            <a:r>
              <a:rPr lang="en-US" dirty="0"/>
              <a:t>No staff is the same, may need to be cross-trained</a:t>
            </a:r>
          </a:p>
          <a:p>
            <a:r>
              <a:rPr lang="en-US" dirty="0"/>
              <a:t>Everyone has different needs</a:t>
            </a:r>
          </a:p>
          <a:p>
            <a:r>
              <a:rPr lang="en-US" dirty="0"/>
              <a:t>Depends on what you have to offer (specialty, labs/rad on-site, procedures)</a:t>
            </a:r>
          </a:p>
          <a:p>
            <a:r>
              <a:rPr lang="en-US" dirty="0"/>
              <a:t>Some bottlenecks you cannot prevent: patient calls, refills, physician to physician calls, referrals, lab/rad review</a:t>
            </a:r>
          </a:p>
        </p:txBody>
      </p:sp>
    </p:spTree>
    <p:extLst>
      <p:ext uri="{BB962C8B-B14F-4D97-AF65-F5344CB8AC3E}">
        <p14:creationId xmlns:p14="http://schemas.microsoft.com/office/powerpoint/2010/main" val="15799587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E202D-3E90-A240-8910-ABE273767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Flow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B56607-2255-C047-B91A-CCA910A4A41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Bottlenecks</a:t>
            </a:r>
          </a:p>
          <a:p>
            <a:r>
              <a:rPr lang="en-US" dirty="0"/>
              <a:t>Not prepared</a:t>
            </a:r>
          </a:p>
          <a:p>
            <a:r>
              <a:rPr lang="en-US" dirty="0"/>
              <a:t>Redundancy</a:t>
            </a:r>
          </a:p>
          <a:p>
            <a:r>
              <a:rPr lang="en-US" dirty="0"/>
              <a:t>Unorganized</a:t>
            </a:r>
          </a:p>
          <a:p>
            <a:r>
              <a:rPr lang="en-US" dirty="0"/>
              <a:t>Patients late or don’t show</a:t>
            </a:r>
          </a:p>
          <a:p>
            <a:r>
              <a:rPr lang="en-US" dirty="0"/>
              <a:t>High volume of phone calls</a:t>
            </a:r>
          </a:p>
          <a:p>
            <a:r>
              <a:rPr lang="en-US" dirty="0"/>
              <a:t>Insurance not good</a:t>
            </a:r>
          </a:p>
          <a:p>
            <a:r>
              <a:rPr lang="en-US" dirty="0"/>
              <a:t>Lack of communication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A27AAD-7B79-8C49-B199-25FAE4DB625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Unsure of staff duties</a:t>
            </a:r>
          </a:p>
          <a:p>
            <a:r>
              <a:rPr lang="en-US" dirty="0"/>
              <a:t>High volume of refills</a:t>
            </a:r>
          </a:p>
          <a:p>
            <a:r>
              <a:rPr lang="en-US" dirty="0"/>
              <a:t>Labs and test review overwhelming</a:t>
            </a:r>
          </a:p>
          <a:p>
            <a:r>
              <a:rPr lang="en-US" dirty="0"/>
              <a:t>Charting</a:t>
            </a:r>
          </a:p>
        </p:txBody>
      </p:sp>
    </p:spTree>
    <p:extLst>
      <p:ext uri="{BB962C8B-B14F-4D97-AF65-F5344CB8AC3E}">
        <p14:creationId xmlns:p14="http://schemas.microsoft.com/office/powerpoint/2010/main" val="17463557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5909E-21C2-0442-9B2E-6EDCBBCD7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Diagnosing Workflow Issues: 3 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26C9B-A2D0-5241-AED0-AD8F9FBE25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1" indent="-457200">
              <a:buAutoNum type="arabicPeriod"/>
            </a:pPr>
            <a:endParaRPr lang="en-US" dirty="0"/>
          </a:p>
          <a:p>
            <a:pPr marL="914400" lvl="1" indent="-457200">
              <a:buAutoNum type="arabicPeriod"/>
            </a:pPr>
            <a:r>
              <a:rPr lang="en-US" dirty="0"/>
              <a:t>Make a list of interruptions during your day</a:t>
            </a:r>
          </a:p>
          <a:p>
            <a:pPr marL="914400" lvl="1" indent="-457200">
              <a:buAutoNum type="arabicPeriod"/>
            </a:pPr>
            <a:r>
              <a:rPr lang="en-US" dirty="0"/>
              <a:t>Use a Flow Map</a:t>
            </a:r>
          </a:p>
          <a:p>
            <a:pPr marL="914400" lvl="1" indent="-457200">
              <a:buAutoNum type="arabicPeriod"/>
            </a:pPr>
            <a:r>
              <a:rPr lang="en-US" dirty="0"/>
              <a:t>Use Cycle Times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Can be done by….</a:t>
            </a:r>
          </a:p>
          <a:p>
            <a:pPr lvl="1"/>
            <a:r>
              <a:rPr lang="en-US" dirty="0"/>
              <a:t>You</a:t>
            </a:r>
          </a:p>
          <a:p>
            <a:pPr lvl="1"/>
            <a:r>
              <a:rPr lang="en-US" dirty="0"/>
              <a:t>Volunteer patient</a:t>
            </a:r>
          </a:p>
          <a:p>
            <a:pPr lvl="1"/>
            <a:r>
              <a:rPr lang="en-US" dirty="0"/>
              <a:t>Hired </a:t>
            </a:r>
          </a:p>
        </p:txBody>
      </p:sp>
    </p:spTree>
    <p:extLst>
      <p:ext uri="{BB962C8B-B14F-4D97-AF65-F5344CB8AC3E}">
        <p14:creationId xmlns:p14="http://schemas.microsoft.com/office/powerpoint/2010/main" val="23166375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C3C0E-C274-F44C-9774-BBD772E01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Diagnosing Workflow Issues: Flow Maps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161EA-E162-C44D-8860-6CF05ACDFE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 of actual steps in order to complete a task</a:t>
            </a:r>
          </a:p>
          <a:p>
            <a:r>
              <a:rPr lang="en-US" dirty="0"/>
              <a:t>Some steps may be simple, but with this tool can explain complexity </a:t>
            </a:r>
          </a:p>
        </p:txBody>
      </p:sp>
    </p:spTree>
    <p:extLst>
      <p:ext uri="{BB962C8B-B14F-4D97-AF65-F5344CB8AC3E}">
        <p14:creationId xmlns:p14="http://schemas.microsoft.com/office/powerpoint/2010/main" val="8122152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FF203-342C-F048-94A6-5EDA0F555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Flow Map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61347-35F9-B048-8496-10A5E96C4DA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Prior to patient visit</a:t>
            </a:r>
          </a:p>
        </p:txBody>
      </p:sp>
    </p:spTree>
    <p:extLst>
      <p:ext uri="{BB962C8B-B14F-4D97-AF65-F5344CB8AC3E}">
        <p14:creationId xmlns:p14="http://schemas.microsoft.com/office/powerpoint/2010/main" val="26921371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93C1BBD-E0A7-0F45-8C65-5605C8A8D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Prior to patient visit with provider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70DE889-5EF0-1947-A2FE-0644F93848B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Summary</a:t>
            </a:r>
          </a:p>
          <a:p>
            <a:pPr lvl="1"/>
            <a:r>
              <a:rPr lang="en-US" dirty="0"/>
              <a:t>Call for appt</a:t>
            </a:r>
          </a:p>
          <a:p>
            <a:pPr lvl="1"/>
            <a:r>
              <a:rPr lang="en-US" dirty="0"/>
              <a:t>Prepare for appt</a:t>
            </a:r>
          </a:p>
          <a:p>
            <a:pPr lvl="1"/>
            <a:r>
              <a:rPr lang="en-US" dirty="0"/>
              <a:t>Drive and find clinic</a:t>
            </a:r>
          </a:p>
          <a:p>
            <a:pPr lvl="1"/>
            <a:r>
              <a:rPr lang="en-US" dirty="0"/>
              <a:t>Park</a:t>
            </a:r>
          </a:p>
          <a:p>
            <a:pPr lvl="1"/>
            <a:r>
              <a:rPr lang="en-US" dirty="0"/>
              <a:t>Find check-in</a:t>
            </a:r>
          </a:p>
          <a:p>
            <a:pPr lvl="1"/>
            <a:r>
              <a:rPr lang="en-US" dirty="0"/>
              <a:t>Paperwork</a:t>
            </a:r>
          </a:p>
          <a:p>
            <a:pPr lvl="1"/>
            <a:r>
              <a:rPr lang="en-US" dirty="0"/>
              <a:t>Copay</a:t>
            </a:r>
          </a:p>
          <a:p>
            <a:pPr lvl="1"/>
            <a:r>
              <a:rPr lang="en-US" dirty="0"/>
              <a:t>Verify Insurance</a:t>
            </a:r>
          </a:p>
          <a:p>
            <a:pPr lvl="1"/>
            <a:r>
              <a:rPr lang="en-US" dirty="0"/>
              <a:t>Nurse triage</a:t>
            </a:r>
          </a:p>
          <a:p>
            <a:pPr lvl="1"/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ECED07-1EEB-8244-87DF-BA98D159628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Possible Issues</a:t>
            </a:r>
          </a:p>
          <a:p>
            <a:pPr lvl="1"/>
            <a:r>
              <a:rPr lang="en-US" dirty="0"/>
              <a:t>Difficult time with phones</a:t>
            </a:r>
          </a:p>
          <a:p>
            <a:pPr lvl="1"/>
            <a:r>
              <a:rPr lang="en-US" dirty="0"/>
              <a:t>Didn’t bring med list or meds</a:t>
            </a:r>
          </a:p>
          <a:p>
            <a:pPr lvl="1"/>
            <a:r>
              <a:rPr lang="en-US" dirty="0"/>
              <a:t>Cannot find clinic</a:t>
            </a:r>
          </a:p>
          <a:p>
            <a:pPr lvl="1"/>
            <a:r>
              <a:rPr lang="en-US" dirty="0"/>
              <a:t>Cannot find place to park</a:t>
            </a:r>
          </a:p>
          <a:p>
            <a:pPr lvl="1"/>
            <a:r>
              <a:rPr lang="en-US" dirty="0"/>
              <a:t>Cannot find check in</a:t>
            </a:r>
          </a:p>
          <a:p>
            <a:pPr lvl="1"/>
            <a:r>
              <a:rPr lang="en-US" dirty="0"/>
              <a:t>Unexpected paperwork</a:t>
            </a:r>
          </a:p>
          <a:p>
            <a:pPr lvl="1"/>
            <a:r>
              <a:rPr lang="en-US" dirty="0"/>
              <a:t>Do not have copay</a:t>
            </a:r>
          </a:p>
          <a:p>
            <a:pPr lvl="1"/>
            <a:r>
              <a:rPr lang="en-US" dirty="0"/>
              <a:t>Didn’t bring insurance cards</a:t>
            </a:r>
          </a:p>
          <a:p>
            <a:pPr lvl="1"/>
            <a:r>
              <a:rPr lang="en-US" dirty="0"/>
              <a:t>Not ready for triage </a:t>
            </a:r>
          </a:p>
          <a:p>
            <a:pPr lvl="1"/>
            <a:r>
              <a:rPr lang="en-US" dirty="0"/>
              <a:t>Long walk to room</a:t>
            </a:r>
          </a:p>
          <a:p>
            <a:pPr lvl="1"/>
            <a:r>
              <a:rPr lang="en-US" dirty="0"/>
              <a:t>Other people checking in at same time</a:t>
            </a:r>
          </a:p>
        </p:txBody>
      </p:sp>
    </p:spTree>
    <p:extLst>
      <p:ext uri="{BB962C8B-B14F-4D97-AF65-F5344CB8AC3E}">
        <p14:creationId xmlns:p14="http://schemas.microsoft.com/office/powerpoint/2010/main" val="25017229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EA28836-7F06-044B-8235-50CBEC7B6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Map Benefits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DD71E5-A491-F445-9F28-7DE50A3FB6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Can eliminate steps not needed</a:t>
            </a:r>
          </a:p>
          <a:p>
            <a:r>
              <a:rPr lang="en-US" dirty="0"/>
              <a:t>Look at value of steps from patient perspective</a:t>
            </a:r>
          </a:p>
          <a:p>
            <a:r>
              <a:rPr lang="en-US" dirty="0"/>
              <a:t>Fewer handoffs</a:t>
            </a:r>
          </a:p>
          <a:p>
            <a:r>
              <a:rPr lang="en-US" dirty="0"/>
              <a:t>Correct errors immediately</a:t>
            </a:r>
          </a:p>
          <a:p>
            <a:r>
              <a:rPr lang="en-US" dirty="0"/>
              <a:t>Question movement of things or people in a process</a:t>
            </a:r>
          </a:p>
          <a:p>
            <a:r>
              <a:rPr lang="en-US" dirty="0"/>
              <a:t>Standardize the process so there is no guess work</a:t>
            </a:r>
          </a:p>
          <a:p>
            <a:r>
              <a:rPr lang="en-US" dirty="0"/>
              <a:t>Remember good flow is a team effort</a:t>
            </a:r>
          </a:p>
          <a:p>
            <a:r>
              <a:rPr lang="en-US" dirty="0"/>
              <a:t>Patient needs to be the focus</a:t>
            </a:r>
          </a:p>
          <a:p>
            <a:r>
              <a:rPr lang="en-US" dirty="0"/>
              <a:t>Use patient surveys as well</a:t>
            </a:r>
          </a:p>
        </p:txBody>
      </p:sp>
    </p:spTree>
    <p:extLst>
      <p:ext uri="{BB962C8B-B14F-4D97-AF65-F5344CB8AC3E}">
        <p14:creationId xmlns:p14="http://schemas.microsoft.com/office/powerpoint/2010/main" val="33851284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7F7AF-A1CD-0440-8FC9-10ABEC290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Cycle Times: What to measure?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4CF705-8F0E-154C-A101-DB329C573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Wait to check in</a:t>
            </a:r>
          </a:p>
          <a:p>
            <a:r>
              <a:rPr lang="en-US" dirty="0"/>
              <a:t>Time to complete check in</a:t>
            </a:r>
          </a:p>
          <a:p>
            <a:r>
              <a:rPr lang="en-US" dirty="0"/>
              <a:t>Wait in waiting room</a:t>
            </a:r>
          </a:p>
          <a:p>
            <a:r>
              <a:rPr lang="en-US" dirty="0"/>
              <a:t>Time to move to exam room</a:t>
            </a:r>
          </a:p>
          <a:p>
            <a:r>
              <a:rPr lang="en-US" dirty="0"/>
              <a:t>Wait time for provider</a:t>
            </a:r>
          </a:p>
          <a:p>
            <a:r>
              <a:rPr lang="en-US" dirty="0"/>
              <a:t>Time with provider</a:t>
            </a:r>
          </a:p>
          <a:p>
            <a:r>
              <a:rPr lang="en-US" dirty="0"/>
              <a:t>Time to move to check out</a:t>
            </a:r>
          </a:p>
          <a:p>
            <a:r>
              <a:rPr lang="en-US" dirty="0"/>
              <a:t>Wait time at check out</a:t>
            </a:r>
          </a:p>
          <a:p>
            <a:r>
              <a:rPr lang="en-US" dirty="0"/>
              <a:t>Time checking out</a:t>
            </a:r>
          </a:p>
        </p:txBody>
      </p:sp>
    </p:spTree>
    <p:extLst>
      <p:ext uri="{BB962C8B-B14F-4D97-AF65-F5344CB8AC3E}">
        <p14:creationId xmlns:p14="http://schemas.microsoft.com/office/powerpoint/2010/main" val="38166955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21EF0-FD65-4D45-A7C0-BC5AE6340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could you have issues?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AD9A93-551E-BE40-8A89-940754EFB80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Issues and possible solutions</a:t>
            </a:r>
          </a:p>
        </p:txBody>
      </p:sp>
    </p:spTree>
    <p:extLst>
      <p:ext uri="{BB962C8B-B14F-4D97-AF65-F5344CB8AC3E}">
        <p14:creationId xmlns:p14="http://schemas.microsoft.com/office/powerpoint/2010/main" val="6058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11A66-BD66-6548-8F3F-D223291FA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Disclosures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84852-18BE-534B-B821-E7B1F8DF9F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51313"/>
            <a:ext cx="10515600" cy="39325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/>
              <a:t>I have no relevant financial relationships or affiliations with commercial interests to disclose.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105397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558B8-1434-EA4F-B4DD-959DC4878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Areas to Evaluate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4C911B-7A94-E749-B524-56CEB9552D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Front Office</a:t>
            </a:r>
          </a:p>
          <a:p>
            <a:r>
              <a:rPr lang="en-US" dirty="0"/>
              <a:t>Back Office</a:t>
            </a:r>
          </a:p>
          <a:p>
            <a:r>
              <a:rPr lang="en-US" dirty="0"/>
              <a:t>Physician Office</a:t>
            </a:r>
          </a:p>
          <a:p>
            <a:r>
              <a:rPr lang="en-US" dirty="0"/>
              <a:t>Other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2045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017F9-0E76-2B4B-9C35-3CC6D6845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Front Office Common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DCA714-EFC7-BA4F-AC18-CFE96DF85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Waiting room check-in</a:t>
            </a:r>
          </a:p>
          <a:p>
            <a:r>
              <a:rPr lang="en-US" dirty="0"/>
              <a:t>Phone lines</a:t>
            </a:r>
          </a:p>
          <a:p>
            <a:r>
              <a:rPr lang="en-US" dirty="0"/>
              <a:t>Messages</a:t>
            </a:r>
          </a:p>
          <a:p>
            <a:r>
              <a:rPr lang="en-US" dirty="0"/>
              <a:t>Paperwork</a:t>
            </a:r>
          </a:p>
          <a:p>
            <a:r>
              <a:rPr lang="en-US" dirty="0"/>
              <a:t>Appointment confirmation </a:t>
            </a:r>
          </a:p>
          <a:p>
            <a:r>
              <a:rPr lang="en-US" dirty="0"/>
              <a:t>Late patients</a:t>
            </a:r>
          </a:p>
          <a:p>
            <a:r>
              <a:rPr lang="en-US" dirty="0"/>
              <a:t>Scheduling appointments</a:t>
            </a:r>
          </a:p>
          <a:p>
            <a:r>
              <a:rPr lang="en-US" dirty="0"/>
              <a:t>Insurance verification</a:t>
            </a:r>
          </a:p>
          <a:p>
            <a:r>
              <a:rPr lang="en-US" dirty="0"/>
              <a:t>Check-out</a:t>
            </a:r>
          </a:p>
        </p:txBody>
      </p:sp>
    </p:spTree>
    <p:extLst>
      <p:ext uri="{BB962C8B-B14F-4D97-AF65-F5344CB8AC3E}">
        <p14:creationId xmlns:p14="http://schemas.microsoft.com/office/powerpoint/2010/main" val="11755109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6A90A-D24E-9940-99BC-4D9F39B6E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Front Office: Check-In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6F1C35-DAB4-6042-ACB5-7E0FD12745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the area clearly marked?</a:t>
            </a:r>
          </a:p>
          <a:p>
            <a:r>
              <a:rPr lang="en-US" dirty="0"/>
              <a:t>Can front office staff see patients that walk in to office?</a:t>
            </a:r>
          </a:p>
          <a:p>
            <a:r>
              <a:rPr lang="en-US" dirty="0"/>
              <a:t>Do you have a designated area for sick patients?</a:t>
            </a:r>
          </a:p>
        </p:txBody>
      </p:sp>
    </p:spTree>
    <p:extLst>
      <p:ext uri="{BB962C8B-B14F-4D97-AF65-F5344CB8AC3E}">
        <p14:creationId xmlns:p14="http://schemas.microsoft.com/office/powerpoint/2010/main" val="8552013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2A5E058-46B7-C547-96C3-308A8465E4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8847" y="453851"/>
            <a:ext cx="5009359" cy="5828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6911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3F546-497B-6048-85E2-2AB31F941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Front Office: Phones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1DF3C-47EF-6040-B046-E2E600CBBB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Entry point to the clinic</a:t>
            </a:r>
          </a:p>
          <a:p>
            <a:r>
              <a:rPr lang="en-US" dirty="0"/>
              <a:t>Keep number of lines to 2 or less per staff answering</a:t>
            </a:r>
          </a:p>
          <a:p>
            <a:r>
              <a:rPr lang="en-US" dirty="0"/>
              <a:t>Keep phone tree simple</a:t>
            </a:r>
          </a:p>
          <a:p>
            <a:r>
              <a:rPr lang="en-US" dirty="0"/>
              <a:t>Forward voicemails or check them if staff is out</a:t>
            </a:r>
          </a:p>
          <a:p>
            <a:r>
              <a:rPr lang="en-US" dirty="0"/>
              <a:t>Educate patients on how to use tree</a:t>
            </a:r>
          </a:p>
          <a:p>
            <a:r>
              <a:rPr lang="en-US" dirty="0"/>
              <a:t>Encourage usage of patient portal</a:t>
            </a:r>
          </a:p>
          <a:p>
            <a:r>
              <a:rPr lang="en-US" dirty="0"/>
              <a:t>This is #1 complaint in my office</a:t>
            </a:r>
          </a:p>
        </p:txBody>
      </p:sp>
    </p:spTree>
    <p:extLst>
      <p:ext uri="{BB962C8B-B14F-4D97-AF65-F5344CB8AC3E}">
        <p14:creationId xmlns:p14="http://schemas.microsoft.com/office/powerpoint/2010/main" val="12571612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3991D-1528-E645-84A5-8F2BA7FF1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Front Office: Messages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64A64-7193-C242-8D76-B511A8018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30-35% of phone messages are repeat calls</a:t>
            </a:r>
          </a:p>
          <a:p>
            <a:r>
              <a:rPr lang="en-US" dirty="0"/>
              <a:t>Messages need to be detailed</a:t>
            </a:r>
          </a:p>
          <a:p>
            <a:r>
              <a:rPr lang="en-US" dirty="0"/>
              <a:t>Forwarded to the appropriate person</a:t>
            </a:r>
          </a:p>
          <a:p>
            <a:r>
              <a:rPr lang="en-US" dirty="0"/>
              <a:t>Make clear designations of who takes care of what</a:t>
            </a:r>
          </a:p>
          <a:p>
            <a:r>
              <a:rPr lang="en-US" dirty="0"/>
              <a:t>Encourage patient to use patient portal</a:t>
            </a:r>
          </a:p>
          <a:p>
            <a:r>
              <a:rPr lang="en-US" dirty="0"/>
              <a:t>One study showed having one person to answer the phone helps with flow and increases patient satisfaction (failed in my clinic)</a:t>
            </a:r>
          </a:p>
          <a:p>
            <a:r>
              <a:rPr lang="en-US" dirty="0"/>
              <a:t>I recommend you have a protocol in place for unable to reach patients (EX: Send a letter after 3 VM’s/attempts made over 2-3 days)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6818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90D99-EB70-934E-ADB7-DCA395308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Front Office: Messages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7E5F8-F5CD-F747-BE02-9F5DE41FEA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Our office tells patients, “If you don’t hear back from one of us, we sent in script/did referral/faxed paperwork” and this has helped repeat calls at our office</a:t>
            </a:r>
          </a:p>
          <a:p>
            <a:r>
              <a:rPr lang="en-US" dirty="0"/>
              <a:t>We do not use the mentality of ”no news is good news” with results however</a:t>
            </a:r>
          </a:p>
        </p:txBody>
      </p:sp>
    </p:spTree>
    <p:extLst>
      <p:ext uri="{BB962C8B-B14F-4D97-AF65-F5344CB8AC3E}">
        <p14:creationId xmlns:p14="http://schemas.microsoft.com/office/powerpoint/2010/main" val="8441379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29140-A6A3-4D4F-82CB-A19B72448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Front Office: Paper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8B5DE3-8A99-D943-943C-35FEDF5A8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New patient history and forms completed prior to appointment (I also use this to screen patients)</a:t>
            </a:r>
          </a:p>
          <a:p>
            <a:r>
              <a:rPr lang="en-US" dirty="0"/>
              <a:t>Designate ahead of time which patients have paperwork to complete</a:t>
            </a:r>
          </a:p>
          <a:p>
            <a:r>
              <a:rPr lang="en-US" dirty="0"/>
              <a:t>Encourage established patients to come early for other routine paperwork (pre-visit forms)</a:t>
            </a:r>
          </a:p>
          <a:p>
            <a:r>
              <a:rPr lang="en-US" dirty="0"/>
              <a:t>One study actually got rid of the pre-history paperwork and just has staff put in with patient</a:t>
            </a:r>
          </a:p>
          <a:p>
            <a:r>
              <a:rPr lang="en-US" dirty="0"/>
              <a:t>One study showed that pre-appointment questions the patient completed provided better focused exams, more accurate charting, patient’s felt more satisfied and involved in their care</a:t>
            </a:r>
          </a:p>
        </p:txBody>
      </p:sp>
    </p:spTree>
    <p:extLst>
      <p:ext uri="{BB962C8B-B14F-4D97-AF65-F5344CB8AC3E}">
        <p14:creationId xmlns:p14="http://schemas.microsoft.com/office/powerpoint/2010/main" val="10785062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40EC0-F07D-AD4A-B15E-221A4D50E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Front Office: Appointment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4A7C76-7DF4-CC44-B822-80B74F803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has been show to reduce no-shows by 30%</a:t>
            </a:r>
          </a:p>
          <a:p>
            <a:r>
              <a:rPr lang="en-US" dirty="0"/>
              <a:t>Call 2-3 days ahead of time (not 1), so you will have time to fill spot if they need to reschedule</a:t>
            </a:r>
          </a:p>
          <a:p>
            <a:r>
              <a:rPr lang="en-US" dirty="0"/>
              <a:t>Do with real staff or automated (my clinic does both)</a:t>
            </a:r>
          </a:p>
          <a:p>
            <a:r>
              <a:rPr lang="en-US" dirty="0"/>
              <a:t>Physician to discuss no shows with patient (It usually stops after I do this)</a:t>
            </a:r>
          </a:p>
        </p:txBody>
      </p:sp>
    </p:spTree>
    <p:extLst>
      <p:ext uri="{BB962C8B-B14F-4D97-AF65-F5344CB8AC3E}">
        <p14:creationId xmlns:p14="http://schemas.microsoft.com/office/powerpoint/2010/main" val="42947370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A41A8-98A7-2E47-8D5A-26EE5EA40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Front Office: Late Patients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0502A-DB1B-BD47-B614-800F7C00F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Encourage patients to come early</a:t>
            </a:r>
          </a:p>
          <a:p>
            <a:r>
              <a:rPr lang="en-US" dirty="0"/>
              <a:t>Have a protocol in place</a:t>
            </a:r>
          </a:p>
          <a:p>
            <a:r>
              <a:rPr lang="en-US" dirty="0"/>
              <a:t>Reschedule if unable to accommodate</a:t>
            </a:r>
          </a:p>
          <a:p>
            <a:r>
              <a:rPr lang="en-US" dirty="0"/>
              <a:t>Physician to discuss with patients</a:t>
            </a:r>
          </a:p>
        </p:txBody>
      </p:sp>
    </p:spTree>
    <p:extLst>
      <p:ext uri="{BB962C8B-B14F-4D97-AF65-F5344CB8AC3E}">
        <p14:creationId xmlns:p14="http://schemas.microsoft.com/office/powerpoint/2010/main" val="3000647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BBEBB-5F19-BD4B-970B-4D7F19957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little about me….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5E9452-C44F-DE4D-923D-D22457ECD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Graduated from OSU-COM in 2009</a:t>
            </a:r>
          </a:p>
          <a:p>
            <a:r>
              <a:rPr lang="en-US" sz="2400" dirty="0"/>
              <a:t>Graduated from Durant Family Med Residency in 2012</a:t>
            </a:r>
          </a:p>
          <a:p>
            <a:r>
              <a:rPr lang="en-US" sz="2400" dirty="0"/>
              <a:t>Private practice from 2012-2016 (out/inpatient, nursing homes, ER)</a:t>
            </a:r>
          </a:p>
          <a:p>
            <a:r>
              <a:rPr lang="en-US" sz="2400" dirty="0"/>
              <a:t>Job change in 2016 (outpatient, nursing homes, urgent care and occupational medicine)</a:t>
            </a:r>
          </a:p>
          <a:p>
            <a:r>
              <a:rPr lang="en-US" sz="2400" dirty="0"/>
              <a:t>Talk to my friends that are docs/providers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None of this was taught in residency, but I paid close attention as a medical student and resident rotating through clinics and my own clinics.</a:t>
            </a:r>
          </a:p>
        </p:txBody>
      </p:sp>
    </p:spTree>
    <p:extLst>
      <p:ext uri="{BB962C8B-B14F-4D97-AF65-F5344CB8AC3E}">
        <p14:creationId xmlns:p14="http://schemas.microsoft.com/office/powerpoint/2010/main" val="16931099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EC877-3D73-4D47-8BC6-BDF2D04D8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Front Office: Appointment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D8256-09D2-DD4E-88D3-1579D655D9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Train the front office to ask questions regarding needs</a:t>
            </a:r>
          </a:p>
          <a:p>
            <a:r>
              <a:rPr lang="en-US" dirty="0"/>
              <a:t>As the staff “gets to know” the patients they will learn to not put two “talkers” together</a:t>
            </a:r>
          </a:p>
          <a:p>
            <a:r>
              <a:rPr lang="en-US" dirty="0"/>
              <a:t>Train to not put certain appointments back to back </a:t>
            </a:r>
          </a:p>
          <a:p>
            <a:r>
              <a:rPr lang="en-US" dirty="0"/>
              <a:t>Train staff to listen to warning signs (chest pain, shortness of breath, neurological weakness)</a:t>
            </a:r>
          </a:p>
        </p:txBody>
      </p:sp>
    </p:spTree>
    <p:extLst>
      <p:ext uri="{BB962C8B-B14F-4D97-AF65-F5344CB8AC3E}">
        <p14:creationId xmlns:p14="http://schemas.microsoft.com/office/powerpoint/2010/main" val="39861843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0E57B-50CC-9A4A-9DEB-F91F6492F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Front Office: Appointment Scheduling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D79E09-5F90-7245-B6CD-17AE1341A0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Reduce scheduling restrictions like specific appt types on specific days (EX: physicals on Thursday afternoons)</a:t>
            </a:r>
          </a:p>
          <a:p>
            <a:r>
              <a:rPr lang="en-US" dirty="0"/>
              <a:t>Do not distinguish between urgent and routine appt</a:t>
            </a:r>
          </a:p>
          <a:p>
            <a:r>
              <a:rPr lang="en-US" dirty="0"/>
              <a:t>Only do two types (long and short)</a:t>
            </a:r>
          </a:p>
          <a:p>
            <a:r>
              <a:rPr lang="en-US" dirty="0"/>
              <a:t>Provider must provide 90 days notice if they will be absent because calling to reschedule patients is time consuming and irritates patients</a:t>
            </a:r>
          </a:p>
        </p:txBody>
      </p:sp>
    </p:spTree>
    <p:extLst>
      <p:ext uri="{BB962C8B-B14F-4D97-AF65-F5344CB8AC3E}">
        <p14:creationId xmlns:p14="http://schemas.microsoft.com/office/powerpoint/2010/main" val="4784006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0F5B7-0F60-B24B-AE91-9BCC52FA6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Front Office: Appointment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56EF9-D87C-5646-988C-E8B1E84DE0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dirty="0"/>
              <a:t>Fixed: Set specific appointments, traditional way, 10,15,20,30 minute blocks</a:t>
            </a:r>
          </a:p>
          <a:p>
            <a:pPr marL="514350" indent="-514350">
              <a:buAutoNum type="arabicPeriod"/>
            </a:pPr>
            <a:r>
              <a:rPr lang="en-US" dirty="0"/>
              <a:t>Wave: Schedule all patients for a given time (EX: Schedule 4 patients per hour, see in order of arrival, great option for late patients)</a:t>
            </a:r>
          </a:p>
          <a:p>
            <a:pPr marL="514350" indent="-514350">
              <a:buAutoNum type="arabicPeriod"/>
            </a:pPr>
            <a:r>
              <a:rPr lang="en-US" dirty="0"/>
              <a:t>Modified Wave: Schedule all patients for 2 time blocks within the hour, the benefit is less wait time</a:t>
            </a:r>
          </a:p>
          <a:p>
            <a:pPr marL="514350" indent="-514350">
              <a:buAutoNum type="arabicPeriod"/>
            </a:pPr>
            <a:r>
              <a:rPr lang="en-US" dirty="0"/>
              <a:t>Open Access: Any available appt today, downfall is patient may not be available</a:t>
            </a:r>
          </a:p>
          <a:p>
            <a:pPr marL="514350" indent="-514350">
              <a:buAutoNum type="arabicPeriod"/>
            </a:pPr>
            <a:r>
              <a:rPr lang="en-US" dirty="0"/>
              <a:t>Modified Open Access (This is what my clinic does)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6104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FFA1C-FC9D-AA49-849D-9C87D6E9C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Front Office: Appointment Type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6B12C1-2857-7544-B577-968D369096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successful – Open Access</a:t>
            </a:r>
          </a:p>
          <a:p>
            <a:r>
              <a:rPr lang="en-US" dirty="0"/>
              <a:t>Do today’s work today</a:t>
            </a:r>
          </a:p>
          <a:p>
            <a:r>
              <a:rPr lang="en-US" dirty="0"/>
              <a:t>Benefit: Patient satisfaction, practice is efficient, provide more timely care</a:t>
            </a:r>
          </a:p>
          <a:p>
            <a:r>
              <a:rPr lang="en-US" dirty="0"/>
              <a:t>Will have to be customized to your needs</a:t>
            </a:r>
          </a:p>
          <a:p>
            <a:r>
              <a:rPr lang="en-US" dirty="0"/>
              <a:t>Also called advanced access or same day scheduling</a:t>
            </a:r>
          </a:p>
        </p:txBody>
      </p:sp>
    </p:spTree>
    <p:extLst>
      <p:ext uri="{BB962C8B-B14F-4D97-AF65-F5344CB8AC3E}">
        <p14:creationId xmlns:p14="http://schemas.microsoft.com/office/powerpoint/2010/main" val="6198941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2F4E2-E3F6-C543-9887-C71E15513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Ways to make open access successful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1D1624-E4A3-7148-B72B-556D24FA76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dirty="0"/>
              <a:t>Balance Supply and Demand: If demand is greater than supply this may not work, perhaps you shouldn’t take any more new patients</a:t>
            </a:r>
          </a:p>
          <a:p>
            <a:pPr marL="514350" indent="-514350">
              <a:buAutoNum type="arabicPeriod"/>
            </a:pPr>
            <a:r>
              <a:rPr lang="en-US" dirty="0"/>
              <a:t>Recalibrate the system to reduce the backlog: This will take time to decrease and you may need to work late for a few weeks to keep up, and will need to stop scheduling future appointments</a:t>
            </a:r>
          </a:p>
          <a:p>
            <a:pPr marL="514350" indent="-514350">
              <a:buAutoNum type="arabicPeriod"/>
            </a:pPr>
            <a:r>
              <a:rPr lang="en-US" dirty="0"/>
              <a:t>Reduce Appointment Types: Long and short appt only</a:t>
            </a:r>
          </a:p>
          <a:p>
            <a:pPr marL="514350" indent="-514350">
              <a:buAutoNum type="arabicPeriod"/>
            </a:pPr>
            <a:r>
              <a:rPr lang="en-US" dirty="0"/>
              <a:t>Have a plan for increased demand: (EX: flu season, provider out, staff shortage), plan to open an afternoon up or Saturday if needed</a:t>
            </a:r>
          </a:p>
          <a:p>
            <a:pPr marL="514350" indent="-514350">
              <a:buAutoNum type="arabicPeriod"/>
            </a:pPr>
            <a:r>
              <a:rPr lang="en-US" dirty="0"/>
              <a:t>Influence Demand: Put with PCP (makes patients happy), rethink return visits, and make the most of that visit</a:t>
            </a:r>
          </a:p>
          <a:p>
            <a:pPr marL="514350" indent="-514350">
              <a:buAutoNum type="arabicPeriod"/>
            </a:pPr>
            <a:r>
              <a:rPr lang="en-US" dirty="0"/>
              <a:t>Manage bottlenecks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8610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F6332-02F9-124F-A1CD-738EA496C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Reasons Open Scheduling May Fail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097DA-3AC9-0B48-BBF3-583D759AEF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/>
              <a:t>Lack of leadership</a:t>
            </a:r>
          </a:p>
          <a:p>
            <a:pPr marL="514350" indent="-514350">
              <a:buAutoNum type="arabicPeriod"/>
            </a:pPr>
            <a:r>
              <a:rPr lang="en-US" dirty="0"/>
              <a:t>Inability to balance supply and demand</a:t>
            </a:r>
          </a:p>
          <a:p>
            <a:pPr marL="514350" indent="-514350">
              <a:buAutoNum type="arabicPeriod"/>
            </a:pPr>
            <a:r>
              <a:rPr lang="en-US" dirty="0"/>
              <a:t>Lack of physician engagement</a:t>
            </a:r>
          </a:p>
          <a:p>
            <a:pPr marL="514350" indent="-514350">
              <a:buAutoNum type="arabicPeriod"/>
            </a:pPr>
            <a:r>
              <a:rPr lang="en-US" dirty="0"/>
              <a:t>Lack of team engagement</a:t>
            </a:r>
          </a:p>
        </p:txBody>
      </p:sp>
    </p:spTree>
    <p:extLst>
      <p:ext uri="{BB962C8B-B14F-4D97-AF65-F5344CB8AC3E}">
        <p14:creationId xmlns:p14="http://schemas.microsoft.com/office/powerpoint/2010/main" val="14210079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ABAF717-2842-E347-A5D5-E153805893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0712" y="301831"/>
            <a:ext cx="6201558" cy="6201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8420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8DDE2-4356-2E46-8D0B-C85289EF2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Front Office: Insurance Verification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E1088-3829-274F-BA3A-49BFD8F871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be very time consuming</a:t>
            </a:r>
          </a:p>
          <a:p>
            <a:r>
              <a:rPr lang="en-US" dirty="0"/>
              <a:t>Do the day before</a:t>
            </a:r>
          </a:p>
        </p:txBody>
      </p:sp>
    </p:spTree>
    <p:extLst>
      <p:ext uri="{BB962C8B-B14F-4D97-AF65-F5344CB8AC3E}">
        <p14:creationId xmlns:p14="http://schemas.microsoft.com/office/powerpoint/2010/main" val="26239982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BC5CB-68E7-0446-AF57-38E5E99DF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Front Office: Check-out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BA5AFE-56DB-2942-933D-DFDE5F80B6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Make sure it is clearly marked</a:t>
            </a:r>
          </a:p>
          <a:p>
            <a:r>
              <a:rPr lang="en-US" dirty="0"/>
              <a:t>Communicate what the patient needs also called post visit orders (paper form, electronic, messenger or escort to the check out)</a:t>
            </a:r>
          </a:p>
          <a:p>
            <a:r>
              <a:rPr lang="en-US" dirty="0"/>
              <a:t>Make it clear to the patient they need to check out</a:t>
            </a:r>
          </a:p>
          <a:p>
            <a:r>
              <a:rPr lang="en-US" dirty="0"/>
              <a:t>One study actually just had patients call for an appointment</a:t>
            </a:r>
          </a:p>
          <a:p>
            <a:r>
              <a:rPr lang="en-US" dirty="0"/>
              <a:t>In my office check out collects delinquent balances because it is private, schedules future appt, schedules lab appt, facilitates medical record release, takes care of other paperwork</a:t>
            </a:r>
          </a:p>
        </p:txBody>
      </p:sp>
    </p:spTree>
    <p:extLst>
      <p:ext uri="{BB962C8B-B14F-4D97-AF65-F5344CB8AC3E}">
        <p14:creationId xmlns:p14="http://schemas.microsoft.com/office/powerpoint/2010/main" val="174625555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04CAE-8C4D-0E48-8C6C-9880F5ED8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Office Common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E7B9A-6068-7A4A-A738-C9F8B3207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Chart Preparation</a:t>
            </a:r>
          </a:p>
          <a:p>
            <a:r>
              <a:rPr lang="en-US" dirty="0"/>
              <a:t>Tests</a:t>
            </a:r>
          </a:p>
          <a:p>
            <a:r>
              <a:rPr lang="en-US" dirty="0"/>
              <a:t>Referrals</a:t>
            </a:r>
          </a:p>
          <a:p>
            <a:r>
              <a:rPr lang="en-US" dirty="0"/>
              <a:t>Messages</a:t>
            </a:r>
          </a:p>
          <a:p>
            <a:r>
              <a:rPr lang="en-US" dirty="0"/>
              <a:t>Medical Records</a:t>
            </a:r>
          </a:p>
        </p:txBody>
      </p:sp>
    </p:spTree>
    <p:extLst>
      <p:ext uri="{BB962C8B-B14F-4D97-AF65-F5344CB8AC3E}">
        <p14:creationId xmlns:p14="http://schemas.microsoft.com/office/powerpoint/2010/main" val="2017113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AD05F-FE0A-8548-9922-30987D6B8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AF185F-5FB7-F048-8633-6B31AF3EC7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Definitions</a:t>
            </a:r>
          </a:p>
          <a:p>
            <a:r>
              <a:rPr lang="en-US" sz="2400" dirty="0"/>
              <a:t>Discuss why this is important</a:t>
            </a:r>
          </a:p>
          <a:p>
            <a:r>
              <a:rPr lang="en-US" sz="2400" dirty="0"/>
              <a:t>How to diagnose workflow issues</a:t>
            </a:r>
          </a:p>
          <a:p>
            <a:r>
              <a:rPr lang="en-US" sz="2400" dirty="0"/>
              <a:t>Easy treatments for workflow issues</a:t>
            </a:r>
          </a:p>
          <a:p>
            <a:r>
              <a:rPr lang="en-US" sz="2400" dirty="0"/>
              <a:t>What I have done/currently do in my practice </a:t>
            </a:r>
          </a:p>
        </p:txBody>
      </p:sp>
    </p:spTree>
    <p:extLst>
      <p:ext uri="{BB962C8B-B14F-4D97-AF65-F5344CB8AC3E}">
        <p14:creationId xmlns:p14="http://schemas.microsoft.com/office/powerpoint/2010/main" val="22551965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7EC90-4604-A746-B892-B14B8A70B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Office: Chart Preparation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281AF8-586B-6A42-B504-F802813240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Empower your staff and train them</a:t>
            </a:r>
          </a:p>
          <a:p>
            <a:r>
              <a:rPr lang="en-US" dirty="0"/>
              <a:t>Designate staff to do specific things (clicking boxes, info input)</a:t>
            </a:r>
          </a:p>
          <a:p>
            <a:r>
              <a:rPr lang="en-US" dirty="0"/>
              <a:t>Refills</a:t>
            </a:r>
          </a:p>
          <a:p>
            <a:r>
              <a:rPr lang="en-US" dirty="0"/>
              <a:t>Preventative medicine needs</a:t>
            </a:r>
          </a:p>
          <a:p>
            <a:r>
              <a:rPr lang="en-US" dirty="0"/>
              <a:t>Update history and med reconciliation</a:t>
            </a:r>
          </a:p>
          <a:p>
            <a:r>
              <a:rPr lang="en-US" dirty="0"/>
              <a:t>I preload templates the morning of appointments for my staff to use, and create a ”to-do list” in the chief complaint</a:t>
            </a:r>
          </a:p>
          <a:p>
            <a:r>
              <a:rPr lang="en-US" dirty="0"/>
              <a:t>The “huddle” is created by back office – will discuss this later</a:t>
            </a:r>
          </a:p>
        </p:txBody>
      </p:sp>
    </p:spTree>
    <p:extLst>
      <p:ext uri="{BB962C8B-B14F-4D97-AF65-F5344CB8AC3E}">
        <p14:creationId xmlns:p14="http://schemas.microsoft.com/office/powerpoint/2010/main" val="58041020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B187C-1A28-DC41-99C4-623AC8438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Office: Staff empowerment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4B06A-00E7-7C43-8747-8633BA9DFC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Train staff to follow protocols/standing orders</a:t>
            </a:r>
          </a:p>
          <a:p>
            <a:r>
              <a:rPr lang="en-US" dirty="0"/>
              <a:t>Standing orders are recommended by CDC for immunizations</a:t>
            </a:r>
          </a:p>
          <a:p>
            <a:r>
              <a:rPr lang="en-US" dirty="0"/>
              <a:t>Patients will feel more comfortable talking to them on the phone because they are an extension of you</a:t>
            </a:r>
          </a:p>
          <a:p>
            <a:r>
              <a:rPr lang="en-US" dirty="0"/>
              <a:t>Examples of standing orders: Screening tests, immunizations, labs for chronic diseases, point of care testing, medication refills, referrals</a:t>
            </a:r>
          </a:p>
          <a:p>
            <a:r>
              <a:rPr lang="en-US" dirty="0"/>
              <a:t>Train to do pre-</a:t>
            </a:r>
            <a:r>
              <a:rPr lang="en-US" dirty="0" err="1"/>
              <a:t>auths</a:t>
            </a:r>
            <a:r>
              <a:rPr lang="en-US"/>
              <a:t>, close gaps, complete paperwork, design huddles</a:t>
            </a:r>
          </a:p>
          <a:p>
            <a:r>
              <a:rPr lang="en-US"/>
              <a:t>RN’s and LPN’s can do much more than MA’s</a:t>
            </a:r>
          </a:p>
          <a:p>
            <a:r>
              <a:rPr lang="en-US"/>
              <a:t>Use MA’s for data input: PHQ9, AWE, and other forms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1968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10AB8-30D5-BD4C-BB08-D9DD77969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Back Office: Staffing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C52582-0F5B-7B40-B509-D0DFF66BAE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1 for each provider that sees less than 15 per day</a:t>
            </a:r>
          </a:p>
          <a:p>
            <a:r>
              <a:rPr lang="en-US"/>
              <a:t>3 per 2 providers that see 15-19 patients each per day</a:t>
            </a:r>
          </a:p>
          <a:p>
            <a:r>
              <a:rPr lang="en-US"/>
              <a:t>2 per provider that sees over 20 patients per day</a:t>
            </a:r>
          </a:p>
          <a:p>
            <a:endParaRPr lang="en-US"/>
          </a:p>
          <a:p>
            <a:r>
              <a:rPr lang="en-US"/>
              <a:t>You can see 1-2 extra patients per ½ day to compensate pay </a:t>
            </a:r>
          </a:p>
          <a:p>
            <a:r>
              <a:rPr lang="en-US"/>
              <a:t>Study has shown that it increased improvement in disease management and prevention</a:t>
            </a:r>
          </a:p>
          <a:p>
            <a:r>
              <a:rPr lang="en-US"/>
              <a:t>Decreased burn out by 50% in providers and less EHR time by adding staff, also increased patient satisfaction</a:t>
            </a:r>
          </a:p>
        </p:txBody>
      </p:sp>
    </p:spTree>
    <p:extLst>
      <p:ext uri="{BB962C8B-B14F-4D97-AF65-F5344CB8AC3E}">
        <p14:creationId xmlns:p14="http://schemas.microsoft.com/office/powerpoint/2010/main" val="244540622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4F23D-AD90-8E41-BF3F-B04C21F95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 Office: Tests and Referrals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33B5B-F192-2040-AB3D-9694F1C6F1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One person designated to take care of tests and referrals</a:t>
            </a:r>
          </a:p>
          <a:p>
            <a:r>
              <a:rPr lang="en-US"/>
              <a:t>Protocol in place for set up and retrieval of results and consult notes</a:t>
            </a:r>
          </a:p>
        </p:txBody>
      </p:sp>
    </p:spTree>
    <p:extLst>
      <p:ext uri="{BB962C8B-B14F-4D97-AF65-F5344CB8AC3E}">
        <p14:creationId xmlns:p14="http://schemas.microsoft.com/office/powerpoint/2010/main" val="123087787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2B550-AF15-EE44-8935-69C2556DD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 Office: Messages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6209F-BE52-0E47-9C10-5D97F2C9F1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Use a phone tree to get messages to correct person the first time</a:t>
            </a:r>
          </a:p>
          <a:p>
            <a:r>
              <a:rPr lang="en-US"/>
              <a:t>Encourage patient to use patient portal</a:t>
            </a:r>
          </a:p>
          <a:p>
            <a:r>
              <a:rPr lang="en-US"/>
              <a:t>Have 1 person in charge of answering messages</a:t>
            </a:r>
          </a:p>
        </p:txBody>
      </p:sp>
    </p:spTree>
    <p:extLst>
      <p:ext uri="{BB962C8B-B14F-4D97-AF65-F5344CB8AC3E}">
        <p14:creationId xmlns:p14="http://schemas.microsoft.com/office/powerpoint/2010/main" val="401878354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9933F-6BDD-374B-BF48-EE42AD6E8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Physician Common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FBAF44-41EA-614F-8EFE-BBA1F997C3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Start time</a:t>
            </a:r>
          </a:p>
          <a:p>
            <a:r>
              <a:rPr lang="en-US" dirty="0"/>
              <a:t>Standard process</a:t>
            </a:r>
          </a:p>
          <a:p>
            <a:r>
              <a:rPr lang="en-US" dirty="0"/>
              <a:t>Do today’s work today</a:t>
            </a:r>
          </a:p>
          <a:p>
            <a:r>
              <a:rPr lang="en-US" dirty="0"/>
              <a:t>Batching/Que &amp; multitasking</a:t>
            </a:r>
          </a:p>
          <a:p>
            <a:r>
              <a:rPr lang="en-US" dirty="0"/>
              <a:t>Multiple interruptions</a:t>
            </a:r>
          </a:p>
          <a:p>
            <a:r>
              <a:rPr lang="en-US" dirty="0"/>
              <a:t>Poor interaction with patient</a:t>
            </a:r>
          </a:p>
          <a:p>
            <a:r>
              <a:rPr lang="en-US" dirty="0"/>
              <a:t>Charting</a:t>
            </a:r>
          </a:p>
        </p:txBody>
      </p:sp>
    </p:spTree>
    <p:extLst>
      <p:ext uri="{BB962C8B-B14F-4D97-AF65-F5344CB8AC3E}">
        <p14:creationId xmlns:p14="http://schemas.microsoft.com/office/powerpoint/2010/main" val="222149908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E38AF-3C14-D343-BD1B-35DB64774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Physician: Start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1045A7-E4A6-334A-9FF3-1C73012E8B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Start on time!</a:t>
            </a:r>
          </a:p>
          <a:p>
            <a:r>
              <a:rPr lang="en-US"/>
              <a:t>Once you get behind it is difficult to catch up</a:t>
            </a:r>
          </a:p>
          <a:p>
            <a:r>
              <a:rPr lang="en-US"/>
              <a:t>Get to clinic early</a:t>
            </a:r>
          </a:p>
          <a:p>
            <a:r>
              <a:rPr lang="en-US"/>
              <a:t>Set a schedule of when you perform certain tasks</a:t>
            </a:r>
          </a:p>
          <a:p>
            <a:r>
              <a:rPr lang="en-US"/>
              <a:t>I get to the clinic at 5:45 am to preload charts, review labs and consult notes</a:t>
            </a:r>
          </a:p>
          <a:p>
            <a:r>
              <a:rPr lang="en-US"/>
              <a:t>Some visits will take longer than others</a:t>
            </a:r>
          </a:p>
          <a:p>
            <a:r>
              <a:rPr lang="en-US"/>
              <a:t>Staff has patient ready when I walk in (shoes off for diabetic exam, undressed for WWE, labs done, eye exam done for WCC)</a:t>
            </a:r>
          </a:p>
          <a:p>
            <a:r>
              <a:rPr lang="en-US"/>
              <a:t>Allow any provider to use any room to prevent waiting on “their” room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0761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7F065-D4A8-2D46-84FE-635D75338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Physician: Standardized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127E28-41BE-5445-9459-739C847894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Every provider needs to use the same process to prevent confusion among staff and other providers (Ex: One doctor uses EHR, one uses paper)</a:t>
            </a:r>
          </a:p>
          <a:p>
            <a:r>
              <a:rPr lang="en-US"/>
              <a:t>Use protocols: Vaccines, INR’s, point of care labs (EX: Kid with fever gets flu, etc.)</a:t>
            </a:r>
          </a:p>
          <a:p>
            <a:r>
              <a:rPr lang="en-US"/>
              <a:t>Use templates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37144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5251F-C55B-FD4A-B977-C84784C34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Physician: Batching/Que &amp; Multitasking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0FB0EE-9868-7F4B-9622-F29EF3EDF6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not “save up” tasks for the end of the day</a:t>
            </a:r>
          </a:p>
          <a:p>
            <a:r>
              <a:rPr lang="en-US" dirty="0"/>
              <a:t>Complete each task as it presents itself to make flow continuous</a:t>
            </a:r>
          </a:p>
          <a:p>
            <a:r>
              <a:rPr lang="en-US" dirty="0"/>
              <a:t>Document as soon as you can</a:t>
            </a:r>
          </a:p>
          <a:p>
            <a:r>
              <a:rPr lang="en-US" dirty="0"/>
              <a:t>Complete messages and refills between patient encounters</a:t>
            </a:r>
          </a:p>
          <a:p>
            <a:r>
              <a:rPr lang="en-US" dirty="0"/>
              <a:t>Multitasking, in one study, showed a decrease of IQ by 10 points (similar to being up all night or under the influence of THC)</a:t>
            </a:r>
          </a:p>
          <a:p>
            <a:r>
              <a:rPr lang="en-US" dirty="0"/>
              <a:t>Can take up at least 30 seconds to refocus, which can actually decrease productivity by 40%</a:t>
            </a:r>
          </a:p>
        </p:txBody>
      </p:sp>
    </p:spTree>
    <p:extLst>
      <p:ext uri="{BB962C8B-B14F-4D97-AF65-F5344CB8AC3E}">
        <p14:creationId xmlns:p14="http://schemas.microsoft.com/office/powerpoint/2010/main" val="152184014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2CB8D-591D-D244-899F-8B4EBBE23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Physician: Interruptions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AB9E8C-A878-FF46-AC3C-3B15110C27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Make a list for a week of what keeps you from maintaining flow</a:t>
            </a:r>
          </a:p>
          <a:p>
            <a:r>
              <a:rPr lang="en-US"/>
              <a:t>Remember some are inevitable</a:t>
            </a:r>
          </a:p>
          <a:p>
            <a:r>
              <a:rPr lang="en-US"/>
              <a:t>Make sure rooms are stocked, standardized (may have 1 drawer for special needs)</a:t>
            </a:r>
          </a:p>
          <a:p>
            <a:r>
              <a:rPr lang="en-US"/>
              <a:t>Use messaging system so you don’t have to leave the room</a:t>
            </a:r>
          </a:p>
          <a:p>
            <a:r>
              <a:rPr lang="en-US"/>
              <a:t>Keep patient education and forms in the room</a:t>
            </a:r>
          </a:p>
          <a:p>
            <a:r>
              <a:rPr lang="en-US"/>
              <a:t>Have room set up ahead of time (PAP, joint injection, etc.)</a:t>
            </a:r>
          </a:p>
          <a:p>
            <a:r>
              <a:rPr lang="en-US"/>
              <a:t>Limit interruptions: cell phone use, notifications turned off, make staff aware, turn off email notifications</a:t>
            </a:r>
          </a:p>
        </p:txBody>
      </p:sp>
    </p:spTree>
    <p:extLst>
      <p:ext uri="{BB962C8B-B14F-4D97-AF65-F5344CB8AC3E}">
        <p14:creationId xmlns:p14="http://schemas.microsoft.com/office/powerpoint/2010/main" val="236666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F6545-4CE7-714B-952E-9F0B85894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2EBDD-4BEE-BD47-9382-887717191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906" y="2329286"/>
            <a:ext cx="11412187" cy="3101983"/>
          </a:xfrm>
        </p:spPr>
        <p:txBody>
          <a:bodyPr>
            <a:noAutofit/>
          </a:bodyPr>
          <a:lstStyle/>
          <a:p>
            <a:r>
              <a:rPr lang="en-US" sz="2400" dirty="0"/>
              <a:t>Workflow: Steps that accomplish a task, how the work “actually” gets done, this definition doesn’t include protocols</a:t>
            </a:r>
          </a:p>
          <a:p>
            <a:r>
              <a:rPr lang="en-US" sz="2400" dirty="0"/>
              <a:t>Workflow Mapping: Can be a list or picture, order of events that occur to a goal endpoint, makes the “invisible” now ”visible” </a:t>
            </a:r>
          </a:p>
          <a:p>
            <a:r>
              <a:rPr lang="en-US" sz="2400" dirty="0"/>
              <a:t>Bottlenecks: An event that occurs that disrupts flow, decreases output, two types (episodic, ongoing) </a:t>
            </a:r>
          </a:p>
          <a:p>
            <a:r>
              <a:rPr lang="en-US" sz="2400" dirty="0"/>
              <a:t>Waste: Not useful event/circumstance that has no benefit </a:t>
            </a:r>
          </a:p>
          <a:p>
            <a:r>
              <a:rPr lang="en-US" sz="2400" dirty="0"/>
              <a:t>Unnecessary Motion: Can be physical or virtual, back tracking, can be for patients and staff </a:t>
            </a:r>
          </a:p>
          <a:p>
            <a:r>
              <a:rPr lang="en-US" sz="2400" dirty="0"/>
              <a:t>Cycle time: The time it takes patient from entry to exit, can reveal bottlenecks </a:t>
            </a:r>
          </a:p>
        </p:txBody>
      </p:sp>
    </p:spTree>
    <p:extLst>
      <p:ext uri="{BB962C8B-B14F-4D97-AF65-F5344CB8AC3E}">
        <p14:creationId xmlns:p14="http://schemas.microsoft.com/office/powerpoint/2010/main" val="334383917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2380F-63AE-224A-B714-34C4203FF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Physician: Patient Interaction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A27F7-0DB8-6746-9932-32D45B016A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Sit, make eye contact, touch the patient</a:t>
            </a:r>
          </a:p>
          <a:p>
            <a:r>
              <a:rPr lang="en-US"/>
              <a:t>Ask questions like “What’s been going on in your life?” or “What else can I help you with or discuss today?”</a:t>
            </a:r>
          </a:p>
          <a:p>
            <a:r>
              <a:rPr lang="en-US"/>
              <a:t>This improves patient satisfaction, reduces later phone calls, and the patient feels like you spent more time with them</a:t>
            </a:r>
          </a:p>
        </p:txBody>
      </p:sp>
    </p:spTree>
    <p:extLst>
      <p:ext uri="{BB962C8B-B14F-4D97-AF65-F5344CB8AC3E}">
        <p14:creationId xmlns:p14="http://schemas.microsoft.com/office/powerpoint/2010/main" val="77603200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47DFE-2499-9846-846A-797AED331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Physician: Charting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7E26A-3E4C-1C4F-99D5-EA8DDCE86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Use templates</a:t>
            </a:r>
          </a:p>
          <a:p>
            <a:r>
              <a:rPr lang="en-US"/>
              <a:t>Work smarter not harder </a:t>
            </a:r>
          </a:p>
        </p:txBody>
      </p:sp>
    </p:spTree>
    <p:extLst>
      <p:ext uri="{BB962C8B-B14F-4D97-AF65-F5344CB8AC3E}">
        <p14:creationId xmlns:p14="http://schemas.microsoft.com/office/powerpoint/2010/main" val="386620279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0106797-FB32-1A47-98D2-9206B86D13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3225" y="1041293"/>
            <a:ext cx="4593277" cy="4445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28519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9BD16-1AFF-8C47-ADE3-D6F1B1E44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Other: Nursing Home and Hospital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8D09D-C3C6-E445-A333-4E2CFC8931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Nursing homes: I designate a specific time of month I make rounds, non urgent issues get faxed to office to reduce calls</a:t>
            </a:r>
          </a:p>
          <a:p>
            <a:r>
              <a:rPr lang="en-US"/>
              <a:t>Nursing home staff have vitals, MAR, and concerns ready on a rounding sheet prior to my arrival</a:t>
            </a:r>
          </a:p>
          <a:p>
            <a:r>
              <a:rPr lang="en-US"/>
              <a:t>Hospital: Review labs and chart prior to seeing patient, patient info sheets to stay organized, at night I checked out with ER and floors, I rounded earlier than other docs so I scheduled my labs a little earlier</a:t>
            </a:r>
          </a:p>
        </p:txBody>
      </p:sp>
    </p:spTree>
    <p:extLst>
      <p:ext uri="{BB962C8B-B14F-4D97-AF65-F5344CB8AC3E}">
        <p14:creationId xmlns:p14="http://schemas.microsoft.com/office/powerpoint/2010/main" val="44212337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67870-D2F4-DC49-A4A0-D6EC73638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issues and possible solutions…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946D50-718B-6447-9BBD-5F10CE19E0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83456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60924-048A-9C43-96C0-757CCACB9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Poor Work Space 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2ACEE-1B61-5B40-AEF4-683CFC6DEE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Staff not in the same area promotes poor communication</a:t>
            </a:r>
          </a:p>
          <a:p>
            <a:r>
              <a:rPr lang="en-US"/>
              <a:t>Equipment in different areas of the clinic</a:t>
            </a:r>
          </a:p>
          <a:p>
            <a:r>
              <a:rPr lang="en-US"/>
              <a:t>Private offices promote poor communication</a:t>
            </a:r>
          </a:p>
          <a:p>
            <a:r>
              <a:rPr lang="en-US"/>
              <a:t>Staff not near patient care areas</a:t>
            </a:r>
          </a:p>
          <a:p>
            <a:r>
              <a:rPr lang="en-US"/>
              <a:t>Patient flow doesn’t make sense</a:t>
            </a:r>
          </a:p>
        </p:txBody>
      </p:sp>
    </p:spTree>
    <p:extLst>
      <p:ext uri="{BB962C8B-B14F-4D97-AF65-F5344CB8AC3E}">
        <p14:creationId xmlns:p14="http://schemas.microsoft.com/office/powerpoint/2010/main" val="101362843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C359C-FB54-594C-812D-0F782D781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Solutions to Poor Work Space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8C098C-53D8-F348-8293-2BDC6521E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Staff and providers near each other to promote communication</a:t>
            </a:r>
          </a:p>
          <a:p>
            <a:r>
              <a:rPr lang="en-US"/>
              <a:t>Using messaging system (my clinic uses skype), so staff doesn’t leave area to find someone</a:t>
            </a:r>
          </a:p>
          <a:p>
            <a:r>
              <a:rPr lang="en-US"/>
              <a:t>Use huddle to know specific patient needs</a:t>
            </a:r>
          </a:p>
          <a:p>
            <a:r>
              <a:rPr lang="en-US"/>
              <a:t>Standardize rooms if possible</a:t>
            </a:r>
          </a:p>
          <a:p>
            <a:r>
              <a:rPr lang="en-US"/>
              <a:t>Areas of clinic well designated to assist patients (check-in, check-out, bathroom, etc.)</a:t>
            </a:r>
          </a:p>
        </p:txBody>
      </p:sp>
    </p:spTree>
    <p:extLst>
      <p:ext uri="{BB962C8B-B14F-4D97-AF65-F5344CB8AC3E}">
        <p14:creationId xmlns:p14="http://schemas.microsoft.com/office/powerpoint/2010/main" val="286170390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68BEE-ABFD-4746-BA04-CDA2FE197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0751"/>
            <a:ext cx="10515600" cy="1325563"/>
          </a:xfrm>
        </p:spPr>
        <p:txBody>
          <a:bodyPr/>
          <a:lstStyle/>
          <a:p>
            <a:r>
              <a:rPr lang="en-US"/>
              <a:t>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8152B-9C02-3747-9B81-873D359A4C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Move staff closer together (my clinic coordinator sits near me and so does my PA)</a:t>
            </a:r>
          </a:p>
          <a:p>
            <a:r>
              <a:rPr lang="en-US"/>
              <a:t>Use skype</a:t>
            </a:r>
          </a:p>
          <a:p>
            <a:r>
              <a:rPr lang="en-US"/>
              <a:t>Use huddle sheets</a:t>
            </a:r>
          </a:p>
          <a:p>
            <a:r>
              <a:rPr lang="en-US"/>
              <a:t>Use tracking board in the EHR (Nurse, Lab, EKG, etc.)</a:t>
            </a:r>
          </a:p>
          <a:p>
            <a:r>
              <a:rPr lang="en-US"/>
              <a:t>Have regular staff meetings to check in with your staff and providers</a:t>
            </a:r>
          </a:p>
        </p:txBody>
      </p:sp>
    </p:spTree>
    <p:extLst>
      <p:ext uri="{BB962C8B-B14F-4D97-AF65-F5344CB8AC3E}">
        <p14:creationId xmlns:p14="http://schemas.microsoft.com/office/powerpoint/2010/main" val="213786844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9D261-C025-674A-845F-9F4CE0508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Huddle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75779-ECD8-0643-9F4B-F9EA94F1B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Gets everyone in the office on the same page</a:t>
            </a:r>
          </a:p>
          <a:p>
            <a:r>
              <a:rPr lang="en-US"/>
              <a:t>Plan for bottlenecks</a:t>
            </a:r>
          </a:p>
          <a:p>
            <a:r>
              <a:rPr lang="en-US"/>
              <a:t>Manage crisis before it occurs</a:t>
            </a:r>
          </a:p>
          <a:p>
            <a:r>
              <a:rPr lang="en-US"/>
              <a:t>Help catch missed things</a:t>
            </a:r>
          </a:p>
          <a:p>
            <a:r>
              <a:rPr lang="en-US"/>
              <a:t>Can indicate forms needed</a:t>
            </a:r>
          </a:p>
        </p:txBody>
      </p:sp>
    </p:spTree>
    <p:extLst>
      <p:ext uri="{BB962C8B-B14F-4D97-AF65-F5344CB8AC3E}">
        <p14:creationId xmlns:p14="http://schemas.microsoft.com/office/powerpoint/2010/main" val="96343899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13799-ACA0-F346-BE06-24E58C9D0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Huddle: What is included?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C2E59-E0B3-DE4D-806B-D4592F036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Designed specifically for your clinic</a:t>
            </a:r>
          </a:p>
          <a:p>
            <a:r>
              <a:rPr lang="en-US"/>
              <a:t>Paperwork needed</a:t>
            </a:r>
          </a:p>
          <a:p>
            <a:r>
              <a:rPr lang="en-US"/>
              <a:t>Special needs</a:t>
            </a:r>
          </a:p>
          <a:p>
            <a:r>
              <a:rPr lang="en-US"/>
              <a:t>Future appointments needed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482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D83A3-59A9-9A45-B2BA-85896EFC5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Symptoms?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6D3DF-7A5C-C742-AD73-E9EDB8E00D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Staying late to chart?</a:t>
            </a:r>
          </a:p>
          <a:p>
            <a:r>
              <a:rPr lang="en-US" dirty="0"/>
              <a:t>Staff overtime?</a:t>
            </a:r>
          </a:p>
          <a:p>
            <a:r>
              <a:rPr lang="en-US" dirty="0"/>
              <a:t>Unhappy patients?</a:t>
            </a:r>
          </a:p>
          <a:p>
            <a:r>
              <a:rPr lang="en-US" dirty="0"/>
              <a:t>Doing today’s work tomorrow?</a:t>
            </a:r>
          </a:p>
          <a:p>
            <a:r>
              <a:rPr lang="en-US" dirty="0"/>
              <a:t>Behind on tasks?</a:t>
            </a:r>
          </a:p>
          <a:p>
            <a:r>
              <a:rPr lang="en-US" dirty="0"/>
              <a:t>Burnt out?</a:t>
            </a:r>
          </a:p>
          <a:p>
            <a:r>
              <a:rPr lang="en-US" dirty="0"/>
              <a:t>Poor office morale?</a:t>
            </a:r>
          </a:p>
        </p:txBody>
      </p:sp>
    </p:spTree>
    <p:extLst>
      <p:ext uri="{BB962C8B-B14F-4D97-AF65-F5344CB8AC3E}">
        <p14:creationId xmlns:p14="http://schemas.microsoft.com/office/powerpoint/2010/main" val="41722155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336DE-2A03-F84B-B57A-665E4F581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Huddle: How to do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C80EFE-B4E5-574C-BD3F-209B7413A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Select a leader</a:t>
            </a:r>
          </a:p>
          <a:p>
            <a:r>
              <a:rPr lang="en-US"/>
              <a:t>Decide on meeting time and location</a:t>
            </a:r>
          </a:p>
          <a:p>
            <a:r>
              <a:rPr lang="en-US"/>
              <a:t>Keep meeting to less than 7 min</a:t>
            </a:r>
          </a:p>
          <a:p>
            <a:r>
              <a:rPr lang="en-US"/>
              <a:t>Get everyone to use it</a:t>
            </a:r>
          </a:p>
        </p:txBody>
      </p:sp>
    </p:spTree>
    <p:extLst>
      <p:ext uri="{BB962C8B-B14F-4D97-AF65-F5344CB8AC3E}">
        <p14:creationId xmlns:p14="http://schemas.microsoft.com/office/powerpoint/2010/main" val="52240728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8A145-B6AF-CB4E-80DD-172F43078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my clinic utilizes huddles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307F3-14D8-3840-BFEC-E30AC99011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Print off patient list (lab and appointments) – done the day before</a:t>
            </a:r>
          </a:p>
          <a:p>
            <a:r>
              <a:rPr lang="en-US"/>
              <a:t>Clinic Coordinator: Marks who needs AWE scheduled, SoonerCare forms needed, referrals</a:t>
            </a:r>
          </a:p>
          <a:p>
            <a:r>
              <a:rPr lang="en-US"/>
              <a:t>Physician: Given to me to add any other needs. EX: PHQ9, medical records for TOC, AWE paperwork, PMP, indicate a specific room for patient (PAP or OMM), Immunization records, labs needed (INR, urine micro), tests needed (EKG, spirometry)</a:t>
            </a:r>
          </a:p>
        </p:txBody>
      </p:sp>
    </p:spTree>
    <p:extLst>
      <p:ext uri="{BB962C8B-B14F-4D97-AF65-F5344CB8AC3E}">
        <p14:creationId xmlns:p14="http://schemas.microsoft.com/office/powerpoint/2010/main" val="315155919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E0DBC-65F7-4646-BE32-A10184719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Designation of Staff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1F9D8-36EA-1C41-86E5-7D970868E1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staff and patients will benefit</a:t>
            </a:r>
          </a:p>
          <a:p>
            <a:r>
              <a:rPr lang="en-US"/>
              <a:t>Define each staff’s roles</a:t>
            </a:r>
          </a:p>
          <a:p>
            <a:r>
              <a:rPr lang="en-US"/>
              <a:t>Designate on huddle if you need a specific person to complete a task</a:t>
            </a:r>
          </a:p>
          <a:p>
            <a:r>
              <a:rPr lang="en-US"/>
              <a:t>When someone is on vacation or sick, it will be easy to take over tasks</a:t>
            </a:r>
          </a:p>
        </p:txBody>
      </p:sp>
    </p:spTree>
    <p:extLst>
      <p:ext uri="{BB962C8B-B14F-4D97-AF65-F5344CB8AC3E}">
        <p14:creationId xmlns:p14="http://schemas.microsoft.com/office/powerpoint/2010/main" val="12143278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A7769-4450-5244-9782-DDF6647CD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Medication Refills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BC89C-B5E6-3E4C-BF43-5C2263F043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Utilize protocols for staff to auto-fill for you </a:t>
            </a:r>
          </a:p>
          <a:p>
            <a:r>
              <a:rPr lang="en-US"/>
              <a:t>Encourage patients to call patient or use the portal to request rather than call</a:t>
            </a:r>
          </a:p>
          <a:p>
            <a:r>
              <a:rPr lang="en-US"/>
              <a:t>Use electronic prescribing</a:t>
            </a:r>
          </a:p>
          <a:p>
            <a:r>
              <a:rPr lang="en-US"/>
              <a:t>Encourage pharmacies to not send “paper” fax request</a:t>
            </a:r>
          </a:p>
          <a:p>
            <a:r>
              <a:rPr lang="en-US"/>
              <a:t>Narcotics – Before request sent to me it is document that PMP is UTD, refill isn’t early and they have had a pain appt in last 4 weeks</a:t>
            </a:r>
          </a:p>
          <a:p>
            <a:r>
              <a:rPr lang="en-US"/>
              <a:t>Some write for a years worth of scripts (I do not do this personally)</a:t>
            </a:r>
          </a:p>
        </p:txBody>
      </p:sp>
    </p:spTree>
    <p:extLst>
      <p:ext uri="{BB962C8B-B14F-4D97-AF65-F5344CB8AC3E}">
        <p14:creationId xmlns:p14="http://schemas.microsoft.com/office/powerpoint/2010/main" val="11626697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E378F-ED29-3C46-9590-532D219F1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Labs and Tests: Pre-appointment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C494F1-71C7-8540-8F58-16056CE6F9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Decreases phone calls on results (usually multiple)</a:t>
            </a:r>
          </a:p>
          <a:p>
            <a:r>
              <a:rPr lang="en-US"/>
              <a:t>Increases patient satisfaction because they hear about their results from the one that ordered them</a:t>
            </a:r>
          </a:p>
          <a:p>
            <a:r>
              <a:rPr lang="en-US"/>
              <a:t>You have time to plan how to discuss bad results (high A1C)</a:t>
            </a:r>
          </a:p>
          <a:p>
            <a:r>
              <a:rPr lang="en-US"/>
              <a:t>Plan to do them a week a head of appointment time to allow for result retrieval</a:t>
            </a:r>
          </a:p>
          <a:p>
            <a:r>
              <a:rPr lang="en-US"/>
              <a:t>Pre-load labs/tests or use templates</a:t>
            </a:r>
          </a:p>
          <a:p>
            <a:r>
              <a:rPr lang="en-US"/>
              <a:t>I print off results for non-portal patients. I print off education ahead of time. </a:t>
            </a:r>
          </a:p>
          <a:p>
            <a:r>
              <a:rPr lang="en-US"/>
              <a:t>Sick patients get Flu, RSV, Mono, Step, UA done before I walk in the room to eliminate repeat entry into room and exposure</a:t>
            </a:r>
          </a:p>
        </p:txBody>
      </p:sp>
    </p:spTree>
    <p:extLst>
      <p:ext uri="{BB962C8B-B14F-4D97-AF65-F5344CB8AC3E}">
        <p14:creationId xmlns:p14="http://schemas.microsoft.com/office/powerpoint/2010/main" val="382707900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0D114-55E3-F443-93CD-B037F4414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Labs and Tests: Pre-appointment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99EFF0-D857-6E47-A043-8A6CD74929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I created templates that have the proper codes for specific chronic and acute diagnosis</a:t>
            </a:r>
          </a:p>
          <a:p>
            <a:r>
              <a:rPr lang="en-US"/>
              <a:t>I write the name of the template I want instead of preloading (saves time and if they no-show they have to be taken out which takes time)</a:t>
            </a:r>
          </a:p>
          <a:p>
            <a:r>
              <a:rPr lang="en-US"/>
              <a:t>Since starting this I never hear “I never heard anything on my lab results”</a:t>
            </a:r>
          </a:p>
          <a:p>
            <a:r>
              <a:rPr lang="en-US"/>
              <a:t>Need to know specifics to tell patient (EX: Testosterone checked the day before shot due and needs to be done before 10am, certain labs are not fasting)</a:t>
            </a:r>
          </a:p>
          <a:p>
            <a:r>
              <a:rPr lang="en-US"/>
              <a:t>Downfalls: 2 visits which could increase workflow, could no show follow-up, could no show lab but show up to follow-up, sometimes labs aren’t back in time</a:t>
            </a:r>
          </a:p>
        </p:txBody>
      </p:sp>
    </p:spTree>
    <p:extLst>
      <p:ext uri="{BB962C8B-B14F-4D97-AF65-F5344CB8AC3E}">
        <p14:creationId xmlns:p14="http://schemas.microsoft.com/office/powerpoint/2010/main" val="324545495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46FE7-D698-CF49-A260-6AD27ECFA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Chart Preparation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830793-94AA-4B46-B25B-32AF2F997F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Enhances patient encounter, less opportunity to miss important things, limits distractions</a:t>
            </a:r>
          </a:p>
          <a:p>
            <a:r>
              <a:rPr lang="en-US"/>
              <a:t>This can be done by provider and staff</a:t>
            </a:r>
          </a:p>
          <a:p>
            <a:r>
              <a:rPr lang="en-US"/>
              <a:t>Use templates</a:t>
            </a:r>
          </a:p>
          <a:p>
            <a:r>
              <a:rPr lang="en-US"/>
              <a:t>Use previous ROS and PE if appropriate</a:t>
            </a:r>
          </a:p>
          <a:p>
            <a:r>
              <a:rPr lang="en-US"/>
              <a:t>Pre-load labs, tests</a:t>
            </a:r>
          </a:p>
          <a:p>
            <a:r>
              <a:rPr lang="en-US"/>
              <a:t>Staff to “click” all the boxes</a:t>
            </a:r>
          </a:p>
          <a:p>
            <a:r>
              <a:rPr lang="en-US"/>
              <a:t>New patient info put in ahead of time</a:t>
            </a:r>
          </a:p>
          <a:p>
            <a:r>
              <a:rPr lang="en-US"/>
              <a:t>Have patient fill out pre-appointment questionnaire (diabetes, chronic pain, PHQ9, AWE, etc.)</a:t>
            </a:r>
          </a:p>
        </p:txBody>
      </p:sp>
    </p:spTree>
    <p:extLst>
      <p:ext uri="{BB962C8B-B14F-4D97-AF65-F5344CB8AC3E}">
        <p14:creationId xmlns:p14="http://schemas.microsoft.com/office/powerpoint/2010/main" val="327644110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22A4F-2753-CB49-9BE5-ADB8BD12A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Chart Preparation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78B7C-316B-9B49-9CB4-185943B976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Use huddle to fill in the gaps</a:t>
            </a:r>
          </a:p>
          <a:p>
            <a:r>
              <a:rPr lang="en-US"/>
              <a:t>Have consents ready for procedures</a:t>
            </a:r>
          </a:p>
          <a:p>
            <a:r>
              <a:rPr lang="en-US"/>
              <a:t>Records pulled for TOC/ER visit</a:t>
            </a:r>
          </a:p>
          <a:p>
            <a:r>
              <a:rPr lang="en-US"/>
              <a:t>Make sure that you have supplies for a procedure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85994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2F310-BCD6-F849-ABEC-721C3CE80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Patient Portal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F9867F-8773-7F4C-B7EB-9095C2FD22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Need to develop policies for patients to understand (when messages will be returned, no urgent issues, what to do when provider is out).</a:t>
            </a:r>
          </a:p>
          <a:p>
            <a:r>
              <a:rPr lang="en-US"/>
              <a:t>Everyone needs to be on board and get patients to use</a:t>
            </a:r>
          </a:p>
          <a:p>
            <a:r>
              <a:rPr lang="en-US"/>
              <a:t>Benefits: Direct contact with provider, refills quicker, referral request, appointment request, can see labs</a:t>
            </a:r>
          </a:p>
          <a:p>
            <a:r>
              <a:rPr lang="en-US"/>
              <a:t>Has been proven to decrease phone calls</a:t>
            </a:r>
          </a:p>
          <a:p>
            <a:r>
              <a:rPr lang="en-US"/>
              <a:t>Downfall: Difficult for non-internet savvy patients, rare patient that sends multiple messages</a:t>
            </a:r>
          </a:p>
        </p:txBody>
      </p:sp>
    </p:spTree>
    <p:extLst>
      <p:ext uri="{BB962C8B-B14F-4D97-AF65-F5344CB8AC3E}">
        <p14:creationId xmlns:p14="http://schemas.microsoft.com/office/powerpoint/2010/main" val="282689417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8A11E-7070-3446-BC9D-0F2807946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stuff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18C0D3-33D3-584B-924B-8F6B53BCA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Have cheat sheets for codes, private payer cost for visits and labs, commonly used referrals</a:t>
            </a:r>
          </a:p>
          <a:p>
            <a:r>
              <a:rPr lang="en-US" dirty="0"/>
              <a:t>Rather than do preventative med stuff with acute and/or chronic visit, make the patient come back so that you don’t get behind.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849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4E506-C4B0-F04A-AFC9-18F0D5CED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this important?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D90407-1722-3849-B351-2A1DDA73CE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153412"/>
            <a:ext cx="7729728" cy="3101983"/>
          </a:xfrm>
        </p:spPr>
        <p:txBody>
          <a:bodyPr>
            <a:noAutofit/>
          </a:bodyPr>
          <a:lstStyle/>
          <a:p>
            <a:r>
              <a:rPr lang="en-US" sz="2400" dirty="0"/>
              <a:t>Improving workflow means</a:t>
            </a:r>
          </a:p>
          <a:p>
            <a:pPr lvl="1"/>
            <a:r>
              <a:rPr lang="en-US" sz="2400" dirty="0"/>
              <a:t>Provider and staff satisfaction increase because of less frustration</a:t>
            </a:r>
          </a:p>
          <a:p>
            <a:pPr lvl="1"/>
            <a:r>
              <a:rPr lang="en-US" sz="2400" dirty="0"/>
              <a:t>Patient satisfaction improves because needs are met more efficiently</a:t>
            </a:r>
          </a:p>
          <a:p>
            <a:pPr lvl="1"/>
            <a:r>
              <a:rPr lang="en-US" sz="2400" dirty="0"/>
              <a:t>More time to perform other tasks – see more patients</a:t>
            </a:r>
          </a:p>
          <a:p>
            <a:pPr lvl="1"/>
            <a:r>
              <a:rPr lang="en-US" sz="2400" dirty="0"/>
              <a:t>Decrease burnout for staff and provider</a:t>
            </a:r>
          </a:p>
          <a:p>
            <a:pPr lvl="1"/>
            <a:r>
              <a:rPr lang="en-US" sz="2400" dirty="0"/>
              <a:t>Improve office morale </a:t>
            </a:r>
          </a:p>
          <a:p>
            <a:pPr lvl="1"/>
            <a:r>
              <a:rPr lang="en-US" sz="2400" dirty="0"/>
              <a:t>Reducing opportunity for errors</a:t>
            </a:r>
          </a:p>
          <a:p>
            <a:pPr lvl="1"/>
            <a:r>
              <a:rPr lang="en-US" sz="2400" dirty="0"/>
              <a:t>More organized</a:t>
            </a:r>
          </a:p>
        </p:txBody>
      </p:sp>
    </p:spTree>
    <p:extLst>
      <p:ext uri="{BB962C8B-B14F-4D97-AF65-F5344CB8AC3E}">
        <p14:creationId xmlns:p14="http://schemas.microsoft.com/office/powerpoint/2010/main" val="112453346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B1D08-1DB1-174F-BD09-9CBED6BBF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do improvements fail?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CF6A19-E8FF-D24D-A80D-D02EAC40D7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/>
              <a:t>A top down approach: Leaders come up with the ideas and expect them to work. Need to use a bottom up approach because each clinic is unique.</a:t>
            </a:r>
          </a:p>
          <a:p>
            <a:pPr marL="514350" indent="-514350">
              <a:buAutoNum type="arabicPeriod"/>
            </a:pPr>
            <a:r>
              <a:rPr lang="en-US"/>
              <a:t>Lack of Data: Is it worth the change? Has it worked for others? These answers will help everyone “buy-in”</a:t>
            </a:r>
          </a:p>
          <a:p>
            <a:pPr marL="514350" indent="-514350">
              <a:buAutoNum type="arabicPeriod"/>
            </a:pPr>
            <a:r>
              <a:rPr lang="en-US"/>
              <a:t>Standard work for everyone, except providers: If a providers have their “own way” then the other team members will be confused and may do the same, everyone needs to be standardized.</a:t>
            </a:r>
          </a:p>
          <a:p>
            <a:pPr marL="514350" indent="-514350">
              <a:buAutoNum type="arabicPeriod"/>
            </a:pPr>
            <a:r>
              <a:rPr lang="en-US"/>
              <a:t>Lack of Management: If you don’t continually police the situation decay will occur.</a:t>
            </a:r>
          </a:p>
        </p:txBody>
      </p:sp>
    </p:spTree>
    <p:extLst>
      <p:ext uri="{BB962C8B-B14F-4D97-AF65-F5344CB8AC3E}">
        <p14:creationId xmlns:p14="http://schemas.microsoft.com/office/powerpoint/2010/main" val="345778412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6EFB564-C124-5143-98C3-46F0192A2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“I have not failed. I have just found 10,000 ways that won’t work.”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AF7FA36-C4B3-5E41-8DC1-E56C9C022B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Thomas Edison</a:t>
            </a:r>
          </a:p>
        </p:txBody>
      </p:sp>
    </p:spTree>
    <p:extLst>
      <p:ext uri="{BB962C8B-B14F-4D97-AF65-F5344CB8AC3E}">
        <p14:creationId xmlns:p14="http://schemas.microsoft.com/office/powerpoint/2010/main" val="219107967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A9FE5-B2F2-9847-A4FA-B2CACD142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FF7B1C-3B3F-F04E-AAF8-488A2A7E31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1 change per area at a time</a:t>
            </a:r>
          </a:p>
        </p:txBody>
      </p:sp>
    </p:spTree>
    <p:extLst>
      <p:ext uri="{BB962C8B-B14F-4D97-AF65-F5344CB8AC3E}">
        <p14:creationId xmlns:p14="http://schemas.microsoft.com/office/powerpoint/2010/main" val="92286709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12207-0A5C-F646-BBF3-5D965B131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My Clinic Survey: 3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172DCE-E5EE-A24B-A7F6-BC252198A8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What disturbs your workflow?</a:t>
            </a:r>
          </a:p>
          <a:p>
            <a:r>
              <a:rPr lang="en-US"/>
              <a:t>What helps?</a:t>
            </a:r>
          </a:p>
          <a:p>
            <a:r>
              <a:rPr lang="en-US"/>
              <a:t>What could be changed to help improve workflow?</a:t>
            </a:r>
          </a:p>
        </p:txBody>
      </p:sp>
    </p:spTree>
    <p:extLst>
      <p:ext uri="{BB962C8B-B14F-4D97-AF65-F5344CB8AC3E}">
        <p14:creationId xmlns:p14="http://schemas.microsoft.com/office/powerpoint/2010/main" val="117912792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D3218-9D1F-4F43-99CC-58D641102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disturbs your workflow?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164EE2-A3C3-9048-B0B1-87CBFC03BED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4400"/>
              <a:t>Not knowing where things are located</a:t>
            </a:r>
          </a:p>
          <a:p>
            <a:r>
              <a:rPr lang="en-US" sz="4400"/>
              <a:t>Arriving late</a:t>
            </a:r>
          </a:p>
          <a:p>
            <a:r>
              <a:rPr lang="en-US" sz="4400"/>
              <a:t>Procrastinating</a:t>
            </a:r>
          </a:p>
          <a:p>
            <a:r>
              <a:rPr lang="en-US" sz="4400"/>
              <a:t>Lack of organization</a:t>
            </a:r>
          </a:p>
          <a:p>
            <a:r>
              <a:rPr lang="en-US" sz="4400"/>
              <a:t>To many steps to get a job done</a:t>
            </a:r>
          </a:p>
          <a:p>
            <a:r>
              <a:rPr lang="en-US" sz="4400"/>
              <a:t>Lack of workspace or inefficient work space</a:t>
            </a:r>
          </a:p>
          <a:p>
            <a:r>
              <a:rPr lang="en-US" sz="4400"/>
              <a:t>Distractions</a:t>
            </a:r>
          </a:p>
          <a:p>
            <a:r>
              <a:rPr lang="en-US" sz="4400"/>
              <a:t>Lack of schedule for tasks</a:t>
            </a:r>
          </a:p>
          <a:p>
            <a:pPr marL="0" indent="0">
              <a:buNone/>
            </a:pP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A6D939-F56A-D64D-9A76-A55657FF1A4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4500"/>
              <a:t>Noise</a:t>
            </a:r>
          </a:p>
          <a:p>
            <a:r>
              <a:rPr lang="en-US" sz="4500"/>
              <a:t>Too many phone calls</a:t>
            </a:r>
          </a:p>
          <a:p>
            <a:r>
              <a:rPr lang="en-US" sz="4500"/>
              <a:t>Messy work space</a:t>
            </a:r>
          </a:p>
          <a:p>
            <a:r>
              <a:rPr lang="en-US" sz="4500"/>
              <a:t>Appointments not designated well</a:t>
            </a:r>
          </a:p>
          <a:p>
            <a:r>
              <a:rPr lang="en-US" sz="4500"/>
              <a:t>Changing protocols</a:t>
            </a:r>
          </a:p>
          <a:p>
            <a:r>
              <a:rPr lang="en-US" sz="4500"/>
              <a:t>Inconsistency – not looking through chart and documenting something that’s the same in two spots</a:t>
            </a:r>
          </a:p>
          <a:p>
            <a:r>
              <a:rPr lang="en-US" sz="4500"/>
              <a:t>Nonwork related talk</a:t>
            </a:r>
          </a:p>
          <a:p>
            <a:r>
              <a:rPr lang="en-US" sz="4500"/>
              <a:t>Lack of plan</a:t>
            </a:r>
          </a:p>
          <a:p>
            <a:r>
              <a:rPr lang="en-US" sz="4500"/>
              <a:t>Check-in area crowded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9627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5CDF1-429D-CA40-ACF0-B160FEAC7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What could be changed to help improve workflow?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F44F9F-1913-CE42-A081-BF1FE113EBB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/>
              <a:t>More organization</a:t>
            </a:r>
          </a:p>
          <a:p>
            <a:r>
              <a:rPr lang="en-US"/>
              <a:t>Comfortable chairs, desk etc.</a:t>
            </a:r>
          </a:p>
          <a:p>
            <a:r>
              <a:rPr lang="en-US"/>
              <a:t>Work on flow to decrease number of steps</a:t>
            </a:r>
          </a:p>
          <a:p>
            <a:r>
              <a:rPr lang="en-US"/>
              <a:t>Monthly staff meetings</a:t>
            </a:r>
          </a:p>
          <a:p>
            <a:r>
              <a:rPr lang="en-US"/>
              <a:t>Schedule to complete tasks</a:t>
            </a:r>
          </a:p>
          <a:p>
            <a:r>
              <a:rPr lang="en-US"/>
              <a:t>Two screens on checkout side</a:t>
            </a:r>
          </a:p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727CAB-8294-7841-9E7A-13572E3B5C4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/>
              <a:t>Need a scanner</a:t>
            </a:r>
          </a:p>
          <a:p>
            <a:r>
              <a:rPr lang="en-US"/>
              <a:t>More time for phone calls</a:t>
            </a:r>
          </a:p>
          <a:p>
            <a:r>
              <a:rPr lang="en-US"/>
              <a:t>Everyone keeping a clean work space </a:t>
            </a:r>
          </a:p>
          <a:p>
            <a:r>
              <a:rPr lang="en-US"/>
              <a:t>Moving computer so that we can see patients walk in</a:t>
            </a:r>
          </a:p>
          <a:p>
            <a:r>
              <a:rPr lang="en-US"/>
              <a:t>Use tools to communicate better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56912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D285D-F14A-334C-9848-39D72A7BE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we implemented…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F312E9-32BA-AA4D-A4C0-EAB919997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Got a new chair for the phlebotomist</a:t>
            </a:r>
          </a:p>
          <a:p>
            <a:r>
              <a:rPr lang="en-US"/>
              <a:t>Moved lab supplies to the front where patients are drawn</a:t>
            </a:r>
          </a:p>
          <a:p>
            <a:r>
              <a:rPr lang="en-US"/>
              <a:t>Moved scale to more accessible area</a:t>
            </a:r>
          </a:p>
          <a:p>
            <a:r>
              <a:rPr lang="en-US"/>
              <a:t>Decided to do monthly staff meetings</a:t>
            </a:r>
          </a:p>
          <a:p>
            <a:r>
              <a:rPr lang="en-US"/>
              <a:t>Organized work area to familiarize where supplies are located</a:t>
            </a:r>
          </a:p>
          <a:p>
            <a:r>
              <a:rPr lang="en-US"/>
              <a:t>Got a scanner for an employee</a:t>
            </a:r>
          </a:p>
          <a:p>
            <a:r>
              <a:rPr lang="en-US"/>
              <a:t>Computer moved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886024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256AB-AB9B-214B-B780-9242AE307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What I have done that has helped me tremendously…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394238-5D35-1D41-9F70-8715C38ED3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/>
              <a:t>Huddles</a:t>
            </a:r>
          </a:p>
          <a:p>
            <a:r>
              <a:rPr lang="en-US"/>
              <a:t>INR protocols</a:t>
            </a:r>
          </a:p>
          <a:p>
            <a:r>
              <a:rPr lang="en-US"/>
              <a:t>Re-designation of documents to appropriate employees (EX: Inpatient notifications to MA’s, consult notes to referral person first, prior authorization to PA person)</a:t>
            </a:r>
          </a:p>
          <a:p>
            <a:r>
              <a:rPr lang="en-US"/>
              <a:t>I have an area in a cubby hole where I have all my supplies, patient info, and dictation wand to complete patient charts in between encounters</a:t>
            </a:r>
          </a:p>
          <a:p>
            <a:r>
              <a:rPr lang="en-US"/>
              <a:t>I sit during all visits, ask what else they need</a:t>
            </a:r>
          </a:p>
          <a:p>
            <a:r>
              <a:rPr lang="en-US"/>
              <a:t>Nurse puts in forms, history, RF’s and med reconciliation, </a:t>
            </a:r>
            <a:r>
              <a:rPr lang="en-US" err="1"/>
              <a:t>escript</a:t>
            </a:r>
            <a:endParaRPr lang="en-US"/>
          </a:p>
          <a:p>
            <a:r>
              <a:rPr lang="en-US"/>
              <a:t>Play music in my cubby</a:t>
            </a:r>
          </a:p>
          <a:p>
            <a:r>
              <a:rPr lang="en-US"/>
              <a:t>Leave phone in cubby</a:t>
            </a:r>
          </a:p>
          <a:p>
            <a:r>
              <a:rPr lang="en-US"/>
              <a:t>Turn off notifications for email</a:t>
            </a:r>
          </a:p>
          <a:p>
            <a:r>
              <a:rPr lang="en-US"/>
              <a:t>Designated time for pharm reps</a:t>
            </a:r>
          </a:p>
        </p:txBody>
      </p:sp>
    </p:spTree>
    <p:extLst>
      <p:ext uri="{BB962C8B-B14F-4D97-AF65-F5344CB8AC3E}">
        <p14:creationId xmlns:p14="http://schemas.microsoft.com/office/powerpoint/2010/main" val="500243383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520DE-C591-FD4E-8466-76FB31B35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12DF3F-BCCB-974D-A076-9C6EAA818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Most important element to all of this: Communication</a:t>
            </a:r>
          </a:p>
          <a:p>
            <a:r>
              <a:rPr lang="en-US"/>
              <a:t>Meet with staff to find the problems (I work in the back with patients and often have no idea what is happening up front)</a:t>
            </a:r>
          </a:p>
          <a:p>
            <a:r>
              <a:rPr lang="en-US"/>
              <a:t>Listen to patients or ask them about the flow of the clinic</a:t>
            </a:r>
          </a:p>
          <a:p>
            <a:r>
              <a:rPr lang="en-US"/>
              <a:t>Educate staff so they understand the process</a:t>
            </a:r>
          </a:p>
          <a:p>
            <a:r>
              <a:rPr lang="en-US"/>
              <a:t>Educate patients about your expectations</a:t>
            </a:r>
          </a:p>
        </p:txBody>
      </p:sp>
    </p:spTree>
    <p:extLst>
      <p:ext uri="{BB962C8B-B14F-4D97-AF65-F5344CB8AC3E}">
        <p14:creationId xmlns:p14="http://schemas.microsoft.com/office/powerpoint/2010/main" val="344000218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BB25D-DB18-CE49-AB5D-B40D0CE18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Summary: Proven Success With…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51196C-C52A-6242-98D0-B958A0A85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Visit planning</a:t>
            </a:r>
          </a:p>
          <a:p>
            <a:r>
              <a:rPr lang="en-US"/>
              <a:t>Staff located in same area to improve communication</a:t>
            </a:r>
          </a:p>
          <a:p>
            <a:r>
              <a:rPr lang="en-US"/>
              <a:t>Efficient office design</a:t>
            </a:r>
          </a:p>
          <a:p>
            <a:r>
              <a:rPr lang="en-US"/>
              <a:t>Room set up in a standard way</a:t>
            </a:r>
          </a:p>
          <a:p>
            <a:r>
              <a:rPr lang="en-US"/>
              <a:t>Documentation short cuts</a:t>
            </a:r>
          </a:p>
          <a:p>
            <a:r>
              <a:rPr lang="en-US"/>
              <a:t>Streamlined check-in and out</a:t>
            </a:r>
          </a:p>
        </p:txBody>
      </p:sp>
    </p:spTree>
    <p:extLst>
      <p:ext uri="{BB962C8B-B14F-4D97-AF65-F5344CB8AC3E}">
        <p14:creationId xmlns:p14="http://schemas.microsoft.com/office/powerpoint/2010/main" val="231562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37856-AE30-AC46-9764-0DC13D8D5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Burnout!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3E3650-742E-3444-A078-D761EE010E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study showed that less than 1/3 of FM and IM docs would choose the same specialty if they had to do it all over</a:t>
            </a:r>
          </a:p>
          <a:p>
            <a:r>
              <a:rPr lang="en-US" dirty="0"/>
              <a:t>Only 27% of time spent with patient face to face, but 50% spent with EHR</a:t>
            </a:r>
          </a:p>
          <a:p>
            <a:r>
              <a:rPr lang="en-US" dirty="0"/>
              <a:t>It would take 21 hours per day to take care of a panel of 2500 patients</a:t>
            </a:r>
          </a:p>
        </p:txBody>
      </p:sp>
    </p:spTree>
    <p:extLst>
      <p:ext uri="{BB962C8B-B14F-4D97-AF65-F5344CB8AC3E}">
        <p14:creationId xmlns:p14="http://schemas.microsoft.com/office/powerpoint/2010/main" val="150554882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D22B3-7EF9-D542-96B4-81867A1D1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A4A2CE-BD4E-2A4C-90DB-FC9CAC46A50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hlinkClick r:id="rId2"/>
              </a:rPr>
              <a:t>monicawoodall@hotmail.com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206131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C7CA7-8C83-FA4E-B5E0-63D878267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Resources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CAD60E-089D-6441-9465-C2F5E64477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/>
              <a:t> Backer, L.A. (2002, June) Strategies for Better Patient Flow and Cycle Time. Family Practice Management. 9(6). 45-50.</a:t>
            </a:r>
          </a:p>
          <a:p>
            <a:pPr marL="0" indent="0">
              <a:buNone/>
            </a:pPr>
            <a:r>
              <a:rPr lang="en-US"/>
              <a:t>Cuenca, A.E. (2016, September) Instant Messaging: A Simple Tool to Improve Teamwork and Wait Times. Family Practice Management. 23(5). 28-30.</a:t>
            </a:r>
          </a:p>
          <a:p>
            <a:pPr marL="0" indent="0">
              <a:buNone/>
            </a:pPr>
            <a:r>
              <a:rPr lang="en-US"/>
              <a:t>Goedert, J. (2019, March) Most practices using automated appointment reminders, MGMA finds. Retrieved March 17</a:t>
            </a:r>
            <a:r>
              <a:rPr lang="en-US" baseline="30000"/>
              <a:t>th</a:t>
            </a:r>
            <a:r>
              <a:rPr lang="en-US"/>
              <a:t>, 2019, from https://healthdatamanagement.com</a:t>
            </a:r>
          </a:p>
          <a:p>
            <a:pPr marL="0" indent="0">
              <a:buNone/>
            </a:pPr>
            <a:r>
              <a:rPr lang="en-US"/>
              <a:t>Grant, R.W., et al. (2019, March) Visit Planning Using a Waiting Room Health IT Tool: The Aligning Patients and Providers Randomized Controlled Trial. The Annals of Family Medicine. 17(2). 141-149.</a:t>
            </a:r>
          </a:p>
          <a:p>
            <a:pPr marL="0" indent="0">
              <a:buNone/>
            </a:pPr>
            <a:r>
              <a:rPr lang="en-US"/>
              <a:t>Improve Workflow and Remove Waste. (2019, March). Retrieved from website, www.ihi.org.</a:t>
            </a:r>
          </a:p>
          <a:p>
            <a:pPr marL="0" indent="0">
              <a:buNone/>
            </a:pPr>
            <a:r>
              <a:rPr lang="en-US"/>
              <a:t>James, K.A., et al. (2015, March). Inefficiency in Primary Care: Common Causes and Potential Solutions. Family Practice Management. 22(2). 18-22.</a:t>
            </a:r>
          </a:p>
          <a:p>
            <a:pPr marL="0" indent="0">
              <a:buNone/>
            </a:pPr>
            <a:r>
              <a:rPr lang="en-US"/>
              <a:t>Jerzak, J. (2019, January) Using Empowered CMAs and Nursing Staff to Improve Team-based Care. Family Practice Management. 26(1). 17-22.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405180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12660-4540-0249-BBF6-7E0F19794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1A4082-E13E-D940-8E40-E5B1A8BB8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7500"/>
            <a:ext cx="10515600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/>
              <a:t>Leubner, J., Wild, S. (2018, May) Developing Standing Orders to Help Your Team Work to the Highest Level. Family Practice Management. 25(3). 13-16.</a:t>
            </a:r>
          </a:p>
          <a:p>
            <a:pPr marL="0" indent="0">
              <a:buNone/>
            </a:pPr>
            <a:r>
              <a:rPr lang="en-US"/>
              <a:t>Lyon, C., English, A., Smith, P. (2018, March) A Team-Based Care Model That Improves Job Satisfaction. Family Practice Management. 25(2). 6-11.</a:t>
            </a:r>
          </a:p>
          <a:p>
            <a:pPr marL="0" indent="0">
              <a:buNone/>
            </a:pPr>
            <a:r>
              <a:rPr lang="en-US"/>
              <a:t>Managing the Practice: Physician Scheduling, Making the Best Use of Office Hours, and Ideas and Examples of Improving Workflow. (2019, March). Retrieved from website, www.aap.org.</a:t>
            </a:r>
          </a:p>
          <a:p>
            <a:pPr marL="0" indent="0">
              <a:buNone/>
            </a:pPr>
            <a:r>
              <a:rPr lang="en-US"/>
              <a:t>Margolius, D., Ghaly, M. (2011, March) Using a Simple Spreadsheet to Improve Intra-Office Communication and Patient Flow. Family Practice Management. 18(2). 27-30. </a:t>
            </a:r>
          </a:p>
          <a:p>
            <a:pPr marL="0" indent="0">
              <a:buNone/>
            </a:pPr>
            <a:r>
              <a:rPr lang="en-US"/>
              <a:t>McGough, P.M., Jaffy, M.B., Norris, T.E., Sheffield, P., Shumway, M. (2013, March) Redesigning Your Work Space to Support Team-Based Care. Family Practice Management. 20(2). 20-24.</a:t>
            </a:r>
          </a:p>
          <a:p>
            <a:pPr marL="0" indent="0">
              <a:buNone/>
            </a:pPr>
            <a:r>
              <a:rPr lang="en-US"/>
              <a:t>McNeill, S.M. (2016, March) Lower Your Overhead With a Patient Portal. Family Practice Management. 23(2). 21-25.</a:t>
            </a:r>
          </a:p>
          <a:p>
            <a:pPr marL="0" indent="0">
              <a:buNone/>
            </a:pPr>
            <a:r>
              <a:rPr lang="en-US"/>
              <a:t>Murray, M. (2005, March) Answers to Your Questions About Same-Day Scheduling. Family Practice Management. 12(3). 59-64.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99723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279C8-5F1D-CE44-AB9B-499F56427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C393A-D509-1C42-8ADE-9A9C39D11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Nelson, R. (2015, December 3). Top 10 to Improve Overall Practice Workflow. Retrieved March 18</a:t>
            </a:r>
            <a:r>
              <a:rPr lang="en-US" baseline="30000" dirty="0"/>
              <a:t>th</a:t>
            </a:r>
            <a:r>
              <a:rPr lang="en-US" dirty="0"/>
              <a:t> 2019, from </a:t>
            </a:r>
            <a:r>
              <a:rPr lang="en-US" dirty="0">
                <a:hlinkClick r:id="rId2"/>
              </a:rPr>
              <a:t>www.medpagetoday.com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Practice Facilitation Handbook. (2013, May). Retrieved from website, </a:t>
            </a:r>
            <a:r>
              <a:rPr lang="en-US" dirty="0">
                <a:hlinkClick r:id="rId3"/>
              </a:rPr>
              <a:t>http://www.ahrg.gov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Schrager, S. (2012, May). The Problem with Multitasking. Family Practice Management. 19(3). 40.</a:t>
            </a:r>
          </a:p>
          <a:p>
            <a:pPr marL="0" indent="0">
              <a:buNone/>
            </a:pPr>
            <a:r>
              <a:rPr lang="en-US" dirty="0"/>
              <a:t>Sinksy, C.A. (2006, November). Improving Office Practice: Working Smarter, Not Harder. Family Practice Management. 13(10). 28-34.</a:t>
            </a:r>
          </a:p>
          <a:p>
            <a:pPr marL="0" indent="0">
              <a:buNone/>
            </a:pPr>
            <a:r>
              <a:rPr lang="en-US" dirty="0"/>
              <a:t>Stewart, E.E., Johnson, B.C. (2007, June). Huddles: Improve Office Efficiency in Mere Minutes. Family Practice Management. 14(6). 21-29. </a:t>
            </a:r>
          </a:p>
          <a:p>
            <a:pPr marL="0" indent="0">
              <a:buNone/>
            </a:pPr>
            <a:r>
              <a:rPr lang="en-US" dirty="0"/>
              <a:t>Three ways for practices to improve patient flow. (2016, March). Retrieved from website,</a:t>
            </a:r>
            <a:r>
              <a:rPr lang="en-US" u="sng" dirty="0">
                <a:hlinkClick r:id="rId4"/>
              </a:rPr>
              <a:t> https://www.practicefusion.com/blog/three-ways-practices-improve-patient-flow/</a:t>
            </a:r>
            <a:r>
              <a:rPr lang="en-US" u="sng" dirty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Toussaint, J., Elmer, M. (2017, January). Why Best Practices Fail to Spread. Family Practice Management. 24(1) 17-20.</a:t>
            </a:r>
          </a:p>
          <a:p>
            <a:pPr marL="0" indent="0">
              <a:buNone/>
            </a:pPr>
            <a:r>
              <a:rPr lang="en-US" dirty="0"/>
              <a:t>Twiddy, D. (2015, January). Removing Six Key Barriers to Online Portal Use. Family Practice Management. 22(1). 26-31.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318783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B1721-3055-714F-BB84-BB498C664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115429-78F3-F349-B3F3-6A198DEA9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Willis, D.R. (2005, April). Making Every Minute Count: Tools to Improve Office Efficiency. Family Practice Management. 12(4). 61-66.</a:t>
            </a:r>
          </a:p>
          <a:p>
            <a:pPr marL="0" indent="0">
              <a:buNone/>
            </a:pPr>
            <a:r>
              <a:rPr lang="en-US"/>
              <a:t>Warner, M.J., Simunich, T.J., Warner, M.K., Dado, J. (2017, February). Use of Patient-Authored Prehistory to Improve Patient Experiences and Accommodate Federal Law. The Journal of the American Osteopathic Association. 117(2). 78-84.</a:t>
            </a:r>
          </a:p>
          <a:p>
            <a:pPr marL="0" indent="0">
              <a:buNone/>
            </a:pPr>
            <a:r>
              <a:rPr lang="en-US"/>
              <a:t>Young, J. (2010, November). Addressing Common Inefficiencies in Office Practice. Family Practice Management. 17(6). 28-32.</a:t>
            </a:r>
          </a:p>
        </p:txBody>
      </p:sp>
    </p:spTree>
    <p:extLst>
      <p:ext uri="{BB962C8B-B14F-4D97-AF65-F5344CB8AC3E}">
        <p14:creationId xmlns:p14="http://schemas.microsoft.com/office/powerpoint/2010/main" val="1135377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DD63699-55D0-E942-9870-30E7804CE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Albert Einstein said that the definition of insanity is doing the same thing and expecting change.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9720FF-A6CC-F943-AEA7-7F7F975229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34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1974</TotalTime>
  <Words>4766</Words>
  <Application>Microsoft Office PowerPoint</Application>
  <PresentationFormat>Widescreen</PresentationFormat>
  <Paragraphs>512</Paragraphs>
  <Slides>84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84</vt:i4>
      </vt:variant>
    </vt:vector>
  </HeadingPairs>
  <TitlesOfParts>
    <vt:vector size="88" baseType="lpstr">
      <vt:lpstr>Arial</vt:lpstr>
      <vt:lpstr>Calibri</vt:lpstr>
      <vt:lpstr>Calibri Light</vt:lpstr>
      <vt:lpstr>Office Theme</vt:lpstr>
      <vt:lpstr>Diagnosing and Treating Office Workflow Issues</vt:lpstr>
      <vt:lpstr>Financial Disclosures</vt:lpstr>
      <vt:lpstr>A little about me….</vt:lpstr>
      <vt:lpstr>Objectives</vt:lpstr>
      <vt:lpstr>Definitions</vt:lpstr>
      <vt:lpstr>Symptoms?</vt:lpstr>
      <vt:lpstr>Why is this important?</vt:lpstr>
      <vt:lpstr>Burnout!</vt:lpstr>
      <vt:lpstr>Albert Einstein said that the definition of insanity is doing the same thing and expecting change.</vt:lpstr>
      <vt:lpstr>Possible Challenges</vt:lpstr>
      <vt:lpstr>Clinic Flow</vt:lpstr>
      <vt:lpstr>Possible Flow Issues</vt:lpstr>
      <vt:lpstr>Diagnosing Workflow Issues: 3 Ways</vt:lpstr>
      <vt:lpstr>Diagnosing Workflow Issues: Flow Maps</vt:lpstr>
      <vt:lpstr>Example of Flow Map</vt:lpstr>
      <vt:lpstr>Prior to patient visit with provider</vt:lpstr>
      <vt:lpstr>Flow Map Benefits</vt:lpstr>
      <vt:lpstr>Cycle Times: What to measure?</vt:lpstr>
      <vt:lpstr>Where could you have issues?</vt:lpstr>
      <vt:lpstr>Key Areas to Evaluate</vt:lpstr>
      <vt:lpstr>Front Office Common Issues</vt:lpstr>
      <vt:lpstr>Front Office: Check-In</vt:lpstr>
      <vt:lpstr>PowerPoint Presentation</vt:lpstr>
      <vt:lpstr>Front Office: Phones</vt:lpstr>
      <vt:lpstr>Front Office: Messages</vt:lpstr>
      <vt:lpstr>Front Office: Messages</vt:lpstr>
      <vt:lpstr>Front Office: Paper Work</vt:lpstr>
      <vt:lpstr>Front Office: Appointment Confirmation</vt:lpstr>
      <vt:lpstr>Front Office: Late Patients</vt:lpstr>
      <vt:lpstr>Front Office: Appointment Scheduling</vt:lpstr>
      <vt:lpstr>Front Office: Appointment Scheduling </vt:lpstr>
      <vt:lpstr>Front Office: Appointment Types</vt:lpstr>
      <vt:lpstr>Front Office: Appointment Type</vt:lpstr>
      <vt:lpstr>Ways to make open access successful</vt:lpstr>
      <vt:lpstr>Reasons Open Scheduling May Fail</vt:lpstr>
      <vt:lpstr>PowerPoint Presentation</vt:lpstr>
      <vt:lpstr>Front Office: Insurance Verification</vt:lpstr>
      <vt:lpstr>Front Office: Check-out</vt:lpstr>
      <vt:lpstr>Back Office Common Issues</vt:lpstr>
      <vt:lpstr>Back Office: Chart Preparation</vt:lpstr>
      <vt:lpstr>Back Office: Staff empowerment</vt:lpstr>
      <vt:lpstr>Back Office: Staffing Recommendations</vt:lpstr>
      <vt:lpstr>Back Office: Tests and Referrals</vt:lpstr>
      <vt:lpstr>Back Office: Messages</vt:lpstr>
      <vt:lpstr>Physician Common Issues</vt:lpstr>
      <vt:lpstr>Physician: Start Time</vt:lpstr>
      <vt:lpstr>Physician: Standardized Process</vt:lpstr>
      <vt:lpstr>Physician: Batching/Que &amp; Multitasking</vt:lpstr>
      <vt:lpstr>Physician: Interruptions</vt:lpstr>
      <vt:lpstr>Physician: Patient Interaction</vt:lpstr>
      <vt:lpstr>Physician: Charting</vt:lpstr>
      <vt:lpstr>PowerPoint Presentation</vt:lpstr>
      <vt:lpstr>Other: Nursing Home and Hospital</vt:lpstr>
      <vt:lpstr>Other issues and possible solutions…</vt:lpstr>
      <vt:lpstr>Poor Work Space Use</vt:lpstr>
      <vt:lpstr>Solutions to Poor Work Space</vt:lpstr>
      <vt:lpstr>Communication</vt:lpstr>
      <vt:lpstr>The Huddle</vt:lpstr>
      <vt:lpstr>Huddle: What is included?</vt:lpstr>
      <vt:lpstr>Huddle: How to do it?</vt:lpstr>
      <vt:lpstr>How my clinic utilizes huddles</vt:lpstr>
      <vt:lpstr>Designation of Staff</vt:lpstr>
      <vt:lpstr>Medication Refills</vt:lpstr>
      <vt:lpstr>Labs and Tests: Pre-appointment </vt:lpstr>
      <vt:lpstr>Labs and Tests: Pre-appointment</vt:lpstr>
      <vt:lpstr>Chart Preparation</vt:lpstr>
      <vt:lpstr>Chart Preparation</vt:lpstr>
      <vt:lpstr>Patient Portal</vt:lpstr>
      <vt:lpstr>Other stuff</vt:lpstr>
      <vt:lpstr>Why do improvements fail?</vt:lpstr>
      <vt:lpstr>“I have not failed. I have just found 10,000 ways that won’t work.”</vt:lpstr>
      <vt:lpstr>Change</vt:lpstr>
      <vt:lpstr>My Clinic Survey: 3 Questions</vt:lpstr>
      <vt:lpstr>What disturbs your workflow?</vt:lpstr>
      <vt:lpstr>What could be changed to help improve workflow?</vt:lpstr>
      <vt:lpstr>What we implemented…</vt:lpstr>
      <vt:lpstr>What I have done that has helped me tremendously…</vt:lpstr>
      <vt:lpstr>Summary</vt:lpstr>
      <vt:lpstr>Summary: Proven Success With…</vt:lpstr>
      <vt:lpstr>Questions?</vt:lpstr>
      <vt:lpstr>Resources </vt:lpstr>
      <vt:lpstr>Resources</vt:lpstr>
      <vt:lpstr>Resources</vt:lpstr>
      <vt:lpstr>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Diagnosing and Treating Office Workflow Issues</dc:title>
  <dc:creator>Monica Woodall</dc:creator>
  <cp:lastModifiedBy>Tyson, Darin Jay</cp:lastModifiedBy>
  <cp:revision>71</cp:revision>
  <dcterms:created xsi:type="dcterms:W3CDTF">2019-03-19T14:01:26Z</dcterms:created>
  <dcterms:modified xsi:type="dcterms:W3CDTF">2019-05-08T19:17:39Z</dcterms:modified>
</cp:coreProperties>
</file>