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handoutMasterIdLst>
    <p:handoutMasterId r:id="rId46"/>
  </p:handoutMasterIdLst>
  <p:sldIdLst>
    <p:sldId id="256" r:id="rId2"/>
    <p:sldId id="310" r:id="rId3"/>
    <p:sldId id="311" r:id="rId4"/>
    <p:sldId id="257" r:id="rId5"/>
    <p:sldId id="261" r:id="rId6"/>
    <p:sldId id="262" r:id="rId7"/>
    <p:sldId id="263" r:id="rId8"/>
    <p:sldId id="258" r:id="rId9"/>
    <p:sldId id="264" r:id="rId10"/>
    <p:sldId id="259" r:id="rId11"/>
    <p:sldId id="260" r:id="rId12"/>
    <p:sldId id="267" r:id="rId13"/>
    <p:sldId id="268" r:id="rId14"/>
    <p:sldId id="265" r:id="rId15"/>
    <p:sldId id="287" r:id="rId16"/>
    <p:sldId id="266" r:id="rId17"/>
    <p:sldId id="269" r:id="rId18"/>
    <p:sldId id="270" r:id="rId19"/>
    <p:sldId id="274" r:id="rId20"/>
    <p:sldId id="272" r:id="rId21"/>
    <p:sldId id="285" r:id="rId22"/>
    <p:sldId id="275" r:id="rId23"/>
    <p:sldId id="277" r:id="rId24"/>
    <p:sldId id="278" r:id="rId25"/>
    <p:sldId id="279" r:id="rId26"/>
    <p:sldId id="280" r:id="rId27"/>
    <p:sldId id="283" r:id="rId28"/>
    <p:sldId id="295" r:id="rId29"/>
    <p:sldId id="296" r:id="rId30"/>
    <p:sldId id="297" r:id="rId31"/>
    <p:sldId id="298" r:id="rId32"/>
    <p:sldId id="299" r:id="rId33"/>
    <p:sldId id="300" r:id="rId34"/>
    <p:sldId id="306" r:id="rId35"/>
    <p:sldId id="302" r:id="rId36"/>
    <p:sldId id="304" r:id="rId37"/>
    <p:sldId id="307" r:id="rId38"/>
    <p:sldId id="289" r:id="rId39"/>
    <p:sldId id="290" r:id="rId40"/>
    <p:sldId id="291" r:id="rId41"/>
    <p:sldId id="308" r:id="rId42"/>
    <p:sldId id="293" r:id="rId43"/>
    <p:sldId id="309" r:id="rId4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4302" autoAdjust="0"/>
  </p:normalViewPr>
  <p:slideViewPr>
    <p:cSldViewPr snapToGrid="0" snapToObjects="1">
      <p:cViewPr varScale="1">
        <p:scale>
          <a:sx n="103" d="100"/>
          <a:sy n="103" d="100"/>
        </p:scale>
        <p:origin x="444" y="114"/>
      </p:cViewPr>
      <p:guideLst/>
    </p:cSldViewPr>
  </p:slideViewPr>
  <p:notesTextViewPr>
    <p:cViewPr>
      <p:scale>
        <a:sx n="1" d="1"/>
        <a:sy n="1" d="1"/>
      </p:scale>
      <p:origin x="0" y="0"/>
    </p:cViewPr>
  </p:notesTextViewPr>
  <p:notesViewPr>
    <p:cSldViewPr snapToGrid="0" snapToObjects="1">
      <p:cViewPr varScale="1">
        <p:scale>
          <a:sx n="94" d="100"/>
          <a:sy n="94" d="100"/>
        </p:scale>
        <p:origin x="43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5FE32F5-DDA6-4FFD-9369-E0A0C6552628}" type="datetimeFigureOut">
              <a:rPr lang="en-US" smtClean="0"/>
              <a:t>5/8/2019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076EC9D-E1BD-4F7E-B194-24D6390EE39E}" type="slidenum">
              <a:rPr lang="en-US" smtClean="0"/>
              <a:t>‹#›</a:t>
            </a:fld>
            <a:endParaRPr lang="en-US"/>
          </a:p>
        </p:txBody>
      </p:sp>
    </p:spTree>
    <p:extLst>
      <p:ext uri="{BB962C8B-B14F-4D97-AF65-F5344CB8AC3E}">
        <p14:creationId xmlns:p14="http://schemas.microsoft.com/office/powerpoint/2010/main" val="299554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1F4C45F-CB34-D142-9570-FA0DD88B47E8}" type="datetimeFigureOut">
              <a:rPr lang="en-US" smtClean="0"/>
              <a:t>5/8/2019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80A89FF-6889-0447-A9F4-33E7E45D65AD}" type="slidenum">
              <a:rPr lang="en-US" smtClean="0"/>
              <a:t>‹#›</a:t>
            </a:fld>
            <a:endParaRPr lang="en-US"/>
          </a:p>
        </p:txBody>
      </p:sp>
    </p:spTree>
    <p:extLst>
      <p:ext uri="{BB962C8B-B14F-4D97-AF65-F5344CB8AC3E}">
        <p14:creationId xmlns:p14="http://schemas.microsoft.com/office/powerpoint/2010/main" val="171844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of lung disease </a:t>
            </a:r>
            <a:r>
              <a:rPr lang="en-US" dirty="0" smtClean="0"/>
              <a:t>including</a:t>
            </a:r>
            <a:r>
              <a:rPr lang="en-US" baseline="0" dirty="0" smtClean="0"/>
              <a:t> primarily chronic bronchitis and emphysema that is </a:t>
            </a:r>
            <a:r>
              <a:rPr lang="en-US" dirty="0" smtClean="0"/>
              <a:t>marked </a:t>
            </a:r>
            <a:r>
              <a:rPr lang="en-US" dirty="0"/>
              <a:t>by obstruction of the small airways that is poorly reversible</a:t>
            </a:r>
            <a:r>
              <a:rPr lang="en-US" baseline="0" dirty="0"/>
              <a:t> it is almost always</a:t>
            </a:r>
            <a:r>
              <a:rPr lang="en-US" dirty="0"/>
              <a:t> secondary to abnormal inflammatory response to irritants  </a:t>
            </a:r>
          </a:p>
          <a:p>
            <a:endParaRPr lang="en-US" dirty="0"/>
          </a:p>
          <a:p>
            <a:r>
              <a:rPr lang="en-US" dirty="0"/>
              <a:t>CB- narrowing because of inflammation and exudates</a:t>
            </a:r>
          </a:p>
          <a:p>
            <a:endParaRPr lang="en-US" dirty="0"/>
          </a:p>
          <a:p>
            <a:r>
              <a:rPr lang="en-US" dirty="0"/>
              <a:t>Emphysema- Tissue destruction of alveolar walls and attachments and enlargement of airspace resulting in increased compliance of lung </a:t>
            </a:r>
          </a:p>
          <a:p>
            <a:endParaRPr lang="en-US" dirty="0"/>
          </a:p>
          <a:p>
            <a:r>
              <a:rPr lang="en-US" dirty="0"/>
              <a:t>Patients with asthma with poorly reversible airway obstruction also have a form of COPD</a:t>
            </a:r>
          </a:p>
          <a:p>
            <a:endParaRPr lang="en-US" dirty="0"/>
          </a:p>
          <a:p>
            <a:r>
              <a:rPr lang="en-US" dirty="0"/>
              <a:t>COPD secondary to abnormal inflammatory response to irritants only 10-15% of smokers will get it however</a:t>
            </a:r>
          </a:p>
          <a:p>
            <a:endParaRPr lang="en-US" dirty="0"/>
          </a:p>
          <a:p>
            <a:r>
              <a:rPr lang="en-US" dirty="0"/>
              <a:t>Suspected in those with risk factors and dyspnea with rest or exertion, cough with or without sputum production, and wheezing</a:t>
            </a:r>
          </a:p>
          <a:p>
            <a:endParaRPr lang="en-US" dirty="0"/>
          </a:p>
          <a:p>
            <a:r>
              <a:rPr lang="en-US" dirty="0"/>
              <a:t>FEV1 the amount of air a person can breathe out in one second forcefully after taking a deep breath</a:t>
            </a:r>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4</a:t>
            </a:fld>
            <a:endParaRPr lang="en-US"/>
          </a:p>
        </p:txBody>
      </p:sp>
    </p:spTree>
    <p:extLst>
      <p:ext uri="{BB962C8B-B14F-4D97-AF65-F5344CB8AC3E}">
        <p14:creationId xmlns:p14="http://schemas.microsoft.com/office/powerpoint/2010/main" val="332954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as FEV1 or blood gases</a:t>
            </a:r>
          </a:p>
        </p:txBody>
      </p:sp>
      <p:sp>
        <p:nvSpPr>
          <p:cNvPr id="4" name="Slide Number Placeholder 3"/>
          <p:cNvSpPr>
            <a:spLocks noGrp="1"/>
          </p:cNvSpPr>
          <p:nvPr>
            <p:ph type="sldNum" sz="quarter" idx="5"/>
          </p:nvPr>
        </p:nvSpPr>
        <p:spPr/>
        <p:txBody>
          <a:bodyPr/>
          <a:lstStyle/>
          <a:p>
            <a:fld id="{A80A89FF-6889-0447-A9F4-33E7E45D65AD}" type="slidenum">
              <a:rPr lang="en-US" smtClean="0"/>
              <a:t>13</a:t>
            </a:fld>
            <a:endParaRPr lang="en-US"/>
          </a:p>
        </p:txBody>
      </p:sp>
    </p:spTree>
    <p:extLst>
      <p:ext uri="{BB962C8B-B14F-4D97-AF65-F5344CB8AC3E}">
        <p14:creationId xmlns:p14="http://schemas.microsoft.com/office/powerpoint/2010/main" val="372704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Meaning those with panic interpret these sensations as being more dangerous than they actually are…</a:t>
            </a:r>
          </a:p>
          <a:p>
            <a:endParaRPr lang="en-US" dirty="0"/>
          </a:p>
          <a:p>
            <a:r>
              <a:rPr lang="en-US" dirty="0"/>
              <a:t>Trait- cognitive disposition, e.g., shortness of breath means that I will certainly end up hospitalized…</a:t>
            </a:r>
          </a:p>
          <a:p>
            <a:endParaRPr lang="en-US" dirty="0"/>
          </a:p>
          <a:p>
            <a:r>
              <a:rPr lang="en-US" dirty="0"/>
              <a:t>Trigger- internal or external</a:t>
            </a:r>
          </a:p>
        </p:txBody>
      </p:sp>
      <p:sp>
        <p:nvSpPr>
          <p:cNvPr id="4" name="Slide Number Placeholder 3"/>
          <p:cNvSpPr>
            <a:spLocks noGrp="1"/>
          </p:cNvSpPr>
          <p:nvPr>
            <p:ph type="sldNum" sz="quarter" idx="5"/>
          </p:nvPr>
        </p:nvSpPr>
        <p:spPr/>
        <p:txBody>
          <a:bodyPr/>
          <a:lstStyle/>
          <a:p>
            <a:fld id="{A80A89FF-6889-0447-A9F4-33E7E45D65AD}" type="slidenum">
              <a:rPr lang="en-US" smtClean="0"/>
              <a:t>14</a:t>
            </a:fld>
            <a:endParaRPr lang="en-US"/>
          </a:p>
        </p:txBody>
      </p:sp>
    </p:spTree>
    <p:extLst>
      <p:ext uri="{BB962C8B-B14F-4D97-AF65-F5344CB8AC3E}">
        <p14:creationId xmlns:p14="http://schemas.microsoft.com/office/powerpoint/2010/main" val="395166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16</a:t>
            </a:fld>
            <a:endParaRPr lang="en-US"/>
          </a:p>
        </p:txBody>
      </p:sp>
    </p:spTree>
    <p:extLst>
      <p:ext uri="{BB962C8B-B14F-4D97-AF65-F5344CB8AC3E}">
        <p14:creationId xmlns:p14="http://schemas.microsoft.com/office/powerpoint/2010/main" val="163968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17</a:t>
            </a:fld>
            <a:endParaRPr lang="en-US"/>
          </a:p>
        </p:txBody>
      </p:sp>
    </p:spTree>
    <p:extLst>
      <p:ext uri="{BB962C8B-B14F-4D97-AF65-F5344CB8AC3E}">
        <p14:creationId xmlns:p14="http://schemas.microsoft.com/office/powerpoint/2010/main" val="256591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There was no systematic association between anxiety levels and respiratory function in the whole COPD group, but a positive correlation between anxiety levels and perceived physical symptoms (po0.001) as well as negative cognitions (po0.001 and po0.05, respectively) for COPD patients with anxiety disorder (N 1⁄4 11). </a:t>
            </a:r>
          </a:p>
          <a:p>
            <a:endParaRPr lang="en-US" dirty="0"/>
          </a:p>
          <a:p>
            <a:r>
              <a:rPr lang="en-US" dirty="0"/>
              <a:t>Cardiovascular, respiratory, GI, Musculoskeletal. Questionnaire uses 1-7 scale of frequency of noticing somatic symptoms</a:t>
            </a:r>
          </a:p>
        </p:txBody>
      </p:sp>
      <p:sp>
        <p:nvSpPr>
          <p:cNvPr id="4" name="Slide Number Placeholder 3"/>
          <p:cNvSpPr>
            <a:spLocks noGrp="1"/>
          </p:cNvSpPr>
          <p:nvPr>
            <p:ph type="sldNum" sz="quarter" idx="5"/>
          </p:nvPr>
        </p:nvSpPr>
        <p:spPr/>
        <p:txBody>
          <a:bodyPr/>
          <a:lstStyle/>
          <a:p>
            <a:fld id="{A80A89FF-6889-0447-A9F4-33E7E45D65AD}" type="slidenum">
              <a:rPr lang="en-US" smtClean="0"/>
              <a:t>18</a:t>
            </a:fld>
            <a:endParaRPr lang="en-US"/>
          </a:p>
        </p:txBody>
      </p:sp>
    </p:spTree>
    <p:extLst>
      <p:ext uri="{BB962C8B-B14F-4D97-AF65-F5344CB8AC3E}">
        <p14:creationId xmlns:p14="http://schemas.microsoft.com/office/powerpoint/2010/main" val="111686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do note that poor methodological quality and small sample sized may be contribute to small effect or no effect from medications. </a:t>
            </a:r>
          </a:p>
          <a:p>
            <a:endParaRPr lang="en-US" dirty="0"/>
          </a:p>
          <a:p>
            <a:r>
              <a:rPr lang="en-US" dirty="0" smtClean="0"/>
              <a:t>Paxil, Doxepin,</a:t>
            </a:r>
            <a:r>
              <a:rPr lang="en-US" baseline="0" dirty="0" smtClean="0"/>
              <a:t> </a:t>
            </a:r>
            <a:r>
              <a:rPr lang="en-US" baseline="0" dirty="0" err="1" smtClean="0"/>
              <a:t>Buspirone</a:t>
            </a:r>
            <a:r>
              <a:rPr lang="en-US" baseline="0" dirty="0" smtClean="0"/>
              <a:t>, </a:t>
            </a:r>
            <a:r>
              <a:rPr lang="en-US" baseline="0" dirty="0" err="1" smtClean="0"/>
              <a:t>Celexa</a:t>
            </a:r>
            <a:r>
              <a:rPr lang="en-US" baseline="0" dirty="0" smtClean="0"/>
              <a:t>, Paxil</a:t>
            </a:r>
            <a:endParaRPr lang="en-US" dirty="0" smtClean="0"/>
          </a:p>
          <a:p>
            <a:endParaRPr lang="en-US" dirty="0" smtClean="0"/>
          </a:p>
          <a:p>
            <a:r>
              <a:rPr lang="en-US" dirty="0" smtClean="0"/>
              <a:t>SSRI’s inconclusive</a:t>
            </a:r>
          </a:p>
          <a:p>
            <a:pPr lvl="1"/>
            <a:r>
              <a:rPr lang="en-US" dirty="0" smtClean="0"/>
              <a:t>May help with dyspnea</a:t>
            </a:r>
          </a:p>
          <a:p>
            <a:r>
              <a:rPr lang="en-US" dirty="0" err="1" smtClean="0"/>
              <a:t>Usmani</a:t>
            </a:r>
            <a:r>
              <a:rPr lang="en-US" dirty="0" smtClean="0"/>
              <a:t> et al. 2018 meta analysis</a:t>
            </a:r>
          </a:p>
          <a:p>
            <a:pPr lvl="1"/>
            <a:r>
              <a:rPr lang="en-US" dirty="0" smtClean="0"/>
              <a:t>Only five studies met criteria</a:t>
            </a:r>
          </a:p>
          <a:p>
            <a:pPr lvl="1"/>
            <a:r>
              <a:rPr lang="en-US" dirty="0" smtClean="0"/>
              <a:t>SMD -0.30 (CI -0.75 to 0.16, p=0.20)</a:t>
            </a:r>
          </a:p>
          <a:p>
            <a:pPr lvl="1"/>
            <a:r>
              <a:rPr lang="en-US" dirty="0" smtClean="0"/>
              <a:t>Poor methodological quality and small sample sizes </a:t>
            </a:r>
          </a:p>
          <a:p>
            <a:r>
              <a:rPr lang="en-US" dirty="0" smtClean="0"/>
              <a:t>Contradictory reports for </a:t>
            </a:r>
            <a:r>
              <a:rPr lang="en-US" dirty="0" err="1" smtClean="0"/>
              <a:t>buspirone</a:t>
            </a:r>
            <a:endParaRPr lang="en-US" dirty="0" smtClean="0"/>
          </a:p>
          <a:p>
            <a:r>
              <a:rPr lang="en-US" dirty="0" smtClean="0"/>
              <a:t>Global Initiative for Obstructive Lung Disease (GOLD)</a:t>
            </a:r>
          </a:p>
          <a:p>
            <a:pPr lvl="1"/>
            <a:r>
              <a:rPr lang="en-US" dirty="0" smtClean="0"/>
              <a:t>Anxiety and depression in COPD patients should be approached no differently than with other patients</a:t>
            </a:r>
          </a:p>
          <a:p>
            <a:endParaRPr lang="en-US" dirty="0"/>
          </a:p>
          <a:p>
            <a:endParaRPr lang="en-US" dirty="0"/>
          </a:p>
          <a:p>
            <a:r>
              <a:rPr lang="en-US" dirty="0"/>
              <a:t>Global Initiative for Obstructive Lung Disease (GOLD)</a:t>
            </a:r>
          </a:p>
          <a:p>
            <a:pPr lvl="1"/>
            <a:r>
              <a:rPr lang="en-US" dirty="0"/>
              <a:t>Anxiety and depression in COPD patients should be approached no differently than with other patients</a:t>
            </a:r>
          </a:p>
          <a:p>
            <a:endParaRPr lang="en-US" dirty="0"/>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19</a:t>
            </a:fld>
            <a:endParaRPr lang="en-US"/>
          </a:p>
        </p:txBody>
      </p:sp>
    </p:spTree>
    <p:extLst>
      <p:ext uri="{BB962C8B-B14F-4D97-AF65-F5344CB8AC3E}">
        <p14:creationId xmlns:p14="http://schemas.microsoft.com/office/powerpoint/2010/main" val="190273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patients may have lower sensitivity to CO2 and rely on lowered O2 levels to drive respiration.</a:t>
            </a:r>
          </a:p>
          <a:p>
            <a:endParaRPr lang="en-US" i="1" dirty="0"/>
          </a:p>
          <a:p>
            <a:endParaRPr lang="en-US" i="1" dirty="0"/>
          </a:p>
        </p:txBody>
      </p:sp>
      <p:sp>
        <p:nvSpPr>
          <p:cNvPr id="4" name="Slide Number Placeholder 3"/>
          <p:cNvSpPr>
            <a:spLocks noGrp="1"/>
          </p:cNvSpPr>
          <p:nvPr>
            <p:ph type="sldNum" sz="quarter" idx="5"/>
          </p:nvPr>
        </p:nvSpPr>
        <p:spPr/>
        <p:txBody>
          <a:bodyPr/>
          <a:lstStyle/>
          <a:p>
            <a:fld id="{A80A89FF-6889-0447-A9F4-33E7E45D65AD}" type="slidenum">
              <a:rPr lang="en-US" smtClean="0"/>
              <a:t>21</a:t>
            </a:fld>
            <a:endParaRPr lang="en-US"/>
          </a:p>
        </p:txBody>
      </p:sp>
    </p:spTree>
    <p:extLst>
      <p:ext uri="{BB962C8B-B14F-4D97-AF65-F5344CB8AC3E}">
        <p14:creationId xmlns:p14="http://schemas.microsoft.com/office/powerpoint/2010/main" val="64574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Delivered by respiratory nurses</a:t>
            </a:r>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22</a:t>
            </a:fld>
            <a:endParaRPr lang="en-US"/>
          </a:p>
        </p:txBody>
      </p:sp>
    </p:spTree>
    <p:extLst>
      <p:ext uri="{BB962C8B-B14F-4D97-AF65-F5344CB8AC3E}">
        <p14:creationId xmlns:p14="http://schemas.microsoft.com/office/powerpoint/2010/main" val="5963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Patients were divided into a treatment group (n = 12) and a control group (n = 8). Patients in the treatment group underwent four weekly sessions of live PMR plus daily home practice with taped instructions. The effect of the independent variable, PMR, was measured during each session and at the end of 4 weeks. Measurements were made before and after treatment of the dependent variables, dyspnea and anxiety. Instruments used were </a:t>
            </a:r>
            <a:r>
              <a:rPr lang="en-US" dirty="0" err="1"/>
              <a:t>Spielberger's</a:t>
            </a:r>
            <a:r>
              <a:rPr lang="en-US" dirty="0"/>
              <a:t> State Anxiety Inventory for anxiety and a 20 cm visual analogue scale for dyspnea. Heart rate (HR), respiratory rate (RR), forced vital capacity (FVC), and forced expiratory volume in 1 second (FEV1) were also measured. Data analysis was done by using two-tailed t tests and Pearson's correlation coefficient. Reductions in anxiety and dyspnea were positively correlated during each session (r = 0.37) and at the end of 4 weeks (r = 0.60). PMR was shown by t tests to be more effective than the control in reducing dyspnea (p = 0.04), anxiety (p = 0.001), RR (p = 0.000), and HR (p = 0.05) during each session but only RR (p = 0.04) at the end of the 4-week period. Dyspnea and RR were correlated positively during each session (r = 0.21). Dyspnea and state anxiety were correlated positively at the end of 4 weeks with RR (r = 0.62) and HR (r = 0.50).</a:t>
            </a:r>
          </a:p>
        </p:txBody>
      </p:sp>
      <p:sp>
        <p:nvSpPr>
          <p:cNvPr id="4" name="Slide Number Placeholder 3"/>
          <p:cNvSpPr>
            <a:spLocks noGrp="1"/>
          </p:cNvSpPr>
          <p:nvPr>
            <p:ph type="sldNum" sz="quarter" idx="5"/>
          </p:nvPr>
        </p:nvSpPr>
        <p:spPr/>
        <p:txBody>
          <a:bodyPr/>
          <a:lstStyle/>
          <a:p>
            <a:fld id="{A80A89FF-6889-0447-A9F4-33E7E45D65AD}" type="slidenum">
              <a:rPr lang="en-US" smtClean="0"/>
              <a:t>23</a:t>
            </a:fld>
            <a:endParaRPr lang="en-US"/>
          </a:p>
        </p:txBody>
      </p:sp>
    </p:spTree>
    <p:extLst>
      <p:ext uri="{BB962C8B-B14F-4D97-AF65-F5344CB8AC3E}">
        <p14:creationId xmlns:p14="http://schemas.microsoft.com/office/powerpoint/2010/main" val="196731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ideal patient for PR is one with functional limitations, moderate-to-severe lung disease, who is stable on standard therapy, without comorbid serious or unstable medical </a:t>
            </a:r>
            <a:r>
              <a:rPr lang="en-US" dirty="0" smtClean="0"/>
              <a:t>conditions</a:t>
            </a:r>
            <a:r>
              <a:rPr lang="en-US" dirty="0"/>
              <a:t>, willing to learn about the disease, and motivated to devote time and effort necessary to benefit from a </a:t>
            </a:r>
            <a:r>
              <a:rPr lang="en-US" dirty="0" smtClean="0"/>
              <a:t>comprehensive </a:t>
            </a:r>
            <a:r>
              <a:rPr lang="en-US" dirty="0"/>
              <a:t>care program.188 </a:t>
            </a:r>
          </a:p>
          <a:p>
            <a:r>
              <a:rPr lang="en-US" dirty="0"/>
              <a:t>The interdisciplinary team of health-care </a:t>
            </a:r>
            <a:r>
              <a:rPr lang="en-US" dirty="0" smtClean="0"/>
              <a:t>professionals </a:t>
            </a:r>
            <a:r>
              <a:rPr lang="en-US" dirty="0"/>
              <a:t>in PR may include physicians, nurses, respiratory and physical therapists, psychologists, and exercise specialists.15 </a:t>
            </a:r>
          </a:p>
          <a:p>
            <a:pPr defTabSz="933237">
              <a:defRPr/>
            </a:pPr>
            <a:endParaRPr lang="en-US" dirty="0"/>
          </a:p>
          <a:p>
            <a:pPr defTabSz="933237">
              <a:defRPr/>
            </a:pPr>
            <a:r>
              <a:rPr lang="en-US" dirty="0"/>
              <a:t>PR programs operate by means of progressive exercise, training of respiratory function, and psychoeducation, so that patients obtain better exercise tolerance with less dyspnea. The goal is to restore the patient to the highest possible level of independent function.189 Patients are educated about their disease and learn breathing techniques to reduce air hunger and exercises to optimize oxygen use, and this in turn improves exercise tolerance. Key outcomes such as exercise capacity and overall health-related quality of life may be accurately measured.190–192 </a:t>
            </a:r>
          </a:p>
          <a:p>
            <a:pPr defTabSz="933237">
              <a:defRPr/>
            </a:pPr>
            <a:endParaRPr lang="en-US" dirty="0"/>
          </a:p>
          <a:p>
            <a:pPr defTabSz="933237">
              <a:defRPr/>
            </a:pPr>
            <a:r>
              <a:rPr lang="en-US" dirty="0"/>
              <a:t>In PR settings, patients learn that they can have increases in activity levels and in dyspnea without perceiving that increase in dyspnea as a medical crisis. </a:t>
            </a:r>
            <a:r>
              <a:rPr lang="en-US" b="1" dirty="0"/>
              <a:t>When patients experience their symptoms safely, they become desensitized by learning to distinguish between physical and emotional symptoms. </a:t>
            </a:r>
            <a:r>
              <a:rPr lang="en-US" b="1" dirty="0" smtClean="0"/>
              <a:t>They come to learn what shortness</a:t>
            </a:r>
            <a:r>
              <a:rPr lang="en-US" b="1" baseline="0" dirty="0" smtClean="0"/>
              <a:t> of breath is okay and what shortness of breath is not okay. </a:t>
            </a:r>
            <a:endParaRPr lang="en-US" b="1" dirty="0"/>
          </a:p>
          <a:p>
            <a:pPr defTabSz="933237">
              <a:defRPr/>
            </a:pPr>
            <a:endParaRPr lang="en-US" dirty="0"/>
          </a:p>
          <a:p>
            <a:pPr defTabSz="933237">
              <a:defRPr/>
            </a:pPr>
            <a:endParaRPr lang="en-US" dirty="0"/>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25</a:t>
            </a:fld>
            <a:endParaRPr lang="en-US"/>
          </a:p>
        </p:txBody>
      </p:sp>
    </p:spTree>
    <p:extLst>
      <p:ext uri="{BB962C8B-B14F-4D97-AF65-F5344CB8AC3E}">
        <p14:creationId xmlns:p14="http://schemas.microsoft.com/office/powerpoint/2010/main" val="173845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patients with COPD have mild COPD that may improve or stabilize with smoking cessation</a:t>
            </a:r>
          </a:p>
          <a:p>
            <a:r>
              <a:rPr lang="en-US" dirty="0"/>
              <a:t> </a:t>
            </a:r>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5</a:t>
            </a:fld>
            <a:endParaRPr lang="en-US"/>
          </a:p>
        </p:txBody>
      </p:sp>
    </p:spTree>
    <p:extLst>
      <p:ext uri="{BB962C8B-B14F-4D97-AF65-F5344CB8AC3E}">
        <p14:creationId xmlns:p14="http://schemas.microsoft.com/office/powerpoint/2010/main" val="185552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26</a:t>
            </a:fld>
            <a:endParaRPr lang="en-US"/>
          </a:p>
        </p:txBody>
      </p:sp>
    </p:spTree>
    <p:extLst>
      <p:ext uri="{BB962C8B-B14F-4D97-AF65-F5344CB8AC3E}">
        <p14:creationId xmlns:p14="http://schemas.microsoft.com/office/powerpoint/2010/main" val="5792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COPD patients, several studies have shown that pulmonary</a:t>
            </a:r>
          </a:p>
          <a:p>
            <a:r>
              <a:rPr lang="en-US" dirty="0"/>
              <a:t>rehabilitation reduces anxiety [37, 39, 62–65]. EMERY et al. [66]</a:t>
            </a:r>
          </a:p>
          <a:p>
            <a:r>
              <a:rPr lang="en-US" dirty="0"/>
              <a:t>demonstrated that supervised exercise training performed</a:t>
            </a:r>
          </a:p>
          <a:p>
            <a:r>
              <a:rPr lang="en-US" dirty="0"/>
              <a:t>over 10 weeks, combined with education sessions that included stress management techniques, yielded significant</a:t>
            </a:r>
          </a:p>
          <a:p>
            <a:r>
              <a:rPr lang="en-US" dirty="0"/>
              <a:t>reductions in symptoms of anxiety. In contrast, attendance at</a:t>
            </a:r>
          </a:p>
          <a:p>
            <a:r>
              <a:rPr lang="en-US" dirty="0"/>
              <a:t>the education and stress management sessions without</a:t>
            </a:r>
          </a:p>
          <a:p>
            <a:r>
              <a:rPr lang="en-US" dirty="0"/>
              <a:t>supervised exercise training did not improve anxiety, indicating</a:t>
            </a:r>
          </a:p>
          <a:p>
            <a:r>
              <a:rPr lang="en-US" dirty="0"/>
              <a:t>that exercise training, rather than education, is the</a:t>
            </a:r>
          </a:p>
          <a:p>
            <a:r>
              <a:rPr lang="en-US" dirty="0"/>
              <a:t>component of a comprehensive pulmonary rehabilitation</a:t>
            </a:r>
          </a:p>
          <a:p>
            <a:r>
              <a:rPr lang="en-US" dirty="0" err="1"/>
              <a:t>programme</a:t>
            </a:r>
            <a:r>
              <a:rPr lang="en-US" dirty="0"/>
              <a:t> capable of improving such symptoms [66].</a:t>
            </a:r>
          </a:p>
          <a:p>
            <a:r>
              <a:rPr lang="en-US" dirty="0"/>
              <a:t>Nevertheless, without adherence to an effective exercise</a:t>
            </a:r>
          </a:p>
          <a:p>
            <a:r>
              <a:rPr lang="en-US" dirty="0"/>
              <a:t>maintenance </a:t>
            </a:r>
            <a:r>
              <a:rPr lang="en-US" dirty="0" err="1"/>
              <a:t>programme</a:t>
            </a:r>
            <a:r>
              <a:rPr lang="en-US" dirty="0"/>
              <a:t>, the longevity of any reduction in</a:t>
            </a:r>
          </a:p>
          <a:p>
            <a:r>
              <a:rPr lang="en-US" dirty="0"/>
              <a:t>anxiety demonstrated on completion of a comprehensive</a:t>
            </a:r>
          </a:p>
          <a:p>
            <a:r>
              <a:rPr lang="en-US" dirty="0"/>
              <a:t>pulmonary rehabilitation </a:t>
            </a:r>
            <a:r>
              <a:rPr lang="en-US" dirty="0" err="1"/>
              <a:t>programme</a:t>
            </a:r>
            <a:r>
              <a:rPr lang="en-US" dirty="0"/>
              <a:t> was ,12 months [63,</a:t>
            </a:r>
          </a:p>
          <a:p>
            <a:r>
              <a:rPr lang="en-US" dirty="0"/>
              <a:t>67]. The addition of target-flow inspiratory muscle training to</a:t>
            </a:r>
          </a:p>
          <a:p>
            <a:r>
              <a:rPr lang="en-US" dirty="0"/>
              <a:t>pulmonary rehabilitation did not confer additional benefit [68].</a:t>
            </a:r>
          </a:p>
          <a:p>
            <a:r>
              <a:rPr lang="en-US" dirty="0"/>
              <a:t>The effects of chronic disease self-management on symptoms</a:t>
            </a:r>
          </a:p>
          <a:p>
            <a:r>
              <a:rPr lang="en-US" dirty="0"/>
              <a:t>of anxiety have not been established [12, 22].</a:t>
            </a:r>
          </a:p>
        </p:txBody>
      </p:sp>
      <p:sp>
        <p:nvSpPr>
          <p:cNvPr id="4" name="Slide Number Placeholder 3"/>
          <p:cNvSpPr>
            <a:spLocks noGrp="1"/>
          </p:cNvSpPr>
          <p:nvPr>
            <p:ph type="sldNum" sz="quarter" idx="10"/>
          </p:nvPr>
        </p:nvSpPr>
        <p:spPr/>
        <p:txBody>
          <a:bodyPr/>
          <a:lstStyle/>
          <a:p>
            <a:fld id="{A80A89FF-6889-0447-A9F4-33E7E45D65AD}" type="slidenum">
              <a:rPr lang="en-US" smtClean="0"/>
              <a:t>27</a:t>
            </a:fld>
            <a:endParaRPr lang="en-US"/>
          </a:p>
        </p:txBody>
      </p:sp>
    </p:spTree>
    <p:extLst>
      <p:ext uri="{BB962C8B-B14F-4D97-AF65-F5344CB8AC3E}">
        <p14:creationId xmlns:p14="http://schemas.microsoft.com/office/powerpoint/2010/main" val="183048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differences</a:t>
            </a:r>
            <a:r>
              <a:rPr lang="en-US" baseline="0" dirty="0" smtClean="0"/>
              <a:t> in the way that depression was measured but probably 40% of those with COPD have clinically significant depression</a:t>
            </a:r>
            <a:endParaRPr lang="en-US" dirty="0" smtClean="0"/>
          </a:p>
          <a:p>
            <a:endParaRPr lang="en-US" dirty="0" smtClean="0"/>
          </a:p>
          <a:p>
            <a:r>
              <a:rPr lang="en-US" dirty="0" smtClean="0"/>
              <a:t>Such</a:t>
            </a:r>
            <a:r>
              <a:rPr lang="en-US" baseline="0" dirty="0" smtClean="0"/>
              <a:t> as those with heart disease and cancer</a:t>
            </a:r>
          </a:p>
          <a:p>
            <a:endParaRPr lang="en-US" baseline="0" dirty="0" smtClean="0"/>
          </a:p>
          <a:p>
            <a:r>
              <a:rPr lang="en-US" sz="1200" b="1" i="0" u="none" strike="noStrike" kern="1200" baseline="0" dirty="0" smtClean="0">
                <a:solidFill>
                  <a:schemeClr val="tx1"/>
                </a:solidFill>
                <a:latin typeface="+mn-lt"/>
                <a:ea typeface="+mn-ea"/>
                <a:cs typeface="+mn-cs"/>
              </a:rPr>
              <a:t>The correlation between depressed mood and disease severity is modest;21 </a:t>
            </a:r>
            <a:r>
              <a:rPr lang="en-US" sz="1200" b="0" i="0" u="none" strike="noStrike" kern="1200" baseline="0" dirty="0" smtClean="0">
                <a:solidFill>
                  <a:schemeClr val="tx1"/>
                </a:solidFill>
                <a:latin typeface="+mn-lt"/>
                <a:ea typeface="+mn-ea"/>
                <a:cs typeface="+mn-cs"/>
              </a:rPr>
              <a:t>but depression</a:t>
            </a:r>
          </a:p>
          <a:p>
            <a:r>
              <a:rPr lang="en-US" sz="1200" b="0" i="0" u="none" strike="noStrike" kern="1200" baseline="0" dirty="0" smtClean="0">
                <a:solidFill>
                  <a:schemeClr val="tx1"/>
                </a:solidFill>
                <a:latin typeface="+mn-lt"/>
                <a:ea typeface="+mn-ea"/>
                <a:cs typeface="+mn-cs"/>
              </a:rPr>
              <a:t>symptoms are important correlates of perceived </a:t>
            </a:r>
            <a:r>
              <a:rPr lang="en-US" sz="1200" b="0" i="0" u="none" strike="noStrike" kern="1200" baseline="0" dirty="0" err="1" smtClean="0">
                <a:solidFill>
                  <a:schemeClr val="tx1"/>
                </a:solidFill>
                <a:latin typeface="+mn-lt"/>
                <a:ea typeface="+mn-ea"/>
                <a:cs typeface="+mn-cs"/>
              </a:rPr>
              <a:t>selfreported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physical disability and poorer quality of life.85 Guilty</a:t>
            </a:r>
          </a:p>
          <a:p>
            <a:r>
              <a:rPr lang="en-US" sz="1200" b="0" i="0" u="none" strike="noStrike" kern="1200" baseline="0" dirty="0" smtClean="0">
                <a:solidFill>
                  <a:schemeClr val="tx1"/>
                </a:solidFill>
                <a:latin typeface="+mn-lt"/>
                <a:ea typeface="+mn-ea"/>
                <a:cs typeface="+mn-cs"/>
              </a:rPr>
              <a:t>feelings stemming from the sense of burden patients impose</a:t>
            </a:r>
          </a:p>
          <a:p>
            <a:r>
              <a:rPr lang="en-US" sz="1200" b="0" i="0" u="none" strike="noStrike" kern="1200" baseline="0" dirty="0" smtClean="0">
                <a:solidFill>
                  <a:schemeClr val="tx1"/>
                </a:solidFill>
                <a:latin typeface="+mn-lt"/>
                <a:ea typeface="+mn-ea"/>
                <a:cs typeface="+mn-cs"/>
              </a:rPr>
              <a:t>to their environment, in combination with the responsibility</a:t>
            </a:r>
          </a:p>
          <a:p>
            <a:r>
              <a:rPr lang="en-US" sz="1200" b="0" i="0" u="none" strike="noStrike" kern="1200" baseline="0" dirty="0" smtClean="0">
                <a:solidFill>
                  <a:schemeClr val="tx1"/>
                </a:solidFill>
                <a:latin typeface="+mn-lt"/>
                <a:ea typeface="+mn-ea"/>
                <a:cs typeface="+mn-cs"/>
              </a:rPr>
              <a:t>they might think they have for the occurrence of the disease,</a:t>
            </a:r>
          </a:p>
          <a:p>
            <a:r>
              <a:rPr lang="en-US" sz="1200" b="0" i="0" u="none" strike="noStrike" kern="1200" baseline="0" dirty="0" smtClean="0">
                <a:solidFill>
                  <a:schemeClr val="tx1"/>
                </a:solidFill>
                <a:latin typeface="+mn-lt"/>
                <a:ea typeface="+mn-ea"/>
                <a:cs typeface="+mn-cs"/>
              </a:rPr>
              <a:t>especially concerning ex-smokers, aggravates depressive</a:t>
            </a:r>
          </a:p>
          <a:p>
            <a:r>
              <a:rPr lang="en-US" sz="1200" b="0" i="0" u="none" strike="noStrike" kern="1200" baseline="0" dirty="0" smtClean="0">
                <a:solidFill>
                  <a:schemeClr val="tx1"/>
                </a:solidFill>
                <a:latin typeface="+mn-lt"/>
                <a:ea typeface="+mn-ea"/>
                <a:cs typeface="+mn-cs"/>
              </a:rPr>
              <a:t>symptomatology.92</a:t>
            </a:r>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28</a:t>
            </a:fld>
            <a:endParaRPr lang="en-US"/>
          </a:p>
        </p:txBody>
      </p:sp>
    </p:spTree>
    <p:extLst>
      <p:ext uri="{BB962C8B-B14F-4D97-AF65-F5344CB8AC3E}">
        <p14:creationId xmlns:p14="http://schemas.microsoft.com/office/powerpoint/2010/main" val="2806761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prospective population based study in </a:t>
            </a:r>
            <a:r>
              <a:rPr lang="en-US" sz="1200" b="1" i="0" u="none" strike="noStrike" kern="1200" baseline="0" dirty="0" smtClean="0">
                <a:solidFill>
                  <a:schemeClr val="tx1"/>
                </a:solidFill>
                <a:latin typeface="+mn-lt"/>
                <a:ea typeface="+mn-ea"/>
                <a:cs typeface="+mn-cs"/>
              </a:rPr>
              <a:t>newly diagnosed (n = 38, 010) COPD patients in four to eight years follow-up, the new onset of depression was 88% higher in COPD patients </a:t>
            </a:r>
            <a:r>
              <a:rPr lang="en-US" sz="1200" b="0" i="0" u="none" strike="noStrike" kern="1200" baseline="0" dirty="0" smtClean="0">
                <a:solidFill>
                  <a:schemeClr val="tx1"/>
                </a:solidFill>
                <a:latin typeface="+mn-lt"/>
                <a:ea typeface="+mn-ea"/>
                <a:cs typeface="+mn-cs"/>
              </a:rPr>
              <a:t>compared to their aged sex-matched controls [15]. The risk of developing depression was the highest within the first year following the diagnosis of COPD and </a:t>
            </a:r>
            <a:r>
              <a:rPr lang="en-US" sz="1200" b="1" i="0" u="none" strike="noStrike" kern="1200" baseline="0" dirty="0" smtClean="0">
                <a:solidFill>
                  <a:schemeClr val="tx1"/>
                </a:solidFill>
                <a:latin typeface="+mn-lt"/>
                <a:ea typeface="+mn-ea"/>
                <a:cs typeface="+mn-cs"/>
              </a:rPr>
              <a:t>tends to decline over-time.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Fan et al- increased risk of mortality even after adjusting for disease severity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Laurin- </a:t>
            </a:r>
            <a:r>
              <a:rPr lang="en-US" dirty="0" smtClean="0"/>
              <a:t>However, because of the limited sample sizes and the weaknesses of each individual study included, the conclusions drawn from a pooled analysis needed to be interpreted with caution. The need for further well-conducted prospective studies powered to look at the specific and independent impact of anxiety and depression on COPD exacerbations is therefore still apparent</a:t>
            </a:r>
            <a:endParaRPr lang="en-US" sz="1200" b="0" i="0" u="none" strike="noStrike"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A80A89FF-6889-0447-A9F4-33E7E45D65AD}" type="slidenum">
              <a:rPr lang="en-US" smtClean="0"/>
              <a:t>29</a:t>
            </a:fld>
            <a:endParaRPr lang="en-US"/>
          </a:p>
        </p:txBody>
      </p:sp>
    </p:spTree>
    <p:extLst>
      <p:ext uri="{BB962C8B-B14F-4D97-AF65-F5344CB8AC3E}">
        <p14:creationId xmlns:p14="http://schemas.microsoft.com/office/powerpoint/2010/main" val="2425048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0A89FF-6889-0447-A9F4-33E7E45D65AD}" type="slidenum">
              <a:rPr lang="en-US" smtClean="0"/>
              <a:t>30</a:t>
            </a:fld>
            <a:endParaRPr lang="en-US"/>
          </a:p>
        </p:txBody>
      </p:sp>
    </p:spTree>
    <p:extLst>
      <p:ext uri="{BB962C8B-B14F-4D97-AF65-F5344CB8AC3E}">
        <p14:creationId xmlns:p14="http://schemas.microsoft.com/office/powerpoint/2010/main" val="13220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Loss of functionality is a strong mediator of development of depression in chronic illness.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those with severe illness who may have to use mobility devices. Consideration has to be made to not running out of oxygen when planning outings for those who need it.  </a:t>
            </a:r>
          </a:p>
        </p:txBody>
      </p:sp>
      <p:sp>
        <p:nvSpPr>
          <p:cNvPr id="4" name="Slide Number Placeholder 3"/>
          <p:cNvSpPr>
            <a:spLocks noGrp="1"/>
          </p:cNvSpPr>
          <p:nvPr>
            <p:ph type="sldNum" sz="quarter" idx="10"/>
          </p:nvPr>
        </p:nvSpPr>
        <p:spPr/>
        <p:txBody>
          <a:bodyPr/>
          <a:lstStyle/>
          <a:p>
            <a:fld id="{A80A89FF-6889-0447-A9F4-33E7E45D65AD}" type="slidenum">
              <a:rPr lang="en-US" smtClean="0"/>
              <a:t>31</a:t>
            </a:fld>
            <a:endParaRPr lang="en-US"/>
          </a:p>
        </p:txBody>
      </p:sp>
    </p:spTree>
    <p:extLst>
      <p:ext uri="{BB962C8B-B14F-4D97-AF65-F5344CB8AC3E}">
        <p14:creationId xmlns:p14="http://schemas.microsoft.com/office/powerpoint/2010/main" val="3099790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Antidepressants</a:t>
            </a:r>
            <a:r>
              <a:rPr lang="en-US" sz="1200" b="0" i="0" kern="1200" baseline="0" dirty="0" smtClean="0">
                <a:solidFill>
                  <a:schemeClr val="tx1"/>
                </a:solidFill>
                <a:effectLst/>
                <a:latin typeface="+mn-lt"/>
                <a:ea typeface="+mn-ea"/>
                <a:cs typeface="+mn-cs"/>
              </a:rPr>
              <a:t> particularly SSRIs seem to decrease the production of pro-inflammatory cytokines. Lowering of IL-6 associated with response to antidepressants.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Schiepers</a:t>
            </a:r>
            <a:r>
              <a:rPr lang="en-US" sz="1200" b="0" i="0" kern="1200" baseline="0" dirty="0" smtClean="0">
                <a:solidFill>
                  <a:schemeClr val="tx1"/>
                </a:solidFill>
                <a:effectLst/>
                <a:latin typeface="+mn-lt"/>
                <a:ea typeface="+mn-ea"/>
                <a:cs typeface="+mn-cs"/>
              </a:rPr>
              <a:t> et al. 2005 </a:t>
            </a:r>
            <a:r>
              <a:rPr lang="en-US" sz="1200" b="0" i="0" kern="1200" dirty="0" smtClean="0">
                <a:solidFill>
                  <a:schemeClr val="tx1"/>
                </a:solidFill>
                <a:effectLst/>
                <a:latin typeface="+mn-lt"/>
                <a:ea typeface="+mn-ea"/>
                <a:cs typeface="+mn-cs"/>
              </a:rPr>
              <a:t>The central action of cytokines may also account for the hypothalamic-pituitary-adrenal (HPA) axis hyperactivity that is frequently observed in depressive disorders, as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cytokines may cause HPA axis hyperactivity by disturbing the negative feedback inhibition of circulating corticosteroids (CSs) on the HPA axis. Concerning the deficiency in serotonergic (5-HT) neurotransmission that is concomitant with major depression, </a:t>
            </a:r>
            <a:r>
              <a:rPr lang="en-US" sz="1200" b="1" i="0" kern="1200" dirty="0" smtClean="0">
                <a:solidFill>
                  <a:schemeClr val="tx1"/>
                </a:solidFill>
                <a:effectLst/>
                <a:latin typeface="+mn-lt"/>
                <a:ea typeface="+mn-ea"/>
                <a:cs typeface="+mn-cs"/>
              </a:rPr>
              <a:t>cytokines may reduce 5-HT levels by lowering the availability of its precursor tryptophan (TRP) through activation of the TRP-</a:t>
            </a:r>
            <a:r>
              <a:rPr lang="en-US" sz="1200" b="1" i="0" kern="1200" dirty="0" err="1" smtClean="0">
                <a:solidFill>
                  <a:schemeClr val="tx1"/>
                </a:solidFill>
                <a:effectLst/>
                <a:latin typeface="+mn-lt"/>
                <a:ea typeface="+mn-ea"/>
                <a:cs typeface="+mn-cs"/>
              </a:rPr>
              <a:t>metabolising</a:t>
            </a:r>
            <a:r>
              <a:rPr lang="en-US" sz="1200" b="1" i="0" kern="1200" dirty="0" smtClean="0">
                <a:solidFill>
                  <a:schemeClr val="tx1"/>
                </a:solidFill>
                <a:effectLst/>
                <a:latin typeface="+mn-lt"/>
                <a:ea typeface="+mn-ea"/>
                <a:cs typeface="+mn-cs"/>
              </a:rPr>
              <a:t> enzyme indoleamine-2,3-dioxygenase (IDO). </a:t>
            </a:r>
            <a:r>
              <a:rPr lang="en-US" sz="1200" b="0" i="0" kern="1200" dirty="0" smtClean="0">
                <a:solidFill>
                  <a:schemeClr val="tx1"/>
                </a:solidFill>
                <a:effectLst/>
                <a:latin typeface="+mn-lt"/>
                <a:ea typeface="+mn-ea"/>
                <a:cs typeface="+mn-cs"/>
              </a:rPr>
              <a:t>Although the central effects of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cytokines appear to be able to account for most of the symptoms occurring in depression, it remains to be established whether cytokines play a causal role in depressive illness or represent epiphenomena without major significance.</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There is now evidence that in experimental animals, different types of psychosocial stressors increase systemic and CNS levels of pro-inflammatory cytokines, including IL-1 and IL-6. In humans, there is evidence that different types of</a:t>
            </a:r>
          </a:p>
          <a:p>
            <a:r>
              <a:rPr lang="en-US" sz="1200" b="0" i="0" u="none" strike="noStrike" kern="1200" baseline="0" dirty="0" smtClean="0">
                <a:solidFill>
                  <a:schemeClr val="tx1"/>
                </a:solidFill>
                <a:latin typeface="+mn-lt"/>
                <a:ea typeface="+mn-ea"/>
                <a:cs typeface="+mn-cs"/>
              </a:rPr>
              <a:t>psychosocial stressors may stimulate the pro-inflammatory cytokine network, including increases in IL-6 and TNF</a:t>
            </a:r>
            <a:r>
              <a:rPr lang="el-GR" sz="1200" b="0" i="0" u="none" strike="noStrike" kern="1200" baseline="0" dirty="0" smtClean="0">
                <a:solidFill>
                  <a:schemeClr val="tx1"/>
                </a:solidFill>
                <a:latin typeface="+mn-lt"/>
                <a:ea typeface="+mn-ea"/>
                <a:cs typeface="+mn-cs"/>
              </a:rPr>
              <a:t>α [25-28]</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32</a:t>
            </a:fld>
            <a:endParaRPr lang="en-US"/>
          </a:p>
        </p:txBody>
      </p:sp>
    </p:spTree>
    <p:extLst>
      <p:ext uri="{BB962C8B-B14F-4D97-AF65-F5344CB8AC3E}">
        <p14:creationId xmlns:p14="http://schemas.microsoft.com/office/powerpoint/2010/main" val="1901556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Decreased</a:t>
            </a:r>
            <a:r>
              <a:rPr lang="en-US" baseline="0" dirty="0" smtClean="0"/>
              <a:t> physical activity and further deconditioning</a:t>
            </a:r>
          </a:p>
          <a:p>
            <a:endParaRPr lang="en-US" baseline="0" dirty="0" smtClean="0"/>
          </a:p>
          <a:p>
            <a:r>
              <a:rPr lang="en-US" baseline="0" dirty="0" smtClean="0"/>
              <a:t>Low motivation and energy and hopelessness may impact decision to seek help when needed. This may be one reason that those with depression seem to have a higher rate of in hospital treated exacerbations as those with anxiety who may report symptoms sooner. </a:t>
            </a:r>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33</a:t>
            </a:fld>
            <a:endParaRPr lang="en-US"/>
          </a:p>
        </p:txBody>
      </p:sp>
    </p:spTree>
    <p:extLst>
      <p:ext uri="{BB962C8B-B14F-4D97-AF65-F5344CB8AC3E}">
        <p14:creationId xmlns:p14="http://schemas.microsoft.com/office/powerpoint/2010/main" val="612665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Antidepressants</a:t>
            </a:r>
          </a:p>
          <a:p>
            <a:pPr lvl="1"/>
            <a:r>
              <a:rPr lang="en-US" dirty="0" smtClean="0"/>
              <a:t>Current lack of quality studies to prove benefit</a:t>
            </a:r>
          </a:p>
          <a:p>
            <a:pPr lvl="1"/>
            <a:r>
              <a:rPr lang="en-US" dirty="0" smtClean="0"/>
              <a:t>Some studies do show benefit </a:t>
            </a:r>
          </a:p>
          <a:p>
            <a:pPr lvl="2"/>
            <a:r>
              <a:rPr lang="en-US" dirty="0" smtClean="0"/>
              <a:t>Depression</a:t>
            </a:r>
          </a:p>
          <a:p>
            <a:pPr lvl="2"/>
            <a:r>
              <a:rPr lang="en-US" dirty="0" smtClean="0"/>
              <a:t>Dyspnea</a:t>
            </a:r>
          </a:p>
          <a:p>
            <a:pPr lvl="2"/>
            <a:r>
              <a:rPr lang="en-US" dirty="0" smtClean="0"/>
              <a:t>Walking distance</a:t>
            </a:r>
          </a:p>
          <a:p>
            <a:pPr lvl="2"/>
            <a:r>
              <a:rPr lang="en-US" dirty="0" smtClean="0"/>
              <a:t>Quality of life</a:t>
            </a:r>
          </a:p>
          <a:p>
            <a:pPr lvl="1"/>
            <a:r>
              <a:rPr lang="en-US" dirty="0" smtClean="0"/>
              <a:t>National Institute of Clinical Excellence guideline NICE </a:t>
            </a:r>
          </a:p>
          <a:p>
            <a:pPr lvl="2"/>
            <a:r>
              <a:rPr lang="en-US" dirty="0" smtClean="0"/>
              <a:t>Recommends AD therapy for mod-severe depression in physical illnesses including COPD </a:t>
            </a:r>
          </a:p>
          <a:p>
            <a:pPr lvl="2"/>
            <a:endParaRPr lang="en-US" dirty="0" smtClean="0"/>
          </a:p>
        </p:txBody>
      </p:sp>
      <p:sp>
        <p:nvSpPr>
          <p:cNvPr id="4" name="Slide Number Placeholder 3"/>
          <p:cNvSpPr>
            <a:spLocks noGrp="1"/>
          </p:cNvSpPr>
          <p:nvPr>
            <p:ph type="sldNum" sz="quarter" idx="10"/>
          </p:nvPr>
        </p:nvSpPr>
        <p:spPr/>
        <p:txBody>
          <a:bodyPr/>
          <a:lstStyle/>
          <a:p>
            <a:fld id="{A80A89FF-6889-0447-A9F4-33E7E45D65AD}" type="slidenum">
              <a:rPr lang="en-US" smtClean="0"/>
              <a:t>34</a:t>
            </a:fld>
            <a:endParaRPr lang="en-US"/>
          </a:p>
        </p:txBody>
      </p:sp>
    </p:spTree>
    <p:extLst>
      <p:ext uri="{BB962C8B-B14F-4D97-AF65-F5344CB8AC3E}">
        <p14:creationId xmlns:p14="http://schemas.microsoft.com/office/powerpoint/2010/main" val="215767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0A89FF-6889-0447-A9F4-33E7E45D65AD}" type="slidenum">
              <a:rPr lang="en-US" smtClean="0"/>
              <a:t>35</a:t>
            </a:fld>
            <a:endParaRPr lang="en-US"/>
          </a:p>
        </p:txBody>
      </p:sp>
    </p:spTree>
    <p:extLst>
      <p:ext uri="{BB962C8B-B14F-4D97-AF65-F5344CB8AC3E}">
        <p14:creationId xmlns:p14="http://schemas.microsoft.com/office/powerpoint/2010/main" val="357249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pPr lvl="1"/>
            <a:r>
              <a:rPr lang="en-US" dirty="0"/>
              <a:t>Mild- increase in home medications</a:t>
            </a:r>
          </a:p>
          <a:p>
            <a:pPr lvl="1"/>
            <a:r>
              <a:rPr lang="en-US" dirty="0"/>
              <a:t>Moderate- Steroids &amp;/or Abx</a:t>
            </a:r>
          </a:p>
          <a:p>
            <a:pPr lvl="1"/>
            <a:r>
              <a:rPr lang="en-US" dirty="0"/>
              <a:t>Severe- hospitalization</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6</a:t>
            </a:fld>
            <a:endParaRPr lang="en-US"/>
          </a:p>
        </p:txBody>
      </p:sp>
    </p:spTree>
    <p:extLst>
      <p:ext uri="{BB962C8B-B14F-4D97-AF65-F5344CB8AC3E}">
        <p14:creationId xmlns:p14="http://schemas.microsoft.com/office/powerpoint/2010/main" val="227123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Typically, pulmonary rehabilitation integrates several components that include </a:t>
            </a:r>
            <a:r>
              <a:rPr lang="fr-FR" sz="1200" b="0" i="0" u="none" strike="noStrike" kern="1200" baseline="0" dirty="0" err="1" smtClean="0">
                <a:solidFill>
                  <a:schemeClr val="tx1"/>
                </a:solidFill>
                <a:latin typeface="+mn-lt"/>
                <a:ea typeface="+mn-ea"/>
                <a:cs typeface="+mn-cs"/>
              </a:rPr>
              <a:t>assessment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education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exercise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nutritional</a:t>
            </a:r>
            <a:r>
              <a:rPr lang="fr-FR" sz="1200" b="0" i="0" u="none" strike="noStrike" kern="1200" baseline="0" dirty="0" smtClean="0">
                <a:solidFill>
                  <a:schemeClr val="tx1"/>
                </a:solidFill>
                <a:latin typeface="+mn-lt"/>
                <a:ea typeface="+mn-ea"/>
                <a:cs typeface="+mn-cs"/>
              </a:rPr>
              <a:t> intervention, </a:t>
            </a:r>
            <a:r>
              <a:rPr lang="en-US" sz="1200" b="0" i="0" u="none" strike="noStrike" kern="1200" baseline="0" dirty="0" smtClean="0">
                <a:solidFill>
                  <a:schemeClr val="tx1"/>
                </a:solidFill>
                <a:latin typeface="+mn-lt"/>
                <a:ea typeface="+mn-ea"/>
                <a:cs typeface="+mn-cs"/>
              </a:rPr>
              <a:t>psychological support, and evaluation</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0A89FF-6889-0447-A9F4-33E7E45D65AD}" type="slidenum">
              <a:rPr lang="en-US" smtClean="0"/>
              <a:t>36</a:t>
            </a:fld>
            <a:endParaRPr lang="en-US"/>
          </a:p>
        </p:txBody>
      </p:sp>
    </p:spTree>
    <p:extLst>
      <p:ext uri="{BB962C8B-B14F-4D97-AF65-F5344CB8AC3E}">
        <p14:creationId xmlns:p14="http://schemas.microsoft.com/office/powerpoint/2010/main" val="918540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education, energy</a:t>
            </a:r>
            <a:r>
              <a:rPr lang="en-US" baseline="0" dirty="0" smtClean="0"/>
              <a:t> conservation techniques, and relaxation exercises. </a:t>
            </a:r>
          </a:p>
          <a:p>
            <a:endParaRPr lang="en-US" baseline="0" dirty="0" smtClean="0"/>
          </a:p>
          <a:p>
            <a:r>
              <a:rPr lang="en-US" baseline="0" dirty="0" smtClean="0"/>
              <a:t>Probably more than just improvement in dyspnea to account for improved mood. </a:t>
            </a:r>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37</a:t>
            </a:fld>
            <a:endParaRPr lang="en-US"/>
          </a:p>
        </p:txBody>
      </p:sp>
    </p:spTree>
    <p:extLst>
      <p:ext uri="{BB962C8B-B14F-4D97-AF65-F5344CB8AC3E}">
        <p14:creationId xmlns:p14="http://schemas.microsoft.com/office/powerpoint/2010/main" val="3067214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38</a:t>
            </a:fld>
            <a:endParaRPr lang="en-US"/>
          </a:p>
        </p:txBody>
      </p:sp>
    </p:spTree>
    <p:extLst>
      <p:ext uri="{BB962C8B-B14F-4D97-AF65-F5344CB8AC3E}">
        <p14:creationId xmlns:p14="http://schemas.microsoft.com/office/powerpoint/2010/main" val="918951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Self-efficacy can be determined by asking how confident of success they would be if they were to quit smoking</a:t>
            </a:r>
          </a:p>
          <a:p>
            <a:endParaRPr lang="en-US" dirty="0"/>
          </a:p>
          <a:p>
            <a:r>
              <a:rPr lang="en-US" dirty="0"/>
              <a:t>Although evidence is lacking to support routine screening with spirometry, one RCT showed that providing smokers older than 35 years with their lung age through spirometry in addition to patient education promoted successful smoking cessation at one year compared with a control group (13.6% and 6.4%, respectively; P = .005; number needed to treat [NNT] = 14).14</a:t>
            </a:r>
          </a:p>
          <a:p>
            <a:r>
              <a:rPr lang="en-US" dirty="0"/>
              <a:t>Parkes G, Greenhalgh T, Griffin M, Dent R. Effect on smoking quit rate of telling patients their lung age: the Step2quit </a:t>
            </a:r>
            <a:r>
              <a:rPr lang="en-US" dirty="0" err="1"/>
              <a:t>randomised</a:t>
            </a:r>
            <a:r>
              <a:rPr lang="en-US" dirty="0"/>
              <a:t> controlled trial. BMJ. 2008;336(7644):598-600.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39</a:t>
            </a:fld>
            <a:endParaRPr lang="en-US"/>
          </a:p>
        </p:txBody>
      </p:sp>
    </p:spTree>
    <p:extLst>
      <p:ext uri="{BB962C8B-B14F-4D97-AF65-F5344CB8AC3E}">
        <p14:creationId xmlns:p14="http://schemas.microsoft.com/office/powerpoint/2010/main" val="2920235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40</a:t>
            </a:fld>
            <a:endParaRPr lang="en-US"/>
          </a:p>
        </p:txBody>
      </p:sp>
    </p:spTree>
    <p:extLst>
      <p:ext uri="{BB962C8B-B14F-4D97-AF65-F5344CB8AC3E}">
        <p14:creationId xmlns:p14="http://schemas.microsoft.com/office/powerpoint/2010/main" val="33883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Gum, patch,</a:t>
            </a:r>
            <a:r>
              <a:rPr lang="en-US" baseline="0" dirty="0" smtClean="0"/>
              <a:t> nasal spray, inhaler, lozenges</a:t>
            </a:r>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41</a:t>
            </a:fld>
            <a:endParaRPr lang="en-US"/>
          </a:p>
        </p:txBody>
      </p:sp>
    </p:spTree>
    <p:extLst>
      <p:ext uri="{BB962C8B-B14F-4D97-AF65-F5344CB8AC3E}">
        <p14:creationId xmlns:p14="http://schemas.microsoft.com/office/powerpoint/2010/main" val="2109288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42</a:t>
            </a:fld>
            <a:endParaRPr lang="en-US"/>
          </a:p>
        </p:txBody>
      </p:sp>
    </p:spTree>
    <p:extLst>
      <p:ext uri="{BB962C8B-B14F-4D97-AF65-F5344CB8AC3E}">
        <p14:creationId xmlns:p14="http://schemas.microsoft.com/office/powerpoint/2010/main" val="1577819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A89FF-6889-0447-A9F4-33E7E45D65AD}" type="slidenum">
              <a:rPr lang="en-US" smtClean="0"/>
              <a:t>43</a:t>
            </a:fld>
            <a:endParaRPr lang="en-US"/>
          </a:p>
        </p:txBody>
      </p:sp>
    </p:spTree>
    <p:extLst>
      <p:ext uri="{BB962C8B-B14F-4D97-AF65-F5344CB8AC3E}">
        <p14:creationId xmlns:p14="http://schemas.microsoft.com/office/powerpoint/2010/main" val="96392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COPD exacerbations are triggered by respiratory viral infections especially the common cold. </a:t>
            </a:r>
          </a:p>
          <a:p>
            <a:endParaRPr lang="en-US" dirty="0"/>
          </a:p>
          <a:p>
            <a:r>
              <a:rPr lang="en-US" dirty="0"/>
              <a:t>Providers may provide patients with a COPD action plan with lists of symptoms that may be present and what to do about them should they occur. E.g., coughing more than usual, using inhaler or nebulizer more often, </a:t>
            </a:r>
            <a:r>
              <a:rPr lang="en-US" dirty="0" err="1"/>
              <a:t>etc</a:t>
            </a:r>
            <a:r>
              <a:rPr lang="en-US" dirty="0"/>
              <a:t> where they may be directed to start an oral corticosteroid or </a:t>
            </a:r>
            <a:r>
              <a:rPr lang="en-US" dirty="0" smtClean="0"/>
              <a:t>antibiotic</a:t>
            </a:r>
            <a:r>
              <a:rPr lang="en-US" dirty="0"/>
              <a:t>, or use of oxygen and to call provider if symptoms do not improve or may be directed to seek care immediately with symptoms such as severe SOB even with rest or feeling confused or drowsy. </a:t>
            </a:r>
          </a:p>
        </p:txBody>
      </p:sp>
      <p:sp>
        <p:nvSpPr>
          <p:cNvPr id="4" name="Slide Number Placeholder 3"/>
          <p:cNvSpPr>
            <a:spLocks noGrp="1"/>
          </p:cNvSpPr>
          <p:nvPr>
            <p:ph type="sldNum" sz="quarter" idx="5"/>
          </p:nvPr>
        </p:nvSpPr>
        <p:spPr/>
        <p:txBody>
          <a:bodyPr/>
          <a:lstStyle/>
          <a:p>
            <a:fld id="{A80A89FF-6889-0447-A9F4-33E7E45D65AD}" type="slidenum">
              <a:rPr lang="en-US" smtClean="0"/>
              <a:t>7</a:t>
            </a:fld>
            <a:endParaRPr lang="en-US"/>
          </a:p>
        </p:txBody>
      </p:sp>
    </p:spTree>
    <p:extLst>
      <p:ext uri="{BB962C8B-B14F-4D97-AF65-F5344CB8AC3E}">
        <p14:creationId xmlns:p14="http://schemas.microsoft.com/office/powerpoint/2010/main" val="103158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 and pneumococcal </a:t>
            </a:r>
            <a:r>
              <a:rPr lang="en-US" dirty="0" smtClean="0"/>
              <a:t>vaccines</a:t>
            </a:r>
            <a:endParaRPr lang="en-US" dirty="0"/>
          </a:p>
          <a:p>
            <a:endParaRPr lang="en-US" dirty="0"/>
          </a:p>
          <a:p>
            <a:r>
              <a:rPr lang="en-US" dirty="0"/>
              <a:t>Long term o2 </a:t>
            </a:r>
            <a:r>
              <a:rPr lang="en-US" dirty="0" smtClean="0"/>
              <a:t>therapy </a:t>
            </a:r>
            <a:r>
              <a:rPr lang="en-US" dirty="0"/>
              <a:t>for hypoxic patients</a:t>
            </a:r>
          </a:p>
          <a:p>
            <a:endParaRPr lang="en-US" dirty="0"/>
          </a:p>
          <a:p>
            <a:r>
              <a:rPr lang="en-US" dirty="0"/>
              <a:t>Pulmonary rehabilitation consists of structured programs with multidisciplinary health care teams to provide exercise training, education, nutritional counseling, and behavioral modification</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8</a:t>
            </a:fld>
            <a:endParaRPr lang="en-US"/>
          </a:p>
        </p:txBody>
      </p:sp>
    </p:spTree>
    <p:extLst>
      <p:ext uri="{BB962C8B-B14F-4D97-AF65-F5344CB8AC3E}">
        <p14:creationId xmlns:p14="http://schemas.microsoft.com/office/powerpoint/2010/main" val="123068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panic disorder is distinguishable in COPD patients by anticipatory anxiety about future panic attacks, and the unexpected and unpredictable nature of at least some of these attacks, that do not occur solely in response to situations inevitably causing shortness of breath in COPD (such as physical exertion, or infective exacerbations). </a:t>
            </a:r>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9</a:t>
            </a:fld>
            <a:endParaRPr lang="en-US"/>
          </a:p>
        </p:txBody>
      </p:sp>
    </p:spTree>
    <p:extLst>
      <p:ext uri="{BB962C8B-B14F-4D97-AF65-F5344CB8AC3E}">
        <p14:creationId xmlns:p14="http://schemas.microsoft.com/office/powerpoint/2010/main" val="21868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a:t>
            </a:r>
            <a:r>
              <a:rPr lang="en-US" baseline="0" dirty="0"/>
              <a:t> physical activity could also affect time spent with others in activities and thus social support in addition to further deconditioning</a:t>
            </a:r>
          </a:p>
          <a:p>
            <a:endParaRPr lang="en-US" baseline="0" dirty="0"/>
          </a:p>
          <a:p>
            <a:r>
              <a:rPr lang="en-US" baseline="0" dirty="0"/>
              <a:t>Non-adherence to treatment with medications is common for patients with depression and anxiety</a:t>
            </a:r>
          </a:p>
          <a:p>
            <a:endParaRPr lang="en-US" baseline="0" dirty="0"/>
          </a:p>
          <a:p>
            <a:r>
              <a:rPr lang="en-US" baseline="0" dirty="0"/>
              <a:t>Worsened dyspnea which may lead to unnecessary medical attention and admissions to the hospital.  </a:t>
            </a:r>
          </a:p>
          <a:p>
            <a:endParaRPr lang="en-US" baseline="0" dirty="0"/>
          </a:p>
          <a:p>
            <a:pPr defTabSz="933237">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80A89FF-6889-0447-A9F4-33E7E45D65AD}" type="slidenum">
              <a:rPr lang="en-US" smtClean="0"/>
              <a:t>10</a:t>
            </a:fld>
            <a:endParaRPr lang="en-US"/>
          </a:p>
        </p:txBody>
      </p:sp>
    </p:spTree>
    <p:extLst>
      <p:ext uri="{BB962C8B-B14F-4D97-AF65-F5344CB8AC3E}">
        <p14:creationId xmlns:p14="http://schemas.microsoft.com/office/powerpoint/2010/main" val="371225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CO2/H+ sensitive</a:t>
            </a:r>
            <a:r>
              <a:rPr lang="en-US" baseline="0" dirty="0"/>
              <a:t> neurons s</a:t>
            </a:r>
            <a:r>
              <a:rPr lang="en-US" dirty="0"/>
              <a:t>uch as</a:t>
            </a:r>
            <a:r>
              <a:rPr lang="en-US" baseline="0" dirty="0"/>
              <a:t> those found in medulla and locus </a:t>
            </a:r>
            <a:r>
              <a:rPr lang="en-US" baseline="0" dirty="0" err="1"/>
              <a:t>ceruleus</a:t>
            </a:r>
            <a:r>
              <a:rPr lang="en-US" baseline="0" dirty="0"/>
              <a:t> </a:t>
            </a:r>
          </a:p>
          <a:p>
            <a:endParaRPr lang="en-US" baseline="0" dirty="0"/>
          </a:p>
          <a:p>
            <a:r>
              <a:rPr lang="en-US" dirty="0"/>
              <a:t>Higher sensitivity to carbon dioxide has been associated with</a:t>
            </a:r>
          </a:p>
          <a:p>
            <a:r>
              <a:rPr lang="en-US" dirty="0"/>
              <a:t>more dyspnea among patients with COPD</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80A89FF-6889-0447-A9F4-33E7E45D65AD}" type="slidenum">
              <a:rPr lang="en-US" smtClean="0"/>
              <a:t>11</a:t>
            </a:fld>
            <a:endParaRPr lang="en-US"/>
          </a:p>
        </p:txBody>
      </p:sp>
    </p:spTree>
    <p:extLst>
      <p:ext uri="{BB962C8B-B14F-4D97-AF65-F5344CB8AC3E}">
        <p14:creationId xmlns:p14="http://schemas.microsoft.com/office/powerpoint/2010/main" val="53861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Decreased sensitivity to CO</a:t>
            </a:r>
            <a:r>
              <a:rPr lang="en-US" baseline="-25000" dirty="0"/>
              <a:t>2</a:t>
            </a:r>
            <a:r>
              <a:rPr lang="en-US" dirty="0"/>
              <a:t> common in COPD </a:t>
            </a:r>
          </a:p>
          <a:p>
            <a:endParaRPr lang="en-US" dirty="0"/>
          </a:p>
        </p:txBody>
      </p:sp>
      <p:sp>
        <p:nvSpPr>
          <p:cNvPr id="4" name="Slide Number Placeholder 3"/>
          <p:cNvSpPr>
            <a:spLocks noGrp="1"/>
          </p:cNvSpPr>
          <p:nvPr>
            <p:ph type="sldNum" sz="quarter" idx="5"/>
          </p:nvPr>
        </p:nvSpPr>
        <p:spPr/>
        <p:txBody>
          <a:bodyPr/>
          <a:lstStyle/>
          <a:p>
            <a:fld id="{A80A89FF-6889-0447-A9F4-33E7E45D65AD}" type="slidenum">
              <a:rPr lang="en-US" smtClean="0"/>
              <a:t>12</a:t>
            </a:fld>
            <a:endParaRPr lang="en-US"/>
          </a:p>
        </p:txBody>
      </p:sp>
    </p:spTree>
    <p:extLst>
      <p:ext uri="{BB962C8B-B14F-4D97-AF65-F5344CB8AC3E}">
        <p14:creationId xmlns:p14="http://schemas.microsoft.com/office/powerpoint/2010/main" val="3149644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5/8/2019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5/8/2019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C2EC-5C0C-3647-BFA1-5495163CC7EB}"/>
              </a:ext>
            </a:extLst>
          </p:cNvPr>
          <p:cNvSpPr>
            <a:spLocks noGrp="1"/>
          </p:cNvSpPr>
          <p:nvPr>
            <p:ph type="ctrTitle"/>
          </p:nvPr>
        </p:nvSpPr>
        <p:spPr/>
        <p:txBody>
          <a:bodyPr/>
          <a:lstStyle/>
          <a:p>
            <a:r>
              <a:rPr lang="en-US" dirty="0" smtClean="0"/>
              <a:t>Anxiety and Depression </a:t>
            </a:r>
            <a:r>
              <a:rPr lang="en-US" dirty="0"/>
              <a:t>in the COPD patient</a:t>
            </a:r>
          </a:p>
        </p:txBody>
      </p:sp>
      <p:sp>
        <p:nvSpPr>
          <p:cNvPr id="3" name="Subtitle 2">
            <a:extLst>
              <a:ext uri="{FF2B5EF4-FFF2-40B4-BE49-F238E27FC236}">
                <a16:creationId xmlns:a16="http://schemas.microsoft.com/office/drawing/2014/main" id="{719FD581-943C-B84A-ACCD-9B6AE56880EA}"/>
              </a:ext>
            </a:extLst>
          </p:cNvPr>
          <p:cNvSpPr>
            <a:spLocks noGrp="1"/>
          </p:cNvSpPr>
          <p:nvPr>
            <p:ph type="subTitle" idx="1"/>
          </p:nvPr>
        </p:nvSpPr>
        <p:spPr/>
        <p:txBody>
          <a:bodyPr/>
          <a:lstStyle/>
          <a:p>
            <a:r>
              <a:rPr lang="en-US" dirty="0"/>
              <a:t>Aaron Pierce, DO</a:t>
            </a:r>
          </a:p>
        </p:txBody>
      </p:sp>
    </p:spTree>
    <p:extLst>
      <p:ext uri="{BB962C8B-B14F-4D97-AF65-F5344CB8AC3E}">
        <p14:creationId xmlns:p14="http://schemas.microsoft.com/office/powerpoint/2010/main" val="401078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anxiety</a:t>
            </a:r>
          </a:p>
        </p:txBody>
      </p:sp>
      <p:sp>
        <p:nvSpPr>
          <p:cNvPr id="3" name="Content Placeholder 2"/>
          <p:cNvSpPr>
            <a:spLocks noGrp="1"/>
          </p:cNvSpPr>
          <p:nvPr>
            <p:ph idx="1"/>
          </p:nvPr>
        </p:nvSpPr>
        <p:spPr/>
        <p:txBody>
          <a:bodyPr>
            <a:normAutofit lnSpcReduction="10000"/>
          </a:bodyPr>
          <a:lstStyle/>
          <a:p>
            <a:r>
              <a:rPr lang="en-US" sz="3200" dirty="0"/>
              <a:t>Difficulty with smoking cessation</a:t>
            </a:r>
          </a:p>
          <a:p>
            <a:r>
              <a:rPr lang="en-US" sz="3200" dirty="0"/>
              <a:t>Alcohol abuse</a:t>
            </a:r>
          </a:p>
          <a:p>
            <a:r>
              <a:rPr lang="en-US" sz="3200" dirty="0"/>
              <a:t>Avoidance of physical activity</a:t>
            </a:r>
          </a:p>
          <a:p>
            <a:r>
              <a:rPr lang="en-US" sz="3200" dirty="0"/>
              <a:t>Treatment compliance</a:t>
            </a:r>
          </a:p>
          <a:p>
            <a:r>
              <a:rPr lang="en-US" sz="3200" dirty="0"/>
              <a:t>Worsened dyspnea and exercise tolerance</a:t>
            </a:r>
          </a:p>
          <a:p>
            <a:r>
              <a:rPr lang="en-US" sz="3200" dirty="0"/>
              <a:t>Overall worsening of QOL independent of </a:t>
            </a:r>
            <a:r>
              <a:rPr lang="en-US" sz="3200" dirty="0" smtClean="0"/>
              <a:t>COPD</a:t>
            </a:r>
          </a:p>
          <a:p>
            <a:r>
              <a:rPr lang="en-US" sz="3200" dirty="0" smtClean="0"/>
              <a:t>At greater risk of exacerbations</a:t>
            </a:r>
            <a:endParaRPr lang="en-US" sz="32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a:t>Pumar M, et al. Anxiety and </a:t>
            </a:r>
            <a:r>
              <a:rPr lang="en-US" dirty="0" smtClean="0"/>
              <a:t>depression-Important </a:t>
            </a:r>
            <a:r>
              <a:rPr lang="en-US" dirty="0"/>
              <a:t>psychological comorbidities of COPD. J </a:t>
            </a:r>
            <a:r>
              <a:rPr lang="en-US" dirty="0" err="1"/>
              <a:t>Thorac</a:t>
            </a:r>
            <a:r>
              <a:rPr lang="en-US" dirty="0"/>
              <a:t> Dis 2014;6(11):</a:t>
            </a:r>
            <a:r>
              <a:rPr lang="en-US" dirty="0" smtClean="0"/>
              <a:t>1615-1631. </a:t>
            </a:r>
            <a:r>
              <a:rPr lang="en-US" dirty="0"/>
              <a:t>2) </a:t>
            </a:r>
            <a:r>
              <a:rPr lang="en-US" dirty="0" err="1"/>
              <a:t>Laurin</a:t>
            </a:r>
            <a:r>
              <a:rPr lang="en-US" dirty="0"/>
              <a:t> C et al. Impact of Anxiety and Depression on Chronic Obstructive Pulmonary Disease Exacerbation Risk. Am J </a:t>
            </a:r>
            <a:r>
              <a:rPr lang="en-US" dirty="0" err="1"/>
              <a:t>Respir</a:t>
            </a:r>
            <a:r>
              <a:rPr lang="en-US" dirty="0"/>
              <a:t> </a:t>
            </a:r>
            <a:r>
              <a:rPr lang="en-US" dirty="0" err="1"/>
              <a:t>Crit</a:t>
            </a:r>
            <a:r>
              <a:rPr lang="en-US" dirty="0"/>
              <a:t> Care Med. 185(9):918-923. 2012</a:t>
            </a:r>
          </a:p>
        </p:txBody>
      </p:sp>
    </p:spTree>
    <p:extLst>
      <p:ext uri="{BB962C8B-B14F-4D97-AF65-F5344CB8AC3E}">
        <p14:creationId xmlns:p14="http://schemas.microsoft.com/office/powerpoint/2010/main" val="352080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factors of panic in COPD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a:t>
                </a:r>
                <a:r>
                  <a:rPr lang="en-US" baseline="-25000" dirty="0" smtClean="0"/>
                  <a:t>2</a:t>
                </a:r>
                <a:r>
                  <a:rPr lang="en-US" dirty="0" smtClean="0"/>
                  <a:t>/H</a:t>
                </a:r>
                <a:r>
                  <a:rPr lang="en-US" baseline="30000" dirty="0"/>
                  <a:t>+</a:t>
                </a:r>
                <a:r>
                  <a:rPr lang="en-US" dirty="0"/>
                  <a:t> sensitive neurons involved with ventilation and panic symptoms</a:t>
                </a:r>
              </a:p>
              <a:p>
                <a:pPr lvl="1"/>
                <a:r>
                  <a:rPr lang="en-US" dirty="0"/>
                  <a:t>Induction of panic by infusion of lactate or inhaled </a:t>
                </a:r>
                <a:r>
                  <a:rPr lang="en-US" dirty="0" smtClean="0"/>
                  <a:t>CO</a:t>
                </a:r>
                <a:r>
                  <a:rPr lang="en-US" baseline="-25000" dirty="0" smtClean="0"/>
                  <a:t>2 </a:t>
                </a:r>
                <a:r>
                  <a:rPr lang="en-US" dirty="0" smtClean="0"/>
                  <a:t>in PD pts. </a:t>
                </a:r>
                <a:endParaRPr lang="en-US" dirty="0"/>
              </a:p>
              <a:p>
                <a:pPr lvl="1"/>
                <a:r>
                  <a:rPr lang="en-US" dirty="0"/>
                  <a:t>Low intracellular pH trigger for NE release </a:t>
                </a:r>
                <a:endParaRPr lang="en-US" dirty="0" smtClean="0"/>
              </a:p>
              <a:p>
                <a:r>
                  <a:rPr lang="en-US" dirty="0"/>
                  <a:t>Anxiety </a:t>
                </a:r>
                <a14:m>
                  <m:oMath xmlns:m="http://schemas.openxmlformats.org/officeDocument/2006/math">
                    <m:r>
                      <a:rPr lang="en-US" i="1">
                        <a:latin typeface="Cambria Math" panose="02040503050406030204" pitchFamily="18" charset="0"/>
                      </a:rPr>
                      <m:t>→ </m:t>
                    </m:r>
                  </m:oMath>
                </a14:m>
                <a:r>
                  <a:rPr lang="en-US" dirty="0"/>
                  <a:t>Hyperventilation </a:t>
                </a:r>
                <a14:m>
                  <m:oMath xmlns:m="http://schemas.openxmlformats.org/officeDocument/2006/math">
                    <m:r>
                      <a:rPr lang="en-US" i="1">
                        <a:latin typeface="Cambria Math" panose="02040503050406030204" pitchFamily="18" charset="0"/>
                      </a:rPr>
                      <m:t>→</m:t>
                    </m:r>
                  </m:oMath>
                </a14:m>
                <a:r>
                  <a:rPr lang="en-US" dirty="0">
                    <a:cs typeface="Calibri" panose="020F0502020204030204" pitchFamily="34" charset="0"/>
                  </a:rPr>
                  <a:t> Hyperinflation</a:t>
                </a:r>
                <a:r>
                  <a:rPr lang="en-US" dirty="0"/>
                  <a:t> </a:t>
                </a:r>
                <a14:m>
                  <m:oMath xmlns:m="http://schemas.openxmlformats.org/officeDocument/2006/math">
                    <m:r>
                      <a:rPr lang="en-US" i="1">
                        <a:latin typeface="Cambria Math" panose="02040503050406030204" pitchFamily="18" charset="0"/>
                      </a:rPr>
                      <m:t>→</m:t>
                    </m:r>
                  </m:oMath>
                </a14:m>
                <a:r>
                  <a:rPr lang="en-US" dirty="0">
                    <a:cs typeface="Calibri" panose="020F0502020204030204" pitchFamily="34" charset="0"/>
                  </a:rPr>
                  <a:t> Increased dyspnea </a:t>
                </a:r>
                <a14:m>
                  <m:oMath xmlns:m="http://schemas.openxmlformats.org/officeDocument/2006/math">
                    <m:r>
                      <a:rPr lang="en-US" i="1">
                        <a:latin typeface="Cambria Math" panose="02040503050406030204" pitchFamily="18" charset="0"/>
                      </a:rPr>
                      <m:t>→</m:t>
                    </m:r>
                  </m:oMath>
                </a14:m>
                <a:r>
                  <a:rPr lang="en-US" dirty="0">
                    <a:cs typeface="Calibri" panose="020F0502020204030204" pitchFamily="34" charset="0"/>
                  </a:rPr>
                  <a:t> Anxiety</a:t>
                </a:r>
              </a:p>
              <a:p>
                <a:r>
                  <a:rPr lang="en-US" dirty="0" smtClean="0"/>
                  <a:t>Beta </a:t>
                </a:r>
                <a:r>
                  <a:rPr lang="en-US" dirty="0"/>
                  <a:t>agonists and oral corticosteroids</a:t>
                </a:r>
              </a:p>
              <a:p>
                <a:r>
                  <a:rPr lang="en-US" dirty="0"/>
                  <a:t>Nicotine withdrawal</a:t>
                </a:r>
              </a:p>
              <a:p>
                <a:pPr marL="0" indent="0">
                  <a:buNone/>
                </a:pPr>
                <a:endParaRPr lang="en-US" dirty="0"/>
              </a:p>
              <a:p>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88" t="-2369" r="-63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Pumar M, et al. Anxiety and depression-</a:t>
            </a:r>
            <a:r>
              <a:rPr lang="en-US" dirty="0" err="1"/>
              <a:t>Improtant</a:t>
            </a:r>
            <a:r>
              <a:rPr lang="en-US" dirty="0"/>
              <a:t> psychological comorbidities of COPD. J </a:t>
            </a:r>
            <a:r>
              <a:rPr lang="en-US" dirty="0" err="1"/>
              <a:t>Thorac</a:t>
            </a:r>
            <a:r>
              <a:rPr lang="en-US" dirty="0"/>
              <a:t> Dis 2014;6(11):1615-1631</a:t>
            </a:r>
          </a:p>
        </p:txBody>
      </p:sp>
    </p:spTree>
    <p:extLst>
      <p:ext uri="{BB962C8B-B14F-4D97-AF65-F5344CB8AC3E}">
        <p14:creationId xmlns:p14="http://schemas.microsoft.com/office/powerpoint/2010/main" val="369737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CE90-69EE-AF48-A753-42343E105E8F}"/>
              </a:ext>
            </a:extLst>
          </p:cNvPr>
          <p:cNvSpPr>
            <a:spLocks noGrp="1"/>
          </p:cNvSpPr>
          <p:nvPr>
            <p:ph type="title"/>
          </p:nvPr>
        </p:nvSpPr>
        <p:spPr/>
        <p:txBody>
          <a:bodyPr/>
          <a:lstStyle/>
          <a:p>
            <a:r>
              <a:rPr lang="en-US" dirty="0"/>
              <a:t>Biological factors of panic in COPD</a:t>
            </a:r>
          </a:p>
        </p:txBody>
      </p:sp>
      <p:sp>
        <p:nvSpPr>
          <p:cNvPr id="3" name="Content Placeholder 2">
            <a:extLst>
              <a:ext uri="{FF2B5EF4-FFF2-40B4-BE49-F238E27FC236}">
                <a16:creationId xmlns:a16="http://schemas.microsoft.com/office/drawing/2014/main" id="{46F73C54-1497-1B49-8886-84EBA9C49DDE}"/>
              </a:ext>
            </a:extLst>
          </p:cNvPr>
          <p:cNvSpPr>
            <a:spLocks noGrp="1"/>
          </p:cNvSpPr>
          <p:nvPr>
            <p:ph idx="1"/>
          </p:nvPr>
        </p:nvSpPr>
        <p:spPr/>
        <p:txBody>
          <a:bodyPr>
            <a:normAutofit fontScale="92500" lnSpcReduction="10000"/>
          </a:bodyPr>
          <a:lstStyle/>
          <a:p>
            <a:r>
              <a:rPr lang="en-US" dirty="0"/>
              <a:t>Increased sensitivity to CO</a:t>
            </a:r>
            <a:r>
              <a:rPr lang="en-US" baseline="-25000" dirty="0"/>
              <a:t>2 </a:t>
            </a:r>
            <a:r>
              <a:rPr lang="en-US" dirty="0"/>
              <a:t>associated with more dyspnea in COPD</a:t>
            </a:r>
          </a:p>
          <a:p>
            <a:r>
              <a:rPr lang="en-US" dirty="0"/>
              <a:t>39 COPD patients exposed to increased CO</a:t>
            </a:r>
            <a:r>
              <a:rPr lang="en-US" baseline="-25000" dirty="0"/>
              <a:t>2 </a:t>
            </a:r>
            <a:r>
              <a:rPr lang="en-US" dirty="0"/>
              <a:t>tension</a:t>
            </a:r>
          </a:p>
          <a:p>
            <a:r>
              <a:rPr lang="en-US" dirty="0"/>
              <a:t>FEV</a:t>
            </a:r>
            <a:r>
              <a:rPr lang="en-US" baseline="-25000" dirty="0"/>
              <a:t>1 </a:t>
            </a:r>
            <a:r>
              <a:rPr lang="en-US" dirty="0"/>
              <a:t>not significantly different </a:t>
            </a:r>
          </a:p>
          <a:p>
            <a:r>
              <a:rPr lang="en-US" dirty="0"/>
              <a:t>Normal CO</a:t>
            </a:r>
            <a:r>
              <a:rPr lang="en-US" baseline="-25000" dirty="0"/>
              <a:t>2</a:t>
            </a:r>
            <a:r>
              <a:rPr lang="en-US" dirty="0"/>
              <a:t> sensitivity</a:t>
            </a:r>
          </a:p>
          <a:p>
            <a:pPr lvl="1"/>
            <a:r>
              <a:rPr lang="en-US" dirty="0"/>
              <a:t>Severe dyspnea</a:t>
            </a:r>
          </a:p>
          <a:p>
            <a:pPr lvl="1"/>
            <a:r>
              <a:rPr lang="en-US" dirty="0"/>
              <a:t>Normal blood gases</a:t>
            </a:r>
          </a:p>
          <a:p>
            <a:r>
              <a:rPr lang="en-US" dirty="0"/>
              <a:t>Decreased CO</a:t>
            </a:r>
            <a:r>
              <a:rPr lang="en-US" baseline="-25000" dirty="0"/>
              <a:t>2</a:t>
            </a:r>
            <a:r>
              <a:rPr lang="en-US" dirty="0"/>
              <a:t> sensitivity</a:t>
            </a:r>
          </a:p>
          <a:p>
            <a:pPr lvl="1"/>
            <a:r>
              <a:rPr lang="en-US" dirty="0"/>
              <a:t>Mild dyspnea</a:t>
            </a:r>
          </a:p>
          <a:p>
            <a:pPr lvl="1"/>
            <a:r>
              <a:rPr lang="en-US" dirty="0"/>
              <a:t>Increased </a:t>
            </a:r>
            <a:r>
              <a:rPr lang="en-US" dirty="0" smtClean="0"/>
              <a:t>PaCO</a:t>
            </a:r>
            <a:r>
              <a:rPr lang="en-US" baseline="-25000" dirty="0" smtClean="0"/>
              <a:t>2</a:t>
            </a:r>
            <a:endParaRPr lang="en-US" baseline="-25000" dirty="0"/>
          </a:p>
          <a:p>
            <a:pPr lvl="1"/>
            <a:r>
              <a:rPr lang="en-US" dirty="0"/>
              <a:t>Hypoxemia</a:t>
            </a:r>
          </a:p>
          <a:p>
            <a:endParaRPr lang="en-US" dirty="0"/>
          </a:p>
        </p:txBody>
      </p:sp>
      <p:sp>
        <p:nvSpPr>
          <p:cNvPr id="4" name="Footer Placeholder 3">
            <a:extLst>
              <a:ext uri="{FF2B5EF4-FFF2-40B4-BE49-F238E27FC236}">
                <a16:creationId xmlns:a16="http://schemas.microsoft.com/office/drawing/2014/main" id="{7C234A1F-3837-304F-BDC0-449FBB4E9276}"/>
              </a:ext>
            </a:extLst>
          </p:cNvPr>
          <p:cNvSpPr>
            <a:spLocks noGrp="1"/>
          </p:cNvSpPr>
          <p:nvPr>
            <p:ph type="ftr" sz="quarter" idx="11"/>
          </p:nvPr>
        </p:nvSpPr>
        <p:spPr>
          <a:xfrm>
            <a:off x="680321" y="6104772"/>
            <a:ext cx="6870660" cy="196541"/>
          </a:xfrm>
        </p:spPr>
        <p:txBody>
          <a:bodyPr/>
          <a:lstStyle/>
          <a:p>
            <a:r>
              <a:rPr lang="en-US" dirty="0"/>
              <a:t>Matthews AW. The relationship between central carbon dioxide sensitivity
and clinical features in patients with chronic airways </a:t>
            </a:r>
            <a:r>
              <a:rPr lang="en-US" dirty="0" err="1"/>
              <a:t>obstruction.QJM</a:t>
            </a:r>
            <a:r>
              <a:rPr lang="en-US" dirty="0"/>
              <a:t> 1977;46:179–195.</a:t>
            </a:r>
          </a:p>
          <a:p>
            <a:r>
              <a:rPr lang="en-US" dirty="0"/>
              <a:t>
</a:t>
            </a:r>
          </a:p>
        </p:txBody>
      </p:sp>
    </p:spTree>
    <p:extLst>
      <p:ext uri="{BB962C8B-B14F-4D97-AF65-F5344CB8AC3E}">
        <p14:creationId xmlns:p14="http://schemas.microsoft.com/office/powerpoint/2010/main" val="250859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5941-037C-D940-8677-8ECEACA61EC5}"/>
              </a:ext>
            </a:extLst>
          </p:cNvPr>
          <p:cNvSpPr>
            <a:spLocks noGrp="1"/>
          </p:cNvSpPr>
          <p:nvPr>
            <p:ph type="title"/>
          </p:nvPr>
        </p:nvSpPr>
        <p:spPr/>
        <p:txBody>
          <a:bodyPr/>
          <a:lstStyle/>
          <a:p>
            <a:r>
              <a:rPr lang="en-US" dirty="0"/>
              <a:t>Biological factors of panic in COPD</a:t>
            </a:r>
          </a:p>
        </p:txBody>
      </p:sp>
      <p:sp>
        <p:nvSpPr>
          <p:cNvPr id="3" name="Content Placeholder 2">
            <a:extLst>
              <a:ext uri="{FF2B5EF4-FFF2-40B4-BE49-F238E27FC236}">
                <a16:creationId xmlns:a16="http://schemas.microsoft.com/office/drawing/2014/main" id="{24B6F134-066D-E145-9481-9E0353D2FE7C}"/>
              </a:ext>
            </a:extLst>
          </p:cNvPr>
          <p:cNvSpPr>
            <a:spLocks noGrp="1"/>
          </p:cNvSpPr>
          <p:nvPr>
            <p:ph idx="1"/>
          </p:nvPr>
        </p:nvSpPr>
        <p:spPr/>
        <p:txBody>
          <a:bodyPr>
            <a:normAutofit/>
          </a:bodyPr>
          <a:lstStyle/>
          <a:p>
            <a:r>
              <a:rPr lang="en-US" sz="3200" dirty="0"/>
              <a:t>Serotonin</a:t>
            </a:r>
          </a:p>
          <a:p>
            <a:pPr lvl="1"/>
            <a:r>
              <a:rPr lang="en-US" sz="3200" dirty="0"/>
              <a:t>May modulate respiration in part by decreasing sensitivity to CO</a:t>
            </a:r>
            <a:r>
              <a:rPr lang="en-US" sz="3200" baseline="-25000" dirty="0"/>
              <a:t>2</a:t>
            </a:r>
          </a:p>
          <a:p>
            <a:pPr lvl="1"/>
            <a:r>
              <a:rPr lang="en-US" sz="3200" dirty="0"/>
              <a:t>Sertraline shown to improve dyspnea without change in objective parameters</a:t>
            </a:r>
          </a:p>
          <a:p>
            <a:pPr lvl="1"/>
            <a:r>
              <a:rPr lang="en-US" sz="3200" dirty="0"/>
              <a:t>Direct or indirect effect</a:t>
            </a:r>
          </a:p>
        </p:txBody>
      </p:sp>
      <p:sp>
        <p:nvSpPr>
          <p:cNvPr id="4" name="Footer Placeholder 3">
            <a:extLst>
              <a:ext uri="{FF2B5EF4-FFF2-40B4-BE49-F238E27FC236}">
                <a16:creationId xmlns:a16="http://schemas.microsoft.com/office/drawing/2014/main" id="{DB118817-AE13-2147-9F56-06F833AF952D}"/>
              </a:ext>
            </a:extLst>
          </p:cNvPr>
          <p:cNvSpPr>
            <a:spLocks noGrp="1"/>
          </p:cNvSpPr>
          <p:nvPr>
            <p:ph type="ftr" sz="quarter" idx="11"/>
          </p:nvPr>
        </p:nvSpPr>
        <p:spPr/>
        <p:txBody>
          <a:bodyPr/>
          <a:lstStyle/>
          <a:p>
            <a:r>
              <a:rPr lang="en-US"/>
              <a:t>Smoller J, et al. Sertraline Effects on Dyspnea in Patients with Obstructive Airways Disease. Psychosomatics. 39:24-29, 1998.</a:t>
            </a:r>
            <a:endParaRPr lang="en-US" dirty="0"/>
          </a:p>
        </p:txBody>
      </p:sp>
    </p:spTree>
    <p:extLst>
      <p:ext uri="{BB962C8B-B14F-4D97-AF65-F5344CB8AC3E}">
        <p14:creationId xmlns:p14="http://schemas.microsoft.com/office/powerpoint/2010/main" val="125915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7D5-EEBF-D941-9F4B-6E83109A17DD}"/>
              </a:ext>
            </a:extLst>
          </p:cNvPr>
          <p:cNvSpPr>
            <a:spLocks noGrp="1"/>
          </p:cNvSpPr>
          <p:nvPr>
            <p:ph type="title"/>
          </p:nvPr>
        </p:nvSpPr>
        <p:spPr/>
        <p:txBody>
          <a:bodyPr/>
          <a:lstStyle/>
          <a:p>
            <a:r>
              <a:rPr lang="en-US" dirty="0"/>
              <a:t>Cognitive factors of panic in COPD</a:t>
            </a:r>
          </a:p>
        </p:txBody>
      </p:sp>
      <p:sp>
        <p:nvSpPr>
          <p:cNvPr id="3" name="Content Placeholder 2">
            <a:extLst>
              <a:ext uri="{FF2B5EF4-FFF2-40B4-BE49-F238E27FC236}">
                <a16:creationId xmlns:a16="http://schemas.microsoft.com/office/drawing/2014/main" id="{0B30B8EC-22ED-6346-8FEC-E6352DDFB24F}"/>
              </a:ext>
            </a:extLst>
          </p:cNvPr>
          <p:cNvSpPr>
            <a:spLocks noGrp="1"/>
          </p:cNvSpPr>
          <p:nvPr>
            <p:ph idx="1"/>
          </p:nvPr>
        </p:nvSpPr>
        <p:spPr/>
        <p:txBody>
          <a:bodyPr>
            <a:normAutofit fontScale="85000" lnSpcReduction="20000"/>
          </a:bodyPr>
          <a:lstStyle/>
          <a:p>
            <a:r>
              <a:rPr lang="en-US" sz="3200" dirty="0"/>
              <a:t>Cognitive model </a:t>
            </a:r>
          </a:p>
          <a:p>
            <a:pPr lvl="1"/>
            <a:r>
              <a:rPr lang="en-US" sz="3200" dirty="0"/>
              <a:t>Panic arises from catastrophic misinterpretation of bodily or mental sensations</a:t>
            </a:r>
          </a:p>
          <a:p>
            <a:r>
              <a:rPr lang="en-US" sz="3200" dirty="0"/>
              <a:t>Interaction of belief and trigger</a:t>
            </a:r>
          </a:p>
          <a:p>
            <a:pPr lvl="1"/>
            <a:r>
              <a:rPr lang="en-US" sz="3200" dirty="0"/>
              <a:t>Trigger- slight increase in dyspnea when walking to mailbox </a:t>
            </a:r>
          </a:p>
          <a:p>
            <a:pPr lvl="1"/>
            <a:r>
              <a:rPr lang="en-US" sz="3200" dirty="0"/>
              <a:t>Belief- “worsening SOB means that I will certainly be hospitalized </a:t>
            </a:r>
            <a:r>
              <a:rPr lang="en-US" sz="3200" dirty="0" smtClean="0"/>
              <a:t>again and need to be intubated”</a:t>
            </a:r>
            <a:endParaRPr lang="en-US" sz="3200" dirty="0"/>
          </a:p>
          <a:p>
            <a:pPr lvl="1"/>
            <a:r>
              <a:rPr lang="en-US" sz="3200" dirty="0"/>
              <a:t>Result- panic symptoms and worsening SOB and future avoidance of activity</a:t>
            </a:r>
            <a:r>
              <a:rPr lang="en-US" dirty="0"/>
              <a:t>		</a:t>
            </a:r>
          </a:p>
        </p:txBody>
      </p:sp>
    </p:spTree>
    <p:extLst>
      <p:ext uri="{BB962C8B-B14F-4D97-AF65-F5344CB8AC3E}">
        <p14:creationId xmlns:p14="http://schemas.microsoft.com/office/powerpoint/2010/main" val="401656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5image3475751568">
            <a:extLst>
              <a:ext uri="{FF2B5EF4-FFF2-40B4-BE49-F238E27FC236}">
                <a16:creationId xmlns:a16="http://schemas.microsoft.com/office/drawing/2014/main" id="{DED782B1-0769-7248-8D9D-1391D350F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961" y="368300"/>
            <a:ext cx="6186539" cy="5283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81B201F-110E-414B-BDB8-E0F3D1117BDD}"/>
              </a:ext>
            </a:extLst>
          </p:cNvPr>
          <p:cNvSpPr>
            <a:spLocks noGrp="1"/>
          </p:cNvSpPr>
          <p:nvPr>
            <p:ph type="ftr" sz="quarter" idx="11"/>
          </p:nvPr>
        </p:nvSpPr>
        <p:spPr/>
        <p:txBody>
          <a:bodyPr/>
          <a:lstStyle/>
          <a:p>
            <a:r>
              <a:rPr lang="en-US"/>
              <a:t>This figure was published in Principles and Practice of Pulmonary Rehabilitation, Haas F, Salazar-Schicci J, Axen K. Desensitization to dyspnoea in chronic obstructive pulmonary disease, 241-251, Copyright Elsevier 1993.</a:t>
            </a:r>
            <a:endParaRPr lang="en-US" dirty="0"/>
          </a:p>
        </p:txBody>
      </p:sp>
    </p:spTree>
    <p:extLst>
      <p:ext uri="{BB962C8B-B14F-4D97-AF65-F5344CB8AC3E}">
        <p14:creationId xmlns:p14="http://schemas.microsoft.com/office/powerpoint/2010/main" val="64177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F97D-26F6-FA46-84D4-05D2D1529F28}"/>
              </a:ext>
            </a:extLst>
          </p:cNvPr>
          <p:cNvSpPr>
            <a:spLocks noGrp="1"/>
          </p:cNvSpPr>
          <p:nvPr>
            <p:ph type="title"/>
          </p:nvPr>
        </p:nvSpPr>
        <p:spPr/>
        <p:txBody>
          <a:bodyPr/>
          <a:lstStyle/>
          <a:p>
            <a:r>
              <a:rPr lang="en-US" dirty="0"/>
              <a:t>Cognitive factors of panic in COPD</a:t>
            </a:r>
          </a:p>
        </p:txBody>
      </p:sp>
      <p:sp>
        <p:nvSpPr>
          <p:cNvPr id="3" name="Content Placeholder 2">
            <a:extLst>
              <a:ext uri="{FF2B5EF4-FFF2-40B4-BE49-F238E27FC236}">
                <a16:creationId xmlns:a16="http://schemas.microsoft.com/office/drawing/2014/main" id="{DB6D13AA-4C98-BB41-9CC0-D5DA4F0480F9}"/>
              </a:ext>
            </a:extLst>
          </p:cNvPr>
          <p:cNvSpPr>
            <a:spLocks noGrp="1"/>
          </p:cNvSpPr>
          <p:nvPr>
            <p:ph idx="1"/>
          </p:nvPr>
        </p:nvSpPr>
        <p:spPr/>
        <p:txBody>
          <a:bodyPr>
            <a:normAutofit/>
          </a:bodyPr>
          <a:lstStyle/>
          <a:p>
            <a:r>
              <a:rPr lang="en-US" sz="3200" dirty="0"/>
              <a:t>Dyspnea</a:t>
            </a:r>
          </a:p>
          <a:p>
            <a:pPr lvl="1"/>
            <a:r>
              <a:rPr lang="en-US" sz="3200" dirty="0"/>
              <a:t>Similarity to pain</a:t>
            </a:r>
          </a:p>
          <a:p>
            <a:pPr lvl="2"/>
            <a:r>
              <a:rPr lang="en-US" sz="3200" dirty="0"/>
              <a:t>Neurological and emotional aspects</a:t>
            </a:r>
          </a:p>
          <a:p>
            <a:pPr lvl="2"/>
            <a:r>
              <a:rPr lang="en-US" sz="3200" dirty="0"/>
              <a:t>No external reference to measure by</a:t>
            </a:r>
          </a:p>
          <a:p>
            <a:pPr lvl="2"/>
            <a:r>
              <a:rPr lang="en-US" sz="3200" dirty="0"/>
              <a:t>Influenced by beliefs and sense of control </a:t>
            </a:r>
          </a:p>
        </p:txBody>
      </p:sp>
    </p:spTree>
    <p:extLst>
      <p:ext uri="{BB962C8B-B14F-4D97-AF65-F5344CB8AC3E}">
        <p14:creationId xmlns:p14="http://schemas.microsoft.com/office/powerpoint/2010/main" val="232074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6540-8D98-8C43-9F06-7F19318BAEF2}"/>
              </a:ext>
            </a:extLst>
          </p:cNvPr>
          <p:cNvSpPr>
            <a:spLocks noGrp="1"/>
          </p:cNvSpPr>
          <p:nvPr>
            <p:ph type="title"/>
          </p:nvPr>
        </p:nvSpPr>
        <p:spPr/>
        <p:txBody>
          <a:bodyPr/>
          <a:lstStyle/>
          <a:p>
            <a:r>
              <a:rPr lang="en-US" dirty="0"/>
              <a:t>Differences in pulmonary function with anxiety in COPD</a:t>
            </a:r>
          </a:p>
        </p:txBody>
      </p:sp>
      <p:sp>
        <p:nvSpPr>
          <p:cNvPr id="3" name="Content Placeholder 2">
            <a:extLst>
              <a:ext uri="{FF2B5EF4-FFF2-40B4-BE49-F238E27FC236}">
                <a16:creationId xmlns:a16="http://schemas.microsoft.com/office/drawing/2014/main" id="{36F1A55E-3E92-7148-9143-54F4ADB94800}"/>
              </a:ext>
            </a:extLst>
          </p:cNvPr>
          <p:cNvSpPr>
            <a:spLocks noGrp="1"/>
          </p:cNvSpPr>
          <p:nvPr>
            <p:ph idx="1"/>
          </p:nvPr>
        </p:nvSpPr>
        <p:spPr/>
        <p:txBody>
          <a:bodyPr>
            <a:normAutofit fontScale="92500" lnSpcReduction="20000"/>
          </a:bodyPr>
          <a:lstStyle/>
          <a:p>
            <a:r>
              <a:rPr lang="en-US" dirty="0"/>
              <a:t>No difference in PFT’s and response to bronchodilators in COPD with panic attacks and those without </a:t>
            </a:r>
          </a:p>
          <a:p>
            <a:r>
              <a:rPr lang="en-US" dirty="0"/>
              <a:t>Moore and </a:t>
            </a:r>
            <a:r>
              <a:rPr lang="en-US" dirty="0" err="1"/>
              <a:t>Zebb</a:t>
            </a:r>
            <a:r>
              <a:rPr lang="en-US" dirty="0"/>
              <a:t> (1999)</a:t>
            </a:r>
          </a:p>
          <a:p>
            <a:pPr lvl="1"/>
            <a:r>
              <a:rPr lang="en-US" dirty="0"/>
              <a:t>28 pts with COPD or asthma</a:t>
            </a:r>
          </a:p>
          <a:p>
            <a:pPr lvl="1"/>
            <a:r>
              <a:rPr lang="en-US" dirty="0"/>
              <a:t>32% with panic disorder</a:t>
            </a:r>
          </a:p>
          <a:p>
            <a:pPr lvl="2"/>
            <a:r>
              <a:rPr lang="en-US" dirty="0"/>
              <a:t>No significant difference in FVC or FEV</a:t>
            </a:r>
            <a:r>
              <a:rPr lang="en-US" baseline="-25000" dirty="0"/>
              <a:t>1</a:t>
            </a:r>
            <a:r>
              <a:rPr lang="en-US" dirty="0"/>
              <a:t> versus non-panic group</a:t>
            </a:r>
          </a:p>
          <a:p>
            <a:r>
              <a:rPr lang="en-US" dirty="0" err="1"/>
              <a:t>Regvat</a:t>
            </a:r>
            <a:r>
              <a:rPr lang="en-US" dirty="0"/>
              <a:t> et al. (2011)</a:t>
            </a:r>
          </a:p>
          <a:p>
            <a:pPr lvl="1"/>
            <a:r>
              <a:rPr lang="en-US" dirty="0"/>
              <a:t>50 pts hospitalized with AECOPD</a:t>
            </a:r>
          </a:p>
          <a:p>
            <a:pPr lvl="1"/>
            <a:r>
              <a:rPr lang="en-US" dirty="0"/>
              <a:t>50% with anxiety and/or depression</a:t>
            </a:r>
          </a:p>
          <a:p>
            <a:pPr lvl="1"/>
            <a:r>
              <a:rPr lang="en-US" dirty="0"/>
              <a:t>No difference in FEV</a:t>
            </a:r>
            <a:r>
              <a:rPr lang="en-US" baseline="-25000" dirty="0"/>
              <a:t>1</a:t>
            </a:r>
          </a:p>
          <a:p>
            <a:pPr lvl="1"/>
            <a:r>
              <a:rPr lang="en-US" dirty="0"/>
              <a:t>Those with anxiety and/or depression had significantly higher PaO</a:t>
            </a:r>
            <a:r>
              <a:rPr lang="en-US" baseline="-25000" dirty="0"/>
              <a:t>2</a:t>
            </a:r>
            <a:r>
              <a:rPr lang="en-US" dirty="0"/>
              <a:t>, lower PaCO</a:t>
            </a:r>
            <a:r>
              <a:rPr lang="en-US" baseline="-25000" dirty="0"/>
              <a:t>2</a:t>
            </a:r>
            <a:r>
              <a:rPr lang="en-US" dirty="0"/>
              <a:t>, and higher pH</a:t>
            </a:r>
          </a:p>
        </p:txBody>
      </p:sp>
      <p:sp>
        <p:nvSpPr>
          <p:cNvPr id="4" name="Footer Placeholder 3">
            <a:extLst>
              <a:ext uri="{FF2B5EF4-FFF2-40B4-BE49-F238E27FC236}">
                <a16:creationId xmlns:a16="http://schemas.microsoft.com/office/drawing/2014/main" id="{7803631A-1BE5-DE4F-92F1-B26CB53804FA}"/>
              </a:ext>
            </a:extLst>
          </p:cNvPr>
          <p:cNvSpPr>
            <a:spLocks noGrp="1"/>
          </p:cNvSpPr>
          <p:nvPr>
            <p:ph type="ftr" sz="quarter" idx="11"/>
          </p:nvPr>
        </p:nvSpPr>
        <p:spPr>
          <a:xfrm>
            <a:off x="680320" y="5936188"/>
            <a:ext cx="10394079" cy="365125"/>
          </a:xfrm>
        </p:spPr>
        <p:txBody>
          <a:bodyPr/>
          <a:lstStyle/>
          <a:p>
            <a:r>
              <a:rPr lang="en-US" dirty="0"/>
              <a:t>1)Livermore N, et al;. Panic attacks and panic disorder in chronic obstructive pulmonary disease: a cognitive behavioral perspective. Res Med. 104:1246-1253. 2010 2) Moore M, </a:t>
            </a:r>
            <a:r>
              <a:rPr lang="en-US" dirty="0" err="1"/>
              <a:t>Zebb</a:t>
            </a:r>
            <a:r>
              <a:rPr lang="en-US" dirty="0"/>
              <a:t> B. The catastrophic misinterpretation of physiological distress. </a:t>
            </a:r>
            <a:r>
              <a:rPr lang="en-US" dirty="0" err="1"/>
              <a:t>Behaviour</a:t>
            </a:r>
            <a:r>
              <a:rPr lang="en-US" dirty="0"/>
              <a:t> Research and Therapy. 37:1105-1118, 1999 3)</a:t>
            </a:r>
            <a:r>
              <a:rPr lang="en-US" dirty="0" err="1"/>
              <a:t>Regvat</a:t>
            </a:r>
            <a:r>
              <a:rPr lang="en-US" dirty="0"/>
              <a:t> J, et al. Anxiety and Depression during Hospital Treatment of Exacerbation of Chronic Obstructive Pulmonary Disease. The Journal of Int. Med Research. 39:1028-1038, 2011.</a:t>
            </a:r>
          </a:p>
        </p:txBody>
      </p:sp>
    </p:spTree>
    <p:extLst>
      <p:ext uri="{BB962C8B-B14F-4D97-AF65-F5344CB8AC3E}">
        <p14:creationId xmlns:p14="http://schemas.microsoft.com/office/powerpoint/2010/main" val="35244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BC14-BF53-A641-A149-5D71CC18E102}"/>
              </a:ext>
            </a:extLst>
          </p:cNvPr>
          <p:cNvSpPr>
            <a:spLocks noGrp="1"/>
          </p:cNvSpPr>
          <p:nvPr>
            <p:ph type="title"/>
          </p:nvPr>
        </p:nvSpPr>
        <p:spPr/>
        <p:txBody>
          <a:bodyPr/>
          <a:lstStyle/>
          <a:p>
            <a:r>
              <a:rPr lang="en-US" dirty="0"/>
              <a:t>Differences in pulmonary function with anxiety in COPD</a:t>
            </a:r>
          </a:p>
        </p:txBody>
      </p:sp>
      <p:sp>
        <p:nvSpPr>
          <p:cNvPr id="3" name="Content Placeholder 2">
            <a:extLst>
              <a:ext uri="{FF2B5EF4-FFF2-40B4-BE49-F238E27FC236}">
                <a16:creationId xmlns:a16="http://schemas.microsoft.com/office/drawing/2014/main" id="{EA9F98D4-6AA9-BF42-AC35-E13017846E0E}"/>
              </a:ext>
            </a:extLst>
          </p:cNvPr>
          <p:cNvSpPr>
            <a:spLocks noGrp="1"/>
          </p:cNvSpPr>
          <p:nvPr>
            <p:ph idx="1"/>
          </p:nvPr>
        </p:nvSpPr>
        <p:spPr/>
        <p:txBody>
          <a:bodyPr/>
          <a:lstStyle/>
          <a:p>
            <a:r>
              <a:rPr lang="en-US" sz="3200" dirty="0" err="1"/>
              <a:t>Vogele</a:t>
            </a:r>
            <a:r>
              <a:rPr lang="en-US" sz="3200" dirty="0"/>
              <a:t> and </a:t>
            </a:r>
            <a:r>
              <a:rPr lang="en-US" sz="3200" dirty="0" err="1"/>
              <a:t>Leupoldt</a:t>
            </a:r>
            <a:r>
              <a:rPr lang="en-US" sz="3200" dirty="0"/>
              <a:t> (2008)</a:t>
            </a:r>
          </a:p>
          <a:p>
            <a:pPr lvl="1"/>
            <a:r>
              <a:rPr lang="en-US" sz="3200" dirty="0"/>
              <a:t>20 hospitalized pts mild/mod COPD</a:t>
            </a:r>
          </a:p>
          <a:p>
            <a:pPr lvl="1"/>
            <a:r>
              <a:rPr lang="en-US" sz="3200" dirty="0"/>
              <a:t>No significant difference in FEV</a:t>
            </a:r>
            <a:r>
              <a:rPr lang="en-US" sz="3200" baseline="-25000" dirty="0"/>
              <a:t>1</a:t>
            </a:r>
            <a:r>
              <a:rPr lang="en-US" sz="3200" dirty="0"/>
              <a:t>/FVC or PaO</a:t>
            </a:r>
            <a:r>
              <a:rPr lang="en-US" sz="3200" baseline="-25000" dirty="0"/>
              <a:t>2 </a:t>
            </a:r>
            <a:r>
              <a:rPr lang="en-US" sz="3200" dirty="0"/>
              <a:t>in those with and without anxiety</a:t>
            </a:r>
          </a:p>
          <a:p>
            <a:pPr lvl="1"/>
            <a:r>
              <a:rPr lang="en-US" sz="3200" dirty="0"/>
              <a:t>Self-report Inventory of Somatic Symptoms</a:t>
            </a:r>
          </a:p>
          <a:p>
            <a:pPr lvl="2"/>
            <a:r>
              <a:rPr lang="en-US" sz="3200" dirty="0"/>
              <a:t>Higher somatic symptom perception in several domains in anxious group</a:t>
            </a:r>
          </a:p>
          <a:p>
            <a:pPr marL="914400" lvl="2" indent="0">
              <a:buNone/>
            </a:pPr>
            <a:endParaRPr lang="en-US" dirty="0"/>
          </a:p>
        </p:txBody>
      </p:sp>
      <p:sp>
        <p:nvSpPr>
          <p:cNvPr id="4" name="Footer Placeholder 3">
            <a:extLst>
              <a:ext uri="{FF2B5EF4-FFF2-40B4-BE49-F238E27FC236}">
                <a16:creationId xmlns:a16="http://schemas.microsoft.com/office/drawing/2014/main" id="{28BF034C-C947-6142-A392-FCE84E2D073B}"/>
              </a:ext>
            </a:extLst>
          </p:cNvPr>
          <p:cNvSpPr>
            <a:spLocks noGrp="1"/>
          </p:cNvSpPr>
          <p:nvPr>
            <p:ph type="ftr" sz="quarter" idx="11"/>
          </p:nvPr>
        </p:nvSpPr>
        <p:spPr/>
        <p:txBody>
          <a:bodyPr/>
          <a:lstStyle/>
          <a:p>
            <a:r>
              <a:rPr lang="en-US"/>
              <a:t>Vogele C, Leupoldt A. Mental disorders in chronic obstructive pulmonary disease. Respiratory Medicine. 102:764-773. 2008</a:t>
            </a:r>
            <a:endParaRPr lang="en-US" dirty="0"/>
          </a:p>
        </p:txBody>
      </p:sp>
    </p:spTree>
    <p:extLst>
      <p:ext uri="{BB962C8B-B14F-4D97-AF65-F5344CB8AC3E}">
        <p14:creationId xmlns:p14="http://schemas.microsoft.com/office/powerpoint/2010/main" val="73008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8image2182838480">
            <a:extLst>
              <a:ext uri="{FF2B5EF4-FFF2-40B4-BE49-F238E27FC236}">
                <a16:creationId xmlns:a16="http://schemas.microsoft.com/office/drawing/2014/main" id="{1E73B408-E162-FA40-987C-E81F8F974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6"/>
            <a:ext cx="12192000" cy="6273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BDB3135-A65C-5041-80C4-0DE6785D9EBC}"/>
              </a:ext>
            </a:extLst>
          </p:cNvPr>
          <p:cNvSpPr>
            <a:spLocks noGrp="1"/>
          </p:cNvSpPr>
          <p:nvPr>
            <p:ph type="ftr" sz="quarter" idx="11"/>
          </p:nvPr>
        </p:nvSpPr>
        <p:spPr>
          <a:xfrm>
            <a:off x="0" y="6341526"/>
            <a:ext cx="6870660" cy="365125"/>
          </a:xfrm>
        </p:spPr>
        <p:txBody>
          <a:bodyPr/>
          <a:lstStyle/>
          <a:p>
            <a:r>
              <a:rPr lang="en-US" dirty="0"/>
              <a:t>Usmani Z, et al. Systematic meta-analysis of pharmacological interventions for the treatment of anxiety in patients with chronic obstructive pulmonary disease. 2(7);2018</a:t>
            </a:r>
          </a:p>
        </p:txBody>
      </p:sp>
    </p:spTree>
    <p:extLst>
      <p:ext uri="{BB962C8B-B14F-4D97-AF65-F5344CB8AC3E}">
        <p14:creationId xmlns:p14="http://schemas.microsoft.com/office/powerpoint/2010/main" val="343625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pPr marL="0" indent="0">
              <a:buNone/>
            </a:pPr>
            <a:r>
              <a:rPr lang="en-US" sz="2800"/>
              <a:t>I have no relevant financial relationships or affiliations with commercial interests to disclose.</a:t>
            </a:r>
          </a:p>
          <a:p>
            <a:pPr marL="0" indent="0">
              <a:buNone/>
            </a:pPr>
            <a:endParaRPr lang="en-US" dirty="0"/>
          </a:p>
        </p:txBody>
      </p:sp>
    </p:spTree>
    <p:extLst>
      <p:ext uri="{BB962C8B-B14F-4D97-AF65-F5344CB8AC3E}">
        <p14:creationId xmlns:p14="http://schemas.microsoft.com/office/powerpoint/2010/main" val="275618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30BF-1C74-2C43-9FBE-4651CBD9D6C5}"/>
              </a:ext>
            </a:extLst>
          </p:cNvPr>
          <p:cNvSpPr>
            <a:spLocks noGrp="1"/>
          </p:cNvSpPr>
          <p:nvPr>
            <p:ph type="title"/>
          </p:nvPr>
        </p:nvSpPr>
        <p:spPr/>
        <p:txBody>
          <a:bodyPr/>
          <a:lstStyle/>
          <a:p>
            <a:r>
              <a:rPr lang="en-US" dirty="0"/>
              <a:t>Treatment of anxiety in </a:t>
            </a:r>
            <a:r>
              <a:rPr lang="en-US" dirty="0" smtClean="0"/>
              <a:t>COPD- Medications</a:t>
            </a:r>
            <a:endParaRPr lang="en-US" dirty="0"/>
          </a:p>
        </p:txBody>
      </p:sp>
      <p:sp>
        <p:nvSpPr>
          <p:cNvPr id="3" name="Content Placeholder 2">
            <a:extLst>
              <a:ext uri="{FF2B5EF4-FFF2-40B4-BE49-F238E27FC236}">
                <a16:creationId xmlns:a16="http://schemas.microsoft.com/office/drawing/2014/main" id="{FC23BA1D-8A5D-2147-97B4-60196DD7E662}"/>
              </a:ext>
            </a:extLst>
          </p:cNvPr>
          <p:cNvSpPr>
            <a:spLocks noGrp="1"/>
          </p:cNvSpPr>
          <p:nvPr>
            <p:ph idx="1"/>
          </p:nvPr>
        </p:nvSpPr>
        <p:spPr>
          <a:xfrm>
            <a:off x="680321" y="2336873"/>
            <a:ext cx="9613861" cy="3599316"/>
          </a:xfrm>
        </p:spPr>
        <p:txBody>
          <a:bodyPr>
            <a:noAutofit/>
          </a:bodyPr>
          <a:lstStyle/>
          <a:p>
            <a:r>
              <a:rPr lang="en-US" dirty="0"/>
              <a:t>Momtaz et al. (2014)</a:t>
            </a:r>
          </a:p>
          <a:p>
            <a:r>
              <a:rPr lang="en-US" dirty="0"/>
              <a:t>50 pts with severe COPD with depression and/or anxiety</a:t>
            </a:r>
          </a:p>
          <a:p>
            <a:pPr lvl="1"/>
            <a:r>
              <a:rPr lang="en-US" sz="2400" dirty="0"/>
              <a:t>Group I- Prozac 20mg daily X 3months</a:t>
            </a:r>
          </a:p>
          <a:p>
            <a:pPr lvl="1"/>
            <a:r>
              <a:rPr lang="en-US" sz="2400" dirty="0"/>
              <a:t>Group II- TAU</a:t>
            </a:r>
          </a:p>
          <a:p>
            <a:r>
              <a:rPr lang="en-US" dirty="0"/>
              <a:t>Group I- </a:t>
            </a:r>
          </a:p>
          <a:p>
            <a:pPr lvl="1"/>
            <a:r>
              <a:rPr lang="en-US" sz="2400" dirty="0"/>
              <a:t>Dyspnea scale, oxygenation, and PFT’s significantly improved from baseline and not in Group II</a:t>
            </a:r>
          </a:p>
          <a:p>
            <a:pPr lvl="1"/>
            <a:r>
              <a:rPr lang="en-US" sz="2400" dirty="0"/>
              <a:t>HAM-A 24.45 → 20.56 (p=0.01)</a:t>
            </a:r>
          </a:p>
          <a:p>
            <a:pPr lvl="2"/>
            <a:r>
              <a:rPr lang="en-US" sz="2400" dirty="0"/>
              <a:t>Significantly negative correlation with FEV</a:t>
            </a:r>
            <a:r>
              <a:rPr lang="en-US" sz="2400" baseline="-25000" dirty="0"/>
              <a:t>1 </a:t>
            </a:r>
            <a:r>
              <a:rPr lang="en-US" sz="2400" dirty="0"/>
              <a:t>(r: -0.74, p=0.001)</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59064B5-6B87-7149-B69D-ED3D76E3E090}"/>
              </a:ext>
            </a:extLst>
          </p:cNvPr>
          <p:cNvSpPr>
            <a:spLocks noGrp="1"/>
          </p:cNvSpPr>
          <p:nvPr>
            <p:ph type="ftr" sz="quarter" idx="11"/>
          </p:nvPr>
        </p:nvSpPr>
        <p:spPr>
          <a:xfrm>
            <a:off x="680321" y="5979578"/>
            <a:ext cx="6870660" cy="921812"/>
          </a:xfrm>
        </p:spPr>
        <p:txBody>
          <a:bodyPr/>
          <a:lstStyle/>
          <a:p>
            <a:r>
              <a:rPr lang="en-US" dirty="0"/>
              <a:t>Momtaz O, et al. Effect of treatment of depression and anxiety on physiological state of severe COPD patients. Egyptian Journal of Chest Diseases and Tuberculosis. 64:29-34. 2015</a:t>
            </a:r>
          </a:p>
        </p:txBody>
      </p:sp>
    </p:spTree>
    <p:extLst>
      <p:ext uri="{BB962C8B-B14F-4D97-AF65-F5344CB8AC3E}">
        <p14:creationId xmlns:p14="http://schemas.microsoft.com/office/powerpoint/2010/main" val="90802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EC2A-21CE-F247-BE6D-4758C37BCD7C}"/>
              </a:ext>
            </a:extLst>
          </p:cNvPr>
          <p:cNvSpPr>
            <a:spLocks noGrp="1"/>
          </p:cNvSpPr>
          <p:nvPr>
            <p:ph type="title"/>
          </p:nvPr>
        </p:nvSpPr>
        <p:spPr/>
        <p:txBody>
          <a:bodyPr/>
          <a:lstStyle/>
          <a:p>
            <a:r>
              <a:rPr lang="en-US" dirty="0"/>
              <a:t>Treatment of anxiety in </a:t>
            </a:r>
            <a:r>
              <a:rPr lang="en-US" dirty="0" smtClean="0"/>
              <a:t>COPD- Medications</a:t>
            </a:r>
            <a:endParaRPr lang="en-US" dirty="0"/>
          </a:p>
        </p:txBody>
      </p:sp>
      <p:sp>
        <p:nvSpPr>
          <p:cNvPr id="3" name="Content Placeholder 2">
            <a:extLst>
              <a:ext uri="{FF2B5EF4-FFF2-40B4-BE49-F238E27FC236}">
                <a16:creationId xmlns:a16="http://schemas.microsoft.com/office/drawing/2014/main" id="{618D4AD4-68B8-ED46-B634-21256DBD9C66}"/>
              </a:ext>
            </a:extLst>
          </p:cNvPr>
          <p:cNvSpPr>
            <a:spLocks noGrp="1"/>
          </p:cNvSpPr>
          <p:nvPr>
            <p:ph idx="1"/>
          </p:nvPr>
        </p:nvSpPr>
        <p:spPr/>
        <p:txBody>
          <a:bodyPr>
            <a:normAutofit lnSpcReduction="10000"/>
          </a:bodyPr>
          <a:lstStyle/>
          <a:p>
            <a:r>
              <a:rPr lang="en-US" dirty="0"/>
              <a:t>Benzodiazepines</a:t>
            </a:r>
          </a:p>
          <a:p>
            <a:pPr lvl="1"/>
            <a:r>
              <a:rPr lang="en-US" dirty="0"/>
              <a:t>May blunt response to hypoxia which may worsen hypercapnia</a:t>
            </a:r>
          </a:p>
          <a:p>
            <a:pPr lvl="1"/>
            <a:r>
              <a:rPr lang="en-US" dirty="0"/>
              <a:t>Low doses (&lt;1/3 of usual dose)</a:t>
            </a:r>
          </a:p>
          <a:p>
            <a:pPr lvl="2"/>
            <a:r>
              <a:rPr lang="en-US" dirty="0"/>
              <a:t>Not associated with increased admissions or mortality</a:t>
            </a:r>
          </a:p>
          <a:p>
            <a:pPr lvl="1"/>
            <a:r>
              <a:rPr lang="en-US" dirty="0"/>
              <a:t>Higher doses</a:t>
            </a:r>
          </a:p>
          <a:p>
            <a:pPr lvl="2"/>
            <a:r>
              <a:rPr lang="en-US" dirty="0"/>
              <a:t>Not associated with increased admissions</a:t>
            </a:r>
          </a:p>
          <a:p>
            <a:pPr lvl="2"/>
            <a:r>
              <a:rPr lang="en-US" dirty="0"/>
              <a:t>Mortality was increased in a dose-dependent fashion</a:t>
            </a:r>
          </a:p>
          <a:p>
            <a:pPr lvl="1"/>
            <a:r>
              <a:rPr lang="en-US" dirty="0"/>
              <a:t>May help respiratory efficiency </a:t>
            </a:r>
          </a:p>
          <a:p>
            <a:pPr lvl="1"/>
            <a:r>
              <a:rPr lang="en-US" dirty="0"/>
              <a:t>Short acting benzodiazepines preferred</a:t>
            </a:r>
          </a:p>
          <a:p>
            <a:r>
              <a:rPr lang="en-US" dirty="0" err="1"/>
              <a:t>Gabapentoids</a:t>
            </a:r>
            <a:endParaRPr lang="en-US" dirty="0"/>
          </a:p>
          <a:p>
            <a:pPr lvl="1"/>
            <a:r>
              <a:rPr lang="en-US" dirty="0"/>
              <a:t>Lower dosage range safe</a:t>
            </a:r>
          </a:p>
          <a:p>
            <a:pPr lvl="1"/>
            <a:endParaRPr lang="en-US" dirty="0"/>
          </a:p>
        </p:txBody>
      </p:sp>
      <p:sp>
        <p:nvSpPr>
          <p:cNvPr id="4" name="Footer Placeholder 3">
            <a:extLst>
              <a:ext uri="{FF2B5EF4-FFF2-40B4-BE49-F238E27FC236}">
                <a16:creationId xmlns:a16="http://schemas.microsoft.com/office/drawing/2014/main" id="{3ED81911-8AFF-414E-A8D7-56DA78F15D26}"/>
              </a:ext>
            </a:extLst>
          </p:cNvPr>
          <p:cNvSpPr>
            <a:spLocks noGrp="1"/>
          </p:cNvSpPr>
          <p:nvPr>
            <p:ph type="ftr" sz="quarter" idx="11"/>
          </p:nvPr>
        </p:nvSpPr>
        <p:spPr/>
        <p:txBody>
          <a:bodyPr/>
          <a:lstStyle/>
          <a:p>
            <a:r>
              <a:rPr lang="en-US" dirty="0"/>
              <a:t>1)</a:t>
            </a:r>
            <a:r>
              <a:rPr lang="en-US" dirty="0" err="1"/>
              <a:t>Ekstrom</a:t>
            </a:r>
            <a:r>
              <a:rPr lang="en-US" dirty="0"/>
              <a:t> M et al. Safety of benzodiazepines and opioids in very severe respiratory disease: national prospective study. </a:t>
            </a:r>
            <a:r>
              <a:rPr lang="en-US" i="1" dirty="0"/>
              <a:t>BMJ</a:t>
            </a:r>
            <a:r>
              <a:rPr lang="en-US" dirty="0"/>
              <a:t> 2014;348:g445  2)</a:t>
            </a:r>
            <a:r>
              <a:rPr lang="en-US" dirty="0" err="1"/>
              <a:t>Savelloni</a:t>
            </a:r>
            <a:r>
              <a:rPr lang="en-US" dirty="0"/>
              <a:t> J, et al. Risk of respiratory depression with opioids and concomitant </a:t>
            </a:r>
            <a:r>
              <a:rPr lang="en-US" dirty="0" err="1"/>
              <a:t>gabapentoids.Journal</a:t>
            </a:r>
            <a:r>
              <a:rPr lang="en-US" dirty="0"/>
              <a:t> of Pain Research. 10:2635-2641. 2017</a:t>
            </a:r>
          </a:p>
        </p:txBody>
      </p:sp>
    </p:spTree>
    <p:extLst>
      <p:ext uri="{BB962C8B-B14F-4D97-AF65-F5344CB8AC3E}">
        <p14:creationId xmlns:p14="http://schemas.microsoft.com/office/powerpoint/2010/main" val="316685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865D-EDFA-BC47-ADE6-7670E0A9B9FA}"/>
              </a:ext>
            </a:extLst>
          </p:cNvPr>
          <p:cNvSpPr>
            <a:spLocks noGrp="1"/>
          </p:cNvSpPr>
          <p:nvPr>
            <p:ph type="title"/>
          </p:nvPr>
        </p:nvSpPr>
        <p:spPr/>
        <p:txBody>
          <a:bodyPr/>
          <a:lstStyle/>
          <a:p>
            <a:r>
              <a:rPr lang="en-US" dirty="0"/>
              <a:t>Treatment of anxiety in </a:t>
            </a:r>
            <a:r>
              <a:rPr lang="en-US" dirty="0" smtClean="0"/>
              <a:t>COPD- Psychotherapy</a:t>
            </a:r>
            <a:endParaRPr lang="en-US" dirty="0"/>
          </a:p>
        </p:txBody>
      </p:sp>
      <p:sp>
        <p:nvSpPr>
          <p:cNvPr id="3" name="Content Placeholder 2">
            <a:extLst>
              <a:ext uri="{FF2B5EF4-FFF2-40B4-BE49-F238E27FC236}">
                <a16:creationId xmlns:a16="http://schemas.microsoft.com/office/drawing/2014/main" id="{0D0C21B8-1B29-5646-91CA-7627631136EA}"/>
              </a:ext>
            </a:extLst>
          </p:cNvPr>
          <p:cNvSpPr>
            <a:spLocks noGrp="1"/>
          </p:cNvSpPr>
          <p:nvPr>
            <p:ph idx="1"/>
          </p:nvPr>
        </p:nvSpPr>
        <p:spPr/>
        <p:txBody>
          <a:bodyPr/>
          <a:lstStyle/>
          <a:p>
            <a:r>
              <a:rPr lang="en-US" dirty="0" err="1"/>
              <a:t>Heslopp</a:t>
            </a:r>
            <a:r>
              <a:rPr lang="en-US" dirty="0"/>
              <a:t>-Marshall et al (2018)</a:t>
            </a:r>
          </a:p>
          <a:p>
            <a:pPr lvl="1"/>
            <a:r>
              <a:rPr lang="en-US" dirty="0"/>
              <a:t>RCT of cognitive behavioral therapy </a:t>
            </a:r>
          </a:p>
          <a:p>
            <a:pPr lvl="1"/>
            <a:r>
              <a:rPr lang="en-US" dirty="0"/>
              <a:t>279  COPD patients with anxiety </a:t>
            </a:r>
          </a:p>
          <a:p>
            <a:pPr lvl="1"/>
            <a:r>
              <a:rPr lang="en-US" dirty="0"/>
              <a:t>Randomized to brief CBT or self-help leaflets</a:t>
            </a:r>
          </a:p>
          <a:p>
            <a:pPr lvl="1"/>
            <a:r>
              <a:rPr lang="en-US" dirty="0"/>
              <a:t>Outcome based on anxiety subscale of Hospital Anxiety and Depression Scale</a:t>
            </a:r>
          </a:p>
          <a:p>
            <a:pPr lvl="2"/>
            <a:r>
              <a:rPr lang="en-US" dirty="0"/>
              <a:t>Minimal clinically important difference = 1.32</a:t>
            </a:r>
          </a:p>
          <a:p>
            <a:pPr lvl="1"/>
            <a:r>
              <a:rPr lang="en-US" dirty="0"/>
              <a:t>Mean difference in CBT group vs. control = 1.52 (p=0.003)</a:t>
            </a:r>
          </a:p>
          <a:p>
            <a:pPr lvl="1"/>
            <a:r>
              <a:rPr lang="en-US" dirty="0"/>
              <a:t>Fewer hospital admissions and and ED visits in CBT group</a:t>
            </a:r>
          </a:p>
          <a:p>
            <a:pPr lvl="1"/>
            <a:endParaRPr lang="en-US" dirty="0"/>
          </a:p>
          <a:p>
            <a:pPr lvl="1"/>
            <a:endParaRPr lang="en-US" dirty="0"/>
          </a:p>
        </p:txBody>
      </p:sp>
      <p:sp>
        <p:nvSpPr>
          <p:cNvPr id="4" name="Footer Placeholder 3">
            <a:extLst>
              <a:ext uri="{FF2B5EF4-FFF2-40B4-BE49-F238E27FC236}">
                <a16:creationId xmlns:a16="http://schemas.microsoft.com/office/drawing/2014/main" id="{C9AE360E-1923-FD42-A38D-2B8D4F7F8229}"/>
              </a:ext>
            </a:extLst>
          </p:cNvPr>
          <p:cNvSpPr>
            <a:spLocks noGrp="1"/>
          </p:cNvSpPr>
          <p:nvPr>
            <p:ph type="ftr" sz="quarter" idx="11"/>
          </p:nvPr>
        </p:nvSpPr>
        <p:spPr/>
        <p:txBody>
          <a:bodyPr/>
          <a:lstStyle/>
          <a:p>
            <a:r>
              <a:rPr lang="en-US" dirty="0"/>
              <a:t>Heslop-Marshall K, et al. </a:t>
            </a:r>
            <a:r>
              <a:rPr lang="en-US" dirty="0" err="1"/>
              <a:t>Randomised</a:t>
            </a:r>
            <a:r>
              <a:rPr lang="en-US" dirty="0"/>
              <a:t> controlled trial of cognitive </a:t>
            </a:r>
            <a:r>
              <a:rPr lang="en-US" dirty="0" err="1"/>
              <a:t>behavioural</a:t>
            </a:r>
            <a:r>
              <a:rPr lang="en-US" dirty="0"/>
              <a:t> therapy in COPD. ERJ Open Res. 4:94-2018. </a:t>
            </a:r>
          </a:p>
        </p:txBody>
      </p:sp>
    </p:spTree>
    <p:extLst>
      <p:ext uri="{BB962C8B-B14F-4D97-AF65-F5344CB8AC3E}">
        <p14:creationId xmlns:p14="http://schemas.microsoft.com/office/powerpoint/2010/main" val="75146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0467-31B5-744A-B59C-499144689CF9}"/>
              </a:ext>
            </a:extLst>
          </p:cNvPr>
          <p:cNvSpPr>
            <a:spLocks noGrp="1"/>
          </p:cNvSpPr>
          <p:nvPr>
            <p:ph type="title"/>
          </p:nvPr>
        </p:nvSpPr>
        <p:spPr/>
        <p:txBody>
          <a:bodyPr/>
          <a:lstStyle/>
          <a:p>
            <a:r>
              <a:rPr lang="en-US" dirty="0"/>
              <a:t>Treatment of anxiety in </a:t>
            </a:r>
            <a:r>
              <a:rPr lang="en-US" dirty="0" smtClean="0"/>
              <a:t>COPD- Progressive Muscle Relaxation</a:t>
            </a:r>
            <a:endParaRPr lang="en-US" dirty="0"/>
          </a:p>
        </p:txBody>
      </p:sp>
      <p:sp>
        <p:nvSpPr>
          <p:cNvPr id="3" name="Content Placeholder 2">
            <a:extLst>
              <a:ext uri="{FF2B5EF4-FFF2-40B4-BE49-F238E27FC236}">
                <a16:creationId xmlns:a16="http://schemas.microsoft.com/office/drawing/2014/main" id="{D0AFB98F-49F4-F14A-9110-4EA9166D1EA1}"/>
              </a:ext>
            </a:extLst>
          </p:cNvPr>
          <p:cNvSpPr>
            <a:spLocks noGrp="1"/>
          </p:cNvSpPr>
          <p:nvPr>
            <p:ph idx="1"/>
          </p:nvPr>
        </p:nvSpPr>
        <p:spPr/>
        <p:txBody>
          <a:bodyPr>
            <a:normAutofit fontScale="85000" lnSpcReduction="20000"/>
          </a:bodyPr>
          <a:lstStyle/>
          <a:p>
            <a:r>
              <a:rPr lang="en-US" sz="2600" dirty="0"/>
              <a:t>Progressive muscle relaxation</a:t>
            </a:r>
          </a:p>
          <a:p>
            <a:pPr lvl="1"/>
            <a:r>
              <a:rPr lang="en-US" sz="2600" dirty="0"/>
              <a:t>Tensing specific muscle groups and slowly relaxing them in order</a:t>
            </a:r>
          </a:p>
          <a:p>
            <a:pPr lvl="1"/>
            <a:r>
              <a:rPr lang="en-US" sz="2600" dirty="0"/>
              <a:t>Breathing exercises and guided imagery may also be used</a:t>
            </a:r>
          </a:p>
          <a:p>
            <a:r>
              <a:rPr lang="en-US" sz="2600" dirty="0"/>
              <a:t>Renfroe (1988)</a:t>
            </a:r>
          </a:p>
          <a:p>
            <a:pPr lvl="1"/>
            <a:r>
              <a:rPr lang="en-US" sz="2600" dirty="0"/>
              <a:t>RCT of 20 COPD patients</a:t>
            </a:r>
          </a:p>
          <a:p>
            <a:pPr lvl="1"/>
            <a:r>
              <a:rPr lang="en-US" sz="2600" dirty="0"/>
              <a:t>PMR group given instruction and audio tape of relaxation exercise, encouraged to practice</a:t>
            </a:r>
          </a:p>
          <a:p>
            <a:pPr lvl="1"/>
            <a:r>
              <a:rPr lang="en-US" sz="2600" dirty="0"/>
              <a:t>Evidence of mastery</a:t>
            </a:r>
          </a:p>
          <a:p>
            <a:pPr lvl="2"/>
            <a:r>
              <a:rPr lang="en-US" sz="2600" dirty="0"/>
              <a:t>Significantly greater decrease in HR, 6.76 and RR, 3.33 versus control</a:t>
            </a:r>
          </a:p>
          <a:p>
            <a:pPr lvl="1"/>
            <a:r>
              <a:rPr lang="en-US" sz="2600" dirty="0"/>
              <a:t>Reduction in anxiety, dyspnea, and FVC compared to control group</a:t>
            </a:r>
          </a:p>
          <a:p>
            <a:pPr lvl="1"/>
            <a:endParaRPr lang="en-US" dirty="0"/>
          </a:p>
          <a:p>
            <a:pPr lvl="1"/>
            <a:endParaRPr lang="en-US" dirty="0"/>
          </a:p>
        </p:txBody>
      </p:sp>
      <p:sp>
        <p:nvSpPr>
          <p:cNvPr id="4" name="Footer Placeholder 3">
            <a:extLst>
              <a:ext uri="{FF2B5EF4-FFF2-40B4-BE49-F238E27FC236}">
                <a16:creationId xmlns:a16="http://schemas.microsoft.com/office/drawing/2014/main" id="{FCD7D449-2C33-E04A-B8D6-688224F51626}"/>
              </a:ext>
            </a:extLst>
          </p:cNvPr>
          <p:cNvSpPr>
            <a:spLocks noGrp="1"/>
          </p:cNvSpPr>
          <p:nvPr>
            <p:ph type="ftr" sz="quarter" idx="11"/>
          </p:nvPr>
        </p:nvSpPr>
        <p:spPr/>
        <p:txBody>
          <a:bodyPr/>
          <a:lstStyle/>
          <a:p>
            <a:r>
              <a:rPr lang="en-US" dirty="0"/>
              <a:t>Renfroe KL. Effect of progressive relaxation on dyspnea and state </a:t>
            </a:r>
            <a:r>
              <a:rPr lang="en-US" dirty="0" err="1"/>
              <a:t>anx</a:t>
            </a:r>
            <a:r>
              <a:rPr lang="en-US" dirty="0"/>
              <a:t>-
</a:t>
            </a:r>
            <a:r>
              <a:rPr lang="en-US" dirty="0" err="1"/>
              <a:t>iety</a:t>
            </a:r>
            <a:r>
              <a:rPr lang="en-US" dirty="0"/>
              <a:t> in patients with chronic obstructive pulmonary disease. Heart Lung.17:408 – 413. 1988</a:t>
            </a:r>
          </a:p>
        </p:txBody>
      </p:sp>
    </p:spTree>
    <p:extLst>
      <p:ext uri="{BB962C8B-B14F-4D97-AF65-F5344CB8AC3E}">
        <p14:creationId xmlns:p14="http://schemas.microsoft.com/office/powerpoint/2010/main" val="169541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8A49-68F2-B346-8A46-81C1CFA02606}"/>
              </a:ext>
            </a:extLst>
          </p:cNvPr>
          <p:cNvSpPr>
            <a:spLocks noGrp="1"/>
          </p:cNvSpPr>
          <p:nvPr>
            <p:ph type="title"/>
          </p:nvPr>
        </p:nvSpPr>
        <p:spPr/>
        <p:txBody>
          <a:bodyPr/>
          <a:lstStyle/>
          <a:p>
            <a:r>
              <a:rPr lang="en-US" dirty="0"/>
              <a:t>Treatment of anxiety in COPD- Progressive Muscle Relaxation</a:t>
            </a:r>
          </a:p>
        </p:txBody>
      </p:sp>
      <p:sp>
        <p:nvSpPr>
          <p:cNvPr id="3" name="Content Placeholder 2">
            <a:extLst>
              <a:ext uri="{FF2B5EF4-FFF2-40B4-BE49-F238E27FC236}">
                <a16:creationId xmlns:a16="http://schemas.microsoft.com/office/drawing/2014/main" id="{0909AB74-94D8-A048-B362-4D83EB0F196A}"/>
              </a:ext>
            </a:extLst>
          </p:cNvPr>
          <p:cNvSpPr>
            <a:spLocks noGrp="1"/>
          </p:cNvSpPr>
          <p:nvPr>
            <p:ph idx="1"/>
          </p:nvPr>
        </p:nvSpPr>
        <p:spPr/>
        <p:txBody>
          <a:bodyPr>
            <a:normAutofit/>
          </a:bodyPr>
          <a:lstStyle/>
          <a:p>
            <a:r>
              <a:rPr lang="en-US" sz="2800" dirty="0"/>
              <a:t>Gift et al. (1992)</a:t>
            </a:r>
          </a:p>
          <a:p>
            <a:pPr lvl="1"/>
            <a:r>
              <a:rPr lang="en-US" sz="2800" dirty="0"/>
              <a:t>RCT of 26 pts</a:t>
            </a:r>
          </a:p>
          <a:p>
            <a:pPr lvl="1"/>
            <a:r>
              <a:rPr lang="en-US" sz="2800" dirty="0"/>
              <a:t>PMR group used prerecorded instruction and encouraged to practice at home  </a:t>
            </a:r>
          </a:p>
          <a:p>
            <a:pPr lvl="1"/>
            <a:r>
              <a:rPr lang="en-US" sz="2800" dirty="0"/>
              <a:t>Mastery demonstrated by increase in temp of 2.2</a:t>
            </a:r>
            <a:r>
              <a:rPr lang="en-US" sz="2800" baseline="30000" dirty="0"/>
              <a:t>◦</a:t>
            </a:r>
            <a:r>
              <a:rPr lang="en-US" sz="2800" dirty="0"/>
              <a:t>C, decrease in HR and RR of 6.5 and 4.8 respectively</a:t>
            </a:r>
          </a:p>
          <a:p>
            <a:pPr lvl="1"/>
            <a:r>
              <a:rPr lang="en-US" sz="2800" dirty="0"/>
              <a:t>Significantly decreased anxiety, dyspnea, and increased peak flow</a:t>
            </a:r>
          </a:p>
        </p:txBody>
      </p:sp>
      <p:sp>
        <p:nvSpPr>
          <p:cNvPr id="4" name="Footer Placeholder 3">
            <a:extLst>
              <a:ext uri="{FF2B5EF4-FFF2-40B4-BE49-F238E27FC236}">
                <a16:creationId xmlns:a16="http://schemas.microsoft.com/office/drawing/2014/main" id="{DB0EA2F1-FC50-144D-9E42-27E3DB12A7C4}"/>
              </a:ext>
            </a:extLst>
          </p:cNvPr>
          <p:cNvSpPr>
            <a:spLocks noGrp="1"/>
          </p:cNvSpPr>
          <p:nvPr>
            <p:ph type="ftr" sz="quarter" idx="11"/>
          </p:nvPr>
        </p:nvSpPr>
        <p:spPr/>
        <p:txBody>
          <a:bodyPr/>
          <a:lstStyle/>
          <a:p>
            <a:r>
              <a:rPr lang="en-US"/>
              <a:t>Gift AG, Moore T, Soeken K. Relaxation to reduce dyspnea and anxiety
in COPD patients. Nurs Res. 41:242–246. 1992</a:t>
            </a:r>
            <a:endParaRPr lang="en-US" dirty="0"/>
          </a:p>
        </p:txBody>
      </p:sp>
    </p:spTree>
    <p:extLst>
      <p:ext uri="{BB962C8B-B14F-4D97-AF65-F5344CB8AC3E}">
        <p14:creationId xmlns:p14="http://schemas.microsoft.com/office/powerpoint/2010/main" val="185031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F9BA-4F2D-454C-8113-59440831645B}"/>
              </a:ext>
            </a:extLst>
          </p:cNvPr>
          <p:cNvSpPr>
            <a:spLocks noGrp="1"/>
          </p:cNvSpPr>
          <p:nvPr>
            <p:ph type="title"/>
          </p:nvPr>
        </p:nvSpPr>
        <p:spPr/>
        <p:txBody>
          <a:bodyPr/>
          <a:lstStyle/>
          <a:p>
            <a:r>
              <a:rPr lang="en-US" dirty="0"/>
              <a:t>Treatment of anxiety in </a:t>
            </a:r>
            <a:r>
              <a:rPr lang="en-US" dirty="0" smtClean="0"/>
              <a:t>COPD- Pulmonary Rehab</a:t>
            </a:r>
            <a:endParaRPr lang="en-US" dirty="0"/>
          </a:p>
        </p:txBody>
      </p:sp>
      <p:sp>
        <p:nvSpPr>
          <p:cNvPr id="3" name="Content Placeholder 2">
            <a:extLst>
              <a:ext uri="{FF2B5EF4-FFF2-40B4-BE49-F238E27FC236}">
                <a16:creationId xmlns:a16="http://schemas.microsoft.com/office/drawing/2014/main" id="{617B9E6E-2591-4446-A68C-8E847E2BC17F}"/>
              </a:ext>
            </a:extLst>
          </p:cNvPr>
          <p:cNvSpPr>
            <a:spLocks noGrp="1"/>
          </p:cNvSpPr>
          <p:nvPr>
            <p:ph idx="1"/>
          </p:nvPr>
        </p:nvSpPr>
        <p:spPr/>
        <p:txBody>
          <a:bodyPr/>
          <a:lstStyle/>
          <a:p>
            <a:r>
              <a:rPr lang="en-US" dirty="0"/>
              <a:t>Pulmonary rehabilitation</a:t>
            </a:r>
          </a:p>
          <a:p>
            <a:pPr lvl="1"/>
            <a:r>
              <a:rPr lang="en-US" dirty="0"/>
              <a:t>Exercise program</a:t>
            </a:r>
          </a:p>
          <a:p>
            <a:pPr lvl="1"/>
            <a:r>
              <a:rPr lang="en-US" dirty="0"/>
              <a:t>Breathing exercises</a:t>
            </a:r>
          </a:p>
          <a:p>
            <a:pPr lvl="1"/>
            <a:r>
              <a:rPr lang="en-US" dirty="0"/>
              <a:t>Education</a:t>
            </a:r>
          </a:p>
          <a:p>
            <a:pPr lvl="2"/>
            <a:r>
              <a:rPr lang="en-US" dirty="0"/>
              <a:t>Managing </a:t>
            </a:r>
            <a:r>
              <a:rPr lang="en-US" dirty="0" smtClean="0"/>
              <a:t>exacerbations</a:t>
            </a:r>
            <a:endParaRPr lang="en-US" dirty="0"/>
          </a:p>
          <a:p>
            <a:pPr lvl="2"/>
            <a:r>
              <a:rPr lang="en-US" dirty="0"/>
              <a:t>Proper use of medications and oxygen</a:t>
            </a:r>
          </a:p>
          <a:p>
            <a:pPr lvl="1"/>
            <a:r>
              <a:rPr lang="en-US" dirty="0"/>
              <a:t>Nutrition counseling</a:t>
            </a:r>
          </a:p>
          <a:p>
            <a:pPr lvl="1"/>
            <a:r>
              <a:rPr lang="en-US" dirty="0"/>
              <a:t>Stress management</a:t>
            </a:r>
          </a:p>
          <a:p>
            <a:pPr lvl="1"/>
            <a:r>
              <a:rPr lang="en-US" dirty="0"/>
              <a:t>Smoking cessation</a:t>
            </a:r>
          </a:p>
          <a:p>
            <a:r>
              <a:rPr lang="en-US" dirty="0"/>
              <a:t>Several mechanisms of change in anxiety</a:t>
            </a:r>
          </a:p>
        </p:txBody>
      </p:sp>
    </p:spTree>
    <p:extLst>
      <p:ext uri="{BB962C8B-B14F-4D97-AF65-F5344CB8AC3E}">
        <p14:creationId xmlns:p14="http://schemas.microsoft.com/office/powerpoint/2010/main" val="160611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9D6D-AF7E-FC42-9E30-F606BE7CBC86}"/>
              </a:ext>
            </a:extLst>
          </p:cNvPr>
          <p:cNvSpPr>
            <a:spLocks noGrp="1"/>
          </p:cNvSpPr>
          <p:nvPr>
            <p:ph type="title"/>
          </p:nvPr>
        </p:nvSpPr>
        <p:spPr/>
        <p:txBody>
          <a:bodyPr/>
          <a:lstStyle/>
          <a:p>
            <a:r>
              <a:rPr lang="en-US" dirty="0"/>
              <a:t>Treatment of anxiety in </a:t>
            </a:r>
            <a:r>
              <a:rPr lang="en-US" dirty="0" smtClean="0"/>
              <a:t>COPD- Pulmonary Rehab</a:t>
            </a:r>
            <a:endParaRPr lang="en-US" dirty="0"/>
          </a:p>
        </p:txBody>
      </p:sp>
      <p:sp>
        <p:nvSpPr>
          <p:cNvPr id="3" name="Content Placeholder 2">
            <a:extLst>
              <a:ext uri="{FF2B5EF4-FFF2-40B4-BE49-F238E27FC236}">
                <a16:creationId xmlns:a16="http://schemas.microsoft.com/office/drawing/2014/main" id="{0B875367-CF0B-C94C-AC74-FCD8E2CD1CBC}"/>
              </a:ext>
            </a:extLst>
          </p:cNvPr>
          <p:cNvSpPr>
            <a:spLocks noGrp="1"/>
          </p:cNvSpPr>
          <p:nvPr>
            <p:ph idx="1"/>
          </p:nvPr>
        </p:nvSpPr>
        <p:spPr/>
        <p:txBody>
          <a:bodyPr>
            <a:noAutofit/>
          </a:bodyPr>
          <a:lstStyle/>
          <a:p>
            <a:r>
              <a:rPr lang="en-US" sz="2800" dirty="0"/>
              <a:t>Coventry and Hind (2007)</a:t>
            </a:r>
          </a:p>
          <a:p>
            <a:pPr lvl="1"/>
            <a:r>
              <a:rPr lang="en-US" sz="2800" dirty="0"/>
              <a:t>Systematic review and meta-analysis</a:t>
            </a:r>
          </a:p>
          <a:p>
            <a:pPr lvl="1"/>
            <a:r>
              <a:rPr lang="en-US" sz="2800" dirty="0"/>
              <a:t>Three studies (n=269) showed that comprehensive PR significantly more effective vs standard care in reducing anxiety (SMD = -0.33, CI: -0.57 to -0.09, p=.008)</a:t>
            </a:r>
          </a:p>
          <a:p>
            <a:pPr lvl="1"/>
            <a:r>
              <a:rPr lang="en-US" sz="2800" dirty="0"/>
              <a:t>Education alone and exercise alone did not significantly reduce anxiety </a:t>
            </a:r>
          </a:p>
        </p:txBody>
      </p:sp>
      <p:sp>
        <p:nvSpPr>
          <p:cNvPr id="4" name="Footer Placeholder 3">
            <a:extLst>
              <a:ext uri="{FF2B5EF4-FFF2-40B4-BE49-F238E27FC236}">
                <a16:creationId xmlns:a16="http://schemas.microsoft.com/office/drawing/2014/main" id="{E8D617E9-3AD3-874F-9D0F-05FEF5BCBB98}"/>
              </a:ext>
            </a:extLst>
          </p:cNvPr>
          <p:cNvSpPr>
            <a:spLocks noGrp="1"/>
          </p:cNvSpPr>
          <p:nvPr>
            <p:ph type="ftr" sz="quarter" idx="11"/>
          </p:nvPr>
        </p:nvSpPr>
        <p:spPr/>
        <p:txBody>
          <a:bodyPr/>
          <a:lstStyle/>
          <a:p>
            <a:r>
              <a:rPr lang="en-US"/>
              <a:t>Coventry PA, Hind D. Comprehensive pulmonary rehabilitation for anxiety and depression in adults with chronic obstructive pulmonary disease: Systematic review and meta-analysis. J Psychosom Res. 63(5):551-565. 2007</a:t>
            </a:r>
            <a:endParaRPr lang="en-US" dirty="0"/>
          </a:p>
        </p:txBody>
      </p:sp>
    </p:spTree>
    <p:extLst>
      <p:ext uri="{BB962C8B-B14F-4D97-AF65-F5344CB8AC3E}">
        <p14:creationId xmlns:p14="http://schemas.microsoft.com/office/powerpoint/2010/main" val="408908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5A17-3656-7E47-B735-2E1BF8A5BC1B}"/>
              </a:ext>
            </a:extLst>
          </p:cNvPr>
          <p:cNvSpPr>
            <a:spLocks noGrp="1"/>
          </p:cNvSpPr>
          <p:nvPr>
            <p:ph type="title"/>
          </p:nvPr>
        </p:nvSpPr>
        <p:spPr/>
        <p:txBody>
          <a:bodyPr/>
          <a:lstStyle/>
          <a:p>
            <a:r>
              <a:rPr lang="en-US" dirty="0"/>
              <a:t>Treatment of anxiety in </a:t>
            </a:r>
            <a:r>
              <a:rPr lang="en-US" dirty="0" smtClean="0"/>
              <a:t>COPD- Pulmonary Rehab</a:t>
            </a:r>
            <a:endParaRPr lang="en-US" dirty="0"/>
          </a:p>
        </p:txBody>
      </p:sp>
      <p:sp>
        <p:nvSpPr>
          <p:cNvPr id="3" name="Content Placeholder 2">
            <a:extLst>
              <a:ext uri="{FF2B5EF4-FFF2-40B4-BE49-F238E27FC236}">
                <a16:creationId xmlns:a16="http://schemas.microsoft.com/office/drawing/2014/main" id="{44D74265-CB1F-1946-A6D7-E77B584F53D2}"/>
              </a:ext>
            </a:extLst>
          </p:cNvPr>
          <p:cNvSpPr>
            <a:spLocks noGrp="1"/>
          </p:cNvSpPr>
          <p:nvPr>
            <p:ph idx="1"/>
          </p:nvPr>
        </p:nvSpPr>
        <p:spPr/>
        <p:txBody>
          <a:bodyPr>
            <a:normAutofit lnSpcReduction="10000"/>
          </a:bodyPr>
          <a:lstStyle/>
          <a:p>
            <a:r>
              <a:rPr lang="en-US" sz="2800" dirty="0"/>
              <a:t>Emery et al. (2003)</a:t>
            </a:r>
          </a:p>
          <a:p>
            <a:pPr lvl="1"/>
            <a:r>
              <a:rPr lang="en-US" sz="2800" dirty="0"/>
              <a:t>Supervised 10 week program</a:t>
            </a:r>
          </a:p>
          <a:p>
            <a:pPr lvl="2"/>
            <a:r>
              <a:rPr lang="en-US" sz="2800" dirty="0"/>
              <a:t>Exercise</a:t>
            </a:r>
          </a:p>
          <a:p>
            <a:pPr lvl="2"/>
            <a:r>
              <a:rPr lang="en-US" sz="2800" dirty="0"/>
              <a:t>Education </a:t>
            </a:r>
          </a:p>
          <a:p>
            <a:pPr lvl="2"/>
            <a:r>
              <a:rPr lang="en-US" sz="2800" dirty="0"/>
              <a:t>Stress management techniques</a:t>
            </a:r>
          </a:p>
          <a:p>
            <a:pPr lvl="1"/>
            <a:r>
              <a:rPr lang="en-US" sz="2800" dirty="0"/>
              <a:t>Significant reduction in anxiety and improved endurance</a:t>
            </a:r>
          </a:p>
          <a:p>
            <a:pPr lvl="1"/>
            <a:r>
              <a:rPr lang="en-US" sz="2800" dirty="0"/>
              <a:t>Attendance at education and stress management sessions alone did not help</a:t>
            </a:r>
          </a:p>
          <a:p>
            <a:pPr lvl="1"/>
            <a:endParaRPr lang="en-US" dirty="0"/>
          </a:p>
        </p:txBody>
      </p:sp>
      <p:sp>
        <p:nvSpPr>
          <p:cNvPr id="4" name="Footer Placeholder 3"/>
          <p:cNvSpPr>
            <a:spLocks noGrp="1"/>
          </p:cNvSpPr>
          <p:nvPr>
            <p:ph type="ftr" sz="quarter" idx="11"/>
          </p:nvPr>
        </p:nvSpPr>
        <p:spPr/>
        <p:txBody>
          <a:bodyPr/>
          <a:lstStyle/>
          <a:p>
            <a:r>
              <a:rPr lang="en-US" dirty="0"/>
              <a:t>Emery CF, et al. Psychological and cognitive outcomes of a randomized trial of exercise among patients with chronic obstructive pulmonary disease. Health Psychol. 17:232-240. 1998</a:t>
            </a:r>
          </a:p>
        </p:txBody>
      </p:sp>
    </p:spTree>
    <p:extLst>
      <p:ext uri="{BB962C8B-B14F-4D97-AF65-F5344CB8AC3E}">
        <p14:creationId xmlns:p14="http://schemas.microsoft.com/office/powerpoint/2010/main" val="53165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in COPD</a:t>
            </a:r>
            <a:endParaRPr lang="en-US" dirty="0"/>
          </a:p>
        </p:txBody>
      </p:sp>
      <p:sp>
        <p:nvSpPr>
          <p:cNvPr id="3" name="Content Placeholder 2"/>
          <p:cNvSpPr>
            <a:spLocks noGrp="1"/>
          </p:cNvSpPr>
          <p:nvPr>
            <p:ph idx="1"/>
          </p:nvPr>
        </p:nvSpPr>
        <p:spPr/>
        <p:txBody>
          <a:bodyPr>
            <a:normAutofit/>
          </a:bodyPr>
          <a:lstStyle/>
          <a:p>
            <a:r>
              <a:rPr lang="en-US" sz="3200" dirty="0" smtClean="0"/>
              <a:t>Around 40% of those with COPD have significant depression</a:t>
            </a:r>
          </a:p>
          <a:p>
            <a:r>
              <a:rPr lang="en-US" sz="3200" dirty="0" smtClean="0"/>
              <a:t>More common in COPD than some other chronic illnesses</a:t>
            </a:r>
          </a:p>
          <a:p>
            <a:r>
              <a:rPr lang="en-US" sz="3200" dirty="0" smtClean="0"/>
              <a:t>Quality of life more correlated to depression than FEV</a:t>
            </a:r>
            <a:r>
              <a:rPr lang="en-US" sz="3200" baseline="-25000" dirty="0" smtClean="0"/>
              <a:t>1</a:t>
            </a:r>
          </a:p>
        </p:txBody>
      </p:sp>
      <p:sp>
        <p:nvSpPr>
          <p:cNvPr id="4" name="Footer Placeholder 3"/>
          <p:cNvSpPr>
            <a:spLocks noGrp="1"/>
          </p:cNvSpPr>
          <p:nvPr>
            <p:ph type="ftr" sz="quarter" idx="11"/>
          </p:nvPr>
        </p:nvSpPr>
        <p:spPr/>
        <p:txBody>
          <a:bodyPr/>
          <a:lstStyle/>
          <a:p>
            <a:r>
              <a:rPr lang="en-US" dirty="0" smtClean="0"/>
              <a:t>1) Norwood R. A review of etiologies of depression in COPD. International Journal of COPD. 2(4):495-491. 2007 2) Stage K et al. Depression in COPD-management and quality of life considerations. International Journal of COPD. 1(3):315-320. 2006.</a:t>
            </a:r>
            <a:endParaRPr lang="en-US" dirty="0"/>
          </a:p>
        </p:txBody>
      </p:sp>
    </p:spTree>
    <p:extLst>
      <p:ext uri="{BB962C8B-B14F-4D97-AF65-F5344CB8AC3E}">
        <p14:creationId xmlns:p14="http://schemas.microsoft.com/office/powerpoint/2010/main" val="73243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in COPD</a:t>
            </a:r>
            <a:endParaRPr lang="en-US" dirty="0"/>
          </a:p>
        </p:txBody>
      </p:sp>
      <p:sp>
        <p:nvSpPr>
          <p:cNvPr id="3" name="Content Placeholder 2"/>
          <p:cNvSpPr>
            <a:spLocks noGrp="1"/>
          </p:cNvSpPr>
          <p:nvPr>
            <p:ph idx="1"/>
          </p:nvPr>
        </p:nvSpPr>
        <p:spPr/>
        <p:txBody>
          <a:bodyPr>
            <a:normAutofit/>
          </a:bodyPr>
          <a:lstStyle/>
          <a:p>
            <a:r>
              <a:rPr lang="en-US" sz="3200" dirty="0" smtClean="0"/>
              <a:t>Bidirectional relationship likely between COPD and depression</a:t>
            </a:r>
          </a:p>
          <a:p>
            <a:r>
              <a:rPr lang="en-US" sz="3200" dirty="0" smtClean="0"/>
              <a:t>COPD may increase risk of developing depression </a:t>
            </a:r>
          </a:p>
          <a:p>
            <a:pPr lvl="1"/>
            <a:r>
              <a:rPr lang="en-US" sz="3200" dirty="0" smtClean="0"/>
              <a:t>Highest within first year following diagnosis</a:t>
            </a:r>
          </a:p>
          <a:p>
            <a:r>
              <a:rPr lang="en-US" sz="3200" dirty="0" smtClean="0"/>
              <a:t>Depression may increase risk of exacerbations requiring admission and mortality</a:t>
            </a:r>
            <a:endParaRPr lang="en-US" sz="3200" dirty="0"/>
          </a:p>
          <a:p>
            <a:endParaRPr lang="en-US" dirty="0" smtClean="0"/>
          </a:p>
        </p:txBody>
      </p:sp>
      <p:sp>
        <p:nvSpPr>
          <p:cNvPr id="4" name="Footer Placeholder 3"/>
          <p:cNvSpPr>
            <a:spLocks noGrp="1"/>
          </p:cNvSpPr>
          <p:nvPr>
            <p:ph type="ftr" sz="quarter" idx="11"/>
          </p:nvPr>
        </p:nvSpPr>
        <p:spPr/>
        <p:txBody>
          <a:bodyPr/>
          <a:lstStyle/>
          <a:p>
            <a:r>
              <a:rPr lang="en-US" dirty="0" smtClean="0"/>
              <a:t>1)Tsai TY et al. Increased risk and related factors of depression among patients with COPD: a population based cohort study. BMC Public Health. Oct 19.13:976. 2013 2)</a:t>
            </a:r>
            <a:r>
              <a:rPr lang="en-US" dirty="0"/>
              <a:t> Laurin C et al. Impact of Anxiety and Depression on Chronic Obstructive Pulmonary Disease Exacerbation Risk. Am J </a:t>
            </a:r>
            <a:r>
              <a:rPr lang="en-US" dirty="0" err="1"/>
              <a:t>Respir</a:t>
            </a:r>
            <a:r>
              <a:rPr lang="en-US" dirty="0"/>
              <a:t> </a:t>
            </a:r>
            <a:r>
              <a:rPr lang="en-US" dirty="0" err="1"/>
              <a:t>Crit</a:t>
            </a:r>
            <a:r>
              <a:rPr lang="en-US" dirty="0"/>
              <a:t> Care Med. 185(9):918-923. 2012.</a:t>
            </a:r>
            <a:r>
              <a:rPr lang="en-US" dirty="0" smtClean="0"/>
              <a:t> 3) Fan V et al. Sex, depression, and Risk of Hospitalization and Mortality in Chronic Obstructive Pulmonary Disease. Arch Intern Med. 167(21):2345-2353. 2007.</a:t>
            </a:r>
            <a:endParaRPr lang="en-US" dirty="0"/>
          </a:p>
        </p:txBody>
      </p:sp>
    </p:spTree>
    <p:extLst>
      <p:ext uri="{BB962C8B-B14F-4D97-AF65-F5344CB8AC3E}">
        <p14:creationId xmlns:p14="http://schemas.microsoft.com/office/powerpoint/2010/main" val="22870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800" dirty="0" smtClean="0"/>
              <a:t>Briefly review COPD pathology and treatment</a:t>
            </a:r>
          </a:p>
          <a:p>
            <a:r>
              <a:rPr lang="en-US" sz="2800" dirty="0" smtClean="0"/>
              <a:t>Review </a:t>
            </a:r>
          </a:p>
          <a:p>
            <a:pPr lvl="1"/>
            <a:r>
              <a:rPr lang="en-US" sz="2800" dirty="0" smtClean="0"/>
              <a:t>Prevalence of anxiety and depression in COPD</a:t>
            </a:r>
          </a:p>
          <a:p>
            <a:pPr lvl="1"/>
            <a:r>
              <a:rPr lang="en-US" sz="2800" dirty="0" smtClean="0"/>
              <a:t>Possible effect of anxiety and depression on COPD and vice versa</a:t>
            </a:r>
          </a:p>
          <a:p>
            <a:pPr lvl="1"/>
            <a:r>
              <a:rPr lang="en-US" sz="2800" dirty="0" smtClean="0"/>
              <a:t>Explore treatment options </a:t>
            </a:r>
          </a:p>
          <a:p>
            <a:r>
              <a:rPr lang="en-US" sz="2800" dirty="0" smtClean="0"/>
              <a:t>Briefly review smoking cessation in COPD</a:t>
            </a:r>
          </a:p>
          <a:p>
            <a:pPr marL="0" indent="0">
              <a:buNone/>
            </a:pPr>
            <a:endParaRPr lang="en-US" dirty="0"/>
          </a:p>
        </p:txBody>
      </p:sp>
    </p:spTree>
    <p:extLst>
      <p:ext uri="{BB962C8B-B14F-4D97-AF65-F5344CB8AC3E}">
        <p14:creationId xmlns:p14="http://schemas.microsoft.com/office/powerpoint/2010/main" val="129630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COPD on depression</a:t>
            </a:r>
            <a:endParaRPr lang="en-US" dirty="0"/>
          </a:p>
        </p:txBody>
      </p:sp>
      <p:sp>
        <p:nvSpPr>
          <p:cNvPr id="3" name="Content Placeholder 2"/>
          <p:cNvSpPr>
            <a:spLocks noGrp="1"/>
          </p:cNvSpPr>
          <p:nvPr>
            <p:ph idx="1"/>
          </p:nvPr>
        </p:nvSpPr>
        <p:spPr/>
        <p:txBody>
          <a:bodyPr>
            <a:normAutofit/>
          </a:bodyPr>
          <a:lstStyle/>
          <a:p>
            <a:r>
              <a:rPr lang="en-US" dirty="0" smtClean="0"/>
              <a:t>Inflammation</a:t>
            </a:r>
            <a:endParaRPr lang="en-US" dirty="0"/>
          </a:p>
          <a:p>
            <a:pPr lvl="1"/>
            <a:r>
              <a:rPr lang="en-US" dirty="0" smtClean="0"/>
              <a:t>Anxiety and depressed mood induced by endotoxin exposure</a:t>
            </a:r>
          </a:p>
          <a:p>
            <a:pPr lvl="2"/>
            <a:r>
              <a:rPr lang="en-US" dirty="0" smtClean="0"/>
              <a:t>Positively correlated with cytokine secretion</a:t>
            </a:r>
          </a:p>
          <a:p>
            <a:pPr lvl="1"/>
            <a:r>
              <a:rPr lang="en-US" dirty="0" smtClean="0"/>
              <a:t>MDD occurs in about a quarter of pts given interferon for </a:t>
            </a:r>
            <a:r>
              <a:rPr lang="en-US" dirty="0" err="1" smtClean="0"/>
              <a:t>Hep</a:t>
            </a:r>
            <a:r>
              <a:rPr lang="en-US" dirty="0" smtClean="0"/>
              <a:t> C</a:t>
            </a:r>
          </a:p>
          <a:p>
            <a:pPr lvl="1"/>
            <a:r>
              <a:rPr lang="en-US" dirty="0"/>
              <a:t>COPD associated with increased inflammatory markers</a:t>
            </a:r>
          </a:p>
          <a:p>
            <a:pPr lvl="2"/>
            <a:r>
              <a:rPr lang="en-US" dirty="0"/>
              <a:t>CRP, WBC, IL-6,IL-8, and fibrinogen</a:t>
            </a:r>
          </a:p>
          <a:p>
            <a:pPr lvl="1"/>
            <a:r>
              <a:rPr lang="en-US" dirty="0" smtClean="0"/>
              <a:t>Remission of depression accompanied by normalization of inflammatory markers</a:t>
            </a:r>
          </a:p>
          <a:p>
            <a:pPr lvl="1"/>
            <a:r>
              <a:rPr lang="en-US" dirty="0"/>
              <a:t>Inconsistent associations found between inflammatory markers </a:t>
            </a:r>
            <a:r>
              <a:rPr lang="en-US" dirty="0" smtClean="0"/>
              <a:t>in COPD </a:t>
            </a:r>
            <a:r>
              <a:rPr lang="en-US" dirty="0"/>
              <a:t>and depression</a:t>
            </a:r>
            <a:endParaRPr lang="en-US" dirty="0" smtClean="0"/>
          </a:p>
        </p:txBody>
      </p:sp>
      <p:sp>
        <p:nvSpPr>
          <p:cNvPr id="4" name="Footer Placeholder 3"/>
          <p:cNvSpPr>
            <a:spLocks noGrp="1"/>
          </p:cNvSpPr>
          <p:nvPr>
            <p:ph type="ftr" sz="quarter" idx="11"/>
          </p:nvPr>
        </p:nvSpPr>
        <p:spPr>
          <a:xfrm>
            <a:off x="680320" y="5936188"/>
            <a:ext cx="11046105" cy="365125"/>
          </a:xfrm>
        </p:spPr>
        <p:txBody>
          <a:bodyPr/>
          <a:lstStyle/>
          <a:p>
            <a:r>
              <a:rPr lang="en-US" dirty="0" smtClean="0"/>
              <a:t>1) Su B et al. Inflammatory Markers and the Risk of Chronic Obstructive Pulmonary Disease: A Systematic Review and Meta-Analysis. . </a:t>
            </a:r>
            <a:r>
              <a:rPr lang="en-US" dirty="0" err="1" smtClean="0"/>
              <a:t>PLoS</a:t>
            </a:r>
            <a:r>
              <a:rPr lang="en-US" dirty="0" smtClean="0"/>
              <a:t> ONE 11</a:t>
            </a:r>
            <a:r>
              <a:rPr lang="en-US" dirty="0"/>
              <a:t>(4): e0150586. </a:t>
            </a:r>
            <a:r>
              <a:rPr lang="en-US" dirty="0" smtClean="0"/>
              <a:t>doi:10.1371/journal.pone.0150586. 2016 2) </a:t>
            </a:r>
            <a:r>
              <a:rPr lang="en-US" dirty="0" err="1" smtClean="0"/>
              <a:t>Reichenburg</a:t>
            </a:r>
            <a:r>
              <a:rPr lang="en-US" dirty="0" smtClean="0"/>
              <a:t> A et al. Cytokine-associated emotional and cognitive disturbances in humans. Arch Gen Psychiatry. 58(5):445-52. 2001.3)</a:t>
            </a:r>
            <a:r>
              <a:rPr lang="en-US" dirty="0">
                <a:solidFill>
                  <a:schemeClr val="tx1"/>
                </a:solidFill>
              </a:rPr>
              <a:t> Nguyen H et al. Symptom profiles and inflammatory markers in moderate to severe COPD. BMC Pulmonary Medicine. 16:173. 2016</a:t>
            </a:r>
          </a:p>
          <a:p>
            <a:r>
              <a:rPr lang="en-US" dirty="0" smtClean="0"/>
              <a:t> </a:t>
            </a:r>
            <a:endParaRPr lang="en-US" dirty="0"/>
          </a:p>
        </p:txBody>
      </p:sp>
    </p:spTree>
    <p:extLst>
      <p:ext uri="{BB962C8B-B14F-4D97-AF65-F5344CB8AC3E}">
        <p14:creationId xmlns:p14="http://schemas.microsoft.com/office/powerpoint/2010/main" val="2266918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COPD on depression</a:t>
            </a:r>
            <a:endParaRPr lang="en-US" dirty="0"/>
          </a:p>
        </p:txBody>
      </p:sp>
      <p:sp>
        <p:nvSpPr>
          <p:cNvPr id="3" name="Content Placeholder 2"/>
          <p:cNvSpPr>
            <a:spLocks noGrp="1"/>
          </p:cNvSpPr>
          <p:nvPr>
            <p:ph idx="1"/>
          </p:nvPr>
        </p:nvSpPr>
        <p:spPr/>
        <p:txBody>
          <a:bodyPr>
            <a:normAutofit/>
          </a:bodyPr>
          <a:lstStyle/>
          <a:p>
            <a:r>
              <a:rPr lang="en-US" sz="3200" dirty="0" smtClean="0"/>
              <a:t>Loss of functionality </a:t>
            </a:r>
          </a:p>
          <a:p>
            <a:pPr lvl="1"/>
            <a:r>
              <a:rPr lang="en-US" sz="3200" dirty="0" smtClean="0"/>
              <a:t>Decreased mobility</a:t>
            </a:r>
          </a:p>
          <a:p>
            <a:pPr lvl="1"/>
            <a:r>
              <a:rPr lang="en-US" sz="3200" dirty="0" smtClean="0"/>
              <a:t>Inability to continue work or recreational activities</a:t>
            </a:r>
          </a:p>
          <a:p>
            <a:pPr lvl="1"/>
            <a:r>
              <a:rPr lang="en-US" sz="3200" dirty="0" smtClean="0"/>
              <a:t>Shifted roles in family or work</a:t>
            </a:r>
          </a:p>
          <a:p>
            <a:pPr lvl="1"/>
            <a:r>
              <a:rPr lang="en-US" sz="3200" dirty="0" smtClean="0"/>
              <a:t>Social isolation</a:t>
            </a:r>
          </a:p>
        </p:txBody>
      </p:sp>
      <p:sp>
        <p:nvSpPr>
          <p:cNvPr id="4" name="Footer Placeholder 3"/>
          <p:cNvSpPr>
            <a:spLocks noGrp="1"/>
          </p:cNvSpPr>
          <p:nvPr>
            <p:ph type="ftr" sz="quarter" idx="11"/>
          </p:nvPr>
        </p:nvSpPr>
        <p:spPr/>
        <p:txBody>
          <a:bodyPr/>
          <a:lstStyle/>
          <a:p>
            <a:r>
              <a:rPr lang="en-US" dirty="0" smtClean="0"/>
              <a:t>Norwood R. A review of etiologies of depression in COPD. International Journal of COPD. 2(4):495-491. 2007</a:t>
            </a:r>
            <a:endParaRPr lang="en-US" dirty="0"/>
          </a:p>
        </p:txBody>
      </p:sp>
    </p:spTree>
    <p:extLst>
      <p:ext uri="{BB962C8B-B14F-4D97-AF65-F5344CB8AC3E}">
        <p14:creationId xmlns:p14="http://schemas.microsoft.com/office/powerpoint/2010/main" val="173149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Depression on COPD</a:t>
            </a:r>
            <a:endParaRPr lang="en-US" dirty="0"/>
          </a:p>
        </p:txBody>
      </p:sp>
      <p:sp>
        <p:nvSpPr>
          <p:cNvPr id="3" name="Content Placeholder 2"/>
          <p:cNvSpPr>
            <a:spLocks noGrp="1"/>
          </p:cNvSpPr>
          <p:nvPr>
            <p:ph idx="1"/>
          </p:nvPr>
        </p:nvSpPr>
        <p:spPr/>
        <p:txBody>
          <a:bodyPr>
            <a:normAutofit/>
          </a:bodyPr>
          <a:lstStyle/>
          <a:p>
            <a:r>
              <a:rPr lang="en-US" dirty="0" smtClean="0"/>
              <a:t>Depression associated with chronic low-grade inflammatory response</a:t>
            </a:r>
          </a:p>
          <a:p>
            <a:r>
              <a:rPr lang="en-US" dirty="0"/>
              <a:t>Stress may play role in release of pro-inflammatory </a:t>
            </a:r>
            <a:r>
              <a:rPr lang="en-US" dirty="0" smtClean="0"/>
              <a:t>cytokines</a:t>
            </a:r>
          </a:p>
          <a:p>
            <a:pPr lvl="1"/>
            <a:r>
              <a:rPr lang="en-US" dirty="0" smtClean="0"/>
              <a:t>Reduced availability of tryptophan possible mechanism</a:t>
            </a:r>
            <a:endParaRPr lang="en-US" dirty="0"/>
          </a:p>
          <a:p>
            <a:r>
              <a:rPr lang="en-US" dirty="0" smtClean="0"/>
              <a:t>Hyperactivity of HPA axis and </a:t>
            </a:r>
            <a:r>
              <a:rPr lang="en-US" dirty="0" err="1" smtClean="0"/>
              <a:t>hypercortisolemia</a:t>
            </a:r>
            <a:r>
              <a:rPr lang="en-US" dirty="0" smtClean="0"/>
              <a:t> associated with stress and depression</a:t>
            </a:r>
          </a:p>
          <a:p>
            <a:r>
              <a:rPr lang="en-US" dirty="0" smtClean="0"/>
              <a:t>Relationship and causality not clear</a:t>
            </a:r>
          </a:p>
          <a:p>
            <a:r>
              <a:rPr lang="en-US" dirty="0" smtClean="0"/>
              <a:t>Possible worsening of COPD symptoms secondary to weakened immunity and increased inflammation? </a:t>
            </a:r>
          </a:p>
          <a:p>
            <a:pPr marL="0" indent="0">
              <a:buNone/>
            </a:pPr>
            <a:endParaRPr lang="en-US" dirty="0"/>
          </a:p>
        </p:txBody>
      </p:sp>
      <p:sp>
        <p:nvSpPr>
          <p:cNvPr id="4" name="Footer Placeholder 3"/>
          <p:cNvSpPr>
            <a:spLocks noGrp="1"/>
          </p:cNvSpPr>
          <p:nvPr>
            <p:ph type="ftr" sz="quarter" idx="11"/>
          </p:nvPr>
        </p:nvSpPr>
        <p:spPr>
          <a:xfrm>
            <a:off x="680320" y="5936188"/>
            <a:ext cx="9036435" cy="365125"/>
          </a:xfrm>
        </p:spPr>
        <p:txBody>
          <a:bodyPr/>
          <a:lstStyle/>
          <a:p>
            <a:r>
              <a:rPr lang="en-US" dirty="0" smtClean="0"/>
              <a:t>1) </a:t>
            </a:r>
            <a:r>
              <a:rPr lang="en-US" dirty="0" err="1" smtClean="0"/>
              <a:t>Berk</a:t>
            </a:r>
            <a:r>
              <a:rPr lang="en-US" dirty="0" smtClean="0"/>
              <a:t> M et al. So depression is an inflammatory disease, but where does the inflammation come from? BMC Medicine, 11:200. 2013. 2) Laurin C, et al. Impact of Anxiety and Depression on Chronic Obstructive Pulmonary Disease Exacerbation Risk. Am J </a:t>
            </a:r>
            <a:r>
              <a:rPr lang="en-US" dirty="0" err="1" smtClean="0"/>
              <a:t>respir</a:t>
            </a:r>
            <a:r>
              <a:rPr lang="en-US" dirty="0" smtClean="0"/>
              <a:t> </a:t>
            </a:r>
            <a:r>
              <a:rPr lang="en-US" dirty="0" err="1" smtClean="0"/>
              <a:t>Crit</a:t>
            </a:r>
            <a:r>
              <a:rPr lang="en-US" dirty="0" smtClean="0"/>
              <a:t> Care Med. 85(9):918-923. 2012.</a:t>
            </a:r>
            <a:endParaRPr lang="en-US" dirty="0"/>
          </a:p>
        </p:txBody>
      </p:sp>
    </p:spTree>
    <p:extLst>
      <p:ext uri="{BB962C8B-B14F-4D97-AF65-F5344CB8AC3E}">
        <p14:creationId xmlns:p14="http://schemas.microsoft.com/office/powerpoint/2010/main" val="115038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Depression on COPD</a:t>
            </a:r>
            <a:endParaRPr lang="en-US" dirty="0"/>
          </a:p>
        </p:txBody>
      </p:sp>
      <p:sp>
        <p:nvSpPr>
          <p:cNvPr id="3" name="Content Placeholder 2"/>
          <p:cNvSpPr>
            <a:spLocks noGrp="1"/>
          </p:cNvSpPr>
          <p:nvPr>
            <p:ph idx="1"/>
          </p:nvPr>
        </p:nvSpPr>
        <p:spPr/>
        <p:txBody>
          <a:bodyPr>
            <a:normAutofit/>
          </a:bodyPr>
          <a:lstStyle/>
          <a:p>
            <a:r>
              <a:rPr lang="en-US" sz="3200" dirty="0" smtClean="0"/>
              <a:t>Depressed pts more likely to</a:t>
            </a:r>
          </a:p>
          <a:p>
            <a:pPr lvl="1"/>
            <a:r>
              <a:rPr lang="en-US" sz="3200" dirty="0" smtClean="0"/>
              <a:t>Start smoking and continue smoking</a:t>
            </a:r>
          </a:p>
          <a:p>
            <a:pPr lvl="1"/>
            <a:r>
              <a:rPr lang="en-US" sz="3200" dirty="0" smtClean="0"/>
              <a:t>Have poor adherence to medications</a:t>
            </a:r>
            <a:r>
              <a:rPr lang="en-US" sz="3200" dirty="0"/>
              <a:t> </a:t>
            </a:r>
            <a:r>
              <a:rPr lang="en-US" sz="3200" dirty="0" smtClean="0"/>
              <a:t>and pulmonary rehabilitation</a:t>
            </a:r>
          </a:p>
          <a:p>
            <a:pPr lvl="1"/>
            <a:r>
              <a:rPr lang="en-US" sz="3200" dirty="0" smtClean="0"/>
              <a:t>Have decreased physical activity</a:t>
            </a:r>
          </a:p>
          <a:p>
            <a:pPr lvl="1"/>
            <a:r>
              <a:rPr lang="en-US" sz="3200" dirty="0" smtClean="0"/>
              <a:t>Fail to report symptom deterioration and seek help </a:t>
            </a:r>
          </a:p>
        </p:txBody>
      </p:sp>
      <p:sp>
        <p:nvSpPr>
          <p:cNvPr id="4" name="Footer Placeholder 3"/>
          <p:cNvSpPr>
            <a:spLocks noGrp="1"/>
          </p:cNvSpPr>
          <p:nvPr>
            <p:ph type="ftr" sz="quarter" idx="11"/>
          </p:nvPr>
        </p:nvSpPr>
        <p:spPr/>
        <p:txBody>
          <a:bodyPr/>
          <a:lstStyle/>
          <a:p>
            <a:r>
              <a:rPr lang="en-US" dirty="0" smtClean="0"/>
              <a:t>Laurin C, et al. Impact of Anxiety and Depression on Chronic Obstructive Pulmonary Disease Exacerbation Risk. Am J respire </a:t>
            </a:r>
            <a:r>
              <a:rPr lang="en-US" dirty="0" err="1" smtClean="0"/>
              <a:t>Crit</a:t>
            </a:r>
            <a:r>
              <a:rPr lang="en-US" dirty="0" smtClean="0"/>
              <a:t> Care Med. 85(9):918-923. 2012.</a:t>
            </a:r>
            <a:endParaRPr lang="en-US" dirty="0"/>
          </a:p>
        </p:txBody>
      </p:sp>
    </p:spTree>
    <p:extLst>
      <p:ext uri="{BB962C8B-B14F-4D97-AF65-F5344CB8AC3E}">
        <p14:creationId xmlns:p14="http://schemas.microsoft.com/office/powerpoint/2010/main" val="341308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1999" cy="6056671"/>
          </a:xfrm>
          <a:prstGeom prst="rect">
            <a:avLst/>
          </a:prstGeom>
        </p:spPr>
      </p:pic>
      <p:sp>
        <p:nvSpPr>
          <p:cNvPr id="3" name="Footer Placeholder 2"/>
          <p:cNvSpPr>
            <a:spLocks noGrp="1"/>
          </p:cNvSpPr>
          <p:nvPr>
            <p:ph type="ftr" sz="quarter" idx="11"/>
          </p:nvPr>
        </p:nvSpPr>
        <p:spPr>
          <a:xfrm>
            <a:off x="680321" y="6204155"/>
            <a:ext cx="6870660" cy="365125"/>
          </a:xfrm>
        </p:spPr>
        <p:txBody>
          <a:bodyPr/>
          <a:lstStyle/>
          <a:p>
            <a:r>
              <a:rPr lang="en-US" dirty="0" err="1" smtClean="0"/>
              <a:t>Usmani</a:t>
            </a:r>
            <a:r>
              <a:rPr lang="en-US" dirty="0" smtClean="0"/>
              <a:t> Z, et al. Systematic meta-analysis of pharmacological interventions for the treatment of anxiety in patients with chronic obstructive pulmonary disease. 2(7);2018</a:t>
            </a:r>
            <a:endParaRPr lang="en-US" dirty="0"/>
          </a:p>
        </p:txBody>
      </p:sp>
    </p:spTree>
    <p:extLst>
      <p:ext uri="{BB962C8B-B14F-4D97-AF65-F5344CB8AC3E}">
        <p14:creationId xmlns:p14="http://schemas.microsoft.com/office/powerpoint/2010/main" val="269222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 Antidepressants in COPD</a:t>
            </a:r>
            <a:endParaRPr lang="en-US" dirty="0"/>
          </a:p>
        </p:txBody>
      </p:sp>
      <p:sp>
        <p:nvSpPr>
          <p:cNvPr id="3" name="Content Placeholder 2"/>
          <p:cNvSpPr>
            <a:spLocks noGrp="1"/>
          </p:cNvSpPr>
          <p:nvPr>
            <p:ph idx="1"/>
          </p:nvPr>
        </p:nvSpPr>
        <p:spPr/>
        <p:txBody>
          <a:bodyPr>
            <a:normAutofit/>
          </a:bodyPr>
          <a:lstStyle/>
          <a:p>
            <a:r>
              <a:rPr lang="en-US" dirty="0" err="1" smtClean="0"/>
              <a:t>Vozoris</a:t>
            </a:r>
            <a:r>
              <a:rPr lang="en-US" dirty="0" smtClean="0"/>
              <a:t> et al. 2018</a:t>
            </a:r>
          </a:p>
          <a:p>
            <a:pPr lvl="1"/>
            <a:r>
              <a:rPr lang="en-US" dirty="0"/>
              <a:t>Retrospective study</a:t>
            </a:r>
          </a:p>
          <a:p>
            <a:pPr lvl="1"/>
            <a:r>
              <a:rPr lang="en-US" dirty="0" smtClean="0"/>
              <a:t>Small but significant increases in</a:t>
            </a:r>
          </a:p>
          <a:p>
            <a:pPr lvl="2"/>
            <a:r>
              <a:rPr lang="en-US" dirty="0" smtClean="0"/>
              <a:t>Hospitalization or pneumonia (HR 1.15, 95% CI 1.05-1.25)</a:t>
            </a:r>
          </a:p>
          <a:p>
            <a:pPr lvl="2"/>
            <a:r>
              <a:rPr lang="en-US" dirty="0" smtClean="0"/>
              <a:t>ER visits for COPD or pneumonia (HR 1.13 95% CI 1.03-1.24)</a:t>
            </a:r>
          </a:p>
          <a:p>
            <a:pPr lvl="2"/>
            <a:r>
              <a:rPr lang="en-US" dirty="0" smtClean="0"/>
              <a:t>All-cause mortality (HR 1.20 95% CI 1.11-1.29)</a:t>
            </a:r>
          </a:p>
          <a:p>
            <a:r>
              <a:rPr lang="en-US" dirty="0" smtClean="0"/>
              <a:t>Qian et al. 2013</a:t>
            </a:r>
          </a:p>
          <a:p>
            <a:pPr lvl="1"/>
            <a:r>
              <a:rPr lang="en-US" dirty="0"/>
              <a:t>Retrospective </a:t>
            </a:r>
            <a:r>
              <a:rPr lang="en-US" dirty="0" smtClean="0"/>
              <a:t>study</a:t>
            </a:r>
          </a:p>
          <a:p>
            <a:pPr lvl="1"/>
            <a:r>
              <a:rPr lang="en-US" dirty="0" smtClean="0"/>
              <a:t>Lower mortality with antidepressant treatment</a:t>
            </a:r>
          </a:p>
          <a:p>
            <a:pPr lvl="2"/>
            <a:r>
              <a:rPr lang="en-US" dirty="0" smtClean="0"/>
              <a:t>HR=0.43 95% CI 0.36-0.51</a:t>
            </a:r>
          </a:p>
          <a:p>
            <a:pPr lvl="1"/>
            <a:endParaRPr lang="en-US" dirty="0" smtClean="0"/>
          </a:p>
          <a:p>
            <a:pPr lvl="1"/>
            <a:endParaRPr lang="en-US" dirty="0" smtClean="0"/>
          </a:p>
        </p:txBody>
      </p:sp>
      <p:sp>
        <p:nvSpPr>
          <p:cNvPr id="4" name="Footer Placeholder 3"/>
          <p:cNvSpPr>
            <a:spLocks noGrp="1"/>
          </p:cNvSpPr>
          <p:nvPr>
            <p:ph type="ftr" sz="quarter" idx="11"/>
          </p:nvPr>
        </p:nvSpPr>
        <p:spPr>
          <a:xfrm>
            <a:off x="680321" y="6118750"/>
            <a:ext cx="6870660" cy="365125"/>
          </a:xfrm>
        </p:spPr>
        <p:txBody>
          <a:bodyPr/>
          <a:lstStyle/>
          <a:p>
            <a:r>
              <a:rPr lang="en-US" dirty="0" smtClean="0"/>
              <a:t>1)</a:t>
            </a:r>
            <a:r>
              <a:rPr lang="en-US" dirty="0" err="1" smtClean="0"/>
              <a:t>Vozoris</a:t>
            </a:r>
            <a:r>
              <a:rPr lang="en-US" dirty="0" smtClean="0"/>
              <a:t> </a:t>
            </a:r>
            <a:r>
              <a:rPr lang="en-US" dirty="0" err="1" smtClean="0"/>
              <a:t>Nt</a:t>
            </a:r>
            <a:r>
              <a:rPr lang="en-US" dirty="0" smtClean="0"/>
              <a:t>, et al. Serotonergic antidepressant use and morbidity and mortality among older adults with COPD. </a:t>
            </a:r>
            <a:r>
              <a:rPr lang="en-US" dirty="0" err="1" smtClean="0"/>
              <a:t>Eur</a:t>
            </a:r>
            <a:r>
              <a:rPr lang="en-US" dirty="0" smtClean="0"/>
              <a:t> </a:t>
            </a:r>
            <a:r>
              <a:rPr lang="en-US" dirty="0" err="1" smtClean="0"/>
              <a:t>Respir</a:t>
            </a:r>
            <a:r>
              <a:rPr lang="en-US" dirty="0" smtClean="0"/>
              <a:t> J. 52(1). 2018 2</a:t>
            </a:r>
            <a:r>
              <a:rPr lang="en-US" dirty="0"/>
              <a:t>)</a:t>
            </a:r>
            <a:r>
              <a:rPr lang="en-US" dirty="0" smtClean="0"/>
              <a:t>Qian </a:t>
            </a:r>
            <a:r>
              <a:rPr lang="en-US" dirty="0"/>
              <a:t>J et al. Effects of Depression Diagnosis and Antidepressant Treatment on Mortality in Medicare Beneficiaries with COPD. J Am </a:t>
            </a:r>
            <a:r>
              <a:rPr lang="en-US" dirty="0" err="1"/>
              <a:t>Geriatr</a:t>
            </a:r>
            <a:r>
              <a:rPr lang="en-US" dirty="0"/>
              <a:t> Soc. 61(5):754-761. 2013. </a:t>
            </a:r>
          </a:p>
          <a:p>
            <a:endParaRPr lang="en-US" dirty="0"/>
          </a:p>
        </p:txBody>
      </p:sp>
    </p:spTree>
    <p:extLst>
      <p:ext uri="{BB962C8B-B14F-4D97-AF65-F5344CB8AC3E}">
        <p14:creationId xmlns:p14="http://schemas.microsoft.com/office/powerpoint/2010/main" val="386089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Depression in COPD- Pulmonary Rehab</a:t>
            </a:r>
            <a:endParaRPr lang="en-US" dirty="0"/>
          </a:p>
        </p:txBody>
      </p:sp>
      <p:sp>
        <p:nvSpPr>
          <p:cNvPr id="3" name="Content Placeholder 2"/>
          <p:cNvSpPr>
            <a:spLocks noGrp="1"/>
          </p:cNvSpPr>
          <p:nvPr>
            <p:ph idx="1"/>
          </p:nvPr>
        </p:nvSpPr>
        <p:spPr/>
        <p:txBody>
          <a:bodyPr>
            <a:normAutofit/>
          </a:bodyPr>
          <a:lstStyle/>
          <a:p>
            <a:r>
              <a:rPr lang="en-US" sz="2800" dirty="0" smtClean="0"/>
              <a:t>Pulmonary rehabilitation</a:t>
            </a:r>
          </a:p>
          <a:p>
            <a:pPr lvl="1"/>
            <a:r>
              <a:rPr lang="en-US" sz="2800" dirty="0" smtClean="0"/>
              <a:t>Retrospective study</a:t>
            </a:r>
          </a:p>
          <a:p>
            <a:pPr lvl="1"/>
            <a:r>
              <a:rPr lang="en-US" sz="2800" dirty="0" smtClean="0"/>
              <a:t>105 pts completing &gt;6 sessions</a:t>
            </a:r>
          </a:p>
          <a:p>
            <a:pPr lvl="1"/>
            <a:r>
              <a:rPr lang="en-US" sz="2800" dirty="0" smtClean="0"/>
              <a:t>73% with significant improvement in depression</a:t>
            </a:r>
          </a:p>
          <a:p>
            <a:pPr lvl="1"/>
            <a:r>
              <a:rPr lang="en-US" sz="2800" dirty="0" smtClean="0"/>
              <a:t>19% with no change</a:t>
            </a:r>
          </a:p>
          <a:p>
            <a:pPr lvl="1"/>
            <a:r>
              <a:rPr lang="en-US" sz="2800" dirty="0" smtClean="0"/>
              <a:t>8% with worsening depression</a:t>
            </a:r>
          </a:p>
          <a:p>
            <a:pPr lvl="1"/>
            <a:r>
              <a:rPr lang="en-US" sz="2800" dirty="0" smtClean="0"/>
              <a:t>Higher depression at baseline more likely to respond</a:t>
            </a:r>
          </a:p>
          <a:p>
            <a:pPr lvl="1"/>
            <a:endParaRPr lang="en-US" sz="2800" dirty="0" smtClean="0"/>
          </a:p>
          <a:p>
            <a:endParaRPr lang="en-US" sz="2800" dirty="0"/>
          </a:p>
        </p:txBody>
      </p:sp>
      <p:sp>
        <p:nvSpPr>
          <p:cNvPr id="4" name="Footer Placeholder 3"/>
          <p:cNvSpPr>
            <a:spLocks noGrp="1"/>
          </p:cNvSpPr>
          <p:nvPr>
            <p:ph type="ftr" sz="quarter" idx="11"/>
          </p:nvPr>
        </p:nvSpPr>
        <p:spPr/>
        <p:txBody>
          <a:bodyPr/>
          <a:lstStyle/>
          <a:p>
            <a:r>
              <a:rPr lang="en-US" smtClean="0"/>
              <a:t>Alsaraireh F, Aloush S. Does pulmonary rehabilitation alleviate depression in older patients with chronic obstructive pulmonary disease. Saudi Med J. 38(5):491-496. 2017</a:t>
            </a:r>
            <a:endParaRPr lang="en-US" dirty="0"/>
          </a:p>
        </p:txBody>
      </p:sp>
    </p:spTree>
    <p:extLst>
      <p:ext uri="{BB962C8B-B14F-4D97-AF65-F5344CB8AC3E}">
        <p14:creationId xmlns:p14="http://schemas.microsoft.com/office/powerpoint/2010/main" val="3916474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Depression in COPD- Pulmonary Rehab</a:t>
            </a:r>
          </a:p>
        </p:txBody>
      </p:sp>
      <p:sp>
        <p:nvSpPr>
          <p:cNvPr id="3" name="Content Placeholder 2"/>
          <p:cNvSpPr>
            <a:spLocks noGrp="1"/>
          </p:cNvSpPr>
          <p:nvPr>
            <p:ph idx="1"/>
          </p:nvPr>
        </p:nvSpPr>
        <p:spPr/>
        <p:txBody>
          <a:bodyPr/>
          <a:lstStyle/>
          <a:p>
            <a:r>
              <a:rPr lang="en-US" dirty="0" smtClean="0"/>
              <a:t>Small RCT</a:t>
            </a:r>
            <a:r>
              <a:rPr lang="en-US" dirty="0"/>
              <a:t> (n=24</a:t>
            </a:r>
            <a:r>
              <a:rPr lang="en-US" dirty="0" smtClean="0"/>
              <a:t>) </a:t>
            </a:r>
          </a:p>
          <a:p>
            <a:r>
              <a:rPr lang="en-US" dirty="0" smtClean="0"/>
              <a:t>8 weeks of PR in treatment group</a:t>
            </a:r>
          </a:p>
          <a:p>
            <a:r>
              <a:rPr lang="en-US" dirty="0" smtClean="0"/>
              <a:t>Significant improvement</a:t>
            </a:r>
          </a:p>
          <a:p>
            <a:pPr lvl="1"/>
            <a:r>
              <a:rPr lang="en-US" dirty="0" smtClean="0"/>
              <a:t>Depression</a:t>
            </a:r>
          </a:p>
          <a:p>
            <a:pPr lvl="1"/>
            <a:r>
              <a:rPr lang="en-US" dirty="0" smtClean="0"/>
              <a:t>Overall symptoms, activity, impact of illness</a:t>
            </a:r>
          </a:p>
          <a:p>
            <a:pPr lvl="1"/>
            <a:r>
              <a:rPr lang="en-US" dirty="0" smtClean="0"/>
              <a:t>Dyspnea</a:t>
            </a:r>
          </a:p>
          <a:p>
            <a:r>
              <a:rPr lang="en-US" dirty="0" smtClean="0"/>
              <a:t>Improvement in depression not correlated with improvement in dyspnea</a:t>
            </a:r>
          </a:p>
        </p:txBody>
      </p:sp>
      <p:sp>
        <p:nvSpPr>
          <p:cNvPr id="4" name="Footer Placeholder 3"/>
          <p:cNvSpPr>
            <a:spLocks noGrp="1"/>
          </p:cNvSpPr>
          <p:nvPr>
            <p:ph type="ftr" sz="quarter" idx="11"/>
          </p:nvPr>
        </p:nvSpPr>
        <p:spPr/>
        <p:txBody>
          <a:bodyPr/>
          <a:lstStyle/>
          <a:p>
            <a:r>
              <a:rPr lang="en-US" smtClean="0"/>
              <a:t>Paz-Diaz H et al. Pulmonary Rehabilitation Improves Depression, Anxiety, Dyspnea and Health Status in Patients with COPD. Am J Phys Med Rehabil. 86(1):30-36. 2005</a:t>
            </a:r>
            <a:endParaRPr lang="en-US" dirty="0"/>
          </a:p>
        </p:txBody>
      </p:sp>
    </p:spTree>
    <p:extLst>
      <p:ext uri="{BB962C8B-B14F-4D97-AF65-F5344CB8AC3E}">
        <p14:creationId xmlns:p14="http://schemas.microsoft.com/office/powerpoint/2010/main" val="3602995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3CF8-2A3F-634D-BF39-A2286E6B28FE}"/>
              </a:ext>
            </a:extLst>
          </p:cNvPr>
          <p:cNvSpPr>
            <a:spLocks noGrp="1"/>
          </p:cNvSpPr>
          <p:nvPr>
            <p:ph type="title"/>
          </p:nvPr>
        </p:nvSpPr>
        <p:spPr/>
        <p:txBody>
          <a:bodyPr/>
          <a:lstStyle/>
          <a:p>
            <a:r>
              <a:rPr lang="en-US" dirty="0"/>
              <a:t>Smoking cessation in COPD</a:t>
            </a:r>
          </a:p>
        </p:txBody>
      </p:sp>
      <p:sp>
        <p:nvSpPr>
          <p:cNvPr id="3" name="Content Placeholder 2">
            <a:extLst>
              <a:ext uri="{FF2B5EF4-FFF2-40B4-BE49-F238E27FC236}">
                <a16:creationId xmlns:a16="http://schemas.microsoft.com/office/drawing/2014/main" id="{08358C09-625E-6E4A-8B5E-A045D6906565}"/>
              </a:ext>
            </a:extLst>
          </p:cNvPr>
          <p:cNvSpPr>
            <a:spLocks noGrp="1"/>
          </p:cNvSpPr>
          <p:nvPr>
            <p:ph idx="1"/>
          </p:nvPr>
        </p:nvSpPr>
        <p:spPr/>
        <p:txBody>
          <a:bodyPr>
            <a:normAutofit lnSpcReduction="10000"/>
          </a:bodyPr>
          <a:lstStyle/>
          <a:p>
            <a:r>
              <a:rPr lang="en-US" sz="2800" dirty="0"/>
              <a:t>Most effective measure for controlling progression </a:t>
            </a:r>
          </a:p>
          <a:p>
            <a:r>
              <a:rPr lang="en-US" sz="2800" dirty="0"/>
              <a:t>Improves responses to bronchodilator drugs and inhaled CS</a:t>
            </a:r>
          </a:p>
          <a:p>
            <a:r>
              <a:rPr lang="en-US" sz="2800" dirty="0"/>
              <a:t>Reduces incidence of acute exacerbations and bronchial infections</a:t>
            </a:r>
          </a:p>
          <a:p>
            <a:r>
              <a:rPr lang="en-US" sz="2800" dirty="0"/>
              <a:t>About 40% of COPD patients are active smokers</a:t>
            </a:r>
          </a:p>
          <a:p>
            <a:r>
              <a:rPr lang="en-US" sz="2800" dirty="0"/>
              <a:t>Some studies show no difference in motivation to quit versus non-COPD smokers</a:t>
            </a:r>
            <a:endParaRPr lang="en-US" sz="2400"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2F849EF-835E-2F44-84EB-8A148188EC9B}"/>
              </a:ext>
            </a:extLst>
          </p:cNvPr>
          <p:cNvSpPr>
            <a:spLocks noGrp="1"/>
          </p:cNvSpPr>
          <p:nvPr>
            <p:ph type="ftr" sz="quarter" idx="11"/>
          </p:nvPr>
        </p:nvSpPr>
        <p:spPr/>
        <p:txBody>
          <a:bodyPr/>
          <a:lstStyle/>
          <a:p>
            <a:r>
              <a:rPr lang="en-US" dirty="0"/>
              <a:t>Jimenez-Ruiz C et al. Statement on smoking cessation in COPD and other pulmonary diseases and in smokers with comorbidities who find it difficult to quit. </a:t>
            </a:r>
            <a:r>
              <a:rPr lang="en-US" dirty="0" err="1"/>
              <a:t>Eur</a:t>
            </a:r>
            <a:r>
              <a:rPr lang="en-US" dirty="0"/>
              <a:t> Respir J 46:61-79. 2015. </a:t>
            </a:r>
          </a:p>
        </p:txBody>
      </p:sp>
    </p:spTree>
    <p:extLst>
      <p:ext uri="{BB962C8B-B14F-4D97-AF65-F5344CB8AC3E}">
        <p14:creationId xmlns:p14="http://schemas.microsoft.com/office/powerpoint/2010/main" val="271673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05E7-D5A7-F543-B6B6-2C3C0DC0F297}"/>
              </a:ext>
            </a:extLst>
          </p:cNvPr>
          <p:cNvSpPr>
            <a:spLocks noGrp="1"/>
          </p:cNvSpPr>
          <p:nvPr>
            <p:ph type="title"/>
          </p:nvPr>
        </p:nvSpPr>
        <p:spPr/>
        <p:txBody>
          <a:bodyPr/>
          <a:lstStyle/>
          <a:p>
            <a:r>
              <a:rPr lang="en-US" dirty="0"/>
              <a:t>Smoking cessation in COPD</a:t>
            </a:r>
          </a:p>
        </p:txBody>
      </p:sp>
      <p:sp>
        <p:nvSpPr>
          <p:cNvPr id="3" name="Content Placeholder 2">
            <a:extLst>
              <a:ext uri="{FF2B5EF4-FFF2-40B4-BE49-F238E27FC236}">
                <a16:creationId xmlns:a16="http://schemas.microsoft.com/office/drawing/2014/main" id="{F38EC76A-40B6-B845-B375-8B2D25BB7B0A}"/>
              </a:ext>
            </a:extLst>
          </p:cNvPr>
          <p:cNvSpPr>
            <a:spLocks noGrp="1"/>
          </p:cNvSpPr>
          <p:nvPr>
            <p:ph idx="1"/>
          </p:nvPr>
        </p:nvSpPr>
        <p:spPr/>
        <p:txBody>
          <a:bodyPr/>
          <a:lstStyle/>
          <a:p>
            <a:r>
              <a:rPr lang="en-US" dirty="0"/>
              <a:t>Education of importance of stopping</a:t>
            </a:r>
          </a:p>
          <a:p>
            <a:pPr lvl="1"/>
            <a:r>
              <a:rPr lang="en-US" dirty="0"/>
              <a:t>Slowing progression</a:t>
            </a:r>
          </a:p>
          <a:p>
            <a:pPr lvl="1"/>
            <a:r>
              <a:rPr lang="en-US" dirty="0"/>
              <a:t>Decreased dyspnea, cough, exacerbations, infections</a:t>
            </a:r>
          </a:p>
          <a:p>
            <a:r>
              <a:rPr lang="en-US" dirty="0"/>
              <a:t>Assessment of motivation and self-efficacy</a:t>
            </a:r>
          </a:p>
          <a:p>
            <a:pPr lvl="1"/>
            <a:r>
              <a:rPr lang="en-US" dirty="0"/>
              <a:t>Low self efficacy- treatment and support critical</a:t>
            </a:r>
          </a:p>
          <a:p>
            <a:pPr lvl="1"/>
            <a:r>
              <a:rPr lang="en-US" dirty="0"/>
              <a:t>Low motivation- effective health education and motivational interviewing</a:t>
            </a:r>
          </a:p>
          <a:p>
            <a:pPr lvl="2"/>
            <a:r>
              <a:rPr lang="en-US" dirty="0"/>
              <a:t>RCT using spirometry to show lung age</a:t>
            </a:r>
          </a:p>
          <a:p>
            <a:pPr lvl="3"/>
            <a:r>
              <a:rPr lang="en-US" dirty="0"/>
              <a:t>Significant difference in success compared to control</a:t>
            </a:r>
          </a:p>
          <a:p>
            <a:pPr lvl="3"/>
            <a:r>
              <a:rPr lang="en-US" dirty="0"/>
              <a:t>NNT=14</a:t>
            </a:r>
          </a:p>
          <a:p>
            <a:pPr lvl="2"/>
            <a:endParaRPr lang="en-US" dirty="0"/>
          </a:p>
          <a:p>
            <a:pPr marL="457200" lvl="1" indent="0">
              <a:buNone/>
            </a:pPr>
            <a:endParaRPr lang="en-US" dirty="0"/>
          </a:p>
          <a:p>
            <a:pPr lvl="1"/>
            <a:endParaRPr lang="en-US" dirty="0"/>
          </a:p>
          <a:p>
            <a:pPr marL="457200" lvl="1" indent="0">
              <a:buNone/>
            </a:pPr>
            <a:endParaRPr lang="en-US" dirty="0"/>
          </a:p>
          <a:p>
            <a:pPr lvl="1"/>
            <a:endParaRPr lang="en-US" dirty="0"/>
          </a:p>
        </p:txBody>
      </p:sp>
      <p:sp>
        <p:nvSpPr>
          <p:cNvPr id="5" name="Footer Placeholder 4">
            <a:extLst>
              <a:ext uri="{FF2B5EF4-FFF2-40B4-BE49-F238E27FC236}">
                <a16:creationId xmlns:a16="http://schemas.microsoft.com/office/drawing/2014/main" id="{29795EF9-2453-2741-B36A-29CA3575294F}"/>
              </a:ext>
            </a:extLst>
          </p:cNvPr>
          <p:cNvSpPr>
            <a:spLocks noGrp="1"/>
          </p:cNvSpPr>
          <p:nvPr>
            <p:ph type="ftr" sz="quarter" idx="11"/>
          </p:nvPr>
        </p:nvSpPr>
        <p:spPr/>
        <p:txBody>
          <a:bodyPr/>
          <a:lstStyle/>
          <a:p>
            <a:r>
              <a:rPr lang="en-US" dirty="0"/>
              <a:t>Jimenez-Ruiz C et al. Statement on smoking cessation in COPD and other pulmonary diseases and in smokers with comorbidities who find it difficult to quit. </a:t>
            </a:r>
            <a:r>
              <a:rPr lang="en-US" dirty="0" err="1"/>
              <a:t>Eur</a:t>
            </a:r>
            <a:r>
              <a:rPr lang="en-US" dirty="0"/>
              <a:t> Respir J 46:61-79. 2015. Parkes G, et al. Effect on smoking quit rate of telling patients their lung age: the Step2quit randomized controlled trial. BMJ. 336(7644):598-600. 2008</a:t>
            </a:r>
          </a:p>
          <a:p>
            <a:r>
              <a:rPr lang="en-US" dirty="0"/>
              <a:t>
</a:t>
            </a:r>
          </a:p>
        </p:txBody>
      </p:sp>
    </p:spTree>
    <p:extLst>
      <p:ext uri="{BB962C8B-B14F-4D97-AF65-F5344CB8AC3E}">
        <p14:creationId xmlns:p14="http://schemas.microsoft.com/office/powerpoint/2010/main" val="241960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39DE-4FB3-6341-AF4F-175255381FE4}"/>
              </a:ext>
            </a:extLst>
          </p:cNvPr>
          <p:cNvSpPr>
            <a:spLocks noGrp="1"/>
          </p:cNvSpPr>
          <p:nvPr>
            <p:ph type="title"/>
          </p:nvPr>
        </p:nvSpPr>
        <p:spPr/>
        <p:txBody>
          <a:bodyPr/>
          <a:lstStyle/>
          <a:p>
            <a:r>
              <a:rPr lang="en-US" dirty="0" smtClean="0"/>
              <a:t>Chronic Obstructive Pulmonary Disease</a:t>
            </a:r>
            <a:endParaRPr lang="en-US" dirty="0"/>
          </a:p>
        </p:txBody>
      </p:sp>
      <p:sp>
        <p:nvSpPr>
          <p:cNvPr id="3" name="Content Placeholder 2">
            <a:extLst>
              <a:ext uri="{FF2B5EF4-FFF2-40B4-BE49-F238E27FC236}">
                <a16:creationId xmlns:a16="http://schemas.microsoft.com/office/drawing/2014/main" id="{D2C43542-1EEB-FC48-B2C7-672A2FE898B2}"/>
              </a:ext>
            </a:extLst>
          </p:cNvPr>
          <p:cNvSpPr>
            <a:spLocks noGrp="1"/>
          </p:cNvSpPr>
          <p:nvPr>
            <p:ph idx="1"/>
          </p:nvPr>
        </p:nvSpPr>
        <p:spPr/>
        <p:txBody>
          <a:bodyPr>
            <a:normAutofit fontScale="92500" lnSpcReduction="20000"/>
          </a:bodyPr>
          <a:lstStyle/>
          <a:p>
            <a:r>
              <a:rPr lang="en-US" sz="2800" dirty="0"/>
              <a:t>Progressive obstruction of small airways</a:t>
            </a:r>
          </a:p>
          <a:p>
            <a:pPr lvl="1"/>
            <a:r>
              <a:rPr lang="en-US" sz="2800" dirty="0"/>
              <a:t>Chronic bronchitis</a:t>
            </a:r>
          </a:p>
          <a:p>
            <a:pPr lvl="2"/>
            <a:r>
              <a:rPr lang="en-US" sz="2800" dirty="0"/>
              <a:t>Excessive mucous production and inflammation</a:t>
            </a:r>
          </a:p>
          <a:p>
            <a:pPr lvl="1"/>
            <a:r>
              <a:rPr lang="en-US" sz="2800" dirty="0"/>
              <a:t>Emphysema</a:t>
            </a:r>
          </a:p>
          <a:p>
            <a:pPr lvl="2"/>
            <a:r>
              <a:rPr lang="en-US" sz="2800" dirty="0"/>
              <a:t>Destruction of elastic tissue and enlargement of airspace </a:t>
            </a:r>
          </a:p>
          <a:p>
            <a:pPr lvl="1"/>
            <a:r>
              <a:rPr lang="en-US" sz="2800" dirty="0"/>
              <a:t>Most patients have elements of both</a:t>
            </a:r>
          </a:p>
          <a:p>
            <a:pPr lvl="1"/>
            <a:r>
              <a:rPr lang="en-US" sz="2800" dirty="0"/>
              <a:t>80-90% secondary to smoking </a:t>
            </a:r>
          </a:p>
          <a:p>
            <a:pPr lvl="1"/>
            <a:r>
              <a:rPr lang="en-US" sz="2800" dirty="0"/>
              <a:t>4</a:t>
            </a:r>
            <a:r>
              <a:rPr lang="en-US" sz="2800" baseline="30000" dirty="0"/>
              <a:t>th</a:t>
            </a:r>
            <a:r>
              <a:rPr lang="en-US" sz="2800" dirty="0"/>
              <a:t> leading cause of death</a:t>
            </a:r>
          </a:p>
          <a:p>
            <a:pPr lvl="1"/>
            <a:r>
              <a:rPr lang="en-US" sz="2800" dirty="0"/>
              <a:t>Diagnosis confirmed by FEV</a:t>
            </a:r>
            <a:r>
              <a:rPr lang="en-US" sz="2800" baseline="-25000" dirty="0"/>
              <a:t>1</a:t>
            </a:r>
            <a:r>
              <a:rPr lang="en-US" sz="2800" dirty="0"/>
              <a:t>/FVC less than 0.7</a:t>
            </a:r>
          </a:p>
          <a:p>
            <a:pPr marL="457200" lvl="1" indent="0">
              <a:buNone/>
            </a:pPr>
            <a:endParaRPr lang="en-US" dirty="0"/>
          </a:p>
        </p:txBody>
      </p:sp>
    </p:spTree>
    <p:extLst>
      <p:ext uri="{BB962C8B-B14F-4D97-AF65-F5344CB8AC3E}">
        <p14:creationId xmlns:p14="http://schemas.microsoft.com/office/powerpoint/2010/main" val="4090427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5222-690C-8B48-AF41-91CB8314A1C1}"/>
              </a:ext>
            </a:extLst>
          </p:cNvPr>
          <p:cNvSpPr>
            <a:spLocks noGrp="1"/>
          </p:cNvSpPr>
          <p:nvPr>
            <p:ph type="title"/>
          </p:nvPr>
        </p:nvSpPr>
        <p:spPr/>
        <p:txBody>
          <a:bodyPr/>
          <a:lstStyle/>
          <a:p>
            <a:r>
              <a:rPr lang="en-US" dirty="0"/>
              <a:t>Smoking cessation in COPD</a:t>
            </a:r>
          </a:p>
        </p:txBody>
      </p:sp>
      <p:sp>
        <p:nvSpPr>
          <p:cNvPr id="3" name="Content Placeholder 2">
            <a:extLst>
              <a:ext uri="{FF2B5EF4-FFF2-40B4-BE49-F238E27FC236}">
                <a16:creationId xmlns:a16="http://schemas.microsoft.com/office/drawing/2014/main" id="{0A569996-4C7E-CA4F-B651-27B0E3E21942}"/>
              </a:ext>
            </a:extLst>
          </p:cNvPr>
          <p:cNvSpPr>
            <a:spLocks noGrp="1"/>
          </p:cNvSpPr>
          <p:nvPr>
            <p:ph idx="1"/>
          </p:nvPr>
        </p:nvSpPr>
        <p:spPr/>
        <p:txBody>
          <a:bodyPr>
            <a:normAutofit fontScale="92500" lnSpcReduction="10000"/>
          </a:bodyPr>
          <a:lstStyle/>
          <a:p>
            <a:r>
              <a:rPr lang="en-US" dirty="0"/>
              <a:t>Assessment of nicotine dependence</a:t>
            </a:r>
          </a:p>
          <a:p>
            <a:pPr lvl="1"/>
            <a:r>
              <a:rPr lang="en-US" dirty="0"/>
              <a:t>May still be high despite low total number of cigarettes/d</a:t>
            </a:r>
          </a:p>
          <a:p>
            <a:pPr lvl="1"/>
            <a:r>
              <a:rPr lang="en-US" dirty="0"/>
              <a:t>Smoking within 30 minutes of awakening sign of high dependence</a:t>
            </a:r>
          </a:p>
          <a:p>
            <a:r>
              <a:rPr lang="en-US" dirty="0"/>
              <a:t>Discussion of previous attempts at quitting</a:t>
            </a:r>
          </a:p>
          <a:p>
            <a:pPr lvl="1"/>
            <a:r>
              <a:rPr lang="en-US" dirty="0"/>
              <a:t>Most take 4-7 times to successfully quit</a:t>
            </a:r>
          </a:p>
          <a:p>
            <a:r>
              <a:rPr lang="en-US" dirty="0"/>
              <a:t>Counselling </a:t>
            </a:r>
          </a:p>
          <a:p>
            <a:pPr lvl="1"/>
            <a:r>
              <a:rPr lang="en-US" dirty="0"/>
              <a:t>Education</a:t>
            </a:r>
          </a:p>
          <a:p>
            <a:pPr lvl="1"/>
            <a:r>
              <a:rPr lang="en-US" dirty="0"/>
              <a:t>Setting quit date </a:t>
            </a:r>
          </a:p>
          <a:p>
            <a:pPr lvl="1"/>
            <a:r>
              <a:rPr lang="en-US" dirty="0"/>
              <a:t>Non-judgmental stance</a:t>
            </a:r>
          </a:p>
          <a:p>
            <a:pPr lvl="1"/>
            <a:r>
              <a:rPr lang="en-US" dirty="0"/>
              <a:t>Motivational interviewing techniques</a:t>
            </a:r>
          </a:p>
          <a:p>
            <a:pPr lvl="1"/>
            <a:r>
              <a:rPr lang="en-US" dirty="0"/>
              <a:t>Group interventions equally effective as individual support </a:t>
            </a:r>
          </a:p>
          <a:p>
            <a:pPr lvl="1"/>
            <a:endParaRPr lang="en-US" dirty="0"/>
          </a:p>
          <a:p>
            <a:endParaRPr lang="en-US" dirty="0"/>
          </a:p>
        </p:txBody>
      </p:sp>
      <p:sp>
        <p:nvSpPr>
          <p:cNvPr id="4" name="Footer Placeholder 3">
            <a:extLst>
              <a:ext uri="{FF2B5EF4-FFF2-40B4-BE49-F238E27FC236}">
                <a16:creationId xmlns:a16="http://schemas.microsoft.com/office/drawing/2014/main" id="{AB1B920F-1E05-5B4E-9AC5-701994398A6F}"/>
              </a:ext>
            </a:extLst>
          </p:cNvPr>
          <p:cNvSpPr>
            <a:spLocks noGrp="1"/>
          </p:cNvSpPr>
          <p:nvPr>
            <p:ph type="ftr" sz="quarter" idx="11"/>
          </p:nvPr>
        </p:nvSpPr>
        <p:spPr>
          <a:xfrm>
            <a:off x="680321" y="6122761"/>
            <a:ext cx="6870660" cy="365125"/>
          </a:xfrm>
        </p:spPr>
        <p:txBody>
          <a:bodyPr/>
          <a:lstStyle/>
          <a:p>
            <a:r>
              <a:rPr lang="en-US" dirty="0"/>
              <a:t>Jimenez-Ruiz C et al. Statement on smoking cessation in COPD and other pulmonary diseases and in smokers with comorbidities who find it difficult to quit. </a:t>
            </a:r>
            <a:r>
              <a:rPr lang="en-US" dirty="0" err="1"/>
              <a:t>Eur</a:t>
            </a:r>
            <a:r>
              <a:rPr lang="en-US" dirty="0"/>
              <a:t> Respir J 46:61-79. 2015. </a:t>
            </a:r>
          </a:p>
          <a:p>
            <a:r>
              <a:rPr lang="en-US" dirty="0"/>
              <a:t>
</a:t>
            </a:r>
          </a:p>
        </p:txBody>
      </p:sp>
    </p:spTree>
    <p:extLst>
      <p:ext uri="{BB962C8B-B14F-4D97-AF65-F5344CB8AC3E}">
        <p14:creationId xmlns:p14="http://schemas.microsoft.com/office/powerpoint/2010/main" val="2565628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Cessation in COPD</a:t>
            </a:r>
            <a:endParaRPr lang="en-US" dirty="0"/>
          </a:p>
        </p:txBody>
      </p:sp>
      <p:sp>
        <p:nvSpPr>
          <p:cNvPr id="3" name="Content Placeholder 2"/>
          <p:cNvSpPr>
            <a:spLocks noGrp="1"/>
          </p:cNvSpPr>
          <p:nvPr>
            <p:ph idx="1"/>
          </p:nvPr>
        </p:nvSpPr>
        <p:spPr/>
        <p:txBody>
          <a:bodyPr>
            <a:normAutofit/>
          </a:bodyPr>
          <a:lstStyle/>
          <a:p>
            <a:r>
              <a:rPr lang="en-US" sz="2800" dirty="0" smtClean="0"/>
              <a:t>Nicotine replacement therapy</a:t>
            </a:r>
          </a:p>
          <a:p>
            <a:pPr lvl="1"/>
            <a:r>
              <a:rPr lang="en-US" sz="2800" dirty="0" smtClean="0"/>
              <a:t>Several forms</a:t>
            </a:r>
          </a:p>
          <a:p>
            <a:pPr lvl="1"/>
            <a:r>
              <a:rPr lang="en-US" sz="2800" dirty="0" smtClean="0"/>
              <a:t>Increase risk of quitting 50-70%</a:t>
            </a:r>
          </a:p>
          <a:p>
            <a:pPr lvl="1"/>
            <a:r>
              <a:rPr lang="en-US" sz="2800" dirty="0" smtClean="0"/>
              <a:t>No clear differences between forms</a:t>
            </a:r>
          </a:p>
          <a:p>
            <a:pPr lvl="1"/>
            <a:r>
              <a:rPr lang="en-US" sz="2800" dirty="0" smtClean="0"/>
              <a:t>Combining patch with oral form more effective than either alone </a:t>
            </a:r>
          </a:p>
          <a:p>
            <a:pPr marL="457200" lvl="1" indent="0">
              <a:buNone/>
            </a:pPr>
            <a:endParaRPr lang="en-US" sz="2800" dirty="0"/>
          </a:p>
        </p:txBody>
      </p:sp>
      <p:sp>
        <p:nvSpPr>
          <p:cNvPr id="4" name="Footer Placeholder 3"/>
          <p:cNvSpPr>
            <a:spLocks noGrp="1"/>
          </p:cNvSpPr>
          <p:nvPr>
            <p:ph type="ftr" sz="quarter" idx="11"/>
          </p:nvPr>
        </p:nvSpPr>
        <p:spPr/>
        <p:txBody>
          <a:bodyPr/>
          <a:lstStyle/>
          <a:p>
            <a:r>
              <a:rPr lang="en-US" dirty="0" smtClean="0"/>
              <a:t>1)Stead LF, </a:t>
            </a:r>
            <a:r>
              <a:rPr lang="en-US" dirty="0" err="1" smtClean="0"/>
              <a:t>Perera</a:t>
            </a:r>
            <a:r>
              <a:rPr lang="en-US" dirty="0" smtClean="0"/>
              <a:t> R, Bullen C, et al. Nicotine replacement therapy for smoking cessation. Cochrane Database of </a:t>
            </a:r>
            <a:r>
              <a:rPr lang="en-US" dirty="0" err="1" smtClean="0"/>
              <a:t>Syst</a:t>
            </a:r>
            <a:r>
              <a:rPr lang="en-US" dirty="0" smtClean="0"/>
              <a:t> Rev. 2012, Issue 11. Art. No.: CD000146. </a:t>
            </a:r>
            <a:r>
              <a:rPr lang="en-US" dirty="0" err="1" smtClean="0"/>
              <a:t>doi</a:t>
            </a:r>
            <a:r>
              <a:rPr lang="en-US" dirty="0" smtClean="0"/>
              <a:t>: 10.1002/14651858.CD000146.pub4. </a:t>
            </a:r>
            <a:endParaRPr lang="en-US" dirty="0"/>
          </a:p>
        </p:txBody>
      </p:sp>
    </p:spTree>
    <p:extLst>
      <p:ext uri="{BB962C8B-B14F-4D97-AF65-F5344CB8AC3E}">
        <p14:creationId xmlns:p14="http://schemas.microsoft.com/office/powerpoint/2010/main" val="2200007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3CA5-AF73-0548-B825-C20918562C0A}"/>
              </a:ext>
            </a:extLst>
          </p:cNvPr>
          <p:cNvSpPr>
            <a:spLocks noGrp="1"/>
          </p:cNvSpPr>
          <p:nvPr>
            <p:ph type="title"/>
          </p:nvPr>
        </p:nvSpPr>
        <p:spPr/>
        <p:txBody>
          <a:bodyPr/>
          <a:lstStyle/>
          <a:p>
            <a:r>
              <a:rPr lang="en-US" dirty="0"/>
              <a:t>Smoking cessation in COPD</a:t>
            </a:r>
          </a:p>
        </p:txBody>
      </p:sp>
      <p:sp>
        <p:nvSpPr>
          <p:cNvPr id="3" name="Content Placeholder 2">
            <a:extLst>
              <a:ext uri="{FF2B5EF4-FFF2-40B4-BE49-F238E27FC236}">
                <a16:creationId xmlns:a16="http://schemas.microsoft.com/office/drawing/2014/main" id="{B157107A-03AF-AD48-A919-97A31545D801}"/>
              </a:ext>
            </a:extLst>
          </p:cNvPr>
          <p:cNvSpPr>
            <a:spLocks noGrp="1"/>
          </p:cNvSpPr>
          <p:nvPr>
            <p:ph idx="1"/>
          </p:nvPr>
        </p:nvSpPr>
        <p:spPr/>
        <p:txBody>
          <a:bodyPr>
            <a:normAutofit fontScale="92500" lnSpcReduction="20000"/>
          </a:bodyPr>
          <a:lstStyle/>
          <a:p>
            <a:r>
              <a:rPr lang="en-US" dirty="0" err="1" smtClean="0"/>
              <a:t>Varenicline</a:t>
            </a:r>
            <a:r>
              <a:rPr lang="en-US" dirty="0" smtClean="0"/>
              <a:t> </a:t>
            </a:r>
            <a:endParaRPr lang="en-US" dirty="0"/>
          </a:p>
          <a:p>
            <a:pPr lvl="1"/>
            <a:r>
              <a:rPr lang="en-US" dirty="0"/>
              <a:t>RCT of 504 smokers with COPD</a:t>
            </a:r>
          </a:p>
          <a:p>
            <a:pPr lvl="1"/>
            <a:r>
              <a:rPr lang="en-US" dirty="0"/>
              <a:t>Continuous abstinence rate weeks 9-52 18.6% versus 5.6% </a:t>
            </a:r>
            <a:r>
              <a:rPr lang="fr" dirty="0"/>
              <a:t>(OR, 4.04; 95% CI, 2.13-7.67; P&lt;.0001)</a:t>
            </a:r>
          </a:p>
          <a:p>
            <a:r>
              <a:rPr lang="en-US" dirty="0" smtClean="0"/>
              <a:t>Bupropion </a:t>
            </a:r>
            <a:r>
              <a:rPr lang="en-US" dirty="0"/>
              <a:t>150mg bid</a:t>
            </a:r>
          </a:p>
          <a:p>
            <a:pPr lvl="1"/>
            <a:r>
              <a:rPr lang="en-US" dirty="0"/>
              <a:t>RCT of 404 smokers with mild-mod COPD</a:t>
            </a:r>
          </a:p>
          <a:p>
            <a:pPr lvl="2"/>
            <a:r>
              <a:rPr lang="en-US" dirty="0"/>
              <a:t>Abstinence rate of </a:t>
            </a:r>
            <a:r>
              <a:rPr lang="en-US" dirty="0" smtClean="0"/>
              <a:t>16% </a:t>
            </a:r>
            <a:r>
              <a:rPr lang="en-US" dirty="0"/>
              <a:t>versus 9% for placebo at 6 months (p=&lt;0.05</a:t>
            </a:r>
            <a:r>
              <a:rPr lang="en-US" dirty="0" smtClean="0"/>
              <a:t>)</a:t>
            </a:r>
          </a:p>
          <a:p>
            <a:pPr lvl="1"/>
            <a:r>
              <a:rPr lang="en-US" dirty="0" smtClean="0"/>
              <a:t>Somewhat less effective than combination NRT or </a:t>
            </a:r>
            <a:r>
              <a:rPr lang="en-US" dirty="0" err="1" smtClean="0"/>
              <a:t>varenicline</a:t>
            </a:r>
            <a:endParaRPr lang="en-US" dirty="0"/>
          </a:p>
          <a:p>
            <a:r>
              <a:rPr lang="fr" dirty="0" smtClean="0"/>
              <a:t>C</a:t>
            </a:r>
            <a:r>
              <a:rPr lang="en-US" dirty="0"/>
              <a:t>o</a:t>
            </a:r>
            <a:r>
              <a:rPr lang="fr" dirty="0" smtClean="0"/>
              <a:t>mbined varenicline and buproprion more effective than varenicline alone</a:t>
            </a:r>
          </a:p>
          <a:p>
            <a:pPr lvl="1"/>
            <a:r>
              <a:rPr lang="fr" dirty="0" smtClean="0"/>
              <a:t>71% abstinence rate versus 43.8% (CI, 1.11-8.92; p=0.16)</a:t>
            </a:r>
          </a:p>
          <a:p>
            <a:pPr lvl="1"/>
            <a:r>
              <a:rPr lang="fr" dirty="0" smtClean="0"/>
              <a:t>Only in heavily dependent smokers</a:t>
            </a:r>
            <a:endParaRPr lang="en-US" dirty="0"/>
          </a:p>
        </p:txBody>
      </p:sp>
      <p:sp>
        <p:nvSpPr>
          <p:cNvPr id="4" name="Footer Placeholder 3">
            <a:extLst>
              <a:ext uri="{FF2B5EF4-FFF2-40B4-BE49-F238E27FC236}">
                <a16:creationId xmlns:a16="http://schemas.microsoft.com/office/drawing/2014/main" id="{6EFEF818-5A42-FE4D-A61E-7D433C5A90E8}"/>
              </a:ext>
            </a:extLst>
          </p:cNvPr>
          <p:cNvSpPr>
            <a:spLocks noGrp="1"/>
          </p:cNvSpPr>
          <p:nvPr>
            <p:ph type="ftr" sz="quarter" idx="11"/>
          </p:nvPr>
        </p:nvSpPr>
        <p:spPr>
          <a:xfrm>
            <a:off x="680320" y="5936188"/>
            <a:ext cx="10230695" cy="365125"/>
          </a:xfrm>
        </p:spPr>
        <p:txBody>
          <a:bodyPr/>
          <a:lstStyle/>
          <a:p>
            <a:r>
              <a:rPr lang="en-US" dirty="0"/>
              <a:t>1)Tashkin DP, et al. Smoking cessation in patients with chronic obstructive pulmonary disease: a double-blind, placebo-controlled, </a:t>
            </a:r>
            <a:r>
              <a:rPr lang="en-US" dirty="0" err="1"/>
              <a:t>randomised</a:t>
            </a:r>
            <a:r>
              <a:rPr lang="en-US" dirty="0"/>
              <a:t> trial. Lancet 2001; 357: 1571–1575. 2)Tashkin DP, et al Effects of varenicline on smoking cessation in patients with mild to moderate COPD: a randomized controlled trial. Chest. 139(3):591-599. </a:t>
            </a:r>
            <a:r>
              <a:rPr lang="en-US" dirty="0" smtClean="0"/>
              <a:t>2011 3) Rose JE, </a:t>
            </a:r>
            <a:r>
              <a:rPr lang="en-US" dirty="0" err="1" smtClean="0"/>
              <a:t>Behm</a:t>
            </a:r>
            <a:r>
              <a:rPr lang="en-US" dirty="0" smtClean="0"/>
              <a:t> FM. Combination </a:t>
            </a:r>
            <a:r>
              <a:rPr lang="en-US" dirty="0" err="1" smtClean="0"/>
              <a:t>Varenicline</a:t>
            </a:r>
            <a:r>
              <a:rPr lang="en-US" dirty="0" smtClean="0"/>
              <a:t>/</a:t>
            </a:r>
            <a:r>
              <a:rPr lang="en-US" dirty="0" err="1" smtClean="0"/>
              <a:t>Buproprion</a:t>
            </a:r>
            <a:r>
              <a:rPr lang="en-US" dirty="0" smtClean="0"/>
              <a:t> Treatment Benefits Highly Dependent Smokers in an Adaptive Smoking Cessation Program. Nicotine </a:t>
            </a:r>
            <a:r>
              <a:rPr lang="en-US" dirty="0" err="1" smtClean="0"/>
              <a:t>Tob</a:t>
            </a:r>
            <a:r>
              <a:rPr lang="en-US" dirty="0" smtClean="0"/>
              <a:t> Res. 19(8):999-1002. 2017. </a:t>
            </a:r>
            <a:r>
              <a:rPr lang="en-US" dirty="0"/>
              <a:t>
</a:t>
            </a:r>
          </a:p>
        </p:txBody>
      </p:sp>
    </p:spTree>
    <p:extLst>
      <p:ext uri="{BB962C8B-B14F-4D97-AF65-F5344CB8AC3E}">
        <p14:creationId xmlns:p14="http://schemas.microsoft.com/office/powerpoint/2010/main" val="2003880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Anxiety and depression are common problems in COPD</a:t>
            </a:r>
          </a:p>
          <a:p>
            <a:r>
              <a:rPr lang="en-US" dirty="0" smtClean="0"/>
              <a:t>Bidirectional relationships between COPD and anxiety and depression likely</a:t>
            </a:r>
          </a:p>
          <a:p>
            <a:r>
              <a:rPr lang="en-US" dirty="0" smtClean="0"/>
              <a:t>Approach to treatment multifaceted</a:t>
            </a:r>
          </a:p>
          <a:p>
            <a:pPr lvl="1"/>
            <a:r>
              <a:rPr lang="en-US" dirty="0" smtClean="0"/>
              <a:t>Medications</a:t>
            </a:r>
          </a:p>
          <a:p>
            <a:pPr lvl="1"/>
            <a:r>
              <a:rPr lang="en-US" dirty="0" smtClean="0"/>
              <a:t>Psychotherapy</a:t>
            </a:r>
          </a:p>
          <a:p>
            <a:pPr lvl="1"/>
            <a:r>
              <a:rPr lang="en-US" dirty="0" smtClean="0"/>
              <a:t>Pulmonary rehabilitation</a:t>
            </a:r>
          </a:p>
          <a:p>
            <a:r>
              <a:rPr lang="en-US" dirty="0" smtClean="0"/>
              <a:t>Smoking cessation critical in COPD and more difficult with untreated anxiety and depression</a:t>
            </a:r>
          </a:p>
          <a:p>
            <a:endParaRPr lang="en-US" dirty="0" smtClean="0"/>
          </a:p>
          <a:p>
            <a:pPr marL="0" indent="0">
              <a:buNone/>
            </a:pPr>
            <a:endParaRPr lang="en-US" dirty="0"/>
          </a:p>
        </p:txBody>
      </p:sp>
    </p:spTree>
    <p:extLst>
      <p:ext uri="{BB962C8B-B14F-4D97-AF65-F5344CB8AC3E}">
        <p14:creationId xmlns:p14="http://schemas.microsoft.com/office/powerpoint/2010/main" val="29823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D4AFC-F33E-7845-BF21-0D34A59D4321}"/>
              </a:ext>
            </a:extLst>
          </p:cNvPr>
          <p:cNvPicPr>
            <a:picLocks noChangeAspect="1"/>
          </p:cNvPicPr>
          <p:nvPr/>
        </p:nvPicPr>
        <p:blipFill>
          <a:blip r:embed="rId3"/>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AD76AD97-2514-8748-95F5-11B108F84894}"/>
              </a:ext>
            </a:extLst>
          </p:cNvPr>
          <p:cNvSpPr>
            <a:spLocks noGrp="1"/>
          </p:cNvSpPr>
          <p:nvPr>
            <p:ph type="ftr" sz="quarter" idx="11"/>
          </p:nvPr>
        </p:nvSpPr>
        <p:spPr>
          <a:xfrm>
            <a:off x="8160621" y="6126688"/>
            <a:ext cx="1796179" cy="365125"/>
          </a:xfrm>
        </p:spPr>
        <p:txBody>
          <a:bodyPr/>
          <a:lstStyle/>
          <a:p>
            <a:r>
              <a:rPr lang="en-US" dirty="0">
                <a:solidFill>
                  <a:schemeClr val="bg1"/>
                </a:solidFill>
              </a:rPr>
              <a:t>Modified from Fletcher C. and </a:t>
            </a:r>
            <a:r>
              <a:rPr lang="en-US" dirty="0" err="1">
                <a:solidFill>
                  <a:schemeClr val="bg1"/>
                </a:solidFill>
              </a:rPr>
              <a:t>Peto</a:t>
            </a:r>
            <a:r>
              <a:rPr lang="en-US" dirty="0">
                <a:solidFill>
                  <a:schemeClr val="bg1"/>
                </a:solidFill>
              </a:rPr>
              <a:t> R.: The natural history of chronic airflow obstruction. Br Med J. 1977;1(6077):1645–1648</a:t>
            </a:r>
          </a:p>
        </p:txBody>
      </p:sp>
    </p:spTree>
    <p:extLst>
      <p:ext uri="{BB962C8B-B14F-4D97-AF65-F5344CB8AC3E}">
        <p14:creationId xmlns:p14="http://schemas.microsoft.com/office/powerpoint/2010/main" val="341093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29A7-27B0-F84A-925E-F18F90972028}"/>
              </a:ext>
            </a:extLst>
          </p:cNvPr>
          <p:cNvSpPr>
            <a:spLocks noGrp="1"/>
          </p:cNvSpPr>
          <p:nvPr>
            <p:ph type="title"/>
          </p:nvPr>
        </p:nvSpPr>
        <p:spPr/>
        <p:txBody>
          <a:bodyPr/>
          <a:lstStyle/>
          <a:p>
            <a:r>
              <a:rPr lang="en-US" dirty="0"/>
              <a:t>COPD exacerbations</a:t>
            </a:r>
          </a:p>
        </p:txBody>
      </p:sp>
      <p:sp>
        <p:nvSpPr>
          <p:cNvPr id="3" name="Content Placeholder 2">
            <a:extLst>
              <a:ext uri="{FF2B5EF4-FFF2-40B4-BE49-F238E27FC236}">
                <a16:creationId xmlns:a16="http://schemas.microsoft.com/office/drawing/2014/main" id="{9B69967C-73F4-FA4B-BB5E-3EDA7F050962}"/>
              </a:ext>
            </a:extLst>
          </p:cNvPr>
          <p:cNvSpPr>
            <a:spLocks noGrp="1"/>
          </p:cNvSpPr>
          <p:nvPr>
            <p:ph idx="1"/>
          </p:nvPr>
        </p:nvSpPr>
        <p:spPr/>
        <p:txBody>
          <a:bodyPr>
            <a:noAutofit/>
          </a:bodyPr>
          <a:lstStyle/>
          <a:p>
            <a:r>
              <a:rPr lang="en-US" sz="3200" dirty="0"/>
              <a:t>Global Initiative for Chronic Lung Disease (GOLD)</a:t>
            </a:r>
          </a:p>
          <a:p>
            <a:pPr lvl="1"/>
            <a:r>
              <a:rPr lang="en-US" sz="3200" dirty="0"/>
              <a:t>Acute event characterized by worsening of respiratory symptoms that is beyond day-to-day variations and leads to a change in medication</a:t>
            </a:r>
          </a:p>
          <a:p>
            <a:pPr lvl="1"/>
            <a:r>
              <a:rPr lang="en-US" sz="3200" dirty="0"/>
              <a:t>Increase in cough frequency or severity</a:t>
            </a:r>
          </a:p>
          <a:p>
            <a:pPr lvl="1"/>
            <a:r>
              <a:rPr lang="en-US" sz="3200" dirty="0"/>
              <a:t>Increase in sputum production </a:t>
            </a:r>
          </a:p>
          <a:p>
            <a:pPr lvl="1"/>
            <a:r>
              <a:rPr lang="en-US" sz="3200" dirty="0"/>
              <a:t>Worsening of dyspnea</a:t>
            </a:r>
          </a:p>
          <a:p>
            <a:r>
              <a:rPr lang="en-US" sz="3200" dirty="0"/>
              <a:t>Severity based on treatment required</a:t>
            </a:r>
          </a:p>
        </p:txBody>
      </p:sp>
      <p:pic>
        <p:nvPicPr>
          <p:cNvPr id="4" name="Picture 3">
            <a:extLst>
              <a:ext uri="{FF2B5EF4-FFF2-40B4-BE49-F238E27FC236}">
                <a16:creationId xmlns:a16="http://schemas.microsoft.com/office/drawing/2014/main" id="{1EF77259-76C6-E74B-92BC-1CBDD29BDA0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552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8DAA7-CB54-8748-B5AB-87835C19E29D}"/>
              </a:ext>
            </a:extLst>
          </p:cNvPr>
          <p:cNvPicPr>
            <a:picLocks noChangeAspect="1"/>
          </p:cNvPicPr>
          <p:nvPr/>
        </p:nvPicPr>
        <p:blipFill>
          <a:blip r:embed="rId3"/>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263F19EB-1463-344D-B8D9-610B73E59BB8}"/>
              </a:ext>
            </a:extLst>
          </p:cNvPr>
          <p:cNvSpPr>
            <a:spLocks noGrp="1"/>
          </p:cNvSpPr>
          <p:nvPr>
            <p:ph type="ftr" sz="quarter" idx="11"/>
          </p:nvPr>
        </p:nvSpPr>
        <p:spPr>
          <a:xfrm>
            <a:off x="146921" y="4005788"/>
            <a:ext cx="1592979" cy="365125"/>
          </a:xfrm>
        </p:spPr>
        <p:txBody>
          <a:bodyPr/>
          <a:lstStyle/>
          <a:p>
            <a:r>
              <a:rPr lang="en-US" dirty="0" err="1">
                <a:solidFill>
                  <a:schemeClr val="bg1"/>
                </a:solidFill>
              </a:rPr>
              <a:t>Wedzicha</a:t>
            </a:r>
            <a:r>
              <a:rPr lang="en-US" dirty="0">
                <a:solidFill>
                  <a:schemeClr val="bg1"/>
                </a:solidFill>
              </a:rPr>
              <a:t> J, Mackay A, Richa S. COPD exacerbations: impact and prevention. Breathe. 9:434-440, 2013. </a:t>
            </a:r>
          </a:p>
        </p:txBody>
      </p:sp>
    </p:spTree>
    <p:extLst>
      <p:ext uri="{BB962C8B-B14F-4D97-AF65-F5344CB8AC3E}">
        <p14:creationId xmlns:p14="http://schemas.microsoft.com/office/powerpoint/2010/main" val="242959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DB40-ECFD-4A41-AA09-090AA7F5A7B5}"/>
              </a:ext>
            </a:extLst>
          </p:cNvPr>
          <p:cNvSpPr>
            <a:spLocks noGrp="1"/>
          </p:cNvSpPr>
          <p:nvPr>
            <p:ph type="title"/>
          </p:nvPr>
        </p:nvSpPr>
        <p:spPr/>
        <p:txBody>
          <a:bodyPr/>
          <a:lstStyle/>
          <a:p>
            <a:r>
              <a:rPr lang="en-US" dirty="0"/>
              <a:t>COPD treatment</a:t>
            </a:r>
          </a:p>
        </p:txBody>
      </p:sp>
      <p:sp>
        <p:nvSpPr>
          <p:cNvPr id="3" name="Content Placeholder 2">
            <a:extLst>
              <a:ext uri="{FF2B5EF4-FFF2-40B4-BE49-F238E27FC236}">
                <a16:creationId xmlns:a16="http://schemas.microsoft.com/office/drawing/2014/main" id="{DA0A61ED-AFD7-8C46-A398-859967EBB072}"/>
              </a:ext>
            </a:extLst>
          </p:cNvPr>
          <p:cNvSpPr>
            <a:spLocks noGrp="1"/>
          </p:cNvSpPr>
          <p:nvPr>
            <p:ph idx="1"/>
          </p:nvPr>
        </p:nvSpPr>
        <p:spPr/>
        <p:txBody>
          <a:bodyPr/>
          <a:lstStyle/>
          <a:p>
            <a:r>
              <a:rPr lang="en-US" sz="2800" dirty="0"/>
              <a:t>Treatment</a:t>
            </a:r>
          </a:p>
          <a:p>
            <a:pPr lvl="1"/>
            <a:r>
              <a:rPr lang="en-US" sz="2800" dirty="0"/>
              <a:t>Smoking cessation</a:t>
            </a:r>
          </a:p>
          <a:p>
            <a:pPr lvl="1"/>
            <a:r>
              <a:rPr lang="en-US" sz="2800" dirty="0"/>
              <a:t>Pharmacotherapy with inhaled bronchodilators and corticosteroids</a:t>
            </a:r>
          </a:p>
          <a:p>
            <a:pPr lvl="1"/>
            <a:r>
              <a:rPr lang="en-US" sz="2800" dirty="0"/>
              <a:t>Vaccinations</a:t>
            </a:r>
          </a:p>
          <a:p>
            <a:pPr lvl="1"/>
            <a:r>
              <a:rPr lang="en-US" sz="2800" dirty="0"/>
              <a:t>Oxygen therapy</a:t>
            </a:r>
          </a:p>
          <a:p>
            <a:pPr lvl="1"/>
            <a:r>
              <a:rPr lang="en-US" sz="2800" dirty="0"/>
              <a:t>Pulmonary rehabilitation</a:t>
            </a:r>
          </a:p>
          <a:p>
            <a:pPr lvl="1"/>
            <a:endParaRPr lang="en-US" dirty="0"/>
          </a:p>
          <a:p>
            <a:pPr lvl="1"/>
            <a:endParaRPr lang="en-US" dirty="0"/>
          </a:p>
        </p:txBody>
      </p:sp>
    </p:spTree>
    <p:extLst>
      <p:ext uri="{BB962C8B-B14F-4D97-AF65-F5344CB8AC3E}">
        <p14:creationId xmlns:p14="http://schemas.microsoft.com/office/powerpoint/2010/main" val="31687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10A7-E7AB-7445-81B6-B255FED17C88}"/>
              </a:ext>
            </a:extLst>
          </p:cNvPr>
          <p:cNvSpPr>
            <a:spLocks noGrp="1"/>
          </p:cNvSpPr>
          <p:nvPr>
            <p:ph type="title"/>
          </p:nvPr>
        </p:nvSpPr>
        <p:spPr/>
        <p:txBody>
          <a:bodyPr/>
          <a:lstStyle/>
          <a:p>
            <a:r>
              <a:rPr lang="en-US" dirty="0"/>
              <a:t>Anxiety disorders in COPD</a:t>
            </a:r>
          </a:p>
        </p:txBody>
      </p:sp>
      <p:sp>
        <p:nvSpPr>
          <p:cNvPr id="3" name="Content Placeholder 2">
            <a:extLst>
              <a:ext uri="{FF2B5EF4-FFF2-40B4-BE49-F238E27FC236}">
                <a16:creationId xmlns:a16="http://schemas.microsoft.com/office/drawing/2014/main" id="{DB198862-2024-E246-A04F-B7210CE12DC8}"/>
              </a:ext>
            </a:extLst>
          </p:cNvPr>
          <p:cNvSpPr>
            <a:spLocks noGrp="1"/>
          </p:cNvSpPr>
          <p:nvPr>
            <p:ph idx="1"/>
          </p:nvPr>
        </p:nvSpPr>
        <p:spPr/>
        <p:txBody>
          <a:bodyPr>
            <a:normAutofit lnSpcReduction="10000"/>
          </a:bodyPr>
          <a:lstStyle/>
          <a:p>
            <a:r>
              <a:rPr lang="en-US" sz="3200" dirty="0"/>
              <a:t>Generalized anxiety disorder 6-33%</a:t>
            </a:r>
          </a:p>
          <a:p>
            <a:pPr lvl="1"/>
            <a:r>
              <a:rPr lang="en-US" sz="3200" dirty="0"/>
              <a:t>1.9-5.15 general population</a:t>
            </a:r>
          </a:p>
          <a:p>
            <a:r>
              <a:rPr lang="en-US" sz="3200" dirty="0"/>
              <a:t>Panic disorder 6-67%</a:t>
            </a:r>
          </a:p>
          <a:p>
            <a:pPr lvl="1"/>
            <a:r>
              <a:rPr lang="en-US" sz="3200" dirty="0"/>
              <a:t>Even with conservative estimates &gt;10X general population</a:t>
            </a:r>
          </a:p>
          <a:p>
            <a:r>
              <a:rPr lang="en-US" sz="3200" dirty="0"/>
              <a:t>Social phobia 5-11%</a:t>
            </a:r>
          </a:p>
          <a:p>
            <a:pPr lvl="1"/>
            <a:r>
              <a:rPr lang="en-US" sz="3200" dirty="0"/>
              <a:t>1-2% general elderly population</a:t>
            </a:r>
          </a:p>
          <a:p>
            <a:pPr marL="0" indent="0">
              <a:buNone/>
            </a:pPr>
            <a:endParaRPr lang="en-US" dirty="0"/>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7476A5B7-19F5-CB43-9EAA-47EE0A14D63B}"/>
              </a:ext>
            </a:extLst>
          </p:cNvPr>
          <p:cNvSpPr>
            <a:spLocks noGrp="1"/>
          </p:cNvSpPr>
          <p:nvPr>
            <p:ph type="ftr" sz="quarter" idx="11"/>
          </p:nvPr>
        </p:nvSpPr>
        <p:spPr>
          <a:xfrm>
            <a:off x="680321" y="5936189"/>
            <a:ext cx="6870660" cy="365124"/>
          </a:xfrm>
        </p:spPr>
        <p:txBody>
          <a:bodyPr/>
          <a:lstStyle/>
          <a:p>
            <a:r>
              <a:rPr lang="en-US" dirty="0"/>
              <a:t>Livermore N, Sharpe L, McKenzie D. Panic attacks and panic disorder in chronic obstructive pulmonary disease: A cognitive behavioral perspective. Respiratory Medicine. 104:1246-1253, 2010 2) </a:t>
            </a:r>
            <a:r>
              <a:rPr lang="en-US" dirty="0" err="1"/>
              <a:t>Willgoss</a:t>
            </a:r>
            <a:r>
              <a:rPr lang="en-US" dirty="0"/>
              <a:t> T, </a:t>
            </a:r>
            <a:r>
              <a:rPr lang="en-US" dirty="0" err="1"/>
              <a:t>Yohannes</a:t>
            </a:r>
            <a:r>
              <a:rPr lang="en-US" dirty="0"/>
              <a:t> A. Anxiety Disorders in Patients with COPD: A Systematic Review. Respir Care. 2013;58(5):858 –866.</a:t>
            </a:r>
          </a:p>
          <a:p>
            <a:endParaRPr lang="en-US" dirty="0"/>
          </a:p>
        </p:txBody>
      </p:sp>
    </p:spTree>
    <p:extLst>
      <p:ext uri="{BB962C8B-B14F-4D97-AF65-F5344CB8AC3E}">
        <p14:creationId xmlns:p14="http://schemas.microsoft.com/office/powerpoint/2010/main" val="30497769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4148</TotalTime>
  <Words>5012</Words>
  <Application>Microsoft Office PowerPoint</Application>
  <PresentationFormat>Widescreen</PresentationFormat>
  <Paragraphs>515</Paragraphs>
  <Slides>43</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Cambria Math</vt:lpstr>
      <vt:lpstr>Trebuchet MS</vt:lpstr>
      <vt:lpstr>Berlin</vt:lpstr>
      <vt:lpstr>Anxiety and Depression in the COPD patient</vt:lpstr>
      <vt:lpstr>Disclosure</vt:lpstr>
      <vt:lpstr>Objectives</vt:lpstr>
      <vt:lpstr>Chronic Obstructive Pulmonary Disease</vt:lpstr>
      <vt:lpstr>PowerPoint Presentation</vt:lpstr>
      <vt:lpstr>COPD exacerbations</vt:lpstr>
      <vt:lpstr>PowerPoint Presentation</vt:lpstr>
      <vt:lpstr>COPD treatment</vt:lpstr>
      <vt:lpstr>Anxiety disorders in COPD</vt:lpstr>
      <vt:lpstr>Effect of anxiety</vt:lpstr>
      <vt:lpstr>Biological factors of panic in COPD</vt:lpstr>
      <vt:lpstr>Biological factors of panic in COPD</vt:lpstr>
      <vt:lpstr>Biological factors of panic in COPD</vt:lpstr>
      <vt:lpstr>Cognitive factors of panic in COPD</vt:lpstr>
      <vt:lpstr>PowerPoint Presentation</vt:lpstr>
      <vt:lpstr>Cognitive factors of panic in COPD</vt:lpstr>
      <vt:lpstr>Differences in pulmonary function with anxiety in COPD</vt:lpstr>
      <vt:lpstr>Differences in pulmonary function with anxiety in COPD</vt:lpstr>
      <vt:lpstr>PowerPoint Presentation</vt:lpstr>
      <vt:lpstr>Treatment of anxiety in COPD- Medications</vt:lpstr>
      <vt:lpstr>Treatment of anxiety in COPD- Medications</vt:lpstr>
      <vt:lpstr>Treatment of anxiety in COPD- Psychotherapy</vt:lpstr>
      <vt:lpstr>Treatment of anxiety in COPD- Progressive Muscle Relaxation</vt:lpstr>
      <vt:lpstr>Treatment of anxiety in COPD- Progressive Muscle Relaxation</vt:lpstr>
      <vt:lpstr>Treatment of anxiety in COPD- Pulmonary Rehab</vt:lpstr>
      <vt:lpstr>Treatment of anxiety in COPD- Pulmonary Rehab</vt:lpstr>
      <vt:lpstr>Treatment of anxiety in COPD- Pulmonary Rehab</vt:lpstr>
      <vt:lpstr>Depression in COPD</vt:lpstr>
      <vt:lpstr>Depression in COPD</vt:lpstr>
      <vt:lpstr>Effect of COPD on depression</vt:lpstr>
      <vt:lpstr>Effect of COPD on depression</vt:lpstr>
      <vt:lpstr>Effect of Depression on COPD</vt:lpstr>
      <vt:lpstr>Effect of Depression on COPD</vt:lpstr>
      <vt:lpstr>PowerPoint Presentation</vt:lpstr>
      <vt:lpstr>Safety of Antidepressants in COPD</vt:lpstr>
      <vt:lpstr>Treatment of Depression in COPD- Pulmonary Rehab</vt:lpstr>
      <vt:lpstr>Treatment of Depression in COPD- Pulmonary Rehab</vt:lpstr>
      <vt:lpstr>Smoking cessation in COPD</vt:lpstr>
      <vt:lpstr>Smoking cessation in COPD</vt:lpstr>
      <vt:lpstr>Smoking cessation in COPD</vt:lpstr>
      <vt:lpstr>Smoking Cessation in COPD</vt:lpstr>
      <vt:lpstr>Smoking cessation in COPD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in the COPD patient</dc:title>
  <dc:creator>Pierce, Aaron</dc:creator>
  <cp:lastModifiedBy>Tyson, Darin Jay</cp:lastModifiedBy>
  <cp:revision>183</cp:revision>
  <cp:lastPrinted>2019-03-20T19:23:46Z</cp:lastPrinted>
  <dcterms:created xsi:type="dcterms:W3CDTF">2019-03-09T21:42:25Z</dcterms:created>
  <dcterms:modified xsi:type="dcterms:W3CDTF">2019-05-08T19:18:10Z</dcterms:modified>
</cp:coreProperties>
</file>