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91" r:id="rId5"/>
    <p:sldId id="257" r:id="rId6"/>
    <p:sldId id="292" r:id="rId7"/>
    <p:sldId id="258" r:id="rId8"/>
    <p:sldId id="260" r:id="rId9"/>
    <p:sldId id="271" r:id="rId10"/>
    <p:sldId id="279" r:id="rId11"/>
    <p:sldId id="280" r:id="rId12"/>
    <p:sldId id="281" r:id="rId13"/>
    <p:sldId id="282" r:id="rId14"/>
    <p:sldId id="284" r:id="rId15"/>
    <p:sldId id="300" r:id="rId16"/>
    <p:sldId id="296" r:id="rId17"/>
    <p:sldId id="297" r:id="rId18"/>
    <p:sldId id="289" r:id="rId19"/>
    <p:sldId id="266" r:id="rId20"/>
    <p:sldId id="290" r:id="rId21"/>
    <p:sldId id="286" r:id="rId22"/>
    <p:sldId id="288" r:id="rId23"/>
    <p:sldId id="287" r:id="rId24"/>
    <p:sldId id="285" r:id="rId25"/>
    <p:sldId id="305" r:id="rId26"/>
    <p:sldId id="295" r:id="rId27"/>
    <p:sldId id="259" r:id="rId28"/>
    <p:sldId id="267" r:id="rId29"/>
    <p:sldId id="273" r:id="rId30"/>
    <p:sldId id="294" r:id="rId31"/>
    <p:sldId id="298" r:id="rId32"/>
    <p:sldId id="274" r:id="rId33"/>
    <p:sldId id="268" r:id="rId34"/>
    <p:sldId id="277" r:id="rId35"/>
    <p:sldId id="301" r:id="rId36"/>
    <p:sldId id="278" r:id="rId37"/>
    <p:sldId id="299" r:id="rId38"/>
    <p:sldId id="315" r:id="rId39"/>
    <p:sldId id="309" r:id="rId40"/>
    <p:sldId id="269" r:id="rId41"/>
    <p:sldId id="276" r:id="rId42"/>
    <p:sldId id="306" r:id="rId43"/>
    <p:sldId id="272" r:id="rId44"/>
    <p:sldId id="270" r:id="rId45"/>
    <p:sldId id="275" r:id="rId46"/>
    <p:sldId id="307" r:id="rId47"/>
    <p:sldId id="308" r:id="rId48"/>
    <p:sldId id="304" r:id="rId49"/>
    <p:sldId id="310" r:id="rId50"/>
    <p:sldId id="311" r:id="rId51"/>
    <p:sldId id="312" r:id="rId52"/>
    <p:sldId id="302" r:id="rId53"/>
    <p:sldId id="313" r:id="rId54"/>
    <p:sldId id="314" r:id="rId55"/>
    <p:sldId id="293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49FA5F-A2F2-4A00-AE2B-167B066D06F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DD3B27-3908-4BD7-83C5-FC959BB0C240}">
      <dgm:prSet phldrT="[Text]"/>
      <dgm:spPr/>
      <dgm:t>
        <a:bodyPr/>
        <a:lstStyle/>
        <a:p>
          <a:r>
            <a:rPr lang="en-US" dirty="0"/>
            <a:t>HIP PAIN</a:t>
          </a:r>
        </a:p>
      </dgm:t>
    </dgm:pt>
    <dgm:pt modelId="{75D690F7-93A1-47DD-8005-204AA6E02979}" type="parTrans" cxnId="{E1F1535A-5637-4615-A8DF-3DF04E58BD92}">
      <dgm:prSet/>
      <dgm:spPr/>
      <dgm:t>
        <a:bodyPr/>
        <a:lstStyle/>
        <a:p>
          <a:endParaRPr lang="en-US"/>
        </a:p>
      </dgm:t>
    </dgm:pt>
    <dgm:pt modelId="{6AD6D58B-B089-426F-9210-BA45707E8323}" type="sibTrans" cxnId="{E1F1535A-5637-4615-A8DF-3DF04E58BD92}">
      <dgm:prSet/>
      <dgm:spPr/>
      <dgm:t>
        <a:bodyPr/>
        <a:lstStyle/>
        <a:p>
          <a:endParaRPr lang="en-US"/>
        </a:p>
      </dgm:t>
    </dgm:pt>
    <dgm:pt modelId="{A23BBA66-C3BB-422E-A1B3-BC6CE4194535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Anterior</a:t>
          </a:r>
        </a:p>
      </dgm:t>
    </dgm:pt>
    <dgm:pt modelId="{C1036F36-9682-46E5-925A-11F91F007D74}" type="parTrans" cxnId="{0632E811-3AC6-48A2-97C9-56DE54E43B44}">
      <dgm:prSet/>
      <dgm:spPr/>
      <dgm:t>
        <a:bodyPr/>
        <a:lstStyle/>
        <a:p>
          <a:endParaRPr lang="en-US"/>
        </a:p>
      </dgm:t>
    </dgm:pt>
    <dgm:pt modelId="{DE922866-8DD2-4902-86F9-2B5D6F52EF19}" type="sibTrans" cxnId="{0632E811-3AC6-48A2-97C9-56DE54E43B44}">
      <dgm:prSet/>
      <dgm:spPr/>
      <dgm:t>
        <a:bodyPr/>
        <a:lstStyle/>
        <a:p>
          <a:endParaRPr lang="en-US"/>
        </a:p>
      </dgm:t>
    </dgm:pt>
    <dgm:pt modelId="{7185CC6C-3790-48D9-956B-7FF9C0AA5649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Lateral </a:t>
          </a:r>
        </a:p>
      </dgm:t>
    </dgm:pt>
    <dgm:pt modelId="{2803EF41-0B41-46E7-8360-BDA1E805B3A5}" type="parTrans" cxnId="{7A4030F0-A0D1-4DA5-93B4-8F6C4E2DBEE9}">
      <dgm:prSet/>
      <dgm:spPr/>
      <dgm:t>
        <a:bodyPr/>
        <a:lstStyle/>
        <a:p>
          <a:endParaRPr lang="en-US"/>
        </a:p>
      </dgm:t>
    </dgm:pt>
    <dgm:pt modelId="{C0CC47C5-98B5-403D-9B83-FC0F41BCE1A8}" type="sibTrans" cxnId="{7A4030F0-A0D1-4DA5-93B4-8F6C4E2DBEE9}">
      <dgm:prSet/>
      <dgm:spPr/>
      <dgm:t>
        <a:bodyPr/>
        <a:lstStyle/>
        <a:p>
          <a:endParaRPr lang="en-US"/>
        </a:p>
      </dgm:t>
    </dgm:pt>
    <dgm:pt modelId="{7665AD64-0C9D-441E-AECB-5DA3E94A421C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Posterior</a:t>
          </a:r>
        </a:p>
      </dgm:t>
    </dgm:pt>
    <dgm:pt modelId="{27506F58-E2BA-4033-AB2C-269DA0C43EBB}" type="parTrans" cxnId="{9100B448-85A0-4E0B-9B4B-C93F96FE778C}">
      <dgm:prSet/>
      <dgm:spPr/>
      <dgm:t>
        <a:bodyPr/>
        <a:lstStyle/>
        <a:p>
          <a:endParaRPr lang="en-US"/>
        </a:p>
      </dgm:t>
    </dgm:pt>
    <dgm:pt modelId="{F50E1E95-6DEC-42F9-8BB6-7B56FBE929FB}" type="sibTrans" cxnId="{9100B448-85A0-4E0B-9B4B-C93F96FE778C}">
      <dgm:prSet/>
      <dgm:spPr/>
      <dgm:t>
        <a:bodyPr/>
        <a:lstStyle/>
        <a:p>
          <a:endParaRPr lang="en-US"/>
        </a:p>
      </dgm:t>
    </dgm:pt>
    <dgm:pt modelId="{81BED5B2-32D9-468D-89C8-A18E63F252D9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Intra-articular Pathology </a:t>
          </a:r>
        </a:p>
      </dgm:t>
    </dgm:pt>
    <dgm:pt modelId="{FEA3F82A-7FBC-4905-8BA8-0A017EFCFCAE}" type="parTrans" cxnId="{8F7F1674-81CE-48B2-B080-93B31E31566B}">
      <dgm:prSet/>
      <dgm:spPr/>
      <dgm:t>
        <a:bodyPr/>
        <a:lstStyle/>
        <a:p>
          <a:endParaRPr lang="en-US"/>
        </a:p>
      </dgm:t>
    </dgm:pt>
    <dgm:pt modelId="{66C16852-0907-44BD-8A94-1EB47AB107E8}" type="sibTrans" cxnId="{8F7F1674-81CE-48B2-B080-93B31E31566B}">
      <dgm:prSet/>
      <dgm:spPr/>
      <dgm:t>
        <a:bodyPr/>
        <a:lstStyle/>
        <a:p>
          <a:endParaRPr lang="en-US"/>
        </a:p>
      </dgm:t>
    </dgm:pt>
    <dgm:pt modelId="{C15219F0-5B0B-4AC3-9B10-78FC3A6A7453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Hip Flexor Injury</a:t>
          </a:r>
        </a:p>
      </dgm:t>
    </dgm:pt>
    <dgm:pt modelId="{789D77B1-3CD3-477C-8AB0-B6CEC0766B22}" type="parTrans" cxnId="{65D9E0E1-314F-4B1F-BE33-B65568C75590}">
      <dgm:prSet/>
      <dgm:spPr/>
      <dgm:t>
        <a:bodyPr/>
        <a:lstStyle/>
        <a:p>
          <a:endParaRPr lang="en-US"/>
        </a:p>
      </dgm:t>
    </dgm:pt>
    <dgm:pt modelId="{18FDE1D0-CCC3-4D46-A249-C744D4EB456E}" type="sibTrans" cxnId="{65D9E0E1-314F-4B1F-BE33-B65568C75590}">
      <dgm:prSet/>
      <dgm:spPr/>
      <dgm:t>
        <a:bodyPr/>
        <a:lstStyle/>
        <a:p>
          <a:endParaRPr lang="en-US"/>
        </a:p>
      </dgm:t>
    </dgm:pt>
    <dgm:pt modelId="{ED25AF79-A8F2-40CB-B293-18221CF46281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Apophyseal Avulsion Injuries </a:t>
          </a:r>
        </a:p>
      </dgm:t>
    </dgm:pt>
    <dgm:pt modelId="{018F67A3-8F17-4FBA-B324-4A48BD2C3EAD}" type="parTrans" cxnId="{0152C28E-7C8D-45FF-AC64-F4655E330755}">
      <dgm:prSet/>
      <dgm:spPr/>
      <dgm:t>
        <a:bodyPr/>
        <a:lstStyle/>
        <a:p>
          <a:endParaRPr lang="en-US"/>
        </a:p>
      </dgm:t>
    </dgm:pt>
    <dgm:pt modelId="{C014E6B6-82B7-4DB5-B8CF-D23D767D8395}" type="sibTrans" cxnId="{0152C28E-7C8D-45FF-AC64-F4655E330755}">
      <dgm:prSet/>
      <dgm:spPr/>
      <dgm:t>
        <a:bodyPr/>
        <a:lstStyle/>
        <a:p>
          <a:endParaRPr lang="en-US"/>
        </a:p>
      </dgm:t>
    </dgm:pt>
    <dgm:pt modelId="{DA0AFAC1-8F45-4E35-8AF9-DC212E7FCE28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Greater Trochanteric Pain Syndrome</a:t>
          </a:r>
        </a:p>
      </dgm:t>
    </dgm:pt>
    <dgm:pt modelId="{4010EBB0-34D1-4A09-AAE6-8001291DAC65}" type="parTrans" cxnId="{E6B3B3F6-DB7C-42E9-B06F-631A03064BC5}">
      <dgm:prSet/>
      <dgm:spPr/>
      <dgm:t>
        <a:bodyPr/>
        <a:lstStyle/>
        <a:p>
          <a:endParaRPr lang="en-US"/>
        </a:p>
      </dgm:t>
    </dgm:pt>
    <dgm:pt modelId="{655CF224-7186-4900-8939-705EBD3D0DBB}" type="sibTrans" cxnId="{E6B3B3F6-DB7C-42E9-B06F-631A03064BC5}">
      <dgm:prSet/>
      <dgm:spPr/>
      <dgm:t>
        <a:bodyPr/>
        <a:lstStyle/>
        <a:p>
          <a:endParaRPr lang="en-US"/>
        </a:p>
      </dgm:t>
    </dgm:pt>
    <dgm:pt modelId="{F1B42E0D-49E2-405C-B974-5E2D739AEFE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Meralgia Paresthetica</a:t>
          </a:r>
        </a:p>
      </dgm:t>
    </dgm:pt>
    <dgm:pt modelId="{F282890E-79EB-44F9-BD96-98BC76B5A09B}" type="parTrans" cxnId="{675D8D32-1A33-48C5-B400-2674D56DAA0E}">
      <dgm:prSet/>
      <dgm:spPr/>
      <dgm:t>
        <a:bodyPr/>
        <a:lstStyle/>
        <a:p>
          <a:endParaRPr lang="en-US"/>
        </a:p>
      </dgm:t>
    </dgm:pt>
    <dgm:pt modelId="{07E2CA3F-C4AD-4AB6-A901-BA64145E656E}" type="sibTrans" cxnId="{675D8D32-1A33-48C5-B400-2674D56DAA0E}">
      <dgm:prSet/>
      <dgm:spPr/>
      <dgm:t>
        <a:bodyPr/>
        <a:lstStyle/>
        <a:p>
          <a:endParaRPr lang="en-US"/>
        </a:p>
      </dgm:t>
    </dgm:pt>
    <dgm:pt modelId="{243C6B2B-C0C7-4B79-BC2C-C99DADD06E25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ITB Syndrome</a:t>
          </a:r>
        </a:p>
      </dgm:t>
    </dgm:pt>
    <dgm:pt modelId="{3A094F0C-D881-443D-A3E8-50C593352C33}" type="parTrans" cxnId="{FDCB5774-DECE-48C6-9A9F-126D5D394F73}">
      <dgm:prSet/>
      <dgm:spPr/>
      <dgm:t>
        <a:bodyPr/>
        <a:lstStyle/>
        <a:p>
          <a:endParaRPr lang="en-US"/>
        </a:p>
      </dgm:t>
    </dgm:pt>
    <dgm:pt modelId="{4F29D9E4-8C6B-4C26-8953-6CD9B23D05D9}" type="sibTrans" cxnId="{FDCB5774-DECE-48C6-9A9F-126D5D394F73}">
      <dgm:prSet/>
      <dgm:spPr/>
      <dgm:t>
        <a:bodyPr/>
        <a:lstStyle/>
        <a:p>
          <a:endParaRPr lang="en-US"/>
        </a:p>
      </dgm:t>
    </dgm:pt>
    <dgm:pt modelId="{89F2BDF3-71C0-46A3-8557-2E140FB80820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Lumbar Radiculopathy</a:t>
          </a:r>
        </a:p>
      </dgm:t>
    </dgm:pt>
    <dgm:pt modelId="{FF293C75-22BC-40DB-BC41-CCEC97ACFBED}" type="parTrans" cxnId="{956803F4-4204-461D-ADA3-A97A32504BFA}">
      <dgm:prSet/>
      <dgm:spPr/>
      <dgm:t>
        <a:bodyPr/>
        <a:lstStyle/>
        <a:p>
          <a:endParaRPr lang="en-US"/>
        </a:p>
      </dgm:t>
    </dgm:pt>
    <dgm:pt modelId="{9D75F1D0-769E-46F8-B813-EF57CD6699DA}" type="sibTrans" cxnId="{956803F4-4204-461D-ADA3-A97A32504BFA}">
      <dgm:prSet/>
      <dgm:spPr/>
      <dgm:t>
        <a:bodyPr/>
        <a:lstStyle/>
        <a:p>
          <a:endParaRPr lang="en-US"/>
        </a:p>
      </dgm:t>
    </dgm:pt>
    <dgm:pt modelId="{DB3D51E2-5C94-464A-921D-B2223E938F5A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Piriformis Syndrome</a:t>
          </a:r>
        </a:p>
      </dgm:t>
    </dgm:pt>
    <dgm:pt modelId="{FF685051-9989-4868-9A3C-73DFC8EFAE37}" type="parTrans" cxnId="{846B70FD-7AA2-4984-8057-2A1EEA04D4DD}">
      <dgm:prSet/>
      <dgm:spPr/>
      <dgm:t>
        <a:bodyPr/>
        <a:lstStyle/>
        <a:p>
          <a:endParaRPr lang="en-US"/>
        </a:p>
      </dgm:t>
    </dgm:pt>
    <dgm:pt modelId="{A05D7555-DC56-40D4-9F1B-BDCC0903E267}" type="sibTrans" cxnId="{846B70FD-7AA2-4984-8057-2A1EEA04D4DD}">
      <dgm:prSet/>
      <dgm:spPr/>
      <dgm:t>
        <a:bodyPr/>
        <a:lstStyle/>
        <a:p>
          <a:endParaRPr lang="en-US"/>
        </a:p>
      </dgm:t>
    </dgm:pt>
    <dgm:pt modelId="{D0408142-AAF2-46C4-A047-8548AF824832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SI Joint</a:t>
          </a:r>
        </a:p>
      </dgm:t>
    </dgm:pt>
    <dgm:pt modelId="{619F01CC-E03C-4A11-B03F-845DFA97B10E}" type="parTrans" cxnId="{E0F9A93E-2E10-4FA3-AAE8-F53910E667A2}">
      <dgm:prSet/>
      <dgm:spPr/>
      <dgm:t>
        <a:bodyPr/>
        <a:lstStyle/>
        <a:p>
          <a:endParaRPr lang="en-US"/>
        </a:p>
      </dgm:t>
    </dgm:pt>
    <dgm:pt modelId="{27C391D1-88FB-4639-B417-FBED3A6E990E}" type="sibTrans" cxnId="{E0F9A93E-2E10-4FA3-AAE8-F53910E667A2}">
      <dgm:prSet/>
      <dgm:spPr/>
      <dgm:t>
        <a:bodyPr/>
        <a:lstStyle/>
        <a:p>
          <a:endParaRPr lang="en-US"/>
        </a:p>
      </dgm:t>
    </dgm:pt>
    <dgm:pt modelId="{3E3583DB-362A-465E-AA64-BC57F7929130}" type="pres">
      <dgm:prSet presAssocID="{2B49FA5F-A2F2-4A00-AE2B-167B066D06F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F87565-AF04-434F-A136-261BB1283DE4}" type="pres">
      <dgm:prSet presAssocID="{01DD3B27-3908-4BD7-83C5-FC959BB0C240}" presName="root1" presStyleCnt="0"/>
      <dgm:spPr/>
    </dgm:pt>
    <dgm:pt modelId="{51C59120-5DCA-4F4B-8CA8-DFF35DE9101A}" type="pres">
      <dgm:prSet presAssocID="{01DD3B27-3908-4BD7-83C5-FC959BB0C24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52D968-C1AB-4B0F-B694-58A00C9391D7}" type="pres">
      <dgm:prSet presAssocID="{01DD3B27-3908-4BD7-83C5-FC959BB0C240}" presName="level2hierChild" presStyleCnt="0"/>
      <dgm:spPr/>
    </dgm:pt>
    <dgm:pt modelId="{B872D73D-2E73-45F4-8F36-3543C17AB3CF}" type="pres">
      <dgm:prSet presAssocID="{C1036F36-9682-46E5-925A-11F91F007D74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52F6B3DF-D8E7-4D03-A51E-6765676BDEF5}" type="pres">
      <dgm:prSet presAssocID="{C1036F36-9682-46E5-925A-11F91F007D74}" presName="connTx" presStyleLbl="parChTrans1D2" presStyleIdx="0" presStyleCnt="3"/>
      <dgm:spPr/>
      <dgm:t>
        <a:bodyPr/>
        <a:lstStyle/>
        <a:p>
          <a:endParaRPr lang="en-US"/>
        </a:p>
      </dgm:t>
    </dgm:pt>
    <dgm:pt modelId="{ACEE82E2-8252-4D92-B898-40C1673B157B}" type="pres">
      <dgm:prSet presAssocID="{A23BBA66-C3BB-422E-A1B3-BC6CE4194535}" presName="root2" presStyleCnt="0"/>
      <dgm:spPr/>
    </dgm:pt>
    <dgm:pt modelId="{16D76047-0056-4A8C-8806-CAA967686ABF}" type="pres">
      <dgm:prSet presAssocID="{A23BBA66-C3BB-422E-A1B3-BC6CE4194535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EFE7D0-F851-4138-9E13-EE1B57C6EC0C}" type="pres">
      <dgm:prSet presAssocID="{A23BBA66-C3BB-422E-A1B3-BC6CE4194535}" presName="level3hierChild" presStyleCnt="0"/>
      <dgm:spPr/>
    </dgm:pt>
    <dgm:pt modelId="{CBBD8BFA-0A34-4605-89BC-CFED1B87A312}" type="pres">
      <dgm:prSet presAssocID="{FEA3F82A-7FBC-4905-8BA8-0A017EFCFCAE}" presName="conn2-1" presStyleLbl="parChTrans1D3" presStyleIdx="0" presStyleCnt="9"/>
      <dgm:spPr/>
      <dgm:t>
        <a:bodyPr/>
        <a:lstStyle/>
        <a:p>
          <a:endParaRPr lang="en-US"/>
        </a:p>
      </dgm:t>
    </dgm:pt>
    <dgm:pt modelId="{9DBB2358-0B95-459C-9D51-8E3158039DCB}" type="pres">
      <dgm:prSet presAssocID="{FEA3F82A-7FBC-4905-8BA8-0A017EFCFCAE}" presName="connTx" presStyleLbl="parChTrans1D3" presStyleIdx="0" presStyleCnt="9"/>
      <dgm:spPr/>
      <dgm:t>
        <a:bodyPr/>
        <a:lstStyle/>
        <a:p>
          <a:endParaRPr lang="en-US"/>
        </a:p>
      </dgm:t>
    </dgm:pt>
    <dgm:pt modelId="{CF60D76D-2879-4B11-8356-C596396B0846}" type="pres">
      <dgm:prSet presAssocID="{81BED5B2-32D9-468D-89C8-A18E63F252D9}" presName="root2" presStyleCnt="0"/>
      <dgm:spPr/>
    </dgm:pt>
    <dgm:pt modelId="{A21D8FA5-25BA-42E6-BD00-E942A5C6BB8F}" type="pres">
      <dgm:prSet presAssocID="{81BED5B2-32D9-468D-89C8-A18E63F252D9}" presName="LevelTwoTextNode" presStyleLbl="node3" presStyleIdx="0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0823AC-6890-4F29-95E6-44CFD7B99FAB}" type="pres">
      <dgm:prSet presAssocID="{81BED5B2-32D9-468D-89C8-A18E63F252D9}" presName="level3hierChild" presStyleCnt="0"/>
      <dgm:spPr/>
    </dgm:pt>
    <dgm:pt modelId="{115FDFCF-5125-434D-8BA4-FD21AFC9EF61}" type="pres">
      <dgm:prSet presAssocID="{789D77B1-3CD3-477C-8AB0-B6CEC0766B22}" presName="conn2-1" presStyleLbl="parChTrans1D3" presStyleIdx="1" presStyleCnt="9"/>
      <dgm:spPr/>
      <dgm:t>
        <a:bodyPr/>
        <a:lstStyle/>
        <a:p>
          <a:endParaRPr lang="en-US"/>
        </a:p>
      </dgm:t>
    </dgm:pt>
    <dgm:pt modelId="{1F827DE8-0C9A-4F8E-9EC8-D58951EDA1C8}" type="pres">
      <dgm:prSet presAssocID="{789D77B1-3CD3-477C-8AB0-B6CEC0766B22}" presName="connTx" presStyleLbl="parChTrans1D3" presStyleIdx="1" presStyleCnt="9"/>
      <dgm:spPr/>
      <dgm:t>
        <a:bodyPr/>
        <a:lstStyle/>
        <a:p>
          <a:endParaRPr lang="en-US"/>
        </a:p>
      </dgm:t>
    </dgm:pt>
    <dgm:pt modelId="{B0B798CA-EFA9-4777-BFEB-49A5DFCBE396}" type="pres">
      <dgm:prSet presAssocID="{C15219F0-5B0B-4AC3-9B10-78FC3A6A7453}" presName="root2" presStyleCnt="0"/>
      <dgm:spPr/>
    </dgm:pt>
    <dgm:pt modelId="{9EBAFDD6-F28E-4C0B-A5F1-15ACEE3ADD0F}" type="pres">
      <dgm:prSet presAssocID="{C15219F0-5B0B-4AC3-9B10-78FC3A6A7453}" presName="LevelTwoTextNode" presStyleLbl="node3" presStyleIdx="1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84A0E7-47D9-40E1-8BEA-B7E941BB0A24}" type="pres">
      <dgm:prSet presAssocID="{C15219F0-5B0B-4AC3-9B10-78FC3A6A7453}" presName="level3hierChild" presStyleCnt="0"/>
      <dgm:spPr/>
    </dgm:pt>
    <dgm:pt modelId="{94C1E8C1-2ABF-45BC-9EB5-6AAC92E83B74}" type="pres">
      <dgm:prSet presAssocID="{018F67A3-8F17-4FBA-B324-4A48BD2C3EAD}" presName="conn2-1" presStyleLbl="parChTrans1D3" presStyleIdx="2" presStyleCnt="9"/>
      <dgm:spPr/>
      <dgm:t>
        <a:bodyPr/>
        <a:lstStyle/>
        <a:p>
          <a:endParaRPr lang="en-US"/>
        </a:p>
      </dgm:t>
    </dgm:pt>
    <dgm:pt modelId="{8D907C1A-FBDD-448F-9751-6E52A58A2C2C}" type="pres">
      <dgm:prSet presAssocID="{018F67A3-8F17-4FBA-B324-4A48BD2C3EAD}" presName="connTx" presStyleLbl="parChTrans1D3" presStyleIdx="2" presStyleCnt="9"/>
      <dgm:spPr/>
      <dgm:t>
        <a:bodyPr/>
        <a:lstStyle/>
        <a:p>
          <a:endParaRPr lang="en-US"/>
        </a:p>
      </dgm:t>
    </dgm:pt>
    <dgm:pt modelId="{88AC85E1-5FE8-4C04-B718-38ED1630BCF3}" type="pres">
      <dgm:prSet presAssocID="{ED25AF79-A8F2-40CB-B293-18221CF46281}" presName="root2" presStyleCnt="0"/>
      <dgm:spPr/>
    </dgm:pt>
    <dgm:pt modelId="{080E27E6-1E72-477E-9228-9F511E5DC3A0}" type="pres">
      <dgm:prSet presAssocID="{ED25AF79-A8F2-40CB-B293-18221CF46281}" presName="LevelTwoTextNode" presStyleLbl="node3" presStyleIdx="2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7DC087-AF51-4F3F-A3DF-2D2EBEAF8A32}" type="pres">
      <dgm:prSet presAssocID="{ED25AF79-A8F2-40CB-B293-18221CF46281}" presName="level3hierChild" presStyleCnt="0"/>
      <dgm:spPr/>
    </dgm:pt>
    <dgm:pt modelId="{41D4784B-DC94-4B06-A7BC-8B2D3FB493B0}" type="pres">
      <dgm:prSet presAssocID="{2803EF41-0B41-46E7-8360-BDA1E805B3A5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C343930D-FABF-4580-A115-1EF11D60E52A}" type="pres">
      <dgm:prSet presAssocID="{2803EF41-0B41-46E7-8360-BDA1E805B3A5}" presName="connTx" presStyleLbl="parChTrans1D2" presStyleIdx="1" presStyleCnt="3"/>
      <dgm:spPr/>
      <dgm:t>
        <a:bodyPr/>
        <a:lstStyle/>
        <a:p>
          <a:endParaRPr lang="en-US"/>
        </a:p>
      </dgm:t>
    </dgm:pt>
    <dgm:pt modelId="{4D57C9CD-6A4C-4749-A64A-3FAD71C2636D}" type="pres">
      <dgm:prSet presAssocID="{7185CC6C-3790-48D9-956B-7FF9C0AA5649}" presName="root2" presStyleCnt="0"/>
      <dgm:spPr/>
    </dgm:pt>
    <dgm:pt modelId="{1185CBF1-4339-40D1-9C38-1BE900BBB3E8}" type="pres">
      <dgm:prSet presAssocID="{7185CC6C-3790-48D9-956B-7FF9C0AA5649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910243-FE66-4C2F-9EBA-2ACD8DD7F128}" type="pres">
      <dgm:prSet presAssocID="{7185CC6C-3790-48D9-956B-7FF9C0AA5649}" presName="level3hierChild" presStyleCnt="0"/>
      <dgm:spPr/>
    </dgm:pt>
    <dgm:pt modelId="{6C7994F5-61C9-4CA6-9825-BB58705033A2}" type="pres">
      <dgm:prSet presAssocID="{4010EBB0-34D1-4A09-AAE6-8001291DAC65}" presName="conn2-1" presStyleLbl="parChTrans1D3" presStyleIdx="3" presStyleCnt="9"/>
      <dgm:spPr/>
      <dgm:t>
        <a:bodyPr/>
        <a:lstStyle/>
        <a:p>
          <a:endParaRPr lang="en-US"/>
        </a:p>
      </dgm:t>
    </dgm:pt>
    <dgm:pt modelId="{E07C3C48-F88A-4AC2-8D98-11586FB31619}" type="pres">
      <dgm:prSet presAssocID="{4010EBB0-34D1-4A09-AAE6-8001291DAC65}" presName="connTx" presStyleLbl="parChTrans1D3" presStyleIdx="3" presStyleCnt="9"/>
      <dgm:spPr/>
      <dgm:t>
        <a:bodyPr/>
        <a:lstStyle/>
        <a:p>
          <a:endParaRPr lang="en-US"/>
        </a:p>
      </dgm:t>
    </dgm:pt>
    <dgm:pt modelId="{5D1EFD57-6DEC-4E57-B0D2-66141536BCBA}" type="pres">
      <dgm:prSet presAssocID="{DA0AFAC1-8F45-4E35-8AF9-DC212E7FCE28}" presName="root2" presStyleCnt="0"/>
      <dgm:spPr/>
    </dgm:pt>
    <dgm:pt modelId="{6D9C8D00-1A19-4E24-A332-8C2ADC143189}" type="pres">
      <dgm:prSet presAssocID="{DA0AFAC1-8F45-4E35-8AF9-DC212E7FCE28}" presName="LevelTwoTextNode" presStyleLbl="node3" presStyleIdx="3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90EAD1-144B-4B98-8055-90D4640DF273}" type="pres">
      <dgm:prSet presAssocID="{DA0AFAC1-8F45-4E35-8AF9-DC212E7FCE28}" presName="level3hierChild" presStyleCnt="0"/>
      <dgm:spPr/>
    </dgm:pt>
    <dgm:pt modelId="{9B7C2382-E5CE-46B2-B8A8-FDB7B8111349}" type="pres">
      <dgm:prSet presAssocID="{F282890E-79EB-44F9-BD96-98BC76B5A09B}" presName="conn2-1" presStyleLbl="parChTrans1D3" presStyleIdx="4" presStyleCnt="9"/>
      <dgm:spPr/>
      <dgm:t>
        <a:bodyPr/>
        <a:lstStyle/>
        <a:p>
          <a:endParaRPr lang="en-US"/>
        </a:p>
      </dgm:t>
    </dgm:pt>
    <dgm:pt modelId="{F18F23D6-6CDC-4603-9403-F77A2260687D}" type="pres">
      <dgm:prSet presAssocID="{F282890E-79EB-44F9-BD96-98BC76B5A09B}" presName="connTx" presStyleLbl="parChTrans1D3" presStyleIdx="4" presStyleCnt="9"/>
      <dgm:spPr/>
      <dgm:t>
        <a:bodyPr/>
        <a:lstStyle/>
        <a:p>
          <a:endParaRPr lang="en-US"/>
        </a:p>
      </dgm:t>
    </dgm:pt>
    <dgm:pt modelId="{6DC97D3E-E239-4975-963D-5DB70E3FD52E}" type="pres">
      <dgm:prSet presAssocID="{F1B42E0D-49E2-405C-B974-5E2D739AEFE6}" presName="root2" presStyleCnt="0"/>
      <dgm:spPr/>
    </dgm:pt>
    <dgm:pt modelId="{A65DC50F-FB36-4BA3-92E6-73249DDAF452}" type="pres">
      <dgm:prSet presAssocID="{F1B42E0D-49E2-405C-B974-5E2D739AEFE6}" presName="LevelTwoTextNode" presStyleLbl="node3" presStyleIdx="4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AC5CAD-F62C-482C-B406-8107B70567E0}" type="pres">
      <dgm:prSet presAssocID="{F1B42E0D-49E2-405C-B974-5E2D739AEFE6}" presName="level3hierChild" presStyleCnt="0"/>
      <dgm:spPr/>
    </dgm:pt>
    <dgm:pt modelId="{407137A8-F8FA-4DBB-9F5B-CB481CF298CE}" type="pres">
      <dgm:prSet presAssocID="{3A094F0C-D881-443D-A3E8-50C593352C33}" presName="conn2-1" presStyleLbl="parChTrans1D3" presStyleIdx="5" presStyleCnt="9"/>
      <dgm:spPr/>
      <dgm:t>
        <a:bodyPr/>
        <a:lstStyle/>
        <a:p>
          <a:endParaRPr lang="en-US"/>
        </a:p>
      </dgm:t>
    </dgm:pt>
    <dgm:pt modelId="{5A41C351-CB38-45DC-9384-B3F1420E4DE8}" type="pres">
      <dgm:prSet presAssocID="{3A094F0C-D881-443D-A3E8-50C593352C33}" presName="connTx" presStyleLbl="parChTrans1D3" presStyleIdx="5" presStyleCnt="9"/>
      <dgm:spPr/>
      <dgm:t>
        <a:bodyPr/>
        <a:lstStyle/>
        <a:p>
          <a:endParaRPr lang="en-US"/>
        </a:p>
      </dgm:t>
    </dgm:pt>
    <dgm:pt modelId="{4AB9C802-87CE-437D-9177-84A69B646938}" type="pres">
      <dgm:prSet presAssocID="{243C6B2B-C0C7-4B79-BC2C-C99DADD06E25}" presName="root2" presStyleCnt="0"/>
      <dgm:spPr/>
    </dgm:pt>
    <dgm:pt modelId="{9CDC3BA5-4007-4F0E-9A55-2CD3D6417C3A}" type="pres">
      <dgm:prSet presAssocID="{243C6B2B-C0C7-4B79-BC2C-C99DADD06E25}" presName="LevelTwoTextNode" presStyleLbl="node3" presStyleIdx="5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869AD8-9D4B-4427-A58A-56D1F9CF51C0}" type="pres">
      <dgm:prSet presAssocID="{243C6B2B-C0C7-4B79-BC2C-C99DADD06E25}" presName="level3hierChild" presStyleCnt="0"/>
      <dgm:spPr/>
    </dgm:pt>
    <dgm:pt modelId="{94A92476-DE03-4DA3-AFB9-3D45808AD8EB}" type="pres">
      <dgm:prSet presAssocID="{27506F58-E2BA-4033-AB2C-269DA0C43EBB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DA6B33C7-BB8E-4FF4-A45C-2181017EDAE7}" type="pres">
      <dgm:prSet presAssocID="{27506F58-E2BA-4033-AB2C-269DA0C43EBB}" presName="connTx" presStyleLbl="parChTrans1D2" presStyleIdx="2" presStyleCnt="3"/>
      <dgm:spPr/>
      <dgm:t>
        <a:bodyPr/>
        <a:lstStyle/>
        <a:p>
          <a:endParaRPr lang="en-US"/>
        </a:p>
      </dgm:t>
    </dgm:pt>
    <dgm:pt modelId="{4E59FD33-CA1E-46CF-A510-FB364773B032}" type="pres">
      <dgm:prSet presAssocID="{7665AD64-0C9D-441E-AECB-5DA3E94A421C}" presName="root2" presStyleCnt="0"/>
      <dgm:spPr/>
    </dgm:pt>
    <dgm:pt modelId="{C5E97772-B8CF-47B9-A69C-B89FD74E65E8}" type="pres">
      <dgm:prSet presAssocID="{7665AD64-0C9D-441E-AECB-5DA3E94A421C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471900-BD51-4996-98C4-B40C06BE8D74}" type="pres">
      <dgm:prSet presAssocID="{7665AD64-0C9D-441E-AECB-5DA3E94A421C}" presName="level3hierChild" presStyleCnt="0"/>
      <dgm:spPr/>
    </dgm:pt>
    <dgm:pt modelId="{0C0B0F70-C6FB-459D-A8FA-D8D5B1543174}" type="pres">
      <dgm:prSet presAssocID="{FF293C75-22BC-40DB-BC41-CCEC97ACFBED}" presName="conn2-1" presStyleLbl="parChTrans1D3" presStyleIdx="6" presStyleCnt="9"/>
      <dgm:spPr/>
      <dgm:t>
        <a:bodyPr/>
        <a:lstStyle/>
        <a:p>
          <a:endParaRPr lang="en-US"/>
        </a:p>
      </dgm:t>
    </dgm:pt>
    <dgm:pt modelId="{5FD5EF68-EF90-4668-8154-101ACED0556A}" type="pres">
      <dgm:prSet presAssocID="{FF293C75-22BC-40DB-BC41-CCEC97ACFBED}" presName="connTx" presStyleLbl="parChTrans1D3" presStyleIdx="6" presStyleCnt="9"/>
      <dgm:spPr/>
      <dgm:t>
        <a:bodyPr/>
        <a:lstStyle/>
        <a:p>
          <a:endParaRPr lang="en-US"/>
        </a:p>
      </dgm:t>
    </dgm:pt>
    <dgm:pt modelId="{34879B17-547B-4B0E-9200-F6E53588F93E}" type="pres">
      <dgm:prSet presAssocID="{89F2BDF3-71C0-46A3-8557-2E140FB80820}" presName="root2" presStyleCnt="0"/>
      <dgm:spPr/>
    </dgm:pt>
    <dgm:pt modelId="{FF2AF881-016E-4DDE-82B1-2740DE0742F3}" type="pres">
      <dgm:prSet presAssocID="{89F2BDF3-71C0-46A3-8557-2E140FB80820}" presName="LevelTwoTextNode" presStyleLbl="node3" presStyleIdx="6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D2C6CF-8372-493E-BE06-C18A073F38C1}" type="pres">
      <dgm:prSet presAssocID="{89F2BDF3-71C0-46A3-8557-2E140FB80820}" presName="level3hierChild" presStyleCnt="0"/>
      <dgm:spPr/>
    </dgm:pt>
    <dgm:pt modelId="{209A44ED-C70D-4BCB-8792-0BC55E538FA7}" type="pres">
      <dgm:prSet presAssocID="{FF685051-9989-4868-9A3C-73DFC8EFAE37}" presName="conn2-1" presStyleLbl="parChTrans1D3" presStyleIdx="7" presStyleCnt="9"/>
      <dgm:spPr/>
      <dgm:t>
        <a:bodyPr/>
        <a:lstStyle/>
        <a:p>
          <a:endParaRPr lang="en-US"/>
        </a:p>
      </dgm:t>
    </dgm:pt>
    <dgm:pt modelId="{4705F73D-7FB1-4011-9221-A9A71C98B2E6}" type="pres">
      <dgm:prSet presAssocID="{FF685051-9989-4868-9A3C-73DFC8EFAE37}" presName="connTx" presStyleLbl="parChTrans1D3" presStyleIdx="7" presStyleCnt="9"/>
      <dgm:spPr/>
      <dgm:t>
        <a:bodyPr/>
        <a:lstStyle/>
        <a:p>
          <a:endParaRPr lang="en-US"/>
        </a:p>
      </dgm:t>
    </dgm:pt>
    <dgm:pt modelId="{98AE4720-CAD9-43C0-9D3F-7335A1769CD5}" type="pres">
      <dgm:prSet presAssocID="{DB3D51E2-5C94-464A-921D-B2223E938F5A}" presName="root2" presStyleCnt="0"/>
      <dgm:spPr/>
    </dgm:pt>
    <dgm:pt modelId="{A9C3869E-8DC6-4FB3-8FD5-DC1D66838BE0}" type="pres">
      <dgm:prSet presAssocID="{DB3D51E2-5C94-464A-921D-B2223E938F5A}" presName="LevelTwoTextNode" presStyleLbl="node3" presStyleIdx="7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F9E748-9FA6-4241-92C8-1E7D63785949}" type="pres">
      <dgm:prSet presAssocID="{DB3D51E2-5C94-464A-921D-B2223E938F5A}" presName="level3hierChild" presStyleCnt="0"/>
      <dgm:spPr/>
    </dgm:pt>
    <dgm:pt modelId="{0D981FE4-F1F9-4195-8E43-2FFF5F64C544}" type="pres">
      <dgm:prSet presAssocID="{619F01CC-E03C-4A11-B03F-845DFA97B10E}" presName="conn2-1" presStyleLbl="parChTrans1D3" presStyleIdx="8" presStyleCnt="9"/>
      <dgm:spPr/>
      <dgm:t>
        <a:bodyPr/>
        <a:lstStyle/>
        <a:p>
          <a:endParaRPr lang="en-US"/>
        </a:p>
      </dgm:t>
    </dgm:pt>
    <dgm:pt modelId="{EDF167B5-0BFD-4F1C-BC94-29100A30E1E0}" type="pres">
      <dgm:prSet presAssocID="{619F01CC-E03C-4A11-B03F-845DFA97B10E}" presName="connTx" presStyleLbl="parChTrans1D3" presStyleIdx="8" presStyleCnt="9"/>
      <dgm:spPr/>
      <dgm:t>
        <a:bodyPr/>
        <a:lstStyle/>
        <a:p>
          <a:endParaRPr lang="en-US"/>
        </a:p>
      </dgm:t>
    </dgm:pt>
    <dgm:pt modelId="{38C2B300-659A-4F82-94EE-59809F62F1C0}" type="pres">
      <dgm:prSet presAssocID="{D0408142-AAF2-46C4-A047-8548AF824832}" presName="root2" presStyleCnt="0"/>
      <dgm:spPr/>
    </dgm:pt>
    <dgm:pt modelId="{A4E5C293-AD35-4E57-A09C-D5324E38F577}" type="pres">
      <dgm:prSet presAssocID="{D0408142-AAF2-46C4-A047-8548AF824832}" presName="LevelTwoTextNode" presStyleLbl="node3" presStyleIdx="8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C800B2-67CA-432E-A0A6-EC443B288CFB}" type="pres">
      <dgm:prSet presAssocID="{D0408142-AAF2-46C4-A047-8548AF824832}" presName="level3hierChild" presStyleCnt="0"/>
      <dgm:spPr/>
    </dgm:pt>
  </dgm:ptLst>
  <dgm:cxnLst>
    <dgm:cxn modelId="{039ABCA0-512D-4FC3-986D-F407AF74D30C}" type="presOf" srcId="{789D77B1-3CD3-477C-8AB0-B6CEC0766B22}" destId="{1F827DE8-0C9A-4F8E-9EC8-D58951EDA1C8}" srcOrd="1" destOrd="0" presId="urn:microsoft.com/office/officeart/2008/layout/HorizontalMultiLevelHierarchy"/>
    <dgm:cxn modelId="{477CA0D1-74B3-45B0-A555-277C07EA849A}" type="presOf" srcId="{FF293C75-22BC-40DB-BC41-CCEC97ACFBED}" destId="{0C0B0F70-C6FB-459D-A8FA-D8D5B1543174}" srcOrd="0" destOrd="0" presId="urn:microsoft.com/office/officeart/2008/layout/HorizontalMultiLevelHierarchy"/>
    <dgm:cxn modelId="{51CC077B-6591-4A53-808D-D0795EFD105C}" type="presOf" srcId="{DB3D51E2-5C94-464A-921D-B2223E938F5A}" destId="{A9C3869E-8DC6-4FB3-8FD5-DC1D66838BE0}" srcOrd="0" destOrd="0" presId="urn:microsoft.com/office/officeart/2008/layout/HorizontalMultiLevelHierarchy"/>
    <dgm:cxn modelId="{40A9250C-30C2-48DB-8417-BAD56D60DDF8}" type="presOf" srcId="{243C6B2B-C0C7-4B79-BC2C-C99DADD06E25}" destId="{9CDC3BA5-4007-4F0E-9A55-2CD3D6417C3A}" srcOrd="0" destOrd="0" presId="urn:microsoft.com/office/officeart/2008/layout/HorizontalMultiLevelHierarchy"/>
    <dgm:cxn modelId="{16768BC2-92BB-4D37-ABFB-939CCEF22139}" type="presOf" srcId="{789D77B1-3CD3-477C-8AB0-B6CEC0766B22}" destId="{115FDFCF-5125-434D-8BA4-FD21AFC9EF61}" srcOrd="0" destOrd="0" presId="urn:microsoft.com/office/officeart/2008/layout/HorizontalMultiLevelHierarchy"/>
    <dgm:cxn modelId="{AB44BCFF-4BE8-4389-A563-3EA72F2F834A}" type="presOf" srcId="{DA0AFAC1-8F45-4E35-8AF9-DC212E7FCE28}" destId="{6D9C8D00-1A19-4E24-A332-8C2ADC143189}" srcOrd="0" destOrd="0" presId="urn:microsoft.com/office/officeart/2008/layout/HorizontalMultiLevelHierarchy"/>
    <dgm:cxn modelId="{D9BA811E-58EB-4393-BF7B-F7EEDC6FAAA2}" type="presOf" srcId="{01DD3B27-3908-4BD7-83C5-FC959BB0C240}" destId="{51C59120-5DCA-4F4B-8CA8-DFF35DE9101A}" srcOrd="0" destOrd="0" presId="urn:microsoft.com/office/officeart/2008/layout/HorizontalMultiLevelHierarchy"/>
    <dgm:cxn modelId="{9EACEADA-FEB8-46A3-94AF-31E281EBDC42}" type="presOf" srcId="{619F01CC-E03C-4A11-B03F-845DFA97B10E}" destId="{0D981FE4-F1F9-4195-8E43-2FFF5F64C544}" srcOrd="0" destOrd="0" presId="urn:microsoft.com/office/officeart/2008/layout/HorizontalMultiLevelHierarchy"/>
    <dgm:cxn modelId="{098D852F-0569-4EDC-9532-4EF8A68CB07F}" type="presOf" srcId="{81BED5B2-32D9-468D-89C8-A18E63F252D9}" destId="{A21D8FA5-25BA-42E6-BD00-E942A5C6BB8F}" srcOrd="0" destOrd="0" presId="urn:microsoft.com/office/officeart/2008/layout/HorizontalMultiLevelHierarchy"/>
    <dgm:cxn modelId="{9F36B41B-61F3-4010-98A5-11B3094B9441}" type="presOf" srcId="{FF685051-9989-4868-9A3C-73DFC8EFAE37}" destId="{209A44ED-C70D-4BCB-8792-0BC55E538FA7}" srcOrd="0" destOrd="0" presId="urn:microsoft.com/office/officeart/2008/layout/HorizontalMultiLevelHierarchy"/>
    <dgm:cxn modelId="{0ED7B3DD-4889-46B4-9233-872458EB416C}" type="presOf" srcId="{7185CC6C-3790-48D9-956B-7FF9C0AA5649}" destId="{1185CBF1-4339-40D1-9C38-1BE900BBB3E8}" srcOrd="0" destOrd="0" presId="urn:microsoft.com/office/officeart/2008/layout/HorizontalMultiLevelHierarchy"/>
    <dgm:cxn modelId="{A4596D24-2B7C-4563-A6B2-DCD3DDFEEBB0}" type="presOf" srcId="{619F01CC-E03C-4A11-B03F-845DFA97B10E}" destId="{EDF167B5-0BFD-4F1C-BC94-29100A30E1E0}" srcOrd="1" destOrd="0" presId="urn:microsoft.com/office/officeart/2008/layout/HorizontalMultiLevelHierarchy"/>
    <dgm:cxn modelId="{956803F4-4204-461D-ADA3-A97A32504BFA}" srcId="{7665AD64-0C9D-441E-AECB-5DA3E94A421C}" destId="{89F2BDF3-71C0-46A3-8557-2E140FB80820}" srcOrd="0" destOrd="0" parTransId="{FF293C75-22BC-40DB-BC41-CCEC97ACFBED}" sibTransId="{9D75F1D0-769E-46F8-B813-EF57CD6699DA}"/>
    <dgm:cxn modelId="{9100B448-85A0-4E0B-9B4B-C93F96FE778C}" srcId="{01DD3B27-3908-4BD7-83C5-FC959BB0C240}" destId="{7665AD64-0C9D-441E-AECB-5DA3E94A421C}" srcOrd="2" destOrd="0" parTransId="{27506F58-E2BA-4033-AB2C-269DA0C43EBB}" sibTransId="{F50E1E95-6DEC-42F9-8BB6-7B56FBE929FB}"/>
    <dgm:cxn modelId="{C2B607BA-BA26-4614-B8F7-9D1741727039}" type="presOf" srcId="{7665AD64-0C9D-441E-AECB-5DA3E94A421C}" destId="{C5E97772-B8CF-47B9-A69C-B89FD74E65E8}" srcOrd="0" destOrd="0" presId="urn:microsoft.com/office/officeart/2008/layout/HorizontalMultiLevelHierarchy"/>
    <dgm:cxn modelId="{6069AE40-1C5F-439E-B600-A4CC24E5C72C}" type="presOf" srcId="{018F67A3-8F17-4FBA-B324-4A48BD2C3EAD}" destId="{94C1E8C1-2ABF-45BC-9EB5-6AAC92E83B74}" srcOrd="0" destOrd="0" presId="urn:microsoft.com/office/officeart/2008/layout/HorizontalMultiLevelHierarchy"/>
    <dgm:cxn modelId="{95612D4F-DAD3-4F42-AB25-82500D936365}" type="presOf" srcId="{C1036F36-9682-46E5-925A-11F91F007D74}" destId="{B872D73D-2E73-45F4-8F36-3543C17AB3CF}" srcOrd="0" destOrd="0" presId="urn:microsoft.com/office/officeart/2008/layout/HorizontalMultiLevelHierarchy"/>
    <dgm:cxn modelId="{0152C28E-7C8D-45FF-AC64-F4655E330755}" srcId="{A23BBA66-C3BB-422E-A1B3-BC6CE4194535}" destId="{ED25AF79-A8F2-40CB-B293-18221CF46281}" srcOrd="2" destOrd="0" parTransId="{018F67A3-8F17-4FBA-B324-4A48BD2C3EAD}" sibTransId="{C014E6B6-82B7-4DB5-B8CF-D23D767D8395}"/>
    <dgm:cxn modelId="{E6B3B3F6-DB7C-42E9-B06F-631A03064BC5}" srcId="{7185CC6C-3790-48D9-956B-7FF9C0AA5649}" destId="{DA0AFAC1-8F45-4E35-8AF9-DC212E7FCE28}" srcOrd="0" destOrd="0" parTransId="{4010EBB0-34D1-4A09-AAE6-8001291DAC65}" sibTransId="{655CF224-7186-4900-8939-705EBD3D0DBB}"/>
    <dgm:cxn modelId="{E1BC9532-D3F1-465D-AF55-C50E28779645}" type="presOf" srcId="{018F67A3-8F17-4FBA-B324-4A48BD2C3EAD}" destId="{8D907C1A-FBDD-448F-9751-6E52A58A2C2C}" srcOrd="1" destOrd="0" presId="urn:microsoft.com/office/officeart/2008/layout/HorizontalMultiLevelHierarchy"/>
    <dgm:cxn modelId="{ECDE8C80-C278-4F1B-80FA-42DC9C386506}" type="presOf" srcId="{3A094F0C-D881-443D-A3E8-50C593352C33}" destId="{5A41C351-CB38-45DC-9384-B3F1420E4DE8}" srcOrd="1" destOrd="0" presId="urn:microsoft.com/office/officeart/2008/layout/HorizontalMultiLevelHierarchy"/>
    <dgm:cxn modelId="{E8F0F356-5673-499E-BBBB-69CD1BA329C5}" type="presOf" srcId="{4010EBB0-34D1-4A09-AAE6-8001291DAC65}" destId="{6C7994F5-61C9-4CA6-9825-BB58705033A2}" srcOrd="0" destOrd="0" presId="urn:microsoft.com/office/officeart/2008/layout/HorizontalMultiLevelHierarchy"/>
    <dgm:cxn modelId="{4A31B629-B423-4C56-A1F0-460738E02EEF}" type="presOf" srcId="{27506F58-E2BA-4033-AB2C-269DA0C43EBB}" destId="{DA6B33C7-BB8E-4FF4-A45C-2181017EDAE7}" srcOrd="1" destOrd="0" presId="urn:microsoft.com/office/officeart/2008/layout/HorizontalMultiLevelHierarchy"/>
    <dgm:cxn modelId="{E1F1535A-5637-4615-A8DF-3DF04E58BD92}" srcId="{2B49FA5F-A2F2-4A00-AE2B-167B066D06F4}" destId="{01DD3B27-3908-4BD7-83C5-FC959BB0C240}" srcOrd="0" destOrd="0" parTransId="{75D690F7-93A1-47DD-8005-204AA6E02979}" sibTransId="{6AD6D58B-B089-426F-9210-BA45707E8323}"/>
    <dgm:cxn modelId="{BD76BE8A-DE0B-4A4C-A2C8-5B953413854E}" type="presOf" srcId="{2803EF41-0B41-46E7-8360-BDA1E805B3A5}" destId="{41D4784B-DC94-4B06-A7BC-8B2D3FB493B0}" srcOrd="0" destOrd="0" presId="urn:microsoft.com/office/officeart/2008/layout/HorizontalMultiLevelHierarchy"/>
    <dgm:cxn modelId="{0632E811-3AC6-48A2-97C9-56DE54E43B44}" srcId="{01DD3B27-3908-4BD7-83C5-FC959BB0C240}" destId="{A23BBA66-C3BB-422E-A1B3-BC6CE4194535}" srcOrd="0" destOrd="0" parTransId="{C1036F36-9682-46E5-925A-11F91F007D74}" sibTransId="{DE922866-8DD2-4902-86F9-2B5D6F52EF19}"/>
    <dgm:cxn modelId="{1717464A-5904-4D77-9162-CDD4CC98B3E7}" type="presOf" srcId="{C15219F0-5B0B-4AC3-9B10-78FC3A6A7453}" destId="{9EBAFDD6-F28E-4C0B-A5F1-15ACEE3ADD0F}" srcOrd="0" destOrd="0" presId="urn:microsoft.com/office/officeart/2008/layout/HorizontalMultiLevelHierarchy"/>
    <dgm:cxn modelId="{5794E658-273E-4C19-9BE2-4B1DC7555DD3}" type="presOf" srcId="{FEA3F82A-7FBC-4905-8BA8-0A017EFCFCAE}" destId="{9DBB2358-0B95-459C-9D51-8E3158039DCB}" srcOrd="1" destOrd="0" presId="urn:microsoft.com/office/officeart/2008/layout/HorizontalMultiLevelHierarchy"/>
    <dgm:cxn modelId="{7A4030F0-A0D1-4DA5-93B4-8F6C4E2DBEE9}" srcId="{01DD3B27-3908-4BD7-83C5-FC959BB0C240}" destId="{7185CC6C-3790-48D9-956B-7FF9C0AA5649}" srcOrd="1" destOrd="0" parTransId="{2803EF41-0B41-46E7-8360-BDA1E805B3A5}" sibTransId="{C0CC47C5-98B5-403D-9B83-FC0F41BCE1A8}"/>
    <dgm:cxn modelId="{387C140B-632A-4946-8E86-9A15681919DF}" type="presOf" srcId="{2803EF41-0B41-46E7-8360-BDA1E805B3A5}" destId="{C343930D-FABF-4580-A115-1EF11D60E52A}" srcOrd="1" destOrd="0" presId="urn:microsoft.com/office/officeart/2008/layout/HorizontalMultiLevelHierarchy"/>
    <dgm:cxn modelId="{F947E344-C3B9-473E-A2FD-9388B43F65EA}" type="presOf" srcId="{D0408142-AAF2-46C4-A047-8548AF824832}" destId="{A4E5C293-AD35-4E57-A09C-D5324E38F577}" srcOrd="0" destOrd="0" presId="urn:microsoft.com/office/officeart/2008/layout/HorizontalMultiLevelHierarchy"/>
    <dgm:cxn modelId="{30CBA115-010F-4FAC-ACBC-850886C7872E}" type="presOf" srcId="{F282890E-79EB-44F9-BD96-98BC76B5A09B}" destId="{F18F23D6-6CDC-4603-9403-F77A2260687D}" srcOrd="1" destOrd="0" presId="urn:microsoft.com/office/officeart/2008/layout/HorizontalMultiLevelHierarchy"/>
    <dgm:cxn modelId="{846B70FD-7AA2-4984-8057-2A1EEA04D4DD}" srcId="{7665AD64-0C9D-441E-AECB-5DA3E94A421C}" destId="{DB3D51E2-5C94-464A-921D-B2223E938F5A}" srcOrd="1" destOrd="0" parTransId="{FF685051-9989-4868-9A3C-73DFC8EFAE37}" sibTransId="{A05D7555-DC56-40D4-9F1B-BDCC0903E267}"/>
    <dgm:cxn modelId="{F5E643B7-C302-4769-B3CA-E34836512434}" type="presOf" srcId="{FF293C75-22BC-40DB-BC41-CCEC97ACFBED}" destId="{5FD5EF68-EF90-4668-8154-101ACED0556A}" srcOrd="1" destOrd="0" presId="urn:microsoft.com/office/officeart/2008/layout/HorizontalMultiLevelHierarchy"/>
    <dgm:cxn modelId="{FB29EC82-CD9A-4A8E-95BB-92EEFDBC0E12}" type="presOf" srcId="{2B49FA5F-A2F2-4A00-AE2B-167B066D06F4}" destId="{3E3583DB-362A-465E-AA64-BC57F7929130}" srcOrd="0" destOrd="0" presId="urn:microsoft.com/office/officeart/2008/layout/HorizontalMultiLevelHierarchy"/>
    <dgm:cxn modelId="{65D9E0E1-314F-4B1F-BE33-B65568C75590}" srcId="{A23BBA66-C3BB-422E-A1B3-BC6CE4194535}" destId="{C15219F0-5B0B-4AC3-9B10-78FC3A6A7453}" srcOrd="1" destOrd="0" parTransId="{789D77B1-3CD3-477C-8AB0-B6CEC0766B22}" sibTransId="{18FDE1D0-CCC3-4D46-A249-C744D4EB456E}"/>
    <dgm:cxn modelId="{8F7F1674-81CE-48B2-B080-93B31E31566B}" srcId="{A23BBA66-C3BB-422E-A1B3-BC6CE4194535}" destId="{81BED5B2-32D9-468D-89C8-A18E63F252D9}" srcOrd="0" destOrd="0" parTransId="{FEA3F82A-7FBC-4905-8BA8-0A017EFCFCAE}" sibTransId="{66C16852-0907-44BD-8A94-1EB47AB107E8}"/>
    <dgm:cxn modelId="{3C5770AD-F5F4-47DD-9853-CB14741E2606}" type="presOf" srcId="{89F2BDF3-71C0-46A3-8557-2E140FB80820}" destId="{FF2AF881-016E-4DDE-82B1-2740DE0742F3}" srcOrd="0" destOrd="0" presId="urn:microsoft.com/office/officeart/2008/layout/HorizontalMultiLevelHierarchy"/>
    <dgm:cxn modelId="{2C12FDC1-8765-4E01-A4FA-018BB26A8BFE}" type="presOf" srcId="{4010EBB0-34D1-4A09-AAE6-8001291DAC65}" destId="{E07C3C48-F88A-4AC2-8D98-11586FB31619}" srcOrd="1" destOrd="0" presId="urn:microsoft.com/office/officeart/2008/layout/HorizontalMultiLevelHierarchy"/>
    <dgm:cxn modelId="{CF6B7F0B-56E1-4F59-9A84-18835EED1FDF}" type="presOf" srcId="{FEA3F82A-7FBC-4905-8BA8-0A017EFCFCAE}" destId="{CBBD8BFA-0A34-4605-89BC-CFED1B87A312}" srcOrd="0" destOrd="0" presId="urn:microsoft.com/office/officeart/2008/layout/HorizontalMultiLevelHierarchy"/>
    <dgm:cxn modelId="{C956545E-CF27-46FC-B125-DE486B15A3D1}" type="presOf" srcId="{3A094F0C-D881-443D-A3E8-50C593352C33}" destId="{407137A8-F8FA-4DBB-9F5B-CB481CF298CE}" srcOrd="0" destOrd="0" presId="urn:microsoft.com/office/officeart/2008/layout/HorizontalMultiLevelHierarchy"/>
    <dgm:cxn modelId="{763CA50D-6D92-45FB-8D11-F8C276117C84}" type="presOf" srcId="{C1036F36-9682-46E5-925A-11F91F007D74}" destId="{52F6B3DF-D8E7-4D03-A51E-6765676BDEF5}" srcOrd="1" destOrd="0" presId="urn:microsoft.com/office/officeart/2008/layout/HorizontalMultiLevelHierarchy"/>
    <dgm:cxn modelId="{E0F9A93E-2E10-4FA3-AAE8-F53910E667A2}" srcId="{7665AD64-0C9D-441E-AECB-5DA3E94A421C}" destId="{D0408142-AAF2-46C4-A047-8548AF824832}" srcOrd="2" destOrd="0" parTransId="{619F01CC-E03C-4A11-B03F-845DFA97B10E}" sibTransId="{27C391D1-88FB-4639-B417-FBED3A6E990E}"/>
    <dgm:cxn modelId="{5E20D54D-384B-428E-B572-2FD327A69BAF}" type="presOf" srcId="{ED25AF79-A8F2-40CB-B293-18221CF46281}" destId="{080E27E6-1E72-477E-9228-9F511E5DC3A0}" srcOrd="0" destOrd="0" presId="urn:microsoft.com/office/officeart/2008/layout/HorizontalMultiLevelHierarchy"/>
    <dgm:cxn modelId="{FDCB5774-DECE-48C6-9A9F-126D5D394F73}" srcId="{7185CC6C-3790-48D9-956B-7FF9C0AA5649}" destId="{243C6B2B-C0C7-4B79-BC2C-C99DADD06E25}" srcOrd="2" destOrd="0" parTransId="{3A094F0C-D881-443D-A3E8-50C593352C33}" sibTransId="{4F29D9E4-8C6B-4C26-8953-6CD9B23D05D9}"/>
    <dgm:cxn modelId="{A248F64C-77AE-472D-9BFF-7D2598D17701}" type="presOf" srcId="{A23BBA66-C3BB-422E-A1B3-BC6CE4194535}" destId="{16D76047-0056-4A8C-8806-CAA967686ABF}" srcOrd="0" destOrd="0" presId="urn:microsoft.com/office/officeart/2008/layout/HorizontalMultiLevelHierarchy"/>
    <dgm:cxn modelId="{675D8D32-1A33-48C5-B400-2674D56DAA0E}" srcId="{7185CC6C-3790-48D9-956B-7FF9C0AA5649}" destId="{F1B42E0D-49E2-405C-B974-5E2D739AEFE6}" srcOrd="1" destOrd="0" parTransId="{F282890E-79EB-44F9-BD96-98BC76B5A09B}" sibTransId="{07E2CA3F-C4AD-4AB6-A901-BA64145E656E}"/>
    <dgm:cxn modelId="{9936BD8F-0FB2-4977-8403-351C1CAC2B9E}" type="presOf" srcId="{F282890E-79EB-44F9-BD96-98BC76B5A09B}" destId="{9B7C2382-E5CE-46B2-B8A8-FDB7B8111349}" srcOrd="0" destOrd="0" presId="urn:microsoft.com/office/officeart/2008/layout/HorizontalMultiLevelHierarchy"/>
    <dgm:cxn modelId="{9DE17DF6-4E28-4F0B-BEA2-770816ED651C}" type="presOf" srcId="{FF685051-9989-4868-9A3C-73DFC8EFAE37}" destId="{4705F73D-7FB1-4011-9221-A9A71C98B2E6}" srcOrd="1" destOrd="0" presId="urn:microsoft.com/office/officeart/2008/layout/HorizontalMultiLevelHierarchy"/>
    <dgm:cxn modelId="{8BD5F796-1B1C-4EE4-B435-7A0E86F6C9D5}" type="presOf" srcId="{27506F58-E2BA-4033-AB2C-269DA0C43EBB}" destId="{94A92476-DE03-4DA3-AFB9-3D45808AD8EB}" srcOrd="0" destOrd="0" presId="urn:microsoft.com/office/officeart/2008/layout/HorizontalMultiLevelHierarchy"/>
    <dgm:cxn modelId="{3DE822C9-A1CB-4574-8855-F03ED9C3D823}" type="presOf" srcId="{F1B42E0D-49E2-405C-B974-5E2D739AEFE6}" destId="{A65DC50F-FB36-4BA3-92E6-73249DDAF452}" srcOrd="0" destOrd="0" presId="urn:microsoft.com/office/officeart/2008/layout/HorizontalMultiLevelHierarchy"/>
    <dgm:cxn modelId="{8471754F-A22F-4EEF-B011-B49BE91D5E73}" type="presParOf" srcId="{3E3583DB-362A-465E-AA64-BC57F7929130}" destId="{7AF87565-AF04-434F-A136-261BB1283DE4}" srcOrd="0" destOrd="0" presId="urn:microsoft.com/office/officeart/2008/layout/HorizontalMultiLevelHierarchy"/>
    <dgm:cxn modelId="{5D131D50-15EB-4C32-86BB-CC7F4A753E6F}" type="presParOf" srcId="{7AF87565-AF04-434F-A136-261BB1283DE4}" destId="{51C59120-5DCA-4F4B-8CA8-DFF35DE9101A}" srcOrd="0" destOrd="0" presId="urn:microsoft.com/office/officeart/2008/layout/HorizontalMultiLevelHierarchy"/>
    <dgm:cxn modelId="{30ECC91D-A4B0-496E-B8FE-8415068DCFC2}" type="presParOf" srcId="{7AF87565-AF04-434F-A136-261BB1283DE4}" destId="{A452D968-C1AB-4B0F-B694-58A00C9391D7}" srcOrd="1" destOrd="0" presId="urn:microsoft.com/office/officeart/2008/layout/HorizontalMultiLevelHierarchy"/>
    <dgm:cxn modelId="{B8C125BE-46EC-4188-B6F3-190C7CCE0DDA}" type="presParOf" srcId="{A452D968-C1AB-4B0F-B694-58A00C9391D7}" destId="{B872D73D-2E73-45F4-8F36-3543C17AB3CF}" srcOrd="0" destOrd="0" presId="urn:microsoft.com/office/officeart/2008/layout/HorizontalMultiLevelHierarchy"/>
    <dgm:cxn modelId="{02F5EBB8-9EBD-47E7-9A10-E1BD48176F65}" type="presParOf" srcId="{B872D73D-2E73-45F4-8F36-3543C17AB3CF}" destId="{52F6B3DF-D8E7-4D03-A51E-6765676BDEF5}" srcOrd="0" destOrd="0" presId="urn:microsoft.com/office/officeart/2008/layout/HorizontalMultiLevelHierarchy"/>
    <dgm:cxn modelId="{53CB5B57-60E9-4DE3-AB67-127D577F33BA}" type="presParOf" srcId="{A452D968-C1AB-4B0F-B694-58A00C9391D7}" destId="{ACEE82E2-8252-4D92-B898-40C1673B157B}" srcOrd="1" destOrd="0" presId="urn:microsoft.com/office/officeart/2008/layout/HorizontalMultiLevelHierarchy"/>
    <dgm:cxn modelId="{65C8C1C4-6C20-49C9-9FD4-C700D31B5A38}" type="presParOf" srcId="{ACEE82E2-8252-4D92-B898-40C1673B157B}" destId="{16D76047-0056-4A8C-8806-CAA967686ABF}" srcOrd="0" destOrd="0" presId="urn:microsoft.com/office/officeart/2008/layout/HorizontalMultiLevelHierarchy"/>
    <dgm:cxn modelId="{0EB1CBAC-DC2F-4365-9275-2E1ED8F25BF2}" type="presParOf" srcId="{ACEE82E2-8252-4D92-B898-40C1673B157B}" destId="{DDEFE7D0-F851-4138-9E13-EE1B57C6EC0C}" srcOrd="1" destOrd="0" presId="urn:microsoft.com/office/officeart/2008/layout/HorizontalMultiLevelHierarchy"/>
    <dgm:cxn modelId="{7EC8583E-84EF-480C-A66E-9D7A3AB3533D}" type="presParOf" srcId="{DDEFE7D0-F851-4138-9E13-EE1B57C6EC0C}" destId="{CBBD8BFA-0A34-4605-89BC-CFED1B87A312}" srcOrd="0" destOrd="0" presId="urn:microsoft.com/office/officeart/2008/layout/HorizontalMultiLevelHierarchy"/>
    <dgm:cxn modelId="{451D093B-26F2-4234-9800-D663BC474995}" type="presParOf" srcId="{CBBD8BFA-0A34-4605-89BC-CFED1B87A312}" destId="{9DBB2358-0B95-459C-9D51-8E3158039DCB}" srcOrd="0" destOrd="0" presId="urn:microsoft.com/office/officeart/2008/layout/HorizontalMultiLevelHierarchy"/>
    <dgm:cxn modelId="{28B11D45-8E4D-4F9C-A2FF-7F2D6F817427}" type="presParOf" srcId="{DDEFE7D0-F851-4138-9E13-EE1B57C6EC0C}" destId="{CF60D76D-2879-4B11-8356-C596396B0846}" srcOrd="1" destOrd="0" presId="urn:microsoft.com/office/officeart/2008/layout/HorizontalMultiLevelHierarchy"/>
    <dgm:cxn modelId="{C205D8F5-3549-4391-AB54-94BAACACD167}" type="presParOf" srcId="{CF60D76D-2879-4B11-8356-C596396B0846}" destId="{A21D8FA5-25BA-42E6-BD00-E942A5C6BB8F}" srcOrd="0" destOrd="0" presId="urn:microsoft.com/office/officeart/2008/layout/HorizontalMultiLevelHierarchy"/>
    <dgm:cxn modelId="{E934FE57-DDAD-4C52-81D1-D21F14B346BF}" type="presParOf" srcId="{CF60D76D-2879-4B11-8356-C596396B0846}" destId="{AE0823AC-6890-4F29-95E6-44CFD7B99FAB}" srcOrd="1" destOrd="0" presId="urn:microsoft.com/office/officeart/2008/layout/HorizontalMultiLevelHierarchy"/>
    <dgm:cxn modelId="{4021AF8C-EA29-49C3-937C-C5EDEA947DF5}" type="presParOf" srcId="{DDEFE7D0-F851-4138-9E13-EE1B57C6EC0C}" destId="{115FDFCF-5125-434D-8BA4-FD21AFC9EF61}" srcOrd="2" destOrd="0" presId="urn:microsoft.com/office/officeart/2008/layout/HorizontalMultiLevelHierarchy"/>
    <dgm:cxn modelId="{78D07BF4-CCDF-41F4-B1E4-957AEC742A62}" type="presParOf" srcId="{115FDFCF-5125-434D-8BA4-FD21AFC9EF61}" destId="{1F827DE8-0C9A-4F8E-9EC8-D58951EDA1C8}" srcOrd="0" destOrd="0" presId="urn:microsoft.com/office/officeart/2008/layout/HorizontalMultiLevelHierarchy"/>
    <dgm:cxn modelId="{77243789-00F5-4353-BA5F-3635AEE5FADC}" type="presParOf" srcId="{DDEFE7D0-F851-4138-9E13-EE1B57C6EC0C}" destId="{B0B798CA-EFA9-4777-BFEB-49A5DFCBE396}" srcOrd="3" destOrd="0" presId="urn:microsoft.com/office/officeart/2008/layout/HorizontalMultiLevelHierarchy"/>
    <dgm:cxn modelId="{EABE1969-6304-423B-BC6A-46EFA4E07D88}" type="presParOf" srcId="{B0B798CA-EFA9-4777-BFEB-49A5DFCBE396}" destId="{9EBAFDD6-F28E-4C0B-A5F1-15ACEE3ADD0F}" srcOrd="0" destOrd="0" presId="urn:microsoft.com/office/officeart/2008/layout/HorizontalMultiLevelHierarchy"/>
    <dgm:cxn modelId="{F18F2BEA-370E-4C02-9857-6C16AB5C7507}" type="presParOf" srcId="{B0B798CA-EFA9-4777-BFEB-49A5DFCBE396}" destId="{DA84A0E7-47D9-40E1-8BEA-B7E941BB0A24}" srcOrd="1" destOrd="0" presId="urn:microsoft.com/office/officeart/2008/layout/HorizontalMultiLevelHierarchy"/>
    <dgm:cxn modelId="{85B434F5-3BA6-406B-B1D9-B7B1149C7415}" type="presParOf" srcId="{DDEFE7D0-F851-4138-9E13-EE1B57C6EC0C}" destId="{94C1E8C1-2ABF-45BC-9EB5-6AAC92E83B74}" srcOrd="4" destOrd="0" presId="urn:microsoft.com/office/officeart/2008/layout/HorizontalMultiLevelHierarchy"/>
    <dgm:cxn modelId="{828BCAB6-7CD3-4D3E-A4FA-F1D0C7A09565}" type="presParOf" srcId="{94C1E8C1-2ABF-45BC-9EB5-6AAC92E83B74}" destId="{8D907C1A-FBDD-448F-9751-6E52A58A2C2C}" srcOrd="0" destOrd="0" presId="urn:microsoft.com/office/officeart/2008/layout/HorizontalMultiLevelHierarchy"/>
    <dgm:cxn modelId="{A423991B-38BC-4B30-80C8-E8F87ACC5A20}" type="presParOf" srcId="{DDEFE7D0-F851-4138-9E13-EE1B57C6EC0C}" destId="{88AC85E1-5FE8-4C04-B718-38ED1630BCF3}" srcOrd="5" destOrd="0" presId="urn:microsoft.com/office/officeart/2008/layout/HorizontalMultiLevelHierarchy"/>
    <dgm:cxn modelId="{1EC2D173-9004-4489-B5D2-81CF1FEC9F6B}" type="presParOf" srcId="{88AC85E1-5FE8-4C04-B718-38ED1630BCF3}" destId="{080E27E6-1E72-477E-9228-9F511E5DC3A0}" srcOrd="0" destOrd="0" presId="urn:microsoft.com/office/officeart/2008/layout/HorizontalMultiLevelHierarchy"/>
    <dgm:cxn modelId="{76E42524-410B-4484-8CEC-6F9BD6C9735C}" type="presParOf" srcId="{88AC85E1-5FE8-4C04-B718-38ED1630BCF3}" destId="{A27DC087-AF51-4F3F-A3DF-2D2EBEAF8A32}" srcOrd="1" destOrd="0" presId="urn:microsoft.com/office/officeart/2008/layout/HorizontalMultiLevelHierarchy"/>
    <dgm:cxn modelId="{B9E0B606-0F5B-48FF-90E1-8EF988ABA965}" type="presParOf" srcId="{A452D968-C1AB-4B0F-B694-58A00C9391D7}" destId="{41D4784B-DC94-4B06-A7BC-8B2D3FB493B0}" srcOrd="2" destOrd="0" presId="urn:microsoft.com/office/officeart/2008/layout/HorizontalMultiLevelHierarchy"/>
    <dgm:cxn modelId="{A9A3F1C4-89C1-4643-8680-B59E1C0FCBE2}" type="presParOf" srcId="{41D4784B-DC94-4B06-A7BC-8B2D3FB493B0}" destId="{C343930D-FABF-4580-A115-1EF11D60E52A}" srcOrd="0" destOrd="0" presId="urn:microsoft.com/office/officeart/2008/layout/HorizontalMultiLevelHierarchy"/>
    <dgm:cxn modelId="{BBCCC0CF-58A0-44C3-A1C8-5B3A25D1942F}" type="presParOf" srcId="{A452D968-C1AB-4B0F-B694-58A00C9391D7}" destId="{4D57C9CD-6A4C-4749-A64A-3FAD71C2636D}" srcOrd="3" destOrd="0" presId="urn:microsoft.com/office/officeart/2008/layout/HorizontalMultiLevelHierarchy"/>
    <dgm:cxn modelId="{87714529-2699-47CA-BC6E-A5EB5470DD01}" type="presParOf" srcId="{4D57C9CD-6A4C-4749-A64A-3FAD71C2636D}" destId="{1185CBF1-4339-40D1-9C38-1BE900BBB3E8}" srcOrd="0" destOrd="0" presId="urn:microsoft.com/office/officeart/2008/layout/HorizontalMultiLevelHierarchy"/>
    <dgm:cxn modelId="{A4153E92-ABBA-46BF-A4C8-C22367043DC4}" type="presParOf" srcId="{4D57C9CD-6A4C-4749-A64A-3FAD71C2636D}" destId="{FA910243-FE66-4C2F-9EBA-2ACD8DD7F128}" srcOrd="1" destOrd="0" presId="urn:microsoft.com/office/officeart/2008/layout/HorizontalMultiLevelHierarchy"/>
    <dgm:cxn modelId="{415B154A-7E80-4EE1-A4A4-E7F07C313F10}" type="presParOf" srcId="{FA910243-FE66-4C2F-9EBA-2ACD8DD7F128}" destId="{6C7994F5-61C9-4CA6-9825-BB58705033A2}" srcOrd="0" destOrd="0" presId="urn:microsoft.com/office/officeart/2008/layout/HorizontalMultiLevelHierarchy"/>
    <dgm:cxn modelId="{124D9550-3D7D-4775-A2A4-3FFFD22D09A2}" type="presParOf" srcId="{6C7994F5-61C9-4CA6-9825-BB58705033A2}" destId="{E07C3C48-F88A-4AC2-8D98-11586FB31619}" srcOrd="0" destOrd="0" presId="urn:microsoft.com/office/officeart/2008/layout/HorizontalMultiLevelHierarchy"/>
    <dgm:cxn modelId="{08DF251D-8DC3-4213-84C2-FB761FAF89CF}" type="presParOf" srcId="{FA910243-FE66-4C2F-9EBA-2ACD8DD7F128}" destId="{5D1EFD57-6DEC-4E57-B0D2-66141536BCBA}" srcOrd="1" destOrd="0" presId="urn:microsoft.com/office/officeart/2008/layout/HorizontalMultiLevelHierarchy"/>
    <dgm:cxn modelId="{1693DCB3-1D7D-4222-8B25-3C7FF3874B2A}" type="presParOf" srcId="{5D1EFD57-6DEC-4E57-B0D2-66141536BCBA}" destId="{6D9C8D00-1A19-4E24-A332-8C2ADC143189}" srcOrd="0" destOrd="0" presId="urn:microsoft.com/office/officeart/2008/layout/HorizontalMultiLevelHierarchy"/>
    <dgm:cxn modelId="{69EA6CEA-B531-4077-B288-765501DD6E01}" type="presParOf" srcId="{5D1EFD57-6DEC-4E57-B0D2-66141536BCBA}" destId="{E390EAD1-144B-4B98-8055-90D4640DF273}" srcOrd="1" destOrd="0" presId="urn:microsoft.com/office/officeart/2008/layout/HorizontalMultiLevelHierarchy"/>
    <dgm:cxn modelId="{2CF4F84F-E90F-4492-8883-2FEE3019BFBF}" type="presParOf" srcId="{FA910243-FE66-4C2F-9EBA-2ACD8DD7F128}" destId="{9B7C2382-E5CE-46B2-B8A8-FDB7B8111349}" srcOrd="2" destOrd="0" presId="urn:microsoft.com/office/officeart/2008/layout/HorizontalMultiLevelHierarchy"/>
    <dgm:cxn modelId="{1E2C388F-5AB1-40D5-B755-6B6F2D265BA7}" type="presParOf" srcId="{9B7C2382-E5CE-46B2-B8A8-FDB7B8111349}" destId="{F18F23D6-6CDC-4603-9403-F77A2260687D}" srcOrd="0" destOrd="0" presId="urn:microsoft.com/office/officeart/2008/layout/HorizontalMultiLevelHierarchy"/>
    <dgm:cxn modelId="{DE30B1E7-7E9A-47FB-B220-61536311FFA8}" type="presParOf" srcId="{FA910243-FE66-4C2F-9EBA-2ACD8DD7F128}" destId="{6DC97D3E-E239-4975-963D-5DB70E3FD52E}" srcOrd="3" destOrd="0" presId="urn:microsoft.com/office/officeart/2008/layout/HorizontalMultiLevelHierarchy"/>
    <dgm:cxn modelId="{9C18BF8E-03F1-448D-8254-0206877FBA6E}" type="presParOf" srcId="{6DC97D3E-E239-4975-963D-5DB70E3FD52E}" destId="{A65DC50F-FB36-4BA3-92E6-73249DDAF452}" srcOrd="0" destOrd="0" presId="urn:microsoft.com/office/officeart/2008/layout/HorizontalMultiLevelHierarchy"/>
    <dgm:cxn modelId="{0BCD783C-6BBF-4E02-9767-5C12CA714873}" type="presParOf" srcId="{6DC97D3E-E239-4975-963D-5DB70E3FD52E}" destId="{4CAC5CAD-F62C-482C-B406-8107B70567E0}" srcOrd="1" destOrd="0" presId="urn:microsoft.com/office/officeart/2008/layout/HorizontalMultiLevelHierarchy"/>
    <dgm:cxn modelId="{973D56D5-6C9A-4EBD-98C4-A5C1109E68A1}" type="presParOf" srcId="{FA910243-FE66-4C2F-9EBA-2ACD8DD7F128}" destId="{407137A8-F8FA-4DBB-9F5B-CB481CF298CE}" srcOrd="4" destOrd="0" presId="urn:microsoft.com/office/officeart/2008/layout/HorizontalMultiLevelHierarchy"/>
    <dgm:cxn modelId="{49E772CD-7555-4CC5-A5CA-3484893FE893}" type="presParOf" srcId="{407137A8-F8FA-4DBB-9F5B-CB481CF298CE}" destId="{5A41C351-CB38-45DC-9384-B3F1420E4DE8}" srcOrd="0" destOrd="0" presId="urn:microsoft.com/office/officeart/2008/layout/HorizontalMultiLevelHierarchy"/>
    <dgm:cxn modelId="{9E0D149D-2977-4D4A-AEEF-9D6A460DEE6E}" type="presParOf" srcId="{FA910243-FE66-4C2F-9EBA-2ACD8DD7F128}" destId="{4AB9C802-87CE-437D-9177-84A69B646938}" srcOrd="5" destOrd="0" presId="urn:microsoft.com/office/officeart/2008/layout/HorizontalMultiLevelHierarchy"/>
    <dgm:cxn modelId="{98AB4520-1592-4E63-AA5D-FB30476017CB}" type="presParOf" srcId="{4AB9C802-87CE-437D-9177-84A69B646938}" destId="{9CDC3BA5-4007-4F0E-9A55-2CD3D6417C3A}" srcOrd="0" destOrd="0" presId="urn:microsoft.com/office/officeart/2008/layout/HorizontalMultiLevelHierarchy"/>
    <dgm:cxn modelId="{848D0E32-3A73-495D-9BE8-3624C457F733}" type="presParOf" srcId="{4AB9C802-87CE-437D-9177-84A69B646938}" destId="{E7869AD8-9D4B-4427-A58A-56D1F9CF51C0}" srcOrd="1" destOrd="0" presId="urn:microsoft.com/office/officeart/2008/layout/HorizontalMultiLevelHierarchy"/>
    <dgm:cxn modelId="{C7EBCA30-6E63-4A57-8EA3-D9D92BCBFD3B}" type="presParOf" srcId="{A452D968-C1AB-4B0F-B694-58A00C9391D7}" destId="{94A92476-DE03-4DA3-AFB9-3D45808AD8EB}" srcOrd="4" destOrd="0" presId="urn:microsoft.com/office/officeart/2008/layout/HorizontalMultiLevelHierarchy"/>
    <dgm:cxn modelId="{7C58E063-0A5F-4C94-A91A-6599C2D52552}" type="presParOf" srcId="{94A92476-DE03-4DA3-AFB9-3D45808AD8EB}" destId="{DA6B33C7-BB8E-4FF4-A45C-2181017EDAE7}" srcOrd="0" destOrd="0" presId="urn:microsoft.com/office/officeart/2008/layout/HorizontalMultiLevelHierarchy"/>
    <dgm:cxn modelId="{A84E20A2-1F1E-427B-96CD-857CDF878241}" type="presParOf" srcId="{A452D968-C1AB-4B0F-B694-58A00C9391D7}" destId="{4E59FD33-CA1E-46CF-A510-FB364773B032}" srcOrd="5" destOrd="0" presId="urn:microsoft.com/office/officeart/2008/layout/HorizontalMultiLevelHierarchy"/>
    <dgm:cxn modelId="{5A58A3CF-48F2-4C98-8454-58BFAC2203FC}" type="presParOf" srcId="{4E59FD33-CA1E-46CF-A510-FB364773B032}" destId="{C5E97772-B8CF-47B9-A69C-B89FD74E65E8}" srcOrd="0" destOrd="0" presId="urn:microsoft.com/office/officeart/2008/layout/HorizontalMultiLevelHierarchy"/>
    <dgm:cxn modelId="{1A63C436-BC8B-41A1-A97F-C42F7B560A3C}" type="presParOf" srcId="{4E59FD33-CA1E-46CF-A510-FB364773B032}" destId="{88471900-BD51-4996-98C4-B40C06BE8D74}" srcOrd="1" destOrd="0" presId="urn:microsoft.com/office/officeart/2008/layout/HorizontalMultiLevelHierarchy"/>
    <dgm:cxn modelId="{32FC20AA-7E33-40B6-BE81-7843B30B58B2}" type="presParOf" srcId="{88471900-BD51-4996-98C4-B40C06BE8D74}" destId="{0C0B0F70-C6FB-459D-A8FA-D8D5B1543174}" srcOrd="0" destOrd="0" presId="urn:microsoft.com/office/officeart/2008/layout/HorizontalMultiLevelHierarchy"/>
    <dgm:cxn modelId="{41D7DA98-8962-4AC6-A311-D681F37DD2BF}" type="presParOf" srcId="{0C0B0F70-C6FB-459D-A8FA-D8D5B1543174}" destId="{5FD5EF68-EF90-4668-8154-101ACED0556A}" srcOrd="0" destOrd="0" presId="urn:microsoft.com/office/officeart/2008/layout/HorizontalMultiLevelHierarchy"/>
    <dgm:cxn modelId="{74001103-287C-466D-8C71-9A4C9A501686}" type="presParOf" srcId="{88471900-BD51-4996-98C4-B40C06BE8D74}" destId="{34879B17-547B-4B0E-9200-F6E53588F93E}" srcOrd="1" destOrd="0" presId="urn:microsoft.com/office/officeart/2008/layout/HorizontalMultiLevelHierarchy"/>
    <dgm:cxn modelId="{4271406A-DE95-4879-A7D5-1E85FCD50DC8}" type="presParOf" srcId="{34879B17-547B-4B0E-9200-F6E53588F93E}" destId="{FF2AF881-016E-4DDE-82B1-2740DE0742F3}" srcOrd="0" destOrd="0" presId="urn:microsoft.com/office/officeart/2008/layout/HorizontalMultiLevelHierarchy"/>
    <dgm:cxn modelId="{2CB18E3B-C9AA-4DC9-8DD6-D8A5F898B28D}" type="presParOf" srcId="{34879B17-547B-4B0E-9200-F6E53588F93E}" destId="{C2D2C6CF-8372-493E-BE06-C18A073F38C1}" srcOrd="1" destOrd="0" presId="urn:microsoft.com/office/officeart/2008/layout/HorizontalMultiLevelHierarchy"/>
    <dgm:cxn modelId="{64F13DA8-AEEC-4D80-9C12-F6293C77CF48}" type="presParOf" srcId="{88471900-BD51-4996-98C4-B40C06BE8D74}" destId="{209A44ED-C70D-4BCB-8792-0BC55E538FA7}" srcOrd="2" destOrd="0" presId="urn:microsoft.com/office/officeart/2008/layout/HorizontalMultiLevelHierarchy"/>
    <dgm:cxn modelId="{DFDD8013-A271-4B6B-A1CF-DF22E8663C59}" type="presParOf" srcId="{209A44ED-C70D-4BCB-8792-0BC55E538FA7}" destId="{4705F73D-7FB1-4011-9221-A9A71C98B2E6}" srcOrd="0" destOrd="0" presId="urn:microsoft.com/office/officeart/2008/layout/HorizontalMultiLevelHierarchy"/>
    <dgm:cxn modelId="{CF05390C-EA36-4D0C-A49D-191D6798966A}" type="presParOf" srcId="{88471900-BD51-4996-98C4-B40C06BE8D74}" destId="{98AE4720-CAD9-43C0-9D3F-7335A1769CD5}" srcOrd="3" destOrd="0" presId="urn:microsoft.com/office/officeart/2008/layout/HorizontalMultiLevelHierarchy"/>
    <dgm:cxn modelId="{0D4C2F17-8EE7-4AA5-9BFF-4FD853864B8F}" type="presParOf" srcId="{98AE4720-CAD9-43C0-9D3F-7335A1769CD5}" destId="{A9C3869E-8DC6-4FB3-8FD5-DC1D66838BE0}" srcOrd="0" destOrd="0" presId="urn:microsoft.com/office/officeart/2008/layout/HorizontalMultiLevelHierarchy"/>
    <dgm:cxn modelId="{2A990D5B-0126-44DD-AE75-3D87F5AD48EB}" type="presParOf" srcId="{98AE4720-CAD9-43C0-9D3F-7335A1769CD5}" destId="{07F9E748-9FA6-4241-92C8-1E7D63785949}" srcOrd="1" destOrd="0" presId="urn:microsoft.com/office/officeart/2008/layout/HorizontalMultiLevelHierarchy"/>
    <dgm:cxn modelId="{C0DD34C4-89C3-4F82-AA7C-5E7BBDA9F566}" type="presParOf" srcId="{88471900-BD51-4996-98C4-B40C06BE8D74}" destId="{0D981FE4-F1F9-4195-8E43-2FFF5F64C544}" srcOrd="4" destOrd="0" presId="urn:microsoft.com/office/officeart/2008/layout/HorizontalMultiLevelHierarchy"/>
    <dgm:cxn modelId="{AADE9D83-24A7-4567-80E3-F73AFEA09614}" type="presParOf" srcId="{0D981FE4-F1F9-4195-8E43-2FFF5F64C544}" destId="{EDF167B5-0BFD-4F1C-BC94-29100A30E1E0}" srcOrd="0" destOrd="0" presId="urn:microsoft.com/office/officeart/2008/layout/HorizontalMultiLevelHierarchy"/>
    <dgm:cxn modelId="{08D43210-330F-4B6B-ABE4-D16C3FB5A2C6}" type="presParOf" srcId="{88471900-BD51-4996-98C4-B40C06BE8D74}" destId="{38C2B300-659A-4F82-94EE-59809F62F1C0}" srcOrd="5" destOrd="0" presId="urn:microsoft.com/office/officeart/2008/layout/HorizontalMultiLevelHierarchy"/>
    <dgm:cxn modelId="{3E72A0C0-5625-47FD-9493-0113FC5FC219}" type="presParOf" srcId="{38C2B300-659A-4F82-94EE-59809F62F1C0}" destId="{A4E5C293-AD35-4E57-A09C-D5324E38F577}" srcOrd="0" destOrd="0" presId="urn:microsoft.com/office/officeart/2008/layout/HorizontalMultiLevelHierarchy"/>
    <dgm:cxn modelId="{4B1830B6-BFB3-4E37-B0F9-D460CBF8858B}" type="presParOf" srcId="{38C2B300-659A-4F82-94EE-59809F62F1C0}" destId="{5DC800B2-67CA-432E-A0A6-EC443B288CF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81FE4-F1F9-4195-8E43-2FFF5F64C544}">
      <dsp:nvSpPr>
        <dsp:cNvPr id="0" name=""/>
        <dsp:cNvSpPr/>
      </dsp:nvSpPr>
      <dsp:spPr>
        <a:xfrm>
          <a:off x="5493961" y="5413896"/>
          <a:ext cx="383736" cy="731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1868" y="0"/>
              </a:lnTo>
              <a:lnTo>
                <a:pt x="191868" y="731206"/>
              </a:lnTo>
              <a:lnTo>
                <a:pt x="383736" y="7312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65185" y="5758855"/>
        <a:ext cx="41289" cy="41289"/>
      </dsp:txXfrm>
    </dsp:sp>
    <dsp:sp modelId="{209A44ED-C70D-4BCB-8792-0BC55E538FA7}">
      <dsp:nvSpPr>
        <dsp:cNvPr id="0" name=""/>
        <dsp:cNvSpPr/>
      </dsp:nvSpPr>
      <dsp:spPr>
        <a:xfrm>
          <a:off x="5493961" y="5368176"/>
          <a:ext cx="3837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3736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76236" y="5404303"/>
        <a:ext cx="19186" cy="19186"/>
      </dsp:txXfrm>
    </dsp:sp>
    <dsp:sp modelId="{0C0B0F70-C6FB-459D-A8FA-D8D5B1543174}">
      <dsp:nvSpPr>
        <dsp:cNvPr id="0" name=""/>
        <dsp:cNvSpPr/>
      </dsp:nvSpPr>
      <dsp:spPr>
        <a:xfrm>
          <a:off x="5493961" y="4682690"/>
          <a:ext cx="383736" cy="731206"/>
        </a:xfrm>
        <a:custGeom>
          <a:avLst/>
          <a:gdLst/>
          <a:ahLst/>
          <a:cxnLst/>
          <a:rect l="0" t="0" r="0" b="0"/>
          <a:pathLst>
            <a:path>
              <a:moveTo>
                <a:pt x="0" y="731206"/>
              </a:moveTo>
              <a:lnTo>
                <a:pt x="191868" y="731206"/>
              </a:lnTo>
              <a:lnTo>
                <a:pt x="191868" y="0"/>
              </a:lnTo>
              <a:lnTo>
                <a:pt x="383736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65185" y="5027649"/>
        <a:ext cx="41289" cy="41289"/>
      </dsp:txXfrm>
    </dsp:sp>
    <dsp:sp modelId="{94A92476-DE03-4DA3-AFB9-3D45808AD8EB}">
      <dsp:nvSpPr>
        <dsp:cNvPr id="0" name=""/>
        <dsp:cNvSpPr/>
      </dsp:nvSpPr>
      <dsp:spPr>
        <a:xfrm>
          <a:off x="3191539" y="3220278"/>
          <a:ext cx="383736" cy="2193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1868" y="0"/>
              </a:lnTo>
              <a:lnTo>
                <a:pt x="191868" y="2193618"/>
              </a:lnTo>
              <a:lnTo>
                <a:pt x="383736" y="21936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327735" y="4261414"/>
        <a:ext cx="111346" cy="111346"/>
      </dsp:txXfrm>
    </dsp:sp>
    <dsp:sp modelId="{407137A8-F8FA-4DBB-9F5B-CB481CF298CE}">
      <dsp:nvSpPr>
        <dsp:cNvPr id="0" name=""/>
        <dsp:cNvSpPr/>
      </dsp:nvSpPr>
      <dsp:spPr>
        <a:xfrm>
          <a:off x="5493961" y="3220278"/>
          <a:ext cx="383736" cy="731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1868" y="0"/>
              </a:lnTo>
              <a:lnTo>
                <a:pt x="191868" y="731206"/>
              </a:lnTo>
              <a:lnTo>
                <a:pt x="383736" y="7312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65185" y="3565236"/>
        <a:ext cx="41289" cy="41289"/>
      </dsp:txXfrm>
    </dsp:sp>
    <dsp:sp modelId="{9B7C2382-E5CE-46B2-B8A8-FDB7B8111349}">
      <dsp:nvSpPr>
        <dsp:cNvPr id="0" name=""/>
        <dsp:cNvSpPr/>
      </dsp:nvSpPr>
      <dsp:spPr>
        <a:xfrm>
          <a:off x="5493961" y="3174558"/>
          <a:ext cx="3837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3736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76236" y="3210685"/>
        <a:ext cx="19186" cy="19186"/>
      </dsp:txXfrm>
    </dsp:sp>
    <dsp:sp modelId="{6C7994F5-61C9-4CA6-9825-BB58705033A2}">
      <dsp:nvSpPr>
        <dsp:cNvPr id="0" name=""/>
        <dsp:cNvSpPr/>
      </dsp:nvSpPr>
      <dsp:spPr>
        <a:xfrm>
          <a:off x="5493961" y="2489072"/>
          <a:ext cx="383736" cy="731206"/>
        </a:xfrm>
        <a:custGeom>
          <a:avLst/>
          <a:gdLst/>
          <a:ahLst/>
          <a:cxnLst/>
          <a:rect l="0" t="0" r="0" b="0"/>
          <a:pathLst>
            <a:path>
              <a:moveTo>
                <a:pt x="0" y="731206"/>
              </a:moveTo>
              <a:lnTo>
                <a:pt x="191868" y="731206"/>
              </a:lnTo>
              <a:lnTo>
                <a:pt x="191868" y="0"/>
              </a:lnTo>
              <a:lnTo>
                <a:pt x="383736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65185" y="2834030"/>
        <a:ext cx="41289" cy="41289"/>
      </dsp:txXfrm>
    </dsp:sp>
    <dsp:sp modelId="{41D4784B-DC94-4B06-A7BC-8B2D3FB493B0}">
      <dsp:nvSpPr>
        <dsp:cNvPr id="0" name=""/>
        <dsp:cNvSpPr/>
      </dsp:nvSpPr>
      <dsp:spPr>
        <a:xfrm>
          <a:off x="3191539" y="3174558"/>
          <a:ext cx="3837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3736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73814" y="3210685"/>
        <a:ext cx="19186" cy="19186"/>
      </dsp:txXfrm>
    </dsp:sp>
    <dsp:sp modelId="{94C1E8C1-2ABF-45BC-9EB5-6AAC92E83B74}">
      <dsp:nvSpPr>
        <dsp:cNvPr id="0" name=""/>
        <dsp:cNvSpPr/>
      </dsp:nvSpPr>
      <dsp:spPr>
        <a:xfrm>
          <a:off x="5493961" y="1026660"/>
          <a:ext cx="383736" cy="731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1868" y="0"/>
              </a:lnTo>
              <a:lnTo>
                <a:pt x="191868" y="731206"/>
              </a:lnTo>
              <a:lnTo>
                <a:pt x="383736" y="7312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65185" y="1371618"/>
        <a:ext cx="41289" cy="41289"/>
      </dsp:txXfrm>
    </dsp:sp>
    <dsp:sp modelId="{115FDFCF-5125-434D-8BA4-FD21AFC9EF61}">
      <dsp:nvSpPr>
        <dsp:cNvPr id="0" name=""/>
        <dsp:cNvSpPr/>
      </dsp:nvSpPr>
      <dsp:spPr>
        <a:xfrm>
          <a:off x="5493961" y="980940"/>
          <a:ext cx="3837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3736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76236" y="1017066"/>
        <a:ext cx="19186" cy="19186"/>
      </dsp:txXfrm>
    </dsp:sp>
    <dsp:sp modelId="{CBBD8BFA-0A34-4605-89BC-CFED1B87A312}">
      <dsp:nvSpPr>
        <dsp:cNvPr id="0" name=""/>
        <dsp:cNvSpPr/>
      </dsp:nvSpPr>
      <dsp:spPr>
        <a:xfrm>
          <a:off x="5493961" y="295454"/>
          <a:ext cx="383736" cy="731206"/>
        </a:xfrm>
        <a:custGeom>
          <a:avLst/>
          <a:gdLst/>
          <a:ahLst/>
          <a:cxnLst/>
          <a:rect l="0" t="0" r="0" b="0"/>
          <a:pathLst>
            <a:path>
              <a:moveTo>
                <a:pt x="0" y="731206"/>
              </a:moveTo>
              <a:lnTo>
                <a:pt x="191868" y="731206"/>
              </a:lnTo>
              <a:lnTo>
                <a:pt x="191868" y="0"/>
              </a:lnTo>
              <a:lnTo>
                <a:pt x="383736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65185" y="640412"/>
        <a:ext cx="41289" cy="41289"/>
      </dsp:txXfrm>
    </dsp:sp>
    <dsp:sp modelId="{B872D73D-2E73-45F4-8F36-3543C17AB3CF}">
      <dsp:nvSpPr>
        <dsp:cNvPr id="0" name=""/>
        <dsp:cNvSpPr/>
      </dsp:nvSpPr>
      <dsp:spPr>
        <a:xfrm>
          <a:off x="3191539" y="1026660"/>
          <a:ext cx="383736" cy="2193618"/>
        </a:xfrm>
        <a:custGeom>
          <a:avLst/>
          <a:gdLst/>
          <a:ahLst/>
          <a:cxnLst/>
          <a:rect l="0" t="0" r="0" b="0"/>
          <a:pathLst>
            <a:path>
              <a:moveTo>
                <a:pt x="0" y="2193618"/>
              </a:moveTo>
              <a:lnTo>
                <a:pt x="191868" y="2193618"/>
              </a:lnTo>
              <a:lnTo>
                <a:pt x="191868" y="0"/>
              </a:lnTo>
              <a:lnTo>
                <a:pt x="38373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327735" y="2067796"/>
        <a:ext cx="111346" cy="111346"/>
      </dsp:txXfrm>
    </dsp:sp>
    <dsp:sp modelId="{51C59120-5DCA-4F4B-8CA8-DFF35DE9101A}">
      <dsp:nvSpPr>
        <dsp:cNvPr id="0" name=""/>
        <dsp:cNvSpPr/>
      </dsp:nvSpPr>
      <dsp:spPr>
        <a:xfrm rot="16200000">
          <a:off x="1359676" y="2927796"/>
          <a:ext cx="3078762" cy="584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HIP PAIN</a:t>
          </a:r>
        </a:p>
      </dsp:txBody>
      <dsp:txXfrm>
        <a:off x="1359676" y="2927796"/>
        <a:ext cx="3078762" cy="584964"/>
      </dsp:txXfrm>
    </dsp:sp>
    <dsp:sp modelId="{16D76047-0056-4A8C-8806-CAA967686ABF}">
      <dsp:nvSpPr>
        <dsp:cNvPr id="0" name=""/>
        <dsp:cNvSpPr/>
      </dsp:nvSpPr>
      <dsp:spPr>
        <a:xfrm>
          <a:off x="3575276" y="734177"/>
          <a:ext cx="1918684" cy="584964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Anterior</a:t>
          </a:r>
        </a:p>
      </dsp:txBody>
      <dsp:txXfrm>
        <a:off x="3575276" y="734177"/>
        <a:ext cx="1918684" cy="584964"/>
      </dsp:txXfrm>
    </dsp:sp>
    <dsp:sp modelId="{A21D8FA5-25BA-42E6-BD00-E942A5C6BB8F}">
      <dsp:nvSpPr>
        <dsp:cNvPr id="0" name=""/>
        <dsp:cNvSpPr/>
      </dsp:nvSpPr>
      <dsp:spPr>
        <a:xfrm>
          <a:off x="5877698" y="2971"/>
          <a:ext cx="1918684" cy="584964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Intra-articular Pathology </a:t>
          </a:r>
        </a:p>
      </dsp:txBody>
      <dsp:txXfrm>
        <a:off x="5877698" y="2971"/>
        <a:ext cx="1918684" cy="584964"/>
      </dsp:txXfrm>
    </dsp:sp>
    <dsp:sp modelId="{9EBAFDD6-F28E-4C0B-A5F1-15ACEE3ADD0F}">
      <dsp:nvSpPr>
        <dsp:cNvPr id="0" name=""/>
        <dsp:cNvSpPr/>
      </dsp:nvSpPr>
      <dsp:spPr>
        <a:xfrm>
          <a:off x="5877698" y="734177"/>
          <a:ext cx="1918684" cy="584964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Hip Flexor Injury</a:t>
          </a:r>
        </a:p>
      </dsp:txBody>
      <dsp:txXfrm>
        <a:off x="5877698" y="734177"/>
        <a:ext cx="1918684" cy="584964"/>
      </dsp:txXfrm>
    </dsp:sp>
    <dsp:sp modelId="{080E27E6-1E72-477E-9228-9F511E5DC3A0}">
      <dsp:nvSpPr>
        <dsp:cNvPr id="0" name=""/>
        <dsp:cNvSpPr/>
      </dsp:nvSpPr>
      <dsp:spPr>
        <a:xfrm>
          <a:off x="5877698" y="1465383"/>
          <a:ext cx="1918684" cy="584964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Apophyseal Avulsion Injuries </a:t>
          </a:r>
        </a:p>
      </dsp:txBody>
      <dsp:txXfrm>
        <a:off x="5877698" y="1465383"/>
        <a:ext cx="1918684" cy="584964"/>
      </dsp:txXfrm>
    </dsp:sp>
    <dsp:sp modelId="{1185CBF1-4339-40D1-9C38-1BE900BBB3E8}">
      <dsp:nvSpPr>
        <dsp:cNvPr id="0" name=""/>
        <dsp:cNvSpPr/>
      </dsp:nvSpPr>
      <dsp:spPr>
        <a:xfrm>
          <a:off x="3575276" y="2927796"/>
          <a:ext cx="1918684" cy="584964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Lateral </a:t>
          </a:r>
        </a:p>
      </dsp:txBody>
      <dsp:txXfrm>
        <a:off x="3575276" y="2927796"/>
        <a:ext cx="1918684" cy="584964"/>
      </dsp:txXfrm>
    </dsp:sp>
    <dsp:sp modelId="{6D9C8D00-1A19-4E24-A332-8C2ADC143189}">
      <dsp:nvSpPr>
        <dsp:cNvPr id="0" name=""/>
        <dsp:cNvSpPr/>
      </dsp:nvSpPr>
      <dsp:spPr>
        <a:xfrm>
          <a:off x="5877698" y="2196590"/>
          <a:ext cx="1918684" cy="584964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Greater Trochanteric Pain Syndrome</a:t>
          </a:r>
        </a:p>
      </dsp:txBody>
      <dsp:txXfrm>
        <a:off x="5877698" y="2196590"/>
        <a:ext cx="1918684" cy="584964"/>
      </dsp:txXfrm>
    </dsp:sp>
    <dsp:sp modelId="{A65DC50F-FB36-4BA3-92E6-73249DDAF452}">
      <dsp:nvSpPr>
        <dsp:cNvPr id="0" name=""/>
        <dsp:cNvSpPr/>
      </dsp:nvSpPr>
      <dsp:spPr>
        <a:xfrm>
          <a:off x="5877698" y="2927796"/>
          <a:ext cx="1918684" cy="584964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Meralgia Paresthetica</a:t>
          </a:r>
        </a:p>
      </dsp:txBody>
      <dsp:txXfrm>
        <a:off x="5877698" y="2927796"/>
        <a:ext cx="1918684" cy="584964"/>
      </dsp:txXfrm>
    </dsp:sp>
    <dsp:sp modelId="{9CDC3BA5-4007-4F0E-9A55-2CD3D6417C3A}">
      <dsp:nvSpPr>
        <dsp:cNvPr id="0" name=""/>
        <dsp:cNvSpPr/>
      </dsp:nvSpPr>
      <dsp:spPr>
        <a:xfrm>
          <a:off x="5877698" y="3659002"/>
          <a:ext cx="1918684" cy="584964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ITB Syndrome</a:t>
          </a:r>
        </a:p>
      </dsp:txBody>
      <dsp:txXfrm>
        <a:off x="5877698" y="3659002"/>
        <a:ext cx="1918684" cy="584964"/>
      </dsp:txXfrm>
    </dsp:sp>
    <dsp:sp modelId="{C5E97772-B8CF-47B9-A69C-B89FD74E65E8}">
      <dsp:nvSpPr>
        <dsp:cNvPr id="0" name=""/>
        <dsp:cNvSpPr/>
      </dsp:nvSpPr>
      <dsp:spPr>
        <a:xfrm>
          <a:off x="3575276" y="5121414"/>
          <a:ext cx="1918684" cy="584964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Posterior</a:t>
          </a:r>
        </a:p>
      </dsp:txBody>
      <dsp:txXfrm>
        <a:off x="3575276" y="5121414"/>
        <a:ext cx="1918684" cy="584964"/>
      </dsp:txXfrm>
    </dsp:sp>
    <dsp:sp modelId="{FF2AF881-016E-4DDE-82B1-2740DE0742F3}">
      <dsp:nvSpPr>
        <dsp:cNvPr id="0" name=""/>
        <dsp:cNvSpPr/>
      </dsp:nvSpPr>
      <dsp:spPr>
        <a:xfrm>
          <a:off x="5877698" y="4390208"/>
          <a:ext cx="1918684" cy="584964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Lumbar Radiculopathy</a:t>
          </a:r>
        </a:p>
      </dsp:txBody>
      <dsp:txXfrm>
        <a:off x="5877698" y="4390208"/>
        <a:ext cx="1918684" cy="584964"/>
      </dsp:txXfrm>
    </dsp:sp>
    <dsp:sp modelId="{A9C3869E-8DC6-4FB3-8FD5-DC1D66838BE0}">
      <dsp:nvSpPr>
        <dsp:cNvPr id="0" name=""/>
        <dsp:cNvSpPr/>
      </dsp:nvSpPr>
      <dsp:spPr>
        <a:xfrm>
          <a:off x="5877698" y="5121414"/>
          <a:ext cx="1918684" cy="584964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Piriformis Syndrome</a:t>
          </a:r>
        </a:p>
      </dsp:txBody>
      <dsp:txXfrm>
        <a:off x="5877698" y="5121414"/>
        <a:ext cx="1918684" cy="584964"/>
      </dsp:txXfrm>
    </dsp:sp>
    <dsp:sp modelId="{A4E5C293-AD35-4E57-A09C-D5324E38F577}">
      <dsp:nvSpPr>
        <dsp:cNvPr id="0" name=""/>
        <dsp:cNvSpPr/>
      </dsp:nvSpPr>
      <dsp:spPr>
        <a:xfrm>
          <a:off x="5877698" y="5852620"/>
          <a:ext cx="1918684" cy="584964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SI Joint</a:t>
          </a:r>
        </a:p>
      </dsp:txBody>
      <dsp:txXfrm>
        <a:off x="5877698" y="5852620"/>
        <a:ext cx="1918684" cy="584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30F95-85CF-48BB-9126-FEFBAD616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0E66D-AE32-4C8E-BE76-E65B1D745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9369C-D9A6-4AE8-BBDA-15DD6FC42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5704F-90A3-41A0-B7F8-12ADC3718BD8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AB7C2-C90F-4263-91B8-510630FEB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1885F-B0F1-47D3-8338-BFDBDB685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4965-D4CF-48BF-A1C5-A0C066FB6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2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80B38-5E2F-4DB3-9960-803DF90FD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0C2C4-1197-419E-B64F-BEDD89611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B4894-E4EB-48A0-95FB-C7B4BD5FB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5704F-90A3-41A0-B7F8-12ADC3718BD8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FD85D-6751-4627-A4AB-98C21CE22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D6ADA-6398-4B46-BCF8-94BD89B7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4965-D4CF-48BF-A1C5-A0C066FB6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5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410D4F-4125-4DD4-ACEE-41335D3FE6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BB84CF-3557-4B17-A851-C533BAC7E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8065C-C71E-4EF6-8561-10776141E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5704F-90A3-41A0-B7F8-12ADC3718BD8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60AB7-40E3-4B59-8569-B99D2AC66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CC817-2A2A-4567-A094-1372C9F24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4965-D4CF-48BF-A1C5-A0C066FB6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1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479CD-BE5C-4B71-BE56-AD4FA6BCC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FCD20-D101-4994-8691-D3C164855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600B8-4A56-47E4-A5DD-71A14F7C5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5704F-90A3-41A0-B7F8-12ADC3718BD8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D9B27-A636-400D-95F0-612E179F2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3013B-3D2B-48DB-86E4-E6A8E5EE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4965-D4CF-48BF-A1C5-A0C066FB6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9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668DE-4D52-4D95-A7C0-18ADD09A1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938A9-A239-4CA0-AD44-08A918CF9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9F00A-BFAC-4E87-A054-B5350D550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5704F-90A3-41A0-B7F8-12ADC3718BD8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ADDBF-B506-4C25-9DC9-39217058B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60328-39FD-4FFA-924B-FE2BB16A7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4965-D4CF-48BF-A1C5-A0C066FB6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49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8F99F-6CB1-45E3-A083-EEAEE4AB0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797C2-D976-437D-B4C0-5604F1145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0C8BC-82B2-4FA9-8739-B4D1CA79E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B229D-4044-4980-85D9-972D8D469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5704F-90A3-41A0-B7F8-12ADC3718BD8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0E17B-8466-4821-9E3D-77A6DC06A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A22B99-A66F-4B4B-AFEC-5DD86B72B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4965-D4CF-48BF-A1C5-A0C066FB6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62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1844A-53E2-4BE7-B799-D9C206048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B6189-5994-4775-B5AA-13D14630A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A24B7-0A3F-484E-963C-6C8A8B798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16563F-0AF7-4696-84BD-D75B4353B2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8964A2-8D46-4801-865A-4D30B10CE1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F7C291-D1A0-42BA-9611-2EF9C4194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5704F-90A3-41A0-B7F8-12ADC3718BD8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D148FA-7CD7-4D16-886B-33421D892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6AAC5-1701-420F-9677-29D1D5CC5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4965-D4CF-48BF-A1C5-A0C066FB6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2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1B673-EFC3-4891-B7B5-A67FC30C8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990FD5-0319-4572-9546-F304EAF41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5704F-90A3-41A0-B7F8-12ADC3718BD8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99084-07A9-4F8A-B301-F9DE3F95A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E234B-F222-4B99-BF73-F4CA79A70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4965-D4CF-48BF-A1C5-A0C066FB6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5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828125-2D0B-4488-A6F0-713601014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5704F-90A3-41A0-B7F8-12ADC3718BD8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077593-9F30-49DB-8011-49FAFB972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99788-E043-48AC-A65F-66EFDBA15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4965-D4CF-48BF-A1C5-A0C066FB6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47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07E95-8C73-4523-A13E-316EE8E24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6C4AE-C9DE-472F-B02E-6A2B1551F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7A0C79-F39C-4577-BFC0-C1116FE02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2E6579-B1AF-47FF-B063-4CE4DF274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5704F-90A3-41A0-B7F8-12ADC3718BD8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ADE665-CCF2-4871-B1EB-4567C6ABD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15A9AF-F4FA-43EC-8F0C-732B3F6B9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4965-D4CF-48BF-A1C5-A0C066FB6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2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0EA02-F731-472D-9033-2A9AFAF71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7F0A1D-7295-429B-9FB1-3275B1EB33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9F182-27B3-42B9-93DC-29E52F23B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DCAC7-1C79-418A-B9C9-05CA9757C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5704F-90A3-41A0-B7F8-12ADC3718BD8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D2E12-0700-408A-AA8E-969A2FC1C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ED741-8117-40CD-8296-BA87F422F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4965-D4CF-48BF-A1C5-A0C066FB6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8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41B658-F297-4FF1-BB53-F9C7DB495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9E1C-E5DC-4E04-9753-9D35FC7AA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80301-0026-4008-9D5D-F233E43336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5704F-90A3-41A0-B7F8-12ADC3718BD8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2AC36-FC76-4EC0-80E2-1F0B52DD02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76057-360D-4F5E-9F01-058176D49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A4965-D4CF-48BF-A1C5-A0C066FB6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5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thritis.org/about-arthritis/understanding-arthritis/arthritis-statistics-facts.ph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8DF4D-6BC5-404C-8819-92B16B8155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and Management of Hip Pain in the Primary Care Setting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1EFB23-E2B6-4CC7-B933-1F1FC62E36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Nicholas Thompson D.O. CAQSM</a:t>
            </a:r>
          </a:p>
          <a:p>
            <a:r>
              <a:rPr lang="en-US" dirty="0"/>
              <a:t>Warren Clinic Orthopedics and Sports Medicine </a:t>
            </a:r>
          </a:p>
        </p:txBody>
      </p:sp>
    </p:spTree>
    <p:extLst>
      <p:ext uri="{BB962C8B-B14F-4D97-AF65-F5344CB8AC3E}">
        <p14:creationId xmlns:p14="http://schemas.microsoft.com/office/powerpoint/2010/main" val="1215002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D44E35C-6DC9-4BD2-8BFB-234365037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Exam: Range of Motion 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304B0BFB-AFC3-40D3-912D-B7A979C324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2196306"/>
            <a:ext cx="3162300" cy="3609975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86E1927-28B0-471A-929C-4AD49CCBC1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Abduction</a:t>
            </a:r>
          </a:p>
          <a:p>
            <a:pPr lvl="1"/>
            <a:r>
              <a:rPr lang="en-US" dirty="0"/>
              <a:t>Gluteus Medius</a:t>
            </a:r>
          </a:p>
          <a:p>
            <a:pPr lvl="1"/>
            <a:r>
              <a:rPr lang="en-US" dirty="0"/>
              <a:t>Gluteus </a:t>
            </a:r>
            <a:r>
              <a:rPr lang="en-US" dirty="0" err="1"/>
              <a:t>minimus</a:t>
            </a:r>
            <a:endParaRPr lang="en-US" dirty="0"/>
          </a:p>
          <a:p>
            <a:pPr lvl="1"/>
            <a:r>
              <a:rPr lang="en-US" dirty="0"/>
              <a:t>TFL</a:t>
            </a:r>
          </a:p>
          <a:p>
            <a:pPr lvl="1"/>
            <a:r>
              <a:rPr lang="en-US" dirty="0"/>
              <a:t>0-45 degrees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E3C368-6B83-4DE6-9C4E-310CBAF0F952}"/>
              </a:ext>
            </a:extLst>
          </p:cNvPr>
          <p:cNvSpPr txBox="1"/>
          <p:nvPr/>
        </p:nvSpPr>
        <p:spPr>
          <a:xfrm>
            <a:off x="1971675" y="6127233"/>
            <a:ext cx="291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Bates Guide to Physical Exam</a:t>
            </a:r>
          </a:p>
        </p:txBody>
      </p:sp>
    </p:spTree>
    <p:extLst>
      <p:ext uri="{BB962C8B-B14F-4D97-AF65-F5344CB8AC3E}">
        <p14:creationId xmlns:p14="http://schemas.microsoft.com/office/powerpoint/2010/main" val="3253835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EE48034-6067-453B-A65B-4EEF7AE9D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Exam: Range of Motion 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35CF613D-D4F2-438B-B93B-0518632E82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2239169"/>
            <a:ext cx="3171825" cy="3524250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D82186-2F02-4901-96F7-A861C51F33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Adduction</a:t>
            </a:r>
          </a:p>
          <a:p>
            <a:pPr lvl="1"/>
            <a:r>
              <a:rPr lang="en-US" dirty="0"/>
              <a:t>Pectineus</a:t>
            </a:r>
          </a:p>
          <a:p>
            <a:pPr lvl="1"/>
            <a:r>
              <a:rPr lang="en-US" dirty="0"/>
              <a:t>Adductor magnus</a:t>
            </a:r>
          </a:p>
          <a:p>
            <a:pPr lvl="1"/>
            <a:r>
              <a:rPr lang="en-US" dirty="0"/>
              <a:t>Adductor </a:t>
            </a:r>
            <a:r>
              <a:rPr lang="en-US" dirty="0" err="1"/>
              <a:t>minimus</a:t>
            </a:r>
            <a:endParaRPr lang="en-US" dirty="0"/>
          </a:p>
          <a:p>
            <a:pPr lvl="1"/>
            <a:r>
              <a:rPr lang="en-US" dirty="0"/>
              <a:t>Adductor longus</a:t>
            </a:r>
          </a:p>
          <a:p>
            <a:pPr lvl="1"/>
            <a:r>
              <a:rPr lang="en-US" dirty="0"/>
              <a:t>Adductor brevis</a:t>
            </a:r>
          </a:p>
          <a:p>
            <a:pPr lvl="1"/>
            <a:r>
              <a:rPr lang="en-US" dirty="0" err="1"/>
              <a:t>Gracilis</a:t>
            </a:r>
            <a:endParaRPr lang="en-US" dirty="0"/>
          </a:p>
          <a:p>
            <a:pPr lvl="1"/>
            <a:r>
              <a:rPr lang="en-US" dirty="0"/>
              <a:t>0-30 degrees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733D17-C6F3-4DF0-80C7-C353743E0520}"/>
              </a:ext>
            </a:extLst>
          </p:cNvPr>
          <p:cNvSpPr txBox="1"/>
          <p:nvPr/>
        </p:nvSpPr>
        <p:spPr>
          <a:xfrm>
            <a:off x="1986168" y="5942568"/>
            <a:ext cx="2885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Bates Guide to Physical Exam</a:t>
            </a:r>
          </a:p>
        </p:txBody>
      </p:sp>
    </p:spTree>
    <p:extLst>
      <p:ext uri="{BB962C8B-B14F-4D97-AF65-F5344CB8AC3E}">
        <p14:creationId xmlns:p14="http://schemas.microsoft.com/office/powerpoint/2010/main" val="2739240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F52162E-BE97-4828-96F4-2A40D630D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Exam: Range of Motion </a:t>
            </a:r>
          </a:p>
        </p:txBody>
      </p:sp>
      <p:pic>
        <p:nvPicPr>
          <p:cNvPr id="5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4BAB2B74-3BC0-49F6-88DD-21ED04CC7A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98" y="1825625"/>
            <a:ext cx="3446604" cy="4351338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6276479-415C-4A9A-8C90-A719EC9822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Extension</a:t>
            </a:r>
          </a:p>
          <a:p>
            <a:pPr lvl="1"/>
            <a:r>
              <a:rPr lang="en-US" dirty="0"/>
              <a:t>Gluteus Maximus</a:t>
            </a:r>
          </a:p>
          <a:p>
            <a:pPr lvl="1"/>
            <a:r>
              <a:rPr lang="en-US" dirty="0"/>
              <a:t>Hamstring 	</a:t>
            </a:r>
          </a:p>
          <a:p>
            <a:pPr lvl="2"/>
            <a:r>
              <a:rPr lang="en-US" dirty="0"/>
              <a:t>Biceps femoris- long head</a:t>
            </a:r>
          </a:p>
          <a:p>
            <a:pPr lvl="2"/>
            <a:r>
              <a:rPr lang="en-US" dirty="0"/>
              <a:t>Semitendinosus</a:t>
            </a:r>
          </a:p>
          <a:p>
            <a:pPr lvl="2"/>
            <a:r>
              <a:rPr lang="en-US" dirty="0"/>
              <a:t>Semimembranosus </a:t>
            </a:r>
          </a:p>
          <a:p>
            <a:pPr lvl="1"/>
            <a:r>
              <a:rPr lang="en-US" dirty="0"/>
              <a:t>0-10 degrees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D5D9EF-6883-4CEB-AD41-97211142F3CE}"/>
              </a:ext>
            </a:extLst>
          </p:cNvPr>
          <p:cNvSpPr txBox="1"/>
          <p:nvPr/>
        </p:nvSpPr>
        <p:spPr>
          <a:xfrm>
            <a:off x="1867486" y="6176963"/>
            <a:ext cx="312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Bates Guide to Physical Exam</a:t>
            </a:r>
          </a:p>
        </p:txBody>
      </p:sp>
    </p:spTree>
    <p:extLst>
      <p:ext uri="{BB962C8B-B14F-4D97-AF65-F5344CB8AC3E}">
        <p14:creationId xmlns:p14="http://schemas.microsoft.com/office/powerpoint/2010/main" val="2065629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31879EF-93FE-42CD-B49F-B03FDBE24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Exam: Range of Motion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45FDF7-14D2-4E29-9021-BCE31413CF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93" y="1825625"/>
            <a:ext cx="2534014" cy="4351338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C8D69B-B1D7-4320-8A1D-303B5E764E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Flexion</a:t>
            </a:r>
          </a:p>
          <a:p>
            <a:pPr lvl="1"/>
            <a:r>
              <a:rPr lang="pt-BR" dirty="0"/>
              <a:t>Iliopsoas </a:t>
            </a:r>
          </a:p>
          <a:p>
            <a:pPr lvl="1"/>
            <a:r>
              <a:rPr lang="pt-BR" dirty="0"/>
              <a:t>Rectus femoris </a:t>
            </a:r>
          </a:p>
          <a:p>
            <a:pPr lvl="1"/>
            <a:r>
              <a:rPr lang="pt-BR" dirty="0"/>
              <a:t>Sartorius </a:t>
            </a:r>
          </a:p>
          <a:p>
            <a:pPr lvl="1"/>
            <a:r>
              <a:rPr lang="pt-BR" dirty="0"/>
              <a:t>Pectineus </a:t>
            </a:r>
          </a:p>
          <a:p>
            <a:pPr lvl="1"/>
            <a:r>
              <a:rPr lang="pt-BR" dirty="0"/>
              <a:t>Iliacus</a:t>
            </a:r>
          </a:p>
          <a:p>
            <a:pPr lvl="1"/>
            <a:r>
              <a:rPr lang="en-US" dirty="0"/>
              <a:t>0-140 degrees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9C38E8-D69E-4E77-86BB-692915FC043A}"/>
              </a:ext>
            </a:extLst>
          </p:cNvPr>
          <p:cNvSpPr txBox="1"/>
          <p:nvPr/>
        </p:nvSpPr>
        <p:spPr>
          <a:xfrm>
            <a:off x="1946413" y="6220585"/>
            <a:ext cx="2965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Bates Guide to Physical Exam </a:t>
            </a:r>
          </a:p>
        </p:txBody>
      </p:sp>
    </p:spTree>
    <p:extLst>
      <p:ext uri="{BB962C8B-B14F-4D97-AF65-F5344CB8AC3E}">
        <p14:creationId xmlns:p14="http://schemas.microsoft.com/office/powerpoint/2010/main" val="1902511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E8441-E7FD-4DD3-84A5-40984FBAB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Exam: Range of Motion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FFA5A-2334-4FD8-9774-10D31207E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92826" cy="4351338"/>
          </a:xfrm>
        </p:spPr>
        <p:txBody>
          <a:bodyPr/>
          <a:lstStyle/>
          <a:p>
            <a:r>
              <a:rPr lang="en-US" dirty="0"/>
              <a:t>Internal Rotation</a:t>
            </a:r>
          </a:p>
          <a:p>
            <a:pPr lvl="1"/>
            <a:r>
              <a:rPr lang="en-US" dirty="0"/>
              <a:t>Adductor longus </a:t>
            </a:r>
          </a:p>
          <a:p>
            <a:pPr lvl="1"/>
            <a:r>
              <a:rPr lang="en-US" dirty="0"/>
              <a:t>Adductor magnus </a:t>
            </a:r>
          </a:p>
          <a:p>
            <a:pPr lvl="1"/>
            <a:r>
              <a:rPr lang="en-US" dirty="0"/>
              <a:t>Adductor brevis </a:t>
            </a:r>
          </a:p>
          <a:p>
            <a:pPr lvl="1"/>
            <a:r>
              <a:rPr lang="en-US" dirty="0"/>
              <a:t>Gluteus </a:t>
            </a:r>
            <a:r>
              <a:rPr lang="en-US" dirty="0" err="1"/>
              <a:t>medius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Gluteus </a:t>
            </a:r>
            <a:r>
              <a:rPr lang="en-US" dirty="0" err="1"/>
              <a:t>minimus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Tensor fasciae </a:t>
            </a:r>
            <a:r>
              <a:rPr lang="en-US" dirty="0" err="1"/>
              <a:t>latae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Pectineus </a:t>
            </a:r>
          </a:p>
          <a:p>
            <a:pPr lvl="1"/>
            <a:r>
              <a:rPr lang="en-US" dirty="0" err="1"/>
              <a:t>Gracilis</a:t>
            </a:r>
            <a:endParaRPr lang="en-US" dirty="0"/>
          </a:p>
          <a:p>
            <a:pPr lvl="1"/>
            <a:r>
              <a:rPr lang="en-US" dirty="0"/>
              <a:t>30 degrees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53E60-BDDB-4CE7-973F-EE588B70B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60974" y="1825625"/>
            <a:ext cx="3892826" cy="4351338"/>
          </a:xfrm>
        </p:spPr>
        <p:txBody>
          <a:bodyPr/>
          <a:lstStyle/>
          <a:p>
            <a:r>
              <a:rPr lang="en-US" dirty="0"/>
              <a:t>External Rotation</a:t>
            </a:r>
          </a:p>
          <a:p>
            <a:pPr lvl="1"/>
            <a:r>
              <a:rPr lang="en-US" dirty="0"/>
              <a:t>6 muscles</a:t>
            </a:r>
          </a:p>
          <a:p>
            <a:pPr lvl="2"/>
            <a:r>
              <a:rPr lang="en-US" dirty="0"/>
              <a:t>Piriformis</a:t>
            </a:r>
          </a:p>
          <a:p>
            <a:pPr lvl="2"/>
            <a:r>
              <a:rPr lang="en-US" dirty="0"/>
              <a:t>Gemellus Superior</a:t>
            </a:r>
          </a:p>
          <a:p>
            <a:pPr lvl="2"/>
            <a:r>
              <a:rPr lang="en-US" dirty="0"/>
              <a:t>Gemellus Inferior</a:t>
            </a:r>
          </a:p>
          <a:p>
            <a:pPr lvl="2"/>
            <a:r>
              <a:rPr lang="en-US" dirty="0"/>
              <a:t>Obturator Internus</a:t>
            </a:r>
          </a:p>
          <a:p>
            <a:pPr lvl="2"/>
            <a:r>
              <a:rPr lang="en-US" dirty="0"/>
              <a:t>Obturator Externus</a:t>
            </a:r>
          </a:p>
          <a:p>
            <a:pPr lvl="2"/>
            <a:r>
              <a:rPr lang="en-US" dirty="0"/>
              <a:t>Quadratus Femoris</a:t>
            </a:r>
          </a:p>
          <a:p>
            <a:pPr lvl="1"/>
            <a:r>
              <a:rPr lang="en-US" dirty="0"/>
              <a:t>50 degrees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12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96D9F-E2E2-4571-A9D8-9E48BB7F0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Innervation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FCC0D-4A0C-4923-9B5C-11CBD2372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Hip adduction - obturator nerve (L2-4)</a:t>
            </a:r>
          </a:p>
          <a:p>
            <a:pPr fontAlgn="base"/>
            <a:r>
              <a:rPr lang="en-US" dirty="0"/>
              <a:t>Thigh abduction - superior gluteal nerve (L4-S1)</a:t>
            </a:r>
          </a:p>
          <a:p>
            <a:pPr fontAlgn="base"/>
            <a:r>
              <a:rPr lang="en-US" dirty="0"/>
              <a:t>Hip flexion - femoral nerve (L2-4)</a:t>
            </a:r>
          </a:p>
          <a:p>
            <a:pPr fontAlgn="base"/>
            <a:r>
              <a:rPr lang="en-US" dirty="0"/>
              <a:t>Hip extension - inferior gluteal nerve (L5, S1-2)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879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9A11C-EE53-4D73-8DD6-B35883CA8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Anterior Hip </a:t>
            </a:r>
          </a:p>
        </p:txBody>
      </p:sp>
      <p:pic>
        <p:nvPicPr>
          <p:cNvPr id="5" name="Content Placeholder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F7387763-B8E1-4603-A556-500E7C92FB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274" y="1825625"/>
            <a:ext cx="3289451" cy="4351338"/>
          </a:xfrm>
        </p:spPr>
      </p:pic>
    </p:spTree>
    <p:extLst>
      <p:ext uri="{BB962C8B-B14F-4D97-AF65-F5344CB8AC3E}">
        <p14:creationId xmlns:p14="http://schemas.microsoft.com/office/powerpoint/2010/main" val="3759674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5B7F6-2962-4820-BB85-59B91D6A1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Posterior Hip</a:t>
            </a:r>
          </a:p>
        </p:txBody>
      </p:sp>
      <p:pic>
        <p:nvPicPr>
          <p:cNvPr id="6" name="Content Placeholder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048DBD34-1CBE-4743-9165-9BFDA66A95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84012"/>
            <a:ext cx="5181600" cy="383456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292A2E0-538B-4850-B7DB-B64D05A800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177" y="1825625"/>
            <a:ext cx="4447645" cy="4351338"/>
          </a:xfrm>
        </p:spPr>
      </p:pic>
    </p:spTree>
    <p:extLst>
      <p:ext uri="{BB962C8B-B14F-4D97-AF65-F5344CB8AC3E}">
        <p14:creationId xmlns:p14="http://schemas.microsoft.com/office/powerpoint/2010/main" val="1671076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EC7C4-6CD6-4719-9EA3-F1769CB9B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Exam: Special Tests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6423C2-FEFF-440D-B3D8-318E88CAA3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2453481"/>
            <a:ext cx="3238500" cy="3095625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72D87-62EA-4251-9D21-C8F20C3801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Internally and externally rotate leg with patient in supine position. </a:t>
            </a:r>
          </a:p>
          <a:p>
            <a:r>
              <a:rPr lang="en-US" dirty="0"/>
              <a:t>Clicking or popping suggest acetabular labral tear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836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8A27D-FB57-466B-B11D-B9C8727F6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Exam: Special Tests</a:t>
            </a:r>
          </a:p>
        </p:txBody>
      </p:sp>
      <p:pic>
        <p:nvPicPr>
          <p:cNvPr id="5" name="Content Placeholder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BB67E901-9298-4AA9-9548-0C36CFBBE6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762" y="2439194"/>
            <a:ext cx="3038475" cy="31242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2B4FD-9F6E-4EF8-B519-B7881E4794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Flexion</a:t>
            </a:r>
          </a:p>
          <a:p>
            <a:r>
              <a:rPr lang="en-US" dirty="0"/>
              <a:t>Abduction</a:t>
            </a:r>
          </a:p>
          <a:p>
            <a:r>
              <a:rPr lang="en-US" dirty="0"/>
              <a:t>External Rotation </a:t>
            </a:r>
          </a:p>
        </p:txBody>
      </p:sp>
    </p:spTree>
    <p:extLst>
      <p:ext uri="{BB962C8B-B14F-4D97-AF65-F5344CB8AC3E}">
        <p14:creationId xmlns:p14="http://schemas.microsoft.com/office/powerpoint/2010/main" val="360721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09841-9BC2-461A-9471-6E4580409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E2251-CE3E-4F0B-9C8C-F4823D06F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I have no relevant financial relationships or affiliations with commercial interests to disclose.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591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827156-8159-472A-BAAA-A0B0E5086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Exam: Special Tests</a:t>
            </a:r>
          </a:p>
        </p:txBody>
      </p:sp>
      <p:pic>
        <p:nvPicPr>
          <p:cNvPr id="5" name="Content Placeholder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09256DCA-9EA9-4C18-A169-361A52B50F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5" y="2453481"/>
            <a:ext cx="2838450" cy="309562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966231-154E-420D-9CB3-14F3622776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Flexion</a:t>
            </a:r>
          </a:p>
          <a:p>
            <a:r>
              <a:rPr lang="en-US" dirty="0"/>
              <a:t>Adduction</a:t>
            </a:r>
          </a:p>
          <a:p>
            <a:r>
              <a:rPr lang="en-US" dirty="0"/>
              <a:t>Internal Rotation </a:t>
            </a:r>
          </a:p>
        </p:txBody>
      </p:sp>
    </p:spTree>
    <p:extLst>
      <p:ext uri="{BB962C8B-B14F-4D97-AF65-F5344CB8AC3E}">
        <p14:creationId xmlns:p14="http://schemas.microsoft.com/office/powerpoint/2010/main" val="2646249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E89354-B623-4983-954A-63D39A098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Exam: Special Tests</a:t>
            </a:r>
          </a:p>
        </p:txBody>
      </p:sp>
      <p:pic>
        <p:nvPicPr>
          <p:cNvPr id="5" name="Content Placeholder 4" descr="A person posing for a photo&#10;&#10;Description automatically generated">
            <a:extLst>
              <a:ext uri="{FF2B5EF4-FFF2-40B4-BE49-F238E27FC236}">
                <a16:creationId xmlns:a16="http://schemas.microsoft.com/office/drawing/2014/main" id="{51354BBA-F363-460E-A15E-522212FFB3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548731"/>
            <a:ext cx="3429000" cy="290512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7654D-B447-445A-9FBD-10B89C97BA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Patient actively flexes the opposite hip toward the chest</a:t>
            </a:r>
          </a:p>
          <a:p>
            <a:r>
              <a:rPr lang="en-US" dirty="0"/>
              <a:t>Positive test is knee flexion in the extended leg </a:t>
            </a:r>
          </a:p>
          <a:p>
            <a:r>
              <a:rPr lang="en-US" dirty="0"/>
              <a:t>Suggests tightness in the hip flexors and psoas</a:t>
            </a:r>
          </a:p>
        </p:txBody>
      </p:sp>
    </p:spTree>
    <p:extLst>
      <p:ext uri="{BB962C8B-B14F-4D97-AF65-F5344CB8AC3E}">
        <p14:creationId xmlns:p14="http://schemas.microsoft.com/office/powerpoint/2010/main" val="1282827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F9E21-F661-4E43-AA64-F3E430EE4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Exam: Special Tests</a:t>
            </a:r>
          </a:p>
        </p:txBody>
      </p:sp>
      <p:pic>
        <p:nvPicPr>
          <p:cNvPr id="5" name="Content Placeholder 4" descr="A picture containing clothing, person, woman, photo&#10;&#10;Description automatically generated">
            <a:extLst>
              <a:ext uri="{FF2B5EF4-FFF2-40B4-BE49-F238E27FC236}">
                <a16:creationId xmlns:a16="http://schemas.microsoft.com/office/drawing/2014/main" id="{2231715A-6410-44F0-AD3F-7DBC319561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5" y="2420144"/>
            <a:ext cx="3524250" cy="31623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039BB-0A3A-450E-B839-7E9E0DEF1E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Utilized to evaluate for tightness of IT Band</a:t>
            </a:r>
          </a:p>
          <a:p>
            <a:r>
              <a:rPr lang="en-US" dirty="0"/>
              <a:t>Extend and abduct the hip joint.</a:t>
            </a:r>
          </a:p>
          <a:p>
            <a:r>
              <a:rPr lang="en-US" dirty="0"/>
              <a:t>Slowly lower the leg toward the table -adduct hip- until motion is restricted.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531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F3C07-EBA3-4947-9B0E-E4A492B0C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Exam: Special Tests</a:t>
            </a:r>
          </a:p>
        </p:txBody>
      </p:sp>
      <p:pic>
        <p:nvPicPr>
          <p:cNvPr id="5" name="Content Placeholder 4" descr="A picture containing photo, person, tennis, woman&#10;&#10;Description automatically generated">
            <a:extLst>
              <a:ext uri="{FF2B5EF4-FFF2-40B4-BE49-F238E27FC236}">
                <a16:creationId xmlns:a16="http://schemas.microsoft.com/office/drawing/2014/main" id="{E68D59B2-8529-4AFE-82EA-2A75F7A860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12" y="2415381"/>
            <a:ext cx="2543175" cy="3171825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4D2F2-DD96-45AA-80BD-0C49AF3DC4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Lateral Recumbent position</a:t>
            </a:r>
          </a:p>
          <a:p>
            <a:r>
              <a:rPr lang="en-US" dirty="0"/>
              <a:t>Flexion</a:t>
            </a:r>
          </a:p>
          <a:p>
            <a:r>
              <a:rPr lang="en-US" dirty="0"/>
              <a:t>Adduction</a:t>
            </a:r>
          </a:p>
          <a:p>
            <a:r>
              <a:rPr lang="en-US" dirty="0"/>
              <a:t>Internal Rotation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178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8E32E0-4D54-425D-8740-2FFC0650B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Exam: Special Tests</a:t>
            </a:r>
          </a:p>
        </p:txBody>
      </p:sp>
      <p:pic>
        <p:nvPicPr>
          <p:cNvPr id="5" name="Content Placeholder 4" descr="A black and white photo of a person&#10;&#10;Description automatically generated">
            <a:extLst>
              <a:ext uri="{FF2B5EF4-FFF2-40B4-BE49-F238E27FC236}">
                <a16:creationId xmlns:a16="http://schemas.microsoft.com/office/drawing/2014/main" id="{4A61CD97-F479-4398-9110-7AEF6A8C81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212" y="2282031"/>
            <a:ext cx="2695575" cy="343852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AAEA5-C3EA-49B6-8CA6-202860634C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Trendelenburg test </a:t>
            </a:r>
          </a:p>
          <a:p>
            <a:r>
              <a:rPr lang="en-US" dirty="0"/>
              <a:t>Positive test indicative of week hip abductors</a:t>
            </a:r>
          </a:p>
          <a:p>
            <a:pPr lvl="1"/>
            <a:r>
              <a:rPr lang="en-US" dirty="0"/>
              <a:t>Gluteus Medius </a:t>
            </a:r>
          </a:p>
          <a:p>
            <a:pPr lvl="1"/>
            <a:r>
              <a:rPr lang="en-US" dirty="0"/>
              <a:t>Gluteus </a:t>
            </a:r>
            <a:r>
              <a:rPr lang="en-US" dirty="0" err="1"/>
              <a:t>Minimus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6936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D52F9-02FD-47BB-96A2-F91C116D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Exam: Imaging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0A4423-ECFC-4656-A1B4-D8DFA4356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X-ray</a:t>
            </a:r>
          </a:p>
          <a:p>
            <a:r>
              <a:rPr lang="en-US" dirty="0"/>
              <a:t>X-ray</a:t>
            </a:r>
          </a:p>
          <a:p>
            <a:r>
              <a:rPr lang="en-US" dirty="0"/>
              <a:t>X-ray</a:t>
            </a:r>
          </a:p>
          <a:p>
            <a:pPr lvl="1"/>
            <a:r>
              <a:rPr lang="en-US" dirty="0"/>
              <a:t>AP Pelvis with lateral view of painful side</a:t>
            </a:r>
          </a:p>
          <a:p>
            <a:pPr lvl="1"/>
            <a:r>
              <a:rPr lang="en-US" dirty="0"/>
              <a:t>Dunn view</a:t>
            </a:r>
          </a:p>
          <a:p>
            <a:pPr lvl="2"/>
            <a:r>
              <a:rPr lang="en-US" dirty="0"/>
              <a:t>hip joint is flexed 90° and abducted 20° while the pelvis remains in neutral rotation</a:t>
            </a:r>
          </a:p>
          <a:p>
            <a:pPr lvl="1"/>
            <a:r>
              <a:rPr lang="en-US" dirty="0"/>
              <a:t>Modified Dunn view</a:t>
            </a:r>
          </a:p>
          <a:p>
            <a:pPr lvl="2"/>
            <a:r>
              <a:rPr lang="en-US" dirty="0"/>
              <a:t>45° hip flexion in a neutral rotation</a:t>
            </a:r>
          </a:p>
          <a:p>
            <a:r>
              <a:rPr lang="en-US" dirty="0"/>
              <a:t>Not improving with conservative treatment </a:t>
            </a:r>
            <a:r>
              <a:rPr lang="en-US" dirty="0">
                <a:sym typeface="Wingdings" panose="05000000000000000000" pitchFamily="2" charset="2"/>
              </a:rPr>
              <a:t> MRI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533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DB8EBFE-3298-42C3-92FF-9BC11E703B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293038"/>
              </p:ext>
            </p:extLst>
          </p:nvPr>
        </p:nvGraphicFramePr>
        <p:xfrm>
          <a:off x="3567076" y="308062"/>
          <a:ext cx="10402958" cy="6440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115575CA-74D7-4E77-B629-DCC750D7FC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025"/>
            <a:ext cx="5876925" cy="41719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92CDF5-E22E-40F0-A8A9-C06BE8254269}"/>
              </a:ext>
            </a:extLst>
          </p:cNvPr>
          <p:cNvSpPr txBox="1"/>
          <p:nvPr/>
        </p:nvSpPr>
        <p:spPr>
          <a:xfrm>
            <a:off x="628613" y="308062"/>
            <a:ext cx="5876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Diagnosis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7129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B2E04-9040-4214-9C75-AA546645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Diagnosis Based on Location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A71A942-AF01-49F2-8678-9359AD162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61" y="1825625"/>
            <a:ext cx="8611877" cy="43513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D9DD5D-BEEC-4C15-BB3C-6F49C0D725FB}"/>
              </a:ext>
            </a:extLst>
          </p:cNvPr>
          <p:cNvSpPr txBox="1"/>
          <p:nvPr/>
        </p:nvSpPr>
        <p:spPr>
          <a:xfrm>
            <a:off x="8573138" y="6492875"/>
            <a:ext cx="4399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Foster, Z. </a:t>
            </a:r>
          </a:p>
        </p:txBody>
      </p:sp>
    </p:spTree>
    <p:extLst>
      <p:ext uri="{BB962C8B-B14F-4D97-AF65-F5344CB8AC3E}">
        <p14:creationId xmlns:p14="http://schemas.microsoft.com/office/powerpoint/2010/main" val="934762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2F903-5032-46B2-BFE1-6D2C13FEF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AE0A2-C3A7-447D-B998-23971482E6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59 </a:t>
            </a:r>
            <a:r>
              <a:rPr lang="en-US" sz="2400" dirty="0" err="1"/>
              <a:t>y.o</a:t>
            </a:r>
            <a:r>
              <a:rPr lang="en-US" sz="2400" dirty="0"/>
              <a:t>. male presents today with c/o left knee pain that started 3 months ago. There was not an injury associated with the episode. The patient currently rates the pain at a 9. Pain is made worse with activity better with rest. Previously tried conservative therapies include none </a:t>
            </a:r>
          </a:p>
          <a:p>
            <a:r>
              <a:rPr lang="en-US" sz="2400" dirty="0"/>
              <a:t>Upon exam, patient noted to have severe limitations with hip ROM.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B950D9-CB81-4B9B-B197-0E446CE07A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Knee Exam:</a:t>
            </a:r>
          </a:p>
          <a:p>
            <a:pPr lvl="1">
              <a:spcBef>
                <a:spcPts val="0"/>
              </a:spcBef>
            </a:pPr>
            <a:r>
              <a:rPr lang="en-US" dirty="0"/>
              <a:t>Knee Effusion: None.</a:t>
            </a:r>
          </a:p>
          <a:p>
            <a:pPr lvl="1">
              <a:spcBef>
                <a:spcPts val="0"/>
              </a:spcBef>
            </a:pPr>
            <a:r>
              <a:rPr lang="en-US" dirty="0"/>
              <a:t>Ecchymosis: 	none</a:t>
            </a:r>
          </a:p>
          <a:p>
            <a:pPr lvl="1">
              <a:spcBef>
                <a:spcPts val="0"/>
              </a:spcBef>
            </a:pPr>
            <a:r>
              <a:rPr lang="en-US" dirty="0"/>
              <a:t>Knee ROM: 	normal</a:t>
            </a:r>
          </a:p>
          <a:p>
            <a:pPr lvl="1">
              <a:spcBef>
                <a:spcPts val="0"/>
              </a:spcBef>
            </a:pPr>
            <a:r>
              <a:rPr lang="en-US" dirty="0"/>
              <a:t>Tenderness:	none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Hip Exam	</a:t>
            </a:r>
          </a:p>
          <a:p>
            <a:pPr lvl="1">
              <a:spcBef>
                <a:spcPts val="0"/>
              </a:spcBef>
            </a:pPr>
            <a:r>
              <a:rPr lang="en-US" dirty="0"/>
              <a:t>+FABER, +FADIR, severely reduced IR and ER of the left hip, flexion to 90 degrees.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033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35027-C223-4D4A-9D72-F8F6FF4B3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Osteoarthritis </a:t>
            </a:r>
          </a:p>
        </p:txBody>
      </p:sp>
      <p:pic>
        <p:nvPicPr>
          <p:cNvPr id="5" name="Content Placeholder 4" descr="A picture containing X-ray film&#10;&#10;Description automatically generated">
            <a:extLst>
              <a:ext uri="{FF2B5EF4-FFF2-40B4-BE49-F238E27FC236}">
                <a16:creationId xmlns:a16="http://schemas.microsoft.com/office/drawing/2014/main" id="{81FBE524-BB1C-4CA6-B873-A39B0A467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30717"/>
            <a:ext cx="5686425" cy="3800475"/>
          </a:xfrm>
        </p:spPr>
      </p:pic>
      <p:pic>
        <p:nvPicPr>
          <p:cNvPr id="7" name="Picture 6" descr="A picture containing X-ray film&#10;&#10;Description automatically generated">
            <a:extLst>
              <a:ext uri="{FF2B5EF4-FFF2-40B4-BE49-F238E27FC236}">
                <a16:creationId xmlns:a16="http://schemas.microsoft.com/office/drawing/2014/main" id="{A1BC9A73-B6A0-4B17-8493-0D02AB3C2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99" y="2059292"/>
            <a:ext cx="39243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70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E9C9A-CBED-498F-A433-215FA1DAD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4A322-A995-4AAE-823C-68EB02C15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differential diagnosis of hip pain</a:t>
            </a:r>
          </a:p>
          <a:p>
            <a:r>
              <a:rPr lang="en-US" dirty="0"/>
              <a:t>Develop approach for evaluation of hip pain</a:t>
            </a:r>
          </a:p>
          <a:p>
            <a:r>
              <a:rPr lang="en-US" dirty="0"/>
              <a:t>Review structure and function of the hip</a:t>
            </a:r>
          </a:p>
          <a:p>
            <a:r>
              <a:rPr lang="en-US" dirty="0"/>
              <a:t>Summarize special tests used in the evaluation of hip pain</a:t>
            </a:r>
          </a:p>
          <a:p>
            <a:r>
              <a:rPr lang="en-US" dirty="0"/>
              <a:t>Become more comfortable with treating common hip complaints in your office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973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D1BAD-DC5D-4656-BC29-324ACE9CB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Hip Osteoarthritis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62EBC-5A1C-44B2-95E6-2001B07E0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lifetime risk is of developing symptomatic hip osteoarthritis is 25%.</a:t>
            </a:r>
          </a:p>
          <a:p>
            <a:r>
              <a:rPr lang="en-US" dirty="0"/>
              <a:t>Osteoarthritis is the most common cause of disability in adults. </a:t>
            </a:r>
          </a:p>
          <a:p>
            <a:r>
              <a:rPr lang="en-US" dirty="0"/>
              <a:t>Osteoarthritis ranks fifth among all forms of disability worldwide</a:t>
            </a:r>
          </a:p>
          <a:p>
            <a:r>
              <a:rPr lang="en-US" dirty="0"/>
              <a:t>Hip and knee osteoarthritis represent a substantial cause of disability worldwide and are responsible for approximately 17 million years lived with disability globally. </a:t>
            </a:r>
          </a:p>
        </p:txBody>
      </p:sp>
    </p:spTree>
    <p:extLst>
      <p:ext uri="{BB962C8B-B14F-4D97-AF65-F5344CB8AC3E}">
        <p14:creationId xmlns:p14="http://schemas.microsoft.com/office/powerpoint/2010/main" val="1029508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87BDA-CAF5-492E-B679-408A97742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Osteoarthritis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149D1-521D-4A3A-8840-AA4C39272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Treatments </a:t>
            </a:r>
          </a:p>
          <a:p>
            <a:pPr lvl="1"/>
            <a:r>
              <a:rPr lang="en-US" dirty="0"/>
              <a:t>RICE</a:t>
            </a:r>
          </a:p>
          <a:p>
            <a:pPr lvl="1"/>
            <a:r>
              <a:rPr lang="en-US" dirty="0"/>
              <a:t>NSAIDs</a:t>
            </a:r>
          </a:p>
          <a:p>
            <a:pPr lvl="1"/>
            <a:r>
              <a:rPr lang="en-US" dirty="0"/>
              <a:t>Injections</a:t>
            </a:r>
          </a:p>
          <a:p>
            <a:pPr lvl="2"/>
            <a:r>
              <a:rPr lang="en-US" dirty="0"/>
              <a:t>Intra-articular under fluoroscopy or US guidance</a:t>
            </a:r>
          </a:p>
          <a:p>
            <a:pPr lvl="1"/>
            <a:r>
              <a:rPr lang="en-US" dirty="0"/>
              <a:t>Physical Therapy</a:t>
            </a:r>
          </a:p>
          <a:p>
            <a:pPr lvl="1"/>
            <a:r>
              <a:rPr lang="en-US" dirty="0"/>
              <a:t>Offloading with cane or walking stick</a:t>
            </a:r>
          </a:p>
          <a:p>
            <a:pPr lvl="1"/>
            <a:r>
              <a:rPr lang="en-US" dirty="0"/>
              <a:t>Offloading brace</a:t>
            </a:r>
          </a:p>
          <a:p>
            <a:pPr lvl="1"/>
            <a:r>
              <a:rPr lang="en-US" dirty="0"/>
              <a:t>Pain control with tramadol</a:t>
            </a:r>
          </a:p>
          <a:p>
            <a:pPr lvl="1"/>
            <a:r>
              <a:rPr lang="en-US" dirty="0"/>
              <a:t>Surgery</a:t>
            </a:r>
          </a:p>
        </p:txBody>
      </p:sp>
      <p:pic>
        <p:nvPicPr>
          <p:cNvPr id="1026" name="Picture 2" descr="https://assets.ossur.com/library/36326/proc/6/unloaderhip.png">
            <a:extLst>
              <a:ext uri="{FF2B5EF4-FFF2-40B4-BE49-F238E27FC236}">
                <a16:creationId xmlns:a16="http://schemas.microsoft.com/office/drawing/2014/main" id="{ED0EDD03-E888-4235-B367-CD955B82E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956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678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1A386-430B-43FA-AECE-944041E96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Osteoarthritis </a:t>
            </a:r>
          </a:p>
        </p:txBody>
      </p:sp>
      <p:pic>
        <p:nvPicPr>
          <p:cNvPr id="5" name="Content Placeholder 4" descr="A picture containing photo, indoor, black&#10;&#10;Description automatically generated">
            <a:extLst>
              <a:ext uri="{FF2B5EF4-FFF2-40B4-BE49-F238E27FC236}">
                <a16:creationId xmlns:a16="http://schemas.microsoft.com/office/drawing/2014/main" id="{37F8F178-7142-4F73-98B0-3763376E4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5" y="2001044"/>
            <a:ext cx="5467350" cy="4000500"/>
          </a:xfrm>
        </p:spPr>
      </p:pic>
    </p:spTree>
    <p:extLst>
      <p:ext uri="{BB962C8B-B14F-4D97-AF65-F5344CB8AC3E}">
        <p14:creationId xmlns:p14="http://schemas.microsoft.com/office/powerpoint/2010/main" val="26239746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A0719-C2DE-4EC8-B1FB-048FDB5E1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FE88F-BF96-4BA6-837A-3CE36A52E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482410"/>
          </a:xfrm>
        </p:spPr>
        <p:txBody>
          <a:bodyPr>
            <a:noAutofit/>
          </a:bodyPr>
          <a:lstStyle/>
          <a:p>
            <a:r>
              <a:rPr lang="en-US" dirty="0"/>
              <a:t>59-year-old female presents for evaluation of right hip pain ongoing for 2 years. </a:t>
            </a:r>
          </a:p>
          <a:p>
            <a:r>
              <a:rPr lang="en-US" dirty="0"/>
              <a:t>She relates no known injury. </a:t>
            </a:r>
          </a:p>
          <a:p>
            <a:r>
              <a:rPr lang="en-US" dirty="0"/>
              <a:t>She was evaluated by her primary care physician and given a steroid injection into the right greater trochanteric region. She got about 2 months relief of her pain however symptoms have returned.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7623B-0714-4BE1-A623-CD60EC8E67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US" dirty="0"/>
              <a:t>Gait:	abnormal gait pattern</a:t>
            </a:r>
          </a:p>
          <a:p>
            <a:pPr>
              <a:spcBef>
                <a:spcPts val="0"/>
              </a:spcBef>
            </a:pPr>
            <a:r>
              <a:rPr lang="en-US" dirty="0"/>
              <a:t>ROM:  normal, full and equal</a:t>
            </a:r>
          </a:p>
          <a:p>
            <a:pPr>
              <a:spcBef>
                <a:spcPts val="0"/>
              </a:spcBef>
            </a:pPr>
            <a:r>
              <a:rPr lang="en-US" dirty="0"/>
              <a:t>Strength:	</a:t>
            </a:r>
          </a:p>
          <a:p>
            <a:pPr lvl="1">
              <a:spcBef>
                <a:spcPts val="0"/>
              </a:spcBef>
            </a:pPr>
            <a:r>
              <a:rPr lang="en-US" dirty="0"/>
              <a:t>3/5 hip abduction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4/5 hip adduction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5/5 hip flexion</a:t>
            </a:r>
          </a:p>
          <a:p>
            <a:pPr>
              <a:spcBef>
                <a:spcPts val="0"/>
              </a:spcBef>
            </a:pPr>
            <a:r>
              <a:rPr lang="en-US" dirty="0"/>
              <a:t>Tenderness	greater trochanter</a:t>
            </a:r>
          </a:p>
          <a:p>
            <a:pPr>
              <a:spcBef>
                <a:spcPts val="0"/>
              </a:spcBef>
            </a:pPr>
            <a:r>
              <a:rPr lang="en-US" dirty="0"/>
              <a:t>Special testing:	 </a:t>
            </a:r>
          </a:p>
          <a:p>
            <a:pPr lvl="1">
              <a:spcBef>
                <a:spcPts val="0"/>
              </a:spcBef>
            </a:pPr>
            <a:r>
              <a:rPr lang="en-US" dirty="0"/>
              <a:t>FADIR	negative</a:t>
            </a:r>
          </a:p>
          <a:p>
            <a:pPr lvl="1">
              <a:spcBef>
                <a:spcPts val="0"/>
              </a:spcBef>
            </a:pPr>
            <a:r>
              <a:rPr lang="en-US" dirty="0"/>
              <a:t>FABER	negative</a:t>
            </a:r>
          </a:p>
          <a:p>
            <a:pPr lvl="1">
              <a:spcBef>
                <a:spcPts val="0"/>
              </a:spcBef>
            </a:pPr>
            <a:r>
              <a:rPr lang="en-US" dirty="0"/>
              <a:t>Log Roll	negative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Thomas	negative</a:t>
            </a:r>
          </a:p>
          <a:p>
            <a:pPr lvl="1">
              <a:spcBef>
                <a:spcPts val="0"/>
              </a:spcBef>
            </a:pPr>
            <a:r>
              <a:rPr lang="en-US" dirty="0"/>
              <a:t>Ober's	positive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89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C3742-1211-403C-908B-ED085B895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Greater Trochanteric Pain Syndrome</a:t>
            </a:r>
          </a:p>
        </p:txBody>
      </p:sp>
      <p:pic>
        <p:nvPicPr>
          <p:cNvPr id="5" name="Content Placeholder 4" descr="A picture containing X-ray film&#10;&#10;Description automatically generated">
            <a:extLst>
              <a:ext uri="{FF2B5EF4-FFF2-40B4-BE49-F238E27FC236}">
                <a16:creationId xmlns:a16="http://schemas.microsoft.com/office/drawing/2014/main" id="{5DDF3508-C509-4DA6-B69A-866B45EEB7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69993"/>
            <a:ext cx="4829175" cy="3876675"/>
          </a:xfrm>
        </p:spPr>
      </p:pic>
      <p:pic>
        <p:nvPicPr>
          <p:cNvPr id="7" name="Picture 6" descr="A picture containing X-ray film&#10;&#10;Description automatically generated">
            <a:extLst>
              <a:ext uri="{FF2B5EF4-FFF2-40B4-BE49-F238E27FC236}">
                <a16:creationId xmlns:a16="http://schemas.microsoft.com/office/drawing/2014/main" id="{990610C4-2A55-4481-AE12-AF5A82C70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7" y="2236668"/>
            <a:ext cx="45815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360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B270-FBEA-4ABF-919A-B22AB6ACA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Greater Trochanteric Pain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DF227-8954-4F8A-B2B2-5846DBCFC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 to 4 times more common in women</a:t>
            </a:r>
            <a:r>
              <a:rPr lang="en-US" baseline="30000" dirty="0"/>
              <a:t>4</a:t>
            </a:r>
          </a:p>
          <a:p>
            <a:r>
              <a:rPr lang="en-US" dirty="0"/>
              <a:t>Increased incidence in 40-60 year old’s</a:t>
            </a:r>
            <a:r>
              <a:rPr lang="en-US" baseline="30000" dirty="0"/>
              <a:t>4</a:t>
            </a:r>
          </a:p>
          <a:p>
            <a:r>
              <a:rPr lang="en-US" dirty="0"/>
              <a:t>Affects 10-25% general population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  <a:p>
            <a:r>
              <a:rPr lang="en-US" dirty="0"/>
              <a:t>Patient with persisting pain despite conservative treatment.</a:t>
            </a:r>
          </a:p>
          <a:p>
            <a:r>
              <a:rPr lang="en-US" dirty="0"/>
              <a:t>Proceeded with MRI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597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03D94-A948-4C34-B3C2-EA876018B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Greater Trochanteric Pain Syndrome</a:t>
            </a:r>
          </a:p>
        </p:txBody>
      </p:sp>
      <p:pic>
        <p:nvPicPr>
          <p:cNvPr id="5" name="Content Placeholder 4" descr="A picture containing cat, animal, mammal, indoor&#10;&#10;Description automatically generated">
            <a:extLst>
              <a:ext uri="{FF2B5EF4-FFF2-40B4-BE49-F238E27FC236}">
                <a16:creationId xmlns:a16="http://schemas.microsoft.com/office/drawing/2014/main" id="{70CB2EF2-15DE-4081-BBD0-9E15E153F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661" y="1395013"/>
            <a:ext cx="3134677" cy="5201034"/>
          </a:xfrm>
        </p:spPr>
      </p:pic>
      <p:sp>
        <p:nvSpPr>
          <p:cNvPr id="3" name="Circle: Hollow 2">
            <a:extLst>
              <a:ext uri="{FF2B5EF4-FFF2-40B4-BE49-F238E27FC236}">
                <a16:creationId xmlns:a16="http://schemas.microsoft.com/office/drawing/2014/main" id="{24BD1E0F-B8F1-4F7C-870D-C6EC81450004}"/>
              </a:ext>
            </a:extLst>
          </p:cNvPr>
          <p:cNvSpPr/>
          <p:nvPr/>
        </p:nvSpPr>
        <p:spPr>
          <a:xfrm>
            <a:off x="4475652" y="2266121"/>
            <a:ext cx="2319130" cy="2955235"/>
          </a:xfrm>
          <a:prstGeom prst="donut">
            <a:avLst>
              <a:gd name="adj" fmla="val 7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2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82C25-6D7E-4094-8F71-15C47B98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Greater Trochanteric Pain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E4D78-62AA-4F3E-A7C2-8801CB0B72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Treatments</a:t>
            </a:r>
          </a:p>
          <a:p>
            <a:pPr lvl="1"/>
            <a:r>
              <a:rPr lang="en-US" dirty="0"/>
              <a:t>Oral or topical NSAIDs</a:t>
            </a:r>
          </a:p>
          <a:p>
            <a:pPr lvl="1"/>
            <a:r>
              <a:rPr lang="en-US" dirty="0"/>
              <a:t>Home exercise plan</a:t>
            </a:r>
          </a:p>
          <a:p>
            <a:pPr lvl="1"/>
            <a:r>
              <a:rPr lang="en-US" dirty="0"/>
              <a:t>Physical Therapy</a:t>
            </a:r>
          </a:p>
          <a:p>
            <a:pPr lvl="1"/>
            <a:r>
              <a:rPr lang="en-US" dirty="0"/>
              <a:t>Injection </a:t>
            </a:r>
          </a:p>
          <a:p>
            <a:pPr lvl="2"/>
            <a:r>
              <a:rPr lang="en-US" dirty="0"/>
              <a:t>Would recommend 3 inch spinal needle for most patients </a:t>
            </a:r>
          </a:p>
          <a:p>
            <a:pPr lvl="1"/>
            <a:r>
              <a:rPr lang="en-US" dirty="0"/>
              <a:t>Dry Needling </a:t>
            </a:r>
          </a:p>
          <a:p>
            <a:pPr lvl="1"/>
            <a:r>
              <a:rPr lang="en-US" dirty="0"/>
              <a:t>ASTYM®</a:t>
            </a:r>
          </a:p>
          <a:p>
            <a:pPr lvl="1"/>
            <a:r>
              <a:rPr lang="en-US" dirty="0"/>
              <a:t>Tenotomy </a:t>
            </a:r>
          </a:p>
          <a:p>
            <a:pPr lvl="1"/>
            <a:r>
              <a:rPr lang="en-US" dirty="0"/>
              <a:t>PRP</a:t>
            </a:r>
          </a:p>
          <a:p>
            <a:pPr lvl="1"/>
            <a:r>
              <a:rPr lang="en-US" dirty="0"/>
              <a:t>MRI</a:t>
            </a:r>
          </a:p>
          <a:p>
            <a:pPr lvl="1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D52AF3-E08B-4B87-ACC8-7DC0498F43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Patient returned to office for follow up and review of MRI. </a:t>
            </a:r>
          </a:p>
          <a:p>
            <a:r>
              <a:rPr lang="en-US" dirty="0"/>
              <a:t>Persisting pain</a:t>
            </a:r>
          </a:p>
          <a:p>
            <a:r>
              <a:rPr lang="en-US" dirty="0"/>
              <a:t>Repeated trochanteric injection under US guidance</a:t>
            </a:r>
          </a:p>
          <a:p>
            <a:r>
              <a:rPr lang="en-US" dirty="0"/>
              <a:t>Sent to Physical Therapy</a:t>
            </a:r>
          </a:p>
          <a:p>
            <a:r>
              <a:rPr lang="en-US" dirty="0"/>
              <a:t>90% improvement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5844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DFCEF-2C77-4889-80A2-4798F9302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7F4FA-9044-4A4C-9ADA-8448BEEFC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Greater Trochanteric Injection</a:t>
            </a:r>
          </a:p>
          <a:p>
            <a:pPr lvl="1"/>
            <a:r>
              <a:rPr lang="en-US" dirty="0"/>
              <a:t>Patient lays on the unaffected side. </a:t>
            </a:r>
          </a:p>
          <a:p>
            <a:pPr lvl="1"/>
            <a:r>
              <a:rPr lang="en-US" dirty="0"/>
              <a:t>Palpation over the symptomatic hip with localization to maximal tenderness</a:t>
            </a:r>
          </a:p>
          <a:p>
            <a:pPr lvl="1"/>
            <a:r>
              <a:rPr lang="en-US" dirty="0"/>
              <a:t>Clean the area</a:t>
            </a:r>
          </a:p>
          <a:p>
            <a:pPr lvl="1"/>
            <a:r>
              <a:rPr lang="en-US" dirty="0"/>
              <a:t>Consider lidocaine for skin anesthesia </a:t>
            </a:r>
          </a:p>
          <a:p>
            <a:pPr lvl="1"/>
            <a:r>
              <a:rPr lang="en-US" dirty="0"/>
              <a:t>While utilizing a 3 inch spinal needle, direct down over the point of maximal tenderness until you reach the greater trochanter</a:t>
            </a:r>
          </a:p>
          <a:p>
            <a:pPr lvl="1"/>
            <a:r>
              <a:rPr lang="en-US" dirty="0"/>
              <a:t>Aspirate </a:t>
            </a:r>
          </a:p>
          <a:p>
            <a:pPr lvl="1"/>
            <a:r>
              <a:rPr lang="en-US" dirty="0"/>
              <a:t>Proceed with injection</a:t>
            </a:r>
          </a:p>
          <a:p>
            <a:pPr lvl="1"/>
            <a:r>
              <a:rPr lang="en-US" dirty="0"/>
              <a:t>Remove needle and apply bandage. </a:t>
            </a:r>
          </a:p>
        </p:txBody>
      </p:sp>
    </p:spTree>
    <p:extLst>
      <p:ext uri="{BB962C8B-B14F-4D97-AF65-F5344CB8AC3E}">
        <p14:creationId xmlns:p14="http://schemas.microsoft.com/office/powerpoint/2010/main" val="38263004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9B868-7919-4D66-81C4-4E24AF82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Pediatric Hip Pain- Special Considerations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0CB05-F7E6-44C7-A513-0684B7B272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A20148-5BC1-4BF6-A508-F935D4B478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6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363FB-0378-4B1D-9B13-CD9170132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A28E2-EAE8-4A8D-9380-98B127985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Hip pain is a common presentation in primary care and can affect patients of all ages. In one study, 14.3% of adults 60 years and older reported significant hip pain on most days over the previous six weeks. </a:t>
            </a:r>
            <a:r>
              <a:rPr lang="en-US" baseline="30000" dirty="0"/>
              <a:t>4</a:t>
            </a:r>
          </a:p>
          <a:p>
            <a:r>
              <a:rPr lang="en-US" dirty="0"/>
              <a:t>Differential diagnosis for hip pain is vast.</a:t>
            </a:r>
          </a:p>
          <a:p>
            <a:r>
              <a:rPr lang="en-US" dirty="0"/>
              <a:t>Knowing location and common diagnoses can guide treatment decisions</a:t>
            </a:r>
          </a:p>
          <a:p>
            <a:r>
              <a:rPr lang="en-US" dirty="0"/>
              <a:t>Many of these can be treated in the primary care office.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CAFCA2-D3B9-4A70-AB0D-5A0601E35736}"/>
              </a:ext>
            </a:extLst>
          </p:cNvPr>
          <p:cNvSpPr txBox="1"/>
          <p:nvPr/>
        </p:nvSpPr>
        <p:spPr>
          <a:xfrm>
            <a:off x="7673008" y="6488668"/>
            <a:ext cx="4731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Christmas C, Crespo CJ, </a:t>
            </a:r>
            <a:r>
              <a:rPr lang="en-US" dirty="0" err="1"/>
              <a:t>Franckowiak</a:t>
            </a:r>
            <a:r>
              <a:rPr lang="en-US" dirty="0"/>
              <a:t> SC, et al</a:t>
            </a:r>
          </a:p>
        </p:txBody>
      </p:sp>
    </p:spTree>
    <p:extLst>
      <p:ext uri="{BB962C8B-B14F-4D97-AF65-F5344CB8AC3E}">
        <p14:creationId xmlns:p14="http://schemas.microsoft.com/office/powerpoint/2010/main" val="2915822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ED9B7-1995-46D7-ABF1-B10AB6AC7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3: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14BF7-F477-4E71-9992-A2295E10E9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8 y/o male with left groin pain ongoing for about 3 years. </a:t>
            </a:r>
          </a:p>
          <a:p>
            <a:r>
              <a:rPr lang="en-US" sz="2400" dirty="0"/>
              <a:t>Initially started after doing splits. </a:t>
            </a:r>
          </a:p>
          <a:p>
            <a:r>
              <a:rPr lang="en-US" sz="2400" dirty="0"/>
              <a:t>The pain was rated 7/10.</a:t>
            </a:r>
          </a:p>
          <a:p>
            <a:r>
              <a:rPr lang="en-US" sz="2400" dirty="0"/>
              <a:t>He had been sent to PT and was taking Tylenol.</a:t>
            </a:r>
          </a:p>
          <a:p>
            <a:r>
              <a:rPr lang="en-US" sz="2400" dirty="0"/>
              <a:t>Concern for testicular issue and had been seen and evaluated by Urology with normal workup. </a:t>
            </a:r>
          </a:p>
          <a:p>
            <a:r>
              <a:rPr lang="en-US" sz="2400" dirty="0"/>
              <a:t>Was getting in trouble at school because he was unable to sit with crisscrossed legs on the floor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769361-991C-46CC-9284-5A573ABB60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Gait:	abnormal with guarding left side</a:t>
            </a:r>
          </a:p>
          <a:p>
            <a:pPr>
              <a:spcBef>
                <a:spcPts val="0"/>
              </a:spcBef>
            </a:pPr>
            <a:r>
              <a:rPr lang="en-US" dirty="0"/>
              <a:t>ROM:  </a:t>
            </a:r>
          </a:p>
          <a:p>
            <a:pPr lvl="1">
              <a:spcBef>
                <a:spcPts val="0"/>
              </a:spcBef>
            </a:pPr>
            <a:r>
              <a:rPr lang="en-US" dirty="0"/>
              <a:t>90 degrees flexion, 10 degrees extension, 10 degrees internal rotation, 10 degrees external rotation, 20 degrees abduction and 10 degrees adduction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Strength:  limited by pain</a:t>
            </a:r>
          </a:p>
          <a:p>
            <a:pPr>
              <a:spcBef>
                <a:spcPts val="0"/>
              </a:spcBef>
            </a:pPr>
            <a:r>
              <a:rPr lang="en-US" dirty="0"/>
              <a:t>Tenderness:	groin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Special testing:	 </a:t>
            </a:r>
          </a:p>
          <a:p>
            <a:pPr lvl="1">
              <a:spcBef>
                <a:spcPts val="0"/>
              </a:spcBef>
            </a:pPr>
            <a:r>
              <a:rPr lang="en-US" dirty="0"/>
              <a:t>FADIR	positive</a:t>
            </a:r>
          </a:p>
          <a:p>
            <a:pPr lvl="1">
              <a:spcBef>
                <a:spcPts val="0"/>
              </a:spcBef>
            </a:pPr>
            <a:r>
              <a:rPr lang="en-US" dirty="0"/>
              <a:t>FABER	positive</a:t>
            </a:r>
          </a:p>
          <a:p>
            <a:pPr lvl="1">
              <a:spcBef>
                <a:spcPts val="0"/>
              </a:spcBef>
            </a:pPr>
            <a:r>
              <a:rPr lang="en-US" dirty="0"/>
              <a:t>Log Roll	positive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Thomas	positive</a:t>
            </a:r>
          </a:p>
          <a:p>
            <a:pPr lvl="1">
              <a:spcBef>
                <a:spcPts val="0"/>
              </a:spcBef>
            </a:pPr>
            <a:r>
              <a:rPr lang="en-US" dirty="0"/>
              <a:t>Ober's	negative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4176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B3114-7F86-4773-B168-0F8AF94DF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Legg Calve Perthes </a:t>
            </a:r>
          </a:p>
        </p:txBody>
      </p:sp>
      <p:pic>
        <p:nvPicPr>
          <p:cNvPr id="5" name="Content Placeholder 4" descr="A picture containing X-ray film, indoor, animal&#10;&#10;Description automatically generated">
            <a:extLst>
              <a:ext uri="{FF2B5EF4-FFF2-40B4-BE49-F238E27FC236}">
                <a16:creationId xmlns:a16="http://schemas.microsoft.com/office/drawing/2014/main" id="{983E4CA7-F958-467E-9363-CE00B6B5D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92" y="2389749"/>
            <a:ext cx="4454256" cy="3697324"/>
          </a:xfrm>
        </p:spPr>
      </p:pic>
      <p:pic>
        <p:nvPicPr>
          <p:cNvPr id="7" name="Picture 6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1B2C019E-BEEF-4286-BA8F-6EC48E516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45" y="2389748"/>
            <a:ext cx="3680533" cy="423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341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F73C5-5983-4D71-A30D-F7F4A0C31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Legg Calve Perthes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0ED5D-F68C-43C3-9A35-D78E14AE3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Idiopathic avascular necrosis of the proximal femoral epiphysis in children.</a:t>
            </a:r>
          </a:p>
          <a:p>
            <a:pPr fontAlgn="base"/>
            <a:r>
              <a:rPr lang="en-US" dirty="0"/>
              <a:t>4-8 years is most common age of presentation</a:t>
            </a:r>
          </a:p>
          <a:p>
            <a:pPr fontAlgn="base"/>
            <a:r>
              <a:rPr lang="en-US" dirty="0"/>
              <a:t>Male to female ratio is 5:1</a:t>
            </a:r>
          </a:p>
          <a:p>
            <a:pPr fontAlgn="base"/>
            <a:r>
              <a:rPr lang="en-US" dirty="0"/>
              <a:t>Patient was sent to Pediatric Orthopedic Surgery in Oklahoma City</a:t>
            </a:r>
          </a:p>
          <a:p>
            <a:pPr fontAlgn="base"/>
            <a:r>
              <a:rPr lang="en-US" dirty="0"/>
              <a:t>Had tenotomy performed and currently NWB in wheelchair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6000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E3AC1-4B38-4DF6-9EA5-54EF4FB37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Pediatric Hip Pain 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E273FE1-7B6F-4020-910E-B06520691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37" y="1929606"/>
            <a:ext cx="8543925" cy="41433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0ECF6E-B1D8-4391-907C-ED7AD28AC16C}"/>
              </a:ext>
            </a:extLst>
          </p:cNvPr>
          <p:cNvSpPr txBox="1"/>
          <p:nvPr/>
        </p:nvSpPr>
        <p:spPr>
          <a:xfrm>
            <a:off x="6625883" y="6358597"/>
            <a:ext cx="317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Radiology Assistant</a:t>
            </a:r>
          </a:p>
        </p:txBody>
      </p:sp>
    </p:spTree>
    <p:extLst>
      <p:ext uri="{BB962C8B-B14F-4D97-AF65-F5344CB8AC3E}">
        <p14:creationId xmlns:p14="http://schemas.microsoft.com/office/powerpoint/2010/main" val="2249050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CEF4D-039F-4E49-B541-E653DFB15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4: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777E0-42AC-4B32-B5A4-9746A85EFB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5181600" cy="4351338"/>
          </a:xfrm>
        </p:spPr>
        <p:txBody>
          <a:bodyPr>
            <a:noAutofit/>
          </a:bodyPr>
          <a:lstStyle/>
          <a:p>
            <a:r>
              <a:rPr lang="en-US" sz="2400" dirty="0"/>
              <a:t>13 y/o male with 8/10 left groin pain that started after kicking a football with his left foot and slipped but continued to kick it with forced hip flexion 2 weeks ago. </a:t>
            </a:r>
          </a:p>
          <a:p>
            <a:r>
              <a:rPr lang="en-US" sz="2400" dirty="0"/>
              <a:t>Patient heard a pop at time of injury. </a:t>
            </a:r>
          </a:p>
          <a:p>
            <a:r>
              <a:rPr lang="en-US" sz="2400" dirty="0"/>
              <a:t>Immediate onset of pain. </a:t>
            </a:r>
          </a:p>
          <a:p>
            <a:r>
              <a:rPr lang="en-US" sz="2400" dirty="0"/>
              <a:t>Pain with weightbearing. </a:t>
            </a:r>
          </a:p>
          <a:p>
            <a:r>
              <a:rPr lang="en-US" sz="2400" dirty="0"/>
              <a:t>He has tried NSAIDs and ice for the symptoms.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5481A-3DF4-4EC3-A9B3-1A4C304923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Gait:	Walks with limp </a:t>
            </a:r>
          </a:p>
          <a:p>
            <a:pPr>
              <a:spcBef>
                <a:spcPts val="0"/>
              </a:spcBef>
            </a:pPr>
            <a:r>
              <a:rPr lang="en-US" dirty="0"/>
              <a:t>ROM:  	limited by pain</a:t>
            </a:r>
          </a:p>
          <a:p>
            <a:pPr>
              <a:spcBef>
                <a:spcPts val="0"/>
              </a:spcBef>
            </a:pPr>
            <a:r>
              <a:rPr lang="en-US" dirty="0"/>
              <a:t>Strength:	normal</a:t>
            </a:r>
          </a:p>
          <a:p>
            <a:pPr>
              <a:spcBef>
                <a:spcPts val="0"/>
              </a:spcBef>
            </a:pPr>
            <a:r>
              <a:rPr lang="en-US" dirty="0"/>
              <a:t>Tenderness: Left AIIS</a:t>
            </a:r>
          </a:p>
          <a:p>
            <a:pPr>
              <a:spcBef>
                <a:spcPts val="0"/>
              </a:spcBef>
            </a:pPr>
            <a:r>
              <a:rPr lang="en-US" dirty="0"/>
              <a:t>Pain with resisted hip flexion </a:t>
            </a:r>
          </a:p>
          <a:p>
            <a:pPr>
              <a:spcBef>
                <a:spcPts val="0"/>
              </a:spcBef>
            </a:pPr>
            <a:r>
              <a:rPr lang="en-US" dirty="0"/>
              <a:t>Special testing:	 </a:t>
            </a:r>
          </a:p>
          <a:p>
            <a:pPr lvl="1">
              <a:spcBef>
                <a:spcPts val="0"/>
              </a:spcBef>
            </a:pPr>
            <a:r>
              <a:rPr lang="en-US" dirty="0"/>
              <a:t>FADIR	negative</a:t>
            </a:r>
          </a:p>
          <a:p>
            <a:pPr lvl="1">
              <a:spcBef>
                <a:spcPts val="0"/>
              </a:spcBef>
            </a:pPr>
            <a:r>
              <a:rPr lang="en-US" dirty="0"/>
              <a:t>FABER	negative</a:t>
            </a:r>
          </a:p>
          <a:p>
            <a:pPr lvl="1">
              <a:spcBef>
                <a:spcPts val="0"/>
              </a:spcBef>
            </a:pPr>
            <a:r>
              <a:rPr lang="en-US" dirty="0"/>
              <a:t>Log Roll	negative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Thomas	negative</a:t>
            </a:r>
          </a:p>
          <a:p>
            <a:pPr lvl="1">
              <a:spcBef>
                <a:spcPts val="0"/>
              </a:spcBef>
            </a:pPr>
            <a:r>
              <a:rPr lang="en-US" dirty="0"/>
              <a:t>Ober's	negative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8438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3EB52-A817-402E-979C-5DAEF585C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Avulsion injury</a:t>
            </a:r>
          </a:p>
        </p:txBody>
      </p:sp>
      <p:pic>
        <p:nvPicPr>
          <p:cNvPr id="5" name="Content Placeholder 4" descr="A picture containing X-ray film&#10;&#10;Description automatically generated">
            <a:extLst>
              <a:ext uri="{FF2B5EF4-FFF2-40B4-BE49-F238E27FC236}">
                <a16:creationId xmlns:a16="http://schemas.microsoft.com/office/drawing/2014/main" id="{0A04CC3D-EF9B-47FF-A94A-29F51021D7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64" y="2057460"/>
            <a:ext cx="5444271" cy="4100879"/>
          </a:xfrm>
        </p:spPr>
      </p:pic>
      <p:sp>
        <p:nvSpPr>
          <p:cNvPr id="3" name="Circle: Hollow 2">
            <a:extLst>
              <a:ext uri="{FF2B5EF4-FFF2-40B4-BE49-F238E27FC236}">
                <a16:creationId xmlns:a16="http://schemas.microsoft.com/office/drawing/2014/main" id="{64B68C26-CDF6-43E9-9F47-5EDF3ADC7591}"/>
              </a:ext>
            </a:extLst>
          </p:cNvPr>
          <p:cNvSpPr/>
          <p:nvPr/>
        </p:nvSpPr>
        <p:spPr>
          <a:xfrm>
            <a:off x="7275444" y="3790122"/>
            <a:ext cx="1145126" cy="742121"/>
          </a:xfrm>
          <a:prstGeom prst="donut">
            <a:avLst>
              <a:gd name="adj" fmla="val 89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2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84BF0-4321-41FD-A4EC-39CF3F069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Avulsion Injuries </a:t>
            </a:r>
          </a:p>
        </p:txBody>
      </p:sp>
      <p:pic>
        <p:nvPicPr>
          <p:cNvPr id="5" name="Content Placeholder 4" descr="A picture containing X-ray film, animal&#10;&#10;Description automatically generated">
            <a:extLst>
              <a:ext uri="{FF2B5EF4-FFF2-40B4-BE49-F238E27FC236}">
                <a16:creationId xmlns:a16="http://schemas.microsoft.com/office/drawing/2014/main" id="{EB45D904-F80E-4794-A482-31E2BAF08F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141" y="1825625"/>
            <a:ext cx="5695718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69135D-1B3D-4AFD-B072-60E69424F93D}"/>
              </a:ext>
            </a:extLst>
          </p:cNvPr>
          <p:cNvSpPr txBox="1"/>
          <p:nvPr/>
        </p:nvSpPr>
        <p:spPr>
          <a:xfrm>
            <a:off x="8943859" y="6308209"/>
            <a:ext cx="275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Radiology Assistant </a:t>
            </a:r>
          </a:p>
        </p:txBody>
      </p:sp>
    </p:spTree>
    <p:extLst>
      <p:ext uri="{BB962C8B-B14F-4D97-AF65-F5344CB8AC3E}">
        <p14:creationId xmlns:p14="http://schemas.microsoft.com/office/powerpoint/2010/main" val="23240605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61D28-8811-4C56-93AA-A820B8619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Avulsion Injuries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73CFA-3434-4F9B-9140-E8316CEB4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Avulsion injuries almost exclusively in adolescent patients</a:t>
            </a:r>
          </a:p>
          <a:p>
            <a:pPr lvl="1"/>
            <a:r>
              <a:rPr lang="en-US" dirty="0"/>
              <a:t>Ischial avulsion (54%)- Most Common</a:t>
            </a:r>
          </a:p>
          <a:p>
            <a:pPr lvl="1"/>
            <a:r>
              <a:rPr lang="en-US" dirty="0"/>
              <a:t>AIIS avulsion (22%)</a:t>
            </a:r>
          </a:p>
          <a:p>
            <a:pPr lvl="1"/>
            <a:r>
              <a:rPr lang="en-US" dirty="0"/>
              <a:t>ASIS avulsion (19%)</a:t>
            </a:r>
          </a:p>
          <a:p>
            <a:pPr lvl="1"/>
            <a:r>
              <a:rPr lang="en-US" dirty="0"/>
              <a:t>Pubic symphysis (3%)</a:t>
            </a:r>
          </a:p>
          <a:p>
            <a:pPr lvl="1"/>
            <a:r>
              <a:rPr lang="en-US" dirty="0"/>
              <a:t>Iliac crest (1%)</a:t>
            </a:r>
          </a:p>
          <a:p>
            <a:r>
              <a:rPr lang="en-US" dirty="0"/>
              <a:t>Treatment</a:t>
            </a:r>
          </a:p>
          <a:p>
            <a:pPr lvl="1"/>
            <a:r>
              <a:rPr lang="en-US" dirty="0"/>
              <a:t>&lt; 2 cm displacement</a:t>
            </a:r>
          </a:p>
          <a:p>
            <a:pPr lvl="2"/>
            <a:r>
              <a:rPr lang="en-US" dirty="0"/>
              <a:t>Protected Weight Bearing Followed by therapy</a:t>
            </a:r>
          </a:p>
          <a:p>
            <a:pPr lvl="1"/>
            <a:r>
              <a:rPr lang="en-US" dirty="0"/>
              <a:t>&gt; 2 cm displacement</a:t>
            </a:r>
          </a:p>
          <a:p>
            <a:pPr lvl="2"/>
            <a:r>
              <a:rPr lang="en-US" dirty="0"/>
              <a:t>ORIF</a:t>
            </a:r>
          </a:p>
        </p:txBody>
      </p:sp>
    </p:spTree>
    <p:extLst>
      <p:ext uri="{BB962C8B-B14F-4D97-AF65-F5344CB8AC3E}">
        <p14:creationId xmlns:p14="http://schemas.microsoft.com/office/powerpoint/2010/main" val="8418538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32827-3F1C-481F-98C3-08C82A796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Rectus Femoris Avulsion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9DA00-9409-4DE5-8A32-2A824C67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PWB</a:t>
            </a:r>
          </a:p>
          <a:p>
            <a:r>
              <a:rPr lang="en-US" dirty="0"/>
              <a:t>Advanced to PT</a:t>
            </a:r>
          </a:p>
          <a:p>
            <a:r>
              <a:rPr lang="en-US" dirty="0"/>
              <a:t>NSAID</a:t>
            </a:r>
          </a:p>
          <a:p>
            <a:r>
              <a:rPr lang="en-US" dirty="0"/>
              <a:t>Pain free </a:t>
            </a:r>
          </a:p>
        </p:txBody>
      </p:sp>
    </p:spTree>
    <p:extLst>
      <p:ext uri="{BB962C8B-B14F-4D97-AF65-F5344CB8AC3E}">
        <p14:creationId xmlns:p14="http://schemas.microsoft.com/office/powerpoint/2010/main" val="29340140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749D1-7652-409B-B8E3-AF088BF25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1396-73D1-46E9-A801-2B1554F713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58 </a:t>
            </a:r>
            <a:r>
              <a:rPr lang="en-US" dirty="0" err="1"/>
              <a:t>y.o</a:t>
            </a:r>
            <a:r>
              <a:rPr lang="en-US" dirty="0"/>
              <a:t>. male presents with c/o left hip pain that started 5 months prior. Pain is located on the anterior hip. </a:t>
            </a:r>
          </a:p>
          <a:p>
            <a:r>
              <a:rPr lang="en-US" dirty="0"/>
              <a:t>Patient bent down to pick up his heavy toolbox and felt a pop. </a:t>
            </a:r>
          </a:p>
          <a:p>
            <a:r>
              <a:rPr lang="en-US" dirty="0"/>
              <a:t>Pain is made worse with activity better with rest. </a:t>
            </a:r>
          </a:p>
          <a:p>
            <a:r>
              <a:rPr lang="en-US" dirty="0"/>
              <a:t>Was seen at an UC and also by PCP. XR obtained at PCP and reviewed.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74D15D-4B53-49E0-896F-A3998C591F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ROM:  80 degrees flexion before pain, 10 degrees extension, 15 degrees internal rotation, 45 degrees external rotation, 40 degrees abduction and 10 degrees adduction</a:t>
            </a:r>
          </a:p>
          <a:p>
            <a:pPr>
              <a:spcBef>
                <a:spcPts val="0"/>
              </a:spcBef>
            </a:pPr>
            <a:r>
              <a:rPr lang="en-US" dirty="0"/>
              <a:t>Stability:	stable to testing</a:t>
            </a:r>
          </a:p>
          <a:p>
            <a:pPr>
              <a:spcBef>
                <a:spcPts val="0"/>
              </a:spcBef>
            </a:pPr>
            <a:r>
              <a:rPr lang="en-US" dirty="0"/>
              <a:t>Strength:	limited by pain</a:t>
            </a:r>
          </a:p>
          <a:p>
            <a:pPr>
              <a:spcBef>
                <a:spcPts val="0"/>
              </a:spcBef>
            </a:pPr>
            <a:r>
              <a:rPr lang="en-US" dirty="0"/>
              <a:t>Tenderness	TTP ASIS </a:t>
            </a:r>
          </a:p>
          <a:p>
            <a:pPr>
              <a:spcBef>
                <a:spcPts val="0"/>
              </a:spcBef>
            </a:pPr>
            <a:r>
              <a:rPr lang="en-US" dirty="0"/>
              <a:t>Pain with resisted hip flexion.</a:t>
            </a:r>
          </a:p>
          <a:p>
            <a:pPr>
              <a:spcBef>
                <a:spcPts val="0"/>
              </a:spcBef>
            </a:pPr>
            <a:r>
              <a:rPr lang="en-US" dirty="0"/>
              <a:t>Special testing:	 </a:t>
            </a:r>
          </a:p>
          <a:p>
            <a:pPr lvl="1">
              <a:spcBef>
                <a:spcPts val="0"/>
              </a:spcBef>
            </a:pPr>
            <a:r>
              <a:rPr lang="en-US" dirty="0"/>
              <a:t>FADIR	positive</a:t>
            </a:r>
          </a:p>
          <a:p>
            <a:pPr lvl="1">
              <a:spcBef>
                <a:spcPts val="0"/>
              </a:spcBef>
            </a:pPr>
            <a:r>
              <a:rPr lang="en-US" dirty="0"/>
              <a:t>FABER	positive</a:t>
            </a:r>
          </a:p>
          <a:p>
            <a:pPr lvl="1">
              <a:spcBef>
                <a:spcPts val="0"/>
              </a:spcBef>
            </a:pPr>
            <a:r>
              <a:rPr lang="en-US" dirty="0"/>
              <a:t>Log Roll	negative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Thomas	positive</a:t>
            </a:r>
          </a:p>
          <a:p>
            <a:pPr lvl="1">
              <a:spcBef>
                <a:spcPts val="0"/>
              </a:spcBef>
            </a:pPr>
            <a:r>
              <a:rPr lang="en-US" dirty="0"/>
              <a:t>Ober's	negative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16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E7B45-A9BE-4C7F-BE01-5636F3048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Hip Pain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741809-3F9F-49B5-8CF0-1D1C68D923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102038"/>
              </p:ext>
            </p:extLst>
          </p:nvPr>
        </p:nvGraphicFramePr>
        <p:xfrm>
          <a:off x="1047474" y="2108835"/>
          <a:ext cx="3683000" cy="1320165"/>
        </p:xfrm>
        <a:graphic>
          <a:graphicData uri="http://schemas.openxmlformats.org/drawingml/2006/table">
            <a:tbl>
              <a:tblPr/>
              <a:tblGrid>
                <a:gridCol w="3683000">
                  <a:extLst>
                    <a:ext uri="{9D8B030D-6E8A-4147-A177-3AD203B41FA5}">
                      <a16:colId xmlns:a16="http://schemas.microsoft.com/office/drawing/2014/main" val="297796386"/>
                    </a:ext>
                  </a:extLst>
                </a:gridCol>
              </a:tblGrid>
              <a:tr h="158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Intra-articular causes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0961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Labral tears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2418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Chondral injury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90217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Ligamentum teres tears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8271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Femoroacetabular impingement (cam, pincer, or combined)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663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Synovitis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9959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Loose bodies—tumors (SOC, PVNS, OCD, DJD, and AVN)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208602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266C05D-9714-408F-BD1F-D15C2FB549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675967"/>
              </p:ext>
            </p:extLst>
          </p:nvPr>
        </p:nvGraphicFramePr>
        <p:xfrm>
          <a:off x="6096000" y="1179856"/>
          <a:ext cx="4679992" cy="5307255"/>
        </p:xfrm>
        <a:graphic>
          <a:graphicData uri="http://schemas.openxmlformats.org/drawingml/2006/table">
            <a:tbl>
              <a:tblPr/>
              <a:tblGrid>
                <a:gridCol w="4679992">
                  <a:extLst>
                    <a:ext uri="{9D8B030D-6E8A-4147-A177-3AD203B41FA5}">
                      <a16:colId xmlns:a16="http://schemas.microsoft.com/office/drawing/2014/main" val="2443316618"/>
                    </a:ext>
                  </a:extLst>
                </a:gridCol>
              </a:tblGrid>
              <a:tr h="1965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Extra-articular causes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249510"/>
                  </a:ext>
                </a:extLst>
              </a:tr>
              <a:tr h="1965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Extra-articular bony impingement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792966"/>
                  </a:ext>
                </a:extLst>
              </a:tr>
              <a:tr h="1965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Trochanteric-pelvic impingement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199433"/>
                  </a:ext>
                </a:extLst>
              </a:tr>
              <a:tr h="1965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Ischio-femoral impingement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449162"/>
                  </a:ext>
                </a:extLst>
              </a:tr>
              <a:tr h="1965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Subspine impingement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0606258"/>
                  </a:ext>
                </a:extLst>
              </a:tr>
              <a:tr h="1965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Capsular problems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158245"/>
                  </a:ext>
                </a:extLst>
              </a:tr>
              <a:tr h="1965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Capsular laxity or atraumatic instability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942362"/>
                  </a:ext>
                </a:extLst>
              </a:tr>
              <a:tr h="1965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Adhesive capsulitis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549712"/>
                  </a:ext>
                </a:extLst>
              </a:tr>
              <a:tr h="1965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Snapping hip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21237"/>
                  </a:ext>
                </a:extLst>
              </a:tr>
              <a:tr h="1965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Internal (iliopsoas over iliopectineal eminence, FH, or LT)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665248"/>
                  </a:ext>
                </a:extLst>
              </a:tr>
              <a:tr h="1965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External (posterior border of ITB or anterior GM tendon over GT)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2009908"/>
                  </a:ext>
                </a:extLst>
              </a:tr>
              <a:tr h="1965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Snapping bottom (proximal hamstring over ischial tuberosity)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015323"/>
                  </a:ext>
                </a:extLst>
              </a:tr>
              <a:tr h="1965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Lateral hip pain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285699"/>
                  </a:ext>
                </a:extLst>
              </a:tr>
              <a:tr h="1965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Recalcitrant trochanteric bursitis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374929"/>
                  </a:ext>
                </a:extLst>
              </a:tr>
              <a:tr h="1965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Gluteus medius and minimus tears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526079"/>
                  </a:ext>
                </a:extLst>
              </a:tr>
              <a:tr h="19656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Piriformis syndrome/deep gluteal syndrome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299861"/>
                  </a:ext>
                </a:extLst>
              </a:tr>
              <a:tr h="1965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Pubic pain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938172"/>
                  </a:ext>
                </a:extLst>
              </a:tr>
              <a:tr h="1965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Osteitis pubis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680549"/>
                  </a:ext>
                </a:extLst>
              </a:tr>
              <a:tr h="1965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Athletic pubalgia/sports hernia/Gilmore’s groin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863058"/>
                  </a:ext>
                </a:extLst>
              </a:tr>
              <a:tr h="1965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Sacroiliac joint pain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435005"/>
                  </a:ext>
                </a:extLst>
              </a:tr>
              <a:tr h="1965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Myotendinous injuries about the hip and pelvis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95186"/>
                  </a:ext>
                </a:extLst>
              </a:tr>
              <a:tr h="1965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Proximal adductor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838351"/>
                  </a:ext>
                </a:extLst>
              </a:tr>
              <a:tr h="1965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Rectus femoris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802159"/>
                  </a:ext>
                </a:extLst>
              </a:tr>
              <a:tr h="1965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Proximal hamstring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44231"/>
                  </a:ext>
                </a:extLst>
              </a:tr>
              <a:tr h="1965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Avulsion injuries (ASIS, iliac crest, AIIS, pubis, ischial tuberosity, GT, and LT)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5095845"/>
                  </a:ext>
                </a:extLst>
              </a:tr>
              <a:tr h="1965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Stress fracture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688303"/>
                  </a:ext>
                </a:extLst>
              </a:tr>
              <a:tr h="1965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Nerve compression syndromes</a:t>
                      </a:r>
                    </a:p>
                  </a:txBody>
                  <a:tcPr marL="8058" marR="8058" marT="8058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133194"/>
                  </a:ext>
                </a:extLst>
              </a:tr>
            </a:tbl>
          </a:graphicData>
        </a:graphic>
      </p:graphicFrame>
      <p:pic>
        <p:nvPicPr>
          <p:cNvPr id="1026" name="Picture 2" descr="Image result for shocked emoji">
            <a:extLst>
              <a:ext uri="{FF2B5EF4-FFF2-40B4-BE49-F238E27FC236}">
                <a16:creationId xmlns:a16="http://schemas.microsoft.com/office/drawing/2014/main" id="{58CC9BC6-9E33-47C5-B9CB-B237CEFC2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024" y="3833483"/>
            <a:ext cx="22479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5434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64131-809A-436D-AA8B-8A8B601AF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 at PCP office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7280B8-8802-4762-A532-E4ED0EAC1E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69987" y="2482038"/>
            <a:ext cx="4401115" cy="308295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865D76-8C15-48CE-9C9A-0073109D17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Diagnosed with OA of left hip </a:t>
            </a:r>
          </a:p>
        </p:txBody>
      </p:sp>
    </p:spTree>
    <p:extLst>
      <p:ext uri="{BB962C8B-B14F-4D97-AF65-F5344CB8AC3E}">
        <p14:creationId xmlns:p14="http://schemas.microsoft.com/office/powerpoint/2010/main" val="2190541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66CCD-6321-4725-B787-9F32515A3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 X-ray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CA2C90-5CC5-4EBA-BFB5-0DA79D949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7946" y="1557572"/>
            <a:ext cx="6344528" cy="4848030"/>
          </a:xfrm>
          <a:prstGeom prst="rect">
            <a:avLst/>
          </a:prstGeom>
        </p:spPr>
      </p:pic>
      <p:sp>
        <p:nvSpPr>
          <p:cNvPr id="7" name="Circle: Hollow 6">
            <a:extLst>
              <a:ext uri="{FF2B5EF4-FFF2-40B4-BE49-F238E27FC236}">
                <a16:creationId xmlns:a16="http://schemas.microsoft.com/office/drawing/2014/main" id="{7301A669-DCCF-483E-87E3-4E93E76AF48A}"/>
              </a:ext>
            </a:extLst>
          </p:cNvPr>
          <p:cNvSpPr/>
          <p:nvPr/>
        </p:nvSpPr>
        <p:spPr>
          <a:xfrm>
            <a:off x="6758609" y="2398643"/>
            <a:ext cx="2245326" cy="2795767"/>
          </a:xfrm>
          <a:prstGeom prst="donut">
            <a:avLst>
              <a:gd name="adj" fmla="val 43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A357D-28BC-4187-B9BE-22816D8CD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Metastatic Pulmonary Adenocarcinoma </a:t>
            </a:r>
          </a:p>
        </p:txBody>
      </p:sp>
      <p:pic>
        <p:nvPicPr>
          <p:cNvPr id="7" name="Content Placeholder 6" descr="A close up of an animal&#10;&#10;Description automatically generated">
            <a:extLst>
              <a:ext uri="{FF2B5EF4-FFF2-40B4-BE49-F238E27FC236}">
                <a16:creationId xmlns:a16="http://schemas.microsoft.com/office/drawing/2014/main" id="{93E60ED0-A722-4BB4-B0C5-9694F31A2B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534319"/>
            <a:ext cx="3743325" cy="2466975"/>
          </a:xfr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36346D1-D987-4928-9FEC-CA62C6007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994437"/>
            <a:ext cx="5181600" cy="4351338"/>
          </a:xfrm>
        </p:spPr>
        <p:txBody>
          <a:bodyPr/>
          <a:lstStyle/>
          <a:p>
            <a:r>
              <a:rPr lang="en-US" dirty="0"/>
              <a:t>MRI with and without contrast obtained which showed several large destructive masses. </a:t>
            </a:r>
          </a:p>
          <a:p>
            <a:r>
              <a:rPr lang="en-US" dirty="0"/>
              <a:t>Concerning for metastasis vs multiple myeloma</a:t>
            </a:r>
          </a:p>
          <a:p>
            <a:r>
              <a:rPr lang="en-US" dirty="0"/>
              <a:t>Referred to Orthopedic Oncology</a:t>
            </a:r>
          </a:p>
          <a:p>
            <a:r>
              <a:rPr lang="en-US" dirty="0"/>
              <a:t>PET/CT showed pulmonary lesion later diagnosed as adenocarcinoma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FD3F2F-A8A5-4204-ACBF-8DBC08841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331" y="4353379"/>
            <a:ext cx="3700593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153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0F7E-6B57-47D7-8529-502A0197F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79B5AA-B927-4A53-836F-0B32F0FA8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Hip pain is a common complaint seen in the primary care office</a:t>
            </a:r>
          </a:p>
          <a:p>
            <a:r>
              <a:rPr lang="en-US" dirty="0"/>
              <a:t>Age of patient, location of pain, and timing of pain will offer diagnostic clues</a:t>
            </a:r>
          </a:p>
          <a:p>
            <a:r>
              <a:rPr lang="en-US" dirty="0"/>
              <a:t>Always get an x-ray</a:t>
            </a:r>
          </a:p>
          <a:p>
            <a:r>
              <a:rPr lang="en-US" dirty="0"/>
              <a:t>Consider advance imaging if pain is persisting despite conservative treatment </a:t>
            </a:r>
          </a:p>
          <a:p>
            <a:r>
              <a:rPr lang="en-US" dirty="0"/>
              <a:t>Treatment can be done by primary care physician in most cases </a:t>
            </a:r>
          </a:p>
          <a:p>
            <a:r>
              <a:rPr lang="en-US" dirty="0"/>
              <a:t>Refer if not responding as expected or for surgical considerations </a:t>
            </a:r>
          </a:p>
        </p:txBody>
      </p:sp>
    </p:spTree>
    <p:extLst>
      <p:ext uri="{BB962C8B-B14F-4D97-AF65-F5344CB8AC3E}">
        <p14:creationId xmlns:p14="http://schemas.microsoft.com/office/powerpoint/2010/main" val="7927668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892F6-EDF4-4EDB-956C-08E1B02EE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8533356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A94B-5B77-4771-A0DD-793E5274A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E3E5E-1999-4B2B-8CDF-18D2B80E0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Battista, Chris. “Hip Physical Exam - Adult.” </a:t>
            </a:r>
            <a:r>
              <a:rPr lang="en-US" i="1" dirty="0" err="1"/>
              <a:t>Orthobullets</a:t>
            </a:r>
            <a:r>
              <a:rPr lang="en-US" dirty="0"/>
              <a:t>, 2018, www.orthobullets.com/recon/5037/hip-physical-exam--adult.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Bickley, Lynn S., et al. </a:t>
            </a:r>
            <a:r>
              <a:rPr lang="en-US" i="1" dirty="0"/>
              <a:t>Bates' Guide to Physical Examination and History-Taking</a:t>
            </a:r>
            <a:r>
              <a:rPr lang="en-US" dirty="0"/>
              <a:t>. Wolters Kluwer Health/Lippincott Williams &amp; Wilkins, 2013.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Buhr</a:t>
            </a:r>
            <a:r>
              <a:rPr lang="en-US" dirty="0"/>
              <a:t>, Craig. “Arthritis Facts.” </a:t>
            </a:r>
            <a:r>
              <a:rPr lang="en-US" i="1" dirty="0"/>
              <a:t>Www.arthritis.org</a:t>
            </a:r>
            <a:r>
              <a:rPr lang="en-US" dirty="0"/>
              <a:t>, 2017, </a:t>
            </a:r>
            <a:r>
              <a:rPr lang="en-US" dirty="0">
                <a:hlinkClick r:id="rId2"/>
              </a:rPr>
              <a:t>www.arthritis.org/about-arthritis/understanding-arthritis/arthritis-statistics-facts.php</a:t>
            </a:r>
            <a:r>
              <a:rPr lang="en-US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Buono</a:t>
            </a:r>
            <a:r>
              <a:rPr lang="en-US" dirty="0"/>
              <a:t>, A. Del, et al. “Management of the Greater Trochanteric Pain Syndrome: a Systematic Review.” </a:t>
            </a:r>
            <a:r>
              <a:rPr lang="en-US" i="1" dirty="0"/>
              <a:t>British Medical Bulletin</a:t>
            </a:r>
            <a:r>
              <a:rPr lang="en-US" dirty="0"/>
              <a:t>, vol. 102, no. 1, 2011, pp. 115–131., doi:10.1093/</a:t>
            </a:r>
            <a:r>
              <a:rPr lang="en-US" dirty="0" err="1"/>
              <a:t>bmb</a:t>
            </a:r>
            <a:r>
              <a:rPr lang="en-US" dirty="0"/>
              <a:t>/ldr038.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Christmas C, Crespo CJ, </a:t>
            </a:r>
            <a:r>
              <a:rPr lang="en-US" dirty="0" err="1"/>
              <a:t>Franckowiak</a:t>
            </a:r>
            <a:r>
              <a:rPr lang="en-US" dirty="0"/>
              <a:t> SC, et al. How common is hip pain among older adults? Results from the Third National Health and Nutrition Examination Survey. </a:t>
            </a:r>
            <a:r>
              <a:rPr lang="en-US" i="1" dirty="0"/>
              <a:t>J Fam </a:t>
            </a:r>
            <a:r>
              <a:rPr lang="en-US" i="1" dirty="0" err="1"/>
              <a:t>Pract</a:t>
            </a:r>
            <a:r>
              <a:rPr lang="en-US" dirty="0"/>
              <a:t>. 2002;51(4):345–348.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Foster, Zoe. “Diagnostic Approach to Hip Pain .” 2018.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Gulick, Dawn. “ORTHOPEDIC SPECIAL TESTS: LOWER EXTREMITY.” </a:t>
            </a:r>
            <a:r>
              <a:rPr lang="en-US" i="1" dirty="0"/>
              <a:t>ORTHOPEDIC SPECIAL TESTS: LOWER EXTREMITY</a:t>
            </a:r>
            <a:r>
              <a:rPr lang="en-US" dirty="0"/>
              <a:t>, 2016, pdhtherapy.com/wp-content/uploads/2016/09/PROOF6_PDH_OrthopedicSpecialTests_LOWER-Extremity_StandAloneCourse.pdf.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Poultsides</a:t>
            </a:r>
            <a:r>
              <a:rPr lang="en-US" dirty="0"/>
              <a:t>, </a:t>
            </a:r>
            <a:r>
              <a:rPr lang="en-US" dirty="0" err="1"/>
              <a:t>Lazaros</a:t>
            </a:r>
            <a:r>
              <a:rPr lang="en-US" dirty="0"/>
              <a:t> A., et al. “An Algorithmic Approach to Mechanical Hip Pain.” </a:t>
            </a:r>
            <a:r>
              <a:rPr lang="en-US" i="1" dirty="0"/>
              <a:t>HSS Journal ®</a:t>
            </a:r>
            <a:r>
              <a:rPr lang="en-US" dirty="0"/>
              <a:t>, vol. 8, no. 3, 2012, pp. 213–224., doi:10.1007/s11420-012-9304-x.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Wilson JJ, Furukawa M.  Evaluation of the patient with hip pain.  American Family Physician.  2014; 89(1): 27-34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83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6A389-CAF1-4C50-A477-438AA4EE9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Simplify Things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3E215-9F8D-4F1C-AA26-0BEC5A34B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95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8107F-E7DF-455D-975F-D2169383F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6759490-0B66-480D-9A15-346D31A6A7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36019"/>
            <a:ext cx="5181600" cy="313055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5EAA2-950C-4B09-A83C-2B6BBE8C1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715648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Age of the patient?</a:t>
            </a:r>
          </a:p>
          <a:p>
            <a:pPr lvl="1"/>
            <a:r>
              <a:rPr lang="en-US" dirty="0"/>
              <a:t>Pediatric</a:t>
            </a:r>
          </a:p>
          <a:p>
            <a:pPr lvl="1"/>
            <a:r>
              <a:rPr lang="en-US" dirty="0"/>
              <a:t>Adult</a:t>
            </a:r>
          </a:p>
          <a:p>
            <a:r>
              <a:rPr lang="en-US" dirty="0"/>
              <a:t>Timing of the pain?</a:t>
            </a:r>
          </a:p>
          <a:p>
            <a:pPr lvl="1"/>
            <a:r>
              <a:rPr lang="en-US" dirty="0"/>
              <a:t>Constant</a:t>
            </a:r>
          </a:p>
          <a:p>
            <a:pPr lvl="1"/>
            <a:r>
              <a:rPr lang="en-US" dirty="0"/>
              <a:t>Intermittent </a:t>
            </a:r>
          </a:p>
          <a:p>
            <a:pPr lvl="1"/>
            <a:r>
              <a:rPr lang="en-US" dirty="0"/>
              <a:t>Nocturnal</a:t>
            </a:r>
          </a:p>
          <a:p>
            <a:r>
              <a:rPr lang="en-US" dirty="0"/>
              <a:t>Where is the pain located?</a:t>
            </a:r>
          </a:p>
          <a:p>
            <a:pPr lvl="1"/>
            <a:r>
              <a:rPr lang="en-US" dirty="0"/>
              <a:t>Anterior- true hip pain </a:t>
            </a:r>
          </a:p>
          <a:p>
            <a:pPr lvl="1"/>
            <a:r>
              <a:rPr lang="en-US" dirty="0"/>
              <a:t>Lateral- tendinitis/ bursitis</a:t>
            </a:r>
          </a:p>
          <a:p>
            <a:pPr lvl="1"/>
            <a:r>
              <a:rPr lang="en-US" dirty="0"/>
              <a:t>Posterior- referred back pain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1321E8-B201-496B-BE0A-FAC6AF12B1D3}"/>
              </a:ext>
            </a:extLst>
          </p:cNvPr>
          <p:cNvSpPr txBox="1"/>
          <p:nvPr/>
        </p:nvSpPr>
        <p:spPr>
          <a:xfrm>
            <a:off x="9462052" y="5697654"/>
            <a:ext cx="272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Wilson</a:t>
            </a:r>
            <a:r>
              <a:rPr lang="en-US" baseline="300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21987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21D44-FFAB-468E-9D35-4A48A12D8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Exam: Bony Landmarks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ED17D8-0A22-4148-BA5A-0D13C541B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12" y="1690688"/>
            <a:ext cx="5705915" cy="4245201"/>
          </a:xfrm>
        </p:spPr>
      </p:pic>
    </p:spTree>
    <p:extLst>
      <p:ext uri="{BB962C8B-B14F-4D97-AF65-F5344CB8AC3E}">
        <p14:creationId xmlns:p14="http://schemas.microsoft.com/office/powerpoint/2010/main" val="80287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84BF0-4321-41FD-A4EC-39CF3F069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Bony Landmarks</a:t>
            </a:r>
          </a:p>
        </p:txBody>
      </p:sp>
      <p:pic>
        <p:nvPicPr>
          <p:cNvPr id="5" name="Content Placeholder 4" descr="A picture containing X-ray film, animal&#10;&#10;Description automatically generated">
            <a:extLst>
              <a:ext uri="{FF2B5EF4-FFF2-40B4-BE49-F238E27FC236}">
                <a16:creationId xmlns:a16="http://schemas.microsoft.com/office/drawing/2014/main" id="{EB45D904-F80E-4794-A482-31E2BAF08F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141" y="1825625"/>
            <a:ext cx="5695718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69135D-1B3D-4AFD-B072-60E69424F93D}"/>
              </a:ext>
            </a:extLst>
          </p:cNvPr>
          <p:cNvSpPr txBox="1"/>
          <p:nvPr/>
        </p:nvSpPr>
        <p:spPr>
          <a:xfrm>
            <a:off x="8943859" y="6308209"/>
            <a:ext cx="275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Radiology Assistant </a:t>
            </a:r>
          </a:p>
        </p:txBody>
      </p:sp>
    </p:spTree>
    <p:extLst>
      <p:ext uri="{BB962C8B-B14F-4D97-AF65-F5344CB8AC3E}">
        <p14:creationId xmlns:p14="http://schemas.microsoft.com/office/powerpoint/2010/main" val="3988059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1541</Words>
  <Application>Microsoft Office PowerPoint</Application>
  <PresentationFormat>Widescreen</PresentationFormat>
  <Paragraphs>409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Calibri Light</vt:lpstr>
      <vt:lpstr>Wingdings</vt:lpstr>
      <vt:lpstr>Office Theme</vt:lpstr>
      <vt:lpstr>Evaluation and Management of Hip Pain in the Primary Care Setting </vt:lpstr>
      <vt:lpstr>Disclosures </vt:lpstr>
      <vt:lpstr>Objectives </vt:lpstr>
      <vt:lpstr>Why Do We Care?</vt:lpstr>
      <vt:lpstr>Causes of Hip Pain </vt:lpstr>
      <vt:lpstr>Let’s Simplify Things </vt:lpstr>
      <vt:lpstr>History</vt:lpstr>
      <vt:lpstr>Exam: Bony Landmarks </vt:lpstr>
      <vt:lpstr>Bony Landmarks</vt:lpstr>
      <vt:lpstr>Exam: Range of Motion </vt:lpstr>
      <vt:lpstr>Exam: Range of Motion </vt:lpstr>
      <vt:lpstr>Exam: Range of Motion </vt:lpstr>
      <vt:lpstr>Exam: Range of Motion </vt:lpstr>
      <vt:lpstr>Exam: Range of Motion </vt:lpstr>
      <vt:lpstr>Innervation </vt:lpstr>
      <vt:lpstr>Anterior Hip </vt:lpstr>
      <vt:lpstr>Posterior Hip</vt:lpstr>
      <vt:lpstr>Exam: Special Tests</vt:lpstr>
      <vt:lpstr>Exam: Special Tests</vt:lpstr>
      <vt:lpstr>Exam: Special Tests</vt:lpstr>
      <vt:lpstr>Exam: Special Tests</vt:lpstr>
      <vt:lpstr>Exam: Special Tests</vt:lpstr>
      <vt:lpstr>Exam: Special Tests</vt:lpstr>
      <vt:lpstr>Exam: Special Tests</vt:lpstr>
      <vt:lpstr>Exam: Imaging </vt:lpstr>
      <vt:lpstr>PowerPoint Presentation</vt:lpstr>
      <vt:lpstr>Potential Diagnosis Based on Location</vt:lpstr>
      <vt:lpstr>Case 1:</vt:lpstr>
      <vt:lpstr>Osteoarthritis </vt:lpstr>
      <vt:lpstr>Hip Osteoarthritis </vt:lpstr>
      <vt:lpstr>Osteoarthritis </vt:lpstr>
      <vt:lpstr>Osteoarthritis </vt:lpstr>
      <vt:lpstr>Case 2:</vt:lpstr>
      <vt:lpstr>Greater Trochanteric Pain Syndrome</vt:lpstr>
      <vt:lpstr>Greater Trochanteric Pain Syndrome</vt:lpstr>
      <vt:lpstr>Greater Trochanteric Pain Syndrome</vt:lpstr>
      <vt:lpstr>Greater Trochanteric Pain Syndrome</vt:lpstr>
      <vt:lpstr>Injections</vt:lpstr>
      <vt:lpstr>Pediatric Hip Pain- Special Considerations </vt:lpstr>
      <vt:lpstr>Case 3: </vt:lpstr>
      <vt:lpstr>Legg Calve Perthes </vt:lpstr>
      <vt:lpstr>Legg Calve Perthes </vt:lpstr>
      <vt:lpstr>Pediatric Hip Pain </vt:lpstr>
      <vt:lpstr>Case 4: </vt:lpstr>
      <vt:lpstr>Avulsion injury</vt:lpstr>
      <vt:lpstr>Avulsion Injuries </vt:lpstr>
      <vt:lpstr>Avulsion Injuries </vt:lpstr>
      <vt:lpstr>Rectus Femoris Avulsion </vt:lpstr>
      <vt:lpstr>Case 5</vt:lpstr>
      <vt:lpstr>X-ray at PCP office</vt:lpstr>
      <vt:lpstr>Repeat X-ray </vt:lpstr>
      <vt:lpstr>Metastatic Pulmonary Adenocarcinoma </vt:lpstr>
      <vt:lpstr>In Summary </vt:lpstr>
      <vt:lpstr>Thank You 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and Management of Hip Pain in the Primary Care Setting </dc:title>
  <dc:creator> </dc:creator>
  <cp:lastModifiedBy>Tyson, Darin Jay</cp:lastModifiedBy>
  <cp:revision>47</cp:revision>
  <dcterms:created xsi:type="dcterms:W3CDTF">2019-04-14T15:07:24Z</dcterms:created>
  <dcterms:modified xsi:type="dcterms:W3CDTF">2019-05-08T19:18:31Z</dcterms:modified>
</cp:coreProperties>
</file>