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2"/>
  </p:notesMasterIdLst>
  <p:sldIdLst>
    <p:sldId id="308" r:id="rId4"/>
    <p:sldId id="325" r:id="rId5"/>
    <p:sldId id="316" r:id="rId6"/>
    <p:sldId id="317" r:id="rId7"/>
    <p:sldId id="728" r:id="rId8"/>
    <p:sldId id="729" r:id="rId9"/>
    <p:sldId id="319" r:id="rId10"/>
    <p:sldId id="340" r:id="rId11"/>
    <p:sldId id="701" r:id="rId12"/>
    <p:sldId id="650" r:id="rId13"/>
    <p:sldId id="651" r:id="rId14"/>
    <p:sldId id="652" r:id="rId15"/>
    <p:sldId id="653" r:id="rId16"/>
    <p:sldId id="702" r:id="rId17"/>
    <p:sldId id="714" r:id="rId18"/>
    <p:sldId id="703" r:id="rId19"/>
    <p:sldId id="345" r:id="rId20"/>
    <p:sldId id="724" r:id="rId21"/>
    <p:sldId id="346" r:id="rId22"/>
    <p:sldId id="736" r:id="rId23"/>
    <p:sldId id="741" r:id="rId24"/>
    <p:sldId id="715" r:id="rId25"/>
    <p:sldId id="716" r:id="rId26"/>
    <p:sldId id="717" r:id="rId27"/>
    <p:sldId id="738" r:id="rId28"/>
    <p:sldId id="722" r:id="rId29"/>
    <p:sldId id="707" r:id="rId30"/>
    <p:sldId id="710" r:id="rId31"/>
    <p:sldId id="341" r:id="rId32"/>
    <p:sldId id="743" r:id="rId33"/>
    <p:sldId id="723" r:id="rId34"/>
    <p:sldId id="343" r:id="rId35"/>
    <p:sldId id="342" r:id="rId36"/>
    <p:sldId id="708" r:id="rId37"/>
    <p:sldId id="739" r:id="rId38"/>
    <p:sldId id="349" r:id="rId39"/>
    <p:sldId id="730" r:id="rId40"/>
    <p:sldId id="350" r:id="rId41"/>
    <p:sldId id="713" r:id="rId42"/>
    <p:sldId id="649" r:id="rId43"/>
    <p:sldId id="442" r:id="rId44"/>
    <p:sldId id="709" r:id="rId45"/>
    <p:sldId id="731" r:id="rId46"/>
    <p:sldId id="735" r:id="rId47"/>
    <p:sldId id="726" r:id="rId48"/>
    <p:sldId id="742" r:id="rId49"/>
    <p:sldId id="737" r:id="rId50"/>
    <p:sldId id="328" r:id="rId51"/>
  </p:sldIdLst>
  <p:sldSz cx="24384000" cy="13716000"/>
  <p:notesSz cx="6858000" cy="91440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392"/>
    <a:srgbClr val="1D455F"/>
    <a:srgbClr val="33A9AF"/>
    <a:srgbClr val="C25252"/>
    <a:srgbClr val="DDD937"/>
    <a:srgbClr val="3C59D4"/>
    <a:srgbClr val="98B53D"/>
    <a:srgbClr val="AF4343"/>
    <a:srgbClr val="F5F5F5"/>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autoAdjust="0"/>
    <p:restoredTop sz="96327" autoAdjust="0"/>
  </p:normalViewPr>
  <p:slideViewPr>
    <p:cSldViewPr snapToGrid="0">
      <p:cViewPr varScale="1">
        <p:scale>
          <a:sx n="61" d="100"/>
          <a:sy n="61" d="100"/>
        </p:scale>
        <p:origin x="336" y="256"/>
      </p:cViewPr>
      <p:guideLst>
        <p:guide orient="horz" pos="4320"/>
        <p:guide pos="7680"/>
      </p:guideLst>
    </p:cSldViewPr>
  </p:slideViewPr>
  <p:outlineViewPr>
    <p:cViewPr>
      <p:scale>
        <a:sx n="33" d="100"/>
        <a:sy n="33" d="100"/>
      </p:scale>
      <p:origin x="0" y="792"/>
    </p:cViewPr>
  </p:outlineViewPr>
  <p:notesTextViewPr>
    <p:cViewPr>
      <p:scale>
        <a:sx n="1" d="1"/>
        <a:sy n="1" d="1"/>
      </p:scale>
      <p:origin x="0" y="0"/>
    </p:cViewPr>
  </p:notesTextViewPr>
  <p:sorterViewPr>
    <p:cViewPr>
      <p:scale>
        <a:sx n="63" d="100"/>
        <a:sy n="63" d="100"/>
      </p:scale>
      <p:origin x="0" y="-117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372955570614105"/>
          <c:w val="0.94230769230769196"/>
          <c:h val="0.61252630646098305"/>
        </c:manualLayout>
      </c:layout>
      <c:pie3DChart>
        <c:varyColors val="1"/>
        <c:ser>
          <c:idx val="0"/>
          <c:order val="0"/>
          <c:dLbls>
            <c:dLbl>
              <c:idx val="0"/>
              <c:spPr/>
              <c:txPr>
                <a:bodyPr/>
                <a:lstStyle/>
                <a:p>
                  <a:pPr algn="ctr" rtl="0">
                    <a:defRPr lang="en-US" sz="3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extLst>
                <c:ext xmlns:c16="http://schemas.microsoft.com/office/drawing/2014/chart" uri="{C3380CC4-5D6E-409C-BE32-E72D297353CC}">
                  <c16:uniqueId val="{00000000-A2EC-3845-87E6-CE13FB7ECACD}"/>
                </c:ext>
              </c:extLst>
            </c:dLbl>
            <c:dLbl>
              <c:idx val="1"/>
              <c:layout>
                <c:manualLayout>
                  <c:x val="-8.1721644961393197E-2"/>
                  <c:y val="-0.23021658193550901"/>
                </c:manualLayout>
              </c:layout>
              <c:spPr/>
              <c:txPr>
                <a:bodyPr/>
                <a:lstStyle/>
                <a:p>
                  <a:pPr algn="ctr" rtl="0">
                    <a:defRPr lang="en-US" sz="3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C57-6E40-A9EE-EFAB6573343C}"/>
                </c:ext>
              </c:extLst>
            </c:dLbl>
            <c:dLbl>
              <c:idx val="2"/>
              <c:layout>
                <c:manualLayout>
                  <c:x val="0.246284955567866"/>
                  <c:y val="2.36947116433327E-2"/>
                </c:manualLayout>
              </c:layout>
              <c:tx>
                <c:rich>
                  <a:bodyPr/>
                  <a:lstStyle/>
                  <a:p>
                    <a:pPr algn="ctr" rtl="0">
                      <a:defRPr lang="en-US" sz="3600" b="1" i="0" u="none" strike="noStrike" kern="1200" baseline="0" dirty="0">
                        <a:solidFill>
                          <a:schemeClr val="tx1"/>
                        </a:solidFill>
                        <a:latin typeface="Arial" panose="020B0604020202020204" pitchFamily="34" charset="0"/>
                        <a:ea typeface="+mn-ea"/>
                        <a:cs typeface="Arial" panose="020B0604020202020204" pitchFamily="34" charset="0"/>
                      </a:defRPr>
                    </a:pPr>
                    <a:r>
                      <a:rPr lang="en-US" sz="3600" b="1" i="0" u="none" strike="noStrike" kern="1200" baseline="0" dirty="0">
                        <a:solidFill>
                          <a:schemeClr val="tx1"/>
                        </a:solidFill>
                        <a:latin typeface="Arial" panose="020B0604020202020204" pitchFamily="34" charset="0"/>
                        <a:ea typeface="+mn-ea"/>
                        <a:cs typeface="Arial" panose="020B0604020202020204" pitchFamily="34" charset="0"/>
                      </a:rPr>
                      <a:t>31%</a:t>
                    </a: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C57-6E40-A9EE-EFAB6573343C}"/>
                </c:ext>
              </c:extLst>
            </c:dLbl>
            <c:spPr>
              <a:noFill/>
              <a:ln>
                <a:noFill/>
              </a:ln>
              <a:effectLst/>
            </c:spPr>
            <c:txPr>
              <a:bodyPr wrap="square" lIns="38100" tIns="19050" rIns="38100" bIns="19050" anchor="ctr">
                <a:spAutoFit/>
              </a:bodyPr>
              <a:lstStyle/>
              <a:p>
                <a:pPr>
                  <a:defRPr sz="3600">
                    <a:solidFill>
                      <a:schemeClr val="tx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'MD &amp; DO'!$B$30:$B$32</c:f>
              <c:strCache>
                <c:ptCount val="3"/>
                <c:pt idx="0">
                  <c:v>under 40</c:v>
                </c:pt>
                <c:pt idx="1">
                  <c:v>40-60</c:v>
                </c:pt>
                <c:pt idx="2">
                  <c:v>over 60</c:v>
                </c:pt>
              </c:strCache>
            </c:strRef>
          </c:cat>
          <c:val>
            <c:numRef>
              <c:f>'MD &amp; DO'!$C$30:$C$32</c:f>
              <c:numCache>
                <c:formatCode>General</c:formatCode>
                <c:ptCount val="3"/>
                <c:pt idx="0">
                  <c:v>148815</c:v>
                </c:pt>
                <c:pt idx="1">
                  <c:v>455859</c:v>
                </c:pt>
                <c:pt idx="2">
                  <c:v>270781</c:v>
                </c:pt>
              </c:numCache>
            </c:numRef>
          </c:val>
          <c:extLst>
            <c:ext xmlns:c16="http://schemas.microsoft.com/office/drawing/2014/chart" uri="{C3380CC4-5D6E-409C-BE32-E72D297353CC}">
              <c16:uniqueId val="{00000003-6C57-6E40-A9EE-EFAB6573343C}"/>
            </c:ext>
          </c:extLst>
        </c:ser>
        <c:dLbls>
          <c:showLegendKey val="0"/>
          <c:showVal val="0"/>
          <c:showCatName val="0"/>
          <c:showSerName val="0"/>
          <c:showPercent val="1"/>
          <c:showBubbleSize val="0"/>
          <c:showLeaderLines val="1"/>
        </c:dLbls>
      </c:pie3DChart>
    </c:plotArea>
    <c:legend>
      <c:legendPos val="t"/>
      <c:legendEntry>
        <c:idx val="0"/>
        <c:txPr>
          <a:bodyPr/>
          <a:lstStyle/>
          <a:p>
            <a:pPr>
              <a:defRPr lang="en-US" sz="2800" b="0" i="0" u="none" strike="noStrike" kern="1200" baseline="0">
                <a:solidFill>
                  <a:srgbClr val="2A2A2A"/>
                </a:solidFill>
                <a:latin typeface="Arial" panose="020B0604020202020204" pitchFamily="34" charset="0"/>
                <a:ea typeface="+mn-ea"/>
                <a:cs typeface="Arial" panose="020B0604020202020204" pitchFamily="34" charset="0"/>
              </a:defRPr>
            </a:pPr>
            <a:endParaRPr lang="en-US"/>
          </a:p>
        </c:txPr>
      </c:legendEntry>
      <c:legendEntry>
        <c:idx val="1"/>
        <c:txPr>
          <a:bodyPr/>
          <a:lstStyle/>
          <a:p>
            <a:pPr>
              <a:defRPr lang="en-US" sz="2800" b="0" i="0" u="none" strike="noStrike" kern="1200" baseline="0">
                <a:solidFill>
                  <a:srgbClr val="2A2A2A"/>
                </a:solidFill>
                <a:latin typeface="Arial" panose="020B0604020202020204" pitchFamily="34" charset="0"/>
                <a:ea typeface="+mn-ea"/>
                <a:cs typeface="Arial" panose="020B0604020202020204" pitchFamily="34" charset="0"/>
              </a:defRPr>
            </a:pPr>
            <a:endParaRPr lang="en-US"/>
          </a:p>
        </c:txPr>
      </c:legendEntry>
      <c:legendEntry>
        <c:idx val="2"/>
        <c:txPr>
          <a:bodyPr/>
          <a:lstStyle/>
          <a:p>
            <a:pPr>
              <a:defRPr sz="2800">
                <a:latin typeface="Arial" panose="020B0604020202020204" pitchFamily="34" charset="0"/>
                <a:cs typeface="Arial" panose="020B0604020202020204" pitchFamily="34" charset="0"/>
              </a:defRPr>
            </a:pPr>
            <a:endParaRPr lang="en-US"/>
          </a:p>
        </c:txPr>
      </c:legendEntry>
      <c:layout>
        <c:manualLayout>
          <c:xMode val="edge"/>
          <c:yMode val="edge"/>
          <c:x val="0.21864241648869501"/>
          <c:y val="7.4659953768378404E-2"/>
          <c:w val="0.55686216314119197"/>
          <c:h val="0.122139414545912"/>
        </c:manualLayout>
      </c:layout>
      <c:overlay val="0"/>
      <c:txPr>
        <a:bodyPr/>
        <a:lstStyle/>
        <a:p>
          <a:pPr>
            <a:defRPr sz="280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372955570614105"/>
          <c:w val="0.94230769230769196"/>
          <c:h val="0.61252630646098305"/>
        </c:manualLayout>
      </c:layout>
      <c:pie3DChart>
        <c:varyColors val="1"/>
        <c:dLbls>
          <c:showLegendKey val="0"/>
          <c:showVal val="0"/>
          <c:showCatName val="0"/>
          <c:showSerName val="0"/>
          <c:showPercent val="1"/>
          <c:showBubbleSize val="0"/>
          <c:showLeaderLines val="0"/>
        </c:dLbls>
      </c:pie3DChart>
    </c:plotArea>
    <c:legend>
      <c:legendPos val="t"/>
      <c:layout>
        <c:manualLayout>
          <c:xMode val="edge"/>
          <c:yMode val="edge"/>
          <c:x val="0.21864241648869501"/>
          <c:y val="7.4659953768378404E-2"/>
          <c:w val="0.55686216314119197"/>
          <c:h val="0.122139414545912"/>
        </c:manualLayout>
      </c:layout>
      <c:overlay val="0"/>
      <c:txPr>
        <a:bodyPr/>
        <a:lstStyle/>
        <a:p>
          <a:pPr>
            <a:defRPr sz="2800"/>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3.6858974358974401E-2"/>
          <c:y val="0.39852187226596703"/>
          <c:w val="0.90224358974358998"/>
          <c:h val="0.59952799650043798"/>
        </c:manualLayout>
      </c:layout>
      <c:pie3DChart>
        <c:varyColors val="1"/>
        <c:ser>
          <c:idx val="0"/>
          <c:order val="0"/>
          <c:dLbls>
            <c:spPr>
              <a:noFill/>
              <a:ln>
                <a:noFill/>
              </a:ln>
              <a:effectLst/>
            </c:spPr>
            <c:txPr>
              <a:bodyPr/>
              <a:lstStyle/>
              <a:p>
                <a:pPr algn="ctr" rtl="0">
                  <a:defRPr lang="en-US" sz="2400" b="1" i="0" u="none" strike="noStrike" kern="1200" baseline="0">
                    <a:solidFill>
                      <a:srgbClr val="2A2A2A"/>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'MD &amp; DO'!$A$50:$A$51</c:f>
              <c:strCache>
                <c:ptCount val="2"/>
                <c:pt idx="0">
                  <c:v>Male</c:v>
                </c:pt>
                <c:pt idx="1">
                  <c:v>Female</c:v>
                </c:pt>
              </c:strCache>
            </c:strRef>
          </c:cat>
          <c:val>
            <c:numRef>
              <c:f>'MD &amp; DO'!$B$50:$B$51</c:f>
              <c:numCache>
                <c:formatCode>General</c:formatCode>
                <c:ptCount val="2"/>
                <c:pt idx="0">
                  <c:v>577962</c:v>
                </c:pt>
                <c:pt idx="1">
                  <c:v>313808</c:v>
                </c:pt>
              </c:numCache>
            </c:numRef>
          </c:val>
          <c:extLst>
            <c:ext xmlns:c16="http://schemas.microsoft.com/office/drawing/2014/chart" uri="{C3380CC4-5D6E-409C-BE32-E72D297353CC}">
              <c16:uniqueId val="{00000000-C929-4C41-9FA3-77AD7A5BCAAB}"/>
            </c:ext>
          </c:extLst>
        </c:ser>
        <c:dLbls>
          <c:showLegendKey val="0"/>
          <c:showVal val="0"/>
          <c:showCatName val="0"/>
          <c:showSerName val="0"/>
          <c:showPercent val="1"/>
          <c:showBubbleSize val="0"/>
          <c:showLeaderLines val="1"/>
        </c:dLbls>
      </c:pie3DChart>
    </c:plotArea>
    <c:legend>
      <c:legendPos val="t"/>
      <c:overlay val="0"/>
      <c:txPr>
        <a:bodyPr/>
        <a:lstStyle/>
        <a:p>
          <a:pPr>
            <a:defRPr sz="3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3.6858974358974401E-2"/>
          <c:y val="0.39852187226596703"/>
          <c:w val="0.90224358974358998"/>
          <c:h val="0.59952799650043798"/>
        </c:manualLayout>
      </c:layout>
      <c:pie3DChart>
        <c:varyColors val="1"/>
        <c:ser>
          <c:idx val="0"/>
          <c:order val="0"/>
          <c:dLbls>
            <c:dLbl>
              <c:idx val="0"/>
              <c:layout>
                <c:manualLayout>
                  <c:x val="-0.19925389967629401"/>
                  <c:y val="-0.12224966241753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6A3A-FA4E-9BCA-75830A594EB7}"/>
                </c:ext>
              </c:extLst>
            </c:dLbl>
            <c:dLbl>
              <c:idx val="1"/>
              <c:layout>
                <c:manualLayout>
                  <c:x val="0.196310797388693"/>
                  <c:y val="1.86229055423270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A3A-FA4E-9BCA-75830A594EB7}"/>
                </c:ext>
              </c:extLst>
            </c:dLbl>
            <c:spPr>
              <a:noFill/>
              <a:ln>
                <a:noFill/>
              </a:ln>
              <a:effectLst/>
            </c:spPr>
            <c:txPr>
              <a:bodyPr wrap="square" lIns="38100" tIns="19050" rIns="38100" bIns="19050" anchor="ctr">
                <a:spAutoFit/>
              </a:bodyPr>
              <a:lstStyle/>
              <a:p>
                <a:pPr>
                  <a:defRPr sz="28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'[Chart in Microsoft PowerPoint]MD &amp; DO'!$A$50:$A$51</c:f>
              <c:strCache>
                <c:ptCount val="2"/>
                <c:pt idx="0">
                  <c:v>Male</c:v>
                </c:pt>
                <c:pt idx="1">
                  <c:v>Female</c:v>
                </c:pt>
              </c:strCache>
            </c:strRef>
          </c:cat>
          <c:val>
            <c:numRef>
              <c:f>'[Chart in Microsoft PowerPoint]MD &amp; DO'!$B$50:$B$51</c:f>
              <c:numCache>
                <c:formatCode>0%</c:formatCode>
                <c:ptCount val="2"/>
                <c:pt idx="0">
                  <c:v>0.59</c:v>
                </c:pt>
                <c:pt idx="1">
                  <c:v>0.41</c:v>
                </c:pt>
              </c:numCache>
            </c:numRef>
          </c:val>
          <c:extLst>
            <c:ext xmlns:c16="http://schemas.microsoft.com/office/drawing/2014/chart" uri="{C3380CC4-5D6E-409C-BE32-E72D297353CC}">
              <c16:uniqueId val="{00000002-6A3A-FA4E-9BCA-75830A594EB7}"/>
            </c:ext>
          </c:extLst>
        </c:ser>
        <c:dLbls>
          <c:showLegendKey val="0"/>
          <c:showVal val="0"/>
          <c:showCatName val="0"/>
          <c:showSerName val="0"/>
          <c:showPercent val="1"/>
          <c:showBubbleSize val="0"/>
          <c:showLeaderLines val="1"/>
        </c:dLbls>
      </c:pie3DChart>
    </c:plotArea>
    <c:legend>
      <c:legendPos val="t"/>
      <c:layout>
        <c:manualLayout>
          <c:xMode val="edge"/>
          <c:yMode val="edge"/>
          <c:x val="0.27062730742046098"/>
          <c:y val="8.8096624559435205E-2"/>
          <c:w val="0.41624773967946799"/>
          <c:h val="7.9619481746869905E-2"/>
        </c:manualLayout>
      </c:layout>
      <c:overlay val="0"/>
      <c:txPr>
        <a:bodyPr/>
        <a:lstStyle/>
        <a:p>
          <a:pPr>
            <a:defRPr sz="3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372955570614105"/>
          <c:w val="0.94230769230769196"/>
          <c:h val="0.61252630646098305"/>
        </c:manualLayout>
      </c:layout>
      <c:pie3DChart>
        <c:varyColors val="1"/>
        <c:dLbls>
          <c:showLegendKey val="0"/>
          <c:showVal val="0"/>
          <c:showCatName val="0"/>
          <c:showSerName val="0"/>
          <c:showPercent val="1"/>
          <c:showBubbleSize val="0"/>
          <c:showLeaderLines val="0"/>
        </c:dLbls>
      </c:pie3DChart>
    </c:plotArea>
    <c:legend>
      <c:legendPos val="t"/>
      <c:layout>
        <c:manualLayout>
          <c:xMode val="edge"/>
          <c:yMode val="edge"/>
          <c:x val="0.21864241648869501"/>
          <c:y val="7.4659953768378404E-2"/>
          <c:w val="0.55686216314119197"/>
          <c:h val="0.122139414545912"/>
        </c:manualLayout>
      </c:layout>
      <c:overlay val="0"/>
      <c:txPr>
        <a:bodyPr/>
        <a:lstStyle/>
        <a:p>
          <a:pPr>
            <a:defRPr sz="2800"/>
          </a:pPr>
          <a:endParaRPr lang="en-US"/>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0.61658</cdr:x>
      <cdr:y>0.44691</cdr:y>
    </cdr:from>
    <cdr:to>
      <cdr:x>0.76511</cdr:x>
      <cdr:y>0.55822</cdr:y>
    </cdr:to>
    <cdr:sp macro="" textlink="">
      <cdr:nvSpPr>
        <cdr:cNvPr id="2" name="TextBox 1"/>
        <cdr:cNvSpPr txBox="1"/>
      </cdr:nvSpPr>
      <cdr:spPr>
        <a:xfrm xmlns:a="http://schemas.openxmlformats.org/drawingml/2006/main">
          <a:off x="2675743" y="1444411"/>
          <a:ext cx="644577" cy="359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bg1"/>
              </a:solidFill>
              <a:latin typeface="Arial" panose="020B0604020202020204" pitchFamily="34" charset="0"/>
              <a:cs typeface="Arial" panose="020B0604020202020204" pitchFamily="34" charset="0"/>
            </a:rPr>
            <a:t>&lt; 40</a:t>
          </a:r>
        </a:p>
      </cdr:txBody>
    </cdr:sp>
  </cdr:relSizeAnchor>
</c:userShapes>
</file>

<file path=ppt/drawings/drawing2.xml><?xml version="1.0" encoding="utf-8"?>
<c:userShapes xmlns:c="http://schemas.openxmlformats.org/drawingml/2006/chart">
  <cdr:relSizeAnchor xmlns:cdr="http://schemas.openxmlformats.org/drawingml/2006/chartDrawing">
    <cdr:from>
      <cdr:x>0.61658</cdr:x>
      <cdr:y>0.44691</cdr:y>
    </cdr:from>
    <cdr:to>
      <cdr:x>0.76511</cdr:x>
      <cdr:y>0.55822</cdr:y>
    </cdr:to>
    <cdr:sp macro="" textlink="">
      <cdr:nvSpPr>
        <cdr:cNvPr id="2" name="TextBox 1"/>
        <cdr:cNvSpPr txBox="1"/>
      </cdr:nvSpPr>
      <cdr:spPr>
        <a:xfrm xmlns:a="http://schemas.openxmlformats.org/drawingml/2006/main">
          <a:off x="2675743" y="1444411"/>
          <a:ext cx="644577" cy="359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bg1"/>
              </a:solidFill>
              <a:latin typeface="Arial" panose="020B0604020202020204" pitchFamily="34" charset="0"/>
              <a:cs typeface="Arial" panose="020B0604020202020204" pitchFamily="34" charset="0"/>
            </a:rPr>
            <a:t>&lt; 40</a:t>
          </a:r>
        </a:p>
      </cdr:txBody>
    </cdr:sp>
  </cdr:relSizeAnchor>
</c:userShapes>
</file>

<file path=ppt/drawings/drawing3.xml><?xml version="1.0" encoding="utf-8"?>
<c:userShapes xmlns:c="http://schemas.openxmlformats.org/drawingml/2006/chart">
  <cdr:relSizeAnchor xmlns:cdr="http://schemas.openxmlformats.org/drawingml/2006/chartDrawing">
    <cdr:from>
      <cdr:x>0.61658</cdr:x>
      <cdr:y>0.44691</cdr:y>
    </cdr:from>
    <cdr:to>
      <cdr:x>0.76511</cdr:x>
      <cdr:y>0.55822</cdr:y>
    </cdr:to>
    <cdr:sp macro="" textlink="">
      <cdr:nvSpPr>
        <cdr:cNvPr id="2" name="TextBox 1"/>
        <cdr:cNvSpPr txBox="1"/>
      </cdr:nvSpPr>
      <cdr:spPr>
        <a:xfrm xmlns:a="http://schemas.openxmlformats.org/drawingml/2006/main">
          <a:off x="2675743" y="1444411"/>
          <a:ext cx="644577" cy="359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bg1"/>
              </a:solidFill>
              <a:latin typeface="Arial" panose="020B0604020202020204" pitchFamily="34" charset="0"/>
              <a:cs typeface="Arial" panose="020B0604020202020204" pitchFamily="34" charset="0"/>
            </a:rPr>
            <a:t>&lt; 40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51A69-C562-4FC5-92DC-994CDC1376A2}" type="datetimeFigureOut">
              <a:rPr lang="en-US" smtClean="0"/>
              <a:t>5/9/19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47B73-6B03-4EF3-AD40-683CE00DABF6}" type="slidenum">
              <a:rPr lang="en-US" smtClean="0"/>
              <a:t>‹#›</a:t>
            </a:fld>
            <a:endParaRPr lang="en-US"/>
          </a:p>
        </p:txBody>
      </p:sp>
    </p:spTree>
    <p:extLst>
      <p:ext uri="{BB962C8B-B14F-4D97-AF65-F5344CB8AC3E}">
        <p14:creationId xmlns:p14="http://schemas.microsoft.com/office/powerpoint/2010/main" val="13006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2</a:t>
            </a:fld>
            <a:endParaRPr lang="en-US"/>
          </a:p>
        </p:txBody>
      </p:sp>
    </p:spTree>
    <p:extLst>
      <p:ext uri="{BB962C8B-B14F-4D97-AF65-F5344CB8AC3E}">
        <p14:creationId xmlns:p14="http://schemas.microsoft.com/office/powerpoint/2010/main" val="391475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Knapp pushes back by saying our structure and function focus hold more of our “distinctiveness”</a:t>
            </a:r>
          </a:p>
        </p:txBody>
      </p:sp>
      <p:sp>
        <p:nvSpPr>
          <p:cNvPr id="4" name="Slide Number Placeholder 3"/>
          <p:cNvSpPr>
            <a:spLocks noGrp="1"/>
          </p:cNvSpPr>
          <p:nvPr>
            <p:ph type="sldNum" sz="quarter" idx="5"/>
          </p:nvPr>
        </p:nvSpPr>
        <p:spPr/>
        <p:txBody>
          <a:bodyPr/>
          <a:lstStyle/>
          <a:p>
            <a:fld id="{8C747B73-6B03-4EF3-AD40-683CE00DABF6}" type="slidenum">
              <a:rPr lang="en-US" smtClean="0"/>
              <a:t>19</a:t>
            </a:fld>
            <a:endParaRPr lang="en-US"/>
          </a:p>
        </p:txBody>
      </p:sp>
    </p:spTree>
    <p:extLst>
      <p:ext uri="{BB962C8B-B14F-4D97-AF65-F5344CB8AC3E}">
        <p14:creationId xmlns:p14="http://schemas.microsoft.com/office/powerpoint/2010/main" val="244098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challenges today to use as discussion points for possible osteopathic distinctiveness</a:t>
            </a:r>
          </a:p>
        </p:txBody>
      </p:sp>
      <p:sp>
        <p:nvSpPr>
          <p:cNvPr id="4" name="Slide Number Placeholder 3"/>
          <p:cNvSpPr>
            <a:spLocks noGrp="1"/>
          </p:cNvSpPr>
          <p:nvPr>
            <p:ph type="sldNum" sz="quarter" idx="5"/>
          </p:nvPr>
        </p:nvSpPr>
        <p:spPr/>
        <p:txBody>
          <a:bodyPr/>
          <a:lstStyle/>
          <a:p>
            <a:fld id="{8C747B73-6B03-4EF3-AD40-683CE00DABF6}" type="slidenum">
              <a:rPr lang="en-US" smtClean="0"/>
              <a:t>20</a:t>
            </a:fld>
            <a:endParaRPr lang="en-US"/>
          </a:p>
        </p:txBody>
      </p:sp>
    </p:spTree>
    <p:extLst>
      <p:ext uri="{BB962C8B-B14F-4D97-AF65-F5344CB8AC3E}">
        <p14:creationId xmlns:p14="http://schemas.microsoft.com/office/powerpoint/2010/main" val="2045399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not only cost, but if you get people out of the hospital quickly, could that decrease complications and nosocomial infections?</a:t>
            </a:r>
          </a:p>
        </p:txBody>
      </p:sp>
      <p:sp>
        <p:nvSpPr>
          <p:cNvPr id="4" name="Slide Number Placeholder 3"/>
          <p:cNvSpPr>
            <a:spLocks noGrp="1"/>
          </p:cNvSpPr>
          <p:nvPr>
            <p:ph type="sldNum" sz="quarter" idx="5"/>
          </p:nvPr>
        </p:nvSpPr>
        <p:spPr/>
        <p:txBody>
          <a:bodyPr/>
          <a:lstStyle/>
          <a:p>
            <a:fld id="{8C747B73-6B03-4EF3-AD40-683CE00DABF6}" type="slidenum">
              <a:rPr lang="en-US" smtClean="0"/>
              <a:t>24</a:t>
            </a:fld>
            <a:endParaRPr lang="en-US"/>
          </a:p>
        </p:txBody>
      </p:sp>
    </p:spTree>
    <p:extLst>
      <p:ext uri="{BB962C8B-B14F-4D97-AF65-F5344CB8AC3E}">
        <p14:creationId xmlns:p14="http://schemas.microsoft.com/office/powerpoint/2010/main" val="2727342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we don’t have any skills or tools to look for sources of pain beyond what imaging shows then physicians feel unequipped to care for patients who are suffering.  </a:t>
            </a:r>
          </a:p>
        </p:txBody>
      </p:sp>
      <p:sp>
        <p:nvSpPr>
          <p:cNvPr id="4" name="Slide Number Placeholder 3"/>
          <p:cNvSpPr>
            <a:spLocks noGrp="1"/>
          </p:cNvSpPr>
          <p:nvPr>
            <p:ph type="sldNum" sz="quarter" idx="5"/>
          </p:nvPr>
        </p:nvSpPr>
        <p:spPr/>
        <p:txBody>
          <a:bodyPr/>
          <a:lstStyle/>
          <a:p>
            <a:fld id="{8C747B73-6B03-4EF3-AD40-683CE00DABF6}" type="slidenum">
              <a:rPr lang="en-US" smtClean="0"/>
              <a:t>26</a:t>
            </a:fld>
            <a:endParaRPr lang="en-US"/>
          </a:p>
        </p:txBody>
      </p:sp>
    </p:spTree>
    <p:extLst>
      <p:ext uri="{BB962C8B-B14F-4D97-AF65-F5344CB8AC3E}">
        <p14:creationId xmlns:p14="http://schemas.microsoft.com/office/powerpoint/2010/main" val="2731731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if a drug had this result- imagine all the drug reps.</a:t>
            </a:r>
          </a:p>
        </p:txBody>
      </p:sp>
      <p:sp>
        <p:nvSpPr>
          <p:cNvPr id="4" name="Slide Number Placeholder 3"/>
          <p:cNvSpPr>
            <a:spLocks noGrp="1"/>
          </p:cNvSpPr>
          <p:nvPr>
            <p:ph type="sldNum" sz="quarter" idx="5"/>
          </p:nvPr>
        </p:nvSpPr>
        <p:spPr/>
        <p:txBody>
          <a:bodyPr/>
          <a:lstStyle/>
          <a:p>
            <a:fld id="{8C747B73-6B03-4EF3-AD40-683CE00DABF6}" type="slidenum">
              <a:rPr lang="en-US" smtClean="0"/>
              <a:t>29</a:t>
            </a:fld>
            <a:endParaRPr lang="en-US"/>
          </a:p>
        </p:txBody>
      </p:sp>
    </p:spTree>
    <p:extLst>
      <p:ext uri="{BB962C8B-B14F-4D97-AF65-F5344CB8AC3E}">
        <p14:creationId xmlns:p14="http://schemas.microsoft.com/office/powerpoint/2010/main" val="58102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OMM beyond a purely structural lens- changing structure changes function and changes genes</a:t>
            </a:r>
          </a:p>
        </p:txBody>
      </p:sp>
      <p:sp>
        <p:nvSpPr>
          <p:cNvPr id="4" name="Slide Number Placeholder 3"/>
          <p:cNvSpPr>
            <a:spLocks noGrp="1"/>
          </p:cNvSpPr>
          <p:nvPr>
            <p:ph type="sldNum" sz="quarter" idx="5"/>
          </p:nvPr>
        </p:nvSpPr>
        <p:spPr/>
        <p:txBody>
          <a:bodyPr/>
          <a:lstStyle/>
          <a:p>
            <a:fld id="{8C747B73-6B03-4EF3-AD40-683CE00DABF6}" type="slidenum">
              <a:rPr lang="en-US" smtClean="0"/>
              <a:t>30</a:t>
            </a:fld>
            <a:endParaRPr lang="en-US"/>
          </a:p>
        </p:txBody>
      </p:sp>
    </p:spTree>
    <p:extLst>
      <p:ext uri="{BB962C8B-B14F-4D97-AF65-F5344CB8AC3E}">
        <p14:creationId xmlns:p14="http://schemas.microsoft.com/office/powerpoint/2010/main" val="155509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our training influence our understanding of what pain is?</a:t>
            </a:r>
          </a:p>
        </p:txBody>
      </p:sp>
      <p:sp>
        <p:nvSpPr>
          <p:cNvPr id="4" name="Slide Number Placeholder 3"/>
          <p:cNvSpPr>
            <a:spLocks noGrp="1"/>
          </p:cNvSpPr>
          <p:nvPr>
            <p:ph type="sldNum" sz="quarter" idx="5"/>
          </p:nvPr>
        </p:nvSpPr>
        <p:spPr/>
        <p:txBody>
          <a:bodyPr/>
          <a:lstStyle/>
          <a:p>
            <a:fld id="{8C747B73-6B03-4EF3-AD40-683CE00DABF6}" type="slidenum">
              <a:rPr lang="en-US" smtClean="0"/>
              <a:t>33</a:t>
            </a:fld>
            <a:endParaRPr lang="en-US"/>
          </a:p>
        </p:txBody>
      </p:sp>
    </p:spTree>
    <p:extLst>
      <p:ext uri="{BB962C8B-B14F-4D97-AF65-F5344CB8AC3E}">
        <p14:creationId xmlns:p14="http://schemas.microsoft.com/office/powerpoint/2010/main" val="3837174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remind students to remember all they learned in immunology when they start learning about treatment of diseases</a:t>
            </a:r>
          </a:p>
        </p:txBody>
      </p:sp>
      <p:sp>
        <p:nvSpPr>
          <p:cNvPr id="4" name="Slide Number Placeholder 3"/>
          <p:cNvSpPr>
            <a:spLocks noGrp="1"/>
          </p:cNvSpPr>
          <p:nvPr>
            <p:ph type="sldNum" sz="quarter" idx="10"/>
          </p:nvPr>
        </p:nvSpPr>
        <p:spPr/>
        <p:txBody>
          <a:bodyPr/>
          <a:lstStyle/>
          <a:p>
            <a:fld id="{8C747B73-6B03-4EF3-AD40-683CE00DABF6}" type="slidenum">
              <a:rPr lang="en-US" smtClean="0"/>
              <a:t>36</a:t>
            </a:fld>
            <a:endParaRPr lang="en-US"/>
          </a:p>
        </p:txBody>
      </p:sp>
    </p:spTree>
    <p:extLst>
      <p:ext uri="{BB962C8B-B14F-4D97-AF65-F5344CB8AC3E}">
        <p14:creationId xmlns:p14="http://schemas.microsoft.com/office/powerpoint/2010/main" val="3294874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do when the antibiotics aren't as effective?  We have to augment the body's ability to fight an infection.  </a:t>
            </a:r>
          </a:p>
        </p:txBody>
      </p:sp>
      <p:sp>
        <p:nvSpPr>
          <p:cNvPr id="4" name="Slide Number Placeholder 3"/>
          <p:cNvSpPr>
            <a:spLocks noGrp="1"/>
          </p:cNvSpPr>
          <p:nvPr>
            <p:ph type="sldNum" sz="quarter" idx="5"/>
          </p:nvPr>
        </p:nvSpPr>
        <p:spPr/>
        <p:txBody>
          <a:bodyPr/>
          <a:lstStyle/>
          <a:p>
            <a:fld id="{8C747B73-6B03-4EF3-AD40-683CE00DABF6}" type="slidenum">
              <a:rPr lang="en-US" smtClean="0"/>
              <a:t>37</a:t>
            </a:fld>
            <a:endParaRPr lang="en-US"/>
          </a:p>
        </p:txBody>
      </p:sp>
    </p:spTree>
    <p:extLst>
      <p:ext uri="{BB962C8B-B14F-4D97-AF65-F5344CB8AC3E}">
        <p14:creationId xmlns:p14="http://schemas.microsoft.com/office/powerpoint/2010/main" val="3084401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38</a:t>
            </a:fld>
            <a:endParaRPr lang="en-US"/>
          </a:p>
        </p:txBody>
      </p:sp>
    </p:spTree>
    <p:extLst>
      <p:ext uri="{BB962C8B-B14F-4D97-AF65-F5344CB8AC3E}">
        <p14:creationId xmlns:p14="http://schemas.microsoft.com/office/powerpoint/2010/main" val="1567809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Wrestling, nutrition, exercise science, optimizing the health of the body.  Fortunate to have found osteopathic medicine and OMM</a:t>
            </a:r>
          </a:p>
        </p:txBody>
      </p:sp>
      <p:sp>
        <p:nvSpPr>
          <p:cNvPr id="4" name="Slide Number Placeholder 3"/>
          <p:cNvSpPr>
            <a:spLocks noGrp="1"/>
          </p:cNvSpPr>
          <p:nvPr>
            <p:ph type="sldNum" sz="quarter" idx="5"/>
          </p:nvPr>
        </p:nvSpPr>
        <p:spPr/>
        <p:txBody>
          <a:bodyPr/>
          <a:lstStyle/>
          <a:p>
            <a:fld id="{8C747B73-6B03-4EF3-AD40-683CE00DABF6}" type="slidenum">
              <a:rPr lang="en-US" smtClean="0"/>
              <a:t>3</a:t>
            </a:fld>
            <a:endParaRPr lang="en-US"/>
          </a:p>
        </p:txBody>
      </p:sp>
    </p:spTree>
    <p:extLst>
      <p:ext uri="{BB962C8B-B14F-4D97-AF65-F5344CB8AC3E}">
        <p14:creationId xmlns:p14="http://schemas.microsoft.com/office/powerpoint/2010/main" val="3870793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47B73-6B03-4EF3-AD40-683CE00DABF6}" type="slidenum">
              <a:rPr lang="en-US" smtClean="0"/>
              <a:t>39</a:t>
            </a:fld>
            <a:endParaRPr lang="en-US"/>
          </a:p>
        </p:txBody>
      </p:sp>
    </p:spTree>
    <p:extLst>
      <p:ext uri="{BB962C8B-B14F-4D97-AF65-F5344CB8AC3E}">
        <p14:creationId xmlns:p14="http://schemas.microsoft.com/office/powerpoint/2010/main" val="2198253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47B73-6B03-4EF3-AD40-683CE00DABF6}" type="slidenum">
              <a:rPr lang="en-US" smtClean="0"/>
              <a:t>40</a:t>
            </a:fld>
            <a:endParaRPr lang="en-US"/>
          </a:p>
        </p:txBody>
      </p:sp>
    </p:spTree>
    <p:extLst>
      <p:ext uri="{BB962C8B-B14F-4D97-AF65-F5344CB8AC3E}">
        <p14:creationId xmlns:p14="http://schemas.microsoft.com/office/powerpoint/2010/main" val="1711717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of fighting for equality, new challenge is maintaining distinction.  Story of MD pediatrician</a:t>
            </a:r>
          </a:p>
        </p:txBody>
      </p:sp>
      <p:sp>
        <p:nvSpPr>
          <p:cNvPr id="4" name="Slide Number Placeholder 3"/>
          <p:cNvSpPr>
            <a:spLocks noGrp="1"/>
          </p:cNvSpPr>
          <p:nvPr>
            <p:ph type="sldNum" sz="quarter" idx="5"/>
          </p:nvPr>
        </p:nvSpPr>
        <p:spPr/>
        <p:txBody>
          <a:bodyPr/>
          <a:lstStyle/>
          <a:p>
            <a:fld id="{8C747B73-6B03-4EF3-AD40-683CE00DABF6}" type="slidenum">
              <a:rPr lang="en-US" smtClean="0"/>
              <a:t>4</a:t>
            </a:fld>
            <a:endParaRPr lang="en-US"/>
          </a:p>
        </p:txBody>
      </p:sp>
    </p:spTree>
    <p:extLst>
      <p:ext uri="{BB962C8B-B14F-4D97-AF65-F5344CB8AC3E}">
        <p14:creationId xmlns:p14="http://schemas.microsoft.com/office/powerpoint/2010/main" val="385788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have to use OMT, but hopefully the elements of OMT are considered at is used for a wide variety of conditions (referral).  DO anesthesiologist feels osteopathic training shaped him differently </a:t>
            </a:r>
          </a:p>
        </p:txBody>
      </p:sp>
      <p:sp>
        <p:nvSpPr>
          <p:cNvPr id="4" name="Slide Number Placeholder 3"/>
          <p:cNvSpPr>
            <a:spLocks noGrp="1"/>
          </p:cNvSpPr>
          <p:nvPr>
            <p:ph type="sldNum" sz="quarter" idx="5"/>
          </p:nvPr>
        </p:nvSpPr>
        <p:spPr/>
        <p:txBody>
          <a:bodyPr/>
          <a:lstStyle/>
          <a:p>
            <a:fld id="{8C747B73-6B03-4EF3-AD40-683CE00DABF6}" type="slidenum">
              <a:rPr lang="en-US" smtClean="0"/>
              <a:t>8</a:t>
            </a:fld>
            <a:endParaRPr lang="en-US"/>
          </a:p>
        </p:txBody>
      </p:sp>
    </p:spTree>
    <p:extLst>
      <p:ext uri="{BB962C8B-B14F-4D97-AF65-F5344CB8AC3E}">
        <p14:creationId xmlns:p14="http://schemas.microsoft.com/office/powerpoint/2010/main" val="2078602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growth and expansion, trying to find the direction of the future</a:t>
            </a:r>
          </a:p>
        </p:txBody>
      </p:sp>
      <p:sp>
        <p:nvSpPr>
          <p:cNvPr id="4" name="Slide Number Placeholder 3"/>
          <p:cNvSpPr>
            <a:spLocks noGrp="1"/>
          </p:cNvSpPr>
          <p:nvPr>
            <p:ph type="sldNum" sz="quarter" idx="5"/>
          </p:nvPr>
        </p:nvSpPr>
        <p:spPr/>
        <p:txBody>
          <a:bodyPr/>
          <a:lstStyle/>
          <a:p>
            <a:fld id="{8C747B73-6B03-4EF3-AD40-683CE00DABF6}" type="slidenum">
              <a:rPr lang="en-US" smtClean="0"/>
              <a:t>9</a:t>
            </a:fld>
            <a:endParaRPr lang="en-US"/>
          </a:p>
        </p:txBody>
      </p:sp>
    </p:spTree>
    <p:extLst>
      <p:ext uri="{BB962C8B-B14F-4D97-AF65-F5344CB8AC3E}">
        <p14:creationId xmlns:p14="http://schemas.microsoft.com/office/powerpoint/2010/main" val="1787603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environment</a:t>
            </a:r>
          </a:p>
        </p:txBody>
      </p:sp>
      <p:sp>
        <p:nvSpPr>
          <p:cNvPr id="4" name="Slide Number Placeholder 3"/>
          <p:cNvSpPr>
            <a:spLocks noGrp="1"/>
          </p:cNvSpPr>
          <p:nvPr>
            <p:ph type="sldNum" sz="quarter" idx="10"/>
          </p:nvPr>
        </p:nvSpPr>
        <p:spPr/>
        <p:txBody>
          <a:bodyPr/>
          <a:lstStyle/>
          <a:p>
            <a:fld id="{8C747B73-6B03-4EF3-AD40-683CE00DABF6}" type="slidenum">
              <a:rPr lang="en-US" smtClean="0"/>
              <a:t>15</a:t>
            </a:fld>
            <a:endParaRPr lang="en-US"/>
          </a:p>
        </p:txBody>
      </p:sp>
    </p:spTree>
    <p:extLst>
      <p:ext uri="{BB962C8B-B14F-4D97-AF65-F5344CB8AC3E}">
        <p14:creationId xmlns:p14="http://schemas.microsoft.com/office/powerpoint/2010/main" val="85849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questions we will wrestle with next</a:t>
            </a:r>
          </a:p>
        </p:txBody>
      </p:sp>
      <p:sp>
        <p:nvSpPr>
          <p:cNvPr id="4" name="Slide Number Placeholder 3"/>
          <p:cNvSpPr>
            <a:spLocks noGrp="1"/>
          </p:cNvSpPr>
          <p:nvPr>
            <p:ph type="sldNum" sz="quarter" idx="5"/>
          </p:nvPr>
        </p:nvSpPr>
        <p:spPr/>
        <p:txBody>
          <a:bodyPr/>
          <a:lstStyle/>
          <a:p>
            <a:fld id="{8C747B73-6B03-4EF3-AD40-683CE00DABF6}" type="slidenum">
              <a:rPr lang="en-US" smtClean="0"/>
              <a:t>16</a:t>
            </a:fld>
            <a:endParaRPr lang="en-US"/>
          </a:p>
        </p:txBody>
      </p:sp>
    </p:spTree>
    <p:extLst>
      <p:ext uri="{BB962C8B-B14F-4D97-AF65-F5344CB8AC3E}">
        <p14:creationId xmlns:p14="http://schemas.microsoft.com/office/powerpoint/2010/main" val="334791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MD schools are emphasizing this portion of our philosophy, should we hold on to it as our uniqueness?</a:t>
            </a:r>
          </a:p>
        </p:txBody>
      </p:sp>
      <p:sp>
        <p:nvSpPr>
          <p:cNvPr id="4" name="Slide Number Placeholder 3"/>
          <p:cNvSpPr>
            <a:spLocks noGrp="1"/>
          </p:cNvSpPr>
          <p:nvPr>
            <p:ph type="sldNum" sz="quarter" idx="5"/>
          </p:nvPr>
        </p:nvSpPr>
        <p:spPr/>
        <p:txBody>
          <a:bodyPr/>
          <a:lstStyle/>
          <a:p>
            <a:fld id="{8C747B73-6B03-4EF3-AD40-683CE00DABF6}" type="slidenum">
              <a:rPr lang="en-US" smtClean="0"/>
              <a:t>17</a:t>
            </a:fld>
            <a:endParaRPr lang="en-US"/>
          </a:p>
        </p:txBody>
      </p:sp>
    </p:spTree>
    <p:extLst>
      <p:ext uri="{BB962C8B-B14F-4D97-AF65-F5344CB8AC3E}">
        <p14:creationId xmlns:p14="http://schemas.microsoft.com/office/powerpoint/2010/main" val="3068935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may still have an edge in this area- an upcoming study may add some proof.</a:t>
            </a:r>
          </a:p>
        </p:txBody>
      </p:sp>
      <p:sp>
        <p:nvSpPr>
          <p:cNvPr id="4" name="Slide Number Placeholder 3"/>
          <p:cNvSpPr>
            <a:spLocks noGrp="1"/>
          </p:cNvSpPr>
          <p:nvPr>
            <p:ph type="sldNum" sz="quarter" idx="10"/>
          </p:nvPr>
        </p:nvSpPr>
        <p:spPr/>
        <p:txBody>
          <a:bodyPr/>
          <a:lstStyle/>
          <a:p>
            <a:fld id="{8C747B73-6B03-4EF3-AD40-683CE00DABF6}" type="slidenum">
              <a:rPr lang="en-US" smtClean="0"/>
              <a:t>18</a:t>
            </a:fld>
            <a:endParaRPr lang="en-US"/>
          </a:p>
        </p:txBody>
      </p:sp>
    </p:spTree>
    <p:extLst>
      <p:ext uri="{BB962C8B-B14F-4D97-AF65-F5344CB8AC3E}">
        <p14:creationId xmlns:p14="http://schemas.microsoft.com/office/powerpoint/2010/main" val="18663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24480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262527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23411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4897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922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096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7693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9279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2251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565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643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03008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6071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7863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5971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4897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9225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096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7693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9279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2251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565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026334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6434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6071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7863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5971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F2AF2-EA92-44F8-853B-5E3554E36C48}"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161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F2AF2-EA92-44F8-853B-5E3554E36C48}" type="datetimeFigureOut">
              <a:rPr lang="en-US" smtClean="0"/>
              <a:t>5/9/19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40690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F2AF2-EA92-44F8-853B-5E3554E36C48}" type="datetimeFigureOut">
              <a:rPr lang="en-US" smtClean="0"/>
              <a:t>5/9/19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4540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t>5/9/19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9728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344504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64242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20F2AF2-EA92-44F8-853B-5E3554E36C48}" type="datetimeFigureOut">
              <a:rPr lang="en-US" smtClean="0"/>
              <a:t>5/9/19</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7575539-BFBE-477A-BDB6-9CA7B44D81A5}" type="slidenum">
              <a:rPr lang="en-US" smtClean="0"/>
              <a:t>‹#›</a:t>
            </a:fld>
            <a:endParaRPr lang="en-US"/>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20676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20F2AF2-EA92-44F8-853B-5E3554E36C48}" type="datetimeFigureOut">
              <a:rPr lang="en-US" smtClean="0">
                <a:solidFill>
                  <a:prstClr val="black">
                    <a:tint val="75000"/>
                  </a:prstClr>
                </a:solidFill>
                <a:latin typeface="Calibri"/>
              </a:rPr>
              <a:pPr/>
              <a:t>5/9/19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7575539-BFBE-477A-BDB6-9CA7B44D81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20676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tiff"/></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3.xml"/><Relationship Id="rId5" Type="http://schemas.openxmlformats.org/officeDocument/2006/relationships/image" Target="../media/image6.emf"/><Relationship Id="rId4" Type="http://schemas.openxmlformats.org/officeDocument/2006/relationships/image" Target="../media/image5.emf"/></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3.xml"/><Relationship Id="rId4" Type="http://schemas.openxmlformats.org/officeDocument/2006/relationships/image" Target="../media/image22.jp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3.xml"/><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79514" y="-397565"/>
            <a:ext cx="6609806" cy="14550887"/>
          </a:xfrm>
          <a:prstGeom prst="rect">
            <a:avLst/>
          </a:prstGeom>
          <a:solidFill>
            <a:srgbClr val="1D455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29322" y="7315823"/>
            <a:ext cx="5351555" cy="2400657"/>
          </a:xfrm>
          <a:prstGeom prst="rect">
            <a:avLst/>
          </a:prstGeom>
          <a:noFill/>
        </p:spPr>
        <p:txBody>
          <a:bodyPr wrap="square" rtlCol="0">
            <a:spAutoFit/>
          </a:bodyPr>
          <a:lstStyle/>
          <a:p>
            <a:pPr algn="ctr"/>
            <a:r>
              <a:rPr lang="tr-TR" sz="5000" spc="1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The</a:t>
            </a:r>
            <a:r>
              <a:rPr lang="tr-TR" sz="5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a:t>
            </a:r>
            <a:r>
              <a:rPr lang="tr-TR" sz="5000" spc="1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Future</a:t>
            </a:r>
            <a:r>
              <a:rPr lang="tr-TR" sz="5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of </a:t>
            </a:r>
            <a:r>
              <a:rPr lang="tr-TR" sz="5000" spc="1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5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a:t>
            </a:r>
            <a:r>
              <a:rPr lang="tr-TR" sz="5000" spc="1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Medicine</a:t>
            </a:r>
            <a:endParaRPr lang="en-US" sz="5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cxnSp>
        <p:nvCxnSpPr>
          <p:cNvPr id="4" name="Straight Connector 3"/>
          <p:cNvCxnSpPr/>
          <p:nvPr/>
        </p:nvCxnSpPr>
        <p:spPr>
          <a:xfrm>
            <a:off x="629322" y="7117857"/>
            <a:ext cx="5351555"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Ryan Seals, D.O..png"/>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32210" t="25790" r="33368" b="24737"/>
          <a:stretch/>
        </p:blipFill>
        <p:spPr>
          <a:xfrm>
            <a:off x="1295400" y="3403600"/>
            <a:ext cx="4064540" cy="3505200"/>
          </a:xfrm>
          <a:prstGeom prst="rect">
            <a:avLst/>
          </a:prstGeom>
        </p:spPr>
      </p:pic>
    </p:spTree>
    <p:extLst>
      <p:ext uri="{BB962C8B-B14F-4D97-AF65-F5344CB8AC3E}">
        <p14:creationId xmlns:p14="http://schemas.microsoft.com/office/powerpoint/2010/main" val="276066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7771166"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Growth</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of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Medicine</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3" name="Footer Placeholder 4">
            <a:extLst>
              <a:ext uri="{FF2B5EF4-FFF2-40B4-BE49-F238E27FC236}">
                <a16:creationId xmlns:a16="http://schemas.microsoft.com/office/drawing/2014/main" id="{0E467B91-3CF3-E842-9742-173982542FE4}"/>
              </a:ext>
            </a:extLst>
          </p:cNvPr>
          <p:cNvSpPr txBox="1">
            <a:spLocks/>
          </p:cNvSpPr>
          <p:nvPr/>
        </p:nvSpPr>
        <p:spPr>
          <a:xfrm>
            <a:off x="5117714" y="11900982"/>
            <a:ext cx="13989408" cy="730250"/>
          </a:xfrm>
          <a:prstGeom prst="rect">
            <a:avLst/>
          </a:prstGeom>
        </p:spPr>
        <p:txBody>
          <a:bodyPr vert="horz" lIns="0" tIns="91440" rIns="182880" bIns="91440" rtlCol="0" anchor="ctr"/>
          <a:lstStyle>
            <a:defPPr>
              <a:defRPr lang="en-US"/>
            </a:defPPr>
            <a:lvl1pPr marL="0" algn="l" defTabSz="1828800" rtl="0" eaLnBrk="1" latinLnBrk="0" hangingPunct="1">
              <a:defRPr sz="2400" kern="1200">
                <a:solidFill>
                  <a:srgbClr val="2A2A2A"/>
                </a:solidFill>
                <a:latin typeface="Arial" panose="020B0604020202020204" pitchFamily="34" charset="0"/>
                <a:ea typeface="+mn-ea"/>
                <a:cs typeface="Arial" panose="020B0604020202020204" pitchFamily="34" charset="0"/>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dirty="0"/>
              <a:t>Slide borrowed from AOA Board of Trustees &amp; PAC Midyear Retreat Meeting  |  February 24–26, 2019</a:t>
            </a:r>
          </a:p>
        </p:txBody>
      </p:sp>
      <p:pic>
        <p:nvPicPr>
          <p:cNvPr id="15" name="Content Placeholder 5">
            <a:extLst>
              <a:ext uri="{FF2B5EF4-FFF2-40B4-BE49-F238E27FC236}">
                <a16:creationId xmlns:a16="http://schemas.microsoft.com/office/drawing/2014/main" id="{A5AEE358-7805-5B42-8176-517A7CB7A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8417" y="2480566"/>
            <a:ext cx="11355689" cy="9301148"/>
          </a:xfrm>
          <a:prstGeom prst="rect">
            <a:avLst/>
          </a:prstGeom>
        </p:spPr>
      </p:pic>
      <p:sp>
        <p:nvSpPr>
          <p:cNvPr id="17" name="TextBox 16">
            <a:extLst>
              <a:ext uri="{FF2B5EF4-FFF2-40B4-BE49-F238E27FC236}">
                <a16:creationId xmlns:a16="http://schemas.microsoft.com/office/drawing/2014/main" id="{623EB532-F2FB-4B4C-8C57-9C370A640BE9}"/>
              </a:ext>
            </a:extLst>
          </p:cNvPr>
          <p:cNvSpPr txBox="1"/>
          <p:nvPr/>
        </p:nvSpPr>
        <p:spPr>
          <a:xfrm>
            <a:off x="2724118" y="5248194"/>
            <a:ext cx="8964299" cy="2585323"/>
          </a:xfrm>
          <a:prstGeom prst="rect">
            <a:avLst/>
          </a:prstGeom>
          <a:noFill/>
        </p:spPr>
        <p:txBody>
          <a:bodyPr wrap="square" rtlCol="0">
            <a:spAutoFit/>
          </a:bodyPr>
          <a:lstStyle/>
          <a:p>
            <a:pPr marL="571500" indent="-571500">
              <a:buFont typeface="Arial"/>
              <a:buChar char="•"/>
            </a:pPr>
            <a:r>
              <a:rPr lang="en-US" sz="5400" dirty="0"/>
              <a:t>The number of DO’s in the United States has </a:t>
            </a:r>
            <a:r>
              <a:rPr lang="en-US" sz="5400" b="1" u="sng" dirty="0">
                <a:solidFill>
                  <a:srgbClr val="507392"/>
                </a:solidFill>
              </a:rPr>
              <a:t>tripled</a:t>
            </a:r>
            <a:r>
              <a:rPr lang="en-US" sz="5400" dirty="0"/>
              <a:t> over the last 30 years</a:t>
            </a:r>
          </a:p>
        </p:txBody>
      </p:sp>
    </p:spTree>
    <p:extLst>
      <p:ext uri="{BB962C8B-B14F-4D97-AF65-F5344CB8AC3E}">
        <p14:creationId xmlns:p14="http://schemas.microsoft.com/office/powerpoint/2010/main" val="75332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7771166"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Physicians</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Are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Young</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3" name="Footer Placeholder 4">
            <a:extLst>
              <a:ext uri="{FF2B5EF4-FFF2-40B4-BE49-F238E27FC236}">
                <a16:creationId xmlns:a16="http://schemas.microsoft.com/office/drawing/2014/main" id="{0E467B91-3CF3-E842-9742-173982542FE4}"/>
              </a:ext>
            </a:extLst>
          </p:cNvPr>
          <p:cNvSpPr txBox="1">
            <a:spLocks/>
          </p:cNvSpPr>
          <p:nvPr/>
        </p:nvSpPr>
        <p:spPr>
          <a:xfrm>
            <a:off x="5117714" y="11781714"/>
            <a:ext cx="13989408" cy="730250"/>
          </a:xfrm>
          <a:prstGeom prst="rect">
            <a:avLst/>
          </a:prstGeom>
        </p:spPr>
        <p:txBody>
          <a:bodyPr vert="horz" lIns="0" tIns="91440" rIns="182880" bIns="91440" rtlCol="0" anchor="ctr"/>
          <a:lstStyle>
            <a:defPPr>
              <a:defRPr lang="en-US"/>
            </a:defPPr>
            <a:lvl1pPr marL="0" algn="l" defTabSz="1828800" rtl="0" eaLnBrk="1" latinLnBrk="0" hangingPunct="1">
              <a:defRPr sz="2400" kern="1200">
                <a:solidFill>
                  <a:srgbClr val="2A2A2A"/>
                </a:solidFill>
                <a:latin typeface="Arial" panose="020B0604020202020204" pitchFamily="34" charset="0"/>
                <a:ea typeface="+mn-ea"/>
                <a:cs typeface="Arial" panose="020B0604020202020204" pitchFamily="34" charset="0"/>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dirty="0"/>
              <a:t>Slide borrowed from AOA Board of Trustees &amp; PAC Midyear Retreat Meeting  |  February 24–26, 2019</a:t>
            </a:r>
          </a:p>
        </p:txBody>
      </p:sp>
      <p:sp>
        <p:nvSpPr>
          <p:cNvPr id="15" name="TextBox 14">
            <a:extLst>
              <a:ext uri="{FF2B5EF4-FFF2-40B4-BE49-F238E27FC236}">
                <a16:creationId xmlns:a16="http://schemas.microsoft.com/office/drawing/2014/main" id="{13A3E037-CFF4-B143-924A-ED013345A6A9}"/>
              </a:ext>
            </a:extLst>
          </p:cNvPr>
          <p:cNvSpPr txBox="1"/>
          <p:nvPr/>
        </p:nvSpPr>
        <p:spPr>
          <a:xfrm>
            <a:off x="3169056" y="2773611"/>
            <a:ext cx="7525448" cy="707886"/>
          </a:xfrm>
          <a:prstGeom prst="rect">
            <a:avLst/>
          </a:prstGeom>
          <a:noFill/>
        </p:spPr>
        <p:txBody>
          <a:bodyPr wrap="square" rtlCol="0">
            <a:spAutoFit/>
          </a:bodyPr>
          <a:lstStyle/>
          <a:p>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Actively</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Practicing</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b="1" u="sng" spc="100" dirty="0" err="1">
                <a:latin typeface="Bebas Neue Bold" panose="020B0606020202050201" pitchFamily="34" charset="-94"/>
                <a:ea typeface="Open Sans" panose="020B0606030504020204" pitchFamily="34" charset="0"/>
                <a:cs typeface="Open Sans" panose="020B0606030504020204" pitchFamily="34" charset="0"/>
              </a:rPr>
              <a:t>DO’s</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by</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age</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a:t>
            </a:r>
            <a:endParaRPr lang="en-US" sz="4000" u="sng" spc="100" dirty="0">
              <a:latin typeface="Bebas Neue Bold" panose="020B0606020202050201" pitchFamily="34" charset="-94"/>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CC71353-96B7-8A44-84E2-D3E97A85CBF3}"/>
              </a:ext>
            </a:extLst>
          </p:cNvPr>
          <p:cNvSpPr txBox="1"/>
          <p:nvPr/>
        </p:nvSpPr>
        <p:spPr>
          <a:xfrm>
            <a:off x="15517291" y="2773611"/>
            <a:ext cx="5448594" cy="707886"/>
          </a:xfrm>
          <a:prstGeom prst="rect">
            <a:avLst/>
          </a:prstGeom>
          <a:noFill/>
        </p:spPr>
        <p:txBody>
          <a:bodyPr wrap="square" rtlCol="0">
            <a:spAutoFit/>
          </a:bodyPr>
          <a:lstStyle/>
          <a:p>
            <a:pPr algn="r"/>
            <a:r>
              <a:rPr lang="tr-TR" sz="4000" b="1" u="sng" spc="100" dirty="0" err="1">
                <a:latin typeface="Bebas Neue Bold" panose="020B0606020202050201" pitchFamily="34" charset="-94"/>
                <a:ea typeface="Open Sans" panose="020B0606030504020204" pitchFamily="34" charset="0"/>
                <a:cs typeface="Open Sans" panose="020B0606030504020204" pitchFamily="34" charset="0"/>
              </a:rPr>
              <a:t>All</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Physicians</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by</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Age:</a:t>
            </a:r>
            <a:endParaRPr lang="en-US" sz="4000" u="sng" spc="100" dirty="0">
              <a:latin typeface="Bebas Neue Bold" panose="020B0606020202050201" pitchFamily="34" charset="-94"/>
              <a:ea typeface="Open Sans" panose="020B0606030504020204" pitchFamily="34" charset="0"/>
              <a:cs typeface="Open Sans" panose="020B0606030504020204" pitchFamily="34" charset="0"/>
            </a:endParaRPr>
          </a:p>
        </p:txBody>
      </p:sp>
      <p:pic>
        <p:nvPicPr>
          <p:cNvPr id="26" name="Content Placeholder 5">
            <a:extLst>
              <a:ext uri="{FF2B5EF4-FFF2-40B4-BE49-F238E27FC236}">
                <a16:creationId xmlns:a16="http://schemas.microsoft.com/office/drawing/2014/main" id="{A8F3A739-97F2-6245-935C-65204AF73E7C}"/>
              </a:ext>
            </a:extLst>
          </p:cNvPr>
          <p:cNvPicPr>
            <a:picLocks noChangeAspect="1"/>
          </p:cNvPicPr>
          <p:nvPr/>
        </p:nvPicPr>
        <p:blipFill rotWithShape="1">
          <a:blip r:embed="rId3">
            <a:extLst>
              <a:ext uri="{28A0092B-C50C-407E-A947-70E740481C1C}">
                <a14:useLocalDpi xmlns:a14="http://schemas.microsoft.com/office/drawing/2010/main" val="0"/>
              </a:ext>
            </a:extLst>
          </a:blip>
          <a:srcRect l="16033" t="-591" r="9850" b="44142"/>
          <a:stretch/>
        </p:blipFill>
        <p:spPr>
          <a:xfrm>
            <a:off x="972278" y="4057523"/>
            <a:ext cx="11140140" cy="6990736"/>
          </a:xfrm>
          <a:prstGeom prst="rect">
            <a:avLst/>
          </a:prstGeom>
        </p:spPr>
      </p:pic>
      <p:graphicFrame>
        <p:nvGraphicFramePr>
          <p:cNvPr id="27" name="Chart 26">
            <a:extLst>
              <a:ext uri="{FF2B5EF4-FFF2-40B4-BE49-F238E27FC236}">
                <a16:creationId xmlns:a16="http://schemas.microsoft.com/office/drawing/2014/main" id="{BD989B68-30C2-FD4C-90DD-47A3AC03BA24}"/>
              </a:ext>
            </a:extLst>
          </p:cNvPr>
          <p:cNvGraphicFramePr>
            <a:graphicFrameLocks/>
          </p:cNvGraphicFramePr>
          <p:nvPr>
            <p:extLst>
              <p:ext uri="{D42A27DB-BD31-4B8C-83A1-F6EECF244321}">
                <p14:modId xmlns:p14="http://schemas.microsoft.com/office/powerpoint/2010/main" val="3808072872"/>
              </p:ext>
            </p:extLst>
          </p:nvPr>
        </p:nvGraphicFramePr>
        <p:xfrm>
          <a:off x="14196932" y="3398879"/>
          <a:ext cx="9173496" cy="72246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6255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7771166"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Physicians</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Gender</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Diversity</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3" name="Footer Placeholder 4">
            <a:extLst>
              <a:ext uri="{FF2B5EF4-FFF2-40B4-BE49-F238E27FC236}">
                <a16:creationId xmlns:a16="http://schemas.microsoft.com/office/drawing/2014/main" id="{0E467B91-3CF3-E842-9742-173982542FE4}"/>
              </a:ext>
            </a:extLst>
          </p:cNvPr>
          <p:cNvSpPr txBox="1">
            <a:spLocks/>
          </p:cNvSpPr>
          <p:nvPr/>
        </p:nvSpPr>
        <p:spPr>
          <a:xfrm>
            <a:off x="5117714" y="11781714"/>
            <a:ext cx="13989408" cy="730250"/>
          </a:xfrm>
          <a:prstGeom prst="rect">
            <a:avLst/>
          </a:prstGeom>
        </p:spPr>
        <p:txBody>
          <a:bodyPr vert="horz" lIns="0" tIns="91440" rIns="182880" bIns="91440" rtlCol="0" anchor="ctr"/>
          <a:lstStyle>
            <a:defPPr>
              <a:defRPr lang="en-US"/>
            </a:defPPr>
            <a:lvl1pPr marL="0" algn="l" defTabSz="1828800" rtl="0" eaLnBrk="1" latinLnBrk="0" hangingPunct="1">
              <a:defRPr sz="2400" kern="1200">
                <a:solidFill>
                  <a:srgbClr val="2A2A2A"/>
                </a:solidFill>
                <a:latin typeface="Arial" panose="020B0604020202020204" pitchFamily="34" charset="0"/>
                <a:ea typeface="+mn-ea"/>
                <a:cs typeface="Arial" panose="020B0604020202020204" pitchFamily="34" charset="0"/>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dirty="0"/>
              <a:t>Slide borrowed from AOA Board of Trustees &amp; PAC Midyear Retreat Meeting  |  February 24–26, 2019</a:t>
            </a:r>
          </a:p>
        </p:txBody>
      </p:sp>
      <p:sp>
        <p:nvSpPr>
          <p:cNvPr id="15" name="TextBox 14">
            <a:extLst>
              <a:ext uri="{FF2B5EF4-FFF2-40B4-BE49-F238E27FC236}">
                <a16:creationId xmlns:a16="http://schemas.microsoft.com/office/drawing/2014/main" id="{13A3E037-CFF4-B143-924A-ED013345A6A9}"/>
              </a:ext>
            </a:extLst>
          </p:cNvPr>
          <p:cNvSpPr txBox="1"/>
          <p:nvPr/>
        </p:nvSpPr>
        <p:spPr>
          <a:xfrm>
            <a:off x="1354990" y="3116318"/>
            <a:ext cx="7525448" cy="707886"/>
          </a:xfrm>
          <a:prstGeom prst="rect">
            <a:avLst/>
          </a:prstGeom>
          <a:noFill/>
        </p:spPr>
        <p:txBody>
          <a:bodyPr wrap="square" rtlCol="0">
            <a:spAutoFit/>
          </a:bodyPr>
          <a:lstStyle/>
          <a:p>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Share</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of </a:t>
            </a:r>
            <a:r>
              <a:rPr lang="tr-TR" sz="4000" b="1" u="sng" spc="100" dirty="0" err="1">
                <a:latin typeface="Bebas Neue Bold" panose="020B0606020202050201" pitchFamily="34" charset="-94"/>
                <a:ea typeface="Open Sans" panose="020B0606030504020204" pitchFamily="34" charset="0"/>
                <a:cs typeface="Open Sans" panose="020B0606030504020204" pitchFamily="34" charset="0"/>
              </a:rPr>
              <a:t>Female</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DO’s</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a:t>
            </a:r>
            <a:endParaRPr lang="en-US" sz="4000" u="sng" spc="100" dirty="0">
              <a:latin typeface="Bebas Neue Bold" panose="020B0606020202050201" pitchFamily="34" charset="-94"/>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CC71353-96B7-8A44-84E2-D3E97A85CBF3}"/>
              </a:ext>
            </a:extLst>
          </p:cNvPr>
          <p:cNvSpPr txBox="1"/>
          <p:nvPr/>
        </p:nvSpPr>
        <p:spPr>
          <a:xfrm>
            <a:off x="8880438" y="3138864"/>
            <a:ext cx="5448594" cy="707886"/>
          </a:xfrm>
          <a:prstGeom prst="rect">
            <a:avLst/>
          </a:prstGeom>
          <a:noFill/>
        </p:spPr>
        <p:txBody>
          <a:bodyPr wrap="square" rtlCol="0">
            <a:spAutoFit/>
          </a:bodyPr>
          <a:lstStyle/>
          <a:p>
            <a:pPr algn="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Female</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DO’s</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by</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b="1" u="sng" spc="100" dirty="0" err="1">
                <a:latin typeface="Bebas Neue Bold" panose="020B0606020202050201" pitchFamily="34" charset="-94"/>
                <a:ea typeface="Open Sans" panose="020B0606030504020204" pitchFamily="34" charset="0"/>
                <a:cs typeface="Open Sans" panose="020B0606030504020204" pitchFamily="34" charset="0"/>
              </a:rPr>
              <a:t>age</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endParaRPr lang="en-US" sz="4000" u="sng" spc="100" dirty="0">
              <a:latin typeface="Bebas Neue Bold" panose="020B0606020202050201" pitchFamily="34" charset="-94"/>
              <a:ea typeface="Open Sans" panose="020B0606030504020204" pitchFamily="34" charset="0"/>
              <a:cs typeface="Open Sans" panose="020B0606030504020204" pitchFamily="34" charset="0"/>
            </a:endParaRPr>
          </a:p>
        </p:txBody>
      </p:sp>
      <p:graphicFrame>
        <p:nvGraphicFramePr>
          <p:cNvPr id="27" name="Chart 26">
            <a:extLst>
              <a:ext uri="{FF2B5EF4-FFF2-40B4-BE49-F238E27FC236}">
                <a16:creationId xmlns:a16="http://schemas.microsoft.com/office/drawing/2014/main" id="{BD989B68-30C2-FD4C-90DD-47A3AC03BA24}"/>
              </a:ext>
            </a:extLst>
          </p:cNvPr>
          <p:cNvGraphicFramePr>
            <a:graphicFrameLocks/>
          </p:cNvGraphicFramePr>
          <p:nvPr>
            <p:extLst/>
          </p:nvPr>
        </p:nvGraphicFramePr>
        <p:xfrm>
          <a:off x="14196932" y="3398879"/>
          <a:ext cx="9173496" cy="72246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EF1F9390-AB3E-4649-A51B-EB4812438D26}"/>
              </a:ext>
            </a:extLst>
          </p:cNvPr>
          <p:cNvGraphicFramePr>
            <a:graphicFrameLocks/>
          </p:cNvGraphicFramePr>
          <p:nvPr>
            <p:extLst>
              <p:ext uri="{D42A27DB-BD31-4B8C-83A1-F6EECF244321}">
                <p14:modId xmlns:p14="http://schemas.microsoft.com/office/powerpoint/2010/main" val="2192492404"/>
              </p:ext>
            </p:extLst>
          </p:nvPr>
        </p:nvGraphicFramePr>
        <p:xfrm>
          <a:off x="15569937" y="4513983"/>
          <a:ext cx="8199186" cy="51780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ontent Placeholder 12">
            <a:extLst>
              <a:ext uri="{FF2B5EF4-FFF2-40B4-BE49-F238E27FC236}">
                <a16:creationId xmlns:a16="http://schemas.microsoft.com/office/drawing/2014/main" id="{DF66823F-822E-B04D-97E9-9AAA4C98C9D3}"/>
              </a:ext>
            </a:extLst>
          </p:cNvPr>
          <p:cNvGraphicFramePr>
            <a:graphicFrameLocks/>
          </p:cNvGraphicFramePr>
          <p:nvPr>
            <p:extLst>
              <p:ext uri="{D42A27DB-BD31-4B8C-83A1-F6EECF244321}">
                <p14:modId xmlns:p14="http://schemas.microsoft.com/office/powerpoint/2010/main" val="264158050"/>
              </p:ext>
            </p:extLst>
          </p:nvPr>
        </p:nvGraphicFramePr>
        <p:xfrm>
          <a:off x="473327" y="4304929"/>
          <a:ext cx="7525449" cy="5387119"/>
        </p:xfrm>
        <a:graphic>
          <a:graphicData uri="http://schemas.openxmlformats.org/drawingml/2006/chart">
            <c:chart xmlns:c="http://schemas.openxmlformats.org/drawingml/2006/chart" xmlns:r="http://schemas.openxmlformats.org/officeDocument/2006/relationships" r:id="rId5"/>
          </a:graphicData>
        </a:graphic>
      </p:graphicFrame>
      <p:pic>
        <p:nvPicPr>
          <p:cNvPr id="28" name="Picture 3">
            <a:extLst>
              <a:ext uri="{FF2B5EF4-FFF2-40B4-BE49-F238E27FC236}">
                <a16:creationId xmlns:a16="http://schemas.microsoft.com/office/drawing/2014/main" id="{22BBA9BF-109C-6040-9B00-C755826A5E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49"/>
          <a:stretch/>
        </p:blipFill>
        <p:spPr bwMode="auto">
          <a:xfrm>
            <a:off x="8462601" y="4344635"/>
            <a:ext cx="6922232" cy="6278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TextBox 28">
            <a:extLst>
              <a:ext uri="{FF2B5EF4-FFF2-40B4-BE49-F238E27FC236}">
                <a16:creationId xmlns:a16="http://schemas.microsoft.com/office/drawing/2014/main" id="{254CEE6E-AD6D-6C44-94F0-A7DF249342F5}"/>
              </a:ext>
            </a:extLst>
          </p:cNvPr>
          <p:cNvSpPr txBox="1"/>
          <p:nvPr/>
        </p:nvSpPr>
        <p:spPr>
          <a:xfrm>
            <a:off x="16059382" y="3226983"/>
            <a:ext cx="7311045" cy="707886"/>
          </a:xfrm>
          <a:prstGeom prst="rect">
            <a:avLst/>
          </a:prstGeom>
          <a:noFill/>
        </p:spPr>
        <p:txBody>
          <a:bodyPr wrap="square" rtlCol="0">
            <a:spAutoFit/>
          </a:bodyPr>
          <a:lstStyle/>
          <a:p>
            <a:pPr algn="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Females</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among</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b="1" u="sng" spc="100" dirty="0">
                <a:latin typeface="Bebas Neue Bold" panose="020B0606020202050201" pitchFamily="34" charset="-94"/>
                <a:ea typeface="Open Sans" panose="020B0606030504020204" pitchFamily="34" charset="0"/>
                <a:cs typeface="Open Sans" panose="020B0606030504020204" pitchFamily="34" charset="0"/>
              </a:rPr>
              <a:t>ALL</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physicians</a:t>
            </a:r>
            <a:endParaRPr lang="en-US" sz="4000" u="sng" spc="100" dirty="0">
              <a:latin typeface="Bebas Neue Bold" panose="020B0606020202050201" pitchFamily="34" charset="-94"/>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70D14D60-A098-0C43-BB5F-06EF15B646D6}"/>
              </a:ext>
            </a:extLst>
          </p:cNvPr>
          <p:cNvSpPr txBox="1"/>
          <p:nvPr/>
        </p:nvSpPr>
        <p:spPr>
          <a:xfrm>
            <a:off x="1354990" y="10179603"/>
            <a:ext cx="7525448" cy="584775"/>
          </a:xfrm>
          <a:prstGeom prst="rect">
            <a:avLst/>
          </a:prstGeom>
          <a:noFill/>
        </p:spPr>
        <p:txBody>
          <a:bodyPr wrap="square" rtlCol="0">
            <a:spAutoFit/>
          </a:bodyPr>
          <a:lstStyle/>
          <a:p>
            <a:r>
              <a:rPr lang="tr-TR" sz="3200" spc="100" dirty="0">
                <a:latin typeface="Bebas Neue Bold" panose="020B0606020202050201" pitchFamily="34" charset="-94"/>
                <a:ea typeface="Open Sans" panose="020B0606030504020204" pitchFamily="34" charset="0"/>
                <a:cs typeface="Open Sans" panose="020B0606030504020204" pitchFamily="34" charset="0"/>
              </a:rPr>
              <a:t>*</a:t>
            </a:r>
            <a:r>
              <a:rPr lang="tr-TR" sz="3200" spc="100" dirty="0" err="1">
                <a:latin typeface="Bebas Neue Bold" panose="020B0606020202050201" pitchFamily="34" charset="-94"/>
                <a:ea typeface="Open Sans" panose="020B0606030504020204" pitchFamily="34" charset="0"/>
                <a:cs typeface="Open Sans" panose="020B0606030504020204" pitchFamily="34" charset="0"/>
              </a:rPr>
              <a:t>More</a:t>
            </a:r>
            <a:r>
              <a:rPr lang="tr-TR" sz="3200" spc="100" dirty="0">
                <a:latin typeface="Bebas Neue Bold" panose="020B0606020202050201" pitchFamily="34" charset="-94"/>
                <a:ea typeface="Open Sans" panose="020B0606030504020204" pitchFamily="34" charset="0"/>
                <a:cs typeface="Open Sans" panose="020B0606030504020204" pitchFamily="34" charset="0"/>
              </a:rPr>
              <a:t> </a:t>
            </a:r>
            <a:r>
              <a:rPr lang="tr-TR" sz="3200" spc="100" dirty="0" err="1">
                <a:latin typeface="Bebas Neue Bold" panose="020B0606020202050201" pitchFamily="34" charset="-94"/>
                <a:ea typeface="Open Sans" panose="020B0606030504020204" pitchFamily="34" charset="0"/>
                <a:cs typeface="Open Sans" panose="020B0606030504020204" pitchFamily="34" charset="0"/>
              </a:rPr>
              <a:t>than</a:t>
            </a:r>
            <a:r>
              <a:rPr lang="tr-TR" sz="3200" spc="100" dirty="0">
                <a:latin typeface="Bebas Neue Bold" panose="020B0606020202050201" pitchFamily="34" charset="-94"/>
                <a:ea typeface="Open Sans" panose="020B0606030504020204" pitchFamily="34" charset="0"/>
                <a:cs typeface="Open Sans" panose="020B0606030504020204" pitchFamily="34" charset="0"/>
              </a:rPr>
              <a:t> </a:t>
            </a:r>
            <a:r>
              <a:rPr lang="tr-TR" sz="3200" b="1" spc="100" dirty="0" err="1">
                <a:latin typeface="Bebas Neue Bold" panose="020B0606020202050201" pitchFamily="34" charset="-94"/>
                <a:ea typeface="Open Sans" panose="020B0606030504020204" pitchFamily="34" charset="0"/>
                <a:cs typeface="Open Sans" panose="020B0606030504020204" pitchFamily="34" charset="0"/>
              </a:rPr>
              <a:t>doubled</a:t>
            </a:r>
            <a:r>
              <a:rPr lang="tr-TR" sz="3200" spc="100" dirty="0">
                <a:latin typeface="Bebas Neue Bold" panose="020B0606020202050201" pitchFamily="34" charset="-94"/>
                <a:ea typeface="Open Sans" panose="020B0606030504020204" pitchFamily="34" charset="0"/>
                <a:cs typeface="Open Sans" panose="020B0606030504020204" pitchFamily="34" charset="0"/>
              </a:rPr>
              <a:t> in 25 </a:t>
            </a:r>
            <a:r>
              <a:rPr lang="tr-TR" sz="3200" spc="100" dirty="0" err="1">
                <a:latin typeface="Bebas Neue Bold" panose="020B0606020202050201" pitchFamily="34" charset="-94"/>
                <a:ea typeface="Open Sans" panose="020B0606030504020204" pitchFamily="34" charset="0"/>
                <a:cs typeface="Open Sans" panose="020B0606030504020204" pitchFamily="34" charset="0"/>
              </a:rPr>
              <a:t>years</a:t>
            </a:r>
            <a:endParaRPr lang="en-US" sz="3200" spc="100" dirty="0">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484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7771166"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Growth</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of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Colleges</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3" name="Footer Placeholder 4">
            <a:extLst>
              <a:ext uri="{FF2B5EF4-FFF2-40B4-BE49-F238E27FC236}">
                <a16:creationId xmlns:a16="http://schemas.microsoft.com/office/drawing/2014/main" id="{0E467B91-3CF3-E842-9742-173982542FE4}"/>
              </a:ext>
            </a:extLst>
          </p:cNvPr>
          <p:cNvSpPr txBox="1">
            <a:spLocks/>
          </p:cNvSpPr>
          <p:nvPr/>
        </p:nvSpPr>
        <p:spPr>
          <a:xfrm>
            <a:off x="5117714" y="11900982"/>
            <a:ext cx="13989408" cy="730250"/>
          </a:xfrm>
          <a:prstGeom prst="rect">
            <a:avLst/>
          </a:prstGeom>
        </p:spPr>
        <p:txBody>
          <a:bodyPr vert="horz" lIns="0" tIns="91440" rIns="182880" bIns="91440" rtlCol="0" anchor="ctr"/>
          <a:lstStyle>
            <a:defPPr>
              <a:defRPr lang="en-US"/>
            </a:defPPr>
            <a:lvl1pPr marL="0" algn="l" defTabSz="1828800" rtl="0" eaLnBrk="1" latinLnBrk="0" hangingPunct="1">
              <a:defRPr sz="2400" kern="1200">
                <a:solidFill>
                  <a:srgbClr val="2A2A2A"/>
                </a:solidFill>
                <a:latin typeface="Arial" panose="020B0604020202020204" pitchFamily="34" charset="0"/>
                <a:ea typeface="+mn-ea"/>
                <a:cs typeface="Arial" panose="020B0604020202020204" pitchFamily="34" charset="0"/>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dirty="0"/>
              <a:t>Slide borrowed from AOA Board of Trustees &amp; PAC Midyear Retreat Meeting  |  February 24–26, 2019</a:t>
            </a:r>
          </a:p>
        </p:txBody>
      </p:sp>
      <p:sp>
        <p:nvSpPr>
          <p:cNvPr id="17" name="TextBox 16">
            <a:extLst>
              <a:ext uri="{FF2B5EF4-FFF2-40B4-BE49-F238E27FC236}">
                <a16:creationId xmlns:a16="http://schemas.microsoft.com/office/drawing/2014/main" id="{623EB532-F2FB-4B4C-8C57-9C370A640BE9}"/>
              </a:ext>
            </a:extLst>
          </p:cNvPr>
          <p:cNvSpPr txBox="1"/>
          <p:nvPr/>
        </p:nvSpPr>
        <p:spPr>
          <a:xfrm>
            <a:off x="2724118" y="4767297"/>
            <a:ext cx="11503498" cy="3785652"/>
          </a:xfrm>
          <a:prstGeom prst="rect">
            <a:avLst/>
          </a:prstGeom>
          <a:noFill/>
        </p:spPr>
        <p:txBody>
          <a:bodyPr wrap="square" rtlCol="0">
            <a:spAutoFit/>
          </a:bodyPr>
          <a:lstStyle/>
          <a:p>
            <a:pPr marL="571500" indent="-571500">
              <a:buFont typeface="Arial"/>
              <a:buChar char="•"/>
            </a:pPr>
            <a:r>
              <a:rPr lang="en-US" sz="6000" b="1" dirty="0"/>
              <a:t>1 in 4</a:t>
            </a:r>
            <a:r>
              <a:rPr lang="en-US" sz="6000" dirty="0"/>
              <a:t> medical student is in a COM</a:t>
            </a:r>
          </a:p>
          <a:p>
            <a:pPr marL="571500" indent="-571500">
              <a:buFont typeface="Arial"/>
              <a:buChar char="•"/>
            </a:pPr>
            <a:r>
              <a:rPr lang="en-US" sz="6000" b="1" dirty="0"/>
              <a:t>35</a:t>
            </a:r>
            <a:r>
              <a:rPr lang="en-US" sz="6000" dirty="0"/>
              <a:t> Colleges </a:t>
            </a:r>
          </a:p>
          <a:p>
            <a:pPr marL="571500" indent="-571500">
              <a:buFont typeface="Arial"/>
              <a:buChar char="•"/>
            </a:pPr>
            <a:r>
              <a:rPr lang="en-US" sz="6000" b="1" dirty="0"/>
              <a:t>55</a:t>
            </a:r>
            <a:r>
              <a:rPr lang="en-US" sz="6000" dirty="0"/>
              <a:t> Locations</a:t>
            </a:r>
          </a:p>
          <a:p>
            <a:pPr marL="571500" indent="-571500">
              <a:buFont typeface="Arial"/>
              <a:buChar char="•"/>
            </a:pPr>
            <a:r>
              <a:rPr lang="en-US" sz="6000" b="1" dirty="0"/>
              <a:t>30,918</a:t>
            </a:r>
            <a:r>
              <a:rPr lang="en-US" sz="6000" dirty="0"/>
              <a:t> Osteopathic Students</a:t>
            </a:r>
          </a:p>
        </p:txBody>
      </p:sp>
      <p:pic>
        <p:nvPicPr>
          <p:cNvPr id="16" name="Picture 2">
            <a:extLst>
              <a:ext uri="{FF2B5EF4-FFF2-40B4-BE49-F238E27FC236}">
                <a16:creationId xmlns:a16="http://schemas.microsoft.com/office/drawing/2014/main" id="{D78D725D-DC81-AE47-9002-19169FFAF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2234" y="2898571"/>
            <a:ext cx="6627648" cy="84158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733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7771166"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Physicians</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By</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Specialty</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3" name="Footer Placeholder 4">
            <a:extLst>
              <a:ext uri="{FF2B5EF4-FFF2-40B4-BE49-F238E27FC236}">
                <a16:creationId xmlns:a16="http://schemas.microsoft.com/office/drawing/2014/main" id="{0E467B91-3CF3-E842-9742-173982542FE4}"/>
              </a:ext>
            </a:extLst>
          </p:cNvPr>
          <p:cNvSpPr txBox="1">
            <a:spLocks/>
          </p:cNvSpPr>
          <p:nvPr/>
        </p:nvSpPr>
        <p:spPr>
          <a:xfrm>
            <a:off x="5117714" y="11781714"/>
            <a:ext cx="13989408" cy="730250"/>
          </a:xfrm>
          <a:prstGeom prst="rect">
            <a:avLst/>
          </a:prstGeom>
        </p:spPr>
        <p:txBody>
          <a:bodyPr vert="horz" lIns="0" tIns="91440" rIns="182880" bIns="91440" rtlCol="0" anchor="ctr"/>
          <a:lstStyle>
            <a:defPPr>
              <a:defRPr lang="en-US"/>
            </a:defPPr>
            <a:lvl1pPr marL="0" algn="l" defTabSz="1828800" rtl="0" eaLnBrk="1" latinLnBrk="0" hangingPunct="1">
              <a:defRPr sz="2400" kern="1200">
                <a:solidFill>
                  <a:srgbClr val="2A2A2A"/>
                </a:solidFill>
                <a:latin typeface="Arial" panose="020B0604020202020204" pitchFamily="34" charset="0"/>
                <a:ea typeface="+mn-ea"/>
                <a:cs typeface="Arial" panose="020B0604020202020204" pitchFamily="34" charset="0"/>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dirty="0"/>
              <a:t>Slide borrowed from AOA Board of Trustees &amp; PAC Midyear Retreat Meeting  |  February 24–26, 2019</a:t>
            </a:r>
          </a:p>
        </p:txBody>
      </p:sp>
      <p:sp>
        <p:nvSpPr>
          <p:cNvPr id="15" name="TextBox 14">
            <a:extLst>
              <a:ext uri="{FF2B5EF4-FFF2-40B4-BE49-F238E27FC236}">
                <a16:creationId xmlns:a16="http://schemas.microsoft.com/office/drawing/2014/main" id="{13A3E037-CFF4-B143-924A-ED013345A6A9}"/>
              </a:ext>
            </a:extLst>
          </p:cNvPr>
          <p:cNvSpPr txBox="1"/>
          <p:nvPr/>
        </p:nvSpPr>
        <p:spPr>
          <a:xfrm>
            <a:off x="2254749" y="3103393"/>
            <a:ext cx="8401575" cy="707886"/>
          </a:xfrm>
          <a:prstGeom prst="rect">
            <a:avLst/>
          </a:prstGeom>
          <a:noFill/>
        </p:spPr>
        <p:txBody>
          <a:bodyPr wrap="square" rtlCol="0">
            <a:spAutoFit/>
          </a:bodyPr>
          <a:lstStyle/>
          <a:p>
            <a:r>
              <a:rPr lang="tr-TR" sz="4000" b="1" u="sng" spc="100" dirty="0">
                <a:latin typeface="Bebas Neue Bold" panose="020B0606020202050201" pitchFamily="34" charset="-94"/>
                <a:ea typeface="Open Sans" panose="020B0606030504020204" pitchFamily="34" charset="0"/>
                <a:cs typeface="Open Sans" panose="020B0606030504020204" pitchFamily="34" charset="0"/>
              </a:rPr>
              <a:t>56% </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of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DO’s</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Practice</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in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Primary</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Care</a:t>
            </a:r>
            <a:endParaRPr lang="en-US" sz="4000" u="sng" spc="100" dirty="0">
              <a:latin typeface="Bebas Neue Bold" panose="020B0606020202050201" pitchFamily="34" charset="-94"/>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CC71353-96B7-8A44-84E2-D3E97A85CBF3}"/>
              </a:ext>
            </a:extLst>
          </p:cNvPr>
          <p:cNvSpPr txBox="1"/>
          <p:nvPr/>
        </p:nvSpPr>
        <p:spPr>
          <a:xfrm>
            <a:off x="14196932" y="3103393"/>
            <a:ext cx="8123899" cy="707886"/>
          </a:xfrm>
          <a:prstGeom prst="rect">
            <a:avLst/>
          </a:prstGeom>
          <a:noFill/>
        </p:spPr>
        <p:txBody>
          <a:bodyPr wrap="square" rtlCol="0">
            <a:spAutoFit/>
          </a:bodyPr>
          <a:lstStyle/>
          <a:p>
            <a:pPr algn="r"/>
            <a:r>
              <a:rPr lang="tr-TR" sz="4000" b="1" u="sng" spc="100" dirty="0">
                <a:latin typeface="Bebas Neue Bold" panose="020B0606020202050201" pitchFamily="34" charset="-94"/>
                <a:ea typeface="Open Sans" panose="020B0606030504020204" pitchFamily="34" charset="0"/>
                <a:cs typeface="Open Sans" panose="020B0606030504020204" pitchFamily="34" charset="0"/>
              </a:rPr>
              <a:t>44% </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of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DO’s</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practice</a:t>
            </a:r>
            <a:r>
              <a:rPr lang="tr-TR" sz="4000" u="sng" spc="100" dirty="0">
                <a:latin typeface="Bebas Neue Bold" panose="020B0606020202050201" pitchFamily="34" charset="-94"/>
                <a:ea typeface="Open Sans" panose="020B0606030504020204" pitchFamily="34" charset="0"/>
                <a:cs typeface="Open Sans" panose="020B0606030504020204" pitchFamily="34" charset="0"/>
              </a:rPr>
              <a:t> in </a:t>
            </a:r>
            <a:r>
              <a:rPr lang="tr-TR" sz="4000" u="sng" spc="100" dirty="0" err="1">
                <a:latin typeface="Bebas Neue Bold" panose="020B0606020202050201" pitchFamily="34" charset="-94"/>
                <a:ea typeface="Open Sans" panose="020B0606030504020204" pitchFamily="34" charset="0"/>
                <a:cs typeface="Open Sans" panose="020B0606030504020204" pitchFamily="34" charset="0"/>
              </a:rPr>
              <a:t>specialties</a:t>
            </a:r>
            <a:endParaRPr lang="en-US" sz="4000" u="sng" spc="100" dirty="0">
              <a:latin typeface="Bebas Neue Bold" panose="020B0606020202050201" pitchFamily="34" charset="-94"/>
              <a:ea typeface="Open Sans" panose="020B0606030504020204" pitchFamily="34" charset="0"/>
              <a:cs typeface="Open Sans" panose="020B0606030504020204" pitchFamily="34" charset="0"/>
            </a:endParaRPr>
          </a:p>
        </p:txBody>
      </p:sp>
      <p:graphicFrame>
        <p:nvGraphicFramePr>
          <p:cNvPr id="27" name="Chart 26">
            <a:extLst>
              <a:ext uri="{FF2B5EF4-FFF2-40B4-BE49-F238E27FC236}">
                <a16:creationId xmlns:a16="http://schemas.microsoft.com/office/drawing/2014/main" id="{BD989B68-30C2-FD4C-90DD-47A3AC03BA24}"/>
              </a:ext>
            </a:extLst>
          </p:cNvPr>
          <p:cNvGraphicFramePr>
            <a:graphicFrameLocks/>
          </p:cNvGraphicFramePr>
          <p:nvPr>
            <p:extLst/>
          </p:nvPr>
        </p:nvGraphicFramePr>
        <p:xfrm>
          <a:off x="14196932" y="3398879"/>
          <a:ext cx="9173496" cy="7224606"/>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C0210AA3-3F25-3041-8F15-6F875AB3661B}"/>
              </a:ext>
            </a:extLst>
          </p:cNvPr>
          <p:cNvCxnSpPr/>
          <p:nvPr/>
        </p:nvCxnSpPr>
        <p:spPr>
          <a:xfrm>
            <a:off x="12192002" y="3936853"/>
            <a:ext cx="0" cy="6728938"/>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
            <a:extLst>
              <a:ext uri="{FF2B5EF4-FFF2-40B4-BE49-F238E27FC236}">
                <a16:creationId xmlns:a16="http://schemas.microsoft.com/office/drawing/2014/main" id="{40258E18-3D3F-5543-AD9E-B4EB2B1D0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010" y="4539476"/>
            <a:ext cx="10933370" cy="65140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3">
            <a:extLst>
              <a:ext uri="{FF2B5EF4-FFF2-40B4-BE49-F238E27FC236}">
                <a16:creationId xmlns:a16="http://schemas.microsoft.com/office/drawing/2014/main" id="{7D0CC9F1-93E9-0C4D-ADE6-124159A0C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2567" y="4699279"/>
            <a:ext cx="10939880" cy="56178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08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26293" y="3427183"/>
            <a:ext cx="18097500" cy="4247317"/>
          </a:xfrm>
          <a:prstGeom prst="rect">
            <a:avLst/>
          </a:prstGeom>
          <a:noFill/>
        </p:spPr>
        <p:txBody>
          <a:bodyPr wrap="square" rtlCol="0">
            <a:spAutoFit/>
          </a:bodyPr>
          <a:lstStyle/>
          <a:p>
            <a:pPr marL="571500" lvl="0" indent="-571500">
              <a:buFont typeface="Arial"/>
              <a:buChar char="•"/>
            </a:pPr>
            <a:r>
              <a:rPr lang="en-US" sz="5400" dirty="0"/>
              <a:t>Students undergo one combined match</a:t>
            </a:r>
          </a:p>
          <a:p>
            <a:pPr marL="571500" lvl="0" indent="-571500">
              <a:buFont typeface="Arial"/>
              <a:buChar char="•"/>
            </a:pPr>
            <a:r>
              <a:rPr lang="en-US" sz="5400" dirty="0"/>
              <a:t>All residency programs are under ACGME and not under AOA</a:t>
            </a:r>
          </a:p>
          <a:p>
            <a:pPr marL="571500" lvl="0" indent="-571500">
              <a:buFont typeface="Arial"/>
              <a:buChar char="•"/>
            </a:pPr>
            <a:r>
              <a:rPr lang="en-US" sz="5400" dirty="0"/>
              <a:t>This does </a:t>
            </a:r>
            <a:r>
              <a:rPr lang="en-US" sz="5400" b="1" dirty="0"/>
              <a:t>not</a:t>
            </a:r>
            <a:r>
              <a:rPr lang="en-US" sz="5400" dirty="0"/>
              <a:t> change the requirement for DO students to pass COMLEX</a:t>
            </a:r>
          </a:p>
          <a:p>
            <a:pPr marL="571500" lvl="0" indent="-571500">
              <a:buFont typeface="Arial"/>
              <a:buChar char="•"/>
            </a:pPr>
            <a:r>
              <a:rPr lang="en-US" sz="5400" dirty="0"/>
              <a:t>There are still board certification pathways through the AOA</a:t>
            </a:r>
          </a:p>
        </p:txBody>
      </p:sp>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7" y="1204036"/>
            <a:ext cx="7412453" cy="1107996"/>
          </a:xfrm>
          <a:prstGeom prst="rect">
            <a:avLst/>
          </a:prstGeom>
          <a:noFill/>
        </p:spPr>
        <p:txBody>
          <a:bodyPr wrap="square" rtlCol="0">
            <a:spAutoFit/>
          </a:bodyPr>
          <a:lstStyle/>
          <a:p>
            <a:r>
              <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ACGME Merger</a:t>
            </a:r>
          </a:p>
        </p:txBody>
      </p:sp>
      <p:sp>
        <p:nvSpPr>
          <p:cNvPr id="13" name="TextBox 1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5" name="TextBox 1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17" name="Picture 16"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1" name="Rectangle 20"/>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Tree>
    <p:extLst>
      <p:ext uri="{BB962C8B-B14F-4D97-AF65-F5344CB8AC3E}">
        <p14:creationId xmlns:p14="http://schemas.microsoft.com/office/powerpoint/2010/main" val="242720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Bebas Neue Bold" panose="020B0606020202050201" pitchFamily="34" charset="-94"/>
              <a:ea typeface="+mn-ea"/>
              <a:cs typeface="+mn-cs"/>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17562" y="6336063"/>
            <a:ext cx="10785815" cy="2497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46735" y="4462254"/>
            <a:ext cx="19042498" cy="501675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Where</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do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we</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go</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from</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here?</a:t>
            </a:r>
          </a:p>
          <a:p>
            <a:pPr marL="0" marR="0" lvl="0" indent="0" algn="ctr" defTabSz="1828800" rtl="0" eaLnBrk="1" fontAlgn="auto" latinLnBrk="0" hangingPunct="1">
              <a:lnSpc>
                <a:spcPct val="100000"/>
              </a:lnSpc>
              <a:spcBef>
                <a:spcPts val="0"/>
              </a:spcBef>
              <a:spcAft>
                <a:spcPts val="0"/>
              </a:spcAft>
              <a:buClrTx/>
              <a:buSzTx/>
              <a:buFontTx/>
              <a:buNone/>
              <a:tabLst/>
              <a:defRPr/>
            </a:pPr>
            <a:endParaRPr lang="tr-TR" sz="8000"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endParaRP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Is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there</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still</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an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Osteopathic</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distinctiveness</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a:t>
            </a:r>
            <a:endParaRPr kumimoji="0" lang="en-US"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endParaRPr>
          </a:p>
        </p:txBody>
      </p:sp>
      <p:sp>
        <p:nvSpPr>
          <p:cNvPr id="9" name="TextBox 8"/>
          <p:cNvSpPr txBox="1"/>
          <p:nvPr/>
        </p:nvSpPr>
        <p:spPr>
          <a:xfrm>
            <a:off x="1947333" y="12793750"/>
            <a:ext cx="10120651" cy="492443"/>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0" name="TextBox 9"/>
          <p:cNvSpPr txBox="1"/>
          <p:nvPr/>
        </p:nvSpPr>
        <p:spPr>
          <a:xfrm>
            <a:off x="12330650" y="12793750"/>
            <a:ext cx="5403168" cy="492443"/>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OSU Spring </a:t>
            </a:r>
            <a:r>
              <a:rPr kumimoji="0" lang="tr-TR" sz="2600" b="0" i="0" u="none" strike="noStrike" kern="1200" cap="none" spc="3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Fling</a:t>
            </a: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2019</a:t>
            </a:r>
            <a:endPar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627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Differing</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Opinions</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367F113-342E-BC48-A87A-2EE2E7D82E9E}"/>
              </a:ext>
            </a:extLst>
          </p:cNvPr>
          <p:cNvSpPr txBox="1"/>
          <p:nvPr/>
        </p:nvSpPr>
        <p:spPr>
          <a:xfrm>
            <a:off x="3812476" y="7715437"/>
            <a:ext cx="16799776" cy="4524315"/>
          </a:xfrm>
          <a:prstGeom prst="rect">
            <a:avLst/>
          </a:prstGeom>
          <a:noFill/>
        </p:spPr>
        <p:txBody>
          <a:bodyPr wrap="square" rtlCol="0">
            <a:spAutoFit/>
          </a:bodyPr>
          <a:lstStyle/>
          <a:p>
            <a:r>
              <a:rPr lang="en-US" dirty="0"/>
              <a:t>the majority of DOs enter residencies without osteopathic recognition, obtain board certification through ABMS rather than the AOA, and rarely (if ever) use osteopathic manipulative treatment in their daily practice of medicine. This isn’t to say we aren’t a different breed of physicians than our allopathic colleagues. We still pride ourselves on less objective measurements of “The DO Difference” like empathy, bedside manner, communication skills and our holistic approach to healing the patient. However, we no longer have a patent on this approach to patient care. MD schools and ACGME standards are now emphasizing these characteristics more.</a:t>
            </a:r>
          </a:p>
        </p:txBody>
      </p:sp>
      <p:pic>
        <p:nvPicPr>
          <p:cNvPr id="7" name="Picture 6" descr="A screenshot of a cell phone&#10;&#10;Description automatically generated">
            <a:extLst>
              <a:ext uri="{FF2B5EF4-FFF2-40B4-BE49-F238E27FC236}">
                <a16:creationId xmlns:a16="http://schemas.microsoft.com/office/drawing/2014/main" id="{474C128A-05A2-494F-8EF2-3B887F6D1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476" y="2406463"/>
            <a:ext cx="13328860" cy="5076508"/>
          </a:xfrm>
          <a:prstGeom prst="rect">
            <a:avLst/>
          </a:prstGeom>
        </p:spPr>
      </p:pic>
      <p:pic>
        <p:nvPicPr>
          <p:cNvPr id="9" name="Picture 8" descr="A person wearing a suit and tie&#10;&#10;Description automatically generated">
            <a:extLst>
              <a:ext uri="{FF2B5EF4-FFF2-40B4-BE49-F238E27FC236}">
                <a16:creationId xmlns:a16="http://schemas.microsoft.com/office/drawing/2014/main" id="{256C2EC1-6377-E042-BF28-7E52F514D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0920" y="3479398"/>
            <a:ext cx="3180388" cy="4132341"/>
          </a:xfrm>
          <a:prstGeom prst="rect">
            <a:avLst/>
          </a:prstGeom>
        </p:spPr>
      </p:pic>
      <p:pic>
        <p:nvPicPr>
          <p:cNvPr id="5" name="Graphic 4" descr="Closed quotation mark">
            <a:extLst>
              <a:ext uri="{FF2B5EF4-FFF2-40B4-BE49-F238E27FC236}">
                <a16:creationId xmlns:a16="http://schemas.microsoft.com/office/drawing/2014/main" id="{CECDB44B-E075-F341-8AFE-3624534CC6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197" y="7152119"/>
            <a:ext cx="2264586" cy="2264586"/>
          </a:xfrm>
          <a:prstGeom prst="rect">
            <a:avLst/>
          </a:prstGeom>
        </p:spPr>
      </p:pic>
    </p:spTree>
    <p:extLst>
      <p:ext uri="{BB962C8B-B14F-4D97-AF65-F5344CB8AC3E}">
        <p14:creationId xmlns:p14="http://schemas.microsoft.com/office/powerpoint/2010/main" val="144699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7" y="1204036"/>
            <a:ext cx="7412453" cy="1107996"/>
          </a:xfrm>
          <a:prstGeom prst="rect">
            <a:avLst/>
          </a:prstGeom>
          <a:noFill/>
        </p:spPr>
        <p:txBody>
          <a:bodyPr wrap="square" rtlCol="0">
            <a:spAutoFit/>
          </a:bodyPr>
          <a:lstStyle/>
          <a:p>
            <a:r>
              <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Empathy</a:t>
            </a:r>
          </a:p>
        </p:txBody>
      </p:sp>
      <p:sp>
        <p:nvSpPr>
          <p:cNvPr id="13" name="TextBox 1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5" name="TextBox 1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17" name="Picture 16"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1" name="Rectangle 20"/>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12" name="TextBox 11">
            <a:extLst>
              <a:ext uri="{FF2B5EF4-FFF2-40B4-BE49-F238E27FC236}">
                <a16:creationId xmlns:a16="http://schemas.microsoft.com/office/drawing/2014/main" id="{BED984C9-4D40-9644-BA49-07603CE27A2B}"/>
              </a:ext>
            </a:extLst>
          </p:cNvPr>
          <p:cNvSpPr txBox="1"/>
          <p:nvPr/>
        </p:nvSpPr>
        <p:spPr>
          <a:xfrm>
            <a:off x="3208364" y="2435057"/>
            <a:ext cx="12520098"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importance of doctor-patient relationship</a:t>
            </a:r>
          </a:p>
        </p:txBody>
      </p:sp>
      <p:pic>
        <p:nvPicPr>
          <p:cNvPr id="3" name="Picture 2">
            <a:extLst>
              <a:ext uri="{FF2B5EF4-FFF2-40B4-BE49-F238E27FC236}">
                <a16:creationId xmlns:a16="http://schemas.microsoft.com/office/drawing/2014/main" id="{59C8283B-01C3-1449-8178-9C02E01B7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670" y="3611357"/>
            <a:ext cx="13250320" cy="4324372"/>
          </a:xfrm>
          <a:prstGeom prst="rect">
            <a:avLst/>
          </a:prstGeom>
        </p:spPr>
      </p:pic>
      <p:cxnSp>
        <p:nvCxnSpPr>
          <p:cNvPr id="16" name="Straight Connector 15"/>
          <p:cNvCxnSpPr/>
          <p:nvPr/>
        </p:nvCxnSpPr>
        <p:spPr>
          <a:xfrm flipV="1">
            <a:off x="3294120" y="9105886"/>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94120" y="9122081"/>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04226" y="8077667"/>
            <a:ext cx="7412453" cy="1107996"/>
          </a:xfrm>
          <a:prstGeom prst="rect">
            <a:avLst/>
          </a:prstGeom>
          <a:noFill/>
        </p:spPr>
        <p:txBody>
          <a:bodyPr wrap="square" rtlCol="0">
            <a:spAutoFit/>
          </a:bodyPr>
          <a:lstStyle/>
          <a:p>
            <a:r>
              <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Empathy</a:t>
            </a:r>
          </a:p>
        </p:txBody>
      </p:sp>
      <p:sp>
        <p:nvSpPr>
          <p:cNvPr id="24" name="TextBox 23">
            <a:extLst>
              <a:ext uri="{FF2B5EF4-FFF2-40B4-BE49-F238E27FC236}">
                <a16:creationId xmlns:a16="http://schemas.microsoft.com/office/drawing/2014/main" id="{BED984C9-4D40-9644-BA49-07603CE27A2B}"/>
              </a:ext>
            </a:extLst>
          </p:cNvPr>
          <p:cNvSpPr txBox="1"/>
          <p:nvPr/>
        </p:nvSpPr>
        <p:spPr>
          <a:xfrm>
            <a:off x="3243533" y="9308688"/>
            <a:ext cx="12520098"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Is there a DO difference?</a:t>
            </a:r>
          </a:p>
        </p:txBody>
      </p:sp>
      <p:sp>
        <p:nvSpPr>
          <p:cNvPr id="25" name="TextBox 24"/>
          <p:cNvSpPr txBox="1"/>
          <p:nvPr/>
        </p:nvSpPr>
        <p:spPr>
          <a:xfrm>
            <a:off x="3265370" y="10408274"/>
            <a:ext cx="17739592" cy="523220"/>
          </a:xfrm>
          <a:prstGeom prst="rect">
            <a:avLst/>
          </a:prstGeom>
          <a:noFill/>
        </p:spPr>
        <p:txBody>
          <a:bodyPr wrap="square" rtlCol="0">
            <a:spAutoFit/>
          </a:bodyPr>
          <a:lstStyle/>
          <a:p>
            <a:r>
              <a:rPr lang="en-US" sz="2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Article currently in press with the JAOA attempts to investigate this question</a:t>
            </a:r>
          </a:p>
        </p:txBody>
      </p:sp>
    </p:spTree>
    <p:extLst>
      <p:ext uri="{BB962C8B-B14F-4D97-AF65-F5344CB8AC3E}">
        <p14:creationId xmlns:p14="http://schemas.microsoft.com/office/powerpoint/2010/main" val="2509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Differing</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Opinions</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3" name="Picture 2" descr="A screenshot of a cell phone&#10;&#10;Description automatically generated">
            <a:extLst>
              <a:ext uri="{FF2B5EF4-FFF2-40B4-BE49-F238E27FC236}">
                <a16:creationId xmlns:a16="http://schemas.microsoft.com/office/drawing/2014/main" id="{5B2AC4AA-31DA-2941-B6F7-B2C641CB9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109" y="2455555"/>
            <a:ext cx="16329082" cy="6319379"/>
          </a:xfrm>
          <a:prstGeom prst="rect">
            <a:avLst/>
          </a:prstGeom>
        </p:spPr>
      </p:pic>
      <p:sp>
        <p:nvSpPr>
          <p:cNvPr id="4" name="TextBox 3">
            <a:extLst>
              <a:ext uri="{FF2B5EF4-FFF2-40B4-BE49-F238E27FC236}">
                <a16:creationId xmlns:a16="http://schemas.microsoft.com/office/drawing/2014/main" id="{D367F113-342E-BC48-A87A-2EE2E7D82E9E}"/>
              </a:ext>
            </a:extLst>
          </p:cNvPr>
          <p:cNvSpPr txBox="1"/>
          <p:nvPr/>
        </p:nvSpPr>
        <p:spPr>
          <a:xfrm>
            <a:off x="4166109" y="8945213"/>
            <a:ext cx="16799776" cy="3970318"/>
          </a:xfrm>
          <a:prstGeom prst="rect">
            <a:avLst/>
          </a:prstGeom>
          <a:noFill/>
        </p:spPr>
        <p:txBody>
          <a:bodyPr wrap="square" rtlCol="0">
            <a:spAutoFit/>
          </a:bodyPr>
          <a:lstStyle/>
          <a:p>
            <a:r>
              <a:rPr lang="en-US" dirty="0"/>
              <a:t>Osteopathic medicine is not just empathy, bedside manner, and holistic medicine. </a:t>
            </a:r>
          </a:p>
          <a:p>
            <a:r>
              <a:rPr lang="en-US" dirty="0"/>
              <a:t>It is the incorporation of musculoskeletal findings into patient care and using them, along with knowledge of the interrelationship of structure and function, to promote patient health and alter disease processes. </a:t>
            </a:r>
          </a:p>
          <a:p>
            <a:r>
              <a:rPr lang="en-US" dirty="0"/>
              <a:t>Using the musculoskeletal system to effect a change in a </a:t>
            </a:r>
            <a:r>
              <a:rPr lang="en-US" dirty="0" err="1"/>
              <a:t>viscerosomatic</a:t>
            </a:r>
            <a:r>
              <a:rPr lang="en-US" dirty="0"/>
              <a:t> reflex is the real “DO Difference.”</a:t>
            </a:r>
          </a:p>
          <a:p>
            <a:endParaRPr lang="en-US" dirty="0"/>
          </a:p>
        </p:txBody>
      </p:sp>
      <p:pic>
        <p:nvPicPr>
          <p:cNvPr id="5" name="Picture 4" descr="A person wearing a suit and tie&#10;&#10;Description automatically generated">
            <a:extLst>
              <a:ext uri="{FF2B5EF4-FFF2-40B4-BE49-F238E27FC236}">
                <a16:creationId xmlns:a16="http://schemas.microsoft.com/office/drawing/2014/main" id="{7F16A2CC-F6D8-8C45-89CA-FC3C708C2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3283" y="3415942"/>
            <a:ext cx="2930385" cy="5358992"/>
          </a:xfrm>
          <a:prstGeom prst="rect">
            <a:avLst/>
          </a:prstGeom>
        </p:spPr>
      </p:pic>
      <p:pic>
        <p:nvPicPr>
          <p:cNvPr id="15" name="Graphic 14" descr="Closed quotation mark">
            <a:extLst>
              <a:ext uri="{FF2B5EF4-FFF2-40B4-BE49-F238E27FC236}">
                <a16:creationId xmlns:a16="http://schemas.microsoft.com/office/drawing/2014/main" id="{9C9799A8-5A72-194E-8C26-7E9B717055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332" y="8275523"/>
            <a:ext cx="2264586" cy="2264586"/>
          </a:xfrm>
          <a:prstGeom prst="rect">
            <a:avLst/>
          </a:prstGeom>
        </p:spPr>
      </p:pic>
    </p:spTree>
    <p:extLst>
      <p:ext uri="{BB962C8B-B14F-4D97-AF65-F5344CB8AC3E}">
        <p14:creationId xmlns:p14="http://schemas.microsoft.com/office/powerpoint/2010/main" val="12951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26293" y="3427183"/>
            <a:ext cx="18097500" cy="2123658"/>
          </a:xfrm>
          <a:prstGeom prst="rect">
            <a:avLst/>
          </a:prstGeom>
          <a:noFill/>
        </p:spPr>
        <p:txBody>
          <a:bodyPr wrap="square" rtlCol="0">
            <a:spAutoFit/>
          </a:bodyPr>
          <a:lstStyle/>
          <a:p>
            <a:pPr marL="571500" lvl="0" indent="-571500">
              <a:buFont typeface="Arial"/>
              <a:buChar char="•"/>
            </a:pPr>
            <a:r>
              <a:rPr lang="en-US" sz="4400" dirty="0"/>
              <a:t>Discuss the state of Osteopathic Medicine today</a:t>
            </a:r>
          </a:p>
          <a:p>
            <a:pPr marL="571500" lvl="0" indent="-571500">
              <a:buFont typeface="Arial"/>
              <a:buChar char="•"/>
            </a:pPr>
            <a:r>
              <a:rPr lang="en-US" sz="4400" dirty="0"/>
              <a:t>Motivate us to maintain our unique approach to patient care as the medical system evolves.</a:t>
            </a:r>
          </a:p>
        </p:txBody>
      </p:sp>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7" y="1204036"/>
            <a:ext cx="6228943" cy="1107996"/>
          </a:xfrm>
          <a:prstGeom prst="rect">
            <a:avLst/>
          </a:prstGeom>
          <a:noFill/>
        </p:spPr>
        <p:txBody>
          <a:bodyPr wrap="square" rtlCol="0">
            <a:spAutoFit/>
          </a:bodyPr>
          <a:lstStyle/>
          <a:p>
            <a:r>
              <a:rPr lang="en-US" sz="6600" b="1" cap="all"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Objectives</a:t>
            </a:r>
          </a:p>
        </p:txBody>
      </p:sp>
      <p:sp>
        <p:nvSpPr>
          <p:cNvPr id="13" name="TextBox 1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5" name="TextBox 1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17" name="Picture 16"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1" name="Rectangle 20"/>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cxnSp>
        <p:nvCxnSpPr>
          <p:cNvPr id="12" name="Straight Connector 11">
            <a:extLst>
              <a:ext uri="{FF2B5EF4-FFF2-40B4-BE49-F238E27FC236}">
                <a16:creationId xmlns:a16="http://schemas.microsoft.com/office/drawing/2014/main" id="{5FACA49B-B8AE-C34A-B0F3-A539CFDC37CD}"/>
              </a:ext>
            </a:extLst>
          </p:cNvPr>
          <p:cNvCxnSpPr/>
          <p:nvPr/>
        </p:nvCxnSpPr>
        <p:spPr>
          <a:xfrm flipV="1">
            <a:off x="3258951" y="7694211"/>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79BF28-CF69-504A-B665-338E61B078DE}"/>
              </a:ext>
            </a:extLst>
          </p:cNvPr>
          <p:cNvCxnSpPr/>
          <p:nvPr/>
        </p:nvCxnSpPr>
        <p:spPr>
          <a:xfrm>
            <a:off x="3258951" y="7710406"/>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9E7A8B6-6278-3B43-91D0-7B351C5CA036}"/>
              </a:ext>
            </a:extLst>
          </p:cNvPr>
          <p:cNvSpPr txBox="1"/>
          <p:nvPr/>
        </p:nvSpPr>
        <p:spPr>
          <a:xfrm>
            <a:off x="3226293" y="8889139"/>
            <a:ext cx="18097500" cy="1446550"/>
          </a:xfrm>
          <a:prstGeom prst="rect">
            <a:avLst/>
          </a:prstGeom>
          <a:noFill/>
        </p:spPr>
        <p:txBody>
          <a:bodyPr wrap="square" rtlCol="0">
            <a:spAutoFit/>
          </a:bodyPr>
          <a:lstStyle/>
          <a:p>
            <a:pPr marL="571500" lvl="0" indent="-571500">
              <a:buFont typeface="Arial"/>
              <a:buChar char="•"/>
            </a:pPr>
            <a:r>
              <a:rPr lang="en-US" sz="4400" dirty="0"/>
              <a:t>I have no conflicts of interest to report</a:t>
            </a:r>
          </a:p>
          <a:p>
            <a:pPr marL="571500" lvl="0" indent="-571500">
              <a:buFont typeface="Arial"/>
              <a:buChar char="•"/>
            </a:pPr>
            <a:r>
              <a:rPr lang="en-US" sz="4400" dirty="0"/>
              <a:t>I am speaking of my own opinions and not that of my institution or the AOA</a:t>
            </a:r>
          </a:p>
        </p:txBody>
      </p:sp>
      <p:sp>
        <p:nvSpPr>
          <p:cNvPr id="23" name="TextBox 22">
            <a:extLst>
              <a:ext uri="{FF2B5EF4-FFF2-40B4-BE49-F238E27FC236}">
                <a16:creationId xmlns:a16="http://schemas.microsoft.com/office/drawing/2014/main" id="{9A9F3ED3-5377-0842-B16D-6885E139175C}"/>
              </a:ext>
            </a:extLst>
          </p:cNvPr>
          <p:cNvSpPr txBox="1"/>
          <p:nvPr/>
        </p:nvSpPr>
        <p:spPr>
          <a:xfrm>
            <a:off x="3169057" y="6665992"/>
            <a:ext cx="7108174" cy="1107996"/>
          </a:xfrm>
          <a:prstGeom prst="rect">
            <a:avLst/>
          </a:prstGeom>
          <a:noFill/>
        </p:spPr>
        <p:txBody>
          <a:bodyPr wrap="square" rtlCol="0">
            <a:spAutoFit/>
          </a:bodyPr>
          <a:lstStyle/>
          <a:p>
            <a:r>
              <a:rPr lang="en-US" sz="6600" b="1"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DISCLOSURES</a:t>
            </a:r>
          </a:p>
        </p:txBody>
      </p:sp>
    </p:spTree>
    <p:extLst>
      <p:ext uri="{BB962C8B-B14F-4D97-AF65-F5344CB8AC3E}">
        <p14:creationId xmlns:p14="http://schemas.microsoft.com/office/powerpoint/2010/main" val="307625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4218333"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641374" y="3867698"/>
            <a:ext cx="2775771" cy="2775771"/>
          </a:xfrm>
          <a:prstGeom prst="ellipse">
            <a:avLst/>
          </a:prstGeom>
          <a:blipFill rotWithShape="1">
            <a:blip r:embed="rId3"/>
            <a:stretch>
              <a:fillRect/>
            </a:stretch>
          </a:blipFill>
          <a:ln w="88900" cap="flat" cmpd="sng">
            <a:solidFill>
              <a:srgbClr val="50739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801998" y="3867698"/>
            <a:ext cx="2775771" cy="2775771"/>
          </a:xfrm>
          <a:prstGeom prst="ellipse">
            <a:avLst/>
          </a:prstGeom>
          <a:blipFill rotWithShape="1">
            <a:blip r:embed="rId4"/>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962621" y="3867698"/>
            <a:ext cx="2775771" cy="2775771"/>
          </a:xfrm>
          <a:prstGeom prst="ellipse">
            <a:avLst/>
          </a:prstGeom>
          <a:blipFill rotWithShape="1">
            <a:blip r:embed="rId5"/>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713679"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COST</a:t>
            </a:r>
          </a:p>
        </p:txBody>
      </p:sp>
      <p:sp>
        <p:nvSpPr>
          <p:cNvPr id="19" name="TextBox 18"/>
          <p:cNvSpPr txBox="1"/>
          <p:nvPr/>
        </p:nvSpPr>
        <p:spPr>
          <a:xfrm>
            <a:off x="9874303"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OPIOID CRISIS</a:t>
            </a:r>
          </a:p>
        </p:txBody>
      </p:sp>
      <p:sp>
        <p:nvSpPr>
          <p:cNvPr id="21" name="TextBox 20"/>
          <p:cNvSpPr txBox="1"/>
          <p:nvPr/>
        </p:nvSpPr>
        <p:spPr>
          <a:xfrm>
            <a:off x="14034926"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ANTIBIOTICS</a:t>
            </a:r>
          </a:p>
        </p:txBody>
      </p:sp>
      <p:sp>
        <p:nvSpPr>
          <p:cNvPr id="24" name="TextBox 23"/>
          <p:cNvSpPr txBox="1"/>
          <p:nvPr/>
        </p:nvSpPr>
        <p:spPr>
          <a:xfrm>
            <a:off x="5713679"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MONEY</a:t>
            </a:r>
          </a:p>
        </p:txBody>
      </p:sp>
      <p:sp>
        <p:nvSpPr>
          <p:cNvPr id="25" name="TextBox 24"/>
          <p:cNvSpPr txBox="1"/>
          <p:nvPr/>
        </p:nvSpPr>
        <p:spPr>
          <a:xfrm>
            <a:off x="9874303"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PAIN</a:t>
            </a:r>
          </a:p>
        </p:txBody>
      </p:sp>
      <p:sp>
        <p:nvSpPr>
          <p:cNvPr id="27" name="TextBox 26"/>
          <p:cNvSpPr txBox="1"/>
          <p:nvPr/>
        </p:nvSpPr>
        <p:spPr>
          <a:xfrm>
            <a:off x="14034926"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RESISTANCE</a:t>
            </a:r>
          </a:p>
        </p:txBody>
      </p:sp>
      <p:sp>
        <p:nvSpPr>
          <p:cNvPr id="33" name="TextBox 32"/>
          <p:cNvSpPr txBox="1"/>
          <p:nvPr/>
        </p:nvSpPr>
        <p:spPr>
          <a:xfrm>
            <a:off x="3208363" y="2435057"/>
            <a:ext cx="7187493"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MEET THE OBSTACLES</a:t>
            </a:r>
          </a:p>
        </p:txBody>
      </p:sp>
      <p:sp>
        <p:nvSpPr>
          <p:cNvPr id="34" name="TextBox 33"/>
          <p:cNvSpPr txBox="1"/>
          <p:nvPr/>
        </p:nvSpPr>
        <p:spPr>
          <a:xfrm>
            <a:off x="3169057" y="1204036"/>
            <a:ext cx="12724086" cy="1107996"/>
          </a:xfrm>
          <a:prstGeom prst="rect">
            <a:avLst/>
          </a:prstGeom>
          <a:noFill/>
        </p:spPr>
        <p:txBody>
          <a:bodyPr wrap="square" rtlCol="0">
            <a:spAutoFit/>
          </a:bodyPr>
          <a:lstStyle/>
          <a:p>
            <a:r>
              <a:rPr lang="en-US" sz="6600" b="1"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HEALTHCARE CHALLENGES:</a:t>
            </a:r>
          </a:p>
        </p:txBody>
      </p:sp>
      <p:sp>
        <p:nvSpPr>
          <p:cNvPr id="26" name="Rectangle 25"/>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35" name="TextBox 34"/>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36" name="TextBox 35"/>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357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4218333"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641374" y="3867698"/>
            <a:ext cx="2775771" cy="2775771"/>
          </a:xfrm>
          <a:prstGeom prst="ellipse">
            <a:avLst/>
          </a:prstGeom>
          <a:blipFill rotWithShape="1">
            <a:blip r:embed="rId2"/>
            <a:stretch>
              <a:fillRect/>
            </a:stretch>
          </a:blipFill>
          <a:ln w="88900" cap="flat" cmpd="sng">
            <a:solidFill>
              <a:srgbClr val="50739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801998" y="3867698"/>
            <a:ext cx="2775771" cy="2775771"/>
          </a:xfrm>
          <a:prstGeom prst="ellipse">
            <a:avLst/>
          </a:prstGeom>
          <a:blipFill rotWithShape="1">
            <a:blip r:embed="rId3"/>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962621" y="3867698"/>
            <a:ext cx="2775771" cy="2775771"/>
          </a:xfrm>
          <a:prstGeom prst="ellipse">
            <a:avLst/>
          </a:prstGeom>
          <a:blipFill rotWithShape="1">
            <a:blip r:embed="rId4"/>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713679" y="6971530"/>
            <a:ext cx="4631161" cy="738664"/>
          </a:xfrm>
          <a:prstGeom prst="rect">
            <a:avLst/>
          </a:prstGeom>
          <a:noFill/>
        </p:spPr>
        <p:txBody>
          <a:bodyPr wrap="square" rtlCol="0">
            <a:spAutoFit/>
          </a:bodyPr>
          <a:lstStyle/>
          <a:p>
            <a:pPr algn="ctr"/>
            <a:r>
              <a:rPr lang="tr-TR" sz="4200" b="1"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COST</a:t>
            </a:r>
          </a:p>
        </p:txBody>
      </p:sp>
      <p:sp>
        <p:nvSpPr>
          <p:cNvPr id="19" name="TextBox 18"/>
          <p:cNvSpPr txBox="1"/>
          <p:nvPr/>
        </p:nvSpPr>
        <p:spPr>
          <a:xfrm>
            <a:off x="9874303"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OPIOID CRISIS</a:t>
            </a:r>
          </a:p>
        </p:txBody>
      </p:sp>
      <p:sp>
        <p:nvSpPr>
          <p:cNvPr id="21" name="TextBox 20"/>
          <p:cNvSpPr txBox="1"/>
          <p:nvPr/>
        </p:nvSpPr>
        <p:spPr>
          <a:xfrm>
            <a:off x="14034926"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ANTIBIOTICS</a:t>
            </a:r>
          </a:p>
        </p:txBody>
      </p:sp>
      <p:sp>
        <p:nvSpPr>
          <p:cNvPr id="24" name="TextBox 23"/>
          <p:cNvSpPr txBox="1"/>
          <p:nvPr/>
        </p:nvSpPr>
        <p:spPr>
          <a:xfrm>
            <a:off x="5713679" y="7603776"/>
            <a:ext cx="4631161" cy="523220"/>
          </a:xfrm>
          <a:prstGeom prst="rect">
            <a:avLst/>
          </a:prstGeom>
          <a:noFill/>
        </p:spPr>
        <p:txBody>
          <a:bodyPr wrap="square" rtlCol="0">
            <a:spAutoFit/>
          </a:bodyPr>
          <a:lstStyle/>
          <a:p>
            <a:pPr algn="ctr"/>
            <a:r>
              <a:rPr lang="tr-TR" sz="28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MONEY</a:t>
            </a:r>
          </a:p>
        </p:txBody>
      </p:sp>
      <p:sp>
        <p:nvSpPr>
          <p:cNvPr id="25" name="TextBox 24"/>
          <p:cNvSpPr txBox="1"/>
          <p:nvPr/>
        </p:nvSpPr>
        <p:spPr>
          <a:xfrm>
            <a:off x="9874303"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PAIN</a:t>
            </a:r>
          </a:p>
        </p:txBody>
      </p:sp>
      <p:sp>
        <p:nvSpPr>
          <p:cNvPr id="27" name="TextBox 26"/>
          <p:cNvSpPr txBox="1"/>
          <p:nvPr/>
        </p:nvSpPr>
        <p:spPr>
          <a:xfrm>
            <a:off x="14034926"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RESISTANCE</a:t>
            </a:r>
          </a:p>
        </p:txBody>
      </p:sp>
      <p:sp>
        <p:nvSpPr>
          <p:cNvPr id="33" name="TextBox 32"/>
          <p:cNvSpPr txBox="1"/>
          <p:nvPr/>
        </p:nvSpPr>
        <p:spPr>
          <a:xfrm>
            <a:off x="3208363" y="2435057"/>
            <a:ext cx="7187493"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MEET THE OBSTACLES</a:t>
            </a:r>
          </a:p>
        </p:txBody>
      </p:sp>
      <p:sp>
        <p:nvSpPr>
          <p:cNvPr id="34" name="TextBox 33"/>
          <p:cNvSpPr txBox="1"/>
          <p:nvPr/>
        </p:nvSpPr>
        <p:spPr>
          <a:xfrm>
            <a:off x="3169057" y="1204036"/>
            <a:ext cx="12724086" cy="1107996"/>
          </a:xfrm>
          <a:prstGeom prst="rect">
            <a:avLst/>
          </a:prstGeom>
          <a:noFill/>
        </p:spPr>
        <p:txBody>
          <a:bodyPr wrap="square" rtlCol="0">
            <a:spAutoFit/>
          </a:bodyPr>
          <a:lstStyle/>
          <a:p>
            <a:r>
              <a:rPr lang="en-US" sz="6600" b="1"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HEALTHCARE CHALLENGES:</a:t>
            </a:r>
          </a:p>
        </p:txBody>
      </p:sp>
      <p:sp>
        <p:nvSpPr>
          <p:cNvPr id="26" name="Rectangle 25"/>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35" name="TextBox 34"/>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36" name="TextBox 35"/>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46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Decreasing Health Care Costs</a:t>
            </a:r>
          </a:p>
        </p:txBody>
      </p: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Rationale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Therapy</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9498473F-235D-3440-B84B-F04D09088057}"/>
              </a:ext>
            </a:extLst>
          </p:cNvPr>
          <p:cNvPicPr>
            <a:picLocks noChangeAspect="1"/>
          </p:cNvPicPr>
          <p:nvPr/>
        </p:nvPicPr>
        <p:blipFill>
          <a:blip r:embed="rId3"/>
          <a:stretch>
            <a:fillRect/>
          </a:stretch>
        </p:blipFill>
        <p:spPr>
          <a:xfrm>
            <a:off x="9498316" y="3235190"/>
            <a:ext cx="12562344" cy="8767469"/>
          </a:xfrm>
          <a:prstGeom prst="rect">
            <a:avLst/>
          </a:prstGeom>
        </p:spPr>
      </p:pic>
      <p:sp>
        <p:nvSpPr>
          <p:cNvPr id="17" name="Rectangle 16">
            <a:extLst>
              <a:ext uri="{FF2B5EF4-FFF2-40B4-BE49-F238E27FC236}">
                <a16:creationId xmlns:a16="http://schemas.microsoft.com/office/drawing/2014/main" id="{37B7FF2A-4A0B-BD4D-A8DC-78D5801C3A18}"/>
              </a:ext>
            </a:extLst>
          </p:cNvPr>
          <p:cNvSpPr/>
          <p:nvPr/>
        </p:nvSpPr>
        <p:spPr>
          <a:xfrm>
            <a:off x="2323340" y="5051804"/>
            <a:ext cx="6272020" cy="4708981"/>
          </a:xfrm>
          <a:prstGeom prst="rect">
            <a:avLst/>
          </a:prstGeom>
        </p:spPr>
        <p:txBody>
          <a:bodyPr wrap="square">
            <a:spAutoFit/>
          </a:bodyPr>
          <a:lstStyle/>
          <a:p>
            <a:pPr marL="571500" indent="-571500">
              <a:buFont typeface="Arial" panose="020B0604020202020204" pitchFamily="34" charset="0"/>
              <a:buChar char="•"/>
            </a:pPr>
            <a:r>
              <a:rPr lang="en-US" sz="6000" dirty="0"/>
              <a:t>Health Care costs keep rising</a:t>
            </a:r>
          </a:p>
          <a:p>
            <a:pPr marL="1485900" lvl="1" indent="-571500">
              <a:buFont typeface="Arial" panose="020B0604020202020204" pitchFamily="34" charset="0"/>
              <a:buChar char="•"/>
            </a:pPr>
            <a:r>
              <a:rPr lang="en-US" sz="6000" dirty="0"/>
              <a:t>Employee portion is $11,033</a:t>
            </a:r>
          </a:p>
        </p:txBody>
      </p:sp>
      <p:sp>
        <p:nvSpPr>
          <p:cNvPr id="3" name="TextBox 2">
            <a:extLst>
              <a:ext uri="{FF2B5EF4-FFF2-40B4-BE49-F238E27FC236}">
                <a16:creationId xmlns:a16="http://schemas.microsoft.com/office/drawing/2014/main" id="{BC8352E3-5245-5446-BF3D-267D7C8E734F}"/>
              </a:ext>
            </a:extLst>
          </p:cNvPr>
          <p:cNvSpPr txBox="1"/>
          <p:nvPr/>
        </p:nvSpPr>
        <p:spPr>
          <a:xfrm>
            <a:off x="9498316" y="11700425"/>
            <a:ext cx="11832440" cy="1200329"/>
          </a:xfrm>
          <a:prstGeom prst="rect">
            <a:avLst/>
          </a:prstGeom>
          <a:noFill/>
        </p:spPr>
        <p:txBody>
          <a:bodyPr wrap="square" rtlCol="0">
            <a:spAutoFit/>
          </a:bodyPr>
          <a:lstStyle/>
          <a:p>
            <a:r>
              <a:rPr lang="en-US" dirty="0"/>
              <a:t>From </a:t>
            </a:r>
            <a:r>
              <a:rPr lang="en-US" dirty="0" err="1"/>
              <a:t>Millman</a:t>
            </a:r>
            <a:r>
              <a:rPr lang="en-US" dirty="0"/>
              <a:t> Medical Index:  www. </a:t>
            </a:r>
            <a:r>
              <a:rPr lang="en-US" dirty="0" err="1"/>
              <a:t>Millman.com</a:t>
            </a:r>
            <a:endParaRPr lang="en-US" dirty="0"/>
          </a:p>
          <a:p>
            <a:endParaRPr lang="en-US" dirty="0"/>
          </a:p>
        </p:txBody>
      </p:sp>
    </p:spTree>
    <p:extLst>
      <p:ext uri="{BB962C8B-B14F-4D97-AF65-F5344CB8AC3E}">
        <p14:creationId xmlns:p14="http://schemas.microsoft.com/office/powerpoint/2010/main" val="103495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Decreasing Health Care Costs</a:t>
            </a:r>
          </a:p>
        </p:txBody>
      </p: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Rationale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Therapy</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37B7FF2A-4A0B-BD4D-A8DC-78D5801C3A18}"/>
              </a:ext>
            </a:extLst>
          </p:cNvPr>
          <p:cNvSpPr/>
          <p:nvPr/>
        </p:nvSpPr>
        <p:spPr>
          <a:xfrm>
            <a:off x="2323340" y="5051804"/>
            <a:ext cx="6272020" cy="4708981"/>
          </a:xfrm>
          <a:prstGeom prst="rect">
            <a:avLst/>
          </a:prstGeom>
        </p:spPr>
        <p:txBody>
          <a:bodyPr wrap="square">
            <a:spAutoFit/>
          </a:bodyPr>
          <a:lstStyle/>
          <a:p>
            <a:pPr marL="571500" indent="-571500">
              <a:buFont typeface="Arial" panose="020B0604020202020204" pitchFamily="34" charset="0"/>
              <a:buChar char="•"/>
            </a:pPr>
            <a:r>
              <a:rPr lang="en-US" sz="6000" dirty="0"/>
              <a:t>Health Care costs keep rising</a:t>
            </a:r>
          </a:p>
          <a:p>
            <a:pPr marL="1485900" lvl="1" indent="-571500">
              <a:buFont typeface="Arial" panose="020B0604020202020204" pitchFamily="34" charset="0"/>
              <a:buChar char="•"/>
            </a:pPr>
            <a:r>
              <a:rPr lang="en-US" sz="6000" dirty="0"/>
              <a:t>USA spends $7530 per capita</a:t>
            </a:r>
          </a:p>
        </p:txBody>
      </p:sp>
      <p:sp>
        <p:nvSpPr>
          <p:cNvPr id="3" name="TextBox 2">
            <a:extLst>
              <a:ext uri="{FF2B5EF4-FFF2-40B4-BE49-F238E27FC236}">
                <a16:creationId xmlns:a16="http://schemas.microsoft.com/office/drawing/2014/main" id="{BC8352E3-5245-5446-BF3D-267D7C8E734F}"/>
              </a:ext>
            </a:extLst>
          </p:cNvPr>
          <p:cNvSpPr txBox="1"/>
          <p:nvPr/>
        </p:nvSpPr>
        <p:spPr>
          <a:xfrm>
            <a:off x="13914383" y="11656036"/>
            <a:ext cx="11832440" cy="1200329"/>
          </a:xfrm>
          <a:prstGeom prst="rect">
            <a:avLst/>
          </a:prstGeom>
          <a:noFill/>
        </p:spPr>
        <p:txBody>
          <a:bodyPr wrap="square" rtlCol="0">
            <a:spAutoFit/>
          </a:bodyPr>
          <a:lstStyle/>
          <a:p>
            <a:r>
              <a:rPr lang="en-US" dirty="0"/>
              <a:t>From Kaiser: </a:t>
            </a:r>
            <a:r>
              <a:rPr lang="en-US" dirty="0" err="1"/>
              <a:t>kff.org</a:t>
            </a:r>
            <a:endParaRPr lang="en-US" dirty="0"/>
          </a:p>
          <a:p>
            <a:endParaRPr lang="en-US" dirty="0"/>
          </a:p>
        </p:txBody>
      </p:sp>
      <p:pic>
        <p:nvPicPr>
          <p:cNvPr id="4" name="Picture 3">
            <a:extLst>
              <a:ext uri="{FF2B5EF4-FFF2-40B4-BE49-F238E27FC236}">
                <a16:creationId xmlns:a16="http://schemas.microsoft.com/office/drawing/2014/main" id="{A91C35D5-5CC7-D148-8800-17B78CA70568}"/>
              </a:ext>
            </a:extLst>
          </p:cNvPr>
          <p:cNvPicPr>
            <a:picLocks noChangeAspect="1"/>
          </p:cNvPicPr>
          <p:nvPr/>
        </p:nvPicPr>
        <p:blipFill>
          <a:blip r:embed="rId3"/>
          <a:stretch>
            <a:fillRect/>
          </a:stretch>
        </p:blipFill>
        <p:spPr>
          <a:xfrm>
            <a:off x="9498316" y="3741716"/>
            <a:ext cx="13844576" cy="7582567"/>
          </a:xfrm>
          <a:prstGeom prst="rect">
            <a:avLst/>
          </a:prstGeom>
        </p:spPr>
      </p:pic>
    </p:spTree>
    <p:extLst>
      <p:ext uri="{BB962C8B-B14F-4D97-AF65-F5344CB8AC3E}">
        <p14:creationId xmlns:p14="http://schemas.microsoft.com/office/powerpoint/2010/main" val="114400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OMT can reduce hospital length of stay</a:t>
            </a:r>
          </a:p>
        </p:txBody>
      </p: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Rationale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Therapy</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37B7FF2A-4A0B-BD4D-A8DC-78D5801C3A18}"/>
              </a:ext>
            </a:extLst>
          </p:cNvPr>
          <p:cNvSpPr/>
          <p:nvPr/>
        </p:nvSpPr>
        <p:spPr>
          <a:xfrm>
            <a:off x="1947333" y="3714341"/>
            <a:ext cx="19567416" cy="8956298"/>
          </a:xfrm>
          <a:prstGeom prst="rect">
            <a:avLst/>
          </a:prstGeom>
        </p:spPr>
        <p:txBody>
          <a:bodyPr wrap="square">
            <a:spAutoFit/>
          </a:bodyPr>
          <a:lstStyle/>
          <a:p>
            <a:pPr marL="571500" indent="-571500">
              <a:buFont typeface="Arial" panose="020B0604020202020204" pitchFamily="34" charset="0"/>
              <a:buChar char="•"/>
            </a:pPr>
            <a:r>
              <a:rPr lang="en-US" sz="6000" dirty="0"/>
              <a:t>Average cost of hospital stay in USA is $1889-$2488</a:t>
            </a:r>
          </a:p>
          <a:p>
            <a:endParaRPr lang="en-US" sz="6000" dirty="0"/>
          </a:p>
          <a:p>
            <a:pPr marL="571500" indent="-571500">
              <a:buFont typeface="Arial" panose="020B0604020202020204" pitchFamily="34" charset="0"/>
              <a:buChar char="•"/>
            </a:pPr>
            <a:r>
              <a:rPr lang="en-US" sz="6000" dirty="0"/>
              <a:t>OMT decreased length of stay by 0.8 days in pneumonia patients</a:t>
            </a:r>
          </a:p>
          <a:p>
            <a:pPr marL="1485900" lvl="1" indent="-571500">
              <a:buFont typeface="Arial" panose="020B0604020202020204" pitchFamily="34" charset="0"/>
              <a:buChar char="•"/>
            </a:pPr>
            <a:r>
              <a:rPr lang="en-US" dirty="0"/>
              <a:t>Noll DR, et al. Multicenter Osteopathic Pneumonia Study in the Elderly: Subgroup Analysis on Hospital Length of Stay, Ventilator-Dependent Respiratory Failure Rate, and In-hospital Mortality Rate. J Am Osteopathic Assoc. 2016 Sep 1; 116(9):574-87</a:t>
            </a:r>
          </a:p>
          <a:p>
            <a:pPr marL="571500" indent="-571500">
              <a:buFont typeface="Arial" panose="020B0604020202020204" pitchFamily="34" charset="0"/>
              <a:buChar char="•"/>
            </a:pPr>
            <a:r>
              <a:rPr lang="en-US" sz="6000" dirty="0"/>
              <a:t>5.4 days decreased length of stay after abdominal surgery</a:t>
            </a:r>
          </a:p>
          <a:p>
            <a:pPr marL="1485900" lvl="1" indent="-571500">
              <a:buFont typeface="Arial" panose="020B0604020202020204" pitchFamily="34" charset="0"/>
              <a:buChar char="•"/>
            </a:pPr>
            <a:r>
              <a:rPr lang="en-US" dirty="0"/>
              <a:t>Baltazar GA, et al. Effect of Osteopathic Manipulative Treatment on Incidence of Postoperative Ileus and Hospital Length of Stay in General Surgical Patients .</a:t>
            </a:r>
            <a:r>
              <a:rPr lang="en-US" i="1" dirty="0"/>
              <a:t>J Am Osteopath Assoc</a:t>
            </a:r>
            <a:r>
              <a:rPr lang="en-US" dirty="0"/>
              <a:t>. 2013;113(3):204-209 </a:t>
            </a:r>
          </a:p>
          <a:p>
            <a:pPr marL="1485900" lvl="1" indent="-571500">
              <a:buFont typeface="Arial" panose="020B0604020202020204" pitchFamily="34" charset="0"/>
              <a:buChar char="•"/>
            </a:pPr>
            <a:endParaRPr lang="en-US" sz="6000" dirty="0"/>
          </a:p>
        </p:txBody>
      </p:sp>
    </p:spTree>
    <p:extLst>
      <p:ext uri="{BB962C8B-B14F-4D97-AF65-F5344CB8AC3E}">
        <p14:creationId xmlns:p14="http://schemas.microsoft.com/office/powerpoint/2010/main" val="327551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4218333"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641374" y="3867698"/>
            <a:ext cx="2775771" cy="2775771"/>
          </a:xfrm>
          <a:prstGeom prst="ellipse">
            <a:avLst/>
          </a:prstGeom>
          <a:blipFill rotWithShape="1">
            <a:blip r:embed="rId2"/>
            <a:stretch>
              <a:fillRect/>
            </a:stretch>
          </a:blipFill>
          <a:ln w="88900" cap="flat" cmpd="sng">
            <a:solidFill>
              <a:srgbClr val="50739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801998" y="3867698"/>
            <a:ext cx="2775771" cy="2775771"/>
          </a:xfrm>
          <a:prstGeom prst="ellipse">
            <a:avLst/>
          </a:prstGeom>
          <a:blipFill rotWithShape="1">
            <a:blip r:embed="rId3"/>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962621" y="3867698"/>
            <a:ext cx="2775771" cy="2775771"/>
          </a:xfrm>
          <a:prstGeom prst="ellipse">
            <a:avLst/>
          </a:prstGeom>
          <a:blipFill rotWithShape="1">
            <a:blip r:embed="rId4"/>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713679"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COST</a:t>
            </a:r>
          </a:p>
        </p:txBody>
      </p:sp>
      <p:sp>
        <p:nvSpPr>
          <p:cNvPr id="19" name="TextBox 18"/>
          <p:cNvSpPr txBox="1"/>
          <p:nvPr/>
        </p:nvSpPr>
        <p:spPr>
          <a:xfrm>
            <a:off x="9874303" y="6971530"/>
            <a:ext cx="4631161" cy="738664"/>
          </a:xfrm>
          <a:prstGeom prst="rect">
            <a:avLst/>
          </a:prstGeom>
          <a:noFill/>
        </p:spPr>
        <p:txBody>
          <a:bodyPr wrap="square" rtlCol="0">
            <a:spAutoFit/>
          </a:bodyPr>
          <a:lstStyle/>
          <a:p>
            <a:pPr algn="ctr"/>
            <a:r>
              <a:rPr lang="tr-TR" sz="4200" b="1"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OPIOID CRISIS</a:t>
            </a:r>
          </a:p>
        </p:txBody>
      </p:sp>
      <p:sp>
        <p:nvSpPr>
          <p:cNvPr id="21" name="TextBox 20"/>
          <p:cNvSpPr txBox="1"/>
          <p:nvPr/>
        </p:nvSpPr>
        <p:spPr>
          <a:xfrm>
            <a:off x="14034926"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ANTIBIOTICS</a:t>
            </a:r>
          </a:p>
        </p:txBody>
      </p:sp>
      <p:sp>
        <p:nvSpPr>
          <p:cNvPr id="24" name="TextBox 23"/>
          <p:cNvSpPr txBox="1"/>
          <p:nvPr/>
        </p:nvSpPr>
        <p:spPr>
          <a:xfrm>
            <a:off x="5713679"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MONEY</a:t>
            </a:r>
          </a:p>
        </p:txBody>
      </p:sp>
      <p:sp>
        <p:nvSpPr>
          <p:cNvPr id="25" name="TextBox 24"/>
          <p:cNvSpPr txBox="1"/>
          <p:nvPr/>
        </p:nvSpPr>
        <p:spPr>
          <a:xfrm>
            <a:off x="9874303" y="7603776"/>
            <a:ext cx="4631161" cy="523220"/>
          </a:xfrm>
          <a:prstGeom prst="rect">
            <a:avLst/>
          </a:prstGeom>
          <a:noFill/>
        </p:spPr>
        <p:txBody>
          <a:bodyPr wrap="square" rtlCol="0">
            <a:spAutoFit/>
          </a:bodyPr>
          <a:lstStyle/>
          <a:p>
            <a:pPr algn="ctr"/>
            <a:r>
              <a:rPr lang="tr-TR" sz="28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PAIN</a:t>
            </a:r>
          </a:p>
        </p:txBody>
      </p:sp>
      <p:sp>
        <p:nvSpPr>
          <p:cNvPr id="27" name="TextBox 26"/>
          <p:cNvSpPr txBox="1"/>
          <p:nvPr/>
        </p:nvSpPr>
        <p:spPr>
          <a:xfrm>
            <a:off x="14034926"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RESISTANCE</a:t>
            </a:r>
          </a:p>
        </p:txBody>
      </p:sp>
      <p:sp>
        <p:nvSpPr>
          <p:cNvPr id="33" name="TextBox 32"/>
          <p:cNvSpPr txBox="1"/>
          <p:nvPr/>
        </p:nvSpPr>
        <p:spPr>
          <a:xfrm>
            <a:off x="3208363" y="2435057"/>
            <a:ext cx="7187493"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MEET THE OBSTACLES</a:t>
            </a:r>
          </a:p>
        </p:txBody>
      </p:sp>
      <p:sp>
        <p:nvSpPr>
          <p:cNvPr id="34" name="TextBox 33"/>
          <p:cNvSpPr txBox="1"/>
          <p:nvPr/>
        </p:nvSpPr>
        <p:spPr>
          <a:xfrm>
            <a:off x="3169057" y="1204036"/>
            <a:ext cx="12724086" cy="1107996"/>
          </a:xfrm>
          <a:prstGeom prst="rect">
            <a:avLst/>
          </a:prstGeom>
          <a:noFill/>
        </p:spPr>
        <p:txBody>
          <a:bodyPr wrap="square" rtlCol="0">
            <a:spAutoFit/>
          </a:bodyPr>
          <a:lstStyle/>
          <a:p>
            <a:r>
              <a:rPr lang="en-US" sz="6600" b="1"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HEALTHCARE CHALLENGES:</a:t>
            </a:r>
          </a:p>
        </p:txBody>
      </p:sp>
      <p:sp>
        <p:nvSpPr>
          <p:cNvPr id="26" name="Rectangle 25"/>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35" name="TextBox 34"/>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36" name="TextBox 35"/>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317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Opioid</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Crisis</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BA63E7-B895-044B-934D-47DE6B07B39D}"/>
              </a:ext>
            </a:extLst>
          </p:cNvPr>
          <p:cNvSpPr txBox="1"/>
          <p:nvPr/>
        </p:nvSpPr>
        <p:spPr>
          <a:xfrm>
            <a:off x="2277861" y="3616254"/>
            <a:ext cx="9790124" cy="8217634"/>
          </a:xfrm>
          <a:prstGeom prst="rect">
            <a:avLst/>
          </a:prstGeom>
          <a:noFill/>
        </p:spPr>
        <p:txBody>
          <a:bodyPr wrap="square" rtlCol="0">
            <a:spAutoFit/>
          </a:bodyPr>
          <a:lstStyle/>
          <a:p>
            <a:r>
              <a:rPr lang="en-US" sz="4400" dirty="0"/>
              <a:t>An Institute of Medicine report attributed the rise in chronic pain prevalence during the 1990s to the following:</a:t>
            </a:r>
          </a:p>
          <a:p>
            <a:pPr marL="742950" indent="-742950">
              <a:buFont typeface="+mj-lt"/>
              <a:buAutoNum type="arabicPeriod"/>
            </a:pPr>
            <a:r>
              <a:rPr lang="en-US" sz="4400" b="1" dirty="0"/>
              <a:t>greater patient expectations for pain relief,</a:t>
            </a:r>
          </a:p>
          <a:p>
            <a:pPr marL="742950" indent="-742950">
              <a:buFont typeface="+mj-lt"/>
              <a:buAutoNum type="arabicPeriod"/>
            </a:pPr>
            <a:r>
              <a:rPr lang="en-US" sz="4400" b="1" dirty="0"/>
              <a:t>musculoskeletal disorders of an aging population,</a:t>
            </a:r>
          </a:p>
          <a:p>
            <a:pPr marL="742950" indent="-742950">
              <a:buFont typeface="+mj-lt"/>
              <a:buAutoNum type="arabicPeriod"/>
            </a:pPr>
            <a:r>
              <a:rPr lang="en-US" sz="4400" dirty="0"/>
              <a:t>obesity,</a:t>
            </a:r>
          </a:p>
          <a:p>
            <a:pPr marL="742950" indent="-742950">
              <a:buFont typeface="+mj-lt"/>
              <a:buAutoNum type="arabicPeriod"/>
            </a:pPr>
            <a:r>
              <a:rPr lang="en-US" sz="4400" dirty="0"/>
              <a:t>increased survivorship after injury and cancer, and</a:t>
            </a:r>
          </a:p>
          <a:p>
            <a:pPr marL="742950" indent="-742950">
              <a:buFont typeface="+mj-lt"/>
              <a:buAutoNum type="arabicPeriod"/>
            </a:pPr>
            <a:r>
              <a:rPr lang="en-US" sz="4400" dirty="0"/>
              <a:t>increasing frequency and complexity of surgery.</a:t>
            </a:r>
          </a:p>
        </p:txBody>
      </p:sp>
      <p:pic>
        <p:nvPicPr>
          <p:cNvPr id="2" name="Picture 1">
            <a:extLst>
              <a:ext uri="{FF2B5EF4-FFF2-40B4-BE49-F238E27FC236}">
                <a16:creationId xmlns:a16="http://schemas.microsoft.com/office/drawing/2014/main" id="{0599D528-6372-AE44-A722-14EF42A2EEF1}"/>
              </a:ext>
            </a:extLst>
          </p:cNvPr>
          <p:cNvPicPr>
            <a:picLocks noChangeAspect="1"/>
          </p:cNvPicPr>
          <p:nvPr/>
        </p:nvPicPr>
        <p:blipFill>
          <a:blip r:embed="rId4"/>
          <a:stretch>
            <a:fillRect/>
          </a:stretch>
        </p:blipFill>
        <p:spPr>
          <a:xfrm>
            <a:off x="12107516" y="2548342"/>
            <a:ext cx="12336284" cy="9522069"/>
          </a:xfrm>
          <a:prstGeom prst="rect">
            <a:avLst/>
          </a:prstGeom>
        </p:spPr>
      </p:pic>
      <p:sp>
        <p:nvSpPr>
          <p:cNvPr id="17" name="TextBox 16">
            <a:extLst>
              <a:ext uri="{FF2B5EF4-FFF2-40B4-BE49-F238E27FC236}">
                <a16:creationId xmlns:a16="http://schemas.microsoft.com/office/drawing/2014/main" id="{8705A41E-23D8-6E4D-A9A7-613789820F09}"/>
              </a:ext>
            </a:extLst>
          </p:cNvPr>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Causes and Impact</a:t>
            </a:r>
          </a:p>
        </p:txBody>
      </p:sp>
    </p:spTree>
    <p:extLst>
      <p:ext uri="{BB962C8B-B14F-4D97-AF65-F5344CB8AC3E}">
        <p14:creationId xmlns:p14="http://schemas.microsoft.com/office/powerpoint/2010/main" val="74739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ebas Neue Bold" panose="020B0606020202050201" pitchFamily="34" charset="-94"/>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47333" y="12793750"/>
            <a:ext cx="10120651" cy="492443"/>
          </a:xfrm>
          <a:prstGeom prst="rect">
            <a:avLst/>
          </a:prstGeom>
          <a:noFill/>
        </p:spPr>
        <p:txBody>
          <a:bodyPr wrap="square" rtlCol="0">
            <a:spAutoFit/>
          </a:bodyPr>
          <a:lstStyle/>
          <a:p>
            <a:pPr algn="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The</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Future</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of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Medicine</a:t>
            </a:r>
            <a:endPar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0" name="TextBox 9"/>
          <p:cNvSpPr txBox="1"/>
          <p:nvPr/>
        </p:nvSpPr>
        <p:spPr>
          <a:xfrm>
            <a:off x="12330649" y="12793750"/>
            <a:ext cx="6814348" cy="492443"/>
          </a:xfrm>
          <a:prstGeom prst="rect">
            <a:avLst/>
          </a:prstGeom>
          <a:noFill/>
        </p:spPr>
        <p:txBody>
          <a:bodyPr wrap="square" rtlCol="0">
            <a:spAutoFit/>
          </a:bodyPr>
          <a:lstStyle/>
          <a:p>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4898438" y="5300369"/>
            <a:ext cx="14864421" cy="1281953"/>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i="1" dirty="0">
                <a:solidFill>
                  <a:srgbClr val="FFFFFF"/>
                </a:solidFill>
              </a:rPr>
              <a:t>To find health should be the object of the doctor.  Anyone can find disease.</a:t>
            </a:r>
          </a:p>
          <a:p>
            <a:endParaRPr lang="en-US" sz="4400" i="1" dirty="0">
              <a:solidFill>
                <a:srgbClr val="FFFFFF"/>
              </a:solidFill>
            </a:endParaRPr>
          </a:p>
          <a:p>
            <a:r>
              <a:rPr lang="en-US" sz="4400" i="1" dirty="0">
                <a:solidFill>
                  <a:srgbClr val="FFFFFF"/>
                </a:solidFill>
              </a:rPr>
              <a:t>-A.T Still MD, DO. Philosophy of Osteopathy</a:t>
            </a:r>
          </a:p>
          <a:p>
            <a:endParaRPr lang="en-US" sz="4000" i="1" dirty="0">
              <a:solidFill>
                <a:srgbClr val="FFFFFF"/>
              </a:solidFill>
            </a:endParaRPr>
          </a:p>
        </p:txBody>
      </p:sp>
      <p:pic>
        <p:nvPicPr>
          <p:cNvPr id="4" name="Graphic 3" descr="Open quotation mark">
            <a:extLst>
              <a:ext uri="{FF2B5EF4-FFF2-40B4-BE49-F238E27FC236}">
                <a16:creationId xmlns:a16="http://schemas.microsoft.com/office/drawing/2014/main" id="{D6015B3C-E5DC-8745-9FD2-973972FF29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64063" y="3133293"/>
            <a:ext cx="1407842" cy="1407842"/>
          </a:xfrm>
          <a:prstGeom prst="rect">
            <a:avLst/>
          </a:prstGeom>
        </p:spPr>
      </p:pic>
    </p:spTree>
    <p:extLst>
      <p:ext uri="{BB962C8B-B14F-4D97-AF65-F5344CB8AC3E}">
        <p14:creationId xmlns:p14="http://schemas.microsoft.com/office/powerpoint/2010/main" val="302916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Bold" panose="020B0606020202050201" pitchFamily="34" charset="-94"/>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349" y="594131"/>
            <a:ext cx="13644030" cy="2085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799" y="3775148"/>
            <a:ext cx="18289586" cy="29507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5799" y="6858000"/>
            <a:ext cx="18289586" cy="5262979"/>
          </a:xfrm>
          <a:prstGeom prst="rect">
            <a:avLst/>
          </a:prstGeom>
          <a:noFill/>
        </p:spPr>
        <p:txBody>
          <a:bodyPr wrap="square" rtlCol="0">
            <a:spAutoFit/>
          </a:bodyPr>
          <a:lstStyle/>
          <a:p>
            <a:r>
              <a:rPr lang="en-US" dirty="0">
                <a:solidFill>
                  <a:schemeClr val="bg1"/>
                </a:solidFill>
              </a:rPr>
              <a:t>Volume 341:1426-1431 November 4, 1999  Number 19</a:t>
            </a:r>
          </a:p>
          <a:p>
            <a:endParaRPr lang="en-US" dirty="0">
              <a:solidFill>
                <a:schemeClr val="bg1"/>
              </a:solidFill>
            </a:endParaRPr>
          </a:p>
          <a:p>
            <a:endParaRPr lang="en-US" dirty="0">
              <a:solidFill>
                <a:schemeClr val="bg1"/>
              </a:solidFill>
            </a:endParaRPr>
          </a:p>
          <a:p>
            <a:r>
              <a:rPr lang="en-US" sz="4800" dirty="0">
                <a:solidFill>
                  <a:schemeClr val="bg1"/>
                </a:solidFill>
              </a:rPr>
              <a:t>Results: The osteopathic-treatment group required significantly less medication (analgesics, anti-inflammatory agents, and muscle relaxants) (P&lt; 0.001) and used less physical therapy (0.2 percent vs. 2.6 percent, P&lt;0.05</a:t>
            </a:r>
          </a:p>
          <a:p>
            <a:endParaRPr lang="en-US" dirty="0"/>
          </a:p>
        </p:txBody>
      </p:sp>
    </p:spTree>
    <p:extLst>
      <p:ext uri="{BB962C8B-B14F-4D97-AF65-F5344CB8AC3E}">
        <p14:creationId xmlns:p14="http://schemas.microsoft.com/office/powerpoint/2010/main" val="245911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 Manipulation for Low Back Pain</a:t>
            </a:r>
          </a:p>
        </p:txBody>
      </p: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Treating</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Cause</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BA63E7-B895-044B-934D-47DE6B07B39D}"/>
              </a:ext>
            </a:extLst>
          </p:cNvPr>
          <p:cNvSpPr txBox="1"/>
          <p:nvPr/>
        </p:nvSpPr>
        <p:spPr>
          <a:xfrm>
            <a:off x="3258951" y="3616254"/>
            <a:ext cx="17706934" cy="7848302"/>
          </a:xfrm>
          <a:prstGeom prst="rect">
            <a:avLst/>
          </a:prstGeom>
          <a:noFill/>
        </p:spPr>
        <p:txBody>
          <a:bodyPr wrap="square" rtlCol="0">
            <a:spAutoFit/>
          </a:bodyPr>
          <a:lstStyle/>
          <a:p>
            <a:pPr marL="571500" indent="-571500">
              <a:buFont typeface="Courier New" panose="02070309020205020404" pitchFamily="49" charset="0"/>
              <a:buChar char="o"/>
            </a:pPr>
            <a:r>
              <a:rPr lang="en-US" sz="4400" dirty="0"/>
              <a:t>Low Back Pain</a:t>
            </a:r>
          </a:p>
          <a:p>
            <a:pPr marL="1485900" lvl="1" indent="-571500">
              <a:buFont typeface="Courier New" panose="02070309020205020404" pitchFamily="49" charset="0"/>
              <a:buChar char="o"/>
            </a:pPr>
            <a:r>
              <a:rPr lang="en-US" sz="4400" dirty="0"/>
              <a:t>OMT was not only more effective than ultrasound for treating low back pain, but its use also allowed participants to cut down on the amount of medication they took to treat their lower back pain throughout the 12-week study. </a:t>
            </a:r>
          </a:p>
          <a:p>
            <a:pPr marL="1485900" lvl="1" indent="-571500">
              <a:buFont typeface="Courier New" panose="02070309020205020404" pitchFamily="49" charset="0"/>
              <a:buChar char="o"/>
            </a:pPr>
            <a:r>
              <a:rPr lang="en-US" sz="4400" dirty="0"/>
              <a:t>Nearly two-thirds of the individuals who received OMT had a 30 percent reduction in their pain level, and half of those patients had a 50 percent reduction in their pain level, the study showed.</a:t>
            </a:r>
          </a:p>
          <a:p>
            <a:pPr marL="1485900" lvl="1" indent="-571500">
              <a:buFont typeface="Courier New" panose="02070309020205020404" pitchFamily="49" charset="0"/>
              <a:buChar char="o"/>
            </a:pPr>
            <a:endParaRPr lang="en-US" sz="4400" dirty="0"/>
          </a:p>
          <a:p>
            <a:pPr marL="1485900" lvl="1" indent="-571500">
              <a:buFont typeface="Courier New" panose="02070309020205020404" pitchFamily="49" charset="0"/>
              <a:buChar char="o"/>
            </a:pPr>
            <a:r>
              <a:rPr lang="en-US" dirty="0" err="1"/>
              <a:t>Licciardone</a:t>
            </a:r>
            <a:r>
              <a:rPr lang="en-US" dirty="0"/>
              <a:t> JC, et al. Outcomes of osteopathic manual treatment for chronic low back pain according to baseline pain severity: results from the Osteopathic Trial.  Man </a:t>
            </a:r>
            <a:r>
              <a:rPr lang="en-US" dirty="0" err="1"/>
              <a:t>Ther</a:t>
            </a:r>
            <a:r>
              <a:rPr lang="en-US" dirty="0"/>
              <a:t>. 2013 Dec;18(6)533-540.</a:t>
            </a:r>
          </a:p>
        </p:txBody>
      </p:sp>
    </p:spTree>
    <p:extLst>
      <p:ext uri="{BB962C8B-B14F-4D97-AF65-F5344CB8AC3E}">
        <p14:creationId xmlns:p14="http://schemas.microsoft.com/office/powerpoint/2010/main" val="380751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ebas Neue Bold" panose="020B0606020202050201" pitchFamily="34" charset="-94"/>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17562" y="6336063"/>
            <a:ext cx="10785815" cy="2497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77478" y="4854326"/>
            <a:ext cx="17135061" cy="1323439"/>
          </a:xfrm>
          <a:prstGeom prst="rect">
            <a:avLst/>
          </a:prstGeom>
          <a:noFill/>
        </p:spPr>
        <p:txBody>
          <a:bodyPr wrap="square" rtlCol="0">
            <a:spAutoFit/>
          </a:bodyPr>
          <a:lstStyle/>
          <a:p>
            <a:pPr algn="ctr"/>
            <a:r>
              <a:rPr lang="tr-TR" sz="8000" b="1" cap="all" spc="-3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WHY I BECAME A DO</a:t>
            </a:r>
            <a:endParaRPr lang="en-US" sz="8000" b="1" spc="-300" dirty="0">
              <a:solidFill>
                <a:prstClr val="white"/>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9" name="TextBox 8"/>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FFFFFF"/>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0" name="TextBox 9"/>
          <p:cNvSpPr txBox="1"/>
          <p:nvPr/>
        </p:nvSpPr>
        <p:spPr>
          <a:xfrm>
            <a:off x="12330650" y="12793750"/>
            <a:ext cx="5403168" cy="492443"/>
          </a:xfrm>
          <a:prstGeom prst="rect">
            <a:avLst/>
          </a:prstGeom>
          <a:noFill/>
        </p:spPr>
        <p:txBody>
          <a:bodyPr wrap="square" rtlCol="0">
            <a:spAutoFit/>
          </a:bodyPr>
          <a:lstStyle/>
          <a:p>
            <a:r>
              <a:rPr lang="tr-TR" sz="2600" spc="300" dirty="0">
                <a:solidFill>
                  <a:srgbClr val="FFFFFF"/>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FFFFFF"/>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FFFFFF"/>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FFFFFF"/>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77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OMT influencing wound healing</a:t>
            </a:r>
          </a:p>
        </p:txBody>
      </p: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body is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capable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of self-</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healing</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BA63E7-B895-044B-934D-47DE6B07B39D}"/>
              </a:ext>
            </a:extLst>
          </p:cNvPr>
          <p:cNvSpPr txBox="1"/>
          <p:nvPr/>
        </p:nvSpPr>
        <p:spPr>
          <a:xfrm>
            <a:off x="3258951" y="3616254"/>
            <a:ext cx="17706934" cy="7971413"/>
          </a:xfrm>
          <a:prstGeom prst="rect">
            <a:avLst/>
          </a:prstGeom>
          <a:noFill/>
        </p:spPr>
        <p:txBody>
          <a:bodyPr wrap="square" rtlCol="0">
            <a:spAutoFit/>
          </a:bodyPr>
          <a:lstStyle/>
          <a:p>
            <a:pPr marL="571500" indent="-571500">
              <a:buFont typeface="Courier New" panose="02070309020205020404" pitchFamily="49" charset="0"/>
              <a:buChar char="o"/>
            </a:pPr>
            <a:r>
              <a:rPr lang="en-US" sz="4000" dirty="0"/>
              <a:t>“A key osteopathic tenet involves the body’s ability to self-heal. Osteopathic manipulative treatment (OMT) has been evolved to improve this healing capacity. The authors' in vitro work has focused on modeling 2 common OMT modalities: myofascial release (MFR) and </a:t>
            </a:r>
            <a:r>
              <a:rPr lang="en-US" sz="4000" dirty="0" err="1"/>
              <a:t>counterstrain</a:t>
            </a:r>
            <a:r>
              <a:rPr lang="en-US" sz="4000" dirty="0"/>
              <a:t>. Their studies have evaluated the effects of these modalities on wound healing, cytokine secretion, and muscle repair. The key components of the host response to mechanical forces are fibroblasts, which are the main fascial cells that respond to different types of strain by secreting anti-inflammatory chemicals and growth factors, </a:t>
            </a:r>
            <a:r>
              <a:rPr lang="en-US" sz="4000" b="1" dirty="0"/>
              <a:t>thus improving wound healing and muscle repair processes</a:t>
            </a:r>
            <a:r>
              <a:rPr lang="en-US" sz="4000" dirty="0"/>
              <a:t>.” </a:t>
            </a:r>
          </a:p>
          <a:p>
            <a:pPr marL="571500" indent="-571500">
              <a:buFont typeface="Courier New" panose="02070309020205020404" pitchFamily="49" charset="0"/>
              <a:buChar char="o"/>
            </a:pPr>
            <a:endParaRPr lang="en-US" sz="4400" dirty="0"/>
          </a:p>
          <a:p>
            <a:pPr marL="1485900" lvl="1" indent="-571500">
              <a:buFont typeface="Courier New" panose="02070309020205020404" pitchFamily="49" charset="0"/>
              <a:buChar char="o"/>
            </a:pPr>
            <a:r>
              <a:rPr lang="en-US" dirty="0" err="1"/>
              <a:t>Zein-Hammoud</a:t>
            </a:r>
            <a:r>
              <a:rPr lang="en-US" dirty="0"/>
              <a:t> M, </a:t>
            </a:r>
            <a:r>
              <a:rPr lang="en-US" dirty="0" err="1"/>
              <a:t>Standley</a:t>
            </a:r>
            <a:r>
              <a:rPr lang="en-US" dirty="0"/>
              <a:t> PR. Modeled osteopathic manipulative treatments: a review of their in vitro effects on fibroblast tissue preparations.  </a:t>
            </a:r>
            <a:r>
              <a:rPr lang="en-US" i="1" dirty="0"/>
              <a:t>J Am Osteopath Assoc</a:t>
            </a:r>
            <a:r>
              <a:rPr lang="en-US" dirty="0"/>
              <a:t>. 2015 August (115)490-502.</a:t>
            </a:r>
          </a:p>
        </p:txBody>
      </p:sp>
    </p:spTree>
    <p:extLst>
      <p:ext uri="{BB962C8B-B14F-4D97-AF65-F5344CB8AC3E}">
        <p14:creationId xmlns:p14="http://schemas.microsoft.com/office/powerpoint/2010/main" val="179551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 Manipulation for Post-Op Pain</a:t>
            </a:r>
          </a:p>
        </p:txBody>
      </p: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Treating</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Cause</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BA63E7-B895-044B-934D-47DE6B07B39D}"/>
              </a:ext>
            </a:extLst>
          </p:cNvPr>
          <p:cNvSpPr txBox="1"/>
          <p:nvPr/>
        </p:nvSpPr>
        <p:spPr>
          <a:xfrm>
            <a:off x="3258951" y="3616254"/>
            <a:ext cx="17706934" cy="8340745"/>
          </a:xfrm>
          <a:prstGeom prst="rect">
            <a:avLst/>
          </a:prstGeom>
          <a:noFill/>
        </p:spPr>
        <p:txBody>
          <a:bodyPr wrap="square" rtlCol="0">
            <a:spAutoFit/>
          </a:bodyPr>
          <a:lstStyle/>
          <a:p>
            <a:pPr marL="571500" indent="-571500">
              <a:buFont typeface="Courier New" panose="02070309020205020404" pitchFamily="49" charset="0"/>
              <a:buChar char="o"/>
            </a:pPr>
            <a:r>
              <a:rPr lang="en-US" sz="6000" dirty="0"/>
              <a:t>Post-Operative Pain</a:t>
            </a:r>
          </a:p>
          <a:p>
            <a:pPr marL="1485900" lvl="1" indent="-571500">
              <a:buFont typeface="Courier New" panose="02070309020205020404" pitchFamily="49" charset="0"/>
              <a:buChar char="o"/>
            </a:pPr>
            <a:r>
              <a:rPr lang="en-US" sz="5400" dirty="0"/>
              <a:t>Administration of postoperative OMT enhanced pre- and postoperative morphine analgesia in the immediate 48-hour period following elective hysterectomy, demonstrating that OMT can be a therapeutic adjunct in pain management following this procedure.</a:t>
            </a:r>
          </a:p>
          <a:p>
            <a:pPr lvl="1"/>
            <a:endParaRPr lang="en-US" sz="5400" dirty="0"/>
          </a:p>
          <a:p>
            <a:pPr marL="1485900" lvl="1" indent="-571500">
              <a:buFont typeface="Courier New" panose="02070309020205020404" pitchFamily="49" charset="0"/>
              <a:buChar char="o"/>
            </a:pPr>
            <a:r>
              <a:rPr lang="en-US" dirty="0"/>
              <a:t>Goldstein FJ, et. al. Preoperative Intravenous Morphine Sulfate With Postoperative Osteopathic Manipulative Treatment Reduces Patient Analgesic Use After Total Abdominal Hysterectomy. </a:t>
            </a:r>
            <a:r>
              <a:rPr lang="en-US" i="1" dirty="0"/>
              <a:t>J Am Osteopath Assoc</a:t>
            </a:r>
            <a:r>
              <a:rPr lang="en-US" dirty="0"/>
              <a:t>. 2005;105(6):273-279 </a:t>
            </a:r>
          </a:p>
          <a:p>
            <a:pPr marL="571500" indent="-571500">
              <a:buFont typeface="Courier New" panose="02070309020205020404" pitchFamily="49" charset="0"/>
              <a:buChar char="o"/>
            </a:pPr>
            <a:endParaRPr lang="en-US" sz="4400" dirty="0"/>
          </a:p>
        </p:txBody>
      </p:sp>
    </p:spTree>
    <p:extLst>
      <p:ext uri="{BB962C8B-B14F-4D97-AF65-F5344CB8AC3E}">
        <p14:creationId xmlns:p14="http://schemas.microsoft.com/office/powerpoint/2010/main" val="77424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7044000"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 Manipulation</a:t>
            </a:r>
          </a:p>
        </p:txBody>
      </p: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Inflammation</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2B1892D-8705-B44B-8362-792207DDA80E}"/>
              </a:ext>
            </a:extLst>
          </p:cNvPr>
          <p:cNvSpPr/>
          <p:nvPr/>
        </p:nvSpPr>
        <p:spPr>
          <a:xfrm>
            <a:off x="3169056" y="3949512"/>
            <a:ext cx="17753284" cy="3416320"/>
          </a:xfrm>
          <a:prstGeom prst="rect">
            <a:avLst/>
          </a:prstGeom>
        </p:spPr>
        <p:txBody>
          <a:bodyPr wrap="square">
            <a:spAutoFit/>
          </a:bodyPr>
          <a:lstStyle/>
          <a:p>
            <a:pPr marL="571500" indent="-571500">
              <a:buFont typeface="Arial" panose="020B0604020202020204" pitchFamily="34" charset="0"/>
              <a:buChar char="•"/>
            </a:pPr>
            <a:r>
              <a:rPr lang="en-US" sz="6000" dirty="0"/>
              <a:t>OMT has been shown to decrease TNF-alpha in patients with low back pain. </a:t>
            </a:r>
          </a:p>
          <a:p>
            <a:pPr marL="1485900" lvl="1" indent="-571500">
              <a:buFont typeface="Wingdings" panose="05000000000000000000" pitchFamily="2" charset="2"/>
              <a:buChar char="Ø"/>
            </a:pPr>
            <a:r>
              <a:rPr lang="en-US" sz="4800" dirty="0"/>
              <a:t>(</a:t>
            </a:r>
            <a:r>
              <a:rPr lang="en-US" sz="4800" dirty="0" err="1"/>
              <a:t>Licciardone</a:t>
            </a:r>
            <a:r>
              <a:rPr lang="en-US" sz="4800" dirty="0"/>
              <a:t> JC. Associations of cytokine concentrations with key osteopathic lesions… JAOA Vol 112 No9 September 2012)</a:t>
            </a:r>
          </a:p>
        </p:txBody>
      </p:sp>
    </p:spTree>
    <p:extLst>
      <p:ext uri="{BB962C8B-B14F-4D97-AF65-F5344CB8AC3E}">
        <p14:creationId xmlns:p14="http://schemas.microsoft.com/office/powerpoint/2010/main" val="5616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7044000"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Pain processing</a:t>
            </a:r>
          </a:p>
        </p:txBody>
      </p:sp>
      <p:sp>
        <p:nvSpPr>
          <p:cNvPr id="19" name="TextBox 18"/>
          <p:cNvSpPr txBox="1"/>
          <p:nvPr/>
        </p:nvSpPr>
        <p:spPr>
          <a:xfrm>
            <a:off x="3169056" y="1204036"/>
            <a:ext cx="18166944"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body is a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unit</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of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mind</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body,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and</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spirit</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C69B4B1-25F2-AF4C-BC7C-6757A040356B}"/>
              </a:ext>
            </a:extLst>
          </p:cNvPr>
          <p:cNvSpPr txBox="1"/>
          <p:nvPr/>
        </p:nvSpPr>
        <p:spPr>
          <a:xfrm>
            <a:off x="3254161" y="3276669"/>
            <a:ext cx="17706933" cy="8740854"/>
          </a:xfrm>
          <a:prstGeom prst="rect">
            <a:avLst/>
          </a:prstGeom>
          <a:noFill/>
        </p:spPr>
        <p:txBody>
          <a:bodyPr wrap="square" rtlCol="0">
            <a:spAutoFit/>
          </a:bodyPr>
          <a:lstStyle/>
          <a:p>
            <a:pPr marL="571500" indent="-571500">
              <a:buFont typeface="Arial" panose="020B0604020202020204" pitchFamily="34" charset="0"/>
              <a:buChar char="•"/>
            </a:pPr>
            <a:r>
              <a:rPr lang="en-US" sz="5400" dirty="0"/>
              <a:t>Being mindful reduces pain</a:t>
            </a:r>
          </a:p>
          <a:p>
            <a:pPr marL="1485900" lvl="1" indent="-571500">
              <a:buFont typeface="Arial" panose="020B0604020202020204" pitchFamily="34" charset="0"/>
              <a:buChar char="•"/>
            </a:pPr>
            <a:r>
              <a:rPr lang="en-US" sz="4000" dirty="0"/>
              <a:t>Higher Freiburg Mindfulness Inventory ratings were associated with </a:t>
            </a:r>
            <a:r>
              <a:rPr lang="en-US" sz="4000" b="1" dirty="0"/>
              <a:t>lower pain intensity </a:t>
            </a:r>
            <a:r>
              <a:rPr lang="en-US" sz="4000" dirty="0"/>
              <a:t>(</a:t>
            </a:r>
            <a:r>
              <a:rPr lang="en-US" sz="4000" i="1" dirty="0"/>
              <a:t>P</a:t>
            </a:r>
            <a:r>
              <a:rPr lang="en-US" sz="4000" dirty="0"/>
              <a:t> = 0.005) and </a:t>
            </a:r>
            <a:r>
              <a:rPr lang="en-US" sz="4000" b="1" dirty="0"/>
              <a:t>pain unpleasantness ratings </a:t>
            </a:r>
            <a:r>
              <a:rPr lang="en-US" sz="4000" dirty="0"/>
              <a:t>(</a:t>
            </a:r>
            <a:r>
              <a:rPr lang="en-US" sz="4000" i="1" dirty="0"/>
              <a:t>P</a:t>
            </a:r>
            <a:r>
              <a:rPr lang="en-US" sz="4000" dirty="0"/>
              <a:t> = 0.005). Whole brain analyses revealed that higher dispositional mindfulness was associated with greater </a:t>
            </a:r>
            <a:r>
              <a:rPr lang="en-US" sz="4000" b="1" dirty="0"/>
              <a:t>deactivation of a brain region </a:t>
            </a:r>
            <a:r>
              <a:rPr lang="en-US" sz="4000" dirty="0"/>
              <a:t>extending from the precuneus to posterior cingulate cortex during noxious heat. These novel findings demonstrate that </a:t>
            </a:r>
            <a:r>
              <a:rPr lang="en-US" sz="4000" b="1" dirty="0"/>
              <a:t>mindful individuals feel less pain</a:t>
            </a:r>
            <a:r>
              <a:rPr lang="en-US" sz="4000" dirty="0"/>
              <a:t> and evoke greater deactivation of brain regions supporting the engagement sensory, cognitive, and affective appraisals. We propose that mindfulness and the posterior cingulate cortex should be considered as important mechanistic targets for pain therapies.</a:t>
            </a:r>
          </a:p>
          <a:p>
            <a:pPr marL="1485900" lvl="1" indent="-571500">
              <a:buFont typeface="Arial" panose="020B0604020202020204" pitchFamily="34" charset="0"/>
              <a:buChar char="•"/>
            </a:pPr>
            <a:endParaRPr lang="en-US" dirty="0"/>
          </a:p>
          <a:p>
            <a:pPr marL="1485900" lvl="1" indent="-571500">
              <a:buFont typeface="Arial" panose="020B0604020202020204" pitchFamily="34" charset="0"/>
              <a:buChar char="•"/>
            </a:pPr>
            <a:r>
              <a:rPr lang="en-US" dirty="0" err="1"/>
              <a:t>Zeidan</a:t>
            </a:r>
            <a:r>
              <a:rPr lang="en-US" dirty="0"/>
              <a:t> F, et al. Neural mechanisms supporting the relationship between dispositional mindfulness and pain.  Pain. 2018 Dec; 159(12):2477-2485.</a:t>
            </a:r>
          </a:p>
        </p:txBody>
      </p:sp>
    </p:spTree>
    <p:extLst>
      <p:ext uri="{BB962C8B-B14F-4D97-AF65-F5344CB8AC3E}">
        <p14:creationId xmlns:p14="http://schemas.microsoft.com/office/powerpoint/2010/main" val="100816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ebas Neue Bold" panose="020B0606020202050201" pitchFamily="34" charset="-94"/>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47333" y="12793750"/>
            <a:ext cx="10120651" cy="492443"/>
          </a:xfrm>
          <a:prstGeom prst="rect">
            <a:avLst/>
          </a:prstGeom>
          <a:noFill/>
        </p:spPr>
        <p:txBody>
          <a:bodyPr wrap="square" rtlCol="0">
            <a:spAutoFit/>
          </a:bodyPr>
          <a:lstStyle/>
          <a:p>
            <a:pPr algn="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The</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Future</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of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Medicine</a:t>
            </a:r>
            <a:endPar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0" name="TextBox 9"/>
          <p:cNvSpPr txBox="1"/>
          <p:nvPr/>
        </p:nvSpPr>
        <p:spPr>
          <a:xfrm>
            <a:off x="12330649" y="12793750"/>
            <a:ext cx="6814348" cy="492443"/>
          </a:xfrm>
          <a:prstGeom prst="rect">
            <a:avLst/>
          </a:prstGeom>
          <a:noFill/>
        </p:spPr>
        <p:txBody>
          <a:bodyPr wrap="square" rtlCol="0">
            <a:spAutoFit/>
          </a:bodyPr>
          <a:lstStyle/>
          <a:p>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4898438" y="5300369"/>
            <a:ext cx="14864421" cy="1281953"/>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i="1" dirty="0">
                <a:solidFill>
                  <a:srgbClr val="FFFFFF"/>
                </a:solidFill>
              </a:rPr>
              <a:t>Any variation from health has a cause, and the cause has a location.  It is the business of the osteopath to locate and remove it (the cause), doing away with disease and getting health instead.</a:t>
            </a:r>
          </a:p>
          <a:p>
            <a:endParaRPr lang="en-US" sz="4400" i="1" dirty="0">
              <a:solidFill>
                <a:srgbClr val="FFFFFF"/>
              </a:solidFill>
            </a:endParaRPr>
          </a:p>
          <a:p>
            <a:r>
              <a:rPr lang="en-US" sz="4400" i="1" dirty="0">
                <a:solidFill>
                  <a:srgbClr val="FFFFFF"/>
                </a:solidFill>
              </a:rPr>
              <a:t>-A.T Still MD, DO. Osteopathy Research and Practice</a:t>
            </a:r>
          </a:p>
          <a:p>
            <a:endParaRPr lang="en-US" sz="4000" i="1" dirty="0">
              <a:solidFill>
                <a:srgbClr val="FFFFFF"/>
              </a:solidFill>
            </a:endParaRPr>
          </a:p>
        </p:txBody>
      </p:sp>
      <p:pic>
        <p:nvPicPr>
          <p:cNvPr id="4" name="Graphic 3" descr="Open quotation mark">
            <a:extLst>
              <a:ext uri="{FF2B5EF4-FFF2-40B4-BE49-F238E27FC236}">
                <a16:creationId xmlns:a16="http://schemas.microsoft.com/office/drawing/2014/main" id="{D6015B3C-E5DC-8745-9FD2-973972FF29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64063" y="3133293"/>
            <a:ext cx="1407842" cy="1407842"/>
          </a:xfrm>
          <a:prstGeom prst="rect">
            <a:avLst/>
          </a:prstGeom>
        </p:spPr>
      </p:pic>
    </p:spTree>
    <p:extLst>
      <p:ext uri="{BB962C8B-B14F-4D97-AF65-F5344CB8AC3E}">
        <p14:creationId xmlns:p14="http://schemas.microsoft.com/office/powerpoint/2010/main" val="227840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4218333"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641374" y="3867698"/>
            <a:ext cx="2775771" cy="2775771"/>
          </a:xfrm>
          <a:prstGeom prst="ellipse">
            <a:avLst/>
          </a:prstGeom>
          <a:blipFill rotWithShape="1">
            <a:blip r:embed="rId2"/>
            <a:stretch>
              <a:fillRect/>
            </a:stretch>
          </a:blipFill>
          <a:ln w="88900" cap="flat" cmpd="sng">
            <a:solidFill>
              <a:srgbClr val="50739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801998" y="3867698"/>
            <a:ext cx="2775771" cy="2775771"/>
          </a:xfrm>
          <a:prstGeom prst="ellipse">
            <a:avLst/>
          </a:prstGeom>
          <a:blipFill rotWithShape="1">
            <a:blip r:embed="rId3"/>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962621" y="3867698"/>
            <a:ext cx="2775771" cy="2775771"/>
          </a:xfrm>
          <a:prstGeom prst="ellipse">
            <a:avLst/>
          </a:prstGeom>
          <a:blipFill rotWithShape="1">
            <a:blip r:embed="rId4"/>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713679"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COST</a:t>
            </a:r>
          </a:p>
        </p:txBody>
      </p:sp>
      <p:sp>
        <p:nvSpPr>
          <p:cNvPr id="19" name="TextBox 18"/>
          <p:cNvSpPr txBox="1"/>
          <p:nvPr/>
        </p:nvSpPr>
        <p:spPr>
          <a:xfrm>
            <a:off x="9874303"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OPIOID CRISIS</a:t>
            </a:r>
          </a:p>
        </p:txBody>
      </p:sp>
      <p:sp>
        <p:nvSpPr>
          <p:cNvPr id="21" name="TextBox 20"/>
          <p:cNvSpPr txBox="1"/>
          <p:nvPr/>
        </p:nvSpPr>
        <p:spPr>
          <a:xfrm>
            <a:off x="14034926" y="6971530"/>
            <a:ext cx="4631161" cy="738664"/>
          </a:xfrm>
          <a:prstGeom prst="rect">
            <a:avLst/>
          </a:prstGeom>
          <a:noFill/>
        </p:spPr>
        <p:txBody>
          <a:bodyPr wrap="square" rtlCol="0">
            <a:spAutoFit/>
          </a:bodyPr>
          <a:lstStyle/>
          <a:p>
            <a:pPr algn="ctr"/>
            <a:r>
              <a:rPr lang="tr-TR" sz="4200" b="1"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ANTIBIOTICS</a:t>
            </a:r>
          </a:p>
        </p:txBody>
      </p:sp>
      <p:sp>
        <p:nvSpPr>
          <p:cNvPr id="24" name="TextBox 23"/>
          <p:cNvSpPr txBox="1"/>
          <p:nvPr/>
        </p:nvSpPr>
        <p:spPr>
          <a:xfrm>
            <a:off x="5713679"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MONEY</a:t>
            </a:r>
          </a:p>
        </p:txBody>
      </p:sp>
      <p:sp>
        <p:nvSpPr>
          <p:cNvPr id="25" name="TextBox 24"/>
          <p:cNvSpPr txBox="1"/>
          <p:nvPr/>
        </p:nvSpPr>
        <p:spPr>
          <a:xfrm>
            <a:off x="9874303"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PAIN</a:t>
            </a:r>
          </a:p>
        </p:txBody>
      </p:sp>
      <p:sp>
        <p:nvSpPr>
          <p:cNvPr id="27" name="TextBox 26"/>
          <p:cNvSpPr txBox="1"/>
          <p:nvPr/>
        </p:nvSpPr>
        <p:spPr>
          <a:xfrm>
            <a:off x="14034926" y="7603776"/>
            <a:ext cx="4631161" cy="523220"/>
          </a:xfrm>
          <a:prstGeom prst="rect">
            <a:avLst/>
          </a:prstGeom>
          <a:noFill/>
        </p:spPr>
        <p:txBody>
          <a:bodyPr wrap="square" rtlCol="0">
            <a:spAutoFit/>
          </a:bodyPr>
          <a:lstStyle/>
          <a:p>
            <a:pPr algn="ctr"/>
            <a:r>
              <a:rPr lang="tr-TR" sz="28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RESISTANCE</a:t>
            </a:r>
          </a:p>
        </p:txBody>
      </p:sp>
      <p:sp>
        <p:nvSpPr>
          <p:cNvPr id="33" name="TextBox 32"/>
          <p:cNvSpPr txBox="1"/>
          <p:nvPr/>
        </p:nvSpPr>
        <p:spPr>
          <a:xfrm>
            <a:off x="3208363" y="2435057"/>
            <a:ext cx="7187493"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MEET THE OBSTACLES</a:t>
            </a:r>
          </a:p>
        </p:txBody>
      </p:sp>
      <p:sp>
        <p:nvSpPr>
          <p:cNvPr id="34" name="TextBox 33"/>
          <p:cNvSpPr txBox="1"/>
          <p:nvPr/>
        </p:nvSpPr>
        <p:spPr>
          <a:xfrm>
            <a:off x="3169057" y="1204036"/>
            <a:ext cx="12724086" cy="1107996"/>
          </a:xfrm>
          <a:prstGeom prst="rect">
            <a:avLst/>
          </a:prstGeom>
          <a:noFill/>
        </p:spPr>
        <p:txBody>
          <a:bodyPr wrap="square" rtlCol="0">
            <a:spAutoFit/>
          </a:bodyPr>
          <a:lstStyle/>
          <a:p>
            <a:r>
              <a:rPr lang="en-US" sz="6600" b="1"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HEALTHCARE CHALLENGES:</a:t>
            </a:r>
          </a:p>
        </p:txBody>
      </p:sp>
      <p:sp>
        <p:nvSpPr>
          <p:cNvPr id="26" name="Rectangle 25"/>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35" name="TextBox 34"/>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36" name="TextBox 35"/>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184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17" name="Picture 16"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1" name="Rectangle 20"/>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cxnSp>
        <p:nvCxnSpPr>
          <p:cNvPr id="8" name="Straight Connector 7"/>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26293" y="3427183"/>
            <a:ext cx="12461315" cy="3785652"/>
          </a:xfrm>
          <a:prstGeom prst="rect">
            <a:avLst/>
          </a:prstGeom>
          <a:noFill/>
        </p:spPr>
        <p:txBody>
          <a:bodyPr wrap="square" rtlCol="0">
            <a:spAutoFit/>
          </a:bodyPr>
          <a:lstStyle/>
          <a:p>
            <a:pPr marL="571500" indent="-571500">
              <a:buFont typeface="Arial"/>
              <a:buChar char="•"/>
            </a:pPr>
            <a:r>
              <a:rPr lang="en-US" sz="4800" dirty="0"/>
              <a:t>How does the body fight disease?</a:t>
            </a:r>
          </a:p>
          <a:p>
            <a:pPr marL="1485900" lvl="1" indent="-571500">
              <a:buFont typeface="Arial"/>
              <a:buChar char="•"/>
            </a:pPr>
            <a:r>
              <a:rPr lang="en-US" sz="4800" dirty="0"/>
              <a:t>Bacteria</a:t>
            </a:r>
          </a:p>
          <a:p>
            <a:pPr marL="2400300" lvl="2" indent="-571500">
              <a:buFont typeface="Arial"/>
              <a:buChar char="•"/>
            </a:pPr>
            <a:r>
              <a:rPr lang="en-US" sz="4800" dirty="0"/>
              <a:t>Antibiotics</a:t>
            </a:r>
          </a:p>
          <a:p>
            <a:pPr marL="1485900" lvl="1" indent="-571500">
              <a:buFont typeface="Arial"/>
              <a:buChar char="•"/>
            </a:pPr>
            <a:r>
              <a:rPr lang="en-US" sz="4800" dirty="0"/>
              <a:t>Pneumonia</a:t>
            </a:r>
          </a:p>
          <a:p>
            <a:pPr marL="1485900" lvl="1" indent="-571500">
              <a:buFont typeface="Arial"/>
              <a:buChar char="•"/>
            </a:pPr>
            <a:r>
              <a:rPr lang="en-US" sz="4800" dirty="0"/>
              <a:t>Influenza</a:t>
            </a:r>
          </a:p>
        </p:txBody>
      </p:sp>
      <p:sp>
        <p:nvSpPr>
          <p:cNvPr id="12" name="TextBox 11"/>
          <p:cNvSpPr txBox="1"/>
          <p:nvPr/>
        </p:nvSpPr>
        <p:spPr>
          <a:xfrm>
            <a:off x="3208364" y="2435057"/>
            <a:ext cx="17771166" cy="677108"/>
          </a:xfrm>
          <a:prstGeom prst="rect">
            <a:avLst/>
          </a:prstGeom>
          <a:noFill/>
        </p:spPr>
        <p:txBody>
          <a:bodyPr wrap="square" rtlCol="0">
            <a:spAutoFit/>
          </a:bodyPr>
          <a:lstStyle/>
          <a:p>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4" name="TextBox 13"/>
          <p:cNvSpPr txBox="1"/>
          <p:nvPr/>
        </p:nvSpPr>
        <p:spPr>
          <a:xfrm>
            <a:off x="3169056" y="1204036"/>
            <a:ext cx="14094369"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body is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capable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of self-</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healing</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3101" y="2705474"/>
            <a:ext cx="6792246" cy="42681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17049" y="7430626"/>
            <a:ext cx="6938298" cy="42192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6" name="Straight Connector 15">
            <a:extLst>
              <a:ext uri="{FF2B5EF4-FFF2-40B4-BE49-F238E27FC236}">
                <a16:creationId xmlns:a16="http://schemas.microsoft.com/office/drawing/2014/main" id="{D576319B-9AC3-9548-BB9E-1C45D9D1EBE5}"/>
              </a:ext>
            </a:extLst>
          </p:cNvPr>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883401-4058-D441-BAE5-349F9B5F1D70}"/>
              </a:ext>
            </a:extLst>
          </p:cNvPr>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3" name="TextBox 22">
            <a:extLst>
              <a:ext uri="{FF2B5EF4-FFF2-40B4-BE49-F238E27FC236}">
                <a16:creationId xmlns:a16="http://schemas.microsoft.com/office/drawing/2014/main" id="{EC1DDB83-4D30-5241-A6CA-9AA97B7FA928}"/>
              </a:ext>
            </a:extLst>
          </p:cNvPr>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171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Antibiotic Prescribing and Resistance </a:t>
            </a:r>
          </a:p>
        </p:txBody>
      </p:sp>
      <p:sp>
        <p:nvSpPr>
          <p:cNvPr id="19" name="TextBox 18"/>
          <p:cNvSpPr txBox="1"/>
          <p:nvPr/>
        </p:nvSpPr>
        <p:spPr>
          <a:xfrm>
            <a:off x="3169056" y="1204036"/>
            <a:ext cx="15479162"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Rationale</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Therapy</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23" name="TextBox 22"/>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5" name="TextBox 24"/>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37B7FF2A-4A0B-BD4D-A8DC-78D5801C3A18}"/>
              </a:ext>
            </a:extLst>
          </p:cNvPr>
          <p:cNvSpPr/>
          <p:nvPr/>
        </p:nvSpPr>
        <p:spPr>
          <a:xfrm>
            <a:off x="1947333" y="3340251"/>
            <a:ext cx="19567416" cy="10618291"/>
          </a:xfrm>
          <a:prstGeom prst="rect">
            <a:avLst/>
          </a:prstGeom>
        </p:spPr>
        <p:txBody>
          <a:bodyPr wrap="square">
            <a:spAutoFit/>
          </a:bodyPr>
          <a:lstStyle/>
          <a:p>
            <a:pPr marL="571500" indent="-571500">
              <a:buFont typeface="Arial" panose="020B0604020202020204" pitchFamily="34" charset="0"/>
              <a:buChar char="•"/>
            </a:pPr>
            <a:r>
              <a:rPr lang="en-US" sz="6000" dirty="0"/>
              <a:t>Antibiotics are incorrectly prescribed in 30-50% of cases</a:t>
            </a:r>
          </a:p>
          <a:p>
            <a:pPr marL="571500" indent="-571500">
              <a:buFont typeface="Arial" panose="020B0604020202020204" pitchFamily="34" charset="0"/>
              <a:buChar char="•"/>
            </a:pPr>
            <a:r>
              <a:rPr lang="en-US" sz="6000" dirty="0"/>
              <a:t>New antibiotics are not being developed as rapidly because they do not have a high return on investment</a:t>
            </a:r>
          </a:p>
          <a:p>
            <a:pPr marL="571500" indent="-571500">
              <a:buFont typeface="Arial" panose="020B0604020202020204" pitchFamily="34" charset="0"/>
              <a:buChar char="•"/>
            </a:pPr>
            <a:r>
              <a:rPr lang="en-US" sz="6000" dirty="0"/>
              <a:t>CDC says we are in the “post-antibiotic era”</a:t>
            </a:r>
          </a:p>
          <a:p>
            <a:pPr marL="571500" indent="-571500">
              <a:buFont typeface="Arial" panose="020B0604020202020204" pitchFamily="34" charset="0"/>
              <a:buChar char="•"/>
            </a:pPr>
            <a:r>
              <a:rPr lang="en-US" sz="6000" dirty="0"/>
              <a:t>World Health Organization describes the situation as ”dire”</a:t>
            </a:r>
          </a:p>
          <a:p>
            <a:pPr marL="1485900" lvl="1" indent="-571500">
              <a:buFont typeface="Arial" panose="020B0604020202020204" pitchFamily="34" charset="0"/>
              <a:buChar char="•"/>
            </a:pPr>
            <a:r>
              <a:rPr lang="en-US" dirty="0" err="1"/>
              <a:t>Ventola</a:t>
            </a:r>
            <a:r>
              <a:rPr lang="en-US" dirty="0"/>
              <a:t> CL. The Antibiotic Resistance Crisis: Part 1: Causes and Threats. </a:t>
            </a:r>
            <a:r>
              <a:rPr lang="en-US" i="1" dirty="0"/>
              <a:t>PT. </a:t>
            </a:r>
            <a:r>
              <a:rPr lang="en-US" dirty="0"/>
              <a:t>2015 Apr; (40(4): 277-283.</a:t>
            </a:r>
          </a:p>
          <a:p>
            <a:pPr marL="571500" indent="-571500">
              <a:buFont typeface="Arial" panose="020B0604020202020204" pitchFamily="34" charset="0"/>
              <a:buChar char="•"/>
            </a:pPr>
            <a:r>
              <a:rPr lang="en-US" sz="6000" dirty="0"/>
              <a:t>1918-1919 Flu Pandemic.  Patients seen by DOs have 1/40</a:t>
            </a:r>
            <a:r>
              <a:rPr lang="en-US" sz="6000" baseline="30000" dirty="0"/>
              <a:t>th</a:t>
            </a:r>
            <a:r>
              <a:rPr lang="en-US" sz="6000" dirty="0"/>
              <a:t> the mortality of those getting conventional care (.25% vs. 5%)</a:t>
            </a:r>
          </a:p>
          <a:p>
            <a:pPr marL="1485900" lvl="1" indent="-571500">
              <a:buFont typeface="Arial" panose="020B0604020202020204" pitchFamily="34" charset="0"/>
              <a:buChar char="•"/>
            </a:pPr>
            <a:r>
              <a:rPr lang="en-US" dirty="0"/>
              <a:t>Hruby RJ. Avian Influenza: An Osteopathic component to treatment. </a:t>
            </a:r>
            <a:r>
              <a:rPr lang="en-US" i="1" dirty="0"/>
              <a:t>Osteopathic Medicine and Primary Care. </a:t>
            </a:r>
            <a:r>
              <a:rPr lang="en-US" dirty="0"/>
              <a:t>2007;1:10</a:t>
            </a:r>
          </a:p>
          <a:p>
            <a:pPr marL="1485900" lvl="1" indent="-571500">
              <a:buFont typeface="Arial" panose="020B0604020202020204" pitchFamily="34" charset="0"/>
              <a:buChar char="•"/>
            </a:pPr>
            <a:endParaRPr lang="en-US" sz="6000" dirty="0"/>
          </a:p>
        </p:txBody>
      </p:sp>
    </p:spTree>
    <p:extLst>
      <p:ext uri="{BB962C8B-B14F-4D97-AF65-F5344CB8AC3E}">
        <p14:creationId xmlns:p14="http://schemas.microsoft.com/office/powerpoint/2010/main" val="132064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pic>
        <p:nvPicPr>
          <p:cNvPr id="17" name="Picture 16"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1" name="Rectangle 20"/>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cxnSp>
        <p:nvCxnSpPr>
          <p:cNvPr id="8" name="Straight Connector 7"/>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26293" y="3427183"/>
            <a:ext cx="12461315" cy="3477875"/>
          </a:xfrm>
          <a:prstGeom prst="rect">
            <a:avLst/>
          </a:prstGeom>
          <a:noFill/>
        </p:spPr>
        <p:txBody>
          <a:bodyPr wrap="square" rtlCol="0">
            <a:spAutoFit/>
          </a:bodyPr>
          <a:lstStyle/>
          <a:p>
            <a:r>
              <a:rPr lang="en-US" sz="4400" dirty="0"/>
              <a:t>67 year old female develops a productive cough, fever, and shortness of breath.  Chest x-ray reveals a right lower lobe pneumonia.</a:t>
            </a:r>
          </a:p>
          <a:p>
            <a:pPr marL="1485900" lvl="1" indent="-571500">
              <a:buFont typeface="Arial"/>
              <a:buChar char="•"/>
            </a:pPr>
            <a:r>
              <a:rPr lang="en-US" sz="4400" dirty="0"/>
              <a:t>What “causes” pneumonia?</a:t>
            </a:r>
          </a:p>
          <a:p>
            <a:pPr marL="1485900" lvl="1" indent="-571500">
              <a:buFont typeface="Arial"/>
              <a:buChar char="•"/>
            </a:pPr>
            <a:r>
              <a:rPr lang="en-US" sz="4400" dirty="0"/>
              <a:t>What “cures” pneumonia?</a:t>
            </a:r>
          </a:p>
        </p:txBody>
      </p:sp>
      <p:sp>
        <p:nvSpPr>
          <p:cNvPr id="12" name="TextBox 11"/>
          <p:cNvSpPr txBox="1"/>
          <p:nvPr/>
        </p:nvSpPr>
        <p:spPr>
          <a:xfrm>
            <a:off x="3208364" y="2435057"/>
            <a:ext cx="17771166" cy="677108"/>
          </a:xfrm>
          <a:prstGeom prst="rect">
            <a:avLst/>
          </a:prstGeom>
          <a:noFill/>
        </p:spPr>
        <p:txBody>
          <a:bodyPr wrap="square" rtlCol="0">
            <a:spAutoFit/>
          </a:bodyPr>
          <a:lstStyle/>
          <a:p>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4" name="TextBox 13"/>
          <p:cNvSpPr txBox="1"/>
          <p:nvPr/>
        </p:nvSpPr>
        <p:spPr>
          <a:xfrm>
            <a:off x="3169056" y="1204036"/>
            <a:ext cx="14094369" cy="1107996"/>
          </a:xfrm>
          <a:prstGeom prst="rect">
            <a:avLst/>
          </a:prstGeom>
          <a:noFill/>
        </p:spPr>
        <p:txBody>
          <a:bodyPr wrap="square" rtlCol="0">
            <a:spAutoFit/>
          </a:bodyPr>
          <a:lstStyle/>
          <a:p>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Case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Example</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2435" y="3004624"/>
            <a:ext cx="7542777" cy="8447911"/>
          </a:xfrm>
          <a:prstGeom prst="rect">
            <a:avLst/>
          </a:prstGeom>
        </p:spPr>
      </p:pic>
      <p:cxnSp>
        <p:nvCxnSpPr>
          <p:cNvPr id="19" name="Straight Connector 18">
            <a:extLst>
              <a:ext uri="{FF2B5EF4-FFF2-40B4-BE49-F238E27FC236}">
                <a16:creationId xmlns:a16="http://schemas.microsoft.com/office/drawing/2014/main" id="{173239FC-9F3D-014C-896C-01F898D8547C}"/>
              </a:ext>
            </a:extLst>
          </p:cNvPr>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A44B36E-9D10-F14E-BE49-7CD24EFCCFBE}"/>
              </a:ext>
            </a:extLst>
          </p:cNvPr>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2" name="TextBox 21">
            <a:extLst>
              <a:ext uri="{FF2B5EF4-FFF2-40B4-BE49-F238E27FC236}">
                <a16:creationId xmlns:a16="http://schemas.microsoft.com/office/drawing/2014/main" id="{96DC353C-A311-644D-8F23-51244C079E86}"/>
              </a:ext>
            </a:extLst>
          </p:cNvPr>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580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3" name="TextBox 2"/>
          <p:cNvSpPr txBox="1"/>
          <p:nvPr/>
        </p:nvSpPr>
        <p:spPr>
          <a:xfrm>
            <a:off x="2578759" y="1927821"/>
            <a:ext cx="19223665" cy="8679299"/>
          </a:xfrm>
          <a:prstGeom prst="rect">
            <a:avLst/>
          </a:prstGeom>
          <a:noFill/>
        </p:spPr>
        <p:txBody>
          <a:bodyPr wrap="square" rtlCol="0">
            <a:spAutoFit/>
          </a:bodyPr>
          <a:lstStyle/>
          <a:p>
            <a:pPr algn="ctr"/>
            <a:r>
              <a:rPr lang="en-US" sz="6600" b="1" u="sng" dirty="0">
                <a:solidFill>
                  <a:schemeClr val="bg1"/>
                </a:solidFill>
              </a:rPr>
              <a:t>MOPSE Study</a:t>
            </a:r>
            <a:endParaRPr lang="en-US" sz="5400" b="1" u="sng" dirty="0">
              <a:solidFill>
                <a:schemeClr val="bg1"/>
              </a:solidFill>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solidFill>
                <a:schemeClr val="bg1"/>
              </a:solidFill>
            </a:endParaRPr>
          </a:p>
          <a:p>
            <a:endParaRPr lang="en-US" dirty="0">
              <a:solidFill>
                <a:schemeClr val="bg1"/>
              </a:solidFill>
            </a:endParaRPr>
          </a:p>
          <a:p>
            <a:pPr algn="ctr"/>
            <a:r>
              <a:rPr lang="en-US" sz="4400" dirty="0">
                <a:solidFill>
                  <a:schemeClr val="bg1"/>
                </a:solidFill>
              </a:rPr>
              <a:t>Per protocol analysis found significant reductions in length of stay, duration of intravenous antibiotics, and respiratory failure or death when OMT was compared to conventional care</a:t>
            </a:r>
          </a:p>
        </p:txBody>
      </p:sp>
      <p:pic>
        <p:nvPicPr>
          <p:cNvPr id="5" name="Picture 4" descr="A picture containing indoor, photo, bottle&#10;&#10;Description automatically generated">
            <a:extLst>
              <a:ext uri="{FF2B5EF4-FFF2-40B4-BE49-F238E27FC236}">
                <a16:creationId xmlns:a16="http://schemas.microsoft.com/office/drawing/2014/main" id="{302C3656-E7DF-CF49-8AD4-2D8554543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808" y="3649428"/>
            <a:ext cx="15529682" cy="4222364"/>
          </a:xfrm>
          <a:prstGeom prst="rect">
            <a:avLst/>
          </a:prstGeom>
        </p:spPr>
      </p:pic>
      <p:cxnSp>
        <p:nvCxnSpPr>
          <p:cNvPr id="9" name="Straight Connector 8">
            <a:extLst>
              <a:ext uri="{FF2B5EF4-FFF2-40B4-BE49-F238E27FC236}">
                <a16:creationId xmlns:a16="http://schemas.microsoft.com/office/drawing/2014/main" id="{E2C66328-AF08-3A43-B85E-2E55722597B0}"/>
              </a:ext>
            </a:extLst>
          </p:cNvPr>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BD4FBD-7F1F-4346-9E25-3B9C57AE04C4}"/>
              </a:ext>
            </a:extLst>
          </p:cNvPr>
          <p:cNvSpPr txBox="1"/>
          <p:nvPr/>
        </p:nvSpPr>
        <p:spPr>
          <a:xfrm>
            <a:off x="1947333" y="12793750"/>
            <a:ext cx="10120651" cy="492443"/>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1" name="TextBox 10">
            <a:extLst>
              <a:ext uri="{FF2B5EF4-FFF2-40B4-BE49-F238E27FC236}">
                <a16:creationId xmlns:a16="http://schemas.microsoft.com/office/drawing/2014/main" id="{9E851565-80CF-234D-B7FA-04961E21CE58}"/>
              </a:ext>
            </a:extLst>
          </p:cNvPr>
          <p:cNvSpPr txBox="1"/>
          <p:nvPr/>
        </p:nvSpPr>
        <p:spPr>
          <a:xfrm>
            <a:off x="12330650" y="12793750"/>
            <a:ext cx="5403168" cy="492443"/>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OSU Spring </a:t>
            </a:r>
            <a:r>
              <a:rPr kumimoji="0" lang="tr-TR" sz="2600" b="0" i="0" u="none" strike="noStrike" kern="1200" cap="none" spc="3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Fling</a:t>
            </a: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2019</a:t>
            </a:r>
            <a:endPar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96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ebas Neue Bold" panose="020B0606020202050201" pitchFamily="34" charset="-94"/>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17562" y="6336063"/>
            <a:ext cx="10785815" cy="2497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77478" y="4854326"/>
            <a:ext cx="17135061" cy="1323439"/>
          </a:xfrm>
          <a:prstGeom prst="rect">
            <a:avLst/>
          </a:prstGeom>
          <a:noFill/>
        </p:spPr>
        <p:txBody>
          <a:bodyPr wrap="square" rtlCol="0">
            <a:spAutoFit/>
          </a:bodyPr>
          <a:lstStyle/>
          <a:p>
            <a:pPr algn="ctr"/>
            <a:r>
              <a:rPr lang="tr-TR" sz="8000" b="1" spc="-3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WHAT IS OSTEOPATHIC MEDICINE</a:t>
            </a:r>
            <a:endParaRPr lang="en-US" sz="8000" b="1" spc="-300" dirty="0">
              <a:solidFill>
                <a:prstClr val="white"/>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9" name="TextBox 8"/>
          <p:cNvSpPr txBox="1"/>
          <p:nvPr/>
        </p:nvSpPr>
        <p:spPr>
          <a:xfrm>
            <a:off x="1947333" y="12793750"/>
            <a:ext cx="10120651" cy="492443"/>
          </a:xfrm>
          <a:prstGeom prst="rect">
            <a:avLst/>
          </a:prstGeom>
          <a:noFill/>
        </p:spPr>
        <p:txBody>
          <a:bodyPr wrap="square" rtlCol="0">
            <a:spAutoFit/>
          </a:bodyPr>
          <a:lstStyle/>
          <a:p>
            <a:pPr algn="r"/>
            <a:r>
              <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0" name="TextBox 9"/>
          <p:cNvSpPr txBox="1"/>
          <p:nvPr/>
        </p:nvSpPr>
        <p:spPr>
          <a:xfrm>
            <a:off x="12330650" y="12793750"/>
            <a:ext cx="5403168" cy="492443"/>
          </a:xfrm>
          <a:prstGeom prst="rect">
            <a:avLst/>
          </a:prstGeom>
          <a:noFill/>
        </p:spPr>
        <p:txBody>
          <a:bodyPr wrap="square" rtlCol="0">
            <a:spAutoFit/>
          </a:bodyPr>
          <a:lstStyle/>
          <a:p>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77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ebas Neue Bold" panose="020B0606020202050201" pitchFamily="34" charset="-94"/>
            </a:endParaRPr>
          </a:p>
        </p:txBody>
      </p:sp>
      <p:sp>
        <p:nvSpPr>
          <p:cNvPr id="3" name="TextBox 2"/>
          <p:cNvSpPr txBox="1"/>
          <p:nvPr/>
        </p:nvSpPr>
        <p:spPr>
          <a:xfrm>
            <a:off x="2578759" y="1687353"/>
            <a:ext cx="19223665" cy="10341293"/>
          </a:xfrm>
          <a:prstGeom prst="rect">
            <a:avLst/>
          </a:prstGeom>
          <a:noFill/>
        </p:spPr>
        <p:txBody>
          <a:bodyPr wrap="square" rtlCol="0">
            <a:spAutoFit/>
          </a:bodyPr>
          <a:lstStyle/>
          <a:p>
            <a:r>
              <a:rPr lang="en-US" sz="5400" dirty="0">
                <a:solidFill>
                  <a:schemeClr val="bg1"/>
                </a:solidFill>
              </a:rPr>
              <a:t>Hodge, LM.  Lymphatic Pump Treatment as an Adjunct to Antibiotics for Pneumonia in a Rat Model.  The Journal of the American Osteopathic Association, May 2015, Vol. 115, 306-316. </a:t>
            </a:r>
          </a:p>
          <a:p>
            <a:br>
              <a:rPr lang="en-US" sz="2800" dirty="0">
                <a:solidFill>
                  <a:schemeClr val="bg1"/>
                </a:solidFill>
              </a:rPr>
            </a:br>
            <a:r>
              <a:rPr lang="en-US" sz="4400" b="1" u="sng" dirty="0">
                <a:solidFill>
                  <a:schemeClr val="bg1"/>
                </a:solidFill>
              </a:rPr>
              <a:t>Results</a:t>
            </a:r>
            <a:r>
              <a:rPr lang="en-US" sz="4400" dirty="0">
                <a:solidFill>
                  <a:schemeClr val="bg1"/>
                </a:solidFill>
              </a:rPr>
              <a:t>: The combination of sham therapy and levofloxacin decreased bacterial load at 72 and 96 hours after infection, </a:t>
            </a:r>
            <a:r>
              <a:rPr lang="en-US" sz="4400" dirty="0">
                <a:solidFill>
                  <a:srgbClr val="FFFF00"/>
                </a:solidFill>
              </a:rPr>
              <a:t>and LPT and levofloxacin significantly reduced CFU compared with sham therapy and levofloxacin at both time points (P&lt;.05)</a:t>
            </a:r>
            <a:r>
              <a:rPr lang="en-US" sz="4400" dirty="0">
                <a:solidFill>
                  <a:schemeClr val="bg1"/>
                </a:solidFill>
              </a:rPr>
              <a:t>. Colony-forming units were not detected in the spleens at any time. No statistically significant differences in hematologic findings between any treatment groups were found at any time-point measured.</a:t>
            </a:r>
          </a:p>
          <a:p>
            <a:r>
              <a:rPr lang="en-US" sz="4400" b="1" u="sng" dirty="0">
                <a:solidFill>
                  <a:schemeClr val="bg1"/>
                </a:solidFill>
              </a:rPr>
              <a:t>Conclusion</a:t>
            </a:r>
            <a:r>
              <a:rPr lang="en-US" sz="4400" dirty="0">
                <a:solidFill>
                  <a:schemeClr val="bg1"/>
                </a:solidFill>
              </a:rPr>
              <a:t>: </a:t>
            </a:r>
            <a:r>
              <a:rPr lang="en-US" sz="4400" dirty="0">
                <a:solidFill>
                  <a:srgbClr val="FFFF00"/>
                </a:solidFill>
              </a:rPr>
              <a:t>The results suggest that 3 applications of LPT induces an </a:t>
            </a:r>
            <a:r>
              <a:rPr lang="en-US" sz="4400" u="sng" dirty="0">
                <a:solidFill>
                  <a:srgbClr val="FFFF00"/>
                </a:solidFill>
              </a:rPr>
              <a:t>additional protective mechanism when combined with levofloxacin and support its use as an adjunctive therapy for the management of pneumonia</a:t>
            </a:r>
            <a:r>
              <a:rPr lang="en-US" sz="4400" dirty="0">
                <a:solidFill>
                  <a:schemeClr val="bg1"/>
                </a:solidFill>
              </a:rPr>
              <a:t>; however, the mechanism responsible for this protection is unclear.</a:t>
            </a:r>
          </a:p>
          <a:p>
            <a:endParaRPr lang="en-US" dirty="0">
              <a:solidFill>
                <a:schemeClr val="bg1"/>
              </a:solidFill>
            </a:endParaRPr>
          </a:p>
        </p:txBody>
      </p:sp>
      <p:cxnSp>
        <p:nvCxnSpPr>
          <p:cNvPr id="7" name="Straight Connector 6">
            <a:extLst>
              <a:ext uri="{FF2B5EF4-FFF2-40B4-BE49-F238E27FC236}">
                <a16:creationId xmlns:a16="http://schemas.microsoft.com/office/drawing/2014/main" id="{10BF8BD5-B4AC-A84C-988D-A3FADEA9FA95}"/>
              </a:ext>
            </a:extLst>
          </p:cNvPr>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1D29D3-FF15-6645-BFF3-259AE9A68140}"/>
              </a:ext>
            </a:extLst>
          </p:cNvPr>
          <p:cNvSpPr txBox="1"/>
          <p:nvPr/>
        </p:nvSpPr>
        <p:spPr>
          <a:xfrm>
            <a:off x="1947333" y="12793750"/>
            <a:ext cx="10120651" cy="492443"/>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0" name="TextBox 9">
            <a:extLst>
              <a:ext uri="{FF2B5EF4-FFF2-40B4-BE49-F238E27FC236}">
                <a16:creationId xmlns:a16="http://schemas.microsoft.com/office/drawing/2014/main" id="{8E416808-9188-0C43-BAF4-7B1EF5F7D58F}"/>
              </a:ext>
            </a:extLst>
          </p:cNvPr>
          <p:cNvSpPr txBox="1"/>
          <p:nvPr/>
        </p:nvSpPr>
        <p:spPr>
          <a:xfrm>
            <a:off x="12330650" y="12793750"/>
            <a:ext cx="5403168" cy="492443"/>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OSU Spring </a:t>
            </a:r>
            <a:r>
              <a:rPr kumimoji="0" lang="tr-TR" sz="2600" b="0" i="0" u="none" strike="noStrike" kern="1200" cap="none" spc="3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Fling</a:t>
            </a: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2019</a:t>
            </a:r>
            <a:endPar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9327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13208001" y="7501466"/>
            <a:ext cx="7394222" cy="5760428"/>
          </a:xfrm>
          <a:prstGeom prst="rect">
            <a:avLst/>
          </a:prstGeom>
          <a:noFill/>
          <a:ln w="9525">
            <a:noFill/>
            <a:miter lim="800000"/>
            <a:headEnd/>
            <a:tailEnd/>
          </a:ln>
        </p:spPr>
      </p:pic>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58951" y="3505964"/>
            <a:ext cx="9405185" cy="8402300"/>
          </a:xfrm>
          <a:prstGeom prst="rect">
            <a:avLst/>
          </a:prstGeom>
          <a:noFill/>
        </p:spPr>
        <p:txBody>
          <a:bodyPr wrap="square" rtlCol="0">
            <a:spAutoFit/>
          </a:bodyPr>
          <a:lstStyle/>
          <a:p>
            <a:pPr marL="685800" indent="-685800">
              <a:buFont typeface="Arial"/>
              <a:buChar char="•"/>
            </a:pPr>
            <a:r>
              <a:rPr lang="en-US" sz="5400" dirty="0"/>
              <a:t>Increases lymph flow</a:t>
            </a:r>
          </a:p>
          <a:p>
            <a:pPr marL="685800" indent="-685800">
              <a:buFont typeface="Arial"/>
              <a:buChar char="•"/>
            </a:pPr>
            <a:r>
              <a:rPr lang="en-US" sz="5400" dirty="0"/>
              <a:t>Increases the concentration of leukocytes in lymph</a:t>
            </a:r>
          </a:p>
          <a:p>
            <a:pPr marL="685800" indent="-685800">
              <a:buFont typeface="Arial"/>
              <a:buChar char="•"/>
            </a:pPr>
            <a:r>
              <a:rPr lang="en-US" sz="5400" dirty="0"/>
              <a:t>Stimulates the mobilization of GALT (gut-associated lymphoid tissues)-derived leukocytes into the lymphatic circulation and the release of leukocytes from mesenteric lymph nodes</a:t>
            </a:r>
          </a:p>
        </p:txBody>
      </p:sp>
      <p:sp>
        <p:nvSpPr>
          <p:cNvPr id="19" name="TextBox 18"/>
          <p:cNvSpPr txBox="1"/>
          <p:nvPr/>
        </p:nvSpPr>
        <p:spPr>
          <a:xfrm>
            <a:off x="3169056" y="1204036"/>
            <a:ext cx="16755833"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Lymphatic</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Pump</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Techniques</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9398"/>
              </a:solidFill>
            </a:endParaRPr>
          </a:p>
        </p:txBody>
      </p:sp>
      <p:pic>
        <p:nvPicPr>
          <p:cNvPr id="22" name="Picture 21"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9398"/>
              </a:solidFill>
            </a:endParaRPr>
          </a:p>
        </p:txBody>
      </p:sp>
      <p:sp>
        <p:nvSpPr>
          <p:cNvPr id="25" name="TextBox 24"/>
          <p:cNvSpPr txBox="1"/>
          <p:nvPr/>
        </p:nvSpPr>
        <p:spPr>
          <a:xfrm>
            <a:off x="3208364" y="2435057"/>
            <a:ext cx="5448594" cy="677108"/>
          </a:xfrm>
          <a:prstGeom prst="rect">
            <a:avLst/>
          </a:prstGeom>
          <a:noFill/>
        </p:spPr>
        <p:txBody>
          <a:bodyPr wrap="square" rtlCol="0">
            <a:spAutoFit/>
          </a:bodyPr>
          <a:lstStyle/>
          <a:p>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15" name="Picture 2"/>
          <p:cNvPicPr>
            <a:picLocks noChangeAspect="1" noChangeArrowheads="1"/>
          </p:cNvPicPr>
          <p:nvPr/>
        </p:nvPicPr>
        <p:blipFill>
          <a:blip r:embed="rId4" cstate="print"/>
          <a:srcRect/>
          <a:stretch>
            <a:fillRect/>
          </a:stretch>
        </p:blipFill>
        <p:spPr bwMode="auto">
          <a:xfrm>
            <a:off x="12981243" y="2336799"/>
            <a:ext cx="7197646" cy="6346693"/>
          </a:xfrm>
          <a:prstGeom prst="rect">
            <a:avLst/>
          </a:prstGeom>
          <a:noFill/>
          <a:ln w="9525">
            <a:noFill/>
            <a:miter lim="800000"/>
            <a:headEnd/>
            <a:tailEnd/>
          </a:ln>
        </p:spPr>
      </p:pic>
      <p:sp>
        <p:nvSpPr>
          <p:cNvPr id="16" name="TextBox 15"/>
          <p:cNvSpPr txBox="1"/>
          <p:nvPr/>
        </p:nvSpPr>
        <p:spPr>
          <a:xfrm>
            <a:off x="15522222" y="2833511"/>
            <a:ext cx="2813756" cy="523220"/>
          </a:xfrm>
          <a:prstGeom prst="rect">
            <a:avLst/>
          </a:prstGeom>
          <a:noFill/>
        </p:spPr>
        <p:txBody>
          <a:bodyPr wrap="square" rtlCol="0">
            <a:spAutoFit/>
          </a:bodyPr>
          <a:lstStyle/>
          <a:p>
            <a:r>
              <a:rPr lang="en-US" sz="2800" b="1" dirty="0">
                <a:solidFill>
                  <a:schemeClr val="bg2">
                    <a:lumMod val="25000"/>
                  </a:schemeClr>
                </a:solidFill>
                <a:latin typeface="Arial" pitchFamily="34" charset="0"/>
                <a:cs typeface="Arial" pitchFamily="34" charset="0"/>
              </a:rPr>
              <a:t>Abdominal LPT</a:t>
            </a:r>
          </a:p>
        </p:txBody>
      </p:sp>
      <p:sp>
        <p:nvSpPr>
          <p:cNvPr id="23" name="TextBox 22"/>
          <p:cNvSpPr txBox="1"/>
          <p:nvPr/>
        </p:nvSpPr>
        <p:spPr>
          <a:xfrm>
            <a:off x="16069733" y="8150577"/>
            <a:ext cx="2813756" cy="523220"/>
          </a:xfrm>
          <a:prstGeom prst="rect">
            <a:avLst/>
          </a:prstGeom>
          <a:noFill/>
        </p:spPr>
        <p:txBody>
          <a:bodyPr wrap="square" rtlCol="0">
            <a:spAutoFit/>
          </a:bodyPr>
          <a:lstStyle/>
          <a:p>
            <a:r>
              <a:rPr lang="en-US" sz="2800" b="1" dirty="0">
                <a:solidFill>
                  <a:schemeClr val="bg2">
                    <a:lumMod val="25000"/>
                  </a:schemeClr>
                </a:solidFill>
                <a:latin typeface="Arial" pitchFamily="34" charset="0"/>
                <a:cs typeface="Arial" pitchFamily="34" charset="0"/>
              </a:rPr>
              <a:t>Thoracic LPT</a:t>
            </a:r>
          </a:p>
        </p:txBody>
      </p:sp>
      <p:sp>
        <p:nvSpPr>
          <p:cNvPr id="26" name="TextBox 25"/>
          <p:cNvSpPr txBox="1"/>
          <p:nvPr/>
        </p:nvSpPr>
        <p:spPr>
          <a:xfrm rot="16200000">
            <a:off x="11431331" y="5035167"/>
            <a:ext cx="4318000" cy="400110"/>
          </a:xfrm>
          <a:prstGeom prst="rect">
            <a:avLst/>
          </a:prstGeom>
          <a:noFill/>
        </p:spPr>
        <p:txBody>
          <a:bodyPr wrap="square" rtlCol="0">
            <a:spAutoFit/>
          </a:bodyPr>
          <a:lstStyle/>
          <a:p>
            <a:r>
              <a:rPr lang="en-US" sz="2000" b="1" dirty="0">
                <a:solidFill>
                  <a:schemeClr val="bg2">
                    <a:lumMod val="25000"/>
                  </a:schemeClr>
                </a:solidFill>
                <a:latin typeface="Arial" pitchFamily="34" charset="0"/>
                <a:cs typeface="Arial" pitchFamily="34" charset="0"/>
              </a:rPr>
              <a:t>Thoracic Lymph Flow (ml/min)</a:t>
            </a:r>
          </a:p>
        </p:txBody>
      </p:sp>
      <p:sp>
        <p:nvSpPr>
          <p:cNvPr id="27" name="TextBox 26"/>
          <p:cNvSpPr txBox="1"/>
          <p:nvPr/>
        </p:nvSpPr>
        <p:spPr>
          <a:xfrm rot="16200000">
            <a:off x="11640176" y="9928900"/>
            <a:ext cx="4318000" cy="400110"/>
          </a:xfrm>
          <a:prstGeom prst="rect">
            <a:avLst/>
          </a:prstGeom>
          <a:noFill/>
        </p:spPr>
        <p:txBody>
          <a:bodyPr wrap="square" rtlCol="0">
            <a:spAutoFit/>
          </a:bodyPr>
          <a:lstStyle/>
          <a:p>
            <a:r>
              <a:rPr lang="en-US" sz="2000" b="1" dirty="0">
                <a:solidFill>
                  <a:schemeClr val="bg2">
                    <a:lumMod val="25000"/>
                  </a:schemeClr>
                </a:solidFill>
                <a:latin typeface="Arial" pitchFamily="34" charset="0"/>
                <a:cs typeface="Arial" pitchFamily="34" charset="0"/>
              </a:rPr>
              <a:t>Thoracic Lymph Flow (ml/min)</a:t>
            </a:r>
          </a:p>
        </p:txBody>
      </p:sp>
      <p:sp>
        <p:nvSpPr>
          <p:cNvPr id="28" name="TextBox 27"/>
          <p:cNvSpPr txBox="1"/>
          <p:nvPr/>
        </p:nvSpPr>
        <p:spPr>
          <a:xfrm>
            <a:off x="14496859" y="13377446"/>
            <a:ext cx="7042813" cy="338554"/>
          </a:xfrm>
          <a:prstGeom prst="rect">
            <a:avLst/>
          </a:prstGeom>
          <a:noFill/>
        </p:spPr>
        <p:txBody>
          <a:bodyPr wrap="none" rtlCol="0">
            <a:spAutoFit/>
          </a:bodyPr>
          <a:lstStyle/>
          <a:p>
            <a:r>
              <a:rPr lang="en-US" sz="1600" dirty="0">
                <a:solidFill>
                  <a:srgbClr val="000000"/>
                </a:solidFill>
                <a:latin typeface="Arial" pitchFamily="34" charset="0"/>
                <a:cs typeface="Arial" pitchFamily="34" charset="0"/>
              </a:rPr>
              <a:t>EM Knott, JD Tune, ST Stoll and HF Downey. </a:t>
            </a:r>
            <a:r>
              <a:rPr lang="en-US" sz="1600" i="1" dirty="0">
                <a:solidFill>
                  <a:srgbClr val="000000"/>
                </a:solidFill>
                <a:latin typeface="Arial" pitchFamily="34" charset="0"/>
                <a:cs typeface="Arial" pitchFamily="34" charset="0"/>
              </a:rPr>
              <a:t>JAOA</a:t>
            </a:r>
            <a:r>
              <a:rPr lang="en-US" sz="1600" dirty="0">
                <a:solidFill>
                  <a:srgbClr val="000000"/>
                </a:solidFill>
                <a:latin typeface="Arial" pitchFamily="34" charset="0"/>
                <a:cs typeface="Arial" pitchFamily="34" charset="0"/>
              </a:rPr>
              <a:t> 2005; 105(10): 447-56.</a:t>
            </a:r>
          </a:p>
        </p:txBody>
      </p:sp>
      <p:cxnSp>
        <p:nvCxnSpPr>
          <p:cNvPr id="29" name="Straight Connector 28">
            <a:extLst>
              <a:ext uri="{FF2B5EF4-FFF2-40B4-BE49-F238E27FC236}">
                <a16:creationId xmlns:a16="http://schemas.microsoft.com/office/drawing/2014/main" id="{6E03BF77-C00D-544B-BB9F-3E2438711256}"/>
              </a:ext>
            </a:extLst>
          </p:cNvPr>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EB0418C-8C17-B34E-8DFE-B53D967152DE}"/>
              </a:ext>
            </a:extLst>
          </p:cNvPr>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31" name="TextBox 30">
            <a:extLst>
              <a:ext uri="{FF2B5EF4-FFF2-40B4-BE49-F238E27FC236}">
                <a16:creationId xmlns:a16="http://schemas.microsoft.com/office/drawing/2014/main" id="{497882D9-4218-3843-AD71-B88642A436DA}"/>
              </a:ext>
            </a:extLst>
          </p:cNvPr>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0B92745-A873-6F4D-B1C3-EB023B124B83}"/>
              </a:ext>
            </a:extLst>
          </p:cNvPr>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OMT has been proven to:</a:t>
            </a:r>
          </a:p>
        </p:txBody>
      </p:sp>
    </p:spTree>
    <p:extLst>
      <p:ext uri="{BB962C8B-B14F-4D97-AF65-F5344CB8AC3E}">
        <p14:creationId xmlns:p14="http://schemas.microsoft.com/office/powerpoint/2010/main" val="231522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ebas Neue Bold" panose="020B0606020202050201" pitchFamily="34" charset="-94"/>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47333" y="12793750"/>
            <a:ext cx="10120651" cy="492443"/>
          </a:xfrm>
          <a:prstGeom prst="rect">
            <a:avLst/>
          </a:prstGeom>
          <a:noFill/>
        </p:spPr>
        <p:txBody>
          <a:bodyPr wrap="square" rtlCol="0">
            <a:spAutoFit/>
          </a:bodyPr>
          <a:lstStyle/>
          <a:p>
            <a:pPr algn="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The</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Future</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of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Medicine</a:t>
            </a:r>
            <a:endPar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0" name="TextBox 9"/>
          <p:cNvSpPr txBox="1"/>
          <p:nvPr/>
        </p:nvSpPr>
        <p:spPr>
          <a:xfrm>
            <a:off x="12330649" y="12793750"/>
            <a:ext cx="6814348" cy="492443"/>
          </a:xfrm>
          <a:prstGeom prst="rect">
            <a:avLst/>
          </a:prstGeom>
          <a:noFill/>
        </p:spPr>
        <p:txBody>
          <a:bodyPr wrap="square" rtlCol="0">
            <a:spAutoFit/>
          </a:bodyPr>
          <a:lstStyle/>
          <a:p>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4898438" y="5300369"/>
            <a:ext cx="14864421" cy="1281953"/>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i="1" dirty="0">
                <a:solidFill>
                  <a:srgbClr val="FFFFFF"/>
                </a:solidFill>
              </a:rPr>
              <a:t>We conclude that when fluids of the body are stopped in the fascia, organs and other parts of the system, stagnation, fermentation, heat and general confusion will follow…</a:t>
            </a:r>
          </a:p>
          <a:p>
            <a:endParaRPr lang="en-US" sz="4400" i="1" dirty="0">
              <a:solidFill>
                <a:srgbClr val="FFFFFF"/>
              </a:solidFill>
            </a:endParaRPr>
          </a:p>
          <a:p>
            <a:r>
              <a:rPr lang="en-US" sz="4400" i="1" dirty="0">
                <a:solidFill>
                  <a:srgbClr val="FFFFFF"/>
                </a:solidFill>
              </a:rPr>
              <a:t>-A.T Still MD, DO. Osteopathy Research and Practice</a:t>
            </a:r>
          </a:p>
          <a:p>
            <a:endParaRPr lang="en-US" sz="4000" i="1" dirty="0">
              <a:solidFill>
                <a:srgbClr val="FFFFFF"/>
              </a:solidFill>
            </a:endParaRPr>
          </a:p>
        </p:txBody>
      </p:sp>
      <p:pic>
        <p:nvPicPr>
          <p:cNvPr id="4" name="Graphic 3" descr="Open quotation mark">
            <a:extLst>
              <a:ext uri="{FF2B5EF4-FFF2-40B4-BE49-F238E27FC236}">
                <a16:creationId xmlns:a16="http://schemas.microsoft.com/office/drawing/2014/main" id="{D6015B3C-E5DC-8745-9FD2-973972FF29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64063" y="3133293"/>
            <a:ext cx="1407842" cy="1407842"/>
          </a:xfrm>
          <a:prstGeom prst="rect">
            <a:avLst/>
          </a:prstGeom>
        </p:spPr>
      </p:pic>
    </p:spTree>
    <p:extLst>
      <p:ext uri="{BB962C8B-B14F-4D97-AF65-F5344CB8AC3E}">
        <p14:creationId xmlns:p14="http://schemas.microsoft.com/office/powerpoint/2010/main" val="229029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8126225"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6" y="1204036"/>
            <a:ext cx="16755833" cy="1107996"/>
          </a:xfrm>
          <a:prstGeom prst="rect">
            <a:avLst/>
          </a:prstGeom>
          <a:noFill/>
        </p:spPr>
        <p:txBody>
          <a:bodyPr wrap="square" rtlCol="0">
            <a:spAutoFit/>
          </a:bodyPr>
          <a:lstStyle/>
          <a:p>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Lymphatic</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Pump</a:t>
            </a: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66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Technique</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2" name="Rectangle 1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9398"/>
              </a:solidFill>
            </a:endParaRPr>
          </a:p>
        </p:txBody>
      </p:sp>
      <p:pic>
        <p:nvPicPr>
          <p:cNvPr id="22" name="Picture 21" descr="Ryan Seals, D.O..png"/>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24" name="Rectangle 23"/>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9398"/>
              </a:solidFill>
            </a:endParaRPr>
          </a:p>
        </p:txBody>
      </p:sp>
      <p:sp>
        <p:nvSpPr>
          <p:cNvPr id="25" name="TextBox 24"/>
          <p:cNvSpPr txBox="1"/>
          <p:nvPr/>
        </p:nvSpPr>
        <p:spPr>
          <a:xfrm>
            <a:off x="3208364" y="2435057"/>
            <a:ext cx="5448594" cy="677108"/>
          </a:xfrm>
          <a:prstGeom prst="rect">
            <a:avLst/>
          </a:prstGeom>
          <a:noFill/>
        </p:spPr>
        <p:txBody>
          <a:bodyPr wrap="square" rtlCol="0">
            <a:spAutoFit/>
          </a:bodyPr>
          <a:lstStyle/>
          <a:p>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6E03BF77-C00D-544B-BB9F-3E2438711256}"/>
              </a:ext>
            </a:extLst>
          </p:cNvPr>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EB0418C-8C17-B34E-8DFE-B53D967152DE}"/>
              </a:ext>
            </a:extLst>
          </p:cNvPr>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31" name="TextBox 30">
            <a:extLst>
              <a:ext uri="{FF2B5EF4-FFF2-40B4-BE49-F238E27FC236}">
                <a16:creationId xmlns:a16="http://schemas.microsoft.com/office/drawing/2014/main" id="{497882D9-4218-3843-AD71-B88642A436DA}"/>
              </a:ext>
            </a:extLst>
          </p:cNvPr>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0B92745-A873-6F4D-B1C3-EB023B124B83}"/>
              </a:ext>
            </a:extLst>
          </p:cNvPr>
          <p:cNvSpPr txBox="1"/>
          <p:nvPr/>
        </p:nvSpPr>
        <p:spPr>
          <a:xfrm>
            <a:off x="3208364" y="2435057"/>
            <a:ext cx="9790124"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Video</a:t>
            </a:r>
          </a:p>
        </p:txBody>
      </p:sp>
      <p:pic>
        <p:nvPicPr>
          <p:cNvPr id="2" name="thoracicpump">
            <a:hlinkClick r:id="" action="ppaction://media"/>
            <a:extLst>
              <a:ext uri="{FF2B5EF4-FFF2-40B4-BE49-F238E27FC236}">
                <a16:creationId xmlns:a16="http://schemas.microsoft.com/office/drawing/2014/main" id="{9277A22A-7D16-7E45-A269-5911673374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35819" y="3112165"/>
            <a:ext cx="16256000" cy="9144000"/>
          </a:xfrm>
          <a:prstGeom prst="rect">
            <a:avLst/>
          </a:prstGeom>
        </p:spPr>
      </p:pic>
    </p:spTree>
    <p:extLst>
      <p:ext uri="{BB962C8B-B14F-4D97-AF65-F5344CB8AC3E}">
        <p14:creationId xmlns:p14="http://schemas.microsoft.com/office/powerpoint/2010/main" val="360868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3" name="TextBox 2"/>
          <p:cNvSpPr txBox="1"/>
          <p:nvPr/>
        </p:nvSpPr>
        <p:spPr>
          <a:xfrm>
            <a:off x="3062177" y="739826"/>
            <a:ext cx="18351795" cy="9971961"/>
          </a:xfrm>
          <a:prstGeom prst="rect">
            <a:avLst/>
          </a:prstGeom>
          <a:noFill/>
        </p:spPr>
        <p:txBody>
          <a:bodyPr wrap="square" rtlCol="0">
            <a:spAutoFit/>
          </a:bodyPr>
          <a:lstStyle/>
          <a:p>
            <a:pPr algn="ctr"/>
            <a:r>
              <a:rPr lang="en-US" sz="6600" dirty="0">
                <a:solidFill>
                  <a:schemeClr val="bg1"/>
                </a:solidFill>
              </a:rPr>
              <a:t>Recurrent Acute Otitis Media &amp; OMT</a:t>
            </a:r>
          </a:p>
          <a:p>
            <a:pPr marL="571500" indent="-571500">
              <a:buFont typeface="Arial" panose="020B0604020202020204" pitchFamily="34" charset="0"/>
              <a:buChar char="•"/>
            </a:pPr>
            <a:r>
              <a:rPr lang="en-US" sz="5400" dirty="0">
                <a:solidFill>
                  <a:schemeClr val="bg1"/>
                </a:solidFill>
              </a:rPr>
              <a:t>Patients receiving OMT had:</a:t>
            </a:r>
          </a:p>
          <a:p>
            <a:pPr marL="1600200" lvl="1" indent="-685800">
              <a:buFont typeface="Courier New" panose="02070309020205020404" pitchFamily="49" charset="0"/>
              <a:buChar char="o"/>
            </a:pPr>
            <a:r>
              <a:rPr lang="en-US" sz="5400" dirty="0">
                <a:solidFill>
                  <a:schemeClr val="bg1"/>
                </a:solidFill>
              </a:rPr>
              <a:t>Fewer episodes of otitis media (mean group difference per month -0.14 [95% CI, -0.27 to 0.00]; P=.04)</a:t>
            </a:r>
          </a:p>
          <a:p>
            <a:pPr marL="1600200" lvl="1" indent="-685800">
              <a:buFont typeface="Courier New" panose="02070309020205020404" pitchFamily="49" charset="0"/>
              <a:buChar char="o"/>
            </a:pPr>
            <a:r>
              <a:rPr lang="en-US" sz="5400" dirty="0">
                <a:solidFill>
                  <a:schemeClr val="bg1"/>
                </a:solidFill>
              </a:rPr>
              <a:t>Fewer surgical procedures (1 vs 8 in control group, P=0.03)</a:t>
            </a:r>
          </a:p>
          <a:p>
            <a:pPr marL="1600200" lvl="1" indent="-685800">
              <a:buFont typeface="Courier New" panose="02070309020205020404" pitchFamily="49" charset="0"/>
              <a:buChar char="o"/>
            </a:pPr>
            <a:r>
              <a:rPr lang="en-US" sz="5400" dirty="0">
                <a:solidFill>
                  <a:schemeClr val="bg1"/>
                </a:solidFill>
              </a:rPr>
              <a:t>More mean surgery-free months (intervention patients, 6, control patients 5.25; P=.01)</a:t>
            </a:r>
          </a:p>
          <a:p>
            <a:pPr marL="1600200" lvl="1" indent="-685800">
              <a:buFont typeface="Courier New" panose="02070309020205020404" pitchFamily="49" charset="0"/>
              <a:buChar char="o"/>
            </a:pPr>
            <a:r>
              <a:rPr lang="en-US" sz="5400" dirty="0">
                <a:solidFill>
                  <a:schemeClr val="bg1"/>
                </a:solidFill>
              </a:rPr>
              <a:t>Increased frequency of more normal tympanograms, with an adjusted mean group difference 0.55 (95% CI, 0.08 to1.02; P=.02)</a:t>
            </a:r>
          </a:p>
          <a:p>
            <a:pPr marL="1600200" lvl="1" indent="-685800">
              <a:buFont typeface="Courier New" panose="02070309020205020404" pitchFamily="49" charset="0"/>
              <a:buChar char="o"/>
            </a:pPr>
            <a:r>
              <a:rPr lang="en-US" sz="5400" dirty="0">
                <a:solidFill>
                  <a:schemeClr val="bg1"/>
                </a:solidFill>
              </a:rPr>
              <a:t>No adverse events reported</a:t>
            </a:r>
          </a:p>
          <a:p>
            <a:endParaRPr lang="en-US" dirty="0"/>
          </a:p>
        </p:txBody>
      </p:sp>
      <p:sp>
        <p:nvSpPr>
          <p:cNvPr id="4" name="Rectangle 3"/>
          <p:cNvSpPr/>
          <p:nvPr/>
        </p:nvSpPr>
        <p:spPr>
          <a:xfrm>
            <a:off x="5138615" y="10529838"/>
            <a:ext cx="15767539" cy="1754327"/>
          </a:xfrm>
          <a:prstGeom prst="rect">
            <a:avLst/>
          </a:prstGeom>
        </p:spPr>
        <p:txBody>
          <a:bodyPr wrap="square">
            <a:spAutoFit/>
          </a:bodyPr>
          <a:lstStyle/>
          <a:p>
            <a:r>
              <a:rPr lang="en-US" dirty="0">
                <a:solidFill>
                  <a:schemeClr val="bg1"/>
                </a:solidFill>
              </a:rPr>
              <a:t>Mills M, Henley C, Barnes L, </a:t>
            </a:r>
            <a:r>
              <a:rPr lang="en-US" dirty="0" err="1">
                <a:solidFill>
                  <a:schemeClr val="bg1"/>
                </a:solidFill>
              </a:rPr>
              <a:t>Carreiro</a:t>
            </a:r>
            <a:r>
              <a:rPr lang="en-US" dirty="0">
                <a:solidFill>
                  <a:schemeClr val="bg1"/>
                </a:solidFill>
              </a:rPr>
              <a:t> J, </a:t>
            </a:r>
            <a:r>
              <a:rPr lang="en-US" dirty="0" err="1">
                <a:solidFill>
                  <a:schemeClr val="bg1"/>
                </a:solidFill>
              </a:rPr>
              <a:t>Degenhardt</a:t>
            </a:r>
            <a:r>
              <a:rPr lang="en-US" dirty="0">
                <a:solidFill>
                  <a:schemeClr val="bg1"/>
                </a:solidFill>
              </a:rPr>
              <a:t> B.  The Use of Osteopathic Manipulative Treatment as Adjuvant Therapy in Children with Recurrent Acute Otitis Media. </a:t>
            </a:r>
            <a:r>
              <a:rPr lang="en-US" i="1" dirty="0">
                <a:solidFill>
                  <a:schemeClr val="bg1"/>
                </a:solidFill>
              </a:rPr>
              <a:t>Arch Pediatric Adolescent Medicine</a:t>
            </a:r>
            <a:r>
              <a:rPr lang="en-US" dirty="0">
                <a:solidFill>
                  <a:schemeClr val="bg1"/>
                </a:solidFill>
              </a:rPr>
              <a:t>, </a:t>
            </a:r>
            <a:r>
              <a:rPr lang="en-US" dirty="0" err="1">
                <a:solidFill>
                  <a:schemeClr val="bg1"/>
                </a:solidFill>
              </a:rPr>
              <a:t>Vol</a:t>
            </a:r>
            <a:r>
              <a:rPr lang="en-US" dirty="0">
                <a:solidFill>
                  <a:schemeClr val="bg1"/>
                </a:solidFill>
              </a:rPr>
              <a:t> 157, </a:t>
            </a:r>
            <a:r>
              <a:rPr lang="en-US" dirty="0" err="1">
                <a:solidFill>
                  <a:schemeClr val="bg1"/>
                </a:solidFill>
              </a:rPr>
              <a:t>Spt</a:t>
            </a:r>
            <a:r>
              <a:rPr lang="en-US" dirty="0">
                <a:solidFill>
                  <a:schemeClr val="bg1"/>
                </a:solidFill>
              </a:rPr>
              <a:t> 2003 861-866</a:t>
            </a:r>
          </a:p>
        </p:txBody>
      </p:sp>
      <p:cxnSp>
        <p:nvCxnSpPr>
          <p:cNvPr id="9" name="Straight Connector 8">
            <a:extLst>
              <a:ext uri="{FF2B5EF4-FFF2-40B4-BE49-F238E27FC236}">
                <a16:creationId xmlns:a16="http://schemas.microsoft.com/office/drawing/2014/main" id="{93EDC371-6CF0-9B46-BD42-6144687319E7}"/>
              </a:ext>
            </a:extLst>
          </p:cNvPr>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808F6D-79D1-304F-9C66-6FEABFC42142}"/>
              </a:ext>
            </a:extLst>
          </p:cNvPr>
          <p:cNvSpPr txBox="1"/>
          <p:nvPr/>
        </p:nvSpPr>
        <p:spPr>
          <a:xfrm>
            <a:off x="1947333" y="12793750"/>
            <a:ext cx="10120651" cy="492443"/>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1" name="TextBox 10">
            <a:extLst>
              <a:ext uri="{FF2B5EF4-FFF2-40B4-BE49-F238E27FC236}">
                <a16:creationId xmlns:a16="http://schemas.microsoft.com/office/drawing/2014/main" id="{4C1B723D-6667-4644-A42A-6EE19B6C83AE}"/>
              </a:ext>
            </a:extLst>
          </p:cNvPr>
          <p:cNvSpPr txBox="1"/>
          <p:nvPr/>
        </p:nvSpPr>
        <p:spPr>
          <a:xfrm>
            <a:off x="12330650" y="12793750"/>
            <a:ext cx="5403168" cy="492443"/>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OSU Spring </a:t>
            </a:r>
            <a:r>
              <a:rPr kumimoji="0" lang="tr-TR" sz="2600" b="0" i="0" u="none" strike="noStrike" kern="1200" cap="none" spc="3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Fling</a:t>
            </a: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2019</a:t>
            </a:r>
            <a:endPar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199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8"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Bebas Neue Bold" panose="020B0606020202050201" pitchFamily="34" charset="-94"/>
              <a:ea typeface="+mn-ea"/>
              <a:cs typeface="+mn-cs"/>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17562" y="6336063"/>
            <a:ext cx="10785815" cy="2497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46735" y="4462254"/>
            <a:ext cx="19042498" cy="501675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Where</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do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we</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go</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from</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here?</a:t>
            </a:r>
          </a:p>
          <a:p>
            <a:pPr marL="0" marR="0" lvl="0" indent="0" algn="ctr" defTabSz="1828800" rtl="0" eaLnBrk="1" fontAlgn="auto" latinLnBrk="0" hangingPunct="1">
              <a:lnSpc>
                <a:spcPct val="100000"/>
              </a:lnSpc>
              <a:spcBef>
                <a:spcPts val="0"/>
              </a:spcBef>
              <a:spcAft>
                <a:spcPts val="0"/>
              </a:spcAft>
              <a:buClrTx/>
              <a:buSzTx/>
              <a:buFontTx/>
              <a:buNone/>
              <a:tabLst/>
              <a:defRPr/>
            </a:pPr>
            <a:endParaRPr lang="tr-TR" sz="8000"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endParaRP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Is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there</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still</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an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Osteopathic</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a:t>
            </a:r>
            <a:r>
              <a:rPr kumimoji="0" lang="tr-TR" sz="8000" b="1" i="0" u="none" strike="noStrike" kern="1200" cap="none" spc="1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distinctiveness</a:t>
            </a:r>
            <a:r>
              <a:rPr kumimoji="0" lang="tr-TR"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a:t>
            </a:r>
            <a:endParaRPr kumimoji="0" lang="en-US" sz="8000" b="1" i="0" u="none" strike="noStrike" kern="1200" cap="none" spc="1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endParaRPr>
          </a:p>
        </p:txBody>
      </p:sp>
      <p:sp>
        <p:nvSpPr>
          <p:cNvPr id="9" name="TextBox 8"/>
          <p:cNvSpPr txBox="1"/>
          <p:nvPr/>
        </p:nvSpPr>
        <p:spPr>
          <a:xfrm>
            <a:off x="1947333" y="12793750"/>
            <a:ext cx="10120651" cy="492443"/>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0" name="TextBox 9"/>
          <p:cNvSpPr txBox="1"/>
          <p:nvPr/>
        </p:nvSpPr>
        <p:spPr>
          <a:xfrm>
            <a:off x="12330650" y="12793750"/>
            <a:ext cx="5403168" cy="492443"/>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OSU Spring </a:t>
            </a:r>
            <a:r>
              <a:rPr kumimoji="0" lang="tr-TR" sz="2600" b="0" i="0" u="none" strike="noStrike" kern="1200" cap="none" spc="300" normalizeH="0" baseline="0" noProof="0" dirty="0" err="1">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Fling</a:t>
            </a:r>
            <a:r>
              <a:rPr kumimoji="0" lang="tr-TR"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rPr>
              <a:t> 2019</a:t>
            </a:r>
            <a:endParaRPr kumimoji="0" lang="en-US" sz="2600" b="0" i="0" u="none" strike="noStrike" kern="1200" cap="none" spc="300" normalizeH="0" baseline="0" noProof="0" dirty="0">
              <a:ln>
                <a:noFill/>
              </a:ln>
              <a:solidFill>
                <a:prstClr val="white"/>
              </a:solidFill>
              <a:effectLst/>
              <a:uLnTx/>
              <a:uFillTx/>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2209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6" name="TextBox 15"/>
          <p:cNvSpPr txBox="1"/>
          <p:nvPr/>
        </p:nvSpPr>
        <p:spPr>
          <a:xfrm>
            <a:off x="3208364" y="2435057"/>
            <a:ext cx="5448594" cy="677108"/>
          </a:xfrm>
          <a:prstGeom prst="rect">
            <a:avLst/>
          </a:prstGeom>
          <a:noFill/>
        </p:spPr>
        <p:txBody>
          <a:bodyPr wrap="square" rtlCol="0">
            <a:spAutoFit/>
          </a:bodyPr>
          <a:lstStyle/>
          <a:p>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DISTINCTIVES</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9" name="TextBox 18"/>
          <p:cNvSpPr txBox="1"/>
          <p:nvPr/>
        </p:nvSpPr>
        <p:spPr>
          <a:xfrm>
            <a:off x="3169057" y="1204036"/>
            <a:ext cx="17346328" cy="1107996"/>
          </a:xfrm>
          <a:prstGeom prst="rect">
            <a:avLst/>
          </a:prstGeom>
          <a:noFill/>
        </p:spPr>
        <p:txBody>
          <a:bodyPr wrap="square" rtlCol="0">
            <a:spAutoFit/>
          </a:bodyPr>
          <a:lstStyle/>
          <a:p>
            <a:r>
              <a:rPr lang="en-US" sz="6600" b="1" dirty="0">
                <a:solidFill>
                  <a:srgbClr val="507392"/>
                </a:solidFill>
                <a:latin typeface="BeBAS"/>
                <a:cs typeface="BeBAS"/>
              </a:rPr>
              <a:t>WHAT IS AN OSTEOPATHIC PHYSICIAN?</a:t>
            </a:r>
          </a:p>
        </p:txBody>
      </p:sp>
      <p:sp>
        <p:nvSpPr>
          <p:cNvPr id="97" name="Oval 96"/>
          <p:cNvSpPr/>
          <p:nvPr/>
        </p:nvSpPr>
        <p:spPr>
          <a:xfrm>
            <a:off x="3931964" y="4401241"/>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2" name="Rectangle 1"/>
          <p:cNvSpPr/>
          <p:nvPr/>
        </p:nvSpPr>
        <p:spPr>
          <a:xfrm>
            <a:off x="2701572" y="8618466"/>
            <a:ext cx="4334089" cy="492443"/>
          </a:xfrm>
          <a:prstGeom prst="rect">
            <a:avLst/>
          </a:prstGeom>
        </p:spPr>
        <p:txBody>
          <a:bodyPr wrap="square">
            <a:spAutoFit/>
          </a:bodyPr>
          <a:lstStyle/>
          <a:p>
            <a:pPr algn="ctr"/>
            <a:r>
              <a:rPr lang="en-US"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 fully qualified physician</a:t>
            </a:r>
            <a:endParaRPr lang="tr-TR"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3135929" y="6686347"/>
            <a:ext cx="3582605" cy="1846659"/>
          </a:xfrm>
          <a:prstGeom prst="rect">
            <a:avLst/>
          </a:prstGeom>
          <a:noFill/>
        </p:spPr>
        <p:txBody>
          <a:bodyPr wrap="square" rtlCol="0">
            <a:spAutoFit/>
          </a:bodyPr>
          <a:lstStyle/>
          <a:p>
            <a:pPr algn="ctr"/>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FULLY QULAIFIED PHYSICIAN</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2"/>
          <a:stretch>
            <a:fillRect/>
          </a:stretch>
        </p:blipFill>
        <p:spPr>
          <a:xfrm>
            <a:off x="4625670" y="4864974"/>
            <a:ext cx="616423" cy="1152003"/>
          </a:xfrm>
          <a:prstGeom prst="rect">
            <a:avLst/>
          </a:prstGeom>
        </p:spPr>
      </p:pic>
      <p:sp>
        <p:nvSpPr>
          <p:cNvPr id="27" name="Oval 26"/>
          <p:cNvSpPr/>
          <p:nvPr/>
        </p:nvSpPr>
        <p:spPr>
          <a:xfrm>
            <a:off x="8794019" y="4401241"/>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37" name="Rectangle 36"/>
          <p:cNvSpPr/>
          <p:nvPr/>
        </p:nvSpPr>
        <p:spPr>
          <a:xfrm>
            <a:off x="7622243" y="9126467"/>
            <a:ext cx="4334089" cy="1292662"/>
          </a:xfrm>
          <a:prstGeom prst="rect">
            <a:avLst/>
          </a:prstGeom>
        </p:spPr>
        <p:txBody>
          <a:bodyPr wrap="square">
            <a:spAutoFit/>
          </a:bodyPr>
          <a:lstStyle/>
          <a:p>
            <a:pPr algn="ctr"/>
            <a:r>
              <a:rPr lang="en-US"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Trained within a context of a distinct patient centered, healthy oriented philosophy</a:t>
            </a:r>
            <a:endParaRPr lang="tr-TR"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7997984" y="6686347"/>
            <a:ext cx="3582605" cy="2431435"/>
          </a:xfrm>
          <a:prstGeom prst="rect">
            <a:avLst/>
          </a:prstGeom>
          <a:noFill/>
        </p:spPr>
        <p:txBody>
          <a:bodyPr wrap="square" rtlCol="0">
            <a:spAutoFit/>
          </a:bodyPr>
          <a:lstStyle/>
          <a:p>
            <a:pPr algn="ctr"/>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PATIENT-CENTERED, HEALTH ORIENTED</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44" name="Oval 43"/>
          <p:cNvSpPr/>
          <p:nvPr/>
        </p:nvSpPr>
        <p:spPr>
          <a:xfrm>
            <a:off x="13656074" y="4401241"/>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45" name="Rectangle 44"/>
          <p:cNvSpPr/>
          <p:nvPr/>
        </p:nvSpPr>
        <p:spPr>
          <a:xfrm>
            <a:off x="12503836" y="9341391"/>
            <a:ext cx="4334089" cy="2092881"/>
          </a:xfrm>
          <a:prstGeom prst="rect">
            <a:avLst/>
          </a:prstGeom>
        </p:spPr>
        <p:txBody>
          <a:bodyPr wrap="square">
            <a:spAutoFit/>
          </a:bodyPr>
          <a:lstStyle/>
          <a:p>
            <a:pPr algn="ctr"/>
            <a:r>
              <a:rPr lang="en-US"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Combines specialized diagnostic and therapeutic hands-on skills (OMM) with the latest advances in medical technology</a:t>
            </a:r>
            <a:endParaRPr lang="tr-TR"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p:cNvSpPr txBox="1"/>
          <p:nvPr/>
        </p:nvSpPr>
        <p:spPr>
          <a:xfrm>
            <a:off x="12860039" y="6686347"/>
            <a:ext cx="3582605" cy="2431435"/>
          </a:xfrm>
          <a:prstGeom prst="rect">
            <a:avLst/>
          </a:prstGeom>
          <a:noFill/>
        </p:spPr>
        <p:txBody>
          <a:bodyPr wrap="square" rtlCol="0">
            <a:spAutoFit/>
          </a:bodyPr>
          <a:lstStyle/>
          <a:p>
            <a:pPr algn="ctr"/>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HANDS ON SKILLS + MEDICAL ADVANCES</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48" name="Oval 47"/>
          <p:cNvSpPr/>
          <p:nvPr/>
        </p:nvSpPr>
        <p:spPr>
          <a:xfrm>
            <a:off x="18518129" y="4401241"/>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49" name="Rectangle 48"/>
          <p:cNvSpPr/>
          <p:nvPr/>
        </p:nvSpPr>
        <p:spPr>
          <a:xfrm>
            <a:off x="17346353" y="8970160"/>
            <a:ext cx="4334089" cy="1292662"/>
          </a:xfrm>
          <a:prstGeom prst="rect">
            <a:avLst/>
          </a:prstGeom>
        </p:spPr>
        <p:txBody>
          <a:bodyPr wrap="square">
            <a:spAutoFit/>
          </a:bodyPr>
          <a:lstStyle/>
          <a:p>
            <a:pPr algn="ctr"/>
            <a:r>
              <a:rPr lang="en-US"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To offer the most comprehensive care available.</a:t>
            </a:r>
            <a:endParaRPr lang="tr-TR"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17155478" y="6647270"/>
            <a:ext cx="4805752" cy="1846659"/>
          </a:xfrm>
          <a:prstGeom prst="rect">
            <a:avLst/>
          </a:prstGeom>
          <a:noFill/>
        </p:spPr>
        <p:txBody>
          <a:bodyPr wrap="square" rtlCol="0">
            <a:spAutoFit/>
          </a:bodyPr>
          <a:lstStyle/>
          <a:p>
            <a:pPr algn="ctr"/>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MOST COMPREHENSIVE CARE</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cxnSp>
        <p:nvCxnSpPr>
          <p:cNvPr id="26" name="Straight Connector 25"/>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9" name="TextBox 28"/>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30" name="Picture 29"/>
          <p:cNvPicPr>
            <a:picLocks noChangeAspect="1"/>
          </p:cNvPicPr>
          <p:nvPr/>
        </p:nvPicPr>
        <p:blipFill>
          <a:blip r:embed="rId5"/>
          <a:stretch>
            <a:fillRect/>
          </a:stretch>
        </p:blipFill>
        <p:spPr>
          <a:xfrm>
            <a:off x="18993332" y="5046264"/>
            <a:ext cx="1015458" cy="868897"/>
          </a:xfrm>
          <a:prstGeom prst="rect">
            <a:avLst/>
          </a:prstGeom>
        </p:spPr>
      </p:pic>
    </p:spTree>
    <p:extLst>
      <p:ext uri="{BB962C8B-B14F-4D97-AF65-F5344CB8AC3E}">
        <p14:creationId xmlns:p14="http://schemas.microsoft.com/office/powerpoint/2010/main" val="212544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4218333"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4036718" y="3867698"/>
            <a:ext cx="2775771" cy="2775771"/>
          </a:xfrm>
          <a:prstGeom prst="ellipse">
            <a:avLst/>
          </a:prstGeom>
          <a:blipFill rotWithShape="1">
            <a:blip r:embed="rId2"/>
            <a:stretch>
              <a:fillRect/>
            </a:stretch>
          </a:blipFill>
          <a:ln w="88900" cap="flat" cmpd="sng">
            <a:solidFill>
              <a:srgbClr val="50739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97342" y="3867698"/>
            <a:ext cx="2775771" cy="2775771"/>
          </a:xfrm>
          <a:prstGeom prst="ellipse">
            <a:avLst/>
          </a:prstGeom>
          <a:blipFill rotWithShape="1">
            <a:blip r:embed="rId3"/>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357965" y="3867698"/>
            <a:ext cx="2775771" cy="2775771"/>
          </a:xfrm>
          <a:prstGeom prst="ellipse">
            <a:avLst/>
          </a:prstGeom>
          <a:blipFill rotWithShape="1">
            <a:blip r:embed="rId4"/>
            <a:stretch>
              <a:fillRect/>
            </a:stretch>
          </a:blip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109023"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COST</a:t>
            </a:r>
          </a:p>
        </p:txBody>
      </p:sp>
      <p:sp>
        <p:nvSpPr>
          <p:cNvPr id="19" name="TextBox 18"/>
          <p:cNvSpPr txBox="1"/>
          <p:nvPr/>
        </p:nvSpPr>
        <p:spPr>
          <a:xfrm>
            <a:off x="7269647"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OPIOID CRISIS</a:t>
            </a:r>
          </a:p>
        </p:txBody>
      </p:sp>
      <p:sp>
        <p:nvSpPr>
          <p:cNvPr id="21" name="TextBox 20"/>
          <p:cNvSpPr txBox="1"/>
          <p:nvPr/>
        </p:nvSpPr>
        <p:spPr>
          <a:xfrm>
            <a:off x="11457982" y="6971530"/>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ANTIBIOTICS</a:t>
            </a:r>
          </a:p>
        </p:txBody>
      </p:sp>
      <p:sp>
        <p:nvSpPr>
          <p:cNvPr id="24" name="TextBox 23"/>
          <p:cNvSpPr txBox="1"/>
          <p:nvPr/>
        </p:nvSpPr>
        <p:spPr>
          <a:xfrm>
            <a:off x="3109023"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MONEY</a:t>
            </a:r>
          </a:p>
        </p:txBody>
      </p:sp>
      <p:sp>
        <p:nvSpPr>
          <p:cNvPr id="25" name="TextBox 24"/>
          <p:cNvSpPr txBox="1"/>
          <p:nvPr/>
        </p:nvSpPr>
        <p:spPr>
          <a:xfrm>
            <a:off x="7269647"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PAIN</a:t>
            </a:r>
          </a:p>
        </p:txBody>
      </p:sp>
      <p:sp>
        <p:nvSpPr>
          <p:cNvPr id="27" name="TextBox 26"/>
          <p:cNvSpPr txBox="1"/>
          <p:nvPr/>
        </p:nvSpPr>
        <p:spPr>
          <a:xfrm>
            <a:off x="11457982" y="7603776"/>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RESISTANCE</a:t>
            </a:r>
          </a:p>
        </p:txBody>
      </p:sp>
      <p:sp>
        <p:nvSpPr>
          <p:cNvPr id="29" name="TextBox 28"/>
          <p:cNvSpPr txBox="1"/>
          <p:nvPr/>
        </p:nvSpPr>
        <p:spPr>
          <a:xfrm>
            <a:off x="3835722" y="8237843"/>
            <a:ext cx="3177764" cy="2862322"/>
          </a:xfrm>
          <a:prstGeom prst="rect">
            <a:avLst/>
          </a:prstGeom>
          <a:noFill/>
        </p:spPr>
        <p:txBody>
          <a:bodyPr wrap="square" rtlCol="0">
            <a:spAutoFit/>
          </a:bodyPr>
          <a:lstStyle/>
          <a:p>
            <a:r>
              <a:rPr lang="en-US" sz="3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OMT can reduce the costs from length of hospital stay, tests ordered, and medications prescribed.</a:t>
            </a:r>
            <a:endParaRPr lang="tr-TR" sz="3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7791200" y="8237843"/>
            <a:ext cx="3595526" cy="3323987"/>
          </a:xfrm>
          <a:prstGeom prst="rect">
            <a:avLst/>
          </a:prstGeom>
          <a:noFill/>
        </p:spPr>
        <p:txBody>
          <a:bodyPr wrap="square" rtlCol="0">
            <a:spAutoFit/>
          </a:bodyPr>
          <a:lstStyle/>
          <a:p>
            <a:r>
              <a:rPr lang="en-US" sz="3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OMT decreases the need for opioids and other medications.  DO’s should consider other aspects of pain including psychosocial issues.</a:t>
            </a:r>
            <a:endParaRPr lang="tr-TR" sz="3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12156969" y="8237843"/>
            <a:ext cx="3177764" cy="2862322"/>
          </a:xfrm>
          <a:prstGeom prst="rect">
            <a:avLst/>
          </a:prstGeom>
          <a:noFill/>
        </p:spPr>
        <p:txBody>
          <a:bodyPr wrap="square" rtlCol="0">
            <a:spAutoFit/>
          </a:bodyPr>
          <a:lstStyle/>
          <a:p>
            <a:r>
              <a:rPr lang="en-US" sz="3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OMT can augment the efficacy of antibiotics or may prevent certain illnesses that require their use.</a:t>
            </a:r>
            <a:endParaRPr lang="tr-TR" sz="3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3208363" y="2435057"/>
            <a:ext cx="17014763" cy="677108"/>
          </a:xfrm>
          <a:prstGeom prst="rect">
            <a:avLst/>
          </a:prstGeom>
          <a:noFill/>
        </p:spPr>
        <p:txBody>
          <a:bodyPr wrap="square" rtlCol="0">
            <a:spAutoFit/>
          </a:bodyPr>
          <a:lstStyle/>
          <a:p>
            <a:r>
              <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Can Osteopathic Medicine meet these and other challenges?</a:t>
            </a:r>
          </a:p>
        </p:txBody>
      </p:sp>
      <p:sp>
        <p:nvSpPr>
          <p:cNvPr id="34" name="TextBox 33"/>
          <p:cNvSpPr txBox="1"/>
          <p:nvPr/>
        </p:nvSpPr>
        <p:spPr>
          <a:xfrm>
            <a:off x="3169057" y="1204036"/>
            <a:ext cx="12724086" cy="1107996"/>
          </a:xfrm>
          <a:prstGeom prst="rect">
            <a:avLst/>
          </a:prstGeom>
          <a:noFill/>
        </p:spPr>
        <p:txBody>
          <a:bodyPr wrap="square" rtlCol="0">
            <a:spAutoFit/>
          </a:bodyPr>
          <a:lstStyle/>
          <a:p>
            <a:r>
              <a:rPr lang="en-US" sz="6600" b="1"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HEALTHCARE CHALLENGES:</a:t>
            </a:r>
          </a:p>
        </p:txBody>
      </p:sp>
      <p:sp>
        <p:nvSpPr>
          <p:cNvPr id="26" name="Rectangle 25"/>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
        <p:nvSpPr>
          <p:cNvPr id="35" name="TextBox 34"/>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36" name="TextBox 35"/>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3" name="Oval 22">
            <a:extLst>
              <a:ext uri="{FF2B5EF4-FFF2-40B4-BE49-F238E27FC236}">
                <a16:creationId xmlns:a16="http://schemas.microsoft.com/office/drawing/2014/main" id="{EF8D59D7-B76C-1E4A-BE7C-4963C758EDE8}"/>
              </a:ext>
            </a:extLst>
          </p:cNvPr>
          <p:cNvSpPr/>
          <p:nvPr/>
        </p:nvSpPr>
        <p:spPr>
          <a:xfrm>
            <a:off x="16329115" y="3867698"/>
            <a:ext cx="2775771" cy="2775771"/>
          </a:xfrm>
          <a:prstGeom prst="ellipse">
            <a:avLst/>
          </a:prstGeom>
          <a:solidFill>
            <a:schemeClr val="bg1"/>
          </a:solidFill>
          <a:ln w="88900">
            <a:solidFill>
              <a:srgbClr val="507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solidFill>
                  <a:srgbClr val="507392"/>
                </a:solidFill>
                <a:latin typeface="Rockwell" panose="02060603020205020403" pitchFamily="18" charset="77"/>
              </a:rPr>
              <a:t>?</a:t>
            </a:r>
            <a:endParaRPr lang="en-US" sz="4000" b="1" dirty="0">
              <a:solidFill>
                <a:srgbClr val="507392"/>
              </a:solidFill>
              <a:latin typeface="Rockwell" panose="02060603020205020403" pitchFamily="18" charset="77"/>
            </a:endParaRPr>
          </a:p>
        </p:txBody>
      </p:sp>
      <p:sp>
        <p:nvSpPr>
          <p:cNvPr id="28" name="TextBox 27">
            <a:extLst>
              <a:ext uri="{FF2B5EF4-FFF2-40B4-BE49-F238E27FC236}">
                <a16:creationId xmlns:a16="http://schemas.microsoft.com/office/drawing/2014/main" id="{92716E8B-66E5-2C4D-915B-83DC04865A69}"/>
              </a:ext>
            </a:extLst>
          </p:cNvPr>
          <p:cNvSpPr txBox="1"/>
          <p:nvPr/>
        </p:nvSpPr>
        <p:spPr>
          <a:xfrm>
            <a:off x="15334733" y="6938663"/>
            <a:ext cx="4631161" cy="738664"/>
          </a:xfrm>
          <a:prstGeom prst="rect">
            <a:avLst/>
          </a:prstGeom>
          <a:noFill/>
        </p:spPr>
        <p:txBody>
          <a:bodyPr wrap="square" rtlCol="0">
            <a:spAutoFit/>
          </a:bodyPr>
          <a:lstStyle/>
          <a:p>
            <a:pPr algn="ctr"/>
            <a:r>
              <a:rPr lang="tr-TR" sz="4200" spc="100" dirty="0">
                <a:solidFill>
                  <a:schemeClr val="bg2">
                    <a:lumMod val="50000"/>
                  </a:schemeClr>
                </a:solidFill>
                <a:latin typeface="Bebas Neue Bold" panose="020B0606020202050201" pitchFamily="34" charset="-94"/>
                <a:ea typeface="Open Sans" panose="020B0606030504020204" pitchFamily="34" charset="0"/>
                <a:cs typeface="Open Sans" panose="020B0606030504020204" pitchFamily="34" charset="0"/>
              </a:rPr>
              <a:t>FUTURE</a:t>
            </a:r>
          </a:p>
        </p:txBody>
      </p:sp>
      <p:sp>
        <p:nvSpPr>
          <p:cNvPr id="32" name="TextBox 31">
            <a:extLst>
              <a:ext uri="{FF2B5EF4-FFF2-40B4-BE49-F238E27FC236}">
                <a16:creationId xmlns:a16="http://schemas.microsoft.com/office/drawing/2014/main" id="{A07A81A4-8FD4-3D47-A704-547B2C3A7E09}"/>
              </a:ext>
            </a:extLst>
          </p:cNvPr>
          <p:cNvSpPr txBox="1"/>
          <p:nvPr/>
        </p:nvSpPr>
        <p:spPr>
          <a:xfrm>
            <a:off x="15420159" y="7613352"/>
            <a:ext cx="4631161" cy="523220"/>
          </a:xfrm>
          <a:prstGeom prst="rect">
            <a:avLst/>
          </a:prstGeom>
          <a:noFill/>
        </p:spPr>
        <p:txBody>
          <a:bodyPr wrap="square" rtlCol="0">
            <a:spAutoFit/>
          </a:bodyPr>
          <a:lstStyle/>
          <a:p>
            <a:pPr algn="ctr"/>
            <a:r>
              <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New </a:t>
            </a:r>
            <a:r>
              <a:rPr lang="tr-TR" sz="2800"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Challenges</a:t>
            </a:r>
            <a:endParaRPr lang="tr-TR" sz="2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D1CB79D6-5535-7D44-88AD-F7B432F0BBD1}"/>
              </a:ext>
            </a:extLst>
          </p:cNvPr>
          <p:cNvSpPr txBox="1"/>
          <p:nvPr/>
        </p:nvSpPr>
        <p:spPr>
          <a:xfrm>
            <a:off x="16329115" y="8243653"/>
            <a:ext cx="3399758" cy="3323987"/>
          </a:xfrm>
          <a:prstGeom prst="rect">
            <a:avLst/>
          </a:prstGeom>
          <a:noFill/>
        </p:spPr>
        <p:txBody>
          <a:bodyPr wrap="square" rtlCol="0">
            <a:spAutoFit/>
          </a:bodyPr>
          <a:lstStyle/>
          <a:p>
            <a:r>
              <a:rPr lang="en-US" sz="3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OMT has shown improvements in neurodegenerative  disease, inflammation, wound healing, cost-effectiveness</a:t>
            </a:r>
            <a:endParaRPr lang="tr-TR" sz="3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457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9030290" y="6716541"/>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1156831" y="4274290"/>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77" name="TextBox 76"/>
          <p:cNvSpPr txBox="1"/>
          <p:nvPr/>
        </p:nvSpPr>
        <p:spPr>
          <a:xfrm>
            <a:off x="7268317" y="7081375"/>
            <a:ext cx="9861143" cy="1107996"/>
          </a:xfrm>
          <a:prstGeom prst="rect">
            <a:avLst/>
          </a:prstGeom>
          <a:noFill/>
        </p:spPr>
        <p:txBody>
          <a:bodyPr wrap="square" rtlCol="0">
            <a:spAutoFit/>
          </a:bodyPr>
          <a:lstStyle/>
          <a:p>
            <a:pPr algn="ctr"/>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ANY QUESTIONS?</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a:blip r:embed="rId2"/>
          <a:stretch>
            <a:fillRect/>
          </a:stretch>
        </p:blipFill>
        <p:spPr>
          <a:xfrm>
            <a:off x="11606475" y="4802684"/>
            <a:ext cx="1091250" cy="933750"/>
          </a:xfrm>
          <a:prstGeom prst="rect">
            <a:avLst/>
          </a:prstGeom>
        </p:spPr>
      </p:pic>
      <p:sp>
        <p:nvSpPr>
          <p:cNvPr id="12" name="TextBox 11"/>
          <p:cNvSpPr txBox="1"/>
          <p:nvPr/>
        </p:nvSpPr>
        <p:spPr>
          <a:xfrm>
            <a:off x="6426200" y="12793750"/>
            <a:ext cx="5641783" cy="492443"/>
          </a:xfrm>
          <a:prstGeom prst="rect">
            <a:avLst/>
          </a:prstGeom>
          <a:noFill/>
        </p:spPr>
        <p:txBody>
          <a:bodyPr wrap="square" rtlCol="0">
            <a:spAutoFit/>
          </a:bodyPr>
          <a:lstStyle/>
          <a:p>
            <a:pPr algn="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www.ryansealsdo.com</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3" name="TextBox 12"/>
          <p:cNvSpPr txBox="1"/>
          <p:nvPr/>
        </p:nvSpPr>
        <p:spPr>
          <a:xfrm>
            <a:off x="12330650" y="12793750"/>
            <a:ext cx="4357150"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RYAN SEALS, D.O.</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14" name="Picture 13" descr="Ryan Seals, D.O..png"/>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3909" t="28973" r="33734" b="25959"/>
          <a:stretch/>
        </p:blipFill>
        <p:spPr>
          <a:xfrm>
            <a:off x="22108476" y="11980680"/>
            <a:ext cx="2076464" cy="1735320"/>
          </a:xfrm>
          <a:prstGeom prst="rect">
            <a:avLst/>
          </a:prstGeom>
        </p:spPr>
      </p:pic>
      <p:sp>
        <p:nvSpPr>
          <p:cNvPr id="15" name="Rectangle 14"/>
          <p:cNvSpPr/>
          <p:nvPr/>
        </p:nvSpPr>
        <p:spPr>
          <a:xfrm flipH="1">
            <a:off x="24264226" y="12070411"/>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spTree>
    <p:extLst>
      <p:ext uri="{BB962C8B-B14F-4D97-AF65-F5344CB8AC3E}">
        <p14:creationId xmlns:p14="http://schemas.microsoft.com/office/powerpoint/2010/main" val="117712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latin typeface="Bebas Neue Bold" panose="020B0606020202050201" pitchFamily="34" charset="-94"/>
            </a:endParaRPr>
          </a:p>
        </p:txBody>
      </p:sp>
      <p:sp>
        <p:nvSpPr>
          <p:cNvPr id="16" name="TextBox 15"/>
          <p:cNvSpPr txBox="1"/>
          <p:nvPr/>
        </p:nvSpPr>
        <p:spPr>
          <a:xfrm>
            <a:off x="3208364" y="2435057"/>
            <a:ext cx="5448594" cy="677108"/>
          </a:xfrm>
          <a:prstGeom prst="rect">
            <a:avLst/>
          </a:prstGeom>
          <a:noFill/>
        </p:spPr>
        <p:txBody>
          <a:bodyPr wrap="square" rtlCol="0">
            <a:spAutoFit/>
          </a:bodyPr>
          <a:lstStyle/>
          <a:p>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DISTINCTIVES</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9" name="TextBox 18"/>
          <p:cNvSpPr txBox="1"/>
          <p:nvPr/>
        </p:nvSpPr>
        <p:spPr>
          <a:xfrm>
            <a:off x="3169057" y="1204036"/>
            <a:ext cx="17346328" cy="1107996"/>
          </a:xfrm>
          <a:prstGeom prst="rect">
            <a:avLst/>
          </a:prstGeom>
          <a:noFill/>
        </p:spPr>
        <p:txBody>
          <a:bodyPr wrap="square" rtlCol="0">
            <a:spAutoFit/>
          </a:bodyPr>
          <a:lstStyle/>
          <a:p>
            <a:r>
              <a:rPr lang="en-US" sz="6600" b="1" dirty="0">
                <a:solidFill>
                  <a:srgbClr val="507392"/>
                </a:solidFill>
                <a:latin typeface="BeBAS"/>
                <a:cs typeface="BeBAS"/>
              </a:rPr>
              <a:t>WHAT IS AN OSTEOPATHIC PHYSICIAN?</a:t>
            </a:r>
          </a:p>
        </p:txBody>
      </p:sp>
      <p:sp>
        <p:nvSpPr>
          <p:cNvPr id="97" name="Oval 96"/>
          <p:cNvSpPr/>
          <p:nvPr/>
        </p:nvSpPr>
        <p:spPr>
          <a:xfrm>
            <a:off x="3931964" y="4401241"/>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2" name="Rectangle 1"/>
          <p:cNvSpPr/>
          <p:nvPr/>
        </p:nvSpPr>
        <p:spPr>
          <a:xfrm>
            <a:off x="2701572" y="8618466"/>
            <a:ext cx="4334089" cy="492443"/>
          </a:xfrm>
          <a:prstGeom prst="rect">
            <a:avLst/>
          </a:prstGeom>
        </p:spPr>
        <p:txBody>
          <a:bodyPr wrap="square">
            <a:spAutoFit/>
          </a:bodyPr>
          <a:lstStyle/>
          <a:p>
            <a:pPr algn="ctr"/>
            <a:r>
              <a:rPr lang="en-US"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 fully qualified physician</a:t>
            </a:r>
            <a:endParaRPr lang="tr-TR"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3135929" y="6686347"/>
            <a:ext cx="3582605" cy="1846659"/>
          </a:xfrm>
          <a:prstGeom prst="rect">
            <a:avLst/>
          </a:prstGeom>
          <a:noFill/>
        </p:spPr>
        <p:txBody>
          <a:bodyPr wrap="square" rtlCol="0">
            <a:spAutoFit/>
          </a:bodyPr>
          <a:lstStyle/>
          <a:p>
            <a:pPr algn="ctr"/>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FULLY QULAIFIED PHYSICIAN</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2"/>
          <a:stretch>
            <a:fillRect/>
          </a:stretch>
        </p:blipFill>
        <p:spPr>
          <a:xfrm>
            <a:off x="4625670" y="4864974"/>
            <a:ext cx="616423" cy="1152003"/>
          </a:xfrm>
          <a:prstGeom prst="rect">
            <a:avLst/>
          </a:prstGeom>
        </p:spPr>
      </p:pic>
      <p:sp>
        <p:nvSpPr>
          <p:cNvPr id="27" name="Oval 26"/>
          <p:cNvSpPr/>
          <p:nvPr/>
        </p:nvSpPr>
        <p:spPr>
          <a:xfrm>
            <a:off x="8794019" y="4401241"/>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37" name="Rectangle 36"/>
          <p:cNvSpPr/>
          <p:nvPr/>
        </p:nvSpPr>
        <p:spPr>
          <a:xfrm>
            <a:off x="7622243" y="9126467"/>
            <a:ext cx="4334089" cy="1292662"/>
          </a:xfrm>
          <a:prstGeom prst="rect">
            <a:avLst/>
          </a:prstGeom>
        </p:spPr>
        <p:txBody>
          <a:bodyPr wrap="square">
            <a:spAutoFit/>
          </a:bodyPr>
          <a:lstStyle/>
          <a:p>
            <a:pPr algn="ctr"/>
            <a:r>
              <a:rPr lang="en-US"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Trained within a context of a distinct patient centered, healthy oriented philosophy</a:t>
            </a:r>
            <a:endParaRPr lang="tr-TR"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7997984" y="6686347"/>
            <a:ext cx="3582605" cy="2431435"/>
          </a:xfrm>
          <a:prstGeom prst="rect">
            <a:avLst/>
          </a:prstGeom>
          <a:noFill/>
        </p:spPr>
        <p:txBody>
          <a:bodyPr wrap="square" rtlCol="0">
            <a:spAutoFit/>
          </a:bodyPr>
          <a:lstStyle/>
          <a:p>
            <a:pPr algn="ctr"/>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PATIENT-CENTERED, HEALTH ORIENTED</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44" name="Oval 43"/>
          <p:cNvSpPr/>
          <p:nvPr/>
        </p:nvSpPr>
        <p:spPr>
          <a:xfrm>
            <a:off x="13656074" y="4401241"/>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45" name="Rectangle 44"/>
          <p:cNvSpPr/>
          <p:nvPr/>
        </p:nvSpPr>
        <p:spPr>
          <a:xfrm>
            <a:off x="12503836" y="9341391"/>
            <a:ext cx="4334089" cy="2092881"/>
          </a:xfrm>
          <a:prstGeom prst="rect">
            <a:avLst/>
          </a:prstGeom>
        </p:spPr>
        <p:txBody>
          <a:bodyPr wrap="square">
            <a:spAutoFit/>
          </a:bodyPr>
          <a:lstStyle/>
          <a:p>
            <a:pPr algn="ctr"/>
            <a:r>
              <a:rPr lang="en-US"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Combines specialized diagnostic and therapeutic hands-on skills (OMM) with the latest advances in medical technology</a:t>
            </a:r>
            <a:endParaRPr lang="tr-TR"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p:cNvSpPr txBox="1"/>
          <p:nvPr/>
        </p:nvSpPr>
        <p:spPr>
          <a:xfrm>
            <a:off x="12860039" y="6686347"/>
            <a:ext cx="3582605" cy="2431435"/>
          </a:xfrm>
          <a:prstGeom prst="rect">
            <a:avLst/>
          </a:prstGeom>
          <a:noFill/>
        </p:spPr>
        <p:txBody>
          <a:bodyPr wrap="square" rtlCol="0">
            <a:spAutoFit/>
          </a:bodyPr>
          <a:lstStyle/>
          <a:p>
            <a:pPr algn="ctr"/>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HANDS ON SKILLS + MEDICAL ADVANCES</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48" name="Oval 47"/>
          <p:cNvSpPr/>
          <p:nvPr/>
        </p:nvSpPr>
        <p:spPr>
          <a:xfrm>
            <a:off x="18518129" y="4401241"/>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bas Neue Bold" panose="020B0606020202050201" pitchFamily="34" charset="-94"/>
            </a:endParaRPr>
          </a:p>
        </p:txBody>
      </p:sp>
      <p:sp>
        <p:nvSpPr>
          <p:cNvPr id="49" name="Rectangle 48"/>
          <p:cNvSpPr/>
          <p:nvPr/>
        </p:nvSpPr>
        <p:spPr>
          <a:xfrm>
            <a:off x="17346353" y="8970160"/>
            <a:ext cx="4334089" cy="1292662"/>
          </a:xfrm>
          <a:prstGeom prst="rect">
            <a:avLst/>
          </a:prstGeom>
        </p:spPr>
        <p:txBody>
          <a:bodyPr wrap="square">
            <a:spAutoFit/>
          </a:bodyPr>
          <a:lstStyle/>
          <a:p>
            <a:pPr algn="ctr"/>
            <a:r>
              <a:rPr lang="en-US"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To offer the most comprehensive care available.</a:t>
            </a:r>
            <a:endParaRPr lang="tr-TR" sz="2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17155478" y="6647270"/>
            <a:ext cx="4805752" cy="1846659"/>
          </a:xfrm>
          <a:prstGeom prst="rect">
            <a:avLst/>
          </a:prstGeom>
          <a:noFill/>
        </p:spPr>
        <p:txBody>
          <a:bodyPr wrap="square" rtlCol="0">
            <a:spAutoFit/>
          </a:bodyPr>
          <a:lstStyle/>
          <a:p>
            <a:pPr algn="ctr"/>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MOST COMPREHENSIVE CARE</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stretch>
            <a:fillRect/>
          </a:stretch>
        </p:blipFill>
        <p:spPr>
          <a:xfrm>
            <a:off x="9290072" y="4998317"/>
            <a:ext cx="968335" cy="761969"/>
          </a:xfrm>
          <a:prstGeom prst="rect">
            <a:avLst/>
          </a:prstGeom>
        </p:spPr>
      </p:pic>
      <p:pic>
        <p:nvPicPr>
          <p:cNvPr id="5" name="Picture 4"/>
          <p:cNvPicPr>
            <a:picLocks noChangeAspect="1"/>
          </p:cNvPicPr>
          <p:nvPr/>
        </p:nvPicPr>
        <p:blipFill>
          <a:blip r:embed="rId4"/>
          <a:stretch>
            <a:fillRect/>
          </a:stretch>
        </p:blipFill>
        <p:spPr>
          <a:xfrm>
            <a:off x="14181973" y="4964469"/>
            <a:ext cx="988756" cy="918755"/>
          </a:xfrm>
          <a:prstGeom prst="rect">
            <a:avLst/>
          </a:prstGeom>
        </p:spPr>
      </p:pic>
      <p:cxnSp>
        <p:nvCxnSpPr>
          <p:cNvPr id="26" name="Straight Connector 25"/>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29" name="TextBox 28"/>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pic>
        <p:nvPicPr>
          <p:cNvPr id="30" name="Picture 29"/>
          <p:cNvPicPr>
            <a:picLocks noChangeAspect="1"/>
          </p:cNvPicPr>
          <p:nvPr/>
        </p:nvPicPr>
        <p:blipFill>
          <a:blip r:embed="rId5"/>
          <a:stretch>
            <a:fillRect/>
          </a:stretch>
        </p:blipFill>
        <p:spPr>
          <a:xfrm>
            <a:off x="18993332" y="5046264"/>
            <a:ext cx="1015458" cy="868897"/>
          </a:xfrm>
          <a:prstGeom prst="rect">
            <a:avLst/>
          </a:prstGeom>
        </p:spPr>
      </p:pic>
    </p:spTree>
    <p:extLst>
      <p:ext uri="{BB962C8B-B14F-4D97-AF65-F5344CB8AC3E}">
        <p14:creationId xmlns:p14="http://schemas.microsoft.com/office/powerpoint/2010/main" val="11028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08364" y="2435057"/>
            <a:ext cx="5448594" cy="677108"/>
          </a:xfrm>
          <a:prstGeom prst="rect">
            <a:avLst/>
          </a:prstGeom>
          <a:noFill/>
        </p:spPr>
        <p:txBody>
          <a:bodyPr wrap="square" rtlCol="0">
            <a:spAutoFit/>
          </a:bodyPr>
          <a:lstStyle/>
          <a:p>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PHILOSOPHY</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cxnSp>
        <p:nvCxnSpPr>
          <p:cNvPr id="20" name="Straight Connector 19"/>
          <p:cNvCxnSpPr/>
          <p:nvPr/>
        </p:nvCxnSpPr>
        <p:spPr>
          <a:xfrm>
            <a:off x="3258951" y="2248450"/>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26293" y="3374428"/>
            <a:ext cx="17739592" cy="1569660"/>
          </a:xfrm>
          <a:prstGeom prst="rect">
            <a:avLst/>
          </a:prstGeom>
          <a:noFill/>
        </p:spPr>
        <p:txBody>
          <a:bodyPr wrap="square" rtlCol="0">
            <a:spAutoFit/>
          </a:bodyPr>
          <a:lstStyle/>
          <a:p>
            <a:r>
              <a:rPr lang="en-US" sz="32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Disease is a result of a disruption in the body’s ability to heal itself.</a:t>
            </a:r>
            <a:endParaRPr lang="tr-TR" sz="32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tr-TR" sz="32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32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Role of Physician is to assist healing by choosing treatment directed at patient’s mind, body + spirit</a:t>
            </a:r>
          </a:p>
        </p:txBody>
      </p:sp>
      <p:cxnSp>
        <p:nvCxnSpPr>
          <p:cNvPr id="18" name="Straight Connector 17"/>
          <p:cNvCxnSpPr/>
          <p:nvPr/>
        </p:nvCxnSpPr>
        <p:spPr>
          <a:xfrm flipV="1">
            <a:off x="12190592" y="12771979"/>
            <a:ext cx="21772" cy="504917"/>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69057" y="1204036"/>
            <a:ext cx="10722789" cy="1107996"/>
          </a:xfrm>
          <a:prstGeom prst="rect">
            <a:avLst/>
          </a:prstGeom>
          <a:noFill/>
        </p:spPr>
        <p:txBody>
          <a:bodyPr wrap="square" rtlCol="0">
            <a:spAutoFit/>
          </a:bodyPr>
          <a:lstStyle/>
          <a:p>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OSTEOPATHIC MEDICINE</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2" name="Rectangle 21"/>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cxnSp>
        <p:nvCxnSpPr>
          <p:cNvPr id="21" name="Straight Connector 20"/>
          <p:cNvCxnSpPr/>
          <p:nvPr/>
        </p:nvCxnSpPr>
        <p:spPr>
          <a:xfrm flipV="1">
            <a:off x="3258951" y="745488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08364" y="7657687"/>
            <a:ext cx="5448594" cy="677108"/>
          </a:xfrm>
          <a:prstGeom prst="rect">
            <a:avLst/>
          </a:prstGeom>
          <a:noFill/>
        </p:spPr>
        <p:txBody>
          <a:bodyPr wrap="square" rtlCol="0">
            <a:spAutoFit/>
          </a:bodyPr>
          <a:lstStyle/>
          <a:p>
            <a:r>
              <a:rPr lang="tr-TR"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(OVERSIMPLIFIED)</a:t>
            </a:r>
            <a:endParaRPr lang="en-US" sz="38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cxnSp>
        <p:nvCxnSpPr>
          <p:cNvPr id="25" name="Straight Connector 24"/>
          <p:cNvCxnSpPr/>
          <p:nvPr/>
        </p:nvCxnSpPr>
        <p:spPr>
          <a:xfrm>
            <a:off x="3258951" y="7471080"/>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26293" y="8597058"/>
            <a:ext cx="17739592" cy="1569660"/>
          </a:xfrm>
          <a:prstGeom prst="rect">
            <a:avLst/>
          </a:prstGeom>
          <a:noFill/>
        </p:spPr>
        <p:txBody>
          <a:bodyPr wrap="square" rtlCol="0">
            <a:spAutoFit/>
          </a:bodyPr>
          <a:lstStyle/>
          <a:p>
            <a:r>
              <a:rPr lang="en-US" sz="32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Disease is primary caused by pathogen or biochemical imbalance.</a:t>
            </a:r>
          </a:p>
          <a:p>
            <a:endParaRPr lang="en-US" sz="32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32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Attempt to “cure” disease by choosing an intervention aimed at a specific disease</a:t>
            </a:r>
          </a:p>
        </p:txBody>
      </p:sp>
      <p:sp>
        <p:nvSpPr>
          <p:cNvPr id="28" name="TextBox 27"/>
          <p:cNvSpPr txBox="1"/>
          <p:nvPr/>
        </p:nvSpPr>
        <p:spPr>
          <a:xfrm>
            <a:off x="3169057" y="6426666"/>
            <a:ext cx="10429712" cy="1107996"/>
          </a:xfrm>
          <a:prstGeom prst="rect">
            <a:avLst/>
          </a:prstGeom>
          <a:noFill/>
        </p:spPr>
        <p:txBody>
          <a:bodyPr wrap="square" rtlCol="0">
            <a:spAutoFit/>
          </a:bodyPr>
          <a:lstStyle/>
          <a:p>
            <a:r>
              <a:rPr lang="tr-TR"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ALLOPATHIC MEDICINE</a:t>
            </a:r>
            <a:endParaRPr lang="en-US" sz="6600"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16" name="TextBox 15"/>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9" name="TextBox 18"/>
          <p:cNvSpPr txBox="1"/>
          <p:nvPr/>
        </p:nvSpPr>
        <p:spPr>
          <a:xfrm>
            <a:off x="12330650" y="12793750"/>
            <a:ext cx="5403168" cy="492443"/>
          </a:xfrm>
          <a:prstGeom prst="rect">
            <a:avLst/>
          </a:prstGeom>
          <a:noFill/>
        </p:spPr>
        <p:txBody>
          <a:bodyPr wrap="square" rtlCol="0">
            <a:spAutoFit/>
          </a:bodyPr>
          <a:lstStyle/>
          <a:p>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5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8951" y="2248450"/>
            <a:ext cx="6200078" cy="0"/>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flipH="1">
            <a:off x="-3" y="1419726"/>
            <a:ext cx="192507" cy="1528009"/>
          </a:xfrm>
          <a:prstGeom prst="rect">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C9398"/>
              </a:solidFill>
            </a:endParaRPr>
          </a:p>
        </p:txBody>
      </p:sp>
      <p:cxnSp>
        <p:nvCxnSpPr>
          <p:cNvPr id="18" name="Straight Connector 17"/>
          <p:cNvCxnSpPr>
            <a:endCxn id="97" idx="4"/>
          </p:cNvCxnSpPr>
          <p:nvPr/>
        </p:nvCxnSpPr>
        <p:spPr>
          <a:xfrm flipH="1" flipV="1">
            <a:off x="12261269" y="4562566"/>
            <a:ext cx="100064" cy="8419656"/>
          </a:xfrm>
          <a:prstGeom prst="line">
            <a:avLst/>
          </a:prstGeom>
          <a:ln w="50800">
            <a:solidFill>
              <a:srgbClr val="50739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9057" y="1204036"/>
            <a:ext cx="17828276" cy="1107996"/>
          </a:xfrm>
          <a:prstGeom prst="rect">
            <a:avLst/>
          </a:prstGeom>
          <a:noFill/>
        </p:spPr>
        <p:txBody>
          <a:bodyPr wrap="square" rtlCol="0">
            <a:spAutoFit/>
          </a:bodyPr>
          <a:lstStyle/>
          <a:p>
            <a:r>
              <a:rPr lang="tr-TR" sz="6600" b="1"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TENENTS OF OSTEOPATHIC MEDICINE</a:t>
            </a:r>
            <a:endParaRPr lang="en-US" sz="6600" b="1" spc="-3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97" name="Oval 96"/>
          <p:cNvSpPr/>
          <p:nvPr/>
        </p:nvSpPr>
        <p:spPr>
          <a:xfrm>
            <a:off x="11265999" y="2572027"/>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843792" y="2973542"/>
            <a:ext cx="755440" cy="1323439"/>
          </a:xfrm>
          <a:prstGeom prst="rect">
            <a:avLst/>
          </a:prstGeom>
          <a:noFill/>
        </p:spPr>
        <p:txBody>
          <a:bodyPr wrap="square" rtlCol="0">
            <a:spAutoFit/>
          </a:bodyPr>
          <a:lstStyle/>
          <a:p>
            <a:pPr algn="ctr"/>
            <a:r>
              <a:rPr lang="tr-TR" sz="8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1</a:t>
            </a:r>
            <a:endParaRPr lang="en-US" sz="8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 name="Rectangle 1"/>
          <p:cNvSpPr/>
          <p:nvPr/>
        </p:nvSpPr>
        <p:spPr>
          <a:xfrm>
            <a:off x="14017327" y="2562548"/>
            <a:ext cx="6420265" cy="3170099"/>
          </a:xfrm>
          <a:prstGeom prst="rect">
            <a:avLst/>
          </a:prstGeom>
        </p:spPr>
        <p:txBody>
          <a:bodyPr wrap="square">
            <a:spAutoFit/>
          </a:bodyPr>
          <a:lstStyle/>
          <a:p>
            <a:pPr marL="571500" indent="-571500">
              <a:buFont typeface="Arial"/>
              <a:buChar char="•"/>
            </a:pPr>
            <a:r>
              <a:rPr lang="en-US" sz="4000" dirty="0"/>
              <a:t>Treating the whole person, not just the diagnosis</a:t>
            </a:r>
          </a:p>
          <a:p>
            <a:pPr marL="571500" indent="-571500">
              <a:buFont typeface="Arial"/>
              <a:buChar char="•"/>
            </a:pPr>
            <a:r>
              <a:rPr lang="en-US" sz="4000" dirty="0"/>
              <a:t>Impact of emotion, trauma, environment</a:t>
            </a:r>
          </a:p>
          <a:p>
            <a:pPr marL="571500" indent="-571500">
              <a:buFont typeface="Arial"/>
              <a:buChar char="•"/>
            </a:pPr>
            <a:endParaRPr lang="tr-TR" sz="40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p:cNvSpPr/>
          <p:nvPr/>
        </p:nvSpPr>
        <p:spPr>
          <a:xfrm>
            <a:off x="11322444" y="5334784"/>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1939993" y="5736299"/>
            <a:ext cx="755440" cy="1323439"/>
          </a:xfrm>
          <a:prstGeom prst="rect">
            <a:avLst/>
          </a:prstGeom>
          <a:noFill/>
        </p:spPr>
        <p:txBody>
          <a:bodyPr wrap="square" rtlCol="0">
            <a:spAutoFit/>
          </a:bodyPr>
          <a:lstStyle/>
          <a:p>
            <a:pPr algn="ctr"/>
            <a:r>
              <a:rPr lang="tr-TR" sz="8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2</a:t>
            </a:r>
            <a:endParaRPr lang="en-US" sz="8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39" name="TextBox 38"/>
          <p:cNvSpPr txBox="1"/>
          <p:nvPr/>
        </p:nvSpPr>
        <p:spPr>
          <a:xfrm>
            <a:off x="3076222" y="2934233"/>
            <a:ext cx="7112000" cy="1446550"/>
          </a:xfrm>
          <a:prstGeom prst="rect">
            <a:avLst/>
          </a:prstGeom>
          <a:noFill/>
          <a:ln>
            <a:noFill/>
          </a:ln>
        </p:spPr>
        <p:txBody>
          <a:bodyPr wrap="square" rtlCol="0">
            <a:spAutoFit/>
          </a:bodyPr>
          <a:lstStyle/>
          <a:p>
            <a:pPr algn="ct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body is a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unit</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of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mind</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body,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and</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spirit</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t>
            </a:r>
            <a:endParaRPr lang="en-US"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40" name="Rectangle 39"/>
          <p:cNvSpPr/>
          <p:nvPr/>
        </p:nvSpPr>
        <p:spPr>
          <a:xfrm>
            <a:off x="14172260" y="5545552"/>
            <a:ext cx="6713192" cy="1938992"/>
          </a:xfrm>
          <a:prstGeom prst="rect">
            <a:avLst/>
          </a:prstGeom>
        </p:spPr>
        <p:txBody>
          <a:bodyPr wrap="square">
            <a:spAutoFit/>
          </a:bodyPr>
          <a:lstStyle/>
          <a:p>
            <a:pPr marL="571500" indent="-571500">
              <a:buFont typeface="Arial"/>
              <a:buChar char="•"/>
            </a:pPr>
            <a:r>
              <a:rPr lang="en-US" sz="4000" dirty="0"/>
              <a:t>What clears an infection? How does surgery work?</a:t>
            </a:r>
          </a:p>
          <a:p>
            <a:pPr marL="571500" indent="-571500">
              <a:buFont typeface="Arial"/>
              <a:buChar char="•"/>
            </a:pPr>
            <a:r>
              <a:rPr lang="en-US" sz="4000" dirty="0"/>
              <a:t>How do broken bones heal?</a:t>
            </a:r>
          </a:p>
        </p:txBody>
      </p:sp>
      <p:sp>
        <p:nvSpPr>
          <p:cNvPr id="41" name="TextBox 40"/>
          <p:cNvSpPr txBox="1"/>
          <p:nvPr/>
        </p:nvSpPr>
        <p:spPr>
          <a:xfrm>
            <a:off x="3245557" y="5376660"/>
            <a:ext cx="6773332" cy="2800767"/>
          </a:xfrm>
          <a:prstGeom prst="rect">
            <a:avLst/>
          </a:prstGeom>
          <a:noFill/>
        </p:spPr>
        <p:txBody>
          <a:bodyPr wrap="square" rtlCol="0">
            <a:spAutoFit/>
          </a:bodyPr>
          <a:lstStyle/>
          <a:p>
            <a:pPr algn="ct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body is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capable</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of self-</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regulation</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self-</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healing</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and</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health</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maintenance</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t>
            </a:r>
            <a:endParaRPr lang="en-US"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2" name="Oval 21"/>
          <p:cNvSpPr/>
          <p:nvPr/>
        </p:nvSpPr>
        <p:spPr>
          <a:xfrm>
            <a:off x="11310910" y="8274387"/>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1945147" y="8591236"/>
            <a:ext cx="755440" cy="1323439"/>
          </a:xfrm>
          <a:prstGeom prst="rect">
            <a:avLst/>
          </a:prstGeom>
          <a:noFill/>
        </p:spPr>
        <p:txBody>
          <a:bodyPr wrap="square" rtlCol="0">
            <a:spAutoFit/>
          </a:bodyPr>
          <a:lstStyle/>
          <a:p>
            <a:pPr algn="ctr"/>
            <a:r>
              <a:rPr lang="tr-TR" sz="8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3</a:t>
            </a:r>
            <a:endParaRPr lang="en-US" sz="8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4" name="Rectangle 23"/>
          <p:cNvSpPr/>
          <p:nvPr/>
        </p:nvSpPr>
        <p:spPr>
          <a:xfrm>
            <a:off x="14081056" y="8316661"/>
            <a:ext cx="6883353" cy="2554545"/>
          </a:xfrm>
          <a:prstGeom prst="rect">
            <a:avLst/>
          </a:prstGeom>
        </p:spPr>
        <p:txBody>
          <a:bodyPr wrap="square">
            <a:spAutoFit/>
          </a:bodyPr>
          <a:lstStyle/>
          <a:p>
            <a:pPr marL="571500" indent="-571500">
              <a:buFont typeface="Arial"/>
              <a:buChar char="•"/>
            </a:pPr>
            <a:r>
              <a:rPr lang="en-US" sz="4000" dirty="0"/>
              <a:t>Lungs and alveoli </a:t>
            </a:r>
          </a:p>
          <a:p>
            <a:pPr marL="571500" indent="-571500">
              <a:buFont typeface="Arial"/>
              <a:buChar char="•"/>
            </a:pPr>
            <a:r>
              <a:rPr lang="en-US" sz="4000" dirty="0"/>
              <a:t>Capillaries </a:t>
            </a:r>
            <a:r>
              <a:rPr lang="en-US" sz="4000" dirty="0" err="1"/>
              <a:t>vs</a:t>
            </a:r>
            <a:r>
              <a:rPr lang="en-US" sz="4000" dirty="0"/>
              <a:t> Arteries</a:t>
            </a:r>
          </a:p>
          <a:p>
            <a:pPr marL="571500" indent="-571500">
              <a:buFont typeface="Arial"/>
              <a:buChar char="•"/>
            </a:pPr>
            <a:r>
              <a:rPr lang="en-US" sz="4000" dirty="0"/>
              <a:t>Stem cells grow based on environment</a:t>
            </a:r>
          </a:p>
        </p:txBody>
      </p:sp>
      <p:sp>
        <p:nvSpPr>
          <p:cNvPr id="25" name="Oval 24"/>
          <p:cNvSpPr/>
          <p:nvPr/>
        </p:nvSpPr>
        <p:spPr>
          <a:xfrm>
            <a:off x="11367354" y="11178257"/>
            <a:ext cx="1990539" cy="1990539"/>
          </a:xfrm>
          <a:prstGeom prst="ellipse">
            <a:avLst/>
          </a:prstGeom>
          <a:solidFill>
            <a:srgbClr val="507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984903" y="11523328"/>
            <a:ext cx="755440" cy="1323439"/>
          </a:xfrm>
          <a:prstGeom prst="rect">
            <a:avLst/>
          </a:prstGeom>
          <a:noFill/>
        </p:spPr>
        <p:txBody>
          <a:bodyPr wrap="square" rtlCol="0">
            <a:spAutoFit/>
          </a:bodyPr>
          <a:lstStyle/>
          <a:p>
            <a:pPr algn="ctr"/>
            <a:r>
              <a:rPr lang="tr-TR" sz="8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4</a:t>
            </a:r>
            <a:endParaRPr lang="en-US" sz="8000" spc="1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8" name="TextBox 27"/>
          <p:cNvSpPr txBox="1"/>
          <p:nvPr/>
        </p:nvSpPr>
        <p:spPr>
          <a:xfrm>
            <a:off x="3245555" y="8825807"/>
            <a:ext cx="7333231" cy="2123658"/>
          </a:xfrm>
          <a:prstGeom prst="rect">
            <a:avLst/>
          </a:prstGeom>
          <a:noFill/>
        </p:spPr>
        <p:txBody>
          <a:bodyPr wrap="square" rtlCol="0">
            <a:spAutoFit/>
          </a:bodyPr>
          <a:lstStyle/>
          <a:p>
            <a:pPr algn="ct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Structure</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and</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function</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are</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reciprocally</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inter-related</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t>
            </a:r>
            <a:endParaRPr lang="en-US"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29" name="Rectangle 28"/>
          <p:cNvSpPr/>
          <p:nvPr/>
        </p:nvSpPr>
        <p:spPr>
          <a:xfrm>
            <a:off x="14012309" y="11135085"/>
            <a:ext cx="8260802" cy="2800767"/>
          </a:xfrm>
          <a:prstGeom prst="rect">
            <a:avLst/>
          </a:prstGeom>
        </p:spPr>
        <p:txBody>
          <a:bodyPr wrap="square">
            <a:spAutoFit/>
          </a:bodyPr>
          <a:lstStyle/>
          <a:p>
            <a:r>
              <a:rPr lang="en-US" i="1" dirty="0"/>
              <a:t>“Within man’s body there is a capacity for health.  If this capacity is recognized and normalized, disease can be both prevented and treated.”--- A. T. Still. </a:t>
            </a:r>
          </a:p>
          <a:p>
            <a:endParaRPr lang="en-US" sz="3200" i="1" dirty="0"/>
          </a:p>
        </p:txBody>
      </p:sp>
      <p:sp>
        <p:nvSpPr>
          <p:cNvPr id="30" name="TextBox 29"/>
          <p:cNvSpPr txBox="1"/>
          <p:nvPr/>
        </p:nvSpPr>
        <p:spPr>
          <a:xfrm>
            <a:off x="3725333" y="11333021"/>
            <a:ext cx="6716889" cy="2123658"/>
          </a:xfrm>
          <a:prstGeom prst="rect">
            <a:avLst/>
          </a:prstGeom>
          <a:noFill/>
        </p:spPr>
        <p:txBody>
          <a:bodyPr wrap="square" rtlCol="0">
            <a:spAutoFit/>
          </a:bodyPr>
          <a:lstStyle/>
          <a:p>
            <a:pPr algn="ct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Rational</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therapy</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is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based</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on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the</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above</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 </a:t>
            </a:r>
            <a:r>
              <a:rPr lang="tr-TR" sz="4400" b="1" spc="100" dirty="0" err="1">
                <a:solidFill>
                  <a:srgbClr val="507392"/>
                </a:solidFill>
                <a:latin typeface="Bebas Neue Bold" panose="020B0606020202050201" pitchFamily="34" charset="-94"/>
                <a:ea typeface="Open Sans" panose="020B0606030504020204" pitchFamily="34" charset="0"/>
                <a:cs typeface="Open Sans" panose="020B0606030504020204" pitchFamily="34" charset="0"/>
              </a:rPr>
              <a:t>tenets</a:t>
            </a:r>
            <a:r>
              <a:rPr lang="tr-TR"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rPr>
              <a:t>”</a:t>
            </a:r>
            <a:endParaRPr lang="en-US" sz="4400" b="1" spc="100" dirty="0">
              <a:solidFill>
                <a:srgbClr val="507392"/>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790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ssolv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ssolv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41" grpId="0"/>
      <p:bldP spid="24"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938"/>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ebas Neue Bold" panose="020B0606020202050201" pitchFamily="34" charset="-94"/>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17562" y="6336063"/>
            <a:ext cx="10785815" cy="2497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42938" y="3781518"/>
            <a:ext cx="17135061" cy="2554545"/>
          </a:xfrm>
          <a:prstGeom prst="rect">
            <a:avLst/>
          </a:prstGeom>
          <a:noFill/>
        </p:spPr>
        <p:txBody>
          <a:bodyPr wrap="square" rtlCol="0">
            <a:spAutoFit/>
          </a:bodyPr>
          <a:lstStyle/>
          <a:p>
            <a:pPr algn="ct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Do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you</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have</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to</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use</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OMT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to</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practice</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b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b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Medicine</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a:t>
            </a:r>
            <a:endParaRPr lang="en-US"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9" name="TextBox 8"/>
          <p:cNvSpPr txBox="1"/>
          <p:nvPr/>
        </p:nvSpPr>
        <p:spPr>
          <a:xfrm>
            <a:off x="1947333" y="12793750"/>
            <a:ext cx="10120651" cy="492443"/>
          </a:xfrm>
          <a:prstGeom prst="rect">
            <a:avLst/>
          </a:prstGeom>
          <a:noFill/>
        </p:spPr>
        <p:txBody>
          <a:bodyPr wrap="square" rtlCol="0">
            <a:spAutoFit/>
          </a:bodyPr>
          <a:lstStyle/>
          <a:p>
            <a:pPr algn="r"/>
            <a:r>
              <a:rPr lang="en-US" sz="2600" spc="300" dirty="0">
                <a:solidFill>
                  <a:srgbClr val="FFFFFF"/>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0" name="TextBox 9"/>
          <p:cNvSpPr txBox="1"/>
          <p:nvPr/>
        </p:nvSpPr>
        <p:spPr>
          <a:xfrm>
            <a:off x="12330650" y="12793750"/>
            <a:ext cx="5403168" cy="492443"/>
          </a:xfrm>
          <a:prstGeom prst="rect">
            <a:avLst/>
          </a:prstGeom>
          <a:noFill/>
        </p:spPr>
        <p:txBody>
          <a:bodyPr wrap="square" rtlCol="0">
            <a:spAutoFit/>
          </a:bodyPr>
          <a:lstStyle/>
          <a:p>
            <a:r>
              <a:rPr lang="tr-TR" sz="2600" spc="300" dirty="0">
                <a:solidFill>
                  <a:srgbClr val="FFFFFF"/>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rgbClr val="FFFFFF"/>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rgbClr val="FFFFFF"/>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rgbClr val="FFFFFF"/>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B2E9BCB-8A2D-354F-9174-64B5823E4813}"/>
              </a:ext>
            </a:extLst>
          </p:cNvPr>
          <p:cNvSpPr txBox="1"/>
          <p:nvPr/>
        </p:nvSpPr>
        <p:spPr>
          <a:xfrm>
            <a:off x="4033877" y="6578514"/>
            <a:ext cx="17135061" cy="2554545"/>
          </a:xfrm>
          <a:prstGeom prst="rect">
            <a:avLst/>
          </a:prstGeom>
          <a:noFill/>
        </p:spPr>
        <p:txBody>
          <a:bodyPr wrap="square" rtlCol="0">
            <a:spAutoFit/>
          </a:bodyPr>
          <a:lstStyle/>
          <a:p>
            <a:pPr algn="ct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What</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else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distinguishes</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us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from</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our</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MD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collegues</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a:t>
            </a:r>
            <a:endParaRPr lang="en-US"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08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4000" cy="13716000"/>
          </a:xfrm>
          <a:prstGeom prst="rect">
            <a:avLst/>
          </a:prstGeom>
          <a:solidFill>
            <a:srgbClr val="1D455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ebas Neue Bold" panose="020B0606020202050201" pitchFamily="34" charset="-94"/>
            </a:endParaRPr>
          </a:p>
        </p:txBody>
      </p:sp>
      <p:cxnSp>
        <p:nvCxnSpPr>
          <p:cNvPr id="18" name="Straight Connector 17"/>
          <p:cNvCxnSpPr/>
          <p:nvPr/>
        </p:nvCxnSpPr>
        <p:spPr>
          <a:xfrm flipV="1">
            <a:off x="12190592" y="12771979"/>
            <a:ext cx="21772" cy="50491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17562" y="6336063"/>
            <a:ext cx="10785815" cy="2497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42938" y="3781518"/>
            <a:ext cx="17135061" cy="2554545"/>
          </a:xfrm>
          <a:prstGeom prst="rect">
            <a:avLst/>
          </a:prstGeom>
          <a:noFill/>
        </p:spPr>
        <p:txBody>
          <a:bodyPr wrap="square" rtlCol="0">
            <a:spAutoFit/>
          </a:bodyPr>
          <a:lstStyle/>
          <a:p>
            <a:pPr algn="ct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What</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is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the</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current</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status</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of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Osteopathic</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 </a:t>
            </a:r>
            <a:r>
              <a:rPr lang="tr-TR" sz="8000" b="1" spc="100" dirty="0" err="1">
                <a:solidFill>
                  <a:prstClr val="white"/>
                </a:solidFill>
                <a:latin typeface="Bebas Neue Bold" panose="020B0606020202050201" pitchFamily="34" charset="-94"/>
                <a:ea typeface="Open Sans" panose="020B0606030504020204" pitchFamily="34" charset="0"/>
                <a:cs typeface="Open Sans" panose="020B0606030504020204" pitchFamily="34" charset="0"/>
              </a:rPr>
              <a:t>Medicine</a:t>
            </a:r>
            <a:r>
              <a:rPr lang="tr-TR"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rPr>
              <a:t>?</a:t>
            </a:r>
            <a:endParaRPr lang="en-US" sz="8000" b="1" spc="100" dirty="0">
              <a:solidFill>
                <a:prstClr val="white"/>
              </a:solidFill>
              <a:latin typeface="Bebas Neue Bold" panose="020B0606020202050201" pitchFamily="34" charset="-94"/>
              <a:ea typeface="Open Sans" panose="020B0606030504020204" pitchFamily="34" charset="0"/>
              <a:cs typeface="Open Sans" panose="020B0606030504020204" pitchFamily="34" charset="0"/>
            </a:endParaRPr>
          </a:p>
        </p:txBody>
      </p:sp>
      <p:sp>
        <p:nvSpPr>
          <p:cNvPr id="9" name="TextBox 8"/>
          <p:cNvSpPr txBox="1"/>
          <p:nvPr/>
        </p:nvSpPr>
        <p:spPr>
          <a:xfrm>
            <a:off x="1947333" y="12793750"/>
            <a:ext cx="10120651" cy="492443"/>
          </a:xfrm>
          <a:prstGeom prst="rect">
            <a:avLst/>
          </a:prstGeom>
          <a:noFill/>
        </p:spPr>
        <p:txBody>
          <a:bodyPr wrap="square" rtlCol="0">
            <a:spAutoFit/>
          </a:bodyPr>
          <a:lstStyle/>
          <a:p>
            <a:pPr algn="r"/>
            <a:r>
              <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The Future of Osteopathic Medicine</a:t>
            </a:r>
          </a:p>
        </p:txBody>
      </p:sp>
      <p:sp>
        <p:nvSpPr>
          <p:cNvPr id="10" name="TextBox 9"/>
          <p:cNvSpPr txBox="1"/>
          <p:nvPr/>
        </p:nvSpPr>
        <p:spPr>
          <a:xfrm>
            <a:off x="12330650" y="12793750"/>
            <a:ext cx="5403168" cy="492443"/>
          </a:xfrm>
          <a:prstGeom prst="rect">
            <a:avLst/>
          </a:prstGeom>
          <a:noFill/>
        </p:spPr>
        <p:txBody>
          <a:bodyPr wrap="square" rtlCol="0">
            <a:spAutoFit/>
          </a:bodyPr>
          <a:lstStyle/>
          <a:p>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OSU Spring </a:t>
            </a:r>
            <a:r>
              <a:rPr lang="tr-TR" sz="2600" spc="300" dirty="0" err="1">
                <a:solidFill>
                  <a:schemeClr val="bg1"/>
                </a:solidFill>
                <a:latin typeface="Bebas Neue Bold" panose="020B0606020202050201" pitchFamily="34" charset="-94"/>
                <a:ea typeface="Open Sans" panose="020B0606030504020204" pitchFamily="34" charset="0"/>
                <a:cs typeface="Open Sans" panose="020B0606030504020204" pitchFamily="34" charset="0"/>
              </a:rPr>
              <a:t>Fling</a:t>
            </a:r>
            <a:r>
              <a:rPr lang="tr-TR"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rPr>
              <a:t> 2019</a:t>
            </a:r>
            <a:endParaRPr lang="en-US" sz="2600" spc="300" dirty="0">
              <a:solidFill>
                <a:schemeClr val="bg1"/>
              </a:solidFill>
              <a:latin typeface="Bebas Neue Bold" panose="020B0606020202050201" pitchFamily="34" charset="-9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599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11171</TotalTime>
  <Words>2929</Words>
  <Application>Microsoft Macintosh PowerPoint</Application>
  <PresentationFormat>Custom</PresentationFormat>
  <Paragraphs>409</Paragraphs>
  <Slides>48</Slides>
  <Notes>21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48</vt:i4>
      </vt:variant>
    </vt:vector>
  </HeadingPairs>
  <TitlesOfParts>
    <vt:vector size="60" baseType="lpstr">
      <vt:lpstr>Arial</vt:lpstr>
      <vt:lpstr>BeBAS</vt:lpstr>
      <vt:lpstr>Bebas Neue Bold</vt:lpstr>
      <vt:lpstr>Calibri</vt:lpstr>
      <vt:lpstr>Calibri Light</vt:lpstr>
      <vt:lpstr>Courier New</vt:lpstr>
      <vt:lpstr>Open Sans</vt:lpstr>
      <vt:lpstr>Rockwell</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Office User</cp:lastModifiedBy>
  <cp:revision>400</cp:revision>
  <dcterms:created xsi:type="dcterms:W3CDTF">2014-09-26T10:57:37Z</dcterms:created>
  <dcterms:modified xsi:type="dcterms:W3CDTF">2019-05-09T15:02:10Z</dcterms:modified>
</cp:coreProperties>
</file>