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439" r:id="rId4"/>
    <p:sldId id="258" r:id="rId5"/>
    <p:sldId id="259" r:id="rId6"/>
    <p:sldId id="260" r:id="rId7"/>
    <p:sldId id="275" r:id="rId8"/>
    <p:sldId id="276" r:id="rId9"/>
    <p:sldId id="265" r:id="rId10"/>
    <p:sldId id="269" r:id="rId11"/>
    <p:sldId id="271" r:id="rId12"/>
    <p:sldId id="272" r:id="rId13"/>
    <p:sldId id="273" r:id="rId14"/>
    <p:sldId id="274" r:id="rId15"/>
    <p:sldId id="261" r:id="rId16"/>
    <p:sldId id="262" r:id="rId17"/>
    <p:sldId id="268" r:id="rId18"/>
    <p:sldId id="277" r:id="rId19"/>
    <p:sldId id="376" r:id="rId20"/>
    <p:sldId id="429" r:id="rId21"/>
    <p:sldId id="263" r:id="rId22"/>
    <p:sldId id="430" r:id="rId23"/>
    <p:sldId id="431" r:id="rId24"/>
    <p:sldId id="264" r:id="rId25"/>
    <p:sldId id="433" r:id="rId26"/>
    <p:sldId id="434" r:id="rId27"/>
    <p:sldId id="435" r:id="rId28"/>
    <p:sldId id="436" r:id="rId29"/>
    <p:sldId id="432" r:id="rId30"/>
    <p:sldId id="437" r:id="rId31"/>
    <p:sldId id="43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757"/>
  </p:normalViewPr>
  <p:slideViewPr>
    <p:cSldViewPr snapToGrid="0" snapToObjects="1">
      <p:cViewPr varScale="1">
        <p:scale>
          <a:sx n="107" d="100"/>
          <a:sy n="10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1F741-9E9A-4C69-B65C-AA1E7CA259D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BBF585-46C5-4B51-A086-F45EE046FE07}">
      <dgm:prSet/>
      <dgm:spPr/>
      <dgm:t>
        <a:bodyPr/>
        <a:lstStyle/>
        <a:p>
          <a:r>
            <a:rPr lang="en-US"/>
            <a:t>Upper extremity 8%</a:t>
          </a:r>
          <a:r>
            <a:rPr lang="en-US" baseline="30000"/>
            <a:t>3</a:t>
          </a:r>
          <a:endParaRPr lang="en-US"/>
        </a:p>
      </dgm:t>
    </dgm:pt>
    <dgm:pt modelId="{235AA152-A885-4B39-B772-C244ADFD29A3}" type="parTrans" cxnId="{D1609503-7702-4A2E-A4AC-0F7AFE9ED62A}">
      <dgm:prSet/>
      <dgm:spPr/>
      <dgm:t>
        <a:bodyPr/>
        <a:lstStyle/>
        <a:p>
          <a:endParaRPr lang="en-US"/>
        </a:p>
      </dgm:t>
    </dgm:pt>
    <dgm:pt modelId="{8BCC1CBC-82B0-4015-8898-383934449357}" type="sibTrans" cxnId="{D1609503-7702-4A2E-A4AC-0F7AFE9ED62A}">
      <dgm:prSet/>
      <dgm:spPr/>
      <dgm:t>
        <a:bodyPr/>
        <a:lstStyle/>
        <a:p>
          <a:endParaRPr lang="en-US"/>
        </a:p>
      </dgm:t>
    </dgm:pt>
    <dgm:pt modelId="{4FF8A5FA-AE7F-46CA-8448-581C7CCE6690}">
      <dgm:prSet/>
      <dgm:spPr/>
      <dgm:t>
        <a:bodyPr/>
        <a:lstStyle/>
        <a:p>
          <a:r>
            <a:rPr lang="en-US"/>
            <a:t>Lower extremity 72%</a:t>
          </a:r>
          <a:r>
            <a:rPr lang="en-US" baseline="30000"/>
            <a:t>7</a:t>
          </a:r>
          <a:endParaRPr lang="en-US"/>
        </a:p>
      </dgm:t>
    </dgm:pt>
    <dgm:pt modelId="{E650E388-026C-4729-A2F9-8669D3EC3EB4}" type="parTrans" cxnId="{DCF0A92A-D203-4076-A285-F2F5FECBD1AE}">
      <dgm:prSet/>
      <dgm:spPr/>
      <dgm:t>
        <a:bodyPr/>
        <a:lstStyle/>
        <a:p>
          <a:endParaRPr lang="en-US"/>
        </a:p>
      </dgm:t>
    </dgm:pt>
    <dgm:pt modelId="{DB381640-2677-4EF1-85A2-BC17135C0739}" type="sibTrans" cxnId="{DCF0A92A-D203-4076-A285-F2F5FECBD1AE}">
      <dgm:prSet/>
      <dgm:spPr/>
      <dgm:t>
        <a:bodyPr/>
        <a:lstStyle/>
        <a:p>
          <a:endParaRPr lang="en-US"/>
        </a:p>
      </dgm:t>
    </dgm:pt>
    <dgm:pt modelId="{D9EC0418-0823-F447-A0CE-B94939590423}" type="pres">
      <dgm:prSet presAssocID="{E411F741-9E9A-4C69-B65C-AA1E7CA259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D6615-025D-8B44-941D-0C97D149B1CC}" type="pres">
      <dgm:prSet presAssocID="{0FBBF585-46C5-4B51-A086-F45EE046FE07}" presName="root" presStyleCnt="0"/>
      <dgm:spPr/>
    </dgm:pt>
    <dgm:pt modelId="{04608ECF-A8E9-4746-B5D1-1071096414E3}" type="pres">
      <dgm:prSet presAssocID="{0FBBF585-46C5-4B51-A086-F45EE046FE07}" presName="rootComposite" presStyleCnt="0"/>
      <dgm:spPr/>
    </dgm:pt>
    <dgm:pt modelId="{70C6D1A8-A6CA-DF4E-BC1F-4892708A7340}" type="pres">
      <dgm:prSet presAssocID="{0FBBF585-46C5-4B51-A086-F45EE046FE07}" presName="rootText" presStyleLbl="node1" presStyleIdx="0" presStyleCnt="2"/>
      <dgm:spPr/>
      <dgm:t>
        <a:bodyPr/>
        <a:lstStyle/>
        <a:p>
          <a:endParaRPr lang="en-US"/>
        </a:p>
      </dgm:t>
    </dgm:pt>
    <dgm:pt modelId="{FE58C2E1-245C-9342-882A-8AB21AD5BA1B}" type="pres">
      <dgm:prSet presAssocID="{0FBBF585-46C5-4B51-A086-F45EE046FE07}" presName="rootConnector" presStyleLbl="node1" presStyleIdx="0" presStyleCnt="2"/>
      <dgm:spPr/>
      <dgm:t>
        <a:bodyPr/>
        <a:lstStyle/>
        <a:p>
          <a:endParaRPr lang="en-US"/>
        </a:p>
      </dgm:t>
    </dgm:pt>
    <dgm:pt modelId="{10F29321-7E64-E84A-AD7D-3723DF3FD4AE}" type="pres">
      <dgm:prSet presAssocID="{0FBBF585-46C5-4B51-A086-F45EE046FE07}" presName="childShape" presStyleCnt="0"/>
      <dgm:spPr/>
    </dgm:pt>
    <dgm:pt modelId="{35D273C1-7D95-E744-B111-0F5DAC4A5DA9}" type="pres">
      <dgm:prSet presAssocID="{4FF8A5FA-AE7F-46CA-8448-581C7CCE6690}" presName="root" presStyleCnt="0"/>
      <dgm:spPr/>
    </dgm:pt>
    <dgm:pt modelId="{B2B3F859-23BB-F743-BED2-E21229A0416F}" type="pres">
      <dgm:prSet presAssocID="{4FF8A5FA-AE7F-46CA-8448-581C7CCE6690}" presName="rootComposite" presStyleCnt="0"/>
      <dgm:spPr/>
    </dgm:pt>
    <dgm:pt modelId="{7CBDBD40-7910-FB43-ACB8-0E32D997ACDC}" type="pres">
      <dgm:prSet presAssocID="{4FF8A5FA-AE7F-46CA-8448-581C7CCE6690}" presName="rootText" presStyleLbl="node1" presStyleIdx="1" presStyleCnt="2"/>
      <dgm:spPr/>
      <dgm:t>
        <a:bodyPr/>
        <a:lstStyle/>
        <a:p>
          <a:endParaRPr lang="en-US"/>
        </a:p>
      </dgm:t>
    </dgm:pt>
    <dgm:pt modelId="{70679D0F-4BD0-9C4D-AD4A-DC7E1C01D9E1}" type="pres">
      <dgm:prSet presAssocID="{4FF8A5FA-AE7F-46CA-8448-581C7CCE6690}" presName="rootConnector" presStyleLbl="node1" presStyleIdx="1" presStyleCnt="2"/>
      <dgm:spPr/>
      <dgm:t>
        <a:bodyPr/>
        <a:lstStyle/>
        <a:p>
          <a:endParaRPr lang="en-US"/>
        </a:p>
      </dgm:t>
    </dgm:pt>
    <dgm:pt modelId="{FE594533-4718-1A40-8B63-D4743B8470AB}" type="pres">
      <dgm:prSet presAssocID="{4FF8A5FA-AE7F-46CA-8448-581C7CCE6690}" presName="childShape" presStyleCnt="0"/>
      <dgm:spPr/>
    </dgm:pt>
  </dgm:ptLst>
  <dgm:cxnLst>
    <dgm:cxn modelId="{7CF26615-A112-8645-8B65-A37DB399672A}" type="presOf" srcId="{0FBBF585-46C5-4B51-A086-F45EE046FE07}" destId="{FE58C2E1-245C-9342-882A-8AB21AD5BA1B}" srcOrd="1" destOrd="0" presId="urn:microsoft.com/office/officeart/2005/8/layout/hierarchy3"/>
    <dgm:cxn modelId="{43259CB0-3F33-C144-9E84-7A023F4C1F3F}" type="presOf" srcId="{E411F741-9E9A-4C69-B65C-AA1E7CA259D5}" destId="{D9EC0418-0823-F447-A0CE-B94939590423}" srcOrd="0" destOrd="0" presId="urn:microsoft.com/office/officeart/2005/8/layout/hierarchy3"/>
    <dgm:cxn modelId="{D1609503-7702-4A2E-A4AC-0F7AFE9ED62A}" srcId="{E411F741-9E9A-4C69-B65C-AA1E7CA259D5}" destId="{0FBBF585-46C5-4B51-A086-F45EE046FE07}" srcOrd="0" destOrd="0" parTransId="{235AA152-A885-4B39-B772-C244ADFD29A3}" sibTransId="{8BCC1CBC-82B0-4015-8898-383934449357}"/>
    <dgm:cxn modelId="{8561F9E7-DA15-F943-AA1E-B8635969D83F}" type="presOf" srcId="{0FBBF585-46C5-4B51-A086-F45EE046FE07}" destId="{70C6D1A8-A6CA-DF4E-BC1F-4892708A7340}" srcOrd="0" destOrd="0" presId="urn:microsoft.com/office/officeart/2005/8/layout/hierarchy3"/>
    <dgm:cxn modelId="{9B2E6408-B91A-6347-9712-83670DA40B07}" type="presOf" srcId="{4FF8A5FA-AE7F-46CA-8448-581C7CCE6690}" destId="{7CBDBD40-7910-FB43-ACB8-0E32D997ACDC}" srcOrd="0" destOrd="0" presId="urn:microsoft.com/office/officeart/2005/8/layout/hierarchy3"/>
    <dgm:cxn modelId="{EEDAE48D-C975-0149-A0C0-E722AF797320}" type="presOf" srcId="{4FF8A5FA-AE7F-46CA-8448-581C7CCE6690}" destId="{70679D0F-4BD0-9C4D-AD4A-DC7E1C01D9E1}" srcOrd="1" destOrd="0" presId="urn:microsoft.com/office/officeart/2005/8/layout/hierarchy3"/>
    <dgm:cxn modelId="{DCF0A92A-D203-4076-A285-F2F5FECBD1AE}" srcId="{E411F741-9E9A-4C69-B65C-AA1E7CA259D5}" destId="{4FF8A5FA-AE7F-46CA-8448-581C7CCE6690}" srcOrd="1" destOrd="0" parTransId="{E650E388-026C-4729-A2F9-8669D3EC3EB4}" sibTransId="{DB381640-2677-4EF1-85A2-BC17135C0739}"/>
    <dgm:cxn modelId="{83A0C151-B7F5-BC4D-A216-C09FAE643490}" type="presParOf" srcId="{D9EC0418-0823-F447-A0CE-B94939590423}" destId="{C26D6615-025D-8B44-941D-0C97D149B1CC}" srcOrd="0" destOrd="0" presId="urn:microsoft.com/office/officeart/2005/8/layout/hierarchy3"/>
    <dgm:cxn modelId="{EEADA840-8EAE-F040-9499-2E39F02D153E}" type="presParOf" srcId="{C26D6615-025D-8B44-941D-0C97D149B1CC}" destId="{04608ECF-A8E9-4746-B5D1-1071096414E3}" srcOrd="0" destOrd="0" presId="urn:microsoft.com/office/officeart/2005/8/layout/hierarchy3"/>
    <dgm:cxn modelId="{FD09984F-DDEC-8B48-9D7E-70AEB5264B66}" type="presParOf" srcId="{04608ECF-A8E9-4746-B5D1-1071096414E3}" destId="{70C6D1A8-A6CA-DF4E-BC1F-4892708A7340}" srcOrd="0" destOrd="0" presId="urn:microsoft.com/office/officeart/2005/8/layout/hierarchy3"/>
    <dgm:cxn modelId="{8FA8060A-C02E-7442-BA2A-2DEC678060B9}" type="presParOf" srcId="{04608ECF-A8E9-4746-B5D1-1071096414E3}" destId="{FE58C2E1-245C-9342-882A-8AB21AD5BA1B}" srcOrd="1" destOrd="0" presId="urn:microsoft.com/office/officeart/2005/8/layout/hierarchy3"/>
    <dgm:cxn modelId="{816D2375-B19B-7A4B-889D-41ED53B9F0A4}" type="presParOf" srcId="{C26D6615-025D-8B44-941D-0C97D149B1CC}" destId="{10F29321-7E64-E84A-AD7D-3723DF3FD4AE}" srcOrd="1" destOrd="0" presId="urn:microsoft.com/office/officeart/2005/8/layout/hierarchy3"/>
    <dgm:cxn modelId="{4EBAC488-2757-9148-8577-63B598D07D73}" type="presParOf" srcId="{D9EC0418-0823-F447-A0CE-B94939590423}" destId="{35D273C1-7D95-E744-B111-0F5DAC4A5DA9}" srcOrd="1" destOrd="0" presId="urn:microsoft.com/office/officeart/2005/8/layout/hierarchy3"/>
    <dgm:cxn modelId="{61468A12-5A85-254F-BADF-A8182E1680E0}" type="presParOf" srcId="{35D273C1-7D95-E744-B111-0F5DAC4A5DA9}" destId="{B2B3F859-23BB-F743-BED2-E21229A0416F}" srcOrd="0" destOrd="0" presId="urn:microsoft.com/office/officeart/2005/8/layout/hierarchy3"/>
    <dgm:cxn modelId="{A6FFA6EB-7CF2-234F-8528-1770022625CE}" type="presParOf" srcId="{B2B3F859-23BB-F743-BED2-E21229A0416F}" destId="{7CBDBD40-7910-FB43-ACB8-0E32D997ACDC}" srcOrd="0" destOrd="0" presId="urn:microsoft.com/office/officeart/2005/8/layout/hierarchy3"/>
    <dgm:cxn modelId="{95609403-43C8-024D-BE46-02F05E94FF77}" type="presParOf" srcId="{B2B3F859-23BB-F743-BED2-E21229A0416F}" destId="{70679D0F-4BD0-9C4D-AD4A-DC7E1C01D9E1}" srcOrd="1" destOrd="0" presId="urn:microsoft.com/office/officeart/2005/8/layout/hierarchy3"/>
    <dgm:cxn modelId="{C0E0A997-EE2B-AC43-9840-115BA851C9EF}" type="presParOf" srcId="{35D273C1-7D95-E744-B111-0F5DAC4A5DA9}" destId="{FE594533-4718-1A40-8B63-D4743B8470A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6D1A8-A6CA-DF4E-BC1F-4892708A7340}">
      <dsp:nvSpPr>
        <dsp:cNvPr id="0" name=""/>
        <dsp:cNvSpPr/>
      </dsp:nvSpPr>
      <dsp:spPr>
        <a:xfrm>
          <a:off x="1322" y="596320"/>
          <a:ext cx="4812443" cy="24062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/>
            <a:t>Upper extremity 8%</a:t>
          </a:r>
          <a:r>
            <a:rPr lang="en-US" sz="5300" kern="1200" baseline="30000"/>
            <a:t>3</a:t>
          </a:r>
          <a:endParaRPr lang="en-US" sz="5300" kern="1200"/>
        </a:p>
      </dsp:txBody>
      <dsp:txXfrm>
        <a:off x="71798" y="666796"/>
        <a:ext cx="4671491" cy="2265269"/>
      </dsp:txXfrm>
    </dsp:sp>
    <dsp:sp modelId="{7CBDBD40-7910-FB43-ACB8-0E32D997ACDC}">
      <dsp:nvSpPr>
        <dsp:cNvPr id="0" name=""/>
        <dsp:cNvSpPr/>
      </dsp:nvSpPr>
      <dsp:spPr>
        <a:xfrm>
          <a:off x="6016875" y="596320"/>
          <a:ext cx="4812443" cy="2406221"/>
        </a:xfrm>
        <a:prstGeom prst="roundRect">
          <a:avLst>
            <a:gd name="adj" fmla="val 10000"/>
          </a:avLst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/>
            <a:t>Lower extremity 72%</a:t>
          </a:r>
          <a:r>
            <a:rPr lang="en-US" sz="5300" kern="1200" baseline="30000"/>
            <a:t>7</a:t>
          </a:r>
          <a:endParaRPr lang="en-US" sz="5300" kern="1200"/>
        </a:p>
      </dsp:txBody>
      <dsp:txXfrm>
        <a:off x="6087351" y="666796"/>
        <a:ext cx="4671491" cy="2265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F8E3-2134-4F4E-964C-DFAD9968CD54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93326-4431-9A4C-9BA5-2E9497AE2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6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recreational activity due to the cross training effect</a:t>
            </a:r>
          </a:p>
          <a:p>
            <a:r>
              <a:rPr lang="en-US" dirty="0"/>
              <a:t>63% of people who compete are within the age range of 26-35</a:t>
            </a:r>
          </a:p>
          <a:p>
            <a:endParaRPr lang="en-US" dirty="0"/>
          </a:p>
          <a:p>
            <a:r>
              <a:rPr lang="en-US" dirty="0"/>
              <a:t>OD 2-4 hours</a:t>
            </a:r>
          </a:p>
          <a:p>
            <a:r>
              <a:rPr lang="en-US" dirty="0"/>
              <a:t>IM 8-10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93326-4431-9A4C-9BA5-2E9497AE26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is the cause of most damage in entire lower </a:t>
            </a:r>
            <a:r>
              <a:rPr lang="en-US" dirty="0" err="1"/>
              <a:t>extremtiy</a:t>
            </a:r>
            <a:endParaRPr lang="en-US" dirty="0"/>
          </a:p>
          <a:p>
            <a:endParaRPr lang="en-US" dirty="0"/>
          </a:p>
          <a:p>
            <a:r>
              <a:rPr lang="en-US" dirty="0"/>
              <a:t>During competition heat illness is the biggest issue</a:t>
            </a:r>
          </a:p>
          <a:p>
            <a:r>
              <a:rPr lang="en-US" dirty="0"/>
              <a:t>58-2%suffer from dehydration or heat </a:t>
            </a:r>
            <a:r>
              <a:rPr lang="en-US" dirty="0" err="1"/>
              <a:t>illess</a:t>
            </a:r>
            <a:r>
              <a:rPr lang="en-US" dirty="0"/>
              <a:t>, 5.7% exertional </a:t>
            </a:r>
            <a:r>
              <a:rPr lang="en-US" dirty="0" err="1"/>
              <a:t>rhabdomylisis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93326-4431-9A4C-9BA5-2E9497AE2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Falling off of the bike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93326-4431-9A4C-9BA5-2E9497AE26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0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4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127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69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5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3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7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0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6F9C-1A91-B649-8005-306342DF5A3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E265-D422-074C-A9DF-26D239A9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C8E87-C811-DB4D-A992-7BFB0E480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Orthopedic Considerations Associated with Triathlon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F748E-31C4-5649-AA1E-F8DF4D4E8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995" y="661106"/>
            <a:ext cx="6257362" cy="550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Jennifer Volberding PhD, LAT, ATC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Associate Professor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Interim Department Chair Athletic Training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Athletic Training 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12839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BFAA0DB-91CC-2A45-8090-C29C87482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Dehydration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518549F-F8E5-AB4D-AA50-F4C28DAE26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Fluid deficit in intracellular and extracellular compartments in the body resulting from fluid intake not adequate enough to replenish water loss.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Blood plasma volume begins to decrease with as little as a 2% loss of body weight due to dehydration.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990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A44F93B-C9C5-3F4B-B3D4-ABB04587B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 sz="4000">
                <a:solidFill>
                  <a:schemeClr val="accent1">
                    <a:tint val="83000"/>
                    <a:satMod val="150000"/>
                  </a:schemeClr>
                </a:solidFill>
              </a:rPr>
              <a:t>Dehydration: Effects on the Body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FB79EF6-126D-A34C-9E31-0C0F0C0F38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When dehydration occurs it: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Impedes heat dissipation and reduce heat tolerance.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Severely compromise cardiovascular function and exercise capacity.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Reduced plasma volume increases blood plasma sodium concentration (osmolality).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Cardiac output is decreased.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Gastric emptying rate is slowed.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Increases epigastric cramping and feeling of nausea.	</a:t>
            </a:r>
          </a:p>
        </p:txBody>
      </p:sp>
    </p:spTree>
    <p:extLst>
      <p:ext uri="{BB962C8B-B14F-4D97-AF65-F5344CB8AC3E}">
        <p14:creationId xmlns:p14="http://schemas.microsoft.com/office/powerpoint/2010/main" val="83538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BA7F4DB-93AF-214D-8579-95C4E04AA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Dehydration: Psychologic Effects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D3D223B9-B068-6244-A13C-B0D52F7CC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With dehydration an athlete experiences: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Increased rate of perceived exertion (RPE).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General impairment of mental function.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Decreased motivation to exercise.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Decreased time to exhaustion.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39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4D33735-CDF2-D142-B3A4-3042B51C9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Dehydration: Effect on  Performance 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0E4A0D80-2F43-064D-B117-2FBF725D7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Muscle strength compromised at 5% (body weight loss) or more dehydration.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Muscle endurance compromised at 3-4%.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Maximal aerobic power compromised at 2-3%.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In heat, 2.5% regardless of fitness level and heat acclimation.</a:t>
            </a:r>
          </a:p>
        </p:txBody>
      </p:sp>
    </p:spTree>
    <p:extLst>
      <p:ext uri="{BB962C8B-B14F-4D97-AF65-F5344CB8AC3E}">
        <p14:creationId xmlns:p14="http://schemas.microsoft.com/office/powerpoint/2010/main" val="392573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C399BA3-580F-0448-B1E6-D61AC85D0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Thirst Mechanism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BE449860-F75C-864A-9991-AAC7270F254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fluid loss of 1.5 – 2 liters is necessary for thirst mechanism to kick in.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Initiated by the Hypothalmus due to an increase in plasma sodium concentration (osmalality).</a:t>
            </a:r>
          </a:p>
        </p:txBody>
      </p:sp>
      <p:pic>
        <p:nvPicPr>
          <p:cNvPr id="9218" name="Picture 2" descr="Image result for water versus gatorade">
            <a:extLst>
              <a:ext uri="{FF2B5EF4-FFF2-40B4-BE49-F238E27FC236}">
                <a16:creationId xmlns:a16="http://schemas.microsoft.com/office/drawing/2014/main" id="{3734819D-6D32-114C-847F-6D754A03A4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94" y="3050381"/>
            <a:ext cx="5112226" cy="32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0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63088-075C-9E4B-9FAD-760A82D2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Prevention Through Biomechanics – Swim</a:t>
            </a:r>
            <a:r>
              <a:rPr lang="en-US" sz="2400" baseline="30000"/>
              <a:t>3,6</a:t>
            </a:r>
            <a:endParaRPr lang="en-US" sz="240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4BEEC9-BCE2-B143-A364-22B8E766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/>
              <a:t>Technique is key</a:t>
            </a:r>
          </a:p>
          <a:p>
            <a:r>
              <a:rPr lang="en-US" sz="1400"/>
              <a:t>Less kick</a:t>
            </a:r>
          </a:p>
          <a:p>
            <a:r>
              <a:rPr lang="en-US" sz="1400"/>
              <a:t>More Pull</a:t>
            </a:r>
          </a:p>
          <a:p>
            <a:r>
              <a:rPr lang="en-US" sz="1400"/>
              <a:t>Proper body roll</a:t>
            </a:r>
          </a:p>
          <a:p>
            <a:r>
              <a:rPr lang="en-US" sz="1400"/>
              <a:t>Head and trunk alignment</a:t>
            </a:r>
          </a:p>
          <a:p>
            <a:endParaRPr lang="en-US" sz="1400"/>
          </a:p>
        </p:txBody>
      </p:sp>
      <p:pic>
        <p:nvPicPr>
          <p:cNvPr id="12290" name="Picture 2" descr="Image result for swimming technique freestyle">
            <a:extLst>
              <a:ext uri="{FF2B5EF4-FFF2-40B4-BE49-F238E27FC236}">
                <a16:creationId xmlns:a16="http://schemas.microsoft.com/office/drawing/2014/main" id="{60226087-83B8-234C-B3F6-E1D619E412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78" y="2065388"/>
            <a:ext cx="8274291" cy="359931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1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2AE4-0AD7-8449-A22F-6C5B87BE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Through Biomechanics -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5FAB-33FB-4D4F-8983-389205CB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where injuries occur</a:t>
            </a:r>
          </a:p>
          <a:p>
            <a:r>
              <a:rPr lang="en-US" dirty="0"/>
              <a:t>Evaluate Gait</a:t>
            </a:r>
          </a:p>
          <a:p>
            <a:r>
              <a:rPr lang="en-US" dirty="0"/>
              <a:t>Evaluate Shoes</a:t>
            </a:r>
          </a:p>
        </p:txBody>
      </p:sp>
    </p:spTree>
    <p:extLst>
      <p:ext uri="{BB962C8B-B14F-4D97-AF65-F5344CB8AC3E}">
        <p14:creationId xmlns:p14="http://schemas.microsoft.com/office/powerpoint/2010/main" val="234740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Efficient gait</a:t>
            </a:r>
          </a:p>
          <a:p>
            <a:pPr lvl="1"/>
            <a:r>
              <a:rPr lang="en-US" sz="2400" dirty="0"/>
              <a:t>Minimal side-to-side motion</a:t>
            </a:r>
          </a:p>
          <a:p>
            <a:pPr lvl="1"/>
            <a:r>
              <a:rPr lang="en-US" sz="2400" dirty="0"/>
              <a:t>Maximal forward motion</a:t>
            </a:r>
          </a:p>
          <a:p>
            <a:pPr lvl="1"/>
            <a:r>
              <a:rPr lang="en-US" sz="2400" dirty="0"/>
              <a:t>Body rises and falls approx. 5 cm</a:t>
            </a:r>
          </a:p>
          <a:p>
            <a:r>
              <a:rPr lang="en-US" sz="2700" dirty="0"/>
              <a:t>Center of gravity</a:t>
            </a:r>
          </a:p>
          <a:p>
            <a:pPr lvl="1"/>
            <a:r>
              <a:rPr lang="en-US" sz="2400" dirty="0"/>
              <a:t>Path is a sinusoidal curve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682240"/>
            <a:ext cx="4331677" cy="17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83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Gait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723" y="2282749"/>
            <a:ext cx="4700058" cy="3599316"/>
          </a:xfrm>
        </p:spPr>
        <p:txBody>
          <a:bodyPr>
            <a:normAutofit/>
          </a:bodyPr>
          <a:lstStyle/>
          <a:p>
            <a:r>
              <a:rPr lang="en-US" sz="2700" dirty="0"/>
              <a:t>As speed increases there are changes in</a:t>
            </a:r>
          </a:p>
          <a:p>
            <a:pPr lvl="1"/>
            <a:r>
              <a:rPr lang="en-US" sz="2400" dirty="0"/>
              <a:t>Arm swing</a:t>
            </a:r>
          </a:p>
          <a:p>
            <a:pPr lvl="1"/>
            <a:r>
              <a:rPr lang="en-US" sz="2400" dirty="0"/>
              <a:t>Stride length</a:t>
            </a:r>
          </a:p>
          <a:p>
            <a:pPr lvl="1"/>
            <a:r>
              <a:rPr lang="en-US" sz="2400" dirty="0"/>
              <a:t>Cadence</a:t>
            </a:r>
          </a:p>
          <a:p>
            <a:pPr lvl="1"/>
            <a:r>
              <a:rPr lang="en-US" sz="2400" dirty="0"/>
              <a:t>Knee flexion ROM</a:t>
            </a:r>
          </a:p>
          <a:p>
            <a:pPr lvl="1"/>
            <a:r>
              <a:rPr lang="en-US" sz="2400" dirty="0"/>
              <a:t>Muscular force</a:t>
            </a:r>
          </a:p>
          <a:p>
            <a:pPr lvl="1"/>
            <a:r>
              <a:rPr lang="en-US" sz="2400" dirty="0"/>
              <a:t>Speed of contraction</a:t>
            </a:r>
          </a:p>
          <a:p>
            <a:pPr lvl="1"/>
            <a:r>
              <a:rPr lang="en-US" sz="2400" dirty="0"/>
              <a:t>Less up and down motion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592924" y="4702632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2628592" y="4082407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56C70-B30F-8C40-A344-33F831349EE5}"/>
              </a:ext>
            </a:extLst>
          </p:cNvPr>
          <p:cNvSpPr/>
          <p:nvPr/>
        </p:nvSpPr>
        <p:spPr>
          <a:xfrm>
            <a:off x="680321" y="2336873"/>
            <a:ext cx="6096001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700" dirty="0"/>
              <a:t>Differences from walking gait</a:t>
            </a:r>
          </a:p>
          <a:p>
            <a:pPr lvl="1"/>
            <a:r>
              <a:rPr lang="en-US" sz="2400" dirty="0"/>
              <a:t>Flight phase — neither foot is in contact with a supportive surface</a:t>
            </a:r>
          </a:p>
          <a:p>
            <a:pPr lvl="1"/>
            <a:r>
              <a:rPr lang="en-US" sz="2400" dirty="0"/>
              <a:t>No period of double limb support</a:t>
            </a:r>
          </a:p>
          <a:p>
            <a:pPr lvl="1"/>
            <a:r>
              <a:rPr lang="en-US" sz="2300" dirty="0"/>
              <a:t>      </a:t>
            </a:r>
            <a:r>
              <a:rPr lang="en-US" sz="2400" dirty="0"/>
              <a:t>Vertical GRF</a:t>
            </a:r>
          </a:p>
          <a:p>
            <a:pPr lvl="2"/>
            <a:r>
              <a:rPr lang="en-US" sz="2000" dirty="0"/>
              <a:t>2.0 – 6.0 x the body weight</a:t>
            </a:r>
          </a:p>
          <a:p>
            <a:pPr lvl="2">
              <a:buNone/>
            </a:pPr>
            <a:endParaRPr lang="en-US" dirty="0"/>
          </a:p>
          <a:p>
            <a:pPr lvl="1"/>
            <a:r>
              <a:rPr lang="en-US" sz="2300" dirty="0"/>
              <a:t>      </a:t>
            </a:r>
            <a:r>
              <a:rPr lang="en-US" sz="2400" dirty="0"/>
              <a:t>Stance phase time</a:t>
            </a:r>
          </a:p>
        </p:txBody>
      </p:sp>
    </p:spTree>
    <p:extLst>
      <p:ext uri="{BB962C8B-B14F-4D97-AF65-F5344CB8AC3E}">
        <p14:creationId xmlns:p14="http://schemas.microsoft.com/office/powerpoint/2010/main" val="179016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4214813" cy="349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77323"/>
            <a:ext cx="6667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2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1ABD-8A2E-0D49-8EC2-78A596D2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F56B-1AC7-E348-A6F1-067C065DB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 have no relevant financial relationships or affiliations with commercial interests to disclose.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1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22C3-B938-794E-879D-12A5B0C5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Training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4336-66DD-464E-AA05-87A2B929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60% of injuries due to training errors</a:t>
            </a:r>
            <a:r>
              <a:rPr lang="en-US" baseline="30000" dirty="0"/>
              <a:t>1,10</a:t>
            </a:r>
          </a:p>
          <a:p>
            <a:r>
              <a:rPr lang="en-US" dirty="0"/>
              <a:t>60% related to distance and intensity</a:t>
            </a:r>
            <a:r>
              <a:rPr lang="en-US" baseline="30000" dirty="0"/>
              <a:t>2,15</a:t>
            </a:r>
            <a:endParaRPr lang="en-US" dirty="0"/>
          </a:p>
          <a:p>
            <a:pPr lvl="1"/>
            <a:r>
              <a:rPr lang="en-US" dirty="0"/>
              <a:t>More than 2 long runs per week</a:t>
            </a:r>
            <a:r>
              <a:rPr lang="en-US" baseline="30000" dirty="0"/>
              <a:t>9</a:t>
            </a:r>
            <a:endParaRPr lang="en-US" dirty="0"/>
          </a:p>
          <a:p>
            <a:r>
              <a:rPr lang="en-US" dirty="0"/>
              <a:t>Surface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 descr="Image result for running injuries">
            <a:extLst>
              <a:ext uri="{FF2B5EF4-FFF2-40B4-BE49-F238E27FC236}">
                <a16:creationId xmlns:a16="http://schemas.microsoft.com/office/drawing/2014/main" id="{B3B93830-135F-CF40-85E2-C35431D0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14" y="3967646"/>
            <a:ext cx="4568386" cy="28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8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0AA2-3C8F-8041-BA08-FD5A8CEA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Through Biomechanics - Bike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1B1D-1FC1-7E44-891B-48FA3FD9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 Position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Image result for proper seat height on road bike">
            <a:extLst>
              <a:ext uri="{FF2B5EF4-FFF2-40B4-BE49-F238E27FC236}">
                <a16:creationId xmlns:a16="http://schemas.microsoft.com/office/drawing/2014/main" id="{1E08EDD5-3C54-7A4F-AA7E-AC512BBA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324100"/>
            <a:ext cx="6459220" cy="38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2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0AA2-3C8F-8041-BA08-FD5A8CEA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Through Biomechanics - Bike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1B1D-1FC1-7E44-891B-48FA3FD9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Handlebar Height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Related image">
            <a:extLst>
              <a:ext uri="{FF2B5EF4-FFF2-40B4-BE49-F238E27FC236}">
                <a16:creationId xmlns:a16="http://schemas.microsoft.com/office/drawing/2014/main" id="{4AF6A7BF-D23C-EE43-9EF0-2CDE29A3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284226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33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E0AA2-3C8F-8041-BA08-FD5A8CEA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Prevention Through Biomechanics - Bike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1B1D-1FC1-7E44-891B-48FA3FD9E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136123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Aerobars</a:t>
            </a:r>
          </a:p>
          <a:p>
            <a:pPr lvl="1"/>
            <a:r>
              <a:rPr lang="en-US" sz="1800"/>
              <a:t>Increase lumbar flexibility</a:t>
            </a:r>
          </a:p>
          <a:p>
            <a:pPr lvl="1"/>
            <a:r>
              <a:rPr lang="en-US" sz="1800"/>
              <a:t>Decreased mobility of hamstring</a:t>
            </a:r>
          </a:p>
          <a:p>
            <a:pPr marL="0"/>
            <a:endParaRPr lang="en-US" sz="1800"/>
          </a:p>
        </p:txBody>
      </p:sp>
      <p:pic>
        <p:nvPicPr>
          <p:cNvPr id="13314" name="Picture 2" descr="Image result for aerobars">
            <a:extLst>
              <a:ext uri="{FF2B5EF4-FFF2-40B4-BE49-F238E27FC236}">
                <a16:creationId xmlns:a16="http://schemas.microsoft.com/office/drawing/2014/main" id="{6E52B875-A547-A64C-A5CD-29CA7E4DBF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154146"/>
            <a:ext cx="6303134" cy="451922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1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389" name="Picture 7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390" name="Picture 7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391" name="Rectangle 7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2" name="Rectangle 7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4A0CF-3960-EC4A-9936-44B8EEA5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Rehabilitation - Achilles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7B7A-01FD-644A-A6DE-B98745E91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STRETCHING!!!</a:t>
            </a:r>
          </a:p>
          <a:p>
            <a:r>
              <a:rPr lang="en-US" sz="1400">
                <a:solidFill>
                  <a:srgbClr val="FFFFFF"/>
                </a:solidFill>
              </a:rPr>
              <a:t>Look at the heel counter of shoe for rubbing</a:t>
            </a:r>
          </a:p>
          <a:p>
            <a:r>
              <a:rPr lang="en-US" sz="1400">
                <a:solidFill>
                  <a:srgbClr val="FFFFFF"/>
                </a:solidFill>
              </a:rPr>
              <a:t>Cross friction massage</a:t>
            </a:r>
          </a:p>
          <a:p>
            <a:r>
              <a:rPr lang="en-US" sz="1400">
                <a:solidFill>
                  <a:srgbClr val="FFFFFF"/>
                </a:solidFill>
              </a:rPr>
              <a:t>Strengthen calf</a:t>
            </a:r>
          </a:p>
          <a:p>
            <a:endParaRPr lang="en-US" sz="1400">
              <a:solidFill>
                <a:srgbClr val="FFFFFF"/>
              </a:solidFill>
            </a:endParaRPr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Image result for achilles tendonitis">
            <a:extLst>
              <a:ext uri="{FF2B5EF4-FFF2-40B4-BE49-F238E27FC236}">
                <a16:creationId xmlns:a16="http://schemas.microsoft.com/office/drawing/2014/main" id="{B591D95C-794C-5646-B37A-E8E61C4CC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85" y="1658971"/>
            <a:ext cx="5629268" cy="353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0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E0A1-2626-4648-B12F-68387DD3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Patella Femoral Pain Syndrome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71EB06-58FE-984C-909E-01C8373255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Strengthen VMO</a:t>
            </a:r>
          </a:p>
          <a:p>
            <a:r>
              <a:rPr lang="en-US" dirty="0"/>
              <a:t>Eccentric training</a:t>
            </a:r>
          </a:p>
          <a:p>
            <a:r>
              <a:rPr lang="en-US" dirty="0"/>
              <a:t>Stretching</a:t>
            </a:r>
          </a:p>
          <a:p>
            <a:r>
              <a:rPr lang="en-US" dirty="0"/>
              <a:t>Bolstered knee brace</a:t>
            </a:r>
          </a:p>
          <a:p>
            <a:r>
              <a:rPr lang="en-US" dirty="0"/>
              <a:t>Shoes/orthotics</a:t>
            </a:r>
          </a:p>
          <a:p>
            <a:endParaRPr lang="en-US" dirty="0"/>
          </a:p>
        </p:txBody>
      </p:sp>
      <p:pic>
        <p:nvPicPr>
          <p:cNvPr id="6" name="Picture 2" descr="Image result for VMO Strengthening">
            <a:extLst>
              <a:ext uri="{FF2B5EF4-FFF2-40B4-BE49-F238E27FC236}">
                <a16:creationId xmlns:a16="http://schemas.microsoft.com/office/drawing/2014/main" id="{65A805D0-9C46-054C-B617-294A1D2432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1" y="1863965"/>
            <a:ext cx="3978448" cy="47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9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C196-FFAA-B543-A201-F3088DAA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 IT Band Syndrome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7EC8CE-7658-424F-8A6B-74A0CD6762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Stretching</a:t>
            </a:r>
          </a:p>
          <a:p>
            <a:r>
              <a:rPr lang="en-US" dirty="0"/>
              <a:t>Foam Roller</a:t>
            </a:r>
          </a:p>
          <a:p>
            <a:r>
              <a:rPr lang="en-US" dirty="0"/>
              <a:t>ID biomechanical issues</a:t>
            </a:r>
          </a:p>
          <a:p>
            <a:endParaRPr lang="en-US" dirty="0"/>
          </a:p>
        </p:txBody>
      </p:sp>
      <p:pic>
        <p:nvPicPr>
          <p:cNvPr id="17410" name="Picture 2" descr="Image result for IT band stretches">
            <a:extLst>
              <a:ext uri="{FF2B5EF4-FFF2-40B4-BE49-F238E27FC236}">
                <a16:creationId xmlns:a16="http://schemas.microsoft.com/office/drawing/2014/main" id="{5E8AC6BB-B351-D545-BDBC-99A8615CE6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620937"/>
            <a:ext cx="4697412" cy="30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07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A59F-6DC8-664A-BD79-6A34FC77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Low Back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F9EC0-E856-BB49-ADCB-BE4A5DB9EB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Focus on the core</a:t>
            </a:r>
          </a:p>
          <a:p>
            <a:r>
              <a:rPr lang="en-US" dirty="0"/>
              <a:t>Stretching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05B3C-75C7-6A42-9007-411B0A0EF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03080" y="3078480"/>
            <a:ext cx="2758440" cy="3779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19DA2-DCD7-304F-8D81-2E411704EB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" y="3429000"/>
            <a:ext cx="4700058" cy="335272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2C275-17F6-4843-AC12-228486DA6E9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00058" y="1971638"/>
            <a:ext cx="470058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F064-E355-B546-ADEA-45F5E82D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- Shoulder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4515-24A1-6843-8CF4-8615E54899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Scapular Stabilization</a:t>
            </a:r>
          </a:p>
          <a:p>
            <a:r>
              <a:rPr lang="en-US" dirty="0"/>
              <a:t>Rotator Cuff Focus</a:t>
            </a:r>
          </a:p>
        </p:txBody>
      </p:sp>
      <p:pic>
        <p:nvPicPr>
          <p:cNvPr id="18434" name="Picture 2" descr="Related image">
            <a:extLst>
              <a:ext uri="{FF2B5EF4-FFF2-40B4-BE49-F238E27FC236}">
                <a16:creationId xmlns:a16="http://schemas.microsoft.com/office/drawing/2014/main" id="{AE651ED0-6225-F948-9F73-EA09EF4AFB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1704330"/>
            <a:ext cx="4815840" cy="50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23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6B205-D192-4D49-9D67-A598EFF7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 Proper Stretch, Warm Up and Cool Down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51F2D-C3D5-2E4B-B0FB-A60ACBF8B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1ABD-8A2E-0D49-8EC2-78A596D2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F56B-1AC7-E348-A6F1-067C065DB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Differences in Triathlon Races</a:t>
            </a:r>
          </a:p>
          <a:p>
            <a:r>
              <a:rPr lang="en-US" dirty="0"/>
              <a:t>Discuss the Epidemiology of Injuries</a:t>
            </a:r>
          </a:p>
          <a:p>
            <a:r>
              <a:rPr lang="en-US" dirty="0"/>
              <a:t>Discuss Prevention Strategies through Biomechanics</a:t>
            </a:r>
          </a:p>
          <a:p>
            <a:r>
              <a:rPr lang="en-US" dirty="0"/>
              <a:t>Discuss Prevention Strategies through Rehabilitation</a:t>
            </a:r>
          </a:p>
          <a:p>
            <a:r>
              <a:rPr lang="en-US" dirty="0"/>
              <a:t>Evaluate  Training Approaches</a:t>
            </a:r>
          </a:p>
        </p:txBody>
      </p:sp>
    </p:spTree>
    <p:extLst>
      <p:ext uri="{BB962C8B-B14F-4D97-AF65-F5344CB8AC3E}">
        <p14:creationId xmlns:p14="http://schemas.microsoft.com/office/powerpoint/2010/main" val="3670144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7714D3-2DCA-A44E-8E08-F2353EA9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Techniques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73BAEF-57B6-6E4E-915C-6DCCB5833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is mileage</a:t>
            </a:r>
          </a:p>
          <a:p>
            <a:r>
              <a:rPr lang="en-US" dirty="0"/>
              <a:t>Average 8-15 Hours per week</a:t>
            </a:r>
          </a:p>
          <a:p>
            <a:pPr lvl="1"/>
            <a:r>
              <a:rPr lang="en-US" dirty="0"/>
              <a:t>Sweet spot it 8-10</a:t>
            </a:r>
          </a:p>
          <a:p>
            <a:pPr lvl="1"/>
            <a:r>
              <a:rPr lang="en-US" dirty="0"/>
              <a:t>Less than 7 or more than 15 increase risk</a:t>
            </a:r>
          </a:p>
          <a:p>
            <a:r>
              <a:rPr lang="en-US" dirty="0"/>
              <a:t>Number of Workouts</a:t>
            </a:r>
          </a:p>
          <a:p>
            <a:pPr lvl="1"/>
            <a:r>
              <a:rPr lang="en-US" dirty="0"/>
              <a:t>6 per week 45%</a:t>
            </a:r>
          </a:p>
          <a:p>
            <a:pPr lvl="1"/>
            <a:r>
              <a:rPr lang="en-US" dirty="0"/>
              <a:t>7 per week 16%</a:t>
            </a:r>
          </a:p>
          <a:p>
            <a:pPr lvl="1"/>
            <a:r>
              <a:rPr lang="en-US" dirty="0"/>
              <a:t>5 per week 30%</a:t>
            </a:r>
          </a:p>
        </p:txBody>
      </p:sp>
    </p:spTree>
    <p:extLst>
      <p:ext uri="{BB962C8B-B14F-4D97-AF65-F5344CB8AC3E}">
        <p14:creationId xmlns:p14="http://schemas.microsoft.com/office/powerpoint/2010/main" val="2725421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73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66" name="Rectangle 77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A5A96-2CBD-0E40-90C7-23BCF4AB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12 Week Sprint Training Protocol</a:t>
            </a:r>
          </a:p>
        </p:txBody>
      </p:sp>
      <p:pic>
        <p:nvPicPr>
          <p:cNvPr id="19467" name="Picture 79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19468" name="Content Placeholder 19462">
            <a:extLst>
              <a:ext uri="{FF2B5EF4-FFF2-40B4-BE49-F238E27FC236}">
                <a16:creationId xmlns:a16="http://schemas.microsoft.com/office/drawing/2014/main" id="{8D519AFE-3EEF-49AF-A854-D17C3D60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19469" name="Picture 2">
            <a:extLst>
              <a:ext uri="{FF2B5EF4-FFF2-40B4-BE49-F238E27FC236}">
                <a16:creationId xmlns:a16="http://schemas.microsoft.com/office/drawing/2014/main" id="{B4AA7CA7-49D8-154A-A3CE-FD83335C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80885" y="609599"/>
            <a:ext cx="7209444" cy="609498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26473-B0A1-A542-B920-83B0AD71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What Do We Mean by Triathlon?</a:t>
            </a:r>
            <a:r>
              <a:rPr lang="en-US" sz="2400" baseline="30000" dirty="0"/>
              <a:t>2,3</a:t>
            </a:r>
            <a:endParaRPr lang="en-US" sz="2400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3DFED-A102-B248-A4D8-0B9CEE22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/>
              <a:t>Sprint Distance</a:t>
            </a:r>
          </a:p>
          <a:p>
            <a:pPr lvl="1"/>
            <a:r>
              <a:rPr lang="en-US" sz="1400"/>
              <a:t>400-500 M swim</a:t>
            </a:r>
          </a:p>
          <a:p>
            <a:pPr lvl="1"/>
            <a:r>
              <a:rPr lang="en-US" sz="1400"/>
              <a:t>20K bike</a:t>
            </a:r>
          </a:p>
          <a:p>
            <a:pPr lvl="1"/>
            <a:r>
              <a:rPr lang="en-US" sz="1400"/>
              <a:t>5K Run</a:t>
            </a:r>
          </a:p>
          <a:p>
            <a:r>
              <a:rPr lang="en-US" sz="1400"/>
              <a:t>Olympic Distance</a:t>
            </a:r>
          </a:p>
          <a:p>
            <a:pPr lvl="1"/>
            <a:r>
              <a:rPr lang="en-US" sz="1400"/>
              <a:t>1500 M Swim</a:t>
            </a:r>
          </a:p>
          <a:p>
            <a:pPr lvl="1"/>
            <a:r>
              <a:rPr lang="en-US" sz="1400"/>
              <a:t>40K Bike</a:t>
            </a:r>
          </a:p>
          <a:p>
            <a:pPr lvl="1"/>
            <a:r>
              <a:rPr lang="en-US" sz="1400"/>
              <a:t>10K Run</a:t>
            </a:r>
          </a:p>
          <a:p>
            <a:r>
              <a:rPr lang="en-US" sz="1400"/>
              <a:t>Ironman Distance</a:t>
            </a:r>
          </a:p>
          <a:p>
            <a:pPr lvl="1"/>
            <a:r>
              <a:rPr lang="en-US" sz="1400"/>
              <a:t>3.8K swim</a:t>
            </a:r>
          </a:p>
          <a:p>
            <a:pPr lvl="1"/>
            <a:r>
              <a:rPr lang="en-US" sz="1400"/>
              <a:t>180K Bike</a:t>
            </a:r>
          </a:p>
          <a:p>
            <a:pPr lvl="1"/>
            <a:r>
              <a:rPr lang="en-US" sz="1400"/>
              <a:t>42K Run</a:t>
            </a:r>
          </a:p>
        </p:txBody>
      </p:sp>
      <p:pic>
        <p:nvPicPr>
          <p:cNvPr id="1026" name="Picture 2" descr="Image result for triathlon">
            <a:extLst>
              <a:ext uri="{FF2B5EF4-FFF2-40B4-BE49-F238E27FC236}">
                <a16:creationId xmlns:a16="http://schemas.microsoft.com/office/drawing/2014/main" id="{52D46C7E-3D26-8942-83D4-2306EC82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955672"/>
            <a:ext cx="6269479" cy="294665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2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FF46-D07E-1646-B9D3-7E02920A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3A87B-16CD-1440-979C-50A2D60C9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5933840" cy="4177121"/>
          </a:xfrm>
        </p:spPr>
        <p:txBody>
          <a:bodyPr>
            <a:noAutofit/>
          </a:bodyPr>
          <a:lstStyle/>
          <a:p>
            <a:r>
              <a:rPr lang="en-US" sz="1600" dirty="0"/>
              <a:t>1.5 Sudden Deaths per 100,000 participations</a:t>
            </a:r>
            <a:r>
              <a:rPr lang="en-US" sz="1600" baseline="30000" dirty="0"/>
              <a:t>1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75% injury stops training for at least one day, decreases mileage, requires medication or medical evaluation</a:t>
            </a:r>
            <a:r>
              <a:rPr lang="en-US" sz="1600" baseline="30000" dirty="0"/>
              <a:t>1,5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Heat Illness</a:t>
            </a:r>
            <a:r>
              <a:rPr lang="en-US" sz="1600" baseline="30000" dirty="0"/>
              <a:t>1,2,4</a:t>
            </a:r>
            <a:endParaRPr lang="en-US" sz="1600" dirty="0"/>
          </a:p>
          <a:p>
            <a:pPr lvl="1"/>
            <a:r>
              <a:rPr lang="en-US" sz="1600" dirty="0"/>
              <a:t>Dehydration</a:t>
            </a:r>
          </a:p>
          <a:p>
            <a:pPr lvl="1"/>
            <a:r>
              <a:rPr lang="en-US" sz="1600" dirty="0"/>
              <a:t>Heat Illness</a:t>
            </a:r>
          </a:p>
          <a:p>
            <a:pPr lvl="1"/>
            <a:endParaRPr lang="en-US" sz="1600" dirty="0"/>
          </a:p>
          <a:p>
            <a:r>
              <a:rPr lang="en-US" sz="1600" dirty="0"/>
              <a:t>Overuse</a:t>
            </a:r>
          </a:p>
          <a:p>
            <a:pPr lvl="1"/>
            <a:r>
              <a:rPr lang="en-US" sz="1200" dirty="0"/>
              <a:t>78.9%</a:t>
            </a:r>
            <a:r>
              <a:rPr lang="en-US" sz="1200" baseline="30000" dirty="0"/>
              <a:t>7,9</a:t>
            </a:r>
            <a:endParaRPr lang="en-US" sz="1200" dirty="0"/>
          </a:p>
          <a:p>
            <a:r>
              <a:rPr lang="en-US" sz="1600" dirty="0"/>
              <a:t>Acute</a:t>
            </a:r>
          </a:p>
          <a:p>
            <a:pPr lvl="1"/>
            <a:r>
              <a:rPr lang="en-US" sz="1600" dirty="0"/>
              <a:t>13-22% orthopedic</a:t>
            </a:r>
            <a:r>
              <a:rPr lang="en-US" sz="1600" baseline="30000" dirty="0"/>
              <a:t>4</a:t>
            </a:r>
            <a:endParaRPr lang="en-US" sz="1600" dirty="0"/>
          </a:p>
          <a:p>
            <a:pPr lvl="1"/>
            <a:r>
              <a:rPr lang="en-US" sz="1600" dirty="0"/>
              <a:t>Bacterial infections</a:t>
            </a:r>
            <a:r>
              <a:rPr lang="en-US" sz="1600" baseline="30000" dirty="0"/>
              <a:t>2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E56F2-C563-8242-8A83-087D9BF8EE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heat stroke">
            <a:extLst>
              <a:ext uri="{FF2B5EF4-FFF2-40B4-BE49-F238E27FC236}">
                <a16:creationId xmlns:a16="http://schemas.microsoft.com/office/drawing/2014/main" id="{6516B380-4F01-3A4B-A3F8-6082B79D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41" y="3372421"/>
            <a:ext cx="5585020" cy="314157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2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28FD-CC0A-A948-AA92-23CEDB46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Injuries Occur During the Ironman?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E8A0-CFDD-E84A-9E13-7FE36B92BD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Knee 44%</a:t>
            </a:r>
          </a:p>
          <a:p>
            <a:r>
              <a:rPr lang="en-US" dirty="0"/>
              <a:t>Low Back 20%</a:t>
            </a:r>
          </a:p>
          <a:p>
            <a:r>
              <a:rPr lang="en-US" dirty="0"/>
              <a:t>Hamstring 20%</a:t>
            </a:r>
          </a:p>
          <a:p>
            <a:r>
              <a:rPr lang="en-US" dirty="0"/>
              <a:t>Calf 20%</a:t>
            </a:r>
          </a:p>
        </p:txBody>
      </p:sp>
      <p:pic>
        <p:nvPicPr>
          <p:cNvPr id="10242" name="Picture 2" descr="Image result for ironman triathlon logo">
            <a:extLst>
              <a:ext uri="{FF2B5EF4-FFF2-40B4-BE49-F238E27FC236}">
                <a16:creationId xmlns:a16="http://schemas.microsoft.com/office/drawing/2014/main" id="{27F498DE-6F21-BA4B-956D-BD7457FD64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418408"/>
            <a:ext cx="4700588" cy="143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3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90718-9891-DD4D-BFF1-2B67D6C7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Where do Injuries Occur During Olympic Distance?</a:t>
            </a:r>
            <a:r>
              <a:rPr lang="en-US" sz="2400" baseline="30000"/>
              <a:t>5</a:t>
            </a:r>
            <a:endParaRPr lang="en-US" sz="240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F302-88FD-6F43-BFEC-0A1C86962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/>
              <a:t>Increased risk during transitions</a:t>
            </a:r>
          </a:p>
          <a:p>
            <a:r>
              <a:rPr lang="en-US" sz="1400"/>
              <a:t>Achilles 14.3%</a:t>
            </a:r>
          </a:p>
          <a:p>
            <a:r>
              <a:rPr lang="en-US" sz="1400"/>
              <a:t>Low Back 12.9%</a:t>
            </a:r>
          </a:p>
          <a:p>
            <a:r>
              <a:rPr lang="en-US" sz="1400"/>
              <a:t>Hamstring</a:t>
            </a:r>
          </a:p>
          <a:p>
            <a:r>
              <a:rPr lang="en-US" sz="1400"/>
              <a:t>Calf</a:t>
            </a:r>
          </a:p>
        </p:txBody>
      </p:sp>
      <p:pic>
        <p:nvPicPr>
          <p:cNvPr id="11266" name="Picture 2" descr="Image result for olympic distance triathlon">
            <a:extLst>
              <a:ext uri="{FF2B5EF4-FFF2-40B4-BE49-F238E27FC236}">
                <a16:creationId xmlns:a16="http://schemas.microsoft.com/office/drawing/2014/main" id="{B2F88406-2059-0D40-96D1-7E5196D345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342973"/>
            <a:ext cx="6269479" cy="417205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4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41CB-82CD-714A-BD3B-83853ABF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Upper Versus Lower Extremity Injuries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DD71B1-C08A-4CF9-B29E-B56860559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405128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12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A614-C416-5846-852D-61CAADAB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Illness</a:t>
            </a:r>
          </a:p>
        </p:txBody>
      </p:sp>
      <p:pic>
        <p:nvPicPr>
          <p:cNvPr id="5" name="Picture 5" descr="The image “http://www.whyy.org/tv12/franklinfacts/JUN0700.gif” cannot be displayed, because it contains errors.">
            <a:extLst>
              <a:ext uri="{FF2B5EF4-FFF2-40B4-BE49-F238E27FC236}">
                <a16:creationId xmlns:a16="http://schemas.microsoft.com/office/drawing/2014/main" id="{CA454B91-81F2-B741-BE15-E3868FF330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011680"/>
            <a:ext cx="8016240" cy="46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3796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760</Words>
  <Application>Microsoft Office PowerPoint</Application>
  <PresentationFormat>Widescreen</PresentationFormat>
  <Paragraphs>174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Trebuchet MS</vt:lpstr>
      <vt:lpstr>Wingdings</vt:lpstr>
      <vt:lpstr>Berlin</vt:lpstr>
      <vt:lpstr>Orthopedic Considerations Associated with Triathlon Training</vt:lpstr>
      <vt:lpstr>Disclosure</vt:lpstr>
      <vt:lpstr>Learning Objectives</vt:lpstr>
      <vt:lpstr>What Do We Mean by Triathlon?2,3</vt:lpstr>
      <vt:lpstr>Epidemiology</vt:lpstr>
      <vt:lpstr>Where do Injuries Occur During the Ironman?5</vt:lpstr>
      <vt:lpstr>Where do Injuries Occur During Olympic Distance?5</vt:lpstr>
      <vt:lpstr>Upper Versus Lower Extremity Injuries</vt:lpstr>
      <vt:lpstr>Heat Illness</vt:lpstr>
      <vt:lpstr>Dehydration</vt:lpstr>
      <vt:lpstr>Dehydration: Effects on the Body</vt:lpstr>
      <vt:lpstr>Dehydration: Psychologic Effects</vt:lpstr>
      <vt:lpstr>Dehydration: Effect on  Performance </vt:lpstr>
      <vt:lpstr>Thirst Mechanism</vt:lpstr>
      <vt:lpstr>Prevention Through Biomechanics – Swim3,6</vt:lpstr>
      <vt:lpstr>Prevention Through Biomechanics - Run</vt:lpstr>
      <vt:lpstr>Gait</vt:lpstr>
      <vt:lpstr>Running Gait Cycle</vt:lpstr>
      <vt:lpstr>PowerPoint Presentation</vt:lpstr>
      <vt:lpstr>Common Training Errors</vt:lpstr>
      <vt:lpstr>Prevention Through Biomechanics - Bike</vt:lpstr>
      <vt:lpstr>Prevention Through Biomechanics - Bike</vt:lpstr>
      <vt:lpstr>Prevention Through Biomechanics - Bike</vt:lpstr>
      <vt:lpstr>Rehabilitation - Achilles</vt:lpstr>
      <vt:lpstr>Rehabilitation Patella Femoral Pain Syndrome</vt:lpstr>
      <vt:lpstr>Rehabilitation  IT Band Syndrome</vt:lpstr>
      <vt:lpstr>Rehabilitation Low Back</vt:lpstr>
      <vt:lpstr>Rehabilitation - Shoulder</vt:lpstr>
      <vt:lpstr>Key is Proper Stretch, Warm Up and Cool Down</vt:lpstr>
      <vt:lpstr>Training Techniques</vt:lpstr>
      <vt:lpstr>12 Week Sprint Training Protocol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Considerations Associated with Triathlon Training</dc:title>
  <dc:creator>Volberding, Jennifer</dc:creator>
  <cp:lastModifiedBy>Tyson, Darin Jay</cp:lastModifiedBy>
  <cp:revision>3</cp:revision>
  <dcterms:created xsi:type="dcterms:W3CDTF">2019-05-01T20:47:42Z</dcterms:created>
  <dcterms:modified xsi:type="dcterms:W3CDTF">2019-05-08T19:20:01Z</dcterms:modified>
</cp:coreProperties>
</file>