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3" r:id="rId6"/>
    <p:sldId id="264" r:id="rId7"/>
    <p:sldId id="266" r:id="rId8"/>
    <p:sldId id="305" r:id="rId9"/>
    <p:sldId id="267" r:id="rId10"/>
    <p:sldId id="271" r:id="rId11"/>
    <p:sldId id="272" r:id="rId12"/>
    <p:sldId id="284" r:id="rId13"/>
    <p:sldId id="282" r:id="rId14"/>
    <p:sldId id="274" r:id="rId15"/>
    <p:sldId id="299" r:id="rId16"/>
    <p:sldId id="300" r:id="rId17"/>
    <p:sldId id="302" r:id="rId18"/>
    <p:sldId id="301" r:id="rId19"/>
    <p:sldId id="303" r:id="rId20"/>
    <p:sldId id="275" r:id="rId21"/>
    <p:sldId id="276" r:id="rId22"/>
    <p:sldId id="281" r:id="rId23"/>
    <p:sldId id="285" r:id="rId24"/>
    <p:sldId id="295" r:id="rId25"/>
    <p:sldId id="296" r:id="rId26"/>
    <p:sldId id="297" r:id="rId27"/>
    <p:sldId id="298" r:id="rId28"/>
    <p:sldId id="283" r:id="rId29"/>
    <p:sldId id="304" r:id="rId30"/>
    <p:sldId id="306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932" autoAdjust="0"/>
  </p:normalViewPr>
  <p:slideViewPr>
    <p:cSldViewPr snapToGrid="0">
      <p:cViewPr varScale="1">
        <p:scale>
          <a:sx n="47" d="100"/>
          <a:sy n="47" d="100"/>
        </p:scale>
        <p:origin x="18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DEFB-4C2B-4752-B6CF-6C0753E64441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8D29-192B-42A7-84A1-88A61127D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srgbClr val="001965"/>
                </a:solidFill>
              </a:rPr>
              <a:pPr/>
              <a:t>10</a:t>
            </a:fld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09D3-4D63-4923-BA92-64604416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09D3-4D63-4923-BA92-64604416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1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1D85A-FA16-40E5-BB4C-8098D3B3855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83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8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2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7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9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E285-9748-45C7-81EB-88C4E8DDA0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spcBef>
                <a:spcPts val="0"/>
              </a:spcBef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1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spcBef>
                <a:spcPts val="0"/>
              </a:spcBef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9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4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5B25E0-7C88-478C-AB51-1B11B33C16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97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5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2F2D-821F-461C-9070-F110EFF26E6D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lony.fugate@ok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besitymedicine.org/omec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okstate.edu/echo/obesity-ech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bipartisanpolicy.org/library/providercompetencies-for-the-prevention-and-management-of-obesity" TargetMode="External"/><Relationship Id="rId3" Type="http://schemas.openxmlformats.org/officeDocument/2006/relationships/hyperlink" Target="https://stateofobesity.org/states/ok/" TargetMode="External"/><Relationship Id="rId7" Type="http://schemas.openxmlformats.org/officeDocument/2006/relationships/hyperlink" Target="https://assets1c.milkeninstitute.org/assets/Publication/ResearchReport/PDF/Mi-Americas-Obesity-Crisis-WEB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5585/mmwr.mm6645a1" TargetMode="External"/><Relationship Id="rId5" Type="http://schemas.openxmlformats.org/officeDocument/2006/relationships/hyperlink" Target="https://www.cdc.gov/mmwr/preview/mmwrhtml/mm6332a2.htm" TargetMode="External"/><Relationship Id="rId4" Type="http://schemas.openxmlformats.org/officeDocument/2006/relationships/hyperlink" Target="https://www.tfah.org/state-details/oklahoma/" TargetMode="External"/><Relationship Id="rId9" Type="http://schemas.openxmlformats.org/officeDocument/2006/relationships/hyperlink" Target="http://www.obesitymedicine.org/OME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7476"/>
            <a:ext cx="9144000" cy="265052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Colony S. Fugate, D.O., FACOP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Diplomate, American Board of Obesity Medicine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Kaiser Family Foundation 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Endowed Chair 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Pediatrics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Professor of Pediatrics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Family Health and Nutrition Clinic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 State University Center for Health Sciences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colony.fugate@okstate.edu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" name="AutoShape 4" descr="data:image/jpeg;base64,/9j/4AAQSkZJRgABAQAAAQABAAD/2wCEAAkGBxQSEhQUExQVFhUXGBwaGBgYGBsbGhocFyAYFxwdGBcaHSggGh0lHRcYIjEhJSkrLi4uFx8zODMsNygtLisBCgoKDg0OGxAQGy8kICQwLCwtLCwsLCwsLCwsLywsLCwsLCwsLCwsLCwsLCwsLCwsLCwsLCwsLCwsLCwsLCwsLP/AABEIARIAuAMBIgACEQEDEQH/xAAcAAABBQEBAQAAAAAAAAAAAAAGAgMEBQcBAAj/xAA/EAABAwIDBQYEBAUCBgMAAAABAgMRACEEEjEFBkFRYRMicYGRoTJCscEHI9HwFFJicuEz8RVDgpKisiREU//EABsBAAIDAQEBAAAAAAAAAAAAAAECAAMEBQYH/8QAMhEAAgIBAwMDAgMHBQAAAAAAAAECEQMEEiExQVETInEFYbHw8RQkQoGR0eEjMjNSof/aAAwDAQACEQMRAD8As4pQb5Uw5iAKQ3iYMiuq2+xjUfJNRhibmQK68xlMenUU4jaFrCTSBi5IziwqtTlfJY4KuBoiKcQ2DoabdvYac6423FO2+wiS7jrjRSYi3PhTa2QdacWZivRQTfcjSvgbCQKWAK8UiuZxUJyKCa9FeYxACr6VWbX3jw2HMLcGb+UCVe2lByoO0syK4E0D7S/EeYDTNgIlZ18hVI/v1ilTdCfBOnqTSeoNsNUW3Gtc7RKYKikCbyQKxzE7zYpYhT645Ax9KrlulR7xKvGT9aV5OA7DbdobdwqER27czoDP0pDO+uDjL2vmUqjrwrFgTSkuRVbkWbTaxtRh0y2tKh0P2p91yb6isM7Yi/EVITj1kQVKjlJj0o7wbTan8bAGYpSBe5AqnxW9WGSe++mf6ZV9KyR9ydST41GM1NxKNNxn4gMCQgOL8gke5n2r1ZmG1HQH0r1G5eAcG6JbFe7IUMI3qQkfmETyEz6VxW+rEwEuKtwA/Wr9yK9rChAApYIoKe32ObKlqDyUSVegFOO74gNhUshR+TMsqHUgJgetL6kfIdkgzzCvBfCsxxO8jqyfzTE2CApI8edWDe8ASyWylZdzf6gcVZIiIEwZveleTwmH0/LD0vCJmoR2u1Mdoif7hWaY7EOuWClKHUq+lQxs908/enW59gUl3NLxm8+Hb+J1J6J7x9qo8Xv60D3G1KHW1CSdirOv2/WnkbBPEj1o7ZA9o/tffB56UohpPEJ+I+Kv0odJogTsIcSn3pwbHQPmHkKHpSfVk9RIGq6EnkaJxs1scSfAAV0YRH8vvRWm+4rzoGktHkaUlhXL3omaQgA/lo85NOTayUCOISKZaZAeoBpOFUf2TTzezlHmfKiG/OPC1LCJ1J9af9nj4F/aPuUSNlK5K9qeGzSNQPM1cdkJrqUDzo+lFdhfWZTjBco9Kd/go51baUgLBtF6ZRSFeRlccFyrtT3Dwv7V2jwLvZdK3TwSR+ZjWyriUNk38qaXsTZgkqexLhJvlSED0ioGSulq2tYoaVR/iZrlqW+yHcVhdngQyy+FA/EpxP0y1WfwrY0SAPU1L7Ka52d9DWmGNRKJZZMjltA4D0pSEiuuqQgd8pSOZMVBd2uyJyqzeAPCmbiuAJzfJIxOOQ2O8Y5DifACqh7eQz3UCOp+wqjxLxWoqVqf3Fdw7WYxXOyaqX8PCNkMPZ8sJsFtxKyAoZVH09atNRNqjbv7kO4j4SieSgf/AGGlW2L2Q7hz2b4AWLym4UnQGfKm0ur3z2N2HVaXZDd0IJSTxrikU6Ucorym50ropnNdkQtgai3741GONaBMKHWJPuKgbyY1QPZAwIlUcZ0GtUmHBzCP35VlzatwdRRow6bcrkwtaxjajCVgngOPlzp8DxoZ2ZhVLcACFEzFgeNtRp40WLwxb7iioKSYM2N9Jm2lHT6p5JOLRNRpPTgpr4G0JPEGu3HD1NdSj+4+Y+1KKBMkHz/3rXZkSYkI/Z/3rraaWECdPpxpduXlNK2MkNBJMwbfvrXf+r2n3pxSwkfCfITXQ4I0PTnQsahjLfn4V2lgjiP35V6hZKJBPSlTOn60sp5i9Jy0tj0NkAfvjTeJcCUlREAAmTrblTx6gGo21Wc7ShoSNB0vFCUmotoMY3JIBcY+pxRWrjoOXQUzmtFKdSRY03XJ3PqdFpLg7TuHBzCATfSrXY2DbW04pQlQtxsO7pB1ufSpuxtm5HAoq7uote+lUSzRVrwasemm9suzNf8AwzeSGkhQCVJgmbetd/E1lKgy8jKRKkki8g3ER4GubiYULa7qilySZASSpOlpBA9Kh71IcyLaCgrsllZEAnIq1zFgD9elZ9Hk254/JfrMW7HL7IClAT79KSsQD/vThdJP0Ecq4HFDgPO3vXp0zzLAfbZJfXPSPCBUXD/ELTfSivbGBzqS4UgxY3mZiJ9x51Vt4DKsKFhFweBrj6l7MjT+TsaTE8kIyXwHu4DoSsaROkaedXH4nYNHatupIlaYUlJ5aEjqP/Whfd/ZTbjT6i4UKDZJMfDF5BmSbaCNaktvl3BoWsALQ4EBRBlxGUxf5inLHnWfRS251Xwb/qOPfp232KvMLAE+gpxKOS+OhHHyFKUlPj1ppSR49CAPtXorPLUSCDqCkj98YpBBNxl9JpoMngInqY9jS0hfP9+tLYwtK+oHiFfUiuLVA/yI9aQFGbk+eleLk8Unz/xUJYvNOmU8zmFermQHWfI16hYeS7/h5Eg+1cy6SJ8qkoZMcvH/ADSA2QY5+vrVG40bSMpscqQpvWU1LcQRwjrNNIUZvp6+1FSBtAnerABHeAFzqDfjIKeI0vQ/hcKpxUJBPOBMcJMcKOt6tlqeLeXTQi1ieJ6eHKkbobN7LtCpJzhRTP8ATAIgcqxuFzpdDVu9lsHMG07hncqxAVY8QeoPjV8HMyiTE1R7e2utbqtezCu6CkA2tM63q92Ex/EoEajjWDVwUZWdPQ5HKO00PcmQ3nTdQSogEwO6Upj/AMp8xSt6pQhJbsp4K7SCqIJEjKrSSZtyod3fxz2F76k/lIXlJIscxCYHMkhMdRVtvFtJvFKQpqcoRw052pNFhvKpNWg6/NtxtJ02DTjBGsnyFNKZPAHzM/arEJINN4x9LSStZsPfoBXoN9Hndl9CCtsZTm+GDNUa1TTW0NoO4jhlRwSOI5k8fpXdngFaQTaQD4VyNbmjkqux3vp2mnjT3d6L/YGLSlLrSyE9qkBJNhKTMKPAHSiPfFJAYQkdwImEmRJgHU8gD5mrHdXdxtvtVOobcGrZUJtrobDhVjtAl5IVCMoVAQkCydJNYdPnWLIp1Zt1OB5sbxp0ZvKkx3Cf3zrhVFyDfW80a7xbuBpsPIFh8Q1gHQ+tDyRyAr0WLPHLHdE8xm08sUtrKtL6eOYeNvpSkJSZAX71OLQMiB6f4rgw6P6as3FO1kMpHMz4/wCaS4EjU3/uAqcpm1kpNIDY+ZHt96m4NERXOfC4rtSgy2eEV6puBtYULRammWspt5mpTxiwtUfsZOs1jTNzQl1oK1APhamncMmLSOQpxx0zABjwqWiIkQB7n9KO6gbSuOGKRfTy+1U+8mN7JqxhSrDw4kn960SOXOWIHX9Ky7fzEk4lTc2bAEddaeORL3PsI4XwiLjsS0Ww22JJglU2HRPXmasN2XMZhIxWHSS3MKSbpWBrKdY/qFxQy1W1buYlD+FaUmE90JIHyqQACPUU0IR1k36ngry5ZaSCeNXz3KfejepvGN4EsnJmxSe1bMZkqGWNNU3MHj5VcbXw6G191ITmKlECLzFyDxmaG9u7pE4lpaB3FuJ7TLbKcwOYePsfGizaeGDhzDUUcGkeDHOH3FzauOfJCd9V0/uD+2MU2wgKVcnQWk/ahU4xeJdbzJhvNZI+/M05tslbp4hNh5VJ3cbh1JIsK5ep1PDSO7o9GrUpGjN7LLmHWpSWwhCZiJkAf4oP2Xh2S4paUQJiFCLf0gUU7a26EsBpJHf18OtRtm4IOIvXLUuDsRTVtl23bChTckITHiCRM+FWWCwwypgcKRu/h4aWg6EEexqFurjSsQrgahVJ3dFrt5Y/hnQrQtqH2+sVmqsPGh+1ag8tK1Fs3lJkdDas2dUAopMSCQQRxFq6n06fEkcT6jB3FkfMRr+teWoWt7GnUoIM90jhaRTkg3BE8r/eulZzdpDKTNwSP3yrwg/KR4n9aeQpU6W8TSsShKuBnjRslEYkcvVIr1SELCRFvP7zXqlgoNXvzCJSk3Ov760jEti0NIBHiBf61TKwDgIhwxPSftXsVh3rgLKhrMAfU1lUos2uDJeMYDYzFsieKTaKQytBX3QcugBJ/wB6iDanZpUgqUCOBIKbUzs/aq1q148Og4CnSsVovsQ02QBkU31B+k/asD2u4VPvFWpcXPkoj7VvuH2pmygjN1N4rDt6cNkxDnVavqaEoPa34FtJpeSrbrQPw32gEpfbXZIyuT490/QUANCifdR1IDoMAqCRfleftVuhf+ul8/gUa9fu8n8fiak24IjgfQ+FIwovBoe2M6UWCiU8jePA1MxmPCC1MyXExHIa+xruuJ5+Ltg3t3Adk+pHD4k/2nT9PKk4j8jDofEnM4W4A4gBUjyJ9Kut9Wwt9EfK33vCSRPv61Q7FededZTJUltWZCOAUTr6i55A14vVwjHLNdkz6Bo8spaeDfVr8sjtOqCpVPO4IPmDejnd7GgpFWm19npxOFWpwZsQBOZKZUpQzZEoHyogGgjY2IyK+I+HKsEpWrN8HfDNb2Sq1UO7eEUha0qEQo+km9TNg45IiDmJ16Vf4pcIWQNASPSgvcUTlsv7mXMb1xi1rIJlUDoBYe1TtpYdCn1GPj73D5r8+c0HKw5D+XjniPOjraDZkd6IAgcdANK26L2ZmkUfUoqWGMvgq8Tgo09qjN4dR+YzVmhsqMJMH1J94rzqQPiiRyt9a6+7scLaVoDg/wAxSgpUycp9qntqCraDjoaiusAmygB5/Q0UwUMPOZtSRXqmIwpRcL8LAiuVN3glBKU0gt07lruWshrK/FYBK9RNQ/8AgyUqzIlJiLe+tXZrwFHc0Tgpi24hPcuTrMVn29ezVOYi4yFUqjXQHT0rWsgoV34wMdi8PlVlV4K/Z9asxTbuPlP+vYSaVp+Gv6dwW3Z3PZeP5rjgExCco9yDRPvVufhcFgw+yHCrOlKipcyFW0iBeKj7tCAscjRBvO8HNlYkH5cih4hSTXK02qnHUxt90dbV6XG8DpdgE2bjxFqtNksqxuJbQgZgiSTwkxN+VtaEtmYVTphNkTdRkJHlqo9BWhbHwa0pDbCShJkKcIhxQMZog9xJiOfhXqdbr44cL5W7seW0f055My4e3v4X8/yyFjWitzEJylSgooUoxlGqbAaq4AaCrrdrdtLKe0GhlSp0gWAnpVxhdmoZRoJgkJEcL25mhXae9YSw4FJKU5VJQnquRc87yTXkscZ6hvnjv+e7PWZMkMMeF+n28If3j3pSgKawq5UoZXHBpA+VB+p9KEcLqPtVdhnkq0Plxo53ewKFt3Ak8f8ANVzWzg0Y2mrRcbrtwAoKmfWiLauKKcO54R62+9QthYcJ7sSOfH1prbeOCnWcK2cylZif+gHU6HX1qYFc18mbWZVGLbM922cr6XP5r+aY/wAUV4t8dw8CkGPEcag747PJZnLlKDmFokfCR++VWGDSFNtzqUJ8eX1roKKjqPkzTm8mkX2dCG1ZZXoToIqOQVElWs8dKnr2YpPe+JI+U9eRpCME66QkNlE6SoR71tTObQ2+AkBI7xgdBPQcqbxDClpClwBpHG3KpeI2YtoAr1OnMD6VDexoKoIm0AmBHpUtkoYSvJpmA5CvVPShswF28CTPnXKm8FBI/h4uKjFNWx+KIkRrxnqOAqO8wCTBAI1/yKzpmggRXqfUwrlSMtGyDdRNtYTtmHERMpMeIuI8wKnRUbauJ7Jlxz+VJI8dB7xRUtrsjjfAE7vPfm30Wj3ifrUkY3tWH8Of+YpKR4AhRPt71Q7NxXwnig+ZB1+/rRLsPZVyu3MedcbM1HI5rjwd/F7se2XPku9i7CYaCTAMCrpDoE5QLRJ5cB4XMR1qLhsISCZsNTx8hULfzaP8HgSpvuqW6ylJ4koV2qvZAH/VSYlLNk93cpzSjjhx/gEdpbwvt46X7JBhCR8ITwI5zxNRN/8ABhLSFoMpccsOUgqH3HlRBvLs9OPwiH2kkLyBxAOpSRJSTx6dR1oZ2WTjcI5hTdxAztSYkpvl87jzroJejK106Myyfr467oGtl4YKWkKNyQAIB11JmwAo92bgHEp7q8puctwYEwQARMi+lAYPZuQtCrG6bpV+oNH+wseH0fEpYToHEyUnUHMBqNbH0psnJwsznF2meZ2g7FlqUCFEJSTJyg2AJvfhUndDFJXiHHwr/SCUp8FBeY+Mx6U7vTs0KQFskBYIknu2uQZMBKgdDrc1WbkYZ2MQm0LbPflJhQNjIJ1k+NLBJUyuEnJ23yFW8OLGJLLVgCvvcyAlSj7im8JjAvDIcAywcipEEHWPUVQvYPEtHtAZItYgnvWPtUlGKy4NSDJWtwLMWA1kew14k8qvlFetGSf6dzuQf7vKFfqXLe0YjTSrHZuK72YmgXZ2PBdAX8PGeNW68eE3Rp9a3tX0MFGkNqSpORUEnWdIoVxmw5cUEBME90kgG32tFVmH2wYuasMHtQTJEga3jwvSODAcRu+tKSo/ELBI1/3rtT0bRzHkB516l2kLAjlYdK4EQes8q9i3ghsrX3AB3ikTHAmIknrFPtuwJACgRIUVEeoisu4uoi4pnMnunKvMCFXiAZIgG8iRS1pB4TVKjBYlo5gsqClwUJy5UoNypJOquEeNWfbjENq7LM0tKssqTI7upjQ+ANS/AaEuYUHS1Z5vNtvtcWcAi4CTmVrLghYB5JASQTzV0rTUgpQgWcVPeJ7sDmIF78Pevn5C1qbecH+vi8QWQRwBIcXB6lSU+AqyHPUFtdAp2Lu8sOw4ki3kZ5HQ0X4PZ6mEhMlQF7/pQLj9+8RgXRhsKtCm2EhtZcT2naOJ+NUkyIPdgH5aeP4vYkiDhsKTGuVf0zVhzaJzfEjfDX0qcTRNm4sqKiIA1USYSkcStRskeNZX+Je86cW8hDRlhgFKDpnUfjcjkYAHQDnVRtze3FYsZXXAG5nsmwG2/NCfiPVU1Qurq7T6ZYu9so1GoeXoqRrf4X4zPhCiVEtrIMmRCrpCRwA+s1Q7ytHC41S2xlmFjl3tfeak/hRgcQkrcyQwtMEmxJT8JSOOpv1op3m2B/E5FJKUqTIuJBB8OR+po5KkmlyNgbhJOXFlTt7DNYhjDhUB55sllxVoUkiUqV/KqQOkg0Nbr4xWGeU04Cg5gFBVoIngec1d4lpthk4fGuIUkELbCHAHW1EQSnN8vAg6wKCnUwsqKlKM6k3tzPOqcUWltZX9Q2T6GxYN9LwKJBSRBP0gc5peBwKEZgkDuyJ0i8gdR00qh3cxgyJIgTwAgD986KFa6RmE+J0/fjUrlI4+DG5zrwIUmBUbEYRKxChUsV6ZrR0OsDuI3aT8qlDoYP6VDd3ecHwrkDnbXzNFik1wpp1lkgbUAmMYcQbpv00NS9ibQzHIsESR4eNFi20n4kg+IppOAaCpCEgxy58qtWofcR4yThMSwMwkXskxYeHrXqYxeEbcglAlOkCPYV6q3lCsaCNYm1Uu39qKwaQltoOBd5VJAKp7snXw4SPCrqmcSylwKC05gRBk66EX8QKSiJlVu7tB4gl8pCCTmUVfDBEQs2KdRbkTREsJAzBUCTra/wDtBoa3h2Q/iAG2VNNNxzM3sRYaa+M1cbGT2TIS6oKUgd9REAwIzX6UnPUZ0SFmQqOAN/EGsJ3ZISMKtRnsGsTiIGkg5U5jzkewrYH8Gc63sPbtQmVqV3CkT3hEzM6WGumtZLtPDDDtYtlCwpDWGCQUmQe2xGsjU5cs+FXYmJJAQVEkkmSbk8ybn3pwU2mrPYuzF4l1DTYJUogeEkCT60zdcsEU3wiBUzBYUAyq55cK1n8QdzW2MG32KlK7BRsqJCFwDEAWCgDf+Y1mrbd6z5MvZGzT4U/czWvw/wASFMhB5VSb8baxLLpYQOzTAOcXUoHWD8t5HOq7c7aRQsJmtD29sRnFobccBOWdDBvqDHCwrDjk4TpdzZnjF1JmF4nCySTcnUm5PiakYZjMIUb8D9q1VvdXCD/kg+KlH6mnXN2sKoXZSP7ZSfY1sqdGKUsMuqArdd4Nqykz/LPA+FHuGxwcSZ+JEGs027h14V9Sb2uk80nT9PKrfczHKdcUCYJ9OVY5qaluN+PHi2bYqrDo0mlpFq7FdA5QgUqvGkxUAdy1xR6UoVyoEQbV6lmvVKIW7jqc3cUhaSLZTPmb6aV5STm/cfQ/aseweKKSlGaVaSDF/rVp2+KTlBW4hK1ZUKKyATr8x95tVssVLqIuTSMXiFNlIAz5jAgXk8Im4iST0ru0cUnDpCniEA89PIxe1C6918bZSn0qUR/Ou0xxjTwqI/sTE4xOZTyHQ0ezTKybJuTMQdddarVN8Maguwe02XUFLZC0EGcswOemhJNuc1mm92xwwtTHfyLQlSgqAT3ioXTwBEirVzdPFAgoUkEGe6uJtGhEVXbwJfJScQrMpIyX1ATeDzFzfj5UmZbY3Fl2npzpgd/wFskd5QHkfrWp7k7Gw+HCOyBKj3lKUZUYSeWgE6CgAi9Hm4uZ1SlmQhCco6qVc+w96x7sk5xV8G3JjxQxyaXIX4wBSuzKQvMkg34GxtqRWP7ybDOGdIg9mSSgkagcPLT051rTWzUhxTiVqDqgBmMKhIMwBaBeqn8QcHOGSQ2VQQM4EgTxJmQo+9askb4RhwZNkvsZThnShQUOBrY908aHmcs8Kx55rKYNF/4f7TyKyE8axZFXJ1K3Ro0B1qBNp+tNJwiiJqw7HMox4+tKWSi0gTW6Et0UzjzW2TRkH4gYtK3WwlSVAI1GveOh9NKjbkyHiUibfWw96m/iXs7s8SFRAcSFeYsr3+tS9x2wEz/Un6is+Z8nSwcY7XgNAmLVwirJxrpTJaFazmWQiIpJqSvDx1pstkcKhBmvU4R603lNQhwTXqcIFdqEKJjCt7PeBxGUkkQcug0m9yL8tRStsbIG1FpW3iBkBVCAmcsETqq5OvppQ7ttbT2dxx17MZgKAUTNwM1oqNuZvAphwJKSpoHjqDNyk8CbirHCT93cCa6GtNMwy22srUMobB5wAJMC3HW1Ce7u1sM085hkILaQonMpQufgBKlK1JTYchwq+xG9eFWSQ5E8FA206fuKDMVg2VYhS0qBClSkg2MSQI5jOf8AtFDDD/sCT8Du+28xV+ThnDlvnWm0kGISeVtRQVgmspJ560U4XdDELJCUgpkgKKkgHjxMzHCpuB3FczfmLShPId4n7Vmyb22qN2N4oJOwTQgKWEzcmtU3SbbDJaSClxtXeSoXXNwsf0kW8qRsXdjDYdYXkLixopZmPACB7VEwG77qcYrFKeAlSjlSCZCpsonhf2pceNxdsXPnjOO1BIpMW411J1tY3I6866pU0irjIB/4g7DBaGIQSVIML/sNx/2mfI1n2CxJacSoc63FaQQUkSCCCOYNjWL7y7JOGfW3wBlJ5pNx+nlVGWCN+lyv/b4NV2FtpLqEkSdEmCfLSrRWFH8xImbgSI61nP4ZYnKVtkHvXmtHL1r0NPwmvBXrI1JNdwX/ABE2cXcLmAksnN1y6K+x8qGtxwCmDfvAHwkVoyloUSgqSSoEFMiSIvbwrOd30DDY11gnRUJPhdPsRUzrix9JK04B/s9l1CnAspU3P5Zm8clCLeNSXReRpGvXlSsQ2rMABHP/AGpaWjp6Tz/StNmEYQqREX50jKZtTOH2kkuFlYKFjgdCOaVcak4lMQeGkjh5USCHUU32Yi1OZxJTMHkda7lPlUIQ1smvVKKa9UIU2L2IwdMOFdAopPuYjzquxOwGACeyxCP7SlfsJNUzIxyPhLw8TPsasMNtfHJsporHVF/VNaakuj/9E4K7F4PDpWE9q6iRqtqB9Qfal4JllJJD6VRBkApjUXziONEWCfGIIQ9h3Uk8VAqT6kW8xUDaG5ykvpW2FFk2VlAJSTpmRoUHS2mtopXlrhhUR3YOzVpa7Z5RLgCwlpIGRRuolIKiflKsoIt8toNzssHEMAZilWY99KoiIzW4j146VFVizs1laUgBxwlQQVZshVIURyvyMGhTZG8DjMp7quIKwTlIMgpIII5VmyS3U4l8IcOy+cXj2yQc5gkTlBBgxyro23i0/EifFs/aKlbG2g9ilhfafCQVgaFOsBGtEb76HisNKEJ+IgjukEfCeMydRwNF5V3QuxgsnexwfE0PKRPhM063veni0ocLHj5irVKCyVLWuUiwCgCnLHlBM6gx0NVeDScQ4F5AGcogm6SoyZToZ5mRwFD1IvsTaLRvc0ZlCx6H70F76Y9L7+ZMxlAE62n9a0VWAY7VfwKWEXzC5SsnvcjOhkTF6zPexlIxS0tiEzYAyNJseVVZJRceC/TRamWm5w+NQlJ7JQChwIBg+NeTvCcEohDhfSoTKgoZVGbAHqdNDS9zD8vEgj1kUztTc18SQAr+0g/+Jg+lV6P3bk33L9bw4v7EbG74lx9DkRkV3TACrwIUocJGk6E1J2LtBwBLhZS68lRUVqAOUklV0znMTEDkINUGM2StuUrSZ5actDTOBxy0LbSpSgsKAzEWUmZg9dRNdBQSMDdm24LFFxtT7ilTAJ0gJE96ALTyEwMs3rmBxwdSSmcoJHOeIPhf2oJ2JjjncX2icpQUhCk3UJ7yYCpIMRYDnfgX7u7Ww5a7NKOzJURlMzm5QrTmALcKqmmgUhTeBbU72ixJE5dYHlz60vEOGTFhHiK5jMUlskqMJiRYk210/d6iYfHpcSFt97hBsq2uvlS2SmScfgu2SoGEqcTlJiSIuCk8NLjjVDu9h3MO6W3HO98qZkKSOIonXiBGUGbT/UmqfaWAKnGlgpJBjMZBvNgBY3500X2ATts4otNdohHaQRKRrB5czXqWHh8M38D9dK9QTXcJ49feudkJ0HpXHFHlNLAo2Chc1Kw2KKdPSohR++VLJ5UrCUe9WwHMW6laHEIBABCwbHoQdL8qD1bo4lC5dCUicqRmHf4yDpl6mK0PFnMCmSAQdLH/ABVnsPZoSxDhUoTmTmMlPKCb0vRcDKbQMbDwqcC2pWRanTaEgKUUnQ5Qe6Ndat8Cw21hv4jKlKnEJU5a1xyI1gx4ihnau12m8dnBCUAgrN5WePU8BV+tYx7Qz50pk9wWzj5Z6zEeNK02rYzIKdqN4tSWgO0Mg20hJ1PK3ynlTDpQ08jDoXkWlQhOQlMqveIF5jQxANr1UbBcxjXaMtIKDJ75QDlgG2c2UZ4idZ0q83W2YpnM46A46sznPeKNZyzxnjRpJBfXgk7yPKbZXkGVfFRVdMHio3Veco6mstxThK0k3NgfKBWn714VL6Y7YNKtdRHe4wriQJtyis+2hsgtBCkrDwUo95AJAKYkE/vSq5Rbgy7BJKSLrdhGV5XQg+08aN1JUdZEk3iLdP1oQ3dwLiw8pKVCElUkEDuiRe0aURsYgrQ62oZVoQkgEEESL5nDZcEcKo08XFNst1jUpJIkoZBAQrvJAghUGfaZv7VTbR3Tw7hsCmZmNOGiSPpVw2kKVJ+ZEQRpoVde9aPCvYZvKkgAATYaXPE+NtK1xm10MTiCWI3BC8oLp7hJSYhQnWFA/Was9hbmIZdDrzzjyk/6YWokJI4gae1ERUEjoPOuSDeZB8I9qdybFB/e7Zbq1pdZJIjKtOYiBpNj8JtMVR/8MWwhLrGYkJIcJuAeJHA69dfGDzqKcdIU0tuIzAgHqRF6DbCpGUs7RehWVxywBUSTYKITe8kSQPOjlh5ZwzSkqAciHZ0zCwBGskZbgXoJ2ru7iWz/AKSlJEHud4GL6C/l0q52OnFJwKjCkOoUSe0TPaIAKim9xBzW5nnQkixtFxg9rPoUlpxkQr/8/iSecXHkNIrlSd38WxiEdowgN8FtwLHrz1N65RK2eY26wvRwJP8AUI+oirFh8GSCk8oINudB690ndErQrpcfrVVjdkYhlYAST1bJI9U/etHpxfRldmmBXGurXWas7QxDXzuDxmPRVTmd7Hh8QQryj6UHhYbQbK151KxOfENlsq7NsDvFJiYixJ0HhQbgt6xIztQOJSfsR96JcVvTh20ICVpJjMZ1Cuo4GKqnBrsFFc5uph0uNqQlSjplUTBkElfe1yxoKqkbc7VzsAhSUIkQD8RTFjqSYFhf2p/bW3BiVgNv9klAlTk95ROiUaeZmnN2tpYdNklJQmUgqICyVjMVEHS4AKutBppWx1yM47AYnGd1tRbaSmZAUkjUJSoEwFWm3tNTtxN2XWsKApxSVLXmUkknKkHS/wAxEmYi+lXGOxJUlsNklJSkqKO8VcCmeBkgzynSoTWNdTCFhST/ACwQcskAjgZ5cJqvc5Boe29snDIcDj+UyIlXAX4aK1HCqDFuhBAby9mVFQIM3ME34f22i1WO9W0/yUAthSlgxm0RABJnpQnjlDD/AMMVEpcUhaijQROU6W/lIPG1+V2Fe5Nit8B7g94G2MKVPElSu6hIuVFXdHgJIGY2vUXCbTZcJUhQJPAGCFJIEQTA15X50BNbwhpS0wSrEKaEuJKU5EkHK2q5UrNeO7cmjPeHZCXFofwsNrMolMBDhlSVAK+FLoyKEHWRxqzLjsSDonJwGRSnAVZbBQUuUwY0nSBpH+a92cKVkKkyLCMyRHdkC144Ajib1bbCYdyoS6EthIUkoHeCtMhCraAGUxqelcxKIUoWiSP351krks3Fe02oLnMFoIMAgd1Qm4UIJvI0t5U4GBIUQM4kAjry8j9adSQZseRkRMePC+tdjjViQo2a7FJI4ydf2DXTRAIRIBzEG/AQI5ESZPWlOshYKVCQdRe88LVHfxACglRCRlJBKwJPKNesiksYlZJGWCDEcwY70mMsHhc0GGjmGwjbIhpCUib5R9a5XWVLg5wgKzWyqkEc5IBmZtXqIBlGOzHKk2HxHj/ine1E20is+YxymjAN1a/vjRfspRWASLwPOP3FWyhQC2AnWo+I2cyuAptN+MR7ipYT6UhXX9bzSWyUVru6jSwS3KVAEgTIUQJiDzoAdbW46UoSpSuIAmIrUwqmW2UpJypSOoAE+NqeORrqSjNSgixBB5Gx9KZdb5VpWNwbTiSXUi3zcR50B7ceZzBDMqP8+gv0GvjA86tjPcCqI+zNqOMLQpJIKTIINuVxyq3x2+bzqk5sgI4xY+9tPepmzN0QUgujvRchR9hFdx26I/8ArmVcUq053VHd8NarfptjWzux9sNvqSnECVJVKDPdHO2gFh0NOb07NcJS80ntQkFKk6kDTSJuOUjpEUNubLWleRxJSfA6jkeNF25bKw0kqKz8Se8RkASY7v8AUTSS9j3IbqgXwTaXQQAcqCCULvkUDIKD5acOlWre+aMM260XfzD2mVKpPePfbJcAAQAbRckGSaL28FKnSo3cATpEBP8A7cvTlQZt3dhtDilLR2iVwRqR3Jg5RMGDpVkMqk6fAjiGH4fbTdeZcWqFgqKokHISZhKtFATpwjW9WCCs/EQbqvBSZBt3TPrNVG6zZabHdKbyE6dBbTwp7EbfaBynMHM2UpgSDoJMwAZEGeNU5KcvaGKZPOs30iOHj4/rXqjOYoCJBuYsJ1p9xwJ1IF4km3rShoadBnpBkXnpB4V5KheDx+v0rzio1m+lr6daZFlaHvEAnQAXg31HhxioQCN7cC2VFX8RKv5VgkieGYaelE2y9sl3CgLJU8EgZsl76WMBUdDVP+IWAT3Ft6myhexTztx8aqt3ceB3UuJbWFoV3klSYTIIgA97vyI5a08uYphiFjH8SHElRQtsjKpsjKpB52B4dYvXKs9sshILosUTI0z5e94i9p5HiIr1U22Mo2ZONa0fYg7ter1bs3QpRajT1+tN16vVmiMdTw8vpXTXq9UIDu/Cv/jj+4fQ0LbqJBxbM3732Ner1aIf8b/mK+poO2BkKMnd73y21mdKtUCw8K5XqxLqWHH0AockA9xWvgagYZsDBqgAQ2oiBEGCZHWeNer1MAlYc/lI/sQfPKg/UmnlG58/tXq9SILGl/Emhz8R2wOxgASDMDWI1r1epn1Q0OoO7pvq7RQzKjKbSYtlj60dYdIhQgRmFuF8s2r1eppdAy6ndurKezgkfBpb5yPpalOH8zyP0Ner1KhSNiP9RocCoT1tN6HN9WktvtqbAQr+ZIynUcReu16nXUHdBzjGx2AsLqVNuZE16vV6qGM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data:image/jpeg;base64,/9j/4AAQSkZJRgABAQAAAQABAAD/2wCEAAkGBxQSEhQUExQVFhUXGBwaGBgYGBsbGhocFyAYFxwdGBcaHSggGh0lHRcYIjEhJSkrLi4uFx8zODMsNygtLisBCgoKDg0OGxAQGy8kICQwLCwtLCwsLCwsLCwsLywsLCwsLCwsLCwsLCwsLCwsLCwsLCwsLCwsLCwsLCwsLCwsLP/AABEIARIAuAMBIgACEQEDEQH/xAAcAAABBQEBAQAAAAAAAAAAAAAGAgMEBQcBAAj/xAA/EAABAwIDBQYEBAUCBgMAAAABAgMRACEEEjEFBkFRYRMicYGRoTJCscEHI9HwFFJicuEz8RVDgpKisiREU//EABsBAAIDAQEBAAAAAAAAAAAAAAECAAMEBQYH/8QAMhEAAgIBAwMDAgMHBQAAAAAAAAECEQMEEiExQVETInEFYbHw8RQkQoGR0eEjMjNSof/aAAwDAQACEQMRAD8As4pQb5Uw5iAKQ3iYMiuq2+xjUfJNRhibmQK68xlMenUU4jaFrCTSBi5IziwqtTlfJY4KuBoiKcQ2DoabdvYac6423FO2+wiS7jrjRSYi3PhTa2QdacWZivRQTfcjSvgbCQKWAK8UiuZxUJyKCa9FeYxACr6VWbX3jw2HMLcGb+UCVe2lByoO0syK4E0D7S/EeYDTNgIlZ18hVI/v1ilTdCfBOnqTSeoNsNUW3Gtc7RKYKikCbyQKxzE7zYpYhT645Ax9KrlulR7xKvGT9aV5OA7DbdobdwqER27czoDP0pDO+uDjL2vmUqjrwrFgTSkuRVbkWbTaxtRh0y2tKh0P2p91yb6isM7Yi/EVITj1kQVKjlJj0o7wbTan8bAGYpSBe5AqnxW9WGSe++mf6ZV9KyR9ydST41GM1NxKNNxn4gMCQgOL8gke5n2r1ZmG1HQH0r1G5eAcG6JbFe7IUMI3qQkfmETyEz6VxW+rEwEuKtwA/Wr9yK9rChAApYIoKe32ObKlqDyUSVegFOO74gNhUshR+TMsqHUgJgetL6kfIdkgzzCvBfCsxxO8jqyfzTE2CApI8edWDe8ASyWylZdzf6gcVZIiIEwZveleTwmH0/LD0vCJmoR2u1Mdoif7hWaY7EOuWClKHUq+lQxs908/enW59gUl3NLxm8+Hb+J1J6J7x9qo8Xv60D3G1KHW1CSdirOv2/WnkbBPEj1o7ZA9o/tffB56UohpPEJ+I+Kv0odJogTsIcSn3pwbHQPmHkKHpSfVk9RIGq6EnkaJxs1scSfAAV0YRH8vvRWm+4rzoGktHkaUlhXL3omaQgA/lo85NOTayUCOISKZaZAeoBpOFUf2TTzezlHmfKiG/OPC1LCJ1J9af9nj4F/aPuUSNlK5K9qeGzSNQPM1cdkJrqUDzo+lFdhfWZTjBco9Kd/go51baUgLBtF6ZRSFeRlccFyrtT3Dwv7V2jwLvZdK3TwSR+ZjWyriUNk38qaXsTZgkqexLhJvlSED0ioGSulq2tYoaVR/iZrlqW+yHcVhdngQyy+FA/EpxP0y1WfwrY0SAPU1L7Ka52d9DWmGNRKJZZMjltA4D0pSEiuuqQgd8pSOZMVBd2uyJyqzeAPCmbiuAJzfJIxOOQ2O8Y5DifACqh7eQz3UCOp+wqjxLxWoqVqf3Fdw7WYxXOyaqX8PCNkMPZ8sJsFtxKyAoZVH09atNRNqjbv7kO4j4SieSgf/AGGlW2L2Q7hz2b4AWLym4UnQGfKm0ur3z2N2HVaXZDd0IJSTxrikU6Ucorym50ropnNdkQtgai3741GONaBMKHWJPuKgbyY1QPZAwIlUcZ0GtUmHBzCP35VlzatwdRRow6bcrkwtaxjajCVgngOPlzp8DxoZ2ZhVLcACFEzFgeNtRp40WLwxb7iioKSYM2N9Jm2lHT6p5JOLRNRpPTgpr4G0JPEGu3HD1NdSj+4+Y+1KKBMkHz/3rXZkSYkI/Z/3rraaWECdPpxpduXlNK2MkNBJMwbfvrXf+r2n3pxSwkfCfITXQ4I0PTnQsahjLfn4V2lgjiP35V6hZKJBPSlTOn60sp5i9Jy0tj0NkAfvjTeJcCUlREAAmTrblTx6gGo21Wc7ShoSNB0vFCUmotoMY3JIBcY+pxRWrjoOXQUzmtFKdSRY03XJ3PqdFpLg7TuHBzCATfSrXY2DbW04pQlQtxsO7pB1ufSpuxtm5HAoq7uote+lUSzRVrwasemm9suzNf8AwzeSGkhQCVJgmbetd/E1lKgy8jKRKkki8g3ER4GubiYULa7qilySZASSpOlpBA9Kh71IcyLaCgrsllZEAnIq1zFgD9elZ9Hk254/JfrMW7HL7IClAT79KSsQD/vThdJP0Ecq4HFDgPO3vXp0zzLAfbZJfXPSPCBUXD/ELTfSivbGBzqS4UgxY3mZiJ9x51Vt4DKsKFhFweBrj6l7MjT+TsaTE8kIyXwHu4DoSsaROkaedXH4nYNHatupIlaYUlJ5aEjqP/Whfd/ZTbjT6i4UKDZJMfDF5BmSbaCNaktvl3BoWsALQ4EBRBlxGUxf5inLHnWfRS251Xwb/qOPfp232KvMLAE+gpxKOS+OhHHyFKUlPj1ppSR49CAPtXorPLUSCDqCkj98YpBBNxl9JpoMngInqY9jS0hfP9+tLYwtK+oHiFfUiuLVA/yI9aQFGbk+eleLk8Unz/xUJYvNOmU8zmFermQHWfI16hYeS7/h5Eg+1cy6SJ8qkoZMcvH/ADSA2QY5+vrVG40bSMpscqQpvWU1LcQRwjrNNIUZvp6+1FSBtAnerABHeAFzqDfjIKeI0vQ/hcKpxUJBPOBMcJMcKOt6tlqeLeXTQi1ieJ6eHKkbobN7LtCpJzhRTP8ATAIgcqxuFzpdDVu9lsHMG07hncqxAVY8QeoPjV8HMyiTE1R7e2utbqtezCu6CkA2tM63q92Ex/EoEajjWDVwUZWdPQ5HKO00PcmQ3nTdQSogEwO6Upj/AMp8xSt6pQhJbsp4K7SCqIJEjKrSSZtyod3fxz2F76k/lIXlJIscxCYHMkhMdRVtvFtJvFKQpqcoRw052pNFhvKpNWg6/NtxtJ02DTjBGsnyFNKZPAHzM/arEJINN4x9LSStZsPfoBXoN9Hndl9CCtsZTm+GDNUa1TTW0NoO4jhlRwSOI5k8fpXdngFaQTaQD4VyNbmjkqux3vp2mnjT3d6L/YGLSlLrSyE9qkBJNhKTMKPAHSiPfFJAYQkdwImEmRJgHU8gD5mrHdXdxtvtVOobcGrZUJtrobDhVjtAl5IVCMoVAQkCydJNYdPnWLIp1Zt1OB5sbxp0ZvKkx3Cf3zrhVFyDfW80a7xbuBpsPIFh8Q1gHQ+tDyRyAr0WLPHLHdE8xm08sUtrKtL6eOYeNvpSkJSZAX71OLQMiB6f4rgw6P6as3FO1kMpHMz4/wCaS4EjU3/uAqcpm1kpNIDY+ZHt96m4NERXOfC4rtSgy2eEV6puBtYULRammWspt5mpTxiwtUfsZOs1jTNzQl1oK1APhamncMmLSOQpxx0zABjwqWiIkQB7n9KO6gbSuOGKRfTy+1U+8mN7JqxhSrDw4kn960SOXOWIHX9Ky7fzEk4lTc2bAEddaeORL3PsI4XwiLjsS0Ww22JJglU2HRPXmasN2XMZhIxWHSS3MKSbpWBrKdY/qFxQy1W1buYlD+FaUmE90JIHyqQACPUU0IR1k36ngry5ZaSCeNXz3KfejepvGN4EsnJmxSe1bMZkqGWNNU3MHj5VcbXw6G191ITmKlECLzFyDxmaG9u7pE4lpaB3FuJ7TLbKcwOYePsfGizaeGDhzDUUcGkeDHOH3FzauOfJCd9V0/uD+2MU2wgKVcnQWk/ahU4xeJdbzJhvNZI+/M05tslbp4hNh5VJ3cbh1JIsK5ep1PDSO7o9GrUpGjN7LLmHWpSWwhCZiJkAf4oP2Xh2S4paUQJiFCLf0gUU7a26EsBpJHf18OtRtm4IOIvXLUuDsRTVtl23bChTckITHiCRM+FWWCwwypgcKRu/h4aWg6EEexqFurjSsQrgahVJ3dFrt5Y/hnQrQtqH2+sVmqsPGh+1ag8tK1Fs3lJkdDas2dUAopMSCQQRxFq6n06fEkcT6jB3FkfMRr+teWoWt7GnUoIM90jhaRTkg3BE8r/eulZzdpDKTNwSP3yrwg/KR4n9aeQpU6W8TSsShKuBnjRslEYkcvVIr1SELCRFvP7zXqlgoNXvzCJSk3Ov760jEti0NIBHiBf61TKwDgIhwxPSftXsVh3rgLKhrMAfU1lUos2uDJeMYDYzFsieKTaKQytBX3QcugBJ/wB6iDanZpUgqUCOBIKbUzs/aq1q148Og4CnSsVovsQ02QBkU31B+k/asD2u4VPvFWpcXPkoj7VvuH2pmygjN1N4rDt6cNkxDnVavqaEoPa34FtJpeSrbrQPw32gEpfbXZIyuT490/QUANCifdR1IDoMAqCRfleftVuhf+ul8/gUa9fu8n8fiak24IjgfQ+FIwovBoe2M6UWCiU8jePA1MxmPCC1MyXExHIa+xruuJ5+Ltg3t3Adk+pHD4k/2nT9PKk4j8jDofEnM4W4A4gBUjyJ9Kut9Wwt9EfK33vCSRPv61Q7FededZTJUltWZCOAUTr6i55A14vVwjHLNdkz6Bo8spaeDfVr8sjtOqCpVPO4IPmDejnd7GgpFWm19npxOFWpwZsQBOZKZUpQzZEoHyogGgjY2IyK+I+HKsEpWrN8HfDNb2Sq1UO7eEUha0qEQo+km9TNg45IiDmJ16Vf4pcIWQNASPSgvcUTlsv7mXMb1xi1rIJlUDoBYe1TtpYdCn1GPj73D5r8+c0HKw5D+XjniPOjraDZkd6IAgcdANK26L2ZmkUfUoqWGMvgq8Tgo09qjN4dR+YzVmhsqMJMH1J94rzqQPiiRyt9a6+7scLaVoDg/wAxSgpUycp9qntqCraDjoaiusAmygB5/Q0UwUMPOZtSRXqmIwpRcL8LAiuVN3glBKU0gt07lruWshrK/FYBK9RNQ/8AgyUqzIlJiLe+tXZrwFHc0Tgpi24hPcuTrMVn29ezVOYi4yFUqjXQHT0rWsgoV34wMdi8PlVlV4K/Z9asxTbuPlP+vYSaVp+Gv6dwW3Z3PZeP5rjgExCco9yDRPvVufhcFgw+yHCrOlKipcyFW0iBeKj7tCAscjRBvO8HNlYkH5cih4hSTXK02qnHUxt90dbV6XG8DpdgE2bjxFqtNksqxuJbQgZgiSTwkxN+VtaEtmYVTphNkTdRkJHlqo9BWhbHwa0pDbCShJkKcIhxQMZog9xJiOfhXqdbr44cL5W7seW0f055My4e3v4X8/yyFjWitzEJylSgooUoxlGqbAaq4AaCrrdrdtLKe0GhlSp0gWAnpVxhdmoZRoJgkJEcL25mhXae9YSw4FJKU5VJQnquRc87yTXkscZ6hvnjv+e7PWZMkMMeF+n28If3j3pSgKawq5UoZXHBpA+VB+p9KEcLqPtVdhnkq0Plxo53ewKFt3Ak8f8ANVzWzg0Y2mrRcbrtwAoKmfWiLauKKcO54R62+9QthYcJ7sSOfH1prbeOCnWcK2cylZif+gHU6HX1qYFc18mbWZVGLbM922cr6XP5r+aY/wAUV4t8dw8CkGPEcag747PJZnLlKDmFokfCR++VWGDSFNtzqUJ8eX1roKKjqPkzTm8mkX2dCG1ZZXoToIqOQVElWs8dKnr2YpPe+JI+U9eRpCME66QkNlE6SoR71tTObQ2+AkBI7xgdBPQcqbxDClpClwBpHG3KpeI2YtoAr1OnMD6VDexoKoIm0AmBHpUtkoYSvJpmA5CvVPShswF28CTPnXKm8FBI/h4uKjFNWx+KIkRrxnqOAqO8wCTBAI1/yKzpmggRXqfUwrlSMtGyDdRNtYTtmHERMpMeIuI8wKnRUbauJ7Jlxz+VJI8dB7xRUtrsjjfAE7vPfm30Wj3ifrUkY3tWH8Of+YpKR4AhRPt71Q7NxXwnig+ZB1+/rRLsPZVyu3MedcbM1HI5rjwd/F7se2XPku9i7CYaCTAMCrpDoE5QLRJ5cB4XMR1qLhsISCZsNTx8hULfzaP8HgSpvuqW6ylJ4koV2qvZAH/VSYlLNk93cpzSjjhx/gEdpbwvt46X7JBhCR8ITwI5zxNRN/8ABhLSFoMpccsOUgqH3HlRBvLs9OPwiH2kkLyBxAOpSRJSTx6dR1oZ2WTjcI5hTdxAztSYkpvl87jzroJejK106Myyfr467oGtl4YKWkKNyQAIB11JmwAo92bgHEp7q8puctwYEwQARMi+lAYPZuQtCrG6bpV+oNH+wseH0fEpYToHEyUnUHMBqNbH0psnJwsznF2meZ2g7FlqUCFEJSTJyg2AJvfhUndDFJXiHHwr/SCUp8FBeY+Mx6U7vTs0KQFskBYIknu2uQZMBKgdDrc1WbkYZ2MQm0LbPflJhQNjIJ1k+NLBJUyuEnJ23yFW8OLGJLLVgCvvcyAlSj7im8JjAvDIcAywcipEEHWPUVQvYPEtHtAZItYgnvWPtUlGKy4NSDJWtwLMWA1kew14k8qvlFetGSf6dzuQf7vKFfqXLe0YjTSrHZuK72YmgXZ2PBdAX8PGeNW68eE3Rp9a3tX0MFGkNqSpORUEnWdIoVxmw5cUEBME90kgG32tFVmH2wYuasMHtQTJEga3jwvSODAcRu+tKSo/ELBI1/3rtT0bRzHkB516l2kLAjlYdK4EQes8q9i3ghsrX3AB3ikTHAmIknrFPtuwJACgRIUVEeoisu4uoi4pnMnunKvMCFXiAZIgG8iRS1pB4TVKjBYlo5gsqClwUJy5UoNypJOquEeNWfbjENq7LM0tKssqTI7upjQ+ANS/AaEuYUHS1Z5vNtvtcWcAi4CTmVrLghYB5JASQTzV0rTUgpQgWcVPeJ7sDmIF78Pevn5C1qbecH+vi8QWQRwBIcXB6lSU+AqyHPUFtdAp2Lu8sOw4ki3kZ5HQ0X4PZ6mEhMlQF7/pQLj9+8RgXRhsKtCm2EhtZcT2naOJ+NUkyIPdgH5aeP4vYkiDhsKTGuVf0zVhzaJzfEjfDX0qcTRNm4sqKiIA1USYSkcStRskeNZX+Je86cW8hDRlhgFKDpnUfjcjkYAHQDnVRtze3FYsZXXAG5nsmwG2/NCfiPVU1Qurq7T6ZYu9so1GoeXoqRrf4X4zPhCiVEtrIMmRCrpCRwA+s1Q7ytHC41S2xlmFjl3tfeak/hRgcQkrcyQwtMEmxJT8JSOOpv1op3m2B/E5FJKUqTIuJBB8OR+po5KkmlyNgbhJOXFlTt7DNYhjDhUB55sllxVoUkiUqV/KqQOkg0Nbr4xWGeU04Cg5gFBVoIngec1d4lpthk4fGuIUkELbCHAHW1EQSnN8vAg6wKCnUwsqKlKM6k3tzPOqcUWltZX9Q2T6GxYN9LwKJBSRBP0gc5peBwKEZgkDuyJ0i8gdR00qh3cxgyJIgTwAgD986KFa6RmE+J0/fjUrlI4+DG5zrwIUmBUbEYRKxChUsV6ZrR0OsDuI3aT8qlDoYP6VDd3ecHwrkDnbXzNFik1wpp1lkgbUAmMYcQbpv00NS9ibQzHIsESR4eNFi20n4kg+IppOAaCpCEgxy58qtWofcR4yThMSwMwkXskxYeHrXqYxeEbcglAlOkCPYV6q3lCsaCNYm1Uu39qKwaQltoOBd5VJAKp7snXw4SPCrqmcSylwKC05gRBk66EX8QKSiJlVu7tB4gl8pCCTmUVfDBEQs2KdRbkTREsJAzBUCTra/wDtBoa3h2Q/iAG2VNNNxzM3sRYaa+M1cbGT2TIS6oKUgd9REAwIzX6UnPUZ0SFmQqOAN/EGsJ3ZISMKtRnsGsTiIGkg5U5jzkewrYH8Gc63sPbtQmVqV3CkT3hEzM6WGumtZLtPDDDtYtlCwpDWGCQUmQe2xGsjU5cs+FXYmJJAQVEkkmSbk8ybn3pwU2mrPYuzF4l1DTYJUogeEkCT60zdcsEU3wiBUzBYUAyq55cK1n8QdzW2MG32KlK7BRsqJCFwDEAWCgDf+Y1mrbd6z5MvZGzT4U/czWvw/wASFMhB5VSb8baxLLpYQOzTAOcXUoHWD8t5HOq7c7aRQsJmtD29sRnFobccBOWdDBvqDHCwrDjk4TpdzZnjF1JmF4nCySTcnUm5PiakYZjMIUb8D9q1VvdXCD/kg+KlH6mnXN2sKoXZSP7ZSfY1sqdGKUsMuqArdd4Nqykz/LPA+FHuGxwcSZ+JEGs027h14V9Sb2uk80nT9PKrfczHKdcUCYJ9OVY5qaluN+PHi2bYqrDo0mlpFq7FdA5QgUqvGkxUAdy1xR6UoVyoEQbV6lmvVKIW7jqc3cUhaSLZTPmb6aV5STm/cfQ/aseweKKSlGaVaSDF/rVp2+KTlBW4hK1ZUKKyATr8x95tVssVLqIuTSMXiFNlIAz5jAgXk8Im4iST0ru0cUnDpCniEA89PIxe1C6918bZSn0qUR/Ou0xxjTwqI/sTE4xOZTyHQ0ezTKybJuTMQdddarVN8Maguwe02XUFLZC0EGcswOemhJNuc1mm92xwwtTHfyLQlSgqAT3ioXTwBEirVzdPFAgoUkEGe6uJtGhEVXbwJfJScQrMpIyX1ATeDzFzfj5UmZbY3Fl2npzpgd/wFskd5QHkfrWp7k7Gw+HCOyBKj3lKUZUYSeWgE6CgAi9Hm4uZ1SlmQhCco6qVc+w96x7sk5xV8G3JjxQxyaXIX4wBSuzKQvMkg34GxtqRWP7ybDOGdIg9mSSgkagcPLT051rTWzUhxTiVqDqgBmMKhIMwBaBeqn8QcHOGSQ2VQQM4EgTxJmQo+9askb4RhwZNkvsZThnShQUOBrY908aHmcs8Kx55rKYNF/4f7TyKyE8axZFXJ1K3Ro0B1qBNp+tNJwiiJqw7HMox4+tKWSi0gTW6Et0UzjzW2TRkH4gYtK3WwlSVAI1GveOh9NKjbkyHiUibfWw96m/iXs7s8SFRAcSFeYsr3+tS9x2wEz/Un6is+Z8nSwcY7XgNAmLVwirJxrpTJaFazmWQiIpJqSvDx1pstkcKhBmvU4R603lNQhwTXqcIFdqEKJjCt7PeBxGUkkQcug0m9yL8tRStsbIG1FpW3iBkBVCAmcsETqq5OvppQ7ttbT2dxx17MZgKAUTNwM1oqNuZvAphwJKSpoHjqDNyk8CbirHCT93cCa6GtNMwy22srUMobB5wAJMC3HW1Ce7u1sM085hkILaQonMpQufgBKlK1JTYchwq+xG9eFWSQ5E8FA206fuKDMVg2VYhS0qBClSkg2MSQI5jOf8AtFDDD/sCT8Du+28xV+ThnDlvnWm0kGISeVtRQVgmspJ560U4XdDELJCUgpkgKKkgHjxMzHCpuB3FczfmLShPId4n7Vmyb22qN2N4oJOwTQgKWEzcmtU3SbbDJaSClxtXeSoXXNwsf0kW8qRsXdjDYdYXkLixopZmPACB7VEwG77qcYrFKeAlSjlSCZCpsonhf2pceNxdsXPnjOO1BIpMW411J1tY3I6866pU0irjIB/4g7DBaGIQSVIML/sNx/2mfI1n2CxJacSoc63FaQQUkSCCCOYNjWL7y7JOGfW3wBlJ5pNx+nlVGWCN+lyv/b4NV2FtpLqEkSdEmCfLSrRWFH8xImbgSI61nP4ZYnKVtkHvXmtHL1r0NPwmvBXrI1JNdwX/ABE2cXcLmAksnN1y6K+x8qGtxwCmDfvAHwkVoyloUSgqSSoEFMiSIvbwrOd30DDY11gnRUJPhdPsRUzrix9JK04B/s9l1CnAspU3P5Zm8clCLeNSXReRpGvXlSsQ2rMABHP/AGpaWjp6Tz/StNmEYQqREX50jKZtTOH2kkuFlYKFjgdCOaVcak4lMQeGkjh5USCHUU32Yi1OZxJTMHkda7lPlUIQ1smvVKKa9UIU2L2IwdMOFdAopPuYjzquxOwGACeyxCP7SlfsJNUzIxyPhLw8TPsasMNtfHJsporHVF/VNaakuj/9E4K7F4PDpWE9q6iRqtqB9Qfal4JllJJD6VRBkApjUXziONEWCfGIIQ9h3Uk8VAqT6kW8xUDaG5ykvpW2FFk2VlAJSTpmRoUHS2mtopXlrhhUR3YOzVpa7Z5RLgCwlpIGRRuolIKiflKsoIt8toNzssHEMAZilWY99KoiIzW4j146VFVizs1laUgBxwlQQVZshVIURyvyMGhTZG8DjMp7quIKwTlIMgpIII5VmyS3U4l8IcOy+cXj2yQc5gkTlBBgxyro23i0/EifFs/aKlbG2g9ilhfafCQVgaFOsBGtEb76HisNKEJ+IgjukEfCeMydRwNF5V3QuxgsnexwfE0PKRPhM063veni0ocLHj5irVKCyVLWuUiwCgCnLHlBM6gx0NVeDScQ4F5AGcogm6SoyZToZ5mRwFD1IvsTaLRvc0ZlCx6H70F76Y9L7+ZMxlAE62n9a0VWAY7VfwKWEXzC5SsnvcjOhkTF6zPexlIxS0tiEzYAyNJseVVZJRceC/TRamWm5w+NQlJ7JQChwIBg+NeTvCcEohDhfSoTKgoZVGbAHqdNDS9zD8vEgj1kUztTc18SQAr+0g/+Jg+lV6P3bk33L9bw4v7EbG74lx9DkRkV3TACrwIUocJGk6E1J2LtBwBLhZS68lRUVqAOUklV0znMTEDkINUGM2StuUrSZ5actDTOBxy0LbSpSgsKAzEWUmZg9dRNdBQSMDdm24LFFxtT7ilTAJ0gJE96ALTyEwMs3rmBxwdSSmcoJHOeIPhf2oJ2JjjncX2icpQUhCk3UJ7yYCpIMRYDnfgX7u7Ww5a7NKOzJURlMzm5QrTmALcKqmmgUhTeBbU72ixJE5dYHlz60vEOGTFhHiK5jMUlskqMJiRYk210/d6iYfHpcSFt97hBsq2uvlS2SmScfgu2SoGEqcTlJiSIuCk8NLjjVDu9h3MO6W3HO98qZkKSOIonXiBGUGbT/UmqfaWAKnGlgpJBjMZBvNgBY3500X2ATts4otNdohHaQRKRrB5czXqWHh8M38D9dK9QTXcJ49feudkJ0HpXHFHlNLAo2Chc1Kw2KKdPSohR++VLJ5UrCUe9WwHMW6laHEIBABCwbHoQdL8qD1bo4lC5dCUicqRmHf4yDpl6mK0PFnMCmSAQdLH/ABVnsPZoSxDhUoTmTmMlPKCb0vRcDKbQMbDwqcC2pWRanTaEgKUUnQ5Qe6Ndat8Cw21hv4jKlKnEJU5a1xyI1gx4ihnau12m8dnBCUAgrN5WePU8BV+tYx7Qz50pk9wWzj5Z6zEeNK02rYzIKdqN4tSWgO0Mg20hJ1PK3ynlTDpQ08jDoXkWlQhOQlMqveIF5jQxANr1UbBcxjXaMtIKDJ75QDlgG2c2UZ4idZ0q83W2YpnM46A46sznPeKNZyzxnjRpJBfXgk7yPKbZXkGVfFRVdMHio3Veco6mstxThK0k3NgfKBWn714VL6Y7YNKtdRHe4wriQJtyis+2hsgtBCkrDwUo95AJAKYkE/vSq5Rbgy7BJKSLrdhGV5XQg+08aN1JUdZEk3iLdP1oQ3dwLiw8pKVCElUkEDuiRe0aURsYgrQ62oZVoQkgEEESL5nDZcEcKo08XFNst1jUpJIkoZBAQrvJAghUGfaZv7VTbR3Tw7hsCmZmNOGiSPpVw2kKVJ+ZEQRpoVde9aPCvYZvKkgAATYaXPE+NtK1xm10MTiCWI3BC8oLp7hJSYhQnWFA/Was9hbmIZdDrzzjyk/6YWokJI4gae1ERUEjoPOuSDeZB8I9qdybFB/e7Zbq1pdZJIjKtOYiBpNj8JtMVR/8MWwhLrGYkJIcJuAeJHA69dfGDzqKcdIU0tuIzAgHqRF6DbCpGUs7RehWVxywBUSTYKITe8kSQPOjlh5ZwzSkqAciHZ0zCwBGskZbgXoJ2ru7iWz/AKSlJEHud4GL6C/l0q52OnFJwKjCkOoUSe0TPaIAKim9xBzW5nnQkixtFxg9rPoUlpxkQr/8/iSecXHkNIrlSd38WxiEdowgN8FtwLHrz1N65RK2eY26wvRwJP8AUI+oirFh8GSCk8oINudB690ndErQrpcfrVVjdkYhlYAST1bJI9U/etHpxfRldmmBXGurXWas7QxDXzuDxmPRVTmd7Hh8QQryj6UHhYbQbK151KxOfENlsq7NsDvFJiYixJ0HhQbgt6xIztQOJSfsR96JcVvTh20ICVpJjMZ1Cuo4GKqnBrsFFc5uph0uNqQlSjplUTBkElfe1yxoKqkbc7VzsAhSUIkQD8RTFjqSYFhf2p/bW3BiVgNv9klAlTk95ROiUaeZmnN2tpYdNklJQmUgqICyVjMVEHS4AKutBppWx1yM47AYnGd1tRbaSmZAUkjUJSoEwFWm3tNTtxN2XWsKApxSVLXmUkknKkHS/wAxEmYi+lXGOxJUlsNklJSkqKO8VcCmeBkgzynSoTWNdTCFhST/ACwQcskAjgZ5cJqvc5Boe29snDIcDj+UyIlXAX4aK1HCqDFuhBAby9mVFQIM3ME34f22i1WO9W0/yUAthSlgxm0RABJnpQnjlDD/AMMVEpcUhaijQROU6W/lIPG1+V2Fe5Nit8B7g94G2MKVPElSu6hIuVFXdHgJIGY2vUXCbTZcJUhQJPAGCFJIEQTA15X50BNbwhpS0wSrEKaEuJKU5EkHK2q5UrNeO7cmjPeHZCXFofwsNrMolMBDhlSVAK+FLoyKEHWRxqzLjsSDonJwGRSnAVZbBQUuUwY0nSBpH+a92cKVkKkyLCMyRHdkC144Ajib1bbCYdyoS6EthIUkoHeCtMhCraAGUxqelcxKIUoWiSP351krks3Fe02oLnMFoIMAgd1Qm4UIJvI0t5U4GBIUQM4kAjry8j9adSQZseRkRMePC+tdjjViQo2a7FJI4ydf2DXTRAIRIBzEG/AQI5ESZPWlOshYKVCQdRe88LVHfxACglRCRlJBKwJPKNesiksYlZJGWCDEcwY70mMsHhc0GGjmGwjbIhpCUib5R9a5XWVLg5wgKzWyqkEc5IBmZtXqIBlGOzHKk2HxHj/ine1E20is+YxymjAN1a/vjRfspRWASLwPOP3FWyhQC2AnWo+I2cyuAptN+MR7ipYT6UhXX9bzSWyUVru6jSwS3KVAEgTIUQJiDzoAdbW46UoSpSuIAmIrUwqmW2UpJypSOoAE+NqeORrqSjNSgixBB5Gx9KZdb5VpWNwbTiSXUi3zcR50B7ceZzBDMqP8+gv0GvjA86tjPcCqI+zNqOMLQpJIKTIINuVxyq3x2+bzqk5sgI4xY+9tPepmzN0QUgujvRchR9hFdx26I/8ArmVcUq053VHd8NarfptjWzux9sNvqSnECVJVKDPdHO2gFh0NOb07NcJS80ntQkFKk6kDTSJuOUjpEUNubLWleRxJSfA6jkeNF25bKw0kqKz8Se8RkASY7v8AUTSS9j3IbqgXwTaXQQAcqCCULvkUDIKD5acOlWre+aMM260XfzD2mVKpPePfbJcAAQAbRckGSaL28FKnSo3cATpEBP8A7cvTlQZt3dhtDilLR2iVwRqR3Jg5RMGDpVkMqk6fAjiGH4fbTdeZcWqFgqKokHISZhKtFATpwjW9WCCs/EQbqvBSZBt3TPrNVG6zZabHdKbyE6dBbTwp7EbfaBynMHM2UpgSDoJMwAZEGeNU5KcvaGKZPOs30iOHj4/rXqjOYoCJBuYsJ1p9xwJ1IF4km3rShoadBnpBkXnpB4V5KheDx+v0rzio1m+lr6daZFlaHvEAnQAXg31HhxioQCN7cC2VFX8RKv5VgkieGYaelE2y9sl3CgLJU8EgZsl76WMBUdDVP+IWAT3Ft6myhexTztx8aqt3ceB3UuJbWFoV3klSYTIIgA97vyI5a08uYphiFjH8SHElRQtsjKpsjKpB52B4dYvXKs9sshILosUTI0z5e94i9p5HiIr1U22Mo2ZONa0fYg7ter1bs3QpRajT1+tN16vVmiMdTw8vpXTXq9UIDu/Cv/jj+4fQ0LbqJBxbM3732Ner1aIf8b/mK+poO2BkKMnd73y21mdKtUCw8K5XqxLqWHH0AockA9xWvgagYZsDBqgAQ2oiBEGCZHWeNer1MAlYc/lI/sQfPKg/UmnlG58/tXq9SILGl/Emhz8R2wOxgASDMDWI1r1epn1Q0OoO7pvq7RQzKjKbSYtlj60dYdIhQgRmFuF8s2r1eppdAy6ndurKezgkfBpb5yPpalOH8zyP0Ner1KhSNiP9RocCoT1tN6HN9WktvtqbAQr+ZIynUcReu16nXUHdBzjGx2AsLqVNuZE16vV6qGMj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66" y="1532270"/>
            <a:ext cx="23622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32238"/>
            <a:ext cx="39624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" y="1456038"/>
            <a:ext cx="2362200" cy="2590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938"/>
            <a:ext cx="9144000" cy="12874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Medical Education: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Obesity Medicine Education Collaborative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Core Competencies in Obesity Medicine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792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974851"/>
            <a:ext cx="8509000" cy="295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1965"/>
                </a:solidFill>
                <a:latin typeface="Verdana"/>
              </a:rPr>
              <a:t> 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579" y="1383056"/>
            <a:ext cx="8862656" cy="847899"/>
          </a:xfrm>
          <a:prstGeom prst="rect">
            <a:avLst/>
          </a:prstGeom>
        </p:spPr>
        <p:txBody>
          <a:bodyPr vert="horz" lIns="68548" tIns="34274" rIns="68548" bIns="34274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448">
              <a:spcBef>
                <a:spcPts val="1200"/>
              </a:spcBef>
              <a:buClr>
                <a:srgbClr val="4F81BD"/>
              </a:buClr>
              <a:buNone/>
            </a:pPr>
            <a:r>
              <a:rPr lang="en-US" sz="2000" b="1" dirty="0"/>
              <a:t>Steering Committee:  OMA, TOS, and ASMBS</a:t>
            </a:r>
          </a:p>
          <a:p>
            <a:pPr marL="0" indent="0" defTabSz="685448">
              <a:spcBef>
                <a:spcPts val="1200"/>
              </a:spcBef>
              <a:buClr>
                <a:srgbClr val="4F81BD"/>
              </a:buClr>
              <a:buNone/>
            </a:pPr>
            <a:r>
              <a:rPr lang="en-US" sz="2000" b="1" dirty="0" smtClean="0"/>
              <a:t>Robert </a:t>
            </a:r>
            <a:r>
              <a:rPr lang="en-US" sz="2000" b="1" dirty="0"/>
              <a:t>Kushner, Deborah Horn, Scott Butsch, John Morton, Nick Pennings, Ethan Lazarus, Caroline Apovian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69" y="2716098"/>
            <a:ext cx="4484566" cy="2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8" y="5456621"/>
            <a:ext cx="908050" cy="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10" y="5417141"/>
            <a:ext cx="1014609" cy="4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03" y="5371548"/>
            <a:ext cx="851530" cy="5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292600" y="3126310"/>
            <a:ext cx="0" cy="2081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945" t="16296" r="7223" b="5309"/>
          <a:stretch/>
        </p:blipFill>
        <p:spPr>
          <a:xfrm>
            <a:off x="47542" y="2872112"/>
            <a:ext cx="4170334" cy="221903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08455"/>
            <a:ext cx="6584156" cy="16174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A.  </a:t>
            </a:r>
            <a:r>
              <a:rPr lang="en-US" dirty="0"/>
              <a:t>Identify Domains and Competencies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B.  </a:t>
            </a:r>
            <a:r>
              <a:rPr lang="en-US" dirty="0"/>
              <a:t>Identify Benchmarks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C.  </a:t>
            </a:r>
            <a:r>
              <a:rPr lang="en-US" dirty="0"/>
              <a:t>Identify Entrustable </a:t>
            </a:r>
            <a:r>
              <a:rPr lang="en-US" dirty="0" smtClean="0"/>
              <a:t>Professional Activities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D.  </a:t>
            </a:r>
            <a:r>
              <a:rPr lang="en-US" dirty="0"/>
              <a:t>Examples of Curriculum Content and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164077" y="4067575"/>
            <a:ext cx="1905004" cy="3157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External Review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983891"/>
            <a:ext cx="8940800" cy="3339583"/>
            <a:chOff x="-2" y="1586376"/>
            <a:chExt cx="12197045" cy="4452776"/>
          </a:xfrm>
        </p:grpSpPr>
        <p:sp>
          <p:nvSpPr>
            <p:cNvPr id="10" name="Rectangle 9"/>
            <p:cNvSpPr/>
            <p:nvPr/>
          </p:nvSpPr>
          <p:spPr>
            <a:xfrm flipV="1">
              <a:off x="-2" y="1586376"/>
              <a:ext cx="12192000" cy="2271971"/>
            </a:xfrm>
            <a:prstGeom prst="rect">
              <a:avLst/>
            </a:prstGeom>
            <a:gradFill>
              <a:gsLst>
                <a:gs pos="0">
                  <a:srgbClr val="97CA4E">
                    <a:alpha val="15000"/>
                  </a:srgbClr>
                </a:gs>
                <a:gs pos="77000">
                  <a:srgbClr val="8EC63F">
                    <a:alpha val="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090" y="5124752"/>
              <a:ext cx="12188952" cy="914400"/>
            </a:xfrm>
            <a:prstGeom prst="rect">
              <a:avLst/>
            </a:prstGeom>
            <a:gradFill>
              <a:gsLst>
                <a:gs pos="0">
                  <a:srgbClr val="4F81BD">
                    <a:alpha val="10000"/>
                  </a:srgbClr>
                </a:gs>
                <a:gs pos="77000">
                  <a:srgbClr val="4F81BD">
                    <a:alpha val="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8091" y="4023595"/>
              <a:ext cx="12188952" cy="914400"/>
            </a:xfrm>
            <a:prstGeom prst="rect">
              <a:avLst/>
            </a:prstGeom>
            <a:gradFill>
              <a:gsLst>
                <a:gs pos="0">
                  <a:srgbClr val="A4BEDD">
                    <a:alpha val="10000"/>
                  </a:srgbClr>
                </a:gs>
                <a:gs pos="100000">
                  <a:srgbClr val="8EC63F">
                    <a:alpha val="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Content Placeholder 20"/>
            <p:cNvSpPr txBox="1">
              <a:spLocks/>
            </p:cNvSpPr>
            <p:nvPr/>
          </p:nvSpPr>
          <p:spPr>
            <a:xfrm>
              <a:off x="486836" y="2452658"/>
              <a:ext cx="2398599" cy="58782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5D8127"/>
                  </a:solidFill>
                </a:rPr>
                <a:t>Phase I</a:t>
              </a:r>
              <a:br>
                <a:rPr lang="en-US" sz="1800" dirty="0">
                  <a:solidFill>
                    <a:srgbClr val="5D8127"/>
                  </a:solidFill>
                </a:rPr>
              </a:br>
              <a:r>
                <a:rPr lang="en-US" sz="1800" dirty="0">
                  <a:solidFill>
                    <a:srgbClr val="5D8127"/>
                  </a:solidFill>
                </a:rPr>
                <a:t>A/B Completed</a:t>
              </a:r>
            </a:p>
          </p:txBody>
        </p:sp>
        <p:sp>
          <p:nvSpPr>
            <p:cNvPr id="12" name="Content Placeholder 20"/>
            <p:cNvSpPr txBox="1">
              <a:spLocks/>
            </p:cNvSpPr>
            <p:nvPr/>
          </p:nvSpPr>
          <p:spPr>
            <a:xfrm>
              <a:off x="516038" y="4058268"/>
              <a:ext cx="1961486" cy="62618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3F7D68"/>
                  </a:solidFill>
                </a:rPr>
                <a:t>Phase II Completed</a:t>
              </a:r>
            </a:p>
          </p:txBody>
        </p:sp>
        <p:sp>
          <p:nvSpPr>
            <p:cNvPr id="13" name="Content Placeholder 20"/>
            <p:cNvSpPr txBox="1">
              <a:spLocks/>
            </p:cNvSpPr>
            <p:nvPr/>
          </p:nvSpPr>
          <p:spPr>
            <a:xfrm>
              <a:off x="516040" y="5214956"/>
              <a:ext cx="2082455" cy="40534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3F7D68"/>
                  </a:solidFill>
                </a:rPr>
                <a:t>Phase III                    In Progress</a:t>
              </a:r>
            </a:p>
          </p:txBody>
        </p:sp>
      </p:grpSp>
      <p:sp>
        <p:nvSpPr>
          <p:cNvPr id="14" name="Content Placeholder 4"/>
          <p:cNvSpPr txBox="1">
            <a:spLocks/>
          </p:cNvSpPr>
          <p:nvPr/>
        </p:nvSpPr>
        <p:spPr>
          <a:xfrm>
            <a:off x="2164077" y="4889135"/>
            <a:ext cx="3943212" cy="4343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Endorsement &amp; Dissemination</a:t>
            </a:r>
          </a:p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 Project Outline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857683"/>
            <a:ext cx="9144000" cy="3182197"/>
          </a:xfrm>
          <a:prstGeom prst="rect">
            <a:avLst/>
          </a:prstGeom>
          <a:gradFill>
            <a:gsLst>
              <a:gs pos="0">
                <a:srgbClr val="97CA4E">
                  <a:alpha val="15000"/>
                </a:srgbClr>
              </a:gs>
              <a:gs pos="77000">
                <a:srgbClr val="8EC63F">
                  <a:alpha val="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1350" dirty="0">
                <a:solidFill>
                  <a:prstClr val="white"/>
                </a:solidFill>
                <a:latin typeface="Arial"/>
              </a:rPr>
              <a:t>dddd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30" y="1532298"/>
            <a:ext cx="4534250" cy="3535297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n-US" sz="1400" dirty="0"/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Physician Assistants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Academy of Nutrition and Dietetics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Clinical Endocrinologists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Physicians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Family Physicians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Gastroenterological Association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Preventive Medicine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Society of Addiction Medicine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Sleep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8286" y="1553355"/>
            <a:ext cx="4534250" cy="3535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069" indent="-169069" algn="l" defTabSz="685800" rtl="0" eaLnBrk="1" latinLnBrk="0" hangingPunct="1">
              <a:spcBef>
                <a:spcPts val="108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8594" algn="l" defTabSz="685800" rtl="0" eaLnBrk="1" latinLnBrk="0" hangingPunct="1">
              <a:spcBef>
                <a:spcPts val="54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6731" indent="-169069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3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5800" indent="-169069" algn="l" defTabSz="685800" rtl="0" eaLnBrk="1" latinLnBrk="0" hangingPunct="1">
              <a:spcBef>
                <a:spcPts val="216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4869" indent="-169069" algn="l" defTabSz="685800" rtl="0" eaLnBrk="1" latinLnBrk="0" hangingPunct="1">
              <a:spcBef>
                <a:spcPts val="126"/>
              </a:spcBef>
              <a:buClr>
                <a:schemeClr val="accent1"/>
              </a:buClr>
              <a:buFont typeface="Wingdings" pitchFamily="2" charset="2"/>
              <a:buChar char="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69065" defTabSz="685783">
              <a:spcBef>
                <a:spcPct val="0"/>
              </a:spcBef>
              <a:buClr>
                <a:srgbClr val="4F81BD"/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Heart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Endocrine Society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College of Obstetrics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and Gynecology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Academy of Pediatrics Section on Obesity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Association of Medical Colleges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Medical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Society of General Internal Medicine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Medical Women’s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169065" indent="-169065" defTabSz="685783">
              <a:buClr>
                <a:srgbClr val="4F81BD"/>
              </a:buCl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1254" y="5042828"/>
            <a:ext cx="5454064" cy="82575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01" tIns="34289" rIns="68501" bIns="34289">
            <a:spAutoFit/>
          </a:bodyPr>
          <a:lstStyle/>
          <a:p>
            <a:pPr algn="ctr" defTabSz="913163" eaLnBrk="0" fontAlgn="base" hangingPunct="0">
              <a:spcBef>
                <a:spcPts val="42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Thank You!</a:t>
            </a:r>
            <a:endParaRPr lang="en-US" sz="4400" baseline="30000" dirty="0">
              <a:solidFill>
                <a:srgbClr val="009FD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External Review Stakeholders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7526" y="1552730"/>
            <a:ext cx="2651892" cy="430682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Action Coalition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Teachers of Family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Behavioural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Medical Women’s Assoc.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Board of Obesity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Academy of Nutrition and Dietetics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Society of Metabolic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Bariatric Surgery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Obesity Society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Medicine Association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Canada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endParaRPr lang="en-GB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05641" y="1558132"/>
            <a:ext cx="3338364" cy="437061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Endocrine Society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Surgeons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Society for Gastrointestinal Endoscopy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Association for Bariatric Endoscopy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Clinical Endocrinologists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Nurse Practitioners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General Internal Medicine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Osteopathic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Pediatricians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Physician Assistants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World Obesity Federation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3" y="1589698"/>
            <a:ext cx="480615" cy="2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8" y="3330138"/>
            <a:ext cx="468492" cy="4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merican Board of Obesity Medic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/>
          <a:stretch/>
        </p:blipFill>
        <p:spPr bwMode="auto">
          <a:xfrm>
            <a:off x="440827" y="3195727"/>
            <a:ext cx="477889" cy="4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ety of Teachers of Family Medic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5" y="2006086"/>
            <a:ext cx="811988" cy="3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B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" y="2617610"/>
            <a:ext cx="1269188" cy="1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Medical Women's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5" y="2870270"/>
            <a:ext cx="897048" cy="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24028" r="44504" b="51477"/>
          <a:stretch/>
        </p:blipFill>
        <p:spPr>
          <a:xfrm>
            <a:off x="34549" y="3704157"/>
            <a:ext cx="1333640" cy="330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218" y="4077584"/>
            <a:ext cx="971107" cy="585699"/>
          </a:xfrm>
          <a:prstGeom prst="rect">
            <a:avLst/>
          </a:prstGeom>
        </p:spPr>
      </p:pic>
      <p:pic>
        <p:nvPicPr>
          <p:cNvPr id="1042" name="Picture 18" descr="The Obesity Society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17"/>
          <a:stretch/>
        </p:blipFill>
        <p:spPr bwMode="auto">
          <a:xfrm>
            <a:off x="336461" y="4727353"/>
            <a:ext cx="686621" cy="27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lo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5" y="5016252"/>
            <a:ext cx="962773" cy="4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endocrine.org/-/media/images/society-logos/tes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04" y="1638104"/>
            <a:ext cx="969185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1228" y="2025915"/>
            <a:ext cx="1192935" cy="307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971" y="2405531"/>
            <a:ext cx="662251" cy="4006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6292" y="2898155"/>
            <a:ext cx="1342804" cy="359735"/>
          </a:xfrm>
          <a:prstGeom prst="rect">
            <a:avLst/>
          </a:prstGeom>
        </p:spPr>
      </p:pic>
      <p:pic>
        <p:nvPicPr>
          <p:cNvPr id="1052" name="Picture 28" descr="American Academy of Nurse Practitioners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6" b="28301"/>
          <a:stretch/>
        </p:blipFill>
        <p:spPr bwMode="auto">
          <a:xfrm>
            <a:off x="4122979" y="3871455"/>
            <a:ext cx="1609430" cy="2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0827" y="4228829"/>
            <a:ext cx="793734" cy="377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3448" y="4600091"/>
            <a:ext cx="468492" cy="468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/>
          <a:srcRect t="17799" b="16492"/>
          <a:stretch/>
        </p:blipFill>
        <p:spPr>
          <a:xfrm>
            <a:off x="4631843" y="5076450"/>
            <a:ext cx="591702" cy="38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/>
          <a:srcRect l="16771" t="12598" r="71811" b="79423"/>
          <a:stretch/>
        </p:blipFill>
        <p:spPr>
          <a:xfrm>
            <a:off x="346519" y="5504843"/>
            <a:ext cx="795404" cy="312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/>
          <a:srcRect l="22476" t="39008" r="66737" b="50073"/>
          <a:stretch/>
        </p:blipFill>
        <p:spPr>
          <a:xfrm>
            <a:off x="4631843" y="5504842"/>
            <a:ext cx="695538" cy="3960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Endorsing Organizations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750" t="22963" r="35584" b="67407"/>
          <a:stretch/>
        </p:blipFill>
        <p:spPr>
          <a:xfrm>
            <a:off x="742950" y="2887980"/>
            <a:ext cx="38100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0" t="62518" r="35250" b="28445"/>
          <a:stretch/>
        </p:blipFill>
        <p:spPr>
          <a:xfrm>
            <a:off x="1767840" y="1777716"/>
            <a:ext cx="2811780" cy="46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667" t="31407" r="35416" b="59704"/>
          <a:stretch/>
        </p:blipFill>
        <p:spPr>
          <a:xfrm>
            <a:off x="746760" y="3521994"/>
            <a:ext cx="383286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2417" t="58667" r="35667" b="32592"/>
          <a:stretch/>
        </p:blipFill>
        <p:spPr>
          <a:xfrm>
            <a:off x="716280" y="2330166"/>
            <a:ext cx="3832860" cy="44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2375" t="36579" r="35458" b="54977"/>
          <a:stretch/>
        </p:blipFill>
        <p:spPr>
          <a:xfrm>
            <a:off x="712470" y="4633110"/>
            <a:ext cx="3855720" cy="43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2667" t="66963" r="35666" b="24296"/>
          <a:stretch/>
        </p:blipFill>
        <p:spPr>
          <a:xfrm>
            <a:off x="750570" y="4100412"/>
            <a:ext cx="3810000" cy="4495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04023" y="5146226"/>
            <a:ext cx="6909250" cy="717802"/>
          </a:xfrm>
          <a:prstGeom prst="rect">
            <a:avLst/>
          </a:prstGeom>
          <a:solidFill>
            <a:srgbClr val="E5E8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69069" algn="ctr" defTabSz="685800">
              <a:spcBef>
                <a:spcPct val="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srgbClr val="0070C0"/>
                </a:solidFill>
              </a:rPr>
              <a:t>Accreditation Council for Graduate Medical Education (ACGME)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consistent approach to allow for familiarity &amp; adoption</a:t>
            </a:r>
            <a:endParaRPr lang="en-US" sz="1800" dirty="0">
              <a:solidFill>
                <a:srgbClr val="4F81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6040" y="3166110"/>
            <a:ext cx="150114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80460" y="2887980"/>
            <a:ext cx="289560" cy="224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21480" y="2880361"/>
            <a:ext cx="1981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98620" y="3352280"/>
            <a:ext cx="1981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49" y="1985963"/>
            <a:ext cx="4191953" cy="279463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Domains &amp; 32 Competencies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141393"/>
            <a:ext cx="9144000" cy="329755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9126" y="2348998"/>
            <a:ext cx="4398165" cy="329972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0A4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 Systems + Business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Practicing HCP Training/CME/MOC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Employer/System driven </a:t>
            </a: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Improvement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ea typeface="+mj-ea"/>
            </a:endParaRPr>
          </a:p>
          <a:p>
            <a:pPr marL="0" indent="0">
              <a:buNone/>
            </a:pPr>
            <a:endParaRPr lang="en-GB" sz="1400" dirty="0">
              <a:solidFill>
                <a:srgbClr val="0070C0"/>
              </a:solidFill>
              <a:ea typeface="+mj-e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128" y="2318853"/>
            <a:ext cx="4205288" cy="3299729"/>
          </a:xfrm>
        </p:spPr>
        <p:txBody>
          <a:bodyPr/>
          <a:lstStyle/>
          <a:p>
            <a:pPr marL="0" indent="0">
              <a:spcBef>
                <a:spcPts val="480"/>
              </a:spcBef>
              <a:buNone/>
            </a:pPr>
            <a:r>
              <a:rPr lang="en-US" sz="1600" dirty="0">
                <a:solidFill>
                  <a:srgbClr val="0A4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Provider Training 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Curriculum Guidance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Periodic Evaluation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Standardized Testing</a:t>
            </a:r>
          </a:p>
          <a:p>
            <a:pPr marL="400040" lvl="2" indent="-168271">
              <a:spcBef>
                <a:spcPts val="48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pecialty Board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480"/>
              </a:spcBef>
              <a:buClr>
                <a:schemeClr val="accent1"/>
              </a:buClr>
              <a:buNone/>
            </a:pPr>
            <a:r>
              <a:rPr lang="en-US" sz="1600" dirty="0">
                <a:solidFill>
                  <a:srgbClr val="0A4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Targets: 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Undergraduate: Medical School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Graduate: Residency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</a:p>
          <a:p>
            <a:pPr marL="400040" lvl="2" indent="-168271">
              <a:spcBef>
                <a:spcPts val="48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Obesity Med Fellowship Council (OMFC)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Advanced Practitioners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95" y="1600927"/>
            <a:ext cx="3751665" cy="733842"/>
          </a:xfrm>
          <a:prstGeom prst="round2DiagRect">
            <a:avLst>
              <a:gd name="adj1" fmla="val 0"/>
              <a:gd name="adj2" fmla="val 21312"/>
            </a:avLst>
          </a:prstGeom>
          <a:solidFill>
            <a:srgbClr val="95C858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69065" lvl="1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Traditional  Educational Pathways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126" y="1619398"/>
            <a:ext cx="3751665" cy="715089"/>
          </a:xfrm>
          <a:prstGeom prst="round2DiagRect">
            <a:avLst/>
          </a:prstGeom>
          <a:solidFill>
            <a:srgbClr val="95C858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69065" lvl="1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Beyond Traditional Classrooms &amp; Rotations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Applications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67" t="20889" r="30167" b="10075"/>
          <a:stretch/>
        </p:blipFill>
        <p:spPr>
          <a:xfrm>
            <a:off x="1592265" y="1878330"/>
            <a:ext cx="5516880" cy="391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50" t="15408" r="26083" b="7852"/>
          <a:stretch/>
        </p:blipFill>
        <p:spPr>
          <a:xfrm>
            <a:off x="1531620" y="1649730"/>
            <a:ext cx="5227320" cy="3947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18" t="18222" r="29666" b="4000"/>
          <a:stretch/>
        </p:blipFill>
        <p:spPr>
          <a:xfrm>
            <a:off x="1676400" y="1794510"/>
            <a:ext cx="5204460" cy="400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84" t="17778" r="29297" b="40237"/>
          <a:stretch/>
        </p:blipFill>
        <p:spPr>
          <a:xfrm>
            <a:off x="1755058" y="1919136"/>
            <a:ext cx="5684754" cy="3399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Kaiser Family Foundation Endowed Chair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Disclosures and Resolutions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49" y="2143858"/>
            <a:ext cx="3292125" cy="342015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Medical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Education…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Competency?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Frank, JR et al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2550" y="2796054"/>
            <a:ext cx="506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observable ability of a health professional related to a specific activity that integrates knowledge, skills, values, and attitudes.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8" y="1779993"/>
            <a:ext cx="7843847" cy="3266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Benchmarks allow for evaluation of the learner </a:t>
            </a:r>
            <a:b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at any level, for a given competency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/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Competency Excellence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pPr marL="347654" lvl="2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Interpersonal and Communication Skills</a:t>
            </a:r>
          </a:p>
          <a:p>
            <a:pPr marL="685783" lvl="2" indent="-338129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Uses appropriate language in verbal,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nonverbal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and written communication that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non-	biased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non-judgmental, respectful, and empathetic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when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communicating with patients with obesity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3300" y="5238146"/>
            <a:ext cx="5627503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a </a:t>
            </a:r>
            <a:r>
              <a:rPr lang="en-US" sz="2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early </a:t>
            </a: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learner and identify a score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380438"/>
            <a:ext cx="8187179" cy="42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467299" y="2573213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67299" y="3460517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67299" y="4682003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67299" y="2019595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334" t="15556" r="32084" b="4444"/>
          <a:stretch/>
        </p:blipFill>
        <p:spPr>
          <a:xfrm>
            <a:off x="1989288" y="1563800"/>
            <a:ext cx="5143500" cy="4764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100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46" y="1473239"/>
            <a:ext cx="5145470" cy="4761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6" y="1693002"/>
            <a:ext cx="8412163" cy="3428899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Expectation of benchmark improvements as training advances.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169065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Medical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marL="169065" lvl="1" indent="0">
              <a:buNone/>
            </a:pP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Apply knowledge of the pharmacological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treatments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obesity as a part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personalized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obesity management plan</a:t>
            </a:r>
          </a:p>
          <a:p>
            <a:pPr marL="516718" lvl="3" indent="0">
              <a:buNone/>
            </a:pPr>
            <a:endParaRPr lang="en-US" sz="15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1801" y="4752569"/>
            <a:ext cx="6358472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 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</a:t>
            </a:r>
            <a:r>
              <a:rPr lang="en-US" sz="2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an advanced learner and </a:t>
            </a: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identify a score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1" t="12214" r="28682" b="13146"/>
          <a:stretch/>
        </p:blipFill>
        <p:spPr>
          <a:xfrm>
            <a:off x="2265221" y="1441903"/>
            <a:ext cx="4613558" cy="4824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7" y="1654893"/>
            <a:ext cx="8412163" cy="3428899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Expectation of benchmark improvements based on knowledge &amp; practice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169065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Patient Care and Procedural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169065" lvl="1" indent="0">
              <a:buNone/>
            </a:pP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Utilizes evidence-based models of health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behavior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change to assess patients’ readiness to change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order to effectively counsel patients for weight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management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4903" y="5519486"/>
            <a:ext cx="5792612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 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a recent learner and identify a score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100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432" t="12760" r="29471" b="14409"/>
          <a:stretch/>
        </p:blipFill>
        <p:spPr>
          <a:xfrm>
            <a:off x="2037786" y="1518591"/>
            <a:ext cx="4586749" cy="479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8488" y="5454171"/>
            <a:ext cx="4098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2100" u="sng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2"/>
              </a:rPr>
              <a:t>www.obesitymedicine.org/omec/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8429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63" t="10359" r="21260" b="12231"/>
          <a:stretch/>
        </p:blipFill>
        <p:spPr>
          <a:xfrm>
            <a:off x="1857420" y="1664703"/>
            <a:ext cx="5335860" cy="3706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Medicine Core Competencies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95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Obesity Medicine ECHO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health.okstate.edu/echo/obesity-echo.html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Obesity Medicine Focus Course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Obesity Medicine Clerkship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Continuing medical education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consultation services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entrustable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professional activities, assistance with core competency implementation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 to help!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OSUCHS ECHO, OSUCHS Family Health and Nutrition Clinic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attending this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presentation, participants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able to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rates of obesity and related costs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history of medical education as related to nutrition and obesity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mission of the Obesity Medicine Education Collaborative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resources to support medical education in obesity medicine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obesity medicine core competencies within their training program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Kushner, MD, MS, FACP, FTOS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Deborah Bade Horn, DO, MPH, MFOMA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W. Scott Butsch, MD, MSc, FTOS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Nicholas Pennings, DO, FOMA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…..and the rest of the 32 members of the Obesity Medicine Education Collaborative working group!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8" y="1257300"/>
            <a:ext cx="8763000" cy="5193268"/>
          </a:xfrm>
        </p:spPr>
        <p:txBody>
          <a:bodyPr>
            <a:noAutofit/>
          </a:bodyPr>
          <a:lstStyle/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State of Obesity, Better Policies for a Healthier America, Robert Wood Johnson Foundation accessed 2/2/2019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https://stateofobesity.org/states/ok/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America’s Health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https://www.tfah.org/state-details/oklahoma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Gayathri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KS, et al.  Sugar-Sweetened Beverage Consumption Among Adults- 18 States, 2012.  MMWR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Morb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Moral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Rep 2014; 63(32); 686-690.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www.cdc.gov/mmwr/preview/mmwrhtml/mm6332a2.htm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Lee-Kwan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SH, Moore LV,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Blanck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HM, Harris DM,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Galuska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D. Disparities in State-Specific Adult Fruit and Vegetable Consumption — United States, 2015. MMWR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Morb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Mortal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Rep 2017;66:1241–1247. 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dx.doi.org/10.15585/mmwr.mm6645a1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Finkelstein et al.  Annual Medical Spending Attributable To Obesity: Payer and Service-Specific Estimates.  Health Affairs; 2009; 28, 5;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W822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Cawley J and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Meyerhoefer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C. “The Medical Care Costs of Obesity: An Instrumental Variables Approach.”  J Health Econ.  2012 Jan; 31 (1): 219-30.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10.1016/j.healeco.2011.10.003.Epub 2011 Oct 20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Waters H and Graf M “American’s Obesity Crisis, The Health and Economic Costs of Excess Weight” Milken Institute. 2018 Oct.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assets1c.milkeninstitute.org/assets/Publication/ResearchReport/PDF/Mi-Americas-Obesity-Crisis-WEB.pdf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Finkelstein et al. State-level estimates of annual medical expenditures attributable to obesity. Obesity Research 2004; 12(1):18–24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Andreyeva, T,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Luedicke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J, Wang, C.  “State-Level Estimates of Obesity Attributable Costs of Absenteeism.”  J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Occup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Environ Med. 2014 Nov; 56(11): 1120-1127.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Doi:10.1097/JOM.0000000000000298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Findholt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NE, Davis, MM, Michael, YL.  “Perceived Barriers, Resources, and Training Needs of Rural Primary Care  Providers Relevant to the Management of Childhood Obesity.” J Rural Health 2013; 29: s17-s24.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Koop, CE. The Surgeon General’s Report on Nutrition and Health 1988 United States Department of Health and Human Services Public Health Service DHHS (PHS) Publication No. 88-50210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Pearson, TA, et al.  Translation of nutritional sciences into medical education: the Nutrition Academic Award Program. Am J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2001; 74: 164-70.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Van Horn, L.  The Nutrition Academic Award: brief history, overview, and legacy.  Am J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2006; 83 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): 936S-40S.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Association of Medical Colleges.  Contemporary Issues in Medicine: The Prevention and Treatment of Overweight and Obesity Medical School Objectives Project.  August 2007.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Bradley, D.W., Dietz, W.H., and the Provider Training and Education Workgroup. Provider Competencies for the Prevention and Management of Obesity. Washington, D.C. Bipartisan Policy Center, June 2017. Available at: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bipartisanpolicy.org/library/providercompetencies-for-the-prevention-and-management-of-obesity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Kushner, R, Horn, DB, Butsch, WS and Workgroup. Obesity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 Education Collaborative Obesity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Competencies.  2019.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www.obesitymedicine.org/OMEC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Frank, JR., et al 2010 Competency based medical education theory to practice.  Medical Teacher 32(8):638-645.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Association of Colleges of Medicine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 for assistance with presentation: Debra Horn, DO, Robert Kushner, MD, and the Obesity Medicine Education Collaborative steering committee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1783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36.5% of Oklahoma adults have obesity.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18.7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of Oklahoma children ages 10 to 17 have obesity.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13.8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of children ages 2 to 4 who receive WIC benefits are obese (2014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12.7% of Oklahomans have diabetes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37.7% of Oklahomans have hypertension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32.4% of Oklahoma’s adults report zero physical activity within the 30-day reporting period.  Oklahoma is the 4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most physically inactive state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34.5% of Oklahoma adults drink sugar-sweetened beverages more than once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daily.</a:t>
            </a:r>
          </a:p>
          <a:p>
            <a:pPr marL="0" lv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8% and 6% of Oklahomans meet recommended daily intake of fruits and vegetables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961" y="6519446"/>
            <a:ext cx="9165921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Robert Wood Johnson Foundation, Trust for America’s Health, </a:t>
            </a:r>
            <a:r>
              <a:rPr lang="en-US" sz="1600" dirty="0" smtClean="0">
                <a:solidFill>
                  <a:schemeClr val="bg1"/>
                </a:solidFill>
              </a:rPr>
              <a:t>Gavathri</a:t>
            </a:r>
            <a:r>
              <a:rPr lang="en-US" sz="1600" dirty="0" smtClean="0">
                <a:solidFill>
                  <a:schemeClr val="bg1"/>
                </a:solidFill>
              </a:rPr>
              <a:t>, et al 2012, Lee-Kwan, et al 2017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33712"/>
              </p:ext>
            </p:extLst>
          </p:nvPr>
        </p:nvGraphicFramePr>
        <p:xfrm>
          <a:off x="457200" y="177482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Cardiometabolic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Biomechanical Diseases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Pre-DM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HTN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CVD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NAFLD/NASH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Syndrome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incontinence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apnea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Hypoventilation syndrome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Hernias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Osteoarthritis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pain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DVT/blood clots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Venous stasis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GERD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Nephrolithiasis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Cholelithiasis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disorders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Infertility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Gout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Dysomnia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Disordered eating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treatments and complications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Related Complications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U.S. estimated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direct medical costs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obesity is estimated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between $147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(in 2008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to $480.7 billion (2016) depending on measures used. </a:t>
            </a:r>
          </a:p>
          <a:p>
            <a:pPr marL="0" lv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spending attributable directly to treating obesity and obesity related diseases in Oklahoma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estimated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$854 million (1998-2000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 attributable to obesity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estimated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$1.24 trillion per year (2016).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Obesity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associated with 1.1 to 1.7 extra days missed work annually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a cost of 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8.65 billion per year nationally.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 attributed to obesity related absenteeism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$243 per employee annually in Oklahoma for a total estimated cost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obesity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absenteeism of $119.5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million per year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921" y="6550223"/>
            <a:ext cx="9165921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Finkelstein, et al 2009; Cawley and </a:t>
            </a:r>
            <a:r>
              <a:rPr lang="en-US" sz="1400" dirty="0" smtClean="0">
                <a:solidFill>
                  <a:schemeClr val="bg1"/>
                </a:solidFill>
              </a:rPr>
              <a:t>Meyerhoefer</a:t>
            </a:r>
            <a:r>
              <a:rPr lang="en-US" sz="1400" dirty="0" smtClean="0">
                <a:solidFill>
                  <a:schemeClr val="bg1"/>
                </a:solidFill>
              </a:rPr>
              <a:t> 2012; Waters and Graf 2018; Finkelstein, et al 2004; Andreyeva, et al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Cost of Obesity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4548"/>
            <a:ext cx="8763000" cy="4409661"/>
          </a:xfrm>
        </p:spPr>
        <p:txBody>
          <a:bodyPr>
            <a:noAutofit/>
          </a:bodyPr>
          <a:lstStyle/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access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knowledge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Barriers to Care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Findholt</a:t>
            </a:r>
            <a:r>
              <a:rPr lang="en-US" dirty="0" smtClean="0">
                <a:solidFill>
                  <a:schemeClr val="bg1"/>
                </a:solidFill>
              </a:rPr>
              <a:t>, et al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4183"/>
            <a:ext cx="8763000" cy="4061791"/>
          </a:xfrm>
        </p:spPr>
        <p:txBody>
          <a:bodyPr>
            <a:noAutofit/>
          </a:bodyPr>
          <a:lstStyle/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Surgeon General’s Report on Nutrition and Health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Academic Award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Association of Medical Colleges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Bipartisan Policy Center </a:t>
            </a: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Medicine Education Collaborative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Education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927" y="1963141"/>
            <a:ext cx="3292125" cy="34201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648051" y="2565400"/>
            <a:ext cx="5495947" cy="221563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develop obesity-focused competencies </a:t>
            </a: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evaluation benchmarks that can be directly incorporated into training by education committees and program directors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OMEC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10640</TotalTime>
  <Words>1605</Words>
  <Application>Microsoft Office PowerPoint</Application>
  <PresentationFormat>On-screen Show (4:3)</PresentationFormat>
  <Paragraphs>306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Fugate, Colony Sien</dc:creator>
  <cp:lastModifiedBy>Fugate, Colony Sien</cp:lastModifiedBy>
  <cp:revision>64</cp:revision>
  <dcterms:created xsi:type="dcterms:W3CDTF">2019-03-22T05:59:07Z</dcterms:created>
  <dcterms:modified xsi:type="dcterms:W3CDTF">2019-04-14T20:37:29Z</dcterms:modified>
</cp:coreProperties>
</file>