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317" r:id="rId4"/>
    <p:sldId id="258" r:id="rId5"/>
    <p:sldId id="259" r:id="rId6"/>
    <p:sldId id="261" r:id="rId7"/>
    <p:sldId id="262" r:id="rId8"/>
    <p:sldId id="263" r:id="rId9"/>
    <p:sldId id="264" r:id="rId10"/>
    <p:sldId id="265" r:id="rId11"/>
    <p:sldId id="260" r:id="rId12"/>
    <p:sldId id="267" r:id="rId13"/>
    <p:sldId id="266" r:id="rId14"/>
    <p:sldId id="272" r:id="rId15"/>
    <p:sldId id="275" r:id="rId16"/>
    <p:sldId id="268" r:id="rId17"/>
    <p:sldId id="280" r:id="rId18"/>
    <p:sldId id="279" r:id="rId19"/>
    <p:sldId id="278" r:id="rId20"/>
    <p:sldId id="281" r:id="rId21"/>
    <p:sldId id="283" r:id="rId22"/>
    <p:sldId id="269" r:id="rId23"/>
    <p:sldId id="284" r:id="rId24"/>
    <p:sldId id="285" r:id="rId25"/>
    <p:sldId id="286" r:id="rId26"/>
    <p:sldId id="294" r:id="rId27"/>
    <p:sldId id="295" r:id="rId28"/>
    <p:sldId id="296" r:id="rId29"/>
    <p:sldId id="287" r:id="rId30"/>
    <p:sldId id="270" r:id="rId31"/>
    <p:sldId id="288" r:id="rId32"/>
    <p:sldId id="289" r:id="rId33"/>
    <p:sldId id="290" r:id="rId34"/>
    <p:sldId id="297" r:id="rId35"/>
    <p:sldId id="299" r:id="rId36"/>
    <p:sldId id="298" r:id="rId37"/>
    <p:sldId id="300" r:id="rId38"/>
    <p:sldId id="301" r:id="rId39"/>
    <p:sldId id="291" r:id="rId40"/>
    <p:sldId id="292" r:id="rId41"/>
    <p:sldId id="293" r:id="rId42"/>
    <p:sldId id="302" r:id="rId43"/>
    <p:sldId id="276"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31" autoAdjust="0"/>
    <p:restoredTop sz="94660"/>
  </p:normalViewPr>
  <p:slideViewPr>
    <p:cSldViewPr snapToGrid="0" snapToObjects="1">
      <p:cViewPr varScale="1">
        <p:scale>
          <a:sx n="116" d="100"/>
          <a:sy n="116" d="100"/>
        </p:scale>
        <p:origin x="70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8B6B0-354C-DA41-A6E6-75F205E951FD}" type="datetimeFigureOut">
              <a:rPr lang="en-US" smtClean="0"/>
              <a:t>5/8/2019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F430E7-80DC-A341-9516-E3662F4603FE}" type="slidenum">
              <a:rPr lang="en-US" smtClean="0"/>
              <a:t>‹#›</a:t>
            </a:fld>
            <a:endParaRPr lang="en-US"/>
          </a:p>
        </p:txBody>
      </p:sp>
    </p:spTree>
    <p:extLst>
      <p:ext uri="{BB962C8B-B14F-4D97-AF65-F5344CB8AC3E}">
        <p14:creationId xmlns:p14="http://schemas.microsoft.com/office/powerpoint/2010/main" val="1592303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5</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29</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39</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FD8307-B4C9-4DEB-91E9-CEF7A66E0A97}"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92986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8</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9</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10</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15</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6026E6-FFF8-41F0-B43E-998FA6F3EF33}" type="slidenum">
              <a:rPr lang="en-US" smtClean="0"/>
              <a:pPr fontAlgn="base">
                <a:spcBef>
                  <a:spcPct val="0"/>
                </a:spcBef>
                <a:spcAft>
                  <a:spcPct val="0"/>
                </a:spcAft>
                <a:defRPr/>
              </a:pPr>
              <a:t>21</a:t>
            </a:fld>
            <a:endParaRPr lang="en-US"/>
          </a:p>
        </p:txBody>
      </p:sp>
    </p:spTree>
    <p:extLst>
      <p:ext uri="{BB962C8B-B14F-4D97-AF65-F5344CB8AC3E}">
        <p14:creationId xmlns:p14="http://schemas.microsoft.com/office/powerpoint/2010/main" val="102285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430E7-80DC-A341-9516-E3662F4603FE}" type="slidenum">
              <a:rPr lang="en-US" smtClean="0"/>
              <a:t>24</a:t>
            </a:fld>
            <a:endParaRPr lang="en-US"/>
          </a:p>
        </p:txBody>
      </p:sp>
    </p:spTree>
    <p:extLst>
      <p:ext uri="{BB962C8B-B14F-4D97-AF65-F5344CB8AC3E}">
        <p14:creationId xmlns:p14="http://schemas.microsoft.com/office/powerpoint/2010/main" val="24238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5/8/2019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B1115196-1C6F-4784-83AC-30756D8F10B3}" type="datetimeFigureOut">
              <a:rPr lang="en-US" smtClean="0"/>
              <a:t>5/8/2019</a:t>
            </a:fld>
            <a:endParaRPr lang="en-US"/>
          </a:p>
        </p:txBody>
      </p:sp>
      <p:sp>
        <p:nvSpPr>
          <p:cNvPr id="6" name="Footer Placeholder 5"/>
          <p:cNvSpPr>
            <a:spLocks noGrp="1"/>
          </p:cNvSpPr>
          <p:nvPr>
            <p:ph type="ftr" sz="quarter" idx="11"/>
          </p:nvPr>
        </p:nvSpPr>
        <p:spPr>
          <a:xfrm>
            <a:off x="2057400" y="6300216"/>
            <a:ext cx="2340864" cy="365125"/>
          </a:xfrm>
        </p:spPr>
        <p:txBody>
          <a:bodyPr/>
          <a:lstStyle/>
          <a:p>
            <a:endParaRPr lang="en-US"/>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1115196-1C6F-4784-83AC-30756D8F10B3}"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B1115196-1C6F-4784-83AC-30756D8F10B3}" type="datetimeFigureOut">
              <a:rPr lang="en-US" smtClean="0"/>
              <a:t>5/8/2019</a:t>
            </a:fld>
            <a:endParaRPr lang="en-US"/>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B1115196-1C6F-4784-83AC-30756D8F10B3}" type="datetimeFigureOut">
              <a:rPr lang="en-US" smtClean="0"/>
              <a:t>5/8/2019</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1115196-1C6F-4784-83AC-30756D8F10B3}"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1115196-1C6F-4784-83AC-30756D8F10B3}"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1115196-1C6F-4784-83AC-30756D8F10B3}"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115196-1C6F-4784-83AC-30756D8F10B3}"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371D3E-5A18-49EB-AD2A-429AF165759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B1115196-1C6F-4784-83AC-30756D8F10B3}" type="datetimeFigureOut">
              <a:rPr lang="en-US" smtClean="0"/>
              <a:t>5/8/2019</a:t>
            </a:fld>
            <a:endParaRPr lang="en-US"/>
          </a:p>
        </p:txBody>
      </p:sp>
      <p:sp>
        <p:nvSpPr>
          <p:cNvPr id="6" name="Footer Placeholder 5"/>
          <p:cNvSpPr>
            <a:spLocks noGrp="1"/>
          </p:cNvSpPr>
          <p:nvPr>
            <p:ph type="ftr" sz="quarter" idx="11"/>
          </p:nvPr>
        </p:nvSpPr>
        <p:spPr>
          <a:xfrm>
            <a:off x="2057400" y="6297706"/>
            <a:ext cx="2339788" cy="365125"/>
          </a:xfrm>
        </p:spPr>
        <p:txBody>
          <a:bodyPr/>
          <a:lstStyle/>
          <a:p>
            <a:endParaRPr lang="en-US"/>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19371D3E-5A18-49EB-AD2A-429AF165759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B1115196-1C6F-4784-83AC-30756D8F10B3}" type="datetimeFigureOut">
              <a:rPr lang="en-US" smtClean="0"/>
              <a:t>5/8/2019</a:t>
            </a:fld>
            <a:endParaRPr lang="en-US"/>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19371D3E-5A18-49EB-AD2A-429AF165759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Pediatric OMT</a:t>
            </a:r>
            <a:endParaRPr lang="en-US" dirty="0"/>
          </a:p>
        </p:txBody>
      </p:sp>
      <p:sp>
        <p:nvSpPr>
          <p:cNvPr id="3" name="Subtitle 2"/>
          <p:cNvSpPr>
            <a:spLocks noGrp="1"/>
          </p:cNvSpPr>
          <p:nvPr>
            <p:ph type="subTitle" idx="1"/>
          </p:nvPr>
        </p:nvSpPr>
        <p:spPr/>
        <p:txBody>
          <a:bodyPr/>
          <a:lstStyle/>
          <a:p>
            <a:r>
              <a:rPr lang="en-US" dirty="0"/>
              <a:t>Angela K Tyson, DO, FACOP</a:t>
            </a:r>
          </a:p>
          <a:p>
            <a:r>
              <a:rPr lang="en-US" dirty="0"/>
              <a:t>OSU Spring Fling 2019 </a:t>
            </a:r>
          </a:p>
        </p:txBody>
      </p:sp>
    </p:spTree>
    <p:extLst>
      <p:ext uri="{BB962C8B-B14F-4D97-AF65-F5344CB8AC3E}">
        <p14:creationId xmlns:p14="http://schemas.microsoft.com/office/powerpoint/2010/main" val="420127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olidFill>
              <a:schemeClr val="accent1">
                <a:alpha val="10000"/>
              </a:schemeClr>
            </a:solidFill>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solidFill>
            <a:schemeClr val="accent2">
              <a:alpha val="10000"/>
            </a:schemeClr>
          </a:solidFill>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dirty="0"/>
          </a:p>
        </p:txBody>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olidFill>
              <a:schemeClr val="accent3">
                <a:alpha val="10000"/>
              </a:schemeClr>
            </a:solidFill>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olidFill>
              <a:schemeClr val="accent5">
                <a:alpha val="10000"/>
              </a:schemeClr>
            </a:solidFill>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dirty="0"/>
            </a:p>
          </p:txBody>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olidFill>
              <a:schemeClr val="accent6">
                <a:alpha val="10000"/>
              </a:schemeClr>
            </a:solidFill>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dirty="0"/>
            </a:p>
          </p:txBody>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Oval 34"/>
          <p:cNvSpPr/>
          <p:nvPr/>
        </p:nvSpPr>
        <p:spPr>
          <a:xfrm>
            <a:off x="4819999" y="4303464"/>
            <a:ext cx="2029551" cy="2135437"/>
          </a:xfrm>
          <a:prstGeom prst="ellipse">
            <a:avLst/>
          </a:prstGeom>
          <a:noFill/>
          <a:ln>
            <a:solidFill>
              <a:srgbClr val="FFFF00"/>
            </a:solidFill>
          </a:ln>
          <a:effectLst>
            <a:glow rad="101600">
              <a:srgbClr val="0000FF">
                <a:alpha val="75000"/>
              </a:srgb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7150100" y="5314434"/>
            <a:ext cx="1836952" cy="923330"/>
          </a:xfrm>
          <a:prstGeom prst="rect">
            <a:avLst/>
          </a:prstGeom>
        </p:spPr>
        <p:txBody>
          <a:bodyPr wrap="square">
            <a:spAutoFit/>
          </a:bodyPr>
          <a:lstStyle/>
          <a:p>
            <a:pPr marL="285750" indent="-285750">
              <a:buFont typeface="Arial"/>
              <a:buChar char="•"/>
            </a:pPr>
            <a:r>
              <a:rPr lang="en-US" dirty="0">
                <a:solidFill>
                  <a:srgbClr val="103154"/>
                </a:solidFill>
                <a:latin typeface="Calibri" pitchFamily="34" charset="0"/>
              </a:rPr>
              <a:t>SNS input</a:t>
            </a:r>
          </a:p>
          <a:p>
            <a:pPr marL="285750" indent="-285750">
              <a:buFont typeface="Arial"/>
              <a:buChar char="•"/>
            </a:pPr>
            <a:r>
              <a:rPr lang="en-US" dirty="0">
                <a:solidFill>
                  <a:srgbClr val="103154"/>
                </a:solidFill>
                <a:latin typeface="Calibri" pitchFamily="34" charset="0"/>
              </a:rPr>
              <a:t>Emotional context</a:t>
            </a:r>
          </a:p>
        </p:txBody>
      </p:sp>
      <p:sp>
        <p:nvSpPr>
          <p:cNvPr id="37" name="Right Arrow 36"/>
          <p:cNvSpPr/>
          <p:nvPr/>
        </p:nvSpPr>
        <p:spPr>
          <a:xfrm>
            <a:off x="6652985" y="5524500"/>
            <a:ext cx="497115" cy="190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8">
            <a:extLst>
              <a:ext uri="{FF2B5EF4-FFF2-40B4-BE49-F238E27FC236}">
                <a16:creationId xmlns:a16="http://schemas.microsoft.com/office/drawing/2014/main" id="{F34A07A3-7C0D-4FEB-8DA0-8CAD055DCCC9}"/>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69644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Common Outpatient Pediatric Problems</a:t>
            </a:r>
          </a:p>
        </p:txBody>
      </p:sp>
      <p:sp>
        <p:nvSpPr>
          <p:cNvPr id="3" name="Content Placeholder 2"/>
          <p:cNvSpPr>
            <a:spLocks noGrp="1"/>
          </p:cNvSpPr>
          <p:nvPr>
            <p:ph idx="1"/>
          </p:nvPr>
        </p:nvSpPr>
        <p:spPr/>
        <p:txBody>
          <a:bodyPr/>
          <a:lstStyle/>
          <a:p>
            <a:pPr marL="457200" indent="-457200">
              <a:buFont typeface="+mj-lt"/>
              <a:buAutoNum type="arabicPeriod"/>
            </a:pPr>
            <a:r>
              <a:rPr lang="en-US" dirty="0"/>
              <a:t>Viral upper respiratory infections (URI) </a:t>
            </a:r>
          </a:p>
          <a:p>
            <a:pPr marL="457200" indent="-457200">
              <a:buFont typeface="+mj-lt"/>
              <a:buAutoNum type="arabicPeriod"/>
            </a:pPr>
            <a:r>
              <a:rPr lang="en-US" dirty="0"/>
              <a:t>Otitis Media</a:t>
            </a:r>
          </a:p>
          <a:p>
            <a:pPr marL="457200" indent="-457200">
              <a:buFont typeface="+mj-lt"/>
              <a:buAutoNum type="arabicPeriod"/>
            </a:pPr>
            <a:r>
              <a:rPr lang="en-US" dirty="0"/>
              <a:t>Headaches and migraines </a:t>
            </a:r>
          </a:p>
          <a:p>
            <a:pPr marL="457200" indent="-457200">
              <a:buFont typeface="+mj-lt"/>
              <a:buAutoNum type="arabicPeriod"/>
            </a:pPr>
            <a:r>
              <a:rPr lang="en-US" dirty="0"/>
              <a:t>Asthma </a:t>
            </a:r>
          </a:p>
        </p:txBody>
      </p:sp>
    </p:spTree>
    <p:extLst>
      <p:ext uri="{BB962C8B-B14F-4D97-AF65-F5344CB8AC3E}">
        <p14:creationId xmlns:p14="http://schemas.microsoft.com/office/powerpoint/2010/main" val="3299234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707" y="3913281"/>
            <a:ext cx="6981294" cy="1470025"/>
          </a:xfrm>
        </p:spPr>
        <p:txBody>
          <a:bodyPr>
            <a:normAutofit fontScale="90000"/>
          </a:bodyPr>
          <a:lstStyle/>
          <a:p>
            <a:r>
              <a:rPr lang="en-US" dirty="0"/>
              <a:t>#1 Viral Upper Respiratory </a:t>
            </a:r>
            <a:br>
              <a:rPr lang="en-US" dirty="0"/>
            </a:br>
            <a:r>
              <a:rPr lang="en-US" dirty="0"/>
              <a:t>Tract Infections (URI)</a:t>
            </a:r>
          </a:p>
        </p:txBody>
      </p:sp>
      <p:pic>
        <p:nvPicPr>
          <p:cNvPr id="7" name="Picture 6" descr="Screen Shot 2019-05-03 at 10.45.51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15576" y="276067"/>
            <a:ext cx="2711828" cy="2907922"/>
          </a:xfrm>
          <a:prstGeom prst="rect">
            <a:avLst/>
          </a:prstGeom>
        </p:spPr>
      </p:pic>
    </p:spTree>
    <p:extLst>
      <p:ext uri="{BB962C8B-B14F-4D97-AF65-F5344CB8AC3E}">
        <p14:creationId xmlns:p14="http://schemas.microsoft.com/office/powerpoint/2010/main" val="629090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URI </a:t>
            </a:r>
            <a:r>
              <a:rPr lang="mr-IN" dirty="0"/>
              <a:t>–</a:t>
            </a:r>
            <a:r>
              <a:rPr lang="en-US" dirty="0"/>
              <a:t> The Facts  </a:t>
            </a:r>
          </a:p>
        </p:txBody>
      </p:sp>
      <p:sp>
        <p:nvSpPr>
          <p:cNvPr id="3" name="Content Placeholder 2"/>
          <p:cNvSpPr>
            <a:spLocks noGrp="1"/>
          </p:cNvSpPr>
          <p:nvPr>
            <p:ph idx="1"/>
          </p:nvPr>
        </p:nvSpPr>
        <p:spPr>
          <a:xfrm>
            <a:off x="368154" y="1949824"/>
            <a:ext cx="8375480" cy="4473368"/>
          </a:xfrm>
        </p:spPr>
        <p:txBody>
          <a:bodyPr>
            <a:normAutofit/>
          </a:bodyPr>
          <a:lstStyle/>
          <a:p>
            <a:r>
              <a:rPr lang="en-US" dirty="0"/>
              <a:t>Over 200 varieties of viruses can cause symptoms of a common cold </a:t>
            </a:r>
          </a:p>
          <a:p>
            <a:pPr lvl="1"/>
            <a:r>
              <a:rPr lang="en-US" dirty="0"/>
              <a:t>Congestion, rhinorrhea, coughing, sneezing, fevers, watery eyes, headaches, fatigue, fussiness, poor sleep, sometimes nausea/vomiting/diarrhea, sometimes rashes, </a:t>
            </a:r>
            <a:r>
              <a:rPr lang="en-US" dirty="0" err="1"/>
              <a:t>etc</a:t>
            </a:r>
            <a:r>
              <a:rPr lang="mr-IN" dirty="0"/>
              <a:t>…</a:t>
            </a:r>
            <a:endParaRPr lang="en-US" dirty="0"/>
          </a:p>
          <a:p>
            <a:r>
              <a:rPr lang="en-US" dirty="0"/>
              <a:t>Transmitted usually through the air or through direct contact</a:t>
            </a:r>
          </a:p>
          <a:p>
            <a:r>
              <a:rPr lang="en-US" dirty="0"/>
              <a:t>Most children develop AT LEAST 6 </a:t>
            </a:r>
            <a:r>
              <a:rPr lang="mr-IN" dirty="0"/>
              <a:t>–</a:t>
            </a:r>
            <a:r>
              <a:rPr lang="en-US" dirty="0"/>
              <a:t> 8 colds a year, and more for kids in daycare </a:t>
            </a:r>
          </a:p>
          <a:p>
            <a:r>
              <a:rPr lang="en-US" dirty="0"/>
              <a:t>Leads to more doctors visits and school absences than any other illness each year in the pediatric population </a:t>
            </a:r>
          </a:p>
          <a:p>
            <a:endParaRPr lang="en-US" dirty="0"/>
          </a:p>
        </p:txBody>
      </p:sp>
    </p:spTree>
    <p:extLst>
      <p:ext uri="{BB962C8B-B14F-4D97-AF65-F5344CB8AC3E}">
        <p14:creationId xmlns:p14="http://schemas.microsoft.com/office/powerpoint/2010/main" val="932701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Viral URI </a:t>
            </a:r>
            <a:r>
              <a:rPr lang="mr-IN" dirty="0"/>
              <a:t>–</a:t>
            </a:r>
            <a:r>
              <a:rPr lang="en-US" dirty="0"/>
              <a:t> Review of Anatomy </a:t>
            </a:r>
          </a:p>
        </p:txBody>
      </p:sp>
      <p:pic>
        <p:nvPicPr>
          <p:cNvPr id="10" name="Picture 9"/>
          <p:cNvPicPr>
            <a:picLocks noChangeAspect="1"/>
          </p:cNvPicPr>
          <p:nvPr/>
        </p:nvPicPr>
        <p:blipFill>
          <a:blip r:embed="rId2"/>
          <a:stretch>
            <a:fillRect/>
          </a:stretch>
        </p:blipFill>
        <p:spPr>
          <a:xfrm>
            <a:off x="1739314" y="1720490"/>
            <a:ext cx="6662267" cy="4877209"/>
          </a:xfrm>
          <a:prstGeom prst="rect">
            <a:avLst/>
          </a:prstGeom>
        </p:spPr>
      </p:pic>
      <p:sp>
        <p:nvSpPr>
          <p:cNvPr id="13" name="TextBox 12"/>
          <p:cNvSpPr txBox="1"/>
          <p:nvPr/>
        </p:nvSpPr>
        <p:spPr>
          <a:xfrm>
            <a:off x="195648" y="5428148"/>
            <a:ext cx="1543666" cy="1169551"/>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96795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TextBox 34"/>
          <p:cNvSpPr txBox="1"/>
          <p:nvPr/>
        </p:nvSpPr>
        <p:spPr>
          <a:xfrm>
            <a:off x="313248" y="4588808"/>
            <a:ext cx="2358494" cy="1754326"/>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Decreased appetite </a:t>
            </a:r>
          </a:p>
          <a:p>
            <a:pPr marL="742950" lvl="1" indent="-285750">
              <a:buFont typeface="Arial"/>
              <a:buChar char="•"/>
            </a:pPr>
            <a:r>
              <a:rPr lang="en-US" dirty="0"/>
              <a:t>Less energy </a:t>
            </a:r>
          </a:p>
          <a:p>
            <a:pPr marL="742950" lvl="1" indent="-285750">
              <a:buFont typeface="Arial"/>
              <a:buChar char="•"/>
            </a:pPr>
            <a:r>
              <a:rPr lang="en-US" dirty="0"/>
              <a:t>Visceral function</a:t>
            </a:r>
          </a:p>
        </p:txBody>
      </p:sp>
      <p:sp>
        <p:nvSpPr>
          <p:cNvPr id="36" name="TextBox 35"/>
          <p:cNvSpPr txBox="1"/>
          <p:nvPr/>
        </p:nvSpPr>
        <p:spPr>
          <a:xfrm>
            <a:off x="257707" y="1224066"/>
            <a:ext cx="2858882" cy="1200329"/>
          </a:xfrm>
          <a:prstGeom prst="rect">
            <a:avLst/>
          </a:prstGeom>
          <a:noFill/>
        </p:spPr>
        <p:txBody>
          <a:bodyPr wrap="square" rtlCol="0">
            <a:spAutoFit/>
          </a:bodyPr>
          <a:lstStyle/>
          <a:p>
            <a:pPr marL="285750" indent="-285750">
              <a:buFont typeface="Arial"/>
              <a:buChar char="•"/>
            </a:pPr>
            <a:r>
              <a:rPr lang="en-US" dirty="0"/>
              <a:t>Treat pain</a:t>
            </a:r>
          </a:p>
          <a:p>
            <a:pPr marL="285750" indent="-285750">
              <a:buFont typeface="Arial"/>
              <a:buChar char="•"/>
            </a:pPr>
            <a:r>
              <a:rPr lang="en-US" dirty="0"/>
              <a:t> Treat </a:t>
            </a:r>
            <a:r>
              <a:rPr lang="en-US" dirty="0" err="1"/>
              <a:t>viscerosomatics</a:t>
            </a:r>
            <a:r>
              <a:rPr lang="en-US" dirty="0"/>
              <a:t> </a:t>
            </a:r>
          </a:p>
          <a:p>
            <a:pPr marL="742950" lvl="1" indent="-285750">
              <a:buFont typeface="Arial"/>
              <a:buChar char="•"/>
            </a:pPr>
            <a:r>
              <a:rPr lang="en-US" dirty="0"/>
              <a:t>Sympathetic</a:t>
            </a:r>
            <a:br>
              <a:rPr lang="en-US" dirty="0"/>
            </a:br>
            <a:r>
              <a:rPr lang="en-US" dirty="0">
                <a:sym typeface="Wingdings"/>
              </a:rPr>
              <a:t> T1 </a:t>
            </a:r>
            <a:r>
              <a:rPr lang="mr-IN" dirty="0">
                <a:sym typeface="Wingdings"/>
              </a:rPr>
              <a:t>–</a:t>
            </a:r>
            <a:r>
              <a:rPr lang="en-US" dirty="0">
                <a:sym typeface="Wingdings"/>
              </a:rPr>
              <a:t> T4</a:t>
            </a:r>
            <a:endParaRPr lang="en-US" dirty="0"/>
          </a:p>
        </p:txBody>
      </p:sp>
      <p:sp>
        <p:nvSpPr>
          <p:cNvPr id="38" name="TextBox 37"/>
          <p:cNvSpPr txBox="1"/>
          <p:nvPr/>
        </p:nvSpPr>
        <p:spPr>
          <a:xfrm>
            <a:off x="7430967" y="2539732"/>
            <a:ext cx="1673929" cy="1477328"/>
          </a:xfrm>
          <a:prstGeom prst="rect">
            <a:avLst/>
          </a:prstGeom>
          <a:noFill/>
        </p:spPr>
        <p:txBody>
          <a:bodyPr wrap="square" rtlCol="0">
            <a:spAutoFit/>
          </a:bodyPr>
          <a:lstStyle/>
          <a:p>
            <a:pPr marL="285750" indent="-285750">
              <a:buFont typeface="Arial"/>
              <a:buChar char="•"/>
            </a:pPr>
            <a:r>
              <a:rPr lang="en-US" dirty="0"/>
              <a:t>Rib raising</a:t>
            </a:r>
          </a:p>
          <a:p>
            <a:pPr marL="285750" indent="-285750">
              <a:buFont typeface="Arial"/>
              <a:buChar char="•"/>
            </a:pPr>
            <a:r>
              <a:rPr lang="en-US" dirty="0"/>
              <a:t>Doming diaphragm</a:t>
            </a:r>
          </a:p>
          <a:p>
            <a:pPr marL="285750" indent="-285750">
              <a:buFont typeface="Arial"/>
              <a:buChar char="•"/>
            </a:pPr>
            <a:r>
              <a:rPr lang="en-US" dirty="0"/>
              <a:t>Lymphatic pump</a:t>
            </a:r>
          </a:p>
        </p:txBody>
      </p:sp>
      <p:sp>
        <p:nvSpPr>
          <p:cNvPr id="39" name="TextBox 38"/>
          <p:cNvSpPr txBox="1"/>
          <p:nvPr/>
        </p:nvSpPr>
        <p:spPr>
          <a:xfrm>
            <a:off x="5380924" y="595949"/>
            <a:ext cx="1560486" cy="1200329"/>
          </a:xfrm>
          <a:prstGeom prst="rect">
            <a:avLst/>
          </a:prstGeom>
          <a:noFill/>
        </p:spPr>
        <p:txBody>
          <a:bodyPr wrap="square" rtlCol="0">
            <a:spAutoFit/>
          </a:bodyPr>
          <a:lstStyle/>
          <a:p>
            <a:pPr marL="285750" indent="-285750">
              <a:buFont typeface="Arial"/>
              <a:buChar char="•"/>
            </a:pPr>
            <a:r>
              <a:rPr lang="en-US" dirty="0"/>
              <a:t>Muscles</a:t>
            </a:r>
          </a:p>
          <a:p>
            <a:pPr marL="285750" indent="-285750">
              <a:buFont typeface="Arial"/>
              <a:buChar char="•"/>
            </a:pPr>
            <a:r>
              <a:rPr lang="en-US" dirty="0"/>
              <a:t>Ligaments</a:t>
            </a:r>
          </a:p>
          <a:p>
            <a:pPr marL="285750" indent="-285750">
              <a:buFont typeface="Arial"/>
              <a:buChar char="•"/>
            </a:pPr>
            <a:r>
              <a:rPr lang="en-US" dirty="0"/>
              <a:t>Fascia</a:t>
            </a:r>
          </a:p>
          <a:p>
            <a:pPr marL="285750" indent="-285750">
              <a:buFont typeface="Arial"/>
              <a:buChar char="•"/>
            </a:pPr>
            <a:r>
              <a:rPr lang="en-US" dirty="0"/>
              <a:t>Joints</a:t>
            </a:r>
          </a:p>
        </p:txBody>
      </p:sp>
      <p:sp>
        <p:nvSpPr>
          <p:cNvPr id="40" name="TextBox 39"/>
          <p:cNvSpPr txBox="1"/>
          <p:nvPr/>
        </p:nvSpPr>
        <p:spPr>
          <a:xfrm>
            <a:off x="7033448" y="595949"/>
            <a:ext cx="2073174" cy="1200329"/>
          </a:xfrm>
          <a:prstGeom prst="rect">
            <a:avLst/>
          </a:prstGeom>
          <a:noFill/>
        </p:spPr>
        <p:txBody>
          <a:bodyPr wrap="square" rtlCol="0">
            <a:spAutoFit/>
          </a:bodyPr>
          <a:lstStyle/>
          <a:p>
            <a:pPr marL="285750" indent="-285750">
              <a:buFont typeface="Arial"/>
              <a:buChar char="•"/>
            </a:pPr>
            <a:r>
              <a:rPr lang="en-US" dirty="0"/>
              <a:t>Consider facial anatomy and estuation tube anatomy </a:t>
            </a:r>
          </a:p>
        </p:txBody>
      </p:sp>
      <p:sp>
        <p:nvSpPr>
          <p:cNvPr id="41" name="Left-Right Arrow 40"/>
          <p:cNvSpPr/>
          <p:nvPr/>
        </p:nvSpPr>
        <p:spPr>
          <a:xfrm>
            <a:off x="6617551" y="1214701"/>
            <a:ext cx="619549" cy="29447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6556489" y="4588808"/>
            <a:ext cx="2358494" cy="1477328"/>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Poor sleep </a:t>
            </a:r>
          </a:p>
          <a:p>
            <a:pPr marL="742950" lvl="1" indent="-285750">
              <a:buFont typeface="Arial"/>
              <a:buChar char="•"/>
            </a:pPr>
            <a:r>
              <a:rPr lang="en-US" dirty="0"/>
              <a:t>Cranky child </a:t>
            </a:r>
          </a:p>
          <a:p>
            <a:pPr marL="742950" lvl="1" indent="-285750">
              <a:buFont typeface="Arial"/>
              <a:buChar char="•"/>
            </a:pPr>
            <a:r>
              <a:rPr lang="en-US" dirty="0"/>
              <a:t>Stress for child and parent</a:t>
            </a:r>
          </a:p>
        </p:txBody>
      </p:sp>
      <p:sp>
        <p:nvSpPr>
          <p:cNvPr id="43" name="Oval 8">
            <a:extLst>
              <a:ext uri="{FF2B5EF4-FFF2-40B4-BE49-F238E27FC236}">
                <a16:creationId xmlns:a16="http://schemas.microsoft.com/office/drawing/2014/main" id="{ED68F3C0-C89D-48D4-A536-05B02A984AB2}"/>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166403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marL="457200" indent="-457200"/>
            <a:r>
              <a:rPr lang="en-US" dirty="0"/>
              <a:t>#2 Otitis Media</a:t>
            </a:r>
          </a:p>
        </p:txBody>
      </p:sp>
      <p:pic>
        <p:nvPicPr>
          <p:cNvPr id="8" name="Picture 7" descr="Screen Shot 2019-05-03 at 11.10.25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96578" y="0"/>
            <a:ext cx="3747422" cy="3220798"/>
          </a:xfrm>
          <a:prstGeom prst="rect">
            <a:avLst/>
          </a:prstGeom>
        </p:spPr>
      </p:pic>
    </p:spTree>
    <p:extLst>
      <p:ext uri="{BB962C8B-B14F-4D97-AF65-F5344CB8AC3E}">
        <p14:creationId xmlns:p14="http://schemas.microsoft.com/office/powerpoint/2010/main" val="424176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Otitis Media </a:t>
            </a:r>
            <a:r>
              <a:rPr lang="mr-IN" dirty="0"/>
              <a:t>–</a:t>
            </a:r>
            <a:r>
              <a:rPr lang="en-US" dirty="0"/>
              <a:t> The Facts </a:t>
            </a:r>
          </a:p>
        </p:txBody>
      </p:sp>
      <p:sp>
        <p:nvSpPr>
          <p:cNvPr id="3" name="Content Placeholder 2"/>
          <p:cNvSpPr>
            <a:spLocks noGrp="1"/>
          </p:cNvSpPr>
          <p:nvPr>
            <p:ph idx="1"/>
          </p:nvPr>
        </p:nvSpPr>
        <p:spPr>
          <a:xfrm>
            <a:off x="386560" y="1674815"/>
            <a:ext cx="5522295" cy="4987637"/>
          </a:xfrm>
        </p:spPr>
        <p:txBody>
          <a:bodyPr>
            <a:normAutofit fontScale="85000" lnSpcReduction="10000"/>
          </a:bodyPr>
          <a:lstStyle/>
          <a:p>
            <a:r>
              <a:rPr lang="en-US" dirty="0"/>
              <a:t>Inflammation of the middle ear</a:t>
            </a:r>
          </a:p>
          <a:p>
            <a:r>
              <a:rPr lang="en-US" dirty="0"/>
              <a:t>Located between the tympanic membrane (TM) and the inner ear, including eustachian tube</a:t>
            </a:r>
          </a:p>
          <a:p>
            <a:r>
              <a:rPr lang="en-US" dirty="0"/>
              <a:t>Most frequent diagnosis in sick children in US</a:t>
            </a:r>
          </a:p>
          <a:p>
            <a:r>
              <a:rPr lang="en-US" dirty="0"/>
              <a:t>Viral, bacterial, or fungal: </a:t>
            </a:r>
          </a:p>
          <a:p>
            <a:pPr lvl="1"/>
            <a:r>
              <a:rPr lang="en-US" dirty="0"/>
              <a:t>Most often viral and self-limited</a:t>
            </a:r>
          </a:p>
          <a:p>
            <a:pPr lvl="1"/>
            <a:r>
              <a:rPr lang="en-US" dirty="0"/>
              <a:t>Common bacterial causes include:</a:t>
            </a:r>
          </a:p>
          <a:p>
            <a:pPr lvl="2"/>
            <a:r>
              <a:rPr lang="en-US" dirty="0"/>
              <a:t>Streptococcus pneumoniae, </a:t>
            </a:r>
            <a:r>
              <a:rPr lang="en-US" dirty="0" err="1"/>
              <a:t>nontypeable</a:t>
            </a:r>
            <a:r>
              <a:rPr lang="en-US" dirty="0"/>
              <a:t> </a:t>
            </a:r>
            <a:r>
              <a:rPr lang="en-US" dirty="0" err="1"/>
              <a:t>Haemophilus</a:t>
            </a:r>
            <a:r>
              <a:rPr lang="en-US" dirty="0"/>
              <a:t> influenzae, and Moraxella catarrhalis</a:t>
            </a:r>
          </a:p>
          <a:p>
            <a:r>
              <a:rPr lang="en-US" dirty="0"/>
              <a:t>Signs/Symptoms</a:t>
            </a:r>
          </a:p>
          <a:p>
            <a:pPr lvl="1"/>
            <a:r>
              <a:rPr lang="en-US" dirty="0"/>
              <a:t>Discomfort, “popping”, pressure</a:t>
            </a:r>
          </a:p>
          <a:p>
            <a:r>
              <a:rPr lang="en-US" dirty="0"/>
              <a:t>Diagnosis:</a:t>
            </a:r>
          </a:p>
          <a:p>
            <a:pPr lvl="1"/>
            <a:r>
              <a:rPr lang="en-US" dirty="0"/>
              <a:t>Visualization of the TM, tympanic insufflator</a:t>
            </a:r>
          </a:p>
        </p:txBody>
      </p:sp>
      <p:pic>
        <p:nvPicPr>
          <p:cNvPr id="4" name="Picture 3"/>
          <p:cNvPicPr>
            <a:picLocks noChangeAspect="1"/>
          </p:cNvPicPr>
          <p:nvPr/>
        </p:nvPicPr>
        <p:blipFill>
          <a:blip r:embed="rId2"/>
          <a:stretch>
            <a:fillRect/>
          </a:stretch>
        </p:blipFill>
        <p:spPr>
          <a:xfrm>
            <a:off x="5908855" y="1674815"/>
            <a:ext cx="1988637" cy="1582793"/>
          </a:xfrm>
          <a:prstGeom prst="rect">
            <a:avLst/>
          </a:prstGeom>
        </p:spPr>
      </p:pic>
      <p:sp>
        <p:nvSpPr>
          <p:cNvPr id="5" name="TextBox 4"/>
          <p:cNvSpPr txBox="1"/>
          <p:nvPr/>
        </p:nvSpPr>
        <p:spPr>
          <a:xfrm>
            <a:off x="5908855" y="3257608"/>
            <a:ext cx="1988637" cy="369332"/>
          </a:xfrm>
          <a:prstGeom prst="rect">
            <a:avLst/>
          </a:prstGeom>
          <a:noFill/>
        </p:spPr>
        <p:txBody>
          <a:bodyPr wrap="square" rtlCol="0">
            <a:spAutoFit/>
          </a:bodyPr>
          <a:lstStyle/>
          <a:p>
            <a:pPr algn="ctr"/>
            <a:r>
              <a:rPr lang="en-US" dirty="0"/>
              <a:t>Normal TM</a:t>
            </a:r>
          </a:p>
        </p:txBody>
      </p:sp>
      <p:pic>
        <p:nvPicPr>
          <p:cNvPr id="6" name="Picture 5"/>
          <p:cNvPicPr>
            <a:picLocks noChangeAspect="1"/>
          </p:cNvPicPr>
          <p:nvPr/>
        </p:nvPicPr>
        <p:blipFill>
          <a:blip r:embed="rId3"/>
          <a:stretch>
            <a:fillRect/>
          </a:stretch>
        </p:blipFill>
        <p:spPr>
          <a:xfrm>
            <a:off x="6989157" y="3626940"/>
            <a:ext cx="1816669" cy="1727617"/>
          </a:xfrm>
          <a:prstGeom prst="rect">
            <a:avLst/>
          </a:prstGeom>
        </p:spPr>
      </p:pic>
      <p:sp>
        <p:nvSpPr>
          <p:cNvPr id="8" name="TextBox 7"/>
          <p:cNvSpPr txBox="1"/>
          <p:nvPr/>
        </p:nvSpPr>
        <p:spPr>
          <a:xfrm>
            <a:off x="7038692" y="5353386"/>
            <a:ext cx="1767134" cy="369332"/>
          </a:xfrm>
          <a:prstGeom prst="rect">
            <a:avLst/>
          </a:prstGeom>
          <a:noFill/>
        </p:spPr>
        <p:txBody>
          <a:bodyPr wrap="square" rtlCol="0">
            <a:spAutoFit/>
          </a:bodyPr>
          <a:lstStyle/>
          <a:p>
            <a:pPr algn="ctr"/>
            <a:r>
              <a:rPr lang="en-US" dirty="0"/>
              <a:t>Infected TM</a:t>
            </a:r>
          </a:p>
        </p:txBody>
      </p:sp>
      <p:sp>
        <p:nvSpPr>
          <p:cNvPr id="9" name="TextBox 8"/>
          <p:cNvSpPr txBox="1"/>
          <p:nvPr/>
        </p:nvSpPr>
        <p:spPr>
          <a:xfrm>
            <a:off x="5908854" y="5722718"/>
            <a:ext cx="2797963" cy="861774"/>
          </a:xfrm>
          <a:prstGeom prst="rect">
            <a:avLst/>
          </a:prstGeom>
          <a:noFill/>
        </p:spPr>
        <p:txBody>
          <a:bodyPr wrap="square" rtlCol="0">
            <a:spAutoFit/>
          </a:bodyPr>
          <a:lstStyle/>
          <a:p>
            <a:r>
              <a:rPr lang="en-US" sz="1000" dirty="0"/>
              <a:t>American College of Osteopathic Pediatricians </a:t>
            </a:r>
            <a:br>
              <a:rPr lang="en-US" sz="1000" dirty="0"/>
            </a:br>
            <a:r>
              <a:rPr lang="en-US" sz="1000" dirty="0"/>
              <a:t>Osteopathic Manipulation for Acute Otitis Media in the Pediatric Patient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3769314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Otitis Media </a:t>
            </a:r>
            <a:r>
              <a:rPr lang="mr-IN" dirty="0"/>
              <a:t>–</a:t>
            </a:r>
            <a:r>
              <a:rPr lang="en-US" dirty="0"/>
              <a:t> Review of Anatomy </a:t>
            </a:r>
          </a:p>
        </p:txBody>
      </p:sp>
      <p:sp>
        <p:nvSpPr>
          <p:cNvPr id="8" name="Content Placeholder 7"/>
          <p:cNvSpPr>
            <a:spLocks noGrp="1"/>
          </p:cNvSpPr>
          <p:nvPr>
            <p:ph idx="1"/>
          </p:nvPr>
        </p:nvSpPr>
        <p:spPr>
          <a:xfrm>
            <a:off x="238227" y="2078656"/>
            <a:ext cx="3767226" cy="4265700"/>
          </a:xfrm>
        </p:spPr>
        <p:txBody>
          <a:bodyPr>
            <a:normAutofit lnSpcReduction="10000"/>
          </a:bodyPr>
          <a:lstStyle/>
          <a:p>
            <a:r>
              <a:rPr lang="en-US" dirty="0"/>
              <a:t>Outer Ear: Outside of Tympanic Membrane, Pinna, External Auditory Meatus</a:t>
            </a:r>
          </a:p>
          <a:p>
            <a:r>
              <a:rPr lang="en-US" dirty="0"/>
              <a:t>Middle Ear: Inside of Tympanic Membrane; 3 Ossicles: Malleus, Incus, and Stapes; Eustachian  Tube</a:t>
            </a:r>
          </a:p>
          <a:p>
            <a:r>
              <a:rPr lang="en-US" dirty="0"/>
              <a:t>Inner Ear: Cochlea, Vestibule, Semi-circular Canals</a:t>
            </a:r>
          </a:p>
        </p:txBody>
      </p:sp>
      <p:pic>
        <p:nvPicPr>
          <p:cNvPr id="9" name="Picture 8"/>
          <p:cNvPicPr>
            <a:picLocks noChangeAspect="1"/>
          </p:cNvPicPr>
          <p:nvPr/>
        </p:nvPicPr>
        <p:blipFill>
          <a:blip r:embed="rId2"/>
          <a:stretch>
            <a:fillRect/>
          </a:stretch>
        </p:blipFill>
        <p:spPr>
          <a:xfrm>
            <a:off x="4005453" y="1949824"/>
            <a:ext cx="4701365" cy="3761092"/>
          </a:xfrm>
          <a:prstGeom prst="rect">
            <a:avLst/>
          </a:prstGeom>
        </p:spPr>
      </p:pic>
      <p:sp>
        <p:nvSpPr>
          <p:cNvPr id="11" name="TextBox 10"/>
          <p:cNvSpPr txBox="1"/>
          <p:nvPr/>
        </p:nvSpPr>
        <p:spPr>
          <a:xfrm>
            <a:off x="4576138" y="5838503"/>
            <a:ext cx="4130680"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161765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Otitis Media </a:t>
            </a:r>
            <a:r>
              <a:rPr lang="mr-IN" dirty="0"/>
              <a:t>–</a:t>
            </a:r>
            <a:r>
              <a:rPr lang="en-US" dirty="0"/>
              <a:t> Kids &gt; Adults for </a:t>
            </a:r>
            <a:br>
              <a:rPr lang="en-US" dirty="0"/>
            </a:br>
            <a:r>
              <a:rPr lang="en-US" dirty="0"/>
              <a:t>		         Acute Otitis Media (AOM)</a:t>
            </a:r>
          </a:p>
        </p:txBody>
      </p:sp>
      <p:sp>
        <p:nvSpPr>
          <p:cNvPr id="13" name="Content Placeholder 12"/>
          <p:cNvSpPr>
            <a:spLocks noGrp="1"/>
          </p:cNvSpPr>
          <p:nvPr>
            <p:ph sz="half" idx="1"/>
          </p:nvPr>
        </p:nvSpPr>
        <p:spPr>
          <a:xfrm>
            <a:off x="448123" y="1840456"/>
            <a:ext cx="3851900" cy="4766781"/>
          </a:xfrm>
        </p:spPr>
        <p:txBody>
          <a:bodyPr>
            <a:normAutofit lnSpcReduction="10000"/>
          </a:bodyPr>
          <a:lstStyle/>
          <a:p>
            <a:r>
              <a:rPr lang="en-US" dirty="0"/>
              <a:t>Shorter Eustachian Tubes</a:t>
            </a:r>
          </a:p>
          <a:p>
            <a:pPr lvl="1"/>
            <a:r>
              <a:rPr lang="en-US" dirty="0"/>
              <a:t>10mm in infancy to 18mm in adulthood</a:t>
            </a:r>
          </a:p>
          <a:p>
            <a:r>
              <a:rPr lang="en-US" dirty="0"/>
              <a:t>Eustachian Tubes oriented more horizontally</a:t>
            </a:r>
          </a:p>
          <a:p>
            <a:pPr lvl="1"/>
            <a:r>
              <a:rPr lang="en-US" dirty="0"/>
              <a:t>10 degrees to the horizontal in infancy, 45 degrees in adulthood</a:t>
            </a:r>
          </a:p>
          <a:p>
            <a:r>
              <a:rPr lang="en-US" dirty="0"/>
              <a:t>60-80% of infants have at least 1 episode of AOM by age 1 year</a:t>
            </a:r>
          </a:p>
          <a:p>
            <a:r>
              <a:rPr lang="en-US" dirty="0"/>
              <a:t>80-90% by age 2 to 3 years</a:t>
            </a:r>
          </a:p>
        </p:txBody>
      </p:sp>
      <p:sp>
        <p:nvSpPr>
          <p:cNvPr id="5" name="TextBox 4"/>
          <p:cNvSpPr txBox="1"/>
          <p:nvPr/>
        </p:nvSpPr>
        <p:spPr>
          <a:xfrm>
            <a:off x="4677803" y="5651080"/>
            <a:ext cx="4130680"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Osteopathic Manipulation for Acute Otitis Media in the Pediatric Patient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pic>
        <p:nvPicPr>
          <p:cNvPr id="8" name="Picture 7"/>
          <p:cNvPicPr>
            <a:picLocks noChangeAspect="1"/>
          </p:cNvPicPr>
          <p:nvPr/>
        </p:nvPicPr>
        <p:blipFill>
          <a:blip r:embed="rId2"/>
          <a:stretch>
            <a:fillRect/>
          </a:stretch>
        </p:blipFill>
        <p:spPr>
          <a:xfrm>
            <a:off x="4300023" y="1840456"/>
            <a:ext cx="4508460" cy="3603826"/>
          </a:xfrm>
          <a:prstGeom prst="rect">
            <a:avLst/>
          </a:prstGeom>
        </p:spPr>
      </p:pic>
    </p:spTree>
    <p:extLst>
      <p:ext uri="{BB962C8B-B14F-4D97-AF65-F5344CB8AC3E}">
        <p14:creationId xmlns:p14="http://schemas.microsoft.com/office/powerpoint/2010/main" val="1514726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a:t>
            </a:r>
            <a:endParaRPr lang="en-US" dirty="0"/>
          </a:p>
        </p:txBody>
      </p:sp>
      <p:sp>
        <p:nvSpPr>
          <p:cNvPr id="3" name="Content Placeholder 2"/>
          <p:cNvSpPr>
            <a:spLocks noGrp="1"/>
          </p:cNvSpPr>
          <p:nvPr>
            <p:ph idx="1"/>
          </p:nvPr>
        </p:nvSpPr>
        <p:spPr/>
        <p:txBody>
          <a:bodyPr/>
          <a:lstStyle/>
          <a:p>
            <a:pPr marL="0" indent="0">
              <a:buNone/>
            </a:pPr>
            <a:r>
              <a:rPr lang="en-US"/>
              <a:t>I have no relevant financial relationships or affiliations with commercial interests to disclose.</a:t>
            </a:r>
            <a:endParaRPr lang="en-US" dirty="0"/>
          </a:p>
        </p:txBody>
      </p:sp>
    </p:spTree>
    <p:extLst>
      <p:ext uri="{BB962C8B-B14F-4D97-AF65-F5344CB8AC3E}">
        <p14:creationId xmlns:p14="http://schemas.microsoft.com/office/powerpoint/2010/main" val="3325126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79" y="295833"/>
            <a:ext cx="8461177" cy="1143000"/>
          </a:xfrm>
        </p:spPr>
        <p:txBody>
          <a:bodyPr>
            <a:normAutofit/>
          </a:bodyPr>
          <a:lstStyle/>
          <a:p>
            <a:r>
              <a:rPr lang="en-US" dirty="0"/>
              <a:t>Otitis Media </a:t>
            </a:r>
            <a:r>
              <a:rPr lang="mr-IN" dirty="0"/>
              <a:t>–</a:t>
            </a:r>
            <a:r>
              <a:rPr lang="en-US" dirty="0"/>
              <a:t> Progression to Infection</a:t>
            </a:r>
          </a:p>
        </p:txBody>
      </p:sp>
      <p:sp>
        <p:nvSpPr>
          <p:cNvPr id="3" name="Content Placeholder 2"/>
          <p:cNvSpPr>
            <a:spLocks noGrp="1"/>
          </p:cNvSpPr>
          <p:nvPr>
            <p:ph idx="1"/>
          </p:nvPr>
        </p:nvSpPr>
        <p:spPr>
          <a:xfrm>
            <a:off x="337679" y="1840457"/>
            <a:ext cx="8461177" cy="4999139"/>
          </a:xfrm>
        </p:spPr>
        <p:txBody>
          <a:bodyPr>
            <a:normAutofit/>
          </a:bodyPr>
          <a:lstStyle/>
          <a:p>
            <a:r>
              <a:rPr lang="en-US" dirty="0"/>
              <a:t>At an anatomic level, the tissues surrounding the eustachian tube swell due to an URI, allergies, or dysfunction of the tubes. </a:t>
            </a:r>
          </a:p>
          <a:p>
            <a:r>
              <a:rPr lang="en-US" dirty="0"/>
              <a:t>The eustachian tube remains blocked most of the time. The air present in the middle ear is slowly absorbed into the surrounding tissues. </a:t>
            </a:r>
          </a:p>
          <a:p>
            <a:r>
              <a:rPr lang="en-US" dirty="0"/>
              <a:t>A strong negative pressure creates a vacuum in the middle ear, and eventually the vacuum reaches a point where fluid from the surrounding tissues accumulates in the middle ear.  </a:t>
            </a:r>
          </a:p>
          <a:p>
            <a:r>
              <a:rPr lang="en-US" dirty="0"/>
              <a:t>The fluid may become infected by dormant bacteria behind the TM.</a:t>
            </a:r>
          </a:p>
        </p:txBody>
      </p:sp>
      <p:sp>
        <p:nvSpPr>
          <p:cNvPr id="4" name="TextBox 3"/>
          <p:cNvSpPr txBox="1"/>
          <p:nvPr/>
        </p:nvSpPr>
        <p:spPr>
          <a:xfrm>
            <a:off x="256284" y="5949809"/>
            <a:ext cx="4130680"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Osteopathic Manipulation for Acute Otitis Media in the Pediatric Patient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3441900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TextBox 34"/>
          <p:cNvSpPr txBox="1"/>
          <p:nvPr/>
        </p:nvSpPr>
        <p:spPr>
          <a:xfrm>
            <a:off x="162003" y="4626248"/>
            <a:ext cx="2672720" cy="2031325"/>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Decreased appetite </a:t>
            </a:r>
          </a:p>
          <a:p>
            <a:pPr marL="742950" lvl="1" indent="-285750">
              <a:buFont typeface="Arial"/>
              <a:buChar char="•"/>
            </a:pPr>
            <a:r>
              <a:rPr lang="en-US" dirty="0"/>
              <a:t>Less energy </a:t>
            </a:r>
          </a:p>
          <a:p>
            <a:pPr marL="742950" lvl="1" indent="-285750">
              <a:buFont typeface="Arial"/>
              <a:buChar char="•"/>
            </a:pPr>
            <a:r>
              <a:rPr lang="en-US" dirty="0"/>
              <a:t>Breastfeeding or formula</a:t>
            </a:r>
          </a:p>
          <a:p>
            <a:pPr marL="742950" lvl="1" indent="-285750">
              <a:buFont typeface="Arial"/>
              <a:buChar char="•"/>
            </a:pPr>
            <a:r>
              <a:rPr lang="en-US" dirty="0"/>
              <a:t>Visceral function</a:t>
            </a:r>
          </a:p>
        </p:txBody>
      </p:sp>
      <p:sp>
        <p:nvSpPr>
          <p:cNvPr id="36" name="TextBox 35"/>
          <p:cNvSpPr txBox="1"/>
          <p:nvPr/>
        </p:nvSpPr>
        <p:spPr>
          <a:xfrm>
            <a:off x="257707" y="1224066"/>
            <a:ext cx="2858882" cy="1200329"/>
          </a:xfrm>
          <a:prstGeom prst="rect">
            <a:avLst/>
          </a:prstGeom>
          <a:noFill/>
        </p:spPr>
        <p:txBody>
          <a:bodyPr wrap="square" rtlCol="0">
            <a:spAutoFit/>
          </a:bodyPr>
          <a:lstStyle/>
          <a:p>
            <a:pPr marL="285750" indent="-285750">
              <a:buFont typeface="Arial"/>
              <a:buChar char="•"/>
            </a:pPr>
            <a:r>
              <a:rPr lang="en-US" dirty="0"/>
              <a:t>Treat pain</a:t>
            </a:r>
          </a:p>
          <a:p>
            <a:pPr marL="285750" indent="-285750">
              <a:buFont typeface="Arial"/>
              <a:buChar char="•"/>
            </a:pPr>
            <a:r>
              <a:rPr lang="en-US" dirty="0"/>
              <a:t> Treat </a:t>
            </a:r>
            <a:r>
              <a:rPr lang="en-US" dirty="0" err="1"/>
              <a:t>viscerosomatics</a:t>
            </a:r>
            <a:r>
              <a:rPr lang="en-US" dirty="0"/>
              <a:t> </a:t>
            </a:r>
          </a:p>
          <a:p>
            <a:pPr marL="742950" lvl="1" indent="-285750">
              <a:buFont typeface="Arial"/>
              <a:buChar char="•"/>
            </a:pPr>
            <a:r>
              <a:rPr lang="en-US" dirty="0"/>
              <a:t>Sympathetic</a:t>
            </a:r>
            <a:br>
              <a:rPr lang="en-US" dirty="0"/>
            </a:br>
            <a:r>
              <a:rPr lang="en-US" dirty="0">
                <a:sym typeface="Wingdings"/>
              </a:rPr>
              <a:t> T1 </a:t>
            </a:r>
            <a:r>
              <a:rPr lang="mr-IN" dirty="0">
                <a:sym typeface="Wingdings"/>
              </a:rPr>
              <a:t>–</a:t>
            </a:r>
            <a:r>
              <a:rPr lang="en-US" dirty="0">
                <a:sym typeface="Wingdings"/>
              </a:rPr>
              <a:t> T4</a:t>
            </a:r>
            <a:endParaRPr lang="en-US" dirty="0"/>
          </a:p>
        </p:txBody>
      </p:sp>
      <p:sp>
        <p:nvSpPr>
          <p:cNvPr id="39" name="TextBox 38"/>
          <p:cNvSpPr txBox="1"/>
          <p:nvPr/>
        </p:nvSpPr>
        <p:spPr>
          <a:xfrm>
            <a:off x="5471236" y="595949"/>
            <a:ext cx="1560486" cy="1200329"/>
          </a:xfrm>
          <a:prstGeom prst="rect">
            <a:avLst/>
          </a:prstGeom>
          <a:noFill/>
        </p:spPr>
        <p:txBody>
          <a:bodyPr wrap="square" rtlCol="0">
            <a:spAutoFit/>
          </a:bodyPr>
          <a:lstStyle/>
          <a:p>
            <a:pPr marL="285750" indent="-285750">
              <a:buFont typeface="Arial"/>
              <a:buChar char="•"/>
            </a:pPr>
            <a:r>
              <a:rPr lang="en-US" dirty="0"/>
              <a:t>Muscles</a:t>
            </a:r>
          </a:p>
          <a:p>
            <a:pPr marL="285750" indent="-285750">
              <a:buFont typeface="Arial"/>
              <a:buChar char="•"/>
            </a:pPr>
            <a:r>
              <a:rPr lang="en-US" dirty="0"/>
              <a:t>Ligaments</a:t>
            </a:r>
          </a:p>
          <a:p>
            <a:pPr marL="285750" indent="-285750">
              <a:buFont typeface="Arial"/>
              <a:buChar char="•"/>
            </a:pPr>
            <a:r>
              <a:rPr lang="en-US" dirty="0"/>
              <a:t>Fascia</a:t>
            </a:r>
          </a:p>
          <a:p>
            <a:pPr marL="285750" indent="-285750">
              <a:buFont typeface="Arial"/>
              <a:buChar char="•"/>
            </a:pPr>
            <a:r>
              <a:rPr lang="en-US" dirty="0"/>
              <a:t>Joints</a:t>
            </a:r>
          </a:p>
        </p:txBody>
      </p:sp>
      <p:sp>
        <p:nvSpPr>
          <p:cNvPr id="40" name="TextBox 39"/>
          <p:cNvSpPr txBox="1"/>
          <p:nvPr/>
        </p:nvSpPr>
        <p:spPr>
          <a:xfrm>
            <a:off x="7123760" y="595949"/>
            <a:ext cx="2073174" cy="1200329"/>
          </a:xfrm>
          <a:prstGeom prst="rect">
            <a:avLst/>
          </a:prstGeom>
          <a:noFill/>
        </p:spPr>
        <p:txBody>
          <a:bodyPr wrap="square" rtlCol="0">
            <a:spAutoFit/>
          </a:bodyPr>
          <a:lstStyle/>
          <a:p>
            <a:pPr marL="285750" indent="-285750">
              <a:buFont typeface="Arial"/>
              <a:buChar char="•"/>
            </a:pPr>
            <a:r>
              <a:rPr lang="en-US" dirty="0"/>
              <a:t>Consider facial anatomy and estuation tube anatomy </a:t>
            </a:r>
          </a:p>
        </p:txBody>
      </p:sp>
      <p:sp>
        <p:nvSpPr>
          <p:cNvPr id="41" name="Left-Right Arrow 40"/>
          <p:cNvSpPr/>
          <p:nvPr/>
        </p:nvSpPr>
        <p:spPr>
          <a:xfrm>
            <a:off x="6707863" y="1214701"/>
            <a:ext cx="619549" cy="29447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6389595" y="4626248"/>
            <a:ext cx="2502810" cy="2031325"/>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Stress for child and parent</a:t>
            </a:r>
          </a:p>
          <a:p>
            <a:pPr marL="742950" lvl="1" indent="-285750">
              <a:buFont typeface="Arial"/>
              <a:buChar char="•"/>
            </a:pPr>
            <a:r>
              <a:rPr lang="en-US" dirty="0"/>
              <a:t>Smoke exposure</a:t>
            </a:r>
          </a:p>
          <a:p>
            <a:pPr marL="742950" lvl="1" indent="-285750">
              <a:buFont typeface="Arial"/>
              <a:buChar char="•"/>
            </a:pPr>
            <a:r>
              <a:rPr lang="en-US" dirty="0"/>
              <a:t>Pacifier use</a:t>
            </a:r>
          </a:p>
          <a:p>
            <a:pPr marL="742950" lvl="1" indent="-285750">
              <a:buFont typeface="Arial"/>
              <a:buChar char="•"/>
            </a:pPr>
            <a:r>
              <a:rPr lang="en-US" dirty="0"/>
              <a:t>Daycare attendance</a:t>
            </a:r>
          </a:p>
        </p:txBody>
      </p:sp>
      <p:sp>
        <p:nvSpPr>
          <p:cNvPr id="44" name="Oval 8">
            <a:extLst>
              <a:ext uri="{FF2B5EF4-FFF2-40B4-BE49-F238E27FC236}">
                <a16:creationId xmlns:a16="http://schemas.microsoft.com/office/drawing/2014/main" id="{84E7B39F-D02D-47B8-B156-EB15095062E1}"/>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
        <p:nvSpPr>
          <p:cNvPr id="45" name="TextBox 44">
            <a:extLst>
              <a:ext uri="{FF2B5EF4-FFF2-40B4-BE49-F238E27FC236}">
                <a16:creationId xmlns:a16="http://schemas.microsoft.com/office/drawing/2014/main" id="{FCE1C00C-9611-47BF-897D-CC31E7AA4D3B}"/>
              </a:ext>
            </a:extLst>
          </p:cNvPr>
          <p:cNvSpPr txBox="1"/>
          <p:nvPr/>
        </p:nvSpPr>
        <p:spPr>
          <a:xfrm>
            <a:off x="7397100" y="2233050"/>
            <a:ext cx="1673929" cy="1477328"/>
          </a:xfrm>
          <a:prstGeom prst="rect">
            <a:avLst/>
          </a:prstGeom>
          <a:noFill/>
        </p:spPr>
        <p:txBody>
          <a:bodyPr wrap="square" rtlCol="0">
            <a:spAutoFit/>
          </a:bodyPr>
          <a:lstStyle/>
          <a:p>
            <a:pPr marL="285750" indent="-285750">
              <a:buFont typeface="Arial"/>
              <a:buChar char="•"/>
            </a:pPr>
            <a:r>
              <a:rPr lang="en-US" dirty="0"/>
              <a:t>Rib raising</a:t>
            </a:r>
          </a:p>
          <a:p>
            <a:pPr marL="285750" indent="-285750">
              <a:buFont typeface="Arial"/>
              <a:buChar char="•"/>
            </a:pPr>
            <a:r>
              <a:rPr lang="en-US" dirty="0"/>
              <a:t>Doming diaphragm</a:t>
            </a:r>
          </a:p>
          <a:p>
            <a:pPr marL="285750" indent="-285750">
              <a:buFont typeface="Arial"/>
              <a:buChar char="•"/>
            </a:pPr>
            <a:r>
              <a:rPr lang="en-US" dirty="0"/>
              <a:t>Lymphatic pump</a:t>
            </a:r>
          </a:p>
        </p:txBody>
      </p:sp>
    </p:spTree>
    <p:extLst>
      <p:ext uri="{BB962C8B-B14F-4D97-AF65-F5344CB8AC3E}">
        <p14:creationId xmlns:p14="http://schemas.microsoft.com/office/powerpoint/2010/main" val="119067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3478" y="3913281"/>
            <a:ext cx="7115522" cy="1470025"/>
          </a:xfrm>
        </p:spPr>
        <p:txBody>
          <a:bodyPr>
            <a:normAutofit fontScale="90000"/>
          </a:bodyPr>
          <a:lstStyle/>
          <a:p>
            <a:pPr marL="457200" indent="-457200"/>
            <a:r>
              <a:rPr lang="en-US" dirty="0"/>
              <a:t>#3 Headaches and Migraines </a:t>
            </a:r>
          </a:p>
        </p:txBody>
      </p:sp>
      <p:pic>
        <p:nvPicPr>
          <p:cNvPr id="5" name="Picture 4" descr="Screen Shot 2019-05-03 at 11.40.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734" y="0"/>
            <a:ext cx="3608855" cy="3350395"/>
          </a:xfrm>
          <a:prstGeom prst="rect">
            <a:avLst/>
          </a:prstGeom>
        </p:spPr>
      </p:pic>
    </p:spTree>
    <p:extLst>
      <p:ext uri="{BB962C8B-B14F-4D97-AF65-F5344CB8AC3E}">
        <p14:creationId xmlns:p14="http://schemas.microsoft.com/office/powerpoint/2010/main" val="208091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Headaches and Migraines </a:t>
            </a:r>
            <a:r>
              <a:rPr lang="mr-IN" dirty="0"/>
              <a:t>–</a:t>
            </a:r>
            <a:r>
              <a:rPr lang="en-US" dirty="0"/>
              <a:t> The Facts</a:t>
            </a:r>
          </a:p>
        </p:txBody>
      </p:sp>
      <p:sp>
        <p:nvSpPr>
          <p:cNvPr id="3" name="Content Placeholder 2"/>
          <p:cNvSpPr>
            <a:spLocks noGrp="1"/>
          </p:cNvSpPr>
          <p:nvPr>
            <p:ph idx="1"/>
          </p:nvPr>
        </p:nvSpPr>
        <p:spPr>
          <a:xfrm>
            <a:off x="541591" y="1949823"/>
            <a:ext cx="5061064" cy="4530029"/>
          </a:xfrm>
        </p:spPr>
        <p:txBody>
          <a:bodyPr>
            <a:normAutofit lnSpcReduction="10000"/>
          </a:bodyPr>
          <a:lstStyle/>
          <a:p>
            <a:r>
              <a:rPr lang="en-US" dirty="0"/>
              <a:t>Affect 17% of children in the US</a:t>
            </a:r>
          </a:p>
          <a:p>
            <a:r>
              <a:rPr lang="en-US" dirty="0"/>
              <a:t>50% of children who present to their PCP with a headache are diagnosed with a migraine </a:t>
            </a:r>
          </a:p>
          <a:p>
            <a:r>
              <a:rPr lang="en-US" dirty="0"/>
              <a:t>75% of migraine patients complain of neck or back pain during or immediately before a migraine </a:t>
            </a:r>
          </a:p>
          <a:p>
            <a:r>
              <a:rPr lang="en-US" dirty="0"/>
              <a:t>70% of pediatric migraine patients have a family history of migraines </a:t>
            </a:r>
          </a:p>
          <a:p>
            <a:r>
              <a:rPr lang="en-US" dirty="0"/>
              <a:t>Treatment focuses on symptomatic, preventative, and abortive options </a:t>
            </a:r>
          </a:p>
        </p:txBody>
      </p:sp>
      <p:pic>
        <p:nvPicPr>
          <p:cNvPr id="4" name="Picture 3" descr="Screen Shot 2019-05-03 at 11.54.33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02655" y="2819763"/>
            <a:ext cx="3273737" cy="3025175"/>
          </a:xfrm>
          <a:prstGeom prst="rect">
            <a:avLst/>
          </a:prstGeom>
        </p:spPr>
      </p:pic>
    </p:spTree>
    <p:extLst>
      <p:ext uri="{BB962C8B-B14F-4D97-AF65-F5344CB8AC3E}">
        <p14:creationId xmlns:p14="http://schemas.microsoft.com/office/powerpoint/2010/main" val="2869447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Headaches and Migraines </a:t>
            </a:r>
          </a:p>
        </p:txBody>
      </p:sp>
      <p:sp>
        <p:nvSpPr>
          <p:cNvPr id="3" name="Text Placeholder 2"/>
          <p:cNvSpPr>
            <a:spLocks noGrp="1"/>
          </p:cNvSpPr>
          <p:nvPr>
            <p:ph type="body" idx="1"/>
          </p:nvPr>
        </p:nvSpPr>
        <p:spPr>
          <a:xfrm>
            <a:off x="779463" y="1721708"/>
            <a:ext cx="3657600" cy="868362"/>
          </a:xfrm>
        </p:spPr>
        <p:txBody>
          <a:bodyPr/>
          <a:lstStyle/>
          <a:p>
            <a:r>
              <a:rPr lang="en-US" dirty="0"/>
              <a:t>Tension Headache	</a:t>
            </a:r>
          </a:p>
        </p:txBody>
      </p:sp>
      <p:sp>
        <p:nvSpPr>
          <p:cNvPr id="4" name="Content Placeholder 3"/>
          <p:cNvSpPr>
            <a:spLocks noGrp="1"/>
          </p:cNvSpPr>
          <p:nvPr>
            <p:ph sz="half" idx="2"/>
          </p:nvPr>
        </p:nvSpPr>
        <p:spPr>
          <a:xfrm>
            <a:off x="261458" y="2427611"/>
            <a:ext cx="4175605" cy="3908456"/>
          </a:xfrm>
        </p:spPr>
        <p:txBody>
          <a:bodyPr>
            <a:normAutofit/>
          </a:bodyPr>
          <a:lstStyle/>
          <a:p>
            <a:r>
              <a:rPr lang="en-US" sz="1800" dirty="0"/>
              <a:t>Occurs with stressors</a:t>
            </a:r>
          </a:p>
          <a:p>
            <a:r>
              <a:rPr lang="en-US" sz="1800" dirty="0"/>
              <a:t>Involves neck and occiput</a:t>
            </a:r>
          </a:p>
          <a:p>
            <a:r>
              <a:rPr lang="en-US" sz="1800" dirty="0"/>
              <a:t>Continuous pain</a:t>
            </a:r>
          </a:p>
          <a:p>
            <a:r>
              <a:rPr lang="en-US" sz="1800" dirty="0"/>
              <a:t>Usually no GI symptoms (nausea/vomiting, abdominal pain) </a:t>
            </a:r>
          </a:p>
          <a:p>
            <a:r>
              <a:rPr lang="en-US" sz="1800" dirty="0"/>
              <a:t>Less likely to have family history of migraines</a:t>
            </a:r>
          </a:p>
          <a:p>
            <a:endParaRPr lang="en-US" sz="1800" dirty="0"/>
          </a:p>
        </p:txBody>
      </p:sp>
      <p:sp>
        <p:nvSpPr>
          <p:cNvPr id="5" name="Text Placeholder 4"/>
          <p:cNvSpPr>
            <a:spLocks noGrp="1"/>
          </p:cNvSpPr>
          <p:nvPr>
            <p:ph type="body" sz="quarter" idx="3"/>
          </p:nvPr>
        </p:nvSpPr>
        <p:spPr>
          <a:xfrm>
            <a:off x="4705351" y="1721708"/>
            <a:ext cx="3657600" cy="868362"/>
          </a:xfrm>
        </p:spPr>
        <p:txBody>
          <a:bodyPr/>
          <a:lstStyle/>
          <a:p>
            <a:r>
              <a:rPr lang="en-US" dirty="0"/>
              <a:t>Migraines</a:t>
            </a:r>
          </a:p>
        </p:txBody>
      </p:sp>
      <p:sp>
        <p:nvSpPr>
          <p:cNvPr id="6" name="Content Placeholder 5"/>
          <p:cNvSpPr>
            <a:spLocks noGrp="1"/>
          </p:cNvSpPr>
          <p:nvPr>
            <p:ph sz="quarter" idx="4"/>
          </p:nvPr>
        </p:nvSpPr>
        <p:spPr>
          <a:xfrm>
            <a:off x="4437064" y="2427611"/>
            <a:ext cx="4303078" cy="4070915"/>
          </a:xfrm>
        </p:spPr>
        <p:txBody>
          <a:bodyPr>
            <a:noAutofit/>
          </a:bodyPr>
          <a:lstStyle/>
          <a:p>
            <a:r>
              <a:rPr lang="en-US" sz="1800" dirty="0"/>
              <a:t>With aura </a:t>
            </a:r>
            <a:r>
              <a:rPr lang="mr-IN" sz="1800" dirty="0"/>
              <a:t>–</a:t>
            </a:r>
            <a:r>
              <a:rPr lang="en-US" sz="1800" dirty="0"/>
              <a:t> visual, sensory, motor, language, and/or cognitive disturbances</a:t>
            </a:r>
          </a:p>
          <a:p>
            <a:r>
              <a:rPr lang="en-US" sz="1800" dirty="0"/>
              <a:t>Complicated </a:t>
            </a:r>
            <a:r>
              <a:rPr lang="mr-IN" sz="1800" dirty="0"/>
              <a:t>–</a:t>
            </a:r>
            <a:r>
              <a:rPr lang="en-US" sz="1800" dirty="0"/>
              <a:t> neurological deficits</a:t>
            </a:r>
          </a:p>
          <a:p>
            <a:r>
              <a:rPr lang="en-US" sz="1800" dirty="0"/>
              <a:t>Hemiplegic/</a:t>
            </a:r>
            <a:r>
              <a:rPr lang="en-US" sz="1800" dirty="0" err="1"/>
              <a:t>Hemisensory</a:t>
            </a:r>
            <a:r>
              <a:rPr lang="en-US" sz="1800" dirty="0"/>
              <a:t> </a:t>
            </a:r>
            <a:r>
              <a:rPr lang="mr-IN" sz="1800" dirty="0"/>
              <a:t>–</a:t>
            </a:r>
            <a:r>
              <a:rPr lang="en-US" sz="1800" dirty="0"/>
              <a:t> unilateral motor/sensory weakness </a:t>
            </a:r>
          </a:p>
          <a:p>
            <a:r>
              <a:rPr lang="en-US" sz="1800" dirty="0"/>
              <a:t>Basilar </a:t>
            </a:r>
            <a:r>
              <a:rPr lang="mr-IN" sz="1800" dirty="0"/>
              <a:t>–</a:t>
            </a:r>
            <a:r>
              <a:rPr lang="en-US" sz="1800" dirty="0"/>
              <a:t> diplopia, vertigo, tinnitus, and/or ataxia </a:t>
            </a:r>
          </a:p>
          <a:p>
            <a:r>
              <a:rPr lang="en-US" sz="1800" dirty="0"/>
              <a:t>Acute confusion state (unusual) </a:t>
            </a:r>
            <a:r>
              <a:rPr lang="mr-IN" sz="1800" dirty="0"/>
              <a:t>–</a:t>
            </a:r>
            <a:r>
              <a:rPr lang="en-US" sz="1800" dirty="0"/>
              <a:t> varies from trouble speaking, memory loss, disorientation, and confusion, to unresponsiveness</a:t>
            </a:r>
          </a:p>
          <a:p>
            <a:endParaRPr lang="en-US" sz="1800" dirty="0"/>
          </a:p>
        </p:txBody>
      </p:sp>
    </p:spTree>
    <p:extLst>
      <p:ext uri="{BB962C8B-B14F-4D97-AF65-F5344CB8AC3E}">
        <p14:creationId xmlns:p14="http://schemas.microsoft.com/office/powerpoint/2010/main" val="289201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Headaches and Migraines</a:t>
            </a:r>
          </a:p>
        </p:txBody>
      </p:sp>
      <p:sp>
        <p:nvSpPr>
          <p:cNvPr id="3" name="Content Placeholder 2"/>
          <p:cNvSpPr>
            <a:spLocks noGrp="1"/>
          </p:cNvSpPr>
          <p:nvPr>
            <p:ph idx="1"/>
          </p:nvPr>
        </p:nvSpPr>
        <p:spPr/>
        <p:txBody>
          <a:bodyPr/>
          <a:lstStyle/>
          <a:p>
            <a:r>
              <a:rPr lang="en-US" dirty="0"/>
              <a:t>Other reasons for pediatric headaches</a:t>
            </a:r>
          </a:p>
          <a:p>
            <a:pPr lvl="1"/>
            <a:r>
              <a:rPr lang="en-US" dirty="0"/>
              <a:t>Sinus headache</a:t>
            </a:r>
          </a:p>
          <a:p>
            <a:pPr lvl="1"/>
            <a:r>
              <a:rPr lang="en-US" dirty="0"/>
              <a:t>Trauma related headaches (e.g. falls, MVA, concussions, sports)</a:t>
            </a:r>
          </a:p>
          <a:p>
            <a:pPr lvl="1"/>
            <a:r>
              <a:rPr lang="en-US" dirty="0"/>
              <a:t>Intracranial mass-like headaches (e.g. tumors, cyst, cancer)</a:t>
            </a:r>
          </a:p>
          <a:p>
            <a:pPr lvl="1"/>
            <a:r>
              <a:rPr lang="en-US" dirty="0"/>
              <a:t>Benign intracranial hypertension (</a:t>
            </a:r>
            <a:r>
              <a:rPr lang="en-US" dirty="0" err="1"/>
              <a:t>psuedotumor</a:t>
            </a:r>
            <a:r>
              <a:rPr lang="en-US" dirty="0"/>
              <a:t> </a:t>
            </a:r>
            <a:r>
              <a:rPr lang="en-US" dirty="0" err="1"/>
              <a:t>cerebri</a:t>
            </a:r>
            <a:r>
              <a:rPr lang="en-US" dirty="0"/>
              <a:t>, idiopathic intracranial hypertension ) </a:t>
            </a:r>
          </a:p>
          <a:p>
            <a:pPr lvl="1"/>
            <a:r>
              <a:rPr lang="en-US" dirty="0"/>
              <a:t>Infections (e.g. meningeal irritation with meningitis, abscess, viral infection)</a:t>
            </a:r>
          </a:p>
          <a:p>
            <a:pPr lvl="1"/>
            <a:r>
              <a:rPr lang="en-US" dirty="0"/>
              <a:t>Medication overuse headache (NSAIDS is a big cause of this) </a:t>
            </a:r>
          </a:p>
          <a:p>
            <a:pPr lvl="1"/>
            <a:endParaRPr lang="en-US" dirty="0"/>
          </a:p>
          <a:p>
            <a:pPr lvl="1"/>
            <a:endParaRPr lang="en-US" dirty="0"/>
          </a:p>
          <a:p>
            <a:endParaRPr lang="en-US" dirty="0"/>
          </a:p>
        </p:txBody>
      </p:sp>
    </p:spTree>
    <p:extLst>
      <p:ext uri="{BB962C8B-B14F-4D97-AF65-F5344CB8AC3E}">
        <p14:creationId xmlns:p14="http://schemas.microsoft.com/office/powerpoint/2010/main" val="3643353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7583488" cy="1143000"/>
          </a:xfrm>
        </p:spPr>
        <p:txBody>
          <a:bodyPr>
            <a:normAutofit fontScale="90000"/>
          </a:bodyPr>
          <a:lstStyle/>
          <a:p>
            <a:r>
              <a:rPr lang="en-US" dirty="0"/>
              <a:t>Headaches and Migraines – Review of Anatomy </a:t>
            </a:r>
          </a:p>
        </p:txBody>
      </p:sp>
      <p:pic>
        <p:nvPicPr>
          <p:cNvPr id="6" name="Picture 5"/>
          <p:cNvPicPr>
            <a:picLocks noChangeAspect="1"/>
          </p:cNvPicPr>
          <p:nvPr/>
        </p:nvPicPr>
        <p:blipFill>
          <a:blip r:embed="rId2"/>
          <a:stretch>
            <a:fillRect/>
          </a:stretch>
        </p:blipFill>
        <p:spPr>
          <a:xfrm>
            <a:off x="452308" y="1722110"/>
            <a:ext cx="7929600" cy="4644480"/>
          </a:xfrm>
          <a:prstGeom prst="rect">
            <a:avLst/>
          </a:prstGeom>
        </p:spPr>
      </p:pic>
      <p:sp>
        <p:nvSpPr>
          <p:cNvPr id="7" name="TextBox 6"/>
          <p:cNvSpPr txBox="1"/>
          <p:nvPr/>
        </p:nvSpPr>
        <p:spPr>
          <a:xfrm>
            <a:off x="5758219" y="5884840"/>
            <a:ext cx="3050264"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Cervical OMT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2207497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Headaches and Migraines – Review of Anatomy </a:t>
            </a:r>
          </a:p>
        </p:txBody>
      </p:sp>
      <p:pic>
        <p:nvPicPr>
          <p:cNvPr id="4" name="Picture 3"/>
          <p:cNvPicPr>
            <a:picLocks noChangeAspect="1"/>
          </p:cNvPicPr>
          <p:nvPr/>
        </p:nvPicPr>
        <p:blipFill>
          <a:blip r:embed="rId2"/>
          <a:stretch>
            <a:fillRect/>
          </a:stretch>
        </p:blipFill>
        <p:spPr>
          <a:xfrm>
            <a:off x="1204189" y="1711447"/>
            <a:ext cx="6755689" cy="4881278"/>
          </a:xfrm>
          <a:prstGeom prst="rect">
            <a:avLst/>
          </a:prstGeom>
        </p:spPr>
      </p:pic>
      <p:sp>
        <p:nvSpPr>
          <p:cNvPr id="7" name="TextBox 6"/>
          <p:cNvSpPr txBox="1"/>
          <p:nvPr/>
        </p:nvSpPr>
        <p:spPr>
          <a:xfrm>
            <a:off x="5845201" y="5884839"/>
            <a:ext cx="3050264"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Cervical OMT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359488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Headaches and Migraines – Review of Anatomy </a:t>
            </a:r>
          </a:p>
        </p:txBody>
      </p:sp>
      <p:pic>
        <p:nvPicPr>
          <p:cNvPr id="3" name="Picture 2"/>
          <p:cNvPicPr>
            <a:picLocks noChangeAspect="1"/>
          </p:cNvPicPr>
          <p:nvPr/>
        </p:nvPicPr>
        <p:blipFill>
          <a:blip r:embed="rId2"/>
          <a:stretch>
            <a:fillRect/>
          </a:stretch>
        </p:blipFill>
        <p:spPr>
          <a:xfrm>
            <a:off x="2487614" y="1750323"/>
            <a:ext cx="3759634" cy="4668451"/>
          </a:xfrm>
          <a:prstGeom prst="rect">
            <a:avLst/>
          </a:prstGeom>
        </p:spPr>
      </p:pic>
      <p:sp>
        <p:nvSpPr>
          <p:cNvPr id="5" name="TextBox 4"/>
          <p:cNvSpPr txBox="1"/>
          <p:nvPr/>
        </p:nvSpPr>
        <p:spPr>
          <a:xfrm>
            <a:off x="6247248" y="5872757"/>
            <a:ext cx="2737128"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Cervical OMT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1935291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TextBox 34"/>
          <p:cNvSpPr txBox="1"/>
          <p:nvPr/>
        </p:nvSpPr>
        <p:spPr>
          <a:xfrm>
            <a:off x="190652" y="4577531"/>
            <a:ext cx="2700516" cy="1754326"/>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Diet, hydration</a:t>
            </a:r>
          </a:p>
          <a:p>
            <a:pPr marL="742950" lvl="1" indent="-285750">
              <a:buFont typeface="Arial"/>
              <a:buChar char="•"/>
            </a:pPr>
            <a:r>
              <a:rPr lang="en-US" dirty="0"/>
              <a:t>Sleep</a:t>
            </a:r>
          </a:p>
          <a:p>
            <a:pPr marL="742950" lvl="1" indent="-285750">
              <a:buFont typeface="Arial"/>
              <a:buChar char="•"/>
            </a:pPr>
            <a:r>
              <a:rPr lang="en-US" dirty="0"/>
              <a:t>Concomitant illness</a:t>
            </a:r>
          </a:p>
          <a:p>
            <a:pPr marL="742950" lvl="1" indent="-285750">
              <a:buFont typeface="Arial"/>
              <a:buChar char="•"/>
            </a:pPr>
            <a:r>
              <a:rPr lang="en-US" dirty="0"/>
              <a:t>Visceral function</a:t>
            </a:r>
          </a:p>
        </p:txBody>
      </p:sp>
      <p:sp>
        <p:nvSpPr>
          <p:cNvPr id="36" name="TextBox 35"/>
          <p:cNvSpPr txBox="1"/>
          <p:nvPr/>
        </p:nvSpPr>
        <p:spPr>
          <a:xfrm>
            <a:off x="257707" y="1057614"/>
            <a:ext cx="2858882" cy="1477328"/>
          </a:xfrm>
          <a:prstGeom prst="rect">
            <a:avLst/>
          </a:prstGeom>
          <a:noFill/>
        </p:spPr>
        <p:txBody>
          <a:bodyPr wrap="square" rtlCol="0">
            <a:spAutoFit/>
          </a:bodyPr>
          <a:lstStyle/>
          <a:p>
            <a:pPr marL="285750" indent="-285750">
              <a:buFont typeface="Arial"/>
              <a:buChar char="•"/>
            </a:pPr>
            <a:r>
              <a:rPr lang="en-US" dirty="0"/>
              <a:t>Treat pain</a:t>
            </a:r>
          </a:p>
          <a:p>
            <a:pPr marL="285750" indent="-285750">
              <a:buFont typeface="Arial"/>
              <a:buChar char="•"/>
            </a:pPr>
            <a:r>
              <a:rPr lang="en-US" dirty="0"/>
              <a:t> Treat </a:t>
            </a:r>
            <a:r>
              <a:rPr lang="en-US" dirty="0" err="1"/>
              <a:t>viscerosomatics</a:t>
            </a:r>
            <a:r>
              <a:rPr lang="en-US" dirty="0"/>
              <a:t> </a:t>
            </a:r>
          </a:p>
          <a:p>
            <a:pPr marL="742950" lvl="1" indent="-285750">
              <a:buFont typeface="Arial"/>
              <a:buChar char="•"/>
            </a:pPr>
            <a:r>
              <a:rPr lang="en-US" dirty="0"/>
              <a:t>OA</a:t>
            </a:r>
          </a:p>
          <a:p>
            <a:pPr marL="742950" lvl="1" indent="-285750">
              <a:buFont typeface="Arial"/>
              <a:buChar char="•"/>
            </a:pPr>
            <a:r>
              <a:rPr lang="en-US" dirty="0"/>
              <a:t>Sympathetic</a:t>
            </a:r>
            <a:br>
              <a:rPr lang="en-US" dirty="0"/>
            </a:br>
            <a:r>
              <a:rPr lang="en-US" dirty="0">
                <a:sym typeface="Wingdings"/>
              </a:rPr>
              <a:t> T1 </a:t>
            </a:r>
            <a:r>
              <a:rPr lang="mr-IN" dirty="0">
                <a:sym typeface="Wingdings"/>
              </a:rPr>
              <a:t>–</a:t>
            </a:r>
            <a:r>
              <a:rPr lang="en-US" dirty="0">
                <a:sym typeface="Wingdings"/>
              </a:rPr>
              <a:t> T4</a:t>
            </a:r>
            <a:endParaRPr lang="en-US" dirty="0"/>
          </a:p>
        </p:txBody>
      </p:sp>
      <p:sp>
        <p:nvSpPr>
          <p:cNvPr id="38" name="TextBox 37"/>
          <p:cNvSpPr txBox="1"/>
          <p:nvPr/>
        </p:nvSpPr>
        <p:spPr>
          <a:xfrm>
            <a:off x="7362835" y="2233050"/>
            <a:ext cx="1673929" cy="1477328"/>
          </a:xfrm>
          <a:prstGeom prst="rect">
            <a:avLst/>
          </a:prstGeom>
          <a:noFill/>
        </p:spPr>
        <p:txBody>
          <a:bodyPr wrap="square" rtlCol="0">
            <a:spAutoFit/>
          </a:bodyPr>
          <a:lstStyle/>
          <a:p>
            <a:pPr marL="285750" indent="-285750">
              <a:buFont typeface="Arial"/>
              <a:buChar char="•"/>
            </a:pPr>
            <a:r>
              <a:rPr lang="en-US" dirty="0"/>
              <a:t>Rib raising</a:t>
            </a:r>
          </a:p>
          <a:p>
            <a:pPr marL="285750" indent="-285750">
              <a:buFont typeface="Arial"/>
              <a:buChar char="•"/>
            </a:pPr>
            <a:r>
              <a:rPr lang="en-US" dirty="0"/>
              <a:t>Doming diaphragm</a:t>
            </a:r>
          </a:p>
          <a:p>
            <a:pPr marL="285750" indent="-285750">
              <a:buFont typeface="Arial"/>
              <a:buChar char="•"/>
            </a:pPr>
            <a:r>
              <a:rPr lang="en-US" dirty="0"/>
              <a:t>Lymphatic pump</a:t>
            </a:r>
          </a:p>
        </p:txBody>
      </p:sp>
      <p:sp>
        <p:nvSpPr>
          <p:cNvPr id="39" name="TextBox 38"/>
          <p:cNvSpPr txBox="1"/>
          <p:nvPr/>
        </p:nvSpPr>
        <p:spPr>
          <a:xfrm>
            <a:off x="5471236" y="595949"/>
            <a:ext cx="1560486" cy="1200329"/>
          </a:xfrm>
          <a:prstGeom prst="rect">
            <a:avLst/>
          </a:prstGeom>
          <a:noFill/>
        </p:spPr>
        <p:txBody>
          <a:bodyPr wrap="square" rtlCol="0">
            <a:spAutoFit/>
          </a:bodyPr>
          <a:lstStyle/>
          <a:p>
            <a:pPr marL="285750" indent="-285750">
              <a:buFont typeface="Arial"/>
              <a:buChar char="•"/>
            </a:pPr>
            <a:r>
              <a:rPr lang="en-US" dirty="0"/>
              <a:t>Muscles</a:t>
            </a:r>
          </a:p>
          <a:p>
            <a:pPr marL="285750" indent="-285750">
              <a:buFont typeface="Arial"/>
              <a:buChar char="•"/>
            </a:pPr>
            <a:r>
              <a:rPr lang="en-US" dirty="0"/>
              <a:t>Ligaments</a:t>
            </a:r>
          </a:p>
          <a:p>
            <a:pPr marL="285750" indent="-285750">
              <a:buFont typeface="Arial"/>
              <a:buChar char="•"/>
            </a:pPr>
            <a:r>
              <a:rPr lang="en-US" dirty="0"/>
              <a:t>Fascia</a:t>
            </a:r>
          </a:p>
          <a:p>
            <a:pPr marL="285750" indent="-285750">
              <a:buFont typeface="Arial"/>
              <a:buChar char="•"/>
            </a:pPr>
            <a:r>
              <a:rPr lang="en-US" dirty="0"/>
              <a:t>Joints</a:t>
            </a:r>
          </a:p>
        </p:txBody>
      </p:sp>
      <p:sp>
        <p:nvSpPr>
          <p:cNvPr id="40" name="TextBox 39"/>
          <p:cNvSpPr txBox="1"/>
          <p:nvPr/>
        </p:nvSpPr>
        <p:spPr>
          <a:xfrm>
            <a:off x="7123760" y="595949"/>
            <a:ext cx="2073174" cy="1200329"/>
          </a:xfrm>
          <a:prstGeom prst="rect">
            <a:avLst/>
          </a:prstGeom>
          <a:noFill/>
        </p:spPr>
        <p:txBody>
          <a:bodyPr wrap="square" rtlCol="0">
            <a:spAutoFit/>
          </a:bodyPr>
          <a:lstStyle/>
          <a:p>
            <a:pPr marL="285750" indent="-285750">
              <a:buFont typeface="Arial"/>
              <a:buChar char="•"/>
            </a:pPr>
            <a:r>
              <a:rPr lang="en-US" dirty="0"/>
              <a:t>Consider neck, upper extremities, thoracic</a:t>
            </a:r>
          </a:p>
        </p:txBody>
      </p:sp>
      <p:sp>
        <p:nvSpPr>
          <p:cNvPr id="41" name="Left-Right Arrow 40"/>
          <p:cNvSpPr/>
          <p:nvPr/>
        </p:nvSpPr>
        <p:spPr>
          <a:xfrm>
            <a:off x="6707863" y="1214701"/>
            <a:ext cx="619549" cy="29447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6533954" y="4577531"/>
            <a:ext cx="2502810" cy="1477328"/>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Stress for child and parent</a:t>
            </a:r>
          </a:p>
          <a:p>
            <a:pPr marL="742950" lvl="1" indent="-285750">
              <a:buFont typeface="Arial"/>
              <a:buChar char="•"/>
            </a:pPr>
            <a:r>
              <a:rPr lang="en-US" dirty="0"/>
              <a:t>Drugs </a:t>
            </a:r>
          </a:p>
          <a:p>
            <a:pPr marL="742950" lvl="1" indent="-285750">
              <a:buFont typeface="Arial"/>
              <a:buChar char="•"/>
            </a:pPr>
            <a:r>
              <a:rPr lang="en-US" dirty="0"/>
              <a:t>Sleep hygiene</a:t>
            </a:r>
          </a:p>
        </p:txBody>
      </p:sp>
      <p:sp>
        <p:nvSpPr>
          <p:cNvPr id="43" name="Oval 8">
            <a:extLst>
              <a:ext uri="{FF2B5EF4-FFF2-40B4-BE49-F238E27FC236}">
                <a16:creationId xmlns:a16="http://schemas.microsoft.com/office/drawing/2014/main" id="{E065198A-62EA-407A-9690-2767D8716A62}"/>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67191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Review the 5 models of osteopathic patient care</a:t>
            </a:r>
          </a:p>
          <a:p>
            <a:r>
              <a:rPr lang="en-US" dirty="0"/>
              <a:t>Discuss osteopathic considerations in relation to the pediatric patient</a:t>
            </a:r>
          </a:p>
          <a:p>
            <a:r>
              <a:rPr lang="en-US" dirty="0"/>
              <a:t>Review an osteopathic approach to many common outpatient pediatric problems</a:t>
            </a:r>
            <a:endParaRPr lang="en-US" dirty="0">
              <a:highlight>
                <a:srgbClr val="FFFF00"/>
              </a:highlight>
            </a:endParaRPr>
          </a:p>
          <a:p>
            <a:r>
              <a:rPr lang="en-US" dirty="0"/>
              <a:t>Describe specific techniques to consider when approaching a pediatric patient </a:t>
            </a:r>
          </a:p>
        </p:txBody>
      </p:sp>
    </p:spTree>
    <p:extLst>
      <p:ext uri="{BB962C8B-B14F-4D97-AF65-F5344CB8AC3E}">
        <p14:creationId xmlns:p14="http://schemas.microsoft.com/office/powerpoint/2010/main" val="885832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3478" y="3913281"/>
            <a:ext cx="7115522" cy="1470025"/>
          </a:xfrm>
        </p:spPr>
        <p:txBody>
          <a:bodyPr>
            <a:normAutofit/>
          </a:bodyPr>
          <a:lstStyle/>
          <a:p>
            <a:pPr marL="457200" indent="-457200"/>
            <a:r>
              <a:rPr lang="en-US" dirty="0"/>
              <a:t>#4 Asthma</a:t>
            </a:r>
          </a:p>
        </p:txBody>
      </p:sp>
      <p:pic>
        <p:nvPicPr>
          <p:cNvPr id="3" name="Picture 2" descr="Screen Shot 2019-05-04 at 12.18.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992" y="186738"/>
            <a:ext cx="4164172" cy="2913133"/>
          </a:xfrm>
          <a:prstGeom prst="rect">
            <a:avLst/>
          </a:prstGeom>
        </p:spPr>
      </p:pic>
    </p:spTree>
    <p:extLst>
      <p:ext uri="{BB962C8B-B14F-4D97-AF65-F5344CB8AC3E}">
        <p14:creationId xmlns:p14="http://schemas.microsoft.com/office/powerpoint/2010/main" val="86975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a:t>
            </a:r>
            <a:r>
              <a:rPr lang="mr-IN" dirty="0"/>
              <a:t>–</a:t>
            </a:r>
            <a:r>
              <a:rPr lang="en-US" dirty="0"/>
              <a:t> The Facts</a:t>
            </a:r>
          </a:p>
        </p:txBody>
      </p:sp>
      <p:sp>
        <p:nvSpPr>
          <p:cNvPr id="3" name="Content Placeholder 2"/>
          <p:cNvSpPr>
            <a:spLocks noGrp="1"/>
          </p:cNvSpPr>
          <p:nvPr>
            <p:ph idx="1"/>
          </p:nvPr>
        </p:nvSpPr>
        <p:spPr>
          <a:xfrm>
            <a:off x="368603" y="1938886"/>
            <a:ext cx="4711138" cy="4660746"/>
          </a:xfrm>
        </p:spPr>
        <p:txBody>
          <a:bodyPr>
            <a:normAutofit/>
          </a:bodyPr>
          <a:lstStyle/>
          <a:p>
            <a:r>
              <a:rPr lang="en-US" sz="2400" dirty="0"/>
              <a:t>“Chronic lung disease that inflames and narrows the airway” - NIH </a:t>
            </a:r>
          </a:p>
          <a:p>
            <a:r>
              <a:rPr lang="en-US" sz="2400" dirty="0"/>
              <a:t>Affects 7 million children in the US</a:t>
            </a:r>
          </a:p>
          <a:p>
            <a:pPr lvl="1"/>
            <a:r>
              <a:rPr lang="en-US" sz="2400" dirty="0"/>
              <a:t>80% of children develop symptoms by age 5</a:t>
            </a:r>
          </a:p>
          <a:p>
            <a:r>
              <a:rPr lang="en-US" sz="2400" dirty="0"/>
              <a:t>One of the most common chronic diseases of childhood worldwide</a:t>
            </a:r>
          </a:p>
        </p:txBody>
      </p:sp>
      <p:pic>
        <p:nvPicPr>
          <p:cNvPr id="4" name="Picture 3" descr="Screen Shot 2019-05-04 at 12.18.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496" y="2136563"/>
            <a:ext cx="3443547" cy="3596333"/>
          </a:xfrm>
          <a:prstGeom prst="rect">
            <a:avLst/>
          </a:prstGeom>
        </p:spPr>
      </p:pic>
    </p:spTree>
    <p:extLst>
      <p:ext uri="{BB962C8B-B14F-4D97-AF65-F5344CB8AC3E}">
        <p14:creationId xmlns:p14="http://schemas.microsoft.com/office/powerpoint/2010/main" val="40679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Asthma </a:t>
            </a:r>
            <a:r>
              <a:rPr lang="mr-IN" dirty="0"/>
              <a:t>–</a:t>
            </a:r>
            <a:r>
              <a:rPr lang="en-US" dirty="0"/>
              <a:t> Common Symptoms</a:t>
            </a:r>
          </a:p>
        </p:txBody>
      </p:sp>
      <p:sp>
        <p:nvSpPr>
          <p:cNvPr id="3" name="Content Placeholder 2"/>
          <p:cNvSpPr>
            <a:spLocks noGrp="1"/>
          </p:cNvSpPr>
          <p:nvPr>
            <p:ph sz="half" idx="1"/>
          </p:nvPr>
        </p:nvSpPr>
        <p:spPr>
          <a:xfrm>
            <a:off x="317484" y="1981201"/>
            <a:ext cx="4387867" cy="4573348"/>
          </a:xfrm>
        </p:spPr>
        <p:txBody>
          <a:bodyPr>
            <a:noAutofit/>
          </a:bodyPr>
          <a:lstStyle/>
          <a:p>
            <a:r>
              <a:rPr lang="en-US" sz="2000" dirty="0"/>
              <a:t>Cough </a:t>
            </a:r>
          </a:p>
          <a:p>
            <a:pPr lvl="1"/>
            <a:r>
              <a:rPr lang="en-US" dirty="0"/>
              <a:t>nocturnal </a:t>
            </a:r>
          </a:p>
          <a:p>
            <a:pPr lvl="1"/>
            <a:r>
              <a:rPr lang="en-US" dirty="0"/>
              <a:t>occurs seasonally </a:t>
            </a:r>
          </a:p>
          <a:p>
            <a:pPr lvl="1"/>
            <a:r>
              <a:rPr lang="en-US" dirty="0"/>
              <a:t>occurs with certain exposures</a:t>
            </a:r>
          </a:p>
          <a:p>
            <a:pPr lvl="1"/>
            <a:r>
              <a:rPr lang="en-US" dirty="0"/>
              <a:t>prolonged cough (&gt;3 weeks)</a:t>
            </a:r>
          </a:p>
          <a:p>
            <a:r>
              <a:rPr lang="en-US" sz="2000" dirty="0"/>
              <a:t>Wheeze </a:t>
            </a:r>
          </a:p>
          <a:p>
            <a:pPr lvl="1"/>
            <a:r>
              <a:rPr lang="en-US" dirty="0"/>
              <a:t>high-pitched, musical sound produced when air is forced through narrow airways</a:t>
            </a:r>
          </a:p>
          <a:p>
            <a:pPr lvl="1"/>
            <a:r>
              <a:rPr lang="en-US" dirty="0"/>
              <a:t>polyphonic </a:t>
            </a:r>
          </a:p>
          <a:p>
            <a:pPr lvl="1"/>
            <a:r>
              <a:rPr lang="en-US" dirty="0"/>
              <a:t>when severe, can occur with inspiration and expiration</a:t>
            </a:r>
          </a:p>
        </p:txBody>
      </p:sp>
      <p:pic>
        <p:nvPicPr>
          <p:cNvPr id="5" name="Picture 4"/>
          <p:cNvPicPr>
            <a:picLocks noChangeAspect="1"/>
          </p:cNvPicPr>
          <p:nvPr/>
        </p:nvPicPr>
        <p:blipFill>
          <a:blip r:embed="rId2"/>
          <a:stretch>
            <a:fillRect/>
          </a:stretch>
        </p:blipFill>
        <p:spPr>
          <a:xfrm>
            <a:off x="4705351" y="1826024"/>
            <a:ext cx="3229029" cy="4728526"/>
          </a:xfrm>
          <a:prstGeom prst="rect">
            <a:avLst/>
          </a:prstGeom>
        </p:spPr>
      </p:pic>
    </p:spTree>
    <p:extLst>
      <p:ext uri="{BB962C8B-B14F-4D97-AF65-F5344CB8AC3E}">
        <p14:creationId xmlns:p14="http://schemas.microsoft.com/office/powerpoint/2010/main" val="849427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Asthma </a:t>
            </a:r>
            <a:r>
              <a:rPr lang="mr-IN" dirty="0"/>
              <a:t>–</a:t>
            </a:r>
            <a:r>
              <a:rPr lang="en-US" dirty="0"/>
              <a:t> Triggers, Exposures, and Risks</a:t>
            </a:r>
          </a:p>
        </p:txBody>
      </p:sp>
      <p:sp>
        <p:nvSpPr>
          <p:cNvPr id="3" name="Content Placeholder 2"/>
          <p:cNvSpPr>
            <a:spLocks noGrp="1"/>
          </p:cNvSpPr>
          <p:nvPr>
            <p:ph sz="half" idx="1"/>
          </p:nvPr>
        </p:nvSpPr>
        <p:spPr>
          <a:xfrm>
            <a:off x="474658" y="1981201"/>
            <a:ext cx="3925890" cy="4573348"/>
          </a:xfrm>
        </p:spPr>
        <p:txBody>
          <a:bodyPr>
            <a:normAutofit/>
          </a:bodyPr>
          <a:lstStyle/>
          <a:p>
            <a:r>
              <a:rPr lang="en-US" sz="2000" dirty="0"/>
              <a:t>Atopic kids are at risk for exacerbation:</a:t>
            </a:r>
          </a:p>
          <a:p>
            <a:pPr lvl="1"/>
            <a:r>
              <a:rPr lang="en-US" dirty="0"/>
              <a:t> allergic rhinitis, atopic dermatitis, and asthma </a:t>
            </a:r>
          </a:p>
          <a:p>
            <a:r>
              <a:rPr lang="en-US" sz="2000" dirty="0"/>
              <a:t>Family history of asthma</a:t>
            </a:r>
          </a:p>
          <a:p>
            <a:r>
              <a:rPr lang="en-US" sz="2000" dirty="0"/>
              <a:t>Significant PMH </a:t>
            </a:r>
          </a:p>
          <a:p>
            <a:r>
              <a:rPr lang="en-US" sz="2000" dirty="0"/>
              <a:t>Seasonal allergies and other allergens </a:t>
            </a:r>
          </a:p>
          <a:p>
            <a:r>
              <a:rPr lang="en-US" sz="2000" dirty="0"/>
              <a:t>Irritant exposure</a:t>
            </a:r>
          </a:p>
          <a:p>
            <a:r>
              <a:rPr lang="en-US" sz="2000" dirty="0"/>
              <a:t>Respiratory tract infections</a:t>
            </a:r>
          </a:p>
        </p:txBody>
      </p:sp>
      <p:sp>
        <p:nvSpPr>
          <p:cNvPr id="4" name="Content Placeholder 3"/>
          <p:cNvSpPr>
            <a:spLocks noGrp="1"/>
          </p:cNvSpPr>
          <p:nvPr>
            <p:ph sz="half" idx="2"/>
          </p:nvPr>
        </p:nvSpPr>
        <p:spPr>
          <a:xfrm>
            <a:off x="4547303" y="1981201"/>
            <a:ext cx="4348339" cy="4573348"/>
          </a:xfrm>
        </p:spPr>
        <p:txBody>
          <a:bodyPr>
            <a:normAutofit/>
          </a:bodyPr>
          <a:lstStyle/>
          <a:p>
            <a:r>
              <a:rPr lang="en-US" sz="2000" dirty="0"/>
              <a:t>Exercise/Physical Activity</a:t>
            </a:r>
          </a:p>
          <a:p>
            <a:r>
              <a:rPr lang="en-US" sz="2000" dirty="0"/>
              <a:t>Changes in weather</a:t>
            </a:r>
          </a:p>
          <a:p>
            <a:r>
              <a:rPr lang="en-US" sz="2000" dirty="0"/>
              <a:t>The child’s environment </a:t>
            </a:r>
          </a:p>
          <a:p>
            <a:r>
              <a:rPr lang="en-US" sz="2000" dirty="0"/>
              <a:t>Psychosocial profile</a:t>
            </a:r>
          </a:p>
          <a:p>
            <a:r>
              <a:rPr lang="en-US" sz="2000" dirty="0"/>
              <a:t>School attendance </a:t>
            </a:r>
          </a:p>
          <a:p>
            <a:r>
              <a:rPr lang="en-US" sz="2000" dirty="0"/>
              <a:t>Stress</a:t>
            </a:r>
          </a:p>
          <a:p>
            <a:r>
              <a:rPr lang="en-US" sz="2000" dirty="0"/>
              <a:t>Medications and adherence to them </a:t>
            </a:r>
          </a:p>
        </p:txBody>
      </p:sp>
    </p:spTree>
    <p:extLst>
      <p:ext uri="{BB962C8B-B14F-4D97-AF65-F5344CB8AC3E}">
        <p14:creationId xmlns:p14="http://schemas.microsoft.com/office/powerpoint/2010/main" val="285190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a:t>
            </a:r>
            <a:r>
              <a:rPr lang="mr-IN" dirty="0"/>
              <a:t>–</a:t>
            </a:r>
            <a:r>
              <a:rPr lang="en-US" dirty="0"/>
              <a:t> Review of Anatomy </a:t>
            </a:r>
          </a:p>
        </p:txBody>
      </p:sp>
      <p:pic>
        <p:nvPicPr>
          <p:cNvPr id="3" name="Picture 2"/>
          <p:cNvPicPr>
            <a:picLocks noChangeAspect="1"/>
          </p:cNvPicPr>
          <p:nvPr/>
        </p:nvPicPr>
        <p:blipFill>
          <a:blip r:embed="rId2"/>
          <a:stretch>
            <a:fillRect/>
          </a:stretch>
        </p:blipFill>
        <p:spPr>
          <a:xfrm>
            <a:off x="1096595" y="1662434"/>
            <a:ext cx="7126927" cy="4669366"/>
          </a:xfrm>
          <a:prstGeom prst="rect">
            <a:avLst/>
          </a:prstGeom>
        </p:spPr>
      </p:pic>
      <p:sp>
        <p:nvSpPr>
          <p:cNvPr id="4" name="Rectangle 3"/>
          <p:cNvSpPr/>
          <p:nvPr/>
        </p:nvSpPr>
        <p:spPr>
          <a:xfrm>
            <a:off x="233842" y="5954778"/>
            <a:ext cx="4572000" cy="553998"/>
          </a:xfrm>
          <a:prstGeom prst="rect">
            <a:avLst/>
          </a:prstGeom>
        </p:spPr>
        <p:txBody>
          <a:bodyPr>
            <a:spAutoFit/>
          </a:bodyPr>
          <a:lstStyle/>
          <a:p>
            <a:r>
              <a:rPr lang="en-US" sz="1000" dirty="0" err="1"/>
              <a:t>Chila</a:t>
            </a:r>
            <a:r>
              <a:rPr lang="en-US" sz="1000" dirty="0"/>
              <a:t>, Anthony, et. al. </a:t>
            </a:r>
          </a:p>
          <a:p>
            <a:r>
              <a:rPr lang="en-US" sz="1000" dirty="0"/>
              <a:t>Foundations of Osteopathic Medicine. Rev 3rd Ed.</a:t>
            </a:r>
          </a:p>
          <a:p>
            <a:r>
              <a:rPr lang="en-US" sz="1000" dirty="0"/>
              <a:t> 2011: 53 - 55, 331 - 334, 528 - 542, 883 - 888, 960 - 965</a:t>
            </a:r>
          </a:p>
        </p:txBody>
      </p:sp>
    </p:spTree>
    <p:extLst>
      <p:ext uri="{BB962C8B-B14F-4D97-AF65-F5344CB8AC3E}">
        <p14:creationId xmlns:p14="http://schemas.microsoft.com/office/powerpoint/2010/main" val="1324036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a:t>
            </a:r>
            <a:r>
              <a:rPr lang="mr-IN" dirty="0"/>
              <a:t>–</a:t>
            </a:r>
            <a:r>
              <a:rPr lang="en-US" dirty="0"/>
              <a:t> Review of Anatomy </a:t>
            </a:r>
          </a:p>
        </p:txBody>
      </p:sp>
      <p:sp>
        <p:nvSpPr>
          <p:cNvPr id="4" name="Rectangle 3"/>
          <p:cNvSpPr/>
          <p:nvPr/>
        </p:nvSpPr>
        <p:spPr>
          <a:xfrm>
            <a:off x="233842" y="5954778"/>
            <a:ext cx="4572000" cy="553998"/>
          </a:xfrm>
          <a:prstGeom prst="rect">
            <a:avLst/>
          </a:prstGeom>
        </p:spPr>
        <p:txBody>
          <a:bodyPr>
            <a:spAutoFit/>
          </a:bodyPr>
          <a:lstStyle/>
          <a:p>
            <a:r>
              <a:rPr lang="en-US" sz="1000" dirty="0" err="1"/>
              <a:t>Chila</a:t>
            </a:r>
            <a:r>
              <a:rPr lang="en-US" sz="1000" dirty="0"/>
              <a:t>, Anthony, et. al. </a:t>
            </a:r>
          </a:p>
          <a:p>
            <a:r>
              <a:rPr lang="en-US" sz="1000" dirty="0"/>
              <a:t>Foundations of Osteopathic Medicine. Rev 3rd Ed.</a:t>
            </a:r>
          </a:p>
          <a:p>
            <a:r>
              <a:rPr lang="en-US" sz="1000" dirty="0"/>
              <a:t>2011: 53 - 55, 331 - 334, 528 - 542, 883 - 888, 960 - 965</a:t>
            </a:r>
          </a:p>
        </p:txBody>
      </p:sp>
      <p:pic>
        <p:nvPicPr>
          <p:cNvPr id="5" name="Picture 4"/>
          <p:cNvPicPr>
            <a:picLocks noChangeAspect="1"/>
          </p:cNvPicPr>
          <p:nvPr/>
        </p:nvPicPr>
        <p:blipFill>
          <a:blip r:embed="rId2"/>
          <a:stretch>
            <a:fillRect/>
          </a:stretch>
        </p:blipFill>
        <p:spPr>
          <a:xfrm>
            <a:off x="2243340" y="1953238"/>
            <a:ext cx="4689525" cy="4555538"/>
          </a:xfrm>
          <a:prstGeom prst="rect">
            <a:avLst/>
          </a:prstGeom>
        </p:spPr>
      </p:pic>
    </p:spTree>
    <p:extLst>
      <p:ext uri="{BB962C8B-B14F-4D97-AF65-F5344CB8AC3E}">
        <p14:creationId xmlns:p14="http://schemas.microsoft.com/office/powerpoint/2010/main" val="704792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58278" y="207858"/>
            <a:ext cx="3041112" cy="1143000"/>
          </a:xfrm>
        </p:spPr>
        <p:txBody>
          <a:bodyPr>
            <a:noAutofit/>
          </a:bodyPr>
          <a:lstStyle/>
          <a:p>
            <a:pPr algn="ctr"/>
            <a:r>
              <a:rPr lang="en-US" sz="2800" dirty="0"/>
              <a:t>Asthma</a:t>
            </a:r>
            <a:br>
              <a:rPr lang="en-US" sz="2800" dirty="0"/>
            </a:br>
            <a:r>
              <a:rPr lang="en-US" sz="2800" dirty="0"/>
              <a:t>Review of Anatomy </a:t>
            </a:r>
          </a:p>
        </p:txBody>
      </p:sp>
      <p:sp>
        <p:nvSpPr>
          <p:cNvPr id="4" name="Rectangle 3"/>
          <p:cNvSpPr/>
          <p:nvPr/>
        </p:nvSpPr>
        <p:spPr>
          <a:xfrm>
            <a:off x="817632" y="6020892"/>
            <a:ext cx="7132538" cy="553998"/>
          </a:xfrm>
          <a:prstGeom prst="rect">
            <a:avLst/>
          </a:prstGeom>
        </p:spPr>
        <p:txBody>
          <a:bodyPr wrap="square">
            <a:spAutoFit/>
          </a:bodyPr>
          <a:lstStyle/>
          <a:p>
            <a:pPr algn="ctr"/>
            <a:r>
              <a:rPr lang="en-US" sz="1000" dirty="0" err="1"/>
              <a:t>Chila</a:t>
            </a:r>
            <a:r>
              <a:rPr lang="en-US" sz="1000" dirty="0"/>
              <a:t>, Anthony, et. al. </a:t>
            </a:r>
          </a:p>
          <a:p>
            <a:pPr algn="ctr"/>
            <a:r>
              <a:rPr lang="en-US" sz="1000" dirty="0"/>
              <a:t>Foundations of Osteopathic Medicine. Rev 3rd Ed.</a:t>
            </a:r>
          </a:p>
          <a:p>
            <a:pPr algn="ctr"/>
            <a:r>
              <a:rPr lang="en-US" sz="1000" dirty="0"/>
              <a:t>2011: 53 - 55, 331 - 334, 528 - 542, 883 - 888, 960 - 965</a:t>
            </a:r>
          </a:p>
        </p:txBody>
      </p:sp>
      <p:pic>
        <p:nvPicPr>
          <p:cNvPr id="5" name="Picture 4"/>
          <p:cNvPicPr>
            <a:picLocks noChangeAspect="1"/>
          </p:cNvPicPr>
          <p:nvPr/>
        </p:nvPicPr>
        <p:blipFill>
          <a:blip r:embed="rId2"/>
          <a:stretch>
            <a:fillRect/>
          </a:stretch>
        </p:blipFill>
        <p:spPr>
          <a:xfrm>
            <a:off x="4793513" y="393718"/>
            <a:ext cx="4350487" cy="6175244"/>
          </a:xfrm>
          <a:prstGeom prst="rect">
            <a:avLst/>
          </a:prstGeom>
        </p:spPr>
      </p:pic>
      <p:pic>
        <p:nvPicPr>
          <p:cNvPr id="11" name="Picture 10"/>
          <p:cNvPicPr>
            <a:picLocks noChangeAspect="1"/>
          </p:cNvPicPr>
          <p:nvPr/>
        </p:nvPicPr>
        <p:blipFill>
          <a:blip r:embed="rId3"/>
          <a:stretch>
            <a:fillRect/>
          </a:stretch>
        </p:blipFill>
        <p:spPr>
          <a:xfrm>
            <a:off x="242516" y="393718"/>
            <a:ext cx="2958428" cy="6464282"/>
          </a:xfrm>
          <a:prstGeom prst="rect">
            <a:avLst/>
          </a:prstGeom>
        </p:spPr>
      </p:pic>
    </p:spTree>
    <p:extLst>
      <p:ext uri="{BB962C8B-B14F-4D97-AF65-F5344CB8AC3E}">
        <p14:creationId xmlns:p14="http://schemas.microsoft.com/office/powerpoint/2010/main" val="3347745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a:t>
            </a:r>
            <a:r>
              <a:rPr lang="mr-IN" dirty="0"/>
              <a:t>–</a:t>
            </a:r>
            <a:r>
              <a:rPr lang="en-US" dirty="0"/>
              <a:t> Review of Anatomy </a:t>
            </a:r>
          </a:p>
        </p:txBody>
      </p:sp>
      <p:sp>
        <p:nvSpPr>
          <p:cNvPr id="4" name="Rectangle 3"/>
          <p:cNvSpPr/>
          <p:nvPr/>
        </p:nvSpPr>
        <p:spPr>
          <a:xfrm>
            <a:off x="407806" y="4354433"/>
            <a:ext cx="4572000" cy="553998"/>
          </a:xfrm>
          <a:prstGeom prst="rect">
            <a:avLst/>
          </a:prstGeom>
        </p:spPr>
        <p:txBody>
          <a:bodyPr>
            <a:spAutoFit/>
          </a:bodyPr>
          <a:lstStyle/>
          <a:p>
            <a:r>
              <a:rPr lang="en-US" sz="1000" dirty="0" err="1"/>
              <a:t>Chila</a:t>
            </a:r>
            <a:r>
              <a:rPr lang="en-US" sz="1000" dirty="0"/>
              <a:t>, Anthony, et. al. </a:t>
            </a:r>
          </a:p>
          <a:p>
            <a:r>
              <a:rPr lang="en-US" sz="1000" dirty="0"/>
              <a:t>Foundations of Osteopathic Medicine. Rev 3rd Ed.</a:t>
            </a:r>
          </a:p>
          <a:p>
            <a:r>
              <a:rPr lang="en-US" sz="1000" dirty="0"/>
              <a:t> 2011: 53 - 55, 331 - 334, 528 - 542, 883 - 888, 960 - 965</a:t>
            </a:r>
          </a:p>
        </p:txBody>
      </p:sp>
      <p:pic>
        <p:nvPicPr>
          <p:cNvPr id="5" name="Picture 4"/>
          <p:cNvPicPr>
            <a:picLocks noChangeAspect="1"/>
          </p:cNvPicPr>
          <p:nvPr/>
        </p:nvPicPr>
        <p:blipFill>
          <a:blip r:embed="rId2"/>
          <a:stretch>
            <a:fillRect/>
          </a:stretch>
        </p:blipFill>
        <p:spPr>
          <a:xfrm>
            <a:off x="3468037" y="1719096"/>
            <a:ext cx="5288605" cy="4789680"/>
          </a:xfrm>
          <a:prstGeom prst="rect">
            <a:avLst/>
          </a:prstGeom>
        </p:spPr>
      </p:pic>
      <p:pic>
        <p:nvPicPr>
          <p:cNvPr id="6" name="Picture 5"/>
          <p:cNvPicPr>
            <a:picLocks noChangeAspect="1"/>
          </p:cNvPicPr>
          <p:nvPr/>
        </p:nvPicPr>
        <p:blipFill>
          <a:blip r:embed="rId3"/>
          <a:stretch>
            <a:fillRect/>
          </a:stretch>
        </p:blipFill>
        <p:spPr>
          <a:xfrm>
            <a:off x="233842" y="2625050"/>
            <a:ext cx="3334765" cy="1723713"/>
          </a:xfrm>
          <a:prstGeom prst="rect">
            <a:avLst/>
          </a:prstGeom>
        </p:spPr>
      </p:pic>
    </p:spTree>
    <p:extLst>
      <p:ext uri="{BB962C8B-B14F-4D97-AF65-F5344CB8AC3E}">
        <p14:creationId xmlns:p14="http://schemas.microsoft.com/office/powerpoint/2010/main" val="2599892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a:t>
            </a:r>
            <a:r>
              <a:rPr lang="mr-IN" dirty="0"/>
              <a:t>–</a:t>
            </a:r>
            <a:r>
              <a:rPr lang="en-US" dirty="0"/>
              <a:t> Review of Anatomy </a:t>
            </a:r>
          </a:p>
        </p:txBody>
      </p:sp>
      <p:sp>
        <p:nvSpPr>
          <p:cNvPr id="4" name="Rectangle 3"/>
          <p:cNvSpPr/>
          <p:nvPr/>
        </p:nvSpPr>
        <p:spPr>
          <a:xfrm>
            <a:off x="233842" y="5954778"/>
            <a:ext cx="4572000" cy="553998"/>
          </a:xfrm>
          <a:prstGeom prst="rect">
            <a:avLst/>
          </a:prstGeom>
        </p:spPr>
        <p:txBody>
          <a:bodyPr>
            <a:spAutoFit/>
          </a:bodyPr>
          <a:lstStyle/>
          <a:p>
            <a:r>
              <a:rPr lang="en-US" sz="1000" dirty="0" err="1"/>
              <a:t>Chila</a:t>
            </a:r>
            <a:r>
              <a:rPr lang="en-US" sz="1000" dirty="0"/>
              <a:t>, Anthony, et. al. </a:t>
            </a:r>
          </a:p>
          <a:p>
            <a:r>
              <a:rPr lang="en-US" sz="1000" dirty="0"/>
              <a:t>Foundations of Osteopathic Medicine. Rev 3rd Ed.</a:t>
            </a:r>
          </a:p>
          <a:p>
            <a:r>
              <a:rPr lang="en-US" sz="1000" dirty="0"/>
              <a:t>2011: 53 - 55, 331 - 334, 528 - 542, 883 - 888, 960 - 965</a:t>
            </a:r>
          </a:p>
        </p:txBody>
      </p:sp>
      <p:pic>
        <p:nvPicPr>
          <p:cNvPr id="3" name="Picture 2"/>
          <p:cNvPicPr>
            <a:picLocks noChangeAspect="1"/>
          </p:cNvPicPr>
          <p:nvPr/>
        </p:nvPicPr>
        <p:blipFill>
          <a:blip r:embed="rId2"/>
          <a:stretch>
            <a:fillRect/>
          </a:stretch>
        </p:blipFill>
        <p:spPr>
          <a:xfrm>
            <a:off x="2799361" y="1727947"/>
            <a:ext cx="3630413" cy="4780829"/>
          </a:xfrm>
          <a:prstGeom prst="rect">
            <a:avLst/>
          </a:prstGeom>
        </p:spPr>
      </p:pic>
    </p:spTree>
    <p:extLst>
      <p:ext uri="{BB962C8B-B14F-4D97-AF65-F5344CB8AC3E}">
        <p14:creationId xmlns:p14="http://schemas.microsoft.com/office/powerpoint/2010/main" val="158844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TextBox 34"/>
          <p:cNvSpPr txBox="1"/>
          <p:nvPr/>
        </p:nvSpPr>
        <p:spPr>
          <a:xfrm>
            <a:off x="218448" y="4339057"/>
            <a:ext cx="2603354" cy="2308324"/>
          </a:xfrm>
          <a:prstGeom prst="rect">
            <a:avLst/>
          </a:prstGeom>
          <a:noFill/>
        </p:spPr>
        <p:txBody>
          <a:bodyPr wrap="square" rtlCol="0">
            <a:spAutoFit/>
          </a:bodyPr>
          <a:lstStyle/>
          <a:p>
            <a:pPr marL="285750" indent="-285750">
              <a:buFont typeface="Arial"/>
              <a:buChar char="•"/>
            </a:pPr>
            <a:r>
              <a:rPr lang="en-US" dirty="0"/>
              <a:t>Consider: </a:t>
            </a:r>
          </a:p>
          <a:p>
            <a:pPr marL="742950" lvl="1" indent="-285750">
              <a:buFont typeface="Arial"/>
              <a:buChar char="•"/>
            </a:pPr>
            <a:r>
              <a:rPr lang="en-US" dirty="0"/>
              <a:t>Diet </a:t>
            </a:r>
          </a:p>
          <a:p>
            <a:pPr marL="742950" lvl="1" indent="-285750">
              <a:buFont typeface="Arial"/>
              <a:buChar char="•"/>
            </a:pPr>
            <a:r>
              <a:rPr lang="en-US" dirty="0"/>
              <a:t>Sleep</a:t>
            </a:r>
          </a:p>
          <a:p>
            <a:pPr marL="742950" lvl="1" indent="-285750">
              <a:buFont typeface="Arial"/>
              <a:buChar char="•"/>
            </a:pPr>
            <a:r>
              <a:rPr lang="en-US" dirty="0"/>
              <a:t>Concomitant illness</a:t>
            </a:r>
          </a:p>
          <a:p>
            <a:pPr marL="742950" lvl="1" indent="-285750">
              <a:buFont typeface="Arial"/>
              <a:buChar char="•"/>
            </a:pPr>
            <a:r>
              <a:rPr lang="en-US" dirty="0"/>
              <a:t>Avoid allergen triggers</a:t>
            </a:r>
          </a:p>
          <a:p>
            <a:pPr marL="742950" lvl="1" indent="-285750">
              <a:buFont typeface="Arial"/>
              <a:buChar char="•"/>
            </a:pPr>
            <a:r>
              <a:rPr lang="en-US" dirty="0"/>
              <a:t>Visceral function</a:t>
            </a:r>
          </a:p>
        </p:txBody>
      </p:sp>
      <p:sp>
        <p:nvSpPr>
          <p:cNvPr id="36" name="TextBox 35"/>
          <p:cNvSpPr txBox="1"/>
          <p:nvPr/>
        </p:nvSpPr>
        <p:spPr>
          <a:xfrm>
            <a:off x="175919" y="225998"/>
            <a:ext cx="3133305" cy="2308324"/>
          </a:xfrm>
          <a:prstGeom prst="rect">
            <a:avLst/>
          </a:prstGeom>
          <a:noFill/>
        </p:spPr>
        <p:txBody>
          <a:bodyPr wrap="square" rtlCol="0">
            <a:spAutoFit/>
          </a:bodyPr>
          <a:lstStyle/>
          <a:p>
            <a:pPr marL="285750" indent="-285750">
              <a:buFont typeface="Arial"/>
              <a:buChar char="•"/>
            </a:pPr>
            <a:r>
              <a:rPr lang="en-US" dirty="0"/>
              <a:t>Phrenic Nerve to diaphragm</a:t>
            </a:r>
          </a:p>
          <a:p>
            <a:pPr marL="742950" lvl="1" indent="-285750">
              <a:buFont typeface="Arial"/>
              <a:buChar char="•"/>
            </a:pPr>
            <a:r>
              <a:rPr lang="en-US" dirty="0"/>
              <a:t>Cervical plexus C3 - 5</a:t>
            </a:r>
          </a:p>
          <a:p>
            <a:pPr marL="285750" indent="-285750">
              <a:buFont typeface="Arial"/>
              <a:buChar char="•"/>
            </a:pPr>
            <a:r>
              <a:rPr lang="en-US" dirty="0"/>
              <a:t>Treat </a:t>
            </a:r>
            <a:r>
              <a:rPr lang="en-US" dirty="0" err="1"/>
              <a:t>viscerosomatics</a:t>
            </a:r>
            <a:r>
              <a:rPr lang="en-US" dirty="0"/>
              <a:t> </a:t>
            </a:r>
          </a:p>
          <a:p>
            <a:pPr marL="742950" lvl="1" indent="-285750">
              <a:buFont typeface="Arial"/>
              <a:buChar char="•"/>
            </a:pPr>
            <a:r>
              <a:rPr lang="en-US" dirty="0" err="1"/>
              <a:t>Parasympathetics</a:t>
            </a:r>
            <a:endParaRPr lang="en-US" dirty="0"/>
          </a:p>
          <a:p>
            <a:pPr marL="1200150" lvl="2" indent="-285750">
              <a:buFont typeface="Arial"/>
              <a:buChar char="•"/>
            </a:pPr>
            <a:r>
              <a:rPr lang="en-US" dirty="0" err="1"/>
              <a:t>Vagus</a:t>
            </a:r>
            <a:r>
              <a:rPr lang="en-US" dirty="0"/>
              <a:t> Nerve</a:t>
            </a:r>
          </a:p>
          <a:p>
            <a:pPr marL="1200150" lvl="2" indent="-285750">
              <a:buFont typeface="Arial"/>
              <a:buChar char="•"/>
            </a:pPr>
            <a:r>
              <a:rPr lang="en-US" dirty="0"/>
              <a:t>Treat OA</a:t>
            </a:r>
          </a:p>
          <a:p>
            <a:pPr marL="742950" lvl="1" indent="-285750">
              <a:buFont typeface="Arial"/>
              <a:buChar char="•"/>
            </a:pPr>
            <a:r>
              <a:rPr lang="en-US" dirty="0" err="1"/>
              <a:t>Sympathetics</a:t>
            </a:r>
            <a:r>
              <a:rPr lang="en-US" dirty="0"/>
              <a:t/>
            </a:r>
            <a:br>
              <a:rPr lang="en-US" dirty="0"/>
            </a:br>
            <a:r>
              <a:rPr lang="en-US" dirty="0">
                <a:sym typeface="Wingdings"/>
              </a:rPr>
              <a:t> T1 </a:t>
            </a:r>
            <a:r>
              <a:rPr lang="mr-IN" dirty="0">
                <a:sym typeface="Wingdings"/>
              </a:rPr>
              <a:t>–</a:t>
            </a:r>
            <a:r>
              <a:rPr lang="en-US" dirty="0">
                <a:sym typeface="Wingdings"/>
              </a:rPr>
              <a:t> T6</a:t>
            </a:r>
            <a:endParaRPr lang="en-US" dirty="0"/>
          </a:p>
        </p:txBody>
      </p:sp>
      <p:sp>
        <p:nvSpPr>
          <p:cNvPr id="38" name="TextBox 37"/>
          <p:cNvSpPr txBox="1"/>
          <p:nvPr/>
        </p:nvSpPr>
        <p:spPr>
          <a:xfrm>
            <a:off x="7362835" y="2233050"/>
            <a:ext cx="1673929" cy="1477328"/>
          </a:xfrm>
          <a:prstGeom prst="rect">
            <a:avLst/>
          </a:prstGeom>
          <a:noFill/>
        </p:spPr>
        <p:txBody>
          <a:bodyPr wrap="square" rtlCol="0">
            <a:spAutoFit/>
          </a:bodyPr>
          <a:lstStyle/>
          <a:p>
            <a:pPr marL="285750" indent="-285750">
              <a:buFont typeface="Arial"/>
              <a:buChar char="•"/>
            </a:pPr>
            <a:r>
              <a:rPr lang="en-US" dirty="0"/>
              <a:t>Rib raising</a:t>
            </a:r>
          </a:p>
          <a:p>
            <a:pPr marL="285750" indent="-285750">
              <a:buFont typeface="Arial"/>
              <a:buChar char="•"/>
            </a:pPr>
            <a:r>
              <a:rPr lang="en-US" dirty="0"/>
              <a:t>Doming diaphragm</a:t>
            </a:r>
          </a:p>
          <a:p>
            <a:pPr marL="285750" indent="-285750">
              <a:buFont typeface="Arial"/>
              <a:buChar char="•"/>
            </a:pPr>
            <a:r>
              <a:rPr lang="en-US" dirty="0"/>
              <a:t>Lymphatic pump</a:t>
            </a:r>
          </a:p>
        </p:txBody>
      </p:sp>
      <p:sp>
        <p:nvSpPr>
          <p:cNvPr id="39" name="TextBox 38"/>
          <p:cNvSpPr txBox="1"/>
          <p:nvPr/>
        </p:nvSpPr>
        <p:spPr>
          <a:xfrm>
            <a:off x="5471236" y="595949"/>
            <a:ext cx="1560486" cy="1200329"/>
          </a:xfrm>
          <a:prstGeom prst="rect">
            <a:avLst/>
          </a:prstGeom>
          <a:noFill/>
        </p:spPr>
        <p:txBody>
          <a:bodyPr wrap="square" rtlCol="0">
            <a:spAutoFit/>
          </a:bodyPr>
          <a:lstStyle/>
          <a:p>
            <a:pPr marL="285750" indent="-285750">
              <a:buFont typeface="Arial"/>
              <a:buChar char="•"/>
            </a:pPr>
            <a:r>
              <a:rPr lang="en-US" dirty="0"/>
              <a:t>Muscles</a:t>
            </a:r>
          </a:p>
          <a:p>
            <a:pPr marL="285750" indent="-285750">
              <a:buFont typeface="Arial"/>
              <a:buChar char="•"/>
            </a:pPr>
            <a:r>
              <a:rPr lang="en-US" dirty="0"/>
              <a:t>Ligaments</a:t>
            </a:r>
          </a:p>
          <a:p>
            <a:pPr marL="285750" indent="-285750">
              <a:buFont typeface="Arial"/>
              <a:buChar char="•"/>
            </a:pPr>
            <a:r>
              <a:rPr lang="en-US" dirty="0"/>
              <a:t>Fascia</a:t>
            </a:r>
          </a:p>
          <a:p>
            <a:pPr marL="285750" indent="-285750">
              <a:buFont typeface="Arial"/>
              <a:buChar char="•"/>
            </a:pPr>
            <a:r>
              <a:rPr lang="en-US" dirty="0"/>
              <a:t>Joints</a:t>
            </a:r>
          </a:p>
        </p:txBody>
      </p:sp>
      <p:sp>
        <p:nvSpPr>
          <p:cNvPr id="40" name="TextBox 39"/>
          <p:cNvSpPr txBox="1"/>
          <p:nvPr/>
        </p:nvSpPr>
        <p:spPr>
          <a:xfrm>
            <a:off x="7362835" y="547155"/>
            <a:ext cx="1508036" cy="1200329"/>
          </a:xfrm>
          <a:prstGeom prst="rect">
            <a:avLst/>
          </a:prstGeom>
          <a:noFill/>
        </p:spPr>
        <p:txBody>
          <a:bodyPr wrap="square" rtlCol="0">
            <a:spAutoFit/>
          </a:bodyPr>
          <a:lstStyle/>
          <a:p>
            <a:pPr marL="285750" indent="-285750">
              <a:buFont typeface="Arial"/>
              <a:buChar char="•"/>
            </a:pPr>
            <a:r>
              <a:rPr lang="en-US" dirty="0"/>
              <a:t>Consider neck, </a:t>
            </a:r>
            <a:r>
              <a:rPr lang="en-US" dirty="0" err="1"/>
              <a:t>thoracics</a:t>
            </a:r>
            <a:r>
              <a:rPr lang="en-US" dirty="0"/>
              <a:t>, ribs</a:t>
            </a:r>
          </a:p>
        </p:txBody>
      </p:sp>
      <p:sp>
        <p:nvSpPr>
          <p:cNvPr id="41" name="Left-Right Arrow 40"/>
          <p:cNvSpPr/>
          <p:nvPr/>
        </p:nvSpPr>
        <p:spPr>
          <a:xfrm>
            <a:off x="6707863" y="1214701"/>
            <a:ext cx="619549" cy="29447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6197600" y="4339057"/>
            <a:ext cx="2728672" cy="2308324"/>
          </a:xfrm>
          <a:prstGeom prst="rect">
            <a:avLst/>
          </a:prstGeom>
          <a:noFill/>
        </p:spPr>
        <p:txBody>
          <a:bodyPr wrap="square" rtlCol="0">
            <a:spAutoFit/>
          </a:bodyPr>
          <a:lstStyle/>
          <a:p>
            <a:pPr marL="285750" indent="-285750">
              <a:buFont typeface="Arial"/>
              <a:buChar char="•"/>
            </a:pPr>
            <a:r>
              <a:rPr lang="en-US" dirty="0"/>
              <a:t>Consider:</a:t>
            </a:r>
          </a:p>
          <a:p>
            <a:pPr marL="742950" lvl="1" indent="-285750">
              <a:buFont typeface="Arial"/>
              <a:buChar char="•"/>
            </a:pPr>
            <a:r>
              <a:rPr lang="en-US" dirty="0"/>
              <a:t>Stress for child and parent</a:t>
            </a:r>
          </a:p>
          <a:p>
            <a:pPr marL="742950" lvl="1" indent="-285750">
              <a:buFont typeface="Arial"/>
              <a:buChar char="•"/>
            </a:pPr>
            <a:r>
              <a:rPr lang="en-US" dirty="0"/>
              <a:t>Compliance to treatment</a:t>
            </a:r>
          </a:p>
          <a:p>
            <a:pPr marL="742950" lvl="1" indent="-285750">
              <a:buFont typeface="Arial"/>
              <a:buChar char="•"/>
            </a:pPr>
            <a:r>
              <a:rPr lang="en-US" dirty="0"/>
              <a:t>Smoke exposure</a:t>
            </a:r>
          </a:p>
          <a:p>
            <a:pPr marL="742950" lvl="1" indent="-285750">
              <a:buFont typeface="Arial"/>
              <a:buChar char="•"/>
            </a:pPr>
            <a:r>
              <a:rPr lang="en-US" dirty="0"/>
              <a:t>School attendance</a:t>
            </a:r>
          </a:p>
          <a:p>
            <a:pPr marL="742950" lvl="1" indent="-285750">
              <a:buFont typeface="Arial"/>
              <a:buChar char="•"/>
            </a:pPr>
            <a:r>
              <a:rPr lang="en-US" dirty="0"/>
              <a:t>Socioeconomics </a:t>
            </a:r>
          </a:p>
        </p:txBody>
      </p:sp>
      <p:sp>
        <p:nvSpPr>
          <p:cNvPr id="43" name="Oval 8">
            <a:extLst>
              <a:ext uri="{FF2B5EF4-FFF2-40B4-BE49-F238E27FC236}">
                <a16:creationId xmlns:a16="http://schemas.microsoft.com/office/drawing/2014/main" id="{0888BE81-AE2D-4CE8-9CD8-C0769938F307}"/>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349459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5 Models of </a:t>
            </a:r>
            <a:br>
              <a:rPr lang="en-US" dirty="0"/>
            </a:br>
            <a:r>
              <a:rPr lang="en-US" dirty="0"/>
              <a:t>Osteopathic Patient Care</a:t>
            </a:r>
          </a:p>
        </p:txBody>
      </p:sp>
      <p:sp>
        <p:nvSpPr>
          <p:cNvPr id="3" name="Content Placeholder 2"/>
          <p:cNvSpPr>
            <a:spLocks noGrp="1"/>
          </p:cNvSpPr>
          <p:nvPr>
            <p:ph idx="1"/>
          </p:nvPr>
        </p:nvSpPr>
        <p:spPr>
          <a:xfrm>
            <a:off x="183185" y="2503254"/>
            <a:ext cx="8768470" cy="4176160"/>
          </a:xfrm>
        </p:spPr>
        <p:txBody>
          <a:bodyPr>
            <a:normAutofit/>
          </a:bodyPr>
          <a:lstStyle/>
          <a:p>
            <a:r>
              <a:rPr lang="en-US" dirty="0"/>
              <a:t>Five models articulate how an osteopathic physician seeks to influence a patient’s physiological processes</a:t>
            </a:r>
            <a:endParaRPr lang="en-US" u="sng" dirty="0"/>
          </a:p>
          <a:p>
            <a:r>
              <a:rPr lang="en-US" dirty="0"/>
              <a:t>Based on 5 avenues for diagnosis, treatment, and management</a:t>
            </a:r>
          </a:p>
          <a:p>
            <a:pPr lvl="1"/>
            <a:r>
              <a:rPr lang="en-US" dirty="0"/>
              <a:t>Structural/Biomechanical Model</a:t>
            </a:r>
          </a:p>
          <a:p>
            <a:pPr lvl="1"/>
            <a:r>
              <a:rPr lang="en-US" dirty="0"/>
              <a:t>Neurologic Model</a:t>
            </a:r>
          </a:p>
          <a:p>
            <a:pPr lvl="1"/>
            <a:r>
              <a:rPr lang="en-US" dirty="0"/>
              <a:t>Metabolic </a:t>
            </a:r>
            <a:r>
              <a:rPr lang="mr-IN" dirty="0"/>
              <a:t>–</a:t>
            </a:r>
            <a:r>
              <a:rPr lang="en-US" dirty="0"/>
              <a:t> Energetic Model</a:t>
            </a:r>
          </a:p>
          <a:p>
            <a:pPr lvl="1"/>
            <a:r>
              <a:rPr lang="en-US" dirty="0"/>
              <a:t>Behavioral Model</a:t>
            </a:r>
          </a:p>
          <a:p>
            <a:pPr lvl="1"/>
            <a:r>
              <a:rPr lang="en-US" dirty="0"/>
              <a:t>Respiratory </a:t>
            </a:r>
            <a:r>
              <a:rPr lang="mr-IN" dirty="0"/>
              <a:t>–</a:t>
            </a:r>
            <a:r>
              <a:rPr lang="en-US" dirty="0"/>
              <a:t> Circulatory Model </a:t>
            </a:r>
          </a:p>
          <a:p>
            <a:pPr marL="0" indent="0">
              <a:buNone/>
            </a:pPr>
            <a:endParaRPr lang="en-US" dirty="0"/>
          </a:p>
        </p:txBody>
      </p:sp>
    </p:spTree>
    <p:extLst>
      <p:ext uri="{BB962C8B-B14F-4D97-AF65-F5344CB8AC3E}">
        <p14:creationId xmlns:p14="http://schemas.microsoft.com/office/powerpoint/2010/main" val="1818564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Pediatric OMT  </a:t>
            </a:r>
          </a:p>
        </p:txBody>
      </p:sp>
      <p:pic>
        <p:nvPicPr>
          <p:cNvPr id="8" name="Picture 7" descr="Screen Shot 2019-05-04 at 11.30.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466" y="0"/>
            <a:ext cx="2658533" cy="3209305"/>
          </a:xfrm>
          <a:prstGeom prst="rect">
            <a:avLst/>
          </a:prstGeom>
        </p:spPr>
      </p:pic>
    </p:spTree>
    <p:extLst>
      <p:ext uri="{BB962C8B-B14F-4D97-AF65-F5344CB8AC3E}">
        <p14:creationId xmlns:p14="http://schemas.microsoft.com/office/powerpoint/2010/main" val="3126042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Pediatric OMT </a:t>
            </a:r>
          </a:p>
        </p:txBody>
      </p:sp>
      <p:sp>
        <p:nvSpPr>
          <p:cNvPr id="3" name="Content Placeholder 2"/>
          <p:cNvSpPr>
            <a:spLocks noGrp="1"/>
          </p:cNvSpPr>
          <p:nvPr>
            <p:ph idx="1"/>
          </p:nvPr>
        </p:nvSpPr>
        <p:spPr>
          <a:xfrm>
            <a:off x="779463" y="1949823"/>
            <a:ext cx="7583488" cy="4612343"/>
          </a:xfrm>
        </p:spPr>
        <p:txBody>
          <a:bodyPr/>
          <a:lstStyle/>
          <a:p>
            <a:r>
              <a:rPr lang="en-US" dirty="0"/>
              <a:t>Common Techniques for the problems we have discussed include: </a:t>
            </a:r>
          </a:p>
          <a:p>
            <a:pPr lvl="1"/>
            <a:r>
              <a:rPr lang="en-US" dirty="0"/>
              <a:t>Sinus Effleurage </a:t>
            </a:r>
          </a:p>
          <a:p>
            <a:pPr lvl="1"/>
            <a:r>
              <a:rPr lang="en-US" dirty="0"/>
              <a:t>Galbreath Technique</a:t>
            </a:r>
          </a:p>
          <a:p>
            <a:pPr lvl="1"/>
            <a:r>
              <a:rPr lang="en-US" dirty="0"/>
              <a:t>Ear Pull Technique</a:t>
            </a:r>
          </a:p>
          <a:p>
            <a:pPr lvl="1"/>
            <a:r>
              <a:rPr lang="en-US" dirty="0"/>
              <a:t>Suboccipital Release</a:t>
            </a:r>
          </a:p>
          <a:p>
            <a:pPr lvl="1"/>
            <a:r>
              <a:rPr lang="en-US" dirty="0"/>
              <a:t>Counter – Lateral Traction</a:t>
            </a:r>
          </a:p>
          <a:p>
            <a:pPr lvl="1"/>
            <a:r>
              <a:rPr lang="en-US" dirty="0"/>
              <a:t>Soft Tissue to the Paraspinal Muscles</a:t>
            </a:r>
          </a:p>
          <a:p>
            <a:pPr lvl="1"/>
            <a:r>
              <a:rPr lang="en-US" dirty="0"/>
              <a:t>Rib Raising</a:t>
            </a:r>
          </a:p>
          <a:p>
            <a:pPr lvl="1"/>
            <a:r>
              <a:rPr lang="en-US" dirty="0"/>
              <a:t>Lymphatic Drainage</a:t>
            </a:r>
          </a:p>
          <a:p>
            <a:pPr lvl="1"/>
            <a:r>
              <a:rPr lang="en-US" dirty="0"/>
              <a:t>Thoracoabdominal Diaphragm Release</a:t>
            </a:r>
          </a:p>
          <a:p>
            <a:pPr lvl="1"/>
            <a:r>
              <a:rPr lang="en-US" dirty="0"/>
              <a:t>Thoracic Inlet Myofascial Release</a:t>
            </a:r>
          </a:p>
          <a:p>
            <a:endParaRPr lang="en-US" dirty="0"/>
          </a:p>
        </p:txBody>
      </p:sp>
    </p:spTree>
    <p:extLst>
      <p:ext uri="{BB962C8B-B14F-4D97-AF65-F5344CB8AC3E}">
        <p14:creationId xmlns:p14="http://schemas.microsoft.com/office/powerpoint/2010/main" val="1810395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Sinus Effleurage </a:t>
            </a:r>
            <a:r>
              <a:rPr lang="mr-IN" dirty="0"/>
              <a:t>–</a:t>
            </a:r>
            <a:r>
              <a:rPr lang="en-US" dirty="0"/>
              <a:t> Why use it? </a:t>
            </a:r>
          </a:p>
        </p:txBody>
      </p:sp>
      <p:sp>
        <p:nvSpPr>
          <p:cNvPr id="3" name="Content Placeholder 2"/>
          <p:cNvSpPr>
            <a:spLocks noGrp="1"/>
          </p:cNvSpPr>
          <p:nvPr>
            <p:ph idx="1"/>
          </p:nvPr>
        </p:nvSpPr>
        <p:spPr>
          <a:xfrm>
            <a:off x="330532" y="1949824"/>
            <a:ext cx="8298099" cy="4521136"/>
          </a:xfrm>
        </p:spPr>
        <p:txBody>
          <a:bodyPr>
            <a:normAutofit/>
          </a:bodyPr>
          <a:lstStyle/>
          <a:p>
            <a:r>
              <a:rPr lang="en-US" sz="2400" dirty="0"/>
              <a:t>To effleurage is to move in a stroking massage movement to move lymphatic fluids.</a:t>
            </a:r>
          </a:p>
          <a:p>
            <a:r>
              <a:rPr lang="en-US" sz="2400" dirty="0"/>
              <a:t>Excessive mucus production and decrease of ciliary motility can be modified using effleurage. </a:t>
            </a:r>
          </a:p>
          <a:p>
            <a:r>
              <a:rPr lang="en-US" sz="2400" dirty="0"/>
              <a:t>Effleurage will promote lymphatic drainage in both allergic or infective pathology.</a:t>
            </a:r>
          </a:p>
          <a:p>
            <a:r>
              <a:rPr lang="en-US" sz="2400" dirty="0"/>
              <a:t>Effleurage of the anterior cervical chain towards each lymphatic duct and ultimately the heart will eventually promote health. </a:t>
            </a:r>
          </a:p>
        </p:txBody>
      </p:sp>
      <p:sp>
        <p:nvSpPr>
          <p:cNvPr id="5" name="TextBox 4"/>
          <p:cNvSpPr txBox="1"/>
          <p:nvPr/>
        </p:nvSpPr>
        <p:spPr>
          <a:xfrm>
            <a:off x="6150925" y="5646998"/>
            <a:ext cx="2719917" cy="861774"/>
          </a:xfrm>
          <a:prstGeom prst="rect">
            <a:avLst/>
          </a:prstGeom>
          <a:noFill/>
        </p:spPr>
        <p:txBody>
          <a:bodyPr wrap="square" rtlCol="0">
            <a:spAutoFit/>
          </a:bodyPr>
          <a:lstStyle/>
          <a:p>
            <a:endParaRPr lang="en-US" sz="1000" dirty="0"/>
          </a:p>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675417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Sinus Effleurage </a:t>
            </a:r>
            <a:r>
              <a:rPr lang="mr-IN" dirty="0"/>
              <a:t>–</a:t>
            </a:r>
            <a:r>
              <a:rPr lang="en-US" dirty="0"/>
              <a:t> How to Perform </a:t>
            </a:r>
          </a:p>
        </p:txBody>
      </p:sp>
      <p:sp>
        <p:nvSpPr>
          <p:cNvPr id="5" name="Content Placeholder 4"/>
          <p:cNvSpPr>
            <a:spLocks noGrp="1"/>
          </p:cNvSpPr>
          <p:nvPr>
            <p:ph sz="half" idx="1"/>
          </p:nvPr>
        </p:nvSpPr>
        <p:spPr>
          <a:xfrm>
            <a:off x="478598" y="1981200"/>
            <a:ext cx="3810383" cy="4552419"/>
          </a:xfrm>
        </p:spPr>
        <p:txBody>
          <a:bodyPr>
            <a:noAutofit/>
          </a:bodyPr>
          <a:lstStyle/>
          <a:p>
            <a:r>
              <a:rPr lang="en-US" sz="1800" dirty="0"/>
              <a:t>The patient is supine. </a:t>
            </a:r>
          </a:p>
          <a:p>
            <a:r>
              <a:rPr lang="en-US" sz="1800" dirty="0"/>
              <a:t>With repetitive strokes, the thumbs are brought across the frontal maxillary sinuses from medial to lateral finishing at a point near the ear lobes. </a:t>
            </a:r>
          </a:p>
          <a:p>
            <a:r>
              <a:rPr lang="en-US" sz="1800" dirty="0"/>
              <a:t>The thumbs should be used to milk the lymphatic fluid down the anterior aspect of the sternocleidomastoid muscle belly along the anterior cervical lymphatic chain towards the heart.</a:t>
            </a:r>
          </a:p>
          <a:p>
            <a:r>
              <a:rPr lang="en-US" sz="1800" dirty="0"/>
              <a:t>Repeat this technique for complete drainage. </a:t>
            </a:r>
          </a:p>
        </p:txBody>
      </p:sp>
      <p:pic>
        <p:nvPicPr>
          <p:cNvPr id="7" name="Content Placeholder 6"/>
          <p:cNvPicPr>
            <a:picLocks noGrp="1" noChangeAspect="1"/>
          </p:cNvPicPr>
          <p:nvPr>
            <p:ph sz="half" idx="2"/>
          </p:nvPr>
        </p:nvPicPr>
        <p:blipFill>
          <a:blip r:embed="rId2"/>
          <a:srcRect l="19370" r="19370"/>
          <a:stretch>
            <a:fillRect/>
          </a:stretch>
        </p:blipFill>
        <p:spPr>
          <a:xfrm>
            <a:off x="4208798" y="1741942"/>
            <a:ext cx="1868774" cy="2030994"/>
          </a:xfrm>
        </p:spPr>
      </p:pic>
      <p:pic>
        <p:nvPicPr>
          <p:cNvPr id="9" name="Picture 8"/>
          <p:cNvPicPr>
            <a:picLocks noChangeAspect="1"/>
          </p:cNvPicPr>
          <p:nvPr/>
        </p:nvPicPr>
        <p:blipFill>
          <a:blip r:embed="rId3"/>
          <a:stretch>
            <a:fillRect/>
          </a:stretch>
        </p:blipFill>
        <p:spPr>
          <a:xfrm>
            <a:off x="5717941" y="3699317"/>
            <a:ext cx="2001701" cy="1336228"/>
          </a:xfrm>
          <a:prstGeom prst="rect">
            <a:avLst/>
          </a:prstGeom>
        </p:spPr>
      </p:pic>
      <p:pic>
        <p:nvPicPr>
          <p:cNvPr id="10" name="Picture 9"/>
          <p:cNvPicPr>
            <a:picLocks noChangeAspect="1"/>
          </p:cNvPicPr>
          <p:nvPr/>
        </p:nvPicPr>
        <p:blipFill>
          <a:blip r:embed="rId4"/>
          <a:stretch>
            <a:fillRect/>
          </a:stretch>
        </p:blipFill>
        <p:spPr>
          <a:xfrm>
            <a:off x="6718792" y="5035545"/>
            <a:ext cx="2044105" cy="1364593"/>
          </a:xfrm>
          <a:prstGeom prst="rect">
            <a:avLst/>
          </a:prstGeom>
        </p:spPr>
      </p:pic>
      <p:sp>
        <p:nvSpPr>
          <p:cNvPr id="11" name="TextBox 10"/>
          <p:cNvSpPr txBox="1"/>
          <p:nvPr/>
        </p:nvSpPr>
        <p:spPr>
          <a:xfrm>
            <a:off x="6359683" y="2188190"/>
            <a:ext cx="2719917"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3375885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Galbreath</a:t>
            </a:r>
            <a:r>
              <a:rPr lang="en-US" dirty="0"/>
              <a:t> Technique </a:t>
            </a:r>
            <a:r>
              <a:rPr lang="mr-IN" dirty="0"/>
              <a:t>–</a:t>
            </a:r>
            <a:r>
              <a:rPr lang="en-US" dirty="0"/>
              <a:t> Why use it? </a:t>
            </a:r>
          </a:p>
        </p:txBody>
      </p:sp>
      <p:sp>
        <p:nvSpPr>
          <p:cNvPr id="3" name="Content Placeholder 2"/>
          <p:cNvSpPr>
            <a:spLocks noGrp="1"/>
          </p:cNvSpPr>
          <p:nvPr>
            <p:ph idx="1"/>
          </p:nvPr>
        </p:nvSpPr>
        <p:spPr/>
        <p:txBody>
          <a:bodyPr>
            <a:normAutofit/>
          </a:bodyPr>
          <a:lstStyle/>
          <a:p>
            <a:r>
              <a:rPr lang="en-US" sz="2800" dirty="0"/>
              <a:t>Passive soft tissue technique is used to induce jaw motion to create increased drainage of middle ear and tonsillar areas via the eustachian tube and lymphatics. </a:t>
            </a:r>
          </a:p>
          <a:p>
            <a:r>
              <a:rPr lang="en-US" sz="2800" dirty="0"/>
              <a:t>This technique can be used for chronic otitis media. </a:t>
            </a:r>
          </a:p>
        </p:txBody>
      </p:sp>
      <p:sp>
        <p:nvSpPr>
          <p:cNvPr id="4" name="TextBox 3"/>
          <p:cNvSpPr txBox="1"/>
          <p:nvPr/>
        </p:nvSpPr>
        <p:spPr>
          <a:xfrm>
            <a:off x="6011754" y="5800493"/>
            <a:ext cx="2719917"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3833326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79463" y="295833"/>
            <a:ext cx="7952208" cy="1143000"/>
          </a:xfrm>
        </p:spPr>
        <p:txBody>
          <a:bodyPr>
            <a:noAutofit/>
          </a:bodyPr>
          <a:lstStyle/>
          <a:p>
            <a:r>
              <a:rPr lang="en-US" dirty="0" err="1"/>
              <a:t>Galbreath</a:t>
            </a:r>
            <a:r>
              <a:rPr lang="en-US" dirty="0"/>
              <a:t> Technique </a:t>
            </a:r>
            <a:r>
              <a:rPr lang="mr-IN" dirty="0"/>
              <a:t>–</a:t>
            </a:r>
            <a:r>
              <a:rPr lang="en-US" dirty="0"/>
              <a:t> How to Perform</a:t>
            </a:r>
          </a:p>
        </p:txBody>
      </p:sp>
      <p:sp>
        <p:nvSpPr>
          <p:cNvPr id="8" name="Content Placeholder 7"/>
          <p:cNvSpPr>
            <a:spLocks noGrp="1"/>
          </p:cNvSpPr>
          <p:nvPr>
            <p:ph sz="half" idx="1"/>
          </p:nvPr>
        </p:nvSpPr>
        <p:spPr>
          <a:xfrm>
            <a:off x="779460" y="1981201"/>
            <a:ext cx="3952369" cy="4611524"/>
          </a:xfrm>
        </p:spPr>
        <p:txBody>
          <a:bodyPr>
            <a:normAutofit fontScale="92500"/>
          </a:bodyPr>
          <a:lstStyle/>
          <a:p>
            <a:r>
              <a:rPr lang="en-US" dirty="0"/>
              <a:t>The patient is supine and the doctor is</a:t>
            </a:r>
            <a:r>
              <a:rPr lang="en-US" b="1" dirty="0"/>
              <a:t> </a:t>
            </a:r>
            <a:r>
              <a:rPr lang="en-US" dirty="0"/>
              <a:t>behind patient, while stabilizing the head and placing traction on the mandible. With a “pumping action,” the fascia of the </a:t>
            </a:r>
            <a:r>
              <a:rPr lang="en-US" dirty="0" err="1"/>
              <a:t>eustachian</a:t>
            </a:r>
            <a:r>
              <a:rPr lang="en-US" dirty="0"/>
              <a:t> tube via the mandible is brought anteriorly and medially across the face a short distance, multiple times on each side of the head. </a:t>
            </a:r>
          </a:p>
          <a:p>
            <a:r>
              <a:rPr lang="en-US" dirty="0"/>
              <a:t>The procedure is done for 30 seconds on each side for up to three times a day. </a:t>
            </a:r>
          </a:p>
        </p:txBody>
      </p:sp>
      <p:pic>
        <p:nvPicPr>
          <p:cNvPr id="10" name="Picture 9"/>
          <p:cNvPicPr>
            <a:picLocks noChangeAspect="1"/>
          </p:cNvPicPr>
          <p:nvPr/>
        </p:nvPicPr>
        <p:blipFill>
          <a:blip r:embed="rId2"/>
          <a:stretch>
            <a:fillRect/>
          </a:stretch>
        </p:blipFill>
        <p:spPr>
          <a:xfrm>
            <a:off x="4994568" y="2422326"/>
            <a:ext cx="3368383" cy="2245588"/>
          </a:xfrm>
          <a:prstGeom prst="rect">
            <a:avLst/>
          </a:prstGeom>
        </p:spPr>
      </p:pic>
      <p:sp>
        <p:nvSpPr>
          <p:cNvPr id="11" name="TextBox 10"/>
          <p:cNvSpPr txBox="1"/>
          <p:nvPr/>
        </p:nvSpPr>
        <p:spPr>
          <a:xfrm>
            <a:off x="6011754" y="5800493"/>
            <a:ext cx="2719917"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spTree>
    <p:extLst>
      <p:ext uri="{BB962C8B-B14F-4D97-AF65-F5344CB8AC3E}">
        <p14:creationId xmlns:p14="http://schemas.microsoft.com/office/powerpoint/2010/main" val="4084007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 Pull Technique </a:t>
            </a:r>
            <a:r>
              <a:rPr lang="mr-IN" dirty="0"/>
              <a:t>–</a:t>
            </a:r>
            <a:r>
              <a:rPr lang="en-US" dirty="0"/>
              <a:t> Why use it? </a:t>
            </a:r>
          </a:p>
        </p:txBody>
      </p:sp>
      <p:sp>
        <p:nvSpPr>
          <p:cNvPr id="3" name="Content Placeholder 2"/>
          <p:cNvSpPr>
            <a:spLocks noGrp="1"/>
          </p:cNvSpPr>
          <p:nvPr>
            <p:ph idx="1"/>
          </p:nvPr>
        </p:nvSpPr>
        <p:spPr/>
        <p:txBody>
          <a:bodyPr>
            <a:normAutofit/>
          </a:bodyPr>
          <a:lstStyle/>
          <a:p>
            <a:r>
              <a:rPr lang="en-US" sz="2800" dirty="0"/>
              <a:t>A gentle bilateral ear pull will help mobilize the underlying fascia and the temporal bones. </a:t>
            </a:r>
          </a:p>
          <a:p>
            <a:pPr lvl="1"/>
            <a:r>
              <a:rPr lang="en-US" sz="2800" dirty="0"/>
              <a:t>One side may be less mobile and may require longer to feel a release. </a:t>
            </a:r>
          </a:p>
          <a:p>
            <a:pPr lvl="1"/>
            <a:r>
              <a:rPr lang="en-US" sz="2800" dirty="0"/>
              <a:t>The side that is more medial often correlates with an internally rotated temporal bone. </a:t>
            </a:r>
          </a:p>
        </p:txBody>
      </p:sp>
    </p:spTree>
    <p:extLst>
      <p:ext uri="{BB962C8B-B14F-4D97-AF65-F5344CB8AC3E}">
        <p14:creationId xmlns:p14="http://schemas.microsoft.com/office/powerpoint/2010/main" val="4001721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Ear Pull Technique </a:t>
            </a:r>
            <a:r>
              <a:rPr lang="mr-IN" dirty="0"/>
              <a:t>–</a:t>
            </a:r>
            <a:r>
              <a:rPr lang="en-US" dirty="0"/>
              <a:t> How to Perform</a:t>
            </a:r>
          </a:p>
        </p:txBody>
      </p:sp>
      <p:sp>
        <p:nvSpPr>
          <p:cNvPr id="8" name="Content Placeholder 7"/>
          <p:cNvSpPr>
            <a:spLocks noGrp="1"/>
          </p:cNvSpPr>
          <p:nvPr>
            <p:ph sz="half" idx="1"/>
          </p:nvPr>
        </p:nvSpPr>
        <p:spPr>
          <a:xfrm>
            <a:off x="400118" y="1737670"/>
            <a:ext cx="4594450" cy="4611524"/>
          </a:xfrm>
        </p:spPr>
        <p:txBody>
          <a:bodyPr>
            <a:noAutofit/>
          </a:bodyPr>
          <a:lstStyle/>
          <a:p>
            <a:r>
              <a:rPr lang="en-US" sz="2400" dirty="0"/>
              <a:t>Positioning:</a:t>
            </a:r>
          </a:p>
          <a:p>
            <a:pPr lvl="1"/>
            <a:r>
              <a:rPr lang="en-US" sz="2400" dirty="0"/>
              <a:t>The patient is supine. </a:t>
            </a:r>
          </a:p>
          <a:p>
            <a:pPr lvl="1"/>
            <a:r>
              <a:rPr lang="en-US" sz="2400" dirty="0"/>
              <a:t>The doctor is behind the patient. </a:t>
            </a:r>
          </a:p>
          <a:p>
            <a:r>
              <a:rPr lang="en-US" sz="2400" dirty="0"/>
              <a:t>A gentle force is applied to the bilateral pinnae until the pinnae become more mobile. </a:t>
            </a:r>
          </a:p>
          <a:p>
            <a:r>
              <a:rPr lang="en-US" sz="2400" dirty="0"/>
              <a:t>The ear pull is helpful in infants, but may not be useful in children who are moving around. </a:t>
            </a:r>
          </a:p>
        </p:txBody>
      </p:sp>
      <p:sp>
        <p:nvSpPr>
          <p:cNvPr id="11" name="TextBox 10"/>
          <p:cNvSpPr txBox="1"/>
          <p:nvPr/>
        </p:nvSpPr>
        <p:spPr>
          <a:xfrm>
            <a:off x="6011754" y="5800493"/>
            <a:ext cx="2719917" cy="707886"/>
          </a:xfrm>
          <a:prstGeom prst="rect">
            <a:avLst/>
          </a:prstGeom>
          <a:noFill/>
        </p:spPr>
        <p:txBody>
          <a:bodyPr wrap="square" rtlCol="0">
            <a:spAutoFit/>
          </a:bodyPr>
          <a:lstStyle/>
          <a:p>
            <a:r>
              <a:rPr lang="en-US" sz="1000" dirty="0"/>
              <a:t>American College of Osteopathic Pediatricians </a:t>
            </a:r>
            <a:br>
              <a:rPr lang="en-US" sz="1000" dirty="0"/>
            </a:br>
            <a:r>
              <a:rPr lang="en-US" sz="1000" dirty="0"/>
              <a:t>Pediatric Sinus Drainage OMT Module </a:t>
            </a:r>
          </a:p>
          <a:p>
            <a:r>
              <a:rPr lang="en-US" sz="1000" dirty="0"/>
              <a:t>Robert </a:t>
            </a:r>
            <a:r>
              <a:rPr lang="en-US" sz="1000" dirty="0" err="1"/>
              <a:t>Hostoffer</a:t>
            </a:r>
            <a:r>
              <a:rPr lang="en-US" sz="1000" dirty="0"/>
              <a:t>, DO FACOP, FAAP </a:t>
            </a:r>
          </a:p>
          <a:p>
            <a:r>
              <a:rPr lang="en-US" sz="1000" dirty="0"/>
              <a:t>Eric </a:t>
            </a:r>
            <a:r>
              <a:rPr lang="en-US" sz="1000" dirty="0" err="1"/>
              <a:t>Hegybeli</a:t>
            </a:r>
            <a:r>
              <a:rPr lang="en-US" sz="1000" dirty="0"/>
              <a:t>, DO, FAOCP </a:t>
            </a:r>
          </a:p>
        </p:txBody>
      </p:sp>
      <p:pic>
        <p:nvPicPr>
          <p:cNvPr id="2" name="Picture 1"/>
          <p:cNvPicPr>
            <a:picLocks noChangeAspect="1"/>
          </p:cNvPicPr>
          <p:nvPr/>
        </p:nvPicPr>
        <p:blipFill>
          <a:blip r:embed="rId2"/>
          <a:stretch>
            <a:fillRect/>
          </a:stretch>
        </p:blipFill>
        <p:spPr>
          <a:xfrm>
            <a:off x="5218930" y="2330938"/>
            <a:ext cx="3325353" cy="2216902"/>
          </a:xfrm>
          <a:prstGeom prst="rect">
            <a:avLst/>
          </a:prstGeom>
        </p:spPr>
      </p:pic>
    </p:spTree>
    <p:extLst>
      <p:ext uri="{BB962C8B-B14F-4D97-AF65-F5344CB8AC3E}">
        <p14:creationId xmlns:p14="http://schemas.microsoft.com/office/powerpoint/2010/main" val="1104490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Suboccipital</a:t>
            </a:r>
            <a:r>
              <a:rPr lang="en-US" dirty="0"/>
              <a:t> release </a:t>
            </a:r>
          </a:p>
        </p:txBody>
      </p:sp>
      <p:sp>
        <p:nvSpPr>
          <p:cNvPr id="3" name="Content Placeholder 2"/>
          <p:cNvSpPr>
            <a:spLocks noGrp="1"/>
          </p:cNvSpPr>
          <p:nvPr>
            <p:ph idx="1"/>
          </p:nvPr>
        </p:nvSpPr>
        <p:spPr>
          <a:xfrm>
            <a:off x="779463" y="1949824"/>
            <a:ext cx="3413077" cy="4712482"/>
          </a:xfrm>
        </p:spPr>
        <p:txBody>
          <a:bodyPr/>
          <a:lstStyle/>
          <a:p>
            <a:r>
              <a:rPr lang="en-US" dirty="0"/>
              <a:t>Patient is supine with physician at head of bed</a:t>
            </a:r>
          </a:p>
          <a:p>
            <a:r>
              <a:rPr lang="en-US" dirty="0"/>
              <a:t>Place index and middle fingers in the occipital sulcus on both sides</a:t>
            </a:r>
          </a:p>
          <a:p>
            <a:r>
              <a:rPr lang="en-US" dirty="0"/>
              <a:t>Apply linear traction until a release is felt (about one minute) </a:t>
            </a:r>
          </a:p>
        </p:txBody>
      </p:sp>
      <p:pic>
        <p:nvPicPr>
          <p:cNvPr id="4" name="Picture 3"/>
          <p:cNvPicPr>
            <a:picLocks noChangeAspect="1"/>
          </p:cNvPicPr>
          <p:nvPr/>
        </p:nvPicPr>
        <p:blipFill>
          <a:blip r:embed="rId2"/>
          <a:stretch>
            <a:fillRect/>
          </a:stretch>
        </p:blipFill>
        <p:spPr>
          <a:xfrm>
            <a:off x="4820976" y="1949824"/>
            <a:ext cx="1861419" cy="2195406"/>
          </a:xfrm>
          <a:prstGeom prst="rect">
            <a:avLst/>
          </a:prstGeom>
        </p:spPr>
      </p:pic>
      <p:pic>
        <p:nvPicPr>
          <p:cNvPr id="5" name="Picture 4"/>
          <p:cNvPicPr>
            <a:picLocks noChangeAspect="1"/>
          </p:cNvPicPr>
          <p:nvPr/>
        </p:nvPicPr>
        <p:blipFill>
          <a:blip r:embed="rId3"/>
          <a:stretch>
            <a:fillRect/>
          </a:stretch>
        </p:blipFill>
        <p:spPr>
          <a:xfrm>
            <a:off x="6682395" y="4313972"/>
            <a:ext cx="1680556" cy="2239227"/>
          </a:xfrm>
          <a:prstGeom prst="rect">
            <a:avLst/>
          </a:prstGeom>
        </p:spPr>
      </p:pic>
    </p:spTree>
    <p:extLst>
      <p:ext uri="{BB962C8B-B14F-4D97-AF65-F5344CB8AC3E}">
        <p14:creationId xmlns:p14="http://schemas.microsoft.com/office/powerpoint/2010/main" val="1642811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 </a:t>
            </a:r>
            <a:r>
              <a:rPr lang="mr-IN" dirty="0"/>
              <a:t>–</a:t>
            </a:r>
            <a:r>
              <a:rPr lang="en-US" dirty="0"/>
              <a:t> Lateral Traction</a:t>
            </a:r>
          </a:p>
        </p:txBody>
      </p:sp>
      <p:sp>
        <p:nvSpPr>
          <p:cNvPr id="3" name="Content Placeholder 2"/>
          <p:cNvSpPr>
            <a:spLocks noGrp="1"/>
          </p:cNvSpPr>
          <p:nvPr>
            <p:ph idx="1"/>
          </p:nvPr>
        </p:nvSpPr>
        <p:spPr>
          <a:xfrm>
            <a:off x="779463" y="1949824"/>
            <a:ext cx="3221717" cy="4590716"/>
          </a:xfrm>
        </p:spPr>
        <p:txBody>
          <a:bodyPr>
            <a:normAutofit lnSpcReduction="10000"/>
          </a:bodyPr>
          <a:lstStyle/>
          <a:p>
            <a:r>
              <a:rPr lang="en-US" dirty="0"/>
              <a:t>Place one hand on the frontal bone, the other hand on the lateral aspect of the cervical spine along the articular facets. </a:t>
            </a:r>
          </a:p>
          <a:p>
            <a:r>
              <a:rPr lang="en-US" dirty="0"/>
              <a:t>While applying pressure on the frontal bone away from you, the other hand stretches the muscles of the neck toward you.</a:t>
            </a:r>
          </a:p>
        </p:txBody>
      </p:sp>
      <p:pic>
        <p:nvPicPr>
          <p:cNvPr id="4" name="Picture 3"/>
          <p:cNvPicPr>
            <a:picLocks noChangeAspect="1"/>
          </p:cNvPicPr>
          <p:nvPr/>
        </p:nvPicPr>
        <p:blipFill>
          <a:blip r:embed="rId2"/>
          <a:stretch>
            <a:fillRect/>
          </a:stretch>
        </p:blipFill>
        <p:spPr>
          <a:xfrm>
            <a:off x="4314314" y="1818844"/>
            <a:ext cx="2052779" cy="2599499"/>
          </a:xfrm>
          <a:prstGeom prst="rect">
            <a:avLst/>
          </a:prstGeom>
        </p:spPr>
      </p:pic>
      <p:pic>
        <p:nvPicPr>
          <p:cNvPr id="5" name="Picture 4"/>
          <p:cNvPicPr>
            <a:picLocks noChangeAspect="1"/>
          </p:cNvPicPr>
          <p:nvPr/>
        </p:nvPicPr>
        <p:blipFill>
          <a:blip r:embed="rId3"/>
          <a:stretch>
            <a:fillRect/>
          </a:stretch>
        </p:blipFill>
        <p:spPr>
          <a:xfrm>
            <a:off x="6367093" y="4158777"/>
            <a:ext cx="2304275" cy="2222163"/>
          </a:xfrm>
          <a:prstGeom prst="rect">
            <a:avLst/>
          </a:prstGeom>
        </p:spPr>
      </p:pic>
    </p:spTree>
    <p:extLst>
      <p:ext uri="{BB962C8B-B14F-4D97-AF65-F5344CB8AC3E}">
        <p14:creationId xmlns:p14="http://schemas.microsoft.com/office/powerpoint/2010/main" val="377420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4" name="Group 3"/>
          <p:cNvGrpSpPr/>
          <p:nvPr/>
        </p:nvGrpSpPr>
        <p:grpSpPr>
          <a:xfrm>
            <a:off x="3749815" y="669720"/>
            <a:ext cx="1644369" cy="1644369"/>
            <a:chOff x="2059127" y="912606"/>
            <a:chExt cx="1644369" cy="1644369"/>
          </a:xfrm>
          <a:scene3d>
            <a:camera prst="orthographicFront"/>
            <a:lightRig rig="flat" dir="t"/>
          </a:scene3d>
        </p:grpSpPr>
        <p:sp>
          <p:nvSpPr>
            <p:cNvPr id="29" name="Oval 28"/>
            <p:cNvSpPr/>
            <p:nvPr/>
          </p:nvSpPr>
          <p:spPr>
            <a:xfrm>
              <a:off x="2059127" y="912606"/>
              <a:ext cx="1644369" cy="1644369"/>
            </a:xfrm>
            <a:prstGeom prst="ellipse">
              <a:avLst/>
            </a:prstGeom>
            <a:ln>
              <a:prstDash val="dashDot"/>
            </a:ln>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30" name="Oval 8"/>
            <p:cNvSpPr/>
            <p:nvPr/>
          </p:nvSpPr>
          <p:spPr>
            <a:xfrm>
              <a:off x="2280564" y="1153418"/>
              <a:ext cx="120149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gr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Tree>
    <p:extLst>
      <p:ext uri="{BB962C8B-B14F-4D97-AF65-F5344CB8AC3E}">
        <p14:creationId xmlns:p14="http://schemas.microsoft.com/office/powerpoint/2010/main" val="321192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Soft Tissue to the Paraspinal Muscles </a:t>
            </a:r>
          </a:p>
        </p:txBody>
      </p:sp>
      <p:sp>
        <p:nvSpPr>
          <p:cNvPr id="3" name="Content Placeholder 2"/>
          <p:cNvSpPr>
            <a:spLocks noGrp="1"/>
          </p:cNvSpPr>
          <p:nvPr>
            <p:ph idx="1"/>
          </p:nvPr>
        </p:nvSpPr>
        <p:spPr>
          <a:xfrm>
            <a:off x="327155" y="1758477"/>
            <a:ext cx="3656627" cy="4869039"/>
          </a:xfrm>
        </p:spPr>
        <p:txBody>
          <a:bodyPr>
            <a:normAutofit fontScale="77500" lnSpcReduction="20000"/>
          </a:bodyPr>
          <a:lstStyle/>
          <a:p>
            <a:r>
              <a:rPr lang="en-US" dirty="0"/>
              <a:t>Patient is prone</a:t>
            </a:r>
          </a:p>
          <a:p>
            <a:r>
              <a:rPr lang="en-US" dirty="0"/>
              <a:t>Physician is standing on the opposite side of the patient to which they will treat</a:t>
            </a:r>
          </a:p>
          <a:p>
            <a:r>
              <a:rPr lang="en-US" dirty="0"/>
              <a:t>Place the thenar and hypothenar eminences of the physician’s dominant hand between the spinous processes and paraspinal muscles on the contralateral side to which you are standing, and are aiming to treat. </a:t>
            </a:r>
          </a:p>
          <a:p>
            <a:r>
              <a:rPr lang="en-US" dirty="0"/>
              <a:t>The physician places the other hand over the hand above</a:t>
            </a:r>
          </a:p>
          <a:p>
            <a:r>
              <a:rPr lang="en-US" dirty="0"/>
              <a:t>The physician leans forward applying a lateral force to the paraspinal muscles. </a:t>
            </a:r>
          </a:p>
        </p:txBody>
      </p:sp>
      <p:pic>
        <p:nvPicPr>
          <p:cNvPr id="4" name="Picture 3"/>
          <p:cNvPicPr>
            <a:picLocks noChangeAspect="1"/>
          </p:cNvPicPr>
          <p:nvPr/>
        </p:nvPicPr>
        <p:blipFill>
          <a:blip r:embed="rId2"/>
          <a:stretch>
            <a:fillRect/>
          </a:stretch>
        </p:blipFill>
        <p:spPr>
          <a:xfrm>
            <a:off x="3983782" y="1758477"/>
            <a:ext cx="1544758" cy="2117534"/>
          </a:xfrm>
          <a:prstGeom prst="rect">
            <a:avLst/>
          </a:prstGeom>
        </p:spPr>
      </p:pic>
      <p:pic>
        <p:nvPicPr>
          <p:cNvPr id="5" name="Picture 4"/>
          <p:cNvPicPr>
            <a:picLocks noChangeAspect="1"/>
          </p:cNvPicPr>
          <p:nvPr/>
        </p:nvPicPr>
        <p:blipFill>
          <a:blip r:embed="rId3"/>
          <a:stretch>
            <a:fillRect/>
          </a:stretch>
        </p:blipFill>
        <p:spPr>
          <a:xfrm>
            <a:off x="7301594" y="4435739"/>
            <a:ext cx="1532110" cy="2015934"/>
          </a:xfrm>
          <a:prstGeom prst="rect">
            <a:avLst/>
          </a:prstGeom>
        </p:spPr>
      </p:pic>
      <p:pic>
        <p:nvPicPr>
          <p:cNvPr id="6" name="Picture 5"/>
          <p:cNvPicPr>
            <a:picLocks noChangeAspect="1"/>
          </p:cNvPicPr>
          <p:nvPr/>
        </p:nvPicPr>
        <p:blipFill>
          <a:blip r:embed="rId4"/>
          <a:stretch>
            <a:fillRect/>
          </a:stretch>
        </p:blipFill>
        <p:spPr>
          <a:xfrm>
            <a:off x="5070485" y="3274139"/>
            <a:ext cx="2375188" cy="2035875"/>
          </a:xfrm>
          <a:prstGeom prst="rect">
            <a:avLst/>
          </a:prstGeom>
        </p:spPr>
      </p:pic>
    </p:spTree>
    <p:extLst>
      <p:ext uri="{BB962C8B-B14F-4D97-AF65-F5344CB8AC3E}">
        <p14:creationId xmlns:p14="http://schemas.microsoft.com/office/powerpoint/2010/main" val="2862328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Rib Raising </a:t>
            </a:r>
          </a:p>
        </p:txBody>
      </p:sp>
      <p:sp>
        <p:nvSpPr>
          <p:cNvPr id="3" name="Text Placeholder 2"/>
          <p:cNvSpPr>
            <a:spLocks noGrp="1"/>
          </p:cNvSpPr>
          <p:nvPr>
            <p:ph type="body" idx="1"/>
          </p:nvPr>
        </p:nvSpPr>
        <p:spPr>
          <a:xfrm>
            <a:off x="779463" y="1608895"/>
            <a:ext cx="3657600" cy="868362"/>
          </a:xfrm>
        </p:spPr>
        <p:txBody>
          <a:bodyPr/>
          <a:lstStyle/>
          <a:p>
            <a:r>
              <a:rPr lang="en-US" dirty="0"/>
              <a:t>Patient Supine</a:t>
            </a:r>
          </a:p>
        </p:txBody>
      </p:sp>
      <p:sp>
        <p:nvSpPr>
          <p:cNvPr id="4" name="Content Placeholder 3"/>
          <p:cNvSpPr>
            <a:spLocks noGrp="1"/>
          </p:cNvSpPr>
          <p:nvPr>
            <p:ph sz="half" idx="2"/>
          </p:nvPr>
        </p:nvSpPr>
        <p:spPr>
          <a:xfrm>
            <a:off x="264511" y="2290929"/>
            <a:ext cx="4172552" cy="3213100"/>
          </a:xfrm>
        </p:spPr>
        <p:txBody>
          <a:bodyPr>
            <a:normAutofit/>
          </a:bodyPr>
          <a:lstStyle/>
          <a:p>
            <a:r>
              <a:rPr lang="en-US" sz="1600" dirty="0"/>
              <a:t>The physician is at the side they are treating</a:t>
            </a:r>
          </a:p>
          <a:p>
            <a:r>
              <a:rPr lang="en-US" sz="1600" dirty="0"/>
              <a:t>Physician’s hands are under the patient’s back, palms up, with fingers close to the </a:t>
            </a:r>
            <a:r>
              <a:rPr lang="en-US" sz="1600" dirty="0" err="1"/>
              <a:t>spinous</a:t>
            </a:r>
            <a:r>
              <a:rPr lang="en-US" sz="1600" dirty="0"/>
              <a:t> process</a:t>
            </a:r>
          </a:p>
          <a:p>
            <a:r>
              <a:rPr lang="en-US" sz="1600" dirty="0"/>
              <a:t>The pads of the fingers elevate as the forearms are used as the fulcrum, making a “come here” motion</a:t>
            </a:r>
          </a:p>
        </p:txBody>
      </p:sp>
      <p:sp>
        <p:nvSpPr>
          <p:cNvPr id="5" name="Text Placeholder 4"/>
          <p:cNvSpPr>
            <a:spLocks noGrp="1"/>
          </p:cNvSpPr>
          <p:nvPr>
            <p:ph type="body" sz="quarter" idx="3"/>
          </p:nvPr>
        </p:nvSpPr>
        <p:spPr>
          <a:xfrm>
            <a:off x="4705351" y="1608895"/>
            <a:ext cx="3657600" cy="868362"/>
          </a:xfrm>
        </p:spPr>
        <p:txBody>
          <a:bodyPr/>
          <a:lstStyle/>
          <a:p>
            <a:r>
              <a:rPr lang="en-US" dirty="0"/>
              <a:t>Patient Seated</a:t>
            </a:r>
          </a:p>
        </p:txBody>
      </p:sp>
      <p:sp>
        <p:nvSpPr>
          <p:cNvPr id="6" name="Content Placeholder 5"/>
          <p:cNvSpPr>
            <a:spLocks noGrp="1"/>
          </p:cNvSpPr>
          <p:nvPr>
            <p:ph sz="quarter" idx="4"/>
          </p:nvPr>
        </p:nvSpPr>
        <p:spPr>
          <a:xfrm>
            <a:off x="4705351" y="2290929"/>
            <a:ext cx="4079848" cy="3213100"/>
          </a:xfrm>
        </p:spPr>
        <p:txBody>
          <a:bodyPr>
            <a:normAutofit/>
          </a:bodyPr>
          <a:lstStyle/>
          <a:p>
            <a:r>
              <a:rPr lang="en-US" sz="1600" dirty="0"/>
              <a:t>The physician is standing in front of the patient</a:t>
            </a:r>
          </a:p>
          <a:p>
            <a:r>
              <a:rPr lang="en-US" sz="1600" dirty="0"/>
              <a:t>The physician reaches around the patient, and contacts the patient’s posterior rib angles on both sides with hands bilaterally </a:t>
            </a:r>
          </a:p>
          <a:p>
            <a:r>
              <a:rPr lang="en-US" sz="1600" dirty="0"/>
              <a:t>The physician is to lean back applying a gentle traction </a:t>
            </a:r>
          </a:p>
        </p:txBody>
      </p:sp>
      <p:pic>
        <p:nvPicPr>
          <p:cNvPr id="7" name="Picture 6"/>
          <p:cNvPicPr>
            <a:picLocks noChangeAspect="1"/>
          </p:cNvPicPr>
          <p:nvPr/>
        </p:nvPicPr>
        <p:blipFill>
          <a:blip r:embed="rId2"/>
          <a:stretch>
            <a:fillRect/>
          </a:stretch>
        </p:blipFill>
        <p:spPr>
          <a:xfrm>
            <a:off x="1538994" y="4881605"/>
            <a:ext cx="2147618" cy="1976395"/>
          </a:xfrm>
          <a:prstGeom prst="rect">
            <a:avLst/>
          </a:prstGeom>
        </p:spPr>
      </p:pic>
      <p:pic>
        <p:nvPicPr>
          <p:cNvPr id="8" name="Picture 7"/>
          <p:cNvPicPr>
            <a:picLocks noChangeAspect="1"/>
          </p:cNvPicPr>
          <p:nvPr/>
        </p:nvPicPr>
        <p:blipFill>
          <a:blip r:embed="rId3"/>
          <a:stretch>
            <a:fillRect/>
          </a:stretch>
        </p:blipFill>
        <p:spPr>
          <a:xfrm>
            <a:off x="5823660" y="4537390"/>
            <a:ext cx="1813374" cy="2323235"/>
          </a:xfrm>
          <a:prstGeom prst="rect">
            <a:avLst/>
          </a:prstGeom>
        </p:spPr>
      </p:pic>
    </p:spTree>
    <p:extLst>
      <p:ext uri="{BB962C8B-B14F-4D97-AF65-F5344CB8AC3E}">
        <p14:creationId xmlns:p14="http://schemas.microsoft.com/office/powerpoint/2010/main" val="3014164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Lymphatic Drainage</a:t>
            </a:r>
          </a:p>
        </p:txBody>
      </p:sp>
      <p:sp>
        <p:nvSpPr>
          <p:cNvPr id="3" name="Content Placeholder 2"/>
          <p:cNvSpPr>
            <a:spLocks noGrp="1"/>
          </p:cNvSpPr>
          <p:nvPr>
            <p:ph idx="1"/>
          </p:nvPr>
        </p:nvSpPr>
        <p:spPr>
          <a:xfrm>
            <a:off x="222777" y="1756901"/>
            <a:ext cx="4056745" cy="4782062"/>
          </a:xfrm>
        </p:spPr>
        <p:txBody>
          <a:bodyPr>
            <a:normAutofit lnSpcReduction="10000"/>
          </a:bodyPr>
          <a:lstStyle/>
          <a:p>
            <a:r>
              <a:rPr lang="en-US" dirty="0"/>
              <a:t>The patient is supine with knees flexed, and the physician is at the head of the patient</a:t>
            </a:r>
          </a:p>
          <a:p>
            <a:r>
              <a:rPr lang="en-US" dirty="0"/>
              <a:t>The physician hands are spread flat over the anterior superior chest wall</a:t>
            </a:r>
          </a:p>
          <a:p>
            <a:r>
              <a:rPr lang="en-US" dirty="0"/>
              <a:t>Pressure is applied, equally distributed over the entire surface of the anterior superior chest with both hands in downward and caudad rhythmic manner</a:t>
            </a:r>
          </a:p>
        </p:txBody>
      </p:sp>
      <p:pic>
        <p:nvPicPr>
          <p:cNvPr id="4" name="Picture 3"/>
          <p:cNvPicPr>
            <a:picLocks noChangeAspect="1"/>
          </p:cNvPicPr>
          <p:nvPr/>
        </p:nvPicPr>
        <p:blipFill>
          <a:blip r:embed="rId2"/>
          <a:stretch>
            <a:fillRect/>
          </a:stretch>
        </p:blipFill>
        <p:spPr>
          <a:xfrm>
            <a:off x="4279522" y="1756901"/>
            <a:ext cx="2299962" cy="3461036"/>
          </a:xfrm>
          <a:prstGeom prst="rect">
            <a:avLst/>
          </a:prstGeom>
        </p:spPr>
      </p:pic>
      <p:pic>
        <p:nvPicPr>
          <p:cNvPr id="5" name="Picture 4"/>
          <p:cNvPicPr>
            <a:picLocks noChangeAspect="1"/>
          </p:cNvPicPr>
          <p:nvPr/>
        </p:nvPicPr>
        <p:blipFill>
          <a:blip r:embed="rId3"/>
          <a:stretch>
            <a:fillRect/>
          </a:stretch>
        </p:blipFill>
        <p:spPr>
          <a:xfrm>
            <a:off x="6088751" y="4495272"/>
            <a:ext cx="2783430" cy="2193005"/>
          </a:xfrm>
          <a:prstGeom prst="rect">
            <a:avLst/>
          </a:prstGeom>
        </p:spPr>
      </p:pic>
    </p:spTree>
    <p:extLst>
      <p:ext uri="{BB962C8B-B14F-4D97-AF65-F5344CB8AC3E}">
        <p14:creationId xmlns:p14="http://schemas.microsoft.com/office/powerpoint/2010/main" val="2702567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295833"/>
            <a:ext cx="8090217" cy="1143000"/>
          </a:xfrm>
        </p:spPr>
        <p:txBody>
          <a:bodyPr>
            <a:noAutofit/>
          </a:bodyPr>
          <a:lstStyle/>
          <a:p>
            <a:r>
              <a:rPr lang="en-US" dirty="0" err="1"/>
              <a:t>Thoracoabdominal</a:t>
            </a:r>
            <a:r>
              <a:rPr lang="en-US" dirty="0"/>
              <a:t> Diaphragm Release</a:t>
            </a:r>
          </a:p>
        </p:txBody>
      </p:sp>
      <p:sp>
        <p:nvSpPr>
          <p:cNvPr id="3" name="Content Placeholder 2"/>
          <p:cNvSpPr>
            <a:spLocks noGrp="1"/>
          </p:cNvSpPr>
          <p:nvPr>
            <p:ph idx="1"/>
          </p:nvPr>
        </p:nvSpPr>
        <p:spPr>
          <a:xfrm>
            <a:off x="330531" y="1688898"/>
            <a:ext cx="4053369" cy="5042988"/>
          </a:xfrm>
        </p:spPr>
        <p:txBody>
          <a:bodyPr>
            <a:noAutofit/>
          </a:bodyPr>
          <a:lstStyle/>
          <a:p>
            <a:r>
              <a:rPr lang="en-US" sz="1700" dirty="0"/>
              <a:t>Patient is supine</a:t>
            </a:r>
          </a:p>
          <a:p>
            <a:r>
              <a:rPr lang="en-US" sz="1700" dirty="0"/>
              <a:t>The physician is standing behind the patient’s head</a:t>
            </a:r>
          </a:p>
          <a:p>
            <a:r>
              <a:rPr lang="en-US" sz="1700" dirty="0"/>
              <a:t>The physician is to place palms bilaterally over the lower margin of the ribcage, with thumbs lateral to the sternum one inch below the 10th rib</a:t>
            </a:r>
          </a:p>
          <a:p>
            <a:r>
              <a:rPr lang="en-US" sz="1700" dirty="0"/>
              <a:t>Apply a slow, progressive pressure to the fascia of the anterior abdomen and diaphragm, allowing the thumbs to sink under the ribs. After this is achieved, apply an upward pressure </a:t>
            </a:r>
          </a:p>
          <a:p>
            <a:r>
              <a:rPr lang="en-US" sz="1700" dirty="0"/>
              <a:t>Hold until a release is felt (approximately one minute) </a:t>
            </a:r>
          </a:p>
        </p:txBody>
      </p:sp>
      <p:pic>
        <p:nvPicPr>
          <p:cNvPr id="4" name="Picture 3"/>
          <p:cNvPicPr>
            <a:picLocks noChangeAspect="1"/>
          </p:cNvPicPr>
          <p:nvPr/>
        </p:nvPicPr>
        <p:blipFill>
          <a:blip r:embed="rId2"/>
          <a:stretch>
            <a:fillRect/>
          </a:stretch>
        </p:blipFill>
        <p:spPr>
          <a:xfrm>
            <a:off x="4366120" y="1688898"/>
            <a:ext cx="1470520" cy="2722978"/>
          </a:xfrm>
          <a:prstGeom prst="rect">
            <a:avLst/>
          </a:prstGeom>
        </p:spPr>
      </p:pic>
      <p:pic>
        <p:nvPicPr>
          <p:cNvPr id="5" name="Picture 4"/>
          <p:cNvPicPr>
            <a:picLocks noChangeAspect="1"/>
          </p:cNvPicPr>
          <p:nvPr/>
        </p:nvPicPr>
        <p:blipFill>
          <a:blip r:embed="rId3"/>
          <a:stretch>
            <a:fillRect/>
          </a:stretch>
        </p:blipFill>
        <p:spPr>
          <a:xfrm>
            <a:off x="7029736" y="2398877"/>
            <a:ext cx="1670442" cy="3411071"/>
          </a:xfrm>
          <a:prstGeom prst="rect">
            <a:avLst/>
          </a:prstGeom>
        </p:spPr>
      </p:pic>
      <p:pic>
        <p:nvPicPr>
          <p:cNvPr id="6" name="Picture 5"/>
          <p:cNvPicPr>
            <a:picLocks noChangeAspect="1"/>
          </p:cNvPicPr>
          <p:nvPr/>
        </p:nvPicPr>
        <p:blipFill>
          <a:blip r:embed="rId4"/>
          <a:stretch>
            <a:fillRect/>
          </a:stretch>
        </p:blipFill>
        <p:spPr>
          <a:xfrm>
            <a:off x="4814913" y="4742382"/>
            <a:ext cx="2043453" cy="1778789"/>
          </a:xfrm>
          <a:prstGeom prst="rect">
            <a:avLst/>
          </a:prstGeom>
        </p:spPr>
      </p:pic>
    </p:spTree>
    <p:extLst>
      <p:ext uri="{BB962C8B-B14F-4D97-AF65-F5344CB8AC3E}">
        <p14:creationId xmlns:p14="http://schemas.microsoft.com/office/powerpoint/2010/main" val="3279285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Thoracic Inlet </a:t>
            </a:r>
            <a:r>
              <a:rPr lang="en-US" dirty="0" err="1"/>
              <a:t>Myofascial</a:t>
            </a:r>
            <a:r>
              <a:rPr lang="en-US" dirty="0"/>
              <a:t> Release</a:t>
            </a:r>
          </a:p>
        </p:txBody>
      </p:sp>
      <p:sp>
        <p:nvSpPr>
          <p:cNvPr id="3" name="Content Placeholder 2"/>
          <p:cNvSpPr>
            <a:spLocks noGrp="1"/>
          </p:cNvSpPr>
          <p:nvPr>
            <p:ph idx="1"/>
          </p:nvPr>
        </p:nvSpPr>
        <p:spPr>
          <a:xfrm>
            <a:off x="243550" y="1722110"/>
            <a:ext cx="4644848" cy="4888010"/>
          </a:xfrm>
        </p:spPr>
        <p:txBody>
          <a:bodyPr>
            <a:noAutofit/>
          </a:bodyPr>
          <a:lstStyle/>
          <a:p>
            <a:r>
              <a:rPr lang="en-US" sz="1600" dirty="0"/>
              <a:t>The patient is supine</a:t>
            </a:r>
          </a:p>
          <a:p>
            <a:r>
              <a:rPr lang="en-US" sz="1600" dirty="0"/>
              <a:t>The physician is to be seated at the patient’s head behind the patient</a:t>
            </a:r>
          </a:p>
          <a:p>
            <a:r>
              <a:rPr lang="en-US" sz="1600" dirty="0"/>
              <a:t>The physician is to place hands with 2nd - 5th digits over the chest wall, over the thoracic inlet at the levels of the first and second ribs. The thumbs of the physician should posterior to the thoracic inlet, at the same level upon the chest anteriorly </a:t>
            </a:r>
          </a:p>
          <a:p>
            <a:r>
              <a:rPr lang="en-US" sz="1600" dirty="0"/>
              <a:t>With slight pressure over the anterior chest, introduce translation to the left/right, rotation, and/or twisting motion to evaluate for any </a:t>
            </a:r>
            <a:r>
              <a:rPr lang="en-US" sz="1600" dirty="0" err="1"/>
              <a:t>myofascial</a:t>
            </a:r>
            <a:r>
              <a:rPr lang="en-US" sz="1600" dirty="0"/>
              <a:t> restrictions </a:t>
            </a:r>
          </a:p>
          <a:p>
            <a:r>
              <a:rPr lang="en-US" sz="1600" dirty="0"/>
              <a:t>Hold a point of balance within the above induced motions until a release is felt (about one minute)</a:t>
            </a:r>
          </a:p>
        </p:txBody>
      </p:sp>
      <p:pic>
        <p:nvPicPr>
          <p:cNvPr id="4" name="Picture 3"/>
          <p:cNvPicPr>
            <a:picLocks noChangeAspect="1"/>
          </p:cNvPicPr>
          <p:nvPr/>
        </p:nvPicPr>
        <p:blipFill>
          <a:blip r:embed="rId2"/>
          <a:stretch>
            <a:fillRect/>
          </a:stretch>
        </p:blipFill>
        <p:spPr>
          <a:xfrm>
            <a:off x="4888398" y="1722110"/>
            <a:ext cx="2248147" cy="2764388"/>
          </a:xfrm>
          <a:prstGeom prst="rect">
            <a:avLst/>
          </a:prstGeom>
        </p:spPr>
      </p:pic>
      <p:pic>
        <p:nvPicPr>
          <p:cNvPr id="5" name="Picture 4"/>
          <p:cNvPicPr>
            <a:picLocks noChangeAspect="1"/>
          </p:cNvPicPr>
          <p:nvPr/>
        </p:nvPicPr>
        <p:blipFill>
          <a:blip r:embed="rId3"/>
          <a:stretch>
            <a:fillRect/>
          </a:stretch>
        </p:blipFill>
        <p:spPr>
          <a:xfrm>
            <a:off x="6558455" y="4466741"/>
            <a:ext cx="2365915" cy="2143379"/>
          </a:xfrm>
          <a:prstGeom prst="rect">
            <a:avLst/>
          </a:prstGeom>
        </p:spPr>
      </p:pic>
    </p:spTree>
    <p:extLst>
      <p:ext uri="{BB962C8B-B14F-4D97-AF65-F5344CB8AC3E}">
        <p14:creationId xmlns:p14="http://schemas.microsoft.com/office/powerpoint/2010/main" val="3682413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 </a:t>
            </a:r>
          </a:p>
        </p:txBody>
      </p:sp>
    </p:spTree>
    <p:extLst>
      <p:ext uri="{BB962C8B-B14F-4D97-AF65-F5344CB8AC3E}">
        <p14:creationId xmlns:p14="http://schemas.microsoft.com/office/powerpoint/2010/main" val="605752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779462" y="1949824"/>
            <a:ext cx="7727393" cy="4712482"/>
          </a:xfrm>
        </p:spPr>
        <p:txBody>
          <a:bodyPr>
            <a:normAutofit fontScale="62500" lnSpcReduction="20000"/>
          </a:bodyPr>
          <a:lstStyle/>
          <a:p>
            <a:r>
              <a:rPr lang="en-US" dirty="0"/>
              <a:t>Allen TW, </a:t>
            </a:r>
            <a:r>
              <a:rPr lang="en-US" dirty="0" err="1"/>
              <a:t>D’Alonzo</a:t>
            </a:r>
            <a:r>
              <a:rPr lang="en-US" dirty="0"/>
              <a:t> GE, Investigating the role of osteopathic manipulation in the treatment of asthma. </a:t>
            </a:r>
            <a:r>
              <a:rPr lang="en-US" i="1" dirty="0"/>
              <a:t>J Am Osteopath </a:t>
            </a:r>
            <a:r>
              <a:rPr lang="en-US" i="1" dirty="0" err="1"/>
              <a:t>Assoc</a:t>
            </a:r>
            <a:r>
              <a:rPr lang="en-US" i="1" dirty="0"/>
              <a:t> </a:t>
            </a:r>
            <a:r>
              <a:rPr lang="en-US" dirty="0"/>
              <a:t>1993;93:654–656, 659. </a:t>
            </a:r>
          </a:p>
          <a:p>
            <a:r>
              <a:rPr lang="en-US" dirty="0" err="1"/>
              <a:t>Chila</a:t>
            </a:r>
            <a:r>
              <a:rPr lang="en-US" dirty="0"/>
              <a:t>, Anthony, et. al. Foundations of Osteopathic Medicine. Rev 3rd Ed. 2011: 53 - 55, 331 - 334, 528 - 542, 883 - 888, 960 - 965</a:t>
            </a:r>
          </a:p>
          <a:p>
            <a:r>
              <a:rPr lang="en-US" dirty="0" err="1"/>
              <a:t>Hostoffer</a:t>
            </a:r>
            <a:r>
              <a:rPr lang="en-US" dirty="0"/>
              <a:t>, Robert and </a:t>
            </a:r>
            <a:r>
              <a:rPr lang="en-US" dirty="0" err="1"/>
              <a:t>Hegybeli</a:t>
            </a:r>
            <a:r>
              <a:rPr lang="en-US" dirty="0"/>
              <a:t>, Eric. Pediatric OMT Chest Module. </a:t>
            </a:r>
            <a:r>
              <a:rPr lang="en-US" dirty="0" err="1"/>
              <a:t>Powerpoint</a:t>
            </a:r>
            <a:r>
              <a:rPr lang="en-US" dirty="0"/>
              <a:t> Presentation. Retrieved from: http://</a:t>
            </a:r>
            <a:r>
              <a:rPr lang="en-US" dirty="0" err="1"/>
              <a:t>www.acopeds.org</a:t>
            </a:r>
            <a:r>
              <a:rPr lang="en-US" dirty="0"/>
              <a:t>/</a:t>
            </a:r>
            <a:r>
              <a:rPr lang="en-US" dirty="0" err="1"/>
              <a:t>pomt</a:t>
            </a:r>
            <a:r>
              <a:rPr lang="en-US" dirty="0"/>
              <a:t>-for-residents-directors/ </a:t>
            </a:r>
          </a:p>
          <a:p>
            <a:r>
              <a:rPr lang="en-US" dirty="0" err="1"/>
              <a:t>Kuchera</a:t>
            </a:r>
            <a:r>
              <a:rPr lang="en-US" dirty="0"/>
              <a:t> ML, </a:t>
            </a:r>
            <a:r>
              <a:rPr lang="en-US" dirty="0" err="1"/>
              <a:t>Kuchera</a:t>
            </a:r>
            <a:r>
              <a:rPr lang="en-US" dirty="0"/>
              <a:t> WA. Osteopathic Considerations in Systemic Dysfunction. Rev. 2nd Ed. 1994:33–56.</a:t>
            </a:r>
          </a:p>
          <a:p>
            <a:r>
              <a:rPr lang="en-US" dirty="0"/>
              <a:t>Nelson, Kenneth. Somatic dysfunction in Osteopathic Medicine. Rev 2nd Ed. 2014: </a:t>
            </a:r>
            <a:r>
              <a:rPr lang="en-US" dirty="0" err="1"/>
              <a:t>pg</a:t>
            </a:r>
            <a:r>
              <a:rPr lang="en-US" dirty="0"/>
              <a:t> 285, </a:t>
            </a:r>
          </a:p>
          <a:p>
            <a:r>
              <a:rPr lang="en-US" dirty="0" err="1"/>
              <a:t>Openshaw</a:t>
            </a:r>
            <a:r>
              <a:rPr lang="en-US" dirty="0"/>
              <a:t> P, Edwards S, Helms P. Changes in rib cage geometry in childhood. </a:t>
            </a:r>
            <a:r>
              <a:rPr lang="en-US" i="1" dirty="0"/>
              <a:t>Thorax </a:t>
            </a:r>
            <a:r>
              <a:rPr lang="en-US" dirty="0"/>
              <a:t>1984;39:624.</a:t>
            </a:r>
          </a:p>
          <a:p>
            <a:r>
              <a:rPr lang="en-US" dirty="0" err="1"/>
              <a:t>Sawicki</a:t>
            </a:r>
            <a:r>
              <a:rPr lang="en-US" dirty="0"/>
              <a:t>, Gregory, et al. Asthma in Children Younger Than 12 Years Initial Evaluation and Diagnosis. In: </a:t>
            </a:r>
            <a:r>
              <a:rPr lang="en-US" dirty="0" err="1"/>
              <a:t>UpToDate</a:t>
            </a:r>
            <a:r>
              <a:rPr lang="en-US" dirty="0"/>
              <a:t>, Post TW (Ed), </a:t>
            </a:r>
            <a:r>
              <a:rPr lang="en-US" dirty="0" err="1"/>
              <a:t>UpToDate</a:t>
            </a:r>
            <a:r>
              <a:rPr lang="en-US" dirty="0"/>
              <a:t>, Waltham, MA. (Accessed on March 25, 2016.)</a:t>
            </a:r>
          </a:p>
          <a:p>
            <a:r>
              <a:rPr lang="en-US" dirty="0"/>
              <a:t>Panton J, Barley EA. Family therapy for asthma in children. </a:t>
            </a:r>
            <a:r>
              <a:rPr lang="en-US" i="1" dirty="0"/>
              <a:t>Cochrane Database </a:t>
            </a:r>
            <a:r>
              <a:rPr lang="en-US" i="1" dirty="0" err="1"/>
              <a:t>Syst</a:t>
            </a:r>
            <a:r>
              <a:rPr lang="en-US" i="1" dirty="0"/>
              <a:t> Rev </a:t>
            </a:r>
            <a:r>
              <a:rPr lang="en-US" dirty="0"/>
              <a:t>2005:2.</a:t>
            </a:r>
          </a:p>
        </p:txBody>
      </p:sp>
    </p:spTree>
    <p:extLst>
      <p:ext uri="{BB962C8B-B14F-4D97-AF65-F5344CB8AC3E}">
        <p14:creationId xmlns:p14="http://schemas.microsoft.com/office/powerpoint/2010/main" val="738109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7583488" cy="1143000"/>
          </a:xfrm>
        </p:spPr>
        <p:txBody>
          <a:bodyPr/>
          <a:lstStyle/>
          <a:p>
            <a:r>
              <a:rPr lang="en-US" dirty="0"/>
              <a:t>References</a:t>
            </a:r>
          </a:p>
        </p:txBody>
      </p:sp>
      <p:sp>
        <p:nvSpPr>
          <p:cNvPr id="3" name="Content Placeholder 2"/>
          <p:cNvSpPr>
            <a:spLocks noGrp="1"/>
          </p:cNvSpPr>
          <p:nvPr>
            <p:ph idx="1"/>
          </p:nvPr>
        </p:nvSpPr>
        <p:spPr/>
        <p:txBody>
          <a:bodyPr>
            <a:noAutofit/>
          </a:bodyPr>
          <a:lstStyle/>
          <a:p>
            <a:r>
              <a:rPr lang="en-US" sz="1600" dirty="0" err="1"/>
              <a:t>Acess</a:t>
            </a:r>
            <a:r>
              <a:rPr lang="en-US" sz="1600" dirty="0"/>
              <a:t> Medicine: Current Medical Diagnosis and Treatment: Chapter 8. Ear, Nose, and Throat Disorders. “</a:t>
            </a:r>
            <a:r>
              <a:rPr lang="en-US" sz="1600" i="1" dirty="0"/>
              <a:t>Acute Otitis Media</a:t>
            </a:r>
            <a:r>
              <a:rPr lang="en-US" sz="1600" dirty="0"/>
              <a:t>”</a:t>
            </a:r>
          </a:p>
          <a:p>
            <a:r>
              <a:rPr lang="en-US" sz="1600" dirty="0" err="1"/>
              <a:t>Gunasekera</a:t>
            </a:r>
            <a:r>
              <a:rPr lang="en-US" sz="1600" dirty="0"/>
              <a:t> H et al. Management of children with otitis media: a summary of evidence from recent systematic reviews. J Pediatric Child Health. 2009 Oct; 45 (10): 554-62.</a:t>
            </a:r>
          </a:p>
          <a:p>
            <a:r>
              <a:rPr lang="en-US" sz="1600" dirty="0"/>
              <a:t>JAOA </a:t>
            </a:r>
            <a:r>
              <a:rPr lang="en-US" sz="1600" dirty="0" err="1"/>
              <a:t>Vol</a:t>
            </a:r>
            <a:r>
              <a:rPr lang="en-US" sz="1600" dirty="0"/>
              <a:t> 100. No 10. October 2000. “</a:t>
            </a:r>
            <a:r>
              <a:rPr lang="en-US" sz="1600" i="1" dirty="0" err="1"/>
              <a:t>Galbreath</a:t>
            </a:r>
            <a:r>
              <a:rPr lang="en-US" sz="1600" i="1" dirty="0"/>
              <a:t> Technique: a manipulative treatment for Otitis Media Revisited</a:t>
            </a:r>
            <a:r>
              <a:rPr lang="en-US" sz="1600" dirty="0"/>
              <a:t>” </a:t>
            </a:r>
            <a:r>
              <a:rPr lang="en-US" sz="1600" dirty="0" err="1"/>
              <a:t>pgs</a:t>
            </a:r>
            <a:r>
              <a:rPr lang="en-US" sz="1600" dirty="0"/>
              <a:t> 635-639.</a:t>
            </a:r>
          </a:p>
          <a:p>
            <a:r>
              <a:rPr lang="en-US" sz="1600" dirty="0"/>
              <a:t>JAOA </a:t>
            </a:r>
            <a:r>
              <a:rPr lang="en-US" sz="1600" dirty="0" err="1"/>
              <a:t>Vol</a:t>
            </a:r>
            <a:r>
              <a:rPr lang="en-US" sz="1600" dirty="0"/>
              <a:t> 106 No 06 June 2006.</a:t>
            </a:r>
            <a:r>
              <a:rPr lang="en-US" sz="1600" i="1" dirty="0"/>
              <a:t> “Osteopathic Evaluation and Manipulative Treatment in Reducing the Morbidity of Otitis Media: A pilot study.” </a:t>
            </a:r>
            <a:r>
              <a:rPr lang="en-US" sz="1600" dirty="0" err="1"/>
              <a:t>Degenhardt</a:t>
            </a:r>
            <a:r>
              <a:rPr lang="en-US" sz="1600" dirty="0"/>
              <a:t>, </a:t>
            </a:r>
            <a:r>
              <a:rPr lang="en-US" sz="1600" dirty="0" err="1"/>
              <a:t>Kuchera</a:t>
            </a:r>
            <a:r>
              <a:rPr lang="en-US" sz="1600" dirty="0"/>
              <a:t> </a:t>
            </a:r>
            <a:r>
              <a:rPr lang="en-US" sz="1600" dirty="0" err="1"/>
              <a:t>pgs</a:t>
            </a:r>
            <a:r>
              <a:rPr lang="en-US" sz="1600" dirty="0"/>
              <a:t> 327-334</a:t>
            </a:r>
          </a:p>
          <a:p>
            <a:r>
              <a:rPr lang="en-US" sz="1600" u="sng" dirty="0"/>
              <a:t>Red Book: 2009 Report of the Committee on Infectious Disease. American Academy of Pediatrics “Otitis Media” page 741.</a:t>
            </a:r>
          </a:p>
          <a:p>
            <a:r>
              <a:rPr lang="en-US" sz="1600" u="sng" dirty="0" err="1"/>
              <a:t>UpToDate</a:t>
            </a:r>
            <a:r>
              <a:rPr lang="en-US" sz="1600" u="sng" dirty="0"/>
              <a:t>: Acute Otitis Media in Children</a:t>
            </a:r>
            <a:endParaRPr lang="en-US" sz="1600" dirty="0"/>
          </a:p>
        </p:txBody>
      </p:sp>
    </p:spTree>
    <p:extLst>
      <p:ext uri="{BB962C8B-B14F-4D97-AF65-F5344CB8AC3E}">
        <p14:creationId xmlns:p14="http://schemas.microsoft.com/office/powerpoint/2010/main" val="29875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786598" y="2149530"/>
            <a:ext cx="1644369" cy="1644369"/>
            <a:chOff x="4095910" y="2392416"/>
            <a:chExt cx="1644369" cy="1644369"/>
          </a:xfrm>
          <a:scene3d>
            <a:camera prst="orthographicFront"/>
            <a:lightRig rig="flat" dir="t"/>
          </a:scene3d>
        </p:grpSpPr>
        <p:sp>
          <p:nvSpPr>
            <p:cNvPr id="25" name="Oval 24"/>
            <p:cNvSpPr/>
            <p:nvPr/>
          </p:nvSpPr>
          <p:spPr>
            <a:xfrm>
              <a:off x="4095910" y="2392416"/>
              <a:ext cx="1644369" cy="1644369"/>
            </a:xfrm>
            <a:prstGeom prst="ellipse">
              <a:avLst/>
            </a:prstGeom>
            <a:solidFill>
              <a:schemeClr val="accent3">
                <a:alpha val="10000"/>
              </a:schemeClr>
            </a:solidFill>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144087" y="2633228"/>
              <a:ext cx="1492637"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olidFill>
              <a:schemeClr val="accent4">
                <a:alpha val="10000"/>
              </a:schemeClr>
            </a:solidFill>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dirty="0"/>
            </a:p>
          </p:txBody>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olidFill>
              <a:schemeClr val="accent5">
                <a:alpha val="10000"/>
              </a:schemeClr>
            </a:solidFill>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dirty="0"/>
            </a:p>
          </p:txBody>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olidFill>
              <a:schemeClr val="accent6">
                <a:alpha val="10000"/>
              </a:schemeClr>
            </a:solidFill>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dirty="0"/>
            </a:p>
          </p:txBody>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NEUROLOGIC MODEL</a:t>
              </a:r>
            </a:p>
          </p:txBody>
        </p:sp>
      </p:grpSp>
      <p:sp>
        <p:nvSpPr>
          <p:cNvPr id="36" name="Oval 35"/>
          <p:cNvSpPr/>
          <p:nvPr/>
        </p:nvSpPr>
        <p:spPr>
          <a:xfrm>
            <a:off x="3534026" y="378541"/>
            <a:ext cx="2112503" cy="2196595"/>
          </a:xfrm>
          <a:prstGeom prst="ellipse">
            <a:avLst/>
          </a:prstGeom>
          <a:noFill/>
          <a:ln>
            <a:solidFill>
              <a:srgbClr val="FFFF00"/>
            </a:solidFill>
          </a:ln>
          <a:effectLst>
            <a:glow rad="101600">
              <a:srgbClr val="0000FF">
                <a:alpha val="75000"/>
              </a:srgb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5898816" y="1038398"/>
            <a:ext cx="1428596" cy="1200329"/>
          </a:xfrm>
          <a:prstGeom prst="rect">
            <a:avLst/>
          </a:prstGeom>
        </p:spPr>
        <p:txBody>
          <a:bodyPr wrap="none">
            <a:spAutoFit/>
          </a:bodyPr>
          <a:lstStyle/>
          <a:p>
            <a:pPr marL="285750" indent="-285750">
              <a:buFont typeface="Arial"/>
              <a:buChar char="•"/>
            </a:pPr>
            <a:r>
              <a:rPr lang="en-US" dirty="0">
                <a:solidFill>
                  <a:schemeClr val="bg2">
                    <a:lumMod val="25000"/>
                  </a:schemeClr>
                </a:solidFill>
                <a:latin typeface="Calibri" pitchFamily="34" charset="0"/>
              </a:rPr>
              <a:t>Muscles </a:t>
            </a:r>
          </a:p>
          <a:p>
            <a:pPr marL="285750" indent="-285750">
              <a:buFont typeface="Arial"/>
              <a:buChar char="•"/>
            </a:pPr>
            <a:r>
              <a:rPr lang="en-US" dirty="0">
                <a:solidFill>
                  <a:schemeClr val="bg2">
                    <a:lumMod val="25000"/>
                  </a:schemeClr>
                </a:solidFill>
                <a:latin typeface="Calibri" pitchFamily="34" charset="0"/>
              </a:rPr>
              <a:t>Ligaments</a:t>
            </a:r>
          </a:p>
          <a:p>
            <a:pPr marL="285750" indent="-285750">
              <a:buFont typeface="Arial"/>
              <a:buChar char="•"/>
            </a:pPr>
            <a:r>
              <a:rPr lang="en-US" dirty="0">
                <a:solidFill>
                  <a:schemeClr val="bg2">
                    <a:lumMod val="25000"/>
                  </a:schemeClr>
                </a:solidFill>
                <a:latin typeface="Calibri" pitchFamily="34" charset="0"/>
              </a:rPr>
              <a:t>Fascia</a:t>
            </a:r>
          </a:p>
          <a:p>
            <a:pPr marL="285750" indent="-285750">
              <a:buFont typeface="Arial"/>
              <a:buChar char="•"/>
            </a:pPr>
            <a:r>
              <a:rPr lang="en-US" dirty="0">
                <a:solidFill>
                  <a:schemeClr val="bg2">
                    <a:lumMod val="25000"/>
                  </a:schemeClr>
                </a:solidFill>
                <a:latin typeface="Calibri" pitchFamily="34" charset="0"/>
              </a:rPr>
              <a:t>Joints</a:t>
            </a:r>
          </a:p>
        </p:txBody>
      </p:sp>
      <p:sp>
        <p:nvSpPr>
          <p:cNvPr id="38" name="Right Arrow 37"/>
          <p:cNvSpPr/>
          <p:nvPr/>
        </p:nvSpPr>
        <p:spPr>
          <a:xfrm>
            <a:off x="5368311" y="1453896"/>
            <a:ext cx="530506" cy="2987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F4AC5712-6A11-4610-8957-CF8BA5E0389D}"/>
              </a:ext>
            </a:extLst>
          </p:cNvPr>
          <p:cNvGrpSpPr/>
          <p:nvPr/>
        </p:nvGrpSpPr>
        <p:grpSpPr>
          <a:xfrm>
            <a:off x="3611071" y="2811321"/>
            <a:ext cx="1973221" cy="1644369"/>
            <a:chOff x="2085002" y="3054207"/>
            <a:chExt cx="1592619" cy="1644369"/>
          </a:xfrm>
          <a:scene3d>
            <a:camera prst="orthographicFront"/>
            <a:lightRig rig="flat" dir="t"/>
          </a:scene3d>
        </p:grpSpPr>
        <p:sp>
          <p:nvSpPr>
            <p:cNvPr id="40" name="Oval 39">
              <a:extLst>
                <a:ext uri="{FF2B5EF4-FFF2-40B4-BE49-F238E27FC236}">
                  <a16:creationId xmlns:a16="http://schemas.microsoft.com/office/drawing/2014/main" id="{A9127F47-1AB5-41C8-8E47-D4C4D7A9E196}"/>
                </a:ext>
              </a:extLst>
            </p:cNvPr>
            <p:cNvSpPr/>
            <p:nvPr/>
          </p:nvSpPr>
          <p:spPr>
            <a:xfrm>
              <a:off x="2105891" y="3054207"/>
              <a:ext cx="1480481" cy="1644369"/>
            </a:xfrm>
            <a:prstGeom prst="ellipse">
              <a:avLst/>
            </a:prstGeom>
            <a:solidFill>
              <a:schemeClr val="accent1">
                <a:alpha val="10000"/>
              </a:schemeClr>
            </a:solidFill>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41" name="Oval 4">
              <a:extLst>
                <a:ext uri="{FF2B5EF4-FFF2-40B4-BE49-F238E27FC236}">
                  <a16:creationId xmlns:a16="http://schemas.microsoft.com/office/drawing/2014/main" id="{799EA6C1-4C89-457E-8036-C83568B91CFA}"/>
                </a:ext>
              </a:extLst>
            </p:cNvPr>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sp>
        <p:nvSpPr>
          <p:cNvPr id="42" name="Oval 8">
            <a:extLst>
              <a:ext uri="{FF2B5EF4-FFF2-40B4-BE49-F238E27FC236}">
                <a16:creationId xmlns:a16="http://schemas.microsoft.com/office/drawing/2014/main" id="{4098F178-FA5E-41B6-A830-66B26C7B76D0}"/>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2385752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olidFill>
              <a:schemeClr val="accent1">
                <a:alpha val="10000"/>
              </a:schemeClr>
            </a:solidFill>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solidFill>
            <a:schemeClr val="accent2">
              <a:alpha val="10000"/>
            </a:schemeClr>
          </a:solidFill>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dirty="0"/>
          </a:p>
        </p:txBody>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olidFill>
              <a:schemeClr val="accent4">
                <a:alpha val="10000"/>
              </a:schemeClr>
            </a:solidFill>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dirty="0"/>
            </a:p>
          </p:txBody>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olidFill>
              <a:schemeClr val="accent5">
                <a:alpha val="10000"/>
              </a:schemeClr>
            </a:solidFill>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dirty="0"/>
            </a:p>
          </p:txBody>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olidFill>
              <a:schemeClr val="accent6">
                <a:alpha val="10000"/>
              </a:schemeClr>
            </a:solidFill>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dirty="0"/>
            </a:p>
          </p:txBody>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Oval 34"/>
          <p:cNvSpPr/>
          <p:nvPr/>
        </p:nvSpPr>
        <p:spPr>
          <a:xfrm>
            <a:off x="5596733" y="1831725"/>
            <a:ext cx="2112503" cy="2383153"/>
          </a:xfrm>
          <a:prstGeom prst="ellipse">
            <a:avLst/>
          </a:prstGeom>
          <a:noFill/>
          <a:ln>
            <a:solidFill>
              <a:srgbClr val="FFFF00"/>
            </a:solidFill>
          </a:ln>
          <a:effectLst>
            <a:glow rad="101600">
              <a:srgbClr val="0000FF">
                <a:alpha val="75000"/>
              </a:srgb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7221765" y="4184559"/>
            <a:ext cx="1898834" cy="1200329"/>
          </a:xfrm>
          <a:prstGeom prst="rect">
            <a:avLst/>
          </a:prstGeom>
        </p:spPr>
        <p:txBody>
          <a:bodyPr wrap="square">
            <a:spAutoFit/>
          </a:bodyPr>
          <a:lstStyle/>
          <a:p>
            <a:pPr marL="285750" indent="-285750">
              <a:buFont typeface="Arial"/>
              <a:buChar char="•"/>
            </a:pPr>
            <a:r>
              <a:rPr lang="en-US" dirty="0">
                <a:latin typeface="Calibri" pitchFamily="34" charset="0"/>
              </a:rPr>
              <a:t>Ribs</a:t>
            </a:r>
          </a:p>
          <a:p>
            <a:pPr marL="285750" indent="-285750">
              <a:buFont typeface="Arial"/>
              <a:buChar char="•"/>
            </a:pPr>
            <a:r>
              <a:rPr lang="en-US" dirty="0">
                <a:latin typeface="Calibri" pitchFamily="34" charset="0"/>
              </a:rPr>
              <a:t>Diaphragm</a:t>
            </a:r>
          </a:p>
          <a:p>
            <a:pPr marL="285750" indent="-285750">
              <a:buFont typeface="Arial"/>
              <a:buChar char="•"/>
            </a:pPr>
            <a:r>
              <a:rPr lang="en-US" dirty="0">
                <a:latin typeface="Calibri" pitchFamily="34" charset="0"/>
              </a:rPr>
              <a:t>Blood/lymph circulation</a:t>
            </a:r>
          </a:p>
        </p:txBody>
      </p:sp>
      <p:sp>
        <p:nvSpPr>
          <p:cNvPr id="37" name="Right Arrow 36"/>
          <p:cNvSpPr/>
          <p:nvPr/>
        </p:nvSpPr>
        <p:spPr>
          <a:xfrm rot="3525239">
            <a:off x="6996604" y="3782947"/>
            <a:ext cx="661613" cy="2200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8">
            <a:extLst>
              <a:ext uri="{FF2B5EF4-FFF2-40B4-BE49-F238E27FC236}">
                <a16:creationId xmlns:a16="http://schemas.microsoft.com/office/drawing/2014/main" id="{28DC4CBE-445A-48EF-A9C6-7C247D2E2755}"/>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140835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olidFill>
              <a:schemeClr val="accent1">
                <a:alpha val="10000"/>
              </a:schemeClr>
            </a:solidFill>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solidFill>
            <a:schemeClr val="accent2">
              <a:alpha val="10000"/>
            </a:schemeClr>
          </a:solidFill>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dirty="0"/>
          </a:p>
        </p:txBody>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olidFill>
              <a:schemeClr val="accent3">
                <a:alpha val="10000"/>
              </a:schemeClr>
            </a:solidFill>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olidFill>
              <a:schemeClr val="accent4">
                <a:alpha val="10000"/>
              </a:schemeClr>
            </a:solidFill>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dirty="0"/>
            </a:p>
          </p:txBody>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olidFill>
              <a:schemeClr val="accent5">
                <a:alpha val="10000"/>
              </a:schemeClr>
            </a:solidFill>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txBody>
            <a:bodyPr/>
            <a:lstStyle/>
            <a:p>
              <a:endParaRPr lang="en-US" dirty="0"/>
            </a:p>
          </p:txBody>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Oval 34"/>
          <p:cNvSpPr/>
          <p:nvPr/>
        </p:nvSpPr>
        <p:spPr>
          <a:xfrm>
            <a:off x="1434762" y="1831725"/>
            <a:ext cx="2112503" cy="2383153"/>
          </a:xfrm>
          <a:prstGeom prst="ellipse">
            <a:avLst/>
          </a:prstGeom>
          <a:noFill/>
          <a:ln>
            <a:solidFill>
              <a:srgbClr val="FFFF00"/>
            </a:solidFill>
          </a:ln>
          <a:effectLst>
            <a:glow rad="101600">
              <a:srgbClr val="0000FF">
                <a:alpha val="75000"/>
              </a:srgb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156006" y="4087317"/>
            <a:ext cx="2210862" cy="1200329"/>
          </a:xfrm>
          <a:prstGeom prst="rect">
            <a:avLst/>
          </a:prstGeom>
        </p:spPr>
        <p:txBody>
          <a:bodyPr wrap="none">
            <a:spAutoFit/>
          </a:bodyPr>
          <a:lstStyle/>
          <a:p>
            <a:pPr marL="285750" indent="-285750">
              <a:buFont typeface="Arial"/>
              <a:buChar char="•"/>
            </a:pPr>
            <a:r>
              <a:rPr lang="en-US" dirty="0">
                <a:solidFill>
                  <a:srgbClr val="103154"/>
                </a:solidFill>
                <a:latin typeface="Calibri" pitchFamily="34" charset="0"/>
              </a:rPr>
              <a:t>Facilitation</a:t>
            </a:r>
          </a:p>
          <a:p>
            <a:pPr marL="285750" indent="-285750">
              <a:buFont typeface="Arial"/>
              <a:buChar char="•"/>
            </a:pPr>
            <a:r>
              <a:rPr lang="en-US" dirty="0">
                <a:solidFill>
                  <a:srgbClr val="103154"/>
                </a:solidFill>
                <a:latin typeface="Calibri" pitchFamily="34" charset="0"/>
              </a:rPr>
              <a:t>Pain</a:t>
            </a:r>
          </a:p>
          <a:p>
            <a:pPr marL="285750" indent="-285750">
              <a:buFont typeface="Arial"/>
              <a:buChar char="•"/>
            </a:pPr>
            <a:r>
              <a:rPr lang="en-US" dirty="0">
                <a:solidFill>
                  <a:srgbClr val="103154"/>
                </a:solidFill>
                <a:latin typeface="Calibri" pitchFamily="34" charset="0"/>
              </a:rPr>
              <a:t>Nerve entrapment</a:t>
            </a:r>
          </a:p>
          <a:p>
            <a:pPr marL="285750" indent="-285750">
              <a:buFont typeface="Arial"/>
              <a:buChar char="•"/>
            </a:pPr>
            <a:r>
              <a:rPr lang="en-US" dirty="0" err="1">
                <a:solidFill>
                  <a:srgbClr val="103154"/>
                </a:solidFill>
                <a:latin typeface="Calibri" pitchFamily="34" charset="0"/>
              </a:rPr>
              <a:t>Viscerosomatics</a:t>
            </a:r>
            <a:endParaRPr lang="en-US" dirty="0">
              <a:solidFill>
                <a:srgbClr val="103154"/>
              </a:solidFill>
              <a:latin typeface="Calibri" pitchFamily="34" charset="0"/>
            </a:endParaRPr>
          </a:p>
        </p:txBody>
      </p:sp>
      <p:sp>
        <p:nvSpPr>
          <p:cNvPr id="37" name="Left Arrow 36"/>
          <p:cNvSpPr/>
          <p:nvPr/>
        </p:nvSpPr>
        <p:spPr>
          <a:xfrm rot="19316252">
            <a:off x="1179632" y="3656553"/>
            <a:ext cx="848944" cy="27469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8">
            <a:extLst>
              <a:ext uri="{FF2B5EF4-FFF2-40B4-BE49-F238E27FC236}">
                <a16:creationId xmlns:a16="http://schemas.microsoft.com/office/drawing/2014/main" id="{0B6D107A-F220-44D4-AB5A-AA49EEB6DB64}"/>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25829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1071" y="2811321"/>
            <a:ext cx="1973221" cy="1644369"/>
            <a:chOff x="2085002" y="3054207"/>
            <a:chExt cx="1592619" cy="1644369"/>
          </a:xfrm>
          <a:scene3d>
            <a:camera prst="orthographicFront"/>
            <a:lightRig rig="flat" dir="t"/>
          </a:scene3d>
        </p:grpSpPr>
        <p:sp>
          <p:nvSpPr>
            <p:cNvPr id="33" name="Oval 32"/>
            <p:cNvSpPr/>
            <p:nvPr/>
          </p:nvSpPr>
          <p:spPr>
            <a:xfrm>
              <a:off x="2105891" y="3054207"/>
              <a:ext cx="1480481" cy="1644369"/>
            </a:xfrm>
            <a:prstGeom prst="ellipse">
              <a:avLst/>
            </a:prstGeom>
            <a:solidFill>
              <a:schemeClr val="accent1">
                <a:alpha val="10000"/>
              </a:schemeClr>
            </a:solidFill>
            <a:sp3d prstMaterial="dkEdge">
              <a:bevelT w="8200" h="38100" prst="convex"/>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dirty="0"/>
            </a:p>
          </p:txBody>
        </p:sp>
        <p:sp>
          <p:nvSpPr>
            <p:cNvPr id="34" name="Oval 4"/>
            <p:cNvSpPr/>
            <p:nvPr/>
          </p:nvSpPr>
          <p:spPr>
            <a:xfrm>
              <a:off x="2085002" y="3295019"/>
              <a:ext cx="1592619"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MUSCULOSKELETAL SYSTEM</a:t>
              </a:r>
            </a:p>
          </p:txBody>
        </p:sp>
      </p:grpSp>
      <p:grpSp>
        <p:nvGrpSpPr>
          <p:cNvPr id="3" name="Group 2"/>
          <p:cNvGrpSpPr/>
          <p:nvPr/>
        </p:nvGrpSpPr>
        <p:grpSpPr>
          <a:xfrm>
            <a:off x="4546318" y="2314091"/>
            <a:ext cx="51363" cy="497230"/>
            <a:chOff x="2855630" y="2556977"/>
            <a:chExt cx="51363" cy="497230"/>
          </a:xfrm>
          <a:scene3d>
            <a:camera prst="orthographicFront"/>
            <a:lightRig rig="threePt" dir="t"/>
          </a:scene3d>
        </p:grpSpPr>
        <p:sp>
          <p:nvSpPr>
            <p:cNvPr id="31" name="Straight Connector 5"/>
            <p:cNvSpPr/>
            <p:nvPr/>
          </p:nvSpPr>
          <p:spPr>
            <a:xfrm rot="16200000">
              <a:off x="2632697" y="2779910"/>
              <a:ext cx="497230" cy="51363"/>
            </a:xfrm>
            <a:custGeom>
              <a:avLst/>
              <a:gdLst/>
              <a:ahLst/>
              <a:cxnLst/>
              <a:rect l="0" t="0" r="0" b="0"/>
              <a:pathLst>
                <a:path>
                  <a:moveTo>
                    <a:pt x="0" y="25681"/>
                  </a:moveTo>
                  <a:lnTo>
                    <a:pt x="497230"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2" name="Straight Connector 6"/>
            <p:cNvSpPr/>
            <p:nvPr/>
          </p:nvSpPr>
          <p:spPr>
            <a:xfrm rot="16200000">
              <a:off x="2868881" y="2793161"/>
              <a:ext cx="24861" cy="24861"/>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sp>
        <p:nvSpPr>
          <p:cNvPr id="29" name="Oval 28"/>
          <p:cNvSpPr/>
          <p:nvPr/>
        </p:nvSpPr>
        <p:spPr>
          <a:xfrm>
            <a:off x="3749815" y="669720"/>
            <a:ext cx="1644369" cy="1644369"/>
          </a:xfrm>
          <a:prstGeom prst="ellipse">
            <a:avLst/>
          </a:prstGeom>
          <a:solidFill>
            <a:schemeClr val="accent2">
              <a:alpha val="10000"/>
            </a:schemeClr>
          </a:solidFill>
          <a:ln>
            <a:prstDash val="dashDot"/>
          </a:ln>
          <a:scene3d>
            <a:camera prst="orthographicFront"/>
            <a:lightRig rig="flat" dir="t"/>
          </a:scene3d>
          <a:sp3d prstMaterial="dkEdge">
            <a:bevelT w="8200" h="38100" prst="convex"/>
          </a:sp3d>
        </p:spPr>
        <p:style>
          <a:lnRef idx="0">
            <a:scrgbClr r="0" g="0" b="0"/>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en-US" dirty="0"/>
          </a:p>
        </p:txBody>
      </p:sp>
      <p:grpSp>
        <p:nvGrpSpPr>
          <p:cNvPr id="5" name="Group 4"/>
          <p:cNvGrpSpPr/>
          <p:nvPr/>
        </p:nvGrpSpPr>
        <p:grpSpPr>
          <a:xfrm>
            <a:off x="5409588" y="3266188"/>
            <a:ext cx="427717" cy="51363"/>
            <a:chOff x="3718900" y="3509074"/>
            <a:chExt cx="427717" cy="51363"/>
          </a:xfrm>
          <a:scene3d>
            <a:camera prst="orthographicFront"/>
            <a:lightRig rig="threePt" dir="t"/>
          </a:scene3d>
        </p:grpSpPr>
        <p:sp>
          <p:nvSpPr>
            <p:cNvPr id="27" name="Straight Connector 9"/>
            <p:cNvSpPr/>
            <p:nvPr/>
          </p:nvSpPr>
          <p:spPr>
            <a:xfrm rot="20520000">
              <a:off x="3718900"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8" name="Straight Connector 10"/>
            <p:cNvSpPr/>
            <p:nvPr/>
          </p:nvSpPr>
          <p:spPr>
            <a:xfrm rot="20520000">
              <a:off x="3922066"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6" name="Group 5"/>
          <p:cNvGrpSpPr/>
          <p:nvPr/>
        </p:nvGrpSpPr>
        <p:grpSpPr>
          <a:xfrm>
            <a:off x="5834775" y="2149530"/>
            <a:ext cx="1596192" cy="1644369"/>
            <a:chOff x="4144087" y="2392416"/>
            <a:chExt cx="1596192" cy="1644369"/>
          </a:xfrm>
          <a:scene3d>
            <a:camera prst="orthographicFront"/>
            <a:lightRig rig="flat" dir="t"/>
          </a:scene3d>
        </p:grpSpPr>
        <p:sp>
          <p:nvSpPr>
            <p:cNvPr id="25" name="Oval 24"/>
            <p:cNvSpPr/>
            <p:nvPr/>
          </p:nvSpPr>
          <p:spPr>
            <a:xfrm>
              <a:off x="4144087" y="2392416"/>
              <a:ext cx="1596192" cy="1644369"/>
            </a:xfrm>
            <a:prstGeom prst="ellipse">
              <a:avLst/>
            </a:prstGeom>
            <a:solidFill>
              <a:schemeClr val="accent3">
                <a:alpha val="10000"/>
              </a:schemeClr>
            </a:solidFill>
            <a:sp3d prstMaterial="dkEdge">
              <a:bevelT w="8200" h="38100" prst="convex"/>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a:lstStyle/>
            <a:p>
              <a:endParaRPr lang="en-US" dirty="0"/>
            </a:p>
          </p:txBody>
        </p:sp>
        <p:sp>
          <p:nvSpPr>
            <p:cNvPr id="26" name="Oval 12"/>
            <p:cNvSpPr/>
            <p:nvPr/>
          </p:nvSpPr>
          <p:spPr>
            <a:xfrm>
              <a:off x="4232304" y="2633228"/>
              <a:ext cx="1404420"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RESPIRATORY - CIRCULATORY MODEL</a:t>
              </a:r>
            </a:p>
          </p:txBody>
        </p:sp>
      </p:grpSp>
      <p:grpSp>
        <p:nvGrpSpPr>
          <p:cNvPr id="7" name="Group 6"/>
          <p:cNvGrpSpPr/>
          <p:nvPr/>
        </p:nvGrpSpPr>
        <p:grpSpPr>
          <a:xfrm>
            <a:off x="5182945" y="4273427"/>
            <a:ext cx="51363" cy="472642"/>
            <a:chOff x="3492257" y="4516313"/>
            <a:chExt cx="51363" cy="472642"/>
          </a:xfrm>
          <a:scene3d>
            <a:camera prst="orthographicFront"/>
            <a:lightRig rig="threePt" dir="t"/>
          </a:scene3d>
        </p:grpSpPr>
        <p:sp>
          <p:nvSpPr>
            <p:cNvPr id="23" name="Straight Connector 13"/>
            <p:cNvSpPr/>
            <p:nvPr/>
          </p:nvSpPr>
          <p:spPr>
            <a:xfrm rot="3240000">
              <a:off x="3281618"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4" name="Straight Connector 14"/>
            <p:cNvSpPr/>
            <p:nvPr/>
          </p:nvSpPr>
          <p:spPr>
            <a:xfrm rot="3240000">
              <a:off x="3506123"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8" name="Group 7"/>
          <p:cNvGrpSpPr/>
          <p:nvPr/>
        </p:nvGrpSpPr>
        <p:grpSpPr>
          <a:xfrm>
            <a:off x="5008616" y="4543912"/>
            <a:ext cx="1644369" cy="1644369"/>
            <a:chOff x="3317928" y="4786798"/>
            <a:chExt cx="1644369" cy="1644369"/>
          </a:xfrm>
          <a:scene3d>
            <a:camera prst="orthographicFront"/>
            <a:lightRig rig="flat" dir="t"/>
          </a:scene3d>
        </p:grpSpPr>
        <p:sp>
          <p:nvSpPr>
            <p:cNvPr id="21" name="Oval 20"/>
            <p:cNvSpPr/>
            <p:nvPr/>
          </p:nvSpPr>
          <p:spPr>
            <a:xfrm>
              <a:off x="3317928" y="4786798"/>
              <a:ext cx="1644369" cy="1644369"/>
            </a:xfrm>
            <a:prstGeom prst="ellipse">
              <a:avLst/>
            </a:prstGeom>
            <a:solidFill>
              <a:schemeClr val="accent4">
                <a:alpha val="10000"/>
              </a:schemeClr>
            </a:solidFill>
            <a:sp3d prstMaterial="dkEdge">
              <a:bevelT w="8200" h="38100" prst="convex"/>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en-US" dirty="0"/>
            </a:p>
          </p:txBody>
        </p:sp>
        <p:sp>
          <p:nvSpPr>
            <p:cNvPr id="22" name="Oval 16"/>
            <p:cNvSpPr/>
            <p:nvPr/>
          </p:nvSpPr>
          <p:spPr>
            <a:xfrm>
              <a:off x="3558740" y="5027610"/>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BEHAVIORAL MODEL</a:t>
              </a:r>
            </a:p>
          </p:txBody>
        </p:sp>
      </p:grpSp>
      <p:grpSp>
        <p:nvGrpSpPr>
          <p:cNvPr id="9" name="Group 8"/>
          <p:cNvGrpSpPr/>
          <p:nvPr/>
        </p:nvGrpSpPr>
        <p:grpSpPr>
          <a:xfrm>
            <a:off x="3909691" y="4273427"/>
            <a:ext cx="51363" cy="472642"/>
            <a:chOff x="2219003" y="4516313"/>
            <a:chExt cx="51363" cy="472642"/>
          </a:xfrm>
          <a:scene3d>
            <a:camera prst="orthographicFront"/>
            <a:lightRig rig="threePt" dir="t"/>
          </a:scene3d>
        </p:grpSpPr>
        <p:sp>
          <p:nvSpPr>
            <p:cNvPr id="19" name="Straight Connector 17"/>
            <p:cNvSpPr/>
            <p:nvPr/>
          </p:nvSpPr>
          <p:spPr>
            <a:xfrm rot="7560000">
              <a:off x="2008364" y="4726952"/>
              <a:ext cx="472642" cy="51363"/>
            </a:xfrm>
            <a:custGeom>
              <a:avLst/>
              <a:gdLst/>
              <a:ahLst/>
              <a:cxnLst/>
              <a:rect l="0" t="0" r="0" b="0"/>
              <a:pathLst>
                <a:path>
                  <a:moveTo>
                    <a:pt x="0" y="25681"/>
                  </a:moveTo>
                  <a:lnTo>
                    <a:pt x="472642"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0" name="Straight Connector 18"/>
            <p:cNvSpPr/>
            <p:nvPr/>
          </p:nvSpPr>
          <p:spPr>
            <a:xfrm rot="18360000">
              <a:off x="2232869" y="4740817"/>
              <a:ext cx="23632" cy="2363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0" name="Group 9"/>
          <p:cNvGrpSpPr/>
          <p:nvPr/>
        </p:nvGrpSpPr>
        <p:grpSpPr>
          <a:xfrm>
            <a:off x="2491014" y="4543912"/>
            <a:ext cx="1644369" cy="1644369"/>
            <a:chOff x="800326" y="4786798"/>
            <a:chExt cx="1644369" cy="1644369"/>
          </a:xfrm>
          <a:scene3d>
            <a:camera prst="orthographicFront"/>
            <a:lightRig rig="flat" dir="t"/>
          </a:scene3d>
        </p:grpSpPr>
        <p:sp>
          <p:nvSpPr>
            <p:cNvPr id="17" name="Oval 16"/>
            <p:cNvSpPr/>
            <p:nvPr/>
          </p:nvSpPr>
          <p:spPr>
            <a:xfrm>
              <a:off x="800326" y="4786798"/>
              <a:ext cx="1644369" cy="1644369"/>
            </a:xfrm>
            <a:prstGeom prst="ellipse">
              <a:avLst/>
            </a:prstGeom>
            <a:sp3d prstMaterial="dkEdge">
              <a:bevelT w="8200" h="38100" prst="convex"/>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8" name="Oval 20"/>
            <p:cNvSpPr/>
            <p:nvPr/>
          </p:nvSpPr>
          <p:spPr>
            <a:xfrm>
              <a:off x="800326" y="5027610"/>
              <a:ext cx="1604042"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METABOLIC - ENERGETIC MODEL</a:t>
              </a:r>
            </a:p>
          </p:txBody>
        </p:sp>
      </p:grpSp>
      <p:grpSp>
        <p:nvGrpSpPr>
          <p:cNvPr id="11" name="Group 10"/>
          <p:cNvGrpSpPr/>
          <p:nvPr/>
        </p:nvGrpSpPr>
        <p:grpSpPr>
          <a:xfrm>
            <a:off x="3306694" y="3266188"/>
            <a:ext cx="427717" cy="51363"/>
            <a:chOff x="1616006" y="3509074"/>
            <a:chExt cx="427717" cy="51363"/>
          </a:xfrm>
          <a:scene3d>
            <a:camera prst="orthographicFront"/>
            <a:lightRig rig="threePt" dir="t"/>
          </a:scene3d>
        </p:grpSpPr>
        <p:sp>
          <p:nvSpPr>
            <p:cNvPr id="15" name="Straight Connector 21"/>
            <p:cNvSpPr/>
            <p:nvPr/>
          </p:nvSpPr>
          <p:spPr>
            <a:xfrm rot="11880000">
              <a:off x="1616006" y="3509074"/>
              <a:ext cx="427717" cy="51363"/>
            </a:xfrm>
            <a:custGeom>
              <a:avLst/>
              <a:gdLst/>
              <a:ahLst/>
              <a:cxnLst/>
              <a:rect l="0" t="0" r="0" b="0"/>
              <a:pathLst>
                <a:path>
                  <a:moveTo>
                    <a:pt x="0" y="25681"/>
                  </a:moveTo>
                  <a:lnTo>
                    <a:pt x="427717" y="25681"/>
                  </a:lnTo>
                </a:path>
              </a:pathLst>
            </a:custGeom>
            <a:noFill/>
            <a:sp3d>
              <a:bevelT prst="convex"/>
            </a:sp3d>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22"/>
            <p:cNvSpPr/>
            <p:nvPr/>
          </p:nvSpPr>
          <p:spPr>
            <a:xfrm rot="22680000">
              <a:off x="1819172" y="3524063"/>
              <a:ext cx="21385" cy="2138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lIns="12700" tIns="0" rIns="12700" bIns="0" spcCol="1270" anchor="ctr"/>
            <a:lstStyle/>
            <a:p>
              <a:pPr algn="ctr" defTabSz="533400" fontAlgn="auto">
                <a:lnSpc>
                  <a:spcPct val="90000"/>
                </a:lnSpc>
                <a:spcAft>
                  <a:spcPct val="35000"/>
                </a:spcAft>
                <a:defRPr/>
              </a:pPr>
              <a:endParaRPr lang="en-US" sz="1200" b="1">
                <a:solidFill>
                  <a:sysClr val="windowText" lastClr="000000"/>
                </a:solidFill>
              </a:endParaRPr>
            </a:p>
          </p:txBody>
        </p:sp>
      </p:grpSp>
      <p:grpSp>
        <p:nvGrpSpPr>
          <p:cNvPr id="12" name="Group 11"/>
          <p:cNvGrpSpPr/>
          <p:nvPr/>
        </p:nvGrpSpPr>
        <p:grpSpPr>
          <a:xfrm>
            <a:off x="1713032" y="2149530"/>
            <a:ext cx="1644369" cy="1644369"/>
            <a:chOff x="22344" y="2392416"/>
            <a:chExt cx="1644369" cy="1644369"/>
          </a:xfrm>
          <a:scene3d>
            <a:camera prst="orthographicFront"/>
            <a:lightRig rig="flat" dir="t"/>
          </a:scene3d>
        </p:grpSpPr>
        <p:sp>
          <p:nvSpPr>
            <p:cNvPr id="13" name="Oval 12"/>
            <p:cNvSpPr/>
            <p:nvPr/>
          </p:nvSpPr>
          <p:spPr>
            <a:xfrm>
              <a:off x="22344" y="2392416"/>
              <a:ext cx="1644369" cy="1644369"/>
            </a:xfrm>
            <a:prstGeom prst="ellipse">
              <a:avLst/>
            </a:prstGeom>
            <a:solidFill>
              <a:schemeClr val="accent6">
                <a:alpha val="10000"/>
              </a:schemeClr>
            </a:solidFill>
            <a:sp3d prstMaterial="dkEdge">
              <a:bevelT w="8200" h="38100" prst="convex"/>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txBody>
            <a:bodyPr/>
            <a:lstStyle/>
            <a:p>
              <a:endParaRPr lang="en-US" dirty="0"/>
            </a:p>
          </p:txBody>
        </p:sp>
        <p:sp>
          <p:nvSpPr>
            <p:cNvPr id="14" name="Oval 24"/>
            <p:cNvSpPr/>
            <p:nvPr/>
          </p:nvSpPr>
          <p:spPr>
            <a:xfrm>
              <a:off x="263156" y="2633228"/>
              <a:ext cx="1162745" cy="1162745"/>
            </a:xfrm>
            <a:prstGeom prst="rect">
              <a:avLst/>
            </a:prstGeom>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a:t>NEUROLOGIC MODEL</a:t>
              </a:r>
            </a:p>
          </p:txBody>
        </p:sp>
      </p:grpSp>
      <p:sp>
        <p:nvSpPr>
          <p:cNvPr id="35" name="Oval 34"/>
          <p:cNvSpPr/>
          <p:nvPr/>
        </p:nvSpPr>
        <p:spPr>
          <a:xfrm>
            <a:off x="2301149" y="4303463"/>
            <a:ext cx="2029551" cy="2135437"/>
          </a:xfrm>
          <a:prstGeom prst="ellipse">
            <a:avLst/>
          </a:prstGeom>
          <a:noFill/>
          <a:ln>
            <a:solidFill>
              <a:srgbClr val="FFFF00"/>
            </a:solidFill>
          </a:ln>
          <a:effectLst>
            <a:glow rad="101600">
              <a:srgbClr val="0000FF">
                <a:alpha val="75000"/>
              </a:srgbClr>
            </a:glow>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205014" y="5484330"/>
            <a:ext cx="2096135" cy="1200329"/>
          </a:xfrm>
          <a:prstGeom prst="rect">
            <a:avLst/>
          </a:prstGeom>
        </p:spPr>
        <p:txBody>
          <a:bodyPr wrap="square">
            <a:spAutoFit/>
          </a:bodyPr>
          <a:lstStyle/>
          <a:p>
            <a:pPr marL="285750" indent="-285750">
              <a:buFont typeface="Arial"/>
              <a:buChar char="•"/>
            </a:pPr>
            <a:r>
              <a:rPr lang="en-US" dirty="0">
                <a:solidFill>
                  <a:srgbClr val="103154"/>
                </a:solidFill>
                <a:latin typeface="Calibri" pitchFamily="34" charset="0"/>
              </a:rPr>
              <a:t>Nutrition</a:t>
            </a:r>
          </a:p>
          <a:p>
            <a:pPr marL="285750" indent="-285750">
              <a:buFont typeface="Arial"/>
              <a:buChar char="•"/>
            </a:pPr>
            <a:r>
              <a:rPr lang="en-US" dirty="0">
                <a:solidFill>
                  <a:srgbClr val="103154"/>
                </a:solidFill>
                <a:latin typeface="Calibri" pitchFamily="34" charset="0"/>
              </a:rPr>
              <a:t>Biomechanical efficiency</a:t>
            </a:r>
          </a:p>
          <a:p>
            <a:pPr marL="285750" indent="-285750">
              <a:buFont typeface="Arial"/>
              <a:buChar char="•"/>
            </a:pPr>
            <a:r>
              <a:rPr lang="en-US" dirty="0">
                <a:solidFill>
                  <a:srgbClr val="103154"/>
                </a:solidFill>
                <a:latin typeface="Calibri" pitchFamily="34" charset="0"/>
              </a:rPr>
              <a:t>Visceral function</a:t>
            </a:r>
          </a:p>
        </p:txBody>
      </p:sp>
      <p:sp>
        <p:nvSpPr>
          <p:cNvPr id="37" name="Left Arrow 36"/>
          <p:cNvSpPr/>
          <p:nvPr/>
        </p:nvSpPr>
        <p:spPr>
          <a:xfrm>
            <a:off x="1670685" y="5510765"/>
            <a:ext cx="850900" cy="13583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8">
            <a:extLst>
              <a:ext uri="{FF2B5EF4-FFF2-40B4-BE49-F238E27FC236}">
                <a16:creationId xmlns:a16="http://schemas.microsoft.com/office/drawing/2014/main" id="{43ADC948-5787-4B1B-B27D-DFE25AAB0559}"/>
              </a:ext>
            </a:extLst>
          </p:cNvPr>
          <p:cNvSpPr/>
          <p:nvPr/>
        </p:nvSpPr>
        <p:spPr>
          <a:xfrm>
            <a:off x="3971252" y="910532"/>
            <a:ext cx="1201495" cy="116274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lIns="7620" tIns="7620" rIns="7620" bIns="7620" spcCol="1270" anchor="ctr"/>
          <a:lstStyle/>
          <a:p>
            <a:pPr algn="ctr" defTabSz="533400" fontAlgn="auto">
              <a:lnSpc>
                <a:spcPct val="90000"/>
              </a:lnSpc>
              <a:spcAft>
                <a:spcPct val="35000"/>
              </a:spcAft>
              <a:defRPr/>
            </a:pPr>
            <a:r>
              <a:rPr lang="en-US" sz="1200" b="1" dirty="0"/>
              <a:t>STRUCTURAL/</a:t>
            </a:r>
          </a:p>
          <a:p>
            <a:pPr algn="ctr" defTabSz="533400" fontAlgn="auto">
              <a:lnSpc>
                <a:spcPct val="90000"/>
              </a:lnSpc>
              <a:spcAft>
                <a:spcPct val="35000"/>
              </a:spcAft>
              <a:defRPr/>
            </a:pPr>
            <a:r>
              <a:rPr lang="en-US" sz="1200" b="1" dirty="0"/>
              <a:t>BIOMECHANICAL MODEL</a:t>
            </a:r>
          </a:p>
        </p:txBody>
      </p:sp>
    </p:spTree>
    <p:extLst>
      <p:ext uri="{BB962C8B-B14F-4D97-AF65-F5344CB8AC3E}">
        <p14:creationId xmlns:p14="http://schemas.microsoft.com/office/powerpoint/2010/main" val="38719113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4903</TotalTime>
  <Words>2870</Words>
  <Application>Microsoft Office PowerPoint</Application>
  <PresentationFormat>On-screen Show (4:3)</PresentationFormat>
  <Paragraphs>464</Paragraphs>
  <Slides>57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Corbel</vt:lpstr>
      <vt:lpstr>Wingdings</vt:lpstr>
      <vt:lpstr>Wingdings 2</vt:lpstr>
      <vt:lpstr>Pixel</vt:lpstr>
      <vt:lpstr>Pediatric OMT</vt:lpstr>
      <vt:lpstr>Disclosure</vt:lpstr>
      <vt:lpstr>Objectives</vt:lpstr>
      <vt:lpstr>5 Models of  Osteopathic Patient Care</vt:lpstr>
      <vt:lpstr>PowerPoint Presentation</vt:lpstr>
      <vt:lpstr>PowerPoint Presentation</vt:lpstr>
      <vt:lpstr>PowerPoint Presentation</vt:lpstr>
      <vt:lpstr>PowerPoint Presentation</vt:lpstr>
      <vt:lpstr>PowerPoint Presentation</vt:lpstr>
      <vt:lpstr>PowerPoint Presentation</vt:lpstr>
      <vt:lpstr>Common Outpatient Pediatric Problems</vt:lpstr>
      <vt:lpstr>#1 Viral Upper Respiratory  Tract Infections (URI)</vt:lpstr>
      <vt:lpstr>Viral URI – The Facts  </vt:lpstr>
      <vt:lpstr>Viral URI – Review of Anatomy </vt:lpstr>
      <vt:lpstr>PowerPoint Presentation</vt:lpstr>
      <vt:lpstr>#2 Otitis Media</vt:lpstr>
      <vt:lpstr>Otitis Media – The Facts </vt:lpstr>
      <vt:lpstr>Otitis Media – Review of Anatomy </vt:lpstr>
      <vt:lpstr>Otitis Media – Kids &gt; Adults for             Acute Otitis Media (AOM)</vt:lpstr>
      <vt:lpstr>Otitis Media – Progression to Infection</vt:lpstr>
      <vt:lpstr>PowerPoint Presentation</vt:lpstr>
      <vt:lpstr>#3 Headaches and Migraines </vt:lpstr>
      <vt:lpstr>Headaches and Migraines – The Facts</vt:lpstr>
      <vt:lpstr>Headaches and Migraines </vt:lpstr>
      <vt:lpstr>Headaches and Migraines</vt:lpstr>
      <vt:lpstr>Headaches and Migraines – Review of Anatomy </vt:lpstr>
      <vt:lpstr>Headaches and Migraines – Review of Anatomy </vt:lpstr>
      <vt:lpstr>Headaches and Migraines – Review of Anatomy </vt:lpstr>
      <vt:lpstr>PowerPoint Presentation</vt:lpstr>
      <vt:lpstr>#4 Asthma</vt:lpstr>
      <vt:lpstr>Asthma – The Facts</vt:lpstr>
      <vt:lpstr>Asthma – Common Symptoms</vt:lpstr>
      <vt:lpstr>Asthma – Triggers, Exposures, and Risks</vt:lpstr>
      <vt:lpstr>Asthma – Review of Anatomy </vt:lpstr>
      <vt:lpstr>Asthma – Review of Anatomy </vt:lpstr>
      <vt:lpstr>Asthma Review of Anatomy </vt:lpstr>
      <vt:lpstr>Asthma – Review of Anatomy </vt:lpstr>
      <vt:lpstr>Asthma – Review of Anatomy </vt:lpstr>
      <vt:lpstr>PowerPoint Presentation</vt:lpstr>
      <vt:lpstr>Pediatric OMT  </vt:lpstr>
      <vt:lpstr>Pediatric OMT </vt:lpstr>
      <vt:lpstr>Sinus Effleurage – Why use it? </vt:lpstr>
      <vt:lpstr>Sinus Effleurage – How to Perform </vt:lpstr>
      <vt:lpstr>Galbreath Technique – Why use it? </vt:lpstr>
      <vt:lpstr>Galbreath Technique – How to Perform</vt:lpstr>
      <vt:lpstr>Ear Pull Technique – Why use it? </vt:lpstr>
      <vt:lpstr>Ear Pull Technique – How to Perform</vt:lpstr>
      <vt:lpstr>Suboccipital release </vt:lpstr>
      <vt:lpstr>Counter – Lateral Traction</vt:lpstr>
      <vt:lpstr>Soft Tissue to the Paraspinal Muscles </vt:lpstr>
      <vt:lpstr>Rib Raising </vt:lpstr>
      <vt:lpstr>Lymphatic Drainage</vt:lpstr>
      <vt:lpstr>Thoracoabdominal Diaphragm Release</vt:lpstr>
      <vt:lpstr>Thoracic Inlet Myofascial Release</vt:lpstr>
      <vt:lpstr>Thank you! </vt:lpstr>
      <vt:lpstr>References</vt:lpstr>
      <vt:lpstr>References</vt:lpstr>
    </vt:vector>
  </TitlesOfParts>
  <Company>OSU CHS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OMT</dc:title>
  <dc:creator>Angela Tyson</dc:creator>
  <cp:lastModifiedBy>Tyson, Darin Jay</cp:lastModifiedBy>
  <cp:revision>70</cp:revision>
  <dcterms:created xsi:type="dcterms:W3CDTF">2019-05-02T19:28:05Z</dcterms:created>
  <dcterms:modified xsi:type="dcterms:W3CDTF">2019-05-08T19:20:39Z</dcterms:modified>
</cp:coreProperties>
</file>