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null)" ContentType="image/x-emf"/>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4.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5.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6.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7.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8.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9.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10.xml" ContentType="application/vnd.openxmlformats-officedocument.theme+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11.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theme/theme12.xml" ContentType="application/vnd.openxmlformats-officedocument.theme+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13.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14.xml" ContentType="application/vnd.openxmlformats-officedocument.theme+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theme/theme15.xml" ContentType="application/vnd.openxmlformats-officedocument.theme+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theme/theme16.xml" ContentType="application/vnd.openxmlformats-officedocument.theme+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theme/theme17.xml" ContentType="application/vnd.openxmlformats-officedocument.theme+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theme/theme18.xml" ContentType="application/vnd.openxmlformats-officedocument.theme+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theme/theme19.xml" ContentType="application/vnd.openxmlformats-officedocument.theme+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theme/theme20.xml" ContentType="application/vnd.openxmlformats-officedocument.theme+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theme/theme21.xml" ContentType="application/vnd.openxmlformats-officedocument.theme+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theme/theme22.xml" ContentType="application/vnd.openxmlformats-officedocument.theme+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theme/theme23.xml" ContentType="application/vnd.openxmlformats-officedocument.theme+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theme/theme24.xml" ContentType="application/vnd.openxmlformats-officedocument.theme+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theme/theme25.xml" ContentType="application/vnd.openxmlformats-officedocument.theme+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theme/theme26.xml" ContentType="application/vnd.openxmlformats-officedocument.theme+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theme/theme27.xml" ContentType="application/vnd.openxmlformats-officedocument.theme+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theme/themeOverride5.xml" ContentType="application/vnd.openxmlformats-officedocument.themeOverride+xml"/>
  <Override PartName="/ppt/charts/chart9.xml" ContentType="application/vnd.openxmlformats-officedocument.drawingml.chart+xml"/>
  <Override PartName="/ppt/theme/themeOverride6.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0.xml" ContentType="application/vnd.openxmlformats-officedocument.drawingml.chart+xml"/>
  <Override PartName="/ppt/theme/themeOverride7.xml" ContentType="application/vnd.openxmlformats-officedocument.themeOverr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theme/themeOverride8.xml" ContentType="application/vnd.openxmlformats-officedocument.themeOverride+xml"/>
  <Override PartName="/ppt/charts/chart13.xml" ContentType="application/vnd.openxmlformats-officedocument.drawingml.chart+xml"/>
  <Override PartName="/ppt/theme/themeOverride9.xml" ContentType="application/vnd.openxmlformats-officedocument.themeOverride+xml"/>
  <Override PartName="/ppt/charts/chart14.xml" ContentType="application/vnd.openxmlformats-officedocument.drawingml.chart+xml"/>
  <Override PartName="/ppt/theme/themeOverride10.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5.xml" ContentType="application/vnd.openxmlformats-officedocument.drawingml.chart+xml"/>
  <Override PartName="/ppt/theme/themeOverride11.xml" ContentType="application/vnd.openxmlformats-officedocument.themeOverride+xml"/>
  <Override PartName="/ppt/notesSlides/notesSlide15.xml" ContentType="application/vnd.openxmlformats-officedocument.presentationml.notesSlide+xml"/>
  <Override PartName="/ppt/charts/chart16.xml" ContentType="application/vnd.openxmlformats-officedocument.drawingml.chart+xml"/>
  <Override PartName="/ppt/charts/style3.xml" ContentType="application/vnd.ms-office.chartstyle+xml"/>
  <Override PartName="/ppt/charts/colors3.xml" ContentType="application/vnd.ms-office.chartcolorstyle+xml"/>
  <Override PartName="/ppt/charts/chart1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18.xml" ContentType="application/vnd.openxmlformats-officedocument.drawingml.chart+xml"/>
  <Override PartName="/ppt/theme/themeOverride12.xml" ContentType="application/vnd.openxmlformats-officedocument.themeOverride+xml"/>
  <Override PartName="/ppt/charts/chart19.xml" ContentType="application/vnd.openxmlformats-officedocument.drawingml.chart+xml"/>
  <Override PartName="/ppt/theme/themeOverride13.xml" ContentType="application/vnd.openxmlformats-officedocument.themeOverride+xml"/>
  <Override PartName="/ppt/notesSlides/notesSlide17.xml" ContentType="application/vnd.openxmlformats-officedocument.presentationml.notesSlide+xml"/>
  <Override PartName="/ppt/charts/chart20.xml" ContentType="application/vnd.openxmlformats-officedocument.drawingml.chart+xml"/>
  <Override PartName="/ppt/theme/themeOverride14.xml" ContentType="application/vnd.openxmlformats-officedocument.themeOverride+xml"/>
  <Override PartName="/ppt/notesSlides/notesSlide18.xml" ContentType="application/vnd.openxmlformats-officedocument.presentationml.notesSlide+xml"/>
  <Override PartName="/ppt/charts/chart21.xml" ContentType="application/vnd.openxmlformats-officedocument.drawingml.chart+xml"/>
  <Override PartName="/ppt/theme/themeOverride15.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2.xml" ContentType="application/vnd.openxmlformats-officedocument.drawingml.chart+xml"/>
  <Override PartName="/ppt/theme/themeOverride16.xml" ContentType="application/vnd.openxmlformats-officedocument.themeOverride+xml"/>
  <Override PartName="/ppt/notesSlides/notesSlide22.xml" ContentType="application/vnd.openxmlformats-officedocument.presentationml.notesSlide+xml"/>
  <Override PartName="/ppt/charts/chart23.xml" ContentType="application/vnd.openxmlformats-officedocument.drawingml.chart+xml"/>
  <Override PartName="/ppt/notesSlides/notesSlide23.xml" ContentType="application/vnd.openxmlformats-officedocument.presentationml.notesSlide+xml"/>
  <Override PartName="/ppt/charts/chart24.xml" ContentType="application/vnd.openxmlformats-officedocument.drawingml.chart+xml"/>
  <Override PartName="/ppt/theme/themeOverride17.xml" ContentType="application/vnd.openxmlformats-officedocument.themeOverride+xml"/>
  <Override PartName="/ppt/charts/chart25.xml" ContentType="application/vnd.openxmlformats-officedocument.drawingml.chart+xml"/>
  <Override PartName="/ppt/theme/themeOverride18.xml" ContentType="application/vnd.openxmlformats-officedocument.themeOverride+xml"/>
  <Override PartName="/ppt/charts/chart26.xml" ContentType="application/vnd.openxmlformats-officedocument.drawingml.chart+xml"/>
  <Override PartName="/ppt/theme/themeOverride19.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4802" r:id="rId2"/>
    <p:sldMasterId id="2147483810" r:id="rId3"/>
    <p:sldMasterId id="2147483840" r:id="rId4"/>
    <p:sldMasterId id="2147483867" r:id="rId5"/>
    <p:sldMasterId id="2147483894" r:id="rId6"/>
    <p:sldMasterId id="2147483950" r:id="rId7"/>
    <p:sldMasterId id="2147484005" r:id="rId8"/>
    <p:sldMasterId id="2147484032" r:id="rId9"/>
    <p:sldMasterId id="2147484059" r:id="rId10"/>
    <p:sldMasterId id="2147484118" r:id="rId11"/>
    <p:sldMasterId id="2147484145" r:id="rId12"/>
    <p:sldMasterId id="2147484175" r:id="rId13"/>
    <p:sldMasterId id="2147484203" r:id="rId14"/>
    <p:sldMasterId id="2147484229" r:id="rId15"/>
    <p:sldMasterId id="2147484255" r:id="rId16"/>
    <p:sldMasterId id="2147484308" r:id="rId17"/>
    <p:sldMasterId id="2147484336" r:id="rId18"/>
    <p:sldMasterId id="2147484363" r:id="rId19"/>
    <p:sldMasterId id="2147484401" r:id="rId20"/>
    <p:sldMasterId id="2147484482" r:id="rId21"/>
    <p:sldMasterId id="2147484567" r:id="rId22"/>
    <p:sldMasterId id="2147484614" r:id="rId23"/>
    <p:sldMasterId id="2147484641" r:id="rId24"/>
    <p:sldMasterId id="2147484705" r:id="rId25"/>
    <p:sldMasterId id="2147484735" r:id="rId26"/>
    <p:sldMasterId id="2147484756" r:id="rId27"/>
    <p:sldMasterId id="2147484777" r:id="rId28"/>
  </p:sldMasterIdLst>
  <p:notesMasterIdLst>
    <p:notesMasterId r:id="rId62"/>
  </p:notesMasterIdLst>
  <p:handoutMasterIdLst>
    <p:handoutMasterId r:id="rId63"/>
  </p:handoutMasterIdLst>
  <p:sldIdLst>
    <p:sldId id="400" r:id="rId29"/>
    <p:sldId id="462" r:id="rId30"/>
    <p:sldId id="258" r:id="rId31"/>
    <p:sldId id="266" r:id="rId32"/>
    <p:sldId id="420" r:id="rId33"/>
    <p:sldId id="446" r:id="rId34"/>
    <p:sldId id="293" r:id="rId35"/>
    <p:sldId id="442" r:id="rId36"/>
    <p:sldId id="443" r:id="rId37"/>
    <p:sldId id="277" r:id="rId38"/>
    <p:sldId id="279" r:id="rId39"/>
    <p:sldId id="459" r:id="rId40"/>
    <p:sldId id="440" r:id="rId41"/>
    <p:sldId id="430" r:id="rId42"/>
    <p:sldId id="324" r:id="rId43"/>
    <p:sldId id="328" r:id="rId44"/>
    <p:sldId id="445" r:id="rId45"/>
    <p:sldId id="418" r:id="rId46"/>
    <p:sldId id="292" r:id="rId47"/>
    <p:sldId id="405" r:id="rId48"/>
    <p:sldId id="448" r:id="rId49"/>
    <p:sldId id="371" r:id="rId50"/>
    <p:sldId id="423" r:id="rId51"/>
    <p:sldId id="425" r:id="rId52"/>
    <p:sldId id="434" r:id="rId53"/>
    <p:sldId id="311" r:id="rId54"/>
    <p:sldId id="450" r:id="rId55"/>
    <p:sldId id="452" r:id="rId56"/>
    <p:sldId id="453" r:id="rId57"/>
    <p:sldId id="455" r:id="rId58"/>
    <p:sldId id="391" r:id="rId59"/>
    <p:sldId id="461" r:id="rId60"/>
    <p:sldId id="460" r:id="rId61"/>
  </p:sldIdLst>
  <p:sldSz cx="6400800" cy="4800600"/>
  <p:notesSz cx="7010400" cy="9296400"/>
  <p:defaultTex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38">
          <p15:clr>
            <a:srgbClr val="A4A3A4"/>
          </p15:clr>
        </p15:guide>
        <p15:guide id="2" pos="209">
          <p15:clr>
            <a:srgbClr val="A4A3A4"/>
          </p15:clr>
        </p15:guide>
        <p15:guide id="3" pos="383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CC00"/>
    <a:srgbClr val="6176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48" autoAdjust="0"/>
    <p:restoredTop sz="94753" autoAdjust="0"/>
  </p:normalViewPr>
  <p:slideViewPr>
    <p:cSldViewPr snapToGrid="0">
      <p:cViewPr varScale="1">
        <p:scale>
          <a:sx n="164" d="100"/>
          <a:sy n="164" d="100"/>
        </p:scale>
        <p:origin x="1326" y="132"/>
      </p:cViewPr>
      <p:guideLst>
        <p:guide orient="horz" pos="2838"/>
        <p:guide pos="209"/>
        <p:guide pos="383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showGuides="1">
      <p:cViewPr varScale="1">
        <p:scale>
          <a:sx n="58" d="100"/>
          <a:sy n="58" d="100"/>
        </p:scale>
        <p:origin x="1546" y="6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34" Type="http://schemas.openxmlformats.org/officeDocument/2006/relationships/slide" Target="slides/slide6.xml"/><Relationship Id="rId42" Type="http://schemas.openxmlformats.org/officeDocument/2006/relationships/slide" Target="slides/slide14.xml"/><Relationship Id="rId47" Type="http://schemas.openxmlformats.org/officeDocument/2006/relationships/slide" Target="slides/slide19.xml"/><Relationship Id="rId50" Type="http://schemas.openxmlformats.org/officeDocument/2006/relationships/slide" Target="slides/slide22.xml"/><Relationship Id="rId55" Type="http://schemas.openxmlformats.org/officeDocument/2006/relationships/slide" Target="slides/slide27.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slide" Target="slides/slide30.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2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10" Type="http://schemas.openxmlformats.org/officeDocument/2006/relationships/slideMaster" Target="slideMasters/slideMaster10.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8.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9.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0.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1.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3.xml"/><Relationship Id="rId1" Type="http://schemas.microsoft.com/office/2011/relationships/chartStyle" Target="style3.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4.xml"/><Relationship Id="rId1" Type="http://schemas.microsoft.com/office/2011/relationships/chartStyle" Target="style4.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2.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4.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5.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6.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7.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8.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27690288713911E-2"/>
          <c:y val="4.9107142857142856E-2"/>
          <c:w val="0.90998500187476561"/>
          <c:h val="0.73692175196850396"/>
        </c:manualLayout>
      </c:layout>
      <c:lineChart>
        <c:grouping val="standard"/>
        <c:varyColors val="0"/>
        <c:ser>
          <c:idx val="0"/>
          <c:order val="0"/>
          <c:tx>
            <c:strRef>
              <c:f>Sheet1!$B$1</c:f>
              <c:strCache>
                <c:ptCount val="1"/>
                <c:pt idx="0">
                  <c:v>Series 1</c:v>
                </c:pt>
              </c:strCache>
            </c:strRef>
          </c:tx>
          <c:spPr>
            <a:ln cap="flat">
              <a:miter lim="800000"/>
            </a:ln>
          </c:spPr>
          <c:marker>
            <c:symbol val="circle"/>
            <c:size val="5"/>
            <c:spPr>
              <a:ln>
                <a:noFill/>
                <a:miter lim="800000"/>
              </a:ln>
            </c:spPr>
          </c:marker>
          <c:dLbls>
            <c:dLbl>
              <c:idx val="1"/>
              <c:layout>
                <c:manualLayout>
                  <c:x val="-2.395596674999274E-2"/>
                  <c:y val="-4.86531080815572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35-6948-ABE6-6D26EC9ED1B8}"/>
                </c:ext>
              </c:extLst>
            </c:dLbl>
            <c:dLbl>
              <c:idx val="2"/>
              <c:layout>
                <c:manualLayout>
                  <c:x val="-4.8401328076602183E-2"/>
                  <c:y val="-4.76071804950340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35-6948-ABE6-6D26EC9ED1B8}"/>
                </c:ext>
              </c:extLst>
            </c:dLbl>
            <c:dLbl>
              <c:idx val="3"/>
              <c:layout>
                <c:manualLayout>
                  <c:x val="-5.232704254991187E-2"/>
                  <c:y val="-4.86534509722838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35-6948-ABE6-6D26EC9ED1B8}"/>
                </c:ext>
              </c:extLst>
            </c:dLbl>
            <c:dLbl>
              <c:idx val="4"/>
              <c:layout>
                <c:manualLayout>
                  <c:x val="-5.232704254991187E-2"/>
                  <c:y val="-3.99436836270706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35-6948-ABE6-6D26EC9ED1B8}"/>
                </c:ext>
              </c:extLst>
            </c:dLbl>
            <c:dLbl>
              <c:idx val="5"/>
              <c:layout>
                <c:manualLayout>
                  <c:x val="-5.5873427024901764E-2"/>
                  <c:y val="-3.99436836270706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35-6948-ABE6-6D26EC9ED1B8}"/>
                </c:ext>
              </c:extLst>
            </c:dLbl>
            <c:dLbl>
              <c:idx val="6"/>
              <c:layout>
                <c:manualLayout>
                  <c:x val="-5.5873427024901764E-2"/>
                  <c:y val="-5.30078203088005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835-6948-ABE6-6D26EC9ED1B8}"/>
                </c:ext>
              </c:extLst>
            </c:dLbl>
            <c:dLbl>
              <c:idx val="7"/>
              <c:layout>
                <c:manualLayout>
                  <c:x val="-6.4086515621290127E-2"/>
                  <c:y val="-5.18597342146383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835-6948-ABE6-6D26EC9ED1B8}"/>
                </c:ext>
              </c:extLst>
            </c:dLbl>
            <c:numFmt formatCode="0.0%" sourceLinked="0"/>
            <c:spPr>
              <a:noFill/>
              <a:ln>
                <a:noFill/>
              </a:ln>
            </c:spPr>
            <c:txPr>
              <a:bodyPr/>
              <a:lstStyle/>
              <a:p>
                <a:pPr>
                  <a:defRPr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Sheet1!$B$2:$B$8</c:f>
              <c:numCache>
                <c:formatCode>0.00%</c:formatCode>
                <c:ptCount val="7"/>
                <c:pt idx="0">
                  <c:v>3.5000000000000003E-2</c:v>
                </c:pt>
                <c:pt idx="1">
                  <c:v>0.04</c:v>
                </c:pt>
                <c:pt idx="2">
                  <c:v>2.9000000000000001E-2</c:v>
                </c:pt>
                <c:pt idx="3">
                  <c:v>5.2999999999999999E-2</c:v>
                </c:pt>
                <c:pt idx="4">
                  <c:v>5.8000000000000003E-2</c:v>
                </c:pt>
                <c:pt idx="5">
                  <c:v>4.5999999999999999E-2</c:v>
                </c:pt>
                <c:pt idx="6">
                  <c:v>4.5999999999999999E-2</c:v>
                </c:pt>
              </c:numCache>
            </c:numRef>
          </c:val>
          <c:smooth val="0"/>
          <c:extLst>
            <c:ext xmlns:c16="http://schemas.microsoft.com/office/drawing/2014/chart" uri="{C3380CC4-5D6E-409C-BE32-E72D297353CC}">
              <c16:uniqueId val="{00000007-B835-6948-ABE6-6D26EC9ED1B8}"/>
            </c:ext>
          </c:extLst>
        </c:ser>
        <c:dLbls>
          <c:dLblPos val="t"/>
          <c:showLegendKey val="0"/>
          <c:showVal val="1"/>
          <c:showCatName val="0"/>
          <c:showSerName val="0"/>
          <c:showPercent val="0"/>
          <c:showBubbleSize val="0"/>
        </c:dLbls>
        <c:marker val="1"/>
        <c:smooth val="0"/>
        <c:axId val="663737704"/>
        <c:axId val="663738096"/>
      </c:lineChart>
      <c:catAx>
        <c:axId val="663737704"/>
        <c:scaling>
          <c:orientation val="minMax"/>
        </c:scaling>
        <c:delete val="0"/>
        <c:axPos val="b"/>
        <c:numFmt formatCode="General" sourceLinked="1"/>
        <c:majorTickMark val="none"/>
        <c:minorTickMark val="none"/>
        <c:tickLblPos val="nextTo"/>
        <c:spPr>
          <a:ln>
            <a:solidFill>
              <a:schemeClr val="accent4"/>
            </a:solidFill>
            <a:miter lim="800000"/>
          </a:ln>
        </c:spPr>
        <c:txPr>
          <a:bodyPr/>
          <a:lstStyle/>
          <a:p>
            <a:pPr>
              <a:defRPr i="1"/>
            </a:pPr>
            <a:endParaRPr lang="en-US"/>
          </a:p>
        </c:txPr>
        <c:crossAx val="663738096"/>
        <c:crosses val="autoZero"/>
        <c:auto val="1"/>
        <c:lblAlgn val="ctr"/>
        <c:lblOffset val="100"/>
        <c:noMultiLvlLbl val="0"/>
      </c:catAx>
      <c:valAx>
        <c:axId val="663738096"/>
        <c:scaling>
          <c:orientation val="minMax"/>
          <c:max val="0.1"/>
        </c:scaling>
        <c:delete val="0"/>
        <c:axPos val="l"/>
        <c:numFmt formatCode="0%" sourceLinked="0"/>
        <c:majorTickMark val="none"/>
        <c:minorTickMark val="none"/>
        <c:tickLblPos val="nextTo"/>
        <c:crossAx val="663737704"/>
        <c:crosses val="autoZero"/>
        <c:crossBetween val="between"/>
      </c:valAx>
      <c:spPr>
        <a:noFill/>
        <a:ln w="25400">
          <a:noFill/>
        </a:ln>
      </c:spPr>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ln>
              <a:solidFill>
                <a:schemeClr val="bg1"/>
              </a:solidFill>
            </a:ln>
          </c:spPr>
          <c:invertIfNegative val="0"/>
          <c:dLbls>
            <c:dLbl>
              <c:idx val="0"/>
              <c:layout>
                <c:manualLayout>
                  <c:x val="-2.205071664829117E-3"/>
                  <c:y val="1.85077686480342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58-9A4D-A306-EF300FC37207}"/>
                </c:ext>
              </c:extLst>
            </c:dLbl>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2009</c:v>
                </c:pt>
                <c:pt idx="1">
                  <c:v>2011</c:v>
                </c:pt>
                <c:pt idx="2">
                  <c:v>2013</c:v>
                </c:pt>
                <c:pt idx="3">
                  <c:v>2015</c:v>
                </c:pt>
                <c:pt idx="4">
                  <c:v>2017</c:v>
                </c:pt>
              </c:numCache>
            </c:numRef>
          </c:cat>
          <c:val>
            <c:numRef>
              <c:f>Sheet1!$B$2:$B$6</c:f>
              <c:numCache>
                <c:formatCode>General</c:formatCode>
                <c:ptCount val="5"/>
                <c:pt idx="0">
                  <c:v>5064</c:v>
                </c:pt>
                <c:pt idx="1">
                  <c:v>5228</c:v>
                </c:pt>
                <c:pt idx="2">
                  <c:v>5364</c:v>
                </c:pt>
                <c:pt idx="3">
                  <c:v>5464</c:v>
                </c:pt>
                <c:pt idx="4" formatCode="#,##0">
                  <c:v>5480</c:v>
                </c:pt>
              </c:numCache>
            </c:numRef>
          </c:val>
          <c:extLst>
            <c:ext xmlns:c16="http://schemas.microsoft.com/office/drawing/2014/chart" uri="{C3380CC4-5D6E-409C-BE32-E72D297353CC}">
              <c16:uniqueId val="{00000001-4F58-9A4D-A306-EF300FC37207}"/>
            </c:ext>
          </c:extLst>
        </c:ser>
        <c:dLbls>
          <c:showLegendKey val="0"/>
          <c:showVal val="1"/>
          <c:showCatName val="0"/>
          <c:showSerName val="0"/>
          <c:showPercent val="0"/>
          <c:showBubbleSize val="0"/>
        </c:dLbls>
        <c:gapWidth val="50"/>
        <c:axId val="673502024"/>
        <c:axId val="673502416"/>
      </c:barChart>
      <c:catAx>
        <c:axId val="673502024"/>
        <c:scaling>
          <c:orientation val="minMax"/>
        </c:scaling>
        <c:delete val="0"/>
        <c:axPos val="b"/>
        <c:numFmt formatCode="General" sourceLinked="1"/>
        <c:majorTickMark val="none"/>
        <c:minorTickMark val="none"/>
        <c:tickLblPos val="nextTo"/>
        <c:spPr>
          <a:ln>
            <a:solidFill>
              <a:schemeClr val="tx1"/>
            </a:solidFill>
          </a:ln>
        </c:spPr>
        <c:txPr>
          <a:bodyPr/>
          <a:lstStyle/>
          <a:p>
            <a:pPr>
              <a:defRPr i="1"/>
            </a:pPr>
            <a:endParaRPr lang="en-US"/>
          </a:p>
        </c:txPr>
        <c:crossAx val="673502416"/>
        <c:crosses val="autoZero"/>
        <c:auto val="1"/>
        <c:lblAlgn val="ctr"/>
        <c:lblOffset val="100"/>
        <c:noMultiLvlLbl val="0"/>
      </c:catAx>
      <c:valAx>
        <c:axId val="673502416"/>
        <c:scaling>
          <c:orientation val="minMax"/>
        </c:scaling>
        <c:delete val="0"/>
        <c:axPos val="l"/>
        <c:numFmt formatCode="General" sourceLinked="1"/>
        <c:majorTickMark val="none"/>
        <c:minorTickMark val="none"/>
        <c:tickLblPos val="none"/>
        <c:spPr>
          <a:ln>
            <a:noFill/>
          </a:ln>
        </c:spPr>
        <c:crossAx val="673502024"/>
        <c:crosses val="autoZero"/>
        <c:crossBetween val="between"/>
      </c:valAx>
    </c:plotArea>
    <c:plotVisOnly val="1"/>
    <c:dispBlanksAs val="gap"/>
    <c:showDLblsOverMax val="0"/>
  </c:chart>
  <c:spPr>
    <a:ln>
      <a:noFill/>
    </a:ln>
  </c:spPr>
  <c:txPr>
    <a:bodyPr/>
    <a:lstStyle/>
    <a:p>
      <a:pPr>
        <a:defRPr sz="900" baseline="0">
          <a:latin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4.3487543472562527E-2"/>
          <c:y val="0.20734832366227307"/>
          <c:w val="0.9521637021801812"/>
          <c:h val="0.79265167633772693"/>
        </c:manualLayout>
      </c:layout>
      <c:lineChart>
        <c:grouping val="standard"/>
        <c:varyColors val="0"/>
        <c:ser>
          <c:idx val="0"/>
          <c:order val="0"/>
          <c:tx>
            <c:strRef>
              <c:f>Sheet1!$B$1</c:f>
              <c:strCache>
                <c:ptCount val="1"/>
                <c:pt idx="0">
                  <c:v>Series 1</c:v>
                </c:pt>
              </c:strCache>
            </c:strRef>
          </c:tx>
          <c:dLbls>
            <c:dLbl>
              <c:idx val="0"/>
              <c:layout>
                <c:manualLayout>
                  <c:x val="-4.5129283844052299E-2"/>
                  <c:y val="0.1114731007479827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25-8646-A8BA-C1CA75E3C1DB}"/>
                </c:ext>
              </c:extLst>
            </c:dLbl>
            <c:dLbl>
              <c:idx val="1"/>
              <c:layout>
                <c:manualLayout>
                  <c:x val="-4.0780529496796045E-2"/>
                  <c:y val="0.1208980245508133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25-8646-A8BA-C1CA75E3C1DB}"/>
                </c:ext>
              </c:extLst>
            </c:dLbl>
            <c:spPr>
              <a:noFill/>
              <a:ln>
                <a:noFill/>
              </a:ln>
              <a:effectLst/>
            </c:spPr>
            <c:txPr>
              <a:bodyPr/>
              <a:lstStyle/>
              <a:p>
                <a:pPr>
                  <a:defRPr sz="9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Category 2</c:v>
                </c:pt>
                <c:pt idx="1">
                  <c:v>Category 3</c:v>
                </c:pt>
                <c:pt idx="2">
                  <c:v>Category 4</c:v>
                </c:pt>
                <c:pt idx="3">
                  <c:v>Category 5</c:v>
                </c:pt>
                <c:pt idx="4">
                  <c:v>Category 6</c:v>
                </c:pt>
              </c:strCache>
            </c:strRef>
          </c:cat>
          <c:val>
            <c:numRef>
              <c:f>Sheet1!$B$2:$B$6</c:f>
              <c:numCache>
                <c:formatCode>0.0%</c:formatCode>
                <c:ptCount val="5"/>
                <c:pt idx="0">
                  <c:v>0.02</c:v>
                </c:pt>
                <c:pt idx="1">
                  <c:v>3.2000000000000001E-2</c:v>
                </c:pt>
                <c:pt idx="2">
                  <c:v>2.5999999999999999E-2</c:v>
                </c:pt>
                <c:pt idx="3">
                  <c:v>1.9E-2</c:v>
                </c:pt>
                <c:pt idx="4">
                  <c:v>2E-3</c:v>
                </c:pt>
              </c:numCache>
            </c:numRef>
          </c:val>
          <c:smooth val="0"/>
          <c:extLst>
            <c:ext xmlns:c16="http://schemas.microsoft.com/office/drawing/2014/chart" uri="{C3380CC4-5D6E-409C-BE32-E72D297353CC}">
              <c16:uniqueId val="{00000002-D025-8646-A8BA-C1CA75E3C1DB}"/>
            </c:ext>
          </c:extLst>
        </c:ser>
        <c:dLbls>
          <c:showLegendKey val="0"/>
          <c:showVal val="0"/>
          <c:showCatName val="0"/>
          <c:showSerName val="0"/>
          <c:showPercent val="0"/>
          <c:showBubbleSize val="0"/>
        </c:dLbls>
        <c:marker val="1"/>
        <c:smooth val="0"/>
        <c:axId val="673503200"/>
        <c:axId val="673503592"/>
      </c:lineChart>
      <c:catAx>
        <c:axId val="673503200"/>
        <c:scaling>
          <c:orientation val="minMax"/>
        </c:scaling>
        <c:delete val="1"/>
        <c:axPos val="b"/>
        <c:numFmt formatCode="General" sourceLinked="0"/>
        <c:majorTickMark val="out"/>
        <c:minorTickMark val="none"/>
        <c:tickLblPos val="nextTo"/>
        <c:crossAx val="673503592"/>
        <c:crosses val="autoZero"/>
        <c:auto val="1"/>
        <c:lblAlgn val="ctr"/>
        <c:lblOffset val="100"/>
        <c:noMultiLvlLbl val="0"/>
      </c:catAx>
      <c:valAx>
        <c:axId val="673503592"/>
        <c:scaling>
          <c:orientation val="minMax"/>
        </c:scaling>
        <c:delete val="1"/>
        <c:axPos val="l"/>
        <c:numFmt formatCode="0.0%" sourceLinked="1"/>
        <c:majorTickMark val="out"/>
        <c:minorTickMark val="none"/>
        <c:tickLblPos val="nextTo"/>
        <c:crossAx val="6735032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solidFill>
              <a:srgbClr val="BEC9D0"/>
            </a:solidFill>
            <a:ln w="9525">
              <a:solidFill>
                <a:schemeClr val="bg1"/>
              </a:solidFill>
            </a:ln>
          </c:spPr>
          <c:dPt>
            <c:idx val="0"/>
            <c:bubble3D val="0"/>
            <c:spPr>
              <a:solidFill>
                <a:srgbClr val="617685"/>
              </a:solidFill>
              <a:ln w="9525">
                <a:solidFill>
                  <a:schemeClr val="bg1"/>
                </a:solidFill>
              </a:ln>
            </c:spPr>
            <c:extLst>
              <c:ext xmlns:c16="http://schemas.microsoft.com/office/drawing/2014/chart" uri="{C3380CC4-5D6E-409C-BE32-E72D297353CC}">
                <c16:uniqueId val="{00000001-D2CD-9A4B-9813-21BFA5C8F9D7}"/>
              </c:ext>
            </c:extLst>
          </c:dPt>
          <c:dLbls>
            <c:dLbl>
              <c:idx val="0"/>
              <c:layout>
                <c:manualLayout>
                  <c:x val="0.10206798163209416"/>
                  <c:y val="-0.32836854269581095"/>
                </c:manualLayout>
              </c:layout>
              <c:numFmt formatCode="0%" sourceLinked="0"/>
              <c:spPr/>
              <c:txPr>
                <a:bodyPr/>
                <a:lstStyle/>
                <a:p>
                  <a:pPr>
                    <a:defRPr>
                      <a:solidFill>
                        <a:schemeClr val="bg1"/>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CD-9A4B-9813-21BFA5C8F9D7}"/>
                </c:ext>
              </c:extLst>
            </c:dLbl>
            <c:dLbl>
              <c:idx val="1"/>
              <c:layout>
                <c:manualLayout>
                  <c:x val="-0.15059135230840751"/>
                  <c:y val="0.2097910133889903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2CD-9A4B-9813-21BFA5C8F9D7}"/>
                </c:ext>
              </c:extLst>
            </c:dLbl>
            <c:dLbl>
              <c:idx val="2"/>
              <c:layout>
                <c:manualLayout>
                  <c:x val="0.21673393415627543"/>
                  <c:y val="8.525639089634343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CD-9A4B-9813-21BFA5C8F9D7}"/>
                </c:ext>
              </c:extLst>
            </c:dLbl>
            <c:dLbl>
              <c:idx val="3"/>
              <c:layout>
                <c:manualLayout>
                  <c:x val="0.11048915620536134"/>
                  <c:y val="0.17762398878222416"/>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2CD-9A4B-9813-21BFA5C8F9D7}"/>
                </c:ext>
              </c:extLst>
            </c:dLbl>
            <c:numFmt formatCode="0%" sourceLinked="0"/>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Category 1</c:v>
                </c:pt>
                <c:pt idx="1">
                  <c:v>Category 2</c:v>
                </c:pt>
              </c:strCache>
            </c:strRef>
          </c:cat>
          <c:val>
            <c:numRef>
              <c:f>Sheet1!$B$2:$B$3</c:f>
              <c:numCache>
                <c:formatCode>0%</c:formatCode>
                <c:ptCount val="2"/>
                <c:pt idx="0">
                  <c:v>0.87</c:v>
                </c:pt>
                <c:pt idx="1">
                  <c:v>0.13</c:v>
                </c:pt>
              </c:numCache>
            </c:numRef>
          </c:val>
          <c:extLst>
            <c:ext xmlns:c16="http://schemas.microsoft.com/office/drawing/2014/chart" uri="{C3380CC4-5D6E-409C-BE32-E72D297353CC}">
              <c16:uniqueId val="{00000005-D2CD-9A4B-9813-21BFA5C8F9D7}"/>
            </c:ext>
          </c:extLst>
        </c:ser>
        <c:dLbls>
          <c:dLblPos val="ctr"/>
          <c:showLegendKey val="0"/>
          <c:showVal val="1"/>
          <c:showCatName val="0"/>
          <c:showSerName val="0"/>
          <c:showPercent val="0"/>
          <c:showBubbleSize val="0"/>
          <c:showLeaderLines val="1"/>
        </c:dLbls>
        <c:firstSliceAng val="53"/>
      </c:pieChart>
    </c:plotArea>
    <c:plotVisOnly val="1"/>
    <c:dispBlanksAs val="gap"/>
    <c:showDLblsOverMax val="0"/>
  </c:chart>
  <c:spPr>
    <a:noFill/>
    <a:ln>
      <a:noFill/>
    </a:ln>
  </c:spPr>
  <c:txPr>
    <a:bodyPr/>
    <a:lstStyle/>
    <a:p>
      <a:pPr>
        <a:defRPr sz="900" b="1" baseline="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2738095238095198E-2"/>
          <c:y val="2.6785714285714302E-2"/>
          <c:w val="0.93452380952380998"/>
          <c:h val="0.73692175196850396"/>
        </c:manualLayout>
      </c:layout>
      <c:barChart>
        <c:barDir val="col"/>
        <c:grouping val="stacked"/>
        <c:varyColors val="0"/>
        <c:ser>
          <c:idx val="0"/>
          <c:order val="0"/>
          <c:tx>
            <c:strRef>
              <c:f>Sheet1!$B$1</c:f>
              <c:strCache>
                <c:ptCount val="1"/>
                <c:pt idx="0">
                  <c:v>Low Priority</c:v>
                </c:pt>
              </c:strCache>
            </c:strRef>
          </c:tx>
          <c:spPr>
            <a:ln w="9525">
              <a:solidFill>
                <a:schemeClr val="bg1"/>
              </a:solidFill>
            </a:ln>
          </c:spPr>
          <c:invertIfNegative val="0"/>
          <c:dLbls>
            <c:numFmt formatCode="0%" sourceLinked="0"/>
            <c:spPr>
              <a:noFill/>
              <a:ln>
                <a:noFill/>
              </a:ln>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2016</c:v>
                </c:pt>
                <c:pt idx="2">
                  <c:v>2017</c:v>
                </c:pt>
              </c:numCache>
            </c:numRef>
          </c:cat>
          <c:val>
            <c:numRef>
              <c:f>Sheet1!$B$2:$B$4</c:f>
              <c:numCache>
                <c:formatCode>0%</c:formatCode>
                <c:ptCount val="3"/>
                <c:pt idx="0">
                  <c:v>0.125</c:v>
                </c:pt>
                <c:pt idx="1">
                  <c:v>0.09</c:v>
                </c:pt>
                <c:pt idx="2">
                  <c:v>0.13</c:v>
                </c:pt>
              </c:numCache>
            </c:numRef>
          </c:val>
          <c:extLst>
            <c:ext xmlns:c16="http://schemas.microsoft.com/office/drawing/2014/chart" uri="{C3380CC4-5D6E-409C-BE32-E72D297353CC}">
              <c16:uniqueId val="{00000000-33B2-314A-A6CC-47CAC5E48DAA}"/>
            </c:ext>
          </c:extLst>
        </c:ser>
        <c:ser>
          <c:idx val="1"/>
          <c:order val="1"/>
          <c:tx>
            <c:strRef>
              <c:f>Sheet1!$C$1</c:f>
              <c:strCache>
                <c:ptCount val="1"/>
                <c:pt idx="0">
                  <c:v>Medium Priority</c:v>
                </c:pt>
              </c:strCache>
            </c:strRef>
          </c:tx>
          <c:spPr>
            <a:ln w="9525">
              <a:solidFill>
                <a:schemeClr val="bg1"/>
              </a:solidFill>
            </a:ln>
          </c:spPr>
          <c:invertIfNegative val="0"/>
          <c:dLbls>
            <c:numFmt formatCode="0%" sourceLinked="0"/>
            <c:spPr>
              <a:noFill/>
              <a:ln>
                <a:noFill/>
              </a:ln>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2016</c:v>
                </c:pt>
                <c:pt idx="2">
                  <c:v>2017</c:v>
                </c:pt>
              </c:numCache>
            </c:numRef>
          </c:cat>
          <c:val>
            <c:numRef>
              <c:f>Sheet1!$C$2:$C$4</c:f>
              <c:numCache>
                <c:formatCode>0%</c:formatCode>
                <c:ptCount val="3"/>
                <c:pt idx="0">
                  <c:v>0.28000000000000003</c:v>
                </c:pt>
                <c:pt idx="1">
                  <c:v>0.25</c:v>
                </c:pt>
                <c:pt idx="2">
                  <c:v>0.36</c:v>
                </c:pt>
              </c:numCache>
            </c:numRef>
          </c:val>
          <c:extLst>
            <c:ext xmlns:c16="http://schemas.microsoft.com/office/drawing/2014/chart" uri="{C3380CC4-5D6E-409C-BE32-E72D297353CC}">
              <c16:uniqueId val="{00000001-33B2-314A-A6CC-47CAC5E48DAA}"/>
            </c:ext>
          </c:extLst>
        </c:ser>
        <c:ser>
          <c:idx val="2"/>
          <c:order val="2"/>
          <c:tx>
            <c:strRef>
              <c:f>Sheet1!$D$1</c:f>
              <c:strCache>
                <c:ptCount val="1"/>
                <c:pt idx="0">
                  <c:v>High Priority</c:v>
                </c:pt>
              </c:strCache>
            </c:strRef>
          </c:tx>
          <c:spPr>
            <a:ln w="9525">
              <a:solidFill>
                <a:schemeClr val="bg1"/>
              </a:solidFill>
            </a:ln>
          </c:spPr>
          <c:invertIfNegative val="0"/>
          <c:dLbls>
            <c:numFmt formatCode="0%" sourceLinked="0"/>
            <c:spPr>
              <a:noFill/>
              <a:ln>
                <a:noFill/>
              </a:ln>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2016</c:v>
                </c:pt>
                <c:pt idx="2">
                  <c:v>2017</c:v>
                </c:pt>
              </c:numCache>
            </c:numRef>
          </c:cat>
          <c:val>
            <c:numRef>
              <c:f>Sheet1!$D$2:$D$4</c:f>
              <c:numCache>
                <c:formatCode>0%</c:formatCode>
                <c:ptCount val="3"/>
                <c:pt idx="0">
                  <c:v>0.4</c:v>
                </c:pt>
                <c:pt idx="1">
                  <c:v>0.44</c:v>
                </c:pt>
                <c:pt idx="2">
                  <c:v>0.3</c:v>
                </c:pt>
              </c:numCache>
            </c:numRef>
          </c:val>
          <c:extLst>
            <c:ext xmlns:c16="http://schemas.microsoft.com/office/drawing/2014/chart" uri="{C3380CC4-5D6E-409C-BE32-E72D297353CC}">
              <c16:uniqueId val="{00000002-33B2-314A-A6CC-47CAC5E48DAA}"/>
            </c:ext>
          </c:extLst>
        </c:ser>
        <c:ser>
          <c:idx val="3"/>
          <c:order val="3"/>
          <c:tx>
            <c:strRef>
              <c:f>Sheet1!$E$1</c:f>
              <c:strCache>
                <c:ptCount val="1"/>
                <c:pt idx="0">
                  <c:v>Top Priority</c:v>
                </c:pt>
              </c:strCache>
            </c:strRef>
          </c:tx>
          <c:spPr>
            <a:solidFill>
              <a:schemeClr val="accent4"/>
            </a:solidFill>
            <a:ln w="9525">
              <a:solidFill>
                <a:schemeClr val="bg1"/>
              </a:solidFill>
            </a:ln>
          </c:spPr>
          <c:invertIfNegative val="0"/>
          <c:dLbls>
            <c:numFmt formatCode="0%" sourceLinked="0"/>
            <c:spPr>
              <a:noFill/>
              <a:ln>
                <a:noFill/>
              </a:ln>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2016</c:v>
                </c:pt>
                <c:pt idx="2">
                  <c:v>2017</c:v>
                </c:pt>
              </c:numCache>
            </c:numRef>
          </c:cat>
          <c:val>
            <c:numRef>
              <c:f>Sheet1!$E$2:$E$4</c:f>
              <c:numCache>
                <c:formatCode>0%</c:formatCode>
                <c:ptCount val="3"/>
                <c:pt idx="0">
                  <c:v>0.19500000000000001</c:v>
                </c:pt>
                <c:pt idx="1">
                  <c:v>0.22</c:v>
                </c:pt>
                <c:pt idx="2">
                  <c:v>0.21</c:v>
                </c:pt>
              </c:numCache>
            </c:numRef>
          </c:val>
          <c:extLst>
            <c:ext xmlns:c16="http://schemas.microsoft.com/office/drawing/2014/chart" uri="{C3380CC4-5D6E-409C-BE32-E72D297353CC}">
              <c16:uniqueId val="{00000003-33B2-314A-A6CC-47CAC5E48DAA}"/>
            </c:ext>
          </c:extLst>
        </c:ser>
        <c:dLbls>
          <c:showLegendKey val="0"/>
          <c:showVal val="0"/>
          <c:showCatName val="0"/>
          <c:showSerName val="0"/>
          <c:showPercent val="0"/>
          <c:showBubbleSize val="0"/>
        </c:dLbls>
        <c:gapWidth val="50"/>
        <c:overlap val="100"/>
        <c:axId val="673505552"/>
        <c:axId val="673505944"/>
      </c:barChart>
      <c:catAx>
        <c:axId val="673505552"/>
        <c:scaling>
          <c:orientation val="minMax"/>
        </c:scaling>
        <c:delete val="0"/>
        <c:axPos val="b"/>
        <c:numFmt formatCode="General" sourceLinked="0"/>
        <c:majorTickMark val="none"/>
        <c:minorTickMark val="none"/>
        <c:tickLblPos val="nextTo"/>
        <c:spPr>
          <a:ln>
            <a:solidFill>
              <a:schemeClr val="accent4"/>
            </a:solidFill>
            <a:miter lim="800000"/>
          </a:ln>
        </c:spPr>
        <c:txPr>
          <a:bodyPr/>
          <a:lstStyle/>
          <a:p>
            <a:pPr>
              <a:defRPr i="1"/>
            </a:pPr>
            <a:endParaRPr lang="en-US"/>
          </a:p>
        </c:txPr>
        <c:crossAx val="673505944"/>
        <c:crosses val="autoZero"/>
        <c:auto val="1"/>
        <c:lblAlgn val="ctr"/>
        <c:lblOffset val="100"/>
        <c:noMultiLvlLbl val="0"/>
      </c:catAx>
      <c:valAx>
        <c:axId val="673505944"/>
        <c:scaling>
          <c:orientation val="minMax"/>
        </c:scaling>
        <c:delete val="1"/>
        <c:axPos val="l"/>
        <c:numFmt formatCode="0%" sourceLinked="1"/>
        <c:majorTickMark val="none"/>
        <c:minorTickMark val="none"/>
        <c:tickLblPos val="nextTo"/>
        <c:crossAx val="673505552"/>
        <c:crosses val="autoZero"/>
        <c:crossBetween val="between"/>
      </c:valAx>
      <c:spPr>
        <a:noFill/>
        <a:ln w="25400">
          <a:noFill/>
        </a:ln>
      </c:spPr>
    </c:plotArea>
    <c:legend>
      <c:legendPos val="b"/>
      <c:overlay val="0"/>
      <c:spPr>
        <a:noFill/>
        <a:ln w="9525">
          <a:solidFill>
            <a:schemeClr val="accent4"/>
          </a:solidFill>
          <a:miter lim="800000"/>
        </a:ln>
      </c:spPr>
    </c:legend>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738095238095198E-2"/>
          <c:y val="4.9107142857142898E-2"/>
          <c:w val="0.93452380952380998"/>
          <c:h val="0.84146298431481403"/>
        </c:manualLayout>
      </c:layout>
      <c:barChart>
        <c:barDir val="col"/>
        <c:grouping val="clustered"/>
        <c:varyColors val="0"/>
        <c:ser>
          <c:idx val="0"/>
          <c:order val="0"/>
          <c:tx>
            <c:strRef>
              <c:f>Sheet1!$B$1</c:f>
              <c:strCache>
                <c:ptCount val="1"/>
                <c:pt idx="0">
                  <c:v>Series 1</c:v>
                </c:pt>
              </c:strCache>
            </c:strRef>
          </c:tx>
          <c:spPr>
            <a:ln w="9525">
              <a:solidFill>
                <a:schemeClr val="bg1"/>
              </a:solidFill>
            </a:ln>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AED1-604B-B03D-96B59598F47B}"/>
                </c:ext>
              </c:extLst>
            </c:dLbl>
            <c:dLbl>
              <c:idx val="2"/>
              <c:delete val="1"/>
              <c:extLst>
                <c:ext xmlns:c15="http://schemas.microsoft.com/office/drawing/2012/chart" uri="{CE6537A1-D6FC-4f65-9D91-7224C49458BB}"/>
                <c:ext xmlns:c16="http://schemas.microsoft.com/office/drawing/2014/chart" uri="{C3380CC4-5D6E-409C-BE32-E72D297353CC}">
                  <c16:uniqueId val="{00000001-AED1-604B-B03D-96B59598F47B}"/>
                </c:ext>
              </c:extLst>
            </c:dLbl>
            <c:dLbl>
              <c:idx val="3"/>
              <c:delete val="1"/>
              <c:extLst>
                <c:ext xmlns:c15="http://schemas.microsoft.com/office/drawing/2012/chart" uri="{CE6537A1-D6FC-4f65-9D91-7224C49458BB}"/>
                <c:ext xmlns:c16="http://schemas.microsoft.com/office/drawing/2014/chart" uri="{C3380CC4-5D6E-409C-BE32-E72D297353CC}">
                  <c16:uniqueId val="{00000002-AED1-604B-B03D-96B59598F47B}"/>
                </c:ext>
              </c:extLst>
            </c:dLbl>
            <c:dLbl>
              <c:idx val="4"/>
              <c:delete val="1"/>
              <c:extLst>
                <c:ext xmlns:c15="http://schemas.microsoft.com/office/drawing/2012/chart" uri="{CE6537A1-D6FC-4f65-9D91-7224C49458BB}"/>
                <c:ext xmlns:c16="http://schemas.microsoft.com/office/drawing/2014/chart" uri="{C3380CC4-5D6E-409C-BE32-E72D297353CC}">
                  <c16:uniqueId val="{00000003-AED1-604B-B03D-96B59598F47B}"/>
                </c:ext>
              </c:extLst>
            </c:dLbl>
            <c:dLbl>
              <c:idx val="5"/>
              <c:delete val="1"/>
              <c:extLst>
                <c:ext xmlns:c15="http://schemas.microsoft.com/office/drawing/2012/chart" uri="{CE6537A1-D6FC-4f65-9D91-7224C49458BB}"/>
                <c:ext xmlns:c16="http://schemas.microsoft.com/office/drawing/2014/chart" uri="{C3380CC4-5D6E-409C-BE32-E72D297353CC}">
                  <c16:uniqueId val="{00000004-AED1-604B-B03D-96B59598F47B}"/>
                </c:ext>
              </c:extLst>
            </c:dLbl>
            <c:dLbl>
              <c:idx val="6"/>
              <c:delete val="1"/>
              <c:extLst>
                <c:ext xmlns:c15="http://schemas.microsoft.com/office/drawing/2012/chart" uri="{CE6537A1-D6FC-4f65-9D91-7224C49458BB}"/>
                <c:ext xmlns:c16="http://schemas.microsoft.com/office/drawing/2014/chart" uri="{C3380CC4-5D6E-409C-BE32-E72D297353CC}">
                  <c16:uniqueId val="{00000005-AED1-604B-B03D-96B59598F47B}"/>
                </c:ext>
              </c:extLst>
            </c:dLbl>
            <c:dLbl>
              <c:idx val="7"/>
              <c:delete val="1"/>
              <c:extLst>
                <c:ext xmlns:c15="http://schemas.microsoft.com/office/drawing/2012/chart" uri="{CE6537A1-D6FC-4f65-9D91-7224C49458BB}"/>
                <c:ext xmlns:c16="http://schemas.microsoft.com/office/drawing/2014/chart" uri="{C3380CC4-5D6E-409C-BE32-E72D297353CC}">
                  <c16:uniqueId val="{00000006-AED1-604B-B03D-96B59598F47B}"/>
                </c:ext>
              </c:extLst>
            </c:dLbl>
            <c:dLbl>
              <c:idx val="8"/>
              <c:delete val="1"/>
              <c:extLst>
                <c:ext xmlns:c15="http://schemas.microsoft.com/office/drawing/2012/chart" uri="{CE6537A1-D6FC-4f65-9D91-7224C49458BB}"/>
                <c:ext xmlns:c16="http://schemas.microsoft.com/office/drawing/2014/chart" uri="{C3380CC4-5D6E-409C-BE32-E72D297353CC}">
                  <c16:uniqueId val="{00000007-AED1-604B-B03D-96B59598F47B}"/>
                </c:ext>
              </c:extLst>
            </c:dLbl>
            <c:numFmt formatCode="&quot;$&quot;#,##0.0" sourceLinked="0"/>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Sheet1!$B$2:$B$11</c:f>
              <c:numCache>
                <c:formatCode>0.0</c:formatCode>
                <c:ptCount val="10"/>
                <c:pt idx="0">
                  <c:v>2.5</c:v>
                </c:pt>
                <c:pt idx="1">
                  <c:v>2.4</c:v>
                </c:pt>
                <c:pt idx="2">
                  <c:v>2</c:v>
                </c:pt>
                <c:pt idx="3">
                  <c:v>3</c:v>
                </c:pt>
                <c:pt idx="4">
                  <c:v>4.4000000000000004</c:v>
                </c:pt>
                <c:pt idx="5">
                  <c:v>7</c:v>
                </c:pt>
                <c:pt idx="6">
                  <c:v>8.4</c:v>
                </c:pt>
                <c:pt idx="7">
                  <c:v>12</c:v>
                </c:pt>
                <c:pt idx="8">
                  <c:v>14.6</c:v>
                </c:pt>
                <c:pt idx="9">
                  <c:v>17.600000000000001</c:v>
                </c:pt>
              </c:numCache>
            </c:numRef>
          </c:val>
          <c:extLst>
            <c:ext xmlns:c16="http://schemas.microsoft.com/office/drawing/2014/chart" uri="{C3380CC4-5D6E-409C-BE32-E72D297353CC}">
              <c16:uniqueId val="{00000008-AED1-604B-B03D-96B59598F47B}"/>
            </c:ext>
          </c:extLst>
        </c:ser>
        <c:dLbls>
          <c:dLblPos val="outEnd"/>
          <c:showLegendKey val="0"/>
          <c:showVal val="1"/>
          <c:showCatName val="0"/>
          <c:showSerName val="0"/>
          <c:showPercent val="0"/>
          <c:showBubbleSize val="0"/>
        </c:dLbls>
        <c:gapWidth val="50"/>
        <c:axId val="673507120"/>
        <c:axId val="673507512"/>
      </c:barChart>
      <c:catAx>
        <c:axId val="673507120"/>
        <c:scaling>
          <c:orientation val="minMax"/>
        </c:scaling>
        <c:delete val="0"/>
        <c:axPos val="b"/>
        <c:numFmt formatCode="General" sourceLinked="1"/>
        <c:majorTickMark val="none"/>
        <c:minorTickMark val="none"/>
        <c:tickLblPos val="nextTo"/>
        <c:spPr>
          <a:ln>
            <a:solidFill>
              <a:schemeClr val="accent4"/>
            </a:solidFill>
            <a:miter lim="800000"/>
          </a:ln>
        </c:spPr>
        <c:txPr>
          <a:bodyPr/>
          <a:lstStyle/>
          <a:p>
            <a:pPr>
              <a:defRPr i="1"/>
            </a:pPr>
            <a:endParaRPr lang="en-US"/>
          </a:p>
        </c:txPr>
        <c:crossAx val="673507512"/>
        <c:crosses val="autoZero"/>
        <c:auto val="1"/>
        <c:lblAlgn val="ctr"/>
        <c:lblOffset val="100"/>
        <c:noMultiLvlLbl val="0"/>
      </c:catAx>
      <c:valAx>
        <c:axId val="673507512"/>
        <c:scaling>
          <c:orientation val="minMax"/>
          <c:max val="20"/>
        </c:scaling>
        <c:delete val="0"/>
        <c:axPos val="l"/>
        <c:numFmt formatCode="0.0" sourceLinked="1"/>
        <c:majorTickMark val="out"/>
        <c:minorTickMark val="none"/>
        <c:tickLblPos val="nextTo"/>
        <c:crossAx val="673507120"/>
        <c:crosses val="autoZero"/>
        <c:crossBetween val="between"/>
        <c:majorUnit val="5"/>
        <c:minorUnit val="5"/>
      </c:valAx>
      <c:spPr>
        <a:noFill/>
        <a:ln w="25400">
          <a:noFill/>
        </a:ln>
      </c:spPr>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032189239218203"/>
          <c:y val="0.29645470455711098"/>
          <c:w val="0.41041614375742702"/>
          <c:h val="0.85593124513534702"/>
        </c:manualLayout>
      </c:layout>
      <c:pieChart>
        <c:varyColors val="1"/>
        <c:ser>
          <c:idx val="0"/>
          <c:order val="0"/>
          <c:tx>
            <c:strRef>
              <c:f>Sheet1!$B$1</c:f>
              <c:strCache>
                <c:ptCount val="1"/>
                <c:pt idx="0">
                  <c:v>Series 1</c:v>
                </c:pt>
              </c:strCache>
            </c:strRef>
          </c:tx>
          <c:spPr>
            <a:ln w="9525"/>
          </c:spPr>
          <c:dPt>
            <c:idx val="0"/>
            <c:bubble3D val="0"/>
            <c:spPr>
              <a:solidFill>
                <a:schemeClr val="accent1"/>
              </a:solidFill>
              <a:ln w="9525">
                <a:solidFill>
                  <a:schemeClr val="lt1"/>
                </a:solidFill>
              </a:ln>
              <a:effectLst/>
            </c:spPr>
            <c:extLst>
              <c:ext xmlns:c16="http://schemas.microsoft.com/office/drawing/2014/chart" uri="{C3380CC4-5D6E-409C-BE32-E72D297353CC}">
                <c16:uniqueId val="{00000001-39AE-614F-83E3-0CE117707BCB}"/>
              </c:ext>
            </c:extLst>
          </c:dPt>
          <c:dPt>
            <c:idx val="1"/>
            <c:bubble3D val="0"/>
            <c:spPr>
              <a:solidFill>
                <a:schemeClr val="accent2"/>
              </a:solidFill>
              <a:ln w="9525">
                <a:solidFill>
                  <a:schemeClr val="lt1"/>
                </a:solidFill>
              </a:ln>
              <a:effectLst/>
            </c:spPr>
            <c:extLst>
              <c:ext xmlns:c16="http://schemas.microsoft.com/office/drawing/2014/chart" uri="{C3380CC4-5D6E-409C-BE32-E72D297353CC}">
                <c16:uniqueId val="{00000003-39AE-614F-83E3-0CE117707BCB}"/>
              </c:ext>
            </c:extLst>
          </c:dPt>
          <c:dPt>
            <c:idx val="2"/>
            <c:bubble3D val="0"/>
            <c:spPr>
              <a:solidFill>
                <a:schemeClr val="accent3"/>
              </a:solidFill>
              <a:ln w="9525">
                <a:solidFill>
                  <a:schemeClr val="lt1"/>
                </a:solidFill>
              </a:ln>
              <a:effectLst/>
            </c:spPr>
            <c:extLst>
              <c:ext xmlns:c16="http://schemas.microsoft.com/office/drawing/2014/chart" uri="{C3380CC4-5D6E-409C-BE32-E72D297353CC}">
                <c16:uniqueId val="{00000005-39AE-614F-83E3-0CE117707BCB}"/>
              </c:ext>
            </c:extLst>
          </c:dPt>
          <c:dPt>
            <c:idx val="3"/>
            <c:bubble3D val="0"/>
            <c:spPr>
              <a:solidFill>
                <a:srgbClr val="CF0A2C"/>
              </a:solidFill>
              <a:ln w="9525">
                <a:solidFill>
                  <a:schemeClr val="lt1"/>
                </a:solidFill>
              </a:ln>
              <a:effectLst/>
            </c:spPr>
            <c:extLst>
              <c:ext xmlns:c16="http://schemas.microsoft.com/office/drawing/2014/chart" uri="{C3380CC4-5D6E-409C-BE32-E72D297353CC}">
                <c16:uniqueId val="{00000007-39AE-614F-83E3-0CE117707BCB}"/>
              </c:ext>
            </c:extLst>
          </c:dPt>
          <c:dPt>
            <c:idx val="4"/>
            <c:bubble3D val="0"/>
            <c:spPr>
              <a:solidFill>
                <a:srgbClr val="333E48"/>
              </a:solidFill>
              <a:ln w="9525"/>
            </c:spPr>
            <c:extLst>
              <c:ext xmlns:c16="http://schemas.microsoft.com/office/drawing/2014/chart" uri="{C3380CC4-5D6E-409C-BE32-E72D297353CC}">
                <c16:uniqueId val="{00000009-39AE-614F-83E3-0CE117707BCB}"/>
              </c:ext>
            </c:extLst>
          </c:dPt>
          <c:dPt>
            <c:idx val="5"/>
            <c:bubble3D val="0"/>
            <c:spPr>
              <a:solidFill>
                <a:srgbClr val="617685"/>
              </a:solidFill>
              <a:ln w="9525"/>
            </c:spPr>
            <c:extLst>
              <c:ext xmlns:c16="http://schemas.microsoft.com/office/drawing/2014/chart" uri="{C3380CC4-5D6E-409C-BE32-E72D297353CC}">
                <c16:uniqueId val="{0000000B-39AE-614F-83E3-0CE117707BCB}"/>
              </c:ext>
            </c:extLst>
          </c:dPt>
          <c:dLbls>
            <c:delete val="1"/>
          </c:dLbls>
          <c:cat>
            <c:strRef>
              <c:f>Sheet1!$A$2:$A$8</c:f>
              <c:strCache>
                <c:ptCount val="7"/>
                <c:pt idx="0">
                  <c:v>Employer-Sponsored Insurance (47%)</c:v>
                </c:pt>
                <c:pt idx="1">
                  <c:v>Medicare (17%)</c:v>
                </c:pt>
                <c:pt idx="2">
                  <c:v>Medicaid and CHIP (19%)</c:v>
                </c:pt>
                <c:pt idx="3">
                  <c:v>Public Exchanges (4%)</c:v>
                </c:pt>
                <c:pt idx="4">
                  <c:v>Off-Exchange Plans (2%)</c:v>
                </c:pt>
                <c:pt idx="5">
                  <c:v>Other (1%)</c:v>
                </c:pt>
                <c:pt idx="6">
                  <c:v>Uninsured (9%)</c:v>
                </c:pt>
              </c:strCache>
            </c:strRef>
          </c:cat>
          <c:val>
            <c:numRef>
              <c:f>Sheet1!$B$2:$B$8</c:f>
              <c:numCache>
                <c:formatCode>General</c:formatCode>
                <c:ptCount val="7"/>
                <c:pt idx="0">
                  <c:v>47.3</c:v>
                </c:pt>
                <c:pt idx="1">
                  <c:v>17.2</c:v>
                </c:pt>
                <c:pt idx="2">
                  <c:v>19.5</c:v>
                </c:pt>
                <c:pt idx="3">
                  <c:v>3.8</c:v>
                </c:pt>
                <c:pt idx="4">
                  <c:v>2.2999999999999998</c:v>
                </c:pt>
                <c:pt idx="5">
                  <c:v>1.2</c:v>
                </c:pt>
                <c:pt idx="6">
                  <c:v>8.8000000000000007</c:v>
                </c:pt>
              </c:numCache>
            </c:numRef>
          </c:val>
          <c:extLst>
            <c:ext xmlns:c16="http://schemas.microsoft.com/office/drawing/2014/chart" uri="{C3380CC4-5D6E-409C-BE32-E72D297353CC}">
              <c16:uniqueId val="{0000000C-39AE-614F-83E3-0CE117707BCB}"/>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3.1772430783391001E-3"/>
          <c:y val="0.81916213292159701"/>
          <c:w val="0.99422282218616398"/>
          <c:h val="0.18083786707840299"/>
        </c:manualLayout>
      </c:layout>
      <c:overlay val="0"/>
      <c:txPr>
        <a:bodyPr/>
        <a:lstStyle/>
        <a:p>
          <a:pPr>
            <a:defRPr b="0"/>
          </a:pPr>
          <a:endParaRPr lang="en-US"/>
        </a:p>
      </c:txPr>
    </c:legend>
    <c:plotVisOnly val="1"/>
    <c:dispBlanksAs val="gap"/>
    <c:showDLblsOverMax val="0"/>
  </c:chart>
  <c:spPr>
    <a:noFill/>
    <a:ln>
      <a:noFill/>
    </a:ln>
    <a:effectLst/>
  </c:spPr>
  <c:txPr>
    <a:bodyPr/>
    <a:lstStyle/>
    <a:p>
      <a:pPr>
        <a:defRPr sz="900" b="1">
          <a:solidFill>
            <a:schemeClr val="tx1"/>
          </a:solidFill>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422-F241-BE48-DB0F6B34C97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422-F241-BE48-DB0F6B34C97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422-F241-BE48-DB0F6B34C97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422-F241-BE48-DB0F6B34C971}"/>
              </c:ext>
            </c:extLst>
          </c:dPt>
          <c:dLbls>
            <c:dLbl>
              <c:idx val="0"/>
              <c:layout>
                <c:manualLayout>
                  <c:x val="-0.25365145764221192"/>
                  <c:y val="-0.195274526219651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22-F241-BE48-DB0F6B34C971}"/>
                </c:ext>
              </c:extLst>
            </c:dLbl>
            <c:dLbl>
              <c:idx val="1"/>
              <c:layout>
                <c:manualLayout>
                  <c:x val="0.22376779967073532"/>
                  <c:y val="9.40820458177943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22-F241-BE48-DB0F6B34C971}"/>
                </c:ext>
              </c:extLst>
            </c:dLbl>
            <c:dLbl>
              <c:idx val="2"/>
              <c:layout>
                <c:manualLayout>
                  <c:x val="4.1279020231364798E-3"/>
                  <c:y val="1.74753025344394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422-F241-BE48-DB0F6B34C97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Silver</c:v>
                </c:pt>
                <c:pt idx="1">
                  <c:v>Bronze</c:v>
                </c:pt>
                <c:pt idx="2">
                  <c:v>Gold</c:v>
                </c:pt>
                <c:pt idx="3">
                  <c:v>Platinum</c:v>
                </c:pt>
              </c:strCache>
            </c:strRef>
          </c:cat>
          <c:val>
            <c:numRef>
              <c:f>Sheet1!$B$2:$B$5</c:f>
              <c:numCache>
                <c:formatCode>0%</c:formatCode>
                <c:ptCount val="4"/>
                <c:pt idx="0">
                  <c:v>0.70109999999999995</c:v>
                </c:pt>
                <c:pt idx="1">
                  <c:v>0.22040000000000001</c:v>
                </c:pt>
                <c:pt idx="2">
                  <c:v>6.3299999999999995E-2</c:v>
                </c:pt>
                <c:pt idx="3">
                  <c:v>1.06E-2</c:v>
                </c:pt>
              </c:numCache>
            </c:numRef>
          </c:val>
          <c:extLst>
            <c:ext xmlns:c16="http://schemas.microsoft.com/office/drawing/2014/chart" uri="{C3380CC4-5D6E-409C-BE32-E72D297353CC}">
              <c16:uniqueId val="{00000008-2422-F241-BE48-DB0F6B34C97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2017</c:v>
                </c:pt>
              </c:strCache>
            </c:strRef>
          </c:tx>
          <c:spPr>
            <a:solidFill>
              <a:schemeClr val="accent1"/>
            </a:solidFill>
            <a:ln>
              <a:noFill/>
            </a:ln>
            <a:effectLst/>
          </c:spPr>
          <c:invertIfNegative val="0"/>
          <c:dLbls>
            <c:dLbl>
              <c:idx val="1"/>
              <c:tx>
                <c:rich>
                  <a:bodyPr/>
                  <a:lstStyle/>
                  <a:p>
                    <a:r>
                      <a:rPr lang="en-US"/>
                      <a:t>$</a:t>
                    </a:r>
                    <a:fld id="{C6038403-CD80-4668-8F88-279C03ED216E}"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2DA-4A44-B25D-6FCE23814FFD}"/>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Platinum</c:v>
                </c:pt>
                <c:pt idx="1">
                  <c:v>Gold</c:v>
                </c:pt>
                <c:pt idx="2">
                  <c:v>Silver</c:v>
                </c:pt>
                <c:pt idx="3">
                  <c:v>Bronze</c:v>
                </c:pt>
              </c:strCache>
            </c:strRef>
          </c:cat>
          <c:val>
            <c:numRef>
              <c:f>Sheet1!$B$2:$B$5</c:f>
              <c:numCache>
                <c:formatCode>#,##0</c:formatCode>
                <c:ptCount val="4"/>
                <c:pt idx="0" formatCode="&quot;$&quot;#,##0_);[Red]\(&quot;$&quot;#,##0\)">
                  <c:v>405</c:v>
                </c:pt>
                <c:pt idx="1">
                  <c:v>1197</c:v>
                </c:pt>
                <c:pt idx="2" formatCode="&quot;$&quot;#,##0_);[Red]\(&quot;$&quot;#,##0\)">
                  <c:v>3572</c:v>
                </c:pt>
                <c:pt idx="3" formatCode="&quot;$&quot;#,##0_);[Red]\(&quot;$&quot;#,##0\)">
                  <c:v>6092</c:v>
                </c:pt>
              </c:numCache>
            </c:numRef>
          </c:val>
          <c:extLst>
            <c:ext xmlns:c16="http://schemas.microsoft.com/office/drawing/2014/chart" uri="{C3380CC4-5D6E-409C-BE32-E72D297353CC}">
              <c16:uniqueId val="{00000001-F2DA-4A44-B25D-6FCE23814FFD}"/>
            </c:ext>
          </c:extLst>
        </c:ser>
        <c:ser>
          <c:idx val="1"/>
          <c:order val="1"/>
          <c:tx>
            <c:strRef>
              <c:f>Sheet1!$C$1</c:f>
              <c:strCache>
                <c:ptCount val="1"/>
                <c:pt idx="0">
                  <c:v>2016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Platinum</c:v>
                </c:pt>
                <c:pt idx="1">
                  <c:v>Gold</c:v>
                </c:pt>
                <c:pt idx="2">
                  <c:v>Silver</c:v>
                </c:pt>
                <c:pt idx="3">
                  <c:v>Bronze</c:v>
                </c:pt>
              </c:strCache>
            </c:strRef>
          </c:cat>
          <c:val>
            <c:numRef>
              <c:f>Sheet1!$C$2:$C$5</c:f>
              <c:numCache>
                <c:formatCode>"$"#,##0_);[Red]\("$"#,##0\)</c:formatCode>
                <c:ptCount val="4"/>
                <c:pt idx="0">
                  <c:v>233</c:v>
                </c:pt>
                <c:pt idx="1">
                  <c:v>1165</c:v>
                </c:pt>
                <c:pt idx="2">
                  <c:v>3117</c:v>
                </c:pt>
                <c:pt idx="3">
                  <c:v>5731</c:v>
                </c:pt>
              </c:numCache>
            </c:numRef>
          </c:val>
          <c:extLst>
            <c:ext xmlns:c16="http://schemas.microsoft.com/office/drawing/2014/chart" uri="{C3380CC4-5D6E-409C-BE32-E72D297353CC}">
              <c16:uniqueId val="{00000002-F2DA-4A44-B25D-6FCE23814FFD}"/>
            </c:ext>
          </c:extLst>
        </c:ser>
        <c:ser>
          <c:idx val="2"/>
          <c:order val="2"/>
          <c:tx>
            <c:strRef>
              <c:f>Sheet1!$D$1</c:f>
              <c:strCache>
                <c:ptCount val="1"/>
                <c:pt idx="0">
                  <c:v>2015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5"/>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Platinum</c:v>
                </c:pt>
                <c:pt idx="1">
                  <c:v>Gold</c:v>
                </c:pt>
                <c:pt idx="2">
                  <c:v>Silver</c:v>
                </c:pt>
                <c:pt idx="3">
                  <c:v>Bronze</c:v>
                </c:pt>
              </c:strCache>
            </c:strRef>
          </c:cat>
          <c:val>
            <c:numRef>
              <c:f>Sheet1!$D$2:$D$5</c:f>
              <c:numCache>
                <c:formatCode>"$"#,##0_);[Red]\("$"#,##0\)</c:formatCode>
                <c:ptCount val="4"/>
                <c:pt idx="0">
                  <c:v>243</c:v>
                </c:pt>
                <c:pt idx="1">
                  <c:v>1198</c:v>
                </c:pt>
                <c:pt idx="2">
                  <c:v>2927</c:v>
                </c:pt>
                <c:pt idx="3">
                  <c:v>5181</c:v>
                </c:pt>
              </c:numCache>
            </c:numRef>
          </c:val>
          <c:extLst>
            <c:ext xmlns:c16="http://schemas.microsoft.com/office/drawing/2014/chart" uri="{C3380CC4-5D6E-409C-BE32-E72D297353CC}">
              <c16:uniqueId val="{00000003-F2DA-4A44-B25D-6FCE23814FFD}"/>
            </c:ext>
          </c:extLst>
        </c:ser>
        <c:dLbls>
          <c:showLegendKey val="0"/>
          <c:showVal val="0"/>
          <c:showCatName val="0"/>
          <c:showSerName val="0"/>
          <c:showPercent val="0"/>
          <c:showBubbleSize val="0"/>
        </c:dLbls>
        <c:gapWidth val="182"/>
        <c:axId val="673509864"/>
        <c:axId val="673510256"/>
      </c:barChart>
      <c:catAx>
        <c:axId val="673509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1" u="none" strike="noStrike" kern="1200" baseline="0">
                <a:solidFill>
                  <a:schemeClr val="accent5"/>
                </a:solidFill>
                <a:latin typeface="+mn-lt"/>
                <a:ea typeface="+mn-ea"/>
                <a:cs typeface="+mn-cs"/>
              </a:defRPr>
            </a:pPr>
            <a:endParaRPr lang="en-US"/>
          </a:p>
        </c:txPr>
        <c:crossAx val="673510256"/>
        <c:crosses val="autoZero"/>
        <c:auto val="1"/>
        <c:lblAlgn val="ctr"/>
        <c:lblOffset val="100"/>
        <c:noMultiLvlLbl val="0"/>
      </c:catAx>
      <c:valAx>
        <c:axId val="673510256"/>
        <c:scaling>
          <c:orientation val="minMax"/>
        </c:scaling>
        <c:delete val="1"/>
        <c:axPos val="b"/>
        <c:numFmt formatCode="&quot;$&quot;#,##0_);[Red]\(&quot;$&quot;#,##0\)" sourceLinked="1"/>
        <c:majorTickMark val="none"/>
        <c:minorTickMark val="none"/>
        <c:tickLblPos val="nextTo"/>
        <c:crossAx val="673509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accent5"/>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27690288713911E-2"/>
          <c:y val="4.9107142857142856E-2"/>
          <c:w val="0.79583640424485214"/>
          <c:h val="0.62658482883476241"/>
        </c:manualLayout>
      </c:layout>
      <c:lineChart>
        <c:grouping val="standard"/>
        <c:varyColors val="0"/>
        <c:ser>
          <c:idx val="0"/>
          <c:order val="0"/>
          <c:tx>
            <c:strRef>
              <c:f>Sheet1!$B$1</c:f>
              <c:strCache>
                <c:ptCount val="1"/>
                <c:pt idx="0">
                  <c:v>HMO</c:v>
                </c:pt>
              </c:strCache>
            </c:strRef>
          </c:tx>
          <c:spPr>
            <a:ln cap="flat">
              <a:miter lim="800000"/>
            </a:ln>
          </c:spPr>
          <c:marker>
            <c:symbol val="none"/>
          </c:marker>
          <c:dLbls>
            <c:dLbl>
              <c:idx val="5"/>
              <c:layout>
                <c:manualLayout>
                  <c:x val="-5.2525886187303507E-3"/>
                  <c:y val="-3.1440181796451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D2-5E4A-A2BD-DF8C4FFC528E}"/>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D2-5E4A-A2BD-DF8C4FFC528E}"/>
                </c:ext>
              </c:extLst>
            </c:dLbl>
            <c:numFmt formatCode="&quot;$&quot;#,##0" sourceLinked="0"/>
            <c:spPr>
              <a:noFill/>
              <a:ln>
                <a:noFill/>
              </a:ln>
              <a:effectLst/>
            </c:spPr>
            <c:txPr>
              <a:bodyPr/>
              <a:lstStyle/>
              <a:p>
                <a:pPr>
                  <a:defRPr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Sheet1!$A$2:$A$7</c:f>
              <c:numCache>
                <c:formatCode>General</c:formatCode>
                <c:ptCount val="6"/>
                <c:pt idx="0">
                  <c:v>2007</c:v>
                </c:pt>
                <c:pt idx="1">
                  <c:v>2009</c:v>
                </c:pt>
                <c:pt idx="2">
                  <c:v>2011</c:v>
                </c:pt>
                <c:pt idx="3">
                  <c:v>2013</c:v>
                </c:pt>
                <c:pt idx="4">
                  <c:v>2015</c:v>
                </c:pt>
                <c:pt idx="5">
                  <c:v>2017</c:v>
                </c:pt>
              </c:numCache>
            </c:numRef>
          </c:cat>
          <c:val>
            <c:numRef>
              <c:f>Sheet1!$B$2:$B$7</c:f>
              <c:numCache>
                <c:formatCode>General</c:formatCode>
                <c:ptCount val="6"/>
                <c:pt idx="0">
                  <c:v>401</c:v>
                </c:pt>
                <c:pt idx="1">
                  <c:v>699</c:v>
                </c:pt>
                <c:pt idx="2">
                  <c:v>911</c:v>
                </c:pt>
                <c:pt idx="3">
                  <c:v>729</c:v>
                </c:pt>
                <c:pt idx="4">
                  <c:v>1025</c:v>
                </c:pt>
                <c:pt idx="5" formatCode="&quot;$&quot;#,##0_);[Red]\(&quot;$&quot;#,##0\)">
                  <c:v>1175</c:v>
                </c:pt>
              </c:numCache>
            </c:numRef>
          </c:val>
          <c:smooth val="0"/>
          <c:extLst>
            <c:ext xmlns:c16="http://schemas.microsoft.com/office/drawing/2014/chart" uri="{C3380CC4-5D6E-409C-BE32-E72D297353CC}">
              <c16:uniqueId val="{00000002-75D2-5E4A-A2BD-DF8C4FFC528E}"/>
            </c:ext>
          </c:extLst>
        </c:ser>
        <c:ser>
          <c:idx val="1"/>
          <c:order val="1"/>
          <c:tx>
            <c:strRef>
              <c:f>Sheet1!$C$1</c:f>
              <c:strCache>
                <c:ptCount val="1"/>
                <c:pt idx="0">
                  <c:v>PPO</c:v>
                </c:pt>
              </c:strCache>
            </c:strRef>
          </c:tx>
          <c:marker>
            <c:symbol val="none"/>
          </c:marker>
          <c:dLbls>
            <c:dLbl>
              <c:idx val="5"/>
              <c:layout>
                <c:manualLayout>
                  <c:x val="-5.2525886187303507E-3"/>
                  <c:y val="7.04312852890382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D2-5E4A-A2BD-DF8C4FFC528E}"/>
                </c:ext>
              </c:extLst>
            </c:dLbl>
            <c:dLbl>
              <c:idx val="9"/>
              <c:layout>
                <c:manualLayout>
                  <c:x val="-1.8548642958091777E-2"/>
                  <c:y val="6.02441385804892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D2-5E4A-A2BD-DF8C4FFC528E}"/>
                </c:ext>
              </c:extLst>
            </c:dLbl>
            <c:numFmt formatCode="&quot;$&quot;#,##0" sourceLinked="0"/>
            <c:spPr>
              <a:noFill/>
              <a:ln>
                <a:noFill/>
              </a:ln>
              <a:effectLst/>
            </c:spPr>
            <c:txPr>
              <a:bodyPr/>
              <a:lstStyle/>
              <a:p>
                <a:pPr>
                  <a:defRPr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Sheet1!$C$2:$C$7</c:f>
              <c:numCache>
                <c:formatCode>General</c:formatCode>
                <c:ptCount val="6"/>
                <c:pt idx="0">
                  <c:v>461</c:v>
                </c:pt>
                <c:pt idx="1">
                  <c:v>634</c:v>
                </c:pt>
                <c:pt idx="2">
                  <c:v>675</c:v>
                </c:pt>
                <c:pt idx="3">
                  <c:v>799</c:v>
                </c:pt>
                <c:pt idx="4">
                  <c:v>958</c:v>
                </c:pt>
                <c:pt idx="5">
                  <c:v>1046</c:v>
                </c:pt>
              </c:numCache>
            </c:numRef>
          </c:val>
          <c:smooth val="0"/>
          <c:extLst>
            <c:ext xmlns:c16="http://schemas.microsoft.com/office/drawing/2014/chart" uri="{C3380CC4-5D6E-409C-BE32-E72D297353CC}">
              <c16:uniqueId val="{00000005-75D2-5E4A-A2BD-DF8C4FFC528E}"/>
            </c:ext>
          </c:extLst>
        </c:ser>
        <c:ser>
          <c:idx val="2"/>
          <c:order val="2"/>
          <c:tx>
            <c:strRef>
              <c:f>Sheet1!$D$1</c:f>
              <c:strCache>
                <c:ptCount val="1"/>
                <c:pt idx="0">
                  <c:v> All Plans</c:v>
                </c:pt>
              </c:strCache>
            </c:strRef>
          </c:tx>
          <c:marker>
            <c:symbol val="none"/>
          </c:marker>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D2-5E4A-A2BD-DF8C4FFC528E}"/>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D2-5E4A-A2BD-DF8C4FFC528E}"/>
                </c:ext>
              </c:extLst>
            </c:dLbl>
            <c:numFmt formatCode="&quot;$&quot;#,##0" sourceLinked="0"/>
            <c:spPr>
              <a:noFill/>
              <a:ln>
                <a:noFill/>
              </a:ln>
              <a:effectLst/>
            </c:spPr>
            <c:txPr>
              <a:bodyPr/>
              <a:lstStyle/>
              <a:p>
                <a:pPr>
                  <a:defRPr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Sheet1!$A$2:$A$7</c:f>
              <c:numCache>
                <c:formatCode>General</c:formatCode>
                <c:ptCount val="6"/>
                <c:pt idx="0">
                  <c:v>2007</c:v>
                </c:pt>
                <c:pt idx="1">
                  <c:v>2009</c:v>
                </c:pt>
                <c:pt idx="2">
                  <c:v>2011</c:v>
                </c:pt>
                <c:pt idx="3">
                  <c:v>2013</c:v>
                </c:pt>
                <c:pt idx="4">
                  <c:v>2015</c:v>
                </c:pt>
                <c:pt idx="5">
                  <c:v>2017</c:v>
                </c:pt>
              </c:numCache>
            </c:numRef>
          </c:cat>
          <c:val>
            <c:numRef>
              <c:f>Sheet1!$D$2:$D$7</c:f>
              <c:numCache>
                <c:formatCode>General</c:formatCode>
                <c:ptCount val="6"/>
                <c:pt idx="0">
                  <c:v>616</c:v>
                </c:pt>
                <c:pt idx="1">
                  <c:v>826</c:v>
                </c:pt>
                <c:pt idx="2">
                  <c:v>991</c:v>
                </c:pt>
                <c:pt idx="3">
                  <c:v>1135</c:v>
                </c:pt>
                <c:pt idx="4">
                  <c:v>1318</c:v>
                </c:pt>
                <c:pt idx="5">
                  <c:v>1456</c:v>
                </c:pt>
              </c:numCache>
            </c:numRef>
          </c:val>
          <c:smooth val="0"/>
          <c:extLst>
            <c:ext xmlns:c16="http://schemas.microsoft.com/office/drawing/2014/chart" uri="{C3380CC4-5D6E-409C-BE32-E72D297353CC}">
              <c16:uniqueId val="{00000008-75D2-5E4A-A2BD-DF8C4FFC528E}"/>
            </c:ext>
          </c:extLst>
        </c:ser>
        <c:dLbls>
          <c:dLblPos val="t"/>
          <c:showLegendKey val="0"/>
          <c:showVal val="1"/>
          <c:showCatName val="0"/>
          <c:showSerName val="0"/>
          <c:showPercent val="0"/>
          <c:showBubbleSize val="0"/>
        </c:dLbls>
        <c:smooth val="0"/>
        <c:axId val="673511432"/>
        <c:axId val="673511824"/>
      </c:lineChart>
      <c:catAx>
        <c:axId val="673511432"/>
        <c:scaling>
          <c:orientation val="minMax"/>
        </c:scaling>
        <c:delete val="0"/>
        <c:axPos val="b"/>
        <c:numFmt formatCode="General" sourceLinked="1"/>
        <c:majorTickMark val="none"/>
        <c:minorTickMark val="none"/>
        <c:tickLblPos val="nextTo"/>
        <c:spPr>
          <a:ln>
            <a:solidFill>
              <a:schemeClr val="accent4"/>
            </a:solidFill>
            <a:miter lim="800000"/>
          </a:ln>
        </c:spPr>
        <c:txPr>
          <a:bodyPr/>
          <a:lstStyle/>
          <a:p>
            <a:pPr>
              <a:defRPr i="1"/>
            </a:pPr>
            <a:endParaRPr lang="en-US"/>
          </a:p>
        </c:txPr>
        <c:crossAx val="673511824"/>
        <c:crosses val="autoZero"/>
        <c:auto val="1"/>
        <c:lblAlgn val="ctr"/>
        <c:lblOffset val="100"/>
        <c:noMultiLvlLbl val="0"/>
      </c:catAx>
      <c:valAx>
        <c:axId val="673511824"/>
        <c:scaling>
          <c:orientation val="minMax"/>
        </c:scaling>
        <c:delete val="0"/>
        <c:axPos val="l"/>
        <c:numFmt formatCode="&quot;$&quot;#,##0" sourceLinked="0"/>
        <c:majorTickMark val="none"/>
        <c:minorTickMark val="none"/>
        <c:tickLblPos val="nextTo"/>
        <c:spPr>
          <a:ln>
            <a:miter lim="800000"/>
          </a:ln>
        </c:spPr>
        <c:txPr>
          <a:bodyPr/>
          <a:lstStyle/>
          <a:p>
            <a:pPr>
              <a:defRPr i="1"/>
            </a:pPr>
            <a:endParaRPr lang="en-US"/>
          </a:p>
        </c:txPr>
        <c:crossAx val="673511432"/>
        <c:crosses val="autoZero"/>
        <c:crossBetween val="between"/>
      </c:valAx>
      <c:spPr>
        <a:noFill/>
        <a:ln w="25400">
          <a:noFill/>
        </a:ln>
      </c:spPr>
    </c:plotArea>
    <c:legend>
      <c:legendPos val="b"/>
      <c:layout>
        <c:manualLayout>
          <c:xMode val="edge"/>
          <c:yMode val="edge"/>
          <c:x val="6.1593622912520553E-2"/>
          <c:y val="0.83009162817074955"/>
          <c:w val="0.87430381298491533"/>
          <c:h val="0.10670795535944184"/>
        </c:manualLayout>
      </c:layout>
      <c:overlay val="0"/>
      <c:spPr>
        <a:noFill/>
        <a:ln w="9525">
          <a:solidFill>
            <a:schemeClr val="accent4"/>
          </a:solidFill>
        </a:ln>
      </c:spPr>
    </c:legend>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27690288713911E-2"/>
          <c:y val="4.9107142857142856E-2"/>
          <c:w val="0.71399003239942294"/>
          <c:h val="0.57411855864299299"/>
        </c:manualLayout>
      </c:layout>
      <c:lineChart>
        <c:grouping val="standard"/>
        <c:varyColors val="0"/>
        <c:ser>
          <c:idx val="0"/>
          <c:order val="0"/>
          <c:tx>
            <c:strRef>
              <c:f>Sheet1!$B$1</c:f>
              <c:strCache>
                <c:ptCount val="1"/>
                <c:pt idx="0">
                  <c:v>3-199 Workers</c:v>
                </c:pt>
              </c:strCache>
            </c:strRef>
          </c:tx>
          <c:spPr>
            <a:ln cap="flat">
              <a:miter lim="800000"/>
            </a:ln>
          </c:spPr>
          <c:marker>
            <c:symbol val="circle"/>
            <c:size val="5"/>
            <c:spPr>
              <a:noFill/>
              <a:ln>
                <a:noFill/>
                <a:miter lim="800000"/>
              </a:ln>
            </c:spPr>
          </c:marker>
          <c:dLbls>
            <c:dLbl>
              <c:idx val="4"/>
              <c:layout>
                <c:manualLayout>
                  <c:x val="-1.4493296272552372E-2"/>
                  <c:y val="-1.8869436220799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98-CB40-BCAB-43A979A62D5F}"/>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98-CB40-BCAB-43A979A62D5F}"/>
                </c:ext>
              </c:extLst>
            </c:dLbl>
            <c:spPr>
              <a:noFill/>
              <a:ln>
                <a:noFill/>
              </a:ln>
              <a:effectLst/>
            </c:spPr>
            <c:txPr>
              <a:bodyPr/>
              <a:lstStyle/>
              <a:p>
                <a:pPr>
                  <a:defRPr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0%</c:formatCode>
                <c:ptCount val="5"/>
                <c:pt idx="0">
                  <c:v>0.22</c:v>
                </c:pt>
                <c:pt idx="1">
                  <c:v>0.27</c:v>
                </c:pt>
                <c:pt idx="2">
                  <c:v>0.25</c:v>
                </c:pt>
                <c:pt idx="3">
                  <c:v>0.27</c:v>
                </c:pt>
                <c:pt idx="4">
                  <c:v>0.23</c:v>
                </c:pt>
              </c:numCache>
            </c:numRef>
          </c:val>
          <c:smooth val="0"/>
          <c:extLst>
            <c:ext xmlns:c16="http://schemas.microsoft.com/office/drawing/2014/chart" uri="{C3380CC4-5D6E-409C-BE32-E72D297353CC}">
              <c16:uniqueId val="{00000002-6D98-CB40-BCAB-43A979A62D5F}"/>
            </c:ext>
          </c:extLst>
        </c:ser>
        <c:ser>
          <c:idx val="1"/>
          <c:order val="1"/>
          <c:tx>
            <c:strRef>
              <c:f>Sheet1!$C$1</c:f>
              <c:strCache>
                <c:ptCount val="1"/>
                <c:pt idx="0">
                  <c:v>200-999 Workers</c:v>
                </c:pt>
              </c:strCache>
            </c:strRef>
          </c:tx>
          <c:marker>
            <c:symbol val="none"/>
          </c:marker>
          <c:dLbls>
            <c:dLbl>
              <c:idx val="4"/>
              <c:layout>
                <c:manualLayout>
                  <c:x val="-1.4493296272552372E-2"/>
                  <c:y val="2.1831372596497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98-CB40-BCAB-43A979A62D5F}"/>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98-CB40-BCAB-43A979A62D5F}"/>
                </c:ext>
              </c:extLst>
            </c:dLbl>
            <c:spPr>
              <a:noFill/>
              <a:ln>
                <a:noFill/>
              </a:ln>
              <a:effectLst/>
            </c:spPr>
            <c:txPr>
              <a:bodyPr/>
              <a:lstStyle/>
              <a:p>
                <a:pPr>
                  <a:defRPr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0%</c:formatCode>
                <c:ptCount val="5"/>
                <c:pt idx="0">
                  <c:v>0.39</c:v>
                </c:pt>
                <c:pt idx="1">
                  <c:v>0.38</c:v>
                </c:pt>
                <c:pt idx="2">
                  <c:v>0.38</c:v>
                </c:pt>
                <c:pt idx="3">
                  <c:v>0.49</c:v>
                </c:pt>
                <c:pt idx="4">
                  <c:v>0.52</c:v>
                </c:pt>
              </c:numCache>
            </c:numRef>
          </c:val>
          <c:smooth val="0"/>
          <c:extLst>
            <c:ext xmlns:c16="http://schemas.microsoft.com/office/drawing/2014/chart" uri="{C3380CC4-5D6E-409C-BE32-E72D297353CC}">
              <c16:uniqueId val="{00000005-6D98-CB40-BCAB-43A979A62D5F}"/>
            </c:ext>
          </c:extLst>
        </c:ser>
        <c:ser>
          <c:idx val="2"/>
          <c:order val="2"/>
          <c:tx>
            <c:strRef>
              <c:f>Sheet1!$D$1</c:f>
              <c:strCache>
                <c:ptCount val="1"/>
                <c:pt idx="0">
                  <c:v>1,000 or More Workers</c:v>
                </c:pt>
              </c:strCache>
            </c:strRef>
          </c:tx>
          <c:marker>
            <c:symbol val="none"/>
          </c:marker>
          <c:dLbls>
            <c:dLbl>
              <c:idx val="4"/>
              <c:layout>
                <c:manualLayout>
                  <c:x val="-1.8628284425974109E-2"/>
                  <c:y val="-7.8018785755642746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D98-CB40-BCAB-43A979A62D5F}"/>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D98-CB40-BCAB-43A979A62D5F}"/>
                </c:ext>
              </c:extLst>
            </c:dLbl>
            <c:spPr>
              <a:noFill/>
              <a:ln>
                <a:noFill/>
              </a:ln>
              <a:effectLst/>
            </c:spPr>
            <c:txPr>
              <a:bodyPr/>
              <a:lstStyle/>
              <a:p>
                <a:pPr>
                  <a:defRPr b="1"/>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Sheet1!$D$2:$D$6</c:f>
              <c:numCache>
                <c:formatCode>0%</c:formatCode>
                <c:ptCount val="5"/>
                <c:pt idx="0">
                  <c:v>0.43</c:v>
                </c:pt>
                <c:pt idx="1">
                  <c:v>0.45</c:v>
                </c:pt>
                <c:pt idx="2">
                  <c:v>0.52</c:v>
                </c:pt>
                <c:pt idx="3">
                  <c:v>0.56999999999999995</c:v>
                </c:pt>
                <c:pt idx="4">
                  <c:v>0.57999999999999996</c:v>
                </c:pt>
              </c:numCache>
            </c:numRef>
          </c:val>
          <c:smooth val="0"/>
          <c:extLst>
            <c:ext xmlns:c16="http://schemas.microsoft.com/office/drawing/2014/chart" uri="{C3380CC4-5D6E-409C-BE32-E72D297353CC}">
              <c16:uniqueId val="{00000008-6D98-CB40-BCAB-43A979A62D5F}"/>
            </c:ext>
          </c:extLst>
        </c:ser>
        <c:dLbls>
          <c:dLblPos val="t"/>
          <c:showLegendKey val="0"/>
          <c:showVal val="1"/>
          <c:showCatName val="0"/>
          <c:showSerName val="0"/>
          <c:showPercent val="0"/>
          <c:showBubbleSize val="0"/>
        </c:dLbls>
        <c:marker val="1"/>
        <c:smooth val="0"/>
        <c:axId val="673512608"/>
        <c:axId val="673513000"/>
      </c:lineChart>
      <c:catAx>
        <c:axId val="673512608"/>
        <c:scaling>
          <c:orientation val="minMax"/>
        </c:scaling>
        <c:delete val="0"/>
        <c:axPos val="b"/>
        <c:numFmt formatCode="General" sourceLinked="1"/>
        <c:majorTickMark val="none"/>
        <c:minorTickMark val="none"/>
        <c:tickLblPos val="nextTo"/>
        <c:spPr>
          <a:ln>
            <a:solidFill>
              <a:schemeClr val="accent4"/>
            </a:solidFill>
            <a:miter lim="800000"/>
          </a:ln>
        </c:spPr>
        <c:txPr>
          <a:bodyPr/>
          <a:lstStyle/>
          <a:p>
            <a:pPr>
              <a:defRPr i="1"/>
            </a:pPr>
            <a:endParaRPr lang="en-US"/>
          </a:p>
        </c:txPr>
        <c:crossAx val="673513000"/>
        <c:crosses val="autoZero"/>
        <c:auto val="1"/>
        <c:lblAlgn val="ctr"/>
        <c:lblOffset val="100"/>
        <c:noMultiLvlLbl val="0"/>
      </c:catAx>
      <c:valAx>
        <c:axId val="673513000"/>
        <c:scaling>
          <c:orientation val="minMax"/>
        </c:scaling>
        <c:delete val="0"/>
        <c:axPos val="l"/>
        <c:numFmt formatCode="0%" sourceLinked="0"/>
        <c:majorTickMark val="none"/>
        <c:minorTickMark val="none"/>
        <c:tickLblPos val="nextTo"/>
        <c:spPr>
          <a:ln>
            <a:miter lim="800000"/>
          </a:ln>
        </c:spPr>
        <c:txPr>
          <a:bodyPr/>
          <a:lstStyle/>
          <a:p>
            <a:pPr>
              <a:defRPr i="1"/>
            </a:pPr>
            <a:endParaRPr lang="en-US"/>
          </a:p>
        </c:txPr>
        <c:crossAx val="673512608"/>
        <c:crosses val="autoZero"/>
        <c:crossBetween val="between"/>
      </c:valAx>
      <c:spPr>
        <a:noFill/>
        <a:ln w="25400">
          <a:noFill/>
        </a:ln>
      </c:spPr>
    </c:plotArea>
    <c:legend>
      <c:legendPos val="b"/>
      <c:layout>
        <c:manualLayout>
          <c:xMode val="edge"/>
          <c:yMode val="edge"/>
          <c:x val="0.22909397200124634"/>
          <c:y val="0.78564667994635895"/>
          <c:w val="0.53354175410104554"/>
          <c:h val="0.13747401450985614"/>
        </c:manualLayout>
      </c:layout>
      <c:overlay val="0"/>
      <c:spPr>
        <a:noFill/>
        <a:ln w="9525">
          <a:solidFill>
            <a:schemeClr val="accent4"/>
          </a:solidFill>
        </a:ln>
      </c:spPr>
    </c:legend>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273809523809524E-2"/>
          <c:y val="0.11486769289408678"/>
          <c:w val="0.93452380952380953"/>
          <c:h val="0.64883976474448046"/>
        </c:manualLayout>
      </c:layout>
      <c:barChart>
        <c:barDir val="col"/>
        <c:grouping val="stacked"/>
        <c:varyColors val="0"/>
        <c:ser>
          <c:idx val="0"/>
          <c:order val="0"/>
          <c:tx>
            <c:strRef>
              <c:f>Sheet1!$B$1</c:f>
              <c:strCache>
                <c:ptCount val="1"/>
                <c:pt idx="0">
                  <c:v>Column1</c:v>
                </c:pt>
              </c:strCache>
            </c:strRef>
          </c:tx>
          <c:spPr>
            <a:ln w="9525">
              <a:solidFill>
                <a:schemeClr val="bg1"/>
              </a:solidFill>
              <a:miter lim="800000"/>
            </a:ln>
          </c:spPr>
          <c:invertIfNegative val="0"/>
          <c:cat>
            <c:numRef>
              <c:f>Sheet1!$A$2:$A$19</c:f>
              <c:numCache>
                <c:formatCode>General</c:formatCode>
                <c:ptCount val="18"/>
                <c:pt idx="0">
                  <c:v>2013</c:v>
                </c:pt>
                <c:pt idx="5">
                  <c:v>2014</c:v>
                </c:pt>
                <c:pt idx="10">
                  <c:v>2015</c:v>
                </c:pt>
                <c:pt idx="15">
                  <c:v>2016</c:v>
                </c:pt>
              </c:numCache>
            </c:numRef>
          </c:cat>
          <c:val>
            <c:numRef>
              <c:f>Sheet1!$B$2:$B$19</c:f>
              <c:numCache>
                <c:formatCode>General</c:formatCode>
                <c:ptCount val="18"/>
                <c:pt idx="0">
                  <c:v>0</c:v>
                </c:pt>
                <c:pt idx="1">
                  <c:v>0</c:v>
                </c:pt>
                <c:pt idx="2">
                  <c:v>0</c:v>
                </c:pt>
                <c:pt idx="5">
                  <c:v>0</c:v>
                </c:pt>
                <c:pt idx="6">
                  <c:v>0</c:v>
                </c:pt>
                <c:pt idx="7">
                  <c:v>0</c:v>
                </c:pt>
                <c:pt idx="10">
                  <c:v>0</c:v>
                </c:pt>
                <c:pt idx="11">
                  <c:v>0</c:v>
                </c:pt>
                <c:pt idx="12">
                  <c:v>0</c:v>
                </c:pt>
                <c:pt idx="15">
                  <c:v>0</c:v>
                </c:pt>
                <c:pt idx="16">
                  <c:v>0</c:v>
                </c:pt>
                <c:pt idx="17">
                  <c:v>0</c:v>
                </c:pt>
              </c:numCache>
            </c:numRef>
          </c:val>
          <c:extLst>
            <c:ext xmlns:c16="http://schemas.microsoft.com/office/drawing/2014/chart" uri="{C3380CC4-5D6E-409C-BE32-E72D297353CC}">
              <c16:uniqueId val="{00000000-E227-3B4E-8343-B16BAA986479}"/>
            </c:ext>
          </c:extLst>
        </c:ser>
        <c:ser>
          <c:idx val="1"/>
          <c:order val="1"/>
          <c:tx>
            <c:strRef>
              <c:f>Sheet1!$C$1</c:f>
              <c:strCache>
                <c:ptCount val="1"/>
                <c:pt idx="0">
                  <c:v>Operating margin </c:v>
                </c:pt>
              </c:strCache>
            </c:strRef>
          </c:tx>
          <c:spPr>
            <a:solidFill>
              <a:srgbClr val="BEC9D0"/>
            </a:solidFill>
            <a:ln w="9525">
              <a:solidFill>
                <a:schemeClr val="bg1"/>
              </a:solidFill>
              <a:miter lim="800000"/>
            </a:ln>
          </c:spPr>
          <c:invertIfNegative val="0"/>
          <c:dLbls>
            <c:dLbl>
              <c:idx val="6"/>
              <c:layout>
                <c:manualLayout>
                  <c:x val="-2.6144043800125287E-3"/>
                  <c:y val="-2.529081268334105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27-3B4E-8343-B16BAA986479}"/>
                </c:ext>
              </c:extLst>
            </c:dLbl>
            <c:numFmt formatCode="0.0%" sourceLinked="0"/>
            <c:spPr>
              <a:noFill/>
              <a:ln>
                <a:noFill/>
              </a:ln>
            </c:spPr>
            <c:txPr>
              <a:bodyPr/>
              <a:lstStyle/>
              <a:p>
                <a:pPr>
                  <a:defRPr sz="6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Sheet1!$A$2:$A$19</c:f>
              <c:numCache>
                <c:formatCode>General</c:formatCode>
                <c:ptCount val="18"/>
                <c:pt idx="0">
                  <c:v>2013</c:v>
                </c:pt>
                <c:pt idx="5">
                  <c:v>2014</c:v>
                </c:pt>
                <c:pt idx="10">
                  <c:v>2015</c:v>
                </c:pt>
                <c:pt idx="15">
                  <c:v>2016</c:v>
                </c:pt>
              </c:numCache>
            </c:numRef>
          </c:cat>
          <c:val>
            <c:numRef>
              <c:f>Sheet1!$C$2:$C$19</c:f>
              <c:numCache>
                <c:formatCode>0.0%</c:formatCode>
                <c:ptCount val="18"/>
                <c:pt idx="0">
                  <c:v>3.5000000000000003E-2</c:v>
                </c:pt>
                <c:pt idx="1">
                  <c:v>8.0000000000000002E-3</c:v>
                </c:pt>
                <c:pt idx="2">
                  <c:v>0.02</c:v>
                </c:pt>
                <c:pt idx="5">
                  <c:v>0.04</c:v>
                </c:pt>
                <c:pt idx="6">
                  <c:v>6.0000000000000001E-3</c:v>
                </c:pt>
                <c:pt idx="7">
                  <c:v>2.1999999999999999E-2</c:v>
                </c:pt>
                <c:pt idx="10">
                  <c:v>0.05</c:v>
                </c:pt>
                <c:pt idx="11">
                  <c:v>0.02</c:v>
                </c:pt>
                <c:pt idx="12">
                  <c:v>3.4000000000000002E-2</c:v>
                </c:pt>
                <c:pt idx="15">
                  <c:v>4.3999999999999997E-2</c:v>
                </c:pt>
                <c:pt idx="16">
                  <c:v>1.6E-2</c:v>
                </c:pt>
                <c:pt idx="17">
                  <c:v>2.7E-2</c:v>
                </c:pt>
              </c:numCache>
            </c:numRef>
          </c:val>
          <c:extLst>
            <c:ext xmlns:c16="http://schemas.microsoft.com/office/drawing/2014/chart" uri="{C3380CC4-5D6E-409C-BE32-E72D297353CC}">
              <c16:uniqueId val="{00000002-E227-3B4E-8343-B16BAA986479}"/>
            </c:ext>
          </c:extLst>
        </c:ser>
        <c:ser>
          <c:idx val="2"/>
          <c:order val="2"/>
          <c:tx>
            <c:strRef>
              <c:f>Sheet1!$D$1</c:f>
              <c:strCache>
                <c:ptCount val="1"/>
                <c:pt idx="0">
                  <c:v>Excess margin </c:v>
                </c:pt>
              </c:strCache>
            </c:strRef>
          </c:tx>
          <c:spPr>
            <a:solidFill>
              <a:srgbClr val="899BA9"/>
            </a:solidFill>
            <a:ln w="9525">
              <a:solidFill>
                <a:schemeClr val="bg1"/>
              </a:solidFill>
              <a:miter lim="800000"/>
            </a:ln>
          </c:spPr>
          <c:invertIfNegative val="0"/>
          <c:dLbls>
            <c:dLbl>
              <c:idx val="0"/>
              <c:layout>
                <c:manualLayout>
                  <c:x val="-5.9912741591517025E-18"/>
                  <c:y val="-0.15272189092172303"/>
                </c:manualLayout>
              </c:layout>
              <c:tx>
                <c:rich>
                  <a:bodyPr/>
                  <a:lstStyle/>
                  <a:p>
                    <a:r>
                      <a:rPr lang="en-US" dirty="0"/>
                      <a:t>7.2%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27-3B4E-8343-B16BAA986479}"/>
                </c:ext>
              </c:extLst>
            </c:dLbl>
            <c:dLbl>
              <c:idx val="1"/>
              <c:layout>
                <c:manualLayout>
                  <c:x val="-1.1982548318303405E-17"/>
                  <c:y val="-0.10946576588312497"/>
                </c:manualLayout>
              </c:layout>
              <c:tx>
                <c:rich>
                  <a:bodyPr/>
                  <a:lstStyle/>
                  <a:p>
                    <a:r>
                      <a:rPr lang="en-US" dirty="0"/>
                      <a:t>3.3%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27-3B4E-8343-B16BAA986479}"/>
                </c:ext>
              </c:extLst>
            </c:dLbl>
            <c:dLbl>
              <c:idx val="2"/>
              <c:layout>
                <c:manualLayout>
                  <c:x val="-2.396509663660681E-17"/>
                  <c:y val="-0.13109397917631618"/>
                </c:manualLayout>
              </c:layout>
              <c:tx>
                <c:rich>
                  <a:bodyPr/>
                  <a:lstStyle/>
                  <a:p>
                    <a:r>
                      <a:rPr lang="en-US" dirty="0"/>
                      <a:t>5.1%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227-3B4E-8343-B16BAA986479}"/>
                </c:ext>
              </c:extLst>
            </c:dLbl>
            <c:dLbl>
              <c:idx val="5"/>
              <c:layout>
                <c:manualLayout>
                  <c:x val="2.6144043800125287E-3"/>
                  <c:y val="-0.15294684556893623"/>
                </c:manualLayout>
              </c:layout>
              <c:tx>
                <c:rich>
                  <a:bodyPr/>
                  <a:lstStyle/>
                  <a:p>
                    <a:r>
                      <a:rPr lang="en-US" dirty="0"/>
                      <a:t>7.6%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227-3B4E-8343-B16BAA986479}"/>
                </c:ext>
              </c:extLst>
            </c:dLbl>
            <c:dLbl>
              <c:idx val="6"/>
              <c:layout>
                <c:manualLayout>
                  <c:x val="2.6144043800125287E-3"/>
                  <c:y val="-9.4822002373784228E-2"/>
                </c:manualLayout>
              </c:layout>
              <c:tx>
                <c:rich>
                  <a:bodyPr/>
                  <a:lstStyle/>
                  <a:p>
                    <a:r>
                      <a:rPr lang="en-US" dirty="0"/>
                      <a:t>2.8%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227-3B4E-8343-B16BAA986479}"/>
                </c:ext>
              </c:extLst>
            </c:dLbl>
            <c:dLbl>
              <c:idx val="7"/>
              <c:layout>
                <c:manualLayout>
                  <c:x val="0"/>
                  <c:y val="-0.13492333449127689"/>
                </c:manualLayout>
              </c:layout>
              <c:tx>
                <c:rich>
                  <a:bodyPr/>
                  <a:lstStyle/>
                  <a:p>
                    <a:r>
                      <a:rPr lang="en-US" dirty="0"/>
                      <a:t>5.3%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227-3B4E-8343-B16BAA986479}"/>
                </c:ext>
              </c:extLst>
            </c:dLbl>
            <c:dLbl>
              <c:idx val="10"/>
              <c:layout>
                <c:manualLayout>
                  <c:x val="-9.5860386546427241E-17"/>
                  <c:y val="-0.1419077842751274"/>
                </c:manualLayout>
              </c:layout>
              <c:tx>
                <c:rich>
                  <a:bodyPr/>
                  <a:lstStyle/>
                  <a:p>
                    <a:r>
                      <a:rPr lang="en-US" dirty="0"/>
                      <a:t>8.4%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227-3B4E-8343-B16BAA986479}"/>
                </c:ext>
              </c:extLst>
            </c:dLbl>
            <c:dLbl>
              <c:idx val="11"/>
              <c:layout>
                <c:manualLayout>
                  <c:x val="0"/>
                  <c:y val="-9.4822303921568624E-2"/>
                </c:manualLayout>
              </c:layout>
              <c:tx>
                <c:rich>
                  <a:bodyPr/>
                  <a:lstStyle/>
                  <a:p>
                    <a:r>
                      <a:rPr lang="en-US" dirty="0"/>
                      <a:t>4.2%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227-3B4E-8343-B16BAA986479}"/>
                </c:ext>
              </c:extLst>
            </c:dLbl>
            <c:dLbl>
              <c:idx val="12"/>
              <c:layout>
                <c:manualLayout>
                  <c:x val="-9.5860386546427241E-17"/>
                  <c:y val="-0.12433448403967887"/>
                </c:manualLayout>
              </c:layout>
              <c:tx>
                <c:rich>
                  <a:bodyPr/>
                  <a:lstStyle/>
                  <a:p>
                    <a:r>
                      <a:rPr lang="en-US" dirty="0"/>
                      <a:t>6.1%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227-3B4E-8343-B16BAA986479}"/>
                </c:ext>
              </c:extLst>
            </c:dLbl>
            <c:dLbl>
              <c:idx val="15"/>
              <c:layout>
                <c:manualLayout>
                  <c:x val="0"/>
                  <c:y val="-0.12027987252972056"/>
                </c:manualLayout>
              </c:layout>
              <c:tx>
                <c:rich>
                  <a:bodyPr/>
                  <a:lstStyle/>
                  <a:p>
                    <a:r>
                      <a:rPr lang="en-US" dirty="0"/>
                      <a:t>7.2%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227-3B4E-8343-B16BAA986479}"/>
                </c:ext>
              </c:extLst>
            </c:dLbl>
            <c:dLbl>
              <c:idx val="16"/>
              <c:layout>
                <c:manualLayout>
                  <c:x val="-2.996500983615904E-4"/>
                  <c:y val="-9.4822303921568624E-2"/>
                </c:manualLayout>
              </c:layout>
              <c:tx>
                <c:rich>
                  <a:bodyPr/>
                  <a:lstStyle/>
                  <a:p>
                    <a:r>
                      <a:rPr lang="en-US" dirty="0"/>
                      <a:t>3.8%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227-3B4E-8343-B16BAA986479}"/>
                </c:ext>
              </c:extLst>
            </c:dLbl>
            <c:dLbl>
              <c:idx val="17"/>
              <c:layout>
                <c:manualLayout>
                  <c:x val="0"/>
                  <c:y val="-0.12748927696078438"/>
                </c:manualLayout>
              </c:layout>
              <c:tx>
                <c:rich>
                  <a:bodyPr/>
                  <a:lstStyle/>
                  <a:p>
                    <a:r>
                      <a:rPr lang="en-US" dirty="0"/>
                      <a:t>5.7%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227-3B4E-8343-B16BAA986479}"/>
                </c:ext>
              </c:extLst>
            </c:dLbl>
            <c:numFmt formatCode="0.0%" sourceLinked="0"/>
            <c:spPr>
              <a:noFill/>
              <a:ln>
                <a:noFill/>
              </a:ln>
            </c:spPr>
            <c:txPr>
              <a:bodyPr/>
              <a:lstStyle/>
              <a:p>
                <a:pPr>
                  <a:defRPr sz="700" b="1">
                    <a:solidFill>
                      <a:schemeClr val="tx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Sheet1!$A$2:$A$19</c:f>
              <c:numCache>
                <c:formatCode>General</c:formatCode>
                <c:ptCount val="18"/>
                <c:pt idx="0">
                  <c:v>2013</c:v>
                </c:pt>
                <c:pt idx="5">
                  <c:v>2014</c:v>
                </c:pt>
                <c:pt idx="10">
                  <c:v>2015</c:v>
                </c:pt>
                <c:pt idx="15">
                  <c:v>2016</c:v>
                </c:pt>
              </c:numCache>
            </c:numRef>
          </c:cat>
          <c:val>
            <c:numRef>
              <c:f>Sheet1!$D$2:$D$19</c:f>
              <c:numCache>
                <c:formatCode>0.0%</c:formatCode>
                <c:ptCount val="18"/>
                <c:pt idx="0">
                  <c:v>3.6999999999999998E-2</c:v>
                </c:pt>
                <c:pt idx="1">
                  <c:v>2.5000000000000001E-2</c:v>
                </c:pt>
                <c:pt idx="2">
                  <c:v>3.1E-2</c:v>
                </c:pt>
                <c:pt idx="5">
                  <c:v>3.5999999999999997E-2</c:v>
                </c:pt>
                <c:pt idx="6">
                  <c:v>2.1999999999999999E-2</c:v>
                </c:pt>
                <c:pt idx="7">
                  <c:v>3.1E-2</c:v>
                </c:pt>
                <c:pt idx="10">
                  <c:v>3.4000000000000002E-2</c:v>
                </c:pt>
                <c:pt idx="11">
                  <c:v>2.1999999999999999E-2</c:v>
                </c:pt>
                <c:pt idx="12">
                  <c:v>2.7E-2</c:v>
                </c:pt>
                <c:pt idx="15">
                  <c:v>2.8000000000000001E-2</c:v>
                </c:pt>
                <c:pt idx="16">
                  <c:v>2.1999999999999999E-2</c:v>
                </c:pt>
                <c:pt idx="17">
                  <c:v>0.03</c:v>
                </c:pt>
              </c:numCache>
            </c:numRef>
          </c:val>
          <c:extLst>
            <c:ext xmlns:c16="http://schemas.microsoft.com/office/drawing/2014/chart" uri="{C3380CC4-5D6E-409C-BE32-E72D297353CC}">
              <c16:uniqueId val="{0000000F-E227-3B4E-8343-B16BAA986479}"/>
            </c:ext>
          </c:extLst>
        </c:ser>
        <c:dLbls>
          <c:showLegendKey val="0"/>
          <c:showVal val="0"/>
          <c:showCatName val="0"/>
          <c:showSerName val="0"/>
          <c:showPercent val="0"/>
          <c:showBubbleSize val="0"/>
        </c:dLbls>
        <c:gapWidth val="0"/>
        <c:overlap val="100"/>
        <c:axId val="673491832"/>
        <c:axId val="673492224"/>
      </c:barChart>
      <c:catAx>
        <c:axId val="673491832"/>
        <c:scaling>
          <c:orientation val="minMax"/>
        </c:scaling>
        <c:delete val="0"/>
        <c:axPos val="b"/>
        <c:numFmt formatCode="General" sourceLinked="1"/>
        <c:majorTickMark val="none"/>
        <c:minorTickMark val="none"/>
        <c:tickLblPos val="none"/>
        <c:spPr>
          <a:ln>
            <a:solidFill>
              <a:schemeClr val="accent4"/>
            </a:solidFill>
            <a:miter lim="800000"/>
          </a:ln>
        </c:spPr>
        <c:txPr>
          <a:bodyPr/>
          <a:lstStyle/>
          <a:p>
            <a:pPr>
              <a:defRPr i="1"/>
            </a:pPr>
            <a:endParaRPr lang="en-US"/>
          </a:p>
        </c:txPr>
        <c:crossAx val="673492224"/>
        <c:crosses val="autoZero"/>
        <c:auto val="1"/>
        <c:lblAlgn val="ctr"/>
        <c:lblOffset val="100"/>
        <c:noMultiLvlLbl val="0"/>
      </c:catAx>
      <c:valAx>
        <c:axId val="673492224"/>
        <c:scaling>
          <c:orientation val="minMax"/>
        </c:scaling>
        <c:delete val="1"/>
        <c:axPos val="l"/>
        <c:numFmt formatCode="General" sourceLinked="1"/>
        <c:majorTickMark val="none"/>
        <c:minorTickMark val="none"/>
        <c:tickLblPos val="nextTo"/>
        <c:crossAx val="673491832"/>
        <c:crosses val="autoZero"/>
        <c:crossBetween val="between"/>
      </c:valAx>
      <c:spPr>
        <a:noFill/>
        <a:ln w="25400">
          <a:noFill/>
        </a:ln>
      </c:spPr>
    </c:plotArea>
    <c:legend>
      <c:legendPos val="b"/>
      <c:legendEntry>
        <c:idx val="0"/>
        <c:delete val="1"/>
      </c:legendEntry>
      <c:legendEntry>
        <c:idx val="2"/>
        <c:delete val="1"/>
      </c:legendEntry>
      <c:layout>
        <c:manualLayout>
          <c:xMode val="edge"/>
          <c:yMode val="edge"/>
          <c:x val="0.35611719089333466"/>
          <c:y val="0.8861560618341825"/>
          <c:w val="0.32756075524219075"/>
          <c:h val="6.1081217674077502E-2"/>
        </c:manualLayout>
      </c:layout>
      <c:overlay val="0"/>
      <c:spPr>
        <a:noFill/>
        <a:ln w="9525">
          <a:solidFill>
            <a:schemeClr val="accent4"/>
          </a:solidFill>
          <a:miter lim="800000"/>
        </a:ln>
      </c:spPr>
    </c:legend>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2738125312715902E-2"/>
          <c:y val="3.0270737273790801E-2"/>
          <c:w val="0.93452380952380998"/>
          <c:h val="0.69949367698779497"/>
        </c:manualLayout>
      </c:layout>
      <c:barChart>
        <c:barDir val="col"/>
        <c:grouping val="clustered"/>
        <c:varyColors val="0"/>
        <c:ser>
          <c:idx val="0"/>
          <c:order val="0"/>
          <c:tx>
            <c:strRef>
              <c:f>Sheet1!$B$1</c:f>
              <c:strCache>
                <c:ptCount val="1"/>
                <c:pt idx="0">
                  <c:v>Narrow Networks</c:v>
                </c:pt>
              </c:strCache>
            </c:strRef>
          </c:tx>
          <c:spPr>
            <a:ln w="9525">
              <a:solidFill>
                <a:schemeClr val="bg1"/>
              </a:solidFill>
              <a:miter lim="800000"/>
            </a:ln>
          </c:spPr>
          <c:invertIfNegative val="0"/>
          <c:dLbls>
            <c:dLbl>
              <c:idx val="0"/>
              <c:tx>
                <c:rich>
                  <a:bodyPr/>
                  <a:lstStyle/>
                  <a:p>
                    <a:r>
                      <a:rPr lang="en-US" dirty="0"/>
                      <a:t>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DD-914C-A778-6071FF8F7279}"/>
                </c:ext>
              </c:extLst>
            </c:dLbl>
            <c:dLbl>
              <c:idx val="1"/>
              <c:tx>
                <c:rich>
                  <a:bodyPr/>
                  <a:lstStyle/>
                  <a:p>
                    <a:r>
                      <a:rPr lang="en-US" dirty="0"/>
                      <a:t>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DD-914C-A778-6071FF8F7279}"/>
                </c:ext>
              </c:extLst>
            </c:dLbl>
            <c:dLbl>
              <c:idx val="2"/>
              <c:tx>
                <c:rich>
                  <a:bodyPr/>
                  <a:lstStyle/>
                  <a:p>
                    <a:r>
                      <a:rPr lang="en-US" dirty="0"/>
                      <a:t>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DD-914C-A778-6071FF8F7279}"/>
                </c:ext>
              </c:extLst>
            </c:dLbl>
            <c:dLbl>
              <c:idx val="3"/>
              <c:tx>
                <c:rich>
                  <a:bodyPr/>
                  <a:lstStyle/>
                  <a:p>
                    <a:r>
                      <a:rPr lang="en-US" dirty="0"/>
                      <a:t>18%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DD-914C-A778-6071FF8F7279}"/>
                </c:ext>
              </c:extLst>
            </c:dLbl>
            <c:dLbl>
              <c:idx val="4"/>
              <c:tx>
                <c:rich>
                  <a:bodyPr/>
                  <a:lstStyle/>
                  <a:p>
                    <a:r>
                      <a:rPr lang="en-US" dirty="0"/>
                      <a:t>18%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DD-914C-A778-6071FF8F7279}"/>
                </c:ext>
              </c:extLst>
            </c:dLbl>
            <c:numFmt formatCode="#,##0.0_);\(#,##0.0\)" sourceLinked="0"/>
            <c:spPr>
              <a:noFill/>
              <a:ln>
                <a:noFill/>
              </a:ln>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50-199 Workers</c:v>
                </c:pt>
                <c:pt idx="1">
                  <c:v>200-999 Workers</c:v>
                </c:pt>
                <c:pt idx="2">
                  <c:v>1,000-4,999 Workers</c:v>
                </c:pt>
                <c:pt idx="3">
                  <c:v>5,000 or More Workers</c:v>
                </c:pt>
              </c:strCache>
            </c:strRef>
          </c:cat>
          <c:val>
            <c:numRef>
              <c:f>Sheet1!$B$2:$B$5</c:f>
              <c:numCache>
                <c:formatCode>0%</c:formatCode>
                <c:ptCount val="4"/>
                <c:pt idx="0">
                  <c:v>0.06</c:v>
                </c:pt>
                <c:pt idx="1">
                  <c:v>0.05</c:v>
                </c:pt>
                <c:pt idx="2">
                  <c:v>0.09</c:v>
                </c:pt>
                <c:pt idx="3">
                  <c:v>0.18</c:v>
                </c:pt>
              </c:numCache>
            </c:numRef>
          </c:val>
          <c:extLst>
            <c:ext xmlns:c16="http://schemas.microsoft.com/office/drawing/2014/chart" uri="{C3380CC4-5D6E-409C-BE32-E72D297353CC}">
              <c16:uniqueId val="{00000005-14DD-914C-A778-6071FF8F7279}"/>
            </c:ext>
          </c:extLst>
        </c:ser>
        <c:ser>
          <c:idx val="1"/>
          <c:order val="1"/>
          <c:tx>
            <c:strRef>
              <c:f>Sheet1!$C$1</c:f>
              <c:strCache>
                <c:ptCount val="1"/>
                <c:pt idx="0">
                  <c:v>High-Performance or Tiered Networks</c:v>
                </c:pt>
              </c:strCache>
            </c:strRef>
          </c:tx>
          <c:spPr>
            <a:ln w="9525">
              <a:solidFill>
                <a:schemeClr val="bg1"/>
              </a:solidFill>
              <a:miter lim="800000"/>
            </a:ln>
          </c:spPr>
          <c:invertIfNegative val="0"/>
          <c:dLbls>
            <c:dLbl>
              <c:idx val="0"/>
              <c:tx>
                <c:rich>
                  <a:bodyPr/>
                  <a:lstStyle/>
                  <a:p>
                    <a:r>
                      <a:rPr lang="en-US" dirty="0"/>
                      <a:t>11%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4DD-914C-A778-6071FF8F7279}"/>
                </c:ext>
              </c:extLst>
            </c:dLbl>
            <c:dLbl>
              <c:idx val="1"/>
              <c:tx>
                <c:rich>
                  <a:bodyPr/>
                  <a:lstStyle/>
                  <a:p>
                    <a:r>
                      <a:rPr lang="en-US" dirty="0"/>
                      <a:t>11%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4DD-914C-A778-6071FF8F7279}"/>
                </c:ext>
              </c:extLst>
            </c:dLbl>
            <c:dLbl>
              <c:idx val="2"/>
              <c:tx>
                <c:rich>
                  <a:bodyPr/>
                  <a:lstStyle/>
                  <a:p>
                    <a:r>
                      <a:rPr lang="en-US" dirty="0"/>
                      <a:t>22%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4DD-914C-A778-6071FF8F7279}"/>
                </c:ext>
              </c:extLst>
            </c:dLbl>
            <c:dLbl>
              <c:idx val="3"/>
              <c:tx>
                <c:rich>
                  <a:bodyPr/>
                  <a:lstStyle/>
                  <a:p>
                    <a:r>
                      <a:rPr lang="en-US" dirty="0"/>
                      <a:t>38%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4DD-914C-A778-6071FF8F7279}"/>
                </c:ext>
              </c:extLst>
            </c:dLbl>
            <c:dLbl>
              <c:idx val="4"/>
              <c:tx>
                <c:rich>
                  <a:bodyPr/>
                  <a:lstStyle/>
                  <a:p>
                    <a:r>
                      <a:rPr lang="en-US" dirty="0"/>
                      <a:t>38%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4DD-914C-A778-6071FF8F7279}"/>
                </c:ext>
              </c:extLst>
            </c:dLbl>
            <c:numFmt formatCode="#,##0.0_);\(#,##0.0\)" sourceLinked="0"/>
            <c:spPr>
              <a:noFill/>
              <a:ln>
                <a:noFill/>
              </a:ln>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50-199 Workers</c:v>
                </c:pt>
                <c:pt idx="1">
                  <c:v>200-999 Workers</c:v>
                </c:pt>
                <c:pt idx="2">
                  <c:v>1,000-4,999 Workers</c:v>
                </c:pt>
                <c:pt idx="3">
                  <c:v>5,000 or More Workers</c:v>
                </c:pt>
              </c:strCache>
            </c:strRef>
          </c:cat>
          <c:val>
            <c:numRef>
              <c:f>Sheet1!$C$2:$C$5</c:f>
              <c:numCache>
                <c:formatCode>0%</c:formatCode>
                <c:ptCount val="4"/>
                <c:pt idx="0">
                  <c:v>0.11</c:v>
                </c:pt>
                <c:pt idx="1">
                  <c:v>0.11</c:v>
                </c:pt>
                <c:pt idx="2">
                  <c:v>0.22</c:v>
                </c:pt>
                <c:pt idx="3">
                  <c:v>0.38</c:v>
                </c:pt>
              </c:numCache>
            </c:numRef>
          </c:val>
          <c:extLst>
            <c:ext xmlns:c16="http://schemas.microsoft.com/office/drawing/2014/chart" uri="{C3380CC4-5D6E-409C-BE32-E72D297353CC}">
              <c16:uniqueId val="{0000000B-14DD-914C-A778-6071FF8F7279}"/>
            </c:ext>
          </c:extLst>
        </c:ser>
        <c:dLbls>
          <c:showLegendKey val="0"/>
          <c:showVal val="0"/>
          <c:showCatName val="0"/>
          <c:showSerName val="0"/>
          <c:showPercent val="0"/>
          <c:showBubbleSize val="0"/>
        </c:dLbls>
        <c:gapWidth val="50"/>
        <c:axId val="673514568"/>
        <c:axId val="673514960"/>
      </c:barChart>
      <c:catAx>
        <c:axId val="673514568"/>
        <c:scaling>
          <c:orientation val="minMax"/>
        </c:scaling>
        <c:delete val="0"/>
        <c:axPos val="b"/>
        <c:numFmt formatCode="General" sourceLinked="0"/>
        <c:majorTickMark val="none"/>
        <c:minorTickMark val="none"/>
        <c:tickLblPos val="nextTo"/>
        <c:spPr>
          <a:ln>
            <a:solidFill>
              <a:schemeClr val="accent4"/>
            </a:solidFill>
            <a:miter lim="800000"/>
          </a:ln>
        </c:spPr>
        <c:txPr>
          <a:bodyPr/>
          <a:lstStyle/>
          <a:p>
            <a:pPr>
              <a:defRPr i="1"/>
            </a:pPr>
            <a:endParaRPr lang="en-US"/>
          </a:p>
        </c:txPr>
        <c:crossAx val="673514960"/>
        <c:crosses val="autoZero"/>
        <c:auto val="1"/>
        <c:lblAlgn val="ctr"/>
        <c:lblOffset val="100"/>
        <c:noMultiLvlLbl val="0"/>
      </c:catAx>
      <c:valAx>
        <c:axId val="673514960"/>
        <c:scaling>
          <c:orientation val="minMax"/>
        </c:scaling>
        <c:delete val="1"/>
        <c:axPos val="l"/>
        <c:numFmt formatCode="0%" sourceLinked="1"/>
        <c:majorTickMark val="none"/>
        <c:minorTickMark val="none"/>
        <c:tickLblPos val="nextTo"/>
        <c:crossAx val="673514568"/>
        <c:crosses val="autoZero"/>
        <c:crossBetween val="between"/>
      </c:valAx>
      <c:spPr>
        <a:noFill/>
        <a:ln w="25400">
          <a:noFill/>
        </a:ln>
      </c:spPr>
    </c:plotArea>
    <c:legend>
      <c:legendPos val="b"/>
      <c:layout>
        <c:manualLayout>
          <c:xMode val="edge"/>
          <c:yMode val="edge"/>
          <c:x val="0"/>
          <c:y val="0.87991115708991297"/>
          <c:w val="0.95133368191021705"/>
          <c:h val="7.0152829746941495E-2"/>
        </c:manualLayout>
      </c:layout>
      <c:overlay val="0"/>
      <c:spPr>
        <a:noFill/>
        <a:ln w="9525">
          <a:solidFill>
            <a:schemeClr val="accent4"/>
          </a:solidFill>
          <a:miter lim="800000"/>
        </a:ln>
      </c:spPr>
    </c:legend>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677759319035704E-3"/>
          <c:y val="3.4450233508407799E-2"/>
          <c:w val="0.95596950351986099"/>
          <c:h val="0.83505761735176898"/>
        </c:manualLayout>
      </c:layout>
      <c:barChart>
        <c:barDir val="col"/>
        <c:grouping val="stacked"/>
        <c:varyColors val="0"/>
        <c:ser>
          <c:idx val="0"/>
          <c:order val="0"/>
          <c:tx>
            <c:strRef>
              <c:f>Sheet1!$B$1</c:f>
              <c:strCache>
                <c:ptCount val="1"/>
                <c:pt idx="0">
                  <c:v>ACA IPPS1 Update Adjustments</c:v>
                </c:pt>
              </c:strCache>
            </c:strRef>
          </c:tx>
          <c:invertIfNegative val="0"/>
          <c:dPt>
            <c:idx val="3"/>
            <c:invertIfNegative val="0"/>
            <c:bubble3D val="0"/>
            <c:extLst>
              <c:ext xmlns:c16="http://schemas.microsoft.com/office/drawing/2014/chart" uri="{C3380CC4-5D6E-409C-BE32-E72D297353CC}">
                <c16:uniqueId val="{00000000-56C6-DE45-AE3C-4285DF128374}"/>
              </c:ext>
            </c:extLst>
          </c:dPt>
          <c:cat>
            <c:numRef>
              <c:f>Sheet1!$A$2:$A$10</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Sheet1!$B$2:$B$10</c:f>
              <c:numCache>
                <c:formatCode>General</c:formatCode>
                <c:ptCount val="9"/>
                <c:pt idx="0">
                  <c:v>-32</c:v>
                </c:pt>
                <c:pt idx="1">
                  <c:v>-42</c:v>
                </c:pt>
                <c:pt idx="2">
                  <c:v>-53</c:v>
                </c:pt>
                <c:pt idx="3">
                  <c:v>-64</c:v>
                </c:pt>
                <c:pt idx="4">
                  <c:v>-75</c:v>
                </c:pt>
                <c:pt idx="5">
                  <c:v>-86</c:v>
                </c:pt>
                <c:pt idx="6">
                  <c:v>-95</c:v>
                </c:pt>
                <c:pt idx="7">
                  <c:v>-108</c:v>
                </c:pt>
                <c:pt idx="8">
                  <c:v>-135</c:v>
                </c:pt>
              </c:numCache>
            </c:numRef>
          </c:val>
          <c:extLst>
            <c:ext xmlns:c16="http://schemas.microsoft.com/office/drawing/2014/chart" uri="{C3380CC4-5D6E-409C-BE32-E72D297353CC}">
              <c16:uniqueId val="{00000001-56C6-DE45-AE3C-4285DF128374}"/>
            </c:ext>
          </c:extLst>
        </c:ser>
        <c:ser>
          <c:idx val="1"/>
          <c:order val="1"/>
          <c:tx>
            <c:strRef>
              <c:f>Sheet1!$C$1</c:f>
              <c:strCache>
                <c:ptCount val="1"/>
                <c:pt idx="0">
                  <c:v>ACA DSH2 Payment Cuts</c:v>
                </c:pt>
              </c:strCache>
            </c:strRef>
          </c:tx>
          <c:invertIfNegative val="0"/>
          <c:cat>
            <c:numRef>
              <c:f>Sheet1!$A$2:$A$10</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Sheet1!$C$2:$C$10</c:f>
              <c:numCache>
                <c:formatCode>General</c:formatCode>
                <c:ptCount val="9"/>
                <c:pt idx="0">
                  <c:v>0</c:v>
                </c:pt>
                <c:pt idx="1">
                  <c:v>-2</c:v>
                </c:pt>
                <c:pt idx="2">
                  <c:v>-3</c:v>
                </c:pt>
                <c:pt idx="3">
                  <c:v>-4</c:v>
                </c:pt>
                <c:pt idx="4">
                  <c:v>-5</c:v>
                </c:pt>
                <c:pt idx="5">
                  <c:v>-6</c:v>
                </c:pt>
                <c:pt idx="6">
                  <c:v>-7</c:v>
                </c:pt>
                <c:pt idx="7">
                  <c:v>-8</c:v>
                </c:pt>
                <c:pt idx="8">
                  <c:v>-8</c:v>
                </c:pt>
              </c:numCache>
            </c:numRef>
          </c:val>
          <c:extLst>
            <c:ext xmlns:c16="http://schemas.microsoft.com/office/drawing/2014/chart" uri="{C3380CC4-5D6E-409C-BE32-E72D297353CC}">
              <c16:uniqueId val="{00000002-56C6-DE45-AE3C-4285DF128374}"/>
            </c:ext>
          </c:extLst>
        </c:ser>
        <c:ser>
          <c:idx val="2"/>
          <c:order val="2"/>
          <c:tx>
            <c:strRef>
              <c:f>Sheet1!$D$1</c:f>
              <c:strCache>
                <c:ptCount val="1"/>
                <c:pt idx="0">
                  <c:v>MACRA IPPS Update Adjustments</c:v>
                </c:pt>
              </c:strCache>
            </c:strRef>
          </c:tx>
          <c:invertIfNegative val="0"/>
          <c:cat>
            <c:numRef>
              <c:f>Sheet1!$A$2:$A$10</c:f>
              <c:numCache>
                <c:formatCode>General</c:formatCode>
                <c:ptCount val="9"/>
                <c:pt idx="0">
                  <c:v>2017</c:v>
                </c:pt>
                <c:pt idx="1">
                  <c:v>2018</c:v>
                </c:pt>
                <c:pt idx="2">
                  <c:v>2019</c:v>
                </c:pt>
                <c:pt idx="3">
                  <c:v>2020</c:v>
                </c:pt>
                <c:pt idx="4">
                  <c:v>2021</c:v>
                </c:pt>
                <c:pt idx="5">
                  <c:v>2022</c:v>
                </c:pt>
                <c:pt idx="6">
                  <c:v>2023</c:v>
                </c:pt>
                <c:pt idx="7">
                  <c:v>2024</c:v>
                </c:pt>
                <c:pt idx="8">
                  <c:v>2025</c:v>
                </c:pt>
              </c:numCache>
            </c:numRef>
          </c:cat>
          <c:val>
            <c:numRef>
              <c:f>Sheet1!$D$2:$D$10</c:f>
              <c:numCache>
                <c:formatCode>General</c:formatCode>
                <c:ptCount val="9"/>
                <c:pt idx="1">
                  <c:v>-3.5</c:v>
                </c:pt>
                <c:pt idx="2">
                  <c:v>-3.6</c:v>
                </c:pt>
                <c:pt idx="3">
                  <c:v>-3</c:v>
                </c:pt>
                <c:pt idx="4">
                  <c:v>-2.2999999999999998</c:v>
                </c:pt>
                <c:pt idx="5">
                  <c:v>-1.5</c:v>
                </c:pt>
                <c:pt idx="6">
                  <c:v>-0.5</c:v>
                </c:pt>
                <c:pt idx="7">
                  <c:v>-0.4</c:v>
                </c:pt>
                <c:pt idx="8">
                  <c:v>-0.4</c:v>
                </c:pt>
              </c:numCache>
            </c:numRef>
          </c:val>
          <c:extLst>
            <c:ext xmlns:c16="http://schemas.microsoft.com/office/drawing/2014/chart" uri="{C3380CC4-5D6E-409C-BE32-E72D297353CC}">
              <c16:uniqueId val="{00000003-56C6-DE45-AE3C-4285DF128374}"/>
            </c:ext>
          </c:extLst>
        </c:ser>
        <c:dLbls>
          <c:showLegendKey val="0"/>
          <c:showVal val="0"/>
          <c:showCatName val="0"/>
          <c:showSerName val="0"/>
          <c:showPercent val="0"/>
          <c:showBubbleSize val="0"/>
        </c:dLbls>
        <c:gapWidth val="50"/>
        <c:overlap val="100"/>
        <c:axId val="673516136"/>
        <c:axId val="673516528"/>
      </c:barChart>
      <c:catAx>
        <c:axId val="673516136"/>
        <c:scaling>
          <c:orientation val="minMax"/>
        </c:scaling>
        <c:delete val="0"/>
        <c:axPos val="b"/>
        <c:numFmt formatCode="General" sourceLinked="1"/>
        <c:majorTickMark val="none"/>
        <c:minorTickMark val="none"/>
        <c:tickLblPos val="high"/>
        <c:txPr>
          <a:bodyPr/>
          <a:lstStyle/>
          <a:p>
            <a:pPr>
              <a:defRPr sz="800" i="1"/>
            </a:pPr>
            <a:endParaRPr lang="en-US"/>
          </a:p>
        </c:txPr>
        <c:crossAx val="673516528"/>
        <c:crosses val="autoZero"/>
        <c:auto val="1"/>
        <c:lblAlgn val="ctr"/>
        <c:lblOffset val="100"/>
        <c:noMultiLvlLbl val="0"/>
      </c:catAx>
      <c:valAx>
        <c:axId val="673516528"/>
        <c:scaling>
          <c:orientation val="minMax"/>
        </c:scaling>
        <c:delete val="1"/>
        <c:axPos val="l"/>
        <c:numFmt formatCode="General" sourceLinked="1"/>
        <c:majorTickMark val="none"/>
        <c:minorTickMark val="none"/>
        <c:tickLblPos val="nextTo"/>
        <c:crossAx val="67351613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73809523809524E-2"/>
          <c:y val="4.9107142857142856E-2"/>
          <c:w val="0.78810665256133106"/>
          <c:h val="0.84594092044145563"/>
        </c:manualLayout>
      </c:layout>
      <c:barChart>
        <c:barDir val="bar"/>
        <c:grouping val="clustered"/>
        <c:varyColors val="0"/>
        <c:ser>
          <c:idx val="0"/>
          <c:order val="0"/>
          <c:tx>
            <c:strRef>
              <c:f>Sheet1!$B$1</c:f>
              <c:strCache>
                <c:ptCount val="1"/>
                <c:pt idx="0">
                  <c:v>Series 1</c:v>
                </c:pt>
              </c:strCache>
            </c:strRef>
          </c:tx>
          <c:spPr>
            <a:ln w="9525">
              <a:solidFill>
                <a:schemeClr val="bg1"/>
              </a:solidFill>
              <a:miter lim="800000"/>
            </a:ln>
          </c:spPr>
          <c:invertIfNegative val="0"/>
          <c:dPt>
            <c:idx val="4"/>
            <c:invertIfNegative val="0"/>
            <c:bubble3D val="0"/>
            <c:spPr>
              <a:solidFill>
                <a:srgbClr val="333E48"/>
              </a:solidFill>
              <a:ln w="9525">
                <a:solidFill>
                  <a:schemeClr val="bg1"/>
                </a:solidFill>
                <a:miter lim="800000"/>
              </a:ln>
            </c:spPr>
            <c:extLst>
              <c:ext xmlns:c16="http://schemas.microsoft.com/office/drawing/2014/chart" uri="{C3380CC4-5D6E-409C-BE32-E72D297353CC}">
                <c16:uniqueId val="{00000001-D4BE-0A4A-BAD3-780D44A9C5E1}"/>
              </c:ext>
            </c:extLst>
          </c:dPt>
          <c:dLbls>
            <c:numFmt formatCode="0%" sourceLinked="0"/>
            <c:spPr>
              <a:noFill/>
              <a:ln>
                <a:noFill/>
              </a:ln>
            </c:spPr>
            <c:txPr>
              <a:bodyPr/>
              <a:lstStyle/>
              <a:p>
                <a:pPr>
                  <a:defRPr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0.11</c:v>
                </c:pt>
                <c:pt idx="1">
                  <c:v>0.12</c:v>
                </c:pt>
                <c:pt idx="2">
                  <c:v>0.14000000000000001</c:v>
                </c:pt>
                <c:pt idx="3">
                  <c:v>0.15</c:v>
                </c:pt>
                <c:pt idx="4">
                  <c:v>0.19</c:v>
                </c:pt>
              </c:numCache>
            </c:numRef>
          </c:val>
          <c:extLst>
            <c:ext xmlns:c16="http://schemas.microsoft.com/office/drawing/2014/chart" uri="{C3380CC4-5D6E-409C-BE32-E72D297353CC}">
              <c16:uniqueId val="{00000002-D4BE-0A4A-BAD3-780D44A9C5E1}"/>
            </c:ext>
          </c:extLst>
        </c:ser>
        <c:dLbls>
          <c:showLegendKey val="0"/>
          <c:showVal val="0"/>
          <c:showCatName val="0"/>
          <c:showSerName val="0"/>
          <c:showPercent val="0"/>
          <c:showBubbleSize val="0"/>
        </c:dLbls>
        <c:gapWidth val="50"/>
        <c:axId val="673522800"/>
        <c:axId val="673523192"/>
      </c:barChart>
      <c:catAx>
        <c:axId val="673522800"/>
        <c:scaling>
          <c:orientation val="minMax"/>
        </c:scaling>
        <c:delete val="0"/>
        <c:axPos val="l"/>
        <c:numFmt formatCode="General" sourceLinked="1"/>
        <c:majorTickMark val="none"/>
        <c:minorTickMark val="none"/>
        <c:tickLblPos val="nextTo"/>
        <c:spPr>
          <a:ln>
            <a:solidFill>
              <a:schemeClr val="accent4"/>
            </a:solidFill>
            <a:miter lim="800000"/>
          </a:ln>
        </c:spPr>
        <c:txPr>
          <a:bodyPr/>
          <a:lstStyle/>
          <a:p>
            <a:pPr>
              <a:defRPr i="1"/>
            </a:pPr>
            <a:endParaRPr lang="en-US"/>
          </a:p>
        </c:txPr>
        <c:crossAx val="673523192"/>
        <c:crosses val="autoZero"/>
        <c:auto val="1"/>
        <c:lblAlgn val="ctr"/>
        <c:lblOffset val="100"/>
        <c:noMultiLvlLbl val="0"/>
      </c:catAx>
      <c:valAx>
        <c:axId val="673523192"/>
        <c:scaling>
          <c:orientation val="minMax"/>
        </c:scaling>
        <c:delete val="1"/>
        <c:axPos val="b"/>
        <c:numFmt formatCode="General" sourceLinked="1"/>
        <c:majorTickMark val="none"/>
        <c:minorTickMark val="none"/>
        <c:tickLblPos val="nextTo"/>
        <c:crossAx val="673522800"/>
        <c:crosses val="autoZero"/>
        <c:crossBetween val="between"/>
      </c:valAx>
      <c:spPr>
        <a:noFill/>
        <a:ln w="25400">
          <a:noFill/>
        </a:ln>
      </c:spPr>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23529411764705882"/>
          <c:y val="0.10294117647058823"/>
          <c:w val="0.52941176470588236"/>
          <c:h val="0.79411764705882348"/>
        </c:manualLayout>
      </c:layout>
      <c:pieChart>
        <c:varyColors val="1"/>
        <c:ser>
          <c:idx val="0"/>
          <c:order val="0"/>
          <c:tx>
            <c:strRef>
              <c:f>Sheet1!$B$1</c:f>
              <c:strCache>
                <c:ptCount val="1"/>
                <c:pt idx="0">
                  <c:v>Sales</c:v>
                </c:pt>
              </c:strCache>
            </c:strRef>
          </c:tx>
          <c:dLbls>
            <c:dLbl>
              <c:idx val="0"/>
              <c:layout>
                <c:manualLayout>
                  <c:x val="0.11595086459780762"/>
                  <c:y val="-4.1935502547475682E-2"/>
                </c:manualLayout>
              </c:layout>
              <c:tx>
                <c:rich>
                  <a:bodyPr/>
                  <a:lstStyle/>
                  <a:p>
                    <a:pPr>
                      <a:defRPr sz="900" b="1">
                        <a:solidFill>
                          <a:schemeClr val="bg1"/>
                        </a:solidFill>
                      </a:defRPr>
                    </a:pPr>
                    <a:r>
                      <a:rPr lang="en-US" sz="900">
                        <a:solidFill>
                          <a:schemeClr val="bg1"/>
                        </a:solidFill>
                      </a:rPr>
                      <a:t>53.2</a:t>
                    </a:r>
                    <a:endParaRPr lang="en-US">
                      <a:solidFill>
                        <a:schemeClr val="bg1"/>
                      </a:solidFill>
                    </a:endParaRPr>
                  </a:p>
                </c:rich>
              </c:tx>
              <c:sp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08-8A43-95DC-7998692471BD}"/>
                </c:ext>
              </c:extLst>
            </c:dLbl>
            <c:dLbl>
              <c:idx val="1"/>
              <c:tx>
                <c:rich>
                  <a:bodyPr/>
                  <a:lstStyle/>
                  <a:p>
                    <a:pPr>
                      <a:defRPr sz="900" b="1">
                        <a:solidFill>
                          <a:schemeClr val="bg1"/>
                        </a:solidFill>
                      </a:defRPr>
                    </a:pPr>
                    <a:r>
                      <a:rPr lang="en-US" sz="900">
                        <a:solidFill>
                          <a:schemeClr val="bg1"/>
                        </a:solidFill>
                      </a:rPr>
                      <a:t>19.8</a:t>
                    </a:r>
                    <a:endParaRPr lang="en-US">
                      <a:solidFill>
                        <a:schemeClr val="bg1"/>
                      </a:solidFill>
                    </a:endParaRPr>
                  </a:p>
                </c:rich>
              </c:tx>
              <c:sp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08-8A43-95DC-7998692471BD}"/>
                </c:ext>
              </c:extLst>
            </c:dLbl>
            <c:dLbl>
              <c:idx val="2"/>
              <c:tx>
                <c:rich>
                  <a:bodyPr/>
                  <a:lstStyle/>
                  <a:p>
                    <a:pPr>
                      <a:defRPr sz="900" b="1">
                        <a:solidFill>
                          <a:schemeClr val="bg1"/>
                        </a:solidFill>
                      </a:defRPr>
                    </a:pPr>
                    <a:r>
                      <a:rPr lang="en-US" sz="900">
                        <a:solidFill>
                          <a:schemeClr val="bg1"/>
                        </a:solidFill>
                      </a:rPr>
                      <a:t>9.2</a:t>
                    </a:r>
                    <a:endParaRPr lang="en-US">
                      <a:solidFill>
                        <a:schemeClr val="bg1"/>
                      </a:solidFill>
                    </a:endParaRPr>
                  </a:p>
                </c:rich>
              </c:tx>
              <c:sp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08-8A43-95DC-7998692471BD}"/>
                </c:ext>
              </c:extLst>
            </c:dLbl>
            <c:dLbl>
              <c:idx val="3"/>
              <c:tx>
                <c:rich>
                  <a:bodyPr/>
                  <a:lstStyle/>
                  <a:p>
                    <a:r>
                      <a:rPr lang="en-US" sz="900" dirty="0">
                        <a:solidFill>
                          <a:schemeClr val="bg1"/>
                        </a:solidFill>
                      </a:rPr>
                      <a:t>7.3</a:t>
                    </a:r>
                    <a:endParaRPr lang="en-US" dirty="0">
                      <a:solidFill>
                        <a:schemeClr val="bg1"/>
                      </a:solidFill>
                    </a:endParaRP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08-8A43-95DC-7998692471BD}"/>
                </c:ext>
              </c:extLst>
            </c:dLbl>
            <c:dLbl>
              <c:idx val="4"/>
              <c:tx>
                <c:rich>
                  <a:bodyPr/>
                  <a:lstStyle/>
                  <a:p>
                    <a:r>
                      <a:rPr lang="en-US" sz="900"/>
                      <a:t>5.5</a:t>
                    </a:r>
                    <a:endParaRPr lang="en-US"/>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08-8A43-95DC-7998692471BD}"/>
                </c:ext>
              </c:extLst>
            </c:dLbl>
            <c:dLbl>
              <c:idx val="5"/>
              <c:tx>
                <c:rich>
                  <a:bodyPr/>
                  <a:lstStyle/>
                  <a:p>
                    <a:r>
                      <a:rPr lang="en-US" sz="900"/>
                      <a:t>4.9</a:t>
                    </a:r>
                    <a:endParaRPr lang="en-US"/>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08-8A43-95DC-7998692471BD}"/>
                </c:ext>
              </c:extLst>
            </c:dLbl>
            <c:spPr>
              <a:noFill/>
              <a:ln>
                <a:noFill/>
              </a:ln>
              <a:effectLst/>
            </c:spPr>
            <c:txPr>
              <a:bodyPr/>
              <a:lstStyle/>
              <a:p>
                <a:pPr>
                  <a:defRPr sz="900" b="1"/>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4"/>
                <c:pt idx="0">
                  <c:v>1st Qtr</c:v>
                </c:pt>
                <c:pt idx="1">
                  <c:v>2nd Qtr</c:v>
                </c:pt>
                <c:pt idx="2">
                  <c:v>3rd Qtr</c:v>
                </c:pt>
                <c:pt idx="3">
                  <c:v>4th Qtr</c:v>
                </c:pt>
              </c:strCache>
            </c:strRef>
          </c:cat>
          <c:val>
            <c:numRef>
              <c:f>Sheet1!$B$2:$B$7</c:f>
              <c:numCache>
                <c:formatCode>General</c:formatCode>
                <c:ptCount val="6"/>
                <c:pt idx="0">
                  <c:v>53.22</c:v>
                </c:pt>
                <c:pt idx="1">
                  <c:v>19.829999999999998</c:v>
                </c:pt>
                <c:pt idx="2">
                  <c:v>9.2100000000000009</c:v>
                </c:pt>
                <c:pt idx="3">
                  <c:v>7.26</c:v>
                </c:pt>
                <c:pt idx="4">
                  <c:v>5.52</c:v>
                </c:pt>
                <c:pt idx="5">
                  <c:v>4.95</c:v>
                </c:pt>
              </c:numCache>
            </c:numRef>
          </c:val>
          <c:extLst>
            <c:ext xmlns:c16="http://schemas.microsoft.com/office/drawing/2014/chart" uri="{C3380CC4-5D6E-409C-BE32-E72D297353CC}">
              <c16:uniqueId val="{00000006-AA08-8A43-95DC-7998692471BD}"/>
            </c:ext>
          </c:extLst>
        </c:ser>
        <c:dLbls>
          <c:showLegendKey val="0"/>
          <c:showVal val="0"/>
          <c:showCatName val="0"/>
          <c:showSerName val="0"/>
          <c:showPercent val="0"/>
          <c:showBubbleSize val="0"/>
          <c:showLeaderLines val="1"/>
        </c:dLbls>
        <c:firstSliceAng val="168"/>
      </c:pieChart>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rgbClr val="BEC9D0"/>
            </a:solidFill>
            <a:ln w="9525">
              <a:solidFill>
                <a:schemeClr val="bg1"/>
              </a:solidFill>
            </a:ln>
          </c:spPr>
          <c:dPt>
            <c:idx val="1"/>
            <c:bubble3D val="0"/>
            <c:spPr>
              <a:solidFill>
                <a:srgbClr val="617685"/>
              </a:solidFill>
              <a:ln w="9525">
                <a:solidFill>
                  <a:schemeClr val="bg1"/>
                </a:solidFill>
              </a:ln>
            </c:spPr>
            <c:extLst>
              <c:ext xmlns:c16="http://schemas.microsoft.com/office/drawing/2014/chart" uri="{C3380CC4-5D6E-409C-BE32-E72D297353CC}">
                <c16:uniqueId val="{00000001-7347-3E46-A1B4-204A8D53939F}"/>
              </c:ext>
            </c:extLst>
          </c:dPt>
          <c:cat>
            <c:strRef>
              <c:f>Sheet1!$A$2:$A$3</c:f>
              <c:strCache>
                <c:ptCount val="2"/>
                <c:pt idx="0">
                  <c:v>1st Qtr</c:v>
                </c:pt>
                <c:pt idx="1">
                  <c:v>2nd Qtr</c:v>
                </c:pt>
              </c:strCache>
            </c:strRef>
          </c:cat>
          <c:val>
            <c:numRef>
              <c:f>Sheet1!$B$2:$B$3</c:f>
              <c:numCache>
                <c:formatCode>General</c:formatCode>
                <c:ptCount val="2"/>
                <c:pt idx="0">
                  <c:v>91</c:v>
                </c:pt>
                <c:pt idx="1">
                  <c:v>9</c:v>
                </c:pt>
              </c:numCache>
            </c:numRef>
          </c:val>
          <c:extLst>
            <c:ext xmlns:c16="http://schemas.microsoft.com/office/drawing/2014/chart" uri="{C3380CC4-5D6E-409C-BE32-E72D297353CC}">
              <c16:uniqueId val="{00000002-7347-3E46-A1B4-204A8D53939F}"/>
            </c:ext>
          </c:extLst>
        </c:ser>
        <c:dLbls>
          <c:showLegendKey val="0"/>
          <c:showVal val="0"/>
          <c:showCatName val="0"/>
          <c:showSerName val="0"/>
          <c:showPercent val="0"/>
          <c:showBubbleSize val="0"/>
          <c:showLeaderLines val="1"/>
        </c:dLbls>
        <c:firstSliceAng val="33"/>
        <c:holeSize val="70"/>
      </c:doughnutChart>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rgbClr val="BEC9D0"/>
            </a:solidFill>
            <a:ln w="9525">
              <a:solidFill>
                <a:schemeClr val="bg1"/>
              </a:solidFill>
            </a:ln>
          </c:spPr>
          <c:dPt>
            <c:idx val="1"/>
            <c:bubble3D val="0"/>
            <c:spPr>
              <a:solidFill>
                <a:srgbClr val="617685"/>
              </a:solidFill>
              <a:ln w="9525">
                <a:solidFill>
                  <a:schemeClr val="bg1"/>
                </a:solidFill>
              </a:ln>
            </c:spPr>
            <c:extLst>
              <c:ext xmlns:c16="http://schemas.microsoft.com/office/drawing/2014/chart" uri="{C3380CC4-5D6E-409C-BE32-E72D297353CC}">
                <c16:uniqueId val="{00000001-80CE-E143-B009-6AFE740D6B03}"/>
              </c:ext>
            </c:extLst>
          </c:dPt>
          <c:cat>
            <c:strRef>
              <c:f>Sheet1!$A$2:$A$3</c:f>
              <c:strCache>
                <c:ptCount val="2"/>
                <c:pt idx="0">
                  <c:v>1st Qtr</c:v>
                </c:pt>
                <c:pt idx="1">
                  <c:v>2nd Qtr</c:v>
                </c:pt>
              </c:strCache>
            </c:strRef>
          </c:cat>
          <c:val>
            <c:numRef>
              <c:f>Sheet1!$B$2:$B$3</c:f>
              <c:numCache>
                <c:formatCode>General</c:formatCode>
                <c:ptCount val="2"/>
                <c:pt idx="0">
                  <c:v>47</c:v>
                </c:pt>
                <c:pt idx="1">
                  <c:v>53</c:v>
                </c:pt>
              </c:numCache>
            </c:numRef>
          </c:val>
          <c:extLst>
            <c:ext xmlns:c16="http://schemas.microsoft.com/office/drawing/2014/chart" uri="{C3380CC4-5D6E-409C-BE32-E72D297353CC}">
              <c16:uniqueId val="{00000002-80CE-E143-B009-6AFE740D6B03}"/>
            </c:ext>
          </c:extLst>
        </c:ser>
        <c:dLbls>
          <c:showLegendKey val="0"/>
          <c:showVal val="0"/>
          <c:showCatName val="0"/>
          <c:showSerName val="0"/>
          <c:showPercent val="0"/>
          <c:showBubbleSize val="0"/>
          <c:showLeaderLines val="1"/>
        </c:dLbls>
        <c:firstSliceAng val="189"/>
        <c:holeSize val="70"/>
      </c:doughnutChart>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rgbClr val="BEC9D0"/>
            </a:solidFill>
            <a:ln w="9525">
              <a:solidFill>
                <a:schemeClr val="bg1"/>
              </a:solidFill>
            </a:ln>
          </c:spPr>
          <c:dPt>
            <c:idx val="1"/>
            <c:bubble3D val="0"/>
            <c:spPr>
              <a:solidFill>
                <a:srgbClr val="617685"/>
              </a:solidFill>
              <a:ln w="9525">
                <a:solidFill>
                  <a:schemeClr val="bg1"/>
                </a:solidFill>
              </a:ln>
            </c:spPr>
            <c:extLst>
              <c:ext xmlns:c16="http://schemas.microsoft.com/office/drawing/2014/chart" uri="{C3380CC4-5D6E-409C-BE32-E72D297353CC}">
                <c16:uniqueId val="{00000001-5949-1A46-A77D-BAEA426A6277}"/>
              </c:ext>
            </c:extLst>
          </c:dPt>
          <c:cat>
            <c:strRef>
              <c:f>Sheet1!$A$2:$A$3</c:f>
              <c:strCache>
                <c:ptCount val="2"/>
                <c:pt idx="0">
                  <c:v>1st Qtr</c:v>
                </c:pt>
                <c:pt idx="1">
                  <c:v>2nd Qtr</c:v>
                </c:pt>
              </c:strCache>
            </c:strRef>
          </c:cat>
          <c:val>
            <c:numRef>
              <c:f>Sheet1!$B$2:$B$3</c:f>
              <c:numCache>
                <c:formatCode>General</c:formatCode>
                <c:ptCount val="2"/>
                <c:pt idx="0">
                  <c:v>64</c:v>
                </c:pt>
                <c:pt idx="1">
                  <c:v>36</c:v>
                </c:pt>
              </c:numCache>
            </c:numRef>
          </c:val>
          <c:extLst>
            <c:ext xmlns:c16="http://schemas.microsoft.com/office/drawing/2014/chart" uri="{C3380CC4-5D6E-409C-BE32-E72D297353CC}">
              <c16:uniqueId val="{00000002-5949-1A46-A77D-BAEA426A6277}"/>
            </c:ext>
          </c:extLst>
        </c:ser>
        <c:dLbls>
          <c:showLegendKey val="0"/>
          <c:showVal val="0"/>
          <c:showCatName val="0"/>
          <c:showSerName val="0"/>
          <c:showPercent val="0"/>
          <c:showBubbleSize val="0"/>
          <c:showLeaderLines val="1"/>
        </c:dLbls>
        <c:firstSliceAng val="131"/>
        <c:holeSize val="70"/>
      </c:doughnutChart>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tx>
                <c:rich>
                  <a:bodyPr/>
                  <a:lstStyle/>
                  <a:p>
                    <a:r>
                      <a:rPr lang="en-US"/>
                      <a:t>0.5%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8B-B84C-BB93-9593DBB046A6}"/>
                </c:ext>
              </c:extLst>
            </c:dLbl>
            <c:dLbl>
              <c:idx val="1"/>
              <c:tx>
                <c:rich>
                  <a:bodyPr/>
                  <a:lstStyle/>
                  <a:p>
                    <a:r>
                      <a:rPr lang="en-US"/>
                      <a:t>3.2%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8B-B84C-BB93-9593DBB046A6}"/>
                </c:ext>
              </c:extLst>
            </c:dLbl>
            <c:dLbl>
              <c:idx val="2"/>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18B-B84C-BB93-9593DBB046A6}"/>
                </c:ext>
              </c:extLst>
            </c:dLbl>
            <c:dLbl>
              <c:idx val="3"/>
              <c:tx>
                <c:rich>
                  <a:bodyPr/>
                  <a:lstStyle/>
                  <a:p>
                    <a:r>
                      <a:rPr lang="en-US"/>
                      <a:t>0.6%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8B-B84C-BB93-9593DBB046A6}"/>
                </c:ext>
              </c:extLst>
            </c:dLbl>
            <c:dLbl>
              <c:idx val="4"/>
              <c:tx>
                <c:rich>
                  <a:bodyPr/>
                  <a:lstStyle/>
                  <a:p>
                    <a:r>
                      <a:rPr lang="en-US"/>
                      <a:t>0.7%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18B-B84C-BB93-9593DBB046A6}"/>
                </c:ext>
              </c:extLst>
            </c:dLbl>
            <c:dLbl>
              <c:idx val="5"/>
              <c:tx>
                <c:rich>
                  <a:bodyPr/>
                  <a:lstStyle/>
                  <a:p>
                    <a:r>
                      <a:rPr lang="en-US"/>
                      <a:t>0.6%</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18B-B84C-BB93-9593DBB046A6}"/>
                </c:ext>
              </c:extLst>
            </c:dLbl>
            <c:dLbl>
              <c:idx val="6"/>
              <c:tx>
                <c:rich>
                  <a:bodyPr/>
                  <a:lstStyle/>
                  <a:p>
                    <a:r>
                      <a:rPr lang="en-US"/>
                      <a:t>(2.3%)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18B-B84C-BB93-9593DBB046A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Overall</c:v>
                </c:pt>
                <c:pt idx="1">
                  <c:v>Neurosurgery</c:v>
                </c:pt>
                <c:pt idx="2">
                  <c:v>General Medicine</c:v>
                </c:pt>
                <c:pt idx="3">
                  <c:v>Orthopedics</c:v>
                </c:pt>
                <c:pt idx="4">
                  <c:v>General Surgery</c:v>
                </c:pt>
                <c:pt idx="5">
                  <c:v>Neurology</c:v>
                </c:pt>
                <c:pt idx="6">
                  <c:v>Cardiac Services</c:v>
                </c:pt>
              </c:strCache>
            </c:strRef>
          </c:cat>
          <c:val>
            <c:numRef>
              <c:f>Sheet1!$B$2:$B$8</c:f>
              <c:numCache>
                <c:formatCode>0.00%</c:formatCode>
                <c:ptCount val="7"/>
                <c:pt idx="0">
                  <c:v>5.0000000000000001E-3</c:v>
                </c:pt>
                <c:pt idx="1">
                  <c:v>3.2000000000000001E-2</c:v>
                </c:pt>
                <c:pt idx="2">
                  <c:v>1.2999999999999999E-2</c:v>
                </c:pt>
                <c:pt idx="3">
                  <c:v>6.0000000000000001E-3</c:v>
                </c:pt>
                <c:pt idx="4">
                  <c:v>7.0000000000000001E-3</c:v>
                </c:pt>
                <c:pt idx="5">
                  <c:v>6.0000000000000001E-3</c:v>
                </c:pt>
                <c:pt idx="6">
                  <c:v>-2.3E-2</c:v>
                </c:pt>
              </c:numCache>
            </c:numRef>
          </c:val>
          <c:extLst>
            <c:ext xmlns:c16="http://schemas.microsoft.com/office/drawing/2014/chart" uri="{C3380CC4-5D6E-409C-BE32-E72D297353CC}">
              <c16:uniqueId val="{00000007-418B-B84C-BB93-9593DBB046A6}"/>
            </c:ext>
          </c:extLst>
        </c:ser>
        <c:dLbls>
          <c:showLegendKey val="0"/>
          <c:showVal val="0"/>
          <c:showCatName val="0"/>
          <c:showSerName val="0"/>
          <c:showPercent val="0"/>
          <c:showBubbleSize val="0"/>
        </c:dLbls>
        <c:gapWidth val="50"/>
        <c:axId val="673493008"/>
        <c:axId val="673493400"/>
      </c:barChart>
      <c:catAx>
        <c:axId val="67349300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1" u="none" strike="noStrike" kern="1200" baseline="0">
                <a:solidFill>
                  <a:schemeClr val="tx1"/>
                </a:solidFill>
                <a:latin typeface="+mn-lt"/>
                <a:ea typeface="+mn-ea"/>
                <a:cs typeface="+mn-cs"/>
              </a:defRPr>
            </a:pPr>
            <a:endParaRPr lang="en-US"/>
          </a:p>
        </c:txPr>
        <c:crossAx val="673493400"/>
        <c:crosses val="autoZero"/>
        <c:auto val="1"/>
        <c:lblAlgn val="ctr"/>
        <c:lblOffset val="100"/>
        <c:noMultiLvlLbl val="0"/>
      </c:catAx>
      <c:valAx>
        <c:axId val="673493400"/>
        <c:scaling>
          <c:orientation val="minMax"/>
        </c:scaling>
        <c:delete val="1"/>
        <c:axPos val="t"/>
        <c:numFmt formatCode="0.00%" sourceLinked="1"/>
        <c:majorTickMark val="none"/>
        <c:minorTickMark val="none"/>
        <c:tickLblPos val="nextTo"/>
        <c:crossAx val="673493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tx>
                <c:rich>
                  <a:bodyPr/>
                  <a:lstStyle/>
                  <a:p>
                    <a:r>
                      <a:rPr lang="en-US"/>
                      <a:t>4.2%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B5-2F4E-8AA8-8B8E50574476}"/>
                </c:ext>
              </c:extLst>
            </c:dLbl>
            <c:dLbl>
              <c:idx val="1"/>
              <c:tx>
                <c:rich>
                  <a:bodyPr/>
                  <a:lstStyle/>
                  <a:p>
                    <a:r>
                      <a:rPr lang="en-US"/>
                      <a:t>2.9%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B5-2F4E-8AA8-8B8E50574476}"/>
                </c:ext>
              </c:extLst>
            </c:dLbl>
            <c:dLbl>
              <c:idx val="2"/>
              <c:tx>
                <c:rich>
                  <a:bodyPr/>
                  <a:lstStyle/>
                  <a:p>
                    <a:r>
                      <a:rPr lang="en-US"/>
                      <a:t>2.4%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B5-2F4E-8AA8-8B8E50574476}"/>
                </c:ext>
              </c:extLst>
            </c:dLbl>
            <c:dLbl>
              <c:idx val="3"/>
              <c:tx>
                <c:rich>
                  <a:bodyPr/>
                  <a:lstStyle/>
                  <a:p>
                    <a:r>
                      <a:rPr lang="en-US"/>
                      <a:t>1.9%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B5-2F4E-8AA8-8B8E50574476}"/>
                </c:ext>
              </c:extLst>
            </c:dLbl>
            <c:dLbl>
              <c:idx val="4"/>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4B5-2F4E-8AA8-8B8E50574476}"/>
                </c:ext>
              </c:extLst>
            </c:dLbl>
            <c:dLbl>
              <c:idx val="5"/>
              <c:tx>
                <c:rich>
                  <a:bodyPr/>
                  <a:lstStyle/>
                  <a:p>
                    <a:r>
                      <a:rPr lang="en-US"/>
                      <a:t>1.6%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4B5-2F4E-8AA8-8B8E50574476}"/>
                </c:ext>
              </c:extLst>
            </c:dLbl>
            <c:dLbl>
              <c:idx val="6"/>
              <c:tx>
                <c:rich>
                  <a:bodyPr/>
                  <a:lstStyle/>
                  <a:p>
                    <a:r>
                      <a:rPr lang="en-US"/>
                      <a:t>2.9%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4B5-2F4E-8AA8-8B8E5057447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Orthopedics</c:v>
                </c:pt>
                <c:pt idx="1">
                  <c:v>General Surgery</c:v>
                </c:pt>
                <c:pt idx="2">
                  <c:v>E&amp;M</c:v>
                </c:pt>
                <c:pt idx="3">
                  <c:v>Cardiology</c:v>
                </c:pt>
                <c:pt idx="4">
                  <c:v>Radiology</c:v>
                </c:pt>
                <c:pt idx="5">
                  <c:v>Oncology</c:v>
                </c:pt>
                <c:pt idx="6">
                  <c:v>Overall</c:v>
                </c:pt>
              </c:strCache>
            </c:strRef>
          </c:cat>
          <c:val>
            <c:numRef>
              <c:f>Sheet1!$B$2:$B$8</c:f>
              <c:numCache>
                <c:formatCode>0.00%</c:formatCode>
                <c:ptCount val="7"/>
                <c:pt idx="0">
                  <c:v>4.2000000000000003E-2</c:v>
                </c:pt>
                <c:pt idx="1">
                  <c:v>2.9000000000000001E-2</c:v>
                </c:pt>
                <c:pt idx="2">
                  <c:v>2.4E-2</c:v>
                </c:pt>
                <c:pt idx="3">
                  <c:v>1.9E-2</c:v>
                </c:pt>
                <c:pt idx="4">
                  <c:v>1.2999999999999999E-2</c:v>
                </c:pt>
                <c:pt idx="5">
                  <c:v>1.6E-2</c:v>
                </c:pt>
                <c:pt idx="6">
                  <c:v>2.9000000000000001E-2</c:v>
                </c:pt>
              </c:numCache>
            </c:numRef>
          </c:val>
          <c:extLst>
            <c:ext xmlns:c16="http://schemas.microsoft.com/office/drawing/2014/chart" uri="{C3380CC4-5D6E-409C-BE32-E72D297353CC}">
              <c16:uniqueId val="{00000007-24B5-2F4E-8AA8-8B8E50574476}"/>
            </c:ext>
          </c:extLst>
        </c:ser>
        <c:dLbls>
          <c:showLegendKey val="0"/>
          <c:showVal val="0"/>
          <c:showCatName val="0"/>
          <c:showSerName val="0"/>
          <c:showPercent val="0"/>
          <c:showBubbleSize val="0"/>
        </c:dLbls>
        <c:gapWidth val="50"/>
        <c:axId val="673494184"/>
        <c:axId val="673494576"/>
      </c:barChart>
      <c:catAx>
        <c:axId val="673494184"/>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1" u="none" strike="noStrike" kern="1200" baseline="0">
                <a:solidFill>
                  <a:schemeClr val="tx1"/>
                </a:solidFill>
                <a:latin typeface="+mn-lt"/>
                <a:ea typeface="+mn-ea"/>
                <a:cs typeface="+mn-cs"/>
              </a:defRPr>
            </a:pPr>
            <a:endParaRPr lang="en-US"/>
          </a:p>
        </c:txPr>
        <c:crossAx val="673494576"/>
        <c:crosses val="autoZero"/>
        <c:auto val="1"/>
        <c:lblAlgn val="ctr"/>
        <c:lblOffset val="100"/>
        <c:noMultiLvlLbl val="0"/>
      </c:catAx>
      <c:valAx>
        <c:axId val="673494576"/>
        <c:scaling>
          <c:orientation val="minMax"/>
        </c:scaling>
        <c:delete val="1"/>
        <c:axPos val="b"/>
        <c:numFmt formatCode="0.00%" sourceLinked="1"/>
        <c:majorTickMark val="none"/>
        <c:minorTickMark val="none"/>
        <c:tickLblPos val="nextTo"/>
        <c:crossAx val="673494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828863778137095E-2"/>
          <c:y val="4.9948031879501177E-2"/>
          <c:w val="0.85923417182475503"/>
          <c:h val="0.80043705421739086"/>
        </c:manualLayout>
      </c:layout>
      <c:barChart>
        <c:barDir val="bar"/>
        <c:grouping val="clustered"/>
        <c:varyColors val="0"/>
        <c:ser>
          <c:idx val="0"/>
          <c:order val="0"/>
          <c:tx>
            <c:strRef>
              <c:f>Sheet1!$B$1</c:f>
              <c:strCache>
                <c:ptCount val="1"/>
                <c:pt idx="0">
                  <c:v>Outpatient</c:v>
                </c:pt>
              </c:strCache>
            </c:strRef>
          </c:tx>
          <c:spPr>
            <a:ln>
              <a:solidFill>
                <a:schemeClr val="bg1"/>
              </a:solidFill>
            </a:ln>
          </c:spPr>
          <c:invertIfNegative val="0"/>
          <c:dLbls>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Orthopedics</c:v>
                </c:pt>
                <c:pt idx="1">
                  <c:v>Obstetrics</c:v>
                </c:pt>
                <c:pt idx="2">
                  <c:v>Vascular Services</c:v>
                </c:pt>
                <c:pt idx="3">
                  <c:v>Cardiac Services</c:v>
                </c:pt>
              </c:strCache>
            </c:strRef>
          </c:cat>
          <c:val>
            <c:numRef>
              <c:f>Sheet1!$B$2:$B$5</c:f>
              <c:numCache>
                <c:formatCode>0%</c:formatCode>
                <c:ptCount val="4"/>
                <c:pt idx="0">
                  <c:v>0.23</c:v>
                </c:pt>
                <c:pt idx="1">
                  <c:v>0.18</c:v>
                </c:pt>
                <c:pt idx="2">
                  <c:v>0.19400000000000001</c:v>
                </c:pt>
                <c:pt idx="3">
                  <c:v>9.9000000000000005E-2</c:v>
                </c:pt>
              </c:numCache>
            </c:numRef>
          </c:val>
          <c:extLst>
            <c:ext xmlns:c16="http://schemas.microsoft.com/office/drawing/2014/chart" uri="{C3380CC4-5D6E-409C-BE32-E72D297353CC}">
              <c16:uniqueId val="{00000000-B7A8-2D4A-9242-ABB3D41A2121}"/>
            </c:ext>
          </c:extLst>
        </c:ser>
        <c:ser>
          <c:idx val="1"/>
          <c:order val="1"/>
          <c:tx>
            <c:strRef>
              <c:f>Sheet1!$C$1</c:f>
              <c:strCache>
                <c:ptCount val="1"/>
                <c:pt idx="0">
                  <c:v>Inpatient</c:v>
                </c:pt>
              </c:strCache>
            </c:strRef>
          </c:tx>
          <c:spPr>
            <a:ln>
              <a:solidFill>
                <a:schemeClr val="bg1"/>
              </a:solidFill>
            </a:ln>
          </c:spPr>
          <c:invertIfNegative val="0"/>
          <c:dLbls>
            <c:dLbl>
              <c:idx val="0"/>
              <c:tx>
                <c:rich>
                  <a:bodyPr/>
                  <a:lstStyle/>
                  <a:p>
                    <a:r>
                      <a:rPr lang="en-US" dirty="0">
                        <a:solidFill>
                          <a:schemeClr val="tx1"/>
                        </a:solidFill>
                      </a:rPr>
                      <a:t>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A8-2D4A-9242-ABB3D41A2121}"/>
                </c:ext>
              </c:extLst>
            </c:dLbl>
            <c:dLbl>
              <c:idx val="1"/>
              <c:tx>
                <c:rich>
                  <a:bodyPr/>
                  <a:lstStyle/>
                  <a:p>
                    <a:r>
                      <a:rPr lang="en-US" dirty="0">
                        <a:solidFill>
                          <a:schemeClr val="tx1"/>
                        </a:solidFill>
                      </a:rPr>
                      <a:t>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A8-2D4A-9242-ABB3D41A2121}"/>
                </c:ext>
              </c:extLst>
            </c:dLbl>
            <c:dLbl>
              <c:idx val="2"/>
              <c:tx>
                <c:rich>
                  <a:bodyPr/>
                  <a:lstStyle/>
                  <a:p>
                    <a:r>
                      <a:rPr lang="en-US" dirty="0">
                        <a:solidFill>
                          <a:schemeClr val="tx1"/>
                        </a:solidFill>
                      </a:rPr>
                      <a:t>-9%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A8-2D4A-9242-ABB3D41A2121}"/>
                </c:ext>
              </c:extLst>
            </c:dLbl>
            <c:dLbl>
              <c:idx val="3"/>
              <c:layout>
                <c:manualLayout>
                  <c:x val="-4.8928871802897686E-3"/>
                  <c:y val="0"/>
                </c:manualLayout>
              </c:layout>
              <c:tx>
                <c:rich>
                  <a:bodyPr/>
                  <a:lstStyle/>
                  <a:p>
                    <a:r>
                      <a:rPr lang="en-US" dirty="0">
                        <a:solidFill>
                          <a:schemeClr val="tx1"/>
                        </a:solidFill>
                      </a:rPr>
                      <a:t>-11%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A8-2D4A-9242-ABB3D41A2121}"/>
                </c:ext>
              </c:extLst>
            </c:dLbl>
            <c:numFmt formatCode="0.0%" sourceLinked="0"/>
            <c:spPr>
              <a:noFill/>
              <a:ln>
                <a:noFill/>
              </a:ln>
              <a:effectLst/>
            </c:spPr>
            <c:txPr>
              <a:bodyPr/>
              <a:lstStyle/>
              <a:p>
                <a:pPr>
                  <a:defRPr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Orthopedics</c:v>
                </c:pt>
                <c:pt idx="1">
                  <c:v>Obstetrics</c:v>
                </c:pt>
                <c:pt idx="2">
                  <c:v>Vascular Services</c:v>
                </c:pt>
                <c:pt idx="3">
                  <c:v>Cardiac Services</c:v>
                </c:pt>
              </c:strCache>
            </c:strRef>
          </c:cat>
          <c:val>
            <c:numRef>
              <c:f>Sheet1!$C$2:$C$5</c:f>
              <c:numCache>
                <c:formatCode>0%</c:formatCode>
                <c:ptCount val="4"/>
                <c:pt idx="0">
                  <c:v>0.03</c:v>
                </c:pt>
                <c:pt idx="1">
                  <c:v>0.04</c:v>
                </c:pt>
                <c:pt idx="2">
                  <c:v>-0.09</c:v>
                </c:pt>
                <c:pt idx="3">
                  <c:v>-0.11</c:v>
                </c:pt>
              </c:numCache>
            </c:numRef>
          </c:val>
          <c:extLst>
            <c:ext xmlns:c16="http://schemas.microsoft.com/office/drawing/2014/chart" uri="{C3380CC4-5D6E-409C-BE32-E72D297353CC}">
              <c16:uniqueId val="{00000005-B7A8-2D4A-9242-ABB3D41A2121}"/>
            </c:ext>
          </c:extLst>
        </c:ser>
        <c:dLbls>
          <c:showLegendKey val="0"/>
          <c:showVal val="1"/>
          <c:showCatName val="0"/>
          <c:showSerName val="0"/>
          <c:showPercent val="0"/>
          <c:showBubbleSize val="0"/>
        </c:dLbls>
        <c:gapWidth val="45"/>
        <c:axId val="673495360"/>
        <c:axId val="673495752"/>
      </c:barChart>
      <c:catAx>
        <c:axId val="673495360"/>
        <c:scaling>
          <c:orientation val="minMax"/>
        </c:scaling>
        <c:delete val="0"/>
        <c:axPos val="l"/>
        <c:numFmt formatCode="General" sourceLinked="0"/>
        <c:majorTickMark val="none"/>
        <c:minorTickMark val="none"/>
        <c:tickLblPos val="none"/>
        <c:spPr>
          <a:noFill/>
          <a:ln>
            <a:solidFill>
              <a:schemeClr val="tx1"/>
            </a:solidFill>
          </a:ln>
        </c:spPr>
        <c:txPr>
          <a:bodyPr/>
          <a:lstStyle/>
          <a:p>
            <a:pPr>
              <a:defRPr i="1"/>
            </a:pPr>
            <a:endParaRPr lang="en-US"/>
          </a:p>
        </c:txPr>
        <c:crossAx val="673495752"/>
        <c:crosses val="autoZero"/>
        <c:auto val="1"/>
        <c:lblAlgn val="ctr"/>
        <c:lblOffset val="100"/>
        <c:noMultiLvlLbl val="0"/>
      </c:catAx>
      <c:valAx>
        <c:axId val="673495752"/>
        <c:scaling>
          <c:orientation val="minMax"/>
        </c:scaling>
        <c:delete val="1"/>
        <c:axPos val="b"/>
        <c:numFmt formatCode="0%" sourceLinked="1"/>
        <c:majorTickMark val="out"/>
        <c:minorTickMark val="none"/>
        <c:tickLblPos val="none"/>
        <c:crossAx val="673495360"/>
        <c:crosses val="autoZero"/>
        <c:crossBetween val="between"/>
      </c:valAx>
    </c:plotArea>
    <c:legend>
      <c:legendPos val="b"/>
      <c:overlay val="0"/>
      <c:spPr>
        <a:noFill/>
        <a:ln>
          <a:solidFill>
            <a:schemeClr val="tx1"/>
          </a:solidFill>
        </a:ln>
      </c:spPr>
    </c:legend>
    <c:plotVisOnly val="1"/>
    <c:dispBlanksAs val="gap"/>
    <c:showDLblsOverMax val="0"/>
  </c:chart>
  <c:spPr>
    <a:ln>
      <a:noFill/>
    </a:ln>
  </c:spPr>
  <c:txPr>
    <a:bodyPr/>
    <a:lstStyle/>
    <a:p>
      <a:pPr>
        <a:defRPr sz="900" baseline="0">
          <a:latin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36815004632544"/>
          <c:y val="8.3729718142447854E-2"/>
          <c:w val="0.75828571851272852"/>
          <c:h val="0.62458008373755203"/>
        </c:manualLayout>
      </c:layout>
      <c:lineChart>
        <c:grouping val="standard"/>
        <c:varyColors val="0"/>
        <c:ser>
          <c:idx val="0"/>
          <c:order val="0"/>
          <c:tx>
            <c:strRef>
              <c:f>Sheet1!$B$1</c:f>
              <c:strCache>
                <c:ptCount val="1"/>
                <c:pt idx="0">
                  <c:v>Outpatient Services per FFS Part B Beneficiary</c:v>
                </c:pt>
              </c:strCache>
            </c:strRef>
          </c:tx>
          <c:marker>
            <c:symbol val="circle"/>
            <c:size val="5"/>
          </c:marker>
          <c:dLbls>
            <c:delete val="1"/>
          </c:dLbls>
          <c:cat>
            <c:numRef>
              <c:f>Sheet1!$A$2:$A$11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Sheet1!$B$2:$B$11</c:f>
              <c:numCache>
                <c:formatCode>0.0%</c:formatCode>
                <c:ptCount val="10"/>
                <c:pt idx="0">
                  <c:v>0</c:v>
                </c:pt>
                <c:pt idx="1">
                  <c:v>5.8000000000000003E-2</c:v>
                </c:pt>
                <c:pt idx="2">
                  <c:v>9.2999999999999999E-2</c:v>
                </c:pt>
                <c:pt idx="3">
                  <c:v>0.14199999999999999</c:v>
                </c:pt>
                <c:pt idx="4">
                  <c:v>0.192</c:v>
                </c:pt>
                <c:pt idx="5">
                  <c:v>0.254</c:v>
                </c:pt>
                <c:pt idx="6">
                  <c:v>0.32100000000000001</c:v>
                </c:pt>
                <c:pt idx="7">
                  <c:v>0.39100000000000001</c:v>
                </c:pt>
                <c:pt idx="8">
                  <c:v>0.442</c:v>
                </c:pt>
                <c:pt idx="9">
                  <c:v>0.47399999999999998</c:v>
                </c:pt>
              </c:numCache>
            </c:numRef>
          </c:val>
          <c:smooth val="0"/>
          <c:extLst>
            <c:ext xmlns:c16="http://schemas.microsoft.com/office/drawing/2014/chart" uri="{C3380CC4-5D6E-409C-BE32-E72D297353CC}">
              <c16:uniqueId val="{00000000-6D35-D145-AA66-1128ECAFE528}"/>
            </c:ext>
          </c:extLst>
        </c:ser>
        <c:ser>
          <c:idx val="1"/>
          <c:order val="1"/>
          <c:tx>
            <c:strRef>
              <c:f>Sheet1!$C$1</c:f>
              <c:strCache>
                <c:ptCount val="1"/>
                <c:pt idx="0">
                  <c:v>Inpatient Discharges per FFS Part A Beneficiary</c:v>
                </c:pt>
              </c:strCache>
            </c:strRef>
          </c:tx>
          <c:marker>
            <c:symbol val="diamond"/>
            <c:size val="6"/>
          </c:marker>
          <c:dLbls>
            <c:delete val="1"/>
          </c:dLbls>
          <c:cat>
            <c:numRef>
              <c:f>Sheet1!$A$2:$A$11</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Sheet1!$C$2:$C$11</c:f>
              <c:numCache>
                <c:formatCode>0.0%</c:formatCode>
                <c:ptCount val="10"/>
                <c:pt idx="0">
                  <c:v>5.0000000000000001E-3</c:v>
                </c:pt>
                <c:pt idx="1">
                  <c:v>-8.9999999999999993E-3</c:v>
                </c:pt>
                <c:pt idx="2">
                  <c:v>-0.02</c:v>
                </c:pt>
                <c:pt idx="3">
                  <c:v>-5.7000000000000002E-2</c:v>
                </c:pt>
                <c:pt idx="4">
                  <c:v>-8.1000000000000003E-2</c:v>
                </c:pt>
                <c:pt idx="5">
                  <c:v>-0.1</c:v>
                </c:pt>
                <c:pt idx="6">
                  <c:v>-0.13900000000000001</c:v>
                </c:pt>
                <c:pt idx="7">
                  <c:v>-0.16900000000000001</c:v>
                </c:pt>
                <c:pt idx="8">
                  <c:v>-0.19800000000000001</c:v>
                </c:pt>
                <c:pt idx="9">
                  <c:v>-0.19500000000000001</c:v>
                </c:pt>
              </c:numCache>
            </c:numRef>
          </c:val>
          <c:smooth val="0"/>
          <c:extLst>
            <c:ext xmlns:c16="http://schemas.microsoft.com/office/drawing/2014/chart" uri="{C3380CC4-5D6E-409C-BE32-E72D297353CC}">
              <c16:uniqueId val="{00000001-6D35-D145-AA66-1128ECAFE528}"/>
            </c:ext>
          </c:extLst>
        </c:ser>
        <c:dLbls>
          <c:showLegendKey val="0"/>
          <c:showVal val="1"/>
          <c:showCatName val="0"/>
          <c:showSerName val="0"/>
          <c:showPercent val="0"/>
          <c:showBubbleSize val="0"/>
        </c:dLbls>
        <c:marker val="1"/>
        <c:smooth val="0"/>
        <c:axId val="673496536"/>
        <c:axId val="673496928"/>
      </c:lineChart>
      <c:catAx>
        <c:axId val="673496536"/>
        <c:scaling>
          <c:orientation val="minMax"/>
        </c:scaling>
        <c:delete val="0"/>
        <c:axPos val="b"/>
        <c:numFmt formatCode="General" sourceLinked="1"/>
        <c:majorTickMark val="none"/>
        <c:minorTickMark val="none"/>
        <c:tickLblPos val="none"/>
        <c:spPr>
          <a:noFill/>
          <a:ln>
            <a:solidFill>
              <a:schemeClr val="tx1"/>
            </a:solidFill>
          </a:ln>
        </c:spPr>
        <c:txPr>
          <a:bodyPr/>
          <a:lstStyle/>
          <a:p>
            <a:pPr>
              <a:defRPr i="1"/>
            </a:pPr>
            <a:endParaRPr lang="en-US"/>
          </a:p>
        </c:txPr>
        <c:crossAx val="673496928"/>
        <c:crosses val="autoZero"/>
        <c:auto val="1"/>
        <c:lblAlgn val="ctr"/>
        <c:lblOffset val="100"/>
        <c:noMultiLvlLbl val="0"/>
      </c:catAx>
      <c:valAx>
        <c:axId val="673496928"/>
        <c:scaling>
          <c:orientation val="minMax"/>
        </c:scaling>
        <c:delete val="0"/>
        <c:axPos val="l"/>
        <c:numFmt formatCode="0.0%" sourceLinked="1"/>
        <c:majorTickMark val="none"/>
        <c:minorTickMark val="none"/>
        <c:tickLblPos val="none"/>
        <c:spPr>
          <a:noFill/>
          <a:ln>
            <a:solidFill>
              <a:schemeClr val="tx1"/>
            </a:solidFill>
          </a:ln>
        </c:spPr>
        <c:txPr>
          <a:bodyPr/>
          <a:lstStyle/>
          <a:p>
            <a:pPr>
              <a:defRPr i="1"/>
            </a:pPr>
            <a:endParaRPr lang="en-US"/>
          </a:p>
        </c:txPr>
        <c:crossAx val="673496536"/>
        <c:crosses val="autoZero"/>
        <c:crossBetween val="between"/>
      </c:valAx>
    </c:plotArea>
    <c:legend>
      <c:legendPos val="b"/>
      <c:layout>
        <c:manualLayout>
          <c:xMode val="edge"/>
          <c:yMode val="edge"/>
          <c:x val="6.8670136399585996E-2"/>
          <c:y val="0.8353921129452786"/>
          <c:w val="0.86266003542061831"/>
          <c:h val="0.13747401450985614"/>
        </c:manualLayout>
      </c:layout>
      <c:overlay val="0"/>
      <c:spPr>
        <a:noFill/>
        <a:ln>
          <a:solidFill>
            <a:schemeClr val="tx1"/>
          </a:solidFill>
        </a:ln>
      </c:spPr>
    </c:legend>
    <c:plotVisOnly val="1"/>
    <c:dispBlanksAs val="gap"/>
    <c:showDLblsOverMax val="0"/>
  </c:chart>
  <c:txPr>
    <a:bodyPr/>
    <a:lstStyle/>
    <a:p>
      <a:pPr>
        <a:defRPr sz="9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727690288713911E-2"/>
          <c:y val="4.9107142857142856E-2"/>
          <c:w val="0.90998500187476561"/>
          <c:h val="0.73692175196850396"/>
        </c:manualLayout>
      </c:layout>
      <c:lineChart>
        <c:grouping val="standard"/>
        <c:varyColors val="0"/>
        <c:ser>
          <c:idx val="0"/>
          <c:order val="0"/>
          <c:tx>
            <c:strRef>
              <c:f>Sheet1!$B$1</c:f>
              <c:strCache>
                <c:ptCount val="1"/>
                <c:pt idx="0">
                  <c:v>Hospital Inpatient</c:v>
                </c:pt>
              </c:strCache>
            </c:strRef>
          </c:tx>
          <c:spPr>
            <a:ln cap="flat">
              <a:solidFill>
                <a:srgbClr val="CF0A2C"/>
              </a:solidFill>
              <a:miter lim="800000"/>
            </a:ln>
          </c:spPr>
          <c:marker>
            <c:symbol val="circle"/>
            <c:size val="5"/>
            <c:spPr>
              <a:solidFill>
                <a:srgbClr val="CF0A2C"/>
              </a:solidFill>
              <a:ln>
                <a:solidFill>
                  <a:srgbClr val="CF0A2C"/>
                </a:solidFill>
                <a:miter lim="800000"/>
              </a:ln>
            </c:spPr>
          </c:marker>
          <c:dLbls>
            <c:dLbl>
              <c:idx val="0"/>
              <c:layout>
                <c:manualLayout>
                  <c:x val="-6.6146614161686018E-2"/>
                  <c:y val="4.896524514136320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527-2B43-96A6-06F0B58A025E}"/>
                </c:ext>
              </c:extLst>
            </c:dLbl>
            <c:dLbl>
              <c:idx val="1"/>
              <c:layout>
                <c:manualLayout>
                  <c:x val="-7.724828592560018E-2"/>
                  <c:y val="5.348755723217407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527-2B43-96A6-06F0B58A025E}"/>
                </c:ext>
              </c:extLst>
            </c:dLbl>
            <c:dLbl>
              <c:idx val="2"/>
              <c:layout>
                <c:manualLayout>
                  <c:x val="-7.4608711295900215E-2"/>
                  <c:y val="5.348755723217407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527-2B43-96A6-06F0B58A025E}"/>
                </c:ext>
              </c:extLst>
            </c:dLbl>
            <c:dLbl>
              <c:idx val="3"/>
              <c:layout>
                <c:manualLayout>
                  <c:x val="-7.8405994096521214E-2"/>
                  <c:y val="5.348755723217407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527-2B43-96A6-06F0B58A025E}"/>
                </c:ext>
              </c:extLst>
            </c:dLbl>
            <c:dLbl>
              <c:idx val="4"/>
              <c:layout>
                <c:manualLayout>
                  <c:x val="-5.0332572611588952E-2"/>
                  <c:y val="5.981398108528648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527-2B43-96A6-06F0B58A025E}"/>
                </c:ext>
              </c:extLst>
            </c:dLbl>
            <c:numFmt formatCode="#,##0.0_);\(#,##0.0\)" sourceLinked="0"/>
            <c:spPr>
              <a:noFill/>
              <a:ln>
                <a:noFill/>
              </a:ln>
            </c:spPr>
            <c:txPr>
              <a:bodyPr/>
              <a:lstStyle/>
              <a:p>
                <a:pPr>
                  <a:defRPr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37.6</c:v>
                </c:pt>
                <c:pt idx="1">
                  <c:v>35.799999999999997</c:v>
                </c:pt>
                <c:pt idx="2">
                  <c:v>33.799999999999997</c:v>
                </c:pt>
                <c:pt idx="3">
                  <c:v>32.4</c:v>
                </c:pt>
                <c:pt idx="4">
                  <c:v>31.7</c:v>
                </c:pt>
              </c:numCache>
            </c:numRef>
          </c:val>
          <c:smooth val="0"/>
          <c:extLst>
            <c:ext xmlns:c16="http://schemas.microsoft.com/office/drawing/2014/chart" uri="{C3380CC4-5D6E-409C-BE32-E72D297353CC}">
              <c16:uniqueId val="{00000005-A527-2B43-96A6-06F0B58A025E}"/>
            </c:ext>
          </c:extLst>
        </c:ser>
        <c:ser>
          <c:idx val="1"/>
          <c:order val="1"/>
          <c:tx>
            <c:strRef>
              <c:f>Sheet1!$C$1</c:f>
              <c:strCache>
                <c:ptCount val="1"/>
                <c:pt idx="0">
                  <c:v>Total Outpatient </c:v>
                </c:pt>
              </c:strCache>
            </c:strRef>
          </c:tx>
          <c:spPr>
            <a:ln cap="flat">
              <a:miter lim="800000"/>
            </a:ln>
          </c:spPr>
          <c:marker>
            <c:symbol val="circle"/>
            <c:size val="5"/>
            <c:spPr>
              <a:ln>
                <a:noFill/>
                <a:miter lim="800000"/>
              </a:ln>
            </c:spPr>
          </c:marker>
          <c:dLbls>
            <c:dLbl>
              <c:idx val="0"/>
              <c:layout>
                <c:manualLayout>
                  <c:x val="-6.0660576621957479E-2"/>
                  <c:y val="-4.600330876566518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527-2B43-96A6-06F0B58A025E}"/>
                </c:ext>
              </c:extLst>
            </c:dLbl>
            <c:dLbl>
              <c:idx val="1"/>
              <c:layout>
                <c:manualLayout>
                  <c:x val="-6.8045255561996518E-2"/>
                  <c:y val="-4.600330876566518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527-2B43-96A6-06F0B58A025E}"/>
                </c:ext>
              </c:extLst>
            </c:dLbl>
            <c:dLbl>
              <c:idx val="2"/>
              <c:layout>
                <c:manualLayout>
                  <c:x val="-6.8786188791385983E-2"/>
                  <c:y val="-5.052562085647605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A527-2B43-96A6-06F0B58A025E}"/>
                </c:ext>
              </c:extLst>
            </c:dLbl>
            <c:dLbl>
              <c:idx val="3"/>
              <c:layout>
                <c:manualLayout>
                  <c:x val="-7.5252363723589261E-2"/>
                  <c:y val="-5.95702450380978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A527-2B43-96A6-06F0B58A025E}"/>
                </c:ext>
              </c:extLst>
            </c:dLbl>
            <c:numFmt formatCode="#,##0.0_);\(#,##0.0\)" sourceLinked="0"/>
            <c:spPr>
              <a:noFill/>
              <a:ln>
                <a:noFill/>
              </a:ln>
            </c:spPr>
            <c:txPr>
              <a:bodyPr/>
              <a:lstStyle/>
              <a:p>
                <a:pPr>
                  <a:defRPr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5"/>
                <c:pt idx="0">
                  <c:v>2011</c:v>
                </c:pt>
                <c:pt idx="1">
                  <c:v>2012</c:v>
                </c:pt>
                <c:pt idx="2">
                  <c:v>2013</c:v>
                </c:pt>
                <c:pt idx="3">
                  <c:v>2014</c:v>
                </c:pt>
                <c:pt idx="4">
                  <c:v>2015</c:v>
                </c:pt>
              </c:numCache>
            </c:numRef>
          </c:cat>
          <c:val>
            <c:numRef>
              <c:f>Sheet1!$C$2:$C$6</c:f>
              <c:numCache>
                <c:formatCode>General</c:formatCode>
                <c:ptCount val="5"/>
                <c:pt idx="0">
                  <c:v>43.9</c:v>
                </c:pt>
                <c:pt idx="1">
                  <c:v>44.5</c:v>
                </c:pt>
                <c:pt idx="2">
                  <c:v>44.8</c:v>
                </c:pt>
                <c:pt idx="3">
                  <c:v>45</c:v>
                </c:pt>
                <c:pt idx="4">
                  <c:v>45.1</c:v>
                </c:pt>
              </c:numCache>
            </c:numRef>
          </c:val>
          <c:smooth val="0"/>
          <c:extLst>
            <c:ext xmlns:c16="http://schemas.microsoft.com/office/drawing/2014/chart" uri="{C3380CC4-5D6E-409C-BE32-E72D297353CC}">
              <c16:uniqueId val="{0000000A-A527-2B43-96A6-06F0B58A025E}"/>
            </c:ext>
          </c:extLst>
        </c:ser>
        <c:dLbls>
          <c:dLblPos val="t"/>
          <c:showLegendKey val="0"/>
          <c:showVal val="1"/>
          <c:showCatName val="0"/>
          <c:showSerName val="0"/>
          <c:showPercent val="0"/>
          <c:showBubbleSize val="0"/>
        </c:dLbls>
        <c:marker val="1"/>
        <c:smooth val="0"/>
        <c:axId val="673499672"/>
        <c:axId val="673500064"/>
      </c:lineChart>
      <c:catAx>
        <c:axId val="673499672"/>
        <c:scaling>
          <c:orientation val="minMax"/>
        </c:scaling>
        <c:delete val="0"/>
        <c:axPos val="b"/>
        <c:numFmt formatCode="General" sourceLinked="0"/>
        <c:majorTickMark val="none"/>
        <c:minorTickMark val="none"/>
        <c:tickLblPos val="nextTo"/>
        <c:spPr>
          <a:ln>
            <a:solidFill>
              <a:schemeClr val="accent4"/>
            </a:solidFill>
            <a:miter lim="800000"/>
          </a:ln>
        </c:spPr>
        <c:txPr>
          <a:bodyPr/>
          <a:lstStyle/>
          <a:p>
            <a:pPr>
              <a:defRPr i="1"/>
            </a:pPr>
            <a:endParaRPr lang="en-US"/>
          </a:p>
        </c:txPr>
        <c:crossAx val="673500064"/>
        <c:crosses val="autoZero"/>
        <c:auto val="1"/>
        <c:lblAlgn val="ctr"/>
        <c:lblOffset val="100"/>
        <c:noMultiLvlLbl val="0"/>
      </c:catAx>
      <c:valAx>
        <c:axId val="673500064"/>
        <c:scaling>
          <c:orientation val="minMax"/>
          <c:max val="50"/>
          <c:min val="25"/>
        </c:scaling>
        <c:delete val="0"/>
        <c:axPos val="l"/>
        <c:numFmt formatCode="General" sourceLinked="1"/>
        <c:majorTickMark val="none"/>
        <c:minorTickMark val="none"/>
        <c:tickLblPos val="none"/>
        <c:spPr>
          <a:ln>
            <a:miter lim="800000"/>
          </a:ln>
        </c:spPr>
        <c:txPr>
          <a:bodyPr/>
          <a:lstStyle/>
          <a:p>
            <a:pPr>
              <a:defRPr i="1"/>
            </a:pPr>
            <a:endParaRPr lang="en-US"/>
          </a:p>
        </c:txPr>
        <c:crossAx val="673499672"/>
        <c:crosses val="autoZero"/>
        <c:crossBetween val="between"/>
      </c:valAx>
      <c:spPr>
        <a:noFill/>
        <a:ln w="25400">
          <a:noFill/>
        </a:ln>
      </c:spPr>
    </c:plotArea>
    <c:legend>
      <c:legendPos val="b"/>
      <c:layout/>
      <c:overlay val="0"/>
      <c:spPr>
        <a:noFill/>
        <a:ln w="9525">
          <a:noFill/>
        </a:ln>
      </c:spPr>
      <c:txPr>
        <a:bodyPr/>
        <a:lstStyle/>
        <a:p>
          <a:pPr>
            <a:defRPr sz="800"/>
          </a:pPr>
          <a:endParaRPr lang="en-US"/>
        </a:p>
      </c:txPr>
    </c:legend>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solidFill>
              <a:srgbClr val="BEC9D0"/>
            </a:solidFill>
            <a:ln w="9525">
              <a:solidFill>
                <a:schemeClr val="bg1"/>
              </a:solidFill>
            </a:ln>
          </c:spPr>
          <c:dPt>
            <c:idx val="0"/>
            <c:bubble3D val="0"/>
            <c:spPr>
              <a:solidFill>
                <a:srgbClr val="CF0A2C"/>
              </a:solidFill>
              <a:ln w="9525">
                <a:solidFill>
                  <a:schemeClr val="bg1"/>
                </a:solidFill>
              </a:ln>
            </c:spPr>
            <c:extLst>
              <c:ext xmlns:c16="http://schemas.microsoft.com/office/drawing/2014/chart" uri="{C3380CC4-5D6E-409C-BE32-E72D297353CC}">
                <c16:uniqueId val="{00000001-9A5A-DE4A-B34A-62DC8556792D}"/>
              </c:ext>
            </c:extLst>
          </c:dPt>
          <c:dPt>
            <c:idx val="1"/>
            <c:bubble3D val="0"/>
            <c:spPr>
              <a:solidFill>
                <a:srgbClr val="CF0A2C"/>
              </a:solidFill>
              <a:ln w="9525">
                <a:solidFill>
                  <a:schemeClr val="bg1"/>
                </a:solidFill>
              </a:ln>
            </c:spPr>
            <c:extLst>
              <c:ext xmlns:c16="http://schemas.microsoft.com/office/drawing/2014/chart" uri="{C3380CC4-5D6E-409C-BE32-E72D297353CC}">
                <c16:uniqueId val="{00000003-9A5A-DE4A-B34A-62DC8556792D}"/>
              </c:ext>
            </c:extLst>
          </c:dPt>
          <c:dPt>
            <c:idx val="2"/>
            <c:bubble3D val="0"/>
            <c:spPr>
              <a:solidFill>
                <a:srgbClr val="DBE1E5"/>
              </a:solidFill>
              <a:ln w="9525">
                <a:solidFill>
                  <a:schemeClr val="bg1"/>
                </a:solidFill>
              </a:ln>
            </c:spPr>
            <c:extLst>
              <c:ext xmlns:c16="http://schemas.microsoft.com/office/drawing/2014/chart" uri="{C3380CC4-5D6E-409C-BE32-E72D297353CC}">
                <c16:uniqueId val="{00000005-9A5A-DE4A-B34A-62DC8556792D}"/>
              </c:ext>
            </c:extLst>
          </c:dPt>
          <c:dPt>
            <c:idx val="3"/>
            <c:bubble3D val="0"/>
            <c:spPr>
              <a:solidFill>
                <a:srgbClr val="899BA9"/>
              </a:solidFill>
              <a:ln w="9525">
                <a:solidFill>
                  <a:schemeClr val="bg1"/>
                </a:solidFill>
              </a:ln>
            </c:spPr>
            <c:extLst>
              <c:ext xmlns:c16="http://schemas.microsoft.com/office/drawing/2014/chart" uri="{C3380CC4-5D6E-409C-BE32-E72D297353CC}">
                <c16:uniqueId val="{00000007-9A5A-DE4A-B34A-62DC8556792D}"/>
              </c:ext>
            </c:extLst>
          </c:dPt>
          <c:dLbls>
            <c:dLbl>
              <c:idx val="0"/>
              <c:layout>
                <c:manualLayout>
                  <c:x val="-0.11146563805715985"/>
                  <c:y val="0.14561843964739657"/>
                </c:manualLayout>
              </c:layout>
              <c:numFmt formatCode="0%" sourceLinked="0"/>
              <c:spPr/>
              <c:txPr>
                <a:bodyPr/>
                <a:lstStyle/>
                <a:p>
                  <a:pPr>
                    <a:defRPr>
                      <a:solidFill>
                        <a:schemeClr val="bg1"/>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A5A-DE4A-B34A-62DC8556792D}"/>
                </c:ext>
              </c:extLst>
            </c:dLbl>
            <c:dLbl>
              <c:idx val="1"/>
              <c:layout>
                <c:manualLayout>
                  <c:x val="3.3951564354546839E-3"/>
                  <c:y val="-0.1992349385335232"/>
                </c:manualLayout>
              </c:layout>
              <c:numFmt formatCode="0%" sourceLinked="0"/>
              <c:spPr>
                <a:noFill/>
                <a:ln>
                  <a:noFill/>
                </a:ln>
                <a:effectLst/>
              </c:spPr>
              <c:txPr>
                <a:bodyPr/>
                <a:lstStyle/>
                <a:p>
                  <a:pPr>
                    <a:defRPr>
                      <a:solidFill>
                        <a:schemeClr val="bg1"/>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A5A-DE4A-B34A-62DC8556792D}"/>
                </c:ext>
              </c:extLst>
            </c:dLbl>
            <c:dLbl>
              <c:idx val="2"/>
              <c:layout>
                <c:manualLayout>
                  <c:x val="0.1173006307888645"/>
                  <c:y val="5.8428726238030561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A5A-DE4A-B34A-62DC8556792D}"/>
                </c:ext>
              </c:extLst>
            </c:dLbl>
            <c:dLbl>
              <c:idx val="3"/>
              <c:layout>
                <c:manualLayout>
                  <c:x val="0.11711794472963769"/>
                  <c:y val="0.15750338513666234"/>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9A5A-DE4A-B34A-62DC8556792D}"/>
                </c:ext>
              </c:extLst>
            </c:dLbl>
            <c:numFmt formatCode="0%" sourceLinked="0"/>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Outpatient</c:v>
                </c:pt>
                <c:pt idx="1">
                  <c:v>Office</c:v>
                </c:pt>
                <c:pt idx="2">
                  <c:v>Emergency Department</c:v>
                </c:pt>
                <c:pt idx="3">
                  <c:v>Inpatient</c:v>
                </c:pt>
              </c:strCache>
            </c:strRef>
          </c:cat>
          <c:val>
            <c:numRef>
              <c:f>Sheet1!$B$2:$B$5</c:f>
              <c:numCache>
                <c:formatCode>0%</c:formatCode>
                <c:ptCount val="4"/>
                <c:pt idx="0">
                  <c:v>0.17343876723438767</c:v>
                </c:pt>
                <c:pt idx="1">
                  <c:v>0.61321978913219788</c:v>
                </c:pt>
                <c:pt idx="2">
                  <c:v>8.2562854825628543E-2</c:v>
                </c:pt>
                <c:pt idx="3">
                  <c:v>0.13077858880778587</c:v>
                </c:pt>
              </c:numCache>
            </c:numRef>
          </c:val>
          <c:extLst>
            <c:ext xmlns:c16="http://schemas.microsoft.com/office/drawing/2014/chart" uri="{C3380CC4-5D6E-409C-BE32-E72D297353CC}">
              <c16:uniqueId val="{00000008-9A5A-DE4A-B34A-62DC8556792D}"/>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a:noFill/>
    </a:ln>
  </c:spPr>
  <c:txPr>
    <a:bodyPr/>
    <a:lstStyle/>
    <a:p>
      <a:pPr>
        <a:defRPr sz="900" b="1" baseline="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solidFill>
              <a:srgbClr val="BEC9D0"/>
            </a:solidFill>
            <a:ln w="9525">
              <a:solidFill>
                <a:schemeClr val="bg1"/>
              </a:solidFill>
            </a:ln>
          </c:spPr>
          <c:dPt>
            <c:idx val="0"/>
            <c:bubble3D val="0"/>
            <c:spPr>
              <a:solidFill>
                <a:srgbClr val="CF0A2C"/>
              </a:solidFill>
              <a:ln w="9525">
                <a:solidFill>
                  <a:schemeClr val="bg1"/>
                </a:solidFill>
              </a:ln>
            </c:spPr>
            <c:extLst>
              <c:ext xmlns:c16="http://schemas.microsoft.com/office/drawing/2014/chart" uri="{C3380CC4-5D6E-409C-BE32-E72D297353CC}">
                <c16:uniqueId val="{00000001-2965-E348-B0FE-33C8DB217463}"/>
              </c:ext>
            </c:extLst>
          </c:dPt>
          <c:dPt>
            <c:idx val="1"/>
            <c:bubble3D val="0"/>
            <c:spPr>
              <a:solidFill>
                <a:srgbClr val="CF0A2C"/>
              </a:solidFill>
              <a:ln w="9525">
                <a:solidFill>
                  <a:schemeClr val="bg1"/>
                </a:solidFill>
              </a:ln>
            </c:spPr>
            <c:extLst>
              <c:ext xmlns:c16="http://schemas.microsoft.com/office/drawing/2014/chart" uri="{C3380CC4-5D6E-409C-BE32-E72D297353CC}">
                <c16:uniqueId val="{00000003-2965-E348-B0FE-33C8DB217463}"/>
              </c:ext>
            </c:extLst>
          </c:dPt>
          <c:dPt>
            <c:idx val="2"/>
            <c:bubble3D val="0"/>
            <c:spPr>
              <a:solidFill>
                <a:srgbClr val="DBE1E5"/>
              </a:solidFill>
              <a:ln w="9525">
                <a:solidFill>
                  <a:schemeClr val="bg1"/>
                </a:solidFill>
              </a:ln>
            </c:spPr>
            <c:extLst>
              <c:ext xmlns:c16="http://schemas.microsoft.com/office/drawing/2014/chart" uri="{C3380CC4-5D6E-409C-BE32-E72D297353CC}">
                <c16:uniqueId val="{00000005-2965-E348-B0FE-33C8DB217463}"/>
              </c:ext>
            </c:extLst>
          </c:dPt>
          <c:dPt>
            <c:idx val="3"/>
            <c:bubble3D val="0"/>
            <c:spPr>
              <a:solidFill>
                <a:srgbClr val="899BA9"/>
              </a:solidFill>
              <a:ln w="9525">
                <a:solidFill>
                  <a:schemeClr val="bg1"/>
                </a:solidFill>
              </a:ln>
            </c:spPr>
            <c:extLst>
              <c:ext xmlns:c16="http://schemas.microsoft.com/office/drawing/2014/chart" uri="{C3380CC4-5D6E-409C-BE32-E72D297353CC}">
                <c16:uniqueId val="{00000007-2965-E348-B0FE-33C8DB217463}"/>
              </c:ext>
            </c:extLst>
          </c:dPt>
          <c:dLbls>
            <c:dLbl>
              <c:idx val="0"/>
              <c:layout>
                <c:manualLayout>
                  <c:x val="-0.20753266410532492"/>
                  <c:y val="8.525634295713036E-2"/>
                </c:manualLayout>
              </c:layout>
              <c:numFmt formatCode="0%" sourceLinked="0"/>
              <c:spPr/>
              <c:txPr>
                <a:bodyPr/>
                <a:lstStyle/>
                <a:p>
                  <a:pPr>
                    <a:defRPr>
                      <a:solidFill>
                        <a:schemeClr val="bg1"/>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965-E348-B0FE-33C8DB217463}"/>
                </c:ext>
              </c:extLst>
            </c:dLbl>
            <c:dLbl>
              <c:idx val="1"/>
              <c:layout>
                <c:manualLayout>
                  <c:x val="-0.10158589242564661"/>
                  <c:y val="-0.19068925475224688"/>
                </c:manualLayout>
              </c:layout>
              <c:tx>
                <c:rich>
                  <a:bodyPr/>
                  <a:lstStyle/>
                  <a:p>
                    <a:pPr>
                      <a:defRPr>
                        <a:solidFill>
                          <a:schemeClr val="bg1"/>
                        </a:solidFill>
                      </a:defRPr>
                    </a:pPr>
                    <a:r>
                      <a:rPr lang="en-US" dirty="0">
                        <a:solidFill>
                          <a:schemeClr val="bg1"/>
                        </a:solidFill>
                      </a:rPr>
                      <a:t>22%</a:t>
                    </a:r>
                  </a:p>
                </c:rich>
              </c:tx>
              <c:numFmt formatCode="0%" sourceLinked="0"/>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965-E348-B0FE-33C8DB217463}"/>
                </c:ext>
              </c:extLst>
            </c:dLbl>
            <c:dLbl>
              <c:idx val="2"/>
              <c:layout>
                <c:manualLayout>
                  <c:x val="0.18853554636458433"/>
                  <c:y val="-8.7911556509981711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965-E348-B0FE-33C8DB217463}"/>
                </c:ext>
              </c:extLst>
            </c:dLbl>
            <c:dLbl>
              <c:idx val="3"/>
              <c:layout>
                <c:manualLayout>
                  <c:x val="0.15520811151534056"/>
                  <c:y val="0.1736648373498767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965-E348-B0FE-33C8DB217463}"/>
                </c:ext>
              </c:extLst>
            </c:dLbl>
            <c:numFmt formatCode="0%" sourceLinked="0"/>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Outpatient</c:v>
                </c:pt>
                <c:pt idx="1">
                  <c:v>Office</c:v>
                </c:pt>
                <c:pt idx="2">
                  <c:v>Emergency Department</c:v>
                </c:pt>
                <c:pt idx="3">
                  <c:v>Inpatient</c:v>
                </c:pt>
              </c:strCache>
            </c:strRef>
          </c:cat>
          <c:val>
            <c:numRef>
              <c:f>Sheet1!$B$2:$B$5</c:f>
              <c:numCache>
                <c:formatCode>0%</c:formatCode>
                <c:ptCount val="4"/>
                <c:pt idx="0">
                  <c:v>0.3423208411275237</c:v>
                </c:pt>
                <c:pt idx="1">
                  <c:v>0.22173127781719665</c:v>
                </c:pt>
                <c:pt idx="2">
                  <c:v>0.21724827452751083</c:v>
                </c:pt>
                <c:pt idx="3">
                  <c:v>0.21869960652776885</c:v>
                </c:pt>
              </c:numCache>
            </c:numRef>
          </c:val>
          <c:extLst>
            <c:ext xmlns:c16="http://schemas.microsoft.com/office/drawing/2014/chart" uri="{C3380CC4-5D6E-409C-BE32-E72D297353CC}">
              <c16:uniqueId val="{00000008-2965-E348-B0FE-33C8DB217463}"/>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spPr>
    <a:noFill/>
    <a:ln>
      <a:noFill/>
    </a:ln>
  </c:spPr>
  <c:txPr>
    <a:bodyPr/>
    <a:lstStyle/>
    <a:p>
      <a:pPr>
        <a:defRPr sz="900" b="1" baseline="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784553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Image Placeholder 7"/>
          <p:cNvSpPr>
            <a:spLocks noGrp="1" noRot="1" noChangeAspect="1"/>
          </p:cNvSpPr>
          <p:nvPr>
            <p:ph type="sldImg" idx="2"/>
          </p:nvPr>
        </p:nvSpPr>
        <p:spPr>
          <a:xfrm>
            <a:off x="244475" y="242888"/>
            <a:ext cx="6510338" cy="4881562"/>
          </a:xfrm>
          <a:prstGeom prst="rect">
            <a:avLst/>
          </a:prstGeom>
          <a:noFill/>
          <a:ln w="12700">
            <a:solidFill>
              <a:prstClr val="black"/>
            </a:solidFill>
          </a:ln>
        </p:spPr>
        <p:txBody>
          <a:bodyPr vert="horz" lIns="93177" tIns="46589" rIns="93177" bIns="46589" rtlCol="0" anchor="ctr"/>
          <a:lstStyle/>
          <a:p>
            <a:endParaRPr lang="en-US"/>
          </a:p>
        </p:txBody>
      </p:sp>
    </p:spTree>
    <p:extLst>
      <p:ext uri="{BB962C8B-B14F-4D97-AF65-F5344CB8AC3E}">
        <p14:creationId xmlns:p14="http://schemas.microsoft.com/office/powerpoint/2010/main" val="3144894227"/>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900" kern="1200">
        <a:solidFill>
          <a:schemeClr val="tx1"/>
        </a:solidFill>
        <a:latin typeface="+mn-lt"/>
        <a:ea typeface="+mn-ea"/>
        <a:cs typeface="+mn-cs"/>
      </a:defRPr>
    </a:lvl2pPr>
    <a:lvl3pPr marL="914400" algn="l" defTabSz="914400" rtl="0" eaLnBrk="1" latinLnBrk="0" hangingPunct="1">
      <a:defRPr sz="900" kern="1200">
        <a:solidFill>
          <a:schemeClr val="tx1"/>
        </a:solidFill>
        <a:latin typeface="+mn-lt"/>
        <a:ea typeface="+mn-ea"/>
        <a:cs typeface="+mn-cs"/>
      </a:defRPr>
    </a:lvl3pPr>
    <a:lvl4pPr marL="1371600" algn="l" defTabSz="914400" rtl="0" eaLnBrk="1" latinLnBrk="0" hangingPunct="1">
      <a:defRPr sz="900" kern="1200">
        <a:solidFill>
          <a:schemeClr val="tx1"/>
        </a:solidFill>
        <a:latin typeface="+mn-lt"/>
        <a:ea typeface="+mn-ea"/>
        <a:cs typeface="+mn-cs"/>
      </a:defRPr>
    </a:lvl4pPr>
    <a:lvl5pPr marL="1828800" algn="l" defTabSz="914400" rtl="0" eaLnBrk="1" latinLnBrk="0" hangingPunct="1">
      <a:defRPr sz="9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Tree>
    <p:extLst>
      <p:ext uri="{BB962C8B-B14F-4D97-AF65-F5344CB8AC3E}">
        <p14:creationId xmlns:p14="http://schemas.microsoft.com/office/powerpoint/2010/main" val="3450515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a:xfrm>
            <a:off x="685800" y="5343560"/>
            <a:ext cx="5486400" cy="3108960"/>
          </a:xfrm>
          <a:prstGeom prst="rect">
            <a:avLst/>
          </a:prstGeom>
        </p:spPr>
        <p:txBody>
          <a:bodyPr/>
          <a:lstStyle/>
          <a:p>
            <a:endParaRPr lang="en-US" dirty="0"/>
          </a:p>
        </p:txBody>
      </p:sp>
    </p:spTree>
    <p:extLst>
      <p:ext uri="{BB962C8B-B14F-4D97-AF65-F5344CB8AC3E}">
        <p14:creationId xmlns:p14="http://schemas.microsoft.com/office/powerpoint/2010/main" val="2665222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244475"/>
            <a:ext cx="6507163" cy="4879975"/>
          </a:xfrm>
        </p:spPr>
      </p:sp>
      <p:sp>
        <p:nvSpPr>
          <p:cNvPr id="3" name="Notes Placeholder 2"/>
          <p:cNvSpPr>
            <a:spLocks noGrp="1"/>
          </p:cNvSpPr>
          <p:nvPr>
            <p:ph type="body" idx="1"/>
          </p:nvPr>
        </p:nvSpPr>
        <p:spPr>
          <a:xfrm>
            <a:off x="701040" y="5432619"/>
            <a:ext cx="5608320" cy="3160776"/>
          </a:xfrm>
          <a:prstGeom prst="rect">
            <a:avLst/>
          </a:prstGeom>
        </p:spPr>
        <p:txBody>
          <a:bodyPr/>
          <a:lstStyle/>
          <a:p>
            <a:endParaRPr lang="en-US" dirty="0"/>
          </a:p>
        </p:txBody>
      </p:sp>
    </p:spTree>
    <p:extLst>
      <p:ext uri="{BB962C8B-B14F-4D97-AF65-F5344CB8AC3E}">
        <p14:creationId xmlns:p14="http://schemas.microsoft.com/office/powerpoint/2010/main" val="3211963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432619"/>
            <a:ext cx="5608320" cy="3160776"/>
          </a:xfrm>
          <a:prstGeom prst="rect">
            <a:avLst/>
          </a:prstGeom>
        </p:spPr>
        <p:txBody>
          <a:bodyPr/>
          <a:lstStyle/>
          <a:p>
            <a:r>
              <a:rPr lang="en-US" baseline="0" dirty="0"/>
              <a:t>CVS acquired Aetna for $69B. 75% of US population lives within 5 miles of a CVS.  Walmart in talks with Humana.</a:t>
            </a:r>
          </a:p>
        </p:txBody>
      </p:sp>
    </p:spTree>
    <p:extLst>
      <p:ext uri="{BB962C8B-B14F-4D97-AF65-F5344CB8AC3E}">
        <p14:creationId xmlns:p14="http://schemas.microsoft.com/office/powerpoint/2010/main" val="3354523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432619"/>
            <a:ext cx="5608320" cy="3160776"/>
          </a:xfrm>
          <a:prstGeom prst="rect">
            <a:avLst/>
          </a:prstGeom>
        </p:spPr>
        <p:txBody>
          <a:bodyPr/>
          <a:lstStyle/>
          <a:p>
            <a:endParaRPr lang="en-US" dirty="0"/>
          </a:p>
        </p:txBody>
      </p:sp>
    </p:spTree>
    <p:extLst>
      <p:ext uri="{BB962C8B-B14F-4D97-AF65-F5344CB8AC3E}">
        <p14:creationId xmlns:p14="http://schemas.microsoft.com/office/powerpoint/2010/main" val="1073209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Tree>
    <p:extLst>
      <p:ext uri="{BB962C8B-B14F-4D97-AF65-F5344CB8AC3E}">
        <p14:creationId xmlns:p14="http://schemas.microsoft.com/office/powerpoint/2010/main" val="858659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249238"/>
            <a:ext cx="6613525" cy="4960937"/>
          </a:xfrm>
        </p:spPr>
      </p:sp>
      <p:sp>
        <p:nvSpPr>
          <p:cNvPr id="3" name="Notes Placeholder 2"/>
          <p:cNvSpPr>
            <a:spLocks noGrp="1"/>
          </p:cNvSpPr>
          <p:nvPr>
            <p:ph type="body" idx="1"/>
          </p:nvPr>
        </p:nvSpPr>
        <p:spPr>
          <a:xfrm>
            <a:off x="701040" y="5432619"/>
            <a:ext cx="5608320" cy="3160776"/>
          </a:xfrm>
          <a:prstGeom prst="rect">
            <a:avLst/>
          </a:prstGeom>
        </p:spPr>
        <p:txBody>
          <a:bodyPr/>
          <a:lstStyle/>
          <a:p>
            <a:endParaRPr lang="en-US" dirty="0"/>
          </a:p>
        </p:txBody>
      </p:sp>
    </p:spTree>
    <p:extLst>
      <p:ext uri="{BB962C8B-B14F-4D97-AF65-F5344CB8AC3E}">
        <p14:creationId xmlns:p14="http://schemas.microsoft.com/office/powerpoint/2010/main" val="1084720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432619"/>
            <a:ext cx="5608320" cy="3160776"/>
          </a:xfrm>
          <a:prstGeom prst="rect">
            <a:avLst/>
          </a:prstGeom>
        </p:spPr>
        <p:txBody>
          <a:bodyPr/>
          <a:lstStyle/>
          <a:p>
            <a:endParaRPr lang="en-US" dirty="0"/>
          </a:p>
        </p:txBody>
      </p:sp>
    </p:spTree>
    <p:extLst>
      <p:ext uri="{BB962C8B-B14F-4D97-AF65-F5344CB8AC3E}">
        <p14:creationId xmlns:p14="http://schemas.microsoft.com/office/powerpoint/2010/main" val="974012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244475"/>
            <a:ext cx="6505575" cy="4879975"/>
          </a:xfrm>
        </p:spPr>
      </p:sp>
      <p:sp>
        <p:nvSpPr>
          <p:cNvPr id="3" name="Notes Placeholder 2"/>
          <p:cNvSpPr>
            <a:spLocks noGrp="1"/>
          </p:cNvSpPr>
          <p:nvPr>
            <p:ph type="body" idx="1"/>
          </p:nvPr>
        </p:nvSpPr>
        <p:spPr>
          <a:xfrm>
            <a:off x="701041" y="5432618"/>
            <a:ext cx="5608320" cy="3160777"/>
          </a:xfrm>
          <a:prstGeom prst="rect">
            <a:avLst/>
          </a:prstGeom>
        </p:spPr>
        <p:txBody>
          <a:bodyPr/>
          <a:lstStyle/>
          <a:p>
            <a:pPr lvl="0"/>
            <a:endParaRPr lang="en-US" dirty="0"/>
          </a:p>
        </p:txBody>
      </p:sp>
    </p:spTree>
    <p:extLst>
      <p:ext uri="{BB962C8B-B14F-4D97-AF65-F5344CB8AC3E}">
        <p14:creationId xmlns:p14="http://schemas.microsoft.com/office/powerpoint/2010/main" val="1173352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588" y="246063"/>
            <a:ext cx="6548437" cy="4911725"/>
          </a:xfrm>
        </p:spPr>
      </p:sp>
      <p:sp>
        <p:nvSpPr>
          <p:cNvPr id="3" name="Notes Placeholder 2"/>
          <p:cNvSpPr>
            <a:spLocks noGrp="1"/>
          </p:cNvSpPr>
          <p:nvPr>
            <p:ph type="body" idx="1"/>
          </p:nvPr>
        </p:nvSpPr>
        <p:spPr>
          <a:xfrm>
            <a:off x="685800" y="5343560"/>
            <a:ext cx="5486400" cy="3108960"/>
          </a:xfrm>
          <a:prstGeom prst="rect">
            <a:avLst/>
          </a:prstGeom>
        </p:spPr>
        <p:txBody>
          <a:bodyPr/>
          <a:lstStyle/>
          <a:p>
            <a:endParaRPr lang="en-US" dirty="0"/>
          </a:p>
        </p:txBody>
      </p:sp>
    </p:spTree>
    <p:extLst>
      <p:ext uri="{BB962C8B-B14F-4D97-AF65-F5344CB8AC3E}">
        <p14:creationId xmlns:p14="http://schemas.microsoft.com/office/powerpoint/2010/main" val="3012973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432619"/>
            <a:ext cx="5608320" cy="3160776"/>
          </a:xfrm>
          <a:prstGeom prst="rect">
            <a:avLst/>
          </a:prstGeom>
        </p:spPr>
        <p:txBody>
          <a:bodyPr/>
          <a:lstStyle/>
          <a:p>
            <a:endParaRPr lang="en-US" dirty="0"/>
          </a:p>
        </p:txBody>
      </p:sp>
    </p:spTree>
    <p:extLst>
      <p:ext uri="{BB962C8B-B14F-4D97-AF65-F5344CB8AC3E}">
        <p14:creationId xmlns:p14="http://schemas.microsoft.com/office/powerpoint/2010/main" val="4118705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432619"/>
            <a:ext cx="5608320" cy="3160776"/>
          </a:xfrm>
          <a:prstGeom prst="rect">
            <a:avLst/>
          </a:prstGeom>
        </p:spPr>
        <p:txBody>
          <a:bodyPr/>
          <a:lstStyle/>
          <a:p>
            <a:endParaRPr lang="en-US" dirty="0"/>
          </a:p>
        </p:txBody>
      </p:sp>
    </p:spTree>
    <p:extLst>
      <p:ext uri="{BB962C8B-B14F-4D97-AF65-F5344CB8AC3E}">
        <p14:creationId xmlns:p14="http://schemas.microsoft.com/office/powerpoint/2010/main" val="966780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lstStyle/>
          <a:p>
            <a:endParaRPr lang="en-US" dirty="0"/>
          </a:p>
        </p:txBody>
      </p:sp>
    </p:spTree>
    <p:extLst>
      <p:ext uri="{BB962C8B-B14F-4D97-AF65-F5344CB8AC3E}">
        <p14:creationId xmlns:p14="http://schemas.microsoft.com/office/powerpoint/2010/main" val="2814588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713" y="242888"/>
            <a:ext cx="6462712" cy="4848225"/>
          </a:xfrm>
        </p:spPr>
      </p:sp>
      <p:sp>
        <p:nvSpPr>
          <p:cNvPr id="3" name="Notes Placeholder 2"/>
          <p:cNvSpPr>
            <a:spLocks noGrp="1"/>
          </p:cNvSpPr>
          <p:nvPr>
            <p:ph type="body" idx="1"/>
          </p:nvPr>
        </p:nvSpPr>
        <p:spPr>
          <a:xfrm>
            <a:off x="695008" y="5397366"/>
            <a:ext cx="5560060" cy="3140266"/>
          </a:xfrm>
          <a:prstGeom prst="rect">
            <a:avLst/>
          </a:prstGeom>
        </p:spPr>
        <p:txBody>
          <a:bodyPr lIns="90763" tIns="45382" rIns="90763" bIns="45382"/>
          <a:lstStyle/>
          <a:p>
            <a:pPr defTabSz="907633">
              <a:defRPr/>
            </a:pPr>
            <a:endParaRPr lang="en-US" dirty="0"/>
          </a:p>
        </p:txBody>
      </p:sp>
    </p:spTree>
    <p:extLst>
      <p:ext uri="{BB962C8B-B14F-4D97-AF65-F5344CB8AC3E}">
        <p14:creationId xmlns:p14="http://schemas.microsoft.com/office/powerpoint/2010/main" val="2560290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5397366"/>
            <a:ext cx="5560060" cy="3140266"/>
          </a:xfrm>
          <a:prstGeom prst="rect">
            <a:avLst/>
          </a:prstGeom>
        </p:spPr>
        <p:txBody>
          <a:bodyPr lIns="90763" tIns="45382" rIns="90763" bIns="45382"/>
          <a:lstStyle/>
          <a:p>
            <a:endParaRPr lang="en-US" dirty="0"/>
          </a:p>
        </p:txBody>
      </p:sp>
    </p:spTree>
    <p:extLst>
      <p:ext uri="{BB962C8B-B14F-4D97-AF65-F5344CB8AC3E}">
        <p14:creationId xmlns:p14="http://schemas.microsoft.com/office/powerpoint/2010/main" val="853529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25" y="242888"/>
            <a:ext cx="6464300" cy="4848225"/>
          </a:xfrm>
        </p:spPr>
      </p:sp>
      <p:sp>
        <p:nvSpPr>
          <p:cNvPr id="3" name="Notes Placeholder 2"/>
          <p:cNvSpPr>
            <a:spLocks noGrp="1"/>
          </p:cNvSpPr>
          <p:nvPr>
            <p:ph type="body" idx="1"/>
          </p:nvPr>
        </p:nvSpPr>
        <p:spPr>
          <a:xfrm>
            <a:off x="695008" y="5397366"/>
            <a:ext cx="5560060" cy="3140266"/>
          </a:xfrm>
          <a:prstGeom prst="rect">
            <a:avLst/>
          </a:prstGeom>
        </p:spPr>
        <p:txBody>
          <a:bodyPr lIns="90763" tIns="45382" rIns="90763" bIns="45382">
            <a:normAutofit/>
          </a:bodyPr>
          <a:lstStyle/>
          <a:p>
            <a:endParaRPr lang="en-US" dirty="0"/>
          </a:p>
        </p:txBody>
      </p:sp>
    </p:spTree>
    <p:extLst>
      <p:ext uri="{BB962C8B-B14F-4D97-AF65-F5344CB8AC3E}">
        <p14:creationId xmlns:p14="http://schemas.microsoft.com/office/powerpoint/2010/main" val="434202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432619"/>
            <a:ext cx="5608320" cy="3160776"/>
          </a:xfrm>
          <a:prstGeom prst="rect">
            <a:avLst/>
          </a:prstGeom>
        </p:spPr>
        <p:txBody>
          <a:bodyPr/>
          <a:lstStyle/>
          <a:p>
            <a:endParaRPr lang="en-US" dirty="0"/>
          </a:p>
        </p:txBody>
      </p:sp>
    </p:spTree>
    <p:extLst>
      <p:ext uri="{BB962C8B-B14F-4D97-AF65-F5344CB8AC3E}">
        <p14:creationId xmlns:p14="http://schemas.microsoft.com/office/powerpoint/2010/main" val="2388298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Tree>
    <p:extLst>
      <p:ext uri="{BB962C8B-B14F-4D97-AF65-F5344CB8AC3E}">
        <p14:creationId xmlns:p14="http://schemas.microsoft.com/office/powerpoint/2010/main" val="4099948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432619"/>
            <a:ext cx="5608320" cy="3160776"/>
          </a:xfrm>
          <a:prstGeom prst="rect">
            <a:avLst/>
          </a:prstGeom>
        </p:spPr>
        <p:txBody>
          <a:bodyPr/>
          <a:lstStyle/>
          <a:p>
            <a:endParaRPr lang="en-US" dirty="0"/>
          </a:p>
        </p:txBody>
      </p:sp>
    </p:spTree>
    <p:extLst>
      <p:ext uri="{BB962C8B-B14F-4D97-AF65-F5344CB8AC3E}">
        <p14:creationId xmlns:p14="http://schemas.microsoft.com/office/powerpoint/2010/main" val="4166548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a:xfrm>
            <a:off x="685800" y="5343560"/>
            <a:ext cx="5486400" cy="3108960"/>
          </a:xfrm>
          <a:prstGeom prst="rect">
            <a:avLst/>
          </a:prstGeom>
        </p:spPr>
        <p:txBody>
          <a:bodyPr/>
          <a:lstStyle/>
          <a:p>
            <a:r>
              <a:rPr lang="en-US" dirty="0"/>
              <a:t>MSSP Track 1+ - 2018 start. Alternations focused on benefit of small/rural hospitals and unique challenges of rural health. SNF 3 day rule waiver.</a:t>
            </a:r>
          </a:p>
          <a:p>
            <a:r>
              <a:rPr lang="en-US" dirty="0"/>
              <a:t>*1,000 ACOs across U.S. 611 of which are Medicare ACOs.  Covering 28 MM beneficiaries.  82% are non-risk.</a:t>
            </a:r>
          </a:p>
          <a:p>
            <a:r>
              <a:rPr lang="en-US" dirty="0"/>
              <a:t>10,000 people become Medicare eligible every day. In 2035, 78MM 65 or older. 76 MM under 18. First time in recorded history.</a:t>
            </a:r>
          </a:p>
        </p:txBody>
      </p:sp>
    </p:spTree>
    <p:extLst>
      <p:ext uri="{BB962C8B-B14F-4D97-AF65-F5344CB8AC3E}">
        <p14:creationId xmlns:p14="http://schemas.microsoft.com/office/powerpoint/2010/main" val="2860601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244475"/>
            <a:ext cx="6505575" cy="4879975"/>
          </a:xfrm>
        </p:spPr>
      </p:sp>
      <p:sp>
        <p:nvSpPr>
          <p:cNvPr id="3" name="Notes Placeholder 2"/>
          <p:cNvSpPr>
            <a:spLocks noGrp="1"/>
          </p:cNvSpPr>
          <p:nvPr>
            <p:ph type="body" idx="1"/>
          </p:nvPr>
        </p:nvSpPr>
        <p:spPr>
          <a:xfrm>
            <a:off x="701040" y="5432619"/>
            <a:ext cx="5608320" cy="3160776"/>
          </a:xfrm>
          <a:prstGeom prst="rect">
            <a:avLst/>
          </a:prstGeom>
        </p:spPr>
        <p:txBody>
          <a:bodyPr/>
          <a:lstStyle/>
          <a:p>
            <a:endParaRPr lang="en-US" dirty="0"/>
          </a:p>
        </p:txBody>
      </p:sp>
    </p:spTree>
    <p:extLst>
      <p:ext uri="{BB962C8B-B14F-4D97-AF65-F5344CB8AC3E}">
        <p14:creationId xmlns:p14="http://schemas.microsoft.com/office/powerpoint/2010/main" val="2033710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244475"/>
            <a:ext cx="6505575" cy="4879975"/>
          </a:xfrm>
        </p:spPr>
      </p:sp>
      <p:sp>
        <p:nvSpPr>
          <p:cNvPr id="3" name="Notes Placeholder 2"/>
          <p:cNvSpPr>
            <a:spLocks noGrp="1"/>
          </p:cNvSpPr>
          <p:nvPr>
            <p:ph type="body" idx="1"/>
          </p:nvPr>
        </p:nvSpPr>
        <p:spPr>
          <a:xfrm>
            <a:off x="701041" y="5432618"/>
            <a:ext cx="5608320" cy="3160777"/>
          </a:xfrm>
          <a:prstGeom prst="rect">
            <a:avLst/>
          </a:prstGeom>
        </p:spPr>
        <p:txBody>
          <a:bodyPr/>
          <a:lstStyle/>
          <a:p>
            <a:endParaRPr lang="en-US" dirty="0"/>
          </a:p>
        </p:txBody>
      </p:sp>
    </p:spTree>
    <p:extLst>
      <p:ext uri="{BB962C8B-B14F-4D97-AF65-F5344CB8AC3E}">
        <p14:creationId xmlns:p14="http://schemas.microsoft.com/office/powerpoint/2010/main" val="821111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244475"/>
            <a:ext cx="6505575" cy="4879975"/>
          </a:xfrm>
        </p:spPr>
      </p:sp>
      <p:sp>
        <p:nvSpPr>
          <p:cNvPr id="3" name="Notes Placeholder 2"/>
          <p:cNvSpPr>
            <a:spLocks noGrp="1"/>
          </p:cNvSpPr>
          <p:nvPr>
            <p:ph type="body" idx="1"/>
          </p:nvPr>
        </p:nvSpPr>
        <p:spPr>
          <a:xfrm>
            <a:off x="701040" y="5432619"/>
            <a:ext cx="5608320" cy="3160776"/>
          </a:xfrm>
          <a:prstGeom prst="rect">
            <a:avLst/>
          </a:prstGeom>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dirty="0"/>
          </a:p>
        </p:txBody>
      </p:sp>
    </p:spTree>
    <p:extLst>
      <p:ext uri="{BB962C8B-B14F-4D97-AF65-F5344CB8AC3E}">
        <p14:creationId xmlns:p14="http://schemas.microsoft.com/office/powerpoint/2010/main" val="2377732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244475"/>
            <a:ext cx="6505575" cy="4879975"/>
          </a:xfrm>
        </p:spPr>
      </p:sp>
      <p:sp>
        <p:nvSpPr>
          <p:cNvPr id="3" name="Notes Placeholder 2"/>
          <p:cNvSpPr>
            <a:spLocks noGrp="1"/>
          </p:cNvSpPr>
          <p:nvPr>
            <p:ph type="body" idx="1"/>
          </p:nvPr>
        </p:nvSpPr>
        <p:spPr>
          <a:xfrm>
            <a:off x="701040" y="5432619"/>
            <a:ext cx="5608320" cy="3160776"/>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515989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25" y="242888"/>
            <a:ext cx="6464300" cy="4848225"/>
          </a:xfrm>
        </p:spPr>
      </p:sp>
      <p:sp>
        <p:nvSpPr>
          <p:cNvPr id="3" name="Notes Placeholder 2"/>
          <p:cNvSpPr>
            <a:spLocks noGrp="1"/>
          </p:cNvSpPr>
          <p:nvPr>
            <p:ph type="body" idx="1"/>
          </p:nvPr>
        </p:nvSpPr>
        <p:spPr>
          <a:xfrm>
            <a:off x="695008" y="5397366"/>
            <a:ext cx="5560060" cy="3140266"/>
          </a:xfrm>
          <a:prstGeom prst="rect">
            <a:avLst/>
          </a:prstGeom>
        </p:spPr>
        <p:txBody>
          <a:bodyPr/>
          <a:lstStyle/>
          <a:p>
            <a:endParaRPr lang="en-US" dirty="0"/>
          </a:p>
        </p:txBody>
      </p:sp>
    </p:spTree>
    <p:extLst>
      <p:ext uri="{BB962C8B-B14F-4D97-AF65-F5344CB8AC3E}">
        <p14:creationId xmlns:p14="http://schemas.microsoft.com/office/powerpoint/2010/main" val="665936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5.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1.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8.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1.png"/></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9.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1.png"/></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3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4.xml"/><Relationship Id="rId4" Type="http://schemas.openxmlformats.org/officeDocument/2006/relationships/image" Target="../media/image14.png"/></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3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3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5.xml"/><Relationship Id="rId4" Type="http://schemas.openxmlformats.org/officeDocument/2006/relationships/image" Target="../media/image1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5.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3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5.xml"/></Relationships>
</file>

<file path=ppt/slideLayouts/_rels/slideLayout39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5.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5.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5.xml"/></Relationships>
</file>

<file path=ppt/slideLayouts/_rels/slideLayout4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40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g"/><Relationship Id="rId1" Type="http://schemas.openxmlformats.org/officeDocument/2006/relationships/slideMaster" Target="../slideMasters/slideMaster16.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4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4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4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4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4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4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4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4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4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7.xml"/></Relationships>
</file>

<file path=ppt/slideLayouts/_rels/slideLayout4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7.xml"/></Relationships>
</file>

<file path=ppt/slideLayouts/_rels/slideLayout4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7.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7.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4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7.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4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4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8.xml"/></Relationships>
</file>

<file path=ppt/slideLayouts/_rels/slideLayout4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8.xml"/></Relationships>
</file>

<file path=ppt/slideLayouts/_rels/slideLayout46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8.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1.png"/></Relationships>
</file>

<file path=ppt/slideLayouts/_rels/slideLayout4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4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4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4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4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4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8.xml"/></Relationships>
</file>

<file path=ppt/slideLayouts/_rels/slideLayout4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8.xml"/></Relationships>
</file>

<file path=ppt/slideLayouts/_rels/slideLayout4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8.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8.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8.xml"/></Relationships>
</file>

<file path=ppt/slideLayouts/_rels/slideLayout4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8.xml"/></Relationships>
</file>

<file path=ppt/slideLayouts/_rels/slideLayout4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8.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8.xml"/></Relationships>
</file>

<file path=ppt/slideLayouts/_rels/slideLayout4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8.xml"/></Relationships>
</file>

<file path=ppt/slideLayouts/_rels/slideLayout4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9.xml"/></Relationships>
</file>

<file path=ppt/slideLayouts/_rels/slideLayout48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9.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1.png"/></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9.xml"/></Relationships>
</file>

<file path=ppt/slideLayouts/_rels/slideLayout50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5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0.xml"/></Relationships>
</file>

<file path=ppt/slideLayouts/_rels/slideLayout5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0.xml"/></Relationships>
</file>

<file path=ppt/slideLayouts/_rels/slideLayout5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0.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1.png"/></Relationships>
</file>

<file path=ppt/slideLayouts/_rels/slideLayout5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5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5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5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5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5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0.xml"/></Relationships>
</file>

<file path=ppt/slideLayouts/_rels/slideLayout5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0.xml"/></Relationships>
</file>

<file path=ppt/slideLayouts/_rels/slideLayout5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0.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0.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0.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0.xml"/></Relationships>
</file>

<file path=ppt/slideLayouts/_rels/slideLayout5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0.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0.xml"/></Relationships>
</file>

<file path=ppt/slideLayouts/_rels/slideLayout5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0.xml"/></Relationships>
</file>

<file path=ppt/slideLayouts/_rels/slideLayout5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5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1.xml"/></Relationships>
</file>

<file path=ppt/slideLayouts/_rels/slideLayout5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5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5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5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5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5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5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1.xml"/></Relationships>
</file>

<file path=ppt/slideLayouts/_rels/slideLayout5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1.xml"/></Relationships>
</file>

<file path=ppt/slideLayouts/_rels/slideLayout5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1.xml"/></Relationships>
</file>

<file path=ppt/slideLayouts/_rels/slideLayout5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1.xml"/></Relationships>
</file>

<file path=ppt/slideLayouts/_rels/slideLayout5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1.xml"/></Relationships>
</file>

<file path=ppt/slideLayouts/_rels/slideLayout5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1.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5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5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5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5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5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5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5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5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5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3.xml"/></Relationships>
</file>

<file path=ppt/slideLayouts/_rels/slideLayout60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3.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1.png"/></Relationships>
</file>

<file path=ppt/slideLayouts/_rels/slideLayout6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6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6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6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6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6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3.xml"/></Relationships>
</file>

<file path=ppt/slideLayouts/_rels/slideLayout60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3.xml"/></Relationships>
</file>

<file path=ppt/slideLayouts/_rels/slideLayout60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3.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3.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3.xml"/></Relationships>
</file>

<file path=ppt/slideLayouts/_rels/slideLayout6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3.xml"/></Relationships>
</file>

<file path=ppt/slideLayouts/_rels/slideLayout6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3.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3.xml"/></Relationships>
</file>

<file path=ppt/slideLayouts/_rels/slideLayout6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3.xml"/></Relationships>
</file>

<file path=ppt/slideLayouts/_rels/slideLayout6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4.xml"/></Relationships>
</file>

<file path=ppt/slideLayouts/_rels/slideLayout6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4.xml"/><Relationship Id="rId4" Type="http://schemas.openxmlformats.org/officeDocument/2006/relationships/image" Target="../media/image23.png"/></Relationships>
</file>

<file path=ppt/slideLayouts/_rels/slideLayout6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4.xml"/><Relationship Id="rId4" Type="http://schemas.openxmlformats.org/officeDocument/2006/relationships/image" Target="../media/image23.png"/></Relationships>
</file>

<file path=ppt/slideLayouts/_rels/slideLayout6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4.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4.xml"/></Relationships>
</file>

<file path=ppt/slideLayouts/_rels/slideLayout6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4.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4.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4.xml"/></Relationships>
</file>

<file path=ppt/slideLayouts/_rels/slideLayout6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4.xml"/></Relationships>
</file>

<file path=ppt/slideLayouts/_rels/slideLayout6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24.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4.xml"/></Relationships>
</file>

<file path=ppt/slideLayouts/_rels/slideLayout6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4.xml"/></Relationships>
</file>

<file path=ppt/slideLayouts/_rels/slideLayout6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5.xml"/></Relationships>
</file>

<file path=ppt/slideLayouts/_rels/slideLayout6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5.xml"/></Relationships>
</file>

<file path=ppt/slideLayouts/_rels/slideLayout6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5.xml"/></Relationships>
</file>

<file path=ppt/slideLayouts/_rels/slideLayout6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5.xml"/></Relationships>
</file>

<file path=ppt/slideLayouts/_rels/slideLayout6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5.xml"/></Relationships>
</file>

<file path=ppt/slideLayouts/_rels/slideLayout6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5.xml"/></Relationships>
</file>

<file path=ppt/slideLayouts/_rels/slideLayout6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5.xml"/></Relationships>
</file>

<file path=ppt/slideLayouts/_rels/slideLayout6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5.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6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6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7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6.xml"/></Relationships>
</file>

<file path=ppt/slideLayouts/_rels/slideLayout6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6.xml"/><Relationship Id="rId4" Type="http://schemas.openxmlformats.org/officeDocument/2006/relationships/image" Target="../media/image23.png"/></Relationships>
</file>

<file path=ppt/slideLayouts/_rels/slideLayout6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6.xml"/><Relationship Id="rId4" Type="http://schemas.openxmlformats.org/officeDocument/2006/relationships/image" Target="../media/image23.png"/></Relationships>
</file>

<file path=ppt/slideLayouts/_rels/slideLayout6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6.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6.xml"/></Relationships>
</file>

<file path=ppt/slideLayouts/_rels/slideLayout6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6.xml"/></Relationships>
</file>

<file path=ppt/slideLayouts/_rels/slideLayout6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6.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8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6.xml"/></Relationships>
</file>

<file path=ppt/slideLayouts/_rels/slideLayout68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6.xml"/></Relationships>
</file>

<file path=ppt/slideLayouts/_rels/slideLayout68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26.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6.xml"/></Relationships>
</file>

<file path=ppt/slideLayouts/_rels/slideLayout69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6.xml"/></Relationships>
</file>

<file path=ppt/slideLayouts/_rels/slideLayout69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7.xml"/></Relationships>
</file>

<file path=ppt/slideLayouts/_rels/slideLayout69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7.xml"/><Relationship Id="rId4" Type="http://schemas.openxmlformats.org/officeDocument/2006/relationships/image" Target="../media/image23.png"/></Relationships>
</file>

<file path=ppt/slideLayouts/_rels/slideLayout69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7.xml"/><Relationship Id="rId4" Type="http://schemas.openxmlformats.org/officeDocument/2006/relationships/image" Target="../media/image23.png"/></Relationships>
</file>

<file path=ppt/slideLayouts/_rels/slideLayout69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7.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9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7.xml"/></Relationships>
</file>

<file path=ppt/slideLayouts/_rels/slideLayout6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7.xml"/></Relationships>
</file>

<file path=ppt/slideLayouts/_rels/slideLayout6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7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7.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70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7.xml"/></Relationships>
</file>

<file path=ppt/slideLayouts/_rels/slideLayout70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7.xml"/></Relationships>
</file>

<file path=ppt/slideLayouts/_rels/slideLayout70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27.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7.xml"/></Relationships>
</file>

<file path=ppt/slideLayouts/_rels/slideLayout7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7.xml"/></Relationships>
</file>

<file path=ppt/slideLayouts/_rels/slideLayout71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28.xml"/></Relationships>
</file>

<file path=ppt/slideLayouts/_rels/slideLayout7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Master" Target="../slideMasters/slideMaster28.xml"/><Relationship Id="rId4" Type="http://schemas.openxmlformats.org/officeDocument/2006/relationships/image" Target="../media/image33.png"/></Relationships>
</file>

<file path=ppt/slideLayouts/_rels/slideLayout7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Master" Target="../slideMasters/slideMaster28.xml"/><Relationship Id="rId4" Type="http://schemas.openxmlformats.org/officeDocument/2006/relationships/image" Target="../media/image33.png"/></Relationships>
</file>

<file path=ppt/slideLayouts/_rels/slideLayout7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png"/><Relationship Id="rId1" Type="http://schemas.openxmlformats.org/officeDocument/2006/relationships/slideMaster" Target="../slideMasters/slideMaster28.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7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8.xml"/></Relationships>
</file>

<file path=ppt/slideLayouts/_rels/slideLayout7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8.xml"/></Relationships>
</file>

<file path=ppt/slideLayouts/_rels/slideLayout7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7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8.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7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8.xml"/></Relationships>
</file>

<file path=ppt/slideLayouts/_rels/slideLayout7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8.xml"/></Relationships>
</file>

<file path=ppt/slideLayouts/_rels/slideLayout7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Master" Target="../slideMasters/slideMaster28.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advisory.com/" TargetMode="External"/><Relationship Id="rId1" Type="http://schemas.openxmlformats.org/officeDocument/2006/relationships/slideMaster" Target="../slideMasters/slideMaster28.xml"/></Relationships>
</file>

<file path=ppt/slideLayouts/_rels/slideLayout7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advisory.com/" TargetMode="External"/><Relationship Id="rId1" Type="http://schemas.openxmlformats.org/officeDocument/2006/relationships/slideMaster" Target="../slideMasters/slideMaster28.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1.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88" y="-13366"/>
            <a:ext cx="6419088" cy="4814315"/>
          </a:xfrm>
          <a:prstGeom prst="rect">
            <a:avLst/>
          </a:prstGeom>
        </p:spPr>
      </p:pic>
    </p:spTree>
    <p:extLst>
      <p:ext uri="{BB962C8B-B14F-4D97-AF65-F5344CB8AC3E}">
        <p14:creationId xmlns:p14="http://schemas.microsoft.com/office/powerpoint/2010/main" val="177398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1" name="Rectangle 20"/>
          <p:cNvSpPr/>
          <p:nvPr userDrawn="1"/>
        </p:nvSpPr>
        <p:spPr bwMode="gray">
          <a:xfrm>
            <a:off x="0" y="-1"/>
            <a:ext cx="6400800" cy="10885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bwMode="gray">
          <a:xfrm>
            <a:off x="1169427" y="1576552"/>
            <a:ext cx="4830717" cy="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1"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chemeClr val="tx1"/>
                </a:solidFill>
              </a:rPr>
              <a:pPr/>
              <a:t>‹#›</a:t>
            </a:fld>
            <a:endParaRPr lang="en-US" dirty="0">
              <a:solidFill>
                <a:schemeClr val="tx1"/>
              </a:solidFill>
            </a:endParaRPr>
          </a:p>
        </p:txBody>
      </p:sp>
      <p:grpSp>
        <p:nvGrpSpPr>
          <p:cNvPr id="20" name="Group 4"/>
          <p:cNvGrpSpPr>
            <a:grpSpLocks noChangeAspect="1"/>
          </p:cNvGrpSpPr>
          <p:nvPr userDrawn="1"/>
        </p:nvGrpSpPr>
        <p:grpSpPr bwMode="gray">
          <a:xfrm>
            <a:off x="1171808" y="939171"/>
            <a:ext cx="720279" cy="558772"/>
            <a:chOff x="1155" y="849"/>
            <a:chExt cx="1717" cy="1332"/>
          </a:xfrm>
        </p:grpSpPr>
        <p:sp>
          <p:nvSpPr>
            <p:cNvPr id="26" name="Freeform 6"/>
            <p:cNvSpPr>
              <a:spLocks/>
            </p:cNvSpPr>
            <p:nvPr userDrawn="1"/>
          </p:nvSpPr>
          <p:spPr bwMode="gray">
            <a:xfrm>
              <a:off x="2045" y="1541"/>
              <a:ext cx="827" cy="640"/>
            </a:xfrm>
            <a:custGeom>
              <a:avLst/>
              <a:gdLst>
                <a:gd name="T0" fmla="*/ 0 w 1653"/>
                <a:gd name="T1" fmla="*/ 0 h 1280"/>
                <a:gd name="T2" fmla="*/ 828 w 1653"/>
                <a:gd name="T3" fmla="*/ 0 h 1280"/>
                <a:gd name="T4" fmla="*/ 1653 w 1653"/>
                <a:gd name="T5" fmla="*/ 1280 h 1280"/>
                <a:gd name="T6" fmla="*/ 824 w 1653"/>
                <a:gd name="T7" fmla="*/ 1280 h 1280"/>
                <a:gd name="T8" fmla="*/ 0 w 1653"/>
                <a:gd name="T9" fmla="*/ 0 h 1280"/>
              </a:gdLst>
              <a:ahLst/>
              <a:cxnLst>
                <a:cxn ang="0">
                  <a:pos x="T0" y="T1"/>
                </a:cxn>
                <a:cxn ang="0">
                  <a:pos x="T2" y="T3"/>
                </a:cxn>
                <a:cxn ang="0">
                  <a:pos x="T4" y="T5"/>
                </a:cxn>
                <a:cxn ang="0">
                  <a:pos x="T6" y="T7"/>
                </a:cxn>
                <a:cxn ang="0">
                  <a:pos x="T8" y="T9"/>
                </a:cxn>
              </a:cxnLst>
              <a:rect l="0" t="0" r="r" b="b"/>
              <a:pathLst>
                <a:path w="1653" h="1280">
                  <a:moveTo>
                    <a:pt x="0" y="0"/>
                  </a:moveTo>
                  <a:lnTo>
                    <a:pt x="828" y="0"/>
                  </a:lnTo>
                  <a:lnTo>
                    <a:pt x="1653" y="1280"/>
                  </a:lnTo>
                  <a:lnTo>
                    <a:pt x="824" y="1280"/>
                  </a:lnTo>
                  <a:lnTo>
                    <a:pt x="0" y="0"/>
                  </a:lnTo>
                  <a:close/>
                </a:path>
              </a:pathLst>
            </a:custGeom>
            <a:solidFill>
              <a:srgbClr val="B2B3B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7"/>
            <p:cNvSpPr>
              <a:spLocks/>
            </p:cNvSpPr>
            <p:nvPr userDrawn="1"/>
          </p:nvSpPr>
          <p:spPr bwMode="gray">
            <a:xfrm>
              <a:off x="1155" y="1541"/>
              <a:ext cx="826" cy="640"/>
            </a:xfrm>
            <a:custGeom>
              <a:avLst/>
              <a:gdLst>
                <a:gd name="T0" fmla="*/ 824 w 1653"/>
                <a:gd name="T1" fmla="*/ 0 h 1280"/>
                <a:gd name="T2" fmla="*/ 1653 w 1653"/>
                <a:gd name="T3" fmla="*/ 0 h 1280"/>
                <a:gd name="T4" fmla="*/ 829 w 1653"/>
                <a:gd name="T5" fmla="*/ 1280 h 1280"/>
                <a:gd name="T6" fmla="*/ 0 w 1653"/>
                <a:gd name="T7" fmla="*/ 1280 h 1280"/>
                <a:gd name="T8" fmla="*/ 824 w 1653"/>
                <a:gd name="T9" fmla="*/ 0 h 1280"/>
              </a:gdLst>
              <a:ahLst/>
              <a:cxnLst>
                <a:cxn ang="0">
                  <a:pos x="T0" y="T1"/>
                </a:cxn>
                <a:cxn ang="0">
                  <a:pos x="T2" y="T3"/>
                </a:cxn>
                <a:cxn ang="0">
                  <a:pos x="T4" y="T5"/>
                </a:cxn>
                <a:cxn ang="0">
                  <a:pos x="T6" y="T7"/>
                </a:cxn>
                <a:cxn ang="0">
                  <a:pos x="T8" y="T9"/>
                </a:cxn>
              </a:cxnLst>
              <a:rect l="0" t="0" r="r" b="b"/>
              <a:pathLst>
                <a:path w="1653" h="1280">
                  <a:moveTo>
                    <a:pt x="824" y="0"/>
                  </a:moveTo>
                  <a:lnTo>
                    <a:pt x="1653" y="0"/>
                  </a:lnTo>
                  <a:lnTo>
                    <a:pt x="829" y="1280"/>
                  </a:lnTo>
                  <a:lnTo>
                    <a:pt x="0" y="1280"/>
                  </a:lnTo>
                  <a:lnTo>
                    <a:pt x="824" y="0"/>
                  </a:lnTo>
                  <a:close/>
                </a:path>
              </a:pathLst>
            </a:custGeom>
            <a:solidFill>
              <a:srgbClr val="B2B3B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8"/>
            <p:cNvSpPr>
              <a:spLocks/>
            </p:cNvSpPr>
            <p:nvPr userDrawn="1"/>
          </p:nvSpPr>
          <p:spPr bwMode="gray">
            <a:xfrm>
              <a:off x="1609" y="849"/>
              <a:ext cx="826" cy="640"/>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Lst>
              <a:ahLst/>
              <a:cxnLst>
                <a:cxn ang="0">
                  <a:pos x="T0" y="T1"/>
                </a:cxn>
                <a:cxn ang="0">
                  <a:pos x="T2" y="T3"/>
                </a:cxn>
                <a:cxn ang="0">
                  <a:pos x="T4" y="T5"/>
                </a:cxn>
                <a:cxn ang="0">
                  <a:pos x="T6" y="T7"/>
                </a:cxn>
                <a:cxn ang="0">
                  <a:pos x="T8" y="T9"/>
                </a:cxn>
              </a:cxnLst>
              <a:rect l="0" t="0" r="r" b="b"/>
              <a:pathLst>
                <a:path w="1653" h="1280">
                  <a:moveTo>
                    <a:pt x="0" y="0"/>
                  </a:moveTo>
                  <a:lnTo>
                    <a:pt x="829" y="0"/>
                  </a:lnTo>
                  <a:lnTo>
                    <a:pt x="1653" y="1280"/>
                  </a:lnTo>
                  <a:lnTo>
                    <a:pt x="824" y="1280"/>
                  </a:lnTo>
                  <a:lnTo>
                    <a:pt x="0" y="0"/>
                  </a:lnTo>
                  <a:close/>
                </a:path>
              </a:pathLst>
            </a:custGeom>
            <a:solidFill>
              <a:srgbClr val="CF0A2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hasCustomPrompt="1"/>
          </p:nvPr>
        </p:nvSpPr>
        <p:spPr bwMode="gray">
          <a:xfrm>
            <a:off x="1172943" y="2284456"/>
            <a:ext cx="4389120" cy="307777"/>
          </a:xfrm>
        </p:spPr>
        <p:txBody>
          <a:bodyPr/>
          <a:lstStyle>
            <a:lvl1pPr>
              <a:defRPr sz="2000" b="0">
                <a:solidFill>
                  <a:schemeClr val="tx1"/>
                </a:solidFill>
              </a:defRPr>
            </a:lvl1pPr>
          </a:lstStyle>
          <a:p>
            <a:r>
              <a:rPr lang="en-US" dirty="0"/>
              <a:t>Divider Title – Arial 20pt Regular</a:t>
            </a:r>
          </a:p>
        </p:txBody>
      </p:sp>
      <p:sp>
        <p:nvSpPr>
          <p:cNvPr id="4" name="Text Placeholder 3"/>
          <p:cNvSpPr>
            <a:spLocks noGrp="1"/>
          </p:cNvSpPr>
          <p:nvPr>
            <p:ph type="body" sz="quarter" idx="47" hasCustomPrompt="1"/>
          </p:nvPr>
        </p:nvSpPr>
        <p:spPr bwMode="gray">
          <a:xfrm>
            <a:off x="1172943" y="2604778"/>
            <a:ext cx="43891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Divider Subtitle – Arial 14pt Regular</a:t>
            </a:r>
          </a:p>
        </p:txBody>
      </p:sp>
      <p:sp>
        <p:nvSpPr>
          <p:cNvPr id="6" name="Text Placeholder 5"/>
          <p:cNvSpPr>
            <a:spLocks noGrp="1"/>
          </p:cNvSpPr>
          <p:nvPr>
            <p:ph type="body" sz="quarter" idx="48" hasCustomPrompt="1"/>
          </p:nvPr>
        </p:nvSpPr>
        <p:spPr bwMode="gray">
          <a:xfrm>
            <a:off x="4628544" y="1658893"/>
            <a:ext cx="1371600" cy="200055"/>
          </a:xfrm>
        </p:spPr>
        <p:txBody>
          <a:bodyPr/>
          <a:lstStyle>
            <a:lvl1pPr marL="0" indent="0" algn="r">
              <a:spcBef>
                <a:spcPts val="0"/>
              </a:spcBef>
              <a:buNone/>
              <a:defRPr sz="1300" i="1">
                <a:solidFill>
                  <a:schemeClr val="accent3"/>
                </a:solidFill>
              </a:defRPr>
            </a:lvl1pPr>
            <a:lvl2pPr marL="114300" indent="0" algn="r">
              <a:spcBef>
                <a:spcPts val="0"/>
              </a:spcBef>
              <a:buNone/>
              <a:defRPr sz="1300" i="1">
                <a:solidFill>
                  <a:schemeClr val="accent3"/>
                </a:solidFill>
              </a:defRPr>
            </a:lvl2pPr>
            <a:lvl3pPr marL="228600" indent="0" algn="r">
              <a:spcBef>
                <a:spcPts val="0"/>
              </a:spcBef>
              <a:buNone/>
              <a:defRPr sz="1300" i="1">
                <a:solidFill>
                  <a:schemeClr val="accent3"/>
                </a:solidFill>
              </a:defRPr>
            </a:lvl3pPr>
            <a:lvl4pPr marL="342900" indent="0" algn="r">
              <a:spcBef>
                <a:spcPts val="0"/>
              </a:spcBef>
              <a:buNone/>
              <a:defRPr sz="1300" i="1">
                <a:solidFill>
                  <a:schemeClr val="accent3"/>
                </a:solidFill>
              </a:defRPr>
            </a:lvl4pPr>
            <a:lvl5pPr marL="457200" indent="0" algn="r">
              <a:spcBef>
                <a:spcPts val="0"/>
              </a:spcBef>
              <a:buNone/>
              <a:defRPr sz="1300" i="1">
                <a:solidFill>
                  <a:schemeClr val="accent3"/>
                </a:solidFill>
              </a:defRPr>
            </a:lvl5pPr>
          </a:lstStyle>
          <a:p>
            <a:pPr lvl="0"/>
            <a:r>
              <a:rPr lang="en-US" dirty="0"/>
              <a:t>Chapter #</a:t>
            </a:r>
          </a:p>
        </p:txBody>
      </p:sp>
      <p:sp>
        <p:nvSpPr>
          <p:cNvPr id="8" name="Text Placeholder 7"/>
          <p:cNvSpPr>
            <a:spLocks noGrp="1"/>
          </p:cNvSpPr>
          <p:nvPr>
            <p:ph type="body" sz="quarter" idx="49" hasCustomPrompt="1"/>
          </p:nvPr>
        </p:nvSpPr>
        <p:spPr bwMode="gray">
          <a:xfrm>
            <a:off x="1381117" y="3078496"/>
            <a:ext cx="2743200" cy="1333698"/>
          </a:xfrm>
        </p:spPr>
        <p:txBody>
          <a:bodyPr/>
          <a:lstStyle>
            <a:lvl1pPr>
              <a:defRPr/>
            </a:lvl1pPr>
          </a:lstStyle>
          <a:p>
            <a:pPr lvl="0"/>
            <a:r>
              <a:rPr lang="en-US" dirty="0"/>
              <a:t>Bulleted text, if needed – Arial 10pt Regular Nine bullet levels are built in (hit Enter then Tab to get to the next bullet level)</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Logo Lock-up">
    <p:spTree>
      <p:nvGrpSpPr>
        <p:cNvPr id="1" name=""/>
        <p:cNvGrpSpPr/>
        <p:nvPr/>
      </p:nvGrpSpPr>
      <p:grpSpPr>
        <a:xfrm>
          <a:off x="0" y="0"/>
          <a:ext cx="0" cy="0"/>
          <a:chOff x="0" y="0"/>
          <a:chExt cx="0" cy="0"/>
        </a:xfrm>
      </p:grpSpPr>
      <p:sp>
        <p:nvSpPr>
          <p:cNvPr id="15" name="Rectangle 14"/>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20" name="Group 19"/>
          <p:cNvGrpSpPr/>
          <p:nvPr userDrawn="1"/>
        </p:nvGrpSpPr>
        <p:grpSpPr bwMode="gray">
          <a:xfrm>
            <a:off x="2469328" y="1009678"/>
            <a:ext cx="3931710" cy="3793330"/>
            <a:chOff x="2469328" y="1009678"/>
            <a:chExt cx="3931710" cy="3793330"/>
          </a:xfrm>
        </p:grpSpPr>
        <p:sp>
          <p:nvSpPr>
            <p:cNvPr id="21"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2"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3"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grpSp>
      <p:sp>
        <p:nvSpPr>
          <p:cNvPr id="24" name="Rectangle 23"/>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5" name="Rectangle 24"/>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6" name="Text Placeholder 5"/>
          <p:cNvSpPr txBox="1">
            <a:spLocks/>
          </p:cNvSpPr>
          <p:nvPr userDrawn="1"/>
        </p:nvSpPr>
        <p:spPr bwMode="gray">
          <a:xfrm>
            <a:off x="3196864" y="4558066"/>
            <a:ext cx="2880771" cy="123111"/>
          </a:xfrm>
          <a:prstGeom prst="rect">
            <a:avLst/>
          </a:prstGeom>
        </p:spPr>
        <p:txBody>
          <a:bodyPr lIns="0" tIns="0" rIns="0" bIns="0">
            <a:spAutoFit/>
          </a:bodyPr>
          <a:lstStyle>
            <a:lvl1pPr marL="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1pPr>
            <a:lvl2pPr marL="1143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2pPr>
            <a:lvl3pPr marL="2286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3pPr>
            <a:lvl4pPr marL="3429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4pPr>
            <a:lvl5pPr marL="457200" indent="0" algn="l" defTabSz="640080" rtl="0" eaLnBrk="1" latinLnBrk="0" hangingPunct="1">
              <a:spcBef>
                <a:spcPts val="0"/>
              </a:spcBef>
              <a:buFont typeface="Arial" pitchFamily="34" charset="0"/>
              <a:buNone/>
              <a:defRPr sz="1200" kern="1200" baseline="0">
                <a:solidFill>
                  <a:schemeClr val="bg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lgn="r"/>
            <a:r>
              <a:rPr lang="en-US" sz="800" dirty="0">
                <a:solidFill>
                  <a:srgbClr val="333E48"/>
                </a:solidFill>
              </a:rPr>
              <a:t>research             technology             consulting</a:t>
            </a: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335" y="4563674"/>
            <a:ext cx="2665432" cy="115036"/>
          </a:xfrm>
          <a:prstGeom prst="rect">
            <a:avLst/>
          </a:prstGeom>
        </p:spPr>
      </p:pic>
      <p:sp>
        <p:nvSpPr>
          <p:cNvPr id="4"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6"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sp>
        <p:nvSpPr>
          <p:cNvPr id="18" name="Text Placeholder 5"/>
          <p:cNvSpPr>
            <a:spLocks noGrp="1"/>
          </p:cNvSpPr>
          <p:nvPr>
            <p:ph type="body" sz="quarter" idx="21" hasCustomPrompt="1"/>
          </p:nvPr>
        </p:nvSpPr>
        <p:spPr bwMode="gray">
          <a:xfrm>
            <a:off x="2012737" y="272657"/>
            <a:ext cx="2286000" cy="402336"/>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6" name="Straight Connector 15"/>
          <p:cNvCxnSpPr/>
          <p:nvPr userDrawn="1"/>
        </p:nvCxnSpPr>
        <p:spPr bwMode="gray">
          <a:xfrm>
            <a:off x="1892961" y="272657"/>
            <a:ext cx="0" cy="398908"/>
          </a:xfrm>
          <a:prstGeom prst="line">
            <a:avLst/>
          </a:prstGeom>
          <a:ln w="5715">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8782" y="272657"/>
            <a:ext cx="1438723" cy="398908"/>
          </a:xfrm>
          <a:prstGeom prst="rect">
            <a:avLst/>
          </a:prstGeom>
        </p:spPr>
      </p:pic>
      <p:grpSp>
        <p:nvGrpSpPr>
          <p:cNvPr id="43" name="Group 42"/>
          <p:cNvGrpSpPr/>
          <p:nvPr userDrawn="1"/>
        </p:nvGrpSpPr>
        <p:grpSpPr>
          <a:xfrm>
            <a:off x="5376532" y="4563007"/>
            <a:ext cx="196409" cy="128480"/>
            <a:chOff x="656773" y="1399832"/>
            <a:chExt cx="8289135" cy="5422283"/>
          </a:xfrm>
        </p:grpSpPr>
        <p:sp>
          <p:nvSpPr>
            <p:cNvPr id="44" name="Rectangle 43"/>
            <p:cNvSpPr/>
            <p:nvPr/>
          </p:nvSpPr>
          <p:spPr bwMode="gray">
            <a:xfrm flipH="1">
              <a:off x="4417883" y="3543481"/>
              <a:ext cx="4528025" cy="3278634"/>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45" name="Group 44"/>
            <p:cNvGrpSpPr/>
            <p:nvPr/>
          </p:nvGrpSpPr>
          <p:grpSpPr>
            <a:xfrm>
              <a:off x="656773" y="1399832"/>
              <a:ext cx="3784599" cy="5422283"/>
              <a:chOff x="656773" y="1399832"/>
              <a:chExt cx="3784599" cy="5422283"/>
            </a:xfrm>
          </p:grpSpPr>
          <p:sp>
            <p:nvSpPr>
              <p:cNvPr id="47" name="Rectangle 43"/>
              <p:cNvSpPr/>
              <p:nvPr/>
            </p:nvSpPr>
            <p:spPr bwMode="gray">
              <a:xfrm>
                <a:off x="656773" y="3543481"/>
                <a:ext cx="3784599" cy="3278634"/>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8" name="Oval 47"/>
              <p:cNvSpPr/>
              <p:nvPr/>
            </p:nvSpPr>
            <p:spPr bwMode="gray">
              <a:xfrm>
                <a:off x="793607"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46" name="Oval 45"/>
            <p:cNvSpPr/>
            <p:nvPr/>
          </p:nvSpPr>
          <p:spPr bwMode="gray">
            <a:xfrm>
              <a:off x="6937232"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grpSp>
        <p:nvGrpSpPr>
          <p:cNvPr id="49" name="Group 48"/>
          <p:cNvGrpSpPr/>
          <p:nvPr userDrawn="1"/>
        </p:nvGrpSpPr>
        <p:grpSpPr>
          <a:xfrm>
            <a:off x="4558489" y="4525050"/>
            <a:ext cx="151956" cy="203371"/>
            <a:chOff x="4807473" y="3465581"/>
            <a:chExt cx="2677513" cy="3583450"/>
          </a:xfrm>
          <a:solidFill>
            <a:schemeClr val="tx1"/>
          </a:solidFill>
        </p:grpSpPr>
        <p:sp>
          <p:nvSpPr>
            <p:cNvPr id="50" name="Flowchart: Manual Operation 15"/>
            <p:cNvSpPr/>
            <p:nvPr/>
          </p:nvSpPr>
          <p:spPr bwMode="gray">
            <a:xfrm>
              <a:off x="5047396" y="5469276"/>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51" name="Flowchart: Manual Operation 15"/>
            <p:cNvSpPr/>
            <p:nvPr/>
          </p:nvSpPr>
          <p:spPr bwMode="gray">
            <a:xfrm>
              <a:off x="4807473" y="3465581"/>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52" name="Flowchart: Manual Operation 15"/>
            <p:cNvSpPr/>
            <p:nvPr/>
          </p:nvSpPr>
          <p:spPr bwMode="gray">
            <a:xfrm rot="21428216">
              <a:off x="6068144" y="4422934"/>
              <a:ext cx="1416842" cy="141684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53" name="Rounded Rectangle 11"/>
          <p:cNvSpPr/>
          <p:nvPr userDrawn="1"/>
        </p:nvSpPr>
        <p:spPr bwMode="gray">
          <a:xfrm rot="18908457">
            <a:off x="3760132" y="4584583"/>
            <a:ext cx="190031" cy="98266"/>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Tree>
    <p:extLst>
      <p:ext uri="{BB962C8B-B14F-4D97-AF65-F5344CB8AC3E}">
        <p14:creationId xmlns:p14="http://schemas.microsoft.com/office/powerpoint/2010/main" val="9732535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 Logo">
    <p:spTree>
      <p:nvGrpSpPr>
        <p:cNvPr id="1" name=""/>
        <p:cNvGrpSpPr/>
        <p:nvPr/>
      </p:nvGrpSpPr>
      <p:grpSpPr>
        <a:xfrm>
          <a:off x="0" y="0"/>
          <a:ext cx="0" cy="0"/>
          <a:chOff x="0" y="0"/>
          <a:chExt cx="0" cy="0"/>
        </a:xfrm>
      </p:grpSpPr>
      <p:sp>
        <p:nvSpPr>
          <p:cNvPr id="14" name="Rectangle 13"/>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15" name="Group 14"/>
          <p:cNvGrpSpPr/>
          <p:nvPr userDrawn="1"/>
        </p:nvGrpSpPr>
        <p:grpSpPr bwMode="gray">
          <a:xfrm>
            <a:off x="2469328" y="1009678"/>
            <a:ext cx="3931710" cy="3793330"/>
            <a:chOff x="2469328" y="1009678"/>
            <a:chExt cx="3931710" cy="3793330"/>
          </a:xfrm>
        </p:grpSpPr>
        <p:sp>
          <p:nvSpPr>
            <p:cNvPr id="17"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1"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2"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grpSp>
      <p:sp>
        <p:nvSpPr>
          <p:cNvPr id="25" name="Rectangle 24"/>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6" name="Rectangle 25"/>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335" y="4563674"/>
            <a:ext cx="2665432" cy="115036"/>
          </a:xfrm>
          <a:prstGeom prst="rect">
            <a:avLst/>
          </a:prstGeom>
        </p:spPr>
      </p:pic>
      <p:sp>
        <p:nvSpPr>
          <p:cNvPr id="23"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24"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8782" y="272657"/>
            <a:ext cx="1438723" cy="398908"/>
          </a:xfrm>
          <a:prstGeom prst="rect">
            <a:avLst/>
          </a:prstGeom>
        </p:spPr>
      </p:pic>
      <p:sp>
        <p:nvSpPr>
          <p:cNvPr id="40" name="Text Placeholder 5"/>
          <p:cNvSpPr txBox="1">
            <a:spLocks/>
          </p:cNvSpPr>
          <p:nvPr userDrawn="1"/>
        </p:nvSpPr>
        <p:spPr bwMode="gray">
          <a:xfrm>
            <a:off x="3196864" y="4558066"/>
            <a:ext cx="2880771" cy="123111"/>
          </a:xfrm>
          <a:prstGeom prst="rect">
            <a:avLst/>
          </a:prstGeom>
        </p:spPr>
        <p:txBody>
          <a:bodyPr lIns="0" tIns="0" rIns="0" bIns="0">
            <a:spAutoFit/>
          </a:bodyPr>
          <a:lstStyle>
            <a:lvl1pPr marL="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1pPr>
            <a:lvl2pPr marL="1143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2pPr>
            <a:lvl3pPr marL="2286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3pPr>
            <a:lvl4pPr marL="3429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4pPr>
            <a:lvl5pPr marL="457200" indent="0" algn="l" defTabSz="640080" rtl="0" eaLnBrk="1" latinLnBrk="0" hangingPunct="1">
              <a:spcBef>
                <a:spcPts val="0"/>
              </a:spcBef>
              <a:buFont typeface="Arial" pitchFamily="34" charset="0"/>
              <a:buNone/>
              <a:defRPr sz="1200" kern="1200" baseline="0">
                <a:solidFill>
                  <a:schemeClr val="bg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lgn="r"/>
            <a:r>
              <a:rPr lang="en-US" sz="800" dirty="0">
                <a:solidFill>
                  <a:srgbClr val="333E48"/>
                </a:solidFill>
              </a:rPr>
              <a:t>research             technology             consulting</a:t>
            </a:r>
          </a:p>
        </p:txBody>
      </p:sp>
      <p:grpSp>
        <p:nvGrpSpPr>
          <p:cNvPr id="41" name="Group 40"/>
          <p:cNvGrpSpPr/>
          <p:nvPr userDrawn="1"/>
        </p:nvGrpSpPr>
        <p:grpSpPr>
          <a:xfrm>
            <a:off x="5376532" y="4563007"/>
            <a:ext cx="196409" cy="128480"/>
            <a:chOff x="656773" y="1399832"/>
            <a:chExt cx="8289135" cy="5422283"/>
          </a:xfrm>
        </p:grpSpPr>
        <p:sp>
          <p:nvSpPr>
            <p:cNvPr id="42" name="Rectangle 43"/>
            <p:cNvSpPr/>
            <p:nvPr/>
          </p:nvSpPr>
          <p:spPr bwMode="gray">
            <a:xfrm flipH="1">
              <a:off x="4417883" y="3543481"/>
              <a:ext cx="4528025" cy="3278634"/>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43" name="Group 42"/>
            <p:cNvGrpSpPr/>
            <p:nvPr/>
          </p:nvGrpSpPr>
          <p:grpSpPr>
            <a:xfrm>
              <a:off x="656773" y="1399832"/>
              <a:ext cx="3784599" cy="5422283"/>
              <a:chOff x="656773" y="1399832"/>
              <a:chExt cx="3784599" cy="5422283"/>
            </a:xfrm>
          </p:grpSpPr>
          <p:sp>
            <p:nvSpPr>
              <p:cNvPr id="45" name="Rectangle 43"/>
              <p:cNvSpPr/>
              <p:nvPr/>
            </p:nvSpPr>
            <p:spPr bwMode="gray">
              <a:xfrm>
                <a:off x="656773" y="3543481"/>
                <a:ext cx="3784599" cy="3278634"/>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6" name="Oval 45"/>
              <p:cNvSpPr/>
              <p:nvPr/>
            </p:nvSpPr>
            <p:spPr bwMode="gray">
              <a:xfrm>
                <a:off x="793607"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44" name="Oval 43"/>
            <p:cNvSpPr/>
            <p:nvPr/>
          </p:nvSpPr>
          <p:spPr bwMode="gray">
            <a:xfrm>
              <a:off x="6937232"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grpSp>
        <p:nvGrpSpPr>
          <p:cNvPr id="47" name="Group 46"/>
          <p:cNvGrpSpPr/>
          <p:nvPr userDrawn="1"/>
        </p:nvGrpSpPr>
        <p:grpSpPr>
          <a:xfrm>
            <a:off x="4558489" y="4525050"/>
            <a:ext cx="151956" cy="203371"/>
            <a:chOff x="4807473" y="3465581"/>
            <a:chExt cx="2677513" cy="3583450"/>
          </a:xfrm>
          <a:solidFill>
            <a:schemeClr val="tx1"/>
          </a:solidFill>
        </p:grpSpPr>
        <p:sp>
          <p:nvSpPr>
            <p:cNvPr id="48" name="Flowchart: Manual Operation 15"/>
            <p:cNvSpPr/>
            <p:nvPr/>
          </p:nvSpPr>
          <p:spPr bwMode="gray">
            <a:xfrm>
              <a:off x="5047396" y="5469276"/>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9" name="Flowchart: Manual Operation 15"/>
            <p:cNvSpPr/>
            <p:nvPr/>
          </p:nvSpPr>
          <p:spPr bwMode="gray">
            <a:xfrm>
              <a:off x="4807473" y="3465581"/>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50" name="Flowchart: Manual Operation 15"/>
            <p:cNvSpPr/>
            <p:nvPr/>
          </p:nvSpPr>
          <p:spPr bwMode="gray">
            <a:xfrm rot="21428216">
              <a:off x="6068144" y="4422934"/>
              <a:ext cx="1416842" cy="141684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51" name="Rounded Rectangle 11"/>
          <p:cNvSpPr/>
          <p:nvPr userDrawn="1"/>
        </p:nvSpPr>
        <p:spPr bwMode="gray">
          <a:xfrm rot="18908457">
            <a:off x="3760132" y="4584583"/>
            <a:ext cx="190031" cy="98266"/>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Tree>
    <p:extLst>
      <p:ext uri="{BB962C8B-B14F-4D97-AF65-F5344CB8AC3E}">
        <p14:creationId xmlns:p14="http://schemas.microsoft.com/office/powerpoint/2010/main" val="36068917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B In-Brief (Dark)">
    <p:spTree>
      <p:nvGrpSpPr>
        <p:cNvPr id="1" name=""/>
        <p:cNvGrpSpPr/>
        <p:nvPr/>
      </p:nvGrpSpPr>
      <p:grpSpPr>
        <a:xfrm>
          <a:off x="0" y="0"/>
          <a:ext cx="0" cy="0"/>
          <a:chOff x="0" y="0"/>
          <a:chExt cx="0" cy="0"/>
        </a:xfrm>
      </p:grpSpPr>
      <p:grpSp>
        <p:nvGrpSpPr>
          <p:cNvPr id="42" name="Group 41"/>
          <p:cNvGrpSpPr/>
          <p:nvPr userDrawn="1"/>
        </p:nvGrpSpPr>
        <p:grpSpPr bwMode="gray">
          <a:xfrm>
            <a:off x="962670" y="730531"/>
            <a:ext cx="5438130" cy="3146488"/>
            <a:chOff x="957908" y="730531"/>
            <a:chExt cx="5438130" cy="3146488"/>
          </a:xfrm>
        </p:grpSpPr>
        <p:sp>
          <p:nvSpPr>
            <p:cNvPr id="31" name="Rectangle 36"/>
            <p:cNvSpPr/>
            <p:nvPr userDrawn="1"/>
          </p:nvSpPr>
          <p:spPr bwMode="gray">
            <a:xfrm>
              <a:off x="957908" y="730531"/>
              <a:ext cx="4678792" cy="3146488"/>
            </a:xfrm>
            <a:custGeom>
              <a:avLst/>
              <a:gdLst>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 name="connsiteX6" fmla="*/ 0 w 7315200"/>
                <a:gd name="connsiteY6" fmla="*/ 0 h 4919472"/>
                <a:gd name="connsiteX7" fmla="*/ 39140 w 7315200"/>
                <a:gd name="connsiteY7" fmla="*/ 0 h 4919472"/>
                <a:gd name="connsiteX8" fmla="*/ 0 w 7315200"/>
                <a:gd name="connsiteY8" fmla="*/ 0 h 4919472"/>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00" h="4919472">
                  <a:moveTo>
                    <a:pt x="3165079" y="0"/>
                  </a:moveTo>
                  <a:lnTo>
                    <a:pt x="7315200" y="0"/>
                  </a:lnTo>
                  <a:lnTo>
                    <a:pt x="7315200" y="4919472"/>
                  </a:lnTo>
                  <a:lnTo>
                    <a:pt x="0" y="4919472"/>
                  </a:lnTo>
                  <a:lnTo>
                    <a:pt x="0" y="4917391"/>
                  </a:lnTo>
                  <a:lnTo>
                    <a:pt x="3165079" y="0"/>
                  </a:lnTo>
                  <a:close/>
                </a:path>
              </a:pathLst>
            </a:custGeom>
            <a:solidFill>
              <a:srgbClr val="58606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2" name="Rectangle 36"/>
            <p:cNvSpPr/>
            <p:nvPr userDrawn="1"/>
          </p:nvSpPr>
          <p:spPr bwMode="gray">
            <a:xfrm>
              <a:off x="1315310" y="730531"/>
              <a:ext cx="4678792" cy="3146488"/>
            </a:xfrm>
            <a:custGeom>
              <a:avLst/>
              <a:gdLst>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 name="connsiteX6" fmla="*/ 0 w 7315200"/>
                <a:gd name="connsiteY6" fmla="*/ 0 h 4919472"/>
                <a:gd name="connsiteX7" fmla="*/ 39140 w 7315200"/>
                <a:gd name="connsiteY7" fmla="*/ 0 h 4919472"/>
                <a:gd name="connsiteX8" fmla="*/ 0 w 7315200"/>
                <a:gd name="connsiteY8" fmla="*/ 0 h 4919472"/>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00" h="4919472">
                  <a:moveTo>
                    <a:pt x="3165079" y="0"/>
                  </a:moveTo>
                  <a:lnTo>
                    <a:pt x="7315200" y="0"/>
                  </a:lnTo>
                  <a:lnTo>
                    <a:pt x="7315200" y="4919472"/>
                  </a:lnTo>
                  <a:lnTo>
                    <a:pt x="0" y="4919472"/>
                  </a:lnTo>
                  <a:lnTo>
                    <a:pt x="0" y="4917391"/>
                  </a:lnTo>
                  <a:lnTo>
                    <a:pt x="3165079" y="0"/>
                  </a:lnTo>
                  <a:close/>
                </a:path>
              </a:pathLst>
            </a:custGeom>
            <a:solidFill>
              <a:srgbClr val="454F5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3" name="Rectangle 36"/>
            <p:cNvSpPr/>
            <p:nvPr userDrawn="1"/>
          </p:nvSpPr>
          <p:spPr bwMode="gray">
            <a:xfrm>
              <a:off x="1717246" y="730531"/>
              <a:ext cx="4678792" cy="3146488"/>
            </a:xfrm>
            <a:custGeom>
              <a:avLst/>
              <a:gdLst>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 name="connsiteX6" fmla="*/ 0 w 7315200"/>
                <a:gd name="connsiteY6" fmla="*/ 0 h 4919472"/>
                <a:gd name="connsiteX7" fmla="*/ 0 w 7315200"/>
                <a:gd name="connsiteY7" fmla="*/ 60810 h 4919472"/>
                <a:gd name="connsiteX8" fmla="*/ 0 w 7315200"/>
                <a:gd name="connsiteY8" fmla="*/ 0 h 4919472"/>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00" h="4919472">
                  <a:moveTo>
                    <a:pt x="3165079" y="0"/>
                  </a:moveTo>
                  <a:lnTo>
                    <a:pt x="7315200" y="0"/>
                  </a:lnTo>
                  <a:lnTo>
                    <a:pt x="7315200" y="4919472"/>
                  </a:lnTo>
                  <a:lnTo>
                    <a:pt x="0" y="4919472"/>
                  </a:lnTo>
                  <a:lnTo>
                    <a:pt x="0" y="4917391"/>
                  </a:lnTo>
                  <a:lnTo>
                    <a:pt x="3165079" y="0"/>
                  </a:ln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57152" y="346234"/>
            <a:ext cx="2304288" cy="99450"/>
          </a:xfrm>
          <a:prstGeom prst="rect">
            <a:avLst/>
          </a:prstGeom>
          <a:noFill/>
          <a:ln>
            <a:noFill/>
          </a:ln>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20319" y="228311"/>
            <a:ext cx="1133856" cy="314378"/>
          </a:xfrm>
          <a:prstGeom prst="rect">
            <a:avLst/>
          </a:prstGeom>
          <a:noFill/>
          <a:ln>
            <a:noFill/>
          </a:ln>
        </p:spPr>
      </p:pic>
      <p:sp>
        <p:nvSpPr>
          <p:cNvPr id="7" name="TextBox 6"/>
          <p:cNvSpPr txBox="1"/>
          <p:nvPr userDrawn="1"/>
        </p:nvSpPr>
        <p:spPr bwMode="gray">
          <a:xfrm>
            <a:off x="318663" y="4327487"/>
            <a:ext cx="952357" cy="200055"/>
          </a:xfrm>
          <a:prstGeom prst="rect">
            <a:avLst/>
          </a:prstGeom>
          <a:noFill/>
        </p:spPr>
        <p:txBody>
          <a:bodyPr wrap="square" lIns="0" tIns="0" rIns="0" bIns="0" rtlCol="0">
            <a:spAutoFit/>
          </a:bodyPr>
          <a:lstStyle/>
          <a:p>
            <a:pPr>
              <a:spcBef>
                <a:spcPts val="500"/>
              </a:spcBef>
            </a:pPr>
            <a:r>
              <a:rPr lang="en-US" sz="650" dirty="0">
                <a:solidFill>
                  <a:srgbClr val="333E48"/>
                </a:solidFill>
              </a:rPr>
              <a:t>membership renewal rate among U.S. hospitals</a:t>
            </a:r>
          </a:p>
        </p:txBody>
      </p:sp>
      <p:sp>
        <p:nvSpPr>
          <p:cNvPr id="8" name="TextBox 7"/>
          <p:cNvSpPr txBox="1"/>
          <p:nvPr userDrawn="1"/>
        </p:nvSpPr>
        <p:spPr bwMode="gray">
          <a:xfrm>
            <a:off x="1832732" y="4327487"/>
            <a:ext cx="1340690" cy="200055"/>
          </a:xfrm>
          <a:prstGeom prst="rect">
            <a:avLst/>
          </a:prstGeom>
          <a:noFill/>
        </p:spPr>
        <p:txBody>
          <a:bodyPr wrap="square" lIns="0" tIns="0" rIns="0" bIns="0" rtlCol="0">
            <a:spAutoFit/>
          </a:bodyPr>
          <a:lstStyle/>
          <a:p>
            <a:pPr>
              <a:spcBef>
                <a:spcPts val="500"/>
              </a:spcBef>
            </a:pPr>
            <a:r>
              <a:rPr lang="en-US" sz="650" dirty="0">
                <a:solidFill>
                  <a:srgbClr val="333E48"/>
                </a:solidFill>
              </a:rPr>
              <a:t>of U.S. News and World Report “Honor Roll” hospitals are members</a:t>
            </a:r>
          </a:p>
        </p:txBody>
      </p:sp>
      <p:sp>
        <p:nvSpPr>
          <p:cNvPr id="9" name="TextBox 8"/>
          <p:cNvSpPr txBox="1"/>
          <p:nvPr userDrawn="1"/>
        </p:nvSpPr>
        <p:spPr bwMode="gray">
          <a:xfrm>
            <a:off x="318663" y="4018422"/>
            <a:ext cx="892013" cy="307777"/>
          </a:xfrm>
          <a:prstGeom prst="rect">
            <a:avLst/>
          </a:prstGeom>
          <a:noFill/>
        </p:spPr>
        <p:txBody>
          <a:bodyPr wrap="square" lIns="0" tIns="0" rIns="0" bIns="0" rtlCol="0">
            <a:spAutoFit/>
          </a:bodyPr>
          <a:lstStyle/>
          <a:p>
            <a:pPr>
              <a:spcBef>
                <a:spcPts val="500"/>
              </a:spcBef>
            </a:pPr>
            <a:r>
              <a:rPr lang="en-US" sz="2000" dirty="0">
                <a:solidFill>
                  <a:srgbClr val="CF0A2C"/>
                </a:solidFill>
              </a:rPr>
              <a:t>96%</a:t>
            </a:r>
          </a:p>
        </p:txBody>
      </p:sp>
      <p:sp>
        <p:nvSpPr>
          <p:cNvPr id="10" name="TextBox 9"/>
          <p:cNvSpPr txBox="1"/>
          <p:nvPr userDrawn="1"/>
        </p:nvSpPr>
        <p:spPr bwMode="gray">
          <a:xfrm>
            <a:off x="1816064" y="4018422"/>
            <a:ext cx="1075484" cy="307777"/>
          </a:xfrm>
          <a:prstGeom prst="rect">
            <a:avLst/>
          </a:prstGeom>
          <a:noFill/>
        </p:spPr>
        <p:txBody>
          <a:bodyPr wrap="square" lIns="0" tIns="0" rIns="0" bIns="0" rtlCol="0">
            <a:spAutoFit/>
          </a:bodyPr>
          <a:lstStyle/>
          <a:p>
            <a:pPr>
              <a:spcBef>
                <a:spcPts val="500"/>
              </a:spcBef>
            </a:pPr>
            <a:r>
              <a:rPr lang="en-US" sz="2000" dirty="0">
                <a:solidFill>
                  <a:srgbClr val="CF0A2C"/>
                </a:solidFill>
              </a:rPr>
              <a:t>100%</a:t>
            </a:r>
          </a:p>
        </p:txBody>
      </p:sp>
      <p:sp>
        <p:nvSpPr>
          <p:cNvPr id="11" name="TextBox 10"/>
          <p:cNvSpPr txBox="1"/>
          <p:nvPr userDrawn="1"/>
        </p:nvSpPr>
        <p:spPr bwMode="gray">
          <a:xfrm>
            <a:off x="3678877" y="4327487"/>
            <a:ext cx="759773" cy="200055"/>
          </a:xfrm>
          <a:prstGeom prst="rect">
            <a:avLst/>
          </a:prstGeom>
          <a:noFill/>
        </p:spPr>
        <p:txBody>
          <a:bodyPr wrap="square" lIns="0" tIns="0" rIns="0" bIns="0" rtlCol="0">
            <a:spAutoFit/>
          </a:bodyPr>
          <a:lstStyle/>
          <a:p>
            <a:pPr>
              <a:spcBef>
                <a:spcPts val="500"/>
              </a:spcBef>
            </a:pPr>
            <a:r>
              <a:rPr lang="en-US" sz="650" dirty="0">
                <a:solidFill>
                  <a:srgbClr val="333E48"/>
                </a:solidFill>
              </a:rPr>
              <a:t>health care member</a:t>
            </a:r>
            <a:br>
              <a:rPr lang="en-US" sz="650" dirty="0">
                <a:solidFill>
                  <a:srgbClr val="333E48"/>
                </a:solidFill>
              </a:rPr>
            </a:br>
            <a:r>
              <a:rPr lang="en-US" sz="650" dirty="0">
                <a:solidFill>
                  <a:srgbClr val="333E48"/>
                </a:solidFill>
              </a:rPr>
              <a:t>organizations</a:t>
            </a:r>
          </a:p>
        </p:txBody>
      </p:sp>
      <p:sp>
        <p:nvSpPr>
          <p:cNvPr id="12" name="TextBox 11"/>
          <p:cNvSpPr txBox="1"/>
          <p:nvPr userDrawn="1"/>
        </p:nvSpPr>
        <p:spPr bwMode="gray">
          <a:xfrm>
            <a:off x="3683639" y="4018422"/>
            <a:ext cx="781205" cy="307777"/>
          </a:xfrm>
          <a:prstGeom prst="rect">
            <a:avLst/>
          </a:prstGeom>
          <a:noFill/>
        </p:spPr>
        <p:txBody>
          <a:bodyPr wrap="square" lIns="0" tIns="0" rIns="0" bIns="0" rtlCol="0">
            <a:spAutoFit/>
          </a:bodyPr>
          <a:lstStyle/>
          <a:p>
            <a:pPr>
              <a:spcBef>
                <a:spcPts val="500"/>
              </a:spcBef>
            </a:pPr>
            <a:r>
              <a:rPr lang="en-US" sz="2000" dirty="0">
                <a:solidFill>
                  <a:srgbClr val="CF0A2C"/>
                </a:solidFill>
              </a:rPr>
              <a:t>4,400</a:t>
            </a:r>
            <a:r>
              <a:rPr lang="en-US" sz="2000" baseline="30000" dirty="0">
                <a:solidFill>
                  <a:srgbClr val="CF0A2C"/>
                </a:solidFill>
              </a:rPr>
              <a:t>+</a:t>
            </a:r>
          </a:p>
        </p:txBody>
      </p:sp>
      <p:sp>
        <p:nvSpPr>
          <p:cNvPr id="13" name="TextBox 12"/>
          <p:cNvSpPr txBox="1"/>
          <p:nvPr userDrawn="1"/>
        </p:nvSpPr>
        <p:spPr bwMode="gray">
          <a:xfrm>
            <a:off x="5208120" y="4327487"/>
            <a:ext cx="576487" cy="200055"/>
          </a:xfrm>
          <a:prstGeom prst="rect">
            <a:avLst/>
          </a:prstGeom>
          <a:noFill/>
        </p:spPr>
        <p:txBody>
          <a:bodyPr wrap="square" lIns="0" tIns="0" rIns="0" bIns="0" rtlCol="0">
            <a:spAutoFit/>
          </a:bodyPr>
          <a:lstStyle/>
          <a:p>
            <a:pPr>
              <a:spcBef>
                <a:spcPts val="500"/>
              </a:spcBef>
            </a:pPr>
            <a:r>
              <a:rPr lang="en-US" sz="650" dirty="0">
                <a:solidFill>
                  <a:srgbClr val="333E48"/>
                </a:solidFill>
              </a:rPr>
              <a:t>CEO and COO</a:t>
            </a:r>
            <a:br>
              <a:rPr lang="en-US" sz="650" dirty="0">
                <a:solidFill>
                  <a:srgbClr val="333E48"/>
                </a:solidFill>
              </a:rPr>
            </a:br>
            <a:r>
              <a:rPr lang="en-US" sz="650" dirty="0">
                <a:solidFill>
                  <a:srgbClr val="333E48"/>
                </a:solidFill>
              </a:rPr>
              <a:t>relationships</a:t>
            </a:r>
          </a:p>
        </p:txBody>
      </p:sp>
      <p:sp>
        <p:nvSpPr>
          <p:cNvPr id="14" name="TextBox 13"/>
          <p:cNvSpPr txBox="1"/>
          <p:nvPr userDrawn="1"/>
        </p:nvSpPr>
        <p:spPr bwMode="gray">
          <a:xfrm>
            <a:off x="5208120" y="4018422"/>
            <a:ext cx="771199" cy="307777"/>
          </a:xfrm>
          <a:prstGeom prst="rect">
            <a:avLst/>
          </a:prstGeom>
          <a:noFill/>
        </p:spPr>
        <p:txBody>
          <a:bodyPr wrap="square" lIns="0" tIns="0" rIns="0" bIns="0" rtlCol="0">
            <a:spAutoFit/>
          </a:bodyPr>
          <a:lstStyle/>
          <a:p>
            <a:pPr>
              <a:spcBef>
                <a:spcPts val="500"/>
              </a:spcBef>
            </a:pPr>
            <a:r>
              <a:rPr lang="en-US" sz="2000" dirty="0">
                <a:solidFill>
                  <a:srgbClr val="CF0A2C"/>
                </a:solidFill>
              </a:rPr>
              <a:t>9,500</a:t>
            </a:r>
            <a:r>
              <a:rPr lang="en-US" sz="2000" baseline="30000" dirty="0">
                <a:solidFill>
                  <a:srgbClr val="CF0A2C"/>
                </a:solidFill>
              </a:rPr>
              <a:t>+</a:t>
            </a:r>
          </a:p>
        </p:txBody>
      </p:sp>
      <p:sp>
        <p:nvSpPr>
          <p:cNvPr id="15" name="TextBox 14"/>
          <p:cNvSpPr txBox="1"/>
          <p:nvPr userDrawn="1"/>
        </p:nvSpPr>
        <p:spPr bwMode="gray">
          <a:xfrm>
            <a:off x="318663" y="1623174"/>
            <a:ext cx="1936475" cy="1346522"/>
          </a:xfrm>
          <a:custGeom>
            <a:avLst/>
            <a:gdLst>
              <a:gd name="connsiteX0" fmla="*/ 0 w 2966356"/>
              <a:gd name="connsiteY0" fmla="*/ 0 h 1354217"/>
              <a:gd name="connsiteX1" fmla="*/ 2966356 w 2966356"/>
              <a:gd name="connsiteY1" fmla="*/ 0 h 1354217"/>
              <a:gd name="connsiteX2" fmla="*/ 2966356 w 2966356"/>
              <a:gd name="connsiteY2" fmla="*/ 1354217 h 1354217"/>
              <a:gd name="connsiteX3" fmla="*/ 0 w 2966356"/>
              <a:gd name="connsiteY3" fmla="*/ 1354217 h 1354217"/>
              <a:gd name="connsiteX4" fmla="*/ 0 w 2966356"/>
              <a:gd name="connsiteY4" fmla="*/ 0 h 1354217"/>
              <a:gd name="connsiteX0" fmla="*/ 0 w 2966356"/>
              <a:gd name="connsiteY0" fmla="*/ 0 h 1354217"/>
              <a:gd name="connsiteX1" fmla="*/ 2966356 w 2966356"/>
              <a:gd name="connsiteY1" fmla="*/ 0 h 1354217"/>
              <a:gd name="connsiteX2" fmla="*/ 2952752 w 2966356"/>
              <a:gd name="connsiteY2" fmla="*/ 153615 h 1354217"/>
              <a:gd name="connsiteX3" fmla="*/ 2966356 w 2966356"/>
              <a:gd name="connsiteY3" fmla="*/ 1354217 h 1354217"/>
              <a:gd name="connsiteX4" fmla="*/ 0 w 2966356"/>
              <a:gd name="connsiteY4" fmla="*/ 1354217 h 1354217"/>
              <a:gd name="connsiteX5" fmla="*/ 0 w 2966356"/>
              <a:gd name="connsiteY5" fmla="*/ 0 h 1354217"/>
              <a:gd name="connsiteX0" fmla="*/ 0 w 2966356"/>
              <a:gd name="connsiteY0" fmla="*/ 0 h 1363742"/>
              <a:gd name="connsiteX1" fmla="*/ 2966356 w 2966356"/>
              <a:gd name="connsiteY1" fmla="*/ 0 h 1363742"/>
              <a:gd name="connsiteX2" fmla="*/ 2952752 w 2966356"/>
              <a:gd name="connsiteY2" fmla="*/ 153615 h 1363742"/>
              <a:gd name="connsiteX3" fmla="*/ 2213881 w 2966356"/>
              <a:gd name="connsiteY3" fmla="*/ 1363742 h 1363742"/>
              <a:gd name="connsiteX4" fmla="*/ 0 w 2966356"/>
              <a:gd name="connsiteY4" fmla="*/ 1354217 h 1363742"/>
              <a:gd name="connsiteX5" fmla="*/ 0 w 2966356"/>
              <a:gd name="connsiteY5" fmla="*/ 0 h 1363742"/>
              <a:gd name="connsiteX0" fmla="*/ 0 w 2966356"/>
              <a:gd name="connsiteY0" fmla="*/ 0 h 1363742"/>
              <a:gd name="connsiteX1" fmla="*/ 2966356 w 2966356"/>
              <a:gd name="connsiteY1" fmla="*/ 0 h 1363742"/>
              <a:gd name="connsiteX2" fmla="*/ 2647952 w 2966356"/>
              <a:gd name="connsiteY2" fmla="*/ 658440 h 1363742"/>
              <a:gd name="connsiteX3" fmla="*/ 2213881 w 2966356"/>
              <a:gd name="connsiteY3" fmla="*/ 1363742 h 1363742"/>
              <a:gd name="connsiteX4" fmla="*/ 0 w 2966356"/>
              <a:gd name="connsiteY4" fmla="*/ 1354217 h 1363742"/>
              <a:gd name="connsiteX5" fmla="*/ 0 w 2966356"/>
              <a:gd name="connsiteY5" fmla="*/ 0 h 1363742"/>
              <a:gd name="connsiteX0" fmla="*/ 0 w 3033031"/>
              <a:gd name="connsiteY0" fmla="*/ 0 h 1363742"/>
              <a:gd name="connsiteX1" fmla="*/ 3033031 w 3033031"/>
              <a:gd name="connsiteY1" fmla="*/ 0 h 1363742"/>
              <a:gd name="connsiteX2" fmla="*/ 2647952 w 3033031"/>
              <a:gd name="connsiteY2" fmla="*/ 658440 h 1363742"/>
              <a:gd name="connsiteX3" fmla="*/ 2213881 w 3033031"/>
              <a:gd name="connsiteY3" fmla="*/ 1363742 h 1363742"/>
              <a:gd name="connsiteX4" fmla="*/ 0 w 3033031"/>
              <a:gd name="connsiteY4" fmla="*/ 1354217 h 1363742"/>
              <a:gd name="connsiteX5" fmla="*/ 0 w 3033031"/>
              <a:gd name="connsiteY5" fmla="*/ 0 h 1363742"/>
              <a:gd name="connsiteX0" fmla="*/ 0 w 3567184"/>
              <a:gd name="connsiteY0" fmla="*/ 7372 h 1371114"/>
              <a:gd name="connsiteX1" fmla="*/ 3567184 w 3567184"/>
              <a:gd name="connsiteY1" fmla="*/ 0 h 1371114"/>
              <a:gd name="connsiteX2" fmla="*/ 2647952 w 3567184"/>
              <a:gd name="connsiteY2" fmla="*/ 665812 h 1371114"/>
              <a:gd name="connsiteX3" fmla="*/ 2213881 w 3567184"/>
              <a:gd name="connsiteY3" fmla="*/ 1371114 h 1371114"/>
              <a:gd name="connsiteX4" fmla="*/ 0 w 3567184"/>
              <a:gd name="connsiteY4" fmla="*/ 1361589 h 1371114"/>
              <a:gd name="connsiteX5" fmla="*/ 0 w 3567184"/>
              <a:gd name="connsiteY5" fmla="*/ 7372 h 1371114"/>
              <a:gd name="connsiteX0" fmla="*/ 0 w 3567184"/>
              <a:gd name="connsiteY0" fmla="*/ 7372 h 1371114"/>
              <a:gd name="connsiteX1" fmla="*/ 3567184 w 3567184"/>
              <a:gd name="connsiteY1" fmla="*/ 0 h 1371114"/>
              <a:gd name="connsiteX2" fmla="*/ 2932076 w 3567184"/>
              <a:gd name="connsiteY2" fmla="*/ 717416 h 1371114"/>
              <a:gd name="connsiteX3" fmla="*/ 2213881 w 3567184"/>
              <a:gd name="connsiteY3" fmla="*/ 1371114 h 1371114"/>
              <a:gd name="connsiteX4" fmla="*/ 0 w 3567184"/>
              <a:gd name="connsiteY4" fmla="*/ 1361589 h 1371114"/>
              <a:gd name="connsiteX5" fmla="*/ 0 w 3567184"/>
              <a:gd name="connsiteY5" fmla="*/ 7372 h 1371114"/>
              <a:gd name="connsiteX0" fmla="*/ 0 w 3567184"/>
              <a:gd name="connsiteY0" fmla="*/ 7372 h 1371114"/>
              <a:gd name="connsiteX1" fmla="*/ 3567184 w 3567184"/>
              <a:gd name="connsiteY1" fmla="*/ 0 h 1371114"/>
              <a:gd name="connsiteX2" fmla="*/ 2213881 w 3567184"/>
              <a:gd name="connsiteY2" fmla="*/ 1371114 h 1371114"/>
              <a:gd name="connsiteX3" fmla="*/ 0 w 3567184"/>
              <a:gd name="connsiteY3" fmla="*/ 1361589 h 1371114"/>
              <a:gd name="connsiteX4" fmla="*/ 0 w 3567184"/>
              <a:gd name="connsiteY4" fmla="*/ 7372 h 1371114"/>
              <a:gd name="connsiteX0" fmla="*/ 0 w 3567184"/>
              <a:gd name="connsiteY0" fmla="*/ 7372 h 1362574"/>
              <a:gd name="connsiteX1" fmla="*/ 3567184 w 3567184"/>
              <a:gd name="connsiteY1" fmla="*/ 0 h 1362574"/>
              <a:gd name="connsiteX2" fmla="*/ 1933546 w 3567184"/>
              <a:gd name="connsiteY2" fmla="*/ 1362574 h 1362574"/>
              <a:gd name="connsiteX3" fmla="*/ 0 w 3567184"/>
              <a:gd name="connsiteY3" fmla="*/ 1361589 h 1362574"/>
              <a:gd name="connsiteX4" fmla="*/ 0 w 3567184"/>
              <a:gd name="connsiteY4" fmla="*/ 7372 h 1362574"/>
              <a:gd name="connsiteX0" fmla="*/ 0 w 2310545"/>
              <a:gd name="connsiteY0" fmla="*/ 4537 h 1359739"/>
              <a:gd name="connsiteX1" fmla="*/ 2310545 w 2310545"/>
              <a:gd name="connsiteY1" fmla="*/ 0 h 1359739"/>
              <a:gd name="connsiteX2" fmla="*/ 1933546 w 2310545"/>
              <a:gd name="connsiteY2" fmla="*/ 1359739 h 1359739"/>
              <a:gd name="connsiteX3" fmla="*/ 0 w 2310545"/>
              <a:gd name="connsiteY3" fmla="*/ 1358754 h 1359739"/>
              <a:gd name="connsiteX4" fmla="*/ 0 w 2310545"/>
              <a:gd name="connsiteY4" fmla="*/ 4537 h 1359739"/>
              <a:gd name="connsiteX0" fmla="*/ 0 w 2310545"/>
              <a:gd name="connsiteY0" fmla="*/ 4537 h 1362574"/>
              <a:gd name="connsiteX1" fmla="*/ 2310545 w 2310545"/>
              <a:gd name="connsiteY1" fmla="*/ 0 h 1362574"/>
              <a:gd name="connsiteX2" fmla="*/ 1313344 w 2310545"/>
              <a:gd name="connsiteY2" fmla="*/ 1362574 h 1362574"/>
              <a:gd name="connsiteX3" fmla="*/ 0 w 2310545"/>
              <a:gd name="connsiteY3" fmla="*/ 1358754 h 1362574"/>
              <a:gd name="connsiteX4" fmla="*/ 0 w 2310545"/>
              <a:gd name="connsiteY4" fmla="*/ 4537 h 1362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545" h="1362574">
                <a:moveTo>
                  <a:pt x="0" y="4537"/>
                </a:moveTo>
                <a:lnTo>
                  <a:pt x="2310545" y="0"/>
                </a:lnTo>
                <a:lnTo>
                  <a:pt x="1313344" y="1362574"/>
                </a:lnTo>
                <a:lnTo>
                  <a:pt x="0" y="1358754"/>
                </a:lnTo>
                <a:lnTo>
                  <a:pt x="0" y="4537"/>
                </a:lnTo>
                <a:close/>
              </a:path>
            </a:pathLst>
          </a:custGeom>
          <a:noFill/>
        </p:spPr>
        <p:txBody>
          <a:bodyPr wrap="square" lIns="0" tIns="0" rIns="0" bIns="0" rtlCol="0">
            <a:spAutoFit/>
          </a:bodyPr>
          <a:lstStyle/>
          <a:p>
            <a:pPr>
              <a:spcBef>
                <a:spcPts val="400"/>
              </a:spcBef>
            </a:pPr>
            <a:r>
              <a:rPr lang="en-US" sz="750" dirty="0">
                <a:solidFill>
                  <a:srgbClr val="333E48"/>
                </a:solidFill>
              </a:rPr>
              <a:t>Through the breadth of our network and</a:t>
            </a:r>
            <a:br>
              <a:rPr lang="en-US" sz="750" dirty="0">
                <a:solidFill>
                  <a:srgbClr val="333E48"/>
                </a:solidFill>
              </a:rPr>
            </a:br>
            <a:r>
              <a:rPr lang="en-US" sz="750" dirty="0">
                <a:solidFill>
                  <a:srgbClr val="333E48"/>
                </a:solidFill>
              </a:rPr>
              <a:t>the depth of our expertise, we forge and</a:t>
            </a:r>
            <a:br>
              <a:rPr lang="en-US" sz="750" dirty="0">
                <a:solidFill>
                  <a:srgbClr val="333E48"/>
                </a:solidFill>
              </a:rPr>
            </a:br>
            <a:r>
              <a:rPr lang="en-US" sz="750" dirty="0">
                <a:solidFill>
                  <a:srgbClr val="333E48"/>
                </a:solidFill>
              </a:rPr>
              <a:t>find the best practices that </a:t>
            </a:r>
          </a:p>
          <a:p>
            <a:pPr marL="114300" indent="-114300">
              <a:spcBef>
                <a:spcPts val="500"/>
              </a:spcBef>
              <a:buFont typeface="Arial" panose="020B0604020202020204" pitchFamily="34" charset="0"/>
              <a:buChar char="•"/>
            </a:pPr>
            <a:r>
              <a:rPr lang="en-US" sz="750" dirty="0">
                <a:solidFill>
                  <a:srgbClr val="333E48"/>
                </a:solidFill>
              </a:rPr>
              <a:t>Help our members set course</a:t>
            </a:r>
          </a:p>
          <a:p>
            <a:pPr marL="114300" indent="-114300">
              <a:spcBef>
                <a:spcPts val="500"/>
              </a:spcBef>
              <a:buFont typeface="Arial" panose="020B0604020202020204" pitchFamily="34" charset="0"/>
              <a:buChar char="•"/>
            </a:pPr>
            <a:r>
              <a:rPr lang="en-US" sz="750" dirty="0">
                <a:solidFill>
                  <a:srgbClr val="333E48"/>
                </a:solidFill>
              </a:rPr>
              <a:t>Power the technologies needed</a:t>
            </a:r>
            <a:br>
              <a:rPr lang="en-US" sz="750" dirty="0">
                <a:solidFill>
                  <a:srgbClr val="333E48"/>
                </a:solidFill>
              </a:rPr>
            </a:br>
            <a:r>
              <a:rPr lang="en-US" sz="750" dirty="0">
                <a:solidFill>
                  <a:srgbClr val="333E48"/>
                </a:solidFill>
              </a:rPr>
              <a:t>to accelerate progress</a:t>
            </a:r>
          </a:p>
          <a:p>
            <a:pPr marL="114300" indent="-114300">
              <a:spcBef>
                <a:spcPts val="500"/>
              </a:spcBef>
              <a:buFont typeface="Arial" panose="020B0604020202020204" pitchFamily="34" charset="0"/>
              <a:buChar char="•"/>
            </a:pPr>
            <a:r>
              <a:rPr lang="en-US" sz="750" dirty="0">
                <a:solidFill>
                  <a:srgbClr val="333E48"/>
                </a:solidFill>
              </a:rPr>
              <a:t>Provide the foundation for</a:t>
            </a:r>
            <a:br>
              <a:rPr lang="en-US" sz="750" dirty="0">
                <a:solidFill>
                  <a:srgbClr val="333E48"/>
                </a:solidFill>
              </a:rPr>
            </a:br>
            <a:r>
              <a:rPr lang="en-US" sz="750" dirty="0">
                <a:solidFill>
                  <a:srgbClr val="333E48"/>
                </a:solidFill>
              </a:rPr>
              <a:t>consulting partnerships</a:t>
            </a:r>
            <a:br>
              <a:rPr lang="en-US" sz="750" dirty="0">
                <a:solidFill>
                  <a:srgbClr val="333E48"/>
                </a:solidFill>
              </a:rPr>
            </a:br>
            <a:r>
              <a:rPr lang="en-US" sz="750" dirty="0">
                <a:solidFill>
                  <a:srgbClr val="333E48"/>
                </a:solidFill>
              </a:rPr>
              <a:t>that transform</a:t>
            </a:r>
            <a:br>
              <a:rPr lang="en-US" sz="750" dirty="0">
                <a:solidFill>
                  <a:srgbClr val="333E48"/>
                </a:solidFill>
              </a:rPr>
            </a:br>
            <a:r>
              <a:rPr lang="en-US" sz="750" dirty="0">
                <a:solidFill>
                  <a:srgbClr val="333E48"/>
                </a:solidFill>
              </a:rPr>
              <a:t>organizations</a:t>
            </a:r>
          </a:p>
        </p:txBody>
      </p:sp>
      <p:sp>
        <p:nvSpPr>
          <p:cNvPr id="16" name="TextBox 15"/>
          <p:cNvSpPr txBox="1"/>
          <p:nvPr userDrawn="1"/>
        </p:nvSpPr>
        <p:spPr bwMode="gray">
          <a:xfrm>
            <a:off x="318663" y="1094450"/>
            <a:ext cx="2699658" cy="332399"/>
          </a:xfrm>
          <a:prstGeom prst="rect">
            <a:avLst/>
          </a:prstGeom>
          <a:noFill/>
        </p:spPr>
        <p:txBody>
          <a:bodyPr wrap="square" lIns="0" tIns="0" rIns="0" bIns="0" rtlCol="0">
            <a:spAutoFit/>
          </a:bodyPr>
          <a:lstStyle/>
          <a:p>
            <a:pPr>
              <a:spcBef>
                <a:spcPts val="500"/>
              </a:spcBef>
            </a:pPr>
            <a:r>
              <a:rPr lang="en-US" sz="1080" dirty="0">
                <a:solidFill>
                  <a:srgbClr val="333E48"/>
                </a:solidFill>
              </a:rPr>
              <a:t>Start with</a:t>
            </a:r>
            <a:br>
              <a:rPr lang="en-US" sz="1080" dirty="0">
                <a:solidFill>
                  <a:srgbClr val="333E48"/>
                </a:solidFill>
              </a:rPr>
            </a:br>
            <a:r>
              <a:rPr lang="en-US" sz="1080" dirty="0">
                <a:solidFill>
                  <a:srgbClr val="333E48"/>
                </a:solidFill>
              </a:rPr>
              <a:t>best practices</a:t>
            </a:r>
          </a:p>
        </p:txBody>
      </p:sp>
      <p:cxnSp>
        <p:nvCxnSpPr>
          <p:cNvPr id="17" name="Straight Connector 16"/>
          <p:cNvCxnSpPr/>
          <p:nvPr userDrawn="1"/>
        </p:nvCxnSpPr>
        <p:spPr bwMode="gray">
          <a:xfrm>
            <a:off x="316849" y="1486205"/>
            <a:ext cx="1680065" cy="0"/>
          </a:xfrm>
          <a:prstGeom prst="line">
            <a:avLst/>
          </a:prstGeom>
          <a:ln w="95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bwMode="gray">
          <a:xfrm>
            <a:off x="2982013" y="1623174"/>
            <a:ext cx="3033776" cy="410369"/>
          </a:xfrm>
          <a:prstGeom prst="rect">
            <a:avLst/>
          </a:prstGeom>
          <a:noFill/>
        </p:spPr>
        <p:txBody>
          <a:bodyPr wrap="square" lIns="0" tIns="0" rIns="0" bIns="0" rtlCol="0">
            <a:spAutoFit/>
          </a:bodyPr>
          <a:lstStyle/>
          <a:p>
            <a:pPr>
              <a:spcBef>
                <a:spcPts val="500"/>
              </a:spcBef>
            </a:pPr>
            <a:r>
              <a:rPr lang="en-US" sz="750" b="1" dirty="0">
                <a:solidFill>
                  <a:srgbClr val="FFFFFF"/>
                </a:solidFill>
                <a:cs typeface="Arial" panose="020B0604020202020204" pitchFamily="34" charset="0"/>
              </a:rPr>
              <a:t>STRATEGY</a:t>
            </a:r>
          </a:p>
          <a:p>
            <a:pPr>
              <a:spcBef>
                <a:spcPts val="500"/>
              </a:spcBef>
            </a:pPr>
            <a:r>
              <a:rPr lang="en-US" sz="750" dirty="0">
                <a:solidFill>
                  <a:srgbClr val="FFFFFF"/>
                </a:solidFill>
                <a:cs typeface="Arial" panose="020B0604020202020204" pitchFamily="34" charset="0"/>
              </a:rPr>
              <a:t>Helping </a:t>
            </a:r>
            <a:r>
              <a:rPr lang="en-US" sz="750" b="1" dirty="0">
                <a:solidFill>
                  <a:srgbClr val="FFFFFF"/>
                </a:solidFill>
                <a:cs typeface="Arial" panose="020B0604020202020204" pitchFamily="34" charset="0"/>
              </a:rPr>
              <a:t>CEOs</a:t>
            </a:r>
            <a:r>
              <a:rPr lang="en-US" sz="750" dirty="0">
                <a:solidFill>
                  <a:srgbClr val="FFFFFF"/>
                </a:solidFill>
                <a:cs typeface="Arial" panose="020B0604020202020204" pitchFamily="34" charset="0"/>
              </a:rPr>
              <a:t>, </a:t>
            </a:r>
            <a:r>
              <a:rPr lang="en-US" sz="750" b="1" dirty="0">
                <a:solidFill>
                  <a:srgbClr val="FFFFFF"/>
                </a:solidFill>
                <a:cs typeface="Arial" panose="020B0604020202020204" pitchFamily="34" charset="0"/>
              </a:rPr>
              <a:t>chief marketing officers</a:t>
            </a:r>
            <a:r>
              <a:rPr lang="en-US" sz="750" dirty="0">
                <a:solidFill>
                  <a:srgbClr val="FFFFFF"/>
                </a:solidFill>
                <a:cs typeface="Arial" panose="020B0604020202020204" pitchFamily="34" charset="0"/>
              </a:rPr>
              <a:t>, and </a:t>
            </a:r>
            <a:r>
              <a:rPr lang="en-US" sz="750" b="1" dirty="0">
                <a:solidFill>
                  <a:srgbClr val="FFFFFF"/>
                </a:solidFill>
                <a:cs typeface="Arial" panose="020B0604020202020204" pitchFamily="34" charset="0"/>
              </a:rPr>
              <a:t>chief strategy officers </a:t>
            </a:r>
            <a:r>
              <a:rPr lang="en-US" sz="750" dirty="0">
                <a:solidFill>
                  <a:srgbClr val="FFFFFF"/>
                </a:solidFill>
                <a:cs typeface="Arial" panose="020B0604020202020204" pitchFamily="34" charset="0"/>
              </a:rPr>
              <a:t>chart course and grow their businesses.</a:t>
            </a:r>
            <a:endParaRPr lang="en-US" sz="750" dirty="0">
              <a:solidFill>
                <a:srgbClr val="333E48"/>
              </a:solidFill>
            </a:endParaRPr>
          </a:p>
        </p:txBody>
      </p:sp>
      <p:sp>
        <p:nvSpPr>
          <p:cNvPr id="20" name="TextBox 19"/>
          <p:cNvSpPr txBox="1"/>
          <p:nvPr userDrawn="1"/>
        </p:nvSpPr>
        <p:spPr bwMode="gray">
          <a:xfrm>
            <a:off x="2982013" y="2280576"/>
            <a:ext cx="2976055" cy="641201"/>
          </a:xfrm>
          <a:prstGeom prst="rect">
            <a:avLst/>
          </a:prstGeom>
          <a:noFill/>
        </p:spPr>
        <p:txBody>
          <a:bodyPr wrap="square" lIns="0" tIns="0" rIns="0" bIns="0" rtlCol="0">
            <a:spAutoFit/>
          </a:bodyPr>
          <a:lstStyle/>
          <a:p>
            <a:pPr>
              <a:spcBef>
                <a:spcPts val="500"/>
              </a:spcBef>
            </a:pPr>
            <a:r>
              <a:rPr lang="en-US" sz="750" b="1" dirty="0">
                <a:solidFill>
                  <a:srgbClr val="FFFFFF"/>
                </a:solidFill>
                <a:cs typeface="Arial" panose="020B0604020202020204" pitchFamily="34" charset="0"/>
              </a:rPr>
              <a:t>CARE DELIVERY</a:t>
            </a:r>
          </a:p>
          <a:p>
            <a:pPr>
              <a:spcBef>
                <a:spcPts val="500"/>
              </a:spcBef>
            </a:pPr>
            <a:r>
              <a:rPr lang="en-US" sz="750" dirty="0">
                <a:solidFill>
                  <a:srgbClr val="FFFFFF"/>
                </a:solidFill>
              </a:rPr>
              <a:t>Helping </a:t>
            </a:r>
            <a:r>
              <a:rPr lang="en-US" sz="750" b="1" dirty="0">
                <a:solidFill>
                  <a:srgbClr val="FFFFFF"/>
                </a:solidFill>
              </a:rPr>
              <a:t>chief medical officers</a:t>
            </a:r>
            <a:r>
              <a:rPr lang="en-US" sz="750" dirty="0">
                <a:solidFill>
                  <a:srgbClr val="FFFFFF"/>
                </a:solidFill>
              </a:rPr>
              <a:t>, </a:t>
            </a:r>
            <a:r>
              <a:rPr lang="en-US" sz="750" b="1" dirty="0">
                <a:solidFill>
                  <a:srgbClr val="FFFFFF"/>
                </a:solidFill>
              </a:rPr>
              <a:t>medical group executives</a:t>
            </a:r>
            <a:r>
              <a:rPr lang="en-US" sz="750" dirty="0">
                <a:solidFill>
                  <a:srgbClr val="FFFFFF"/>
                </a:solidFill>
              </a:rPr>
              <a:t>, </a:t>
            </a:r>
            <a:br>
              <a:rPr lang="en-US" sz="750" dirty="0">
                <a:solidFill>
                  <a:srgbClr val="FFFFFF"/>
                </a:solidFill>
              </a:rPr>
            </a:br>
            <a:r>
              <a:rPr lang="en-US" sz="750" b="1" dirty="0">
                <a:solidFill>
                  <a:srgbClr val="FFFFFF"/>
                </a:solidFill>
              </a:rPr>
              <a:t>network executives</a:t>
            </a:r>
            <a:r>
              <a:rPr lang="en-US" sz="750" dirty="0">
                <a:solidFill>
                  <a:srgbClr val="FFFFFF"/>
                </a:solidFill>
              </a:rPr>
              <a:t>, and </a:t>
            </a:r>
            <a:r>
              <a:rPr lang="en-US" sz="750" b="1" dirty="0">
                <a:solidFill>
                  <a:srgbClr val="FFFFFF"/>
                </a:solidFill>
              </a:rPr>
              <a:t>clinical leaders </a:t>
            </a:r>
            <a:r>
              <a:rPr lang="en-US" sz="750" dirty="0">
                <a:solidFill>
                  <a:srgbClr val="FFFFFF"/>
                </a:solidFill>
              </a:rPr>
              <a:t>to shape networks, engage physicians, manage medical group performance, implement care pathways, accelerate population health efforts, and more.</a:t>
            </a:r>
          </a:p>
        </p:txBody>
      </p:sp>
      <p:sp>
        <p:nvSpPr>
          <p:cNvPr id="21" name="TextBox 20"/>
          <p:cNvSpPr txBox="1"/>
          <p:nvPr userDrawn="1"/>
        </p:nvSpPr>
        <p:spPr bwMode="gray">
          <a:xfrm>
            <a:off x="2982013" y="3168811"/>
            <a:ext cx="2659449" cy="294953"/>
          </a:xfrm>
          <a:prstGeom prst="rect">
            <a:avLst/>
          </a:prstGeom>
          <a:noFill/>
        </p:spPr>
        <p:txBody>
          <a:bodyPr wrap="square" lIns="0" tIns="0" rIns="0" bIns="0" rtlCol="0">
            <a:spAutoFit/>
          </a:bodyPr>
          <a:lstStyle/>
          <a:p>
            <a:pPr>
              <a:spcBef>
                <a:spcPts val="500"/>
              </a:spcBef>
            </a:pPr>
            <a:r>
              <a:rPr lang="en-US" sz="750" b="1" dirty="0">
                <a:solidFill>
                  <a:srgbClr val="FFFFFF"/>
                </a:solidFill>
                <a:cs typeface="Arial" panose="020B0604020202020204" pitchFamily="34" charset="0"/>
              </a:rPr>
              <a:t>OPERATIONS</a:t>
            </a:r>
          </a:p>
          <a:p>
            <a:pPr>
              <a:spcBef>
                <a:spcPts val="500"/>
              </a:spcBef>
            </a:pPr>
            <a:r>
              <a:rPr lang="en-US" sz="750" dirty="0">
                <a:solidFill>
                  <a:srgbClr val="FFFFFF"/>
                </a:solidFill>
                <a:cs typeface="Arial" panose="020B0604020202020204" pitchFamily="34" charset="0"/>
              </a:rPr>
              <a:t>Helping </a:t>
            </a:r>
            <a:r>
              <a:rPr lang="en-US" sz="750" b="1" dirty="0">
                <a:solidFill>
                  <a:srgbClr val="FFFFFF"/>
                </a:solidFill>
                <a:cs typeface="Arial" panose="020B0604020202020204" pitchFamily="34" charset="0"/>
              </a:rPr>
              <a:t>CFOs</a:t>
            </a:r>
            <a:r>
              <a:rPr lang="en-US" sz="750" dirty="0">
                <a:solidFill>
                  <a:srgbClr val="FFFFFF"/>
                </a:solidFill>
                <a:cs typeface="Arial" panose="020B0604020202020204" pitchFamily="34" charset="0"/>
              </a:rPr>
              <a:t> and </a:t>
            </a:r>
            <a:r>
              <a:rPr lang="en-US" sz="750" b="1" dirty="0">
                <a:solidFill>
                  <a:srgbClr val="FFFFFF"/>
                </a:solidFill>
                <a:cs typeface="Arial" panose="020B0604020202020204" pitchFamily="34" charset="0"/>
              </a:rPr>
              <a:t>COOs</a:t>
            </a:r>
            <a:r>
              <a:rPr lang="en-US" sz="750" dirty="0">
                <a:solidFill>
                  <a:srgbClr val="FFFFFF"/>
                </a:solidFill>
                <a:cs typeface="Arial" panose="020B0604020202020204" pitchFamily="34" charset="0"/>
              </a:rPr>
              <a:t> reboot their approach to profitability.</a:t>
            </a:r>
            <a:endParaRPr lang="en-US" sz="750" dirty="0">
              <a:solidFill>
                <a:srgbClr val="333E48"/>
              </a:solidFill>
            </a:endParaRPr>
          </a:p>
        </p:txBody>
      </p:sp>
      <p:sp>
        <p:nvSpPr>
          <p:cNvPr id="22" name="TextBox 21"/>
          <p:cNvSpPr txBox="1"/>
          <p:nvPr userDrawn="1"/>
        </p:nvSpPr>
        <p:spPr bwMode="gray">
          <a:xfrm>
            <a:off x="2982013" y="1094450"/>
            <a:ext cx="3177837" cy="332399"/>
          </a:xfrm>
          <a:prstGeom prst="rect">
            <a:avLst/>
          </a:prstGeom>
          <a:noFill/>
        </p:spPr>
        <p:txBody>
          <a:bodyPr wrap="square" lIns="0" tIns="0" rIns="0" bIns="0" rtlCol="0">
            <a:spAutoFit/>
          </a:bodyPr>
          <a:lstStyle/>
          <a:p>
            <a:pPr>
              <a:spcBef>
                <a:spcPts val="500"/>
              </a:spcBef>
            </a:pPr>
            <a:r>
              <a:rPr lang="en-US" sz="1080" dirty="0">
                <a:solidFill>
                  <a:srgbClr val="FFFFFF"/>
                </a:solidFill>
              </a:rPr>
              <a:t>Then hardwire those insights into your organization with research, technology, and consulting</a:t>
            </a:r>
          </a:p>
        </p:txBody>
      </p:sp>
      <p:cxnSp>
        <p:nvCxnSpPr>
          <p:cNvPr id="23" name="Straight Connector 22"/>
          <p:cNvCxnSpPr/>
          <p:nvPr userDrawn="1"/>
        </p:nvCxnSpPr>
        <p:spPr bwMode="white">
          <a:xfrm>
            <a:off x="2983602" y="1486205"/>
            <a:ext cx="3096523" cy="0"/>
          </a:xfrm>
          <a:prstGeom prst="line">
            <a:avLst/>
          </a:prstGeom>
          <a:ln w="95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userDrawn="1"/>
        </p:nvSpPr>
        <p:spPr bwMode="gray">
          <a:xfrm rot="18196691">
            <a:off x="1243098" y="3404895"/>
            <a:ext cx="362136" cy="107722"/>
          </a:xfrm>
          <a:prstGeom prst="rect">
            <a:avLst/>
          </a:prstGeom>
          <a:noFill/>
        </p:spPr>
        <p:txBody>
          <a:bodyPr wrap="square" lIns="0" tIns="0" rIns="0" bIns="0" rtlCol="0">
            <a:spAutoFit/>
          </a:bodyPr>
          <a:lstStyle/>
          <a:p>
            <a:pPr>
              <a:spcBef>
                <a:spcPts val="500"/>
              </a:spcBef>
            </a:pPr>
            <a:r>
              <a:rPr lang="en-US" sz="700" dirty="0">
                <a:solidFill>
                  <a:srgbClr val="BEC9D0"/>
                </a:solidFill>
              </a:rPr>
              <a:t>research</a:t>
            </a:r>
          </a:p>
        </p:txBody>
      </p:sp>
      <p:sp>
        <p:nvSpPr>
          <p:cNvPr id="44" name="TextBox 43"/>
          <p:cNvSpPr txBox="1"/>
          <p:nvPr userDrawn="1"/>
        </p:nvSpPr>
        <p:spPr bwMode="gray">
          <a:xfrm rot="18196691">
            <a:off x="1574407" y="3381073"/>
            <a:ext cx="487476" cy="107722"/>
          </a:xfrm>
          <a:prstGeom prst="rect">
            <a:avLst/>
          </a:prstGeom>
          <a:noFill/>
        </p:spPr>
        <p:txBody>
          <a:bodyPr wrap="square" lIns="0" tIns="0" rIns="0" bIns="0" rtlCol="0">
            <a:spAutoFit/>
          </a:bodyPr>
          <a:lstStyle/>
          <a:p>
            <a:pPr>
              <a:spcBef>
                <a:spcPts val="500"/>
              </a:spcBef>
            </a:pPr>
            <a:r>
              <a:rPr lang="en-US" sz="700" dirty="0">
                <a:solidFill>
                  <a:srgbClr val="BEC9D0"/>
                </a:solidFill>
              </a:rPr>
              <a:t>technology</a:t>
            </a:r>
          </a:p>
        </p:txBody>
      </p:sp>
      <p:sp>
        <p:nvSpPr>
          <p:cNvPr id="45" name="TextBox 44"/>
          <p:cNvSpPr txBox="1"/>
          <p:nvPr userDrawn="1"/>
        </p:nvSpPr>
        <p:spPr bwMode="gray">
          <a:xfrm rot="18196691">
            <a:off x="2021504" y="3322515"/>
            <a:ext cx="445870" cy="107722"/>
          </a:xfrm>
          <a:prstGeom prst="rect">
            <a:avLst/>
          </a:prstGeom>
          <a:noFill/>
        </p:spPr>
        <p:txBody>
          <a:bodyPr wrap="square" lIns="0" tIns="0" rIns="0" bIns="0" rtlCol="0">
            <a:spAutoFit/>
          </a:bodyPr>
          <a:lstStyle/>
          <a:p>
            <a:pPr>
              <a:spcBef>
                <a:spcPts val="500"/>
              </a:spcBef>
            </a:pPr>
            <a:r>
              <a:rPr lang="en-US" sz="700" dirty="0">
                <a:solidFill>
                  <a:srgbClr val="BEC9D0"/>
                </a:solidFill>
              </a:rPr>
              <a:t>consulting</a:t>
            </a:r>
          </a:p>
        </p:txBody>
      </p:sp>
      <p:pic>
        <p:nvPicPr>
          <p:cNvPr id="46" name="Picture 45"/>
          <p:cNvPicPr>
            <a:picLocks noChangeAspect="1"/>
          </p:cNvPicPr>
          <p:nvPr userDrawn="1"/>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31000" contrast="-37000"/>
                    </a14:imgEffect>
                  </a14:imgLayer>
                </a14:imgProps>
              </a:ext>
              <a:ext uri="{28A0092B-C50C-407E-A947-70E740481C1C}">
                <a14:useLocalDpi xmlns:a14="http://schemas.microsoft.com/office/drawing/2010/main" val="0"/>
              </a:ext>
            </a:extLst>
          </a:blip>
          <a:stretch>
            <a:fillRect/>
          </a:stretch>
        </p:blipFill>
        <p:spPr bwMode="gray">
          <a:xfrm rot="18157078">
            <a:off x="1206426" y="3637926"/>
            <a:ext cx="121650" cy="121650"/>
          </a:xfrm>
          <a:prstGeom prst="rect">
            <a:avLst/>
          </a:prstGeom>
        </p:spPr>
      </p:pic>
      <p:pic>
        <p:nvPicPr>
          <p:cNvPr id="47" name="Picture 46"/>
          <p:cNvPicPr>
            <a:picLocks noChangeAspect="1"/>
          </p:cNvPicPr>
          <p:nvPr userDrawn="1"/>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gray">
          <a:xfrm rot="18291559">
            <a:off x="1968210" y="3614227"/>
            <a:ext cx="165240" cy="107618"/>
          </a:xfrm>
          <a:prstGeom prst="rect">
            <a:avLst/>
          </a:prstGeom>
        </p:spPr>
      </p:pic>
      <p:pic>
        <p:nvPicPr>
          <p:cNvPr id="48" name="Picture 47"/>
          <p:cNvPicPr>
            <a:picLocks noChangeAspect="1"/>
          </p:cNvPicPr>
          <p:nvPr userDrawn="1"/>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rot="18159428">
            <a:off x="1583156" y="3650320"/>
            <a:ext cx="100200" cy="132122"/>
          </a:xfrm>
          <a:prstGeom prst="rect">
            <a:avLst/>
          </a:prstGeom>
          <a:noFill/>
        </p:spPr>
      </p:pic>
      <p:pic>
        <p:nvPicPr>
          <p:cNvPr id="34" name="Picture 3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462565" y="0"/>
            <a:ext cx="1517004" cy="1129231"/>
          </a:xfrm>
          <a:prstGeom prst="rect">
            <a:avLst/>
          </a:prstGeom>
        </p:spPr>
      </p:pic>
    </p:spTree>
    <p:extLst>
      <p:ext uri="{BB962C8B-B14F-4D97-AF65-F5344CB8AC3E}">
        <p14:creationId xmlns:p14="http://schemas.microsoft.com/office/powerpoint/2010/main" val="26369313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Road Map 3">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3" name="TextBox 12"/>
          <p:cNvSpPr txBox="1"/>
          <p:nvPr userDrawn="1"/>
        </p:nvSpPr>
        <p:spPr bwMode="gray">
          <a:xfrm>
            <a:off x="786450" y="198021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1070148" y="26835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1" name="TextBox 20"/>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5" name="TextBox 14"/>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Advisory Board • All Rights Reserved • </a:t>
            </a:r>
            <a:r>
              <a:rPr lang="en-US" sz="500" b="1" dirty="0">
                <a:solidFill>
                  <a:srgbClr val="BEC9D0"/>
                </a:solidFill>
              </a:rPr>
              <a:t>advisory.com</a:t>
            </a:r>
          </a:p>
        </p:txBody>
      </p:sp>
      <p:sp>
        <p:nvSpPr>
          <p:cNvPr id="2"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5" name="Text Placeholder 4"/>
          <p:cNvSpPr>
            <a:spLocks noGrp="1"/>
          </p:cNvSpPr>
          <p:nvPr>
            <p:ph type="body" sz="quarter" idx="28" hasCustomPrompt="1"/>
          </p:nvPr>
        </p:nvSpPr>
        <p:spPr bwMode="gray">
          <a:xfrm>
            <a:off x="1341574" y="214949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19" name="Text Placeholder 4"/>
          <p:cNvSpPr>
            <a:spLocks noGrp="1"/>
          </p:cNvSpPr>
          <p:nvPr>
            <p:ph type="body" sz="quarter" idx="29" hasCustomPrompt="1"/>
          </p:nvPr>
        </p:nvSpPr>
        <p:spPr bwMode="gray">
          <a:xfrm>
            <a:off x="1560779" y="28528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913207905"/>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Road Map 4">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734092" y="185495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972575" y="243302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196771" y="301109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4"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5" name="TextBox 24"/>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7" name="TextBox 1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©2017Advisory Board • All Rights Reserved • </a:t>
            </a:r>
            <a:r>
              <a:rPr lang="en-US" sz="500" b="1" dirty="0">
                <a:solidFill>
                  <a:srgbClr val="BEC9D0"/>
                </a:solidFill>
              </a:rPr>
              <a:t>advisory.com</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341574" y="202423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560779" y="260230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792510" y="318037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646538466"/>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Road Map 5">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629279" y="160443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870300" y="218250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097035" y="276057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7" name="TextBox 16"/>
          <p:cNvSpPr txBox="1"/>
          <p:nvPr userDrawn="1"/>
        </p:nvSpPr>
        <p:spPr bwMode="gray">
          <a:xfrm>
            <a:off x="1323771" y="333864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402544" y="102636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9" name="TextBox 18"/>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Advisory Board • All Rights Reserved • </a:t>
            </a:r>
            <a:r>
              <a:rPr lang="en-US" sz="500" b="1" dirty="0">
                <a:solidFill>
                  <a:srgbClr val="BEC9D0"/>
                </a:solidFill>
              </a:rPr>
              <a:t>advisory.com</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3" name="Title 1"/>
          <p:cNvSpPr>
            <a:spLocks noGrp="1"/>
          </p:cNvSpPr>
          <p:nvPr>
            <p:ph type="title" hasCustomPrompt="1"/>
          </p:nvPr>
        </p:nvSpPr>
        <p:spPr bwMode="gray">
          <a:xfrm>
            <a:off x="1007460" y="1164868"/>
            <a:ext cx="4572000" cy="215444"/>
          </a:xfrm>
        </p:spPr>
        <p:txBody>
          <a:bodyPr anchor="ctr" anchorCtr="0"/>
          <a:lstStyle>
            <a:lvl1pPr>
              <a:defRPr sz="1400" b="0"/>
            </a:lvl1pPr>
          </a:lstStyle>
          <a:p>
            <a:r>
              <a:rPr lang="en-US" dirty="0"/>
              <a:t>Section Title – Arial 14pt Regular, White, Use Title Case</a:t>
            </a:r>
          </a:p>
        </p:txBody>
      </p:sp>
      <p:sp>
        <p:nvSpPr>
          <p:cNvPr id="25" name="Text Placeholder 4"/>
          <p:cNvSpPr>
            <a:spLocks noGrp="1"/>
          </p:cNvSpPr>
          <p:nvPr>
            <p:ph type="body" sz="quarter" idx="28" hasCustomPrompt="1"/>
          </p:nvPr>
        </p:nvSpPr>
        <p:spPr bwMode="gray">
          <a:xfrm>
            <a:off x="1259614" y="177371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6" name="Text Placeholder 4"/>
          <p:cNvSpPr>
            <a:spLocks noGrp="1"/>
          </p:cNvSpPr>
          <p:nvPr>
            <p:ph type="body" sz="quarter" idx="31" hasCustomPrompt="1"/>
          </p:nvPr>
        </p:nvSpPr>
        <p:spPr bwMode="gray">
          <a:xfrm>
            <a:off x="1478819" y="235178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2" hasCustomPrompt="1"/>
          </p:nvPr>
        </p:nvSpPr>
        <p:spPr bwMode="gray">
          <a:xfrm>
            <a:off x="1710550" y="292985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5" hasCustomPrompt="1"/>
          </p:nvPr>
        </p:nvSpPr>
        <p:spPr bwMode="gray">
          <a:xfrm>
            <a:off x="1917770" y="350792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2639634211"/>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Road Map 6">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526564" y="1341392"/>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760073" y="191946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987319" y="2497530"/>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17" name="TextBox 16"/>
          <p:cNvSpPr txBox="1"/>
          <p:nvPr userDrawn="1"/>
        </p:nvSpPr>
        <p:spPr bwMode="gray">
          <a:xfrm>
            <a:off x="1227091" y="307559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3"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1" name="TextBox 2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Advisory Board • All Rights Reserved • </a:t>
            </a:r>
            <a:r>
              <a:rPr lang="en-US" sz="500" b="1" dirty="0">
                <a:solidFill>
                  <a:srgbClr val="BEC9D0"/>
                </a:solidFill>
              </a:rPr>
              <a:t>advisory.com</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5" name="Title 1"/>
          <p:cNvSpPr>
            <a:spLocks noGrp="1"/>
          </p:cNvSpPr>
          <p:nvPr>
            <p:ph type="title" hasCustomPrompt="1"/>
          </p:nvPr>
        </p:nvSpPr>
        <p:spPr bwMode="gray">
          <a:xfrm>
            <a:off x="903718" y="901822"/>
            <a:ext cx="4572000" cy="215444"/>
          </a:xfrm>
        </p:spPr>
        <p:txBody>
          <a:bodyPr anchor="ctr" anchorCtr="0"/>
          <a:lstStyle>
            <a:lvl1pPr>
              <a:defRPr sz="1400" b="0"/>
            </a:lvl1pPr>
          </a:lstStyle>
          <a:p>
            <a:r>
              <a:rPr lang="en-US" dirty="0"/>
              <a:t>Section Title – Arial 14pt Regular, White, Use Title Case</a:t>
            </a:r>
          </a:p>
        </p:txBody>
      </p:sp>
      <p:sp>
        <p:nvSpPr>
          <p:cNvPr id="26" name="Text Placeholder 4"/>
          <p:cNvSpPr>
            <a:spLocks noGrp="1"/>
          </p:cNvSpPr>
          <p:nvPr>
            <p:ph type="body" sz="quarter" idx="28" hasCustomPrompt="1"/>
          </p:nvPr>
        </p:nvSpPr>
        <p:spPr bwMode="gray">
          <a:xfrm>
            <a:off x="1155872" y="1510669"/>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1" hasCustomPrompt="1"/>
          </p:nvPr>
        </p:nvSpPr>
        <p:spPr bwMode="gray">
          <a:xfrm>
            <a:off x="1375077" y="208873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2" hasCustomPrompt="1"/>
          </p:nvPr>
        </p:nvSpPr>
        <p:spPr bwMode="gray">
          <a:xfrm>
            <a:off x="1606808" y="2666807"/>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8" hasCustomPrompt="1"/>
          </p:nvPr>
        </p:nvSpPr>
        <p:spPr bwMode="gray">
          <a:xfrm>
            <a:off x="1814028" y="324487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9"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811601780"/>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Road Map 7">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80339" y="12450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686412"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873696" y="220849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17" name="TextBox 16"/>
          <p:cNvSpPr txBox="1"/>
          <p:nvPr userDrawn="1"/>
        </p:nvSpPr>
        <p:spPr bwMode="gray">
          <a:xfrm>
            <a:off x="1073506" y="269021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3" name="TextBox 22"/>
          <p:cNvSpPr txBox="1"/>
          <p:nvPr userDrawn="1"/>
        </p:nvSpPr>
        <p:spPr bwMode="gray">
          <a:xfrm>
            <a:off x="1267053" y="317194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5"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6" name="TextBox 25"/>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7" name="TextBox 2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Advisory Board • All Rights Reserved • </a:t>
            </a:r>
            <a:r>
              <a:rPr lang="en-US" sz="500" b="1" dirty="0">
                <a:solidFill>
                  <a:srgbClr val="BEC9D0"/>
                </a:solidFill>
              </a:rPr>
              <a:t>advisory.com</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4"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080729" y="14143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273838" y="189604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466947" y="237777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2" name="Text Placeholder 4"/>
          <p:cNvSpPr>
            <a:spLocks noGrp="1"/>
          </p:cNvSpPr>
          <p:nvPr>
            <p:ph type="body" sz="quarter" idx="41" hasCustomPrompt="1"/>
          </p:nvPr>
        </p:nvSpPr>
        <p:spPr bwMode="gray">
          <a:xfrm>
            <a:off x="1660056" y="285949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3" name="Text Placeholder 4"/>
          <p:cNvSpPr>
            <a:spLocks noGrp="1"/>
          </p:cNvSpPr>
          <p:nvPr>
            <p:ph type="body" sz="quarter" idx="42" hasCustomPrompt="1"/>
          </p:nvPr>
        </p:nvSpPr>
        <p:spPr bwMode="gray">
          <a:xfrm>
            <a:off x="1853165" y="334122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43"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2207487611"/>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Road Map 8">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5" name="TextBox 24"/>
          <p:cNvSpPr txBox="1"/>
          <p:nvPr userDrawn="1"/>
        </p:nvSpPr>
        <p:spPr bwMode="gray">
          <a:xfrm>
            <a:off x="1304319" y="324075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61414" y="117622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5" name="TextBox 14"/>
          <p:cNvSpPr txBox="1"/>
          <p:nvPr userDrawn="1"/>
        </p:nvSpPr>
        <p:spPr bwMode="gray">
          <a:xfrm>
            <a:off x="786050" y="200204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72902"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8</a:t>
            </a:r>
          </a:p>
        </p:txBody>
      </p:sp>
      <p:sp>
        <p:nvSpPr>
          <p:cNvPr id="17" name="TextBox 16"/>
          <p:cNvSpPr txBox="1"/>
          <p:nvPr userDrawn="1"/>
        </p:nvSpPr>
        <p:spPr bwMode="gray">
          <a:xfrm>
            <a:off x="967157" y="24149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2833"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grpSp>
        <p:nvGrpSpPr>
          <p:cNvPr id="2" name="Group 1"/>
          <p:cNvGrpSpPr/>
          <p:nvPr userDrawn="1"/>
        </p:nvGrpSpPr>
        <p:grpSpPr bwMode="gray">
          <a:xfrm>
            <a:off x="629995" y="1589135"/>
            <a:ext cx="274320" cy="492443"/>
            <a:chOff x="842273" y="1726771"/>
            <a:chExt cx="274320" cy="492443"/>
          </a:xfrm>
        </p:grpSpPr>
        <p:sp>
          <p:nvSpPr>
            <p:cNvPr id="14" name="TextBox 13"/>
            <p:cNvSpPr txBox="1"/>
            <p:nvPr userDrawn="1"/>
          </p:nvSpPr>
          <p:spPr bwMode="gray">
            <a:xfrm>
              <a:off x="842273"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28" name="Rectangle 27"/>
            <p:cNvSpPr/>
            <p:nvPr userDrawn="1"/>
          </p:nvSpPr>
          <p:spPr bwMode="gray">
            <a:xfrm rot="20240294">
              <a:off x="1002510" y="1948341"/>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23" name="TextBox 22"/>
          <p:cNvSpPr txBox="1"/>
          <p:nvPr userDrawn="1"/>
        </p:nvSpPr>
        <p:spPr bwMode="gray">
          <a:xfrm>
            <a:off x="1135738" y="282785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9"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3" name="TextBox 32"/>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31" name="TextBox 3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Advisory Board • All Rights Reserved • </a:t>
            </a:r>
            <a:r>
              <a:rPr lang="en-US" sz="500" b="1" dirty="0">
                <a:solidFill>
                  <a:srgbClr val="BEC9D0"/>
                </a:solidFill>
              </a:rPr>
              <a:t>advisory.com</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32" name="Text Placeholder 4"/>
          <p:cNvSpPr>
            <a:spLocks noGrp="1"/>
          </p:cNvSpPr>
          <p:nvPr>
            <p:ph type="body" sz="quarter" idx="28" hasCustomPrompt="1"/>
          </p:nvPr>
        </p:nvSpPr>
        <p:spPr bwMode="gray">
          <a:xfrm>
            <a:off x="1053142" y="134550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31" hasCustomPrompt="1"/>
          </p:nvPr>
        </p:nvSpPr>
        <p:spPr bwMode="gray">
          <a:xfrm>
            <a:off x="1218664" y="175841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5" name="Text Placeholder 4"/>
          <p:cNvSpPr>
            <a:spLocks noGrp="1"/>
          </p:cNvSpPr>
          <p:nvPr>
            <p:ph type="body" sz="quarter" idx="32" hasCustomPrompt="1"/>
          </p:nvPr>
        </p:nvSpPr>
        <p:spPr bwMode="gray">
          <a:xfrm>
            <a:off x="1384186" y="217131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6" name="Text Placeholder 4"/>
          <p:cNvSpPr>
            <a:spLocks noGrp="1"/>
          </p:cNvSpPr>
          <p:nvPr>
            <p:ph type="body" sz="quarter" idx="45" hasCustomPrompt="1"/>
          </p:nvPr>
        </p:nvSpPr>
        <p:spPr bwMode="gray">
          <a:xfrm>
            <a:off x="1549708" y="25842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7" name="Text Placeholder 4"/>
          <p:cNvSpPr>
            <a:spLocks noGrp="1"/>
          </p:cNvSpPr>
          <p:nvPr>
            <p:ph type="body" sz="quarter" idx="46" hasCustomPrompt="1"/>
          </p:nvPr>
        </p:nvSpPr>
        <p:spPr bwMode="gray">
          <a:xfrm>
            <a:off x="1715230" y="299713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8" name="Text Placeholder 4"/>
          <p:cNvSpPr>
            <a:spLocks noGrp="1"/>
          </p:cNvSpPr>
          <p:nvPr>
            <p:ph type="body" sz="quarter" idx="47" hasCustomPrompt="1"/>
          </p:nvPr>
        </p:nvSpPr>
        <p:spPr bwMode="gray">
          <a:xfrm>
            <a:off x="1880752" y="341003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9" name="Text Placeholder 4"/>
          <p:cNvSpPr>
            <a:spLocks noGrp="1"/>
          </p:cNvSpPr>
          <p:nvPr>
            <p:ph type="body" sz="quarter" idx="48"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02752287"/>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ivider">
    <p:bg>
      <p:bgPr>
        <a:gradFill>
          <a:gsLst>
            <a:gs pos="28000">
              <a:schemeClr val="accent1"/>
            </a:gs>
            <a:gs pos="36000">
              <a:schemeClr val="accent2">
                <a:lumMod val="20000"/>
                <a:lumOff val="80000"/>
              </a:schemeClr>
            </a:gs>
            <a:gs pos="100000">
              <a:schemeClr val="accent1">
                <a:lumMod val="20000"/>
                <a:lumOff val="80000"/>
              </a:schemeClr>
            </a:gs>
          </a:gsLst>
          <a:lin ang="1920000" scaled="0"/>
        </a:gradFill>
        <a:effectLst/>
      </p:bgPr>
    </p:bg>
    <p:spTree>
      <p:nvGrpSpPr>
        <p:cNvPr id="1" name=""/>
        <p:cNvGrpSpPr/>
        <p:nvPr/>
      </p:nvGrpSpPr>
      <p:grpSpPr>
        <a:xfrm>
          <a:off x="0" y="0"/>
          <a:ext cx="0" cy="0"/>
          <a:chOff x="0" y="0"/>
          <a:chExt cx="0" cy="0"/>
        </a:xfrm>
      </p:grpSpPr>
      <p:cxnSp>
        <p:nvCxnSpPr>
          <p:cNvPr id="24" name="Straight Connector 23"/>
          <p:cNvCxnSpPr/>
          <p:nvPr userDrawn="1"/>
        </p:nvCxnSpPr>
        <p:spPr bwMode="gray">
          <a:xfrm>
            <a:off x="1578769" y="2252028"/>
            <a:ext cx="4501356" cy="0"/>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bwMode="gray">
          <a:xfrm>
            <a:off x="2" y="0"/>
            <a:ext cx="3052017" cy="4738136"/>
          </a:xfrm>
          <a:custGeom>
            <a:avLst/>
            <a:gdLst/>
            <a:ahLst/>
            <a:cxnLst/>
            <a:rect l="l" t="t" r="r" b="b"/>
            <a:pathLst>
              <a:path w="3052017" h="4738136">
                <a:moveTo>
                  <a:pt x="0" y="0"/>
                </a:moveTo>
                <a:lnTo>
                  <a:pt x="3052017" y="0"/>
                </a:lnTo>
                <a:lnTo>
                  <a:pt x="0" y="4738136"/>
                </a:lnTo>
                <a:close/>
              </a:path>
            </a:pathLst>
          </a:cu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1"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 name="Title 1"/>
          <p:cNvSpPr>
            <a:spLocks noGrp="1"/>
          </p:cNvSpPr>
          <p:nvPr>
            <p:ph type="title" hasCustomPrompt="1"/>
          </p:nvPr>
        </p:nvSpPr>
        <p:spPr bwMode="gray">
          <a:xfrm>
            <a:off x="1971651" y="2692310"/>
            <a:ext cx="3653112" cy="307777"/>
          </a:xfrm>
        </p:spPr>
        <p:txBody>
          <a:bodyPr/>
          <a:lstStyle>
            <a:lvl1pPr>
              <a:defRPr sz="2000" b="0">
                <a:solidFill>
                  <a:schemeClr val="tx1"/>
                </a:solidFill>
              </a:defRPr>
            </a:lvl1pPr>
          </a:lstStyle>
          <a:p>
            <a:r>
              <a:rPr lang="en-US" dirty="0"/>
              <a:t>Divider Title – Arial 20pt Regular</a:t>
            </a:r>
          </a:p>
        </p:txBody>
      </p:sp>
      <p:sp>
        <p:nvSpPr>
          <p:cNvPr id="4" name="Text Placeholder 3"/>
          <p:cNvSpPr>
            <a:spLocks noGrp="1"/>
          </p:cNvSpPr>
          <p:nvPr>
            <p:ph type="body" sz="quarter" idx="47" hasCustomPrompt="1"/>
          </p:nvPr>
        </p:nvSpPr>
        <p:spPr bwMode="gray">
          <a:xfrm>
            <a:off x="1971651" y="3033766"/>
            <a:ext cx="3653112" cy="169277"/>
          </a:xfrm>
        </p:spPr>
        <p:txBody>
          <a:bodyPr/>
          <a:lstStyle>
            <a:lvl1pPr marL="0" indent="0">
              <a:spcBef>
                <a:spcPts val="0"/>
              </a:spcBef>
              <a:buNone/>
              <a:defRPr sz="11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Divider Subtitle – Arial 11pt Regular</a:t>
            </a:r>
          </a:p>
        </p:txBody>
      </p:sp>
      <p:sp>
        <p:nvSpPr>
          <p:cNvPr id="6" name="Text Placeholder 5"/>
          <p:cNvSpPr>
            <a:spLocks noGrp="1"/>
          </p:cNvSpPr>
          <p:nvPr>
            <p:ph type="body" sz="quarter" idx="48" hasCustomPrompt="1"/>
          </p:nvPr>
        </p:nvSpPr>
        <p:spPr bwMode="gray">
          <a:xfrm>
            <a:off x="1971651" y="2063376"/>
            <a:ext cx="1371600" cy="138499"/>
          </a:xfrm>
        </p:spPr>
        <p:txBody>
          <a:bodyPr anchor="b" anchorCtr="0"/>
          <a:lstStyle>
            <a:lvl1pPr marL="0" indent="0" algn="l">
              <a:spcBef>
                <a:spcPts val="0"/>
              </a:spcBef>
              <a:buNone/>
              <a:defRPr sz="900" b="1" i="0" cap="all" spc="50" baseline="0">
                <a:solidFill>
                  <a:schemeClr val="tx1"/>
                </a:solidFill>
              </a:defRPr>
            </a:lvl1pPr>
            <a:lvl2pPr marL="114300" indent="0" algn="r">
              <a:spcBef>
                <a:spcPts val="0"/>
              </a:spcBef>
              <a:buNone/>
              <a:defRPr sz="1300" i="1">
                <a:solidFill>
                  <a:schemeClr val="accent3"/>
                </a:solidFill>
              </a:defRPr>
            </a:lvl2pPr>
            <a:lvl3pPr marL="228600" indent="0" algn="r">
              <a:spcBef>
                <a:spcPts val="0"/>
              </a:spcBef>
              <a:buNone/>
              <a:defRPr sz="1300" i="1">
                <a:solidFill>
                  <a:schemeClr val="accent3"/>
                </a:solidFill>
              </a:defRPr>
            </a:lvl3pPr>
            <a:lvl4pPr marL="342900" indent="0" algn="r">
              <a:spcBef>
                <a:spcPts val="0"/>
              </a:spcBef>
              <a:buNone/>
              <a:defRPr sz="1300" i="1">
                <a:solidFill>
                  <a:schemeClr val="accent3"/>
                </a:solidFill>
              </a:defRPr>
            </a:lvl4pPr>
            <a:lvl5pPr marL="457200" indent="0" algn="r">
              <a:spcBef>
                <a:spcPts val="0"/>
              </a:spcBef>
              <a:buNone/>
              <a:defRPr sz="1300" i="1">
                <a:solidFill>
                  <a:schemeClr val="accent3"/>
                </a:solidFill>
              </a:defRPr>
            </a:lvl5pPr>
          </a:lstStyle>
          <a:p>
            <a:pPr lvl="0"/>
            <a:r>
              <a:rPr lang="en-US" dirty="0"/>
              <a:t>Section #</a:t>
            </a:r>
          </a:p>
        </p:txBody>
      </p:sp>
      <p:sp>
        <p:nvSpPr>
          <p:cNvPr id="8" name="Text Placeholder 7"/>
          <p:cNvSpPr>
            <a:spLocks noGrp="1"/>
          </p:cNvSpPr>
          <p:nvPr>
            <p:ph type="body" sz="quarter" idx="49" hasCustomPrompt="1"/>
          </p:nvPr>
        </p:nvSpPr>
        <p:spPr bwMode="gray">
          <a:xfrm>
            <a:off x="2136429" y="3555012"/>
            <a:ext cx="2333303" cy="946413"/>
          </a:xfrm>
        </p:spPr>
        <p:txBody>
          <a:bodyPr/>
          <a:lstStyle>
            <a:lvl1pPr>
              <a:spcBef>
                <a:spcPts val="300"/>
              </a:spcBef>
              <a:defRPr sz="900"/>
            </a:lvl1pPr>
            <a:lvl2pPr>
              <a:spcBef>
                <a:spcPts val="300"/>
              </a:spcBef>
              <a:defRPr sz="900"/>
            </a:lvl2pPr>
            <a:lvl3pPr>
              <a:spcBef>
                <a:spcPts val="300"/>
              </a:spcBef>
              <a:defRPr sz="900"/>
            </a:lvl3pPr>
            <a:lvl4pPr>
              <a:spcBef>
                <a:spcPts val="300"/>
              </a:spcBef>
              <a:defRPr sz="900"/>
            </a:lvl4pPr>
            <a:lvl5pPr>
              <a:spcBef>
                <a:spcPts val="300"/>
              </a:spcBef>
              <a:defRPr sz="900"/>
            </a:lvl5pPr>
          </a:lstStyle>
          <a:p>
            <a:pPr lvl="0"/>
            <a:r>
              <a:rPr lang="en-US" dirty="0"/>
              <a:t>Bulleted text, if needed – Arial 9pt Regular Nine bullet levels are built in (hit Enter then Tab to get to the next bullet level)</a:t>
            </a:r>
          </a:p>
          <a:p>
            <a:pPr lvl="1"/>
            <a:r>
              <a:rPr lang="en-US" dirty="0"/>
              <a:t>Second level</a:t>
            </a:r>
          </a:p>
          <a:p>
            <a:pPr lvl="2"/>
            <a:r>
              <a:rPr lang="en-US" dirty="0"/>
              <a:t>Third level</a:t>
            </a:r>
          </a:p>
          <a:p>
            <a:pPr lvl="3"/>
            <a:r>
              <a:rPr lang="en-US" dirty="0"/>
              <a:t>Fourth level</a:t>
            </a:r>
          </a:p>
        </p:txBody>
      </p:sp>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9346" y="336758"/>
            <a:ext cx="1452036" cy="233314"/>
          </a:xfrm>
          <a:prstGeom prst="rect">
            <a:avLst/>
          </a:prstGeom>
        </p:spPr>
      </p:pic>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610" y="280890"/>
            <a:ext cx="1268070" cy="351591"/>
          </a:xfrm>
          <a:prstGeom prst="rect">
            <a:avLst/>
          </a:prstGeom>
        </p:spPr>
      </p:pic>
    </p:spTree>
    <p:extLst>
      <p:ext uri="{BB962C8B-B14F-4D97-AF65-F5344CB8AC3E}">
        <p14:creationId xmlns:p14="http://schemas.microsoft.com/office/powerpoint/2010/main" val="3672827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tandard">
    <p:bg>
      <p:bgPr>
        <a:solidFill>
          <a:schemeClr val="bg1"/>
        </a:solidFill>
        <a:effectLst/>
      </p:bgPr>
    </p:bg>
    <p:spTree>
      <p:nvGrpSpPr>
        <p:cNvPr id="1" name=""/>
        <p:cNvGrpSpPr/>
        <p:nvPr/>
      </p:nvGrpSpPr>
      <p:grpSpPr>
        <a:xfrm>
          <a:off x="0" y="0"/>
          <a:ext cx="0" cy="0"/>
          <a:chOff x="0" y="0"/>
          <a:chExt cx="0" cy="0"/>
        </a:xfrm>
      </p:grpSpPr>
      <p:pic>
        <p:nvPicPr>
          <p:cNvPr id="20" name="Picture 19"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21" name="Straight Connector 20"/>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3"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063183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8" name="Rectangle 7"/>
          <p:cNvSpPr/>
          <p:nvPr userDrawn="1"/>
        </p:nvSpPr>
        <p:spPr bwMode="gray">
          <a:xfrm>
            <a:off x="0" y="597694"/>
            <a:ext cx="6400800"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pic>
        <p:nvPicPr>
          <p:cNvPr id="12" name="Picture 11"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3" name="Straight Connector 12"/>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7"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9"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10"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53005073"/>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Impact Slide">
    <p:bg bwMode="gray">
      <p:bgPr>
        <a:solidFill>
          <a:schemeClr val="accent4"/>
        </a:solidFill>
        <a:effectLst/>
      </p:bgPr>
    </p:bg>
    <p:spTree>
      <p:nvGrpSpPr>
        <p:cNvPr id="1" name=""/>
        <p:cNvGrpSpPr/>
        <p:nvPr/>
      </p:nvGrpSpPr>
      <p:grpSpPr>
        <a:xfrm>
          <a:off x="0" y="0"/>
          <a:ext cx="0" cy="0"/>
          <a:chOff x="0" y="0"/>
          <a:chExt cx="0" cy="0"/>
        </a:xfrm>
      </p:grpSpPr>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1" name="TextBox 1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Advisory Board • All Rights Reserved • </a:t>
            </a:r>
            <a:r>
              <a:rPr lang="en-US" sz="500" b="1" dirty="0">
                <a:solidFill>
                  <a:srgbClr val="BEC9D0"/>
                </a:solidFill>
              </a:rPr>
              <a:t>advisory.com</a:t>
            </a:r>
          </a:p>
        </p:txBody>
      </p:sp>
      <p:sp>
        <p:nvSpPr>
          <p:cNvPr id="10"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12"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2"/>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3" name="Text Placeholder 4"/>
          <p:cNvSpPr>
            <a:spLocks noGrp="1"/>
          </p:cNvSpPr>
          <p:nvPr>
            <p:ph type="body" sz="quarter" idx="27" hasCustomPrompt="1"/>
          </p:nvPr>
        </p:nvSpPr>
        <p:spPr bwMode="gray">
          <a:xfrm>
            <a:off x="955976" y="1760829"/>
            <a:ext cx="4488849" cy="1777410"/>
          </a:xfrm>
        </p:spPr>
        <p:txBody>
          <a:bodyPr/>
          <a:lstStyle>
            <a:lvl1pPr marL="0" indent="0">
              <a:lnSpc>
                <a:spcPct val="110000"/>
              </a:lnSpc>
              <a:spcBef>
                <a:spcPts val="1200"/>
              </a:spcBef>
              <a:buNone/>
              <a:defRPr sz="1500" baseline="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Use dark background slides sparingly as impact slides (ex: a single quote, statistic, or large image). See sample impact slides in the ABC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4389120" y="4619012"/>
            <a:ext cx="2011680" cy="181588"/>
          </a:xfrm>
        </p:spPr>
        <p:txBody>
          <a:bodyPr rIns="45720" bIns="27432" anchor="b" anchorCtr="0"/>
          <a:lstStyle>
            <a:lvl1pPr marL="0" indent="0">
              <a:spcBef>
                <a:spcPts val="0"/>
              </a:spcBef>
              <a:buNone/>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230505223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pic>
        <p:nvPicPr>
          <p:cNvPr id="15" name="Picture 14"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6" name="Straight Connector 15"/>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FFFFFF"/>
                </a:solidFill>
                <a:cs typeface="Arial" pitchFamily="34" charset="0"/>
              </a:rPr>
              <a:t>Notes:</a:t>
            </a:r>
          </a:p>
        </p:txBody>
      </p:sp>
      <p:sp>
        <p:nvSpPr>
          <p:cNvPr id="13"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10225426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Notes (Alt)">
    <p:spTree>
      <p:nvGrpSpPr>
        <p:cNvPr id="1" name=""/>
        <p:cNvGrpSpPr/>
        <p:nvPr/>
      </p:nvGrpSpPr>
      <p:grpSpPr>
        <a:xfrm>
          <a:off x="0" y="0"/>
          <a:ext cx="0" cy="0"/>
          <a:chOff x="0" y="0"/>
          <a:chExt cx="0" cy="0"/>
        </a:xfrm>
      </p:grpSpPr>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320675" y="85309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18" name="TextBox 17"/>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333E48"/>
                </a:solidFill>
                <a:cs typeface="Arial" pitchFamily="34" charset="0"/>
              </a:rPr>
              <a:t>Notes:</a:t>
            </a:r>
          </a:p>
        </p:txBody>
      </p:sp>
    </p:spTree>
    <p:extLst>
      <p:ext uri="{BB962C8B-B14F-4D97-AF65-F5344CB8AC3E}">
        <p14:creationId xmlns:p14="http://schemas.microsoft.com/office/powerpoint/2010/main" val="6084662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peech Text Bottom">
    <p:spTree>
      <p:nvGrpSpPr>
        <p:cNvPr id="1" name=""/>
        <p:cNvGrpSpPr/>
        <p:nvPr/>
      </p:nvGrpSpPr>
      <p:grpSpPr>
        <a:xfrm>
          <a:off x="0" y="0"/>
          <a:ext cx="0" cy="0"/>
          <a:chOff x="0" y="0"/>
          <a:chExt cx="0" cy="0"/>
        </a:xfrm>
      </p:grpSpPr>
      <p:sp>
        <p:nvSpPr>
          <p:cNvPr id="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 name="Title 1"/>
          <p:cNvSpPr>
            <a:spLocks noGrp="1"/>
          </p:cNvSpPr>
          <p:nvPr>
            <p:ph type="title" hasCustomPrompt="1"/>
          </p:nvPr>
        </p:nvSpPr>
        <p:spPr bwMode="gray">
          <a:xfrm>
            <a:off x="320675" y="2487144"/>
            <a:ext cx="5759450" cy="2018181"/>
          </a:xfrm>
        </p:spPr>
        <p:txBody>
          <a:bodyPr anchor="t" anchorCtr="0"/>
          <a:lstStyle>
            <a:lvl1pPr>
              <a:lnSpc>
                <a:spcPct val="110000"/>
              </a:lnSpc>
              <a:spcBef>
                <a:spcPts val="800"/>
              </a:spcBef>
              <a:defRPr sz="1000" b="0">
                <a:solidFill>
                  <a:schemeClr val="tx1"/>
                </a:solidFill>
              </a:defRPr>
            </a:lvl1pPr>
          </a:lstStyle>
          <a:p>
            <a:r>
              <a:rPr lang="en-US" dirty="0"/>
              <a:t>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a:t>
            </a:r>
          </a:p>
        </p:txBody>
      </p:sp>
    </p:spTree>
    <p:extLst>
      <p:ext uri="{BB962C8B-B14F-4D97-AF65-F5344CB8AC3E}">
        <p14:creationId xmlns:p14="http://schemas.microsoft.com/office/powerpoint/2010/main" val="6459227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3295" y="3612362"/>
            <a:ext cx="5739063" cy="1077218"/>
          </a:xfrm>
        </p:spPr>
        <p:txBody>
          <a:bodyPr/>
          <a:lstStyle>
            <a:lvl1pPr>
              <a:defRPr sz="3500" b="0">
                <a:solidFill>
                  <a:schemeClr val="tx1"/>
                </a:solidFill>
              </a:defRPr>
            </a:lvl1pPr>
          </a:lstStyle>
          <a:p>
            <a:r>
              <a:rPr lang="en-US" dirty="0"/>
              <a:t>Presentation Title – Arial 35pt Regular, Use Title Case</a:t>
            </a:r>
          </a:p>
        </p:txBody>
      </p:sp>
      <p:sp>
        <p:nvSpPr>
          <p:cNvPr id="6" name="Text Placeholder 5"/>
          <p:cNvSpPr>
            <a:spLocks noGrp="1"/>
          </p:cNvSpPr>
          <p:nvPr>
            <p:ph type="body" sz="quarter" idx="21" hasCustomPrompt="1"/>
          </p:nvPr>
        </p:nvSpPr>
        <p:spPr bwMode="gray">
          <a:xfrm>
            <a:off x="1854301" y="359914"/>
            <a:ext cx="2286000" cy="429768"/>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2" name="Straight Connector 11"/>
          <p:cNvCxnSpPr/>
          <p:nvPr userDrawn="1"/>
        </p:nvCxnSpPr>
        <p:spPr>
          <a:xfrm>
            <a:off x="1729422" y="359914"/>
            <a:ext cx="0" cy="432435"/>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27303" y="359914"/>
            <a:ext cx="1549400" cy="431800"/>
          </a:xfrm>
          <a:prstGeom prst="rect">
            <a:avLst/>
          </a:prstGeom>
        </p:spPr>
      </p:pic>
    </p:spTree>
    <p:extLst>
      <p:ext uri="{BB962C8B-B14F-4D97-AF65-F5344CB8AC3E}">
        <p14:creationId xmlns:p14="http://schemas.microsoft.com/office/powerpoint/2010/main" val="213612903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3295" y="3612362"/>
            <a:ext cx="5739063" cy="1077218"/>
          </a:xfrm>
        </p:spPr>
        <p:txBody>
          <a:bodyPr/>
          <a:lstStyle>
            <a:lvl1pPr>
              <a:defRPr sz="3500" b="0">
                <a:solidFill>
                  <a:schemeClr val="tx1"/>
                </a:solidFill>
              </a:defRPr>
            </a:lvl1pPr>
          </a:lstStyle>
          <a:p>
            <a:r>
              <a:rPr lang="en-US" dirty="0"/>
              <a:t>Presentation Title – Arial 35pt Regular, Use Title Case</a:t>
            </a:r>
          </a:p>
        </p:txBody>
      </p: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27303" y="359914"/>
            <a:ext cx="1549400" cy="431800"/>
          </a:xfrm>
          <a:prstGeom prst="rect">
            <a:avLst/>
          </a:prstGeom>
        </p:spPr>
      </p:pic>
    </p:spTree>
    <p:extLst>
      <p:ext uri="{BB962C8B-B14F-4D97-AF65-F5344CB8AC3E}">
        <p14:creationId xmlns:p14="http://schemas.microsoft.com/office/powerpoint/2010/main" val="157725957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93295" y="16928"/>
            <a:ext cx="5586830" cy="230832"/>
          </a:xfrm>
        </p:spPr>
        <p:txBody>
          <a:bodyPr anchor="t" anchorCtr="0"/>
          <a:lstStyle>
            <a:lvl1pPr>
              <a:defRPr sz="1500" b="0">
                <a:solidFill>
                  <a:schemeClr val="tx1"/>
                </a:solidFill>
              </a:defRPr>
            </a:lvl1pPr>
          </a:lstStyle>
          <a:p>
            <a:r>
              <a:rPr lang="en-US" sz="1500" dirty="0"/>
              <a:t>Presentation Subtitle – Arial 15pt Regular, Use Title Case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066" y="4550731"/>
            <a:ext cx="2758044" cy="119033"/>
          </a:xfrm>
          <a:prstGeom prst="rect">
            <a:avLst/>
          </a:prstGeom>
        </p:spPr>
      </p:pic>
      <p:sp>
        <p:nvSpPr>
          <p:cNvPr id="9" name="Text Placeholder 5"/>
          <p:cNvSpPr txBox="1">
            <a:spLocks/>
          </p:cNvSpPr>
          <p:nvPr userDrawn="1"/>
        </p:nvSpPr>
        <p:spPr bwMode="gray">
          <a:xfrm>
            <a:off x="3282078" y="4540103"/>
            <a:ext cx="3107155" cy="137083"/>
          </a:xfrm>
          <a:prstGeom prst="rect">
            <a:avLst/>
          </a:prstGeom>
        </p:spPr>
        <p:txBody>
          <a:bodyPr wrap="square" lIns="0" tIns="0" rIns="0" bIns="0">
            <a:spAutoFit/>
          </a:bodyPr>
          <a:lstStyle/>
          <a:p>
            <a:pPr algn="r"/>
            <a:r>
              <a:rPr lang="en-US" sz="950" dirty="0">
                <a:solidFill>
                  <a:srgbClr val="333E48"/>
                </a:solidFill>
                <a:ea typeface="Times New Roman"/>
                <a:cs typeface="Times New Roman"/>
              </a:rPr>
              <a:t>research            technology              consulting</a:t>
            </a:r>
            <a:endParaRPr lang="en-US" sz="1200" dirty="0">
              <a:solidFill>
                <a:srgbClr val="333E48"/>
              </a:solidFill>
              <a:latin typeface="Times New Roman"/>
              <a:ea typeface="Times New Roman"/>
            </a:endParaRPr>
          </a:p>
        </p:txBody>
      </p:sp>
      <p:cxnSp>
        <p:nvCxnSpPr>
          <p:cNvPr id="10" name="Straight Connector 9"/>
          <p:cNvCxnSpPr/>
          <p:nvPr userDrawn="1"/>
        </p:nvCxnSpPr>
        <p:spPr>
          <a:xfrm>
            <a:off x="-4290" y="4336047"/>
            <a:ext cx="6405090" cy="0"/>
          </a:xfrm>
          <a:prstGeom prst="line">
            <a:avLst/>
          </a:prstGeom>
          <a:noFill/>
          <a:ln w="12700" cap="flat" cmpd="sng" algn="ctr">
            <a:solidFill>
              <a:schemeClr val="accent4"/>
            </a:solidFill>
            <a:prstDash val="solid"/>
            <a:miter lim="800000"/>
          </a:ln>
          <a:effectLst/>
        </p:spPr>
      </p:cxnSp>
      <p:grpSp>
        <p:nvGrpSpPr>
          <p:cNvPr id="11" name="Group 10"/>
          <p:cNvGrpSpPr/>
          <p:nvPr userDrawn="1"/>
        </p:nvGrpSpPr>
        <p:grpSpPr>
          <a:xfrm>
            <a:off x="5584851" y="4542229"/>
            <a:ext cx="212687" cy="135825"/>
            <a:chOff x="-610120" y="-1070802"/>
            <a:chExt cx="8498295" cy="5422283"/>
          </a:xfrm>
          <a:solidFill>
            <a:schemeClr val="accent6"/>
          </a:solidFill>
        </p:grpSpPr>
        <p:sp>
          <p:nvSpPr>
            <p:cNvPr id="19" name="Rectangle 43"/>
            <p:cNvSpPr/>
            <p:nvPr userDrawn="1"/>
          </p:nvSpPr>
          <p:spPr bwMode="gray">
            <a:xfrm flipH="1">
              <a:off x="3360114" y="1072841"/>
              <a:ext cx="4528061" cy="3278640"/>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grpSp>
          <p:nvGrpSpPr>
            <p:cNvPr id="20" name="Group 19"/>
            <p:cNvGrpSpPr/>
            <p:nvPr userDrawn="1"/>
          </p:nvGrpSpPr>
          <p:grpSpPr>
            <a:xfrm>
              <a:off x="-610120" y="-1070802"/>
              <a:ext cx="3784617" cy="5422283"/>
              <a:chOff x="-610120" y="-1070802"/>
              <a:chExt cx="3784617" cy="5422283"/>
            </a:xfrm>
            <a:grpFill/>
          </p:grpSpPr>
          <p:sp>
            <p:nvSpPr>
              <p:cNvPr id="22" name="Rectangle 43"/>
              <p:cNvSpPr/>
              <p:nvPr userDrawn="1"/>
            </p:nvSpPr>
            <p:spPr bwMode="gray">
              <a:xfrm>
                <a:off x="-610120" y="1072841"/>
                <a:ext cx="3784617" cy="3278640"/>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sp>
            <p:nvSpPr>
              <p:cNvPr id="23" name="Oval 22"/>
              <p:cNvSpPr/>
              <p:nvPr userDrawn="1"/>
            </p:nvSpPr>
            <p:spPr bwMode="gray">
              <a:xfrm>
                <a:off x="-473548" y="-1070802"/>
                <a:ext cx="1866375" cy="1866391"/>
              </a:xfrm>
              <a:prstGeom prst="ellipse">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grpSp>
        <p:sp>
          <p:nvSpPr>
            <p:cNvPr id="21" name="Oval 20"/>
            <p:cNvSpPr/>
            <p:nvPr userDrawn="1"/>
          </p:nvSpPr>
          <p:spPr bwMode="gray">
            <a:xfrm>
              <a:off x="5879503" y="-1070802"/>
              <a:ext cx="1866337" cy="1866391"/>
            </a:xfrm>
            <a:prstGeom prst="ellipse">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grpSp>
      <p:grpSp>
        <p:nvGrpSpPr>
          <p:cNvPr id="14" name="Group 13"/>
          <p:cNvGrpSpPr/>
          <p:nvPr userDrawn="1"/>
        </p:nvGrpSpPr>
        <p:grpSpPr>
          <a:xfrm>
            <a:off x="4614809" y="4508219"/>
            <a:ext cx="151740" cy="202480"/>
            <a:chOff x="-2599" y="0"/>
            <a:chExt cx="2677551" cy="3583450"/>
          </a:xfrm>
          <a:solidFill>
            <a:schemeClr val="accent6"/>
          </a:solidFill>
        </p:grpSpPr>
        <p:sp>
          <p:nvSpPr>
            <p:cNvPr id="16" name="Flowchart: Manual Operation 15"/>
            <p:cNvSpPr/>
            <p:nvPr userDrawn="1"/>
          </p:nvSpPr>
          <p:spPr bwMode="gray">
            <a:xfrm>
              <a:off x="237329" y="2003692"/>
              <a:ext cx="1579745" cy="1579758"/>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sp>
          <p:nvSpPr>
            <p:cNvPr id="17" name="Flowchart: Manual Operation 15"/>
            <p:cNvSpPr/>
            <p:nvPr userDrawn="1"/>
          </p:nvSpPr>
          <p:spPr bwMode="gray">
            <a:xfrm>
              <a:off x="-2599" y="0"/>
              <a:ext cx="1579762" cy="1579758"/>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sp>
          <p:nvSpPr>
            <p:cNvPr id="18" name="Flowchart: Manual Operation 15"/>
            <p:cNvSpPr/>
            <p:nvPr userDrawn="1"/>
          </p:nvSpPr>
          <p:spPr bwMode="gray">
            <a:xfrm rot="21428216">
              <a:off x="1258113" y="957345"/>
              <a:ext cx="1416839" cy="1416850"/>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grpSp>
      <p:sp>
        <p:nvSpPr>
          <p:cNvPr id="15" name="Rounded Rectangle 11"/>
          <p:cNvSpPr/>
          <p:nvPr userDrawn="1"/>
        </p:nvSpPr>
        <p:spPr bwMode="gray">
          <a:xfrm rot="18908457">
            <a:off x="3722030" y="4565610"/>
            <a:ext cx="177135" cy="90550"/>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sp>
        <p:nvSpPr>
          <p:cNvPr id="25" name="Text Placeholder 5"/>
          <p:cNvSpPr>
            <a:spLocks noGrp="1"/>
          </p:cNvSpPr>
          <p:nvPr>
            <p:ph type="body" sz="quarter" idx="21" hasCustomPrompt="1"/>
          </p:nvPr>
        </p:nvSpPr>
        <p:spPr bwMode="gray">
          <a:xfrm>
            <a:off x="493295" y="1310192"/>
            <a:ext cx="4572000" cy="169277"/>
          </a:xfrm>
        </p:spPr>
        <p:txBody>
          <a:bodyPr/>
          <a:lstStyle>
            <a:lvl1pPr marL="0" indent="0">
              <a:spcBef>
                <a:spcPts val="0"/>
              </a:spcBef>
              <a:buNone/>
              <a:defRPr sz="1100" b="1"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r>
              <a:rPr lang="en-US" dirty="0"/>
              <a:t>Add Institution Name (If You Need to Customize)</a:t>
            </a:r>
          </a:p>
        </p:txBody>
      </p:sp>
      <p:sp>
        <p:nvSpPr>
          <p:cNvPr id="26" name="Text Placeholder 5"/>
          <p:cNvSpPr>
            <a:spLocks noGrp="1"/>
          </p:cNvSpPr>
          <p:nvPr>
            <p:ph type="body" sz="quarter" idx="22" hasCustomPrompt="1"/>
          </p:nvPr>
        </p:nvSpPr>
        <p:spPr bwMode="gray">
          <a:xfrm>
            <a:off x="493295" y="1543666"/>
            <a:ext cx="4572000" cy="169277"/>
          </a:xfrm>
        </p:spPr>
        <p:txBody>
          <a:bodyPr/>
          <a:lstStyle>
            <a:lvl1pPr marL="0" indent="0">
              <a:spcBef>
                <a:spcPts val="0"/>
              </a:spcBef>
              <a:buNone/>
              <a:defRPr sz="1100" b="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Add Date of Presentation (If You Need to Customize)</a:t>
            </a:r>
          </a:p>
        </p:txBody>
      </p:sp>
    </p:spTree>
    <p:extLst>
      <p:ext uri="{BB962C8B-B14F-4D97-AF65-F5344CB8AC3E}">
        <p14:creationId xmlns:p14="http://schemas.microsoft.com/office/powerpoint/2010/main" val="31356302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29935"/>
            <a:ext cx="4023360" cy="307777"/>
          </a:xfrm>
        </p:spPr>
        <p:txBody>
          <a:bodyPr anchor="t" anchorCtr="0"/>
          <a:lstStyle>
            <a:lvl1pPr>
              <a:defRPr sz="2000" b="0">
                <a:solidFill>
                  <a:schemeClr val="tx1"/>
                </a:solidFill>
              </a:defRPr>
            </a:lvl1pPr>
          </a:lstStyle>
          <a:p>
            <a:r>
              <a:rPr lang="en-US" dirty="0"/>
              <a:t>Insert Program Name Here</a:t>
            </a:r>
          </a:p>
        </p:txBody>
      </p:sp>
      <p:sp>
        <p:nvSpPr>
          <p:cNvPr id="15" name="Text Placeholder 5"/>
          <p:cNvSpPr>
            <a:spLocks noGrp="1"/>
          </p:cNvSpPr>
          <p:nvPr>
            <p:ph type="body" sz="quarter" idx="20" hasCustomPrompt="1"/>
          </p:nvPr>
        </p:nvSpPr>
        <p:spPr bwMode="gray">
          <a:xfrm>
            <a:off x="784156" y="11437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5" name="Text Placeholder 4"/>
          <p:cNvSpPr>
            <a:spLocks noGrp="1"/>
          </p:cNvSpPr>
          <p:nvPr>
            <p:ph type="body" sz="quarter" idx="30" hasCustomPrompt="1"/>
          </p:nvPr>
        </p:nvSpPr>
        <p:spPr bwMode="gray">
          <a:xfrm>
            <a:off x="784156" y="1348779"/>
            <a:ext cx="347472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cxnSp>
        <p:nvCxnSpPr>
          <p:cNvPr id="24" name="Straight Connector 23"/>
          <p:cNvCxnSpPr/>
          <p:nvPr userDrawn="1"/>
        </p:nvCxnSpPr>
        <p:spPr bwMode="gray">
          <a:xfrm>
            <a:off x="4879843" y="375284"/>
            <a:ext cx="0" cy="4425315"/>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bwMode="gray">
          <a:xfrm>
            <a:off x="4953943" y="375975"/>
            <a:ext cx="1419725" cy="442531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LEGAL CAVEAT</a:t>
            </a:r>
          </a:p>
          <a:p>
            <a:pPr>
              <a:spcBef>
                <a:spcPts val="400"/>
              </a:spcBef>
            </a:pPr>
            <a:r>
              <a:rPr lang="en-US" sz="530" dirty="0">
                <a:solidFill>
                  <a:srgbClr val="333E48"/>
                </a:solidFill>
                <a:cs typeface="Aria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a:t>
            </a:r>
            <a:br>
              <a:rPr lang="en-US" sz="530" dirty="0">
                <a:solidFill>
                  <a:srgbClr val="333E48"/>
                </a:solidFill>
                <a:cs typeface="Arial"/>
              </a:rPr>
            </a:br>
            <a:r>
              <a:rPr lang="en-US" sz="530" dirty="0">
                <a:solidFill>
                  <a:srgbClr val="333E48"/>
                </a:solidFill>
                <a:cs typeface="Arial"/>
              </a:rPr>
              <a:t>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a:t>
            </a:r>
            <a:br>
              <a:rPr lang="en-US" sz="530" dirty="0">
                <a:solidFill>
                  <a:srgbClr val="333E48"/>
                </a:solidFill>
                <a:cs typeface="Arial"/>
              </a:rPr>
            </a:br>
            <a:r>
              <a:rPr lang="en-US" sz="530" dirty="0">
                <a:solidFill>
                  <a:srgbClr val="333E48"/>
                </a:solidFill>
                <a:cs typeface="Arial"/>
              </a:rPr>
              <a:t>(b) any recommendation or graded ranking by Advisory Board, or (c) failure of member and its employees and agents to abide by the terms set forth herein.</a:t>
            </a:r>
          </a:p>
          <a:p>
            <a:pPr>
              <a:spcBef>
                <a:spcPts val="400"/>
              </a:spcBef>
            </a:pPr>
            <a:r>
              <a:rPr lang="en-US" sz="530" dirty="0">
                <a:solidFill>
                  <a:srgbClr val="333E48"/>
                </a:solidFill>
                <a:cs typeface="Aria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p:txBody>
      </p:sp>
      <p:sp>
        <p:nvSpPr>
          <p:cNvPr id="6" name="Text Placeholder 5"/>
          <p:cNvSpPr>
            <a:spLocks noGrp="1"/>
          </p:cNvSpPr>
          <p:nvPr>
            <p:ph type="body" sz="quarter" idx="37" hasCustomPrompt="1"/>
          </p:nvPr>
        </p:nvSpPr>
        <p:spPr bwMode="gray">
          <a:xfrm>
            <a:off x="784156" y="1547065"/>
            <a:ext cx="347472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16" name="Text Placeholder 5"/>
          <p:cNvSpPr>
            <a:spLocks noGrp="1"/>
          </p:cNvSpPr>
          <p:nvPr>
            <p:ph type="body" sz="quarter" idx="38" hasCustomPrompt="1"/>
          </p:nvPr>
        </p:nvSpPr>
        <p:spPr bwMode="gray">
          <a:xfrm>
            <a:off x="784156" y="1677053"/>
            <a:ext cx="347472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18" name="Text Placeholder 5"/>
          <p:cNvSpPr>
            <a:spLocks noGrp="1"/>
          </p:cNvSpPr>
          <p:nvPr>
            <p:ph type="body" sz="quarter" idx="39" hasCustomPrompt="1"/>
          </p:nvPr>
        </p:nvSpPr>
        <p:spPr bwMode="gray">
          <a:xfrm>
            <a:off x="784156" y="2111845"/>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6" name="Text Placeholder 4"/>
          <p:cNvSpPr>
            <a:spLocks noGrp="1"/>
          </p:cNvSpPr>
          <p:nvPr>
            <p:ph type="body" sz="quarter" idx="40" hasCustomPrompt="1"/>
          </p:nvPr>
        </p:nvSpPr>
        <p:spPr bwMode="gray">
          <a:xfrm>
            <a:off x="784156" y="2321372"/>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5"/>
          <p:cNvSpPr>
            <a:spLocks noGrp="1"/>
          </p:cNvSpPr>
          <p:nvPr>
            <p:ph type="body" sz="quarter" idx="41" hasCustomPrompt="1"/>
          </p:nvPr>
        </p:nvSpPr>
        <p:spPr bwMode="gray">
          <a:xfrm>
            <a:off x="784156" y="2775232"/>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28" name="Text Placeholder 4"/>
          <p:cNvSpPr>
            <a:spLocks noGrp="1"/>
          </p:cNvSpPr>
          <p:nvPr>
            <p:ph type="body" sz="quarter" idx="42" hasCustomPrompt="1"/>
          </p:nvPr>
        </p:nvSpPr>
        <p:spPr bwMode="gray">
          <a:xfrm>
            <a:off x="784156" y="2984759"/>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784156" y="34386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0" name="Text Placeholder 4"/>
          <p:cNvSpPr>
            <a:spLocks noGrp="1"/>
          </p:cNvSpPr>
          <p:nvPr>
            <p:ph type="body" sz="quarter" idx="44" hasCustomPrompt="1"/>
          </p:nvPr>
        </p:nvSpPr>
        <p:spPr bwMode="gray">
          <a:xfrm>
            <a:off x="784156" y="3648163"/>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3921954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6"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7"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9"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10"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2" name="Rectangle 1"/>
          <p:cNvSpPr/>
          <p:nvPr userDrawn="1"/>
        </p:nvSpPr>
        <p:spPr bwMode="gray">
          <a:xfrm>
            <a:off x="0" y="0"/>
            <a:ext cx="6400800" cy="101065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8" name="TextBox 7"/>
          <p:cNvSpPr txBox="1"/>
          <p:nvPr userDrawn="1"/>
        </p:nvSpPr>
        <p:spPr bwMode="gray">
          <a:xfrm>
            <a:off x="4953943" y="24057"/>
            <a:ext cx="1419725" cy="468179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IMPORTANT: Please read the following.</a:t>
            </a:r>
          </a:p>
          <a:p>
            <a:pPr>
              <a:spcBef>
                <a:spcPts val="400"/>
              </a:spcBef>
            </a:pPr>
            <a:r>
              <a:rPr lang="en-US" sz="530" dirty="0">
                <a:solidFill>
                  <a:srgbClr val="333E48"/>
                </a:solidFill>
                <a:cs typeface="Arial"/>
              </a:rPr>
              <a:t>Advisory Board has prepared this report for the exclusive use of its members. Each member acknowledges and agrees that this report and the information contained herein (collectively, the “Report”) are confidential and proprietary</a:t>
            </a:r>
            <a:br>
              <a:rPr lang="en-US" sz="530" dirty="0">
                <a:solidFill>
                  <a:srgbClr val="333E48"/>
                </a:solidFill>
                <a:cs typeface="Arial"/>
              </a:rPr>
            </a:br>
            <a:r>
              <a:rPr lang="en-US" sz="530" dirty="0">
                <a:solidFill>
                  <a:srgbClr val="333E48"/>
                </a:solidFill>
                <a:cs typeface="Arial"/>
              </a:rPr>
              <a:t>to Advisory Board. By accepting delivery of this Report, each member agrees to abide by the terms as stated herein, including the following:</a:t>
            </a:r>
          </a:p>
          <a:p>
            <a:pPr marL="115888" indent="-115888">
              <a:spcBef>
                <a:spcPts val="400"/>
              </a:spcBef>
            </a:pPr>
            <a:r>
              <a:rPr lang="en-US" sz="530" dirty="0">
                <a:solidFill>
                  <a:srgbClr val="333E48"/>
                </a:solidFill>
                <a:cs typeface="Aria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400"/>
              </a:spcBef>
            </a:pPr>
            <a:r>
              <a:rPr lang="en-US" sz="530" dirty="0">
                <a:solidFill>
                  <a:srgbClr val="333E48"/>
                </a:solidFill>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lang="en-US" sz="530" dirty="0">
                <a:solidFill>
                  <a:srgbClr val="333E48"/>
                </a:solidFill>
                <a:cs typeface="Arial"/>
              </a:rPr>
            </a:br>
            <a:r>
              <a:rPr lang="en-US" sz="530" dirty="0">
                <a:solidFill>
                  <a:srgbClr val="333E48"/>
                </a:solidFill>
                <a:cs typeface="Arial"/>
              </a:rPr>
              <a:t>(b) any third party.</a:t>
            </a:r>
          </a:p>
          <a:p>
            <a:pPr marL="115888" indent="-115888">
              <a:spcBef>
                <a:spcPts val="400"/>
              </a:spcBef>
            </a:pPr>
            <a:r>
              <a:rPr lang="en-US" sz="530" dirty="0">
                <a:solidFill>
                  <a:srgbClr val="333E48"/>
                </a:solidFill>
                <a:cs typeface="Arial"/>
              </a:rPr>
              <a:t>3.	Each member may make this Report available solely to those of its employees and agents who (a) are registered for the workshop or membership program of</a:t>
            </a:r>
            <a:br>
              <a:rPr lang="en-US" sz="530" dirty="0">
                <a:solidFill>
                  <a:srgbClr val="333E48"/>
                </a:solidFill>
                <a:cs typeface="Arial"/>
              </a:rPr>
            </a:br>
            <a:r>
              <a:rPr lang="en-US" sz="530" dirty="0">
                <a:solidFill>
                  <a:srgbClr val="333E48"/>
                </a:solidFill>
                <a:cs typeface="Arial"/>
              </a:rPr>
              <a:t>which this Report is a part, (b) require access to this Report in order to learn from the information described herein, and</a:t>
            </a:r>
            <a:br>
              <a:rPr lang="en-US" sz="530" dirty="0">
                <a:solidFill>
                  <a:srgbClr val="333E48"/>
                </a:solidFill>
                <a:cs typeface="Arial"/>
              </a:rPr>
            </a:br>
            <a:r>
              <a:rPr lang="en-US" sz="530" dirty="0">
                <a:solidFill>
                  <a:srgbClr val="333E48"/>
                </a:solidFill>
                <a:cs typeface="Arial"/>
              </a:rPr>
              <a:t>(c)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400"/>
              </a:spcBef>
            </a:pPr>
            <a:r>
              <a:rPr lang="en-US" sz="530" dirty="0">
                <a:solidFill>
                  <a:srgbClr val="333E48"/>
                </a:solidFill>
                <a:cs typeface="Arial"/>
              </a:rPr>
              <a:t>4.	Each member shall not remove from this Report any confidential markings, copyright notices, and/or other similar indicia herein.</a:t>
            </a:r>
          </a:p>
          <a:p>
            <a:pPr marL="115888" indent="-115888">
              <a:spcBef>
                <a:spcPts val="400"/>
              </a:spcBef>
            </a:pPr>
            <a:r>
              <a:rPr lang="en-US" sz="530" dirty="0">
                <a:solidFill>
                  <a:srgbClr val="333E48"/>
                </a:solidFill>
                <a:cs typeface="Arial"/>
              </a:rPr>
              <a:t>5.	Each member is responsible for any breach of its obligations as stated herein by any of its employees or agents.</a:t>
            </a:r>
          </a:p>
          <a:p>
            <a:pPr marL="115888" indent="-115888">
              <a:spcBef>
                <a:spcPts val="400"/>
              </a:spcBef>
            </a:pPr>
            <a:r>
              <a:rPr lang="en-US" sz="530" dirty="0">
                <a:solidFill>
                  <a:srgbClr val="333E48"/>
                </a:solidFill>
                <a:cs typeface="Arial"/>
              </a:rPr>
              <a:t>6.	If a member is unwilling to abide by any</a:t>
            </a:r>
            <a:br>
              <a:rPr lang="en-US" sz="530" dirty="0">
                <a:solidFill>
                  <a:srgbClr val="333E48"/>
                </a:solidFill>
                <a:cs typeface="Arial"/>
              </a:rPr>
            </a:br>
            <a:r>
              <a:rPr lang="en-US" sz="530" dirty="0">
                <a:solidFill>
                  <a:srgbClr val="333E48"/>
                </a:solidFill>
                <a:cs typeface="Arial"/>
              </a:rPr>
              <a:t>of the foregoing obligations, then such member shall promptly return this Report and all copies thereof to Advisory Board. </a:t>
            </a:r>
          </a:p>
        </p:txBody>
      </p:sp>
      <p:cxnSp>
        <p:nvCxnSpPr>
          <p:cNvPr id="9" name="Straight Connector 8"/>
          <p:cNvCxnSpPr/>
          <p:nvPr userDrawn="1"/>
        </p:nvCxnSpPr>
        <p:spPr bwMode="gray">
          <a:xfrm>
            <a:off x="4879843" y="-2108"/>
            <a:ext cx="0" cy="4578361"/>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14486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cxnSp>
        <p:nvCxnSpPr>
          <p:cNvPr id="8" name="Straight Connector 7"/>
          <p:cNvCxnSpPr/>
          <p:nvPr/>
        </p:nvCxnSpPr>
        <p:spPr bwMode="gray">
          <a:xfrm>
            <a:off x="4101378"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itle 2"/>
          <p:cNvSpPr>
            <a:spLocks noGrp="1"/>
          </p:cNvSpPr>
          <p:nvPr userDrawn="1">
            <p:ph type="title" hasCustomPrompt="1"/>
          </p:nvPr>
        </p:nvSpPr>
        <p:spPr bwMode="gray">
          <a:xfrm>
            <a:off x="320675" y="208501"/>
            <a:ext cx="3474720" cy="307777"/>
          </a:xfrm>
        </p:spPr>
        <p:txBody>
          <a:bodyPr anchor="t" anchorCtr="0"/>
          <a:lstStyle>
            <a:lvl1pPr>
              <a:defRPr sz="2000" b="0">
                <a:solidFill>
                  <a:schemeClr val="tx1"/>
                </a:solidFill>
              </a:defRPr>
            </a:lvl1pPr>
          </a:lstStyle>
          <a:p>
            <a:r>
              <a:rPr lang="en-US" dirty="0"/>
              <a:t>Insert Program Name Here</a:t>
            </a:r>
          </a:p>
        </p:txBody>
      </p:sp>
      <p:sp>
        <p:nvSpPr>
          <p:cNvPr id="3" name="TextBox 2"/>
          <p:cNvSpPr txBox="1"/>
          <p:nvPr userDrawn="1"/>
        </p:nvSpPr>
        <p:spPr bwMode="gray">
          <a:xfrm>
            <a:off x="4222376" y="122452"/>
            <a:ext cx="2110918" cy="4603824"/>
          </a:xfrm>
          <a:prstGeom prst="rect">
            <a:avLst/>
          </a:prstGeom>
          <a:noFill/>
        </p:spPr>
        <p:txBody>
          <a:bodyPr wrap="square" lIns="0" tIns="0" rIns="0" bIns="0" rtlCol="0">
            <a:spAutoFit/>
          </a:bodyPr>
          <a:lstStyle/>
          <a:p>
            <a:pPr>
              <a:spcBef>
                <a:spcPts val="300"/>
              </a:spcBef>
            </a:pPr>
            <a:r>
              <a:rPr lang="en-US" sz="450" b="1" dirty="0">
                <a:solidFill>
                  <a:srgbClr val="333E48"/>
                </a:solidFill>
              </a:rPr>
              <a:t>LEGAL CAVEAT</a:t>
            </a:r>
          </a:p>
          <a:p>
            <a:pPr>
              <a:spcBef>
                <a:spcPts val="300"/>
              </a:spcBef>
            </a:pPr>
            <a:r>
              <a:rPr lang="en-US" sz="450" dirty="0">
                <a:solidFill>
                  <a:srgbClr val="333E48"/>
                </a:solidFil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a:t>
            </a:r>
            <a:br>
              <a:rPr lang="en-US" sz="450" dirty="0">
                <a:solidFill>
                  <a:srgbClr val="333E48"/>
                </a:solidFill>
              </a:rPr>
            </a:br>
            <a:r>
              <a:rPr lang="en-US" sz="450" dirty="0">
                <a:solidFill>
                  <a:srgbClr val="333E48"/>
                </a:solidFill>
              </a:rPr>
              <a:t>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a:t>
            </a:r>
            <a:br>
              <a:rPr lang="en-US" sz="450" dirty="0">
                <a:solidFill>
                  <a:srgbClr val="333E48"/>
                </a:solidFill>
              </a:rPr>
            </a:br>
            <a:r>
              <a:rPr lang="en-US" sz="450" dirty="0">
                <a:solidFill>
                  <a:srgbClr val="333E48"/>
                </a:solidFill>
              </a:rPr>
              <a:t>and its employees and agents to abide by the terms set forth herein.</a:t>
            </a:r>
          </a:p>
          <a:p>
            <a:pPr>
              <a:spcBef>
                <a:spcPts val="300"/>
              </a:spcBef>
            </a:pPr>
            <a:r>
              <a:rPr lang="en-US" sz="450" dirty="0">
                <a:solidFill>
                  <a:srgbClr val="333E48"/>
                </a:solidFil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spcBef>
                <a:spcPts val="800"/>
              </a:spcBef>
            </a:pPr>
            <a:r>
              <a:rPr lang="en-US" sz="450" b="1" dirty="0">
                <a:solidFill>
                  <a:srgbClr val="333E48"/>
                </a:solidFill>
              </a:rPr>
              <a:t>IMPORTANT: Please read the following.</a:t>
            </a:r>
          </a:p>
          <a:p>
            <a:pPr>
              <a:spcBef>
                <a:spcPts val="300"/>
              </a:spcBef>
            </a:pPr>
            <a:r>
              <a:rPr lang="en-US" sz="450" dirty="0">
                <a:solidFill>
                  <a:srgbClr val="333E48"/>
                </a:solidFill>
              </a:rPr>
              <a:t>Advisory Board has prepared this report for the exclusive use of its members.</a:t>
            </a:r>
            <a:br>
              <a:rPr lang="en-US" sz="450" dirty="0">
                <a:solidFill>
                  <a:srgbClr val="333E48"/>
                </a:solidFill>
              </a:rPr>
            </a:br>
            <a:r>
              <a:rPr lang="en-US" sz="450" dirty="0">
                <a:solidFill>
                  <a:srgbClr val="333E48"/>
                </a:solidFill>
              </a:rPr>
              <a:t>Each member acknowledges and agrees that this report and the information contained herein (collectively, the “Report”) are confidential and proprietary to Advisory Board. By accepting delivery of this Report, each member agrees to</a:t>
            </a:r>
            <a:br>
              <a:rPr lang="en-US" sz="450" dirty="0">
                <a:solidFill>
                  <a:srgbClr val="333E48"/>
                </a:solidFill>
              </a:rPr>
            </a:br>
            <a:r>
              <a:rPr lang="en-US" sz="450" dirty="0">
                <a:solidFill>
                  <a:srgbClr val="333E48"/>
                </a:solidFill>
              </a:rPr>
              <a:t>abide by the terms as stated herein, including the following:</a:t>
            </a:r>
          </a:p>
          <a:p>
            <a:pPr marL="115888" indent="-115888">
              <a:spcBef>
                <a:spcPts val="300"/>
              </a:spcBef>
            </a:pPr>
            <a:r>
              <a:rPr lang="en-US" sz="450" dirty="0">
                <a:solidFill>
                  <a:srgbClr val="333E48"/>
                </a:solidFill>
              </a:rPr>
              <a:t>1.	Advisory Board owns all right, title, and interest in and to this Report. Except as stated herein, no right, license, permission, or interest of any kind in this Report is intended to be given, transferred to, or acquired by a member.</a:t>
            </a:r>
            <a:br>
              <a:rPr lang="en-US" sz="450" dirty="0">
                <a:solidFill>
                  <a:srgbClr val="333E48"/>
                </a:solidFill>
              </a:rPr>
            </a:br>
            <a:r>
              <a:rPr lang="en-US" sz="450" dirty="0">
                <a:solidFill>
                  <a:srgbClr val="333E48"/>
                </a:solidFill>
              </a:rPr>
              <a:t>Each member is authorized to use this Report only to the extent expressly authorized herein.</a:t>
            </a:r>
          </a:p>
          <a:p>
            <a:pPr marL="115888" indent="-115888">
              <a:spcBef>
                <a:spcPts val="300"/>
              </a:spcBef>
            </a:pPr>
            <a:r>
              <a:rPr lang="en-US" sz="450" dirty="0">
                <a:solidFill>
                  <a:srgbClr val="333E48"/>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5888" indent="-115888">
              <a:spcBef>
                <a:spcPts val="300"/>
              </a:spcBef>
            </a:pPr>
            <a:r>
              <a:rPr lang="en-US" sz="450" dirty="0">
                <a:solidFill>
                  <a:srgbClr val="333E48"/>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300"/>
              </a:spcBef>
            </a:pPr>
            <a:r>
              <a:rPr lang="en-US" sz="450" dirty="0">
                <a:solidFill>
                  <a:srgbClr val="333E48"/>
                </a:solidFill>
              </a:rPr>
              <a:t>4.	Each member shall not remove from this Report any confidential markings, copyright notices, and/or other similar indicia herein.</a:t>
            </a:r>
          </a:p>
          <a:p>
            <a:pPr marL="115888" indent="-115888">
              <a:spcBef>
                <a:spcPts val="300"/>
              </a:spcBef>
            </a:pPr>
            <a:r>
              <a:rPr lang="en-US" sz="450" dirty="0">
                <a:solidFill>
                  <a:srgbClr val="333E48"/>
                </a:solidFill>
              </a:rPr>
              <a:t>5.	Each member is responsible for any breach of its obligations as stated herein by any of its employees or agents.</a:t>
            </a:r>
          </a:p>
          <a:p>
            <a:pPr marL="115888" indent="-115888">
              <a:spcBef>
                <a:spcPts val="300"/>
              </a:spcBef>
            </a:pPr>
            <a:r>
              <a:rPr lang="en-US" sz="450" dirty="0">
                <a:solidFill>
                  <a:srgbClr val="333E48"/>
                </a:solidFill>
              </a:rPr>
              <a:t>6.	If a member is unwilling to abide by any of the foregoing obligations, then</a:t>
            </a:r>
            <a:br>
              <a:rPr lang="en-US" sz="450" dirty="0">
                <a:solidFill>
                  <a:srgbClr val="333E48"/>
                </a:solidFill>
              </a:rPr>
            </a:br>
            <a:r>
              <a:rPr lang="en-US" sz="450" dirty="0">
                <a:solidFill>
                  <a:srgbClr val="333E48"/>
                </a:solidFill>
              </a:rPr>
              <a:t>such member shall promptly return this Report and all copies thereof to Advisory Board.</a:t>
            </a:r>
          </a:p>
        </p:txBody>
      </p:sp>
      <p:sp>
        <p:nvSpPr>
          <p:cNvPr id="23" name="Text Placeholder 5"/>
          <p:cNvSpPr>
            <a:spLocks noGrp="1"/>
          </p:cNvSpPr>
          <p:nvPr>
            <p:ph type="body" sz="quarter" idx="37" hasCustomPrompt="1"/>
          </p:nvPr>
        </p:nvSpPr>
        <p:spPr bwMode="gray">
          <a:xfrm>
            <a:off x="597660" y="10414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24" name="Text Placeholder 4"/>
          <p:cNvSpPr>
            <a:spLocks noGrp="1"/>
          </p:cNvSpPr>
          <p:nvPr>
            <p:ph type="body" sz="quarter" idx="38" hasCustomPrompt="1"/>
          </p:nvPr>
        </p:nvSpPr>
        <p:spPr bwMode="gray">
          <a:xfrm>
            <a:off x="597660" y="1246507"/>
            <a:ext cx="320040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sp>
        <p:nvSpPr>
          <p:cNvPr id="25" name="Text Placeholder 5"/>
          <p:cNvSpPr>
            <a:spLocks noGrp="1"/>
          </p:cNvSpPr>
          <p:nvPr>
            <p:ph type="body" sz="quarter" idx="39" hasCustomPrompt="1"/>
          </p:nvPr>
        </p:nvSpPr>
        <p:spPr bwMode="gray">
          <a:xfrm>
            <a:off x="597660" y="1444793"/>
            <a:ext cx="320040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26" name="Text Placeholder 5"/>
          <p:cNvSpPr>
            <a:spLocks noGrp="1"/>
          </p:cNvSpPr>
          <p:nvPr>
            <p:ph type="body" sz="quarter" idx="40" hasCustomPrompt="1"/>
          </p:nvPr>
        </p:nvSpPr>
        <p:spPr bwMode="gray">
          <a:xfrm>
            <a:off x="597660" y="1574781"/>
            <a:ext cx="320040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27" name="Text Placeholder 5"/>
          <p:cNvSpPr>
            <a:spLocks noGrp="1"/>
          </p:cNvSpPr>
          <p:nvPr>
            <p:ph type="body" sz="quarter" idx="41" hasCustomPrompt="1"/>
          </p:nvPr>
        </p:nvSpPr>
        <p:spPr bwMode="gray">
          <a:xfrm>
            <a:off x="597660" y="2009573"/>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8" name="Text Placeholder 4"/>
          <p:cNvSpPr>
            <a:spLocks noGrp="1"/>
          </p:cNvSpPr>
          <p:nvPr>
            <p:ph type="body" sz="quarter" idx="42" hasCustomPrompt="1"/>
          </p:nvPr>
        </p:nvSpPr>
        <p:spPr bwMode="gray">
          <a:xfrm>
            <a:off x="597660" y="2219100"/>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597660" y="2672960"/>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30" name="Text Placeholder 4"/>
          <p:cNvSpPr>
            <a:spLocks noGrp="1"/>
          </p:cNvSpPr>
          <p:nvPr>
            <p:ph type="body" sz="quarter" idx="44" hasCustomPrompt="1"/>
          </p:nvPr>
        </p:nvSpPr>
        <p:spPr bwMode="gray">
          <a:xfrm>
            <a:off x="597660" y="2882487"/>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31" name="Text Placeholder 5"/>
          <p:cNvSpPr>
            <a:spLocks noGrp="1"/>
          </p:cNvSpPr>
          <p:nvPr>
            <p:ph type="body" sz="quarter" idx="45" hasCustomPrompt="1"/>
          </p:nvPr>
        </p:nvSpPr>
        <p:spPr bwMode="gray">
          <a:xfrm>
            <a:off x="597660" y="33363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2" name="Text Placeholder 4"/>
          <p:cNvSpPr>
            <a:spLocks noGrp="1"/>
          </p:cNvSpPr>
          <p:nvPr>
            <p:ph type="body" sz="quarter" idx="46" hasCustomPrompt="1"/>
          </p:nvPr>
        </p:nvSpPr>
        <p:spPr bwMode="gray">
          <a:xfrm>
            <a:off x="597660" y="3545891"/>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431159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29506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grpSp>
        <p:nvGrpSpPr>
          <p:cNvPr id="6" name="Group 5"/>
          <p:cNvGrpSpPr/>
          <p:nvPr userDrawn="1"/>
        </p:nvGrpSpPr>
        <p:grpSpPr>
          <a:xfrm>
            <a:off x="438759" y="3924048"/>
            <a:ext cx="5746136" cy="532222"/>
            <a:chOff x="381609" y="3980285"/>
            <a:chExt cx="5746136" cy="532222"/>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609" y="4056523"/>
              <a:ext cx="1369615" cy="379746"/>
            </a:xfrm>
            <a:prstGeom prst="rect">
              <a:avLst/>
            </a:prstGeom>
          </p:spPr>
        </p:pic>
        <p:cxnSp>
          <p:nvCxnSpPr>
            <p:cNvPr id="8" name="Straight Connector 7"/>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bwMode="gray">
            <a:xfrm>
              <a:off x="2058009" y="3980285"/>
              <a:ext cx="4069736" cy="530352"/>
            </a:xfrm>
            <a:prstGeom prst="rect">
              <a:avLst/>
            </a:prstGeom>
            <a:noFill/>
          </p:spPr>
          <p:txBody>
            <a:bodyPr wrap="square" lIns="0" tIns="0" rIns="0" bIns="0" rtlCol="0" anchor="ctr">
              <a:noAutofit/>
            </a:bodyPr>
            <a:lstStyle/>
            <a:p>
              <a:r>
                <a:rPr lang="en-US" sz="1050" dirty="0">
                  <a:solidFill>
                    <a:srgbClr val="333E48"/>
                  </a:solidFill>
                </a:rPr>
                <a:t>2445 M Street NW, Washington DC 20037</a:t>
              </a:r>
            </a:p>
            <a:p>
              <a:r>
                <a:rPr lang="en-US" sz="1050" dirty="0">
                  <a:solidFill>
                    <a:srgbClr val="333E48"/>
                  </a:solidFill>
                </a:rPr>
                <a:t>P 202.266.5600 </a:t>
              </a:r>
              <a:r>
                <a:rPr lang="en-US" sz="900" dirty="0">
                  <a:solidFill>
                    <a:srgbClr val="333E48"/>
                  </a:solidFill>
                </a:rPr>
                <a:t>│</a:t>
              </a:r>
              <a:r>
                <a:rPr lang="en-US" sz="1050" dirty="0">
                  <a:solidFill>
                    <a:srgbClr val="333E48"/>
                  </a:solidFill>
                </a:rPr>
                <a:t> F 202.266.5700 </a:t>
              </a:r>
              <a:r>
                <a:rPr lang="en-US" sz="900" dirty="0">
                  <a:solidFill>
                    <a:srgbClr val="333E48"/>
                  </a:solidFill>
                </a:rPr>
                <a:t>│</a:t>
              </a:r>
              <a:r>
                <a:rPr lang="en-US" sz="1050" dirty="0">
                  <a:solidFill>
                    <a:srgbClr val="333E48"/>
                  </a:solidFill>
                </a:rPr>
                <a:t> </a:t>
              </a:r>
              <a:r>
                <a:rPr lang="en-US" sz="1050" b="1" dirty="0">
                  <a:solidFill>
                    <a:srgbClr val="333E48"/>
                  </a:solidFill>
                </a:rPr>
                <a:t>advisory.com</a:t>
              </a:r>
            </a:p>
          </p:txBody>
        </p:sp>
      </p:grpSp>
    </p:spTree>
    <p:extLst>
      <p:ext uri="{BB962C8B-B14F-4D97-AF65-F5344CB8AC3E}">
        <p14:creationId xmlns:p14="http://schemas.microsoft.com/office/powerpoint/2010/main" val="319196436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grpSp>
        <p:nvGrpSpPr>
          <p:cNvPr id="6" name="Group 5"/>
          <p:cNvGrpSpPr/>
          <p:nvPr userDrawn="1"/>
        </p:nvGrpSpPr>
        <p:grpSpPr>
          <a:xfrm>
            <a:off x="438759" y="3924048"/>
            <a:ext cx="5746136" cy="532222"/>
            <a:chOff x="381609" y="3980285"/>
            <a:chExt cx="5746136" cy="532222"/>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609" y="4056523"/>
              <a:ext cx="1369615" cy="379746"/>
            </a:xfrm>
            <a:prstGeom prst="rect">
              <a:avLst/>
            </a:prstGeom>
          </p:spPr>
        </p:pic>
        <p:cxnSp>
          <p:nvCxnSpPr>
            <p:cNvPr id="12" name="Straight Connector 11"/>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bwMode="gray">
            <a:xfrm>
              <a:off x="2058009" y="3980285"/>
              <a:ext cx="4069736" cy="530352"/>
            </a:xfrm>
            <a:prstGeom prst="rect">
              <a:avLst/>
            </a:prstGeom>
            <a:noFill/>
          </p:spPr>
          <p:txBody>
            <a:bodyPr wrap="square" lIns="0" tIns="0" rIns="0" bIns="0" rtlCol="0" anchor="ctr">
              <a:noAutofit/>
            </a:bodyPr>
            <a:lstStyle/>
            <a:p>
              <a:r>
                <a:rPr lang="en-US" sz="1050" dirty="0">
                  <a:solidFill>
                    <a:srgbClr val="333E48"/>
                  </a:solidFill>
                </a:rPr>
                <a:t>Third Floor, Melbourne House</a:t>
              </a:r>
              <a:br>
                <a:rPr lang="en-US" sz="1050" dirty="0">
                  <a:solidFill>
                    <a:srgbClr val="333E48"/>
                  </a:solidFill>
                </a:rPr>
              </a:br>
              <a:r>
                <a:rPr lang="en-US" sz="1050" dirty="0">
                  <a:solidFill>
                    <a:srgbClr val="333E48"/>
                  </a:solidFill>
                </a:rPr>
                <a:t>46 Aldwych, London WC2B 4LL, UK</a:t>
              </a:r>
            </a:p>
            <a:p>
              <a:r>
                <a:rPr lang="en-US" sz="1050" dirty="0">
                  <a:solidFill>
                    <a:srgbClr val="333E48"/>
                  </a:solidFill>
                </a:rPr>
                <a:t>P +44 (0) 203 100 6800 </a:t>
              </a:r>
              <a:r>
                <a:rPr lang="en-US" sz="900" dirty="0">
                  <a:solidFill>
                    <a:srgbClr val="333E48"/>
                  </a:solidFill>
                </a:rPr>
                <a:t>│</a:t>
              </a:r>
              <a:r>
                <a:rPr lang="en-US" sz="1050" dirty="0">
                  <a:solidFill>
                    <a:srgbClr val="333E48"/>
                  </a:solidFill>
                </a:rPr>
                <a:t> </a:t>
              </a:r>
              <a:r>
                <a:rPr lang="en-US" sz="1050" b="1" dirty="0">
                  <a:solidFill>
                    <a:srgbClr val="333E48"/>
                  </a:solidFill>
                </a:rPr>
                <a:t>advisory.com</a:t>
              </a:r>
            </a:p>
          </p:txBody>
        </p:sp>
      </p:grpSp>
    </p:spTree>
    <p:extLst>
      <p:ext uri="{BB962C8B-B14F-4D97-AF65-F5344CB8AC3E}">
        <p14:creationId xmlns:p14="http://schemas.microsoft.com/office/powerpoint/2010/main" val="298077483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88" y="-13366"/>
            <a:ext cx="6419088" cy="4814315"/>
          </a:xfrm>
          <a:prstGeom prst="rect">
            <a:avLst/>
          </a:prstGeom>
        </p:spPr>
      </p:pic>
    </p:spTree>
    <p:extLst>
      <p:ext uri="{BB962C8B-B14F-4D97-AF65-F5344CB8AC3E}">
        <p14:creationId xmlns:p14="http://schemas.microsoft.com/office/powerpoint/2010/main" val="26097044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itle: Logo Lock-up">
    <p:spTree>
      <p:nvGrpSpPr>
        <p:cNvPr id="1" name=""/>
        <p:cNvGrpSpPr/>
        <p:nvPr/>
      </p:nvGrpSpPr>
      <p:grpSpPr>
        <a:xfrm>
          <a:off x="0" y="0"/>
          <a:ext cx="0" cy="0"/>
          <a:chOff x="0" y="0"/>
          <a:chExt cx="0" cy="0"/>
        </a:xfrm>
      </p:grpSpPr>
      <p:sp>
        <p:nvSpPr>
          <p:cNvPr id="8" name="Rectangle 7"/>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36" name="Group 35"/>
          <p:cNvGrpSpPr/>
          <p:nvPr userDrawn="1"/>
        </p:nvGrpSpPr>
        <p:grpSpPr bwMode="gray">
          <a:xfrm>
            <a:off x="2469328" y="1009678"/>
            <a:ext cx="3931710" cy="3793330"/>
            <a:chOff x="2469328" y="1009678"/>
            <a:chExt cx="3931710" cy="3793330"/>
          </a:xfrm>
        </p:grpSpPr>
        <p:sp>
          <p:nvSpPr>
            <p:cNvPr id="10"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13"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14"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grpSp>
      <p:sp>
        <p:nvSpPr>
          <p:cNvPr id="17" name="Rectangle 16"/>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cxnSp>
        <p:nvCxnSpPr>
          <p:cNvPr id="23" name="Straight Connector 22"/>
          <p:cNvCxnSpPr/>
          <p:nvPr userDrawn="1"/>
        </p:nvCxnSpPr>
        <p:spPr bwMode="gray">
          <a:xfrm>
            <a:off x="1745473" y="232899"/>
            <a:ext cx="0" cy="50292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06723" y="103457"/>
            <a:ext cx="1517904" cy="737308"/>
          </a:xfrm>
          <a:prstGeom prst="rect">
            <a:avLst/>
          </a:prstGeom>
        </p:spPr>
      </p:pic>
      <p:sp>
        <p:nvSpPr>
          <p:cNvPr id="4"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6"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sp>
        <p:nvSpPr>
          <p:cNvPr id="18" name="Text Placeholder 5"/>
          <p:cNvSpPr>
            <a:spLocks noGrp="1"/>
          </p:cNvSpPr>
          <p:nvPr>
            <p:ph type="body" sz="quarter" idx="21" hasCustomPrompt="1"/>
          </p:nvPr>
        </p:nvSpPr>
        <p:spPr bwMode="gray">
          <a:xfrm>
            <a:off x="1866845" y="242958"/>
            <a:ext cx="2167128" cy="493776"/>
          </a:xfrm>
        </p:spPr>
        <p:txBody>
          <a:bodyPr anchor="ctr">
            <a:noAutofit/>
          </a:bodyPr>
          <a:lstStyle>
            <a:lvl1pPr marL="0" indent="0">
              <a:spcBef>
                <a:spcPts val="0"/>
              </a:spcBef>
              <a:buNone/>
              <a:defRPr sz="120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spTree>
    <p:extLst>
      <p:ext uri="{BB962C8B-B14F-4D97-AF65-F5344CB8AC3E}">
        <p14:creationId xmlns:p14="http://schemas.microsoft.com/office/powerpoint/2010/main" val="352309485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itle: Logo">
    <p:spTree>
      <p:nvGrpSpPr>
        <p:cNvPr id="1" name=""/>
        <p:cNvGrpSpPr/>
        <p:nvPr/>
      </p:nvGrpSpPr>
      <p:grpSpPr>
        <a:xfrm>
          <a:off x="0" y="0"/>
          <a:ext cx="0" cy="0"/>
          <a:chOff x="0" y="0"/>
          <a:chExt cx="0" cy="0"/>
        </a:xfrm>
      </p:grpSpPr>
      <p:sp>
        <p:nvSpPr>
          <p:cNvPr id="11" name="Rectangle 10"/>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12" name="Group 11"/>
          <p:cNvGrpSpPr/>
          <p:nvPr userDrawn="1"/>
        </p:nvGrpSpPr>
        <p:grpSpPr bwMode="gray">
          <a:xfrm>
            <a:off x="2469328" y="1009678"/>
            <a:ext cx="3931710" cy="3793330"/>
            <a:chOff x="2469328" y="1009678"/>
            <a:chExt cx="3931710" cy="3793330"/>
          </a:xfrm>
        </p:grpSpPr>
        <p:sp>
          <p:nvSpPr>
            <p:cNvPr id="16"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18"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19"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grpSp>
      <p:sp>
        <p:nvSpPr>
          <p:cNvPr id="20" name="Rectangle 19"/>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06723" y="103457"/>
            <a:ext cx="1517904" cy="737308"/>
          </a:xfrm>
          <a:prstGeom prst="rect">
            <a:avLst/>
          </a:prstGeom>
        </p:spPr>
      </p:pic>
      <p:sp>
        <p:nvSpPr>
          <p:cNvPr id="23"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24"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spTree>
    <p:extLst>
      <p:ext uri="{BB962C8B-B14F-4D97-AF65-F5344CB8AC3E}">
        <p14:creationId xmlns:p14="http://schemas.microsoft.com/office/powerpoint/2010/main" val="31333986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Road Map 3">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3" name="TextBox 12"/>
          <p:cNvSpPr txBox="1"/>
          <p:nvPr userDrawn="1"/>
        </p:nvSpPr>
        <p:spPr bwMode="gray">
          <a:xfrm>
            <a:off x="786450" y="198021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1070148" y="26835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1" name="TextBox 20"/>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5" name="TextBox 14"/>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The Advisory Board Company • </a:t>
            </a:r>
            <a:r>
              <a:rPr lang="en-US" sz="500" b="1" dirty="0">
                <a:solidFill>
                  <a:srgbClr val="BEC9D0"/>
                </a:solidFill>
              </a:rPr>
              <a:t>advisory.com</a:t>
            </a:r>
            <a:endParaRPr lang="en-US" sz="500" dirty="0">
              <a:solidFill>
                <a:srgbClr val="BEC9D0"/>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5" name="Text Placeholder 4"/>
          <p:cNvSpPr>
            <a:spLocks noGrp="1"/>
          </p:cNvSpPr>
          <p:nvPr>
            <p:ph type="body" sz="quarter" idx="28" hasCustomPrompt="1"/>
          </p:nvPr>
        </p:nvSpPr>
        <p:spPr bwMode="gray">
          <a:xfrm>
            <a:off x="1341574" y="214949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19" name="Text Placeholder 4"/>
          <p:cNvSpPr>
            <a:spLocks noGrp="1"/>
          </p:cNvSpPr>
          <p:nvPr>
            <p:ph type="body" sz="quarter" idx="29" hasCustomPrompt="1"/>
          </p:nvPr>
        </p:nvSpPr>
        <p:spPr bwMode="gray">
          <a:xfrm>
            <a:off x="1560779" y="28528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1933357285"/>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Road Map 4">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734092" y="185495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972575" y="243302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196771" y="301109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4"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5" name="TextBox 24"/>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7" name="TextBox 1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The Advisory Board Company • </a:t>
            </a:r>
            <a:r>
              <a:rPr lang="en-US" sz="500" b="1" dirty="0">
                <a:solidFill>
                  <a:srgbClr val="BEC9D0"/>
                </a:solidFill>
              </a:rPr>
              <a:t>advisory.com</a:t>
            </a:r>
            <a:endParaRPr lang="en-US" sz="500" dirty="0">
              <a:solidFill>
                <a:srgbClr val="BEC9D0"/>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341574" y="202423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560779" y="260230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792510" y="318037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111472945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pact Slide">
    <p:bg bwMode="gray">
      <p:bgPr>
        <a:solidFill>
          <a:schemeClr val="accent4"/>
        </a:solidFill>
        <a:effectLst/>
      </p:bgPr>
    </p:bg>
    <p:spTree>
      <p:nvGrpSpPr>
        <p:cNvPr id="1" name=""/>
        <p:cNvGrpSpPr/>
        <p:nvPr/>
      </p:nvGrpSpPr>
      <p:grpSpPr>
        <a:xfrm>
          <a:off x="0" y="0"/>
          <a:ext cx="0" cy="0"/>
          <a:chOff x="0" y="0"/>
          <a:chExt cx="0" cy="0"/>
        </a:xfrm>
      </p:grpSpPr>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sp>
        <p:nvSpPr>
          <p:cNvPr id="11" name="TextBox 1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a:t>
            </a:r>
            <a:r>
              <a:rPr kumimoji="0" lang="en-US" sz="500" b="0" i="0" u="none" strike="noStrike" kern="1200" cap="none" spc="0" normalizeH="0" baseline="0" noProof="0" dirty="0">
                <a:ln>
                  <a:noFill/>
                </a:ln>
                <a:solidFill>
                  <a:schemeClr val="accent1"/>
                </a:solidFill>
                <a:effectLst/>
                <a:uLnTx/>
                <a:uFillTx/>
                <a:latin typeface="+mn-lt"/>
                <a:ea typeface="+mn-ea"/>
                <a:cs typeface="+mn-cs"/>
              </a:rPr>
              <a:t> 2018 The Advisory Board Company • </a:t>
            </a:r>
            <a:r>
              <a:rPr kumimoji="0" lang="en-US" sz="500" b="1" i="0" u="none" strike="noStrike" kern="1200" cap="none" spc="0" normalizeH="0" baseline="0" noProof="0" dirty="0">
                <a:ln>
                  <a:noFill/>
                </a:ln>
                <a:solidFill>
                  <a:schemeClr val="accent1"/>
                </a:solidFill>
                <a:effectLst/>
                <a:uLnTx/>
                <a:uFillTx/>
                <a:latin typeface="+mn-lt"/>
                <a:ea typeface="+mn-ea"/>
                <a:cs typeface="+mn-cs"/>
              </a:rPr>
              <a:t>advisory.com</a:t>
            </a:r>
            <a:endParaRPr kumimoji="0" lang="en-US" sz="500" b="0" i="0" u="none" strike="noStrike" kern="1200" cap="none" spc="0" normalizeH="0" baseline="0" noProof="0" dirty="0">
              <a:ln>
                <a:noFill/>
              </a:ln>
              <a:solidFill>
                <a:schemeClr val="accent1"/>
              </a:solidFill>
              <a:effectLst/>
              <a:uLnTx/>
              <a:uFillTx/>
              <a:latin typeface="+mn-lt"/>
              <a:ea typeface="+mn-ea"/>
              <a:cs typeface="+mn-cs"/>
            </a:endParaRPr>
          </a:p>
        </p:txBody>
      </p:sp>
      <p:sp>
        <p:nvSpPr>
          <p:cNvPr id="10"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12"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2"/>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3" name="Text Placeholder 4"/>
          <p:cNvSpPr>
            <a:spLocks noGrp="1"/>
          </p:cNvSpPr>
          <p:nvPr>
            <p:ph type="body" sz="quarter" idx="27" hasCustomPrompt="1"/>
          </p:nvPr>
        </p:nvSpPr>
        <p:spPr bwMode="gray">
          <a:xfrm>
            <a:off x="955976" y="1760829"/>
            <a:ext cx="4488849" cy="1777410"/>
          </a:xfrm>
        </p:spPr>
        <p:txBody>
          <a:bodyPr/>
          <a:lstStyle>
            <a:lvl1pPr marL="0" indent="0">
              <a:lnSpc>
                <a:spcPct val="110000"/>
              </a:lnSpc>
              <a:spcBef>
                <a:spcPts val="1200"/>
              </a:spcBef>
              <a:buNone/>
              <a:defRPr sz="1500" baseline="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Use dark background slides sparingly as impact slides (ex: a single quote, statistic, or large image). See sample impact slides in the ABC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4389120" y="4619012"/>
            <a:ext cx="2011680" cy="181588"/>
          </a:xfrm>
        </p:spPr>
        <p:txBody>
          <a:bodyPr rIns="45720" bIns="27432" anchor="b" anchorCtr="0"/>
          <a:lstStyle>
            <a:lvl1pPr marL="0" indent="0">
              <a:spcBef>
                <a:spcPts val="0"/>
              </a:spcBef>
              <a:buNone/>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264768163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Road Map 5">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629279" y="160443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870300" y="218250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097035" y="276057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7" name="TextBox 16"/>
          <p:cNvSpPr txBox="1"/>
          <p:nvPr userDrawn="1"/>
        </p:nvSpPr>
        <p:spPr bwMode="gray">
          <a:xfrm>
            <a:off x="1323771" y="333864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402544" y="102636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9" name="TextBox 18"/>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The Advisory Board Company • </a:t>
            </a:r>
            <a:r>
              <a:rPr lang="en-US" sz="500" b="1" dirty="0">
                <a:solidFill>
                  <a:srgbClr val="BEC9D0"/>
                </a:solidFill>
              </a:rPr>
              <a:t>advisory.com</a:t>
            </a:r>
            <a:endParaRPr lang="en-US" sz="500" dirty="0">
              <a:solidFill>
                <a:srgbClr val="BEC9D0"/>
              </a:solidFill>
            </a:endParaRP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3" name="Title 1"/>
          <p:cNvSpPr>
            <a:spLocks noGrp="1"/>
          </p:cNvSpPr>
          <p:nvPr>
            <p:ph type="title" hasCustomPrompt="1"/>
          </p:nvPr>
        </p:nvSpPr>
        <p:spPr bwMode="gray">
          <a:xfrm>
            <a:off x="1007460" y="1164868"/>
            <a:ext cx="4572000" cy="215444"/>
          </a:xfrm>
        </p:spPr>
        <p:txBody>
          <a:bodyPr anchor="ctr" anchorCtr="0"/>
          <a:lstStyle>
            <a:lvl1pPr>
              <a:defRPr sz="1400" b="0"/>
            </a:lvl1pPr>
          </a:lstStyle>
          <a:p>
            <a:r>
              <a:rPr lang="en-US" dirty="0"/>
              <a:t>Section Title – Arial 14pt Regular, White, Use Title Case</a:t>
            </a:r>
          </a:p>
        </p:txBody>
      </p:sp>
      <p:sp>
        <p:nvSpPr>
          <p:cNvPr id="25" name="Text Placeholder 4"/>
          <p:cNvSpPr>
            <a:spLocks noGrp="1"/>
          </p:cNvSpPr>
          <p:nvPr>
            <p:ph type="body" sz="quarter" idx="28" hasCustomPrompt="1"/>
          </p:nvPr>
        </p:nvSpPr>
        <p:spPr bwMode="gray">
          <a:xfrm>
            <a:off x="1259614" y="177371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6" name="Text Placeholder 4"/>
          <p:cNvSpPr>
            <a:spLocks noGrp="1"/>
          </p:cNvSpPr>
          <p:nvPr>
            <p:ph type="body" sz="quarter" idx="31" hasCustomPrompt="1"/>
          </p:nvPr>
        </p:nvSpPr>
        <p:spPr bwMode="gray">
          <a:xfrm>
            <a:off x="1478819" y="235178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2" hasCustomPrompt="1"/>
          </p:nvPr>
        </p:nvSpPr>
        <p:spPr bwMode="gray">
          <a:xfrm>
            <a:off x="1710550" y="292985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5" hasCustomPrompt="1"/>
          </p:nvPr>
        </p:nvSpPr>
        <p:spPr bwMode="gray">
          <a:xfrm>
            <a:off x="1917770" y="350792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820069501"/>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Road Map 6">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526564" y="1341392"/>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760073" y="191946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987319" y="2497530"/>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17" name="TextBox 16"/>
          <p:cNvSpPr txBox="1"/>
          <p:nvPr userDrawn="1"/>
        </p:nvSpPr>
        <p:spPr bwMode="gray">
          <a:xfrm>
            <a:off x="1227091" y="307559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3"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1" name="TextBox 2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The Advisory Board Company • </a:t>
            </a:r>
            <a:r>
              <a:rPr lang="en-US" sz="500" b="1" dirty="0">
                <a:solidFill>
                  <a:srgbClr val="BEC9D0"/>
                </a:solidFill>
              </a:rPr>
              <a:t>advisory.com</a:t>
            </a:r>
            <a:endParaRPr lang="en-US" sz="500" dirty="0">
              <a:solidFill>
                <a:srgbClr val="BEC9D0"/>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5" name="Title 1"/>
          <p:cNvSpPr>
            <a:spLocks noGrp="1"/>
          </p:cNvSpPr>
          <p:nvPr>
            <p:ph type="title" hasCustomPrompt="1"/>
          </p:nvPr>
        </p:nvSpPr>
        <p:spPr bwMode="gray">
          <a:xfrm>
            <a:off x="903718" y="901822"/>
            <a:ext cx="4572000" cy="215444"/>
          </a:xfrm>
        </p:spPr>
        <p:txBody>
          <a:bodyPr anchor="ctr" anchorCtr="0"/>
          <a:lstStyle>
            <a:lvl1pPr>
              <a:defRPr sz="1400" b="0"/>
            </a:lvl1pPr>
          </a:lstStyle>
          <a:p>
            <a:r>
              <a:rPr lang="en-US" dirty="0"/>
              <a:t>Section Title – Arial 14pt Regular, White, Use Title Case</a:t>
            </a:r>
          </a:p>
        </p:txBody>
      </p:sp>
      <p:sp>
        <p:nvSpPr>
          <p:cNvPr id="26" name="Text Placeholder 4"/>
          <p:cNvSpPr>
            <a:spLocks noGrp="1"/>
          </p:cNvSpPr>
          <p:nvPr>
            <p:ph type="body" sz="quarter" idx="28" hasCustomPrompt="1"/>
          </p:nvPr>
        </p:nvSpPr>
        <p:spPr bwMode="gray">
          <a:xfrm>
            <a:off x="1155872" y="1510669"/>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1" hasCustomPrompt="1"/>
          </p:nvPr>
        </p:nvSpPr>
        <p:spPr bwMode="gray">
          <a:xfrm>
            <a:off x="1375077" y="208873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2" hasCustomPrompt="1"/>
          </p:nvPr>
        </p:nvSpPr>
        <p:spPr bwMode="gray">
          <a:xfrm>
            <a:off x="1606808" y="2666807"/>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8" hasCustomPrompt="1"/>
          </p:nvPr>
        </p:nvSpPr>
        <p:spPr bwMode="gray">
          <a:xfrm>
            <a:off x="1814028" y="324487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9"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284690342"/>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Road Map 7">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80339" y="12450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686412"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873696" y="220849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17" name="TextBox 16"/>
          <p:cNvSpPr txBox="1"/>
          <p:nvPr userDrawn="1"/>
        </p:nvSpPr>
        <p:spPr bwMode="gray">
          <a:xfrm>
            <a:off x="1073506" y="269021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3" name="TextBox 22"/>
          <p:cNvSpPr txBox="1"/>
          <p:nvPr userDrawn="1"/>
        </p:nvSpPr>
        <p:spPr bwMode="gray">
          <a:xfrm>
            <a:off x="1267053" y="317194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5"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6" name="TextBox 25"/>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7" name="TextBox 2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The Advisory Board Company • </a:t>
            </a:r>
            <a:r>
              <a:rPr lang="en-US" sz="500" b="1" dirty="0">
                <a:solidFill>
                  <a:srgbClr val="BEC9D0"/>
                </a:solidFill>
              </a:rPr>
              <a:t>advisory.com</a:t>
            </a:r>
            <a:endParaRPr lang="en-US" sz="500" dirty="0">
              <a:solidFill>
                <a:srgbClr val="BEC9D0"/>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4"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080729" y="14143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273838" y="189604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466947" y="237777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2" name="Text Placeholder 4"/>
          <p:cNvSpPr>
            <a:spLocks noGrp="1"/>
          </p:cNvSpPr>
          <p:nvPr>
            <p:ph type="body" sz="quarter" idx="41" hasCustomPrompt="1"/>
          </p:nvPr>
        </p:nvSpPr>
        <p:spPr bwMode="gray">
          <a:xfrm>
            <a:off x="1660056" y="285949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3" name="Text Placeholder 4"/>
          <p:cNvSpPr>
            <a:spLocks noGrp="1"/>
          </p:cNvSpPr>
          <p:nvPr>
            <p:ph type="body" sz="quarter" idx="42" hasCustomPrompt="1"/>
          </p:nvPr>
        </p:nvSpPr>
        <p:spPr bwMode="gray">
          <a:xfrm>
            <a:off x="1853165" y="334122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43"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4246684810"/>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Road Map 8">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5" name="TextBox 24"/>
          <p:cNvSpPr txBox="1"/>
          <p:nvPr userDrawn="1"/>
        </p:nvSpPr>
        <p:spPr bwMode="gray">
          <a:xfrm>
            <a:off x="1304319" y="324075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61414" y="117622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5" name="TextBox 14"/>
          <p:cNvSpPr txBox="1"/>
          <p:nvPr userDrawn="1"/>
        </p:nvSpPr>
        <p:spPr bwMode="gray">
          <a:xfrm>
            <a:off x="786050" y="200204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72902"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8</a:t>
            </a:r>
          </a:p>
        </p:txBody>
      </p:sp>
      <p:sp>
        <p:nvSpPr>
          <p:cNvPr id="17" name="TextBox 16"/>
          <p:cNvSpPr txBox="1"/>
          <p:nvPr userDrawn="1"/>
        </p:nvSpPr>
        <p:spPr bwMode="gray">
          <a:xfrm>
            <a:off x="967157" y="24149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2833"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grpSp>
        <p:nvGrpSpPr>
          <p:cNvPr id="2" name="Group 1"/>
          <p:cNvGrpSpPr/>
          <p:nvPr userDrawn="1"/>
        </p:nvGrpSpPr>
        <p:grpSpPr bwMode="gray">
          <a:xfrm>
            <a:off x="629995" y="1589135"/>
            <a:ext cx="274320" cy="492443"/>
            <a:chOff x="842273" y="1726771"/>
            <a:chExt cx="274320" cy="492443"/>
          </a:xfrm>
        </p:grpSpPr>
        <p:sp>
          <p:nvSpPr>
            <p:cNvPr id="14" name="TextBox 13"/>
            <p:cNvSpPr txBox="1"/>
            <p:nvPr userDrawn="1"/>
          </p:nvSpPr>
          <p:spPr bwMode="gray">
            <a:xfrm>
              <a:off x="842273"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28" name="Rectangle 27"/>
            <p:cNvSpPr/>
            <p:nvPr userDrawn="1"/>
          </p:nvSpPr>
          <p:spPr bwMode="gray">
            <a:xfrm rot="20240294">
              <a:off x="1002510" y="1948341"/>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23" name="TextBox 22"/>
          <p:cNvSpPr txBox="1"/>
          <p:nvPr userDrawn="1"/>
        </p:nvSpPr>
        <p:spPr bwMode="gray">
          <a:xfrm>
            <a:off x="1135738" y="282785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9"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3" name="TextBox 32"/>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31" name="TextBox 3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The Advisory Board Company • </a:t>
            </a:r>
            <a:r>
              <a:rPr lang="en-US" sz="500" b="1" dirty="0">
                <a:solidFill>
                  <a:srgbClr val="BEC9D0"/>
                </a:solidFill>
              </a:rPr>
              <a:t>advisory.com</a:t>
            </a:r>
            <a:endParaRPr lang="en-US" sz="500" dirty="0">
              <a:solidFill>
                <a:srgbClr val="BEC9D0"/>
              </a:solidFill>
            </a:endParaRP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32" name="Text Placeholder 4"/>
          <p:cNvSpPr>
            <a:spLocks noGrp="1"/>
          </p:cNvSpPr>
          <p:nvPr>
            <p:ph type="body" sz="quarter" idx="28" hasCustomPrompt="1"/>
          </p:nvPr>
        </p:nvSpPr>
        <p:spPr bwMode="gray">
          <a:xfrm>
            <a:off x="1053142" y="134550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31" hasCustomPrompt="1"/>
          </p:nvPr>
        </p:nvSpPr>
        <p:spPr bwMode="gray">
          <a:xfrm>
            <a:off x="1218664" y="175841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5" name="Text Placeholder 4"/>
          <p:cNvSpPr>
            <a:spLocks noGrp="1"/>
          </p:cNvSpPr>
          <p:nvPr>
            <p:ph type="body" sz="quarter" idx="32" hasCustomPrompt="1"/>
          </p:nvPr>
        </p:nvSpPr>
        <p:spPr bwMode="gray">
          <a:xfrm>
            <a:off x="1384186" y="217131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6" name="Text Placeholder 4"/>
          <p:cNvSpPr>
            <a:spLocks noGrp="1"/>
          </p:cNvSpPr>
          <p:nvPr>
            <p:ph type="body" sz="quarter" idx="45" hasCustomPrompt="1"/>
          </p:nvPr>
        </p:nvSpPr>
        <p:spPr bwMode="gray">
          <a:xfrm>
            <a:off x="1549708" y="25842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7" name="Text Placeholder 4"/>
          <p:cNvSpPr>
            <a:spLocks noGrp="1"/>
          </p:cNvSpPr>
          <p:nvPr>
            <p:ph type="body" sz="quarter" idx="46" hasCustomPrompt="1"/>
          </p:nvPr>
        </p:nvSpPr>
        <p:spPr bwMode="gray">
          <a:xfrm>
            <a:off x="1715230" y="299713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8" name="Text Placeholder 4"/>
          <p:cNvSpPr>
            <a:spLocks noGrp="1"/>
          </p:cNvSpPr>
          <p:nvPr>
            <p:ph type="body" sz="quarter" idx="47" hasCustomPrompt="1"/>
          </p:nvPr>
        </p:nvSpPr>
        <p:spPr bwMode="gray">
          <a:xfrm>
            <a:off x="1880752" y="341003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9" name="Text Placeholder 4"/>
          <p:cNvSpPr>
            <a:spLocks noGrp="1"/>
          </p:cNvSpPr>
          <p:nvPr>
            <p:ph type="body" sz="quarter" idx="48"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860220632"/>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1" name="Rectangle 20"/>
          <p:cNvSpPr/>
          <p:nvPr userDrawn="1"/>
        </p:nvSpPr>
        <p:spPr bwMode="gray">
          <a:xfrm>
            <a:off x="0" y="-1"/>
            <a:ext cx="6400800" cy="10885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5" name="Straight Connector 14"/>
          <p:cNvCxnSpPr/>
          <p:nvPr userDrawn="1"/>
        </p:nvCxnSpPr>
        <p:spPr bwMode="gray">
          <a:xfrm>
            <a:off x="1169427" y="1576552"/>
            <a:ext cx="4830717" cy="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1"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grpSp>
        <p:nvGrpSpPr>
          <p:cNvPr id="20" name="Group 4"/>
          <p:cNvGrpSpPr>
            <a:grpSpLocks noChangeAspect="1"/>
          </p:cNvGrpSpPr>
          <p:nvPr userDrawn="1"/>
        </p:nvGrpSpPr>
        <p:grpSpPr bwMode="gray">
          <a:xfrm>
            <a:off x="1171808" y="939171"/>
            <a:ext cx="720279" cy="558772"/>
            <a:chOff x="1155" y="849"/>
            <a:chExt cx="1717" cy="1332"/>
          </a:xfrm>
        </p:grpSpPr>
        <p:sp>
          <p:nvSpPr>
            <p:cNvPr id="26" name="Freeform 6"/>
            <p:cNvSpPr>
              <a:spLocks/>
            </p:cNvSpPr>
            <p:nvPr userDrawn="1"/>
          </p:nvSpPr>
          <p:spPr bwMode="gray">
            <a:xfrm>
              <a:off x="2045" y="1541"/>
              <a:ext cx="827" cy="640"/>
            </a:xfrm>
            <a:custGeom>
              <a:avLst/>
              <a:gdLst>
                <a:gd name="T0" fmla="*/ 0 w 1653"/>
                <a:gd name="T1" fmla="*/ 0 h 1280"/>
                <a:gd name="T2" fmla="*/ 828 w 1653"/>
                <a:gd name="T3" fmla="*/ 0 h 1280"/>
                <a:gd name="T4" fmla="*/ 1653 w 1653"/>
                <a:gd name="T5" fmla="*/ 1280 h 1280"/>
                <a:gd name="T6" fmla="*/ 824 w 1653"/>
                <a:gd name="T7" fmla="*/ 1280 h 1280"/>
                <a:gd name="T8" fmla="*/ 0 w 1653"/>
                <a:gd name="T9" fmla="*/ 0 h 1280"/>
              </a:gdLst>
              <a:ahLst/>
              <a:cxnLst>
                <a:cxn ang="0">
                  <a:pos x="T0" y="T1"/>
                </a:cxn>
                <a:cxn ang="0">
                  <a:pos x="T2" y="T3"/>
                </a:cxn>
                <a:cxn ang="0">
                  <a:pos x="T4" y="T5"/>
                </a:cxn>
                <a:cxn ang="0">
                  <a:pos x="T6" y="T7"/>
                </a:cxn>
                <a:cxn ang="0">
                  <a:pos x="T8" y="T9"/>
                </a:cxn>
              </a:cxnLst>
              <a:rect l="0" t="0" r="r" b="b"/>
              <a:pathLst>
                <a:path w="1653" h="1280">
                  <a:moveTo>
                    <a:pt x="0" y="0"/>
                  </a:moveTo>
                  <a:lnTo>
                    <a:pt x="828" y="0"/>
                  </a:lnTo>
                  <a:lnTo>
                    <a:pt x="1653" y="1280"/>
                  </a:lnTo>
                  <a:lnTo>
                    <a:pt x="824" y="1280"/>
                  </a:lnTo>
                  <a:lnTo>
                    <a:pt x="0" y="0"/>
                  </a:lnTo>
                  <a:close/>
                </a:path>
              </a:pathLst>
            </a:custGeom>
            <a:solidFill>
              <a:srgbClr val="B2B3B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7" name="Freeform 7"/>
            <p:cNvSpPr>
              <a:spLocks/>
            </p:cNvSpPr>
            <p:nvPr userDrawn="1"/>
          </p:nvSpPr>
          <p:spPr bwMode="gray">
            <a:xfrm>
              <a:off x="1155" y="1541"/>
              <a:ext cx="826" cy="640"/>
            </a:xfrm>
            <a:custGeom>
              <a:avLst/>
              <a:gdLst>
                <a:gd name="T0" fmla="*/ 824 w 1653"/>
                <a:gd name="T1" fmla="*/ 0 h 1280"/>
                <a:gd name="T2" fmla="*/ 1653 w 1653"/>
                <a:gd name="T3" fmla="*/ 0 h 1280"/>
                <a:gd name="T4" fmla="*/ 829 w 1653"/>
                <a:gd name="T5" fmla="*/ 1280 h 1280"/>
                <a:gd name="T6" fmla="*/ 0 w 1653"/>
                <a:gd name="T7" fmla="*/ 1280 h 1280"/>
                <a:gd name="T8" fmla="*/ 824 w 1653"/>
                <a:gd name="T9" fmla="*/ 0 h 1280"/>
              </a:gdLst>
              <a:ahLst/>
              <a:cxnLst>
                <a:cxn ang="0">
                  <a:pos x="T0" y="T1"/>
                </a:cxn>
                <a:cxn ang="0">
                  <a:pos x="T2" y="T3"/>
                </a:cxn>
                <a:cxn ang="0">
                  <a:pos x="T4" y="T5"/>
                </a:cxn>
                <a:cxn ang="0">
                  <a:pos x="T6" y="T7"/>
                </a:cxn>
                <a:cxn ang="0">
                  <a:pos x="T8" y="T9"/>
                </a:cxn>
              </a:cxnLst>
              <a:rect l="0" t="0" r="r" b="b"/>
              <a:pathLst>
                <a:path w="1653" h="1280">
                  <a:moveTo>
                    <a:pt x="824" y="0"/>
                  </a:moveTo>
                  <a:lnTo>
                    <a:pt x="1653" y="0"/>
                  </a:lnTo>
                  <a:lnTo>
                    <a:pt x="829" y="1280"/>
                  </a:lnTo>
                  <a:lnTo>
                    <a:pt x="0" y="1280"/>
                  </a:lnTo>
                  <a:lnTo>
                    <a:pt x="824" y="0"/>
                  </a:lnTo>
                  <a:close/>
                </a:path>
              </a:pathLst>
            </a:custGeom>
            <a:solidFill>
              <a:srgbClr val="B2B3B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8" name="Freeform 8"/>
            <p:cNvSpPr>
              <a:spLocks/>
            </p:cNvSpPr>
            <p:nvPr userDrawn="1"/>
          </p:nvSpPr>
          <p:spPr bwMode="gray">
            <a:xfrm>
              <a:off x="1609" y="849"/>
              <a:ext cx="826" cy="640"/>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Lst>
              <a:ahLst/>
              <a:cxnLst>
                <a:cxn ang="0">
                  <a:pos x="T0" y="T1"/>
                </a:cxn>
                <a:cxn ang="0">
                  <a:pos x="T2" y="T3"/>
                </a:cxn>
                <a:cxn ang="0">
                  <a:pos x="T4" y="T5"/>
                </a:cxn>
                <a:cxn ang="0">
                  <a:pos x="T6" y="T7"/>
                </a:cxn>
                <a:cxn ang="0">
                  <a:pos x="T8" y="T9"/>
                </a:cxn>
              </a:cxnLst>
              <a:rect l="0" t="0" r="r" b="b"/>
              <a:pathLst>
                <a:path w="1653" h="1280">
                  <a:moveTo>
                    <a:pt x="0" y="0"/>
                  </a:moveTo>
                  <a:lnTo>
                    <a:pt x="829" y="0"/>
                  </a:lnTo>
                  <a:lnTo>
                    <a:pt x="1653" y="1280"/>
                  </a:lnTo>
                  <a:lnTo>
                    <a:pt x="824" y="1280"/>
                  </a:lnTo>
                  <a:lnTo>
                    <a:pt x="0" y="0"/>
                  </a:lnTo>
                  <a:close/>
                </a:path>
              </a:pathLst>
            </a:custGeom>
            <a:solidFill>
              <a:srgbClr val="CF0A2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grpSp>
      <p:sp>
        <p:nvSpPr>
          <p:cNvPr id="2" name="Title 1"/>
          <p:cNvSpPr>
            <a:spLocks noGrp="1"/>
          </p:cNvSpPr>
          <p:nvPr>
            <p:ph type="title" hasCustomPrompt="1"/>
          </p:nvPr>
        </p:nvSpPr>
        <p:spPr bwMode="gray">
          <a:xfrm>
            <a:off x="1172943" y="2284456"/>
            <a:ext cx="4389120" cy="307777"/>
          </a:xfrm>
        </p:spPr>
        <p:txBody>
          <a:bodyPr/>
          <a:lstStyle>
            <a:lvl1pPr>
              <a:defRPr sz="2000" b="0">
                <a:solidFill>
                  <a:schemeClr val="tx1"/>
                </a:solidFill>
              </a:defRPr>
            </a:lvl1pPr>
          </a:lstStyle>
          <a:p>
            <a:r>
              <a:rPr lang="en-US" dirty="0"/>
              <a:t>Divider Title – Arial 20pt Regular</a:t>
            </a:r>
          </a:p>
        </p:txBody>
      </p:sp>
      <p:sp>
        <p:nvSpPr>
          <p:cNvPr id="4" name="Text Placeholder 3"/>
          <p:cNvSpPr>
            <a:spLocks noGrp="1"/>
          </p:cNvSpPr>
          <p:nvPr>
            <p:ph type="body" sz="quarter" idx="47" hasCustomPrompt="1"/>
          </p:nvPr>
        </p:nvSpPr>
        <p:spPr bwMode="gray">
          <a:xfrm>
            <a:off x="1172943" y="2604778"/>
            <a:ext cx="43891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Divider Subtitle – Arial 14pt Regular</a:t>
            </a:r>
          </a:p>
        </p:txBody>
      </p:sp>
      <p:sp>
        <p:nvSpPr>
          <p:cNvPr id="6" name="Text Placeholder 5"/>
          <p:cNvSpPr>
            <a:spLocks noGrp="1"/>
          </p:cNvSpPr>
          <p:nvPr>
            <p:ph type="body" sz="quarter" idx="48" hasCustomPrompt="1"/>
          </p:nvPr>
        </p:nvSpPr>
        <p:spPr bwMode="gray">
          <a:xfrm>
            <a:off x="4628544" y="1658893"/>
            <a:ext cx="1371600" cy="200055"/>
          </a:xfrm>
        </p:spPr>
        <p:txBody>
          <a:bodyPr/>
          <a:lstStyle>
            <a:lvl1pPr marL="0" indent="0" algn="r">
              <a:spcBef>
                <a:spcPts val="0"/>
              </a:spcBef>
              <a:buNone/>
              <a:defRPr sz="1300" i="1">
                <a:solidFill>
                  <a:schemeClr val="accent3"/>
                </a:solidFill>
              </a:defRPr>
            </a:lvl1pPr>
            <a:lvl2pPr marL="114300" indent="0" algn="r">
              <a:spcBef>
                <a:spcPts val="0"/>
              </a:spcBef>
              <a:buNone/>
              <a:defRPr sz="1300" i="1">
                <a:solidFill>
                  <a:schemeClr val="accent3"/>
                </a:solidFill>
              </a:defRPr>
            </a:lvl2pPr>
            <a:lvl3pPr marL="228600" indent="0" algn="r">
              <a:spcBef>
                <a:spcPts val="0"/>
              </a:spcBef>
              <a:buNone/>
              <a:defRPr sz="1300" i="1">
                <a:solidFill>
                  <a:schemeClr val="accent3"/>
                </a:solidFill>
              </a:defRPr>
            </a:lvl3pPr>
            <a:lvl4pPr marL="342900" indent="0" algn="r">
              <a:spcBef>
                <a:spcPts val="0"/>
              </a:spcBef>
              <a:buNone/>
              <a:defRPr sz="1300" i="1">
                <a:solidFill>
                  <a:schemeClr val="accent3"/>
                </a:solidFill>
              </a:defRPr>
            </a:lvl4pPr>
            <a:lvl5pPr marL="457200" indent="0" algn="r">
              <a:spcBef>
                <a:spcPts val="0"/>
              </a:spcBef>
              <a:buNone/>
              <a:defRPr sz="1300" i="1">
                <a:solidFill>
                  <a:schemeClr val="accent3"/>
                </a:solidFill>
              </a:defRPr>
            </a:lvl5pPr>
          </a:lstStyle>
          <a:p>
            <a:pPr lvl="0"/>
            <a:r>
              <a:rPr lang="en-US" dirty="0"/>
              <a:t>Chapter #</a:t>
            </a:r>
          </a:p>
        </p:txBody>
      </p:sp>
      <p:sp>
        <p:nvSpPr>
          <p:cNvPr id="8" name="Text Placeholder 7"/>
          <p:cNvSpPr>
            <a:spLocks noGrp="1"/>
          </p:cNvSpPr>
          <p:nvPr>
            <p:ph type="body" sz="quarter" idx="49" hasCustomPrompt="1"/>
          </p:nvPr>
        </p:nvSpPr>
        <p:spPr bwMode="gray">
          <a:xfrm>
            <a:off x="1381117" y="3078496"/>
            <a:ext cx="2743200" cy="1333698"/>
          </a:xfrm>
        </p:spPr>
        <p:txBody>
          <a:bodyPr/>
          <a:lstStyle>
            <a:lvl1pPr>
              <a:defRPr/>
            </a:lvl1pPr>
          </a:lstStyle>
          <a:p>
            <a:pPr lvl="0"/>
            <a:r>
              <a:rPr lang="en-US" dirty="0"/>
              <a:t>Bulleted text, if needed – Arial 10pt Regular Nine bullet levels are built in (hit Enter then Tab to get to the next bullet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324895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130099587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6"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7"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9"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10"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1320908726"/>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Impact Slide">
    <p:bg bwMode="gray">
      <p:bgPr>
        <a:solidFill>
          <a:schemeClr val="accent4"/>
        </a:solidFill>
        <a:effectLst/>
      </p:bgPr>
    </p:bg>
    <p:spTree>
      <p:nvGrpSpPr>
        <p:cNvPr id="1" name=""/>
        <p:cNvGrpSpPr/>
        <p:nvPr/>
      </p:nvGrpSpPr>
      <p:grpSpPr>
        <a:xfrm>
          <a:off x="0" y="0"/>
          <a:ext cx="0" cy="0"/>
          <a:chOff x="0" y="0"/>
          <a:chExt cx="0" cy="0"/>
        </a:xfrm>
      </p:grpSpPr>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1" name="TextBox 1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The Advisory Board Company • </a:t>
            </a:r>
            <a:r>
              <a:rPr lang="en-US" sz="500" b="1" dirty="0">
                <a:solidFill>
                  <a:srgbClr val="BEC9D0"/>
                </a:solidFill>
              </a:rPr>
              <a:t>advisory.com</a:t>
            </a:r>
            <a:endParaRPr lang="en-US" sz="500" dirty="0">
              <a:solidFill>
                <a:srgbClr val="BEC9D0"/>
              </a:solidFill>
            </a:endParaRPr>
          </a:p>
        </p:txBody>
      </p:sp>
      <p:sp>
        <p:nvSpPr>
          <p:cNvPr id="10"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12"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2"/>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3" name="Text Placeholder 4"/>
          <p:cNvSpPr>
            <a:spLocks noGrp="1"/>
          </p:cNvSpPr>
          <p:nvPr>
            <p:ph type="body" sz="quarter" idx="27" hasCustomPrompt="1"/>
          </p:nvPr>
        </p:nvSpPr>
        <p:spPr bwMode="gray">
          <a:xfrm>
            <a:off x="955976" y="1760829"/>
            <a:ext cx="4488849" cy="1777410"/>
          </a:xfrm>
        </p:spPr>
        <p:txBody>
          <a:bodyPr/>
          <a:lstStyle>
            <a:lvl1pPr marL="0" indent="0">
              <a:lnSpc>
                <a:spcPct val="110000"/>
              </a:lnSpc>
              <a:spcBef>
                <a:spcPts val="1200"/>
              </a:spcBef>
              <a:buNone/>
              <a:defRPr sz="1500" baseline="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Use dark background slides sparingly as impact slides (ex: a single quote, statistic, or large image). See sample impact slides in the ABC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4389120" y="4619012"/>
            <a:ext cx="2011680" cy="181588"/>
          </a:xfrm>
        </p:spPr>
        <p:txBody>
          <a:bodyPr rIns="45720" bIns="27432" anchor="b" anchorCtr="0"/>
          <a:lstStyle>
            <a:lvl1pPr marL="0" indent="0">
              <a:spcBef>
                <a:spcPts val="0"/>
              </a:spcBef>
              <a:buNone/>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132798884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FFFFFF"/>
                </a:solidFill>
                <a:cs typeface="Arial" pitchFamily="34" charset="0"/>
              </a:rPr>
              <a:t>Notes:</a:t>
            </a:r>
          </a:p>
        </p:txBody>
      </p:sp>
    </p:spTree>
    <p:extLst>
      <p:ext uri="{BB962C8B-B14F-4D97-AF65-F5344CB8AC3E}">
        <p14:creationId xmlns:p14="http://schemas.microsoft.com/office/powerpoint/2010/main" val="15322815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Notes (Alt)">
    <p:spTree>
      <p:nvGrpSpPr>
        <p:cNvPr id="1" name=""/>
        <p:cNvGrpSpPr/>
        <p:nvPr/>
      </p:nvGrpSpPr>
      <p:grpSpPr>
        <a:xfrm>
          <a:off x="0" y="0"/>
          <a:ext cx="0" cy="0"/>
          <a:chOff x="0" y="0"/>
          <a:chExt cx="0" cy="0"/>
        </a:xfrm>
      </p:grpSpPr>
      <p:sp>
        <p:nvSpPr>
          <p:cNvPr id="14" name="Rectangle 13"/>
          <p:cNvSpPr/>
          <p:nvPr userDrawn="1"/>
        </p:nvSpPr>
        <p:spPr bwMode="gray">
          <a:xfrm>
            <a:off x="0" y="-1"/>
            <a:ext cx="6400800" cy="10885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320675" y="85309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18" name="TextBox 17"/>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333E48"/>
                </a:solidFill>
                <a:cs typeface="Arial" pitchFamily="34" charset="0"/>
              </a:rPr>
              <a:t>Notes:</a:t>
            </a:r>
          </a:p>
        </p:txBody>
      </p:sp>
    </p:spTree>
    <p:extLst>
      <p:ext uri="{BB962C8B-B14F-4D97-AF65-F5344CB8AC3E}">
        <p14:creationId xmlns:p14="http://schemas.microsoft.com/office/powerpoint/2010/main" val="2456719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chemeClr val="bg1"/>
                </a:solidFill>
                <a:latin typeface="Arial" pitchFamily="34" charset="0"/>
                <a:cs typeface="Arial" pitchFamily="34" charset="0"/>
              </a:rPr>
              <a:t>Notes:</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peech Text Bottom">
    <p:spTree>
      <p:nvGrpSpPr>
        <p:cNvPr id="1" name=""/>
        <p:cNvGrpSpPr/>
        <p:nvPr/>
      </p:nvGrpSpPr>
      <p:grpSpPr>
        <a:xfrm>
          <a:off x="0" y="0"/>
          <a:ext cx="0" cy="0"/>
          <a:chOff x="0" y="0"/>
          <a:chExt cx="0" cy="0"/>
        </a:xfrm>
      </p:grpSpPr>
      <p:sp>
        <p:nvSpPr>
          <p:cNvPr id="4" name="Rectangle 3"/>
          <p:cNvSpPr/>
          <p:nvPr userDrawn="1"/>
        </p:nvSpPr>
        <p:spPr bwMode="gray">
          <a:xfrm>
            <a:off x="0" y="-1"/>
            <a:ext cx="6400800" cy="10885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 name="Title 1"/>
          <p:cNvSpPr>
            <a:spLocks noGrp="1"/>
          </p:cNvSpPr>
          <p:nvPr>
            <p:ph type="title" hasCustomPrompt="1"/>
          </p:nvPr>
        </p:nvSpPr>
        <p:spPr bwMode="gray">
          <a:xfrm>
            <a:off x="320675" y="2487144"/>
            <a:ext cx="5759450" cy="2018181"/>
          </a:xfrm>
        </p:spPr>
        <p:txBody>
          <a:bodyPr anchor="t" anchorCtr="0"/>
          <a:lstStyle>
            <a:lvl1pPr>
              <a:lnSpc>
                <a:spcPct val="110000"/>
              </a:lnSpc>
              <a:spcBef>
                <a:spcPts val="800"/>
              </a:spcBef>
              <a:defRPr sz="1000" b="0">
                <a:solidFill>
                  <a:schemeClr val="tx1"/>
                </a:solidFill>
              </a:defRPr>
            </a:lvl1pPr>
          </a:lstStyle>
          <a:p>
            <a:r>
              <a:rPr lang="en-US" dirty="0"/>
              <a:t>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a:t>
            </a:r>
          </a:p>
        </p:txBody>
      </p:sp>
    </p:spTree>
    <p:extLst>
      <p:ext uri="{BB962C8B-B14F-4D97-AF65-F5344CB8AC3E}">
        <p14:creationId xmlns:p14="http://schemas.microsoft.com/office/powerpoint/2010/main" val="117375082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spTree>
      <p:nvGrpSpPr>
        <p:cNvPr id="1" name=""/>
        <p:cNvGrpSpPr/>
        <p:nvPr/>
      </p:nvGrpSpPr>
      <p:grpSpPr>
        <a:xfrm>
          <a:off x="0" y="0"/>
          <a:ext cx="0" cy="0"/>
          <a:chOff x="0" y="0"/>
          <a:chExt cx="0" cy="0"/>
        </a:xfrm>
      </p:grpSpPr>
      <p:cxnSp>
        <p:nvCxnSpPr>
          <p:cNvPr id="14" name="Straight Connector 13"/>
          <p:cNvCxnSpPr/>
          <p:nvPr userDrawn="1"/>
        </p:nvCxnSpPr>
        <p:spPr bwMode="gray">
          <a:xfrm>
            <a:off x="1677053" y="519535"/>
            <a:ext cx="0" cy="50292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42874" y="396313"/>
            <a:ext cx="1517904" cy="737308"/>
          </a:xfrm>
          <a:prstGeom prst="rect">
            <a:avLst/>
          </a:prstGeom>
        </p:spPr>
      </p:pic>
      <p:sp>
        <p:nvSpPr>
          <p:cNvPr id="8" name="Title 3"/>
          <p:cNvSpPr>
            <a:spLocks noGrp="1"/>
          </p:cNvSpPr>
          <p:nvPr>
            <p:ph type="title" hasCustomPrompt="1"/>
          </p:nvPr>
        </p:nvSpPr>
        <p:spPr bwMode="gray">
          <a:xfrm>
            <a:off x="913784" y="2994031"/>
            <a:ext cx="4572000" cy="769441"/>
          </a:xfrm>
        </p:spPr>
        <p:txBody>
          <a:bodyPr/>
          <a:lstStyle>
            <a:lvl1pPr>
              <a:defRPr sz="2500" b="0">
                <a:solidFill>
                  <a:schemeClr val="tx1"/>
                </a:solidFill>
              </a:defRPr>
            </a:lvl1pPr>
          </a:lstStyle>
          <a:p>
            <a:r>
              <a:rPr lang="en-US" dirty="0"/>
              <a:t>Presentation Title – Arial 25pt Regular, Use Title Case</a:t>
            </a:r>
          </a:p>
        </p:txBody>
      </p:sp>
      <p:sp>
        <p:nvSpPr>
          <p:cNvPr id="9" name="Text Placeholder 5"/>
          <p:cNvSpPr>
            <a:spLocks noGrp="1"/>
          </p:cNvSpPr>
          <p:nvPr>
            <p:ph type="body" sz="quarter" idx="20" hasCustomPrompt="1"/>
          </p:nvPr>
        </p:nvSpPr>
        <p:spPr bwMode="gray">
          <a:xfrm>
            <a:off x="913784" y="3850943"/>
            <a:ext cx="45720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12pt Regular, Use Title Case</a:t>
            </a:r>
          </a:p>
        </p:txBody>
      </p:sp>
      <p:sp>
        <p:nvSpPr>
          <p:cNvPr id="16" name="Text Placeholder 5"/>
          <p:cNvSpPr>
            <a:spLocks noGrp="1"/>
          </p:cNvSpPr>
          <p:nvPr>
            <p:ph type="body" sz="quarter" idx="21" hasCustomPrompt="1"/>
          </p:nvPr>
        </p:nvSpPr>
        <p:spPr bwMode="gray">
          <a:xfrm>
            <a:off x="1754514" y="526372"/>
            <a:ext cx="2167128" cy="493776"/>
          </a:xfrm>
        </p:spPr>
        <p:txBody>
          <a:bodyPr anchor="ctr">
            <a:noAutofit/>
          </a:bodyPr>
          <a:lstStyle>
            <a:lvl1pPr marL="0" indent="0">
              <a:spcBef>
                <a:spcPts val="0"/>
              </a:spcBef>
              <a:buNone/>
              <a:defRPr sz="120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spTree>
    <p:extLst>
      <p:ext uri="{BB962C8B-B14F-4D97-AF65-F5344CB8AC3E}">
        <p14:creationId xmlns:p14="http://schemas.microsoft.com/office/powerpoint/2010/main" val="244066229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42874" y="396313"/>
            <a:ext cx="1517904" cy="737308"/>
          </a:xfrm>
          <a:prstGeom prst="rect">
            <a:avLst/>
          </a:prstGeom>
        </p:spPr>
      </p:pic>
      <p:sp>
        <p:nvSpPr>
          <p:cNvPr id="8" name="Title 3"/>
          <p:cNvSpPr>
            <a:spLocks noGrp="1"/>
          </p:cNvSpPr>
          <p:nvPr>
            <p:ph type="title" hasCustomPrompt="1"/>
          </p:nvPr>
        </p:nvSpPr>
        <p:spPr bwMode="gray">
          <a:xfrm>
            <a:off x="913784" y="2994031"/>
            <a:ext cx="4572000" cy="769441"/>
          </a:xfrm>
        </p:spPr>
        <p:txBody>
          <a:bodyPr/>
          <a:lstStyle>
            <a:lvl1pPr>
              <a:defRPr sz="2500" b="0">
                <a:solidFill>
                  <a:schemeClr val="tx1"/>
                </a:solidFill>
              </a:defRPr>
            </a:lvl1pPr>
          </a:lstStyle>
          <a:p>
            <a:r>
              <a:rPr lang="en-US" dirty="0"/>
              <a:t>Presentation Title – Arial 25pt Regular, Use Title Case</a:t>
            </a:r>
          </a:p>
        </p:txBody>
      </p:sp>
      <p:sp>
        <p:nvSpPr>
          <p:cNvPr id="9" name="Text Placeholder 5"/>
          <p:cNvSpPr>
            <a:spLocks noGrp="1"/>
          </p:cNvSpPr>
          <p:nvPr>
            <p:ph type="body" sz="quarter" idx="20" hasCustomPrompt="1"/>
          </p:nvPr>
        </p:nvSpPr>
        <p:spPr bwMode="gray">
          <a:xfrm>
            <a:off x="913784" y="3850943"/>
            <a:ext cx="45720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12pt Regular, Use Title Case</a:t>
            </a:r>
          </a:p>
        </p:txBody>
      </p:sp>
    </p:spTree>
    <p:extLst>
      <p:ext uri="{BB962C8B-B14F-4D97-AF65-F5344CB8AC3E}">
        <p14:creationId xmlns:p14="http://schemas.microsoft.com/office/powerpoint/2010/main" val="226516347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12" name="TextBox 11"/>
          <p:cNvSpPr txBox="1"/>
          <p:nvPr userDrawn="1"/>
        </p:nvSpPr>
        <p:spPr bwMode="gray">
          <a:xfrm>
            <a:off x="201703" y="4523275"/>
            <a:ext cx="2204936" cy="92333"/>
          </a:xfrm>
          <a:prstGeom prst="rect">
            <a:avLst/>
          </a:prstGeom>
          <a:noFill/>
        </p:spPr>
        <p:txBody>
          <a:bodyPr wrap="square" lIns="0" tIns="0" rIns="0" bIns="0" rtlCol="0" anchor="t" anchorCtr="0">
            <a:spAutoFit/>
          </a:bodyPr>
          <a:lstStyle/>
          <a:p>
            <a:pPr>
              <a:defRPr/>
            </a:pPr>
            <a:r>
              <a:rPr lang="en-US" sz="600" dirty="0">
                <a:solidFill>
                  <a:srgbClr val="617685"/>
                </a:solidFill>
              </a:rPr>
              <a:t>©2017 The Advisory Board Company • </a:t>
            </a:r>
            <a:r>
              <a:rPr lang="en-US" sz="600" b="1" dirty="0">
                <a:solidFill>
                  <a:srgbClr val="617685"/>
                </a:solidFill>
              </a:rPr>
              <a:t>advisory.com</a:t>
            </a:r>
            <a:endParaRPr lang="en-US" sz="600" dirty="0">
              <a:solidFill>
                <a:srgbClr val="617685"/>
              </a:solidFill>
            </a:endParaRPr>
          </a:p>
        </p:txBody>
      </p:sp>
      <p:sp>
        <p:nvSpPr>
          <p:cNvPr id="2" name="Title 1"/>
          <p:cNvSpPr>
            <a:spLocks noGrp="1"/>
          </p:cNvSpPr>
          <p:nvPr>
            <p:ph type="title" hasCustomPrompt="1"/>
          </p:nvPr>
        </p:nvSpPr>
        <p:spPr bwMode="gray">
          <a:xfrm>
            <a:off x="913784" y="771428"/>
            <a:ext cx="4572000" cy="184666"/>
          </a:xfrm>
        </p:spPr>
        <p:txBody>
          <a:bodyPr/>
          <a:lstStyle>
            <a:lvl1pPr>
              <a:defRPr sz="1200">
                <a:solidFill>
                  <a:schemeClr val="tx1"/>
                </a:solidFill>
              </a:defRPr>
            </a:lvl1pPr>
          </a:lstStyle>
          <a:p>
            <a:r>
              <a:rPr lang="en-US" dirty="0"/>
              <a:t>Click to Add Institution Name (If You Need to Customize)</a:t>
            </a:r>
          </a:p>
        </p:txBody>
      </p:sp>
      <p:sp>
        <p:nvSpPr>
          <p:cNvPr id="13" name="Text Placeholder 5"/>
          <p:cNvSpPr>
            <a:spLocks noGrp="1"/>
          </p:cNvSpPr>
          <p:nvPr>
            <p:ph type="body" sz="quarter" idx="20" hasCustomPrompt="1"/>
          </p:nvPr>
        </p:nvSpPr>
        <p:spPr bwMode="gray">
          <a:xfrm>
            <a:off x="913784" y="1020291"/>
            <a:ext cx="45720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Click to Add Date of Presentation (If You Need to Customize)</a:t>
            </a:r>
          </a:p>
        </p:txBody>
      </p:sp>
    </p:spTree>
    <p:extLst>
      <p:ext uri="{BB962C8B-B14F-4D97-AF65-F5344CB8AC3E}">
        <p14:creationId xmlns:p14="http://schemas.microsoft.com/office/powerpoint/2010/main" val="223559736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29935"/>
            <a:ext cx="4023360" cy="307777"/>
          </a:xfrm>
        </p:spPr>
        <p:txBody>
          <a:bodyPr anchor="t" anchorCtr="0"/>
          <a:lstStyle>
            <a:lvl1pPr>
              <a:defRPr sz="2000" b="0">
                <a:solidFill>
                  <a:schemeClr val="tx1"/>
                </a:solidFill>
              </a:defRPr>
            </a:lvl1pPr>
          </a:lstStyle>
          <a:p>
            <a:r>
              <a:rPr lang="en-US" dirty="0"/>
              <a:t>Insert Program Name Here</a:t>
            </a:r>
          </a:p>
        </p:txBody>
      </p:sp>
      <p:sp>
        <p:nvSpPr>
          <p:cNvPr id="15" name="Text Placeholder 5"/>
          <p:cNvSpPr>
            <a:spLocks noGrp="1"/>
          </p:cNvSpPr>
          <p:nvPr>
            <p:ph type="body" sz="quarter" idx="20" hasCustomPrompt="1"/>
          </p:nvPr>
        </p:nvSpPr>
        <p:spPr bwMode="gray">
          <a:xfrm>
            <a:off x="784156" y="11437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5" name="Text Placeholder 4"/>
          <p:cNvSpPr>
            <a:spLocks noGrp="1"/>
          </p:cNvSpPr>
          <p:nvPr>
            <p:ph type="body" sz="quarter" idx="30" hasCustomPrompt="1"/>
          </p:nvPr>
        </p:nvSpPr>
        <p:spPr bwMode="gray">
          <a:xfrm>
            <a:off x="784156" y="1348779"/>
            <a:ext cx="347472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cxnSp>
        <p:nvCxnSpPr>
          <p:cNvPr id="24" name="Straight Connector 23"/>
          <p:cNvCxnSpPr/>
          <p:nvPr userDrawn="1"/>
        </p:nvCxnSpPr>
        <p:spPr bwMode="gray">
          <a:xfrm>
            <a:off x="4780643" y="375284"/>
            <a:ext cx="0" cy="4425315"/>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bwMode="gray">
          <a:xfrm>
            <a:off x="4854743" y="375975"/>
            <a:ext cx="1473868" cy="4262192"/>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LEGAL CAVEAT</a:t>
            </a:r>
          </a:p>
          <a:p>
            <a:pPr>
              <a:spcBef>
                <a:spcPts val="400"/>
              </a:spcBef>
            </a:pPr>
            <a:r>
              <a:rPr lang="en-US" sz="530" dirty="0">
                <a:solidFill>
                  <a:srgbClr val="333E48"/>
                </a:solidFill>
                <a:cs typeface="Arial"/>
              </a:rPr>
              <a:t>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a:t>
            </a:r>
            <a:br>
              <a:rPr lang="en-US" sz="530" dirty="0">
                <a:solidFill>
                  <a:srgbClr val="333E48"/>
                </a:solidFill>
                <a:cs typeface="Arial"/>
              </a:rPr>
            </a:br>
            <a:r>
              <a:rPr lang="en-US" sz="530" dirty="0">
                <a:solidFill>
                  <a:srgbClr val="333E48"/>
                </a:solidFill>
                <a:cs typeface="Arial"/>
              </a:rPr>
              <a:t>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a:spcBef>
                <a:spcPts val="400"/>
              </a:spcBef>
            </a:pPr>
            <a:r>
              <a:rPr lang="en-US" sz="530" dirty="0">
                <a:solidFill>
                  <a:srgbClr val="333E48"/>
                </a:solidFill>
                <a:cs typeface="Arial"/>
              </a:rPr>
              <a:t>The Advisory Board Company is a registered trademark of The Advisory Board Company in the United States and other countries. Members are not permitted to use this trademark, or any other trademark, product name, service name, trade name, and logo of The Advisory Board Company without prior written consent of 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p>
        </p:txBody>
      </p:sp>
      <p:sp>
        <p:nvSpPr>
          <p:cNvPr id="6" name="Text Placeholder 5"/>
          <p:cNvSpPr>
            <a:spLocks noGrp="1"/>
          </p:cNvSpPr>
          <p:nvPr>
            <p:ph type="body" sz="quarter" idx="37" hasCustomPrompt="1"/>
          </p:nvPr>
        </p:nvSpPr>
        <p:spPr bwMode="gray">
          <a:xfrm>
            <a:off x="784156" y="1547065"/>
            <a:ext cx="347472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16" name="Text Placeholder 5"/>
          <p:cNvSpPr>
            <a:spLocks noGrp="1"/>
          </p:cNvSpPr>
          <p:nvPr>
            <p:ph type="body" sz="quarter" idx="38" hasCustomPrompt="1"/>
          </p:nvPr>
        </p:nvSpPr>
        <p:spPr bwMode="gray">
          <a:xfrm>
            <a:off x="784156" y="1677053"/>
            <a:ext cx="347472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18" name="Text Placeholder 5"/>
          <p:cNvSpPr>
            <a:spLocks noGrp="1"/>
          </p:cNvSpPr>
          <p:nvPr>
            <p:ph type="body" sz="quarter" idx="39" hasCustomPrompt="1"/>
          </p:nvPr>
        </p:nvSpPr>
        <p:spPr bwMode="gray">
          <a:xfrm>
            <a:off x="784156" y="2111845"/>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6" name="Text Placeholder 4"/>
          <p:cNvSpPr>
            <a:spLocks noGrp="1"/>
          </p:cNvSpPr>
          <p:nvPr>
            <p:ph type="body" sz="quarter" idx="40" hasCustomPrompt="1"/>
          </p:nvPr>
        </p:nvSpPr>
        <p:spPr bwMode="gray">
          <a:xfrm>
            <a:off x="784156" y="2321372"/>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5"/>
          <p:cNvSpPr>
            <a:spLocks noGrp="1"/>
          </p:cNvSpPr>
          <p:nvPr>
            <p:ph type="body" sz="quarter" idx="41" hasCustomPrompt="1"/>
          </p:nvPr>
        </p:nvSpPr>
        <p:spPr bwMode="gray">
          <a:xfrm>
            <a:off x="784156" y="2775232"/>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28" name="Text Placeholder 4"/>
          <p:cNvSpPr>
            <a:spLocks noGrp="1"/>
          </p:cNvSpPr>
          <p:nvPr>
            <p:ph type="body" sz="quarter" idx="42" hasCustomPrompt="1"/>
          </p:nvPr>
        </p:nvSpPr>
        <p:spPr bwMode="gray">
          <a:xfrm>
            <a:off x="784156" y="2984759"/>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784156" y="34386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0" name="Text Placeholder 4"/>
          <p:cNvSpPr>
            <a:spLocks noGrp="1"/>
          </p:cNvSpPr>
          <p:nvPr>
            <p:ph type="body" sz="quarter" idx="44" hasCustomPrompt="1"/>
          </p:nvPr>
        </p:nvSpPr>
        <p:spPr bwMode="gray">
          <a:xfrm>
            <a:off x="784156" y="3648163"/>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118500985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2" name="Rectangle 1"/>
          <p:cNvSpPr/>
          <p:nvPr userDrawn="1"/>
        </p:nvSpPr>
        <p:spPr bwMode="gray">
          <a:xfrm>
            <a:off x="0" y="0"/>
            <a:ext cx="6400800" cy="101065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cxnSp>
        <p:nvCxnSpPr>
          <p:cNvPr id="5" name="Straight Connector 4"/>
          <p:cNvCxnSpPr/>
          <p:nvPr userDrawn="1"/>
        </p:nvCxnSpPr>
        <p:spPr bwMode="gray">
          <a:xfrm>
            <a:off x="4780643" y="-2108"/>
            <a:ext cx="0" cy="470912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bwMode="gray">
          <a:xfrm>
            <a:off x="4854743" y="24057"/>
            <a:ext cx="1473868" cy="468179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IMPORTANT: Please read the following.</a:t>
            </a:r>
          </a:p>
          <a:p>
            <a:pPr>
              <a:spcBef>
                <a:spcPts val="400"/>
              </a:spcBef>
            </a:pPr>
            <a:r>
              <a:rPr lang="en-US" sz="530" dirty="0">
                <a:solidFill>
                  <a:srgbClr val="333E48"/>
                </a:solidFill>
                <a:cs typeface="Arial"/>
              </a:rPr>
              <a:t>The Advisory Board Company has prepared this report for the exclusive use of its members. Each member acknowledges and agrees that this report and the information contained herein (collectively, the “Report”) are confidential and proprietary to The Advisory Board Company. By accepting delivery of this Report, each member agrees to abide by the terms as stated herein, including the following:</a:t>
            </a:r>
          </a:p>
          <a:p>
            <a:pPr marL="115888" indent="-115888">
              <a:spcBef>
                <a:spcPts val="400"/>
              </a:spcBef>
            </a:pPr>
            <a:r>
              <a:rPr lang="en-US" sz="530" dirty="0">
                <a:solidFill>
                  <a:srgbClr val="333E48"/>
                </a:solidFill>
                <a:cs typeface="Arial"/>
              </a:rPr>
              <a:t>1.	The Advisory Board Company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400"/>
              </a:spcBef>
            </a:pPr>
            <a:r>
              <a:rPr lang="en-US" sz="530" dirty="0">
                <a:solidFill>
                  <a:srgbClr val="333E48"/>
                </a:solidFill>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lang="en-US" sz="530" dirty="0">
                <a:solidFill>
                  <a:srgbClr val="333E48"/>
                </a:solidFill>
                <a:cs typeface="Arial"/>
              </a:rPr>
            </a:br>
            <a:r>
              <a:rPr lang="en-US" sz="530" dirty="0">
                <a:solidFill>
                  <a:srgbClr val="333E48"/>
                </a:solidFill>
                <a:cs typeface="Arial"/>
              </a:rPr>
              <a:t>(b) any third party.</a:t>
            </a:r>
          </a:p>
          <a:p>
            <a:pPr marL="115888" indent="-115888">
              <a:spcBef>
                <a:spcPts val="400"/>
              </a:spcBef>
            </a:pPr>
            <a:r>
              <a:rPr lang="en-US" sz="530" dirty="0">
                <a:solidFill>
                  <a:srgbClr val="333E48"/>
                </a:solidFill>
                <a:cs typeface="Aria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400"/>
              </a:spcBef>
            </a:pPr>
            <a:r>
              <a:rPr lang="en-US" sz="530" dirty="0">
                <a:solidFill>
                  <a:srgbClr val="333E48"/>
                </a:solidFill>
                <a:cs typeface="Arial"/>
              </a:rPr>
              <a:t>4.	Each member shall not remove from this Report any confidential markings, copyright notices, and/or other similar indicia herein.</a:t>
            </a:r>
          </a:p>
          <a:p>
            <a:pPr marL="115888" indent="-115888">
              <a:spcBef>
                <a:spcPts val="400"/>
              </a:spcBef>
            </a:pPr>
            <a:r>
              <a:rPr lang="en-US" sz="530" dirty="0">
                <a:solidFill>
                  <a:srgbClr val="333E48"/>
                </a:solidFill>
                <a:cs typeface="Arial"/>
              </a:rPr>
              <a:t>5.	Each member is responsible for any breach of its obligations as stated herein by any of its employees or agents.</a:t>
            </a:r>
          </a:p>
          <a:p>
            <a:pPr marL="115888" indent="-115888">
              <a:spcBef>
                <a:spcPts val="400"/>
              </a:spcBef>
            </a:pPr>
            <a:r>
              <a:rPr lang="en-US" sz="530" dirty="0">
                <a:solidFill>
                  <a:srgbClr val="333E48"/>
                </a:solidFill>
                <a:cs typeface="Arial"/>
              </a:rPr>
              <a:t>6.	If a member is unwilling to abide by any</a:t>
            </a:r>
            <a:br>
              <a:rPr lang="en-US" sz="530" dirty="0">
                <a:solidFill>
                  <a:srgbClr val="333E48"/>
                </a:solidFill>
                <a:cs typeface="Arial"/>
              </a:rPr>
            </a:br>
            <a:r>
              <a:rPr lang="en-US" sz="530" dirty="0">
                <a:solidFill>
                  <a:srgbClr val="333E48"/>
                </a:solidFill>
                <a:cs typeface="Arial"/>
              </a:rPr>
              <a:t>of the foregoing obligations, then such member shall promptly return this Report and all copies thereof to The Advisory Board Company.</a:t>
            </a:r>
          </a:p>
        </p:txBody>
      </p:sp>
    </p:spTree>
    <p:extLst>
      <p:ext uri="{BB962C8B-B14F-4D97-AF65-F5344CB8AC3E}">
        <p14:creationId xmlns:p14="http://schemas.microsoft.com/office/powerpoint/2010/main" val="147794624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Paperless Meeting Credit/Caveat">
    <p:spTree>
      <p:nvGrpSpPr>
        <p:cNvPr id="1" name=""/>
        <p:cNvGrpSpPr/>
        <p:nvPr/>
      </p:nvGrpSpPr>
      <p:grpSpPr>
        <a:xfrm>
          <a:off x="0" y="0"/>
          <a:ext cx="0" cy="0"/>
          <a:chOff x="0" y="0"/>
          <a:chExt cx="0" cy="0"/>
        </a:xfrm>
      </p:grpSpPr>
      <p:cxnSp>
        <p:nvCxnSpPr>
          <p:cNvPr id="8" name="Straight Connector 7"/>
          <p:cNvCxnSpPr/>
          <p:nvPr/>
        </p:nvCxnSpPr>
        <p:spPr bwMode="gray">
          <a:xfrm>
            <a:off x="4101378"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itle 2"/>
          <p:cNvSpPr>
            <a:spLocks noGrp="1"/>
          </p:cNvSpPr>
          <p:nvPr userDrawn="1">
            <p:ph type="title" hasCustomPrompt="1"/>
          </p:nvPr>
        </p:nvSpPr>
        <p:spPr bwMode="gray">
          <a:xfrm>
            <a:off x="320675" y="208501"/>
            <a:ext cx="3474720" cy="307777"/>
          </a:xfrm>
        </p:spPr>
        <p:txBody>
          <a:bodyPr anchor="t" anchorCtr="0"/>
          <a:lstStyle>
            <a:lvl1pPr>
              <a:defRPr sz="2000" b="0">
                <a:solidFill>
                  <a:schemeClr val="tx1"/>
                </a:solidFill>
              </a:defRPr>
            </a:lvl1pPr>
          </a:lstStyle>
          <a:p>
            <a:r>
              <a:rPr lang="en-US" dirty="0"/>
              <a:t>Insert Program Name Here</a:t>
            </a:r>
          </a:p>
        </p:txBody>
      </p:sp>
      <p:sp>
        <p:nvSpPr>
          <p:cNvPr id="3" name="TextBox 2"/>
          <p:cNvSpPr txBox="1"/>
          <p:nvPr userDrawn="1"/>
        </p:nvSpPr>
        <p:spPr bwMode="gray">
          <a:xfrm>
            <a:off x="4173101" y="70269"/>
            <a:ext cx="2160193" cy="4737194"/>
          </a:xfrm>
          <a:prstGeom prst="rect">
            <a:avLst/>
          </a:prstGeom>
          <a:noFill/>
        </p:spPr>
        <p:txBody>
          <a:bodyPr wrap="square" lIns="0" tIns="0" rIns="0" bIns="0" rtlCol="0">
            <a:spAutoFit/>
          </a:bodyPr>
          <a:lstStyle/>
          <a:p>
            <a:pPr>
              <a:spcBef>
                <a:spcPts val="300"/>
              </a:spcBef>
            </a:pPr>
            <a:r>
              <a:rPr lang="en-US" sz="450" b="1" dirty="0">
                <a:solidFill>
                  <a:srgbClr val="333E48"/>
                </a:solidFill>
              </a:rPr>
              <a:t>LEGAL CAVEAT</a:t>
            </a:r>
          </a:p>
          <a:p>
            <a:pPr>
              <a:spcBef>
                <a:spcPts val="300"/>
              </a:spcBef>
            </a:pPr>
            <a:r>
              <a:rPr lang="en-US" sz="450" dirty="0">
                <a:solidFill>
                  <a:srgbClr val="333E48"/>
                </a:solidFill>
              </a:rPr>
              <a:t>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a:spcBef>
                <a:spcPts val="300"/>
              </a:spcBef>
            </a:pPr>
            <a:r>
              <a:rPr lang="en-US" sz="450" dirty="0">
                <a:solidFill>
                  <a:srgbClr val="333E48"/>
                </a:solidFill>
              </a:rPr>
              <a:t>The Advisory Board Company is a registered trademark of The Advisory Board Company in the United States and other countries. Members are not permitted to</a:t>
            </a:r>
            <a:br>
              <a:rPr lang="en-US" sz="450" dirty="0">
                <a:solidFill>
                  <a:srgbClr val="333E48"/>
                </a:solidFill>
              </a:rPr>
            </a:br>
            <a:r>
              <a:rPr lang="en-US" sz="450" dirty="0">
                <a:solidFill>
                  <a:srgbClr val="333E48"/>
                </a:solidFill>
              </a:rPr>
              <a:t>use this trademark, or any other trademark, product name, service name, trade name, and logo of The Advisory Board Company without prior written consent of</a:t>
            </a:r>
            <a:br>
              <a:rPr lang="en-US" sz="450" dirty="0">
                <a:solidFill>
                  <a:srgbClr val="333E48"/>
                </a:solidFill>
              </a:rPr>
            </a:br>
            <a:r>
              <a:rPr lang="en-US" sz="450" dirty="0">
                <a:solidFill>
                  <a:srgbClr val="333E48"/>
                </a:solidFill>
              </a:rPr>
              <a:t>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p>
          <a:p>
            <a:pPr>
              <a:spcBef>
                <a:spcPts val="800"/>
              </a:spcBef>
            </a:pPr>
            <a:r>
              <a:rPr lang="en-US" sz="450" b="1" dirty="0">
                <a:solidFill>
                  <a:srgbClr val="333E48"/>
                </a:solidFill>
              </a:rPr>
              <a:t>IMPORTANT: Please read the following.</a:t>
            </a:r>
          </a:p>
          <a:p>
            <a:pPr>
              <a:spcBef>
                <a:spcPts val="300"/>
              </a:spcBef>
            </a:pPr>
            <a:r>
              <a:rPr lang="en-US" sz="450" dirty="0">
                <a:solidFill>
                  <a:srgbClr val="333E48"/>
                </a:solidFill>
              </a:rPr>
              <a:t>The Advisory Board Company has prepared this report for the exclusive use of its members. Each member acknowledges and agrees that this report and the information contained herein (collectively, the “Report”) are confidential and proprietary to The Advisory Board Company. By accepting delivery of this Report, each member agrees to abide by the terms as stated herein, including the following:</a:t>
            </a:r>
          </a:p>
          <a:p>
            <a:pPr marL="115888" indent="-115888">
              <a:spcBef>
                <a:spcPts val="300"/>
              </a:spcBef>
            </a:pPr>
            <a:r>
              <a:rPr lang="en-US" sz="450" dirty="0">
                <a:solidFill>
                  <a:srgbClr val="333E48"/>
                </a:solidFill>
              </a:rPr>
              <a:t>1.	The Advisory Board Company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300"/>
              </a:spcBef>
            </a:pPr>
            <a:r>
              <a:rPr lang="en-US" sz="450" dirty="0">
                <a:solidFill>
                  <a:srgbClr val="333E48"/>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5888" indent="-115888">
              <a:spcBef>
                <a:spcPts val="300"/>
              </a:spcBef>
            </a:pPr>
            <a:r>
              <a:rPr lang="en-US" sz="450" dirty="0">
                <a:solidFill>
                  <a:srgbClr val="333E48"/>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300"/>
              </a:spcBef>
            </a:pPr>
            <a:r>
              <a:rPr lang="en-US" sz="450" dirty="0">
                <a:solidFill>
                  <a:srgbClr val="333E48"/>
                </a:solidFill>
              </a:rPr>
              <a:t>4.	Each member shall not remove from this Report any confidential markings, copyright notices, and/or other similar indicia herein.</a:t>
            </a:r>
          </a:p>
          <a:p>
            <a:pPr marL="115888" indent="-115888">
              <a:spcBef>
                <a:spcPts val="300"/>
              </a:spcBef>
            </a:pPr>
            <a:r>
              <a:rPr lang="en-US" sz="450" dirty="0">
                <a:solidFill>
                  <a:srgbClr val="333E48"/>
                </a:solidFill>
              </a:rPr>
              <a:t>5.	Each member is responsible for any breach of its obligations as stated herein</a:t>
            </a:r>
            <a:br>
              <a:rPr lang="en-US" sz="450" dirty="0">
                <a:solidFill>
                  <a:srgbClr val="333E48"/>
                </a:solidFill>
              </a:rPr>
            </a:br>
            <a:r>
              <a:rPr lang="en-US" sz="450" dirty="0">
                <a:solidFill>
                  <a:srgbClr val="333E48"/>
                </a:solidFill>
              </a:rPr>
              <a:t>by any of its employees or agents.</a:t>
            </a:r>
          </a:p>
          <a:p>
            <a:pPr marL="115888" indent="-115888">
              <a:spcBef>
                <a:spcPts val="300"/>
              </a:spcBef>
            </a:pPr>
            <a:r>
              <a:rPr lang="en-US" sz="450" dirty="0">
                <a:solidFill>
                  <a:srgbClr val="333E48"/>
                </a:solidFill>
              </a:rPr>
              <a:t>6.	If a member is unwilling to abide by any of the foregoing obligations, then</a:t>
            </a:r>
            <a:br>
              <a:rPr lang="en-US" sz="450" dirty="0">
                <a:solidFill>
                  <a:srgbClr val="333E48"/>
                </a:solidFill>
              </a:rPr>
            </a:br>
            <a:r>
              <a:rPr lang="en-US" sz="450" dirty="0">
                <a:solidFill>
                  <a:srgbClr val="333E48"/>
                </a:solidFill>
              </a:rPr>
              <a:t>such member shall promptly return this Report and all copies thereof to</a:t>
            </a:r>
            <a:br>
              <a:rPr lang="en-US" sz="450" dirty="0">
                <a:solidFill>
                  <a:srgbClr val="333E48"/>
                </a:solidFill>
              </a:rPr>
            </a:br>
            <a:r>
              <a:rPr lang="en-US" sz="450" dirty="0">
                <a:solidFill>
                  <a:srgbClr val="333E48"/>
                </a:solidFill>
              </a:rPr>
              <a:t>The Advisory Board Company. </a:t>
            </a:r>
          </a:p>
        </p:txBody>
      </p:sp>
      <p:sp>
        <p:nvSpPr>
          <p:cNvPr id="23" name="Text Placeholder 5"/>
          <p:cNvSpPr>
            <a:spLocks noGrp="1"/>
          </p:cNvSpPr>
          <p:nvPr>
            <p:ph type="body" sz="quarter" idx="37" hasCustomPrompt="1"/>
          </p:nvPr>
        </p:nvSpPr>
        <p:spPr bwMode="gray">
          <a:xfrm>
            <a:off x="597660" y="10414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24" name="Text Placeholder 4"/>
          <p:cNvSpPr>
            <a:spLocks noGrp="1"/>
          </p:cNvSpPr>
          <p:nvPr>
            <p:ph type="body" sz="quarter" idx="38" hasCustomPrompt="1"/>
          </p:nvPr>
        </p:nvSpPr>
        <p:spPr bwMode="gray">
          <a:xfrm>
            <a:off x="597660" y="1246507"/>
            <a:ext cx="320040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sp>
        <p:nvSpPr>
          <p:cNvPr id="25" name="Text Placeholder 5"/>
          <p:cNvSpPr>
            <a:spLocks noGrp="1"/>
          </p:cNvSpPr>
          <p:nvPr>
            <p:ph type="body" sz="quarter" idx="39" hasCustomPrompt="1"/>
          </p:nvPr>
        </p:nvSpPr>
        <p:spPr bwMode="gray">
          <a:xfrm>
            <a:off x="597660" y="1444793"/>
            <a:ext cx="320040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26" name="Text Placeholder 5"/>
          <p:cNvSpPr>
            <a:spLocks noGrp="1"/>
          </p:cNvSpPr>
          <p:nvPr>
            <p:ph type="body" sz="quarter" idx="40" hasCustomPrompt="1"/>
          </p:nvPr>
        </p:nvSpPr>
        <p:spPr bwMode="gray">
          <a:xfrm>
            <a:off x="597660" y="1574781"/>
            <a:ext cx="320040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27" name="Text Placeholder 5"/>
          <p:cNvSpPr>
            <a:spLocks noGrp="1"/>
          </p:cNvSpPr>
          <p:nvPr>
            <p:ph type="body" sz="quarter" idx="41" hasCustomPrompt="1"/>
          </p:nvPr>
        </p:nvSpPr>
        <p:spPr bwMode="gray">
          <a:xfrm>
            <a:off x="597660" y="2009573"/>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8" name="Text Placeholder 4"/>
          <p:cNvSpPr>
            <a:spLocks noGrp="1"/>
          </p:cNvSpPr>
          <p:nvPr>
            <p:ph type="body" sz="quarter" idx="42" hasCustomPrompt="1"/>
          </p:nvPr>
        </p:nvSpPr>
        <p:spPr bwMode="gray">
          <a:xfrm>
            <a:off x="597660" y="2219100"/>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597660" y="2672960"/>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30" name="Text Placeholder 4"/>
          <p:cNvSpPr>
            <a:spLocks noGrp="1"/>
          </p:cNvSpPr>
          <p:nvPr>
            <p:ph type="body" sz="quarter" idx="44" hasCustomPrompt="1"/>
          </p:nvPr>
        </p:nvSpPr>
        <p:spPr bwMode="gray">
          <a:xfrm>
            <a:off x="597660" y="2882487"/>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31" name="Text Placeholder 5"/>
          <p:cNvSpPr>
            <a:spLocks noGrp="1"/>
          </p:cNvSpPr>
          <p:nvPr>
            <p:ph type="body" sz="quarter" idx="45" hasCustomPrompt="1"/>
          </p:nvPr>
        </p:nvSpPr>
        <p:spPr bwMode="gray">
          <a:xfrm>
            <a:off x="597660" y="33363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2" name="Text Placeholder 4"/>
          <p:cNvSpPr>
            <a:spLocks noGrp="1"/>
          </p:cNvSpPr>
          <p:nvPr>
            <p:ph type="body" sz="quarter" idx="46" hasCustomPrompt="1"/>
          </p:nvPr>
        </p:nvSpPr>
        <p:spPr bwMode="gray">
          <a:xfrm>
            <a:off x="597660" y="3545891"/>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106840618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066230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sp>
        <p:nvSpPr>
          <p:cNvPr id="11" name="TextBox 10"/>
          <p:cNvSpPr txBox="1"/>
          <p:nvPr userDrawn="1"/>
        </p:nvSpPr>
        <p:spPr bwMode="gray">
          <a:xfrm>
            <a:off x="2277274" y="4146231"/>
            <a:ext cx="2284554" cy="384050"/>
          </a:xfrm>
          <a:prstGeom prst="rect">
            <a:avLst/>
          </a:prstGeom>
          <a:noFill/>
        </p:spPr>
        <p:txBody>
          <a:bodyPr wrap="square" lIns="45720" rIns="45720" rtlCol="0" anchor="ctr">
            <a:noAutofit/>
          </a:bodyPr>
          <a:lstStyle/>
          <a:p>
            <a:pPr algn="ctr">
              <a:spcBef>
                <a:spcPts val="100"/>
              </a:spcBef>
            </a:pPr>
            <a:r>
              <a:rPr lang="en-US" sz="900" dirty="0">
                <a:solidFill>
                  <a:srgbClr val="333E48"/>
                </a:solidFill>
              </a:rPr>
              <a:t>2445 M Street NW I Washington DC 20037</a:t>
            </a:r>
          </a:p>
          <a:p>
            <a:pPr algn="ctr">
              <a:spcBef>
                <a:spcPts val="100"/>
              </a:spcBef>
            </a:pPr>
            <a:r>
              <a:rPr lang="en-US" sz="900" dirty="0">
                <a:solidFill>
                  <a:srgbClr val="333E48"/>
                </a:solidFill>
              </a:rPr>
              <a:t>P 202.266.5600 I F 202.266.5700</a:t>
            </a:r>
          </a:p>
        </p:txBody>
      </p:sp>
      <p:sp>
        <p:nvSpPr>
          <p:cNvPr id="14" name="TextBox 13"/>
          <p:cNvSpPr txBox="1"/>
          <p:nvPr userDrawn="1"/>
        </p:nvSpPr>
        <p:spPr bwMode="gray">
          <a:xfrm>
            <a:off x="4704239" y="4223041"/>
            <a:ext cx="1019662" cy="230430"/>
          </a:xfrm>
          <a:prstGeom prst="rect">
            <a:avLst/>
          </a:prstGeom>
          <a:noFill/>
        </p:spPr>
        <p:txBody>
          <a:bodyPr wrap="square" lIns="45720" rIns="45720" rtlCol="0" anchor="ctr">
            <a:noAutofit/>
          </a:bodyPr>
          <a:lstStyle/>
          <a:p>
            <a:pPr algn="ctr">
              <a:spcBef>
                <a:spcPts val="100"/>
              </a:spcBef>
            </a:pPr>
            <a:r>
              <a:rPr lang="en-US" sz="1100" b="1" dirty="0">
                <a:solidFill>
                  <a:srgbClr val="333E48"/>
                </a:solidFill>
              </a:rPr>
              <a:t>advisory.com</a:t>
            </a:r>
          </a:p>
        </p:txBody>
      </p:sp>
      <p:cxnSp>
        <p:nvCxnSpPr>
          <p:cNvPr id="16" name="Straight Connector 15"/>
          <p:cNvCxnSpPr/>
          <p:nvPr userDrawn="1"/>
        </p:nvCxnSpPr>
        <p:spPr bwMode="gray">
          <a:xfrm>
            <a:off x="4636567" y="4090988"/>
            <a:ext cx="0" cy="493029"/>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gray">
          <a:xfrm>
            <a:off x="2193405" y="4090988"/>
            <a:ext cx="0" cy="493029"/>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0804" y="3978148"/>
            <a:ext cx="1517904" cy="737308"/>
          </a:xfrm>
          <a:prstGeom prst="rect">
            <a:avLst/>
          </a:prstGeom>
        </p:spPr>
      </p:pic>
    </p:spTree>
    <p:extLst>
      <p:ext uri="{BB962C8B-B14F-4D97-AF65-F5344CB8AC3E}">
        <p14:creationId xmlns:p14="http://schemas.microsoft.com/office/powerpoint/2010/main" val="18673563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grpSp>
        <p:nvGrpSpPr>
          <p:cNvPr id="10" name="Group 9"/>
          <p:cNvGrpSpPr/>
          <p:nvPr userDrawn="1"/>
        </p:nvGrpSpPr>
        <p:grpSpPr bwMode="gray">
          <a:xfrm>
            <a:off x="307400" y="3978148"/>
            <a:ext cx="5786000" cy="737308"/>
            <a:chOff x="318732" y="3948514"/>
            <a:chExt cx="5786000" cy="737308"/>
          </a:xfrm>
        </p:grpSpPr>
        <p:sp>
          <p:nvSpPr>
            <p:cNvPr id="12" name="TextBox 11"/>
            <p:cNvSpPr txBox="1"/>
            <p:nvPr userDrawn="1"/>
          </p:nvSpPr>
          <p:spPr bwMode="gray">
            <a:xfrm>
              <a:off x="3286128" y="4080437"/>
              <a:ext cx="1785798" cy="473463"/>
            </a:xfrm>
            <a:prstGeom prst="rect">
              <a:avLst/>
            </a:prstGeom>
            <a:noFill/>
          </p:spPr>
          <p:txBody>
            <a:bodyPr wrap="square" lIns="109728" rIns="109728" rtlCol="0" anchor="ctr">
              <a:spAutoFit/>
            </a:bodyPr>
            <a:lstStyle/>
            <a:p>
              <a:pPr algn="ctr">
                <a:spcBef>
                  <a:spcPts val="100"/>
                </a:spcBef>
              </a:pPr>
              <a:r>
                <a:rPr lang="en-US" sz="770" dirty="0">
                  <a:solidFill>
                    <a:srgbClr val="333E48"/>
                  </a:solidFill>
                </a:rPr>
                <a:t>Third Floor, Melbourne House</a:t>
              </a:r>
            </a:p>
            <a:p>
              <a:pPr algn="ctr">
                <a:spcBef>
                  <a:spcPts val="100"/>
                </a:spcBef>
              </a:pPr>
              <a:r>
                <a:rPr lang="en-US" sz="770" dirty="0">
                  <a:solidFill>
                    <a:srgbClr val="333E48"/>
                  </a:solidFill>
                </a:rPr>
                <a:t>46 Aldwych, London WC2B 4LL, UK</a:t>
              </a:r>
            </a:p>
            <a:p>
              <a:pPr algn="ctr">
                <a:spcBef>
                  <a:spcPts val="100"/>
                </a:spcBef>
              </a:pPr>
              <a:r>
                <a:rPr lang="en-US" sz="770" dirty="0">
                  <a:solidFill>
                    <a:srgbClr val="333E48"/>
                  </a:solidFill>
                </a:rPr>
                <a:t>P +44 (0) 203 100 6800</a:t>
              </a:r>
            </a:p>
          </p:txBody>
        </p:sp>
        <p:sp>
          <p:nvSpPr>
            <p:cNvPr id="13" name="TextBox 12"/>
            <p:cNvSpPr txBox="1"/>
            <p:nvPr userDrawn="1"/>
          </p:nvSpPr>
          <p:spPr bwMode="gray">
            <a:xfrm>
              <a:off x="5057679" y="4194058"/>
              <a:ext cx="1047053" cy="246221"/>
            </a:xfrm>
            <a:prstGeom prst="rect">
              <a:avLst/>
            </a:prstGeom>
            <a:noFill/>
          </p:spPr>
          <p:txBody>
            <a:bodyPr wrap="square" lIns="109728" rIns="109728" rtlCol="0" anchor="ctr">
              <a:spAutoFit/>
            </a:bodyPr>
            <a:lstStyle/>
            <a:p>
              <a:pPr algn="ctr">
                <a:spcBef>
                  <a:spcPts val="100"/>
                </a:spcBef>
              </a:pPr>
              <a:r>
                <a:rPr lang="en-US" sz="1000" b="1" dirty="0">
                  <a:solidFill>
                    <a:srgbClr val="333E48"/>
                  </a:solidFill>
                </a:rPr>
                <a:t>advisory.com</a:t>
              </a:r>
            </a:p>
          </p:txBody>
        </p:sp>
        <p:sp>
          <p:nvSpPr>
            <p:cNvPr id="17" name="TextBox 16"/>
            <p:cNvSpPr txBox="1"/>
            <p:nvPr userDrawn="1"/>
          </p:nvSpPr>
          <p:spPr bwMode="gray">
            <a:xfrm>
              <a:off x="1834207" y="4014778"/>
              <a:ext cx="1451921" cy="604781"/>
            </a:xfrm>
            <a:prstGeom prst="rect">
              <a:avLst/>
            </a:prstGeom>
            <a:noFill/>
          </p:spPr>
          <p:txBody>
            <a:bodyPr wrap="square" lIns="109728" rIns="109728" rtlCol="0" anchor="ctr">
              <a:spAutoFit/>
            </a:bodyPr>
            <a:lstStyle/>
            <a:p>
              <a:pPr algn="ctr">
                <a:spcBef>
                  <a:spcPts val="100"/>
                </a:spcBef>
              </a:pPr>
              <a:r>
                <a:rPr lang="en-US" sz="770" dirty="0">
                  <a:solidFill>
                    <a:srgbClr val="333E48"/>
                  </a:solidFill>
                </a:rPr>
                <a:t>2445 M Street NW</a:t>
              </a:r>
            </a:p>
            <a:p>
              <a:pPr algn="ctr">
                <a:spcBef>
                  <a:spcPts val="100"/>
                </a:spcBef>
              </a:pPr>
              <a:r>
                <a:rPr lang="en-US" sz="770" dirty="0">
                  <a:solidFill>
                    <a:srgbClr val="333E48"/>
                  </a:solidFill>
                </a:rPr>
                <a:t>Washington DC 20037, USA</a:t>
              </a:r>
            </a:p>
            <a:p>
              <a:pPr algn="ctr">
                <a:spcBef>
                  <a:spcPts val="100"/>
                </a:spcBef>
              </a:pPr>
              <a:r>
                <a:rPr lang="en-US" sz="770" dirty="0">
                  <a:solidFill>
                    <a:srgbClr val="333E48"/>
                  </a:solidFill>
                </a:rPr>
                <a:t>P +1 202 266 5600</a:t>
              </a:r>
            </a:p>
            <a:p>
              <a:pPr algn="ctr">
                <a:spcBef>
                  <a:spcPts val="100"/>
                </a:spcBef>
              </a:pPr>
              <a:r>
                <a:rPr lang="en-US" sz="770" dirty="0">
                  <a:solidFill>
                    <a:srgbClr val="333E48"/>
                  </a:solidFill>
                </a:rPr>
                <a:t>F +1 202 266 5700</a:t>
              </a:r>
            </a:p>
          </p:txBody>
        </p:sp>
        <p:cxnSp>
          <p:nvCxnSpPr>
            <p:cNvPr id="18" name="Straight Connector 17"/>
            <p:cNvCxnSpPr/>
            <p:nvPr userDrawn="1"/>
          </p:nvCxnSpPr>
          <p:spPr bwMode="gray">
            <a:xfrm>
              <a:off x="1831673" y="4045733"/>
              <a:ext cx="0" cy="54287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3286128" y="4045733"/>
              <a:ext cx="0" cy="54287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5069584" y="4045733"/>
              <a:ext cx="0" cy="54287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18732" y="3948514"/>
              <a:ext cx="1517904" cy="737308"/>
            </a:xfrm>
            <a:prstGeom prst="rect">
              <a:avLst/>
            </a:prstGeom>
          </p:spPr>
        </p:pic>
      </p:grpSp>
    </p:spTree>
    <p:extLst>
      <p:ext uri="{BB962C8B-B14F-4D97-AF65-F5344CB8AC3E}">
        <p14:creationId xmlns:p14="http://schemas.microsoft.com/office/powerpoint/2010/main" val="2648746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 (Alt)">
    <p:spTree>
      <p:nvGrpSpPr>
        <p:cNvPr id="1" name=""/>
        <p:cNvGrpSpPr/>
        <p:nvPr/>
      </p:nvGrpSpPr>
      <p:grpSpPr>
        <a:xfrm>
          <a:off x="0" y="0"/>
          <a:ext cx="0" cy="0"/>
          <a:chOff x="0" y="0"/>
          <a:chExt cx="0" cy="0"/>
        </a:xfrm>
      </p:grpSpPr>
      <p:sp>
        <p:nvSpPr>
          <p:cNvPr id="14" name="Rectangle 13"/>
          <p:cNvSpPr/>
          <p:nvPr userDrawn="1"/>
        </p:nvSpPr>
        <p:spPr bwMode="gray">
          <a:xfrm>
            <a:off x="0" y="-1"/>
            <a:ext cx="6400800" cy="10885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320675" y="85309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chemeClr val="tx1"/>
                </a:solidFill>
              </a:rPr>
              <a:pPr/>
              <a:t>‹#›</a:t>
            </a:fld>
            <a:endParaRPr lang="en-US" dirty="0">
              <a:solidFill>
                <a:schemeClr val="tx1"/>
              </a:solidFill>
            </a:endParaRPr>
          </a:p>
        </p:txBody>
      </p:sp>
      <p:sp>
        <p:nvSpPr>
          <p:cNvPr id="18" name="TextBox 17"/>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chemeClr val="tx1"/>
                </a:solidFill>
                <a:latin typeface="Arial" pitchFamily="34" charset="0"/>
                <a:cs typeface="Arial" pitchFamily="34" charset="0"/>
              </a:rPr>
              <a:t>Notes:</a:t>
            </a: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_Standard">
    <p:spTree>
      <p:nvGrpSpPr>
        <p:cNvPr id="1" name=""/>
        <p:cNvGrpSpPr/>
        <p:nvPr/>
      </p:nvGrpSpPr>
      <p:grpSpPr>
        <a:xfrm>
          <a:off x="0" y="0"/>
          <a:ext cx="0" cy="0"/>
          <a:chOff x="0" y="0"/>
          <a:chExt cx="0" cy="0"/>
        </a:xfrm>
      </p:grpSpPr>
      <p:sp>
        <p:nvSpPr>
          <p:cNvPr id="12"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17" name="Text Placeholder 4"/>
          <p:cNvSpPr>
            <a:spLocks noGrp="1"/>
          </p:cNvSpPr>
          <p:nvPr>
            <p:ph type="body" sz="quarter" idx="22" hasCustomPrompt="1"/>
          </p:nvPr>
        </p:nvSpPr>
        <p:spPr bwMode="gray">
          <a:xfrm>
            <a:off x="320040" y="45947"/>
            <a:ext cx="2926080" cy="138499"/>
          </a:xfrm>
          <a:prstGeom prst="rect">
            <a:avLst/>
          </a:prstGeom>
        </p:spPr>
        <p:txBody>
          <a:bodyPr lIns="0" tIns="0" rIns="0" bIns="0">
            <a:sp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20" name="Text Placeholder 21"/>
          <p:cNvSpPr>
            <a:spLocks noGrp="1"/>
          </p:cNvSpPr>
          <p:nvPr>
            <p:ph type="body" sz="quarter" idx="23" hasCustomPrompt="1"/>
          </p:nvPr>
        </p:nvSpPr>
        <p:spPr bwMode="gray">
          <a:xfrm>
            <a:off x="4412710" y="4619012"/>
            <a:ext cx="1988089" cy="181588"/>
          </a:xfrm>
          <a:prstGeom prst="rect">
            <a:avLst/>
          </a:prstGeom>
        </p:spPr>
        <p:txBody>
          <a:bodyPr lIns="0" tIns="0" rIns="45720" bIns="27432"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21" name="Text Placeholder 23"/>
          <p:cNvSpPr>
            <a:spLocks noGrp="1"/>
          </p:cNvSpPr>
          <p:nvPr>
            <p:ph type="body" sz="quarter" idx="24" hasCustomPrompt="1"/>
          </p:nvPr>
        </p:nvSpPr>
        <p:spPr bwMode="gray">
          <a:xfrm>
            <a:off x="0" y="4390123"/>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
        <p:nvSpPr>
          <p:cNvPr id="23" name="Text Placeholder 4"/>
          <p:cNvSpPr>
            <a:spLocks noGrp="1"/>
          </p:cNvSpPr>
          <p:nvPr>
            <p:ph type="body" sz="quarter" idx="25" hasCustomPrompt="1"/>
          </p:nvPr>
        </p:nvSpPr>
        <p:spPr bwMode="gray">
          <a:xfrm>
            <a:off x="320040" y="317903"/>
            <a:ext cx="5759450" cy="276999"/>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a:t>Slide Title – Arial 18pt Bold, Use Title Case</a:t>
            </a:r>
          </a:p>
        </p:txBody>
      </p:sp>
    </p:spTree>
    <p:extLst>
      <p:ext uri="{BB962C8B-B14F-4D97-AF65-F5344CB8AC3E}">
        <p14:creationId xmlns:p14="http://schemas.microsoft.com/office/powerpoint/2010/main" val="64331838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userDrawn="1">
  <p:cSld name="1_Title: Logo Lock-up">
    <p:spTree>
      <p:nvGrpSpPr>
        <p:cNvPr id="1" name=""/>
        <p:cNvGrpSpPr/>
        <p:nvPr/>
      </p:nvGrpSpPr>
      <p:grpSpPr>
        <a:xfrm>
          <a:off x="0" y="0"/>
          <a:ext cx="0" cy="0"/>
          <a:chOff x="0" y="0"/>
          <a:chExt cx="0" cy="0"/>
        </a:xfrm>
      </p:grpSpPr>
      <p:sp>
        <p:nvSpPr>
          <p:cNvPr id="8" name="Rectangle 7"/>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36" name="Group 35"/>
          <p:cNvGrpSpPr/>
          <p:nvPr userDrawn="1"/>
        </p:nvGrpSpPr>
        <p:grpSpPr bwMode="gray">
          <a:xfrm>
            <a:off x="2469328" y="1009678"/>
            <a:ext cx="3931710" cy="3793330"/>
            <a:chOff x="2469328" y="1009678"/>
            <a:chExt cx="3931710" cy="3793330"/>
          </a:xfrm>
        </p:grpSpPr>
        <p:sp>
          <p:nvSpPr>
            <p:cNvPr id="10"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13"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14"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grpSp>
      <p:sp>
        <p:nvSpPr>
          <p:cNvPr id="17" name="Rectangle 16"/>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cxnSp>
        <p:nvCxnSpPr>
          <p:cNvPr id="23" name="Straight Connector 22"/>
          <p:cNvCxnSpPr/>
          <p:nvPr userDrawn="1"/>
        </p:nvCxnSpPr>
        <p:spPr bwMode="gray">
          <a:xfrm>
            <a:off x="1745473" y="232899"/>
            <a:ext cx="0" cy="50292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6" name="Text Placeholder 14"/>
          <p:cNvSpPr>
            <a:spLocks noGrp="1"/>
          </p:cNvSpPr>
          <p:nvPr userDrawn="1">
            <p:ph type="body" sz="quarter" idx="17" hasCustomPrompt="1"/>
          </p:nvPr>
        </p:nvSpPr>
        <p:spPr bwMode="gray">
          <a:xfrm>
            <a:off x="1866845" y="242958"/>
            <a:ext cx="2170565" cy="490926"/>
          </a:xfrm>
          <a:prstGeom prst="rect">
            <a:avLst/>
          </a:prstGeom>
        </p:spPr>
        <p:txBody>
          <a:bodyPr lIns="0" tIns="0" rIns="0" bIns="0" anchor="ctr" anchorCtr="0"/>
          <a:lstStyle>
            <a:lvl1pPr marL="0" indent="0">
              <a:spcBef>
                <a:spcPts val="0"/>
              </a:spcBef>
              <a:buNone/>
              <a:defRPr sz="1200">
                <a:solidFill>
                  <a:schemeClr val="tx1"/>
                </a:solidFill>
              </a:defRPr>
            </a:lvl1pPr>
          </a:lstStyle>
          <a:p>
            <a:pPr lvl="0"/>
            <a:r>
              <a:rPr lang="en-US" dirty="0"/>
              <a:t>Program Name Appears Here Identically to Official Lock-up</a:t>
            </a:r>
          </a:p>
        </p:txBody>
      </p:sp>
      <p:sp>
        <p:nvSpPr>
          <p:cNvPr id="27" name="Text Placeholder 15"/>
          <p:cNvSpPr>
            <a:spLocks noGrp="1"/>
          </p:cNvSpPr>
          <p:nvPr userDrawn="1">
            <p:ph type="body" sz="quarter" idx="18" hasCustomPrompt="1"/>
          </p:nvPr>
        </p:nvSpPr>
        <p:spPr bwMode="gray">
          <a:xfrm>
            <a:off x="521743" y="1953544"/>
            <a:ext cx="3685738" cy="615553"/>
          </a:xfrm>
          <a:prstGeom prst="rect">
            <a:avLst/>
          </a:prstGeom>
        </p:spPr>
        <p:txBody>
          <a:bodyPr lIns="0" tIns="0" rIns="0" bIns="0" anchor="b">
            <a:spAutoFit/>
          </a:bodyPr>
          <a:lstStyle>
            <a:lvl1pPr marL="0" indent="0" algn="l">
              <a:spcBef>
                <a:spcPts val="0"/>
              </a:spcBef>
              <a:buNone/>
              <a:defRPr sz="2000" b="0" baseline="0">
                <a:solidFill>
                  <a:schemeClr val="bg1"/>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a:t>Presentation Title – Arial 20pt Regular, Use Title Case</a:t>
            </a:r>
          </a:p>
        </p:txBody>
      </p:sp>
      <p:sp>
        <p:nvSpPr>
          <p:cNvPr id="28" name="Text Placeholder 15"/>
          <p:cNvSpPr>
            <a:spLocks noGrp="1"/>
          </p:cNvSpPr>
          <p:nvPr userDrawn="1">
            <p:ph type="body" sz="quarter" idx="19" hasCustomPrompt="1"/>
          </p:nvPr>
        </p:nvSpPr>
        <p:spPr bwMode="gray">
          <a:xfrm>
            <a:off x="521743" y="2660226"/>
            <a:ext cx="3685032" cy="369332"/>
          </a:xfrm>
          <a:prstGeom prst="rect">
            <a:avLst/>
          </a:prstGeom>
        </p:spPr>
        <p:txBody>
          <a:bodyPr lIns="0" tIns="0" rIns="0" bIns="0" anchor="t">
            <a:spAutoFit/>
          </a:bodyPr>
          <a:lstStyle>
            <a:lvl1pPr marL="0" indent="0" algn="l">
              <a:spcBef>
                <a:spcPts val="0"/>
              </a:spcBef>
              <a:buNone/>
              <a:defRPr sz="1200" b="0" baseline="0">
                <a:solidFill>
                  <a:schemeClr val="bg1"/>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a:t>Presentation Subtitle – Arial </a:t>
            </a:r>
            <a:br>
              <a:rPr lang="en-US" dirty="0"/>
            </a:br>
            <a:r>
              <a:rPr lang="en-US" dirty="0"/>
              <a:t>12pt Regular, Use Title Case</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06723" y="103457"/>
            <a:ext cx="1517904" cy="737308"/>
          </a:xfrm>
          <a:prstGeom prst="rect">
            <a:avLst/>
          </a:prstGeom>
        </p:spPr>
      </p:pic>
    </p:spTree>
    <p:extLst>
      <p:ext uri="{BB962C8B-B14F-4D97-AF65-F5344CB8AC3E}">
        <p14:creationId xmlns:p14="http://schemas.microsoft.com/office/powerpoint/2010/main" val="283671469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1_Road Map 3">
    <p:bg>
      <p:bgRef idx="1001">
        <a:schemeClr val="bg1"/>
      </p:bgRef>
    </p:bg>
    <p:spTree>
      <p:nvGrpSpPr>
        <p:cNvPr id="1" name=""/>
        <p:cNvGrpSpPr/>
        <p:nvPr/>
      </p:nvGrpSpPr>
      <p:grpSpPr>
        <a:xfrm>
          <a:off x="0" y="0"/>
          <a:ext cx="0" cy="0"/>
          <a:chOff x="0" y="0"/>
          <a:chExt cx="0" cy="0"/>
        </a:xfrm>
      </p:grpSpPr>
      <p:sp>
        <p:nvSpPr>
          <p:cNvPr id="10" name="Rectangle 9"/>
          <p:cNvSpPr/>
          <p:nvPr userDrawn="1"/>
        </p:nvSpPr>
        <p:spPr bwMode="gray">
          <a:xfrm>
            <a:off x="0" y="0"/>
            <a:ext cx="6400800" cy="48006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 name="TextBox 2"/>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The Advisory Board Company • </a:t>
            </a:r>
            <a:r>
              <a:rPr lang="en-US" sz="500" b="1" dirty="0">
                <a:solidFill>
                  <a:srgbClr val="BEC9D0"/>
                </a:solidFill>
              </a:rPr>
              <a:t>advisory.com</a:t>
            </a:r>
            <a:endParaRPr lang="en-US" sz="500" dirty="0">
              <a:solidFill>
                <a:srgbClr val="BEC9D0"/>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3" name="TextBox 12"/>
          <p:cNvSpPr txBox="1"/>
          <p:nvPr userDrawn="1"/>
        </p:nvSpPr>
        <p:spPr bwMode="gray">
          <a:xfrm>
            <a:off x="786450" y="198021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1070148" y="26835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1" name="TextBox 20"/>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6" name="Text Placeholder 5"/>
          <p:cNvSpPr>
            <a:spLocks noGrp="1"/>
          </p:cNvSpPr>
          <p:nvPr>
            <p:ph type="body" sz="quarter" idx="25" hasCustomPrompt="1"/>
          </p:nvPr>
        </p:nvSpPr>
        <p:spPr bwMode="gray">
          <a:xfrm>
            <a:off x="1089420" y="1446167"/>
            <a:ext cx="4114800" cy="153888"/>
          </a:xfrm>
          <a:prstGeom prst="rect">
            <a:avLst/>
          </a:prstGeom>
        </p:spPr>
        <p:txBody>
          <a:bodyPr lIns="0" tIns="0" rIns="0" bIns="0" anchor="ctr" anchorCtr="0">
            <a:spAutoFit/>
          </a:bodyPr>
          <a:lstStyle>
            <a:lvl1pPr marL="0" indent="0">
              <a:buNone/>
              <a:defRPr sz="1000">
                <a:solidFill>
                  <a:schemeClr val="accent1"/>
                </a:solidFill>
              </a:defRPr>
            </a:lvl1pPr>
            <a:lvl2pPr marL="114300" indent="0">
              <a:buNone/>
              <a:defRPr sz="900">
                <a:solidFill>
                  <a:schemeClr val="accent2"/>
                </a:solidFill>
              </a:defRPr>
            </a:lvl2pPr>
            <a:lvl3pPr marL="228600" indent="0">
              <a:buNone/>
              <a:defRPr sz="900">
                <a:solidFill>
                  <a:schemeClr val="accent2"/>
                </a:solidFill>
              </a:defRPr>
            </a:lvl3pPr>
            <a:lvl4pPr marL="342900" indent="0">
              <a:buNone/>
              <a:defRPr sz="900">
                <a:solidFill>
                  <a:schemeClr val="accent2"/>
                </a:solidFill>
              </a:defRPr>
            </a:lvl4pPr>
            <a:lvl5pPr marL="457200" indent="0">
              <a:buNone/>
              <a:defRPr sz="900">
                <a:solidFill>
                  <a:schemeClr val="accent2"/>
                </a:solidFill>
              </a:defRPr>
            </a:lvl5pPr>
          </a:lstStyle>
          <a:p>
            <a:pPr lvl="0"/>
            <a:r>
              <a:rPr lang="en-US" dirty="0"/>
              <a:t>Section Title – Arial 10pt Regular, Accent 1, Use Title Case</a:t>
            </a:r>
          </a:p>
        </p:txBody>
      </p:sp>
      <p:sp>
        <p:nvSpPr>
          <p:cNvPr id="23" name="Text Placeholder 4"/>
          <p:cNvSpPr>
            <a:spLocks noGrp="1"/>
          </p:cNvSpPr>
          <p:nvPr>
            <p:ph type="body" sz="quarter" idx="24" hasCustomPrompt="1"/>
          </p:nvPr>
        </p:nvSpPr>
        <p:spPr bwMode="gray">
          <a:xfrm>
            <a:off x="1341574" y="2118717"/>
            <a:ext cx="4585813" cy="215444"/>
          </a:xfrm>
          <a:prstGeom prst="rect">
            <a:avLst/>
          </a:prstGeom>
        </p:spPr>
        <p:txBody>
          <a:bodyPr wrap="square" lIns="0" tIns="0" rIns="0" bIns="0" anchor="ctr" anchorCtr="0">
            <a:spAutoFit/>
          </a:bodyPr>
          <a:lstStyle>
            <a:lvl1pPr marL="0" indent="0">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Section Title – Arial 14pt Regular, White, Use Title Case</a:t>
            </a:r>
          </a:p>
        </p:txBody>
      </p:sp>
      <p:sp>
        <p:nvSpPr>
          <p:cNvPr id="11" name="Text Placeholder 10"/>
          <p:cNvSpPr>
            <a:spLocks noGrp="1"/>
          </p:cNvSpPr>
          <p:nvPr>
            <p:ph type="body" sz="quarter" idx="26" hasCustomPrompt="1"/>
          </p:nvPr>
        </p:nvSpPr>
        <p:spPr bwMode="gray">
          <a:xfrm>
            <a:off x="1560779" y="2852825"/>
            <a:ext cx="4114800" cy="153888"/>
          </a:xfrm>
          <a:prstGeom prst="rect">
            <a:avLst/>
          </a:prstGeom>
        </p:spPr>
        <p:txBody>
          <a:bodyPr lIns="0" tIns="0" rIns="0" bIns="0" anchor="ctr" anchorCtr="0">
            <a:spAutoFit/>
          </a:bodyPr>
          <a:lstStyle>
            <a:lvl1pPr marL="0" indent="0">
              <a:buNone/>
              <a:defRPr sz="1000">
                <a:solidFill>
                  <a:schemeClr val="accent1"/>
                </a:solidFill>
              </a:defRPr>
            </a:lvl1pPr>
            <a:lvl2pPr marL="114300" indent="0">
              <a:buNone/>
              <a:defRPr sz="900">
                <a:solidFill>
                  <a:schemeClr val="bg1"/>
                </a:solidFill>
              </a:defRPr>
            </a:lvl2pPr>
            <a:lvl3pPr marL="228600" indent="0">
              <a:buNone/>
              <a:defRPr sz="900">
                <a:solidFill>
                  <a:schemeClr val="bg1"/>
                </a:solidFill>
              </a:defRPr>
            </a:lvl3pPr>
            <a:lvl4pPr marL="342900" indent="0">
              <a:buNone/>
              <a:defRPr sz="900">
                <a:solidFill>
                  <a:schemeClr val="bg1"/>
                </a:solidFill>
              </a:defRPr>
            </a:lvl4pPr>
            <a:lvl5pPr marL="457200" indent="0">
              <a:buNone/>
              <a:defRPr sz="900">
                <a:solidFill>
                  <a:schemeClr val="bg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1652277641"/>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userDrawn="1">
  <p:cSld name="1_Paperless Meeting Credit/Caveat">
    <p:spTree>
      <p:nvGrpSpPr>
        <p:cNvPr id="1" name=""/>
        <p:cNvGrpSpPr/>
        <p:nvPr/>
      </p:nvGrpSpPr>
      <p:grpSpPr>
        <a:xfrm>
          <a:off x="0" y="0"/>
          <a:ext cx="0" cy="0"/>
          <a:chOff x="0" y="0"/>
          <a:chExt cx="0" cy="0"/>
        </a:xfrm>
      </p:grpSpPr>
      <p:grpSp>
        <p:nvGrpSpPr>
          <p:cNvPr id="4" name="Group 3"/>
          <p:cNvGrpSpPr/>
          <p:nvPr userDrawn="1"/>
        </p:nvGrpSpPr>
        <p:grpSpPr bwMode="gray">
          <a:xfrm>
            <a:off x="4097437" y="0"/>
            <a:ext cx="2170753" cy="4800600"/>
            <a:chOff x="4097437" y="0"/>
            <a:chExt cx="2170753" cy="4800600"/>
          </a:xfrm>
        </p:grpSpPr>
        <p:sp>
          <p:nvSpPr>
            <p:cNvPr id="5" name="TextBox 4"/>
            <p:cNvSpPr txBox="1"/>
            <p:nvPr/>
          </p:nvSpPr>
          <p:spPr bwMode="gray">
            <a:xfrm rot="10800000" flipH="1" flipV="1">
              <a:off x="4103923" y="261651"/>
              <a:ext cx="2164267" cy="4277297"/>
            </a:xfrm>
            <a:prstGeom prst="rect">
              <a:avLst/>
            </a:prstGeom>
            <a:noFill/>
          </p:spPr>
          <p:txBody>
            <a:bodyPr wrap="square" tIns="0" rIns="0" bIns="0" rtlCol="0">
              <a:noAutofit/>
            </a:bodyPr>
            <a:lstStyle/>
            <a:p>
              <a:pPr>
                <a:spcBef>
                  <a:spcPts val="400"/>
                </a:spcBef>
              </a:pPr>
              <a:r>
                <a:rPr lang="en-US" sz="650" b="1" baseline="30000" dirty="0">
                  <a:solidFill>
                    <a:srgbClr val="333E48"/>
                  </a:solidFill>
                  <a:cs typeface="Arial"/>
                </a:rPr>
                <a:t>LEGAL CAVEAT</a:t>
              </a:r>
            </a:p>
            <a:p>
              <a:pPr>
                <a:spcBef>
                  <a:spcPts val="200"/>
                </a:spcBef>
              </a:pPr>
              <a:r>
                <a:rPr lang="en-US" sz="650" baseline="30000" dirty="0">
                  <a:solidFill>
                    <a:srgbClr val="333E48"/>
                  </a:solidFill>
                  <a:cs typeface="Arial"/>
                </a:rPr>
                <a:t>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a:spcBef>
                  <a:spcPts val="400"/>
                </a:spcBef>
              </a:pPr>
              <a:r>
                <a:rPr lang="en-US" sz="650" baseline="30000" dirty="0">
                  <a:solidFill>
                    <a:srgbClr val="333E48"/>
                  </a:solidFill>
                  <a:cs typeface="Arial"/>
                </a:rPr>
                <a:t>The Advisory Board is a registered trademark of The Advisory Board Company in the United States and other countries. Members are not permitted to use this trademark, or any other Advisory Board trademark, product name, service name, trade name, and logo, without the prior written consent of 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p>
            <a:p>
              <a:pPr>
                <a:spcBef>
                  <a:spcPts val="900"/>
                </a:spcBef>
              </a:pPr>
              <a:r>
                <a:rPr lang="en-US" sz="650" b="1" baseline="30000" dirty="0">
                  <a:solidFill>
                    <a:srgbClr val="333E48"/>
                  </a:solidFill>
                  <a:cs typeface="Arial"/>
                </a:rPr>
                <a:t>IMPORTANT: Please read the following.</a:t>
              </a:r>
            </a:p>
            <a:p>
              <a:pPr>
                <a:spcBef>
                  <a:spcPts val="200"/>
                </a:spcBef>
              </a:pPr>
              <a:r>
                <a:rPr lang="en-US" sz="650" baseline="30000" dirty="0">
                  <a:solidFill>
                    <a:srgbClr val="333E48"/>
                  </a:solidFill>
                  <a:cs typeface="Arial"/>
                </a:rPr>
                <a:t>The Advisory Board Company has prepared this report for the exclusive use of</a:t>
              </a:r>
              <a:br>
                <a:rPr lang="en-US" sz="650" baseline="30000" dirty="0">
                  <a:solidFill>
                    <a:srgbClr val="333E48"/>
                  </a:solidFill>
                  <a:cs typeface="Arial"/>
                </a:rPr>
              </a:br>
              <a:r>
                <a:rPr lang="en-US" sz="650" baseline="30000" dirty="0">
                  <a:solidFill>
                    <a:srgbClr val="333E48"/>
                  </a:solidFill>
                  <a:cs typeface="Arial"/>
                </a:rPr>
                <a:t>its members. Each member acknowledges and agrees that this report and the information contained herein (collectively, the “Report”) are confidential and proprietary to The Advisory Board Company. By accepting delivery of this Report, each member agrees to abide by the terms as stated herein, including the following:</a:t>
              </a:r>
            </a:p>
            <a:p>
              <a:pPr marL="73152" indent="-114300">
                <a:spcBef>
                  <a:spcPts val="200"/>
                </a:spcBef>
              </a:pPr>
              <a:r>
                <a:rPr lang="en-US" sz="650" baseline="30000" dirty="0">
                  <a:solidFill>
                    <a:srgbClr val="333E48"/>
                  </a:solidFill>
                  <a:cs typeface="Arial"/>
                </a:rPr>
                <a:t>1.</a:t>
              </a:r>
              <a:r>
                <a:rPr lang="en-US" sz="650" dirty="0">
                  <a:solidFill>
                    <a:srgbClr val="333E48"/>
                  </a:solidFill>
                  <a:cs typeface="Arial"/>
                </a:rPr>
                <a:t> 	</a:t>
              </a:r>
              <a:r>
                <a:rPr lang="en-US" sz="650" baseline="30000" dirty="0">
                  <a:solidFill>
                    <a:srgbClr val="333E48"/>
                  </a:solidFill>
                  <a:cs typeface="Arial"/>
                </a:rPr>
                <a:t>The Advisory Board Company owns all right, title and interest in and to this Report. Except as stated herein, no right, license, permission or interest of</a:t>
              </a:r>
              <a:br>
                <a:rPr lang="en-US" sz="650" baseline="30000" dirty="0">
                  <a:solidFill>
                    <a:srgbClr val="333E48"/>
                  </a:solidFill>
                  <a:cs typeface="Arial"/>
                </a:rPr>
              </a:br>
              <a:r>
                <a:rPr lang="en-US" sz="650" baseline="30000" dirty="0">
                  <a:solidFill>
                    <a:srgbClr val="333E48"/>
                  </a:solidFill>
                  <a:cs typeface="Arial"/>
                </a:rPr>
                <a:t>any kind in this Report is intended to be given, transferred to or acquired by</a:t>
              </a:r>
              <a:br>
                <a:rPr lang="en-US" sz="650" baseline="30000" dirty="0">
                  <a:solidFill>
                    <a:srgbClr val="333E48"/>
                  </a:solidFill>
                  <a:cs typeface="Arial"/>
                </a:rPr>
              </a:br>
              <a:r>
                <a:rPr lang="en-US" sz="650" baseline="30000" dirty="0">
                  <a:solidFill>
                    <a:srgbClr val="333E48"/>
                  </a:solidFill>
                  <a:cs typeface="Arial"/>
                </a:rPr>
                <a:t>a member. Each member is authorized to use this Report only to the extent expressly authorized herein.  </a:t>
              </a:r>
            </a:p>
            <a:p>
              <a:pPr marL="73152" indent="-114300">
                <a:spcBef>
                  <a:spcPts val="200"/>
                </a:spcBef>
              </a:pPr>
              <a:r>
                <a:rPr lang="en-US" sz="650" baseline="30000" dirty="0">
                  <a:solidFill>
                    <a:srgbClr val="333E48"/>
                  </a:solidFill>
                  <a:cs typeface="Arial"/>
                </a:rPr>
                <a:t>2. 	Each member shall not sell, license, or republish this Report. Each member</a:t>
              </a:r>
              <a:br>
                <a:rPr lang="en-US" sz="650" baseline="30000" dirty="0">
                  <a:solidFill>
                    <a:srgbClr val="333E48"/>
                  </a:solidFill>
                  <a:cs typeface="Arial"/>
                </a:rPr>
              </a:br>
              <a:r>
                <a:rPr lang="en-US" sz="650" baseline="30000" dirty="0">
                  <a:solidFill>
                    <a:srgbClr val="333E48"/>
                  </a:solidFill>
                  <a:cs typeface="Arial"/>
                </a:rPr>
                <a:t>shall not disseminate or permit the use of, and shall take reasonable precautions to prevent such dissemination or use of, this Report by (a) any of its employees and agents (except as stated below), or (b) any third party.</a:t>
              </a:r>
            </a:p>
            <a:p>
              <a:pPr marL="73152" indent="-114300">
                <a:spcBef>
                  <a:spcPts val="200"/>
                </a:spcBef>
              </a:pPr>
              <a:r>
                <a:rPr lang="en-US" sz="650" baseline="30000" dirty="0">
                  <a:solidFill>
                    <a:srgbClr val="333E48"/>
                  </a:solidFill>
                  <a:cs typeface="Aria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a:t>
              </a:r>
              <a:r>
                <a:rPr lang="en-US" sz="650" spc="-10" baseline="30000" dirty="0">
                  <a:solidFill>
                    <a:srgbClr val="333E48"/>
                  </a:solidFill>
                  <a:cs typeface="Arial"/>
                </a:rPr>
                <a:t>Report for its internal use only. Each member may make a limited number of copies, solely </a:t>
              </a:r>
              <a:r>
                <a:rPr lang="en-US" sz="650" baseline="30000" dirty="0">
                  <a:solidFill>
                    <a:srgbClr val="333E48"/>
                  </a:solidFill>
                  <a:cs typeface="Arial"/>
                </a:rPr>
                <a:t>as adequate for use by its employees and agents in accordance with the terms herein. </a:t>
              </a:r>
            </a:p>
            <a:p>
              <a:pPr marL="73152" indent="-114300">
                <a:spcBef>
                  <a:spcPts val="200"/>
                </a:spcBef>
              </a:pPr>
              <a:r>
                <a:rPr lang="en-US" sz="650" baseline="30000" dirty="0">
                  <a:solidFill>
                    <a:srgbClr val="333E48"/>
                  </a:solidFill>
                  <a:cs typeface="Arial"/>
                </a:rPr>
                <a:t>4. 	Each member shall not remove from this Report any confidential markings, copyright notices, and other similar indicia herein.</a:t>
              </a:r>
            </a:p>
            <a:p>
              <a:pPr marL="73152" indent="-114300">
                <a:spcBef>
                  <a:spcPts val="200"/>
                </a:spcBef>
              </a:pPr>
              <a:r>
                <a:rPr lang="en-US" sz="650" baseline="30000" dirty="0">
                  <a:solidFill>
                    <a:srgbClr val="333E48"/>
                  </a:solidFill>
                  <a:cs typeface="Arial"/>
                </a:rPr>
                <a:t>5. 	Each member is responsible for any breach of its obligations as stated herein</a:t>
              </a:r>
              <a:br>
                <a:rPr lang="en-US" sz="650" baseline="30000" dirty="0">
                  <a:solidFill>
                    <a:srgbClr val="333E48"/>
                  </a:solidFill>
                  <a:cs typeface="Arial"/>
                </a:rPr>
              </a:br>
              <a:r>
                <a:rPr lang="en-US" sz="650" baseline="30000" dirty="0">
                  <a:solidFill>
                    <a:srgbClr val="333E48"/>
                  </a:solidFill>
                  <a:cs typeface="Arial"/>
                </a:rPr>
                <a:t>by any of its employees or agents. </a:t>
              </a:r>
            </a:p>
            <a:p>
              <a:pPr marL="73152" indent="-114300">
                <a:spcBef>
                  <a:spcPts val="200"/>
                </a:spcBef>
              </a:pPr>
              <a:r>
                <a:rPr lang="en-US" sz="650" baseline="30000" dirty="0">
                  <a:solidFill>
                    <a:srgbClr val="333E48"/>
                  </a:solidFill>
                  <a:cs typeface="Arial"/>
                </a:rPr>
                <a:t>6. 	If a member is unwilling to abide by any of the foregoing obligations, then such member shall promptly return this Report and all copies thereof to The Advisory Board Company.</a:t>
              </a:r>
            </a:p>
          </p:txBody>
        </p:sp>
        <p:cxnSp>
          <p:nvCxnSpPr>
            <p:cNvPr id="8" name="Straight Connector 7"/>
            <p:cNvCxnSpPr/>
            <p:nvPr/>
          </p:nvCxnSpPr>
          <p:spPr bwMode="gray">
            <a:xfrm>
              <a:off x="4097437"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9" name="Text Placeholder 5"/>
          <p:cNvSpPr>
            <a:spLocks noGrp="1"/>
          </p:cNvSpPr>
          <p:nvPr>
            <p:ph type="body" sz="quarter" idx="21" hasCustomPrompt="1"/>
          </p:nvPr>
        </p:nvSpPr>
        <p:spPr bwMode="gray">
          <a:xfrm>
            <a:off x="320675" y="197781"/>
            <a:ext cx="3550934" cy="246221"/>
          </a:xfrm>
          <a:prstGeom prst="rect">
            <a:avLst/>
          </a:prstGeom>
        </p:spPr>
        <p:txBody>
          <a:bodyPr wrap="square" lIns="0" tIns="0" rIns="0" bIns="0" anchor="t" anchorCtr="0">
            <a:spAutoFit/>
          </a:bodyPr>
          <a:lstStyle>
            <a:lvl1pPr marL="0" indent="0">
              <a:spcBef>
                <a:spcPts val="0"/>
              </a:spcBef>
              <a:buNone/>
              <a:defRPr sz="1600" b="1" baseline="0">
                <a:solidFill>
                  <a:schemeClr val="tx1"/>
                </a:solidFill>
              </a:defRPr>
            </a:lvl1pPr>
            <a:lvl2pPr marL="114300" indent="0">
              <a:buNone/>
              <a:defRPr/>
            </a:lvl2pPr>
            <a:lvl3pPr marL="228600" indent="0">
              <a:buNone/>
              <a:defRPr/>
            </a:lvl3pPr>
            <a:lvl4pPr marL="342900" indent="0">
              <a:buNone/>
              <a:defRPr/>
            </a:lvl4pPr>
            <a:lvl5pPr marL="457200" indent="0">
              <a:buNone/>
              <a:defRPr/>
            </a:lvl5pPr>
          </a:lstStyle>
          <a:p>
            <a:pPr lvl="0"/>
            <a:r>
              <a:rPr lang="en-US" dirty="0"/>
              <a:t>Insert Program Name Here</a:t>
            </a:r>
          </a:p>
        </p:txBody>
      </p:sp>
      <p:sp>
        <p:nvSpPr>
          <p:cNvPr id="10" name="Text Placeholder 2"/>
          <p:cNvSpPr>
            <a:spLocks noGrp="1"/>
          </p:cNvSpPr>
          <p:nvPr>
            <p:ph type="body" sz="quarter" idx="22" hasCustomPrompt="1"/>
          </p:nvPr>
        </p:nvSpPr>
        <p:spPr bwMode="gray">
          <a:xfrm>
            <a:off x="673132" y="1001121"/>
            <a:ext cx="3211447" cy="169277"/>
          </a:xfrm>
          <a:prstGeom prst="rect">
            <a:avLst/>
          </a:prstGeom>
        </p:spPr>
        <p:txBody>
          <a:bodyPr wrap="square" lIns="0" tIns="0" rIns="0" bIns="0">
            <a:spAutoFit/>
          </a:bodyPr>
          <a:lstStyle>
            <a:lvl1pPr marL="0" indent="0">
              <a:buNone/>
              <a:defRPr sz="1100" baseline="0">
                <a:solidFill>
                  <a:schemeClr val="tx1"/>
                </a:solidFill>
              </a:defRPr>
            </a:lvl1pPr>
          </a:lstStyle>
          <a:p>
            <a:pPr lvl="0"/>
            <a:r>
              <a:rPr lang="en-US" dirty="0"/>
              <a:t>Project Director (click to add desired text)</a:t>
            </a:r>
          </a:p>
        </p:txBody>
      </p:sp>
      <p:sp>
        <p:nvSpPr>
          <p:cNvPr id="11" name="Text Placeholder 2"/>
          <p:cNvSpPr>
            <a:spLocks noGrp="1"/>
          </p:cNvSpPr>
          <p:nvPr>
            <p:ph type="body" sz="quarter" idx="23" hasCustomPrompt="1"/>
          </p:nvPr>
        </p:nvSpPr>
        <p:spPr bwMode="gray">
          <a:xfrm>
            <a:off x="673132" y="1215130"/>
            <a:ext cx="3211447" cy="138499"/>
          </a:xfrm>
          <a:prstGeom prst="rect">
            <a:avLst/>
          </a:prstGeom>
        </p:spPr>
        <p:txBody>
          <a:bodyPr wrap="square" lIns="0" tIns="0" rIns="0" bIns="0">
            <a:spAutoFit/>
          </a:bodyPr>
          <a:lstStyle>
            <a:lvl1pPr marL="0" indent="0">
              <a:buNone/>
              <a:defRPr sz="900" baseline="0">
                <a:solidFill>
                  <a:schemeClr val="accent3"/>
                </a:solidFill>
              </a:defRPr>
            </a:lvl1pPr>
          </a:lstStyle>
          <a:p>
            <a:pPr lvl="0"/>
            <a:r>
              <a:rPr lang="en-US" dirty="0"/>
              <a:t>Insert Name(s) Here</a:t>
            </a:r>
          </a:p>
        </p:txBody>
      </p:sp>
      <p:sp>
        <p:nvSpPr>
          <p:cNvPr id="12" name="Text Placeholder 2"/>
          <p:cNvSpPr>
            <a:spLocks noGrp="1"/>
          </p:cNvSpPr>
          <p:nvPr>
            <p:ph type="body" sz="quarter" idx="24" hasCustomPrompt="1"/>
          </p:nvPr>
        </p:nvSpPr>
        <p:spPr bwMode="gray">
          <a:xfrm>
            <a:off x="673132" y="1588235"/>
            <a:ext cx="3211447" cy="169277"/>
          </a:xfrm>
          <a:prstGeom prst="rect">
            <a:avLst/>
          </a:prstGeom>
        </p:spPr>
        <p:txBody>
          <a:bodyPr wrap="square" lIns="0" tIns="0" rIns="0" bIns="0">
            <a:spAutoFit/>
          </a:bodyPr>
          <a:lstStyle>
            <a:lvl1pPr marL="0" indent="0">
              <a:buNone/>
              <a:defRPr sz="1100" baseline="0">
                <a:solidFill>
                  <a:schemeClr val="tx1"/>
                </a:solidFill>
              </a:defRPr>
            </a:lvl1pPr>
          </a:lstStyle>
          <a:p>
            <a:pPr lvl="0"/>
            <a:r>
              <a:rPr lang="en-US" dirty="0"/>
              <a:t>Contributing Consultants (click to add desired text)</a:t>
            </a:r>
          </a:p>
        </p:txBody>
      </p:sp>
      <p:sp>
        <p:nvSpPr>
          <p:cNvPr id="13" name="Text Placeholder 2"/>
          <p:cNvSpPr>
            <a:spLocks noGrp="1"/>
          </p:cNvSpPr>
          <p:nvPr>
            <p:ph type="body" sz="quarter" idx="25" hasCustomPrompt="1"/>
          </p:nvPr>
        </p:nvSpPr>
        <p:spPr bwMode="gray">
          <a:xfrm>
            <a:off x="673132" y="1802244"/>
            <a:ext cx="3211447" cy="138499"/>
          </a:xfrm>
          <a:prstGeom prst="rect">
            <a:avLst/>
          </a:prstGeom>
        </p:spPr>
        <p:txBody>
          <a:bodyPr wrap="square" lIns="0" tIns="0" rIns="0" bIns="0">
            <a:spAutoFit/>
          </a:bodyPr>
          <a:lstStyle>
            <a:lvl1pPr marL="0" indent="0">
              <a:buNone/>
              <a:defRPr sz="900" baseline="0">
                <a:solidFill>
                  <a:schemeClr val="accent3"/>
                </a:solidFill>
              </a:defRPr>
            </a:lvl1pPr>
          </a:lstStyle>
          <a:p>
            <a:pPr lvl="0"/>
            <a:r>
              <a:rPr lang="en-US" dirty="0"/>
              <a:t>Insert Name(s) Here</a:t>
            </a:r>
          </a:p>
        </p:txBody>
      </p:sp>
      <p:sp>
        <p:nvSpPr>
          <p:cNvPr id="14" name="Text Placeholder 2"/>
          <p:cNvSpPr>
            <a:spLocks noGrp="1"/>
          </p:cNvSpPr>
          <p:nvPr>
            <p:ph type="body" sz="quarter" idx="26" hasCustomPrompt="1"/>
          </p:nvPr>
        </p:nvSpPr>
        <p:spPr bwMode="gray">
          <a:xfrm>
            <a:off x="673132" y="2174373"/>
            <a:ext cx="3211447" cy="169277"/>
          </a:xfrm>
          <a:prstGeom prst="rect">
            <a:avLst/>
          </a:prstGeom>
        </p:spPr>
        <p:txBody>
          <a:bodyPr wrap="square" lIns="0" tIns="0" rIns="0" bIns="0">
            <a:spAutoFit/>
          </a:bodyPr>
          <a:lstStyle>
            <a:lvl1pPr marL="0" indent="0">
              <a:buNone/>
              <a:defRPr sz="1100" baseline="0">
                <a:solidFill>
                  <a:schemeClr val="tx1"/>
                </a:solidFill>
              </a:defRPr>
            </a:lvl1pPr>
          </a:lstStyle>
          <a:p>
            <a:pPr lvl="0"/>
            <a:r>
              <a:rPr lang="en-US" dirty="0"/>
              <a:t>Design Consultant (click to add desired text)</a:t>
            </a:r>
          </a:p>
        </p:txBody>
      </p:sp>
      <p:sp>
        <p:nvSpPr>
          <p:cNvPr id="15" name="Text Placeholder 2"/>
          <p:cNvSpPr>
            <a:spLocks noGrp="1"/>
          </p:cNvSpPr>
          <p:nvPr>
            <p:ph type="body" sz="quarter" idx="27" hasCustomPrompt="1"/>
          </p:nvPr>
        </p:nvSpPr>
        <p:spPr bwMode="gray">
          <a:xfrm>
            <a:off x="673132" y="2388382"/>
            <a:ext cx="3211447" cy="138499"/>
          </a:xfrm>
          <a:prstGeom prst="rect">
            <a:avLst/>
          </a:prstGeom>
        </p:spPr>
        <p:txBody>
          <a:bodyPr wrap="square" lIns="0" tIns="0" rIns="0" bIns="0">
            <a:spAutoFit/>
          </a:bodyPr>
          <a:lstStyle>
            <a:lvl1pPr marL="0" indent="0">
              <a:buNone/>
              <a:defRPr sz="900" baseline="0">
                <a:solidFill>
                  <a:schemeClr val="accent3"/>
                </a:solidFill>
              </a:defRPr>
            </a:lvl1pPr>
          </a:lstStyle>
          <a:p>
            <a:pPr lvl="0"/>
            <a:r>
              <a:rPr lang="en-US" dirty="0"/>
              <a:t>Insert Name(s) Here</a:t>
            </a:r>
          </a:p>
        </p:txBody>
      </p:sp>
      <p:sp>
        <p:nvSpPr>
          <p:cNvPr id="16" name="Text Placeholder 2"/>
          <p:cNvSpPr>
            <a:spLocks noGrp="1"/>
          </p:cNvSpPr>
          <p:nvPr>
            <p:ph type="body" sz="quarter" idx="28" hasCustomPrompt="1"/>
          </p:nvPr>
        </p:nvSpPr>
        <p:spPr bwMode="gray">
          <a:xfrm>
            <a:off x="673132" y="2762001"/>
            <a:ext cx="3211447" cy="169277"/>
          </a:xfrm>
          <a:prstGeom prst="rect">
            <a:avLst/>
          </a:prstGeom>
        </p:spPr>
        <p:txBody>
          <a:bodyPr wrap="square" lIns="0" tIns="0" rIns="0" bIns="0">
            <a:spAutoFit/>
          </a:bodyPr>
          <a:lstStyle>
            <a:lvl1pPr marL="0" indent="0">
              <a:buNone/>
              <a:defRPr sz="1100" baseline="0">
                <a:solidFill>
                  <a:schemeClr val="tx1"/>
                </a:solidFill>
              </a:defRPr>
            </a:lvl1pPr>
          </a:lstStyle>
          <a:p>
            <a:pPr lvl="0"/>
            <a:r>
              <a:rPr lang="en-US" dirty="0"/>
              <a:t>Executive Director (click to add desired text)</a:t>
            </a:r>
          </a:p>
        </p:txBody>
      </p:sp>
      <p:sp>
        <p:nvSpPr>
          <p:cNvPr id="17" name="Text Placeholder 2"/>
          <p:cNvSpPr>
            <a:spLocks noGrp="1"/>
          </p:cNvSpPr>
          <p:nvPr>
            <p:ph type="body" sz="quarter" idx="29" hasCustomPrompt="1"/>
          </p:nvPr>
        </p:nvSpPr>
        <p:spPr bwMode="gray">
          <a:xfrm>
            <a:off x="673132" y="2976010"/>
            <a:ext cx="3211447" cy="138499"/>
          </a:xfrm>
          <a:prstGeom prst="rect">
            <a:avLst/>
          </a:prstGeom>
        </p:spPr>
        <p:txBody>
          <a:bodyPr wrap="square" lIns="0" tIns="0" rIns="0" bIns="0">
            <a:spAutoFit/>
          </a:bodyPr>
          <a:lstStyle>
            <a:lvl1pPr marL="0" indent="0">
              <a:buNone/>
              <a:defRPr sz="900" baseline="0">
                <a:solidFill>
                  <a:schemeClr val="accent3"/>
                </a:solidFill>
              </a:defRPr>
            </a:lvl1pPr>
          </a:lstStyle>
          <a:p>
            <a:pPr lvl="0"/>
            <a:r>
              <a:rPr lang="en-US" dirty="0"/>
              <a:t>Insert Name(s) Here</a:t>
            </a:r>
          </a:p>
        </p:txBody>
      </p:sp>
    </p:spTree>
    <p:extLst>
      <p:ext uri="{BB962C8B-B14F-4D97-AF65-F5344CB8AC3E}">
        <p14:creationId xmlns:p14="http://schemas.microsoft.com/office/powerpoint/2010/main" val="61220577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0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20040" y="310348"/>
            <a:ext cx="5760720" cy="284917"/>
          </a:xfrm>
          <a:prstGeom prst="rect">
            <a:avLst/>
          </a:prstGeom>
        </p:spPr>
        <p:txBody>
          <a:bodyPr lIns="0" tIns="0" rIns="0" bIns="0" anchor="b" anchorCtr="0">
            <a:noAutofit/>
          </a:bodyPr>
          <a:lstStyle>
            <a:lvl1pPr>
              <a:defRPr/>
            </a:lvl1pPr>
          </a:lstStyle>
          <a:p>
            <a:r>
              <a:rPr lang="en-US" dirty="0"/>
              <a:t>Slide Title – Arial 18pt Bold, Use Title Case</a:t>
            </a:r>
          </a:p>
        </p:txBody>
      </p:sp>
      <p:sp>
        <p:nvSpPr>
          <p:cNvPr id="3" name="Slide Number Placeholder 2"/>
          <p:cNvSpPr>
            <a:spLocks noGrp="1"/>
          </p:cNvSpPr>
          <p:nvPr>
            <p:ph type="sldNum" sz="quarter" idx="10"/>
          </p:nvPr>
        </p:nvSpPr>
        <p:spPr bwMode="gray">
          <a:xfrm>
            <a:off x="5965560" y="0"/>
            <a:ext cx="435240" cy="255588"/>
          </a:xfrm>
          <a:prstGeom prst="rect">
            <a:avLst/>
          </a:prstGeom>
        </p:spPr>
        <p:txBody>
          <a:bodyPr>
            <a:noAutofit/>
          </a:bodyPr>
          <a:lstStyle/>
          <a:p>
            <a:fld id="{D1524D41-16DC-4D92-9EF9-071B213BE0F5}" type="slidenum">
              <a:rPr lang="en-US" smtClean="0">
                <a:solidFill>
                  <a:srgbClr val="333E48"/>
                </a:solidFill>
              </a:rPr>
              <a:pPr/>
              <a:t>‹#›</a:t>
            </a:fld>
            <a:endParaRPr lang="en-US">
              <a:solidFill>
                <a:srgbClr val="333E48"/>
              </a:solidFill>
            </a:endParaRPr>
          </a:p>
        </p:txBody>
      </p:sp>
      <p:sp>
        <p:nvSpPr>
          <p:cNvPr id="5" name="Text Placeholder 4"/>
          <p:cNvSpPr>
            <a:spLocks noGrp="1"/>
          </p:cNvSpPr>
          <p:nvPr>
            <p:ph type="body" sz="quarter" idx="11" hasCustomPrompt="1"/>
          </p:nvPr>
        </p:nvSpPr>
        <p:spPr bwMode="gray">
          <a:xfrm>
            <a:off x="320040" y="672075"/>
            <a:ext cx="5759450" cy="307240"/>
          </a:xfrm>
          <a:prstGeom prst="rect">
            <a:avLst/>
          </a:prstGeom>
        </p:spPr>
        <p:txBody>
          <a:bodyPr lIns="0" rIns="0">
            <a:no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9" name="Text Placeholder 21"/>
          <p:cNvSpPr>
            <a:spLocks noGrp="1"/>
          </p:cNvSpPr>
          <p:nvPr>
            <p:ph type="body" sz="quarter" idx="17" hasCustomPrompt="1"/>
          </p:nvPr>
        </p:nvSpPr>
        <p:spPr bwMode="gray">
          <a:xfrm>
            <a:off x="4352553" y="4572000"/>
            <a:ext cx="2048247" cy="228600"/>
          </a:xfrm>
          <a:prstGeom prst="rect">
            <a:avLst/>
          </a:prstGeom>
        </p:spPr>
        <p:txBody>
          <a:bodyPr lIns="45720" tIns="45720" rIns="45720" bIns="45720" anchor="b">
            <a:noAutofit/>
          </a:bodyPr>
          <a:lstStyle>
            <a:lvl1pPr marL="0" indent="0" algn="l">
              <a:spcBef>
                <a:spcPts val="0"/>
              </a:spcBef>
              <a:buNone/>
              <a:defRPr sz="5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11" name="Text Placeholder 4"/>
          <p:cNvSpPr>
            <a:spLocks noGrp="1"/>
          </p:cNvSpPr>
          <p:nvPr>
            <p:ph type="body" sz="quarter" idx="19" hasCustomPrompt="1"/>
          </p:nvPr>
        </p:nvSpPr>
        <p:spPr bwMode="gray">
          <a:xfrm>
            <a:off x="320040" y="0"/>
            <a:ext cx="2926080" cy="211215"/>
          </a:xfrm>
          <a:prstGeom prst="rect">
            <a:avLst/>
          </a:prstGeom>
        </p:spPr>
        <p:txBody>
          <a:bodyPr lIns="0" rIns="0">
            <a:no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14" name="Text Placeholder 23"/>
          <p:cNvSpPr>
            <a:spLocks noGrp="1"/>
          </p:cNvSpPr>
          <p:nvPr>
            <p:ph type="body" sz="quarter" idx="20" hasCustomPrompt="1"/>
          </p:nvPr>
        </p:nvSpPr>
        <p:spPr bwMode="gray">
          <a:xfrm>
            <a:off x="121619" y="4506913"/>
            <a:ext cx="1791487" cy="292100"/>
          </a:xfrm>
          <a:prstGeom prst="rect">
            <a:avLst/>
          </a:prstGeom>
        </p:spPr>
        <p:txBody>
          <a:bodyPr lIns="45720" rIns="45720" anchor="b">
            <a:no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222316521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2_Standard">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17903"/>
            <a:ext cx="5759450" cy="276999"/>
          </a:xfrm>
          <a:prstGeom prst="rect">
            <a:avLst/>
          </a:prstGeo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74102291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88" y="-13366"/>
            <a:ext cx="6419088" cy="4814315"/>
          </a:xfrm>
          <a:prstGeom prst="rect">
            <a:avLst/>
          </a:prstGeom>
        </p:spPr>
      </p:pic>
    </p:spTree>
    <p:extLst>
      <p:ext uri="{BB962C8B-B14F-4D97-AF65-F5344CB8AC3E}">
        <p14:creationId xmlns:p14="http://schemas.microsoft.com/office/powerpoint/2010/main" val="48991132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Title: Logo Lock-up">
    <p:spTree>
      <p:nvGrpSpPr>
        <p:cNvPr id="1" name=""/>
        <p:cNvGrpSpPr/>
        <p:nvPr/>
      </p:nvGrpSpPr>
      <p:grpSpPr>
        <a:xfrm>
          <a:off x="0" y="0"/>
          <a:ext cx="0" cy="0"/>
          <a:chOff x="0" y="0"/>
          <a:chExt cx="0" cy="0"/>
        </a:xfrm>
      </p:grpSpPr>
      <p:sp>
        <p:nvSpPr>
          <p:cNvPr id="8" name="Rectangle 7"/>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36" name="Group 35"/>
          <p:cNvGrpSpPr/>
          <p:nvPr userDrawn="1"/>
        </p:nvGrpSpPr>
        <p:grpSpPr bwMode="gray">
          <a:xfrm>
            <a:off x="2469328" y="1009678"/>
            <a:ext cx="3931710" cy="3793330"/>
            <a:chOff x="2469328" y="1009678"/>
            <a:chExt cx="3931710" cy="3793330"/>
          </a:xfrm>
        </p:grpSpPr>
        <p:sp>
          <p:nvSpPr>
            <p:cNvPr id="10"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13"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14"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grpSp>
      <p:sp>
        <p:nvSpPr>
          <p:cNvPr id="17" name="Rectangle 16"/>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cxnSp>
        <p:nvCxnSpPr>
          <p:cNvPr id="23" name="Straight Connector 22"/>
          <p:cNvCxnSpPr/>
          <p:nvPr userDrawn="1"/>
        </p:nvCxnSpPr>
        <p:spPr bwMode="gray">
          <a:xfrm>
            <a:off x="1745473" y="232899"/>
            <a:ext cx="0" cy="50292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06723" y="103457"/>
            <a:ext cx="1517904" cy="737308"/>
          </a:xfrm>
          <a:prstGeom prst="rect">
            <a:avLst/>
          </a:prstGeom>
        </p:spPr>
      </p:pic>
      <p:sp>
        <p:nvSpPr>
          <p:cNvPr id="4"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6"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sp>
        <p:nvSpPr>
          <p:cNvPr id="18" name="Text Placeholder 5"/>
          <p:cNvSpPr>
            <a:spLocks noGrp="1"/>
          </p:cNvSpPr>
          <p:nvPr>
            <p:ph type="body" sz="quarter" idx="21" hasCustomPrompt="1"/>
          </p:nvPr>
        </p:nvSpPr>
        <p:spPr bwMode="gray">
          <a:xfrm>
            <a:off x="1866845" y="242958"/>
            <a:ext cx="2167128" cy="493776"/>
          </a:xfrm>
        </p:spPr>
        <p:txBody>
          <a:bodyPr anchor="ctr">
            <a:noAutofit/>
          </a:bodyPr>
          <a:lstStyle>
            <a:lvl1pPr marL="0" indent="0">
              <a:spcBef>
                <a:spcPts val="0"/>
              </a:spcBef>
              <a:buNone/>
              <a:defRPr sz="120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spTree>
    <p:extLst>
      <p:ext uri="{BB962C8B-B14F-4D97-AF65-F5344CB8AC3E}">
        <p14:creationId xmlns:p14="http://schemas.microsoft.com/office/powerpoint/2010/main" val="367451789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Title: Logo">
    <p:spTree>
      <p:nvGrpSpPr>
        <p:cNvPr id="1" name=""/>
        <p:cNvGrpSpPr/>
        <p:nvPr/>
      </p:nvGrpSpPr>
      <p:grpSpPr>
        <a:xfrm>
          <a:off x="0" y="0"/>
          <a:ext cx="0" cy="0"/>
          <a:chOff x="0" y="0"/>
          <a:chExt cx="0" cy="0"/>
        </a:xfrm>
      </p:grpSpPr>
      <p:sp>
        <p:nvSpPr>
          <p:cNvPr id="11" name="Rectangle 10"/>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12" name="Group 11"/>
          <p:cNvGrpSpPr/>
          <p:nvPr userDrawn="1"/>
        </p:nvGrpSpPr>
        <p:grpSpPr bwMode="gray">
          <a:xfrm>
            <a:off x="2469328" y="1009678"/>
            <a:ext cx="3931710" cy="3793330"/>
            <a:chOff x="2469328" y="1009678"/>
            <a:chExt cx="3931710" cy="3793330"/>
          </a:xfrm>
        </p:grpSpPr>
        <p:sp>
          <p:nvSpPr>
            <p:cNvPr id="16"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18"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19"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grpSp>
      <p:sp>
        <p:nvSpPr>
          <p:cNvPr id="20" name="Rectangle 19"/>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06723" y="103457"/>
            <a:ext cx="1517904" cy="737308"/>
          </a:xfrm>
          <a:prstGeom prst="rect">
            <a:avLst/>
          </a:prstGeom>
        </p:spPr>
      </p:pic>
      <p:sp>
        <p:nvSpPr>
          <p:cNvPr id="23"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24"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spTree>
    <p:extLst>
      <p:ext uri="{BB962C8B-B14F-4D97-AF65-F5344CB8AC3E}">
        <p14:creationId xmlns:p14="http://schemas.microsoft.com/office/powerpoint/2010/main" val="77379720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Road Map 3">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3" name="TextBox 12"/>
          <p:cNvSpPr txBox="1"/>
          <p:nvPr userDrawn="1"/>
        </p:nvSpPr>
        <p:spPr bwMode="gray">
          <a:xfrm>
            <a:off x="786450" y="198021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1070148" y="26835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1" name="TextBox 20"/>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5" name="TextBox 14"/>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The Advisory Board Company • </a:t>
            </a:r>
            <a:r>
              <a:rPr lang="en-US" sz="500" b="1" dirty="0">
                <a:solidFill>
                  <a:srgbClr val="BEC9D0"/>
                </a:solidFill>
              </a:rPr>
              <a:t>advisory.com</a:t>
            </a:r>
            <a:endParaRPr lang="en-US" sz="500" dirty="0">
              <a:solidFill>
                <a:srgbClr val="BEC9D0"/>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5" name="Text Placeholder 4"/>
          <p:cNvSpPr>
            <a:spLocks noGrp="1"/>
          </p:cNvSpPr>
          <p:nvPr>
            <p:ph type="body" sz="quarter" idx="28" hasCustomPrompt="1"/>
          </p:nvPr>
        </p:nvSpPr>
        <p:spPr bwMode="gray">
          <a:xfrm>
            <a:off x="1341574" y="214949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19" name="Text Placeholder 4"/>
          <p:cNvSpPr>
            <a:spLocks noGrp="1"/>
          </p:cNvSpPr>
          <p:nvPr>
            <p:ph type="body" sz="quarter" idx="29" hasCustomPrompt="1"/>
          </p:nvPr>
        </p:nvSpPr>
        <p:spPr bwMode="gray">
          <a:xfrm>
            <a:off x="1560779" y="28528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100450331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eech Text Bottom">
    <p:spTree>
      <p:nvGrpSpPr>
        <p:cNvPr id="1" name=""/>
        <p:cNvGrpSpPr/>
        <p:nvPr/>
      </p:nvGrpSpPr>
      <p:grpSpPr>
        <a:xfrm>
          <a:off x="0" y="0"/>
          <a:ext cx="0" cy="0"/>
          <a:chOff x="0" y="0"/>
          <a:chExt cx="0" cy="0"/>
        </a:xfrm>
      </p:grpSpPr>
      <p:sp>
        <p:nvSpPr>
          <p:cNvPr id="4" name="Rectangle 3"/>
          <p:cNvSpPr/>
          <p:nvPr userDrawn="1"/>
        </p:nvSpPr>
        <p:spPr bwMode="gray">
          <a:xfrm>
            <a:off x="0" y="-1"/>
            <a:ext cx="6400800" cy="10885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chemeClr val="tx1"/>
                </a:solidFill>
              </a:rPr>
              <a:pPr/>
              <a:t>‹#›</a:t>
            </a:fld>
            <a:endParaRPr lang="en-US" dirty="0">
              <a:solidFill>
                <a:schemeClr val="tx1"/>
              </a:solidFill>
            </a:endParaRPr>
          </a:p>
        </p:txBody>
      </p:sp>
      <p:sp>
        <p:nvSpPr>
          <p:cNvPr id="2" name="Title 1"/>
          <p:cNvSpPr>
            <a:spLocks noGrp="1"/>
          </p:cNvSpPr>
          <p:nvPr>
            <p:ph type="title" hasCustomPrompt="1"/>
          </p:nvPr>
        </p:nvSpPr>
        <p:spPr bwMode="gray">
          <a:xfrm>
            <a:off x="320675" y="2487144"/>
            <a:ext cx="5759450" cy="2018181"/>
          </a:xfrm>
        </p:spPr>
        <p:txBody>
          <a:bodyPr anchor="t" anchorCtr="0"/>
          <a:lstStyle>
            <a:lvl1pPr>
              <a:lnSpc>
                <a:spcPct val="110000"/>
              </a:lnSpc>
              <a:spcBef>
                <a:spcPts val="800"/>
              </a:spcBef>
              <a:defRPr sz="1000" b="0">
                <a:solidFill>
                  <a:schemeClr val="tx1"/>
                </a:solidFill>
              </a:defRPr>
            </a:lvl1pPr>
          </a:lstStyle>
          <a:p>
            <a:r>
              <a:rPr lang="en-US" dirty="0"/>
              <a:t>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a:t>
            </a: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Road Map 4">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734092" y="185495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972575" y="243302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196771" y="301109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4"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5" name="TextBox 24"/>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7" name="TextBox 1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The Advisory Board Company • </a:t>
            </a:r>
            <a:r>
              <a:rPr lang="en-US" sz="500" b="1" dirty="0">
                <a:solidFill>
                  <a:srgbClr val="BEC9D0"/>
                </a:solidFill>
              </a:rPr>
              <a:t>advisory.com</a:t>
            </a:r>
            <a:endParaRPr lang="en-US" sz="500" dirty="0">
              <a:solidFill>
                <a:srgbClr val="BEC9D0"/>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341574" y="202423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560779" y="260230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792510" y="318037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334300236"/>
      </p:ext>
    </p:extLst>
  </p:cSld>
  <p:clrMapOvr>
    <a:overrideClrMapping bg1="lt1" tx1="dk1" bg2="lt2" tx2="dk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Road Map 5">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629279" y="160443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870300" y="218250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097035" y="276057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7" name="TextBox 16"/>
          <p:cNvSpPr txBox="1"/>
          <p:nvPr userDrawn="1"/>
        </p:nvSpPr>
        <p:spPr bwMode="gray">
          <a:xfrm>
            <a:off x="1323771" y="333864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402544" y="102636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9" name="TextBox 18"/>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The Advisory Board Company • </a:t>
            </a:r>
            <a:r>
              <a:rPr lang="en-US" sz="500" b="1" dirty="0">
                <a:solidFill>
                  <a:srgbClr val="BEC9D0"/>
                </a:solidFill>
              </a:rPr>
              <a:t>advisory.com</a:t>
            </a:r>
            <a:endParaRPr lang="en-US" sz="500" dirty="0">
              <a:solidFill>
                <a:srgbClr val="BEC9D0"/>
              </a:solidFill>
            </a:endParaRP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3" name="Title 1"/>
          <p:cNvSpPr>
            <a:spLocks noGrp="1"/>
          </p:cNvSpPr>
          <p:nvPr>
            <p:ph type="title" hasCustomPrompt="1"/>
          </p:nvPr>
        </p:nvSpPr>
        <p:spPr bwMode="gray">
          <a:xfrm>
            <a:off x="1007460" y="1164868"/>
            <a:ext cx="4572000" cy="215444"/>
          </a:xfrm>
        </p:spPr>
        <p:txBody>
          <a:bodyPr anchor="ctr" anchorCtr="0"/>
          <a:lstStyle>
            <a:lvl1pPr>
              <a:defRPr sz="1400" b="0"/>
            </a:lvl1pPr>
          </a:lstStyle>
          <a:p>
            <a:r>
              <a:rPr lang="en-US" dirty="0"/>
              <a:t>Section Title – Arial 14pt Regular, White, Use Title Case</a:t>
            </a:r>
          </a:p>
        </p:txBody>
      </p:sp>
      <p:sp>
        <p:nvSpPr>
          <p:cNvPr id="25" name="Text Placeholder 4"/>
          <p:cNvSpPr>
            <a:spLocks noGrp="1"/>
          </p:cNvSpPr>
          <p:nvPr>
            <p:ph type="body" sz="quarter" idx="28" hasCustomPrompt="1"/>
          </p:nvPr>
        </p:nvSpPr>
        <p:spPr bwMode="gray">
          <a:xfrm>
            <a:off x="1259614" y="177371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6" name="Text Placeholder 4"/>
          <p:cNvSpPr>
            <a:spLocks noGrp="1"/>
          </p:cNvSpPr>
          <p:nvPr>
            <p:ph type="body" sz="quarter" idx="31" hasCustomPrompt="1"/>
          </p:nvPr>
        </p:nvSpPr>
        <p:spPr bwMode="gray">
          <a:xfrm>
            <a:off x="1478819" y="235178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2" hasCustomPrompt="1"/>
          </p:nvPr>
        </p:nvSpPr>
        <p:spPr bwMode="gray">
          <a:xfrm>
            <a:off x="1710550" y="292985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5" hasCustomPrompt="1"/>
          </p:nvPr>
        </p:nvSpPr>
        <p:spPr bwMode="gray">
          <a:xfrm>
            <a:off x="1917770" y="350792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1078272266"/>
      </p:ext>
    </p:extLst>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Road Map 6">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526564" y="1341392"/>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760073" y="191946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987319" y="2497530"/>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17" name="TextBox 16"/>
          <p:cNvSpPr txBox="1"/>
          <p:nvPr userDrawn="1"/>
        </p:nvSpPr>
        <p:spPr bwMode="gray">
          <a:xfrm>
            <a:off x="1227091" y="307559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3"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1" name="TextBox 2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The Advisory Board Company • </a:t>
            </a:r>
            <a:r>
              <a:rPr lang="en-US" sz="500" b="1" dirty="0">
                <a:solidFill>
                  <a:srgbClr val="BEC9D0"/>
                </a:solidFill>
              </a:rPr>
              <a:t>advisory.com</a:t>
            </a:r>
            <a:endParaRPr lang="en-US" sz="500" dirty="0">
              <a:solidFill>
                <a:srgbClr val="BEC9D0"/>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5" name="Title 1"/>
          <p:cNvSpPr>
            <a:spLocks noGrp="1"/>
          </p:cNvSpPr>
          <p:nvPr>
            <p:ph type="title" hasCustomPrompt="1"/>
          </p:nvPr>
        </p:nvSpPr>
        <p:spPr bwMode="gray">
          <a:xfrm>
            <a:off x="903718" y="901822"/>
            <a:ext cx="4572000" cy="215444"/>
          </a:xfrm>
        </p:spPr>
        <p:txBody>
          <a:bodyPr anchor="ctr" anchorCtr="0"/>
          <a:lstStyle>
            <a:lvl1pPr>
              <a:defRPr sz="1400" b="0"/>
            </a:lvl1pPr>
          </a:lstStyle>
          <a:p>
            <a:r>
              <a:rPr lang="en-US" dirty="0"/>
              <a:t>Section Title – Arial 14pt Regular, White, Use Title Case</a:t>
            </a:r>
          </a:p>
        </p:txBody>
      </p:sp>
      <p:sp>
        <p:nvSpPr>
          <p:cNvPr id="26" name="Text Placeholder 4"/>
          <p:cNvSpPr>
            <a:spLocks noGrp="1"/>
          </p:cNvSpPr>
          <p:nvPr>
            <p:ph type="body" sz="quarter" idx="28" hasCustomPrompt="1"/>
          </p:nvPr>
        </p:nvSpPr>
        <p:spPr bwMode="gray">
          <a:xfrm>
            <a:off x="1155872" y="1510669"/>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1" hasCustomPrompt="1"/>
          </p:nvPr>
        </p:nvSpPr>
        <p:spPr bwMode="gray">
          <a:xfrm>
            <a:off x="1375077" y="208873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2" hasCustomPrompt="1"/>
          </p:nvPr>
        </p:nvSpPr>
        <p:spPr bwMode="gray">
          <a:xfrm>
            <a:off x="1606808" y="2666807"/>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8" hasCustomPrompt="1"/>
          </p:nvPr>
        </p:nvSpPr>
        <p:spPr bwMode="gray">
          <a:xfrm>
            <a:off x="1814028" y="324487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9"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277778076"/>
      </p:ext>
    </p:extLst>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Road Map 7">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80339" y="12450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686412"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873696" y="220849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17" name="TextBox 16"/>
          <p:cNvSpPr txBox="1"/>
          <p:nvPr userDrawn="1"/>
        </p:nvSpPr>
        <p:spPr bwMode="gray">
          <a:xfrm>
            <a:off x="1073506" y="269021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3" name="TextBox 22"/>
          <p:cNvSpPr txBox="1"/>
          <p:nvPr userDrawn="1"/>
        </p:nvSpPr>
        <p:spPr bwMode="gray">
          <a:xfrm>
            <a:off x="1267053" y="317194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5"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6" name="TextBox 25"/>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7" name="TextBox 2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The Advisory Board Company • </a:t>
            </a:r>
            <a:r>
              <a:rPr lang="en-US" sz="500" b="1" dirty="0">
                <a:solidFill>
                  <a:srgbClr val="BEC9D0"/>
                </a:solidFill>
              </a:rPr>
              <a:t>advisory.com</a:t>
            </a:r>
            <a:endParaRPr lang="en-US" sz="500" dirty="0">
              <a:solidFill>
                <a:srgbClr val="BEC9D0"/>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4"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080729" y="14143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273838" y="189604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466947" y="237777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2" name="Text Placeholder 4"/>
          <p:cNvSpPr>
            <a:spLocks noGrp="1"/>
          </p:cNvSpPr>
          <p:nvPr>
            <p:ph type="body" sz="quarter" idx="41" hasCustomPrompt="1"/>
          </p:nvPr>
        </p:nvSpPr>
        <p:spPr bwMode="gray">
          <a:xfrm>
            <a:off x="1660056" y="285949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3" name="Text Placeholder 4"/>
          <p:cNvSpPr>
            <a:spLocks noGrp="1"/>
          </p:cNvSpPr>
          <p:nvPr>
            <p:ph type="body" sz="quarter" idx="42" hasCustomPrompt="1"/>
          </p:nvPr>
        </p:nvSpPr>
        <p:spPr bwMode="gray">
          <a:xfrm>
            <a:off x="1853165" y="334122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43"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45606742"/>
      </p:ext>
    </p:extLst>
  </p:cSld>
  <p:clrMapOvr>
    <a:overrideClrMapping bg1="lt1" tx1="dk1" bg2="lt2" tx2="dk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Road Map 8">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5" name="TextBox 24"/>
          <p:cNvSpPr txBox="1"/>
          <p:nvPr userDrawn="1"/>
        </p:nvSpPr>
        <p:spPr bwMode="gray">
          <a:xfrm>
            <a:off x="1304319" y="324075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61414" y="117622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5" name="TextBox 14"/>
          <p:cNvSpPr txBox="1"/>
          <p:nvPr userDrawn="1"/>
        </p:nvSpPr>
        <p:spPr bwMode="gray">
          <a:xfrm>
            <a:off x="786050" y="200204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72902"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8</a:t>
            </a:r>
          </a:p>
        </p:txBody>
      </p:sp>
      <p:sp>
        <p:nvSpPr>
          <p:cNvPr id="17" name="TextBox 16"/>
          <p:cNvSpPr txBox="1"/>
          <p:nvPr userDrawn="1"/>
        </p:nvSpPr>
        <p:spPr bwMode="gray">
          <a:xfrm>
            <a:off x="967157" y="24149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2833"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grpSp>
        <p:nvGrpSpPr>
          <p:cNvPr id="2" name="Group 1"/>
          <p:cNvGrpSpPr/>
          <p:nvPr userDrawn="1"/>
        </p:nvGrpSpPr>
        <p:grpSpPr bwMode="gray">
          <a:xfrm>
            <a:off x="629995" y="1589135"/>
            <a:ext cx="274320" cy="492443"/>
            <a:chOff x="842273" y="1726771"/>
            <a:chExt cx="274320" cy="492443"/>
          </a:xfrm>
        </p:grpSpPr>
        <p:sp>
          <p:nvSpPr>
            <p:cNvPr id="14" name="TextBox 13"/>
            <p:cNvSpPr txBox="1"/>
            <p:nvPr userDrawn="1"/>
          </p:nvSpPr>
          <p:spPr bwMode="gray">
            <a:xfrm>
              <a:off x="842273"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28" name="Rectangle 27"/>
            <p:cNvSpPr/>
            <p:nvPr userDrawn="1"/>
          </p:nvSpPr>
          <p:spPr bwMode="gray">
            <a:xfrm rot="20240294">
              <a:off x="1002510" y="1948341"/>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23" name="TextBox 22"/>
          <p:cNvSpPr txBox="1"/>
          <p:nvPr userDrawn="1"/>
        </p:nvSpPr>
        <p:spPr bwMode="gray">
          <a:xfrm>
            <a:off x="1135738" y="282785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9"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3" name="TextBox 32"/>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31" name="TextBox 3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The Advisory Board Company • </a:t>
            </a:r>
            <a:r>
              <a:rPr lang="en-US" sz="500" b="1" dirty="0">
                <a:solidFill>
                  <a:srgbClr val="BEC9D0"/>
                </a:solidFill>
              </a:rPr>
              <a:t>advisory.com</a:t>
            </a:r>
            <a:endParaRPr lang="en-US" sz="500" dirty="0">
              <a:solidFill>
                <a:srgbClr val="BEC9D0"/>
              </a:solidFill>
            </a:endParaRP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32" name="Text Placeholder 4"/>
          <p:cNvSpPr>
            <a:spLocks noGrp="1"/>
          </p:cNvSpPr>
          <p:nvPr>
            <p:ph type="body" sz="quarter" idx="28" hasCustomPrompt="1"/>
          </p:nvPr>
        </p:nvSpPr>
        <p:spPr bwMode="gray">
          <a:xfrm>
            <a:off x="1053142" y="134550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31" hasCustomPrompt="1"/>
          </p:nvPr>
        </p:nvSpPr>
        <p:spPr bwMode="gray">
          <a:xfrm>
            <a:off x="1218664" y="175841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5" name="Text Placeholder 4"/>
          <p:cNvSpPr>
            <a:spLocks noGrp="1"/>
          </p:cNvSpPr>
          <p:nvPr>
            <p:ph type="body" sz="quarter" idx="32" hasCustomPrompt="1"/>
          </p:nvPr>
        </p:nvSpPr>
        <p:spPr bwMode="gray">
          <a:xfrm>
            <a:off x="1384186" y="217131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6" name="Text Placeholder 4"/>
          <p:cNvSpPr>
            <a:spLocks noGrp="1"/>
          </p:cNvSpPr>
          <p:nvPr>
            <p:ph type="body" sz="quarter" idx="45" hasCustomPrompt="1"/>
          </p:nvPr>
        </p:nvSpPr>
        <p:spPr bwMode="gray">
          <a:xfrm>
            <a:off x="1549708" y="25842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7" name="Text Placeholder 4"/>
          <p:cNvSpPr>
            <a:spLocks noGrp="1"/>
          </p:cNvSpPr>
          <p:nvPr>
            <p:ph type="body" sz="quarter" idx="46" hasCustomPrompt="1"/>
          </p:nvPr>
        </p:nvSpPr>
        <p:spPr bwMode="gray">
          <a:xfrm>
            <a:off x="1715230" y="299713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8" name="Text Placeholder 4"/>
          <p:cNvSpPr>
            <a:spLocks noGrp="1"/>
          </p:cNvSpPr>
          <p:nvPr>
            <p:ph type="body" sz="quarter" idx="47" hasCustomPrompt="1"/>
          </p:nvPr>
        </p:nvSpPr>
        <p:spPr bwMode="gray">
          <a:xfrm>
            <a:off x="1880752" y="341003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9" name="Text Placeholder 4"/>
          <p:cNvSpPr>
            <a:spLocks noGrp="1"/>
          </p:cNvSpPr>
          <p:nvPr>
            <p:ph type="body" sz="quarter" idx="48"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4185297433"/>
      </p:ext>
    </p:extLst>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1" name="Rectangle 20"/>
          <p:cNvSpPr/>
          <p:nvPr userDrawn="1"/>
        </p:nvSpPr>
        <p:spPr bwMode="gray">
          <a:xfrm>
            <a:off x="0" y="-1"/>
            <a:ext cx="6400800" cy="10885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5" name="Straight Connector 14"/>
          <p:cNvCxnSpPr/>
          <p:nvPr userDrawn="1"/>
        </p:nvCxnSpPr>
        <p:spPr bwMode="gray">
          <a:xfrm>
            <a:off x="1169427" y="1576552"/>
            <a:ext cx="4830717" cy="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1"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grpSp>
        <p:nvGrpSpPr>
          <p:cNvPr id="20" name="Group 4"/>
          <p:cNvGrpSpPr>
            <a:grpSpLocks noChangeAspect="1"/>
          </p:cNvGrpSpPr>
          <p:nvPr userDrawn="1"/>
        </p:nvGrpSpPr>
        <p:grpSpPr bwMode="gray">
          <a:xfrm>
            <a:off x="1171808" y="939171"/>
            <a:ext cx="720279" cy="558772"/>
            <a:chOff x="1155" y="849"/>
            <a:chExt cx="1717" cy="1332"/>
          </a:xfrm>
        </p:grpSpPr>
        <p:sp>
          <p:nvSpPr>
            <p:cNvPr id="26" name="Freeform 6"/>
            <p:cNvSpPr>
              <a:spLocks/>
            </p:cNvSpPr>
            <p:nvPr userDrawn="1"/>
          </p:nvSpPr>
          <p:spPr bwMode="gray">
            <a:xfrm>
              <a:off x="2045" y="1541"/>
              <a:ext cx="827" cy="640"/>
            </a:xfrm>
            <a:custGeom>
              <a:avLst/>
              <a:gdLst>
                <a:gd name="T0" fmla="*/ 0 w 1653"/>
                <a:gd name="T1" fmla="*/ 0 h 1280"/>
                <a:gd name="T2" fmla="*/ 828 w 1653"/>
                <a:gd name="T3" fmla="*/ 0 h 1280"/>
                <a:gd name="T4" fmla="*/ 1653 w 1653"/>
                <a:gd name="T5" fmla="*/ 1280 h 1280"/>
                <a:gd name="T6" fmla="*/ 824 w 1653"/>
                <a:gd name="T7" fmla="*/ 1280 h 1280"/>
                <a:gd name="T8" fmla="*/ 0 w 1653"/>
                <a:gd name="T9" fmla="*/ 0 h 1280"/>
              </a:gdLst>
              <a:ahLst/>
              <a:cxnLst>
                <a:cxn ang="0">
                  <a:pos x="T0" y="T1"/>
                </a:cxn>
                <a:cxn ang="0">
                  <a:pos x="T2" y="T3"/>
                </a:cxn>
                <a:cxn ang="0">
                  <a:pos x="T4" y="T5"/>
                </a:cxn>
                <a:cxn ang="0">
                  <a:pos x="T6" y="T7"/>
                </a:cxn>
                <a:cxn ang="0">
                  <a:pos x="T8" y="T9"/>
                </a:cxn>
              </a:cxnLst>
              <a:rect l="0" t="0" r="r" b="b"/>
              <a:pathLst>
                <a:path w="1653" h="1280">
                  <a:moveTo>
                    <a:pt x="0" y="0"/>
                  </a:moveTo>
                  <a:lnTo>
                    <a:pt x="828" y="0"/>
                  </a:lnTo>
                  <a:lnTo>
                    <a:pt x="1653" y="1280"/>
                  </a:lnTo>
                  <a:lnTo>
                    <a:pt x="824" y="1280"/>
                  </a:lnTo>
                  <a:lnTo>
                    <a:pt x="0" y="0"/>
                  </a:lnTo>
                  <a:close/>
                </a:path>
              </a:pathLst>
            </a:custGeom>
            <a:solidFill>
              <a:srgbClr val="B2B3B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7" name="Freeform 7"/>
            <p:cNvSpPr>
              <a:spLocks/>
            </p:cNvSpPr>
            <p:nvPr userDrawn="1"/>
          </p:nvSpPr>
          <p:spPr bwMode="gray">
            <a:xfrm>
              <a:off x="1155" y="1541"/>
              <a:ext cx="826" cy="640"/>
            </a:xfrm>
            <a:custGeom>
              <a:avLst/>
              <a:gdLst>
                <a:gd name="T0" fmla="*/ 824 w 1653"/>
                <a:gd name="T1" fmla="*/ 0 h 1280"/>
                <a:gd name="T2" fmla="*/ 1653 w 1653"/>
                <a:gd name="T3" fmla="*/ 0 h 1280"/>
                <a:gd name="T4" fmla="*/ 829 w 1653"/>
                <a:gd name="T5" fmla="*/ 1280 h 1280"/>
                <a:gd name="T6" fmla="*/ 0 w 1653"/>
                <a:gd name="T7" fmla="*/ 1280 h 1280"/>
                <a:gd name="T8" fmla="*/ 824 w 1653"/>
                <a:gd name="T9" fmla="*/ 0 h 1280"/>
              </a:gdLst>
              <a:ahLst/>
              <a:cxnLst>
                <a:cxn ang="0">
                  <a:pos x="T0" y="T1"/>
                </a:cxn>
                <a:cxn ang="0">
                  <a:pos x="T2" y="T3"/>
                </a:cxn>
                <a:cxn ang="0">
                  <a:pos x="T4" y="T5"/>
                </a:cxn>
                <a:cxn ang="0">
                  <a:pos x="T6" y="T7"/>
                </a:cxn>
                <a:cxn ang="0">
                  <a:pos x="T8" y="T9"/>
                </a:cxn>
              </a:cxnLst>
              <a:rect l="0" t="0" r="r" b="b"/>
              <a:pathLst>
                <a:path w="1653" h="1280">
                  <a:moveTo>
                    <a:pt x="824" y="0"/>
                  </a:moveTo>
                  <a:lnTo>
                    <a:pt x="1653" y="0"/>
                  </a:lnTo>
                  <a:lnTo>
                    <a:pt x="829" y="1280"/>
                  </a:lnTo>
                  <a:lnTo>
                    <a:pt x="0" y="1280"/>
                  </a:lnTo>
                  <a:lnTo>
                    <a:pt x="824" y="0"/>
                  </a:lnTo>
                  <a:close/>
                </a:path>
              </a:pathLst>
            </a:custGeom>
            <a:solidFill>
              <a:srgbClr val="B2B3B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8" name="Freeform 8"/>
            <p:cNvSpPr>
              <a:spLocks/>
            </p:cNvSpPr>
            <p:nvPr userDrawn="1"/>
          </p:nvSpPr>
          <p:spPr bwMode="gray">
            <a:xfrm>
              <a:off x="1609" y="849"/>
              <a:ext cx="826" cy="640"/>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Lst>
              <a:ahLst/>
              <a:cxnLst>
                <a:cxn ang="0">
                  <a:pos x="T0" y="T1"/>
                </a:cxn>
                <a:cxn ang="0">
                  <a:pos x="T2" y="T3"/>
                </a:cxn>
                <a:cxn ang="0">
                  <a:pos x="T4" y="T5"/>
                </a:cxn>
                <a:cxn ang="0">
                  <a:pos x="T6" y="T7"/>
                </a:cxn>
                <a:cxn ang="0">
                  <a:pos x="T8" y="T9"/>
                </a:cxn>
              </a:cxnLst>
              <a:rect l="0" t="0" r="r" b="b"/>
              <a:pathLst>
                <a:path w="1653" h="1280">
                  <a:moveTo>
                    <a:pt x="0" y="0"/>
                  </a:moveTo>
                  <a:lnTo>
                    <a:pt x="829" y="0"/>
                  </a:lnTo>
                  <a:lnTo>
                    <a:pt x="1653" y="1280"/>
                  </a:lnTo>
                  <a:lnTo>
                    <a:pt x="824" y="1280"/>
                  </a:lnTo>
                  <a:lnTo>
                    <a:pt x="0" y="0"/>
                  </a:lnTo>
                  <a:close/>
                </a:path>
              </a:pathLst>
            </a:custGeom>
            <a:solidFill>
              <a:srgbClr val="CF0A2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grpSp>
      <p:sp>
        <p:nvSpPr>
          <p:cNvPr id="2" name="Title 1"/>
          <p:cNvSpPr>
            <a:spLocks noGrp="1"/>
          </p:cNvSpPr>
          <p:nvPr>
            <p:ph type="title" hasCustomPrompt="1"/>
          </p:nvPr>
        </p:nvSpPr>
        <p:spPr bwMode="gray">
          <a:xfrm>
            <a:off x="1172943" y="2284456"/>
            <a:ext cx="4389120" cy="307777"/>
          </a:xfrm>
        </p:spPr>
        <p:txBody>
          <a:bodyPr/>
          <a:lstStyle>
            <a:lvl1pPr>
              <a:defRPr sz="2000" b="0">
                <a:solidFill>
                  <a:schemeClr val="tx1"/>
                </a:solidFill>
              </a:defRPr>
            </a:lvl1pPr>
          </a:lstStyle>
          <a:p>
            <a:r>
              <a:rPr lang="en-US" dirty="0"/>
              <a:t>Divider Title – Arial 20pt Regular</a:t>
            </a:r>
          </a:p>
        </p:txBody>
      </p:sp>
      <p:sp>
        <p:nvSpPr>
          <p:cNvPr id="4" name="Text Placeholder 3"/>
          <p:cNvSpPr>
            <a:spLocks noGrp="1"/>
          </p:cNvSpPr>
          <p:nvPr>
            <p:ph type="body" sz="quarter" idx="47" hasCustomPrompt="1"/>
          </p:nvPr>
        </p:nvSpPr>
        <p:spPr bwMode="gray">
          <a:xfrm>
            <a:off x="1172943" y="2604778"/>
            <a:ext cx="43891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Divider Subtitle – Arial 14pt Regular</a:t>
            </a:r>
          </a:p>
        </p:txBody>
      </p:sp>
      <p:sp>
        <p:nvSpPr>
          <p:cNvPr id="6" name="Text Placeholder 5"/>
          <p:cNvSpPr>
            <a:spLocks noGrp="1"/>
          </p:cNvSpPr>
          <p:nvPr>
            <p:ph type="body" sz="quarter" idx="48" hasCustomPrompt="1"/>
          </p:nvPr>
        </p:nvSpPr>
        <p:spPr bwMode="gray">
          <a:xfrm>
            <a:off x="4628544" y="1658893"/>
            <a:ext cx="1371600" cy="200055"/>
          </a:xfrm>
        </p:spPr>
        <p:txBody>
          <a:bodyPr/>
          <a:lstStyle>
            <a:lvl1pPr marL="0" indent="0" algn="r">
              <a:spcBef>
                <a:spcPts val="0"/>
              </a:spcBef>
              <a:buNone/>
              <a:defRPr sz="1300" i="1">
                <a:solidFill>
                  <a:schemeClr val="accent3"/>
                </a:solidFill>
              </a:defRPr>
            </a:lvl1pPr>
            <a:lvl2pPr marL="114300" indent="0" algn="r">
              <a:spcBef>
                <a:spcPts val="0"/>
              </a:spcBef>
              <a:buNone/>
              <a:defRPr sz="1300" i="1">
                <a:solidFill>
                  <a:schemeClr val="accent3"/>
                </a:solidFill>
              </a:defRPr>
            </a:lvl2pPr>
            <a:lvl3pPr marL="228600" indent="0" algn="r">
              <a:spcBef>
                <a:spcPts val="0"/>
              </a:spcBef>
              <a:buNone/>
              <a:defRPr sz="1300" i="1">
                <a:solidFill>
                  <a:schemeClr val="accent3"/>
                </a:solidFill>
              </a:defRPr>
            </a:lvl3pPr>
            <a:lvl4pPr marL="342900" indent="0" algn="r">
              <a:spcBef>
                <a:spcPts val="0"/>
              </a:spcBef>
              <a:buNone/>
              <a:defRPr sz="1300" i="1">
                <a:solidFill>
                  <a:schemeClr val="accent3"/>
                </a:solidFill>
              </a:defRPr>
            </a:lvl4pPr>
            <a:lvl5pPr marL="457200" indent="0" algn="r">
              <a:spcBef>
                <a:spcPts val="0"/>
              </a:spcBef>
              <a:buNone/>
              <a:defRPr sz="1300" i="1">
                <a:solidFill>
                  <a:schemeClr val="accent3"/>
                </a:solidFill>
              </a:defRPr>
            </a:lvl5pPr>
          </a:lstStyle>
          <a:p>
            <a:pPr lvl="0"/>
            <a:r>
              <a:rPr lang="en-US" dirty="0"/>
              <a:t>Chapter #</a:t>
            </a:r>
          </a:p>
        </p:txBody>
      </p:sp>
      <p:sp>
        <p:nvSpPr>
          <p:cNvPr id="8" name="Text Placeholder 7"/>
          <p:cNvSpPr>
            <a:spLocks noGrp="1"/>
          </p:cNvSpPr>
          <p:nvPr>
            <p:ph type="body" sz="quarter" idx="49" hasCustomPrompt="1"/>
          </p:nvPr>
        </p:nvSpPr>
        <p:spPr bwMode="gray">
          <a:xfrm>
            <a:off x="1381117" y="3078496"/>
            <a:ext cx="2743200" cy="1333698"/>
          </a:xfrm>
        </p:spPr>
        <p:txBody>
          <a:bodyPr/>
          <a:lstStyle>
            <a:lvl1pPr>
              <a:defRPr/>
            </a:lvl1pPr>
          </a:lstStyle>
          <a:p>
            <a:pPr lvl="0"/>
            <a:r>
              <a:rPr lang="en-US" dirty="0"/>
              <a:t>Bulleted text, if needed – Arial 10pt Regular Nine bullet levels are built in (hit Enter then Tab to get to the next bullet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397511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282035504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6"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7"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9"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10"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2742751310"/>
      </p:ext>
    </p:extLst>
  </p:cSld>
  <p:clrMapOvr>
    <a:overrideClrMapping bg1="lt1" tx1="dk1" bg2="lt2" tx2="dk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Impact Slide">
    <p:bg bwMode="gray">
      <p:bgPr>
        <a:solidFill>
          <a:schemeClr val="accent4"/>
        </a:solidFill>
        <a:effectLst/>
      </p:bgPr>
    </p:bg>
    <p:spTree>
      <p:nvGrpSpPr>
        <p:cNvPr id="1" name=""/>
        <p:cNvGrpSpPr/>
        <p:nvPr/>
      </p:nvGrpSpPr>
      <p:grpSpPr>
        <a:xfrm>
          <a:off x="0" y="0"/>
          <a:ext cx="0" cy="0"/>
          <a:chOff x="0" y="0"/>
          <a:chExt cx="0" cy="0"/>
        </a:xfrm>
      </p:grpSpPr>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1" name="TextBox 1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The Advisory Board Company • </a:t>
            </a:r>
            <a:r>
              <a:rPr lang="en-US" sz="500" b="1" dirty="0">
                <a:solidFill>
                  <a:srgbClr val="BEC9D0"/>
                </a:solidFill>
              </a:rPr>
              <a:t>advisory.com</a:t>
            </a:r>
            <a:endParaRPr lang="en-US" sz="500" dirty="0">
              <a:solidFill>
                <a:srgbClr val="BEC9D0"/>
              </a:solidFill>
            </a:endParaRPr>
          </a:p>
        </p:txBody>
      </p:sp>
      <p:sp>
        <p:nvSpPr>
          <p:cNvPr id="10"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12"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2"/>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3" name="Text Placeholder 4"/>
          <p:cNvSpPr>
            <a:spLocks noGrp="1"/>
          </p:cNvSpPr>
          <p:nvPr>
            <p:ph type="body" sz="quarter" idx="27" hasCustomPrompt="1"/>
          </p:nvPr>
        </p:nvSpPr>
        <p:spPr bwMode="gray">
          <a:xfrm>
            <a:off x="955976" y="1760829"/>
            <a:ext cx="4488849" cy="1777410"/>
          </a:xfrm>
        </p:spPr>
        <p:txBody>
          <a:bodyPr/>
          <a:lstStyle>
            <a:lvl1pPr marL="0" indent="0">
              <a:lnSpc>
                <a:spcPct val="110000"/>
              </a:lnSpc>
              <a:spcBef>
                <a:spcPts val="1200"/>
              </a:spcBef>
              <a:buNone/>
              <a:defRPr sz="1500" baseline="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Use dark background slides sparingly as impact slides (ex: a single quote, statistic, or large image). See sample impact slides in the ABC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4389120" y="4619012"/>
            <a:ext cx="2011680" cy="181588"/>
          </a:xfrm>
        </p:spPr>
        <p:txBody>
          <a:bodyPr rIns="45720" bIns="27432" anchor="b" anchorCtr="0"/>
          <a:lstStyle>
            <a:lvl1pPr marL="0" indent="0">
              <a:spcBef>
                <a:spcPts val="0"/>
              </a:spcBef>
              <a:buNone/>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96233905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FFFFFF"/>
                </a:solidFill>
                <a:cs typeface="Arial" pitchFamily="34" charset="0"/>
              </a:rPr>
              <a:t>Notes:</a:t>
            </a:r>
          </a:p>
        </p:txBody>
      </p:sp>
    </p:spTree>
    <p:extLst>
      <p:ext uri="{BB962C8B-B14F-4D97-AF65-F5344CB8AC3E}">
        <p14:creationId xmlns:p14="http://schemas.microsoft.com/office/powerpoint/2010/main" val="1022958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spTree>
      <p:nvGrpSpPr>
        <p:cNvPr id="1" name=""/>
        <p:cNvGrpSpPr/>
        <p:nvPr/>
      </p:nvGrpSpPr>
      <p:grpSpPr>
        <a:xfrm>
          <a:off x="0" y="0"/>
          <a:ext cx="0" cy="0"/>
          <a:chOff x="0" y="0"/>
          <a:chExt cx="0" cy="0"/>
        </a:xfrm>
      </p:grpSpPr>
      <p:cxnSp>
        <p:nvCxnSpPr>
          <p:cNvPr id="14" name="Straight Connector 13"/>
          <p:cNvCxnSpPr/>
          <p:nvPr userDrawn="1"/>
        </p:nvCxnSpPr>
        <p:spPr bwMode="gray">
          <a:xfrm>
            <a:off x="1677053" y="519535"/>
            <a:ext cx="0" cy="50292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42874" y="396313"/>
            <a:ext cx="1517904" cy="737308"/>
          </a:xfrm>
          <a:prstGeom prst="rect">
            <a:avLst/>
          </a:prstGeom>
        </p:spPr>
      </p:pic>
      <p:sp>
        <p:nvSpPr>
          <p:cNvPr id="8" name="Title 3"/>
          <p:cNvSpPr>
            <a:spLocks noGrp="1"/>
          </p:cNvSpPr>
          <p:nvPr>
            <p:ph type="title" hasCustomPrompt="1"/>
          </p:nvPr>
        </p:nvSpPr>
        <p:spPr bwMode="gray">
          <a:xfrm>
            <a:off x="913784" y="2994031"/>
            <a:ext cx="4572000" cy="769441"/>
          </a:xfrm>
        </p:spPr>
        <p:txBody>
          <a:bodyPr/>
          <a:lstStyle>
            <a:lvl1pPr>
              <a:defRPr sz="2500" b="0">
                <a:solidFill>
                  <a:schemeClr val="tx1"/>
                </a:solidFill>
              </a:defRPr>
            </a:lvl1pPr>
          </a:lstStyle>
          <a:p>
            <a:r>
              <a:rPr lang="en-US" dirty="0"/>
              <a:t>Presentation Title – Arial 25pt Regular, Use Title Case</a:t>
            </a:r>
          </a:p>
        </p:txBody>
      </p:sp>
      <p:sp>
        <p:nvSpPr>
          <p:cNvPr id="9" name="Text Placeholder 5"/>
          <p:cNvSpPr>
            <a:spLocks noGrp="1"/>
          </p:cNvSpPr>
          <p:nvPr>
            <p:ph type="body" sz="quarter" idx="20" hasCustomPrompt="1"/>
          </p:nvPr>
        </p:nvSpPr>
        <p:spPr bwMode="gray">
          <a:xfrm>
            <a:off x="913784" y="3850943"/>
            <a:ext cx="45720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12pt Regular, Use Title Case</a:t>
            </a:r>
          </a:p>
        </p:txBody>
      </p:sp>
      <p:sp>
        <p:nvSpPr>
          <p:cNvPr id="16" name="Text Placeholder 5"/>
          <p:cNvSpPr>
            <a:spLocks noGrp="1"/>
          </p:cNvSpPr>
          <p:nvPr>
            <p:ph type="body" sz="quarter" idx="21" hasCustomPrompt="1"/>
          </p:nvPr>
        </p:nvSpPr>
        <p:spPr bwMode="gray">
          <a:xfrm>
            <a:off x="1754514" y="526372"/>
            <a:ext cx="2167128" cy="493776"/>
          </a:xfrm>
        </p:spPr>
        <p:txBody>
          <a:bodyPr anchor="ctr">
            <a:noAutofit/>
          </a:bodyPr>
          <a:lstStyle>
            <a:lvl1pPr marL="0" indent="0">
              <a:spcBef>
                <a:spcPts val="0"/>
              </a:spcBef>
              <a:buNone/>
              <a:defRPr sz="120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Notes (Alt)">
    <p:spTree>
      <p:nvGrpSpPr>
        <p:cNvPr id="1" name=""/>
        <p:cNvGrpSpPr/>
        <p:nvPr/>
      </p:nvGrpSpPr>
      <p:grpSpPr>
        <a:xfrm>
          <a:off x="0" y="0"/>
          <a:ext cx="0" cy="0"/>
          <a:chOff x="0" y="0"/>
          <a:chExt cx="0" cy="0"/>
        </a:xfrm>
      </p:grpSpPr>
      <p:sp>
        <p:nvSpPr>
          <p:cNvPr id="14" name="Rectangle 13"/>
          <p:cNvSpPr/>
          <p:nvPr userDrawn="1"/>
        </p:nvSpPr>
        <p:spPr bwMode="gray">
          <a:xfrm>
            <a:off x="0" y="-1"/>
            <a:ext cx="6400800" cy="10885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320675" y="85309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18" name="TextBox 17"/>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333E48"/>
                </a:solidFill>
                <a:cs typeface="Arial" pitchFamily="34" charset="0"/>
              </a:rPr>
              <a:t>Notes:</a:t>
            </a:r>
          </a:p>
        </p:txBody>
      </p:sp>
    </p:spTree>
    <p:extLst>
      <p:ext uri="{BB962C8B-B14F-4D97-AF65-F5344CB8AC3E}">
        <p14:creationId xmlns:p14="http://schemas.microsoft.com/office/powerpoint/2010/main" val="392191527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peech Text Bottom">
    <p:spTree>
      <p:nvGrpSpPr>
        <p:cNvPr id="1" name=""/>
        <p:cNvGrpSpPr/>
        <p:nvPr/>
      </p:nvGrpSpPr>
      <p:grpSpPr>
        <a:xfrm>
          <a:off x="0" y="0"/>
          <a:ext cx="0" cy="0"/>
          <a:chOff x="0" y="0"/>
          <a:chExt cx="0" cy="0"/>
        </a:xfrm>
      </p:grpSpPr>
      <p:sp>
        <p:nvSpPr>
          <p:cNvPr id="4" name="Rectangle 3"/>
          <p:cNvSpPr/>
          <p:nvPr userDrawn="1"/>
        </p:nvSpPr>
        <p:spPr bwMode="gray">
          <a:xfrm>
            <a:off x="0" y="-1"/>
            <a:ext cx="6400800" cy="10885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 name="Title 1"/>
          <p:cNvSpPr>
            <a:spLocks noGrp="1"/>
          </p:cNvSpPr>
          <p:nvPr>
            <p:ph type="title" hasCustomPrompt="1"/>
          </p:nvPr>
        </p:nvSpPr>
        <p:spPr bwMode="gray">
          <a:xfrm>
            <a:off x="320675" y="2487144"/>
            <a:ext cx="5759450" cy="2018181"/>
          </a:xfrm>
        </p:spPr>
        <p:txBody>
          <a:bodyPr anchor="t" anchorCtr="0"/>
          <a:lstStyle>
            <a:lvl1pPr>
              <a:lnSpc>
                <a:spcPct val="110000"/>
              </a:lnSpc>
              <a:spcBef>
                <a:spcPts val="800"/>
              </a:spcBef>
              <a:defRPr sz="1000" b="0">
                <a:solidFill>
                  <a:schemeClr val="tx1"/>
                </a:solidFill>
              </a:defRPr>
            </a:lvl1pPr>
          </a:lstStyle>
          <a:p>
            <a:r>
              <a:rPr lang="en-US" dirty="0"/>
              <a:t>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a:t>
            </a:r>
          </a:p>
        </p:txBody>
      </p:sp>
    </p:spTree>
    <p:extLst>
      <p:ext uri="{BB962C8B-B14F-4D97-AF65-F5344CB8AC3E}">
        <p14:creationId xmlns:p14="http://schemas.microsoft.com/office/powerpoint/2010/main" val="248506960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spTree>
      <p:nvGrpSpPr>
        <p:cNvPr id="1" name=""/>
        <p:cNvGrpSpPr/>
        <p:nvPr/>
      </p:nvGrpSpPr>
      <p:grpSpPr>
        <a:xfrm>
          <a:off x="0" y="0"/>
          <a:ext cx="0" cy="0"/>
          <a:chOff x="0" y="0"/>
          <a:chExt cx="0" cy="0"/>
        </a:xfrm>
      </p:grpSpPr>
      <p:cxnSp>
        <p:nvCxnSpPr>
          <p:cNvPr id="14" name="Straight Connector 13"/>
          <p:cNvCxnSpPr/>
          <p:nvPr userDrawn="1"/>
        </p:nvCxnSpPr>
        <p:spPr bwMode="gray">
          <a:xfrm>
            <a:off x="1677053" y="519535"/>
            <a:ext cx="0" cy="50292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42874" y="396313"/>
            <a:ext cx="1517904" cy="737308"/>
          </a:xfrm>
          <a:prstGeom prst="rect">
            <a:avLst/>
          </a:prstGeom>
        </p:spPr>
      </p:pic>
      <p:sp>
        <p:nvSpPr>
          <p:cNvPr id="8" name="Title 3"/>
          <p:cNvSpPr>
            <a:spLocks noGrp="1"/>
          </p:cNvSpPr>
          <p:nvPr>
            <p:ph type="title" hasCustomPrompt="1"/>
          </p:nvPr>
        </p:nvSpPr>
        <p:spPr bwMode="gray">
          <a:xfrm>
            <a:off x="913784" y="2994031"/>
            <a:ext cx="4572000" cy="769441"/>
          </a:xfrm>
        </p:spPr>
        <p:txBody>
          <a:bodyPr/>
          <a:lstStyle>
            <a:lvl1pPr>
              <a:defRPr sz="2500" b="0">
                <a:solidFill>
                  <a:schemeClr val="tx1"/>
                </a:solidFill>
              </a:defRPr>
            </a:lvl1pPr>
          </a:lstStyle>
          <a:p>
            <a:r>
              <a:rPr lang="en-US" dirty="0"/>
              <a:t>Presentation Title – Arial 25pt Regular, Use Title Case</a:t>
            </a:r>
          </a:p>
        </p:txBody>
      </p:sp>
      <p:sp>
        <p:nvSpPr>
          <p:cNvPr id="9" name="Text Placeholder 5"/>
          <p:cNvSpPr>
            <a:spLocks noGrp="1"/>
          </p:cNvSpPr>
          <p:nvPr>
            <p:ph type="body" sz="quarter" idx="20" hasCustomPrompt="1"/>
          </p:nvPr>
        </p:nvSpPr>
        <p:spPr bwMode="gray">
          <a:xfrm>
            <a:off x="913784" y="3850943"/>
            <a:ext cx="45720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12pt Regular, Use Title Case</a:t>
            </a:r>
          </a:p>
        </p:txBody>
      </p:sp>
      <p:sp>
        <p:nvSpPr>
          <p:cNvPr id="16" name="Text Placeholder 5"/>
          <p:cNvSpPr>
            <a:spLocks noGrp="1"/>
          </p:cNvSpPr>
          <p:nvPr>
            <p:ph type="body" sz="quarter" idx="21" hasCustomPrompt="1"/>
          </p:nvPr>
        </p:nvSpPr>
        <p:spPr bwMode="gray">
          <a:xfrm>
            <a:off x="1754514" y="526372"/>
            <a:ext cx="2167128" cy="493776"/>
          </a:xfrm>
        </p:spPr>
        <p:txBody>
          <a:bodyPr anchor="ctr">
            <a:noAutofit/>
          </a:bodyPr>
          <a:lstStyle>
            <a:lvl1pPr marL="0" indent="0">
              <a:spcBef>
                <a:spcPts val="0"/>
              </a:spcBef>
              <a:buNone/>
              <a:defRPr sz="120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spTree>
    <p:extLst>
      <p:ext uri="{BB962C8B-B14F-4D97-AF65-F5344CB8AC3E}">
        <p14:creationId xmlns:p14="http://schemas.microsoft.com/office/powerpoint/2010/main" val="362308993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42874" y="396313"/>
            <a:ext cx="1517904" cy="737308"/>
          </a:xfrm>
          <a:prstGeom prst="rect">
            <a:avLst/>
          </a:prstGeom>
        </p:spPr>
      </p:pic>
      <p:sp>
        <p:nvSpPr>
          <p:cNvPr id="8" name="Title 3"/>
          <p:cNvSpPr>
            <a:spLocks noGrp="1"/>
          </p:cNvSpPr>
          <p:nvPr>
            <p:ph type="title" hasCustomPrompt="1"/>
          </p:nvPr>
        </p:nvSpPr>
        <p:spPr bwMode="gray">
          <a:xfrm>
            <a:off x="913784" y="2994031"/>
            <a:ext cx="4572000" cy="769441"/>
          </a:xfrm>
        </p:spPr>
        <p:txBody>
          <a:bodyPr/>
          <a:lstStyle>
            <a:lvl1pPr>
              <a:defRPr sz="2500" b="0">
                <a:solidFill>
                  <a:schemeClr val="tx1"/>
                </a:solidFill>
              </a:defRPr>
            </a:lvl1pPr>
          </a:lstStyle>
          <a:p>
            <a:r>
              <a:rPr lang="en-US" dirty="0"/>
              <a:t>Presentation Title – Arial 25pt Regular, Use Title Case</a:t>
            </a:r>
          </a:p>
        </p:txBody>
      </p:sp>
      <p:sp>
        <p:nvSpPr>
          <p:cNvPr id="9" name="Text Placeholder 5"/>
          <p:cNvSpPr>
            <a:spLocks noGrp="1"/>
          </p:cNvSpPr>
          <p:nvPr>
            <p:ph type="body" sz="quarter" idx="20" hasCustomPrompt="1"/>
          </p:nvPr>
        </p:nvSpPr>
        <p:spPr bwMode="gray">
          <a:xfrm>
            <a:off x="913784" y="3850943"/>
            <a:ext cx="45720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12pt Regular, Use Title Case</a:t>
            </a:r>
          </a:p>
        </p:txBody>
      </p:sp>
    </p:spTree>
    <p:extLst>
      <p:ext uri="{BB962C8B-B14F-4D97-AF65-F5344CB8AC3E}">
        <p14:creationId xmlns:p14="http://schemas.microsoft.com/office/powerpoint/2010/main" val="77011463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12" name="TextBox 11"/>
          <p:cNvSpPr txBox="1"/>
          <p:nvPr userDrawn="1"/>
        </p:nvSpPr>
        <p:spPr bwMode="gray">
          <a:xfrm>
            <a:off x="201703" y="4523275"/>
            <a:ext cx="2204936" cy="92333"/>
          </a:xfrm>
          <a:prstGeom prst="rect">
            <a:avLst/>
          </a:prstGeom>
          <a:noFill/>
        </p:spPr>
        <p:txBody>
          <a:bodyPr wrap="square" lIns="0" tIns="0" rIns="0" bIns="0" rtlCol="0" anchor="t" anchorCtr="0">
            <a:spAutoFit/>
          </a:bodyPr>
          <a:lstStyle/>
          <a:p>
            <a:pPr>
              <a:defRPr/>
            </a:pPr>
            <a:r>
              <a:rPr lang="en-US" sz="600" dirty="0">
                <a:solidFill>
                  <a:srgbClr val="617685"/>
                </a:solidFill>
              </a:rPr>
              <a:t>©2017 The Advisory Board Company • </a:t>
            </a:r>
            <a:r>
              <a:rPr lang="en-US" sz="600" b="1" dirty="0">
                <a:solidFill>
                  <a:srgbClr val="617685"/>
                </a:solidFill>
              </a:rPr>
              <a:t>advisory.com</a:t>
            </a:r>
            <a:endParaRPr lang="en-US" sz="600" dirty="0">
              <a:solidFill>
                <a:srgbClr val="617685"/>
              </a:solidFill>
            </a:endParaRPr>
          </a:p>
        </p:txBody>
      </p:sp>
      <p:sp>
        <p:nvSpPr>
          <p:cNvPr id="2" name="Title 1"/>
          <p:cNvSpPr>
            <a:spLocks noGrp="1"/>
          </p:cNvSpPr>
          <p:nvPr>
            <p:ph type="title" hasCustomPrompt="1"/>
          </p:nvPr>
        </p:nvSpPr>
        <p:spPr bwMode="gray">
          <a:xfrm>
            <a:off x="913784" y="771428"/>
            <a:ext cx="4572000" cy="184666"/>
          </a:xfrm>
        </p:spPr>
        <p:txBody>
          <a:bodyPr/>
          <a:lstStyle>
            <a:lvl1pPr>
              <a:defRPr sz="1200">
                <a:solidFill>
                  <a:schemeClr val="tx1"/>
                </a:solidFill>
              </a:defRPr>
            </a:lvl1pPr>
          </a:lstStyle>
          <a:p>
            <a:r>
              <a:rPr lang="en-US" dirty="0"/>
              <a:t>Click to Add Institution Name (If You Need to Customize)</a:t>
            </a:r>
          </a:p>
        </p:txBody>
      </p:sp>
      <p:sp>
        <p:nvSpPr>
          <p:cNvPr id="13" name="Text Placeholder 5"/>
          <p:cNvSpPr>
            <a:spLocks noGrp="1"/>
          </p:cNvSpPr>
          <p:nvPr>
            <p:ph type="body" sz="quarter" idx="20" hasCustomPrompt="1"/>
          </p:nvPr>
        </p:nvSpPr>
        <p:spPr bwMode="gray">
          <a:xfrm>
            <a:off x="913784" y="1020291"/>
            <a:ext cx="45720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Click to Add Date of Presentation (If You Need to Customize)</a:t>
            </a:r>
          </a:p>
        </p:txBody>
      </p:sp>
    </p:spTree>
    <p:extLst>
      <p:ext uri="{BB962C8B-B14F-4D97-AF65-F5344CB8AC3E}">
        <p14:creationId xmlns:p14="http://schemas.microsoft.com/office/powerpoint/2010/main" val="390753109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29935"/>
            <a:ext cx="4023360" cy="307777"/>
          </a:xfrm>
        </p:spPr>
        <p:txBody>
          <a:bodyPr anchor="t" anchorCtr="0"/>
          <a:lstStyle>
            <a:lvl1pPr>
              <a:defRPr sz="2000" b="0">
                <a:solidFill>
                  <a:schemeClr val="tx1"/>
                </a:solidFill>
              </a:defRPr>
            </a:lvl1pPr>
          </a:lstStyle>
          <a:p>
            <a:r>
              <a:rPr lang="en-US" dirty="0"/>
              <a:t>Insert Program Name Here</a:t>
            </a:r>
          </a:p>
        </p:txBody>
      </p:sp>
      <p:sp>
        <p:nvSpPr>
          <p:cNvPr id="15" name="Text Placeholder 5"/>
          <p:cNvSpPr>
            <a:spLocks noGrp="1"/>
          </p:cNvSpPr>
          <p:nvPr>
            <p:ph type="body" sz="quarter" idx="20" hasCustomPrompt="1"/>
          </p:nvPr>
        </p:nvSpPr>
        <p:spPr bwMode="gray">
          <a:xfrm>
            <a:off x="784156" y="11437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5" name="Text Placeholder 4"/>
          <p:cNvSpPr>
            <a:spLocks noGrp="1"/>
          </p:cNvSpPr>
          <p:nvPr>
            <p:ph type="body" sz="quarter" idx="30" hasCustomPrompt="1"/>
          </p:nvPr>
        </p:nvSpPr>
        <p:spPr bwMode="gray">
          <a:xfrm>
            <a:off x="784156" y="1348779"/>
            <a:ext cx="347472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cxnSp>
        <p:nvCxnSpPr>
          <p:cNvPr id="24" name="Straight Connector 23"/>
          <p:cNvCxnSpPr/>
          <p:nvPr userDrawn="1"/>
        </p:nvCxnSpPr>
        <p:spPr bwMode="gray">
          <a:xfrm>
            <a:off x="4780643" y="375284"/>
            <a:ext cx="0" cy="4425315"/>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bwMode="gray">
          <a:xfrm>
            <a:off x="4854743" y="375975"/>
            <a:ext cx="1473868" cy="4262192"/>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LEGAL CAVEAT</a:t>
            </a:r>
          </a:p>
          <a:p>
            <a:pPr>
              <a:spcBef>
                <a:spcPts val="400"/>
              </a:spcBef>
            </a:pPr>
            <a:r>
              <a:rPr lang="en-US" sz="530" dirty="0">
                <a:solidFill>
                  <a:srgbClr val="333E48"/>
                </a:solidFill>
                <a:cs typeface="Arial"/>
              </a:rPr>
              <a:t>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a:t>
            </a:r>
            <a:br>
              <a:rPr lang="en-US" sz="530" dirty="0">
                <a:solidFill>
                  <a:srgbClr val="333E48"/>
                </a:solidFill>
                <a:cs typeface="Arial"/>
              </a:rPr>
            </a:br>
            <a:r>
              <a:rPr lang="en-US" sz="530" dirty="0">
                <a:solidFill>
                  <a:srgbClr val="333E48"/>
                </a:solidFill>
                <a:cs typeface="Arial"/>
              </a:rPr>
              <a:t>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a:spcBef>
                <a:spcPts val="400"/>
              </a:spcBef>
            </a:pPr>
            <a:r>
              <a:rPr lang="en-US" sz="530" dirty="0">
                <a:solidFill>
                  <a:srgbClr val="333E48"/>
                </a:solidFill>
                <a:cs typeface="Arial"/>
              </a:rPr>
              <a:t>The Advisory Board Company is a registered trademark of The Advisory Board Company in the United States and other countries. Members are not permitted to use this trademark, or any other trademark, product name, service name, trade name, and logo of The Advisory Board Company without prior written consent of 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p>
        </p:txBody>
      </p:sp>
      <p:sp>
        <p:nvSpPr>
          <p:cNvPr id="6" name="Text Placeholder 5"/>
          <p:cNvSpPr>
            <a:spLocks noGrp="1"/>
          </p:cNvSpPr>
          <p:nvPr>
            <p:ph type="body" sz="quarter" idx="37" hasCustomPrompt="1"/>
          </p:nvPr>
        </p:nvSpPr>
        <p:spPr bwMode="gray">
          <a:xfrm>
            <a:off x="784156" y="1547065"/>
            <a:ext cx="347472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16" name="Text Placeholder 5"/>
          <p:cNvSpPr>
            <a:spLocks noGrp="1"/>
          </p:cNvSpPr>
          <p:nvPr>
            <p:ph type="body" sz="quarter" idx="38" hasCustomPrompt="1"/>
          </p:nvPr>
        </p:nvSpPr>
        <p:spPr bwMode="gray">
          <a:xfrm>
            <a:off x="784156" y="1677053"/>
            <a:ext cx="347472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18" name="Text Placeholder 5"/>
          <p:cNvSpPr>
            <a:spLocks noGrp="1"/>
          </p:cNvSpPr>
          <p:nvPr>
            <p:ph type="body" sz="quarter" idx="39" hasCustomPrompt="1"/>
          </p:nvPr>
        </p:nvSpPr>
        <p:spPr bwMode="gray">
          <a:xfrm>
            <a:off x="784156" y="2111845"/>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6" name="Text Placeholder 4"/>
          <p:cNvSpPr>
            <a:spLocks noGrp="1"/>
          </p:cNvSpPr>
          <p:nvPr>
            <p:ph type="body" sz="quarter" idx="40" hasCustomPrompt="1"/>
          </p:nvPr>
        </p:nvSpPr>
        <p:spPr bwMode="gray">
          <a:xfrm>
            <a:off x="784156" y="2321372"/>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5"/>
          <p:cNvSpPr>
            <a:spLocks noGrp="1"/>
          </p:cNvSpPr>
          <p:nvPr>
            <p:ph type="body" sz="quarter" idx="41" hasCustomPrompt="1"/>
          </p:nvPr>
        </p:nvSpPr>
        <p:spPr bwMode="gray">
          <a:xfrm>
            <a:off x="784156" y="2775232"/>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28" name="Text Placeholder 4"/>
          <p:cNvSpPr>
            <a:spLocks noGrp="1"/>
          </p:cNvSpPr>
          <p:nvPr>
            <p:ph type="body" sz="quarter" idx="42" hasCustomPrompt="1"/>
          </p:nvPr>
        </p:nvSpPr>
        <p:spPr bwMode="gray">
          <a:xfrm>
            <a:off x="784156" y="2984759"/>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784156" y="34386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0" name="Text Placeholder 4"/>
          <p:cNvSpPr>
            <a:spLocks noGrp="1"/>
          </p:cNvSpPr>
          <p:nvPr>
            <p:ph type="body" sz="quarter" idx="44" hasCustomPrompt="1"/>
          </p:nvPr>
        </p:nvSpPr>
        <p:spPr bwMode="gray">
          <a:xfrm>
            <a:off x="784156" y="3648163"/>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316543570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2" name="Rectangle 1"/>
          <p:cNvSpPr/>
          <p:nvPr userDrawn="1"/>
        </p:nvSpPr>
        <p:spPr bwMode="gray">
          <a:xfrm>
            <a:off x="0" y="0"/>
            <a:ext cx="6400800" cy="101065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cxnSp>
        <p:nvCxnSpPr>
          <p:cNvPr id="5" name="Straight Connector 4"/>
          <p:cNvCxnSpPr/>
          <p:nvPr userDrawn="1"/>
        </p:nvCxnSpPr>
        <p:spPr bwMode="gray">
          <a:xfrm>
            <a:off x="4780643" y="-2108"/>
            <a:ext cx="0" cy="470912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bwMode="gray">
          <a:xfrm>
            <a:off x="4854743" y="24057"/>
            <a:ext cx="1473868" cy="468179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IMPORTANT: Please read the following.</a:t>
            </a:r>
          </a:p>
          <a:p>
            <a:pPr>
              <a:spcBef>
                <a:spcPts val="400"/>
              </a:spcBef>
            </a:pPr>
            <a:r>
              <a:rPr lang="en-US" sz="530" dirty="0">
                <a:solidFill>
                  <a:srgbClr val="333E48"/>
                </a:solidFill>
                <a:cs typeface="Arial"/>
              </a:rPr>
              <a:t>The Advisory Board Company has prepared this report for the exclusive use of its members. Each member acknowledges and agrees that this report and the information contained herein (collectively, the “Report”) are confidential and proprietary to The Advisory Board Company. By accepting delivery of this Report, each member agrees to abide by the terms as stated herein, including the following:</a:t>
            </a:r>
          </a:p>
          <a:p>
            <a:pPr marL="115888" indent="-115888">
              <a:spcBef>
                <a:spcPts val="400"/>
              </a:spcBef>
            </a:pPr>
            <a:r>
              <a:rPr lang="en-US" sz="530" dirty="0">
                <a:solidFill>
                  <a:srgbClr val="333E48"/>
                </a:solidFill>
                <a:cs typeface="Arial"/>
              </a:rPr>
              <a:t>1.	The Advisory Board Company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400"/>
              </a:spcBef>
            </a:pPr>
            <a:r>
              <a:rPr lang="en-US" sz="530" dirty="0">
                <a:solidFill>
                  <a:srgbClr val="333E48"/>
                </a:solidFill>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lang="en-US" sz="530" dirty="0">
                <a:solidFill>
                  <a:srgbClr val="333E48"/>
                </a:solidFill>
                <a:cs typeface="Arial"/>
              </a:rPr>
            </a:br>
            <a:r>
              <a:rPr lang="en-US" sz="530" dirty="0">
                <a:solidFill>
                  <a:srgbClr val="333E48"/>
                </a:solidFill>
                <a:cs typeface="Arial"/>
              </a:rPr>
              <a:t>(b) any third party.</a:t>
            </a:r>
          </a:p>
          <a:p>
            <a:pPr marL="115888" indent="-115888">
              <a:spcBef>
                <a:spcPts val="400"/>
              </a:spcBef>
            </a:pPr>
            <a:r>
              <a:rPr lang="en-US" sz="530" dirty="0">
                <a:solidFill>
                  <a:srgbClr val="333E48"/>
                </a:solidFill>
                <a:cs typeface="Aria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400"/>
              </a:spcBef>
            </a:pPr>
            <a:r>
              <a:rPr lang="en-US" sz="530" dirty="0">
                <a:solidFill>
                  <a:srgbClr val="333E48"/>
                </a:solidFill>
                <a:cs typeface="Arial"/>
              </a:rPr>
              <a:t>4.	Each member shall not remove from this Report any confidential markings, copyright notices, and/or other similar indicia herein.</a:t>
            </a:r>
          </a:p>
          <a:p>
            <a:pPr marL="115888" indent="-115888">
              <a:spcBef>
                <a:spcPts val="400"/>
              </a:spcBef>
            </a:pPr>
            <a:r>
              <a:rPr lang="en-US" sz="530" dirty="0">
                <a:solidFill>
                  <a:srgbClr val="333E48"/>
                </a:solidFill>
                <a:cs typeface="Arial"/>
              </a:rPr>
              <a:t>5.	Each member is responsible for any breach of its obligations as stated herein by any of its employees or agents.</a:t>
            </a:r>
          </a:p>
          <a:p>
            <a:pPr marL="115888" indent="-115888">
              <a:spcBef>
                <a:spcPts val="400"/>
              </a:spcBef>
            </a:pPr>
            <a:r>
              <a:rPr lang="en-US" sz="530" dirty="0">
                <a:solidFill>
                  <a:srgbClr val="333E48"/>
                </a:solidFill>
                <a:cs typeface="Arial"/>
              </a:rPr>
              <a:t>6.	If a member is unwilling to abide by any</a:t>
            </a:r>
            <a:br>
              <a:rPr lang="en-US" sz="530" dirty="0">
                <a:solidFill>
                  <a:srgbClr val="333E48"/>
                </a:solidFill>
                <a:cs typeface="Arial"/>
              </a:rPr>
            </a:br>
            <a:r>
              <a:rPr lang="en-US" sz="530" dirty="0">
                <a:solidFill>
                  <a:srgbClr val="333E48"/>
                </a:solidFill>
                <a:cs typeface="Arial"/>
              </a:rPr>
              <a:t>of the foregoing obligations, then such member shall promptly return this Report and all copies thereof to The Advisory Board Company.</a:t>
            </a:r>
          </a:p>
        </p:txBody>
      </p:sp>
    </p:spTree>
    <p:extLst>
      <p:ext uri="{BB962C8B-B14F-4D97-AF65-F5344CB8AC3E}">
        <p14:creationId xmlns:p14="http://schemas.microsoft.com/office/powerpoint/2010/main" val="285653939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Paperless Meeting Credit/Caveat">
    <p:spTree>
      <p:nvGrpSpPr>
        <p:cNvPr id="1" name=""/>
        <p:cNvGrpSpPr/>
        <p:nvPr/>
      </p:nvGrpSpPr>
      <p:grpSpPr>
        <a:xfrm>
          <a:off x="0" y="0"/>
          <a:ext cx="0" cy="0"/>
          <a:chOff x="0" y="0"/>
          <a:chExt cx="0" cy="0"/>
        </a:xfrm>
      </p:grpSpPr>
      <p:cxnSp>
        <p:nvCxnSpPr>
          <p:cNvPr id="8" name="Straight Connector 7"/>
          <p:cNvCxnSpPr/>
          <p:nvPr/>
        </p:nvCxnSpPr>
        <p:spPr bwMode="gray">
          <a:xfrm>
            <a:off x="4101378"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itle 2"/>
          <p:cNvSpPr>
            <a:spLocks noGrp="1"/>
          </p:cNvSpPr>
          <p:nvPr userDrawn="1">
            <p:ph type="title" hasCustomPrompt="1"/>
          </p:nvPr>
        </p:nvSpPr>
        <p:spPr bwMode="gray">
          <a:xfrm>
            <a:off x="320675" y="208501"/>
            <a:ext cx="3474720" cy="307777"/>
          </a:xfrm>
        </p:spPr>
        <p:txBody>
          <a:bodyPr anchor="t" anchorCtr="0"/>
          <a:lstStyle>
            <a:lvl1pPr>
              <a:defRPr sz="2000" b="0">
                <a:solidFill>
                  <a:schemeClr val="tx1"/>
                </a:solidFill>
              </a:defRPr>
            </a:lvl1pPr>
          </a:lstStyle>
          <a:p>
            <a:r>
              <a:rPr lang="en-US" dirty="0"/>
              <a:t>Insert Program Name Here</a:t>
            </a:r>
          </a:p>
        </p:txBody>
      </p:sp>
      <p:sp>
        <p:nvSpPr>
          <p:cNvPr id="3" name="TextBox 2"/>
          <p:cNvSpPr txBox="1"/>
          <p:nvPr userDrawn="1"/>
        </p:nvSpPr>
        <p:spPr bwMode="gray">
          <a:xfrm>
            <a:off x="4173101" y="70269"/>
            <a:ext cx="2160193" cy="4737194"/>
          </a:xfrm>
          <a:prstGeom prst="rect">
            <a:avLst/>
          </a:prstGeom>
          <a:noFill/>
        </p:spPr>
        <p:txBody>
          <a:bodyPr wrap="square" lIns="0" tIns="0" rIns="0" bIns="0" rtlCol="0">
            <a:spAutoFit/>
          </a:bodyPr>
          <a:lstStyle/>
          <a:p>
            <a:pPr>
              <a:spcBef>
                <a:spcPts val="300"/>
              </a:spcBef>
            </a:pPr>
            <a:r>
              <a:rPr lang="en-US" sz="450" b="1" dirty="0">
                <a:solidFill>
                  <a:srgbClr val="333E48"/>
                </a:solidFill>
              </a:rPr>
              <a:t>LEGAL CAVEAT</a:t>
            </a:r>
          </a:p>
          <a:p>
            <a:pPr>
              <a:spcBef>
                <a:spcPts val="300"/>
              </a:spcBef>
            </a:pPr>
            <a:r>
              <a:rPr lang="en-US" sz="450" dirty="0">
                <a:solidFill>
                  <a:srgbClr val="333E48"/>
                </a:solidFill>
              </a:rPr>
              <a:t>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a:spcBef>
                <a:spcPts val="300"/>
              </a:spcBef>
            </a:pPr>
            <a:r>
              <a:rPr lang="en-US" sz="450" dirty="0">
                <a:solidFill>
                  <a:srgbClr val="333E48"/>
                </a:solidFill>
              </a:rPr>
              <a:t>The Advisory Board Company is a registered trademark of The Advisory Board Company in the United States and other countries. Members are not permitted to</a:t>
            </a:r>
            <a:br>
              <a:rPr lang="en-US" sz="450" dirty="0">
                <a:solidFill>
                  <a:srgbClr val="333E48"/>
                </a:solidFill>
              </a:rPr>
            </a:br>
            <a:r>
              <a:rPr lang="en-US" sz="450" dirty="0">
                <a:solidFill>
                  <a:srgbClr val="333E48"/>
                </a:solidFill>
              </a:rPr>
              <a:t>use this trademark, or any other trademark, product name, service name, trade name, and logo of The Advisory Board Company without prior written consent of</a:t>
            </a:r>
            <a:br>
              <a:rPr lang="en-US" sz="450" dirty="0">
                <a:solidFill>
                  <a:srgbClr val="333E48"/>
                </a:solidFill>
              </a:rPr>
            </a:br>
            <a:r>
              <a:rPr lang="en-US" sz="450" dirty="0">
                <a:solidFill>
                  <a:srgbClr val="333E48"/>
                </a:solidFill>
              </a:rPr>
              <a:t>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p>
          <a:p>
            <a:pPr>
              <a:spcBef>
                <a:spcPts val="800"/>
              </a:spcBef>
            </a:pPr>
            <a:r>
              <a:rPr lang="en-US" sz="450" b="1" dirty="0">
                <a:solidFill>
                  <a:srgbClr val="333E48"/>
                </a:solidFill>
              </a:rPr>
              <a:t>IMPORTANT: Please read the following.</a:t>
            </a:r>
          </a:p>
          <a:p>
            <a:pPr>
              <a:spcBef>
                <a:spcPts val="300"/>
              </a:spcBef>
            </a:pPr>
            <a:r>
              <a:rPr lang="en-US" sz="450" dirty="0">
                <a:solidFill>
                  <a:srgbClr val="333E48"/>
                </a:solidFill>
              </a:rPr>
              <a:t>The Advisory Board Company has prepared this report for the exclusive use of its members. Each member acknowledges and agrees that this report and the information contained herein (collectively, the “Report”) are confidential and proprietary to The Advisory Board Company. By accepting delivery of this Report, each member agrees to abide by the terms as stated herein, including the following:</a:t>
            </a:r>
          </a:p>
          <a:p>
            <a:pPr marL="115888" indent="-115888">
              <a:spcBef>
                <a:spcPts val="300"/>
              </a:spcBef>
            </a:pPr>
            <a:r>
              <a:rPr lang="en-US" sz="450" dirty="0">
                <a:solidFill>
                  <a:srgbClr val="333E48"/>
                </a:solidFill>
              </a:rPr>
              <a:t>1.	The Advisory Board Company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300"/>
              </a:spcBef>
            </a:pPr>
            <a:r>
              <a:rPr lang="en-US" sz="450" dirty="0">
                <a:solidFill>
                  <a:srgbClr val="333E48"/>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5888" indent="-115888">
              <a:spcBef>
                <a:spcPts val="300"/>
              </a:spcBef>
            </a:pPr>
            <a:r>
              <a:rPr lang="en-US" sz="450" dirty="0">
                <a:solidFill>
                  <a:srgbClr val="333E48"/>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300"/>
              </a:spcBef>
            </a:pPr>
            <a:r>
              <a:rPr lang="en-US" sz="450" dirty="0">
                <a:solidFill>
                  <a:srgbClr val="333E48"/>
                </a:solidFill>
              </a:rPr>
              <a:t>4.	Each member shall not remove from this Report any confidential markings, copyright notices, and/or other similar indicia herein.</a:t>
            </a:r>
          </a:p>
          <a:p>
            <a:pPr marL="115888" indent="-115888">
              <a:spcBef>
                <a:spcPts val="300"/>
              </a:spcBef>
            </a:pPr>
            <a:r>
              <a:rPr lang="en-US" sz="450" dirty="0">
                <a:solidFill>
                  <a:srgbClr val="333E48"/>
                </a:solidFill>
              </a:rPr>
              <a:t>5.	Each member is responsible for any breach of its obligations as stated herein</a:t>
            </a:r>
            <a:br>
              <a:rPr lang="en-US" sz="450" dirty="0">
                <a:solidFill>
                  <a:srgbClr val="333E48"/>
                </a:solidFill>
              </a:rPr>
            </a:br>
            <a:r>
              <a:rPr lang="en-US" sz="450" dirty="0">
                <a:solidFill>
                  <a:srgbClr val="333E48"/>
                </a:solidFill>
              </a:rPr>
              <a:t>by any of its employees or agents.</a:t>
            </a:r>
          </a:p>
          <a:p>
            <a:pPr marL="115888" indent="-115888">
              <a:spcBef>
                <a:spcPts val="300"/>
              </a:spcBef>
            </a:pPr>
            <a:r>
              <a:rPr lang="en-US" sz="450" dirty="0">
                <a:solidFill>
                  <a:srgbClr val="333E48"/>
                </a:solidFill>
              </a:rPr>
              <a:t>6.	If a member is unwilling to abide by any of the foregoing obligations, then</a:t>
            </a:r>
            <a:br>
              <a:rPr lang="en-US" sz="450" dirty="0">
                <a:solidFill>
                  <a:srgbClr val="333E48"/>
                </a:solidFill>
              </a:rPr>
            </a:br>
            <a:r>
              <a:rPr lang="en-US" sz="450" dirty="0">
                <a:solidFill>
                  <a:srgbClr val="333E48"/>
                </a:solidFill>
              </a:rPr>
              <a:t>such member shall promptly return this Report and all copies thereof to</a:t>
            </a:r>
            <a:br>
              <a:rPr lang="en-US" sz="450" dirty="0">
                <a:solidFill>
                  <a:srgbClr val="333E48"/>
                </a:solidFill>
              </a:rPr>
            </a:br>
            <a:r>
              <a:rPr lang="en-US" sz="450" dirty="0">
                <a:solidFill>
                  <a:srgbClr val="333E48"/>
                </a:solidFill>
              </a:rPr>
              <a:t>The Advisory Board Company. </a:t>
            </a:r>
          </a:p>
        </p:txBody>
      </p:sp>
      <p:sp>
        <p:nvSpPr>
          <p:cNvPr id="23" name="Text Placeholder 5"/>
          <p:cNvSpPr>
            <a:spLocks noGrp="1"/>
          </p:cNvSpPr>
          <p:nvPr>
            <p:ph type="body" sz="quarter" idx="37" hasCustomPrompt="1"/>
          </p:nvPr>
        </p:nvSpPr>
        <p:spPr bwMode="gray">
          <a:xfrm>
            <a:off x="597660" y="10414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24" name="Text Placeholder 4"/>
          <p:cNvSpPr>
            <a:spLocks noGrp="1"/>
          </p:cNvSpPr>
          <p:nvPr>
            <p:ph type="body" sz="quarter" idx="38" hasCustomPrompt="1"/>
          </p:nvPr>
        </p:nvSpPr>
        <p:spPr bwMode="gray">
          <a:xfrm>
            <a:off x="597660" y="1246507"/>
            <a:ext cx="320040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sp>
        <p:nvSpPr>
          <p:cNvPr id="25" name="Text Placeholder 5"/>
          <p:cNvSpPr>
            <a:spLocks noGrp="1"/>
          </p:cNvSpPr>
          <p:nvPr>
            <p:ph type="body" sz="quarter" idx="39" hasCustomPrompt="1"/>
          </p:nvPr>
        </p:nvSpPr>
        <p:spPr bwMode="gray">
          <a:xfrm>
            <a:off x="597660" y="1444793"/>
            <a:ext cx="320040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26" name="Text Placeholder 5"/>
          <p:cNvSpPr>
            <a:spLocks noGrp="1"/>
          </p:cNvSpPr>
          <p:nvPr>
            <p:ph type="body" sz="quarter" idx="40" hasCustomPrompt="1"/>
          </p:nvPr>
        </p:nvSpPr>
        <p:spPr bwMode="gray">
          <a:xfrm>
            <a:off x="597660" y="1574781"/>
            <a:ext cx="320040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27" name="Text Placeholder 5"/>
          <p:cNvSpPr>
            <a:spLocks noGrp="1"/>
          </p:cNvSpPr>
          <p:nvPr>
            <p:ph type="body" sz="quarter" idx="41" hasCustomPrompt="1"/>
          </p:nvPr>
        </p:nvSpPr>
        <p:spPr bwMode="gray">
          <a:xfrm>
            <a:off x="597660" y="2009573"/>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8" name="Text Placeholder 4"/>
          <p:cNvSpPr>
            <a:spLocks noGrp="1"/>
          </p:cNvSpPr>
          <p:nvPr>
            <p:ph type="body" sz="quarter" idx="42" hasCustomPrompt="1"/>
          </p:nvPr>
        </p:nvSpPr>
        <p:spPr bwMode="gray">
          <a:xfrm>
            <a:off x="597660" y="2219100"/>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597660" y="2672960"/>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30" name="Text Placeholder 4"/>
          <p:cNvSpPr>
            <a:spLocks noGrp="1"/>
          </p:cNvSpPr>
          <p:nvPr>
            <p:ph type="body" sz="quarter" idx="44" hasCustomPrompt="1"/>
          </p:nvPr>
        </p:nvSpPr>
        <p:spPr bwMode="gray">
          <a:xfrm>
            <a:off x="597660" y="2882487"/>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31" name="Text Placeholder 5"/>
          <p:cNvSpPr>
            <a:spLocks noGrp="1"/>
          </p:cNvSpPr>
          <p:nvPr>
            <p:ph type="body" sz="quarter" idx="45" hasCustomPrompt="1"/>
          </p:nvPr>
        </p:nvSpPr>
        <p:spPr bwMode="gray">
          <a:xfrm>
            <a:off x="597660" y="33363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2" name="Text Placeholder 4"/>
          <p:cNvSpPr>
            <a:spLocks noGrp="1"/>
          </p:cNvSpPr>
          <p:nvPr>
            <p:ph type="body" sz="quarter" idx="46" hasCustomPrompt="1"/>
          </p:nvPr>
        </p:nvSpPr>
        <p:spPr bwMode="gray">
          <a:xfrm>
            <a:off x="597660" y="3545891"/>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350948511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066470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sp>
        <p:nvSpPr>
          <p:cNvPr id="11" name="TextBox 10"/>
          <p:cNvSpPr txBox="1"/>
          <p:nvPr userDrawn="1"/>
        </p:nvSpPr>
        <p:spPr bwMode="gray">
          <a:xfrm>
            <a:off x="2277274" y="4146231"/>
            <a:ext cx="2284554" cy="384050"/>
          </a:xfrm>
          <a:prstGeom prst="rect">
            <a:avLst/>
          </a:prstGeom>
          <a:noFill/>
        </p:spPr>
        <p:txBody>
          <a:bodyPr wrap="square" lIns="45720" rIns="45720" rtlCol="0" anchor="ctr">
            <a:noAutofit/>
          </a:bodyPr>
          <a:lstStyle/>
          <a:p>
            <a:pPr algn="ctr">
              <a:spcBef>
                <a:spcPts val="100"/>
              </a:spcBef>
            </a:pPr>
            <a:r>
              <a:rPr lang="en-US" sz="900" dirty="0">
                <a:solidFill>
                  <a:srgbClr val="333E48"/>
                </a:solidFill>
              </a:rPr>
              <a:t>2445 M Street NW I Washington DC 20037</a:t>
            </a:r>
          </a:p>
          <a:p>
            <a:pPr algn="ctr">
              <a:spcBef>
                <a:spcPts val="100"/>
              </a:spcBef>
            </a:pPr>
            <a:r>
              <a:rPr lang="en-US" sz="900" dirty="0">
                <a:solidFill>
                  <a:srgbClr val="333E48"/>
                </a:solidFill>
              </a:rPr>
              <a:t>P 202.266.5600 I F 202.266.5700</a:t>
            </a:r>
          </a:p>
        </p:txBody>
      </p:sp>
      <p:sp>
        <p:nvSpPr>
          <p:cNvPr id="14" name="TextBox 13"/>
          <p:cNvSpPr txBox="1"/>
          <p:nvPr userDrawn="1"/>
        </p:nvSpPr>
        <p:spPr bwMode="gray">
          <a:xfrm>
            <a:off x="4704239" y="4223041"/>
            <a:ext cx="1019662" cy="230430"/>
          </a:xfrm>
          <a:prstGeom prst="rect">
            <a:avLst/>
          </a:prstGeom>
          <a:noFill/>
        </p:spPr>
        <p:txBody>
          <a:bodyPr wrap="square" lIns="45720" rIns="45720" rtlCol="0" anchor="ctr">
            <a:noAutofit/>
          </a:bodyPr>
          <a:lstStyle/>
          <a:p>
            <a:pPr algn="ctr">
              <a:spcBef>
                <a:spcPts val="100"/>
              </a:spcBef>
            </a:pPr>
            <a:r>
              <a:rPr lang="en-US" sz="1100" b="1" dirty="0">
                <a:solidFill>
                  <a:srgbClr val="333E48"/>
                </a:solidFill>
              </a:rPr>
              <a:t>advisory.com</a:t>
            </a:r>
          </a:p>
        </p:txBody>
      </p:sp>
      <p:cxnSp>
        <p:nvCxnSpPr>
          <p:cNvPr id="16" name="Straight Connector 15"/>
          <p:cNvCxnSpPr/>
          <p:nvPr userDrawn="1"/>
        </p:nvCxnSpPr>
        <p:spPr bwMode="gray">
          <a:xfrm>
            <a:off x="4636567" y="4090988"/>
            <a:ext cx="0" cy="493029"/>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gray">
          <a:xfrm>
            <a:off x="2193405" y="4090988"/>
            <a:ext cx="0" cy="493029"/>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0804" y="3978148"/>
            <a:ext cx="1517904" cy="737308"/>
          </a:xfrm>
          <a:prstGeom prst="rect">
            <a:avLst/>
          </a:prstGeom>
        </p:spPr>
      </p:pic>
    </p:spTree>
    <p:extLst>
      <p:ext uri="{BB962C8B-B14F-4D97-AF65-F5344CB8AC3E}">
        <p14:creationId xmlns:p14="http://schemas.microsoft.com/office/powerpoint/2010/main" val="1987636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42874" y="396313"/>
            <a:ext cx="1517904" cy="737308"/>
          </a:xfrm>
          <a:prstGeom prst="rect">
            <a:avLst/>
          </a:prstGeom>
        </p:spPr>
      </p:pic>
      <p:sp>
        <p:nvSpPr>
          <p:cNvPr id="8" name="Title 3"/>
          <p:cNvSpPr>
            <a:spLocks noGrp="1"/>
          </p:cNvSpPr>
          <p:nvPr>
            <p:ph type="title" hasCustomPrompt="1"/>
          </p:nvPr>
        </p:nvSpPr>
        <p:spPr bwMode="gray">
          <a:xfrm>
            <a:off x="913784" y="2994031"/>
            <a:ext cx="4572000" cy="769441"/>
          </a:xfrm>
        </p:spPr>
        <p:txBody>
          <a:bodyPr/>
          <a:lstStyle>
            <a:lvl1pPr>
              <a:defRPr sz="2500" b="0">
                <a:solidFill>
                  <a:schemeClr val="tx1"/>
                </a:solidFill>
              </a:defRPr>
            </a:lvl1pPr>
          </a:lstStyle>
          <a:p>
            <a:r>
              <a:rPr lang="en-US" dirty="0"/>
              <a:t>Presentation Title – Arial 25pt Regular, Use Title Case</a:t>
            </a:r>
          </a:p>
        </p:txBody>
      </p:sp>
      <p:sp>
        <p:nvSpPr>
          <p:cNvPr id="9" name="Text Placeholder 5"/>
          <p:cNvSpPr>
            <a:spLocks noGrp="1"/>
          </p:cNvSpPr>
          <p:nvPr>
            <p:ph type="body" sz="quarter" idx="20" hasCustomPrompt="1"/>
          </p:nvPr>
        </p:nvSpPr>
        <p:spPr bwMode="gray">
          <a:xfrm>
            <a:off x="913784" y="3850943"/>
            <a:ext cx="45720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12pt Regular, Use Title Case</a:t>
            </a:r>
          </a:p>
        </p:txBody>
      </p:sp>
    </p:spTree>
    <p:extLst>
      <p:ext uri="{BB962C8B-B14F-4D97-AF65-F5344CB8AC3E}">
        <p14:creationId xmlns:p14="http://schemas.microsoft.com/office/powerpoint/2010/main" val="266702073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grpSp>
        <p:nvGrpSpPr>
          <p:cNvPr id="10" name="Group 9"/>
          <p:cNvGrpSpPr/>
          <p:nvPr userDrawn="1"/>
        </p:nvGrpSpPr>
        <p:grpSpPr bwMode="gray">
          <a:xfrm>
            <a:off x="307400" y="3978148"/>
            <a:ext cx="5786000" cy="737308"/>
            <a:chOff x="318732" y="3948514"/>
            <a:chExt cx="5786000" cy="737308"/>
          </a:xfrm>
        </p:grpSpPr>
        <p:sp>
          <p:nvSpPr>
            <p:cNvPr id="12" name="TextBox 11"/>
            <p:cNvSpPr txBox="1"/>
            <p:nvPr userDrawn="1"/>
          </p:nvSpPr>
          <p:spPr bwMode="gray">
            <a:xfrm>
              <a:off x="3286128" y="4080437"/>
              <a:ext cx="1785798" cy="473463"/>
            </a:xfrm>
            <a:prstGeom prst="rect">
              <a:avLst/>
            </a:prstGeom>
            <a:noFill/>
          </p:spPr>
          <p:txBody>
            <a:bodyPr wrap="square" lIns="109728" rIns="109728" rtlCol="0" anchor="ctr">
              <a:spAutoFit/>
            </a:bodyPr>
            <a:lstStyle/>
            <a:p>
              <a:pPr algn="ctr">
                <a:spcBef>
                  <a:spcPts val="100"/>
                </a:spcBef>
              </a:pPr>
              <a:r>
                <a:rPr lang="en-US" sz="770" dirty="0">
                  <a:solidFill>
                    <a:srgbClr val="333E48"/>
                  </a:solidFill>
                </a:rPr>
                <a:t>Third Floor, Melbourne House</a:t>
              </a:r>
            </a:p>
            <a:p>
              <a:pPr algn="ctr">
                <a:spcBef>
                  <a:spcPts val="100"/>
                </a:spcBef>
              </a:pPr>
              <a:r>
                <a:rPr lang="en-US" sz="770" dirty="0">
                  <a:solidFill>
                    <a:srgbClr val="333E48"/>
                  </a:solidFill>
                </a:rPr>
                <a:t>46 Aldwych, London WC2B 4LL, UK</a:t>
              </a:r>
            </a:p>
            <a:p>
              <a:pPr algn="ctr">
                <a:spcBef>
                  <a:spcPts val="100"/>
                </a:spcBef>
              </a:pPr>
              <a:r>
                <a:rPr lang="en-US" sz="770" dirty="0">
                  <a:solidFill>
                    <a:srgbClr val="333E48"/>
                  </a:solidFill>
                </a:rPr>
                <a:t>P +44 (0) 203 100 6800</a:t>
              </a:r>
            </a:p>
          </p:txBody>
        </p:sp>
        <p:sp>
          <p:nvSpPr>
            <p:cNvPr id="13" name="TextBox 12"/>
            <p:cNvSpPr txBox="1"/>
            <p:nvPr userDrawn="1"/>
          </p:nvSpPr>
          <p:spPr bwMode="gray">
            <a:xfrm>
              <a:off x="5057679" y="4194058"/>
              <a:ext cx="1047053" cy="246221"/>
            </a:xfrm>
            <a:prstGeom prst="rect">
              <a:avLst/>
            </a:prstGeom>
            <a:noFill/>
          </p:spPr>
          <p:txBody>
            <a:bodyPr wrap="square" lIns="109728" rIns="109728" rtlCol="0" anchor="ctr">
              <a:spAutoFit/>
            </a:bodyPr>
            <a:lstStyle/>
            <a:p>
              <a:pPr algn="ctr">
                <a:spcBef>
                  <a:spcPts val="100"/>
                </a:spcBef>
              </a:pPr>
              <a:r>
                <a:rPr lang="en-US" sz="1000" b="1" dirty="0">
                  <a:solidFill>
                    <a:srgbClr val="333E48"/>
                  </a:solidFill>
                </a:rPr>
                <a:t>advisory.com</a:t>
              </a:r>
            </a:p>
          </p:txBody>
        </p:sp>
        <p:sp>
          <p:nvSpPr>
            <p:cNvPr id="17" name="TextBox 16"/>
            <p:cNvSpPr txBox="1"/>
            <p:nvPr userDrawn="1"/>
          </p:nvSpPr>
          <p:spPr bwMode="gray">
            <a:xfrm>
              <a:off x="1834207" y="4014778"/>
              <a:ext cx="1451921" cy="604781"/>
            </a:xfrm>
            <a:prstGeom prst="rect">
              <a:avLst/>
            </a:prstGeom>
            <a:noFill/>
          </p:spPr>
          <p:txBody>
            <a:bodyPr wrap="square" lIns="109728" rIns="109728" rtlCol="0" anchor="ctr">
              <a:spAutoFit/>
            </a:bodyPr>
            <a:lstStyle/>
            <a:p>
              <a:pPr algn="ctr">
                <a:spcBef>
                  <a:spcPts val="100"/>
                </a:spcBef>
              </a:pPr>
              <a:r>
                <a:rPr lang="en-US" sz="770" dirty="0">
                  <a:solidFill>
                    <a:srgbClr val="333E48"/>
                  </a:solidFill>
                </a:rPr>
                <a:t>2445 M Street NW</a:t>
              </a:r>
            </a:p>
            <a:p>
              <a:pPr algn="ctr">
                <a:spcBef>
                  <a:spcPts val="100"/>
                </a:spcBef>
              </a:pPr>
              <a:r>
                <a:rPr lang="en-US" sz="770" dirty="0">
                  <a:solidFill>
                    <a:srgbClr val="333E48"/>
                  </a:solidFill>
                </a:rPr>
                <a:t>Washington DC 20037, USA</a:t>
              </a:r>
            </a:p>
            <a:p>
              <a:pPr algn="ctr">
                <a:spcBef>
                  <a:spcPts val="100"/>
                </a:spcBef>
              </a:pPr>
              <a:r>
                <a:rPr lang="en-US" sz="770" dirty="0">
                  <a:solidFill>
                    <a:srgbClr val="333E48"/>
                  </a:solidFill>
                </a:rPr>
                <a:t>P +1 202 266 5600</a:t>
              </a:r>
            </a:p>
            <a:p>
              <a:pPr algn="ctr">
                <a:spcBef>
                  <a:spcPts val="100"/>
                </a:spcBef>
              </a:pPr>
              <a:r>
                <a:rPr lang="en-US" sz="770" dirty="0">
                  <a:solidFill>
                    <a:srgbClr val="333E48"/>
                  </a:solidFill>
                </a:rPr>
                <a:t>F +1 202 266 5700</a:t>
              </a:r>
            </a:p>
          </p:txBody>
        </p:sp>
        <p:cxnSp>
          <p:nvCxnSpPr>
            <p:cNvPr id="18" name="Straight Connector 17"/>
            <p:cNvCxnSpPr/>
            <p:nvPr userDrawn="1"/>
          </p:nvCxnSpPr>
          <p:spPr bwMode="gray">
            <a:xfrm>
              <a:off x="1831673" y="4045733"/>
              <a:ext cx="0" cy="54287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3286128" y="4045733"/>
              <a:ext cx="0" cy="54287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5069584" y="4045733"/>
              <a:ext cx="0" cy="54287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18732" y="3948514"/>
              <a:ext cx="1517904" cy="737308"/>
            </a:xfrm>
            <a:prstGeom prst="rect">
              <a:avLst/>
            </a:prstGeom>
          </p:spPr>
        </p:pic>
      </p:grpSp>
    </p:spTree>
    <p:extLst>
      <p:ext uri="{BB962C8B-B14F-4D97-AF65-F5344CB8AC3E}">
        <p14:creationId xmlns:p14="http://schemas.microsoft.com/office/powerpoint/2010/main" val="187951371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2_Standard">
    <p:spTree>
      <p:nvGrpSpPr>
        <p:cNvPr id="1" name=""/>
        <p:cNvGrpSpPr/>
        <p:nvPr/>
      </p:nvGrpSpPr>
      <p:grpSpPr>
        <a:xfrm>
          <a:off x="0" y="0"/>
          <a:ext cx="0" cy="0"/>
          <a:chOff x="0" y="0"/>
          <a:chExt cx="0" cy="0"/>
        </a:xfrm>
      </p:grpSpPr>
      <p:sp>
        <p:nvSpPr>
          <p:cNvPr id="12"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17" name="Text Placeholder 4"/>
          <p:cNvSpPr>
            <a:spLocks noGrp="1"/>
          </p:cNvSpPr>
          <p:nvPr>
            <p:ph type="body" sz="quarter" idx="22" hasCustomPrompt="1"/>
          </p:nvPr>
        </p:nvSpPr>
        <p:spPr bwMode="gray">
          <a:xfrm>
            <a:off x="320040" y="45947"/>
            <a:ext cx="2926080" cy="138499"/>
          </a:xfrm>
          <a:prstGeom prst="rect">
            <a:avLst/>
          </a:prstGeom>
        </p:spPr>
        <p:txBody>
          <a:bodyPr lIns="0" tIns="0" rIns="0" bIns="0">
            <a:sp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20" name="Text Placeholder 21"/>
          <p:cNvSpPr>
            <a:spLocks noGrp="1"/>
          </p:cNvSpPr>
          <p:nvPr>
            <p:ph type="body" sz="quarter" idx="23" hasCustomPrompt="1"/>
          </p:nvPr>
        </p:nvSpPr>
        <p:spPr bwMode="gray">
          <a:xfrm>
            <a:off x="4412710" y="4619012"/>
            <a:ext cx="1988089" cy="181588"/>
          </a:xfrm>
          <a:prstGeom prst="rect">
            <a:avLst/>
          </a:prstGeom>
        </p:spPr>
        <p:txBody>
          <a:bodyPr lIns="0" tIns="0" rIns="45720" bIns="27432"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21" name="Text Placeholder 23"/>
          <p:cNvSpPr>
            <a:spLocks noGrp="1"/>
          </p:cNvSpPr>
          <p:nvPr>
            <p:ph type="body" sz="quarter" idx="24" hasCustomPrompt="1"/>
          </p:nvPr>
        </p:nvSpPr>
        <p:spPr bwMode="gray">
          <a:xfrm>
            <a:off x="0" y="4390123"/>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
        <p:nvSpPr>
          <p:cNvPr id="23" name="Text Placeholder 4"/>
          <p:cNvSpPr>
            <a:spLocks noGrp="1"/>
          </p:cNvSpPr>
          <p:nvPr>
            <p:ph type="body" sz="quarter" idx="25" hasCustomPrompt="1"/>
          </p:nvPr>
        </p:nvSpPr>
        <p:spPr bwMode="gray">
          <a:xfrm>
            <a:off x="320040" y="317903"/>
            <a:ext cx="5759450" cy="276999"/>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a:t>Slide Title – Arial 18pt Bold, Use Title Case</a:t>
            </a:r>
          </a:p>
        </p:txBody>
      </p:sp>
    </p:spTree>
    <p:extLst>
      <p:ext uri="{BB962C8B-B14F-4D97-AF65-F5344CB8AC3E}">
        <p14:creationId xmlns:p14="http://schemas.microsoft.com/office/powerpoint/2010/main" val="306758172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userDrawn="1">
  <p:cSld name="1_Title: Logo Lock-up">
    <p:spTree>
      <p:nvGrpSpPr>
        <p:cNvPr id="1" name=""/>
        <p:cNvGrpSpPr/>
        <p:nvPr/>
      </p:nvGrpSpPr>
      <p:grpSpPr>
        <a:xfrm>
          <a:off x="0" y="0"/>
          <a:ext cx="0" cy="0"/>
          <a:chOff x="0" y="0"/>
          <a:chExt cx="0" cy="0"/>
        </a:xfrm>
      </p:grpSpPr>
      <p:sp>
        <p:nvSpPr>
          <p:cNvPr id="8" name="Rectangle 7"/>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36" name="Group 35"/>
          <p:cNvGrpSpPr/>
          <p:nvPr userDrawn="1"/>
        </p:nvGrpSpPr>
        <p:grpSpPr bwMode="gray">
          <a:xfrm>
            <a:off x="2469328" y="1009678"/>
            <a:ext cx="3931710" cy="3793330"/>
            <a:chOff x="2469328" y="1009678"/>
            <a:chExt cx="3931710" cy="3793330"/>
          </a:xfrm>
        </p:grpSpPr>
        <p:sp>
          <p:nvSpPr>
            <p:cNvPr id="10"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13"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14"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grpSp>
      <p:sp>
        <p:nvSpPr>
          <p:cNvPr id="17" name="Rectangle 16"/>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cxnSp>
        <p:nvCxnSpPr>
          <p:cNvPr id="23" name="Straight Connector 22"/>
          <p:cNvCxnSpPr/>
          <p:nvPr userDrawn="1"/>
        </p:nvCxnSpPr>
        <p:spPr bwMode="gray">
          <a:xfrm>
            <a:off x="1745473" y="232899"/>
            <a:ext cx="0" cy="50292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6" name="Text Placeholder 14"/>
          <p:cNvSpPr>
            <a:spLocks noGrp="1"/>
          </p:cNvSpPr>
          <p:nvPr userDrawn="1">
            <p:ph type="body" sz="quarter" idx="17" hasCustomPrompt="1"/>
          </p:nvPr>
        </p:nvSpPr>
        <p:spPr bwMode="gray">
          <a:xfrm>
            <a:off x="1866845" y="242958"/>
            <a:ext cx="2170565" cy="490926"/>
          </a:xfrm>
          <a:prstGeom prst="rect">
            <a:avLst/>
          </a:prstGeom>
        </p:spPr>
        <p:txBody>
          <a:bodyPr lIns="0" tIns="0" rIns="0" bIns="0" anchor="ctr" anchorCtr="0"/>
          <a:lstStyle>
            <a:lvl1pPr marL="0" indent="0">
              <a:spcBef>
                <a:spcPts val="0"/>
              </a:spcBef>
              <a:buNone/>
              <a:defRPr sz="1200">
                <a:solidFill>
                  <a:schemeClr val="tx1"/>
                </a:solidFill>
              </a:defRPr>
            </a:lvl1pPr>
          </a:lstStyle>
          <a:p>
            <a:pPr lvl="0"/>
            <a:r>
              <a:rPr lang="en-US" dirty="0"/>
              <a:t>Program Name Appears Here Identically to Official Lock-up</a:t>
            </a:r>
          </a:p>
        </p:txBody>
      </p:sp>
      <p:sp>
        <p:nvSpPr>
          <p:cNvPr id="27" name="Text Placeholder 15"/>
          <p:cNvSpPr>
            <a:spLocks noGrp="1"/>
          </p:cNvSpPr>
          <p:nvPr userDrawn="1">
            <p:ph type="body" sz="quarter" idx="18" hasCustomPrompt="1"/>
          </p:nvPr>
        </p:nvSpPr>
        <p:spPr bwMode="gray">
          <a:xfrm>
            <a:off x="521743" y="1953544"/>
            <a:ext cx="3685738" cy="615553"/>
          </a:xfrm>
          <a:prstGeom prst="rect">
            <a:avLst/>
          </a:prstGeom>
        </p:spPr>
        <p:txBody>
          <a:bodyPr lIns="0" tIns="0" rIns="0" bIns="0" anchor="b">
            <a:spAutoFit/>
          </a:bodyPr>
          <a:lstStyle>
            <a:lvl1pPr marL="0" indent="0" algn="l">
              <a:spcBef>
                <a:spcPts val="0"/>
              </a:spcBef>
              <a:buNone/>
              <a:defRPr sz="2000" b="0" baseline="0">
                <a:solidFill>
                  <a:schemeClr val="bg1"/>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a:t>Presentation Title – Arial 20pt Regular, Use Title Case</a:t>
            </a:r>
          </a:p>
        </p:txBody>
      </p:sp>
      <p:sp>
        <p:nvSpPr>
          <p:cNvPr id="28" name="Text Placeholder 15"/>
          <p:cNvSpPr>
            <a:spLocks noGrp="1"/>
          </p:cNvSpPr>
          <p:nvPr userDrawn="1">
            <p:ph type="body" sz="quarter" idx="19" hasCustomPrompt="1"/>
          </p:nvPr>
        </p:nvSpPr>
        <p:spPr bwMode="gray">
          <a:xfrm>
            <a:off x="521743" y="2660226"/>
            <a:ext cx="3685032" cy="369332"/>
          </a:xfrm>
          <a:prstGeom prst="rect">
            <a:avLst/>
          </a:prstGeom>
        </p:spPr>
        <p:txBody>
          <a:bodyPr lIns="0" tIns="0" rIns="0" bIns="0" anchor="t">
            <a:spAutoFit/>
          </a:bodyPr>
          <a:lstStyle>
            <a:lvl1pPr marL="0" indent="0" algn="l">
              <a:spcBef>
                <a:spcPts val="0"/>
              </a:spcBef>
              <a:buNone/>
              <a:defRPr sz="1200" b="0" baseline="0">
                <a:solidFill>
                  <a:schemeClr val="bg1"/>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a:t>Presentation Subtitle – Arial </a:t>
            </a:r>
            <a:br>
              <a:rPr lang="en-US" dirty="0"/>
            </a:br>
            <a:r>
              <a:rPr lang="en-US" dirty="0"/>
              <a:t>12pt Regular, Use Title Case</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06723" y="103457"/>
            <a:ext cx="1517904" cy="737308"/>
          </a:xfrm>
          <a:prstGeom prst="rect">
            <a:avLst/>
          </a:prstGeom>
        </p:spPr>
      </p:pic>
    </p:spTree>
    <p:extLst>
      <p:ext uri="{BB962C8B-B14F-4D97-AF65-F5344CB8AC3E}">
        <p14:creationId xmlns:p14="http://schemas.microsoft.com/office/powerpoint/2010/main" val="12231511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userDrawn="1">
  <p:cSld name="1_Road Map 3">
    <p:bg>
      <p:bgRef idx="1001">
        <a:schemeClr val="bg1"/>
      </p:bgRef>
    </p:bg>
    <p:spTree>
      <p:nvGrpSpPr>
        <p:cNvPr id="1" name=""/>
        <p:cNvGrpSpPr/>
        <p:nvPr/>
      </p:nvGrpSpPr>
      <p:grpSpPr>
        <a:xfrm>
          <a:off x="0" y="0"/>
          <a:ext cx="0" cy="0"/>
          <a:chOff x="0" y="0"/>
          <a:chExt cx="0" cy="0"/>
        </a:xfrm>
      </p:grpSpPr>
      <p:sp>
        <p:nvSpPr>
          <p:cNvPr id="10" name="Rectangle 9"/>
          <p:cNvSpPr/>
          <p:nvPr userDrawn="1"/>
        </p:nvSpPr>
        <p:spPr bwMode="gray">
          <a:xfrm>
            <a:off x="0" y="0"/>
            <a:ext cx="6400800" cy="48006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 name="TextBox 2"/>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The Advisory Board Company • </a:t>
            </a:r>
            <a:r>
              <a:rPr lang="en-US" sz="500" b="1" dirty="0">
                <a:solidFill>
                  <a:srgbClr val="BEC9D0"/>
                </a:solidFill>
              </a:rPr>
              <a:t>advisory.com</a:t>
            </a:r>
            <a:endParaRPr lang="en-US" sz="500" dirty="0">
              <a:solidFill>
                <a:srgbClr val="BEC9D0"/>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3" name="TextBox 12"/>
          <p:cNvSpPr txBox="1"/>
          <p:nvPr userDrawn="1"/>
        </p:nvSpPr>
        <p:spPr bwMode="gray">
          <a:xfrm>
            <a:off x="786450" y="198021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1070148" y="26835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1" name="TextBox 20"/>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6" name="Text Placeholder 5"/>
          <p:cNvSpPr>
            <a:spLocks noGrp="1"/>
          </p:cNvSpPr>
          <p:nvPr>
            <p:ph type="body" sz="quarter" idx="25" hasCustomPrompt="1"/>
          </p:nvPr>
        </p:nvSpPr>
        <p:spPr bwMode="gray">
          <a:xfrm>
            <a:off x="1089420" y="1446167"/>
            <a:ext cx="4114800" cy="153888"/>
          </a:xfrm>
          <a:prstGeom prst="rect">
            <a:avLst/>
          </a:prstGeom>
        </p:spPr>
        <p:txBody>
          <a:bodyPr lIns="0" tIns="0" rIns="0" bIns="0" anchor="ctr" anchorCtr="0">
            <a:spAutoFit/>
          </a:bodyPr>
          <a:lstStyle>
            <a:lvl1pPr marL="0" indent="0">
              <a:buNone/>
              <a:defRPr sz="1000">
                <a:solidFill>
                  <a:schemeClr val="accent1"/>
                </a:solidFill>
              </a:defRPr>
            </a:lvl1pPr>
            <a:lvl2pPr marL="114300" indent="0">
              <a:buNone/>
              <a:defRPr sz="900">
                <a:solidFill>
                  <a:schemeClr val="accent2"/>
                </a:solidFill>
              </a:defRPr>
            </a:lvl2pPr>
            <a:lvl3pPr marL="228600" indent="0">
              <a:buNone/>
              <a:defRPr sz="900">
                <a:solidFill>
                  <a:schemeClr val="accent2"/>
                </a:solidFill>
              </a:defRPr>
            </a:lvl3pPr>
            <a:lvl4pPr marL="342900" indent="0">
              <a:buNone/>
              <a:defRPr sz="900">
                <a:solidFill>
                  <a:schemeClr val="accent2"/>
                </a:solidFill>
              </a:defRPr>
            </a:lvl4pPr>
            <a:lvl5pPr marL="457200" indent="0">
              <a:buNone/>
              <a:defRPr sz="900">
                <a:solidFill>
                  <a:schemeClr val="accent2"/>
                </a:solidFill>
              </a:defRPr>
            </a:lvl5pPr>
          </a:lstStyle>
          <a:p>
            <a:pPr lvl="0"/>
            <a:r>
              <a:rPr lang="en-US" dirty="0"/>
              <a:t>Section Title – Arial 10pt Regular, Accent 1, Use Title Case</a:t>
            </a:r>
          </a:p>
        </p:txBody>
      </p:sp>
      <p:sp>
        <p:nvSpPr>
          <p:cNvPr id="23" name="Text Placeholder 4"/>
          <p:cNvSpPr>
            <a:spLocks noGrp="1"/>
          </p:cNvSpPr>
          <p:nvPr>
            <p:ph type="body" sz="quarter" idx="24" hasCustomPrompt="1"/>
          </p:nvPr>
        </p:nvSpPr>
        <p:spPr bwMode="gray">
          <a:xfrm>
            <a:off x="1341574" y="2118717"/>
            <a:ext cx="4585813" cy="215444"/>
          </a:xfrm>
          <a:prstGeom prst="rect">
            <a:avLst/>
          </a:prstGeom>
        </p:spPr>
        <p:txBody>
          <a:bodyPr wrap="square" lIns="0" tIns="0" rIns="0" bIns="0" anchor="ctr" anchorCtr="0">
            <a:spAutoFit/>
          </a:bodyPr>
          <a:lstStyle>
            <a:lvl1pPr marL="0" indent="0">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Section Title – Arial 14pt Regular, White, Use Title Case</a:t>
            </a:r>
          </a:p>
        </p:txBody>
      </p:sp>
      <p:sp>
        <p:nvSpPr>
          <p:cNvPr id="11" name="Text Placeholder 10"/>
          <p:cNvSpPr>
            <a:spLocks noGrp="1"/>
          </p:cNvSpPr>
          <p:nvPr>
            <p:ph type="body" sz="quarter" idx="26" hasCustomPrompt="1"/>
          </p:nvPr>
        </p:nvSpPr>
        <p:spPr bwMode="gray">
          <a:xfrm>
            <a:off x="1560779" y="2852825"/>
            <a:ext cx="4114800" cy="153888"/>
          </a:xfrm>
          <a:prstGeom prst="rect">
            <a:avLst/>
          </a:prstGeom>
        </p:spPr>
        <p:txBody>
          <a:bodyPr lIns="0" tIns="0" rIns="0" bIns="0" anchor="ctr" anchorCtr="0">
            <a:spAutoFit/>
          </a:bodyPr>
          <a:lstStyle>
            <a:lvl1pPr marL="0" indent="0">
              <a:buNone/>
              <a:defRPr sz="1000">
                <a:solidFill>
                  <a:schemeClr val="accent1"/>
                </a:solidFill>
              </a:defRPr>
            </a:lvl1pPr>
            <a:lvl2pPr marL="114300" indent="0">
              <a:buNone/>
              <a:defRPr sz="900">
                <a:solidFill>
                  <a:schemeClr val="bg1"/>
                </a:solidFill>
              </a:defRPr>
            </a:lvl2pPr>
            <a:lvl3pPr marL="228600" indent="0">
              <a:buNone/>
              <a:defRPr sz="900">
                <a:solidFill>
                  <a:schemeClr val="bg1"/>
                </a:solidFill>
              </a:defRPr>
            </a:lvl3pPr>
            <a:lvl4pPr marL="342900" indent="0">
              <a:buNone/>
              <a:defRPr sz="900">
                <a:solidFill>
                  <a:schemeClr val="bg1"/>
                </a:solidFill>
              </a:defRPr>
            </a:lvl4pPr>
            <a:lvl5pPr marL="457200" indent="0">
              <a:buNone/>
              <a:defRPr sz="900">
                <a:solidFill>
                  <a:schemeClr val="bg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999074687"/>
      </p:ext>
    </p:extLst>
  </p:cSld>
  <p:clrMapOvr>
    <a:overrideClrMapping bg1="lt1" tx1="dk1" bg2="lt2" tx2="dk2" accent1="accent1" accent2="accent2" accent3="accent3" accent4="accent4" accent5="accent5" accent6="accent6" hlink="hlink" folHlink="folHlink"/>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1_Paperless Meeting Credit/Caveat">
    <p:spTree>
      <p:nvGrpSpPr>
        <p:cNvPr id="1" name=""/>
        <p:cNvGrpSpPr/>
        <p:nvPr/>
      </p:nvGrpSpPr>
      <p:grpSpPr>
        <a:xfrm>
          <a:off x="0" y="0"/>
          <a:ext cx="0" cy="0"/>
          <a:chOff x="0" y="0"/>
          <a:chExt cx="0" cy="0"/>
        </a:xfrm>
      </p:grpSpPr>
      <p:grpSp>
        <p:nvGrpSpPr>
          <p:cNvPr id="4" name="Group 3"/>
          <p:cNvGrpSpPr/>
          <p:nvPr userDrawn="1"/>
        </p:nvGrpSpPr>
        <p:grpSpPr bwMode="gray">
          <a:xfrm>
            <a:off x="4097437" y="0"/>
            <a:ext cx="2170753" cy="4800600"/>
            <a:chOff x="4097437" y="0"/>
            <a:chExt cx="2170753" cy="4800600"/>
          </a:xfrm>
        </p:grpSpPr>
        <p:sp>
          <p:nvSpPr>
            <p:cNvPr id="5" name="TextBox 4"/>
            <p:cNvSpPr txBox="1"/>
            <p:nvPr/>
          </p:nvSpPr>
          <p:spPr bwMode="gray">
            <a:xfrm rot="10800000" flipH="1" flipV="1">
              <a:off x="4103923" y="261651"/>
              <a:ext cx="2164267" cy="4277297"/>
            </a:xfrm>
            <a:prstGeom prst="rect">
              <a:avLst/>
            </a:prstGeom>
            <a:noFill/>
          </p:spPr>
          <p:txBody>
            <a:bodyPr wrap="square" tIns="0" rIns="0" bIns="0" rtlCol="0">
              <a:noAutofit/>
            </a:bodyPr>
            <a:lstStyle/>
            <a:p>
              <a:pPr>
                <a:spcBef>
                  <a:spcPts val="400"/>
                </a:spcBef>
              </a:pPr>
              <a:r>
                <a:rPr lang="en-US" sz="650" b="1" baseline="30000" dirty="0">
                  <a:solidFill>
                    <a:srgbClr val="333E48"/>
                  </a:solidFill>
                  <a:cs typeface="Arial"/>
                </a:rPr>
                <a:t>LEGAL CAVEAT</a:t>
              </a:r>
            </a:p>
            <a:p>
              <a:pPr>
                <a:spcBef>
                  <a:spcPts val="200"/>
                </a:spcBef>
              </a:pPr>
              <a:r>
                <a:rPr lang="en-US" sz="650" baseline="30000" dirty="0">
                  <a:solidFill>
                    <a:srgbClr val="333E48"/>
                  </a:solidFill>
                  <a:cs typeface="Arial"/>
                </a:rPr>
                <a:t>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a:spcBef>
                  <a:spcPts val="400"/>
                </a:spcBef>
              </a:pPr>
              <a:r>
                <a:rPr lang="en-US" sz="650" baseline="30000" dirty="0">
                  <a:solidFill>
                    <a:srgbClr val="333E48"/>
                  </a:solidFill>
                  <a:cs typeface="Arial"/>
                </a:rPr>
                <a:t>The Advisory Board is a registered trademark of The Advisory Board Company in the United States and other countries. Members are not permitted to use this trademark, or any other Advisory Board trademark, product name, service name, trade name, and logo, without the prior written consent of 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p>
            <a:p>
              <a:pPr>
                <a:spcBef>
                  <a:spcPts val="900"/>
                </a:spcBef>
              </a:pPr>
              <a:r>
                <a:rPr lang="en-US" sz="650" b="1" baseline="30000" dirty="0">
                  <a:solidFill>
                    <a:srgbClr val="333E48"/>
                  </a:solidFill>
                  <a:cs typeface="Arial"/>
                </a:rPr>
                <a:t>IMPORTANT: Please read the following.</a:t>
              </a:r>
            </a:p>
            <a:p>
              <a:pPr>
                <a:spcBef>
                  <a:spcPts val="200"/>
                </a:spcBef>
              </a:pPr>
              <a:r>
                <a:rPr lang="en-US" sz="650" baseline="30000" dirty="0">
                  <a:solidFill>
                    <a:srgbClr val="333E48"/>
                  </a:solidFill>
                  <a:cs typeface="Arial"/>
                </a:rPr>
                <a:t>The Advisory Board Company has prepared this report for the exclusive use of</a:t>
              </a:r>
              <a:br>
                <a:rPr lang="en-US" sz="650" baseline="30000" dirty="0">
                  <a:solidFill>
                    <a:srgbClr val="333E48"/>
                  </a:solidFill>
                  <a:cs typeface="Arial"/>
                </a:rPr>
              </a:br>
              <a:r>
                <a:rPr lang="en-US" sz="650" baseline="30000" dirty="0">
                  <a:solidFill>
                    <a:srgbClr val="333E48"/>
                  </a:solidFill>
                  <a:cs typeface="Arial"/>
                </a:rPr>
                <a:t>its members. Each member acknowledges and agrees that this report and the information contained herein (collectively, the “Report”) are confidential and proprietary to The Advisory Board Company. By accepting delivery of this Report, each member agrees to abide by the terms as stated herein, including the following:</a:t>
              </a:r>
            </a:p>
            <a:p>
              <a:pPr marL="73152" indent="-114300">
                <a:spcBef>
                  <a:spcPts val="200"/>
                </a:spcBef>
              </a:pPr>
              <a:r>
                <a:rPr lang="en-US" sz="650" baseline="30000" dirty="0">
                  <a:solidFill>
                    <a:srgbClr val="333E48"/>
                  </a:solidFill>
                  <a:cs typeface="Arial"/>
                </a:rPr>
                <a:t>1.</a:t>
              </a:r>
              <a:r>
                <a:rPr lang="en-US" sz="650" dirty="0">
                  <a:solidFill>
                    <a:srgbClr val="333E48"/>
                  </a:solidFill>
                  <a:cs typeface="Arial"/>
                </a:rPr>
                <a:t> 	</a:t>
              </a:r>
              <a:r>
                <a:rPr lang="en-US" sz="650" baseline="30000" dirty="0">
                  <a:solidFill>
                    <a:srgbClr val="333E48"/>
                  </a:solidFill>
                  <a:cs typeface="Arial"/>
                </a:rPr>
                <a:t>The Advisory Board Company owns all right, title and interest in and to this Report. Except as stated herein, no right, license, permission or interest of</a:t>
              </a:r>
              <a:br>
                <a:rPr lang="en-US" sz="650" baseline="30000" dirty="0">
                  <a:solidFill>
                    <a:srgbClr val="333E48"/>
                  </a:solidFill>
                  <a:cs typeface="Arial"/>
                </a:rPr>
              </a:br>
              <a:r>
                <a:rPr lang="en-US" sz="650" baseline="30000" dirty="0">
                  <a:solidFill>
                    <a:srgbClr val="333E48"/>
                  </a:solidFill>
                  <a:cs typeface="Arial"/>
                </a:rPr>
                <a:t>any kind in this Report is intended to be given, transferred to or acquired by</a:t>
              </a:r>
              <a:br>
                <a:rPr lang="en-US" sz="650" baseline="30000" dirty="0">
                  <a:solidFill>
                    <a:srgbClr val="333E48"/>
                  </a:solidFill>
                  <a:cs typeface="Arial"/>
                </a:rPr>
              </a:br>
              <a:r>
                <a:rPr lang="en-US" sz="650" baseline="30000" dirty="0">
                  <a:solidFill>
                    <a:srgbClr val="333E48"/>
                  </a:solidFill>
                  <a:cs typeface="Arial"/>
                </a:rPr>
                <a:t>a member. Each member is authorized to use this Report only to the extent expressly authorized herein.  </a:t>
              </a:r>
            </a:p>
            <a:p>
              <a:pPr marL="73152" indent="-114300">
                <a:spcBef>
                  <a:spcPts val="200"/>
                </a:spcBef>
              </a:pPr>
              <a:r>
                <a:rPr lang="en-US" sz="650" baseline="30000" dirty="0">
                  <a:solidFill>
                    <a:srgbClr val="333E48"/>
                  </a:solidFill>
                  <a:cs typeface="Arial"/>
                </a:rPr>
                <a:t>2. 	Each member shall not sell, license, or republish this Report. Each member</a:t>
              </a:r>
              <a:br>
                <a:rPr lang="en-US" sz="650" baseline="30000" dirty="0">
                  <a:solidFill>
                    <a:srgbClr val="333E48"/>
                  </a:solidFill>
                  <a:cs typeface="Arial"/>
                </a:rPr>
              </a:br>
              <a:r>
                <a:rPr lang="en-US" sz="650" baseline="30000" dirty="0">
                  <a:solidFill>
                    <a:srgbClr val="333E48"/>
                  </a:solidFill>
                  <a:cs typeface="Arial"/>
                </a:rPr>
                <a:t>shall not disseminate or permit the use of, and shall take reasonable precautions to prevent such dissemination or use of, this Report by (a) any of its employees and agents (except as stated below), or (b) any third party.</a:t>
              </a:r>
            </a:p>
            <a:p>
              <a:pPr marL="73152" indent="-114300">
                <a:spcBef>
                  <a:spcPts val="200"/>
                </a:spcBef>
              </a:pPr>
              <a:r>
                <a:rPr lang="en-US" sz="650" baseline="30000" dirty="0">
                  <a:solidFill>
                    <a:srgbClr val="333E48"/>
                  </a:solidFill>
                  <a:cs typeface="Aria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a:t>
              </a:r>
              <a:r>
                <a:rPr lang="en-US" sz="650" spc="-10" baseline="30000" dirty="0">
                  <a:solidFill>
                    <a:srgbClr val="333E48"/>
                  </a:solidFill>
                  <a:cs typeface="Arial"/>
                </a:rPr>
                <a:t>Report for its internal use only. Each member may make a limited number of copies, solely </a:t>
              </a:r>
              <a:r>
                <a:rPr lang="en-US" sz="650" baseline="30000" dirty="0">
                  <a:solidFill>
                    <a:srgbClr val="333E48"/>
                  </a:solidFill>
                  <a:cs typeface="Arial"/>
                </a:rPr>
                <a:t>as adequate for use by its employees and agents in accordance with the terms herein. </a:t>
              </a:r>
            </a:p>
            <a:p>
              <a:pPr marL="73152" indent="-114300">
                <a:spcBef>
                  <a:spcPts val="200"/>
                </a:spcBef>
              </a:pPr>
              <a:r>
                <a:rPr lang="en-US" sz="650" baseline="30000" dirty="0">
                  <a:solidFill>
                    <a:srgbClr val="333E48"/>
                  </a:solidFill>
                  <a:cs typeface="Arial"/>
                </a:rPr>
                <a:t>4. 	Each member shall not remove from this Report any confidential markings, copyright notices, and other similar indicia herein.</a:t>
              </a:r>
            </a:p>
            <a:p>
              <a:pPr marL="73152" indent="-114300">
                <a:spcBef>
                  <a:spcPts val="200"/>
                </a:spcBef>
              </a:pPr>
              <a:r>
                <a:rPr lang="en-US" sz="650" baseline="30000" dirty="0">
                  <a:solidFill>
                    <a:srgbClr val="333E48"/>
                  </a:solidFill>
                  <a:cs typeface="Arial"/>
                </a:rPr>
                <a:t>5. 	Each member is responsible for any breach of its obligations as stated herein</a:t>
              </a:r>
              <a:br>
                <a:rPr lang="en-US" sz="650" baseline="30000" dirty="0">
                  <a:solidFill>
                    <a:srgbClr val="333E48"/>
                  </a:solidFill>
                  <a:cs typeface="Arial"/>
                </a:rPr>
              </a:br>
              <a:r>
                <a:rPr lang="en-US" sz="650" baseline="30000" dirty="0">
                  <a:solidFill>
                    <a:srgbClr val="333E48"/>
                  </a:solidFill>
                  <a:cs typeface="Arial"/>
                </a:rPr>
                <a:t>by any of its employees or agents. </a:t>
              </a:r>
            </a:p>
            <a:p>
              <a:pPr marL="73152" indent="-114300">
                <a:spcBef>
                  <a:spcPts val="200"/>
                </a:spcBef>
              </a:pPr>
              <a:r>
                <a:rPr lang="en-US" sz="650" baseline="30000" dirty="0">
                  <a:solidFill>
                    <a:srgbClr val="333E48"/>
                  </a:solidFill>
                  <a:cs typeface="Arial"/>
                </a:rPr>
                <a:t>6. 	If a member is unwilling to abide by any of the foregoing obligations, then such member shall promptly return this Report and all copies thereof to The Advisory Board Company.</a:t>
              </a:r>
            </a:p>
          </p:txBody>
        </p:sp>
        <p:cxnSp>
          <p:nvCxnSpPr>
            <p:cNvPr id="8" name="Straight Connector 7"/>
            <p:cNvCxnSpPr/>
            <p:nvPr/>
          </p:nvCxnSpPr>
          <p:spPr bwMode="gray">
            <a:xfrm>
              <a:off x="4097437"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9" name="Text Placeholder 5"/>
          <p:cNvSpPr>
            <a:spLocks noGrp="1"/>
          </p:cNvSpPr>
          <p:nvPr>
            <p:ph type="body" sz="quarter" idx="21" hasCustomPrompt="1"/>
          </p:nvPr>
        </p:nvSpPr>
        <p:spPr bwMode="gray">
          <a:xfrm>
            <a:off x="320675" y="197781"/>
            <a:ext cx="3550934" cy="246221"/>
          </a:xfrm>
          <a:prstGeom prst="rect">
            <a:avLst/>
          </a:prstGeom>
        </p:spPr>
        <p:txBody>
          <a:bodyPr wrap="square" lIns="0" tIns="0" rIns="0" bIns="0" anchor="t" anchorCtr="0">
            <a:spAutoFit/>
          </a:bodyPr>
          <a:lstStyle>
            <a:lvl1pPr marL="0" indent="0">
              <a:spcBef>
                <a:spcPts val="0"/>
              </a:spcBef>
              <a:buNone/>
              <a:defRPr sz="1600" b="1" baseline="0">
                <a:solidFill>
                  <a:schemeClr val="tx1"/>
                </a:solidFill>
              </a:defRPr>
            </a:lvl1pPr>
            <a:lvl2pPr marL="114300" indent="0">
              <a:buNone/>
              <a:defRPr/>
            </a:lvl2pPr>
            <a:lvl3pPr marL="228600" indent="0">
              <a:buNone/>
              <a:defRPr/>
            </a:lvl3pPr>
            <a:lvl4pPr marL="342900" indent="0">
              <a:buNone/>
              <a:defRPr/>
            </a:lvl4pPr>
            <a:lvl5pPr marL="457200" indent="0">
              <a:buNone/>
              <a:defRPr/>
            </a:lvl5pPr>
          </a:lstStyle>
          <a:p>
            <a:pPr lvl="0"/>
            <a:r>
              <a:rPr lang="en-US" dirty="0"/>
              <a:t>Insert Program Name Here</a:t>
            </a:r>
          </a:p>
        </p:txBody>
      </p:sp>
      <p:sp>
        <p:nvSpPr>
          <p:cNvPr id="10" name="Text Placeholder 2"/>
          <p:cNvSpPr>
            <a:spLocks noGrp="1"/>
          </p:cNvSpPr>
          <p:nvPr>
            <p:ph type="body" sz="quarter" idx="22" hasCustomPrompt="1"/>
          </p:nvPr>
        </p:nvSpPr>
        <p:spPr bwMode="gray">
          <a:xfrm>
            <a:off x="673132" y="1001121"/>
            <a:ext cx="3211447" cy="169277"/>
          </a:xfrm>
          <a:prstGeom prst="rect">
            <a:avLst/>
          </a:prstGeom>
        </p:spPr>
        <p:txBody>
          <a:bodyPr wrap="square" lIns="0" tIns="0" rIns="0" bIns="0">
            <a:spAutoFit/>
          </a:bodyPr>
          <a:lstStyle>
            <a:lvl1pPr marL="0" indent="0">
              <a:buNone/>
              <a:defRPr sz="1100" baseline="0">
                <a:solidFill>
                  <a:schemeClr val="tx1"/>
                </a:solidFill>
              </a:defRPr>
            </a:lvl1pPr>
          </a:lstStyle>
          <a:p>
            <a:pPr lvl="0"/>
            <a:r>
              <a:rPr lang="en-US" dirty="0"/>
              <a:t>Project Director (click to add desired text)</a:t>
            </a:r>
          </a:p>
        </p:txBody>
      </p:sp>
      <p:sp>
        <p:nvSpPr>
          <p:cNvPr id="11" name="Text Placeholder 2"/>
          <p:cNvSpPr>
            <a:spLocks noGrp="1"/>
          </p:cNvSpPr>
          <p:nvPr>
            <p:ph type="body" sz="quarter" idx="23" hasCustomPrompt="1"/>
          </p:nvPr>
        </p:nvSpPr>
        <p:spPr bwMode="gray">
          <a:xfrm>
            <a:off x="673132" y="1215130"/>
            <a:ext cx="3211447" cy="138499"/>
          </a:xfrm>
          <a:prstGeom prst="rect">
            <a:avLst/>
          </a:prstGeom>
        </p:spPr>
        <p:txBody>
          <a:bodyPr wrap="square" lIns="0" tIns="0" rIns="0" bIns="0">
            <a:spAutoFit/>
          </a:bodyPr>
          <a:lstStyle>
            <a:lvl1pPr marL="0" indent="0">
              <a:buNone/>
              <a:defRPr sz="900" baseline="0">
                <a:solidFill>
                  <a:schemeClr val="accent3"/>
                </a:solidFill>
              </a:defRPr>
            </a:lvl1pPr>
          </a:lstStyle>
          <a:p>
            <a:pPr lvl="0"/>
            <a:r>
              <a:rPr lang="en-US" dirty="0"/>
              <a:t>Insert Name(s) Here</a:t>
            </a:r>
          </a:p>
        </p:txBody>
      </p:sp>
      <p:sp>
        <p:nvSpPr>
          <p:cNvPr id="12" name="Text Placeholder 2"/>
          <p:cNvSpPr>
            <a:spLocks noGrp="1"/>
          </p:cNvSpPr>
          <p:nvPr>
            <p:ph type="body" sz="quarter" idx="24" hasCustomPrompt="1"/>
          </p:nvPr>
        </p:nvSpPr>
        <p:spPr bwMode="gray">
          <a:xfrm>
            <a:off x="673132" y="1588235"/>
            <a:ext cx="3211447" cy="169277"/>
          </a:xfrm>
          <a:prstGeom prst="rect">
            <a:avLst/>
          </a:prstGeom>
        </p:spPr>
        <p:txBody>
          <a:bodyPr wrap="square" lIns="0" tIns="0" rIns="0" bIns="0">
            <a:spAutoFit/>
          </a:bodyPr>
          <a:lstStyle>
            <a:lvl1pPr marL="0" indent="0">
              <a:buNone/>
              <a:defRPr sz="1100" baseline="0">
                <a:solidFill>
                  <a:schemeClr val="tx1"/>
                </a:solidFill>
              </a:defRPr>
            </a:lvl1pPr>
          </a:lstStyle>
          <a:p>
            <a:pPr lvl="0"/>
            <a:r>
              <a:rPr lang="en-US" dirty="0"/>
              <a:t>Contributing Consultants (click to add desired text)</a:t>
            </a:r>
          </a:p>
        </p:txBody>
      </p:sp>
      <p:sp>
        <p:nvSpPr>
          <p:cNvPr id="13" name="Text Placeholder 2"/>
          <p:cNvSpPr>
            <a:spLocks noGrp="1"/>
          </p:cNvSpPr>
          <p:nvPr>
            <p:ph type="body" sz="quarter" idx="25" hasCustomPrompt="1"/>
          </p:nvPr>
        </p:nvSpPr>
        <p:spPr bwMode="gray">
          <a:xfrm>
            <a:off x="673132" y="1802244"/>
            <a:ext cx="3211447" cy="138499"/>
          </a:xfrm>
          <a:prstGeom prst="rect">
            <a:avLst/>
          </a:prstGeom>
        </p:spPr>
        <p:txBody>
          <a:bodyPr wrap="square" lIns="0" tIns="0" rIns="0" bIns="0">
            <a:spAutoFit/>
          </a:bodyPr>
          <a:lstStyle>
            <a:lvl1pPr marL="0" indent="0">
              <a:buNone/>
              <a:defRPr sz="900" baseline="0">
                <a:solidFill>
                  <a:schemeClr val="accent3"/>
                </a:solidFill>
              </a:defRPr>
            </a:lvl1pPr>
          </a:lstStyle>
          <a:p>
            <a:pPr lvl="0"/>
            <a:r>
              <a:rPr lang="en-US" dirty="0"/>
              <a:t>Insert Name(s) Here</a:t>
            </a:r>
          </a:p>
        </p:txBody>
      </p:sp>
      <p:sp>
        <p:nvSpPr>
          <p:cNvPr id="14" name="Text Placeholder 2"/>
          <p:cNvSpPr>
            <a:spLocks noGrp="1"/>
          </p:cNvSpPr>
          <p:nvPr>
            <p:ph type="body" sz="quarter" idx="26" hasCustomPrompt="1"/>
          </p:nvPr>
        </p:nvSpPr>
        <p:spPr bwMode="gray">
          <a:xfrm>
            <a:off x="673132" y="2174373"/>
            <a:ext cx="3211447" cy="169277"/>
          </a:xfrm>
          <a:prstGeom prst="rect">
            <a:avLst/>
          </a:prstGeom>
        </p:spPr>
        <p:txBody>
          <a:bodyPr wrap="square" lIns="0" tIns="0" rIns="0" bIns="0">
            <a:spAutoFit/>
          </a:bodyPr>
          <a:lstStyle>
            <a:lvl1pPr marL="0" indent="0">
              <a:buNone/>
              <a:defRPr sz="1100" baseline="0">
                <a:solidFill>
                  <a:schemeClr val="tx1"/>
                </a:solidFill>
              </a:defRPr>
            </a:lvl1pPr>
          </a:lstStyle>
          <a:p>
            <a:pPr lvl="0"/>
            <a:r>
              <a:rPr lang="en-US" dirty="0"/>
              <a:t>Design Consultant (click to add desired text)</a:t>
            </a:r>
          </a:p>
        </p:txBody>
      </p:sp>
      <p:sp>
        <p:nvSpPr>
          <p:cNvPr id="15" name="Text Placeholder 2"/>
          <p:cNvSpPr>
            <a:spLocks noGrp="1"/>
          </p:cNvSpPr>
          <p:nvPr>
            <p:ph type="body" sz="quarter" idx="27" hasCustomPrompt="1"/>
          </p:nvPr>
        </p:nvSpPr>
        <p:spPr bwMode="gray">
          <a:xfrm>
            <a:off x="673132" y="2388382"/>
            <a:ext cx="3211447" cy="138499"/>
          </a:xfrm>
          <a:prstGeom prst="rect">
            <a:avLst/>
          </a:prstGeom>
        </p:spPr>
        <p:txBody>
          <a:bodyPr wrap="square" lIns="0" tIns="0" rIns="0" bIns="0">
            <a:spAutoFit/>
          </a:bodyPr>
          <a:lstStyle>
            <a:lvl1pPr marL="0" indent="0">
              <a:buNone/>
              <a:defRPr sz="900" baseline="0">
                <a:solidFill>
                  <a:schemeClr val="accent3"/>
                </a:solidFill>
              </a:defRPr>
            </a:lvl1pPr>
          </a:lstStyle>
          <a:p>
            <a:pPr lvl="0"/>
            <a:r>
              <a:rPr lang="en-US" dirty="0"/>
              <a:t>Insert Name(s) Here</a:t>
            </a:r>
          </a:p>
        </p:txBody>
      </p:sp>
      <p:sp>
        <p:nvSpPr>
          <p:cNvPr id="16" name="Text Placeholder 2"/>
          <p:cNvSpPr>
            <a:spLocks noGrp="1"/>
          </p:cNvSpPr>
          <p:nvPr>
            <p:ph type="body" sz="quarter" idx="28" hasCustomPrompt="1"/>
          </p:nvPr>
        </p:nvSpPr>
        <p:spPr bwMode="gray">
          <a:xfrm>
            <a:off x="673132" y="2762001"/>
            <a:ext cx="3211447" cy="169277"/>
          </a:xfrm>
          <a:prstGeom prst="rect">
            <a:avLst/>
          </a:prstGeom>
        </p:spPr>
        <p:txBody>
          <a:bodyPr wrap="square" lIns="0" tIns="0" rIns="0" bIns="0">
            <a:spAutoFit/>
          </a:bodyPr>
          <a:lstStyle>
            <a:lvl1pPr marL="0" indent="0">
              <a:buNone/>
              <a:defRPr sz="1100" baseline="0">
                <a:solidFill>
                  <a:schemeClr val="tx1"/>
                </a:solidFill>
              </a:defRPr>
            </a:lvl1pPr>
          </a:lstStyle>
          <a:p>
            <a:pPr lvl="0"/>
            <a:r>
              <a:rPr lang="en-US" dirty="0"/>
              <a:t>Executive Director (click to add desired text)</a:t>
            </a:r>
          </a:p>
        </p:txBody>
      </p:sp>
      <p:sp>
        <p:nvSpPr>
          <p:cNvPr id="17" name="Text Placeholder 2"/>
          <p:cNvSpPr>
            <a:spLocks noGrp="1"/>
          </p:cNvSpPr>
          <p:nvPr>
            <p:ph type="body" sz="quarter" idx="29" hasCustomPrompt="1"/>
          </p:nvPr>
        </p:nvSpPr>
        <p:spPr bwMode="gray">
          <a:xfrm>
            <a:off x="673132" y="2976010"/>
            <a:ext cx="3211447" cy="138499"/>
          </a:xfrm>
          <a:prstGeom prst="rect">
            <a:avLst/>
          </a:prstGeom>
        </p:spPr>
        <p:txBody>
          <a:bodyPr wrap="square" lIns="0" tIns="0" rIns="0" bIns="0">
            <a:spAutoFit/>
          </a:bodyPr>
          <a:lstStyle>
            <a:lvl1pPr marL="0" indent="0">
              <a:buNone/>
              <a:defRPr sz="900" baseline="0">
                <a:solidFill>
                  <a:schemeClr val="accent3"/>
                </a:solidFill>
              </a:defRPr>
            </a:lvl1pPr>
          </a:lstStyle>
          <a:p>
            <a:pPr lvl="0"/>
            <a:r>
              <a:rPr lang="en-US" dirty="0"/>
              <a:t>Insert Name(s) Here</a:t>
            </a:r>
          </a:p>
        </p:txBody>
      </p:sp>
    </p:spTree>
    <p:extLst>
      <p:ext uri="{BB962C8B-B14F-4D97-AF65-F5344CB8AC3E}">
        <p14:creationId xmlns:p14="http://schemas.microsoft.com/office/powerpoint/2010/main" val="135496584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0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20040" y="310348"/>
            <a:ext cx="5760720" cy="284917"/>
          </a:xfrm>
          <a:prstGeom prst="rect">
            <a:avLst/>
          </a:prstGeom>
        </p:spPr>
        <p:txBody>
          <a:bodyPr lIns="0" tIns="0" rIns="0" bIns="0" anchor="b" anchorCtr="0">
            <a:noAutofit/>
          </a:bodyPr>
          <a:lstStyle>
            <a:lvl1pPr>
              <a:defRPr/>
            </a:lvl1pPr>
          </a:lstStyle>
          <a:p>
            <a:r>
              <a:rPr lang="en-US" dirty="0"/>
              <a:t>Slide Title – Arial 18pt Bold, Use Title Case</a:t>
            </a:r>
          </a:p>
        </p:txBody>
      </p:sp>
      <p:sp>
        <p:nvSpPr>
          <p:cNvPr id="3" name="Slide Number Placeholder 2"/>
          <p:cNvSpPr>
            <a:spLocks noGrp="1"/>
          </p:cNvSpPr>
          <p:nvPr>
            <p:ph type="sldNum" sz="quarter" idx="10"/>
          </p:nvPr>
        </p:nvSpPr>
        <p:spPr bwMode="gray">
          <a:xfrm>
            <a:off x="5965560" y="0"/>
            <a:ext cx="435240" cy="255588"/>
          </a:xfrm>
          <a:prstGeom prst="rect">
            <a:avLst/>
          </a:prstGeom>
        </p:spPr>
        <p:txBody>
          <a:bodyPr>
            <a:noAutofit/>
          </a:bodyPr>
          <a:lstStyle/>
          <a:p>
            <a:fld id="{D1524D41-16DC-4D92-9EF9-071B213BE0F5}" type="slidenum">
              <a:rPr lang="en-US" smtClean="0">
                <a:solidFill>
                  <a:srgbClr val="333E48"/>
                </a:solidFill>
              </a:rPr>
              <a:pPr/>
              <a:t>‹#›</a:t>
            </a:fld>
            <a:endParaRPr lang="en-US">
              <a:solidFill>
                <a:srgbClr val="333E48"/>
              </a:solidFill>
            </a:endParaRPr>
          </a:p>
        </p:txBody>
      </p:sp>
      <p:sp>
        <p:nvSpPr>
          <p:cNvPr id="5" name="Text Placeholder 4"/>
          <p:cNvSpPr>
            <a:spLocks noGrp="1"/>
          </p:cNvSpPr>
          <p:nvPr>
            <p:ph type="body" sz="quarter" idx="11" hasCustomPrompt="1"/>
          </p:nvPr>
        </p:nvSpPr>
        <p:spPr bwMode="gray">
          <a:xfrm>
            <a:off x="320040" y="672075"/>
            <a:ext cx="5759450" cy="307240"/>
          </a:xfrm>
          <a:prstGeom prst="rect">
            <a:avLst/>
          </a:prstGeom>
        </p:spPr>
        <p:txBody>
          <a:bodyPr lIns="0" rIns="0">
            <a:no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9" name="Text Placeholder 21"/>
          <p:cNvSpPr>
            <a:spLocks noGrp="1"/>
          </p:cNvSpPr>
          <p:nvPr>
            <p:ph type="body" sz="quarter" idx="17" hasCustomPrompt="1"/>
          </p:nvPr>
        </p:nvSpPr>
        <p:spPr bwMode="gray">
          <a:xfrm>
            <a:off x="4352553" y="4572000"/>
            <a:ext cx="2048247" cy="228600"/>
          </a:xfrm>
          <a:prstGeom prst="rect">
            <a:avLst/>
          </a:prstGeom>
        </p:spPr>
        <p:txBody>
          <a:bodyPr lIns="45720" tIns="45720" rIns="45720" bIns="45720" anchor="b">
            <a:noAutofit/>
          </a:bodyPr>
          <a:lstStyle>
            <a:lvl1pPr marL="0" indent="0" algn="l">
              <a:spcBef>
                <a:spcPts val="0"/>
              </a:spcBef>
              <a:buNone/>
              <a:defRPr sz="5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11" name="Text Placeholder 4"/>
          <p:cNvSpPr>
            <a:spLocks noGrp="1"/>
          </p:cNvSpPr>
          <p:nvPr>
            <p:ph type="body" sz="quarter" idx="19" hasCustomPrompt="1"/>
          </p:nvPr>
        </p:nvSpPr>
        <p:spPr bwMode="gray">
          <a:xfrm>
            <a:off x="320040" y="0"/>
            <a:ext cx="2926080" cy="211215"/>
          </a:xfrm>
          <a:prstGeom prst="rect">
            <a:avLst/>
          </a:prstGeom>
        </p:spPr>
        <p:txBody>
          <a:bodyPr lIns="0" rIns="0">
            <a:no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14" name="Text Placeholder 23"/>
          <p:cNvSpPr>
            <a:spLocks noGrp="1"/>
          </p:cNvSpPr>
          <p:nvPr>
            <p:ph type="body" sz="quarter" idx="20" hasCustomPrompt="1"/>
          </p:nvPr>
        </p:nvSpPr>
        <p:spPr bwMode="gray">
          <a:xfrm>
            <a:off x="121619" y="4506913"/>
            <a:ext cx="1791487" cy="292100"/>
          </a:xfrm>
          <a:prstGeom prst="rect">
            <a:avLst/>
          </a:prstGeom>
        </p:spPr>
        <p:txBody>
          <a:bodyPr lIns="45720" rIns="45720" anchor="b">
            <a:no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10392449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12_Standard">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17903"/>
            <a:ext cx="5759450" cy="276999"/>
          </a:xfrm>
          <a:prstGeom prst="rect">
            <a:avLst/>
          </a:prstGeo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224968996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87" y="-13366"/>
            <a:ext cx="6419086" cy="4814315"/>
          </a:xfrm>
          <a:prstGeom prst="rect">
            <a:avLst/>
          </a:prstGeom>
        </p:spPr>
      </p:pic>
    </p:spTree>
    <p:extLst>
      <p:ext uri="{BB962C8B-B14F-4D97-AF65-F5344CB8AC3E}">
        <p14:creationId xmlns:p14="http://schemas.microsoft.com/office/powerpoint/2010/main" val="373034337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Title: Logo Lock-up">
    <p:spTree>
      <p:nvGrpSpPr>
        <p:cNvPr id="1" name=""/>
        <p:cNvGrpSpPr/>
        <p:nvPr/>
      </p:nvGrpSpPr>
      <p:grpSpPr>
        <a:xfrm>
          <a:off x="0" y="0"/>
          <a:ext cx="0" cy="0"/>
          <a:chOff x="0" y="0"/>
          <a:chExt cx="0" cy="0"/>
        </a:xfrm>
      </p:grpSpPr>
      <p:sp>
        <p:nvSpPr>
          <p:cNvPr id="15" name="Rectangle 14"/>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20" name="Group 19"/>
          <p:cNvGrpSpPr/>
          <p:nvPr userDrawn="1"/>
        </p:nvGrpSpPr>
        <p:grpSpPr bwMode="gray">
          <a:xfrm>
            <a:off x="2469328" y="1009678"/>
            <a:ext cx="3931710" cy="3793330"/>
            <a:chOff x="2469328" y="1009678"/>
            <a:chExt cx="3931710" cy="3793330"/>
          </a:xfrm>
        </p:grpSpPr>
        <p:sp>
          <p:nvSpPr>
            <p:cNvPr id="21"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2"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3"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grpSp>
      <p:sp>
        <p:nvSpPr>
          <p:cNvPr id="24" name="Rectangle 23"/>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5" name="Rectangle 24"/>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6" name="Text Placeholder 5"/>
          <p:cNvSpPr txBox="1">
            <a:spLocks/>
          </p:cNvSpPr>
          <p:nvPr userDrawn="1"/>
        </p:nvSpPr>
        <p:spPr bwMode="gray">
          <a:xfrm>
            <a:off x="3196864" y="4558066"/>
            <a:ext cx="2880771" cy="123111"/>
          </a:xfrm>
          <a:prstGeom prst="rect">
            <a:avLst/>
          </a:prstGeom>
        </p:spPr>
        <p:txBody>
          <a:bodyPr lIns="0" tIns="0" rIns="0" bIns="0">
            <a:spAutoFit/>
          </a:bodyPr>
          <a:lstStyle>
            <a:lvl1pPr marL="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1pPr>
            <a:lvl2pPr marL="1143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2pPr>
            <a:lvl3pPr marL="2286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3pPr>
            <a:lvl4pPr marL="3429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4pPr>
            <a:lvl5pPr marL="457200" indent="0" algn="l" defTabSz="640080" rtl="0" eaLnBrk="1" latinLnBrk="0" hangingPunct="1">
              <a:spcBef>
                <a:spcPts val="0"/>
              </a:spcBef>
              <a:buFont typeface="Arial" pitchFamily="34" charset="0"/>
              <a:buNone/>
              <a:defRPr sz="1200" kern="1200" baseline="0">
                <a:solidFill>
                  <a:schemeClr val="bg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lgn="r"/>
            <a:r>
              <a:rPr lang="en-US" sz="800" dirty="0">
                <a:solidFill>
                  <a:srgbClr val="333E48"/>
                </a:solidFill>
              </a:rPr>
              <a:t>research             technology             consulting</a:t>
            </a: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335" y="4563674"/>
            <a:ext cx="2665432" cy="115036"/>
          </a:xfrm>
          <a:prstGeom prst="rect">
            <a:avLst/>
          </a:prstGeom>
        </p:spPr>
      </p:pic>
      <p:sp>
        <p:nvSpPr>
          <p:cNvPr id="4"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6"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sp>
        <p:nvSpPr>
          <p:cNvPr id="18" name="Text Placeholder 5"/>
          <p:cNvSpPr>
            <a:spLocks noGrp="1"/>
          </p:cNvSpPr>
          <p:nvPr>
            <p:ph type="body" sz="quarter" idx="21" hasCustomPrompt="1"/>
          </p:nvPr>
        </p:nvSpPr>
        <p:spPr bwMode="gray">
          <a:xfrm>
            <a:off x="2012737" y="272657"/>
            <a:ext cx="2286000" cy="402336"/>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6" name="Straight Connector 15"/>
          <p:cNvCxnSpPr/>
          <p:nvPr userDrawn="1"/>
        </p:nvCxnSpPr>
        <p:spPr bwMode="gray">
          <a:xfrm>
            <a:off x="1892961" y="272657"/>
            <a:ext cx="0" cy="398908"/>
          </a:xfrm>
          <a:prstGeom prst="line">
            <a:avLst/>
          </a:prstGeom>
          <a:ln w="5715">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8782" y="272657"/>
            <a:ext cx="1438723" cy="398908"/>
          </a:xfrm>
          <a:prstGeom prst="rect">
            <a:avLst/>
          </a:prstGeom>
        </p:spPr>
      </p:pic>
      <p:grpSp>
        <p:nvGrpSpPr>
          <p:cNvPr id="43" name="Group 42"/>
          <p:cNvGrpSpPr/>
          <p:nvPr userDrawn="1"/>
        </p:nvGrpSpPr>
        <p:grpSpPr>
          <a:xfrm>
            <a:off x="5376532" y="4563007"/>
            <a:ext cx="196409" cy="128480"/>
            <a:chOff x="656773" y="1399832"/>
            <a:chExt cx="8289135" cy="5422283"/>
          </a:xfrm>
        </p:grpSpPr>
        <p:sp>
          <p:nvSpPr>
            <p:cNvPr id="44" name="Rectangle 43"/>
            <p:cNvSpPr/>
            <p:nvPr/>
          </p:nvSpPr>
          <p:spPr bwMode="gray">
            <a:xfrm flipH="1">
              <a:off x="4417883" y="3543481"/>
              <a:ext cx="4528025" cy="3278634"/>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45" name="Group 44"/>
            <p:cNvGrpSpPr/>
            <p:nvPr/>
          </p:nvGrpSpPr>
          <p:grpSpPr>
            <a:xfrm>
              <a:off x="656773" y="1399832"/>
              <a:ext cx="3784599" cy="5422283"/>
              <a:chOff x="656773" y="1399832"/>
              <a:chExt cx="3784599" cy="5422283"/>
            </a:xfrm>
          </p:grpSpPr>
          <p:sp>
            <p:nvSpPr>
              <p:cNvPr id="47" name="Rectangle 43"/>
              <p:cNvSpPr/>
              <p:nvPr/>
            </p:nvSpPr>
            <p:spPr bwMode="gray">
              <a:xfrm>
                <a:off x="656773" y="3543481"/>
                <a:ext cx="3784599" cy="3278634"/>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8" name="Oval 47"/>
              <p:cNvSpPr/>
              <p:nvPr/>
            </p:nvSpPr>
            <p:spPr bwMode="gray">
              <a:xfrm>
                <a:off x="793607"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46" name="Oval 45"/>
            <p:cNvSpPr/>
            <p:nvPr/>
          </p:nvSpPr>
          <p:spPr bwMode="gray">
            <a:xfrm>
              <a:off x="6937232"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grpSp>
        <p:nvGrpSpPr>
          <p:cNvPr id="49" name="Group 48"/>
          <p:cNvGrpSpPr/>
          <p:nvPr userDrawn="1"/>
        </p:nvGrpSpPr>
        <p:grpSpPr>
          <a:xfrm>
            <a:off x="4558489" y="4525050"/>
            <a:ext cx="151956" cy="203371"/>
            <a:chOff x="4807473" y="3465581"/>
            <a:chExt cx="2677513" cy="3583450"/>
          </a:xfrm>
          <a:solidFill>
            <a:schemeClr val="tx1"/>
          </a:solidFill>
        </p:grpSpPr>
        <p:sp>
          <p:nvSpPr>
            <p:cNvPr id="50" name="Flowchart: Manual Operation 15"/>
            <p:cNvSpPr/>
            <p:nvPr/>
          </p:nvSpPr>
          <p:spPr bwMode="gray">
            <a:xfrm>
              <a:off x="5047396" y="5469276"/>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51" name="Flowchart: Manual Operation 15"/>
            <p:cNvSpPr/>
            <p:nvPr/>
          </p:nvSpPr>
          <p:spPr bwMode="gray">
            <a:xfrm>
              <a:off x="4807473" y="3465581"/>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52" name="Flowchart: Manual Operation 15"/>
            <p:cNvSpPr/>
            <p:nvPr/>
          </p:nvSpPr>
          <p:spPr bwMode="gray">
            <a:xfrm rot="21428216">
              <a:off x="6068144" y="4422934"/>
              <a:ext cx="1416842" cy="141684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53" name="Rounded Rectangle 11"/>
          <p:cNvSpPr/>
          <p:nvPr userDrawn="1"/>
        </p:nvSpPr>
        <p:spPr bwMode="gray">
          <a:xfrm rot="18908457">
            <a:off x="3760132" y="4584583"/>
            <a:ext cx="190031" cy="98266"/>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Tree>
    <p:extLst>
      <p:ext uri="{BB962C8B-B14F-4D97-AF65-F5344CB8AC3E}">
        <p14:creationId xmlns:p14="http://schemas.microsoft.com/office/powerpoint/2010/main" val="194282755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Title: Logo">
    <p:spTree>
      <p:nvGrpSpPr>
        <p:cNvPr id="1" name=""/>
        <p:cNvGrpSpPr/>
        <p:nvPr/>
      </p:nvGrpSpPr>
      <p:grpSpPr>
        <a:xfrm>
          <a:off x="0" y="0"/>
          <a:ext cx="0" cy="0"/>
          <a:chOff x="0" y="0"/>
          <a:chExt cx="0" cy="0"/>
        </a:xfrm>
      </p:grpSpPr>
      <p:sp>
        <p:nvSpPr>
          <p:cNvPr id="14" name="Rectangle 13"/>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15" name="Group 14"/>
          <p:cNvGrpSpPr/>
          <p:nvPr userDrawn="1"/>
        </p:nvGrpSpPr>
        <p:grpSpPr bwMode="gray">
          <a:xfrm>
            <a:off x="2469328" y="1009678"/>
            <a:ext cx="3931710" cy="3793330"/>
            <a:chOff x="2469328" y="1009678"/>
            <a:chExt cx="3931710" cy="3793330"/>
          </a:xfrm>
        </p:grpSpPr>
        <p:sp>
          <p:nvSpPr>
            <p:cNvPr id="17"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1"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2"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grpSp>
      <p:sp>
        <p:nvSpPr>
          <p:cNvPr id="25" name="Rectangle 24"/>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6" name="Rectangle 25"/>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335" y="4563674"/>
            <a:ext cx="2665432" cy="115036"/>
          </a:xfrm>
          <a:prstGeom prst="rect">
            <a:avLst/>
          </a:prstGeom>
        </p:spPr>
      </p:pic>
      <p:sp>
        <p:nvSpPr>
          <p:cNvPr id="23"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24"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8782" y="272657"/>
            <a:ext cx="1438723" cy="398908"/>
          </a:xfrm>
          <a:prstGeom prst="rect">
            <a:avLst/>
          </a:prstGeom>
        </p:spPr>
      </p:pic>
      <p:sp>
        <p:nvSpPr>
          <p:cNvPr id="40" name="Text Placeholder 5"/>
          <p:cNvSpPr txBox="1">
            <a:spLocks/>
          </p:cNvSpPr>
          <p:nvPr userDrawn="1"/>
        </p:nvSpPr>
        <p:spPr bwMode="gray">
          <a:xfrm>
            <a:off x="3196864" y="4558066"/>
            <a:ext cx="2880771" cy="123111"/>
          </a:xfrm>
          <a:prstGeom prst="rect">
            <a:avLst/>
          </a:prstGeom>
        </p:spPr>
        <p:txBody>
          <a:bodyPr lIns="0" tIns="0" rIns="0" bIns="0">
            <a:spAutoFit/>
          </a:bodyPr>
          <a:lstStyle>
            <a:lvl1pPr marL="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1pPr>
            <a:lvl2pPr marL="1143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2pPr>
            <a:lvl3pPr marL="2286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3pPr>
            <a:lvl4pPr marL="3429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4pPr>
            <a:lvl5pPr marL="457200" indent="0" algn="l" defTabSz="640080" rtl="0" eaLnBrk="1" latinLnBrk="0" hangingPunct="1">
              <a:spcBef>
                <a:spcPts val="0"/>
              </a:spcBef>
              <a:buFont typeface="Arial" pitchFamily="34" charset="0"/>
              <a:buNone/>
              <a:defRPr sz="1200" kern="1200" baseline="0">
                <a:solidFill>
                  <a:schemeClr val="bg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lgn="r"/>
            <a:r>
              <a:rPr lang="en-US" sz="800" dirty="0">
                <a:solidFill>
                  <a:srgbClr val="333E48"/>
                </a:solidFill>
              </a:rPr>
              <a:t>research             technology             consulting</a:t>
            </a:r>
          </a:p>
        </p:txBody>
      </p:sp>
      <p:grpSp>
        <p:nvGrpSpPr>
          <p:cNvPr id="41" name="Group 40"/>
          <p:cNvGrpSpPr/>
          <p:nvPr userDrawn="1"/>
        </p:nvGrpSpPr>
        <p:grpSpPr>
          <a:xfrm>
            <a:off x="5376532" y="4563007"/>
            <a:ext cx="196409" cy="128480"/>
            <a:chOff x="656773" y="1399832"/>
            <a:chExt cx="8289135" cy="5422283"/>
          </a:xfrm>
        </p:grpSpPr>
        <p:sp>
          <p:nvSpPr>
            <p:cNvPr id="42" name="Rectangle 43"/>
            <p:cNvSpPr/>
            <p:nvPr/>
          </p:nvSpPr>
          <p:spPr bwMode="gray">
            <a:xfrm flipH="1">
              <a:off x="4417883" y="3543481"/>
              <a:ext cx="4528025" cy="3278634"/>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43" name="Group 42"/>
            <p:cNvGrpSpPr/>
            <p:nvPr/>
          </p:nvGrpSpPr>
          <p:grpSpPr>
            <a:xfrm>
              <a:off x="656773" y="1399832"/>
              <a:ext cx="3784599" cy="5422283"/>
              <a:chOff x="656773" y="1399832"/>
              <a:chExt cx="3784599" cy="5422283"/>
            </a:xfrm>
          </p:grpSpPr>
          <p:sp>
            <p:nvSpPr>
              <p:cNvPr id="45" name="Rectangle 43"/>
              <p:cNvSpPr/>
              <p:nvPr/>
            </p:nvSpPr>
            <p:spPr bwMode="gray">
              <a:xfrm>
                <a:off x="656773" y="3543481"/>
                <a:ext cx="3784599" cy="3278634"/>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6" name="Oval 45"/>
              <p:cNvSpPr/>
              <p:nvPr/>
            </p:nvSpPr>
            <p:spPr bwMode="gray">
              <a:xfrm>
                <a:off x="793607"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44" name="Oval 43"/>
            <p:cNvSpPr/>
            <p:nvPr/>
          </p:nvSpPr>
          <p:spPr bwMode="gray">
            <a:xfrm>
              <a:off x="6937232"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grpSp>
        <p:nvGrpSpPr>
          <p:cNvPr id="47" name="Group 46"/>
          <p:cNvGrpSpPr/>
          <p:nvPr userDrawn="1"/>
        </p:nvGrpSpPr>
        <p:grpSpPr>
          <a:xfrm>
            <a:off x="4558489" y="4525050"/>
            <a:ext cx="151956" cy="203371"/>
            <a:chOff x="4807473" y="3465581"/>
            <a:chExt cx="2677513" cy="3583450"/>
          </a:xfrm>
          <a:solidFill>
            <a:schemeClr val="tx1"/>
          </a:solidFill>
        </p:grpSpPr>
        <p:sp>
          <p:nvSpPr>
            <p:cNvPr id="48" name="Flowchart: Manual Operation 15"/>
            <p:cNvSpPr/>
            <p:nvPr/>
          </p:nvSpPr>
          <p:spPr bwMode="gray">
            <a:xfrm>
              <a:off x="5047396" y="5469276"/>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9" name="Flowchart: Manual Operation 15"/>
            <p:cNvSpPr/>
            <p:nvPr/>
          </p:nvSpPr>
          <p:spPr bwMode="gray">
            <a:xfrm>
              <a:off x="4807473" y="3465581"/>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50" name="Flowchart: Manual Operation 15"/>
            <p:cNvSpPr/>
            <p:nvPr/>
          </p:nvSpPr>
          <p:spPr bwMode="gray">
            <a:xfrm rot="21428216">
              <a:off x="6068144" y="4422934"/>
              <a:ext cx="1416842" cy="141684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51" name="Rounded Rectangle 11"/>
          <p:cNvSpPr/>
          <p:nvPr userDrawn="1"/>
        </p:nvSpPr>
        <p:spPr bwMode="gray">
          <a:xfrm rot="18908457">
            <a:off x="3760132" y="4584583"/>
            <a:ext cx="190031" cy="98266"/>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Tree>
    <p:extLst>
      <p:ext uri="{BB962C8B-B14F-4D97-AF65-F5344CB8AC3E}">
        <p14:creationId xmlns:p14="http://schemas.microsoft.com/office/powerpoint/2010/main" val="329688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12" name="TextBox 11"/>
          <p:cNvSpPr txBox="1"/>
          <p:nvPr userDrawn="1"/>
        </p:nvSpPr>
        <p:spPr bwMode="gray">
          <a:xfrm>
            <a:off x="201703" y="4523275"/>
            <a:ext cx="2204936" cy="92333"/>
          </a:xfrm>
          <a:prstGeom prst="rect">
            <a:avLst/>
          </a:prstGeom>
          <a:noFill/>
        </p:spPr>
        <p:txBody>
          <a:bodyPr wrap="square" lIns="0" tIns="0" rIns="0" bIns="0" rtlCol="0" anchor="t"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accent3"/>
                </a:solidFill>
                <a:effectLst/>
                <a:uLnTx/>
                <a:uFillTx/>
                <a:latin typeface="+mn-lt"/>
                <a:ea typeface="+mn-ea"/>
                <a:cs typeface="+mn-cs"/>
              </a:rPr>
              <a:t>©</a:t>
            </a:r>
            <a:r>
              <a:rPr kumimoji="0" lang="en-US" sz="600" b="0" i="0" u="none" strike="noStrike" kern="1200" cap="none" spc="0" normalizeH="0" baseline="0" noProof="0" dirty="0">
                <a:ln>
                  <a:noFill/>
                </a:ln>
                <a:solidFill>
                  <a:schemeClr val="accent1"/>
                </a:solidFill>
                <a:effectLst/>
                <a:uLnTx/>
                <a:uFillTx/>
                <a:latin typeface="+mn-lt"/>
                <a:ea typeface="+mn-ea"/>
                <a:cs typeface="+mn-cs"/>
              </a:rPr>
              <a:t> 2018 </a:t>
            </a:r>
            <a:r>
              <a:rPr kumimoji="0" lang="en-US" sz="600" b="0" i="0" u="none" strike="noStrike" kern="1200" cap="none" spc="0" normalizeH="0" baseline="0" noProof="0" dirty="0">
                <a:ln>
                  <a:noFill/>
                </a:ln>
                <a:solidFill>
                  <a:schemeClr val="accent3"/>
                </a:solidFill>
                <a:effectLst/>
                <a:uLnTx/>
                <a:uFillTx/>
                <a:latin typeface="+mn-lt"/>
                <a:ea typeface="+mn-ea"/>
                <a:cs typeface="+mn-cs"/>
              </a:rPr>
              <a:t>The Advisory Board Company • </a:t>
            </a:r>
            <a:r>
              <a:rPr kumimoji="0" lang="en-US" sz="600" b="1" i="0" u="none" strike="noStrike" kern="1200" cap="none" spc="0" normalizeH="0" baseline="0" noProof="0" dirty="0">
                <a:ln>
                  <a:noFill/>
                </a:ln>
                <a:solidFill>
                  <a:schemeClr val="accent3"/>
                </a:solidFill>
                <a:effectLst/>
                <a:uLnTx/>
                <a:uFillTx/>
                <a:latin typeface="+mn-lt"/>
                <a:ea typeface="+mn-ea"/>
                <a:cs typeface="+mn-cs"/>
              </a:rPr>
              <a:t>advisory.com</a:t>
            </a:r>
            <a:endParaRPr kumimoji="0" lang="en-US" sz="600" b="0" i="0" u="none" strike="noStrike" kern="1200" cap="none" spc="0" normalizeH="0" baseline="0" noProof="0" dirty="0">
              <a:ln>
                <a:noFill/>
              </a:ln>
              <a:solidFill>
                <a:schemeClr val="accent3"/>
              </a:solidFill>
              <a:effectLst/>
              <a:uLnTx/>
              <a:uFillTx/>
              <a:latin typeface="+mn-lt"/>
              <a:ea typeface="+mn-ea"/>
              <a:cs typeface="+mn-cs"/>
            </a:endParaRPr>
          </a:p>
        </p:txBody>
      </p:sp>
      <p:sp>
        <p:nvSpPr>
          <p:cNvPr id="2" name="Title 1"/>
          <p:cNvSpPr>
            <a:spLocks noGrp="1"/>
          </p:cNvSpPr>
          <p:nvPr>
            <p:ph type="title" hasCustomPrompt="1"/>
          </p:nvPr>
        </p:nvSpPr>
        <p:spPr bwMode="gray">
          <a:xfrm>
            <a:off x="913784" y="771428"/>
            <a:ext cx="4572000" cy="184666"/>
          </a:xfrm>
        </p:spPr>
        <p:txBody>
          <a:bodyPr/>
          <a:lstStyle>
            <a:lvl1pPr>
              <a:defRPr sz="1200">
                <a:solidFill>
                  <a:schemeClr val="tx1"/>
                </a:solidFill>
              </a:defRPr>
            </a:lvl1pPr>
          </a:lstStyle>
          <a:p>
            <a:r>
              <a:rPr lang="en-US" dirty="0"/>
              <a:t>Click to Add Institution Name (If You Need to Customize)</a:t>
            </a:r>
          </a:p>
        </p:txBody>
      </p:sp>
      <p:sp>
        <p:nvSpPr>
          <p:cNvPr id="13" name="Text Placeholder 5"/>
          <p:cNvSpPr>
            <a:spLocks noGrp="1"/>
          </p:cNvSpPr>
          <p:nvPr>
            <p:ph type="body" sz="quarter" idx="20" hasCustomPrompt="1"/>
          </p:nvPr>
        </p:nvSpPr>
        <p:spPr bwMode="gray">
          <a:xfrm>
            <a:off x="913784" y="1020291"/>
            <a:ext cx="45720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Click to Add Date of Presentation (If You Need to Customize)</a:t>
            </a:r>
          </a:p>
        </p:txBody>
      </p:sp>
    </p:spTree>
    <p:extLst>
      <p:ext uri="{BB962C8B-B14F-4D97-AF65-F5344CB8AC3E}">
        <p14:creationId xmlns:p14="http://schemas.microsoft.com/office/powerpoint/2010/main" val="85949901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AB In-Brief (Dark)">
    <p:spTree>
      <p:nvGrpSpPr>
        <p:cNvPr id="1" name=""/>
        <p:cNvGrpSpPr/>
        <p:nvPr/>
      </p:nvGrpSpPr>
      <p:grpSpPr>
        <a:xfrm>
          <a:off x="0" y="0"/>
          <a:ext cx="0" cy="0"/>
          <a:chOff x="0" y="0"/>
          <a:chExt cx="0" cy="0"/>
        </a:xfrm>
      </p:grpSpPr>
      <p:grpSp>
        <p:nvGrpSpPr>
          <p:cNvPr id="42" name="Group 41"/>
          <p:cNvGrpSpPr/>
          <p:nvPr userDrawn="1"/>
        </p:nvGrpSpPr>
        <p:grpSpPr bwMode="gray">
          <a:xfrm>
            <a:off x="962670" y="730531"/>
            <a:ext cx="5438130" cy="3146488"/>
            <a:chOff x="957908" y="730531"/>
            <a:chExt cx="5438130" cy="3146488"/>
          </a:xfrm>
        </p:grpSpPr>
        <p:sp>
          <p:nvSpPr>
            <p:cNvPr id="31" name="Rectangle 36"/>
            <p:cNvSpPr/>
            <p:nvPr userDrawn="1"/>
          </p:nvSpPr>
          <p:spPr bwMode="gray">
            <a:xfrm>
              <a:off x="957908" y="730531"/>
              <a:ext cx="4678792" cy="3146488"/>
            </a:xfrm>
            <a:custGeom>
              <a:avLst/>
              <a:gdLst>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 name="connsiteX6" fmla="*/ 0 w 7315200"/>
                <a:gd name="connsiteY6" fmla="*/ 0 h 4919472"/>
                <a:gd name="connsiteX7" fmla="*/ 39140 w 7315200"/>
                <a:gd name="connsiteY7" fmla="*/ 0 h 4919472"/>
                <a:gd name="connsiteX8" fmla="*/ 0 w 7315200"/>
                <a:gd name="connsiteY8" fmla="*/ 0 h 4919472"/>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00" h="4919472">
                  <a:moveTo>
                    <a:pt x="3165079" y="0"/>
                  </a:moveTo>
                  <a:lnTo>
                    <a:pt x="7315200" y="0"/>
                  </a:lnTo>
                  <a:lnTo>
                    <a:pt x="7315200" y="4919472"/>
                  </a:lnTo>
                  <a:lnTo>
                    <a:pt x="0" y="4919472"/>
                  </a:lnTo>
                  <a:lnTo>
                    <a:pt x="0" y="4917391"/>
                  </a:lnTo>
                  <a:lnTo>
                    <a:pt x="3165079" y="0"/>
                  </a:lnTo>
                  <a:close/>
                </a:path>
              </a:pathLst>
            </a:custGeom>
            <a:solidFill>
              <a:srgbClr val="58606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2" name="Rectangle 36"/>
            <p:cNvSpPr/>
            <p:nvPr userDrawn="1"/>
          </p:nvSpPr>
          <p:spPr bwMode="gray">
            <a:xfrm>
              <a:off x="1315310" y="730531"/>
              <a:ext cx="4678792" cy="3146488"/>
            </a:xfrm>
            <a:custGeom>
              <a:avLst/>
              <a:gdLst>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 name="connsiteX6" fmla="*/ 0 w 7315200"/>
                <a:gd name="connsiteY6" fmla="*/ 0 h 4919472"/>
                <a:gd name="connsiteX7" fmla="*/ 39140 w 7315200"/>
                <a:gd name="connsiteY7" fmla="*/ 0 h 4919472"/>
                <a:gd name="connsiteX8" fmla="*/ 0 w 7315200"/>
                <a:gd name="connsiteY8" fmla="*/ 0 h 4919472"/>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00" h="4919472">
                  <a:moveTo>
                    <a:pt x="3165079" y="0"/>
                  </a:moveTo>
                  <a:lnTo>
                    <a:pt x="7315200" y="0"/>
                  </a:lnTo>
                  <a:lnTo>
                    <a:pt x="7315200" y="4919472"/>
                  </a:lnTo>
                  <a:lnTo>
                    <a:pt x="0" y="4919472"/>
                  </a:lnTo>
                  <a:lnTo>
                    <a:pt x="0" y="4917391"/>
                  </a:lnTo>
                  <a:lnTo>
                    <a:pt x="3165079" y="0"/>
                  </a:lnTo>
                  <a:close/>
                </a:path>
              </a:pathLst>
            </a:custGeom>
            <a:solidFill>
              <a:srgbClr val="454F5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3" name="Rectangle 36"/>
            <p:cNvSpPr/>
            <p:nvPr userDrawn="1"/>
          </p:nvSpPr>
          <p:spPr bwMode="gray">
            <a:xfrm>
              <a:off x="1717246" y="730531"/>
              <a:ext cx="4678792" cy="3146488"/>
            </a:xfrm>
            <a:custGeom>
              <a:avLst/>
              <a:gdLst>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 name="connsiteX6" fmla="*/ 0 w 7315200"/>
                <a:gd name="connsiteY6" fmla="*/ 0 h 4919472"/>
                <a:gd name="connsiteX7" fmla="*/ 0 w 7315200"/>
                <a:gd name="connsiteY7" fmla="*/ 60810 h 4919472"/>
                <a:gd name="connsiteX8" fmla="*/ 0 w 7315200"/>
                <a:gd name="connsiteY8" fmla="*/ 0 h 4919472"/>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00" h="4919472">
                  <a:moveTo>
                    <a:pt x="3165079" y="0"/>
                  </a:moveTo>
                  <a:lnTo>
                    <a:pt x="7315200" y="0"/>
                  </a:lnTo>
                  <a:lnTo>
                    <a:pt x="7315200" y="4919472"/>
                  </a:lnTo>
                  <a:lnTo>
                    <a:pt x="0" y="4919472"/>
                  </a:lnTo>
                  <a:lnTo>
                    <a:pt x="0" y="4917391"/>
                  </a:lnTo>
                  <a:lnTo>
                    <a:pt x="3165079" y="0"/>
                  </a:ln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57152" y="346234"/>
            <a:ext cx="2304288" cy="99450"/>
          </a:xfrm>
          <a:prstGeom prst="rect">
            <a:avLst/>
          </a:prstGeom>
          <a:noFill/>
          <a:ln>
            <a:noFill/>
          </a:ln>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20319" y="228311"/>
            <a:ext cx="1133856" cy="314378"/>
          </a:xfrm>
          <a:prstGeom prst="rect">
            <a:avLst/>
          </a:prstGeom>
          <a:noFill/>
          <a:ln>
            <a:noFill/>
          </a:ln>
        </p:spPr>
      </p:pic>
      <p:sp>
        <p:nvSpPr>
          <p:cNvPr id="7" name="TextBox 6"/>
          <p:cNvSpPr txBox="1"/>
          <p:nvPr userDrawn="1"/>
        </p:nvSpPr>
        <p:spPr bwMode="gray">
          <a:xfrm>
            <a:off x="318663" y="4327487"/>
            <a:ext cx="952357" cy="200055"/>
          </a:xfrm>
          <a:prstGeom prst="rect">
            <a:avLst/>
          </a:prstGeom>
          <a:noFill/>
        </p:spPr>
        <p:txBody>
          <a:bodyPr wrap="square" lIns="0" tIns="0" rIns="0" bIns="0" rtlCol="0">
            <a:spAutoFit/>
          </a:bodyPr>
          <a:lstStyle/>
          <a:p>
            <a:pPr>
              <a:spcBef>
                <a:spcPts val="500"/>
              </a:spcBef>
            </a:pPr>
            <a:r>
              <a:rPr lang="en-US" sz="650" dirty="0">
                <a:solidFill>
                  <a:srgbClr val="333E48"/>
                </a:solidFill>
              </a:rPr>
              <a:t>membership renewal rate among U.S. hospitals</a:t>
            </a:r>
          </a:p>
        </p:txBody>
      </p:sp>
      <p:sp>
        <p:nvSpPr>
          <p:cNvPr id="8" name="TextBox 7"/>
          <p:cNvSpPr txBox="1"/>
          <p:nvPr userDrawn="1"/>
        </p:nvSpPr>
        <p:spPr bwMode="gray">
          <a:xfrm>
            <a:off x="1832732" y="4327487"/>
            <a:ext cx="1340690" cy="200055"/>
          </a:xfrm>
          <a:prstGeom prst="rect">
            <a:avLst/>
          </a:prstGeom>
          <a:noFill/>
        </p:spPr>
        <p:txBody>
          <a:bodyPr wrap="square" lIns="0" tIns="0" rIns="0" bIns="0" rtlCol="0">
            <a:spAutoFit/>
          </a:bodyPr>
          <a:lstStyle/>
          <a:p>
            <a:pPr>
              <a:spcBef>
                <a:spcPts val="500"/>
              </a:spcBef>
            </a:pPr>
            <a:r>
              <a:rPr lang="en-US" sz="650" dirty="0">
                <a:solidFill>
                  <a:srgbClr val="333E48"/>
                </a:solidFill>
              </a:rPr>
              <a:t>of U.S. News and World Report “Honor Roll” hospitals are members</a:t>
            </a:r>
          </a:p>
        </p:txBody>
      </p:sp>
      <p:sp>
        <p:nvSpPr>
          <p:cNvPr id="9" name="TextBox 8"/>
          <p:cNvSpPr txBox="1"/>
          <p:nvPr userDrawn="1"/>
        </p:nvSpPr>
        <p:spPr bwMode="gray">
          <a:xfrm>
            <a:off x="318663" y="4018422"/>
            <a:ext cx="892013" cy="307777"/>
          </a:xfrm>
          <a:prstGeom prst="rect">
            <a:avLst/>
          </a:prstGeom>
          <a:noFill/>
        </p:spPr>
        <p:txBody>
          <a:bodyPr wrap="square" lIns="0" tIns="0" rIns="0" bIns="0" rtlCol="0">
            <a:spAutoFit/>
          </a:bodyPr>
          <a:lstStyle/>
          <a:p>
            <a:pPr>
              <a:spcBef>
                <a:spcPts val="500"/>
              </a:spcBef>
            </a:pPr>
            <a:r>
              <a:rPr lang="en-US" sz="2000" dirty="0">
                <a:solidFill>
                  <a:srgbClr val="CF0A2C"/>
                </a:solidFill>
              </a:rPr>
              <a:t>96%</a:t>
            </a:r>
          </a:p>
        </p:txBody>
      </p:sp>
      <p:sp>
        <p:nvSpPr>
          <p:cNvPr id="10" name="TextBox 9"/>
          <p:cNvSpPr txBox="1"/>
          <p:nvPr userDrawn="1"/>
        </p:nvSpPr>
        <p:spPr bwMode="gray">
          <a:xfrm>
            <a:off x="1816064" y="4018422"/>
            <a:ext cx="1075484" cy="307777"/>
          </a:xfrm>
          <a:prstGeom prst="rect">
            <a:avLst/>
          </a:prstGeom>
          <a:noFill/>
        </p:spPr>
        <p:txBody>
          <a:bodyPr wrap="square" lIns="0" tIns="0" rIns="0" bIns="0" rtlCol="0">
            <a:spAutoFit/>
          </a:bodyPr>
          <a:lstStyle/>
          <a:p>
            <a:pPr>
              <a:spcBef>
                <a:spcPts val="500"/>
              </a:spcBef>
            </a:pPr>
            <a:r>
              <a:rPr lang="en-US" sz="2000" dirty="0">
                <a:solidFill>
                  <a:srgbClr val="CF0A2C"/>
                </a:solidFill>
              </a:rPr>
              <a:t>100%</a:t>
            </a:r>
          </a:p>
        </p:txBody>
      </p:sp>
      <p:sp>
        <p:nvSpPr>
          <p:cNvPr id="11" name="TextBox 10"/>
          <p:cNvSpPr txBox="1"/>
          <p:nvPr userDrawn="1"/>
        </p:nvSpPr>
        <p:spPr bwMode="gray">
          <a:xfrm>
            <a:off x="3678877" y="4327487"/>
            <a:ext cx="759773" cy="200055"/>
          </a:xfrm>
          <a:prstGeom prst="rect">
            <a:avLst/>
          </a:prstGeom>
          <a:noFill/>
        </p:spPr>
        <p:txBody>
          <a:bodyPr wrap="square" lIns="0" tIns="0" rIns="0" bIns="0" rtlCol="0">
            <a:spAutoFit/>
          </a:bodyPr>
          <a:lstStyle/>
          <a:p>
            <a:pPr>
              <a:spcBef>
                <a:spcPts val="500"/>
              </a:spcBef>
            </a:pPr>
            <a:r>
              <a:rPr lang="en-US" sz="650" dirty="0">
                <a:solidFill>
                  <a:srgbClr val="333E48"/>
                </a:solidFill>
              </a:rPr>
              <a:t>health care member</a:t>
            </a:r>
            <a:br>
              <a:rPr lang="en-US" sz="650" dirty="0">
                <a:solidFill>
                  <a:srgbClr val="333E48"/>
                </a:solidFill>
              </a:rPr>
            </a:br>
            <a:r>
              <a:rPr lang="en-US" sz="650" dirty="0">
                <a:solidFill>
                  <a:srgbClr val="333E48"/>
                </a:solidFill>
              </a:rPr>
              <a:t>organizations</a:t>
            </a:r>
          </a:p>
        </p:txBody>
      </p:sp>
      <p:sp>
        <p:nvSpPr>
          <p:cNvPr id="12" name="TextBox 11"/>
          <p:cNvSpPr txBox="1"/>
          <p:nvPr userDrawn="1"/>
        </p:nvSpPr>
        <p:spPr bwMode="gray">
          <a:xfrm>
            <a:off x="3683639" y="4018422"/>
            <a:ext cx="781205" cy="307777"/>
          </a:xfrm>
          <a:prstGeom prst="rect">
            <a:avLst/>
          </a:prstGeom>
          <a:noFill/>
        </p:spPr>
        <p:txBody>
          <a:bodyPr wrap="square" lIns="0" tIns="0" rIns="0" bIns="0" rtlCol="0">
            <a:spAutoFit/>
          </a:bodyPr>
          <a:lstStyle/>
          <a:p>
            <a:pPr>
              <a:spcBef>
                <a:spcPts val="500"/>
              </a:spcBef>
            </a:pPr>
            <a:r>
              <a:rPr lang="en-US" sz="2000" dirty="0">
                <a:solidFill>
                  <a:srgbClr val="CF0A2C"/>
                </a:solidFill>
              </a:rPr>
              <a:t>4,400</a:t>
            </a:r>
            <a:r>
              <a:rPr lang="en-US" sz="2000" baseline="30000" dirty="0">
                <a:solidFill>
                  <a:srgbClr val="CF0A2C"/>
                </a:solidFill>
              </a:rPr>
              <a:t>+</a:t>
            </a:r>
          </a:p>
        </p:txBody>
      </p:sp>
      <p:sp>
        <p:nvSpPr>
          <p:cNvPr id="13" name="TextBox 12"/>
          <p:cNvSpPr txBox="1"/>
          <p:nvPr userDrawn="1"/>
        </p:nvSpPr>
        <p:spPr bwMode="gray">
          <a:xfrm>
            <a:off x="5208120" y="4327487"/>
            <a:ext cx="576487" cy="200055"/>
          </a:xfrm>
          <a:prstGeom prst="rect">
            <a:avLst/>
          </a:prstGeom>
          <a:noFill/>
        </p:spPr>
        <p:txBody>
          <a:bodyPr wrap="square" lIns="0" tIns="0" rIns="0" bIns="0" rtlCol="0">
            <a:spAutoFit/>
          </a:bodyPr>
          <a:lstStyle/>
          <a:p>
            <a:pPr>
              <a:spcBef>
                <a:spcPts val="500"/>
              </a:spcBef>
            </a:pPr>
            <a:r>
              <a:rPr lang="en-US" sz="650" dirty="0">
                <a:solidFill>
                  <a:srgbClr val="333E48"/>
                </a:solidFill>
              </a:rPr>
              <a:t>CEO and COO</a:t>
            </a:r>
            <a:br>
              <a:rPr lang="en-US" sz="650" dirty="0">
                <a:solidFill>
                  <a:srgbClr val="333E48"/>
                </a:solidFill>
              </a:rPr>
            </a:br>
            <a:r>
              <a:rPr lang="en-US" sz="650" dirty="0">
                <a:solidFill>
                  <a:srgbClr val="333E48"/>
                </a:solidFill>
              </a:rPr>
              <a:t>relationships</a:t>
            </a:r>
          </a:p>
        </p:txBody>
      </p:sp>
      <p:sp>
        <p:nvSpPr>
          <p:cNvPr id="14" name="TextBox 13"/>
          <p:cNvSpPr txBox="1"/>
          <p:nvPr userDrawn="1"/>
        </p:nvSpPr>
        <p:spPr bwMode="gray">
          <a:xfrm>
            <a:off x="5208120" y="4018422"/>
            <a:ext cx="771199" cy="307777"/>
          </a:xfrm>
          <a:prstGeom prst="rect">
            <a:avLst/>
          </a:prstGeom>
          <a:noFill/>
        </p:spPr>
        <p:txBody>
          <a:bodyPr wrap="square" lIns="0" tIns="0" rIns="0" bIns="0" rtlCol="0">
            <a:spAutoFit/>
          </a:bodyPr>
          <a:lstStyle/>
          <a:p>
            <a:pPr>
              <a:spcBef>
                <a:spcPts val="500"/>
              </a:spcBef>
            </a:pPr>
            <a:r>
              <a:rPr lang="en-US" sz="2000" dirty="0">
                <a:solidFill>
                  <a:srgbClr val="CF0A2C"/>
                </a:solidFill>
              </a:rPr>
              <a:t>9,500</a:t>
            </a:r>
            <a:r>
              <a:rPr lang="en-US" sz="2000" baseline="30000" dirty="0">
                <a:solidFill>
                  <a:srgbClr val="CF0A2C"/>
                </a:solidFill>
              </a:rPr>
              <a:t>+</a:t>
            </a:r>
          </a:p>
        </p:txBody>
      </p:sp>
      <p:sp>
        <p:nvSpPr>
          <p:cNvPr id="15" name="TextBox 14"/>
          <p:cNvSpPr txBox="1"/>
          <p:nvPr userDrawn="1"/>
        </p:nvSpPr>
        <p:spPr bwMode="gray">
          <a:xfrm>
            <a:off x="318663" y="1623174"/>
            <a:ext cx="1936475" cy="1346522"/>
          </a:xfrm>
          <a:custGeom>
            <a:avLst/>
            <a:gdLst>
              <a:gd name="connsiteX0" fmla="*/ 0 w 2966356"/>
              <a:gd name="connsiteY0" fmla="*/ 0 h 1354217"/>
              <a:gd name="connsiteX1" fmla="*/ 2966356 w 2966356"/>
              <a:gd name="connsiteY1" fmla="*/ 0 h 1354217"/>
              <a:gd name="connsiteX2" fmla="*/ 2966356 w 2966356"/>
              <a:gd name="connsiteY2" fmla="*/ 1354217 h 1354217"/>
              <a:gd name="connsiteX3" fmla="*/ 0 w 2966356"/>
              <a:gd name="connsiteY3" fmla="*/ 1354217 h 1354217"/>
              <a:gd name="connsiteX4" fmla="*/ 0 w 2966356"/>
              <a:gd name="connsiteY4" fmla="*/ 0 h 1354217"/>
              <a:gd name="connsiteX0" fmla="*/ 0 w 2966356"/>
              <a:gd name="connsiteY0" fmla="*/ 0 h 1354217"/>
              <a:gd name="connsiteX1" fmla="*/ 2966356 w 2966356"/>
              <a:gd name="connsiteY1" fmla="*/ 0 h 1354217"/>
              <a:gd name="connsiteX2" fmla="*/ 2952752 w 2966356"/>
              <a:gd name="connsiteY2" fmla="*/ 153615 h 1354217"/>
              <a:gd name="connsiteX3" fmla="*/ 2966356 w 2966356"/>
              <a:gd name="connsiteY3" fmla="*/ 1354217 h 1354217"/>
              <a:gd name="connsiteX4" fmla="*/ 0 w 2966356"/>
              <a:gd name="connsiteY4" fmla="*/ 1354217 h 1354217"/>
              <a:gd name="connsiteX5" fmla="*/ 0 w 2966356"/>
              <a:gd name="connsiteY5" fmla="*/ 0 h 1354217"/>
              <a:gd name="connsiteX0" fmla="*/ 0 w 2966356"/>
              <a:gd name="connsiteY0" fmla="*/ 0 h 1363742"/>
              <a:gd name="connsiteX1" fmla="*/ 2966356 w 2966356"/>
              <a:gd name="connsiteY1" fmla="*/ 0 h 1363742"/>
              <a:gd name="connsiteX2" fmla="*/ 2952752 w 2966356"/>
              <a:gd name="connsiteY2" fmla="*/ 153615 h 1363742"/>
              <a:gd name="connsiteX3" fmla="*/ 2213881 w 2966356"/>
              <a:gd name="connsiteY3" fmla="*/ 1363742 h 1363742"/>
              <a:gd name="connsiteX4" fmla="*/ 0 w 2966356"/>
              <a:gd name="connsiteY4" fmla="*/ 1354217 h 1363742"/>
              <a:gd name="connsiteX5" fmla="*/ 0 w 2966356"/>
              <a:gd name="connsiteY5" fmla="*/ 0 h 1363742"/>
              <a:gd name="connsiteX0" fmla="*/ 0 w 2966356"/>
              <a:gd name="connsiteY0" fmla="*/ 0 h 1363742"/>
              <a:gd name="connsiteX1" fmla="*/ 2966356 w 2966356"/>
              <a:gd name="connsiteY1" fmla="*/ 0 h 1363742"/>
              <a:gd name="connsiteX2" fmla="*/ 2647952 w 2966356"/>
              <a:gd name="connsiteY2" fmla="*/ 658440 h 1363742"/>
              <a:gd name="connsiteX3" fmla="*/ 2213881 w 2966356"/>
              <a:gd name="connsiteY3" fmla="*/ 1363742 h 1363742"/>
              <a:gd name="connsiteX4" fmla="*/ 0 w 2966356"/>
              <a:gd name="connsiteY4" fmla="*/ 1354217 h 1363742"/>
              <a:gd name="connsiteX5" fmla="*/ 0 w 2966356"/>
              <a:gd name="connsiteY5" fmla="*/ 0 h 1363742"/>
              <a:gd name="connsiteX0" fmla="*/ 0 w 3033031"/>
              <a:gd name="connsiteY0" fmla="*/ 0 h 1363742"/>
              <a:gd name="connsiteX1" fmla="*/ 3033031 w 3033031"/>
              <a:gd name="connsiteY1" fmla="*/ 0 h 1363742"/>
              <a:gd name="connsiteX2" fmla="*/ 2647952 w 3033031"/>
              <a:gd name="connsiteY2" fmla="*/ 658440 h 1363742"/>
              <a:gd name="connsiteX3" fmla="*/ 2213881 w 3033031"/>
              <a:gd name="connsiteY3" fmla="*/ 1363742 h 1363742"/>
              <a:gd name="connsiteX4" fmla="*/ 0 w 3033031"/>
              <a:gd name="connsiteY4" fmla="*/ 1354217 h 1363742"/>
              <a:gd name="connsiteX5" fmla="*/ 0 w 3033031"/>
              <a:gd name="connsiteY5" fmla="*/ 0 h 1363742"/>
              <a:gd name="connsiteX0" fmla="*/ 0 w 3567184"/>
              <a:gd name="connsiteY0" fmla="*/ 7372 h 1371114"/>
              <a:gd name="connsiteX1" fmla="*/ 3567184 w 3567184"/>
              <a:gd name="connsiteY1" fmla="*/ 0 h 1371114"/>
              <a:gd name="connsiteX2" fmla="*/ 2647952 w 3567184"/>
              <a:gd name="connsiteY2" fmla="*/ 665812 h 1371114"/>
              <a:gd name="connsiteX3" fmla="*/ 2213881 w 3567184"/>
              <a:gd name="connsiteY3" fmla="*/ 1371114 h 1371114"/>
              <a:gd name="connsiteX4" fmla="*/ 0 w 3567184"/>
              <a:gd name="connsiteY4" fmla="*/ 1361589 h 1371114"/>
              <a:gd name="connsiteX5" fmla="*/ 0 w 3567184"/>
              <a:gd name="connsiteY5" fmla="*/ 7372 h 1371114"/>
              <a:gd name="connsiteX0" fmla="*/ 0 w 3567184"/>
              <a:gd name="connsiteY0" fmla="*/ 7372 h 1371114"/>
              <a:gd name="connsiteX1" fmla="*/ 3567184 w 3567184"/>
              <a:gd name="connsiteY1" fmla="*/ 0 h 1371114"/>
              <a:gd name="connsiteX2" fmla="*/ 2932076 w 3567184"/>
              <a:gd name="connsiteY2" fmla="*/ 717416 h 1371114"/>
              <a:gd name="connsiteX3" fmla="*/ 2213881 w 3567184"/>
              <a:gd name="connsiteY3" fmla="*/ 1371114 h 1371114"/>
              <a:gd name="connsiteX4" fmla="*/ 0 w 3567184"/>
              <a:gd name="connsiteY4" fmla="*/ 1361589 h 1371114"/>
              <a:gd name="connsiteX5" fmla="*/ 0 w 3567184"/>
              <a:gd name="connsiteY5" fmla="*/ 7372 h 1371114"/>
              <a:gd name="connsiteX0" fmla="*/ 0 w 3567184"/>
              <a:gd name="connsiteY0" fmla="*/ 7372 h 1371114"/>
              <a:gd name="connsiteX1" fmla="*/ 3567184 w 3567184"/>
              <a:gd name="connsiteY1" fmla="*/ 0 h 1371114"/>
              <a:gd name="connsiteX2" fmla="*/ 2213881 w 3567184"/>
              <a:gd name="connsiteY2" fmla="*/ 1371114 h 1371114"/>
              <a:gd name="connsiteX3" fmla="*/ 0 w 3567184"/>
              <a:gd name="connsiteY3" fmla="*/ 1361589 h 1371114"/>
              <a:gd name="connsiteX4" fmla="*/ 0 w 3567184"/>
              <a:gd name="connsiteY4" fmla="*/ 7372 h 1371114"/>
              <a:gd name="connsiteX0" fmla="*/ 0 w 3567184"/>
              <a:gd name="connsiteY0" fmla="*/ 7372 h 1362574"/>
              <a:gd name="connsiteX1" fmla="*/ 3567184 w 3567184"/>
              <a:gd name="connsiteY1" fmla="*/ 0 h 1362574"/>
              <a:gd name="connsiteX2" fmla="*/ 1933546 w 3567184"/>
              <a:gd name="connsiteY2" fmla="*/ 1362574 h 1362574"/>
              <a:gd name="connsiteX3" fmla="*/ 0 w 3567184"/>
              <a:gd name="connsiteY3" fmla="*/ 1361589 h 1362574"/>
              <a:gd name="connsiteX4" fmla="*/ 0 w 3567184"/>
              <a:gd name="connsiteY4" fmla="*/ 7372 h 1362574"/>
              <a:gd name="connsiteX0" fmla="*/ 0 w 2310545"/>
              <a:gd name="connsiteY0" fmla="*/ 4537 h 1359739"/>
              <a:gd name="connsiteX1" fmla="*/ 2310545 w 2310545"/>
              <a:gd name="connsiteY1" fmla="*/ 0 h 1359739"/>
              <a:gd name="connsiteX2" fmla="*/ 1933546 w 2310545"/>
              <a:gd name="connsiteY2" fmla="*/ 1359739 h 1359739"/>
              <a:gd name="connsiteX3" fmla="*/ 0 w 2310545"/>
              <a:gd name="connsiteY3" fmla="*/ 1358754 h 1359739"/>
              <a:gd name="connsiteX4" fmla="*/ 0 w 2310545"/>
              <a:gd name="connsiteY4" fmla="*/ 4537 h 1359739"/>
              <a:gd name="connsiteX0" fmla="*/ 0 w 2310545"/>
              <a:gd name="connsiteY0" fmla="*/ 4537 h 1362574"/>
              <a:gd name="connsiteX1" fmla="*/ 2310545 w 2310545"/>
              <a:gd name="connsiteY1" fmla="*/ 0 h 1362574"/>
              <a:gd name="connsiteX2" fmla="*/ 1313344 w 2310545"/>
              <a:gd name="connsiteY2" fmla="*/ 1362574 h 1362574"/>
              <a:gd name="connsiteX3" fmla="*/ 0 w 2310545"/>
              <a:gd name="connsiteY3" fmla="*/ 1358754 h 1362574"/>
              <a:gd name="connsiteX4" fmla="*/ 0 w 2310545"/>
              <a:gd name="connsiteY4" fmla="*/ 4537 h 1362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545" h="1362574">
                <a:moveTo>
                  <a:pt x="0" y="4537"/>
                </a:moveTo>
                <a:lnTo>
                  <a:pt x="2310545" y="0"/>
                </a:lnTo>
                <a:lnTo>
                  <a:pt x="1313344" y="1362574"/>
                </a:lnTo>
                <a:lnTo>
                  <a:pt x="0" y="1358754"/>
                </a:lnTo>
                <a:lnTo>
                  <a:pt x="0" y="4537"/>
                </a:lnTo>
                <a:close/>
              </a:path>
            </a:pathLst>
          </a:custGeom>
          <a:noFill/>
        </p:spPr>
        <p:txBody>
          <a:bodyPr wrap="square" lIns="0" tIns="0" rIns="0" bIns="0" rtlCol="0">
            <a:spAutoFit/>
          </a:bodyPr>
          <a:lstStyle/>
          <a:p>
            <a:pPr>
              <a:spcBef>
                <a:spcPts val="400"/>
              </a:spcBef>
            </a:pPr>
            <a:r>
              <a:rPr lang="en-US" sz="750" dirty="0">
                <a:solidFill>
                  <a:srgbClr val="333E48"/>
                </a:solidFill>
              </a:rPr>
              <a:t>Through the breadth of our network and</a:t>
            </a:r>
            <a:br>
              <a:rPr lang="en-US" sz="750" dirty="0">
                <a:solidFill>
                  <a:srgbClr val="333E48"/>
                </a:solidFill>
              </a:rPr>
            </a:br>
            <a:r>
              <a:rPr lang="en-US" sz="750" dirty="0">
                <a:solidFill>
                  <a:srgbClr val="333E48"/>
                </a:solidFill>
              </a:rPr>
              <a:t>the depth of our expertise, we forge and</a:t>
            </a:r>
            <a:br>
              <a:rPr lang="en-US" sz="750" dirty="0">
                <a:solidFill>
                  <a:srgbClr val="333E48"/>
                </a:solidFill>
              </a:rPr>
            </a:br>
            <a:r>
              <a:rPr lang="en-US" sz="750" dirty="0">
                <a:solidFill>
                  <a:srgbClr val="333E48"/>
                </a:solidFill>
              </a:rPr>
              <a:t>find the best practices that </a:t>
            </a:r>
          </a:p>
          <a:p>
            <a:pPr marL="114300" indent="-114300">
              <a:spcBef>
                <a:spcPts val="500"/>
              </a:spcBef>
              <a:buFont typeface="Arial" panose="020B0604020202020204" pitchFamily="34" charset="0"/>
              <a:buChar char="•"/>
            </a:pPr>
            <a:r>
              <a:rPr lang="en-US" sz="750" dirty="0">
                <a:solidFill>
                  <a:srgbClr val="333E48"/>
                </a:solidFill>
              </a:rPr>
              <a:t>Help our members set course</a:t>
            </a:r>
          </a:p>
          <a:p>
            <a:pPr marL="114300" indent="-114300">
              <a:spcBef>
                <a:spcPts val="500"/>
              </a:spcBef>
              <a:buFont typeface="Arial" panose="020B0604020202020204" pitchFamily="34" charset="0"/>
              <a:buChar char="•"/>
            </a:pPr>
            <a:r>
              <a:rPr lang="en-US" sz="750" dirty="0">
                <a:solidFill>
                  <a:srgbClr val="333E48"/>
                </a:solidFill>
              </a:rPr>
              <a:t>Power the technologies needed</a:t>
            </a:r>
            <a:br>
              <a:rPr lang="en-US" sz="750" dirty="0">
                <a:solidFill>
                  <a:srgbClr val="333E48"/>
                </a:solidFill>
              </a:rPr>
            </a:br>
            <a:r>
              <a:rPr lang="en-US" sz="750" dirty="0">
                <a:solidFill>
                  <a:srgbClr val="333E48"/>
                </a:solidFill>
              </a:rPr>
              <a:t>to accelerate progress</a:t>
            </a:r>
          </a:p>
          <a:p>
            <a:pPr marL="114300" indent="-114300">
              <a:spcBef>
                <a:spcPts val="500"/>
              </a:spcBef>
              <a:buFont typeface="Arial" panose="020B0604020202020204" pitchFamily="34" charset="0"/>
              <a:buChar char="•"/>
            </a:pPr>
            <a:r>
              <a:rPr lang="en-US" sz="750" dirty="0">
                <a:solidFill>
                  <a:srgbClr val="333E48"/>
                </a:solidFill>
              </a:rPr>
              <a:t>Provide the foundation for</a:t>
            </a:r>
            <a:br>
              <a:rPr lang="en-US" sz="750" dirty="0">
                <a:solidFill>
                  <a:srgbClr val="333E48"/>
                </a:solidFill>
              </a:rPr>
            </a:br>
            <a:r>
              <a:rPr lang="en-US" sz="750" dirty="0">
                <a:solidFill>
                  <a:srgbClr val="333E48"/>
                </a:solidFill>
              </a:rPr>
              <a:t>consulting partnerships</a:t>
            </a:r>
            <a:br>
              <a:rPr lang="en-US" sz="750" dirty="0">
                <a:solidFill>
                  <a:srgbClr val="333E48"/>
                </a:solidFill>
              </a:rPr>
            </a:br>
            <a:r>
              <a:rPr lang="en-US" sz="750" dirty="0">
                <a:solidFill>
                  <a:srgbClr val="333E48"/>
                </a:solidFill>
              </a:rPr>
              <a:t>that transform</a:t>
            </a:r>
            <a:br>
              <a:rPr lang="en-US" sz="750" dirty="0">
                <a:solidFill>
                  <a:srgbClr val="333E48"/>
                </a:solidFill>
              </a:rPr>
            </a:br>
            <a:r>
              <a:rPr lang="en-US" sz="750" dirty="0">
                <a:solidFill>
                  <a:srgbClr val="333E48"/>
                </a:solidFill>
              </a:rPr>
              <a:t>organizations</a:t>
            </a:r>
          </a:p>
        </p:txBody>
      </p:sp>
      <p:sp>
        <p:nvSpPr>
          <p:cNvPr id="16" name="TextBox 15"/>
          <p:cNvSpPr txBox="1"/>
          <p:nvPr userDrawn="1"/>
        </p:nvSpPr>
        <p:spPr bwMode="gray">
          <a:xfrm>
            <a:off x="318663" y="1094450"/>
            <a:ext cx="2699658" cy="332399"/>
          </a:xfrm>
          <a:prstGeom prst="rect">
            <a:avLst/>
          </a:prstGeom>
          <a:noFill/>
        </p:spPr>
        <p:txBody>
          <a:bodyPr wrap="square" lIns="0" tIns="0" rIns="0" bIns="0" rtlCol="0">
            <a:spAutoFit/>
          </a:bodyPr>
          <a:lstStyle/>
          <a:p>
            <a:pPr>
              <a:spcBef>
                <a:spcPts val="500"/>
              </a:spcBef>
            </a:pPr>
            <a:r>
              <a:rPr lang="en-US" sz="1080" dirty="0">
                <a:solidFill>
                  <a:srgbClr val="333E48"/>
                </a:solidFill>
              </a:rPr>
              <a:t>Start with</a:t>
            </a:r>
            <a:br>
              <a:rPr lang="en-US" sz="1080" dirty="0">
                <a:solidFill>
                  <a:srgbClr val="333E48"/>
                </a:solidFill>
              </a:rPr>
            </a:br>
            <a:r>
              <a:rPr lang="en-US" sz="1080" dirty="0">
                <a:solidFill>
                  <a:srgbClr val="333E48"/>
                </a:solidFill>
              </a:rPr>
              <a:t>best practices</a:t>
            </a:r>
          </a:p>
        </p:txBody>
      </p:sp>
      <p:cxnSp>
        <p:nvCxnSpPr>
          <p:cNvPr id="17" name="Straight Connector 16"/>
          <p:cNvCxnSpPr/>
          <p:nvPr userDrawn="1"/>
        </p:nvCxnSpPr>
        <p:spPr bwMode="gray">
          <a:xfrm>
            <a:off x="316849" y="1486205"/>
            <a:ext cx="1680065" cy="0"/>
          </a:xfrm>
          <a:prstGeom prst="line">
            <a:avLst/>
          </a:prstGeom>
          <a:ln w="95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bwMode="gray">
          <a:xfrm>
            <a:off x="2982013" y="1623174"/>
            <a:ext cx="3033776" cy="410369"/>
          </a:xfrm>
          <a:prstGeom prst="rect">
            <a:avLst/>
          </a:prstGeom>
          <a:noFill/>
        </p:spPr>
        <p:txBody>
          <a:bodyPr wrap="square" lIns="0" tIns="0" rIns="0" bIns="0" rtlCol="0">
            <a:spAutoFit/>
          </a:bodyPr>
          <a:lstStyle/>
          <a:p>
            <a:pPr>
              <a:spcBef>
                <a:spcPts val="500"/>
              </a:spcBef>
            </a:pPr>
            <a:r>
              <a:rPr lang="en-US" sz="750" b="1" dirty="0">
                <a:solidFill>
                  <a:srgbClr val="FFFFFF"/>
                </a:solidFill>
                <a:cs typeface="Arial" panose="020B0604020202020204" pitchFamily="34" charset="0"/>
              </a:rPr>
              <a:t>STRATEGY</a:t>
            </a:r>
          </a:p>
          <a:p>
            <a:pPr>
              <a:spcBef>
                <a:spcPts val="500"/>
              </a:spcBef>
            </a:pPr>
            <a:r>
              <a:rPr lang="en-US" sz="750" dirty="0">
                <a:solidFill>
                  <a:srgbClr val="FFFFFF"/>
                </a:solidFill>
                <a:cs typeface="Arial" panose="020B0604020202020204" pitchFamily="34" charset="0"/>
              </a:rPr>
              <a:t>Helping </a:t>
            </a:r>
            <a:r>
              <a:rPr lang="en-US" sz="750" b="1" dirty="0">
                <a:solidFill>
                  <a:srgbClr val="FFFFFF"/>
                </a:solidFill>
                <a:cs typeface="Arial" panose="020B0604020202020204" pitchFamily="34" charset="0"/>
              </a:rPr>
              <a:t>CEOs</a:t>
            </a:r>
            <a:r>
              <a:rPr lang="en-US" sz="750" dirty="0">
                <a:solidFill>
                  <a:srgbClr val="FFFFFF"/>
                </a:solidFill>
                <a:cs typeface="Arial" panose="020B0604020202020204" pitchFamily="34" charset="0"/>
              </a:rPr>
              <a:t>, </a:t>
            </a:r>
            <a:r>
              <a:rPr lang="en-US" sz="750" b="1" dirty="0">
                <a:solidFill>
                  <a:srgbClr val="FFFFFF"/>
                </a:solidFill>
                <a:cs typeface="Arial" panose="020B0604020202020204" pitchFamily="34" charset="0"/>
              </a:rPr>
              <a:t>chief marketing officers</a:t>
            </a:r>
            <a:r>
              <a:rPr lang="en-US" sz="750" dirty="0">
                <a:solidFill>
                  <a:srgbClr val="FFFFFF"/>
                </a:solidFill>
                <a:cs typeface="Arial" panose="020B0604020202020204" pitchFamily="34" charset="0"/>
              </a:rPr>
              <a:t>, and </a:t>
            </a:r>
            <a:r>
              <a:rPr lang="en-US" sz="750" b="1" dirty="0">
                <a:solidFill>
                  <a:srgbClr val="FFFFFF"/>
                </a:solidFill>
                <a:cs typeface="Arial" panose="020B0604020202020204" pitchFamily="34" charset="0"/>
              </a:rPr>
              <a:t>chief strategy officers </a:t>
            </a:r>
            <a:r>
              <a:rPr lang="en-US" sz="750" dirty="0">
                <a:solidFill>
                  <a:srgbClr val="FFFFFF"/>
                </a:solidFill>
                <a:cs typeface="Arial" panose="020B0604020202020204" pitchFamily="34" charset="0"/>
              </a:rPr>
              <a:t>chart course and grow their businesses.</a:t>
            </a:r>
            <a:endParaRPr lang="en-US" sz="750" dirty="0">
              <a:solidFill>
                <a:srgbClr val="333E48"/>
              </a:solidFill>
            </a:endParaRPr>
          </a:p>
        </p:txBody>
      </p:sp>
      <p:sp>
        <p:nvSpPr>
          <p:cNvPr id="20" name="TextBox 19"/>
          <p:cNvSpPr txBox="1"/>
          <p:nvPr userDrawn="1"/>
        </p:nvSpPr>
        <p:spPr bwMode="gray">
          <a:xfrm>
            <a:off x="2982013" y="2280576"/>
            <a:ext cx="2976055" cy="641201"/>
          </a:xfrm>
          <a:prstGeom prst="rect">
            <a:avLst/>
          </a:prstGeom>
          <a:noFill/>
        </p:spPr>
        <p:txBody>
          <a:bodyPr wrap="square" lIns="0" tIns="0" rIns="0" bIns="0" rtlCol="0">
            <a:spAutoFit/>
          </a:bodyPr>
          <a:lstStyle/>
          <a:p>
            <a:pPr>
              <a:spcBef>
                <a:spcPts val="500"/>
              </a:spcBef>
            </a:pPr>
            <a:r>
              <a:rPr lang="en-US" sz="750" b="1" dirty="0">
                <a:solidFill>
                  <a:srgbClr val="FFFFFF"/>
                </a:solidFill>
                <a:cs typeface="Arial" panose="020B0604020202020204" pitchFamily="34" charset="0"/>
              </a:rPr>
              <a:t>CARE DELIVERY</a:t>
            </a:r>
          </a:p>
          <a:p>
            <a:pPr>
              <a:spcBef>
                <a:spcPts val="500"/>
              </a:spcBef>
            </a:pPr>
            <a:r>
              <a:rPr lang="en-US" sz="750" dirty="0">
                <a:solidFill>
                  <a:srgbClr val="FFFFFF"/>
                </a:solidFill>
              </a:rPr>
              <a:t>Helping </a:t>
            </a:r>
            <a:r>
              <a:rPr lang="en-US" sz="750" b="1" dirty="0">
                <a:solidFill>
                  <a:srgbClr val="FFFFFF"/>
                </a:solidFill>
              </a:rPr>
              <a:t>chief medical officers</a:t>
            </a:r>
            <a:r>
              <a:rPr lang="en-US" sz="750" dirty="0">
                <a:solidFill>
                  <a:srgbClr val="FFFFFF"/>
                </a:solidFill>
              </a:rPr>
              <a:t>, </a:t>
            </a:r>
            <a:r>
              <a:rPr lang="en-US" sz="750" b="1" dirty="0">
                <a:solidFill>
                  <a:srgbClr val="FFFFFF"/>
                </a:solidFill>
              </a:rPr>
              <a:t>medical group executives</a:t>
            </a:r>
            <a:r>
              <a:rPr lang="en-US" sz="750" dirty="0">
                <a:solidFill>
                  <a:srgbClr val="FFFFFF"/>
                </a:solidFill>
              </a:rPr>
              <a:t>, </a:t>
            </a:r>
            <a:br>
              <a:rPr lang="en-US" sz="750" dirty="0">
                <a:solidFill>
                  <a:srgbClr val="FFFFFF"/>
                </a:solidFill>
              </a:rPr>
            </a:br>
            <a:r>
              <a:rPr lang="en-US" sz="750" b="1" dirty="0">
                <a:solidFill>
                  <a:srgbClr val="FFFFFF"/>
                </a:solidFill>
              </a:rPr>
              <a:t>network executives</a:t>
            </a:r>
            <a:r>
              <a:rPr lang="en-US" sz="750" dirty="0">
                <a:solidFill>
                  <a:srgbClr val="FFFFFF"/>
                </a:solidFill>
              </a:rPr>
              <a:t>, and </a:t>
            </a:r>
            <a:r>
              <a:rPr lang="en-US" sz="750" b="1" dirty="0">
                <a:solidFill>
                  <a:srgbClr val="FFFFFF"/>
                </a:solidFill>
              </a:rPr>
              <a:t>clinical leaders </a:t>
            </a:r>
            <a:r>
              <a:rPr lang="en-US" sz="750" dirty="0">
                <a:solidFill>
                  <a:srgbClr val="FFFFFF"/>
                </a:solidFill>
              </a:rPr>
              <a:t>to shape networks, engage physicians, manage medical group performance, implement care pathways, accelerate population health efforts, and more.</a:t>
            </a:r>
          </a:p>
        </p:txBody>
      </p:sp>
      <p:sp>
        <p:nvSpPr>
          <p:cNvPr id="21" name="TextBox 20"/>
          <p:cNvSpPr txBox="1"/>
          <p:nvPr userDrawn="1"/>
        </p:nvSpPr>
        <p:spPr bwMode="gray">
          <a:xfrm>
            <a:off x="2982013" y="3168811"/>
            <a:ext cx="2659449" cy="294953"/>
          </a:xfrm>
          <a:prstGeom prst="rect">
            <a:avLst/>
          </a:prstGeom>
          <a:noFill/>
        </p:spPr>
        <p:txBody>
          <a:bodyPr wrap="square" lIns="0" tIns="0" rIns="0" bIns="0" rtlCol="0">
            <a:spAutoFit/>
          </a:bodyPr>
          <a:lstStyle/>
          <a:p>
            <a:pPr>
              <a:spcBef>
                <a:spcPts val="500"/>
              </a:spcBef>
            </a:pPr>
            <a:r>
              <a:rPr lang="en-US" sz="750" b="1" dirty="0">
                <a:solidFill>
                  <a:srgbClr val="FFFFFF"/>
                </a:solidFill>
                <a:cs typeface="Arial" panose="020B0604020202020204" pitchFamily="34" charset="0"/>
              </a:rPr>
              <a:t>OPERATIONS</a:t>
            </a:r>
          </a:p>
          <a:p>
            <a:pPr>
              <a:spcBef>
                <a:spcPts val="500"/>
              </a:spcBef>
            </a:pPr>
            <a:r>
              <a:rPr lang="en-US" sz="750" dirty="0">
                <a:solidFill>
                  <a:srgbClr val="FFFFFF"/>
                </a:solidFill>
                <a:cs typeface="Arial" panose="020B0604020202020204" pitchFamily="34" charset="0"/>
              </a:rPr>
              <a:t>Helping </a:t>
            </a:r>
            <a:r>
              <a:rPr lang="en-US" sz="750" b="1" dirty="0">
                <a:solidFill>
                  <a:srgbClr val="FFFFFF"/>
                </a:solidFill>
                <a:cs typeface="Arial" panose="020B0604020202020204" pitchFamily="34" charset="0"/>
              </a:rPr>
              <a:t>CFOs</a:t>
            </a:r>
            <a:r>
              <a:rPr lang="en-US" sz="750" dirty="0">
                <a:solidFill>
                  <a:srgbClr val="FFFFFF"/>
                </a:solidFill>
                <a:cs typeface="Arial" panose="020B0604020202020204" pitchFamily="34" charset="0"/>
              </a:rPr>
              <a:t> and </a:t>
            </a:r>
            <a:r>
              <a:rPr lang="en-US" sz="750" b="1" dirty="0">
                <a:solidFill>
                  <a:srgbClr val="FFFFFF"/>
                </a:solidFill>
                <a:cs typeface="Arial" panose="020B0604020202020204" pitchFamily="34" charset="0"/>
              </a:rPr>
              <a:t>COOs</a:t>
            </a:r>
            <a:r>
              <a:rPr lang="en-US" sz="750" dirty="0">
                <a:solidFill>
                  <a:srgbClr val="FFFFFF"/>
                </a:solidFill>
                <a:cs typeface="Arial" panose="020B0604020202020204" pitchFamily="34" charset="0"/>
              </a:rPr>
              <a:t> reboot their approach to profitability.</a:t>
            </a:r>
            <a:endParaRPr lang="en-US" sz="750" dirty="0">
              <a:solidFill>
                <a:srgbClr val="333E48"/>
              </a:solidFill>
            </a:endParaRPr>
          </a:p>
        </p:txBody>
      </p:sp>
      <p:sp>
        <p:nvSpPr>
          <p:cNvPr id="22" name="TextBox 21"/>
          <p:cNvSpPr txBox="1"/>
          <p:nvPr userDrawn="1"/>
        </p:nvSpPr>
        <p:spPr bwMode="gray">
          <a:xfrm>
            <a:off x="2982013" y="1094450"/>
            <a:ext cx="3177837" cy="332399"/>
          </a:xfrm>
          <a:prstGeom prst="rect">
            <a:avLst/>
          </a:prstGeom>
          <a:noFill/>
        </p:spPr>
        <p:txBody>
          <a:bodyPr wrap="square" lIns="0" tIns="0" rIns="0" bIns="0" rtlCol="0">
            <a:spAutoFit/>
          </a:bodyPr>
          <a:lstStyle/>
          <a:p>
            <a:pPr>
              <a:spcBef>
                <a:spcPts val="500"/>
              </a:spcBef>
            </a:pPr>
            <a:r>
              <a:rPr lang="en-US" sz="1080" dirty="0">
                <a:solidFill>
                  <a:srgbClr val="FFFFFF"/>
                </a:solidFill>
              </a:rPr>
              <a:t>Then hardwire those insights into your organization with research, technology, and consulting</a:t>
            </a:r>
          </a:p>
        </p:txBody>
      </p:sp>
      <p:cxnSp>
        <p:nvCxnSpPr>
          <p:cNvPr id="23" name="Straight Connector 22"/>
          <p:cNvCxnSpPr/>
          <p:nvPr userDrawn="1"/>
        </p:nvCxnSpPr>
        <p:spPr bwMode="white">
          <a:xfrm>
            <a:off x="2983602" y="1486205"/>
            <a:ext cx="3096523" cy="0"/>
          </a:xfrm>
          <a:prstGeom prst="line">
            <a:avLst/>
          </a:prstGeom>
          <a:ln w="95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userDrawn="1"/>
        </p:nvSpPr>
        <p:spPr bwMode="gray">
          <a:xfrm rot="18196691">
            <a:off x="1243098" y="3404895"/>
            <a:ext cx="362136" cy="107722"/>
          </a:xfrm>
          <a:prstGeom prst="rect">
            <a:avLst/>
          </a:prstGeom>
          <a:noFill/>
        </p:spPr>
        <p:txBody>
          <a:bodyPr wrap="square" lIns="0" tIns="0" rIns="0" bIns="0" rtlCol="0">
            <a:spAutoFit/>
          </a:bodyPr>
          <a:lstStyle/>
          <a:p>
            <a:pPr>
              <a:spcBef>
                <a:spcPts val="500"/>
              </a:spcBef>
            </a:pPr>
            <a:r>
              <a:rPr lang="en-US" sz="700" dirty="0">
                <a:solidFill>
                  <a:srgbClr val="BEC9D0"/>
                </a:solidFill>
              </a:rPr>
              <a:t>research</a:t>
            </a:r>
          </a:p>
        </p:txBody>
      </p:sp>
      <p:sp>
        <p:nvSpPr>
          <p:cNvPr id="44" name="TextBox 43"/>
          <p:cNvSpPr txBox="1"/>
          <p:nvPr userDrawn="1"/>
        </p:nvSpPr>
        <p:spPr bwMode="gray">
          <a:xfrm rot="18196691">
            <a:off x="1574407" y="3381073"/>
            <a:ext cx="487476" cy="107722"/>
          </a:xfrm>
          <a:prstGeom prst="rect">
            <a:avLst/>
          </a:prstGeom>
          <a:noFill/>
        </p:spPr>
        <p:txBody>
          <a:bodyPr wrap="square" lIns="0" tIns="0" rIns="0" bIns="0" rtlCol="0">
            <a:spAutoFit/>
          </a:bodyPr>
          <a:lstStyle/>
          <a:p>
            <a:pPr>
              <a:spcBef>
                <a:spcPts val="500"/>
              </a:spcBef>
            </a:pPr>
            <a:r>
              <a:rPr lang="en-US" sz="700" dirty="0">
                <a:solidFill>
                  <a:srgbClr val="BEC9D0"/>
                </a:solidFill>
              </a:rPr>
              <a:t>technology</a:t>
            </a:r>
          </a:p>
        </p:txBody>
      </p:sp>
      <p:sp>
        <p:nvSpPr>
          <p:cNvPr id="45" name="TextBox 44"/>
          <p:cNvSpPr txBox="1"/>
          <p:nvPr userDrawn="1"/>
        </p:nvSpPr>
        <p:spPr bwMode="gray">
          <a:xfrm rot="18196691">
            <a:off x="2021504" y="3322515"/>
            <a:ext cx="445870" cy="107722"/>
          </a:xfrm>
          <a:prstGeom prst="rect">
            <a:avLst/>
          </a:prstGeom>
          <a:noFill/>
        </p:spPr>
        <p:txBody>
          <a:bodyPr wrap="square" lIns="0" tIns="0" rIns="0" bIns="0" rtlCol="0">
            <a:spAutoFit/>
          </a:bodyPr>
          <a:lstStyle/>
          <a:p>
            <a:pPr>
              <a:spcBef>
                <a:spcPts val="500"/>
              </a:spcBef>
            </a:pPr>
            <a:r>
              <a:rPr lang="en-US" sz="700" dirty="0">
                <a:solidFill>
                  <a:srgbClr val="BEC9D0"/>
                </a:solidFill>
              </a:rPr>
              <a:t>consulting</a:t>
            </a:r>
          </a:p>
        </p:txBody>
      </p:sp>
      <p:pic>
        <p:nvPicPr>
          <p:cNvPr id="46" name="Picture 45"/>
          <p:cNvPicPr>
            <a:picLocks noChangeAspect="1"/>
          </p:cNvPicPr>
          <p:nvPr userDrawn="1"/>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31000" contrast="-37000"/>
                    </a14:imgEffect>
                  </a14:imgLayer>
                </a14:imgProps>
              </a:ext>
              <a:ext uri="{28A0092B-C50C-407E-A947-70E740481C1C}">
                <a14:useLocalDpi xmlns:a14="http://schemas.microsoft.com/office/drawing/2010/main" val="0"/>
              </a:ext>
            </a:extLst>
          </a:blip>
          <a:stretch>
            <a:fillRect/>
          </a:stretch>
        </p:blipFill>
        <p:spPr bwMode="gray">
          <a:xfrm rot="18157078">
            <a:off x="1206426" y="3637926"/>
            <a:ext cx="121650" cy="121650"/>
          </a:xfrm>
          <a:prstGeom prst="rect">
            <a:avLst/>
          </a:prstGeom>
        </p:spPr>
      </p:pic>
      <p:pic>
        <p:nvPicPr>
          <p:cNvPr id="47" name="Picture 46"/>
          <p:cNvPicPr>
            <a:picLocks noChangeAspect="1"/>
          </p:cNvPicPr>
          <p:nvPr userDrawn="1"/>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gray">
          <a:xfrm rot="18291559">
            <a:off x="1968210" y="3614227"/>
            <a:ext cx="165240" cy="107618"/>
          </a:xfrm>
          <a:prstGeom prst="rect">
            <a:avLst/>
          </a:prstGeom>
        </p:spPr>
      </p:pic>
      <p:pic>
        <p:nvPicPr>
          <p:cNvPr id="48" name="Picture 47"/>
          <p:cNvPicPr>
            <a:picLocks noChangeAspect="1"/>
          </p:cNvPicPr>
          <p:nvPr userDrawn="1"/>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rot="18159428">
            <a:off x="1583156" y="3650320"/>
            <a:ext cx="100200" cy="132122"/>
          </a:xfrm>
          <a:prstGeom prst="rect">
            <a:avLst/>
          </a:prstGeom>
          <a:noFill/>
        </p:spPr>
      </p:pic>
      <p:pic>
        <p:nvPicPr>
          <p:cNvPr id="34" name="Picture 3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462565" y="0"/>
            <a:ext cx="1517004" cy="1129231"/>
          </a:xfrm>
          <a:prstGeom prst="rect">
            <a:avLst/>
          </a:prstGeom>
        </p:spPr>
      </p:pic>
    </p:spTree>
    <p:extLst>
      <p:ext uri="{BB962C8B-B14F-4D97-AF65-F5344CB8AC3E}">
        <p14:creationId xmlns:p14="http://schemas.microsoft.com/office/powerpoint/2010/main" val="281408493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Road Map 3">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13" name="TextBox 12"/>
          <p:cNvSpPr txBox="1"/>
          <p:nvPr userDrawn="1"/>
        </p:nvSpPr>
        <p:spPr bwMode="gray">
          <a:xfrm>
            <a:off x="786450" y="198021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1070148" y="26835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1" name="TextBox 20"/>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5" name="TextBox 14"/>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©20167Advisory Board • All Rights Reserved • </a:t>
            </a:r>
            <a:r>
              <a:rPr lang="en-US" sz="500" b="1" dirty="0">
                <a:solidFill>
                  <a:srgbClr val="BEC9D0"/>
                </a:solidFill>
              </a:rPr>
              <a:t>advisory.com</a:t>
            </a:r>
            <a:r>
              <a:rPr lang="en-US" sz="500" dirty="0">
                <a:solidFill>
                  <a:srgbClr val="BEC9D0"/>
                </a:solidFill>
              </a:rPr>
              <a:t> </a:t>
            </a:r>
            <a:endParaRPr lang="en-US" sz="500" b="1" dirty="0">
              <a:solidFill>
                <a:srgbClr val="BEC9D0"/>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5" name="Text Placeholder 4"/>
          <p:cNvSpPr>
            <a:spLocks noGrp="1"/>
          </p:cNvSpPr>
          <p:nvPr>
            <p:ph type="body" sz="quarter" idx="28" hasCustomPrompt="1"/>
          </p:nvPr>
        </p:nvSpPr>
        <p:spPr bwMode="gray">
          <a:xfrm>
            <a:off x="1341574" y="214949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19" name="Text Placeholder 4"/>
          <p:cNvSpPr>
            <a:spLocks noGrp="1"/>
          </p:cNvSpPr>
          <p:nvPr>
            <p:ph type="body" sz="quarter" idx="29" hasCustomPrompt="1"/>
          </p:nvPr>
        </p:nvSpPr>
        <p:spPr bwMode="gray">
          <a:xfrm>
            <a:off x="1560779" y="28528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2490472095"/>
      </p:ext>
    </p:extLst>
  </p:cSld>
  <p:clrMapOvr>
    <a:overrideClrMapping bg1="lt1" tx1="dk1" bg2="lt2" tx2="dk2" accent1="accent1" accent2="accent2" accent3="accent3" accent4="accent4" accent5="accent5" accent6="accent6" hlink="hlink" folHlink="folHlink"/>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Road Map 4">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734092" y="185495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972575" y="243302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196771" y="301109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4"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5" name="TextBox 24"/>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7" name="TextBox 1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Advisory Board • All Rights Reserved • </a:t>
            </a:r>
            <a:r>
              <a:rPr lang="en-US" sz="500" b="1" dirty="0">
                <a:solidFill>
                  <a:srgbClr val="BEC9D0"/>
                </a:solidFill>
              </a:rPr>
              <a:t>advisory.com</a:t>
            </a:r>
            <a:r>
              <a:rPr lang="en-US" sz="500" dirty="0">
                <a:solidFill>
                  <a:srgbClr val="BEC9D0"/>
                </a:solidFill>
              </a:rPr>
              <a:t> •</a:t>
            </a:r>
            <a:endParaRPr lang="en-US" sz="500" b="1" dirty="0">
              <a:solidFill>
                <a:srgbClr val="BEC9D0"/>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341574" y="202423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560779" y="260230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792510" y="318037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1864731283"/>
      </p:ext>
    </p:extLst>
  </p:cSld>
  <p:clrMapOvr>
    <a:overrideClrMapping bg1="lt1" tx1="dk1" bg2="lt2" tx2="dk2" accent1="accent1" accent2="accent2" accent3="accent3" accent4="accent4" accent5="accent5" accent6="accent6" hlink="hlink" folHlink="folHlink"/>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Road Map 5">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629279" y="160443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870300" y="218250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097035" y="276057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7" name="TextBox 16"/>
          <p:cNvSpPr txBox="1"/>
          <p:nvPr userDrawn="1"/>
        </p:nvSpPr>
        <p:spPr bwMode="gray">
          <a:xfrm>
            <a:off x="1323771" y="333864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402544" y="102636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9" name="TextBox 18"/>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Advisory Board • All Rights Reserved • </a:t>
            </a:r>
            <a:r>
              <a:rPr lang="en-US" sz="500" b="1" dirty="0">
                <a:solidFill>
                  <a:srgbClr val="BEC9D0"/>
                </a:solidFill>
              </a:rPr>
              <a:t>advisory.com</a:t>
            </a:r>
            <a:r>
              <a:rPr lang="en-US" sz="500" dirty="0">
                <a:solidFill>
                  <a:srgbClr val="BEC9D0"/>
                </a:solidFill>
              </a:rPr>
              <a:t> •</a:t>
            </a:r>
            <a:endParaRPr lang="en-US" sz="500" b="1" dirty="0">
              <a:solidFill>
                <a:srgbClr val="BEC9D0"/>
              </a:solidFill>
            </a:endParaRP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3" name="Title 1"/>
          <p:cNvSpPr>
            <a:spLocks noGrp="1"/>
          </p:cNvSpPr>
          <p:nvPr>
            <p:ph type="title" hasCustomPrompt="1"/>
          </p:nvPr>
        </p:nvSpPr>
        <p:spPr bwMode="gray">
          <a:xfrm>
            <a:off x="1007460" y="1164868"/>
            <a:ext cx="4572000" cy="215444"/>
          </a:xfrm>
        </p:spPr>
        <p:txBody>
          <a:bodyPr anchor="ctr" anchorCtr="0"/>
          <a:lstStyle>
            <a:lvl1pPr>
              <a:defRPr sz="1400" b="0"/>
            </a:lvl1pPr>
          </a:lstStyle>
          <a:p>
            <a:r>
              <a:rPr lang="en-US" dirty="0"/>
              <a:t>Section Title – Arial 14pt Regular, White, Use Title Case</a:t>
            </a:r>
          </a:p>
        </p:txBody>
      </p:sp>
      <p:sp>
        <p:nvSpPr>
          <p:cNvPr id="25" name="Text Placeholder 4"/>
          <p:cNvSpPr>
            <a:spLocks noGrp="1"/>
          </p:cNvSpPr>
          <p:nvPr>
            <p:ph type="body" sz="quarter" idx="28" hasCustomPrompt="1"/>
          </p:nvPr>
        </p:nvSpPr>
        <p:spPr bwMode="gray">
          <a:xfrm>
            <a:off x="1259614" y="177371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6" name="Text Placeholder 4"/>
          <p:cNvSpPr>
            <a:spLocks noGrp="1"/>
          </p:cNvSpPr>
          <p:nvPr>
            <p:ph type="body" sz="quarter" idx="31" hasCustomPrompt="1"/>
          </p:nvPr>
        </p:nvSpPr>
        <p:spPr bwMode="gray">
          <a:xfrm>
            <a:off x="1478819" y="235178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2" hasCustomPrompt="1"/>
          </p:nvPr>
        </p:nvSpPr>
        <p:spPr bwMode="gray">
          <a:xfrm>
            <a:off x="1710550" y="292985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5" hasCustomPrompt="1"/>
          </p:nvPr>
        </p:nvSpPr>
        <p:spPr bwMode="gray">
          <a:xfrm>
            <a:off x="1917770" y="350792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1359363936"/>
      </p:ext>
    </p:extLst>
  </p:cSld>
  <p:clrMapOvr>
    <a:overrideClrMapping bg1="lt1" tx1="dk1" bg2="lt2" tx2="dk2" accent1="accent1" accent2="accent2" accent3="accent3" accent4="accent4" accent5="accent5" accent6="accent6" hlink="hlink" folHlink="folHlink"/>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Road Map 6">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526564" y="1341392"/>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760073" y="191946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987319" y="2497530"/>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17" name="TextBox 16"/>
          <p:cNvSpPr txBox="1"/>
          <p:nvPr userDrawn="1"/>
        </p:nvSpPr>
        <p:spPr bwMode="gray">
          <a:xfrm>
            <a:off x="1227091" y="307559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3"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1" name="TextBox 2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Advisory Board • All Rights Reserved • </a:t>
            </a:r>
            <a:r>
              <a:rPr lang="en-US" sz="500" b="1" dirty="0">
                <a:solidFill>
                  <a:srgbClr val="BEC9D0"/>
                </a:solidFill>
              </a:rPr>
              <a:t>advisory.com</a:t>
            </a:r>
            <a:r>
              <a:rPr lang="en-US" sz="500" dirty="0">
                <a:solidFill>
                  <a:srgbClr val="BEC9D0"/>
                </a:solidFill>
              </a:rPr>
              <a:t> •</a:t>
            </a:r>
            <a:endParaRPr lang="en-US" sz="500" b="1" dirty="0">
              <a:solidFill>
                <a:srgbClr val="BEC9D0"/>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5" name="Title 1"/>
          <p:cNvSpPr>
            <a:spLocks noGrp="1"/>
          </p:cNvSpPr>
          <p:nvPr>
            <p:ph type="title" hasCustomPrompt="1"/>
          </p:nvPr>
        </p:nvSpPr>
        <p:spPr bwMode="gray">
          <a:xfrm>
            <a:off x="903718" y="901822"/>
            <a:ext cx="4572000" cy="215444"/>
          </a:xfrm>
        </p:spPr>
        <p:txBody>
          <a:bodyPr anchor="ctr" anchorCtr="0"/>
          <a:lstStyle>
            <a:lvl1pPr>
              <a:defRPr sz="1400" b="0"/>
            </a:lvl1pPr>
          </a:lstStyle>
          <a:p>
            <a:r>
              <a:rPr lang="en-US" dirty="0"/>
              <a:t>Section Title – Arial 14pt Regular, White, Use Title Case</a:t>
            </a:r>
          </a:p>
        </p:txBody>
      </p:sp>
      <p:sp>
        <p:nvSpPr>
          <p:cNvPr id="26" name="Text Placeholder 4"/>
          <p:cNvSpPr>
            <a:spLocks noGrp="1"/>
          </p:cNvSpPr>
          <p:nvPr>
            <p:ph type="body" sz="quarter" idx="28" hasCustomPrompt="1"/>
          </p:nvPr>
        </p:nvSpPr>
        <p:spPr bwMode="gray">
          <a:xfrm>
            <a:off x="1155872" y="1510669"/>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1" hasCustomPrompt="1"/>
          </p:nvPr>
        </p:nvSpPr>
        <p:spPr bwMode="gray">
          <a:xfrm>
            <a:off x="1375077" y="208873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2" hasCustomPrompt="1"/>
          </p:nvPr>
        </p:nvSpPr>
        <p:spPr bwMode="gray">
          <a:xfrm>
            <a:off x="1606808" y="2666807"/>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8" hasCustomPrompt="1"/>
          </p:nvPr>
        </p:nvSpPr>
        <p:spPr bwMode="gray">
          <a:xfrm>
            <a:off x="1814028" y="324487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9"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778028906"/>
      </p:ext>
    </p:extLst>
  </p:cSld>
  <p:clrMapOvr>
    <a:overrideClrMapping bg1="lt1" tx1="dk1" bg2="lt2" tx2="dk2" accent1="accent1" accent2="accent2" accent3="accent3" accent4="accent4" accent5="accent5" accent6="accent6" hlink="hlink" folHlink="folHlink"/>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Road Map 7">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80339" y="12450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686412"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873696" y="220849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17" name="TextBox 16"/>
          <p:cNvSpPr txBox="1"/>
          <p:nvPr userDrawn="1"/>
        </p:nvSpPr>
        <p:spPr bwMode="gray">
          <a:xfrm>
            <a:off x="1073506" y="269021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3" name="TextBox 22"/>
          <p:cNvSpPr txBox="1"/>
          <p:nvPr userDrawn="1"/>
        </p:nvSpPr>
        <p:spPr bwMode="gray">
          <a:xfrm>
            <a:off x="1267053" y="317194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5"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6" name="TextBox 25"/>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7" name="TextBox 2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r>
              <a:rPr lang="en-US" sz="500" dirty="0">
                <a:solidFill>
                  <a:srgbClr val="BEC9D0"/>
                </a:solidFill>
              </a:rPr>
              <a:t> • 33592A</a:t>
            </a:r>
            <a:endParaRPr lang="en-US" sz="500" b="1" dirty="0">
              <a:solidFill>
                <a:srgbClr val="BEC9D0"/>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4"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080729" y="14143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273838" y="189604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466947" y="237777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2" name="Text Placeholder 4"/>
          <p:cNvSpPr>
            <a:spLocks noGrp="1"/>
          </p:cNvSpPr>
          <p:nvPr>
            <p:ph type="body" sz="quarter" idx="41" hasCustomPrompt="1"/>
          </p:nvPr>
        </p:nvSpPr>
        <p:spPr bwMode="gray">
          <a:xfrm>
            <a:off x="1660056" y="285949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3" name="Text Placeholder 4"/>
          <p:cNvSpPr>
            <a:spLocks noGrp="1"/>
          </p:cNvSpPr>
          <p:nvPr>
            <p:ph type="body" sz="quarter" idx="42" hasCustomPrompt="1"/>
          </p:nvPr>
        </p:nvSpPr>
        <p:spPr bwMode="gray">
          <a:xfrm>
            <a:off x="1853165" y="334122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43"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942089921"/>
      </p:ext>
    </p:extLst>
  </p:cSld>
  <p:clrMapOvr>
    <a:overrideClrMapping bg1="lt1" tx1="dk1" bg2="lt2" tx2="dk2" accent1="accent1" accent2="accent2" accent3="accent3" accent4="accent4" accent5="accent5" accent6="accent6" hlink="hlink" folHlink="folHlink"/>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Road Map 8">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5" name="TextBox 24"/>
          <p:cNvSpPr txBox="1"/>
          <p:nvPr userDrawn="1"/>
        </p:nvSpPr>
        <p:spPr bwMode="gray">
          <a:xfrm>
            <a:off x="1304319" y="324075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61414" y="117622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5" name="TextBox 14"/>
          <p:cNvSpPr txBox="1"/>
          <p:nvPr userDrawn="1"/>
        </p:nvSpPr>
        <p:spPr bwMode="gray">
          <a:xfrm>
            <a:off x="786050" y="200204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72902"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8</a:t>
            </a:r>
          </a:p>
        </p:txBody>
      </p:sp>
      <p:sp>
        <p:nvSpPr>
          <p:cNvPr id="17" name="TextBox 16"/>
          <p:cNvSpPr txBox="1"/>
          <p:nvPr userDrawn="1"/>
        </p:nvSpPr>
        <p:spPr bwMode="gray">
          <a:xfrm>
            <a:off x="967157" y="24149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2833"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grpSp>
        <p:nvGrpSpPr>
          <p:cNvPr id="2" name="Group 1"/>
          <p:cNvGrpSpPr/>
          <p:nvPr userDrawn="1"/>
        </p:nvGrpSpPr>
        <p:grpSpPr bwMode="gray">
          <a:xfrm>
            <a:off x="629995" y="1589135"/>
            <a:ext cx="274320" cy="492443"/>
            <a:chOff x="842273" y="1726771"/>
            <a:chExt cx="274320" cy="492443"/>
          </a:xfrm>
        </p:grpSpPr>
        <p:sp>
          <p:nvSpPr>
            <p:cNvPr id="14" name="TextBox 13"/>
            <p:cNvSpPr txBox="1"/>
            <p:nvPr userDrawn="1"/>
          </p:nvSpPr>
          <p:spPr bwMode="gray">
            <a:xfrm>
              <a:off x="842273"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28" name="Rectangle 27"/>
            <p:cNvSpPr/>
            <p:nvPr userDrawn="1"/>
          </p:nvSpPr>
          <p:spPr bwMode="gray">
            <a:xfrm rot="20240294">
              <a:off x="1002510" y="1948341"/>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23" name="TextBox 22"/>
          <p:cNvSpPr txBox="1"/>
          <p:nvPr userDrawn="1"/>
        </p:nvSpPr>
        <p:spPr bwMode="gray">
          <a:xfrm>
            <a:off x="1135738" y="282785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9"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3" name="TextBox 32"/>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31" name="TextBox 3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32" name="Text Placeholder 4"/>
          <p:cNvSpPr>
            <a:spLocks noGrp="1"/>
          </p:cNvSpPr>
          <p:nvPr>
            <p:ph type="body" sz="quarter" idx="28" hasCustomPrompt="1"/>
          </p:nvPr>
        </p:nvSpPr>
        <p:spPr bwMode="gray">
          <a:xfrm>
            <a:off x="1053142" y="134550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31" hasCustomPrompt="1"/>
          </p:nvPr>
        </p:nvSpPr>
        <p:spPr bwMode="gray">
          <a:xfrm>
            <a:off x="1218664" y="175841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5" name="Text Placeholder 4"/>
          <p:cNvSpPr>
            <a:spLocks noGrp="1"/>
          </p:cNvSpPr>
          <p:nvPr>
            <p:ph type="body" sz="quarter" idx="32" hasCustomPrompt="1"/>
          </p:nvPr>
        </p:nvSpPr>
        <p:spPr bwMode="gray">
          <a:xfrm>
            <a:off x="1384186" y="217131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6" name="Text Placeholder 4"/>
          <p:cNvSpPr>
            <a:spLocks noGrp="1"/>
          </p:cNvSpPr>
          <p:nvPr>
            <p:ph type="body" sz="quarter" idx="45" hasCustomPrompt="1"/>
          </p:nvPr>
        </p:nvSpPr>
        <p:spPr bwMode="gray">
          <a:xfrm>
            <a:off x="1549708" y="25842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7" name="Text Placeholder 4"/>
          <p:cNvSpPr>
            <a:spLocks noGrp="1"/>
          </p:cNvSpPr>
          <p:nvPr>
            <p:ph type="body" sz="quarter" idx="46" hasCustomPrompt="1"/>
          </p:nvPr>
        </p:nvSpPr>
        <p:spPr bwMode="gray">
          <a:xfrm>
            <a:off x="1715230" y="299713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8" name="Text Placeholder 4"/>
          <p:cNvSpPr>
            <a:spLocks noGrp="1"/>
          </p:cNvSpPr>
          <p:nvPr>
            <p:ph type="body" sz="quarter" idx="47" hasCustomPrompt="1"/>
          </p:nvPr>
        </p:nvSpPr>
        <p:spPr bwMode="gray">
          <a:xfrm>
            <a:off x="1880752" y="341003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9" name="Text Placeholder 4"/>
          <p:cNvSpPr>
            <a:spLocks noGrp="1"/>
          </p:cNvSpPr>
          <p:nvPr>
            <p:ph type="body" sz="quarter" idx="48"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060498041"/>
      </p:ext>
    </p:extLst>
  </p:cSld>
  <p:clrMapOvr>
    <a:overrideClrMapping bg1="lt1" tx1="dk1" bg2="lt2" tx2="dk2" accent1="accent1" accent2="accent2" accent3="accent3" accent4="accent4" accent5="accent5" accent6="accent6" hlink="hlink" folHlink="folHlink"/>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Divider">
    <p:bg>
      <p:bgPr>
        <a:gradFill>
          <a:gsLst>
            <a:gs pos="28000">
              <a:schemeClr val="accent1"/>
            </a:gs>
            <a:gs pos="36000">
              <a:schemeClr val="accent2">
                <a:lumMod val="20000"/>
                <a:lumOff val="80000"/>
              </a:schemeClr>
            </a:gs>
            <a:gs pos="100000">
              <a:schemeClr val="accent1">
                <a:lumMod val="20000"/>
                <a:lumOff val="80000"/>
              </a:schemeClr>
            </a:gs>
          </a:gsLst>
          <a:lin ang="1920000" scaled="0"/>
        </a:gradFill>
        <a:effectLst/>
      </p:bgPr>
    </p:bg>
    <p:spTree>
      <p:nvGrpSpPr>
        <p:cNvPr id="1" name=""/>
        <p:cNvGrpSpPr/>
        <p:nvPr/>
      </p:nvGrpSpPr>
      <p:grpSpPr>
        <a:xfrm>
          <a:off x="0" y="0"/>
          <a:ext cx="0" cy="0"/>
          <a:chOff x="0" y="0"/>
          <a:chExt cx="0" cy="0"/>
        </a:xfrm>
      </p:grpSpPr>
      <p:cxnSp>
        <p:nvCxnSpPr>
          <p:cNvPr id="24" name="Straight Connector 23"/>
          <p:cNvCxnSpPr/>
          <p:nvPr userDrawn="1"/>
        </p:nvCxnSpPr>
        <p:spPr bwMode="gray">
          <a:xfrm>
            <a:off x="1578769" y="2252028"/>
            <a:ext cx="4501356" cy="0"/>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bwMode="gray">
          <a:xfrm>
            <a:off x="2" y="0"/>
            <a:ext cx="3052017" cy="4738136"/>
          </a:xfrm>
          <a:custGeom>
            <a:avLst/>
            <a:gdLst/>
            <a:ahLst/>
            <a:cxnLst/>
            <a:rect l="l" t="t" r="r" b="b"/>
            <a:pathLst>
              <a:path w="3052017" h="4738136">
                <a:moveTo>
                  <a:pt x="0" y="0"/>
                </a:moveTo>
                <a:lnTo>
                  <a:pt x="3052017" y="0"/>
                </a:lnTo>
                <a:lnTo>
                  <a:pt x="0" y="4738136"/>
                </a:lnTo>
                <a:close/>
              </a:path>
            </a:pathLst>
          </a:cu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11"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 name="Title 1"/>
          <p:cNvSpPr>
            <a:spLocks noGrp="1"/>
          </p:cNvSpPr>
          <p:nvPr>
            <p:ph type="title" hasCustomPrompt="1"/>
          </p:nvPr>
        </p:nvSpPr>
        <p:spPr bwMode="gray">
          <a:xfrm>
            <a:off x="1971651" y="2692310"/>
            <a:ext cx="3653112" cy="307777"/>
          </a:xfrm>
        </p:spPr>
        <p:txBody>
          <a:bodyPr/>
          <a:lstStyle>
            <a:lvl1pPr>
              <a:defRPr sz="2000" b="0">
                <a:solidFill>
                  <a:schemeClr val="tx1"/>
                </a:solidFill>
              </a:defRPr>
            </a:lvl1pPr>
          </a:lstStyle>
          <a:p>
            <a:r>
              <a:rPr lang="en-US" dirty="0"/>
              <a:t>Divider Title – Arial 20pt Regular</a:t>
            </a:r>
          </a:p>
        </p:txBody>
      </p:sp>
      <p:sp>
        <p:nvSpPr>
          <p:cNvPr id="4" name="Text Placeholder 3"/>
          <p:cNvSpPr>
            <a:spLocks noGrp="1"/>
          </p:cNvSpPr>
          <p:nvPr>
            <p:ph type="body" sz="quarter" idx="47" hasCustomPrompt="1"/>
          </p:nvPr>
        </p:nvSpPr>
        <p:spPr bwMode="gray">
          <a:xfrm>
            <a:off x="1971651" y="3033766"/>
            <a:ext cx="3653112" cy="169277"/>
          </a:xfrm>
        </p:spPr>
        <p:txBody>
          <a:bodyPr/>
          <a:lstStyle>
            <a:lvl1pPr marL="0" indent="0">
              <a:spcBef>
                <a:spcPts val="0"/>
              </a:spcBef>
              <a:buNone/>
              <a:defRPr sz="11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Divider Subtitle – Arial 11pt Regular</a:t>
            </a:r>
          </a:p>
        </p:txBody>
      </p:sp>
      <p:sp>
        <p:nvSpPr>
          <p:cNvPr id="6" name="Text Placeholder 5"/>
          <p:cNvSpPr>
            <a:spLocks noGrp="1"/>
          </p:cNvSpPr>
          <p:nvPr>
            <p:ph type="body" sz="quarter" idx="48" hasCustomPrompt="1"/>
          </p:nvPr>
        </p:nvSpPr>
        <p:spPr bwMode="gray">
          <a:xfrm>
            <a:off x="1971651" y="2063376"/>
            <a:ext cx="1371600" cy="138499"/>
          </a:xfrm>
        </p:spPr>
        <p:txBody>
          <a:bodyPr anchor="b" anchorCtr="0"/>
          <a:lstStyle>
            <a:lvl1pPr marL="0" indent="0" algn="l">
              <a:spcBef>
                <a:spcPts val="0"/>
              </a:spcBef>
              <a:buNone/>
              <a:defRPr sz="900" b="1" i="0" cap="all" spc="50" baseline="0">
                <a:solidFill>
                  <a:schemeClr val="tx1"/>
                </a:solidFill>
              </a:defRPr>
            </a:lvl1pPr>
            <a:lvl2pPr marL="114300" indent="0" algn="r">
              <a:spcBef>
                <a:spcPts val="0"/>
              </a:spcBef>
              <a:buNone/>
              <a:defRPr sz="1300" i="1">
                <a:solidFill>
                  <a:schemeClr val="accent3"/>
                </a:solidFill>
              </a:defRPr>
            </a:lvl2pPr>
            <a:lvl3pPr marL="228600" indent="0" algn="r">
              <a:spcBef>
                <a:spcPts val="0"/>
              </a:spcBef>
              <a:buNone/>
              <a:defRPr sz="1300" i="1">
                <a:solidFill>
                  <a:schemeClr val="accent3"/>
                </a:solidFill>
              </a:defRPr>
            </a:lvl3pPr>
            <a:lvl4pPr marL="342900" indent="0" algn="r">
              <a:spcBef>
                <a:spcPts val="0"/>
              </a:spcBef>
              <a:buNone/>
              <a:defRPr sz="1300" i="1">
                <a:solidFill>
                  <a:schemeClr val="accent3"/>
                </a:solidFill>
              </a:defRPr>
            </a:lvl4pPr>
            <a:lvl5pPr marL="457200" indent="0" algn="r">
              <a:spcBef>
                <a:spcPts val="0"/>
              </a:spcBef>
              <a:buNone/>
              <a:defRPr sz="1300" i="1">
                <a:solidFill>
                  <a:schemeClr val="accent3"/>
                </a:solidFill>
              </a:defRPr>
            </a:lvl5pPr>
          </a:lstStyle>
          <a:p>
            <a:pPr lvl="0"/>
            <a:r>
              <a:rPr lang="en-US" dirty="0"/>
              <a:t>Section #</a:t>
            </a:r>
          </a:p>
        </p:txBody>
      </p:sp>
      <p:sp>
        <p:nvSpPr>
          <p:cNvPr id="8" name="Text Placeholder 7"/>
          <p:cNvSpPr>
            <a:spLocks noGrp="1"/>
          </p:cNvSpPr>
          <p:nvPr>
            <p:ph type="body" sz="quarter" idx="49" hasCustomPrompt="1"/>
          </p:nvPr>
        </p:nvSpPr>
        <p:spPr bwMode="gray">
          <a:xfrm>
            <a:off x="2136429" y="3555012"/>
            <a:ext cx="2333303" cy="946413"/>
          </a:xfrm>
        </p:spPr>
        <p:txBody>
          <a:bodyPr/>
          <a:lstStyle>
            <a:lvl1pPr>
              <a:spcBef>
                <a:spcPts val="300"/>
              </a:spcBef>
              <a:defRPr sz="900"/>
            </a:lvl1pPr>
            <a:lvl2pPr>
              <a:spcBef>
                <a:spcPts val="300"/>
              </a:spcBef>
              <a:defRPr sz="900"/>
            </a:lvl2pPr>
            <a:lvl3pPr>
              <a:spcBef>
                <a:spcPts val="300"/>
              </a:spcBef>
              <a:defRPr sz="900"/>
            </a:lvl3pPr>
            <a:lvl4pPr>
              <a:spcBef>
                <a:spcPts val="300"/>
              </a:spcBef>
              <a:defRPr sz="900"/>
            </a:lvl4pPr>
            <a:lvl5pPr>
              <a:spcBef>
                <a:spcPts val="300"/>
              </a:spcBef>
              <a:defRPr sz="900"/>
            </a:lvl5pPr>
          </a:lstStyle>
          <a:p>
            <a:pPr lvl="0"/>
            <a:r>
              <a:rPr lang="en-US" dirty="0"/>
              <a:t>Bulleted text, if needed – Arial 9pt Regular Nine bullet levels are built in (hit Enter then Tab to get to the next bullet level)</a:t>
            </a:r>
          </a:p>
          <a:p>
            <a:pPr lvl="1"/>
            <a:r>
              <a:rPr lang="en-US" dirty="0"/>
              <a:t>Second level</a:t>
            </a:r>
          </a:p>
          <a:p>
            <a:pPr lvl="2"/>
            <a:r>
              <a:rPr lang="en-US" dirty="0"/>
              <a:t>Third level</a:t>
            </a:r>
          </a:p>
          <a:p>
            <a:pPr lvl="3"/>
            <a:r>
              <a:rPr lang="en-US" dirty="0"/>
              <a:t>Fourth level</a:t>
            </a:r>
          </a:p>
        </p:txBody>
      </p:sp>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9346" y="336758"/>
            <a:ext cx="1452036" cy="233314"/>
          </a:xfrm>
          <a:prstGeom prst="rect">
            <a:avLst/>
          </a:prstGeom>
        </p:spPr>
      </p:pic>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610" y="280890"/>
            <a:ext cx="1268070" cy="351591"/>
          </a:xfrm>
          <a:prstGeom prst="rect">
            <a:avLst/>
          </a:prstGeom>
        </p:spPr>
      </p:pic>
    </p:spTree>
    <p:extLst>
      <p:ext uri="{BB962C8B-B14F-4D97-AF65-F5344CB8AC3E}">
        <p14:creationId xmlns:p14="http://schemas.microsoft.com/office/powerpoint/2010/main" val="33807085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tandard">
    <p:bg>
      <p:bgPr>
        <a:solidFill>
          <a:schemeClr val="bg1"/>
        </a:solidFill>
        <a:effectLst/>
      </p:bgPr>
    </p:bg>
    <p:spTree>
      <p:nvGrpSpPr>
        <p:cNvPr id="1" name=""/>
        <p:cNvGrpSpPr/>
        <p:nvPr/>
      </p:nvGrpSpPr>
      <p:grpSpPr>
        <a:xfrm>
          <a:off x="0" y="0"/>
          <a:ext cx="0" cy="0"/>
          <a:chOff x="0" y="0"/>
          <a:chExt cx="0" cy="0"/>
        </a:xfrm>
      </p:grpSpPr>
      <p:pic>
        <p:nvPicPr>
          <p:cNvPr id="20" name="Picture 19"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21" name="Straight Connector 20"/>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3"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6099607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8" name="Rectangle 7"/>
          <p:cNvSpPr/>
          <p:nvPr userDrawn="1"/>
        </p:nvSpPr>
        <p:spPr bwMode="gray">
          <a:xfrm>
            <a:off x="0" y="597694"/>
            <a:ext cx="6400800"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pic>
        <p:nvPicPr>
          <p:cNvPr id="12" name="Picture 11"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3" name="Straight Connector 12"/>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7"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9"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10"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6203149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Logo Lock-up">
    <p:spTree>
      <p:nvGrpSpPr>
        <p:cNvPr id="1" name=""/>
        <p:cNvGrpSpPr/>
        <p:nvPr/>
      </p:nvGrpSpPr>
      <p:grpSpPr>
        <a:xfrm>
          <a:off x="0" y="0"/>
          <a:ext cx="0" cy="0"/>
          <a:chOff x="0" y="0"/>
          <a:chExt cx="0" cy="0"/>
        </a:xfrm>
      </p:grpSpPr>
      <p:sp>
        <p:nvSpPr>
          <p:cNvPr id="8" name="Rectangle 7"/>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36" name="Group 35"/>
          <p:cNvGrpSpPr/>
          <p:nvPr userDrawn="1"/>
        </p:nvGrpSpPr>
        <p:grpSpPr bwMode="gray">
          <a:xfrm>
            <a:off x="2469328" y="1009678"/>
            <a:ext cx="3931710" cy="3793330"/>
            <a:chOff x="2469328" y="1009678"/>
            <a:chExt cx="3931710" cy="3793330"/>
          </a:xfrm>
        </p:grpSpPr>
        <p:sp>
          <p:nvSpPr>
            <p:cNvPr id="10"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Rectangle 16"/>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23" name="Straight Connector 22"/>
          <p:cNvCxnSpPr/>
          <p:nvPr userDrawn="1"/>
        </p:nvCxnSpPr>
        <p:spPr bwMode="gray">
          <a:xfrm>
            <a:off x="1745473" y="232899"/>
            <a:ext cx="0" cy="50292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06723" y="103457"/>
            <a:ext cx="1517904" cy="737308"/>
          </a:xfrm>
          <a:prstGeom prst="rect">
            <a:avLst/>
          </a:prstGeom>
        </p:spPr>
      </p:pic>
      <p:sp>
        <p:nvSpPr>
          <p:cNvPr id="4"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6"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sp>
        <p:nvSpPr>
          <p:cNvPr id="18" name="Text Placeholder 5"/>
          <p:cNvSpPr>
            <a:spLocks noGrp="1"/>
          </p:cNvSpPr>
          <p:nvPr>
            <p:ph type="body" sz="quarter" idx="21" hasCustomPrompt="1"/>
          </p:nvPr>
        </p:nvSpPr>
        <p:spPr bwMode="gray">
          <a:xfrm>
            <a:off x="1866845" y="242958"/>
            <a:ext cx="2167128" cy="493776"/>
          </a:xfrm>
        </p:spPr>
        <p:txBody>
          <a:bodyPr anchor="ctr">
            <a:noAutofit/>
          </a:bodyPr>
          <a:lstStyle>
            <a:lvl1pPr marL="0" indent="0">
              <a:spcBef>
                <a:spcPts val="0"/>
              </a:spcBef>
              <a:buNone/>
              <a:defRPr sz="120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spTree>
    <p:extLst>
      <p:ext uri="{BB962C8B-B14F-4D97-AF65-F5344CB8AC3E}">
        <p14:creationId xmlns:p14="http://schemas.microsoft.com/office/powerpoint/2010/main" val="3515346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29935"/>
            <a:ext cx="4023360" cy="307777"/>
          </a:xfrm>
        </p:spPr>
        <p:txBody>
          <a:bodyPr anchor="t" anchorCtr="0"/>
          <a:lstStyle>
            <a:lvl1pPr>
              <a:defRPr sz="2000" b="0">
                <a:solidFill>
                  <a:schemeClr val="tx1"/>
                </a:solidFill>
              </a:defRPr>
            </a:lvl1pPr>
          </a:lstStyle>
          <a:p>
            <a:r>
              <a:rPr lang="en-US" dirty="0"/>
              <a:t>Insert Program Name Here</a:t>
            </a:r>
          </a:p>
        </p:txBody>
      </p:sp>
      <p:sp>
        <p:nvSpPr>
          <p:cNvPr id="15" name="Text Placeholder 5"/>
          <p:cNvSpPr>
            <a:spLocks noGrp="1"/>
          </p:cNvSpPr>
          <p:nvPr>
            <p:ph type="body" sz="quarter" idx="20" hasCustomPrompt="1"/>
          </p:nvPr>
        </p:nvSpPr>
        <p:spPr bwMode="gray">
          <a:xfrm>
            <a:off x="784156" y="11437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5" name="Text Placeholder 4"/>
          <p:cNvSpPr>
            <a:spLocks noGrp="1"/>
          </p:cNvSpPr>
          <p:nvPr>
            <p:ph type="body" sz="quarter" idx="30" hasCustomPrompt="1"/>
          </p:nvPr>
        </p:nvSpPr>
        <p:spPr bwMode="gray">
          <a:xfrm>
            <a:off x="784156" y="1348779"/>
            <a:ext cx="347472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cxnSp>
        <p:nvCxnSpPr>
          <p:cNvPr id="24" name="Straight Connector 23"/>
          <p:cNvCxnSpPr/>
          <p:nvPr userDrawn="1"/>
        </p:nvCxnSpPr>
        <p:spPr bwMode="gray">
          <a:xfrm>
            <a:off x="4780643" y="375284"/>
            <a:ext cx="0" cy="4425315"/>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bwMode="gray">
          <a:xfrm>
            <a:off x="4854743" y="375975"/>
            <a:ext cx="1473868" cy="4262192"/>
          </a:xfrm>
          <a:prstGeom prst="rect">
            <a:avLst/>
          </a:prstGeom>
          <a:noFill/>
        </p:spPr>
        <p:txBody>
          <a:bodyPr wrap="square" lIns="0" tIns="0" rIns="0" bIns="0" rtlCol="0">
            <a:spAutoFit/>
          </a:bodyPr>
          <a:lstStyle/>
          <a:p>
            <a:pPr>
              <a:spcBef>
                <a:spcPts val="400"/>
              </a:spcBef>
            </a:pPr>
            <a:r>
              <a:rPr lang="en-US" sz="530" b="1" baseline="0" dirty="0">
                <a:solidFill>
                  <a:schemeClr val="tx1"/>
                </a:solidFill>
                <a:latin typeface="+mn-lt"/>
                <a:cs typeface="Arial"/>
              </a:rPr>
              <a:t>LEGAL CAVEAT</a:t>
            </a:r>
          </a:p>
          <a:p>
            <a:pPr>
              <a:spcBef>
                <a:spcPts val="400"/>
              </a:spcBef>
            </a:pPr>
            <a:r>
              <a:rPr lang="en-US" sz="530" baseline="0" dirty="0">
                <a:solidFill>
                  <a:schemeClr val="tx1"/>
                </a:solidFill>
                <a:latin typeface="+mn-lt"/>
                <a:cs typeface="Arial"/>
              </a:rPr>
              <a:t>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a:t>
            </a:r>
            <a:br>
              <a:rPr lang="en-US" sz="530" baseline="0" dirty="0">
                <a:solidFill>
                  <a:schemeClr val="tx1"/>
                </a:solidFill>
                <a:latin typeface="+mn-lt"/>
                <a:cs typeface="Arial"/>
              </a:rPr>
            </a:br>
            <a:r>
              <a:rPr lang="en-US" sz="530" baseline="0" dirty="0">
                <a:solidFill>
                  <a:schemeClr val="tx1"/>
                </a:solidFill>
                <a:latin typeface="+mn-lt"/>
                <a:cs typeface="Arial"/>
              </a:rPr>
              <a:t>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a:spcBef>
                <a:spcPts val="400"/>
              </a:spcBef>
            </a:pPr>
            <a:r>
              <a:rPr lang="en-US" sz="530" baseline="0" dirty="0">
                <a:solidFill>
                  <a:schemeClr val="tx1"/>
                </a:solidFill>
                <a:latin typeface="+mn-lt"/>
                <a:cs typeface="Arial"/>
              </a:rPr>
              <a:t>The Advisory Board Company is a registered trademark of The Advisory Board Company in the United States and other countries. Members are not permitted to use this trademark, or any other trademark, product name, service name, trade name, and logo of The Advisory Board Company without prior written consent of 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p>
        </p:txBody>
      </p:sp>
      <p:sp>
        <p:nvSpPr>
          <p:cNvPr id="6" name="Text Placeholder 5"/>
          <p:cNvSpPr>
            <a:spLocks noGrp="1"/>
          </p:cNvSpPr>
          <p:nvPr>
            <p:ph type="body" sz="quarter" idx="37" hasCustomPrompt="1"/>
          </p:nvPr>
        </p:nvSpPr>
        <p:spPr bwMode="gray">
          <a:xfrm>
            <a:off x="784156" y="1547065"/>
            <a:ext cx="347472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16" name="Text Placeholder 5"/>
          <p:cNvSpPr>
            <a:spLocks noGrp="1"/>
          </p:cNvSpPr>
          <p:nvPr>
            <p:ph type="body" sz="quarter" idx="38" hasCustomPrompt="1"/>
          </p:nvPr>
        </p:nvSpPr>
        <p:spPr bwMode="gray">
          <a:xfrm>
            <a:off x="784156" y="1677053"/>
            <a:ext cx="347472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18" name="Text Placeholder 5"/>
          <p:cNvSpPr>
            <a:spLocks noGrp="1"/>
          </p:cNvSpPr>
          <p:nvPr>
            <p:ph type="body" sz="quarter" idx="39" hasCustomPrompt="1"/>
          </p:nvPr>
        </p:nvSpPr>
        <p:spPr bwMode="gray">
          <a:xfrm>
            <a:off x="784156" y="2111845"/>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6" name="Text Placeholder 4"/>
          <p:cNvSpPr>
            <a:spLocks noGrp="1"/>
          </p:cNvSpPr>
          <p:nvPr>
            <p:ph type="body" sz="quarter" idx="40" hasCustomPrompt="1"/>
          </p:nvPr>
        </p:nvSpPr>
        <p:spPr bwMode="gray">
          <a:xfrm>
            <a:off x="784156" y="2321372"/>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5"/>
          <p:cNvSpPr>
            <a:spLocks noGrp="1"/>
          </p:cNvSpPr>
          <p:nvPr>
            <p:ph type="body" sz="quarter" idx="41" hasCustomPrompt="1"/>
          </p:nvPr>
        </p:nvSpPr>
        <p:spPr bwMode="gray">
          <a:xfrm>
            <a:off x="784156" y="2775232"/>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28" name="Text Placeholder 4"/>
          <p:cNvSpPr>
            <a:spLocks noGrp="1"/>
          </p:cNvSpPr>
          <p:nvPr>
            <p:ph type="body" sz="quarter" idx="42" hasCustomPrompt="1"/>
          </p:nvPr>
        </p:nvSpPr>
        <p:spPr bwMode="gray">
          <a:xfrm>
            <a:off x="784156" y="2984759"/>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784156" y="34386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0" name="Text Placeholder 4"/>
          <p:cNvSpPr>
            <a:spLocks noGrp="1"/>
          </p:cNvSpPr>
          <p:nvPr>
            <p:ph type="body" sz="quarter" idx="44" hasCustomPrompt="1"/>
          </p:nvPr>
        </p:nvSpPr>
        <p:spPr bwMode="gray">
          <a:xfrm>
            <a:off x="784156" y="3648163"/>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227212904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Impact Slide">
    <p:bg bwMode="gray">
      <p:bgPr>
        <a:solidFill>
          <a:schemeClr val="accent4"/>
        </a:solidFill>
        <a:effectLst/>
      </p:bgPr>
    </p:bg>
    <p:spTree>
      <p:nvGrpSpPr>
        <p:cNvPr id="1" name=""/>
        <p:cNvGrpSpPr/>
        <p:nvPr/>
      </p:nvGrpSpPr>
      <p:grpSpPr>
        <a:xfrm>
          <a:off x="0" y="0"/>
          <a:ext cx="0" cy="0"/>
          <a:chOff x="0" y="0"/>
          <a:chExt cx="0" cy="0"/>
        </a:xfrm>
      </p:grpSpPr>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1" name="TextBox 1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Advisory Board • All Rights Reserved • </a:t>
            </a:r>
            <a:r>
              <a:rPr lang="en-US" sz="500" b="1" dirty="0">
                <a:solidFill>
                  <a:srgbClr val="BEC9D0"/>
                </a:solidFill>
              </a:rPr>
              <a:t>advisory.com</a:t>
            </a:r>
            <a:r>
              <a:rPr lang="en-US" sz="500" dirty="0">
                <a:solidFill>
                  <a:srgbClr val="BEC9D0"/>
                </a:solidFill>
              </a:rPr>
              <a:t> • 33592A</a:t>
            </a:r>
            <a:endParaRPr lang="en-US" sz="500" b="1" dirty="0">
              <a:solidFill>
                <a:srgbClr val="BEC9D0"/>
              </a:solidFill>
            </a:endParaRPr>
          </a:p>
        </p:txBody>
      </p:sp>
      <p:sp>
        <p:nvSpPr>
          <p:cNvPr id="10"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12"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2"/>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3" name="Text Placeholder 4"/>
          <p:cNvSpPr>
            <a:spLocks noGrp="1"/>
          </p:cNvSpPr>
          <p:nvPr>
            <p:ph type="body" sz="quarter" idx="27" hasCustomPrompt="1"/>
          </p:nvPr>
        </p:nvSpPr>
        <p:spPr bwMode="gray">
          <a:xfrm>
            <a:off x="955976" y="1760829"/>
            <a:ext cx="4488849" cy="1777410"/>
          </a:xfrm>
        </p:spPr>
        <p:txBody>
          <a:bodyPr/>
          <a:lstStyle>
            <a:lvl1pPr marL="0" indent="0">
              <a:lnSpc>
                <a:spcPct val="110000"/>
              </a:lnSpc>
              <a:spcBef>
                <a:spcPts val="1200"/>
              </a:spcBef>
              <a:buNone/>
              <a:defRPr sz="1500" baseline="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Use dark background slides sparingly as impact slides (ex: a single quote, statistic, or large image). See sample impact slides in the ABC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4389120" y="4619012"/>
            <a:ext cx="2011680" cy="181588"/>
          </a:xfrm>
        </p:spPr>
        <p:txBody>
          <a:bodyPr rIns="45720" bIns="27432" anchor="b" anchorCtr="0"/>
          <a:lstStyle>
            <a:lvl1pPr marL="0" indent="0">
              <a:spcBef>
                <a:spcPts val="0"/>
              </a:spcBef>
              <a:buNone/>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34187875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pic>
        <p:nvPicPr>
          <p:cNvPr id="15" name="Picture 14"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6" name="Straight Connector 15"/>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FFFFFF"/>
                </a:solidFill>
                <a:cs typeface="Arial" pitchFamily="34" charset="0"/>
              </a:rPr>
              <a:t>Notes:</a:t>
            </a:r>
          </a:p>
        </p:txBody>
      </p:sp>
      <p:sp>
        <p:nvSpPr>
          <p:cNvPr id="13"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11478353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Notes (Alt)">
    <p:spTree>
      <p:nvGrpSpPr>
        <p:cNvPr id="1" name=""/>
        <p:cNvGrpSpPr/>
        <p:nvPr/>
      </p:nvGrpSpPr>
      <p:grpSpPr>
        <a:xfrm>
          <a:off x="0" y="0"/>
          <a:ext cx="0" cy="0"/>
          <a:chOff x="0" y="0"/>
          <a:chExt cx="0" cy="0"/>
        </a:xfrm>
      </p:grpSpPr>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320675" y="85309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18" name="TextBox 17"/>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333E48"/>
                </a:solidFill>
                <a:cs typeface="Arial" pitchFamily="34" charset="0"/>
              </a:rPr>
              <a:t>Notes:</a:t>
            </a:r>
          </a:p>
        </p:txBody>
      </p:sp>
    </p:spTree>
    <p:extLst>
      <p:ext uri="{BB962C8B-B14F-4D97-AF65-F5344CB8AC3E}">
        <p14:creationId xmlns:p14="http://schemas.microsoft.com/office/powerpoint/2010/main" val="189926294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Speech Text Bottom">
    <p:spTree>
      <p:nvGrpSpPr>
        <p:cNvPr id="1" name=""/>
        <p:cNvGrpSpPr/>
        <p:nvPr/>
      </p:nvGrpSpPr>
      <p:grpSpPr>
        <a:xfrm>
          <a:off x="0" y="0"/>
          <a:ext cx="0" cy="0"/>
          <a:chOff x="0" y="0"/>
          <a:chExt cx="0" cy="0"/>
        </a:xfrm>
      </p:grpSpPr>
      <p:sp>
        <p:nvSpPr>
          <p:cNvPr id="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 name="Title 1"/>
          <p:cNvSpPr>
            <a:spLocks noGrp="1"/>
          </p:cNvSpPr>
          <p:nvPr>
            <p:ph type="title" hasCustomPrompt="1"/>
          </p:nvPr>
        </p:nvSpPr>
        <p:spPr bwMode="gray">
          <a:xfrm>
            <a:off x="320675" y="2487144"/>
            <a:ext cx="5759450" cy="2018181"/>
          </a:xfrm>
        </p:spPr>
        <p:txBody>
          <a:bodyPr anchor="t" anchorCtr="0"/>
          <a:lstStyle>
            <a:lvl1pPr>
              <a:lnSpc>
                <a:spcPct val="110000"/>
              </a:lnSpc>
              <a:spcBef>
                <a:spcPts val="800"/>
              </a:spcBef>
              <a:defRPr sz="1000" b="0">
                <a:solidFill>
                  <a:schemeClr val="tx1"/>
                </a:solidFill>
              </a:defRPr>
            </a:lvl1pPr>
          </a:lstStyle>
          <a:p>
            <a:r>
              <a:rPr lang="en-US" dirty="0"/>
              <a:t>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a:t>
            </a:r>
          </a:p>
        </p:txBody>
      </p:sp>
    </p:spTree>
    <p:extLst>
      <p:ext uri="{BB962C8B-B14F-4D97-AF65-F5344CB8AC3E}">
        <p14:creationId xmlns:p14="http://schemas.microsoft.com/office/powerpoint/2010/main" val="359825455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3295" y="3612362"/>
            <a:ext cx="5739063" cy="1077218"/>
          </a:xfrm>
        </p:spPr>
        <p:txBody>
          <a:bodyPr/>
          <a:lstStyle>
            <a:lvl1pPr>
              <a:defRPr sz="3500" b="0">
                <a:solidFill>
                  <a:schemeClr val="tx1"/>
                </a:solidFill>
              </a:defRPr>
            </a:lvl1pPr>
          </a:lstStyle>
          <a:p>
            <a:r>
              <a:rPr lang="en-US" dirty="0"/>
              <a:t>Presentation Title – Arial 35pt Regular, Use Title Case</a:t>
            </a:r>
          </a:p>
        </p:txBody>
      </p:sp>
      <p:sp>
        <p:nvSpPr>
          <p:cNvPr id="6" name="Text Placeholder 5"/>
          <p:cNvSpPr>
            <a:spLocks noGrp="1"/>
          </p:cNvSpPr>
          <p:nvPr>
            <p:ph type="body" sz="quarter" idx="21" hasCustomPrompt="1"/>
          </p:nvPr>
        </p:nvSpPr>
        <p:spPr bwMode="gray">
          <a:xfrm>
            <a:off x="1854301" y="359914"/>
            <a:ext cx="2286000" cy="429768"/>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2" name="Straight Connector 11"/>
          <p:cNvCxnSpPr/>
          <p:nvPr userDrawn="1"/>
        </p:nvCxnSpPr>
        <p:spPr>
          <a:xfrm>
            <a:off x="1729422" y="359914"/>
            <a:ext cx="0" cy="432435"/>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27303" y="359914"/>
            <a:ext cx="1549400" cy="431800"/>
          </a:xfrm>
          <a:prstGeom prst="rect">
            <a:avLst/>
          </a:prstGeom>
        </p:spPr>
      </p:pic>
    </p:spTree>
    <p:extLst>
      <p:ext uri="{BB962C8B-B14F-4D97-AF65-F5344CB8AC3E}">
        <p14:creationId xmlns:p14="http://schemas.microsoft.com/office/powerpoint/2010/main" val="296809644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3295" y="3612362"/>
            <a:ext cx="5739063" cy="1077218"/>
          </a:xfrm>
        </p:spPr>
        <p:txBody>
          <a:bodyPr/>
          <a:lstStyle>
            <a:lvl1pPr>
              <a:defRPr sz="3500" b="0">
                <a:solidFill>
                  <a:schemeClr val="tx1"/>
                </a:solidFill>
              </a:defRPr>
            </a:lvl1pPr>
          </a:lstStyle>
          <a:p>
            <a:r>
              <a:rPr lang="en-US" dirty="0"/>
              <a:t>Presentation Title – Arial 35pt Regular, Use Title Case</a:t>
            </a:r>
          </a:p>
        </p:txBody>
      </p: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27303" y="359914"/>
            <a:ext cx="1549400" cy="431800"/>
          </a:xfrm>
          <a:prstGeom prst="rect">
            <a:avLst/>
          </a:prstGeom>
        </p:spPr>
      </p:pic>
    </p:spTree>
    <p:extLst>
      <p:ext uri="{BB962C8B-B14F-4D97-AF65-F5344CB8AC3E}">
        <p14:creationId xmlns:p14="http://schemas.microsoft.com/office/powerpoint/2010/main" val="6571825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93295" y="16928"/>
            <a:ext cx="5586830" cy="230832"/>
          </a:xfrm>
        </p:spPr>
        <p:txBody>
          <a:bodyPr anchor="t" anchorCtr="0"/>
          <a:lstStyle>
            <a:lvl1pPr>
              <a:defRPr sz="1500" b="0">
                <a:solidFill>
                  <a:schemeClr val="tx1"/>
                </a:solidFill>
              </a:defRPr>
            </a:lvl1pPr>
          </a:lstStyle>
          <a:p>
            <a:r>
              <a:rPr lang="en-US" sz="1500" dirty="0"/>
              <a:t>Presentation Subtitle – Arial 15pt Regular, Use Title Case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066" y="4550731"/>
            <a:ext cx="2758044" cy="119033"/>
          </a:xfrm>
          <a:prstGeom prst="rect">
            <a:avLst/>
          </a:prstGeom>
        </p:spPr>
      </p:pic>
      <p:sp>
        <p:nvSpPr>
          <p:cNvPr id="9" name="Text Placeholder 5"/>
          <p:cNvSpPr txBox="1">
            <a:spLocks/>
          </p:cNvSpPr>
          <p:nvPr userDrawn="1"/>
        </p:nvSpPr>
        <p:spPr bwMode="gray">
          <a:xfrm>
            <a:off x="3282078" y="4540103"/>
            <a:ext cx="3107155" cy="137083"/>
          </a:xfrm>
          <a:prstGeom prst="rect">
            <a:avLst/>
          </a:prstGeom>
        </p:spPr>
        <p:txBody>
          <a:bodyPr wrap="square" lIns="0" tIns="0" rIns="0" bIns="0">
            <a:spAutoFit/>
          </a:bodyPr>
          <a:lstStyle/>
          <a:p>
            <a:pPr algn="r"/>
            <a:r>
              <a:rPr lang="en-US" sz="950" dirty="0">
                <a:solidFill>
                  <a:srgbClr val="333E48"/>
                </a:solidFill>
                <a:ea typeface="Times New Roman"/>
                <a:cs typeface="Times New Roman"/>
              </a:rPr>
              <a:t>research            technology              consulting</a:t>
            </a:r>
            <a:endParaRPr lang="en-US" sz="1200" dirty="0">
              <a:solidFill>
                <a:srgbClr val="333E48"/>
              </a:solidFill>
              <a:latin typeface="Times New Roman"/>
              <a:ea typeface="Times New Roman"/>
            </a:endParaRPr>
          </a:p>
        </p:txBody>
      </p:sp>
      <p:cxnSp>
        <p:nvCxnSpPr>
          <p:cNvPr id="10" name="Straight Connector 9"/>
          <p:cNvCxnSpPr/>
          <p:nvPr userDrawn="1"/>
        </p:nvCxnSpPr>
        <p:spPr>
          <a:xfrm>
            <a:off x="-4290" y="4336047"/>
            <a:ext cx="6405090" cy="0"/>
          </a:xfrm>
          <a:prstGeom prst="line">
            <a:avLst/>
          </a:prstGeom>
          <a:noFill/>
          <a:ln w="12700" cap="flat" cmpd="sng" algn="ctr">
            <a:solidFill>
              <a:schemeClr val="accent4"/>
            </a:solidFill>
            <a:prstDash val="solid"/>
            <a:miter lim="800000"/>
          </a:ln>
          <a:effectLst/>
        </p:spPr>
      </p:cxnSp>
      <p:grpSp>
        <p:nvGrpSpPr>
          <p:cNvPr id="11" name="Group 10"/>
          <p:cNvGrpSpPr/>
          <p:nvPr userDrawn="1"/>
        </p:nvGrpSpPr>
        <p:grpSpPr>
          <a:xfrm>
            <a:off x="5584851" y="4542229"/>
            <a:ext cx="212687" cy="135825"/>
            <a:chOff x="-610120" y="-1070802"/>
            <a:chExt cx="8498295" cy="5422283"/>
          </a:xfrm>
          <a:solidFill>
            <a:schemeClr val="accent6"/>
          </a:solidFill>
        </p:grpSpPr>
        <p:sp>
          <p:nvSpPr>
            <p:cNvPr id="19" name="Rectangle 43"/>
            <p:cNvSpPr/>
            <p:nvPr userDrawn="1"/>
          </p:nvSpPr>
          <p:spPr bwMode="gray">
            <a:xfrm flipH="1">
              <a:off x="3360114" y="1072841"/>
              <a:ext cx="4528061" cy="3278640"/>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grpSp>
          <p:nvGrpSpPr>
            <p:cNvPr id="20" name="Group 19"/>
            <p:cNvGrpSpPr/>
            <p:nvPr userDrawn="1"/>
          </p:nvGrpSpPr>
          <p:grpSpPr>
            <a:xfrm>
              <a:off x="-610120" y="-1070802"/>
              <a:ext cx="3784617" cy="5422283"/>
              <a:chOff x="-610120" y="-1070802"/>
              <a:chExt cx="3784617" cy="5422283"/>
            </a:xfrm>
            <a:grpFill/>
          </p:grpSpPr>
          <p:sp>
            <p:nvSpPr>
              <p:cNvPr id="22" name="Rectangle 43"/>
              <p:cNvSpPr/>
              <p:nvPr userDrawn="1"/>
            </p:nvSpPr>
            <p:spPr bwMode="gray">
              <a:xfrm>
                <a:off x="-610120" y="1072841"/>
                <a:ext cx="3784617" cy="3278640"/>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sp>
            <p:nvSpPr>
              <p:cNvPr id="23" name="Oval 22"/>
              <p:cNvSpPr/>
              <p:nvPr userDrawn="1"/>
            </p:nvSpPr>
            <p:spPr bwMode="gray">
              <a:xfrm>
                <a:off x="-473548" y="-1070802"/>
                <a:ext cx="1866375" cy="1866391"/>
              </a:xfrm>
              <a:prstGeom prst="ellipse">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grpSp>
        <p:sp>
          <p:nvSpPr>
            <p:cNvPr id="21" name="Oval 20"/>
            <p:cNvSpPr/>
            <p:nvPr userDrawn="1"/>
          </p:nvSpPr>
          <p:spPr bwMode="gray">
            <a:xfrm>
              <a:off x="5879503" y="-1070802"/>
              <a:ext cx="1866337" cy="1866391"/>
            </a:xfrm>
            <a:prstGeom prst="ellipse">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grpSp>
      <p:grpSp>
        <p:nvGrpSpPr>
          <p:cNvPr id="14" name="Group 13"/>
          <p:cNvGrpSpPr/>
          <p:nvPr userDrawn="1"/>
        </p:nvGrpSpPr>
        <p:grpSpPr>
          <a:xfrm>
            <a:off x="4614809" y="4508219"/>
            <a:ext cx="151740" cy="202480"/>
            <a:chOff x="-2599" y="0"/>
            <a:chExt cx="2677551" cy="3583450"/>
          </a:xfrm>
          <a:solidFill>
            <a:schemeClr val="accent6"/>
          </a:solidFill>
        </p:grpSpPr>
        <p:sp>
          <p:nvSpPr>
            <p:cNvPr id="16" name="Flowchart: Manual Operation 15"/>
            <p:cNvSpPr/>
            <p:nvPr userDrawn="1"/>
          </p:nvSpPr>
          <p:spPr bwMode="gray">
            <a:xfrm>
              <a:off x="237329" y="2003692"/>
              <a:ext cx="1579745" cy="1579758"/>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sp>
          <p:nvSpPr>
            <p:cNvPr id="17" name="Flowchart: Manual Operation 15"/>
            <p:cNvSpPr/>
            <p:nvPr userDrawn="1"/>
          </p:nvSpPr>
          <p:spPr bwMode="gray">
            <a:xfrm>
              <a:off x="-2599" y="0"/>
              <a:ext cx="1579762" cy="1579758"/>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sp>
          <p:nvSpPr>
            <p:cNvPr id="18" name="Flowchart: Manual Operation 15"/>
            <p:cNvSpPr/>
            <p:nvPr userDrawn="1"/>
          </p:nvSpPr>
          <p:spPr bwMode="gray">
            <a:xfrm rot="21428216">
              <a:off x="1258113" y="957345"/>
              <a:ext cx="1416839" cy="1416850"/>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grpSp>
      <p:sp>
        <p:nvSpPr>
          <p:cNvPr id="15" name="Rounded Rectangle 11"/>
          <p:cNvSpPr/>
          <p:nvPr userDrawn="1"/>
        </p:nvSpPr>
        <p:spPr bwMode="gray">
          <a:xfrm rot="18908457">
            <a:off x="3722030" y="4565610"/>
            <a:ext cx="177135" cy="90550"/>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sp>
        <p:nvSpPr>
          <p:cNvPr id="25" name="Text Placeholder 5"/>
          <p:cNvSpPr>
            <a:spLocks noGrp="1"/>
          </p:cNvSpPr>
          <p:nvPr>
            <p:ph type="body" sz="quarter" idx="21" hasCustomPrompt="1"/>
          </p:nvPr>
        </p:nvSpPr>
        <p:spPr bwMode="gray">
          <a:xfrm>
            <a:off x="493295" y="1310192"/>
            <a:ext cx="4572000" cy="169277"/>
          </a:xfrm>
        </p:spPr>
        <p:txBody>
          <a:bodyPr/>
          <a:lstStyle>
            <a:lvl1pPr marL="0" indent="0">
              <a:spcBef>
                <a:spcPts val="0"/>
              </a:spcBef>
              <a:buNone/>
              <a:defRPr sz="1100" b="1"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r>
              <a:rPr lang="en-US" dirty="0"/>
              <a:t>Add Institution Name (If You Need to Customize)</a:t>
            </a:r>
          </a:p>
        </p:txBody>
      </p:sp>
      <p:sp>
        <p:nvSpPr>
          <p:cNvPr id="26" name="Text Placeholder 5"/>
          <p:cNvSpPr>
            <a:spLocks noGrp="1"/>
          </p:cNvSpPr>
          <p:nvPr>
            <p:ph type="body" sz="quarter" idx="22" hasCustomPrompt="1"/>
          </p:nvPr>
        </p:nvSpPr>
        <p:spPr bwMode="gray">
          <a:xfrm>
            <a:off x="493295" y="1543666"/>
            <a:ext cx="4572000" cy="169277"/>
          </a:xfrm>
        </p:spPr>
        <p:txBody>
          <a:bodyPr/>
          <a:lstStyle>
            <a:lvl1pPr marL="0" indent="0">
              <a:spcBef>
                <a:spcPts val="0"/>
              </a:spcBef>
              <a:buNone/>
              <a:defRPr sz="1100" b="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Add Date of Presentation (If You Need to Customize)</a:t>
            </a:r>
          </a:p>
        </p:txBody>
      </p:sp>
    </p:spTree>
    <p:extLst>
      <p:ext uri="{BB962C8B-B14F-4D97-AF65-F5344CB8AC3E}">
        <p14:creationId xmlns:p14="http://schemas.microsoft.com/office/powerpoint/2010/main" val="382328009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29935"/>
            <a:ext cx="4023360" cy="307777"/>
          </a:xfrm>
        </p:spPr>
        <p:txBody>
          <a:bodyPr anchor="t" anchorCtr="0"/>
          <a:lstStyle>
            <a:lvl1pPr>
              <a:defRPr sz="2000" b="0">
                <a:solidFill>
                  <a:schemeClr val="tx1"/>
                </a:solidFill>
              </a:defRPr>
            </a:lvl1pPr>
          </a:lstStyle>
          <a:p>
            <a:r>
              <a:rPr lang="en-US" dirty="0"/>
              <a:t>Insert Program Name Here</a:t>
            </a:r>
          </a:p>
        </p:txBody>
      </p:sp>
      <p:sp>
        <p:nvSpPr>
          <p:cNvPr id="15" name="Text Placeholder 5"/>
          <p:cNvSpPr>
            <a:spLocks noGrp="1"/>
          </p:cNvSpPr>
          <p:nvPr>
            <p:ph type="body" sz="quarter" idx="20" hasCustomPrompt="1"/>
          </p:nvPr>
        </p:nvSpPr>
        <p:spPr bwMode="gray">
          <a:xfrm>
            <a:off x="784156" y="11437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5" name="Text Placeholder 4"/>
          <p:cNvSpPr>
            <a:spLocks noGrp="1"/>
          </p:cNvSpPr>
          <p:nvPr>
            <p:ph type="body" sz="quarter" idx="30" hasCustomPrompt="1"/>
          </p:nvPr>
        </p:nvSpPr>
        <p:spPr bwMode="gray">
          <a:xfrm>
            <a:off x="784156" y="1348779"/>
            <a:ext cx="347472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cxnSp>
        <p:nvCxnSpPr>
          <p:cNvPr id="24" name="Straight Connector 23"/>
          <p:cNvCxnSpPr/>
          <p:nvPr userDrawn="1"/>
        </p:nvCxnSpPr>
        <p:spPr bwMode="gray">
          <a:xfrm>
            <a:off x="4879843" y="375284"/>
            <a:ext cx="0" cy="4425315"/>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bwMode="gray">
          <a:xfrm>
            <a:off x="4953943" y="375975"/>
            <a:ext cx="1419725" cy="442531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LEGAL CAVEAT</a:t>
            </a:r>
          </a:p>
          <a:p>
            <a:pPr>
              <a:spcBef>
                <a:spcPts val="400"/>
              </a:spcBef>
            </a:pPr>
            <a:r>
              <a:rPr lang="en-US" sz="530" dirty="0">
                <a:solidFill>
                  <a:srgbClr val="333E48"/>
                </a:solidFill>
                <a:cs typeface="Aria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a:t>
            </a:r>
            <a:br>
              <a:rPr lang="en-US" sz="530" dirty="0">
                <a:solidFill>
                  <a:srgbClr val="333E48"/>
                </a:solidFill>
                <a:cs typeface="Arial"/>
              </a:rPr>
            </a:br>
            <a:r>
              <a:rPr lang="en-US" sz="530" dirty="0">
                <a:solidFill>
                  <a:srgbClr val="333E48"/>
                </a:solidFill>
                <a:cs typeface="Arial"/>
              </a:rPr>
              <a:t>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a:t>
            </a:r>
            <a:br>
              <a:rPr lang="en-US" sz="530" dirty="0">
                <a:solidFill>
                  <a:srgbClr val="333E48"/>
                </a:solidFill>
                <a:cs typeface="Arial"/>
              </a:rPr>
            </a:br>
            <a:r>
              <a:rPr lang="en-US" sz="530" dirty="0">
                <a:solidFill>
                  <a:srgbClr val="333E48"/>
                </a:solidFill>
                <a:cs typeface="Arial"/>
              </a:rPr>
              <a:t>(b) any recommendation or graded ranking by Advisory Board, or (c) failure of member and its employees and agents to abide by the terms set forth herein.</a:t>
            </a:r>
          </a:p>
          <a:p>
            <a:pPr>
              <a:spcBef>
                <a:spcPts val="400"/>
              </a:spcBef>
            </a:pPr>
            <a:r>
              <a:rPr lang="en-US" sz="530" dirty="0">
                <a:solidFill>
                  <a:srgbClr val="333E48"/>
                </a:solidFill>
                <a:cs typeface="Aria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p:txBody>
      </p:sp>
      <p:sp>
        <p:nvSpPr>
          <p:cNvPr id="6" name="Text Placeholder 5"/>
          <p:cNvSpPr>
            <a:spLocks noGrp="1"/>
          </p:cNvSpPr>
          <p:nvPr>
            <p:ph type="body" sz="quarter" idx="37" hasCustomPrompt="1"/>
          </p:nvPr>
        </p:nvSpPr>
        <p:spPr bwMode="gray">
          <a:xfrm>
            <a:off x="784156" y="1547065"/>
            <a:ext cx="347472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16" name="Text Placeholder 5"/>
          <p:cNvSpPr>
            <a:spLocks noGrp="1"/>
          </p:cNvSpPr>
          <p:nvPr>
            <p:ph type="body" sz="quarter" idx="38" hasCustomPrompt="1"/>
          </p:nvPr>
        </p:nvSpPr>
        <p:spPr bwMode="gray">
          <a:xfrm>
            <a:off x="784156" y="1677053"/>
            <a:ext cx="347472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18" name="Text Placeholder 5"/>
          <p:cNvSpPr>
            <a:spLocks noGrp="1"/>
          </p:cNvSpPr>
          <p:nvPr>
            <p:ph type="body" sz="quarter" idx="39" hasCustomPrompt="1"/>
          </p:nvPr>
        </p:nvSpPr>
        <p:spPr bwMode="gray">
          <a:xfrm>
            <a:off x="784156" y="2111845"/>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6" name="Text Placeholder 4"/>
          <p:cNvSpPr>
            <a:spLocks noGrp="1"/>
          </p:cNvSpPr>
          <p:nvPr>
            <p:ph type="body" sz="quarter" idx="40" hasCustomPrompt="1"/>
          </p:nvPr>
        </p:nvSpPr>
        <p:spPr bwMode="gray">
          <a:xfrm>
            <a:off x="784156" y="2321372"/>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5"/>
          <p:cNvSpPr>
            <a:spLocks noGrp="1"/>
          </p:cNvSpPr>
          <p:nvPr>
            <p:ph type="body" sz="quarter" idx="41" hasCustomPrompt="1"/>
          </p:nvPr>
        </p:nvSpPr>
        <p:spPr bwMode="gray">
          <a:xfrm>
            <a:off x="784156" y="2775232"/>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28" name="Text Placeholder 4"/>
          <p:cNvSpPr>
            <a:spLocks noGrp="1"/>
          </p:cNvSpPr>
          <p:nvPr>
            <p:ph type="body" sz="quarter" idx="42" hasCustomPrompt="1"/>
          </p:nvPr>
        </p:nvSpPr>
        <p:spPr bwMode="gray">
          <a:xfrm>
            <a:off x="784156" y="2984759"/>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784156" y="34386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0" name="Text Placeholder 4"/>
          <p:cNvSpPr>
            <a:spLocks noGrp="1"/>
          </p:cNvSpPr>
          <p:nvPr>
            <p:ph type="body" sz="quarter" idx="44" hasCustomPrompt="1"/>
          </p:nvPr>
        </p:nvSpPr>
        <p:spPr bwMode="gray">
          <a:xfrm>
            <a:off x="784156" y="3648163"/>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297917643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2" name="Rectangle 1"/>
          <p:cNvSpPr/>
          <p:nvPr userDrawn="1"/>
        </p:nvSpPr>
        <p:spPr bwMode="gray">
          <a:xfrm>
            <a:off x="0" y="0"/>
            <a:ext cx="6400800" cy="101065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8" name="TextBox 7"/>
          <p:cNvSpPr txBox="1"/>
          <p:nvPr userDrawn="1"/>
        </p:nvSpPr>
        <p:spPr bwMode="gray">
          <a:xfrm>
            <a:off x="4953943" y="24057"/>
            <a:ext cx="1419725" cy="468179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IMPORTANT: Please read the following.</a:t>
            </a:r>
          </a:p>
          <a:p>
            <a:pPr>
              <a:spcBef>
                <a:spcPts val="400"/>
              </a:spcBef>
            </a:pPr>
            <a:r>
              <a:rPr lang="en-US" sz="530" dirty="0">
                <a:solidFill>
                  <a:srgbClr val="333E48"/>
                </a:solidFill>
                <a:cs typeface="Arial"/>
              </a:rPr>
              <a:t>Advisory Board has prepared this report for the exclusive use of its members. Each member acknowledges and agrees that this report and the information contained herein (collectively, the “Report”) are confidential and proprietary</a:t>
            </a:r>
            <a:br>
              <a:rPr lang="en-US" sz="530" dirty="0">
                <a:solidFill>
                  <a:srgbClr val="333E48"/>
                </a:solidFill>
                <a:cs typeface="Arial"/>
              </a:rPr>
            </a:br>
            <a:r>
              <a:rPr lang="en-US" sz="530" dirty="0">
                <a:solidFill>
                  <a:srgbClr val="333E48"/>
                </a:solidFill>
                <a:cs typeface="Arial"/>
              </a:rPr>
              <a:t>to Advisory Board. By accepting delivery of this Report, each member agrees to abide by the terms as stated herein, including the following:</a:t>
            </a:r>
          </a:p>
          <a:p>
            <a:pPr marL="115888" indent="-115888">
              <a:spcBef>
                <a:spcPts val="400"/>
              </a:spcBef>
            </a:pPr>
            <a:r>
              <a:rPr lang="en-US" sz="530" dirty="0">
                <a:solidFill>
                  <a:srgbClr val="333E48"/>
                </a:solidFill>
                <a:cs typeface="Aria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400"/>
              </a:spcBef>
            </a:pPr>
            <a:r>
              <a:rPr lang="en-US" sz="530" dirty="0">
                <a:solidFill>
                  <a:srgbClr val="333E48"/>
                </a:solidFill>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lang="en-US" sz="530" dirty="0">
                <a:solidFill>
                  <a:srgbClr val="333E48"/>
                </a:solidFill>
                <a:cs typeface="Arial"/>
              </a:rPr>
            </a:br>
            <a:r>
              <a:rPr lang="en-US" sz="530" dirty="0">
                <a:solidFill>
                  <a:srgbClr val="333E48"/>
                </a:solidFill>
                <a:cs typeface="Arial"/>
              </a:rPr>
              <a:t>(b) any third party.</a:t>
            </a:r>
          </a:p>
          <a:p>
            <a:pPr marL="115888" indent="-115888">
              <a:spcBef>
                <a:spcPts val="400"/>
              </a:spcBef>
            </a:pPr>
            <a:r>
              <a:rPr lang="en-US" sz="530" dirty="0">
                <a:solidFill>
                  <a:srgbClr val="333E48"/>
                </a:solidFill>
                <a:cs typeface="Arial"/>
              </a:rPr>
              <a:t>3.	Each member may make this Report available solely to those of its employees and agents who (a) are registered for the workshop or membership program of</a:t>
            </a:r>
            <a:br>
              <a:rPr lang="en-US" sz="530" dirty="0">
                <a:solidFill>
                  <a:srgbClr val="333E48"/>
                </a:solidFill>
                <a:cs typeface="Arial"/>
              </a:rPr>
            </a:br>
            <a:r>
              <a:rPr lang="en-US" sz="530" dirty="0">
                <a:solidFill>
                  <a:srgbClr val="333E48"/>
                </a:solidFill>
                <a:cs typeface="Arial"/>
              </a:rPr>
              <a:t>which this Report is a part, (b) require access to this Report in order to learn from the information described herein, and</a:t>
            </a:r>
            <a:br>
              <a:rPr lang="en-US" sz="530" dirty="0">
                <a:solidFill>
                  <a:srgbClr val="333E48"/>
                </a:solidFill>
                <a:cs typeface="Arial"/>
              </a:rPr>
            </a:br>
            <a:r>
              <a:rPr lang="en-US" sz="530" dirty="0">
                <a:solidFill>
                  <a:srgbClr val="333E48"/>
                </a:solidFill>
                <a:cs typeface="Arial"/>
              </a:rPr>
              <a:t>(c)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400"/>
              </a:spcBef>
            </a:pPr>
            <a:r>
              <a:rPr lang="en-US" sz="530" dirty="0">
                <a:solidFill>
                  <a:srgbClr val="333E48"/>
                </a:solidFill>
                <a:cs typeface="Arial"/>
              </a:rPr>
              <a:t>4.	Each member shall not remove from this Report any confidential markings, copyright notices, and/or other similar indicia herein.</a:t>
            </a:r>
          </a:p>
          <a:p>
            <a:pPr marL="115888" indent="-115888">
              <a:spcBef>
                <a:spcPts val="400"/>
              </a:spcBef>
            </a:pPr>
            <a:r>
              <a:rPr lang="en-US" sz="530" dirty="0">
                <a:solidFill>
                  <a:srgbClr val="333E48"/>
                </a:solidFill>
                <a:cs typeface="Arial"/>
              </a:rPr>
              <a:t>5.	Each member is responsible for any breach of its obligations as stated herein by any of its employees or agents.</a:t>
            </a:r>
          </a:p>
          <a:p>
            <a:pPr marL="115888" indent="-115888">
              <a:spcBef>
                <a:spcPts val="400"/>
              </a:spcBef>
            </a:pPr>
            <a:r>
              <a:rPr lang="en-US" sz="530" dirty="0">
                <a:solidFill>
                  <a:srgbClr val="333E48"/>
                </a:solidFill>
                <a:cs typeface="Arial"/>
              </a:rPr>
              <a:t>6.	If a member is unwilling to abide by any</a:t>
            </a:r>
            <a:br>
              <a:rPr lang="en-US" sz="530" dirty="0">
                <a:solidFill>
                  <a:srgbClr val="333E48"/>
                </a:solidFill>
                <a:cs typeface="Arial"/>
              </a:rPr>
            </a:br>
            <a:r>
              <a:rPr lang="en-US" sz="530" dirty="0">
                <a:solidFill>
                  <a:srgbClr val="333E48"/>
                </a:solidFill>
                <a:cs typeface="Arial"/>
              </a:rPr>
              <a:t>of the foregoing obligations, then such member shall promptly return this Report and all copies thereof to Advisory Board </a:t>
            </a:r>
          </a:p>
        </p:txBody>
      </p:sp>
      <p:cxnSp>
        <p:nvCxnSpPr>
          <p:cNvPr id="9" name="Straight Connector 8"/>
          <p:cNvCxnSpPr/>
          <p:nvPr userDrawn="1"/>
        </p:nvCxnSpPr>
        <p:spPr bwMode="gray">
          <a:xfrm>
            <a:off x="4879843" y="-2108"/>
            <a:ext cx="0" cy="4578361"/>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41580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cxnSp>
        <p:nvCxnSpPr>
          <p:cNvPr id="8" name="Straight Connector 7"/>
          <p:cNvCxnSpPr/>
          <p:nvPr/>
        </p:nvCxnSpPr>
        <p:spPr bwMode="gray">
          <a:xfrm>
            <a:off x="4101378"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itle 2"/>
          <p:cNvSpPr>
            <a:spLocks noGrp="1"/>
          </p:cNvSpPr>
          <p:nvPr userDrawn="1">
            <p:ph type="title" hasCustomPrompt="1"/>
          </p:nvPr>
        </p:nvSpPr>
        <p:spPr bwMode="gray">
          <a:xfrm>
            <a:off x="320675" y="208501"/>
            <a:ext cx="3474720" cy="307777"/>
          </a:xfrm>
        </p:spPr>
        <p:txBody>
          <a:bodyPr anchor="t" anchorCtr="0"/>
          <a:lstStyle>
            <a:lvl1pPr>
              <a:defRPr sz="2000" b="0">
                <a:solidFill>
                  <a:schemeClr val="tx1"/>
                </a:solidFill>
              </a:defRPr>
            </a:lvl1pPr>
          </a:lstStyle>
          <a:p>
            <a:r>
              <a:rPr lang="en-US" dirty="0"/>
              <a:t>Insert Program Name Here</a:t>
            </a:r>
          </a:p>
        </p:txBody>
      </p:sp>
      <p:sp>
        <p:nvSpPr>
          <p:cNvPr id="3" name="TextBox 2"/>
          <p:cNvSpPr txBox="1"/>
          <p:nvPr userDrawn="1"/>
        </p:nvSpPr>
        <p:spPr bwMode="gray">
          <a:xfrm>
            <a:off x="4222376" y="122452"/>
            <a:ext cx="2110918" cy="4603824"/>
          </a:xfrm>
          <a:prstGeom prst="rect">
            <a:avLst/>
          </a:prstGeom>
          <a:noFill/>
        </p:spPr>
        <p:txBody>
          <a:bodyPr wrap="square" lIns="0" tIns="0" rIns="0" bIns="0" rtlCol="0">
            <a:spAutoFit/>
          </a:bodyPr>
          <a:lstStyle/>
          <a:p>
            <a:pPr>
              <a:spcBef>
                <a:spcPts val="300"/>
              </a:spcBef>
            </a:pPr>
            <a:r>
              <a:rPr lang="en-US" sz="450" b="1" dirty="0">
                <a:solidFill>
                  <a:srgbClr val="333E48"/>
                </a:solidFill>
              </a:rPr>
              <a:t>LEGAL CAVEAT</a:t>
            </a:r>
          </a:p>
          <a:p>
            <a:pPr>
              <a:spcBef>
                <a:spcPts val="300"/>
              </a:spcBef>
            </a:pPr>
            <a:r>
              <a:rPr lang="en-US" sz="450" dirty="0">
                <a:solidFill>
                  <a:srgbClr val="333E48"/>
                </a:solidFil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a:t>
            </a:r>
            <a:br>
              <a:rPr lang="en-US" sz="450" dirty="0">
                <a:solidFill>
                  <a:srgbClr val="333E48"/>
                </a:solidFill>
              </a:rPr>
            </a:br>
            <a:r>
              <a:rPr lang="en-US" sz="450" dirty="0">
                <a:solidFill>
                  <a:srgbClr val="333E48"/>
                </a:solidFill>
              </a:rPr>
              <a:t>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a:t>
            </a:r>
            <a:br>
              <a:rPr lang="en-US" sz="450" dirty="0">
                <a:solidFill>
                  <a:srgbClr val="333E48"/>
                </a:solidFill>
              </a:rPr>
            </a:br>
            <a:r>
              <a:rPr lang="en-US" sz="450" dirty="0">
                <a:solidFill>
                  <a:srgbClr val="333E48"/>
                </a:solidFill>
              </a:rPr>
              <a:t>and its employees and agents to abide by the terms set forth herein.</a:t>
            </a:r>
          </a:p>
          <a:p>
            <a:pPr>
              <a:spcBef>
                <a:spcPts val="300"/>
              </a:spcBef>
            </a:pPr>
            <a:r>
              <a:rPr lang="en-US" sz="450" dirty="0">
                <a:solidFill>
                  <a:srgbClr val="333E48"/>
                </a:solidFil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spcBef>
                <a:spcPts val="800"/>
              </a:spcBef>
            </a:pPr>
            <a:r>
              <a:rPr lang="en-US" sz="450" b="1" dirty="0">
                <a:solidFill>
                  <a:srgbClr val="333E48"/>
                </a:solidFill>
              </a:rPr>
              <a:t>IMPORTANT: Please read the following.</a:t>
            </a:r>
          </a:p>
          <a:p>
            <a:pPr>
              <a:spcBef>
                <a:spcPts val="300"/>
              </a:spcBef>
            </a:pPr>
            <a:r>
              <a:rPr lang="en-US" sz="450" dirty="0">
                <a:solidFill>
                  <a:srgbClr val="333E48"/>
                </a:solidFill>
              </a:rPr>
              <a:t>Advisory Board has prepared this report for the exclusive use of its members.</a:t>
            </a:r>
            <a:br>
              <a:rPr lang="en-US" sz="450" dirty="0">
                <a:solidFill>
                  <a:srgbClr val="333E48"/>
                </a:solidFill>
              </a:rPr>
            </a:br>
            <a:r>
              <a:rPr lang="en-US" sz="450" dirty="0">
                <a:solidFill>
                  <a:srgbClr val="333E48"/>
                </a:solidFill>
              </a:rPr>
              <a:t>Each member acknowledges and agrees that this report and the information contained herein (collectively, the “Report”) are confidential and proprietary to Advisory Board. By accepting delivery of this Report, each member agrees to</a:t>
            </a:r>
            <a:br>
              <a:rPr lang="en-US" sz="450" dirty="0">
                <a:solidFill>
                  <a:srgbClr val="333E48"/>
                </a:solidFill>
              </a:rPr>
            </a:br>
            <a:r>
              <a:rPr lang="en-US" sz="450" dirty="0">
                <a:solidFill>
                  <a:srgbClr val="333E48"/>
                </a:solidFill>
              </a:rPr>
              <a:t>abide by the terms as stated herein, including the following:</a:t>
            </a:r>
          </a:p>
          <a:p>
            <a:pPr marL="115888" indent="-115888">
              <a:spcBef>
                <a:spcPts val="300"/>
              </a:spcBef>
            </a:pPr>
            <a:r>
              <a:rPr lang="en-US" sz="450" dirty="0">
                <a:solidFill>
                  <a:srgbClr val="333E48"/>
                </a:solidFill>
              </a:rPr>
              <a:t>1.	Advisory Board owns all right, title, and interest in and to this Report. Except as stated herein, no right, license, permission, or interest of any kind in this Report is intended to be given, transferred to, or acquired by a member.</a:t>
            </a:r>
            <a:br>
              <a:rPr lang="en-US" sz="450" dirty="0">
                <a:solidFill>
                  <a:srgbClr val="333E48"/>
                </a:solidFill>
              </a:rPr>
            </a:br>
            <a:r>
              <a:rPr lang="en-US" sz="450" dirty="0">
                <a:solidFill>
                  <a:srgbClr val="333E48"/>
                </a:solidFill>
              </a:rPr>
              <a:t>Each member is authorized to use this Report only to the extent expressly authorized herein.</a:t>
            </a:r>
          </a:p>
          <a:p>
            <a:pPr marL="115888" indent="-115888">
              <a:spcBef>
                <a:spcPts val="300"/>
              </a:spcBef>
            </a:pPr>
            <a:r>
              <a:rPr lang="en-US" sz="450" dirty="0">
                <a:solidFill>
                  <a:srgbClr val="333E48"/>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5888" indent="-115888">
              <a:spcBef>
                <a:spcPts val="300"/>
              </a:spcBef>
            </a:pPr>
            <a:r>
              <a:rPr lang="en-US" sz="450" dirty="0">
                <a:solidFill>
                  <a:srgbClr val="333E48"/>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300"/>
              </a:spcBef>
            </a:pPr>
            <a:r>
              <a:rPr lang="en-US" sz="450" dirty="0">
                <a:solidFill>
                  <a:srgbClr val="333E48"/>
                </a:solidFill>
              </a:rPr>
              <a:t>4.	Each member shall not remove from this Report any confidential markings, copyright notices, and/or other similar indicia herein.</a:t>
            </a:r>
          </a:p>
          <a:p>
            <a:pPr marL="115888" indent="-115888">
              <a:spcBef>
                <a:spcPts val="300"/>
              </a:spcBef>
            </a:pPr>
            <a:r>
              <a:rPr lang="en-US" sz="450" dirty="0">
                <a:solidFill>
                  <a:srgbClr val="333E48"/>
                </a:solidFill>
              </a:rPr>
              <a:t>5.	Each member is responsible for any breach of its obligations as stated herein by any of its employees or agents.</a:t>
            </a:r>
          </a:p>
          <a:p>
            <a:pPr marL="115888" indent="-115888">
              <a:spcBef>
                <a:spcPts val="300"/>
              </a:spcBef>
            </a:pPr>
            <a:r>
              <a:rPr lang="en-US" sz="450" dirty="0">
                <a:solidFill>
                  <a:srgbClr val="333E48"/>
                </a:solidFill>
              </a:rPr>
              <a:t>6.	If a member is unwilling to abide by any of the foregoing obligations, then</a:t>
            </a:r>
            <a:br>
              <a:rPr lang="en-US" sz="450" dirty="0">
                <a:solidFill>
                  <a:srgbClr val="333E48"/>
                </a:solidFill>
              </a:rPr>
            </a:br>
            <a:r>
              <a:rPr lang="en-US" sz="450" dirty="0">
                <a:solidFill>
                  <a:srgbClr val="333E48"/>
                </a:solidFill>
              </a:rPr>
              <a:t>such member shall promptly return this Report and all copies thereof to Advisory Board.</a:t>
            </a:r>
          </a:p>
        </p:txBody>
      </p:sp>
      <p:sp>
        <p:nvSpPr>
          <p:cNvPr id="23" name="Text Placeholder 5"/>
          <p:cNvSpPr>
            <a:spLocks noGrp="1"/>
          </p:cNvSpPr>
          <p:nvPr>
            <p:ph type="body" sz="quarter" idx="37" hasCustomPrompt="1"/>
          </p:nvPr>
        </p:nvSpPr>
        <p:spPr bwMode="gray">
          <a:xfrm>
            <a:off x="597660" y="10414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24" name="Text Placeholder 4"/>
          <p:cNvSpPr>
            <a:spLocks noGrp="1"/>
          </p:cNvSpPr>
          <p:nvPr>
            <p:ph type="body" sz="quarter" idx="38" hasCustomPrompt="1"/>
          </p:nvPr>
        </p:nvSpPr>
        <p:spPr bwMode="gray">
          <a:xfrm>
            <a:off x="597660" y="1246507"/>
            <a:ext cx="320040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sp>
        <p:nvSpPr>
          <p:cNvPr id="25" name="Text Placeholder 5"/>
          <p:cNvSpPr>
            <a:spLocks noGrp="1"/>
          </p:cNvSpPr>
          <p:nvPr>
            <p:ph type="body" sz="quarter" idx="39" hasCustomPrompt="1"/>
          </p:nvPr>
        </p:nvSpPr>
        <p:spPr bwMode="gray">
          <a:xfrm>
            <a:off x="597660" y="1444793"/>
            <a:ext cx="320040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26" name="Text Placeholder 5"/>
          <p:cNvSpPr>
            <a:spLocks noGrp="1"/>
          </p:cNvSpPr>
          <p:nvPr>
            <p:ph type="body" sz="quarter" idx="40" hasCustomPrompt="1"/>
          </p:nvPr>
        </p:nvSpPr>
        <p:spPr bwMode="gray">
          <a:xfrm>
            <a:off x="597660" y="1574781"/>
            <a:ext cx="320040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27" name="Text Placeholder 5"/>
          <p:cNvSpPr>
            <a:spLocks noGrp="1"/>
          </p:cNvSpPr>
          <p:nvPr>
            <p:ph type="body" sz="quarter" idx="41" hasCustomPrompt="1"/>
          </p:nvPr>
        </p:nvSpPr>
        <p:spPr bwMode="gray">
          <a:xfrm>
            <a:off x="597660" y="2009573"/>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8" name="Text Placeholder 4"/>
          <p:cNvSpPr>
            <a:spLocks noGrp="1"/>
          </p:cNvSpPr>
          <p:nvPr>
            <p:ph type="body" sz="quarter" idx="42" hasCustomPrompt="1"/>
          </p:nvPr>
        </p:nvSpPr>
        <p:spPr bwMode="gray">
          <a:xfrm>
            <a:off x="597660" y="2219100"/>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597660" y="2672960"/>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30" name="Text Placeholder 4"/>
          <p:cNvSpPr>
            <a:spLocks noGrp="1"/>
          </p:cNvSpPr>
          <p:nvPr>
            <p:ph type="body" sz="quarter" idx="44" hasCustomPrompt="1"/>
          </p:nvPr>
        </p:nvSpPr>
        <p:spPr bwMode="gray">
          <a:xfrm>
            <a:off x="597660" y="2882487"/>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31" name="Text Placeholder 5"/>
          <p:cNvSpPr>
            <a:spLocks noGrp="1"/>
          </p:cNvSpPr>
          <p:nvPr>
            <p:ph type="body" sz="quarter" idx="45" hasCustomPrompt="1"/>
          </p:nvPr>
        </p:nvSpPr>
        <p:spPr bwMode="gray">
          <a:xfrm>
            <a:off x="597660" y="33363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2" name="Text Placeholder 4"/>
          <p:cNvSpPr>
            <a:spLocks noGrp="1"/>
          </p:cNvSpPr>
          <p:nvPr>
            <p:ph type="body" sz="quarter" idx="46" hasCustomPrompt="1"/>
          </p:nvPr>
        </p:nvSpPr>
        <p:spPr bwMode="gray">
          <a:xfrm>
            <a:off x="597660" y="3545891"/>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1681251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2" name="Rectangle 1"/>
          <p:cNvSpPr/>
          <p:nvPr userDrawn="1"/>
        </p:nvSpPr>
        <p:spPr bwMode="gray">
          <a:xfrm>
            <a:off x="0" y="0"/>
            <a:ext cx="6400800" cy="101065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5" name="Straight Connector 4"/>
          <p:cNvCxnSpPr/>
          <p:nvPr userDrawn="1"/>
        </p:nvCxnSpPr>
        <p:spPr bwMode="gray">
          <a:xfrm>
            <a:off x="4780643" y="-2108"/>
            <a:ext cx="0" cy="470912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bwMode="gray">
          <a:xfrm>
            <a:off x="4854743" y="24057"/>
            <a:ext cx="1473868" cy="4681794"/>
          </a:xfrm>
          <a:prstGeom prst="rect">
            <a:avLst/>
          </a:prstGeom>
          <a:noFill/>
        </p:spPr>
        <p:txBody>
          <a:bodyPr wrap="square" lIns="0" tIns="0" rIns="0" bIns="0" rtlCol="0">
            <a:spAutoFit/>
          </a:bodyPr>
          <a:lstStyle/>
          <a:p>
            <a:pPr>
              <a:spcBef>
                <a:spcPts val="400"/>
              </a:spcBef>
            </a:pPr>
            <a:r>
              <a:rPr lang="en-US" sz="530" b="1" baseline="0" dirty="0">
                <a:solidFill>
                  <a:schemeClr val="tx1"/>
                </a:solidFill>
                <a:latin typeface="+mn-lt"/>
                <a:cs typeface="Arial"/>
              </a:rPr>
              <a:t>IMPORTANT: Please read the following.</a:t>
            </a:r>
          </a:p>
          <a:p>
            <a:pPr>
              <a:spcBef>
                <a:spcPts val="400"/>
              </a:spcBef>
            </a:pPr>
            <a:r>
              <a:rPr lang="en-US" sz="530" baseline="0" dirty="0">
                <a:solidFill>
                  <a:schemeClr val="tx1"/>
                </a:solidFill>
                <a:latin typeface="+mn-lt"/>
                <a:cs typeface="Arial"/>
              </a:rPr>
              <a:t>The Advisory Board Company has prepared this report for the exclusive use of its members. Each member acknowledges and agrees that this report and the information contained herein (collectively, the “Report”) are confidential and proprietary to The Advisory Board Company. By accepting delivery of this Report, each member agrees to abide by the terms as stated herein, including the following:</a:t>
            </a:r>
          </a:p>
          <a:p>
            <a:pPr marL="115888" indent="-115888">
              <a:spcBef>
                <a:spcPts val="400"/>
              </a:spcBef>
            </a:pPr>
            <a:r>
              <a:rPr lang="en-US" sz="530" baseline="0" dirty="0">
                <a:solidFill>
                  <a:schemeClr val="tx1"/>
                </a:solidFill>
                <a:latin typeface="+mn-lt"/>
                <a:cs typeface="Arial"/>
              </a:rPr>
              <a:t>1.	The Advisory Board Company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400"/>
              </a:spcBef>
            </a:pPr>
            <a:r>
              <a:rPr lang="en-US" sz="530" baseline="0" dirty="0">
                <a:solidFill>
                  <a:schemeClr val="tx1"/>
                </a:solidFill>
                <a:latin typeface="+mn-lt"/>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lang="en-US" sz="530" baseline="0" dirty="0">
                <a:solidFill>
                  <a:schemeClr val="tx1"/>
                </a:solidFill>
                <a:latin typeface="+mn-lt"/>
                <a:cs typeface="Arial"/>
              </a:rPr>
            </a:br>
            <a:r>
              <a:rPr lang="en-US" sz="530" baseline="0" dirty="0">
                <a:solidFill>
                  <a:schemeClr val="tx1"/>
                </a:solidFill>
                <a:latin typeface="+mn-lt"/>
                <a:cs typeface="Arial"/>
              </a:rPr>
              <a:t>(b) any third party.</a:t>
            </a:r>
          </a:p>
          <a:p>
            <a:pPr marL="115888" indent="-115888">
              <a:spcBef>
                <a:spcPts val="400"/>
              </a:spcBef>
            </a:pPr>
            <a:r>
              <a:rPr lang="en-US" sz="530" baseline="0" dirty="0">
                <a:solidFill>
                  <a:schemeClr val="tx1"/>
                </a:solidFill>
                <a:latin typeface="+mn-lt"/>
                <a:cs typeface="Aria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400"/>
              </a:spcBef>
            </a:pPr>
            <a:r>
              <a:rPr lang="en-US" sz="530" baseline="0" dirty="0">
                <a:solidFill>
                  <a:schemeClr val="tx1"/>
                </a:solidFill>
                <a:latin typeface="+mn-lt"/>
                <a:cs typeface="Arial"/>
              </a:rPr>
              <a:t>4.	Each member shall not remove from this Report any confidential markings, copyright notices, and/or other similar indicia herein.</a:t>
            </a:r>
          </a:p>
          <a:p>
            <a:pPr marL="115888" indent="-115888">
              <a:spcBef>
                <a:spcPts val="400"/>
              </a:spcBef>
            </a:pPr>
            <a:r>
              <a:rPr lang="en-US" sz="530" baseline="0" dirty="0">
                <a:solidFill>
                  <a:schemeClr val="tx1"/>
                </a:solidFill>
                <a:latin typeface="+mn-lt"/>
                <a:cs typeface="Arial"/>
              </a:rPr>
              <a:t>5.	Each member is responsible for any breach of its obligations as stated herein by any of its employees or agents.</a:t>
            </a:r>
          </a:p>
          <a:p>
            <a:pPr marL="115888" indent="-115888">
              <a:spcBef>
                <a:spcPts val="400"/>
              </a:spcBef>
            </a:pPr>
            <a:r>
              <a:rPr lang="en-US" sz="530" baseline="0" dirty="0">
                <a:solidFill>
                  <a:schemeClr val="tx1"/>
                </a:solidFill>
                <a:latin typeface="+mn-lt"/>
                <a:cs typeface="Arial"/>
              </a:rPr>
              <a:t>6.	If a member is unwilling to abide by any</a:t>
            </a:r>
            <a:br>
              <a:rPr lang="en-US" sz="530" baseline="0" dirty="0">
                <a:solidFill>
                  <a:schemeClr val="tx1"/>
                </a:solidFill>
                <a:latin typeface="+mn-lt"/>
                <a:cs typeface="Arial"/>
              </a:rPr>
            </a:br>
            <a:r>
              <a:rPr lang="en-US" sz="530" baseline="0" dirty="0">
                <a:solidFill>
                  <a:schemeClr val="tx1"/>
                </a:solidFill>
                <a:latin typeface="+mn-lt"/>
                <a:cs typeface="Arial"/>
              </a:rPr>
              <a:t>of the foregoing obligations, then such member shall promptly return this Report and all copies thereof to The Advisory Board Company.</a:t>
            </a:r>
          </a:p>
        </p:txBody>
      </p:sp>
    </p:spTree>
    <p:extLst>
      <p:ext uri="{BB962C8B-B14F-4D97-AF65-F5344CB8AC3E}">
        <p14:creationId xmlns:p14="http://schemas.microsoft.com/office/powerpoint/2010/main" val="138493933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0490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grpSp>
        <p:nvGrpSpPr>
          <p:cNvPr id="6" name="Group 5"/>
          <p:cNvGrpSpPr/>
          <p:nvPr userDrawn="1"/>
        </p:nvGrpSpPr>
        <p:grpSpPr>
          <a:xfrm>
            <a:off x="438759" y="3924048"/>
            <a:ext cx="5746136" cy="532222"/>
            <a:chOff x="381609" y="3980285"/>
            <a:chExt cx="5746136" cy="532222"/>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609" y="4056523"/>
              <a:ext cx="1369615" cy="379746"/>
            </a:xfrm>
            <a:prstGeom prst="rect">
              <a:avLst/>
            </a:prstGeom>
          </p:spPr>
        </p:pic>
        <p:cxnSp>
          <p:nvCxnSpPr>
            <p:cNvPr id="8" name="Straight Connector 7"/>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bwMode="gray">
            <a:xfrm>
              <a:off x="2058009" y="3980285"/>
              <a:ext cx="4069736" cy="530352"/>
            </a:xfrm>
            <a:prstGeom prst="rect">
              <a:avLst/>
            </a:prstGeom>
            <a:noFill/>
          </p:spPr>
          <p:txBody>
            <a:bodyPr wrap="square" lIns="0" tIns="0" rIns="0" bIns="0" rtlCol="0" anchor="ctr">
              <a:noAutofit/>
            </a:bodyPr>
            <a:lstStyle/>
            <a:p>
              <a:r>
                <a:rPr lang="en-US" sz="1050" dirty="0">
                  <a:solidFill>
                    <a:srgbClr val="333E48"/>
                  </a:solidFill>
                </a:rPr>
                <a:t>2445 M Street NW, Washington DC 20037</a:t>
              </a:r>
            </a:p>
            <a:p>
              <a:r>
                <a:rPr lang="en-US" sz="1050" dirty="0">
                  <a:solidFill>
                    <a:srgbClr val="333E48"/>
                  </a:solidFill>
                </a:rPr>
                <a:t>P 202.266.5600 </a:t>
              </a:r>
              <a:r>
                <a:rPr lang="en-US" sz="900" dirty="0">
                  <a:solidFill>
                    <a:srgbClr val="333E48"/>
                  </a:solidFill>
                </a:rPr>
                <a:t>│</a:t>
              </a:r>
              <a:r>
                <a:rPr lang="en-US" sz="1050" dirty="0">
                  <a:solidFill>
                    <a:srgbClr val="333E48"/>
                  </a:solidFill>
                </a:rPr>
                <a:t> F 202.266.5700 </a:t>
              </a:r>
              <a:r>
                <a:rPr lang="en-US" sz="900" dirty="0">
                  <a:solidFill>
                    <a:srgbClr val="333E48"/>
                  </a:solidFill>
                </a:rPr>
                <a:t>│</a:t>
              </a:r>
              <a:r>
                <a:rPr lang="en-US" sz="1050" dirty="0">
                  <a:solidFill>
                    <a:srgbClr val="333E48"/>
                  </a:solidFill>
                </a:rPr>
                <a:t> </a:t>
              </a:r>
              <a:r>
                <a:rPr lang="en-US" sz="1050" b="1" dirty="0">
                  <a:solidFill>
                    <a:srgbClr val="333E48"/>
                  </a:solidFill>
                </a:rPr>
                <a:t>advisory.com</a:t>
              </a:r>
            </a:p>
          </p:txBody>
        </p:sp>
      </p:grpSp>
    </p:spTree>
    <p:extLst>
      <p:ext uri="{BB962C8B-B14F-4D97-AF65-F5344CB8AC3E}">
        <p14:creationId xmlns:p14="http://schemas.microsoft.com/office/powerpoint/2010/main" val="58018776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grpSp>
        <p:nvGrpSpPr>
          <p:cNvPr id="6" name="Group 5"/>
          <p:cNvGrpSpPr/>
          <p:nvPr userDrawn="1"/>
        </p:nvGrpSpPr>
        <p:grpSpPr>
          <a:xfrm>
            <a:off x="438759" y="3924048"/>
            <a:ext cx="5746136" cy="532222"/>
            <a:chOff x="381609" y="3980285"/>
            <a:chExt cx="5746136" cy="532222"/>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609" y="4056523"/>
              <a:ext cx="1369615" cy="379746"/>
            </a:xfrm>
            <a:prstGeom prst="rect">
              <a:avLst/>
            </a:prstGeom>
          </p:spPr>
        </p:pic>
        <p:cxnSp>
          <p:nvCxnSpPr>
            <p:cNvPr id="12" name="Straight Connector 11"/>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bwMode="gray">
            <a:xfrm>
              <a:off x="2058009" y="3980285"/>
              <a:ext cx="4069736" cy="530352"/>
            </a:xfrm>
            <a:prstGeom prst="rect">
              <a:avLst/>
            </a:prstGeom>
            <a:noFill/>
          </p:spPr>
          <p:txBody>
            <a:bodyPr wrap="square" lIns="0" tIns="0" rIns="0" bIns="0" rtlCol="0" anchor="ctr">
              <a:noAutofit/>
            </a:bodyPr>
            <a:lstStyle/>
            <a:p>
              <a:r>
                <a:rPr lang="en-US" sz="1050" dirty="0">
                  <a:solidFill>
                    <a:srgbClr val="333E48"/>
                  </a:solidFill>
                </a:rPr>
                <a:t>Third Floor, Melbourne House</a:t>
              </a:r>
              <a:br>
                <a:rPr lang="en-US" sz="1050" dirty="0">
                  <a:solidFill>
                    <a:srgbClr val="333E48"/>
                  </a:solidFill>
                </a:rPr>
              </a:br>
              <a:r>
                <a:rPr lang="en-US" sz="1050" dirty="0">
                  <a:solidFill>
                    <a:srgbClr val="333E48"/>
                  </a:solidFill>
                </a:rPr>
                <a:t>46 Aldwych, London WC2B 4LL, UK</a:t>
              </a:r>
            </a:p>
            <a:p>
              <a:r>
                <a:rPr lang="en-US" sz="1050" dirty="0">
                  <a:solidFill>
                    <a:srgbClr val="333E48"/>
                  </a:solidFill>
                </a:rPr>
                <a:t>P +44 (0) 203 100 6800 </a:t>
              </a:r>
              <a:r>
                <a:rPr lang="en-US" sz="900" dirty="0">
                  <a:solidFill>
                    <a:srgbClr val="333E48"/>
                  </a:solidFill>
                </a:rPr>
                <a:t>│</a:t>
              </a:r>
              <a:r>
                <a:rPr lang="en-US" sz="1050" dirty="0">
                  <a:solidFill>
                    <a:srgbClr val="333E48"/>
                  </a:solidFill>
                </a:rPr>
                <a:t> </a:t>
              </a:r>
              <a:r>
                <a:rPr lang="en-US" sz="1050" b="1" dirty="0">
                  <a:solidFill>
                    <a:srgbClr val="333E48"/>
                  </a:solidFill>
                </a:rPr>
                <a:t>advisory.com</a:t>
              </a:r>
            </a:p>
          </p:txBody>
        </p:sp>
      </p:grpSp>
    </p:spTree>
    <p:extLst>
      <p:ext uri="{BB962C8B-B14F-4D97-AF65-F5344CB8AC3E}">
        <p14:creationId xmlns:p14="http://schemas.microsoft.com/office/powerpoint/2010/main" val="50565915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87" y="-13366"/>
            <a:ext cx="6419086" cy="4814315"/>
          </a:xfrm>
          <a:prstGeom prst="rect">
            <a:avLst/>
          </a:prstGeom>
        </p:spPr>
      </p:pic>
    </p:spTree>
    <p:extLst>
      <p:ext uri="{BB962C8B-B14F-4D97-AF65-F5344CB8AC3E}">
        <p14:creationId xmlns:p14="http://schemas.microsoft.com/office/powerpoint/2010/main" val="165114790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Title: Logo Lock-up">
    <p:spTree>
      <p:nvGrpSpPr>
        <p:cNvPr id="1" name=""/>
        <p:cNvGrpSpPr/>
        <p:nvPr/>
      </p:nvGrpSpPr>
      <p:grpSpPr>
        <a:xfrm>
          <a:off x="0" y="0"/>
          <a:ext cx="0" cy="0"/>
          <a:chOff x="0" y="0"/>
          <a:chExt cx="0" cy="0"/>
        </a:xfrm>
      </p:grpSpPr>
      <p:sp>
        <p:nvSpPr>
          <p:cNvPr id="15" name="Rectangle 14"/>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20" name="Group 19"/>
          <p:cNvGrpSpPr/>
          <p:nvPr userDrawn="1"/>
        </p:nvGrpSpPr>
        <p:grpSpPr bwMode="gray">
          <a:xfrm>
            <a:off x="2469328" y="1009678"/>
            <a:ext cx="3931710" cy="3793330"/>
            <a:chOff x="2469328" y="1009678"/>
            <a:chExt cx="3931710" cy="3793330"/>
          </a:xfrm>
        </p:grpSpPr>
        <p:sp>
          <p:nvSpPr>
            <p:cNvPr id="21"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2"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3"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grpSp>
      <p:sp>
        <p:nvSpPr>
          <p:cNvPr id="24" name="Rectangle 23"/>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5" name="Rectangle 24"/>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6" name="Text Placeholder 5"/>
          <p:cNvSpPr txBox="1">
            <a:spLocks/>
          </p:cNvSpPr>
          <p:nvPr userDrawn="1"/>
        </p:nvSpPr>
        <p:spPr bwMode="gray">
          <a:xfrm>
            <a:off x="3196864" y="4558066"/>
            <a:ext cx="2880771" cy="123111"/>
          </a:xfrm>
          <a:prstGeom prst="rect">
            <a:avLst/>
          </a:prstGeom>
        </p:spPr>
        <p:txBody>
          <a:bodyPr lIns="0" tIns="0" rIns="0" bIns="0">
            <a:spAutoFit/>
          </a:bodyPr>
          <a:lstStyle>
            <a:lvl1pPr marL="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1pPr>
            <a:lvl2pPr marL="1143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2pPr>
            <a:lvl3pPr marL="2286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3pPr>
            <a:lvl4pPr marL="3429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4pPr>
            <a:lvl5pPr marL="457200" indent="0" algn="l" defTabSz="640080" rtl="0" eaLnBrk="1" latinLnBrk="0" hangingPunct="1">
              <a:spcBef>
                <a:spcPts val="0"/>
              </a:spcBef>
              <a:buFont typeface="Arial" pitchFamily="34" charset="0"/>
              <a:buNone/>
              <a:defRPr sz="1200" kern="1200" baseline="0">
                <a:solidFill>
                  <a:schemeClr val="bg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lgn="r"/>
            <a:r>
              <a:rPr lang="en-US" sz="800" dirty="0">
                <a:solidFill>
                  <a:srgbClr val="333E48"/>
                </a:solidFill>
              </a:rPr>
              <a:t>research             technology             consulting</a:t>
            </a: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335" y="4563674"/>
            <a:ext cx="2665432" cy="115036"/>
          </a:xfrm>
          <a:prstGeom prst="rect">
            <a:avLst/>
          </a:prstGeom>
        </p:spPr>
      </p:pic>
      <p:sp>
        <p:nvSpPr>
          <p:cNvPr id="4"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6"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sp>
        <p:nvSpPr>
          <p:cNvPr id="18" name="Text Placeholder 5"/>
          <p:cNvSpPr>
            <a:spLocks noGrp="1"/>
          </p:cNvSpPr>
          <p:nvPr>
            <p:ph type="body" sz="quarter" idx="21" hasCustomPrompt="1"/>
          </p:nvPr>
        </p:nvSpPr>
        <p:spPr bwMode="gray">
          <a:xfrm>
            <a:off x="2012737" y="272657"/>
            <a:ext cx="2286000" cy="402336"/>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6" name="Straight Connector 15"/>
          <p:cNvCxnSpPr/>
          <p:nvPr userDrawn="1"/>
        </p:nvCxnSpPr>
        <p:spPr bwMode="gray">
          <a:xfrm>
            <a:off x="1892961" y="272657"/>
            <a:ext cx="0" cy="398908"/>
          </a:xfrm>
          <a:prstGeom prst="line">
            <a:avLst/>
          </a:prstGeom>
          <a:ln w="5715">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8782" y="272657"/>
            <a:ext cx="1438723" cy="398908"/>
          </a:xfrm>
          <a:prstGeom prst="rect">
            <a:avLst/>
          </a:prstGeom>
        </p:spPr>
      </p:pic>
      <p:grpSp>
        <p:nvGrpSpPr>
          <p:cNvPr id="43" name="Group 42"/>
          <p:cNvGrpSpPr/>
          <p:nvPr userDrawn="1"/>
        </p:nvGrpSpPr>
        <p:grpSpPr>
          <a:xfrm>
            <a:off x="5376532" y="4563007"/>
            <a:ext cx="196409" cy="128480"/>
            <a:chOff x="656773" y="1399832"/>
            <a:chExt cx="8289135" cy="5422283"/>
          </a:xfrm>
        </p:grpSpPr>
        <p:sp>
          <p:nvSpPr>
            <p:cNvPr id="44" name="Rectangle 43"/>
            <p:cNvSpPr/>
            <p:nvPr/>
          </p:nvSpPr>
          <p:spPr bwMode="gray">
            <a:xfrm flipH="1">
              <a:off x="4417883" y="3543481"/>
              <a:ext cx="4528025" cy="3278634"/>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45" name="Group 44"/>
            <p:cNvGrpSpPr/>
            <p:nvPr/>
          </p:nvGrpSpPr>
          <p:grpSpPr>
            <a:xfrm>
              <a:off x="656773" y="1399832"/>
              <a:ext cx="3784599" cy="5422283"/>
              <a:chOff x="656773" y="1399832"/>
              <a:chExt cx="3784599" cy="5422283"/>
            </a:xfrm>
          </p:grpSpPr>
          <p:sp>
            <p:nvSpPr>
              <p:cNvPr id="47" name="Rectangle 43"/>
              <p:cNvSpPr/>
              <p:nvPr/>
            </p:nvSpPr>
            <p:spPr bwMode="gray">
              <a:xfrm>
                <a:off x="656773" y="3543481"/>
                <a:ext cx="3784599" cy="3278634"/>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8" name="Oval 47"/>
              <p:cNvSpPr/>
              <p:nvPr/>
            </p:nvSpPr>
            <p:spPr bwMode="gray">
              <a:xfrm>
                <a:off x="793607"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46" name="Oval 45"/>
            <p:cNvSpPr/>
            <p:nvPr/>
          </p:nvSpPr>
          <p:spPr bwMode="gray">
            <a:xfrm>
              <a:off x="6937232"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grpSp>
        <p:nvGrpSpPr>
          <p:cNvPr id="49" name="Group 48"/>
          <p:cNvGrpSpPr/>
          <p:nvPr userDrawn="1"/>
        </p:nvGrpSpPr>
        <p:grpSpPr>
          <a:xfrm>
            <a:off x="4558489" y="4525050"/>
            <a:ext cx="151956" cy="203371"/>
            <a:chOff x="4807473" y="3465581"/>
            <a:chExt cx="2677513" cy="3583450"/>
          </a:xfrm>
          <a:solidFill>
            <a:schemeClr val="tx1"/>
          </a:solidFill>
        </p:grpSpPr>
        <p:sp>
          <p:nvSpPr>
            <p:cNvPr id="50" name="Flowchart: Manual Operation 15"/>
            <p:cNvSpPr/>
            <p:nvPr/>
          </p:nvSpPr>
          <p:spPr bwMode="gray">
            <a:xfrm>
              <a:off x="5047396" y="5469276"/>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51" name="Flowchart: Manual Operation 15"/>
            <p:cNvSpPr/>
            <p:nvPr/>
          </p:nvSpPr>
          <p:spPr bwMode="gray">
            <a:xfrm>
              <a:off x="4807473" y="3465581"/>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52" name="Flowchart: Manual Operation 15"/>
            <p:cNvSpPr/>
            <p:nvPr/>
          </p:nvSpPr>
          <p:spPr bwMode="gray">
            <a:xfrm rot="21428216">
              <a:off x="6068144" y="4422934"/>
              <a:ext cx="1416842" cy="141684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53" name="Rounded Rectangle 11"/>
          <p:cNvSpPr/>
          <p:nvPr userDrawn="1"/>
        </p:nvSpPr>
        <p:spPr bwMode="gray">
          <a:xfrm rot="18908457">
            <a:off x="3760132" y="4584583"/>
            <a:ext cx="190031" cy="98266"/>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Tree>
    <p:extLst>
      <p:ext uri="{BB962C8B-B14F-4D97-AF65-F5344CB8AC3E}">
        <p14:creationId xmlns:p14="http://schemas.microsoft.com/office/powerpoint/2010/main" val="270877273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Title: Logo">
    <p:spTree>
      <p:nvGrpSpPr>
        <p:cNvPr id="1" name=""/>
        <p:cNvGrpSpPr/>
        <p:nvPr/>
      </p:nvGrpSpPr>
      <p:grpSpPr>
        <a:xfrm>
          <a:off x="0" y="0"/>
          <a:ext cx="0" cy="0"/>
          <a:chOff x="0" y="0"/>
          <a:chExt cx="0" cy="0"/>
        </a:xfrm>
      </p:grpSpPr>
      <p:sp>
        <p:nvSpPr>
          <p:cNvPr id="14" name="Rectangle 13"/>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15" name="Group 14"/>
          <p:cNvGrpSpPr/>
          <p:nvPr userDrawn="1"/>
        </p:nvGrpSpPr>
        <p:grpSpPr bwMode="gray">
          <a:xfrm>
            <a:off x="2469328" y="1009678"/>
            <a:ext cx="3931710" cy="3793330"/>
            <a:chOff x="2469328" y="1009678"/>
            <a:chExt cx="3931710" cy="3793330"/>
          </a:xfrm>
        </p:grpSpPr>
        <p:sp>
          <p:nvSpPr>
            <p:cNvPr id="17"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1"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2"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grpSp>
      <p:sp>
        <p:nvSpPr>
          <p:cNvPr id="25" name="Rectangle 24"/>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6" name="Rectangle 25"/>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335" y="4563674"/>
            <a:ext cx="2665432" cy="115036"/>
          </a:xfrm>
          <a:prstGeom prst="rect">
            <a:avLst/>
          </a:prstGeom>
        </p:spPr>
      </p:pic>
      <p:sp>
        <p:nvSpPr>
          <p:cNvPr id="23"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24"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8782" y="272657"/>
            <a:ext cx="1438723" cy="398908"/>
          </a:xfrm>
          <a:prstGeom prst="rect">
            <a:avLst/>
          </a:prstGeom>
        </p:spPr>
      </p:pic>
      <p:sp>
        <p:nvSpPr>
          <p:cNvPr id="40" name="Text Placeholder 5"/>
          <p:cNvSpPr txBox="1">
            <a:spLocks/>
          </p:cNvSpPr>
          <p:nvPr userDrawn="1"/>
        </p:nvSpPr>
        <p:spPr bwMode="gray">
          <a:xfrm>
            <a:off x="3196864" y="4558066"/>
            <a:ext cx="2880771" cy="123111"/>
          </a:xfrm>
          <a:prstGeom prst="rect">
            <a:avLst/>
          </a:prstGeom>
        </p:spPr>
        <p:txBody>
          <a:bodyPr lIns="0" tIns="0" rIns="0" bIns="0">
            <a:spAutoFit/>
          </a:bodyPr>
          <a:lstStyle>
            <a:lvl1pPr marL="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1pPr>
            <a:lvl2pPr marL="1143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2pPr>
            <a:lvl3pPr marL="2286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3pPr>
            <a:lvl4pPr marL="3429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4pPr>
            <a:lvl5pPr marL="457200" indent="0" algn="l" defTabSz="640080" rtl="0" eaLnBrk="1" latinLnBrk="0" hangingPunct="1">
              <a:spcBef>
                <a:spcPts val="0"/>
              </a:spcBef>
              <a:buFont typeface="Arial" pitchFamily="34" charset="0"/>
              <a:buNone/>
              <a:defRPr sz="1200" kern="1200" baseline="0">
                <a:solidFill>
                  <a:schemeClr val="bg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lgn="r"/>
            <a:r>
              <a:rPr lang="en-US" sz="800" dirty="0">
                <a:solidFill>
                  <a:srgbClr val="333E48"/>
                </a:solidFill>
              </a:rPr>
              <a:t>research             technology             consulting</a:t>
            </a:r>
          </a:p>
        </p:txBody>
      </p:sp>
      <p:grpSp>
        <p:nvGrpSpPr>
          <p:cNvPr id="41" name="Group 40"/>
          <p:cNvGrpSpPr/>
          <p:nvPr userDrawn="1"/>
        </p:nvGrpSpPr>
        <p:grpSpPr>
          <a:xfrm>
            <a:off x="5376532" y="4563007"/>
            <a:ext cx="196409" cy="128480"/>
            <a:chOff x="656773" y="1399832"/>
            <a:chExt cx="8289135" cy="5422283"/>
          </a:xfrm>
        </p:grpSpPr>
        <p:sp>
          <p:nvSpPr>
            <p:cNvPr id="42" name="Rectangle 43"/>
            <p:cNvSpPr/>
            <p:nvPr/>
          </p:nvSpPr>
          <p:spPr bwMode="gray">
            <a:xfrm flipH="1">
              <a:off x="4417883" y="3543481"/>
              <a:ext cx="4528025" cy="3278634"/>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43" name="Group 42"/>
            <p:cNvGrpSpPr/>
            <p:nvPr/>
          </p:nvGrpSpPr>
          <p:grpSpPr>
            <a:xfrm>
              <a:off x="656773" y="1399832"/>
              <a:ext cx="3784599" cy="5422283"/>
              <a:chOff x="656773" y="1399832"/>
              <a:chExt cx="3784599" cy="5422283"/>
            </a:xfrm>
          </p:grpSpPr>
          <p:sp>
            <p:nvSpPr>
              <p:cNvPr id="45" name="Rectangle 43"/>
              <p:cNvSpPr/>
              <p:nvPr/>
            </p:nvSpPr>
            <p:spPr bwMode="gray">
              <a:xfrm>
                <a:off x="656773" y="3543481"/>
                <a:ext cx="3784599" cy="3278634"/>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6" name="Oval 45"/>
              <p:cNvSpPr/>
              <p:nvPr/>
            </p:nvSpPr>
            <p:spPr bwMode="gray">
              <a:xfrm>
                <a:off x="793607"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44" name="Oval 43"/>
            <p:cNvSpPr/>
            <p:nvPr/>
          </p:nvSpPr>
          <p:spPr bwMode="gray">
            <a:xfrm>
              <a:off x="6937232"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grpSp>
        <p:nvGrpSpPr>
          <p:cNvPr id="47" name="Group 46"/>
          <p:cNvGrpSpPr/>
          <p:nvPr userDrawn="1"/>
        </p:nvGrpSpPr>
        <p:grpSpPr>
          <a:xfrm>
            <a:off x="4558489" y="4525050"/>
            <a:ext cx="151956" cy="203371"/>
            <a:chOff x="4807473" y="3465581"/>
            <a:chExt cx="2677513" cy="3583450"/>
          </a:xfrm>
          <a:solidFill>
            <a:schemeClr val="tx1"/>
          </a:solidFill>
        </p:grpSpPr>
        <p:sp>
          <p:nvSpPr>
            <p:cNvPr id="48" name="Flowchart: Manual Operation 15"/>
            <p:cNvSpPr/>
            <p:nvPr/>
          </p:nvSpPr>
          <p:spPr bwMode="gray">
            <a:xfrm>
              <a:off x="5047396" y="5469276"/>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9" name="Flowchart: Manual Operation 15"/>
            <p:cNvSpPr/>
            <p:nvPr/>
          </p:nvSpPr>
          <p:spPr bwMode="gray">
            <a:xfrm>
              <a:off x="4807473" y="3465581"/>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50" name="Flowchart: Manual Operation 15"/>
            <p:cNvSpPr/>
            <p:nvPr/>
          </p:nvSpPr>
          <p:spPr bwMode="gray">
            <a:xfrm rot="21428216">
              <a:off x="6068144" y="4422934"/>
              <a:ext cx="1416842" cy="141684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51" name="Rounded Rectangle 11"/>
          <p:cNvSpPr/>
          <p:nvPr userDrawn="1"/>
        </p:nvSpPr>
        <p:spPr bwMode="gray">
          <a:xfrm rot="18908457">
            <a:off x="3760132" y="4584583"/>
            <a:ext cx="190031" cy="98266"/>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Tree>
    <p:extLst>
      <p:ext uri="{BB962C8B-B14F-4D97-AF65-F5344CB8AC3E}">
        <p14:creationId xmlns:p14="http://schemas.microsoft.com/office/powerpoint/2010/main" val="55743516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AB In-Brief (Dark)">
    <p:spTree>
      <p:nvGrpSpPr>
        <p:cNvPr id="1" name=""/>
        <p:cNvGrpSpPr/>
        <p:nvPr/>
      </p:nvGrpSpPr>
      <p:grpSpPr>
        <a:xfrm>
          <a:off x="0" y="0"/>
          <a:ext cx="0" cy="0"/>
          <a:chOff x="0" y="0"/>
          <a:chExt cx="0" cy="0"/>
        </a:xfrm>
      </p:grpSpPr>
      <p:grpSp>
        <p:nvGrpSpPr>
          <p:cNvPr id="42" name="Group 41"/>
          <p:cNvGrpSpPr/>
          <p:nvPr userDrawn="1"/>
        </p:nvGrpSpPr>
        <p:grpSpPr bwMode="gray">
          <a:xfrm>
            <a:off x="962670" y="730531"/>
            <a:ext cx="5438130" cy="3146488"/>
            <a:chOff x="957908" y="730531"/>
            <a:chExt cx="5438130" cy="3146488"/>
          </a:xfrm>
        </p:grpSpPr>
        <p:sp>
          <p:nvSpPr>
            <p:cNvPr id="31" name="Rectangle 36"/>
            <p:cNvSpPr/>
            <p:nvPr userDrawn="1"/>
          </p:nvSpPr>
          <p:spPr bwMode="gray">
            <a:xfrm>
              <a:off x="957908" y="730531"/>
              <a:ext cx="4678792" cy="3146488"/>
            </a:xfrm>
            <a:custGeom>
              <a:avLst/>
              <a:gdLst>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 name="connsiteX6" fmla="*/ 0 w 7315200"/>
                <a:gd name="connsiteY6" fmla="*/ 0 h 4919472"/>
                <a:gd name="connsiteX7" fmla="*/ 39140 w 7315200"/>
                <a:gd name="connsiteY7" fmla="*/ 0 h 4919472"/>
                <a:gd name="connsiteX8" fmla="*/ 0 w 7315200"/>
                <a:gd name="connsiteY8" fmla="*/ 0 h 4919472"/>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00" h="4919472">
                  <a:moveTo>
                    <a:pt x="3165079" y="0"/>
                  </a:moveTo>
                  <a:lnTo>
                    <a:pt x="7315200" y="0"/>
                  </a:lnTo>
                  <a:lnTo>
                    <a:pt x="7315200" y="4919472"/>
                  </a:lnTo>
                  <a:lnTo>
                    <a:pt x="0" y="4919472"/>
                  </a:lnTo>
                  <a:lnTo>
                    <a:pt x="0" y="4917391"/>
                  </a:lnTo>
                  <a:lnTo>
                    <a:pt x="3165079" y="0"/>
                  </a:lnTo>
                  <a:close/>
                </a:path>
              </a:pathLst>
            </a:custGeom>
            <a:solidFill>
              <a:srgbClr val="58606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2" name="Rectangle 36"/>
            <p:cNvSpPr/>
            <p:nvPr userDrawn="1"/>
          </p:nvSpPr>
          <p:spPr bwMode="gray">
            <a:xfrm>
              <a:off x="1315310" y="730531"/>
              <a:ext cx="4678792" cy="3146488"/>
            </a:xfrm>
            <a:custGeom>
              <a:avLst/>
              <a:gdLst>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 name="connsiteX6" fmla="*/ 0 w 7315200"/>
                <a:gd name="connsiteY6" fmla="*/ 0 h 4919472"/>
                <a:gd name="connsiteX7" fmla="*/ 39140 w 7315200"/>
                <a:gd name="connsiteY7" fmla="*/ 0 h 4919472"/>
                <a:gd name="connsiteX8" fmla="*/ 0 w 7315200"/>
                <a:gd name="connsiteY8" fmla="*/ 0 h 4919472"/>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00" h="4919472">
                  <a:moveTo>
                    <a:pt x="3165079" y="0"/>
                  </a:moveTo>
                  <a:lnTo>
                    <a:pt x="7315200" y="0"/>
                  </a:lnTo>
                  <a:lnTo>
                    <a:pt x="7315200" y="4919472"/>
                  </a:lnTo>
                  <a:lnTo>
                    <a:pt x="0" y="4919472"/>
                  </a:lnTo>
                  <a:lnTo>
                    <a:pt x="0" y="4917391"/>
                  </a:lnTo>
                  <a:lnTo>
                    <a:pt x="3165079" y="0"/>
                  </a:lnTo>
                  <a:close/>
                </a:path>
              </a:pathLst>
            </a:custGeom>
            <a:solidFill>
              <a:srgbClr val="454F5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3" name="Rectangle 36"/>
            <p:cNvSpPr/>
            <p:nvPr userDrawn="1"/>
          </p:nvSpPr>
          <p:spPr bwMode="gray">
            <a:xfrm>
              <a:off x="1717246" y="730531"/>
              <a:ext cx="4678792" cy="3146488"/>
            </a:xfrm>
            <a:custGeom>
              <a:avLst/>
              <a:gdLst>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 name="connsiteX6" fmla="*/ 0 w 7315200"/>
                <a:gd name="connsiteY6" fmla="*/ 0 h 4919472"/>
                <a:gd name="connsiteX7" fmla="*/ 0 w 7315200"/>
                <a:gd name="connsiteY7" fmla="*/ 60810 h 4919472"/>
                <a:gd name="connsiteX8" fmla="*/ 0 w 7315200"/>
                <a:gd name="connsiteY8" fmla="*/ 0 h 4919472"/>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00" h="4919472">
                  <a:moveTo>
                    <a:pt x="3165079" y="0"/>
                  </a:moveTo>
                  <a:lnTo>
                    <a:pt x="7315200" y="0"/>
                  </a:lnTo>
                  <a:lnTo>
                    <a:pt x="7315200" y="4919472"/>
                  </a:lnTo>
                  <a:lnTo>
                    <a:pt x="0" y="4919472"/>
                  </a:lnTo>
                  <a:lnTo>
                    <a:pt x="0" y="4917391"/>
                  </a:lnTo>
                  <a:lnTo>
                    <a:pt x="3165079" y="0"/>
                  </a:ln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57152" y="346234"/>
            <a:ext cx="2304288" cy="99450"/>
          </a:xfrm>
          <a:prstGeom prst="rect">
            <a:avLst/>
          </a:prstGeom>
          <a:noFill/>
          <a:ln>
            <a:noFill/>
          </a:ln>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20319" y="228311"/>
            <a:ext cx="1133856" cy="314378"/>
          </a:xfrm>
          <a:prstGeom prst="rect">
            <a:avLst/>
          </a:prstGeom>
          <a:noFill/>
          <a:ln>
            <a:noFill/>
          </a:ln>
        </p:spPr>
      </p:pic>
      <p:sp>
        <p:nvSpPr>
          <p:cNvPr id="7" name="TextBox 6"/>
          <p:cNvSpPr txBox="1"/>
          <p:nvPr userDrawn="1"/>
        </p:nvSpPr>
        <p:spPr bwMode="gray">
          <a:xfrm>
            <a:off x="318663" y="4327487"/>
            <a:ext cx="952357" cy="200055"/>
          </a:xfrm>
          <a:prstGeom prst="rect">
            <a:avLst/>
          </a:prstGeom>
          <a:noFill/>
        </p:spPr>
        <p:txBody>
          <a:bodyPr wrap="square" lIns="0" tIns="0" rIns="0" bIns="0" rtlCol="0">
            <a:spAutoFit/>
          </a:bodyPr>
          <a:lstStyle/>
          <a:p>
            <a:pPr>
              <a:spcBef>
                <a:spcPts val="500"/>
              </a:spcBef>
            </a:pPr>
            <a:r>
              <a:rPr lang="en-US" sz="650" dirty="0">
                <a:solidFill>
                  <a:srgbClr val="333E48"/>
                </a:solidFill>
              </a:rPr>
              <a:t>membership renewal rate among U.S. hospitals</a:t>
            </a:r>
          </a:p>
        </p:txBody>
      </p:sp>
      <p:sp>
        <p:nvSpPr>
          <p:cNvPr id="8" name="TextBox 7"/>
          <p:cNvSpPr txBox="1"/>
          <p:nvPr userDrawn="1"/>
        </p:nvSpPr>
        <p:spPr bwMode="gray">
          <a:xfrm>
            <a:off x="1832732" y="4327487"/>
            <a:ext cx="1340690" cy="200055"/>
          </a:xfrm>
          <a:prstGeom prst="rect">
            <a:avLst/>
          </a:prstGeom>
          <a:noFill/>
        </p:spPr>
        <p:txBody>
          <a:bodyPr wrap="square" lIns="0" tIns="0" rIns="0" bIns="0" rtlCol="0">
            <a:spAutoFit/>
          </a:bodyPr>
          <a:lstStyle/>
          <a:p>
            <a:pPr>
              <a:spcBef>
                <a:spcPts val="500"/>
              </a:spcBef>
            </a:pPr>
            <a:r>
              <a:rPr lang="en-US" sz="650" dirty="0">
                <a:solidFill>
                  <a:srgbClr val="333E48"/>
                </a:solidFill>
              </a:rPr>
              <a:t>of U.S. News and World Report “Honor Roll” hospitals are members</a:t>
            </a:r>
          </a:p>
        </p:txBody>
      </p:sp>
      <p:sp>
        <p:nvSpPr>
          <p:cNvPr id="9" name="TextBox 8"/>
          <p:cNvSpPr txBox="1"/>
          <p:nvPr userDrawn="1"/>
        </p:nvSpPr>
        <p:spPr bwMode="gray">
          <a:xfrm>
            <a:off x="318663" y="4018422"/>
            <a:ext cx="892013" cy="307777"/>
          </a:xfrm>
          <a:prstGeom prst="rect">
            <a:avLst/>
          </a:prstGeom>
          <a:noFill/>
        </p:spPr>
        <p:txBody>
          <a:bodyPr wrap="square" lIns="0" tIns="0" rIns="0" bIns="0" rtlCol="0">
            <a:spAutoFit/>
          </a:bodyPr>
          <a:lstStyle/>
          <a:p>
            <a:pPr>
              <a:spcBef>
                <a:spcPts val="500"/>
              </a:spcBef>
            </a:pPr>
            <a:r>
              <a:rPr lang="en-US" sz="2000" dirty="0">
                <a:solidFill>
                  <a:srgbClr val="CF0A2C"/>
                </a:solidFill>
              </a:rPr>
              <a:t>96%</a:t>
            </a:r>
          </a:p>
        </p:txBody>
      </p:sp>
      <p:sp>
        <p:nvSpPr>
          <p:cNvPr id="10" name="TextBox 9"/>
          <p:cNvSpPr txBox="1"/>
          <p:nvPr userDrawn="1"/>
        </p:nvSpPr>
        <p:spPr bwMode="gray">
          <a:xfrm>
            <a:off x="1816064" y="4018422"/>
            <a:ext cx="1075484" cy="307777"/>
          </a:xfrm>
          <a:prstGeom prst="rect">
            <a:avLst/>
          </a:prstGeom>
          <a:noFill/>
        </p:spPr>
        <p:txBody>
          <a:bodyPr wrap="square" lIns="0" tIns="0" rIns="0" bIns="0" rtlCol="0">
            <a:spAutoFit/>
          </a:bodyPr>
          <a:lstStyle/>
          <a:p>
            <a:pPr>
              <a:spcBef>
                <a:spcPts val="500"/>
              </a:spcBef>
            </a:pPr>
            <a:r>
              <a:rPr lang="en-US" sz="2000" dirty="0">
                <a:solidFill>
                  <a:srgbClr val="CF0A2C"/>
                </a:solidFill>
              </a:rPr>
              <a:t>100%</a:t>
            </a:r>
          </a:p>
        </p:txBody>
      </p:sp>
      <p:sp>
        <p:nvSpPr>
          <p:cNvPr id="11" name="TextBox 10"/>
          <p:cNvSpPr txBox="1"/>
          <p:nvPr userDrawn="1"/>
        </p:nvSpPr>
        <p:spPr bwMode="gray">
          <a:xfrm>
            <a:off x="3678877" y="4327487"/>
            <a:ext cx="759773" cy="200055"/>
          </a:xfrm>
          <a:prstGeom prst="rect">
            <a:avLst/>
          </a:prstGeom>
          <a:noFill/>
        </p:spPr>
        <p:txBody>
          <a:bodyPr wrap="square" lIns="0" tIns="0" rIns="0" bIns="0" rtlCol="0">
            <a:spAutoFit/>
          </a:bodyPr>
          <a:lstStyle/>
          <a:p>
            <a:pPr>
              <a:spcBef>
                <a:spcPts val="500"/>
              </a:spcBef>
            </a:pPr>
            <a:r>
              <a:rPr lang="en-US" sz="650" dirty="0">
                <a:solidFill>
                  <a:srgbClr val="333E48"/>
                </a:solidFill>
              </a:rPr>
              <a:t>health care member</a:t>
            </a:r>
            <a:br>
              <a:rPr lang="en-US" sz="650" dirty="0">
                <a:solidFill>
                  <a:srgbClr val="333E48"/>
                </a:solidFill>
              </a:rPr>
            </a:br>
            <a:r>
              <a:rPr lang="en-US" sz="650" dirty="0">
                <a:solidFill>
                  <a:srgbClr val="333E48"/>
                </a:solidFill>
              </a:rPr>
              <a:t>organizations</a:t>
            </a:r>
          </a:p>
        </p:txBody>
      </p:sp>
      <p:sp>
        <p:nvSpPr>
          <p:cNvPr id="12" name="TextBox 11"/>
          <p:cNvSpPr txBox="1"/>
          <p:nvPr userDrawn="1"/>
        </p:nvSpPr>
        <p:spPr bwMode="gray">
          <a:xfrm>
            <a:off x="3683639" y="4018422"/>
            <a:ext cx="781205" cy="307777"/>
          </a:xfrm>
          <a:prstGeom prst="rect">
            <a:avLst/>
          </a:prstGeom>
          <a:noFill/>
        </p:spPr>
        <p:txBody>
          <a:bodyPr wrap="square" lIns="0" tIns="0" rIns="0" bIns="0" rtlCol="0">
            <a:spAutoFit/>
          </a:bodyPr>
          <a:lstStyle/>
          <a:p>
            <a:pPr>
              <a:spcBef>
                <a:spcPts val="500"/>
              </a:spcBef>
            </a:pPr>
            <a:r>
              <a:rPr lang="en-US" sz="2000" dirty="0">
                <a:solidFill>
                  <a:srgbClr val="CF0A2C"/>
                </a:solidFill>
              </a:rPr>
              <a:t>4,400</a:t>
            </a:r>
            <a:r>
              <a:rPr lang="en-US" sz="2000" baseline="30000" dirty="0">
                <a:solidFill>
                  <a:srgbClr val="CF0A2C"/>
                </a:solidFill>
              </a:rPr>
              <a:t>+</a:t>
            </a:r>
          </a:p>
        </p:txBody>
      </p:sp>
      <p:sp>
        <p:nvSpPr>
          <p:cNvPr id="13" name="TextBox 12"/>
          <p:cNvSpPr txBox="1"/>
          <p:nvPr userDrawn="1"/>
        </p:nvSpPr>
        <p:spPr bwMode="gray">
          <a:xfrm>
            <a:off x="5208120" y="4327487"/>
            <a:ext cx="576487" cy="200055"/>
          </a:xfrm>
          <a:prstGeom prst="rect">
            <a:avLst/>
          </a:prstGeom>
          <a:noFill/>
        </p:spPr>
        <p:txBody>
          <a:bodyPr wrap="square" lIns="0" tIns="0" rIns="0" bIns="0" rtlCol="0">
            <a:spAutoFit/>
          </a:bodyPr>
          <a:lstStyle/>
          <a:p>
            <a:pPr>
              <a:spcBef>
                <a:spcPts val="500"/>
              </a:spcBef>
            </a:pPr>
            <a:r>
              <a:rPr lang="en-US" sz="650" dirty="0">
                <a:solidFill>
                  <a:srgbClr val="333E48"/>
                </a:solidFill>
              </a:rPr>
              <a:t>CEO and COO</a:t>
            </a:r>
            <a:br>
              <a:rPr lang="en-US" sz="650" dirty="0">
                <a:solidFill>
                  <a:srgbClr val="333E48"/>
                </a:solidFill>
              </a:rPr>
            </a:br>
            <a:r>
              <a:rPr lang="en-US" sz="650" dirty="0">
                <a:solidFill>
                  <a:srgbClr val="333E48"/>
                </a:solidFill>
              </a:rPr>
              <a:t>relationships</a:t>
            </a:r>
          </a:p>
        </p:txBody>
      </p:sp>
      <p:sp>
        <p:nvSpPr>
          <p:cNvPr id="14" name="TextBox 13"/>
          <p:cNvSpPr txBox="1"/>
          <p:nvPr userDrawn="1"/>
        </p:nvSpPr>
        <p:spPr bwMode="gray">
          <a:xfrm>
            <a:off x="5208120" y="4018422"/>
            <a:ext cx="771199" cy="307777"/>
          </a:xfrm>
          <a:prstGeom prst="rect">
            <a:avLst/>
          </a:prstGeom>
          <a:noFill/>
        </p:spPr>
        <p:txBody>
          <a:bodyPr wrap="square" lIns="0" tIns="0" rIns="0" bIns="0" rtlCol="0">
            <a:spAutoFit/>
          </a:bodyPr>
          <a:lstStyle/>
          <a:p>
            <a:pPr>
              <a:spcBef>
                <a:spcPts val="500"/>
              </a:spcBef>
            </a:pPr>
            <a:r>
              <a:rPr lang="en-US" sz="2000" dirty="0">
                <a:solidFill>
                  <a:srgbClr val="CF0A2C"/>
                </a:solidFill>
              </a:rPr>
              <a:t>9,500</a:t>
            </a:r>
            <a:r>
              <a:rPr lang="en-US" sz="2000" baseline="30000" dirty="0">
                <a:solidFill>
                  <a:srgbClr val="CF0A2C"/>
                </a:solidFill>
              </a:rPr>
              <a:t>+</a:t>
            </a:r>
          </a:p>
        </p:txBody>
      </p:sp>
      <p:sp>
        <p:nvSpPr>
          <p:cNvPr id="15" name="TextBox 14"/>
          <p:cNvSpPr txBox="1"/>
          <p:nvPr userDrawn="1"/>
        </p:nvSpPr>
        <p:spPr bwMode="gray">
          <a:xfrm>
            <a:off x="318663" y="1623174"/>
            <a:ext cx="1936475" cy="1346522"/>
          </a:xfrm>
          <a:custGeom>
            <a:avLst/>
            <a:gdLst>
              <a:gd name="connsiteX0" fmla="*/ 0 w 2966356"/>
              <a:gd name="connsiteY0" fmla="*/ 0 h 1354217"/>
              <a:gd name="connsiteX1" fmla="*/ 2966356 w 2966356"/>
              <a:gd name="connsiteY1" fmla="*/ 0 h 1354217"/>
              <a:gd name="connsiteX2" fmla="*/ 2966356 w 2966356"/>
              <a:gd name="connsiteY2" fmla="*/ 1354217 h 1354217"/>
              <a:gd name="connsiteX3" fmla="*/ 0 w 2966356"/>
              <a:gd name="connsiteY3" fmla="*/ 1354217 h 1354217"/>
              <a:gd name="connsiteX4" fmla="*/ 0 w 2966356"/>
              <a:gd name="connsiteY4" fmla="*/ 0 h 1354217"/>
              <a:gd name="connsiteX0" fmla="*/ 0 w 2966356"/>
              <a:gd name="connsiteY0" fmla="*/ 0 h 1354217"/>
              <a:gd name="connsiteX1" fmla="*/ 2966356 w 2966356"/>
              <a:gd name="connsiteY1" fmla="*/ 0 h 1354217"/>
              <a:gd name="connsiteX2" fmla="*/ 2952752 w 2966356"/>
              <a:gd name="connsiteY2" fmla="*/ 153615 h 1354217"/>
              <a:gd name="connsiteX3" fmla="*/ 2966356 w 2966356"/>
              <a:gd name="connsiteY3" fmla="*/ 1354217 h 1354217"/>
              <a:gd name="connsiteX4" fmla="*/ 0 w 2966356"/>
              <a:gd name="connsiteY4" fmla="*/ 1354217 h 1354217"/>
              <a:gd name="connsiteX5" fmla="*/ 0 w 2966356"/>
              <a:gd name="connsiteY5" fmla="*/ 0 h 1354217"/>
              <a:gd name="connsiteX0" fmla="*/ 0 w 2966356"/>
              <a:gd name="connsiteY0" fmla="*/ 0 h 1363742"/>
              <a:gd name="connsiteX1" fmla="*/ 2966356 w 2966356"/>
              <a:gd name="connsiteY1" fmla="*/ 0 h 1363742"/>
              <a:gd name="connsiteX2" fmla="*/ 2952752 w 2966356"/>
              <a:gd name="connsiteY2" fmla="*/ 153615 h 1363742"/>
              <a:gd name="connsiteX3" fmla="*/ 2213881 w 2966356"/>
              <a:gd name="connsiteY3" fmla="*/ 1363742 h 1363742"/>
              <a:gd name="connsiteX4" fmla="*/ 0 w 2966356"/>
              <a:gd name="connsiteY4" fmla="*/ 1354217 h 1363742"/>
              <a:gd name="connsiteX5" fmla="*/ 0 w 2966356"/>
              <a:gd name="connsiteY5" fmla="*/ 0 h 1363742"/>
              <a:gd name="connsiteX0" fmla="*/ 0 w 2966356"/>
              <a:gd name="connsiteY0" fmla="*/ 0 h 1363742"/>
              <a:gd name="connsiteX1" fmla="*/ 2966356 w 2966356"/>
              <a:gd name="connsiteY1" fmla="*/ 0 h 1363742"/>
              <a:gd name="connsiteX2" fmla="*/ 2647952 w 2966356"/>
              <a:gd name="connsiteY2" fmla="*/ 658440 h 1363742"/>
              <a:gd name="connsiteX3" fmla="*/ 2213881 w 2966356"/>
              <a:gd name="connsiteY3" fmla="*/ 1363742 h 1363742"/>
              <a:gd name="connsiteX4" fmla="*/ 0 w 2966356"/>
              <a:gd name="connsiteY4" fmla="*/ 1354217 h 1363742"/>
              <a:gd name="connsiteX5" fmla="*/ 0 w 2966356"/>
              <a:gd name="connsiteY5" fmla="*/ 0 h 1363742"/>
              <a:gd name="connsiteX0" fmla="*/ 0 w 3033031"/>
              <a:gd name="connsiteY0" fmla="*/ 0 h 1363742"/>
              <a:gd name="connsiteX1" fmla="*/ 3033031 w 3033031"/>
              <a:gd name="connsiteY1" fmla="*/ 0 h 1363742"/>
              <a:gd name="connsiteX2" fmla="*/ 2647952 w 3033031"/>
              <a:gd name="connsiteY2" fmla="*/ 658440 h 1363742"/>
              <a:gd name="connsiteX3" fmla="*/ 2213881 w 3033031"/>
              <a:gd name="connsiteY3" fmla="*/ 1363742 h 1363742"/>
              <a:gd name="connsiteX4" fmla="*/ 0 w 3033031"/>
              <a:gd name="connsiteY4" fmla="*/ 1354217 h 1363742"/>
              <a:gd name="connsiteX5" fmla="*/ 0 w 3033031"/>
              <a:gd name="connsiteY5" fmla="*/ 0 h 1363742"/>
              <a:gd name="connsiteX0" fmla="*/ 0 w 3567184"/>
              <a:gd name="connsiteY0" fmla="*/ 7372 h 1371114"/>
              <a:gd name="connsiteX1" fmla="*/ 3567184 w 3567184"/>
              <a:gd name="connsiteY1" fmla="*/ 0 h 1371114"/>
              <a:gd name="connsiteX2" fmla="*/ 2647952 w 3567184"/>
              <a:gd name="connsiteY2" fmla="*/ 665812 h 1371114"/>
              <a:gd name="connsiteX3" fmla="*/ 2213881 w 3567184"/>
              <a:gd name="connsiteY3" fmla="*/ 1371114 h 1371114"/>
              <a:gd name="connsiteX4" fmla="*/ 0 w 3567184"/>
              <a:gd name="connsiteY4" fmla="*/ 1361589 h 1371114"/>
              <a:gd name="connsiteX5" fmla="*/ 0 w 3567184"/>
              <a:gd name="connsiteY5" fmla="*/ 7372 h 1371114"/>
              <a:gd name="connsiteX0" fmla="*/ 0 w 3567184"/>
              <a:gd name="connsiteY0" fmla="*/ 7372 h 1371114"/>
              <a:gd name="connsiteX1" fmla="*/ 3567184 w 3567184"/>
              <a:gd name="connsiteY1" fmla="*/ 0 h 1371114"/>
              <a:gd name="connsiteX2" fmla="*/ 2932076 w 3567184"/>
              <a:gd name="connsiteY2" fmla="*/ 717416 h 1371114"/>
              <a:gd name="connsiteX3" fmla="*/ 2213881 w 3567184"/>
              <a:gd name="connsiteY3" fmla="*/ 1371114 h 1371114"/>
              <a:gd name="connsiteX4" fmla="*/ 0 w 3567184"/>
              <a:gd name="connsiteY4" fmla="*/ 1361589 h 1371114"/>
              <a:gd name="connsiteX5" fmla="*/ 0 w 3567184"/>
              <a:gd name="connsiteY5" fmla="*/ 7372 h 1371114"/>
              <a:gd name="connsiteX0" fmla="*/ 0 w 3567184"/>
              <a:gd name="connsiteY0" fmla="*/ 7372 h 1371114"/>
              <a:gd name="connsiteX1" fmla="*/ 3567184 w 3567184"/>
              <a:gd name="connsiteY1" fmla="*/ 0 h 1371114"/>
              <a:gd name="connsiteX2" fmla="*/ 2213881 w 3567184"/>
              <a:gd name="connsiteY2" fmla="*/ 1371114 h 1371114"/>
              <a:gd name="connsiteX3" fmla="*/ 0 w 3567184"/>
              <a:gd name="connsiteY3" fmla="*/ 1361589 h 1371114"/>
              <a:gd name="connsiteX4" fmla="*/ 0 w 3567184"/>
              <a:gd name="connsiteY4" fmla="*/ 7372 h 1371114"/>
              <a:gd name="connsiteX0" fmla="*/ 0 w 3567184"/>
              <a:gd name="connsiteY0" fmla="*/ 7372 h 1362574"/>
              <a:gd name="connsiteX1" fmla="*/ 3567184 w 3567184"/>
              <a:gd name="connsiteY1" fmla="*/ 0 h 1362574"/>
              <a:gd name="connsiteX2" fmla="*/ 1933546 w 3567184"/>
              <a:gd name="connsiteY2" fmla="*/ 1362574 h 1362574"/>
              <a:gd name="connsiteX3" fmla="*/ 0 w 3567184"/>
              <a:gd name="connsiteY3" fmla="*/ 1361589 h 1362574"/>
              <a:gd name="connsiteX4" fmla="*/ 0 w 3567184"/>
              <a:gd name="connsiteY4" fmla="*/ 7372 h 1362574"/>
              <a:gd name="connsiteX0" fmla="*/ 0 w 2310545"/>
              <a:gd name="connsiteY0" fmla="*/ 4537 h 1359739"/>
              <a:gd name="connsiteX1" fmla="*/ 2310545 w 2310545"/>
              <a:gd name="connsiteY1" fmla="*/ 0 h 1359739"/>
              <a:gd name="connsiteX2" fmla="*/ 1933546 w 2310545"/>
              <a:gd name="connsiteY2" fmla="*/ 1359739 h 1359739"/>
              <a:gd name="connsiteX3" fmla="*/ 0 w 2310545"/>
              <a:gd name="connsiteY3" fmla="*/ 1358754 h 1359739"/>
              <a:gd name="connsiteX4" fmla="*/ 0 w 2310545"/>
              <a:gd name="connsiteY4" fmla="*/ 4537 h 1359739"/>
              <a:gd name="connsiteX0" fmla="*/ 0 w 2310545"/>
              <a:gd name="connsiteY0" fmla="*/ 4537 h 1362574"/>
              <a:gd name="connsiteX1" fmla="*/ 2310545 w 2310545"/>
              <a:gd name="connsiteY1" fmla="*/ 0 h 1362574"/>
              <a:gd name="connsiteX2" fmla="*/ 1313344 w 2310545"/>
              <a:gd name="connsiteY2" fmla="*/ 1362574 h 1362574"/>
              <a:gd name="connsiteX3" fmla="*/ 0 w 2310545"/>
              <a:gd name="connsiteY3" fmla="*/ 1358754 h 1362574"/>
              <a:gd name="connsiteX4" fmla="*/ 0 w 2310545"/>
              <a:gd name="connsiteY4" fmla="*/ 4537 h 1362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545" h="1362574">
                <a:moveTo>
                  <a:pt x="0" y="4537"/>
                </a:moveTo>
                <a:lnTo>
                  <a:pt x="2310545" y="0"/>
                </a:lnTo>
                <a:lnTo>
                  <a:pt x="1313344" y="1362574"/>
                </a:lnTo>
                <a:lnTo>
                  <a:pt x="0" y="1358754"/>
                </a:lnTo>
                <a:lnTo>
                  <a:pt x="0" y="4537"/>
                </a:lnTo>
                <a:close/>
              </a:path>
            </a:pathLst>
          </a:custGeom>
          <a:noFill/>
        </p:spPr>
        <p:txBody>
          <a:bodyPr wrap="square" lIns="0" tIns="0" rIns="0" bIns="0" rtlCol="0">
            <a:spAutoFit/>
          </a:bodyPr>
          <a:lstStyle/>
          <a:p>
            <a:pPr>
              <a:spcBef>
                <a:spcPts val="400"/>
              </a:spcBef>
            </a:pPr>
            <a:r>
              <a:rPr lang="en-US" sz="750" dirty="0">
                <a:solidFill>
                  <a:srgbClr val="333E48"/>
                </a:solidFill>
              </a:rPr>
              <a:t>Through the breadth of our network and</a:t>
            </a:r>
            <a:br>
              <a:rPr lang="en-US" sz="750" dirty="0">
                <a:solidFill>
                  <a:srgbClr val="333E48"/>
                </a:solidFill>
              </a:rPr>
            </a:br>
            <a:r>
              <a:rPr lang="en-US" sz="750" dirty="0">
                <a:solidFill>
                  <a:srgbClr val="333E48"/>
                </a:solidFill>
              </a:rPr>
              <a:t>the depth of our expertise, we forge and</a:t>
            </a:r>
            <a:br>
              <a:rPr lang="en-US" sz="750" dirty="0">
                <a:solidFill>
                  <a:srgbClr val="333E48"/>
                </a:solidFill>
              </a:rPr>
            </a:br>
            <a:r>
              <a:rPr lang="en-US" sz="750" dirty="0">
                <a:solidFill>
                  <a:srgbClr val="333E48"/>
                </a:solidFill>
              </a:rPr>
              <a:t>find the best practices that </a:t>
            </a:r>
          </a:p>
          <a:p>
            <a:pPr marL="114300" indent="-114300">
              <a:spcBef>
                <a:spcPts val="500"/>
              </a:spcBef>
              <a:buFont typeface="Arial" panose="020B0604020202020204" pitchFamily="34" charset="0"/>
              <a:buChar char="•"/>
            </a:pPr>
            <a:r>
              <a:rPr lang="en-US" sz="750" dirty="0">
                <a:solidFill>
                  <a:srgbClr val="333E48"/>
                </a:solidFill>
              </a:rPr>
              <a:t>Help our members set course</a:t>
            </a:r>
          </a:p>
          <a:p>
            <a:pPr marL="114300" indent="-114300">
              <a:spcBef>
                <a:spcPts val="500"/>
              </a:spcBef>
              <a:buFont typeface="Arial" panose="020B0604020202020204" pitchFamily="34" charset="0"/>
              <a:buChar char="•"/>
            </a:pPr>
            <a:r>
              <a:rPr lang="en-US" sz="750" dirty="0">
                <a:solidFill>
                  <a:srgbClr val="333E48"/>
                </a:solidFill>
              </a:rPr>
              <a:t>Power the technologies needed</a:t>
            </a:r>
            <a:br>
              <a:rPr lang="en-US" sz="750" dirty="0">
                <a:solidFill>
                  <a:srgbClr val="333E48"/>
                </a:solidFill>
              </a:rPr>
            </a:br>
            <a:r>
              <a:rPr lang="en-US" sz="750" dirty="0">
                <a:solidFill>
                  <a:srgbClr val="333E48"/>
                </a:solidFill>
              </a:rPr>
              <a:t>to accelerate progress</a:t>
            </a:r>
          </a:p>
          <a:p>
            <a:pPr marL="114300" indent="-114300">
              <a:spcBef>
                <a:spcPts val="500"/>
              </a:spcBef>
              <a:buFont typeface="Arial" panose="020B0604020202020204" pitchFamily="34" charset="0"/>
              <a:buChar char="•"/>
            </a:pPr>
            <a:r>
              <a:rPr lang="en-US" sz="750" dirty="0">
                <a:solidFill>
                  <a:srgbClr val="333E48"/>
                </a:solidFill>
              </a:rPr>
              <a:t>Provide the foundation for</a:t>
            </a:r>
            <a:br>
              <a:rPr lang="en-US" sz="750" dirty="0">
                <a:solidFill>
                  <a:srgbClr val="333E48"/>
                </a:solidFill>
              </a:rPr>
            </a:br>
            <a:r>
              <a:rPr lang="en-US" sz="750" dirty="0">
                <a:solidFill>
                  <a:srgbClr val="333E48"/>
                </a:solidFill>
              </a:rPr>
              <a:t>consulting partnerships</a:t>
            </a:r>
            <a:br>
              <a:rPr lang="en-US" sz="750" dirty="0">
                <a:solidFill>
                  <a:srgbClr val="333E48"/>
                </a:solidFill>
              </a:rPr>
            </a:br>
            <a:r>
              <a:rPr lang="en-US" sz="750" dirty="0">
                <a:solidFill>
                  <a:srgbClr val="333E48"/>
                </a:solidFill>
              </a:rPr>
              <a:t>that transform</a:t>
            </a:r>
            <a:br>
              <a:rPr lang="en-US" sz="750" dirty="0">
                <a:solidFill>
                  <a:srgbClr val="333E48"/>
                </a:solidFill>
              </a:rPr>
            </a:br>
            <a:r>
              <a:rPr lang="en-US" sz="750" dirty="0">
                <a:solidFill>
                  <a:srgbClr val="333E48"/>
                </a:solidFill>
              </a:rPr>
              <a:t>organizations</a:t>
            </a:r>
          </a:p>
        </p:txBody>
      </p:sp>
      <p:sp>
        <p:nvSpPr>
          <p:cNvPr id="16" name="TextBox 15"/>
          <p:cNvSpPr txBox="1"/>
          <p:nvPr userDrawn="1"/>
        </p:nvSpPr>
        <p:spPr bwMode="gray">
          <a:xfrm>
            <a:off x="318663" y="1094450"/>
            <a:ext cx="2699658" cy="332399"/>
          </a:xfrm>
          <a:prstGeom prst="rect">
            <a:avLst/>
          </a:prstGeom>
          <a:noFill/>
        </p:spPr>
        <p:txBody>
          <a:bodyPr wrap="square" lIns="0" tIns="0" rIns="0" bIns="0" rtlCol="0">
            <a:spAutoFit/>
          </a:bodyPr>
          <a:lstStyle/>
          <a:p>
            <a:pPr>
              <a:spcBef>
                <a:spcPts val="500"/>
              </a:spcBef>
            </a:pPr>
            <a:r>
              <a:rPr lang="en-US" sz="1080" dirty="0">
                <a:solidFill>
                  <a:srgbClr val="333E48"/>
                </a:solidFill>
              </a:rPr>
              <a:t>Start with</a:t>
            </a:r>
            <a:br>
              <a:rPr lang="en-US" sz="1080" dirty="0">
                <a:solidFill>
                  <a:srgbClr val="333E48"/>
                </a:solidFill>
              </a:rPr>
            </a:br>
            <a:r>
              <a:rPr lang="en-US" sz="1080" dirty="0">
                <a:solidFill>
                  <a:srgbClr val="333E48"/>
                </a:solidFill>
              </a:rPr>
              <a:t>best practices</a:t>
            </a:r>
          </a:p>
        </p:txBody>
      </p:sp>
      <p:cxnSp>
        <p:nvCxnSpPr>
          <p:cNvPr id="17" name="Straight Connector 16"/>
          <p:cNvCxnSpPr/>
          <p:nvPr userDrawn="1"/>
        </p:nvCxnSpPr>
        <p:spPr bwMode="gray">
          <a:xfrm>
            <a:off x="316849" y="1486205"/>
            <a:ext cx="1680065" cy="0"/>
          </a:xfrm>
          <a:prstGeom prst="line">
            <a:avLst/>
          </a:prstGeom>
          <a:ln w="95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bwMode="gray">
          <a:xfrm>
            <a:off x="2982013" y="1623174"/>
            <a:ext cx="3033776" cy="410369"/>
          </a:xfrm>
          <a:prstGeom prst="rect">
            <a:avLst/>
          </a:prstGeom>
          <a:noFill/>
        </p:spPr>
        <p:txBody>
          <a:bodyPr wrap="square" lIns="0" tIns="0" rIns="0" bIns="0" rtlCol="0">
            <a:spAutoFit/>
          </a:bodyPr>
          <a:lstStyle/>
          <a:p>
            <a:pPr>
              <a:spcBef>
                <a:spcPts val="500"/>
              </a:spcBef>
            </a:pPr>
            <a:r>
              <a:rPr lang="en-US" sz="750" b="1" dirty="0">
                <a:solidFill>
                  <a:srgbClr val="FFFFFF"/>
                </a:solidFill>
                <a:cs typeface="Arial" panose="020B0604020202020204" pitchFamily="34" charset="0"/>
              </a:rPr>
              <a:t>STRATEGY</a:t>
            </a:r>
          </a:p>
          <a:p>
            <a:pPr>
              <a:spcBef>
                <a:spcPts val="500"/>
              </a:spcBef>
            </a:pPr>
            <a:r>
              <a:rPr lang="en-US" sz="750" dirty="0">
                <a:solidFill>
                  <a:srgbClr val="FFFFFF"/>
                </a:solidFill>
                <a:cs typeface="Arial" panose="020B0604020202020204" pitchFamily="34" charset="0"/>
              </a:rPr>
              <a:t>Helping </a:t>
            </a:r>
            <a:r>
              <a:rPr lang="en-US" sz="750" b="1" dirty="0">
                <a:solidFill>
                  <a:srgbClr val="FFFFFF"/>
                </a:solidFill>
                <a:cs typeface="Arial" panose="020B0604020202020204" pitchFamily="34" charset="0"/>
              </a:rPr>
              <a:t>CEOs</a:t>
            </a:r>
            <a:r>
              <a:rPr lang="en-US" sz="750" dirty="0">
                <a:solidFill>
                  <a:srgbClr val="FFFFFF"/>
                </a:solidFill>
                <a:cs typeface="Arial" panose="020B0604020202020204" pitchFamily="34" charset="0"/>
              </a:rPr>
              <a:t>, </a:t>
            </a:r>
            <a:r>
              <a:rPr lang="en-US" sz="750" b="1" dirty="0">
                <a:solidFill>
                  <a:srgbClr val="FFFFFF"/>
                </a:solidFill>
                <a:cs typeface="Arial" panose="020B0604020202020204" pitchFamily="34" charset="0"/>
              </a:rPr>
              <a:t>chief marketing officers</a:t>
            </a:r>
            <a:r>
              <a:rPr lang="en-US" sz="750" dirty="0">
                <a:solidFill>
                  <a:srgbClr val="FFFFFF"/>
                </a:solidFill>
                <a:cs typeface="Arial" panose="020B0604020202020204" pitchFamily="34" charset="0"/>
              </a:rPr>
              <a:t>, and </a:t>
            </a:r>
            <a:r>
              <a:rPr lang="en-US" sz="750" b="1" dirty="0">
                <a:solidFill>
                  <a:srgbClr val="FFFFFF"/>
                </a:solidFill>
                <a:cs typeface="Arial" panose="020B0604020202020204" pitchFamily="34" charset="0"/>
              </a:rPr>
              <a:t>chief strategy officers </a:t>
            </a:r>
            <a:r>
              <a:rPr lang="en-US" sz="750" dirty="0">
                <a:solidFill>
                  <a:srgbClr val="FFFFFF"/>
                </a:solidFill>
                <a:cs typeface="Arial" panose="020B0604020202020204" pitchFamily="34" charset="0"/>
              </a:rPr>
              <a:t>chart course and grow their businesses.</a:t>
            </a:r>
            <a:endParaRPr lang="en-US" sz="750" dirty="0">
              <a:solidFill>
                <a:srgbClr val="333E48"/>
              </a:solidFill>
            </a:endParaRPr>
          </a:p>
        </p:txBody>
      </p:sp>
      <p:sp>
        <p:nvSpPr>
          <p:cNvPr id="20" name="TextBox 19"/>
          <p:cNvSpPr txBox="1"/>
          <p:nvPr userDrawn="1"/>
        </p:nvSpPr>
        <p:spPr bwMode="gray">
          <a:xfrm>
            <a:off x="2982013" y="2280576"/>
            <a:ext cx="2976055" cy="641201"/>
          </a:xfrm>
          <a:prstGeom prst="rect">
            <a:avLst/>
          </a:prstGeom>
          <a:noFill/>
        </p:spPr>
        <p:txBody>
          <a:bodyPr wrap="square" lIns="0" tIns="0" rIns="0" bIns="0" rtlCol="0">
            <a:spAutoFit/>
          </a:bodyPr>
          <a:lstStyle/>
          <a:p>
            <a:pPr>
              <a:spcBef>
                <a:spcPts val="500"/>
              </a:spcBef>
            </a:pPr>
            <a:r>
              <a:rPr lang="en-US" sz="750" b="1" dirty="0">
                <a:solidFill>
                  <a:srgbClr val="FFFFFF"/>
                </a:solidFill>
                <a:cs typeface="Arial" panose="020B0604020202020204" pitchFamily="34" charset="0"/>
              </a:rPr>
              <a:t>CARE DELIVERY</a:t>
            </a:r>
          </a:p>
          <a:p>
            <a:pPr>
              <a:spcBef>
                <a:spcPts val="500"/>
              </a:spcBef>
            </a:pPr>
            <a:r>
              <a:rPr lang="en-US" sz="750" dirty="0">
                <a:solidFill>
                  <a:srgbClr val="FFFFFF"/>
                </a:solidFill>
              </a:rPr>
              <a:t>Helping </a:t>
            </a:r>
            <a:r>
              <a:rPr lang="en-US" sz="750" b="1" dirty="0">
                <a:solidFill>
                  <a:srgbClr val="FFFFFF"/>
                </a:solidFill>
              </a:rPr>
              <a:t>chief medical officers</a:t>
            </a:r>
            <a:r>
              <a:rPr lang="en-US" sz="750" dirty="0">
                <a:solidFill>
                  <a:srgbClr val="FFFFFF"/>
                </a:solidFill>
              </a:rPr>
              <a:t>, </a:t>
            </a:r>
            <a:r>
              <a:rPr lang="en-US" sz="750" b="1" dirty="0">
                <a:solidFill>
                  <a:srgbClr val="FFFFFF"/>
                </a:solidFill>
              </a:rPr>
              <a:t>medical group executives</a:t>
            </a:r>
            <a:r>
              <a:rPr lang="en-US" sz="750" dirty="0">
                <a:solidFill>
                  <a:srgbClr val="FFFFFF"/>
                </a:solidFill>
              </a:rPr>
              <a:t>, </a:t>
            </a:r>
            <a:br>
              <a:rPr lang="en-US" sz="750" dirty="0">
                <a:solidFill>
                  <a:srgbClr val="FFFFFF"/>
                </a:solidFill>
              </a:rPr>
            </a:br>
            <a:r>
              <a:rPr lang="en-US" sz="750" b="1" dirty="0">
                <a:solidFill>
                  <a:srgbClr val="FFFFFF"/>
                </a:solidFill>
              </a:rPr>
              <a:t>network executives</a:t>
            </a:r>
            <a:r>
              <a:rPr lang="en-US" sz="750" dirty="0">
                <a:solidFill>
                  <a:srgbClr val="FFFFFF"/>
                </a:solidFill>
              </a:rPr>
              <a:t>, and </a:t>
            </a:r>
            <a:r>
              <a:rPr lang="en-US" sz="750" b="1" dirty="0">
                <a:solidFill>
                  <a:srgbClr val="FFFFFF"/>
                </a:solidFill>
              </a:rPr>
              <a:t>clinical leaders </a:t>
            </a:r>
            <a:r>
              <a:rPr lang="en-US" sz="750" dirty="0">
                <a:solidFill>
                  <a:srgbClr val="FFFFFF"/>
                </a:solidFill>
              </a:rPr>
              <a:t>to shape networks, engage physicians, manage medical group performance, implement care pathways, accelerate population health efforts, and more.</a:t>
            </a:r>
          </a:p>
        </p:txBody>
      </p:sp>
      <p:sp>
        <p:nvSpPr>
          <p:cNvPr id="21" name="TextBox 20"/>
          <p:cNvSpPr txBox="1"/>
          <p:nvPr userDrawn="1"/>
        </p:nvSpPr>
        <p:spPr bwMode="gray">
          <a:xfrm>
            <a:off x="2982013" y="3168811"/>
            <a:ext cx="2659449" cy="294953"/>
          </a:xfrm>
          <a:prstGeom prst="rect">
            <a:avLst/>
          </a:prstGeom>
          <a:noFill/>
        </p:spPr>
        <p:txBody>
          <a:bodyPr wrap="square" lIns="0" tIns="0" rIns="0" bIns="0" rtlCol="0">
            <a:spAutoFit/>
          </a:bodyPr>
          <a:lstStyle/>
          <a:p>
            <a:pPr>
              <a:spcBef>
                <a:spcPts val="500"/>
              </a:spcBef>
            </a:pPr>
            <a:r>
              <a:rPr lang="en-US" sz="750" b="1" dirty="0">
                <a:solidFill>
                  <a:srgbClr val="FFFFFF"/>
                </a:solidFill>
                <a:cs typeface="Arial" panose="020B0604020202020204" pitchFamily="34" charset="0"/>
              </a:rPr>
              <a:t>OPERATIONS</a:t>
            </a:r>
          </a:p>
          <a:p>
            <a:pPr>
              <a:spcBef>
                <a:spcPts val="500"/>
              </a:spcBef>
            </a:pPr>
            <a:r>
              <a:rPr lang="en-US" sz="750" dirty="0">
                <a:solidFill>
                  <a:srgbClr val="FFFFFF"/>
                </a:solidFill>
                <a:cs typeface="Arial" panose="020B0604020202020204" pitchFamily="34" charset="0"/>
              </a:rPr>
              <a:t>Helping </a:t>
            </a:r>
            <a:r>
              <a:rPr lang="en-US" sz="750" b="1" dirty="0">
                <a:solidFill>
                  <a:srgbClr val="FFFFFF"/>
                </a:solidFill>
                <a:cs typeface="Arial" panose="020B0604020202020204" pitchFamily="34" charset="0"/>
              </a:rPr>
              <a:t>CFOs</a:t>
            </a:r>
            <a:r>
              <a:rPr lang="en-US" sz="750" dirty="0">
                <a:solidFill>
                  <a:srgbClr val="FFFFFF"/>
                </a:solidFill>
                <a:cs typeface="Arial" panose="020B0604020202020204" pitchFamily="34" charset="0"/>
              </a:rPr>
              <a:t> and </a:t>
            </a:r>
            <a:r>
              <a:rPr lang="en-US" sz="750" b="1" dirty="0">
                <a:solidFill>
                  <a:srgbClr val="FFFFFF"/>
                </a:solidFill>
                <a:cs typeface="Arial" panose="020B0604020202020204" pitchFamily="34" charset="0"/>
              </a:rPr>
              <a:t>COOs</a:t>
            </a:r>
            <a:r>
              <a:rPr lang="en-US" sz="750" dirty="0">
                <a:solidFill>
                  <a:srgbClr val="FFFFFF"/>
                </a:solidFill>
                <a:cs typeface="Arial" panose="020B0604020202020204" pitchFamily="34" charset="0"/>
              </a:rPr>
              <a:t> reboot their approach to profitability.</a:t>
            </a:r>
            <a:endParaRPr lang="en-US" sz="750" dirty="0">
              <a:solidFill>
                <a:srgbClr val="333E48"/>
              </a:solidFill>
            </a:endParaRPr>
          </a:p>
        </p:txBody>
      </p:sp>
      <p:sp>
        <p:nvSpPr>
          <p:cNvPr id="22" name="TextBox 21"/>
          <p:cNvSpPr txBox="1"/>
          <p:nvPr userDrawn="1"/>
        </p:nvSpPr>
        <p:spPr bwMode="gray">
          <a:xfrm>
            <a:off x="2982013" y="1094450"/>
            <a:ext cx="3177837" cy="332399"/>
          </a:xfrm>
          <a:prstGeom prst="rect">
            <a:avLst/>
          </a:prstGeom>
          <a:noFill/>
        </p:spPr>
        <p:txBody>
          <a:bodyPr wrap="square" lIns="0" tIns="0" rIns="0" bIns="0" rtlCol="0">
            <a:spAutoFit/>
          </a:bodyPr>
          <a:lstStyle/>
          <a:p>
            <a:pPr>
              <a:spcBef>
                <a:spcPts val="500"/>
              </a:spcBef>
            </a:pPr>
            <a:r>
              <a:rPr lang="en-US" sz="1080" dirty="0">
                <a:solidFill>
                  <a:srgbClr val="FFFFFF"/>
                </a:solidFill>
              </a:rPr>
              <a:t>Then hardwire those insights into your organization with research, technology, and consulting</a:t>
            </a:r>
          </a:p>
        </p:txBody>
      </p:sp>
      <p:cxnSp>
        <p:nvCxnSpPr>
          <p:cNvPr id="23" name="Straight Connector 22"/>
          <p:cNvCxnSpPr/>
          <p:nvPr userDrawn="1"/>
        </p:nvCxnSpPr>
        <p:spPr bwMode="white">
          <a:xfrm>
            <a:off x="2983602" y="1486205"/>
            <a:ext cx="3096523" cy="0"/>
          </a:xfrm>
          <a:prstGeom prst="line">
            <a:avLst/>
          </a:prstGeom>
          <a:ln w="95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userDrawn="1"/>
        </p:nvSpPr>
        <p:spPr bwMode="gray">
          <a:xfrm rot="18196691">
            <a:off x="1243098" y="3404895"/>
            <a:ext cx="362136" cy="107722"/>
          </a:xfrm>
          <a:prstGeom prst="rect">
            <a:avLst/>
          </a:prstGeom>
          <a:noFill/>
        </p:spPr>
        <p:txBody>
          <a:bodyPr wrap="square" lIns="0" tIns="0" rIns="0" bIns="0" rtlCol="0">
            <a:spAutoFit/>
          </a:bodyPr>
          <a:lstStyle/>
          <a:p>
            <a:pPr>
              <a:spcBef>
                <a:spcPts val="500"/>
              </a:spcBef>
            </a:pPr>
            <a:r>
              <a:rPr lang="en-US" sz="700" dirty="0">
                <a:solidFill>
                  <a:srgbClr val="BEC9D0"/>
                </a:solidFill>
              </a:rPr>
              <a:t>research</a:t>
            </a:r>
          </a:p>
        </p:txBody>
      </p:sp>
      <p:sp>
        <p:nvSpPr>
          <p:cNvPr id="44" name="TextBox 43"/>
          <p:cNvSpPr txBox="1"/>
          <p:nvPr userDrawn="1"/>
        </p:nvSpPr>
        <p:spPr bwMode="gray">
          <a:xfrm rot="18196691">
            <a:off x="1574407" y="3381073"/>
            <a:ext cx="487476" cy="107722"/>
          </a:xfrm>
          <a:prstGeom prst="rect">
            <a:avLst/>
          </a:prstGeom>
          <a:noFill/>
        </p:spPr>
        <p:txBody>
          <a:bodyPr wrap="square" lIns="0" tIns="0" rIns="0" bIns="0" rtlCol="0">
            <a:spAutoFit/>
          </a:bodyPr>
          <a:lstStyle/>
          <a:p>
            <a:pPr>
              <a:spcBef>
                <a:spcPts val="500"/>
              </a:spcBef>
            </a:pPr>
            <a:r>
              <a:rPr lang="en-US" sz="700" dirty="0">
                <a:solidFill>
                  <a:srgbClr val="BEC9D0"/>
                </a:solidFill>
              </a:rPr>
              <a:t>technology</a:t>
            </a:r>
          </a:p>
        </p:txBody>
      </p:sp>
      <p:sp>
        <p:nvSpPr>
          <p:cNvPr id="45" name="TextBox 44"/>
          <p:cNvSpPr txBox="1"/>
          <p:nvPr userDrawn="1"/>
        </p:nvSpPr>
        <p:spPr bwMode="gray">
          <a:xfrm rot="18196691">
            <a:off x="2021504" y="3322515"/>
            <a:ext cx="445870" cy="107722"/>
          </a:xfrm>
          <a:prstGeom prst="rect">
            <a:avLst/>
          </a:prstGeom>
          <a:noFill/>
        </p:spPr>
        <p:txBody>
          <a:bodyPr wrap="square" lIns="0" tIns="0" rIns="0" bIns="0" rtlCol="0">
            <a:spAutoFit/>
          </a:bodyPr>
          <a:lstStyle/>
          <a:p>
            <a:pPr>
              <a:spcBef>
                <a:spcPts val="500"/>
              </a:spcBef>
            </a:pPr>
            <a:r>
              <a:rPr lang="en-US" sz="700" dirty="0">
                <a:solidFill>
                  <a:srgbClr val="BEC9D0"/>
                </a:solidFill>
              </a:rPr>
              <a:t>consulting</a:t>
            </a:r>
          </a:p>
        </p:txBody>
      </p:sp>
      <p:pic>
        <p:nvPicPr>
          <p:cNvPr id="46" name="Picture 45"/>
          <p:cNvPicPr>
            <a:picLocks noChangeAspect="1"/>
          </p:cNvPicPr>
          <p:nvPr userDrawn="1"/>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31000" contrast="-37000"/>
                    </a14:imgEffect>
                  </a14:imgLayer>
                </a14:imgProps>
              </a:ext>
              <a:ext uri="{28A0092B-C50C-407E-A947-70E740481C1C}">
                <a14:useLocalDpi xmlns:a14="http://schemas.microsoft.com/office/drawing/2010/main" val="0"/>
              </a:ext>
            </a:extLst>
          </a:blip>
          <a:stretch>
            <a:fillRect/>
          </a:stretch>
        </p:blipFill>
        <p:spPr bwMode="gray">
          <a:xfrm rot="18157078">
            <a:off x="1206426" y="3637926"/>
            <a:ext cx="121650" cy="121650"/>
          </a:xfrm>
          <a:prstGeom prst="rect">
            <a:avLst/>
          </a:prstGeom>
        </p:spPr>
      </p:pic>
      <p:pic>
        <p:nvPicPr>
          <p:cNvPr id="47" name="Picture 46"/>
          <p:cNvPicPr>
            <a:picLocks noChangeAspect="1"/>
          </p:cNvPicPr>
          <p:nvPr userDrawn="1"/>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gray">
          <a:xfrm rot="18291559">
            <a:off x="1968210" y="3614227"/>
            <a:ext cx="165240" cy="107618"/>
          </a:xfrm>
          <a:prstGeom prst="rect">
            <a:avLst/>
          </a:prstGeom>
        </p:spPr>
      </p:pic>
      <p:pic>
        <p:nvPicPr>
          <p:cNvPr id="48" name="Picture 47"/>
          <p:cNvPicPr>
            <a:picLocks noChangeAspect="1"/>
          </p:cNvPicPr>
          <p:nvPr userDrawn="1"/>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rot="18159428">
            <a:off x="1583156" y="3650320"/>
            <a:ext cx="100200" cy="132122"/>
          </a:xfrm>
          <a:prstGeom prst="rect">
            <a:avLst/>
          </a:prstGeom>
          <a:noFill/>
        </p:spPr>
      </p:pic>
      <p:pic>
        <p:nvPicPr>
          <p:cNvPr id="34" name="Picture 3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462565" y="0"/>
            <a:ext cx="1517004" cy="1129231"/>
          </a:xfrm>
          <a:prstGeom prst="rect">
            <a:avLst/>
          </a:prstGeom>
        </p:spPr>
      </p:pic>
    </p:spTree>
    <p:extLst>
      <p:ext uri="{BB962C8B-B14F-4D97-AF65-F5344CB8AC3E}">
        <p14:creationId xmlns:p14="http://schemas.microsoft.com/office/powerpoint/2010/main" val="141272245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Road Map 3">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13" name="TextBox 12"/>
          <p:cNvSpPr txBox="1"/>
          <p:nvPr userDrawn="1"/>
        </p:nvSpPr>
        <p:spPr bwMode="gray">
          <a:xfrm>
            <a:off x="786450" y="198021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1070148" y="26835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1" name="TextBox 20"/>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5" name="TextBox 14"/>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Advisory Board • All Rights Reserved • </a:t>
            </a:r>
            <a:r>
              <a:rPr lang="en-US" sz="500" b="1" dirty="0">
                <a:solidFill>
                  <a:srgbClr val="BEC9D0"/>
                </a:solidFill>
              </a:rPr>
              <a:t>advisory.com</a:t>
            </a:r>
            <a:r>
              <a:rPr lang="en-US" sz="500" dirty="0">
                <a:solidFill>
                  <a:srgbClr val="BEC9D0"/>
                </a:solidFill>
              </a:rPr>
              <a:t> •</a:t>
            </a:r>
            <a:endParaRPr lang="en-US" sz="500" b="1" dirty="0">
              <a:solidFill>
                <a:srgbClr val="BEC9D0"/>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5" name="Text Placeholder 4"/>
          <p:cNvSpPr>
            <a:spLocks noGrp="1"/>
          </p:cNvSpPr>
          <p:nvPr>
            <p:ph type="body" sz="quarter" idx="28" hasCustomPrompt="1"/>
          </p:nvPr>
        </p:nvSpPr>
        <p:spPr bwMode="gray">
          <a:xfrm>
            <a:off x="1341574" y="214949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19" name="Text Placeholder 4"/>
          <p:cNvSpPr>
            <a:spLocks noGrp="1"/>
          </p:cNvSpPr>
          <p:nvPr>
            <p:ph type="body" sz="quarter" idx="29" hasCustomPrompt="1"/>
          </p:nvPr>
        </p:nvSpPr>
        <p:spPr bwMode="gray">
          <a:xfrm>
            <a:off x="1560779" y="28528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1928994883"/>
      </p:ext>
    </p:extLst>
  </p:cSld>
  <p:clrMapOvr>
    <a:overrideClrMapping bg1="lt1" tx1="dk1" bg2="lt2" tx2="dk2" accent1="accent1" accent2="accent2" accent3="accent3" accent4="accent4" accent5="accent5" accent6="accent6" hlink="hlink" folHlink="folHlink"/>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Road Map 4">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734092" y="185495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972575" y="243302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196771" y="301109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4"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5" name="TextBox 24"/>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7" name="TextBox 1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Advisory Board • All Rights Reserved • </a:t>
            </a:r>
            <a:r>
              <a:rPr lang="en-US" sz="500" b="1" dirty="0">
                <a:solidFill>
                  <a:srgbClr val="BEC9D0"/>
                </a:solidFill>
              </a:rPr>
              <a:t>advisory.com</a:t>
            </a:r>
            <a:r>
              <a:rPr lang="en-US" sz="500" dirty="0">
                <a:solidFill>
                  <a:srgbClr val="BEC9D0"/>
                </a:solidFill>
              </a:rPr>
              <a:t> •</a:t>
            </a:r>
            <a:endParaRPr lang="en-US" sz="500" b="1" dirty="0">
              <a:solidFill>
                <a:srgbClr val="BEC9D0"/>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341574" y="202423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560779" y="260230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792510" y="318037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805559761"/>
      </p:ext>
    </p:extLst>
  </p:cSld>
  <p:clrMapOvr>
    <a:overrideClrMapping bg1="lt1" tx1="dk1" bg2="lt2" tx2="dk2" accent1="accent1" accent2="accent2" accent3="accent3" accent4="accent4" accent5="accent5" accent6="accent6" hlink="hlink" folHlink="folHlink"/>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Road Map 5">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629279" y="160443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870300" y="218250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097035" y="276057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7" name="TextBox 16"/>
          <p:cNvSpPr txBox="1"/>
          <p:nvPr userDrawn="1"/>
        </p:nvSpPr>
        <p:spPr bwMode="gray">
          <a:xfrm>
            <a:off x="1323771" y="333864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402544" y="102636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9" name="TextBox 18"/>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r>
              <a:rPr lang="en-US" sz="500" dirty="0">
                <a:solidFill>
                  <a:srgbClr val="BEC9D0"/>
                </a:solidFill>
              </a:rPr>
              <a:t> • 33592A</a:t>
            </a:r>
            <a:endParaRPr lang="en-US" sz="500" b="1" dirty="0">
              <a:solidFill>
                <a:srgbClr val="BEC9D0"/>
              </a:solidFill>
            </a:endParaRP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3" name="Title 1"/>
          <p:cNvSpPr>
            <a:spLocks noGrp="1"/>
          </p:cNvSpPr>
          <p:nvPr>
            <p:ph type="title" hasCustomPrompt="1"/>
          </p:nvPr>
        </p:nvSpPr>
        <p:spPr bwMode="gray">
          <a:xfrm>
            <a:off x="1007460" y="1164868"/>
            <a:ext cx="4572000" cy="215444"/>
          </a:xfrm>
        </p:spPr>
        <p:txBody>
          <a:bodyPr anchor="ctr" anchorCtr="0"/>
          <a:lstStyle>
            <a:lvl1pPr>
              <a:defRPr sz="1400" b="0"/>
            </a:lvl1pPr>
          </a:lstStyle>
          <a:p>
            <a:r>
              <a:rPr lang="en-US" dirty="0"/>
              <a:t>Section Title – Arial 14pt Regular, White, Use Title Case</a:t>
            </a:r>
          </a:p>
        </p:txBody>
      </p:sp>
      <p:sp>
        <p:nvSpPr>
          <p:cNvPr id="25" name="Text Placeholder 4"/>
          <p:cNvSpPr>
            <a:spLocks noGrp="1"/>
          </p:cNvSpPr>
          <p:nvPr>
            <p:ph type="body" sz="quarter" idx="28" hasCustomPrompt="1"/>
          </p:nvPr>
        </p:nvSpPr>
        <p:spPr bwMode="gray">
          <a:xfrm>
            <a:off x="1259614" y="177371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6" name="Text Placeholder 4"/>
          <p:cNvSpPr>
            <a:spLocks noGrp="1"/>
          </p:cNvSpPr>
          <p:nvPr>
            <p:ph type="body" sz="quarter" idx="31" hasCustomPrompt="1"/>
          </p:nvPr>
        </p:nvSpPr>
        <p:spPr bwMode="gray">
          <a:xfrm>
            <a:off x="1478819" y="235178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2" hasCustomPrompt="1"/>
          </p:nvPr>
        </p:nvSpPr>
        <p:spPr bwMode="gray">
          <a:xfrm>
            <a:off x="1710550" y="292985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5" hasCustomPrompt="1"/>
          </p:nvPr>
        </p:nvSpPr>
        <p:spPr bwMode="gray">
          <a:xfrm>
            <a:off x="1917770" y="350792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64361231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aperless Meeting Credit/Caveat">
    <p:spTree>
      <p:nvGrpSpPr>
        <p:cNvPr id="1" name=""/>
        <p:cNvGrpSpPr/>
        <p:nvPr/>
      </p:nvGrpSpPr>
      <p:grpSpPr>
        <a:xfrm>
          <a:off x="0" y="0"/>
          <a:ext cx="0" cy="0"/>
          <a:chOff x="0" y="0"/>
          <a:chExt cx="0" cy="0"/>
        </a:xfrm>
      </p:grpSpPr>
      <p:cxnSp>
        <p:nvCxnSpPr>
          <p:cNvPr id="8" name="Straight Connector 7"/>
          <p:cNvCxnSpPr/>
          <p:nvPr/>
        </p:nvCxnSpPr>
        <p:spPr bwMode="gray">
          <a:xfrm>
            <a:off x="4101378"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itle 2"/>
          <p:cNvSpPr>
            <a:spLocks noGrp="1"/>
          </p:cNvSpPr>
          <p:nvPr userDrawn="1">
            <p:ph type="title" hasCustomPrompt="1"/>
          </p:nvPr>
        </p:nvSpPr>
        <p:spPr bwMode="gray">
          <a:xfrm>
            <a:off x="320675" y="208501"/>
            <a:ext cx="3474720" cy="307777"/>
          </a:xfrm>
        </p:spPr>
        <p:txBody>
          <a:bodyPr anchor="t" anchorCtr="0"/>
          <a:lstStyle>
            <a:lvl1pPr>
              <a:defRPr sz="2000" b="0">
                <a:solidFill>
                  <a:schemeClr val="tx1"/>
                </a:solidFill>
              </a:defRPr>
            </a:lvl1pPr>
          </a:lstStyle>
          <a:p>
            <a:r>
              <a:rPr lang="en-US" dirty="0"/>
              <a:t>Insert Program Name Here</a:t>
            </a:r>
          </a:p>
        </p:txBody>
      </p:sp>
      <p:sp>
        <p:nvSpPr>
          <p:cNvPr id="3" name="TextBox 2"/>
          <p:cNvSpPr txBox="1"/>
          <p:nvPr userDrawn="1"/>
        </p:nvSpPr>
        <p:spPr bwMode="gray">
          <a:xfrm>
            <a:off x="4173101" y="70269"/>
            <a:ext cx="2160193" cy="4737194"/>
          </a:xfrm>
          <a:prstGeom prst="rect">
            <a:avLst/>
          </a:prstGeom>
          <a:noFill/>
        </p:spPr>
        <p:txBody>
          <a:bodyPr wrap="square" lIns="0" tIns="0" rIns="0" bIns="0" rtlCol="0">
            <a:spAutoFit/>
          </a:bodyPr>
          <a:lstStyle/>
          <a:p>
            <a:pPr>
              <a:spcBef>
                <a:spcPts val="300"/>
              </a:spcBef>
            </a:pPr>
            <a:r>
              <a:rPr lang="en-US" sz="450" b="1" dirty="0"/>
              <a:t>LEGAL CAVEAT</a:t>
            </a:r>
          </a:p>
          <a:p>
            <a:pPr>
              <a:spcBef>
                <a:spcPts val="300"/>
              </a:spcBef>
            </a:pPr>
            <a:r>
              <a:rPr lang="en-US" sz="450" dirty="0"/>
              <a:t>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a:spcBef>
                <a:spcPts val="300"/>
              </a:spcBef>
            </a:pPr>
            <a:r>
              <a:rPr lang="en-US" sz="450" dirty="0"/>
              <a:t>The Advisory Board Company is a registered trademark of The Advisory Board Company in the United States and other countries. Members are not permitted to</a:t>
            </a:r>
            <a:br>
              <a:rPr lang="en-US" sz="450" dirty="0"/>
            </a:br>
            <a:r>
              <a:rPr lang="en-US" sz="450" dirty="0"/>
              <a:t>use this trademark, or any other trademark, product name, service name, trade name, and logo of The Advisory Board Company without prior written consent of</a:t>
            </a:r>
            <a:br>
              <a:rPr lang="en-US" sz="450" dirty="0"/>
            </a:br>
            <a:r>
              <a:rPr lang="en-US" sz="450" dirty="0"/>
              <a:t>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p>
          <a:p>
            <a:pPr>
              <a:spcBef>
                <a:spcPts val="800"/>
              </a:spcBef>
            </a:pPr>
            <a:r>
              <a:rPr lang="en-US" sz="450" b="1" dirty="0"/>
              <a:t>IMPORTANT: Please read the following.</a:t>
            </a:r>
          </a:p>
          <a:p>
            <a:pPr>
              <a:spcBef>
                <a:spcPts val="300"/>
              </a:spcBef>
            </a:pPr>
            <a:r>
              <a:rPr lang="en-US" sz="450" dirty="0"/>
              <a:t>The Advisory Board Company has prepared this report for the exclusive use of its members. Each member acknowledges and agrees that this report and the information contained herein (collectively, the “Report”) are confidential and proprietary to The Advisory Board Company. By accepting delivery of this Report, each member agrees to abide by the terms as stated herein, including the following:</a:t>
            </a:r>
          </a:p>
          <a:p>
            <a:pPr marL="115888" indent="-115888">
              <a:spcBef>
                <a:spcPts val="300"/>
              </a:spcBef>
            </a:pPr>
            <a:r>
              <a:rPr lang="en-US" sz="450" dirty="0"/>
              <a:t>1.	The Advisory Board Company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300"/>
              </a:spcBef>
            </a:pPr>
            <a:r>
              <a:rPr lang="en-US" sz="450" dirty="0"/>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5888" indent="-115888">
              <a:spcBef>
                <a:spcPts val="300"/>
              </a:spcBef>
            </a:pPr>
            <a:r>
              <a:rPr lang="en-US" sz="450" dirty="0"/>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300"/>
              </a:spcBef>
            </a:pPr>
            <a:r>
              <a:rPr lang="en-US" sz="450" dirty="0"/>
              <a:t>4.	Each member shall not remove from this Report any confidential markings, copyright notices, and/or other similar indicia herein.</a:t>
            </a:r>
          </a:p>
          <a:p>
            <a:pPr marL="115888" indent="-115888">
              <a:spcBef>
                <a:spcPts val="300"/>
              </a:spcBef>
            </a:pPr>
            <a:r>
              <a:rPr lang="en-US" sz="450" dirty="0"/>
              <a:t>5.	Each member is responsible for any breach of its obligations as stated herein</a:t>
            </a:r>
            <a:br>
              <a:rPr lang="en-US" sz="450" dirty="0"/>
            </a:br>
            <a:r>
              <a:rPr lang="en-US" sz="450" dirty="0"/>
              <a:t>by any of its employees or agents.</a:t>
            </a:r>
          </a:p>
          <a:p>
            <a:pPr marL="115888" indent="-115888">
              <a:spcBef>
                <a:spcPts val="300"/>
              </a:spcBef>
            </a:pPr>
            <a:r>
              <a:rPr lang="en-US" sz="450" dirty="0"/>
              <a:t>6.	If a member is unwilling to abide by any of the foregoing obligations, then</a:t>
            </a:r>
            <a:br>
              <a:rPr lang="en-US" sz="450" dirty="0"/>
            </a:br>
            <a:r>
              <a:rPr lang="en-US" sz="450" dirty="0"/>
              <a:t>such member shall promptly return this Report and all copies thereof to</a:t>
            </a:r>
            <a:br>
              <a:rPr lang="en-US" sz="450" dirty="0"/>
            </a:br>
            <a:r>
              <a:rPr lang="en-US" sz="450" dirty="0"/>
              <a:t>The Advisory Board Company. </a:t>
            </a:r>
          </a:p>
        </p:txBody>
      </p:sp>
      <p:sp>
        <p:nvSpPr>
          <p:cNvPr id="23" name="Text Placeholder 5"/>
          <p:cNvSpPr>
            <a:spLocks noGrp="1"/>
          </p:cNvSpPr>
          <p:nvPr>
            <p:ph type="body" sz="quarter" idx="37" hasCustomPrompt="1"/>
          </p:nvPr>
        </p:nvSpPr>
        <p:spPr bwMode="gray">
          <a:xfrm>
            <a:off x="597660" y="10414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24" name="Text Placeholder 4"/>
          <p:cNvSpPr>
            <a:spLocks noGrp="1"/>
          </p:cNvSpPr>
          <p:nvPr>
            <p:ph type="body" sz="quarter" idx="38" hasCustomPrompt="1"/>
          </p:nvPr>
        </p:nvSpPr>
        <p:spPr bwMode="gray">
          <a:xfrm>
            <a:off x="597660" y="1246507"/>
            <a:ext cx="320040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sp>
        <p:nvSpPr>
          <p:cNvPr id="25" name="Text Placeholder 5"/>
          <p:cNvSpPr>
            <a:spLocks noGrp="1"/>
          </p:cNvSpPr>
          <p:nvPr>
            <p:ph type="body" sz="quarter" idx="39" hasCustomPrompt="1"/>
          </p:nvPr>
        </p:nvSpPr>
        <p:spPr bwMode="gray">
          <a:xfrm>
            <a:off x="597660" y="1444793"/>
            <a:ext cx="320040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26" name="Text Placeholder 5"/>
          <p:cNvSpPr>
            <a:spLocks noGrp="1"/>
          </p:cNvSpPr>
          <p:nvPr>
            <p:ph type="body" sz="quarter" idx="40" hasCustomPrompt="1"/>
          </p:nvPr>
        </p:nvSpPr>
        <p:spPr bwMode="gray">
          <a:xfrm>
            <a:off x="597660" y="1574781"/>
            <a:ext cx="320040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27" name="Text Placeholder 5"/>
          <p:cNvSpPr>
            <a:spLocks noGrp="1"/>
          </p:cNvSpPr>
          <p:nvPr>
            <p:ph type="body" sz="quarter" idx="41" hasCustomPrompt="1"/>
          </p:nvPr>
        </p:nvSpPr>
        <p:spPr bwMode="gray">
          <a:xfrm>
            <a:off x="597660" y="2009573"/>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8" name="Text Placeholder 4"/>
          <p:cNvSpPr>
            <a:spLocks noGrp="1"/>
          </p:cNvSpPr>
          <p:nvPr>
            <p:ph type="body" sz="quarter" idx="42" hasCustomPrompt="1"/>
          </p:nvPr>
        </p:nvSpPr>
        <p:spPr bwMode="gray">
          <a:xfrm>
            <a:off x="597660" y="2219100"/>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597660" y="2672960"/>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30" name="Text Placeholder 4"/>
          <p:cNvSpPr>
            <a:spLocks noGrp="1"/>
          </p:cNvSpPr>
          <p:nvPr>
            <p:ph type="body" sz="quarter" idx="44" hasCustomPrompt="1"/>
          </p:nvPr>
        </p:nvSpPr>
        <p:spPr bwMode="gray">
          <a:xfrm>
            <a:off x="597660" y="2882487"/>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31" name="Text Placeholder 5"/>
          <p:cNvSpPr>
            <a:spLocks noGrp="1"/>
          </p:cNvSpPr>
          <p:nvPr>
            <p:ph type="body" sz="quarter" idx="45" hasCustomPrompt="1"/>
          </p:nvPr>
        </p:nvSpPr>
        <p:spPr bwMode="gray">
          <a:xfrm>
            <a:off x="597660" y="33363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2" name="Text Placeholder 4"/>
          <p:cNvSpPr>
            <a:spLocks noGrp="1"/>
          </p:cNvSpPr>
          <p:nvPr>
            <p:ph type="body" sz="quarter" idx="46" hasCustomPrompt="1"/>
          </p:nvPr>
        </p:nvSpPr>
        <p:spPr bwMode="gray">
          <a:xfrm>
            <a:off x="597660" y="3545891"/>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193615412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Road Map 6">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526564" y="1341392"/>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760073" y="191946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987319" y="2497530"/>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17" name="TextBox 16"/>
          <p:cNvSpPr txBox="1"/>
          <p:nvPr userDrawn="1"/>
        </p:nvSpPr>
        <p:spPr bwMode="gray">
          <a:xfrm>
            <a:off x="1227091" y="307559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3"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1" name="TextBox 2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r>
              <a:rPr lang="en-US" sz="500" dirty="0">
                <a:solidFill>
                  <a:srgbClr val="BEC9D0"/>
                </a:solidFill>
              </a:rPr>
              <a:t> • 33592A</a:t>
            </a:r>
            <a:endParaRPr lang="en-US" sz="500" b="1" dirty="0">
              <a:solidFill>
                <a:srgbClr val="BEC9D0"/>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5" name="Title 1"/>
          <p:cNvSpPr>
            <a:spLocks noGrp="1"/>
          </p:cNvSpPr>
          <p:nvPr>
            <p:ph type="title" hasCustomPrompt="1"/>
          </p:nvPr>
        </p:nvSpPr>
        <p:spPr bwMode="gray">
          <a:xfrm>
            <a:off x="903718" y="901822"/>
            <a:ext cx="4572000" cy="215444"/>
          </a:xfrm>
        </p:spPr>
        <p:txBody>
          <a:bodyPr anchor="ctr" anchorCtr="0"/>
          <a:lstStyle>
            <a:lvl1pPr>
              <a:defRPr sz="1400" b="0"/>
            </a:lvl1pPr>
          </a:lstStyle>
          <a:p>
            <a:r>
              <a:rPr lang="en-US" dirty="0"/>
              <a:t>Section Title – Arial 14pt Regular, White, Use Title Case</a:t>
            </a:r>
          </a:p>
        </p:txBody>
      </p:sp>
      <p:sp>
        <p:nvSpPr>
          <p:cNvPr id="26" name="Text Placeholder 4"/>
          <p:cNvSpPr>
            <a:spLocks noGrp="1"/>
          </p:cNvSpPr>
          <p:nvPr>
            <p:ph type="body" sz="quarter" idx="28" hasCustomPrompt="1"/>
          </p:nvPr>
        </p:nvSpPr>
        <p:spPr bwMode="gray">
          <a:xfrm>
            <a:off x="1155872" y="1510669"/>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1" hasCustomPrompt="1"/>
          </p:nvPr>
        </p:nvSpPr>
        <p:spPr bwMode="gray">
          <a:xfrm>
            <a:off x="1375077" y="208873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2" hasCustomPrompt="1"/>
          </p:nvPr>
        </p:nvSpPr>
        <p:spPr bwMode="gray">
          <a:xfrm>
            <a:off x="1606808" y="2666807"/>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8" hasCustomPrompt="1"/>
          </p:nvPr>
        </p:nvSpPr>
        <p:spPr bwMode="gray">
          <a:xfrm>
            <a:off x="1814028" y="324487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9"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38518526"/>
      </p:ext>
    </p:extLst>
  </p:cSld>
  <p:clrMapOvr>
    <a:overrideClrMapping bg1="lt1" tx1="dk1" bg2="lt2" tx2="dk2" accent1="accent1" accent2="accent2" accent3="accent3" accent4="accent4" accent5="accent5" accent6="accent6" hlink="hlink" folHlink="folHlink"/>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Road Map 7">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80339" y="12450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686412"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873696" y="220849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17" name="TextBox 16"/>
          <p:cNvSpPr txBox="1"/>
          <p:nvPr userDrawn="1"/>
        </p:nvSpPr>
        <p:spPr bwMode="gray">
          <a:xfrm>
            <a:off x="1073506" y="269021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3" name="TextBox 22"/>
          <p:cNvSpPr txBox="1"/>
          <p:nvPr userDrawn="1"/>
        </p:nvSpPr>
        <p:spPr bwMode="gray">
          <a:xfrm>
            <a:off x="1267053" y="317194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5"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6" name="TextBox 25"/>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7" name="TextBox 2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r>
              <a:rPr lang="en-US" sz="500" dirty="0">
                <a:solidFill>
                  <a:srgbClr val="BEC9D0"/>
                </a:solidFill>
              </a:rPr>
              <a:t> • 33592A</a:t>
            </a:r>
            <a:endParaRPr lang="en-US" sz="500" b="1" dirty="0">
              <a:solidFill>
                <a:srgbClr val="BEC9D0"/>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4"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080729" y="14143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273838" y="189604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466947" y="237777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2" name="Text Placeholder 4"/>
          <p:cNvSpPr>
            <a:spLocks noGrp="1"/>
          </p:cNvSpPr>
          <p:nvPr>
            <p:ph type="body" sz="quarter" idx="41" hasCustomPrompt="1"/>
          </p:nvPr>
        </p:nvSpPr>
        <p:spPr bwMode="gray">
          <a:xfrm>
            <a:off x="1660056" y="285949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3" name="Text Placeholder 4"/>
          <p:cNvSpPr>
            <a:spLocks noGrp="1"/>
          </p:cNvSpPr>
          <p:nvPr>
            <p:ph type="body" sz="quarter" idx="42" hasCustomPrompt="1"/>
          </p:nvPr>
        </p:nvSpPr>
        <p:spPr bwMode="gray">
          <a:xfrm>
            <a:off x="1853165" y="334122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43"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4072686568"/>
      </p:ext>
    </p:extLst>
  </p:cSld>
  <p:clrMapOvr>
    <a:overrideClrMapping bg1="lt1" tx1="dk1" bg2="lt2" tx2="dk2" accent1="accent1" accent2="accent2" accent3="accent3" accent4="accent4" accent5="accent5" accent6="accent6" hlink="hlink" folHlink="folHlink"/>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Road Map 8">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5" name="TextBox 24"/>
          <p:cNvSpPr txBox="1"/>
          <p:nvPr userDrawn="1"/>
        </p:nvSpPr>
        <p:spPr bwMode="gray">
          <a:xfrm>
            <a:off x="1304319" y="324075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61414" y="117622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5" name="TextBox 14"/>
          <p:cNvSpPr txBox="1"/>
          <p:nvPr userDrawn="1"/>
        </p:nvSpPr>
        <p:spPr bwMode="gray">
          <a:xfrm>
            <a:off x="786050" y="200204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72902"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8</a:t>
            </a:r>
          </a:p>
        </p:txBody>
      </p:sp>
      <p:sp>
        <p:nvSpPr>
          <p:cNvPr id="17" name="TextBox 16"/>
          <p:cNvSpPr txBox="1"/>
          <p:nvPr userDrawn="1"/>
        </p:nvSpPr>
        <p:spPr bwMode="gray">
          <a:xfrm>
            <a:off x="967157" y="24149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2833"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grpSp>
        <p:nvGrpSpPr>
          <p:cNvPr id="2" name="Group 1"/>
          <p:cNvGrpSpPr/>
          <p:nvPr userDrawn="1"/>
        </p:nvGrpSpPr>
        <p:grpSpPr bwMode="gray">
          <a:xfrm>
            <a:off x="629995" y="1589135"/>
            <a:ext cx="274320" cy="492443"/>
            <a:chOff x="842273" y="1726771"/>
            <a:chExt cx="274320" cy="492443"/>
          </a:xfrm>
        </p:grpSpPr>
        <p:sp>
          <p:nvSpPr>
            <p:cNvPr id="14" name="TextBox 13"/>
            <p:cNvSpPr txBox="1"/>
            <p:nvPr userDrawn="1"/>
          </p:nvSpPr>
          <p:spPr bwMode="gray">
            <a:xfrm>
              <a:off x="842273"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28" name="Rectangle 27"/>
            <p:cNvSpPr/>
            <p:nvPr userDrawn="1"/>
          </p:nvSpPr>
          <p:spPr bwMode="gray">
            <a:xfrm rot="20240294">
              <a:off x="1002510" y="1948341"/>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23" name="TextBox 22"/>
          <p:cNvSpPr txBox="1"/>
          <p:nvPr userDrawn="1"/>
        </p:nvSpPr>
        <p:spPr bwMode="gray">
          <a:xfrm>
            <a:off x="1135738" y="282785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9"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3" name="TextBox 32"/>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31" name="TextBox 3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32" name="Text Placeholder 4"/>
          <p:cNvSpPr>
            <a:spLocks noGrp="1"/>
          </p:cNvSpPr>
          <p:nvPr>
            <p:ph type="body" sz="quarter" idx="28" hasCustomPrompt="1"/>
          </p:nvPr>
        </p:nvSpPr>
        <p:spPr bwMode="gray">
          <a:xfrm>
            <a:off x="1053142" y="134550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31" hasCustomPrompt="1"/>
          </p:nvPr>
        </p:nvSpPr>
        <p:spPr bwMode="gray">
          <a:xfrm>
            <a:off x="1218664" y="175841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5" name="Text Placeholder 4"/>
          <p:cNvSpPr>
            <a:spLocks noGrp="1"/>
          </p:cNvSpPr>
          <p:nvPr>
            <p:ph type="body" sz="quarter" idx="32" hasCustomPrompt="1"/>
          </p:nvPr>
        </p:nvSpPr>
        <p:spPr bwMode="gray">
          <a:xfrm>
            <a:off x="1384186" y="217131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6" name="Text Placeholder 4"/>
          <p:cNvSpPr>
            <a:spLocks noGrp="1"/>
          </p:cNvSpPr>
          <p:nvPr>
            <p:ph type="body" sz="quarter" idx="45" hasCustomPrompt="1"/>
          </p:nvPr>
        </p:nvSpPr>
        <p:spPr bwMode="gray">
          <a:xfrm>
            <a:off x="1549708" y="25842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7" name="Text Placeholder 4"/>
          <p:cNvSpPr>
            <a:spLocks noGrp="1"/>
          </p:cNvSpPr>
          <p:nvPr>
            <p:ph type="body" sz="quarter" idx="46" hasCustomPrompt="1"/>
          </p:nvPr>
        </p:nvSpPr>
        <p:spPr bwMode="gray">
          <a:xfrm>
            <a:off x="1715230" y="299713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8" name="Text Placeholder 4"/>
          <p:cNvSpPr>
            <a:spLocks noGrp="1"/>
          </p:cNvSpPr>
          <p:nvPr>
            <p:ph type="body" sz="quarter" idx="47" hasCustomPrompt="1"/>
          </p:nvPr>
        </p:nvSpPr>
        <p:spPr bwMode="gray">
          <a:xfrm>
            <a:off x="1880752" y="341003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9" name="Text Placeholder 4"/>
          <p:cNvSpPr>
            <a:spLocks noGrp="1"/>
          </p:cNvSpPr>
          <p:nvPr>
            <p:ph type="body" sz="quarter" idx="48"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2575472183"/>
      </p:ext>
    </p:extLst>
  </p:cSld>
  <p:clrMapOvr>
    <a:overrideClrMapping bg1="lt1" tx1="dk1" bg2="lt2" tx2="dk2" accent1="accent1" accent2="accent2" accent3="accent3" accent4="accent4" accent5="accent5" accent6="accent6" hlink="hlink" folHlink="folHlink"/>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Divider">
    <p:bg>
      <p:bgPr>
        <a:gradFill>
          <a:gsLst>
            <a:gs pos="28000">
              <a:schemeClr val="accent1"/>
            </a:gs>
            <a:gs pos="36000">
              <a:schemeClr val="accent2">
                <a:lumMod val="20000"/>
                <a:lumOff val="80000"/>
              </a:schemeClr>
            </a:gs>
            <a:gs pos="100000">
              <a:schemeClr val="accent1">
                <a:lumMod val="20000"/>
                <a:lumOff val="80000"/>
              </a:schemeClr>
            </a:gs>
          </a:gsLst>
          <a:lin ang="1920000" scaled="0"/>
        </a:gradFill>
        <a:effectLst/>
      </p:bgPr>
    </p:bg>
    <p:spTree>
      <p:nvGrpSpPr>
        <p:cNvPr id="1" name=""/>
        <p:cNvGrpSpPr/>
        <p:nvPr/>
      </p:nvGrpSpPr>
      <p:grpSpPr>
        <a:xfrm>
          <a:off x="0" y="0"/>
          <a:ext cx="0" cy="0"/>
          <a:chOff x="0" y="0"/>
          <a:chExt cx="0" cy="0"/>
        </a:xfrm>
      </p:grpSpPr>
      <p:cxnSp>
        <p:nvCxnSpPr>
          <p:cNvPr id="24" name="Straight Connector 23"/>
          <p:cNvCxnSpPr/>
          <p:nvPr userDrawn="1"/>
        </p:nvCxnSpPr>
        <p:spPr bwMode="gray">
          <a:xfrm>
            <a:off x="1578769" y="2252028"/>
            <a:ext cx="4501356" cy="0"/>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bwMode="gray">
          <a:xfrm>
            <a:off x="2" y="0"/>
            <a:ext cx="3052017" cy="4738136"/>
          </a:xfrm>
          <a:custGeom>
            <a:avLst/>
            <a:gdLst/>
            <a:ahLst/>
            <a:cxnLst/>
            <a:rect l="l" t="t" r="r" b="b"/>
            <a:pathLst>
              <a:path w="3052017" h="4738136">
                <a:moveTo>
                  <a:pt x="0" y="0"/>
                </a:moveTo>
                <a:lnTo>
                  <a:pt x="3052017" y="0"/>
                </a:lnTo>
                <a:lnTo>
                  <a:pt x="0" y="4738136"/>
                </a:lnTo>
                <a:close/>
              </a:path>
            </a:pathLst>
          </a:cu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11"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 name="Title 1"/>
          <p:cNvSpPr>
            <a:spLocks noGrp="1"/>
          </p:cNvSpPr>
          <p:nvPr>
            <p:ph type="title" hasCustomPrompt="1"/>
          </p:nvPr>
        </p:nvSpPr>
        <p:spPr bwMode="gray">
          <a:xfrm>
            <a:off x="1971651" y="2692310"/>
            <a:ext cx="3653112" cy="307777"/>
          </a:xfrm>
        </p:spPr>
        <p:txBody>
          <a:bodyPr/>
          <a:lstStyle>
            <a:lvl1pPr>
              <a:defRPr sz="2000" b="0">
                <a:solidFill>
                  <a:schemeClr val="tx1"/>
                </a:solidFill>
              </a:defRPr>
            </a:lvl1pPr>
          </a:lstStyle>
          <a:p>
            <a:r>
              <a:rPr lang="en-US" dirty="0"/>
              <a:t>Divider Title – Arial 20pt Regular</a:t>
            </a:r>
          </a:p>
        </p:txBody>
      </p:sp>
      <p:sp>
        <p:nvSpPr>
          <p:cNvPr id="4" name="Text Placeholder 3"/>
          <p:cNvSpPr>
            <a:spLocks noGrp="1"/>
          </p:cNvSpPr>
          <p:nvPr>
            <p:ph type="body" sz="quarter" idx="47" hasCustomPrompt="1"/>
          </p:nvPr>
        </p:nvSpPr>
        <p:spPr bwMode="gray">
          <a:xfrm>
            <a:off x="1971651" y="3033766"/>
            <a:ext cx="3653112" cy="169277"/>
          </a:xfrm>
        </p:spPr>
        <p:txBody>
          <a:bodyPr/>
          <a:lstStyle>
            <a:lvl1pPr marL="0" indent="0">
              <a:spcBef>
                <a:spcPts val="0"/>
              </a:spcBef>
              <a:buNone/>
              <a:defRPr sz="11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Divider Subtitle – Arial 11pt Regular</a:t>
            </a:r>
          </a:p>
        </p:txBody>
      </p:sp>
      <p:sp>
        <p:nvSpPr>
          <p:cNvPr id="6" name="Text Placeholder 5"/>
          <p:cNvSpPr>
            <a:spLocks noGrp="1"/>
          </p:cNvSpPr>
          <p:nvPr>
            <p:ph type="body" sz="quarter" idx="48" hasCustomPrompt="1"/>
          </p:nvPr>
        </p:nvSpPr>
        <p:spPr bwMode="gray">
          <a:xfrm>
            <a:off x="1971651" y="2063376"/>
            <a:ext cx="1371600" cy="138499"/>
          </a:xfrm>
        </p:spPr>
        <p:txBody>
          <a:bodyPr anchor="b" anchorCtr="0"/>
          <a:lstStyle>
            <a:lvl1pPr marL="0" indent="0" algn="l">
              <a:spcBef>
                <a:spcPts val="0"/>
              </a:spcBef>
              <a:buNone/>
              <a:defRPr sz="900" b="1" i="0" cap="all" spc="50" baseline="0">
                <a:solidFill>
                  <a:schemeClr val="tx1"/>
                </a:solidFill>
              </a:defRPr>
            </a:lvl1pPr>
            <a:lvl2pPr marL="114300" indent="0" algn="r">
              <a:spcBef>
                <a:spcPts val="0"/>
              </a:spcBef>
              <a:buNone/>
              <a:defRPr sz="1300" i="1">
                <a:solidFill>
                  <a:schemeClr val="accent3"/>
                </a:solidFill>
              </a:defRPr>
            </a:lvl2pPr>
            <a:lvl3pPr marL="228600" indent="0" algn="r">
              <a:spcBef>
                <a:spcPts val="0"/>
              </a:spcBef>
              <a:buNone/>
              <a:defRPr sz="1300" i="1">
                <a:solidFill>
                  <a:schemeClr val="accent3"/>
                </a:solidFill>
              </a:defRPr>
            </a:lvl3pPr>
            <a:lvl4pPr marL="342900" indent="0" algn="r">
              <a:spcBef>
                <a:spcPts val="0"/>
              </a:spcBef>
              <a:buNone/>
              <a:defRPr sz="1300" i="1">
                <a:solidFill>
                  <a:schemeClr val="accent3"/>
                </a:solidFill>
              </a:defRPr>
            </a:lvl4pPr>
            <a:lvl5pPr marL="457200" indent="0" algn="r">
              <a:spcBef>
                <a:spcPts val="0"/>
              </a:spcBef>
              <a:buNone/>
              <a:defRPr sz="1300" i="1">
                <a:solidFill>
                  <a:schemeClr val="accent3"/>
                </a:solidFill>
              </a:defRPr>
            </a:lvl5pPr>
          </a:lstStyle>
          <a:p>
            <a:pPr lvl="0"/>
            <a:r>
              <a:rPr lang="en-US" dirty="0"/>
              <a:t>Section #</a:t>
            </a:r>
          </a:p>
        </p:txBody>
      </p:sp>
      <p:sp>
        <p:nvSpPr>
          <p:cNvPr id="8" name="Text Placeholder 7"/>
          <p:cNvSpPr>
            <a:spLocks noGrp="1"/>
          </p:cNvSpPr>
          <p:nvPr>
            <p:ph type="body" sz="quarter" idx="49" hasCustomPrompt="1"/>
          </p:nvPr>
        </p:nvSpPr>
        <p:spPr bwMode="gray">
          <a:xfrm>
            <a:off x="2136429" y="3555012"/>
            <a:ext cx="2333303" cy="946413"/>
          </a:xfrm>
        </p:spPr>
        <p:txBody>
          <a:bodyPr/>
          <a:lstStyle>
            <a:lvl1pPr>
              <a:spcBef>
                <a:spcPts val="300"/>
              </a:spcBef>
              <a:defRPr sz="900"/>
            </a:lvl1pPr>
            <a:lvl2pPr>
              <a:spcBef>
                <a:spcPts val="300"/>
              </a:spcBef>
              <a:defRPr sz="900"/>
            </a:lvl2pPr>
            <a:lvl3pPr>
              <a:spcBef>
                <a:spcPts val="300"/>
              </a:spcBef>
              <a:defRPr sz="900"/>
            </a:lvl3pPr>
            <a:lvl4pPr>
              <a:spcBef>
                <a:spcPts val="300"/>
              </a:spcBef>
              <a:defRPr sz="900"/>
            </a:lvl4pPr>
            <a:lvl5pPr>
              <a:spcBef>
                <a:spcPts val="300"/>
              </a:spcBef>
              <a:defRPr sz="900"/>
            </a:lvl5pPr>
          </a:lstStyle>
          <a:p>
            <a:pPr lvl="0"/>
            <a:r>
              <a:rPr lang="en-US" dirty="0"/>
              <a:t>Bulleted text, if needed – Arial 9pt Regular Nine bullet levels are built in (hit Enter then Tab to get to the next bullet level)</a:t>
            </a:r>
          </a:p>
          <a:p>
            <a:pPr lvl="1"/>
            <a:r>
              <a:rPr lang="en-US" dirty="0"/>
              <a:t>Second level</a:t>
            </a:r>
          </a:p>
          <a:p>
            <a:pPr lvl="2"/>
            <a:r>
              <a:rPr lang="en-US" dirty="0"/>
              <a:t>Third level</a:t>
            </a:r>
          </a:p>
          <a:p>
            <a:pPr lvl="3"/>
            <a:r>
              <a:rPr lang="en-US" dirty="0"/>
              <a:t>Fourth level</a:t>
            </a:r>
          </a:p>
        </p:txBody>
      </p:sp>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9346" y="336758"/>
            <a:ext cx="1452036" cy="233314"/>
          </a:xfrm>
          <a:prstGeom prst="rect">
            <a:avLst/>
          </a:prstGeom>
        </p:spPr>
      </p:pic>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610" y="280890"/>
            <a:ext cx="1268070" cy="351591"/>
          </a:xfrm>
          <a:prstGeom prst="rect">
            <a:avLst/>
          </a:prstGeom>
        </p:spPr>
      </p:pic>
    </p:spTree>
    <p:extLst>
      <p:ext uri="{BB962C8B-B14F-4D97-AF65-F5344CB8AC3E}">
        <p14:creationId xmlns:p14="http://schemas.microsoft.com/office/powerpoint/2010/main" val="324246296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tandard">
    <p:bg>
      <p:bgPr>
        <a:solidFill>
          <a:schemeClr val="bg1"/>
        </a:solidFill>
        <a:effectLst/>
      </p:bgPr>
    </p:bg>
    <p:spTree>
      <p:nvGrpSpPr>
        <p:cNvPr id="1" name=""/>
        <p:cNvGrpSpPr/>
        <p:nvPr/>
      </p:nvGrpSpPr>
      <p:grpSpPr>
        <a:xfrm>
          <a:off x="0" y="0"/>
          <a:ext cx="0" cy="0"/>
          <a:chOff x="0" y="0"/>
          <a:chExt cx="0" cy="0"/>
        </a:xfrm>
      </p:grpSpPr>
      <p:pic>
        <p:nvPicPr>
          <p:cNvPr id="20" name="Picture 19"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21" name="Straight Connector 20"/>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3"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36284490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8" name="Rectangle 7"/>
          <p:cNvSpPr/>
          <p:nvPr userDrawn="1"/>
        </p:nvSpPr>
        <p:spPr bwMode="gray">
          <a:xfrm>
            <a:off x="0" y="597694"/>
            <a:ext cx="6400800"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pic>
        <p:nvPicPr>
          <p:cNvPr id="12" name="Picture 11"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3" name="Straight Connector 12"/>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7"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9"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10"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77839910"/>
      </p:ext>
    </p:extLst>
  </p:cSld>
  <p:clrMapOvr>
    <a:overrideClrMapping bg1="lt1" tx1="dk1" bg2="lt2" tx2="dk2" accent1="accent1" accent2="accent2" accent3="accent3" accent4="accent4" accent5="accent5" accent6="accent6" hlink="hlink" folHlink="folHlink"/>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Impact Slide">
    <p:bg bwMode="gray">
      <p:bgPr>
        <a:solidFill>
          <a:schemeClr val="accent4"/>
        </a:solidFill>
        <a:effectLst/>
      </p:bgPr>
    </p:bg>
    <p:spTree>
      <p:nvGrpSpPr>
        <p:cNvPr id="1" name=""/>
        <p:cNvGrpSpPr/>
        <p:nvPr/>
      </p:nvGrpSpPr>
      <p:grpSpPr>
        <a:xfrm>
          <a:off x="0" y="0"/>
          <a:ext cx="0" cy="0"/>
          <a:chOff x="0" y="0"/>
          <a:chExt cx="0" cy="0"/>
        </a:xfrm>
      </p:grpSpPr>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1" name="TextBox 1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Advisory Board • All Rights Reserved • </a:t>
            </a:r>
            <a:r>
              <a:rPr lang="en-US" sz="500" b="1" dirty="0">
                <a:solidFill>
                  <a:srgbClr val="BEC9D0"/>
                </a:solidFill>
              </a:rPr>
              <a:t>advisory.com</a:t>
            </a:r>
            <a:r>
              <a:rPr lang="en-US" sz="500" dirty="0">
                <a:solidFill>
                  <a:srgbClr val="BEC9D0"/>
                </a:solidFill>
              </a:rPr>
              <a:t> •</a:t>
            </a:r>
            <a:endParaRPr lang="en-US" sz="500" b="1" dirty="0">
              <a:solidFill>
                <a:srgbClr val="BEC9D0"/>
              </a:solidFill>
            </a:endParaRPr>
          </a:p>
        </p:txBody>
      </p:sp>
      <p:sp>
        <p:nvSpPr>
          <p:cNvPr id="10"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12"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2"/>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3" name="Text Placeholder 4"/>
          <p:cNvSpPr>
            <a:spLocks noGrp="1"/>
          </p:cNvSpPr>
          <p:nvPr>
            <p:ph type="body" sz="quarter" idx="27" hasCustomPrompt="1"/>
          </p:nvPr>
        </p:nvSpPr>
        <p:spPr bwMode="gray">
          <a:xfrm>
            <a:off x="955976" y="1760829"/>
            <a:ext cx="4488849" cy="1777410"/>
          </a:xfrm>
        </p:spPr>
        <p:txBody>
          <a:bodyPr/>
          <a:lstStyle>
            <a:lvl1pPr marL="0" indent="0">
              <a:lnSpc>
                <a:spcPct val="110000"/>
              </a:lnSpc>
              <a:spcBef>
                <a:spcPts val="1200"/>
              </a:spcBef>
              <a:buNone/>
              <a:defRPr sz="1500" baseline="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Use dark background slides sparingly as impact slides (ex: a single quote, statistic, or large image). See sample impact slides in the ABC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4389120" y="4619012"/>
            <a:ext cx="2011680" cy="181588"/>
          </a:xfrm>
        </p:spPr>
        <p:txBody>
          <a:bodyPr rIns="45720" bIns="27432" anchor="b" anchorCtr="0"/>
          <a:lstStyle>
            <a:lvl1pPr marL="0" indent="0">
              <a:spcBef>
                <a:spcPts val="0"/>
              </a:spcBef>
              <a:buNone/>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344687248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pic>
        <p:nvPicPr>
          <p:cNvPr id="15" name="Picture 14"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6" name="Straight Connector 15"/>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FFFFFF"/>
                </a:solidFill>
                <a:cs typeface="Arial" pitchFamily="34" charset="0"/>
              </a:rPr>
              <a:t>Notes:</a:t>
            </a:r>
          </a:p>
        </p:txBody>
      </p:sp>
      <p:sp>
        <p:nvSpPr>
          <p:cNvPr id="13"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0126217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Notes (Alt)">
    <p:spTree>
      <p:nvGrpSpPr>
        <p:cNvPr id="1" name=""/>
        <p:cNvGrpSpPr/>
        <p:nvPr/>
      </p:nvGrpSpPr>
      <p:grpSpPr>
        <a:xfrm>
          <a:off x="0" y="0"/>
          <a:ext cx="0" cy="0"/>
          <a:chOff x="0" y="0"/>
          <a:chExt cx="0" cy="0"/>
        </a:xfrm>
      </p:grpSpPr>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320675" y="85309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18" name="TextBox 17"/>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333E48"/>
                </a:solidFill>
                <a:cs typeface="Arial" pitchFamily="34" charset="0"/>
              </a:rPr>
              <a:t>Notes:</a:t>
            </a:r>
          </a:p>
        </p:txBody>
      </p:sp>
    </p:spTree>
    <p:extLst>
      <p:ext uri="{BB962C8B-B14F-4D97-AF65-F5344CB8AC3E}">
        <p14:creationId xmlns:p14="http://schemas.microsoft.com/office/powerpoint/2010/main" val="367826155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peech Text Bottom">
    <p:spTree>
      <p:nvGrpSpPr>
        <p:cNvPr id="1" name=""/>
        <p:cNvGrpSpPr/>
        <p:nvPr/>
      </p:nvGrpSpPr>
      <p:grpSpPr>
        <a:xfrm>
          <a:off x="0" y="0"/>
          <a:ext cx="0" cy="0"/>
          <a:chOff x="0" y="0"/>
          <a:chExt cx="0" cy="0"/>
        </a:xfrm>
      </p:grpSpPr>
      <p:sp>
        <p:nvSpPr>
          <p:cNvPr id="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 name="Title 1"/>
          <p:cNvSpPr>
            <a:spLocks noGrp="1"/>
          </p:cNvSpPr>
          <p:nvPr>
            <p:ph type="title" hasCustomPrompt="1"/>
          </p:nvPr>
        </p:nvSpPr>
        <p:spPr bwMode="gray">
          <a:xfrm>
            <a:off x="320675" y="2487144"/>
            <a:ext cx="5759450" cy="2018181"/>
          </a:xfrm>
        </p:spPr>
        <p:txBody>
          <a:bodyPr anchor="t" anchorCtr="0"/>
          <a:lstStyle>
            <a:lvl1pPr>
              <a:lnSpc>
                <a:spcPct val="110000"/>
              </a:lnSpc>
              <a:spcBef>
                <a:spcPts val="800"/>
              </a:spcBef>
              <a:defRPr sz="1000" b="0">
                <a:solidFill>
                  <a:schemeClr val="tx1"/>
                </a:solidFill>
              </a:defRPr>
            </a:lvl1pPr>
          </a:lstStyle>
          <a:p>
            <a:r>
              <a:rPr lang="en-US" dirty="0"/>
              <a:t>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a:t>
            </a:r>
          </a:p>
        </p:txBody>
      </p:sp>
    </p:spTree>
    <p:extLst>
      <p:ext uri="{BB962C8B-B14F-4D97-AF65-F5344CB8AC3E}">
        <p14:creationId xmlns:p14="http://schemas.microsoft.com/office/powerpoint/2010/main" val="496037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54787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3295" y="3612362"/>
            <a:ext cx="5739063" cy="1077218"/>
          </a:xfrm>
        </p:spPr>
        <p:txBody>
          <a:bodyPr/>
          <a:lstStyle>
            <a:lvl1pPr>
              <a:defRPr sz="3500" b="0">
                <a:solidFill>
                  <a:schemeClr val="tx1"/>
                </a:solidFill>
              </a:defRPr>
            </a:lvl1pPr>
          </a:lstStyle>
          <a:p>
            <a:r>
              <a:rPr lang="en-US" dirty="0"/>
              <a:t>Presentation Title – Arial 35pt Regular, Use Title Case</a:t>
            </a:r>
          </a:p>
        </p:txBody>
      </p:sp>
      <p:sp>
        <p:nvSpPr>
          <p:cNvPr id="6" name="Text Placeholder 5"/>
          <p:cNvSpPr>
            <a:spLocks noGrp="1"/>
          </p:cNvSpPr>
          <p:nvPr>
            <p:ph type="body" sz="quarter" idx="21" hasCustomPrompt="1"/>
          </p:nvPr>
        </p:nvSpPr>
        <p:spPr bwMode="gray">
          <a:xfrm>
            <a:off x="1854301" y="359914"/>
            <a:ext cx="2286000" cy="429768"/>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2" name="Straight Connector 11"/>
          <p:cNvCxnSpPr/>
          <p:nvPr userDrawn="1"/>
        </p:nvCxnSpPr>
        <p:spPr>
          <a:xfrm>
            <a:off x="1729422" y="359914"/>
            <a:ext cx="0" cy="432435"/>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27303" y="359914"/>
            <a:ext cx="1549400" cy="431800"/>
          </a:xfrm>
          <a:prstGeom prst="rect">
            <a:avLst/>
          </a:prstGeom>
        </p:spPr>
      </p:pic>
    </p:spTree>
    <p:extLst>
      <p:ext uri="{BB962C8B-B14F-4D97-AF65-F5344CB8AC3E}">
        <p14:creationId xmlns:p14="http://schemas.microsoft.com/office/powerpoint/2010/main" val="331046997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3295" y="3612362"/>
            <a:ext cx="5739063" cy="1077218"/>
          </a:xfrm>
        </p:spPr>
        <p:txBody>
          <a:bodyPr/>
          <a:lstStyle>
            <a:lvl1pPr>
              <a:defRPr sz="3500" b="0">
                <a:solidFill>
                  <a:schemeClr val="tx1"/>
                </a:solidFill>
              </a:defRPr>
            </a:lvl1pPr>
          </a:lstStyle>
          <a:p>
            <a:r>
              <a:rPr lang="en-US" dirty="0"/>
              <a:t>Presentation Title – Arial 35pt Regular, Use Title Case</a:t>
            </a:r>
          </a:p>
        </p:txBody>
      </p: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27303" y="359914"/>
            <a:ext cx="1549400" cy="431800"/>
          </a:xfrm>
          <a:prstGeom prst="rect">
            <a:avLst/>
          </a:prstGeom>
        </p:spPr>
      </p:pic>
    </p:spTree>
    <p:extLst>
      <p:ext uri="{BB962C8B-B14F-4D97-AF65-F5344CB8AC3E}">
        <p14:creationId xmlns:p14="http://schemas.microsoft.com/office/powerpoint/2010/main" val="216099795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93295" y="16928"/>
            <a:ext cx="5586830" cy="230832"/>
          </a:xfrm>
        </p:spPr>
        <p:txBody>
          <a:bodyPr anchor="t" anchorCtr="0"/>
          <a:lstStyle>
            <a:lvl1pPr>
              <a:defRPr sz="1500" b="0">
                <a:solidFill>
                  <a:schemeClr val="tx1"/>
                </a:solidFill>
              </a:defRPr>
            </a:lvl1pPr>
          </a:lstStyle>
          <a:p>
            <a:r>
              <a:rPr lang="en-US" sz="1500" dirty="0"/>
              <a:t>Presentation Subtitle – Arial 15pt Regular, Use Title Case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066" y="4550731"/>
            <a:ext cx="2758044" cy="119033"/>
          </a:xfrm>
          <a:prstGeom prst="rect">
            <a:avLst/>
          </a:prstGeom>
        </p:spPr>
      </p:pic>
      <p:sp>
        <p:nvSpPr>
          <p:cNvPr id="9" name="Text Placeholder 5"/>
          <p:cNvSpPr txBox="1">
            <a:spLocks/>
          </p:cNvSpPr>
          <p:nvPr userDrawn="1"/>
        </p:nvSpPr>
        <p:spPr bwMode="gray">
          <a:xfrm>
            <a:off x="3282078" y="4540103"/>
            <a:ext cx="3107155" cy="137083"/>
          </a:xfrm>
          <a:prstGeom prst="rect">
            <a:avLst/>
          </a:prstGeom>
        </p:spPr>
        <p:txBody>
          <a:bodyPr wrap="square" lIns="0" tIns="0" rIns="0" bIns="0">
            <a:spAutoFit/>
          </a:bodyPr>
          <a:lstStyle/>
          <a:p>
            <a:pPr algn="r"/>
            <a:r>
              <a:rPr lang="en-US" sz="950" dirty="0">
                <a:solidFill>
                  <a:srgbClr val="333E48"/>
                </a:solidFill>
                <a:ea typeface="Times New Roman"/>
                <a:cs typeface="Times New Roman"/>
              </a:rPr>
              <a:t>research            technology              consulting</a:t>
            </a:r>
            <a:endParaRPr lang="en-US" sz="1200" dirty="0">
              <a:solidFill>
                <a:srgbClr val="333E48"/>
              </a:solidFill>
              <a:latin typeface="Times New Roman"/>
              <a:ea typeface="Times New Roman"/>
            </a:endParaRPr>
          </a:p>
        </p:txBody>
      </p:sp>
      <p:cxnSp>
        <p:nvCxnSpPr>
          <p:cNvPr id="10" name="Straight Connector 9"/>
          <p:cNvCxnSpPr/>
          <p:nvPr userDrawn="1"/>
        </p:nvCxnSpPr>
        <p:spPr>
          <a:xfrm>
            <a:off x="-4290" y="4336047"/>
            <a:ext cx="6405090" cy="0"/>
          </a:xfrm>
          <a:prstGeom prst="line">
            <a:avLst/>
          </a:prstGeom>
          <a:noFill/>
          <a:ln w="12700" cap="flat" cmpd="sng" algn="ctr">
            <a:solidFill>
              <a:schemeClr val="accent4"/>
            </a:solidFill>
            <a:prstDash val="solid"/>
            <a:miter lim="800000"/>
          </a:ln>
          <a:effectLst/>
        </p:spPr>
      </p:cxnSp>
      <p:grpSp>
        <p:nvGrpSpPr>
          <p:cNvPr id="11" name="Group 10"/>
          <p:cNvGrpSpPr/>
          <p:nvPr userDrawn="1"/>
        </p:nvGrpSpPr>
        <p:grpSpPr>
          <a:xfrm>
            <a:off x="5584851" y="4542229"/>
            <a:ext cx="212687" cy="135825"/>
            <a:chOff x="-610120" y="-1070802"/>
            <a:chExt cx="8498295" cy="5422283"/>
          </a:xfrm>
          <a:solidFill>
            <a:schemeClr val="accent6"/>
          </a:solidFill>
        </p:grpSpPr>
        <p:sp>
          <p:nvSpPr>
            <p:cNvPr id="19" name="Rectangle 43"/>
            <p:cNvSpPr/>
            <p:nvPr userDrawn="1"/>
          </p:nvSpPr>
          <p:spPr bwMode="gray">
            <a:xfrm flipH="1">
              <a:off x="3360114" y="1072841"/>
              <a:ext cx="4528061" cy="3278640"/>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grpSp>
          <p:nvGrpSpPr>
            <p:cNvPr id="20" name="Group 19"/>
            <p:cNvGrpSpPr/>
            <p:nvPr userDrawn="1"/>
          </p:nvGrpSpPr>
          <p:grpSpPr>
            <a:xfrm>
              <a:off x="-610120" y="-1070802"/>
              <a:ext cx="3784617" cy="5422283"/>
              <a:chOff x="-610120" y="-1070802"/>
              <a:chExt cx="3784617" cy="5422283"/>
            </a:xfrm>
            <a:grpFill/>
          </p:grpSpPr>
          <p:sp>
            <p:nvSpPr>
              <p:cNvPr id="22" name="Rectangle 43"/>
              <p:cNvSpPr/>
              <p:nvPr userDrawn="1"/>
            </p:nvSpPr>
            <p:spPr bwMode="gray">
              <a:xfrm>
                <a:off x="-610120" y="1072841"/>
                <a:ext cx="3784617" cy="3278640"/>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sp>
            <p:nvSpPr>
              <p:cNvPr id="23" name="Oval 22"/>
              <p:cNvSpPr/>
              <p:nvPr userDrawn="1"/>
            </p:nvSpPr>
            <p:spPr bwMode="gray">
              <a:xfrm>
                <a:off x="-473548" y="-1070802"/>
                <a:ext cx="1866375" cy="1866391"/>
              </a:xfrm>
              <a:prstGeom prst="ellipse">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grpSp>
        <p:sp>
          <p:nvSpPr>
            <p:cNvPr id="21" name="Oval 20"/>
            <p:cNvSpPr/>
            <p:nvPr userDrawn="1"/>
          </p:nvSpPr>
          <p:spPr bwMode="gray">
            <a:xfrm>
              <a:off x="5879503" y="-1070802"/>
              <a:ext cx="1866337" cy="1866391"/>
            </a:xfrm>
            <a:prstGeom prst="ellipse">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grpSp>
      <p:grpSp>
        <p:nvGrpSpPr>
          <p:cNvPr id="14" name="Group 13"/>
          <p:cNvGrpSpPr/>
          <p:nvPr userDrawn="1"/>
        </p:nvGrpSpPr>
        <p:grpSpPr>
          <a:xfrm>
            <a:off x="4614809" y="4508219"/>
            <a:ext cx="151740" cy="202480"/>
            <a:chOff x="-2599" y="0"/>
            <a:chExt cx="2677551" cy="3583450"/>
          </a:xfrm>
          <a:solidFill>
            <a:schemeClr val="accent6"/>
          </a:solidFill>
        </p:grpSpPr>
        <p:sp>
          <p:nvSpPr>
            <p:cNvPr id="16" name="Flowchart: Manual Operation 15"/>
            <p:cNvSpPr/>
            <p:nvPr userDrawn="1"/>
          </p:nvSpPr>
          <p:spPr bwMode="gray">
            <a:xfrm>
              <a:off x="237329" y="2003692"/>
              <a:ext cx="1579745" cy="1579758"/>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sp>
          <p:nvSpPr>
            <p:cNvPr id="17" name="Flowchart: Manual Operation 15"/>
            <p:cNvSpPr/>
            <p:nvPr userDrawn="1"/>
          </p:nvSpPr>
          <p:spPr bwMode="gray">
            <a:xfrm>
              <a:off x="-2599" y="0"/>
              <a:ext cx="1579762" cy="1579758"/>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sp>
          <p:nvSpPr>
            <p:cNvPr id="18" name="Flowchart: Manual Operation 15"/>
            <p:cNvSpPr/>
            <p:nvPr userDrawn="1"/>
          </p:nvSpPr>
          <p:spPr bwMode="gray">
            <a:xfrm rot="21428216">
              <a:off x="1258113" y="957345"/>
              <a:ext cx="1416839" cy="1416850"/>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grpSp>
      <p:sp>
        <p:nvSpPr>
          <p:cNvPr id="15" name="Rounded Rectangle 11"/>
          <p:cNvSpPr/>
          <p:nvPr userDrawn="1"/>
        </p:nvSpPr>
        <p:spPr bwMode="gray">
          <a:xfrm rot="18908457">
            <a:off x="3722030" y="4565610"/>
            <a:ext cx="177135" cy="90550"/>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sp>
        <p:nvSpPr>
          <p:cNvPr id="25" name="Text Placeholder 5"/>
          <p:cNvSpPr>
            <a:spLocks noGrp="1"/>
          </p:cNvSpPr>
          <p:nvPr>
            <p:ph type="body" sz="quarter" idx="21" hasCustomPrompt="1"/>
          </p:nvPr>
        </p:nvSpPr>
        <p:spPr bwMode="gray">
          <a:xfrm>
            <a:off x="493295" y="1310192"/>
            <a:ext cx="4572000" cy="169277"/>
          </a:xfrm>
        </p:spPr>
        <p:txBody>
          <a:bodyPr/>
          <a:lstStyle>
            <a:lvl1pPr marL="0" indent="0">
              <a:spcBef>
                <a:spcPts val="0"/>
              </a:spcBef>
              <a:buNone/>
              <a:defRPr sz="1100" b="1"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r>
              <a:rPr lang="en-US" dirty="0"/>
              <a:t>Add Institution Name (If You Need to Customize)</a:t>
            </a:r>
          </a:p>
        </p:txBody>
      </p:sp>
      <p:sp>
        <p:nvSpPr>
          <p:cNvPr id="26" name="Text Placeholder 5"/>
          <p:cNvSpPr>
            <a:spLocks noGrp="1"/>
          </p:cNvSpPr>
          <p:nvPr>
            <p:ph type="body" sz="quarter" idx="22" hasCustomPrompt="1"/>
          </p:nvPr>
        </p:nvSpPr>
        <p:spPr bwMode="gray">
          <a:xfrm>
            <a:off x="493295" y="1543666"/>
            <a:ext cx="4572000" cy="169277"/>
          </a:xfrm>
        </p:spPr>
        <p:txBody>
          <a:bodyPr/>
          <a:lstStyle>
            <a:lvl1pPr marL="0" indent="0">
              <a:spcBef>
                <a:spcPts val="0"/>
              </a:spcBef>
              <a:buNone/>
              <a:defRPr sz="1100" b="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Add Date of Presentation (If You Need to Customize)</a:t>
            </a:r>
          </a:p>
        </p:txBody>
      </p:sp>
    </p:spTree>
    <p:extLst>
      <p:ext uri="{BB962C8B-B14F-4D97-AF65-F5344CB8AC3E}">
        <p14:creationId xmlns:p14="http://schemas.microsoft.com/office/powerpoint/2010/main" val="210723664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29935"/>
            <a:ext cx="4023360" cy="307777"/>
          </a:xfrm>
        </p:spPr>
        <p:txBody>
          <a:bodyPr anchor="t" anchorCtr="0"/>
          <a:lstStyle>
            <a:lvl1pPr>
              <a:defRPr sz="2000" b="0">
                <a:solidFill>
                  <a:schemeClr val="tx1"/>
                </a:solidFill>
              </a:defRPr>
            </a:lvl1pPr>
          </a:lstStyle>
          <a:p>
            <a:r>
              <a:rPr lang="en-US" dirty="0"/>
              <a:t>Insert Program Name Here</a:t>
            </a:r>
          </a:p>
        </p:txBody>
      </p:sp>
      <p:sp>
        <p:nvSpPr>
          <p:cNvPr id="15" name="Text Placeholder 5"/>
          <p:cNvSpPr>
            <a:spLocks noGrp="1"/>
          </p:cNvSpPr>
          <p:nvPr>
            <p:ph type="body" sz="quarter" idx="20" hasCustomPrompt="1"/>
          </p:nvPr>
        </p:nvSpPr>
        <p:spPr bwMode="gray">
          <a:xfrm>
            <a:off x="784156" y="11437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5" name="Text Placeholder 4"/>
          <p:cNvSpPr>
            <a:spLocks noGrp="1"/>
          </p:cNvSpPr>
          <p:nvPr>
            <p:ph type="body" sz="quarter" idx="30" hasCustomPrompt="1"/>
          </p:nvPr>
        </p:nvSpPr>
        <p:spPr bwMode="gray">
          <a:xfrm>
            <a:off x="784156" y="1348779"/>
            <a:ext cx="347472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cxnSp>
        <p:nvCxnSpPr>
          <p:cNvPr id="24" name="Straight Connector 23"/>
          <p:cNvCxnSpPr/>
          <p:nvPr userDrawn="1"/>
        </p:nvCxnSpPr>
        <p:spPr bwMode="gray">
          <a:xfrm>
            <a:off x="4879843" y="375284"/>
            <a:ext cx="0" cy="4425315"/>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bwMode="gray">
          <a:xfrm>
            <a:off x="4953943" y="375975"/>
            <a:ext cx="1419725" cy="442531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LEGAL CAVEAT</a:t>
            </a:r>
          </a:p>
          <a:p>
            <a:pPr>
              <a:spcBef>
                <a:spcPts val="400"/>
              </a:spcBef>
            </a:pPr>
            <a:r>
              <a:rPr lang="en-US" sz="530" dirty="0">
                <a:solidFill>
                  <a:srgbClr val="333E48"/>
                </a:solidFill>
                <a:cs typeface="Aria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a:t>
            </a:r>
            <a:br>
              <a:rPr lang="en-US" sz="530" dirty="0">
                <a:solidFill>
                  <a:srgbClr val="333E48"/>
                </a:solidFill>
                <a:cs typeface="Arial"/>
              </a:rPr>
            </a:br>
            <a:r>
              <a:rPr lang="en-US" sz="530" dirty="0">
                <a:solidFill>
                  <a:srgbClr val="333E48"/>
                </a:solidFill>
                <a:cs typeface="Arial"/>
              </a:rPr>
              <a:t>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a:t>
            </a:r>
            <a:br>
              <a:rPr lang="en-US" sz="530" dirty="0">
                <a:solidFill>
                  <a:srgbClr val="333E48"/>
                </a:solidFill>
                <a:cs typeface="Arial"/>
              </a:rPr>
            </a:br>
            <a:r>
              <a:rPr lang="en-US" sz="530" dirty="0">
                <a:solidFill>
                  <a:srgbClr val="333E48"/>
                </a:solidFill>
                <a:cs typeface="Arial"/>
              </a:rPr>
              <a:t>(b) any recommendation or graded ranking by Advisory Board, or (c) failure of member and its employees and agents to abide by the terms set forth herein.</a:t>
            </a:r>
          </a:p>
          <a:p>
            <a:pPr>
              <a:spcBef>
                <a:spcPts val="400"/>
              </a:spcBef>
            </a:pPr>
            <a:r>
              <a:rPr lang="en-US" sz="530" dirty="0">
                <a:solidFill>
                  <a:srgbClr val="333E48"/>
                </a:solidFill>
                <a:cs typeface="Aria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p:txBody>
      </p:sp>
      <p:sp>
        <p:nvSpPr>
          <p:cNvPr id="6" name="Text Placeholder 5"/>
          <p:cNvSpPr>
            <a:spLocks noGrp="1"/>
          </p:cNvSpPr>
          <p:nvPr>
            <p:ph type="body" sz="quarter" idx="37" hasCustomPrompt="1"/>
          </p:nvPr>
        </p:nvSpPr>
        <p:spPr bwMode="gray">
          <a:xfrm>
            <a:off x="784156" y="1547065"/>
            <a:ext cx="347472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16" name="Text Placeholder 5"/>
          <p:cNvSpPr>
            <a:spLocks noGrp="1"/>
          </p:cNvSpPr>
          <p:nvPr>
            <p:ph type="body" sz="quarter" idx="38" hasCustomPrompt="1"/>
          </p:nvPr>
        </p:nvSpPr>
        <p:spPr bwMode="gray">
          <a:xfrm>
            <a:off x="784156" y="1677053"/>
            <a:ext cx="347472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18" name="Text Placeholder 5"/>
          <p:cNvSpPr>
            <a:spLocks noGrp="1"/>
          </p:cNvSpPr>
          <p:nvPr>
            <p:ph type="body" sz="quarter" idx="39" hasCustomPrompt="1"/>
          </p:nvPr>
        </p:nvSpPr>
        <p:spPr bwMode="gray">
          <a:xfrm>
            <a:off x="784156" y="2111845"/>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6" name="Text Placeholder 4"/>
          <p:cNvSpPr>
            <a:spLocks noGrp="1"/>
          </p:cNvSpPr>
          <p:nvPr>
            <p:ph type="body" sz="quarter" idx="40" hasCustomPrompt="1"/>
          </p:nvPr>
        </p:nvSpPr>
        <p:spPr bwMode="gray">
          <a:xfrm>
            <a:off x="784156" y="2321372"/>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5"/>
          <p:cNvSpPr>
            <a:spLocks noGrp="1"/>
          </p:cNvSpPr>
          <p:nvPr>
            <p:ph type="body" sz="quarter" idx="41" hasCustomPrompt="1"/>
          </p:nvPr>
        </p:nvSpPr>
        <p:spPr bwMode="gray">
          <a:xfrm>
            <a:off x="784156" y="2775232"/>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28" name="Text Placeholder 4"/>
          <p:cNvSpPr>
            <a:spLocks noGrp="1"/>
          </p:cNvSpPr>
          <p:nvPr>
            <p:ph type="body" sz="quarter" idx="42" hasCustomPrompt="1"/>
          </p:nvPr>
        </p:nvSpPr>
        <p:spPr bwMode="gray">
          <a:xfrm>
            <a:off x="784156" y="2984759"/>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784156" y="34386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0" name="Text Placeholder 4"/>
          <p:cNvSpPr>
            <a:spLocks noGrp="1"/>
          </p:cNvSpPr>
          <p:nvPr>
            <p:ph type="body" sz="quarter" idx="44" hasCustomPrompt="1"/>
          </p:nvPr>
        </p:nvSpPr>
        <p:spPr bwMode="gray">
          <a:xfrm>
            <a:off x="784156" y="3648163"/>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404903157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2" name="Rectangle 1"/>
          <p:cNvSpPr/>
          <p:nvPr userDrawn="1"/>
        </p:nvSpPr>
        <p:spPr bwMode="gray">
          <a:xfrm>
            <a:off x="0" y="0"/>
            <a:ext cx="6400800" cy="101065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8" name="TextBox 7"/>
          <p:cNvSpPr txBox="1"/>
          <p:nvPr userDrawn="1"/>
        </p:nvSpPr>
        <p:spPr bwMode="gray">
          <a:xfrm>
            <a:off x="4953943" y="24057"/>
            <a:ext cx="1419725" cy="468179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IMPORTANT: Please read the following.</a:t>
            </a:r>
          </a:p>
          <a:p>
            <a:pPr>
              <a:spcBef>
                <a:spcPts val="400"/>
              </a:spcBef>
            </a:pPr>
            <a:r>
              <a:rPr lang="en-US" sz="530" dirty="0">
                <a:solidFill>
                  <a:srgbClr val="333E48"/>
                </a:solidFill>
                <a:cs typeface="Arial"/>
              </a:rPr>
              <a:t>Advisory Board has prepared this report for the exclusive use of its members. Each member acknowledges and agrees that this report and the information contained herein (collectively, the “Report”) are confidential and proprietary</a:t>
            </a:r>
            <a:br>
              <a:rPr lang="en-US" sz="530" dirty="0">
                <a:solidFill>
                  <a:srgbClr val="333E48"/>
                </a:solidFill>
                <a:cs typeface="Arial"/>
              </a:rPr>
            </a:br>
            <a:r>
              <a:rPr lang="en-US" sz="530" dirty="0">
                <a:solidFill>
                  <a:srgbClr val="333E48"/>
                </a:solidFill>
                <a:cs typeface="Arial"/>
              </a:rPr>
              <a:t>to Advisory Board. By accepting delivery of this Report, each member agrees to abide by the terms as stated herein, including the following:</a:t>
            </a:r>
          </a:p>
          <a:p>
            <a:pPr marL="115888" indent="-115888">
              <a:spcBef>
                <a:spcPts val="400"/>
              </a:spcBef>
            </a:pPr>
            <a:r>
              <a:rPr lang="en-US" sz="530" dirty="0">
                <a:solidFill>
                  <a:srgbClr val="333E48"/>
                </a:solidFill>
                <a:cs typeface="Aria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400"/>
              </a:spcBef>
            </a:pPr>
            <a:r>
              <a:rPr lang="en-US" sz="530" dirty="0">
                <a:solidFill>
                  <a:srgbClr val="333E48"/>
                </a:solidFill>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lang="en-US" sz="530" dirty="0">
                <a:solidFill>
                  <a:srgbClr val="333E48"/>
                </a:solidFill>
                <a:cs typeface="Arial"/>
              </a:rPr>
            </a:br>
            <a:r>
              <a:rPr lang="en-US" sz="530" dirty="0">
                <a:solidFill>
                  <a:srgbClr val="333E48"/>
                </a:solidFill>
                <a:cs typeface="Arial"/>
              </a:rPr>
              <a:t>(b) any third party.</a:t>
            </a:r>
          </a:p>
          <a:p>
            <a:pPr marL="115888" indent="-115888">
              <a:spcBef>
                <a:spcPts val="400"/>
              </a:spcBef>
            </a:pPr>
            <a:r>
              <a:rPr lang="en-US" sz="530" dirty="0">
                <a:solidFill>
                  <a:srgbClr val="333E48"/>
                </a:solidFill>
                <a:cs typeface="Arial"/>
              </a:rPr>
              <a:t>3.	Each member may make this Report available solely to those of its employees and agents who (a) are registered for the workshop or membership program of</a:t>
            </a:r>
            <a:br>
              <a:rPr lang="en-US" sz="530" dirty="0">
                <a:solidFill>
                  <a:srgbClr val="333E48"/>
                </a:solidFill>
                <a:cs typeface="Arial"/>
              </a:rPr>
            </a:br>
            <a:r>
              <a:rPr lang="en-US" sz="530" dirty="0">
                <a:solidFill>
                  <a:srgbClr val="333E48"/>
                </a:solidFill>
                <a:cs typeface="Arial"/>
              </a:rPr>
              <a:t>which this Report is a part, (b) require access to this Report in order to learn from the information described herein, and</a:t>
            </a:r>
            <a:br>
              <a:rPr lang="en-US" sz="530" dirty="0">
                <a:solidFill>
                  <a:srgbClr val="333E48"/>
                </a:solidFill>
                <a:cs typeface="Arial"/>
              </a:rPr>
            </a:br>
            <a:r>
              <a:rPr lang="en-US" sz="530" dirty="0">
                <a:solidFill>
                  <a:srgbClr val="333E48"/>
                </a:solidFill>
                <a:cs typeface="Arial"/>
              </a:rPr>
              <a:t>(c)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400"/>
              </a:spcBef>
            </a:pPr>
            <a:r>
              <a:rPr lang="en-US" sz="530" dirty="0">
                <a:solidFill>
                  <a:srgbClr val="333E48"/>
                </a:solidFill>
                <a:cs typeface="Arial"/>
              </a:rPr>
              <a:t>4.	Each member shall not remove from this Report any confidential markings, copyright notices, and/or other similar indicia herein.</a:t>
            </a:r>
          </a:p>
          <a:p>
            <a:pPr marL="115888" indent="-115888">
              <a:spcBef>
                <a:spcPts val="400"/>
              </a:spcBef>
            </a:pPr>
            <a:r>
              <a:rPr lang="en-US" sz="530" dirty="0">
                <a:solidFill>
                  <a:srgbClr val="333E48"/>
                </a:solidFill>
                <a:cs typeface="Arial"/>
              </a:rPr>
              <a:t>5.	Each member is responsible for any breach of its obligations as stated herein by any of its employees or agents.</a:t>
            </a:r>
          </a:p>
          <a:p>
            <a:pPr marL="115888" indent="-115888">
              <a:spcBef>
                <a:spcPts val="400"/>
              </a:spcBef>
            </a:pPr>
            <a:r>
              <a:rPr lang="en-US" sz="530" dirty="0">
                <a:solidFill>
                  <a:srgbClr val="333E48"/>
                </a:solidFill>
                <a:cs typeface="Arial"/>
              </a:rPr>
              <a:t>6.	If a member is unwilling to abide by any</a:t>
            </a:r>
            <a:br>
              <a:rPr lang="en-US" sz="530" dirty="0">
                <a:solidFill>
                  <a:srgbClr val="333E48"/>
                </a:solidFill>
                <a:cs typeface="Arial"/>
              </a:rPr>
            </a:br>
            <a:r>
              <a:rPr lang="en-US" sz="530" dirty="0">
                <a:solidFill>
                  <a:srgbClr val="333E48"/>
                </a:solidFill>
                <a:cs typeface="Arial"/>
              </a:rPr>
              <a:t>of the foregoing obligations, then such member shall promptly return this Report and all copies thereof to Advisory Board </a:t>
            </a:r>
          </a:p>
        </p:txBody>
      </p:sp>
      <p:cxnSp>
        <p:nvCxnSpPr>
          <p:cNvPr id="9" name="Straight Connector 8"/>
          <p:cNvCxnSpPr/>
          <p:nvPr userDrawn="1"/>
        </p:nvCxnSpPr>
        <p:spPr bwMode="gray">
          <a:xfrm>
            <a:off x="4879843" y="-2108"/>
            <a:ext cx="0" cy="4578361"/>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116684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cxnSp>
        <p:nvCxnSpPr>
          <p:cNvPr id="8" name="Straight Connector 7"/>
          <p:cNvCxnSpPr/>
          <p:nvPr/>
        </p:nvCxnSpPr>
        <p:spPr bwMode="gray">
          <a:xfrm>
            <a:off x="4101378"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itle 2"/>
          <p:cNvSpPr>
            <a:spLocks noGrp="1"/>
          </p:cNvSpPr>
          <p:nvPr userDrawn="1">
            <p:ph type="title" hasCustomPrompt="1"/>
          </p:nvPr>
        </p:nvSpPr>
        <p:spPr bwMode="gray">
          <a:xfrm>
            <a:off x="320675" y="208501"/>
            <a:ext cx="3474720" cy="307777"/>
          </a:xfrm>
        </p:spPr>
        <p:txBody>
          <a:bodyPr anchor="t" anchorCtr="0"/>
          <a:lstStyle>
            <a:lvl1pPr>
              <a:defRPr sz="2000" b="0">
                <a:solidFill>
                  <a:schemeClr val="tx1"/>
                </a:solidFill>
              </a:defRPr>
            </a:lvl1pPr>
          </a:lstStyle>
          <a:p>
            <a:r>
              <a:rPr lang="en-US" dirty="0"/>
              <a:t>Insert Program Name Here</a:t>
            </a:r>
          </a:p>
        </p:txBody>
      </p:sp>
      <p:sp>
        <p:nvSpPr>
          <p:cNvPr id="3" name="TextBox 2"/>
          <p:cNvSpPr txBox="1"/>
          <p:nvPr userDrawn="1"/>
        </p:nvSpPr>
        <p:spPr bwMode="gray">
          <a:xfrm>
            <a:off x="4222376" y="122452"/>
            <a:ext cx="2110918" cy="4603824"/>
          </a:xfrm>
          <a:prstGeom prst="rect">
            <a:avLst/>
          </a:prstGeom>
          <a:noFill/>
        </p:spPr>
        <p:txBody>
          <a:bodyPr wrap="square" lIns="0" tIns="0" rIns="0" bIns="0" rtlCol="0">
            <a:spAutoFit/>
          </a:bodyPr>
          <a:lstStyle/>
          <a:p>
            <a:pPr>
              <a:spcBef>
                <a:spcPts val="300"/>
              </a:spcBef>
            </a:pPr>
            <a:r>
              <a:rPr lang="en-US" sz="450" b="1" dirty="0">
                <a:solidFill>
                  <a:srgbClr val="333E48"/>
                </a:solidFill>
              </a:rPr>
              <a:t>LEGAL CAVEAT</a:t>
            </a:r>
          </a:p>
          <a:p>
            <a:pPr>
              <a:spcBef>
                <a:spcPts val="300"/>
              </a:spcBef>
            </a:pPr>
            <a:r>
              <a:rPr lang="en-US" sz="450" dirty="0">
                <a:solidFill>
                  <a:srgbClr val="333E48"/>
                </a:solidFil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a:t>
            </a:r>
            <a:br>
              <a:rPr lang="en-US" sz="450" dirty="0">
                <a:solidFill>
                  <a:srgbClr val="333E48"/>
                </a:solidFill>
              </a:rPr>
            </a:br>
            <a:r>
              <a:rPr lang="en-US" sz="450" dirty="0">
                <a:solidFill>
                  <a:srgbClr val="333E48"/>
                </a:solidFill>
              </a:rPr>
              <a:t>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a:t>
            </a:r>
            <a:br>
              <a:rPr lang="en-US" sz="450" dirty="0">
                <a:solidFill>
                  <a:srgbClr val="333E48"/>
                </a:solidFill>
              </a:rPr>
            </a:br>
            <a:r>
              <a:rPr lang="en-US" sz="450" dirty="0">
                <a:solidFill>
                  <a:srgbClr val="333E48"/>
                </a:solidFill>
              </a:rPr>
              <a:t>and its employees and agents to abide by the terms set forth herein.</a:t>
            </a:r>
          </a:p>
          <a:p>
            <a:pPr>
              <a:spcBef>
                <a:spcPts val="300"/>
              </a:spcBef>
            </a:pPr>
            <a:r>
              <a:rPr lang="en-US" sz="450" dirty="0">
                <a:solidFill>
                  <a:srgbClr val="333E48"/>
                </a:solidFil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spcBef>
                <a:spcPts val="800"/>
              </a:spcBef>
            </a:pPr>
            <a:r>
              <a:rPr lang="en-US" sz="450" b="1" dirty="0">
                <a:solidFill>
                  <a:srgbClr val="333E48"/>
                </a:solidFill>
              </a:rPr>
              <a:t>IMPORTANT: Please read the following.</a:t>
            </a:r>
          </a:p>
          <a:p>
            <a:pPr>
              <a:spcBef>
                <a:spcPts val="300"/>
              </a:spcBef>
            </a:pPr>
            <a:r>
              <a:rPr lang="en-US" sz="450" dirty="0">
                <a:solidFill>
                  <a:srgbClr val="333E48"/>
                </a:solidFill>
              </a:rPr>
              <a:t>Advisory Board has prepared this report for the exclusive use of its members.</a:t>
            </a:r>
            <a:br>
              <a:rPr lang="en-US" sz="450" dirty="0">
                <a:solidFill>
                  <a:srgbClr val="333E48"/>
                </a:solidFill>
              </a:rPr>
            </a:br>
            <a:r>
              <a:rPr lang="en-US" sz="450" dirty="0">
                <a:solidFill>
                  <a:srgbClr val="333E48"/>
                </a:solidFill>
              </a:rPr>
              <a:t>Each member acknowledges and agrees that this report and the information contained herein (collectively, the “Report”) are confidential and proprietary to Advisory Board. By accepting delivery of this Report, each member agrees to</a:t>
            </a:r>
            <a:br>
              <a:rPr lang="en-US" sz="450" dirty="0">
                <a:solidFill>
                  <a:srgbClr val="333E48"/>
                </a:solidFill>
              </a:rPr>
            </a:br>
            <a:r>
              <a:rPr lang="en-US" sz="450" dirty="0">
                <a:solidFill>
                  <a:srgbClr val="333E48"/>
                </a:solidFill>
              </a:rPr>
              <a:t>abide by the terms as stated herein, including the following:</a:t>
            </a:r>
          </a:p>
          <a:p>
            <a:pPr marL="115888" indent="-115888">
              <a:spcBef>
                <a:spcPts val="300"/>
              </a:spcBef>
            </a:pPr>
            <a:r>
              <a:rPr lang="en-US" sz="450" dirty="0">
                <a:solidFill>
                  <a:srgbClr val="333E48"/>
                </a:solidFill>
              </a:rPr>
              <a:t>1.	Advisory Board owns all right, title, and interest in and to this Report. Except as stated herein, no right, license, permission, or interest of any kind in this Report is intended to be given, transferred to, or acquired by a member.</a:t>
            </a:r>
            <a:br>
              <a:rPr lang="en-US" sz="450" dirty="0">
                <a:solidFill>
                  <a:srgbClr val="333E48"/>
                </a:solidFill>
              </a:rPr>
            </a:br>
            <a:r>
              <a:rPr lang="en-US" sz="450" dirty="0">
                <a:solidFill>
                  <a:srgbClr val="333E48"/>
                </a:solidFill>
              </a:rPr>
              <a:t>Each member is authorized to use this Report only to the extent expressly authorized herein.</a:t>
            </a:r>
          </a:p>
          <a:p>
            <a:pPr marL="115888" indent="-115888">
              <a:spcBef>
                <a:spcPts val="300"/>
              </a:spcBef>
            </a:pPr>
            <a:r>
              <a:rPr lang="en-US" sz="450" dirty="0">
                <a:solidFill>
                  <a:srgbClr val="333E48"/>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5888" indent="-115888">
              <a:spcBef>
                <a:spcPts val="300"/>
              </a:spcBef>
            </a:pPr>
            <a:r>
              <a:rPr lang="en-US" sz="450" dirty="0">
                <a:solidFill>
                  <a:srgbClr val="333E48"/>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300"/>
              </a:spcBef>
            </a:pPr>
            <a:r>
              <a:rPr lang="en-US" sz="450" dirty="0">
                <a:solidFill>
                  <a:srgbClr val="333E48"/>
                </a:solidFill>
              </a:rPr>
              <a:t>4.	Each member shall not remove from this Report any confidential markings, copyright notices, and/or other similar indicia herein.</a:t>
            </a:r>
          </a:p>
          <a:p>
            <a:pPr marL="115888" indent="-115888">
              <a:spcBef>
                <a:spcPts val="300"/>
              </a:spcBef>
            </a:pPr>
            <a:r>
              <a:rPr lang="en-US" sz="450" dirty="0">
                <a:solidFill>
                  <a:srgbClr val="333E48"/>
                </a:solidFill>
              </a:rPr>
              <a:t>5.	Each member is responsible for any breach of its obligations as stated herein by any of its employees or agents.</a:t>
            </a:r>
          </a:p>
          <a:p>
            <a:pPr marL="115888" indent="-115888">
              <a:spcBef>
                <a:spcPts val="300"/>
              </a:spcBef>
            </a:pPr>
            <a:r>
              <a:rPr lang="en-US" sz="450" dirty="0">
                <a:solidFill>
                  <a:srgbClr val="333E48"/>
                </a:solidFill>
              </a:rPr>
              <a:t>6.	If a member is unwilling to abide by any of the foregoing obligations, then</a:t>
            </a:r>
            <a:br>
              <a:rPr lang="en-US" sz="450" dirty="0">
                <a:solidFill>
                  <a:srgbClr val="333E48"/>
                </a:solidFill>
              </a:rPr>
            </a:br>
            <a:r>
              <a:rPr lang="en-US" sz="450" dirty="0">
                <a:solidFill>
                  <a:srgbClr val="333E48"/>
                </a:solidFill>
              </a:rPr>
              <a:t>such member shall promptly return this Report and all copies thereof to Advisory Board.</a:t>
            </a:r>
          </a:p>
        </p:txBody>
      </p:sp>
      <p:sp>
        <p:nvSpPr>
          <p:cNvPr id="23" name="Text Placeholder 5"/>
          <p:cNvSpPr>
            <a:spLocks noGrp="1"/>
          </p:cNvSpPr>
          <p:nvPr>
            <p:ph type="body" sz="quarter" idx="37" hasCustomPrompt="1"/>
          </p:nvPr>
        </p:nvSpPr>
        <p:spPr bwMode="gray">
          <a:xfrm>
            <a:off x="597660" y="10414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24" name="Text Placeholder 4"/>
          <p:cNvSpPr>
            <a:spLocks noGrp="1"/>
          </p:cNvSpPr>
          <p:nvPr>
            <p:ph type="body" sz="quarter" idx="38" hasCustomPrompt="1"/>
          </p:nvPr>
        </p:nvSpPr>
        <p:spPr bwMode="gray">
          <a:xfrm>
            <a:off x="597660" y="1246507"/>
            <a:ext cx="320040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sp>
        <p:nvSpPr>
          <p:cNvPr id="25" name="Text Placeholder 5"/>
          <p:cNvSpPr>
            <a:spLocks noGrp="1"/>
          </p:cNvSpPr>
          <p:nvPr>
            <p:ph type="body" sz="quarter" idx="39" hasCustomPrompt="1"/>
          </p:nvPr>
        </p:nvSpPr>
        <p:spPr bwMode="gray">
          <a:xfrm>
            <a:off x="597660" y="1444793"/>
            <a:ext cx="320040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26" name="Text Placeholder 5"/>
          <p:cNvSpPr>
            <a:spLocks noGrp="1"/>
          </p:cNvSpPr>
          <p:nvPr>
            <p:ph type="body" sz="quarter" idx="40" hasCustomPrompt="1"/>
          </p:nvPr>
        </p:nvSpPr>
        <p:spPr bwMode="gray">
          <a:xfrm>
            <a:off x="597660" y="1574781"/>
            <a:ext cx="320040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27" name="Text Placeholder 5"/>
          <p:cNvSpPr>
            <a:spLocks noGrp="1"/>
          </p:cNvSpPr>
          <p:nvPr>
            <p:ph type="body" sz="quarter" idx="41" hasCustomPrompt="1"/>
          </p:nvPr>
        </p:nvSpPr>
        <p:spPr bwMode="gray">
          <a:xfrm>
            <a:off x="597660" y="2009573"/>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8" name="Text Placeholder 4"/>
          <p:cNvSpPr>
            <a:spLocks noGrp="1"/>
          </p:cNvSpPr>
          <p:nvPr>
            <p:ph type="body" sz="quarter" idx="42" hasCustomPrompt="1"/>
          </p:nvPr>
        </p:nvSpPr>
        <p:spPr bwMode="gray">
          <a:xfrm>
            <a:off x="597660" y="2219100"/>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597660" y="2672960"/>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30" name="Text Placeholder 4"/>
          <p:cNvSpPr>
            <a:spLocks noGrp="1"/>
          </p:cNvSpPr>
          <p:nvPr>
            <p:ph type="body" sz="quarter" idx="44" hasCustomPrompt="1"/>
          </p:nvPr>
        </p:nvSpPr>
        <p:spPr bwMode="gray">
          <a:xfrm>
            <a:off x="597660" y="2882487"/>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31" name="Text Placeholder 5"/>
          <p:cNvSpPr>
            <a:spLocks noGrp="1"/>
          </p:cNvSpPr>
          <p:nvPr>
            <p:ph type="body" sz="quarter" idx="45" hasCustomPrompt="1"/>
          </p:nvPr>
        </p:nvSpPr>
        <p:spPr bwMode="gray">
          <a:xfrm>
            <a:off x="597660" y="33363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2" name="Text Placeholder 4"/>
          <p:cNvSpPr>
            <a:spLocks noGrp="1"/>
          </p:cNvSpPr>
          <p:nvPr>
            <p:ph type="body" sz="quarter" idx="46" hasCustomPrompt="1"/>
          </p:nvPr>
        </p:nvSpPr>
        <p:spPr bwMode="gray">
          <a:xfrm>
            <a:off x="597660" y="3545891"/>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289250500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889264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grpSp>
        <p:nvGrpSpPr>
          <p:cNvPr id="6" name="Group 5"/>
          <p:cNvGrpSpPr/>
          <p:nvPr userDrawn="1"/>
        </p:nvGrpSpPr>
        <p:grpSpPr>
          <a:xfrm>
            <a:off x="438759" y="3924048"/>
            <a:ext cx="5746136" cy="532222"/>
            <a:chOff x="381609" y="3980285"/>
            <a:chExt cx="5746136" cy="532222"/>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609" y="4056523"/>
              <a:ext cx="1369615" cy="379746"/>
            </a:xfrm>
            <a:prstGeom prst="rect">
              <a:avLst/>
            </a:prstGeom>
          </p:spPr>
        </p:pic>
        <p:cxnSp>
          <p:nvCxnSpPr>
            <p:cNvPr id="8" name="Straight Connector 7"/>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bwMode="gray">
            <a:xfrm>
              <a:off x="2058009" y="3980285"/>
              <a:ext cx="4069736" cy="530352"/>
            </a:xfrm>
            <a:prstGeom prst="rect">
              <a:avLst/>
            </a:prstGeom>
            <a:noFill/>
          </p:spPr>
          <p:txBody>
            <a:bodyPr wrap="square" lIns="0" tIns="0" rIns="0" bIns="0" rtlCol="0" anchor="ctr">
              <a:noAutofit/>
            </a:bodyPr>
            <a:lstStyle/>
            <a:p>
              <a:r>
                <a:rPr lang="en-US" sz="1050" dirty="0">
                  <a:solidFill>
                    <a:srgbClr val="333E48"/>
                  </a:solidFill>
                </a:rPr>
                <a:t>2445 M Street NW, Washington DC 20037</a:t>
              </a:r>
            </a:p>
            <a:p>
              <a:r>
                <a:rPr lang="en-US" sz="1050" dirty="0">
                  <a:solidFill>
                    <a:srgbClr val="333E48"/>
                  </a:solidFill>
                </a:rPr>
                <a:t>P 202.266.5600 </a:t>
              </a:r>
              <a:r>
                <a:rPr lang="en-US" sz="900" dirty="0">
                  <a:solidFill>
                    <a:srgbClr val="333E48"/>
                  </a:solidFill>
                </a:rPr>
                <a:t>│</a:t>
              </a:r>
              <a:r>
                <a:rPr lang="en-US" sz="1050" dirty="0">
                  <a:solidFill>
                    <a:srgbClr val="333E48"/>
                  </a:solidFill>
                </a:rPr>
                <a:t> F 202.266.5700 </a:t>
              </a:r>
              <a:r>
                <a:rPr lang="en-US" sz="900" dirty="0">
                  <a:solidFill>
                    <a:srgbClr val="333E48"/>
                  </a:solidFill>
                </a:rPr>
                <a:t>│</a:t>
              </a:r>
              <a:r>
                <a:rPr lang="en-US" sz="1050" dirty="0">
                  <a:solidFill>
                    <a:srgbClr val="333E48"/>
                  </a:solidFill>
                </a:rPr>
                <a:t> </a:t>
              </a:r>
              <a:r>
                <a:rPr lang="en-US" sz="1050" b="1" dirty="0">
                  <a:solidFill>
                    <a:srgbClr val="333E48"/>
                  </a:solidFill>
                </a:rPr>
                <a:t>advisory.com</a:t>
              </a:r>
            </a:p>
          </p:txBody>
        </p:sp>
      </p:grpSp>
    </p:spTree>
    <p:extLst>
      <p:ext uri="{BB962C8B-B14F-4D97-AF65-F5344CB8AC3E}">
        <p14:creationId xmlns:p14="http://schemas.microsoft.com/office/powerpoint/2010/main" val="34917766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grpSp>
        <p:nvGrpSpPr>
          <p:cNvPr id="6" name="Group 5"/>
          <p:cNvGrpSpPr/>
          <p:nvPr userDrawn="1"/>
        </p:nvGrpSpPr>
        <p:grpSpPr>
          <a:xfrm>
            <a:off x="438759" y="3924048"/>
            <a:ext cx="5746136" cy="532222"/>
            <a:chOff x="381609" y="3980285"/>
            <a:chExt cx="5746136" cy="532222"/>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609" y="4056523"/>
              <a:ext cx="1369615" cy="379746"/>
            </a:xfrm>
            <a:prstGeom prst="rect">
              <a:avLst/>
            </a:prstGeom>
          </p:spPr>
        </p:pic>
        <p:cxnSp>
          <p:nvCxnSpPr>
            <p:cNvPr id="12" name="Straight Connector 11"/>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bwMode="gray">
            <a:xfrm>
              <a:off x="2058009" y="3980285"/>
              <a:ext cx="4069736" cy="530352"/>
            </a:xfrm>
            <a:prstGeom prst="rect">
              <a:avLst/>
            </a:prstGeom>
            <a:noFill/>
          </p:spPr>
          <p:txBody>
            <a:bodyPr wrap="square" lIns="0" tIns="0" rIns="0" bIns="0" rtlCol="0" anchor="ctr">
              <a:noAutofit/>
            </a:bodyPr>
            <a:lstStyle/>
            <a:p>
              <a:r>
                <a:rPr lang="en-US" sz="1050" dirty="0">
                  <a:solidFill>
                    <a:srgbClr val="333E48"/>
                  </a:solidFill>
                </a:rPr>
                <a:t>Third Floor, Melbourne House</a:t>
              </a:r>
              <a:br>
                <a:rPr lang="en-US" sz="1050" dirty="0">
                  <a:solidFill>
                    <a:srgbClr val="333E48"/>
                  </a:solidFill>
                </a:rPr>
              </a:br>
              <a:r>
                <a:rPr lang="en-US" sz="1050" dirty="0">
                  <a:solidFill>
                    <a:srgbClr val="333E48"/>
                  </a:solidFill>
                </a:rPr>
                <a:t>46 Aldwych, London WC2B 4LL, UK</a:t>
              </a:r>
            </a:p>
            <a:p>
              <a:r>
                <a:rPr lang="en-US" sz="1050" dirty="0">
                  <a:solidFill>
                    <a:srgbClr val="333E48"/>
                  </a:solidFill>
                </a:rPr>
                <a:t>P +44 (0) 203 100 6800 </a:t>
              </a:r>
              <a:r>
                <a:rPr lang="en-US" sz="900" dirty="0">
                  <a:solidFill>
                    <a:srgbClr val="333E48"/>
                  </a:solidFill>
                </a:rPr>
                <a:t>│</a:t>
              </a:r>
              <a:r>
                <a:rPr lang="en-US" sz="1050" dirty="0">
                  <a:solidFill>
                    <a:srgbClr val="333E48"/>
                  </a:solidFill>
                </a:rPr>
                <a:t> </a:t>
              </a:r>
              <a:r>
                <a:rPr lang="en-US" sz="1050" b="1" dirty="0">
                  <a:solidFill>
                    <a:srgbClr val="333E48"/>
                  </a:solidFill>
                </a:rPr>
                <a:t>advisory.com</a:t>
              </a:r>
            </a:p>
          </p:txBody>
        </p:sp>
      </p:grpSp>
    </p:spTree>
    <p:extLst>
      <p:ext uri="{BB962C8B-B14F-4D97-AF65-F5344CB8AC3E}">
        <p14:creationId xmlns:p14="http://schemas.microsoft.com/office/powerpoint/2010/main" val="409764943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88" y="-13366"/>
            <a:ext cx="6419088" cy="4814315"/>
          </a:xfrm>
          <a:prstGeom prst="rect">
            <a:avLst/>
          </a:prstGeom>
        </p:spPr>
      </p:pic>
    </p:spTree>
    <p:extLst>
      <p:ext uri="{BB962C8B-B14F-4D97-AF65-F5344CB8AC3E}">
        <p14:creationId xmlns:p14="http://schemas.microsoft.com/office/powerpoint/2010/main" val="2757924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sp>
        <p:nvSpPr>
          <p:cNvPr id="11" name="TextBox 10"/>
          <p:cNvSpPr txBox="1"/>
          <p:nvPr userDrawn="1"/>
        </p:nvSpPr>
        <p:spPr bwMode="gray">
          <a:xfrm>
            <a:off x="2277274" y="4146231"/>
            <a:ext cx="2284554" cy="384050"/>
          </a:xfrm>
          <a:prstGeom prst="rect">
            <a:avLst/>
          </a:prstGeom>
          <a:noFill/>
        </p:spPr>
        <p:txBody>
          <a:bodyPr wrap="square" lIns="45720" rIns="45720" rtlCol="0" anchor="ctr">
            <a:noAutofit/>
          </a:bodyPr>
          <a:lstStyle/>
          <a:p>
            <a:pPr algn="ctr">
              <a:spcBef>
                <a:spcPts val="100"/>
              </a:spcBef>
            </a:pPr>
            <a:r>
              <a:rPr lang="en-US" sz="900" dirty="0">
                <a:solidFill>
                  <a:schemeClr val="tx1"/>
                </a:solidFill>
              </a:rPr>
              <a:t>2445 M Street NW </a:t>
            </a:r>
            <a:r>
              <a:rPr lang="en-US" sz="900" b="0" dirty="0">
                <a:solidFill>
                  <a:schemeClr val="tx1"/>
                </a:solidFill>
              </a:rPr>
              <a:t>I</a:t>
            </a:r>
            <a:r>
              <a:rPr lang="en-US" sz="900" dirty="0">
                <a:solidFill>
                  <a:schemeClr val="tx1"/>
                </a:solidFill>
              </a:rPr>
              <a:t> Washington DC 20037</a:t>
            </a:r>
          </a:p>
          <a:p>
            <a:pPr algn="ctr">
              <a:spcBef>
                <a:spcPts val="100"/>
              </a:spcBef>
            </a:pPr>
            <a:r>
              <a:rPr lang="en-US" sz="900" dirty="0">
                <a:solidFill>
                  <a:schemeClr val="tx1"/>
                </a:solidFill>
              </a:rPr>
              <a:t>P 202.266.5600 </a:t>
            </a:r>
            <a:r>
              <a:rPr lang="en-US" sz="900" b="0" dirty="0">
                <a:solidFill>
                  <a:schemeClr val="tx1"/>
                </a:solidFill>
              </a:rPr>
              <a:t>I</a:t>
            </a:r>
            <a:r>
              <a:rPr lang="en-US" sz="900" dirty="0">
                <a:solidFill>
                  <a:schemeClr val="tx1"/>
                </a:solidFill>
              </a:rPr>
              <a:t> F 202.266.5700</a:t>
            </a:r>
          </a:p>
        </p:txBody>
      </p:sp>
      <p:sp>
        <p:nvSpPr>
          <p:cNvPr id="14" name="TextBox 13"/>
          <p:cNvSpPr txBox="1"/>
          <p:nvPr userDrawn="1"/>
        </p:nvSpPr>
        <p:spPr bwMode="gray">
          <a:xfrm>
            <a:off x="4704239" y="4223041"/>
            <a:ext cx="1019662" cy="230430"/>
          </a:xfrm>
          <a:prstGeom prst="rect">
            <a:avLst/>
          </a:prstGeom>
          <a:noFill/>
        </p:spPr>
        <p:txBody>
          <a:bodyPr wrap="square" lIns="45720" rIns="45720" rtlCol="0" anchor="ctr">
            <a:noAutofit/>
          </a:bodyPr>
          <a:lstStyle/>
          <a:p>
            <a:pPr algn="ctr">
              <a:spcBef>
                <a:spcPts val="100"/>
              </a:spcBef>
            </a:pPr>
            <a:r>
              <a:rPr lang="en-US" sz="1100" b="1" dirty="0">
                <a:solidFill>
                  <a:schemeClr val="tx1"/>
                </a:solidFill>
              </a:rPr>
              <a:t>advisory.com</a:t>
            </a:r>
          </a:p>
        </p:txBody>
      </p:sp>
      <p:cxnSp>
        <p:nvCxnSpPr>
          <p:cNvPr id="16" name="Straight Connector 15"/>
          <p:cNvCxnSpPr/>
          <p:nvPr userDrawn="1"/>
        </p:nvCxnSpPr>
        <p:spPr bwMode="gray">
          <a:xfrm>
            <a:off x="4636567" y="4090988"/>
            <a:ext cx="0" cy="493029"/>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gray">
          <a:xfrm>
            <a:off x="2193405" y="4090988"/>
            <a:ext cx="0" cy="493029"/>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0804" y="3978148"/>
            <a:ext cx="1517904" cy="737308"/>
          </a:xfrm>
          <a:prstGeom prst="rect">
            <a:avLst/>
          </a:prstGeom>
        </p:spPr>
      </p:pic>
    </p:spTree>
    <p:extLst>
      <p:ext uri="{BB962C8B-B14F-4D97-AF65-F5344CB8AC3E}">
        <p14:creationId xmlns:p14="http://schemas.microsoft.com/office/powerpoint/2010/main" val="134937256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Title: Logo Lock-up">
    <p:spTree>
      <p:nvGrpSpPr>
        <p:cNvPr id="1" name=""/>
        <p:cNvGrpSpPr/>
        <p:nvPr/>
      </p:nvGrpSpPr>
      <p:grpSpPr>
        <a:xfrm>
          <a:off x="0" y="0"/>
          <a:ext cx="0" cy="0"/>
          <a:chOff x="0" y="0"/>
          <a:chExt cx="0" cy="0"/>
        </a:xfrm>
      </p:grpSpPr>
      <p:sp>
        <p:nvSpPr>
          <p:cNvPr id="8" name="Rectangle 7"/>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36" name="Group 35"/>
          <p:cNvGrpSpPr/>
          <p:nvPr userDrawn="1"/>
        </p:nvGrpSpPr>
        <p:grpSpPr bwMode="gray">
          <a:xfrm>
            <a:off x="2469328" y="1009678"/>
            <a:ext cx="3931710" cy="3793330"/>
            <a:chOff x="2469328" y="1009678"/>
            <a:chExt cx="3931710" cy="3793330"/>
          </a:xfrm>
        </p:grpSpPr>
        <p:sp>
          <p:nvSpPr>
            <p:cNvPr id="10"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13"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14"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grpSp>
      <p:sp>
        <p:nvSpPr>
          <p:cNvPr id="17" name="Rectangle 16"/>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cxnSp>
        <p:nvCxnSpPr>
          <p:cNvPr id="23" name="Straight Connector 22"/>
          <p:cNvCxnSpPr/>
          <p:nvPr userDrawn="1"/>
        </p:nvCxnSpPr>
        <p:spPr bwMode="gray">
          <a:xfrm>
            <a:off x="1745473" y="232899"/>
            <a:ext cx="0" cy="50292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06723" y="103457"/>
            <a:ext cx="1517904" cy="737308"/>
          </a:xfrm>
          <a:prstGeom prst="rect">
            <a:avLst/>
          </a:prstGeom>
        </p:spPr>
      </p:pic>
      <p:sp>
        <p:nvSpPr>
          <p:cNvPr id="4"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6"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sp>
        <p:nvSpPr>
          <p:cNvPr id="18" name="Text Placeholder 5"/>
          <p:cNvSpPr>
            <a:spLocks noGrp="1"/>
          </p:cNvSpPr>
          <p:nvPr>
            <p:ph type="body" sz="quarter" idx="21" hasCustomPrompt="1"/>
          </p:nvPr>
        </p:nvSpPr>
        <p:spPr bwMode="gray">
          <a:xfrm>
            <a:off x="1866845" y="242958"/>
            <a:ext cx="2167128" cy="493776"/>
          </a:xfrm>
        </p:spPr>
        <p:txBody>
          <a:bodyPr anchor="ctr">
            <a:noAutofit/>
          </a:bodyPr>
          <a:lstStyle>
            <a:lvl1pPr marL="0" indent="0">
              <a:spcBef>
                <a:spcPts val="0"/>
              </a:spcBef>
              <a:buNone/>
              <a:defRPr sz="120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spTree>
    <p:extLst>
      <p:ext uri="{BB962C8B-B14F-4D97-AF65-F5344CB8AC3E}">
        <p14:creationId xmlns:p14="http://schemas.microsoft.com/office/powerpoint/2010/main" val="132368351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Title: Logo">
    <p:spTree>
      <p:nvGrpSpPr>
        <p:cNvPr id="1" name=""/>
        <p:cNvGrpSpPr/>
        <p:nvPr/>
      </p:nvGrpSpPr>
      <p:grpSpPr>
        <a:xfrm>
          <a:off x="0" y="0"/>
          <a:ext cx="0" cy="0"/>
          <a:chOff x="0" y="0"/>
          <a:chExt cx="0" cy="0"/>
        </a:xfrm>
      </p:grpSpPr>
      <p:sp>
        <p:nvSpPr>
          <p:cNvPr id="11" name="Rectangle 10"/>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12" name="Group 11"/>
          <p:cNvGrpSpPr/>
          <p:nvPr userDrawn="1"/>
        </p:nvGrpSpPr>
        <p:grpSpPr bwMode="gray">
          <a:xfrm>
            <a:off x="2469328" y="1009678"/>
            <a:ext cx="3931710" cy="3793330"/>
            <a:chOff x="2469328" y="1009678"/>
            <a:chExt cx="3931710" cy="3793330"/>
          </a:xfrm>
        </p:grpSpPr>
        <p:sp>
          <p:nvSpPr>
            <p:cNvPr id="16"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18"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19"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grpSp>
      <p:sp>
        <p:nvSpPr>
          <p:cNvPr id="20" name="Rectangle 19"/>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06723" y="103457"/>
            <a:ext cx="1517904" cy="737308"/>
          </a:xfrm>
          <a:prstGeom prst="rect">
            <a:avLst/>
          </a:prstGeom>
        </p:spPr>
      </p:pic>
      <p:sp>
        <p:nvSpPr>
          <p:cNvPr id="23"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24"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spTree>
    <p:extLst>
      <p:ext uri="{BB962C8B-B14F-4D97-AF65-F5344CB8AC3E}">
        <p14:creationId xmlns:p14="http://schemas.microsoft.com/office/powerpoint/2010/main" val="369509307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Road Map 3">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3" name="TextBox 12"/>
          <p:cNvSpPr txBox="1"/>
          <p:nvPr userDrawn="1"/>
        </p:nvSpPr>
        <p:spPr bwMode="gray">
          <a:xfrm>
            <a:off x="786450" y="198021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1070148" y="26835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1" name="TextBox 20"/>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5" name="TextBox 14"/>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The Advisory Board Company • </a:t>
            </a:r>
            <a:r>
              <a:rPr lang="en-US" sz="500" b="1" dirty="0">
                <a:solidFill>
                  <a:srgbClr val="BEC9D0"/>
                </a:solidFill>
              </a:rPr>
              <a:t>advisory.com</a:t>
            </a:r>
            <a:endParaRPr lang="en-US" sz="500" dirty="0">
              <a:solidFill>
                <a:srgbClr val="BEC9D0"/>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5" name="Text Placeholder 4"/>
          <p:cNvSpPr>
            <a:spLocks noGrp="1"/>
          </p:cNvSpPr>
          <p:nvPr>
            <p:ph type="body" sz="quarter" idx="28" hasCustomPrompt="1"/>
          </p:nvPr>
        </p:nvSpPr>
        <p:spPr bwMode="gray">
          <a:xfrm>
            <a:off x="1341574" y="214949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19" name="Text Placeholder 4"/>
          <p:cNvSpPr>
            <a:spLocks noGrp="1"/>
          </p:cNvSpPr>
          <p:nvPr>
            <p:ph type="body" sz="quarter" idx="29" hasCustomPrompt="1"/>
          </p:nvPr>
        </p:nvSpPr>
        <p:spPr bwMode="gray">
          <a:xfrm>
            <a:off x="1560779" y="28528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485739732"/>
      </p:ext>
    </p:extLst>
  </p:cSld>
  <p:clrMapOvr>
    <a:overrideClrMapping bg1="lt1" tx1="dk1" bg2="lt2" tx2="dk2" accent1="accent1" accent2="accent2" accent3="accent3" accent4="accent4" accent5="accent5" accent6="accent6" hlink="hlink" folHlink="folHlink"/>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Road Map 4">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734092" y="185495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972575" y="243302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196771" y="301109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4"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5" name="TextBox 24"/>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7" name="TextBox 1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The Advisory Board Company • </a:t>
            </a:r>
            <a:r>
              <a:rPr lang="en-US" sz="500" b="1" dirty="0">
                <a:solidFill>
                  <a:srgbClr val="BEC9D0"/>
                </a:solidFill>
              </a:rPr>
              <a:t>advisory.com</a:t>
            </a:r>
            <a:endParaRPr lang="en-US" sz="500" dirty="0">
              <a:solidFill>
                <a:srgbClr val="BEC9D0"/>
              </a:solidFill>
            </a:endParaRPr>
          </a:p>
        </p:txBody>
      </p:sp>
      <p:sp>
        <p:nvSpPr>
          <p:cNvPr id="27"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341574" y="202423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560779" y="260230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792510" y="318037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2511752711"/>
      </p:ext>
    </p:extLst>
  </p:cSld>
  <p:clrMapOvr>
    <a:overrideClrMapping bg1="lt1" tx1="dk1" bg2="lt2" tx2="dk2" accent1="accent1" accent2="accent2" accent3="accent3" accent4="accent4" accent5="accent5" accent6="accent6" hlink="hlink" folHlink="folHlink"/>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Road Map 5">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629279" y="160443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870300" y="218250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097035" y="276057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7" name="TextBox 16"/>
          <p:cNvSpPr txBox="1"/>
          <p:nvPr userDrawn="1"/>
        </p:nvSpPr>
        <p:spPr bwMode="gray">
          <a:xfrm>
            <a:off x="1323771" y="333864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402544" y="102636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9" name="TextBox 18"/>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The Advisory Board Company • </a:t>
            </a:r>
            <a:r>
              <a:rPr lang="en-US" sz="500" b="1" dirty="0">
                <a:solidFill>
                  <a:srgbClr val="BEC9D0"/>
                </a:solidFill>
              </a:rPr>
              <a:t>advisory.com</a:t>
            </a:r>
            <a:endParaRPr lang="en-US" sz="500" dirty="0">
              <a:solidFill>
                <a:srgbClr val="BEC9D0"/>
              </a:solidFill>
            </a:endParaRP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3" name="Title 1"/>
          <p:cNvSpPr>
            <a:spLocks noGrp="1"/>
          </p:cNvSpPr>
          <p:nvPr>
            <p:ph type="title" hasCustomPrompt="1"/>
          </p:nvPr>
        </p:nvSpPr>
        <p:spPr bwMode="gray">
          <a:xfrm>
            <a:off x="1007460" y="1164868"/>
            <a:ext cx="4572000" cy="215444"/>
          </a:xfrm>
        </p:spPr>
        <p:txBody>
          <a:bodyPr anchor="ctr" anchorCtr="0"/>
          <a:lstStyle>
            <a:lvl1pPr>
              <a:defRPr sz="1400" b="0"/>
            </a:lvl1pPr>
          </a:lstStyle>
          <a:p>
            <a:r>
              <a:rPr lang="en-US" dirty="0"/>
              <a:t>Section Title – Arial 14pt Regular, White, Use Title Case</a:t>
            </a:r>
          </a:p>
        </p:txBody>
      </p:sp>
      <p:sp>
        <p:nvSpPr>
          <p:cNvPr id="25" name="Text Placeholder 4"/>
          <p:cNvSpPr>
            <a:spLocks noGrp="1"/>
          </p:cNvSpPr>
          <p:nvPr>
            <p:ph type="body" sz="quarter" idx="28" hasCustomPrompt="1"/>
          </p:nvPr>
        </p:nvSpPr>
        <p:spPr bwMode="gray">
          <a:xfrm>
            <a:off x="1259614" y="177371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6" name="Text Placeholder 4"/>
          <p:cNvSpPr>
            <a:spLocks noGrp="1"/>
          </p:cNvSpPr>
          <p:nvPr>
            <p:ph type="body" sz="quarter" idx="31" hasCustomPrompt="1"/>
          </p:nvPr>
        </p:nvSpPr>
        <p:spPr bwMode="gray">
          <a:xfrm>
            <a:off x="1478819" y="235178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2" hasCustomPrompt="1"/>
          </p:nvPr>
        </p:nvSpPr>
        <p:spPr bwMode="gray">
          <a:xfrm>
            <a:off x="1710550" y="292985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5" hasCustomPrompt="1"/>
          </p:nvPr>
        </p:nvSpPr>
        <p:spPr bwMode="gray">
          <a:xfrm>
            <a:off x="1917770" y="350792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2351767868"/>
      </p:ext>
    </p:extLst>
  </p:cSld>
  <p:clrMapOvr>
    <a:overrideClrMapping bg1="lt1" tx1="dk1" bg2="lt2" tx2="dk2" accent1="accent1" accent2="accent2" accent3="accent3" accent4="accent4" accent5="accent5" accent6="accent6" hlink="hlink" folHlink="folHlink"/>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Road Map 6">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526564" y="1341392"/>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760073" y="191946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987319" y="2497530"/>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17" name="TextBox 16"/>
          <p:cNvSpPr txBox="1"/>
          <p:nvPr userDrawn="1"/>
        </p:nvSpPr>
        <p:spPr bwMode="gray">
          <a:xfrm>
            <a:off x="1227091" y="307559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3"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1" name="TextBox 2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The Advisory Board Company • </a:t>
            </a:r>
            <a:r>
              <a:rPr lang="en-US" sz="500" b="1" dirty="0">
                <a:solidFill>
                  <a:srgbClr val="BEC9D0"/>
                </a:solidFill>
              </a:rPr>
              <a:t>advisory.com</a:t>
            </a:r>
            <a:endParaRPr lang="en-US" sz="500" dirty="0">
              <a:solidFill>
                <a:srgbClr val="BEC9D0"/>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5" name="Title 1"/>
          <p:cNvSpPr>
            <a:spLocks noGrp="1"/>
          </p:cNvSpPr>
          <p:nvPr>
            <p:ph type="title" hasCustomPrompt="1"/>
          </p:nvPr>
        </p:nvSpPr>
        <p:spPr bwMode="gray">
          <a:xfrm>
            <a:off x="903718" y="901822"/>
            <a:ext cx="4572000" cy="215444"/>
          </a:xfrm>
        </p:spPr>
        <p:txBody>
          <a:bodyPr anchor="ctr" anchorCtr="0"/>
          <a:lstStyle>
            <a:lvl1pPr>
              <a:defRPr sz="1400" b="0"/>
            </a:lvl1pPr>
          </a:lstStyle>
          <a:p>
            <a:r>
              <a:rPr lang="en-US" dirty="0"/>
              <a:t>Section Title – Arial 14pt Regular, White, Use Title Case</a:t>
            </a:r>
          </a:p>
        </p:txBody>
      </p:sp>
      <p:sp>
        <p:nvSpPr>
          <p:cNvPr id="26" name="Text Placeholder 4"/>
          <p:cNvSpPr>
            <a:spLocks noGrp="1"/>
          </p:cNvSpPr>
          <p:nvPr>
            <p:ph type="body" sz="quarter" idx="28" hasCustomPrompt="1"/>
          </p:nvPr>
        </p:nvSpPr>
        <p:spPr bwMode="gray">
          <a:xfrm>
            <a:off x="1155872" y="1510669"/>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1" hasCustomPrompt="1"/>
          </p:nvPr>
        </p:nvSpPr>
        <p:spPr bwMode="gray">
          <a:xfrm>
            <a:off x="1375077" y="208873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2" hasCustomPrompt="1"/>
          </p:nvPr>
        </p:nvSpPr>
        <p:spPr bwMode="gray">
          <a:xfrm>
            <a:off x="1606808" y="2666807"/>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8" hasCustomPrompt="1"/>
          </p:nvPr>
        </p:nvSpPr>
        <p:spPr bwMode="gray">
          <a:xfrm>
            <a:off x="1814028" y="324487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9"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2044502407"/>
      </p:ext>
    </p:extLst>
  </p:cSld>
  <p:clrMapOvr>
    <a:overrideClrMapping bg1="lt1" tx1="dk1" bg2="lt2" tx2="dk2" accent1="accent1" accent2="accent2" accent3="accent3" accent4="accent4" accent5="accent5" accent6="accent6" hlink="hlink" folHlink="folHlink"/>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Road Map 7">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80339" y="12450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686412"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873696" y="220849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17" name="TextBox 16"/>
          <p:cNvSpPr txBox="1"/>
          <p:nvPr userDrawn="1"/>
        </p:nvSpPr>
        <p:spPr bwMode="gray">
          <a:xfrm>
            <a:off x="1073506" y="269021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3" name="TextBox 22"/>
          <p:cNvSpPr txBox="1"/>
          <p:nvPr userDrawn="1"/>
        </p:nvSpPr>
        <p:spPr bwMode="gray">
          <a:xfrm>
            <a:off x="1267053" y="317194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5"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6" name="TextBox 25"/>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7" name="TextBox 2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The Advisory Board Company • </a:t>
            </a:r>
            <a:r>
              <a:rPr lang="en-US" sz="500" b="1" dirty="0">
                <a:solidFill>
                  <a:srgbClr val="BEC9D0"/>
                </a:solidFill>
              </a:rPr>
              <a:t>advisory.com</a:t>
            </a:r>
            <a:endParaRPr lang="en-US" sz="500" dirty="0">
              <a:solidFill>
                <a:srgbClr val="BEC9D0"/>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4"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080729" y="14143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273838" y="189604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466947" y="237777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2" name="Text Placeholder 4"/>
          <p:cNvSpPr>
            <a:spLocks noGrp="1"/>
          </p:cNvSpPr>
          <p:nvPr>
            <p:ph type="body" sz="quarter" idx="41" hasCustomPrompt="1"/>
          </p:nvPr>
        </p:nvSpPr>
        <p:spPr bwMode="gray">
          <a:xfrm>
            <a:off x="1660056" y="285949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3" name="Text Placeholder 4"/>
          <p:cNvSpPr>
            <a:spLocks noGrp="1"/>
          </p:cNvSpPr>
          <p:nvPr>
            <p:ph type="body" sz="quarter" idx="42" hasCustomPrompt="1"/>
          </p:nvPr>
        </p:nvSpPr>
        <p:spPr bwMode="gray">
          <a:xfrm>
            <a:off x="1853165" y="334122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43"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1765010512"/>
      </p:ext>
    </p:extLst>
  </p:cSld>
  <p:clrMapOvr>
    <a:overrideClrMapping bg1="lt1" tx1="dk1" bg2="lt2" tx2="dk2" accent1="accent1" accent2="accent2" accent3="accent3" accent4="accent4" accent5="accent5" accent6="accent6" hlink="hlink" folHlink="folHlink"/>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Road Map 8">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5" name="TextBox 24"/>
          <p:cNvSpPr txBox="1"/>
          <p:nvPr userDrawn="1"/>
        </p:nvSpPr>
        <p:spPr bwMode="gray">
          <a:xfrm>
            <a:off x="1304319" y="324075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61414" y="117622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5" name="TextBox 14"/>
          <p:cNvSpPr txBox="1"/>
          <p:nvPr userDrawn="1"/>
        </p:nvSpPr>
        <p:spPr bwMode="gray">
          <a:xfrm>
            <a:off x="786050" y="200204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72902"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8</a:t>
            </a:r>
          </a:p>
        </p:txBody>
      </p:sp>
      <p:sp>
        <p:nvSpPr>
          <p:cNvPr id="17" name="TextBox 16"/>
          <p:cNvSpPr txBox="1"/>
          <p:nvPr userDrawn="1"/>
        </p:nvSpPr>
        <p:spPr bwMode="gray">
          <a:xfrm>
            <a:off x="967157" y="24149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2833"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grpSp>
        <p:nvGrpSpPr>
          <p:cNvPr id="2" name="Group 1"/>
          <p:cNvGrpSpPr/>
          <p:nvPr userDrawn="1"/>
        </p:nvGrpSpPr>
        <p:grpSpPr bwMode="gray">
          <a:xfrm>
            <a:off x="629995" y="1589135"/>
            <a:ext cx="274320" cy="492443"/>
            <a:chOff x="842273" y="1726771"/>
            <a:chExt cx="274320" cy="492443"/>
          </a:xfrm>
        </p:grpSpPr>
        <p:sp>
          <p:nvSpPr>
            <p:cNvPr id="14" name="TextBox 13"/>
            <p:cNvSpPr txBox="1"/>
            <p:nvPr userDrawn="1"/>
          </p:nvSpPr>
          <p:spPr bwMode="gray">
            <a:xfrm>
              <a:off x="842273"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28" name="Rectangle 27"/>
            <p:cNvSpPr/>
            <p:nvPr userDrawn="1"/>
          </p:nvSpPr>
          <p:spPr bwMode="gray">
            <a:xfrm rot="20240294">
              <a:off x="1002510" y="1948341"/>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23" name="TextBox 22"/>
          <p:cNvSpPr txBox="1"/>
          <p:nvPr userDrawn="1"/>
        </p:nvSpPr>
        <p:spPr bwMode="gray">
          <a:xfrm>
            <a:off x="1135738" y="282785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9"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3" name="TextBox 32"/>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31" name="TextBox 3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The Advisory Board Company • </a:t>
            </a:r>
            <a:r>
              <a:rPr lang="en-US" sz="500" b="1" dirty="0">
                <a:solidFill>
                  <a:srgbClr val="BEC9D0"/>
                </a:solidFill>
              </a:rPr>
              <a:t>advisory.com</a:t>
            </a:r>
            <a:endParaRPr lang="en-US" sz="500" dirty="0">
              <a:solidFill>
                <a:srgbClr val="BEC9D0"/>
              </a:solidFill>
            </a:endParaRP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32" name="Text Placeholder 4"/>
          <p:cNvSpPr>
            <a:spLocks noGrp="1"/>
          </p:cNvSpPr>
          <p:nvPr>
            <p:ph type="body" sz="quarter" idx="28" hasCustomPrompt="1"/>
          </p:nvPr>
        </p:nvSpPr>
        <p:spPr bwMode="gray">
          <a:xfrm>
            <a:off x="1053142" y="134550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31" hasCustomPrompt="1"/>
          </p:nvPr>
        </p:nvSpPr>
        <p:spPr bwMode="gray">
          <a:xfrm>
            <a:off x="1218664" y="175841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5" name="Text Placeholder 4"/>
          <p:cNvSpPr>
            <a:spLocks noGrp="1"/>
          </p:cNvSpPr>
          <p:nvPr>
            <p:ph type="body" sz="quarter" idx="32" hasCustomPrompt="1"/>
          </p:nvPr>
        </p:nvSpPr>
        <p:spPr bwMode="gray">
          <a:xfrm>
            <a:off x="1384186" y="217131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6" name="Text Placeholder 4"/>
          <p:cNvSpPr>
            <a:spLocks noGrp="1"/>
          </p:cNvSpPr>
          <p:nvPr>
            <p:ph type="body" sz="quarter" idx="45" hasCustomPrompt="1"/>
          </p:nvPr>
        </p:nvSpPr>
        <p:spPr bwMode="gray">
          <a:xfrm>
            <a:off x="1549708" y="25842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7" name="Text Placeholder 4"/>
          <p:cNvSpPr>
            <a:spLocks noGrp="1"/>
          </p:cNvSpPr>
          <p:nvPr>
            <p:ph type="body" sz="quarter" idx="46" hasCustomPrompt="1"/>
          </p:nvPr>
        </p:nvSpPr>
        <p:spPr bwMode="gray">
          <a:xfrm>
            <a:off x="1715230" y="299713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8" name="Text Placeholder 4"/>
          <p:cNvSpPr>
            <a:spLocks noGrp="1"/>
          </p:cNvSpPr>
          <p:nvPr>
            <p:ph type="body" sz="quarter" idx="47" hasCustomPrompt="1"/>
          </p:nvPr>
        </p:nvSpPr>
        <p:spPr bwMode="gray">
          <a:xfrm>
            <a:off x="1880752" y="341003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9" name="Text Placeholder 4"/>
          <p:cNvSpPr>
            <a:spLocks noGrp="1"/>
          </p:cNvSpPr>
          <p:nvPr>
            <p:ph type="body" sz="quarter" idx="48"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904054969"/>
      </p:ext>
    </p:extLst>
  </p:cSld>
  <p:clrMapOvr>
    <a:overrideClrMapping bg1="lt1" tx1="dk1" bg2="lt2" tx2="dk2" accent1="accent1" accent2="accent2" accent3="accent3" accent4="accent4" accent5="accent5" accent6="accent6" hlink="hlink" folHlink="folHlink"/>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1" name="Rectangle 20"/>
          <p:cNvSpPr/>
          <p:nvPr userDrawn="1"/>
        </p:nvSpPr>
        <p:spPr bwMode="gray">
          <a:xfrm>
            <a:off x="0" y="-1"/>
            <a:ext cx="6400800" cy="10885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5" name="Straight Connector 14"/>
          <p:cNvCxnSpPr/>
          <p:nvPr userDrawn="1"/>
        </p:nvCxnSpPr>
        <p:spPr bwMode="gray">
          <a:xfrm>
            <a:off x="1169427" y="1576552"/>
            <a:ext cx="4830717" cy="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1"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grpSp>
        <p:nvGrpSpPr>
          <p:cNvPr id="20" name="Group 4"/>
          <p:cNvGrpSpPr>
            <a:grpSpLocks noChangeAspect="1"/>
          </p:cNvGrpSpPr>
          <p:nvPr userDrawn="1"/>
        </p:nvGrpSpPr>
        <p:grpSpPr bwMode="gray">
          <a:xfrm>
            <a:off x="1171808" y="939171"/>
            <a:ext cx="720279" cy="558772"/>
            <a:chOff x="1155" y="849"/>
            <a:chExt cx="1717" cy="1332"/>
          </a:xfrm>
        </p:grpSpPr>
        <p:sp>
          <p:nvSpPr>
            <p:cNvPr id="26" name="Freeform 6"/>
            <p:cNvSpPr>
              <a:spLocks/>
            </p:cNvSpPr>
            <p:nvPr userDrawn="1"/>
          </p:nvSpPr>
          <p:spPr bwMode="gray">
            <a:xfrm>
              <a:off x="2045" y="1541"/>
              <a:ext cx="827" cy="640"/>
            </a:xfrm>
            <a:custGeom>
              <a:avLst/>
              <a:gdLst>
                <a:gd name="T0" fmla="*/ 0 w 1653"/>
                <a:gd name="T1" fmla="*/ 0 h 1280"/>
                <a:gd name="T2" fmla="*/ 828 w 1653"/>
                <a:gd name="T3" fmla="*/ 0 h 1280"/>
                <a:gd name="T4" fmla="*/ 1653 w 1653"/>
                <a:gd name="T5" fmla="*/ 1280 h 1280"/>
                <a:gd name="T6" fmla="*/ 824 w 1653"/>
                <a:gd name="T7" fmla="*/ 1280 h 1280"/>
                <a:gd name="T8" fmla="*/ 0 w 1653"/>
                <a:gd name="T9" fmla="*/ 0 h 1280"/>
              </a:gdLst>
              <a:ahLst/>
              <a:cxnLst>
                <a:cxn ang="0">
                  <a:pos x="T0" y="T1"/>
                </a:cxn>
                <a:cxn ang="0">
                  <a:pos x="T2" y="T3"/>
                </a:cxn>
                <a:cxn ang="0">
                  <a:pos x="T4" y="T5"/>
                </a:cxn>
                <a:cxn ang="0">
                  <a:pos x="T6" y="T7"/>
                </a:cxn>
                <a:cxn ang="0">
                  <a:pos x="T8" y="T9"/>
                </a:cxn>
              </a:cxnLst>
              <a:rect l="0" t="0" r="r" b="b"/>
              <a:pathLst>
                <a:path w="1653" h="1280">
                  <a:moveTo>
                    <a:pt x="0" y="0"/>
                  </a:moveTo>
                  <a:lnTo>
                    <a:pt x="828" y="0"/>
                  </a:lnTo>
                  <a:lnTo>
                    <a:pt x="1653" y="1280"/>
                  </a:lnTo>
                  <a:lnTo>
                    <a:pt x="824" y="1280"/>
                  </a:lnTo>
                  <a:lnTo>
                    <a:pt x="0" y="0"/>
                  </a:lnTo>
                  <a:close/>
                </a:path>
              </a:pathLst>
            </a:custGeom>
            <a:solidFill>
              <a:srgbClr val="B2B3B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7" name="Freeform 7"/>
            <p:cNvSpPr>
              <a:spLocks/>
            </p:cNvSpPr>
            <p:nvPr userDrawn="1"/>
          </p:nvSpPr>
          <p:spPr bwMode="gray">
            <a:xfrm>
              <a:off x="1155" y="1541"/>
              <a:ext cx="826" cy="640"/>
            </a:xfrm>
            <a:custGeom>
              <a:avLst/>
              <a:gdLst>
                <a:gd name="T0" fmla="*/ 824 w 1653"/>
                <a:gd name="T1" fmla="*/ 0 h 1280"/>
                <a:gd name="T2" fmla="*/ 1653 w 1653"/>
                <a:gd name="T3" fmla="*/ 0 h 1280"/>
                <a:gd name="T4" fmla="*/ 829 w 1653"/>
                <a:gd name="T5" fmla="*/ 1280 h 1280"/>
                <a:gd name="T6" fmla="*/ 0 w 1653"/>
                <a:gd name="T7" fmla="*/ 1280 h 1280"/>
                <a:gd name="T8" fmla="*/ 824 w 1653"/>
                <a:gd name="T9" fmla="*/ 0 h 1280"/>
              </a:gdLst>
              <a:ahLst/>
              <a:cxnLst>
                <a:cxn ang="0">
                  <a:pos x="T0" y="T1"/>
                </a:cxn>
                <a:cxn ang="0">
                  <a:pos x="T2" y="T3"/>
                </a:cxn>
                <a:cxn ang="0">
                  <a:pos x="T4" y="T5"/>
                </a:cxn>
                <a:cxn ang="0">
                  <a:pos x="T6" y="T7"/>
                </a:cxn>
                <a:cxn ang="0">
                  <a:pos x="T8" y="T9"/>
                </a:cxn>
              </a:cxnLst>
              <a:rect l="0" t="0" r="r" b="b"/>
              <a:pathLst>
                <a:path w="1653" h="1280">
                  <a:moveTo>
                    <a:pt x="824" y="0"/>
                  </a:moveTo>
                  <a:lnTo>
                    <a:pt x="1653" y="0"/>
                  </a:lnTo>
                  <a:lnTo>
                    <a:pt x="829" y="1280"/>
                  </a:lnTo>
                  <a:lnTo>
                    <a:pt x="0" y="1280"/>
                  </a:lnTo>
                  <a:lnTo>
                    <a:pt x="824" y="0"/>
                  </a:lnTo>
                  <a:close/>
                </a:path>
              </a:pathLst>
            </a:custGeom>
            <a:solidFill>
              <a:srgbClr val="B2B3B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8" name="Freeform 8"/>
            <p:cNvSpPr>
              <a:spLocks/>
            </p:cNvSpPr>
            <p:nvPr userDrawn="1"/>
          </p:nvSpPr>
          <p:spPr bwMode="gray">
            <a:xfrm>
              <a:off x="1609" y="849"/>
              <a:ext cx="826" cy="640"/>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Lst>
              <a:ahLst/>
              <a:cxnLst>
                <a:cxn ang="0">
                  <a:pos x="T0" y="T1"/>
                </a:cxn>
                <a:cxn ang="0">
                  <a:pos x="T2" y="T3"/>
                </a:cxn>
                <a:cxn ang="0">
                  <a:pos x="T4" y="T5"/>
                </a:cxn>
                <a:cxn ang="0">
                  <a:pos x="T6" y="T7"/>
                </a:cxn>
                <a:cxn ang="0">
                  <a:pos x="T8" y="T9"/>
                </a:cxn>
              </a:cxnLst>
              <a:rect l="0" t="0" r="r" b="b"/>
              <a:pathLst>
                <a:path w="1653" h="1280">
                  <a:moveTo>
                    <a:pt x="0" y="0"/>
                  </a:moveTo>
                  <a:lnTo>
                    <a:pt x="829" y="0"/>
                  </a:lnTo>
                  <a:lnTo>
                    <a:pt x="1653" y="1280"/>
                  </a:lnTo>
                  <a:lnTo>
                    <a:pt x="824" y="1280"/>
                  </a:lnTo>
                  <a:lnTo>
                    <a:pt x="0" y="0"/>
                  </a:lnTo>
                  <a:close/>
                </a:path>
              </a:pathLst>
            </a:custGeom>
            <a:solidFill>
              <a:srgbClr val="CF0A2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grpSp>
      <p:sp>
        <p:nvSpPr>
          <p:cNvPr id="2" name="Title 1"/>
          <p:cNvSpPr>
            <a:spLocks noGrp="1"/>
          </p:cNvSpPr>
          <p:nvPr>
            <p:ph type="title" hasCustomPrompt="1"/>
          </p:nvPr>
        </p:nvSpPr>
        <p:spPr bwMode="gray">
          <a:xfrm>
            <a:off x="1172943" y="2284456"/>
            <a:ext cx="4389120" cy="307777"/>
          </a:xfrm>
        </p:spPr>
        <p:txBody>
          <a:bodyPr/>
          <a:lstStyle>
            <a:lvl1pPr>
              <a:defRPr sz="2000" b="0">
                <a:solidFill>
                  <a:schemeClr val="tx1"/>
                </a:solidFill>
              </a:defRPr>
            </a:lvl1pPr>
          </a:lstStyle>
          <a:p>
            <a:r>
              <a:rPr lang="en-US" dirty="0"/>
              <a:t>Divider Title – Arial 20pt Regular</a:t>
            </a:r>
          </a:p>
        </p:txBody>
      </p:sp>
      <p:sp>
        <p:nvSpPr>
          <p:cNvPr id="4" name="Text Placeholder 3"/>
          <p:cNvSpPr>
            <a:spLocks noGrp="1"/>
          </p:cNvSpPr>
          <p:nvPr>
            <p:ph type="body" sz="quarter" idx="47" hasCustomPrompt="1"/>
          </p:nvPr>
        </p:nvSpPr>
        <p:spPr bwMode="gray">
          <a:xfrm>
            <a:off x="1172943" y="2604778"/>
            <a:ext cx="43891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Divider Subtitle – Arial 14pt Regular</a:t>
            </a:r>
          </a:p>
        </p:txBody>
      </p:sp>
      <p:sp>
        <p:nvSpPr>
          <p:cNvPr id="6" name="Text Placeholder 5"/>
          <p:cNvSpPr>
            <a:spLocks noGrp="1"/>
          </p:cNvSpPr>
          <p:nvPr>
            <p:ph type="body" sz="quarter" idx="48" hasCustomPrompt="1"/>
          </p:nvPr>
        </p:nvSpPr>
        <p:spPr bwMode="gray">
          <a:xfrm>
            <a:off x="4628544" y="1658893"/>
            <a:ext cx="1371600" cy="200055"/>
          </a:xfrm>
        </p:spPr>
        <p:txBody>
          <a:bodyPr/>
          <a:lstStyle>
            <a:lvl1pPr marL="0" indent="0" algn="r">
              <a:spcBef>
                <a:spcPts val="0"/>
              </a:spcBef>
              <a:buNone/>
              <a:defRPr sz="1300" i="1">
                <a:solidFill>
                  <a:schemeClr val="accent3"/>
                </a:solidFill>
              </a:defRPr>
            </a:lvl1pPr>
            <a:lvl2pPr marL="114300" indent="0" algn="r">
              <a:spcBef>
                <a:spcPts val="0"/>
              </a:spcBef>
              <a:buNone/>
              <a:defRPr sz="1300" i="1">
                <a:solidFill>
                  <a:schemeClr val="accent3"/>
                </a:solidFill>
              </a:defRPr>
            </a:lvl2pPr>
            <a:lvl3pPr marL="228600" indent="0" algn="r">
              <a:spcBef>
                <a:spcPts val="0"/>
              </a:spcBef>
              <a:buNone/>
              <a:defRPr sz="1300" i="1">
                <a:solidFill>
                  <a:schemeClr val="accent3"/>
                </a:solidFill>
              </a:defRPr>
            </a:lvl3pPr>
            <a:lvl4pPr marL="342900" indent="0" algn="r">
              <a:spcBef>
                <a:spcPts val="0"/>
              </a:spcBef>
              <a:buNone/>
              <a:defRPr sz="1300" i="1">
                <a:solidFill>
                  <a:schemeClr val="accent3"/>
                </a:solidFill>
              </a:defRPr>
            </a:lvl4pPr>
            <a:lvl5pPr marL="457200" indent="0" algn="r">
              <a:spcBef>
                <a:spcPts val="0"/>
              </a:spcBef>
              <a:buNone/>
              <a:defRPr sz="1300" i="1">
                <a:solidFill>
                  <a:schemeClr val="accent3"/>
                </a:solidFill>
              </a:defRPr>
            </a:lvl5pPr>
          </a:lstStyle>
          <a:p>
            <a:pPr lvl="0"/>
            <a:r>
              <a:rPr lang="en-US" dirty="0"/>
              <a:t>Chapter #</a:t>
            </a:r>
          </a:p>
        </p:txBody>
      </p:sp>
      <p:sp>
        <p:nvSpPr>
          <p:cNvPr id="8" name="Text Placeholder 7"/>
          <p:cNvSpPr>
            <a:spLocks noGrp="1"/>
          </p:cNvSpPr>
          <p:nvPr>
            <p:ph type="body" sz="quarter" idx="49" hasCustomPrompt="1"/>
          </p:nvPr>
        </p:nvSpPr>
        <p:spPr bwMode="gray">
          <a:xfrm>
            <a:off x="1381117" y="3078496"/>
            <a:ext cx="2743200" cy="1333698"/>
          </a:xfrm>
        </p:spPr>
        <p:txBody>
          <a:bodyPr/>
          <a:lstStyle>
            <a:lvl1pPr>
              <a:defRPr/>
            </a:lvl1pPr>
          </a:lstStyle>
          <a:p>
            <a:pPr lvl="0"/>
            <a:r>
              <a:rPr lang="en-US" dirty="0"/>
              <a:t>Bulleted text, if needed – Arial 10pt Regular Nine bullet levels are built in (hit Enter then Tab to get to the next bullet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244167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1069265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grpSp>
        <p:nvGrpSpPr>
          <p:cNvPr id="10" name="Group 9"/>
          <p:cNvGrpSpPr/>
          <p:nvPr userDrawn="1"/>
        </p:nvGrpSpPr>
        <p:grpSpPr bwMode="gray">
          <a:xfrm>
            <a:off x="307400" y="3978148"/>
            <a:ext cx="5786000" cy="737308"/>
            <a:chOff x="318732" y="3948514"/>
            <a:chExt cx="5786000" cy="737308"/>
          </a:xfrm>
        </p:grpSpPr>
        <p:sp>
          <p:nvSpPr>
            <p:cNvPr id="12" name="TextBox 11"/>
            <p:cNvSpPr txBox="1"/>
            <p:nvPr userDrawn="1"/>
          </p:nvSpPr>
          <p:spPr bwMode="gray">
            <a:xfrm>
              <a:off x="3286128" y="4080437"/>
              <a:ext cx="1785798" cy="473463"/>
            </a:xfrm>
            <a:prstGeom prst="rect">
              <a:avLst/>
            </a:prstGeom>
            <a:noFill/>
          </p:spPr>
          <p:txBody>
            <a:bodyPr wrap="square" lIns="109728" rIns="109728" rtlCol="0" anchor="ctr">
              <a:spAutoFit/>
            </a:bodyPr>
            <a:lstStyle/>
            <a:p>
              <a:pPr algn="ctr">
                <a:spcBef>
                  <a:spcPts val="100"/>
                </a:spcBef>
              </a:pPr>
              <a:r>
                <a:rPr lang="en-US" sz="770" dirty="0">
                  <a:solidFill>
                    <a:schemeClr val="tx1"/>
                  </a:solidFill>
                </a:rPr>
                <a:t>Third Floor, Melbourne House</a:t>
              </a:r>
            </a:p>
            <a:p>
              <a:pPr algn="ctr">
                <a:spcBef>
                  <a:spcPts val="100"/>
                </a:spcBef>
              </a:pPr>
              <a:r>
                <a:rPr lang="en-US" sz="770" dirty="0">
                  <a:solidFill>
                    <a:schemeClr val="tx1"/>
                  </a:solidFill>
                </a:rPr>
                <a:t>46 Aldwych, London WC2B 4LL, UK</a:t>
              </a:r>
            </a:p>
            <a:p>
              <a:pPr algn="ctr">
                <a:spcBef>
                  <a:spcPts val="100"/>
                </a:spcBef>
              </a:pPr>
              <a:r>
                <a:rPr lang="en-US" sz="770" dirty="0">
                  <a:solidFill>
                    <a:schemeClr val="tx1"/>
                  </a:solidFill>
                </a:rPr>
                <a:t>P +44 (0) 203 100 6800</a:t>
              </a:r>
            </a:p>
          </p:txBody>
        </p:sp>
        <p:sp>
          <p:nvSpPr>
            <p:cNvPr id="13" name="TextBox 12"/>
            <p:cNvSpPr txBox="1"/>
            <p:nvPr userDrawn="1"/>
          </p:nvSpPr>
          <p:spPr bwMode="gray">
            <a:xfrm>
              <a:off x="5057679" y="4194058"/>
              <a:ext cx="1047053" cy="246221"/>
            </a:xfrm>
            <a:prstGeom prst="rect">
              <a:avLst/>
            </a:prstGeom>
            <a:noFill/>
          </p:spPr>
          <p:txBody>
            <a:bodyPr wrap="square" lIns="109728" rIns="109728" rtlCol="0" anchor="ctr">
              <a:spAutoFit/>
            </a:bodyPr>
            <a:lstStyle/>
            <a:p>
              <a:pPr algn="ctr">
                <a:spcBef>
                  <a:spcPts val="100"/>
                </a:spcBef>
              </a:pPr>
              <a:r>
                <a:rPr lang="en-US" sz="1000" b="1" dirty="0">
                  <a:solidFill>
                    <a:schemeClr val="tx1"/>
                  </a:solidFill>
                </a:rPr>
                <a:t>advisory.com</a:t>
              </a:r>
            </a:p>
          </p:txBody>
        </p:sp>
        <p:sp>
          <p:nvSpPr>
            <p:cNvPr id="17" name="TextBox 16"/>
            <p:cNvSpPr txBox="1"/>
            <p:nvPr userDrawn="1"/>
          </p:nvSpPr>
          <p:spPr bwMode="gray">
            <a:xfrm>
              <a:off x="1834207" y="4014778"/>
              <a:ext cx="1451921" cy="604781"/>
            </a:xfrm>
            <a:prstGeom prst="rect">
              <a:avLst/>
            </a:prstGeom>
            <a:noFill/>
          </p:spPr>
          <p:txBody>
            <a:bodyPr wrap="square" lIns="109728" rIns="109728" rtlCol="0" anchor="ctr">
              <a:spAutoFit/>
            </a:bodyPr>
            <a:lstStyle/>
            <a:p>
              <a:pPr algn="ctr">
                <a:spcBef>
                  <a:spcPts val="100"/>
                </a:spcBef>
              </a:pPr>
              <a:r>
                <a:rPr lang="en-US" sz="770" dirty="0">
                  <a:solidFill>
                    <a:schemeClr val="tx1"/>
                  </a:solidFill>
                </a:rPr>
                <a:t>2445 M Street NW</a:t>
              </a:r>
            </a:p>
            <a:p>
              <a:pPr algn="ctr">
                <a:spcBef>
                  <a:spcPts val="100"/>
                </a:spcBef>
              </a:pPr>
              <a:r>
                <a:rPr lang="en-US" sz="770" dirty="0">
                  <a:solidFill>
                    <a:schemeClr val="tx1"/>
                  </a:solidFill>
                </a:rPr>
                <a:t>Washington DC 20037, USA</a:t>
              </a:r>
            </a:p>
            <a:p>
              <a:pPr algn="ctr">
                <a:spcBef>
                  <a:spcPts val="100"/>
                </a:spcBef>
              </a:pPr>
              <a:r>
                <a:rPr lang="en-US" sz="770" dirty="0">
                  <a:solidFill>
                    <a:schemeClr val="tx1"/>
                  </a:solidFill>
                </a:rPr>
                <a:t>P +1 202 266 5600</a:t>
              </a:r>
            </a:p>
            <a:p>
              <a:pPr algn="ctr">
                <a:spcBef>
                  <a:spcPts val="100"/>
                </a:spcBef>
              </a:pPr>
              <a:r>
                <a:rPr lang="en-US" sz="770" dirty="0">
                  <a:solidFill>
                    <a:schemeClr val="tx1"/>
                  </a:solidFill>
                </a:rPr>
                <a:t>F +1 202 266 5700</a:t>
              </a:r>
            </a:p>
          </p:txBody>
        </p:sp>
        <p:cxnSp>
          <p:nvCxnSpPr>
            <p:cNvPr id="18" name="Straight Connector 17"/>
            <p:cNvCxnSpPr/>
            <p:nvPr userDrawn="1"/>
          </p:nvCxnSpPr>
          <p:spPr bwMode="gray">
            <a:xfrm>
              <a:off x="1831673" y="4045733"/>
              <a:ext cx="0" cy="54287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3286128" y="4045733"/>
              <a:ext cx="0" cy="54287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5069584" y="4045733"/>
              <a:ext cx="0" cy="54287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18732" y="3948514"/>
              <a:ext cx="1517904" cy="737308"/>
            </a:xfrm>
            <a:prstGeom prst="rect">
              <a:avLst/>
            </a:prstGeom>
          </p:spPr>
        </p:pic>
      </p:grpSp>
    </p:spTree>
    <p:extLst>
      <p:ext uri="{BB962C8B-B14F-4D97-AF65-F5344CB8AC3E}">
        <p14:creationId xmlns:p14="http://schemas.microsoft.com/office/powerpoint/2010/main" val="34487268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6"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7"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9"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10"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859917878"/>
      </p:ext>
    </p:extLst>
  </p:cSld>
  <p:clrMapOvr>
    <a:overrideClrMapping bg1="lt1" tx1="dk1" bg2="lt2" tx2="dk2" accent1="accent1" accent2="accent2" accent3="accent3" accent4="accent4" accent5="accent5" accent6="accent6" hlink="hlink" folHlink="folHlink"/>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Impact Slide">
    <p:bg bwMode="gray">
      <p:bgPr>
        <a:solidFill>
          <a:schemeClr val="accent4"/>
        </a:solidFill>
        <a:effectLst/>
      </p:bgPr>
    </p:bg>
    <p:spTree>
      <p:nvGrpSpPr>
        <p:cNvPr id="1" name=""/>
        <p:cNvGrpSpPr/>
        <p:nvPr/>
      </p:nvGrpSpPr>
      <p:grpSpPr>
        <a:xfrm>
          <a:off x="0" y="0"/>
          <a:ext cx="0" cy="0"/>
          <a:chOff x="0" y="0"/>
          <a:chExt cx="0" cy="0"/>
        </a:xfrm>
      </p:grpSpPr>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1" name="TextBox 1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The Advisory Board Company • </a:t>
            </a:r>
            <a:r>
              <a:rPr lang="en-US" sz="500" b="1" dirty="0">
                <a:solidFill>
                  <a:srgbClr val="BEC9D0"/>
                </a:solidFill>
              </a:rPr>
              <a:t>advisory.com</a:t>
            </a:r>
            <a:endParaRPr lang="en-US" sz="500" dirty="0">
              <a:solidFill>
                <a:srgbClr val="BEC9D0"/>
              </a:solidFill>
            </a:endParaRPr>
          </a:p>
        </p:txBody>
      </p:sp>
      <p:sp>
        <p:nvSpPr>
          <p:cNvPr id="10"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12"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2"/>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3" name="Text Placeholder 4"/>
          <p:cNvSpPr>
            <a:spLocks noGrp="1"/>
          </p:cNvSpPr>
          <p:nvPr>
            <p:ph type="body" sz="quarter" idx="27" hasCustomPrompt="1"/>
          </p:nvPr>
        </p:nvSpPr>
        <p:spPr bwMode="gray">
          <a:xfrm>
            <a:off x="955976" y="1760829"/>
            <a:ext cx="4488849" cy="1777410"/>
          </a:xfrm>
        </p:spPr>
        <p:txBody>
          <a:bodyPr/>
          <a:lstStyle>
            <a:lvl1pPr marL="0" indent="0">
              <a:lnSpc>
                <a:spcPct val="110000"/>
              </a:lnSpc>
              <a:spcBef>
                <a:spcPts val="1200"/>
              </a:spcBef>
              <a:buNone/>
              <a:defRPr sz="1500" baseline="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Use dark background slides sparingly as impact slides (ex: a single quote, statistic, or large image). See sample impact slides in the ABC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4389120" y="4619012"/>
            <a:ext cx="2011680" cy="181588"/>
          </a:xfrm>
        </p:spPr>
        <p:txBody>
          <a:bodyPr rIns="45720" bIns="27432" anchor="b" anchorCtr="0"/>
          <a:lstStyle>
            <a:lvl1pPr marL="0" indent="0">
              <a:spcBef>
                <a:spcPts val="0"/>
              </a:spcBef>
              <a:buNone/>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225185140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FFFFFF"/>
                </a:solidFill>
                <a:cs typeface="Arial" pitchFamily="34" charset="0"/>
              </a:rPr>
              <a:t>Notes:</a:t>
            </a:r>
          </a:p>
        </p:txBody>
      </p:sp>
    </p:spTree>
    <p:extLst>
      <p:ext uri="{BB962C8B-B14F-4D97-AF65-F5344CB8AC3E}">
        <p14:creationId xmlns:p14="http://schemas.microsoft.com/office/powerpoint/2010/main" val="184577180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Notes (Alt)">
    <p:spTree>
      <p:nvGrpSpPr>
        <p:cNvPr id="1" name=""/>
        <p:cNvGrpSpPr/>
        <p:nvPr/>
      </p:nvGrpSpPr>
      <p:grpSpPr>
        <a:xfrm>
          <a:off x="0" y="0"/>
          <a:ext cx="0" cy="0"/>
          <a:chOff x="0" y="0"/>
          <a:chExt cx="0" cy="0"/>
        </a:xfrm>
      </p:grpSpPr>
      <p:sp>
        <p:nvSpPr>
          <p:cNvPr id="14" name="Rectangle 13"/>
          <p:cNvSpPr/>
          <p:nvPr userDrawn="1"/>
        </p:nvSpPr>
        <p:spPr bwMode="gray">
          <a:xfrm>
            <a:off x="0" y="-1"/>
            <a:ext cx="6400800" cy="10885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320675" y="85309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18" name="TextBox 17"/>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333E48"/>
                </a:solidFill>
                <a:cs typeface="Arial" pitchFamily="34" charset="0"/>
              </a:rPr>
              <a:t>Notes:</a:t>
            </a:r>
          </a:p>
        </p:txBody>
      </p:sp>
    </p:spTree>
    <p:extLst>
      <p:ext uri="{BB962C8B-B14F-4D97-AF65-F5344CB8AC3E}">
        <p14:creationId xmlns:p14="http://schemas.microsoft.com/office/powerpoint/2010/main" val="18045061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Speech Text Bottom">
    <p:spTree>
      <p:nvGrpSpPr>
        <p:cNvPr id="1" name=""/>
        <p:cNvGrpSpPr/>
        <p:nvPr/>
      </p:nvGrpSpPr>
      <p:grpSpPr>
        <a:xfrm>
          <a:off x="0" y="0"/>
          <a:ext cx="0" cy="0"/>
          <a:chOff x="0" y="0"/>
          <a:chExt cx="0" cy="0"/>
        </a:xfrm>
      </p:grpSpPr>
      <p:sp>
        <p:nvSpPr>
          <p:cNvPr id="4" name="Rectangle 3"/>
          <p:cNvSpPr/>
          <p:nvPr userDrawn="1"/>
        </p:nvSpPr>
        <p:spPr bwMode="gray">
          <a:xfrm>
            <a:off x="0" y="-1"/>
            <a:ext cx="6400800" cy="10885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 name="Title 1"/>
          <p:cNvSpPr>
            <a:spLocks noGrp="1"/>
          </p:cNvSpPr>
          <p:nvPr>
            <p:ph type="title" hasCustomPrompt="1"/>
          </p:nvPr>
        </p:nvSpPr>
        <p:spPr bwMode="gray">
          <a:xfrm>
            <a:off x="320675" y="2487144"/>
            <a:ext cx="5759450" cy="2018181"/>
          </a:xfrm>
        </p:spPr>
        <p:txBody>
          <a:bodyPr anchor="t" anchorCtr="0"/>
          <a:lstStyle>
            <a:lvl1pPr>
              <a:lnSpc>
                <a:spcPct val="110000"/>
              </a:lnSpc>
              <a:spcBef>
                <a:spcPts val="800"/>
              </a:spcBef>
              <a:defRPr sz="1000" b="0">
                <a:solidFill>
                  <a:schemeClr val="tx1"/>
                </a:solidFill>
              </a:defRPr>
            </a:lvl1pPr>
          </a:lstStyle>
          <a:p>
            <a:r>
              <a:rPr lang="en-US" dirty="0"/>
              <a:t>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a:t>
            </a:r>
          </a:p>
        </p:txBody>
      </p:sp>
    </p:spTree>
    <p:extLst>
      <p:ext uri="{BB962C8B-B14F-4D97-AF65-F5344CB8AC3E}">
        <p14:creationId xmlns:p14="http://schemas.microsoft.com/office/powerpoint/2010/main" val="13537252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spTree>
      <p:nvGrpSpPr>
        <p:cNvPr id="1" name=""/>
        <p:cNvGrpSpPr/>
        <p:nvPr/>
      </p:nvGrpSpPr>
      <p:grpSpPr>
        <a:xfrm>
          <a:off x="0" y="0"/>
          <a:ext cx="0" cy="0"/>
          <a:chOff x="0" y="0"/>
          <a:chExt cx="0" cy="0"/>
        </a:xfrm>
      </p:grpSpPr>
      <p:cxnSp>
        <p:nvCxnSpPr>
          <p:cNvPr id="14" name="Straight Connector 13"/>
          <p:cNvCxnSpPr/>
          <p:nvPr userDrawn="1"/>
        </p:nvCxnSpPr>
        <p:spPr bwMode="gray">
          <a:xfrm>
            <a:off x="1677053" y="519535"/>
            <a:ext cx="0" cy="50292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42874" y="396313"/>
            <a:ext cx="1517904" cy="737308"/>
          </a:xfrm>
          <a:prstGeom prst="rect">
            <a:avLst/>
          </a:prstGeom>
        </p:spPr>
      </p:pic>
      <p:sp>
        <p:nvSpPr>
          <p:cNvPr id="8" name="Title 3"/>
          <p:cNvSpPr>
            <a:spLocks noGrp="1"/>
          </p:cNvSpPr>
          <p:nvPr>
            <p:ph type="title" hasCustomPrompt="1"/>
          </p:nvPr>
        </p:nvSpPr>
        <p:spPr bwMode="gray">
          <a:xfrm>
            <a:off x="913784" y="2994031"/>
            <a:ext cx="4572000" cy="769441"/>
          </a:xfrm>
        </p:spPr>
        <p:txBody>
          <a:bodyPr/>
          <a:lstStyle>
            <a:lvl1pPr>
              <a:defRPr sz="2500" b="0">
                <a:solidFill>
                  <a:schemeClr val="tx1"/>
                </a:solidFill>
              </a:defRPr>
            </a:lvl1pPr>
          </a:lstStyle>
          <a:p>
            <a:r>
              <a:rPr lang="en-US" dirty="0"/>
              <a:t>Presentation Title – Arial 25pt Regular, Use Title Case</a:t>
            </a:r>
          </a:p>
        </p:txBody>
      </p:sp>
      <p:sp>
        <p:nvSpPr>
          <p:cNvPr id="9" name="Text Placeholder 5"/>
          <p:cNvSpPr>
            <a:spLocks noGrp="1"/>
          </p:cNvSpPr>
          <p:nvPr>
            <p:ph type="body" sz="quarter" idx="20" hasCustomPrompt="1"/>
          </p:nvPr>
        </p:nvSpPr>
        <p:spPr bwMode="gray">
          <a:xfrm>
            <a:off x="913784" y="3850943"/>
            <a:ext cx="45720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12pt Regular, Use Title Case</a:t>
            </a:r>
          </a:p>
        </p:txBody>
      </p:sp>
      <p:sp>
        <p:nvSpPr>
          <p:cNvPr id="16" name="Text Placeholder 5"/>
          <p:cNvSpPr>
            <a:spLocks noGrp="1"/>
          </p:cNvSpPr>
          <p:nvPr>
            <p:ph type="body" sz="quarter" idx="21" hasCustomPrompt="1"/>
          </p:nvPr>
        </p:nvSpPr>
        <p:spPr bwMode="gray">
          <a:xfrm>
            <a:off x="1754514" y="526372"/>
            <a:ext cx="2167128" cy="493776"/>
          </a:xfrm>
        </p:spPr>
        <p:txBody>
          <a:bodyPr anchor="ctr">
            <a:noAutofit/>
          </a:bodyPr>
          <a:lstStyle>
            <a:lvl1pPr marL="0" indent="0">
              <a:spcBef>
                <a:spcPts val="0"/>
              </a:spcBef>
              <a:buNone/>
              <a:defRPr sz="120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spTree>
    <p:extLst>
      <p:ext uri="{BB962C8B-B14F-4D97-AF65-F5344CB8AC3E}">
        <p14:creationId xmlns:p14="http://schemas.microsoft.com/office/powerpoint/2010/main" val="401544958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42874" y="396313"/>
            <a:ext cx="1517904" cy="737308"/>
          </a:xfrm>
          <a:prstGeom prst="rect">
            <a:avLst/>
          </a:prstGeom>
        </p:spPr>
      </p:pic>
      <p:sp>
        <p:nvSpPr>
          <p:cNvPr id="8" name="Title 3"/>
          <p:cNvSpPr>
            <a:spLocks noGrp="1"/>
          </p:cNvSpPr>
          <p:nvPr>
            <p:ph type="title" hasCustomPrompt="1"/>
          </p:nvPr>
        </p:nvSpPr>
        <p:spPr bwMode="gray">
          <a:xfrm>
            <a:off x="913784" y="2994031"/>
            <a:ext cx="4572000" cy="769441"/>
          </a:xfrm>
        </p:spPr>
        <p:txBody>
          <a:bodyPr/>
          <a:lstStyle>
            <a:lvl1pPr>
              <a:defRPr sz="2500" b="0">
                <a:solidFill>
                  <a:schemeClr val="tx1"/>
                </a:solidFill>
              </a:defRPr>
            </a:lvl1pPr>
          </a:lstStyle>
          <a:p>
            <a:r>
              <a:rPr lang="en-US" dirty="0"/>
              <a:t>Presentation Title – Arial 25pt Regular, Use Title Case</a:t>
            </a:r>
          </a:p>
        </p:txBody>
      </p:sp>
      <p:sp>
        <p:nvSpPr>
          <p:cNvPr id="9" name="Text Placeholder 5"/>
          <p:cNvSpPr>
            <a:spLocks noGrp="1"/>
          </p:cNvSpPr>
          <p:nvPr>
            <p:ph type="body" sz="quarter" idx="20" hasCustomPrompt="1"/>
          </p:nvPr>
        </p:nvSpPr>
        <p:spPr bwMode="gray">
          <a:xfrm>
            <a:off x="913784" y="3850943"/>
            <a:ext cx="45720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12pt Regular, Use Title Case</a:t>
            </a:r>
          </a:p>
        </p:txBody>
      </p:sp>
    </p:spTree>
    <p:extLst>
      <p:ext uri="{BB962C8B-B14F-4D97-AF65-F5344CB8AC3E}">
        <p14:creationId xmlns:p14="http://schemas.microsoft.com/office/powerpoint/2010/main" val="316407471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12" name="TextBox 11"/>
          <p:cNvSpPr txBox="1"/>
          <p:nvPr userDrawn="1"/>
        </p:nvSpPr>
        <p:spPr bwMode="gray">
          <a:xfrm>
            <a:off x="201703" y="4523275"/>
            <a:ext cx="2204936" cy="92333"/>
          </a:xfrm>
          <a:prstGeom prst="rect">
            <a:avLst/>
          </a:prstGeom>
          <a:noFill/>
        </p:spPr>
        <p:txBody>
          <a:bodyPr wrap="square" lIns="0" tIns="0" rIns="0" bIns="0" rtlCol="0" anchor="t" anchorCtr="0">
            <a:spAutoFit/>
          </a:bodyPr>
          <a:lstStyle/>
          <a:p>
            <a:pPr>
              <a:defRPr/>
            </a:pPr>
            <a:r>
              <a:rPr lang="en-US" sz="600" dirty="0">
                <a:solidFill>
                  <a:srgbClr val="617685"/>
                </a:solidFill>
              </a:rPr>
              <a:t>©2017 The Advisory Board Company • </a:t>
            </a:r>
            <a:r>
              <a:rPr lang="en-US" sz="600" b="1" dirty="0">
                <a:solidFill>
                  <a:srgbClr val="617685"/>
                </a:solidFill>
              </a:rPr>
              <a:t>advisory.com</a:t>
            </a:r>
            <a:endParaRPr lang="en-US" sz="600" dirty="0">
              <a:solidFill>
                <a:srgbClr val="617685"/>
              </a:solidFill>
            </a:endParaRPr>
          </a:p>
        </p:txBody>
      </p:sp>
      <p:sp>
        <p:nvSpPr>
          <p:cNvPr id="2" name="Title 1"/>
          <p:cNvSpPr>
            <a:spLocks noGrp="1"/>
          </p:cNvSpPr>
          <p:nvPr>
            <p:ph type="title" hasCustomPrompt="1"/>
          </p:nvPr>
        </p:nvSpPr>
        <p:spPr bwMode="gray">
          <a:xfrm>
            <a:off x="913784" y="771428"/>
            <a:ext cx="4572000" cy="184666"/>
          </a:xfrm>
        </p:spPr>
        <p:txBody>
          <a:bodyPr/>
          <a:lstStyle>
            <a:lvl1pPr>
              <a:defRPr sz="1200">
                <a:solidFill>
                  <a:schemeClr val="tx1"/>
                </a:solidFill>
              </a:defRPr>
            </a:lvl1pPr>
          </a:lstStyle>
          <a:p>
            <a:r>
              <a:rPr lang="en-US" dirty="0"/>
              <a:t>Click to Add Institution Name (If You Need to Customize)</a:t>
            </a:r>
          </a:p>
        </p:txBody>
      </p:sp>
      <p:sp>
        <p:nvSpPr>
          <p:cNvPr id="13" name="Text Placeholder 5"/>
          <p:cNvSpPr>
            <a:spLocks noGrp="1"/>
          </p:cNvSpPr>
          <p:nvPr>
            <p:ph type="body" sz="quarter" idx="20" hasCustomPrompt="1"/>
          </p:nvPr>
        </p:nvSpPr>
        <p:spPr bwMode="gray">
          <a:xfrm>
            <a:off x="913784" y="1020291"/>
            <a:ext cx="45720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Click to Add Date of Presentation (If You Need to Customize)</a:t>
            </a:r>
          </a:p>
        </p:txBody>
      </p:sp>
    </p:spTree>
    <p:extLst>
      <p:ext uri="{BB962C8B-B14F-4D97-AF65-F5344CB8AC3E}">
        <p14:creationId xmlns:p14="http://schemas.microsoft.com/office/powerpoint/2010/main" val="396087825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29935"/>
            <a:ext cx="4023360" cy="307777"/>
          </a:xfrm>
        </p:spPr>
        <p:txBody>
          <a:bodyPr anchor="t" anchorCtr="0"/>
          <a:lstStyle>
            <a:lvl1pPr>
              <a:defRPr sz="2000" b="0">
                <a:solidFill>
                  <a:schemeClr val="tx1"/>
                </a:solidFill>
              </a:defRPr>
            </a:lvl1pPr>
          </a:lstStyle>
          <a:p>
            <a:r>
              <a:rPr lang="en-US" dirty="0"/>
              <a:t>Insert Program Name Here</a:t>
            </a:r>
          </a:p>
        </p:txBody>
      </p:sp>
      <p:sp>
        <p:nvSpPr>
          <p:cNvPr id="15" name="Text Placeholder 5"/>
          <p:cNvSpPr>
            <a:spLocks noGrp="1"/>
          </p:cNvSpPr>
          <p:nvPr>
            <p:ph type="body" sz="quarter" idx="20" hasCustomPrompt="1"/>
          </p:nvPr>
        </p:nvSpPr>
        <p:spPr bwMode="gray">
          <a:xfrm>
            <a:off x="784156" y="11437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5" name="Text Placeholder 4"/>
          <p:cNvSpPr>
            <a:spLocks noGrp="1"/>
          </p:cNvSpPr>
          <p:nvPr>
            <p:ph type="body" sz="quarter" idx="30" hasCustomPrompt="1"/>
          </p:nvPr>
        </p:nvSpPr>
        <p:spPr bwMode="gray">
          <a:xfrm>
            <a:off x="784156" y="1348779"/>
            <a:ext cx="347472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cxnSp>
        <p:nvCxnSpPr>
          <p:cNvPr id="24" name="Straight Connector 23"/>
          <p:cNvCxnSpPr/>
          <p:nvPr userDrawn="1"/>
        </p:nvCxnSpPr>
        <p:spPr bwMode="gray">
          <a:xfrm>
            <a:off x="4780643" y="375284"/>
            <a:ext cx="0" cy="4425315"/>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bwMode="gray">
          <a:xfrm>
            <a:off x="4854743" y="375975"/>
            <a:ext cx="1473868" cy="4262192"/>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LEGAL CAVEAT</a:t>
            </a:r>
          </a:p>
          <a:p>
            <a:pPr>
              <a:spcBef>
                <a:spcPts val="400"/>
              </a:spcBef>
            </a:pPr>
            <a:r>
              <a:rPr lang="en-US" sz="530" dirty="0">
                <a:solidFill>
                  <a:srgbClr val="333E48"/>
                </a:solidFill>
                <a:cs typeface="Arial"/>
              </a:rPr>
              <a:t>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a:t>
            </a:r>
            <a:br>
              <a:rPr lang="en-US" sz="530" dirty="0">
                <a:solidFill>
                  <a:srgbClr val="333E48"/>
                </a:solidFill>
                <a:cs typeface="Arial"/>
              </a:rPr>
            </a:br>
            <a:r>
              <a:rPr lang="en-US" sz="530" dirty="0">
                <a:solidFill>
                  <a:srgbClr val="333E48"/>
                </a:solidFill>
                <a:cs typeface="Arial"/>
              </a:rPr>
              <a:t>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a:spcBef>
                <a:spcPts val="400"/>
              </a:spcBef>
            </a:pPr>
            <a:r>
              <a:rPr lang="en-US" sz="530" dirty="0">
                <a:solidFill>
                  <a:srgbClr val="333E48"/>
                </a:solidFill>
                <a:cs typeface="Arial"/>
              </a:rPr>
              <a:t>The Advisory Board Company is a registered trademark of The Advisory Board Company in the United States and other countries. Members are not permitted to use this trademark, or any other trademark, product name, service name, trade name, and logo of The Advisory Board Company without prior written consent of 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p>
        </p:txBody>
      </p:sp>
      <p:sp>
        <p:nvSpPr>
          <p:cNvPr id="6" name="Text Placeholder 5"/>
          <p:cNvSpPr>
            <a:spLocks noGrp="1"/>
          </p:cNvSpPr>
          <p:nvPr>
            <p:ph type="body" sz="quarter" idx="37" hasCustomPrompt="1"/>
          </p:nvPr>
        </p:nvSpPr>
        <p:spPr bwMode="gray">
          <a:xfrm>
            <a:off x="784156" y="1547065"/>
            <a:ext cx="347472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16" name="Text Placeholder 5"/>
          <p:cNvSpPr>
            <a:spLocks noGrp="1"/>
          </p:cNvSpPr>
          <p:nvPr>
            <p:ph type="body" sz="quarter" idx="38" hasCustomPrompt="1"/>
          </p:nvPr>
        </p:nvSpPr>
        <p:spPr bwMode="gray">
          <a:xfrm>
            <a:off x="784156" y="1677053"/>
            <a:ext cx="347472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18" name="Text Placeholder 5"/>
          <p:cNvSpPr>
            <a:spLocks noGrp="1"/>
          </p:cNvSpPr>
          <p:nvPr>
            <p:ph type="body" sz="quarter" idx="39" hasCustomPrompt="1"/>
          </p:nvPr>
        </p:nvSpPr>
        <p:spPr bwMode="gray">
          <a:xfrm>
            <a:off x="784156" y="2111845"/>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6" name="Text Placeholder 4"/>
          <p:cNvSpPr>
            <a:spLocks noGrp="1"/>
          </p:cNvSpPr>
          <p:nvPr>
            <p:ph type="body" sz="quarter" idx="40" hasCustomPrompt="1"/>
          </p:nvPr>
        </p:nvSpPr>
        <p:spPr bwMode="gray">
          <a:xfrm>
            <a:off x="784156" y="2321372"/>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5"/>
          <p:cNvSpPr>
            <a:spLocks noGrp="1"/>
          </p:cNvSpPr>
          <p:nvPr>
            <p:ph type="body" sz="quarter" idx="41" hasCustomPrompt="1"/>
          </p:nvPr>
        </p:nvSpPr>
        <p:spPr bwMode="gray">
          <a:xfrm>
            <a:off x="784156" y="2775232"/>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28" name="Text Placeholder 4"/>
          <p:cNvSpPr>
            <a:spLocks noGrp="1"/>
          </p:cNvSpPr>
          <p:nvPr>
            <p:ph type="body" sz="quarter" idx="42" hasCustomPrompt="1"/>
          </p:nvPr>
        </p:nvSpPr>
        <p:spPr bwMode="gray">
          <a:xfrm>
            <a:off x="784156" y="2984759"/>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784156" y="34386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0" name="Text Placeholder 4"/>
          <p:cNvSpPr>
            <a:spLocks noGrp="1"/>
          </p:cNvSpPr>
          <p:nvPr>
            <p:ph type="body" sz="quarter" idx="44" hasCustomPrompt="1"/>
          </p:nvPr>
        </p:nvSpPr>
        <p:spPr bwMode="gray">
          <a:xfrm>
            <a:off x="784156" y="3648163"/>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286341293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2" name="Rectangle 1"/>
          <p:cNvSpPr/>
          <p:nvPr userDrawn="1"/>
        </p:nvSpPr>
        <p:spPr bwMode="gray">
          <a:xfrm>
            <a:off x="0" y="0"/>
            <a:ext cx="6400800" cy="101065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cxnSp>
        <p:nvCxnSpPr>
          <p:cNvPr id="5" name="Straight Connector 4"/>
          <p:cNvCxnSpPr/>
          <p:nvPr userDrawn="1"/>
        </p:nvCxnSpPr>
        <p:spPr bwMode="gray">
          <a:xfrm>
            <a:off x="4780643" y="-2108"/>
            <a:ext cx="0" cy="470912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bwMode="gray">
          <a:xfrm>
            <a:off x="4854743" y="24057"/>
            <a:ext cx="1473868" cy="468179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IMPORTANT: Please read the following.</a:t>
            </a:r>
          </a:p>
          <a:p>
            <a:pPr>
              <a:spcBef>
                <a:spcPts val="400"/>
              </a:spcBef>
            </a:pPr>
            <a:r>
              <a:rPr lang="en-US" sz="530" dirty="0">
                <a:solidFill>
                  <a:srgbClr val="333E48"/>
                </a:solidFill>
                <a:cs typeface="Arial"/>
              </a:rPr>
              <a:t>The Advisory Board Company has prepared this report for the exclusive use of its members. Each member acknowledges and agrees that this report and the information contained herein (collectively, the “Report”) are confidential and proprietary to The Advisory Board Company. By accepting delivery of this Report, each member agrees to abide by the terms as stated herein, including the following:</a:t>
            </a:r>
          </a:p>
          <a:p>
            <a:pPr marL="115888" indent="-115888">
              <a:spcBef>
                <a:spcPts val="400"/>
              </a:spcBef>
            </a:pPr>
            <a:r>
              <a:rPr lang="en-US" sz="530" dirty="0">
                <a:solidFill>
                  <a:srgbClr val="333E48"/>
                </a:solidFill>
                <a:cs typeface="Arial"/>
              </a:rPr>
              <a:t>1.	The Advisory Board Company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400"/>
              </a:spcBef>
            </a:pPr>
            <a:r>
              <a:rPr lang="en-US" sz="530" dirty="0">
                <a:solidFill>
                  <a:srgbClr val="333E48"/>
                </a:solidFill>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lang="en-US" sz="530" dirty="0">
                <a:solidFill>
                  <a:srgbClr val="333E48"/>
                </a:solidFill>
                <a:cs typeface="Arial"/>
              </a:rPr>
            </a:br>
            <a:r>
              <a:rPr lang="en-US" sz="530" dirty="0">
                <a:solidFill>
                  <a:srgbClr val="333E48"/>
                </a:solidFill>
                <a:cs typeface="Arial"/>
              </a:rPr>
              <a:t>(b) any third party.</a:t>
            </a:r>
          </a:p>
          <a:p>
            <a:pPr marL="115888" indent="-115888">
              <a:spcBef>
                <a:spcPts val="400"/>
              </a:spcBef>
            </a:pPr>
            <a:r>
              <a:rPr lang="en-US" sz="530" dirty="0">
                <a:solidFill>
                  <a:srgbClr val="333E48"/>
                </a:solidFill>
                <a:cs typeface="Aria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400"/>
              </a:spcBef>
            </a:pPr>
            <a:r>
              <a:rPr lang="en-US" sz="530" dirty="0">
                <a:solidFill>
                  <a:srgbClr val="333E48"/>
                </a:solidFill>
                <a:cs typeface="Arial"/>
              </a:rPr>
              <a:t>4.	Each member shall not remove from this Report any confidential markings, copyright notices, and/or other similar indicia herein.</a:t>
            </a:r>
          </a:p>
          <a:p>
            <a:pPr marL="115888" indent="-115888">
              <a:spcBef>
                <a:spcPts val="400"/>
              </a:spcBef>
            </a:pPr>
            <a:r>
              <a:rPr lang="en-US" sz="530" dirty="0">
                <a:solidFill>
                  <a:srgbClr val="333E48"/>
                </a:solidFill>
                <a:cs typeface="Arial"/>
              </a:rPr>
              <a:t>5.	Each member is responsible for any breach of its obligations as stated herein by any of its employees or agents.</a:t>
            </a:r>
          </a:p>
          <a:p>
            <a:pPr marL="115888" indent="-115888">
              <a:spcBef>
                <a:spcPts val="400"/>
              </a:spcBef>
            </a:pPr>
            <a:r>
              <a:rPr lang="en-US" sz="530" dirty="0">
                <a:solidFill>
                  <a:srgbClr val="333E48"/>
                </a:solidFill>
                <a:cs typeface="Arial"/>
              </a:rPr>
              <a:t>6.	If a member is unwilling to abide by any</a:t>
            </a:r>
            <a:br>
              <a:rPr lang="en-US" sz="530" dirty="0">
                <a:solidFill>
                  <a:srgbClr val="333E48"/>
                </a:solidFill>
                <a:cs typeface="Arial"/>
              </a:rPr>
            </a:br>
            <a:r>
              <a:rPr lang="en-US" sz="530" dirty="0">
                <a:solidFill>
                  <a:srgbClr val="333E48"/>
                </a:solidFill>
                <a:cs typeface="Arial"/>
              </a:rPr>
              <a:t>of the foregoing obligations, then such member shall promptly return this Report and all copies thereof to The Advisory Board Company.</a:t>
            </a:r>
          </a:p>
        </p:txBody>
      </p:sp>
    </p:spTree>
    <p:extLst>
      <p:ext uri="{BB962C8B-B14F-4D97-AF65-F5344CB8AC3E}">
        <p14:creationId xmlns:p14="http://schemas.microsoft.com/office/powerpoint/2010/main" val="4215706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 y="310348"/>
            <a:ext cx="5760720" cy="284917"/>
          </a:xfrm>
          <a:prstGeom prst="rect">
            <a:avLst/>
          </a:prstGeom>
        </p:spPr>
        <p:txBody>
          <a:bodyPr lIns="91435" tIns="45718" rIns="91435" bIns="45718">
            <a:noAutofit/>
          </a:bodyPr>
          <a:lstStyle>
            <a:lvl1pPr>
              <a:defRPr/>
            </a:lvl1pPr>
          </a:lstStyle>
          <a:p>
            <a:r>
              <a:rPr lang="en-US" dirty="0"/>
              <a:t>Slide Title – Arial 18pt Bold, Use Title Case</a:t>
            </a:r>
          </a:p>
        </p:txBody>
      </p:sp>
      <p:sp>
        <p:nvSpPr>
          <p:cNvPr id="3" name="Slide Number Placeholder 2"/>
          <p:cNvSpPr>
            <a:spLocks noGrp="1"/>
          </p:cNvSpPr>
          <p:nvPr>
            <p:ph type="sldNum" sz="quarter" idx="10"/>
          </p:nvPr>
        </p:nvSpPr>
        <p:spPr>
          <a:xfrm>
            <a:off x="5965561" y="0"/>
            <a:ext cx="435240" cy="255588"/>
          </a:xfrm>
          <a:prstGeom prst="rect">
            <a:avLst/>
          </a:prstGeom>
        </p:spPr>
        <p:txBody>
          <a:bodyPr>
            <a:noAutofit/>
          </a:bodyPr>
          <a:lstStyle/>
          <a:p>
            <a:fld id="{D1524D41-16DC-4D92-9EF9-071B213BE0F5}" type="slidenum">
              <a:rPr lang="en-US" smtClean="0"/>
              <a:pPr/>
              <a:t>‹#›</a:t>
            </a:fld>
            <a:endParaRPr lang="en-US"/>
          </a:p>
        </p:txBody>
      </p:sp>
      <p:sp>
        <p:nvSpPr>
          <p:cNvPr id="5" name="Text Placeholder 4"/>
          <p:cNvSpPr>
            <a:spLocks noGrp="1"/>
          </p:cNvSpPr>
          <p:nvPr>
            <p:ph type="body" sz="quarter" idx="11" hasCustomPrompt="1"/>
          </p:nvPr>
        </p:nvSpPr>
        <p:spPr bwMode="gray">
          <a:xfrm>
            <a:off x="320040" y="672075"/>
            <a:ext cx="5759450" cy="307240"/>
          </a:xfrm>
          <a:prstGeom prst="rect">
            <a:avLst/>
          </a:prstGeom>
        </p:spPr>
        <p:txBody>
          <a:bodyPr lIns="91435" tIns="45718" rIns="91435" bIns="45718">
            <a:no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9" name="Text Placeholder 21"/>
          <p:cNvSpPr>
            <a:spLocks noGrp="1"/>
          </p:cNvSpPr>
          <p:nvPr>
            <p:ph type="body" sz="quarter" idx="17" hasCustomPrompt="1"/>
          </p:nvPr>
        </p:nvSpPr>
        <p:spPr>
          <a:xfrm>
            <a:off x="4352554" y="4572001"/>
            <a:ext cx="2048247" cy="228600"/>
          </a:xfrm>
          <a:prstGeom prst="rect">
            <a:avLst/>
          </a:prstGeom>
        </p:spPr>
        <p:txBody>
          <a:bodyPr lIns="45718" tIns="45718" rIns="45718" bIns="45718" anchor="b">
            <a:noAutofit/>
          </a:bodyPr>
          <a:lstStyle>
            <a:lvl1pPr marL="0" indent="0" algn="l">
              <a:spcBef>
                <a:spcPts val="0"/>
              </a:spcBef>
              <a:buNone/>
              <a:defRPr sz="5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11" name="Text Placeholder 4"/>
          <p:cNvSpPr>
            <a:spLocks noGrp="1"/>
          </p:cNvSpPr>
          <p:nvPr>
            <p:ph type="body" sz="quarter" idx="19" hasCustomPrompt="1"/>
          </p:nvPr>
        </p:nvSpPr>
        <p:spPr bwMode="gray">
          <a:xfrm>
            <a:off x="320040" y="1"/>
            <a:ext cx="2926080" cy="211215"/>
          </a:xfrm>
          <a:prstGeom prst="rect">
            <a:avLst/>
          </a:prstGeom>
        </p:spPr>
        <p:txBody>
          <a:bodyPr lIns="91435" tIns="45718" rIns="91435" bIns="45718">
            <a:no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14" name="Text Placeholder 23"/>
          <p:cNvSpPr>
            <a:spLocks noGrp="1"/>
          </p:cNvSpPr>
          <p:nvPr>
            <p:ph type="body" sz="quarter" idx="20" hasCustomPrompt="1"/>
          </p:nvPr>
        </p:nvSpPr>
        <p:spPr>
          <a:xfrm>
            <a:off x="121620" y="4506913"/>
            <a:ext cx="1828800" cy="292100"/>
          </a:xfrm>
          <a:prstGeom prst="rect">
            <a:avLst/>
          </a:prstGeom>
        </p:spPr>
        <p:txBody>
          <a:bodyPr lIns="45718" tIns="45718" rIns="45718" bIns="45718" anchor="b">
            <a:noAutofit/>
          </a:bodyPr>
          <a:lstStyle>
            <a:lvl1pPr marL="91435" indent="-91435" algn="l" defTabSz="91435">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
        <p:nvSpPr>
          <p:cNvPr id="15" name="Text Placeholder 15"/>
          <p:cNvSpPr>
            <a:spLocks noGrp="1"/>
          </p:cNvSpPr>
          <p:nvPr>
            <p:ph type="body" sz="quarter" idx="14" hasCustomPrompt="1"/>
          </p:nvPr>
        </p:nvSpPr>
        <p:spPr>
          <a:xfrm>
            <a:off x="1143000" y="1220316"/>
            <a:ext cx="4114800" cy="192024"/>
          </a:xfrm>
          <a:prstGeom prst="rect">
            <a:avLst/>
          </a:prstGeom>
        </p:spPr>
        <p:txBody>
          <a:bodyPr lIns="45718" tIns="45718" rIns="45718" bIns="45718">
            <a:noAutofit/>
          </a:bodyPr>
          <a:lstStyle>
            <a:lvl1pPr marL="0" indent="0" algn="ctr">
              <a:spcBef>
                <a:spcPts val="0"/>
              </a:spcBef>
              <a:buNone/>
              <a:defRPr sz="10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a:t>Graphic Title – Arial 10pt Bold, Use Title Case</a:t>
            </a:r>
          </a:p>
        </p:txBody>
      </p:sp>
      <p:sp>
        <p:nvSpPr>
          <p:cNvPr id="16" name="Text Placeholder 17"/>
          <p:cNvSpPr>
            <a:spLocks noGrp="1"/>
          </p:cNvSpPr>
          <p:nvPr>
            <p:ph type="body" sz="quarter" idx="15" hasCustomPrompt="1"/>
          </p:nvPr>
        </p:nvSpPr>
        <p:spPr>
          <a:xfrm>
            <a:off x="1143000" y="1417500"/>
            <a:ext cx="4114800" cy="192025"/>
          </a:xfrm>
          <a:prstGeom prst="rect">
            <a:avLst/>
          </a:prstGeom>
        </p:spPr>
        <p:txBody>
          <a:bodyPr lIns="45718" tIns="45718" rIns="45718" bIns="45718">
            <a:noAutofit/>
          </a:bodyPr>
          <a:lstStyle>
            <a:lvl1pPr marL="0" indent="0" algn="ctr">
              <a:spcBef>
                <a:spcPts val="0"/>
              </a:spcBef>
              <a:buNone/>
              <a:defRPr sz="900" i="1">
                <a:latin typeface="+mj-lt"/>
              </a:defRPr>
            </a:lvl1pPr>
            <a:lvl2pPr algn="ctr">
              <a:buNone/>
              <a:defRPr i="0"/>
            </a:lvl2pPr>
            <a:lvl3pPr algn="ctr">
              <a:buNone/>
              <a:defRPr i="0"/>
            </a:lvl3pPr>
            <a:lvl4pPr algn="ctr">
              <a:buNone/>
              <a:defRPr i="0"/>
            </a:lvl4pPr>
            <a:lvl5pPr algn="ctr">
              <a:buNone/>
              <a:defRPr i="0"/>
            </a:lvl5pPr>
          </a:lstStyle>
          <a:p>
            <a:pPr lvl="0"/>
            <a:r>
              <a:rPr lang="en-US" dirty="0"/>
              <a:t>Graphic Subtitle – Arial 9pt Italic, Use Title Case</a:t>
            </a:r>
          </a:p>
        </p:txBody>
      </p:sp>
    </p:spTree>
    <p:extLst>
      <p:ext uri="{BB962C8B-B14F-4D97-AF65-F5344CB8AC3E}">
        <p14:creationId xmlns:p14="http://schemas.microsoft.com/office/powerpoint/2010/main" val="271133256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Paperless Meeting Credit/Caveat">
    <p:spTree>
      <p:nvGrpSpPr>
        <p:cNvPr id="1" name=""/>
        <p:cNvGrpSpPr/>
        <p:nvPr/>
      </p:nvGrpSpPr>
      <p:grpSpPr>
        <a:xfrm>
          <a:off x="0" y="0"/>
          <a:ext cx="0" cy="0"/>
          <a:chOff x="0" y="0"/>
          <a:chExt cx="0" cy="0"/>
        </a:xfrm>
      </p:grpSpPr>
      <p:cxnSp>
        <p:nvCxnSpPr>
          <p:cNvPr id="8" name="Straight Connector 7"/>
          <p:cNvCxnSpPr/>
          <p:nvPr/>
        </p:nvCxnSpPr>
        <p:spPr bwMode="gray">
          <a:xfrm>
            <a:off x="4101378"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itle 2"/>
          <p:cNvSpPr>
            <a:spLocks noGrp="1"/>
          </p:cNvSpPr>
          <p:nvPr userDrawn="1">
            <p:ph type="title" hasCustomPrompt="1"/>
          </p:nvPr>
        </p:nvSpPr>
        <p:spPr bwMode="gray">
          <a:xfrm>
            <a:off x="320675" y="208501"/>
            <a:ext cx="3474720" cy="307777"/>
          </a:xfrm>
        </p:spPr>
        <p:txBody>
          <a:bodyPr anchor="t" anchorCtr="0"/>
          <a:lstStyle>
            <a:lvl1pPr>
              <a:defRPr sz="2000" b="0">
                <a:solidFill>
                  <a:schemeClr val="tx1"/>
                </a:solidFill>
              </a:defRPr>
            </a:lvl1pPr>
          </a:lstStyle>
          <a:p>
            <a:r>
              <a:rPr lang="en-US" dirty="0"/>
              <a:t>Insert Program Name Here</a:t>
            </a:r>
          </a:p>
        </p:txBody>
      </p:sp>
      <p:sp>
        <p:nvSpPr>
          <p:cNvPr id="3" name="TextBox 2"/>
          <p:cNvSpPr txBox="1"/>
          <p:nvPr userDrawn="1"/>
        </p:nvSpPr>
        <p:spPr bwMode="gray">
          <a:xfrm>
            <a:off x="4173101" y="70269"/>
            <a:ext cx="2160193" cy="4737194"/>
          </a:xfrm>
          <a:prstGeom prst="rect">
            <a:avLst/>
          </a:prstGeom>
          <a:noFill/>
        </p:spPr>
        <p:txBody>
          <a:bodyPr wrap="square" lIns="0" tIns="0" rIns="0" bIns="0" rtlCol="0">
            <a:spAutoFit/>
          </a:bodyPr>
          <a:lstStyle/>
          <a:p>
            <a:pPr>
              <a:spcBef>
                <a:spcPts val="300"/>
              </a:spcBef>
            </a:pPr>
            <a:r>
              <a:rPr lang="en-US" sz="450" b="1" dirty="0">
                <a:solidFill>
                  <a:srgbClr val="333E48"/>
                </a:solidFill>
              </a:rPr>
              <a:t>LEGAL CAVEAT</a:t>
            </a:r>
          </a:p>
          <a:p>
            <a:pPr>
              <a:spcBef>
                <a:spcPts val="300"/>
              </a:spcBef>
            </a:pPr>
            <a:r>
              <a:rPr lang="en-US" sz="450" dirty="0">
                <a:solidFill>
                  <a:srgbClr val="333E48"/>
                </a:solidFill>
              </a:rPr>
              <a:t>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a:spcBef>
                <a:spcPts val="300"/>
              </a:spcBef>
            </a:pPr>
            <a:r>
              <a:rPr lang="en-US" sz="450" dirty="0">
                <a:solidFill>
                  <a:srgbClr val="333E48"/>
                </a:solidFill>
              </a:rPr>
              <a:t>The Advisory Board Company is a registered trademark of The Advisory Board Company in the United States and other countries. Members are not permitted to</a:t>
            </a:r>
            <a:br>
              <a:rPr lang="en-US" sz="450" dirty="0">
                <a:solidFill>
                  <a:srgbClr val="333E48"/>
                </a:solidFill>
              </a:rPr>
            </a:br>
            <a:r>
              <a:rPr lang="en-US" sz="450" dirty="0">
                <a:solidFill>
                  <a:srgbClr val="333E48"/>
                </a:solidFill>
              </a:rPr>
              <a:t>use this trademark, or any other trademark, product name, service name, trade name, and logo of The Advisory Board Company without prior written consent of</a:t>
            </a:r>
            <a:br>
              <a:rPr lang="en-US" sz="450" dirty="0">
                <a:solidFill>
                  <a:srgbClr val="333E48"/>
                </a:solidFill>
              </a:rPr>
            </a:br>
            <a:r>
              <a:rPr lang="en-US" sz="450" dirty="0">
                <a:solidFill>
                  <a:srgbClr val="333E48"/>
                </a:solidFill>
              </a:rPr>
              <a:t>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p>
          <a:p>
            <a:pPr>
              <a:spcBef>
                <a:spcPts val="800"/>
              </a:spcBef>
            </a:pPr>
            <a:r>
              <a:rPr lang="en-US" sz="450" b="1" dirty="0">
                <a:solidFill>
                  <a:srgbClr val="333E48"/>
                </a:solidFill>
              </a:rPr>
              <a:t>IMPORTANT: Please read the following.</a:t>
            </a:r>
          </a:p>
          <a:p>
            <a:pPr>
              <a:spcBef>
                <a:spcPts val="300"/>
              </a:spcBef>
            </a:pPr>
            <a:r>
              <a:rPr lang="en-US" sz="450" dirty="0">
                <a:solidFill>
                  <a:srgbClr val="333E48"/>
                </a:solidFill>
              </a:rPr>
              <a:t>The Advisory Board Company has prepared this report for the exclusive use of its members. Each member acknowledges and agrees that this report and the information contained herein (collectively, the “Report”) are confidential and proprietary to The Advisory Board Company. By accepting delivery of this Report, each member agrees to abide by the terms as stated herein, including the following:</a:t>
            </a:r>
          </a:p>
          <a:p>
            <a:pPr marL="115888" indent="-115888">
              <a:spcBef>
                <a:spcPts val="300"/>
              </a:spcBef>
            </a:pPr>
            <a:r>
              <a:rPr lang="en-US" sz="450" dirty="0">
                <a:solidFill>
                  <a:srgbClr val="333E48"/>
                </a:solidFill>
              </a:rPr>
              <a:t>1.	The Advisory Board Company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300"/>
              </a:spcBef>
            </a:pPr>
            <a:r>
              <a:rPr lang="en-US" sz="450" dirty="0">
                <a:solidFill>
                  <a:srgbClr val="333E48"/>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5888" indent="-115888">
              <a:spcBef>
                <a:spcPts val="300"/>
              </a:spcBef>
            </a:pPr>
            <a:r>
              <a:rPr lang="en-US" sz="450" dirty="0">
                <a:solidFill>
                  <a:srgbClr val="333E48"/>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300"/>
              </a:spcBef>
            </a:pPr>
            <a:r>
              <a:rPr lang="en-US" sz="450" dirty="0">
                <a:solidFill>
                  <a:srgbClr val="333E48"/>
                </a:solidFill>
              </a:rPr>
              <a:t>4.	Each member shall not remove from this Report any confidential markings, copyright notices, and/or other similar indicia herein.</a:t>
            </a:r>
          </a:p>
          <a:p>
            <a:pPr marL="115888" indent="-115888">
              <a:spcBef>
                <a:spcPts val="300"/>
              </a:spcBef>
            </a:pPr>
            <a:r>
              <a:rPr lang="en-US" sz="450" dirty="0">
                <a:solidFill>
                  <a:srgbClr val="333E48"/>
                </a:solidFill>
              </a:rPr>
              <a:t>5.	Each member is responsible for any breach of its obligations as stated herein</a:t>
            </a:r>
            <a:br>
              <a:rPr lang="en-US" sz="450" dirty="0">
                <a:solidFill>
                  <a:srgbClr val="333E48"/>
                </a:solidFill>
              </a:rPr>
            </a:br>
            <a:r>
              <a:rPr lang="en-US" sz="450" dirty="0">
                <a:solidFill>
                  <a:srgbClr val="333E48"/>
                </a:solidFill>
              </a:rPr>
              <a:t>by any of its employees or agents.</a:t>
            </a:r>
          </a:p>
          <a:p>
            <a:pPr marL="115888" indent="-115888">
              <a:spcBef>
                <a:spcPts val="300"/>
              </a:spcBef>
            </a:pPr>
            <a:r>
              <a:rPr lang="en-US" sz="450" dirty="0">
                <a:solidFill>
                  <a:srgbClr val="333E48"/>
                </a:solidFill>
              </a:rPr>
              <a:t>6.	If a member is unwilling to abide by any of the foregoing obligations, then</a:t>
            </a:r>
            <a:br>
              <a:rPr lang="en-US" sz="450" dirty="0">
                <a:solidFill>
                  <a:srgbClr val="333E48"/>
                </a:solidFill>
              </a:rPr>
            </a:br>
            <a:r>
              <a:rPr lang="en-US" sz="450" dirty="0">
                <a:solidFill>
                  <a:srgbClr val="333E48"/>
                </a:solidFill>
              </a:rPr>
              <a:t>such member shall promptly return this Report and all copies thereof to</a:t>
            </a:r>
            <a:br>
              <a:rPr lang="en-US" sz="450" dirty="0">
                <a:solidFill>
                  <a:srgbClr val="333E48"/>
                </a:solidFill>
              </a:rPr>
            </a:br>
            <a:r>
              <a:rPr lang="en-US" sz="450" dirty="0">
                <a:solidFill>
                  <a:srgbClr val="333E48"/>
                </a:solidFill>
              </a:rPr>
              <a:t>The Advisory Board Company. </a:t>
            </a:r>
          </a:p>
        </p:txBody>
      </p:sp>
      <p:sp>
        <p:nvSpPr>
          <p:cNvPr id="23" name="Text Placeholder 5"/>
          <p:cNvSpPr>
            <a:spLocks noGrp="1"/>
          </p:cNvSpPr>
          <p:nvPr>
            <p:ph type="body" sz="quarter" idx="37" hasCustomPrompt="1"/>
          </p:nvPr>
        </p:nvSpPr>
        <p:spPr bwMode="gray">
          <a:xfrm>
            <a:off x="597660" y="10414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24" name="Text Placeholder 4"/>
          <p:cNvSpPr>
            <a:spLocks noGrp="1"/>
          </p:cNvSpPr>
          <p:nvPr>
            <p:ph type="body" sz="quarter" idx="38" hasCustomPrompt="1"/>
          </p:nvPr>
        </p:nvSpPr>
        <p:spPr bwMode="gray">
          <a:xfrm>
            <a:off x="597660" y="1246507"/>
            <a:ext cx="320040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sp>
        <p:nvSpPr>
          <p:cNvPr id="25" name="Text Placeholder 5"/>
          <p:cNvSpPr>
            <a:spLocks noGrp="1"/>
          </p:cNvSpPr>
          <p:nvPr>
            <p:ph type="body" sz="quarter" idx="39" hasCustomPrompt="1"/>
          </p:nvPr>
        </p:nvSpPr>
        <p:spPr bwMode="gray">
          <a:xfrm>
            <a:off x="597660" y="1444793"/>
            <a:ext cx="320040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26" name="Text Placeholder 5"/>
          <p:cNvSpPr>
            <a:spLocks noGrp="1"/>
          </p:cNvSpPr>
          <p:nvPr>
            <p:ph type="body" sz="quarter" idx="40" hasCustomPrompt="1"/>
          </p:nvPr>
        </p:nvSpPr>
        <p:spPr bwMode="gray">
          <a:xfrm>
            <a:off x="597660" y="1574781"/>
            <a:ext cx="320040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27" name="Text Placeholder 5"/>
          <p:cNvSpPr>
            <a:spLocks noGrp="1"/>
          </p:cNvSpPr>
          <p:nvPr>
            <p:ph type="body" sz="quarter" idx="41" hasCustomPrompt="1"/>
          </p:nvPr>
        </p:nvSpPr>
        <p:spPr bwMode="gray">
          <a:xfrm>
            <a:off x="597660" y="2009573"/>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8" name="Text Placeholder 4"/>
          <p:cNvSpPr>
            <a:spLocks noGrp="1"/>
          </p:cNvSpPr>
          <p:nvPr>
            <p:ph type="body" sz="quarter" idx="42" hasCustomPrompt="1"/>
          </p:nvPr>
        </p:nvSpPr>
        <p:spPr bwMode="gray">
          <a:xfrm>
            <a:off x="597660" y="2219100"/>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597660" y="2672960"/>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30" name="Text Placeholder 4"/>
          <p:cNvSpPr>
            <a:spLocks noGrp="1"/>
          </p:cNvSpPr>
          <p:nvPr>
            <p:ph type="body" sz="quarter" idx="44" hasCustomPrompt="1"/>
          </p:nvPr>
        </p:nvSpPr>
        <p:spPr bwMode="gray">
          <a:xfrm>
            <a:off x="597660" y="2882487"/>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31" name="Text Placeholder 5"/>
          <p:cNvSpPr>
            <a:spLocks noGrp="1"/>
          </p:cNvSpPr>
          <p:nvPr>
            <p:ph type="body" sz="quarter" idx="45" hasCustomPrompt="1"/>
          </p:nvPr>
        </p:nvSpPr>
        <p:spPr bwMode="gray">
          <a:xfrm>
            <a:off x="597660" y="33363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2" name="Text Placeholder 4"/>
          <p:cNvSpPr>
            <a:spLocks noGrp="1"/>
          </p:cNvSpPr>
          <p:nvPr>
            <p:ph type="body" sz="quarter" idx="46" hasCustomPrompt="1"/>
          </p:nvPr>
        </p:nvSpPr>
        <p:spPr bwMode="gray">
          <a:xfrm>
            <a:off x="597660" y="3545891"/>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144582869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322676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sp>
        <p:nvSpPr>
          <p:cNvPr id="11" name="TextBox 10"/>
          <p:cNvSpPr txBox="1"/>
          <p:nvPr userDrawn="1"/>
        </p:nvSpPr>
        <p:spPr bwMode="gray">
          <a:xfrm>
            <a:off x="2277274" y="4146231"/>
            <a:ext cx="2284554" cy="384050"/>
          </a:xfrm>
          <a:prstGeom prst="rect">
            <a:avLst/>
          </a:prstGeom>
          <a:noFill/>
        </p:spPr>
        <p:txBody>
          <a:bodyPr wrap="square" lIns="45720" rIns="45720" rtlCol="0" anchor="ctr">
            <a:noAutofit/>
          </a:bodyPr>
          <a:lstStyle/>
          <a:p>
            <a:pPr algn="ctr">
              <a:spcBef>
                <a:spcPts val="100"/>
              </a:spcBef>
            </a:pPr>
            <a:r>
              <a:rPr lang="en-US" sz="900" dirty="0">
                <a:solidFill>
                  <a:srgbClr val="333E48"/>
                </a:solidFill>
              </a:rPr>
              <a:t>2445 M Street NW I Washington DC 20037</a:t>
            </a:r>
          </a:p>
          <a:p>
            <a:pPr algn="ctr">
              <a:spcBef>
                <a:spcPts val="100"/>
              </a:spcBef>
            </a:pPr>
            <a:r>
              <a:rPr lang="en-US" sz="900" dirty="0">
                <a:solidFill>
                  <a:srgbClr val="333E48"/>
                </a:solidFill>
              </a:rPr>
              <a:t>P 202.266.5600 I F 202.266.5700</a:t>
            </a:r>
          </a:p>
        </p:txBody>
      </p:sp>
      <p:sp>
        <p:nvSpPr>
          <p:cNvPr id="14" name="TextBox 13"/>
          <p:cNvSpPr txBox="1"/>
          <p:nvPr userDrawn="1"/>
        </p:nvSpPr>
        <p:spPr bwMode="gray">
          <a:xfrm>
            <a:off x="4704239" y="4223041"/>
            <a:ext cx="1019662" cy="230430"/>
          </a:xfrm>
          <a:prstGeom prst="rect">
            <a:avLst/>
          </a:prstGeom>
          <a:noFill/>
        </p:spPr>
        <p:txBody>
          <a:bodyPr wrap="square" lIns="45720" rIns="45720" rtlCol="0" anchor="ctr">
            <a:noAutofit/>
          </a:bodyPr>
          <a:lstStyle/>
          <a:p>
            <a:pPr algn="ctr">
              <a:spcBef>
                <a:spcPts val="100"/>
              </a:spcBef>
            </a:pPr>
            <a:r>
              <a:rPr lang="en-US" sz="1100" b="1" dirty="0">
                <a:solidFill>
                  <a:srgbClr val="333E48"/>
                </a:solidFill>
              </a:rPr>
              <a:t>advisory.com</a:t>
            </a:r>
          </a:p>
        </p:txBody>
      </p:sp>
      <p:cxnSp>
        <p:nvCxnSpPr>
          <p:cNvPr id="16" name="Straight Connector 15"/>
          <p:cNvCxnSpPr/>
          <p:nvPr userDrawn="1"/>
        </p:nvCxnSpPr>
        <p:spPr bwMode="gray">
          <a:xfrm>
            <a:off x="4636567" y="4090988"/>
            <a:ext cx="0" cy="493029"/>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gray">
          <a:xfrm>
            <a:off x="2193405" y="4090988"/>
            <a:ext cx="0" cy="493029"/>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0804" y="3978148"/>
            <a:ext cx="1517904" cy="737308"/>
          </a:xfrm>
          <a:prstGeom prst="rect">
            <a:avLst/>
          </a:prstGeom>
        </p:spPr>
      </p:pic>
    </p:spTree>
    <p:extLst>
      <p:ext uri="{BB962C8B-B14F-4D97-AF65-F5344CB8AC3E}">
        <p14:creationId xmlns:p14="http://schemas.microsoft.com/office/powerpoint/2010/main" val="15700511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grpSp>
        <p:nvGrpSpPr>
          <p:cNvPr id="10" name="Group 9"/>
          <p:cNvGrpSpPr/>
          <p:nvPr userDrawn="1"/>
        </p:nvGrpSpPr>
        <p:grpSpPr bwMode="gray">
          <a:xfrm>
            <a:off x="307400" y="3978148"/>
            <a:ext cx="5786000" cy="737308"/>
            <a:chOff x="318732" y="3948514"/>
            <a:chExt cx="5786000" cy="737308"/>
          </a:xfrm>
        </p:grpSpPr>
        <p:sp>
          <p:nvSpPr>
            <p:cNvPr id="12" name="TextBox 11"/>
            <p:cNvSpPr txBox="1"/>
            <p:nvPr userDrawn="1"/>
          </p:nvSpPr>
          <p:spPr bwMode="gray">
            <a:xfrm>
              <a:off x="3286128" y="4080437"/>
              <a:ext cx="1785798" cy="473463"/>
            </a:xfrm>
            <a:prstGeom prst="rect">
              <a:avLst/>
            </a:prstGeom>
            <a:noFill/>
          </p:spPr>
          <p:txBody>
            <a:bodyPr wrap="square" lIns="109728" rIns="109728" rtlCol="0" anchor="ctr">
              <a:spAutoFit/>
            </a:bodyPr>
            <a:lstStyle/>
            <a:p>
              <a:pPr algn="ctr">
                <a:spcBef>
                  <a:spcPts val="100"/>
                </a:spcBef>
              </a:pPr>
              <a:r>
                <a:rPr lang="en-US" sz="770" dirty="0">
                  <a:solidFill>
                    <a:srgbClr val="333E48"/>
                  </a:solidFill>
                </a:rPr>
                <a:t>Third Floor, Melbourne House</a:t>
              </a:r>
            </a:p>
            <a:p>
              <a:pPr algn="ctr">
                <a:spcBef>
                  <a:spcPts val="100"/>
                </a:spcBef>
              </a:pPr>
              <a:r>
                <a:rPr lang="en-US" sz="770" dirty="0">
                  <a:solidFill>
                    <a:srgbClr val="333E48"/>
                  </a:solidFill>
                </a:rPr>
                <a:t>46 Aldwych, London WC2B 4LL, UK</a:t>
              </a:r>
            </a:p>
            <a:p>
              <a:pPr algn="ctr">
                <a:spcBef>
                  <a:spcPts val="100"/>
                </a:spcBef>
              </a:pPr>
              <a:r>
                <a:rPr lang="en-US" sz="770" dirty="0">
                  <a:solidFill>
                    <a:srgbClr val="333E48"/>
                  </a:solidFill>
                </a:rPr>
                <a:t>P +44 (0) 203 100 6800</a:t>
              </a:r>
            </a:p>
          </p:txBody>
        </p:sp>
        <p:sp>
          <p:nvSpPr>
            <p:cNvPr id="13" name="TextBox 12"/>
            <p:cNvSpPr txBox="1"/>
            <p:nvPr userDrawn="1"/>
          </p:nvSpPr>
          <p:spPr bwMode="gray">
            <a:xfrm>
              <a:off x="5057679" y="4194058"/>
              <a:ext cx="1047053" cy="246221"/>
            </a:xfrm>
            <a:prstGeom prst="rect">
              <a:avLst/>
            </a:prstGeom>
            <a:noFill/>
          </p:spPr>
          <p:txBody>
            <a:bodyPr wrap="square" lIns="109728" rIns="109728" rtlCol="0" anchor="ctr">
              <a:spAutoFit/>
            </a:bodyPr>
            <a:lstStyle/>
            <a:p>
              <a:pPr algn="ctr">
                <a:spcBef>
                  <a:spcPts val="100"/>
                </a:spcBef>
              </a:pPr>
              <a:r>
                <a:rPr lang="en-US" sz="1000" b="1" dirty="0">
                  <a:solidFill>
                    <a:srgbClr val="333E48"/>
                  </a:solidFill>
                </a:rPr>
                <a:t>advisory.com</a:t>
              </a:r>
            </a:p>
          </p:txBody>
        </p:sp>
        <p:sp>
          <p:nvSpPr>
            <p:cNvPr id="17" name="TextBox 16"/>
            <p:cNvSpPr txBox="1"/>
            <p:nvPr userDrawn="1"/>
          </p:nvSpPr>
          <p:spPr bwMode="gray">
            <a:xfrm>
              <a:off x="1834207" y="4014778"/>
              <a:ext cx="1451921" cy="604781"/>
            </a:xfrm>
            <a:prstGeom prst="rect">
              <a:avLst/>
            </a:prstGeom>
            <a:noFill/>
          </p:spPr>
          <p:txBody>
            <a:bodyPr wrap="square" lIns="109728" rIns="109728" rtlCol="0" anchor="ctr">
              <a:spAutoFit/>
            </a:bodyPr>
            <a:lstStyle/>
            <a:p>
              <a:pPr algn="ctr">
                <a:spcBef>
                  <a:spcPts val="100"/>
                </a:spcBef>
              </a:pPr>
              <a:r>
                <a:rPr lang="en-US" sz="770" dirty="0">
                  <a:solidFill>
                    <a:srgbClr val="333E48"/>
                  </a:solidFill>
                </a:rPr>
                <a:t>2445 M Street NW</a:t>
              </a:r>
            </a:p>
            <a:p>
              <a:pPr algn="ctr">
                <a:spcBef>
                  <a:spcPts val="100"/>
                </a:spcBef>
              </a:pPr>
              <a:r>
                <a:rPr lang="en-US" sz="770" dirty="0">
                  <a:solidFill>
                    <a:srgbClr val="333E48"/>
                  </a:solidFill>
                </a:rPr>
                <a:t>Washington DC 20037, USA</a:t>
              </a:r>
            </a:p>
            <a:p>
              <a:pPr algn="ctr">
                <a:spcBef>
                  <a:spcPts val="100"/>
                </a:spcBef>
              </a:pPr>
              <a:r>
                <a:rPr lang="en-US" sz="770" dirty="0">
                  <a:solidFill>
                    <a:srgbClr val="333E48"/>
                  </a:solidFill>
                </a:rPr>
                <a:t>P +1 202 266 5600</a:t>
              </a:r>
            </a:p>
            <a:p>
              <a:pPr algn="ctr">
                <a:spcBef>
                  <a:spcPts val="100"/>
                </a:spcBef>
              </a:pPr>
              <a:r>
                <a:rPr lang="en-US" sz="770" dirty="0">
                  <a:solidFill>
                    <a:srgbClr val="333E48"/>
                  </a:solidFill>
                </a:rPr>
                <a:t>F +1 202 266 5700</a:t>
              </a:r>
            </a:p>
          </p:txBody>
        </p:sp>
        <p:cxnSp>
          <p:nvCxnSpPr>
            <p:cNvPr id="18" name="Straight Connector 17"/>
            <p:cNvCxnSpPr/>
            <p:nvPr userDrawn="1"/>
          </p:nvCxnSpPr>
          <p:spPr bwMode="gray">
            <a:xfrm>
              <a:off x="1831673" y="4045733"/>
              <a:ext cx="0" cy="54287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3286128" y="4045733"/>
              <a:ext cx="0" cy="54287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5069584" y="4045733"/>
              <a:ext cx="0" cy="54287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18732" y="3948514"/>
              <a:ext cx="1517904" cy="737308"/>
            </a:xfrm>
            <a:prstGeom prst="rect">
              <a:avLst/>
            </a:prstGeom>
          </p:spPr>
        </p:pic>
      </p:grpSp>
    </p:spTree>
    <p:extLst>
      <p:ext uri="{BB962C8B-B14F-4D97-AF65-F5344CB8AC3E}">
        <p14:creationId xmlns:p14="http://schemas.microsoft.com/office/powerpoint/2010/main" val="397032075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3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 y="310348"/>
            <a:ext cx="5760720" cy="284917"/>
          </a:xfrm>
          <a:prstGeom prst="rect">
            <a:avLst/>
          </a:prstGeom>
        </p:spPr>
        <p:txBody>
          <a:bodyPr lIns="91435" tIns="45718" rIns="91435" bIns="45718">
            <a:noAutofit/>
          </a:bodyPr>
          <a:lstStyle>
            <a:lvl1pPr>
              <a:defRPr/>
            </a:lvl1pPr>
          </a:lstStyle>
          <a:p>
            <a:r>
              <a:rPr lang="en-US" dirty="0"/>
              <a:t>Slide Title – Arial 18pt Bold, Use Title Case</a:t>
            </a:r>
          </a:p>
        </p:txBody>
      </p:sp>
      <p:sp>
        <p:nvSpPr>
          <p:cNvPr id="3" name="Slide Number Placeholder 2"/>
          <p:cNvSpPr>
            <a:spLocks noGrp="1"/>
          </p:cNvSpPr>
          <p:nvPr>
            <p:ph type="sldNum" sz="quarter" idx="10"/>
          </p:nvPr>
        </p:nvSpPr>
        <p:spPr>
          <a:xfrm>
            <a:off x="5965561" y="0"/>
            <a:ext cx="435240" cy="255588"/>
          </a:xfrm>
          <a:prstGeom prst="rect">
            <a:avLst/>
          </a:prstGeom>
        </p:spPr>
        <p:txBody>
          <a:bodyPr>
            <a:noAutofit/>
          </a:bodyPr>
          <a:lstStyle/>
          <a:p>
            <a:fld id="{D1524D41-16DC-4D92-9EF9-071B213BE0F5}" type="slidenum">
              <a:rPr lang="en-US" smtClean="0">
                <a:solidFill>
                  <a:srgbClr val="333E48"/>
                </a:solidFill>
              </a:rPr>
              <a:pPr/>
              <a:t>‹#›</a:t>
            </a:fld>
            <a:endParaRPr lang="en-US">
              <a:solidFill>
                <a:srgbClr val="333E48"/>
              </a:solidFill>
            </a:endParaRPr>
          </a:p>
        </p:txBody>
      </p:sp>
      <p:sp>
        <p:nvSpPr>
          <p:cNvPr id="5" name="Text Placeholder 4"/>
          <p:cNvSpPr>
            <a:spLocks noGrp="1"/>
          </p:cNvSpPr>
          <p:nvPr>
            <p:ph type="body" sz="quarter" idx="11" hasCustomPrompt="1"/>
          </p:nvPr>
        </p:nvSpPr>
        <p:spPr bwMode="gray">
          <a:xfrm>
            <a:off x="320040" y="672075"/>
            <a:ext cx="5759450" cy="307240"/>
          </a:xfrm>
          <a:prstGeom prst="rect">
            <a:avLst/>
          </a:prstGeom>
        </p:spPr>
        <p:txBody>
          <a:bodyPr lIns="91435" tIns="45718" rIns="91435" bIns="45718">
            <a:no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9" name="Text Placeholder 21"/>
          <p:cNvSpPr>
            <a:spLocks noGrp="1"/>
          </p:cNvSpPr>
          <p:nvPr>
            <p:ph type="body" sz="quarter" idx="17" hasCustomPrompt="1"/>
          </p:nvPr>
        </p:nvSpPr>
        <p:spPr>
          <a:xfrm>
            <a:off x="4352554" y="4572001"/>
            <a:ext cx="2048247" cy="228600"/>
          </a:xfrm>
          <a:prstGeom prst="rect">
            <a:avLst/>
          </a:prstGeom>
        </p:spPr>
        <p:txBody>
          <a:bodyPr lIns="45718" tIns="45718" rIns="45718" bIns="45718" anchor="b">
            <a:noAutofit/>
          </a:bodyPr>
          <a:lstStyle>
            <a:lvl1pPr marL="0" indent="0" algn="l">
              <a:spcBef>
                <a:spcPts val="0"/>
              </a:spcBef>
              <a:buNone/>
              <a:defRPr sz="5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11" name="Text Placeholder 4"/>
          <p:cNvSpPr>
            <a:spLocks noGrp="1"/>
          </p:cNvSpPr>
          <p:nvPr>
            <p:ph type="body" sz="quarter" idx="19" hasCustomPrompt="1"/>
          </p:nvPr>
        </p:nvSpPr>
        <p:spPr bwMode="gray">
          <a:xfrm>
            <a:off x="320040" y="1"/>
            <a:ext cx="2926080" cy="211215"/>
          </a:xfrm>
          <a:prstGeom prst="rect">
            <a:avLst/>
          </a:prstGeom>
        </p:spPr>
        <p:txBody>
          <a:bodyPr lIns="91435" tIns="45718" rIns="91435" bIns="45718">
            <a:no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14" name="Text Placeholder 23"/>
          <p:cNvSpPr>
            <a:spLocks noGrp="1"/>
          </p:cNvSpPr>
          <p:nvPr>
            <p:ph type="body" sz="quarter" idx="20" hasCustomPrompt="1"/>
          </p:nvPr>
        </p:nvSpPr>
        <p:spPr>
          <a:xfrm>
            <a:off x="121620" y="4506913"/>
            <a:ext cx="1828800" cy="292100"/>
          </a:xfrm>
          <a:prstGeom prst="rect">
            <a:avLst/>
          </a:prstGeom>
        </p:spPr>
        <p:txBody>
          <a:bodyPr lIns="45718" tIns="45718" rIns="45718" bIns="45718" anchor="b">
            <a:noAutofit/>
          </a:bodyPr>
          <a:lstStyle>
            <a:lvl1pPr marL="91435" indent="-91435" algn="l" defTabSz="91435">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
        <p:nvSpPr>
          <p:cNvPr id="15" name="Text Placeholder 15"/>
          <p:cNvSpPr>
            <a:spLocks noGrp="1"/>
          </p:cNvSpPr>
          <p:nvPr>
            <p:ph type="body" sz="quarter" idx="14" hasCustomPrompt="1"/>
          </p:nvPr>
        </p:nvSpPr>
        <p:spPr>
          <a:xfrm>
            <a:off x="1143000" y="1220316"/>
            <a:ext cx="4114800" cy="192024"/>
          </a:xfrm>
          <a:prstGeom prst="rect">
            <a:avLst/>
          </a:prstGeom>
        </p:spPr>
        <p:txBody>
          <a:bodyPr lIns="45718" tIns="45718" rIns="45718" bIns="45718">
            <a:noAutofit/>
          </a:bodyPr>
          <a:lstStyle>
            <a:lvl1pPr marL="0" indent="0" algn="ctr">
              <a:spcBef>
                <a:spcPts val="0"/>
              </a:spcBef>
              <a:buNone/>
              <a:defRPr sz="10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a:t>Graphic Title – Arial 10pt Bold, Use Title Case</a:t>
            </a:r>
          </a:p>
        </p:txBody>
      </p:sp>
      <p:sp>
        <p:nvSpPr>
          <p:cNvPr id="16" name="Text Placeholder 17"/>
          <p:cNvSpPr>
            <a:spLocks noGrp="1"/>
          </p:cNvSpPr>
          <p:nvPr>
            <p:ph type="body" sz="quarter" idx="15" hasCustomPrompt="1"/>
          </p:nvPr>
        </p:nvSpPr>
        <p:spPr>
          <a:xfrm>
            <a:off x="1143000" y="1417500"/>
            <a:ext cx="4114800" cy="192025"/>
          </a:xfrm>
          <a:prstGeom prst="rect">
            <a:avLst/>
          </a:prstGeom>
        </p:spPr>
        <p:txBody>
          <a:bodyPr lIns="45718" tIns="45718" rIns="45718" bIns="45718">
            <a:noAutofit/>
          </a:bodyPr>
          <a:lstStyle>
            <a:lvl1pPr marL="0" indent="0" algn="ctr">
              <a:spcBef>
                <a:spcPts val="0"/>
              </a:spcBef>
              <a:buNone/>
              <a:defRPr sz="900" i="1">
                <a:latin typeface="+mj-lt"/>
              </a:defRPr>
            </a:lvl1pPr>
            <a:lvl2pPr algn="ctr">
              <a:buNone/>
              <a:defRPr i="0"/>
            </a:lvl2pPr>
            <a:lvl3pPr algn="ctr">
              <a:buNone/>
              <a:defRPr i="0"/>
            </a:lvl3pPr>
            <a:lvl4pPr algn="ctr">
              <a:buNone/>
              <a:defRPr i="0"/>
            </a:lvl4pPr>
            <a:lvl5pPr algn="ctr">
              <a:buNone/>
              <a:defRPr i="0"/>
            </a:lvl5pPr>
          </a:lstStyle>
          <a:p>
            <a:pPr lvl="0"/>
            <a:r>
              <a:rPr lang="en-US" dirty="0"/>
              <a:t>Graphic Subtitle – Arial 9pt Italic, Use Title Case</a:t>
            </a:r>
          </a:p>
        </p:txBody>
      </p:sp>
    </p:spTree>
    <p:extLst>
      <p:ext uri="{BB962C8B-B14F-4D97-AF65-F5344CB8AC3E}">
        <p14:creationId xmlns:p14="http://schemas.microsoft.com/office/powerpoint/2010/main" val="410681298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 y="310348"/>
            <a:ext cx="5760720" cy="284917"/>
          </a:xfrm>
          <a:prstGeom prst="rect">
            <a:avLst/>
          </a:prstGeom>
        </p:spPr>
        <p:txBody>
          <a:bodyPr lIns="91435" tIns="45718" rIns="91435" bIns="45718">
            <a:noAutofit/>
          </a:bodyPr>
          <a:lstStyle>
            <a:lvl1pPr>
              <a:defRPr/>
            </a:lvl1pPr>
          </a:lstStyle>
          <a:p>
            <a:r>
              <a:rPr lang="en-US" dirty="0"/>
              <a:t>Slide Title – Arial 18pt Bold, Use Title Case</a:t>
            </a:r>
          </a:p>
        </p:txBody>
      </p:sp>
      <p:sp>
        <p:nvSpPr>
          <p:cNvPr id="3" name="Slide Number Placeholder 2"/>
          <p:cNvSpPr>
            <a:spLocks noGrp="1"/>
          </p:cNvSpPr>
          <p:nvPr>
            <p:ph type="sldNum" sz="quarter" idx="10"/>
          </p:nvPr>
        </p:nvSpPr>
        <p:spPr>
          <a:xfrm>
            <a:off x="5965561" y="0"/>
            <a:ext cx="435240" cy="255588"/>
          </a:xfrm>
          <a:prstGeom prst="rect">
            <a:avLst/>
          </a:prstGeom>
        </p:spPr>
        <p:txBody>
          <a:bodyPr>
            <a:noAutofit/>
          </a:bodyPr>
          <a:lstStyle/>
          <a:p>
            <a:fld id="{D1524D41-16DC-4D92-9EF9-071B213BE0F5}" type="slidenum">
              <a:rPr lang="en-US" smtClean="0">
                <a:solidFill>
                  <a:srgbClr val="333E48"/>
                </a:solidFill>
              </a:rPr>
              <a:pPr/>
              <a:t>‹#›</a:t>
            </a:fld>
            <a:endParaRPr lang="en-US">
              <a:solidFill>
                <a:srgbClr val="333E48"/>
              </a:solidFill>
            </a:endParaRPr>
          </a:p>
        </p:txBody>
      </p:sp>
      <p:sp>
        <p:nvSpPr>
          <p:cNvPr id="5" name="Text Placeholder 4"/>
          <p:cNvSpPr>
            <a:spLocks noGrp="1"/>
          </p:cNvSpPr>
          <p:nvPr>
            <p:ph type="body" sz="quarter" idx="11" hasCustomPrompt="1"/>
          </p:nvPr>
        </p:nvSpPr>
        <p:spPr bwMode="gray">
          <a:xfrm>
            <a:off x="320040" y="672075"/>
            <a:ext cx="5759450" cy="307240"/>
          </a:xfrm>
          <a:prstGeom prst="rect">
            <a:avLst/>
          </a:prstGeom>
        </p:spPr>
        <p:txBody>
          <a:bodyPr lIns="91435" tIns="45718" rIns="91435" bIns="45718">
            <a:no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11" name="Text Placeholder 4"/>
          <p:cNvSpPr>
            <a:spLocks noGrp="1"/>
          </p:cNvSpPr>
          <p:nvPr>
            <p:ph type="body" sz="quarter" idx="19" hasCustomPrompt="1"/>
          </p:nvPr>
        </p:nvSpPr>
        <p:spPr bwMode="gray">
          <a:xfrm>
            <a:off x="320040" y="1"/>
            <a:ext cx="2926080" cy="211215"/>
          </a:xfrm>
          <a:prstGeom prst="rect">
            <a:avLst/>
          </a:prstGeom>
        </p:spPr>
        <p:txBody>
          <a:bodyPr lIns="91435" tIns="45718" rIns="91435" bIns="45718">
            <a:no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12" name="Text Placeholder 15"/>
          <p:cNvSpPr>
            <a:spLocks noGrp="1"/>
          </p:cNvSpPr>
          <p:nvPr>
            <p:ph type="body" sz="quarter" idx="14" hasCustomPrompt="1"/>
          </p:nvPr>
        </p:nvSpPr>
        <p:spPr>
          <a:xfrm>
            <a:off x="1143000" y="1220316"/>
            <a:ext cx="4114800" cy="192024"/>
          </a:xfrm>
          <a:prstGeom prst="rect">
            <a:avLst/>
          </a:prstGeom>
        </p:spPr>
        <p:txBody>
          <a:bodyPr lIns="45718" tIns="45718" rIns="45718" bIns="45718">
            <a:noAutofit/>
          </a:bodyPr>
          <a:lstStyle>
            <a:lvl1pPr marL="0" indent="0" algn="ctr">
              <a:spcBef>
                <a:spcPts val="0"/>
              </a:spcBef>
              <a:buNone/>
              <a:defRPr sz="10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a:t>Graphic Title – Arial 10pt Bold, Use Title Case</a:t>
            </a:r>
          </a:p>
        </p:txBody>
      </p:sp>
      <p:sp>
        <p:nvSpPr>
          <p:cNvPr id="13" name="Text Placeholder 17"/>
          <p:cNvSpPr>
            <a:spLocks noGrp="1"/>
          </p:cNvSpPr>
          <p:nvPr>
            <p:ph type="body" sz="quarter" idx="15" hasCustomPrompt="1"/>
          </p:nvPr>
        </p:nvSpPr>
        <p:spPr>
          <a:xfrm>
            <a:off x="1143000" y="1417500"/>
            <a:ext cx="4114800" cy="192025"/>
          </a:xfrm>
          <a:prstGeom prst="rect">
            <a:avLst/>
          </a:prstGeom>
        </p:spPr>
        <p:txBody>
          <a:bodyPr lIns="45718" tIns="45718" rIns="45718" bIns="45718">
            <a:noAutofit/>
          </a:bodyPr>
          <a:lstStyle>
            <a:lvl1pPr marL="0" indent="0" algn="ctr">
              <a:spcBef>
                <a:spcPts val="0"/>
              </a:spcBef>
              <a:buNone/>
              <a:defRPr sz="900" i="1">
                <a:latin typeface="+mj-lt"/>
              </a:defRPr>
            </a:lvl1pPr>
            <a:lvl2pPr algn="ctr">
              <a:buNone/>
              <a:defRPr i="0"/>
            </a:lvl2pPr>
            <a:lvl3pPr algn="ctr">
              <a:buNone/>
              <a:defRPr i="0"/>
            </a:lvl3pPr>
            <a:lvl4pPr algn="ctr">
              <a:buNone/>
              <a:defRPr i="0"/>
            </a:lvl4pPr>
            <a:lvl5pPr algn="ctr">
              <a:buNone/>
              <a:defRPr i="0"/>
            </a:lvl5pPr>
          </a:lstStyle>
          <a:p>
            <a:pPr lvl="0"/>
            <a:r>
              <a:rPr lang="en-US" dirty="0"/>
              <a:t>Graphic Subtitle – Arial 9pt Italic, Use Title Case</a:t>
            </a:r>
          </a:p>
        </p:txBody>
      </p:sp>
      <p:sp>
        <p:nvSpPr>
          <p:cNvPr id="16" name="Content Placeholder 15"/>
          <p:cNvSpPr>
            <a:spLocks noGrp="1"/>
          </p:cNvSpPr>
          <p:nvPr>
            <p:ph sz="quarter" idx="21" hasCustomPrompt="1"/>
          </p:nvPr>
        </p:nvSpPr>
        <p:spPr>
          <a:xfrm>
            <a:off x="1143000" y="1872394"/>
            <a:ext cx="4114800" cy="2286000"/>
          </a:xfrm>
          <a:prstGeom prst="rect">
            <a:avLst/>
          </a:prstGeom>
          <a:ln>
            <a:noFill/>
          </a:ln>
        </p:spPr>
        <p:txBody>
          <a:bodyPr lIns="91435" tIns="45718" rIns="91435" bIns="45718" anchor="t"/>
          <a:lstStyle>
            <a:lvl1pPr marL="112708" indent="-112708" algn="l">
              <a:buFont typeface="Arial" pitchFamily="34" charset="0"/>
              <a:buChar char="•"/>
              <a:defRPr sz="800" i="1" baseline="0">
                <a:solidFill>
                  <a:schemeClr val="accent3"/>
                </a:solidFill>
              </a:defRPr>
            </a:lvl1pPr>
            <a:lvl2pPr>
              <a:buNone/>
              <a:defRPr/>
            </a:lvl2pPr>
            <a:lvl3pPr>
              <a:buNone/>
              <a:defRPr/>
            </a:lvl3pPr>
            <a:lvl4pPr>
              <a:buNone/>
              <a:defRPr/>
            </a:lvl4pPr>
            <a:lvl5pPr>
              <a:buNone/>
              <a:defRPr/>
            </a:lvl5pPr>
          </a:lstStyle>
          <a:p>
            <a:pPr lvl="0"/>
            <a:r>
              <a:rPr lang="en-US" dirty="0"/>
              <a:t>DESIGN NOTES:</a:t>
            </a:r>
            <a:br>
              <a:rPr lang="en-US" dirty="0"/>
            </a:br>
            <a:r>
              <a:rPr lang="en-US" dirty="0"/>
              <a:t>Click the corresponding icon to add a picture, table, or chart</a:t>
            </a:r>
            <a:br>
              <a:rPr lang="en-US" dirty="0"/>
            </a:br>
            <a:r>
              <a:rPr lang="en-US" dirty="0"/>
              <a:t>All pictures must have an image credit next to it</a:t>
            </a:r>
            <a:br>
              <a:rPr lang="en-US" dirty="0"/>
            </a:br>
            <a:r>
              <a:rPr lang="en-US" dirty="0"/>
              <a:t>Table font size is 9pt Arial</a:t>
            </a:r>
            <a:br>
              <a:rPr lang="en-US" dirty="0"/>
            </a:br>
            <a:r>
              <a:rPr lang="en-US" dirty="0"/>
              <a:t>Do not use Microsoft generic icons</a:t>
            </a:r>
          </a:p>
        </p:txBody>
      </p:sp>
      <p:sp>
        <p:nvSpPr>
          <p:cNvPr id="17" name="Text Placeholder 17"/>
          <p:cNvSpPr>
            <a:spLocks noGrp="1"/>
          </p:cNvSpPr>
          <p:nvPr>
            <p:ph type="body" sz="quarter" idx="22" hasCustomPrompt="1"/>
          </p:nvPr>
        </p:nvSpPr>
        <p:spPr>
          <a:xfrm>
            <a:off x="1143000" y="1609410"/>
            <a:ext cx="4114800" cy="192025"/>
          </a:xfrm>
          <a:prstGeom prst="rect">
            <a:avLst/>
          </a:prstGeom>
        </p:spPr>
        <p:txBody>
          <a:bodyPr lIns="45718" tIns="45718" rIns="45718" bIns="45718">
            <a:noAutofit/>
          </a:bodyPr>
          <a:lstStyle>
            <a:lvl1pPr marL="0" indent="0" algn="ctr">
              <a:spcBef>
                <a:spcPts val="0"/>
              </a:spcBef>
              <a:buNone/>
              <a:defRPr sz="8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a:t>N-Value (ex: n=84) – Arial 8pt Regular</a:t>
            </a:r>
          </a:p>
        </p:txBody>
      </p:sp>
      <p:sp>
        <p:nvSpPr>
          <p:cNvPr id="15" name="Text Placeholder 21"/>
          <p:cNvSpPr>
            <a:spLocks noGrp="1"/>
          </p:cNvSpPr>
          <p:nvPr>
            <p:ph type="body" sz="quarter" idx="17" hasCustomPrompt="1"/>
          </p:nvPr>
        </p:nvSpPr>
        <p:spPr>
          <a:xfrm>
            <a:off x="4352554" y="4572001"/>
            <a:ext cx="2048247" cy="228600"/>
          </a:xfrm>
          <a:prstGeom prst="rect">
            <a:avLst/>
          </a:prstGeom>
        </p:spPr>
        <p:txBody>
          <a:bodyPr lIns="45718" tIns="45718" rIns="45718" bIns="45718" anchor="b">
            <a:noAutofit/>
          </a:bodyPr>
          <a:lstStyle>
            <a:lvl1pPr marL="0" indent="0" algn="l">
              <a:spcBef>
                <a:spcPts val="0"/>
              </a:spcBef>
              <a:buNone/>
              <a:defRPr sz="5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19" name="Text Placeholder 23"/>
          <p:cNvSpPr>
            <a:spLocks noGrp="1"/>
          </p:cNvSpPr>
          <p:nvPr>
            <p:ph type="body" sz="quarter" idx="20" hasCustomPrompt="1"/>
          </p:nvPr>
        </p:nvSpPr>
        <p:spPr>
          <a:xfrm>
            <a:off x="121620" y="4506913"/>
            <a:ext cx="1828800" cy="292100"/>
          </a:xfrm>
          <a:prstGeom prst="rect">
            <a:avLst/>
          </a:prstGeom>
        </p:spPr>
        <p:txBody>
          <a:bodyPr lIns="45718" tIns="45718" rIns="45718" bIns="45718" anchor="b">
            <a:noAutofit/>
          </a:bodyPr>
          <a:lstStyle>
            <a:lvl1pPr marL="91435" indent="-91435" algn="l" defTabSz="91435">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128110616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2 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 y="310348"/>
            <a:ext cx="5760720" cy="284917"/>
          </a:xfrm>
          <a:prstGeom prst="rect">
            <a:avLst/>
          </a:prstGeom>
        </p:spPr>
        <p:txBody>
          <a:bodyPr lIns="91435" tIns="45718" rIns="91435" bIns="45718">
            <a:noAutofit/>
          </a:bodyPr>
          <a:lstStyle>
            <a:lvl1pPr>
              <a:defRPr/>
            </a:lvl1pPr>
          </a:lstStyle>
          <a:p>
            <a:r>
              <a:rPr lang="en-US" dirty="0"/>
              <a:t>Slide Title – Arial 18pt Bold, Use Title Case</a:t>
            </a:r>
          </a:p>
        </p:txBody>
      </p:sp>
      <p:sp>
        <p:nvSpPr>
          <p:cNvPr id="3" name="Slide Number Placeholder 2"/>
          <p:cNvSpPr>
            <a:spLocks noGrp="1"/>
          </p:cNvSpPr>
          <p:nvPr>
            <p:ph type="sldNum" sz="quarter" idx="10"/>
          </p:nvPr>
        </p:nvSpPr>
        <p:spPr>
          <a:xfrm>
            <a:off x="5965561" y="0"/>
            <a:ext cx="435240" cy="255588"/>
          </a:xfrm>
          <a:prstGeom prst="rect">
            <a:avLst/>
          </a:prstGeom>
        </p:spPr>
        <p:txBody>
          <a:bodyPr>
            <a:noAutofit/>
          </a:bodyPr>
          <a:lstStyle/>
          <a:p>
            <a:fld id="{D1524D41-16DC-4D92-9EF9-071B213BE0F5}" type="slidenum">
              <a:rPr lang="en-US" smtClean="0">
                <a:solidFill>
                  <a:srgbClr val="333E48"/>
                </a:solidFill>
              </a:rPr>
              <a:pPr/>
              <a:t>‹#›</a:t>
            </a:fld>
            <a:endParaRPr lang="en-US" dirty="0">
              <a:solidFill>
                <a:srgbClr val="333E48"/>
              </a:solidFill>
            </a:endParaRPr>
          </a:p>
        </p:txBody>
      </p:sp>
      <p:sp>
        <p:nvSpPr>
          <p:cNvPr id="5" name="Text Placeholder 4"/>
          <p:cNvSpPr>
            <a:spLocks noGrp="1"/>
          </p:cNvSpPr>
          <p:nvPr>
            <p:ph type="body" sz="quarter" idx="11" hasCustomPrompt="1"/>
          </p:nvPr>
        </p:nvSpPr>
        <p:spPr bwMode="gray">
          <a:xfrm>
            <a:off x="320040" y="672075"/>
            <a:ext cx="5759450" cy="307240"/>
          </a:xfrm>
          <a:prstGeom prst="rect">
            <a:avLst/>
          </a:prstGeom>
        </p:spPr>
        <p:txBody>
          <a:bodyPr lIns="91435" tIns="45718" rIns="91435" bIns="45718">
            <a:no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11" name="Text Placeholder 4"/>
          <p:cNvSpPr>
            <a:spLocks noGrp="1"/>
          </p:cNvSpPr>
          <p:nvPr>
            <p:ph type="body" sz="quarter" idx="19" hasCustomPrompt="1"/>
          </p:nvPr>
        </p:nvSpPr>
        <p:spPr bwMode="gray">
          <a:xfrm>
            <a:off x="320040" y="1"/>
            <a:ext cx="2926080" cy="211215"/>
          </a:xfrm>
          <a:prstGeom prst="rect">
            <a:avLst/>
          </a:prstGeom>
        </p:spPr>
        <p:txBody>
          <a:bodyPr lIns="91435" tIns="45718" rIns="91435" bIns="45718">
            <a:no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12" name="Text Placeholder 15"/>
          <p:cNvSpPr>
            <a:spLocks noGrp="1"/>
          </p:cNvSpPr>
          <p:nvPr>
            <p:ph type="body" sz="quarter" idx="14" hasCustomPrompt="1"/>
          </p:nvPr>
        </p:nvSpPr>
        <p:spPr>
          <a:xfrm>
            <a:off x="320675" y="1220316"/>
            <a:ext cx="2743200" cy="192024"/>
          </a:xfrm>
          <a:prstGeom prst="rect">
            <a:avLst/>
          </a:prstGeom>
        </p:spPr>
        <p:txBody>
          <a:bodyPr lIns="45718" tIns="45718" rIns="45718" bIns="45718">
            <a:noAutofit/>
          </a:bodyPr>
          <a:lstStyle>
            <a:lvl1pPr marL="0" indent="0" algn="ctr">
              <a:spcBef>
                <a:spcPts val="0"/>
              </a:spcBef>
              <a:buNone/>
              <a:defRPr sz="10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a:t>Graphic Title – Arial 10pt Bold</a:t>
            </a:r>
          </a:p>
        </p:txBody>
      </p:sp>
      <p:sp>
        <p:nvSpPr>
          <p:cNvPr id="13" name="Text Placeholder 17"/>
          <p:cNvSpPr>
            <a:spLocks noGrp="1"/>
          </p:cNvSpPr>
          <p:nvPr>
            <p:ph type="body" sz="quarter" idx="15" hasCustomPrompt="1"/>
          </p:nvPr>
        </p:nvSpPr>
        <p:spPr>
          <a:xfrm>
            <a:off x="320675" y="1417500"/>
            <a:ext cx="2743200" cy="192025"/>
          </a:xfrm>
          <a:prstGeom prst="rect">
            <a:avLst/>
          </a:prstGeom>
        </p:spPr>
        <p:txBody>
          <a:bodyPr lIns="45718" tIns="45718" rIns="45718" bIns="45718">
            <a:noAutofit/>
          </a:bodyPr>
          <a:lstStyle>
            <a:lvl1pPr marL="0" indent="0" algn="ctr">
              <a:spcBef>
                <a:spcPts val="0"/>
              </a:spcBef>
              <a:buNone/>
              <a:defRPr sz="900" i="1">
                <a:latin typeface="+mj-lt"/>
              </a:defRPr>
            </a:lvl1pPr>
            <a:lvl2pPr algn="ctr">
              <a:buNone/>
              <a:defRPr i="0"/>
            </a:lvl2pPr>
            <a:lvl3pPr algn="ctr">
              <a:buNone/>
              <a:defRPr i="0"/>
            </a:lvl3pPr>
            <a:lvl4pPr algn="ctr">
              <a:buNone/>
              <a:defRPr i="0"/>
            </a:lvl4pPr>
            <a:lvl5pPr algn="ctr">
              <a:buNone/>
              <a:defRPr i="0"/>
            </a:lvl5pPr>
          </a:lstStyle>
          <a:p>
            <a:pPr lvl="0"/>
            <a:r>
              <a:rPr lang="en-US" dirty="0"/>
              <a:t>Graphic Subtitle – Arial 9pt Italic, Use Title Case</a:t>
            </a:r>
          </a:p>
        </p:txBody>
      </p:sp>
      <p:sp>
        <p:nvSpPr>
          <p:cNvPr id="16" name="Content Placeholder 15"/>
          <p:cNvSpPr>
            <a:spLocks noGrp="1"/>
          </p:cNvSpPr>
          <p:nvPr>
            <p:ph sz="quarter" idx="21" hasCustomPrompt="1"/>
          </p:nvPr>
        </p:nvSpPr>
        <p:spPr>
          <a:xfrm>
            <a:off x="320675" y="1872394"/>
            <a:ext cx="2743200" cy="2286000"/>
          </a:xfrm>
          <a:prstGeom prst="rect">
            <a:avLst/>
          </a:prstGeom>
          <a:ln>
            <a:noFill/>
          </a:ln>
        </p:spPr>
        <p:txBody>
          <a:bodyPr lIns="91435" tIns="45718" rIns="91435" bIns="45718" anchor="t"/>
          <a:lstStyle>
            <a:lvl1pPr marL="112708" indent="-112708" algn="l">
              <a:buFont typeface="Arial" pitchFamily="34" charset="0"/>
              <a:buChar char="•"/>
              <a:defRPr sz="800" i="1" baseline="0">
                <a:solidFill>
                  <a:schemeClr val="accent3"/>
                </a:solidFill>
              </a:defRPr>
            </a:lvl1pPr>
            <a:lvl2pPr>
              <a:buNone/>
              <a:defRPr/>
            </a:lvl2pPr>
            <a:lvl3pPr>
              <a:buNone/>
              <a:defRPr/>
            </a:lvl3pPr>
            <a:lvl4pPr>
              <a:buNone/>
              <a:defRPr/>
            </a:lvl4pPr>
            <a:lvl5pPr>
              <a:buNone/>
              <a:defRPr/>
            </a:lvl5pPr>
          </a:lstStyle>
          <a:p>
            <a:pPr lvl="0"/>
            <a:r>
              <a:rPr lang="en-US" dirty="0"/>
              <a:t>DESIGN NOTES:</a:t>
            </a:r>
            <a:br>
              <a:rPr lang="en-US" dirty="0"/>
            </a:br>
            <a:r>
              <a:rPr lang="en-US" dirty="0"/>
              <a:t>Click the corresponding icon to add a picture, table, or chart</a:t>
            </a:r>
            <a:br>
              <a:rPr lang="en-US" dirty="0"/>
            </a:br>
            <a:r>
              <a:rPr lang="en-US" dirty="0"/>
              <a:t>All pictures must have an image credit next to it</a:t>
            </a:r>
            <a:br>
              <a:rPr lang="en-US" dirty="0"/>
            </a:br>
            <a:r>
              <a:rPr lang="en-US" dirty="0"/>
              <a:t>Table font size is 9pt Arial</a:t>
            </a:r>
            <a:br>
              <a:rPr lang="en-US" dirty="0"/>
            </a:br>
            <a:r>
              <a:rPr lang="en-US" dirty="0"/>
              <a:t>Do not use Microsoft generic icons</a:t>
            </a:r>
          </a:p>
        </p:txBody>
      </p:sp>
      <p:sp>
        <p:nvSpPr>
          <p:cNvPr id="17" name="Text Placeholder 17"/>
          <p:cNvSpPr>
            <a:spLocks noGrp="1"/>
          </p:cNvSpPr>
          <p:nvPr>
            <p:ph type="body" sz="quarter" idx="22" hasCustomPrompt="1"/>
          </p:nvPr>
        </p:nvSpPr>
        <p:spPr>
          <a:xfrm>
            <a:off x="320675" y="1609410"/>
            <a:ext cx="2743200" cy="192025"/>
          </a:xfrm>
          <a:prstGeom prst="rect">
            <a:avLst/>
          </a:prstGeom>
        </p:spPr>
        <p:txBody>
          <a:bodyPr lIns="45718" tIns="45718" rIns="45718" bIns="45718">
            <a:noAutofit/>
          </a:bodyPr>
          <a:lstStyle>
            <a:lvl1pPr marL="0" indent="0" algn="ctr">
              <a:spcBef>
                <a:spcPts val="0"/>
              </a:spcBef>
              <a:buNone/>
              <a:defRPr sz="8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a:t>N-Value (ex: n=84) – Arial 8pt Regular</a:t>
            </a:r>
          </a:p>
        </p:txBody>
      </p:sp>
      <p:sp>
        <p:nvSpPr>
          <p:cNvPr id="15" name="Text Placeholder 15"/>
          <p:cNvSpPr>
            <a:spLocks noGrp="1"/>
          </p:cNvSpPr>
          <p:nvPr>
            <p:ph type="body" sz="quarter" idx="23" hasCustomPrompt="1"/>
          </p:nvPr>
        </p:nvSpPr>
        <p:spPr>
          <a:xfrm>
            <a:off x="3336925" y="1220316"/>
            <a:ext cx="2743200" cy="192024"/>
          </a:xfrm>
          <a:prstGeom prst="rect">
            <a:avLst/>
          </a:prstGeom>
        </p:spPr>
        <p:txBody>
          <a:bodyPr lIns="45718" tIns="45718" rIns="45718" bIns="45718">
            <a:noAutofit/>
          </a:bodyPr>
          <a:lstStyle>
            <a:lvl1pPr marL="0" indent="0" algn="ctr">
              <a:spcBef>
                <a:spcPts val="0"/>
              </a:spcBef>
              <a:buNone/>
              <a:defRPr sz="10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a:t>Graphic Title – Arial 10pt Bold</a:t>
            </a:r>
          </a:p>
        </p:txBody>
      </p:sp>
      <p:sp>
        <p:nvSpPr>
          <p:cNvPr id="18" name="Text Placeholder 17"/>
          <p:cNvSpPr>
            <a:spLocks noGrp="1"/>
          </p:cNvSpPr>
          <p:nvPr>
            <p:ph type="body" sz="quarter" idx="24" hasCustomPrompt="1"/>
          </p:nvPr>
        </p:nvSpPr>
        <p:spPr>
          <a:xfrm>
            <a:off x="3336925" y="1417500"/>
            <a:ext cx="2743200" cy="192025"/>
          </a:xfrm>
          <a:prstGeom prst="rect">
            <a:avLst/>
          </a:prstGeom>
        </p:spPr>
        <p:txBody>
          <a:bodyPr lIns="45718" tIns="45718" rIns="45718" bIns="45718">
            <a:noAutofit/>
          </a:bodyPr>
          <a:lstStyle>
            <a:lvl1pPr marL="0" indent="0" algn="ctr">
              <a:spcBef>
                <a:spcPts val="0"/>
              </a:spcBef>
              <a:buNone/>
              <a:defRPr sz="900" i="1">
                <a:latin typeface="+mj-lt"/>
              </a:defRPr>
            </a:lvl1pPr>
            <a:lvl2pPr algn="ctr">
              <a:buNone/>
              <a:defRPr i="0"/>
            </a:lvl2pPr>
            <a:lvl3pPr algn="ctr">
              <a:buNone/>
              <a:defRPr i="0"/>
            </a:lvl3pPr>
            <a:lvl4pPr algn="ctr">
              <a:buNone/>
              <a:defRPr i="0"/>
            </a:lvl4pPr>
            <a:lvl5pPr algn="ctr">
              <a:buNone/>
              <a:defRPr i="0"/>
            </a:lvl5pPr>
          </a:lstStyle>
          <a:p>
            <a:pPr lvl="0"/>
            <a:r>
              <a:rPr lang="en-US" dirty="0"/>
              <a:t>Graphic Subtitle – Arial 9pt Italic, Use Title Case</a:t>
            </a:r>
          </a:p>
        </p:txBody>
      </p:sp>
      <p:sp>
        <p:nvSpPr>
          <p:cNvPr id="19" name="Content Placeholder 15"/>
          <p:cNvSpPr>
            <a:spLocks noGrp="1"/>
          </p:cNvSpPr>
          <p:nvPr>
            <p:ph sz="quarter" idx="25" hasCustomPrompt="1"/>
          </p:nvPr>
        </p:nvSpPr>
        <p:spPr>
          <a:xfrm>
            <a:off x="3336925" y="1872394"/>
            <a:ext cx="2743200" cy="2286000"/>
          </a:xfrm>
          <a:prstGeom prst="rect">
            <a:avLst/>
          </a:prstGeom>
          <a:ln>
            <a:noFill/>
          </a:ln>
        </p:spPr>
        <p:txBody>
          <a:bodyPr lIns="91435" tIns="45718" rIns="91435" bIns="45718" anchor="t"/>
          <a:lstStyle>
            <a:lvl1pPr marL="112708" indent="-112708" algn="l">
              <a:buFont typeface="Arial" pitchFamily="34" charset="0"/>
              <a:buChar char="•"/>
              <a:defRPr sz="800" i="1" baseline="0">
                <a:solidFill>
                  <a:schemeClr val="accent3"/>
                </a:solidFill>
              </a:defRPr>
            </a:lvl1pPr>
            <a:lvl2pPr>
              <a:buNone/>
              <a:defRPr/>
            </a:lvl2pPr>
            <a:lvl3pPr>
              <a:buNone/>
              <a:defRPr/>
            </a:lvl3pPr>
            <a:lvl4pPr>
              <a:buNone/>
              <a:defRPr/>
            </a:lvl4pPr>
            <a:lvl5pPr>
              <a:buNone/>
              <a:defRPr/>
            </a:lvl5pPr>
          </a:lstStyle>
          <a:p>
            <a:pPr lvl="0"/>
            <a:r>
              <a:rPr lang="en-US" dirty="0"/>
              <a:t>DESIGN NOTES:</a:t>
            </a:r>
            <a:br>
              <a:rPr lang="en-US" dirty="0"/>
            </a:br>
            <a:r>
              <a:rPr lang="en-US" dirty="0"/>
              <a:t>Click the corresponding icon to add a picture, table, or chart</a:t>
            </a:r>
            <a:br>
              <a:rPr lang="en-US" dirty="0"/>
            </a:br>
            <a:r>
              <a:rPr lang="en-US" dirty="0"/>
              <a:t>All pictures must have an image credit next to it</a:t>
            </a:r>
            <a:br>
              <a:rPr lang="en-US" dirty="0"/>
            </a:br>
            <a:r>
              <a:rPr lang="en-US" dirty="0"/>
              <a:t>Table font size is 9pt Arial</a:t>
            </a:r>
            <a:br>
              <a:rPr lang="en-US" dirty="0"/>
            </a:br>
            <a:r>
              <a:rPr lang="en-US" dirty="0"/>
              <a:t>Do not use Microsoft generic icons</a:t>
            </a:r>
          </a:p>
        </p:txBody>
      </p:sp>
      <p:sp>
        <p:nvSpPr>
          <p:cNvPr id="20" name="Text Placeholder 17"/>
          <p:cNvSpPr>
            <a:spLocks noGrp="1"/>
          </p:cNvSpPr>
          <p:nvPr>
            <p:ph type="body" sz="quarter" idx="26" hasCustomPrompt="1"/>
          </p:nvPr>
        </p:nvSpPr>
        <p:spPr>
          <a:xfrm>
            <a:off x="3336925" y="1609410"/>
            <a:ext cx="2743200" cy="192025"/>
          </a:xfrm>
          <a:prstGeom prst="rect">
            <a:avLst/>
          </a:prstGeom>
        </p:spPr>
        <p:txBody>
          <a:bodyPr lIns="45718" tIns="45718" rIns="45718" bIns="45718">
            <a:noAutofit/>
          </a:bodyPr>
          <a:lstStyle>
            <a:lvl1pPr marL="0" indent="0" algn="ctr">
              <a:spcBef>
                <a:spcPts val="0"/>
              </a:spcBef>
              <a:buNone/>
              <a:defRPr sz="8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a:t>N-Value (ex: n=84) – Arial 8pt Regular</a:t>
            </a:r>
          </a:p>
        </p:txBody>
      </p:sp>
      <p:sp>
        <p:nvSpPr>
          <p:cNvPr id="21" name="Text Placeholder 21"/>
          <p:cNvSpPr>
            <a:spLocks noGrp="1"/>
          </p:cNvSpPr>
          <p:nvPr>
            <p:ph type="body" sz="quarter" idx="17" hasCustomPrompt="1"/>
          </p:nvPr>
        </p:nvSpPr>
        <p:spPr>
          <a:xfrm>
            <a:off x="4352554" y="4572001"/>
            <a:ext cx="2048247" cy="228600"/>
          </a:xfrm>
          <a:prstGeom prst="rect">
            <a:avLst/>
          </a:prstGeom>
        </p:spPr>
        <p:txBody>
          <a:bodyPr lIns="45718" tIns="45718" rIns="45718" bIns="45718" anchor="b">
            <a:noAutofit/>
          </a:bodyPr>
          <a:lstStyle>
            <a:lvl1pPr marL="0" indent="0" algn="l">
              <a:spcBef>
                <a:spcPts val="0"/>
              </a:spcBef>
              <a:buNone/>
              <a:defRPr sz="5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23" name="Text Placeholder 23"/>
          <p:cNvSpPr>
            <a:spLocks noGrp="1"/>
          </p:cNvSpPr>
          <p:nvPr>
            <p:ph type="body" sz="quarter" idx="20" hasCustomPrompt="1"/>
          </p:nvPr>
        </p:nvSpPr>
        <p:spPr>
          <a:xfrm>
            <a:off x="121620" y="4506913"/>
            <a:ext cx="1828800" cy="292100"/>
          </a:xfrm>
          <a:prstGeom prst="rect">
            <a:avLst/>
          </a:prstGeom>
        </p:spPr>
        <p:txBody>
          <a:bodyPr lIns="45718" tIns="45718" rIns="45718" bIns="45718" anchor="b">
            <a:noAutofit/>
          </a:bodyPr>
          <a:lstStyle>
            <a:lvl1pPr marL="91435" indent="-91435" algn="l" defTabSz="91435">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369772940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28_Standard">
    <p:spTree>
      <p:nvGrpSpPr>
        <p:cNvPr id="1" name=""/>
        <p:cNvGrpSpPr/>
        <p:nvPr/>
      </p:nvGrpSpPr>
      <p:grpSpPr>
        <a:xfrm>
          <a:off x="0" y="0"/>
          <a:ext cx="0" cy="0"/>
          <a:chOff x="0" y="0"/>
          <a:chExt cx="0" cy="0"/>
        </a:xfrm>
      </p:grpSpPr>
      <p:sp>
        <p:nvSpPr>
          <p:cNvPr id="12"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17" name="Text Placeholder 4"/>
          <p:cNvSpPr>
            <a:spLocks noGrp="1"/>
          </p:cNvSpPr>
          <p:nvPr>
            <p:ph type="body" sz="quarter" idx="22" hasCustomPrompt="1"/>
          </p:nvPr>
        </p:nvSpPr>
        <p:spPr bwMode="gray">
          <a:xfrm>
            <a:off x="320040" y="45947"/>
            <a:ext cx="2926080" cy="140039"/>
          </a:xfrm>
          <a:prstGeom prst="rect">
            <a:avLst/>
          </a:prstGeom>
        </p:spPr>
        <p:txBody>
          <a:bodyPr lIns="0" tIns="0" rIns="0" bIns="0">
            <a:sp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20" name="Text Placeholder 21"/>
          <p:cNvSpPr>
            <a:spLocks noGrp="1"/>
          </p:cNvSpPr>
          <p:nvPr>
            <p:ph type="body" sz="quarter" idx="23" hasCustomPrompt="1"/>
          </p:nvPr>
        </p:nvSpPr>
        <p:spPr bwMode="gray">
          <a:xfrm>
            <a:off x="4412711" y="4619013"/>
            <a:ext cx="1988089" cy="181588"/>
          </a:xfrm>
          <a:prstGeom prst="rect">
            <a:avLst/>
          </a:prstGeom>
        </p:spPr>
        <p:txBody>
          <a:bodyPr lIns="0" tIns="0" rIns="45718" bIns="27431"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21" name="Text Placeholder 23"/>
          <p:cNvSpPr>
            <a:spLocks noGrp="1"/>
          </p:cNvSpPr>
          <p:nvPr>
            <p:ph type="body" sz="quarter" idx="24" hasCustomPrompt="1"/>
          </p:nvPr>
        </p:nvSpPr>
        <p:spPr bwMode="gray">
          <a:xfrm>
            <a:off x="0" y="4390123"/>
            <a:ext cx="1743559" cy="230832"/>
          </a:xfrm>
          <a:prstGeom prst="rect">
            <a:avLst/>
          </a:prstGeom>
        </p:spPr>
        <p:txBody>
          <a:bodyPr lIns="45718" tIns="0" rIns="0" bIns="0" anchor="b">
            <a:spAutoFit/>
          </a:bodyPr>
          <a:lstStyle>
            <a:lvl1pPr marL="91435" indent="-91435" algn="l" defTabSz="91435">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
        <p:nvSpPr>
          <p:cNvPr id="23" name="Text Placeholder 4"/>
          <p:cNvSpPr>
            <a:spLocks noGrp="1"/>
          </p:cNvSpPr>
          <p:nvPr>
            <p:ph type="body" sz="quarter" idx="25" hasCustomPrompt="1"/>
          </p:nvPr>
        </p:nvSpPr>
        <p:spPr bwMode="gray">
          <a:xfrm>
            <a:off x="320040" y="314826"/>
            <a:ext cx="5759450" cy="280077"/>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a:t>Slide Title – Arial 18pt Bold, Use Title Case</a:t>
            </a:r>
          </a:p>
        </p:txBody>
      </p:sp>
    </p:spTree>
    <p:extLst>
      <p:ext uri="{BB962C8B-B14F-4D97-AF65-F5344CB8AC3E}">
        <p14:creationId xmlns:p14="http://schemas.microsoft.com/office/powerpoint/2010/main" val="421915457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14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20040" y="310348"/>
            <a:ext cx="5760720" cy="284917"/>
          </a:xfrm>
          <a:prstGeom prst="rect">
            <a:avLst/>
          </a:prstGeom>
        </p:spPr>
        <p:txBody>
          <a:bodyPr lIns="0" tIns="45718" rIns="0" bIns="45718">
            <a:noAutofit/>
          </a:bodyPr>
          <a:lstStyle>
            <a:lvl1pPr>
              <a:defRPr/>
            </a:lvl1pPr>
          </a:lstStyle>
          <a:p>
            <a:r>
              <a:rPr lang="en-US" dirty="0"/>
              <a:t>Slide Title – Arial 18pt Bold, Use Title Case</a:t>
            </a:r>
          </a:p>
        </p:txBody>
      </p:sp>
      <p:sp>
        <p:nvSpPr>
          <p:cNvPr id="3" name="Slide Number Placeholder 2"/>
          <p:cNvSpPr>
            <a:spLocks noGrp="1"/>
          </p:cNvSpPr>
          <p:nvPr>
            <p:ph type="sldNum" sz="quarter" idx="10"/>
          </p:nvPr>
        </p:nvSpPr>
        <p:spPr bwMode="gray">
          <a:xfrm>
            <a:off x="5965561" y="0"/>
            <a:ext cx="435240" cy="255588"/>
          </a:xfrm>
          <a:prstGeom prst="rect">
            <a:avLst/>
          </a:prstGeom>
        </p:spPr>
        <p:txBody>
          <a:bodyPr>
            <a:noAutofit/>
          </a:bodyPr>
          <a:lstStyle/>
          <a:p>
            <a:fld id="{D1524D41-16DC-4D92-9EF9-071B213BE0F5}" type="slidenum">
              <a:rPr lang="en-US" smtClean="0">
                <a:solidFill>
                  <a:srgbClr val="333E48"/>
                </a:solidFill>
              </a:rPr>
              <a:pPr/>
              <a:t>‹#›</a:t>
            </a:fld>
            <a:endParaRPr lang="en-US">
              <a:solidFill>
                <a:srgbClr val="333E48"/>
              </a:solidFill>
            </a:endParaRPr>
          </a:p>
        </p:txBody>
      </p:sp>
      <p:sp>
        <p:nvSpPr>
          <p:cNvPr id="5" name="Text Placeholder 4"/>
          <p:cNvSpPr>
            <a:spLocks noGrp="1"/>
          </p:cNvSpPr>
          <p:nvPr>
            <p:ph type="body" sz="quarter" idx="11" hasCustomPrompt="1"/>
          </p:nvPr>
        </p:nvSpPr>
        <p:spPr bwMode="gray">
          <a:xfrm>
            <a:off x="320040" y="672075"/>
            <a:ext cx="5759450" cy="307240"/>
          </a:xfrm>
          <a:prstGeom prst="rect">
            <a:avLst/>
          </a:prstGeom>
        </p:spPr>
        <p:txBody>
          <a:bodyPr lIns="0" tIns="45718" rIns="0" bIns="45718">
            <a:no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9" name="Text Placeholder 21"/>
          <p:cNvSpPr>
            <a:spLocks noGrp="1"/>
          </p:cNvSpPr>
          <p:nvPr>
            <p:ph type="body" sz="quarter" idx="17" hasCustomPrompt="1"/>
          </p:nvPr>
        </p:nvSpPr>
        <p:spPr bwMode="gray">
          <a:xfrm>
            <a:off x="4352554" y="4572001"/>
            <a:ext cx="2048247" cy="228600"/>
          </a:xfrm>
          <a:prstGeom prst="rect">
            <a:avLst/>
          </a:prstGeom>
        </p:spPr>
        <p:txBody>
          <a:bodyPr lIns="45718" tIns="45718" rIns="45718" bIns="45718" anchor="b">
            <a:noAutofit/>
          </a:bodyPr>
          <a:lstStyle>
            <a:lvl1pPr marL="0" indent="0" algn="l">
              <a:spcBef>
                <a:spcPts val="0"/>
              </a:spcBef>
              <a:buNone/>
              <a:defRPr sz="5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11" name="Text Placeholder 4"/>
          <p:cNvSpPr>
            <a:spLocks noGrp="1"/>
          </p:cNvSpPr>
          <p:nvPr>
            <p:ph type="body" sz="quarter" idx="19" hasCustomPrompt="1"/>
          </p:nvPr>
        </p:nvSpPr>
        <p:spPr bwMode="gray">
          <a:xfrm>
            <a:off x="320040" y="1"/>
            <a:ext cx="2926080" cy="211215"/>
          </a:xfrm>
          <a:prstGeom prst="rect">
            <a:avLst/>
          </a:prstGeom>
        </p:spPr>
        <p:txBody>
          <a:bodyPr lIns="0" tIns="45718" rIns="0" bIns="45718">
            <a:no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14" name="Text Placeholder 23"/>
          <p:cNvSpPr>
            <a:spLocks noGrp="1"/>
          </p:cNvSpPr>
          <p:nvPr>
            <p:ph type="body" sz="quarter" idx="20" hasCustomPrompt="1"/>
          </p:nvPr>
        </p:nvSpPr>
        <p:spPr bwMode="gray">
          <a:xfrm>
            <a:off x="121620" y="4506913"/>
            <a:ext cx="1791487" cy="292100"/>
          </a:xfrm>
          <a:prstGeom prst="rect">
            <a:avLst/>
          </a:prstGeom>
        </p:spPr>
        <p:txBody>
          <a:bodyPr lIns="45718" tIns="45718" rIns="45718" bIns="45718" anchor="b">
            <a:noAutofit/>
          </a:bodyPr>
          <a:lstStyle>
            <a:lvl1pPr marL="91435" indent="-91435" algn="l" defTabSz="91435">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
        <p:nvSpPr>
          <p:cNvPr id="21" name="Text Placeholder 16"/>
          <p:cNvSpPr>
            <a:spLocks noGrp="1"/>
          </p:cNvSpPr>
          <p:nvPr>
            <p:ph type="body" sz="quarter" idx="23" hasCustomPrompt="1"/>
          </p:nvPr>
        </p:nvSpPr>
        <p:spPr bwMode="gray">
          <a:xfrm>
            <a:off x="1141414" y="1188165"/>
            <a:ext cx="4117975" cy="230089"/>
          </a:xfrm>
          <a:prstGeom prst="rect">
            <a:avLst/>
          </a:prstGeom>
        </p:spPr>
        <p:txBody>
          <a:bodyPr lIns="91435" tIns="45718" rIns="91435" bIns="45718"/>
          <a:lstStyle>
            <a:lvl1pPr marL="0" indent="0" algn="ctr">
              <a:spcBef>
                <a:spcPts val="0"/>
              </a:spcBef>
              <a:buNone/>
              <a:defRPr sz="1100" b="1"/>
            </a:lvl1pPr>
            <a:lvl2pPr algn="ctr">
              <a:buNone/>
              <a:defRPr sz="1000" b="1"/>
            </a:lvl2pPr>
            <a:lvl3pPr algn="ctr">
              <a:buNone/>
              <a:defRPr sz="1000" b="1"/>
            </a:lvl3pPr>
            <a:lvl4pPr algn="ctr">
              <a:buNone/>
              <a:defRPr sz="1000" b="1"/>
            </a:lvl4pPr>
            <a:lvl5pPr algn="ctr">
              <a:buNone/>
              <a:defRPr sz="1000" b="1"/>
            </a:lvl5pPr>
          </a:lstStyle>
          <a:p>
            <a:pPr lvl="0"/>
            <a:r>
              <a:rPr lang="en-US" dirty="0"/>
              <a:t>Graphic Title – Arial 11pt Bold, Use Title Case</a:t>
            </a:r>
          </a:p>
        </p:txBody>
      </p:sp>
      <p:sp>
        <p:nvSpPr>
          <p:cNvPr id="22" name="Text Placeholder 16"/>
          <p:cNvSpPr>
            <a:spLocks noGrp="1"/>
          </p:cNvSpPr>
          <p:nvPr>
            <p:ph type="body" sz="quarter" idx="24" hasCustomPrompt="1"/>
          </p:nvPr>
        </p:nvSpPr>
        <p:spPr bwMode="gray">
          <a:xfrm>
            <a:off x="1141414" y="1424538"/>
            <a:ext cx="4117975" cy="242531"/>
          </a:xfrm>
          <a:prstGeom prst="rect">
            <a:avLst/>
          </a:prstGeom>
        </p:spPr>
        <p:txBody>
          <a:bodyPr lIns="91435" tIns="45718" rIns="91435" bIns="45718"/>
          <a:lstStyle>
            <a:lvl1pPr marL="0" indent="0" algn="ctr">
              <a:spcBef>
                <a:spcPts val="0"/>
              </a:spcBef>
              <a:buNone/>
              <a:defRPr sz="1000" b="0" i="1"/>
            </a:lvl1pPr>
            <a:lvl2pPr algn="ctr">
              <a:buNone/>
              <a:defRPr sz="1000" b="1"/>
            </a:lvl2pPr>
            <a:lvl3pPr algn="ctr">
              <a:buNone/>
              <a:defRPr sz="1000" b="1"/>
            </a:lvl3pPr>
            <a:lvl4pPr algn="ctr">
              <a:buNone/>
              <a:defRPr sz="1000" b="1"/>
            </a:lvl4pPr>
            <a:lvl5pPr algn="ctr">
              <a:buNone/>
              <a:defRPr sz="1000" b="1"/>
            </a:lvl5pPr>
          </a:lstStyle>
          <a:p>
            <a:pPr lvl="0"/>
            <a:r>
              <a:rPr lang="en-US" dirty="0"/>
              <a:t>Graphic Subtitle – Arial 10pt Italic, Use Title Case</a:t>
            </a:r>
          </a:p>
        </p:txBody>
      </p:sp>
    </p:spTree>
    <p:extLst>
      <p:ext uri="{BB962C8B-B14F-4D97-AF65-F5344CB8AC3E}">
        <p14:creationId xmlns:p14="http://schemas.microsoft.com/office/powerpoint/2010/main" val="30158613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18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20040" y="310348"/>
            <a:ext cx="5760720" cy="284917"/>
          </a:xfrm>
          <a:prstGeom prst="rect">
            <a:avLst/>
          </a:prstGeom>
        </p:spPr>
        <p:txBody>
          <a:bodyPr lIns="0" tIns="0" rIns="0" bIns="0" anchor="b" anchorCtr="0">
            <a:noAutofit/>
          </a:bodyPr>
          <a:lstStyle>
            <a:lvl1pPr>
              <a:defRPr/>
            </a:lvl1pPr>
          </a:lstStyle>
          <a:p>
            <a:r>
              <a:rPr lang="en-US" dirty="0"/>
              <a:t>Slide Title – Arial 18pt Bold, Use Title Case</a:t>
            </a:r>
          </a:p>
        </p:txBody>
      </p:sp>
      <p:sp>
        <p:nvSpPr>
          <p:cNvPr id="3" name="Slide Number Placeholder 2"/>
          <p:cNvSpPr>
            <a:spLocks noGrp="1"/>
          </p:cNvSpPr>
          <p:nvPr>
            <p:ph type="sldNum" sz="quarter" idx="10"/>
          </p:nvPr>
        </p:nvSpPr>
        <p:spPr bwMode="gray">
          <a:xfrm>
            <a:off x="5965561" y="0"/>
            <a:ext cx="435240" cy="255588"/>
          </a:xfrm>
          <a:prstGeom prst="rect">
            <a:avLst/>
          </a:prstGeom>
        </p:spPr>
        <p:txBody>
          <a:bodyPr>
            <a:noAutofit/>
          </a:bodyPr>
          <a:lstStyle/>
          <a:p>
            <a:fld id="{D1524D41-16DC-4D92-9EF9-071B213BE0F5}" type="slidenum">
              <a:rPr lang="en-US" smtClean="0">
                <a:solidFill>
                  <a:srgbClr val="333E48"/>
                </a:solidFill>
              </a:rPr>
              <a:pPr/>
              <a:t>‹#›</a:t>
            </a:fld>
            <a:endParaRPr lang="en-US">
              <a:solidFill>
                <a:srgbClr val="333E48"/>
              </a:solidFill>
            </a:endParaRPr>
          </a:p>
        </p:txBody>
      </p:sp>
      <p:sp>
        <p:nvSpPr>
          <p:cNvPr id="5" name="Text Placeholder 4"/>
          <p:cNvSpPr>
            <a:spLocks noGrp="1"/>
          </p:cNvSpPr>
          <p:nvPr>
            <p:ph type="body" sz="quarter" idx="11" hasCustomPrompt="1"/>
          </p:nvPr>
        </p:nvSpPr>
        <p:spPr bwMode="gray">
          <a:xfrm>
            <a:off x="320040" y="672075"/>
            <a:ext cx="5759450" cy="307240"/>
          </a:xfrm>
          <a:prstGeom prst="rect">
            <a:avLst/>
          </a:prstGeom>
        </p:spPr>
        <p:txBody>
          <a:bodyPr lIns="0" tIns="45718" rIns="0" bIns="45718">
            <a:no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9" name="Text Placeholder 21"/>
          <p:cNvSpPr>
            <a:spLocks noGrp="1"/>
          </p:cNvSpPr>
          <p:nvPr>
            <p:ph type="body" sz="quarter" idx="17" hasCustomPrompt="1"/>
          </p:nvPr>
        </p:nvSpPr>
        <p:spPr bwMode="gray">
          <a:xfrm>
            <a:off x="4352554" y="4572001"/>
            <a:ext cx="2048247" cy="228600"/>
          </a:xfrm>
          <a:prstGeom prst="rect">
            <a:avLst/>
          </a:prstGeom>
        </p:spPr>
        <p:txBody>
          <a:bodyPr lIns="45718" tIns="45718" rIns="45718" bIns="45718" anchor="b">
            <a:noAutofit/>
          </a:bodyPr>
          <a:lstStyle>
            <a:lvl1pPr marL="0" indent="0" algn="l">
              <a:spcBef>
                <a:spcPts val="0"/>
              </a:spcBef>
              <a:buNone/>
              <a:defRPr sz="5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11" name="Text Placeholder 4"/>
          <p:cNvSpPr>
            <a:spLocks noGrp="1"/>
          </p:cNvSpPr>
          <p:nvPr>
            <p:ph type="body" sz="quarter" idx="19" hasCustomPrompt="1"/>
          </p:nvPr>
        </p:nvSpPr>
        <p:spPr bwMode="gray">
          <a:xfrm>
            <a:off x="320040" y="1"/>
            <a:ext cx="2926080" cy="211215"/>
          </a:xfrm>
          <a:prstGeom prst="rect">
            <a:avLst/>
          </a:prstGeom>
        </p:spPr>
        <p:txBody>
          <a:bodyPr lIns="0" tIns="45718" rIns="0" bIns="45718">
            <a:no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14" name="Text Placeholder 23"/>
          <p:cNvSpPr>
            <a:spLocks noGrp="1"/>
          </p:cNvSpPr>
          <p:nvPr>
            <p:ph type="body" sz="quarter" idx="20" hasCustomPrompt="1"/>
          </p:nvPr>
        </p:nvSpPr>
        <p:spPr bwMode="gray">
          <a:xfrm>
            <a:off x="121620" y="4506913"/>
            <a:ext cx="1791487" cy="292100"/>
          </a:xfrm>
          <a:prstGeom prst="rect">
            <a:avLst/>
          </a:prstGeom>
        </p:spPr>
        <p:txBody>
          <a:bodyPr lIns="45718" tIns="45718" rIns="45718" bIns="45718" anchor="b">
            <a:noAutofit/>
          </a:bodyPr>
          <a:lstStyle>
            <a:lvl1pPr marL="91435" indent="-91435" algn="l" defTabSz="91435">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4249306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 y="310348"/>
            <a:ext cx="5760720" cy="284917"/>
          </a:xfrm>
          <a:prstGeom prst="rect">
            <a:avLst/>
          </a:prstGeom>
        </p:spPr>
        <p:txBody>
          <a:bodyPr lIns="91435" tIns="45718" rIns="91435" bIns="45718">
            <a:noAutofit/>
          </a:bodyPr>
          <a:lstStyle>
            <a:lvl1pPr>
              <a:defRPr/>
            </a:lvl1pPr>
          </a:lstStyle>
          <a:p>
            <a:r>
              <a:rPr lang="en-US" dirty="0"/>
              <a:t>Slide Title – Arial 18pt Bold, Use Title Case</a:t>
            </a:r>
          </a:p>
        </p:txBody>
      </p:sp>
      <p:sp>
        <p:nvSpPr>
          <p:cNvPr id="3" name="Slide Number Placeholder 2"/>
          <p:cNvSpPr>
            <a:spLocks noGrp="1"/>
          </p:cNvSpPr>
          <p:nvPr>
            <p:ph type="sldNum" sz="quarter" idx="10"/>
          </p:nvPr>
        </p:nvSpPr>
        <p:spPr>
          <a:xfrm>
            <a:off x="5965561" y="0"/>
            <a:ext cx="435240" cy="255588"/>
          </a:xfrm>
          <a:prstGeom prst="rect">
            <a:avLst/>
          </a:prstGeom>
        </p:spPr>
        <p:txBody>
          <a:bodyPr>
            <a:noAutofit/>
          </a:bodyPr>
          <a:lstStyle/>
          <a:p>
            <a:fld id="{D1524D41-16DC-4D92-9EF9-071B213BE0F5}" type="slidenum">
              <a:rPr lang="en-US" smtClean="0"/>
              <a:pPr/>
              <a:t>‹#›</a:t>
            </a:fld>
            <a:endParaRPr lang="en-US"/>
          </a:p>
        </p:txBody>
      </p:sp>
      <p:sp>
        <p:nvSpPr>
          <p:cNvPr id="5" name="Text Placeholder 4"/>
          <p:cNvSpPr>
            <a:spLocks noGrp="1"/>
          </p:cNvSpPr>
          <p:nvPr>
            <p:ph type="body" sz="quarter" idx="11" hasCustomPrompt="1"/>
          </p:nvPr>
        </p:nvSpPr>
        <p:spPr bwMode="gray">
          <a:xfrm>
            <a:off x="320040" y="672075"/>
            <a:ext cx="5759450" cy="307240"/>
          </a:xfrm>
          <a:prstGeom prst="rect">
            <a:avLst/>
          </a:prstGeom>
        </p:spPr>
        <p:txBody>
          <a:bodyPr lIns="91435" tIns="45718" rIns="91435" bIns="45718">
            <a:no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11" name="Text Placeholder 4"/>
          <p:cNvSpPr>
            <a:spLocks noGrp="1"/>
          </p:cNvSpPr>
          <p:nvPr>
            <p:ph type="body" sz="quarter" idx="19" hasCustomPrompt="1"/>
          </p:nvPr>
        </p:nvSpPr>
        <p:spPr bwMode="gray">
          <a:xfrm>
            <a:off x="320040" y="1"/>
            <a:ext cx="2926080" cy="211215"/>
          </a:xfrm>
          <a:prstGeom prst="rect">
            <a:avLst/>
          </a:prstGeom>
        </p:spPr>
        <p:txBody>
          <a:bodyPr lIns="91435" tIns="45718" rIns="91435" bIns="45718">
            <a:no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12" name="Text Placeholder 15"/>
          <p:cNvSpPr>
            <a:spLocks noGrp="1"/>
          </p:cNvSpPr>
          <p:nvPr>
            <p:ph type="body" sz="quarter" idx="14" hasCustomPrompt="1"/>
          </p:nvPr>
        </p:nvSpPr>
        <p:spPr>
          <a:xfrm>
            <a:off x="1143000" y="1220316"/>
            <a:ext cx="4114800" cy="192024"/>
          </a:xfrm>
          <a:prstGeom prst="rect">
            <a:avLst/>
          </a:prstGeom>
        </p:spPr>
        <p:txBody>
          <a:bodyPr lIns="45718" tIns="45718" rIns="45718" bIns="45718">
            <a:noAutofit/>
          </a:bodyPr>
          <a:lstStyle>
            <a:lvl1pPr marL="0" indent="0" algn="ctr">
              <a:spcBef>
                <a:spcPts val="0"/>
              </a:spcBef>
              <a:buNone/>
              <a:defRPr sz="10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a:t>Graphic Title – Arial 10pt Bold, Use Title Case</a:t>
            </a:r>
          </a:p>
        </p:txBody>
      </p:sp>
      <p:sp>
        <p:nvSpPr>
          <p:cNvPr id="13" name="Text Placeholder 17"/>
          <p:cNvSpPr>
            <a:spLocks noGrp="1"/>
          </p:cNvSpPr>
          <p:nvPr>
            <p:ph type="body" sz="quarter" idx="15" hasCustomPrompt="1"/>
          </p:nvPr>
        </p:nvSpPr>
        <p:spPr>
          <a:xfrm>
            <a:off x="1143000" y="1417500"/>
            <a:ext cx="4114800" cy="192025"/>
          </a:xfrm>
          <a:prstGeom prst="rect">
            <a:avLst/>
          </a:prstGeom>
        </p:spPr>
        <p:txBody>
          <a:bodyPr lIns="45718" tIns="45718" rIns="45718" bIns="45718">
            <a:noAutofit/>
          </a:bodyPr>
          <a:lstStyle>
            <a:lvl1pPr marL="0" indent="0" algn="ctr">
              <a:spcBef>
                <a:spcPts val="0"/>
              </a:spcBef>
              <a:buNone/>
              <a:defRPr sz="900" i="1">
                <a:latin typeface="+mj-lt"/>
              </a:defRPr>
            </a:lvl1pPr>
            <a:lvl2pPr algn="ctr">
              <a:buNone/>
              <a:defRPr i="0"/>
            </a:lvl2pPr>
            <a:lvl3pPr algn="ctr">
              <a:buNone/>
              <a:defRPr i="0"/>
            </a:lvl3pPr>
            <a:lvl4pPr algn="ctr">
              <a:buNone/>
              <a:defRPr i="0"/>
            </a:lvl4pPr>
            <a:lvl5pPr algn="ctr">
              <a:buNone/>
              <a:defRPr i="0"/>
            </a:lvl5pPr>
          </a:lstStyle>
          <a:p>
            <a:pPr lvl="0"/>
            <a:r>
              <a:rPr lang="en-US" dirty="0"/>
              <a:t>Graphic Subtitle – Arial 9pt Italic, Use Title Case</a:t>
            </a:r>
          </a:p>
        </p:txBody>
      </p:sp>
      <p:sp>
        <p:nvSpPr>
          <p:cNvPr id="16" name="Content Placeholder 15"/>
          <p:cNvSpPr>
            <a:spLocks noGrp="1"/>
          </p:cNvSpPr>
          <p:nvPr>
            <p:ph sz="quarter" idx="21" hasCustomPrompt="1"/>
          </p:nvPr>
        </p:nvSpPr>
        <p:spPr>
          <a:xfrm>
            <a:off x="1143000" y="1872394"/>
            <a:ext cx="4114800" cy="2286000"/>
          </a:xfrm>
          <a:prstGeom prst="rect">
            <a:avLst/>
          </a:prstGeom>
          <a:ln>
            <a:noFill/>
          </a:ln>
        </p:spPr>
        <p:txBody>
          <a:bodyPr lIns="91435" tIns="45718" rIns="91435" bIns="45718" anchor="t"/>
          <a:lstStyle>
            <a:lvl1pPr marL="112708" indent="-112708" algn="l">
              <a:buFont typeface="Arial" pitchFamily="34" charset="0"/>
              <a:buChar char="•"/>
              <a:defRPr sz="800" i="1" baseline="0">
                <a:solidFill>
                  <a:schemeClr val="accent3"/>
                </a:solidFill>
              </a:defRPr>
            </a:lvl1pPr>
            <a:lvl2pPr>
              <a:buNone/>
              <a:defRPr/>
            </a:lvl2pPr>
            <a:lvl3pPr>
              <a:buNone/>
              <a:defRPr/>
            </a:lvl3pPr>
            <a:lvl4pPr>
              <a:buNone/>
              <a:defRPr/>
            </a:lvl4pPr>
            <a:lvl5pPr>
              <a:buNone/>
              <a:defRPr/>
            </a:lvl5pPr>
          </a:lstStyle>
          <a:p>
            <a:pPr lvl="0"/>
            <a:r>
              <a:rPr lang="en-US" dirty="0"/>
              <a:t>DESIGN NOTES:</a:t>
            </a:r>
            <a:br>
              <a:rPr lang="en-US" dirty="0"/>
            </a:br>
            <a:r>
              <a:rPr lang="en-US" dirty="0"/>
              <a:t>Click the corresponding icon to add a picture, table, or chart</a:t>
            </a:r>
            <a:br>
              <a:rPr lang="en-US" dirty="0"/>
            </a:br>
            <a:r>
              <a:rPr lang="en-US" dirty="0"/>
              <a:t>All pictures must have an image credit next to it</a:t>
            </a:r>
            <a:br>
              <a:rPr lang="en-US" dirty="0"/>
            </a:br>
            <a:r>
              <a:rPr lang="en-US" dirty="0"/>
              <a:t>Table font size is 9pt Arial</a:t>
            </a:r>
            <a:br>
              <a:rPr lang="en-US" dirty="0"/>
            </a:br>
            <a:r>
              <a:rPr lang="en-US" dirty="0"/>
              <a:t>Do not use Microsoft generic icons</a:t>
            </a:r>
          </a:p>
        </p:txBody>
      </p:sp>
      <p:sp>
        <p:nvSpPr>
          <p:cNvPr id="17" name="Text Placeholder 17"/>
          <p:cNvSpPr>
            <a:spLocks noGrp="1"/>
          </p:cNvSpPr>
          <p:nvPr>
            <p:ph type="body" sz="quarter" idx="22" hasCustomPrompt="1"/>
          </p:nvPr>
        </p:nvSpPr>
        <p:spPr>
          <a:xfrm>
            <a:off x="1143000" y="1609410"/>
            <a:ext cx="4114800" cy="192025"/>
          </a:xfrm>
          <a:prstGeom prst="rect">
            <a:avLst/>
          </a:prstGeom>
        </p:spPr>
        <p:txBody>
          <a:bodyPr lIns="45718" tIns="45718" rIns="45718" bIns="45718">
            <a:noAutofit/>
          </a:bodyPr>
          <a:lstStyle>
            <a:lvl1pPr marL="0" indent="0" algn="ctr">
              <a:spcBef>
                <a:spcPts val="0"/>
              </a:spcBef>
              <a:buNone/>
              <a:defRPr sz="8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a:t>N-Value (ex: n=84) – Arial 8pt Regular</a:t>
            </a:r>
          </a:p>
        </p:txBody>
      </p:sp>
      <p:sp>
        <p:nvSpPr>
          <p:cNvPr id="15" name="Text Placeholder 21"/>
          <p:cNvSpPr>
            <a:spLocks noGrp="1"/>
          </p:cNvSpPr>
          <p:nvPr>
            <p:ph type="body" sz="quarter" idx="17" hasCustomPrompt="1"/>
          </p:nvPr>
        </p:nvSpPr>
        <p:spPr>
          <a:xfrm>
            <a:off x="4352554" y="4572001"/>
            <a:ext cx="2048247" cy="228600"/>
          </a:xfrm>
          <a:prstGeom prst="rect">
            <a:avLst/>
          </a:prstGeom>
        </p:spPr>
        <p:txBody>
          <a:bodyPr lIns="45718" tIns="45718" rIns="45718" bIns="45718" anchor="b">
            <a:noAutofit/>
          </a:bodyPr>
          <a:lstStyle>
            <a:lvl1pPr marL="0" indent="0" algn="l">
              <a:spcBef>
                <a:spcPts val="0"/>
              </a:spcBef>
              <a:buNone/>
              <a:defRPr sz="5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19" name="Text Placeholder 23"/>
          <p:cNvSpPr>
            <a:spLocks noGrp="1"/>
          </p:cNvSpPr>
          <p:nvPr>
            <p:ph type="body" sz="quarter" idx="20" hasCustomPrompt="1"/>
          </p:nvPr>
        </p:nvSpPr>
        <p:spPr>
          <a:xfrm>
            <a:off x="121620" y="4506913"/>
            <a:ext cx="1828800" cy="292100"/>
          </a:xfrm>
          <a:prstGeom prst="rect">
            <a:avLst/>
          </a:prstGeom>
        </p:spPr>
        <p:txBody>
          <a:bodyPr lIns="45718" tIns="45718" rIns="45718" bIns="45718" anchor="b">
            <a:noAutofit/>
          </a:bodyPr>
          <a:lstStyle>
            <a:lvl1pPr marL="91435" indent="-91435" algn="l" defTabSz="91435">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743203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1_Standard">
    <p:spTree>
      <p:nvGrpSpPr>
        <p:cNvPr id="1" name=""/>
        <p:cNvGrpSpPr/>
        <p:nvPr/>
      </p:nvGrpSpPr>
      <p:grpSpPr>
        <a:xfrm>
          <a:off x="0" y="0"/>
          <a:ext cx="0" cy="0"/>
          <a:chOff x="0" y="0"/>
          <a:chExt cx="0" cy="0"/>
        </a:xfrm>
      </p:grpSpPr>
      <p:sp>
        <p:nvSpPr>
          <p:cNvPr id="12"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17" name="Text Placeholder 4"/>
          <p:cNvSpPr>
            <a:spLocks noGrp="1"/>
          </p:cNvSpPr>
          <p:nvPr>
            <p:ph type="body" sz="quarter" idx="22" hasCustomPrompt="1"/>
          </p:nvPr>
        </p:nvSpPr>
        <p:spPr bwMode="gray">
          <a:xfrm>
            <a:off x="320040" y="45947"/>
            <a:ext cx="2926080" cy="138499"/>
          </a:xfrm>
          <a:prstGeom prst="rect">
            <a:avLst/>
          </a:prstGeom>
        </p:spPr>
        <p:txBody>
          <a:bodyPr lIns="0" tIns="0" rIns="0" bIns="0">
            <a:sp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20" name="Text Placeholder 21"/>
          <p:cNvSpPr>
            <a:spLocks noGrp="1"/>
          </p:cNvSpPr>
          <p:nvPr>
            <p:ph type="body" sz="quarter" idx="23" hasCustomPrompt="1"/>
          </p:nvPr>
        </p:nvSpPr>
        <p:spPr bwMode="gray">
          <a:xfrm>
            <a:off x="4412710" y="4619012"/>
            <a:ext cx="1988089" cy="181588"/>
          </a:xfrm>
          <a:prstGeom prst="rect">
            <a:avLst/>
          </a:prstGeom>
        </p:spPr>
        <p:txBody>
          <a:bodyPr lIns="0" tIns="0" rIns="45720" bIns="27432"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21" name="Text Placeholder 23"/>
          <p:cNvSpPr>
            <a:spLocks noGrp="1"/>
          </p:cNvSpPr>
          <p:nvPr>
            <p:ph type="body" sz="quarter" idx="24" hasCustomPrompt="1"/>
          </p:nvPr>
        </p:nvSpPr>
        <p:spPr bwMode="gray">
          <a:xfrm>
            <a:off x="0" y="4390123"/>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
        <p:nvSpPr>
          <p:cNvPr id="23" name="Text Placeholder 4"/>
          <p:cNvSpPr>
            <a:spLocks noGrp="1"/>
          </p:cNvSpPr>
          <p:nvPr>
            <p:ph type="body" sz="quarter" idx="25" hasCustomPrompt="1"/>
          </p:nvPr>
        </p:nvSpPr>
        <p:spPr bwMode="gray">
          <a:xfrm>
            <a:off x="320040" y="317903"/>
            <a:ext cx="5759450" cy="276999"/>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a:t>Slide Title – Arial 18pt Bold, Use Title Case</a:t>
            </a:r>
          </a:p>
        </p:txBody>
      </p:sp>
    </p:spTree>
    <p:extLst>
      <p:ext uri="{BB962C8B-B14F-4D97-AF65-F5344CB8AC3E}">
        <p14:creationId xmlns:p14="http://schemas.microsoft.com/office/powerpoint/2010/main" val="130610944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30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20040" y="310348"/>
            <a:ext cx="5760720" cy="284917"/>
          </a:xfrm>
          <a:prstGeom prst="rect">
            <a:avLst/>
          </a:prstGeom>
        </p:spPr>
        <p:txBody>
          <a:bodyPr lIns="0" tIns="0" rIns="0" bIns="0" anchor="b" anchorCtr="0">
            <a:noAutofit/>
          </a:bodyPr>
          <a:lstStyle>
            <a:lvl1pPr>
              <a:defRPr/>
            </a:lvl1pPr>
          </a:lstStyle>
          <a:p>
            <a:r>
              <a:rPr lang="en-US" dirty="0"/>
              <a:t>Slide Title – Arial 18pt Bold, Use Title Case</a:t>
            </a:r>
          </a:p>
        </p:txBody>
      </p:sp>
      <p:sp>
        <p:nvSpPr>
          <p:cNvPr id="3" name="Slide Number Placeholder 2"/>
          <p:cNvSpPr>
            <a:spLocks noGrp="1"/>
          </p:cNvSpPr>
          <p:nvPr>
            <p:ph type="sldNum" sz="quarter" idx="10"/>
          </p:nvPr>
        </p:nvSpPr>
        <p:spPr bwMode="gray">
          <a:xfrm>
            <a:off x="5965560" y="0"/>
            <a:ext cx="435240" cy="255588"/>
          </a:xfrm>
          <a:prstGeom prst="rect">
            <a:avLst/>
          </a:prstGeom>
        </p:spPr>
        <p:txBody>
          <a:bodyPr>
            <a:noAutofit/>
          </a:bodyPr>
          <a:lstStyle/>
          <a:p>
            <a:fld id="{D1524D41-16DC-4D92-9EF9-071B213BE0F5}" type="slidenum">
              <a:rPr lang="en-US" smtClean="0">
                <a:solidFill>
                  <a:srgbClr val="333E48"/>
                </a:solidFill>
              </a:rPr>
              <a:pPr/>
              <a:t>‹#›</a:t>
            </a:fld>
            <a:endParaRPr lang="en-US" dirty="0">
              <a:solidFill>
                <a:srgbClr val="333E48"/>
              </a:solidFill>
            </a:endParaRPr>
          </a:p>
        </p:txBody>
      </p:sp>
      <p:sp>
        <p:nvSpPr>
          <p:cNvPr id="5" name="Text Placeholder 4"/>
          <p:cNvSpPr>
            <a:spLocks noGrp="1"/>
          </p:cNvSpPr>
          <p:nvPr>
            <p:ph type="body" sz="quarter" idx="11" hasCustomPrompt="1"/>
          </p:nvPr>
        </p:nvSpPr>
        <p:spPr bwMode="gray">
          <a:xfrm>
            <a:off x="320040" y="672075"/>
            <a:ext cx="5759450" cy="307240"/>
          </a:xfrm>
          <a:prstGeom prst="rect">
            <a:avLst/>
          </a:prstGeom>
        </p:spPr>
        <p:txBody>
          <a:bodyPr lIns="0" rIns="0">
            <a:no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9" name="Text Placeholder 21"/>
          <p:cNvSpPr>
            <a:spLocks noGrp="1"/>
          </p:cNvSpPr>
          <p:nvPr>
            <p:ph type="body" sz="quarter" idx="17" hasCustomPrompt="1"/>
          </p:nvPr>
        </p:nvSpPr>
        <p:spPr bwMode="gray">
          <a:xfrm>
            <a:off x="4352553" y="4572000"/>
            <a:ext cx="2048247" cy="228600"/>
          </a:xfrm>
          <a:prstGeom prst="rect">
            <a:avLst/>
          </a:prstGeom>
        </p:spPr>
        <p:txBody>
          <a:bodyPr lIns="45720" tIns="45720" rIns="45720" bIns="45720" anchor="b">
            <a:noAutofit/>
          </a:bodyPr>
          <a:lstStyle>
            <a:lvl1pPr marL="0" indent="0" algn="l">
              <a:spcBef>
                <a:spcPts val="0"/>
              </a:spcBef>
              <a:buNone/>
              <a:defRPr sz="5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11" name="Text Placeholder 4"/>
          <p:cNvSpPr>
            <a:spLocks noGrp="1"/>
          </p:cNvSpPr>
          <p:nvPr>
            <p:ph type="body" sz="quarter" idx="19" hasCustomPrompt="1"/>
          </p:nvPr>
        </p:nvSpPr>
        <p:spPr bwMode="gray">
          <a:xfrm>
            <a:off x="320040" y="0"/>
            <a:ext cx="2926080" cy="211215"/>
          </a:xfrm>
          <a:prstGeom prst="rect">
            <a:avLst/>
          </a:prstGeom>
        </p:spPr>
        <p:txBody>
          <a:bodyPr lIns="0" rIns="0">
            <a:no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14" name="Text Placeholder 23"/>
          <p:cNvSpPr>
            <a:spLocks noGrp="1"/>
          </p:cNvSpPr>
          <p:nvPr>
            <p:ph type="body" sz="quarter" idx="20" hasCustomPrompt="1"/>
          </p:nvPr>
        </p:nvSpPr>
        <p:spPr bwMode="gray">
          <a:xfrm>
            <a:off x="121619" y="4506913"/>
            <a:ext cx="1791487" cy="292100"/>
          </a:xfrm>
          <a:prstGeom prst="rect">
            <a:avLst/>
          </a:prstGeom>
        </p:spPr>
        <p:txBody>
          <a:bodyPr lIns="45720" rIns="45720" anchor="b">
            <a:no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14771119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87" y="-13366"/>
            <a:ext cx="6419086" cy="4814315"/>
          </a:xfrm>
          <a:prstGeom prst="rect">
            <a:avLst/>
          </a:prstGeom>
        </p:spPr>
      </p:pic>
    </p:spTree>
    <p:extLst>
      <p:ext uri="{BB962C8B-B14F-4D97-AF65-F5344CB8AC3E}">
        <p14:creationId xmlns:p14="http://schemas.microsoft.com/office/powerpoint/2010/main" val="257166664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Title: Logo Lock-up">
    <p:spTree>
      <p:nvGrpSpPr>
        <p:cNvPr id="1" name=""/>
        <p:cNvGrpSpPr/>
        <p:nvPr/>
      </p:nvGrpSpPr>
      <p:grpSpPr>
        <a:xfrm>
          <a:off x="0" y="0"/>
          <a:ext cx="0" cy="0"/>
          <a:chOff x="0" y="0"/>
          <a:chExt cx="0" cy="0"/>
        </a:xfrm>
      </p:grpSpPr>
      <p:sp>
        <p:nvSpPr>
          <p:cNvPr id="15" name="Rectangle 14"/>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20" name="Group 19"/>
          <p:cNvGrpSpPr/>
          <p:nvPr userDrawn="1"/>
        </p:nvGrpSpPr>
        <p:grpSpPr bwMode="gray">
          <a:xfrm>
            <a:off x="2469328" y="1009678"/>
            <a:ext cx="3931710" cy="3793330"/>
            <a:chOff x="2469328" y="1009678"/>
            <a:chExt cx="3931710" cy="3793330"/>
          </a:xfrm>
        </p:grpSpPr>
        <p:sp>
          <p:nvSpPr>
            <p:cNvPr id="21"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2"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3"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grpSp>
      <p:sp>
        <p:nvSpPr>
          <p:cNvPr id="24" name="Rectangle 23"/>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5" name="Rectangle 24"/>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6" name="Text Placeholder 5"/>
          <p:cNvSpPr txBox="1">
            <a:spLocks/>
          </p:cNvSpPr>
          <p:nvPr userDrawn="1"/>
        </p:nvSpPr>
        <p:spPr bwMode="gray">
          <a:xfrm>
            <a:off x="3196864" y="4558066"/>
            <a:ext cx="2880771" cy="123111"/>
          </a:xfrm>
          <a:prstGeom prst="rect">
            <a:avLst/>
          </a:prstGeom>
        </p:spPr>
        <p:txBody>
          <a:bodyPr lIns="0" tIns="0" rIns="0" bIns="0">
            <a:spAutoFit/>
          </a:bodyPr>
          <a:lstStyle>
            <a:lvl1pPr marL="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1pPr>
            <a:lvl2pPr marL="1143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2pPr>
            <a:lvl3pPr marL="2286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3pPr>
            <a:lvl4pPr marL="3429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4pPr>
            <a:lvl5pPr marL="457200" indent="0" algn="l" defTabSz="640080" rtl="0" eaLnBrk="1" latinLnBrk="0" hangingPunct="1">
              <a:spcBef>
                <a:spcPts val="0"/>
              </a:spcBef>
              <a:buFont typeface="Arial" pitchFamily="34" charset="0"/>
              <a:buNone/>
              <a:defRPr sz="1200" kern="1200" baseline="0">
                <a:solidFill>
                  <a:schemeClr val="bg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lgn="r"/>
            <a:r>
              <a:rPr lang="en-US" sz="800" dirty="0">
                <a:solidFill>
                  <a:srgbClr val="333E48"/>
                </a:solidFill>
              </a:rPr>
              <a:t>research             technology             consulting</a:t>
            </a: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335" y="4563674"/>
            <a:ext cx="2665432" cy="115036"/>
          </a:xfrm>
          <a:prstGeom prst="rect">
            <a:avLst/>
          </a:prstGeom>
        </p:spPr>
      </p:pic>
      <p:sp>
        <p:nvSpPr>
          <p:cNvPr id="4"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6"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sp>
        <p:nvSpPr>
          <p:cNvPr id="18" name="Text Placeholder 5"/>
          <p:cNvSpPr>
            <a:spLocks noGrp="1"/>
          </p:cNvSpPr>
          <p:nvPr>
            <p:ph type="body" sz="quarter" idx="21" hasCustomPrompt="1"/>
          </p:nvPr>
        </p:nvSpPr>
        <p:spPr bwMode="gray">
          <a:xfrm>
            <a:off x="2012737" y="272657"/>
            <a:ext cx="2286000" cy="402336"/>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6" name="Straight Connector 15"/>
          <p:cNvCxnSpPr/>
          <p:nvPr userDrawn="1"/>
        </p:nvCxnSpPr>
        <p:spPr bwMode="gray">
          <a:xfrm>
            <a:off x="1892961" y="272657"/>
            <a:ext cx="0" cy="398908"/>
          </a:xfrm>
          <a:prstGeom prst="line">
            <a:avLst/>
          </a:prstGeom>
          <a:ln w="5715">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8782" y="272657"/>
            <a:ext cx="1438723" cy="398908"/>
          </a:xfrm>
          <a:prstGeom prst="rect">
            <a:avLst/>
          </a:prstGeom>
        </p:spPr>
      </p:pic>
      <p:grpSp>
        <p:nvGrpSpPr>
          <p:cNvPr id="43" name="Group 42"/>
          <p:cNvGrpSpPr/>
          <p:nvPr userDrawn="1"/>
        </p:nvGrpSpPr>
        <p:grpSpPr>
          <a:xfrm>
            <a:off x="5376532" y="4563007"/>
            <a:ext cx="196409" cy="128480"/>
            <a:chOff x="656773" y="1399832"/>
            <a:chExt cx="8289135" cy="5422283"/>
          </a:xfrm>
        </p:grpSpPr>
        <p:sp>
          <p:nvSpPr>
            <p:cNvPr id="44" name="Rectangle 43"/>
            <p:cNvSpPr/>
            <p:nvPr/>
          </p:nvSpPr>
          <p:spPr bwMode="gray">
            <a:xfrm flipH="1">
              <a:off x="4417883" y="3543481"/>
              <a:ext cx="4528025" cy="3278634"/>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45" name="Group 44"/>
            <p:cNvGrpSpPr/>
            <p:nvPr/>
          </p:nvGrpSpPr>
          <p:grpSpPr>
            <a:xfrm>
              <a:off x="656773" y="1399832"/>
              <a:ext cx="3784599" cy="5422283"/>
              <a:chOff x="656773" y="1399832"/>
              <a:chExt cx="3784599" cy="5422283"/>
            </a:xfrm>
          </p:grpSpPr>
          <p:sp>
            <p:nvSpPr>
              <p:cNvPr id="47" name="Rectangle 43"/>
              <p:cNvSpPr/>
              <p:nvPr/>
            </p:nvSpPr>
            <p:spPr bwMode="gray">
              <a:xfrm>
                <a:off x="656773" y="3543481"/>
                <a:ext cx="3784599" cy="3278634"/>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8" name="Oval 47"/>
              <p:cNvSpPr/>
              <p:nvPr/>
            </p:nvSpPr>
            <p:spPr bwMode="gray">
              <a:xfrm>
                <a:off x="793607"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46" name="Oval 45"/>
            <p:cNvSpPr/>
            <p:nvPr/>
          </p:nvSpPr>
          <p:spPr bwMode="gray">
            <a:xfrm>
              <a:off x="6937232"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grpSp>
        <p:nvGrpSpPr>
          <p:cNvPr id="49" name="Group 48"/>
          <p:cNvGrpSpPr/>
          <p:nvPr userDrawn="1"/>
        </p:nvGrpSpPr>
        <p:grpSpPr>
          <a:xfrm>
            <a:off x="4558489" y="4525050"/>
            <a:ext cx="151956" cy="203371"/>
            <a:chOff x="4807473" y="3465581"/>
            <a:chExt cx="2677513" cy="3583450"/>
          </a:xfrm>
          <a:solidFill>
            <a:schemeClr val="tx1"/>
          </a:solidFill>
        </p:grpSpPr>
        <p:sp>
          <p:nvSpPr>
            <p:cNvPr id="50" name="Flowchart: Manual Operation 15"/>
            <p:cNvSpPr/>
            <p:nvPr/>
          </p:nvSpPr>
          <p:spPr bwMode="gray">
            <a:xfrm>
              <a:off x="5047396" y="5469276"/>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51" name="Flowchart: Manual Operation 15"/>
            <p:cNvSpPr/>
            <p:nvPr/>
          </p:nvSpPr>
          <p:spPr bwMode="gray">
            <a:xfrm>
              <a:off x="4807473" y="3465581"/>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52" name="Flowchart: Manual Operation 15"/>
            <p:cNvSpPr/>
            <p:nvPr/>
          </p:nvSpPr>
          <p:spPr bwMode="gray">
            <a:xfrm rot="21428216">
              <a:off x="6068144" y="4422934"/>
              <a:ext cx="1416842" cy="141684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53" name="Rounded Rectangle 11"/>
          <p:cNvSpPr/>
          <p:nvPr userDrawn="1"/>
        </p:nvSpPr>
        <p:spPr bwMode="gray">
          <a:xfrm rot="18908457">
            <a:off x="3760132" y="4584583"/>
            <a:ext cx="190031" cy="98266"/>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Tree>
    <p:extLst>
      <p:ext uri="{BB962C8B-B14F-4D97-AF65-F5344CB8AC3E}">
        <p14:creationId xmlns:p14="http://schemas.microsoft.com/office/powerpoint/2010/main" val="257790932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Title: Logo">
    <p:spTree>
      <p:nvGrpSpPr>
        <p:cNvPr id="1" name=""/>
        <p:cNvGrpSpPr/>
        <p:nvPr/>
      </p:nvGrpSpPr>
      <p:grpSpPr>
        <a:xfrm>
          <a:off x="0" y="0"/>
          <a:ext cx="0" cy="0"/>
          <a:chOff x="0" y="0"/>
          <a:chExt cx="0" cy="0"/>
        </a:xfrm>
      </p:grpSpPr>
      <p:sp>
        <p:nvSpPr>
          <p:cNvPr id="14" name="Rectangle 13"/>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15" name="Group 14"/>
          <p:cNvGrpSpPr/>
          <p:nvPr userDrawn="1"/>
        </p:nvGrpSpPr>
        <p:grpSpPr bwMode="gray">
          <a:xfrm>
            <a:off x="2469328" y="1009678"/>
            <a:ext cx="3931710" cy="3793330"/>
            <a:chOff x="2469328" y="1009678"/>
            <a:chExt cx="3931710" cy="3793330"/>
          </a:xfrm>
        </p:grpSpPr>
        <p:sp>
          <p:nvSpPr>
            <p:cNvPr id="17"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1"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2"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grpSp>
      <p:sp>
        <p:nvSpPr>
          <p:cNvPr id="25" name="Rectangle 24"/>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6" name="Rectangle 25"/>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335" y="4563674"/>
            <a:ext cx="2665432" cy="115036"/>
          </a:xfrm>
          <a:prstGeom prst="rect">
            <a:avLst/>
          </a:prstGeom>
        </p:spPr>
      </p:pic>
      <p:sp>
        <p:nvSpPr>
          <p:cNvPr id="23"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24"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8782" y="272657"/>
            <a:ext cx="1438723" cy="398908"/>
          </a:xfrm>
          <a:prstGeom prst="rect">
            <a:avLst/>
          </a:prstGeom>
        </p:spPr>
      </p:pic>
      <p:sp>
        <p:nvSpPr>
          <p:cNvPr id="40" name="Text Placeholder 5"/>
          <p:cNvSpPr txBox="1">
            <a:spLocks/>
          </p:cNvSpPr>
          <p:nvPr userDrawn="1"/>
        </p:nvSpPr>
        <p:spPr bwMode="gray">
          <a:xfrm>
            <a:off x="3196864" y="4558066"/>
            <a:ext cx="2880771" cy="123111"/>
          </a:xfrm>
          <a:prstGeom prst="rect">
            <a:avLst/>
          </a:prstGeom>
        </p:spPr>
        <p:txBody>
          <a:bodyPr lIns="0" tIns="0" rIns="0" bIns="0">
            <a:spAutoFit/>
          </a:bodyPr>
          <a:lstStyle>
            <a:lvl1pPr marL="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1pPr>
            <a:lvl2pPr marL="1143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2pPr>
            <a:lvl3pPr marL="2286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3pPr>
            <a:lvl4pPr marL="3429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4pPr>
            <a:lvl5pPr marL="457200" indent="0" algn="l" defTabSz="640080" rtl="0" eaLnBrk="1" latinLnBrk="0" hangingPunct="1">
              <a:spcBef>
                <a:spcPts val="0"/>
              </a:spcBef>
              <a:buFont typeface="Arial" pitchFamily="34" charset="0"/>
              <a:buNone/>
              <a:defRPr sz="1200" kern="1200" baseline="0">
                <a:solidFill>
                  <a:schemeClr val="bg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lgn="r"/>
            <a:r>
              <a:rPr lang="en-US" sz="800" dirty="0">
                <a:solidFill>
                  <a:srgbClr val="333E48"/>
                </a:solidFill>
              </a:rPr>
              <a:t>research             technology             consulting</a:t>
            </a:r>
          </a:p>
        </p:txBody>
      </p:sp>
      <p:grpSp>
        <p:nvGrpSpPr>
          <p:cNvPr id="41" name="Group 40"/>
          <p:cNvGrpSpPr/>
          <p:nvPr userDrawn="1"/>
        </p:nvGrpSpPr>
        <p:grpSpPr>
          <a:xfrm>
            <a:off x="5376532" y="4563007"/>
            <a:ext cx="196409" cy="128480"/>
            <a:chOff x="656773" y="1399832"/>
            <a:chExt cx="8289135" cy="5422283"/>
          </a:xfrm>
        </p:grpSpPr>
        <p:sp>
          <p:nvSpPr>
            <p:cNvPr id="42" name="Rectangle 43"/>
            <p:cNvSpPr/>
            <p:nvPr/>
          </p:nvSpPr>
          <p:spPr bwMode="gray">
            <a:xfrm flipH="1">
              <a:off x="4417883" y="3543481"/>
              <a:ext cx="4528025" cy="3278634"/>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43" name="Group 42"/>
            <p:cNvGrpSpPr/>
            <p:nvPr/>
          </p:nvGrpSpPr>
          <p:grpSpPr>
            <a:xfrm>
              <a:off x="656773" y="1399832"/>
              <a:ext cx="3784599" cy="5422283"/>
              <a:chOff x="656773" y="1399832"/>
              <a:chExt cx="3784599" cy="5422283"/>
            </a:xfrm>
          </p:grpSpPr>
          <p:sp>
            <p:nvSpPr>
              <p:cNvPr id="45" name="Rectangle 43"/>
              <p:cNvSpPr/>
              <p:nvPr/>
            </p:nvSpPr>
            <p:spPr bwMode="gray">
              <a:xfrm>
                <a:off x="656773" y="3543481"/>
                <a:ext cx="3784599" cy="3278634"/>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6" name="Oval 45"/>
              <p:cNvSpPr/>
              <p:nvPr/>
            </p:nvSpPr>
            <p:spPr bwMode="gray">
              <a:xfrm>
                <a:off x="793607"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44" name="Oval 43"/>
            <p:cNvSpPr/>
            <p:nvPr/>
          </p:nvSpPr>
          <p:spPr bwMode="gray">
            <a:xfrm>
              <a:off x="6937232"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grpSp>
        <p:nvGrpSpPr>
          <p:cNvPr id="47" name="Group 46"/>
          <p:cNvGrpSpPr/>
          <p:nvPr userDrawn="1"/>
        </p:nvGrpSpPr>
        <p:grpSpPr>
          <a:xfrm>
            <a:off x="4558489" y="4525050"/>
            <a:ext cx="151956" cy="203371"/>
            <a:chOff x="4807473" y="3465581"/>
            <a:chExt cx="2677513" cy="3583450"/>
          </a:xfrm>
          <a:solidFill>
            <a:schemeClr val="tx1"/>
          </a:solidFill>
        </p:grpSpPr>
        <p:sp>
          <p:nvSpPr>
            <p:cNvPr id="48" name="Flowchart: Manual Operation 15"/>
            <p:cNvSpPr/>
            <p:nvPr/>
          </p:nvSpPr>
          <p:spPr bwMode="gray">
            <a:xfrm>
              <a:off x="5047396" y="5469276"/>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9" name="Flowchart: Manual Operation 15"/>
            <p:cNvSpPr/>
            <p:nvPr/>
          </p:nvSpPr>
          <p:spPr bwMode="gray">
            <a:xfrm>
              <a:off x="4807473" y="3465581"/>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50" name="Flowchart: Manual Operation 15"/>
            <p:cNvSpPr/>
            <p:nvPr/>
          </p:nvSpPr>
          <p:spPr bwMode="gray">
            <a:xfrm rot="21428216">
              <a:off x="6068144" y="4422934"/>
              <a:ext cx="1416842" cy="141684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51" name="Rounded Rectangle 11"/>
          <p:cNvSpPr/>
          <p:nvPr userDrawn="1"/>
        </p:nvSpPr>
        <p:spPr bwMode="gray">
          <a:xfrm rot="18908457">
            <a:off x="3760132" y="4584583"/>
            <a:ext cx="190031" cy="98266"/>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Tree>
    <p:extLst>
      <p:ext uri="{BB962C8B-B14F-4D97-AF65-F5344CB8AC3E}">
        <p14:creationId xmlns:p14="http://schemas.microsoft.com/office/powerpoint/2010/main" val="195801819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AB In-Brief (Dark)">
    <p:spTree>
      <p:nvGrpSpPr>
        <p:cNvPr id="1" name=""/>
        <p:cNvGrpSpPr/>
        <p:nvPr/>
      </p:nvGrpSpPr>
      <p:grpSpPr>
        <a:xfrm>
          <a:off x="0" y="0"/>
          <a:ext cx="0" cy="0"/>
          <a:chOff x="0" y="0"/>
          <a:chExt cx="0" cy="0"/>
        </a:xfrm>
      </p:grpSpPr>
      <p:grpSp>
        <p:nvGrpSpPr>
          <p:cNvPr id="42" name="Group 41"/>
          <p:cNvGrpSpPr/>
          <p:nvPr userDrawn="1"/>
        </p:nvGrpSpPr>
        <p:grpSpPr bwMode="gray">
          <a:xfrm>
            <a:off x="962670" y="730531"/>
            <a:ext cx="5438130" cy="3146488"/>
            <a:chOff x="957908" y="730531"/>
            <a:chExt cx="5438130" cy="3146488"/>
          </a:xfrm>
        </p:grpSpPr>
        <p:sp>
          <p:nvSpPr>
            <p:cNvPr id="31" name="Rectangle 36"/>
            <p:cNvSpPr/>
            <p:nvPr userDrawn="1"/>
          </p:nvSpPr>
          <p:spPr bwMode="gray">
            <a:xfrm>
              <a:off x="957908" y="730531"/>
              <a:ext cx="4678792" cy="3146488"/>
            </a:xfrm>
            <a:custGeom>
              <a:avLst/>
              <a:gdLst>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 name="connsiteX6" fmla="*/ 0 w 7315200"/>
                <a:gd name="connsiteY6" fmla="*/ 0 h 4919472"/>
                <a:gd name="connsiteX7" fmla="*/ 39140 w 7315200"/>
                <a:gd name="connsiteY7" fmla="*/ 0 h 4919472"/>
                <a:gd name="connsiteX8" fmla="*/ 0 w 7315200"/>
                <a:gd name="connsiteY8" fmla="*/ 0 h 4919472"/>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00" h="4919472">
                  <a:moveTo>
                    <a:pt x="3165079" y="0"/>
                  </a:moveTo>
                  <a:lnTo>
                    <a:pt x="7315200" y="0"/>
                  </a:lnTo>
                  <a:lnTo>
                    <a:pt x="7315200" y="4919472"/>
                  </a:lnTo>
                  <a:lnTo>
                    <a:pt x="0" y="4919472"/>
                  </a:lnTo>
                  <a:lnTo>
                    <a:pt x="0" y="4917391"/>
                  </a:lnTo>
                  <a:lnTo>
                    <a:pt x="3165079" y="0"/>
                  </a:lnTo>
                  <a:close/>
                </a:path>
              </a:pathLst>
            </a:custGeom>
            <a:solidFill>
              <a:srgbClr val="58606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2" name="Rectangle 36"/>
            <p:cNvSpPr/>
            <p:nvPr userDrawn="1"/>
          </p:nvSpPr>
          <p:spPr bwMode="gray">
            <a:xfrm>
              <a:off x="1315310" y="730531"/>
              <a:ext cx="4678792" cy="3146488"/>
            </a:xfrm>
            <a:custGeom>
              <a:avLst/>
              <a:gdLst>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 name="connsiteX6" fmla="*/ 0 w 7315200"/>
                <a:gd name="connsiteY6" fmla="*/ 0 h 4919472"/>
                <a:gd name="connsiteX7" fmla="*/ 39140 w 7315200"/>
                <a:gd name="connsiteY7" fmla="*/ 0 h 4919472"/>
                <a:gd name="connsiteX8" fmla="*/ 0 w 7315200"/>
                <a:gd name="connsiteY8" fmla="*/ 0 h 4919472"/>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00" h="4919472">
                  <a:moveTo>
                    <a:pt x="3165079" y="0"/>
                  </a:moveTo>
                  <a:lnTo>
                    <a:pt x="7315200" y="0"/>
                  </a:lnTo>
                  <a:lnTo>
                    <a:pt x="7315200" y="4919472"/>
                  </a:lnTo>
                  <a:lnTo>
                    <a:pt x="0" y="4919472"/>
                  </a:lnTo>
                  <a:lnTo>
                    <a:pt x="0" y="4917391"/>
                  </a:lnTo>
                  <a:lnTo>
                    <a:pt x="3165079" y="0"/>
                  </a:lnTo>
                  <a:close/>
                </a:path>
              </a:pathLst>
            </a:custGeom>
            <a:solidFill>
              <a:srgbClr val="454F5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3" name="Rectangle 36"/>
            <p:cNvSpPr/>
            <p:nvPr userDrawn="1"/>
          </p:nvSpPr>
          <p:spPr bwMode="gray">
            <a:xfrm>
              <a:off x="1717246" y="730531"/>
              <a:ext cx="4678792" cy="3146488"/>
            </a:xfrm>
            <a:custGeom>
              <a:avLst/>
              <a:gdLst>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 name="connsiteX6" fmla="*/ 0 w 7315200"/>
                <a:gd name="connsiteY6" fmla="*/ 0 h 4919472"/>
                <a:gd name="connsiteX7" fmla="*/ 0 w 7315200"/>
                <a:gd name="connsiteY7" fmla="*/ 60810 h 4919472"/>
                <a:gd name="connsiteX8" fmla="*/ 0 w 7315200"/>
                <a:gd name="connsiteY8" fmla="*/ 0 h 4919472"/>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00" h="4919472">
                  <a:moveTo>
                    <a:pt x="3165079" y="0"/>
                  </a:moveTo>
                  <a:lnTo>
                    <a:pt x="7315200" y="0"/>
                  </a:lnTo>
                  <a:lnTo>
                    <a:pt x="7315200" y="4919472"/>
                  </a:lnTo>
                  <a:lnTo>
                    <a:pt x="0" y="4919472"/>
                  </a:lnTo>
                  <a:lnTo>
                    <a:pt x="0" y="4917391"/>
                  </a:lnTo>
                  <a:lnTo>
                    <a:pt x="3165079" y="0"/>
                  </a:ln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57152" y="346234"/>
            <a:ext cx="2304288" cy="99450"/>
          </a:xfrm>
          <a:prstGeom prst="rect">
            <a:avLst/>
          </a:prstGeom>
          <a:noFill/>
          <a:ln>
            <a:noFill/>
          </a:ln>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20319" y="228311"/>
            <a:ext cx="1133856" cy="314378"/>
          </a:xfrm>
          <a:prstGeom prst="rect">
            <a:avLst/>
          </a:prstGeom>
          <a:noFill/>
          <a:ln>
            <a:noFill/>
          </a:ln>
        </p:spPr>
      </p:pic>
      <p:sp>
        <p:nvSpPr>
          <p:cNvPr id="7" name="TextBox 6"/>
          <p:cNvSpPr txBox="1"/>
          <p:nvPr userDrawn="1"/>
        </p:nvSpPr>
        <p:spPr bwMode="gray">
          <a:xfrm>
            <a:off x="318663" y="4327487"/>
            <a:ext cx="952357" cy="200055"/>
          </a:xfrm>
          <a:prstGeom prst="rect">
            <a:avLst/>
          </a:prstGeom>
          <a:noFill/>
        </p:spPr>
        <p:txBody>
          <a:bodyPr wrap="square" lIns="0" tIns="0" rIns="0" bIns="0" rtlCol="0">
            <a:spAutoFit/>
          </a:bodyPr>
          <a:lstStyle/>
          <a:p>
            <a:pPr>
              <a:spcBef>
                <a:spcPts val="500"/>
              </a:spcBef>
            </a:pPr>
            <a:r>
              <a:rPr lang="en-US" sz="650" dirty="0">
                <a:solidFill>
                  <a:srgbClr val="333E48"/>
                </a:solidFill>
              </a:rPr>
              <a:t>membership renewal rate among U.S. hospitals</a:t>
            </a:r>
          </a:p>
        </p:txBody>
      </p:sp>
      <p:sp>
        <p:nvSpPr>
          <p:cNvPr id="8" name="TextBox 7"/>
          <p:cNvSpPr txBox="1"/>
          <p:nvPr userDrawn="1"/>
        </p:nvSpPr>
        <p:spPr bwMode="gray">
          <a:xfrm>
            <a:off x="1832732" y="4327487"/>
            <a:ext cx="1340690" cy="200055"/>
          </a:xfrm>
          <a:prstGeom prst="rect">
            <a:avLst/>
          </a:prstGeom>
          <a:noFill/>
        </p:spPr>
        <p:txBody>
          <a:bodyPr wrap="square" lIns="0" tIns="0" rIns="0" bIns="0" rtlCol="0">
            <a:spAutoFit/>
          </a:bodyPr>
          <a:lstStyle/>
          <a:p>
            <a:pPr>
              <a:spcBef>
                <a:spcPts val="500"/>
              </a:spcBef>
            </a:pPr>
            <a:r>
              <a:rPr lang="en-US" sz="650" dirty="0">
                <a:solidFill>
                  <a:srgbClr val="333E48"/>
                </a:solidFill>
              </a:rPr>
              <a:t>of U.S. News and World Report “Honor Roll” hospitals are members</a:t>
            </a:r>
          </a:p>
        </p:txBody>
      </p:sp>
      <p:sp>
        <p:nvSpPr>
          <p:cNvPr id="9" name="TextBox 8"/>
          <p:cNvSpPr txBox="1"/>
          <p:nvPr userDrawn="1"/>
        </p:nvSpPr>
        <p:spPr bwMode="gray">
          <a:xfrm>
            <a:off x="318663" y="4018422"/>
            <a:ext cx="892013" cy="307777"/>
          </a:xfrm>
          <a:prstGeom prst="rect">
            <a:avLst/>
          </a:prstGeom>
          <a:noFill/>
        </p:spPr>
        <p:txBody>
          <a:bodyPr wrap="square" lIns="0" tIns="0" rIns="0" bIns="0" rtlCol="0">
            <a:spAutoFit/>
          </a:bodyPr>
          <a:lstStyle/>
          <a:p>
            <a:pPr>
              <a:spcBef>
                <a:spcPts val="500"/>
              </a:spcBef>
            </a:pPr>
            <a:r>
              <a:rPr lang="en-US" sz="2000" dirty="0">
                <a:solidFill>
                  <a:srgbClr val="CF0A2C"/>
                </a:solidFill>
              </a:rPr>
              <a:t>96%</a:t>
            </a:r>
          </a:p>
        </p:txBody>
      </p:sp>
      <p:sp>
        <p:nvSpPr>
          <p:cNvPr id="10" name="TextBox 9"/>
          <p:cNvSpPr txBox="1"/>
          <p:nvPr userDrawn="1"/>
        </p:nvSpPr>
        <p:spPr bwMode="gray">
          <a:xfrm>
            <a:off x="1816064" y="4018422"/>
            <a:ext cx="1075484" cy="307777"/>
          </a:xfrm>
          <a:prstGeom prst="rect">
            <a:avLst/>
          </a:prstGeom>
          <a:noFill/>
        </p:spPr>
        <p:txBody>
          <a:bodyPr wrap="square" lIns="0" tIns="0" rIns="0" bIns="0" rtlCol="0">
            <a:spAutoFit/>
          </a:bodyPr>
          <a:lstStyle/>
          <a:p>
            <a:pPr>
              <a:spcBef>
                <a:spcPts val="500"/>
              </a:spcBef>
            </a:pPr>
            <a:r>
              <a:rPr lang="en-US" sz="2000" dirty="0">
                <a:solidFill>
                  <a:srgbClr val="CF0A2C"/>
                </a:solidFill>
              </a:rPr>
              <a:t>100%</a:t>
            </a:r>
          </a:p>
        </p:txBody>
      </p:sp>
      <p:sp>
        <p:nvSpPr>
          <p:cNvPr id="11" name="TextBox 10"/>
          <p:cNvSpPr txBox="1"/>
          <p:nvPr userDrawn="1"/>
        </p:nvSpPr>
        <p:spPr bwMode="gray">
          <a:xfrm>
            <a:off x="3678877" y="4327487"/>
            <a:ext cx="759773" cy="200055"/>
          </a:xfrm>
          <a:prstGeom prst="rect">
            <a:avLst/>
          </a:prstGeom>
          <a:noFill/>
        </p:spPr>
        <p:txBody>
          <a:bodyPr wrap="square" lIns="0" tIns="0" rIns="0" bIns="0" rtlCol="0">
            <a:spAutoFit/>
          </a:bodyPr>
          <a:lstStyle/>
          <a:p>
            <a:pPr>
              <a:spcBef>
                <a:spcPts val="500"/>
              </a:spcBef>
            </a:pPr>
            <a:r>
              <a:rPr lang="en-US" sz="650" dirty="0">
                <a:solidFill>
                  <a:srgbClr val="333E48"/>
                </a:solidFill>
              </a:rPr>
              <a:t>health care member</a:t>
            </a:r>
            <a:br>
              <a:rPr lang="en-US" sz="650" dirty="0">
                <a:solidFill>
                  <a:srgbClr val="333E48"/>
                </a:solidFill>
              </a:rPr>
            </a:br>
            <a:r>
              <a:rPr lang="en-US" sz="650" dirty="0">
                <a:solidFill>
                  <a:srgbClr val="333E48"/>
                </a:solidFill>
              </a:rPr>
              <a:t>organizations</a:t>
            </a:r>
          </a:p>
        </p:txBody>
      </p:sp>
      <p:sp>
        <p:nvSpPr>
          <p:cNvPr id="12" name="TextBox 11"/>
          <p:cNvSpPr txBox="1"/>
          <p:nvPr userDrawn="1"/>
        </p:nvSpPr>
        <p:spPr bwMode="gray">
          <a:xfrm>
            <a:off x="3683639" y="4018422"/>
            <a:ext cx="781205" cy="307777"/>
          </a:xfrm>
          <a:prstGeom prst="rect">
            <a:avLst/>
          </a:prstGeom>
          <a:noFill/>
        </p:spPr>
        <p:txBody>
          <a:bodyPr wrap="square" lIns="0" tIns="0" rIns="0" bIns="0" rtlCol="0">
            <a:spAutoFit/>
          </a:bodyPr>
          <a:lstStyle/>
          <a:p>
            <a:pPr>
              <a:spcBef>
                <a:spcPts val="500"/>
              </a:spcBef>
            </a:pPr>
            <a:r>
              <a:rPr lang="en-US" sz="2000" dirty="0">
                <a:solidFill>
                  <a:srgbClr val="CF0A2C"/>
                </a:solidFill>
              </a:rPr>
              <a:t>4,400</a:t>
            </a:r>
            <a:r>
              <a:rPr lang="en-US" sz="2000" baseline="30000" dirty="0">
                <a:solidFill>
                  <a:srgbClr val="CF0A2C"/>
                </a:solidFill>
              </a:rPr>
              <a:t>+</a:t>
            </a:r>
          </a:p>
        </p:txBody>
      </p:sp>
      <p:sp>
        <p:nvSpPr>
          <p:cNvPr id="13" name="TextBox 12"/>
          <p:cNvSpPr txBox="1"/>
          <p:nvPr userDrawn="1"/>
        </p:nvSpPr>
        <p:spPr bwMode="gray">
          <a:xfrm>
            <a:off x="5208120" y="4327487"/>
            <a:ext cx="576487" cy="200055"/>
          </a:xfrm>
          <a:prstGeom prst="rect">
            <a:avLst/>
          </a:prstGeom>
          <a:noFill/>
        </p:spPr>
        <p:txBody>
          <a:bodyPr wrap="square" lIns="0" tIns="0" rIns="0" bIns="0" rtlCol="0">
            <a:spAutoFit/>
          </a:bodyPr>
          <a:lstStyle/>
          <a:p>
            <a:pPr>
              <a:spcBef>
                <a:spcPts val="500"/>
              </a:spcBef>
            </a:pPr>
            <a:r>
              <a:rPr lang="en-US" sz="650" dirty="0">
                <a:solidFill>
                  <a:srgbClr val="333E48"/>
                </a:solidFill>
              </a:rPr>
              <a:t>CEO and COO</a:t>
            </a:r>
            <a:br>
              <a:rPr lang="en-US" sz="650" dirty="0">
                <a:solidFill>
                  <a:srgbClr val="333E48"/>
                </a:solidFill>
              </a:rPr>
            </a:br>
            <a:r>
              <a:rPr lang="en-US" sz="650" dirty="0">
                <a:solidFill>
                  <a:srgbClr val="333E48"/>
                </a:solidFill>
              </a:rPr>
              <a:t>relationships</a:t>
            </a:r>
          </a:p>
        </p:txBody>
      </p:sp>
      <p:sp>
        <p:nvSpPr>
          <p:cNvPr id="14" name="TextBox 13"/>
          <p:cNvSpPr txBox="1"/>
          <p:nvPr userDrawn="1"/>
        </p:nvSpPr>
        <p:spPr bwMode="gray">
          <a:xfrm>
            <a:off x="5208120" y="4018422"/>
            <a:ext cx="771199" cy="307777"/>
          </a:xfrm>
          <a:prstGeom prst="rect">
            <a:avLst/>
          </a:prstGeom>
          <a:noFill/>
        </p:spPr>
        <p:txBody>
          <a:bodyPr wrap="square" lIns="0" tIns="0" rIns="0" bIns="0" rtlCol="0">
            <a:spAutoFit/>
          </a:bodyPr>
          <a:lstStyle/>
          <a:p>
            <a:pPr>
              <a:spcBef>
                <a:spcPts val="500"/>
              </a:spcBef>
            </a:pPr>
            <a:r>
              <a:rPr lang="en-US" sz="2000" dirty="0">
                <a:solidFill>
                  <a:srgbClr val="CF0A2C"/>
                </a:solidFill>
              </a:rPr>
              <a:t>9,500</a:t>
            </a:r>
            <a:r>
              <a:rPr lang="en-US" sz="2000" baseline="30000" dirty="0">
                <a:solidFill>
                  <a:srgbClr val="CF0A2C"/>
                </a:solidFill>
              </a:rPr>
              <a:t>+</a:t>
            </a:r>
          </a:p>
        </p:txBody>
      </p:sp>
      <p:sp>
        <p:nvSpPr>
          <p:cNvPr id="15" name="TextBox 14"/>
          <p:cNvSpPr txBox="1"/>
          <p:nvPr userDrawn="1"/>
        </p:nvSpPr>
        <p:spPr bwMode="gray">
          <a:xfrm>
            <a:off x="318663" y="1623174"/>
            <a:ext cx="1936475" cy="1346522"/>
          </a:xfrm>
          <a:custGeom>
            <a:avLst/>
            <a:gdLst>
              <a:gd name="connsiteX0" fmla="*/ 0 w 2966356"/>
              <a:gd name="connsiteY0" fmla="*/ 0 h 1354217"/>
              <a:gd name="connsiteX1" fmla="*/ 2966356 w 2966356"/>
              <a:gd name="connsiteY1" fmla="*/ 0 h 1354217"/>
              <a:gd name="connsiteX2" fmla="*/ 2966356 w 2966356"/>
              <a:gd name="connsiteY2" fmla="*/ 1354217 h 1354217"/>
              <a:gd name="connsiteX3" fmla="*/ 0 w 2966356"/>
              <a:gd name="connsiteY3" fmla="*/ 1354217 h 1354217"/>
              <a:gd name="connsiteX4" fmla="*/ 0 w 2966356"/>
              <a:gd name="connsiteY4" fmla="*/ 0 h 1354217"/>
              <a:gd name="connsiteX0" fmla="*/ 0 w 2966356"/>
              <a:gd name="connsiteY0" fmla="*/ 0 h 1354217"/>
              <a:gd name="connsiteX1" fmla="*/ 2966356 w 2966356"/>
              <a:gd name="connsiteY1" fmla="*/ 0 h 1354217"/>
              <a:gd name="connsiteX2" fmla="*/ 2952752 w 2966356"/>
              <a:gd name="connsiteY2" fmla="*/ 153615 h 1354217"/>
              <a:gd name="connsiteX3" fmla="*/ 2966356 w 2966356"/>
              <a:gd name="connsiteY3" fmla="*/ 1354217 h 1354217"/>
              <a:gd name="connsiteX4" fmla="*/ 0 w 2966356"/>
              <a:gd name="connsiteY4" fmla="*/ 1354217 h 1354217"/>
              <a:gd name="connsiteX5" fmla="*/ 0 w 2966356"/>
              <a:gd name="connsiteY5" fmla="*/ 0 h 1354217"/>
              <a:gd name="connsiteX0" fmla="*/ 0 w 2966356"/>
              <a:gd name="connsiteY0" fmla="*/ 0 h 1363742"/>
              <a:gd name="connsiteX1" fmla="*/ 2966356 w 2966356"/>
              <a:gd name="connsiteY1" fmla="*/ 0 h 1363742"/>
              <a:gd name="connsiteX2" fmla="*/ 2952752 w 2966356"/>
              <a:gd name="connsiteY2" fmla="*/ 153615 h 1363742"/>
              <a:gd name="connsiteX3" fmla="*/ 2213881 w 2966356"/>
              <a:gd name="connsiteY3" fmla="*/ 1363742 h 1363742"/>
              <a:gd name="connsiteX4" fmla="*/ 0 w 2966356"/>
              <a:gd name="connsiteY4" fmla="*/ 1354217 h 1363742"/>
              <a:gd name="connsiteX5" fmla="*/ 0 w 2966356"/>
              <a:gd name="connsiteY5" fmla="*/ 0 h 1363742"/>
              <a:gd name="connsiteX0" fmla="*/ 0 w 2966356"/>
              <a:gd name="connsiteY0" fmla="*/ 0 h 1363742"/>
              <a:gd name="connsiteX1" fmla="*/ 2966356 w 2966356"/>
              <a:gd name="connsiteY1" fmla="*/ 0 h 1363742"/>
              <a:gd name="connsiteX2" fmla="*/ 2647952 w 2966356"/>
              <a:gd name="connsiteY2" fmla="*/ 658440 h 1363742"/>
              <a:gd name="connsiteX3" fmla="*/ 2213881 w 2966356"/>
              <a:gd name="connsiteY3" fmla="*/ 1363742 h 1363742"/>
              <a:gd name="connsiteX4" fmla="*/ 0 w 2966356"/>
              <a:gd name="connsiteY4" fmla="*/ 1354217 h 1363742"/>
              <a:gd name="connsiteX5" fmla="*/ 0 w 2966356"/>
              <a:gd name="connsiteY5" fmla="*/ 0 h 1363742"/>
              <a:gd name="connsiteX0" fmla="*/ 0 w 3033031"/>
              <a:gd name="connsiteY0" fmla="*/ 0 h 1363742"/>
              <a:gd name="connsiteX1" fmla="*/ 3033031 w 3033031"/>
              <a:gd name="connsiteY1" fmla="*/ 0 h 1363742"/>
              <a:gd name="connsiteX2" fmla="*/ 2647952 w 3033031"/>
              <a:gd name="connsiteY2" fmla="*/ 658440 h 1363742"/>
              <a:gd name="connsiteX3" fmla="*/ 2213881 w 3033031"/>
              <a:gd name="connsiteY3" fmla="*/ 1363742 h 1363742"/>
              <a:gd name="connsiteX4" fmla="*/ 0 w 3033031"/>
              <a:gd name="connsiteY4" fmla="*/ 1354217 h 1363742"/>
              <a:gd name="connsiteX5" fmla="*/ 0 w 3033031"/>
              <a:gd name="connsiteY5" fmla="*/ 0 h 1363742"/>
              <a:gd name="connsiteX0" fmla="*/ 0 w 3567184"/>
              <a:gd name="connsiteY0" fmla="*/ 7372 h 1371114"/>
              <a:gd name="connsiteX1" fmla="*/ 3567184 w 3567184"/>
              <a:gd name="connsiteY1" fmla="*/ 0 h 1371114"/>
              <a:gd name="connsiteX2" fmla="*/ 2647952 w 3567184"/>
              <a:gd name="connsiteY2" fmla="*/ 665812 h 1371114"/>
              <a:gd name="connsiteX3" fmla="*/ 2213881 w 3567184"/>
              <a:gd name="connsiteY3" fmla="*/ 1371114 h 1371114"/>
              <a:gd name="connsiteX4" fmla="*/ 0 w 3567184"/>
              <a:gd name="connsiteY4" fmla="*/ 1361589 h 1371114"/>
              <a:gd name="connsiteX5" fmla="*/ 0 w 3567184"/>
              <a:gd name="connsiteY5" fmla="*/ 7372 h 1371114"/>
              <a:gd name="connsiteX0" fmla="*/ 0 w 3567184"/>
              <a:gd name="connsiteY0" fmla="*/ 7372 h 1371114"/>
              <a:gd name="connsiteX1" fmla="*/ 3567184 w 3567184"/>
              <a:gd name="connsiteY1" fmla="*/ 0 h 1371114"/>
              <a:gd name="connsiteX2" fmla="*/ 2932076 w 3567184"/>
              <a:gd name="connsiteY2" fmla="*/ 717416 h 1371114"/>
              <a:gd name="connsiteX3" fmla="*/ 2213881 w 3567184"/>
              <a:gd name="connsiteY3" fmla="*/ 1371114 h 1371114"/>
              <a:gd name="connsiteX4" fmla="*/ 0 w 3567184"/>
              <a:gd name="connsiteY4" fmla="*/ 1361589 h 1371114"/>
              <a:gd name="connsiteX5" fmla="*/ 0 w 3567184"/>
              <a:gd name="connsiteY5" fmla="*/ 7372 h 1371114"/>
              <a:gd name="connsiteX0" fmla="*/ 0 w 3567184"/>
              <a:gd name="connsiteY0" fmla="*/ 7372 h 1371114"/>
              <a:gd name="connsiteX1" fmla="*/ 3567184 w 3567184"/>
              <a:gd name="connsiteY1" fmla="*/ 0 h 1371114"/>
              <a:gd name="connsiteX2" fmla="*/ 2213881 w 3567184"/>
              <a:gd name="connsiteY2" fmla="*/ 1371114 h 1371114"/>
              <a:gd name="connsiteX3" fmla="*/ 0 w 3567184"/>
              <a:gd name="connsiteY3" fmla="*/ 1361589 h 1371114"/>
              <a:gd name="connsiteX4" fmla="*/ 0 w 3567184"/>
              <a:gd name="connsiteY4" fmla="*/ 7372 h 1371114"/>
              <a:gd name="connsiteX0" fmla="*/ 0 w 3567184"/>
              <a:gd name="connsiteY0" fmla="*/ 7372 h 1362574"/>
              <a:gd name="connsiteX1" fmla="*/ 3567184 w 3567184"/>
              <a:gd name="connsiteY1" fmla="*/ 0 h 1362574"/>
              <a:gd name="connsiteX2" fmla="*/ 1933546 w 3567184"/>
              <a:gd name="connsiteY2" fmla="*/ 1362574 h 1362574"/>
              <a:gd name="connsiteX3" fmla="*/ 0 w 3567184"/>
              <a:gd name="connsiteY3" fmla="*/ 1361589 h 1362574"/>
              <a:gd name="connsiteX4" fmla="*/ 0 w 3567184"/>
              <a:gd name="connsiteY4" fmla="*/ 7372 h 1362574"/>
              <a:gd name="connsiteX0" fmla="*/ 0 w 2310545"/>
              <a:gd name="connsiteY0" fmla="*/ 4537 h 1359739"/>
              <a:gd name="connsiteX1" fmla="*/ 2310545 w 2310545"/>
              <a:gd name="connsiteY1" fmla="*/ 0 h 1359739"/>
              <a:gd name="connsiteX2" fmla="*/ 1933546 w 2310545"/>
              <a:gd name="connsiteY2" fmla="*/ 1359739 h 1359739"/>
              <a:gd name="connsiteX3" fmla="*/ 0 w 2310545"/>
              <a:gd name="connsiteY3" fmla="*/ 1358754 h 1359739"/>
              <a:gd name="connsiteX4" fmla="*/ 0 w 2310545"/>
              <a:gd name="connsiteY4" fmla="*/ 4537 h 1359739"/>
              <a:gd name="connsiteX0" fmla="*/ 0 w 2310545"/>
              <a:gd name="connsiteY0" fmla="*/ 4537 h 1362574"/>
              <a:gd name="connsiteX1" fmla="*/ 2310545 w 2310545"/>
              <a:gd name="connsiteY1" fmla="*/ 0 h 1362574"/>
              <a:gd name="connsiteX2" fmla="*/ 1313344 w 2310545"/>
              <a:gd name="connsiteY2" fmla="*/ 1362574 h 1362574"/>
              <a:gd name="connsiteX3" fmla="*/ 0 w 2310545"/>
              <a:gd name="connsiteY3" fmla="*/ 1358754 h 1362574"/>
              <a:gd name="connsiteX4" fmla="*/ 0 w 2310545"/>
              <a:gd name="connsiteY4" fmla="*/ 4537 h 1362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545" h="1362574">
                <a:moveTo>
                  <a:pt x="0" y="4537"/>
                </a:moveTo>
                <a:lnTo>
                  <a:pt x="2310545" y="0"/>
                </a:lnTo>
                <a:lnTo>
                  <a:pt x="1313344" y="1362574"/>
                </a:lnTo>
                <a:lnTo>
                  <a:pt x="0" y="1358754"/>
                </a:lnTo>
                <a:lnTo>
                  <a:pt x="0" y="4537"/>
                </a:lnTo>
                <a:close/>
              </a:path>
            </a:pathLst>
          </a:custGeom>
          <a:noFill/>
        </p:spPr>
        <p:txBody>
          <a:bodyPr wrap="square" lIns="0" tIns="0" rIns="0" bIns="0" rtlCol="0">
            <a:spAutoFit/>
          </a:bodyPr>
          <a:lstStyle/>
          <a:p>
            <a:pPr>
              <a:spcBef>
                <a:spcPts val="400"/>
              </a:spcBef>
            </a:pPr>
            <a:r>
              <a:rPr lang="en-US" sz="750" dirty="0">
                <a:solidFill>
                  <a:srgbClr val="333E48"/>
                </a:solidFill>
              </a:rPr>
              <a:t>Through the breadth of our network and</a:t>
            </a:r>
            <a:br>
              <a:rPr lang="en-US" sz="750" dirty="0">
                <a:solidFill>
                  <a:srgbClr val="333E48"/>
                </a:solidFill>
              </a:rPr>
            </a:br>
            <a:r>
              <a:rPr lang="en-US" sz="750" dirty="0">
                <a:solidFill>
                  <a:srgbClr val="333E48"/>
                </a:solidFill>
              </a:rPr>
              <a:t>the depth of our expertise, we forge and</a:t>
            </a:r>
            <a:br>
              <a:rPr lang="en-US" sz="750" dirty="0">
                <a:solidFill>
                  <a:srgbClr val="333E48"/>
                </a:solidFill>
              </a:rPr>
            </a:br>
            <a:r>
              <a:rPr lang="en-US" sz="750" dirty="0">
                <a:solidFill>
                  <a:srgbClr val="333E48"/>
                </a:solidFill>
              </a:rPr>
              <a:t>find the best practices that </a:t>
            </a:r>
          </a:p>
          <a:p>
            <a:pPr marL="114300" indent="-114300">
              <a:spcBef>
                <a:spcPts val="500"/>
              </a:spcBef>
              <a:buFont typeface="Arial" panose="020B0604020202020204" pitchFamily="34" charset="0"/>
              <a:buChar char="•"/>
            </a:pPr>
            <a:r>
              <a:rPr lang="en-US" sz="750" dirty="0">
                <a:solidFill>
                  <a:srgbClr val="333E48"/>
                </a:solidFill>
              </a:rPr>
              <a:t>Help our members set course</a:t>
            </a:r>
          </a:p>
          <a:p>
            <a:pPr marL="114300" indent="-114300">
              <a:spcBef>
                <a:spcPts val="500"/>
              </a:spcBef>
              <a:buFont typeface="Arial" panose="020B0604020202020204" pitchFamily="34" charset="0"/>
              <a:buChar char="•"/>
            </a:pPr>
            <a:r>
              <a:rPr lang="en-US" sz="750" dirty="0">
                <a:solidFill>
                  <a:srgbClr val="333E48"/>
                </a:solidFill>
              </a:rPr>
              <a:t>Power the technologies needed</a:t>
            </a:r>
            <a:br>
              <a:rPr lang="en-US" sz="750" dirty="0">
                <a:solidFill>
                  <a:srgbClr val="333E48"/>
                </a:solidFill>
              </a:rPr>
            </a:br>
            <a:r>
              <a:rPr lang="en-US" sz="750" dirty="0">
                <a:solidFill>
                  <a:srgbClr val="333E48"/>
                </a:solidFill>
              </a:rPr>
              <a:t>to accelerate progress</a:t>
            </a:r>
          </a:p>
          <a:p>
            <a:pPr marL="114300" indent="-114300">
              <a:spcBef>
                <a:spcPts val="500"/>
              </a:spcBef>
              <a:buFont typeface="Arial" panose="020B0604020202020204" pitchFamily="34" charset="0"/>
              <a:buChar char="•"/>
            </a:pPr>
            <a:r>
              <a:rPr lang="en-US" sz="750" dirty="0">
                <a:solidFill>
                  <a:srgbClr val="333E48"/>
                </a:solidFill>
              </a:rPr>
              <a:t>Provide the foundation for</a:t>
            </a:r>
            <a:br>
              <a:rPr lang="en-US" sz="750" dirty="0">
                <a:solidFill>
                  <a:srgbClr val="333E48"/>
                </a:solidFill>
              </a:rPr>
            </a:br>
            <a:r>
              <a:rPr lang="en-US" sz="750" dirty="0">
                <a:solidFill>
                  <a:srgbClr val="333E48"/>
                </a:solidFill>
              </a:rPr>
              <a:t>consulting partnerships</a:t>
            </a:r>
            <a:br>
              <a:rPr lang="en-US" sz="750" dirty="0">
                <a:solidFill>
                  <a:srgbClr val="333E48"/>
                </a:solidFill>
              </a:rPr>
            </a:br>
            <a:r>
              <a:rPr lang="en-US" sz="750" dirty="0">
                <a:solidFill>
                  <a:srgbClr val="333E48"/>
                </a:solidFill>
              </a:rPr>
              <a:t>that transform</a:t>
            </a:r>
            <a:br>
              <a:rPr lang="en-US" sz="750" dirty="0">
                <a:solidFill>
                  <a:srgbClr val="333E48"/>
                </a:solidFill>
              </a:rPr>
            </a:br>
            <a:r>
              <a:rPr lang="en-US" sz="750" dirty="0">
                <a:solidFill>
                  <a:srgbClr val="333E48"/>
                </a:solidFill>
              </a:rPr>
              <a:t>organizations</a:t>
            </a:r>
          </a:p>
        </p:txBody>
      </p:sp>
      <p:sp>
        <p:nvSpPr>
          <p:cNvPr id="16" name="TextBox 15"/>
          <p:cNvSpPr txBox="1"/>
          <p:nvPr userDrawn="1"/>
        </p:nvSpPr>
        <p:spPr bwMode="gray">
          <a:xfrm>
            <a:off x="318663" y="1094450"/>
            <a:ext cx="2699658" cy="332399"/>
          </a:xfrm>
          <a:prstGeom prst="rect">
            <a:avLst/>
          </a:prstGeom>
          <a:noFill/>
        </p:spPr>
        <p:txBody>
          <a:bodyPr wrap="square" lIns="0" tIns="0" rIns="0" bIns="0" rtlCol="0">
            <a:spAutoFit/>
          </a:bodyPr>
          <a:lstStyle/>
          <a:p>
            <a:pPr>
              <a:spcBef>
                <a:spcPts val="500"/>
              </a:spcBef>
            </a:pPr>
            <a:r>
              <a:rPr lang="en-US" sz="1080" dirty="0">
                <a:solidFill>
                  <a:srgbClr val="333E48"/>
                </a:solidFill>
              </a:rPr>
              <a:t>Start with</a:t>
            </a:r>
            <a:br>
              <a:rPr lang="en-US" sz="1080" dirty="0">
                <a:solidFill>
                  <a:srgbClr val="333E48"/>
                </a:solidFill>
              </a:rPr>
            </a:br>
            <a:r>
              <a:rPr lang="en-US" sz="1080" dirty="0">
                <a:solidFill>
                  <a:srgbClr val="333E48"/>
                </a:solidFill>
              </a:rPr>
              <a:t>best practices</a:t>
            </a:r>
          </a:p>
        </p:txBody>
      </p:sp>
      <p:cxnSp>
        <p:nvCxnSpPr>
          <p:cNvPr id="17" name="Straight Connector 16"/>
          <p:cNvCxnSpPr/>
          <p:nvPr userDrawn="1"/>
        </p:nvCxnSpPr>
        <p:spPr bwMode="gray">
          <a:xfrm>
            <a:off x="316849" y="1486205"/>
            <a:ext cx="1680065" cy="0"/>
          </a:xfrm>
          <a:prstGeom prst="line">
            <a:avLst/>
          </a:prstGeom>
          <a:ln w="95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bwMode="gray">
          <a:xfrm>
            <a:off x="2982013" y="1623174"/>
            <a:ext cx="3033776" cy="410369"/>
          </a:xfrm>
          <a:prstGeom prst="rect">
            <a:avLst/>
          </a:prstGeom>
          <a:noFill/>
        </p:spPr>
        <p:txBody>
          <a:bodyPr wrap="square" lIns="0" tIns="0" rIns="0" bIns="0" rtlCol="0">
            <a:spAutoFit/>
          </a:bodyPr>
          <a:lstStyle/>
          <a:p>
            <a:pPr>
              <a:spcBef>
                <a:spcPts val="500"/>
              </a:spcBef>
            </a:pPr>
            <a:r>
              <a:rPr lang="en-US" sz="750" b="1" dirty="0">
                <a:solidFill>
                  <a:srgbClr val="FFFFFF"/>
                </a:solidFill>
                <a:cs typeface="Arial" panose="020B0604020202020204" pitchFamily="34" charset="0"/>
              </a:rPr>
              <a:t>STRATEGY</a:t>
            </a:r>
          </a:p>
          <a:p>
            <a:pPr>
              <a:spcBef>
                <a:spcPts val="500"/>
              </a:spcBef>
            </a:pPr>
            <a:r>
              <a:rPr lang="en-US" sz="750" dirty="0">
                <a:solidFill>
                  <a:srgbClr val="FFFFFF"/>
                </a:solidFill>
                <a:cs typeface="Arial" panose="020B0604020202020204" pitchFamily="34" charset="0"/>
              </a:rPr>
              <a:t>Helping </a:t>
            </a:r>
            <a:r>
              <a:rPr lang="en-US" sz="750" b="1" dirty="0">
                <a:solidFill>
                  <a:srgbClr val="FFFFFF"/>
                </a:solidFill>
                <a:cs typeface="Arial" panose="020B0604020202020204" pitchFamily="34" charset="0"/>
              </a:rPr>
              <a:t>CEOs</a:t>
            </a:r>
            <a:r>
              <a:rPr lang="en-US" sz="750" dirty="0">
                <a:solidFill>
                  <a:srgbClr val="FFFFFF"/>
                </a:solidFill>
                <a:cs typeface="Arial" panose="020B0604020202020204" pitchFamily="34" charset="0"/>
              </a:rPr>
              <a:t>, </a:t>
            </a:r>
            <a:r>
              <a:rPr lang="en-US" sz="750" b="1" dirty="0">
                <a:solidFill>
                  <a:srgbClr val="FFFFFF"/>
                </a:solidFill>
                <a:cs typeface="Arial" panose="020B0604020202020204" pitchFamily="34" charset="0"/>
              </a:rPr>
              <a:t>chief marketing officers</a:t>
            </a:r>
            <a:r>
              <a:rPr lang="en-US" sz="750" dirty="0">
                <a:solidFill>
                  <a:srgbClr val="FFFFFF"/>
                </a:solidFill>
                <a:cs typeface="Arial" panose="020B0604020202020204" pitchFamily="34" charset="0"/>
              </a:rPr>
              <a:t>, and </a:t>
            </a:r>
            <a:r>
              <a:rPr lang="en-US" sz="750" b="1" dirty="0">
                <a:solidFill>
                  <a:srgbClr val="FFFFFF"/>
                </a:solidFill>
                <a:cs typeface="Arial" panose="020B0604020202020204" pitchFamily="34" charset="0"/>
              </a:rPr>
              <a:t>chief strategy officers </a:t>
            </a:r>
            <a:r>
              <a:rPr lang="en-US" sz="750" dirty="0">
                <a:solidFill>
                  <a:srgbClr val="FFFFFF"/>
                </a:solidFill>
                <a:cs typeface="Arial" panose="020B0604020202020204" pitchFamily="34" charset="0"/>
              </a:rPr>
              <a:t>chart course and grow their businesses.</a:t>
            </a:r>
            <a:endParaRPr lang="en-US" sz="750" dirty="0">
              <a:solidFill>
                <a:srgbClr val="333E48"/>
              </a:solidFill>
            </a:endParaRPr>
          </a:p>
        </p:txBody>
      </p:sp>
      <p:sp>
        <p:nvSpPr>
          <p:cNvPr id="20" name="TextBox 19"/>
          <p:cNvSpPr txBox="1"/>
          <p:nvPr userDrawn="1"/>
        </p:nvSpPr>
        <p:spPr bwMode="gray">
          <a:xfrm>
            <a:off x="2982013" y="2280576"/>
            <a:ext cx="2976055" cy="641201"/>
          </a:xfrm>
          <a:prstGeom prst="rect">
            <a:avLst/>
          </a:prstGeom>
          <a:noFill/>
        </p:spPr>
        <p:txBody>
          <a:bodyPr wrap="square" lIns="0" tIns="0" rIns="0" bIns="0" rtlCol="0">
            <a:spAutoFit/>
          </a:bodyPr>
          <a:lstStyle/>
          <a:p>
            <a:pPr>
              <a:spcBef>
                <a:spcPts val="500"/>
              </a:spcBef>
            </a:pPr>
            <a:r>
              <a:rPr lang="en-US" sz="750" b="1" dirty="0">
                <a:solidFill>
                  <a:srgbClr val="FFFFFF"/>
                </a:solidFill>
                <a:cs typeface="Arial" panose="020B0604020202020204" pitchFamily="34" charset="0"/>
              </a:rPr>
              <a:t>CARE DELIVERY</a:t>
            </a:r>
          </a:p>
          <a:p>
            <a:pPr>
              <a:spcBef>
                <a:spcPts val="500"/>
              </a:spcBef>
            </a:pPr>
            <a:r>
              <a:rPr lang="en-US" sz="750" dirty="0">
                <a:solidFill>
                  <a:srgbClr val="FFFFFF"/>
                </a:solidFill>
              </a:rPr>
              <a:t>Helping </a:t>
            </a:r>
            <a:r>
              <a:rPr lang="en-US" sz="750" b="1" dirty="0">
                <a:solidFill>
                  <a:srgbClr val="FFFFFF"/>
                </a:solidFill>
              </a:rPr>
              <a:t>chief medical officers</a:t>
            </a:r>
            <a:r>
              <a:rPr lang="en-US" sz="750" dirty="0">
                <a:solidFill>
                  <a:srgbClr val="FFFFFF"/>
                </a:solidFill>
              </a:rPr>
              <a:t>, </a:t>
            </a:r>
            <a:r>
              <a:rPr lang="en-US" sz="750" b="1" dirty="0">
                <a:solidFill>
                  <a:srgbClr val="FFFFFF"/>
                </a:solidFill>
              </a:rPr>
              <a:t>medical group executives</a:t>
            </a:r>
            <a:r>
              <a:rPr lang="en-US" sz="750" dirty="0">
                <a:solidFill>
                  <a:srgbClr val="FFFFFF"/>
                </a:solidFill>
              </a:rPr>
              <a:t>, </a:t>
            </a:r>
            <a:br>
              <a:rPr lang="en-US" sz="750" dirty="0">
                <a:solidFill>
                  <a:srgbClr val="FFFFFF"/>
                </a:solidFill>
              </a:rPr>
            </a:br>
            <a:r>
              <a:rPr lang="en-US" sz="750" b="1" dirty="0">
                <a:solidFill>
                  <a:srgbClr val="FFFFFF"/>
                </a:solidFill>
              </a:rPr>
              <a:t>network executives</a:t>
            </a:r>
            <a:r>
              <a:rPr lang="en-US" sz="750" dirty="0">
                <a:solidFill>
                  <a:srgbClr val="FFFFFF"/>
                </a:solidFill>
              </a:rPr>
              <a:t>, and </a:t>
            </a:r>
            <a:r>
              <a:rPr lang="en-US" sz="750" b="1" dirty="0">
                <a:solidFill>
                  <a:srgbClr val="FFFFFF"/>
                </a:solidFill>
              </a:rPr>
              <a:t>clinical leaders </a:t>
            </a:r>
            <a:r>
              <a:rPr lang="en-US" sz="750" dirty="0">
                <a:solidFill>
                  <a:srgbClr val="FFFFFF"/>
                </a:solidFill>
              </a:rPr>
              <a:t>to shape networks, engage physicians, manage medical group performance, implement care pathways, accelerate population health efforts, and more.</a:t>
            </a:r>
          </a:p>
        </p:txBody>
      </p:sp>
      <p:sp>
        <p:nvSpPr>
          <p:cNvPr id="21" name="TextBox 20"/>
          <p:cNvSpPr txBox="1"/>
          <p:nvPr userDrawn="1"/>
        </p:nvSpPr>
        <p:spPr bwMode="gray">
          <a:xfrm>
            <a:off x="2982013" y="3168811"/>
            <a:ext cx="2659449" cy="294953"/>
          </a:xfrm>
          <a:prstGeom prst="rect">
            <a:avLst/>
          </a:prstGeom>
          <a:noFill/>
        </p:spPr>
        <p:txBody>
          <a:bodyPr wrap="square" lIns="0" tIns="0" rIns="0" bIns="0" rtlCol="0">
            <a:spAutoFit/>
          </a:bodyPr>
          <a:lstStyle/>
          <a:p>
            <a:pPr>
              <a:spcBef>
                <a:spcPts val="500"/>
              </a:spcBef>
            </a:pPr>
            <a:r>
              <a:rPr lang="en-US" sz="750" b="1" dirty="0">
                <a:solidFill>
                  <a:srgbClr val="FFFFFF"/>
                </a:solidFill>
                <a:cs typeface="Arial" panose="020B0604020202020204" pitchFamily="34" charset="0"/>
              </a:rPr>
              <a:t>OPERATIONS</a:t>
            </a:r>
          </a:p>
          <a:p>
            <a:pPr>
              <a:spcBef>
                <a:spcPts val="500"/>
              </a:spcBef>
            </a:pPr>
            <a:r>
              <a:rPr lang="en-US" sz="750" dirty="0">
                <a:solidFill>
                  <a:srgbClr val="FFFFFF"/>
                </a:solidFill>
                <a:cs typeface="Arial" panose="020B0604020202020204" pitchFamily="34" charset="0"/>
              </a:rPr>
              <a:t>Helping </a:t>
            </a:r>
            <a:r>
              <a:rPr lang="en-US" sz="750" b="1" dirty="0">
                <a:solidFill>
                  <a:srgbClr val="FFFFFF"/>
                </a:solidFill>
                <a:cs typeface="Arial" panose="020B0604020202020204" pitchFamily="34" charset="0"/>
              </a:rPr>
              <a:t>CFOs</a:t>
            </a:r>
            <a:r>
              <a:rPr lang="en-US" sz="750" dirty="0">
                <a:solidFill>
                  <a:srgbClr val="FFFFFF"/>
                </a:solidFill>
                <a:cs typeface="Arial" panose="020B0604020202020204" pitchFamily="34" charset="0"/>
              </a:rPr>
              <a:t> and </a:t>
            </a:r>
            <a:r>
              <a:rPr lang="en-US" sz="750" b="1" dirty="0">
                <a:solidFill>
                  <a:srgbClr val="FFFFFF"/>
                </a:solidFill>
                <a:cs typeface="Arial" panose="020B0604020202020204" pitchFamily="34" charset="0"/>
              </a:rPr>
              <a:t>COOs</a:t>
            </a:r>
            <a:r>
              <a:rPr lang="en-US" sz="750" dirty="0">
                <a:solidFill>
                  <a:srgbClr val="FFFFFF"/>
                </a:solidFill>
                <a:cs typeface="Arial" panose="020B0604020202020204" pitchFamily="34" charset="0"/>
              </a:rPr>
              <a:t> reboot their approach to profitability.</a:t>
            </a:r>
            <a:endParaRPr lang="en-US" sz="750" dirty="0">
              <a:solidFill>
                <a:srgbClr val="333E48"/>
              </a:solidFill>
            </a:endParaRPr>
          </a:p>
        </p:txBody>
      </p:sp>
      <p:sp>
        <p:nvSpPr>
          <p:cNvPr id="22" name="TextBox 21"/>
          <p:cNvSpPr txBox="1"/>
          <p:nvPr userDrawn="1"/>
        </p:nvSpPr>
        <p:spPr bwMode="gray">
          <a:xfrm>
            <a:off x="2982013" y="1094450"/>
            <a:ext cx="3177837" cy="332399"/>
          </a:xfrm>
          <a:prstGeom prst="rect">
            <a:avLst/>
          </a:prstGeom>
          <a:noFill/>
        </p:spPr>
        <p:txBody>
          <a:bodyPr wrap="square" lIns="0" tIns="0" rIns="0" bIns="0" rtlCol="0">
            <a:spAutoFit/>
          </a:bodyPr>
          <a:lstStyle/>
          <a:p>
            <a:pPr>
              <a:spcBef>
                <a:spcPts val="500"/>
              </a:spcBef>
            </a:pPr>
            <a:r>
              <a:rPr lang="en-US" sz="1080" dirty="0">
                <a:solidFill>
                  <a:srgbClr val="FFFFFF"/>
                </a:solidFill>
              </a:rPr>
              <a:t>Then hardwire those insights into your organization with research, technology, and consulting</a:t>
            </a:r>
          </a:p>
        </p:txBody>
      </p:sp>
      <p:cxnSp>
        <p:nvCxnSpPr>
          <p:cNvPr id="23" name="Straight Connector 22"/>
          <p:cNvCxnSpPr/>
          <p:nvPr userDrawn="1"/>
        </p:nvCxnSpPr>
        <p:spPr bwMode="white">
          <a:xfrm>
            <a:off x="2983602" y="1486205"/>
            <a:ext cx="3096523" cy="0"/>
          </a:xfrm>
          <a:prstGeom prst="line">
            <a:avLst/>
          </a:prstGeom>
          <a:ln w="95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userDrawn="1"/>
        </p:nvSpPr>
        <p:spPr bwMode="gray">
          <a:xfrm rot="18196691">
            <a:off x="1243098" y="3404895"/>
            <a:ext cx="362136" cy="107722"/>
          </a:xfrm>
          <a:prstGeom prst="rect">
            <a:avLst/>
          </a:prstGeom>
          <a:noFill/>
        </p:spPr>
        <p:txBody>
          <a:bodyPr wrap="square" lIns="0" tIns="0" rIns="0" bIns="0" rtlCol="0">
            <a:spAutoFit/>
          </a:bodyPr>
          <a:lstStyle/>
          <a:p>
            <a:pPr>
              <a:spcBef>
                <a:spcPts val="500"/>
              </a:spcBef>
            </a:pPr>
            <a:r>
              <a:rPr lang="en-US" sz="700" dirty="0">
                <a:solidFill>
                  <a:srgbClr val="BEC9D0"/>
                </a:solidFill>
              </a:rPr>
              <a:t>research</a:t>
            </a:r>
          </a:p>
        </p:txBody>
      </p:sp>
      <p:sp>
        <p:nvSpPr>
          <p:cNvPr id="44" name="TextBox 43"/>
          <p:cNvSpPr txBox="1"/>
          <p:nvPr userDrawn="1"/>
        </p:nvSpPr>
        <p:spPr bwMode="gray">
          <a:xfrm rot="18196691">
            <a:off x="1574407" y="3381073"/>
            <a:ext cx="487476" cy="107722"/>
          </a:xfrm>
          <a:prstGeom prst="rect">
            <a:avLst/>
          </a:prstGeom>
          <a:noFill/>
        </p:spPr>
        <p:txBody>
          <a:bodyPr wrap="square" lIns="0" tIns="0" rIns="0" bIns="0" rtlCol="0">
            <a:spAutoFit/>
          </a:bodyPr>
          <a:lstStyle/>
          <a:p>
            <a:pPr>
              <a:spcBef>
                <a:spcPts val="500"/>
              </a:spcBef>
            </a:pPr>
            <a:r>
              <a:rPr lang="en-US" sz="700" dirty="0">
                <a:solidFill>
                  <a:srgbClr val="BEC9D0"/>
                </a:solidFill>
              </a:rPr>
              <a:t>technology</a:t>
            </a:r>
          </a:p>
        </p:txBody>
      </p:sp>
      <p:sp>
        <p:nvSpPr>
          <p:cNvPr id="45" name="TextBox 44"/>
          <p:cNvSpPr txBox="1"/>
          <p:nvPr userDrawn="1"/>
        </p:nvSpPr>
        <p:spPr bwMode="gray">
          <a:xfrm rot="18196691">
            <a:off x="2021504" y="3322515"/>
            <a:ext cx="445870" cy="107722"/>
          </a:xfrm>
          <a:prstGeom prst="rect">
            <a:avLst/>
          </a:prstGeom>
          <a:noFill/>
        </p:spPr>
        <p:txBody>
          <a:bodyPr wrap="square" lIns="0" tIns="0" rIns="0" bIns="0" rtlCol="0">
            <a:spAutoFit/>
          </a:bodyPr>
          <a:lstStyle/>
          <a:p>
            <a:pPr>
              <a:spcBef>
                <a:spcPts val="500"/>
              </a:spcBef>
            </a:pPr>
            <a:r>
              <a:rPr lang="en-US" sz="700" dirty="0">
                <a:solidFill>
                  <a:srgbClr val="BEC9D0"/>
                </a:solidFill>
              </a:rPr>
              <a:t>consulting</a:t>
            </a:r>
          </a:p>
        </p:txBody>
      </p:sp>
      <p:pic>
        <p:nvPicPr>
          <p:cNvPr id="46" name="Picture 45"/>
          <p:cNvPicPr>
            <a:picLocks noChangeAspect="1"/>
          </p:cNvPicPr>
          <p:nvPr userDrawn="1"/>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rot="18157078">
            <a:off x="1206426" y="3637926"/>
            <a:ext cx="121650" cy="121650"/>
          </a:xfrm>
          <a:prstGeom prst="rect">
            <a:avLst/>
          </a:prstGeom>
        </p:spPr>
      </p:pic>
      <p:pic>
        <p:nvPicPr>
          <p:cNvPr id="47" name="Picture 46"/>
          <p:cNvPicPr>
            <a:picLocks noChangeAspect="1"/>
          </p:cNvPicPr>
          <p:nvPr userDrawn="1"/>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rot="18291559">
            <a:off x="1968210" y="3614227"/>
            <a:ext cx="165240" cy="107618"/>
          </a:xfrm>
          <a:prstGeom prst="rect">
            <a:avLst/>
          </a:prstGeom>
        </p:spPr>
      </p:pic>
      <p:pic>
        <p:nvPicPr>
          <p:cNvPr id="48" name="Picture 47"/>
          <p:cNvPicPr>
            <a:picLocks noChangeAspect="1"/>
          </p:cNvPicPr>
          <p:nvPr userDrawn="1"/>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rot="18159428">
            <a:off x="1583156" y="3650320"/>
            <a:ext cx="100200" cy="132122"/>
          </a:xfrm>
          <a:prstGeom prst="rect">
            <a:avLst/>
          </a:prstGeom>
          <a:noFill/>
        </p:spPr>
      </p:pic>
      <p:pic>
        <p:nvPicPr>
          <p:cNvPr id="34" name="Picture 3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462565" y="0"/>
            <a:ext cx="1517004" cy="1129231"/>
          </a:xfrm>
          <a:prstGeom prst="rect">
            <a:avLst/>
          </a:prstGeom>
        </p:spPr>
      </p:pic>
    </p:spTree>
    <p:extLst>
      <p:ext uri="{BB962C8B-B14F-4D97-AF65-F5344CB8AC3E}">
        <p14:creationId xmlns:p14="http://schemas.microsoft.com/office/powerpoint/2010/main" val="265647501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Road Map 3">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3" name="TextBox 12"/>
          <p:cNvSpPr txBox="1"/>
          <p:nvPr userDrawn="1"/>
        </p:nvSpPr>
        <p:spPr bwMode="gray">
          <a:xfrm>
            <a:off x="786450" y="198021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1070148" y="26835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1" name="TextBox 20"/>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5" name="TextBox 14"/>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Advisory Board • All Rights Reserved • </a:t>
            </a:r>
            <a:r>
              <a:rPr lang="en-US" sz="500" b="1" dirty="0">
                <a:solidFill>
                  <a:srgbClr val="BEC9D0"/>
                </a:solidFill>
              </a:rPr>
              <a:t>advisory.com</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5" name="Text Placeholder 4"/>
          <p:cNvSpPr>
            <a:spLocks noGrp="1"/>
          </p:cNvSpPr>
          <p:nvPr>
            <p:ph type="body" sz="quarter" idx="28" hasCustomPrompt="1"/>
          </p:nvPr>
        </p:nvSpPr>
        <p:spPr bwMode="gray">
          <a:xfrm>
            <a:off x="1341574" y="214949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19" name="Text Placeholder 4"/>
          <p:cNvSpPr>
            <a:spLocks noGrp="1"/>
          </p:cNvSpPr>
          <p:nvPr>
            <p:ph type="body" sz="quarter" idx="29" hasCustomPrompt="1"/>
          </p:nvPr>
        </p:nvSpPr>
        <p:spPr bwMode="gray">
          <a:xfrm>
            <a:off x="1560779" y="28528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994898108"/>
      </p:ext>
    </p:extLst>
  </p:cSld>
  <p:clrMapOvr>
    <a:overrideClrMapping bg1="lt1" tx1="dk1" bg2="lt2" tx2="dk2" accent1="accent1" accent2="accent2" accent3="accent3" accent4="accent4" accent5="accent5" accent6="accent6" hlink="hlink" folHlink="folHlink"/>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Road Map 4">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734092" y="185495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972575" y="243302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196771" y="301109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4"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5" name="TextBox 24"/>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7" name="TextBox 1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Advisory Board • All Rights Reserved • </a:t>
            </a:r>
            <a:r>
              <a:rPr lang="en-US" sz="500" b="1" dirty="0">
                <a:solidFill>
                  <a:srgbClr val="BEC9D0"/>
                </a:solidFill>
              </a:rPr>
              <a:t>advisory.com</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341574" y="202423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560779" y="260230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792510" y="318037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551162621"/>
      </p:ext>
    </p:extLst>
  </p:cSld>
  <p:clrMapOvr>
    <a:overrideClrMapping bg1="lt1" tx1="dk1" bg2="lt2" tx2="dk2" accent1="accent1" accent2="accent2" accent3="accent3" accent4="accent4" accent5="accent5" accent6="accent6" hlink="hlink" folHlink="folHlink"/>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Road Map 5">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629279" y="160443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870300" y="218250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097035" y="276057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7" name="TextBox 16"/>
          <p:cNvSpPr txBox="1"/>
          <p:nvPr userDrawn="1"/>
        </p:nvSpPr>
        <p:spPr bwMode="gray">
          <a:xfrm>
            <a:off x="1323771" y="333864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402544" y="102636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9" name="TextBox 18"/>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p>
        </p:txBody>
      </p:sp>
      <p:sp>
        <p:nvSpPr>
          <p:cNvPr id="23" name="Title 1"/>
          <p:cNvSpPr>
            <a:spLocks noGrp="1"/>
          </p:cNvSpPr>
          <p:nvPr>
            <p:ph type="title" hasCustomPrompt="1"/>
          </p:nvPr>
        </p:nvSpPr>
        <p:spPr bwMode="gray">
          <a:xfrm>
            <a:off x="1007460" y="1164868"/>
            <a:ext cx="4572000" cy="215444"/>
          </a:xfrm>
        </p:spPr>
        <p:txBody>
          <a:bodyPr anchor="ctr" anchorCtr="0"/>
          <a:lstStyle>
            <a:lvl1pPr>
              <a:defRPr sz="1400" b="0"/>
            </a:lvl1pPr>
          </a:lstStyle>
          <a:p>
            <a:r>
              <a:rPr lang="en-US" dirty="0"/>
              <a:t>Section Title – Arial 14pt Regular, White, Use Title Case</a:t>
            </a:r>
          </a:p>
        </p:txBody>
      </p:sp>
      <p:sp>
        <p:nvSpPr>
          <p:cNvPr id="25" name="Text Placeholder 4"/>
          <p:cNvSpPr>
            <a:spLocks noGrp="1"/>
          </p:cNvSpPr>
          <p:nvPr>
            <p:ph type="body" sz="quarter" idx="28" hasCustomPrompt="1"/>
          </p:nvPr>
        </p:nvSpPr>
        <p:spPr bwMode="gray">
          <a:xfrm>
            <a:off x="1259614" y="177371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6" name="Text Placeholder 4"/>
          <p:cNvSpPr>
            <a:spLocks noGrp="1"/>
          </p:cNvSpPr>
          <p:nvPr>
            <p:ph type="body" sz="quarter" idx="31" hasCustomPrompt="1"/>
          </p:nvPr>
        </p:nvSpPr>
        <p:spPr bwMode="gray">
          <a:xfrm>
            <a:off x="1478819" y="235178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2" hasCustomPrompt="1"/>
          </p:nvPr>
        </p:nvSpPr>
        <p:spPr bwMode="gray">
          <a:xfrm>
            <a:off x="1710550" y="292985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5" hasCustomPrompt="1"/>
          </p:nvPr>
        </p:nvSpPr>
        <p:spPr bwMode="gray">
          <a:xfrm>
            <a:off x="1917770" y="350792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374153013"/>
      </p:ext>
    </p:extLst>
  </p:cSld>
  <p:clrMapOvr>
    <a:overrideClrMapping bg1="lt1" tx1="dk1" bg2="lt2" tx2="dk2" accent1="accent1" accent2="accent2" accent3="accent3" accent4="accent4" accent5="accent5" accent6="accent6" hlink="hlink" folHlink="folHlink"/>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Road Map 6">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526564" y="1341392"/>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760073" y="191946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987319" y="2497530"/>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17" name="TextBox 16"/>
          <p:cNvSpPr txBox="1"/>
          <p:nvPr userDrawn="1"/>
        </p:nvSpPr>
        <p:spPr bwMode="gray">
          <a:xfrm>
            <a:off x="1227091" y="307559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3"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1" name="TextBox 2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5" name="Title 1"/>
          <p:cNvSpPr>
            <a:spLocks noGrp="1"/>
          </p:cNvSpPr>
          <p:nvPr>
            <p:ph type="title" hasCustomPrompt="1"/>
          </p:nvPr>
        </p:nvSpPr>
        <p:spPr bwMode="gray">
          <a:xfrm>
            <a:off x="903718" y="901822"/>
            <a:ext cx="4572000" cy="215444"/>
          </a:xfrm>
        </p:spPr>
        <p:txBody>
          <a:bodyPr anchor="ctr" anchorCtr="0"/>
          <a:lstStyle>
            <a:lvl1pPr>
              <a:defRPr sz="1400" b="0"/>
            </a:lvl1pPr>
          </a:lstStyle>
          <a:p>
            <a:r>
              <a:rPr lang="en-US" dirty="0"/>
              <a:t>Section Title – Arial 14pt Regular, White, Use Title Case</a:t>
            </a:r>
          </a:p>
        </p:txBody>
      </p:sp>
      <p:sp>
        <p:nvSpPr>
          <p:cNvPr id="26" name="Text Placeholder 4"/>
          <p:cNvSpPr>
            <a:spLocks noGrp="1"/>
          </p:cNvSpPr>
          <p:nvPr>
            <p:ph type="body" sz="quarter" idx="28" hasCustomPrompt="1"/>
          </p:nvPr>
        </p:nvSpPr>
        <p:spPr bwMode="gray">
          <a:xfrm>
            <a:off x="1155872" y="1510669"/>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1" hasCustomPrompt="1"/>
          </p:nvPr>
        </p:nvSpPr>
        <p:spPr bwMode="gray">
          <a:xfrm>
            <a:off x="1375077" y="208873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2" hasCustomPrompt="1"/>
          </p:nvPr>
        </p:nvSpPr>
        <p:spPr bwMode="gray">
          <a:xfrm>
            <a:off x="1606808" y="2666807"/>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8" hasCustomPrompt="1"/>
          </p:nvPr>
        </p:nvSpPr>
        <p:spPr bwMode="gray">
          <a:xfrm>
            <a:off x="1814028" y="324487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9"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271827584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 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 y="310348"/>
            <a:ext cx="5760720" cy="284917"/>
          </a:xfrm>
          <a:prstGeom prst="rect">
            <a:avLst/>
          </a:prstGeom>
        </p:spPr>
        <p:txBody>
          <a:bodyPr lIns="91435" tIns="45718" rIns="91435" bIns="45718">
            <a:noAutofit/>
          </a:bodyPr>
          <a:lstStyle>
            <a:lvl1pPr>
              <a:defRPr/>
            </a:lvl1pPr>
          </a:lstStyle>
          <a:p>
            <a:r>
              <a:rPr lang="en-US" dirty="0"/>
              <a:t>Slide Title – Arial 18pt Bold, Use Title Case</a:t>
            </a:r>
          </a:p>
        </p:txBody>
      </p:sp>
      <p:sp>
        <p:nvSpPr>
          <p:cNvPr id="3" name="Slide Number Placeholder 2"/>
          <p:cNvSpPr>
            <a:spLocks noGrp="1"/>
          </p:cNvSpPr>
          <p:nvPr>
            <p:ph type="sldNum" sz="quarter" idx="10"/>
          </p:nvPr>
        </p:nvSpPr>
        <p:spPr>
          <a:xfrm>
            <a:off x="5965561" y="0"/>
            <a:ext cx="435240" cy="255588"/>
          </a:xfrm>
          <a:prstGeom prst="rect">
            <a:avLst/>
          </a:prstGeom>
        </p:spPr>
        <p:txBody>
          <a:bodyPr>
            <a:noAutofit/>
          </a:bodyPr>
          <a:lstStyle/>
          <a:p>
            <a:fld id="{D1524D41-16DC-4D92-9EF9-071B213BE0F5}" type="slidenum">
              <a:rPr lang="en-US" smtClean="0"/>
              <a:pPr/>
              <a:t>‹#›</a:t>
            </a:fld>
            <a:endParaRPr lang="en-US" dirty="0"/>
          </a:p>
        </p:txBody>
      </p:sp>
      <p:sp>
        <p:nvSpPr>
          <p:cNvPr id="5" name="Text Placeholder 4"/>
          <p:cNvSpPr>
            <a:spLocks noGrp="1"/>
          </p:cNvSpPr>
          <p:nvPr>
            <p:ph type="body" sz="quarter" idx="11" hasCustomPrompt="1"/>
          </p:nvPr>
        </p:nvSpPr>
        <p:spPr bwMode="gray">
          <a:xfrm>
            <a:off x="320040" y="672075"/>
            <a:ext cx="5759450" cy="307240"/>
          </a:xfrm>
          <a:prstGeom prst="rect">
            <a:avLst/>
          </a:prstGeom>
        </p:spPr>
        <p:txBody>
          <a:bodyPr lIns="91435" tIns="45718" rIns="91435" bIns="45718">
            <a:no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11" name="Text Placeholder 4"/>
          <p:cNvSpPr>
            <a:spLocks noGrp="1"/>
          </p:cNvSpPr>
          <p:nvPr>
            <p:ph type="body" sz="quarter" idx="19" hasCustomPrompt="1"/>
          </p:nvPr>
        </p:nvSpPr>
        <p:spPr bwMode="gray">
          <a:xfrm>
            <a:off x="320040" y="1"/>
            <a:ext cx="2926080" cy="211215"/>
          </a:xfrm>
          <a:prstGeom prst="rect">
            <a:avLst/>
          </a:prstGeom>
        </p:spPr>
        <p:txBody>
          <a:bodyPr lIns="91435" tIns="45718" rIns="91435" bIns="45718">
            <a:no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12" name="Text Placeholder 15"/>
          <p:cNvSpPr>
            <a:spLocks noGrp="1"/>
          </p:cNvSpPr>
          <p:nvPr>
            <p:ph type="body" sz="quarter" idx="14" hasCustomPrompt="1"/>
          </p:nvPr>
        </p:nvSpPr>
        <p:spPr>
          <a:xfrm>
            <a:off x="320675" y="1220316"/>
            <a:ext cx="2743200" cy="192024"/>
          </a:xfrm>
          <a:prstGeom prst="rect">
            <a:avLst/>
          </a:prstGeom>
        </p:spPr>
        <p:txBody>
          <a:bodyPr lIns="45718" tIns="45718" rIns="45718" bIns="45718">
            <a:noAutofit/>
          </a:bodyPr>
          <a:lstStyle>
            <a:lvl1pPr marL="0" indent="0" algn="ctr">
              <a:spcBef>
                <a:spcPts val="0"/>
              </a:spcBef>
              <a:buNone/>
              <a:defRPr sz="10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a:t>Graphic Title – Arial 10pt Bold</a:t>
            </a:r>
          </a:p>
        </p:txBody>
      </p:sp>
      <p:sp>
        <p:nvSpPr>
          <p:cNvPr id="13" name="Text Placeholder 17"/>
          <p:cNvSpPr>
            <a:spLocks noGrp="1"/>
          </p:cNvSpPr>
          <p:nvPr>
            <p:ph type="body" sz="quarter" idx="15" hasCustomPrompt="1"/>
          </p:nvPr>
        </p:nvSpPr>
        <p:spPr>
          <a:xfrm>
            <a:off x="320675" y="1417500"/>
            <a:ext cx="2743200" cy="192025"/>
          </a:xfrm>
          <a:prstGeom prst="rect">
            <a:avLst/>
          </a:prstGeom>
        </p:spPr>
        <p:txBody>
          <a:bodyPr lIns="45718" tIns="45718" rIns="45718" bIns="45718">
            <a:noAutofit/>
          </a:bodyPr>
          <a:lstStyle>
            <a:lvl1pPr marL="0" indent="0" algn="ctr">
              <a:spcBef>
                <a:spcPts val="0"/>
              </a:spcBef>
              <a:buNone/>
              <a:defRPr sz="900" i="1">
                <a:latin typeface="+mj-lt"/>
              </a:defRPr>
            </a:lvl1pPr>
            <a:lvl2pPr algn="ctr">
              <a:buNone/>
              <a:defRPr i="0"/>
            </a:lvl2pPr>
            <a:lvl3pPr algn="ctr">
              <a:buNone/>
              <a:defRPr i="0"/>
            </a:lvl3pPr>
            <a:lvl4pPr algn="ctr">
              <a:buNone/>
              <a:defRPr i="0"/>
            </a:lvl4pPr>
            <a:lvl5pPr algn="ctr">
              <a:buNone/>
              <a:defRPr i="0"/>
            </a:lvl5pPr>
          </a:lstStyle>
          <a:p>
            <a:pPr lvl="0"/>
            <a:r>
              <a:rPr lang="en-US" dirty="0"/>
              <a:t>Graphic Subtitle – Arial 9pt Italic, Use Title Case</a:t>
            </a:r>
          </a:p>
        </p:txBody>
      </p:sp>
      <p:sp>
        <p:nvSpPr>
          <p:cNvPr id="16" name="Content Placeholder 15"/>
          <p:cNvSpPr>
            <a:spLocks noGrp="1"/>
          </p:cNvSpPr>
          <p:nvPr>
            <p:ph sz="quarter" idx="21" hasCustomPrompt="1"/>
          </p:nvPr>
        </p:nvSpPr>
        <p:spPr>
          <a:xfrm>
            <a:off x="320675" y="1872394"/>
            <a:ext cx="2743200" cy="2286000"/>
          </a:xfrm>
          <a:prstGeom prst="rect">
            <a:avLst/>
          </a:prstGeom>
          <a:ln>
            <a:noFill/>
          </a:ln>
        </p:spPr>
        <p:txBody>
          <a:bodyPr lIns="91435" tIns="45718" rIns="91435" bIns="45718" anchor="t"/>
          <a:lstStyle>
            <a:lvl1pPr marL="112708" indent="-112708" algn="l">
              <a:buFont typeface="Arial" pitchFamily="34" charset="0"/>
              <a:buChar char="•"/>
              <a:defRPr sz="800" i="1" baseline="0">
                <a:solidFill>
                  <a:schemeClr val="accent3"/>
                </a:solidFill>
              </a:defRPr>
            </a:lvl1pPr>
            <a:lvl2pPr>
              <a:buNone/>
              <a:defRPr/>
            </a:lvl2pPr>
            <a:lvl3pPr>
              <a:buNone/>
              <a:defRPr/>
            </a:lvl3pPr>
            <a:lvl4pPr>
              <a:buNone/>
              <a:defRPr/>
            </a:lvl4pPr>
            <a:lvl5pPr>
              <a:buNone/>
              <a:defRPr/>
            </a:lvl5pPr>
          </a:lstStyle>
          <a:p>
            <a:pPr lvl="0"/>
            <a:r>
              <a:rPr lang="en-US" dirty="0"/>
              <a:t>DESIGN NOTES:</a:t>
            </a:r>
            <a:br>
              <a:rPr lang="en-US" dirty="0"/>
            </a:br>
            <a:r>
              <a:rPr lang="en-US" dirty="0"/>
              <a:t>Click the corresponding icon to add a picture, table, or chart</a:t>
            </a:r>
            <a:br>
              <a:rPr lang="en-US" dirty="0"/>
            </a:br>
            <a:r>
              <a:rPr lang="en-US" dirty="0"/>
              <a:t>All pictures must have an image credit next to it</a:t>
            </a:r>
            <a:br>
              <a:rPr lang="en-US" dirty="0"/>
            </a:br>
            <a:r>
              <a:rPr lang="en-US" dirty="0"/>
              <a:t>Table font size is 9pt Arial</a:t>
            </a:r>
            <a:br>
              <a:rPr lang="en-US" dirty="0"/>
            </a:br>
            <a:r>
              <a:rPr lang="en-US" dirty="0"/>
              <a:t>Do not use Microsoft generic icons</a:t>
            </a:r>
          </a:p>
        </p:txBody>
      </p:sp>
      <p:sp>
        <p:nvSpPr>
          <p:cNvPr id="17" name="Text Placeholder 17"/>
          <p:cNvSpPr>
            <a:spLocks noGrp="1"/>
          </p:cNvSpPr>
          <p:nvPr>
            <p:ph type="body" sz="quarter" idx="22" hasCustomPrompt="1"/>
          </p:nvPr>
        </p:nvSpPr>
        <p:spPr>
          <a:xfrm>
            <a:off x="320675" y="1609410"/>
            <a:ext cx="2743200" cy="192025"/>
          </a:xfrm>
          <a:prstGeom prst="rect">
            <a:avLst/>
          </a:prstGeom>
        </p:spPr>
        <p:txBody>
          <a:bodyPr lIns="45718" tIns="45718" rIns="45718" bIns="45718">
            <a:noAutofit/>
          </a:bodyPr>
          <a:lstStyle>
            <a:lvl1pPr marL="0" indent="0" algn="ctr">
              <a:spcBef>
                <a:spcPts val="0"/>
              </a:spcBef>
              <a:buNone/>
              <a:defRPr sz="8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a:t>N-Value (ex: n=84) – Arial 8pt Regular</a:t>
            </a:r>
          </a:p>
        </p:txBody>
      </p:sp>
      <p:sp>
        <p:nvSpPr>
          <p:cNvPr id="15" name="Text Placeholder 15"/>
          <p:cNvSpPr>
            <a:spLocks noGrp="1"/>
          </p:cNvSpPr>
          <p:nvPr>
            <p:ph type="body" sz="quarter" idx="23" hasCustomPrompt="1"/>
          </p:nvPr>
        </p:nvSpPr>
        <p:spPr>
          <a:xfrm>
            <a:off x="3336925" y="1220316"/>
            <a:ext cx="2743200" cy="192024"/>
          </a:xfrm>
          <a:prstGeom prst="rect">
            <a:avLst/>
          </a:prstGeom>
        </p:spPr>
        <p:txBody>
          <a:bodyPr lIns="45718" tIns="45718" rIns="45718" bIns="45718">
            <a:noAutofit/>
          </a:bodyPr>
          <a:lstStyle>
            <a:lvl1pPr marL="0" indent="0" algn="ctr">
              <a:spcBef>
                <a:spcPts val="0"/>
              </a:spcBef>
              <a:buNone/>
              <a:defRPr sz="10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a:t>Graphic Title – Arial 10pt Bold</a:t>
            </a:r>
          </a:p>
        </p:txBody>
      </p:sp>
      <p:sp>
        <p:nvSpPr>
          <p:cNvPr id="18" name="Text Placeholder 17"/>
          <p:cNvSpPr>
            <a:spLocks noGrp="1"/>
          </p:cNvSpPr>
          <p:nvPr>
            <p:ph type="body" sz="quarter" idx="24" hasCustomPrompt="1"/>
          </p:nvPr>
        </p:nvSpPr>
        <p:spPr>
          <a:xfrm>
            <a:off x="3336925" y="1417500"/>
            <a:ext cx="2743200" cy="192025"/>
          </a:xfrm>
          <a:prstGeom prst="rect">
            <a:avLst/>
          </a:prstGeom>
        </p:spPr>
        <p:txBody>
          <a:bodyPr lIns="45718" tIns="45718" rIns="45718" bIns="45718">
            <a:noAutofit/>
          </a:bodyPr>
          <a:lstStyle>
            <a:lvl1pPr marL="0" indent="0" algn="ctr">
              <a:spcBef>
                <a:spcPts val="0"/>
              </a:spcBef>
              <a:buNone/>
              <a:defRPr sz="900" i="1">
                <a:latin typeface="+mj-lt"/>
              </a:defRPr>
            </a:lvl1pPr>
            <a:lvl2pPr algn="ctr">
              <a:buNone/>
              <a:defRPr i="0"/>
            </a:lvl2pPr>
            <a:lvl3pPr algn="ctr">
              <a:buNone/>
              <a:defRPr i="0"/>
            </a:lvl3pPr>
            <a:lvl4pPr algn="ctr">
              <a:buNone/>
              <a:defRPr i="0"/>
            </a:lvl4pPr>
            <a:lvl5pPr algn="ctr">
              <a:buNone/>
              <a:defRPr i="0"/>
            </a:lvl5pPr>
          </a:lstStyle>
          <a:p>
            <a:pPr lvl="0"/>
            <a:r>
              <a:rPr lang="en-US" dirty="0"/>
              <a:t>Graphic Subtitle – Arial 9pt Italic, Use Title Case</a:t>
            </a:r>
          </a:p>
        </p:txBody>
      </p:sp>
      <p:sp>
        <p:nvSpPr>
          <p:cNvPr id="19" name="Content Placeholder 15"/>
          <p:cNvSpPr>
            <a:spLocks noGrp="1"/>
          </p:cNvSpPr>
          <p:nvPr>
            <p:ph sz="quarter" idx="25" hasCustomPrompt="1"/>
          </p:nvPr>
        </p:nvSpPr>
        <p:spPr>
          <a:xfrm>
            <a:off x="3336925" y="1872394"/>
            <a:ext cx="2743200" cy="2286000"/>
          </a:xfrm>
          <a:prstGeom prst="rect">
            <a:avLst/>
          </a:prstGeom>
          <a:ln>
            <a:noFill/>
          </a:ln>
        </p:spPr>
        <p:txBody>
          <a:bodyPr lIns="91435" tIns="45718" rIns="91435" bIns="45718" anchor="t"/>
          <a:lstStyle>
            <a:lvl1pPr marL="112708" indent="-112708" algn="l">
              <a:buFont typeface="Arial" pitchFamily="34" charset="0"/>
              <a:buChar char="•"/>
              <a:defRPr sz="800" i="1" baseline="0">
                <a:solidFill>
                  <a:schemeClr val="accent3"/>
                </a:solidFill>
              </a:defRPr>
            </a:lvl1pPr>
            <a:lvl2pPr>
              <a:buNone/>
              <a:defRPr/>
            </a:lvl2pPr>
            <a:lvl3pPr>
              <a:buNone/>
              <a:defRPr/>
            </a:lvl3pPr>
            <a:lvl4pPr>
              <a:buNone/>
              <a:defRPr/>
            </a:lvl4pPr>
            <a:lvl5pPr>
              <a:buNone/>
              <a:defRPr/>
            </a:lvl5pPr>
          </a:lstStyle>
          <a:p>
            <a:pPr lvl="0"/>
            <a:r>
              <a:rPr lang="en-US" dirty="0"/>
              <a:t>DESIGN NOTES:</a:t>
            </a:r>
            <a:br>
              <a:rPr lang="en-US" dirty="0"/>
            </a:br>
            <a:r>
              <a:rPr lang="en-US" dirty="0"/>
              <a:t>Click the corresponding icon to add a picture, table, or chart</a:t>
            </a:r>
            <a:br>
              <a:rPr lang="en-US" dirty="0"/>
            </a:br>
            <a:r>
              <a:rPr lang="en-US" dirty="0"/>
              <a:t>All pictures must have an image credit next to it</a:t>
            </a:r>
            <a:br>
              <a:rPr lang="en-US" dirty="0"/>
            </a:br>
            <a:r>
              <a:rPr lang="en-US" dirty="0"/>
              <a:t>Table font size is 9pt Arial</a:t>
            </a:r>
            <a:br>
              <a:rPr lang="en-US" dirty="0"/>
            </a:br>
            <a:r>
              <a:rPr lang="en-US" dirty="0"/>
              <a:t>Do not use Microsoft generic icons</a:t>
            </a:r>
          </a:p>
        </p:txBody>
      </p:sp>
      <p:sp>
        <p:nvSpPr>
          <p:cNvPr id="20" name="Text Placeholder 17"/>
          <p:cNvSpPr>
            <a:spLocks noGrp="1"/>
          </p:cNvSpPr>
          <p:nvPr>
            <p:ph type="body" sz="quarter" idx="26" hasCustomPrompt="1"/>
          </p:nvPr>
        </p:nvSpPr>
        <p:spPr>
          <a:xfrm>
            <a:off x="3336925" y="1609410"/>
            <a:ext cx="2743200" cy="192025"/>
          </a:xfrm>
          <a:prstGeom prst="rect">
            <a:avLst/>
          </a:prstGeom>
        </p:spPr>
        <p:txBody>
          <a:bodyPr lIns="45718" tIns="45718" rIns="45718" bIns="45718">
            <a:noAutofit/>
          </a:bodyPr>
          <a:lstStyle>
            <a:lvl1pPr marL="0" indent="0" algn="ctr">
              <a:spcBef>
                <a:spcPts val="0"/>
              </a:spcBef>
              <a:buNone/>
              <a:defRPr sz="8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a:t>N-Value (ex: n=84) – Arial 8pt Regular</a:t>
            </a:r>
          </a:p>
        </p:txBody>
      </p:sp>
      <p:sp>
        <p:nvSpPr>
          <p:cNvPr id="21" name="Text Placeholder 21"/>
          <p:cNvSpPr>
            <a:spLocks noGrp="1"/>
          </p:cNvSpPr>
          <p:nvPr>
            <p:ph type="body" sz="quarter" idx="17" hasCustomPrompt="1"/>
          </p:nvPr>
        </p:nvSpPr>
        <p:spPr>
          <a:xfrm>
            <a:off x="4352554" y="4572001"/>
            <a:ext cx="2048247" cy="228600"/>
          </a:xfrm>
          <a:prstGeom prst="rect">
            <a:avLst/>
          </a:prstGeom>
        </p:spPr>
        <p:txBody>
          <a:bodyPr lIns="45718" tIns="45718" rIns="45718" bIns="45718" anchor="b">
            <a:noAutofit/>
          </a:bodyPr>
          <a:lstStyle>
            <a:lvl1pPr marL="0" indent="0" algn="l">
              <a:spcBef>
                <a:spcPts val="0"/>
              </a:spcBef>
              <a:buNone/>
              <a:defRPr sz="5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23" name="Text Placeholder 23"/>
          <p:cNvSpPr>
            <a:spLocks noGrp="1"/>
          </p:cNvSpPr>
          <p:nvPr>
            <p:ph type="body" sz="quarter" idx="20" hasCustomPrompt="1"/>
          </p:nvPr>
        </p:nvSpPr>
        <p:spPr>
          <a:xfrm>
            <a:off x="121620" y="4506913"/>
            <a:ext cx="1828800" cy="292100"/>
          </a:xfrm>
          <a:prstGeom prst="rect">
            <a:avLst/>
          </a:prstGeom>
        </p:spPr>
        <p:txBody>
          <a:bodyPr lIns="45718" tIns="45718" rIns="45718" bIns="45718" anchor="b">
            <a:noAutofit/>
          </a:bodyPr>
          <a:lstStyle>
            <a:lvl1pPr marL="91435" indent="-91435" algn="l" defTabSz="91435">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389819064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Road Map 7">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80339" y="12450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686412"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873696" y="220849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17" name="TextBox 16"/>
          <p:cNvSpPr txBox="1"/>
          <p:nvPr userDrawn="1"/>
        </p:nvSpPr>
        <p:spPr bwMode="gray">
          <a:xfrm>
            <a:off x="1073506" y="269021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3" name="TextBox 22"/>
          <p:cNvSpPr txBox="1"/>
          <p:nvPr userDrawn="1"/>
        </p:nvSpPr>
        <p:spPr bwMode="gray">
          <a:xfrm>
            <a:off x="1267053" y="317194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5"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6" name="TextBox 25"/>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7" name="TextBox 2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4"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080729" y="14143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273838" y="189604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466947" y="237777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2" name="Text Placeholder 4"/>
          <p:cNvSpPr>
            <a:spLocks noGrp="1"/>
          </p:cNvSpPr>
          <p:nvPr>
            <p:ph type="body" sz="quarter" idx="41" hasCustomPrompt="1"/>
          </p:nvPr>
        </p:nvSpPr>
        <p:spPr bwMode="gray">
          <a:xfrm>
            <a:off x="1660056" y="285949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3" name="Text Placeholder 4"/>
          <p:cNvSpPr>
            <a:spLocks noGrp="1"/>
          </p:cNvSpPr>
          <p:nvPr>
            <p:ph type="body" sz="quarter" idx="42" hasCustomPrompt="1"/>
          </p:nvPr>
        </p:nvSpPr>
        <p:spPr bwMode="gray">
          <a:xfrm>
            <a:off x="1853165" y="334122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43"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2112166705"/>
      </p:ext>
    </p:extLst>
  </p:cSld>
  <p:clrMapOvr>
    <a:overrideClrMapping bg1="lt1" tx1="dk1" bg2="lt2" tx2="dk2" accent1="accent1" accent2="accent2" accent3="accent3" accent4="accent4" accent5="accent5" accent6="accent6" hlink="hlink" folHlink="folHlink"/>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Road Map 8">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5" name="TextBox 24"/>
          <p:cNvSpPr txBox="1"/>
          <p:nvPr userDrawn="1"/>
        </p:nvSpPr>
        <p:spPr bwMode="gray">
          <a:xfrm>
            <a:off x="1304319" y="324075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61414" y="117622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5" name="TextBox 14"/>
          <p:cNvSpPr txBox="1"/>
          <p:nvPr userDrawn="1"/>
        </p:nvSpPr>
        <p:spPr bwMode="gray">
          <a:xfrm>
            <a:off x="786050" y="200204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72902"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8</a:t>
            </a:r>
          </a:p>
        </p:txBody>
      </p:sp>
      <p:sp>
        <p:nvSpPr>
          <p:cNvPr id="17" name="TextBox 16"/>
          <p:cNvSpPr txBox="1"/>
          <p:nvPr userDrawn="1"/>
        </p:nvSpPr>
        <p:spPr bwMode="gray">
          <a:xfrm>
            <a:off x="967157" y="24149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2833"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grpSp>
        <p:nvGrpSpPr>
          <p:cNvPr id="2" name="Group 1"/>
          <p:cNvGrpSpPr/>
          <p:nvPr userDrawn="1"/>
        </p:nvGrpSpPr>
        <p:grpSpPr bwMode="gray">
          <a:xfrm>
            <a:off x="629995" y="1589135"/>
            <a:ext cx="274320" cy="492443"/>
            <a:chOff x="842273" y="1726771"/>
            <a:chExt cx="274320" cy="492443"/>
          </a:xfrm>
        </p:grpSpPr>
        <p:sp>
          <p:nvSpPr>
            <p:cNvPr id="14" name="TextBox 13"/>
            <p:cNvSpPr txBox="1"/>
            <p:nvPr userDrawn="1"/>
          </p:nvSpPr>
          <p:spPr bwMode="gray">
            <a:xfrm>
              <a:off x="842273"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28" name="Rectangle 27"/>
            <p:cNvSpPr/>
            <p:nvPr userDrawn="1"/>
          </p:nvSpPr>
          <p:spPr bwMode="gray">
            <a:xfrm rot="20240294">
              <a:off x="1002510" y="1948341"/>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23" name="TextBox 22"/>
          <p:cNvSpPr txBox="1"/>
          <p:nvPr userDrawn="1"/>
        </p:nvSpPr>
        <p:spPr bwMode="gray">
          <a:xfrm>
            <a:off x="1135738" y="282785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9"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3" name="TextBox 32"/>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31" name="TextBox 3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32" name="Text Placeholder 4"/>
          <p:cNvSpPr>
            <a:spLocks noGrp="1"/>
          </p:cNvSpPr>
          <p:nvPr>
            <p:ph type="body" sz="quarter" idx="28" hasCustomPrompt="1"/>
          </p:nvPr>
        </p:nvSpPr>
        <p:spPr bwMode="gray">
          <a:xfrm>
            <a:off x="1053142" y="134550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31" hasCustomPrompt="1"/>
          </p:nvPr>
        </p:nvSpPr>
        <p:spPr bwMode="gray">
          <a:xfrm>
            <a:off x="1218664" y="175841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5" name="Text Placeholder 4"/>
          <p:cNvSpPr>
            <a:spLocks noGrp="1"/>
          </p:cNvSpPr>
          <p:nvPr>
            <p:ph type="body" sz="quarter" idx="32" hasCustomPrompt="1"/>
          </p:nvPr>
        </p:nvSpPr>
        <p:spPr bwMode="gray">
          <a:xfrm>
            <a:off x="1384186" y="217131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6" name="Text Placeholder 4"/>
          <p:cNvSpPr>
            <a:spLocks noGrp="1"/>
          </p:cNvSpPr>
          <p:nvPr>
            <p:ph type="body" sz="quarter" idx="45" hasCustomPrompt="1"/>
          </p:nvPr>
        </p:nvSpPr>
        <p:spPr bwMode="gray">
          <a:xfrm>
            <a:off x="1549708" y="25842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7" name="Text Placeholder 4"/>
          <p:cNvSpPr>
            <a:spLocks noGrp="1"/>
          </p:cNvSpPr>
          <p:nvPr>
            <p:ph type="body" sz="quarter" idx="46" hasCustomPrompt="1"/>
          </p:nvPr>
        </p:nvSpPr>
        <p:spPr bwMode="gray">
          <a:xfrm>
            <a:off x="1715230" y="299713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8" name="Text Placeholder 4"/>
          <p:cNvSpPr>
            <a:spLocks noGrp="1"/>
          </p:cNvSpPr>
          <p:nvPr>
            <p:ph type="body" sz="quarter" idx="47" hasCustomPrompt="1"/>
          </p:nvPr>
        </p:nvSpPr>
        <p:spPr bwMode="gray">
          <a:xfrm>
            <a:off x="1880752" y="341003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9" name="Text Placeholder 4"/>
          <p:cNvSpPr>
            <a:spLocks noGrp="1"/>
          </p:cNvSpPr>
          <p:nvPr>
            <p:ph type="body" sz="quarter" idx="48"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942177063"/>
      </p:ext>
    </p:extLst>
  </p:cSld>
  <p:clrMapOvr>
    <a:overrideClrMapping bg1="lt1" tx1="dk1" bg2="lt2" tx2="dk2" accent1="accent1" accent2="accent2" accent3="accent3" accent4="accent4" accent5="accent5" accent6="accent6" hlink="hlink" folHlink="folHlink"/>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Divider">
    <p:bg>
      <p:bgPr>
        <a:gradFill>
          <a:gsLst>
            <a:gs pos="28000">
              <a:schemeClr val="accent1"/>
            </a:gs>
            <a:gs pos="36000">
              <a:schemeClr val="accent2">
                <a:lumMod val="20000"/>
                <a:lumOff val="80000"/>
              </a:schemeClr>
            </a:gs>
            <a:gs pos="100000">
              <a:schemeClr val="accent1">
                <a:lumMod val="20000"/>
                <a:lumOff val="80000"/>
              </a:schemeClr>
            </a:gs>
          </a:gsLst>
          <a:lin ang="1920000" scaled="0"/>
        </a:gradFill>
        <a:effectLst/>
      </p:bgPr>
    </p:bg>
    <p:spTree>
      <p:nvGrpSpPr>
        <p:cNvPr id="1" name=""/>
        <p:cNvGrpSpPr/>
        <p:nvPr/>
      </p:nvGrpSpPr>
      <p:grpSpPr>
        <a:xfrm>
          <a:off x="0" y="0"/>
          <a:ext cx="0" cy="0"/>
          <a:chOff x="0" y="0"/>
          <a:chExt cx="0" cy="0"/>
        </a:xfrm>
      </p:grpSpPr>
      <p:cxnSp>
        <p:nvCxnSpPr>
          <p:cNvPr id="24" name="Straight Connector 23"/>
          <p:cNvCxnSpPr/>
          <p:nvPr userDrawn="1"/>
        </p:nvCxnSpPr>
        <p:spPr bwMode="gray">
          <a:xfrm>
            <a:off x="1578769" y="2252028"/>
            <a:ext cx="4501356" cy="0"/>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bwMode="gray">
          <a:xfrm>
            <a:off x="2" y="0"/>
            <a:ext cx="3052017" cy="4738136"/>
          </a:xfrm>
          <a:custGeom>
            <a:avLst/>
            <a:gdLst/>
            <a:ahLst/>
            <a:cxnLst/>
            <a:rect l="l" t="t" r="r" b="b"/>
            <a:pathLst>
              <a:path w="3052017" h="4738136">
                <a:moveTo>
                  <a:pt x="0" y="0"/>
                </a:moveTo>
                <a:lnTo>
                  <a:pt x="3052017" y="0"/>
                </a:lnTo>
                <a:lnTo>
                  <a:pt x="0" y="4738136"/>
                </a:lnTo>
                <a:close/>
              </a:path>
            </a:pathLst>
          </a:cu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1"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 name="Title 1"/>
          <p:cNvSpPr>
            <a:spLocks noGrp="1"/>
          </p:cNvSpPr>
          <p:nvPr>
            <p:ph type="title" hasCustomPrompt="1"/>
          </p:nvPr>
        </p:nvSpPr>
        <p:spPr bwMode="gray">
          <a:xfrm>
            <a:off x="1971651" y="2692310"/>
            <a:ext cx="3653112" cy="307777"/>
          </a:xfrm>
        </p:spPr>
        <p:txBody>
          <a:bodyPr/>
          <a:lstStyle>
            <a:lvl1pPr>
              <a:defRPr sz="2000" b="0">
                <a:solidFill>
                  <a:schemeClr val="tx1"/>
                </a:solidFill>
              </a:defRPr>
            </a:lvl1pPr>
          </a:lstStyle>
          <a:p>
            <a:r>
              <a:rPr lang="en-US" dirty="0"/>
              <a:t>Divider Title – Arial 20pt Regular</a:t>
            </a:r>
          </a:p>
        </p:txBody>
      </p:sp>
      <p:sp>
        <p:nvSpPr>
          <p:cNvPr id="4" name="Text Placeholder 3"/>
          <p:cNvSpPr>
            <a:spLocks noGrp="1"/>
          </p:cNvSpPr>
          <p:nvPr>
            <p:ph type="body" sz="quarter" idx="47" hasCustomPrompt="1"/>
          </p:nvPr>
        </p:nvSpPr>
        <p:spPr bwMode="gray">
          <a:xfrm>
            <a:off x="1971651" y="3033766"/>
            <a:ext cx="3653112" cy="169277"/>
          </a:xfrm>
        </p:spPr>
        <p:txBody>
          <a:bodyPr/>
          <a:lstStyle>
            <a:lvl1pPr marL="0" indent="0">
              <a:spcBef>
                <a:spcPts val="0"/>
              </a:spcBef>
              <a:buNone/>
              <a:defRPr sz="11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Divider Subtitle – Arial 11pt Regular</a:t>
            </a:r>
          </a:p>
        </p:txBody>
      </p:sp>
      <p:sp>
        <p:nvSpPr>
          <p:cNvPr id="6" name="Text Placeholder 5"/>
          <p:cNvSpPr>
            <a:spLocks noGrp="1"/>
          </p:cNvSpPr>
          <p:nvPr>
            <p:ph type="body" sz="quarter" idx="48" hasCustomPrompt="1"/>
          </p:nvPr>
        </p:nvSpPr>
        <p:spPr bwMode="gray">
          <a:xfrm>
            <a:off x="1971651" y="2063376"/>
            <a:ext cx="1371600" cy="138499"/>
          </a:xfrm>
        </p:spPr>
        <p:txBody>
          <a:bodyPr anchor="b" anchorCtr="0"/>
          <a:lstStyle>
            <a:lvl1pPr marL="0" indent="0" algn="l">
              <a:spcBef>
                <a:spcPts val="0"/>
              </a:spcBef>
              <a:buNone/>
              <a:defRPr sz="900" b="1" i="0" cap="all" spc="50" baseline="0">
                <a:solidFill>
                  <a:schemeClr val="tx1"/>
                </a:solidFill>
              </a:defRPr>
            </a:lvl1pPr>
            <a:lvl2pPr marL="114300" indent="0" algn="r">
              <a:spcBef>
                <a:spcPts val="0"/>
              </a:spcBef>
              <a:buNone/>
              <a:defRPr sz="1300" i="1">
                <a:solidFill>
                  <a:schemeClr val="accent3"/>
                </a:solidFill>
              </a:defRPr>
            </a:lvl2pPr>
            <a:lvl3pPr marL="228600" indent="0" algn="r">
              <a:spcBef>
                <a:spcPts val="0"/>
              </a:spcBef>
              <a:buNone/>
              <a:defRPr sz="1300" i="1">
                <a:solidFill>
                  <a:schemeClr val="accent3"/>
                </a:solidFill>
              </a:defRPr>
            </a:lvl3pPr>
            <a:lvl4pPr marL="342900" indent="0" algn="r">
              <a:spcBef>
                <a:spcPts val="0"/>
              </a:spcBef>
              <a:buNone/>
              <a:defRPr sz="1300" i="1">
                <a:solidFill>
                  <a:schemeClr val="accent3"/>
                </a:solidFill>
              </a:defRPr>
            </a:lvl4pPr>
            <a:lvl5pPr marL="457200" indent="0" algn="r">
              <a:spcBef>
                <a:spcPts val="0"/>
              </a:spcBef>
              <a:buNone/>
              <a:defRPr sz="1300" i="1">
                <a:solidFill>
                  <a:schemeClr val="accent3"/>
                </a:solidFill>
              </a:defRPr>
            </a:lvl5pPr>
          </a:lstStyle>
          <a:p>
            <a:pPr lvl="0"/>
            <a:r>
              <a:rPr lang="en-US" dirty="0"/>
              <a:t>Section #</a:t>
            </a:r>
          </a:p>
        </p:txBody>
      </p:sp>
      <p:sp>
        <p:nvSpPr>
          <p:cNvPr id="8" name="Text Placeholder 7"/>
          <p:cNvSpPr>
            <a:spLocks noGrp="1"/>
          </p:cNvSpPr>
          <p:nvPr>
            <p:ph type="body" sz="quarter" idx="49" hasCustomPrompt="1"/>
          </p:nvPr>
        </p:nvSpPr>
        <p:spPr bwMode="gray">
          <a:xfrm>
            <a:off x="2136429" y="3555012"/>
            <a:ext cx="2333303" cy="946413"/>
          </a:xfrm>
        </p:spPr>
        <p:txBody>
          <a:bodyPr/>
          <a:lstStyle>
            <a:lvl1pPr>
              <a:spcBef>
                <a:spcPts val="300"/>
              </a:spcBef>
              <a:defRPr sz="900"/>
            </a:lvl1pPr>
            <a:lvl2pPr>
              <a:spcBef>
                <a:spcPts val="300"/>
              </a:spcBef>
              <a:defRPr sz="900"/>
            </a:lvl2pPr>
            <a:lvl3pPr>
              <a:spcBef>
                <a:spcPts val="300"/>
              </a:spcBef>
              <a:defRPr sz="900"/>
            </a:lvl3pPr>
            <a:lvl4pPr>
              <a:spcBef>
                <a:spcPts val="300"/>
              </a:spcBef>
              <a:defRPr sz="900"/>
            </a:lvl4pPr>
            <a:lvl5pPr>
              <a:spcBef>
                <a:spcPts val="300"/>
              </a:spcBef>
              <a:defRPr sz="900"/>
            </a:lvl5pPr>
          </a:lstStyle>
          <a:p>
            <a:pPr lvl="0"/>
            <a:r>
              <a:rPr lang="en-US" dirty="0"/>
              <a:t>Bulleted text, if needed – Arial 9pt Regular Nine bullet levels are built in (hit Enter then Tab to get to the next bullet level)</a:t>
            </a:r>
          </a:p>
          <a:p>
            <a:pPr lvl="1"/>
            <a:r>
              <a:rPr lang="en-US" dirty="0"/>
              <a:t>Second level</a:t>
            </a:r>
          </a:p>
          <a:p>
            <a:pPr lvl="2"/>
            <a:r>
              <a:rPr lang="en-US" dirty="0"/>
              <a:t>Third level</a:t>
            </a:r>
          </a:p>
          <a:p>
            <a:pPr lvl="3"/>
            <a:r>
              <a:rPr lang="en-US" dirty="0"/>
              <a:t>Fourth level</a:t>
            </a:r>
          </a:p>
        </p:txBody>
      </p:sp>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9346" y="336758"/>
            <a:ext cx="1452036" cy="233314"/>
          </a:xfrm>
          <a:prstGeom prst="rect">
            <a:avLst/>
          </a:prstGeom>
        </p:spPr>
      </p:pic>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610" y="280890"/>
            <a:ext cx="1268070" cy="351591"/>
          </a:xfrm>
          <a:prstGeom prst="rect">
            <a:avLst/>
          </a:prstGeom>
        </p:spPr>
      </p:pic>
    </p:spTree>
    <p:extLst>
      <p:ext uri="{BB962C8B-B14F-4D97-AF65-F5344CB8AC3E}">
        <p14:creationId xmlns:p14="http://schemas.microsoft.com/office/powerpoint/2010/main" val="98448523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Standard">
    <p:bg>
      <p:bgPr>
        <a:solidFill>
          <a:schemeClr val="bg1"/>
        </a:solidFill>
        <a:effectLst/>
      </p:bgPr>
    </p:bg>
    <p:spTree>
      <p:nvGrpSpPr>
        <p:cNvPr id="1" name=""/>
        <p:cNvGrpSpPr/>
        <p:nvPr/>
      </p:nvGrpSpPr>
      <p:grpSpPr>
        <a:xfrm>
          <a:off x="0" y="0"/>
          <a:ext cx="0" cy="0"/>
          <a:chOff x="0" y="0"/>
          <a:chExt cx="0" cy="0"/>
        </a:xfrm>
      </p:grpSpPr>
      <p:pic>
        <p:nvPicPr>
          <p:cNvPr id="20" name="Picture 19"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21" name="Straight Connector 20"/>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3"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3650616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8" name="Rectangle 7"/>
          <p:cNvSpPr/>
          <p:nvPr userDrawn="1"/>
        </p:nvSpPr>
        <p:spPr bwMode="gray">
          <a:xfrm>
            <a:off x="0" y="597694"/>
            <a:ext cx="6400800"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pic>
        <p:nvPicPr>
          <p:cNvPr id="12" name="Picture 11"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3" name="Straight Connector 12"/>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7"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9"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10"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352007106"/>
      </p:ext>
    </p:extLst>
  </p:cSld>
  <p:clrMapOvr>
    <a:overrideClrMapping bg1="lt1" tx1="dk1" bg2="lt2" tx2="dk2" accent1="accent1" accent2="accent2" accent3="accent3" accent4="accent4" accent5="accent5" accent6="accent6" hlink="hlink" folHlink="folHlink"/>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Impact Slide">
    <p:bg bwMode="gray">
      <p:bgPr>
        <a:solidFill>
          <a:schemeClr val="accent4"/>
        </a:solidFill>
        <a:effectLst/>
      </p:bgPr>
    </p:bg>
    <p:spTree>
      <p:nvGrpSpPr>
        <p:cNvPr id="1" name=""/>
        <p:cNvGrpSpPr/>
        <p:nvPr/>
      </p:nvGrpSpPr>
      <p:grpSpPr>
        <a:xfrm>
          <a:off x="0" y="0"/>
          <a:ext cx="0" cy="0"/>
          <a:chOff x="0" y="0"/>
          <a:chExt cx="0" cy="0"/>
        </a:xfrm>
      </p:grpSpPr>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1" name="TextBox 1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Advisory Board • All Rights Reserved • </a:t>
            </a:r>
            <a:r>
              <a:rPr lang="en-US" sz="500" b="1" dirty="0">
                <a:solidFill>
                  <a:srgbClr val="BEC9D0"/>
                </a:solidFill>
              </a:rPr>
              <a:t>advisory.com</a:t>
            </a:r>
          </a:p>
        </p:txBody>
      </p:sp>
      <p:sp>
        <p:nvSpPr>
          <p:cNvPr id="10"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12"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2"/>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3" name="Text Placeholder 4"/>
          <p:cNvSpPr>
            <a:spLocks noGrp="1"/>
          </p:cNvSpPr>
          <p:nvPr>
            <p:ph type="body" sz="quarter" idx="27" hasCustomPrompt="1"/>
          </p:nvPr>
        </p:nvSpPr>
        <p:spPr bwMode="gray">
          <a:xfrm>
            <a:off x="955976" y="1760829"/>
            <a:ext cx="4488849" cy="1777410"/>
          </a:xfrm>
        </p:spPr>
        <p:txBody>
          <a:bodyPr/>
          <a:lstStyle>
            <a:lvl1pPr marL="0" indent="0">
              <a:lnSpc>
                <a:spcPct val="110000"/>
              </a:lnSpc>
              <a:spcBef>
                <a:spcPts val="1200"/>
              </a:spcBef>
              <a:buNone/>
              <a:defRPr sz="1500" baseline="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Use dark background slides sparingly as impact slides (ex: a single quote, statistic, or large image). See sample impact slides in the ABC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4389120" y="4619012"/>
            <a:ext cx="2011680" cy="181588"/>
          </a:xfrm>
        </p:spPr>
        <p:txBody>
          <a:bodyPr rIns="45720" bIns="27432" anchor="b" anchorCtr="0"/>
          <a:lstStyle>
            <a:lvl1pPr marL="0" indent="0">
              <a:spcBef>
                <a:spcPts val="0"/>
              </a:spcBef>
              <a:buNone/>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234971110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pic>
        <p:nvPicPr>
          <p:cNvPr id="15" name="Picture 14"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6" name="Straight Connector 15"/>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FFFFFF"/>
                </a:solidFill>
                <a:cs typeface="Arial" pitchFamily="34" charset="0"/>
              </a:rPr>
              <a:t>Notes:</a:t>
            </a:r>
          </a:p>
        </p:txBody>
      </p:sp>
      <p:sp>
        <p:nvSpPr>
          <p:cNvPr id="13"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0235980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Notes (Alt)">
    <p:spTree>
      <p:nvGrpSpPr>
        <p:cNvPr id="1" name=""/>
        <p:cNvGrpSpPr/>
        <p:nvPr/>
      </p:nvGrpSpPr>
      <p:grpSpPr>
        <a:xfrm>
          <a:off x="0" y="0"/>
          <a:ext cx="0" cy="0"/>
          <a:chOff x="0" y="0"/>
          <a:chExt cx="0" cy="0"/>
        </a:xfrm>
      </p:grpSpPr>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320675" y="85309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18" name="TextBox 17"/>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333E48"/>
                </a:solidFill>
                <a:cs typeface="Arial" pitchFamily="34" charset="0"/>
              </a:rPr>
              <a:t>Notes:</a:t>
            </a:r>
          </a:p>
        </p:txBody>
      </p:sp>
    </p:spTree>
    <p:extLst>
      <p:ext uri="{BB962C8B-B14F-4D97-AF65-F5344CB8AC3E}">
        <p14:creationId xmlns:p14="http://schemas.microsoft.com/office/powerpoint/2010/main" val="390794938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Speech Text Bottom">
    <p:spTree>
      <p:nvGrpSpPr>
        <p:cNvPr id="1" name=""/>
        <p:cNvGrpSpPr/>
        <p:nvPr/>
      </p:nvGrpSpPr>
      <p:grpSpPr>
        <a:xfrm>
          <a:off x="0" y="0"/>
          <a:ext cx="0" cy="0"/>
          <a:chOff x="0" y="0"/>
          <a:chExt cx="0" cy="0"/>
        </a:xfrm>
      </p:grpSpPr>
      <p:sp>
        <p:nvSpPr>
          <p:cNvPr id="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 name="Title 1"/>
          <p:cNvSpPr>
            <a:spLocks noGrp="1"/>
          </p:cNvSpPr>
          <p:nvPr>
            <p:ph type="title" hasCustomPrompt="1"/>
          </p:nvPr>
        </p:nvSpPr>
        <p:spPr bwMode="gray">
          <a:xfrm>
            <a:off x="320675" y="2487144"/>
            <a:ext cx="5759450" cy="2018181"/>
          </a:xfrm>
        </p:spPr>
        <p:txBody>
          <a:bodyPr anchor="t" anchorCtr="0"/>
          <a:lstStyle>
            <a:lvl1pPr>
              <a:lnSpc>
                <a:spcPct val="110000"/>
              </a:lnSpc>
              <a:spcBef>
                <a:spcPts val="800"/>
              </a:spcBef>
              <a:defRPr sz="1000" b="0">
                <a:solidFill>
                  <a:schemeClr val="tx1"/>
                </a:solidFill>
              </a:defRPr>
            </a:lvl1pPr>
          </a:lstStyle>
          <a:p>
            <a:r>
              <a:rPr lang="en-US" dirty="0"/>
              <a:t>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a:t>
            </a:r>
          </a:p>
        </p:txBody>
      </p:sp>
    </p:spTree>
    <p:extLst>
      <p:ext uri="{BB962C8B-B14F-4D97-AF65-F5344CB8AC3E}">
        <p14:creationId xmlns:p14="http://schemas.microsoft.com/office/powerpoint/2010/main" val="236352730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3295" y="3612362"/>
            <a:ext cx="5739063" cy="1077218"/>
          </a:xfrm>
        </p:spPr>
        <p:txBody>
          <a:bodyPr/>
          <a:lstStyle>
            <a:lvl1pPr>
              <a:defRPr sz="3500" b="0">
                <a:solidFill>
                  <a:schemeClr val="tx1"/>
                </a:solidFill>
              </a:defRPr>
            </a:lvl1pPr>
          </a:lstStyle>
          <a:p>
            <a:r>
              <a:rPr lang="en-US" dirty="0"/>
              <a:t>Presentation Title – Arial 35pt Regular, Use Title Case</a:t>
            </a:r>
          </a:p>
        </p:txBody>
      </p:sp>
      <p:sp>
        <p:nvSpPr>
          <p:cNvPr id="6" name="Text Placeholder 5"/>
          <p:cNvSpPr>
            <a:spLocks noGrp="1"/>
          </p:cNvSpPr>
          <p:nvPr>
            <p:ph type="body" sz="quarter" idx="21" hasCustomPrompt="1"/>
          </p:nvPr>
        </p:nvSpPr>
        <p:spPr bwMode="gray">
          <a:xfrm>
            <a:off x="1854301" y="359914"/>
            <a:ext cx="2286000" cy="429768"/>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2" name="Straight Connector 11"/>
          <p:cNvCxnSpPr/>
          <p:nvPr userDrawn="1"/>
        </p:nvCxnSpPr>
        <p:spPr>
          <a:xfrm>
            <a:off x="1729422" y="359914"/>
            <a:ext cx="0" cy="432435"/>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27303" y="359914"/>
            <a:ext cx="1549400" cy="431800"/>
          </a:xfrm>
          <a:prstGeom prst="rect">
            <a:avLst/>
          </a:prstGeom>
        </p:spPr>
      </p:pic>
    </p:spTree>
    <p:extLst>
      <p:ext uri="{BB962C8B-B14F-4D97-AF65-F5344CB8AC3E}">
        <p14:creationId xmlns:p14="http://schemas.microsoft.com/office/powerpoint/2010/main" val="274048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4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20040" y="310348"/>
            <a:ext cx="5760720" cy="284917"/>
          </a:xfrm>
          <a:prstGeom prst="rect">
            <a:avLst/>
          </a:prstGeom>
        </p:spPr>
        <p:txBody>
          <a:bodyPr lIns="0" tIns="45718" rIns="0" bIns="45718">
            <a:noAutofit/>
          </a:bodyPr>
          <a:lstStyle>
            <a:lvl1pPr>
              <a:defRPr/>
            </a:lvl1pPr>
          </a:lstStyle>
          <a:p>
            <a:r>
              <a:rPr lang="en-US" dirty="0"/>
              <a:t>Slide Title – Arial 18pt Bold, Use Title Case</a:t>
            </a:r>
          </a:p>
        </p:txBody>
      </p:sp>
      <p:sp>
        <p:nvSpPr>
          <p:cNvPr id="3" name="Slide Number Placeholder 2"/>
          <p:cNvSpPr>
            <a:spLocks noGrp="1"/>
          </p:cNvSpPr>
          <p:nvPr>
            <p:ph type="sldNum" sz="quarter" idx="10"/>
          </p:nvPr>
        </p:nvSpPr>
        <p:spPr bwMode="gray">
          <a:xfrm>
            <a:off x="5965561" y="0"/>
            <a:ext cx="435240" cy="255588"/>
          </a:xfrm>
          <a:prstGeom prst="rect">
            <a:avLst/>
          </a:prstGeom>
        </p:spPr>
        <p:txBody>
          <a:bodyPr>
            <a:noAutofit/>
          </a:bodyPr>
          <a:lstStyle/>
          <a:p>
            <a:fld id="{D1524D41-16DC-4D92-9EF9-071B213BE0F5}" type="slidenum">
              <a:rPr lang="en-US" smtClean="0"/>
              <a:pPr/>
              <a:t>‹#›</a:t>
            </a:fld>
            <a:endParaRPr lang="en-US"/>
          </a:p>
        </p:txBody>
      </p:sp>
      <p:sp>
        <p:nvSpPr>
          <p:cNvPr id="5" name="Text Placeholder 4"/>
          <p:cNvSpPr>
            <a:spLocks noGrp="1"/>
          </p:cNvSpPr>
          <p:nvPr>
            <p:ph type="body" sz="quarter" idx="11" hasCustomPrompt="1"/>
          </p:nvPr>
        </p:nvSpPr>
        <p:spPr bwMode="gray">
          <a:xfrm>
            <a:off x="320040" y="672075"/>
            <a:ext cx="5759450" cy="307240"/>
          </a:xfrm>
          <a:prstGeom prst="rect">
            <a:avLst/>
          </a:prstGeom>
        </p:spPr>
        <p:txBody>
          <a:bodyPr lIns="0" tIns="45718" rIns="0" bIns="45718">
            <a:no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9" name="Text Placeholder 21"/>
          <p:cNvSpPr>
            <a:spLocks noGrp="1"/>
          </p:cNvSpPr>
          <p:nvPr>
            <p:ph type="body" sz="quarter" idx="17" hasCustomPrompt="1"/>
          </p:nvPr>
        </p:nvSpPr>
        <p:spPr bwMode="gray">
          <a:xfrm>
            <a:off x="4352554" y="4572001"/>
            <a:ext cx="2048247" cy="228600"/>
          </a:xfrm>
          <a:prstGeom prst="rect">
            <a:avLst/>
          </a:prstGeom>
        </p:spPr>
        <p:txBody>
          <a:bodyPr lIns="45718" tIns="45718" rIns="45718" bIns="45718" anchor="b">
            <a:noAutofit/>
          </a:bodyPr>
          <a:lstStyle>
            <a:lvl1pPr marL="0" indent="0" algn="l">
              <a:spcBef>
                <a:spcPts val="0"/>
              </a:spcBef>
              <a:buNone/>
              <a:defRPr sz="5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11" name="Text Placeholder 4"/>
          <p:cNvSpPr>
            <a:spLocks noGrp="1"/>
          </p:cNvSpPr>
          <p:nvPr>
            <p:ph type="body" sz="quarter" idx="19" hasCustomPrompt="1"/>
          </p:nvPr>
        </p:nvSpPr>
        <p:spPr bwMode="gray">
          <a:xfrm>
            <a:off x="320040" y="1"/>
            <a:ext cx="2926080" cy="211215"/>
          </a:xfrm>
          <a:prstGeom prst="rect">
            <a:avLst/>
          </a:prstGeom>
        </p:spPr>
        <p:txBody>
          <a:bodyPr lIns="0" tIns="45718" rIns="0" bIns="45718">
            <a:no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14" name="Text Placeholder 23"/>
          <p:cNvSpPr>
            <a:spLocks noGrp="1"/>
          </p:cNvSpPr>
          <p:nvPr>
            <p:ph type="body" sz="quarter" idx="20" hasCustomPrompt="1"/>
          </p:nvPr>
        </p:nvSpPr>
        <p:spPr bwMode="gray">
          <a:xfrm>
            <a:off x="121620" y="4506913"/>
            <a:ext cx="1791487" cy="292100"/>
          </a:xfrm>
          <a:prstGeom prst="rect">
            <a:avLst/>
          </a:prstGeom>
        </p:spPr>
        <p:txBody>
          <a:bodyPr lIns="45718" tIns="45718" rIns="45718" bIns="45718" anchor="b">
            <a:noAutofit/>
          </a:bodyPr>
          <a:lstStyle>
            <a:lvl1pPr marL="91435" indent="-91435" algn="l" defTabSz="91435">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
        <p:nvSpPr>
          <p:cNvPr id="21" name="Text Placeholder 16"/>
          <p:cNvSpPr>
            <a:spLocks noGrp="1"/>
          </p:cNvSpPr>
          <p:nvPr>
            <p:ph type="body" sz="quarter" idx="23" hasCustomPrompt="1"/>
          </p:nvPr>
        </p:nvSpPr>
        <p:spPr bwMode="gray">
          <a:xfrm>
            <a:off x="1141414" y="1188165"/>
            <a:ext cx="4117975" cy="230089"/>
          </a:xfrm>
          <a:prstGeom prst="rect">
            <a:avLst/>
          </a:prstGeom>
        </p:spPr>
        <p:txBody>
          <a:bodyPr lIns="91435" tIns="45718" rIns="91435" bIns="45718"/>
          <a:lstStyle>
            <a:lvl1pPr marL="0" indent="0" algn="ctr">
              <a:spcBef>
                <a:spcPts val="0"/>
              </a:spcBef>
              <a:buNone/>
              <a:defRPr sz="1100" b="1"/>
            </a:lvl1pPr>
            <a:lvl2pPr algn="ctr">
              <a:buNone/>
              <a:defRPr sz="1000" b="1"/>
            </a:lvl2pPr>
            <a:lvl3pPr algn="ctr">
              <a:buNone/>
              <a:defRPr sz="1000" b="1"/>
            </a:lvl3pPr>
            <a:lvl4pPr algn="ctr">
              <a:buNone/>
              <a:defRPr sz="1000" b="1"/>
            </a:lvl4pPr>
            <a:lvl5pPr algn="ctr">
              <a:buNone/>
              <a:defRPr sz="1000" b="1"/>
            </a:lvl5pPr>
          </a:lstStyle>
          <a:p>
            <a:pPr lvl="0"/>
            <a:r>
              <a:rPr lang="en-US" dirty="0"/>
              <a:t>Graphic Title – Arial 11pt Bold, Use Title Case</a:t>
            </a:r>
          </a:p>
        </p:txBody>
      </p:sp>
      <p:sp>
        <p:nvSpPr>
          <p:cNvPr id="22" name="Text Placeholder 16"/>
          <p:cNvSpPr>
            <a:spLocks noGrp="1"/>
          </p:cNvSpPr>
          <p:nvPr>
            <p:ph type="body" sz="quarter" idx="24" hasCustomPrompt="1"/>
          </p:nvPr>
        </p:nvSpPr>
        <p:spPr bwMode="gray">
          <a:xfrm>
            <a:off x="1141414" y="1424538"/>
            <a:ext cx="4117975" cy="242531"/>
          </a:xfrm>
          <a:prstGeom prst="rect">
            <a:avLst/>
          </a:prstGeom>
        </p:spPr>
        <p:txBody>
          <a:bodyPr lIns="91435" tIns="45718" rIns="91435" bIns="45718"/>
          <a:lstStyle>
            <a:lvl1pPr marL="0" indent="0" algn="ctr">
              <a:spcBef>
                <a:spcPts val="0"/>
              </a:spcBef>
              <a:buNone/>
              <a:defRPr sz="1000" b="0" i="1"/>
            </a:lvl1pPr>
            <a:lvl2pPr algn="ctr">
              <a:buNone/>
              <a:defRPr sz="1000" b="1"/>
            </a:lvl2pPr>
            <a:lvl3pPr algn="ctr">
              <a:buNone/>
              <a:defRPr sz="1000" b="1"/>
            </a:lvl3pPr>
            <a:lvl4pPr algn="ctr">
              <a:buNone/>
              <a:defRPr sz="1000" b="1"/>
            </a:lvl4pPr>
            <a:lvl5pPr algn="ctr">
              <a:buNone/>
              <a:defRPr sz="1000" b="1"/>
            </a:lvl5pPr>
          </a:lstStyle>
          <a:p>
            <a:pPr lvl="0"/>
            <a:r>
              <a:rPr lang="en-US" dirty="0"/>
              <a:t>Graphic Subtitle – Arial 10pt Italic, Use Title Case</a:t>
            </a:r>
          </a:p>
        </p:txBody>
      </p:sp>
    </p:spTree>
    <p:extLst>
      <p:ext uri="{BB962C8B-B14F-4D97-AF65-F5344CB8AC3E}">
        <p14:creationId xmlns:p14="http://schemas.microsoft.com/office/powerpoint/2010/main" val="384360366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3295" y="3612362"/>
            <a:ext cx="5739063" cy="1077218"/>
          </a:xfrm>
        </p:spPr>
        <p:txBody>
          <a:bodyPr/>
          <a:lstStyle>
            <a:lvl1pPr>
              <a:defRPr sz="3500" b="0">
                <a:solidFill>
                  <a:schemeClr val="tx1"/>
                </a:solidFill>
              </a:defRPr>
            </a:lvl1pPr>
          </a:lstStyle>
          <a:p>
            <a:r>
              <a:rPr lang="en-US" dirty="0"/>
              <a:t>Presentation Title – Arial 35pt Regular, Use Title Case</a:t>
            </a:r>
          </a:p>
        </p:txBody>
      </p: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27303" y="359914"/>
            <a:ext cx="1549400" cy="431800"/>
          </a:xfrm>
          <a:prstGeom prst="rect">
            <a:avLst/>
          </a:prstGeom>
        </p:spPr>
      </p:pic>
    </p:spTree>
    <p:extLst>
      <p:ext uri="{BB962C8B-B14F-4D97-AF65-F5344CB8AC3E}">
        <p14:creationId xmlns:p14="http://schemas.microsoft.com/office/powerpoint/2010/main" val="165577493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93295" y="16928"/>
            <a:ext cx="5586830" cy="230832"/>
          </a:xfrm>
        </p:spPr>
        <p:txBody>
          <a:bodyPr anchor="t" anchorCtr="0"/>
          <a:lstStyle>
            <a:lvl1pPr>
              <a:defRPr sz="1500" b="0">
                <a:solidFill>
                  <a:schemeClr val="tx1"/>
                </a:solidFill>
              </a:defRPr>
            </a:lvl1pPr>
          </a:lstStyle>
          <a:p>
            <a:r>
              <a:rPr lang="en-US" sz="1500" dirty="0"/>
              <a:t>Presentation Subtitle – Arial 15pt Regular, Use Title Case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066" y="4550731"/>
            <a:ext cx="2758044" cy="119033"/>
          </a:xfrm>
          <a:prstGeom prst="rect">
            <a:avLst/>
          </a:prstGeom>
        </p:spPr>
      </p:pic>
      <p:sp>
        <p:nvSpPr>
          <p:cNvPr id="9" name="Text Placeholder 5"/>
          <p:cNvSpPr txBox="1">
            <a:spLocks/>
          </p:cNvSpPr>
          <p:nvPr userDrawn="1"/>
        </p:nvSpPr>
        <p:spPr bwMode="gray">
          <a:xfrm>
            <a:off x="3282078" y="4540103"/>
            <a:ext cx="3107155" cy="137083"/>
          </a:xfrm>
          <a:prstGeom prst="rect">
            <a:avLst/>
          </a:prstGeom>
        </p:spPr>
        <p:txBody>
          <a:bodyPr wrap="square" lIns="0" tIns="0" rIns="0" bIns="0">
            <a:spAutoFit/>
          </a:bodyPr>
          <a:lstStyle/>
          <a:p>
            <a:pPr algn="r"/>
            <a:r>
              <a:rPr lang="en-US" sz="950" dirty="0">
                <a:solidFill>
                  <a:srgbClr val="333E48"/>
                </a:solidFill>
                <a:ea typeface="Times New Roman"/>
                <a:cs typeface="Times New Roman"/>
              </a:rPr>
              <a:t>research            technology              consulting</a:t>
            </a:r>
            <a:endParaRPr lang="en-US" sz="1200" dirty="0">
              <a:solidFill>
                <a:srgbClr val="333E48"/>
              </a:solidFill>
              <a:latin typeface="Times New Roman"/>
              <a:ea typeface="Times New Roman"/>
            </a:endParaRPr>
          </a:p>
        </p:txBody>
      </p:sp>
      <p:cxnSp>
        <p:nvCxnSpPr>
          <p:cNvPr id="10" name="Straight Connector 9"/>
          <p:cNvCxnSpPr/>
          <p:nvPr userDrawn="1"/>
        </p:nvCxnSpPr>
        <p:spPr>
          <a:xfrm>
            <a:off x="-4290" y="4336047"/>
            <a:ext cx="6405090" cy="0"/>
          </a:xfrm>
          <a:prstGeom prst="line">
            <a:avLst/>
          </a:prstGeom>
          <a:noFill/>
          <a:ln w="12700" cap="flat" cmpd="sng" algn="ctr">
            <a:solidFill>
              <a:schemeClr val="accent4"/>
            </a:solidFill>
            <a:prstDash val="solid"/>
            <a:miter lim="800000"/>
          </a:ln>
          <a:effectLst/>
        </p:spPr>
      </p:cxnSp>
      <p:grpSp>
        <p:nvGrpSpPr>
          <p:cNvPr id="11" name="Group 10"/>
          <p:cNvGrpSpPr/>
          <p:nvPr userDrawn="1"/>
        </p:nvGrpSpPr>
        <p:grpSpPr>
          <a:xfrm>
            <a:off x="5584851" y="4542229"/>
            <a:ext cx="212687" cy="135825"/>
            <a:chOff x="-610120" y="-1070802"/>
            <a:chExt cx="8498295" cy="5422283"/>
          </a:xfrm>
          <a:solidFill>
            <a:schemeClr val="accent6"/>
          </a:solidFill>
        </p:grpSpPr>
        <p:sp>
          <p:nvSpPr>
            <p:cNvPr id="19" name="Rectangle 43"/>
            <p:cNvSpPr/>
            <p:nvPr userDrawn="1"/>
          </p:nvSpPr>
          <p:spPr bwMode="gray">
            <a:xfrm flipH="1">
              <a:off x="3360114" y="1072841"/>
              <a:ext cx="4528061" cy="3278640"/>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grpSp>
          <p:nvGrpSpPr>
            <p:cNvPr id="20" name="Group 19"/>
            <p:cNvGrpSpPr/>
            <p:nvPr userDrawn="1"/>
          </p:nvGrpSpPr>
          <p:grpSpPr>
            <a:xfrm>
              <a:off x="-610120" y="-1070802"/>
              <a:ext cx="3784617" cy="5422283"/>
              <a:chOff x="-610120" y="-1070802"/>
              <a:chExt cx="3784617" cy="5422283"/>
            </a:xfrm>
            <a:grpFill/>
          </p:grpSpPr>
          <p:sp>
            <p:nvSpPr>
              <p:cNvPr id="22" name="Rectangle 43"/>
              <p:cNvSpPr/>
              <p:nvPr userDrawn="1"/>
            </p:nvSpPr>
            <p:spPr bwMode="gray">
              <a:xfrm>
                <a:off x="-610120" y="1072841"/>
                <a:ext cx="3784617" cy="3278640"/>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sp>
            <p:nvSpPr>
              <p:cNvPr id="23" name="Oval 22"/>
              <p:cNvSpPr/>
              <p:nvPr userDrawn="1"/>
            </p:nvSpPr>
            <p:spPr bwMode="gray">
              <a:xfrm>
                <a:off x="-473548" y="-1070802"/>
                <a:ext cx="1866375" cy="1866391"/>
              </a:xfrm>
              <a:prstGeom prst="ellipse">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grpSp>
        <p:sp>
          <p:nvSpPr>
            <p:cNvPr id="21" name="Oval 20"/>
            <p:cNvSpPr/>
            <p:nvPr userDrawn="1"/>
          </p:nvSpPr>
          <p:spPr bwMode="gray">
            <a:xfrm>
              <a:off x="5879503" y="-1070802"/>
              <a:ext cx="1866337" cy="1866391"/>
            </a:xfrm>
            <a:prstGeom prst="ellipse">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grpSp>
      <p:grpSp>
        <p:nvGrpSpPr>
          <p:cNvPr id="14" name="Group 13"/>
          <p:cNvGrpSpPr/>
          <p:nvPr userDrawn="1"/>
        </p:nvGrpSpPr>
        <p:grpSpPr>
          <a:xfrm>
            <a:off x="4614809" y="4508219"/>
            <a:ext cx="151740" cy="202480"/>
            <a:chOff x="-2599" y="0"/>
            <a:chExt cx="2677551" cy="3583450"/>
          </a:xfrm>
          <a:solidFill>
            <a:schemeClr val="accent6"/>
          </a:solidFill>
        </p:grpSpPr>
        <p:sp>
          <p:nvSpPr>
            <p:cNvPr id="16" name="Flowchart: Manual Operation 15"/>
            <p:cNvSpPr/>
            <p:nvPr userDrawn="1"/>
          </p:nvSpPr>
          <p:spPr bwMode="gray">
            <a:xfrm>
              <a:off x="237329" y="2003692"/>
              <a:ext cx="1579745" cy="1579758"/>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sp>
          <p:nvSpPr>
            <p:cNvPr id="17" name="Flowchart: Manual Operation 15"/>
            <p:cNvSpPr/>
            <p:nvPr userDrawn="1"/>
          </p:nvSpPr>
          <p:spPr bwMode="gray">
            <a:xfrm>
              <a:off x="-2599" y="0"/>
              <a:ext cx="1579762" cy="1579758"/>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sp>
          <p:nvSpPr>
            <p:cNvPr id="18" name="Flowchart: Manual Operation 15"/>
            <p:cNvSpPr/>
            <p:nvPr userDrawn="1"/>
          </p:nvSpPr>
          <p:spPr bwMode="gray">
            <a:xfrm rot="21428216">
              <a:off x="1258113" y="957345"/>
              <a:ext cx="1416839" cy="1416850"/>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grpSp>
      <p:sp>
        <p:nvSpPr>
          <p:cNvPr id="15" name="Rounded Rectangle 11"/>
          <p:cNvSpPr/>
          <p:nvPr userDrawn="1"/>
        </p:nvSpPr>
        <p:spPr bwMode="gray">
          <a:xfrm rot="18908457">
            <a:off x="3722030" y="4565610"/>
            <a:ext cx="177135" cy="90550"/>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sp>
        <p:nvSpPr>
          <p:cNvPr id="25" name="Text Placeholder 5"/>
          <p:cNvSpPr>
            <a:spLocks noGrp="1"/>
          </p:cNvSpPr>
          <p:nvPr>
            <p:ph type="body" sz="quarter" idx="21" hasCustomPrompt="1"/>
          </p:nvPr>
        </p:nvSpPr>
        <p:spPr bwMode="gray">
          <a:xfrm>
            <a:off x="493295" y="1310192"/>
            <a:ext cx="4572000" cy="169277"/>
          </a:xfrm>
        </p:spPr>
        <p:txBody>
          <a:bodyPr/>
          <a:lstStyle>
            <a:lvl1pPr marL="0" indent="0">
              <a:spcBef>
                <a:spcPts val="0"/>
              </a:spcBef>
              <a:buNone/>
              <a:defRPr sz="1100" b="1"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r>
              <a:rPr lang="en-US" dirty="0"/>
              <a:t>Add Institution Name (If You Need to Customize)</a:t>
            </a:r>
          </a:p>
        </p:txBody>
      </p:sp>
      <p:sp>
        <p:nvSpPr>
          <p:cNvPr id="26" name="Text Placeholder 5"/>
          <p:cNvSpPr>
            <a:spLocks noGrp="1"/>
          </p:cNvSpPr>
          <p:nvPr>
            <p:ph type="body" sz="quarter" idx="22" hasCustomPrompt="1"/>
          </p:nvPr>
        </p:nvSpPr>
        <p:spPr bwMode="gray">
          <a:xfrm>
            <a:off x="493295" y="1543666"/>
            <a:ext cx="4572000" cy="169277"/>
          </a:xfrm>
        </p:spPr>
        <p:txBody>
          <a:bodyPr/>
          <a:lstStyle>
            <a:lvl1pPr marL="0" indent="0">
              <a:spcBef>
                <a:spcPts val="0"/>
              </a:spcBef>
              <a:buNone/>
              <a:defRPr sz="1100" b="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Add Date of Presentation (If You Need to Customize)</a:t>
            </a:r>
          </a:p>
        </p:txBody>
      </p:sp>
    </p:spTree>
    <p:extLst>
      <p:ext uri="{BB962C8B-B14F-4D97-AF65-F5344CB8AC3E}">
        <p14:creationId xmlns:p14="http://schemas.microsoft.com/office/powerpoint/2010/main" val="242358933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29935"/>
            <a:ext cx="4023360" cy="307777"/>
          </a:xfrm>
        </p:spPr>
        <p:txBody>
          <a:bodyPr anchor="t" anchorCtr="0"/>
          <a:lstStyle>
            <a:lvl1pPr>
              <a:defRPr sz="2000" b="0">
                <a:solidFill>
                  <a:schemeClr val="tx1"/>
                </a:solidFill>
              </a:defRPr>
            </a:lvl1pPr>
          </a:lstStyle>
          <a:p>
            <a:r>
              <a:rPr lang="en-US" dirty="0"/>
              <a:t>Insert Program Name Here</a:t>
            </a:r>
          </a:p>
        </p:txBody>
      </p:sp>
      <p:sp>
        <p:nvSpPr>
          <p:cNvPr id="15" name="Text Placeholder 5"/>
          <p:cNvSpPr>
            <a:spLocks noGrp="1"/>
          </p:cNvSpPr>
          <p:nvPr>
            <p:ph type="body" sz="quarter" idx="20" hasCustomPrompt="1"/>
          </p:nvPr>
        </p:nvSpPr>
        <p:spPr bwMode="gray">
          <a:xfrm>
            <a:off x="784156" y="11437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5" name="Text Placeholder 4"/>
          <p:cNvSpPr>
            <a:spLocks noGrp="1"/>
          </p:cNvSpPr>
          <p:nvPr>
            <p:ph type="body" sz="quarter" idx="30" hasCustomPrompt="1"/>
          </p:nvPr>
        </p:nvSpPr>
        <p:spPr bwMode="gray">
          <a:xfrm>
            <a:off x="784156" y="1348779"/>
            <a:ext cx="347472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cxnSp>
        <p:nvCxnSpPr>
          <p:cNvPr id="24" name="Straight Connector 23"/>
          <p:cNvCxnSpPr/>
          <p:nvPr userDrawn="1"/>
        </p:nvCxnSpPr>
        <p:spPr bwMode="gray">
          <a:xfrm>
            <a:off x="4879843" y="375284"/>
            <a:ext cx="0" cy="4425315"/>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bwMode="gray">
          <a:xfrm>
            <a:off x="4953943" y="375975"/>
            <a:ext cx="1419725" cy="442531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LEGAL CAVEAT</a:t>
            </a:r>
          </a:p>
          <a:p>
            <a:pPr>
              <a:spcBef>
                <a:spcPts val="400"/>
              </a:spcBef>
            </a:pPr>
            <a:r>
              <a:rPr lang="en-US" sz="530" dirty="0">
                <a:solidFill>
                  <a:srgbClr val="333E48"/>
                </a:solidFill>
                <a:cs typeface="Aria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a:t>
            </a:r>
            <a:br>
              <a:rPr lang="en-US" sz="530" dirty="0">
                <a:solidFill>
                  <a:srgbClr val="333E48"/>
                </a:solidFill>
                <a:cs typeface="Arial"/>
              </a:rPr>
            </a:br>
            <a:r>
              <a:rPr lang="en-US" sz="530" dirty="0">
                <a:solidFill>
                  <a:srgbClr val="333E48"/>
                </a:solidFill>
                <a:cs typeface="Arial"/>
              </a:rPr>
              <a:t>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a:t>
            </a:r>
            <a:br>
              <a:rPr lang="en-US" sz="530" dirty="0">
                <a:solidFill>
                  <a:srgbClr val="333E48"/>
                </a:solidFill>
                <a:cs typeface="Arial"/>
              </a:rPr>
            </a:br>
            <a:r>
              <a:rPr lang="en-US" sz="530" dirty="0">
                <a:solidFill>
                  <a:srgbClr val="333E48"/>
                </a:solidFill>
                <a:cs typeface="Arial"/>
              </a:rPr>
              <a:t>(b) any recommendation or graded ranking by Advisory Board, or (c) failure of member and its employees and agents to abide by the terms set forth herein.</a:t>
            </a:r>
          </a:p>
          <a:p>
            <a:pPr>
              <a:spcBef>
                <a:spcPts val="400"/>
              </a:spcBef>
            </a:pPr>
            <a:r>
              <a:rPr lang="en-US" sz="530" dirty="0">
                <a:solidFill>
                  <a:srgbClr val="333E48"/>
                </a:solidFill>
                <a:cs typeface="Aria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p:txBody>
      </p:sp>
      <p:sp>
        <p:nvSpPr>
          <p:cNvPr id="6" name="Text Placeholder 5"/>
          <p:cNvSpPr>
            <a:spLocks noGrp="1"/>
          </p:cNvSpPr>
          <p:nvPr>
            <p:ph type="body" sz="quarter" idx="37" hasCustomPrompt="1"/>
          </p:nvPr>
        </p:nvSpPr>
        <p:spPr bwMode="gray">
          <a:xfrm>
            <a:off x="784156" y="1547065"/>
            <a:ext cx="347472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16" name="Text Placeholder 5"/>
          <p:cNvSpPr>
            <a:spLocks noGrp="1"/>
          </p:cNvSpPr>
          <p:nvPr>
            <p:ph type="body" sz="quarter" idx="38" hasCustomPrompt="1"/>
          </p:nvPr>
        </p:nvSpPr>
        <p:spPr bwMode="gray">
          <a:xfrm>
            <a:off x="784156" y="1677053"/>
            <a:ext cx="347472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18" name="Text Placeholder 5"/>
          <p:cNvSpPr>
            <a:spLocks noGrp="1"/>
          </p:cNvSpPr>
          <p:nvPr>
            <p:ph type="body" sz="quarter" idx="39" hasCustomPrompt="1"/>
          </p:nvPr>
        </p:nvSpPr>
        <p:spPr bwMode="gray">
          <a:xfrm>
            <a:off x="784156" y="2111845"/>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6" name="Text Placeholder 4"/>
          <p:cNvSpPr>
            <a:spLocks noGrp="1"/>
          </p:cNvSpPr>
          <p:nvPr>
            <p:ph type="body" sz="quarter" idx="40" hasCustomPrompt="1"/>
          </p:nvPr>
        </p:nvSpPr>
        <p:spPr bwMode="gray">
          <a:xfrm>
            <a:off x="784156" y="2321372"/>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5"/>
          <p:cNvSpPr>
            <a:spLocks noGrp="1"/>
          </p:cNvSpPr>
          <p:nvPr>
            <p:ph type="body" sz="quarter" idx="41" hasCustomPrompt="1"/>
          </p:nvPr>
        </p:nvSpPr>
        <p:spPr bwMode="gray">
          <a:xfrm>
            <a:off x="784156" y="2775232"/>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28" name="Text Placeholder 4"/>
          <p:cNvSpPr>
            <a:spLocks noGrp="1"/>
          </p:cNvSpPr>
          <p:nvPr>
            <p:ph type="body" sz="quarter" idx="42" hasCustomPrompt="1"/>
          </p:nvPr>
        </p:nvSpPr>
        <p:spPr bwMode="gray">
          <a:xfrm>
            <a:off x="784156" y="2984759"/>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784156" y="34386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0" name="Text Placeholder 4"/>
          <p:cNvSpPr>
            <a:spLocks noGrp="1"/>
          </p:cNvSpPr>
          <p:nvPr>
            <p:ph type="body" sz="quarter" idx="44" hasCustomPrompt="1"/>
          </p:nvPr>
        </p:nvSpPr>
        <p:spPr bwMode="gray">
          <a:xfrm>
            <a:off x="784156" y="3648163"/>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265607593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2" name="Rectangle 1"/>
          <p:cNvSpPr/>
          <p:nvPr userDrawn="1"/>
        </p:nvSpPr>
        <p:spPr bwMode="gray">
          <a:xfrm>
            <a:off x="0" y="0"/>
            <a:ext cx="6400800" cy="101065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8" name="TextBox 7"/>
          <p:cNvSpPr txBox="1"/>
          <p:nvPr userDrawn="1"/>
        </p:nvSpPr>
        <p:spPr bwMode="gray">
          <a:xfrm>
            <a:off x="4953943" y="24057"/>
            <a:ext cx="1419725" cy="468179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IMPORTANT: Please read the following.</a:t>
            </a:r>
          </a:p>
          <a:p>
            <a:pPr>
              <a:spcBef>
                <a:spcPts val="400"/>
              </a:spcBef>
            </a:pPr>
            <a:r>
              <a:rPr lang="en-US" sz="530" dirty="0">
                <a:solidFill>
                  <a:srgbClr val="333E48"/>
                </a:solidFill>
                <a:cs typeface="Arial"/>
              </a:rPr>
              <a:t>Advisory Board has prepared this report for the exclusive use of its members. Each member acknowledges and agrees that this report and the information contained herein (collectively, the “Report”) are confidential and proprietary</a:t>
            </a:r>
            <a:br>
              <a:rPr lang="en-US" sz="530" dirty="0">
                <a:solidFill>
                  <a:srgbClr val="333E48"/>
                </a:solidFill>
                <a:cs typeface="Arial"/>
              </a:rPr>
            </a:br>
            <a:r>
              <a:rPr lang="en-US" sz="530" dirty="0">
                <a:solidFill>
                  <a:srgbClr val="333E48"/>
                </a:solidFill>
                <a:cs typeface="Arial"/>
              </a:rPr>
              <a:t>to Advisory Board. By accepting delivery of this Report, each member agrees to abide by the terms as stated herein, including the following:</a:t>
            </a:r>
          </a:p>
          <a:p>
            <a:pPr marL="115888" indent="-115888">
              <a:spcBef>
                <a:spcPts val="400"/>
              </a:spcBef>
            </a:pPr>
            <a:r>
              <a:rPr lang="en-US" sz="530" dirty="0">
                <a:solidFill>
                  <a:srgbClr val="333E48"/>
                </a:solidFill>
                <a:cs typeface="Aria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400"/>
              </a:spcBef>
            </a:pPr>
            <a:r>
              <a:rPr lang="en-US" sz="530" dirty="0">
                <a:solidFill>
                  <a:srgbClr val="333E48"/>
                </a:solidFill>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lang="en-US" sz="530" dirty="0">
                <a:solidFill>
                  <a:srgbClr val="333E48"/>
                </a:solidFill>
                <a:cs typeface="Arial"/>
              </a:rPr>
            </a:br>
            <a:r>
              <a:rPr lang="en-US" sz="530" dirty="0">
                <a:solidFill>
                  <a:srgbClr val="333E48"/>
                </a:solidFill>
                <a:cs typeface="Arial"/>
              </a:rPr>
              <a:t>(b) any third party.</a:t>
            </a:r>
          </a:p>
          <a:p>
            <a:pPr marL="115888" indent="-115888">
              <a:spcBef>
                <a:spcPts val="400"/>
              </a:spcBef>
            </a:pPr>
            <a:r>
              <a:rPr lang="en-US" sz="530" dirty="0">
                <a:solidFill>
                  <a:srgbClr val="333E48"/>
                </a:solidFill>
                <a:cs typeface="Arial"/>
              </a:rPr>
              <a:t>3.	Each member may make this Report available solely to those of its employees and agents who (a) are registered for the workshop or membership program of</a:t>
            </a:r>
            <a:br>
              <a:rPr lang="en-US" sz="530" dirty="0">
                <a:solidFill>
                  <a:srgbClr val="333E48"/>
                </a:solidFill>
                <a:cs typeface="Arial"/>
              </a:rPr>
            </a:br>
            <a:r>
              <a:rPr lang="en-US" sz="530" dirty="0">
                <a:solidFill>
                  <a:srgbClr val="333E48"/>
                </a:solidFill>
                <a:cs typeface="Arial"/>
              </a:rPr>
              <a:t>which this Report is a part, (b) require access to this Report in order to learn from the information described herein, and</a:t>
            </a:r>
            <a:br>
              <a:rPr lang="en-US" sz="530" dirty="0">
                <a:solidFill>
                  <a:srgbClr val="333E48"/>
                </a:solidFill>
                <a:cs typeface="Arial"/>
              </a:rPr>
            </a:br>
            <a:r>
              <a:rPr lang="en-US" sz="530" dirty="0">
                <a:solidFill>
                  <a:srgbClr val="333E48"/>
                </a:solidFill>
                <a:cs typeface="Arial"/>
              </a:rPr>
              <a:t>(c)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400"/>
              </a:spcBef>
            </a:pPr>
            <a:r>
              <a:rPr lang="en-US" sz="530" dirty="0">
                <a:solidFill>
                  <a:srgbClr val="333E48"/>
                </a:solidFill>
                <a:cs typeface="Arial"/>
              </a:rPr>
              <a:t>4.	Each member shall not remove from this Report any confidential markings, copyright notices, and/or other similar indicia herein.</a:t>
            </a:r>
          </a:p>
          <a:p>
            <a:pPr marL="115888" indent="-115888">
              <a:spcBef>
                <a:spcPts val="400"/>
              </a:spcBef>
            </a:pPr>
            <a:r>
              <a:rPr lang="en-US" sz="530" dirty="0">
                <a:solidFill>
                  <a:srgbClr val="333E48"/>
                </a:solidFill>
                <a:cs typeface="Arial"/>
              </a:rPr>
              <a:t>5.	Each member is responsible for any breach of its obligations as stated herein by any of its employees or agents.</a:t>
            </a:r>
          </a:p>
          <a:p>
            <a:pPr marL="115888" indent="-115888">
              <a:spcBef>
                <a:spcPts val="400"/>
              </a:spcBef>
            </a:pPr>
            <a:r>
              <a:rPr lang="en-US" sz="530" dirty="0">
                <a:solidFill>
                  <a:srgbClr val="333E48"/>
                </a:solidFill>
                <a:cs typeface="Arial"/>
              </a:rPr>
              <a:t>6.	If a member is unwilling to abide by any</a:t>
            </a:r>
            <a:br>
              <a:rPr lang="en-US" sz="530" dirty="0">
                <a:solidFill>
                  <a:srgbClr val="333E48"/>
                </a:solidFill>
                <a:cs typeface="Arial"/>
              </a:rPr>
            </a:br>
            <a:r>
              <a:rPr lang="en-US" sz="530" dirty="0">
                <a:solidFill>
                  <a:srgbClr val="333E48"/>
                </a:solidFill>
                <a:cs typeface="Arial"/>
              </a:rPr>
              <a:t>of the foregoing obligations, then such member shall promptly return this Report and all copies thereof to Advisory Board </a:t>
            </a:r>
          </a:p>
        </p:txBody>
      </p:sp>
      <p:cxnSp>
        <p:nvCxnSpPr>
          <p:cNvPr id="9" name="Straight Connector 8"/>
          <p:cNvCxnSpPr/>
          <p:nvPr userDrawn="1"/>
        </p:nvCxnSpPr>
        <p:spPr bwMode="gray">
          <a:xfrm>
            <a:off x="4879843" y="-2108"/>
            <a:ext cx="0" cy="4578361"/>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19858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cxnSp>
        <p:nvCxnSpPr>
          <p:cNvPr id="8" name="Straight Connector 7"/>
          <p:cNvCxnSpPr/>
          <p:nvPr/>
        </p:nvCxnSpPr>
        <p:spPr bwMode="gray">
          <a:xfrm>
            <a:off x="4101378"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itle 2"/>
          <p:cNvSpPr>
            <a:spLocks noGrp="1"/>
          </p:cNvSpPr>
          <p:nvPr userDrawn="1">
            <p:ph type="title" hasCustomPrompt="1"/>
          </p:nvPr>
        </p:nvSpPr>
        <p:spPr bwMode="gray">
          <a:xfrm>
            <a:off x="320675" y="208501"/>
            <a:ext cx="3474720" cy="307777"/>
          </a:xfrm>
        </p:spPr>
        <p:txBody>
          <a:bodyPr anchor="t" anchorCtr="0"/>
          <a:lstStyle>
            <a:lvl1pPr>
              <a:defRPr sz="2000" b="0">
                <a:solidFill>
                  <a:schemeClr val="tx1"/>
                </a:solidFill>
              </a:defRPr>
            </a:lvl1pPr>
          </a:lstStyle>
          <a:p>
            <a:r>
              <a:rPr lang="en-US" dirty="0"/>
              <a:t>Insert Program Name Here</a:t>
            </a:r>
          </a:p>
        </p:txBody>
      </p:sp>
      <p:sp>
        <p:nvSpPr>
          <p:cNvPr id="3" name="TextBox 2"/>
          <p:cNvSpPr txBox="1"/>
          <p:nvPr userDrawn="1"/>
        </p:nvSpPr>
        <p:spPr bwMode="gray">
          <a:xfrm>
            <a:off x="4222376" y="122452"/>
            <a:ext cx="2110918" cy="4603824"/>
          </a:xfrm>
          <a:prstGeom prst="rect">
            <a:avLst/>
          </a:prstGeom>
          <a:noFill/>
        </p:spPr>
        <p:txBody>
          <a:bodyPr wrap="square" lIns="0" tIns="0" rIns="0" bIns="0" rtlCol="0">
            <a:spAutoFit/>
          </a:bodyPr>
          <a:lstStyle/>
          <a:p>
            <a:pPr>
              <a:spcBef>
                <a:spcPts val="300"/>
              </a:spcBef>
            </a:pPr>
            <a:r>
              <a:rPr lang="en-US" sz="450" b="1" dirty="0">
                <a:solidFill>
                  <a:srgbClr val="333E48"/>
                </a:solidFill>
              </a:rPr>
              <a:t>LEGAL CAVEAT</a:t>
            </a:r>
          </a:p>
          <a:p>
            <a:pPr>
              <a:spcBef>
                <a:spcPts val="300"/>
              </a:spcBef>
            </a:pPr>
            <a:r>
              <a:rPr lang="en-US" sz="450" dirty="0">
                <a:solidFill>
                  <a:srgbClr val="333E48"/>
                </a:solidFil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a:t>
            </a:r>
            <a:br>
              <a:rPr lang="en-US" sz="450" dirty="0">
                <a:solidFill>
                  <a:srgbClr val="333E48"/>
                </a:solidFill>
              </a:rPr>
            </a:br>
            <a:r>
              <a:rPr lang="en-US" sz="450" dirty="0">
                <a:solidFill>
                  <a:srgbClr val="333E48"/>
                </a:solidFill>
              </a:rPr>
              <a:t>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a:t>
            </a:r>
            <a:br>
              <a:rPr lang="en-US" sz="450" dirty="0">
                <a:solidFill>
                  <a:srgbClr val="333E48"/>
                </a:solidFill>
              </a:rPr>
            </a:br>
            <a:r>
              <a:rPr lang="en-US" sz="450" dirty="0">
                <a:solidFill>
                  <a:srgbClr val="333E48"/>
                </a:solidFill>
              </a:rPr>
              <a:t>and its employees and agents to abide by the terms set forth herein.</a:t>
            </a:r>
          </a:p>
          <a:p>
            <a:pPr>
              <a:spcBef>
                <a:spcPts val="300"/>
              </a:spcBef>
            </a:pPr>
            <a:r>
              <a:rPr lang="en-US" sz="450" dirty="0">
                <a:solidFill>
                  <a:srgbClr val="333E48"/>
                </a:solidFil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spcBef>
                <a:spcPts val="800"/>
              </a:spcBef>
            </a:pPr>
            <a:r>
              <a:rPr lang="en-US" sz="450" b="1" dirty="0">
                <a:solidFill>
                  <a:srgbClr val="333E48"/>
                </a:solidFill>
              </a:rPr>
              <a:t>IMPORTANT: Please read the following.</a:t>
            </a:r>
          </a:p>
          <a:p>
            <a:pPr>
              <a:spcBef>
                <a:spcPts val="300"/>
              </a:spcBef>
            </a:pPr>
            <a:r>
              <a:rPr lang="en-US" sz="450" dirty="0">
                <a:solidFill>
                  <a:srgbClr val="333E48"/>
                </a:solidFill>
              </a:rPr>
              <a:t>Advisory Board has prepared this report for the exclusive use of its members.</a:t>
            </a:r>
            <a:br>
              <a:rPr lang="en-US" sz="450" dirty="0">
                <a:solidFill>
                  <a:srgbClr val="333E48"/>
                </a:solidFill>
              </a:rPr>
            </a:br>
            <a:r>
              <a:rPr lang="en-US" sz="450" dirty="0">
                <a:solidFill>
                  <a:srgbClr val="333E48"/>
                </a:solidFill>
              </a:rPr>
              <a:t>Each member acknowledges and agrees that this report and the information contained herein (collectively, the “Report”) are confidential and proprietary to Advisory Board. By accepting delivery of this Report, each member agrees to</a:t>
            </a:r>
            <a:br>
              <a:rPr lang="en-US" sz="450" dirty="0">
                <a:solidFill>
                  <a:srgbClr val="333E48"/>
                </a:solidFill>
              </a:rPr>
            </a:br>
            <a:r>
              <a:rPr lang="en-US" sz="450" dirty="0">
                <a:solidFill>
                  <a:srgbClr val="333E48"/>
                </a:solidFill>
              </a:rPr>
              <a:t>abide by the terms as stated herein, including the following:</a:t>
            </a:r>
          </a:p>
          <a:p>
            <a:pPr marL="115888" indent="-115888">
              <a:spcBef>
                <a:spcPts val="300"/>
              </a:spcBef>
            </a:pPr>
            <a:r>
              <a:rPr lang="en-US" sz="450" dirty="0">
                <a:solidFill>
                  <a:srgbClr val="333E48"/>
                </a:solidFill>
              </a:rPr>
              <a:t>1.	Advisory Board owns all right, title, and interest in and to this Report. Except as stated herein, no right, license, permission, or interest of any kind in this Report is intended to be given, transferred to, or acquired by a member.</a:t>
            </a:r>
            <a:br>
              <a:rPr lang="en-US" sz="450" dirty="0">
                <a:solidFill>
                  <a:srgbClr val="333E48"/>
                </a:solidFill>
              </a:rPr>
            </a:br>
            <a:r>
              <a:rPr lang="en-US" sz="450" dirty="0">
                <a:solidFill>
                  <a:srgbClr val="333E48"/>
                </a:solidFill>
              </a:rPr>
              <a:t>Each member is authorized to use this Report only to the extent expressly authorized herein.</a:t>
            </a:r>
          </a:p>
          <a:p>
            <a:pPr marL="115888" indent="-115888">
              <a:spcBef>
                <a:spcPts val="300"/>
              </a:spcBef>
            </a:pPr>
            <a:r>
              <a:rPr lang="en-US" sz="450" dirty="0">
                <a:solidFill>
                  <a:srgbClr val="333E48"/>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5888" indent="-115888">
              <a:spcBef>
                <a:spcPts val="300"/>
              </a:spcBef>
            </a:pPr>
            <a:r>
              <a:rPr lang="en-US" sz="450" dirty="0">
                <a:solidFill>
                  <a:srgbClr val="333E48"/>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300"/>
              </a:spcBef>
            </a:pPr>
            <a:r>
              <a:rPr lang="en-US" sz="450" dirty="0">
                <a:solidFill>
                  <a:srgbClr val="333E48"/>
                </a:solidFill>
              </a:rPr>
              <a:t>4.	Each member shall not remove from this Report any confidential markings, copyright notices, and/or other similar indicia herein.</a:t>
            </a:r>
          </a:p>
          <a:p>
            <a:pPr marL="115888" indent="-115888">
              <a:spcBef>
                <a:spcPts val="300"/>
              </a:spcBef>
            </a:pPr>
            <a:r>
              <a:rPr lang="en-US" sz="450" dirty="0">
                <a:solidFill>
                  <a:srgbClr val="333E48"/>
                </a:solidFill>
              </a:rPr>
              <a:t>5.	Each member is responsible for any breach of its obligations as stated herein by any of its employees or agents.</a:t>
            </a:r>
          </a:p>
          <a:p>
            <a:pPr marL="115888" indent="-115888">
              <a:spcBef>
                <a:spcPts val="300"/>
              </a:spcBef>
            </a:pPr>
            <a:r>
              <a:rPr lang="en-US" sz="450" dirty="0">
                <a:solidFill>
                  <a:srgbClr val="333E48"/>
                </a:solidFill>
              </a:rPr>
              <a:t>6.	If a member is unwilling to abide by any of the foregoing obligations, then</a:t>
            </a:r>
            <a:br>
              <a:rPr lang="en-US" sz="450" dirty="0">
                <a:solidFill>
                  <a:srgbClr val="333E48"/>
                </a:solidFill>
              </a:rPr>
            </a:br>
            <a:r>
              <a:rPr lang="en-US" sz="450" dirty="0">
                <a:solidFill>
                  <a:srgbClr val="333E48"/>
                </a:solidFill>
              </a:rPr>
              <a:t>such member shall promptly return this Report and all copies thereof to Advisory Board.</a:t>
            </a:r>
          </a:p>
        </p:txBody>
      </p:sp>
      <p:sp>
        <p:nvSpPr>
          <p:cNvPr id="23" name="Text Placeholder 5"/>
          <p:cNvSpPr>
            <a:spLocks noGrp="1"/>
          </p:cNvSpPr>
          <p:nvPr>
            <p:ph type="body" sz="quarter" idx="37" hasCustomPrompt="1"/>
          </p:nvPr>
        </p:nvSpPr>
        <p:spPr bwMode="gray">
          <a:xfrm>
            <a:off x="597660" y="10414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24" name="Text Placeholder 4"/>
          <p:cNvSpPr>
            <a:spLocks noGrp="1"/>
          </p:cNvSpPr>
          <p:nvPr>
            <p:ph type="body" sz="quarter" idx="38" hasCustomPrompt="1"/>
          </p:nvPr>
        </p:nvSpPr>
        <p:spPr bwMode="gray">
          <a:xfrm>
            <a:off x="597660" y="1246507"/>
            <a:ext cx="320040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sp>
        <p:nvSpPr>
          <p:cNvPr id="25" name="Text Placeholder 5"/>
          <p:cNvSpPr>
            <a:spLocks noGrp="1"/>
          </p:cNvSpPr>
          <p:nvPr>
            <p:ph type="body" sz="quarter" idx="39" hasCustomPrompt="1"/>
          </p:nvPr>
        </p:nvSpPr>
        <p:spPr bwMode="gray">
          <a:xfrm>
            <a:off x="597660" y="1444793"/>
            <a:ext cx="320040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26" name="Text Placeholder 5"/>
          <p:cNvSpPr>
            <a:spLocks noGrp="1"/>
          </p:cNvSpPr>
          <p:nvPr>
            <p:ph type="body" sz="quarter" idx="40" hasCustomPrompt="1"/>
          </p:nvPr>
        </p:nvSpPr>
        <p:spPr bwMode="gray">
          <a:xfrm>
            <a:off x="597660" y="1574781"/>
            <a:ext cx="320040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27" name="Text Placeholder 5"/>
          <p:cNvSpPr>
            <a:spLocks noGrp="1"/>
          </p:cNvSpPr>
          <p:nvPr>
            <p:ph type="body" sz="quarter" idx="41" hasCustomPrompt="1"/>
          </p:nvPr>
        </p:nvSpPr>
        <p:spPr bwMode="gray">
          <a:xfrm>
            <a:off x="597660" y="2009573"/>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8" name="Text Placeholder 4"/>
          <p:cNvSpPr>
            <a:spLocks noGrp="1"/>
          </p:cNvSpPr>
          <p:nvPr>
            <p:ph type="body" sz="quarter" idx="42" hasCustomPrompt="1"/>
          </p:nvPr>
        </p:nvSpPr>
        <p:spPr bwMode="gray">
          <a:xfrm>
            <a:off x="597660" y="2219100"/>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597660" y="2672960"/>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30" name="Text Placeholder 4"/>
          <p:cNvSpPr>
            <a:spLocks noGrp="1"/>
          </p:cNvSpPr>
          <p:nvPr>
            <p:ph type="body" sz="quarter" idx="44" hasCustomPrompt="1"/>
          </p:nvPr>
        </p:nvSpPr>
        <p:spPr bwMode="gray">
          <a:xfrm>
            <a:off x="597660" y="2882487"/>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31" name="Text Placeholder 5"/>
          <p:cNvSpPr>
            <a:spLocks noGrp="1"/>
          </p:cNvSpPr>
          <p:nvPr>
            <p:ph type="body" sz="quarter" idx="45" hasCustomPrompt="1"/>
          </p:nvPr>
        </p:nvSpPr>
        <p:spPr bwMode="gray">
          <a:xfrm>
            <a:off x="597660" y="33363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2" name="Text Placeholder 4"/>
          <p:cNvSpPr>
            <a:spLocks noGrp="1"/>
          </p:cNvSpPr>
          <p:nvPr>
            <p:ph type="body" sz="quarter" idx="46" hasCustomPrompt="1"/>
          </p:nvPr>
        </p:nvSpPr>
        <p:spPr bwMode="gray">
          <a:xfrm>
            <a:off x="597660" y="3545891"/>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129706855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50051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grpSp>
        <p:nvGrpSpPr>
          <p:cNvPr id="6" name="Group 5"/>
          <p:cNvGrpSpPr/>
          <p:nvPr userDrawn="1"/>
        </p:nvGrpSpPr>
        <p:grpSpPr>
          <a:xfrm>
            <a:off x="438759" y="3924048"/>
            <a:ext cx="5746136" cy="532222"/>
            <a:chOff x="381609" y="3980285"/>
            <a:chExt cx="5746136" cy="532222"/>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609" y="4056523"/>
              <a:ext cx="1369615" cy="379746"/>
            </a:xfrm>
            <a:prstGeom prst="rect">
              <a:avLst/>
            </a:prstGeom>
          </p:spPr>
        </p:pic>
        <p:cxnSp>
          <p:nvCxnSpPr>
            <p:cNvPr id="8" name="Straight Connector 7"/>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bwMode="gray">
            <a:xfrm>
              <a:off x="2058009" y="3980285"/>
              <a:ext cx="4069736" cy="530352"/>
            </a:xfrm>
            <a:prstGeom prst="rect">
              <a:avLst/>
            </a:prstGeom>
            <a:noFill/>
          </p:spPr>
          <p:txBody>
            <a:bodyPr wrap="square" lIns="0" tIns="0" rIns="0" bIns="0" rtlCol="0" anchor="ctr">
              <a:noAutofit/>
            </a:bodyPr>
            <a:lstStyle/>
            <a:p>
              <a:r>
                <a:rPr lang="en-US" sz="1050" dirty="0">
                  <a:solidFill>
                    <a:srgbClr val="333E48"/>
                  </a:solidFill>
                </a:rPr>
                <a:t>2445 M Street NW, Washington DC 20037</a:t>
              </a:r>
            </a:p>
            <a:p>
              <a:r>
                <a:rPr lang="en-US" sz="1050" dirty="0">
                  <a:solidFill>
                    <a:srgbClr val="333E48"/>
                  </a:solidFill>
                </a:rPr>
                <a:t>P 202.266.5600 </a:t>
              </a:r>
              <a:r>
                <a:rPr lang="en-US" sz="900" dirty="0">
                  <a:solidFill>
                    <a:srgbClr val="333E48"/>
                  </a:solidFill>
                </a:rPr>
                <a:t>│</a:t>
              </a:r>
              <a:r>
                <a:rPr lang="en-US" sz="1050" dirty="0">
                  <a:solidFill>
                    <a:srgbClr val="333E48"/>
                  </a:solidFill>
                </a:rPr>
                <a:t> F 202.266.5700 </a:t>
              </a:r>
              <a:r>
                <a:rPr lang="en-US" sz="900" dirty="0">
                  <a:solidFill>
                    <a:srgbClr val="333E48"/>
                  </a:solidFill>
                </a:rPr>
                <a:t>│</a:t>
              </a:r>
              <a:r>
                <a:rPr lang="en-US" sz="1050" dirty="0">
                  <a:solidFill>
                    <a:srgbClr val="333E48"/>
                  </a:solidFill>
                </a:rPr>
                <a:t> </a:t>
              </a:r>
              <a:r>
                <a:rPr lang="en-US" sz="1050" b="1" dirty="0">
                  <a:solidFill>
                    <a:srgbClr val="333E48"/>
                  </a:solidFill>
                </a:rPr>
                <a:t>advisory.com</a:t>
              </a:r>
            </a:p>
          </p:txBody>
        </p:sp>
      </p:grpSp>
    </p:spTree>
    <p:extLst>
      <p:ext uri="{BB962C8B-B14F-4D97-AF65-F5344CB8AC3E}">
        <p14:creationId xmlns:p14="http://schemas.microsoft.com/office/powerpoint/2010/main" val="286740029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grpSp>
        <p:nvGrpSpPr>
          <p:cNvPr id="6" name="Group 5"/>
          <p:cNvGrpSpPr/>
          <p:nvPr userDrawn="1"/>
        </p:nvGrpSpPr>
        <p:grpSpPr>
          <a:xfrm>
            <a:off x="438759" y="3924048"/>
            <a:ext cx="5746136" cy="532222"/>
            <a:chOff x="381609" y="3980285"/>
            <a:chExt cx="5746136" cy="532222"/>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609" y="4056523"/>
              <a:ext cx="1369615" cy="379746"/>
            </a:xfrm>
            <a:prstGeom prst="rect">
              <a:avLst/>
            </a:prstGeom>
          </p:spPr>
        </p:pic>
        <p:cxnSp>
          <p:nvCxnSpPr>
            <p:cNvPr id="12" name="Straight Connector 11"/>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bwMode="gray">
            <a:xfrm>
              <a:off x="2058009" y="3980285"/>
              <a:ext cx="4069736" cy="530352"/>
            </a:xfrm>
            <a:prstGeom prst="rect">
              <a:avLst/>
            </a:prstGeom>
            <a:noFill/>
          </p:spPr>
          <p:txBody>
            <a:bodyPr wrap="square" lIns="0" tIns="0" rIns="0" bIns="0" rtlCol="0" anchor="ctr">
              <a:noAutofit/>
            </a:bodyPr>
            <a:lstStyle/>
            <a:p>
              <a:r>
                <a:rPr lang="en-US" sz="1050" dirty="0">
                  <a:solidFill>
                    <a:srgbClr val="333E48"/>
                  </a:solidFill>
                </a:rPr>
                <a:t>Third Floor, Melbourne House</a:t>
              </a:r>
              <a:br>
                <a:rPr lang="en-US" sz="1050" dirty="0">
                  <a:solidFill>
                    <a:srgbClr val="333E48"/>
                  </a:solidFill>
                </a:rPr>
              </a:br>
              <a:r>
                <a:rPr lang="en-US" sz="1050" dirty="0">
                  <a:solidFill>
                    <a:srgbClr val="333E48"/>
                  </a:solidFill>
                </a:rPr>
                <a:t>46 Aldwych, London WC2B 4LL, UK</a:t>
              </a:r>
            </a:p>
            <a:p>
              <a:r>
                <a:rPr lang="en-US" sz="1050" dirty="0">
                  <a:solidFill>
                    <a:srgbClr val="333E48"/>
                  </a:solidFill>
                </a:rPr>
                <a:t>P +44 (0) 203 100 6800 </a:t>
              </a:r>
              <a:r>
                <a:rPr lang="en-US" sz="900" dirty="0">
                  <a:solidFill>
                    <a:srgbClr val="333E48"/>
                  </a:solidFill>
                </a:rPr>
                <a:t>│</a:t>
              </a:r>
              <a:r>
                <a:rPr lang="en-US" sz="1050" dirty="0">
                  <a:solidFill>
                    <a:srgbClr val="333E48"/>
                  </a:solidFill>
                </a:rPr>
                <a:t> </a:t>
              </a:r>
              <a:r>
                <a:rPr lang="en-US" sz="1050" b="1" dirty="0">
                  <a:solidFill>
                    <a:srgbClr val="333E48"/>
                  </a:solidFill>
                </a:rPr>
                <a:t>advisory.com</a:t>
              </a:r>
            </a:p>
          </p:txBody>
        </p:sp>
      </p:grpSp>
    </p:spTree>
    <p:extLst>
      <p:ext uri="{BB962C8B-B14F-4D97-AF65-F5344CB8AC3E}">
        <p14:creationId xmlns:p14="http://schemas.microsoft.com/office/powerpoint/2010/main" val="395761321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87" y="-13366"/>
            <a:ext cx="6419086" cy="4814315"/>
          </a:xfrm>
          <a:prstGeom prst="rect">
            <a:avLst/>
          </a:prstGeom>
        </p:spPr>
      </p:pic>
    </p:spTree>
    <p:extLst>
      <p:ext uri="{BB962C8B-B14F-4D97-AF65-F5344CB8AC3E}">
        <p14:creationId xmlns:p14="http://schemas.microsoft.com/office/powerpoint/2010/main" val="426817167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userDrawn="1">
  <p:cSld name="Title: Logo Lock-up">
    <p:spTree>
      <p:nvGrpSpPr>
        <p:cNvPr id="1" name=""/>
        <p:cNvGrpSpPr/>
        <p:nvPr/>
      </p:nvGrpSpPr>
      <p:grpSpPr>
        <a:xfrm>
          <a:off x="0" y="0"/>
          <a:ext cx="0" cy="0"/>
          <a:chOff x="0" y="0"/>
          <a:chExt cx="0" cy="0"/>
        </a:xfrm>
      </p:grpSpPr>
      <p:sp>
        <p:nvSpPr>
          <p:cNvPr id="15" name="Rectangle 14"/>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20" name="Group 19"/>
          <p:cNvGrpSpPr/>
          <p:nvPr userDrawn="1"/>
        </p:nvGrpSpPr>
        <p:grpSpPr bwMode="gray">
          <a:xfrm>
            <a:off x="2469328" y="1009678"/>
            <a:ext cx="3931710" cy="3793330"/>
            <a:chOff x="2469328" y="1009678"/>
            <a:chExt cx="3931710" cy="3793330"/>
          </a:xfrm>
        </p:grpSpPr>
        <p:sp>
          <p:nvSpPr>
            <p:cNvPr id="21"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2"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3"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grpSp>
      <p:sp>
        <p:nvSpPr>
          <p:cNvPr id="24" name="Rectangle 23"/>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5" name="Rectangle 24"/>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6" name="Text Placeholder 5"/>
          <p:cNvSpPr txBox="1">
            <a:spLocks/>
          </p:cNvSpPr>
          <p:nvPr userDrawn="1"/>
        </p:nvSpPr>
        <p:spPr bwMode="gray">
          <a:xfrm>
            <a:off x="3347264" y="4558066"/>
            <a:ext cx="2880771" cy="123111"/>
          </a:xfrm>
          <a:prstGeom prst="rect">
            <a:avLst/>
          </a:prstGeom>
        </p:spPr>
        <p:txBody>
          <a:bodyPr lIns="0" tIns="0" rIns="0" bIns="0">
            <a:spAutoFit/>
          </a:bodyPr>
          <a:lstStyle>
            <a:lvl1pPr marL="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1pPr>
            <a:lvl2pPr marL="1143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2pPr>
            <a:lvl3pPr marL="2286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3pPr>
            <a:lvl4pPr marL="3429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4pPr>
            <a:lvl5pPr marL="457200" indent="0" algn="l" defTabSz="640080" rtl="0" eaLnBrk="1" latinLnBrk="0" hangingPunct="1">
              <a:spcBef>
                <a:spcPts val="0"/>
              </a:spcBef>
              <a:buFont typeface="Arial" pitchFamily="34" charset="0"/>
              <a:buNone/>
              <a:defRPr sz="1200" kern="1200" baseline="0">
                <a:solidFill>
                  <a:schemeClr val="bg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lgn="r"/>
            <a:r>
              <a:rPr lang="en-US" sz="800" dirty="0">
                <a:solidFill>
                  <a:srgbClr val="333E48"/>
                </a:solidFill>
              </a:rPr>
              <a:t>research             technology             consulting</a:t>
            </a: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335" y="4563674"/>
            <a:ext cx="2665432" cy="115036"/>
          </a:xfrm>
          <a:prstGeom prst="rect">
            <a:avLst/>
          </a:prstGeom>
        </p:spPr>
      </p:pic>
      <p:sp>
        <p:nvSpPr>
          <p:cNvPr id="4"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6"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sp>
        <p:nvSpPr>
          <p:cNvPr id="18" name="Text Placeholder 5"/>
          <p:cNvSpPr>
            <a:spLocks noGrp="1"/>
          </p:cNvSpPr>
          <p:nvPr>
            <p:ph type="body" sz="quarter" idx="21" hasCustomPrompt="1"/>
          </p:nvPr>
        </p:nvSpPr>
        <p:spPr bwMode="gray">
          <a:xfrm>
            <a:off x="2012737" y="272657"/>
            <a:ext cx="2286000" cy="402336"/>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6" name="Straight Connector 15"/>
          <p:cNvCxnSpPr/>
          <p:nvPr userDrawn="1"/>
        </p:nvCxnSpPr>
        <p:spPr bwMode="gray">
          <a:xfrm>
            <a:off x="1892961" y="272657"/>
            <a:ext cx="0" cy="398908"/>
          </a:xfrm>
          <a:prstGeom prst="line">
            <a:avLst/>
          </a:prstGeom>
          <a:ln w="5715">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8782" y="272657"/>
            <a:ext cx="1438723" cy="398908"/>
          </a:xfrm>
          <a:prstGeom prst="rect">
            <a:avLst/>
          </a:prstGeom>
        </p:spPr>
      </p:pic>
      <p:grpSp>
        <p:nvGrpSpPr>
          <p:cNvPr id="43" name="Group 42"/>
          <p:cNvGrpSpPr/>
          <p:nvPr userDrawn="1"/>
        </p:nvGrpSpPr>
        <p:grpSpPr>
          <a:xfrm>
            <a:off x="5526932" y="4563007"/>
            <a:ext cx="196409" cy="128480"/>
            <a:chOff x="656773" y="1399832"/>
            <a:chExt cx="8289135" cy="5422283"/>
          </a:xfrm>
        </p:grpSpPr>
        <p:sp>
          <p:nvSpPr>
            <p:cNvPr id="44" name="Rectangle 43"/>
            <p:cNvSpPr/>
            <p:nvPr/>
          </p:nvSpPr>
          <p:spPr bwMode="gray">
            <a:xfrm flipH="1">
              <a:off x="4417883" y="3543481"/>
              <a:ext cx="4528025" cy="3278634"/>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45" name="Group 44"/>
            <p:cNvGrpSpPr/>
            <p:nvPr/>
          </p:nvGrpSpPr>
          <p:grpSpPr>
            <a:xfrm>
              <a:off x="656773" y="1399832"/>
              <a:ext cx="3784599" cy="5422283"/>
              <a:chOff x="656773" y="1399832"/>
              <a:chExt cx="3784599" cy="5422283"/>
            </a:xfrm>
          </p:grpSpPr>
          <p:sp>
            <p:nvSpPr>
              <p:cNvPr id="47" name="Rectangle 43"/>
              <p:cNvSpPr/>
              <p:nvPr/>
            </p:nvSpPr>
            <p:spPr bwMode="gray">
              <a:xfrm>
                <a:off x="656773" y="3543481"/>
                <a:ext cx="3784599" cy="3278634"/>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8" name="Oval 47"/>
              <p:cNvSpPr/>
              <p:nvPr/>
            </p:nvSpPr>
            <p:spPr bwMode="gray">
              <a:xfrm>
                <a:off x="793607"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46" name="Oval 45"/>
            <p:cNvSpPr/>
            <p:nvPr/>
          </p:nvSpPr>
          <p:spPr bwMode="gray">
            <a:xfrm>
              <a:off x="6937232"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grpSp>
        <p:nvGrpSpPr>
          <p:cNvPr id="49" name="Group 48"/>
          <p:cNvGrpSpPr/>
          <p:nvPr userDrawn="1"/>
        </p:nvGrpSpPr>
        <p:grpSpPr>
          <a:xfrm>
            <a:off x="4708889" y="4525050"/>
            <a:ext cx="151956" cy="203371"/>
            <a:chOff x="4807473" y="3465581"/>
            <a:chExt cx="2677513" cy="3583450"/>
          </a:xfrm>
          <a:solidFill>
            <a:schemeClr val="tx1"/>
          </a:solidFill>
        </p:grpSpPr>
        <p:sp>
          <p:nvSpPr>
            <p:cNvPr id="50" name="Flowchart: Manual Operation 15"/>
            <p:cNvSpPr/>
            <p:nvPr/>
          </p:nvSpPr>
          <p:spPr bwMode="gray">
            <a:xfrm>
              <a:off x="5047396" y="5469276"/>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51" name="Flowchart: Manual Operation 15"/>
            <p:cNvSpPr/>
            <p:nvPr/>
          </p:nvSpPr>
          <p:spPr bwMode="gray">
            <a:xfrm>
              <a:off x="4807473" y="3465581"/>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52" name="Flowchart: Manual Operation 15"/>
            <p:cNvSpPr/>
            <p:nvPr/>
          </p:nvSpPr>
          <p:spPr bwMode="gray">
            <a:xfrm rot="21428216">
              <a:off x="6068144" y="4422934"/>
              <a:ext cx="1416842" cy="141684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53" name="Rounded Rectangle 11"/>
          <p:cNvSpPr/>
          <p:nvPr userDrawn="1"/>
        </p:nvSpPr>
        <p:spPr bwMode="gray">
          <a:xfrm rot="18908457">
            <a:off x="3910532" y="4584583"/>
            <a:ext cx="190031" cy="98266"/>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Tree>
    <p:extLst>
      <p:ext uri="{BB962C8B-B14F-4D97-AF65-F5344CB8AC3E}">
        <p14:creationId xmlns:p14="http://schemas.microsoft.com/office/powerpoint/2010/main" val="1660347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Logo">
    <p:spTree>
      <p:nvGrpSpPr>
        <p:cNvPr id="1" name=""/>
        <p:cNvGrpSpPr/>
        <p:nvPr/>
      </p:nvGrpSpPr>
      <p:grpSpPr>
        <a:xfrm>
          <a:off x="0" y="0"/>
          <a:ext cx="0" cy="0"/>
          <a:chOff x="0" y="0"/>
          <a:chExt cx="0" cy="0"/>
        </a:xfrm>
      </p:grpSpPr>
      <p:sp>
        <p:nvSpPr>
          <p:cNvPr id="11" name="Rectangle 10"/>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12" name="Group 11"/>
          <p:cNvGrpSpPr/>
          <p:nvPr userDrawn="1"/>
        </p:nvGrpSpPr>
        <p:grpSpPr bwMode="gray">
          <a:xfrm>
            <a:off x="2469328" y="1009678"/>
            <a:ext cx="3931710" cy="3793330"/>
            <a:chOff x="2469328" y="1009678"/>
            <a:chExt cx="3931710" cy="3793330"/>
          </a:xfrm>
        </p:grpSpPr>
        <p:sp>
          <p:nvSpPr>
            <p:cNvPr id="16"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 name="Rectangle 19"/>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06723" y="103457"/>
            <a:ext cx="1517904" cy="737308"/>
          </a:xfrm>
          <a:prstGeom prst="rect">
            <a:avLst/>
          </a:prstGeom>
        </p:spPr>
      </p:pic>
      <p:sp>
        <p:nvSpPr>
          <p:cNvPr id="23"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24"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spTree>
    <p:extLst>
      <p:ext uri="{BB962C8B-B14F-4D97-AF65-F5344CB8AC3E}">
        <p14:creationId xmlns:p14="http://schemas.microsoft.com/office/powerpoint/2010/main" val="14802587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7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20040" y="310348"/>
            <a:ext cx="5760720" cy="284917"/>
          </a:xfrm>
          <a:prstGeom prst="rect">
            <a:avLst/>
          </a:prstGeom>
        </p:spPr>
        <p:txBody>
          <a:bodyPr lIns="0" tIns="0" rIns="0" bIns="0" anchor="b" anchorCtr="0">
            <a:noAutofit/>
          </a:bodyPr>
          <a:lstStyle>
            <a:lvl1pPr>
              <a:defRPr/>
            </a:lvl1pPr>
          </a:lstStyle>
          <a:p>
            <a:r>
              <a:rPr lang="en-US" dirty="0"/>
              <a:t>Slide Title – Arial 18pt Bold, Use Title Case</a:t>
            </a:r>
          </a:p>
        </p:txBody>
      </p:sp>
      <p:sp>
        <p:nvSpPr>
          <p:cNvPr id="3" name="Slide Number Placeholder 2"/>
          <p:cNvSpPr>
            <a:spLocks noGrp="1"/>
          </p:cNvSpPr>
          <p:nvPr>
            <p:ph type="sldNum" sz="quarter" idx="10"/>
          </p:nvPr>
        </p:nvSpPr>
        <p:spPr bwMode="gray">
          <a:xfrm>
            <a:off x="5965560" y="0"/>
            <a:ext cx="435240" cy="255588"/>
          </a:xfrm>
          <a:prstGeom prst="rect">
            <a:avLst/>
          </a:prstGeom>
        </p:spPr>
        <p:txBody>
          <a:bodyPr>
            <a:noAutofit/>
          </a:bodyPr>
          <a:lstStyle/>
          <a:p>
            <a:fld id="{D1524D41-16DC-4D92-9EF9-071B213BE0F5}" type="slidenum">
              <a:rPr lang="en-US" smtClean="0"/>
              <a:pPr/>
              <a:t>‹#›</a:t>
            </a:fld>
            <a:endParaRPr lang="en-US"/>
          </a:p>
        </p:txBody>
      </p:sp>
      <p:sp>
        <p:nvSpPr>
          <p:cNvPr id="5" name="Text Placeholder 4"/>
          <p:cNvSpPr>
            <a:spLocks noGrp="1"/>
          </p:cNvSpPr>
          <p:nvPr>
            <p:ph type="body" sz="quarter" idx="11" hasCustomPrompt="1"/>
          </p:nvPr>
        </p:nvSpPr>
        <p:spPr bwMode="gray">
          <a:xfrm>
            <a:off x="320040" y="672075"/>
            <a:ext cx="5759450" cy="307240"/>
          </a:xfrm>
          <a:prstGeom prst="rect">
            <a:avLst/>
          </a:prstGeom>
        </p:spPr>
        <p:txBody>
          <a:bodyPr lIns="0" rIns="0">
            <a:no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9" name="Text Placeholder 21"/>
          <p:cNvSpPr>
            <a:spLocks noGrp="1"/>
          </p:cNvSpPr>
          <p:nvPr>
            <p:ph type="body" sz="quarter" idx="17" hasCustomPrompt="1"/>
          </p:nvPr>
        </p:nvSpPr>
        <p:spPr bwMode="gray">
          <a:xfrm>
            <a:off x="4352553" y="4572000"/>
            <a:ext cx="2048247" cy="228600"/>
          </a:xfrm>
          <a:prstGeom prst="rect">
            <a:avLst/>
          </a:prstGeom>
        </p:spPr>
        <p:txBody>
          <a:bodyPr lIns="45720" tIns="45720" rIns="45720" bIns="45720" anchor="b">
            <a:noAutofit/>
          </a:bodyPr>
          <a:lstStyle>
            <a:lvl1pPr marL="0" indent="0" algn="l">
              <a:spcBef>
                <a:spcPts val="0"/>
              </a:spcBef>
              <a:buNone/>
              <a:defRPr sz="5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11" name="Text Placeholder 4"/>
          <p:cNvSpPr>
            <a:spLocks noGrp="1"/>
          </p:cNvSpPr>
          <p:nvPr>
            <p:ph type="body" sz="quarter" idx="19" hasCustomPrompt="1"/>
          </p:nvPr>
        </p:nvSpPr>
        <p:spPr bwMode="gray">
          <a:xfrm>
            <a:off x="320040" y="0"/>
            <a:ext cx="2926080" cy="211215"/>
          </a:xfrm>
          <a:prstGeom prst="rect">
            <a:avLst/>
          </a:prstGeom>
        </p:spPr>
        <p:txBody>
          <a:bodyPr lIns="0" rIns="0">
            <a:no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14" name="Text Placeholder 23"/>
          <p:cNvSpPr>
            <a:spLocks noGrp="1"/>
          </p:cNvSpPr>
          <p:nvPr>
            <p:ph type="body" sz="quarter" idx="20" hasCustomPrompt="1"/>
          </p:nvPr>
        </p:nvSpPr>
        <p:spPr bwMode="gray">
          <a:xfrm>
            <a:off x="121619" y="4506913"/>
            <a:ext cx="1791487" cy="292100"/>
          </a:xfrm>
          <a:prstGeom prst="rect">
            <a:avLst/>
          </a:prstGeom>
        </p:spPr>
        <p:txBody>
          <a:bodyPr lIns="45720" rIns="45720" anchor="b">
            <a:no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237106355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Title: Logo">
    <p:spTree>
      <p:nvGrpSpPr>
        <p:cNvPr id="1" name=""/>
        <p:cNvGrpSpPr/>
        <p:nvPr/>
      </p:nvGrpSpPr>
      <p:grpSpPr>
        <a:xfrm>
          <a:off x="0" y="0"/>
          <a:ext cx="0" cy="0"/>
          <a:chOff x="0" y="0"/>
          <a:chExt cx="0" cy="0"/>
        </a:xfrm>
      </p:grpSpPr>
      <p:sp>
        <p:nvSpPr>
          <p:cNvPr id="14" name="Rectangle 13"/>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15" name="Group 14"/>
          <p:cNvGrpSpPr/>
          <p:nvPr userDrawn="1"/>
        </p:nvGrpSpPr>
        <p:grpSpPr bwMode="gray">
          <a:xfrm>
            <a:off x="2469328" y="1009678"/>
            <a:ext cx="3931710" cy="3793330"/>
            <a:chOff x="2469328" y="1009678"/>
            <a:chExt cx="3931710" cy="3793330"/>
          </a:xfrm>
        </p:grpSpPr>
        <p:sp>
          <p:nvSpPr>
            <p:cNvPr id="17"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1"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2"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grpSp>
      <p:sp>
        <p:nvSpPr>
          <p:cNvPr id="25" name="Rectangle 24"/>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6" name="Rectangle 25"/>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7" name="Text Placeholder 5"/>
          <p:cNvSpPr txBox="1">
            <a:spLocks/>
          </p:cNvSpPr>
          <p:nvPr userDrawn="1"/>
        </p:nvSpPr>
        <p:spPr bwMode="gray">
          <a:xfrm>
            <a:off x="3347264" y="4558066"/>
            <a:ext cx="2880771" cy="123111"/>
          </a:xfrm>
          <a:prstGeom prst="rect">
            <a:avLst/>
          </a:prstGeom>
        </p:spPr>
        <p:txBody>
          <a:bodyPr lIns="0" tIns="0" rIns="0" bIns="0">
            <a:spAutoFit/>
          </a:bodyPr>
          <a:lstStyle>
            <a:lvl1pPr marL="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1pPr>
            <a:lvl2pPr marL="1143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2pPr>
            <a:lvl3pPr marL="2286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3pPr>
            <a:lvl4pPr marL="3429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4pPr>
            <a:lvl5pPr marL="457200" indent="0" algn="l" defTabSz="640080" rtl="0" eaLnBrk="1" latinLnBrk="0" hangingPunct="1">
              <a:spcBef>
                <a:spcPts val="0"/>
              </a:spcBef>
              <a:buFont typeface="Arial" pitchFamily="34" charset="0"/>
              <a:buNone/>
              <a:defRPr sz="1200" kern="1200" baseline="0">
                <a:solidFill>
                  <a:schemeClr val="bg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lgn="r"/>
            <a:r>
              <a:rPr lang="en-US" sz="800" dirty="0">
                <a:solidFill>
                  <a:srgbClr val="333E48"/>
                </a:solidFill>
              </a:rPr>
              <a:t>research             technology             consulting</a:t>
            </a: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335" y="4563674"/>
            <a:ext cx="2665432" cy="115036"/>
          </a:xfrm>
          <a:prstGeom prst="rect">
            <a:avLst/>
          </a:prstGeom>
        </p:spPr>
      </p:pic>
      <p:grpSp>
        <p:nvGrpSpPr>
          <p:cNvPr id="29" name="Group 28"/>
          <p:cNvGrpSpPr/>
          <p:nvPr userDrawn="1"/>
        </p:nvGrpSpPr>
        <p:grpSpPr>
          <a:xfrm>
            <a:off x="5526932" y="4563007"/>
            <a:ext cx="196409" cy="128480"/>
            <a:chOff x="656773" y="1399832"/>
            <a:chExt cx="8289135" cy="5422283"/>
          </a:xfrm>
        </p:grpSpPr>
        <p:sp>
          <p:nvSpPr>
            <p:cNvPr id="30" name="Rectangle 43"/>
            <p:cNvSpPr/>
            <p:nvPr/>
          </p:nvSpPr>
          <p:spPr bwMode="gray">
            <a:xfrm flipH="1">
              <a:off x="4417883" y="3543481"/>
              <a:ext cx="4528025" cy="3278634"/>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31" name="Group 30"/>
            <p:cNvGrpSpPr/>
            <p:nvPr/>
          </p:nvGrpSpPr>
          <p:grpSpPr>
            <a:xfrm>
              <a:off x="656773" y="1399832"/>
              <a:ext cx="3784599" cy="5422283"/>
              <a:chOff x="656773" y="1399832"/>
              <a:chExt cx="3784599" cy="5422283"/>
            </a:xfrm>
          </p:grpSpPr>
          <p:sp>
            <p:nvSpPr>
              <p:cNvPr id="33" name="Rectangle 43"/>
              <p:cNvSpPr/>
              <p:nvPr/>
            </p:nvSpPr>
            <p:spPr bwMode="gray">
              <a:xfrm>
                <a:off x="656773" y="3543481"/>
                <a:ext cx="3784599" cy="3278634"/>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4" name="Oval 33"/>
              <p:cNvSpPr/>
              <p:nvPr/>
            </p:nvSpPr>
            <p:spPr bwMode="gray">
              <a:xfrm>
                <a:off x="793607"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32" name="Oval 31"/>
            <p:cNvSpPr/>
            <p:nvPr/>
          </p:nvSpPr>
          <p:spPr bwMode="gray">
            <a:xfrm>
              <a:off x="6937232"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grpSp>
        <p:nvGrpSpPr>
          <p:cNvPr id="35" name="Group 34"/>
          <p:cNvGrpSpPr/>
          <p:nvPr userDrawn="1"/>
        </p:nvGrpSpPr>
        <p:grpSpPr>
          <a:xfrm>
            <a:off x="4708889" y="4525050"/>
            <a:ext cx="151956" cy="203371"/>
            <a:chOff x="4807473" y="3465581"/>
            <a:chExt cx="2677513" cy="3583450"/>
          </a:xfrm>
          <a:solidFill>
            <a:schemeClr val="tx1"/>
          </a:solidFill>
        </p:grpSpPr>
        <p:sp>
          <p:nvSpPr>
            <p:cNvPr id="36" name="Flowchart: Manual Operation 15"/>
            <p:cNvSpPr/>
            <p:nvPr/>
          </p:nvSpPr>
          <p:spPr bwMode="gray">
            <a:xfrm>
              <a:off x="5047396" y="5469276"/>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7" name="Flowchart: Manual Operation 15"/>
            <p:cNvSpPr/>
            <p:nvPr/>
          </p:nvSpPr>
          <p:spPr bwMode="gray">
            <a:xfrm>
              <a:off x="4807473" y="3465581"/>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8" name="Flowchart: Manual Operation 15"/>
            <p:cNvSpPr/>
            <p:nvPr/>
          </p:nvSpPr>
          <p:spPr bwMode="gray">
            <a:xfrm rot="21428216">
              <a:off x="6068144" y="4422934"/>
              <a:ext cx="1416842" cy="141684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39" name="Rounded Rectangle 11"/>
          <p:cNvSpPr/>
          <p:nvPr userDrawn="1"/>
        </p:nvSpPr>
        <p:spPr bwMode="gray">
          <a:xfrm rot="18908457">
            <a:off x="3910532" y="4584583"/>
            <a:ext cx="190031" cy="98266"/>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3"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24"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8782" y="272657"/>
            <a:ext cx="1438723" cy="398908"/>
          </a:xfrm>
          <a:prstGeom prst="rect">
            <a:avLst/>
          </a:prstGeom>
        </p:spPr>
      </p:pic>
    </p:spTree>
    <p:extLst>
      <p:ext uri="{BB962C8B-B14F-4D97-AF65-F5344CB8AC3E}">
        <p14:creationId xmlns:p14="http://schemas.microsoft.com/office/powerpoint/2010/main" val="2250960902"/>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Road Map 3">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3" name="TextBox 12"/>
          <p:cNvSpPr txBox="1"/>
          <p:nvPr userDrawn="1"/>
        </p:nvSpPr>
        <p:spPr bwMode="gray">
          <a:xfrm>
            <a:off x="786450" y="198021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1070148" y="26835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1" name="TextBox 20"/>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5" name="TextBox 14"/>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Advisory Board • All Rights Reserved • </a:t>
            </a:r>
            <a:r>
              <a:rPr lang="en-US" sz="500" b="1" dirty="0">
                <a:solidFill>
                  <a:srgbClr val="BEC9D0"/>
                </a:solidFill>
              </a:rPr>
              <a:t>advisory.com</a:t>
            </a:r>
            <a:r>
              <a:rPr lang="en-US" sz="500" dirty="0">
                <a:solidFill>
                  <a:srgbClr val="BEC9D0"/>
                </a:solidFill>
              </a:rPr>
              <a:t> •</a:t>
            </a:r>
            <a:endParaRPr lang="en-US" sz="500" b="1" dirty="0">
              <a:solidFill>
                <a:srgbClr val="BEC9D0"/>
              </a:solidFill>
            </a:endParaRPr>
          </a:p>
        </p:txBody>
      </p:sp>
      <p:sp>
        <p:nvSpPr>
          <p:cNvPr id="2"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5" name="Text Placeholder 4"/>
          <p:cNvSpPr>
            <a:spLocks noGrp="1"/>
          </p:cNvSpPr>
          <p:nvPr>
            <p:ph type="body" sz="quarter" idx="28" hasCustomPrompt="1"/>
          </p:nvPr>
        </p:nvSpPr>
        <p:spPr bwMode="gray">
          <a:xfrm>
            <a:off x="1341574" y="214949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19" name="Text Placeholder 4"/>
          <p:cNvSpPr>
            <a:spLocks noGrp="1"/>
          </p:cNvSpPr>
          <p:nvPr>
            <p:ph type="body" sz="quarter" idx="29" hasCustomPrompt="1"/>
          </p:nvPr>
        </p:nvSpPr>
        <p:spPr bwMode="gray">
          <a:xfrm>
            <a:off x="1560779" y="28528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1743037258"/>
      </p:ext>
    </p:extLst>
  </p:cSld>
  <p:clrMapOvr>
    <a:overrideClrMapping bg1="lt1" tx1="dk1" bg2="lt2" tx2="dk2" accent1="accent1" accent2="accent2" accent3="accent3" accent4="accent4" accent5="accent5" accent6="accent6" hlink="hlink" folHlink="folHlink"/>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reserve="1" userDrawn="1">
  <p:cSld name="Road Map 4">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734092" y="185495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972575" y="243302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196771" y="301109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4"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5" name="TextBox 24"/>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7" name="TextBox 1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 </a:t>
            </a:r>
            <a:r>
              <a:rPr lang="en-US" sz="500" dirty="0">
                <a:solidFill>
                  <a:srgbClr val="BEC9D0"/>
                </a:solidFill>
              </a:rPr>
              <a:t>• 33357C</a:t>
            </a:r>
            <a:endParaRPr lang="en-US" sz="500" b="1" dirty="0">
              <a:solidFill>
                <a:srgbClr val="BEC9D0"/>
              </a:solidFill>
            </a:endParaRPr>
          </a:p>
        </p:txBody>
      </p:sp>
      <p:sp>
        <p:nvSpPr>
          <p:cNvPr id="27"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341574" y="202423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560779" y="260230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792510" y="318037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941448122"/>
      </p:ext>
    </p:extLst>
  </p:cSld>
  <p:clrMapOvr>
    <a:overrideClrMapping bg1="lt1" tx1="dk1" bg2="lt2" tx2="dk2" accent1="accent1" accent2="accent2" accent3="accent3" accent4="accent4" accent5="accent5" accent6="accent6" hlink="hlink" folHlink="folHlink"/>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Road Map 5">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629279" y="160443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870300" y="218250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097035" y="276057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7" name="TextBox 16"/>
          <p:cNvSpPr txBox="1"/>
          <p:nvPr userDrawn="1"/>
        </p:nvSpPr>
        <p:spPr bwMode="gray">
          <a:xfrm>
            <a:off x="1323771" y="333864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402544" y="102636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9" name="TextBox 18"/>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 </a:t>
            </a:r>
            <a:r>
              <a:rPr lang="en-US" sz="500" dirty="0">
                <a:solidFill>
                  <a:srgbClr val="BEC9D0"/>
                </a:solidFill>
              </a:rPr>
              <a:t>• 33357C</a:t>
            </a:r>
            <a:endParaRPr lang="en-US" sz="500" b="1" dirty="0">
              <a:solidFill>
                <a:srgbClr val="BEC9D0"/>
              </a:solidFill>
            </a:endParaRPr>
          </a:p>
        </p:txBody>
      </p:sp>
      <p:sp>
        <p:nvSpPr>
          <p:cNvPr id="23" name="Title 1"/>
          <p:cNvSpPr>
            <a:spLocks noGrp="1"/>
          </p:cNvSpPr>
          <p:nvPr>
            <p:ph type="title" hasCustomPrompt="1"/>
          </p:nvPr>
        </p:nvSpPr>
        <p:spPr bwMode="gray">
          <a:xfrm>
            <a:off x="1007460" y="1164868"/>
            <a:ext cx="4572000" cy="215444"/>
          </a:xfrm>
        </p:spPr>
        <p:txBody>
          <a:bodyPr anchor="ctr" anchorCtr="0"/>
          <a:lstStyle>
            <a:lvl1pPr>
              <a:defRPr sz="1400" b="0"/>
            </a:lvl1pPr>
          </a:lstStyle>
          <a:p>
            <a:r>
              <a:rPr lang="en-US" dirty="0"/>
              <a:t>Section Title – Arial 14pt Regular, White, Use Title Case</a:t>
            </a:r>
          </a:p>
        </p:txBody>
      </p:sp>
      <p:sp>
        <p:nvSpPr>
          <p:cNvPr id="25" name="Text Placeholder 4"/>
          <p:cNvSpPr>
            <a:spLocks noGrp="1"/>
          </p:cNvSpPr>
          <p:nvPr>
            <p:ph type="body" sz="quarter" idx="28" hasCustomPrompt="1"/>
          </p:nvPr>
        </p:nvSpPr>
        <p:spPr bwMode="gray">
          <a:xfrm>
            <a:off x="1259614" y="177371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6" name="Text Placeholder 4"/>
          <p:cNvSpPr>
            <a:spLocks noGrp="1"/>
          </p:cNvSpPr>
          <p:nvPr>
            <p:ph type="body" sz="quarter" idx="31" hasCustomPrompt="1"/>
          </p:nvPr>
        </p:nvSpPr>
        <p:spPr bwMode="gray">
          <a:xfrm>
            <a:off x="1478819" y="235178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2" hasCustomPrompt="1"/>
          </p:nvPr>
        </p:nvSpPr>
        <p:spPr bwMode="gray">
          <a:xfrm>
            <a:off x="1710550" y="292985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5" hasCustomPrompt="1"/>
          </p:nvPr>
        </p:nvSpPr>
        <p:spPr bwMode="gray">
          <a:xfrm>
            <a:off x="1917770" y="350792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477806697"/>
      </p:ext>
    </p:extLst>
  </p:cSld>
  <p:clrMapOvr>
    <a:overrideClrMapping bg1="lt1" tx1="dk1" bg2="lt2" tx2="dk2" accent1="accent1" accent2="accent2" accent3="accent3" accent4="accent4" accent5="accent5" accent6="accent6" hlink="hlink" folHlink="folHlink"/>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userDrawn="1">
  <p:cSld name="Road Map 6">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526564" y="1341392"/>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760073" y="191946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987319" y="2497530"/>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17" name="TextBox 16"/>
          <p:cNvSpPr txBox="1"/>
          <p:nvPr userDrawn="1"/>
        </p:nvSpPr>
        <p:spPr bwMode="gray">
          <a:xfrm>
            <a:off x="1227091" y="307559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3"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1" name="TextBox 2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 </a:t>
            </a:r>
            <a:r>
              <a:rPr lang="en-US" sz="500" dirty="0">
                <a:solidFill>
                  <a:srgbClr val="BEC9D0"/>
                </a:solidFill>
              </a:rPr>
              <a:t>• 33357C</a:t>
            </a:r>
            <a:endParaRPr lang="en-US" sz="500" b="1" dirty="0">
              <a:solidFill>
                <a:srgbClr val="BEC9D0"/>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5" name="Title 1"/>
          <p:cNvSpPr>
            <a:spLocks noGrp="1"/>
          </p:cNvSpPr>
          <p:nvPr>
            <p:ph type="title" hasCustomPrompt="1"/>
          </p:nvPr>
        </p:nvSpPr>
        <p:spPr bwMode="gray">
          <a:xfrm>
            <a:off x="903718" y="901822"/>
            <a:ext cx="4572000" cy="215444"/>
          </a:xfrm>
        </p:spPr>
        <p:txBody>
          <a:bodyPr anchor="ctr" anchorCtr="0"/>
          <a:lstStyle>
            <a:lvl1pPr>
              <a:defRPr sz="1400" b="0"/>
            </a:lvl1pPr>
          </a:lstStyle>
          <a:p>
            <a:r>
              <a:rPr lang="en-US" dirty="0"/>
              <a:t>Section Title – Arial 14pt Regular, White, Use Title Case</a:t>
            </a:r>
          </a:p>
        </p:txBody>
      </p:sp>
      <p:sp>
        <p:nvSpPr>
          <p:cNvPr id="26" name="Text Placeholder 4"/>
          <p:cNvSpPr>
            <a:spLocks noGrp="1"/>
          </p:cNvSpPr>
          <p:nvPr>
            <p:ph type="body" sz="quarter" idx="28" hasCustomPrompt="1"/>
          </p:nvPr>
        </p:nvSpPr>
        <p:spPr bwMode="gray">
          <a:xfrm>
            <a:off x="1155872" y="1510669"/>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1" hasCustomPrompt="1"/>
          </p:nvPr>
        </p:nvSpPr>
        <p:spPr bwMode="gray">
          <a:xfrm>
            <a:off x="1375077" y="208873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2" hasCustomPrompt="1"/>
          </p:nvPr>
        </p:nvSpPr>
        <p:spPr bwMode="gray">
          <a:xfrm>
            <a:off x="1606808" y="2666807"/>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8" hasCustomPrompt="1"/>
          </p:nvPr>
        </p:nvSpPr>
        <p:spPr bwMode="gray">
          <a:xfrm>
            <a:off x="1814028" y="324487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9"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1015220531"/>
      </p:ext>
    </p:extLst>
  </p:cSld>
  <p:clrMapOvr>
    <a:overrideClrMapping bg1="lt1" tx1="dk1" bg2="lt2" tx2="dk2" accent1="accent1" accent2="accent2" accent3="accent3" accent4="accent4" accent5="accent5" accent6="accent6" hlink="hlink" folHlink="folHlink"/>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userDrawn="1">
  <p:cSld name="Road Map 7">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80339" y="12450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686412"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873696" y="220849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17" name="TextBox 16"/>
          <p:cNvSpPr txBox="1"/>
          <p:nvPr userDrawn="1"/>
        </p:nvSpPr>
        <p:spPr bwMode="gray">
          <a:xfrm>
            <a:off x="1073506" y="269021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3" name="TextBox 22"/>
          <p:cNvSpPr txBox="1"/>
          <p:nvPr userDrawn="1"/>
        </p:nvSpPr>
        <p:spPr bwMode="gray">
          <a:xfrm>
            <a:off x="1267053" y="317194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5"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6" name="TextBox 25"/>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7" name="TextBox 2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 </a:t>
            </a:r>
            <a:r>
              <a:rPr lang="en-US" sz="500" dirty="0">
                <a:solidFill>
                  <a:srgbClr val="BEC9D0"/>
                </a:solidFill>
              </a:rPr>
              <a:t>• 33357C</a:t>
            </a:r>
            <a:endParaRPr lang="en-US" sz="500" b="1" dirty="0">
              <a:solidFill>
                <a:srgbClr val="BEC9D0"/>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4"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080729" y="14143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273838" y="189604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466947" y="237777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2" name="Text Placeholder 4"/>
          <p:cNvSpPr>
            <a:spLocks noGrp="1"/>
          </p:cNvSpPr>
          <p:nvPr>
            <p:ph type="body" sz="quarter" idx="41" hasCustomPrompt="1"/>
          </p:nvPr>
        </p:nvSpPr>
        <p:spPr bwMode="gray">
          <a:xfrm>
            <a:off x="1660056" y="285949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3" name="Text Placeholder 4"/>
          <p:cNvSpPr>
            <a:spLocks noGrp="1"/>
          </p:cNvSpPr>
          <p:nvPr>
            <p:ph type="body" sz="quarter" idx="42" hasCustomPrompt="1"/>
          </p:nvPr>
        </p:nvSpPr>
        <p:spPr bwMode="gray">
          <a:xfrm>
            <a:off x="1853165" y="334122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43"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4291771618"/>
      </p:ext>
    </p:extLst>
  </p:cSld>
  <p:clrMapOvr>
    <a:overrideClrMapping bg1="lt1" tx1="dk1" bg2="lt2" tx2="dk2" accent1="accent1" accent2="accent2" accent3="accent3" accent4="accent4" accent5="accent5" accent6="accent6" hlink="hlink" folHlink="folHlink"/>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Road Map 8">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5" name="TextBox 24"/>
          <p:cNvSpPr txBox="1"/>
          <p:nvPr userDrawn="1"/>
        </p:nvSpPr>
        <p:spPr bwMode="gray">
          <a:xfrm>
            <a:off x="1304319" y="324075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61414" y="117622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5" name="TextBox 14"/>
          <p:cNvSpPr txBox="1"/>
          <p:nvPr userDrawn="1"/>
        </p:nvSpPr>
        <p:spPr bwMode="gray">
          <a:xfrm>
            <a:off x="786050" y="200204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72902"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8</a:t>
            </a:r>
          </a:p>
        </p:txBody>
      </p:sp>
      <p:sp>
        <p:nvSpPr>
          <p:cNvPr id="17" name="TextBox 16"/>
          <p:cNvSpPr txBox="1"/>
          <p:nvPr userDrawn="1"/>
        </p:nvSpPr>
        <p:spPr bwMode="gray">
          <a:xfrm>
            <a:off x="967157" y="24149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2833"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grpSp>
        <p:nvGrpSpPr>
          <p:cNvPr id="2" name="Group 1"/>
          <p:cNvGrpSpPr/>
          <p:nvPr userDrawn="1"/>
        </p:nvGrpSpPr>
        <p:grpSpPr bwMode="gray">
          <a:xfrm>
            <a:off x="629995" y="1589135"/>
            <a:ext cx="274320" cy="492443"/>
            <a:chOff x="842273" y="1726771"/>
            <a:chExt cx="274320" cy="492443"/>
          </a:xfrm>
        </p:grpSpPr>
        <p:sp>
          <p:nvSpPr>
            <p:cNvPr id="14" name="TextBox 13"/>
            <p:cNvSpPr txBox="1"/>
            <p:nvPr userDrawn="1"/>
          </p:nvSpPr>
          <p:spPr bwMode="gray">
            <a:xfrm>
              <a:off x="842273"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28" name="Rectangle 27"/>
            <p:cNvSpPr/>
            <p:nvPr userDrawn="1"/>
          </p:nvSpPr>
          <p:spPr bwMode="gray">
            <a:xfrm rot="20240294">
              <a:off x="1002510" y="1948341"/>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23" name="TextBox 22"/>
          <p:cNvSpPr txBox="1"/>
          <p:nvPr userDrawn="1"/>
        </p:nvSpPr>
        <p:spPr bwMode="gray">
          <a:xfrm>
            <a:off x="1135738" y="282785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9"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3" name="TextBox 32"/>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31" name="TextBox 3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 </a:t>
            </a:r>
            <a:r>
              <a:rPr lang="en-US" sz="500" dirty="0">
                <a:solidFill>
                  <a:srgbClr val="BEC9D0"/>
                </a:solidFill>
              </a:rPr>
              <a:t>• 33357C</a:t>
            </a:r>
            <a:endParaRPr lang="en-US" sz="500" b="1" dirty="0">
              <a:solidFill>
                <a:srgbClr val="BEC9D0"/>
              </a:solidFill>
            </a:endParaRP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32" name="Text Placeholder 4"/>
          <p:cNvSpPr>
            <a:spLocks noGrp="1"/>
          </p:cNvSpPr>
          <p:nvPr>
            <p:ph type="body" sz="quarter" idx="28" hasCustomPrompt="1"/>
          </p:nvPr>
        </p:nvSpPr>
        <p:spPr bwMode="gray">
          <a:xfrm>
            <a:off x="1053142" y="134550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31" hasCustomPrompt="1"/>
          </p:nvPr>
        </p:nvSpPr>
        <p:spPr bwMode="gray">
          <a:xfrm>
            <a:off x="1218664" y="175841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5" name="Text Placeholder 4"/>
          <p:cNvSpPr>
            <a:spLocks noGrp="1"/>
          </p:cNvSpPr>
          <p:nvPr>
            <p:ph type="body" sz="quarter" idx="32" hasCustomPrompt="1"/>
          </p:nvPr>
        </p:nvSpPr>
        <p:spPr bwMode="gray">
          <a:xfrm>
            <a:off x="1384186" y="217131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6" name="Text Placeholder 4"/>
          <p:cNvSpPr>
            <a:spLocks noGrp="1"/>
          </p:cNvSpPr>
          <p:nvPr>
            <p:ph type="body" sz="quarter" idx="45" hasCustomPrompt="1"/>
          </p:nvPr>
        </p:nvSpPr>
        <p:spPr bwMode="gray">
          <a:xfrm>
            <a:off x="1549708" y="25842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7" name="Text Placeholder 4"/>
          <p:cNvSpPr>
            <a:spLocks noGrp="1"/>
          </p:cNvSpPr>
          <p:nvPr>
            <p:ph type="body" sz="quarter" idx="46" hasCustomPrompt="1"/>
          </p:nvPr>
        </p:nvSpPr>
        <p:spPr bwMode="gray">
          <a:xfrm>
            <a:off x="1715230" y="299713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8" name="Text Placeholder 4"/>
          <p:cNvSpPr>
            <a:spLocks noGrp="1"/>
          </p:cNvSpPr>
          <p:nvPr>
            <p:ph type="body" sz="quarter" idx="47" hasCustomPrompt="1"/>
          </p:nvPr>
        </p:nvSpPr>
        <p:spPr bwMode="gray">
          <a:xfrm>
            <a:off x="1880752" y="341003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9" name="Text Placeholder 4"/>
          <p:cNvSpPr>
            <a:spLocks noGrp="1"/>
          </p:cNvSpPr>
          <p:nvPr>
            <p:ph type="body" sz="quarter" idx="48"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487875638"/>
      </p:ext>
    </p:extLst>
  </p:cSld>
  <p:clrMapOvr>
    <a:overrideClrMapping bg1="lt1" tx1="dk1" bg2="lt2" tx2="dk2" accent1="accent1" accent2="accent2" accent3="accent3" accent4="accent4" accent5="accent5" accent6="accent6" hlink="hlink" folHlink="folHlink"/>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Divider">
    <p:bg>
      <p:bgPr>
        <a:gradFill>
          <a:gsLst>
            <a:gs pos="28000">
              <a:schemeClr val="accent1"/>
            </a:gs>
            <a:gs pos="36000">
              <a:schemeClr val="accent2">
                <a:lumMod val="20000"/>
                <a:lumOff val="80000"/>
              </a:schemeClr>
            </a:gs>
            <a:gs pos="100000">
              <a:schemeClr val="accent1">
                <a:lumMod val="20000"/>
                <a:lumOff val="80000"/>
              </a:schemeClr>
            </a:gs>
          </a:gsLst>
          <a:lin ang="1920000" scaled="0"/>
        </a:gradFill>
        <a:effectLst/>
      </p:bgPr>
    </p:bg>
    <p:spTree>
      <p:nvGrpSpPr>
        <p:cNvPr id="1" name=""/>
        <p:cNvGrpSpPr/>
        <p:nvPr/>
      </p:nvGrpSpPr>
      <p:grpSpPr>
        <a:xfrm>
          <a:off x="0" y="0"/>
          <a:ext cx="0" cy="0"/>
          <a:chOff x="0" y="0"/>
          <a:chExt cx="0" cy="0"/>
        </a:xfrm>
      </p:grpSpPr>
      <p:cxnSp>
        <p:nvCxnSpPr>
          <p:cNvPr id="24" name="Straight Connector 23"/>
          <p:cNvCxnSpPr/>
          <p:nvPr userDrawn="1"/>
        </p:nvCxnSpPr>
        <p:spPr bwMode="gray">
          <a:xfrm>
            <a:off x="1578769" y="2252028"/>
            <a:ext cx="4501356" cy="0"/>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bwMode="gray">
          <a:xfrm>
            <a:off x="2" y="0"/>
            <a:ext cx="3052017" cy="4738136"/>
          </a:xfrm>
          <a:custGeom>
            <a:avLst/>
            <a:gdLst/>
            <a:ahLst/>
            <a:cxnLst/>
            <a:rect l="l" t="t" r="r" b="b"/>
            <a:pathLst>
              <a:path w="3052017" h="4738136">
                <a:moveTo>
                  <a:pt x="0" y="0"/>
                </a:moveTo>
                <a:lnTo>
                  <a:pt x="3052017" y="0"/>
                </a:lnTo>
                <a:lnTo>
                  <a:pt x="0" y="4738136"/>
                </a:lnTo>
                <a:close/>
              </a:path>
            </a:pathLst>
          </a:cu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1"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 name="Title 1"/>
          <p:cNvSpPr>
            <a:spLocks noGrp="1"/>
          </p:cNvSpPr>
          <p:nvPr>
            <p:ph type="title" hasCustomPrompt="1"/>
          </p:nvPr>
        </p:nvSpPr>
        <p:spPr bwMode="gray">
          <a:xfrm>
            <a:off x="1971651" y="2692310"/>
            <a:ext cx="3653112" cy="307777"/>
          </a:xfrm>
        </p:spPr>
        <p:txBody>
          <a:bodyPr/>
          <a:lstStyle>
            <a:lvl1pPr>
              <a:defRPr sz="2000" b="0">
                <a:solidFill>
                  <a:schemeClr val="tx1"/>
                </a:solidFill>
              </a:defRPr>
            </a:lvl1pPr>
          </a:lstStyle>
          <a:p>
            <a:r>
              <a:rPr lang="en-US" dirty="0"/>
              <a:t>Divider Title – Arial 20pt Regular</a:t>
            </a:r>
          </a:p>
        </p:txBody>
      </p:sp>
      <p:sp>
        <p:nvSpPr>
          <p:cNvPr id="4" name="Text Placeholder 3"/>
          <p:cNvSpPr>
            <a:spLocks noGrp="1"/>
          </p:cNvSpPr>
          <p:nvPr>
            <p:ph type="body" sz="quarter" idx="47" hasCustomPrompt="1"/>
          </p:nvPr>
        </p:nvSpPr>
        <p:spPr bwMode="gray">
          <a:xfrm>
            <a:off x="1971651" y="3033766"/>
            <a:ext cx="3653112" cy="169277"/>
          </a:xfrm>
        </p:spPr>
        <p:txBody>
          <a:bodyPr/>
          <a:lstStyle>
            <a:lvl1pPr marL="0" indent="0">
              <a:spcBef>
                <a:spcPts val="0"/>
              </a:spcBef>
              <a:buNone/>
              <a:defRPr sz="11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Divider Subtitle – Arial 11pt Regular</a:t>
            </a:r>
          </a:p>
        </p:txBody>
      </p:sp>
      <p:sp>
        <p:nvSpPr>
          <p:cNvPr id="6" name="Text Placeholder 5"/>
          <p:cNvSpPr>
            <a:spLocks noGrp="1"/>
          </p:cNvSpPr>
          <p:nvPr>
            <p:ph type="body" sz="quarter" idx="48" hasCustomPrompt="1"/>
          </p:nvPr>
        </p:nvSpPr>
        <p:spPr bwMode="gray">
          <a:xfrm>
            <a:off x="1971651" y="2063376"/>
            <a:ext cx="1371600" cy="138499"/>
          </a:xfrm>
        </p:spPr>
        <p:txBody>
          <a:bodyPr anchor="b" anchorCtr="0"/>
          <a:lstStyle>
            <a:lvl1pPr marL="0" indent="0" algn="l">
              <a:spcBef>
                <a:spcPts val="0"/>
              </a:spcBef>
              <a:buNone/>
              <a:defRPr sz="900" b="1" i="0" cap="all" spc="50" baseline="0">
                <a:solidFill>
                  <a:schemeClr val="tx1"/>
                </a:solidFill>
              </a:defRPr>
            </a:lvl1pPr>
            <a:lvl2pPr marL="114300" indent="0" algn="r">
              <a:spcBef>
                <a:spcPts val="0"/>
              </a:spcBef>
              <a:buNone/>
              <a:defRPr sz="1300" i="1">
                <a:solidFill>
                  <a:schemeClr val="accent3"/>
                </a:solidFill>
              </a:defRPr>
            </a:lvl2pPr>
            <a:lvl3pPr marL="228600" indent="0" algn="r">
              <a:spcBef>
                <a:spcPts val="0"/>
              </a:spcBef>
              <a:buNone/>
              <a:defRPr sz="1300" i="1">
                <a:solidFill>
                  <a:schemeClr val="accent3"/>
                </a:solidFill>
              </a:defRPr>
            </a:lvl3pPr>
            <a:lvl4pPr marL="342900" indent="0" algn="r">
              <a:spcBef>
                <a:spcPts val="0"/>
              </a:spcBef>
              <a:buNone/>
              <a:defRPr sz="1300" i="1">
                <a:solidFill>
                  <a:schemeClr val="accent3"/>
                </a:solidFill>
              </a:defRPr>
            </a:lvl4pPr>
            <a:lvl5pPr marL="457200" indent="0" algn="r">
              <a:spcBef>
                <a:spcPts val="0"/>
              </a:spcBef>
              <a:buNone/>
              <a:defRPr sz="1300" i="1">
                <a:solidFill>
                  <a:schemeClr val="accent3"/>
                </a:solidFill>
              </a:defRPr>
            </a:lvl5pPr>
          </a:lstStyle>
          <a:p>
            <a:pPr lvl="0"/>
            <a:r>
              <a:rPr lang="en-US" dirty="0"/>
              <a:t>Section #</a:t>
            </a:r>
          </a:p>
        </p:txBody>
      </p:sp>
      <p:sp>
        <p:nvSpPr>
          <p:cNvPr id="8" name="Text Placeholder 7"/>
          <p:cNvSpPr>
            <a:spLocks noGrp="1"/>
          </p:cNvSpPr>
          <p:nvPr>
            <p:ph type="body" sz="quarter" idx="49" hasCustomPrompt="1"/>
          </p:nvPr>
        </p:nvSpPr>
        <p:spPr bwMode="gray">
          <a:xfrm>
            <a:off x="2136429" y="3555012"/>
            <a:ext cx="2333303" cy="946413"/>
          </a:xfrm>
        </p:spPr>
        <p:txBody>
          <a:bodyPr/>
          <a:lstStyle>
            <a:lvl1pPr>
              <a:spcBef>
                <a:spcPts val="300"/>
              </a:spcBef>
              <a:defRPr sz="900"/>
            </a:lvl1pPr>
            <a:lvl2pPr>
              <a:spcBef>
                <a:spcPts val="300"/>
              </a:spcBef>
              <a:defRPr sz="900"/>
            </a:lvl2pPr>
            <a:lvl3pPr>
              <a:spcBef>
                <a:spcPts val="300"/>
              </a:spcBef>
              <a:defRPr sz="900"/>
            </a:lvl3pPr>
            <a:lvl4pPr>
              <a:spcBef>
                <a:spcPts val="300"/>
              </a:spcBef>
              <a:defRPr sz="900"/>
            </a:lvl4pPr>
            <a:lvl5pPr>
              <a:spcBef>
                <a:spcPts val="300"/>
              </a:spcBef>
              <a:defRPr sz="900"/>
            </a:lvl5pPr>
          </a:lstStyle>
          <a:p>
            <a:pPr lvl="0"/>
            <a:r>
              <a:rPr lang="en-US" dirty="0"/>
              <a:t>Bulleted text, if needed – Arial 9pt Regular Nine bullet levels are built in (hit Enter then Tab to get to the next bullet level)</a:t>
            </a:r>
          </a:p>
          <a:p>
            <a:pPr lvl="1"/>
            <a:r>
              <a:rPr lang="en-US" dirty="0"/>
              <a:t>Second level</a:t>
            </a:r>
          </a:p>
          <a:p>
            <a:pPr lvl="2"/>
            <a:r>
              <a:rPr lang="en-US" dirty="0"/>
              <a:t>Third level</a:t>
            </a:r>
          </a:p>
          <a:p>
            <a:pPr lvl="3"/>
            <a:r>
              <a:rPr lang="en-US" dirty="0"/>
              <a:t>Fourth level</a:t>
            </a:r>
          </a:p>
        </p:txBody>
      </p:sp>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9346" y="336758"/>
            <a:ext cx="1452036" cy="233314"/>
          </a:xfrm>
          <a:prstGeom prst="rect">
            <a:avLst/>
          </a:prstGeom>
        </p:spPr>
      </p:pic>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610" y="280890"/>
            <a:ext cx="1268070" cy="351591"/>
          </a:xfrm>
          <a:prstGeom prst="rect">
            <a:avLst/>
          </a:prstGeom>
        </p:spPr>
      </p:pic>
    </p:spTree>
    <p:extLst>
      <p:ext uri="{BB962C8B-B14F-4D97-AF65-F5344CB8AC3E}">
        <p14:creationId xmlns:p14="http://schemas.microsoft.com/office/powerpoint/2010/main" val="231600685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Standard">
    <p:bg>
      <p:bgPr>
        <a:solidFill>
          <a:schemeClr val="bg1"/>
        </a:solidFill>
        <a:effectLst/>
      </p:bgPr>
    </p:bg>
    <p:spTree>
      <p:nvGrpSpPr>
        <p:cNvPr id="1" name=""/>
        <p:cNvGrpSpPr/>
        <p:nvPr/>
      </p:nvGrpSpPr>
      <p:grpSpPr>
        <a:xfrm>
          <a:off x="0" y="0"/>
          <a:ext cx="0" cy="0"/>
          <a:chOff x="0" y="0"/>
          <a:chExt cx="0" cy="0"/>
        </a:xfrm>
      </p:grpSpPr>
      <p:pic>
        <p:nvPicPr>
          <p:cNvPr id="20" name="Picture 19"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21" name="Straight Connector 20"/>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3"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69621493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8" name="Rectangle 7"/>
          <p:cNvSpPr/>
          <p:nvPr userDrawn="1"/>
        </p:nvSpPr>
        <p:spPr bwMode="gray">
          <a:xfrm>
            <a:off x="0" y="597694"/>
            <a:ext cx="6400800"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pic>
        <p:nvPicPr>
          <p:cNvPr id="12" name="Picture 11"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3" name="Straight Connector 12"/>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7"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9"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10"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6357201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Standard">
    <p:spTree>
      <p:nvGrpSpPr>
        <p:cNvPr id="1" name=""/>
        <p:cNvGrpSpPr/>
        <p:nvPr/>
      </p:nvGrpSpPr>
      <p:grpSpPr>
        <a:xfrm>
          <a:off x="0" y="0"/>
          <a:ext cx="0" cy="0"/>
          <a:chOff x="0" y="0"/>
          <a:chExt cx="0" cy="0"/>
        </a:xfrm>
      </p:grpSpPr>
      <p:sp>
        <p:nvSpPr>
          <p:cNvPr id="12"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17" name="Text Placeholder 4"/>
          <p:cNvSpPr>
            <a:spLocks noGrp="1"/>
          </p:cNvSpPr>
          <p:nvPr>
            <p:ph type="body" sz="quarter" idx="22" hasCustomPrompt="1"/>
          </p:nvPr>
        </p:nvSpPr>
        <p:spPr bwMode="gray">
          <a:xfrm>
            <a:off x="320040" y="45947"/>
            <a:ext cx="2926080" cy="138499"/>
          </a:xfrm>
          <a:prstGeom prst="rect">
            <a:avLst/>
          </a:prstGeom>
        </p:spPr>
        <p:txBody>
          <a:bodyPr lIns="0" tIns="0" rIns="0" bIns="0">
            <a:sp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20" name="Text Placeholder 21"/>
          <p:cNvSpPr>
            <a:spLocks noGrp="1"/>
          </p:cNvSpPr>
          <p:nvPr>
            <p:ph type="body" sz="quarter" idx="23" hasCustomPrompt="1"/>
          </p:nvPr>
        </p:nvSpPr>
        <p:spPr bwMode="gray">
          <a:xfrm>
            <a:off x="4412710" y="4619012"/>
            <a:ext cx="1988089" cy="181588"/>
          </a:xfrm>
          <a:prstGeom prst="rect">
            <a:avLst/>
          </a:prstGeom>
        </p:spPr>
        <p:txBody>
          <a:bodyPr lIns="0" tIns="0" rIns="45720" bIns="27432"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21" name="Text Placeholder 23"/>
          <p:cNvSpPr>
            <a:spLocks noGrp="1"/>
          </p:cNvSpPr>
          <p:nvPr>
            <p:ph type="body" sz="quarter" idx="24" hasCustomPrompt="1"/>
          </p:nvPr>
        </p:nvSpPr>
        <p:spPr bwMode="gray">
          <a:xfrm>
            <a:off x="0" y="4390123"/>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
        <p:nvSpPr>
          <p:cNvPr id="23" name="Text Placeholder 4"/>
          <p:cNvSpPr>
            <a:spLocks noGrp="1"/>
          </p:cNvSpPr>
          <p:nvPr>
            <p:ph type="body" sz="quarter" idx="25" hasCustomPrompt="1"/>
          </p:nvPr>
        </p:nvSpPr>
        <p:spPr bwMode="gray">
          <a:xfrm>
            <a:off x="320040" y="317903"/>
            <a:ext cx="5759450" cy="276999"/>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a:t>Slide Title – Arial 18pt Bold, Use Title Case</a:t>
            </a:r>
          </a:p>
        </p:txBody>
      </p:sp>
    </p:spTree>
    <p:extLst>
      <p:ext uri="{BB962C8B-B14F-4D97-AF65-F5344CB8AC3E}">
        <p14:creationId xmlns:p14="http://schemas.microsoft.com/office/powerpoint/2010/main" val="1572205042"/>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Impact Slide">
    <p:bg bwMode="gray">
      <p:bgPr>
        <a:solidFill>
          <a:schemeClr val="accent4"/>
        </a:solidFill>
        <a:effectLst/>
      </p:bgPr>
    </p:bg>
    <p:spTree>
      <p:nvGrpSpPr>
        <p:cNvPr id="1" name=""/>
        <p:cNvGrpSpPr/>
        <p:nvPr/>
      </p:nvGrpSpPr>
      <p:grpSpPr>
        <a:xfrm>
          <a:off x="0" y="0"/>
          <a:ext cx="0" cy="0"/>
          <a:chOff x="0" y="0"/>
          <a:chExt cx="0" cy="0"/>
        </a:xfrm>
      </p:grpSpPr>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1" name="TextBox 1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Advisory Board • All Rights Reserved • </a:t>
            </a:r>
            <a:r>
              <a:rPr lang="en-US" sz="500" b="1" dirty="0">
                <a:solidFill>
                  <a:srgbClr val="BEC9D0"/>
                </a:solidFill>
              </a:rPr>
              <a:t>advisory.com</a:t>
            </a:r>
          </a:p>
        </p:txBody>
      </p:sp>
      <p:sp>
        <p:nvSpPr>
          <p:cNvPr id="10"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12"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2"/>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3" name="Text Placeholder 4"/>
          <p:cNvSpPr>
            <a:spLocks noGrp="1"/>
          </p:cNvSpPr>
          <p:nvPr>
            <p:ph type="body" sz="quarter" idx="27" hasCustomPrompt="1"/>
          </p:nvPr>
        </p:nvSpPr>
        <p:spPr bwMode="gray">
          <a:xfrm>
            <a:off x="955976" y="1760829"/>
            <a:ext cx="4488849" cy="1777410"/>
          </a:xfrm>
        </p:spPr>
        <p:txBody>
          <a:bodyPr/>
          <a:lstStyle>
            <a:lvl1pPr marL="0" indent="0">
              <a:lnSpc>
                <a:spcPct val="110000"/>
              </a:lnSpc>
              <a:spcBef>
                <a:spcPts val="1200"/>
              </a:spcBef>
              <a:buNone/>
              <a:defRPr sz="1500" baseline="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Use dark background slides sparingly as impact slides (ex: a single quote, statistic, or large image). See sample impact slides in the ABC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4389120" y="4619012"/>
            <a:ext cx="2011680" cy="181588"/>
          </a:xfrm>
        </p:spPr>
        <p:txBody>
          <a:bodyPr rIns="45720" bIns="27432" anchor="b" anchorCtr="0"/>
          <a:lstStyle>
            <a:lvl1pPr marL="0" indent="0">
              <a:spcBef>
                <a:spcPts val="0"/>
              </a:spcBef>
              <a:buNone/>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141579450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pic>
        <p:nvPicPr>
          <p:cNvPr id="15" name="Picture 14"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6" name="Straight Connector 15"/>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FFFFFF"/>
                </a:solidFill>
                <a:cs typeface="Arial" pitchFamily="34" charset="0"/>
              </a:rPr>
              <a:t>Notes:</a:t>
            </a:r>
          </a:p>
        </p:txBody>
      </p:sp>
      <p:sp>
        <p:nvSpPr>
          <p:cNvPr id="13"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21216874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Notes (Alt)">
    <p:spTree>
      <p:nvGrpSpPr>
        <p:cNvPr id="1" name=""/>
        <p:cNvGrpSpPr/>
        <p:nvPr/>
      </p:nvGrpSpPr>
      <p:grpSpPr>
        <a:xfrm>
          <a:off x="0" y="0"/>
          <a:ext cx="0" cy="0"/>
          <a:chOff x="0" y="0"/>
          <a:chExt cx="0" cy="0"/>
        </a:xfrm>
      </p:grpSpPr>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320675" y="85309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18" name="TextBox 17"/>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333E48"/>
                </a:solidFill>
                <a:cs typeface="Arial" pitchFamily="34" charset="0"/>
              </a:rPr>
              <a:t>Notes:</a:t>
            </a:r>
          </a:p>
        </p:txBody>
      </p:sp>
    </p:spTree>
    <p:extLst>
      <p:ext uri="{BB962C8B-B14F-4D97-AF65-F5344CB8AC3E}">
        <p14:creationId xmlns:p14="http://schemas.microsoft.com/office/powerpoint/2010/main" val="1066615519"/>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Speech Text Bottom">
    <p:spTree>
      <p:nvGrpSpPr>
        <p:cNvPr id="1" name=""/>
        <p:cNvGrpSpPr/>
        <p:nvPr/>
      </p:nvGrpSpPr>
      <p:grpSpPr>
        <a:xfrm>
          <a:off x="0" y="0"/>
          <a:ext cx="0" cy="0"/>
          <a:chOff x="0" y="0"/>
          <a:chExt cx="0" cy="0"/>
        </a:xfrm>
      </p:grpSpPr>
      <p:sp>
        <p:nvSpPr>
          <p:cNvPr id="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 name="Title 1"/>
          <p:cNvSpPr>
            <a:spLocks noGrp="1"/>
          </p:cNvSpPr>
          <p:nvPr>
            <p:ph type="title" hasCustomPrompt="1"/>
          </p:nvPr>
        </p:nvSpPr>
        <p:spPr bwMode="gray">
          <a:xfrm>
            <a:off x="320675" y="2487144"/>
            <a:ext cx="5759450" cy="2018181"/>
          </a:xfrm>
        </p:spPr>
        <p:txBody>
          <a:bodyPr anchor="t" anchorCtr="0"/>
          <a:lstStyle>
            <a:lvl1pPr>
              <a:lnSpc>
                <a:spcPct val="110000"/>
              </a:lnSpc>
              <a:spcBef>
                <a:spcPts val="800"/>
              </a:spcBef>
              <a:defRPr sz="1000" b="0">
                <a:solidFill>
                  <a:schemeClr val="tx1"/>
                </a:solidFill>
              </a:defRPr>
            </a:lvl1pPr>
          </a:lstStyle>
          <a:p>
            <a:r>
              <a:rPr lang="en-US" dirty="0"/>
              <a:t>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a:t>
            </a:r>
          </a:p>
        </p:txBody>
      </p:sp>
    </p:spTree>
    <p:extLst>
      <p:ext uri="{BB962C8B-B14F-4D97-AF65-F5344CB8AC3E}">
        <p14:creationId xmlns:p14="http://schemas.microsoft.com/office/powerpoint/2010/main" val="426251222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3295" y="3612362"/>
            <a:ext cx="5739063" cy="1077218"/>
          </a:xfrm>
        </p:spPr>
        <p:txBody>
          <a:bodyPr/>
          <a:lstStyle>
            <a:lvl1pPr>
              <a:defRPr sz="3500" b="0">
                <a:solidFill>
                  <a:schemeClr val="tx1"/>
                </a:solidFill>
              </a:defRPr>
            </a:lvl1pPr>
          </a:lstStyle>
          <a:p>
            <a:r>
              <a:rPr lang="en-US" dirty="0"/>
              <a:t>Presentation Title – Arial 35pt Regular, Use Title Case</a:t>
            </a:r>
          </a:p>
        </p:txBody>
      </p:sp>
      <p:sp>
        <p:nvSpPr>
          <p:cNvPr id="6" name="Text Placeholder 5"/>
          <p:cNvSpPr>
            <a:spLocks noGrp="1"/>
          </p:cNvSpPr>
          <p:nvPr>
            <p:ph type="body" sz="quarter" idx="21" hasCustomPrompt="1"/>
          </p:nvPr>
        </p:nvSpPr>
        <p:spPr bwMode="gray">
          <a:xfrm>
            <a:off x="1820967" y="359914"/>
            <a:ext cx="2286000" cy="429768"/>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2" name="Straight Connector 11"/>
          <p:cNvCxnSpPr/>
          <p:nvPr userDrawn="1"/>
        </p:nvCxnSpPr>
        <p:spPr>
          <a:xfrm>
            <a:off x="1743708" y="359914"/>
            <a:ext cx="0" cy="432435"/>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27303" y="359914"/>
            <a:ext cx="1549400" cy="431800"/>
          </a:xfrm>
          <a:prstGeom prst="rect">
            <a:avLst/>
          </a:prstGeom>
        </p:spPr>
      </p:pic>
    </p:spTree>
    <p:extLst>
      <p:ext uri="{BB962C8B-B14F-4D97-AF65-F5344CB8AC3E}">
        <p14:creationId xmlns:p14="http://schemas.microsoft.com/office/powerpoint/2010/main" val="411296209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3295" y="3612362"/>
            <a:ext cx="5739063" cy="1077218"/>
          </a:xfrm>
        </p:spPr>
        <p:txBody>
          <a:bodyPr/>
          <a:lstStyle>
            <a:lvl1pPr>
              <a:defRPr sz="3500" b="0">
                <a:solidFill>
                  <a:schemeClr val="tx1"/>
                </a:solidFill>
              </a:defRPr>
            </a:lvl1pPr>
          </a:lstStyle>
          <a:p>
            <a:r>
              <a:rPr lang="en-US" dirty="0"/>
              <a:t>Presentation Title – Arial 35pt Regular, Use Title Case</a:t>
            </a:r>
          </a:p>
        </p:txBody>
      </p: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27303" y="359914"/>
            <a:ext cx="1549400" cy="431800"/>
          </a:xfrm>
          <a:prstGeom prst="rect">
            <a:avLst/>
          </a:prstGeom>
        </p:spPr>
      </p:pic>
    </p:spTree>
    <p:extLst>
      <p:ext uri="{BB962C8B-B14F-4D97-AF65-F5344CB8AC3E}">
        <p14:creationId xmlns:p14="http://schemas.microsoft.com/office/powerpoint/2010/main" val="221539923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93295" y="16928"/>
            <a:ext cx="5586830" cy="230832"/>
          </a:xfrm>
        </p:spPr>
        <p:txBody>
          <a:bodyPr anchor="t" anchorCtr="0"/>
          <a:lstStyle>
            <a:lvl1pPr>
              <a:defRPr sz="1500" b="0">
                <a:solidFill>
                  <a:schemeClr val="tx1"/>
                </a:solidFill>
              </a:defRPr>
            </a:lvl1pPr>
          </a:lstStyle>
          <a:p>
            <a:r>
              <a:rPr lang="en-US" sz="1500" dirty="0"/>
              <a:t>Presentation Subtitle – Arial 15pt Regular, Use Title Case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066" y="4550731"/>
            <a:ext cx="2758044" cy="119033"/>
          </a:xfrm>
          <a:prstGeom prst="rect">
            <a:avLst/>
          </a:prstGeom>
        </p:spPr>
      </p:pic>
      <p:sp>
        <p:nvSpPr>
          <p:cNvPr id="9" name="Text Placeholder 5"/>
          <p:cNvSpPr txBox="1">
            <a:spLocks/>
          </p:cNvSpPr>
          <p:nvPr userDrawn="1"/>
        </p:nvSpPr>
        <p:spPr bwMode="gray">
          <a:xfrm>
            <a:off x="3282078" y="4540103"/>
            <a:ext cx="3107155" cy="137083"/>
          </a:xfrm>
          <a:prstGeom prst="rect">
            <a:avLst/>
          </a:prstGeom>
        </p:spPr>
        <p:txBody>
          <a:bodyPr wrap="square" lIns="0" tIns="0" rIns="0" bIns="0">
            <a:spAutoFit/>
          </a:bodyPr>
          <a:lstStyle/>
          <a:p>
            <a:pPr algn="r"/>
            <a:r>
              <a:rPr lang="en-US" sz="950" dirty="0">
                <a:solidFill>
                  <a:srgbClr val="333E48"/>
                </a:solidFill>
                <a:ea typeface="Times New Roman"/>
                <a:cs typeface="Times New Roman"/>
              </a:rPr>
              <a:t>research            technology              consulting</a:t>
            </a:r>
            <a:endParaRPr lang="en-US" sz="1200" dirty="0">
              <a:solidFill>
                <a:srgbClr val="333E48"/>
              </a:solidFill>
              <a:latin typeface="Times New Roman"/>
              <a:ea typeface="Times New Roman"/>
            </a:endParaRPr>
          </a:p>
        </p:txBody>
      </p:sp>
      <p:cxnSp>
        <p:nvCxnSpPr>
          <p:cNvPr id="10" name="Straight Connector 9"/>
          <p:cNvCxnSpPr/>
          <p:nvPr userDrawn="1"/>
        </p:nvCxnSpPr>
        <p:spPr>
          <a:xfrm>
            <a:off x="-4290" y="4336047"/>
            <a:ext cx="6405090" cy="0"/>
          </a:xfrm>
          <a:prstGeom prst="line">
            <a:avLst/>
          </a:prstGeom>
          <a:noFill/>
          <a:ln w="12700" cap="flat" cmpd="sng" algn="ctr">
            <a:solidFill>
              <a:schemeClr val="accent4"/>
            </a:solidFill>
            <a:prstDash val="solid"/>
            <a:miter lim="800000"/>
          </a:ln>
          <a:effectLst/>
        </p:spPr>
      </p:cxnSp>
      <p:grpSp>
        <p:nvGrpSpPr>
          <p:cNvPr id="11" name="Group 10"/>
          <p:cNvGrpSpPr/>
          <p:nvPr userDrawn="1"/>
        </p:nvGrpSpPr>
        <p:grpSpPr>
          <a:xfrm>
            <a:off x="5584851" y="4542229"/>
            <a:ext cx="212687" cy="135825"/>
            <a:chOff x="-610120" y="-1070802"/>
            <a:chExt cx="8498295" cy="5422283"/>
          </a:xfrm>
          <a:solidFill>
            <a:schemeClr val="accent6"/>
          </a:solidFill>
        </p:grpSpPr>
        <p:sp>
          <p:nvSpPr>
            <p:cNvPr id="19" name="Rectangle 43"/>
            <p:cNvSpPr/>
            <p:nvPr userDrawn="1"/>
          </p:nvSpPr>
          <p:spPr bwMode="gray">
            <a:xfrm flipH="1">
              <a:off x="3360114" y="1072841"/>
              <a:ext cx="4528061" cy="3278640"/>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grpSp>
          <p:nvGrpSpPr>
            <p:cNvPr id="20" name="Group 19"/>
            <p:cNvGrpSpPr/>
            <p:nvPr userDrawn="1"/>
          </p:nvGrpSpPr>
          <p:grpSpPr>
            <a:xfrm>
              <a:off x="-610120" y="-1070802"/>
              <a:ext cx="3784617" cy="5422283"/>
              <a:chOff x="-610120" y="-1070802"/>
              <a:chExt cx="3784617" cy="5422283"/>
            </a:xfrm>
            <a:grpFill/>
          </p:grpSpPr>
          <p:sp>
            <p:nvSpPr>
              <p:cNvPr id="22" name="Rectangle 43"/>
              <p:cNvSpPr/>
              <p:nvPr userDrawn="1"/>
            </p:nvSpPr>
            <p:spPr bwMode="gray">
              <a:xfrm>
                <a:off x="-610120" y="1072841"/>
                <a:ext cx="3784617" cy="3278640"/>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sp>
            <p:nvSpPr>
              <p:cNvPr id="23" name="Oval 22"/>
              <p:cNvSpPr/>
              <p:nvPr userDrawn="1"/>
            </p:nvSpPr>
            <p:spPr bwMode="gray">
              <a:xfrm>
                <a:off x="-473548" y="-1070802"/>
                <a:ext cx="1866375" cy="1866391"/>
              </a:xfrm>
              <a:prstGeom prst="ellipse">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grpSp>
        <p:sp>
          <p:nvSpPr>
            <p:cNvPr id="21" name="Oval 20"/>
            <p:cNvSpPr/>
            <p:nvPr userDrawn="1"/>
          </p:nvSpPr>
          <p:spPr bwMode="gray">
            <a:xfrm>
              <a:off x="5879503" y="-1070802"/>
              <a:ext cx="1866337" cy="1866391"/>
            </a:xfrm>
            <a:prstGeom prst="ellipse">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grpSp>
      <p:grpSp>
        <p:nvGrpSpPr>
          <p:cNvPr id="14" name="Group 13"/>
          <p:cNvGrpSpPr/>
          <p:nvPr userDrawn="1"/>
        </p:nvGrpSpPr>
        <p:grpSpPr>
          <a:xfrm>
            <a:off x="4614809" y="4508219"/>
            <a:ext cx="151740" cy="202480"/>
            <a:chOff x="-2599" y="0"/>
            <a:chExt cx="2677551" cy="3583450"/>
          </a:xfrm>
          <a:solidFill>
            <a:schemeClr val="accent6"/>
          </a:solidFill>
        </p:grpSpPr>
        <p:sp>
          <p:nvSpPr>
            <p:cNvPr id="16" name="Flowchart: Manual Operation 15"/>
            <p:cNvSpPr/>
            <p:nvPr userDrawn="1"/>
          </p:nvSpPr>
          <p:spPr bwMode="gray">
            <a:xfrm>
              <a:off x="237329" y="2003692"/>
              <a:ext cx="1579745" cy="1579758"/>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sp>
          <p:nvSpPr>
            <p:cNvPr id="17" name="Flowchart: Manual Operation 15"/>
            <p:cNvSpPr/>
            <p:nvPr userDrawn="1"/>
          </p:nvSpPr>
          <p:spPr bwMode="gray">
            <a:xfrm>
              <a:off x="-2599" y="0"/>
              <a:ext cx="1579762" cy="1579758"/>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sp>
          <p:nvSpPr>
            <p:cNvPr id="18" name="Flowchart: Manual Operation 15"/>
            <p:cNvSpPr/>
            <p:nvPr userDrawn="1"/>
          </p:nvSpPr>
          <p:spPr bwMode="gray">
            <a:xfrm rot="21428216">
              <a:off x="1258113" y="957345"/>
              <a:ext cx="1416839" cy="1416850"/>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grpSp>
      <p:sp>
        <p:nvSpPr>
          <p:cNvPr id="15" name="Rounded Rectangle 11"/>
          <p:cNvSpPr/>
          <p:nvPr userDrawn="1"/>
        </p:nvSpPr>
        <p:spPr bwMode="gray">
          <a:xfrm rot="18908457">
            <a:off x="3722030" y="4565610"/>
            <a:ext cx="177135" cy="90550"/>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sp>
        <p:nvSpPr>
          <p:cNvPr id="25" name="Text Placeholder 5"/>
          <p:cNvSpPr>
            <a:spLocks noGrp="1"/>
          </p:cNvSpPr>
          <p:nvPr>
            <p:ph type="body" sz="quarter" idx="21" hasCustomPrompt="1"/>
          </p:nvPr>
        </p:nvSpPr>
        <p:spPr bwMode="gray">
          <a:xfrm>
            <a:off x="493295" y="1310192"/>
            <a:ext cx="4572000" cy="169277"/>
          </a:xfrm>
        </p:spPr>
        <p:txBody>
          <a:bodyPr/>
          <a:lstStyle>
            <a:lvl1pPr marL="0" indent="0">
              <a:spcBef>
                <a:spcPts val="0"/>
              </a:spcBef>
              <a:buNone/>
              <a:defRPr sz="1100" b="1"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r>
              <a:rPr lang="en-US" dirty="0"/>
              <a:t>Add Institution Name (If You Need to Customize)</a:t>
            </a:r>
          </a:p>
        </p:txBody>
      </p:sp>
      <p:sp>
        <p:nvSpPr>
          <p:cNvPr id="26" name="Text Placeholder 5"/>
          <p:cNvSpPr>
            <a:spLocks noGrp="1"/>
          </p:cNvSpPr>
          <p:nvPr>
            <p:ph type="body" sz="quarter" idx="22" hasCustomPrompt="1"/>
          </p:nvPr>
        </p:nvSpPr>
        <p:spPr bwMode="gray">
          <a:xfrm>
            <a:off x="493295" y="1543666"/>
            <a:ext cx="4572000" cy="169277"/>
          </a:xfrm>
        </p:spPr>
        <p:txBody>
          <a:bodyPr/>
          <a:lstStyle>
            <a:lvl1pPr marL="0" indent="0">
              <a:spcBef>
                <a:spcPts val="0"/>
              </a:spcBef>
              <a:buNone/>
              <a:defRPr sz="1100" b="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Add Date of Presentation (If You Need to Customize)</a:t>
            </a:r>
          </a:p>
        </p:txBody>
      </p:sp>
    </p:spTree>
    <p:extLst>
      <p:ext uri="{BB962C8B-B14F-4D97-AF65-F5344CB8AC3E}">
        <p14:creationId xmlns:p14="http://schemas.microsoft.com/office/powerpoint/2010/main" val="274105498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29935"/>
            <a:ext cx="4023360" cy="307777"/>
          </a:xfrm>
        </p:spPr>
        <p:txBody>
          <a:bodyPr anchor="t" anchorCtr="0"/>
          <a:lstStyle>
            <a:lvl1pPr>
              <a:defRPr sz="2000" b="0">
                <a:solidFill>
                  <a:schemeClr val="tx1"/>
                </a:solidFill>
              </a:defRPr>
            </a:lvl1pPr>
          </a:lstStyle>
          <a:p>
            <a:r>
              <a:rPr lang="en-US" dirty="0"/>
              <a:t>Insert Program Name Here</a:t>
            </a:r>
          </a:p>
        </p:txBody>
      </p:sp>
      <p:sp>
        <p:nvSpPr>
          <p:cNvPr id="15" name="Text Placeholder 5"/>
          <p:cNvSpPr>
            <a:spLocks noGrp="1"/>
          </p:cNvSpPr>
          <p:nvPr>
            <p:ph type="body" sz="quarter" idx="20" hasCustomPrompt="1"/>
          </p:nvPr>
        </p:nvSpPr>
        <p:spPr bwMode="gray">
          <a:xfrm>
            <a:off x="784156" y="11437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5" name="Text Placeholder 4"/>
          <p:cNvSpPr>
            <a:spLocks noGrp="1"/>
          </p:cNvSpPr>
          <p:nvPr>
            <p:ph type="body" sz="quarter" idx="30" hasCustomPrompt="1"/>
          </p:nvPr>
        </p:nvSpPr>
        <p:spPr bwMode="gray">
          <a:xfrm>
            <a:off x="784156" y="1348779"/>
            <a:ext cx="347472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cxnSp>
        <p:nvCxnSpPr>
          <p:cNvPr id="24" name="Straight Connector 23"/>
          <p:cNvCxnSpPr/>
          <p:nvPr userDrawn="1"/>
        </p:nvCxnSpPr>
        <p:spPr bwMode="gray">
          <a:xfrm>
            <a:off x="4879843" y="375284"/>
            <a:ext cx="0" cy="4425315"/>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bwMode="gray">
          <a:xfrm>
            <a:off x="4953943" y="375975"/>
            <a:ext cx="1419725" cy="442531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LEGAL CAVEAT</a:t>
            </a:r>
          </a:p>
          <a:p>
            <a:pPr>
              <a:spcBef>
                <a:spcPts val="400"/>
              </a:spcBef>
            </a:pPr>
            <a:r>
              <a:rPr lang="en-US" sz="530" dirty="0">
                <a:solidFill>
                  <a:srgbClr val="333E48"/>
                </a:solidFill>
                <a:cs typeface="Aria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a:t>
            </a:r>
            <a:br>
              <a:rPr lang="en-US" sz="530" dirty="0">
                <a:solidFill>
                  <a:srgbClr val="333E48"/>
                </a:solidFill>
                <a:cs typeface="Arial"/>
              </a:rPr>
            </a:br>
            <a:r>
              <a:rPr lang="en-US" sz="530" dirty="0">
                <a:solidFill>
                  <a:srgbClr val="333E48"/>
                </a:solidFill>
                <a:cs typeface="Arial"/>
              </a:rPr>
              <a:t>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a:t>
            </a:r>
            <a:br>
              <a:rPr lang="en-US" sz="530" dirty="0">
                <a:solidFill>
                  <a:srgbClr val="333E48"/>
                </a:solidFill>
                <a:cs typeface="Arial"/>
              </a:rPr>
            </a:br>
            <a:r>
              <a:rPr lang="en-US" sz="530" dirty="0">
                <a:solidFill>
                  <a:srgbClr val="333E48"/>
                </a:solidFill>
                <a:cs typeface="Arial"/>
              </a:rPr>
              <a:t>(b) any recommendation or graded ranking by Advisory Board, or (c) failure of member and its employees and agents to abide by the terms set forth herein.</a:t>
            </a:r>
          </a:p>
          <a:p>
            <a:pPr>
              <a:spcBef>
                <a:spcPts val="400"/>
              </a:spcBef>
            </a:pPr>
            <a:r>
              <a:rPr lang="en-US" sz="530" dirty="0">
                <a:solidFill>
                  <a:srgbClr val="333E48"/>
                </a:solidFill>
                <a:cs typeface="Aria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p:txBody>
      </p:sp>
      <p:sp>
        <p:nvSpPr>
          <p:cNvPr id="6" name="Text Placeholder 5"/>
          <p:cNvSpPr>
            <a:spLocks noGrp="1"/>
          </p:cNvSpPr>
          <p:nvPr>
            <p:ph type="body" sz="quarter" idx="37" hasCustomPrompt="1"/>
          </p:nvPr>
        </p:nvSpPr>
        <p:spPr bwMode="gray">
          <a:xfrm>
            <a:off x="784156" y="1547065"/>
            <a:ext cx="347472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16" name="Text Placeholder 5"/>
          <p:cNvSpPr>
            <a:spLocks noGrp="1"/>
          </p:cNvSpPr>
          <p:nvPr>
            <p:ph type="body" sz="quarter" idx="38" hasCustomPrompt="1"/>
          </p:nvPr>
        </p:nvSpPr>
        <p:spPr bwMode="gray">
          <a:xfrm>
            <a:off x="784156" y="1677053"/>
            <a:ext cx="347472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18" name="Text Placeholder 5"/>
          <p:cNvSpPr>
            <a:spLocks noGrp="1"/>
          </p:cNvSpPr>
          <p:nvPr>
            <p:ph type="body" sz="quarter" idx="39" hasCustomPrompt="1"/>
          </p:nvPr>
        </p:nvSpPr>
        <p:spPr bwMode="gray">
          <a:xfrm>
            <a:off x="784156" y="2111845"/>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6" name="Text Placeholder 4"/>
          <p:cNvSpPr>
            <a:spLocks noGrp="1"/>
          </p:cNvSpPr>
          <p:nvPr>
            <p:ph type="body" sz="quarter" idx="40" hasCustomPrompt="1"/>
          </p:nvPr>
        </p:nvSpPr>
        <p:spPr bwMode="gray">
          <a:xfrm>
            <a:off x="784156" y="2321372"/>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5"/>
          <p:cNvSpPr>
            <a:spLocks noGrp="1"/>
          </p:cNvSpPr>
          <p:nvPr>
            <p:ph type="body" sz="quarter" idx="41" hasCustomPrompt="1"/>
          </p:nvPr>
        </p:nvSpPr>
        <p:spPr bwMode="gray">
          <a:xfrm>
            <a:off x="784156" y="2775232"/>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28" name="Text Placeholder 4"/>
          <p:cNvSpPr>
            <a:spLocks noGrp="1"/>
          </p:cNvSpPr>
          <p:nvPr>
            <p:ph type="body" sz="quarter" idx="42" hasCustomPrompt="1"/>
          </p:nvPr>
        </p:nvSpPr>
        <p:spPr bwMode="gray">
          <a:xfrm>
            <a:off x="784156" y="2984759"/>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784156" y="34386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0" name="Text Placeholder 4"/>
          <p:cNvSpPr>
            <a:spLocks noGrp="1"/>
          </p:cNvSpPr>
          <p:nvPr>
            <p:ph type="body" sz="quarter" idx="44" hasCustomPrompt="1"/>
          </p:nvPr>
        </p:nvSpPr>
        <p:spPr bwMode="gray">
          <a:xfrm>
            <a:off x="784156" y="3648163"/>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2795969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2" name="Rectangle 1"/>
          <p:cNvSpPr/>
          <p:nvPr userDrawn="1"/>
        </p:nvSpPr>
        <p:spPr bwMode="gray">
          <a:xfrm>
            <a:off x="0" y="0"/>
            <a:ext cx="6400800" cy="101065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8" name="TextBox 7"/>
          <p:cNvSpPr txBox="1"/>
          <p:nvPr userDrawn="1"/>
        </p:nvSpPr>
        <p:spPr bwMode="gray">
          <a:xfrm>
            <a:off x="4953943" y="24057"/>
            <a:ext cx="1419725" cy="468179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IMPORTANT: Please read the following.</a:t>
            </a:r>
          </a:p>
          <a:p>
            <a:pPr>
              <a:spcBef>
                <a:spcPts val="400"/>
              </a:spcBef>
            </a:pPr>
            <a:r>
              <a:rPr lang="en-US" sz="530" dirty="0">
                <a:solidFill>
                  <a:srgbClr val="333E48"/>
                </a:solidFill>
                <a:cs typeface="Arial"/>
              </a:rPr>
              <a:t>Advisory Board has prepared this report for the exclusive use of its members. Each member acknowledges and agrees that this report and the information contained herein (collectively, the “Report”) are confidential and proprietary</a:t>
            </a:r>
            <a:br>
              <a:rPr lang="en-US" sz="530" dirty="0">
                <a:solidFill>
                  <a:srgbClr val="333E48"/>
                </a:solidFill>
                <a:cs typeface="Arial"/>
              </a:rPr>
            </a:br>
            <a:r>
              <a:rPr lang="en-US" sz="530" dirty="0">
                <a:solidFill>
                  <a:srgbClr val="333E48"/>
                </a:solidFill>
                <a:cs typeface="Arial"/>
              </a:rPr>
              <a:t>to Advisory Board. By accepting delivery of this Report, each member agrees to abide by the terms as stated herein, including the following:</a:t>
            </a:r>
          </a:p>
          <a:p>
            <a:pPr marL="115888" indent="-115888">
              <a:spcBef>
                <a:spcPts val="400"/>
              </a:spcBef>
            </a:pPr>
            <a:r>
              <a:rPr lang="en-US" sz="530" dirty="0">
                <a:solidFill>
                  <a:srgbClr val="333E48"/>
                </a:solidFill>
                <a:cs typeface="Aria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400"/>
              </a:spcBef>
            </a:pPr>
            <a:r>
              <a:rPr lang="en-US" sz="530" dirty="0">
                <a:solidFill>
                  <a:srgbClr val="333E48"/>
                </a:solidFill>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lang="en-US" sz="530" dirty="0">
                <a:solidFill>
                  <a:srgbClr val="333E48"/>
                </a:solidFill>
                <a:cs typeface="Arial"/>
              </a:rPr>
            </a:br>
            <a:r>
              <a:rPr lang="en-US" sz="530" dirty="0">
                <a:solidFill>
                  <a:srgbClr val="333E48"/>
                </a:solidFill>
                <a:cs typeface="Arial"/>
              </a:rPr>
              <a:t>(b) any third party.</a:t>
            </a:r>
          </a:p>
          <a:p>
            <a:pPr marL="115888" indent="-115888">
              <a:spcBef>
                <a:spcPts val="400"/>
              </a:spcBef>
            </a:pPr>
            <a:r>
              <a:rPr lang="en-US" sz="530" dirty="0">
                <a:solidFill>
                  <a:srgbClr val="333E48"/>
                </a:solidFill>
                <a:cs typeface="Arial"/>
              </a:rPr>
              <a:t>3.	Each member may make this Report available solely to those of its employees and agents who (a) are registered for the workshop or membership program of</a:t>
            </a:r>
            <a:br>
              <a:rPr lang="en-US" sz="530" dirty="0">
                <a:solidFill>
                  <a:srgbClr val="333E48"/>
                </a:solidFill>
                <a:cs typeface="Arial"/>
              </a:rPr>
            </a:br>
            <a:r>
              <a:rPr lang="en-US" sz="530" dirty="0">
                <a:solidFill>
                  <a:srgbClr val="333E48"/>
                </a:solidFill>
                <a:cs typeface="Arial"/>
              </a:rPr>
              <a:t>which this Report is a part, (b) require access to this Report in order to learn from the information described herein, and</a:t>
            </a:r>
            <a:br>
              <a:rPr lang="en-US" sz="530" dirty="0">
                <a:solidFill>
                  <a:srgbClr val="333E48"/>
                </a:solidFill>
                <a:cs typeface="Arial"/>
              </a:rPr>
            </a:br>
            <a:r>
              <a:rPr lang="en-US" sz="530" dirty="0">
                <a:solidFill>
                  <a:srgbClr val="333E48"/>
                </a:solidFill>
                <a:cs typeface="Arial"/>
              </a:rPr>
              <a:t>(c)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400"/>
              </a:spcBef>
            </a:pPr>
            <a:r>
              <a:rPr lang="en-US" sz="530" dirty="0">
                <a:solidFill>
                  <a:srgbClr val="333E48"/>
                </a:solidFill>
                <a:cs typeface="Arial"/>
              </a:rPr>
              <a:t>4.	Each member shall not remove from this Report any confidential markings, copyright notices, and/or other similar indicia herein.</a:t>
            </a:r>
          </a:p>
          <a:p>
            <a:pPr marL="115888" indent="-115888">
              <a:spcBef>
                <a:spcPts val="400"/>
              </a:spcBef>
            </a:pPr>
            <a:r>
              <a:rPr lang="en-US" sz="530" dirty="0">
                <a:solidFill>
                  <a:srgbClr val="333E48"/>
                </a:solidFill>
                <a:cs typeface="Arial"/>
              </a:rPr>
              <a:t>5.	Each member is responsible for any breach of its obligations as stated herein by any of its employees or agents.</a:t>
            </a:r>
          </a:p>
          <a:p>
            <a:pPr marL="115888" indent="-115888">
              <a:spcBef>
                <a:spcPts val="400"/>
              </a:spcBef>
            </a:pPr>
            <a:r>
              <a:rPr lang="en-US" sz="530" dirty="0">
                <a:solidFill>
                  <a:srgbClr val="333E48"/>
                </a:solidFill>
                <a:cs typeface="Arial"/>
              </a:rPr>
              <a:t>6.	If a member is unwilling to abide by any</a:t>
            </a:r>
            <a:br>
              <a:rPr lang="en-US" sz="530" dirty="0">
                <a:solidFill>
                  <a:srgbClr val="333E48"/>
                </a:solidFill>
                <a:cs typeface="Arial"/>
              </a:rPr>
            </a:br>
            <a:r>
              <a:rPr lang="en-US" sz="530" dirty="0">
                <a:solidFill>
                  <a:srgbClr val="333E48"/>
                </a:solidFill>
                <a:cs typeface="Arial"/>
              </a:rPr>
              <a:t>of the foregoing obligations, then such member shall promptly return this Report and all copies thereof to Advisory Board </a:t>
            </a:r>
          </a:p>
        </p:txBody>
      </p:sp>
      <p:cxnSp>
        <p:nvCxnSpPr>
          <p:cNvPr id="9" name="Straight Connector 8"/>
          <p:cNvCxnSpPr/>
          <p:nvPr userDrawn="1"/>
        </p:nvCxnSpPr>
        <p:spPr bwMode="gray">
          <a:xfrm>
            <a:off x="4879843" y="-2108"/>
            <a:ext cx="0" cy="4578361"/>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268043"/>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cxnSp>
        <p:nvCxnSpPr>
          <p:cNvPr id="8" name="Straight Connector 7"/>
          <p:cNvCxnSpPr/>
          <p:nvPr/>
        </p:nvCxnSpPr>
        <p:spPr bwMode="gray">
          <a:xfrm>
            <a:off x="4101378"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itle 2"/>
          <p:cNvSpPr>
            <a:spLocks noGrp="1"/>
          </p:cNvSpPr>
          <p:nvPr userDrawn="1">
            <p:ph type="title" hasCustomPrompt="1"/>
          </p:nvPr>
        </p:nvSpPr>
        <p:spPr bwMode="gray">
          <a:xfrm>
            <a:off x="320675" y="208501"/>
            <a:ext cx="3474720" cy="307777"/>
          </a:xfrm>
        </p:spPr>
        <p:txBody>
          <a:bodyPr anchor="t" anchorCtr="0"/>
          <a:lstStyle>
            <a:lvl1pPr>
              <a:defRPr sz="2000" b="0">
                <a:solidFill>
                  <a:schemeClr val="tx1"/>
                </a:solidFill>
              </a:defRPr>
            </a:lvl1pPr>
          </a:lstStyle>
          <a:p>
            <a:r>
              <a:rPr lang="en-US" dirty="0"/>
              <a:t>Insert Program Name Here</a:t>
            </a:r>
          </a:p>
        </p:txBody>
      </p:sp>
      <p:sp>
        <p:nvSpPr>
          <p:cNvPr id="3" name="TextBox 2"/>
          <p:cNvSpPr txBox="1"/>
          <p:nvPr userDrawn="1"/>
        </p:nvSpPr>
        <p:spPr bwMode="gray">
          <a:xfrm>
            <a:off x="4222376" y="122452"/>
            <a:ext cx="2110918" cy="4603824"/>
          </a:xfrm>
          <a:prstGeom prst="rect">
            <a:avLst/>
          </a:prstGeom>
          <a:noFill/>
        </p:spPr>
        <p:txBody>
          <a:bodyPr wrap="square" lIns="0" tIns="0" rIns="0" bIns="0" rtlCol="0">
            <a:spAutoFit/>
          </a:bodyPr>
          <a:lstStyle/>
          <a:p>
            <a:pPr>
              <a:spcBef>
                <a:spcPts val="300"/>
              </a:spcBef>
            </a:pPr>
            <a:r>
              <a:rPr lang="en-US" sz="450" b="1" dirty="0">
                <a:solidFill>
                  <a:srgbClr val="333E48"/>
                </a:solidFill>
              </a:rPr>
              <a:t>LEGAL CAVEAT</a:t>
            </a:r>
          </a:p>
          <a:p>
            <a:pPr>
              <a:spcBef>
                <a:spcPts val="300"/>
              </a:spcBef>
            </a:pPr>
            <a:r>
              <a:rPr lang="en-US" sz="450" dirty="0">
                <a:solidFill>
                  <a:srgbClr val="333E48"/>
                </a:solidFil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a:t>
            </a:r>
            <a:br>
              <a:rPr lang="en-US" sz="450" dirty="0">
                <a:solidFill>
                  <a:srgbClr val="333E48"/>
                </a:solidFill>
              </a:rPr>
            </a:br>
            <a:r>
              <a:rPr lang="en-US" sz="450" dirty="0">
                <a:solidFill>
                  <a:srgbClr val="333E48"/>
                </a:solidFill>
              </a:rPr>
              <a:t>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a:t>
            </a:r>
            <a:br>
              <a:rPr lang="en-US" sz="450" dirty="0">
                <a:solidFill>
                  <a:srgbClr val="333E48"/>
                </a:solidFill>
              </a:rPr>
            </a:br>
            <a:r>
              <a:rPr lang="en-US" sz="450" dirty="0">
                <a:solidFill>
                  <a:srgbClr val="333E48"/>
                </a:solidFill>
              </a:rPr>
              <a:t>and its employees and agents to abide by the terms set forth herein.</a:t>
            </a:r>
          </a:p>
          <a:p>
            <a:pPr>
              <a:spcBef>
                <a:spcPts val="300"/>
              </a:spcBef>
            </a:pPr>
            <a:r>
              <a:rPr lang="en-US" sz="450" dirty="0">
                <a:solidFill>
                  <a:srgbClr val="333E48"/>
                </a:solidFil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spcBef>
                <a:spcPts val="800"/>
              </a:spcBef>
            </a:pPr>
            <a:r>
              <a:rPr lang="en-US" sz="450" b="1" dirty="0">
                <a:solidFill>
                  <a:srgbClr val="333E48"/>
                </a:solidFill>
              </a:rPr>
              <a:t>IMPORTANT: Please read the following.</a:t>
            </a:r>
          </a:p>
          <a:p>
            <a:pPr>
              <a:spcBef>
                <a:spcPts val="300"/>
              </a:spcBef>
            </a:pPr>
            <a:r>
              <a:rPr lang="en-US" sz="450" dirty="0">
                <a:solidFill>
                  <a:srgbClr val="333E48"/>
                </a:solidFill>
              </a:rPr>
              <a:t>Advisory Board has prepared this report for the exclusive use of its members.</a:t>
            </a:r>
            <a:br>
              <a:rPr lang="en-US" sz="450" dirty="0">
                <a:solidFill>
                  <a:srgbClr val="333E48"/>
                </a:solidFill>
              </a:rPr>
            </a:br>
            <a:r>
              <a:rPr lang="en-US" sz="450" dirty="0">
                <a:solidFill>
                  <a:srgbClr val="333E48"/>
                </a:solidFill>
              </a:rPr>
              <a:t>Each member acknowledges and agrees that this report and the information contained herein (collectively, the “Report”) are confidential and proprietary to Advisory Board. By accepting delivery of this Report, each member agrees to</a:t>
            </a:r>
            <a:br>
              <a:rPr lang="en-US" sz="450" dirty="0">
                <a:solidFill>
                  <a:srgbClr val="333E48"/>
                </a:solidFill>
              </a:rPr>
            </a:br>
            <a:r>
              <a:rPr lang="en-US" sz="450" dirty="0">
                <a:solidFill>
                  <a:srgbClr val="333E48"/>
                </a:solidFill>
              </a:rPr>
              <a:t>abide by the terms as stated herein, including the following:</a:t>
            </a:r>
          </a:p>
          <a:p>
            <a:pPr marL="115888" indent="-115888">
              <a:spcBef>
                <a:spcPts val="300"/>
              </a:spcBef>
            </a:pPr>
            <a:r>
              <a:rPr lang="en-US" sz="450" dirty="0">
                <a:solidFill>
                  <a:srgbClr val="333E48"/>
                </a:solidFill>
              </a:rPr>
              <a:t>1.	Advisory Board owns all right, title, and interest in and to this Report. Except as stated herein, no right, license, permission, or interest of any kind in this Report is intended to be given, transferred to, or acquired by a member.</a:t>
            </a:r>
            <a:br>
              <a:rPr lang="en-US" sz="450" dirty="0">
                <a:solidFill>
                  <a:srgbClr val="333E48"/>
                </a:solidFill>
              </a:rPr>
            </a:br>
            <a:r>
              <a:rPr lang="en-US" sz="450" dirty="0">
                <a:solidFill>
                  <a:srgbClr val="333E48"/>
                </a:solidFill>
              </a:rPr>
              <a:t>Each member is authorized to use this Report only to the extent expressly authorized herein.</a:t>
            </a:r>
          </a:p>
          <a:p>
            <a:pPr marL="115888" indent="-115888">
              <a:spcBef>
                <a:spcPts val="300"/>
              </a:spcBef>
            </a:pPr>
            <a:r>
              <a:rPr lang="en-US" sz="450" dirty="0">
                <a:solidFill>
                  <a:srgbClr val="333E48"/>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5888" indent="-115888">
              <a:spcBef>
                <a:spcPts val="300"/>
              </a:spcBef>
            </a:pPr>
            <a:r>
              <a:rPr lang="en-US" sz="450" dirty="0">
                <a:solidFill>
                  <a:srgbClr val="333E48"/>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300"/>
              </a:spcBef>
            </a:pPr>
            <a:r>
              <a:rPr lang="en-US" sz="450" dirty="0">
                <a:solidFill>
                  <a:srgbClr val="333E48"/>
                </a:solidFill>
              </a:rPr>
              <a:t>4.	Each member shall not remove from this Report any confidential markings, copyright notices, and/or other similar indicia herein.</a:t>
            </a:r>
          </a:p>
          <a:p>
            <a:pPr marL="115888" indent="-115888">
              <a:spcBef>
                <a:spcPts val="300"/>
              </a:spcBef>
            </a:pPr>
            <a:r>
              <a:rPr lang="en-US" sz="450" dirty="0">
                <a:solidFill>
                  <a:srgbClr val="333E48"/>
                </a:solidFill>
              </a:rPr>
              <a:t>5.	Each member is responsible for any breach of its obligations as stated herein by any of its employees or agents.</a:t>
            </a:r>
          </a:p>
          <a:p>
            <a:pPr marL="115888" indent="-115888">
              <a:spcBef>
                <a:spcPts val="300"/>
              </a:spcBef>
            </a:pPr>
            <a:r>
              <a:rPr lang="en-US" sz="450" dirty="0">
                <a:solidFill>
                  <a:srgbClr val="333E48"/>
                </a:solidFill>
              </a:rPr>
              <a:t>6.	If a member is unwilling to abide by any of the foregoing obligations, then</a:t>
            </a:r>
            <a:br>
              <a:rPr lang="en-US" sz="450" dirty="0">
                <a:solidFill>
                  <a:srgbClr val="333E48"/>
                </a:solidFill>
              </a:rPr>
            </a:br>
            <a:r>
              <a:rPr lang="en-US" sz="450" dirty="0">
                <a:solidFill>
                  <a:srgbClr val="333E48"/>
                </a:solidFill>
              </a:rPr>
              <a:t>such member shall promptly return this Report and all copies thereof to Advisory Board.</a:t>
            </a:r>
          </a:p>
        </p:txBody>
      </p:sp>
      <p:sp>
        <p:nvSpPr>
          <p:cNvPr id="23" name="Text Placeholder 5"/>
          <p:cNvSpPr>
            <a:spLocks noGrp="1"/>
          </p:cNvSpPr>
          <p:nvPr>
            <p:ph type="body" sz="quarter" idx="37" hasCustomPrompt="1"/>
          </p:nvPr>
        </p:nvSpPr>
        <p:spPr bwMode="gray">
          <a:xfrm>
            <a:off x="597660" y="10414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24" name="Text Placeholder 4"/>
          <p:cNvSpPr>
            <a:spLocks noGrp="1"/>
          </p:cNvSpPr>
          <p:nvPr>
            <p:ph type="body" sz="quarter" idx="38" hasCustomPrompt="1"/>
          </p:nvPr>
        </p:nvSpPr>
        <p:spPr bwMode="gray">
          <a:xfrm>
            <a:off x="597660" y="1246507"/>
            <a:ext cx="320040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sp>
        <p:nvSpPr>
          <p:cNvPr id="25" name="Text Placeholder 5"/>
          <p:cNvSpPr>
            <a:spLocks noGrp="1"/>
          </p:cNvSpPr>
          <p:nvPr>
            <p:ph type="body" sz="quarter" idx="39" hasCustomPrompt="1"/>
          </p:nvPr>
        </p:nvSpPr>
        <p:spPr bwMode="gray">
          <a:xfrm>
            <a:off x="597660" y="1444793"/>
            <a:ext cx="320040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26" name="Text Placeholder 5"/>
          <p:cNvSpPr>
            <a:spLocks noGrp="1"/>
          </p:cNvSpPr>
          <p:nvPr>
            <p:ph type="body" sz="quarter" idx="40" hasCustomPrompt="1"/>
          </p:nvPr>
        </p:nvSpPr>
        <p:spPr bwMode="gray">
          <a:xfrm>
            <a:off x="597660" y="1574781"/>
            <a:ext cx="320040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27" name="Text Placeholder 5"/>
          <p:cNvSpPr>
            <a:spLocks noGrp="1"/>
          </p:cNvSpPr>
          <p:nvPr>
            <p:ph type="body" sz="quarter" idx="41" hasCustomPrompt="1"/>
          </p:nvPr>
        </p:nvSpPr>
        <p:spPr bwMode="gray">
          <a:xfrm>
            <a:off x="597660" y="2009573"/>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8" name="Text Placeholder 4"/>
          <p:cNvSpPr>
            <a:spLocks noGrp="1"/>
          </p:cNvSpPr>
          <p:nvPr>
            <p:ph type="body" sz="quarter" idx="42" hasCustomPrompt="1"/>
          </p:nvPr>
        </p:nvSpPr>
        <p:spPr bwMode="gray">
          <a:xfrm>
            <a:off x="597660" y="2219100"/>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597660" y="2672960"/>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30" name="Text Placeholder 4"/>
          <p:cNvSpPr>
            <a:spLocks noGrp="1"/>
          </p:cNvSpPr>
          <p:nvPr>
            <p:ph type="body" sz="quarter" idx="44" hasCustomPrompt="1"/>
          </p:nvPr>
        </p:nvSpPr>
        <p:spPr bwMode="gray">
          <a:xfrm>
            <a:off x="597660" y="2882487"/>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31" name="Text Placeholder 5"/>
          <p:cNvSpPr>
            <a:spLocks noGrp="1"/>
          </p:cNvSpPr>
          <p:nvPr>
            <p:ph type="body" sz="quarter" idx="45" hasCustomPrompt="1"/>
          </p:nvPr>
        </p:nvSpPr>
        <p:spPr bwMode="gray">
          <a:xfrm>
            <a:off x="597660" y="33363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2" name="Text Placeholder 4"/>
          <p:cNvSpPr>
            <a:spLocks noGrp="1"/>
          </p:cNvSpPr>
          <p:nvPr>
            <p:ph type="body" sz="quarter" idx="46" hasCustomPrompt="1"/>
          </p:nvPr>
        </p:nvSpPr>
        <p:spPr bwMode="gray">
          <a:xfrm>
            <a:off x="597660" y="3545891"/>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41426090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Standard">
    <p:spTree>
      <p:nvGrpSpPr>
        <p:cNvPr id="1" name=""/>
        <p:cNvGrpSpPr/>
        <p:nvPr/>
      </p:nvGrpSpPr>
      <p:grpSpPr>
        <a:xfrm>
          <a:off x="0" y="0"/>
          <a:ext cx="0" cy="0"/>
          <a:chOff x="0" y="0"/>
          <a:chExt cx="0" cy="0"/>
        </a:xfrm>
      </p:grpSpPr>
      <p:sp>
        <p:nvSpPr>
          <p:cNvPr id="12"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17" name="Text Placeholder 4"/>
          <p:cNvSpPr>
            <a:spLocks noGrp="1"/>
          </p:cNvSpPr>
          <p:nvPr>
            <p:ph type="body" sz="quarter" idx="22" hasCustomPrompt="1"/>
          </p:nvPr>
        </p:nvSpPr>
        <p:spPr bwMode="gray">
          <a:xfrm>
            <a:off x="320040" y="45947"/>
            <a:ext cx="2926080" cy="138499"/>
          </a:xfrm>
          <a:prstGeom prst="rect">
            <a:avLst/>
          </a:prstGeom>
        </p:spPr>
        <p:txBody>
          <a:bodyPr lIns="0" tIns="0" rIns="0" bIns="0">
            <a:sp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20" name="Text Placeholder 21"/>
          <p:cNvSpPr>
            <a:spLocks noGrp="1"/>
          </p:cNvSpPr>
          <p:nvPr>
            <p:ph type="body" sz="quarter" idx="23" hasCustomPrompt="1"/>
          </p:nvPr>
        </p:nvSpPr>
        <p:spPr bwMode="gray">
          <a:xfrm>
            <a:off x="4412710" y="4619012"/>
            <a:ext cx="1988089" cy="181588"/>
          </a:xfrm>
          <a:prstGeom prst="rect">
            <a:avLst/>
          </a:prstGeom>
        </p:spPr>
        <p:txBody>
          <a:bodyPr lIns="0" tIns="0" rIns="45720" bIns="27432"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21" name="Text Placeholder 23"/>
          <p:cNvSpPr>
            <a:spLocks noGrp="1"/>
          </p:cNvSpPr>
          <p:nvPr>
            <p:ph type="body" sz="quarter" idx="24" hasCustomPrompt="1"/>
          </p:nvPr>
        </p:nvSpPr>
        <p:spPr bwMode="gray">
          <a:xfrm>
            <a:off x="0" y="4390123"/>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
        <p:nvSpPr>
          <p:cNvPr id="23" name="Text Placeholder 4"/>
          <p:cNvSpPr>
            <a:spLocks noGrp="1"/>
          </p:cNvSpPr>
          <p:nvPr>
            <p:ph type="body" sz="quarter" idx="25" hasCustomPrompt="1"/>
          </p:nvPr>
        </p:nvSpPr>
        <p:spPr bwMode="gray">
          <a:xfrm>
            <a:off x="320040" y="317903"/>
            <a:ext cx="5759450" cy="276999"/>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a:t>Slide Title – Arial 18pt Bold, Use Title Case</a:t>
            </a:r>
          </a:p>
        </p:txBody>
      </p:sp>
    </p:spTree>
    <p:extLst>
      <p:ext uri="{BB962C8B-B14F-4D97-AF65-F5344CB8AC3E}">
        <p14:creationId xmlns:p14="http://schemas.microsoft.com/office/powerpoint/2010/main" val="4204200363"/>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97020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grpSp>
        <p:nvGrpSpPr>
          <p:cNvPr id="6" name="Group 5"/>
          <p:cNvGrpSpPr/>
          <p:nvPr userDrawn="1"/>
        </p:nvGrpSpPr>
        <p:grpSpPr>
          <a:xfrm>
            <a:off x="438759" y="3924048"/>
            <a:ext cx="5746136" cy="532222"/>
            <a:chOff x="381609" y="3980285"/>
            <a:chExt cx="5746136" cy="532222"/>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609" y="4056523"/>
              <a:ext cx="1369615" cy="379746"/>
            </a:xfrm>
            <a:prstGeom prst="rect">
              <a:avLst/>
            </a:prstGeom>
          </p:spPr>
        </p:pic>
        <p:cxnSp>
          <p:nvCxnSpPr>
            <p:cNvPr id="8" name="Straight Connector 7"/>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bwMode="gray">
            <a:xfrm>
              <a:off x="2058009" y="3980285"/>
              <a:ext cx="4069736" cy="530352"/>
            </a:xfrm>
            <a:prstGeom prst="rect">
              <a:avLst/>
            </a:prstGeom>
            <a:noFill/>
          </p:spPr>
          <p:txBody>
            <a:bodyPr wrap="square" lIns="0" tIns="0" rIns="0" bIns="0" rtlCol="0" anchor="ctr">
              <a:noAutofit/>
            </a:bodyPr>
            <a:lstStyle/>
            <a:p>
              <a:r>
                <a:rPr lang="en-US" sz="1050" dirty="0">
                  <a:solidFill>
                    <a:srgbClr val="333E48"/>
                  </a:solidFill>
                </a:rPr>
                <a:t>2445 M Street NW, Washington DC 20037</a:t>
              </a:r>
            </a:p>
            <a:p>
              <a:r>
                <a:rPr lang="en-US" sz="1050" dirty="0">
                  <a:solidFill>
                    <a:srgbClr val="333E48"/>
                  </a:solidFill>
                </a:rPr>
                <a:t>P 202.266.5600 </a:t>
              </a:r>
              <a:r>
                <a:rPr lang="en-US" sz="900" dirty="0">
                  <a:solidFill>
                    <a:srgbClr val="333E48"/>
                  </a:solidFill>
                </a:rPr>
                <a:t>│</a:t>
              </a:r>
              <a:r>
                <a:rPr lang="en-US" sz="1050" dirty="0">
                  <a:solidFill>
                    <a:srgbClr val="333E48"/>
                  </a:solidFill>
                </a:rPr>
                <a:t> F 202.266.5700 </a:t>
              </a:r>
              <a:r>
                <a:rPr lang="en-US" sz="900" dirty="0">
                  <a:solidFill>
                    <a:srgbClr val="333E48"/>
                  </a:solidFill>
                </a:rPr>
                <a:t>│</a:t>
              </a:r>
              <a:r>
                <a:rPr lang="en-US" sz="1050" dirty="0">
                  <a:solidFill>
                    <a:srgbClr val="333E48"/>
                  </a:solidFill>
                </a:rPr>
                <a:t> </a:t>
              </a:r>
              <a:r>
                <a:rPr lang="en-US" sz="1050" b="1" dirty="0">
                  <a:solidFill>
                    <a:srgbClr val="333E48"/>
                  </a:solidFill>
                </a:rPr>
                <a:t>advisory.com</a:t>
              </a:r>
            </a:p>
          </p:txBody>
        </p:sp>
      </p:grpSp>
    </p:spTree>
    <p:extLst>
      <p:ext uri="{BB962C8B-B14F-4D97-AF65-F5344CB8AC3E}">
        <p14:creationId xmlns:p14="http://schemas.microsoft.com/office/powerpoint/2010/main" val="3973588158"/>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grpSp>
        <p:nvGrpSpPr>
          <p:cNvPr id="6" name="Group 5"/>
          <p:cNvGrpSpPr/>
          <p:nvPr userDrawn="1"/>
        </p:nvGrpSpPr>
        <p:grpSpPr>
          <a:xfrm>
            <a:off x="438759" y="3924048"/>
            <a:ext cx="5746136" cy="532222"/>
            <a:chOff x="381609" y="3980285"/>
            <a:chExt cx="5746136" cy="532222"/>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609" y="4056523"/>
              <a:ext cx="1369615" cy="379746"/>
            </a:xfrm>
            <a:prstGeom prst="rect">
              <a:avLst/>
            </a:prstGeom>
          </p:spPr>
        </p:pic>
        <p:cxnSp>
          <p:nvCxnSpPr>
            <p:cNvPr id="12" name="Straight Connector 11"/>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bwMode="gray">
            <a:xfrm>
              <a:off x="2058009" y="3980285"/>
              <a:ext cx="4069736" cy="530352"/>
            </a:xfrm>
            <a:prstGeom prst="rect">
              <a:avLst/>
            </a:prstGeom>
            <a:noFill/>
          </p:spPr>
          <p:txBody>
            <a:bodyPr wrap="square" lIns="0" tIns="0" rIns="0" bIns="0" rtlCol="0" anchor="ctr">
              <a:noAutofit/>
            </a:bodyPr>
            <a:lstStyle/>
            <a:p>
              <a:r>
                <a:rPr lang="en-US" sz="1050" dirty="0">
                  <a:solidFill>
                    <a:srgbClr val="333E48"/>
                  </a:solidFill>
                </a:rPr>
                <a:t>Third Floor, Melbourne House</a:t>
              </a:r>
              <a:br>
                <a:rPr lang="en-US" sz="1050" dirty="0">
                  <a:solidFill>
                    <a:srgbClr val="333E48"/>
                  </a:solidFill>
                </a:rPr>
              </a:br>
              <a:r>
                <a:rPr lang="en-US" sz="1050" dirty="0">
                  <a:solidFill>
                    <a:srgbClr val="333E48"/>
                  </a:solidFill>
                </a:rPr>
                <a:t>46 Aldwych, London WC2B 4LL, UK</a:t>
              </a:r>
            </a:p>
            <a:p>
              <a:r>
                <a:rPr lang="en-US" sz="1050" dirty="0">
                  <a:solidFill>
                    <a:srgbClr val="333E48"/>
                  </a:solidFill>
                </a:rPr>
                <a:t>P +44 (0) 203 100 6800 </a:t>
              </a:r>
              <a:r>
                <a:rPr lang="en-US" sz="900" dirty="0">
                  <a:solidFill>
                    <a:srgbClr val="333E48"/>
                  </a:solidFill>
                </a:rPr>
                <a:t>│</a:t>
              </a:r>
              <a:r>
                <a:rPr lang="en-US" sz="1050" dirty="0">
                  <a:solidFill>
                    <a:srgbClr val="333E48"/>
                  </a:solidFill>
                </a:rPr>
                <a:t> </a:t>
              </a:r>
              <a:r>
                <a:rPr lang="en-US" sz="1050" b="1" dirty="0">
                  <a:solidFill>
                    <a:srgbClr val="333E48"/>
                  </a:solidFill>
                </a:rPr>
                <a:t>advisory.com</a:t>
              </a:r>
            </a:p>
          </p:txBody>
        </p:sp>
      </p:grpSp>
    </p:spTree>
    <p:extLst>
      <p:ext uri="{BB962C8B-B14F-4D97-AF65-F5344CB8AC3E}">
        <p14:creationId xmlns:p14="http://schemas.microsoft.com/office/powerpoint/2010/main" val="134089407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userDrawn="1">
  <p:cSld name="8_Standard">
    <p:bg>
      <p:bgPr>
        <a:solidFill>
          <a:schemeClr val="bg1"/>
        </a:solidFill>
        <a:effectLst/>
      </p:bgPr>
    </p:bg>
    <p:spTree>
      <p:nvGrpSpPr>
        <p:cNvPr id="1" name=""/>
        <p:cNvGrpSpPr/>
        <p:nvPr/>
      </p:nvGrpSpPr>
      <p:grpSpPr>
        <a:xfrm>
          <a:off x="0" y="0"/>
          <a:ext cx="0" cy="0"/>
          <a:chOff x="0" y="0"/>
          <a:chExt cx="0" cy="0"/>
        </a:xfrm>
      </p:grpSpPr>
      <p:pic>
        <p:nvPicPr>
          <p:cNvPr id="20" name="Picture 19"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21" name="Straight Connector 20"/>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bwMode="gray">
          <a:xfrm>
            <a:off x="320675" y="317903"/>
            <a:ext cx="5759450" cy="276999"/>
          </a:xfrm>
          <a:prstGeom prst="rect">
            <a:avLst/>
          </a:prstGeo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a:prstGeom prst="rect">
            <a:avLst/>
          </a:prstGeo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a:prstGeom prst="rect">
            <a:avLst/>
          </a:prstGeo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a:prstGeom prst="rect">
            <a:avLst/>
          </a:prstGeo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a:prstGeom prst="rect">
            <a:avLst/>
          </a:prstGeo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3"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359088488"/>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13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20040" y="310348"/>
            <a:ext cx="5760720" cy="284917"/>
          </a:xfrm>
          <a:prstGeom prst="rect">
            <a:avLst/>
          </a:prstGeom>
        </p:spPr>
        <p:txBody>
          <a:bodyPr lIns="0" tIns="0" rIns="0" bIns="0" anchor="b" anchorCtr="0">
            <a:noAutofit/>
          </a:bodyPr>
          <a:lstStyle>
            <a:lvl1pPr>
              <a:defRPr/>
            </a:lvl1pPr>
          </a:lstStyle>
          <a:p>
            <a:r>
              <a:rPr lang="en-US" dirty="0"/>
              <a:t>Slide Title – Arial 18pt Bold, Use Title Case</a:t>
            </a:r>
          </a:p>
        </p:txBody>
      </p:sp>
      <p:sp>
        <p:nvSpPr>
          <p:cNvPr id="3" name="Slide Number Placeholder 2"/>
          <p:cNvSpPr>
            <a:spLocks noGrp="1"/>
          </p:cNvSpPr>
          <p:nvPr>
            <p:ph type="sldNum" sz="quarter" idx="10"/>
          </p:nvPr>
        </p:nvSpPr>
        <p:spPr bwMode="gray">
          <a:xfrm>
            <a:off x="5965560" y="0"/>
            <a:ext cx="435240" cy="255588"/>
          </a:xfrm>
          <a:prstGeom prst="rect">
            <a:avLst/>
          </a:prstGeom>
        </p:spPr>
        <p:txBody>
          <a:bodyPr>
            <a:noAutofit/>
          </a:bodyPr>
          <a:lstStyle/>
          <a:p>
            <a:fld id="{D1524D41-16DC-4D92-9EF9-071B213BE0F5}" type="slidenum">
              <a:rPr lang="en-US" smtClean="0">
                <a:solidFill>
                  <a:srgbClr val="333E48"/>
                </a:solidFill>
              </a:rPr>
              <a:pPr/>
              <a:t>‹#›</a:t>
            </a:fld>
            <a:endParaRPr lang="en-US">
              <a:solidFill>
                <a:srgbClr val="333E48"/>
              </a:solidFill>
            </a:endParaRPr>
          </a:p>
        </p:txBody>
      </p:sp>
      <p:sp>
        <p:nvSpPr>
          <p:cNvPr id="5" name="Text Placeholder 4"/>
          <p:cNvSpPr>
            <a:spLocks noGrp="1"/>
          </p:cNvSpPr>
          <p:nvPr>
            <p:ph type="body" sz="quarter" idx="11" hasCustomPrompt="1"/>
          </p:nvPr>
        </p:nvSpPr>
        <p:spPr bwMode="gray">
          <a:xfrm>
            <a:off x="320040" y="672075"/>
            <a:ext cx="5759450" cy="307240"/>
          </a:xfrm>
          <a:prstGeom prst="rect">
            <a:avLst/>
          </a:prstGeom>
        </p:spPr>
        <p:txBody>
          <a:bodyPr lIns="0" rIns="0">
            <a:no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9" name="Text Placeholder 21"/>
          <p:cNvSpPr>
            <a:spLocks noGrp="1"/>
          </p:cNvSpPr>
          <p:nvPr>
            <p:ph type="body" sz="quarter" idx="17" hasCustomPrompt="1"/>
          </p:nvPr>
        </p:nvSpPr>
        <p:spPr bwMode="gray">
          <a:xfrm>
            <a:off x="4352553" y="4572000"/>
            <a:ext cx="2048247" cy="228600"/>
          </a:xfrm>
          <a:prstGeom prst="rect">
            <a:avLst/>
          </a:prstGeom>
        </p:spPr>
        <p:txBody>
          <a:bodyPr lIns="45720" tIns="45720" rIns="45720" bIns="45720" anchor="b">
            <a:noAutofit/>
          </a:bodyPr>
          <a:lstStyle>
            <a:lvl1pPr marL="0" indent="0" algn="l">
              <a:spcBef>
                <a:spcPts val="0"/>
              </a:spcBef>
              <a:buNone/>
              <a:defRPr sz="5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11" name="Text Placeholder 4"/>
          <p:cNvSpPr>
            <a:spLocks noGrp="1"/>
          </p:cNvSpPr>
          <p:nvPr>
            <p:ph type="body" sz="quarter" idx="19" hasCustomPrompt="1"/>
          </p:nvPr>
        </p:nvSpPr>
        <p:spPr bwMode="gray">
          <a:xfrm>
            <a:off x="320040" y="0"/>
            <a:ext cx="2926080" cy="211215"/>
          </a:xfrm>
          <a:prstGeom prst="rect">
            <a:avLst/>
          </a:prstGeom>
        </p:spPr>
        <p:txBody>
          <a:bodyPr lIns="0" rIns="0">
            <a:no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14" name="Text Placeholder 23"/>
          <p:cNvSpPr>
            <a:spLocks noGrp="1"/>
          </p:cNvSpPr>
          <p:nvPr>
            <p:ph type="body" sz="quarter" idx="20" hasCustomPrompt="1"/>
          </p:nvPr>
        </p:nvSpPr>
        <p:spPr bwMode="gray">
          <a:xfrm>
            <a:off x="121619" y="4506913"/>
            <a:ext cx="1791487" cy="292100"/>
          </a:xfrm>
          <a:prstGeom prst="rect">
            <a:avLst/>
          </a:prstGeom>
        </p:spPr>
        <p:txBody>
          <a:bodyPr lIns="45720" rIns="45720" anchor="b">
            <a:no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2937359090"/>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userDrawn="1">
  <p:cSld name="2_Standard">
    <p:bg>
      <p:bgPr>
        <a:solidFill>
          <a:schemeClr val="bg1"/>
        </a:solidFill>
        <a:effectLst/>
      </p:bgPr>
    </p:bg>
    <p:spTree>
      <p:nvGrpSpPr>
        <p:cNvPr id="1" name=""/>
        <p:cNvGrpSpPr/>
        <p:nvPr/>
      </p:nvGrpSpPr>
      <p:grpSpPr>
        <a:xfrm>
          <a:off x="0" y="0"/>
          <a:ext cx="0" cy="0"/>
          <a:chOff x="0" y="0"/>
          <a:chExt cx="0" cy="0"/>
        </a:xfrm>
      </p:grpSpPr>
      <p:pic>
        <p:nvPicPr>
          <p:cNvPr id="20" name="Picture 19"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21" name="Straight Connector 20"/>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bwMode="gray">
          <a:xfrm>
            <a:off x="320675" y="317903"/>
            <a:ext cx="5759450" cy="276999"/>
          </a:xfrm>
          <a:prstGeom prst="rect">
            <a:avLst/>
          </a:prstGeo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3"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5537424"/>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userDrawn="1">
  <p:cSld name="1_Cover Page Lockup: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3295" y="3612362"/>
            <a:ext cx="5739063" cy="1077218"/>
          </a:xfrm>
        </p:spPr>
        <p:txBody>
          <a:bodyPr/>
          <a:lstStyle>
            <a:lvl1pPr>
              <a:defRPr sz="3500" b="0">
                <a:solidFill>
                  <a:schemeClr val="tx1"/>
                </a:solidFill>
              </a:defRPr>
            </a:lvl1pPr>
          </a:lstStyle>
          <a:p>
            <a:r>
              <a:rPr lang="en-US" dirty="0"/>
              <a:t>Presentation Title – Arial 35pt Regular, Use Title Case</a:t>
            </a:r>
          </a:p>
        </p:txBody>
      </p:sp>
      <p:sp>
        <p:nvSpPr>
          <p:cNvPr id="6" name="Text Placeholder 5"/>
          <p:cNvSpPr>
            <a:spLocks noGrp="1"/>
          </p:cNvSpPr>
          <p:nvPr>
            <p:ph type="body" sz="quarter" idx="21" hasCustomPrompt="1"/>
          </p:nvPr>
        </p:nvSpPr>
        <p:spPr bwMode="gray">
          <a:xfrm>
            <a:off x="1854301" y="359914"/>
            <a:ext cx="2286000" cy="429768"/>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2" name="Straight Connector 11"/>
          <p:cNvCxnSpPr/>
          <p:nvPr userDrawn="1"/>
        </p:nvCxnSpPr>
        <p:spPr>
          <a:xfrm>
            <a:off x="1729422" y="359914"/>
            <a:ext cx="0" cy="432435"/>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27303" y="359914"/>
            <a:ext cx="1549400" cy="431800"/>
          </a:xfrm>
          <a:prstGeom prst="rect">
            <a:avLst/>
          </a:prstGeom>
        </p:spPr>
      </p:pic>
    </p:spTree>
    <p:extLst>
      <p:ext uri="{BB962C8B-B14F-4D97-AF65-F5344CB8AC3E}">
        <p14:creationId xmlns:p14="http://schemas.microsoft.com/office/powerpoint/2010/main" val="137668355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87" y="-13366"/>
            <a:ext cx="6419086" cy="4814315"/>
          </a:xfrm>
          <a:prstGeom prst="rect">
            <a:avLst/>
          </a:prstGeom>
        </p:spPr>
      </p:pic>
    </p:spTree>
    <p:extLst>
      <p:ext uri="{BB962C8B-B14F-4D97-AF65-F5344CB8AC3E}">
        <p14:creationId xmlns:p14="http://schemas.microsoft.com/office/powerpoint/2010/main" val="1791281490"/>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Title: Logo Lock-up">
    <p:spTree>
      <p:nvGrpSpPr>
        <p:cNvPr id="1" name=""/>
        <p:cNvGrpSpPr/>
        <p:nvPr/>
      </p:nvGrpSpPr>
      <p:grpSpPr>
        <a:xfrm>
          <a:off x="0" y="0"/>
          <a:ext cx="0" cy="0"/>
          <a:chOff x="0" y="0"/>
          <a:chExt cx="0" cy="0"/>
        </a:xfrm>
      </p:grpSpPr>
      <p:sp>
        <p:nvSpPr>
          <p:cNvPr id="15" name="Rectangle 14"/>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20" name="Group 19"/>
          <p:cNvGrpSpPr/>
          <p:nvPr userDrawn="1"/>
        </p:nvGrpSpPr>
        <p:grpSpPr bwMode="gray">
          <a:xfrm>
            <a:off x="2469328" y="1009678"/>
            <a:ext cx="3931710" cy="3793330"/>
            <a:chOff x="2469328" y="1009678"/>
            <a:chExt cx="3931710" cy="3793330"/>
          </a:xfrm>
        </p:grpSpPr>
        <p:sp>
          <p:nvSpPr>
            <p:cNvPr id="21"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2"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3"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grpSp>
      <p:sp>
        <p:nvSpPr>
          <p:cNvPr id="24" name="Rectangle 23"/>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5" name="Rectangle 24"/>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6" name="Text Placeholder 5"/>
          <p:cNvSpPr txBox="1">
            <a:spLocks/>
          </p:cNvSpPr>
          <p:nvPr userDrawn="1"/>
        </p:nvSpPr>
        <p:spPr bwMode="gray">
          <a:xfrm>
            <a:off x="3347264" y="4558066"/>
            <a:ext cx="2880771" cy="123111"/>
          </a:xfrm>
          <a:prstGeom prst="rect">
            <a:avLst/>
          </a:prstGeom>
        </p:spPr>
        <p:txBody>
          <a:bodyPr lIns="0" tIns="0" rIns="0" bIns="0">
            <a:spAutoFit/>
          </a:bodyPr>
          <a:lstStyle>
            <a:lvl1pPr marL="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1pPr>
            <a:lvl2pPr marL="1143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2pPr>
            <a:lvl3pPr marL="2286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3pPr>
            <a:lvl4pPr marL="3429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4pPr>
            <a:lvl5pPr marL="457200" indent="0" algn="l" defTabSz="640080" rtl="0" eaLnBrk="1" latinLnBrk="0" hangingPunct="1">
              <a:spcBef>
                <a:spcPts val="0"/>
              </a:spcBef>
              <a:buFont typeface="Arial" pitchFamily="34" charset="0"/>
              <a:buNone/>
              <a:defRPr sz="1200" kern="1200" baseline="0">
                <a:solidFill>
                  <a:schemeClr val="bg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lgn="r"/>
            <a:r>
              <a:rPr lang="en-US" sz="800" dirty="0">
                <a:solidFill>
                  <a:srgbClr val="333E48"/>
                </a:solidFill>
              </a:rPr>
              <a:t>research             technology             consulting</a:t>
            </a: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335" y="4563674"/>
            <a:ext cx="2665432" cy="115036"/>
          </a:xfrm>
          <a:prstGeom prst="rect">
            <a:avLst/>
          </a:prstGeom>
        </p:spPr>
      </p:pic>
      <p:sp>
        <p:nvSpPr>
          <p:cNvPr id="4"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6"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sp>
        <p:nvSpPr>
          <p:cNvPr id="18" name="Text Placeholder 5"/>
          <p:cNvSpPr>
            <a:spLocks noGrp="1"/>
          </p:cNvSpPr>
          <p:nvPr>
            <p:ph type="body" sz="quarter" idx="21" hasCustomPrompt="1"/>
          </p:nvPr>
        </p:nvSpPr>
        <p:spPr bwMode="gray">
          <a:xfrm>
            <a:off x="2012737" y="272657"/>
            <a:ext cx="2286000" cy="402336"/>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6" name="Straight Connector 15"/>
          <p:cNvCxnSpPr/>
          <p:nvPr userDrawn="1"/>
        </p:nvCxnSpPr>
        <p:spPr bwMode="gray">
          <a:xfrm>
            <a:off x="1892961" y="272657"/>
            <a:ext cx="0" cy="398908"/>
          </a:xfrm>
          <a:prstGeom prst="line">
            <a:avLst/>
          </a:prstGeom>
          <a:ln w="5715">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8782" y="272657"/>
            <a:ext cx="1438723" cy="398908"/>
          </a:xfrm>
          <a:prstGeom prst="rect">
            <a:avLst/>
          </a:prstGeom>
        </p:spPr>
      </p:pic>
      <p:grpSp>
        <p:nvGrpSpPr>
          <p:cNvPr id="43" name="Group 42"/>
          <p:cNvGrpSpPr/>
          <p:nvPr userDrawn="1"/>
        </p:nvGrpSpPr>
        <p:grpSpPr>
          <a:xfrm>
            <a:off x="5526932" y="4563007"/>
            <a:ext cx="196409" cy="128480"/>
            <a:chOff x="656773" y="1399832"/>
            <a:chExt cx="8289135" cy="5422283"/>
          </a:xfrm>
        </p:grpSpPr>
        <p:sp>
          <p:nvSpPr>
            <p:cNvPr id="44" name="Rectangle 43"/>
            <p:cNvSpPr/>
            <p:nvPr/>
          </p:nvSpPr>
          <p:spPr bwMode="gray">
            <a:xfrm flipH="1">
              <a:off x="4417883" y="3543481"/>
              <a:ext cx="4528025" cy="3278634"/>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45" name="Group 44"/>
            <p:cNvGrpSpPr/>
            <p:nvPr/>
          </p:nvGrpSpPr>
          <p:grpSpPr>
            <a:xfrm>
              <a:off x="656773" y="1399832"/>
              <a:ext cx="3784599" cy="5422283"/>
              <a:chOff x="656773" y="1399832"/>
              <a:chExt cx="3784599" cy="5422283"/>
            </a:xfrm>
          </p:grpSpPr>
          <p:sp>
            <p:nvSpPr>
              <p:cNvPr id="47" name="Rectangle 43"/>
              <p:cNvSpPr/>
              <p:nvPr/>
            </p:nvSpPr>
            <p:spPr bwMode="gray">
              <a:xfrm>
                <a:off x="656773" y="3543481"/>
                <a:ext cx="3784599" cy="3278634"/>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8" name="Oval 47"/>
              <p:cNvSpPr/>
              <p:nvPr/>
            </p:nvSpPr>
            <p:spPr bwMode="gray">
              <a:xfrm>
                <a:off x="793607"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46" name="Oval 45"/>
            <p:cNvSpPr/>
            <p:nvPr/>
          </p:nvSpPr>
          <p:spPr bwMode="gray">
            <a:xfrm>
              <a:off x="6937232"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grpSp>
        <p:nvGrpSpPr>
          <p:cNvPr id="49" name="Group 48"/>
          <p:cNvGrpSpPr/>
          <p:nvPr userDrawn="1"/>
        </p:nvGrpSpPr>
        <p:grpSpPr>
          <a:xfrm>
            <a:off x="4708889" y="4525050"/>
            <a:ext cx="151956" cy="203371"/>
            <a:chOff x="4807473" y="3465581"/>
            <a:chExt cx="2677513" cy="3583450"/>
          </a:xfrm>
          <a:solidFill>
            <a:schemeClr val="tx1"/>
          </a:solidFill>
        </p:grpSpPr>
        <p:sp>
          <p:nvSpPr>
            <p:cNvPr id="50" name="Flowchart: Manual Operation 15"/>
            <p:cNvSpPr/>
            <p:nvPr/>
          </p:nvSpPr>
          <p:spPr bwMode="gray">
            <a:xfrm>
              <a:off x="5047396" y="5469276"/>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51" name="Flowchart: Manual Operation 15"/>
            <p:cNvSpPr/>
            <p:nvPr/>
          </p:nvSpPr>
          <p:spPr bwMode="gray">
            <a:xfrm>
              <a:off x="4807473" y="3465581"/>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52" name="Flowchart: Manual Operation 15"/>
            <p:cNvSpPr/>
            <p:nvPr/>
          </p:nvSpPr>
          <p:spPr bwMode="gray">
            <a:xfrm rot="21428216">
              <a:off x="6068144" y="4422934"/>
              <a:ext cx="1416842" cy="141684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53" name="Rounded Rectangle 11"/>
          <p:cNvSpPr/>
          <p:nvPr userDrawn="1"/>
        </p:nvSpPr>
        <p:spPr bwMode="gray">
          <a:xfrm rot="18908457">
            <a:off x="3910532" y="4584583"/>
            <a:ext cx="190031" cy="98266"/>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Tree>
    <p:extLst>
      <p:ext uri="{BB962C8B-B14F-4D97-AF65-F5344CB8AC3E}">
        <p14:creationId xmlns:p14="http://schemas.microsoft.com/office/powerpoint/2010/main" val="1045292121"/>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preserve="1" userDrawn="1">
  <p:cSld name="Title: Logo">
    <p:spTree>
      <p:nvGrpSpPr>
        <p:cNvPr id="1" name=""/>
        <p:cNvGrpSpPr/>
        <p:nvPr/>
      </p:nvGrpSpPr>
      <p:grpSpPr>
        <a:xfrm>
          <a:off x="0" y="0"/>
          <a:ext cx="0" cy="0"/>
          <a:chOff x="0" y="0"/>
          <a:chExt cx="0" cy="0"/>
        </a:xfrm>
      </p:grpSpPr>
      <p:sp>
        <p:nvSpPr>
          <p:cNvPr id="14" name="Rectangle 13"/>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15" name="Group 14"/>
          <p:cNvGrpSpPr/>
          <p:nvPr userDrawn="1"/>
        </p:nvGrpSpPr>
        <p:grpSpPr bwMode="gray">
          <a:xfrm>
            <a:off x="2469328" y="1009678"/>
            <a:ext cx="3931710" cy="3793330"/>
            <a:chOff x="2469328" y="1009678"/>
            <a:chExt cx="3931710" cy="3793330"/>
          </a:xfrm>
        </p:grpSpPr>
        <p:sp>
          <p:nvSpPr>
            <p:cNvPr id="17"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1"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2"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grpSp>
      <p:sp>
        <p:nvSpPr>
          <p:cNvPr id="25" name="Rectangle 24"/>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6" name="Rectangle 25"/>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7" name="Text Placeholder 5"/>
          <p:cNvSpPr txBox="1">
            <a:spLocks/>
          </p:cNvSpPr>
          <p:nvPr userDrawn="1"/>
        </p:nvSpPr>
        <p:spPr bwMode="gray">
          <a:xfrm>
            <a:off x="3347264" y="4558066"/>
            <a:ext cx="2880771" cy="123111"/>
          </a:xfrm>
          <a:prstGeom prst="rect">
            <a:avLst/>
          </a:prstGeom>
        </p:spPr>
        <p:txBody>
          <a:bodyPr lIns="0" tIns="0" rIns="0" bIns="0">
            <a:spAutoFit/>
          </a:bodyPr>
          <a:lstStyle>
            <a:lvl1pPr marL="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1pPr>
            <a:lvl2pPr marL="1143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2pPr>
            <a:lvl3pPr marL="2286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3pPr>
            <a:lvl4pPr marL="3429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4pPr>
            <a:lvl5pPr marL="457200" indent="0" algn="l" defTabSz="640080" rtl="0" eaLnBrk="1" latinLnBrk="0" hangingPunct="1">
              <a:spcBef>
                <a:spcPts val="0"/>
              </a:spcBef>
              <a:buFont typeface="Arial" pitchFamily="34" charset="0"/>
              <a:buNone/>
              <a:defRPr sz="1200" kern="1200" baseline="0">
                <a:solidFill>
                  <a:schemeClr val="bg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lgn="r"/>
            <a:r>
              <a:rPr lang="en-US" sz="800" dirty="0">
                <a:solidFill>
                  <a:srgbClr val="333E48"/>
                </a:solidFill>
              </a:rPr>
              <a:t>research             technology             consulting</a:t>
            </a: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335" y="4563674"/>
            <a:ext cx="2665432" cy="115036"/>
          </a:xfrm>
          <a:prstGeom prst="rect">
            <a:avLst/>
          </a:prstGeom>
        </p:spPr>
      </p:pic>
      <p:grpSp>
        <p:nvGrpSpPr>
          <p:cNvPr id="29" name="Group 28"/>
          <p:cNvGrpSpPr/>
          <p:nvPr userDrawn="1"/>
        </p:nvGrpSpPr>
        <p:grpSpPr>
          <a:xfrm>
            <a:off x="5526932" y="4563007"/>
            <a:ext cx="196409" cy="128480"/>
            <a:chOff x="656773" y="1399832"/>
            <a:chExt cx="8289135" cy="5422283"/>
          </a:xfrm>
        </p:grpSpPr>
        <p:sp>
          <p:nvSpPr>
            <p:cNvPr id="30" name="Rectangle 43"/>
            <p:cNvSpPr/>
            <p:nvPr/>
          </p:nvSpPr>
          <p:spPr bwMode="gray">
            <a:xfrm flipH="1">
              <a:off x="4417883" y="3543481"/>
              <a:ext cx="4528025" cy="3278634"/>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31" name="Group 30"/>
            <p:cNvGrpSpPr/>
            <p:nvPr/>
          </p:nvGrpSpPr>
          <p:grpSpPr>
            <a:xfrm>
              <a:off x="656773" y="1399832"/>
              <a:ext cx="3784599" cy="5422283"/>
              <a:chOff x="656773" y="1399832"/>
              <a:chExt cx="3784599" cy="5422283"/>
            </a:xfrm>
          </p:grpSpPr>
          <p:sp>
            <p:nvSpPr>
              <p:cNvPr id="33" name="Rectangle 43"/>
              <p:cNvSpPr/>
              <p:nvPr/>
            </p:nvSpPr>
            <p:spPr bwMode="gray">
              <a:xfrm>
                <a:off x="656773" y="3543481"/>
                <a:ext cx="3784599" cy="3278634"/>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4" name="Oval 33"/>
              <p:cNvSpPr/>
              <p:nvPr/>
            </p:nvSpPr>
            <p:spPr bwMode="gray">
              <a:xfrm>
                <a:off x="793607"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32" name="Oval 31"/>
            <p:cNvSpPr/>
            <p:nvPr/>
          </p:nvSpPr>
          <p:spPr bwMode="gray">
            <a:xfrm>
              <a:off x="6937232"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grpSp>
        <p:nvGrpSpPr>
          <p:cNvPr id="35" name="Group 34"/>
          <p:cNvGrpSpPr/>
          <p:nvPr userDrawn="1"/>
        </p:nvGrpSpPr>
        <p:grpSpPr>
          <a:xfrm>
            <a:off x="4708889" y="4525050"/>
            <a:ext cx="151956" cy="203371"/>
            <a:chOff x="4807473" y="3465581"/>
            <a:chExt cx="2677513" cy="3583450"/>
          </a:xfrm>
          <a:solidFill>
            <a:schemeClr val="tx1"/>
          </a:solidFill>
        </p:grpSpPr>
        <p:sp>
          <p:nvSpPr>
            <p:cNvPr id="36" name="Flowchart: Manual Operation 15"/>
            <p:cNvSpPr/>
            <p:nvPr/>
          </p:nvSpPr>
          <p:spPr bwMode="gray">
            <a:xfrm>
              <a:off x="5047396" y="5469276"/>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7" name="Flowchart: Manual Operation 15"/>
            <p:cNvSpPr/>
            <p:nvPr/>
          </p:nvSpPr>
          <p:spPr bwMode="gray">
            <a:xfrm>
              <a:off x="4807473" y="3465581"/>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8" name="Flowchart: Manual Operation 15"/>
            <p:cNvSpPr/>
            <p:nvPr/>
          </p:nvSpPr>
          <p:spPr bwMode="gray">
            <a:xfrm rot="21428216">
              <a:off x="6068144" y="4422934"/>
              <a:ext cx="1416842" cy="141684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39" name="Rounded Rectangle 11"/>
          <p:cNvSpPr/>
          <p:nvPr userDrawn="1"/>
        </p:nvSpPr>
        <p:spPr bwMode="gray">
          <a:xfrm rot="18908457">
            <a:off x="3910532" y="4584583"/>
            <a:ext cx="190031" cy="98266"/>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3"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24"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8782" y="272657"/>
            <a:ext cx="1438723" cy="398908"/>
          </a:xfrm>
          <a:prstGeom prst="rect">
            <a:avLst/>
          </a:prstGeom>
        </p:spPr>
      </p:pic>
    </p:spTree>
    <p:extLst>
      <p:ext uri="{BB962C8B-B14F-4D97-AF65-F5344CB8AC3E}">
        <p14:creationId xmlns:p14="http://schemas.microsoft.com/office/powerpoint/2010/main" val="28269765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0_Standard">
    <p:spTree>
      <p:nvGrpSpPr>
        <p:cNvPr id="1" name=""/>
        <p:cNvGrpSpPr/>
        <p:nvPr/>
      </p:nvGrpSpPr>
      <p:grpSpPr>
        <a:xfrm>
          <a:off x="0" y="0"/>
          <a:ext cx="0" cy="0"/>
          <a:chOff x="0" y="0"/>
          <a:chExt cx="0" cy="0"/>
        </a:xfrm>
      </p:grpSpPr>
      <p:sp>
        <p:nvSpPr>
          <p:cNvPr id="12"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17" name="Text Placeholder 4"/>
          <p:cNvSpPr>
            <a:spLocks noGrp="1"/>
          </p:cNvSpPr>
          <p:nvPr>
            <p:ph type="body" sz="quarter" idx="22" hasCustomPrompt="1"/>
          </p:nvPr>
        </p:nvSpPr>
        <p:spPr bwMode="gray">
          <a:xfrm>
            <a:off x="320040" y="45947"/>
            <a:ext cx="2926080" cy="138499"/>
          </a:xfrm>
          <a:prstGeom prst="rect">
            <a:avLst/>
          </a:prstGeom>
        </p:spPr>
        <p:txBody>
          <a:bodyPr lIns="0" tIns="0" rIns="0" bIns="0">
            <a:sp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20" name="Text Placeholder 21"/>
          <p:cNvSpPr>
            <a:spLocks noGrp="1"/>
          </p:cNvSpPr>
          <p:nvPr>
            <p:ph type="body" sz="quarter" idx="23" hasCustomPrompt="1"/>
          </p:nvPr>
        </p:nvSpPr>
        <p:spPr bwMode="gray">
          <a:xfrm>
            <a:off x="4412710" y="4619012"/>
            <a:ext cx="1988089" cy="181588"/>
          </a:xfrm>
          <a:prstGeom prst="rect">
            <a:avLst/>
          </a:prstGeom>
        </p:spPr>
        <p:txBody>
          <a:bodyPr lIns="0" tIns="0" rIns="45720" bIns="27432"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21" name="Text Placeholder 23"/>
          <p:cNvSpPr>
            <a:spLocks noGrp="1"/>
          </p:cNvSpPr>
          <p:nvPr>
            <p:ph type="body" sz="quarter" idx="24" hasCustomPrompt="1"/>
          </p:nvPr>
        </p:nvSpPr>
        <p:spPr bwMode="gray">
          <a:xfrm>
            <a:off x="0" y="4390123"/>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
        <p:nvSpPr>
          <p:cNvPr id="23" name="Text Placeholder 4"/>
          <p:cNvSpPr>
            <a:spLocks noGrp="1"/>
          </p:cNvSpPr>
          <p:nvPr>
            <p:ph type="body" sz="quarter" idx="25" hasCustomPrompt="1"/>
          </p:nvPr>
        </p:nvSpPr>
        <p:spPr bwMode="gray">
          <a:xfrm>
            <a:off x="320040" y="317903"/>
            <a:ext cx="5759450" cy="276999"/>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a:t>Slide Title – Arial 18pt Bold, Use Title Case</a:t>
            </a:r>
          </a:p>
        </p:txBody>
      </p:sp>
    </p:spTree>
    <p:extLst>
      <p:ext uri="{BB962C8B-B14F-4D97-AF65-F5344CB8AC3E}">
        <p14:creationId xmlns:p14="http://schemas.microsoft.com/office/powerpoint/2010/main" val="289335180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preserve="1" userDrawn="1">
  <p:cSld name="Road Map 3">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13" name="TextBox 12"/>
          <p:cNvSpPr txBox="1"/>
          <p:nvPr userDrawn="1"/>
        </p:nvSpPr>
        <p:spPr bwMode="gray">
          <a:xfrm>
            <a:off x="786450" y="198021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1070148" y="26835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1" name="TextBox 20"/>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5" name="TextBox 14"/>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Advisory Board </a:t>
            </a:r>
            <a:r>
              <a:rPr lang="en-US" sz="500" dirty="0">
                <a:solidFill>
                  <a:srgbClr val="BEC9D0"/>
                </a:solidFill>
                <a:cs typeface="Arial"/>
              </a:rPr>
              <a:t>• All Rights Reserved </a:t>
            </a:r>
            <a:r>
              <a:rPr lang="en-US" sz="500" dirty="0">
                <a:solidFill>
                  <a:srgbClr val="BEC9D0"/>
                </a:solidFill>
              </a:rPr>
              <a:t>• </a:t>
            </a:r>
            <a:r>
              <a:rPr lang="en-US" sz="500" b="1" dirty="0">
                <a:solidFill>
                  <a:srgbClr val="BEC9D0"/>
                </a:solidFill>
              </a:rPr>
              <a:t>advisory.com</a:t>
            </a:r>
            <a:r>
              <a:rPr lang="en-US" sz="500" dirty="0">
                <a:solidFill>
                  <a:srgbClr val="BEC9D0"/>
                </a:solidFill>
                <a:cs typeface="Arial"/>
              </a:rPr>
              <a:t> </a:t>
            </a:r>
            <a:r>
              <a:rPr lang="en-US" sz="500" dirty="0">
                <a:solidFill>
                  <a:srgbClr val="BEC9D0"/>
                </a:solidFill>
              </a:rPr>
              <a:t>•</a:t>
            </a:r>
          </a:p>
        </p:txBody>
      </p:sp>
      <p:sp>
        <p:nvSpPr>
          <p:cNvPr id="2"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5" name="Text Placeholder 4"/>
          <p:cNvSpPr>
            <a:spLocks noGrp="1"/>
          </p:cNvSpPr>
          <p:nvPr>
            <p:ph type="body" sz="quarter" idx="28" hasCustomPrompt="1"/>
          </p:nvPr>
        </p:nvSpPr>
        <p:spPr bwMode="gray">
          <a:xfrm>
            <a:off x="1341574" y="214949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19" name="Text Placeholder 4"/>
          <p:cNvSpPr>
            <a:spLocks noGrp="1"/>
          </p:cNvSpPr>
          <p:nvPr>
            <p:ph type="body" sz="quarter" idx="29" hasCustomPrompt="1"/>
          </p:nvPr>
        </p:nvSpPr>
        <p:spPr bwMode="gray">
          <a:xfrm>
            <a:off x="1560779" y="28528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163617820"/>
      </p:ext>
    </p:extLst>
  </p:cSld>
  <p:clrMapOvr>
    <a:overrideClrMapping bg1="lt1" tx1="dk1" bg2="lt2" tx2="dk2" accent1="accent1" accent2="accent2" accent3="accent3" accent4="accent4" accent5="accent5" accent6="accent6" hlink="hlink" folHlink="folHlink"/>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preserve="1" userDrawn="1">
  <p:cSld name="Road Map 4">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734092" y="185495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972575" y="243302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196771" y="301109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4"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5" name="TextBox 24"/>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7" name="TextBox 1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a:t>
            </a:r>
            <a:r>
              <a:rPr lang="en-US" sz="500" dirty="0">
                <a:solidFill>
                  <a:srgbClr val="BEC9D0"/>
                </a:solidFill>
                <a:cs typeface="Arial"/>
              </a:rPr>
              <a:t>• All Rights Reserved </a:t>
            </a:r>
            <a:r>
              <a:rPr lang="en-US" sz="500" dirty="0">
                <a:solidFill>
                  <a:srgbClr val="BEC9D0"/>
                </a:solidFill>
              </a:rPr>
              <a:t>• </a:t>
            </a:r>
            <a:r>
              <a:rPr lang="en-US" sz="500" b="1" dirty="0">
                <a:solidFill>
                  <a:srgbClr val="BEC9D0"/>
                </a:solidFill>
              </a:rPr>
              <a:t>advisory.com</a:t>
            </a:r>
            <a:r>
              <a:rPr lang="en-US" sz="500" dirty="0">
                <a:solidFill>
                  <a:srgbClr val="BEC9D0"/>
                </a:solidFill>
                <a:cs typeface="Arial"/>
              </a:rPr>
              <a:t> </a:t>
            </a:r>
            <a:r>
              <a:rPr lang="en-US" sz="500" dirty="0">
                <a:solidFill>
                  <a:srgbClr val="BEC9D0"/>
                </a:solidFill>
              </a:rPr>
              <a:t>• 33587A</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341574" y="202423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560779" y="260230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792510" y="318037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460551452"/>
      </p:ext>
    </p:extLst>
  </p:cSld>
  <p:clrMapOvr>
    <a:overrideClrMapping bg1="lt1" tx1="dk1" bg2="lt2" tx2="dk2" accent1="accent1" accent2="accent2" accent3="accent3" accent4="accent4" accent5="accent5" accent6="accent6" hlink="hlink" folHlink="folHlink"/>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Road Map 5">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629279" y="160443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870300" y="218250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097035" y="276057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7" name="TextBox 16"/>
          <p:cNvSpPr txBox="1"/>
          <p:nvPr userDrawn="1"/>
        </p:nvSpPr>
        <p:spPr bwMode="gray">
          <a:xfrm>
            <a:off x="1323771" y="333864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402544" y="102636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9" name="TextBox 18"/>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a:t>
            </a:r>
            <a:r>
              <a:rPr lang="en-US" sz="500" dirty="0">
                <a:solidFill>
                  <a:srgbClr val="BEC9D0"/>
                </a:solidFill>
                <a:cs typeface="Arial"/>
              </a:rPr>
              <a:t>• All Rights Reserved </a:t>
            </a:r>
            <a:r>
              <a:rPr lang="en-US" sz="500" dirty="0">
                <a:solidFill>
                  <a:srgbClr val="BEC9D0"/>
                </a:solidFill>
              </a:rPr>
              <a:t>• </a:t>
            </a:r>
            <a:r>
              <a:rPr lang="en-US" sz="500" b="1" dirty="0">
                <a:solidFill>
                  <a:srgbClr val="BEC9D0"/>
                </a:solidFill>
              </a:rPr>
              <a:t>advisory.com</a:t>
            </a:r>
            <a:r>
              <a:rPr lang="en-US" sz="500" dirty="0">
                <a:solidFill>
                  <a:srgbClr val="BEC9D0"/>
                </a:solidFill>
                <a:cs typeface="Arial"/>
              </a:rPr>
              <a:t> </a:t>
            </a:r>
            <a:r>
              <a:rPr lang="en-US" sz="500" dirty="0">
                <a:solidFill>
                  <a:srgbClr val="BEC9D0"/>
                </a:solidFill>
              </a:rPr>
              <a:t>• 33587A</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3" name="Title 1"/>
          <p:cNvSpPr>
            <a:spLocks noGrp="1"/>
          </p:cNvSpPr>
          <p:nvPr>
            <p:ph type="title" hasCustomPrompt="1"/>
          </p:nvPr>
        </p:nvSpPr>
        <p:spPr bwMode="gray">
          <a:xfrm>
            <a:off x="1007460" y="1164868"/>
            <a:ext cx="4572000" cy="215444"/>
          </a:xfrm>
        </p:spPr>
        <p:txBody>
          <a:bodyPr anchor="ctr" anchorCtr="0"/>
          <a:lstStyle>
            <a:lvl1pPr>
              <a:defRPr sz="1400" b="0"/>
            </a:lvl1pPr>
          </a:lstStyle>
          <a:p>
            <a:r>
              <a:rPr lang="en-US" dirty="0"/>
              <a:t>Section Title – Arial 14pt Regular, White, Use Title Case</a:t>
            </a:r>
          </a:p>
        </p:txBody>
      </p:sp>
      <p:sp>
        <p:nvSpPr>
          <p:cNvPr id="25" name="Text Placeholder 4"/>
          <p:cNvSpPr>
            <a:spLocks noGrp="1"/>
          </p:cNvSpPr>
          <p:nvPr>
            <p:ph type="body" sz="quarter" idx="28" hasCustomPrompt="1"/>
          </p:nvPr>
        </p:nvSpPr>
        <p:spPr bwMode="gray">
          <a:xfrm>
            <a:off x="1259614" y="177371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6" name="Text Placeholder 4"/>
          <p:cNvSpPr>
            <a:spLocks noGrp="1"/>
          </p:cNvSpPr>
          <p:nvPr>
            <p:ph type="body" sz="quarter" idx="31" hasCustomPrompt="1"/>
          </p:nvPr>
        </p:nvSpPr>
        <p:spPr bwMode="gray">
          <a:xfrm>
            <a:off x="1478819" y="235178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2" hasCustomPrompt="1"/>
          </p:nvPr>
        </p:nvSpPr>
        <p:spPr bwMode="gray">
          <a:xfrm>
            <a:off x="1710550" y="292985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5" hasCustomPrompt="1"/>
          </p:nvPr>
        </p:nvSpPr>
        <p:spPr bwMode="gray">
          <a:xfrm>
            <a:off x="1917770" y="350792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2624762820"/>
      </p:ext>
    </p:extLst>
  </p:cSld>
  <p:clrMapOvr>
    <a:overrideClrMapping bg1="lt1" tx1="dk1" bg2="lt2" tx2="dk2" accent1="accent1" accent2="accent2" accent3="accent3" accent4="accent4" accent5="accent5" accent6="accent6" hlink="hlink" folHlink="folHlink"/>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Road Map 6">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526564" y="1341392"/>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760073" y="191946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987319" y="2497530"/>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17" name="TextBox 16"/>
          <p:cNvSpPr txBox="1"/>
          <p:nvPr userDrawn="1"/>
        </p:nvSpPr>
        <p:spPr bwMode="gray">
          <a:xfrm>
            <a:off x="1227091" y="307559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3"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1" name="TextBox 2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a:t>
            </a:r>
            <a:r>
              <a:rPr lang="en-US" sz="500" dirty="0">
                <a:solidFill>
                  <a:srgbClr val="BEC9D0"/>
                </a:solidFill>
                <a:cs typeface="Arial"/>
              </a:rPr>
              <a:t>• All Rights Reserved </a:t>
            </a:r>
            <a:r>
              <a:rPr lang="en-US" sz="500" dirty="0">
                <a:solidFill>
                  <a:srgbClr val="BEC9D0"/>
                </a:solidFill>
              </a:rPr>
              <a:t>• </a:t>
            </a:r>
            <a:r>
              <a:rPr lang="en-US" sz="500" b="1" dirty="0">
                <a:solidFill>
                  <a:srgbClr val="BEC9D0"/>
                </a:solidFill>
              </a:rPr>
              <a:t>advisory.com</a:t>
            </a:r>
            <a:r>
              <a:rPr lang="en-US" sz="500" dirty="0">
                <a:solidFill>
                  <a:srgbClr val="BEC9D0"/>
                </a:solidFill>
                <a:cs typeface="Arial"/>
              </a:rPr>
              <a:t> </a:t>
            </a:r>
            <a:r>
              <a:rPr lang="en-US" sz="500" dirty="0">
                <a:solidFill>
                  <a:srgbClr val="BEC9D0"/>
                </a:solidFill>
              </a:rPr>
              <a:t>• 33587A</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5" name="Title 1"/>
          <p:cNvSpPr>
            <a:spLocks noGrp="1"/>
          </p:cNvSpPr>
          <p:nvPr>
            <p:ph type="title" hasCustomPrompt="1"/>
          </p:nvPr>
        </p:nvSpPr>
        <p:spPr bwMode="gray">
          <a:xfrm>
            <a:off x="903718" y="901822"/>
            <a:ext cx="4572000" cy="215444"/>
          </a:xfrm>
        </p:spPr>
        <p:txBody>
          <a:bodyPr anchor="ctr" anchorCtr="0"/>
          <a:lstStyle>
            <a:lvl1pPr>
              <a:defRPr sz="1400" b="0"/>
            </a:lvl1pPr>
          </a:lstStyle>
          <a:p>
            <a:r>
              <a:rPr lang="en-US" dirty="0"/>
              <a:t>Section Title – Arial 14pt Regular, White, Use Title Case</a:t>
            </a:r>
          </a:p>
        </p:txBody>
      </p:sp>
      <p:sp>
        <p:nvSpPr>
          <p:cNvPr id="26" name="Text Placeholder 4"/>
          <p:cNvSpPr>
            <a:spLocks noGrp="1"/>
          </p:cNvSpPr>
          <p:nvPr>
            <p:ph type="body" sz="quarter" idx="28" hasCustomPrompt="1"/>
          </p:nvPr>
        </p:nvSpPr>
        <p:spPr bwMode="gray">
          <a:xfrm>
            <a:off x="1155872" y="1510669"/>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1" hasCustomPrompt="1"/>
          </p:nvPr>
        </p:nvSpPr>
        <p:spPr bwMode="gray">
          <a:xfrm>
            <a:off x="1375077" y="208873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2" hasCustomPrompt="1"/>
          </p:nvPr>
        </p:nvSpPr>
        <p:spPr bwMode="gray">
          <a:xfrm>
            <a:off x="1606808" y="2666807"/>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8" hasCustomPrompt="1"/>
          </p:nvPr>
        </p:nvSpPr>
        <p:spPr bwMode="gray">
          <a:xfrm>
            <a:off x="1814028" y="324487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9"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1068324537"/>
      </p:ext>
    </p:extLst>
  </p:cSld>
  <p:clrMapOvr>
    <a:overrideClrMapping bg1="lt1" tx1="dk1" bg2="lt2" tx2="dk2" accent1="accent1" accent2="accent2" accent3="accent3" accent4="accent4" accent5="accent5" accent6="accent6" hlink="hlink" folHlink="folHlink"/>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Road Map 7">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80339" y="12450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686412"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873696" y="220849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17" name="TextBox 16"/>
          <p:cNvSpPr txBox="1"/>
          <p:nvPr userDrawn="1"/>
        </p:nvSpPr>
        <p:spPr bwMode="gray">
          <a:xfrm>
            <a:off x="1073506" y="269021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3" name="TextBox 22"/>
          <p:cNvSpPr txBox="1"/>
          <p:nvPr userDrawn="1"/>
        </p:nvSpPr>
        <p:spPr bwMode="gray">
          <a:xfrm>
            <a:off x="1267053" y="317194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5"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6" name="TextBox 25"/>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7" name="TextBox 2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a:t>
            </a:r>
            <a:r>
              <a:rPr lang="en-US" sz="500" dirty="0">
                <a:solidFill>
                  <a:srgbClr val="BEC9D0"/>
                </a:solidFill>
                <a:cs typeface="Arial"/>
              </a:rPr>
              <a:t>• All Rights Reserved </a:t>
            </a:r>
            <a:r>
              <a:rPr lang="en-US" sz="500" dirty="0">
                <a:solidFill>
                  <a:srgbClr val="BEC9D0"/>
                </a:solidFill>
              </a:rPr>
              <a:t>• </a:t>
            </a:r>
            <a:r>
              <a:rPr lang="en-US" sz="500" b="1" dirty="0">
                <a:solidFill>
                  <a:srgbClr val="BEC9D0"/>
                </a:solidFill>
              </a:rPr>
              <a:t>advisory.com</a:t>
            </a:r>
            <a:r>
              <a:rPr lang="en-US" sz="500" dirty="0">
                <a:solidFill>
                  <a:srgbClr val="BEC9D0"/>
                </a:solidFill>
                <a:cs typeface="Arial"/>
              </a:rPr>
              <a:t> </a:t>
            </a:r>
            <a:r>
              <a:rPr lang="en-US" sz="500" dirty="0">
                <a:solidFill>
                  <a:srgbClr val="BEC9D0"/>
                </a:solidFill>
              </a:rPr>
              <a:t>• 33587A</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4"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080729" y="14143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273838" y="189604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466947" y="237777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2" name="Text Placeholder 4"/>
          <p:cNvSpPr>
            <a:spLocks noGrp="1"/>
          </p:cNvSpPr>
          <p:nvPr>
            <p:ph type="body" sz="quarter" idx="41" hasCustomPrompt="1"/>
          </p:nvPr>
        </p:nvSpPr>
        <p:spPr bwMode="gray">
          <a:xfrm>
            <a:off x="1660056" y="285949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3" name="Text Placeholder 4"/>
          <p:cNvSpPr>
            <a:spLocks noGrp="1"/>
          </p:cNvSpPr>
          <p:nvPr>
            <p:ph type="body" sz="quarter" idx="42" hasCustomPrompt="1"/>
          </p:nvPr>
        </p:nvSpPr>
        <p:spPr bwMode="gray">
          <a:xfrm>
            <a:off x="1853165" y="334122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43"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2396061084"/>
      </p:ext>
    </p:extLst>
  </p:cSld>
  <p:clrMapOvr>
    <a:overrideClrMapping bg1="lt1" tx1="dk1" bg2="lt2" tx2="dk2" accent1="accent1" accent2="accent2" accent3="accent3" accent4="accent4" accent5="accent5" accent6="accent6" hlink="hlink" folHlink="folHlink"/>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userDrawn="1">
  <p:cSld name="Road Map 8">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5" name="TextBox 24"/>
          <p:cNvSpPr txBox="1"/>
          <p:nvPr userDrawn="1"/>
        </p:nvSpPr>
        <p:spPr bwMode="gray">
          <a:xfrm>
            <a:off x="1304319" y="324075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61414" y="117622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5" name="TextBox 14"/>
          <p:cNvSpPr txBox="1"/>
          <p:nvPr userDrawn="1"/>
        </p:nvSpPr>
        <p:spPr bwMode="gray">
          <a:xfrm>
            <a:off x="786050" y="200204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72902"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8</a:t>
            </a:r>
          </a:p>
        </p:txBody>
      </p:sp>
      <p:sp>
        <p:nvSpPr>
          <p:cNvPr id="17" name="TextBox 16"/>
          <p:cNvSpPr txBox="1"/>
          <p:nvPr userDrawn="1"/>
        </p:nvSpPr>
        <p:spPr bwMode="gray">
          <a:xfrm>
            <a:off x="967157" y="24149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2833"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grpSp>
        <p:nvGrpSpPr>
          <p:cNvPr id="2" name="Group 1"/>
          <p:cNvGrpSpPr/>
          <p:nvPr userDrawn="1"/>
        </p:nvGrpSpPr>
        <p:grpSpPr bwMode="gray">
          <a:xfrm>
            <a:off x="629995" y="1589135"/>
            <a:ext cx="274320" cy="492443"/>
            <a:chOff x="842273" y="1726771"/>
            <a:chExt cx="274320" cy="492443"/>
          </a:xfrm>
        </p:grpSpPr>
        <p:sp>
          <p:nvSpPr>
            <p:cNvPr id="14" name="TextBox 13"/>
            <p:cNvSpPr txBox="1"/>
            <p:nvPr userDrawn="1"/>
          </p:nvSpPr>
          <p:spPr bwMode="gray">
            <a:xfrm>
              <a:off x="842273"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28" name="Rectangle 27"/>
            <p:cNvSpPr/>
            <p:nvPr userDrawn="1"/>
          </p:nvSpPr>
          <p:spPr bwMode="gray">
            <a:xfrm rot="20240294">
              <a:off x="1002510" y="1948341"/>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23" name="TextBox 22"/>
          <p:cNvSpPr txBox="1"/>
          <p:nvPr userDrawn="1"/>
        </p:nvSpPr>
        <p:spPr bwMode="gray">
          <a:xfrm>
            <a:off x="1135738" y="282785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9"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3" name="TextBox 32"/>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31" name="TextBox 3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a:t>
            </a:r>
            <a:r>
              <a:rPr lang="en-US" sz="500" dirty="0">
                <a:solidFill>
                  <a:srgbClr val="BEC9D0"/>
                </a:solidFill>
                <a:cs typeface="Arial"/>
              </a:rPr>
              <a:t>• All Rights Reserved </a:t>
            </a:r>
            <a:r>
              <a:rPr lang="en-US" sz="500" dirty="0">
                <a:solidFill>
                  <a:srgbClr val="BEC9D0"/>
                </a:solidFill>
              </a:rPr>
              <a:t>• </a:t>
            </a:r>
            <a:r>
              <a:rPr lang="en-US" sz="500" b="1" dirty="0">
                <a:solidFill>
                  <a:srgbClr val="BEC9D0"/>
                </a:solidFill>
              </a:rPr>
              <a:t>advisory.com</a:t>
            </a:r>
            <a:r>
              <a:rPr lang="en-US" sz="500" dirty="0">
                <a:solidFill>
                  <a:srgbClr val="BEC9D0"/>
                </a:solidFill>
                <a:cs typeface="Arial"/>
              </a:rPr>
              <a:t> </a:t>
            </a:r>
            <a:r>
              <a:rPr lang="en-US" sz="500" dirty="0">
                <a:solidFill>
                  <a:srgbClr val="BEC9D0"/>
                </a:solidFill>
              </a:rPr>
              <a:t>• 33587A</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32" name="Text Placeholder 4"/>
          <p:cNvSpPr>
            <a:spLocks noGrp="1"/>
          </p:cNvSpPr>
          <p:nvPr>
            <p:ph type="body" sz="quarter" idx="28" hasCustomPrompt="1"/>
          </p:nvPr>
        </p:nvSpPr>
        <p:spPr bwMode="gray">
          <a:xfrm>
            <a:off x="1053142" y="134550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31" hasCustomPrompt="1"/>
          </p:nvPr>
        </p:nvSpPr>
        <p:spPr bwMode="gray">
          <a:xfrm>
            <a:off x="1218664" y="175841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5" name="Text Placeholder 4"/>
          <p:cNvSpPr>
            <a:spLocks noGrp="1"/>
          </p:cNvSpPr>
          <p:nvPr>
            <p:ph type="body" sz="quarter" idx="32" hasCustomPrompt="1"/>
          </p:nvPr>
        </p:nvSpPr>
        <p:spPr bwMode="gray">
          <a:xfrm>
            <a:off x="1384186" y="217131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6" name="Text Placeholder 4"/>
          <p:cNvSpPr>
            <a:spLocks noGrp="1"/>
          </p:cNvSpPr>
          <p:nvPr>
            <p:ph type="body" sz="quarter" idx="45" hasCustomPrompt="1"/>
          </p:nvPr>
        </p:nvSpPr>
        <p:spPr bwMode="gray">
          <a:xfrm>
            <a:off x="1549708" y="25842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7" name="Text Placeholder 4"/>
          <p:cNvSpPr>
            <a:spLocks noGrp="1"/>
          </p:cNvSpPr>
          <p:nvPr>
            <p:ph type="body" sz="quarter" idx="46" hasCustomPrompt="1"/>
          </p:nvPr>
        </p:nvSpPr>
        <p:spPr bwMode="gray">
          <a:xfrm>
            <a:off x="1715230" y="299713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8" name="Text Placeholder 4"/>
          <p:cNvSpPr>
            <a:spLocks noGrp="1"/>
          </p:cNvSpPr>
          <p:nvPr>
            <p:ph type="body" sz="quarter" idx="47" hasCustomPrompt="1"/>
          </p:nvPr>
        </p:nvSpPr>
        <p:spPr bwMode="gray">
          <a:xfrm>
            <a:off x="1880752" y="341003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9" name="Text Placeholder 4"/>
          <p:cNvSpPr>
            <a:spLocks noGrp="1"/>
          </p:cNvSpPr>
          <p:nvPr>
            <p:ph type="body" sz="quarter" idx="48"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455969678"/>
      </p:ext>
    </p:extLst>
  </p:cSld>
  <p:clrMapOvr>
    <a:overrideClrMapping bg1="lt1" tx1="dk1" bg2="lt2" tx2="dk2" accent1="accent1" accent2="accent2" accent3="accent3" accent4="accent4" accent5="accent5" accent6="accent6" hlink="hlink" folHlink="folHlink"/>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Divider">
    <p:bg>
      <p:bgPr>
        <a:gradFill>
          <a:gsLst>
            <a:gs pos="28000">
              <a:schemeClr val="accent1"/>
            </a:gs>
            <a:gs pos="36000">
              <a:schemeClr val="accent2">
                <a:lumMod val="20000"/>
                <a:lumOff val="80000"/>
              </a:schemeClr>
            </a:gs>
            <a:gs pos="100000">
              <a:schemeClr val="accent1">
                <a:lumMod val="20000"/>
                <a:lumOff val="80000"/>
              </a:schemeClr>
            </a:gs>
          </a:gsLst>
          <a:lin ang="1920000" scaled="0"/>
        </a:gradFill>
        <a:effectLst/>
      </p:bgPr>
    </p:bg>
    <p:spTree>
      <p:nvGrpSpPr>
        <p:cNvPr id="1" name=""/>
        <p:cNvGrpSpPr/>
        <p:nvPr/>
      </p:nvGrpSpPr>
      <p:grpSpPr>
        <a:xfrm>
          <a:off x="0" y="0"/>
          <a:ext cx="0" cy="0"/>
          <a:chOff x="0" y="0"/>
          <a:chExt cx="0" cy="0"/>
        </a:xfrm>
      </p:grpSpPr>
      <p:cxnSp>
        <p:nvCxnSpPr>
          <p:cNvPr id="24" name="Straight Connector 23"/>
          <p:cNvCxnSpPr/>
          <p:nvPr userDrawn="1"/>
        </p:nvCxnSpPr>
        <p:spPr bwMode="gray">
          <a:xfrm>
            <a:off x="1578769" y="2252028"/>
            <a:ext cx="4501356" cy="0"/>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bwMode="gray">
          <a:xfrm>
            <a:off x="2" y="0"/>
            <a:ext cx="3052017" cy="4738136"/>
          </a:xfrm>
          <a:custGeom>
            <a:avLst/>
            <a:gdLst/>
            <a:ahLst/>
            <a:cxnLst/>
            <a:rect l="l" t="t" r="r" b="b"/>
            <a:pathLst>
              <a:path w="3052017" h="4738136">
                <a:moveTo>
                  <a:pt x="0" y="0"/>
                </a:moveTo>
                <a:lnTo>
                  <a:pt x="3052017" y="0"/>
                </a:lnTo>
                <a:lnTo>
                  <a:pt x="0" y="4738136"/>
                </a:lnTo>
                <a:close/>
              </a:path>
            </a:pathLst>
          </a:cu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11"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 name="Title 1"/>
          <p:cNvSpPr>
            <a:spLocks noGrp="1"/>
          </p:cNvSpPr>
          <p:nvPr>
            <p:ph type="title" hasCustomPrompt="1"/>
          </p:nvPr>
        </p:nvSpPr>
        <p:spPr bwMode="gray">
          <a:xfrm>
            <a:off x="1971651" y="2692310"/>
            <a:ext cx="3653112" cy="307777"/>
          </a:xfrm>
        </p:spPr>
        <p:txBody>
          <a:bodyPr/>
          <a:lstStyle>
            <a:lvl1pPr>
              <a:defRPr sz="2000" b="0">
                <a:solidFill>
                  <a:schemeClr val="tx1"/>
                </a:solidFill>
              </a:defRPr>
            </a:lvl1pPr>
          </a:lstStyle>
          <a:p>
            <a:r>
              <a:rPr lang="en-US" dirty="0"/>
              <a:t>Divider Title – Arial 20pt Regular</a:t>
            </a:r>
          </a:p>
        </p:txBody>
      </p:sp>
      <p:sp>
        <p:nvSpPr>
          <p:cNvPr id="4" name="Text Placeholder 3"/>
          <p:cNvSpPr>
            <a:spLocks noGrp="1"/>
          </p:cNvSpPr>
          <p:nvPr>
            <p:ph type="body" sz="quarter" idx="47" hasCustomPrompt="1"/>
          </p:nvPr>
        </p:nvSpPr>
        <p:spPr bwMode="gray">
          <a:xfrm>
            <a:off x="1971651" y="3033766"/>
            <a:ext cx="3653112" cy="169277"/>
          </a:xfrm>
        </p:spPr>
        <p:txBody>
          <a:bodyPr/>
          <a:lstStyle>
            <a:lvl1pPr marL="0" indent="0">
              <a:spcBef>
                <a:spcPts val="0"/>
              </a:spcBef>
              <a:buNone/>
              <a:defRPr sz="11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Divider Subtitle – Arial 11pt Regular</a:t>
            </a:r>
          </a:p>
        </p:txBody>
      </p:sp>
      <p:sp>
        <p:nvSpPr>
          <p:cNvPr id="6" name="Text Placeholder 5"/>
          <p:cNvSpPr>
            <a:spLocks noGrp="1"/>
          </p:cNvSpPr>
          <p:nvPr>
            <p:ph type="body" sz="quarter" idx="48" hasCustomPrompt="1"/>
          </p:nvPr>
        </p:nvSpPr>
        <p:spPr bwMode="gray">
          <a:xfrm>
            <a:off x="1971651" y="2063376"/>
            <a:ext cx="1371600" cy="138499"/>
          </a:xfrm>
        </p:spPr>
        <p:txBody>
          <a:bodyPr anchor="b" anchorCtr="0"/>
          <a:lstStyle>
            <a:lvl1pPr marL="0" indent="0" algn="l">
              <a:spcBef>
                <a:spcPts val="0"/>
              </a:spcBef>
              <a:buNone/>
              <a:defRPr sz="900" b="1" i="0" cap="all" spc="50" baseline="0">
                <a:solidFill>
                  <a:schemeClr val="tx1"/>
                </a:solidFill>
              </a:defRPr>
            </a:lvl1pPr>
            <a:lvl2pPr marL="114300" indent="0" algn="r">
              <a:spcBef>
                <a:spcPts val="0"/>
              </a:spcBef>
              <a:buNone/>
              <a:defRPr sz="1300" i="1">
                <a:solidFill>
                  <a:schemeClr val="accent3"/>
                </a:solidFill>
              </a:defRPr>
            </a:lvl2pPr>
            <a:lvl3pPr marL="228600" indent="0" algn="r">
              <a:spcBef>
                <a:spcPts val="0"/>
              </a:spcBef>
              <a:buNone/>
              <a:defRPr sz="1300" i="1">
                <a:solidFill>
                  <a:schemeClr val="accent3"/>
                </a:solidFill>
              </a:defRPr>
            </a:lvl3pPr>
            <a:lvl4pPr marL="342900" indent="0" algn="r">
              <a:spcBef>
                <a:spcPts val="0"/>
              </a:spcBef>
              <a:buNone/>
              <a:defRPr sz="1300" i="1">
                <a:solidFill>
                  <a:schemeClr val="accent3"/>
                </a:solidFill>
              </a:defRPr>
            </a:lvl4pPr>
            <a:lvl5pPr marL="457200" indent="0" algn="r">
              <a:spcBef>
                <a:spcPts val="0"/>
              </a:spcBef>
              <a:buNone/>
              <a:defRPr sz="1300" i="1">
                <a:solidFill>
                  <a:schemeClr val="accent3"/>
                </a:solidFill>
              </a:defRPr>
            </a:lvl5pPr>
          </a:lstStyle>
          <a:p>
            <a:pPr lvl="0"/>
            <a:r>
              <a:rPr lang="en-US" dirty="0"/>
              <a:t>Section #</a:t>
            </a:r>
          </a:p>
        </p:txBody>
      </p:sp>
      <p:sp>
        <p:nvSpPr>
          <p:cNvPr id="8" name="Text Placeholder 7"/>
          <p:cNvSpPr>
            <a:spLocks noGrp="1"/>
          </p:cNvSpPr>
          <p:nvPr>
            <p:ph type="body" sz="quarter" idx="49" hasCustomPrompt="1"/>
          </p:nvPr>
        </p:nvSpPr>
        <p:spPr bwMode="gray">
          <a:xfrm>
            <a:off x="2136429" y="3555012"/>
            <a:ext cx="2333303" cy="946413"/>
          </a:xfrm>
        </p:spPr>
        <p:txBody>
          <a:bodyPr/>
          <a:lstStyle>
            <a:lvl1pPr>
              <a:spcBef>
                <a:spcPts val="300"/>
              </a:spcBef>
              <a:defRPr sz="900"/>
            </a:lvl1pPr>
            <a:lvl2pPr>
              <a:spcBef>
                <a:spcPts val="300"/>
              </a:spcBef>
              <a:defRPr sz="900"/>
            </a:lvl2pPr>
            <a:lvl3pPr>
              <a:spcBef>
                <a:spcPts val="300"/>
              </a:spcBef>
              <a:defRPr sz="900"/>
            </a:lvl3pPr>
            <a:lvl4pPr>
              <a:spcBef>
                <a:spcPts val="300"/>
              </a:spcBef>
              <a:defRPr sz="900"/>
            </a:lvl4pPr>
            <a:lvl5pPr>
              <a:spcBef>
                <a:spcPts val="300"/>
              </a:spcBef>
              <a:defRPr sz="900"/>
            </a:lvl5pPr>
          </a:lstStyle>
          <a:p>
            <a:pPr lvl="0"/>
            <a:r>
              <a:rPr lang="en-US" dirty="0"/>
              <a:t>Bulleted text, if needed – Arial 9pt Regular Nine bullet levels are built in (hit Enter then Tab to get to the next bullet level)</a:t>
            </a:r>
          </a:p>
          <a:p>
            <a:pPr lvl="1"/>
            <a:r>
              <a:rPr lang="en-US" dirty="0"/>
              <a:t>Second level</a:t>
            </a:r>
          </a:p>
          <a:p>
            <a:pPr lvl="2"/>
            <a:r>
              <a:rPr lang="en-US" dirty="0"/>
              <a:t>Third level</a:t>
            </a:r>
          </a:p>
          <a:p>
            <a:pPr lvl="3"/>
            <a:r>
              <a:rPr lang="en-US" dirty="0"/>
              <a:t>Fourth level</a:t>
            </a:r>
          </a:p>
        </p:txBody>
      </p:sp>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9346" y="336758"/>
            <a:ext cx="1452036" cy="233314"/>
          </a:xfrm>
          <a:prstGeom prst="rect">
            <a:avLst/>
          </a:prstGeom>
        </p:spPr>
      </p:pic>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610" y="280890"/>
            <a:ext cx="1268070" cy="351591"/>
          </a:xfrm>
          <a:prstGeom prst="rect">
            <a:avLst/>
          </a:prstGeom>
        </p:spPr>
      </p:pic>
    </p:spTree>
    <p:extLst>
      <p:ext uri="{BB962C8B-B14F-4D97-AF65-F5344CB8AC3E}">
        <p14:creationId xmlns:p14="http://schemas.microsoft.com/office/powerpoint/2010/main" val="81461289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Standard">
    <p:bg>
      <p:bgPr>
        <a:solidFill>
          <a:schemeClr val="bg1"/>
        </a:solidFill>
        <a:effectLst/>
      </p:bgPr>
    </p:bg>
    <p:spTree>
      <p:nvGrpSpPr>
        <p:cNvPr id="1" name=""/>
        <p:cNvGrpSpPr/>
        <p:nvPr/>
      </p:nvGrpSpPr>
      <p:grpSpPr>
        <a:xfrm>
          <a:off x="0" y="0"/>
          <a:ext cx="0" cy="0"/>
          <a:chOff x="0" y="0"/>
          <a:chExt cx="0" cy="0"/>
        </a:xfrm>
      </p:grpSpPr>
      <p:pic>
        <p:nvPicPr>
          <p:cNvPr id="20" name="Picture 19"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21" name="Straight Connector 20"/>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3"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07812738"/>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8" name="Rectangle 7"/>
          <p:cNvSpPr/>
          <p:nvPr userDrawn="1"/>
        </p:nvSpPr>
        <p:spPr bwMode="gray">
          <a:xfrm>
            <a:off x="0" y="597694"/>
            <a:ext cx="6400800"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pic>
        <p:nvPicPr>
          <p:cNvPr id="12" name="Picture 11"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3" name="Straight Connector 12"/>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7"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9"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10"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18293591"/>
      </p:ext>
    </p:extLst>
  </p:cSld>
  <p:clrMapOvr>
    <a:overrideClrMapping bg1="lt1" tx1="dk1" bg2="lt2" tx2="dk2" accent1="accent1" accent2="accent2" accent3="accent3" accent4="accent4" accent5="accent5" accent6="accent6" hlink="hlink" folHlink="folHlink"/>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preserve="1" userDrawn="1">
  <p:cSld name="Impact Slide">
    <p:bg bwMode="gray">
      <p:bgPr>
        <a:solidFill>
          <a:schemeClr val="accent4"/>
        </a:solidFill>
        <a:effectLst/>
      </p:bgPr>
    </p:bg>
    <p:spTree>
      <p:nvGrpSpPr>
        <p:cNvPr id="1" name=""/>
        <p:cNvGrpSpPr/>
        <p:nvPr/>
      </p:nvGrpSpPr>
      <p:grpSpPr>
        <a:xfrm>
          <a:off x="0" y="0"/>
          <a:ext cx="0" cy="0"/>
          <a:chOff x="0" y="0"/>
          <a:chExt cx="0" cy="0"/>
        </a:xfrm>
      </p:grpSpPr>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1" name="TextBox 1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Advisory Board </a:t>
            </a:r>
            <a:r>
              <a:rPr lang="en-US" sz="500" dirty="0">
                <a:solidFill>
                  <a:srgbClr val="BEC9D0"/>
                </a:solidFill>
                <a:cs typeface="Arial"/>
              </a:rPr>
              <a:t>• All Rights Reserved </a:t>
            </a:r>
            <a:r>
              <a:rPr lang="en-US" sz="500" dirty="0">
                <a:solidFill>
                  <a:srgbClr val="BEC9D0"/>
                </a:solidFill>
              </a:rPr>
              <a:t>• </a:t>
            </a:r>
            <a:r>
              <a:rPr lang="en-US" sz="500" b="1" dirty="0">
                <a:solidFill>
                  <a:srgbClr val="BEC9D0"/>
                </a:solidFill>
              </a:rPr>
              <a:t>advisory.com</a:t>
            </a:r>
            <a:r>
              <a:rPr lang="en-US" sz="500" dirty="0">
                <a:solidFill>
                  <a:srgbClr val="BEC9D0"/>
                </a:solidFill>
                <a:cs typeface="Arial"/>
              </a:rPr>
              <a:t> </a:t>
            </a:r>
            <a:r>
              <a:rPr lang="en-US" sz="500" dirty="0">
                <a:solidFill>
                  <a:srgbClr val="BEC9D0"/>
                </a:solidFill>
              </a:rPr>
              <a:t>•</a:t>
            </a:r>
          </a:p>
        </p:txBody>
      </p:sp>
      <p:sp>
        <p:nvSpPr>
          <p:cNvPr id="10"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12"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2"/>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3" name="Text Placeholder 4"/>
          <p:cNvSpPr>
            <a:spLocks noGrp="1"/>
          </p:cNvSpPr>
          <p:nvPr>
            <p:ph type="body" sz="quarter" idx="27" hasCustomPrompt="1"/>
          </p:nvPr>
        </p:nvSpPr>
        <p:spPr bwMode="gray">
          <a:xfrm>
            <a:off x="955976" y="1760829"/>
            <a:ext cx="4488849" cy="1777410"/>
          </a:xfrm>
        </p:spPr>
        <p:txBody>
          <a:bodyPr/>
          <a:lstStyle>
            <a:lvl1pPr marL="0" indent="0">
              <a:lnSpc>
                <a:spcPct val="110000"/>
              </a:lnSpc>
              <a:spcBef>
                <a:spcPts val="1200"/>
              </a:spcBef>
              <a:buNone/>
              <a:defRPr sz="1500" baseline="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Use dark background slides sparingly as impact slides (ex: a single quote, statistic, or large image). See sample impact slides in the ABC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4389120" y="4619012"/>
            <a:ext cx="2011680" cy="181588"/>
          </a:xfrm>
        </p:spPr>
        <p:txBody>
          <a:bodyPr rIns="45720" bIns="27432" anchor="b" anchorCtr="0"/>
          <a:lstStyle>
            <a:lvl1pPr marL="0" indent="0">
              <a:spcBef>
                <a:spcPts val="0"/>
              </a:spcBef>
              <a:buNone/>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383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6_Standard">
    <p:spTree>
      <p:nvGrpSpPr>
        <p:cNvPr id="1" name=""/>
        <p:cNvGrpSpPr/>
        <p:nvPr/>
      </p:nvGrpSpPr>
      <p:grpSpPr>
        <a:xfrm>
          <a:off x="0" y="0"/>
          <a:ext cx="0" cy="0"/>
          <a:chOff x="0" y="0"/>
          <a:chExt cx="0" cy="0"/>
        </a:xfrm>
      </p:grpSpPr>
      <p:sp>
        <p:nvSpPr>
          <p:cNvPr id="12"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17" name="Text Placeholder 4"/>
          <p:cNvSpPr>
            <a:spLocks noGrp="1"/>
          </p:cNvSpPr>
          <p:nvPr>
            <p:ph type="body" sz="quarter" idx="22" hasCustomPrompt="1"/>
          </p:nvPr>
        </p:nvSpPr>
        <p:spPr bwMode="gray">
          <a:xfrm>
            <a:off x="320040" y="45947"/>
            <a:ext cx="2926080" cy="138499"/>
          </a:xfrm>
          <a:prstGeom prst="rect">
            <a:avLst/>
          </a:prstGeom>
        </p:spPr>
        <p:txBody>
          <a:bodyPr lIns="0" tIns="0" rIns="0" bIns="0">
            <a:sp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20" name="Text Placeholder 21"/>
          <p:cNvSpPr>
            <a:spLocks noGrp="1"/>
          </p:cNvSpPr>
          <p:nvPr>
            <p:ph type="body" sz="quarter" idx="23" hasCustomPrompt="1"/>
          </p:nvPr>
        </p:nvSpPr>
        <p:spPr bwMode="gray">
          <a:xfrm>
            <a:off x="4412710" y="4619012"/>
            <a:ext cx="1988089" cy="181588"/>
          </a:xfrm>
          <a:prstGeom prst="rect">
            <a:avLst/>
          </a:prstGeom>
        </p:spPr>
        <p:txBody>
          <a:bodyPr lIns="0" tIns="0" rIns="45720" bIns="27432"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21" name="Text Placeholder 23"/>
          <p:cNvSpPr>
            <a:spLocks noGrp="1"/>
          </p:cNvSpPr>
          <p:nvPr>
            <p:ph type="body" sz="quarter" idx="24" hasCustomPrompt="1"/>
          </p:nvPr>
        </p:nvSpPr>
        <p:spPr bwMode="gray">
          <a:xfrm>
            <a:off x="0" y="4390123"/>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
        <p:nvSpPr>
          <p:cNvPr id="23" name="Text Placeholder 4"/>
          <p:cNvSpPr>
            <a:spLocks noGrp="1"/>
          </p:cNvSpPr>
          <p:nvPr>
            <p:ph type="body" sz="quarter" idx="25" hasCustomPrompt="1"/>
          </p:nvPr>
        </p:nvSpPr>
        <p:spPr bwMode="gray">
          <a:xfrm>
            <a:off x="320040" y="317903"/>
            <a:ext cx="5759450" cy="276999"/>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a:t>Slide Title – Arial 18pt Bold, Use Title Case</a:t>
            </a:r>
          </a:p>
        </p:txBody>
      </p:sp>
    </p:spTree>
    <p:extLst>
      <p:ext uri="{BB962C8B-B14F-4D97-AF65-F5344CB8AC3E}">
        <p14:creationId xmlns:p14="http://schemas.microsoft.com/office/powerpoint/2010/main" val="105572260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pic>
        <p:nvPicPr>
          <p:cNvPr id="15" name="Picture 14"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6" name="Straight Connector 15"/>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FFFFFF"/>
                </a:solidFill>
                <a:cs typeface="Arial" pitchFamily="34" charset="0"/>
              </a:rPr>
              <a:t>Notes:</a:t>
            </a:r>
          </a:p>
        </p:txBody>
      </p:sp>
      <p:sp>
        <p:nvSpPr>
          <p:cNvPr id="13"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0241231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Notes (Alt)">
    <p:spTree>
      <p:nvGrpSpPr>
        <p:cNvPr id="1" name=""/>
        <p:cNvGrpSpPr/>
        <p:nvPr/>
      </p:nvGrpSpPr>
      <p:grpSpPr>
        <a:xfrm>
          <a:off x="0" y="0"/>
          <a:ext cx="0" cy="0"/>
          <a:chOff x="0" y="0"/>
          <a:chExt cx="0" cy="0"/>
        </a:xfrm>
      </p:grpSpPr>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320675" y="85309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18" name="TextBox 17"/>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333E48"/>
                </a:solidFill>
                <a:cs typeface="Arial" pitchFamily="34" charset="0"/>
              </a:rPr>
              <a:t>Notes:</a:t>
            </a:r>
          </a:p>
        </p:txBody>
      </p:sp>
    </p:spTree>
    <p:extLst>
      <p:ext uri="{BB962C8B-B14F-4D97-AF65-F5344CB8AC3E}">
        <p14:creationId xmlns:p14="http://schemas.microsoft.com/office/powerpoint/2010/main" val="2055870985"/>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Speech Text Bottom">
    <p:spTree>
      <p:nvGrpSpPr>
        <p:cNvPr id="1" name=""/>
        <p:cNvGrpSpPr/>
        <p:nvPr/>
      </p:nvGrpSpPr>
      <p:grpSpPr>
        <a:xfrm>
          <a:off x="0" y="0"/>
          <a:ext cx="0" cy="0"/>
          <a:chOff x="0" y="0"/>
          <a:chExt cx="0" cy="0"/>
        </a:xfrm>
      </p:grpSpPr>
      <p:sp>
        <p:nvSpPr>
          <p:cNvPr id="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 name="Title 1"/>
          <p:cNvSpPr>
            <a:spLocks noGrp="1"/>
          </p:cNvSpPr>
          <p:nvPr>
            <p:ph type="title" hasCustomPrompt="1"/>
          </p:nvPr>
        </p:nvSpPr>
        <p:spPr bwMode="gray">
          <a:xfrm>
            <a:off x="320675" y="2487144"/>
            <a:ext cx="5759450" cy="2018181"/>
          </a:xfrm>
        </p:spPr>
        <p:txBody>
          <a:bodyPr anchor="t" anchorCtr="0"/>
          <a:lstStyle>
            <a:lvl1pPr>
              <a:lnSpc>
                <a:spcPct val="110000"/>
              </a:lnSpc>
              <a:spcBef>
                <a:spcPts val="800"/>
              </a:spcBef>
              <a:defRPr sz="1000" b="0">
                <a:solidFill>
                  <a:schemeClr val="tx1"/>
                </a:solidFill>
              </a:defRPr>
            </a:lvl1pPr>
          </a:lstStyle>
          <a:p>
            <a:r>
              <a:rPr lang="en-US" dirty="0"/>
              <a:t>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a:t>
            </a:r>
          </a:p>
        </p:txBody>
      </p:sp>
    </p:spTree>
    <p:extLst>
      <p:ext uri="{BB962C8B-B14F-4D97-AF65-F5344CB8AC3E}">
        <p14:creationId xmlns:p14="http://schemas.microsoft.com/office/powerpoint/2010/main" val="11498458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3295" y="3612362"/>
            <a:ext cx="5739063" cy="1077218"/>
          </a:xfrm>
        </p:spPr>
        <p:txBody>
          <a:bodyPr/>
          <a:lstStyle>
            <a:lvl1pPr>
              <a:defRPr sz="3500" b="0">
                <a:solidFill>
                  <a:schemeClr val="tx1"/>
                </a:solidFill>
              </a:defRPr>
            </a:lvl1pPr>
          </a:lstStyle>
          <a:p>
            <a:r>
              <a:rPr lang="en-US" dirty="0"/>
              <a:t>Presentation Title – Arial 35pt Regular, Use Title Case</a:t>
            </a:r>
          </a:p>
        </p:txBody>
      </p:sp>
      <p:sp>
        <p:nvSpPr>
          <p:cNvPr id="6" name="Text Placeholder 5"/>
          <p:cNvSpPr>
            <a:spLocks noGrp="1"/>
          </p:cNvSpPr>
          <p:nvPr>
            <p:ph type="body" sz="quarter" idx="21" hasCustomPrompt="1"/>
          </p:nvPr>
        </p:nvSpPr>
        <p:spPr bwMode="gray">
          <a:xfrm>
            <a:off x="1820967" y="359914"/>
            <a:ext cx="2286000" cy="429768"/>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2" name="Straight Connector 11"/>
          <p:cNvCxnSpPr/>
          <p:nvPr userDrawn="1"/>
        </p:nvCxnSpPr>
        <p:spPr>
          <a:xfrm>
            <a:off x="1743708" y="359914"/>
            <a:ext cx="0" cy="432435"/>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27303" y="359914"/>
            <a:ext cx="1549400" cy="431800"/>
          </a:xfrm>
          <a:prstGeom prst="rect">
            <a:avLst/>
          </a:prstGeom>
        </p:spPr>
      </p:pic>
    </p:spTree>
    <p:extLst>
      <p:ext uri="{BB962C8B-B14F-4D97-AF65-F5344CB8AC3E}">
        <p14:creationId xmlns:p14="http://schemas.microsoft.com/office/powerpoint/2010/main" val="3042001946"/>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3295" y="3612362"/>
            <a:ext cx="5739063" cy="1077218"/>
          </a:xfrm>
        </p:spPr>
        <p:txBody>
          <a:bodyPr/>
          <a:lstStyle>
            <a:lvl1pPr>
              <a:defRPr sz="3500" b="0">
                <a:solidFill>
                  <a:schemeClr val="tx1"/>
                </a:solidFill>
              </a:defRPr>
            </a:lvl1pPr>
          </a:lstStyle>
          <a:p>
            <a:r>
              <a:rPr lang="en-US" dirty="0"/>
              <a:t>Presentation Title – Arial 35pt Regular, Use Title Case</a:t>
            </a:r>
          </a:p>
        </p:txBody>
      </p: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27303" y="359914"/>
            <a:ext cx="1549400" cy="431800"/>
          </a:xfrm>
          <a:prstGeom prst="rect">
            <a:avLst/>
          </a:prstGeom>
        </p:spPr>
      </p:pic>
    </p:spTree>
    <p:extLst>
      <p:ext uri="{BB962C8B-B14F-4D97-AF65-F5344CB8AC3E}">
        <p14:creationId xmlns:p14="http://schemas.microsoft.com/office/powerpoint/2010/main" val="2240835793"/>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93295" y="16928"/>
            <a:ext cx="5586830" cy="230832"/>
          </a:xfrm>
        </p:spPr>
        <p:txBody>
          <a:bodyPr anchor="t" anchorCtr="0"/>
          <a:lstStyle>
            <a:lvl1pPr>
              <a:defRPr sz="1500" b="0">
                <a:solidFill>
                  <a:schemeClr val="tx1"/>
                </a:solidFill>
              </a:defRPr>
            </a:lvl1pPr>
          </a:lstStyle>
          <a:p>
            <a:r>
              <a:rPr lang="en-US" sz="1500" dirty="0"/>
              <a:t>Presentation Subtitle – Arial 15pt Regular, Use Title Case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066" y="4550731"/>
            <a:ext cx="2758044" cy="119033"/>
          </a:xfrm>
          <a:prstGeom prst="rect">
            <a:avLst/>
          </a:prstGeom>
        </p:spPr>
      </p:pic>
      <p:sp>
        <p:nvSpPr>
          <p:cNvPr id="9" name="Text Placeholder 5"/>
          <p:cNvSpPr txBox="1">
            <a:spLocks/>
          </p:cNvSpPr>
          <p:nvPr userDrawn="1"/>
        </p:nvSpPr>
        <p:spPr bwMode="gray">
          <a:xfrm>
            <a:off x="3282078" y="4540103"/>
            <a:ext cx="3107155" cy="137083"/>
          </a:xfrm>
          <a:prstGeom prst="rect">
            <a:avLst/>
          </a:prstGeom>
        </p:spPr>
        <p:txBody>
          <a:bodyPr wrap="square" lIns="0" tIns="0" rIns="0" bIns="0">
            <a:spAutoFit/>
          </a:bodyPr>
          <a:lstStyle/>
          <a:p>
            <a:pPr algn="r"/>
            <a:r>
              <a:rPr lang="en-US" sz="950" dirty="0">
                <a:solidFill>
                  <a:srgbClr val="333E48"/>
                </a:solidFill>
                <a:ea typeface="Times New Roman"/>
                <a:cs typeface="Times New Roman"/>
              </a:rPr>
              <a:t>research            technology              consulting</a:t>
            </a:r>
            <a:endParaRPr lang="en-US" sz="1200" dirty="0">
              <a:solidFill>
                <a:srgbClr val="333E48"/>
              </a:solidFill>
              <a:latin typeface="Times New Roman"/>
              <a:ea typeface="Times New Roman"/>
            </a:endParaRPr>
          </a:p>
        </p:txBody>
      </p:sp>
      <p:cxnSp>
        <p:nvCxnSpPr>
          <p:cNvPr id="10" name="Straight Connector 9"/>
          <p:cNvCxnSpPr/>
          <p:nvPr userDrawn="1"/>
        </p:nvCxnSpPr>
        <p:spPr>
          <a:xfrm>
            <a:off x="-4290" y="4336047"/>
            <a:ext cx="6405090" cy="0"/>
          </a:xfrm>
          <a:prstGeom prst="line">
            <a:avLst/>
          </a:prstGeom>
          <a:noFill/>
          <a:ln w="12700" cap="flat" cmpd="sng" algn="ctr">
            <a:solidFill>
              <a:schemeClr val="accent4"/>
            </a:solidFill>
            <a:prstDash val="solid"/>
            <a:miter lim="800000"/>
          </a:ln>
          <a:effectLst/>
        </p:spPr>
      </p:cxnSp>
      <p:grpSp>
        <p:nvGrpSpPr>
          <p:cNvPr id="11" name="Group 10"/>
          <p:cNvGrpSpPr/>
          <p:nvPr userDrawn="1"/>
        </p:nvGrpSpPr>
        <p:grpSpPr>
          <a:xfrm>
            <a:off x="5584851" y="4542229"/>
            <a:ext cx="212687" cy="135825"/>
            <a:chOff x="-610120" y="-1070802"/>
            <a:chExt cx="8498295" cy="5422283"/>
          </a:xfrm>
          <a:solidFill>
            <a:schemeClr val="accent6"/>
          </a:solidFill>
        </p:grpSpPr>
        <p:sp>
          <p:nvSpPr>
            <p:cNvPr id="19" name="Rectangle 43"/>
            <p:cNvSpPr/>
            <p:nvPr userDrawn="1"/>
          </p:nvSpPr>
          <p:spPr bwMode="gray">
            <a:xfrm flipH="1">
              <a:off x="3360114" y="1072841"/>
              <a:ext cx="4528061" cy="3278640"/>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grpSp>
          <p:nvGrpSpPr>
            <p:cNvPr id="20" name="Group 19"/>
            <p:cNvGrpSpPr/>
            <p:nvPr userDrawn="1"/>
          </p:nvGrpSpPr>
          <p:grpSpPr>
            <a:xfrm>
              <a:off x="-610120" y="-1070802"/>
              <a:ext cx="3784617" cy="5422283"/>
              <a:chOff x="-610120" y="-1070802"/>
              <a:chExt cx="3784617" cy="5422283"/>
            </a:xfrm>
            <a:grpFill/>
          </p:grpSpPr>
          <p:sp>
            <p:nvSpPr>
              <p:cNvPr id="22" name="Rectangle 43"/>
              <p:cNvSpPr/>
              <p:nvPr userDrawn="1"/>
            </p:nvSpPr>
            <p:spPr bwMode="gray">
              <a:xfrm>
                <a:off x="-610120" y="1072841"/>
                <a:ext cx="3784617" cy="3278640"/>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sp>
            <p:nvSpPr>
              <p:cNvPr id="23" name="Oval 22"/>
              <p:cNvSpPr/>
              <p:nvPr userDrawn="1"/>
            </p:nvSpPr>
            <p:spPr bwMode="gray">
              <a:xfrm>
                <a:off x="-473548" y="-1070802"/>
                <a:ext cx="1866375" cy="1866391"/>
              </a:xfrm>
              <a:prstGeom prst="ellipse">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grpSp>
        <p:sp>
          <p:nvSpPr>
            <p:cNvPr id="21" name="Oval 20"/>
            <p:cNvSpPr/>
            <p:nvPr userDrawn="1"/>
          </p:nvSpPr>
          <p:spPr bwMode="gray">
            <a:xfrm>
              <a:off x="5879503" y="-1070802"/>
              <a:ext cx="1866337" cy="1866391"/>
            </a:xfrm>
            <a:prstGeom prst="ellipse">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grpSp>
      <p:grpSp>
        <p:nvGrpSpPr>
          <p:cNvPr id="14" name="Group 13"/>
          <p:cNvGrpSpPr/>
          <p:nvPr userDrawn="1"/>
        </p:nvGrpSpPr>
        <p:grpSpPr>
          <a:xfrm>
            <a:off x="4614809" y="4508219"/>
            <a:ext cx="151740" cy="202480"/>
            <a:chOff x="-2599" y="0"/>
            <a:chExt cx="2677551" cy="3583450"/>
          </a:xfrm>
          <a:solidFill>
            <a:schemeClr val="accent6"/>
          </a:solidFill>
        </p:grpSpPr>
        <p:sp>
          <p:nvSpPr>
            <p:cNvPr id="16" name="Flowchart: Manual Operation 15"/>
            <p:cNvSpPr/>
            <p:nvPr userDrawn="1"/>
          </p:nvSpPr>
          <p:spPr bwMode="gray">
            <a:xfrm>
              <a:off x="237329" y="2003692"/>
              <a:ext cx="1579745" cy="1579758"/>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sp>
          <p:nvSpPr>
            <p:cNvPr id="17" name="Flowchart: Manual Operation 15"/>
            <p:cNvSpPr/>
            <p:nvPr userDrawn="1"/>
          </p:nvSpPr>
          <p:spPr bwMode="gray">
            <a:xfrm>
              <a:off x="-2599" y="0"/>
              <a:ext cx="1579762" cy="1579758"/>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sp>
          <p:nvSpPr>
            <p:cNvPr id="18" name="Flowchart: Manual Operation 15"/>
            <p:cNvSpPr/>
            <p:nvPr userDrawn="1"/>
          </p:nvSpPr>
          <p:spPr bwMode="gray">
            <a:xfrm rot="21428216">
              <a:off x="1258113" y="957345"/>
              <a:ext cx="1416839" cy="1416850"/>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grpSp>
      <p:sp>
        <p:nvSpPr>
          <p:cNvPr id="15" name="Rounded Rectangle 11"/>
          <p:cNvSpPr/>
          <p:nvPr userDrawn="1"/>
        </p:nvSpPr>
        <p:spPr bwMode="gray">
          <a:xfrm rot="18908457">
            <a:off x="3722030" y="4565610"/>
            <a:ext cx="177135" cy="90550"/>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sp>
        <p:nvSpPr>
          <p:cNvPr id="25" name="Text Placeholder 5"/>
          <p:cNvSpPr>
            <a:spLocks noGrp="1"/>
          </p:cNvSpPr>
          <p:nvPr>
            <p:ph type="body" sz="quarter" idx="21" hasCustomPrompt="1"/>
          </p:nvPr>
        </p:nvSpPr>
        <p:spPr bwMode="gray">
          <a:xfrm>
            <a:off x="493295" y="1310192"/>
            <a:ext cx="4572000" cy="169277"/>
          </a:xfrm>
        </p:spPr>
        <p:txBody>
          <a:bodyPr/>
          <a:lstStyle>
            <a:lvl1pPr marL="0" indent="0">
              <a:spcBef>
                <a:spcPts val="0"/>
              </a:spcBef>
              <a:buNone/>
              <a:defRPr sz="1100" b="1"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r>
              <a:rPr lang="en-US" dirty="0"/>
              <a:t>Add Institution Name (If You Need to Customize)</a:t>
            </a:r>
          </a:p>
        </p:txBody>
      </p:sp>
      <p:sp>
        <p:nvSpPr>
          <p:cNvPr id="26" name="Text Placeholder 5"/>
          <p:cNvSpPr>
            <a:spLocks noGrp="1"/>
          </p:cNvSpPr>
          <p:nvPr>
            <p:ph type="body" sz="quarter" idx="22" hasCustomPrompt="1"/>
          </p:nvPr>
        </p:nvSpPr>
        <p:spPr bwMode="gray">
          <a:xfrm>
            <a:off x="493295" y="1543666"/>
            <a:ext cx="4572000" cy="169277"/>
          </a:xfrm>
        </p:spPr>
        <p:txBody>
          <a:bodyPr/>
          <a:lstStyle>
            <a:lvl1pPr marL="0" indent="0">
              <a:spcBef>
                <a:spcPts val="0"/>
              </a:spcBef>
              <a:buNone/>
              <a:defRPr sz="1100" b="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Add Date of Presentation (If You Need to Customize)</a:t>
            </a:r>
          </a:p>
        </p:txBody>
      </p:sp>
    </p:spTree>
    <p:extLst>
      <p:ext uri="{BB962C8B-B14F-4D97-AF65-F5344CB8AC3E}">
        <p14:creationId xmlns:p14="http://schemas.microsoft.com/office/powerpoint/2010/main" val="2235532417"/>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29935"/>
            <a:ext cx="4023360" cy="307777"/>
          </a:xfrm>
        </p:spPr>
        <p:txBody>
          <a:bodyPr anchor="t" anchorCtr="0"/>
          <a:lstStyle>
            <a:lvl1pPr>
              <a:defRPr sz="2000" b="0">
                <a:solidFill>
                  <a:schemeClr val="tx1"/>
                </a:solidFill>
              </a:defRPr>
            </a:lvl1pPr>
          </a:lstStyle>
          <a:p>
            <a:r>
              <a:rPr lang="en-US" dirty="0"/>
              <a:t>Insert Program Name Here</a:t>
            </a:r>
          </a:p>
        </p:txBody>
      </p:sp>
      <p:sp>
        <p:nvSpPr>
          <p:cNvPr id="15" name="Text Placeholder 5"/>
          <p:cNvSpPr>
            <a:spLocks noGrp="1"/>
          </p:cNvSpPr>
          <p:nvPr>
            <p:ph type="body" sz="quarter" idx="20" hasCustomPrompt="1"/>
          </p:nvPr>
        </p:nvSpPr>
        <p:spPr bwMode="gray">
          <a:xfrm>
            <a:off x="784156" y="11437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5" name="Text Placeholder 4"/>
          <p:cNvSpPr>
            <a:spLocks noGrp="1"/>
          </p:cNvSpPr>
          <p:nvPr>
            <p:ph type="body" sz="quarter" idx="30" hasCustomPrompt="1"/>
          </p:nvPr>
        </p:nvSpPr>
        <p:spPr bwMode="gray">
          <a:xfrm>
            <a:off x="784156" y="1348779"/>
            <a:ext cx="347472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cxnSp>
        <p:nvCxnSpPr>
          <p:cNvPr id="24" name="Straight Connector 23"/>
          <p:cNvCxnSpPr/>
          <p:nvPr userDrawn="1"/>
        </p:nvCxnSpPr>
        <p:spPr bwMode="gray">
          <a:xfrm>
            <a:off x="4879843" y="375284"/>
            <a:ext cx="0" cy="4425315"/>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bwMode="gray">
          <a:xfrm>
            <a:off x="4953943" y="375975"/>
            <a:ext cx="1419725" cy="442531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LEGAL CAVEAT</a:t>
            </a:r>
          </a:p>
          <a:p>
            <a:pPr>
              <a:spcBef>
                <a:spcPts val="400"/>
              </a:spcBef>
            </a:pPr>
            <a:r>
              <a:rPr lang="en-US" sz="530" dirty="0">
                <a:solidFill>
                  <a:srgbClr val="333E48"/>
                </a:solidFill>
                <a:cs typeface="Arial"/>
              </a:rPr>
              <a:t>Advisory Board is a division of Advisory Board.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a:t>
            </a:r>
            <a:br>
              <a:rPr lang="en-US" sz="530" dirty="0">
                <a:solidFill>
                  <a:srgbClr val="333E48"/>
                </a:solidFill>
                <a:cs typeface="Arial"/>
              </a:rPr>
            </a:br>
            <a:r>
              <a:rPr lang="en-US" sz="530" dirty="0">
                <a:solidFill>
                  <a:srgbClr val="333E48"/>
                </a:solidFill>
                <a:cs typeface="Arial"/>
              </a:rPr>
              <a:t>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a:t>
            </a:r>
            <a:br>
              <a:rPr lang="en-US" sz="530" dirty="0">
                <a:solidFill>
                  <a:srgbClr val="333E48"/>
                </a:solidFill>
                <a:cs typeface="Arial"/>
              </a:rPr>
            </a:br>
            <a:r>
              <a:rPr lang="en-US" sz="530" dirty="0">
                <a:solidFill>
                  <a:srgbClr val="333E48"/>
                </a:solidFill>
                <a:cs typeface="Arial"/>
              </a:rPr>
              <a:t>(b) any recommendation or graded ranking by Advisory Board, or (c) failure of member and its employees and agents to abide by the terms set forth herein.</a:t>
            </a:r>
          </a:p>
          <a:p>
            <a:pPr>
              <a:spcBef>
                <a:spcPts val="400"/>
              </a:spcBef>
            </a:pPr>
            <a:r>
              <a:rPr lang="en-US" sz="530" dirty="0">
                <a:solidFill>
                  <a:srgbClr val="333E48"/>
                </a:solidFill>
                <a:cs typeface="Arial"/>
              </a:rPr>
              <a:t>Advisory Board and the “A” logo are registered trademarks of Advisory Board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p:txBody>
      </p:sp>
      <p:sp>
        <p:nvSpPr>
          <p:cNvPr id="6" name="Text Placeholder 5"/>
          <p:cNvSpPr>
            <a:spLocks noGrp="1"/>
          </p:cNvSpPr>
          <p:nvPr>
            <p:ph type="body" sz="quarter" idx="37" hasCustomPrompt="1"/>
          </p:nvPr>
        </p:nvSpPr>
        <p:spPr bwMode="gray">
          <a:xfrm>
            <a:off x="784156" y="1547065"/>
            <a:ext cx="347472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16" name="Text Placeholder 5"/>
          <p:cNvSpPr>
            <a:spLocks noGrp="1"/>
          </p:cNvSpPr>
          <p:nvPr>
            <p:ph type="body" sz="quarter" idx="38" hasCustomPrompt="1"/>
          </p:nvPr>
        </p:nvSpPr>
        <p:spPr bwMode="gray">
          <a:xfrm>
            <a:off x="784156" y="1677053"/>
            <a:ext cx="347472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18" name="Text Placeholder 5"/>
          <p:cNvSpPr>
            <a:spLocks noGrp="1"/>
          </p:cNvSpPr>
          <p:nvPr>
            <p:ph type="body" sz="quarter" idx="39" hasCustomPrompt="1"/>
          </p:nvPr>
        </p:nvSpPr>
        <p:spPr bwMode="gray">
          <a:xfrm>
            <a:off x="784156" y="2111845"/>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6" name="Text Placeholder 4"/>
          <p:cNvSpPr>
            <a:spLocks noGrp="1"/>
          </p:cNvSpPr>
          <p:nvPr>
            <p:ph type="body" sz="quarter" idx="40" hasCustomPrompt="1"/>
          </p:nvPr>
        </p:nvSpPr>
        <p:spPr bwMode="gray">
          <a:xfrm>
            <a:off x="784156" y="2321372"/>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5"/>
          <p:cNvSpPr>
            <a:spLocks noGrp="1"/>
          </p:cNvSpPr>
          <p:nvPr>
            <p:ph type="body" sz="quarter" idx="41" hasCustomPrompt="1"/>
          </p:nvPr>
        </p:nvSpPr>
        <p:spPr bwMode="gray">
          <a:xfrm>
            <a:off x="784156" y="2775232"/>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28" name="Text Placeholder 4"/>
          <p:cNvSpPr>
            <a:spLocks noGrp="1"/>
          </p:cNvSpPr>
          <p:nvPr>
            <p:ph type="body" sz="quarter" idx="42" hasCustomPrompt="1"/>
          </p:nvPr>
        </p:nvSpPr>
        <p:spPr bwMode="gray">
          <a:xfrm>
            <a:off x="784156" y="2984759"/>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784156" y="34386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0" name="Text Placeholder 4"/>
          <p:cNvSpPr>
            <a:spLocks noGrp="1"/>
          </p:cNvSpPr>
          <p:nvPr>
            <p:ph type="body" sz="quarter" idx="44" hasCustomPrompt="1"/>
          </p:nvPr>
        </p:nvSpPr>
        <p:spPr bwMode="gray">
          <a:xfrm>
            <a:off x="784156" y="3648163"/>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437179866"/>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2" name="Rectangle 1"/>
          <p:cNvSpPr/>
          <p:nvPr userDrawn="1"/>
        </p:nvSpPr>
        <p:spPr bwMode="gray">
          <a:xfrm>
            <a:off x="0" y="0"/>
            <a:ext cx="6400800" cy="101065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8" name="TextBox 7"/>
          <p:cNvSpPr txBox="1"/>
          <p:nvPr userDrawn="1"/>
        </p:nvSpPr>
        <p:spPr bwMode="gray">
          <a:xfrm>
            <a:off x="4953943" y="24057"/>
            <a:ext cx="1419725" cy="468179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IMPORTANT: Please read the following.</a:t>
            </a:r>
          </a:p>
          <a:p>
            <a:pPr>
              <a:spcBef>
                <a:spcPts val="400"/>
              </a:spcBef>
            </a:pPr>
            <a:r>
              <a:rPr lang="en-US" sz="530" dirty="0">
                <a:solidFill>
                  <a:srgbClr val="333E48"/>
                </a:solidFill>
                <a:cs typeface="Arial"/>
              </a:rPr>
              <a:t>Advisory Board has prepared this report for the exclusive use of its members. Each member acknowledges and agrees that this report and the information contained herein (collectively, the “Report”) are confidential and proprietary</a:t>
            </a:r>
            <a:br>
              <a:rPr lang="en-US" sz="530" dirty="0">
                <a:solidFill>
                  <a:srgbClr val="333E48"/>
                </a:solidFill>
                <a:cs typeface="Arial"/>
              </a:rPr>
            </a:br>
            <a:r>
              <a:rPr lang="en-US" sz="530" dirty="0">
                <a:solidFill>
                  <a:srgbClr val="333E48"/>
                </a:solidFill>
                <a:cs typeface="Arial"/>
              </a:rPr>
              <a:t>to Advisory Board. By accepting delivery of this Report, each member agrees to abide by the terms as stated herein, including the following:</a:t>
            </a:r>
          </a:p>
          <a:p>
            <a:pPr marL="115888" indent="-115888">
              <a:spcBef>
                <a:spcPts val="400"/>
              </a:spcBef>
            </a:pPr>
            <a:r>
              <a:rPr lang="en-US" sz="530" dirty="0">
                <a:solidFill>
                  <a:srgbClr val="333E48"/>
                </a:solidFill>
                <a:cs typeface="Aria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400"/>
              </a:spcBef>
            </a:pPr>
            <a:r>
              <a:rPr lang="en-US" sz="530" dirty="0">
                <a:solidFill>
                  <a:srgbClr val="333E48"/>
                </a:solidFill>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lang="en-US" sz="530" dirty="0">
                <a:solidFill>
                  <a:srgbClr val="333E48"/>
                </a:solidFill>
                <a:cs typeface="Arial"/>
              </a:rPr>
            </a:br>
            <a:r>
              <a:rPr lang="en-US" sz="530" dirty="0">
                <a:solidFill>
                  <a:srgbClr val="333E48"/>
                </a:solidFill>
                <a:cs typeface="Arial"/>
              </a:rPr>
              <a:t>(b) any third party.</a:t>
            </a:r>
          </a:p>
          <a:p>
            <a:pPr marL="115888" indent="-115888">
              <a:spcBef>
                <a:spcPts val="400"/>
              </a:spcBef>
            </a:pPr>
            <a:r>
              <a:rPr lang="en-US" sz="530" dirty="0">
                <a:solidFill>
                  <a:srgbClr val="333E48"/>
                </a:solidFill>
                <a:cs typeface="Arial"/>
              </a:rPr>
              <a:t>3.	Each member may make this Report available solely to those of its employees and agents who (a) are registered for the workshop or membership program of</a:t>
            </a:r>
            <a:br>
              <a:rPr lang="en-US" sz="530" dirty="0">
                <a:solidFill>
                  <a:srgbClr val="333E48"/>
                </a:solidFill>
                <a:cs typeface="Arial"/>
              </a:rPr>
            </a:br>
            <a:r>
              <a:rPr lang="en-US" sz="530" dirty="0">
                <a:solidFill>
                  <a:srgbClr val="333E48"/>
                </a:solidFill>
                <a:cs typeface="Arial"/>
              </a:rPr>
              <a:t>which this Report is a part, (b) require access to this Report in order to learn from the information described herein, and</a:t>
            </a:r>
            <a:br>
              <a:rPr lang="en-US" sz="530" dirty="0">
                <a:solidFill>
                  <a:srgbClr val="333E48"/>
                </a:solidFill>
                <a:cs typeface="Arial"/>
              </a:rPr>
            </a:br>
            <a:r>
              <a:rPr lang="en-US" sz="530" dirty="0">
                <a:solidFill>
                  <a:srgbClr val="333E48"/>
                </a:solidFill>
                <a:cs typeface="Arial"/>
              </a:rPr>
              <a:t>(c)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400"/>
              </a:spcBef>
            </a:pPr>
            <a:r>
              <a:rPr lang="en-US" sz="530" dirty="0">
                <a:solidFill>
                  <a:srgbClr val="333E48"/>
                </a:solidFill>
                <a:cs typeface="Arial"/>
              </a:rPr>
              <a:t>4.	Each member shall not remove from this Report any confidential markings, copyright notices, and/or other similar indicia herein.</a:t>
            </a:r>
          </a:p>
          <a:p>
            <a:pPr marL="115888" indent="-115888">
              <a:spcBef>
                <a:spcPts val="400"/>
              </a:spcBef>
            </a:pPr>
            <a:r>
              <a:rPr lang="en-US" sz="530" dirty="0">
                <a:solidFill>
                  <a:srgbClr val="333E48"/>
                </a:solidFill>
                <a:cs typeface="Arial"/>
              </a:rPr>
              <a:t>5.	Each member is responsible for any breach of its obligations as stated herein by any of its employees or agents.</a:t>
            </a:r>
          </a:p>
          <a:p>
            <a:pPr marL="115888" indent="-115888">
              <a:spcBef>
                <a:spcPts val="400"/>
              </a:spcBef>
            </a:pPr>
            <a:r>
              <a:rPr lang="en-US" sz="530" dirty="0">
                <a:solidFill>
                  <a:srgbClr val="333E48"/>
                </a:solidFill>
                <a:cs typeface="Arial"/>
              </a:rPr>
              <a:t>6.	If a member is unwilling to abide by any</a:t>
            </a:r>
            <a:br>
              <a:rPr lang="en-US" sz="530" dirty="0">
                <a:solidFill>
                  <a:srgbClr val="333E48"/>
                </a:solidFill>
                <a:cs typeface="Arial"/>
              </a:rPr>
            </a:br>
            <a:r>
              <a:rPr lang="en-US" sz="530" dirty="0">
                <a:solidFill>
                  <a:srgbClr val="333E48"/>
                </a:solidFill>
                <a:cs typeface="Arial"/>
              </a:rPr>
              <a:t>of the foregoing obligations, then such member shall promptly return this Report and all copies thereof to Advisory Board </a:t>
            </a:r>
          </a:p>
        </p:txBody>
      </p:sp>
      <p:cxnSp>
        <p:nvCxnSpPr>
          <p:cNvPr id="9" name="Straight Connector 8"/>
          <p:cNvCxnSpPr/>
          <p:nvPr userDrawn="1"/>
        </p:nvCxnSpPr>
        <p:spPr bwMode="gray">
          <a:xfrm>
            <a:off x="4879843" y="-2108"/>
            <a:ext cx="0" cy="4578361"/>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35407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cxnSp>
        <p:nvCxnSpPr>
          <p:cNvPr id="8" name="Straight Connector 7"/>
          <p:cNvCxnSpPr/>
          <p:nvPr/>
        </p:nvCxnSpPr>
        <p:spPr bwMode="gray">
          <a:xfrm>
            <a:off x="4101378"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itle 2"/>
          <p:cNvSpPr>
            <a:spLocks noGrp="1"/>
          </p:cNvSpPr>
          <p:nvPr userDrawn="1">
            <p:ph type="title" hasCustomPrompt="1"/>
          </p:nvPr>
        </p:nvSpPr>
        <p:spPr bwMode="gray">
          <a:xfrm>
            <a:off x="320675" y="208501"/>
            <a:ext cx="3474720" cy="307777"/>
          </a:xfrm>
        </p:spPr>
        <p:txBody>
          <a:bodyPr anchor="t" anchorCtr="0"/>
          <a:lstStyle>
            <a:lvl1pPr>
              <a:defRPr sz="2000" b="0">
                <a:solidFill>
                  <a:schemeClr val="tx1"/>
                </a:solidFill>
              </a:defRPr>
            </a:lvl1pPr>
          </a:lstStyle>
          <a:p>
            <a:r>
              <a:rPr lang="en-US" dirty="0"/>
              <a:t>Insert Program Name Here</a:t>
            </a:r>
          </a:p>
        </p:txBody>
      </p:sp>
      <p:sp>
        <p:nvSpPr>
          <p:cNvPr id="3" name="TextBox 2"/>
          <p:cNvSpPr txBox="1"/>
          <p:nvPr userDrawn="1"/>
        </p:nvSpPr>
        <p:spPr bwMode="gray">
          <a:xfrm>
            <a:off x="4222376" y="122452"/>
            <a:ext cx="2110918" cy="4603824"/>
          </a:xfrm>
          <a:prstGeom prst="rect">
            <a:avLst/>
          </a:prstGeom>
          <a:noFill/>
        </p:spPr>
        <p:txBody>
          <a:bodyPr wrap="square" lIns="0" tIns="0" rIns="0" bIns="0" rtlCol="0">
            <a:spAutoFit/>
          </a:bodyPr>
          <a:lstStyle/>
          <a:p>
            <a:pPr>
              <a:spcBef>
                <a:spcPts val="300"/>
              </a:spcBef>
            </a:pPr>
            <a:r>
              <a:rPr lang="en-US" sz="450" b="1" dirty="0">
                <a:solidFill>
                  <a:srgbClr val="333E48"/>
                </a:solidFill>
              </a:rPr>
              <a:t>LEGAL CAVEAT</a:t>
            </a:r>
          </a:p>
          <a:p>
            <a:pPr>
              <a:spcBef>
                <a:spcPts val="300"/>
              </a:spcBef>
            </a:pPr>
            <a:r>
              <a:rPr lang="en-US" sz="450" dirty="0">
                <a:solidFill>
                  <a:srgbClr val="333E48"/>
                </a:solidFill>
              </a:rPr>
              <a:t>Advisory Board is a division of Advisory Board.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a:t>
            </a:r>
            <a:br>
              <a:rPr lang="en-US" sz="450" dirty="0">
                <a:solidFill>
                  <a:srgbClr val="333E48"/>
                </a:solidFill>
              </a:rPr>
            </a:br>
            <a:r>
              <a:rPr lang="en-US" sz="450" dirty="0">
                <a:solidFill>
                  <a:srgbClr val="333E48"/>
                </a:solidFill>
              </a:rPr>
              <a:t>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a:t>
            </a:r>
            <a:br>
              <a:rPr lang="en-US" sz="450" dirty="0">
                <a:solidFill>
                  <a:srgbClr val="333E48"/>
                </a:solidFill>
              </a:rPr>
            </a:br>
            <a:r>
              <a:rPr lang="en-US" sz="450" dirty="0">
                <a:solidFill>
                  <a:srgbClr val="333E48"/>
                </a:solidFill>
              </a:rPr>
              <a:t>and its employees and agents to abide by the terms set forth herein.</a:t>
            </a:r>
          </a:p>
          <a:p>
            <a:pPr>
              <a:spcBef>
                <a:spcPts val="300"/>
              </a:spcBef>
            </a:pPr>
            <a:r>
              <a:rPr lang="en-US" sz="450" dirty="0">
                <a:solidFill>
                  <a:srgbClr val="333E48"/>
                </a:solidFill>
              </a:rPr>
              <a:t>Advisory Board and the “A” logo are registered trademarks of Advisory Board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spcBef>
                <a:spcPts val="800"/>
              </a:spcBef>
            </a:pPr>
            <a:r>
              <a:rPr lang="en-US" sz="450" b="1" dirty="0">
                <a:solidFill>
                  <a:srgbClr val="333E48"/>
                </a:solidFill>
              </a:rPr>
              <a:t>IMPORTANT: Please read the following.</a:t>
            </a:r>
          </a:p>
          <a:p>
            <a:pPr>
              <a:spcBef>
                <a:spcPts val="300"/>
              </a:spcBef>
            </a:pPr>
            <a:r>
              <a:rPr lang="en-US" sz="450" dirty="0">
                <a:solidFill>
                  <a:srgbClr val="333E48"/>
                </a:solidFill>
              </a:rPr>
              <a:t>Advisory Board has prepared this report for the exclusive use of its members.</a:t>
            </a:r>
            <a:br>
              <a:rPr lang="en-US" sz="450" dirty="0">
                <a:solidFill>
                  <a:srgbClr val="333E48"/>
                </a:solidFill>
              </a:rPr>
            </a:br>
            <a:r>
              <a:rPr lang="en-US" sz="450" dirty="0">
                <a:solidFill>
                  <a:srgbClr val="333E48"/>
                </a:solidFill>
              </a:rPr>
              <a:t>Each member acknowledges and agrees that this report and the information contained herein (collectively, the “Report”) are confidential and proprietary to Advisory Board. By accepting delivery of this Report, each member agrees to</a:t>
            </a:r>
            <a:br>
              <a:rPr lang="en-US" sz="450" dirty="0">
                <a:solidFill>
                  <a:srgbClr val="333E48"/>
                </a:solidFill>
              </a:rPr>
            </a:br>
            <a:r>
              <a:rPr lang="en-US" sz="450" dirty="0">
                <a:solidFill>
                  <a:srgbClr val="333E48"/>
                </a:solidFill>
              </a:rPr>
              <a:t>abide by the terms as stated herein, including the following:</a:t>
            </a:r>
          </a:p>
          <a:p>
            <a:pPr marL="115888" indent="-115888">
              <a:spcBef>
                <a:spcPts val="300"/>
              </a:spcBef>
            </a:pPr>
            <a:r>
              <a:rPr lang="en-US" sz="450" dirty="0">
                <a:solidFill>
                  <a:srgbClr val="333E48"/>
                </a:solidFill>
              </a:rPr>
              <a:t>1.	Advisory Board owns all right, title, and interest in and to this Report. Except as stated herein, no right, license, permission, or interest of any kind in this Report is intended to be given, transferred to, or acquired by a member.</a:t>
            </a:r>
            <a:br>
              <a:rPr lang="en-US" sz="450" dirty="0">
                <a:solidFill>
                  <a:srgbClr val="333E48"/>
                </a:solidFill>
              </a:rPr>
            </a:br>
            <a:r>
              <a:rPr lang="en-US" sz="450" dirty="0">
                <a:solidFill>
                  <a:srgbClr val="333E48"/>
                </a:solidFill>
              </a:rPr>
              <a:t>Each member is authorized to use this Report only to the extent expressly authorized herein.</a:t>
            </a:r>
          </a:p>
          <a:p>
            <a:pPr marL="115888" indent="-115888">
              <a:spcBef>
                <a:spcPts val="300"/>
              </a:spcBef>
            </a:pPr>
            <a:r>
              <a:rPr lang="en-US" sz="450" dirty="0">
                <a:solidFill>
                  <a:srgbClr val="333E48"/>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5888" indent="-115888">
              <a:spcBef>
                <a:spcPts val="300"/>
              </a:spcBef>
            </a:pPr>
            <a:r>
              <a:rPr lang="en-US" sz="450" dirty="0">
                <a:solidFill>
                  <a:srgbClr val="333E48"/>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300"/>
              </a:spcBef>
            </a:pPr>
            <a:r>
              <a:rPr lang="en-US" sz="450" dirty="0">
                <a:solidFill>
                  <a:srgbClr val="333E48"/>
                </a:solidFill>
              </a:rPr>
              <a:t>4.	Each member shall not remove from this Report any confidential markings, copyright notices, and/or other similar indicia herein.</a:t>
            </a:r>
          </a:p>
          <a:p>
            <a:pPr marL="115888" indent="-115888">
              <a:spcBef>
                <a:spcPts val="300"/>
              </a:spcBef>
            </a:pPr>
            <a:r>
              <a:rPr lang="en-US" sz="450" dirty="0">
                <a:solidFill>
                  <a:srgbClr val="333E48"/>
                </a:solidFill>
              </a:rPr>
              <a:t>5.	Each member is responsible for any breach of its obligations as stated herein by any of its employees or agents.</a:t>
            </a:r>
          </a:p>
          <a:p>
            <a:pPr marL="115888" indent="-115888">
              <a:spcBef>
                <a:spcPts val="300"/>
              </a:spcBef>
            </a:pPr>
            <a:r>
              <a:rPr lang="en-US" sz="450" dirty="0">
                <a:solidFill>
                  <a:srgbClr val="333E48"/>
                </a:solidFill>
              </a:rPr>
              <a:t>6.	If a member is unwilling to abide by any of the foregoing obligations, then</a:t>
            </a:r>
            <a:br>
              <a:rPr lang="en-US" sz="450" dirty="0">
                <a:solidFill>
                  <a:srgbClr val="333E48"/>
                </a:solidFill>
              </a:rPr>
            </a:br>
            <a:r>
              <a:rPr lang="en-US" sz="450" dirty="0">
                <a:solidFill>
                  <a:srgbClr val="333E48"/>
                </a:solidFill>
              </a:rPr>
              <a:t>such member shall promptly return this Report and all copies thereof to Advisory Board.</a:t>
            </a:r>
          </a:p>
        </p:txBody>
      </p:sp>
      <p:sp>
        <p:nvSpPr>
          <p:cNvPr id="23" name="Text Placeholder 5"/>
          <p:cNvSpPr>
            <a:spLocks noGrp="1"/>
          </p:cNvSpPr>
          <p:nvPr>
            <p:ph type="body" sz="quarter" idx="37" hasCustomPrompt="1"/>
          </p:nvPr>
        </p:nvSpPr>
        <p:spPr bwMode="gray">
          <a:xfrm>
            <a:off x="597660" y="10414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24" name="Text Placeholder 4"/>
          <p:cNvSpPr>
            <a:spLocks noGrp="1"/>
          </p:cNvSpPr>
          <p:nvPr>
            <p:ph type="body" sz="quarter" idx="38" hasCustomPrompt="1"/>
          </p:nvPr>
        </p:nvSpPr>
        <p:spPr bwMode="gray">
          <a:xfrm>
            <a:off x="597660" y="1246507"/>
            <a:ext cx="320040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sp>
        <p:nvSpPr>
          <p:cNvPr id="25" name="Text Placeholder 5"/>
          <p:cNvSpPr>
            <a:spLocks noGrp="1"/>
          </p:cNvSpPr>
          <p:nvPr>
            <p:ph type="body" sz="quarter" idx="39" hasCustomPrompt="1"/>
          </p:nvPr>
        </p:nvSpPr>
        <p:spPr bwMode="gray">
          <a:xfrm>
            <a:off x="597660" y="1444793"/>
            <a:ext cx="320040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26" name="Text Placeholder 5"/>
          <p:cNvSpPr>
            <a:spLocks noGrp="1"/>
          </p:cNvSpPr>
          <p:nvPr>
            <p:ph type="body" sz="quarter" idx="40" hasCustomPrompt="1"/>
          </p:nvPr>
        </p:nvSpPr>
        <p:spPr bwMode="gray">
          <a:xfrm>
            <a:off x="597660" y="1574781"/>
            <a:ext cx="320040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27" name="Text Placeholder 5"/>
          <p:cNvSpPr>
            <a:spLocks noGrp="1"/>
          </p:cNvSpPr>
          <p:nvPr>
            <p:ph type="body" sz="quarter" idx="41" hasCustomPrompt="1"/>
          </p:nvPr>
        </p:nvSpPr>
        <p:spPr bwMode="gray">
          <a:xfrm>
            <a:off x="597660" y="2009573"/>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8" name="Text Placeholder 4"/>
          <p:cNvSpPr>
            <a:spLocks noGrp="1"/>
          </p:cNvSpPr>
          <p:nvPr>
            <p:ph type="body" sz="quarter" idx="42" hasCustomPrompt="1"/>
          </p:nvPr>
        </p:nvSpPr>
        <p:spPr bwMode="gray">
          <a:xfrm>
            <a:off x="597660" y="2219100"/>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597660" y="2672960"/>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30" name="Text Placeholder 4"/>
          <p:cNvSpPr>
            <a:spLocks noGrp="1"/>
          </p:cNvSpPr>
          <p:nvPr>
            <p:ph type="body" sz="quarter" idx="44" hasCustomPrompt="1"/>
          </p:nvPr>
        </p:nvSpPr>
        <p:spPr bwMode="gray">
          <a:xfrm>
            <a:off x="597660" y="2882487"/>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31" name="Text Placeholder 5"/>
          <p:cNvSpPr>
            <a:spLocks noGrp="1"/>
          </p:cNvSpPr>
          <p:nvPr>
            <p:ph type="body" sz="quarter" idx="45" hasCustomPrompt="1"/>
          </p:nvPr>
        </p:nvSpPr>
        <p:spPr bwMode="gray">
          <a:xfrm>
            <a:off x="597660" y="33363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2" name="Text Placeholder 4"/>
          <p:cNvSpPr>
            <a:spLocks noGrp="1"/>
          </p:cNvSpPr>
          <p:nvPr>
            <p:ph type="body" sz="quarter" idx="46" hasCustomPrompt="1"/>
          </p:nvPr>
        </p:nvSpPr>
        <p:spPr bwMode="gray">
          <a:xfrm>
            <a:off x="597660" y="3545891"/>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180658480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167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0100" y="785813"/>
            <a:ext cx="4800600" cy="1671637"/>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800100" y="2520950"/>
            <a:ext cx="4800600" cy="11588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C3E4792-E778-4A81-8180-2923F76A916D}"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B108F-A02F-4639-B3D7-961D569F0794}" type="slidenum">
              <a:rPr lang="en-US" smtClean="0"/>
              <a:t>‹#›</a:t>
            </a:fld>
            <a:endParaRPr lang="en-US"/>
          </a:p>
        </p:txBody>
      </p:sp>
    </p:spTree>
    <p:extLst>
      <p:ext uri="{BB962C8B-B14F-4D97-AF65-F5344CB8AC3E}">
        <p14:creationId xmlns:p14="http://schemas.microsoft.com/office/powerpoint/2010/main" val="3826442822"/>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grpSp>
        <p:nvGrpSpPr>
          <p:cNvPr id="6" name="Group 5"/>
          <p:cNvGrpSpPr/>
          <p:nvPr userDrawn="1"/>
        </p:nvGrpSpPr>
        <p:grpSpPr>
          <a:xfrm>
            <a:off x="438759" y="3924048"/>
            <a:ext cx="5746136" cy="532222"/>
            <a:chOff x="381609" y="3980285"/>
            <a:chExt cx="5746136" cy="532222"/>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609" y="4056523"/>
              <a:ext cx="1369615" cy="379746"/>
            </a:xfrm>
            <a:prstGeom prst="rect">
              <a:avLst/>
            </a:prstGeom>
          </p:spPr>
        </p:pic>
        <p:cxnSp>
          <p:nvCxnSpPr>
            <p:cNvPr id="8" name="Straight Connector 7"/>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bwMode="gray">
            <a:xfrm>
              <a:off x="2058009" y="3980285"/>
              <a:ext cx="4069736" cy="530352"/>
            </a:xfrm>
            <a:prstGeom prst="rect">
              <a:avLst/>
            </a:prstGeom>
            <a:noFill/>
          </p:spPr>
          <p:txBody>
            <a:bodyPr wrap="square" lIns="0" tIns="0" rIns="0" bIns="0" rtlCol="0" anchor="ctr">
              <a:noAutofit/>
            </a:bodyPr>
            <a:lstStyle/>
            <a:p>
              <a:r>
                <a:rPr lang="en-US" sz="1050" dirty="0">
                  <a:solidFill>
                    <a:srgbClr val="333E48"/>
                  </a:solidFill>
                </a:rPr>
                <a:t>2445 M Street NW, Washington DC 20037</a:t>
              </a:r>
            </a:p>
            <a:p>
              <a:r>
                <a:rPr lang="en-US" sz="1050" dirty="0">
                  <a:solidFill>
                    <a:srgbClr val="333E48"/>
                  </a:solidFill>
                </a:rPr>
                <a:t>P 202.266.5600 </a:t>
              </a:r>
              <a:r>
                <a:rPr lang="en-US" sz="900" dirty="0">
                  <a:solidFill>
                    <a:srgbClr val="333E48"/>
                  </a:solidFill>
                </a:rPr>
                <a:t>│</a:t>
              </a:r>
              <a:r>
                <a:rPr lang="en-US" sz="1050" dirty="0">
                  <a:solidFill>
                    <a:srgbClr val="333E48"/>
                  </a:solidFill>
                </a:rPr>
                <a:t> F 202.266.5700 </a:t>
              </a:r>
              <a:r>
                <a:rPr lang="en-US" sz="900" dirty="0">
                  <a:solidFill>
                    <a:srgbClr val="333E48"/>
                  </a:solidFill>
                </a:rPr>
                <a:t>│</a:t>
              </a:r>
              <a:r>
                <a:rPr lang="en-US" sz="1050" dirty="0">
                  <a:solidFill>
                    <a:srgbClr val="333E48"/>
                  </a:solidFill>
                </a:rPr>
                <a:t> </a:t>
              </a:r>
              <a:r>
                <a:rPr lang="en-US" sz="1050" b="1" dirty="0">
                  <a:solidFill>
                    <a:srgbClr val="333E48"/>
                  </a:solidFill>
                </a:rPr>
                <a:t>advisory.com</a:t>
              </a:r>
            </a:p>
          </p:txBody>
        </p:sp>
      </p:grpSp>
    </p:spTree>
    <p:extLst>
      <p:ext uri="{BB962C8B-B14F-4D97-AF65-F5344CB8AC3E}">
        <p14:creationId xmlns:p14="http://schemas.microsoft.com/office/powerpoint/2010/main" val="3463391306"/>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grpSp>
        <p:nvGrpSpPr>
          <p:cNvPr id="6" name="Group 5"/>
          <p:cNvGrpSpPr/>
          <p:nvPr userDrawn="1"/>
        </p:nvGrpSpPr>
        <p:grpSpPr>
          <a:xfrm>
            <a:off x="438759" y="3924048"/>
            <a:ext cx="5746136" cy="532222"/>
            <a:chOff x="381609" y="3980285"/>
            <a:chExt cx="5746136" cy="532222"/>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609" y="4056523"/>
              <a:ext cx="1369615" cy="379746"/>
            </a:xfrm>
            <a:prstGeom prst="rect">
              <a:avLst/>
            </a:prstGeom>
          </p:spPr>
        </p:pic>
        <p:cxnSp>
          <p:nvCxnSpPr>
            <p:cNvPr id="12" name="Straight Connector 11"/>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bwMode="gray">
            <a:xfrm>
              <a:off x="2058009" y="3980285"/>
              <a:ext cx="4069736" cy="530352"/>
            </a:xfrm>
            <a:prstGeom prst="rect">
              <a:avLst/>
            </a:prstGeom>
            <a:noFill/>
          </p:spPr>
          <p:txBody>
            <a:bodyPr wrap="square" lIns="0" tIns="0" rIns="0" bIns="0" rtlCol="0" anchor="ctr">
              <a:noAutofit/>
            </a:bodyPr>
            <a:lstStyle/>
            <a:p>
              <a:r>
                <a:rPr lang="en-US" sz="1050" dirty="0">
                  <a:solidFill>
                    <a:srgbClr val="333E48"/>
                  </a:solidFill>
                </a:rPr>
                <a:t>Third Floor, Melbourne House</a:t>
              </a:r>
              <a:br>
                <a:rPr lang="en-US" sz="1050" dirty="0">
                  <a:solidFill>
                    <a:srgbClr val="333E48"/>
                  </a:solidFill>
                </a:rPr>
              </a:br>
              <a:r>
                <a:rPr lang="en-US" sz="1050" dirty="0">
                  <a:solidFill>
                    <a:srgbClr val="333E48"/>
                  </a:solidFill>
                </a:rPr>
                <a:t>46 Aldwych, London WC2B 4LL, UK</a:t>
              </a:r>
            </a:p>
            <a:p>
              <a:r>
                <a:rPr lang="en-US" sz="1050" dirty="0">
                  <a:solidFill>
                    <a:srgbClr val="333E48"/>
                  </a:solidFill>
                </a:rPr>
                <a:t>P +44 (0) 203 100 6800 </a:t>
              </a:r>
              <a:r>
                <a:rPr lang="en-US" sz="900" dirty="0">
                  <a:solidFill>
                    <a:srgbClr val="333E48"/>
                  </a:solidFill>
                </a:rPr>
                <a:t>│</a:t>
              </a:r>
              <a:r>
                <a:rPr lang="en-US" sz="1050" dirty="0">
                  <a:solidFill>
                    <a:srgbClr val="333E48"/>
                  </a:solidFill>
                </a:rPr>
                <a:t> </a:t>
              </a:r>
              <a:r>
                <a:rPr lang="en-US" sz="1050" b="1" dirty="0">
                  <a:solidFill>
                    <a:srgbClr val="333E48"/>
                  </a:solidFill>
                </a:rPr>
                <a:t>advisory.com</a:t>
              </a:r>
            </a:p>
          </p:txBody>
        </p:sp>
      </p:grpSp>
    </p:spTree>
    <p:extLst>
      <p:ext uri="{BB962C8B-B14F-4D97-AF65-F5344CB8AC3E}">
        <p14:creationId xmlns:p14="http://schemas.microsoft.com/office/powerpoint/2010/main" val="115604318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userDrawn="1">
  <p:cSld name="5_Standard">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17903"/>
            <a:ext cx="5759450" cy="276999"/>
          </a:xfrm>
          <a:prstGeom prst="rect">
            <a:avLst/>
          </a:prstGeo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a:prstGeom prst="rect">
            <a:avLst/>
          </a:prstGeo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a:prstGeom prst="rect">
            <a:avLst/>
          </a:prstGeo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a:prstGeom prst="rect">
            <a:avLst/>
          </a:prstGeo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a:prstGeom prst="rect">
            <a:avLst/>
          </a:prstGeo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3531645399"/>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3888" y="-13366"/>
            <a:ext cx="6419088" cy="4814315"/>
          </a:xfrm>
          <a:prstGeom prst="rect">
            <a:avLst/>
          </a:prstGeom>
        </p:spPr>
      </p:pic>
    </p:spTree>
    <p:extLst>
      <p:ext uri="{BB962C8B-B14F-4D97-AF65-F5344CB8AC3E}">
        <p14:creationId xmlns:p14="http://schemas.microsoft.com/office/powerpoint/2010/main" val="2997318338"/>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preserve="1" userDrawn="1">
  <p:cSld name="Title: Logo Lock-up">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26" y="-379461"/>
            <a:ext cx="6461760" cy="4846320"/>
          </a:xfrm>
          <a:prstGeom prst="rect">
            <a:avLst/>
          </a:prstGeom>
        </p:spPr>
      </p:pic>
      <p:sp>
        <p:nvSpPr>
          <p:cNvPr id="19"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20"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sp>
        <p:nvSpPr>
          <p:cNvPr id="21" name="Rectangle 20"/>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2" name="Text Placeholder 5"/>
          <p:cNvSpPr txBox="1">
            <a:spLocks/>
          </p:cNvSpPr>
          <p:nvPr userDrawn="1"/>
        </p:nvSpPr>
        <p:spPr bwMode="gray">
          <a:xfrm>
            <a:off x="3196864" y="4558066"/>
            <a:ext cx="2880771" cy="123111"/>
          </a:xfrm>
          <a:prstGeom prst="rect">
            <a:avLst/>
          </a:prstGeom>
        </p:spPr>
        <p:txBody>
          <a:bodyPr lIns="0" tIns="0" rIns="0" bIns="0">
            <a:spAutoFit/>
          </a:bodyPr>
          <a:lstStyle>
            <a:lvl1pPr marL="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1pPr>
            <a:lvl2pPr marL="1143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2pPr>
            <a:lvl3pPr marL="2286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3pPr>
            <a:lvl4pPr marL="3429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4pPr>
            <a:lvl5pPr marL="457200" indent="0" algn="l" defTabSz="640080" rtl="0" eaLnBrk="1" latinLnBrk="0" hangingPunct="1">
              <a:spcBef>
                <a:spcPts val="0"/>
              </a:spcBef>
              <a:buFont typeface="Arial" pitchFamily="34" charset="0"/>
              <a:buNone/>
              <a:defRPr sz="1200" kern="1200" baseline="0">
                <a:solidFill>
                  <a:schemeClr val="bg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lgn="r"/>
            <a:r>
              <a:rPr lang="en-US" sz="800" dirty="0">
                <a:solidFill>
                  <a:srgbClr val="333E48"/>
                </a:solidFill>
              </a:rPr>
              <a:t>research             technology             consulting</a:t>
            </a:r>
          </a:p>
        </p:txBody>
      </p:sp>
      <p:pic>
        <p:nvPicPr>
          <p:cNvPr id="24" name="Pictur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335" y="4563674"/>
            <a:ext cx="2665432" cy="115036"/>
          </a:xfrm>
          <a:prstGeom prst="rect">
            <a:avLst/>
          </a:prstGeom>
        </p:spPr>
      </p:pic>
      <p:grpSp>
        <p:nvGrpSpPr>
          <p:cNvPr id="25" name="Group 24"/>
          <p:cNvGrpSpPr/>
          <p:nvPr userDrawn="1"/>
        </p:nvGrpSpPr>
        <p:grpSpPr>
          <a:xfrm>
            <a:off x="5376532" y="4563007"/>
            <a:ext cx="196409" cy="128480"/>
            <a:chOff x="656773" y="1399832"/>
            <a:chExt cx="8289135" cy="5422283"/>
          </a:xfrm>
        </p:grpSpPr>
        <p:sp>
          <p:nvSpPr>
            <p:cNvPr id="26" name="Rectangle 43"/>
            <p:cNvSpPr/>
            <p:nvPr/>
          </p:nvSpPr>
          <p:spPr bwMode="gray">
            <a:xfrm flipH="1">
              <a:off x="4417883" y="3543481"/>
              <a:ext cx="4528025" cy="3278634"/>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27" name="Group 26"/>
            <p:cNvGrpSpPr/>
            <p:nvPr/>
          </p:nvGrpSpPr>
          <p:grpSpPr>
            <a:xfrm>
              <a:off x="656773" y="1399832"/>
              <a:ext cx="3784599" cy="5422283"/>
              <a:chOff x="656773" y="1399832"/>
              <a:chExt cx="3784599" cy="5422283"/>
            </a:xfrm>
          </p:grpSpPr>
          <p:sp>
            <p:nvSpPr>
              <p:cNvPr id="29" name="Rectangle 43"/>
              <p:cNvSpPr/>
              <p:nvPr/>
            </p:nvSpPr>
            <p:spPr bwMode="gray">
              <a:xfrm>
                <a:off x="656773" y="3543481"/>
                <a:ext cx="3784599" cy="3278634"/>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0" name="Oval 29"/>
              <p:cNvSpPr/>
              <p:nvPr/>
            </p:nvSpPr>
            <p:spPr bwMode="gray">
              <a:xfrm>
                <a:off x="793607"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28" name="Oval 27"/>
            <p:cNvSpPr/>
            <p:nvPr/>
          </p:nvSpPr>
          <p:spPr bwMode="gray">
            <a:xfrm>
              <a:off x="6937232"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grpSp>
        <p:nvGrpSpPr>
          <p:cNvPr id="31" name="Group 30"/>
          <p:cNvGrpSpPr/>
          <p:nvPr userDrawn="1"/>
        </p:nvGrpSpPr>
        <p:grpSpPr>
          <a:xfrm>
            <a:off x="4558489" y="4525050"/>
            <a:ext cx="151956" cy="203371"/>
            <a:chOff x="4807473" y="3465581"/>
            <a:chExt cx="2677513" cy="3583450"/>
          </a:xfrm>
          <a:solidFill>
            <a:schemeClr val="tx1"/>
          </a:solidFill>
        </p:grpSpPr>
        <p:sp>
          <p:nvSpPr>
            <p:cNvPr id="32" name="Flowchart: Manual Operation 15"/>
            <p:cNvSpPr/>
            <p:nvPr/>
          </p:nvSpPr>
          <p:spPr bwMode="gray">
            <a:xfrm>
              <a:off x="5047396" y="5469276"/>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3" name="Flowchart: Manual Operation 15"/>
            <p:cNvSpPr/>
            <p:nvPr/>
          </p:nvSpPr>
          <p:spPr bwMode="gray">
            <a:xfrm>
              <a:off x="4807473" y="3465581"/>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4" name="Flowchart: Manual Operation 15"/>
            <p:cNvSpPr/>
            <p:nvPr/>
          </p:nvSpPr>
          <p:spPr bwMode="gray">
            <a:xfrm rot="21428216">
              <a:off x="6068144" y="4422934"/>
              <a:ext cx="1416842" cy="141684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35" name="Rounded Rectangle 11"/>
          <p:cNvSpPr/>
          <p:nvPr userDrawn="1"/>
        </p:nvSpPr>
        <p:spPr bwMode="gray">
          <a:xfrm rot="18908457">
            <a:off x="3760132" y="4584583"/>
            <a:ext cx="190031" cy="98266"/>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pic>
        <p:nvPicPr>
          <p:cNvPr id="37" name="Picture 3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0503" y="123690"/>
            <a:ext cx="1571626" cy="599546"/>
          </a:xfrm>
          <a:prstGeom prst="rect">
            <a:avLst/>
          </a:prstGeom>
        </p:spPr>
      </p:pic>
      <p:sp>
        <p:nvSpPr>
          <p:cNvPr id="38" name="Text Placeholder 5"/>
          <p:cNvSpPr>
            <a:spLocks noGrp="1"/>
          </p:cNvSpPr>
          <p:nvPr>
            <p:ph type="body" sz="quarter" idx="21" hasCustomPrompt="1"/>
          </p:nvPr>
        </p:nvSpPr>
        <p:spPr bwMode="gray">
          <a:xfrm>
            <a:off x="1901905" y="222295"/>
            <a:ext cx="2286000" cy="402336"/>
          </a:xfrm>
        </p:spPr>
        <p:txBody>
          <a:bodyPr anchor="ctr">
            <a:noAutofit/>
          </a:bodyPr>
          <a:lstStyle>
            <a:lvl1pPr marL="0" indent="0">
              <a:spcBef>
                <a:spcPts val="0"/>
              </a:spcBef>
              <a:buNone/>
              <a:defRPr sz="115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39" name="Straight Connector 38"/>
          <p:cNvCxnSpPr/>
          <p:nvPr userDrawn="1"/>
        </p:nvCxnSpPr>
        <p:spPr bwMode="gray">
          <a:xfrm>
            <a:off x="1782129" y="224009"/>
            <a:ext cx="0" cy="398908"/>
          </a:xfrm>
          <a:prstGeom prst="line">
            <a:avLst/>
          </a:prstGeom>
          <a:ln w="5715">
            <a:solidFill>
              <a:schemeClr val="bg1"/>
            </a:solidFill>
            <a:miter lim="800000"/>
          </a:ln>
        </p:spPr>
        <p:style>
          <a:lnRef idx="1">
            <a:schemeClr val="accent1"/>
          </a:lnRef>
          <a:fillRef idx="0">
            <a:schemeClr val="accent1"/>
          </a:fillRef>
          <a:effectRef idx="0">
            <a:schemeClr val="accent1"/>
          </a:effectRef>
          <a:fontRef idx="minor">
            <a:schemeClr val="tx1"/>
          </a:fontRef>
        </p:style>
      </p:cxnSp>
      <p:sp>
        <p:nvSpPr>
          <p:cNvPr id="40" name="TextBox 39"/>
          <p:cNvSpPr txBox="1"/>
          <p:nvPr userDrawn="1"/>
        </p:nvSpPr>
        <p:spPr bwMode="gray">
          <a:xfrm>
            <a:off x="321335" y="4165566"/>
            <a:ext cx="3722254" cy="184666"/>
          </a:xfrm>
          <a:prstGeom prst="rect">
            <a:avLst/>
          </a:prstGeom>
          <a:noFill/>
        </p:spPr>
        <p:txBody>
          <a:bodyPr wrap="square" lIns="0" tIns="0" rIns="0" bIns="0" rtlCol="0">
            <a:spAutoFit/>
          </a:bodyPr>
          <a:lstStyle/>
          <a:p>
            <a:pPr>
              <a:spcBef>
                <a:spcPts val="500"/>
              </a:spcBef>
            </a:pPr>
            <a:r>
              <a:rPr lang="en-US" sz="1200" b="1" dirty="0">
                <a:solidFill>
                  <a:srgbClr val="FFFFFF"/>
                </a:solidFill>
              </a:rPr>
              <a:t>Chief Clinical Executive </a:t>
            </a:r>
            <a:r>
              <a:rPr lang="en-US" sz="1200" b="1" dirty="0">
                <a:solidFill>
                  <a:srgbClr val="CF0A2C"/>
                </a:solidFill>
              </a:rPr>
              <a:t>2016 Summit</a:t>
            </a:r>
          </a:p>
        </p:txBody>
      </p:sp>
    </p:spTree>
    <p:extLst>
      <p:ext uri="{BB962C8B-B14F-4D97-AF65-F5344CB8AC3E}">
        <p14:creationId xmlns:p14="http://schemas.microsoft.com/office/powerpoint/2010/main" val="4176960834"/>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preserve="1" userDrawn="1">
  <p:cSld name="Title: Logo">
    <p:spTree>
      <p:nvGrpSpPr>
        <p:cNvPr id="1" name=""/>
        <p:cNvGrpSpPr/>
        <p:nvPr/>
      </p:nvGrpSpPr>
      <p:grpSpPr>
        <a:xfrm>
          <a:off x="0" y="0"/>
          <a:ext cx="0" cy="0"/>
          <a:chOff x="0" y="0"/>
          <a:chExt cx="0" cy="0"/>
        </a:xfrm>
      </p:grpSpPr>
      <p:sp>
        <p:nvSpPr>
          <p:cNvPr id="11" name="Rectangle 10"/>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12" name="Group 11"/>
          <p:cNvGrpSpPr/>
          <p:nvPr userDrawn="1"/>
        </p:nvGrpSpPr>
        <p:grpSpPr bwMode="gray">
          <a:xfrm>
            <a:off x="2469328" y="1009678"/>
            <a:ext cx="3931710" cy="3793330"/>
            <a:chOff x="2469328" y="1009678"/>
            <a:chExt cx="3931710" cy="3793330"/>
          </a:xfrm>
        </p:grpSpPr>
        <p:sp>
          <p:nvSpPr>
            <p:cNvPr id="16"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18"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19"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grpSp>
      <p:sp>
        <p:nvSpPr>
          <p:cNvPr id="20" name="Rectangle 19"/>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206723" y="103457"/>
            <a:ext cx="1517904" cy="737308"/>
          </a:xfrm>
          <a:prstGeom prst="rect">
            <a:avLst/>
          </a:prstGeom>
        </p:spPr>
      </p:pic>
      <p:sp>
        <p:nvSpPr>
          <p:cNvPr id="23"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24"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spTree>
    <p:extLst>
      <p:ext uri="{BB962C8B-B14F-4D97-AF65-F5344CB8AC3E}">
        <p14:creationId xmlns:p14="http://schemas.microsoft.com/office/powerpoint/2010/main" val="367074558"/>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preserve="1" userDrawn="1">
  <p:cSld name="Road Map 3">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13" name="TextBox 12"/>
          <p:cNvSpPr txBox="1"/>
          <p:nvPr userDrawn="1"/>
        </p:nvSpPr>
        <p:spPr bwMode="gray">
          <a:xfrm>
            <a:off x="786450" y="198021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1070148" y="26835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1" name="TextBox 20"/>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5" name="TextBox 14"/>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t>
            </a:r>
            <a:r>
              <a:rPr lang="en-US" sz="500" b="1" dirty="0">
                <a:solidFill>
                  <a:srgbClr val="BEC9D0"/>
                </a:solidFill>
              </a:rPr>
              <a:t>advisory.com</a:t>
            </a:r>
            <a:endParaRPr lang="en-US" sz="500" dirty="0">
              <a:solidFill>
                <a:srgbClr val="BEC9D0"/>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gray">
          <a:xfrm>
            <a:off x="6444245" y="-2355"/>
            <a:ext cx="1552324" cy="2257536"/>
          </a:xfrm>
          <a:prstGeom prst="rect">
            <a:avLst/>
          </a:prstGeom>
        </p:spPr>
      </p:pic>
      <p:sp>
        <p:nvSpPr>
          <p:cNvPr id="2"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5" name="Text Placeholder 4"/>
          <p:cNvSpPr>
            <a:spLocks noGrp="1"/>
          </p:cNvSpPr>
          <p:nvPr>
            <p:ph type="body" sz="quarter" idx="28" hasCustomPrompt="1"/>
          </p:nvPr>
        </p:nvSpPr>
        <p:spPr bwMode="gray">
          <a:xfrm>
            <a:off x="1341574" y="214949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19" name="Text Placeholder 4"/>
          <p:cNvSpPr>
            <a:spLocks noGrp="1"/>
          </p:cNvSpPr>
          <p:nvPr>
            <p:ph type="body" sz="quarter" idx="29" hasCustomPrompt="1"/>
          </p:nvPr>
        </p:nvSpPr>
        <p:spPr bwMode="gray">
          <a:xfrm>
            <a:off x="1560779" y="28528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2081733297"/>
      </p:ext>
    </p:extLst>
  </p:cSld>
  <p:clrMapOvr>
    <a:overrideClrMapping bg1="lt1" tx1="dk1" bg2="lt2" tx2="dk2" accent1="accent1" accent2="accent2" accent3="accent3" accent4="accent4" accent5="accent5" accent6="accent6" hlink="hlink" folHlink="folHlink"/>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preserve="1" userDrawn="1">
  <p:cSld name="Road Map 4">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734092" y="185495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972575" y="243302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196771" y="301109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4"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5" name="TextBox 24"/>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7" name="TextBox 1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t>
            </a:r>
            <a:r>
              <a:rPr lang="en-US" sz="500" b="1" dirty="0">
                <a:solidFill>
                  <a:srgbClr val="BEC9D0"/>
                </a:solidFill>
              </a:rPr>
              <a:t>advisory.com</a:t>
            </a:r>
            <a:endParaRPr lang="en-US" sz="500" dirty="0">
              <a:solidFill>
                <a:srgbClr val="BEC9D0"/>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341574" y="202423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560779" y="260230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792510" y="318037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139179531"/>
      </p:ext>
    </p:extLst>
  </p:cSld>
  <p:clrMapOvr>
    <a:overrideClrMapping bg1="lt1" tx1="dk1" bg2="lt2" tx2="dk2" accent1="accent1" accent2="accent2" accent3="accent3" accent4="accent4" accent5="accent5" accent6="accent6" hlink="hlink" folHlink="folHlink"/>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reserve="1" userDrawn="1">
  <p:cSld name="Road Map 5">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629279" y="160443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870300" y="218250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097035" y="276057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7" name="TextBox 16"/>
          <p:cNvSpPr txBox="1"/>
          <p:nvPr userDrawn="1"/>
        </p:nvSpPr>
        <p:spPr bwMode="gray">
          <a:xfrm>
            <a:off x="1323771" y="333864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402544" y="102636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9" name="TextBox 18"/>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t>
            </a:r>
            <a:r>
              <a:rPr lang="en-US" sz="500" b="1" dirty="0">
                <a:solidFill>
                  <a:srgbClr val="BEC9D0"/>
                </a:solidFill>
              </a:rPr>
              <a:t>advisory.com</a:t>
            </a:r>
            <a:endParaRPr lang="en-US" sz="500" dirty="0">
              <a:solidFill>
                <a:srgbClr val="BEC9D0"/>
              </a:solidFill>
            </a:endParaRPr>
          </a:p>
        </p:txBody>
      </p:sp>
      <p:pic>
        <p:nvPicPr>
          <p:cNvPr id="21" name="Picture 2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gray">
          <a:xfrm>
            <a:off x="6444245" y="-2355"/>
            <a:ext cx="1552324" cy="2257536"/>
          </a:xfrm>
          <a:prstGeom prst="rect">
            <a:avLst/>
          </a:prstGeom>
        </p:spPr>
      </p:pic>
      <p:sp>
        <p:nvSpPr>
          <p:cNvPr id="23" name="Title 1"/>
          <p:cNvSpPr>
            <a:spLocks noGrp="1"/>
          </p:cNvSpPr>
          <p:nvPr>
            <p:ph type="title" hasCustomPrompt="1"/>
          </p:nvPr>
        </p:nvSpPr>
        <p:spPr bwMode="gray">
          <a:xfrm>
            <a:off x="1007460" y="1164868"/>
            <a:ext cx="4572000" cy="215444"/>
          </a:xfrm>
        </p:spPr>
        <p:txBody>
          <a:bodyPr anchor="ctr" anchorCtr="0"/>
          <a:lstStyle>
            <a:lvl1pPr>
              <a:defRPr sz="1400" b="0"/>
            </a:lvl1pPr>
          </a:lstStyle>
          <a:p>
            <a:r>
              <a:rPr lang="en-US" dirty="0"/>
              <a:t>Section Title – Arial 14pt Regular, White, Use Title Case</a:t>
            </a:r>
          </a:p>
        </p:txBody>
      </p:sp>
      <p:sp>
        <p:nvSpPr>
          <p:cNvPr id="25" name="Text Placeholder 4"/>
          <p:cNvSpPr>
            <a:spLocks noGrp="1"/>
          </p:cNvSpPr>
          <p:nvPr>
            <p:ph type="body" sz="quarter" idx="28" hasCustomPrompt="1"/>
          </p:nvPr>
        </p:nvSpPr>
        <p:spPr bwMode="gray">
          <a:xfrm>
            <a:off x="1259614" y="177371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6" name="Text Placeholder 4"/>
          <p:cNvSpPr>
            <a:spLocks noGrp="1"/>
          </p:cNvSpPr>
          <p:nvPr>
            <p:ph type="body" sz="quarter" idx="31" hasCustomPrompt="1"/>
          </p:nvPr>
        </p:nvSpPr>
        <p:spPr bwMode="gray">
          <a:xfrm>
            <a:off x="1478819" y="235178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2" hasCustomPrompt="1"/>
          </p:nvPr>
        </p:nvSpPr>
        <p:spPr bwMode="gray">
          <a:xfrm>
            <a:off x="1710550" y="292985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5" hasCustomPrompt="1"/>
          </p:nvPr>
        </p:nvSpPr>
        <p:spPr bwMode="gray">
          <a:xfrm>
            <a:off x="1917770" y="350792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205048714"/>
      </p:ext>
    </p:extLst>
  </p:cSld>
  <p:clrMapOvr>
    <a:overrideClrMapping bg1="lt1" tx1="dk1" bg2="lt2" tx2="dk2" accent1="accent1" accent2="accent2" accent3="accent3" accent4="accent4" accent5="accent5" accent6="accent6" hlink="hlink" folHlink="folHlink"/>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preserve="1" userDrawn="1">
  <p:cSld name="Road Map 6">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526564" y="1341392"/>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760073" y="191946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987319" y="2497530"/>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17" name="TextBox 16"/>
          <p:cNvSpPr txBox="1"/>
          <p:nvPr userDrawn="1"/>
        </p:nvSpPr>
        <p:spPr bwMode="gray">
          <a:xfrm>
            <a:off x="1227091" y="307559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3"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1" name="TextBox 2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t>
            </a:r>
            <a:r>
              <a:rPr lang="en-US" sz="500" b="1" dirty="0">
                <a:solidFill>
                  <a:srgbClr val="BEC9D0"/>
                </a:solidFill>
              </a:rPr>
              <a:t>advisory.com</a:t>
            </a:r>
            <a:endParaRPr lang="en-US" sz="500" dirty="0">
              <a:solidFill>
                <a:srgbClr val="BEC9D0"/>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gray">
          <a:xfrm>
            <a:off x="6444245" y="-2355"/>
            <a:ext cx="1552324" cy="2257536"/>
          </a:xfrm>
          <a:prstGeom prst="rect">
            <a:avLst/>
          </a:prstGeom>
        </p:spPr>
      </p:pic>
      <p:sp>
        <p:nvSpPr>
          <p:cNvPr id="25" name="Title 1"/>
          <p:cNvSpPr>
            <a:spLocks noGrp="1"/>
          </p:cNvSpPr>
          <p:nvPr>
            <p:ph type="title" hasCustomPrompt="1"/>
          </p:nvPr>
        </p:nvSpPr>
        <p:spPr bwMode="gray">
          <a:xfrm>
            <a:off x="903718" y="901822"/>
            <a:ext cx="4572000" cy="215444"/>
          </a:xfrm>
        </p:spPr>
        <p:txBody>
          <a:bodyPr anchor="ctr" anchorCtr="0"/>
          <a:lstStyle>
            <a:lvl1pPr>
              <a:defRPr sz="1400" b="0"/>
            </a:lvl1pPr>
          </a:lstStyle>
          <a:p>
            <a:r>
              <a:rPr lang="en-US" dirty="0"/>
              <a:t>Section Title – Arial 14pt Regular, White, Use Title Case</a:t>
            </a:r>
          </a:p>
        </p:txBody>
      </p:sp>
      <p:sp>
        <p:nvSpPr>
          <p:cNvPr id="26" name="Text Placeholder 4"/>
          <p:cNvSpPr>
            <a:spLocks noGrp="1"/>
          </p:cNvSpPr>
          <p:nvPr>
            <p:ph type="body" sz="quarter" idx="28" hasCustomPrompt="1"/>
          </p:nvPr>
        </p:nvSpPr>
        <p:spPr bwMode="gray">
          <a:xfrm>
            <a:off x="1155872" y="1510669"/>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1" hasCustomPrompt="1"/>
          </p:nvPr>
        </p:nvSpPr>
        <p:spPr bwMode="gray">
          <a:xfrm>
            <a:off x="1375077" y="208873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2" hasCustomPrompt="1"/>
          </p:nvPr>
        </p:nvSpPr>
        <p:spPr bwMode="gray">
          <a:xfrm>
            <a:off x="1606808" y="2666807"/>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8" hasCustomPrompt="1"/>
          </p:nvPr>
        </p:nvSpPr>
        <p:spPr bwMode="gray">
          <a:xfrm>
            <a:off x="1814028" y="324487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9"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1951775710"/>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3E4792-E778-4A81-8180-2923F76A916D}"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B108F-A02F-4639-B3D7-961D569F0794}" type="slidenum">
              <a:rPr lang="en-US" smtClean="0"/>
              <a:t>‹#›</a:t>
            </a:fld>
            <a:endParaRPr lang="en-US"/>
          </a:p>
        </p:txBody>
      </p:sp>
    </p:spTree>
    <p:extLst>
      <p:ext uri="{BB962C8B-B14F-4D97-AF65-F5344CB8AC3E}">
        <p14:creationId xmlns:p14="http://schemas.microsoft.com/office/powerpoint/2010/main" val="469790406"/>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preserve="1" userDrawn="1">
  <p:cSld name="Road Map 7">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80339" y="12450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686412"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873696" y="220849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17" name="TextBox 16"/>
          <p:cNvSpPr txBox="1"/>
          <p:nvPr userDrawn="1"/>
        </p:nvSpPr>
        <p:spPr bwMode="gray">
          <a:xfrm>
            <a:off x="1073506" y="269021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3" name="TextBox 22"/>
          <p:cNvSpPr txBox="1"/>
          <p:nvPr userDrawn="1"/>
        </p:nvSpPr>
        <p:spPr bwMode="gray">
          <a:xfrm>
            <a:off x="1267053" y="317194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5"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6" name="TextBox 25"/>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7" name="TextBox 2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t>
            </a:r>
            <a:r>
              <a:rPr lang="en-US" sz="500" b="1" dirty="0">
                <a:solidFill>
                  <a:srgbClr val="BEC9D0"/>
                </a:solidFill>
              </a:rPr>
              <a:t>advisory.com</a:t>
            </a:r>
            <a:endParaRPr lang="en-US" sz="500" dirty="0">
              <a:solidFill>
                <a:srgbClr val="BEC9D0"/>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gray">
          <a:xfrm>
            <a:off x="6444245" y="-2355"/>
            <a:ext cx="1552324" cy="2257536"/>
          </a:xfrm>
          <a:prstGeom prst="rect">
            <a:avLst/>
          </a:prstGeom>
        </p:spPr>
      </p:pic>
      <p:sp>
        <p:nvSpPr>
          <p:cNvPr id="24"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080729" y="14143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273838" y="189604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466947" y="237777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2" name="Text Placeholder 4"/>
          <p:cNvSpPr>
            <a:spLocks noGrp="1"/>
          </p:cNvSpPr>
          <p:nvPr>
            <p:ph type="body" sz="quarter" idx="41" hasCustomPrompt="1"/>
          </p:nvPr>
        </p:nvSpPr>
        <p:spPr bwMode="gray">
          <a:xfrm>
            <a:off x="1660056" y="285949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3" name="Text Placeholder 4"/>
          <p:cNvSpPr>
            <a:spLocks noGrp="1"/>
          </p:cNvSpPr>
          <p:nvPr>
            <p:ph type="body" sz="quarter" idx="42" hasCustomPrompt="1"/>
          </p:nvPr>
        </p:nvSpPr>
        <p:spPr bwMode="gray">
          <a:xfrm>
            <a:off x="1853165" y="334122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43"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2960951164"/>
      </p:ext>
    </p:extLst>
  </p:cSld>
  <p:clrMapOvr>
    <a:overrideClrMapping bg1="lt1" tx1="dk1" bg2="lt2" tx2="dk2" accent1="accent1" accent2="accent2" accent3="accent3" accent4="accent4" accent5="accent5" accent6="accent6" hlink="hlink" folHlink="folHlink"/>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preserve="1" userDrawn="1">
  <p:cSld name="Road Map 8">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5" name="TextBox 24"/>
          <p:cNvSpPr txBox="1"/>
          <p:nvPr userDrawn="1"/>
        </p:nvSpPr>
        <p:spPr bwMode="gray">
          <a:xfrm>
            <a:off x="1304319" y="324075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61414" y="117622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5" name="TextBox 14"/>
          <p:cNvSpPr txBox="1"/>
          <p:nvPr userDrawn="1"/>
        </p:nvSpPr>
        <p:spPr bwMode="gray">
          <a:xfrm>
            <a:off x="786050" y="200204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72902"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8</a:t>
            </a:r>
          </a:p>
        </p:txBody>
      </p:sp>
      <p:sp>
        <p:nvSpPr>
          <p:cNvPr id="17" name="TextBox 16"/>
          <p:cNvSpPr txBox="1"/>
          <p:nvPr userDrawn="1"/>
        </p:nvSpPr>
        <p:spPr bwMode="gray">
          <a:xfrm>
            <a:off x="967157" y="24149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2833"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grpSp>
        <p:nvGrpSpPr>
          <p:cNvPr id="2" name="Group 1"/>
          <p:cNvGrpSpPr/>
          <p:nvPr userDrawn="1"/>
        </p:nvGrpSpPr>
        <p:grpSpPr bwMode="gray">
          <a:xfrm>
            <a:off x="629995" y="1589135"/>
            <a:ext cx="274320" cy="492443"/>
            <a:chOff x="842273" y="1726771"/>
            <a:chExt cx="274320" cy="492443"/>
          </a:xfrm>
        </p:grpSpPr>
        <p:sp>
          <p:nvSpPr>
            <p:cNvPr id="14" name="TextBox 13"/>
            <p:cNvSpPr txBox="1"/>
            <p:nvPr userDrawn="1"/>
          </p:nvSpPr>
          <p:spPr bwMode="gray">
            <a:xfrm>
              <a:off x="842273"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28" name="Rectangle 27"/>
            <p:cNvSpPr/>
            <p:nvPr userDrawn="1"/>
          </p:nvSpPr>
          <p:spPr bwMode="gray">
            <a:xfrm rot="20240294">
              <a:off x="1002510" y="1948341"/>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23" name="TextBox 22"/>
          <p:cNvSpPr txBox="1"/>
          <p:nvPr userDrawn="1"/>
        </p:nvSpPr>
        <p:spPr bwMode="gray">
          <a:xfrm>
            <a:off x="1135738" y="282785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9"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3" name="TextBox 32"/>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31" name="TextBox 3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t>
            </a:r>
            <a:r>
              <a:rPr lang="en-US" sz="500" b="1" dirty="0">
                <a:solidFill>
                  <a:srgbClr val="BEC9D0"/>
                </a:solidFill>
              </a:rPr>
              <a:t>advisory.com</a:t>
            </a:r>
            <a:endParaRPr lang="en-US" sz="500" dirty="0">
              <a:solidFill>
                <a:srgbClr val="BEC9D0"/>
              </a:solidFill>
            </a:endParaRPr>
          </a:p>
        </p:txBody>
      </p:sp>
      <p:pic>
        <p:nvPicPr>
          <p:cNvPr id="26" name="Picture 2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32" name="Text Placeholder 4"/>
          <p:cNvSpPr>
            <a:spLocks noGrp="1"/>
          </p:cNvSpPr>
          <p:nvPr>
            <p:ph type="body" sz="quarter" idx="28" hasCustomPrompt="1"/>
          </p:nvPr>
        </p:nvSpPr>
        <p:spPr bwMode="gray">
          <a:xfrm>
            <a:off x="1053142" y="134550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31" hasCustomPrompt="1"/>
          </p:nvPr>
        </p:nvSpPr>
        <p:spPr bwMode="gray">
          <a:xfrm>
            <a:off x="1218664" y="175841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5" name="Text Placeholder 4"/>
          <p:cNvSpPr>
            <a:spLocks noGrp="1"/>
          </p:cNvSpPr>
          <p:nvPr>
            <p:ph type="body" sz="quarter" idx="32" hasCustomPrompt="1"/>
          </p:nvPr>
        </p:nvSpPr>
        <p:spPr bwMode="gray">
          <a:xfrm>
            <a:off x="1384186" y="217131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6" name="Text Placeholder 4"/>
          <p:cNvSpPr>
            <a:spLocks noGrp="1"/>
          </p:cNvSpPr>
          <p:nvPr>
            <p:ph type="body" sz="quarter" idx="45" hasCustomPrompt="1"/>
          </p:nvPr>
        </p:nvSpPr>
        <p:spPr bwMode="gray">
          <a:xfrm>
            <a:off x="1549708" y="25842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7" name="Text Placeholder 4"/>
          <p:cNvSpPr>
            <a:spLocks noGrp="1"/>
          </p:cNvSpPr>
          <p:nvPr>
            <p:ph type="body" sz="quarter" idx="46" hasCustomPrompt="1"/>
          </p:nvPr>
        </p:nvSpPr>
        <p:spPr bwMode="gray">
          <a:xfrm>
            <a:off x="1715230" y="299713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8" name="Text Placeholder 4"/>
          <p:cNvSpPr>
            <a:spLocks noGrp="1"/>
          </p:cNvSpPr>
          <p:nvPr>
            <p:ph type="body" sz="quarter" idx="47" hasCustomPrompt="1"/>
          </p:nvPr>
        </p:nvSpPr>
        <p:spPr bwMode="gray">
          <a:xfrm>
            <a:off x="1880752" y="341003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9" name="Text Placeholder 4"/>
          <p:cNvSpPr>
            <a:spLocks noGrp="1"/>
          </p:cNvSpPr>
          <p:nvPr>
            <p:ph type="body" sz="quarter" idx="48"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1589466267"/>
      </p:ext>
    </p:extLst>
  </p:cSld>
  <p:clrMapOvr>
    <a:overrideClrMapping bg1="lt1" tx1="dk1" bg2="lt2" tx2="dk2" accent1="accent1" accent2="accent2" accent3="accent3" accent4="accent4" accent5="accent5" accent6="accent6" hlink="hlink" folHlink="folHlink"/>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1" name="Rectangle 20"/>
          <p:cNvSpPr/>
          <p:nvPr userDrawn="1"/>
        </p:nvSpPr>
        <p:spPr bwMode="gray">
          <a:xfrm>
            <a:off x="0" y="-1"/>
            <a:ext cx="6400800" cy="10885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15" name="Straight Connector 14"/>
          <p:cNvCxnSpPr/>
          <p:nvPr userDrawn="1"/>
        </p:nvCxnSpPr>
        <p:spPr bwMode="gray">
          <a:xfrm>
            <a:off x="1169427" y="1576552"/>
            <a:ext cx="4830717" cy="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1"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grpSp>
        <p:nvGrpSpPr>
          <p:cNvPr id="20" name="Group 4"/>
          <p:cNvGrpSpPr>
            <a:grpSpLocks noChangeAspect="1"/>
          </p:cNvGrpSpPr>
          <p:nvPr userDrawn="1"/>
        </p:nvGrpSpPr>
        <p:grpSpPr bwMode="gray">
          <a:xfrm>
            <a:off x="1171808" y="939171"/>
            <a:ext cx="720279" cy="558772"/>
            <a:chOff x="1155" y="849"/>
            <a:chExt cx="1717" cy="1332"/>
          </a:xfrm>
        </p:grpSpPr>
        <p:sp>
          <p:nvSpPr>
            <p:cNvPr id="26" name="Freeform 6"/>
            <p:cNvSpPr>
              <a:spLocks/>
            </p:cNvSpPr>
            <p:nvPr userDrawn="1"/>
          </p:nvSpPr>
          <p:spPr bwMode="gray">
            <a:xfrm>
              <a:off x="2045" y="1541"/>
              <a:ext cx="827" cy="640"/>
            </a:xfrm>
            <a:custGeom>
              <a:avLst/>
              <a:gdLst>
                <a:gd name="T0" fmla="*/ 0 w 1653"/>
                <a:gd name="T1" fmla="*/ 0 h 1280"/>
                <a:gd name="T2" fmla="*/ 828 w 1653"/>
                <a:gd name="T3" fmla="*/ 0 h 1280"/>
                <a:gd name="T4" fmla="*/ 1653 w 1653"/>
                <a:gd name="T5" fmla="*/ 1280 h 1280"/>
                <a:gd name="T6" fmla="*/ 824 w 1653"/>
                <a:gd name="T7" fmla="*/ 1280 h 1280"/>
                <a:gd name="T8" fmla="*/ 0 w 1653"/>
                <a:gd name="T9" fmla="*/ 0 h 1280"/>
              </a:gdLst>
              <a:ahLst/>
              <a:cxnLst>
                <a:cxn ang="0">
                  <a:pos x="T0" y="T1"/>
                </a:cxn>
                <a:cxn ang="0">
                  <a:pos x="T2" y="T3"/>
                </a:cxn>
                <a:cxn ang="0">
                  <a:pos x="T4" y="T5"/>
                </a:cxn>
                <a:cxn ang="0">
                  <a:pos x="T6" y="T7"/>
                </a:cxn>
                <a:cxn ang="0">
                  <a:pos x="T8" y="T9"/>
                </a:cxn>
              </a:cxnLst>
              <a:rect l="0" t="0" r="r" b="b"/>
              <a:pathLst>
                <a:path w="1653" h="1280">
                  <a:moveTo>
                    <a:pt x="0" y="0"/>
                  </a:moveTo>
                  <a:lnTo>
                    <a:pt x="828" y="0"/>
                  </a:lnTo>
                  <a:lnTo>
                    <a:pt x="1653" y="1280"/>
                  </a:lnTo>
                  <a:lnTo>
                    <a:pt x="824" y="1280"/>
                  </a:lnTo>
                  <a:lnTo>
                    <a:pt x="0" y="0"/>
                  </a:lnTo>
                  <a:close/>
                </a:path>
              </a:pathLst>
            </a:custGeom>
            <a:solidFill>
              <a:srgbClr val="B2B3B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7" name="Freeform 7"/>
            <p:cNvSpPr>
              <a:spLocks/>
            </p:cNvSpPr>
            <p:nvPr userDrawn="1"/>
          </p:nvSpPr>
          <p:spPr bwMode="gray">
            <a:xfrm>
              <a:off x="1155" y="1541"/>
              <a:ext cx="826" cy="640"/>
            </a:xfrm>
            <a:custGeom>
              <a:avLst/>
              <a:gdLst>
                <a:gd name="T0" fmla="*/ 824 w 1653"/>
                <a:gd name="T1" fmla="*/ 0 h 1280"/>
                <a:gd name="T2" fmla="*/ 1653 w 1653"/>
                <a:gd name="T3" fmla="*/ 0 h 1280"/>
                <a:gd name="T4" fmla="*/ 829 w 1653"/>
                <a:gd name="T5" fmla="*/ 1280 h 1280"/>
                <a:gd name="T6" fmla="*/ 0 w 1653"/>
                <a:gd name="T7" fmla="*/ 1280 h 1280"/>
                <a:gd name="T8" fmla="*/ 824 w 1653"/>
                <a:gd name="T9" fmla="*/ 0 h 1280"/>
              </a:gdLst>
              <a:ahLst/>
              <a:cxnLst>
                <a:cxn ang="0">
                  <a:pos x="T0" y="T1"/>
                </a:cxn>
                <a:cxn ang="0">
                  <a:pos x="T2" y="T3"/>
                </a:cxn>
                <a:cxn ang="0">
                  <a:pos x="T4" y="T5"/>
                </a:cxn>
                <a:cxn ang="0">
                  <a:pos x="T6" y="T7"/>
                </a:cxn>
                <a:cxn ang="0">
                  <a:pos x="T8" y="T9"/>
                </a:cxn>
              </a:cxnLst>
              <a:rect l="0" t="0" r="r" b="b"/>
              <a:pathLst>
                <a:path w="1653" h="1280">
                  <a:moveTo>
                    <a:pt x="824" y="0"/>
                  </a:moveTo>
                  <a:lnTo>
                    <a:pt x="1653" y="0"/>
                  </a:lnTo>
                  <a:lnTo>
                    <a:pt x="829" y="1280"/>
                  </a:lnTo>
                  <a:lnTo>
                    <a:pt x="0" y="1280"/>
                  </a:lnTo>
                  <a:lnTo>
                    <a:pt x="824" y="0"/>
                  </a:lnTo>
                  <a:close/>
                </a:path>
              </a:pathLst>
            </a:custGeom>
            <a:solidFill>
              <a:srgbClr val="B2B3B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8" name="Freeform 8"/>
            <p:cNvSpPr>
              <a:spLocks/>
            </p:cNvSpPr>
            <p:nvPr userDrawn="1"/>
          </p:nvSpPr>
          <p:spPr bwMode="gray">
            <a:xfrm>
              <a:off x="1609" y="849"/>
              <a:ext cx="826" cy="640"/>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Lst>
              <a:ahLst/>
              <a:cxnLst>
                <a:cxn ang="0">
                  <a:pos x="T0" y="T1"/>
                </a:cxn>
                <a:cxn ang="0">
                  <a:pos x="T2" y="T3"/>
                </a:cxn>
                <a:cxn ang="0">
                  <a:pos x="T4" y="T5"/>
                </a:cxn>
                <a:cxn ang="0">
                  <a:pos x="T6" y="T7"/>
                </a:cxn>
                <a:cxn ang="0">
                  <a:pos x="T8" y="T9"/>
                </a:cxn>
              </a:cxnLst>
              <a:rect l="0" t="0" r="r" b="b"/>
              <a:pathLst>
                <a:path w="1653" h="1280">
                  <a:moveTo>
                    <a:pt x="0" y="0"/>
                  </a:moveTo>
                  <a:lnTo>
                    <a:pt x="829" y="0"/>
                  </a:lnTo>
                  <a:lnTo>
                    <a:pt x="1653" y="1280"/>
                  </a:lnTo>
                  <a:lnTo>
                    <a:pt x="824" y="1280"/>
                  </a:lnTo>
                  <a:lnTo>
                    <a:pt x="0" y="0"/>
                  </a:lnTo>
                  <a:close/>
                </a:path>
              </a:pathLst>
            </a:custGeom>
            <a:solidFill>
              <a:srgbClr val="CF0A2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grpSp>
      <p:sp>
        <p:nvSpPr>
          <p:cNvPr id="2" name="Title 1"/>
          <p:cNvSpPr>
            <a:spLocks noGrp="1"/>
          </p:cNvSpPr>
          <p:nvPr>
            <p:ph type="title" hasCustomPrompt="1"/>
          </p:nvPr>
        </p:nvSpPr>
        <p:spPr bwMode="gray">
          <a:xfrm>
            <a:off x="1172943" y="2284456"/>
            <a:ext cx="4389120" cy="307777"/>
          </a:xfrm>
        </p:spPr>
        <p:txBody>
          <a:bodyPr/>
          <a:lstStyle>
            <a:lvl1pPr>
              <a:defRPr sz="2000" b="0">
                <a:solidFill>
                  <a:schemeClr val="tx1"/>
                </a:solidFill>
              </a:defRPr>
            </a:lvl1pPr>
          </a:lstStyle>
          <a:p>
            <a:r>
              <a:rPr lang="en-US" dirty="0"/>
              <a:t>Divider Title – Arial 20pt Regular</a:t>
            </a:r>
          </a:p>
        </p:txBody>
      </p:sp>
      <p:sp>
        <p:nvSpPr>
          <p:cNvPr id="4" name="Text Placeholder 3"/>
          <p:cNvSpPr>
            <a:spLocks noGrp="1"/>
          </p:cNvSpPr>
          <p:nvPr>
            <p:ph type="body" sz="quarter" idx="47" hasCustomPrompt="1"/>
          </p:nvPr>
        </p:nvSpPr>
        <p:spPr bwMode="gray">
          <a:xfrm>
            <a:off x="1172943" y="2604778"/>
            <a:ext cx="43891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Divider Subtitle – Arial 14pt Regular</a:t>
            </a:r>
          </a:p>
        </p:txBody>
      </p:sp>
      <p:sp>
        <p:nvSpPr>
          <p:cNvPr id="6" name="Text Placeholder 5"/>
          <p:cNvSpPr>
            <a:spLocks noGrp="1"/>
          </p:cNvSpPr>
          <p:nvPr>
            <p:ph type="body" sz="quarter" idx="48" hasCustomPrompt="1"/>
          </p:nvPr>
        </p:nvSpPr>
        <p:spPr bwMode="gray">
          <a:xfrm>
            <a:off x="4628544" y="1658893"/>
            <a:ext cx="1371600" cy="200055"/>
          </a:xfrm>
        </p:spPr>
        <p:txBody>
          <a:bodyPr/>
          <a:lstStyle>
            <a:lvl1pPr marL="0" indent="0" algn="r">
              <a:spcBef>
                <a:spcPts val="0"/>
              </a:spcBef>
              <a:buNone/>
              <a:defRPr sz="1300" i="1">
                <a:solidFill>
                  <a:schemeClr val="accent3"/>
                </a:solidFill>
              </a:defRPr>
            </a:lvl1pPr>
            <a:lvl2pPr marL="114300" indent="0" algn="r">
              <a:spcBef>
                <a:spcPts val="0"/>
              </a:spcBef>
              <a:buNone/>
              <a:defRPr sz="1300" i="1">
                <a:solidFill>
                  <a:schemeClr val="accent3"/>
                </a:solidFill>
              </a:defRPr>
            </a:lvl2pPr>
            <a:lvl3pPr marL="228600" indent="0" algn="r">
              <a:spcBef>
                <a:spcPts val="0"/>
              </a:spcBef>
              <a:buNone/>
              <a:defRPr sz="1300" i="1">
                <a:solidFill>
                  <a:schemeClr val="accent3"/>
                </a:solidFill>
              </a:defRPr>
            </a:lvl3pPr>
            <a:lvl4pPr marL="342900" indent="0" algn="r">
              <a:spcBef>
                <a:spcPts val="0"/>
              </a:spcBef>
              <a:buNone/>
              <a:defRPr sz="1300" i="1">
                <a:solidFill>
                  <a:schemeClr val="accent3"/>
                </a:solidFill>
              </a:defRPr>
            </a:lvl4pPr>
            <a:lvl5pPr marL="457200" indent="0" algn="r">
              <a:spcBef>
                <a:spcPts val="0"/>
              </a:spcBef>
              <a:buNone/>
              <a:defRPr sz="1300" i="1">
                <a:solidFill>
                  <a:schemeClr val="accent3"/>
                </a:solidFill>
              </a:defRPr>
            </a:lvl5pPr>
          </a:lstStyle>
          <a:p>
            <a:pPr lvl="0"/>
            <a:r>
              <a:rPr lang="en-US" dirty="0"/>
              <a:t>Chapter #</a:t>
            </a:r>
          </a:p>
        </p:txBody>
      </p:sp>
      <p:sp>
        <p:nvSpPr>
          <p:cNvPr id="8" name="Text Placeholder 7"/>
          <p:cNvSpPr>
            <a:spLocks noGrp="1"/>
          </p:cNvSpPr>
          <p:nvPr>
            <p:ph type="body" sz="quarter" idx="49" hasCustomPrompt="1"/>
          </p:nvPr>
        </p:nvSpPr>
        <p:spPr bwMode="gray">
          <a:xfrm>
            <a:off x="1381117" y="3078496"/>
            <a:ext cx="2743200" cy="1333698"/>
          </a:xfrm>
        </p:spPr>
        <p:txBody>
          <a:bodyPr/>
          <a:lstStyle>
            <a:lvl1pPr>
              <a:defRPr/>
            </a:lvl1pPr>
          </a:lstStyle>
          <a:p>
            <a:pPr lvl="0"/>
            <a:r>
              <a:rPr lang="en-US" dirty="0"/>
              <a:t>Bulleted text, if needed – Arial 10pt Regular Nine bullet levels are built in (hit Enter then Tab to get to the next bullet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4638120"/>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906282513"/>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6"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7"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9"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10"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2099643626"/>
      </p:ext>
    </p:extLst>
  </p:cSld>
  <p:clrMapOvr>
    <a:overrideClrMapping bg1="lt1" tx1="dk1" bg2="lt2" tx2="dk2" accent1="accent1" accent2="accent2" accent3="accent3" accent4="accent4" accent5="accent5" accent6="accent6" hlink="hlink" folHlink="folHlink"/>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preserve="1" userDrawn="1">
  <p:cSld name="Impact Slide">
    <p:bg bwMode="gray">
      <p:bgPr>
        <a:solidFill>
          <a:schemeClr val="accent4"/>
        </a:solidFill>
        <a:effectLst/>
      </p:bgPr>
    </p:bg>
    <p:spTree>
      <p:nvGrpSpPr>
        <p:cNvPr id="1" name=""/>
        <p:cNvGrpSpPr/>
        <p:nvPr/>
      </p:nvGrpSpPr>
      <p:grpSpPr>
        <a:xfrm>
          <a:off x="0" y="0"/>
          <a:ext cx="0" cy="0"/>
          <a:chOff x="0" y="0"/>
          <a:chExt cx="0" cy="0"/>
        </a:xfrm>
      </p:grpSpPr>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1" name="TextBox 1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t>
            </a:r>
            <a:r>
              <a:rPr lang="en-US" sz="500" b="1" dirty="0">
                <a:solidFill>
                  <a:srgbClr val="BEC9D0"/>
                </a:solidFill>
              </a:rPr>
              <a:t>advisory.com</a:t>
            </a:r>
            <a:endParaRPr lang="en-US" sz="500" dirty="0">
              <a:solidFill>
                <a:srgbClr val="BEC9D0"/>
              </a:solidFill>
            </a:endParaRPr>
          </a:p>
        </p:txBody>
      </p:sp>
      <p:sp>
        <p:nvSpPr>
          <p:cNvPr id="10"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12"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2"/>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3" name="Text Placeholder 4"/>
          <p:cNvSpPr>
            <a:spLocks noGrp="1"/>
          </p:cNvSpPr>
          <p:nvPr>
            <p:ph type="body" sz="quarter" idx="27" hasCustomPrompt="1"/>
          </p:nvPr>
        </p:nvSpPr>
        <p:spPr bwMode="gray">
          <a:xfrm>
            <a:off x="955976" y="1760829"/>
            <a:ext cx="4488849" cy="1777410"/>
          </a:xfrm>
        </p:spPr>
        <p:txBody>
          <a:bodyPr/>
          <a:lstStyle>
            <a:lvl1pPr marL="0" indent="0">
              <a:lnSpc>
                <a:spcPct val="110000"/>
              </a:lnSpc>
              <a:spcBef>
                <a:spcPts val="1200"/>
              </a:spcBef>
              <a:buNone/>
              <a:defRPr sz="1500" baseline="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Use dark background slides sparingly as impact slides (ex: a single quote, statistic, or large image). See sample impact slides in the ABC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4389120" y="4619012"/>
            <a:ext cx="2011680" cy="181588"/>
          </a:xfrm>
        </p:spPr>
        <p:txBody>
          <a:bodyPr rIns="45720" bIns="27432" anchor="b" anchorCtr="0"/>
          <a:lstStyle>
            <a:lvl1pPr marL="0" indent="0">
              <a:spcBef>
                <a:spcPts val="0"/>
              </a:spcBef>
              <a:buNone/>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612428328"/>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FFFFFF"/>
                </a:solidFill>
                <a:cs typeface="Arial" pitchFamily="34" charset="0"/>
              </a:rPr>
              <a:t>Notes:</a:t>
            </a:r>
          </a:p>
        </p:txBody>
      </p:sp>
    </p:spTree>
    <p:extLst>
      <p:ext uri="{BB962C8B-B14F-4D97-AF65-F5344CB8AC3E}">
        <p14:creationId xmlns:p14="http://schemas.microsoft.com/office/powerpoint/2010/main" val="37196642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Notes (Alt)">
    <p:spTree>
      <p:nvGrpSpPr>
        <p:cNvPr id="1" name=""/>
        <p:cNvGrpSpPr/>
        <p:nvPr/>
      </p:nvGrpSpPr>
      <p:grpSpPr>
        <a:xfrm>
          <a:off x="0" y="0"/>
          <a:ext cx="0" cy="0"/>
          <a:chOff x="0" y="0"/>
          <a:chExt cx="0" cy="0"/>
        </a:xfrm>
      </p:grpSpPr>
      <p:sp>
        <p:nvSpPr>
          <p:cNvPr id="14" name="Rectangle 13"/>
          <p:cNvSpPr/>
          <p:nvPr userDrawn="1"/>
        </p:nvSpPr>
        <p:spPr bwMode="gray">
          <a:xfrm>
            <a:off x="0" y="-1"/>
            <a:ext cx="6400800" cy="10885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320675" y="85309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18" name="TextBox 17"/>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333E48"/>
                </a:solidFill>
                <a:cs typeface="Arial" pitchFamily="34" charset="0"/>
              </a:rPr>
              <a:t>Notes:</a:t>
            </a:r>
          </a:p>
        </p:txBody>
      </p:sp>
    </p:spTree>
    <p:extLst>
      <p:ext uri="{BB962C8B-B14F-4D97-AF65-F5344CB8AC3E}">
        <p14:creationId xmlns:p14="http://schemas.microsoft.com/office/powerpoint/2010/main" val="2093440995"/>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Speech Text Bottom">
    <p:spTree>
      <p:nvGrpSpPr>
        <p:cNvPr id="1" name=""/>
        <p:cNvGrpSpPr/>
        <p:nvPr/>
      </p:nvGrpSpPr>
      <p:grpSpPr>
        <a:xfrm>
          <a:off x="0" y="0"/>
          <a:ext cx="0" cy="0"/>
          <a:chOff x="0" y="0"/>
          <a:chExt cx="0" cy="0"/>
        </a:xfrm>
      </p:grpSpPr>
      <p:sp>
        <p:nvSpPr>
          <p:cNvPr id="4" name="Rectangle 3"/>
          <p:cNvSpPr/>
          <p:nvPr userDrawn="1"/>
        </p:nvSpPr>
        <p:spPr bwMode="gray">
          <a:xfrm>
            <a:off x="0" y="-1"/>
            <a:ext cx="6400800" cy="10885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 name="Title 1"/>
          <p:cNvSpPr>
            <a:spLocks noGrp="1"/>
          </p:cNvSpPr>
          <p:nvPr>
            <p:ph type="title" hasCustomPrompt="1"/>
          </p:nvPr>
        </p:nvSpPr>
        <p:spPr bwMode="gray">
          <a:xfrm>
            <a:off x="320675" y="2487144"/>
            <a:ext cx="5759450" cy="2018181"/>
          </a:xfrm>
        </p:spPr>
        <p:txBody>
          <a:bodyPr anchor="t" anchorCtr="0"/>
          <a:lstStyle>
            <a:lvl1pPr>
              <a:lnSpc>
                <a:spcPct val="110000"/>
              </a:lnSpc>
              <a:spcBef>
                <a:spcPts val="800"/>
              </a:spcBef>
              <a:defRPr sz="1000" b="0">
                <a:solidFill>
                  <a:schemeClr val="tx1"/>
                </a:solidFill>
              </a:defRPr>
            </a:lvl1pPr>
          </a:lstStyle>
          <a:p>
            <a:r>
              <a:rPr lang="en-US" dirty="0"/>
              <a:t>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a:t>
            </a:r>
          </a:p>
        </p:txBody>
      </p:sp>
    </p:spTree>
    <p:extLst>
      <p:ext uri="{BB962C8B-B14F-4D97-AF65-F5344CB8AC3E}">
        <p14:creationId xmlns:p14="http://schemas.microsoft.com/office/powerpoint/2010/main" val="1133668362"/>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spTree>
      <p:nvGrpSpPr>
        <p:cNvPr id="1" name=""/>
        <p:cNvGrpSpPr/>
        <p:nvPr/>
      </p:nvGrpSpPr>
      <p:grpSpPr>
        <a:xfrm>
          <a:off x="0" y="0"/>
          <a:ext cx="0" cy="0"/>
          <a:chOff x="0" y="0"/>
          <a:chExt cx="0" cy="0"/>
        </a:xfrm>
      </p:grpSpPr>
      <p:cxnSp>
        <p:nvCxnSpPr>
          <p:cNvPr id="14" name="Straight Connector 13"/>
          <p:cNvCxnSpPr/>
          <p:nvPr userDrawn="1"/>
        </p:nvCxnSpPr>
        <p:spPr bwMode="gray">
          <a:xfrm>
            <a:off x="1677053" y="519535"/>
            <a:ext cx="0" cy="50292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42874" y="396313"/>
            <a:ext cx="1517904" cy="737308"/>
          </a:xfrm>
          <a:prstGeom prst="rect">
            <a:avLst/>
          </a:prstGeom>
        </p:spPr>
      </p:pic>
      <p:sp>
        <p:nvSpPr>
          <p:cNvPr id="8" name="Title 3"/>
          <p:cNvSpPr>
            <a:spLocks noGrp="1"/>
          </p:cNvSpPr>
          <p:nvPr>
            <p:ph type="title" hasCustomPrompt="1"/>
          </p:nvPr>
        </p:nvSpPr>
        <p:spPr bwMode="gray">
          <a:xfrm>
            <a:off x="913784" y="2994031"/>
            <a:ext cx="4572000" cy="769441"/>
          </a:xfrm>
        </p:spPr>
        <p:txBody>
          <a:bodyPr/>
          <a:lstStyle>
            <a:lvl1pPr>
              <a:defRPr sz="2500" b="0">
                <a:solidFill>
                  <a:schemeClr val="tx1"/>
                </a:solidFill>
              </a:defRPr>
            </a:lvl1pPr>
          </a:lstStyle>
          <a:p>
            <a:r>
              <a:rPr lang="en-US" dirty="0"/>
              <a:t>Presentation Title – Arial 25pt Regular, Use Title Case</a:t>
            </a:r>
          </a:p>
        </p:txBody>
      </p:sp>
      <p:sp>
        <p:nvSpPr>
          <p:cNvPr id="9" name="Text Placeholder 5"/>
          <p:cNvSpPr>
            <a:spLocks noGrp="1"/>
          </p:cNvSpPr>
          <p:nvPr>
            <p:ph type="body" sz="quarter" idx="20" hasCustomPrompt="1"/>
          </p:nvPr>
        </p:nvSpPr>
        <p:spPr bwMode="gray">
          <a:xfrm>
            <a:off x="913784" y="3850943"/>
            <a:ext cx="45720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12pt Regular, Use Title Case</a:t>
            </a:r>
          </a:p>
        </p:txBody>
      </p:sp>
      <p:sp>
        <p:nvSpPr>
          <p:cNvPr id="16" name="Text Placeholder 5"/>
          <p:cNvSpPr>
            <a:spLocks noGrp="1"/>
          </p:cNvSpPr>
          <p:nvPr>
            <p:ph type="body" sz="quarter" idx="21" hasCustomPrompt="1"/>
          </p:nvPr>
        </p:nvSpPr>
        <p:spPr bwMode="gray">
          <a:xfrm>
            <a:off x="1754514" y="526372"/>
            <a:ext cx="2167128" cy="493776"/>
          </a:xfrm>
        </p:spPr>
        <p:txBody>
          <a:bodyPr anchor="ctr">
            <a:noAutofit/>
          </a:bodyPr>
          <a:lstStyle>
            <a:lvl1pPr marL="0" indent="0">
              <a:spcBef>
                <a:spcPts val="0"/>
              </a:spcBef>
              <a:buNone/>
              <a:defRPr sz="120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spTree>
    <p:extLst>
      <p:ext uri="{BB962C8B-B14F-4D97-AF65-F5344CB8AC3E}">
        <p14:creationId xmlns:p14="http://schemas.microsoft.com/office/powerpoint/2010/main" val="27813955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36563" y="1196975"/>
            <a:ext cx="5521325" cy="19970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436563" y="3213100"/>
            <a:ext cx="5521325" cy="10493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3E4792-E778-4A81-8180-2923F76A916D}"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B108F-A02F-4639-B3D7-961D569F0794}" type="slidenum">
              <a:rPr lang="en-US" smtClean="0"/>
              <a:t>‹#›</a:t>
            </a:fld>
            <a:endParaRPr lang="en-US"/>
          </a:p>
        </p:txBody>
      </p:sp>
    </p:spTree>
    <p:extLst>
      <p:ext uri="{BB962C8B-B14F-4D97-AF65-F5344CB8AC3E}">
        <p14:creationId xmlns:p14="http://schemas.microsoft.com/office/powerpoint/2010/main" val="2194396199"/>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42874" y="396313"/>
            <a:ext cx="1517904" cy="737308"/>
          </a:xfrm>
          <a:prstGeom prst="rect">
            <a:avLst/>
          </a:prstGeom>
        </p:spPr>
      </p:pic>
      <p:sp>
        <p:nvSpPr>
          <p:cNvPr id="8" name="Title 3"/>
          <p:cNvSpPr>
            <a:spLocks noGrp="1"/>
          </p:cNvSpPr>
          <p:nvPr>
            <p:ph type="title" hasCustomPrompt="1"/>
          </p:nvPr>
        </p:nvSpPr>
        <p:spPr bwMode="gray">
          <a:xfrm>
            <a:off x="913784" y="2994031"/>
            <a:ext cx="4572000" cy="769441"/>
          </a:xfrm>
        </p:spPr>
        <p:txBody>
          <a:bodyPr/>
          <a:lstStyle>
            <a:lvl1pPr>
              <a:defRPr sz="2500" b="0">
                <a:solidFill>
                  <a:schemeClr val="tx1"/>
                </a:solidFill>
              </a:defRPr>
            </a:lvl1pPr>
          </a:lstStyle>
          <a:p>
            <a:r>
              <a:rPr lang="en-US" dirty="0"/>
              <a:t>Presentation Title – Arial 25pt Regular, Use Title Case</a:t>
            </a:r>
          </a:p>
        </p:txBody>
      </p:sp>
      <p:sp>
        <p:nvSpPr>
          <p:cNvPr id="9" name="Text Placeholder 5"/>
          <p:cNvSpPr>
            <a:spLocks noGrp="1"/>
          </p:cNvSpPr>
          <p:nvPr>
            <p:ph type="body" sz="quarter" idx="20" hasCustomPrompt="1"/>
          </p:nvPr>
        </p:nvSpPr>
        <p:spPr bwMode="gray">
          <a:xfrm>
            <a:off x="913784" y="3850943"/>
            <a:ext cx="45720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12pt Regular, Use Title Case</a:t>
            </a:r>
          </a:p>
        </p:txBody>
      </p:sp>
    </p:spTree>
    <p:extLst>
      <p:ext uri="{BB962C8B-B14F-4D97-AF65-F5344CB8AC3E}">
        <p14:creationId xmlns:p14="http://schemas.microsoft.com/office/powerpoint/2010/main" val="1417163998"/>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12" name="TextBox 11"/>
          <p:cNvSpPr txBox="1"/>
          <p:nvPr userDrawn="1"/>
        </p:nvSpPr>
        <p:spPr bwMode="gray">
          <a:xfrm>
            <a:off x="201703" y="4523275"/>
            <a:ext cx="2204936" cy="92333"/>
          </a:xfrm>
          <a:prstGeom prst="rect">
            <a:avLst/>
          </a:prstGeom>
          <a:noFill/>
        </p:spPr>
        <p:txBody>
          <a:bodyPr wrap="square" lIns="0" tIns="0" rIns="0" bIns="0" rtlCol="0" anchor="t" anchorCtr="0">
            <a:spAutoFit/>
          </a:bodyPr>
          <a:lstStyle/>
          <a:p>
            <a:pPr>
              <a:defRPr/>
            </a:pPr>
            <a:r>
              <a:rPr lang="en-US" sz="600" dirty="0">
                <a:solidFill>
                  <a:srgbClr val="617685"/>
                </a:solidFill>
              </a:rPr>
              <a:t>©2016 Advisory Board • </a:t>
            </a:r>
            <a:r>
              <a:rPr lang="en-US" sz="600" b="1" dirty="0">
                <a:solidFill>
                  <a:srgbClr val="617685"/>
                </a:solidFill>
              </a:rPr>
              <a:t>advisory.com</a:t>
            </a:r>
            <a:endParaRPr lang="en-US" sz="600" dirty="0">
              <a:solidFill>
                <a:srgbClr val="617685"/>
              </a:solidFill>
            </a:endParaRPr>
          </a:p>
        </p:txBody>
      </p:sp>
      <p:sp>
        <p:nvSpPr>
          <p:cNvPr id="2" name="Title 1"/>
          <p:cNvSpPr>
            <a:spLocks noGrp="1"/>
          </p:cNvSpPr>
          <p:nvPr>
            <p:ph type="title" hasCustomPrompt="1"/>
          </p:nvPr>
        </p:nvSpPr>
        <p:spPr bwMode="gray">
          <a:xfrm>
            <a:off x="913784" y="771428"/>
            <a:ext cx="4572000" cy="184666"/>
          </a:xfrm>
        </p:spPr>
        <p:txBody>
          <a:bodyPr/>
          <a:lstStyle>
            <a:lvl1pPr>
              <a:defRPr sz="1200">
                <a:solidFill>
                  <a:schemeClr val="tx1"/>
                </a:solidFill>
              </a:defRPr>
            </a:lvl1pPr>
          </a:lstStyle>
          <a:p>
            <a:r>
              <a:rPr lang="en-US" dirty="0"/>
              <a:t>Click to Add Institution Name (If You Need to Customize)</a:t>
            </a:r>
          </a:p>
        </p:txBody>
      </p:sp>
      <p:sp>
        <p:nvSpPr>
          <p:cNvPr id="13" name="Text Placeholder 5"/>
          <p:cNvSpPr>
            <a:spLocks noGrp="1"/>
          </p:cNvSpPr>
          <p:nvPr>
            <p:ph type="body" sz="quarter" idx="20" hasCustomPrompt="1"/>
          </p:nvPr>
        </p:nvSpPr>
        <p:spPr bwMode="gray">
          <a:xfrm>
            <a:off x="913784" y="1020291"/>
            <a:ext cx="45720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Click to Add Date of Presentation (If You Need to Customize)</a:t>
            </a:r>
          </a:p>
        </p:txBody>
      </p:sp>
    </p:spTree>
    <p:extLst>
      <p:ext uri="{BB962C8B-B14F-4D97-AF65-F5344CB8AC3E}">
        <p14:creationId xmlns:p14="http://schemas.microsoft.com/office/powerpoint/2010/main" val="3655182406"/>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29935"/>
            <a:ext cx="4023360" cy="307777"/>
          </a:xfrm>
        </p:spPr>
        <p:txBody>
          <a:bodyPr anchor="t" anchorCtr="0"/>
          <a:lstStyle>
            <a:lvl1pPr>
              <a:defRPr sz="2000" b="0">
                <a:solidFill>
                  <a:schemeClr val="tx1"/>
                </a:solidFill>
              </a:defRPr>
            </a:lvl1pPr>
          </a:lstStyle>
          <a:p>
            <a:r>
              <a:rPr lang="en-US" dirty="0"/>
              <a:t>Insert Program Name Here</a:t>
            </a:r>
          </a:p>
        </p:txBody>
      </p:sp>
      <p:sp>
        <p:nvSpPr>
          <p:cNvPr id="15" name="Text Placeholder 5"/>
          <p:cNvSpPr>
            <a:spLocks noGrp="1"/>
          </p:cNvSpPr>
          <p:nvPr>
            <p:ph type="body" sz="quarter" idx="20" hasCustomPrompt="1"/>
          </p:nvPr>
        </p:nvSpPr>
        <p:spPr bwMode="gray">
          <a:xfrm>
            <a:off x="784156" y="11437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5" name="Text Placeholder 4"/>
          <p:cNvSpPr>
            <a:spLocks noGrp="1"/>
          </p:cNvSpPr>
          <p:nvPr>
            <p:ph type="body" sz="quarter" idx="30" hasCustomPrompt="1"/>
          </p:nvPr>
        </p:nvSpPr>
        <p:spPr bwMode="gray">
          <a:xfrm>
            <a:off x="784156" y="1348779"/>
            <a:ext cx="347472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cxnSp>
        <p:nvCxnSpPr>
          <p:cNvPr id="24" name="Straight Connector 23"/>
          <p:cNvCxnSpPr/>
          <p:nvPr userDrawn="1"/>
        </p:nvCxnSpPr>
        <p:spPr bwMode="gray">
          <a:xfrm>
            <a:off x="4780643" y="375284"/>
            <a:ext cx="0" cy="4425315"/>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bwMode="gray">
          <a:xfrm>
            <a:off x="4854743" y="375975"/>
            <a:ext cx="1473868" cy="4017510"/>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LEGAL CAVEAT</a:t>
            </a:r>
          </a:p>
          <a:p>
            <a:pPr>
              <a:spcBef>
                <a:spcPts val="400"/>
              </a:spcBef>
            </a:pPr>
            <a:r>
              <a:rPr lang="en-US" sz="530" dirty="0">
                <a:solidFill>
                  <a:srgbClr val="333E48"/>
                </a:solidFill>
                <a:cs typeface="Arial"/>
              </a:rPr>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a:t>
            </a:r>
            <a:br>
              <a:rPr lang="en-US" sz="530" dirty="0">
                <a:solidFill>
                  <a:srgbClr val="333E48"/>
                </a:solidFill>
                <a:cs typeface="Arial"/>
              </a:rPr>
            </a:br>
            <a:r>
              <a:rPr lang="en-US" sz="530" dirty="0">
                <a:solidFill>
                  <a:srgbClr val="333E48"/>
                </a:solidFill>
                <a:cs typeface="Arial"/>
              </a:rPr>
              <a:t>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spcBef>
                <a:spcPts val="400"/>
              </a:spcBef>
            </a:pPr>
            <a:r>
              <a:rPr lang="en-US" sz="530" dirty="0">
                <a:solidFill>
                  <a:srgbClr val="333E48"/>
                </a:solidFill>
                <a:cs typeface="Arial"/>
              </a:rPr>
              <a:t>Advisory Board is a registered trademark of Advisory Board in the United States and other countries. Members are not permitted to use this trademark,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p:txBody>
      </p:sp>
      <p:sp>
        <p:nvSpPr>
          <p:cNvPr id="6" name="Text Placeholder 5"/>
          <p:cNvSpPr>
            <a:spLocks noGrp="1"/>
          </p:cNvSpPr>
          <p:nvPr>
            <p:ph type="body" sz="quarter" idx="37" hasCustomPrompt="1"/>
          </p:nvPr>
        </p:nvSpPr>
        <p:spPr bwMode="gray">
          <a:xfrm>
            <a:off x="784156" y="1547065"/>
            <a:ext cx="347472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16" name="Text Placeholder 5"/>
          <p:cNvSpPr>
            <a:spLocks noGrp="1"/>
          </p:cNvSpPr>
          <p:nvPr>
            <p:ph type="body" sz="quarter" idx="38" hasCustomPrompt="1"/>
          </p:nvPr>
        </p:nvSpPr>
        <p:spPr bwMode="gray">
          <a:xfrm>
            <a:off x="784156" y="1677053"/>
            <a:ext cx="347472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18" name="Text Placeholder 5"/>
          <p:cNvSpPr>
            <a:spLocks noGrp="1"/>
          </p:cNvSpPr>
          <p:nvPr>
            <p:ph type="body" sz="quarter" idx="39" hasCustomPrompt="1"/>
          </p:nvPr>
        </p:nvSpPr>
        <p:spPr bwMode="gray">
          <a:xfrm>
            <a:off x="784156" y="2111845"/>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6" name="Text Placeholder 4"/>
          <p:cNvSpPr>
            <a:spLocks noGrp="1"/>
          </p:cNvSpPr>
          <p:nvPr>
            <p:ph type="body" sz="quarter" idx="40" hasCustomPrompt="1"/>
          </p:nvPr>
        </p:nvSpPr>
        <p:spPr bwMode="gray">
          <a:xfrm>
            <a:off x="784156" y="2321372"/>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5"/>
          <p:cNvSpPr>
            <a:spLocks noGrp="1"/>
          </p:cNvSpPr>
          <p:nvPr>
            <p:ph type="body" sz="quarter" idx="41" hasCustomPrompt="1"/>
          </p:nvPr>
        </p:nvSpPr>
        <p:spPr bwMode="gray">
          <a:xfrm>
            <a:off x="784156" y="2775232"/>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28" name="Text Placeholder 4"/>
          <p:cNvSpPr>
            <a:spLocks noGrp="1"/>
          </p:cNvSpPr>
          <p:nvPr>
            <p:ph type="body" sz="quarter" idx="42" hasCustomPrompt="1"/>
          </p:nvPr>
        </p:nvSpPr>
        <p:spPr bwMode="gray">
          <a:xfrm>
            <a:off x="784156" y="2984759"/>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784156" y="34386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0" name="Text Placeholder 4"/>
          <p:cNvSpPr>
            <a:spLocks noGrp="1"/>
          </p:cNvSpPr>
          <p:nvPr>
            <p:ph type="body" sz="quarter" idx="44" hasCustomPrompt="1"/>
          </p:nvPr>
        </p:nvSpPr>
        <p:spPr bwMode="gray">
          <a:xfrm>
            <a:off x="784156" y="3648163"/>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1271954298"/>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2" name="Rectangle 1"/>
          <p:cNvSpPr/>
          <p:nvPr userDrawn="1"/>
        </p:nvSpPr>
        <p:spPr bwMode="gray">
          <a:xfrm>
            <a:off x="0" y="0"/>
            <a:ext cx="6400800" cy="101065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cxnSp>
        <p:nvCxnSpPr>
          <p:cNvPr id="5" name="Straight Connector 4"/>
          <p:cNvCxnSpPr/>
          <p:nvPr userDrawn="1"/>
        </p:nvCxnSpPr>
        <p:spPr bwMode="gray">
          <a:xfrm>
            <a:off x="4780643" y="-2108"/>
            <a:ext cx="0" cy="470912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bwMode="gray">
          <a:xfrm>
            <a:off x="4854743" y="24057"/>
            <a:ext cx="1473868" cy="468179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IMPORTANT: Please read the following.</a:t>
            </a:r>
          </a:p>
          <a:p>
            <a:pPr>
              <a:spcBef>
                <a:spcPts val="400"/>
              </a:spcBef>
            </a:pPr>
            <a:r>
              <a:rPr lang="en-US" sz="530" dirty="0">
                <a:solidFill>
                  <a:srgbClr val="333E48"/>
                </a:solidFill>
                <a:cs typeface="Arial"/>
              </a:rPr>
              <a:t>Advisory Board has prepared this report for the exclusive use of its members. Each member acknowledges and agrees that this report and the information contained herein (collectively, the “Report”) are confidential and proprietary to Advisory Board. By accepting delivery of this Report, each member agrees to abide by the terms as stated herein, including the following:</a:t>
            </a:r>
          </a:p>
          <a:p>
            <a:pPr marL="115888" indent="-115888">
              <a:spcBef>
                <a:spcPts val="400"/>
              </a:spcBef>
            </a:pPr>
            <a:r>
              <a:rPr lang="en-US" sz="530" dirty="0">
                <a:solidFill>
                  <a:srgbClr val="333E48"/>
                </a:solidFill>
                <a:cs typeface="Aria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400"/>
              </a:spcBef>
            </a:pPr>
            <a:r>
              <a:rPr lang="en-US" sz="530" dirty="0">
                <a:solidFill>
                  <a:srgbClr val="333E48"/>
                </a:solidFill>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lang="en-US" sz="530" dirty="0">
                <a:solidFill>
                  <a:srgbClr val="333E48"/>
                </a:solidFill>
                <a:cs typeface="Arial"/>
              </a:rPr>
            </a:br>
            <a:r>
              <a:rPr lang="en-US" sz="530" dirty="0">
                <a:solidFill>
                  <a:srgbClr val="333E48"/>
                </a:solidFill>
                <a:cs typeface="Arial"/>
              </a:rPr>
              <a:t>(b) any third party.</a:t>
            </a:r>
          </a:p>
          <a:p>
            <a:pPr marL="115888" indent="-115888">
              <a:spcBef>
                <a:spcPts val="400"/>
              </a:spcBef>
            </a:pPr>
            <a:r>
              <a:rPr lang="en-US" sz="530" dirty="0">
                <a:solidFill>
                  <a:srgbClr val="333E48"/>
                </a:solidFill>
                <a:cs typeface="Aria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400"/>
              </a:spcBef>
            </a:pPr>
            <a:r>
              <a:rPr lang="en-US" sz="530" dirty="0">
                <a:solidFill>
                  <a:srgbClr val="333E48"/>
                </a:solidFill>
                <a:cs typeface="Arial"/>
              </a:rPr>
              <a:t>4.	Each member shall not remove from this Report any confidential markings, copyright notices, and/or other similar indicia herein.</a:t>
            </a:r>
          </a:p>
          <a:p>
            <a:pPr marL="115888" indent="-115888">
              <a:spcBef>
                <a:spcPts val="400"/>
              </a:spcBef>
            </a:pPr>
            <a:r>
              <a:rPr lang="en-US" sz="530" dirty="0">
                <a:solidFill>
                  <a:srgbClr val="333E48"/>
                </a:solidFill>
                <a:cs typeface="Arial"/>
              </a:rPr>
              <a:t>5.	Each member is responsible for any breach of its obligations as stated herein by any of its employees or agents.</a:t>
            </a:r>
          </a:p>
          <a:p>
            <a:pPr marL="115888" indent="-115888">
              <a:spcBef>
                <a:spcPts val="400"/>
              </a:spcBef>
            </a:pPr>
            <a:r>
              <a:rPr lang="en-US" sz="530" dirty="0">
                <a:solidFill>
                  <a:srgbClr val="333E48"/>
                </a:solidFill>
                <a:cs typeface="Arial"/>
              </a:rPr>
              <a:t>6.	If a member is unwilling to abide by any</a:t>
            </a:r>
            <a:br>
              <a:rPr lang="en-US" sz="530" dirty="0">
                <a:solidFill>
                  <a:srgbClr val="333E48"/>
                </a:solidFill>
                <a:cs typeface="Arial"/>
              </a:rPr>
            </a:br>
            <a:r>
              <a:rPr lang="en-US" sz="530" dirty="0">
                <a:solidFill>
                  <a:srgbClr val="333E48"/>
                </a:solidFill>
                <a:cs typeface="Arial"/>
              </a:rPr>
              <a:t>of the foregoing obligations, then such member shall promptly return this Report and all copies thereof to Advisory Board.</a:t>
            </a:r>
          </a:p>
        </p:txBody>
      </p:sp>
    </p:spTree>
    <p:extLst>
      <p:ext uri="{BB962C8B-B14F-4D97-AF65-F5344CB8AC3E}">
        <p14:creationId xmlns:p14="http://schemas.microsoft.com/office/powerpoint/2010/main" val="2849732477"/>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preserve="1" userDrawn="1">
  <p:cSld name="Paperless Meeting Credit/Caveat">
    <p:spTree>
      <p:nvGrpSpPr>
        <p:cNvPr id="1" name=""/>
        <p:cNvGrpSpPr/>
        <p:nvPr/>
      </p:nvGrpSpPr>
      <p:grpSpPr>
        <a:xfrm>
          <a:off x="0" y="0"/>
          <a:ext cx="0" cy="0"/>
          <a:chOff x="0" y="0"/>
          <a:chExt cx="0" cy="0"/>
        </a:xfrm>
      </p:grpSpPr>
      <p:cxnSp>
        <p:nvCxnSpPr>
          <p:cNvPr id="8" name="Straight Connector 7"/>
          <p:cNvCxnSpPr/>
          <p:nvPr/>
        </p:nvCxnSpPr>
        <p:spPr bwMode="gray">
          <a:xfrm>
            <a:off x="4101378"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itle 2"/>
          <p:cNvSpPr>
            <a:spLocks noGrp="1"/>
          </p:cNvSpPr>
          <p:nvPr userDrawn="1">
            <p:ph type="title" hasCustomPrompt="1"/>
          </p:nvPr>
        </p:nvSpPr>
        <p:spPr bwMode="gray">
          <a:xfrm>
            <a:off x="320675" y="208501"/>
            <a:ext cx="3474720" cy="307777"/>
          </a:xfrm>
        </p:spPr>
        <p:txBody>
          <a:bodyPr anchor="t" anchorCtr="0"/>
          <a:lstStyle>
            <a:lvl1pPr>
              <a:defRPr sz="2000" b="0">
                <a:solidFill>
                  <a:schemeClr val="tx1"/>
                </a:solidFill>
              </a:defRPr>
            </a:lvl1pPr>
          </a:lstStyle>
          <a:p>
            <a:r>
              <a:rPr lang="en-US" dirty="0"/>
              <a:t>Insert Program Name Here</a:t>
            </a:r>
          </a:p>
        </p:txBody>
      </p:sp>
      <p:sp>
        <p:nvSpPr>
          <p:cNvPr id="3" name="TextBox 2"/>
          <p:cNvSpPr txBox="1"/>
          <p:nvPr userDrawn="1"/>
        </p:nvSpPr>
        <p:spPr bwMode="gray">
          <a:xfrm>
            <a:off x="4173101" y="70269"/>
            <a:ext cx="2160193" cy="4534575"/>
          </a:xfrm>
          <a:prstGeom prst="rect">
            <a:avLst/>
          </a:prstGeom>
          <a:noFill/>
        </p:spPr>
        <p:txBody>
          <a:bodyPr wrap="square" lIns="0" tIns="0" rIns="0" bIns="0" rtlCol="0">
            <a:spAutoFit/>
          </a:bodyPr>
          <a:lstStyle/>
          <a:p>
            <a:pPr>
              <a:spcBef>
                <a:spcPts val="300"/>
              </a:spcBef>
            </a:pPr>
            <a:r>
              <a:rPr lang="en-US" sz="450" b="1" dirty="0">
                <a:solidFill>
                  <a:srgbClr val="333E48"/>
                </a:solidFill>
              </a:rPr>
              <a:t>LEGAL CAVEAT</a:t>
            </a:r>
          </a:p>
          <a:p>
            <a:pPr>
              <a:spcBef>
                <a:spcPts val="300"/>
              </a:spcBef>
            </a:pPr>
            <a:r>
              <a:rPr lang="en-US" sz="450" dirty="0">
                <a:solidFill>
                  <a:srgbClr val="333E48"/>
                </a:solidFill>
              </a:rPr>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spcBef>
                <a:spcPts val="300"/>
              </a:spcBef>
            </a:pPr>
            <a:r>
              <a:rPr lang="en-US" sz="450" dirty="0">
                <a:solidFill>
                  <a:srgbClr val="333E48"/>
                </a:solidFill>
              </a:rPr>
              <a:t>Advisory Board is a registered trademark of Advisory Board in the United States and other countries. Members are not permitted to</a:t>
            </a:r>
            <a:br>
              <a:rPr lang="en-US" sz="450" dirty="0">
                <a:solidFill>
                  <a:srgbClr val="333E48"/>
                </a:solidFill>
              </a:rPr>
            </a:br>
            <a:r>
              <a:rPr lang="en-US" sz="450" dirty="0">
                <a:solidFill>
                  <a:srgbClr val="333E48"/>
                </a:solidFill>
              </a:rPr>
              <a:t>use this trademark, or any other trademark, product name, service name, trade name, and logo of Advisory Board without prior written consent of</a:t>
            </a:r>
            <a:br>
              <a:rPr lang="en-US" sz="450" dirty="0">
                <a:solidFill>
                  <a:srgbClr val="333E48"/>
                </a:solidFill>
              </a:rPr>
            </a:br>
            <a:r>
              <a:rPr lang="en-US" sz="450" dirty="0">
                <a:solidFill>
                  <a:srgbClr val="333E48"/>
                </a:solidFill>
              </a:rPr>
              <a:t>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spcBef>
                <a:spcPts val="800"/>
              </a:spcBef>
            </a:pPr>
            <a:r>
              <a:rPr lang="en-US" sz="450" b="1" dirty="0">
                <a:solidFill>
                  <a:srgbClr val="333E48"/>
                </a:solidFill>
              </a:rPr>
              <a:t>IMPORTANT: Please read the following.</a:t>
            </a:r>
          </a:p>
          <a:p>
            <a:pPr>
              <a:spcBef>
                <a:spcPts val="300"/>
              </a:spcBef>
            </a:pPr>
            <a:r>
              <a:rPr lang="en-US" sz="450" dirty="0">
                <a:solidFill>
                  <a:srgbClr val="333E48"/>
                </a:solidFill>
              </a:rPr>
              <a:t>Advisory Board has prepared this report for the exclusive use of its members. Each member acknowledges and agrees that this report and the information contained herein (collectively, the “Report”) are confidential and proprietary to Advisory Board. By accepting delivery of this Report, each member agrees to abide by the terms as stated herein, including the following:</a:t>
            </a:r>
          </a:p>
          <a:p>
            <a:pPr marL="115888" indent="-115888">
              <a:spcBef>
                <a:spcPts val="300"/>
              </a:spcBef>
            </a:pPr>
            <a:r>
              <a:rPr lang="en-US" sz="450" dirty="0">
                <a:solidFill>
                  <a:srgbClr val="333E48"/>
                </a:solidFil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300"/>
              </a:spcBef>
            </a:pPr>
            <a:r>
              <a:rPr lang="en-US" sz="450" dirty="0">
                <a:solidFill>
                  <a:srgbClr val="333E48"/>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5888" indent="-115888">
              <a:spcBef>
                <a:spcPts val="300"/>
              </a:spcBef>
            </a:pPr>
            <a:r>
              <a:rPr lang="en-US" sz="450" dirty="0">
                <a:solidFill>
                  <a:srgbClr val="333E48"/>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300"/>
              </a:spcBef>
            </a:pPr>
            <a:r>
              <a:rPr lang="en-US" sz="450" dirty="0">
                <a:solidFill>
                  <a:srgbClr val="333E48"/>
                </a:solidFill>
              </a:rPr>
              <a:t>4.	Each member shall not remove from this Report any confidential markings, copyright notices, and/or other similar indicia herein.</a:t>
            </a:r>
          </a:p>
          <a:p>
            <a:pPr marL="115888" indent="-115888">
              <a:spcBef>
                <a:spcPts val="300"/>
              </a:spcBef>
            </a:pPr>
            <a:r>
              <a:rPr lang="en-US" sz="450" dirty="0">
                <a:solidFill>
                  <a:srgbClr val="333E48"/>
                </a:solidFill>
              </a:rPr>
              <a:t>5.	Each member is responsible for any breach of its obligations as stated herein</a:t>
            </a:r>
            <a:br>
              <a:rPr lang="en-US" sz="450" dirty="0">
                <a:solidFill>
                  <a:srgbClr val="333E48"/>
                </a:solidFill>
              </a:rPr>
            </a:br>
            <a:r>
              <a:rPr lang="en-US" sz="450" dirty="0">
                <a:solidFill>
                  <a:srgbClr val="333E48"/>
                </a:solidFill>
              </a:rPr>
              <a:t>by any of its employees or agents.</a:t>
            </a:r>
          </a:p>
          <a:p>
            <a:pPr marL="115888" indent="-115888">
              <a:spcBef>
                <a:spcPts val="300"/>
              </a:spcBef>
            </a:pPr>
            <a:r>
              <a:rPr lang="en-US" sz="450" dirty="0">
                <a:solidFill>
                  <a:srgbClr val="333E48"/>
                </a:solidFill>
              </a:rPr>
              <a:t>6.	If a member is unwilling to abide by any of the foregoing obligations, then</a:t>
            </a:r>
            <a:br>
              <a:rPr lang="en-US" sz="450" dirty="0">
                <a:solidFill>
                  <a:srgbClr val="333E48"/>
                </a:solidFill>
              </a:rPr>
            </a:br>
            <a:r>
              <a:rPr lang="en-US" sz="450" dirty="0">
                <a:solidFill>
                  <a:srgbClr val="333E48"/>
                </a:solidFill>
              </a:rPr>
              <a:t>such member shall promptly return this Report and all copies thereof to</a:t>
            </a:r>
            <a:br>
              <a:rPr lang="en-US" sz="450" dirty="0">
                <a:solidFill>
                  <a:srgbClr val="333E48"/>
                </a:solidFill>
              </a:rPr>
            </a:br>
            <a:r>
              <a:rPr lang="en-US" sz="450" dirty="0">
                <a:solidFill>
                  <a:srgbClr val="333E48"/>
                </a:solidFill>
              </a:rPr>
              <a:t>Advisory Board. </a:t>
            </a:r>
          </a:p>
        </p:txBody>
      </p:sp>
      <p:sp>
        <p:nvSpPr>
          <p:cNvPr id="23" name="Text Placeholder 5"/>
          <p:cNvSpPr>
            <a:spLocks noGrp="1"/>
          </p:cNvSpPr>
          <p:nvPr>
            <p:ph type="body" sz="quarter" idx="37" hasCustomPrompt="1"/>
          </p:nvPr>
        </p:nvSpPr>
        <p:spPr bwMode="gray">
          <a:xfrm>
            <a:off x="597660" y="10414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24" name="Text Placeholder 4"/>
          <p:cNvSpPr>
            <a:spLocks noGrp="1"/>
          </p:cNvSpPr>
          <p:nvPr>
            <p:ph type="body" sz="quarter" idx="38" hasCustomPrompt="1"/>
          </p:nvPr>
        </p:nvSpPr>
        <p:spPr bwMode="gray">
          <a:xfrm>
            <a:off x="597660" y="1246507"/>
            <a:ext cx="320040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sp>
        <p:nvSpPr>
          <p:cNvPr id="25" name="Text Placeholder 5"/>
          <p:cNvSpPr>
            <a:spLocks noGrp="1"/>
          </p:cNvSpPr>
          <p:nvPr>
            <p:ph type="body" sz="quarter" idx="39" hasCustomPrompt="1"/>
          </p:nvPr>
        </p:nvSpPr>
        <p:spPr bwMode="gray">
          <a:xfrm>
            <a:off x="597660" y="1444793"/>
            <a:ext cx="320040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26" name="Text Placeholder 5"/>
          <p:cNvSpPr>
            <a:spLocks noGrp="1"/>
          </p:cNvSpPr>
          <p:nvPr>
            <p:ph type="body" sz="quarter" idx="40" hasCustomPrompt="1"/>
          </p:nvPr>
        </p:nvSpPr>
        <p:spPr bwMode="gray">
          <a:xfrm>
            <a:off x="597660" y="1574781"/>
            <a:ext cx="320040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27" name="Text Placeholder 5"/>
          <p:cNvSpPr>
            <a:spLocks noGrp="1"/>
          </p:cNvSpPr>
          <p:nvPr>
            <p:ph type="body" sz="quarter" idx="41" hasCustomPrompt="1"/>
          </p:nvPr>
        </p:nvSpPr>
        <p:spPr bwMode="gray">
          <a:xfrm>
            <a:off x="597660" y="2009573"/>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8" name="Text Placeholder 4"/>
          <p:cNvSpPr>
            <a:spLocks noGrp="1"/>
          </p:cNvSpPr>
          <p:nvPr>
            <p:ph type="body" sz="quarter" idx="42" hasCustomPrompt="1"/>
          </p:nvPr>
        </p:nvSpPr>
        <p:spPr bwMode="gray">
          <a:xfrm>
            <a:off x="597660" y="2219100"/>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597660" y="2672960"/>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30" name="Text Placeholder 4"/>
          <p:cNvSpPr>
            <a:spLocks noGrp="1"/>
          </p:cNvSpPr>
          <p:nvPr>
            <p:ph type="body" sz="quarter" idx="44" hasCustomPrompt="1"/>
          </p:nvPr>
        </p:nvSpPr>
        <p:spPr bwMode="gray">
          <a:xfrm>
            <a:off x="597660" y="2882487"/>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31" name="Text Placeholder 5"/>
          <p:cNvSpPr>
            <a:spLocks noGrp="1"/>
          </p:cNvSpPr>
          <p:nvPr>
            <p:ph type="body" sz="quarter" idx="45" hasCustomPrompt="1"/>
          </p:nvPr>
        </p:nvSpPr>
        <p:spPr bwMode="gray">
          <a:xfrm>
            <a:off x="597660" y="33363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2" name="Text Placeholder 4"/>
          <p:cNvSpPr>
            <a:spLocks noGrp="1"/>
          </p:cNvSpPr>
          <p:nvPr>
            <p:ph type="body" sz="quarter" idx="46" hasCustomPrompt="1"/>
          </p:nvPr>
        </p:nvSpPr>
        <p:spPr bwMode="gray">
          <a:xfrm>
            <a:off x="597660" y="3545891"/>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1055503054"/>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87932"/>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sp>
        <p:nvSpPr>
          <p:cNvPr id="11" name="TextBox 10"/>
          <p:cNvSpPr txBox="1"/>
          <p:nvPr userDrawn="1"/>
        </p:nvSpPr>
        <p:spPr bwMode="gray">
          <a:xfrm>
            <a:off x="2277274" y="4146231"/>
            <a:ext cx="2284554" cy="384050"/>
          </a:xfrm>
          <a:prstGeom prst="rect">
            <a:avLst/>
          </a:prstGeom>
          <a:noFill/>
        </p:spPr>
        <p:txBody>
          <a:bodyPr wrap="square" lIns="45720" rIns="45720" rtlCol="0" anchor="ctr">
            <a:noAutofit/>
          </a:bodyPr>
          <a:lstStyle/>
          <a:p>
            <a:pPr algn="ctr">
              <a:spcBef>
                <a:spcPts val="100"/>
              </a:spcBef>
            </a:pPr>
            <a:r>
              <a:rPr lang="en-US" sz="900" dirty="0">
                <a:solidFill>
                  <a:srgbClr val="333E48"/>
                </a:solidFill>
              </a:rPr>
              <a:t>2445 M Street NW I Washington DC 20037</a:t>
            </a:r>
          </a:p>
          <a:p>
            <a:pPr algn="ctr">
              <a:spcBef>
                <a:spcPts val="100"/>
              </a:spcBef>
            </a:pPr>
            <a:r>
              <a:rPr lang="en-US" sz="900" dirty="0">
                <a:solidFill>
                  <a:srgbClr val="333E48"/>
                </a:solidFill>
              </a:rPr>
              <a:t>P 202.266.5600 I F 202.266.5700</a:t>
            </a:r>
          </a:p>
        </p:txBody>
      </p:sp>
      <p:sp>
        <p:nvSpPr>
          <p:cNvPr id="14" name="TextBox 13"/>
          <p:cNvSpPr txBox="1"/>
          <p:nvPr userDrawn="1"/>
        </p:nvSpPr>
        <p:spPr bwMode="gray">
          <a:xfrm>
            <a:off x="4704239" y="4223041"/>
            <a:ext cx="1019662" cy="230430"/>
          </a:xfrm>
          <a:prstGeom prst="rect">
            <a:avLst/>
          </a:prstGeom>
          <a:noFill/>
        </p:spPr>
        <p:txBody>
          <a:bodyPr wrap="square" lIns="45720" rIns="45720" rtlCol="0" anchor="ctr">
            <a:noAutofit/>
          </a:bodyPr>
          <a:lstStyle/>
          <a:p>
            <a:pPr algn="ctr">
              <a:spcBef>
                <a:spcPts val="100"/>
              </a:spcBef>
            </a:pPr>
            <a:r>
              <a:rPr lang="en-US" sz="1100" b="1" dirty="0">
                <a:solidFill>
                  <a:srgbClr val="333E48"/>
                </a:solidFill>
              </a:rPr>
              <a:t>advisory.com</a:t>
            </a:r>
          </a:p>
        </p:txBody>
      </p:sp>
      <p:cxnSp>
        <p:nvCxnSpPr>
          <p:cNvPr id="16" name="Straight Connector 15"/>
          <p:cNvCxnSpPr/>
          <p:nvPr userDrawn="1"/>
        </p:nvCxnSpPr>
        <p:spPr bwMode="gray">
          <a:xfrm>
            <a:off x="4636567" y="4090988"/>
            <a:ext cx="0" cy="493029"/>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gray">
          <a:xfrm>
            <a:off x="2193405" y="4090988"/>
            <a:ext cx="0" cy="493029"/>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640804" y="3978148"/>
            <a:ext cx="1517904" cy="737308"/>
          </a:xfrm>
          <a:prstGeom prst="rect">
            <a:avLst/>
          </a:prstGeom>
        </p:spPr>
      </p:pic>
    </p:spTree>
    <p:extLst>
      <p:ext uri="{BB962C8B-B14F-4D97-AF65-F5344CB8AC3E}">
        <p14:creationId xmlns:p14="http://schemas.microsoft.com/office/powerpoint/2010/main" val="407184537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grpSp>
        <p:nvGrpSpPr>
          <p:cNvPr id="10" name="Group 9"/>
          <p:cNvGrpSpPr/>
          <p:nvPr userDrawn="1"/>
        </p:nvGrpSpPr>
        <p:grpSpPr bwMode="gray">
          <a:xfrm>
            <a:off x="307400" y="3978148"/>
            <a:ext cx="5786000" cy="737308"/>
            <a:chOff x="318732" y="3948514"/>
            <a:chExt cx="5786000" cy="737308"/>
          </a:xfrm>
        </p:grpSpPr>
        <p:sp>
          <p:nvSpPr>
            <p:cNvPr id="12" name="TextBox 11"/>
            <p:cNvSpPr txBox="1"/>
            <p:nvPr userDrawn="1"/>
          </p:nvSpPr>
          <p:spPr bwMode="gray">
            <a:xfrm>
              <a:off x="3286128" y="4080437"/>
              <a:ext cx="1785798" cy="473463"/>
            </a:xfrm>
            <a:prstGeom prst="rect">
              <a:avLst/>
            </a:prstGeom>
            <a:noFill/>
          </p:spPr>
          <p:txBody>
            <a:bodyPr wrap="square" lIns="109728" rIns="109728" rtlCol="0" anchor="ctr">
              <a:spAutoFit/>
            </a:bodyPr>
            <a:lstStyle/>
            <a:p>
              <a:pPr algn="ctr">
                <a:spcBef>
                  <a:spcPts val="100"/>
                </a:spcBef>
              </a:pPr>
              <a:r>
                <a:rPr lang="en-US" sz="770" dirty="0">
                  <a:solidFill>
                    <a:srgbClr val="333E48"/>
                  </a:solidFill>
                </a:rPr>
                <a:t>Third Floor, Melbourne House</a:t>
              </a:r>
            </a:p>
            <a:p>
              <a:pPr algn="ctr">
                <a:spcBef>
                  <a:spcPts val="100"/>
                </a:spcBef>
              </a:pPr>
              <a:r>
                <a:rPr lang="en-US" sz="770" dirty="0">
                  <a:solidFill>
                    <a:srgbClr val="333E48"/>
                  </a:solidFill>
                </a:rPr>
                <a:t>46 Aldwych, London WC2B 4LL, UK</a:t>
              </a:r>
            </a:p>
            <a:p>
              <a:pPr algn="ctr">
                <a:spcBef>
                  <a:spcPts val="100"/>
                </a:spcBef>
              </a:pPr>
              <a:r>
                <a:rPr lang="en-US" sz="770" dirty="0">
                  <a:solidFill>
                    <a:srgbClr val="333E48"/>
                  </a:solidFill>
                </a:rPr>
                <a:t>P +44 (0) 203 100 6800</a:t>
              </a:r>
            </a:p>
          </p:txBody>
        </p:sp>
        <p:sp>
          <p:nvSpPr>
            <p:cNvPr id="13" name="TextBox 12"/>
            <p:cNvSpPr txBox="1"/>
            <p:nvPr userDrawn="1"/>
          </p:nvSpPr>
          <p:spPr bwMode="gray">
            <a:xfrm>
              <a:off x="5057679" y="4194058"/>
              <a:ext cx="1047053" cy="246221"/>
            </a:xfrm>
            <a:prstGeom prst="rect">
              <a:avLst/>
            </a:prstGeom>
            <a:noFill/>
          </p:spPr>
          <p:txBody>
            <a:bodyPr wrap="square" lIns="109728" rIns="109728" rtlCol="0" anchor="ctr">
              <a:spAutoFit/>
            </a:bodyPr>
            <a:lstStyle/>
            <a:p>
              <a:pPr algn="ctr">
                <a:spcBef>
                  <a:spcPts val="100"/>
                </a:spcBef>
              </a:pPr>
              <a:r>
                <a:rPr lang="en-US" sz="1000" b="1" dirty="0">
                  <a:solidFill>
                    <a:srgbClr val="333E48"/>
                  </a:solidFill>
                </a:rPr>
                <a:t>advisory.com</a:t>
              </a:r>
            </a:p>
          </p:txBody>
        </p:sp>
        <p:sp>
          <p:nvSpPr>
            <p:cNvPr id="17" name="TextBox 16"/>
            <p:cNvSpPr txBox="1"/>
            <p:nvPr userDrawn="1"/>
          </p:nvSpPr>
          <p:spPr bwMode="gray">
            <a:xfrm>
              <a:off x="1834207" y="4014778"/>
              <a:ext cx="1451921" cy="604781"/>
            </a:xfrm>
            <a:prstGeom prst="rect">
              <a:avLst/>
            </a:prstGeom>
            <a:noFill/>
          </p:spPr>
          <p:txBody>
            <a:bodyPr wrap="square" lIns="109728" rIns="109728" rtlCol="0" anchor="ctr">
              <a:spAutoFit/>
            </a:bodyPr>
            <a:lstStyle/>
            <a:p>
              <a:pPr algn="ctr">
                <a:spcBef>
                  <a:spcPts val="100"/>
                </a:spcBef>
              </a:pPr>
              <a:r>
                <a:rPr lang="en-US" sz="770" dirty="0">
                  <a:solidFill>
                    <a:srgbClr val="333E48"/>
                  </a:solidFill>
                </a:rPr>
                <a:t>2445 M Street NW</a:t>
              </a:r>
            </a:p>
            <a:p>
              <a:pPr algn="ctr">
                <a:spcBef>
                  <a:spcPts val="100"/>
                </a:spcBef>
              </a:pPr>
              <a:r>
                <a:rPr lang="en-US" sz="770" dirty="0">
                  <a:solidFill>
                    <a:srgbClr val="333E48"/>
                  </a:solidFill>
                </a:rPr>
                <a:t>Washington DC 20037, USA</a:t>
              </a:r>
            </a:p>
            <a:p>
              <a:pPr algn="ctr">
                <a:spcBef>
                  <a:spcPts val="100"/>
                </a:spcBef>
              </a:pPr>
              <a:r>
                <a:rPr lang="en-US" sz="770" dirty="0">
                  <a:solidFill>
                    <a:srgbClr val="333E48"/>
                  </a:solidFill>
                </a:rPr>
                <a:t>P +1 202 266 5600</a:t>
              </a:r>
            </a:p>
            <a:p>
              <a:pPr algn="ctr">
                <a:spcBef>
                  <a:spcPts val="100"/>
                </a:spcBef>
              </a:pPr>
              <a:r>
                <a:rPr lang="en-US" sz="770" dirty="0">
                  <a:solidFill>
                    <a:srgbClr val="333E48"/>
                  </a:solidFill>
                </a:rPr>
                <a:t>F +1 202 266 5700</a:t>
              </a:r>
            </a:p>
          </p:txBody>
        </p:sp>
        <p:cxnSp>
          <p:nvCxnSpPr>
            <p:cNvPr id="18" name="Straight Connector 17"/>
            <p:cNvCxnSpPr/>
            <p:nvPr userDrawn="1"/>
          </p:nvCxnSpPr>
          <p:spPr bwMode="gray">
            <a:xfrm>
              <a:off x="1831673" y="4045733"/>
              <a:ext cx="0" cy="54287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3286128" y="4045733"/>
              <a:ext cx="0" cy="54287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5069584" y="4045733"/>
              <a:ext cx="0" cy="54287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318732" y="3948514"/>
              <a:ext cx="1517904" cy="737308"/>
            </a:xfrm>
            <a:prstGeom prst="rect">
              <a:avLst/>
            </a:prstGeom>
          </p:spPr>
        </p:pic>
      </p:grpSp>
    </p:spTree>
    <p:extLst>
      <p:ext uri="{BB962C8B-B14F-4D97-AF65-F5344CB8AC3E}">
        <p14:creationId xmlns:p14="http://schemas.microsoft.com/office/powerpoint/2010/main" val="2755003380"/>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3888" y="-13366"/>
            <a:ext cx="6419088" cy="4814315"/>
          </a:xfrm>
          <a:prstGeom prst="rect">
            <a:avLst/>
          </a:prstGeom>
        </p:spPr>
      </p:pic>
    </p:spTree>
    <p:extLst>
      <p:ext uri="{BB962C8B-B14F-4D97-AF65-F5344CB8AC3E}">
        <p14:creationId xmlns:p14="http://schemas.microsoft.com/office/powerpoint/2010/main" val="475039567"/>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preserve="1" userDrawn="1">
  <p:cSld name="Title: Logo Lock-up">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26" y="-379461"/>
            <a:ext cx="6461760" cy="4846320"/>
          </a:xfrm>
          <a:prstGeom prst="rect">
            <a:avLst/>
          </a:prstGeom>
        </p:spPr>
      </p:pic>
      <p:sp>
        <p:nvSpPr>
          <p:cNvPr id="19"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20"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sp>
        <p:nvSpPr>
          <p:cNvPr id="21" name="Rectangle 20"/>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2" name="Text Placeholder 5"/>
          <p:cNvSpPr txBox="1">
            <a:spLocks/>
          </p:cNvSpPr>
          <p:nvPr userDrawn="1"/>
        </p:nvSpPr>
        <p:spPr bwMode="gray">
          <a:xfrm>
            <a:off x="3196864" y="4558066"/>
            <a:ext cx="2880771" cy="123111"/>
          </a:xfrm>
          <a:prstGeom prst="rect">
            <a:avLst/>
          </a:prstGeom>
        </p:spPr>
        <p:txBody>
          <a:bodyPr lIns="0" tIns="0" rIns="0" bIns="0">
            <a:spAutoFit/>
          </a:bodyPr>
          <a:lstStyle>
            <a:lvl1pPr marL="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1pPr>
            <a:lvl2pPr marL="1143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2pPr>
            <a:lvl3pPr marL="2286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3pPr>
            <a:lvl4pPr marL="3429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4pPr>
            <a:lvl5pPr marL="457200" indent="0" algn="l" defTabSz="640080" rtl="0" eaLnBrk="1" latinLnBrk="0" hangingPunct="1">
              <a:spcBef>
                <a:spcPts val="0"/>
              </a:spcBef>
              <a:buFont typeface="Arial" pitchFamily="34" charset="0"/>
              <a:buNone/>
              <a:defRPr sz="1200" kern="1200" baseline="0">
                <a:solidFill>
                  <a:schemeClr val="bg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lgn="r"/>
            <a:r>
              <a:rPr lang="en-US" sz="800" dirty="0">
                <a:solidFill>
                  <a:srgbClr val="333E48"/>
                </a:solidFill>
              </a:rPr>
              <a:t>research             technology             consulting</a:t>
            </a:r>
          </a:p>
        </p:txBody>
      </p:sp>
      <p:pic>
        <p:nvPicPr>
          <p:cNvPr id="24" name="Pictur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335" y="4563674"/>
            <a:ext cx="2665432" cy="115036"/>
          </a:xfrm>
          <a:prstGeom prst="rect">
            <a:avLst/>
          </a:prstGeom>
        </p:spPr>
      </p:pic>
      <p:grpSp>
        <p:nvGrpSpPr>
          <p:cNvPr id="25" name="Group 24"/>
          <p:cNvGrpSpPr/>
          <p:nvPr userDrawn="1"/>
        </p:nvGrpSpPr>
        <p:grpSpPr>
          <a:xfrm>
            <a:off x="5376532" y="4563007"/>
            <a:ext cx="196409" cy="128480"/>
            <a:chOff x="656773" y="1399832"/>
            <a:chExt cx="8289135" cy="5422283"/>
          </a:xfrm>
        </p:grpSpPr>
        <p:sp>
          <p:nvSpPr>
            <p:cNvPr id="26" name="Rectangle 43"/>
            <p:cNvSpPr/>
            <p:nvPr/>
          </p:nvSpPr>
          <p:spPr bwMode="gray">
            <a:xfrm flipH="1">
              <a:off x="4417883" y="3543481"/>
              <a:ext cx="4528025" cy="3278634"/>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27" name="Group 26"/>
            <p:cNvGrpSpPr/>
            <p:nvPr/>
          </p:nvGrpSpPr>
          <p:grpSpPr>
            <a:xfrm>
              <a:off x="656773" y="1399832"/>
              <a:ext cx="3784599" cy="5422283"/>
              <a:chOff x="656773" y="1399832"/>
              <a:chExt cx="3784599" cy="5422283"/>
            </a:xfrm>
          </p:grpSpPr>
          <p:sp>
            <p:nvSpPr>
              <p:cNvPr id="29" name="Rectangle 43"/>
              <p:cNvSpPr/>
              <p:nvPr/>
            </p:nvSpPr>
            <p:spPr bwMode="gray">
              <a:xfrm>
                <a:off x="656773" y="3543481"/>
                <a:ext cx="3784599" cy="3278634"/>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0" name="Oval 29"/>
              <p:cNvSpPr/>
              <p:nvPr/>
            </p:nvSpPr>
            <p:spPr bwMode="gray">
              <a:xfrm>
                <a:off x="793607"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28" name="Oval 27"/>
            <p:cNvSpPr/>
            <p:nvPr/>
          </p:nvSpPr>
          <p:spPr bwMode="gray">
            <a:xfrm>
              <a:off x="6937232"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grpSp>
        <p:nvGrpSpPr>
          <p:cNvPr id="31" name="Group 30"/>
          <p:cNvGrpSpPr/>
          <p:nvPr userDrawn="1"/>
        </p:nvGrpSpPr>
        <p:grpSpPr>
          <a:xfrm>
            <a:off x="4558489" y="4525050"/>
            <a:ext cx="151956" cy="203371"/>
            <a:chOff x="4807473" y="3465581"/>
            <a:chExt cx="2677513" cy="3583450"/>
          </a:xfrm>
          <a:solidFill>
            <a:schemeClr val="tx1"/>
          </a:solidFill>
        </p:grpSpPr>
        <p:sp>
          <p:nvSpPr>
            <p:cNvPr id="32" name="Flowchart: Manual Operation 15"/>
            <p:cNvSpPr/>
            <p:nvPr/>
          </p:nvSpPr>
          <p:spPr bwMode="gray">
            <a:xfrm>
              <a:off x="5047396" y="5469276"/>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3" name="Flowchart: Manual Operation 15"/>
            <p:cNvSpPr/>
            <p:nvPr/>
          </p:nvSpPr>
          <p:spPr bwMode="gray">
            <a:xfrm>
              <a:off x="4807473" y="3465581"/>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4" name="Flowchart: Manual Operation 15"/>
            <p:cNvSpPr/>
            <p:nvPr/>
          </p:nvSpPr>
          <p:spPr bwMode="gray">
            <a:xfrm rot="21428216">
              <a:off x="6068144" y="4422934"/>
              <a:ext cx="1416842" cy="141684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35" name="Rounded Rectangle 11"/>
          <p:cNvSpPr/>
          <p:nvPr userDrawn="1"/>
        </p:nvSpPr>
        <p:spPr bwMode="gray">
          <a:xfrm rot="18908457">
            <a:off x="3760132" y="4584583"/>
            <a:ext cx="190031" cy="98266"/>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pic>
        <p:nvPicPr>
          <p:cNvPr id="37" name="Picture 3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0503" y="123690"/>
            <a:ext cx="1571626" cy="599546"/>
          </a:xfrm>
          <a:prstGeom prst="rect">
            <a:avLst/>
          </a:prstGeom>
        </p:spPr>
      </p:pic>
      <p:sp>
        <p:nvSpPr>
          <p:cNvPr id="38" name="Text Placeholder 5"/>
          <p:cNvSpPr>
            <a:spLocks noGrp="1"/>
          </p:cNvSpPr>
          <p:nvPr>
            <p:ph type="body" sz="quarter" idx="21" hasCustomPrompt="1"/>
          </p:nvPr>
        </p:nvSpPr>
        <p:spPr bwMode="gray">
          <a:xfrm>
            <a:off x="1901905" y="222295"/>
            <a:ext cx="2286000" cy="402336"/>
          </a:xfrm>
        </p:spPr>
        <p:txBody>
          <a:bodyPr anchor="ctr">
            <a:noAutofit/>
          </a:bodyPr>
          <a:lstStyle>
            <a:lvl1pPr marL="0" indent="0">
              <a:spcBef>
                <a:spcPts val="0"/>
              </a:spcBef>
              <a:buNone/>
              <a:defRPr sz="115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39" name="Straight Connector 38"/>
          <p:cNvCxnSpPr/>
          <p:nvPr userDrawn="1"/>
        </p:nvCxnSpPr>
        <p:spPr bwMode="gray">
          <a:xfrm>
            <a:off x="1782129" y="224009"/>
            <a:ext cx="0" cy="398908"/>
          </a:xfrm>
          <a:prstGeom prst="line">
            <a:avLst/>
          </a:prstGeom>
          <a:ln w="5715">
            <a:solidFill>
              <a:schemeClr val="bg1"/>
            </a:solidFill>
            <a:miter lim="800000"/>
          </a:ln>
        </p:spPr>
        <p:style>
          <a:lnRef idx="1">
            <a:schemeClr val="accent1"/>
          </a:lnRef>
          <a:fillRef idx="0">
            <a:schemeClr val="accent1"/>
          </a:fillRef>
          <a:effectRef idx="0">
            <a:schemeClr val="accent1"/>
          </a:effectRef>
          <a:fontRef idx="minor">
            <a:schemeClr val="tx1"/>
          </a:fontRef>
        </p:style>
      </p:cxnSp>
      <p:sp>
        <p:nvSpPr>
          <p:cNvPr id="40" name="TextBox 39"/>
          <p:cNvSpPr txBox="1"/>
          <p:nvPr userDrawn="1"/>
        </p:nvSpPr>
        <p:spPr bwMode="gray">
          <a:xfrm>
            <a:off x="321335" y="4165566"/>
            <a:ext cx="3722254" cy="184666"/>
          </a:xfrm>
          <a:prstGeom prst="rect">
            <a:avLst/>
          </a:prstGeom>
          <a:noFill/>
        </p:spPr>
        <p:txBody>
          <a:bodyPr wrap="square" lIns="0" tIns="0" rIns="0" bIns="0" rtlCol="0">
            <a:spAutoFit/>
          </a:bodyPr>
          <a:lstStyle/>
          <a:p>
            <a:pPr>
              <a:spcBef>
                <a:spcPts val="500"/>
              </a:spcBef>
            </a:pPr>
            <a:r>
              <a:rPr lang="en-US" sz="1200" b="1" dirty="0">
                <a:solidFill>
                  <a:srgbClr val="FFFFFF"/>
                </a:solidFill>
              </a:rPr>
              <a:t>Chief Clinical Executive </a:t>
            </a:r>
            <a:r>
              <a:rPr lang="en-US" sz="1200" b="1" dirty="0">
                <a:solidFill>
                  <a:srgbClr val="CF0A2C"/>
                </a:solidFill>
              </a:rPr>
              <a:t>2016 Summit</a:t>
            </a:r>
          </a:p>
        </p:txBody>
      </p:sp>
    </p:spTree>
    <p:extLst>
      <p:ext uri="{BB962C8B-B14F-4D97-AF65-F5344CB8AC3E}">
        <p14:creationId xmlns:p14="http://schemas.microsoft.com/office/powerpoint/2010/main" val="34694043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9738" y="1277938"/>
            <a:ext cx="26844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76600" y="1277938"/>
            <a:ext cx="2684463"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3E4792-E778-4A81-8180-2923F76A916D}"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B108F-A02F-4639-B3D7-961D569F0794}" type="slidenum">
              <a:rPr lang="en-US" smtClean="0"/>
              <a:t>‹#›</a:t>
            </a:fld>
            <a:endParaRPr lang="en-US"/>
          </a:p>
        </p:txBody>
      </p:sp>
    </p:spTree>
    <p:extLst>
      <p:ext uri="{BB962C8B-B14F-4D97-AF65-F5344CB8AC3E}">
        <p14:creationId xmlns:p14="http://schemas.microsoft.com/office/powerpoint/2010/main" val="322208537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preserve="1" userDrawn="1">
  <p:cSld name="Title: Logo">
    <p:spTree>
      <p:nvGrpSpPr>
        <p:cNvPr id="1" name=""/>
        <p:cNvGrpSpPr/>
        <p:nvPr/>
      </p:nvGrpSpPr>
      <p:grpSpPr>
        <a:xfrm>
          <a:off x="0" y="0"/>
          <a:ext cx="0" cy="0"/>
          <a:chOff x="0" y="0"/>
          <a:chExt cx="0" cy="0"/>
        </a:xfrm>
      </p:grpSpPr>
      <p:sp>
        <p:nvSpPr>
          <p:cNvPr id="11" name="Rectangle 10"/>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12" name="Group 11"/>
          <p:cNvGrpSpPr/>
          <p:nvPr userDrawn="1"/>
        </p:nvGrpSpPr>
        <p:grpSpPr bwMode="gray">
          <a:xfrm>
            <a:off x="2469328" y="1009678"/>
            <a:ext cx="3931710" cy="3793330"/>
            <a:chOff x="2469328" y="1009678"/>
            <a:chExt cx="3931710" cy="3793330"/>
          </a:xfrm>
        </p:grpSpPr>
        <p:sp>
          <p:nvSpPr>
            <p:cNvPr id="16"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18"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19"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grpSp>
      <p:sp>
        <p:nvSpPr>
          <p:cNvPr id="20" name="Rectangle 19"/>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206723" y="103457"/>
            <a:ext cx="1517904" cy="737308"/>
          </a:xfrm>
          <a:prstGeom prst="rect">
            <a:avLst/>
          </a:prstGeom>
        </p:spPr>
      </p:pic>
      <p:sp>
        <p:nvSpPr>
          <p:cNvPr id="23"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24"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spTree>
    <p:extLst>
      <p:ext uri="{BB962C8B-B14F-4D97-AF65-F5344CB8AC3E}">
        <p14:creationId xmlns:p14="http://schemas.microsoft.com/office/powerpoint/2010/main" val="1590087062"/>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preserve="1" userDrawn="1">
  <p:cSld name="Road Map 3">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13" name="TextBox 12"/>
          <p:cNvSpPr txBox="1"/>
          <p:nvPr userDrawn="1"/>
        </p:nvSpPr>
        <p:spPr bwMode="gray">
          <a:xfrm>
            <a:off x="786450" y="198021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1070148" y="26835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1" name="TextBox 20"/>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5" name="TextBox 14"/>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t>
            </a:r>
            <a:r>
              <a:rPr lang="en-US" sz="500" b="1" dirty="0">
                <a:solidFill>
                  <a:srgbClr val="BEC9D0"/>
                </a:solidFill>
              </a:rPr>
              <a:t>advisory.com</a:t>
            </a:r>
            <a:endParaRPr lang="en-US" sz="500" dirty="0">
              <a:solidFill>
                <a:srgbClr val="BEC9D0"/>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gray">
          <a:xfrm>
            <a:off x="6444245" y="-2355"/>
            <a:ext cx="1552324" cy="2257536"/>
          </a:xfrm>
          <a:prstGeom prst="rect">
            <a:avLst/>
          </a:prstGeom>
        </p:spPr>
      </p:pic>
      <p:sp>
        <p:nvSpPr>
          <p:cNvPr id="2"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5" name="Text Placeholder 4"/>
          <p:cNvSpPr>
            <a:spLocks noGrp="1"/>
          </p:cNvSpPr>
          <p:nvPr>
            <p:ph type="body" sz="quarter" idx="28" hasCustomPrompt="1"/>
          </p:nvPr>
        </p:nvSpPr>
        <p:spPr bwMode="gray">
          <a:xfrm>
            <a:off x="1341574" y="214949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19" name="Text Placeholder 4"/>
          <p:cNvSpPr>
            <a:spLocks noGrp="1"/>
          </p:cNvSpPr>
          <p:nvPr>
            <p:ph type="body" sz="quarter" idx="29" hasCustomPrompt="1"/>
          </p:nvPr>
        </p:nvSpPr>
        <p:spPr bwMode="gray">
          <a:xfrm>
            <a:off x="1560779" y="28528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2492999973"/>
      </p:ext>
    </p:extLst>
  </p:cSld>
  <p:clrMapOvr>
    <a:overrideClrMapping bg1="lt1" tx1="dk1" bg2="lt2" tx2="dk2" accent1="accent1" accent2="accent2" accent3="accent3" accent4="accent4" accent5="accent5" accent6="accent6" hlink="hlink" folHlink="folHlink"/>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preserve="1" userDrawn="1">
  <p:cSld name="Road Map 4">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734092" y="185495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972575" y="243302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196771" y="301109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4"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5" name="TextBox 24"/>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7" name="TextBox 1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t>
            </a:r>
            <a:r>
              <a:rPr lang="en-US" sz="500" b="1" dirty="0">
                <a:solidFill>
                  <a:srgbClr val="BEC9D0"/>
                </a:solidFill>
              </a:rPr>
              <a:t>advisory.com</a:t>
            </a:r>
            <a:endParaRPr lang="en-US" sz="500" dirty="0">
              <a:solidFill>
                <a:srgbClr val="BEC9D0"/>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341574" y="202423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560779" y="260230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792510" y="318037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158170647"/>
      </p:ext>
    </p:extLst>
  </p:cSld>
  <p:clrMapOvr>
    <a:overrideClrMapping bg1="lt1" tx1="dk1" bg2="lt2" tx2="dk2" accent1="accent1" accent2="accent2" accent3="accent3" accent4="accent4" accent5="accent5" accent6="accent6" hlink="hlink" folHlink="folHlink"/>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preserve="1" userDrawn="1">
  <p:cSld name="Road Map 5">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629279" y="160443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870300" y="218250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097035" y="276057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7" name="TextBox 16"/>
          <p:cNvSpPr txBox="1"/>
          <p:nvPr userDrawn="1"/>
        </p:nvSpPr>
        <p:spPr bwMode="gray">
          <a:xfrm>
            <a:off x="1323771" y="333864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402544" y="102636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9" name="TextBox 18"/>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t>
            </a:r>
            <a:r>
              <a:rPr lang="en-US" sz="500" b="1" dirty="0">
                <a:solidFill>
                  <a:srgbClr val="BEC9D0"/>
                </a:solidFill>
              </a:rPr>
              <a:t>advisory.com</a:t>
            </a:r>
            <a:endParaRPr lang="en-US" sz="500" dirty="0">
              <a:solidFill>
                <a:srgbClr val="BEC9D0"/>
              </a:solidFill>
            </a:endParaRPr>
          </a:p>
        </p:txBody>
      </p:sp>
      <p:pic>
        <p:nvPicPr>
          <p:cNvPr id="21" name="Picture 2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gray">
          <a:xfrm>
            <a:off x="6444245" y="-2355"/>
            <a:ext cx="1552324" cy="2257536"/>
          </a:xfrm>
          <a:prstGeom prst="rect">
            <a:avLst/>
          </a:prstGeom>
        </p:spPr>
      </p:pic>
      <p:sp>
        <p:nvSpPr>
          <p:cNvPr id="23" name="Title 1"/>
          <p:cNvSpPr>
            <a:spLocks noGrp="1"/>
          </p:cNvSpPr>
          <p:nvPr>
            <p:ph type="title" hasCustomPrompt="1"/>
          </p:nvPr>
        </p:nvSpPr>
        <p:spPr bwMode="gray">
          <a:xfrm>
            <a:off x="1007460" y="1164868"/>
            <a:ext cx="4572000" cy="215444"/>
          </a:xfrm>
        </p:spPr>
        <p:txBody>
          <a:bodyPr anchor="ctr" anchorCtr="0"/>
          <a:lstStyle>
            <a:lvl1pPr>
              <a:defRPr sz="1400" b="0"/>
            </a:lvl1pPr>
          </a:lstStyle>
          <a:p>
            <a:r>
              <a:rPr lang="en-US" dirty="0"/>
              <a:t>Section Title – Arial 14pt Regular, White, Use Title Case</a:t>
            </a:r>
          </a:p>
        </p:txBody>
      </p:sp>
      <p:sp>
        <p:nvSpPr>
          <p:cNvPr id="25" name="Text Placeholder 4"/>
          <p:cNvSpPr>
            <a:spLocks noGrp="1"/>
          </p:cNvSpPr>
          <p:nvPr>
            <p:ph type="body" sz="quarter" idx="28" hasCustomPrompt="1"/>
          </p:nvPr>
        </p:nvSpPr>
        <p:spPr bwMode="gray">
          <a:xfrm>
            <a:off x="1259614" y="177371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6" name="Text Placeholder 4"/>
          <p:cNvSpPr>
            <a:spLocks noGrp="1"/>
          </p:cNvSpPr>
          <p:nvPr>
            <p:ph type="body" sz="quarter" idx="31" hasCustomPrompt="1"/>
          </p:nvPr>
        </p:nvSpPr>
        <p:spPr bwMode="gray">
          <a:xfrm>
            <a:off x="1478819" y="235178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2" hasCustomPrompt="1"/>
          </p:nvPr>
        </p:nvSpPr>
        <p:spPr bwMode="gray">
          <a:xfrm>
            <a:off x="1710550" y="292985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5" hasCustomPrompt="1"/>
          </p:nvPr>
        </p:nvSpPr>
        <p:spPr bwMode="gray">
          <a:xfrm>
            <a:off x="1917770" y="350792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4024607269"/>
      </p:ext>
    </p:extLst>
  </p:cSld>
  <p:clrMapOvr>
    <a:overrideClrMapping bg1="lt1" tx1="dk1" bg2="lt2" tx2="dk2" accent1="accent1" accent2="accent2" accent3="accent3" accent4="accent4" accent5="accent5" accent6="accent6" hlink="hlink" folHlink="folHlink"/>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preserve="1" userDrawn="1">
  <p:cSld name="Road Map 6">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526564" y="1341392"/>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760073" y="191946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987319" y="2497530"/>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17" name="TextBox 16"/>
          <p:cNvSpPr txBox="1"/>
          <p:nvPr userDrawn="1"/>
        </p:nvSpPr>
        <p:spPr bwMode="gray">
          <a:xfrm>
            <a:off x="1227091" y="307559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3"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1" name="TextBox 2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t>
            </a:r>
            <a:r>
              <a:rPr lang="en-US" sz="500" b="1" dirty="0">
                <a:solidFill>
                  <a:srgbClr val="BEC9D0"/>
                </a:solidFill>
              </a:rPr>
              <a:t>advisory.com</a:t>
            </a:r>
            <a:endParaRPr lang="en-US" sz="500" dirty="0">
              <a:solidFill>
                <a:srgbClr val="BEC9D0"/>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gray">
          <a:xfrm>
            <a:off x="6444245" y="-2355"/>
            <a:ext cx="1552324" cy="2257536"/>
          </a:xfrm>
          <a:prstGeom prst="rect">
            <a:avLst/>
          </a:prstGeom>
        </p:spPr>
      </p:pic>
      <p:sp>
        <p:nvSpPr>
          <p:cNvPr id="25" name="Title 1"/>
          <p:cNvSpPr>
            <a:spLocks noGrp="1"/>
          </p:cNvSpPr>
          <p:nvPr>
            <p:ph type="title" hasCustomPrompt="1"/>
          </p:nvPr>
        </p:nvSpPr>
        <p:spPr bwMode="gray">
          <a:xfrm>
            <a:off x="903718" y="901822"/>
            <a:ext cx="4572000" cy="215444"/>
          </a:xfrm>
        </p:spPr>
        <p:txBody>
          <a:bodyPr anchor="ctr" anchorCtr="0"/>
          <a:lstStyle>
            <a:lvl1pPr>
              <a:defRPr sz="1400" b="0"/>
            </a:lvl1pPr>
          </a:lstStyle>
          <a:p>
            <a:r>
              <a:rPr lang="en-US" dirty="0"/>
              <a:t>Section Title – Arial 14pt Regular, White, Use Title Case</a:t>
            </a:r>
          </a:p>
        </p:txBody>
      </p:sp>
      <p:sp>
        <p:nvSpPr>
          <p:cNvPr id="26" name="Text Placeholder 4"/>
          <p:cNvSpPr>
            <a:spLocks noGrp="1"/>
          </p:cNvSpPr>
          <p:nvPr>
            <p:ph type="body" sz="quarter" idx="28" hasCustomPrompt="1"/>
          </p:nvPr>
        </p:nvSpPr>
        <p:spPr bwMode="gray">
          <a:xfrm>
            <a:off x="1155872" y="1510669"/>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1" hasCustomPrompt="1"/>
          </p:nvPr>
        </p:nvSpPr>
        <p:spPr bwMode="gray">
          <a:xfrm>
            <a:off x="1375077" y="208873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2" hasCustomPrompt="1"/>
          </p:nvPr>
        </p:nvSpPr>
        <p:spPr bwMode="gray">
          <a:xfrm>
            <a:off x="1606808" y="2666807"/>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8" hasCustomPrompt="1"/>
          </p:nvPr>
        </p:nvSpPr>
        <p:spPr bwMode="gray">
          <a:xfrm>
            <a:off x="1814028" y="324487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9"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1428898107"/>
      </p:ext>
    </p:extLst>
  </p:cSld>
  <p:clrMapOvr>
    <a:overrideClrMapping bg1="lt1" tx1="dk1" bg2="lt2" tx2="dk2" accent1="accent1" accent2="accent2" accent3="accent3" accent4="accent4" accent5="accent5" accent6="accent6" hlink="hlink" folHlink="folHlink"/>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preserve="1" userDrawn="1">
  <p:cSld name="Road Map 7">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80339" y="12450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686412"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873696" y="220849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17" name="TextBox 16"/>
          <p:cNvSpPr txBox="1"/>
          <p:nvPr userDrawn="1"/>
        </p:nvSpPr>
        <p:spPr bwMode="gray">
          <a:xfrm>
            <a:off x="1073506" y="269021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3" name="TextBox 22"/>
          <p:cNvSpPr txBox="1"/>
          <p:nvPr userDrawn="1"/>
        </p:nvSpPr>
        <p:spPr bwMode="gray">
          <a:xfrm>
            <a:off x="1267053" y="317194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5"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6" name="TextBox 25"/>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7" name="TextBox 2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t>
            </a:r>
            <a:r>
              <a:rPr lang="en-US" sz="500" b="1" dirty="0">
                <a:solidFill>
                  <a:srgbClr val="BEC9D0"/>
                </a:solidFill>
              </a:rPr>
              <a:t>advisory.com</a:t>
            </a:r>
            <a:endParaRPr lang="en-US" sz="500" dirty="0">
              <a:solidFill>
                <a:srgbClr val="BEC9D0"/>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gray">
          <a:xfrm>
            <a:off x="6444245" y="-2355"/>
            <a:ext cx="1552324" cy="2257536"/>
          </a:xfrm>
          <a:prstGeom prst="rect">
            <a:avLst/>
          </a:prstGeom>
        </p:spPr>
      </p:pic>
      <p:sp>
        <p:nvSpPr>
          <p:cNvPr id="24"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080729" y="14143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273838" y="189604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466947" y="237777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2" name="Text Placeholder 4"/>
          <p:cNvSpPr>
            <a:spLocks noGrp="1"/>
          </p:cNvSpPr>
          <p:nvPr>
            <p:ph type="body" sz="quarter" idx="41" hasCustomPrompt="1"/>
          </p:nvPr>
        </p:nvSpPr>
        <p:spPr bwMode="gray">
          <a:xfrm>
            <a:off x="1660056" y="285949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3" name="Text Placeholder 4"/>
          <p:cNvSpPr>
            <a:spLocks noGrp="1"/>
          </p:cNvSpPr>
          <p:nvPr>
            <p:ph type="body" sz="quarter" idx="42" hasCustomPrompt="1"/>
          </p:nvPr>
        </p:nvSpPr>
        <p:spPr bwMode="gray">
          <a:xfrm>
            <a:off x="1853165" y="334122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43"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2793883231"/>
      </p:ext>
    </p:extLst>
  </p:cSld>
  <p:clrMapOvr>
    <a:overrideClrMapping bg1="lt1" tx1="dk1" bg2="lt2" tx2="dk2" accent1="accent1" accent2="accent2" accent3="accent3" accent4="accent4" accent5="accent5" accent6="accent6" hlink="hlink" folHlink="folHlink"/>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preserve="1" userDrawn="1">
  <p:cSld name="Road Map 8">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5" name="TextBox 24"/>
          <p:cNvSpPr txBox="1"/>
          <p:nvPr userDrawn="1"/>
        </p:nvSpPr>
        <p:spPr bwMode="gray">
          <a:xfrm>
            <a:off x="1304319" y="324075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61414" y="117622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5" name="TextBox 14"/>
          <p:cNvSpPr txBox="1"/>
          <p:nvPr userDrawn="1"/>
        </p:nvSpPr>
        <p:spPr bwMode="gray">
          <a:xfrm>
            <a:off x="786050" y="200204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72902"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8</a:t>
            </a:r>
          </a:p>
        </p:txBody>
      </p:sp>
      <p:sp>
        <p:nvSpPr>
          <p:cNvPr id="17" name="TextBox 16"/>
          <p:cNvSpPr txBox="1"/>
          <p:nvPr userDrawn="1"/>
        </p:nvSpPr>
        <p:spPr bwMode="gray">
          <a:xfrm>
            <a:off x="967157" y="24149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2833"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grpSp>
        <p:nvGrpSpPr>
          <p:cNvPr id="2" name="Group 1"/>
          <p:cNvGrpSpPr/>
          <p:nvPr userDrawn="1"/>
        </p:nvGrpSpPr>
        <p:grpSpPr bwMode="gray">
          <a:xfrm>
            <a:off x="629995" y="1589135"/>
            <a:ext cx="274320" cy="492443"/>
            <a:chOff x="842273" y="1726771"/>
            <a:chExt cx="274320" cy="492443"/>
          </a:xfrm>
        </p:grpSpPr>
        <p:sp>
          <p:nvSpPr>
            <p:cNvPr id="14" name="TextBox 13"/>
            <p:cNvSpPr txBox="1"/>
            <p:nvPr userDrawn="1"/>
          </p:nvSpPr>
          <p:spPr bwMode="gray">
            <a:xfrm>
              <a:off x="842273"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28" name="Rectangle 27"/>
            <p:cNvSpPr/>
            <p:nvPr userDrawn="1"/>
          </p:nvSpPr>
          <p:spPr bwMode="gray">
            <a:xfrm rot="20240294">
              <a:off x="1002510" y="1948341"/>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23" name="TextBox 22"/>
          <p:cNvSpPr txBox="1"/>
          <p:nvPr userDrawn="1"/>
        </p:nvSpPr>
        <p:spPr bwMode="gray">
          <a:xfrm>
            <a:off x="1135738" y="282785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9"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3" name="TextBox 32"/>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31" name="TextBox 3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t>
            </a:r>
            <a:r>
              <a:rPr lang="en-US" sz="500" b="1" dirty="0">
                <a:solidFill>
                  <a:srgbClr val="BEC9D0"/>
                </a:solidFill>
              </a:rPr>
              <a:t>advisory.com</a:t>
            </a:r>
            <a:endParaRPr lang="en-US" sz="500" dirty="0">
              <a:solidFill>
                <a:srgbClr val="BEC9D0"/>
              </a:solidFill>
            </a:endParaRPr>
          </a:p>
        </p:txBody>
      </p:sp>
      <p:pic>
        <p:nvPicPr>
          <p:cNvPr id="26" name="Picture 2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32" name="Text Placeholder 4"/>
          <p:cNvSpPr>
            <a:spLocks noGrp="1"/>
          </p:cNvSpPr>
          <p:nvPr>
            <p:ph type="body" sz="quarter" idx="28" hasCustomPrompt="1"/>
          </p:nvPr>
        </p:nvSpPr>
        <p:spPr bwMode="gray">
          <a:xfrm>
            <a:off x="1053142" y="134550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31" hasCustomPrompt="1"/>
          </p:nvPr>
        </p:nvSpPr>
        <p:spPr bwMode="gray">
          <a:xfrm>
            <a:off x="1218664" y="175841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5" name="Text Placeholder 4"/>
          <p:cNvSpPr>
            <a:spLocks noGrp="1"/>
          </p:cNvSpPr>
          <p:nvPr>
            <p:ph type="body" sz="quarter" idx="32" hasCustomPrompt="1"/>
          </p:nvPr>
        </p:nvSpPr>
        <p:spPr bwMode="gray">
          <a:xfrm>
            <a:off x="1384186" y="217131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6" name="Text Placeholder 4"/>
          <p:cNvSpPr>
            <a:spLocks noGrp="1"/>
          </p:cNvSpPr>
          <p:nvPr>
            <p:ph type="body" sz="quarter" idx="45" hasCustomPrompt="1"/>
          </p:nvPr>
        </p:nvSpPr>
        <p:spPr bwMode="gray">
          <a:xfrm>
            <a:off x="1549708" y="25842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7" name="Text Placeholder 4"/>
          <p:cNvSpPr>
            <a:spLocks noGrp="1"/>
          </p:cNvSpPr>
          <p:nvPr>
            <p:ph type="body" sz="quarter" idx="46" hasCustomPrompt="1"/>
          </p:nvPr>
        </p:nvSpPr>
        <p:spPr bwMode="gray">
          <a:xfrm>
            <a:off x="1715230" y="299713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8" name="Text Placeholder 4"/>
          <p:cNvSpPr>
            <a:spLocks noGrp="1"/>
          </p:cNvSpPr>
          <p:nvPr>
            <p:ph type="body" sz="quarter" idx="47" hasCustomPrompt="1"/>
          </p:nvPr>
        </p:nvSpPr>
        <p:spPr bwMode="gray">
          <a:xfrm>
            <a:off x="1880752" y="341003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9" name="Text Placeholder 4"/>
          <p:cNvSpPr>
            <a:spLocks noGrp="1"/>
          </p:cNvSpPr>
          <p:nvPr>
            <p:ph type="body" sz="quarter" idx="48"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4250704046"/>
      </p:ext>
    </p:extLst>
  </p:cSld>
  <p:clrMapOvr>
    <a:overrideClrMapping bg1="lt1" tx1="dk1" bg2="lt2" tx2="dk2" accent1="accent1" accent2="accent2" accent3="accent3" accent4="accent4" accent5="accent5" accent6="accent6" hlink="hlink" folHlink="folHlink"/>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1" name="Rectangle 20"/>
          <p:cNvSpPr/>
          <p:nvPr userDrawn="1"/>
        </p:nvSpPr>
        <p:spPr bwMode="gray">
          <a:xfrm>
            <a:off x="0" y="-1"/>
            <a:ext cx="6400800" cy="10885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15" name="Straight Connector 14"/>
          <p:cNvCxnSpPr/>
          <p:nvPr userDrawn="1"/>
        </p:nvCxnSpPr>
        <p:spPr bwMode="gray">
          <a:xfrm>
            <a:off x="1169427" y="1576552"/>
            <a:ext cx="4830717" cy="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1"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grpSp>
        <p:nvGrpSpPr>
          <p:cNvPr id="20" name="Group 4"/>
          <p:cNvGrpSpPr>
            <a:grpSpLocks noChangeAspect="1"/>
          </p:cNvGrpSpPr>
          <p:nvPr userDrawn="1"/>
        </p:nvGrpSpPr>
        <p:grpSpPr bwMode="gray">
          <a:xfrm>
            <a:off x="1171808" y="939171"/>
            <a:ext cx="720279" cy="558772"/>
            <a:chOff x="1155" y="849"/>
            <a:chExt cx="1717" cy="1332"/>
          </a:xfrm>
        </p:grpSpPr>
        <p:sp>
          <p:nvSpPr>
            <p:cNvPr id="26" name="Freeform 6"/>
            <p:cNvSpPr>
              <a:spLocks/>
            </p:cNvSpPr>
            <p:nvPr userDrawn="1"/>
          </p:nvSpPr>
          <p:spPr bwMode="gray">
            <a:xfrm>
              <a:off x="2045" y="1541"/>
              <a:ext cx="827" cy="640"/>
            </a:xfrm>
            <a:custGeom>
              <a:avLst/>
              <a:gdLst>
                <a:gd name="T0" fmla="*/ 0 w 1653"/>
                <a:gd name="T1" fmla="*/ 0 h 1280"/>
                <a:gd name="T2" fmla="*/ 828 w 1653"/>
                <a:gd name="T3" fmla="*/ 0 h 1280"/>
                <a:gd name="T4" fmla="*/ 1653 w 1653"/>
                <a:gd name="T5" fmla="*/ 1280 h 1280"/>
                <a:gd name="T6" fmla="*/ 824 w 1653"/>
                <a:gd name="T7" fmla="*/ 1280 h 1280"/>
                <a:gd name="T8" fmla="*/ 0 w 1653"/>
                <a:gd name="T9" fmla="*/ 0 h 1280"/>
              </a:gdLst>
              <a:ahLst/>
              <a:cxnLst>
                <a:cxn ang="0">
                  <a:pos x="T0" y="T1"/>
                </a:cxn>
                <a:cxn ang="0">
                  <a:pos x="T2" y="T3"/>
                </a:cxn>
                <a:cxn ang="0">
                  <a:pos x="T4" y="T5"/>
                </a:cxn>
                <a:cxn ang="0">
                  <a:pos x="T6" y="T7"/>
                </a:cxn>
                <a:cxn ang="0">
                  <a:pos x="T8" y="T9"/>
                </a:cxn>
              </a:cxnLst>
              <a:rect l="0" t="0" r="r" b="b"/>
              <a:pathLst>
                <a:path w="1653" h="1280">
                  <a:moveTo>
                    <a:pt x="0" y="0"/>
                  </a:moveTo>
                  <a:lnTo>
                    <a:pt x="828" y="0"/>
                  </a:lnTo>
                  <a:lnTo>
                    <a:pt x="1653" y="1280"/>
                  </a:lnTo>
                  <a:lnTo>
                    <a:pt x="824" y="1280"/>
                  </a:lnTo>
                  <a:lnTo>
                    <a:pt x="0" y="0"/>
                  </a:lnTo>
                  <a:close/>
                </a:path>
              </a:pathLst>
            </a:custGeom>
            <a:solidFill>
              <a:srgbClr val="B2B3B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7" name="Freeform 7"/>
            <p:cNvSpPr>
              <a:spLocks/>
            </p:cNvSpPr>
            <p:nvPr userDrawn="1"/>
          </p:nvSpPr>
          <p:spPr bwMode="gray">
            <a:xfrm>
              <a:off x="1155" y="1541"/>
              <a:ext cx="826" cy="640"/>
            </a:xfrm>
            <a:custGeom>
              <a:avLst/>
              <a:gdLst>
                <a:gd name="T0" fmla="*/ 824 w 1653"/>
                <a:gd name="T1" fmla="*/ 0 h 1280"/>
                <a:gd name="T2" fmla="*/ 1653 w 1653"/>
                <a:gd name="T3" fmla="*/ 0 h 1280"/>
                <a:gd name="T4" fmla="*/ 829 w 1653"/>
                <a:gd name="T5" fmla="*/ 1280 h 1280"/>
                <a:gd name="T6" fmla="*/ 0 w 1653"/>
                <a:gd name="T7" fmla="*/ 1280 h 1280"/>
                <a:gd name="T8" fmla="*/ 824 w 1653"/>
                <a:gd name="T9" fmla="*/ 0 h 1280"/>
              </a:gdLst>
              <a:ahLst/>
              <a:cxnLst>
                <a:cxn ang="0">
                  <a:pos x="T0" y="T1"/>
                </a:cxn>
                <a:cxn ang="0">
                  <a:pos x="T2" y="T3"/>
                </a:cxn>
                <a:cxn ang="0">
                  <a:pos x="T4" y="T5"/>
                </a:cxn>
                <a:cxn ang="0">
                  <a:pos x="T6" y="T7"/>
                </a:cxn>
                <a:cxn ang="0">
                  <a:pos x="T8" y="T9"/>
                </a:cxn>
              </a:cxnLst>
              <a:rect l="0" t="0" r="r" b="b"/>
              <a:pathLst>
                <a:path w="1653" h="1280">
                  <a:moveTo>
                    <a:pt x="824" y="0"/>
                  </a:moveTo>
                  <a:lnTo>
                    <a:pt x="1653" y="0"/>
                  </a:lnTo>
                  <a:lnTo>
                    <a:pt x="829" y="1280"/>
                  </a:lnTo>
                  <a:lnTo>
                    <a:pt x="0" y="1280"/>
                  </a:lnTo>
                  <a:lnTo>
                    <a:pt x="824" y="0"/>
                  </a:lnTo>
                  <a:close/>
                </a:path>
              </a:pathLst>
            </a:custGeom>
            <a:solidFill>
              <a:srgbClr val="B2B3B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8" name="Freeform 8"/>
            <p:cNvSpPr>
              <a:spLocks/>
            </p:cNvSpPr>
            <p:nvPr userDrawn="1"/>
          </p:nvSpPr>
          <p:spPr bwMode="gray">
            <a:xfrm>
              <a:off x="1609" y="849"/>
              <a:ext cx="826" cy="640"/>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Lst>
              <a:ahLst/>
              <a:cxnLst>
                <a:cxn ang="0">
                  <a:pos x="T0" y="T1"/>
                </a:cxn>
                <a:cxn ang="0">
                  <a:pos x="T2" y="T3"/>
                </a:cxn>
                <a:cxn ang="0">
                  <a:pos x="T4" y="T5"/>
                </a:cxn>
                <a:cxn ang="0">
                  <a:pos x="T6" y="T7"/>
                </a:cxn>
                <a:cxn ang="0">
                  <a:pos x="T8" y="T9"/>
                </a:cxn>
              </a:cxnLst>
              <a:rect l="0" t="0" r="r" b="b"/>
              <a:pathLst>
                <a:path w="1653" h="1280">
                  <a:moveTo>
                    <a:pt x="0" y="0"/>
                  </a:moveTo>
                  <a:lnTo>
                    <a:pt x="829" y="0"/>
                  </a:lnTo>
                  <a:lnTo>
                    <a:pt x="1653" y="1280"/>
                  </a:lnTo>
                  <a:lnTo>
                    <a:pt x="824" y="1280"/>
                  </a:lnTo>
                  <a:lnTo>
                    <a:pt x="0" y="0"/>
                  </a:lnTo>
                  <a:close/>
                </a:path>
              </a:pathLst>
            </a:custGeom>
            <a:solidFill>
              <a:srgbClr val="CF0A2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grpSp>
      <p:sp>
        <p:nvSpPr>
          <p:cNvPr id="2" name="Title 1"/>
          <p:cNvSpPr>
            <a:spLocks noGrp="1"/>
          </p:cNvSpPr>
          <p:nvPr>
            <p:ph type="title" hasCustomPrompt="1"/>
          </p:nvPr>
        </p:nvSpPr>
        <p:spPr bwMode="gray">
          <a:xfrm>
            <a:off x="1172943" y="2284456"/>
            <a:ext cx="4389120" cy="307777"/>
          </a:xfrm>
        </p:spPr>
        <p:txBody>
          <a:bodyPr/>
          <a:lstStyle>
            <a:lvl1pPr>
              <a:defRPr sz="2000" b="0">
                <a:solidFill>
                  <a:schemeClr val="tx1"/>
                </a:solidFill>
              </a:defRPr>
            </a:lvl1pPr>
          </a:lstStyle>
          <a:p>
            <a:r>
              <a:rPr lang="en-US" dirty="0"/>
              <a:t>Divider Title – Arial 20pt Regular</a:t>
            </a:r>
          </a:p>
        </p:txBody>
      </p:sp>
      <p:sp>
        <p:nvSpPr>
          <p:cNvPr id="4" name="Text Placeholder 3"/>
          <p:cNvSpPr>
            <a:spLocks noGrp="1"/>
          </p:cNvSpPr>
          <p:nvPr>
            <p:ph type="body" sz="quarter" idx="47" hasCustomPrompt="1"/>
          </p:nvPr>
        </p:nvSpPr>
        <p:spPr bwMode="gray">
          <a:xfrm>
            <a:off x="1172943" y="2604778"/>
            <a:ext cx="43891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Divider Subtitle – Arial 14pt Regular</a:t>
            </a:r>
          </a:p>
        </p:txBody>
      </p:sp>
      <p:sp>
        <p:nvSpPr>
          <p:cNvPr id="6" name="Text Placeholder 5"/>
          <p:cNvSpPr>
            <a:spLocks noGrp="1"/>
          </p:cNvSpPr>
          <p:nvPr>
            <p:ph type="body" sz="quarter" idx="48" hasCustomPrompt="1"/>
          </p:nvPr>
        </p:nvSpPr>
        <p:spPr bwMode="gray">
          <a:xfrm>
            <a:off x="4628544" y="1658893"/>
            <a:ext cx="1371600" cy="200055"/>
          </a:xfrm>
        </p:spPr>
        <p:txBody>
          <a:bodyPr/>
          <a:lstStyle>
            <a:lvl1pPr marL="0" indent="0" algn="r">
              <a:spcBef>
                <a:spcPts val="0"/>
              </a:spcBef>
              <a:buNone/>
              <a:defRPr sz="1300" i="1">
                <a:solidFill>
                  <a:schemeClr val="accent3"/>
                </a:solidFill>
              </a:defRPr>
            </a:lvl1pPr>
            <a:lvl2pPr marL="114300" indent="0" algn="r">
              <a:spcBef>
                <a:spcPts val="0"/>
              </a:spcBef>
              <a:buNone/>
              <a:defRPr sz="1300" i="1">
                <a:solidFill>
                  <a:schemeClr val="accent3"/>
                </a:solidFill>
              </a:defRPr>
            </a:lvl2pPr>
            <a:lvl3pPr marL="228600" indent="0" algn="r">
              <a:spcBef>
                <a:spcPts val="0"/>
              </a:spcBef>
              <a:buNone/>
              <a:defRPr sz="1300" i="1">
                <a:solidFill>
                  <a:schemeClr val="accent3"/>
                </a:solidFill>
              </a:defRPr>
            </a:lvl3pPr>
            <a:lvl4pPr marL="342900" indent="0" algn="r">
              <a:spcBef>
                <a:spcPts val="0"/>
              </a:spcBef>
              <a:buNone/>
              <a:defRPr sz="1300" i="1">
                <a:solidFill>
                  <a:schemeClr val="accent3"/>
                </a:solidFill>
              </a:defRPr>
            </a:lvl4pPr>
            <a:lvl5pPr marL="457200" indent="0" algn="r">
              <a:spcBef>
                <a:spcPts val="0"/>
              </a:spcBef>
              <a:buNone/>
              <a:defRPr sz="1300" i="1">
                <a:solidFill>
                  <a:schemeClr val="accent3"/>
                </a:solidFill>
              </a:defRPr>
            </a:lvl5pPr>
          </a:lstStyle>
          <a:p>
            <a:pPr lvl="0"/>
            <a:r>
              <a:rPr lang="en-US" dirty="0"/>
              <a:t>Chapter #</a:t>
            </a:r>
          </a:p>
        </p:txBody>
      </p:sp>
      <p:sp>
        <p:nvSpPr>
          <p:cNvPr id="8" name="Text Placeholder 7"/>
          <p:cNvSpPr>
            <a:spLocks noGrp="1"/>
          </p:cNvSpPr>
          <p:nvPr>
            <p:ph type="body" sz="quarter" idx="49" hasCustomPrompt="1"/>
          </p:nvPr>
        </p:nvSpPr>
        <p:spPr bwMode="gray">
          <a:xfrm>
            <a:off x="1381117" y="3078496"/>
            <a:ext cx="2743200" cy="1333698"/>
          </a:xfrm>
        </p:spPr>
        <p:txBody>
          <a:bodyPr/>
          <a:lstStyle>
            <a:lvl1pPr>
              <a:defRPr/>
            </a:lvl1pPr>
          </a:lstStyle>
          <a:p>
            <a:pPr lvl="0"/>
            <a:r>
              <a:rPr lang="en-US" dirty="0"/>
              <a:t>Bulleted text, if needed – Arial 10pt Regular Nine bullet levels are built in (hit Enter then Tab to get to the next bullet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8201978"/>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4124954581"/>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6"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7"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9"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10"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339567057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1325" y="255588"/>
            <a:ext cx="5519738" cy="928687"/>
          </a:xfrm>
        </p:spPr>
        <p:txBody>
          <a:bodyPr/>
          <a:lstStyle/>
          <a:p>
            <a:r>
              <a:rPr lang="en-US"/>
              <a:t>Click to edit Master title style</a:t>
            </a:r>
          </a:p>
        </p:txBody>
      </p:sp>
      <p:sp>
        <p:nvSpPr>
          <p:cNvPr id="3" name="Text Placeholder 2"/>
          <p:cNvSpPr>
            <a:spLocks noGrp="1"/>
          </p:cNvSpPr>
          <p:nvPr>
            <p:ph type="body" idx="1"/>
          </p:nvPr>
        </p:nvSpPr>
        <p:spPr>
          <a:xfrm>
            <a:off x="441325" y="1176338"/>
            <a:ext cx="2706688" cy="577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41325" y="1754188"/>
            <a:ext cx="2706688" cy="2578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240088" y="1176338"/>
            <a:ext cx="2720975" cy="577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240088" y="1754188"/>
            <a:ext cx="2720975" cy="2578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3E4792-E778-4A81-8180-2923F76A916D}" type="datetimeFigureOut">
              <a:rPr lang="en-US" smtClean="0"/>
              <a:t>5/8/2019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9B108F-A02F-4639-B3D7-961D569F0794}" type="slidenum">
              <a:rPr lang="en-US" smtClean="0"/>
              <a:t>‹#›</a:t>
            </a:fld>
            <a:endParaRPr lang="en-US"/>
          </a:p>
        </p:txBody>
      </p:sp>
    </p:spTree>
    <p:extLst>
      <p:ext uri="{BB962C8B-B14F-4D97-AF65-F5344CB8AC3E}">
        <p14:creationId xmlns:p14="http://schemas.microsoft.com/office/powerpoint/2010/main" val="2180228990"/>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showMasterSp="0" preserve="1" userDrawn="1">
  <p:cSld name="Impact Slide">
    <p:bg bwMode="gray">
      <p:bgPr>
        <a:solidFill>
          <a:schemeClr val="accent4"/>
        </a:solidFill>
        <a:effectLst/>
      </p:bgPr>
    </p:bg>
    <p:spTree>
      <p:nvGrpSpPr>
        <p:cNvPr id="1" name=""/>
        <p:cNvGrpSpPr/>
        <p:nvPr/>
      </p:nvGrpSpPr>
      <p:grpSpPr>
        <a:xfrm>
          <a:off x="0" y="0"/>
          <a:ext cx="0" cy="0"/>
          <a:chOff x="0" y="0"/>
          <a:chExt cx="0" cy="0"/>
        </a:xfrm>
      </p:grpSpPr>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1" name="TextBox 1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t>
            </a:r>
            <a:r>
              <a:rPr lang="en-US" sz="500" b="1" dirty="0">
                <a:solidFill>
                  <a:srgbClr val="BEC9D0"/>
                </a:solidFill>
              </a:rPr>
              <a:t>advisory.com</a:t>
            </a:r>
            <a:endParaRPr lang="en-US" sz="500" dirty="0">
              <a:solidFill>
                <a:srgbClr val="BEC9D0"/>
              </a:solidFill>
            </a:endParaRPr>
          </a:p>
        </p:txBody>
      </p:sp>
      <p:sp>
        <p:nvSpPr>
          <p:cNvPr id="10"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12"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2"/>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3" name="Text Placeholder 4"/>
          <p:cNvSpPr>
            <a:spLocks noGrp="1"/>
          </p:cNvSpPr>
          <p:nvPr>
            <p:ph type="body" sz="quarter" idx="27" hasCustomPrompt="1"/>
          </p:nvPr>
        </p:nvSpPr>
        <p:spPr bwMode="gray">
          <a:xfrm>
            <a:off x="955976" y="1760829"/>
            <a:ext cx="4488849" cy="1777410"/>
          </a:xfrm>
        </p:spPr>
        <p:txBody>
          <a:bodyPr/>
          <a:lstStyle>
            <a:lvl1pPr marL="0" indent="0">
              <a:lnSpc>
                <a:spcPct val="110000"/>
              </a:lnSpc>
              <a:spcBef>
                <a:spcPts val="1200"/>
              </a:spcBef>
              <a:buNone/>
              <a:defRPr sz="1500" baseline="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Use dark background slides sparingly as impact slides (ex: a single quote, statistic, or large image). See sample impact slides in the ABC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4389120" y="4619012"/>
            <a:ext cx="2011680" cy="181588"/>
          </a:xfrm>
        </p:spPr>
        <p:txBody>
          <a:bodyPr rIns="45720" bIns="27432" anchor="b" anchorCtr="0"/>
          <a:lstStyle>
            <a:lvl1pPr marL="0" indent="0">
              <a:spcBef>
                <a:spcPts val="0"/>
              </a:spcBef>
              <a:buNone/>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1457780603"/>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FFFFFF"/>
                </a:solidFill>
                <a:cs typeface="Arial" pitchFamily="34" charset="0"/>
              </a:rPr>
              <a:t>Notes:</a:t>
            </a:r>
          </a:p>
        </p:txBody>
      </p:sp>
    </p:spTree>
    <p:extLst>
      <p:ext uri="{BB962C8B-B14F-4D97-AF65-F5344CB8AC3E}">
        <p14:creationId xmlns:p14="http://schemas.microsoft.com/office/powerpoint/2010/main" val="1357260742"/>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Notes (Alt)">
    <p:spTree>
      <p:nvGrpSpPr>
        <p:cNvPr id="1" name=""/>
        <p:cNvGrpSpPr/>
        <p:nvPr/>
      </p:nvGrpSpPr>
      <p:grpSpPr>
        <a:xfrm>
          <a:off x="0" y="0"/>
          <a:ext cx="0" cy="0"/>
          <a:chOff x="0" y="0"/>
          <a:chExt cx="0" cy="0"/>
        </a:xfrm>
      </p:grpSpPr>
      <p:sp>
        <p:nvSpPr>
          <p:cNvPr id="14" name="Rectangle 13"/>
          <p:cNvSpPr/>
          <p:nvPr userDrawn="1"/>
        </p:nvSpPr>
        <p:spPr bwMode="gray">
          <a:xfrm>
            <a:off x="0" y="-1"/>
            <a:ext cx="6400800" cy="10885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320675" y="85309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18" name="TextBox 17"/>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333E48"/>
                </a:solidFill>
                <a:cs typeface="Arial" pitchFamily="34" charset="0"/>
              </a:rPr>
              <a:t>Notes:</a:t>
            </a:r>
          </a:p>
        </p:txBody>
      </p:sp>
    </p:spTree>
    <p:extLst>
      <p:ext uri="{BB962C8B-B14F-4D97-AF65-F5344CB8AC3E}">
        <p14:creationId xmlns:p14="http://schemas.microsoft.com/office/powerpoint/2010/main" val="2932485851"/>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Speech Text Bottom">
    <p:spTree>
      <p:nvGrpSpPr>
        <p:cNvPr id="1" name=""/>
        <p:cNvGrpSpPr/>
        <p:nvPr/>
      </p:nvGrpSpPr>
      <p:grpSpPr>
        <a:xfrm>
          <a:off x="0" y="0"/>
          <a:ext cx="0" cy="0"/>
          <a:chOff x="0" y="0"/>
          <a:chExt cx="0" cy="0"/>
        </a:xfrm>
      </p:grpSpPr>
      <p:sp>
        <p:nvSpPr>
          <p:cNvPr id="4" name="Rectangle 3"/>
          <p:cNvSpPr/>
          <p:nvPr userDrawn="1"/>
        </p:nvSpPr>
        <p:spPr bwMode="gray">
          <a:xfrm>
            <a:off x="0" y="-1"/>
            <a:ext cx="6400800" cy="10885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 name="Title 1"/>
          <p:cNvSpPr>
            <a:spLocks noGrp="1"/>
          </p:cNvSpPr>
          <p:nvPr>
            <p:ph type="title" hasCustomPrompt="1"/>
          </p:nvPr>
        </p:nvSpPr>
        <p:spPr bwMode="gray">
          <a:xfrm>
            <a:off x="320675" y="2487144"/>
            <a:ext cx="5759450" cy="2018181"/>
          </a:xfrm>
        </p:spPr>
        <p:txBody>
          <a:bodyPr anchor="t" anchorCtr="0"/>
          <a:lstStyle>
            <a:lvl1pPr>
              <a:lnSpc>
                <a:spcPct val="110000"/>
              </a:lnSpc>
              <a:spcBef>
                <a:spcPts val="800"/>
              </a:spcBef>
              <a:defRPr sz="1000" b="0">
                <a:solidFill>
                  <a:schemeClr val="tx1"/>
                </a:solidFill>
              </a:defRPr>
            </a:lvl1pPr>
          </a:lstStyle>
          <a:p>
            <a:r>
              <a:rPr lang="en-US" dirty="0"/>
              <a:t>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a:t>
            </a:r>
          </a:p>
        </p:txBody>
      </p:sp>
    </p:spTree>
    <p:extLst>
      <p:ext uri="{BB962C8B-B14F-4D97-AF65-F5344CB8AC3E}">
        <p14:creationId xmlns:p14="http://schemas.microsoft.com/office/powerpoint/2010/main" val="1029410487"/>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spTree>
      <p:nvGrpSpPr>
        <p:cNvPr id="1" name=""/>
        <p:cNvGrpSpPr/>
        <p:nvPr/>
      </p:nvGrpSpPr>
      <p:grpSpPr>
        <a:xfrm>
          <a:off x="0" y="0"/>
          <a:ext cx="0" cy="0"/>
          <a:chOff x="0" y="0"/>
          <a:chExt cx="0" cy="0"/>
        </a:xfrm>
      </p:grpSpPr>
      <p:cxnSp>
        <p:nvCxnSpPr>
          <p:cNvPr id="14" name="Straight Connector 13"/>
          <p:cNvCxnSpPr/>
          <p:nvPr userDrawn="1"/>
        </p:nvCxnSpPr>
        <p:spPr bwMode="gray">
          <a:xfrm>
            <a:off x="1677053" y="519535"/>
            <a:ext cx="0" cy="50292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42874" y="396313"/>
            <a:ext cx="1517904" cy="737308"/>
          </a:xfrm>
          <a:prstGeom prst="rect">
            <a:avLst/>
          </a:prstGeom>
        </p:spPr>
      </p:pic>
      <p:sp>
        <p:nvSpPr>
          <p:cNvPr id="8" name="Title 3"/>
          <p:cNvSpPr>
            <a:spLocks noGrp="1"/>
          </p:cNvSpPr>
          <p:nvPr>
            <p:ph type="title" hasCustomPrompt="1"/>
          </p:nvPr>
        </p:nvSpPr>
        <p:spPr bwMode="gray">
          <a:xfrm>
            <a:off x="913784" y="2994031"/>
            <a:ext cx="4572000" cy="769441"/>
          </a:xfrm>
        </p:spPr>
        <p:txBody>
          <a:bodyPr/>
          <a:lstStyle>
            <a:lvl1pPr>
              <a:defRPr sz="2500" b="0">
                <a:solidFill>
                  <a:schemeClr val="tx1"/>
                </a:solidFill>
              </a:defRPr>
            </a:lvl1pPr>
          </a:lstStyle>
          <a:p>
            <a:r>
              <a:rPr lang="en-US" dirty="0"/>
              <a:t>Presentation Title – Arial 25pt Regular, Use Title Case</a:t>
            </a:r>
          </a:p>
        </p:txBody>
      </p:sp>
      <p:sp>
        <p:nvSpPr>
          <p:cNvPr id="9" name="Text Placeholder 5"/>
          <p:cNvSpPr>
            <a:spLocks noGrp="1"/>
          </p:cNvSpPr>
          <p:nvPr>
            <p:ph type="body" sz="quarter" idx="20" hasCustomPrompt="1"/>
          </p:nvPr>
        </p:nvSpPr>
        <p:spPr bwMode="gray">
          <a:xfrm>
            <a:off x="913784" y="3850943"/>
            <a:ext cx="45720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12pt Regular, Use Title Case</a:t>
            </a:r>
          </a:p>
        </p:txBody>
      </p:sp>
      <p:sp>
        <p:nvSpPr>
          <p:cNvPr id="16" name="Text Placeholder 5"/>
          <p:cNvSpPr>
            <a:spLocks noGrp="1"/>
          </p:cNvSpPr>
          <p:nvPr>
            <p:ph type="body" sz="quarter" idx="21" hasCustomPrompt="1"/>
          </p:nvPr>
        </p:nvSpPr>
        <p:spPr bwMode="gray">
          <a:xfrm>
            <a:off x="1754514" y="526372"/>
            <a:ext cx="2167128" cy="493776"/>
          </a:xfrm>
        </p:spPr>
        <p:txBody>
          <a:bodyPr anchor="ctr">
            <a:noAutofit/>
          </a:bodyPr>
          <a:lstStyle>
            <a:lvl1pPr marL="0" indent="0">
              <a:spcBef>
                <a:spcPts val="0"/>
              </a:spcBef>
              <a:buNone/>
              <a:defRPr sz="120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spTree>
    <p:extLst>
      <p:ext uri="{BB962C8B-B14F-4D97-AF65-F5344CB8AC3E}">
        <p14:creationId xmlns:p14="http://schemas.microsoft.com/office/powerpoint/2010/main" val="3427703723"/>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42874" y="396313"/>
            <a:ext cx="1517904" cy="737308"/>
          </a:xfrm>
          <a:prstGeom prst="rect">
            <a:avLst/>
          </a:prstGeom>
        </p:spPr>
      </p:pic>
      <p:sp>
        <p:nvSpPr>
          <p:cNvPr id="8" name="Title 3"/>
          <p:cNvSpPr>
            <a:spLocks noGrp="1"/>
          </p:cNvSpPr>
          <p:nvPr>
            <p:ph type="title" hasCustomPrompt="1"/>
          </p:nvPr>
        </p:nvSpPr>
        <p:spPr bwMode="gray">
          <a:xfrm>
            <a:off x="913784" y="2994031"/>
            <a:ext cx="4572000" cy="769441"/>
          </a:xfrm>
        </p:spPr>
        <p:txBody>
          <a:bodyPr/>
          <a:lstStyle>
            <a:lvl1pPr>
              <a:defRPr sz="2500" b="0">
                <a:solidFill>
                  <a:schemeClr val="tx1"/>
                </a:solidFill>
              </a:defRPr>
            </a:lvl1pPr>
          </a:lstStyle>
          <a:p>
            <a:r>
              <a:rPr lang="en-US" dirty="0"/>
              <a:t>Presentation Title – Arial 25pt Regular, Use Title Case</a:t>
            </a:r>
          </a:p>
        </p:txBody>
      </p:sp>
      <p:sp>
        <p:nvSpPr>
          <p:cNvPr id="9" name="Text Placeholder 5"/>
          <p:cNvSpPr>
            <a:spLocks noGrp="1"/>
          </p:cNvSpPr>
          <p:nvPr>
            <p:ph type="body" sz="quarter" idx="20" hasCustomPrompt="1"/>
          </p:nvPr>
        </p:nvSpPr>
        <p:spPr bwMode="gray">
          <a:xfrm>
            <a:off x="913784" y="3850943"/>
            <a:ext cx="45720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12pt Regular, Use Title Case</a:t>
            </a:r>
          </a:p>
        </p:txBody>
      </p:sp>
    </p:spTree>
    <p:extLst>
      <p:ext uri="{BB962C8B-B14F-4D97-AF65-F5344CB8AC3E}">
        <p14:creationId xmlns:p14="http://schemas.microsoft.com/office/powerpoint/2010/main" val="1220974579"/>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12" name="TextBox 11"/>
          <p:cNvSpPr txBox="1"/>
          <p:nvPr userDrawn="1"/>
        </p:nvSpPr>
        <p:spPr bwMode="gray">
          <a:xfrm>
            <a:off x="201703" y="4523275"/>
            <a:ext cx="2204936" cy="92333"/>
          </a:xfrm>
          <a:prstGeom prst="rect">
            <a:avLst/>
          </a:prstGeom>
          <a:noFill/>
        </p:spPr>
        <p:txBody>
          <a:bodyPr wrap="square" lIns="0" tIns="0" rIns="0" bIns="0" rtlCol="0" anchor="t" anchorCtr="0">
            <a:spAutoFit/>
          </a:bodyPr>
          <a:lstStyle/>
          <a:p>
            <a:pPr>
              <a:defRPr/>
            </a:pPr>
            <a:r>
              <a:rPr lang="en-US" sz="600" dirty="0">
                <a:solidFill>
                  <a:srgbClr val="617685"/>
                </a:solidFill>
              </a:rPr>
              <a:t>©2017 Advisory Board • </a:t>
            </a:r>
            <a:r>
              <a:rPr lang="en-US" sz="600" b="1" dirty="0">
                <a:solidFill>
                  <a:srgbClr val="617685"/>
                </a:solidFill>
              </a:rPr>
              <a:t>advisory.com</a:t>
            </a:r>
            <a:endParaRPr lang="en-US" sz="600" dirty="0">
              <a:solidFill>
                <a:srgbClr val="617685"/>
              </a:solidFill>
            </a:endParaRPr>
          </a:p>
        </p:txBody>
      </p:sp>
      <p:sp>
        <p:nvSpPr>
          <p:cNvPr id="2" name="Title 1"/>
          <p:cNvSpPr>
            <a:spLocks noGrp="1"/>
          </p:cNvSpPr>
          <p:nvPr>
            <p:ph type="title" hasCustomPrompt="1"/>
          </p:nvPr>
        </p:nvSpPr>
        <p:spPr bwMode="gray">
          <a:xfrm>
            <a:off x="913784" y="771428"/>
            <a:ext cx="4572000" cy="184666"/>
          </a:xfrm>
        </p:spPr>
        <p:txBody>
          <a:bodyPr/>
          <a:lstStyle>
            <a:lvl1pPr>
              <a:defRPr sz="1200">
                <a:solidFill>
                  <a:schemeClr val="tx1"/>
                </a:solidFill>
              </a:defRPr>
            </a:lvl1pPr>
          </a:lstStyle>
          <a:p>
            <a:r>
              <a:rPr lang="en-US" dirty="0"/>
              <a:t>Click to Add Institution Name (If You Need to Customize)</a:t>
            </a:r>
          </a:p>
        </p:txBody>
      </p:sp>
      <p:sp>
        <p:nvSpPr>
          <p:cNvPr id="13" name="Text Placeholder 5"/>
          <p:cNvSpPr>
            <a:spLocks noGrp="1"/>
          </p:cNvSpPr>
          <p:nvPr>
            <p:ph type="body" sz="quarter" idx="20" hasCustomPrompt="1"/>
          </p:nvPr>
        </p:nvSpPr>
        <p:spPr bwMode="gray">
          <a:xfrm>
            <a:off x="913784" y="1020291"/>
            <a:ext cx="45720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Click to Add Date of Presentation (If You Need to Customize)</a:t>
            </a:r>
          </a:p>
        </p:txBody>
      </p:sp>
    </p:spTree>
    <p:extLst>
      <p:ext uri="{BB962C8B-B14F-4D97-AF65-F5344CB8AC3E}">
        <p14:creationId xmlns:p14="http://schemas.microsoft.com/office/powerpoint/2010/main" val="524136463"/>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29935"/>
            <a:ext cx="4023360" cy="307777"/>
          </a:xfrm>
        </p:spPr>
        <p:txBody>
          <a:bodyPr anchor="t" anchorCtr="0"/>
          <a:lstStyle>
            <a:lvl1pPr>
              <a:defRPr sz="2000" b="0">
                <a:solidFill>
                  <a:schemeClr val="tx1"/>
                </a:solidFill>
              </a:defRPr>
            </a:lvl1pPr>
          </a:lstStyle>
          <a:p>
            <a:r>
              <a:rPr lang="en-US" dirty="0"/>
              <a:t>Insert Program Name Here</a:t>
            </a:r>
          </a:p>
        </p:txBody>
      </p:sp>
      <p:sp>
        <p:nvSpPr>
          <p:cNvPr id="15" name="Text Placeholder 5"/>
          <p:cNvSpPr>
            <a:spLocks noGrp="1"/>
          </p:cNvSpPr>
          <p:nvPr>
            <p:ph type="body" sz="quarter" idx="20" hasCustomPrompt="1"/>
          </p:nvPr>
        </p:nvSpPr>
        <p:spPr bwMode="gray">
          <a:xfrm>
            <a:off x="784156" y="11437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5" name="Text Placeholder 4"/>
          <p:cNvSpPr>
            <a:spLocks noGrp="1"/>
          </p:cNvSpPr>
          <p:nvPr>
            <p:ph type="body" sz="quarter" idx="30" hasCustomPrompt="1"/>
          </p:nvPr>
        </p:nvSpPr>
        <p:spPr bwMode="gray">
          <a:xfrm>
            <a:off x="784156" y="1348779"/>
            <a:ext cx="347472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cxnSp>
        <p:nvCxnSpPr>
          <p:cNvPr id="24" name="Straight Connector 23"/>
          <p:cNvCxnSpPr/>
          <p:nvPr userDrawn="1"/>
        </p:nvCxnSpPr>
        <p:spPr bwMode="gray">
          <a:xfrm>
            <a:off x="4780643" y="375284"/>
            <a:ext cx="0" cy="4425315"/>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bwMode="gray">
          <a:xfrm>
            <a:off x="4854743" y="375975"/>
            <a:ext cx="1473868" cy="4017510"/>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LEGAL CAVEAT</a:t>
            </a:r>
          </a:p>
          <a:p>
            <a:pPr>
              <a:spcBef>
                <a:spcPts val="400"/>
              </a:spcBef>
            </a:pPr>
            <a:r>
              <a:rPr lang="en-US" sz="530" dirty="0">
                <a:solidFill>
                  <a:srgbClr val="333E48"/>
                </a:solidFill>
                <a:cs typeface="Arial"/>
              </a:rPr>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a:t>
            </a:r>
            <a:br>
              <a:rPr lang="en-US" sz="530" dirty="0">
                <a:solidFill>
                  <a:srgbClr val="333E48"/>
                </a:solidFill>
                <a:cs typeface="Arial"/>
              </a:rPr>
            </a:br>
            <a:r>
              <a:rPr lang="en-US" sz="530" dirty="0">
                <a:solidFill>
                  <a:srgbClr val="333E48"/>
                </a:solidFill>
                <a:cs typeface="Arial"/>
              </a:rPr>
              <a:t>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spcBef>
                <a:spcPts val="400"/>
              </a:spcBef>
            </a:pPr>
            <a:r>
              <a:rPr lang="en-US" sz="530" dirty="0">
                <a:solidFill>
                  <a:srgbClr val="333E48"/>
                </a:solidFill>
                <a:cs typeface="Arial"/>
              </a:rPr>
              <a:t>Advisory Board is a registered trademark of Advisory Board in the United States and other countries. Members are not permitted to use this trademark,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p:txBody>
      </p:sp>
      <p:sp>
        <p:nvSpPr>
          <p:cNvPr id="6" name="Text Placeholder 5"/>
          <p:cNvSpPr>
            <a:spLocks noGrp="1"/>
          </p:cNvSpPr>
          <p:nvPr>
            <p:ph type="body" sz="quarter" idx="37" hasCustomPrompt="1"/>
          </p:nvPr>
        </p:nvSpPr>
        <p:spPr bwMode="gray">
          <a:xfrm>
            <a:off x="784156" y="1547065"/>
            <a:ext cx="347472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16" name="Text Placeholder 5"/>
          <p:cNvSpPr>
            <a:spLocks noGrp="1"/>
          </p:cNvSpPr>
          <p:nvPr>
            <p:ph type="body" sz="quarter" idx="38" hasCustomPrompt="1"/>
          </p:nvPr>
        </p:nvSpPr>
        <p:spPr bwMode="gray">
          <a:xfrm>
            <a:off x="784156" y="1677053"/>
            <a:ext cx="347472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18" name="Text Placeholder 5"/>
          <p:cNvSpPr>
            <a:spLocks noGrp="1"/>
          </p:cNvSpPr>
          <p:nvPr>
            <p:ph type="body" sz="quarter" idx="39" hasCustomPrompt="1"/>
          </p:nvPr>
        </p:nvSpPr>
        <p:spPr bwMode="gray">
          <a:xfrm>
            <a:off x="784156" y="2111845"/>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6" name="Text Placeholder 4"/>
          <p:cNvSpPr>
            <a:spLocks noGrp="1"/>
          </p:cNvSpPr>
          <p:nvPr>
            <p:ph type="body" sz="quarter" idx="40" hasCustomPrompt="1"/>
          </p:nvPr>
        </p:nvSpPr>
        <p:spPr bwMode="gray">
          <a:xfrm>
            <a:off x="784156" y="2321372"/>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5"/>
          <p:cNvSpPr>
            <a:spLocks noGrp="1"/>
          </p:cNvSpPr>
          <p:nvPr>
            <p:ph type="body" sz="quarter" idx="41" hasCustomPrompt="1"/>
          </p:nvPr>
        </p:nvSpPr>
        <p:spPr bwMode="gray">
          <a:xfrm>
            <a:off x="784156" y="2775232"/>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28" name="Text Placeholder 4"/>
          <p:cNvSpPr>
            <a:spLocks noGrp="1"/>
          </p:cNvSpPr>
          <p:nvPr>
            <p:ph type="body" sz="quarter" idx="42" hasCustomPrompt="1"/>
          </p:nvPr>
        </p:nvSpPr>
        <p:spPr bwMode="gray">
          <a:xfrm>
            <a:off x="784156" y="2984759"/>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784156" y="34386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0" name="Text Placeholder 4"/>
          <p:cNvSpPr>
            <a:spLocks noGrp="1"/>
          </p:cNvSpPr>
          <p:nvPr>
            <p:ph type="body" sz="quarter" idx="44" hasCustomPrompt="1"/>
          </p:nvPr>
        </p:nvSpPr>
        <p:spPr bwMode="gray">
          <a:xfrm>
            <a:off x="784156" y="3648163"/>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3103820631"/>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2" name="Rectangle 1"/>
          <p:cNvSpPr/>
          <p:nvPr userDrawn="1"/>
        </p:nvSpPr>
        <p:spPr bwMode="gray">
          <a:xfrm>
            <a:off x="0" y="0"/>
            <a:ext cx="6400800" cy="101065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cxnSp>
        <p:nvCxnSpPr>
          <p:cNvPr id="5" name="Straight Connector 4"/>
          <p:cNvCxnSpPr/>
          <p:nvPr userDrawn="1"/>
        </p:nvCxnSpPr>
        <p:spPr bwMode="gray">
          <a:xfrm>
            <a:off x="4780643" y="-2108"/>
            <a:ext cx="0" cy="470912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bwMode="gray">
          <a:xfrm>
            <a:off x="4854743" y="24057"/>
            <a:ext cx="1473868" cy="468179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IMPORTANT: Please read the following.</a:t>
            </a:r>
          </a:p>
          <a:p>
            <a:pPr>
              <a:spcBef>
                <a:spcPts val="400"/>
              </a:spcBef>
            </a:pPr>
            <a:r>
              <a:rPr lang="en-US" sz="530" dirty="0">
                <a:solidFill>
                  <a:srgbClr val="333E48"/>
                </a:solidFill>
                <a:cs typeface="Arial"/>
              </a:rPr>
              <a:t>Advisory Board has prepared this report for the exclusive use of its members. Each member acknowledges and agrees that this report and the information contained herein (collectively, the “Report”) are confidential and proprietary to Advisory Board. By accepting delivery of this Report, each member agrees to abide by the terms as stated herein, including the following:</a:t>
            </a:r>
          </a:p>
          <a:p>
            <a:pPr marL="115888" indent="-115888">
              <a:spcBef>
                <a:spcPts val="400"/>
              </a:spcBef>
            </a:pPr>
            <a:r>
              <a:rPr lang="en-US" sz="530" dirty="0">
                <a:solidFill>
                  <a:srgbClr val="333E48"/>
                </a:solidFill>
                <a:cs typeface="Aria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400"/>
              </a:spcBef>
            </a:pPr>
            <a:r>
              <a:rPr lang="en-US" sz="530" dirty="0">
                <a:solidFill>
                  <a:srgbClr val="333E48"/>
                </a:solidFill>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lang="en-US" sz="530" dirty="0">
                <a:solidFill>
                  <a:srgbClr val="333E48"/>
                </a:solidFill>
                <a:cs typeface="Arial"/>
              </a:rPr>
            </a:br>
            <a:r>
              <a:rPr lang="en-US" sz="530" dirty="0">
                <a:solidFill>
                  <a:srgbClr val="333E48"/>
                </a:solidFill>
                <a:cs typeface="Arial"/>
              </a:rPr>
              <a:t>(b) any third party.</a:t>
            </a:r>
          </a:p>
          <a:p>
            <a:pPr marL="115888" indent="-115888">
              <a:spcBef>
                <a:spcPts val="400"/>
              </a:spcBef>
            </a:pPr>
            <a:r>
              <a:rPr lang="en-US" sz="530" dirty="0">
                <a:solidFill>
                  <a:srgbClr val="333E48"/>
                </a:solidFill>
                <a:cs typeface="Aria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400"/>
              </a:spcBef>
            </a:pPr>
            <a:r>
              <a:rPr lang="en-US" sz="530" dirty="0">
                <a:solidFill>
                  <a:srgbClr val="333E48"/>
                </a:solidFill>
                <a:cs typeface="Arial"/>
              </a:rPr>
              <a:t>4.	Each member shall not remove from this Report any confidential markings, copyright notices, and/or other similar indicia herein.</a:t>
            </a:r>
          </a:p>
          <a:p>
            <a:pPr marL="115888" indent="-115888">
              <a:spcBef>
                <a:spcPts val="400"/>
              </a:spcBef>
            </a:pPr>
            <a:r>
              <a:rPr lang="en-US" sz="530" dirty="0">
                <a:solidFill>
                  <a:srgbClr val="333E48"/>
                </a:solidFill>
                <a:cs typeface="Arial"/>
              </a:rPr>
              <a:t>5.	Each member is responsible for any breach of its obligations as stated herein by any of its employees or agents.</a:t>
            </a:r>
          </a:p>
          <a:p>
            <a:pPr marL="115888" indent="-115888">
              <a:spcBef>
                <a:spcPts val="400"/>
              </a:spcBef>
            </a:pPr>
            <a:r>
              <a:rPr lang="en-US" sz="530" dirty="0">
                <a:solidFill>
                  <a:srgbClr val="333E48"/>
                </a:solidFill>
                <a:cs typeface="Arial"/>
              </a:rPr>
              <a:t>6.	If a member is unwilling to abide by any</a:t>
            </a:r>
            <a:br>
              <a:rPr lang="en-US" sz="530" dirty="0">
                <a:solidFill>
                  <a:srgbClr val="333E48"/>
                </a:solidFill>
                <a:cs typeface="Arial"/>
              </a:rPr>
            </a:br>
            <a:r>
              <a:rPr lang="en-US" sz="530" dirty="0">
                <a:solidFill>
                  <a:srgbClr val="333E48"/>
                </a:solidFill>
                <a:cs typeface="Arial"/>
              </a:rPr>
              <a:t>of the foregoing obligations, then such member shall promptly return this Report and all copies thereof to Advisory Board.</a:t>
            </a:r>
          </a:p>
        </p:txBody>
      </p:sp>
    </p:spTree>
    <p:extLst>
      <p:ext uri="{BB962C8B-B14F-4D97-AF65-F5344CB8AC3E}">
        <p14:creationId xmlns:p14="http://schemas.microsoft.com/office/powerpoint/2010/main" val="3943444146"/>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preserve="1" userDrawn="1">
  <p:cSld name="Paperless Meeting Credit/Caveat">
    <p:spTree>
      <p:nvGrpSpPr>
        <p:cNvPr id="1" name=""/>
        <p:cNvGrpSpPr/>
        <p:nvPr/>
      </p:nvGrpSpPr>
      <p:grpSpPr>
        <a:xfrm>
          <a:off x="0" y="0"/>
          <a:ext cx="0" cy="0"/>
          <a:chOff x="0" y="0"/>
          <a:chExt cx="0" cy="0"/>
        </a:xfrm>
      </p:grpSpPr>
      <p:cxnSp>
        <p:nvCxnSpPr>
          <p:cNvPr id="8" name="Straight Connector 7"/>
          <p:cNvCxnSpPr/>
          <p:nvPr/>
        </p:nvCxnSpPr>
        <p:spPr bwMode="gray">
          <a:xfrm>
            <a:off x="4101378"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itle 2"/>
          <p:cNvSpPr>
            <a:spLocks noGrp="1"/>
          </p:cNvSpPr>
          <p:nvPr userDrawn="1">
            <p:ph type="title" hasCustomPrompt="1"/>
          </p:nvPr>
        </p:nvSpPr>
        <p:spPr bwMode="gray">
          <a:xfrm>
            <a:off x="320675" y="208501"/>
            <a:ext cx="3474720" cy="307777"/>
          </a:xfrm>
        </p:spPr>
        <p:txBody>
          <a:bodyPr anchor="t" anchorCtr="0"/>
          <a:lstStyle>
            <a:lvl1pPr>
              <a:defRPr sz="2000" b="0">
                <a:solidFill>
                  <a:schemeClr val="tx1"/>
                </a:solidFill>
              </a:defRPr>
            </a:lvl1pPr>
          </a:lstStyle>
          <a:p>
            <a:r>
              <a:rPr lang="en-US" dirty="0"/>
              <a:t>Insert Program Name Here</a:t>
            </a:r>
          </a:p>
        </p:txBody>
      </p:sp>
      <p:sp>
        <p:nvSpPr>
          <p:cNvPr id="3" name="TextBox 2"/>
          <p:cNvSpPr txBox="1"/>
          <p:nvPr userDrawn="1"/>
        </p:nvSpPr>
        <p:spPr bwMode="gray">
          <a:xfrm>
            <a:off x="4173101" y="70269"/>
            <a:ext cx="2160193" cy="4534575"/>
          </a:xfrm>
          <a:prstGeom prst="rect">
            <a:avLst/>
          </a:prstGeom>
          <a:noFill/>
        </p:spPr>
        <p:txBody>
          <a:bodyPr wrap="square" lIns="0" tIns="0" rIns="0" bIns="0" rtlCol="0">
            <a:spAutoFit/>
          </a:bodyPr>
          <a:lstStyle/>
          <a:p>
            <a:pPr>
              <a:spcBef>
                <a:spcPts val="300"/>
              </a:spcBef>
            </a:pPr>
            <a:r>
              <a:rPr lang="en-US" sz="450" b="1" dirty="0">
                <a:solidFill>
                  <a:srgbClr val="333E48"/>
                </a:solidFill>
              </a:rPr>
              <a:t>LEGAL CAVEAT</a:t>
            </a:r>
          </a:p>
          <a:p>
            <a:pPr>
              <a:spcBef>
                <a:spcPts val="300"/>
              </a:spcBef>
            </a:pPr>
            <a:r>
              <a:rPr lang="en-US" sz="450" dirty="0">
                <a:solidFill>
                  <a:srgbClr val="333E48"/>
                </a:solidFill>
              </a:rPr>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spcBef>
                <a:spcPts val="300"/>
              </a:spcBef>
            </a:pPr>
            <a:r>
              <a:rPr lang="en-US" sz="450" dirty="0">
                <a:solidFill>
                  <a:srgbClr val="333E48"/>
                </a:solidFill>
              </a:rPr>
              <a:t>Advisory Board is a registered trademark of Advisory Board in the United States and other countries. Members are not permitted to</a:t>
            </a:r>
            <a:br>
              <a:rPr lang="en-US" sz="450" dirty="0">
                <a:solidFill>
                  <a:srgbClr val="333E48"/>
                </a:solidFill>
              </a:rPr>
            </a:br>
            <a:r>
              <a:rPr lang="en-US" sz="450" dirty="0">
                <a:solidFill>
                  <a:srgbClr val="333E48"/>
                </a:solidFill>
              </a:rPr>
              <a:t>use this trademark, or any other trademark, product name, service name, trade name, and logo of Advisory Board without prior written consent of</a:t>
            </a:r>
            <a:br>
              <a:rPr lang="en-US" sz="450" dirty="0">
                <a:solidFill>
                  <a:srgbClr val="333E48"/>
                </a:solidFill>
              </a:rPr>
            </a:br>
            <a:r>
              <a:rPr lang="en-US" sz="450" dirty="0">
                <a:solidFill>
                  <a:srgbClr val="333E48"/>
                </a:solidFill>
              </a:rPr>
              <a:t>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spcBef>
                <a:spcPts val="800"/>
              </a:spcBef>
            </a:pPr>
            <a:r>
              <a:rPr lang="en-US" sz="450" b="1" dirty="0">
                <a:solidFill>
                  <a:srgbClr val="333E48"/>
                </a:solidFill>
              </a:rPr>
              <a:t>IMPORTANT: Please read the following.</a:t>
            </a:r>
          </a:p>
          <a:p>
            <a:pPr>
              <a:spcBef>
                <a:spcPts val="300"/>
              </a:spcBef>
            </a:pPr>
            <a:r>
              <a:rPr lang="en-US" sz="450" dirty="0">
                <a:solidFill>
                  <a:srgbClr val="333E48"/>
                </a:solidFill>
              </a:rPr>
              <a:t>Advisory Board has prepared this report for the exclusive use of its members. Each member acknowledges and agrees that this report and the information contained herein (collectively, the “Report”) are confidential and proprietary to Advisory Board. By accepting delivery of this Report, each member agrees to abide by the terms as stated herein, including the following:</a:t>
            </a:r>
          </a:p>
          <a:p>
            <a:pPr marL="115888" indent="-115888">
              <a:spcBef>
                <a:spcPts val="300"/>
              </a:spcBef>
            </a:pPr>
            <a:r>
              <a:rPr lang="en-US" sz="450" dirty="0">
                <a:solidFill>
                  <a:srgbClr val="333E48"/>
                </a:solidFil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300"/>
              </a:spcBef>
            </a:pPr>
            <a:r>
              <a:rPr lang="en-US" sz="450" dirty="0">
                <a:solidFill>
                  <a:srgbClr val="333E48"/>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5888" indent="-115888">
              <a:spcBef>
                <a:spcPts val="300"/>
              </a:spcBef>
            </a:pPr>
            <a:r>
              <a:rPr lang="en-US" sz="450" dirty="0">
                <a:solidFill>
                  <a:srgbClr val="333E48"/>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300"/>
              </a:spcBef>
            </a:pPr>
            <a:r>
              <a:rPr lang="en-US" sz="450" dirty="0">
                <a:solidFill>
                  <a:srgbClr val="333E48"/>
                </a:solidFill>
              </a:rPr>
              <a:t>4.	Each member shall not remove from this Report any confidential markings, copyright notices, and/or other similar indicia herein.</a:t>
            </a:r>
          </a:p>
          <a:p>
            <a:pPr marL="115888" indent="-115888">
              <a:spcBef>
                <a:spcPts val="300"/>
              </a:spcBef>
            </a:pPr>
            <a:r>
              <a:rPr lang="en-US" sz="450" dirty="0">
                <a:solidFill>
                  <a:srgbClr val="333E48"/>
                </a:solidFill>
              </a:rPr>
              <a:t>5.	Each member is responsible for any breach of its obligations as stated herein</a:t>
            </a:r>
            <a:br>
              <a:rPr lang="en-US" sz="450" dirty="0">
                <a:solidFill>
                  <a:srgbClr val="333E48"/>
                </a:solidFill>
              </a:rPr>
            </a:br>
            <a:r>
              <a:rPr lang="en-US" sz="450" dirty="0">
                <a:solidFill>
                  <a:srgbClr val="333E48"/>
                </a:solidFill>
              </a:rPr>
              <a:t>by any of its employees or agents.</a:t>
            </a:r>
          </a:p>
          <a:p>
            <a:pPr marL="115888" indent="-115888">
              <a:spcBef>
                <a:spcPts val="300"/>
              </a:spcBef>
            </a:pPr>
            <a:r>
              <a:rPr lang="en-US" sz="450" dirty="0">
                <a:solidFill>
                  <a:srgbClr val="333E48"/>
                </a:solidFill>
              </a:rPr>
              <a:t>6.	If a member is unwilling to abide by any of the foregoing obligations, then</a:t>
            </a:r>
            <a:br>
              <a:rPr lang="en-US" sz="450" dirty="0">
                <a:solidFill>
                  <a:srgbClr val="333E48"/>
                </a:solidFill>
              </a:rPr>
            </a:br>
            <a:r>
              <a:rPr lang="en-US" sz="450" dirty="0">
                <a:solidFill>
                  <a:srgbClr val="333E48"/>
                </a:solidFill>
              </a:rPr>
              <a:t>such member shall promptly return this Report and all copies thereof to</a:t>
            </a:r>
            <a:br>
              <a:rPr lang="en-US" sz="450" dirty="0">
                <a:solidFill>
                  <a:srgbClr val="333E48"/>
                </a:solidFill>
              </a:rPr>
            </a:br>
            <a:r>
              <a:rPr lang="en-US" sz="450" dirty="0">
                <a:solidFill>
                  <a:srgbClr val="333E48"/>
                </a:solidFill>
              </a:rPr>
              <a:t>Advisory Board. </a:t>
            </a:r>
          </a:p>
        </p:txBody>
      </p:sp>
      <p:sp>
        <p:nvSpPr>
          <p:cNvPr id="23" name="Text Placeholder 5"/>
          <p:cNvSpPr>
            <a:spLocks noGrp="1"/>
          </p:cNvSpPr>
          <p:nvPr>
            <p:ph type="body" sz="quarter" idx="37" hasCustomPrompt="1"/>
          </p:nvPr>
        </p:nvSpPr>
        <p:spPr bwMode="gray">
          <a:xfrm>
            <a:off x="597660" y="10414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24" name="Text Placeholder 4"/>
          <p:cNvSpPr>
            <a:spLocks noGrp="1"/>
          </p:cNvSpPr>
          <p:nvPr>
            <p:ph type="body" sz="quarter" idx="38" hasCustomPrompt="1"/>
          </p:nvPr>
        </p:nvSpPr>
        <p:spPr bwMode="gray">
          <a:xfrm>
            <a:off x="597660" y="1246507"/>
            <a:ext cx="320040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sp>
        <p:nvSpPr>
          <p:cNvPr id="25" name="Text Placeholder 5"/>
          <p:cNvSpPr>
            <a:spLocks noGrp="1"/>
          </p:cNvSpPr>
          <p:nvPr>
            <p:ph type="body" sz="quarter" idx="39" hasCustomPrompt="1"/>
          </p:nvPr>
        </p:nvSpPr>
        <p:spPr bwMode="gray">
          <a:xfrm>
            <a:off x="597660" y="1444793"/>
            <a:ext cx="320040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26" name="Text Placeholder 5"/>
          <p:cNvSpPr>
            <a:spLocks noGrp="1"/>
          </p:cNvSpPr>
          <p:nvPr>
            <p:ph type="body" sz="quarter" idx="40" hasCustomPrompt="1"/>
          </p:nvPr>
        </p:nvSpPr>
        <p:spPr bwMode="gray">
          <a:xfrm>
            <a:off x="597660" y="1574781"/>
            <a:ext cx="320040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27" name="Text Placeholder 5"/>
          <p:cNvSpPr>
            <a:spLocks noGrp="1"/>
          </p:cNvSpPr>
          <p:nvPr>
            <p:ph type="body" sz="quarter" idx="41" hasCustomPrompt="1"/>
          </p:nvPr>
        </p:nvSpPr>
        <p:spPr bwMode="gray">
          <a:xfrm>
            <a:off x="597660" y="2009573"/>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8" name="Text Placeholder 4"/>
          <p:cNvSpPr>
            <a:spLocks noGrp="1"/>
          </p:cNvSpPr>
          <p:nvPr>
            <p:ph type="body" sz="quarter" idx="42" hasCustomPrompt="1"/>
          </p:nvPr>
        </p:nvSpPr>
        <p:spPr bwMode="gray">
          <a:xfrm>
            <a:off x="597660" y="2219100"/>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597660" y="2672960"/>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30" name="Text Placeholder 4"/>
          <p:cNvSpPr>
            <a:spLocks noGrp="1"/>
          </p:cNvSpPr>
          <p:nvPr>
            <p:ph type="body" sz="quarter" idx="44" hasCustomPrompt="1"/>
          </p:nvPr>
        </p:nvSpPr>
        <p:spPr bwMode="gray">
          <a:xfrm>
            <a:off x="597660" y="2882487"/>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31" name="Text Placeholder 5"/>
          <p:cNvSpPr>
            <a:spLocks noGrp="1"/>
          </p:cNvSpPr>
          <p:nvPr>
            <p:ph type="body" sz="quarter" idx="45" hasCustomPrompt="1"/>
          </p:nvPr>
        </p:nvSpPr>
        <p:spPr bwMode="gray">
          <a:xfrm>
            <a:off x="597660" y="33363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2" name="Text Placeholder 4"/>
          <p:cNvSpPr>
            <a:spLocks noGrp="1"/>
          </p:cNvSpPr>
          <p:nvPr>
            <p:ph type="body" sz="quarter" idx="46" hasCustomPrompt="1"/>
          </p:nvPr>
        </p:nvSpPr>
        <p:spPr bwMode="gray">
          <a:xfrm>
            <a:off x="597660" y="3545891"/>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2701274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oad Map 3">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lvl="0" algn="ctr">
              <a:spcBef>
                <a:spcPts val="500"/>
              </a:spcBef>
            </a:pPr>
            <a:endParaRPr lang="en-US" sz="1000" dirty="0" err="1">
              <a:solidFill>
                <a:schemeClr val="bg1"/>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sp>
        <p:nvSpPr>
          <p:cNvPr id="1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3" name="TextBox 12"/>
          <p:cNvSpPr txBox="1"/>
          <p:nvPr userDrawn="1"/>
        </p:nvSpPr>
        <p:spPr bwMode="gray">
          <a:xfrm>
            <a:off x="786450" y="198021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chemeClr val="bg1"/>
                </a:solidFill>
              </a:rPr>
              <a:t>2</a:t>
            </a:r>
          </a:p>
        </p:txBody>
      </p:sp>
      <p:sp>
        <p:nvSpPr>
          <p:cNvPr id="14" name="TextBox 13"/>
          <p:cNvSpPr txBox="1"/>
          <p:nvPr userDrawn="1"/>
        </p:nvSpPr>
        <p:spPr bwMode="gray">
          <a:xfrm>
            <a:off x="1070148" y="26835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chemeClr val="bg1"/>
                </a:solidFill>
              </a:rPr>
              <a:t>3</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chemeClr val="bg1"/>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TextBox 20"/>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b="0" dirty="0">
                <a:solidFill>
                  <a:schemeClr val="bg1"/>
                </a:solidFill>
                <a:latin typeface="Arial" pitchFamily="34" charset="0"/>
                <a:cs typeface="Arial" pitchFamily="34" charset="0"/>
              </a:rPr>
              <a:t>Road</a:t>
            </a:r>
            <a:r>
              <a:rPr lang="en-US" sz="1200" b="0" baseline="0" dirty="0">
                <a:solidFill>
                  <a:schemeClr val="bg1"/>
                </a:solidFill>
                <a:latin typeface="Arial" pitchFamily="34" charset="0"/>
                <a:cs typeface="Arial" pitchFamily="34" charset="0"/>
              </a:rPr>
              <a:t> Map</a:t>
            </a:r>
            <a:endParaRPr lang="en-US" sz="1200" b="0" dirty="0">
              <a:solidFill>
                <a:schemeClr val="bg1"/>
              </a:solidFill>
              <a:latin typeface="Arial" pitchFamily="34" charset="0"/>
              <a:cs typeface="Arial" pitchFamily="34" charset="0"/>
            </a:endParaRPr>
          </a:p>
        </p:txBody>
      </p:sp>
      <p:sp>
        <p:nvSpPr>
          <p:cNvPr id="15" name="TextBox 14"/>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a:t>
            </a:r>
            <a:r>
              <a:rPr kumimoji="0" lang="en-US" sz="500" b="0" i="0" u="none" strike="noStrike" kern="1200" cap="none" spc="0" normalizeH="0" baseline="0" noProof="0" dirty="0">
                <a:ln>
                  <a:noFill/>
                </a:ln>
                <a:solidFill>
                  <a:schemeClr val="accent1"/>
                </a:solidFill>
                <a:effectLst/>
                <a:uLnTx/>
                <a:uFillTx/>
                <a:latin typeface="+mn-lt"/>
                <a:ea typeface="+mn-ea"/>
                <a:cs typeface="+mn-cs"/>
              </a:rPr>
              <a:t>2018 The Advisory Board Company • </a:t>
            </a:r>
            <a:r>
              <a:rPr kumimoji="0" lang="en-US" sz="500" b="1" i="0" u="none" strike="noStrike" kern="1200" cap="none" spc="0" normalizeH="0" baseline="0" noProof="0" dirty="0">
                <a:ln>
                  <a:noFill/>
                </a:ln>
                <a:solidFill>
                  <a:schemeClr val="accent1"/>
                </a:solidFill>
                <a:effectLst/>
                <a:uLnTx/>
                <a:uFillTx/>
                <a:latin typeface="+mn-lt"/>
                <a:ea typeface="+mn-ea"/>
                <a:cs typeface="+mn-cs"/>
              </a:rPr>
              <a:t>advisory.com</a:t>
            </a:r>
            <a:endParaRPr kumimoji="0" lang="en-US" sz="500" b="0" i="0" u="none" strike="noStrike" kern="1200" cap="none" spc="0" normalizeH="0" baseline="0" noProof="0" dirty="0">
              <a:ln>
                <a:noFill/>
              </a:ln>
              <a:solidFill>
                <a:schemeClr val="accent1"/>
              </a:solidFill>
              <a:effectLst/>
              <a:uLnTx/>
              <a:uFillTx/>
              <a:latin typeface="+mn-lt"/>
              <a:ea typeface="+mn-ea"/>
              <a:cs typeface="+mn-cs"/>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5" name="Text Placeholder 4"/>
          <p:cNvSpPr>
            <a:spLocks noGrp="1"/>
          </p:cNvSpPr>
          <p:nvPr>
            <p:ph type="body" sz="quarter" idx="28" hasCustomPrompt="1"/>
          </p:nvPr>
        </p:nvSpPr>
        <p:spPr bwMode="gray">
          <a:xfrm>
            <a:off x="1341574" y="214949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19" name="Text Placeholder 4"/>
          <p:cNvSpPr>
            <a:spLocks noGrp="1"/>
          </p:cNvSpPr>
          <p:nvPr>
            <p:ph type="body" sz="quarter" idx="29" hasCustomPrompt="1"/>
          </p:nvPr>
        </p:nvSpPr>
        <p:spPr bwMode="gray">
          <a:xfrm>
            <a:off x="1560779" y="28528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249909889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3E4792-E778-4A81-8180-2923F76A916D}" type="datetimeFigureOut">
              <a:rPr lang="en-US" smtClean="0"/>
              <a:t>5/8/2019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9B108F-A02F-4639-B3D7-961D569F0794}" type="slidenum">
              <a:rPr lang="en-US" smtClean="0"/>
              <a:t>‹#›</a:t>
            </a:fld>
            <a:endParaRPr lang="en-US"/>
          </a:p>
        </p:txBody>
      </p:sp>
    </p:spTree>
    <p:extLst>
      <p:ext uri="{BB962C8B-B14F-4D97-AF65-F5344CB8AC3E}">
        <p14:creationId xmlns:p14="http://schemas.microsoft.com/office/powerpoint/2010/main" val="2725129512"/>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167978"/>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sp>
        <p:nvSpPr>
          <p:cNvPr id="11" name="TextBox 10"/>
          <p:cNvSpPr txBox="1"/>
          <p:nvPr userDrawn="1"/>
        </p:nvSpPr>
        <p:spPr bwMode="gray">
          <a:xfrm>
            <a:off x="2277274" y="4146231"/>
            <a:ext cx="2284554" cy="384050"/>
          </a:xfrm>
          <a:prstGeom prst="rect">
            <a:avLst/>
          </a:prstGeom>
          <a:noFill/>
        </p:spPr>
        <p:txBody>
          <a:bodyPr wrap="square" lIns="45720" rIns="45720" rtlCol="0" anchor="ctr">
            <a:noAutofit/>
          </a:bodyPr>
          <a:lstStyle/>
          <a:p>
            <a:pPr algn="ctr">
              <a:spcBef>
                <a:spcPts val="100"/>
              </a:spcBef>
            </a:pPr>
            <a:r>
              <a:rPr lang="en-US" sz="900" dirty="0">
                <a:solidFill>
                  <a:srgbClr val="333E48"/>
                </a:solidFill>
              </a:rPr>
              <a:t>2445 M Street NW I Washington DC 20037</a:t>
            </a:r>
          </a:p>
          <a:p>
            <a:pPr algn="ctr">
              <a:spcBef>
                <a:spcPts val="100"/>
              </a:spcBef>
            </a:pPr>
            <a:r>
              <a:rPr lang="en-US" sz="900" dirty="0">
                <a:solidFill>
                  <a:srgbClr val="333E48"/>
                </a:solidFill>
              </a:rPr>
              <a:t>P 202.266.5600 I F 202.266.5700</a:t>
            </a:r>
          </a:p>
        </p:txBody>
      </p:sp>
      <p:sp>
        <p:nvSpPr>
          <p:cNvPr id="14" name="TextBox 13"/>
          <p:cNvSpPr txBox="1"/>
          <p:nvPr userDrawn="1"/>
        </p:nvSpPr>
        <p:spPr bwMode="gray">
          <a:xfrm>
            <a:off x="4704239" y="4223041"/>
            <a:ext cx="1019662" cy="230430"/>
          </a:xfrm>
          <a:prstGeom prst="rect">
            <a:avLst/>
          </a:prstGeom>
          <a:noFill/>
        </p:spPr>
        <p:txBody>
          <a:bodyPr wrap="square" lIns="45720" rIns="45720" rtlCol="0" anchor="ctr">
            <a:noAutofit/>
          </a:bodyPr>
          <a:lstStyle/>
          <a:p>
            <a:pPr algn="ctr">
              <a:spcBef>
                <a:spcPts val="100"/>
              </a:spcBef>
            </a:pPr>
            <a:r>
              <a:rPr lang="en-US" sz="1100" b="1" dirty="0">
                <a:solidFill>
                  <a:srgbClr val="333E48"/>
                </a:solidFill>
              </a:rPr>
              <a:t>advisory.com</a:t>
            </a:r>
          </a:p>
        </p:txBody>
      </p:sp>
      <p:cxnSp>
        <p:nvCxnSpPr>
          <p:cNvPr id="16" name="Straight Connector 15"/>
          <p:cNvCxnSpPr/>
          <p:nvPr userDrawn="1"/>
        </p:nvCxnSpPr>
        <p:spPr bwMode="gray">
          <a:xfrm>
            <a:off x="4636567" y="4090988"/>
            <a:ext cx="0" cy="493029"/>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gray">
          <a:xfrm>
            <a:off x="2193405" y="4090988"/>
            <a:ext cx="0" cy="493029"/>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640804" y="3978148"/>
            <a:ext cx="1517904" cy="737308"/>
          </a:xfrm>
          <a:prstGeom prst="rect">
            <a:avLst/>
          </a:prstGeom>
        </p:spPr>
      </p:pic>
    </p:spTree>
    <p:extLst>
      <p:ext uri="{BB962C8B-B14F-4D97-AF65-F5344CB8AC3E}">
        <p14:creationId xmlns:p14="http://schemas.microsoft.com/office/powerpoint/2010/main" val="3237541924"/>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grpSp>
        <p:nvGrpSpPr>
          <p:cNvPr id="10" name="Group 9"/>
          <p:cNvGrpSpPr/>
          <p:nvPr userDrawn="1"/>
        </p:nvGrpSpPr>
        <p:grpSpPr bwMode="gray">
          <a:xfrm>
            <a:off x="307400" y="3978148"/>
            <a:ext cx="5786000" cy="737308"/>
            <a:chOff x="318732" y="3948514"/>
            <a:chExt cx="5786000" cy="737308"/>
          </a:xfrm>
        </p:grpSpPr>
        <p:sp>
          <p:nvSpPr>
            <p:cNvPr id="12" name="TextBox 11"/>
            <p:cNvSpPr txBox="1"/>
            <p:nvPr userDrawn="1"/>
          </p:nvSpPr>
          <p:spPr bwMode="gray">
            <a:xfrm>
              <a:off x="3286128" y="4080437"/>
              <a:ext cx="1785798" cy="473463"/>
            </a:xfrm>
            <a:prstGeom prst="rect">
              <a:avLst/>
            </a:prstGeom>
            <a:noFill/>
          </p:spPr>
          <p:txBody>
            <a:bodyPr wrap="square" lIns="109728" rIns="109728" rtlCol="0" anchor="ctr">
              <a:spAutoFit/>
            </a:bodyPr>
            <a:lstStyle/>
            <a:p>
              <a:pPr algn="ctr">
                <a:spcBef>
                  <a:spcPts val="100"/>
                </a:spcBef>
              </a:pPr>
              <a:r>
                <a:rPr lang="en-US" sz="770" dirty="0">
                  <a:solidFill>
                    <a:srgbClr val="333E48"/>
                  </a:solidFill>
                </a:rPr>
                <a:t>Third Floor, Melbourne House</a:t>
              </a:r>
            </a:p>
            <a:p>
              <a:pPr algn="ctr">
                <a:spcBef>
                  <a:spcPts val="100"/>
                </a:spcBef>
              </a:pPr>
              <a:r>
                <a:rPr lang="en-US" sz="770" dirty="0">
                  <a:solidFill>
                    <a:srgbClr val="333E48"/>
                  </a:solidFill>
                </a:rPr>
                <a:t>46 Aldwych, London WC2B 4LL, UK</a:t>
              </a:r>
            </a:p>
            <a:p>
              <a:pPr algn="ctr">
                <a:spcBef>
                  <a:spcPts val="100"/>
                </a:spcBef>
              </a:pPr>
              <a:r>
                <a:rPr lang="en-US" sz="770" dirty="0">
                  <a:solidFill>
                    <a:srgbClr val="333E48"/>
                  </a:solidFill>
                </a:rPr>
                <a:t>P +44 (0) 203 100 6800</a:t>
              </a:r>
            </a:p>
          </p:txBody>
        </p:sp>
        <p:sp>
          <p:nvSpPr>
            <p:cNvPr id="13" name="TextBox 12"/>
            <p:cNvSpPr txBox="1"/>
            <p:nvPr userDrawn="1"/>
          </p:nvSpPr>
          <p:spPr bwMode="gray">
            <a:xfrm>
              <a:off x="5057679" y="4194058"/>
              <a:ext cx="1047053" cy="246221"/>
            </a:xfrm>
            <a:prstGeom prst="rect">
              <a:avLst/>
            </a:prstGeom>
            <a:noFill/>
          </p:spPr>
          <p:txBody>
            <a:bodyPr wrap="square" lIns="109728" rIns="109728" rtlCol="0" anchor="ctr">
              <a:spAutoFit/>
            </a:bodyPr>
            <a:lstStyle/>
            <a:p>
              <a:pPr algn="ctr">
                <a:spcBef>
                  <a:spcPts val="100"/>
                </a:spcBef>
              </a:pPr>
              <a:r>
                <a:rPr lang="en-US" sz="1000" b="1" dirty="0">
                  <a:solidFill>
                    <a:srgbClr val="333E48"/>
                  </a:solidFill>
                </a:rPr>
                <a:t>advisory.com</a:t>
              </a:r>
            </a:p>
          </p:txBody>
        </p:sp>
        <p:sp>
          <p:nvSpPr>
            <p:cNvPr id="17" name="TextBox 16"/>
            <p:cNvSpPr txBox="1"/>
            <p:nvPr userDrawn="1"/>
          </p:nvSpPr>
          <p:spPr bwMode="gray">
            <a:xfrm>
              <a:off x="1834207" y="4014778"/>
              <a:ext cx="1451921" cy="604781"/>
            </a:xfrm>
            <a:prstGeom prst="rect">
              <a:avLst/>
            </a:prstGeom>
            <a:noFill/>
          </p:spPr>
          <p:txBody>
            <a:bodyPr wrap="square" lIns="109728" rIns="109728" rtlCol="0" anchor="ctr">
              <a:spAutoFit/>
            </a:bodyPr>
            <a:lstStyle/>
            <a:p>
              <a:pPr algn="ctr">
                <a:spcBef>
                  <a:spcPts val="100"/>
                </a:spcBef>
              </a:pPr>
              <a:r>
                <a:rPr lang="en-US" sz="770" dirty="0">
                  <a:solidFill>
                    <a:srgbClr val="333E48"/>
                  </a:solidFill>
                </a:rPr>
                <a:t>2445 M Street NW</a:t>
              </a:r>
            </a:p>
            <a:p>
              <a:pPr algn="ctr">
                <a:spcBef>
                  <a:spcPts val="100"/>
                </a:spcBef>
              </a:pPr>
              <a:r>
                <a:rPr lang="en-US" sz="770" dirty="0">
                  <a:solidFill>
                    <a:srgbClr val="333E48"/>
                  </a:solidFill>
                </a:rPr>
                <a:t>Washington DC 20037, USA</a:t>
              </a:r>
            </a:p>
            <a:p>
              <a:pPr algn="ctr">
                <a:spcBef>
                  <a:spcPts val="100"/>
                </a:spcBef>
              </a:pPr>
              <a:r>
                <a:rPr lang="en-US" sz="770" dirty="0">
                  <a:solidFill>
                    <a:srgbClr val="333E48"/>
                  </a:solidFill>
                </a:rPr>
                <a:t>P +1 202 266 5600</a:t>
              </a:r>
            </a:p>
            <a:p>
              <a:pPr algn="ctr">
                <a:spcBef>
                  <a:spcPts val="100"/>
                </a:spcBef>
              </a:pPr>
              <a:r>
                <a:rPr lang="en-US" sz="770" dirty="0">
                  <a:solidFill>
                    <a:srgbClr val="333E48"/>
                  </a:solidFill>
                </a:rPr>
                <a:t>F +1 202 266 5700</a:t>
              </a:r>
            </a:p>
          </p:txBody>
        </p:sp>
        <p:cxnSp>
          <p:nvCxnSpPr>
            <p:cNvPr id="18" name="Straight Connector 17"/>
            <p:cNvCxnSpPr/>
            <p:nvPr userDrawn="1"/>
          </p:nvCxnSpPr>
          <p:spPr bwMode="gray">
            <a:xfrm>
              <a:off x="1831673" y="4045733"/>
              <a:ext cx="0" cy="54287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3286128" y="4045733"/>
              <a:ext cx="0" cy="54287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5069584" y="4045733"/>
              <a:ext cx="0" cy="54287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318732" y="3948514"/>
              <a:ext cx="1517904" cy="737308"/>
            </a:xfrm>
            <a:prstGeom prst="rect">
              <a:avLst/>
            </a:prstGeom>
          </p:spPr>
        </p:pic>
      </p:grpSp>
    </p:spTree>
    <p:extLst>
      <p:ext uri="{BB962C8B-B14F-4D97-AF65-F5344CB8AC3E}">
        <p14:creationId xmlns:p14="http://schemas.microsoft.com/office/powerpoint/2010/main" val="4252415281"/>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88" y="-13366"/>
            <a:ext cx="6419088" cy="4814315"/>
          </a:xfrm>
          <a:prstGeom prst="rect">
            <a:avLst/>
          </a:prstGeom>
        </p:spPr>
      </p:pic>
    </p:spTree>
    <p:extLst>
      <p:ext uri="{BB962C8B-B14F-4D97-AF65-F5344CB8AC3E}">
        <p14:creationId xmlns:p14="http://schemas.microsoft.com/office/powerpoint/2010/main" val="3751573754"/>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preserve="1" userDrawn="1">
  <p:cSld name="Title: Logo Lock-up">
    <p:spTree>
      <p:nvGrpSpPr>
        <p:cNvPr id="1" name=""/>
        <p:cNvGrpSpPr/>
        <p:nvPr/>
      </p:nvGrpSpPr>
      <p:grpSpPr>
        <a:xfrm>
          <a:off x="0" y="0"/>
          <a:ext cx="0" cy="0"/>
          <a:chOff x="0" y="0"/>
          <a:chExt cx="0" cy="0"/>
        </a:xfrm>
      </p:grpSpPr>
      <p:sp>
        <p:nvSpPr>
          <p:cNvPr id="8" name="Rectangle 7"/>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36" name="Group 35"/>
          <p:cNvGrpSpPr/>
          <p:nvPr userDrawn="1"/>
        </p:nvGrpSpPr>
        <p:grpSpPr bwMode="gray">
          <a:xfrm>
            <a:off x="2469328" y="1009678"/>
            <a:ext cx="3931710" cy="3793330"/>
            <a:chOff x="2469328" y="1009678"/>
            <a:chExt cx="3931710" cy="3793330"/>
          </a:xfrm>
        </p:grpSpPr>
        <p:sp>
          <p:nvSpPr>
            <p:cNvPr id="10"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13"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14"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grpSp>
      <p:sp>
        <p:nvSpPr>
          <p:cNvPr id="17" name="Rectangle 16"/>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cxnSp>
        <p:nvCxnSpPr>
          <p:cNvPr id="23" name="Straight Connector 22"/>
          <p:cNvCxnSpPr/>
          <p:nvPr userDrawn="1"/>
        </p:nvCxnSpPr>
        <p:spPr bwMode="gray">
          <a:xfrm>
            <a:off x="1745473" y="232899"/>
            <a:ext cx="0" cy="50292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06723" y="182585"/>
            <a:ext cx="1517904" cy="579052"/>
          </a:xfrm>
          <a:prstGeom prst="rect">
            <a:avLst/>
          </a:prstGeom>
        </p:spPr>
      </p:pic>
      <p:sp>
        <p:nvSpPr>
          <p:cNvPr id="4"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6"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sp>
        <p:nvSpPr>
          <p:cNvPr id="18" name="Text Placeholder 5"/>
          <p:cNvSpPr>
            <a:spLocks noGrp="1"/>
          </p:cNvSpPr>
          <p:nvPr>
            <p:ph type="body" sz="quarter" idx="21" hasCustomPrompt="1"/>
          </p:nvPr>
        </p:nvSpPr>
        <p:spPr bwMode="gray">
          <a:xfrm>
            <a:off x="1866845" y="242958"/>
            <a:ext cx="2167128" cy="493776"/>
          </a:xfrm>
        </p:spPr>
        <p:txBody>
          <a:bodyPr anchor="ctr">
            <a:noAutofit/>
          </a:bodyPr>
          <a:lstStyle>
            <a:lvl1pPr marL="0" indent="0">
              <a:spcBef>
                <a:spcPts val="0"/>
              </a:spcBef>
              <a:buNone/>
              <a:defRPr sz="120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spTree>
    <p:extLst>
      <p:ext uri="{BB962C8B-B14F-4D97-AF65-F5344CB8AC3E}">
        <p14:creationId xmlns:p14="http://schemas.microsoft.com/office/powerpoint/2010/main" val="108812676"/>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preserve="1" userDrawn="1">
  <p:cSld name="Title: Logo">
    <p:spTree>
      <p:nvGrpSpPr>
        <p:cNvPr id="1" name=""/>
        <p:cNvGrpSpPr/>
        <p:nvPr/>
      </p:nvGrpSpPr>
      <p:grpSpPr>
        <a:xfrm>
          <a:off x="0" y="0"/>
          <a:ext cx="0" cy="0"/>
          <a:chOff x="0" y="0"/>
          <a:chExt cx="0" cy="0"/>
        </a:xfrm>
      </p:grpSpPr>
      <p:sp>
        <p:nvSpPr>
          <p:cNvPr id="11" name="Rectangle 10"/>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12" name="Group 11"/>
          <p:cNvGrpSpPr/>
          <p:nvPr userDrawn="1"/>
        </p:nvGrpSpPr>
        <p:grpSpPr bwMode="gray">
          <a:xfrm>
            <a:off x="2469328" y="1009678"/>
            <a:ext cx="3931710" cy="3793330"/>
            <a:chOff x="2469328" y="1009678"/>
            <a:chExt cx="3931710" cy="3793330"/>
          </a:xfrm>
        </p:grpSpPr>
        <p:sp>
          <p:nvSpPr>
            <p:cNvPr id="16"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18"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19"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grpSp>
      <p:sp>
        <p:nvSpPr>
          <p:cNvPr id="20" name="Rectangle 19"/>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06723" y="182585"/>
            <a:ext cx="1517904" cy="579052"/>
          </a:xfrm>
          <a:prstGeom prst="rect">
            <a:avLst/>
          </a:prstGeom>
        </p:spPr>
      </p:pic>
      <p:sp>
        <p:nvSpPr>
          <p:cNvPr id="23"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24"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spTree>
    <p:extLst>
      <p:ext uri="{BB962C8B-B14F-4D97-AF65-F5344CB8AC3E}">
        <p14:creationId xmlns:p14="http://schemas.microsoft.com/office/powerpoint/2010/main" val="1399714968"/>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preserve="1" userDrawn="1">
  <p:cSld name="1_Title: Logo Lock-u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bwMode="gray">
          <a:xfrm>
            <a:off x="0" y="1740017"/>
            <a:ext cx="6400800" cy="1553592"/>
          </a:xfrm>
          <a:prstGeom prst="rect">
            <a:avLst/>
          </a:prstGeom>
          <a:solidFill>
            <a:srgbClr val="FFFFFF">
              <a:alpha val="80000"/>
            </a:srgb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cxnSp>
        <p:nvCxnSpPr>
          <p:cNvPr id="23" name="Straight Connector 22"/>
          <p:cNvCxnSpPr/>
          <p:nvPr userDrawn="1"/>
        </p:nvCxnSpPr>
        <p:spPr bwMode="gray">
          <a:xfrm>
            <a:off x="1745473" y="232899"/>
            <a:ext cx="0" cy="50292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06723" y="182585"/>
            <a:ext cx="1517904" cy="579052"/>
          </a:xfrm>
          <a:prstGeom prst="rect">
            <a:avLst/>
          </a:prstGeom>
        </p:spPr>
      </p:pic>
      <p:sp>
        <p:nvSpPr>
          <p:cNvPr id="4" name="Title 3"/>
          <p:cNvSpPr>
            <a:spLocks noGrp="1"/>
          </p:cNvSpPr>
          <p:nvPr>
            <p:ph type="title" hasCustomPrompt="1"/>
          </p:nvPr>
        </p:nvSpPr>
        <p:spPr bwMode="gray">
          <a:xfrm>
            <a:off x="521743" y="1971293"/>
            <a:ext cx="3657600" cy="615553"/>
          </a:xfrm>
        </p:spPr>
        <p:txBody>
          <a:bodyPr/>
          <a:lstStyle>
            <a:lvl1pPr>
              <a:defRPr sz="2000" b="0">
                <a:solidFill>
                  <a:schemeClr val="tx1"/>
                </a:solidFill>
              </a:defRPr>
            </a:lvl1pPr>
          </a:lstStyle>
          <a:p>
            <a:r>
              <a:rPr lang="en-US" dirty="0"/>
              <a:t>Presentation Title – Arial 20pt Regular, Use Title Case</a:t>
            </a:r>
          </a:p>
        </p:txBody>
      </p:sp>
      <p:sp>
        <p:nvSpPr>
          <p:cNvPr id="6" name="Text Placeholder 5"/>
          <p:cNvSpPr>
            <a:spLocks noGrp="1"/>
          </p:cNvSpPr>
          <p:nvPr>
            <p:ph type="body" sz="quarter" idx="20" hasCustomPrompt="1"/>
          </p:nvPr>
        </p:nvSpPr>
        <p:spPr bwMode="gray">
          <a:xfrm>
            <a:off x="521743" y="2677975"/>
            <a:ext cx="3657600" cy="369332"/>
          </a:xfrm>
        </p:spPr>
        <p:txBody>
          <a:bodyPr/>
          <a:lstStyle>
            <a:lvl1pPr marL="0" indent="0">
              <a:spcBef>
                <a:spcPts val="0"/>
              </a:spcBef>
              <a:buNone/>
              <a:defRPr sz="120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sp>
        <p:nvSpPr>
          <p:cNvPr id="18" name="Text Placeholder 5"/>
          <p:cNvSpPr>
            <a:spLocks noGrp="1"/>
          </p:cNvSpPr>
          <p:nvPr>
            <p:ph type="body" sz="quarter" idx="21" hasCustomPrompt="1"/>
          </p:nvPr>
        </p:nvSpPr>
        <p:spPr bwMode="gray">
          <a:xfrm>
            <a:off x="1866845" y="242958"/>
            <a:ext cx="2167128" cy="493776"/>
          </a:xfrm>
        </p:spPr>
        <p:txBody>
          <a:bodyPr anchor="ctr">
            <a:noAutofit/>
          </a:bodyPr>
          <a:lstStyle>
            <a:lvl1pPr marL="0" indent="0">
              <a:spcBef>
                <a:spcPts val="0"/>
              </a:spcBef>
              <a:buNone/>
              <a:defRPr sz="120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sp>
        <p:nvSpPr>
          <p:cNvPr id="3" name="Rectangle 2"/>
          <p:cNvSpPr/>
          <p:nvPr userDrawn="1"/>
        </p:nvSpPr>
        <p:spPr bwMode="gray">
          <a:xfrm>
            <a:off x="0" y="4739173"/>
            <a:ext cx="6400800" cy="61427"/>
          </a:xfrm>
          <a:prstGeom prst="rect">
            <a:avLst/>
          </a:prstGeom>
          <a:solidFill>
            <a:schemeClr val="accent6"/>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Tree>
    <p:extLst>
      <p:ext uri="{BB962C8B-B14F-4D97-AF65-F5344CB8AC3E}">
        <p14:creationId xmlns:p14="http://schemas.microsoft.com/office/powerpoint/2010/main" val="1349034039"/>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preserve="1" userDrawn="1">
  <p:cSld name="Road Map 3">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3" name="TextBox 12"/>
          <p:cNvSpPr txBox="1"/>
          <p:nvPr userDrawn="1"/>
        </p:nvSpPr>
        <p:spPr bwMode="gray">
          <a:xfrm>
            <a:off x="786450" y="198021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1070148" y="26835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1" name="TextBox 20"/>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5" name="Text Placeholder 4"/>
          <p:cNvSpPr>
            <a:spLocks noGrp="1"/>
          </p:cNvSpPr>
          <p:nvPr>
            <p:ph type="body" sz="quarter" idx="28" hasCustomPrompt="1"/>
          </p:nvPr>
        </p:nvSpPr>
        <p:spPr bwMode="gray">
          <a:xfrm>
            <a:off x="1341574" y="214949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19" name="Text Placeholder 4"/>
          <p:cNvSpPr>
            <a:spLocks noGrp="1"/>
          </p:cNvSpPr>
          <p:nvPr>
            <p:ph type="body" sz="quarter" idx="29" hasCustomPrompt="1"/>
          </p:nvPr>
        </p:nvSpPr>
        <p:spPr bwMode="gray">
          <a:xfrm>
            <a:off x="1560779" y="28528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17" name="TextBox 1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r>
              <a:rPr lang="en-US" sz="500" dirty="0">
                <a:solidFill>
                  <a:srgbClr val="BEC9D0"/>
                </a:solidFill>
              </a:rPr>
              <a:t> • 32660C</a:t>
            </a:r>
          </a:p>
        </p:txBody>
      </p:sp>
    </p:spTree>
    <p:extLst>
      <p:ext uri="{BB962C8B-B14F-4D97-AF65-F5344CB8AC3E}">
        <p14:creationId xmlns:p14="http://schemas.microsoft.com/office/powerpoint/2010/main" val="1588171383"/>
      </p:ext>
    </p:extLst>
  </p:cSld>
  <p:clrMapOvr>
    <a:overrideClrMapping bg1="lt1" tx1="dk1" bg2="lt2" tx2="dk2" accent1="accent1" accent2="accent2" accent3="accent3" accent4="accent4" accent5="accent5" accent6="accent6" hlink="hlink" folHlink="folHlink"/>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preserve="1" userDrawn="1">
  <p:cSld name="Road Map 4">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734092" y="185495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972575" y="243302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196771" y="301109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4"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5" name="TextBox 24"/>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341574" y="202423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560779" y="260230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792510" y="318037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19" name="TextBox 18"/>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r>
              <a:rPr lang="en-US" sz="500" dirty="0">
                <a:solidFill>
                  <a:srgbClr val="BEC9D0"/>
                </a:solidFill>
              </a:rPr>
              <a:t> • 32660C</a:t>
            </a:r>
          </a:p>
        </p:txBody>
      </p:sp>
    </p:spTree>
    <p:extLst>
      <p:ext uri="{BB962C8B-B14F-4D97-AF65-F5344CB8AC3E}">
        <p14:creationId xmlns:p14="http://schemas.microsoft.com/office/powerpoint/2010/main" val="2024891532"/>
      </p:ext>
    </p:extLst>
  </p:cSld>
  <p:clrMapOvr>
    <a:overrideClrMapping bg1="lt1" tx1="dk1" bg2="lt2" tx2="dk2" accent1="accent1" accent2="accent2" accent3="accent3" accent4="accent4" accent5="accent5" accent6="accent6" hlink="hlink" folHlink="folHlink"/>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preserve="1" userDrawn="1">
  <p:cSld name="Road Map 5">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629279" y="160443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870300" y="218250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097035" y="276057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7" name="TextBox 16"/>
          <p:cNvSpPr txBox="1"/>
          <p:nvPr userDrawn="1"/>
        </p:nvSpPr>
        <p:spPr bwMode="gray">
          <a:xfrm>
            <a:off x="1323771" y="333864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402544" y="102636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3" name="Title 1"/>
          <p:cNvSpPr>
            <a:spLocks noGrp="1"/>
          </p:cNvSpPr>
          <p:nvPr>
            <p:ph type="title" hasCustomPrompt="1"/>
          </p:nvPr>
        </p:nvSpPr>
        <p:spPr bwMode="gray">
          <a:xfrm>
            <a:off x="1007460" y="1164868"/>
            <a:ext cx="4572000" cy="215444"/>
          </a:xfrm>
        </p:spPr>
        <p:txBody>
          <a:bodyPr anchor="ctr" anchorCtr="0"/>
          <a:lstStyle>
            <a:lvl1pPr>
              <a:defRPr sz="1400" b="0"/>
            </a:lvl1pPr>
          </a:lstStyle>
          <a:p>
            <a:r>
              <a:rPr lang="en-US" dirty="0"/>
              <a:t>Section Title – Arial 14pt Regular, White, Use Title Case</a:t>
            </a:r>
          </a:p>
        </p:txBody>
      </p:sp>
      <p:sp>
        <p:nvSpPr>
          <p:cNvPr id="25" name="Text Placeholder 4"/>
          <p:cNvSpPr>
            <a:spLocks noGrp="1"/>
          </p:cNvSpPr>
          <p:nvPr>
            <p:ph type="body" sz="quarter" idx="28" hasCustomPrompt="1"/>
          </p:nvPr>
        </p:nvSpPr>
        <p:spPr bwMode="gray">
          <a:xfrm>
            <a:off x="1259614" y="177371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6" name="Text Placeholder 4"/>
          <p:cNvSpPr>
            <a:spLocks noGrp="1"/>
          </p:cNvSpPr>
          <p:nvPr>
            <p:ph type="body" sz="quarter" idx="31" hasCustomPrompt="1"/>
          </p:nvPr>
        </p:nvSpPr>
        <p:spPr bwMode="gray">
          <a:xfrm>
            <a:off x="1478819" y="235178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2" hasCustomPrompt="1"/>
          </p:nvPr>
        </p:nvSpPr>
        <p:spPr bwMode="gray">
          <a:xfrm>
            <a:off x="1710550" y="292985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5" hasCustomPrompt="1"/>
          </p:nvPr>
        </p:nvSpPr>
        <p:spPr bwMode="gray">
          <a:xfrm>
            <a:off x="1917770" y="350792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Box 28"/>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r>
              <a:rPr lang="en-US" sz="500" dirty="0">
                <a:solidFill>
                  <a:srgbClr val="BEC9D0"/>
                </a:solidFill>
              </a:rPr>
              <a:t> • 32660C</a:t>
            </a:r>
          </a:p>
        </p:txBody>
      </p:sp>
    </p:spTree>
    <p:extLst>
      <p:ext uri="{BB962C8B-B14F-4D97-AF65-F5344CB8AC3E}">
        <p14:creationId xmlns:p14="http://schemas.microsoft.com/office/powerpoint/2010/main" val="443814153"/>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E4792-E778-4A81-8180-2923F76A916D}" type="datetimeFigureOut">
              <a:rPr lang="en-US" smtClean="0"/>
              <a:t>5/8/2019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9B108F-A02F-4639-B3D7-961D569F0794}" type="slidenum">
              <a:rPr lang="en-US" smtClean="0"/>
              <a:t>‹#›</a:t>
            </a:fld>
            <a:endParaRPr lang="en-US"/>
          </a:p>
        </p:txBody>
      </p:sp>
    </p:spTree>
    <p:extLst>
      <p:ext uri="{BB962C8B-B14F-4D97-AF65-F5344CB8AC3E}">
        <p14:creationId xmlns:p14="http://schemas.microsoft.com/office/powerpoint/2010/main" val="3176083106"/>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preserve="1" userDrawn="1">
  <p:cSld name="Road Map 6">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526564" y="1341392"/>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760073" y="191946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987319" y="2497530"/>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17" name="TextBox 16"/>
          <p:cNvSpPr txBox="1"/>
          <p:nvPr userDrawn="1"/>
        </p:nvSpPr>
        <p:spPr bwMode="gray">
          <a:xfrm>
            <a:off x="1227091" y="307559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3"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5" name="Title 1"/>
          <p:cNvSpPr>
            <a:spLocks noGrp="1"/>
          </p:cNvSpPr>
          <p:nvPr>
            <p:ph type="title" hasCustomPrompt="1"/>
          </p:nvPr>
        </p:nvSpPr>
        <p:spPr bwMode="gray">
          <a:xfrm>
            <a:off x="903718" y="901822"/>
            <a:ext cx="4572000" cy="215444"/>
          </a:xfrm>
        </p:spPr>
        <p:txBody>
          <a:bodyPr anchor="ctr" anchorCtr="0"/>
          <a:lstStyle>
            <a:lvl1pPr>
              <a:defRPr sz="1400" b="0"/>
            </a:lvl1pPr>
          </a:lstStyle>
          <a:p>
            <a:r>
              <a:rPr lang="en-US" dirty="0"/>
              <a:t>Section Title – Arial 14pt Regular, White, Use Title Case</a:t>
            </a:r>
          </a:p>
        </p:txBody>
      </p:sp>
      <p:sp>
        <p:nvSpPr>
          <p:cNvPr id="26" name="Text Placeholder 4"/>
          <p:cNvSpPr>
            <a:spLocks noGrp="1"/>
          </p:cNvSpPr>
          <p:nvPr>
            <p:ph type="body" sz="quarter" idx="28" hasCustomPrompt="1"/>
          </p:nvPr>
        </p:nvSpPr>
        <p:spPr bwMode="gray">
          <a:xfrm>
            <a:off x="1155872" y="1510669"/>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1" hasCustomPrompt="1"/>
          </p:nvPr>
        </p:nvSpPr>
        <p:spPr bwMode="gray">
          <a:xfrm>
            <a:off x="1375077" y="208873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2" hasCustomPrompt="1"/>
          </p:nvPr>
        </p:nvSpPr>
        <p:spPr bwMode="gray">
          <a:xfrm>
            <a:off x="1606808" y="2666807"/>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8" hasCustomPrompt="1"/>
          </p:nvPr>
        </p:nvSpPr>
        <p:spPr bwMode="gray">
          <a:xfrm>
            <a:off x="1814028" y="324487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9"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2" name="TextBox 31"/>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r>
              <a:rPr lang="en-US" sz="500" dirty="0">
                <a:solidFill>
                  <a:srgbClr val="BEC9D0"/>
                </a:solidFill>
              </a:rPr>
              <a:t> • 32660C</a:t>
            </a:r>
          </a:p>
        </p:txBody>
      </p:sp>
    </p:spTree>
    <p:extLst>
      <p:ext uri="{BB962C8B-B14F-4D97-AF65-F5344CB8AC3E}">
        <p14:creationId xmlns:p14="http://schemas.microsoft.com/office/powerpoint/2010/main" val="2278518989"/>
      </p:ext>
    </p:extLst>
  </p:cSld>
  <p:clrMapOvr>
    <a:overrideClrMapping bg1="lt1" tx1="dk1" bg2="lt2" tx2="dk2" accent1="accent1" accent2="accent2" accent3="accent3" accent4="accent4" accent5="accent5" accent6="accent6" hlink="hlink" folHlink="folHlink"/>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preserve="1" userDrawn="1">
  <p:cSld name="Road Map 7">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80339" y="12450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686412"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873696" y="220849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17" name="TextBox 16"/>
          <p:cNvSpPr txBox="1"/>
          <p:nvPr userDrawn="1"/>
        </p:nvSpPr>
        <p:spPr bwMode="gray">
          <a:xfrm>
            <a:off x="1073506" y="269021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3" name="TextBox 22"/>
          <p:cNvSpPr txBox="1"/>
          <p:nvPr userDrawn="1"/>
        </p:nvSpPr>
        <p:spPr bwMode="gray">
          <a:xfrm>
            <a:off x="1267053" y="317194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5"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6" name="TextBox 25"/>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4"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080729" y="14143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273838" y="189604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466947" y="237777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2" name="Text Placeholder 4"/>
          <p:cNvSpPr>
            <a:spLocks noGrp="1"/>
          </p:cNvSpPr>
          <p:nvPr>
            <p:ph type="body" sz="quarter" idx="41" hasCustomPrompt="1"/>
          </p:nvPr>
        </p:nvSpPr>
        <p:spPr bwMode="gray">
          <a:xfrm>
            <a:off x="1660056" y="285949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3" name="Text Placeholder 4"/>
          <p:cNvSpPr>
            <a:spLocks noGrp="1"/>
          </p:cNvSpPr>
          <p:nvPr>
            <p:ph type="body" sz="quarter" idx="42" hasCustomPrompt="1"/>
          </p:nvPr>
        </p:nvSpPr>
        <p:spPr bwMode="gray">
          <a:xfrm>
            <a:off x="1853165" y="334122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43"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5" name="TextBox 34"/>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r>
              <a:rPr lang="en-US" sz="500" dirty="0">
                <a:solidFill>
                  <a:srgbClr val="BEC9D0"/>
                </a:solidFill>
              </a:rPr>
              <a:t> • 32660C</a:t>
            </a:r>
          </a:p>
        </p:txBody>
      </p:sp>
    </p:spTree>
    <p:extLst>
      <p:ext uri="{BB962C8B-B14F-4D97-AF65-F5344CB8AC3E}">
        <p14:creationId xmlns:p14="http://schemas.microsoft.com/office/powerpoint/2010/main" val="2109205259"/>
      </p:ext>
    </p:extLst>
  </p:cSld>
  <p:clrMapOvr>
    <a:overrideClrMapping bg1="lt1" tx1="dk1" bg2="lt2" tx2="dk2" accent1="accent1" accent2="accent2" accent3="accent3" accent4="accent4" accent5="accent5" accent6="accent6" hlink="hlink" folHlink="folHlink"/>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preserve="1" userDrawn="1">
  <p:cSld name="Road Map 8">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5" name="TextBox 24"/>
          <p:cNvSpPr txBox="1"/>
          <p:nvPr userDrawn="1"/>
        </p:nvSpPr>
        <p:spPr bwMode="gray">
          <a:xfrm>
            <a:off x="1304319" y="324075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61414" y="117622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5" name="TextBox 14"/>
          <p:cNvSpPr txBox="1"/>
          <p:nvPr userDrawn="1"/>
        </p:nvSpPr>
        <p:spPr bwMode="gray">
          <a:xfrm>
            <a:off x="786050" y="200204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72902"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8</a:t>
            </a:r>
          </a:p>
        </p:txBody>
      </p:sp>
      <p:sp>
        <p:nvSpPr>
          <p:cNvPr id="17" name="TextBox 16"/>
          <p:cNvSpPr txBox="1"/>
          <p:nvPr userDrawn="1"/>
        </p:nvSpPr>
        <p:spPr bwMode="gray">
          <a:xfrm>
            <a:off x="967157" y="24149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2833"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grpSp>
        <p:nvGrpSpPr>
          <p:cNvPr id="2" name="Group 1"/>
          <p:cNvGrpSpPr/>
          <p:nvPr userDrawn="1"/>
        </p:nvGrpSpPr>
        <p:grpSpPr bwMode="gray">
          <a:xfrm>
            <a:off x="629995" y="1589135"/>
            <a:ext cx="274320" cy="492443"/>
            <a:chOff x="842273" y="1726771"/>
            <a:chExt cx="274320" cy="492443"/>
          </a:xfrm>
        </p:grpSpPr>
        <p:sp>
          <p:nvSpPr>
            <p:cNvPr id="14" name="TextBox 13"/>
            <p:cNvSpPr txBox="1"/>
            <p:nvPr userDrawn="1"/>
          </p:nvSpPr>
          <p:spPr bwMode="gray">
            <a:xfrm>
              <a:off x="842273"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28" name="Rectangle 27"/>
            <p:cNvSpPr/>
            <p:nvPr userDrawn="1"/>
          </p:nvSpPr>
          <p:spPr bwMode="gray">
            <a:xfrm rot="20240294">
              <a:off x="1002510" y="1948341"/>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23" name="TextBox 22"/>
          <p:cNvSpPr txBox="1"/>
          <p:nvPr userDrawn="1"/>
        </p:nvSpPr>
        <p:spPr bwMode="gray">
          <a:xfrm>
            <a:off x="1135738" y="282785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9"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3" name="TextBox 32"/>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32" name="Text Placeholder 4"/>
          <p:cNvSpPr>
            <a:spLocks noGrp="1"/>
          </p:cNvSpPr>
          <p:nvPr>
            <p:ph type="body" sz="quarter" idx="28" hasCustomPrompt="1"/>
          </p:nvPr>
        </p:nvSpPr>
        <p:spPr bwMode="gray">
          <a:xfrm>
            <a:off x="1053142" y="134550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31" hasCustomPrompt="1"/>
          </p:nvPr>
        </p:nvSpPr>
        <p:spPr bwMode="gray">
          <a:xfrm>
            <a:off x="1218664" y="175841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5" name="Text Placeholder 4"/>
          <p:cNvSpPr>
            <a:spLocks noGrp="1"/>
          </p:cNvSpPr>
          <p:nvPr>
            <p:ph type="body" sz="quarter" idx="32" hasCustomPrompt="1"/>
          </p:nvPr>
        </p:nvSpPr>
        <p:spPr bwMode="gray">
          <a:xfrm>
            <a:off x="1384186" y="217131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6" name="Text Placeholder 4"/>
          <p:cNvSpPr>
            <a:spLocks noGrp="1"/>
          </p:cNvSpPr>
          <p:nvPr>
            <p:ph type="body" sz="quarter" idx="45" hasCustomPrompt="1"/>
          </p:nvPr>
        </p:nvSpPr>
        <p:spPr bwMode="gray">
          <a:xfrm>
            <a:off x="1549708" y="25842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7" name="Text Placeholder 4"/>
          <p:cNvSpPr>
            <a:spLocks noGrp="1"/>
          </p:cNvSpPr>
          <p:nvPr>
            <p:ph type="body" sz="quarter" idx="46" hasCustomPrompt="1"/>
          </p:nvPr>
        </p:nvSpPr>
        <p:spPr bwMode="gray">
          <a:xfrm>
            <a:off x="1715230" y="299713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8" name="Text Placeholder 4"/>
          <p:cNvSpPr>
            <a:spLocks noGrp="1"/>
          </p:cNvSpPr>
          <p:nvPr>
            <p:ph type="body" sz="quarter" idx="47" hasCustomPrompt="1"/>
          </p:nvPr>
        </p:nvSpPr>
        <p:spPr bwMode="gray">
          <a:xfrm>
            <a:off x="1880752" y="341003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9" name="Text Placeholder 4"/>
          <p:cNvSpPr>
            <a:spLocks noGrp="1"/>
          </p:cNvSpPr>
          <p:nvPr>
            <p:ph type="body" sz="quarter" idx="48"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40" name="TextBox 39"/>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r>
              <a:rPr lang="en-US" sz="500" dirty="0">
                <a:solidFill>
                  <a:srgbClr val="BEC9D0"/>
                </a:solidFill>
              </a:rPr>
              <a:t> • 32660C</a:t>
            </a:r>
          </a:p>
        </p:txBody>
      </p:sp>
    </p:spTree>
    <p:extLst>
      <p:ext uri="{BB962C8B-B14F-4D97-AF65-F5344CB8AC3E}">
        <p14:creationId xmlns:p14="http://schemas.microsoft.com/office/powerpoint/2010/main" val="4017926970"/>
      </p:ext>
    </p:extLst>
  </p:cSld>
  <p:clrMapOvr>
    <a:overrideClrMapping bg1="lt1" tx1="dk1" bg2="lt2" tx2="dk2" accent1="accent1" accent2="accent2" accent3="accent3" accent4="accent4" accent5="accent5" accent6="accent6" hlink="hlink" folHlink="folHlink"/>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1" name="Rectangle 20"/>
          <p:cNvSpPr/>
          <p:nvPr userDrawn="1"/>
        </p:nvSpPr>
        <p:spPr bwMode="gray">
          <a:xfrm>
            <a:off x="0" y="-1"/>
            <a:ext cx="6400800" cy="10885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5" name="Straight Connector 14"/>
          <p:cNvCxnSpPr/>
          <p:nvPr userDrawn="1"/>
        </p:nvCxnSpPr>
        <p:spPr bwMode="gray">
          <a:xfrm>
            <a:off x="1169427" y="1576552"/>
            <a:ext cx="4830717" cy="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1"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grpSp>
        <p:nvGrpSpPr>
          <p:cNvPr id="20" name="Group 4"/>
          <p:cNvGrpSpPr>
            <a:grpSpLocks noChangeAspect="1"/>
          </p:cNvGrpSpPr>
          <p:nvPr userDrawn="1"/>
        </p:nvGrpSpPr>
        <p:grpSpPr bwMode="gray">
          <a:xfrm>
            <a:off x="1171808" y="939171"/>
            <a:ext cx="720279" cy="558772"/>
            <a:chOff x="1155" y="849"/>
            <a:chExt cx="1717" cy="1332"/>
          </a:xfrm>
        </p:grpSpPr>
        <p:sp>
          <p:nvSpPr>
            <p:cNvPr id="26" name="Freeform 6"/>
            <p:cNvSpPr>
              <a:spLocks/>
            </p:cNvSpPr>
            <p:nvPr userDrawn="1"/>
          </p:nvSpPr>
          <p:spPr bwMode="gray">
            <a:xfrm>
              <a:off x="2045" y="1541"/>
              <a:ext cx="827" cy="640"/>
            </a:xfrm>
            <a:custGeom>
              <a:avLst/>
              <a:gdLst>
                <a:gd name="T0" fmla="*/ 0 w 1653"/>
                <a:gd name="T1" fmla="*/ 0 h 1280"/>
                <a:gd name="T2" fmla="*/ 828 w 1653"/>
                <a:gd name="T3" fmla="*/ 0 h 1280"/>
                <a:gd name="T4" fmla="*/ 1653 w 1653"/>
                <a:gd name="T5" fmla="*/ 1280 h 1280"/>
                <a:gd name="T6" fmla="*/ 824 w 1653"/>
                <a:gd name="T7" fmla="*/ 1280 h 1280"/>
                <a:gd name="T8" fmla="*/ 0 w 1653"/>
                <a:gd name="T9" fmla="*/ 0 h 1280"/>
              </a:gdLst>
              <a:ahLst/>
              <a:cxnLst>
                <a:cxn ang="0">
                  <a:pos x="T0" y="T1"/>
                </a:cxn>
                <a:cxn ang="0">
                  <a:pos x="T2" y="T3"/>
                </a:cxn>
                <a:cxn ang="0">
                  <a:pos x="T4" y="T5"/>
                </a:cxn>
                <a:cxn ang="0">
                  <a:pos x="T6" y="T7"/>
                </a:cxn>
                <a:cxn ang="0">
                  <a:pos x="T8" y="T9"/>
                </a:cxn>
              </a:cxnLst>
              <a:rect l="0" t="0" r="r" b="b"/>
              <a:pathLst>
                <a:path w="1653" h="1280">
                  <a:moveTo>
                    <a:pt x="0" y="0"/>
                  </a:moveTo>
                  <a:lnTo>
                    <a:pt x="828" y="0"/>
                  </a:lnTo>
                  <a:lnTo>
                    <a:pt x="1653" y="1280"/>
                  </a:lnTo>
                  <a:lnTo>
                    <a:pt x="824" y="1280"/>
                  </a:lnTo>
                  <a:lnTo>
                    <a:pt x="0" y="0"/>
                  </a:lnTo>
                  <a:close/>
                </a:path>
              </a:pathLst>
            </a:custGeom>
            <a:solidFill>
              <a:srgbClr val="B2B3B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7" name="Freeform 7"/>
            <p:cNvSpPr>
              <a:spLocks/>
            </p:cNvSpPr>
            <p:nvPr userDrawn="1"/>
          </p:nvSpPr>
          <p:spPr bwMode="gray">
            <a:xfrm>
              <a:off x="1155" y="1541"/>
              <a:ext cx="826" cy="640"/>
            </a:xfrm>
            <a:custGeom>
              <a:avLst/>
              <a:gdLst>
                <a:gd name="T0" fmla="*/ 824 w 1653"/>
                <a:gd name="T1" fmla="*/ 0 h 1280"/>
                <a:gd name="T2" fmla="*/ 1653 w 1653"/>
                <a:gd name="T3" fmla="*/ 0 h 1280"/>
                <a:gd name="T4" fmla="*/ 829 w 1653"/>
                <a:gd name="T5" fmla="*/ 1280 h 1280"/>
                <a:gd name="T6" fmla="*/ 0 w 1653"/>
                <a:gd name="T7" fmla="*/ 1280 h 1280"/>
                <a:gd name="T8" fmla="*/ 824 w 1653"/>
                <a:gd name="T9" fmla="*/ 0 h 1280"/>
              </a:gdLst>
              <a:ahLst/>
              <a:cxnLst>
                <a:cxn ang="0">
                  <a:pos x="T0" y="T1"/>
                </a:cxn>
                <a:cxn ang="0">
                  <a:pos x="T2" y="T3"/>
                </a:cxn>
                <a:cxn ang="0">
                  <a:pos x="T4" y="T5"/>
                </a:cxn>
                <a:cxn ang="0">
                  <a:pos x="T6" y="T7"/>
                </a:cxn>
                <a:cxn ang="0">
                  <a:pos x="T8" y="T9"/>
                </a:cxn>
              </a:cxnLst>
              <a:rect l="0" t="0" r="r" b="b"/>
              <a:pathLst>
                <a:path w="1653" h="1280">
                  <a:moveTo>
                    <a:pt x="824" y="0"/>
                  </a:moveTo>
                  <a:lnTo>
                    <a:pt x="1653" y="0"/>
                  </a:lnTo>
                  <a:lnTo>
                    <a:pt x="829" y="1280"/>
                  </a:lnTo>
                  <a:lnTo>
                    <a:pt x="0" y="1280"/>
                  </a:lnTo>
                  <a:lnTo>
                    <a:pt x="824" y="0"/>
                  </a:lnTo>
                  <a:close/>
                </a:path>
              </a:pathLst>
            </a:custGeom>
            <a:solidFill>
              <a:srgbClr val="B2B3B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8" name="Freeform 8"/>
            <p:cNvSpPr>
              <a:spLocks/>
            </p:cNvSpPr>
            <p:nvPr userDrawn="1"/>
          </p:nvSpPr>
          <p:spPr bwMode="gray">
            <a:xfrm>
              <a:off x="1609" y="849"/>
              <a:ext cx="826" cy="640"/>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Lst>
              <a:ahLst/>
              <a:cxnLst>
                <a:cxn ang="0">
                  <a:pos x="T0" y="T1"/>
                </a:cxn>
                <a:cxn ang="0">
                  <a:pos x="T2" y="T3"/>
                </a:cxn>
                <a:cxn ang="0">
                  <a:pos x="T4" y="T5"/>
                </a:cxn>
                <a:cxn ang="0">
                  <a:pos x="T6" y="T7"/>
                </a:cxn>
                <a:cxn ang="0">
                  <a:pos x="T8" y="T9"/>
                </a:cxn>
              </a:cxnLst>
              <a:rect l="0" t="0" r="r" b="b"/>
              <a:pathLst>
                <a:path w="1653" h="1280">
                  <a:moveTo>
                    <a:pt x="0" y="0"/>
                  </a:moveTo>
                  <a:lnTo>
                    <a:pt x="829" y="0"/>
                  </a:lnTo>
                  <a:lnTo>
                    <a:pt x="1653" y="1280"/>
                  </a:lnTo>
                  <a:lnTo>
                    <a:pt x="824" y="1280"/>
                  </a:lnTo>
                  <a:lnTo>
                    <a:pt x="0" y="0"/>
                  </a:lnTo>
                  <a:close/>
                </a:path>
              </a:pathLst>
            </a:custGeom>
            <a:solidFill>
              <a:srgbClr val="CF0A2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grpSp>
      <p:sp>
        <p:nvSpPr>
          <p:cNvPr id="2" name="Title 1"/>
          <p:cNvSpPr>
            <a:spLocks noGrp="1"/>
          </p:cNvSpPr>
          <p:nvPr>
            <p:ph type="title" hasCustomPrompt="1"/>
          </p:nvPr>
        </p:nvSpPr>
        <p:spPr bwMode="gray">
          <a:xfrm>
            <a:off x="1172943" y="2284456"/>
            <a:ext cx="4389120" cy="307777"/>
          </a:xfrm>
        </p:spPr>
        <p:txBody>
          <a:bodyPr/>
          <a:lstStyle>
            <a:lvl1pPr>
              <a:defRPr sz="2000" b="0">
                <a:solidFill>
                  <a:schemeClr val="tx1"/>
                </a:solidFill>
              </a:defRPr>
            </a:lvl1pPr>
          </a:lstStyle>
          <a:p>
            <a:r>
              <a:rPr lang="en-US" dirty="0"/>
              <a:t>Divider Title – Arial 20pt Regular</a:t>
            </a:r>
          </a:p>
        </p:txBody>
      </p:sp>
      <p:sp>
        <p:nvSpPr>
          <p:cNvPr id="4" name="Text Placeholder 3"/>
          <p:cNvSpPr>
            <a:spLocks noGrp="1"/>
          </p:cNvSpPr>
          <p:nvPr>
            <p:ph type="body" sz="quarter" idx="47" hasCustomPrompt="1"/>
          </p:nvPr>
        </p:nvSpPr>
        <p:spPr bwMode="gray">
          <a:xfrm>
            <a:off x="1172943" y="2604778"/>
            <a:ext cx="43891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Divider Subtitle – Arial 14pt Regular</a:t>
            </a:r>
          </a:p>
        </p:txBody>
      </p:sp>
      <p:sp>
        <p:nvSpPr>
          <p:cNvPr id="6" name="Text Placeholder 5"/>
          <p:cNvSpPr>
            <a:spLocks noGrp="1"/>
          </p:cNvSpPr>
          <p:nvPr>
            <p:ph type="body" sz="quarter" idx="48" hasCustomPrompt="1"/>
          </p:nvPr>
        </p:nvSpPr>
        <p:spPr bwMode="gray">
          <a:xfrm>
            <a:off x="4628544" y="1658893"/>
            <a:ext cx="1371600" cy="200055"/>
          </a:xfrm>
        </p:spPr>
        <p:txBody>
          <a:bodyPr/>
          <a:lstStyle>
            <a:lvl1pPr marL="0" indent="0" algn="r">
              <a:spcBef>
                <a:spcPts val="0"/>
              </a:spcBef>
              <a:buNone/>
              <a:defRPr sz="1300" i="1">
                <a:solidFill>
                  <a:schemeClr val="accent3"/>
                </a:solidFill>
              </a:defRPr>
            </a:lvl1pPr>
            <a:lvl2pPr marL="114300" indent="0" algn="r">
              <a:spcBef>
                <a:spcPts val="0"/>
              </a:spcBef>
              <a:buNone/>
              <a:defRPr sz="1300" i="1">
                <a:solidFill>
                  <a:schemeClr val="accent3"/>
                </a:solidFill>
              </a:defRPr>
            </a:lvl2pPr>
            <a:lvl3pPr marL="228600" indent="0" algn="r">
              <a:spcBef>
                <a:spcPts val="0"/>
              </a:spcBef>
              <a:buNone/>
              <a:defRPr sz="1300" i="1">
                <a:solidFill>
                  <a:schemeClr val="accent3"/>
                </a:solidFill>
              </a:defRPr>
            </a:lvl3pPr>
            <a:lvl4pPr marL="342900" indent="0" algn="r">
              <a:spcBef>
                <a:spcPts val="0"/>
              </a:spcBef>
              <a:buNone/>
              <a:defRPr sz="1300" i="1">
                <a:solidFill>
                  <a:schemeClr val="accent3"/>
                </a:solidFill>
              </a:defRPr>
            </a:lvl4pPr>
            <a:lvl5pPr marL="457200" indent="0" algn="r">
              <a:spcBef>
                <a:spcPts val="0"/>
              </a:spcBef>
              <a:buNone/>
              <a:defRPr sz="1300" i="1">
                <a:solidFill>
                  <a:schemeClr val="accent3"/>
                </a:solidFill>
              </a:defRPr>
            </a:lvl5pPr>
          </a:lstStyle>
          <a:p>
            <a:pPr lvl="0"/>
            <a:r>
              <a:rPr lang="en-US" dirty="0"/>
              <a:t>Chapter #</a:t>
            </a:r>
          </a:p>
        </p:txBody>
      </p:sp>
      <p:sp>
        <p:nvSpPr>
          <p:cNvPr id="8" name="Text Placeholder 7"/>
          <p:cNvSpPr>
            <a:spLocks noGrp="1"/>
          </p:cNvSpPr>
          <p:nvPr>
            <p:ph type="body" sz="quarter" idx="49" hasCustomPrompt="1"/>
          </p:nvPr>
        </p:nvSpPr>
        <p:spPr bwMode="gray">
          <a:xfrm>
            <a:off x="1381117" y="3078496"/>
            <a:ext cx="2743200" cy="1333698"/>
          </a:xfrm>
        </p:spPr>
        <p:txBody>
          <a:bodyPr/>
          <a:lstStyle>
            <a:lvl1pPr>
              <a:defRPr/>
            </a:lvl1pPr>
          </a:lstStyle>
          <a:p>
            <a:pPr lvl="0"/>
            <a:r>
              <a:rPr lang="en-US" dirty="0"/>
              <a:t>Bulleted text, if needed – Arial 10pt Regular Nine bullet levels are built in (hit Enter then Tab to get to the next bullet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2257612"/>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1054707943"/>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6"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7"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9"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10"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1342333947"/>
      </p:ext>
    </p:extLst>
  </p:cSld>
  <p:clrMapOvr>
    <a:overrideClrMapping bg1="lt1" tx1="dk1" bg2="lt2" tx2="dk2" accent1="accent1" accent2="accent2" accent3="accent3" accent4="accent4" accent5="accent5" accent6="accent6" hlink="hlink" folHlink="folHlink"/>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preserve="1" userDrawn="1">
  <p:cSld name="Impact Slide">
    <p:bg bwMode="gray">
      <p:bgPr>
        <a:solidFill>
          <a:schemeClr val="accent4"/>
        </a:solidFill>
        <a:effectLst/>
      </p:bgPr>
    </p:bg>
    <p:spTree>
      <p:nvGrpSpPr>
        <p:cNvPr id="1" name=""/>
        <p:cNvGrpSpPr/>
        <p:nvPr/>
      </p:nvGrpSpPr>
      <p:grpSpPr>
        <a:xfrm>
          <a:off x="0" y="0"/>
          <a:ext cx="0" cy="0"/>
          <a:chOff x="0" y="0"/>
          <a:chExt cx="0" cy="0"/>
        </a:xfrm>
      </p:grpSpPr>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0"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12"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2"/>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3" name="Text Placeholder 4"/>
          <p:cNvSpPr>
            <a:spLocks noGrp="1"/>
          </p:cNvSpPr>
          <p:nvPr>
            <p:ph type="body" sz="quarter" idx="27" hasCustomPrompt="1"/>
          </p:nvPr>
        </p:nvSpPr>
        <p:spPr bwMode="gray">
          <a:xfrm>
            <a:off x="955976" y="1760829"/>
            <a:ext cx="4488849" cy="1777410"/>
          </a:xfrm>
        </p:spPr>
        <p:txBody>
          <a:bodyPr/>
          <a:lstStyle>
            <a:lvl1pPr marL="0" indent="0">
              <a:lnSpc>
                <a:spcPct val="110000"/>
              </a:lnSpc>
              <a:spcBef>
                <a:spcPts val="1200"/>
              </a:spcBef>
              <a:buNone/>
              <a:defRPr sz="1500" baseline="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Use dark background slides sparingly as impact slides (ex: a single quote, statistic, or large image). See sample impact slides in the ABC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4389120" y="4619012"/>
            <a:ext cx="2011680" cy="181588"/>
          </a:xfrm>
        </p:spPr>
        <p:txBody>
          <a:bodyPr rIns="45720" bIns="27432" anchor="b" anchorCtr="0"/>
          <a:lstStyle>
            <a:lvl1pPr marL="0" indent="0">
              <a:spcBef>
                <a:spcPts val="0"/>
              </a:spcBef>
              <a:buNone/>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5" name="TextBox 14"/>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899BA9"/>
                </a:solidFill>
              </a:rPr>
              <a:t>©2016 Advisory Board • All Rights Reserved • </a:t>
            </a:r>
            <a:r>
              <a:rPr lang="en-US" sz="500" b="1" dirty="0">
                <a:solidFill>
                  <a:srgbClr val="899BA9"/>
                </a:solidFill>
              </a:rPr>
              <a:t>advisory.com</a:t>
            </a:r>
            <a:r>
              <a:rPr lang="en-US" sz="500" dirty="0">
                <a:solidFill>
                  <a:srgbClr val="899BA9"/>
                </a:solidFill>
              </a:rPr>
              <a:t> • 32660C</a:t>
            </a:r>
          </a:p>
        </p:txBody>
      </p:sp>
    </p:spTree>
    <p:extLst>
      <p:ext uri="{BB962C8B-B14F-4D97-AF65-F5344CB8AC3E}">
        <p14:creationId xmlns:p14="http://schemas.microsoft.com/office/powerpoint/2010/main" val="2409783258"/>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FFFFFF"/>
                </a:solidFill>
                <a:cs typeface="Arial" pitchFamily="34" charset="0"/>
              </a:rPr>
              <a:t>Notes:</a:t>
            </a:r>
          </a:p>
        </p:txBody>
      </p:sp>
    </p:spTree>
    <p:extLst>
      <p:ext uri="{BB962C8B-B14F-4D97-AF65-F5344CB8AC3E}">
        <p14:creationId xmlns:p14="http://schemas.microsoft.com/office/powerpoint/2010/main" val="1980622244"/>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Notes (Alt)">
    <p:spTree>
      <p:nvGrpSpPr>
        <p:cNvPr id="1" name=""/>
        <p:cNvGrpSpPr/>
        <p:nvPr/>
      </p:nvGrpSpPr>
      <p:grpSpPr>
        <a:xfrm>
          <a:off x="0" y="0"/>
          <a:ext cx="0" cy="0"/>
          <a:chOff x="0" y="0"/>
          <a:chExt cx="0" cy="0"/>
        </a:xfrm>
      </p:grpSpPr>
      <p:sp>
        <p:nvSpPr>
          <p:cNvPr id="14" name="Rectangle 13"/>
          <p:cNvSpPr/>
          <p:nvPr userDrawn="1"/>
        </p:nvSpPr>
        <p:spPr bwMode="gray">
          <a:xfrm>
            <a:off x="0" y="-1"/>
            <a:ext cx="6400800" cy="10885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320675" y="85309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18" name="TextBox 17"/>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333E48"/>
                </a:solidFill>
                <a:cs typeface="Arial" pitchFamily="34" charset="0"/>
              </a:rPr>
              <a:t>Notes:</a:t>
            </a:r>
          </a:p>
        </p:txBody>
      </p:sp>
    </p:spTree>
    <p:extLst>
      <p:ext uri="{BB962C8B-B14F-4D97-AF65-F5344CB8AC3E}">
        <p14:creationId xmlns:p14="http://schemas.microsoft.com/office/powerpoint/2010/main" val="2367291081"/>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Speech Text Bottom">
    <p:spTree>
      <p:nvGrpSpPr>
        <p:cNvPr id="1" name=""/>
        <p:cNvGrpSpPr/>
        <p:nvPr/>
      </p:nvGrpSpPr>
      <p:grpSpPr>
        <a:xfrm>
          <a:off x="0" y="0"/>
          <a:ext cx="0" cy="0"/>
          <a:chOff x="0" y="0"/>
          <a:chExt cx="0" cy="0"/>
        </a:xfrm>
      </p:grpSpPr>
      <p:sp>
        <p:nvSpPr>
          <p:cNvPr id="4" name="Rectangle 3"/>
          <p:cNvSpPr/>
          <p:nvPr userDrawn="1"/>
        </p:nvSpPr>
        <p:spPr bwMode="gray">
          <a:xfrm>
            <a:off x="0" y="-1"/>
            <a:ext cx="6400800" cy="10885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 name="Title 1"/>
          <p:cNvSpPr>
            <a:spLocks noGrp="1"/>
          </p:cNvSpPr>
          <p:nvPr>
            <p:ph type="title" hasCustomPrompt="1"/>
          </p:nvPr>
        </p:nvSpPr>
        <p:spPr bwMode="gray">
          <a:xfrm>
            <a:off x="320675" y="2487144"/>
            <a:ext cx="5759450" cy="2018181"/>
          </a:xfrm>
        </p:spPr>
        <p:txBody>
          <a:bodyPr anchor="t" anchorCtr="0"/>
          <a:lstStyle>
            <a:lvl1pPr>
              <a:lnSpc>
                <a:spcPct val="110000"/>
              </a:lnSpc>
              <a:spcBef>
                <a:spcPts val="800"/>
              </a:spcBef>
              <a:defRPr sz="1000" b="0">
                <a:solidFill>
                  <a:schemeClr val="tx1"/>
                </a:solidFill>
              </a:defRPr>
            </a:lvl1pPr>
          </a:lstStyle>
          <a:p>
            <a:r>
              <a:rPr lang="en-US" dirty="0"/>
              <a:t>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a:t>
            </a:r>
          </a:p>
        </p:txBody>
      </p:sp>
    </p:spTree>
    <p:extLst>
      <p:ext uri="{BB962C8B-B14F-4D97-AF65-F5344CB8AC3E}">
        <p14:creationId xmlns:p14="http://schemas.microsoft.com/office/powerpoint/2010/main" val="2676676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1325" y="320675"/>
            <a:ext cx="2063750" cy="11191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2720975" y="690563"/>
            <a:ext cx="3240088" cy="34115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1325" y="1439863"/>
            <a:ext cx="2063750" cy="2668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3E4792-E778-4A81-8180-2923F76A916D}"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B108F-A02F-4639-B3D7-961D569F0794}" type="slidenum">
              <a:rPr lang="en-US" smtClean="0"/>
              <a:t>‹#›</a:t>
            </a:fld>
            <a:endParaRPr lang="en-US"/>
          </a:p>
        </p:txBody>
      </p:sp>
    </p:spTree>
    <p:extLst>
      <p:ext uri="{BB962C8B-B14F-4D97-AF65-F5344CB8AC3E}">
        <p14:creationId xmlns:p14="http://schemas.microsoft.com/office/powerpoint/2010/main" val="1751837037"/>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spTree>
      <p:nvGrpSpPr>
        <p:cNvPr id="1" name=""/>
        <p:cNvGrpSpPr/>
        <p:nvPr/>
      </p:nvGrpSpPr>
      <p:grpSpPr>
        <a:xfrm>
          <a:off x="0" y="0"/>
          <a:ext cx="0" cy="0"/>
          <a:chOff x="0" y="0"/>
          <a:chExt cx="0" cy="0"/>
        </a:xfrm>
      </p:grpSpPr>
      <p:cxnSp>
        <p:nvCxnSpPr>
          <p:cNvPr id="14" name="Straight Connector 13"/>
          <p:cNvCxnSpPr/>
          <p:nvPr userDrawn="1"/>
        </p:nvCxnSpPr>
        <p:spPr bwMode="gray">
          <a:xfrm>
            <a:off x="1677053" y="519535"/>
            <a:ext cx="0" cy="50292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3"/>
          <p:cNvSpPr>
            <a:spLocks noGrp="1"/>
          </p:cNvSpPr>
          <p:nvPr>
            <p:ph type="title" hasCustomPrompt="1"/>
          </p:nvPr>
        </p:nvSpPr>
        <p:spPr bwMode="gray">
          <a:xfrm>
            <a:off x="913784" y="2994031"/>
            <a:ext cx="4572000" cy="769441"/>
          </a:xfrm>
        </p:spPr>
        <p:txBody>
          <a:bodyPr/>
          <a:lstStyle>
            <a:lvl1pPr>
              <a:defRPr sz="2500" b="0">
                <a:solidFill>
                  <a:schemeClr val="tx1"/>
                </a:solidFill>
              </a:defRPr>
            </a:lvl1pPr>
          </a:lstStyle>
          <a:p>
            <a:r>
              <a:rPr lang="en-US" dirty="0"/>
              <a:t>Presentation Title – Arial 25pt Regular, Use Title Case</a:t>
            </a:r>
          </a:p>
        </p:txBody>
      </p:sp>
      <p:sp>
        <p:nvSpPr>
          <p:cNvPr id="9" name="Text Placeholder 5"/>
          <p:cNvSpPr>
            <a:spLocks noGrp="1"/>
          </p:cNvSpPr>
          <p:nvPr>
            <p:ph type="body" sz="quarter" idx="20" hasCustomPrompt="1"/>
          </p:nvPr>
        </p:nvSpPr>
        <p:spPr bwMode="gray">
          <a:xfrm>
            <a:off x="913784" y="3850943"/>
            <a:ext cx="45720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12pt Regular, Use Title Case</a:t>
            </a:r>
          </a:p>
        </p:txBody>
      </p:sp>
      <p:sp>
        <p:nvSpPr>
          <p:cNvPr id="16" name="Text Placeholder 5"/>
          <p:cNvSpPr>
            <a:spLocks noGrp="1"/>
          </p:cNvSpPr>
          <p:nvPr>
            <p:ph type="body" sz="quarter" idx="21" hasCustomPrompt="1"/>
          </p:nvPr>
        </p:nvSpPr>
        <p:spPr bwMode="gray">
          <a:xfrm>
            <a:off x="1754514" y="526372"/>
            <a:ext cx="2167128" cy="493776"/>
          </a:xfrm>
        </p:spPr>
        <p:txBody>
          <a:bodyPr anchor="ctr">
            <a:noAutofit/>
          </a:bodyPr>
          <a:lstStyle>
            <a:lvl1pPr marL="0" indent="0">
              <a:spcBef>
                <a:spcPts val="0"/>
              </a:spcBef>
              <a:buNone/>
              <a:defRPr sz="120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42874" y="475441"/>
            <a:ext cx="1517904" cy="579052"/>
          </a:xfrm>
          <a:prstGeom prst="rect">
            <a:avLst/>
          </a:prstGeom>
        </p:spPr>
      </p:pic>
    </p:spTree>
    <p:extLst>
      <p:ext uri="{BB962C8B-B14F-4D97-AF65-F5344CB8AC3E}">
        <p14:creationId xmlns:p14="http://schemas.microsoft.com/office/powerpoint/2010/main" val="4188248841"/>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42874" y="475441"/>
            <a:ext cx="1517904" cy="579052"/>
          </a:xfrm>
          <a:prstGeom prst="rect">
            <a:avLst/>
          </a:prstGeom>
        </p:spPr>
      </p:pic>
      <p:sp>
        <p:nvSpPr>
          <p:cNvPr id="8" name="Title 3"/>
          <p:cNvSpPr>
            <a:spLocks noGrp="1"/>
          </p:cNvSpPr>
          <p:nvPr>
            <p:ph type="title" hasCustomPrompt="1"/>
          </p:nvPr>
        </p:nvSpPr>
        <p:spPr bwMode="gray">
          <a:xfrm>
            <a:off x="913784" y="2994031"/>
            <a:ext cx="4572000" cy="769441"/>
          </a:xfrm>
        </p:spPr>
        <p:txBody>
          <a:bodyPr/>
          <a:lstStyle>
            <a:lvl1pPr>
              <a:defRPr sz="2500" b="0">
                <a:solidFill>
                  <a:schemeClr val="tx1"/>
                </a:solidFill>
              </a:defRPr>
            </a:lvl1pPr>
          </a:lstStyle>
          <a:p>
            <a:r>
              <a:rPr lang="en-US" dirty="0"/>
              <a:t>Presentation Title – Arial 25pt Regular, Use Title Case</a:t>
            </a:r>
          </a:p>
        </p:txBody>
      </p:sp>
      <p:sp>
        <p:nvSpPr>
          <p:cNvPr id="9" name="Text Placeholder 5"/>
          <p:cNvSpPr>
            <a:spLocks noGrp="1"/>
          </p:cNvSpPr>
          <p:nvPr>
            <p:ph type="body" sz="quarter" idx="20" hasCustomPrompt="1"/>
          </p:nvPr>
        </p:nvSpPr>
        <p:spPr bwMode="gray">
          <a:xfrm>
            <a:off x="913784" y="3850943"/>
            <a:ext cx="45720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12pt Regular, Use Title Case</a:t>
            </a:r>
          </a:p>
        </p:txBody>
      </p:sp>
    </p:spTree>
    <p:extLst>
      <p:ext uri="{BB962C8B-B14F-4D97-AF65-F5344CB8AC3E}">
        <p14:creationId xmlns:p14="http://schemas.microsoft.com/office/powerpoint/2010/main" val="1075739204"/>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12" name="TextBox 11"/>
          <p:cNvSpPr txBox="1"/>
          <p:nvPr userDrawn="1"/>
        </p:nvSpPr>
        <p:spPr bwMode="gray">
          <a:xfrm>
            <a:off x="201703" y="4523275"/>
            <a:ext cx="2204936" cy="92333"/>
          </a:xfrm>
          <a:prstGeom prst="rect">
            <a:avLst/>
          </a:prstGeom>
          <a:noFill/>
        </p:spPr>
        <p:txBody>
          <a:bodyPr wrap="square" lIns="0" tIns="0" rIns="0" bIns="0" rtlCol="0" anchor="t" anchorCtr="0">
            <a:spAutoFit/>
          </a:bodyPr>
          <a:lstStyle/>
          <a:p>
            <a:pPr>
              <a:defRPr/>
            </a:pPr>
            <a:r>
              <a:rPr lang="en-US" sz="600" dirty="0">
                <a:solidFill>
                  <a:srgbClr val="617685"/>
                </a:solidFill>
              </a:rPr>
              <a:t>©2016 Advisory Board • All Rights Reserved • </a:t>
            </a:r>
            <a:r>
              <a:rPr lang="en-US" sz="600" b="1" dirty="0">
                <a:solidFill>
                  <a:srgbClr val="617685"/>
                </a:solidFill>
              </a:rPr>
              <a:t>advisory.com</a:t>
            </a:r>
            <a:endParaRPr lang="en-US" sz="600" dirty="0">
              <a:solidFill>
                <a:srgbClr val="617685"/>
              </a:solidFill>
            </a:endParaRPr>
          </a:p>
        </p:txBody>
      </p:sp>
      <p:sp>
        <p:nvSpPr>
          <p:cNvPr id="2" name="Title 1"/>
          <p:cNvSpPr>
            <a:spLocks noGrp="1"/>
          </p:cNvSpPr>
          <p:nvPr>
            <p:ph type="title" hasCustomPrompt="1"/>
          </p:nvPr>
        </p:nvSpPr>
        <p:spPr bwMode="gray">
          <a:xfrm>
            <a:off x="913784" y="771428"/>
            <a:ext cx="4572000" cy="184666"/>
          </a:xfrm>
        </p:spPr>
        <p:txBody>
          <a:bodyPr/>
          <a:lstStyle>
            <a:lvl1pPr>
              <a:defRPr sz="1200">
                <a:solidFill>
                  <a:schemeClr val="tx1"/>
                </a:solidFill>
              </a:defRPr>
            </a:lvl1pPr>
          </a:lstStyle>
          <a:p>
            <a:r>
              <a:rPr lang="en-US" dirty="0"/>
              <a:t>Click to Add Institution Name (If You Need to Customize)</a:t>
            </a:r>
          </a:p>
        </p:txBody>
      </p:sp>
      <p:sp>
        <p:nvSpPr>
          <p:cNvPr id="13" name="Text Placeholder 5"/>
          <p:cNvSpPr>
            <a:spLocks noGrp="1"/>
          </p:cNvSpPr>
          <p:nvPr>
            <p:ph type="body" sz="quarter" idx="20" hasCustomPrompt="1"/>
          </p:nvPr>
        </p:nvSpPr>
        <p:spPr bwMode="gray">
          <a:xfrm>
            <a:off x="913784" y="1020291"/>
            <a:ext cx="45720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Click to Add Date of Presentation (If You Need to Customize)</a:t>
            </a:r>
          </a:p>
        </p:txBody>
      </p:sp>
    </p:spTree>
    <p:extLst>
      <p:ext uri="{BB962C8B-B14F-4D97-AF65-F5344CB8AC3E}">
        <p14:creationId xmlns:p14="http://schemas.microsoft.com/office/powerpoint/2010/main" val="1503824499"/>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29935"/>
            <a:ext cx="4023360" cy="307777"/>
          </a:xfrm>
        </p:spPr>
        <p:txBody>
          <a:bodyPr anchor="t" anchorCtr="0"/>
          <a:lstStyle>
            <a:lvl1pPr>
              <a:defRPr sz="2000" b="0">
                <a:solidFill>
                  <a:schemeClr val="tx1"/>
                </a:solidFill>
              </a:defRPr>
            </a:lvl1pPr>
          </a:lstStyle>
          <a:p>
            <a:r>
              <a:rPr lang="en-US" dirty="0"/>
              <a:t>Insert Program Name Here</a:t>
            </a:r>
          </a:p>
        </p:txBody>
      </p:sp>
      <p:sp>
        <p:nvSpPr>
          <p:cNvPr id="15" name="Text Placeholder 5"/>
          <p:cNvSpPr>
            <a:spLocks noGrp="1"/>
          </p:cNvSpPr>
          <p:nvPr>
            <p:ph type="body" sz="quarter" idx="20" hasCustomPrompt="1"/>
          </p:nvPr>
        </p:nvSpPr>
        <p:spPr bwMode="gray">
          <a:xfrm>
            <a:off x="784156" y="11437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5" name="Text Placeholder 4"/>
          <p:cNvSpPr>
            <a:spLocks noGrp="1"/>
          </p:cNvSpPr>
          <p:nvPr>
            <p:ph type="body" sz="quarter" idx="30" hasCustomPrompt="1"/>
          </p:nvPr>
        </p:nvSpPr>
        <p:spPr bwMode="gray">
          <a:xfrm>
            <a:off x="784156" y="1348779"/>
            <a:ext cx="347472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sp>
        <p:nvSpPr>
          <p:cNvPr id="6" name="Text Placeholder 5"/>
          <p:cNvSpPr>
            <a:spLocks noGrp="1"/>
          </p:cNvSpPr>
          <p:nvPr>
            <p:ph type="body" sz="quarter" idx="37" hasCustomPrompt="1"/>
          </p:nvPr>
        </p:nvSpPr>
        <p:spPr bwMode="gray">
          <a:xfrm>
            <a:off x="784156" y="1547065"/>
            <a:ext cx="347472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16" name="Text Placeholder 5"/>
          <p:cNvSpPr>
            <a:spLocks noGrp="1"/>
          </p:cNvSpPr>
          <p:nvPr>
            <p:ph type="body" sz="quarter" idx="38" hasCustomPrompt="1"/>
          </p:nvPr>
        </p:nvSpPr>
        <p:spPr bwMode="gray">
          <a:xfrm>
            <a:off x="784156" y="1677053"/>
            <a:ext cx="347472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18" name="Text Placeholder 5"/>
          <p:cNvSpPr>
            <a:spLocks noGrp="1"/>
          </p:cNvSpPr>
          <p:nvPr>
            <p:ph type="body" sz="quarter" idx="39" hasCustomPrompt="1"/>
          </p:nvPr>
        </p:nvSpPr>
        <p:spPr bwMode="gray">
          <a:xfrm>
            <a:off x="784156" y="2111845"/>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6" name="Text Placeholder 4"/>
          <p:cNvSpPr>
            <a:spLocks noGrp="1"/>
          </p:cNvSpPr>
          <p:nvPr>
            <p:ph type="body" sz="quarter" idx="40" hasCustomPrompt="1"/>
          </p:nvPr>
        </p:nvSpPr>
        <p:spPr bwMode="gray">
          <a:xfrm>
            <a:off x="784156" y="2321372"/>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5"/>
          <p:cNvSpPr>
            <a:spLocks noGrp="1"/>
          </p:cNvSpPr>
          <p:nvPr>
            <p:ph type="body" sz="quarter" idx="41" hasCustomPrompt="1"/>
          </p:nvPr>
        </p:nvSpPr>
        <p:spPr bwMode="gray">
          <a:xfrm>
            <a:off x="784156" y="2775232"/>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28" name="Text Placeholder 4"/>
          <p:cNvSpPr>
            <a:spLocks noGrp="1"/>
          </p:cNvSpPr>
          <p:nvPr>
            <p:ph type="body" sz="quarter" idx="42" hasCustomPrompt="1"/>
          </p:nvPr>
        </p:nvSpPr>
        <p:spPr bwMode="gray">
          <a:xfrm>
            <a:off x="784156" y="2984759"/>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784156" y="34386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0" name="Text Placeholder 4"/>
          <p:cNvSpPr>
            <a:spLocks noGrp="1"/>
          </p:cNvSpPr>
          <p:nvPr>
            <p:ph type="body" sz="quarter" idx="44" hasCustomPrompt="1"/>
          </p:nvPr>
        </p:nvSpPr>
        <p:spPr bwMode="gray">
          <a:xfrm>
            <a:off x="784156" y="3648163"/>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7" name="Straight Connector 16"/>
          <p:cNvCxnSpPr/>
          <p:nvPr userDrawn="1"/>
        </p:nvCxnSpPr>
        <p:spPr bwMode="gray">
          <a:xfrm>
            <a:off x="4879843" y="375284"/>
            <a:ext cx="0" cy="4425315"/>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bwMode="gray">
          <a:xfrm>
            <a:off x="4953943" y="375975"/>
            <a:ext cx="1419725" cy="442531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LEGAL CAVEAT</a:t>
            </a:r>
          </a:p>
          <a:p>
            <a:pPr>
              <a:spcBef>
                <a:spcPts val="400"/>
              </a:spcBef>
            </a:pPr>
            <a:r>
              <a:rPr lang="en-US" sz="530" dirty="0">
                <a:solidFill>
                  <a:srgbClr val="333E48"/>
                </a:solidFill>
                <a:cs typeface="Aria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a:t>
            </a:r>
            <a:br>
              <a:rPr lang="en-US" sz="530" dirty="0">
                <a:solidFill>
                  <a:srgbClr val="333E48"/>
                </a:solidFill>
                <a:cs typeface="Arial"/>
              </a:rPr>
            </a:br>
            <a:r>
              <a:rPr lang="en-US" sz="530" dirty="0">
                <a:solidFill>
                  <a:srgbClr val="333E48"/>
                </a:solidFill>
                <a:cs typeface="Arial"/>
              </a:rPr>
              <a:t>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a:t>
            </a:r>
            <a:br>
              <a:rPr lang="en-US" sz="530" dirty="0">
                <a:solidFill>
                  <a:srgbClr val="333E48"/>
                </a:solidFill>
                <a:cs typeface="Arial"/>
              </a:rPr>
            </a:br>
            <a:r>
              <a:rPr lang="en-US" sz="530" dirty="0">
                <a:solidFill>
                  <a:srgbClr val="333E48"/>
                </a:solidFill>
                <a:cs typeface="Arial"/>
              </a:rPr>
              <a:t>(b) any recommendation or graded ranking by Advisory Board, or (c) failure of member and its employees and agents to abide by the terms set forth herein.</a:t>
            </a:r>
          </a:p>
          <a:p>
            <a:pPr>
              <a:spcBef>
                <a:spcPts val="400"/>
              </a:spcBef>
            </a:pPr>
            <a:r>
              <a:rPr lang="en-US" sz="530" dirty="0">
                <a:solidFill>
                  <a:srgbClr val="333E48"/>
                </a:solidFill>
                <a:cs typeface="Aria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p:txBody>
      </p:sp>
    </p:spTree>
    <p:extLst>
      <p:ext uri="{BB962C8B-B14F-4D97-AF65-F5344CB8AC3E}">
        <p14:creationId xmlns:p14="http://schemas.microsoft.com/office/powerpoint/2010/main" val="3296628860"/>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2" name="Rectangle 1"/>
          <p:cNvSpPr/>
          <p:nvPr userDrawn="1"/>
        </p:nvSpPr>
        <p:spPr bwMode="gray">
          <a:xfrm>
            <a:off x="0" y="0"/>
            <a:ext cx="6400800" cy="101065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6" name="TextBox 5"/>
          <p:cNvSpPr txBox="1"/>
          <p:nvPr userDrawn="1"/>
        </p:nvSpPr>
        <p:spPr bwMode="gray">
          <a:xfrm>
            <a:off x="4953943" y="24057"/>
            <a:ext cx="1419725" cy="468179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IMPORTANT: Please read the following.</a:t>
            </a:r>
          </a:p>
          <a:p>
            <a:pPr>
              <a:spcBef>
                <a:spcPts val="400"/>
              </a:spcBef>
            </a:pPr>
            <a:r>
              <a:rPr lang="en-US" sz="530" dirty="0">
                <a:solidFill>
                  <a:srgbClr val="333E48"/>
                </a:solidFill>
                <a:cs typeface="Arial"/>
              </a:rPr>
              <a:t>Advisory Board has prepared this report for the exclusive use of its members. Each member acknowledges and agrees that this report and the information contained herein (collectively, the “Report”) are confidential and proprietary</a:t>
            </a:r>
            <a:br>
              <a:rPr lang="en-US" sz="530" dirty="0">
                <a:solidFill>
                  <a:srgbClr val="333E48"/>
                </a:solidFill>
                <a:cs typeface="Arial"/>
              </a:rPr>
            </a:br>
            <a:r>
              <a:rPr lang="en-US" sz="530" dirty="0">
                <a:solidFill>
                  <a:srgbClr val="333E48"/>
                </a:solidFill>
                <a:cs typeface="Arial"/>
              </a:rPr>
              <a:t>to Advisory Board. By accepting delivery of this Report, each member agrees to abide by the terms as stated herein, including the following:</a:t>
            </a:r>
          </a:p>
          <a:p>
            <a:pPr marL="115888" indent="-115888">
              <a:spcBef>
                <a:spcPts val="400"/>
              </a:spcBef>
            </a:pPr>
            <a:r>
              <a:rPr lang="en-US" sz="530" dirty="0">
                <a:solidFill>
                  <a:srgbClr val="333E48"/>
                </a:solidFill>
                <a:cs typeface="Aria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400"/>
              </a:spcBef>
            </a:pPr>
            <a:r>
              <a:rPr lang="en-US" sz="530" dirty="0">
                <a:solidFill>
                  <a:srgbClr val="333E48"/>
                </a:solidFill>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lang="en-US" sz="530" dirty="0">
                <a:solidFill>
                  <a:srgbClr val="333E48"/>
                </a:solidFill>
                <a:cs typeface="Arial"/>
              </a:rPr>
            </a:br>
            <a:r>
              <a:rPr lang="en-US" sz="530" dirty="0">
                <a:solidFill>
                  <a:srgbClr val="333E48"/>
                </a:solidFill>
                <a:cs typeface="Arial"/>
              </a:rPr>
              <a:t>(b) any third party.</a:t>
            </a:r>
          </a:p>
          <a:p>
            <a:pPr marL="115888" indent="-115888">
              <a:spcBef>
                <a:spcPts val="400"/>
              </a:spcBef>
            </a:pPr>
            <a:r>
              <a:rPr lang="en-US" sz="530" dirty="0">
                <a:solidFill>
                  <a:srgbClr val="333E48"/>
                </a:solidFill>
                <a:cs typeface="Arial"/>
              </a:rPr>
              <a:t>3.	Each member may make this Report available solely to those of its employees and agents who (a) are registered for the workshop or membership program of</a:t>
            </a:r>
            <a:br>
              <a:rPr lang="en-US" sz="530" dirty="0">
                <a:solidFill>
                  <a:srgbClr val="333E48"/>
                </a:solidFill>
                <a:cs typeface="Arial"/>
              </a:rPr>
            </a:br>
            <a:r>
              <a:rPr lang="en-US" sz="530" dirty="0">
                <a:solidFill>
                  <a:srgbClr val="333E48"/>
                </a:solidFill>
                <a:cs typeface="Arial"/>
              </a:rPr>
              <a:t>which this Report is a part, (b) require access to this Report in order to learn from the information described herein, and</a:t>
            </a:r>
            <a:br>
              <a:rPr lang="en-US" sz="530" dirty="0">
                <a:solidFill>
                  <a:srgbClr val="333E48"/>
                </a:solidFill>
                <a:cs typeface="Arial"/>
              </a:rPr>
            </a:br>
            <a:r>
              <a:rPr lang="en-US" sz="530" dirty="0">
                <a:solidFill>
                  <a:srgbClr val="333E48"/>
                </a:solidFill>
                <a:cs typeface="Arial"/>
              </a:rPr>
              <a:t>(c)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400"/>
              </a:spcBef>
            </a:pPr>
            <a:r>
              <a:rPr lang="en-US" sz="530" dirty="0">
                <a:solidFill>
                  <a:srgbClr val="333E48"/>
                </a:solidFill>
                <a:cs typeface="Arial"/>
              </a:rPr>
              <a:t>4.	Each member shall not remove from this Report any confidential markings, copyright notices, and/or other similar indicia herein.</a:t>
            </a:r>
          </a:p>
          <a:p>
            <a:pPr marL="115888" indent="-115888">
              <a:spcBef>
                <a:spcPts val="400"/>
              </a:spcBef>
            </a:pPr>
            <a:r>
              <a:rPr lang="en-US" sz="530" dirty="0">
                <a:solidFill>
                  <a:srgbClr val="333E48"/>
                </a:solidFill>
                <a:cs typeface="Arial"/>
              </a:rPr>
              <a:t>5.	Each member is responsible for any breach of its obligations as stated herein by any of its employees or agents.</a:t>
            </a:r>
          </a:p>
          <a:p>
            <a:pPr marL="115888" indent="-115888">
              <a:spcBef>
                <a:spcPts val="400"/>
              </a:spcBef>
            </a:pPr>
            <a:r>
              <a:rPr lang="en-US" sz="530" dirty="0">
                <a:solidFill>
                  <a:srgbClr val="333E48"/>
                </a:solidFill>
                <a:cs typeface="Arial"/>
              </a:rPr>
              <a:t>6.	If a member is unwilling to abide by any</a:t>
            </a:r>
            <a:br>
              <a:rPr lang="en-US" sz="530" dirty="0">
                <a:solidFill>
                  <a:srgbClr val="333E48"/>
                </a:solidFill>
                <a:cs typeface="Arial"/>
              </a:rPr>
            </a:br>
            <a:r>
              <a:rPr lang="en-US" sz="530" dirty="0">
                <a:solidFill>
                  <a:srgbClr val="333E48"/>
                </a:solidFill>
                <a:cs typeface="Arial"/>
              </a:rPr>
              <a:t>of the foregoing obligations, then such member shall promptly return this Report and all copies thereof to Advisory Board </a:t>
            </a:r>
          </a:p>
        </p:txBody>
      </p:sp>
      <p:cxnSp>
        <p:nvCxnSpPr>
          <p:cNvPr id="7" name="Straight Connector 6"/>
          <p:cNvCxnSpPr/>
          <p:nvPr userDrawn="1"/>
        </p:nvCxnSpPr>
        <p:spPr bwMode="gray">
          <a:xfrm>
            <a:off x="4879843" y="-2108"/>
            <a:ext cx="0" cy="4578361"/>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158334"/>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preserve="1" userDrawn="1">
  <p:cSld name="Paperless Meeting Credit/Caveat">
    <p:spTree>
      <p:nvGrpSpPr>
        <p:cNvPr id="1" name=""/>
        <p:cNvGrpSpPr/>
        <p:nvPr/>
      </p:nvGrpSpPr>
      <p:grpSpPr>
        <a:xfrm>
          <a:off x="0" y="0"/>
          <a:ext cx="0" cy="0"/>
          <a:chOff x="0" y="0"/>
          <a:chExt cx="0" cy="0"/>
        </a:xfrm>
      </p:grpSpPr>
      <p:sp>
        <p:nvSpPr>
          <p:cNvPr id="45" name="Title 2"/>
          <p:cNvSpPr>
            <a:spLocks noGrp="1"/>
          </p:cNvSpPr>
          <p:nvPr userDrawn="1">
            <p:ph type="title" hasCustomPrompt="1"/>
          </p:nvPr>
        </p:nvSpPr>
        <p:spPr bwMode="gray">
          <a:xfrm>
            <a:off x="320675" y="208501"/>
            <a:ext cx="3474720" cy="307777"/>
          </a:xfrm>
        </p:spPr>
        <p:txBody>
          <a:bodyPr anchor="t" anchorCtr="0"/>
          <a:lstStyle>
            <a:lvl1pPr>
              <a:defRPr sz="2000" b="0">
                <a:solidFill>
                  <a:schemeClr val="tx1"/>
                </a:solidFill>
              </a:defRPr>
            </a:lvl1pPr>
          </a:lstStyle>
          <a:p>
            <a:r>
              <a:rPr lang="en-US" dirty="0"/>
              <a:t>Insert Program Name Here</a:t>
            </a:r>
          </a:p>
        </p:txBody>
      </p:sp>
      <p:sp>
        <p:nvSpPr>
          <p:cNvPr id="23" name="Text Placeholder 5"/>
          <p:cNvSpPr>
            <a:spLocks noGrp="1"/>
          </p:cNvSpPr>
          <p:nvPr>
            <p:ph type="body" sz="quarter" idx="37" hasCustomPrompt="1"/>
          </p:nvPr>
        </p:nvSpPr>
        <p:spPr bwMode="gray">
          <a:xfrm>
            <a:off x="597660" y="10414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24" name="Text Placeholder 4"/>
          <p:cNvSpPr>
            <a:spLocks noGrp="1"/>
          </p:cNvSpPr>
          <p:nvPr>
            <p:ph type="body" sz="quarter" idx="38" hasCustomPrompt="1"/>
          </p:nvPr>
        </p:nvSpPr>
        <p:spPr bwMode="gray">
          <a:xfrm>
            <a:off x="597660" y="1246507"/>
            <a:ext cx="320040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sp>
        <p:nvSpPr>
          <p:cNvPr id="25" name="Text Placeholder 5"/>
          <p:cNvSpPr>
            <a:spLocks noGrp="1"/>
          </p:cNvSpPr>
          <p:nvPr>
            <p:ph type="body" sz="quarter" idx="39" hasCustomPrompt="1"/>
          </p:nvPr>
        </p:nvSpPr>
        <p:spPr bwMode="gray">
          <a:xfrm>
            <a:off x="597660" y="1444793"/>
            <a:ext cx="320040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26" name="Text Placeholder 5"/>
          <p:cNvSpPr>
            <a:spLocks noGrp="1"/>
          </p:cNvSpPr>
          <p:nvPr>
            <p:ph type="body" sz="quarter" idx="40" hasCustomPrompt="1"/>
          </p:nvPr>
        </p:nvSpPr>
        <p:spPr bwMode="gray">
          <a:xfrm>
            <a:off x="597660" y="1574781"/>
            <a:ext cx="320040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27" name="Text Placeholder 5"/>
          <p:cNvSpPr>
            <a:spLocks noGrp="1"/>
          </p:cNvSpPr>
          <p:nvPr>
            <p:ph type="body" sz="quarter" idx="41" hasCustomPrompt="1"/>
          </p:nvPr>
        </p:nvSpPr>
        <p:spPr bwMode="gray">
          <a:xfrm>
            <a:off x="597660" y="2009573"/>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8" name="Text Placeholder 4"/>
          <p:cNvSpPr>
            <a:spLocks noGrp="1"/>
          </p:cNvSpPr>
          <p:nvPr>
            <p:ph type="body" sz="quarter" idx="42" hasCustomPrompt="1"/>
          </p:nvPr>
        </p:nvSpPr>
        <p:spPr bwMode="gray">
          <a:xfrm>
            <a:off x="597660" y="2219100"/>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597660" y="2672960"/>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30" name="Text Placeholder 4"/>
          <p:cNvSpPr>
            <a:spLocks noGrp="1"/>
          </p:cNvSpPr>
          <p:nvPr>
            <p:ph type="body" sz="quarter" idx="44" hasCustomPrompt="1"/>
          </p:nvPr>
        </p:nvSpPr>
        <p:spPr bwMode="gray">
          <a:xfrm>
            <a:off x="597660" y="2882487"/>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31" name="Text Placeholder 5"/>
          <p:cNvSpPr>
            <a:spLocks noGrp="1"/>
          </p:cNvSpPr>
          <p:nvPr>
            <p:ph type="body" sz="quarter" idx="45" hasCustomPrompt="1"/>
          </p:nvPr>
        </p:nvSpPr>
        <p:spPr bwMode="gray">
          <a:xfrm>
            <a:off x="597660" y="33363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2" name="Text Placeholder 4"/>
          <p:cNvSpPr>
            <a:spLocks noGrp="1"/>
          </p:cNvSpPr>
          <p:nvPr>
            <p:ph type="body" sz="quarter" idx="46" hasCustomPrompt="1"/>
          </p:nvPr>
        </p:nvSpPr>
        <p:spPr bwMode="gray">
          <a:xfrm>
            <a:off x="597660" y="3545891"/>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5" name="Straight Connector 14"/>
          <p:cNvCxnSpPr/>
          <p:nvPr userDrawn="1"/>
        </p:nvCxnSpPr>
        <p:spPr bwMode="gray">
          <a:xfrm>
            <a:off x="4101378"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bwMode="gray">
          <a:xfrm>
            <a:off x="4222376" y="122452"/>
            <a:ext cx="2110918" cy="4603824"/>
          </a:xfrm>
          <a:prstGeom prst="rect">
            <a:avLst/>
          </a:prstGeom>
          <a:noFill/>
        </p:spPr>
        <p:txBody>
          <a:bodyPr wrap="square" lIns="0" tIns="0" rIns="0" bIns="0" rtlCol="0">
            <a:spAutoFit/>
          </a:bodyPr>
          <a:lstStyle/>
          <a:p>
            <a:pPr>
              <a:spcBef>
                <a:spcPts val="300"/>
              </a:spcBef>
            </a:pPr>
            <a:r>
              <a:rPr lang="en-US" sz="450" b="1" dirty="0">
                <a:solidFill>
                  <a:srgbClr val="333E48"/>
                </a:solidFill>
              </a:rPr>
              <a:t>LEGAL CAVEAT</a:t>
            </a:r>
          </a:p>
          <a:p>
            <a:pPr>
              <a:spcBef>
                <a:spcPts val="300"/>
              </a:spcBef>
            </a:pPr>
            <a:r>
              <a:rPr lang="en-US" sz="450" dirty="0">
                <a:solidFill>
                  <a:srgbClr val="333E48"/>
                </a:solidFil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a:t>
            </a:r>
            <a:br>
              <a:rPr lang="en-US" sz="450" dirty="0">
                <a:solidFill>
                  <a:srgbClr val="333E48"/>
                </a:solidFill>
              </a:rPr>
            </a:br>
            <a:r>
              <a:rPr lang="en-US" sz="450" dirty="0">
                <a:solidFill>
                  <a:srgbClr val="333E48"/>
                </a:solidFill>
              </a:rPr>
              <a:t>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a:t>
            </a:r>
            <a:br>
              <a:rPr lang="en-US" sz="450" dirty="0">
                <a:solidFill>
                  <a:srgbClr val="333E48"/>
                </a:solidFill>
              </a:rPr>
            </a:br>
            <a:r>
              <a:rPr lang="en-US" sz="450" dirty="0">
                <a:solidFill>
                  <a:srgbClr val="333E48"/>
                </a:solidFill>
              </a:rPr>
              <a:t>and its employees and agents to abide by the terms set forth herein.</a:t>
            </a:r>
          </a:p>
          <a:p>
            <a:pPr>
              <a:spcBef>
                <a:spcPts val="300"/>
              </a:spcBef>
            </a:pPr>
            <a:r>
              <a:rPr lang="en-US" sz="450" dirty="0">
                <a:solidFill>
                  <a:srgbClr val="333E48"/>
                </a:solidFil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spcBef>
                <a:spcPts val="800"/>
              </a:spcBef>
            </a:pPr>
            <a:r>
              <a:rPr lang="en-US" sz="450" b="1" dirty="0">
                <a:solidFill>
                  <a:srgbClr val="333E48"/>
                </a:solidFill>
              </a:rPr>
              <a:t>IMPORTANT: Please read the following.</a:t>
            </a:r>
          </a:p>
          <a:p>
            <a:pPr>
              <a:spcBef>
                <a:spcPts val="300"/>
              </a:spcBef>
            </a:pPr>
            <a:r>
              <a:rPr lang="en-US" sz="450" dirty="0">
                <a:solidFill>
                  <a:srgbClr val="333E48"/>
                </a:solidFill>
              </a:rPr>
              <a:t>Advisory Board has prepared this report for the exclusive use of its members.</a:t>
            </a:r>
            <a:br>
              <a:rPr lang="en-US" sz="450" dirty="0">
                <a:solidFill>
                  <a:srgbClr val="333E48"/>
                </a:solidFill>
              </a:rPr>
            </a:br>
            <a:r>
              <a:rPr lang="en-US" sz="450" dirty="0">
                <a:solidFill>
                  <a:srgbClr val="333E48"/>
                </a:solidFill>
              </a:rPr>
              <a:t>Each member acknowledges and agrees that this report and the information contained herein (collectively, the “Report”) are confidential and proprietary to Advisory Board. By accepting delivery of this Report, each member agrees to</a:t>
            </a:r>
            <a:br>
              <a:rPr lang="en-US" sz="450" dirty="0">
                <a:solidFill>
                  <a:srgbClr val="333E48"/>
                </a:solidFill>
              </a:rPr>
            </a:br>
            <a:r>
              <a:rPr lang="en-US" sz="450" dirty="0">
                <a:solidFill>
                  <a:srgbClr val="333E48"/>
                </a:solidFill>
              </a:rPr>
              <a:t>abide by the terms as stated herein, including the following:</a:t>
            </a:r>
          </a:p>
          <a:p>
            <a:pPr marL="115888" indent="-115888">
              <a:spcBef>
                <a:spcPts val="300"/>
              </a:spcBef>
            </a:pPr>
            <a:r>
              <a:rPr lang="en-US" sz="450" dirty="0">
                <a:solidFill>
                  <a:srgbClr val="333E48"/>
                </a:solidFill>
              </a:rPr>
              <a:t>1.	Advisory Board owns all right, title, and interest in and to this Report. Except as stated herein, no right, license, permission, or interest of any kind in this Report is intended to be given, transferred to, or acquired by a member.</a:t>
            </a:r>
            <a:br>
              <a:rPr lang="en-US" sz="450" dirty="0">
                <a:solidFill>
                  <a:srgbClr val="333E48"/>
                </a:solidFill>
              </a:rPr>
            </a:br>
            <a:r>
              <a:rPr lang="en-US" sz="450" dirty="0">
                <a:solidFill>
                  <a:srgbClr val="333E48"/>
                </a:solidFill>
              </a:rPr>
              <a:t>Each member is authorized to use this Report only to the extent expressly authorized herein.</a:t>
            </a:r>
          </a:p>
          <a:p>
            <a:pPr marL="115888" indent="-115888">
              <a:spcBef>
                <a:spcPts val="300"/>
              </a:spcBef>
            </a:pPr>
            <a:r>
              <a:rPr lang="en-US" sz="450" dirty="0">
                <a:solidFill>
                  <a:srgbClr val="333E48"/>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5888" indent="-115888">
              <a:spcBef>
                <a:spcPts val="300"/>
              </a:spcBef>
            </a:pPr>
            <a:r>
              <a:rPr lang="en-US" sz="450" dirty="0">
                <a:solidFill>
                  <a:srgbClr val="333E48"/>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300"/>
              </a:spcBef>
            </a:pPr>
            <a:r>
              <a:rPr lang="en-US" sz="450" dirty="0">
                <a:solidFill>
                  <a:srgbClr val="333E48"/>
                </a:solidFill>
              </a:rPr>
              <a:t>4.	Each member shall not remove from this Report any confidential markings, copyright notices, and/or other similar indicia herein.</a:t>
            </a:r>
          </a:p>
          <a:p>
            <a:pPr marL="115888" indent="-115888">
              <a:spcBef>
                <a:spcPts val="300"/>
              </a:spcBef>
            </a:pPr>
            <a:r>
              <a:rPr lang="en-US" sz="450" dirty="0">
                <a:solidFill>
                  <a:srgbClr val="333E48"/>
                </a:solidFill>
              </a:rPr>
              <a:t>5.	Each member is responsible for any breach of its obligations as stated herein by any of its employees or agents.</a:t>
            </a:r>
          </a:p>
          <a:p>
            <a:pPr marL="115888" indent="-115888">
              <a:spcBef>
                <a:spcPts val="300"/>
              </a:spcBef>
            </a:pPr>
            <a:r>
              <a:rPr lang="en-US" sz="450" dirty="0">
                <a:solidFill>
                  <a:srgbClr val="333E48"/>
                </a:solidFill>
              </a:rPr>
              <a:t>6.	If a member is unwilling to abide by any of the foregoing obligations, then</a:t>
            </a:r>
            <a:br>
              <a:rPr lang="en-US" sz="450" dirty="0">
                <a:solidFill>
                  <a:srgbClr val="333E48"/>
                </a:solidFill>
              </a:rPr>
            </a:br>
            <a:r>
              <a:rPr lang="en-US" sz="450" dirty="0">
                <a:solidFill>
                  <a:srgbClr val="333E48"/>
                </a:solidFill>
              </a:rPr>
              <a:t>such member shall promptly return this Report and all copies thereof to Advisory Board.</a:t>
            </a:r>
          </a:p>
        </p:txBody>
      </p:sp>
      <p:sp>
        <p:nvSpPr>
          <p:cNvPr id="17" name="TextBox 1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333E48"/>
                </a:solidFill>
              </a:rPr>
              <a:t>©2016 Advisory Board • All Rights Reserved • </a:t>
            </a:r>
            <a:r>
              <a:rPr lang="en-US" sz="500" b="1" dirty="0">
                <a:solidFill>
                  <a:srgbClr val="333E48"/>
                </a:solidFill>
              </a:rPr>
              <a:t>advisory.com</a:t>
            </a:r>
            <a:r>
              <a:rPr lang="en-US" sz="500" dirty="0">
                <a:solidFill>
                  <a:srgbClr val="333E48"/>
                </a:solidFill>
              </a:rPr>
              <a:t> • 32660C</a:t>
            </a:r>
          </a:p>
        </p:txBody>
      </p:sp>
    </p:spTree>
    <p:extLst>
      <p:ext uri="{BB962C8B-B14F-4D97-AF65-F5344CB8AC3E}">
        <p14:creationId xmlns:p14="http://schemas.microsoft.com/office/powerpoint/2010/main" val="360896999"/>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263036"/>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sp>
        <p:nvSpPr>
          <p:cNvPr id="11" name="TextBox 10"/>
          <p:cNvSpPr txBox="1"/>
          <p:nvPr userDrawn="1"/>
        </p:nvSpPr>
        <p:spPr bwMode="gray">
          <a:xfrm>
            <a:off x="2277274" y="4146231"/>
            <a:ext cx="2284554" cy="384050"/>
          </a:xfrm>
          <a:prstGeom prst="rect">
            <a:avLst/>
          </a:prstGeom>
          <a:noFill/>
        </p:spPr>
        <p:txBody>
          <a:bodyPr wrap="square" lIns="45720" rIns="45720" rtlCol="0" anchor="ctr">
            <a:noAutofit/>
          </a:bodyPr>
          <a:lstStyle/>
          <a:p>
            <a:pPr algn="ctr">
              <a:spcBef>
                <a:spcPts val="100"/>
              </a:spcBef>
            </a:pPr>
            <a:r>
              <a:rPr lang="en-US" sz="900" dirty="0">
                <a:solidFill>
                  <a:srgbClr val="333E48"/>
                </a:solidFill>
              </a:rPr>
              <a:t>2445 M Street NW I Washington DC 20037</a:t>
            </a:r>
          </a:p>
          <a:p>
            <a:pPr algn="ctr">
              <a:spcBef>
                <a:spcPts val="100"/>
              </a:spcBef>
            </a:pPr>
            <a:r>
              <a:rPr lang="en-US" sz="900" dirty="0">
                <a:solidFill>
                  <a:srgbClr val="333E48"/>
                </a:solidFill>
              </a:rPr>
              <a:t>P 202.266.5600 I F 202.266.5700</a:t>
            </a:r>
          </a:p>
        </p:txBody>
      </p:sp>
      <p:sp>
        <p:nvSpPr>
          <p:cNvPr id="14" name="TextBox 13"/>
          <p:cNvSpPr txBox="1"/>
          <p:nvPr userDrawn="1"/>
        </p:nvSpPr>
        <p:spPr bwMode="gray">
          <a:xfrm>
            <a:off x="4704239" y="4223041"/>
            <a:ext cx="1019662" cy="230430"/>
          </a:xfrm>
          <a:prstGeom prst="rect">
            <a:avLst/>
          </a:prstGeom>
          <a:noFill/>
        </p:spPr>
        <p:txBody>
          <a:bodyPr wrap="square" lIns="45720" rIns="45720" rtlCol="0" anchor="ctr">
            <a:noAutofit/>
          </a:bodyPr>
          <a:lstStyle/>
          <a:p>
            <a:pPr algn="ctr">
              <a:spcBef>
                <a:spcPts val="100"/>
              </a:spcBef>
            </a:pPr>
            <a:r>
              <a:rPr lang="en-US" sz="1100" b="1" dirty="0">
                <a:solidFill>
                  <a:srgbClr val="333E48"/>
                </a:solidFill>
              </a:rPr>
              <a:t>advisory.com</a:t>
            </a:r>
          </a:p>
        </p:txBody>
      </p:sp>
      <p:cxnSp>
        <p:nvCxnSpPr>
          <p:cNvPr id="16" name="Straight Connector 15"/>
          <p:cNvCxnSpPr/>
          <p:nvPr userDrawn="1"/>
        </p:nvCxnSpPr>
        <p:spPr bwMode="gray">
          <a:xfrm>
            <a:off x="4636567" y="4090988"/>
            <a:ext cx="0" cy="493029"/>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gray">
          <a:xfrm>
            <a:off x="2193405" y="4090988"/>
            <a:ext cx="0" cy="493029"/>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0804" y="4057276"/>
            <a:ext cx="1517904" cy="579052"/>
          </a:xfrm>
          <a:prstGeom prst="rect">
            <a:avLst/>
          </a:prstGeom>
        </p:spPr>
      </p:pic>
    </p:spTree>
    <p:extLst>
      <p:ext uri="{BB962C8B-B14F-4D97-AF65-F5344CB8AC3E}">
        <p14:creationId xmlns:p14="http://schemas.microsoft.com/office/powerpoint/2010/main" val="2942539952"/>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grpSp>
        <p:nvGrpSpPr>
          <p:cNvPr id="10" name="Group 9"/>
          <p:cNvGrpSpPr/>
          <p:nvPr userDrawn="1"/>
        </p:nvGrpSpPr>
        <p:grpSpPr bwMode="gray">
          <a:xfrm>
            <a:off x="307400" y="4044412"/>
            <a:ext cx="5786000" cy="604781"/>
            <a:chOff x="318732" y="4014778"/>
            <a:chExt cx="5786000" cy="604781"/>
          </a:xfrm>
        </p:grpSpPr>
        <p:sp>
          <p:nvSpPr>
            <p:cNvPr id="12" name="TextBox 11"/>
            <p:cNvSpPr txBox="1"/>
            <p:nvPr userDrawn="1"/>
          </p:nvSpPr>
          <p:spPr bwMode="gray">
            <a:xfrm>
              <a:off x="3286128" y="4080437"/>
              <a:ext cx="1785798" cy="473463"/>
            </a:xfrm>
            <a:prstGeom prst="rect">
              <a:avLst/>
            </a:prstGeom>
            <a:noFill/>
          </p:spPr>
          <p:txBody>
            <a:bodyPr wrap="square" lIns="109728" rIns="109728" rtlCol="0" anchor="ctr">
              <a:spAutoFit/>
            </a:bodyPr>
            <a:lstStyle/>
            <a:p>
              <a:pPr algn="ctr">
                <a:spcBef>
                  <a:spcPts val="100"/>
                </a:spcBef>
              </a:pPr>
              <a:r>
                <a:rPr lang="en-US" sz="770" dirty="0">
                  <a:solidFill>
                    <a:srgbClr val="333E48"/>
                  </a:solidFill>
                </a:rPr>
                <a:t>Third Floor, Melbourne House</a:t>
              </a:r>
            </a:p>
            <a:p>
              <a:pPr algn="ctr">
                <a:spcBef>
                  <a:spcPts val="100"/>
                </a:spcBef>
              </a:pPr>
              <a:r>
                <a:rPr lang="en-US" sz="770" dirty="0">
                  <a:solidFill>
                    <a:srgbClr val="333E48"/>
                  </a:solidFill>
                </a:rPr>
                <a:t>46 Aldwych, London WC2B 4LL, UK</a:t>
              </a:r>
            </a:p>
            <a:p>
              <a:pPr algn="ctr">
                <a:spcBef>
                  <a:spcPts val="100"/>
                </a:spcBef>
              </a:pPr>
              <a:r>
                <a:rPr lang="en-US" sz="770" dirty="0">
                  <a:solidFill>
                    <a:srgbClr val="333E48"/>
                  </a:solidFill>
                </a:rPr>
                <a:t>P +44 (0) 203 100 6800</a:t>
              </a:r>
            </a:p>
          </p:txBody>
        </p:sp>
        <p:sp>
          <p:nvSpPr>
            <p:cNvPr id="13" name="TextBox 12"/>
            <p:cNvSpPr txBox="1"/>
            <p:nvPr userDrawn="1"/>
          </p:nvSpPr>
          <p:spPr bwMode="gray">
            <a:xfrm>
              <a:off x="5057679" y="4194058"/>
              <a:ext cx="1047053" cy="246221"/>
            </a:xfrm>
            <a:prstGeom prst="rect">
              <a:avLst/>
            </a:prstGeom>
            <a:noFill/>
          </p:spPr>
          <p:txBody>
            <a:bodyPr wrap="square" lIns="109728" rIns="109728" rtlCol="0" anchor="ctr">
              <a:spAutoFit/>
            </a:bodyPr>
            <a:lstStyle/>
            <a:p>
              <a:pPr algn="ctr">
                <a:spcBef>
                  <a:spcPts val="100"/>
                </a:spcBef>
              </a:pPr>
              <a:r>
                <a:rPr lang="en-US" sz="1000" b="1" dirty="0">
                  <a:solidFill>
                    <a:srgbClr val="333E48"/>
                  </a:solidFill>
                </a:rPr>
                <a:t>advisory.com</a:t>
              </a:r>
            </a:p>
          </p:txBody>
        </p:sp>
        <p:sp>
          <p:nvSpPr>
            <p:cNvPr id="17" name="TextBox 16"/>
            <p:cNvSpPr txBox="1"/>
            <p:nvPr userDrawn="1"/>
          </p:nvSpPr>
          <p:spPr bwMode="gray">
            <a:xfrm>
              <a:off x="1834207" y="4014778"/>
              <a:ext cx="1451921" cy="604781"/>
            </a:xfrm>
            <a:prstGeom prst="rect">
              <a:avLst/>
            </a:prstGeom>
            <a:noFill/>
          </p:spPr>
          <p:txBody>
            <a:bodyPr wrap="square" lIns="109728" rIns="109728" rtlCol="0" anchor="ctr">
              <a:spAutoFit/>
            </a:bodyPr>
            <a:lstStyle/>
            <a:p>
              <a:pPr algn="ctr">
                <a:spcBef>
                  <a:spcPts val="100"/>
                </a:spcBef>
              </a:pPr>
              <a:r>
                <a:rPr lang="en-US" sz="770" dirty="0">
                  <a:solidFill>
                    <a:srgbClr val="333E48"/>
                  </a:solidFill>
                </a:rPr>
                <a:t>2445 M Street NW</a:t>
              </a:r>
            </a:p>
            <a:p>
              <a:pPr algn="ctr">
                <a:spcBef>
                  <a:spcPts val="100"/>
                </a:spcBef>
              </a:pPr>
              <a:r>
                <a:rPr lang="en-US" sz="770" dirty="0">
                  <a:solidFill>
                    <a:srgbClr val="333E48"/>
                  </a:solidFill>
                </a:rPr>
                <a:t>Washington DC 20037, USA</a:t>
              </a:r>
            </a:p>
            <a:p>
              <a:pPr algn="ctr">
                <a:spcBef>
                  <a:spcPts val="100"/>
                </a:spcBef>
              </a:pPr>
              <a:r>
                <a:rPr lang="en-US" sz="770" dirty="0">
                  <a:solidFill>
                    <a:srgbClr val="333E48"/>
                  </a:solidFill>
                </a:rPr>
                <a:t>P +1 202 266 5600</a:t>
              </a:r>
            </a:p>
            <a:p>
              <a:pPr algn="ctr">
                <a:spcBef>
                  <a:spcPts val="100"/>
                </a:spcBef>
              </a:pPr>
              <a:r>
                <a:rPr lang="en-US" sz="770" dirty="0">
                  <a:solidFill>
                    <a:srgbClr val="333E48"/>
                  </a:solidFill>
                </a:rPr>
                <a:t>F +1 202 266 5700</a:t>
              </a:r>
            </a:p>
          </p:txBody>
        </p:sp>
        <p:cxnSp>
          <p:nvCxnSpPr>
            <p:cNvPr id="18" name="Straight Connector 17"/>
            <p:cNvCxnSpPr/>
            <p:nvPr userDrawn="1"/>
          </p:nvCxnSpPr>
          <p:spPr bwMode="gray">
            <a:xfrm>
              <a:off x="1831673" y="4045733"/>
              <a:ext cx="0" cy="54287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3286128" y="4045733"/>
              <a:ext cx="0" cy="54287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5069584" y="4045733"/>
              <a:ext cx="0" cy="54287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18732" y="4027642"/>
              <a:ext cx="1517904" cy="579052"/>
            </a:xfrm>
            <a:prstGeom prst="rect">
              <a:avLst/>
            </a:prstGeom>
          </p:spPr>
        </p:pic>
      </p:grpSp>
    </p:spTree>
    <p:extLst>
      <p:ext uri="{BB962C8B-B14F-4D97-AF65-F5344CB8AC3E}">
        <p14:creationId xmlns:p14="http://schemas.microsoft.com/office/powerpoint/2010/main" val="2508451080"/>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userDrawn="1">
  <p:cSld name="1_Standard">
    <p:spTree>
      <p:nvGrpSpPr>
        <p:cNvPr id="1" name=""/>
        <p:cNvGrpSpPr/>
        <p:nvPr/>
      </p:nvGrpSpPr>
      <p:grpSpPr>
        <a:xfrm>
          <a:off x="0" y="0"/>
          <a:ext cx="0" cy="0"/>
          <a:chOff x="0" y="0"/>
          <a:chExt cx="0" cy="0"/>
        </a:xfrm>
      </p:grpSpPr>
      <p:sp>
        <p:nvSpPr>
          <p:cNvPr id="12"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17" name="Text Placeholder 4"/>
          <p:cNvSpPr>
            <a:spLocks noGrp="1"/>
          </p:cNvSpPr>
          <p:nvPr>
            <p:ph type="body" sz="quarter" idx="22" hasCustomPrompt="1"/>
          </p:nvPr>
        </p:nvSpPr>
        <p:spPr bwMode="gray">
          <a:xfrm>
            <a:off x="320040" y="45947"/>
            <a:ext cx="2926080" cy="138499"/>
          </a:xfrm>
          <a:prstGeom prst="rect">
            <a:avLst/>
          </a:prstGeom>
        </p:spPr>
        <p:txBody>
          <a:bodyPr lIns="0" tIns="0" rIns="0" bIns="0">
            <a:sp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20" name="Text Placeholder 21"/>
          <p:cNvSpPr>
            <a:spLocks noGrp="1"/>
          </p:cNvSpPr>
          <p:nvPr>
            <p:ph type="body" sz="quarter" idx="23" hasCustomPrompt="1"/>
          </p:nvPr>
        </p:nvSpPr>
        <p:spPr bwMode="gray">
          <a:xfrm>
            <a:off x="4412710" y="4619012"/>
            <a:ext cx="1988089" cy="181588"/>
          </a:xfrm>
          <a:prstGeom prst="rect">
            <a:avLst/>
          </a:prstGeom>
        </p:spPr>
        <p:txBody>
          <a:bodyPr lIns="0" tIns="0" rIns="45720" bIns="27432"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21" name="Text Placeholder 23"/>
          <p:cNvSpPr>
            <a:spLocks noGrp="1"/>
          </p:cNvSpPr>
          <p:nvPr>
            <p:ph type="body" sz="quarter" idx="24" hasCustomPrompt="1"/>
          </p:nvPr>
        </p:nvSpPr>
        <p:spPr bwMode="gray">
          <a:xfrm>
            <a:off x="0" y="4390123"/>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
        <p:nvSpPr>
          <p:cNvPr id="23" name="Text Placeholder 4"/>
          <p:cNvSpPr>
            <a:spLocks noGrp="1"/>
          </p:cNvSpPr>
          <p:nvPr>
            <p:ph type="body" sz="quarter" idx="25" hasCustomPrompt="1"/>
          </p:nvPr>
        </p:nvSpPr>
        <p:spPr bwMode="gray">
          <a:xfrm>
            <a:off x="320040" y="317903"/>
            <a:ext cx="5759450" cy="276999"/>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a:t>Slide Title – Arial 18pt Bold, Use Title Case</a:t>
            </a:r>
          </a:p>
        </p:txBody>
      </p:sp>
    </p:spTree>
    <p:extLst>
      <p:ext uri="{BB962C8B-B14F-4D97-AF65-F5344CB8AC3E}">
        <p14:creationId xmlns:p14="http://schemas.microsoft.com/office/powerpoint/2010/main" val="15002313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1325" y="320675"/>
            <a:ext cx="2063750" cy="11191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2720975" y="690563"/>
            <a:ext cx="3240088" cy="3411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41325" y="1439863"/>
            <a:ext cx="2063750" cy="2668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3E4792-E778-4A81-8180-2923F76A916D}" type="datetimeFigureOut">
              <a:rPr lang="en-US" smtClean="0"/>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9B108F-A02F-4639-B3D7-961D569F0794}" type="slidenum">
              <a:rPr lang="en-US" smtClean="0"/>
              <a:t>‹#›</a:t>
            </a:fld>
            <a:endParaRPr lang="en-US"/>
          </a:p>
        </p:txBody>
      </p:sp>
    </p:spTree>
    <p:extLst>
      <p:ext uri="{BB962C8B-B14F-4D97-AF65-F5344CB8AC3E}">
        <p14:creationId xmlns:p14="http://schemas.microsoft.com/office/powerpoint/2010/main" val="67922597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userDrawn="1">
  <p:cSld name="2_Hidden Slide (Remember to Right Click and Hide It)">
    <p:bg>
      <p:bgRef idx="1001">
        <a:schemeClr val="bg2"/>
      </p:bgRef>
    </p:bg>
    <p:spTree>
      <p:nvGrpSpPr>
        <p:cNvPr id="1" name=""/>
        <p:cNvGrpSpPr/>
        <p:nvPr/>
      </p:nvGrpSpPr>
      <p:grpSpPr>
        <a:xfrm>
          <a:off x="0" y="0"/>
          <a:ext cx="0" cy="0"/>
          <a:chOff x="0" y="0"/>
          <a:chExt cx="0" cy="0"/>
        </a:xfrm>
      </p:grpSpPr>
      <p:sp>
        <p:nvSpPr>
          <p:cNvPr id="8"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12" name="Text Placeholder 21"/>
          <p:cNvSpPr>
            <a:spLocks noGrp="1"/>
          </p:cNvSpPr>
          <p:nvPr>
            <p:ph type="body" sz="quarter" idx="23" hasCustomPrompt="1"/>
          </p:nvPr>
        </p:nvSpPr>
        <p:spPr bwMode="gray">
          <a:xfrm>
            <a:off x="4412710" y="4619012"/>
            <a:ext cx="1988089" cy="181588"/>
          </a:xfrm>
          <a:prstGeom prst="rect">
            <a:avLst/>
          </a:prstGeom>
        </p:spPr>
        <p:txBody>
          <a:bodyPr lIns="0" tIns="0" rIns="45720" bIns="27432"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13" name="Text Placeholder 23"/>
          <p:cNvSpPr>
            <a:spLocks noGrp="1"/>
          </p:cNvSpPr>
          <p:nvPr>
            <p:ph type="body" sz="quarter" idx="24" hasCustomPrompt="1"/>
          </p:nvPr>
        </p:nvSpPr>
        <p:spPr bwMode="gray">
          <a:xfrm>
            <a:off x="0" y="4390123"/>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
        <p:nvSpPr>
          <p:cNvPr id="15" name="Text Placeholder 4"/>
          <p:cNvSpPr>
            <a:spLocks noGrp="1"/>
          </p:cNvSpPr>
          <p:nvPr>
            <p:ph type="body" sz="quarter" idx="25" hasCustomPrompt="1"/>
          </p:nvPr>
        </p:nvSpPr>
        <p:spPr bwMode="gray">
          <a:xfrm>
            <a:off x="320040" y="317903"/>
            <a:ext cx="5759450" cy="276999"/>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a:t>Slide Title – Arial 18pt Bold, Use Title Case</a:t>
            </a:r>
          </a:p>
        </p:txBody>
      </p:sp>
    </p:spTree>
    <p:extLst>
      <p:ext uri="{BB962C8B-B14F-4D97-AF65-F5344CB8AC3E}">
        <p14:creationId xmlns:p14="http://schemas.microsoft.com/office/powerpoint/2010/main" val="2744272516"/>
      </p:ext>
    </p:extLst>
  </p:cSld>
  <p:clrMapOvr>
    <a:overrideClrMapping bg1="lt1" tx1="dk1" bg2="lt2" tx2="dk2" accent1="accent1" accent2="accent2" accent3="accent3" accent4="accent4" accent5="accent5" accent6="accent6" hlink="hlink" folHlink="folHlink"/>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userDrawn="1">
  <p:cSld name="1_Hidden Slide (Remember to Right Click and Hide It)">
    <p:spTree>
      <p:nvGrpSpPr>
        <p:cNvPr id="1" name=""/>
        <p:cNvGrpSpPr/>
        <p:nvPr/>
      </p:nvGrpSpPr>
      <p:grpSpPr>
        <a:xfrm>
          <a:off x="0" y="0"/>
          <a:ext cx="0" cy="0"/>
          <a:chOff x="0" y="0"/>
          <a:chExt cx="0" cy="0"/>
        </a:xfrm>
      </p:grpSpPr>
      <p:sp>
        <p:nvSpPr>
          <p:cNvPr id="12" name="Rectangle 11"/>
          <p:cNvSpPr/>
          <p:nvPr userDrawn="1"/>
        </p:nvSpPr>
        <p:spPr>
          <a:xfrm>
            <a:off x="0" y="697706"/>
            <a:ext cx="6400800" cy="4102893"/>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Text Placeholder 29"/>
          <p:cNvSpPr>
            <a:spLocks noGrp="1"/>
          </p:cNvSpPr>
          <p:nvPr>
            <p:ph type="body" sz="quarter" idx="22" hasCustomPrompt="1"/>
          </p:nvPr>
        </p:nvSpPr>
        <p:spPr bwMode="gray">
          <a:xfrm>
            <a:off x="914400" y="1571967"/>
            <a:ext cx="4572000" cy="1828800"/>
          </a:xfrm>
          <a:solidFill>
            <a:schemeClr val="accent1"/>
          </a:solidFill>
          <a:ln w="6350">
            <a:solidFill>
              <a:schemeClr val="bg1"/>
            </a:solidFill>
          </a:ln>
        </p:spPr>
        <p:txBody>
          <a:bodyPr lIns="182880" tIns="274320" rIns="182880"/>
          <a:lstStyle>
            <a:lvl1pPr marL="0" indent="0">
              <a:spcBef>
                <a:spcPts val="0"/>
              </a:spcBef>
              <a:buNone/>
              <a:defRPr sz="1000" b="1" baseline="0"/>
            </a:lvl1pPr>
            <a:lvl2pPr marL="0" indent="0">
              <a:buNone/>
              <a:defRPr/>
            </a:lvl2pPr>
            <a:lvl3pPr marL="0" indent="0">
              <a:buNone/>
              <a:defRPr/>
            </a:lvl3pPr>
            <a:lvl4pPr marL="0" indent="0">
              <a:buNone/>
              <a:defRPr/>
            </a:lvl4pPr>
            <a:lvl5pPr marL="0" indent="0">
              <a:buNone/>
              <a:defRPr/>
            </a:lvl5pPr>
          </a:lstStyle>
          <a:p>
            <a:pPr lvl="0"/>
            <a:r>
              <a:rPr lang="en-US" dirty="0"/>
              <a:t>Icon Box Title – Arial 10pt Bold</a:t>
            </a:r>
          </a:p>
        </p:txBody>
      </p:sp>
      <p:sp>
        <p:nvSpPr>
          <p:cNvPr id="13" name="Text Placeholder 31"/>
          <p:cNvSpPr>
            <a:spLocks noGrp="1"/>
          </p:cNvSpPr>
          <p:nvPr>
            <p:ph type="body" sz="quarter" idx="25" hasCustomPrompt="1"/>
          </p:nvPr>
        </p:nvSpPr>
        <p:spPr>
          <a:xfrm>
            <a:off x="914400" y="2029167"/>
            <a:ext cx="4572000" cy="1371600"/>
          </a:xfrm>
        </p:spPr>
        <p:txBody>
          <a:bodyPr lIns="182880" rIns="182880"/>
          <a:lstStyle>
            <a:lvl1pPr>
              <a:defRPr baseline="0"/>
            </a:lvl1pPr>
          </a:lstStyle>
          <a:p>
            <a:pPr lvl="0"/>
            <a:r>
              <a:rPr lang="en-US" dirty="0"/>
              <a:t>Add red and white icon to top left corner by copy and pasting from style guide</a:t>
            </a:r>
            <a:br>
              <a:rPr lang="en-US" dirty="0"/>
            </a:br>
            <a:r>
              <a:rPr lang="en-US" dirty="0"/>
              <a:t>Bulleted text – Arial 9pt Regular</a:t>
            </a:r>
            <a:br>
              <a:rPr lang="en-US" dirty="0"/>
            </a:br>
            <a:r>
              <a:rPr lang="en-US" dirty="0"/>
              <a:t>Five bullet levels are built in (hit Enter then Tab to get to the next bullet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20040" y="310348"/>
            <a:ext cx="5760720" cy="284917"/>
          </a:xfrm>
          <a:prstGeom prst="rect">
            <a:avLst/>
          </a:prstGeom>
        </p:spPr>
        <p:txBody>
          <a:bodyPr>
            <a:noAutofit/>
          </a:bodyPr>
          <a:lstStyle>
            <a:lvl1pPr>
              <a:defRPr/>
            </a:lvl1pPr>
          </a:lstStyle>
          <a:p>
            <a:r>
              <a:rPr lang="en-US" dirty="0"/>
              <a:t>Slide Title (cont.)</a:t>
            </a:r>
          </a:p>
        </p:txBody>
      </p:sp>
      <p:sp>
        <p:nvSpPr>
          <p:cNvPr id="3" name="Slide Number Placeholder 2"/>
          <p:cNvSpPr>
            <a:spLocks noGrp="1"/>
          </p:cNvSpPr>
          <p:nvPr>
            <p:ph type="sldNum" sz="quarter" idx="10"/>
          </p:nvPr>
        </p:nvSpPr>
        <p:spPr>
          <a:xfrm>
            <a:off x="5965560" y="0"/>
            <a:ext cx="435240" cy="255588"/>
          </a:xfrm>
          <a:prstGeom prst="rect">
            <a:avLst/>
          </a:prstGeom>
        </p:spPr>
        <p:txBody>
          <a:bodyPr>
            <a:noAutofit/>
          </a:bodyPr>
          <a:lstStyle/>
          <a:p>
            <a:fld id="{D1524D41-16DC-4D92-9EF9-071B213BE0F5}" type="slidenum">
              <a:rPr lang="en-US" smtClean="0">
                <a:solidFill>
                  <a:srgbClr val="333E48"/>
                </a:solidFill>
              </a:rPr>
              <a:pPr/>
              <a:t>‹#›</a:t>
            </a:fld>
            <a:endParaRPr lang="en-US">
              <a:solidFill>
                <a:srgbClr val="333E48"/>
              </a:solidFill>
            </a:endParaRPr>
          </a:p>
        </p:txBody>
      </p:sp>
      <p:sp>
        <p:nvSpPr>
          <p:cNvPr id="10" name="Text Placeholder 21"/>
          <p:cNvSpPr>
            <a:spLocks noGrp="1"/>
          </p:cNvSpPr>
          <p:nvPr>
            <p:ph type="body" sz="quarter" idx="17" hasCustomPrompt="1"/>
          </p:nvPr>
        </p:nvSpPr>
        <p:spPr>
          <a:xfrm>
            <a:off x="4352553" y="4572000"/>
            <a:ext cx="2048247" cy="228600"/>
          </a:xfrm>
          <a:prstGeom prst="rect">
            <a:avLst/>
          </a:prstGeom>
        </p:spPr>
        <p:txBody>
          <a:bodyPr lIns="45720" tIns="45720" rIns="45720" bIns="45720" anchor="b">
            <a:noAutofit/>
          </a:bodyPr>
          <a:lstStyle>
            <a:lvl1pPr marL="0" indent="0" algn="l">
              <a:spcBef>
                <a:spcPts val="0"/>
              </a:spcBef>
              <a:buNone/>
              <a:defRPr sz="5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15" name="Text Placeholder 23"/>
          <p:cNvSpPr>
            <a:spLocks noGrp="1"/>
          </p:cNvSpPr>
          <p:nvPr>
            <p:ph type="body" sz="quarter" idx="20" hasCustomPrompt="1"/>
          </p:nvPr>
        </p:nvSpPr>
        <p:spPr>
          <a:xfrm>
            <a:off x="121619" y="4506913"/>
            <a:ext cx="1828800" cy="292100"/>
          </a:xfrm>
          <a:prstGeom prst="rect">
            <a:avLst/>
          </a:prstGeom>
        </p:spPr>
        <p:txBody>
          <a:bodyPr lIns="45720" rIns="45720" anchor="b">
            <a:no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3429992760"/>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userDrawn="1">
  <p:cSld name="15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20040" y="310348"/>
            <a:ext cx="5760720" cy="284917"/>
          </a:xfrm>
          <a:prstGeom prst="rect">
            <a:avLst/>
          </a:prstGeom>
        </p:spPr>
        <p:txBody>
          <a:bodyPr lIns="0" tIns="0" rIns="0" bIns="0" anchor="b" anchorCtr="0">
            <a:noAutofit/>
          </a:bodyPr>
          <a:lstStyle>
            <a:lvl1pPr>
              <a:defRPr/>
            </a:lvl1pPr>
          </a:lstStyle>
          <a:p>
            <a:r>
              <a:rPr lang="en-US" dirty="0"/>
              <a:t>Slide Title – Arial 18pt Bold, Use Title Case</a:t>
            </a:r>
          </a:p>
        </p:txBody>
      </p:sp>
      <p:sp>
        <p:nvSpPr>
          <p:cNvPr id="3" name="Slide Number Placeholder 2"/>
          <p:cNvSpPr>
            <a:spLocks noGrp="1"/>
          </p:cNvSpPr>
          <p:nvPr>
            <p:ph type="sldNum" sz="quarter" idx="10"/>
          </p:nvPr>
        </p:nvSpPr>
        <p:spPr bwMode="gray">
          <a:xfrm>
            <a:off x="5965560" y="0"/>
            <a:ext cx="435240" cy="255588"/>
          </a:xfrm>
          <a:prstGeom prst="rect">
            <a:avLst/>
          </a:prstGeom>
        </p:spPr>
        <p:txBody>
          <a:bodyPr>
            <a:noAutofit/>
          </a:bodyPr>
          <a:lstStyle/>
          <a:p>
            <a:fld id="{D1524D41-16DC-4D92-9EF9-071B213BE0F5}" type="slidenum">
              <a:rPr lang="en-US" smtClean="0">
                <a:solidFill>
                  <a:srgbClr val="333E48"/>
                </a:solidFill>
              </a:rPr>
              <a:pPr/>
              <a:t>‹#›</a:t>
            </a:fld>
            <a:endParaRPr lang="en-US" dirty="0">
              <a:solidFill>
                <a:srgbClr val="333E48"/>
              </a:solidFill>
            </a:endParaRPr>
          </a:p>
        </p:txBody>
      </p:sp>
      <p:sp>
        <p:nvSpPr>
          <p:cNvPr id="5" name="Text Placeholder 4"/>
          <p:cNvSpPr>
            <a:spLocks noGrp="1"/>
          </p:cNvSpPr>
          <p:nvPr>
            <p:ph type="body" sz="quarter" idx="11" hasCustomPrompt="1"/>
          </p:nvPr>
        </p:nvSpPr>
        <p:spPr bwMode="gray">
          <a:xfrm>
            <a:off x="320040" y="672075"/>
            <a:ext cx="5759450" cy="307240"/>
          </a:xfrm>
          <a:prstGeom prst="rect">
            <a:avLst/>
          </a:prstGeom>
        </p:spPr>
        <p:txBody>
          <a:bodyPr lIns="0" rIns="0">
            <a:no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9" name="Text Placeholder 21"/>
          <p:cNvSpPr>
            <a:spLocks noGrp="1"/>
          </p:cNvSpPr>
          <p:nvPr>
            <p:ph type="body" sz="quarter" idx="17" hasCustomPrompt="1"/>
          </p:nvPr>
        </p:nvSpPr>
        <p:spPr bwMode="gray">
          <a:xfrm>
            <a:off x="4352553" y="4572000"/>
            <a:ext cx="2048247" cy="228600"/>
          </a:xfrm>
          <a:prstGeom prst="rect">
            <a:avLst/>
          </a:prstGeom>
        </p:spPr>
        <p:txBody>
          <a:bodyPr lIns="45720" tIns="45720" rIns="45720" bIns="45720" anchor="b">
            <a:noAutofit/>
          </a:bodyPr>
          <a:lstStyle>
            <a:lvl1pPr marL="0" indent="0" algn="l">
              <a:spcBef>
                <a:spcPts val="0"/>
              </a:spcBef>
              <a:buNone/>
              <a:defRPr sz="5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11" name="Text Placeholder 4"/>
          <p:cNvSpPr>
            <a:spLocks noGrp="1"/>
          </p:cNvSpPr>
          <p:nvPr>
            <p:ph type="body" sz="quarter" idx="19" hasCustomPrompt="1"/>
          </p:nvPr>
        </p:nvSpPr>
        <p:spPr bwMode="gray">
          <a:xfrm>
            <a:off x="320040" y="0"/>
            <a:ext cx="2926080" cy="211215"/>
          </a:xfrm>
          <a:prstGeom prst="rect">
            <a:avLst/>
          </a:prstGeom>
        </p:spPr>
        <p:txBody>
          <a:bodyPr lIns="0" rIns="0">
            <a:no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14" name="Text Placeholder 23"/>
          <p:cNvSpPr>
            <a:spLocks noGrp="1"/>
          </p:cNvSpPr>
          <p:nvPr>
            <p:ph type="body" sz="quarter" idx="20" hasCustomPrompt="1"/>
          </p:nvPr>
        </p:nvSpPr>
        <p:spPr bwMode="gray">
          <a:xfrm>
            <a:off x="121619" y="4506913"/>
            <a:ext cx="1791487" cy="292100"/>
          </a:xfrm>
          <a:prstGeom prst="rect">
            <a:avLst/>
          </a:prstGeom>
        </p:spPr>
        <p:txBody>
          <a:bodyPr lIns="45720" rIns="45720" anchor="b">
            <a:no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3361591225"/>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userDrawn="1">
  <p:cSld name="13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20040" y="310348"/>
            <a:ext cx="5760720" cy="284917"/>
          </a:xfrm>
          <a:prstGeom prst="rect">
            <a:avLst/>
          </a:prstGeom>
        </p:spPr>
        <p:txBody>
          <a:bodyPr lIns="0" rIns="0">
            <a:noAutofit/>
          </a:bodyPr>
          <a:lstStyle>
            <a:lvl1pPr>
              <a:defRPr/>
            </a:lvl1pPr>
          </a:lstStyle>
          <a:p>
            <a:r>
              <a:rPr lang="en-US" dirty="0"/>
              <a:t>Slide Title – Arial 18pt Bold, Use Title Case</a:t>
            </a:r>
          </a:p>
        </p:txBody>
      </p:sp>
      <p:sp>
        <p:nvSpPr>
          <p:cNvPr id="3" name="Slide Number Placeholder 2"/>
          <p:cNvSpPr>
            <a:spLocks noGrp="1"/>
          </p:cNvSpPr>
          <p:nvPr>
            <p:ph type="sldNum" sz="quarter" idx="10"/>
          </p:nvPr>
        </p:nvSpPr>
        <p:spPr bwMode="gray">
          <a:xfrm>
            <a:off x="5965560" y="0"/>
            <a:ext cx="435240" cy="255588"/>
          </a:xfrm>
          <a:prstGeom prst="rect">
            <a:avLst/>
          </a:prstGeom>
        </p:spPr>
        <p:txBody>
          <a:bodyPr>
            <a:noAutofit/>
          </a:bodyPr>
          <a:lstStyle/>
          <a:p>
            <a:fld id="{D1524D41-16DC-4D92-9EF9-071B213BE0F5}" type="slidenum">
              <a:rPr lang="en-US" smtClean="0">
                <a:solidFill>
                  <a:srgbClr val="FFFFFF"/>
                </a:solidFill>
              </a:rPr>
              <a:pPr/>
              <a:t>‹#›</a:t>
            </a:fld>
            <a:endParaRPr lang="en-US" dirty="0">
              <a:solidFill>
                <a:srgbClr val="FFFFFF"/>
              </a:solidFill>
            </a:endParaRPr>
          </a:p>
        </p:txBody>
      </p:sp>
      <p:sp>
        <p:nvSpPr>
          <p:cNvPr id="5" name="Text Placeholder 4"/>
          <p:cNvSpPr>
            <a:spLocks noGrp="1"/>
          </p:cNvSpPr>
          <p:nvPr>
            <p:ph type="body" sz="quarter" idx="11" hasCustomPrompt="1"/>
          </p:nvPr>
        </p:nvSpPr>
        <p:spPr bwMode="gray">
          <a:xfrm>
            <a:off x="320040" y="672075"/>
            <a:ext cx="5759450" cy="307240"/>
          </a:xfrm>
          <a:prstGeom prst="rect">
            <a:avLst/>
          </a:prstGeom>
        </p:spPr>
        <p:txBody>
          <a:bodyPr lIns="0" rIns="0">
            <a:no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9" name="Text Placeholder 21"/>
          <p:cNvSpPr>
            <a:spLocks noGrp="1"/>
          </p:cNvSpPr>
          <p:nvPr>
            <p:ph type="body" sz="quarter" idx="17" hasCustomPrompt="1"/>
          </p:nvPr>
        </p:nvSpPr>
        <p:spPr bwMode="gray">
          <a:xfrm>
            <a:off x="4352553" y="4572000"/>
            <a:ext cx="2048247" cy="228600"/>
          </a:xfrm>
          <a:prstGeom prst="rect">
            <a:avLst/>
          </a:prstGeom>
        </p:spPr>
        <p:txBody>
          <a:bodyPr lIns="45720" tIns="45720" rIns="45720" bIns="45720" anchor="b">
            <a:noAutofit/>
          </a:bodyPr>
          <a:lstStyle>
            <a:lvl1pPr marL="0" indent="0" algn="l">
              <a:spcBef>
                <a:spcPts val="0"/>
              </a:spcBef>
              <a:buNone/>
              <a:defRPr sz="5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11" name="Text Placeholder 4"/>
          <p:cNvSpPr>
            <a:spLocks noGrp="1"/>
          </p:cNvSpPr>
          <p:nvPr>
            <p:ph type="body" sz="quarter" idx="19" hasCustomPrompt="1"/>
          </p:nvPr>
        </p:nvSpPr>
        <p:spPr bwMode="gray">
          <a:xfrm>
            <a:off x="320040" y="0"/>
            <a:ext cx="2926080" cy="211215"/>
          </a:xfrm>
          <a:prstGeom prst="rect">
            <a:avLst/>
          </a:prstGeom>
        </p:spPr>
        <p:txBody>
          <a:bodyPr lIns="0" rIns="0">
            <a:no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14" name="Text Placeholder 23"/>
          <p:cNvSpPr>
            <a:spLocks noGrp="1"/>
          </p:cNvSpPr>
          <p:nvPr>
            <p:ph type="body" sz="quarter" idx="20" hasCustomPrompt="1"/>
          </p:nvPr>
        </p:nvSpPr>
        <p:spPr bwMode="gray">
          <a:xfrm>
            <a:off x="121619" y="4506913"/>
            <a:ext cx="1791487" cy="292100"/>
          </a:xfrm>
          <a:prstGeom prst="rect">
            <a:avLst/>
          </a:prstGeom>
        </p:spPr>
        <p:txBody>
          <a:bodyPr lIns="45720" rIns="45720" anchor="b">
            <a:no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
        <p:nvSpPr>
          <p:cNvPr id="21" name="Text Placeholder 16"/>
          <p:cNvSpPr>
            <a:spLocks noGrp="1"/>
          </p:cNvSpPr>
          <p:nvPr>
            <p:ph type="body" sz="quarter" idx="23" hasCustomPrompt="1"/>
          </p:nvPr>
        </p:nvSpPr>
        <p:spPr bwMode="gray">
          <a:xfrm>
            <a:off x="1141413" y="1188164"/>
            <a:ext cx="4117975" cy="230089"/>
          </a:xfrm>
          <a:prstGeom prst="rect">
            <a:avLst/>
          </a:prstGeom>
        </p:spPr>
        <p:txBody>
          <a:bodyPr/>
          <a:lstStyle>
            <a:lvl1pPr marL="0" indent="0" algn="ctr">
              <a:spcBef>
                <a:spcPts val="0"/>
              </a:spcBef>
              <a:buNone/>
              <a:defRPr sz="1100" b="1"/>
            </a:lvl1pPr>
            <a:lvl2pPr algn="ctr">
              <a:buNone/>
              <a:defRPr sz="1000" b="1"/>
            </a:lvl2pPr>
            <a:lvl3pPr algn="ctr">
              <a:buNone/>
              <a:defRPr sz="1000" b="1"/>
            </a:lvl3pPr>
            <a:lvl4pPr algn="ctr">
              <a:buNone/>
              <a:defRPr sz="1000" b="1"/>
            </a:lvl4pPr>
            <a:lvl5pPr algn="ctr">
              <a:buNone/>
              <a:defRPr sz="1000" b="1"/>
            </a:lvl5pPr>
          </a:lstStyle>
          <a:p>
            <a:pPr lvl="0"/>
            <a:r>
              <a:rPr lang="en-US" dirty="0"/>
              <a:t>Graphic Title – Arial 11pt Bold, Use Title Case</a:t>
            </a:r>
          </a:p>
        </p:txBody>
      </p:sp>
      <p:sp>
        <p:nvSpPr>
          <p:cNvPr id="22" name="Text Placeholder 16"/>
          <p:cNvSpPr>
            <a:spLocks noGrp="1"/>
          </p:cNvSpPr>
          <p:nvPr>
            <p:ph type="body" sz="quarter" idx="24" hasCustomPrompt="1"/>
          </p:nvPr>
        </p:nvSpPr>
        <p:spPr bwMode="gray">
          <a:xfrm>
            <a:off x="1141413" y="1424537"/>
            <a:ext cx="4117975" cy="242531"/>
          </a:xfrm>
          <a:prstGeom prst="rect">
            <a:avLst/>
          </a:prstGeom>
        </p:spPr>
        <p:txBody>
          <a:bodyPr/>
          <a:lstStyle>
            <a:lvl1pPr marL="0" indent="0" algn="ctr">
              <a:spcBef>
                <a:spcPts val="0"/>
              </a:spcBef>
              <a:buNone/>
              <a:defRPr sz="1000" b="0" i="1"/>
            </a:lvl1pPr>
            <a:lvl2pPr algn="ctr">
              <a:buNone/>
              <a:defRPr sz="1000" b="1"/>
            </a:lvl2pPr>
            <a:lvl3pPr algn="ctr">
              <a:buNone/>
              <a:defRPr sz="1000" b="1"/>
            </a:lvl3pPr>
            <a:lvl4pPr algn="ctr">
              <a:buNone/>
              <a:defRPr sz="1000" b="1"/>
            </a:lvl4pPr>
            <a:lvl5pPr algn="ctr">
              <a:buNone/>
              <a:defRPr sz="1000" b="1"/>
            </a:lvl5pPr>
          </a:lstStyle>
          <a:p>
            <a:pPr lvl="0"/>
            <a:r>
              <a:rPr lang="en-US" dirty="0"/>
              <a:t>Graphic Subtitle – Arial 10pt Italic, Use Title Case</a:t>
            </a:r>
          </a:p>
        </p:txBody>
      </p:sp>
    </p:spTree>
    <p:extLst>
      <p:ext uri="{BB962C8B-B14F-4D97-AF65-F5344CB8AC3E}">
        <p14:creationId xmlns:p14="http://schemas.microsoft.com/office/powerpoint/2010/main" val="2177107359"/>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87" y="-13366"/>
            <a:ext cx="6419086" cy="4814315"/>
          </a:xfrm>
          <a:prstGeom prst="rect">
            <a:avLst/>
          </a:prstGeom>
        </p:spPr>
      </p:pic>
    </p:spTree>
    <p:extLst>
      <p:ext uri="{BB962C8B-B14F-4D97-AF65-F5344CB8AC3E}">
        <p14:creationId xmlns:p14="http://schemas.microsoft.com/office/powerpoint/2010/main" val="2766677758"/>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preserve="1" userDrawn="1">
  <p:cSld name="Title: Logo Lock-up">
    <p:spTree>
      <p:nvGrpSpPr>
        <p:cNvPr id="1" name=""/>
        <p:cNvGrpSpPr/>
        <p:nvPr/>
      </p:nvGrpSpPr>
      <p:grpSpPr>
        <a:xfrm>
          <a:off x="0" y="0"/>
          <a:ext cx="0" cy="0"/>
          <a:chOff x="0" y="0"/>
          <a:chExt cx="0" cy="0"/>
        </a:xfrm>
      </p:grpSpPr>
      <p:sp>
        <p:nvSpPr>
          <p:cNvPr id="15" name="Rectangle 14"/>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20" name="Group 19"/>
          <p:cNvGrpSpPr/>
          <p:nvPr userDrawn="1"/>
        </p:nvGrpSpPr>
        <p:grpSpPr bwMode="gray">
          <a:xfrm>
            <a:off x="2469328" y="1009678"/>
            <a:ext cx="3931710" cy="3793330"/>
            <a:chOff x="2469328" y="1009678"/>
            <a:chExt cx="3931710" cy="3793330"/>
          </a:xfrm>
        </p:grpSpPr>
        <p:sp>
          <p:nvSpPr>
            <p:cNvPr id="21"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2"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3"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grpSp>
      <p:sp>
        <p:nvSpPr>
          <p:cNvPr id="24" name="Rectangle 23"/>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5" name="Rectangle 24"/>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6" name="Text Placeholder 5"/>
          <p:cNvSpPr txBox="1">
            <a:spLocks/>
          </p:cNvSpPr>
          <p:nvPr userDrawn="1"/>
        </p:nvSpPr>
        <p:spPr bwMode="gray">
          <a:xfrm>
            <a:off x="3347264" y="4558066"/>
            <a:ext cx="2880771" cy="123111"/>
          </a:xfrm>
          <a:prstGeom prst="rect">
            <a:avLst/>
          </a:prstGeom>
        </p:spPr>
        <p:txBody>
          <a:bodyPr lIns="0" tIns="0" rIns="0" bIns="0">
            <a:spAutoFit/>
          </a:bodyPr>
          <a:lstStyle>
            <a:lvl1pPr marL="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1pPr>
            <a:lvl2pPr marL="1143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2pPr>
            <a:lvl3pPr marL="2286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3pPr>
            <a:lvl4pPr marL="3429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4pPr>
            <a:lvl5pPr marL="457200" indent="0" algn="l" defTabSz="640080" rtl="0" eaLnBrk="1" latinLnBrk="0" hangingPunct="1">
              <a:spcBef>
                <a:spcPts val="0"/>
              </a:spcBef>
              <a:buFont typeface="Arial" pitchFamily="34" charset="0"/>
              <a:buNone/>
              <a:defRPr sz="1200" kern="1200" baseline="0">
                <a:solidFill>
                  <a:schemeClr val="bg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lgn="r"/>
            <a:r>
              <a:rPr lang="en-US" sz="800" dirty="0">
                <a:solidFill>
                  <a:srgbClr val="333E48"/>
                </a:solidFill>
              </a:rPr>
              <a:t>research             technology             consulting</a:t>
            </a: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335" y="4563674"/>
            <a:ext cx="2665432" cy="115036"/>
          </a:xfrm>
          <a:prstGeom prst="rect">
            <a:avLst/>
          </a:prstGeom>
        </p:spPr>
      </p:pic>
      <p:sp>
        <p:nvSpPr>
          <p:cNvPr id="4"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6"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sp>
        <p:nvSpPr>
          <p:cNvPr id="18" name="Text Placeholder 5"/>
          <p:cNvSpPr>
            <a:spLocks noGrp="1"/>
          </p:cNvSpPr>
          <p:nvPr>
            <p:ph type="body" sz="quarter" idx="21" hasCustomPrompt="1"/>
          </p:nvPr>
        </p:nvSpPr>
        <p:spPr bwMode="gray">
          <a:xfrm>
            <a:off x="2012737" y="272657"/>
            <a:ext cx="2286000" cy="402336"/>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6" name="Straight Connector 15"/>
          <p:cNvCxnSpPr/>
          <p:nvPr userDrawn="1"/>
        </p:nvCxnSpPr>
        <p:spPr bwMode="gray">
          <a:xfrm>
            <a:off x="1892961" y="272657"/>
            <a:ext cx="0" cy="398908"/>
          </a:xfrm>
          <a:prstGeom prst="line">
            <a:avLst/>
          </a:prstGeom>
          <a:ln w="5715">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8782" y="272657"/>
            <a:ext cx="1438723" cy="398908"/>
          </a:xfrm>
          <a:prstGeom prst="rect">
            <a:avLst/>
          </a:prstGeom>
        </p:spPr>
      </p:pic>
      <p:grpSp>
        <p:nvGrpSpPr>
          <p:cNvPr id="43" name="Group 42"/>
          <p:cNvGrpSpPr/>
          <p:nvPr userDrawn="1"/>
        </p:nvGrpSpPr>
        <p:grpSpPr>
          <a:xfrm>
            <a:off x="5526932" y="4563007"/>
            <a:ext cx="196409" cy="128480"/>
            <a:chOff x="656773" y="1399832"/>
            <a:chExt cx="8289135" cy="5422283"/>
          </a:xfrm>
        </p:grpSpPr>
        <p:sp>
          <p:nvSpPr>
            <p:cNvPr id="44" name="Rectangle 43"/>
            <p:cNvSpPr/>
            <p:nvPr/>
          </p:nvSpPr>
          <p:spPr bwMode="gray">
            <a:xfrm flipH="1">
              <a:off x="4417883" y="3543481"/>
              <a:ext cx="4528025" cy="3278634"/>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45" name="Group 44"/>
            <p:cNvGrpSpPr/>
            <p:nvPr/>
          </p:nvGrpSpPr>
          <p:grpSpPr>
            <a:xfrm>
              <a:off x="656773" y="1399832"/>
              <a:ext cx="3784599" cy="5422283"/>
              <a:chOff x="656773" y="1399832"/>
              <a:chExt cx="3784599" cy="5422283"/>
            </a:xfrm>
          </p:grpSpPr>
          <p:sp>
            <p:nvSpPr>
              <p:cNvPr id="47" name="Rectangle 43"/>
              <p:cNvSpPr/>
              <p:nvPr/>
            </p:nvSpPr>
            <p:spPr bwMode="gray">
              <a:xfrm>
                <a:off x="656773" y="3543481"/>
                <a:ext cx="3784599" cy="3278634"/>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8" name="Oval 47"/>
              <p:cNvSpPr/>
              <p:nvPr/>
            </p:nvSpPr>
            <p:spPr bwMode="gray">
              <a:xfrm>
                <a:off x="793607"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46" name="Oval 45"/>
            <p:cNvSpPr/>
            <p:nvPr/>
          </p:nvSpPr>
          <p:spPr bwMode="gray">
            <a:xfrm>
              <a:off x="6937232"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grpSp>
        <p:nvGrpSpPr>
          <p:cNvPr id="49" name="Group 48"/>
          <p:cNvGrpSpPr/>
          <p:nvPr userDrawn="1"/>
        </p:nvGrpSpPr>
        <p:grpSpPr>
          <a:xfrm>
            <a:off x="4708889" y="4525050"/>
            <a:ext cx="151956" cy="203371"/>
            <a:chOff x="4807473" y="3465581"/>
            <a:chExt cx="2677513" cy="3583450"/>
          </a:xfrm>
          <a:solidFill>
            <a:schemeClr val="tx1"/>
          </a:solidFill>
        </p:grpSpPr>
        <p:sp>
          <p:nvSpPr>
            <p:cNvPr id="50" name="Flowchart: Manual Operation 15"/>
            <p:cNvSpPr/>
            <p:nvPr/>
          </p:nvSpPr>
          <p:spPr bwMode="gray">
            <a:xfrm>
              <a:off x="5047396" y="5469276"/>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51" name="Flowchart: Manual Operation 15"/>
            <p:cNvSpPr/>
            <p:nvPr/>
          </p:nvSpPr>
          <p:spPr bwMode="gray">
            <a:xfrm>
              <a:off x="4807473" y="3465581"/>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52" name="Flowchart: Manual Operation 15"/>
            <p:cNvSpPr/>
            <p:nvPr/>
          </p:nvSpPr>
          <p:spPr bwMode="gray">
            <a:xfrm rot="21428216">
              <a:off x="6068144" y="4422934"/>
              <a:ext cx="1416842" cy="141684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53" name="Rounded Rectangle 11"/>
          <p:cNvSpPr/>
          <p:nvPr userDrawn="1"/>
        </p:nvSpPr>
        <p:spPr bwMode="gray">
          <a:xfrm rot="18908457">
            <a:off x="3910532" y="4584583"/>
            <a:ext cx="190031" cy="98266"/>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Tree>
    <p:extLst>
      <p:ext uri="{BB962C8B-B14F-4D97-AF65-F5344CB8AC3E}">
        <p14:creationId xmlns:p14="http://schemas.microsoft.com/office/powerpoint/2010/main" val="3968908492"/>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showMasterSp="0" preserve="1" userDrawn="1">
  <p:cSld name="Title: Logo">
    <p:spTree>
      <p:nvGrpSpPr>
        <p:cNvPr id="1" name=""/>
        <p:cNvGrpSpPr/>
        <p:nvPr/>
      </p:nvGrpSpPr>
      <p:grpSpPr>
        <a:xfrm>
          <a:off x="0" y="0"/>
          <a:ext cx="0" cy="0"/>
          <a:chOff x="0" y="0"/>
          <a:chExt cx="0" cy="0"/>
        </a:xfrm>
      </p:grpSpPr>
      <p:sp>
        <p:nvSpPr>
          <p:cNvPr id="14" name="Rectangle 13"/>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15" name="Group 14"/>
          <p:cNvGrpSpPr/>
          <p:nvPr userDrawn="1"/>
        </p:nvGrpSpPr>
        <p:grpSpPr bwMode="gray">
          <a:xfrm>
            <a:off x="2469328" y="1009678"/>
            <a:ext cx="3931710" cy="3793330"/>
            <a:chOff x="2469328" y="1009678"/>
            <a:chExt cx="3931710" cy="3793330"/>
          </a:xfrm>
        </p:grpSpPr>
        <p:sp>
          <p:nvSpPr>
            <p:cNvPr id="17"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1"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2"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grpSp>
      <p:sp>
        <p:nvSpPr>
          <p:cNvPr id="25" name="Rectangle 24"/>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6" name="Rectangle 25"/>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7" name="Text Placeholder 5"/>
          <p:cNvSpPr txBox="1">
            <a:spLocks/>
          </p:cNvSpPr>
          <p:nvPr userDrawn="1"/>
        </p:nvSpPr>
        <p:spPr bwMode="gray">
          <a:xfrm>
            <a:off x="3347264" y="4558066"/>
            <a:ext cx="2880771" cy="123111"/>
          </a:xfrm>
          <a:prstGeom prst="rect">
            <a:avLst/>
          </a:prstGeom>
        </p:spPr>
        <p:txBody>
          <a:bodyPr lIns="0" tIns="0" rIns="0" bIns="0">
            <a:spAutoFit/>
          </a:bodyPr>
          <a:lstStyle>
            <a:lvl1pPr marL="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1pPr>
            <a:lvl2pPr marL="1143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2pPr>
            <a:lvl3pPr marL="2286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3pPr>
            <a:lvl4pPr marL="3429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4pPr>
            <a:lvl5pPr marL="457200" indent="0" algn="l" defTabSz="640080" rtl="0" eaLnBrk="1" latinLnBrk="0" hangingPunct="1">
              <a:spcBef>
                <a:spcPts val="0"/>
              </a:spcBef>
              <a:buFont typeface="Arial" pitchFamily="34" charset="0"/>
              <a:buNone/>
              <a:defRPr sz="1200" kern="1200" baseline="0">
                <a:solidFill>
                  <a:schemeClr val="bg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lgn="r"/>
            <a:r>
              <a:rPr lang="en-US" sz="800" dirty="0">
                <a:solidFill>
                  <a:srgbClr val="333E48"/>
                </a:solidFill>
              </a:rPr>
              <a:t>research             technology             consulting</a:t>
            </a: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335" y="4563674"/>
            <a:ext cx="2665432" cy="115036"/>
          </a:xfrm>
          <a:prstGeom prst="rect">
            <a:avLst/>
          </a:prstGeom>
        </p:spPr>
      </p:pic>
      <p:grpSp>
        <p:nvGrpSpPr>
          <p:cNvPr id="29" name="Group 28"/>
          <p:cNvGrpSpPr/>
          <p:nvPr userDrawn="1"/>
        </p:nvGrpSpPr>
        <p:grpSpPr>
          <a:xfrm>
            <a:off x="5526932" y="4563007"/>
            <a:ext cx="196409" cy="128480"/>
            <a:chOff x="656773" y="1399832"/>
            <a:chExt cx="8289135" cy="5422283"/>
          </a:xfrm>
        </p:grpSpPr>
        <p:sp>
          <p:nvSpPr>
            <p:cNvPr id="30" name="Rectangle 43"/>
            <p:cNvSpPr/>
            <p:nvPr/>
          </p:nvSpPr>
          <p:spPr bwMode="gray">
            <a:xfrm flipH="1">
              <a:off x="4417883" y="3543481"/>
              <a:ext cx="4528025" cy="3278634"/>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31" name="Group 30"/>
            <p:cNvGrpSpPr/>
            <p:nvPr/>
          </p:nvGrpSpPr>
          <p:grpSpPr>
            <a:xfrm>
              <a:off x="656773" y="1399832"/>
              <a:ext cx="3784599" cy="5422283"/>
              <a:chOff x="656773" y="1399832"/>
              <a:chExt cx="3784599" cy="5422283"/>
            </a:xfrm>
          </p:grpSpPr>
          <p:sp>
            <p:nvSpPr>
              <p:cNvPr id="33" name="Rectangle 43"/>
              <p:cNvSpPr/>
              <p:nvPr/>
            </p:nvSpPr>
            <p:spPr bwMode="gray">
              <a:xfrm>
                <a:off x="656773" y="3543481"/>
                <a:ext cx="3784599" cy="3278634"/>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4" name="Oval 33"/>
              <p:cNvSpPr/>
              <p:nvPr/>
            </p:nvSpPr>
            <p:spPr bwMode="gray">
              <a:xfrm>
                <a:off x="793607"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32" name="Oval 31"/>
            <p:cNvSpPr/>
            <p:nvPr/>
          </p:nvSpPr>
          <p:spPr bwMode="gray">
            <a:xfrm>
              <a:off x="6937232"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grpSp>
        <p:nvGrpSpPr>
          <p:cNvPr id="35" name="Group 34"/>
          <p:cNvGrpSpPr/>
          <p:nvPr userDrawn="1"/>
        </p:nvGrpSpPr>
        <p:grpSpPr>
          <a:xfrm>
            <a:off x="4708889" y="4525050"/>
            <a:ext cx="151956" cy="203371"/>
            <a:chOff x="4807473" y="3465581"/>
            <a:chExt cx="2677513" cy="3583450"/>
          </a:xfrm>
          <a:solidFill>
            <a:schemeClr val="tx1"/>
          </a:solidFill>
        </p:grpSpPr>
        <p:sp>
          <p:nvSpPr>
            <p:cNvPr id="36" name="Flowchart: Manual Operation 15"/>
            <p:cNvSpPr/>
            <p:nvPr/>
          </p:nvSpPr>
          <p:spPr bwMode="gray">
            <a:xfrm>
              <a:off x="5047396" y="5469276"/>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7" name="Flowchart: Manual Operation 15"/>
            <p:cNvSpPr/>
            <p:nvPr/>
          </p:nvSpPr>
          <p:spPr bwMode="gray">
            <a:xfrm>
              <a:off x="4807473" y="3465581"/>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8" name="Flowchart: Manual Operation 15"/>
            <p:cNvSpPr/>
            <p:nvPr/>
          </p:nvSpPr>
          <p:spPr bwMode="gray">
            <a:xfrm rot="21428216">
              <a:off x="6068144" y="4422934"/>
              <a:ext cx="1416842" cy="141684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39" name="Rounded Rectangle 11"/>
          <p:cNvSpPr/>
          <p:nvPr userDrawn="1"/>
        </p:nvSpPr>
        <p:spPr bwMode="gray">
          <a:xfrm rot="18908457">
            <a:off x="3910532" y="4584583"/>
            <a:ext cx="190031" cy="98266"/>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3"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24"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8782" y="272657"/>
            <a:ext cx="1438723" cy="398908"/>
          </a:xfrm>
          <a:prstGeom prst="rect">
            <a:avLst/>
          </a:prstGeom>
        </p:spPr>
      </p:pic>
    </p:spTree>
    <p:extLst>
      <p:ext uri="{BB962C8B-B14F-4D97-AF65-F5344CB8AC3E}">
        <p14:creationId xmlns:p14="http://schemas.microsoft.com/office/powerpoint/2010/main" val="2626998092"/>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showMasterSp="0" preserve="1" userDrawn="1">
  <p:cSld name="Road Map 3">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13" name="TextBox 12"/>
          <p:cNvSpPr txBox="1"/>
          <p:nvPr userDrawn="1"/>
        </p:nvSpPr>
        <p:spPr bwMode="gray">
          <a:xfrm>
            <a:off x="786450" y="198021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1070148" y="26835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1" name="TextBox 20"/>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5" name="TextBox 14"/>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a:t>
            </a:r>
            <a:r>
              <a:rPr lang="en-US" sz="500" dirty="0">
                <a:solidFill>
                  <a:srgbClr val="BEC9D0"/>
                </a:solidFill>
                <a:cs typeface="Arial"/>
              </a:rPr>
              <a:t>• All Rights Reserved </a:t>
            </a:r>
            <a:r>
              <a:rPr lang="en-US" sz="500" dirty="0">
                <a:solidFill>
                  <a:srgbClr val="BEC9D0"/>
                </a:solidFill>
              </a:rPr>
              <a:t>• </a:t>
            </a:r>
            <a:r>
              <a:rPr lang="en-US" sz="500" b="1" dirty="0">
                <a:solidFill>
                  <a:srgbClr val="BEC9D0"/>
                </a:solidFill>
              </a:rPr>
              <a:t>advisory.com</a:t>
            </a:r>
            <a:r>
              <a:rPr lang="en-US" sz="500" dirty="0">
                <a:solidFill>
                  <a:srgbClr val="BEC9D0"/>
                </a:solidFill>
                <a:cs typeface="Arial"/>
              </a:rPr>
              <a:t> </a:t>
            </a:r>
            <a:r>
              <a:rPr lang="en-US" sz="500" dirty="0">
                <a:solidFill>
                  <a:srgbClr val="BEC9D0"/>
                </a:solidFill>
              </a:rPr>
              <a:t>• 33821A</a:t>
            </a:r>
          </a:p>
        </p:txBody>
      </p:sp>
      <p:sp>
        <p:nvSpPr>
          <p:cNvPr id="2"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5" name="Text Placeholder 4"/>
          <p:cNvSpPr>
            <a:spLocks noGrp="1"/>
          </p:cNvSpPr>
          <p:nvPr>
            <p:ph type="body" sz="quarter" idx="28" hasCustomPrompt="1"/>
          </p:nvPr>
        </p:nvSpPr>
        <p:spPr bwMode="gray">
          <a:xfrm>
            <a:off x="1341574" y="214949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19" name="Text Placeholder 4"/>
          <p:cNvSpPr>
            <a:spLocks noGrp="1"/>
          </p:cNvSpPr>
          <p:nvPr>
            <p:ph type="body" sz="quarter" idx="29" hasCustomPrompt="1"/>
          </p:nvPr>
        </p:nvSpPr>
        <p:spPr bwMode="gray">
          <a:xfrm>
            <a:off x="1560779" y="28528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588173471"/>
      </p:ext>
    </p:extLst>
  </p:cSld>
  <p:clrMapOvr>
    <a:overrideClrMapping bg1="lt1" tx1="dk1" bg2="lt2" tx2="dk2" accent1="accent1" accent2="accent2" accent3="accent3" accent4="accent4" accent5="accent5" accent6="accent6" hlink="hlink" folHlink="folHlink"/>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showMasterSp="0" preserve="1" userDrawn="1">
  <p:cSld name="Road Map 4">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734092" y="185495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972575" y="243302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196771" y="301109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4"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5" name="TextBox 24"/>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7" name="TextBox 1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a:t>
            </a:r>
            <a:r>
              <a:rPr lang="en-US" sz="500" dirty="0">
                <a:solidFill>
                  <a:srgbClr val="BEC9D0"/>
                </a:solidFill>
                <a:cs typeface="Arial"/>
              </a:rPr>
              <a:t>• All Rights Reserved </a:t>
            </a:r>
            <a:r>
              <a:rPr lang="en-US" sz="500" dirty="0">
                <a:solidFill>
                  <a:srgbClr val="BEC9D0"/>
                </a:solidFill>
              </a:rPr>
              <a:t>• </a:t>
            </a:r>
            <a:r>
              <a:rPr lang="en-US" sz="500" b="1" dirty="0">
                <a:solidFill>
                  <a:srgbClr val="BEC9D0"/>
                </a:solidFill>
              </a:rPr>
              <a:t>advisory.com</a:t>
            </a:r>
            <a:r>
              <a:rPr lang="en-US" sz="500" dirty="0">
                <a:solidFill>
                  <a:srgbClr val="BEC9D0"/>
                </a:solidFill>
                <a:cs typeface="Arial"/>
              </a:rPr>
              <a:t> </a:t>
            </a:r>
            <a:r>
              <a:rPr lang="en-US" sz="500" dirty="0">
                <a:solidFill>
                  <a:srgbClr val="BEC9D0"/>
                </a:solidFill>
              </a:rPr>
              <a:t>• 33587A</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341574" y="202423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560779" y="260230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792510" y="318037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2512973796"/>
      </p:ext>
    </p:extLst>
  </p:cSld>
  <p:clrMapOvr>
    <a:overrideClrMapping bg1="lt1" tx1="dk1" bg2="lt2" tx2="dk2" accent1="accent1" accent2="accent2" accent3="accent3" accent4="accent4" accent5="accent5" accent6="accent6" hlink="hlink" folHlink="folHlink"/>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showMasterSp="0" preserve="1" userDrawn="1">
  <p:cSld name="Road Map 5">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629279" y="160443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870300" y="218250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097035" y="276057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7" name="TextBox 16"/>
          <p:cNvSpPr txBox="1"/>
          <p:nvPr userDrawn="1"/>
        </p:nvSpPr>
        <p:spPr bwMode="gray">
          <a:xfrm>
            <a:off x="1323771" y="333864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402544" y="102636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9" name="TextBox 18"/>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a:t>
            </a:r>
            <a:r>
              <a:rPr lang="en-US" sz="500" dirty="0">
                <a:solidFill>
                  <a:srgbClr val="BEC9D0"/>
                </a:solidFill>
                <a:cs typeface="Arial"/>
              </a:rPr>
              <a:t>• All Rights Reserved </a:t>
            </a:r>
            <a:r>
              <a:rPr lang="en-US" sz="500" dirty="0">
                <a:solidFill>
                  <a:srgbClr val="BEC9D0"/>
                </a:solidFill>
              </a:rPr>
              <a:t>• </a:t>
            </a:r>
            <a:r>
              <a:rPr lang="en-US" sz="500" b="1" dirty="0">
                <a:solidFill>
                  <a:srgbClr val="BEC9D0"/>
                </a:solidFill>
              </a:rPr>
              <a:t>advisory.com</a:t>
            </a:r>
            <a:r>
              <a:rPr lang="en-US" sz="500" dirty="0">
                <a:solidFill>
                  <a:srgbClr val="BEC9D0"/>
                </a:solidFill>
                <a:cs typeface="Arial"/>
              </a:rPr>
              <a:t> </a:t>
            </a:r>
            <a:r>
              <a:rPr lang="en-US" sz="500" dirty="0">
                <a:solidFill>
                  <a:srgbClr val="BEC9D0"/>
                </a:solidFill>
              </a:rPr>
              <a:t>• 33587A</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3" name="Title 1"/>
          <p:cNvSpPr>
            <a:spLocks noGrp="1"/>
          </p:cNvSpPr>
          <p:nvPr>
            <p:ph type="title" hasCustomPrompt="1"/>
          </p:nvPr>
        </p:nvSpPr>
        <p:spPr bwMode="gray">
          <a:xfrm>
            <a:off x="1007460" y="1164868"/>
            <a:ext cx="4572000" cy="215444"/>
          </a:xfrm>
        </p:spPr>
        <p:txBody>
          <a:bodyPr anchor="ctr" anchorCtr="0"/>
          <a:lstStyle>
            <a:lvl1pPr>
              <a:defRPr sz="1400" b="0"/>
            </a:lvl1pPr>
          </a:lstStyle>
          <a:p>
            <a:r>
              <a:rPr lang="en-US" dirty="0"/>
              <a:t>Section Title – Arial 14pt Regular, White, Use Title Case</a:t>
            </a:r>
          </a:p>
        </p:txBody>
      </p:sp>
      <p:sp>
        <p:nvSpPr>
          <p:cNvPr id="25" name="Text Placeholder 4"/>
          <p:cNvSpPr>
            <a:spLocks noGrp="1"/>
          </p:cNvSpPr>
          <p:nvPr>
            <p:ph type="body" sz="quarter" idx="28" hasCustomPrompt="1"/>
          </p:nvPr>
        </p:nvSpPr>
        <p:spPr bwMode="gray">
          <a:xfrm>
            <a:off x="1259614" y="177371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6" name="Text Placeholder 4"/>
          <p:cNvSpPr>
            <a:spLocks noGrp="1"/>
          </p:cNvSpPr>
          <p:nvPr>
            <p:ph type="body" sz="quarter" idx="31" hasCustomPrompt="1"/>
          </p:nvPr>
        </p:nvSpPr>
        <p:spPr bwMode="gray">
          <a:xfrm>
            <a:off x="1478819" y="235178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2" hasCustomPrompt="1"/>
          </p:nvPr>
        </p:nvSpPr>
        <p:spPr bwMode="gray">
          <a:xfrm>
            <a:off x="1710550" y="292985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5" hasCustomPrompt="1"/>
          </p:nvPr>
        </p:nvSpPr>
        <p:spPr bwMode="gray">
          <a:xfrm>
            <a:off x="1917770" y="350792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440794668"/>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3E4792-E778-4A81-8180-2923F76A916D}"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B108F-A02F-4639-B3D7-961D569F0794}" type="slidenum">
              <a:rPr lang="en-US" smtClean="0"/>
              <a:t>‹#›</a:t>
            </a:fld>
            <a:endParaRPr lang="en-US"/>
          </a:p>
        </p:txBody>
      </p:sp>
    </p:spTree>
    <p:extLst>
      <p:ext uri="{BB962C8B-B14F-4D97-AF65-F5344CB8AC3E}">
        <p14:creationId xmlns:p14="http://schemas.microsoft.com/office/powerpoint/2010/main" val="3263757659"/>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showMasterSp="0" preserve="1" userDrawn="1">
  <p:cSld name="Road Map 6">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526564" y="1341392"/>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760073" y="191946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987319" y="2497530"/>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17" name="TextBox 16"/>
          <p:cNvSpPr txBox="1"/>
          <p:nvPr userDrawn="1"/>
        </p:nvSpPr>
        <p:spPr bwMode="gray">
          <a:xfrm>
            <a:off x="1227091" y="307559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3"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1" name="TextBox 2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a:t>
            </a:r>
            <a:r>
              <a:rPr lang="en-US" sz="500" dirty="0">
                <a:solidFill>
                  <a:srgbClr val="BEC9D0"/>
                </a:solidFill>
                <a:cs typeface="Arial"/>
              </a:rPr>
              <a:t>• All Rights Reserved </a:t>
            </a:r>
            <a:r>
              <a:rPr lang="en-US" sz="500" dirty="0">
                <a:solidFill>
                  <a:srgbClr val="BEC9D0"/>
                </a:solidFill>
              </a:rPr>
              <a:t>• </a:t>
            </a:r>
            <a:r>
              <a:rPr lang="en-US" sz="500" b="1" dirty="0">
                <a:solidFill>
                  <a:srgbClr val="BEC9D0"/>
                </a:solidFill>
              </a:rPr>
              <a:t>advisory.com</a:t>
            </a:r>
            <a:r>
              <a:rPr lang="en-US" sz="500" dirty="0">
                <a:solidFill>
                  <a:srgbClr val="BEC9D0"/>
                </a:solidFill>
                <a:cs typeface="Arial"/>
              </a:rPr>
              <a:t> </a:t>
            </a:r>
            <a:r>
              <a:rPr lang="en-US" sz="500" dirty="0">
                <a:solidFill>
                  <a:srgbClr val="BEC9D0"/>
                </a:solidFill>
              </a:rPr>
              <a:t>• 33587A</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5" name="Title 1"/>
          <p:cNvSpPr>
            <a:spLocks noGrp="1"/>
          </p:cNvSpPr>
          <p:nvPr>
            <p:ph type="title" hasCustomPrompt="1"/>
          </p:nvPr>
        </p:nvSpPr>
        <p:spPr bwMode="gray">
          <a:xfrm>
            <a:off x="903718" y="901822"/>
            <a:ext cx="4572000" cy="215444"/>
          </a:xfrm>
        </p:spPr>
        <p:txBody>
          <a:bodyPr anchor="ctr" anchorCtr="0"/>
          <a:lstStyle>
            <a:lvl1pPr>
              <a:defRPr sz="1400" b="0"/>
            </a:lvl1pPr>
          </a:lstStyle>
          <a:p>
            <a:r>
              <a:rPr lang="en-US" dirty="0"/>
              <a:t>Section Title – Arial 14pt Regular, White, Use Title Case</a:t>
            </a:r>
          </a:p>
        </p:txBody>
      </p:sp>
      <p:sp>
        <p:nvSpPr>
          <p:cNvPr id="26" name="Text Placeholder 4"/>
          <p:cNvSpPr>
            <a:spLocks noGrp="1"/>
          </p:cNvSpPr>
          <p:nvPr>
            <p:ph type="body" sz="quarter" idx="28" hasCustomPrompt="1"/>
          </p:nvPr>
        </p:nvSpPr>
        <p:spPr bwMode="gray">
          <a:xfrm>
            <a:off x="1155872" y="1510669"/>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1" hasCustomPrompt="1"/>
          </p:nvPr>
        </p:nvSpPr>
        <p:spPr bwMode="gray">
          <a:xfrm>
            <a:off x="1375077" y="208873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2" hasCustomPrompt="1"/>
          </p:nvPr>
        </p:nvSpPr>
        <p:spPr bwMode="gray">
          <a:xfrm>
            <a:off x="1606808" y="2666807"/>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8" hasCustomPrompt="1"/>
          </p:nvPr>
        </p:nvSpPr>
        <p:spPr bwMode="gray">
          <a:xfrm>
            <a:off x="1814028" y="324487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9"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2661941296"/>
      </p:ext>
    </p:extLst>
  </p:cSld>
  <p:clrMapOvr>
    <a:overrideClrMapping bg1="lt1" tx1="dk1" bg2="lt2" tx2="dk2" accent1="accent1" accent2="accent2" accent3="accent3" accent4="accent4" accent5="accent5" accent6="accent6" hlink="hlink" folHlink="folHlink"/>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showMasterSp="0" preserve="1" userDrawn="1">
  <p:cSld name="Road Map 7">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80339" y="12450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686412"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873696" y="220849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17" name="TextBox 16"/>
          <p:cNvSpPr txBox="1"/>
          <p:nvPr userDrawn="1"/>
        </p:nvSpPr>
        <p:spPr bwMode="gray">
          <a:xfrm>
            <a:off x="1073506" y="269021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3" name="TextBox 22"/>
          <p:cNvSpPr txBox="1"/>
          <p:nvPr userDrawn="1"/>
        </p:nvSpPr>
        <p:spPr bwMode="gray">
          <a:xfrm>
            <a:off x="1267053" y="317194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5"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6" name="TextBox 25"/>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7" name="TextBox 2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a:t>
            </a:r>
            <a:r>
              <a:rPr lang="en-US" sz="500" dirty="0">
                <a:solidFill>
                  <a:srgbClr val="BEC9D0"/>
                </a:solidFill>
                <a:cs typeface="Arial"/>
              </a:rPr>
              <a:t>• All Rights Reserved </a:t>
            </a:r>
            <a:r>
              <a:rPr lang="en-US" sz="500" dirty="0">
                <a:solidFill>
                  <a:srgbClr val="BEC9D0"/>
                </a:solidFill>
              </a:rPr>
              <a:t>• </a:t>
            </a:r>
            <a:r>
              <a:rPr lang="en-US" sz="500" b="1" dirty="0">
                <a:solidFill>
                  <a:srgbClr val="BEC9D0"/>
                </a:solidFill>
              </a:rPr>
              <a:t>advisory.com</a:t>
            </a:r>
            <a:r>
              <a:rPr lang="en-US" sz="500" dirty="0">
                <a:solidFill>
                  <a:srgbClr val="BEC9D0"/>
                </a:solidFill>
                <a:cs typeface="Arial"/>
              </a:rPr>
              <a:t> </a:t>
            </a:r>
            <a:r>
              <a:rPr lang="en-US" sz="500" dirty="0">
                <a:solidFill>
                  <a:srgbClr val="BEC9D0"/>
                </a:solidFill>
              </a:rPr>
              <a:t>• 33587A</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4"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080729" y="14143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273838" y="189604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466947" y="237777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2" name="Text Placeholder 4"/>
          <p:cNvSpPr>
            <a:spLocks noGrp="1"/>
          </p:cNvSpPr>
          <p:nvPr>
            <p:ph type="body" sz="quarter" idx="41" hasCustomPrompt="1"/>
          </p:nvPr>
        </p:nvSpPr>
        <p:spPr bwMode="gray">
          <a:xfrm>
            <a:off x="1660056" y="285949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3" name="Text Placeholder 4"/>
          <p:cNvSpPr>
            <a:spLocks noGrp="1"/>
          </p:cNvSpPr>
          <p:nvPr>
            <p:ph type="body" sz="quarter" idx="42" hasCustomPrompt="1"/>
          </p:nvPr>
        </p:nvSpPr>
        <p:spPr bwMode="gray">
          <a:xfrm>
            <a:off x="1853165" y="334122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43"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1983220092"/>
      </p:ext>
    </p:extLst>
  </p:cSld>
  <p:clrMapOvr>
    <a:overrideClrMapping bg1="lt1" tx1="dk1" bg2="lt2" tx2="dk2" accent1="accent1" accent2="accent2" accent3="accent3" accent4="accent4" accent5="accent5" accent6="accent6" hlink="hlink" folHlink="folHlink"/>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showMasterSp="0" preserve="1" userDrawn="1">
  <p:cSld name="Road Map 8">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5" name="TextBox 24"/>
          <p:cNvSpPr txBox="1"/>
          <p:nvPr userDrawn="1"/>
        </p:nvSpPr>
        <p:spPr bwMode="gray">
          <a:xfrm>
            <a:off x="1304319" y="324075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61414" y="117622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5" name="TextBox 14"/>
          <p:cNvSpPr txBox="1"/>
          <p:nvPr userDrawn="1"/>
        </p:nvSpPr>
        <p:spPr bwMode="gray">
          <a:xfrm>
            <a:off x="786050" y="200204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72902"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8</a:t>
            </a:r>
          </a:p>
        </p:txBody>
      </p:sp>
      <p:sp>
        <p:nvSpPr>
          <p:cNvPr id="17" name="TextBox 16"/>
          <p:cNvSpPr txBox="1"/>
          <p:nvPr userDrawn="1"/>
        </p:nvSpPr>
        <p:spPr bwMode="gray">
          <a:xfrm>
            <a:off x="967157" y="24149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2833"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grpSp>
        <p:nvGrpSpPr>
          <p:cNvPr id="2" name="Group 1"/>
          <p:cNvGrpSpPr/>
          <p:nvPr userDrawn="1"/>
        </p:nvGrpSpPr>
        <p:grpSpPr bwMode="gray">
          <a:xfrm>
            <a:off x="629995" y="1589135"/>
            <a:ext cx="274320" cy="492443"/>
            <a:chOff x="842273" y="1726771"/>
            <a:chExt cx="274320" cy="492443"/>
          </a:xfrm>
        </p:grpSpPr>
        <p:sp>
          <p:nvSpPr>
            <p:cNvPr id="14" name="TextBox 13"/>
            <p:cNvSpPr txBox="1"/>
            <p:nvPr userDrawn="1"/>
          </p:nvSpPr>
          <p:spPr bwMode="gray">
            <a:xfrm>
              <a:off x="842273"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28" name="Rectangle 27"/>
            <p:cNvSpPr/>
            <p:nvPr userDrawn="1"/>
          </p:nvSpPr>
          <p:spPr bwMode="gray">
            <a:xfrm rot="20240294">
              <a:off x="1002510" y="1948341"/>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23" name="TextBox 22"/>
          <p:cNvSpPr txBox="1"/>
          <p:nvPr userDrawn="1"/>
        </p:nvSpPr>
        <p:spPr bwMode="gray">
          <a:xfrm>
            <a:off x="1135738" y="282785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9"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3" name="TextBox 32"/>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31" name="TextBox 3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a:t>
            </a:r>
            <a:r>
              <a:rPr lang="en-US" sz="500" dirty="0">
                <a:solidFill>
                  <a:srgbClr val="BEC9D0"/>
                </a:solidFill>
                <a:cs typeface="Arial"/>
              </a:rPr>
              <a:t>• All Rights Reserved </a:t>
            </a:r>
            <a:r>
              <a:rPr lang="en-US" sz="500" dirty="0">
                <a:solidFill>
                  <a:srgbClr val="BEC9D0"/>
                </a:solidFill>
              </a:rPr>
              <a:t>• </a:t>
            </a:r>
            <a:r>
              <a:rPr lang="en-US" sz="500" b="1" dirty="0">
                <a:solidFill>
                  <a:srgbClr val="BEC9D0"/>
                </a:solidFill>
              </a:rPr>
              <a:t>advisory.com</a:t>
            </a:r>
            <a:r>
              <a:rPr lang="en-US" sz="500" dirty="0">
                <a:solidFill>
                  <a:srgbClr val="BEC9D0"/>
                </a:solidFill>
                <a:cs typeface="Arial"/>
              </a:rPr>
              <a:t> </a:t>
            </a:r>
            <a:r>
              <a:rPr lang="en-US" sz="500" dirty="0">
                <a:solidFill>
                  <a:srgbClr val="BEC9D0"/>
                </a:solidFill>
              </a:rPr>
              <a:t>• 33587A</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32" name="Text Placeholder 4"/>
          <p:cNvSpPr>
            <a:spLocks noGrp="1"/>
          </p:cNvSpPr>
          <p:nvPr>
            <p:ph type="body" sz="quarter" idx="28" hasCustomPrompt="1"/>
          </p:nvPr>
        </p:nvSpPr>
        <p:spPr bwMode="gray">
          <a:xfrm>
            <a:off x="1053142" y="134550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31" hasCustomPrompt="1"/>
          </p:nvPr>
        </p:nvSpPr>
        <p:spPr bwMode="gray">
          <a:xfrm>
            <a:off x="1218664" y="175841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5" name="Text Placeholder 4"/>
          <p:cNvSpPr>
            <a:spLocks noGrp="1"/>
          </p:cNvSpPr>
          <p:nvPr>
            <p:ph type="body" sz="quarter" idx="32" hasCustomPrompt="1"/>
          </p:nvPr>
        </p:nvSpPr>
        <p:spPr bwMode="gray">
          <a:xfrm>
            <a:off x="1384186" y="217131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6" name="Text Placeholder 4"/>
          <p:cNvSpPr>
            <a:spLocks noGrp="1"/>
          </p:cNvSpPr>
          <p:nvPr>
            <p:ph type="body" sz="quarter" idx="45" hasCustomPrompt="1"/>
          </p:nvPr>
        </p:nvSpPr>
        <p:spPr bwMode="gray">
          <a:xfrm>
            <a:off x="1549708" y="25842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7" name="Text Placeholder 4"/>
          <p:cNvSpPr>
            <a:spLocks noGrp="1"/>
          </p:cNvSpPr>
          <p:nvPr>
            <p:ph type="body" sz="quarter" idx="46" hasCustomPrompt="1"/>
          </p:nvPr>
        </p:nvSpPr>
        <p:spPr bwMode="gray">
          <a:xfrm>
            <a:off x="1715230" y="299713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8" name="Text Placeholder 4"/>
          <p:cNvSpPr>
            <a:spLocks noGrp="1"/>
          </p:cNvSpPr>
          <p:nvPr>
            <p:ph type="body" sz="quarter" idx="47" hasCustomPrompt="1"/>
          </p:nvPr>
        </p:nvSpPr>
        <p:spPr bwMode="gray">
          <a:xfrm>
            <a:off x="1880752" y="341003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9" name="Text Placeholder 4"/>
          <p:cNvSpPr>
            <a:spLocks noGrp="1"/>
          </p:cNvSpPr>
          <p:nvPr>
            <p:ph type="body" sz="quarter" idx="48"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1907777420"/>
      </p:ext>
    </p:extLst>
  </p:cSld>
  <p:clrMapOvr>
    <a:overrideClrMapping bg1="lt1" tx1="dk1" bg2="lt2" tx2="dk2" accent1="accent1" accent2="accent2" accent3="accent3" accent4="accent4" accent5="accent5" accent6="accent6" hlink="hlink" folHlink="folHlink"/>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Divider">
    <p:bg>
      <p:bgPr>
        <a:gradFill>
          <a:gsLst>
            <a:gs pos="28000">
              <a:schemeClr val="accent1"/>
            </a:gs>
            <a:gs pos="36000">
              <a:schemeClr val="accent2">
                <a:lumMod val="20000"/>
                <a:lumOff val="80000"/>
              </a:schemeClr>
            </a:gs>
            <a:gs pos="100000">
              <a:schemeClr val="accent1">
                <a:lumMod val="20000"/>
                <a:lumOff val="80000"/>
              </a:schemeClr>
            </a:gs>
          </a:gsLst>
          <a:lin ang="1920000" scaled="0"/>
        </a:gradFill>
        <a:effectLst/>
      </p:bgPr>
    </p:bg>
    <p:spTree>
      <p:nvGrpSpPr>
        <p:cNvPr id="1" name=""/>
        <p:cNvGrpSpPr/>
        <p:nvPr/>
      </p:nvGrpSpPr>
      <p:grpSpPr>
        <a:xfrm>
          <a:off x="0" y="0"/>
          <a:ext cx="0" cy="0"/>
          <a:chOff x="0" y="0"/>
          <a:chExt cx="0" cy="0"/>
        </a:xfrm>
      </p:grpSpPr>
      <p:cxnSp>
        <p:nvCxnSpPr>
          <p:cNvPr id="24" name="Straight Connector 23"/>
          <p:cNvCxnSpPr/>
          <p:nvPr userDrawn="1"/>
        </p:nvCxnSpPr>
        <p:spPr bwMode="gray">
          <a:xfrm>
            <a:off x="1578769" y="2252028"/>
            <a:ext cx="4501356" cy="0"/>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bwMode="gray">
          <a:xfrm>
            <a:off x="2" y="0"/>
            <a:ext cx="3052017" cy="4738136"/>
          </a:xfrm>
          <a:custGeom>
            <a:avLst/>
            <a:gdLst/>
            <a:ahLst/>
            <a:cxnLst/>
            <a:rect l="l" t="t" r="r" b="b"/>
            <a:pathLst>
              <a:path w="3052017" h="4738136">
                <a:moveTo>
                  <a:pt x="0" y="0"/>
                </a:moveTo>
                <a:lnTo>
                  <a:pt x="3052017" y="0"/>
                </a:lnTo>
                <a:lnTo>
                  <a:pt x="0" y="4738136"/>
                </a:lnTo>
                <a:close/>
              </a:path>
            </a:pathLst>
          </a:cu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11"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 name="Title 1"/>
          <p:cNvSpPr>
            <a:spLocks noGrp="1"/>
          </p:cNvSpPr>
          <p:nvPr>
            <p:ph type="title" hasCustomPrompt="1"/>
          </p:nvPr>
        </p:nvSpPr>
        <p:spPr bwMode="gray">
          <a:xfrm>
            <a:off x="1971651" y="2692310"/>
            <a:ext cx="3653112" cy="307777"/>
          </a:xfrm>
        </p:spPr>
        <p:txBody>
          <a:bodyPr/>
          <a:lstStyle>
            <a:lvl1pPr>
              <a:defRPr sz="2000" b="0">
                <a:solidFill>
                  <a:schemeClr val="tx1"/>
                </a:solidFill>
              </a:defRPr>
            </a:lvl1pPr>
          </a:lstStyle>
          <a:p>
            <a:r>
              <a:rPr lang="en-US" dirty="0"/>
              <a:t>Divider Title – Arial 20pt Regular</a:t>
            </a:r>
          </a:p>
        </p:txBody>
      </p:sp>
      <p:sp>
        <p:nvSpPr>
          <p:cNvPr id="4" name="Text Placeholder 3"/>
          <p:cNvSpPr>
            <a:spLocks noGrp="1"/>
          </p:cNvSpPr>
          <p:nvPr>
            <p:ph type="body" sz="quarter" idx="47" hasCustomPrompt="1"/>
          </p:nvPr>
        </p:nvSpPr>
        <p:spPr bwMode="gray">
          <a:xfrm>
            <a:off x="1971651" y="3033766"/>
            <a:ext cx="3653112" cy="169277"/>
          </a:xfrm>
        </p:spPr>
        <p:txBody>
          <a:bodyPr/>
          <a:lstStyle>
            <a:lvl1pPr marL="0" indent="0">
              <a:spcBef>
                <a:spcPts val="0"/>
              </a:spcBef>
              <a:buNone/>
              <a:defRPr sz="11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Divider Subtitle – Arial 11pt Regular</a:t>
            </a:r>
          </a:p>
        </p:txBody>
      </p:sp>
      <p:sp>
        <p:nvSpPr>
          <p:cNvPr id="6" name="Text Placeholder 5"/>
          <p:cNvSpPr>
            <a:spLocks noGrp="1"/>
          </p:cNvSpPr>
          <p:nvPr>
            <p:ph type="body" sz="quarter" idx="48" hasCustomPrompt="1"/>
          </p:nvPr>
        </p:nvSpPr>
        <p:spPr bwMode="gray">
          <a:xfrm>
            <a:off x="1971651" y="2063376"/>
            <a:ext cx="1371600" cy="138499"/>
          </a:xfrm>
        </p:spPr>
        <p:txBody>
          <a:bodyPr anchor="b" anchorCtr="0"/>
          <a:lstStyle>
            <a:lvl1pPr marL="0" indent="0" algn="l">
              <a:spcBef>
                <a:spcPts val="0"/>
              </a:spcBef>
              <a:buNone/>
              <a:defRPr sz="900" b="1" i="0" cap="all" spc="50" baseline="0">
                <a:solidFill>
                  <a:schemeClr val="tx1"/>
                </a:solidFill>
              </a:defRPr>
            </a:lvl1pPr>
            <a:lvl2pPr marL="114300" indent="0" algn="r">
              <a:spcBef>
                <a:spcPts val="0"/>
              </a:spcBef>
              <a:buNone/>
              <a:defRPr sz="1300" i="1">
                <a:solidFill>
                  <a:schemeClr val="accent3"/>
                </a:solidFill>
              </a:defRPr>
            </a:lvl2pPr>
            <a:lvl3pPr marL="228600" indent="0" algn="r">
              <a:spcBef>
                <a:spcPts val="0"/>
              </a:spcBef>
              <a:buNone/>
              <a:defRPr sz="1300" i="1">
                <a:solidFill>
                  <a:schemeClr val="accent3"/>
                </a:solidFill>
              </a:defRPr>
            </a:lvl3pPr>
            <a:lvl4pPr marL="342900" indent="0" algn="r">
              <a:spcBef>
                <a:spcPts val="0"/>
              </a:spcBef>
              <a:buNone/>
              <a:defRPr sz="1300" i="1">
                <a:solidFill>
                  <a:schemeClr val="accent3"/>
                </a:solidFill>
              </a:defRPr>
            </a:lvl4pPr>
            <a:lvl5pPr marL="457200" indent="0" algn="r">
              <a:spcBef>
                <a:spcPts val="0"/>
              </a:spcBef>
              <a:buNone/>
              <a:defRPr sz="1300" i="1">
                <a:solidFill>
                  <a:schemeClr val="accent3"/>
                </a:solidFill>
              </a:defRPr>
            </a:lvl5pPr>
          </a:lstStyle>
          <a:p>
            <a:pPr lvl="0"/>
            <a:r>
              <a:rPr lang="en-US" dirty="0"/>
              <a:t>Section #</a:t>
            </a:r>
          </a:p>
        </p:txBody>
      </p:sp>
      <p:sp>
        <p:nvSpPr>
          <p:cNvPr id="8" name="Text Placeholder 7"/>
          <p:cNvSpPr>
            <a:spLocks noGrp="1"/>
          </p:cNvSpPr>
          <p:nvPr>
            <p:ph type="body" sz="quarter" idx="49" hasCustomPrompt="1"/>
          </p:nvPr>
        </p:nvSpPr>
        <p:spPr bwMode="gray">
          <a:xfrm>
            <a:off x="2136429" y="3555012"/>
            <a:ext cx="2333303" cy="946413"/>
          </a:xfrm>
        </p:spPr>
        <p:txBody>
          <a:bodyPr/>
          <a:lstStyle>
            <a:lvl1pPr>
              <a:spcBef>
                <a:spcPts val="300"/>
              </a:spcBef>
              <a:defRPr sz="900"/>
            </a:lvl1pPr>
            <a:lvl2pPr>
              <a:spcBef>
                <a:spcPts val="300"/>
              </a:spcBef>
              <a:defRPr sz="900"/>
            </a:lvl2pPr>
            <a:lvl3pPr>
              <a:spcBef>
                <a:spcPts val="300"/>
              </a:spcBef>
              <a:defRPr sz="900"/>
            </a:lvl3pPr>
            <a:lvl4pPr>
              <a:spcBef>
                <a:spcPts val="300"/>
              </a:spcBef>
              <a:defRPr sz="900"/>
            </a:lvl4pPr>
            <a:lvl5pPr>
              <a:spcBef>
                <a:spcPts val="300"/>
              </a:spcBef>
              <a:defRPr sz="900"/>
            </a:lvl5pPr>
          </a:lstStyle>
          <a:p>
            <a:pPr lvl="0"/>
            <a:r>
              <a:rPr lang="en-US" dirty="0"/>
              <a:t>Bulleted text, if needed – Arial 9pt Regular Nine bullet levels are built in (hit Enter then Tab to get to the next bullet level)</a:t>
            </a:r>
          </a:p>
          <a:p>
            <a:pPr lvl="1"/>
            <a:r>
              <a:rPr lang="en-US" dirty="0"/>
              <a:t>Second level</a:t>
            </a:r>
          </a:p>
          <a:p>
            <a:pPr lvl="2"/>
            <a:r>
              <a:rPr lang="en-US" dirty="0"/>
              <a:t>Third level</a:t>
            </a:r>
          </a:p>
          <a:p>
            <a:pPr lvl="3"/>
            <a:r>
              <a:rPr lang="en-US" dirty="0"/>
              <a:t>Fourth level</a:t>
            </a:r>
          </a:p>
        </p:txBody>
      </p:sp>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9346" y="336758"/>
            <a:ext cx="1452036" cy="233314"/>
          </a:xfrm>
          <a:prstGeom prst="rect">
            <a:avLst/>
          </a:prstGeom>
        </p:spPr>
      </p:pic>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610" y="280890"/>
            <a:ext cx="1268070" cy="351591"/>
          </a:xfrm>
          <a:prstGeom prst="rect">
            <a:avLst/>
          </a:prstGeom>
        </p:spPr>
      </p:pic>
    </p:spTree>
    <p:extLst>
      <p:ext uri="{BB962C8B-B14F-4D97-AF65-F5344CB8AC3E}">
        <p14:creationId xmlns:p14="http://schemas.microsoft.com/office/powerpoint/2010/main" val="4111285542"/>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Standard">
    <p:bg>
      <p:bgPr>
        <a:solidFill>
          <a:schemeClr val="bg1"/>
        </a:solidFill>
        <a:effectLst/>
      </p:bgPr>
    </p:bg>
    <p:spTree>
      <p:nvGrpSpPr>
        <p:cNvPr id="1" name=""/>
        <p:cNvGrpSpPr/>
        <p:nvPr/>
      </p:nvGrpSpPr>
      <p:grpSpPr>
        <a:xfrm>
          <a:off x="0" y="0"/>
          <a:ext cx="0" cy="0"/>
          <a:chOff x="0" y="0"/>
          <a:chExt cx="0" cy="0"/>
        </a:xfrm>
      </p:grpSpPr>
      <p:pic>
        <p:nvPicPr>
          <p:cNvPr id="20" name="Picture 19"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21" name="Straight Connector 20"/>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3"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18530261"/>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8" name="Rectangle 7"/>
          <p:cNvSpPr/>
          <p:nvPr userDrawn="1"/>
        </p:nvSpPr>
        <p:spPr bwMode="gray">
          <a:xfrm>
            <a:off x="0" y="597694"/>
            <a:ext cx="6400800"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pic>
        <p:nvPicPr>
          <p:cNvPr id="12" name="Picture 11"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3" name="Straight Connector 12"/>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7"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9"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10"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23828267"/>
      </p:ext>
    </p:extLst>
  </p:cSld>
  <p:clrMapOvr>
    <a:overrideClrMapping bg1="lt1" tx1="dk1" bg2="lt2" tx2="dk2" accent1="accent1" accent2="accent2" accent3="accent3" accent4="accent4" accent5="accent5" accent6="accent6" hlink="hlink" folHlink="folHlink"/>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preserve="1" userDrawn="1">
  <p:cSld name="Impact Slide">
    <p:bg bwMode="gray">
      <p:bgPr>
        <a:solidFill>
          <a:schemeClr val="accent4"/>
        </a:solidFill>
        <a:effectLst/>
      </p:bgPr>
    </p:bg>
    <p:spTree>
      <p:nvGrpSpPr>
        <p:cNvPr id="1" name=""/>
        <p:cNvGrpSpPr/>
        <p:nvPr/>
      </p:nvGrpSpPr>
      <p:grpSpPr>
        <a:xfrm>
          <a:off x="0" y="0"/>
          <a:ext cx="0" cy="0"/>
          <a:chOff x="0" y="0"/>
          <a:chExt cx="0" cy="0"/>
        </a:xfrm>
      </p:grpSpPr>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1" name="TextBox 1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a:t>
            </a:r>
            <a:r>
              <a:rPr lang="en-US" sz="500" dirty="0">
                <a:solidFill>
                  <a:srgbClr val="BEC9D0"/>
                </a:solidFill>
                <a:cs typeface="Arial"/>
              </a:rPr>
              <a:t>• All Rights Reserved </a:t>
            </a:r>
            <a:r>
              <a:rPr lang="en-US" sz="500" dirty="0">
                <a:solidFill>
                  <a:srgbClr val="BEC9D0"/>
                </a:solidFill>
              </a:rPr>
              <a:t>• </a:t>
            </a:r>
            <a:r>
              <a:rPr lang="en-US" sz="500" b="1" dirty="0">
                <a:solidFill>
                  <a:srgbClr val="BEC9D0"/>
                </a:solidFill>
              </a:rPr>
              <a:t>advisory.com</a:t>
            </a:r>
            <a:r>
              <a:rPr lang="en-US" sz="500" dirty="0">
                <a:solidFill>
                  <a:srgbClr val="BEC9D0"/>
                </a:solidFill>
                <a:cs typeface="Arial"/>
              </a:rPr>
              <a:t> </a:t>
            </a:r>
            <a:r>
              <a:rPr lang="en-US" sz="500" dirty="0">
                <a:solidFill>
                  <a:srgbClr val="BEC9D0"/>
                </a:solidFill>
              </a:rPr>
              <a:t>• 33587A</a:t>
            </a:r>
          </a:p>
        </p:txBody>
      </p:sp>
      <p:sp>
        <p:nvSpPr>
          <p:cNvPr id="10"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12"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2"/>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3" name="Text Placeholder 4"/>
          <p:cNvSpPr>
            <a:spLocks noGrp="1"/>
          </p:cNvSpPr>
          <p:nvPr>
            <p:ph type="body" sz="quarter" idx="27" hasCustomPrompt="1"/>
          </p:nvPr>
        </p:nvSpPr>
        <p:spPr bwMode="gray">
          <a:xfrm>
            <a:off x="955976" y="1760829"/>
            <a:ext cx="4488849" cy="1777410"/>
          </a:xfrm>
        </p:spPr>
        <p:txBody>
          <a:bodyPr/>
          <a:lstStyle>
            <a:lvl1pPr marL="0" indent="0">
              <a:lnSpc>
                <a:spcPct val="110000"/>
              </a:lnSpc>
              <a:spcBef>
                <a:spcPts val="1200"/>
              </a:spcBef>
              <a:buNone/>
              <a:defRPr sz="1500" baseline="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Use dark background slides sparingly as impact slides (ex: a single quote, statistic, or large image). See sample impact slides in the ABC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4389120" y="4619012"/>
            <a:ext cx="2011680" cy="181588"/>
          </a:xfrm>
        </p:spPr>
        <p:txBody>
          <a:bodyPr rIns="45720" bIns="27432" anchor="b" anchorCtr="0"/>
          <a:lstStyle>
            <a:lvl1pPr marL="0" indent="0">
              <a:spcBef>
                <a:spcPts val="0"/>
              </a:spcBef>
              <a:buNone/>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3323731368"/>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pic>
        <p:nvPicPr>
          <p:cNvPr id="15" name="Picture 14"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6" name="Straight Connector 15"/>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FFFFFF"/>
                </a:solidFill>
                <a:cs typeface="Arial" pitchFamily="34" charset="0"/>
              </a:rPr>
              <a:t>Notes:</a:t>
            </a:r>
          </a:p>
        </p:txBody>
      </p:sp>
      <p:sp>
        <p:nvSpPr>
          <p:cNvPr id="13"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85606669"/>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Notes (Alt)">
    <p:spTree>
      <p:nvGrpSpPr>
        <p:cNvPr id="1" name=""/>
        <p:cNvGrpSpPr/>
        <p:nvPr/>
      </p:nvGrpSpPr>
      <p:grpSpPr>
        <a:xfrm>
          <a:off x="0" y="0"/>
          <a:ext cx="0" cy="0"/>
          <a:chOff x="0" y="0"/>
          <a:chExt cx="0" cy="0"/>
        </a:xfrm>
      </p:grpSpPr>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320675" y="85309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18" name="TextBox 17"/>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333E48"/>
                </a:solidFill>
                <a:cs typeface="Arial" pitchFamily="34" charset="0"/>
              </a:rPr>
              <a:t>Notes:</a:t>
            </a:r>
          </a:p>
        </p:txBody>
      </p:sp>
    </p:spTree>
    <p:extLst>
      <p:ext uri="{BB962C8B-B14F-4D97-AF65-F5344CB8AC3E}">
        <p14:creationId xmlns:p14="http://schemas.microsoft.com/office/powerpoint/2010/main" val="167758153"/>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Speech Text Bottom">
    <p:spTree>
      <p:nvGrpSpPr>
        <p:cNvPr id="1" name=""/>
        <p:cNvGrpSpPr/>
        <p:nvPr/>
      </p:nvGrpSpPr>
      <p:grpSpPr>
        <a:xfrm>
          <a:off x="0" y="0"/>
          <a:ext cx="0" cy="0"/>
          <a:chOff x="0" y="0"/>
          <a:chExt cx="0" cy="0"/>
        </a:xfrm>
      </p:grpSpPr>
      <p:sp>
        <p:nvSpPr>
          <p:cNvPr id="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 name="Title 1"/>
          <p:cNvSpPr>
            <a:spLocks noGrp="1"/>
          </p:cNvSpPr>
          <p:nvPr>
            <p:ph type="title" hasCustomPrompt="1"/>
          </p:nvPr>
        </p:nvSpPr>
        <p:spPr bwMode="gray">
          <a:xfrm>
            <a:off x="320675" y="2487144"/>
            <a:ext cx="5759450" cy="2018181"/>
          </a:xfrm>
        </p:spPr>
        <p:txBody>
          <a:bodyPr anchor="t" anchorCtr="0"/>
          <a:lstStyle>
            <a:lvl1pPr>
              <a:lnSpc>
                <a:spcPct val="110000"/>
              </a:lnSpc>
              <a:spcBef>
                <a:spcPts val="800"/>
              </a:spcBef>
              <a:defRPr sz="1000" b="0">
                <a:solidFill>
                  <a:schemeClr val="tx1"/>
                </a:solidFill>
              </a:defRPr>
            </a:lvl1pPr>
          </a:lstStyle>
          <a:p>
            <a:r>
              <a:rPr lang="en-US" dirty="0"/>
              <a:t>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a:t>
            </a:r>
          </a:p>
        </p:txBody>
      </p:sp>
    </p:spTree>
    <p:extLst>
      <p:ext uri="{BB962C8B-B14F-4D97-AF65-F5344CB8AC3E}">
        <p14:creationId xmlns:p14="http://schemas.microsoft.com/office/powerpoint/2010/main" val="667536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581525" y="255588"/>
            <a:ext cx="1379538" cy="4068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9738" y="255588"/>
            <a:ext cx="3989387" cy="4068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3E4792-E778-4A81-8180-2923F76A916D}" type="datetimeFigureOut">
              <a:rPr lang="en-US" smtClean="0"/>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9B108F-A02F-4639-B3D7-961D569F0794}" type="slidenum">
              <a:rPr lang="en-US" smtClean="0"/>
              <a:t>‹#›</a:t>
            </a:fld>
            <a:endParaRPr lang="en-US"/>
          </a:p>
        </p:txBody>
      </p:sp>
    </p:spTree>
    <p:extLst>
      <p:ext uri="{BB962C8B-B14F-4D97-AF65-F5344CB8AC3E}">
        <p14:creationId xmlns:p14="http://schemas.microsoft.com/office/powerpoint/2010/main" val="905457629"/>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3295" y="3612362"/>
            <a:ext cx="5739063" cy="1077218"/>
          </a:xfrm>
        </p:spPr>
        <p:txBody>
          <a:bodyPr/>
          <a:lstStyle>
            <a:lvl1pPr>
              <a:defRPr sz="3500" b="0">
                <a:solidFill>
                  <a:schemeClr val="tx1"/>
                </a:solidFill>
              </a:defRPr>
            </a:lvl1pPr>
          </a:lstStyle>
          <a:p>
            <a:r>
              <a:rPr lang="en-US" dirty="0"/>
              <a:t>Presentation Title – Arial 35pt Regular, Use Title Case</a:t>
            </a:r>
          </a:p>
        </p:txBody>
      </p:sp>
      <p:sp>
        <p:nvSpPr>
          <p:cNvPr id="6" name="Text Placeholder 5"/>
          <p:cNvSpPr>
            <a:spLocks noGrp="1"/>
          </p:cNvSpPr>
          <p:nvPr>
            <p:ph type="body" sz="quarter" idx="21" hasCustomPrompt="1"/>
          </p:nvPr>
        </p:nvSpPr>
        <p:spPr bwMode="gray">
          <a:xfrm>
            <a:off x="1820967" y="359914"/>
            <a:ext cx="2286000" cy="429768"/>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2" name="Straight Connector 11"/>
          <p:cNvCxnSpPr/>
          <p:nvPr userDrawn="1"/>
        </p:nvCxnSpPr>
        <p:spPr>
          <a:xfrm>
            <a:off x="1743708" y="359914"/>
            <a:ext cx="0" cy="432435"/>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27303" y="359914"/>
            <a:ext cx="1549400" cy="431800"/>
          </a:xfrm>
          <a:prstGeom prst="rect">
            <a:avLst/>
          </a:prstGeom>
        </p:spPr>
      </p:pic>
    </p:spTree>
    <p:extLst>
      <p:ext uri="{BB962C8B-B14F-4D97-AF65-F5344CB8AC3E}">
        <p14:creationId xmlns:p14="http://schemas.microsoft.com/office/powerpoint/2010/main" val="2509026598"/>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3295" y="3612362"/>
            <a:ext cx="5739063" cy="1077218"/>
          </a:xfrm>
        </p:spPr>
        <p:txBody>
          <a:bodyPr/>
          <a:lstStyle>
            <a:lvl1pPr>
              <a:defRPr sz="3500" b="0">
                <a:solidFill>
                  <a:schemeClr val="tx1"/>
                </a:solidFill>
              </a:defRPr>
            </a:lvl1pPr>
          </a:lstStyle>
          <a:p>
            <a:r>
              <a:rPr lang="en-US" dirty="0"/>
              <a:t>Presentation Title – Arial 35pt Regular, Use Title Case</a:t>
            </a:r>
          </a:p>
        </p:txBody>
      </p: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27303" y="359914"/>
            <a:ext cx="1549400" cy="431800"/>
          </a:xfrm>
          <a:prstGeom prst="rect">
            <a:avLst/>
          </a:prstGeom>
        </p:spPr>
      </p:pic>
    </p:spTree>
    <p:extLst>
      <p:ext uri="{BB962C8B-B14F-4D97-AF65-F5344CB8AC3E}">
        <p14:creationId xmlns:p14="http://schemas.microsoft.com/office/powerpoint/2010/main" val="1544735285"/>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93295" y="16928"/>
            <a:ext cx="5586830" cy="230832"/>
          </a:xfrm>
        </p:spPr>
        <p:txBody>
          <a:bodyPr anchor="t" anchorCtr="0"/>
          <a:lstStyle>
            <a:lvl1pPr>
              <a:defRPr sz="1500" b="0">
                <a:solidFill>
                  <a:schemeClr val="tx1"/>
                </a:solidFill>
              </a:defRPr>
            </a:lvl1pPr>
          </a:lstStyle>
          <a:p>
            <a:r>
              <a:rPr lang="en-US" sz="1500" dirty="0"/>
              <a:t>Presentation Subtitle – Arial 15pt Regular, Use Title Case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066" y="4550731"/>
            <a:ext cx="2758044" cy="119033"/>
          </a:xfrm>
          <a:prstGeom prst="rect">
            <a:avLst/>
          </a:prstGeom>
        </p:spPr>
      </p:pic>
      <p:sp>
        <p:nvSpPr>
          <p:cNvPr id="9" name="Text Placeholder 5"/>
          <p:cNvSpPr txBox="1">
            <a:spLocks/>
          </p:cNvSpPr>
          <p:nvPr userDrawn="1"/>
        </p:nvSpPr>
        <p:spPr bwMode="gray">
          <a:xfrm>
            <a:off x="3282078" y="4540103"/>
            <a:ext cx="3107155" cy="137083"/>
          </a:xfrm>
          <a:prstGeom prst="rect">
            <a:avLst/>
          </a:prstGeom>
        </p:spPr>
        <p:txBody>
          <a:bodyPr wrap="square" lIns="0" tIns="0" rIns="0" bIns="0">
            <a:spAutoFit/>
          </a:bodyPr>
          <a:lstStyle/>
          <a:p>
            <a:pPr algn="r"/>
            <a:r>
              <a:rPr lang="en-US" sz="950" dirty="0">
                <a:solidFill>
                  <a:srgbClr val="333E48"/>
                </a:solidFill>
                <a:ea typeface="Times New Roman"/>
                <a:cs typeface="Times New Roman"/>
              </a:rPr>
              <a:t>research            technology              consulting</a:t>
            </a:r>
            <a:endParaRPr lang="en-US" sz="1200" dirty="0">
              <a:solidFill>
                <a:srgbClr val="333E48"/>
              </a:solidFill>
              <a:latin typeface="Times New Roman"/>
              <a:ea typeface="Times New Roman"/>
            </a:endParaRPr>
          </a:p>
        </p:txBody>
      </p:sp>
      <p:cxnSp>
        <p:nvCxnSpPr>
          <p:cNvPr id="10" name="Straight Connector 9"/>
          <p:cNvCxnSpPr/>
          <p:nvPr userDrawn="1"/>
        </p:nvCxnSpPr>
        <p:spPr>
          <a:xfrm>
            <a:off x="-4290" y="4336047"/>
            <a:ext cx="6405090" cy="0"/>
          </a:xfrm>
          <a:prstGeom prst="line">
            <a:avLst/>
          </a:prstGeom>
          <a:noFill/>
          <a:ln w="12700" cap="flat" cmpd="sng" algn="ctr">
            <a:solidFill>
              <a:schemeClr val="accent4"/>
            </a:solidFill>
            <a:prstDash val="solid"/>
            <a:miter lim="800000"/>
          </a:ln>
          <a:effectLst/>
        </p:spPr>
      </p:cxnSp>
      <p:grpSp>
        <p:nvGrpSpPr>
          <p:cNvPr id="11" name="Group 10"/>
          <p:cNvGrpSpPr/>
          <p:nvPr userDrawn="1"/>
        </p:nvGrpSpPr>
        <p:grpSpPr>
          <a:xfrm>
            <a:off x="5584851" y="4542229"/>
            <a:ext cx="212687" cy="135825"/>
            <a:chOff x="-610120" y="-1070802"/>
            <a:chExt cx="8498295" cy="5422283"/>
          </a:xfrm>
          <a:solidFill>
            <a:schemeClr val="accent6"/>
          </a:solidFill>
        </p:grpSpPr>
        <p:sp>
          <p:nvSpPr>
            <p:cNvPr id="19" name="Rectangle 43"/>
            <p:cNvSpPr/>
            <p:nvPr userDrawn="1"/>
          </p:nvSpPr>
          <p:spPr bwMode="gray">
            <a:xfrm flipH="1">
              <a:off x="3360114" y="1072841"/>
              <a:ext cx="4528061" cy="3278640"/>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grpSp>
          <p:nvGrpSpPr>
            <p:cNvPr id="20" name="Group 19"/>
            <p:cNvGrpSpPr/>
            <p:nvPr userDrawn="1"/>
          </p:nvGrpSpPr>
          <p:grpSpPr>
            <a:xfrm>
              <a:off x="-610120" y="-1070802"/>
              <a:ext cx="3784617" cy="5422283"/>
              <a:chOff x="-610120" y="-1070802"/>
              <a:chExt cx="3784617" cy="5422283"/>
            </a:xfrm>
            <a:grpFill/>
          </p:grpSpPr>
          <p:sp>
            <p:nvSpPr>
              <p:cNvPr id="22" name="Rectangle 43"/>
              <p:cNvSpPr/>
              <p:nvPr userDrawn="1"/>
            </p:nvSpPr>
            <p:spPr bwMode="gray">
              <a:xfrm>
                <a:off x="-610120" y="1072841"/>
                <a:ext cx="3784617" cy="3278640"/>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sp>
            <p:nvSpPr>
              <p:cNvPr id="23" name="Oval 22"/>
              <p:cNvSpPr/>
              <p:nvPr userDrawn="1"/>
            </p:nvSpPr>
            <p:spPr bwMode="gray">
              <a:xfrm>
                <a:off x="-473548" y="-1070802"/>
                <a:ext cx="1866375" cy="1866391"/>
              </a:xfrm>
              <a:prstGeom prst="ellipse">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grpSp>
        <p:sp>
          <p:nvSpPr>
            <p:cNvPr id="21" name="Oval 20"/>
            <p:cNvSpPr/>
            <p:nvPr userDrawn="1"/>
          </p:nvSpPr>
          <p:spPr bwMode="gray">
            <a:xfrm>
              <a:off x="5879503" y="-1070802"/>
              <a:ext cx="1866337" cy="1866391"/>
            </a:xfrm>
            <a:prstGeom prst="ellipse">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grpSp>
      <p:grpSp>
        <p:nvGrpSpPr>
          <p:cNvPr id="14" name="Group 13"/>
          <p:cNvGrpSpPr/>
          <p:nvPr userDrawn="1"/>
        </p:nvGrpSpPr>
        <p:grpSpPr>
          <a:xfrm>
            <a:off x="4614809" y="4508219"/>
            <a:ext cx="151740" cy="202480"/>
            <a:chOff x="-2599" y="0"/>
            <a:chExt cx="2677551" cy="3583450"/>
          </a:xfrm>
          <a:solidFill>
            <a:schemeClr val="accent6"/>
          </a:solidFill>
        </p:grpSpPr>
        <p:sp>
          <p:nvSpPr>
            <p:cNvPr id="16" name="Flowchart: Manual Operation 15"/>
            <p:cNvSpPr/>
            <p:nvPr userDrawn="1"/>
          </p:nvSpPr>
          <p:spPr bwMode="gray">
            <a:xfrm>
              <a:off x="237329" y="2003692"/>
              <a:ext cx="1579745" cy="1579758"/>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sp>
          <p:nvSpPr>
            <p:cNvPr id="17" name="Flowchart: Manual Operation 15"/>
            <p:cNvSpPr/>
            <p:nvPr userDrawn="1"/>
          </p:nvSpPr>
          <p:spPr bwMode="gray">
            <a:xfrm>
              <a:off x="-2599" y="0"/>
              <a:ext cx="1579762" cy="1579758"/>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sp>
          <p:nvSpPr>
            <p:cNvPr id="18" name="Flowchart: Manual Operation 15"/>
            <p:cNvSpPr/>
            <p:nvPr userDrawn="1"/>
          </p:nvSpPr>
          <p:spPr bwMode="gray">
            <a:xfrm rot="21428216">
              <a:off x="1258113" y="957345"/>
              <a:ext cx="1416839" cy="1416850"/>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grpSp>
      <p:sp>
        <p:nvSpPr>
          <p:cNvPr id="15" name="Rounded Rectangle 11"/>
          <p:cNvSpPr/>
          <p:nvPr userDrawn="1"/>
        </p:nvSpPr>
        <p:spPr bwMode="gray">
          <a:xfrm rot="18908457">
            <a:off x="3722030" y="4565610"/>
            <a:ext cx="177135" cy="90550"/>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sp>
        <p:nvSpPr>
          <p:cNvPr id="25" name="Text Placeholder 5"/>
          <p:cNvSpPr>
            <a:spLocks noGrp="1"/>
          </p:cNvSpPr>
          <p:nvPr>
            <p:ph type="body" sz="quarter" idx="21" hasCustomPrompt="1"/>
          </p:nvPr>
        </p:nvSpPr>
        <p:spPr bwMode="gray">
          <a:xfrm>
            <a:off x="493295" y="1310192"/>
            <a:ext cx="4572000" cy="169277"/>
          </a:xfrm>
        </p:spPr>
        <p:txBody>
          <a:bodyPr/>
          <a:lstStyle>
            <a:lvl1pPr marL="0" indent="0">
              <a:spcBef>
                <a:spcPts val="0"/>
              </a:spcBef>
              <a:buNone/>
              <a:defRPr sz="1100" b="1"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r>
              <a:rPr lang="en-US" dirty="0"/>
              <a:t>Add Institution Name (If You Need to Customize)</a:t>
            </a:r>
          </a:p>
        </p:txBody>
      </p:sp>
      <p:sp>
        <p:nvSpPr>
          <p:cNvPr id="26" name="Text Placeholder 5"/>
          <p:cNvSpPr>
            <a:spLocks noGrp="1"/>
          </p:cNvSpPr>
          <p:nvPr>
            <p:ph type="body" sz="quarter" idx="22" hasCustomPrompt="1"/>
          </p:nvPr>
        </p:nvSpPr>
        <p:spPr bwMode="gray">
          <a:xfrm>
            <a:off x="493295" y="1543666"/>
            <a:ext cx="4572000" cy="169277"/>
          </a:xfrm>
        </p:spPr>
        <p:txBody>
          <a:bodyPr/>
          <a:lstStyle>
            <a:lvl1pPr marL="0" indent="0">
              <a:spcBef>
                <a:spcPts val="0"/>
              </a:spcBef>
              <a:buNone/>
              <a:defRPr sz="1100" b="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Add Date of Presentation (If You Need to Customize)</a:t>
            </a:r>
          </a:p>
        </p:txBody>
      </p:sp>
    </p:spTree>
    <p:extLst>
      <p:ext uri="{BB962C8B-B14F-4D97-AF65-F5344CB8AC3E}">
        <p14:creationId xmlns:p14="http://schemas.microsoft.com/office/powerpoint/2010/main" val="1994627303"/>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29935"/>
            <a:ext cx="4023360" cy="307777"/>
          </a:xfrm>
        </p:spPr>
        <p:txBody>
          <a:bodyPr anchor="t" anchorCtr="0"/>
          <a:lstStyle>
            <a:lvl1pPr>
              <a:defRPr sz="2000" b="0">
                <a:solidFill>
                  <a:schemeClr val="tx1"/>
                </a:solidFill>
              </a:defRPr>
            </a:lvl1pPr>
          </a:lstStyle>
          <a:p>
            <a:r>
              <a:rPr lang="en-US" dirty="0"/>
              <a:t>Insert Program Name Here</a:t>
            </a:r>
          </a:p>
        </p:txBody>
      </p:sp>
      <p:sp>
        <p:nvSpPr>
          <p:cNvPr id="15" name="Text Placeholder 5"/>
          <p:cNvSpPr>
            <a:spLocks noGrp="1"/>
          </p:cNvSpPr>
          <p:nvPr>
            <p:ph type="body" sz="quarter" idx="20" hasCustomPrompt="1"/>
          </p:nvPr>
        </p:nvSpPr>
        <p:spPr bwMode="gray">
          <a:xfrm>
            <a:off x="784156" y="11437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5" name="Text Placeholder 4"/>
          <p:cNvSpPr>
            <a:spLocks noGrp="1"/>
          </p:cNvSpPr>
          <p:nvPr>
            <p:ph type="body" sz="quarter" idx="30" hasCustomPrompt="1"/>
          </p:nvPr>
        </p:nvSpPr>
        <p:spPr bwMode="gray">
          <a:xfrm>
            <a:off x="784156" y="1348779"/>
            <a:ext cx="347472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cxnSp>
        <p:nvCxnSpPr>
          <p:cNvPr id="24" name="Straight Connector 23"/>
          <p:cNvCxnSpPr/>
          <p:nvPr userDrawn="1"/>
        </p:nvCxnSpPr>
        <p:spPr bwMode="gray">
          <a:xfrm>
            <a:off x="4879843" y="375284"/>
            <a:ext cx="0" cy="4425315"/>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bwMode="gray">
          <a:xfrm>
            <a:off x="4953943" y="375975"/>
            <a:ext cx="1419725" cy="442531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LEGAL CAVEAT</a:t>
            </a:r>
          </a:p>
          <a:p>
            <a:pPr>
              <a:spcBef>
                <a:spcPts val="400"/>
              </a:spcBef>
            </a:pPr>
            <a:r>
              <a:rPr lang="en-US" sz="530" dirty="0">
                <a:solidFill>
                  <a:srgbClr val="333E48"/>
                </a:solidFill>
                <a:cs typeface="Arial"/>
              </a:rPr>
              <a:t>Advisory Board is a division of Advisory Board.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a:t>
            </a:r>
            <a:br>
              <a:rPr lang="en-US" sz="530" dirty="0">
                <a:solidFill>
                  <a:srgbClr val="333E48"/>
                </a:solidFill>
                <a:cs typeface="Arial"/>
              </a:rPr>
            </a:br>
            <a:r>
              <a:rPr lang="en-US" sz="530" dirty="0">
                <a:solidFill>
                  <a:srgbClr val="333E48"/>
                </a:solidFill>
                <a:cs typeface="Arial"/>
              </a:rPr>
              <a:t>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a:t>
            </a:r>
            <a:br>
              <a:rPr lang="en-US" sz="530" dirty="0">
                <a:solidFill>
                  <a:srgbClr val="333E48"/>
                </a:solidFill>
                <a:cs typeface="Arial"/>
              </a:rPr>
            </a:br>
            <a:r>
              <a:rPr lang="en-US" sz="530" dirty="0">
                <a:solidFill>
                  <a:srgbClr val="333E48"/>
                </a:solidFill>
                <a:cs typeface="Arial"/>
              </a:rPr>
              <a:t>(b) any recommendation or graded ranking by Advisory Board, or (c) failure of member and its employees and agents to abide by the terms set forth herein.</a:t>
            </a:r>
          </a:p>
          <a:p>
            <a:pPr>
              <a:spcBef>
                <a:spcPts val="400"/>
              </a:spcBef>
            </a:pPr>
            <a:r>
              <a:rPr lang="en-US" sz="530" dirty="0">
                <a:solidFill>
                  <a:srgbClr val="333E48"/>
                </a:solidFill>
                <a:cs typeface="Arial"/>
              </a:rPr>
              <a:t>Advisory Board and the “A” logo are registered trademarks of Advisory Board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p:txBody>
      </p:sp>
      <p:sp>
        <p:nvSpPr>
          <p:cNvPr id="6" name="Text Placeholder 5"/>
          <p:cNvSpPr>
            <a:spLocks noGrp="1"/>
          </p:cNvSpPr>
          <p:nvPr>
            <p:ph type="body" sz="quarter" idx="37" hasCustomPrompt="1"/>
          </p:nvPr>
        </p:nvSpPr>
        <p:spPr bwMode="gray">
          <a:xfrm>
            <a:off x="784156" y="1547065"/>
            <a:ext cx="347472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16" name="Text Placeholder 5"/>
          <p:cNvSpPr>
            <a:spLocks noGrp="1"/>
          </p:cNvSpPr>
          <p:nvPr>
            <p:ph type="body" sz="quarter" idx="38" hasCustomPrompt="1"/>
          </p:nvPr>
        </p:nvSpPr>
        <p:spPr bwMode="gray">
          <a:xfrm>
            <a:off x="784156" y="1677053"/>
            <a:ext cx="347472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18" name="Text Placeholder 5"/>
          <p:cNvSpPr>
            <a:spLocks noGrp="1"/>
          </p:cNvSpPr>
          <p:nvPr>
            <p:ph type="body" sz="quarter" idx="39" hasCustomPrompt="1"/>
          </p:nvPr>
        </p:nvSpPr>
        <p:spPr bwMode="gray">
          <a:xfrm>
            <a:off x="784156" y="2111845"/>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6" name="Text Placeholder 4"/>
          <p:cNvSpPr>
            <a:spLocks noGrp="1"/>
          </p:cNvSpPr>
          <p:nvPr>
            <p:ph type="body" sz="quarter" idx="40" hasCustomPrompt="1"/>
          </p:nvPr>
        </p:nvSpPr>
        <p:spPr bwMode="gray">
          <a:xfrm>
            <a:off x="784156" y="2321372"/>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5"/>
          <p:cNvSpPr>
            <a:spLocks noGrp="1"/>
          </p:cNvSpPr>
          <p:nvPr>
            <p:ph type="body" sz="quarter" idx="41" hasCustomPrompt="1"/>
          </p:nvPr>
        </p:nvSpPr>
        <p:spPr bwMode="gray">
          <a:xfrm>
            <a:off x="784156" y="2775232"/>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28" name="Text Placeholder 4"/>
          <p:cNvSpPr>
            <a:spLocks noGrp="1"/>
          </p:cNvSpPr>
          <p:nvPr>
            <p:ph type="body" sz="quarter" idx="42" hasCustomPrompt="1"/>
          </p:nvPr>
        </p:nvSpPr>
        <p:spPr bwMode="gray">
          <a:xfrm>
            <a:off x="784156" y="2984759"/>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784156" y="34386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0" name="Text Placeholder 4"/>
          <p:cNvSpPr>
            <a:spLocks noGrp="1"/>
          </p:cNvSpPr>
          <p:nvPr>
            <p:ph type="body" sz="quarter" idx="44" hasCustomPrompt="1"/>
          </p:nvPr>
        </p:nvSpPr>
        <p:spPr bwMode="gray">
          <a:xfrm>
            <a:off x="784156" y="3648163"/>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3238608949"/>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2" name="Rectangle 1"/>
          <p:cNvSpPr/>
          <p:nvPr userDrawn="1"/>
        </p:nvSpPr>
        <p:spPr bwMode="gray">
          <a:xfrm>
            <a:off x="0" y="0"/>
            <a:ext cx="6400800" cy="101065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8" name="TextBox 7"/>
          <p:cNvSpPr txBox="1"/>
          <p:nvPr userDrawn="1"/>
        </p:nvSpPr>
        <p:spPr bwMode="gray">
          <a:xfrm>
            <a:off x="4953943" y="24057"/>
            <a:ext cx="1419725" cy="468179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IMPORTANT: Please read the following.</a:t>
            </a:r>
          </a:p>
          <a:p>
            <a:pPr>
              <a:spcBef>
                <a:spcPts val="400"/>
              </a:spcBef>
            </a:pPr>
            <a:r>
              <a:rPr lang="en-US" sz="530" dirty="0">
                <a:solidFill>
                  <a:srgbClr val="333E48"/>
                </a:solidFill>
                <a:cs typeface="Arial"/>
              </a:rPr>
              <a:t>Advisory Board has prepared this report for the exclusive use of its members. Each member acknowledges and agrees that this report and the information contained herein (collectively, the “Report”) are confidential and proprietary</a:t>
            </a:r>
            <a:br>
              <a:rPr lang="en-US" sz="530" dirty="0">
                <a:solidFill>
                  <a:srgbClr val="333E48"/>
                </a:solidFill>
                <a:cs typeface="Arial"/>
              </a:rPr>
            </a:br>
            <a:r>
              <a:rPr lang="en-US" sz="530" dirty="0">
                <a:solidFill>
                  <a:srgbClr val="333E48"/>
                </a:solidFill>
                <a:cs typeface="Arial"/>
              </a:rPr>
              <a:t>to Advisory Board. By accepting delivery of this Report, each member agrees to abide by the terms as stated herein, including the following:</a:t>
            </a:r>
          </a:p>
          <a:p>
            <a:pPr marL="115888" indent="-115888">
              <a:spcBef>
                <a:spcPts val="400"/>
              </a:spcBef>
            </a:pPr>
            <a:r>
              <a:rPr lang="en-US" sz="530" dirty="0">
                <a:solidFill>
                  <a:srgbClr val="333E48"/>
                </a:solidFill>
                <a:cs typeface="Aria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400"/>
              </a:spcBef>
            </a:pPr>
            <a:r>
              <a:rPr lang="en-US" sz="530" dirty="0">
                <a:solidFill>
                  <a:srgbClr val="333E48"/>
                </a:solidFill>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lang="en-US" sz="530" dirty="0">
                <a:solidFill>
                  <a:srgbClr val="333E48"/>
                </a:solidFill>
                <a:cs typeface="Arial"/>
              </a:rPr>
            </a:br>
            <a:r>
              <a:rPr lang="en-US" sz="530" dirty="0">
                <a:solidFill>
                  <a:srgbClr val="333E48"/>
                </a:solidFill>
                <a:cs typeface="Arial"/>
              </a:rPr>
              <a:t>(b) any third party.</a:t>
            </a:r>
          </a:p>
          <a:p>
            <a:pPr marL="115888" indent="-115888">
              <a:spcBef>
                <a:spcPts val="400"/>
              </a:spcBef>
            </a:pPr>
            <a:r>
              <a:rPr lang="en-US" sz="530" dirty="0">
                <a:solidFill>
                  <a:srgbClr val="333E48"/>
                </a:solidFill>
                <a:cs typeface="Arial"/>
              </a:rPr>
              <a:t>3.	Each member may make this Report available solely to those of its employees and agents who (a) are registered for the workshop or membership program of</a:t>
            </a:r>
            <a:br>
              <a:rPr lang="en-US" sz="530" dirty="0">
                <a:solidFill>
                  <a:srgbClr val="333E48"/>
                </a:solidFill>
                <a:cs typeface="Arial"/>
              </a:rPr>
            </a:br>
            <a:r>
              <a:rPr lang="en-US" sz="530" dirty="0">
                <a:solidFill>
                  <a:srgbClr val="333E48"/>
                </a:solidFill>
                <a:cs typeface="Arial"/>
              </a:rPr>
              <a:t>which this Report is a part, (b) require access to this Report in order to learn from the information described herein, and</a:t>
            </a:r>
            <a:br>
              <a:rPr lang="en-US" sz="530" dirty="0">
                <a:solidFill>
                  <a:srgbClr val="333E48"/>
                </a:solidFill>
                <a:cs typeface="Arial"/>
              </a:rPr>
            </a:br>
            <a:r>
              <a:rPr lang="en-US" sz="530" dirty="0">
                <a:solidFill>
                  <a:srgbClr val="333E48"/>
                </a:solidFill>
                <a:cs typeface="Arial"/>
              </a:rPr>
              <a:t>(c)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400"/>
              </a:spcBef>
            </a:pPr>
            <a:r>
              <a:rPr lang="en-US" sz="530" dirty="0">
                <a:solidFill>
                  <a:srgbClr val="333E48"/>
                </a:solidFill>
                <a:cs typeface="Arial"/>
              </a:rPr>
              <a:t>4.	Each member shall not remove from this Report any confidential markings, copyright notices, and/or other similar indicia herein.</a:t>
            </a:r>
          </a:p>
          <a:p>
            <a:pPr marL="115888" indent="-115888">
              <a:spcBef>
                <a:spcPts val="400"/>
              </a:spcBef>
            </a:pPr>
            <a:r>
              <a:rPr lang="en-US" sz="530" dirty="0">
                <a:solidFill>
                  <a:srgbClr val="333E48"/>
                </a:solidFill>
                <a:cs typeface="Arial"/>
              </a:rPr>
              <a:t>5.	Each member is responsible for any breach of its obligations as stated herein by any of its employees or agents.</a:t>
            </a:r>
          </a:p>
          <a:p>
            <a:pPr marL="115888" indent="-115888">
              <a:spcBef>
                <a:spcPts val="400"/>
              </a:spcBef>
            </a:pPr>
            <a:r>
              <a:rPr lang="en-US" sz="530" dirty="0">
                <a:solidFill>
                  <a:srgbClr val="333E48"/>
                </a:solidFill>
                <a:cs typeface="Arial"/>
              </a:rPr>
              <a:t>6.	If a member is unwilling to abide by any</a:t>
            </a:r>
            <a:br>
              <a:rPr lang="en-US" sz="530" dirty="0">
                <a:solidFill>
                  <a:srgbClr val="333E48"/>
                </a:solidFill>
                <a:cs typeface="Arial"/>
              </a:rPr>
            </a:br>
            <a:r>
              <a:rPr lang="en-US" sz="530" dirty="0">
                <a:solidFill>
                  <a:srgbClr val="333E48"/>
                </a:solidFill>
                <a:cs typeface="Arial"/>
              </a:rPr>
              <a:t>of the foregoing obligations, then such member shall promptly return this Report and all copies thereof to Advisory Board </a:t>
            </a:r>
          </a:p>
        </p:txBody>
      </p:sp>
      <p:cxnSp>
        <p:nvCxnSpPr>
          <p:cNvPr id="9" name="Straight Connector 8"/>
          <p:cNvCxnSpPr/>
          <p:nvPr userDrawn="1"/>
        </p:nvCxnSpPr>
        <p:spPr bwMode="gray">
          <a:xfrm>
            <a:off x="4879843" y="-2108"/>
            <a:ext cx="0" cy="4578361"/>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58875"/>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cxnSp>
        <p:nvCxnSpPr>
          <p:cNvPr id="8" name="Straight Connector 7"/>
          <p:cNvCxnSpPr/>
          <p:nvPr/>
        </p:nvCxnSpPr>
        <p:spPr bwMode="gray">
          <a:xfrm>
            <a:off x="4101378"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itle 2"/>
          <p:cNvSpPr>
            <a:spLocks noGrp="1"/>
          </p:cNvSpPr>
          <p:nvPr userDrawn="1">
            <p:ph type="title" hasCustomPrompt="1"/>
          </p:nvPr>
        </p:nvSpPr>
        <p:spPr bwMode="gray">
          <a:xfrm>
            <a:off x="320675" y="208501"/>
            <a:ext cx="3474720" cy="307777"/>
          </a:xfrm>
        </p:spPr>
        <p:txBody>
          <a:bodyPr anchor="t" anchorCtr="0"/>
          <a:lstStyle>
            <a:lvl1pPr>
              <a:defRPr sz="2000" b="0">
                <a:solidFill>
                  <a:schemeClr val="tx1"/>
                </a:solidFill>
              </a:defRPr>
            </a:lvl1pPr>
          </a:lstStyle>
          <a:p>
            <a:r>
              <a:rPr lang="en-US" dirty="0"/>
              <a:t>Insert Program Name Here</a:t>
            </a:r>
          </a:p>
        </p:txBody>
      </p:sp>
      <p:sp>
        <p:nvSpPr>
          <p:cNvPr id="3" name="TextBox 2"/>
          <p:cNvSpPr txBox="1"/>
          <p:nvPr userDrawn="1"/>
        </p:nvSpPr>
        <p:spPr bwMode="gray">
          <a:xfrm>
            <a:off x="4222376" y="122452"/>
            <a:ext cx="2110918" cy="4603824"/>
          </a:xfrm>
          <a:prstGeom prst="rect">
            <a:avLst/>
          </a:prstGeom>
          <a:noFill/>
        </p:spPr>
        <p:txBody>
          <a:bodyPr wrap="square" lIns="0" tIns="0" rIns="0" bIns="0" rtlCol="0">
            <a:spAutoFit/>
          </a:bodyPr>
          <a:lstStyle/>
          <a:p>
            <a:pPr>
              <a:spcBef>
                <a:spcPts val="300"/>
              </a:spcBef>
            </a:pPr>
            <a:r>
              <a:rPr lang="en-US" sz="450" b="1" dirty="0">
                <a:solidFill>
                  <a:srgbClr val="333E48"/>
                </a:solidFill>
              </a:rPr>
              <a:t>LEGAL CAVEAT</a:t>
            </a:r>
          </a:p>
          <a:p>
            <a:pPr>
              <a:spcBef>
                <a:spcPts val="300"/>
              </a:spcBef>
            </a:pPr>
            <a:r>
              <a:rPr lang="en-US" sz="450" dirty="0">
                <a:solidFill>
                  <a:srgbClr val="333E48"/>
                </a:solidFill>
              </a:rPr>
              <a:t>Advisory Board is a division of Advisory Board.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a:t>
            </a:r>
            <a:br>
              <a:rPr lang="en-US" sz="450" dirty="0">
                <a:solidFill>
                  <a:srgbClr val="333E48"/>
                </a:solidFill>
              </a:rPr>
            </a:br>
            <a:r>
              <a:rPr lang="en-US" sz="450" dirty="0">
                <a:solidFill>
                  <a:srgbClr val="333E48"/>
                </a:solidFill>
              </a:rPr>
              <a:t>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a:t>
            </a:r>
            <a:br>
              <a:rPr lang="en-US" sz="450" dirty="0">
                <a:solidFill>
                  <a:srgbClr val="333E48"/>
                </a:solidFill>
              </a:rPr>
            </a:br>
            <a:r>
              <a:rPr lang="en-US" sz="450" dirty="0">
                <a:solidFill>
                  <a:srgbClr val="333E48"/>
                </a:solidFill>
              </a:rPr>
              <a:t>and its employees and agents to abide by the terms set forth herein.</a:t>
            </a:r>
          </a:p>
          <a:p>
            <a:pPr>
              <a:spcBef>
                <a:spcPts val="300"/>
              </a:spcBef>
            </a:pPr>
            <a:r>
              <a:rPr lang="en-US" sz="450" dirty="0">
                <a:solidFill>
                  <a:srgbClr val="333E48"/>
                </a:solidFill>
              </a:rPr>
              <a:t>Advisory Board and the “A” logo are registered trademarks of Advisory Board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spcBef>
                <a:spcPts val="800"/>
              </a:spcBef>
            </a:pPr>
            <a:r>
              <a:rPr lang="en-US" sz="450" b="1" dirty="0">
                <a:solidFill>
                  <a:srgbClr val="333E48"/>
                </a:solidFill>
              </a:rPr>
              <a:t>IMPORTANT: Please read the following.</a:t>
            </a:r>
          </a:p>
          <a:p>
            <a:pPr>
              <a:spcBef>
                <a:spcPts val="300"/>
              </a:spcBef>
            </a:pPr>
            <a:r>
              <a:rPr lang="en-US" sz="450" dirty="0">
                <a:solidFill>
                  <a:srgbClr val="333E48"/>
                </a:solidFill>
              </a:rPr>
              <a:t>Advisory Board has prepared this report for the exclusive use of its members.</a:t>
            </a:r>
            <a:br>
              <a:rPr lang="en-US" sz="450" dirty="0">
                <a:solidFill>
                  <a:srgbClr val="333E48"/>
                </a:solidFill>
              </a:rPr>
            </a:br>
            <a:r>
              <a:rPr lang="en-US" sz="450" dirty="0">
                <a:solidFill>
                  <a:srgbClr val="333E48"/>
                </a:solidFill>
              </a:rPr>
              <a:t>Each member acknowledges and agrees that this report and the information contained herein (collectively, the “Report”) are confidential and proprietary to Advisory Board. By accepting delivery of this Report, each member agrees to</a:t>
            </a:r>
            <a:br>
              <a:rPr lang="en-US" sz="450" dirty="0">
                <a:solidFill>
                  <a:srgbClr val="333E48"/>
                </a:solidFill>
              </a:rPr>
            </a:br>
            <a:r>
              <a:rPr lang="en-US" sz="450" dirty="0">
                <a:solidFill>
                  <a:srgbClr val="333E48"/>
                </a:solidFill>
              </a:rPr>
              <a:t>abide by the terms as stated herein, including the following:</a:t>
            </a:r>
          </a:p>
          <a:p>
            <a:pPr marL="115888" indent="-115888">
              <a:spcBef>
                <a:spcPts val="300"/>
              </a:spcBef>
            </a:pPr>
            <a:r>
              <a:rPr lang="en-US" sz="450" dirty="0">
                <a:solidFill>
                  <a:srgbClr val="333E48"/>
                </a:solidFill>
              </a:rPr>
              <a:t>1.	Advisory Board owns all right, title, and interest in and to this Report. Except as stated herein, no right, license, permission, or interest of any kind in this Report is intended to be given, transferred to, or acquired by a member.</a:t>
            </a:r>
            <a:br>
              <a:rPr lang="en-US" sz="450" dirty="0">
                <a:solidFill>
                  <a:srgbClr val="333E48"/>
                </a:solidFill>
              </a:rPr>
            </a:br>
            <a:r>
              <a:rPr lang="en-US" sz="450" dirty="0">
                <a:solidFill>
                  <a:srgbClr val="333E48"/>
                </a:solidFill>
              </a:rPr>
              <a:t>Each member is authorized to use this Report only to the extent expressly authorized herein.</a:t>
            </a:r>
          </a:p>
          <a:p>
            <a:pPr marL="115888" indent="-115888">
              <a:spcBef>
                <a:spcPts val="300"/>
              </a:spcBef>
            </a:pPr>
            <a:r>
              <a:rPr lang="en-US" sz="450" dirty="0">
                <a:solidFill>
                  <a:srgbClr val="333E48"/>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5888" indent="-115888">
              <a:spcBef>
                <a:spcPts val="300"/>
              </a:spcBef>
            </a:pPr>
            <a:r>
              <a:rPr lang="en-US" sz="450" dirty="0">
                <a:solidFill>
                  <a:srgbClr val="333E48"/>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300"/>
              </a:spcBef>
            </a:pPr>
            <a:r>
              <a:rPr lang="en-US" sz="450" dirty="0">
                <a:solidFill>
                  <a:srgbClr val="333E48"/>
                </a:solidFill>
              </a:rPr>
              <a:t>4.	Each member shall not remove from this Report any confidential markings, copyright notices, and/or other similar indicia herein.</a:t>
            </a:r>
          </a:p>
          <a:p>
            <a:pPr marL="115888" indent="-115888">
              <a:spcBef>
                <a:spcPts val="300"/>
              </a:spcBef>
            </a:pPr>
            <a:r>
              <a:rPr lang="en-US" sz="450" dirty="0">
                <a:solidFill>
                  <a:srgbClr val="333E48"/>
                </a:solidFill>
              </a:rPr>
              <a:t>5.	Each member is responsible for any breach of its obligations as stated herein by any of its employees or agents.</a:t>
            </a:r>
          </a:p>
          <a:p>
            <a:pPr marL="115888" indent="-115888">
              <a:spcBef>
                <a:spcPts val="300"/>
              </a:spcBef>
            </a:pPr>
            <a:r>
              <a:rPr lang="en-US" sz="450" dirty="0">
                <a:solidFill>
                  <a:srgbClr val="333E48"/>
                </a:solidFill>
              </a:rPr>
              <a:t>6.	If a member is unwilling to abide by any of the foregoing obligations, then</a:t>
            </a:r>
            <a:br>
              <a:rPr lang="en-US" sz="450" dirty="0">
                <a:solidFill>
                  <a:srgbClr val="333E48"/>
                </a:solidFill>
              </a:rPr>
            </a:br>
            <a:r>
              <a:rPr lang="en-US" sz="450" dirty="0">
                <a:solidFill>
                  <a:srgbClr val="333E48"/>
                </a:solidFill>
              </a:rPr>
              <a:t>such member shall promptly return this Report and all copies thereof to Advisory Board.</a:t>
            </a:r>
          </a:p>
        </p:txBody>
      </p:sp>
      <p:sp>
        <p:nvSpPr>
          <p:cNvPr id="23" name="Text Placeholder 5"/>
          <p:cNvSpPr>
            <a:spLocks noGrp="1"/>
          </p:cNvSpPr>
          <p:nvPr>
            <p:ph type="body" sz="quarter" idx="37" hasCustomPrompt="1"/>
          </p:nvPr>
        </p:nvSpPr>
        <p:spPr bwMode="gray">
          <a:xfrm>
            <a:off x="597660" y="10414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24" name="Text Placeholder 4"/>
          <p:cNvSpPr>
            <a:spLocks noGrp="1"/>
          </p:cNvSpPr>
          <p:nvPr>
            <p:ph type="body" sz="quarter" idx="38" hasCustomPrompt="1"/>
          </p:nvPr>
        </p:nvSpPr>
        <p:spPr bwMode="gray">
          <a:xfrm>
            <a:off x="597660" y="1246507"/>
            <a:ext cx="320040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sp>
        <p:nvSpPr>
          <p:cNvPr id="25" name="Text Placeholder 5"/>
          <p:cNvSpPr>
            <a:spLocks noGrp="1"/>
          </p:cNvSpPr>
          <p:nvPr>
            <p:ph type="body" sz="quarter" idx="39" hasCustomPrompt="1"/>
          </p:nvPr>
        </p:nvSpPr>
        <p:spPr bwMode="gray">
          <a:xfrm>
            <a:off x="597660" y="1444793"/>
            <a:ext cx="320040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26" name="Text Placeholder 5"/>
          <p:cNvSpPr>
            <a:spLocks noGrp="1"/>
          </p:cNvSpPr>
          <p:nvPr>
            <p:ph type="body" sz="quarter" idx="40" hasCustomPrompt="1"/>
          </p:nvPr>
        </p:nvSpPr>
        <p:spPr bwMode="gray">
          <a:xfrm>
            <a:off x="597660" y="1574781"/>
            <a:ext cx="320040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27" name="Text Placeholder 5"/>
          <p:cNvSpPr>
            <a:spLocks noGrp="1"/>
          </p:cNvSpPr>
          <p:nvPr>
            <p:ph type="body" sz="quarter" idx="41" hasCustomPrompt="1"/>
          </p:nvPr>
        </p:nvSpPr>
        <p:spPr bwMode="gray">
          <a:xfrm>
            <a:off x="597660" y="2009573"/>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8" name="Text Placeholder 4"/>
          <p:cNvSpPr>
            <a:spLocks noGrp="1"/>
          </p:cNvSpPr>
          <p:nvPr>
            <p:ph type="body" sz="quarter" idx="42" hasCustomPrompt="1"/>
          </p:nvPr>
        </p:nvSpPr>
        <p:spPr bwMode="gray">
          <a:xfrm>
            <a:off x="597660" y="2219100"/>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597660" y="2672960"/>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30" name="Text Placeholder 4"/>
          <p:cNvSpPr>
            <a:spLocks noGrp="1"/>
          </p:cNvSpPr>
          <p:nvPr>
            <p:ph type="body" sz="quarter" idx="44" hasCustomPrompt="1"/>
          </p:nvPr>
        </p:nvSpPr>
        <p:spPr bwMode="gray">
          <a:xfrm>
            <a:off x="597660" y="2882487"/>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31" name="Text Placeholder 5"/>
          <p:cNvSpPr>
            <a:spLocks noGrp="1"/>
          </p:cNvSpPr>
          <p:nvPr>
            <p:ph type="body" sz="quarter" idx="45" hasCustomPrompt="1"/>
          </p:nvPr>
        </p:nvSpPr>
        <p:spPr bwMode="gray">
          <a:xfrm>
            <a:off x="597660" y="33363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2" name="Text Placeholder 4"/>
          <p:cNvSpPr>
            <a:spLocks noGrp="1"/>
          </p:cNvSpPr>
          <p:nvPr>
            <p:ph type="body" sz="quarter" idx="46" hasCustomPrompt="1"/>
          </p:nvPr>
        </p:nvSpPr>
        <p:spPr bwMode="gray">
          <a:xfrm>
            <a:off x="597660" y="3545891"/>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767185093"/>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1665871"/>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grpSp>
        <p:nvGrpSpPr>
          <p:cNvPr id="6" name="Group 5"/>
          <p:cNvGrpSpPr/>
          <p:nvPr userDrawn="1"/>
        </p:nvGrpSpPr>
        <p:grpSpPr>
          <a:xfrm>
            <a:off x="438759" y="3924048"/>
            <a:ext cx="5746136" cy="532222"/>
            <a:chOff x="381609" y="3980285"/>
            <a:chExt cx="5746136" cy="532222"/>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609" y="4056523"/>
              <a:ext cx="1369615" cy="379746"/>
            </a:xfrm>
            <a:prstGeom prst="rect">
              <a:avLst/>
            </a:prstGeom>
          </p:spPr>
        </p:pic>
        <p:cxnSp>
          <p:nvCxnSpPr>
            <p:cNvPr id="8" name="Straight Connector 7"/>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bwMode="gray">
            <a:xfrm>
              <a:off x="2058009" y="3980285"/>
              <a:ext cx="4069736" cy="530352"/>
            </a:xfrm>
            <a:prstGeom prst="rect">
              <a:avLst/>
            </a:prstGeom>
            <a:noFill/>
          </p:spPr>
          <p:txBody>
            <a:bodyPr wrap="square" lIns="0" tIns="0" rIns="0" bIns="0" rtlCol="0" anchor="ctr">
              <a:noAutofit/>
            </a:bodyPr>
            <a:lstStyle/>
            <a:p>
              <a:r>
                <a:rPr lang="en-US" sz="1050" dirty="0">
                  <a:solidFill>
                    <a:srgbClr val="333E48"/>
                  </a:solidFill>
                </a:rPr>
                <a:t>2445 M Street NW, Washington DC 20037</a:t>
              </a:r>
            </a:p>
            <a:p>
              <a:r>
                <a:rPr lang="en-US" sz="1050" dirty="0">
                  <a:solidFill>
                    <a:srgbClr val="333E48"/>
                  </a:solidFill>
                </a:rPr>
                <a:t>P 202.266.5600 </a:t>
              </a:r>
              <a:r>
                <a:rPr lang="en-US" sz="900" dirty="0">
                  <a:solidFill>
                    <a:srgbClr val="333E48"/>
                  </a:solidFill>
                </a:rPr>
                <a:t>│</a:t>
              </a:r>
              <a:r>
                <a:rPr lang="en-US" sz="1050" dirty="0">
                  <a:solidFill>
                    <a:srgbClr val="333E48"/>
                  </a:solidFill>
                </a:rPr>
                <a:t> F 202.266.5700 </a:t>
              </a:r>
              <a:r>
                <a:rPr lang="en-US" sz="900" dirty="0">
                  <a:solidFill>
                    <a:srgbClr val="333E48"/>
                  </a:solidFill>
                </a:rPr>
                <a:t>│</a:t>
              </a:r>
              <a:r>
                <a:rPr lang="en-US" sz="1050" dirty="0">
                  <a:solidFill>
                    <a:srgbClr val="333E48"/>
                  </a:solidFill>
                </a:rPr>
                <a:t> </a:t>
              </a:r>
              <a:r>
                <a:rPr lang="en-US" sz="1050" b="1" dirty="0">
                  <a:solidFill>
                    <a:srgbClr val="333E48"/>
                  </a:solidFill>
                </a:rPr>
                <a:t>advisory.com</a:t>
              </a:r>
            </a:p>
          </p:txBody>
        </p:sp>
      </p:grpSp>
    </p:spTree>
    <p:extLst>
      <p:ext uri="{BB962C8B-B14F-4D97-AF65-F5344CB8AC3E}">
        <p14:creationId xmlns:p14="http://schemas.microsoft.com/office/powerpoint/2010/main" val="743339323"/>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grpSp>
        <p:nvGrpSpPr>
          <p:cNvPr id="6" name="Group 5"/>
          <p:cNvGrpSpPr/>
          <p:nvPr userDrawn="1"/>
        </p:nvGrpSpPr>
        <p:grpSpPr>
          <a:xfrm>
            <a:off x="438759" y="3924048"/>
            <a:ext cx="5746136" cy="532222"/>
            <a:chOff x="381609" y="3980285"/>
            <a:chExt cx="5746136" cy="532222"/>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609" y="4056523"/>
              <a:ext cx="1369615" cy="379746"/>
            </a:xfrm>
            <a:prstGeom prst="rect">
              <a:avLst/>
            </a:prstGeom>
          </p:spPr>
        </p:pic>
        <p:cxnSp>
          <p:nvCxnSpPr>
            <p:cNvPr id="12" name="Straight Connector 11"/>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bwMode="gray">
            <a:xfrm>
              <a:off x="2058009" y="3980285"/>
              <a:ext cx="4069736" cy="530352"/>
            </a:xfrm>
            <a:prstGeom prst="rect">
              <a:avLst/>
            </a:prstGeom>
            <a:noFill/>
          </p:spPr>
          <p:txBody>
            <a:bodyPr wrap="square" lIns="0" tIns="0" rIns="0" bIns="0" rtlCol="0" anchor="ctr">
              <a:noAutofit/>
            </a:bodyPr>
            <a:lstStyle/>
            <a:p>
              <a:r>
                <a:rPr lang="en-US" sz="1050" dirty="0">
                  <a:solidFill>
                    <a:srgbClr val="333E48"/>
                  </a:solidFill>
                </a:rPr>
                <a:t>Third Floor, Melbourne House</a:t>
              </a:r>
              <a:br>
                <a:rPr lang="en-US" sz="1050" dirty="0">
                  <a:solidFill>
                    <a:srgbClr val="333E48"/>
                  </a:solidFill>
                </a:rPr>
              </a:br>
              <a:r>
                <a:rPr lang="en-US" sz="1050" dirty="0">
                  <a:solidFill>
                    <a:srgbClr val="333E48"/>
                  </a:solidFill>
                </a:rPr>
                <a:t>46 Aldwych, London WC2B 4LL, UK</a:t>
              </a:r>
            </a:p>
            <a:p>
              <a:r>
                <a:rPr lang="en-US" sz="1050" dirty="0">
                  <a:solidFill>
                    <a:srgbClr val="333E48"/>
                  </a:solidFill>
                </a:rPr>
                <a:t>P +44 (0) 203 100 6800 </a:t>
              </a:r>
              <a:r>
                <a:rPr lang="en-US" sz="900" dirty="0">
                  <a:solidFill>
                    <a:srgbClr val="333E48"/>
                  </a:solidFill>
                </a:rPr>
                <a:t>│</a:t>
              </a:r>
              <a:r>
                <a:rPr lang="en-US" sz="1050" dirty="0">
                  <a:solidFill>
                    <a:srgbClr val="333E48"/>
                  </a:solidFill>
                </a:rPr>
                <a:t> </a:t>
              </a:r>
              <a:r>
                <a:rPr lang="en-US" sz="1050" b="1" dirty="0">
                  <a:solidFill>
                    <a:srgbClr val="333E48"/>
                  </a:solidFill>
                </a:rPr>
                <a:t>advisory.com</a:t>
              </a:r>
            </a:p>
          </p:txBody>
        </p:sp>
      </p:grpSp>
    </p:spTree>
    <p:extLst>
      <p:ext uri="{BB962C8B-B14F-4D97-AF65-F5344CB8AC3E}">
        <p14:creationId xmlns:p14="http://schemas.microsoft.com/office/powerpoint/2010/main" val="2871186341"/>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userDrawn="1">
  <p:cSld name="5_Standard">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17903"/>
            <a:ext cx="5759450" cy="276999"/>
          </a:xfrm>
          <a:prstGeom prst="rect">
            <a:avLst/>
          </a:prstGeo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a:prstGeom prst="rect">
            <a:avLst/>
          </a:prstGeo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a:prstGeom prst="rect">
            <a:avLst/>
          </a:prstGeo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a:prstGeom prst="rect">
            <a:avLst/>
          </a:prstGeo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a:prstGeom prst="rect">
            <a:avLst/>
          </a:prstGeo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16048526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87" y="-13366"/>
            <a:ext cx="6419086" cy="4814315"/>
          </a:xfrm>
          <a:prstGeom prst="rect">
            <a:avLst/>
          </a:prstGeom>
        </p:spPr>
      </p:pic>
    </p:spTree>
    <p:extLst>
      <p:ext uri="{BB962C8B-B14F-4D97-AF65-F5344CB8AC3E}">
        <p14:creationId xmlns:p14="http://schemas.microsoft.com/office/powerpoint/2010/main" val="3489900034"/>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87" y="-13366"/>
            <a:ext cx="6419086" cy="4814315"/>
          </a:xfrm>
          <a:prstGeom prst="rect">
            <a:avLst/>
          </a:prstGeom>
        </p:spPr>
      </p:pic>
    </p:spTree>
    <p:extLst>
      <p:ext uri="{BB962C8B-B14F-4D97-AF65-F5344CB8AC3E}">
        <p14:creationId xmlns:p14="http://schemas.microsoft.com/office/powerpoint/2010/main" val="2502943762"/>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preserve="1" userDrawn="1">
  <p:cSld name="Title: Logo Lock-up">
    <p:spTree>
      <p:nvGrpSpPr>
        <p:cNvPr id="1" name=""/>
        <p:cNvGrpSpPr/>
        <p:nvPr/>
      </p:nvGrpSpPr>
      <p:grpSpPr>
        <a:xfrm>
          <a:off x="0" y="0"/>
          <a:ext cx="0" cy="0"/>
          <a:chOff x="0" y="0"/>
          <a:chExt cx="0" cy="0"/>
        </a:xfrm>
      </p:grpSpPr>
      <p:sp>
        <p:nvSpPr>
          <p:cNvPr id="15" name="Rectangle 14"/>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20" name="Group 19"/>
          <p:cNvGrpSpPr/>
          <p:nvPr userDrawn="1"/>
        </p:nvGrpSpPr>
        <p:grpSpPr bwMode="gray">
          <a:xfrm>
            <a:off x="2469328" y="1009678"/>
            <a:ext cx="3931710" cy="3793330"/>
            <a:chOff x="2469328" y="1009678"/>
            <a:chExt cx="3931710" cy="3793330"/>
          </a:xfrm>
        </p:grpSpPr>
        <p:sp>
          <p:nvSpPr>
            <p:cNvPr id="21"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2"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3"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grpSp>
      <p:sp>
        <p:nvSpPr>
          <p:cNvPr id="24" name="Rectangle 23"/>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5" name="Rectangle 24"/>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6" name="Text Placeholder 5"/>
          <p:cNvSpPr txBox="1">
            <a:spLocks/>
          </p:cNvSpPr>
          <p:nvPr userDrawn="1"/>
        </p:nvSpPr>
        <p:spPr bwMode="gray">
          <a:xfrm>
            <a:off x="3196864" y="4558066"/>
            <a:ext cx="2880771" cy="123111"/>
          </a:xfrm>
          <a:prstGeom prst="rect">
            <a:avLst/>
          </a:prstGeom>
        </p:spPr>
        <p:txBody>
          <a:bodyPr lIns="0" tIns="0" rIns="0" bIns="0">
            <a:spAutoFit/>
          </a:bodyPr>
          <a:lstStyle>
            <a:lvl1pPr marL="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1pPr>
            <a:lvl2pPr marL="1143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2pPr>
            <a:lvl3pPr marL="2286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3pPr>
            <a:lvl4pPr marL="3429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4pPr>
            <a:lvl5pPr marL="457200" indent="0" algn="l" defTabSz="640080" rtl="0" eaLnBrk="1" latinLnBrk="0" hangingPunct="1">
              <a:spcBef>
                <a:spcPts val="0"/>
              </a:spcBef>
              <a:buFont typeface="Arial" pitchFamily="34" charset="0"/>
              <a:buNone/>
              <a:defRPr sz="1200" kern="1200" baseline="0">
                <a:solidFill>
                  <a:schemeClr val="bg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lgn="r"/>
            <a:r>
              <a:rPr lang="en-US" sz="800" dirty="0">
                <a:solidFill>
                  <a:srgbClr val="333E48"/>
                </a:solidFill>
              </a:rPr>
              <a:t>research             technology             consulting</a:t>
            </a: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335" y="4563674"/>
            <a:ext cx="2665432" cy="115036"/>
          </a:xfrm>
          <a:prstGeom prst="rect">
            <a:avLst/>
          </a:prstGeom>
        </p:spPr>
      </p:pic>
      <p:sp>
        <p:nvSpPr>
          <p:cNvPr id="4"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6"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sp>
        <p:nvSpPr>
          <p:cNvPr id="18" name="Text Placeholder 5"/>
          <p:cNvSpPr>
            <a:spLocks noGrp="1"/>
          </p:cNvSpPr>
          <p:nvPr>
            <p:ph type="body" sz="quarter" idx="21" hasCustomPrompt="1"/>
          </p:nvPr>
        </p:nvSpPr>
        <p:spPr bwMode="gray">
          <a:xfrm>
            <a:off x="2012737" y="272657"/>
            <a:ext cx="2286000" cy="402336"/>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6" name="Straight Connector 15"/>
          <p:cNvCxnSpPr/>
          <p:nvPr userDrawn="1"/>
        </p:nvCxnSpPr>
        <p:spPr bwMode="gray">
          <a:xfrm>
            <a:off x="1892961" y="272657"/>
            <a:ext cx="0" cy="398908"/>
          </a:xfrm>
          <a:prstGeom prst="line">
            <a:avLst/>
          </a:prstGeom>
          <a:ln w="5715">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8782" y="272657"/>
            <a:ext cx="1438723" cy="398908"/>
          </a:xfrm>
          <a:prstGeom prst="rect">
            <a:avLst/>
          </a:prstGeom>
        </p:spPr>
      </p:pic>
      <p:grpSp>
        <p:nvGrpSpPr>
          <p:cNvPr id="43" name="Group 42"/>
          <p:cNvGrpSpPr/>
          <p:nvPr userDrawn="1"/>
        </p:nvGrpSpPr>
        <p:grpSpPr>
          <a:xfrm>
            <a:off x="5376532" y="4563007"/>
            <a:ext cx="196409" cy="128480"/>
            <a:chOff x="656773" y="1399832"/>
            <a:chExt cx="8289135" cy="5422283"/>
          </a:xfrm>
        </p:grpSpPr>
        <p:sp>
          <p:nvSpPr>
            <p:cNvPr id="44" name="Rectangle 43"/>
            <p:cNvSpPr/>
            <p:nvPr/>
          </p:nvSpPr>
          <p:spPr bwMode="gray">
            <a:xfrm flipH="1">
              <a:off x="4417883" y="3543481"/>
              <a:ext cx="4528025" cy="3278634"/>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45" name="Group 44"/>
            <p:cNvGrpSpPr/>
            <p:nvPr/>
          </p:nvGrpSpPr>
          <p:grpSpPr>
            <a:xfrm>
              <a:off x="656773" y="1399832"/>
              <a:ext cx="3784599" cy="5422283"/>
              <a:chOff x="656773" y="1399832"/>
              <a:chExt cx="3784599" cy="5422283"/>
            </a:xfrm>
          </p:grpSpPr>
          <p:sp>
            <p:nvSpPr>
              <p:cNvPr id="47" name="Rectangle 43"/>
              <p:cNvSpPr/>
              <p:nvPr/>
            </p:nvSpPr>
            <p:spPr bwMode="gray">
              <a:xfrm>
                <a:off x="656773" y="3543481"/>
                <a:ext cx="3784599" cy="3278634"/>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8" name="Oval 47"/>
              <p:cNvSpPr/>
              <p:nvPr/>
            </p:nvSpPr>
            <p:spPr bwMode="gray">
              <a:xfrm>
                <a:off x="793607"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46" name="Oval 45"/>
            <p:cNvSpPr/>
            <p:nvPr/>
          </p:nvSpPr>
          <p:spPr bwMode="gray">
            <a:xfrm>
              <a:off x="6937232"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grpSp>
        <p:nvGrpSpPr>
          <p:cNvPr id="49" name="Group 48"/>
          <p:cNvGrpSpPr/>
          <p:nvPr userDrawn="1"/>
        </p:nvGrpSpPr>
        <p:grpSpPr>
          <a:xfrm>
            <a:off x="4558489" y="4525050"/>
            <a:ext cx="151956" cy="203371"/>
            <a:chOff x="4807473" y="3465581"/>
            <a:chExt cx="2677513" cy="3583450"/>
          </a:xfrm>
          <a:solidFill>
            <a:schemeClr val="tx1"/>
          </a:solidFill>
        </p:grpSpPr>
        <p:sp>
          <p:nvSpPr>
            <p:cNvPr id="50" name="Flowchart: Manual Operation 15"/>
            <p:cNvSpPr/>
            <p:nvPr/>
          </p:nvSpPr>
          <p:spPr bwMode="gray">
            <a:xfrm>
              <a:off x="5047396" y="5469276"/>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51" name="Flowchart: Manual Operation 15"/>
            <p:cNvSpPr/>
            <p:nvPr/>
          </p:nvSpPr>
          <p:spPr bwMode="gray">
            <a:xfrm>
              <a:off x="4807473" y="3465581"/>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52" name="Flowchart: Manual Operation 15"/>
            <p:cNvSpPr/>
            <p:nvPr/>
          </p:nvSpPr>
          <p:spPr bwMode="gray">
            <a:xfrm rot="21428216">
              <a:off x="6068144" y="4422934"/>
              <a:ext cx="1416842" cy="141684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53" name="Rounded Rectangle 11"/>
          <p:cNvSpPr/>
          <p:nvPr userDrawn="1"/>
        </p:nvSpPr>
        <p:spPr bwMode="gray">
          <a:xfrm rot="18908457">
            <a:off x="3760132" y="4584583"/>
            <a:ext cx="190031" cy="98266"/>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Tree>
    <p:extLst>
      <p:ext uri="{BB962C8B-B14F-4D97-AF65-F5344CB8AC3E}">
        <p14:creationId xmlns:p14="http://schemas.microsoft.com/office/powerpoint/2010/main" val="855648986"/>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showMasterSp="0" preserve="1" userDrawn="1">
  <p:cSld name="Title: Logo">
    <p:spTree>
      <p:nvGrpSpPr>
        <p:cNvPr id="1" name=""/>
        <p:cNvGrpSpPr/>
        <p:nvPr/>
      </p:nvGrpSpPr>
      <p:grpSpPr>
        <a:xfrm>
          <a:off x="0" y="0"/>
          <a:ext cx="0" cy="0"/>
          <a:chOff x="0" y="0"/>
          <a:chExt cx="0" cy="0"/>
        </a:xfrm>
      </p:grpSpPr>
      <p:sp>
        <p:nvSpPr>
          <p:cNvPr id="14" name="Rectangle 13"/>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15" name="Group 14"/>
          <p:cNvGrpSpPr/>
          <p:nvPr userDrawn="1"/>
        </p:nvGrpSpPr>
        <p:grpSpPr bwMode="gray">
          <a:xfrm>
            <a:off x="2469328" y="1009678"/>
            <a:ext cx="3931710" cy="3793330"/>
            <a:chOff x="2469328" y="1009678"/>
            <a:chExt cx="3931710" cy="3793330"/>
          </a:xfrm>
        </p:grpSpPr>
        <p:sp>
          <p:nvSpPr>
            <p:cNvPr id="17"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1"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2"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grpSp>
      <p:sp>
        <p:nvSpPr>
          <p:cNvPr id="25" name="Rectangle 24"/>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6" name="Rectangle 25"/>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335" y="4563674"/>
            <a:ext cx="2665432" cy="115036"/>
          </a:xfrm>
          <a:prstGeom prst="rect">
            <a:avLst/>
          </a:prstGeom>
        </p:spPr>
      </p:pic>
      <p:sp>
        <p:nvSpPr>
          <p:cNvPr id="23"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24"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8782" y="272657"/>
            <a:ext cx="1438723" cy="398908"/>
          </a:xfrm>
          <a:prstGeom prst="rect">
            <a:avLst/>
          </a:prstGeom>
        </p:spPr>
      </p:pic>
      <p:sp>
        <p:nvSpPr>
          <p:cNvPr id="40" name="Text Placeholder 5"/>
          <p:cNvSpPr txBox="1">
            <a:spLocks/>
          </p:cNvSpPr>
          <p:nvPr userDrawn="1"/>
        </p:nvSpPr>
        <p:spPr bwMode="gray">
          <a:xfrm>
            <a:off x="3196864" y="4558066"/>
            <a:ext cx="2880771" cy="123111"/>
          </a:xfrm>
          <a:prstGeom prst="rect">
            <a:avLst/>
          </a:prstGeom>
        </p:spPr>
        <p:txBody>
          <a:bodyPr lIns="0" tIns="0" rIns="0" bIns="0">
            <a:spAutoFit/>
          </a:bodyPr>
          <a:lstStyle>
            <a:lvl1pPr marL="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1pPr>
            <a:lvl2pPr marL="1143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2pPr>
            <a:lvl3pPr marL="2286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3pPr>
            <a:lvl4pPr marL="3429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4pPr>
            <a:lvl5pPr marL="457200" indent="0" algn="l" defTabSz="640080" rtl="0" eaLnBrk="1" latinLnBrk="0" hangingPunct="1">
              <a:spcBef>
                <a:spcPts val="0"/>
              </a:spcBef>
              <a:buFont typeface="Arial" pitchFamily="34" charset="0"/>
              <a:buNone/>
              <a:defRPr sz="1200" kern="1200" baseline="0">
                <a:solidFill>
                  <a:schemeClr val="bg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lgn="r"/>
            <a:r>
              <a:rPr lang="en-US" sz="800" dirty="0">
                <a:solidFill>
                  <a:srgbClr val="333E48"/>
                </a:solidFill>
              </a:rPr>
              <a:t>research             technology             consulting</a:t>
            </a:r>
          </a:p>
        </p:txBody>
      </p:sp>
      <p:grpSp>
        <p:nvGrpSpPr>
          <p:cNvPr id="41" name="Group 40"/>
          <p:cNvGrpSpPr/>
          <p:nvPr userDrawn="1"/>
        </p:nvGrpSpPr>
        <p:grpSpPr>
          <a:xfrm>
            <a:off x="5376532" y="4563007"/>
            <a:ext cx="196409" cy="128480"/>
            <a:chOff x="656773" y="1399832"/>
            <a:chExt cx="8289135" cy="5422283"/>
          </a:xfrm>
        </p:grpSpPr>
        <p:sp>
          <p:nvSpPr>
            <p:cNvPr id="42" name="Rectangle 43"/>
            <p:cNvSpPr/>
            <p:nvPr/>
          </p:nvSpPr>
          <p:spPr bwMode="gray">
            <a:xfrm flipH="1">
              <a:off x="4417883" y="3543481"/>
              <a:ext cx="4528025" cy="3278634"/>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43" name="Group 42"/>
            <p:cNvGrpSpPr/>
            <p:nvPr/>
          </p:nvGrpSpPr>
          <p:grpSpPr>
            <a:xfrm>
              <a:off x="656773" y="1399832"/>
              <a:ext cx="3784599" cy="5422283"/>
              <a:chOff x="656773" y="1399832"/>
              <a:chExt cx="3784599" cy="5422283"/>
            </a:xfrm>
          </p:grpSpPr>
          <p:sp>
            <p:nvSpPr>
              <p:cNvPr id="45" name="Rectangle 43"/>
              <p:cNvSpPr/>
              <p:nvPr/>
            </p:nvSpPr>
            <p:spPr bwMode="gray">
              <a:xfrm>
                <a:off x="656773" y="3543481"/>
                <a:ext cx="3784599" cy="3278634"/>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6" name="Oval 45"/>
              <p:cNvSpPr/>
              <p:nvPr/>
            </p:nvSpPr>
            <p:spPr bwMode="gray">
              <a:xfrm>
                <a:off x="793607"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44" name="Oval 43"/>
            <p:cNvSpPr/>
            <p:nvPr/>
          </p:nvSpPr>
          <p:spPr bwMode="gray">
            <a:xfrm>
              <a:off x="6937232"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grpSp>
        <p:nvGrpSpPr>
          <p:cNvPr id="47" name="Group 46"/>
          <p:cNvGrpSpPr/>
          <p:nvPr userDrawn="1"/>
        </p:nvGrpSpPr>
        <p:grpSpPr>
          <a:xfrm>
            <a:off x="4558489" y="4525050"/>
            <a:ext cx="151956" cy="203371"/>
            <a:chOff x="4807473" y="3465581"/>
            <a:chExt cx="2677513" cy="3583450"/>
          </a:xfrm>
          <a:solidFill>
            <a:schemeClr val="tx1"/>
          </a:solidFill>
        </p:grpSpPr>
        <p:sp>
          <p:nvSpPr>
            <p:cNvPr id="48" name="Flowchart: Manual Operation 15"/>
            <p:cNvSpPr/>
            <p:nvPr/>
          </p:nvSpPr>
          <p:spPr bwMode="gray">
            <a:xfrm>
              <a:off x="5047396" y="5469276"/>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9" name="Flowchart: Manual Operation 15"/>
            <p:cNvSpPr/>
            <p:nvPr/>
          </p:nvSpPr>
          <p:spPr bwMode="gray">
            <a:xfrm>
              <a:off x="4807473" y="3465581"/>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50" name="Flowchart: Manual Operation 15"/>
            <p:cNvSpPr/>
            <p:nvPr/>
          </p:nvSpPr>
          <p:spPr bwMode="gray">
            <a:xfrm rot="21428216">
              <a:off x="6068144" y="4422934"/>
              <a:ext cx="1416842" cy="141684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51" name="Rounded Rectangle 11"/>
          <p:cNvSpPr/>
          <p:nvPr userDrawn="1"/>
        </p:nvSpPr>
        <p:spPr bwMode="gray">
          <a:xfrm rot="18908457">
            <a:off x="3760132" y="4584583"/>
            <a:ext cx="190031" cy="98266"/>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Tree>
    <p:extLst>
      <p:ext uri="{BB962C8B-B14F-4D97-AF65-F5344CB8AC3E}">
        <p14:creationId xmlns:p14="http://schemas.microsoft.com/office/powerpoint/2010/main" val="203405744"/>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AB In-Brief (Dark)">
    <p:spTree>
      <p:nvGrpSpPr>
        <p:cNvPr id="1" name=""/>
        <p:cNvGrpSpPr/>
        <p:nvPr/>
      </p:nvGrpSpPr>
      <p:grpSpPr>
        <a:xfrm>
          <a:off x="0" y="0"/>
          <a:ext cx="0" cy="0"/>
          <a:chOff x="0" y="0"/>
          <a:chExt cx="0" cy="0"/>
        </a:xfrm>
      </p:grpSpPr>
      <p:grpSp>
        <p:nvGrpSpPr>
          <p:cNvPr id="42" name="Group 41"/>
          <p:cNvGrpSpPr/>
          <p:nvPr userDrawn="1"/>
        </p:nvGrpSpPr>
        <p:grpSpPr bwMode="gray">
          <a:xfrm>
            <a:off x="962670" y="730531"/>
            <a:ext cx="5438130" cy="3146488"/>
            <a:chOff x="957908" y="730531"/>
            <a:chExt cx="5438130" cy="3146488"/>
          </a:xfrm>
        </p:grpSpPr>
        <p:sp>
          <p:nvSpPr>
            <p:cNvPr id="31" name="Rectangle 36"/>
            <p:cNvSpPr/>
            <p:nvPr userDrawn="1"/>
          </p:nvSpPr>
          <p:spPr bwMode="gray">
            <a:xfrm>
              <a:off x="957908" y="730531"/>
              <a:ext cx="4678792" cy="3146488"/>
            </a:xfrm>
            <a:custGeom>
              <a:avLst/>
              <a:gdLst>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 name="connsiteX6" fmla="*/ 0 w 7315200"/>
                <a:gd name="connsiteY6" fmla="*/ 0 h 4919472"/>
                <a:gd name="connsiteX7" fmla="*/ 39140 w 7315200"/>
                <a:gd name="connsiteY7" fmla="*/ 0 h 4919472"/>
                <a:gd name="connsiteX8" fmla="*/ 0 w 7315200"/>
                <a:gd name="connsiteY8" fmla="*/ 0 h 4919472"/>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00" h="4919472">
                  <a:moveTo>
                    <a:pt x="3165079" y="0"/>
                  </a:moveTo>
                  <a:lnTo>
                    <a:pt x="7315200" y="0"/>
                  </a:lnTo>
                  <a:lnTo>
                    <a:pt x="7315200" y="4919472"/>
                  </a:lnTo>
                  <a:lnTo>
                    <a:pt x="0" y="4919472"/>
                  </a:lnTo>
                  <a:lnTo>
                    <a:pt x="0" y="4917391"/>
                  </a:lnTo>
                  <a:lnTo>
                    <a:pt x="3165079" y="0"/>
                  </a:lnTo>
                  <a:close/>
                </a:path>
              </a:pathLst>
            </a:custGeom>
            <a:solidFill>
              <a:srgbClr val="58606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2" name="Rectangle 36"/>
            <p:cNvSpPr/>
            <p:nvPr userDrawn="1"/>
          </p:nvSpPr>
          <p:spPr bwMode="gray">
            <a:xfrm>
              <a:off x="1315310" y="730531"/>
              <a:ext cx="4678792" cy="3146488"/>
            </a:xfrm>
            <a:custGeom>
              <a:avLst/>
              <a:gdLst>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 name="connsiteX6" fmla="*/ 0 w 7315200"/>
                <a:gd name="connsiteY6" fmla="*/ 0 h 4919472"/>
                <a:gd name="connsiteX7" fmla="*/ 39140 w 7315200"/>
                <a:gd name="connsiteY7" fmla="*/ 0 h 4919472"/>
                <a:gd name="connsiteX8" fmla="*/ 0 w 7315200"/>
                <a:gd name="connsiteY8" fmla="*/ 0 h 4919472"/>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00" h="4919472">
                  <a:moveTo>
                    <a:pt x="3165079" y="0"/>
                  </a:moveTo>
                  <a:lnTo>
                    <a:pt x="7315200" y="0"/>
                  </a:lnTo>
                  <a:lnTo>
                    <a:pt x="7315200" y="4919472"/>
                  </a:lnTo>
                  <a:lnTo>
                    <a:pt x="0" y="4919472"/>
                  </a:lnTo>
                  <a:lnTo>
                    <a:pt x="0" y="4917391"/>
                  </a:lnTo>
                  <a:lnTo>
                    <a:pt x="3165079" y="0"/>
                  </a:lnTo>
                  <a:close/>
                </a:path>
              </a:pathLst>
            </a:custGeom>
            <a:solidFill>
              <a:srgbClr val="454F5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3" name="Rectangle 36"/>
            <p:cNvSpPr/>
            <p:nvPr userDrawn="1"/>
          </p:nvSpPr>
          <p:spPr bwMode="gray">
            <a:xfrm>
              <a:off x="1717246" y="730531"/>
              <a:ext cx="4678792" cy="3146488"/>
            </a:xfrm>
            <a:custGeom>
              <a:avLst/>
              <a:gdLst>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 name="connsiteX6" fmla="*/ 0 w 7315200"/>
                <a:gd name="connsiteY6" fmla="*/ 0 h 4919472"/>
                <a:gd name="connsiteX7" fmla="*/ 0 w 7315200"/>
                <a:gd name="connsiteY7" fmla="*/ 60810 h 4919472"/>
                <a:gd name="connsiteX8" fmla="*/ 0 w 7315200"/>
                <a:gd name="connsiteY8" fmla="*/ 0 h 4919472"/>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00" h="4919472">
                  <a:moveTo>
                    <a:pt x="3165079" y="0"/>
                  </a:moveTo>
                  <a:lnTo>
                    <a:pt x="7315200" y="0"/>
                  </a:lnTo>
                  <a:lnTo>
                    <a:pt x="7315200" y="4919472"/>
                  </a:lnTo>
                  <a:lnTo>
                    <a:pt x="0" y="4919472"/>
                  </a:lnTo>
                  <a:lnTo>
                    <a:pt x="0" y="4917391"/>
                  </a:lnTo>
                  <a:lnTo>
                    <a:pt x="3165079" y="0"/>
                  </a:ln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57152" y="346234"/>
            <a:ext cx="2304288" cy="99450"/>
          </a:xfrm>
          <a:prstGeom prst="rect">
            <a:avLst/>
          </a:prstGeom>
          <a:noFill/>
          <a:ln>
            <a:noFill/>
          </a:ln>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20319" y="228311"/>
            <a:ext cx="1133856" cy="314378"/>
          </a:xfrm>
          <a:prstGeom prst="rect">
            <a:avLst/>
          </a:prstGeom>
          <a:noFill/>
          <a:ln>
            <a:noFill/>
          </a:ln>
        </p:spPr>
      </p:pic>
      <p:sp>
        <p:nvSpPr>
          <p:cNvPr id="7" name="TextBox 6"/>
          <p:cNvSpPr txBox="1"/>
          <p:nvPr userDrawn="1"/>
        </p:nvSpPr>
        <p:spPr bwMode="gray">
          <a:xfrm>
            <a:off x="318663" y="4327487"/>
            <a:ext cx="952357" cy="200055"/>
          </a:xfrm>
          <a:prstGeom prst="rect">
            <a:avLst/>
          </a:prstGeom>
          <a:noFill/>
        </p:spPr>
        <p:txBody>
          <a:bodyPr wrap="square" lIns="0" tIns="0" rIns="0" bIns="0" rtlCol="0">
            <a:spAutoFit/>
          </a:bodyPr>
          <a:lstStyle/>
          <a:p>
            <a:pPr>
              <a:spcBef>
                <a:spcPts val="500"/>
              </a:spcBef>
            </a:pPr>
            <a:r>
              <a:rPr lang="en-US" sz="650" dirty="0">
                <a:solidFill>
                  <a:srgbClr val="333E48"/>
                </a:solidFill>
              </a:rPr>
              <a:t>membership renewal rate among U.S. hospitals</a:t>
            </a:r>
          </a:p>
        </p:txBody>
      </p:sp>
      <p:sp>
        <p:nvSpPr>
          <p:cNvPr id="8" name="TextBox 7"/>
          <p:cNvSpPr txBox="1"/>
          <p:nvPr userDrawn="1"/>
        </p:nvSpPr>
        <p:spPr bwMode="gray">
          <a:xfrm>
            <a:off x="1832732" y="4327487"/>
            <a:ext cx="1340690" cy="200055"/>
          </a:xfrm>
          <a:prstGeom prst="rect">
            <a:avLst/>
          </a:prstGeom>
          <a:noFill/>
        </p:spPr>
        <p:txBody>
          <a:bodyPr wrap="square" lIns="0" tIns="0" rIns="0" bIns="0" rtlCol="0">
            <a:spAutoFit/>
          </a:bodyPr>
          <a:lstStyle/>
          <a:p>
            <a:pPr>
              <a:spcBef>
                <a:spcPts val="500"/>
              </a:spcBef>
            </a:pPr>
            <a:r>
              <a:rPr lang="en-US" sz="650" dirty="0">
                <a:solidFill>
                  <a:srgbClr val="333E48"/>
                </a:solidFill>
              </a:rPr>
              <a:t>of U.S. News and World Report “Honor Roll” hospitals are members</a:t>
            </a:r>
          </a:p>
        </p:txBody>
      </p:sp>
      <p:sp>
        <p:nvSpPr>
          <p:cNvPr id="9" name="TextBox 8"/>
          <p:cNvSpPr txBox="1"/>
          <p:nvPr userDrawn="1"/>
        </p:nvSpPr>
        <p:spPr bwMode="gray">
          <a:xfrm>
            <a:off x="318663" y="4018422"/>
            <a:ext cx="892013" cy="307777"/>
          </a:xfrm>
          <a:prstGeom prst="rect">
            <a:avLst/>
          </a:prstGeom>
          <a:noFill/>
        </p:spPr>
        <p:txBody>
          <a:bodyPr wrap="square" lIns="0" tIns="0" rIns="0" bIns="0" rtlCol="0">
            <a:spAutoFit/>
          </a:bodyPr>
          <a:lstStyle/>
          <a:p>
            <a:pPr>
              <a:spcBef>
                <a:spcPts val="500"/>
              </a:spcBef>
            </a:pPr>
            <a:r>
              <a:rPr lang="en-US" sz="2000" dirty="0">
                <a:solidFill>
                  <a:srgbClr val="CF0A2C"/>
                </a:solidFill>
              </a:rPr>
              <a:t>96%</a:t>
            </a:r>
          </a:p>
        </p:txBody>
      </p:sp>
      <p:sp>
        <p:nvSpPr>
          <p:cNvPr id="10" name="TextBox 9"/>
          <p:cNvSpPr txBox="1"/>
          <p:nvPr userDrawn="1"/>
        </p:nvSpPr>
        <p:spPr bwMode="gray">
          <a:xfrm>
            <a:off x="1816064" y="4018422"/>
            <a:ext cx="1075484" cy="307777"/>
          </a:xfrm>
          <a:prstGeom prst="rect">
            <a:avLst/>
          </a:prstGeom>
          <a:noFill/>
        </p:spPr>
        <p:txBody>
          <a:bodyPr wrap="square" lIns="0" tIns="0" rIns="0" bIns="0" rtlCol="0">
            <a:spAutoFit/>
          </a:bodyPr>
          <a:lstStyle/>
          <a:p>
            <a:pPr>
              <a:spcBef>
                <a:spcPts val="500"/>
              </a:spcBef>
            </a:pPr>
            <a:r>
              <a:rPr lang="en-US" sz="2000" dirty="0">
                <a:solidFill>
                  <a:srgbClr val="CF0A2C"/>
                </a:solidFill>
              </a:rPr>
              <a:t>100%</a:t>
            </a:r>
          </a:p>
        </p:txBody>
      </p:sp>
      <p:sp>
        <p:nvSpPr>
          <p:cNvPr id="11" name="TextBox 10"/>
          <p:cNvSpPr txBox="1"/>
          <p:nvPr userDrawn="1"/>
        </p:nvSpPr>
        <p:spPr bwMode="gray">
          <a:xfrm>
            <a:off x="3678877" y="4327487"/>
            <a:ext cx="759773" cy="200055"/>
          </a:xfrm>
          <a:prstGeom prst="rect">
            <a:avLst/>
          </a:prstGeom>
          <a:noFill/>
        </p:spPr>
        <p:txBody>
          <a:bodyPr wrap="square" lIns="0" tIns="0" rIns="0" bIns="0" rtlCol="0">
            <a:spAutoFit/>
          </a:bodyPr>
          <a:lstStyle/>
          <a:p>
            <a:pPr>
              <a:spcBef>
                <a:spcPts val="500"/>
              </a:spcBef>
            </a:pPr>
            <a:r>
              <a:rPr lang="en-US" sz="650" dirty="0">
                <a:solidFill>
                  <a:srgbClr val="333E48"/>
                </a:solidFill>
              </a:rPr>
              <a:t>health care member</a:t>
            </a:r>
            <a:br>
              <a:rPr lang="en-US" sz="650" dirty="0">
                <a:solidFill>
                  <a:srgbClr val="333E48"/>
                </a:solidFill>
              </a:rPr>
            </a:br>
            <a:r>
              <a:rPr lang="en-US" sz="650" dirty="0">
                <a:solidFill>
                  <a:srgbClr val="333E48"/>
                </a:solidFill>
              </a:rPr>
              <a:t>organizations</a:t>
            </a:r>
          </a:p>
        </p:txBody>
      </p:sp>
      <p:sp>
        <p:nvSpPr>
          <p:cNvPr id="12" name="TextBox 11"/>
          <p:cNvSpPr txBox="1"/>
          <p:nvPr userDrawn="1"/>
        </p:nvSpPr>
        <p:spPr bwMode="gray">
          <a:xfrm>
            <a:off x="3683639" y="4018422"/>
            <a:ext cx="781205" cy="307777"/>
          </a:xfrm>
          <a:prstGeom prst="rect">
            <a:avLst/>
          </a:prstGeom>
          <a:noFill/>
        </p:spPr>
        <p:txBody>
          <a:bodyPr wrap="square" lIns="0" tIns="0" rIns="0" bIns="0" rtlCol="0">
            <a:spAutoFit/>
          </a:bodyPr>
          <a:lstStyle/>
          <a:p>
            <a:pPr>
              <a:spcBef>
                <a:spcPts val="500"/>
              </a:spcBef>
            </a:pPr>
            <a:r>
              <a:rPr lang="en-US" sz="2000" dirty="0">
                <a:solidFill>
                  <a:srgbClr val="CF0A2C"/>
                </a:solidFill>
              </a:rPr>
              <a:t>4,400</a:t>
            </a:r>
            <a:r>
              <a:rPr lang="en-US" sz="2000" baseline="30000" dirty="0">
                <a:solidFill>
                  <a:srgbClr val="CF0A2C"/>
                </a:solidFill>
              </a:rPr>
              <a:t>+</a:t>
            </a:r>
          </a:p>
        </p:txBody>
      </p:sp>
      <p:sp>
        <p:nvSpPr>
          <p:cNvPr id="13" name="TextBox 12"/>
          <p:cNvSpPr txBox="1"/>
          <p:nvPr userDrawn="1"/>
        </p:nvSpPr>
        <p:spPr bwMode="gray">
          <a:xfrm>
            <a:off x="5208120" y="4327487"/>
            <a:ext cx="576487" cy="200055"/>
          </a:xfrm>
          <a:prstGeom prst="rect">
            <a:avLst/>
          </a:prstGeom>
          <a:noFill/>
        </p:spPr>
        <p:txBody>
          <a:bodyPr wrap="square" lIns="0" tIns="0" rIns="0" bIns="0" rtlCol="0">
            <a:spAutoFit/>
          </a:bodyPr>
          <a:lstStyle/>
          <a:p>
            <a:pPr>
              <a:spcBef>
                <a:spcPts val="500"/>
              </a:spcBef>
            </a:pPr>
            <a:r>
              <a:rPr lang="en-US" sz="650" dirty="0">
                <a:solidFill>
                  <a:srgbClr val="333E48"/>
                </a:solidFill>
              </a:rPr>
              <a:t>CEO and COO</a:t>
            </a:r>
            <a:br>
              <a:rPr lang="en-US" sz="650" dirty="0">
                <a:solidFill>
                  <a:srgbClr val="333E48"/>
                </a:solidFill>
              </a:rPr>
            </a:br>
            <a:r>
              <a:rPr lang="en-US" sz="650" dirty="0">
                <a:solidFill>
                  <a:srgbClr val="333E48"/>
                </a:solidFill>
              </a:rPr>
              <a:t>relationships</a:t>
            </a:r>
          </a:p>
        </p:txBody>
      </p:sp>
      <p:sp>
        <p:nvSpPr>
          <p:cNvPr id="14" name="TextBox 13"/>
          <p:cNvSpPr txBox="1"/>
          <p:nvPr userDrawn="1"/>
        </p:nvSpPr>
        <p:spPr bwMode="gray">
          <a:xfrm>
            <a:off x="5208120" y="4018422"/>
            <a:ext cx="771199" cy="307777"/>
          </a:xfrm>
          <a:prstGeom prst="rect">
            <a:avLst/>
          </a:prstGeom>
          <a:noFill/>
        </p:spPr>
        <p:txBody>
          <a:bodyPr wrap="square" lIns="0" tIns="0" rIns="0" bIns="0" rtlCol="0">
            <a:spAutoFit/>
          </a:bodyPr>
          <a:lstStyle/>
          <a:p>
            <a:pPr>
              <a:spcBef>
                <a:spcPts val="500"/>
              </a:spcBef>
            </a:pPr>
            <a:r>
              <a:rPr lang="en-US" sz="2000" dirty="0">
                <a:solidFill>
                  <a:srgbClr val="CF0A2C"/>
                </a:solidFill>
              </a:rPr>
              <a:t>9,500</a:t>
            </a:r>
            <a:r>
              <a:rPr lang="en-US" sz="2000" baseline="30000" dirty="0">
                <a:solidFill>
                  <a:srgbClr val="CF0A2C"/>
                </a:solidFill>
              </a:rPr>
              <a:t>+</a:t>
            </a:r>
          </a:p>
        </p:txBody>
      </p:sp>
      <p:sp>
        <p:nvSpPr>
          <p:cNvPr id="15" name="TextBox 14"/>
          <p:cNvSpPr txBox="1"/>
          <p:nvPr userDrawn="1"/>
        </p:nvSpPr>
        <p:spPr bwMode="gray">
          <a:xfrm>
            <a:off x="318663" y="1623174"/>
            <a:ext cx="1936475" cy="1346522"/>
          </a:xfrm>
          <a:custGeom>
            <a:avLst/>
            <a:gdLst>
              <a:gd name="connsiteX0" fmla="*/ 0 w 2966356"/>
              <a:gd name="connsiteY0" fmla="*/ 0 h 1354217"/>
              <a:gd name="connsiteX1" fmla="*/ 2966356 w 2966356"/>
              <a:gd name="connsiteY1" fmla="*/ 0 h 1354217"/>
              <a:gd name="connsiteX2" fmla="*/ 2966356 w 2966356"/>
              <a:gd name="connsiteY2" fmla="*/ 1354217 h 1354217"/>
              <a:gd name="connsiteX3" fmla="*/ 0 w 2966356"/>
              <a:gd name="connsiteY3" fmla="*/ 1354217 h 1354217"/>
              <a:gd name="connsiteX4" fmla="*/ 0 w 2966356"/>
              <a:gd name="connsiteY4" fmla="*/ 0 h 1354217"/>
              <a:gd name="connsiteX0" fmla="*/ 0 w 2966356"/>
              <a:gd name="connsiteY0" fmla="*/ 0 h 1354217"/>
              <a:gd name="connsiteX1" fmla="*/ 2966356 w 2966356"/>
              <a:gd name="connsiteY1" fmla="*/ 0 h 1354217"/>
              <a:gd name="connsiteX2" fmla="*/ 2952752 w 2966356"/>
              <a:gd name="connsiteY2" fmla="*/ 153615 h 1354217"/>
              <a:gd name="connsiteX3" fmla="*/ 2966356 w 2966356"/>
              <a:gd name="connsiteY3" fmla="*/ 1354217 h 1354217"/>
              <a:gd name="connsiteX4" fmla="*/ 0 w 2966356"/>
              <a:gd name="connsiteY4" fmla="*/ 1354217 h 1354217"/>
              <a:gd name="connsiteX5" fmla="*/ 0 w 2966356"/>
              <a:gd name="connsiteY5" fmla="*/ 0 h 1354217"/>
              <a:gd name="connsiteX0" fmla="*/ 0 w 2966356"/>
              <a:gd name="connsiteY0" fmla="*/ 0 h 1363742"/>
              <a:gd name="connsiteX1" fmla="*/ 2966356 w 2966356"/>
              <a:gd name="connsiteY1" fmla="*/ 0 h 1363742"/>
              <a:gd name="connsiteX2" fmla="*/ 2952752 w 2966356"/>
              <a:gd name="connsiteY2" fmla="*/ 153615 h 1363742"/>
              <a:gd name="connsiteX3" fmla="*/ 2213881 w 2966356"/>
              <a:gd name="connsiteY3" fmla="*/ 1363742 h 1363742"/>
              <a:gd name="connsiteX4" fmla="*/ 0 w 2966356"/>
              <a:gd name="connsiteY4" fmla="*/ 1354217 h 1363742"/>
              <a:gd name="connsiteX5" fmla="*/ 0 w 2966356"/>
              <a:gd name="connsiteY5" fmla="*/ 0 h 1363742"/>
              <a:gd name="connsiteX0" fmla="*/ 0 w 2966356"/>
              <a:gd name="connsiteY0" fmla="*/ 0 h 1363742"/>
              <a:gd name="connsiteX1" fmla="*/ 2966356 w 2966356"/>
              <a:gd name="connsiteY1" fmla="*/ 0 h 1363742"/>
              <a:gd name="connsiteX2" fmla="*/ 2647952 w 2966356"/>
              <a:gd name="connsiteY2" fmla="*/ 658440 h 1363742"/>
              <a:gd name="connsiteX3" fmla="*/ 2213881 w 2966356"/>
              <a:gd name="connsiteY3" fmla="*/ 1363742 h 1363742"/>
              <a:gd name="connsiteX4" fmla="*/ 0 w 2966356"/>
              <a:gd name="connsiteY4" fmla="*/ 1354217 h 1363742"/>
              <a:gd name="connsiteX5" fmla="*/ 0 w 2966356"/>
              <a:gd name="connsiteY5" fmla="*/ 0 h 1363742"/>
              <a:gd name="connsiteX0" fmla="*/ 0 w 3033031"/>
              <a:gd name="connsiteY0" fmla="*/ 0 h 1363742"/>
              <a:gd name="connsiteX1" fmla="*/ 3033031 w 3033031"/>
              <a:gd name="connsiteY1" fmla="*/ 0 h 1363742"/>
              <a:gd name="connsiteX2" fmla="*/ 2647952 w 3033031"/>
              <a:gd name="connsiteY2" fmla="*/ 658440 h 1363742"/>
              <a:gd name="connsiteX3" fmla="*/ 2213881 w 3033031"/>
              <a:gd name="connsiteY3" fmla="*/ 1363742 h 1363742"/>
              <a:gd name="connsiteX4" fmla="*/ 0 w 3033031"/>
              <a:gd name="connsiteY4" fmla="*/ 1354217 h 1363742"/>
              <a:gd name="connsiteX5" fmla="*/ 0 w 3033031"/>
              <a:gd name="connsiteY5" fmla="*/ 0 h 1363742"/>
              <a:gd name="connsiteX0" fmla="*/ 0 w 3567184"/>
              <a:gd name="connsiteY0" fmla="*/ 7372 h 1371114"/>
              <a:gd name="connsiteX1" fmla="*/ 3567184 w 3567184"/>
              <a:gd name="connsiteY1" fmla="*/ 0 h 1371114"/>
              <a:gd name="connsiteX2" fmla="*/ 2647952 w 3567184"/>
              <a:gd name="connsiteY2" fmla="*/ 665812 h 1371114"/>
              <a:gd name="connsiteX3" fmla="*/ 2213881 w 3567184"/>
              <a:gd name="connsiteY3" fmla="*/ 1371114 h 1371114"/>
              <a:gd name="connsiteX4" fmla="*/ 0 w 3567184"/>
              <a:gd name="connsiteY4" fmla="*/ 1361589 h 1371114"/>
              <a:gd name="connsiteX5" fmla="*/ 0 w 3567184"/>
              <a:gd name="connsiteY5" fmla="*/ 7372 h 1371114"/>
              <a:gd name="connsiteX0" fmla="*/ 0 w 3567184"/>
              <a:gd name="connsiteY0" fmla="*/ 7372 h 1371114"/>
              <a:gd name="connsiteX1" fmla="*/ 3567184 w 3567184"/>
              <a:gd name="connsiteY1" fmla="*/ 0 h 1371114"/>
              <a:gd name="connsiteX2" fmla="*/ 2932076 w 3567184"/>
              <a:gd name="connsiteY2" fmla="*/ 717416 h 1371114"/>
              <a:gd name="connsiteX3" fmla="*/ 2213881 w 3567184"/>
              <a:gd name="connsiteY3" fmla="*/ 1371114 h 1371114"/>
              <a:gd name="connsiteX4" fmla="*/ 0 w 3567184"/>
              <a:gd name="connsiteY4" fmla="*/ 1361589 h 1371114"/>
              <a:gd name="connsiteX5" fmla="*/ 0 w 3567184"/>
              <a:gd name="connsiteY5" fmla="*/ 7372 h 1371114"/>
              <a:gd name="connsiteX0" fmla="*/ 0 w 3567184"/>
              <a:gd name="connsiteY0" fmla="*/ 7372 h 1371114"/>
              <a:gd name="connsiteX1" fmla="*/ 3567184 w 3567184"/>
              <a:gd name="connsiteY1" fmla="*/ 0 h 1371114"/>
              <a:gd name="connsiteX2" fmla="*/ 2213881 w 3567184"/>
              <a:gd name="connsiteY2" fmla="*/ 1371114 h 1371114"/>
              <a:gd name="connsiteX3" fmla="*/ 0 w 3567184"/>
              <a:gd name="connsiteY3" fmla="*/ 1361589 h 1371114"/>
              <a:gd name="connsiteX4" fmla="*/ 0 w 3567184"/>
              <a:gd name="connsiteY4" fmla="*/ 7372 h 1371114"/>
              <a:gd name="connsiteX0" fmla="*/ 0 w 3567184"/>
              <a:gd name="connsiteY0" fmla="*/ 7372 h 1362574"/>
              <a:gd name="connsiteX1" fmla="*/ 3567184 w 3567184"/>
              <a:gd name="connsiteY1" fmla="*/ 0 h 1362574"/>
              <a:gd name="connsiteX2" fmla="*/ 1933546 w 3567184"/>
              <a:gd name="connsiteY2" fmla="*/ 1362574 h 1362574"/>
              <a:gd name="connsiteX3" fmla="*/ 0 w 3567184"/>
              <a:gd name="connsiteY3" fmla="*/ 1361589 h 1362574"/>
              <a:gd name="connsiteX4" fmla="*/ 0 w 3567184"/>
              <a:gd name="connsiteY4" fmla="*/ 7372 h 1362574"/>
              <a:gd name="connsiteX0" fmla="*/ 0 w 2310545"/>
              <a:gd name="connsiteY0" fmla="*/ 4537 h 1359739"/>
              <a:gd name="connsiteX1" fmla="*/ 2310545 w 2310545"/>
              <a:gd name="connsiteY1" fmla="*/ 0 h 1359739"/>
              <a:gd name="connsiteX2" fmla="*/ 1933546 w 2310545"/>
              <a:gd name="connsiteY2" fmla="*/ 1359739 h 1359739"/>
              <a:gd name="connsiteX3" fmla="*/ 0 w 2310545"/>
              <a:gd name="connsiteY3" fmla="*/ 1358754 h 1359739"/>
              <a:gd name="connsiteX4" fmla="*/ 0 w 2310545"/>
              <a:gd name="connsiteY4" fmla="*/ 4537 h 1359739"/>
              <a:gd name="connsiteX0" fmla="*/ 0 w 2310545"/>
              <a:gd name="connsiteY0" fmla="*/ 4537 h 1362574"/>
              <a:gd name="connsiteX1" fmla="*/ 2310545 w 2310545"/>
              <a:gd name="connsiteY1" fmla="*/ 0 h 1362574"/>
              <a:gd name="connsiteX2" fmla="*/ 1313344 w 2310545"/>
              <a:gd name="connsiteY2" fmla="*/ 1362574 h 1362574"/>
              <a:gd name="connsiteX3" fmla="*/ 0 w 2310545"/>
              <a:gd name="connsiteY3" fmla="*/ 1358754 h 1362574"/>
              <a:gd name="connsiteX4" fmla="*/ 0 w 2310545"/>
              <a:gd name="connsiteY4" fmla="*/ 4537 h 1362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545" h="1362574">
                <a:moveTo>
                  <a:pt x="0" y="4537"/>
                </a:moveTo>
                <a:lnTo>
                  <a:pt x="2310545" y="0"/>
                </a:lnTo>
                <a:lnTo>
                  <a:pt x="1313344" y="1362574"/>
                </a:lnTo>
                <a:lnTo>
                  <a:pt x="0" y="1358754"/>
                </a:lnTo>
                <a:lnTo>
                  <a:pt x="0" y="4537"/>
                </a:lnTo>
                <a:close/>
              </a:path>
            </a:pathLst>
          </a:custGeom>
          <a:noFill/>
        </p:spPr>
        <p:txBody>
          <a:bodyPr wrap="square" lIns="0" tIns="0" rIns="0" bIns="0" rtlCol="0">
            <a:spAutoFit/>
          </a:bodyPr>
          <a:lstStyle/>
          <a:p>
            <a:pPr>
              <a:spcBef>
                <a:spcPts val="400"/>
              </a:spcBef>
            </a:pPr>
            <a:r>
              <a:rPr lang="en-US" sz="750" dirty="0">
                <a:solidFill>
                  <a:srgbClr val="333E48"/>
                </a:solidFill>
              </a:rPr>
              <a:t>Through the breadth of our network and</a:t>
            </a:r>
            <a:br>
              <a:rPr lang="en-US" sz="750" dirty="0">
                <a:solidFill>
                  <a:srgbClr val="333E48"/>
                </a:solidFill>
              </a:rPr>
            </a:br>
            <a:r>
              <a:rPr lang="en-US" sz="750" dirty="0">
                <a:solidFill>
                  <a:srgbClr val="333E48"/>
                </a:solidFill>
              </a:rPr>
              <a:t>the depth of our expertise, we forge and</a:t>
            </a:r>
            <a:br>
              <a:rPr lang="en-US" sz="750" dirty="0">
                <a:solidFill>
                  <a:srgbClr val="333E48"/>
                </a:solidFill>
              </a:rPr>
            </a:br>
            <a:r>
              <a:rPr lang="en-US" sz="750" dirty="0">
                <a:solidFill>
                  <a:srgbClr val="333E48"/>
                </a:solidFill>
              </a:rPr>
              <a:t>find the best practices that </a:t>
            </a:r>
          </a:p>
          <a:p>
            <a:pPr marL="114300" indent="-114300">
              <a:spcBef>
                <a:spcPts val="500"/>
              </a:spcBef>
              <a:buFont typeface="Arial" panose="020B0604020202020204" pitchFamily="34" charset="0"/>
              <a:buChar char="•"/>
            </a:pPr>
            <a:r>
              <a:rPr lang="en-US" sz="750" dirty="0">
                <a:solidFill>
                  <a:srgbClr val="333E48"/>
                </a:solidFill>
              </a:rPr>
              <a:t>Help our members set course</a:t>
            </a:r>
          </a:p>
          <a:p>
            <a:pPr marL="114300" indent="-114300">
              <a:spcBef>
                <a:spcPts val="500"/>
              </a:spcBef>
              <a:buFont typeface="Arial" panose="020B0604020202020204" pitchFamily="34" charset="0"/>
              <a:buChar char="•"/>
            </a:pPr>
            <a:r>
              <a:rPr lang="en-US" sz="750" dirty="0">
                <a:solidFill>
                  <a:srgbClr val="333E48"/>
                </a:solidFill>
              </a:rPr>
              <a:t>Power the technologies needed</a:t>
            </a:r>
            <a:br>
              <a:rPr lang="en-US" sz="750" dirty="0">
                <a:solidFill>
                  <a:srgbClr val="333E48"/>
                </a:solidFill>
              </a:rPr>
            </a:br>
            <a:r>
              <a:rPr lang="en-US" sz="750" dirty="0">
                <a:solidFill>
                  <a:srgbClr val="333E48"/>
                </a:solidFill>
              </a:rPr>
              <a:t>to accelerate progress</a:t>
            </a:r>
          </a:p>
          <a:p>
            <a:pPr marL="114300" indent="-114300">
              <a:spcBef>
                <a:spcPts val="500"/>
              </a:spcBef>
              <a:buFont typeface="Arial" panose="020B0604020202020204" pitchFamily="34" charset="0"/>
              <a:buChar char="•"/>
            </a:pPr>
            <a:r>
              <a:rPr lang="en-US" sz="750" dirty="0">
                <a:solidFill>
                  <a:srgbClr val="333E48"/>
                </a:solidFill>
              </a:rPr>
              <a:t>Provide the foundation for</a:t>
            </a:r>
            <a:br>
              <a:rPr lang="en-US" sz="750" dirty="0">
                <a:solidFill>
                  <a:srgbClr val="333E48"/>
                </a:solidFill>
              </a:rPr>
            </a:br>
            <a:r>
              <a:rPr lang="en-US" sz="750" dirty="0">
                <a:solidFill>
                  <a:srgbClr val="333E48"/>
                </a:solidFill>
              </a:rPr>
              <a:t>consulting partnerships</a:t>
            </a:r>
            <a:br>
              <a:rPr lang="en-US" sz="750" dirty="0">
                <a:solidFill>
                  <a:srgbClr val="333E48"/>
                </a:solidFill>
              </a:rPr>
            </a:br>
            <a:r>
              <a:rPr lang="en-US" sz="750" dirty="0">
                <a:solidFill>
                  <a:srgbClr val="333E48"/>
                </a:solidFill>
              </a:rPr>
              <a:t>that transform</a:t>
            </a:r>
            <a:br>
              <a:rPr lang="en-US" sz="750" dirty="0">
                <a:solidFill>
                  <a:srgbClr val="333E48"/>
                </a:solidFill>
              </a:rPr>
            </a:br>
            <a:r>
              <a:rPr lang="en-US" sz="750" dirty="0">
                <a:solidFill>
                  <a:srgbClr val="333E48"/>
                </a:solidFill>
              </a:rPr>
              <a:t>organizations</a:t>
            </a:r>
          </a:p>
        </p:txBody>
      </p:sp>
      <p:sp>
        <p:nvSpPr>
          <p:cNvPr id="16" name="TextBox 15"/>
          <p:cNvSpPr txBox="1"/>
          <p:nvPr userDrawn="1"/>
        </p:nvSpPr>
        <p:spPr bwMode="gray">
          <a:xfrm>
            <a:off x="318663" y="1094450"/>
            <a:ext cx="2699658" cy="332399"/>
          </a:xfrm>
          <a:prstGeom prst="rect">
            <a:avLst/>
          </a:prstGeom>
          <a:noFill/>
        </p:spPr>
        <p:txBody>
          <a:bodyPr wrap="square" lIns="0" tIns="0" rIns="0" bIns="0" rtlCol="0">
            <a:spAutoFit/>
          </a:bodyPr>
          <a:lstStyle/>
          <a:p>
            <a:pPr>
              <a:spcBef>
                <a:spcPts val="500"/>
              </a:spcBef>
            </a:pPr>
            <a:r>
              <a:rPr lang="en-US" sz="1080" dirty="0">
                <a:solidFill>
                  <a:srgbClr val="333E48"/>
                </a:solidFill>
              </a:rPr>
              <a:t>Start with</a:t>
            </a:r>
            <a:br>
              <a:rPr lang="en-US" sz="1080" dirty="0">
                <a:solidFill>
                  <a:srgbClr val="333E48"/>
                </a:solidFill>
              </a:rPr>
            </a:br>
            <a:r>
              <a:rPr lang="en-US" sz="1080" dirty="0">
                <a:solidFill>
                  <a:srgbClr val="333E48"/>
                </a:solidFill>
              </a:rPr>
              <a:t>best practices</a:t>
            </a:r>
          </a:p>
        </p:txBody>
      </p:sp>
      <p:cxnSp>
        <p:nvCxnSpPr>
          <p:cNvPr id="17" name="Straight Connector 16"/>
          <p:cNvCxnSpPr/>
          <p:nvPr userDrawn="1"/>
        </p:nvCxnSpPr>
        <p:spPr bwMode="gray">
          <a:xfrm>
            <a:off x="316849" y="1486205"/>
            <a:ext cx="1680065" cy="0"/>
          </a:xfrm>
          <a:prstGeom prst="line">
            <a:avLst/>
          </a:prstGeom>
          <a:ln w="95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bwMode="gray">
          <a:xfrm>
            <a:off x="2982013" y="1623174"/>
            <a:ext cx="3033776" cy="410369"/>
          </a:xfrm>
          <a:prstGeom prst="rect">
            <a:avLst/>
          </a:prstGeom>
          <a:noFill/>
        </p:spPr>
        <p:txBody>
          <a:bodyPr wrap="square" lIns="0" tIns="0" rIns="0" bIns="0" rtlCol="0">
            <a:spAutoFit/>
          </a:bodyPr>
          <a:lstStyle/>
          <a:p>
            <a:pPr>
              <a:spcBef>
                <a:spcPts val="500"/>
              </a:spcBef>
            </a:pPr>
            <a:r>
              <a:rPr lang="en-US" sz="750" b="1" dirty="0">
                <a:solidFill>
                  <a:srgbClr val="FFFFFF"/>
                </a:solidFill>
                <a:cs typeface="Arial" panose="020B0604020202020204" pitchFamily="34" charset="0"/>
              </a:rPr>
              <a:t>STRATEGY</a:t>
            </a:r>
          </a:p>
          <a:p>
            <a:pPr>
              <a:spcBef>
                <a:spcPts val="500"/>
              </a:spcBef>
            </a:pPr>
            <a:r>
              <a:rPr lang="en-US" sz="750" dirty="0">
                <a:solidFill>
                  <a:srgbClr val="FFFFFF"/>
                </a:solidFill>
                <a:cs typeface="Arial" panose="020B0604020202020204" pitchFamily="34" charset="0"/>
              </a:rPr>
              <a:t>Helping </a:t>
            </a:r>
            <a:r>
              <a:rPr lang="en-US" sz="750" b="1" dirty="0">
                <a:solidFill>
                  <a:srgbClr val="FFFFFF"/>
                </a:solidFill>
                <a:cs typeface="Arial" panose="020B0604020202020204" pitchFamily="34" charset="0"/>
              </a:rPr>
              <a:t>CEOs</a:t>
            </a:r>
            <a:r>
              <a:rPr lang="en-US" sz="750" dirty="0">
                <a:solidFill>
                  <a:srgbClr val="FFFFFF"/>
                </a:solidFill>
                <a:cs typeface="Arial" panose="020B0604020202020204" pitchFamily="34" charset="0"/>
              </a:rPr>
              <a:t>, </a:t>
            </a:r>
            <a:r>
              <a:rPr lang="en-US" sz="750" b="1" dirty="0">
                <a:solidFill>
                  <a:srgbClr val="FFFFFF"/>
                </a:solidFill>
                <a:cs typeface="Arial" panose="020B0604020202020204" pitchFamily="34" charset="0"/>
              </a:rPr>
              <a:t>chief marketing officers</a:t>
            </a:r>
            <a:r>
              <a:rPr lang="en-US" sz="750" dirty="0">
                <a:solidFill>
                  <a:srgbClr val="FFFFFF"/>
                </a:solidFill>
                <a:cs typeface="Arial" panose="020B0604020202020204" pitchFamily="34" charset="0"/>
              </a:rPr>
              <a:t>, and </a:t>
            </a:r>
            <a:r>
              <a:rPr lang="en-US" sz="750" b="1" dirty="0">
                <a:solidFill>
                  <a:srgbClr val="FFFFFF"/>
                </a:solidFill>
                <a:cs typeface="Arial" panose="020B0604020202020204" pitchFamily="34" charset="0"/>
              </a:rPr>
              <a:t>chief strategy officers </a:t>
            </a:r>
            <a:r>
              <a:rPr lang="en-US" sz="750" dirty="0">
                <a:solidFill>
                  <a:srgbClr val="FFFFFF"/>
                </a:solidFill>
                <a:cs typeface="Arial" panose="020B0604020202020204" pitchFamily="34" charset="0"/>
              </a:rPr>
              <a:t>chart course and grow their businesses.</a:t>
            </a:r>
            <a:endParaRPr lang="en-US" sz="750" dirty="0">
              <a:solidFill>
                <a:srgbClr val="333E48"/>
              </a:solidFill>
            </a:endParaRPr>
          </a:p>
        </p:txBody>
      </p:sp>
      <p:sp>
        <p:nvSpPr>
          <p:cNvPr id="20" name="TextBox 19"/>
          <p:cNvSpPr txBox="1"/>
          <p:nvPr userDrawn="1"/>
        </p:nvSpPr>
        <p:spPr bwMode="gray">
          <a:xfrm>
            <a:off x="2982013" y="2280576"/>
            <a:ext cx="2976055" cy="641201"/>
          </a:xfrm>
          <a:prstGeom prst="rect">
            <a:avLst/>
          </a:prstGeom>
          <a:noFill/>
        </p:spPr>
        <p:txBody>
          <a:bodyPr wrap="square" lIns="0" tIns="0" rIns="0" bIns="0" rtlCol="0">
            <a:spAutoFit/>
          </a:bodyPr>
          <a:lstStyle/>
          <a:p>
            <a:pPr>
              <a:spcBef>
                <a:spcPts val="500"/>
              </a:spcBef>
            </a:pPr>
            <a:r>
              <a:rPr lang="en-US" sz="750" b="1" dirty="0">
                <a:solidFill>
                  <a:srgbClr val="FFFFFF"/>
                </a:solidFill>
                <a:cs typeface="Arial" panose="020B0604020202020204" pitchFamily="34" charset="0"/>
              </a:rPr>
              <a:t>CARE DELIVERY</a:t>
            </a:r>
          </a:p>
          <a:p>
            <a:pPr>
              <a:spcBef>
                <a:spcPts val="500"/>
              </a:spcBef>
            </a:pPr>
            <a:r>
              <a:rPr lang="en-US" sz="750" dirty="0">
                <a:solidFill>
                  <a:srgbClr val="FFFFFF"/>
                </a:solidFill>
              </a:rPr>
              <a:t>Helping </a:t>
            </a:r>
            <a:r>
              <a:rPr lang="en-US" sz="750" b="1" dirty="0">
                <a:solidFill>
                  <a:srgbClr val="FFFFFF"/>
                </a:solidFill>
              </a:rPr>
              <a:t>chief medical officers</a:t>
            </a:r>
            <a:r>
              <a:rPr lang="en-US" sz="750" dirty="0">
                <a:solidFill>
                  <a:srgbClr val="FFFFFF"/>
                </a:solidFill>
              </a:rPr>
              <a:t>, </a:t>
            </a:r>
            <a:r>
              <a:rPr lang="en-US" sz="750" b="1" dirty="0">
                <a:solidFill>
                  <a:srgbClr val="FFFFFF"/>
                </a:solidFill>
              </a:rPr>
              <a:t>medical group executives</a:t>
            </a:r>
            <a:r>
              <a:rPr lang="en-US" sz="750" dirty="0">
                <a:solidFill>
                  <a:srgbClr val="FFFFFF"/>
                </a:solidFill>
              </a:rPr>
              <a:t>, </a:t>
            </a:r>
            <a:br>
              <a:rPr lang="en-US" sz="750" dirty="0">
                <a:solidFill>
                  <a:srgbClr val="FFFFFF"/>
                </a:solidFill>
              </a:rPr>
            </a:br>
            <a:r>
              <a:rPr lang="en-US" sz="750" b="1" dirty="0">
                <a:solidFill>
                  <a:srgbClr val="FFFFFF"/>
                </a:solidFill>
              </a:rPr>
              <a:t>network executives</a:t>
            </a:r>
            <a:r>
              <a:rPr lang="en-US" sz="750" dirty="0">
                <a:solidFill>
                  <a:srgbClr val="FFFFFF"/>
                </a:solidFill>
              </a:rPr>
              <a:t>, and </a:t>
            </a:r>
            <a:r>
              <a:rPr lang="en-US" sz="750" b="1" dirty="0">
                <a:solidFill>
                  <a:srgbClr val="FFFFFF"/>
                </a:solidFill>
              </a:rPr>
              <a:t>clinical leaders </a:t>
            </a:r>
            <a:r>
              <a:rPr lang="en-US" sz="750" dirty="0">
                <a:solidFill>
                  <a:srgbClr val="FFFFFF"/>
                </a:solidFill>
              </a:rPr>
              <a:t>to shape networks, engage physicians, manage medical group performance, implement care pathways, accelerate population health efforts, and more.</a:t>
            </a:r>
          </a:p>
        </p:txBody>
      </p:sp>
      <p:sp>
        <p:nvSpPr>
          <p:cNvPr id="21" name="TextBox 20"/>
          <p:cNvSpPr txBox="1"/>
          <p:nvPr userDrawn="1"/>
        </p:nvSpPr>
        <p:spPr bwMode="gray">
          <a:xfrm>
            <a:off x="2982013" y="3168811"/>
            <a:ext cx="2659449" cy="294953"/>
          </a:xfrm>
          <a:prstGeom prst="rect">
            <a:avLst/>
          </a:prstGeom>
          <a:noFill/>
        </p:spPr>
        <p:txBody>
          <a:bodyPr wrap="square" lIns="0" tIns="0" rIns="0" bIns="0" rtlCol="0">
            <a:spAutoFit/>
          </a:bodyPr>
          <a:lstStyle/>
          <a:p>
            <a:pPr>
              <a:spcBef>
                <a:spcPts val="500"/>
              </a:spcBef>
            </a:pPr>
            <a:r>
              <a:rPr lang="en-US" sz="750" b="1" dirty="0">
                <a:solidFill>
                  <a:srgbClr val="FFFFFF"/>
                </a:solidFill>
                <a:cs typeface="Arial" panose="020B0604020202020204" pitchFamily="34" charset="0"/>
              </a:rPr>
              <a:t>OPERATIONS</a:t>
            </a:r>
          </a:p>
          <a:p>
            <a:pPr>
              <a:spcBef>
                <a:spcPts val="500"/>
              </a:spcBef>
            </a:pPr>
            <a:r>
              <a:rPr lang="en-US" sz="750" dirty="0">
                <a:solidFill>
                  <a:srgbClr val="FFFFFF"/>
                </a:solidFill>
                <a:cs typeface="Arial" panose="020B0604020202020204" pitchFamily="34" charset="0"/>
              </a:rPr>
              <a:t>Helping </a:t>
            </a:r>
            <a:r>
              <a:rPr lang="en-US" sz="750" b="1" dirty="0">
                <a:solidFill>
                  <a:srgbClr val="FFFFFF"/>
                </a:solidFill>
                <a:cs typeface="Arial" panose="020B0604020202020204" pitchFamily="34" charset="0"/>
              </a:rPr>
              <a:t>CFOs</a:t>
            </a:r>
            <a:r>
              <a:rPr lang="en-US" sz="750" dirty="0">
                <a:solidFill>
                  <a:srgbClr val="FFFFFF"/>
                </a:solidFill>
                <a:cs typeface="Arial" panose="020B0604020202020204" pitchFamily="34" charset="0"/>
              </a:rPr>
              <a:t> and </a:t>
            </a:r>
            <a:r>
              <a:rPr lang="en-US" sz="750" b="1" dirty="0">
                <a:solidFill>
                  <a:srgbClr val="FFFFFF"/>
                </a:solidFill>
                <a:cs typeface="Arial" panose="020B0604020202020204" pitchFamily="34" charset="0"/>
              </a:rPr>
              <a:t>COOs</a:t>
            </a:r>
            <a:r>
              <a:rPr lang="en-US" sz="750" dirty="0">
                <a:solidFill>
                  <a:srgbClr val="FFFFFF"/>
                </a:solidFill>
                <a:cs typeface="Arial" panose="020B0604020202020204" pitchFamily="34" charset="0"/>
              </a:rPr>
              <a:t> reboot their approach to profitability.</a:t>
            </a:r>
            <a:endParaRPr lang="en-US" sz="750" dirty="0">
              <a:solidFill>
                <a:srgbClr val="333E48"/>
              </a:solidFill>
            </a:endParaRPr>
          </a:p>
        </p:txBody>
      </p:sp>
      <p:sp>
        <p:nvSpPr>
          <p:cNvPr id="22" name="TextBox 21"/>
          <p:cNvSpPr txBox="1"/>
          <p:nvPr userDrawn="1"/>
        </p:nvSpPr>
        <p:spPr bwMode="gray">
          <a:xfrm>
            <a:off x="2982013" y="1094450"/>
            <a:ext cx="3177837" cy="332399"/>
          </a:xfrm>
          <a:prstGeom prst="rect">
            <a:avLst/>
          </a:prstGeom>
          <a:noFill/>
        </p:spPr>
        <p:txBody>
          <a:bodyPr wrap="square" lIns="0" tIns="0" rIns="0" bIns="0" rtlCol="0">
            <a:spAutoFit/>
          </a:bodyPr>
          <a:lstStyle/>
          <a:p>
            <a:pPr>
              <a:spcBef>
                <a:spcPts val="500"/>
              </a:spcBef>
            </a:pPr>
            <a:r>
              <a:rPr lang="en-US" sz="1080" dirty="0">
                <a:solidFill>
                  <a:srgbClr val="FFFFFF"/>
                </a:solidFill>
              </a:rPr>
              <a:t>Then hardwire those insights into your organization with research, technology, and consulting</a:t>
            </a:r>
          </a:p>
        </p:txBody>
      </p:sp>
      <p:cxnSp>
        <p:nvCxnSpPr>
          <p:cNvPr id="23" name="Straight Connector 22"/>
          <p:cNvCxnSpPr/>
          <p:nvPr userDrawn="1"/>
        </p:nvCxnSpPr>
        <p:spPr bwMode="white">
          <a:xfrm>
            <a:off x="2983602" y="1486205"/>
            <a:ext cx="3096523" cy="0"/>
          </a:xfrm>
          <a:prstGeom prst="line">
            <a:avLst/>
          </a:prstGeom>
          <a:ln w="95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userDrawn="1"/>
        </p:nvSpPr>
        <p:spPr bwMode="gray">
          <a:xfrm rot="18196691">
            <a:off x="1243098" y="3404895"/>
            <a:ext cx="362136" cy="107722"/>
          </a:xfrm>
          <a:prstGeom prst="rect">
            <a:avLst/>
          </a:prstGeom>
          <a:noFill/>
        </p:spPr>
        <p:txBody>
          <a:bodyPr wrap="square" lIns="0" tIns="0" rIns="0" bIns="0" rtlCol="0">
            <a:spAutoFit/>
          </a:bodyPr>
          <a:lstStyle/>
          <a:p>
            <a:pPr>
              <a:spcBef>
                <a:spcPts val="500"/>
              </a:spcBef>
            </a:pPr>
            <a:r>
              <a:rPr lang="en-US" sz="700" dirty="0">
                <a:solidFill>
                  <a:srgbClr val="BEC9D0"/>
                </a:solidFill>
              </a:rPr>
              <a:t>research</a:t>
            </a:r>
          </a:p>
        </p:txBody>
      </p:sp>
      <p:sp>
        <p:nvSpPr>
          <p:cNvPr id="44" name="TextBox 43"/>
          <p:cNvSpPr txBox="1"/>
          <p:nvPr userDrawn="1"/>
        </p:nvSpPr>
        <p:spPr bwMode="gray">
          <a:xfrm rot="18196691">
            <a:off x="1574407" y="3381073"/>
            <a:ext cx="487476" cy="107722"/>
          </a:xfrm>
          <a:prstGeom prst="rect">
            <a:avLst/>
          </a:prstGeom>
          <a:noFill/>
        </p:spPr>
        <p:txBody>
          <a:bodyPr wrap="square" lIns="0" tIns="0" rIns="0" bIns="0" rtlCol="0">
            <a:spAutoFit/>
          </a:bodyPr>
          <a:lstStyle/>
          <a:p>
            <a:pPr>
              <a:spcBef>
                <a:spcPts val="500"/>
              </a:spcBef>
            </a:pPr>
            <a:r>
              <a:rPr lang="en-US" sz="700" dirty="0">
                <a:solidFill>
                  <a:srgbClr val="BEC9D0"/>
                </a:solidFill>
              </a:rPr>
              <a:t>technology</a:t>
            </a:r>
          </a:p>
        </p:txBody>
      </p:sp>
      <p:sp>
        <p:nvSpPr>
          <p:cNvPr id="45" name="TextBox 44"/>
          <p:cNvSpPr txBox="1"/>
          <p:nvPr userDrawn="1"/>
        </p:nvSpPr>
        <p:spPr bwMode="gray">
          <a:xfrm rot="18196691">
            <a:off x="2021504" y="3322515"/>
            <a:ext cx="445870" cy="107722"/>
          </a:xfrm>
          <a:prstGeom prst="rect">
            <a:avLst/>
          </a:prstGeom>
          <a:noFill/>
        </p:spPr>
        <p:txBody>
          <a:bodyPr wrap="square" lIns="0" tIns="0" rIns="0" bIns="0" rtlCol="0">
            <a:spAutoFit/>
          </a:bodyPr>
          <a:lstStyle/>
          <a:p>
            <a:pPr>
              <a:spcBef>
                <a:spcPts val="500"/>
              </a:spcBef>
            </a:pPr>
            <a:r>
              <a:rPr lang="en-US" sz="700" dirty="0">
                <a:solidFill>
                  <a:srgbClr val="BEC9D0"/>
                </a:solidFill>
              </a:rPr>
              <a:t>consulting</a:t>
            </a:r>
          </a:p>
        </p:txBody>
      </p:sp>
      <p:pic>
        <p:nvPicPr>
          <p:cNvPr id="46" name="Picture 45"/>
          <p:cNvPicPr>
            <a:picLocks noChangeAspect="1"/>
          </p:cNvPicPr>
          <p:nvPr userDrawn="1"/>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31000" contrast="-37000"/>
                    </a14:imgEffect>
                  </a14:imgLayer>
                </a14:imgProps>
              </a:ext>
              <a:ext uri="{28A0092B-C50C-407E-A947-70E740481C1C}">
                <a14:useLocalDpi xmlns:a14="http://schemas.microsoft.com/office/drawing/2010/main" val="0"/>
              </a:ext>
            </a:extLst>
          </a:blip>
          <a:stretch>
            <a:fillRect/>
          </a:stretch>
        </p:blipFill>
        <p:spPr bwMode="gray">
          <a:xfrm rot="18157078">
            <a:off x="1206426" y="3637926"/>
            <a:ext cx="121650" cy="121650"/>
          </a:xfrm>
          <a:prstGeom prst="rect">
            <a:avLst/>
          </a:prstGeom>
        </p:spPr>
      </p:pic>
      <p:pic>
        <p:nvPicPr>
          <p:cNvPr id="47" name="Picture 46"/>
          <p:cNvPicPr>
            <a:picLocks noChangeAspect="1"/>
          </p:cNvPicPr>
          <p:nvPr userDrawn="1"/>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gray">
          <a:xfrm rot="18291559">
            <a:off x="1968210" y="3614227"/>
            <a:ext cx="165240" cy="107618"/>
          </a:xfrm>
          <a:prstGeom prst="rect">
            <a:avLst/>
          </a:prstGeom>
        </p:spPr>
      </p:pic>
      <p:pic>
        <p:nvPicPr>
          <p:cNvPr id="48" name="Picture 47"/>
          <p:cNvPicPr>
            <a:picLocks noChangeAspect="1"/>
          </p:cNvPicPr>
          <p:nvPr userDrawn="1"/>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rot="18159428">
            <a:off x="1583156" y="3650320"/>
            <a:ext cx="100200" cy="132122"/>
          </a:xfrm>
          <a:prstGeom prst="rect">
            <a:avLst/>
          </a:prstGeom>
          <a:noFill/>
        </p:spPr>
      </p:pic>
      <p:pic>
        <p:nvPicPr>
          <p:cNvPr id="34" name="Picture 3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462565" y="0"/>
            <a:ext cx="1517004" cy="1129231"/>
          </a:xfrm>
          <a:prstGeom prst="rect">
            <a:avLst/>
          </a:prstGeom>
        </p:spPr>
      </p:pic>
    </p:spTree>
    <p:extLst>
      <p:ext uri="{BB962C8B-B14F-4D97-AF65-F5344CB8AC3E}">
        <p14:creationId xmlns:p14="http://schemas.microsoft.com/office/powerpoint/2010/main" val="437509709"/>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showMasterSp="0" preserve="1" userDrawn="1">
  <p:cSld name="Road Map 3">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13" name="TextBox 12"/>
          <p:cNvSpPr txBox="1"/>
          <p:nvPr userDrawn="1"/>
        </p:nvSpPr>
        <p:spPr bwMode="gray">
          <a:xfrm>
            <a:off x="786450" y="198021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1070148" y="26835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1" name="TextBox 20"/>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5" name="TextBox 14"/>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Advisory Board • All Rights Reserved • </a:t>
            </a:r>
            <a:r>
              <a:rPr lang="en-US" sz="500" b="1" dirty="0">
                <a:solidFill>
                  <a:srgbClr val="BEC9D0"/>
                </a:solidFill>
              </a:rPr>
              <a:t>advisory.com</a:t>
            </a:r>
            <a:r>
              <a:rPr lang="en-US" sz="500" dirty="0">
                <a:solidFill>
                  <a:srgbClr val="BEC9D0"/>
                </a:solidFill>
              </a:rPr>
              <a:t> • 33594A</a:t>
            </a:r>
            <a:endParaRPr lang="en-US" sz="500" b="1" dirty="0">
              <a:solidFill>
                <a:srgbClr val="BEC9D0"/>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5" name="Text Placeholder 4"/>
          <p:cNvSpPr>
            <a:spLocks noGrp="1"/>
          </p:cNvSpPr>
          <p:nvPr>
            <p:ph type="body" sz="quarter" idx="28" hasCustomPrompt="1"/>
          </p:nvPr>
        </p:nvSpPr>
        <p:spPr bwMode="gray">
          <a:xfrm>
            <a:off x="1341574" y="214949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19" name="Text Placeholder 4"/>
          <p:cNvSpPr>
            <a:spLocks noGrp="1"/>
          </p:cNvSpPr>
          <p:nvPr>
            <p:ph type="body" sz="quarter" idx="29" hasCustomPrompt="1"/>
          </p:nvPr>
        </p:nvSpPr>
        <p:spPr bwMode="gray">
          <a:xfrm>
            <a:off x="1560779" y="28528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1840631682"/>
      </p:ext>
    </p:extLst>
  </p:cSld>
  <p:clrMapOvr>
    <a:overrideClrMapping bg1="lt1" tx1="dk1" bg2="lt2" tx2="dk2" accent1="accent1" accent2="accent2" accent3="accent3" accent4="accent4" accent5="accent5" accent6="accent6" hlink="hlink" folHlink="folHlink"/>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showMasterSp="0" preserve="1" userDrawn="1">
  <p:cSld name="Road Map 4">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734092" y="185495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972575" y="243302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196771" y="301109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4"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5" name="TextBox 24"/>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7" name="TextBox 1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r>
              <a:rPr lang="en-US" sz="500" dirty="0">
                <a:solidFill>
                  <a:srgbClr val="BEC9D0"/>
                </a:solidFill>
              </a:rPr>
              <a:t> • 33592A</a:t>
            </a:r>
            <a:endParaRPr lang="en-US" sz="500" b="1" dirty="0">
              <a:solidFill>
                <a:srgbClr val="BEC9D0"/>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341574" y="202423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560779" y="260230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792510" y="318037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1209785691"/>
      </p:ext>
    </p:extLst>
  </p:cSld>
  <p:clrMapOvr>
    <a:overrideClrMapping bg1="lt1" tx1="dk1" bg2="lt2" tx2="dk2" accent1="accent1" accent2="accent2" accent3="accent3" accent4="accent4" accent5="accent5" accent6="accent6" hlink="hlink" folHlink="folHlink"/>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preserve="1" userDrawn="1">
  <p:cSld name="Road Map 5">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629279" y="160443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870300" y="218250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097035" y="276057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7" name="TextBox 16"/>
          <p:cNvSpPr txBox="1"/>
          <p:nvPr userDrawn="1"/>
        </p:nvSpPr>
        <p:spPr bwMode="gray">
          <a:xfrm>
            <a:off x="1323771" y="333864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402544" y="102636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9" name="TextBox 18"/>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r>
              <a:rPr lang="en-US" sz="500" dirty="0">
                <a:solidFill>
                  <a:srgbClr val="BEC9D0"/>
                </a:solidFill>
              </a:rPr>
              <a:t> • 33592A</a:t>
            </a:r>
            <a:endParaRPr lang="en-US" sz="500" b="1" dirty="0">
              <a:solidFill>
                <a:srgbClr val="BEC9D0"/>
              </a:solidFill>
            </a:endParaRP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3" name="Title 1"/>
          <p:cNvSpPr>
            <a:spLocks noGrp="1"/>
          </p:cNvSpPr>
          <p:nvPr>
            <p:ph type="title" hasCustomPrompt="1"/>
          </p:nvPr>
        </p:nvSpPr>
        <p:spPr bwMode="gray">
          <a:xfrm>
            <a:off x="1007460" y="1164868"/>
            <a:ext cx="4572000" cy="215444"/>
          </a:xfrm>
        </p:spPr>
        <p:txBody>
          <a:bodyPr anchor="ctr" anchorCtr="0"/>
          <a:lstStyle>
            <a:lvl1pPr>
              <a:defRPr sz="1400" b="0"/>
            </a:lvl1pPr>
          </a:lstStyle>
          <a:p>
            <a:r>
              <a:rPr lang="en-US" dirty="0"/>
              <a:t>Section Title – Arial 14pt Regular, White, Use Title Case</a:t>
            </a:r>
          </a:p>
        </p:txBody>
      </p:sp>
      <p:sp>
        <p:nvSpPr>
          <p:cNvPr id="25" name="Text Placeholder 4"/>
          <p:cNvSpPr>
            <a:spLocks noGrp="1"/>
          </p:cNvSpPr>
          <p:nvPr>
            <p:ph type="body" sz="quarter" idx="28" hasCustomPrompt="1"/>
          </p:nvPr>
        </p:nvSpPr>
        <p:spPr bwMode="gray">
          <a:xfrm>
            <a:off x="1259614" y="177371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6" name="Text Placeholder 4"/>
          <p:cNvSpPr>
            <a:spLocks noGrp="1"/>
          </p:cNvSpPr>
          <p:nvPr>
            <p:ph type="body" sz="quarter" idx="31" hasCustomPrompt="1"/>
          </p:nvPr>
        </p:nvSpPr>
        <p:spPr bwMode="gray">
          <a:xfrm>
            <a:off x="1478819" y="235178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2" hasCustomPrompt="1"/>
          </p:nvPr>
        </p:nvSpPr>
        <p:spPr bwMode="gray">
          <a:xfrm>
            <a:off x="1710550" y="292985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5" hasCustomPrompt="1"/>
          </p:nvPr>
        </p:nvSpPr>
        <p:spPr bwMode="gray">
          <a:xfrm>
            <a:off x="1917770" y="350792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485588176"/>
      </p:ext>
    </p:extLst>
  </p:cSld>
  <p:clrMapOvr>
    <a:overrideClrMapping bg1="lt1" tx1="dk1" bg2="lt2" tx2="dk2" accent1="accent1" accent2="accent2" accent3="accent3" accent4="accent4" accent5="accent5" accent6="accent6" hlink="hlink" folHlink="folHlink"/>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showMasterSp="0" preserve="1" userDrawn="1">
  <p:cSld name="Road Map 6">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526564" y="1341392"/>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760073" y="191946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987319" y="2497530"/>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17" name="TextBox 16"/>
          <p:cNvSpPr txBox="1"/>
          <p:nvPr userDrawn="1"/>
        </p:nvSpPr>
        <p:spPr bwMode="gray">
          <a:xfrm>
            <a:off x="1227091" y="307559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3"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1" name="TextBox 2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r>
              <a:rPr lang="en-US" sz="500" dirty="0">
                <a:solidFill>
                  <a:srgbClr val="BEC9D0"/>
                </a:solidFill>
              </a:rPr>
              <a:t> • 33592A</a:t>
            </a:r>
            <a:endParaRPr lang="en-US" sz="500" b="1" dirty="0">
              <a:solidFill>
                <a:srgbClr val="BEC9D0"/>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5" name="Title 1"/>
          <p:cNvSpPr>
            <a:spLocks noGrp="1"/>
          </p:cNvSpPr>
          <p:nvPr>
            <p:ph type="title" hasCustomPrompt="1"/>
          </p:nvPr>
        </p:nvSpPr>
        <p:spPr bwMode="gray">
          <a:xfrm>
            <a:off x="903718" y="901822"/>
            <a:ext cx="4572000" cy="215444"/>
          </a:xfrm>
        </p:spPr>
        <p:txBody>
          <a:bodyPr anchor="ctr" anchorCtr="0"/>
          <a:lstStyle>
            <a:lvl1pPr>
              <a:defRPr sz="1400" b="0"/>
            </a:lvl1pPr>
          </a:lstStyle>
          <a:p>
            <a:r>
              <a:rPr lang="en-US" dirty="0"/>
              <a:t>Section Title – Arial 14pt Regular, White, Use Title Case</a:t>
            </a:r>
          </a:p>
        </p:txBody>
      </p:sp>
      <p:sp>
        <p:nvSpPr>
          <p:cNvPr id="26" name="Text Placeholder 4"/>
          <p:cNvSpPr>
            <a:spLocks noGrp="1"/>
          </p:cNvSpPr>
          <p:nvPr>
            <p:ph type="body" sz="quarter" idx="28" hasCustomPrompt="1"/>
          </p:nvPr>
        </p:nvSpPr>
        <p:spPr bwMode="gray">
          <a:xfrm>
            <a:off x="1155872" y="1510669"/>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1" hasCustomPrompt="1"/>
          </p:nvPr>
        </p:nvSpPr>
        <p:spPr bwMode="gray">
          <a:xfrm>
            <a:off x="1375077" y="208873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2" hasCustomPrompt="1"/>
          </p:nvPr>
        </p:nvSpPr>
        <p:spPr bwMode="gray">
          <a:xfrm>
            <a:off x="1606808" y="2666807"/>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8" hasCustomPrompt="1"/>
          </p:nvPr>
        </p:nvSpPr>
        <p:spPr bwMode="gray">
          <a:xfrm>
            <a:off x="1814028" y="324487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9"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565666759"/>
      </p:ext>
    </p:extLst>
  </p:cSld>
  <p:clrMapOvr>
    <a:overrideClrMapping bg1="lt1" tx1="dk1" bg2="lt2" tx2="dk2" accent1="accent1" accent2="accent2" accent3="accent3" accent4="accent4" accent5="accent5" accent6="accent6" hlink="hlink" folHlink="folHlink"/>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showMasterSp="0" preserve="1" userDrawn="1">
  <p:cSld name="Road Map 7">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80339" y="12450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686412"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873696" y="220849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17" name="TextBox 16"/>
          <p:cNvSpPr txBox="1"/>
          <p:nvPr userDrawn="1"/>
        </p:nvSpPr>
        <p:spPr bwMode="gray">
          <a:xfrm>
            <a:off x="1073506" y="269021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3" name="TextBox 22"/>
          <p:cNvSpPr txBox="1"/>
          <p:nvPr userDrawn="1"/>
        </p:nvSpPr>
        <p:spPr bwMode="gray">
          <a:xfrm>
            <a:off x="1267053" y="317194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5"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6" name="TextBox 25"/>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7" name="TextBox 2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r>
              <a:rPr lang="en-US" sz="500" dirty="0">
                <a:solidFill>
                  <a:srgbClr val="BEC9D0"/>
                </a:solidFill>
              </a:rPr>
              <a:t> • 33592A</a:t>
            </a:r>
            <a:endParaRPr lang="en-US" sz="500" b="1" dirty="0">
              <a:solidFill>
                <a:srgbClr val="BEC9D0"/>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4"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080729" y="14143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273838" y="189604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466947" y="237777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2" name="Text Placeholder 4"/>
          <p:cNvSpPr>
            <a:spLocks noGrp="1"/>
          </p:cNvSpPr>
          <p:nvPr>
            <p:ph type="body" sz="quarter" idx="41" hasCustomPrompt="1"/>
          </p:nvPr>
        </p:nvSpPr>
        <p:spPr bwMode="gray">
          <a:xfrm>
            <a:off x="1660056" y="285949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3" name="Text Placeholder 4"/>
          <p:cNvSpPr>
            <a:spLocks noGrp="1"/>
          </p:cNvSpPr>
          <p:nvPr>
            <p:ph type="body" sz="quarter" idx="42" hasCustomPrompt="1"/>
          </p:nvPr>
        </p:nvSpPr>
        <p:spPr bwMode="gray">
          <a:xfrm>
            <a:off x="1853165" y="334122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43"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1645541310"/>
      </p:ext>
    </p:extLst>
  </p:cSld>
  <p:clrMapOvr>
    <a:overrideClrMapping bg1="lt1" tx1="dk1" bg2="lt2" tx2="dk2" accent1="accent1" accent2="accent2" accent3="accent3" accent4="accent4" accent5="accent5" accent6="accent6" hlink="hlink" folHlink="folHlink"/>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showMasterSp="0" preserve="1" userDrawn="1">
  <p:cSld name="Road Map 8">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5" name="TextBox 24"/>
          <p:cNvSpPr txBox="1"/>
          <p:nvPr userDrawn="1"/>
        </p:nvSpPr>
        <p:spPr bwMode="gray">
          <a:xfrm>
            <a:off x="1304319" y="324075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61414" y="117622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5" name="TextBox 14"/>
          <p:cNvSpPr txBox="1"/>
          <p:nvPr userDrawn="1"/>
        </p:nvSpPr>
        <p:spPr bwMode="gray">
          <a:xfrm>
            <a:off x="786050" y="200204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72902"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8</a:t>
            </a:r>
          </a:p>
        </p:txBody>
      </p:sp>
      <p:sp>
        <p:nvSpPr>
          <p:cNvPr id="17" name="TextBox 16"/>
          <p:cNvSpPr txBox="1"/>
          <p:nvPr userDrawn="1"/>
        </p:nvSpPr>
        <p:spPr bwMode="gray">
          <a:xfrm>
            <a:off x="967157" y="24149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2833"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grpSp>
        <p:nvGrpSpPr>
          <p:cNvPr id="2" name="Group 1"/>
          <p:cNvGrpSpPr/>
          <p:nvPr userDrawn="1"/>
        </p:nvGrpSpPr>
        <p:grpSpPr bwMode="gray">
          <a:xfrm>
            <a:off x="629995" y="1589135"/>
            <a:ext cx="274320" cy="492443"/>
            <a:chOff x="842273" y="1726771"/>
            <a:chExt cx="274320" cy="492443"/>
          </a:xfrm>
        </p:grpSpPr>
        <p:sp>
          <p:nvSpPr>
            <p:cNvPr id="14" name="TextBox 13"/>
            <p:cNvSpPr txBox="1"/>
            <p:nvPr userDrawn="1"/>
          </p:nvSpPr>
          <p:spPr bwMode="gray">
            <a:xfrm>
              <a:off x="842273"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28" name="Rectangle 27"/>
            <p:cNvSpPr/>
            <p:nvPr userDrawn="1"/>
          </p:nvSpPr>
          <p:spPr bwMode="gray">
            <a:xfrm rot="20240294">
              <a:off x="1002510" y="1948341"/>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23" name="TextBox 22"/>
          <p:cNvSpPr txBox="1"/>
          <p:nvPr userDrawn="1"/>
        </p:nvSpPr>
        <p:spPr bwMode="gray">
          <a:xfrm>
            <a:off x="1135738" y="282785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9"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3" name="TextBox 32"/>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31" name="TextBox 3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32" name="Text Placeholder 4"/>
          <p:cNvSpPr>
            <a:spLocks noGrp="1"/>
          </p:cNvSpPr>
          <p:nvPr>
            <p:ph type="body" sz="quarter" idx="28" hasCustomPrompt="1"/>
          </p:nvPr>
        </p:nvSpPr>
        <p:spPr bwMode="gray">
          <a:xfrm>
            <a:off x="1053142" y="134550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31" hasCustomPrompt="1"/>
          </p:nvPr>
        </p:nvSpPr>
        <p:spPr bwMode="gray">
          <a:xfrm>
            <a:off x="1218664" y="175841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5" name="Text Placeholder 4"/>
          <p:cNvSpPr>
            <a:spLocks noGrp="1"/>
          </p:cNvSpPr>
          <p:nvPr>
            <p:ph type="body" sz="quarter" idx="32" hasCustomPrompt="1"/>
          </p:nvPr>
        </p:nvSpPr>
        <p:spPr bwMode="gray">
          <a:xfrm>
            <a:off x="1384186" y="217131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6" name="Text Placeholder 4"/>
          <p:cNvSpPr>
            <a:spLocks noGrp="1"/>
          </p:cNvSpPr>
          <p:nvPr>
            <p:ph type="body" sz="quarter" idx="45" hasCustomPrompt="1"/>
          </p:nvPr>
        </p:nvSpPr>
        <p:spPr bwMode="gray">
          <a:xfrm>
            <a:off x="1549708" y="25842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7" name="Text Placeholder 4"/>
          <p:cNvSpPr>
            <a:spLocks noGrp="1"/>
          </p:cNvSpPr>
          <p:nvPr>
            <p:ph type="body" sz="quarter" idx="46" hasCustomPrompt="1"/>
          </p:nvPr>
        </p:nvSpPr>
        <p:spPr bwMode="gray">
          <a:xfrm>
            <a:off x="1715230" y="299713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8" name="Text Placeholder 4"/>
          <p:cNvSpPr>
            <a:spLocks noGrp="1"/>
          </p:cNvSpPr>
          <p:nvPr>
            <p:ph type="body" sz="quarter" idx="47" hasCustomPrompt="1"/>
          </p:nvPr>
        </p:nvSpPr>
        <p:spPr bwMode="gray">
          <a:xfrm>
            <a:off x="1880752" y="341003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9" name="Text Placeholder 4"/>
          <p:cNvSpPr>
            <a:spLocks noGrp="1"/>
          </p:cNvSpPr>
          <p:nvPr>
            <p:ph type="body" sz="quarter" idx="48"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2877734768"/>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Logo Lock-up">
    <p:spTree>
      <p:nvGrpSpPr>
        <p:cNvPr id="1" name=""/>
        <p:cNvGrpSpPr/>
        <p:nvPr/>
      </p:nvGrpSpPr>
      <p:grpSpPr>
        <a:xfrm>
          <a:off x="0" y="0"/>
          <a:ext cx="0" cy="0"/>
          <a:chOff x="0" y="0"/>
          <a:chExt cx="0" cy="0"/>
        </a:xfrm>
      </p:grpSpPr>
      <p:sp>
        <p:nvSpPr>
          <p:cNvPr id="15" name="Rectangle 14"/>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20" name="Group 19"/>
          <p:cNvGrpSpPr/>
          <p:nvPr userDrawn="1"/>
        </p:nvGrpSpPr>
        <p:grpSpPr bwMode="gray">
          <a:xfrm>
            <a:off x="2469328" y="1009678"/>
            <a:ext cx="3931710" cy="3793330"/>
            <a:chOff x="2469328" y="1009678"/>
            <a:chExt cx="3931710" cy="3793330"/>
          </a:xfrm>
        </p:grpSpPr>
        <p:sp>
          <p:nvSpPr>
            <p:cNvPr id="21"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2"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3"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grpSp>
      <p:sp>
        <p:nvSpPr>
          <p:cNvPr id="24" name="Rectangle 23"/>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5" name="Rectangle 24"/>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6" name="Text Placeholder 5"/>
          <p:cNvSpPr txBox="1">
            <a:spLocks/>
          </p:cNvSpPr>
          <p:nvPr userDrawn="1"/>
        </p:nvSpPr>
        <p:spPr bwMode="gray">
          <a:xfrm>
            <a:off x="3196864" y="4558066"/>
            <a:ext cx="2880771" cy="123111"/>
          </a:xfrm>
          <a:prstGeom prst="rect">
            <a:avLst/>
          </a:prstGeom>
        </p:spPr>
        <p:txBody>
          <a:bodyPr lIns="0" tIns="0" rIns="0" bIns="0">
            <a:spAutoFit/>
          </a:bodyPr>
          <a:lstStyle>
            <a:lvl1pPr marL="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1pPr>
            <a:lvl2pPr marL="1143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2pPr>
            <a:lvl3pPr marL="2286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3pPr>
            <a:lvl4pPr marL="3429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4pPr>
            <a:lvl5pPr marL="457200" indent="0" algn="l" defTabSz="640080" rtl="0" eaLnBrk="1" latinLnBrk="0" hangingPunct="1">
              <a:spcBef>
                <a:spcPts val="0"/>
              </a:spcBef>
              <a:buFont typeface="Arial" pitchFamily="34" charset="0"/>
              <a:buNone/>
              <a:defRPr sz="1200" kern="1200" baseline="0">
                <a:solidFill>
                  <a:schemeClr val="bg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lgn="r"/>
            <a:r>
              <a:rPr lang="en-US" sz="800" dirty="0">
                <a:solidFill>
                  <a:srgbClr val="333E48"/>
                </a:solidFill>
              </a:rPr>
              <a:t>research             technology             consulting</a:t>
            </a: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335" y="4563674"/>
            <a:ext cx="2665432" cy="115036"/>
          </a:xfrm>
          <a:prstGeom prst="rect">
            <a:avLst/>
          </a:prstGeom>
        </p:spPr>
      </p:pic>
      <p:sp>
        <p:nvSpPr>
          <p:cNvPr id="4"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6"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sp>
        <p:nvSpPr>
          <p:cNvPr id="18" name="Text Placeholder 5"/>
          <p:cNvSpPr>
            <a:spLocks noGrp="1"/>
          </p:cNvSpPr>
          <p:nvPr>
            <p:ph type="body" sz="quarter" idx="21" hasCustomPrompt="1"/>
          </p:nvPr>
        </p:nvSpPr>
        <p:spPr bwMode="gray">
          <a:xfrm>
            <a:off x="2012737" y="272657"/>
            <a:ext cx="2286000" cy="402336"/>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6" name="Straight Connector 15"/>
          <p:cNvCxnSpPr/>
          <p:nvPr userDrawn="1"/>
        </p:nvCxnSpPr>
        <p:spPr bwMode="gray">
          <a:xfrm>
            <a:off x="1892961" y="272657"/>
            <a:ext cx="0" cy="398908"/>
          </a:xfrm>
          <a:prstGeom prst="line">
            <a:avLst/>
          </a:prstGeom>
          <a:ln w="5715">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8782" y="272657"/>
            <a:ext cx="1438723" cy="398908"/>
          </a:xfrm>
          <a:prstGeom prst="rect">
            <a:avLst/>
          </a:prstGeom>
        </p:spPr>
      </p:pic>
      <p:grpSp>
        <p:nvGrpSpPr>
          <p:cNvPr id="43" name="Group 42"/>
          <p:cNvGrpSpPr/>
          <p:nvPr userDrawn="1"/>
        </p:nvGrpSpPr>
        <p:grpSpPr>
          <a:xfrm>
            <a:off x="5376532" y="4563007"/>
            <a:ext cx="196409" cy="128480"/>
            <a:chOff x="656773" y="1399832"/>
            <a:chExt cx="8289135" cy="5422283"/>
          </a:xfrm>
        </p:grpSpPr>
        <p:sp>
          <p:nvSpPr>
            <p:cNvPr id="44" name="Rectangle 43"/>
            <p:cNvSpPr/>
            <p:nvPr/>
          </p:nvSpPr>
          <p:spPr bwMode="gray">
            <a:xfrm flipH="1">
              <a:off x="4417883" y="3543481"/>
              <a:ext cx="4528025" cy="3278634"/>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45" name="Group 44"/>
            <p:cNvGrpSpPr/>
            <p:nvPr/>
          </p:nvGrpSpPr>
          <p:grpSpPr>
            <a:xfrm>
              <a:off x="656773" y="1399832"/>
              <a:ext cx="3784599" cy="5422283"/>
              <a:chOff x="656773" y="1399832"/>
              <a:chExt cx="3784599" cy="5422283"/>
            </a:xfrm>
          </p:grpSpPr>
          <p:sp>
            <p:nvSpPr>
              <p:cNvPr id="47" name="Rectangle 43"/>
              <p:cNvSpPr/>
              <p:nvPr/>
            </p:nvSpPr>
            <p:spPr bwMode="gray">
              <a:xfrm>
                <a:off x="656773" y="3543481"/>
                <a:ext cx="3784599" cy="3278634"/>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8" name="Oval 47"/>
              <p:cNvSpPr/>
              <p:nvPr/>
            </p:nvSpPr>
            <p:spPr bwMode="gray">
              <a:xfrm>
                <a:off x="793607"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46" name="Oval 45"/>
            <p:cNvSpPr/>
            <p:nvPr/>
          </p:nvSpPr>
          <p:spPr bwMode="gray">
            <a:xfrm>
              <a:off x="6937232"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grpSp>
        <p:nvGrpSpPr>
          <p:cNvPr id="49" name="Group 48"/>
          <p:cNvGrpSpPr/>
          <p:nvPr userDrawn="1"/>
        </p:nvGrpSpPr>
        <p:grpSpPr>
          <a:xfrm>
            <a:off x="4558489" y="4525050"/>
            <a:ext cx="151956" cy="203371"/>
            <a:chOff x="4807473" y="3465581"/>
            <a:chExt cx="2677513" cy="3583450"/>
          </a:xfrm>
          <a:solidFill>
            <a:schemeClr val="tx1"/>
          </a:solidFill>
        </p:grpSpPr>
        <p:sp>
          <p:nvSpPr>
            <p:cNvPr id="50" name="Flowchart: Manual Operation 15"/>
            <p:cNvSpPr/>
            <p:nvPr/>
          </p:nvSpPr>
          <p:spPr bwMode="gray">
            <a:xfrm>
              <a:off x="5047396" y="5469276"/>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51" name="Flowchart: Manual Operation 15"/>
            <p:cNvSpPr/>
            <p:nvPr/>
          </p:nvSpPr>
          <p:spPr bwMode="gray">
            <a:xfrm>
              <a:off x="4807473" y="3465581"/>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52" name="Flowchart: Manual Operation 15"/>
            <p:cNvSpPr/>
            <p:nvPr/>
          </p:nvSpPr>
          <p:spPr bwMode="gray">
            <a:xfrm rot="21428216">
              <a:off x="6068144" y="4422934"/>
              <a:ext cx="1416842" cy="141684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53" name="Rounded Rectangle 11"/>
          <p:cNvSpPr/>
          <p:nvPr userDrawn="1"/>
        </p:nvSpPr>
        <p:spPr bwMode="gray">
          <a:xfrm rot="18908457">
            <a:off x="3760132" y="4584583"/>
            <a:ext cx="190031" cy="98266"/>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Tree>
    <p:extLst>
      <p:ext uri="{BB962C8B-B14F-4D97-AF65-F5344CB8AC3E}">
        <p14:creationId xmlns:p14="http://schemas.microsoft.com/office/powerpoint/2010/main" val="1421867706"/>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Divider">
    <p:bg>
      <p:bgPr>
        <a:gradFill>
          <a:gsLst>
            <a:gs pos="28000">
              <a:schemeClr val="accent1"/>
            </a:gs>
            <a:gs pos="36000">
              <a:schemeClr val="accent2">
                <a:lumMod val="20000"/>
                <a:lumOff val="80000"/>
              </a:schemeClr>
            </a:gs>
            <a:gs pos="100000">
              <a:schemeClr val="accent1">
                <a:lumMod val="20000"/>
                <a:lumOff val="80000"/>
              </a:schemeClr>
            </a:gs>
          </a:gsLst>
          <a:lin ang="1920000" scaled="0"/>
        </a:gradFill>
        <a:effectLst/>
      </p:bgPr>
    </p:bg>
    <p:spTree>
      <p:nvGrpSpPr>
        <p:cNvPr id="1" name=""/>
        <p:cNvGrpSpPr/>
        <p:nvPr/>
      </p:nvGrpSpPr>
      <p:grpSpPr>
        <a:xfrm>
          <a:off x="0" y="0"/>
          <a:ext cx="0" cy="0"/>
          <a:chOff x="0" y="0"/>
          <a:chExt cx="0" cy="0"/>
        </a:xfrm>
      </p:grpSpPr>
      <p:cxnSp>
        <p:nvCxnSpPr>
          <p:cNvPr id="24" name="Straight Connector 23"/>
          <p:cNvCxnSpPr/>
          <p:nvPr userDrawn="1"/>
        </p:nvCxnSpPr>
        <p:spPr bwMode="gray">
          <a:xfrm>
            <a:off x="1578769" y="2252028"/>
            <a:ext cx="4501356" cy="0"/>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bwMode="gray">
          <a:xfrm>
            <a:off x="2" y="0"/>
            <a:ext cx="3052017" cy="4738136"/>
          </a:xfrm>
          <a:custGeom>
            <a:avLst/>
            <a:gdLst/>
            <a:ahLst/>
            <a:cxnLst/>
            <a:rect l="l" t="t" r="r" b="b"/>
            <a:pathLst>
              <a:path w="3052017" h="4738136">
                <a:moveTo>
                  <a:pt x="0" y="0"/>
                </a:moveTo>
                <a:lnTo>
                  <a:pt x="3052017" y="0"/>
                </a:lnTo>
                <a:lnTo>
                  <a:pt x="0" y="4738136"/>
                </a:lnTo>
                <a:close/>
              </a:path>
            </a:pathLst>
          </a:cu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11"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 name="Title 1"/>
          <p:cNvSpPr>
            <a:spLocks noGrp="1"/>
          </p:cNvSpPr>
          <p:nvPr>
            <p:ph type="title" hasCustomPrompt="1"/>
          </p:nvPr>
        </p:nvSpPr>
        <p:spPr bwMode="gray">
          <a:xfrm>
            <a:off x="1971651" y="2692310"/>
            <a:ext cx="3653112" cy="307777"/>
          </a:xfrm>
        </p:spPr>
        <p:txBody>
          <a:bodyPr/>
          <a:lstStyle>
            <a:lvl1pPr>
              <a:defRPr sz="2000" b="0">
                <a:solidFill>
                  <a:schemeClr val="tx1"/>
                </a:solidFill>
              </a:defRPr>
            </a:lvl1pPr>
          </a:lstStyle>
          <a:p>
            <a:r>
              <a:rPr lang="en-US" dirty="0"/>
              <a:t>Divider Title – Arial 20pt Regular</a:t>
            </a:r>
          </a:p>
        </p:txBody>
      </p:sp>
      <p:sp>
        <p:nvSpPr>
          <p:cNvPr id="4" name="Text Placeholder 3"/>
          <p:cNvSpPr>
            <a:spLocks noGrp="1"/>
          </p:cNvSpPr>
          <p:nvPr>
            <p:ph type="body" sz="quarter" idx="47" hasCustomPrompt="1"/>
          </p:nvPr>
        </p:nvSpPr>
        <p:spPr bwMode="gray">
          <a:xfrm>
            <a:off x="1971651" y="3033766"/>
            <a:ext cx="3653112" cy="169277"/>
          </a:xfrm>
        </p:spPr>
        <p:txBody>
          <a:bodyPr/>
          <a:lstStyle>
            <a:lvl1pPr marL="0" indent="0">
              <a:spcBef>
                <a:spcPts val="0"/>
              </a:spcBef>
              <a:buNone/>
              <a:defRPr sz="11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Divider Subtitle – Arial 11pt Regular</a:t>
            </a:r>
          </a:p>
        </p:txBody>
      </p:sp>
      <p:sp>
        <p:nvSpPr>
          <p:cNvPr id="6" name="Text Placeholder 5"/>
          <p:cNvSpPr>
            <a:spLocks noGrp="1"/>
          </p:cNvSpPr>
          <p:nvPr>
            <p:ph type="body" sz="quarter" idx="48" hasCustomPrompt="1"/>
          </p:nvPr>
        </p:nvSpPr>
        <p:spPr bwMode="gray">
          <a:xfrm>
            <a:off x="1971651" y="2063376"/>
            <a:ext cx="1371600" cy="138499"/>
          </a:xfrm>
        </p:spPr>
        <p:txBody>
          <a:bodyPr anchor="b" anchorCtr="0"/>
          <a:lstStyle>
            <a:lvl1pPr marL="0" indent="0" algn="l">
              <a:spcBef>
                <a:spcPts val="0"/>
              </a:spcBef>
              <a:buNone/>
              <a:defRPr sz="900" b="1" i="0" cap="all" spc="50" baseline="0">
                <a:solidFill>
                  <a:schemeClr val="tx1"/>
                </a:solidFill>
              </a:defRPr>
            </a:lvl1pPr>
            <a:lvl2pPr marL="114300" indent="0" algn="r">
              <a:spcBef>
                <a:spcPts val="0"/>
              </a:spcBef>
              <a:buNone/>
              <a:defRPr sz="1300" i="1">
                <a:solidFill>
                  <a:schemeClr val="accent3"/>
                </a:solidFill>
              </a:defRPr>
            </a:lvl2pPr>
            <a:lvl3pPr marL="228600" indent="0" algn="r">
              <a:spcBef>
                <a:spcPts val="0"/>
              </a:spcBef>
              <a:buNone/>
              <a:defRPr sz="1300" i="1">
                <a:solidFill>
                  <a:schemeClr val="accent3"/>
                </a:solidFill>
              </a:defRPr>
            </a:lvl3pPr>
            <a:lvl4pPr marL="342900" indent="0" algn="r">
              <a:spcBef>
                <a:spcPts val="0"/>
              </a:spcBef>
              <a:buNone/>
              <a:defRPr sz="1300" i="1">
                <a:solidFill>
                  <a:schemeClr val="accent3"/>
                </a:solidFill>
              </a:defRPr>
            </a:lvl4pPr>
            <a:lvl5pPr marL="457200" indent="0" algn="r">
              <a:spcBef>
                <a:spcPts val="0"/>
              </a:spcBef>
              <a:buNone/>
              <a:defRPr sz="1300" i="1">
                <a:solidFill>
                  <a:schemeClr val="accent3"/>
                </a:solidFill>
              </a:defRPr>
            </a:lvl5pPr>
          </a:lstStyle>
          <a:p>
            <a:pPr lvl="0"/>
            <a:r>
              <a:rPr lang="en-US" dirty="0"/>
              <a:t>Section #</a:t>
            </a:r>
          </a:p>
        </p:txBody>
      </p:sp>
      <p:sp>
        <p:nvSpPr>
          <p:cNvPr id="8" name="Text Placeholder 7"/>
          <p:cNvSpPr>
            <a:spLocks noGrp="1"/>
          </p:cNvSpPr>
          <p:nvPr>
            <p:ph type="body" sz="quarter" idx="49" hasCustomPrompt="1"/>
          </p:nvPr>
        </p:nvSpPr>
        <p:spPr bwMode="gray">
          <a:xfrm>
            <a:off x="2136429" y="3555012"/>
            <a:ext cx="2333303" cy="946413"/>
          </a:xfrm>
        </p:spPr>
        <p:txBody>
          <a:bodyPr/>
          <a:lstStyle>
            <a:lvl1pPr>
              <a:spcBef>
                <a:spcPts val="300"/>
              </a:spcBef>
              <a:defRPr sz="900"/>
            </a:lvl1pPr>
            <a:lvl2pPr>
              <a:spcBef>
                <a:spcPts val="300"/>
              </a:spcBef>
              <a:defRPr sz="900"/>
            </a:lvl2pPr>
            <a:lvl3pPr>
              <a:spcBef>
                <a:spcPts val="300"/>
              </a:spcBef>
              <a:defRPr sz="900"/>
            </a:lvl3pPr>
            <a:lvl4pPr>
              <a:spcBef>
                <a:spcPts val="300"/>
              </a:spcBef>
              <a:defRPr sz="900"/>
            </a:lvl4pPr>
            <a:lvl5pPr>
              <a:spcBef>
                <a:spcPts val="300"/>
              </a:spcBef>
              <a:defRPr sz="900"/>
            </a:lvl5pPr>
          </a:lstStyle>
          <a:p>
            <a:pPr lvl="0"/>
            <a:r>
              <a:rPr lang="en-US" dirty="0"/>
              <a:t>Bulleted text, if needed – Arial 9pt Regular Nine bullet levels are built in (hit Enter then Tab to get to the next bullet level)</a:t>
            </a:r>
          </a:p>
          <a:p>
            <a:pPr lvl="1"/>
            <a:r>
              <a:rPr lang="en-US" dirty="0"/>
              <a:t>Second level</a:t>
            </a:r>
          </a:p>
          <a:p>
            <a:pPr lvl="2"/>
            <a:r>
              <a:rPr lang="en-US" dirty="0"/>
              <a:t>Third level</a:t>
            </a:r>
          </a:p>
          <a:p>
            <a:pPr lvl="3"/>
            <a:r>
              <a:rPr lang="en-US" dirty="0"/>
              <a:t>Fourth level</a:t>
            </a:r>
          </a:p>
        </p:txBody>
      </p:sp>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9346" y="336758"/>
            <a:ext cx="1452036" cy="233314"/>
          </a:xfrm>
          <a:prstGeom prst="rect">
            <a:avLst/>
          </a:prstGeom>
        </p:spPr>
      </p:pic>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610" y="280890"/>
            <a:ext cx="1268070" cy="351591"/>
          </a:xfrm>
          <a:prstGeom prst="rect">
            <a:avLst/>
          </a:prstGeom>
        </p:spPr>
      </p:pic>
    </p:spTree>
    <p:extLst>
      <p:ext uri="{BB962C8B-B14F-4D97-AF65-F5344CB8AC3E}">
        <p14:creationId xmlns:p14="http://schemas.microsoft.com/office/powerpoint/2010/main" val="2648491623"/>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Standard">
    <p:bg>
      <p:bgPr>
        <a:solidFill>
          <a:schemeClr val="bg1"/>
        </a:solidFill>
        <a:effectLst/>
      </p:bgPr>
    </p:bg>
    <p:spTree>
      <p:nvGrpSpPr>
        <p:cNvPr id="1" name=""/>
        <p:cNvGrpSpPr/>
        <p:nvPr/>
      </p:nvGrpSpPr>
      <p:grpSpPr>
        <a:xfrm>
          <a:off x="0" y="0"/>
          <a:ext cx="0" cy="0"/>
          <a:chOff x="0" y="0"/>
          <a:chExt cx="0" cy="0"/>
        </a:xfrm>
      </p:grpSpPr>
      <p:pic>
        <p:nvPicPr>
          <p:cNvPr id="20" name="Picture 19"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21" name="Straight Connector 20"/>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3"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38397175"/>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8" name="Rectangle 7"/>
          <p:cNvSpPr/>
          <p:nvPr userDrawn="1"/>
        </p:nvSpPr>
        <p:spPr bwMode="gray">
          <a:xfrm>
            <a:off x="0" y="597694"/>
            <a:ext cx="6400800"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pic>
        <p:nvPicPr>
          <p:cNvPr id="12" name="Picture 11"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3" name="Straight Connector 12"/>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7"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9"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10"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63450230"/>
      </p:ext>
    </p:extLst>
  </p:cSld>
  <p:clrMapOvr>
    <a:overrideClrMapping bg1="lt1" tx1="dk1" bg2="lt2" tx2="dk2" accent1="accent1" accent2="accent2" accent3="accent3" accent4="accent4" accent5="accent5" accent6="accent6" hlink="hlink" folHlink="folHlink"/>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showMasterSp="0" preserve="1" userDrawn="1">
  <p:cSld name="Impact Slide">
    <p:bg bwMode="gray">
      <p:bgPr>
        <a:solidFill>
          <a:schemeClr val="accent4"/>
        </a:solidFill>
        <a:effectLst/>
      </p:bgPr>
    </p:bg>
    <p:spTree>
      <p:nvGrpSpPr>
        <p:cNvPr id="1" name=""/>
        <p:cNvGrpSpPr/>
        <p:nvPr/>
      </p:nvGrpSpPr>
      <p:grpSpPr>
        <a:xfrm>
          <a:off x="0" y="0"/>
          <a:ext cx="0" cy="0"/>
          <a:chOff x="0" y="0"/>
          <a:chExt cx="0" cy="0"/>
        </a:xfrm>
      </p:grpSpPr>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1" name="TextBox 1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r>
              <a:rPr lang="en-US" sz="500" dirty="0">
                <a:solidFill>
                  <a:srgbClr val="BEC9D0"/>
                </a:solidFill>
              </a:rPr>
              <a:t> • 33592A</a:t>
            </a:r>
            <a:endParaRPr lang="en-US" sz="500" b="1" dirty="0">
              <a:solidFill>
                <a:srgbClr val="BEC9D0"/>
              </a:solidFill>
            </a:endParaRPr>
          </a:p>
        </p:txBody>
      </p:sp>
      <p:sp>
        <p:nvSpPr>
          <p:cNvPr id="10"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12"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2"/>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3" name="Text Placeholder 4"/>
          <p:cNvSpPr>
            <a:spLocks noGrp="1"/>
          </p:cNvSpPr>
          <p:nvPr>
            <p:ph type="body" sz="quarter" idx="27" hasCustomPrompt="1"/>
          </p:nvPr>
        </p:nvSpPr>
        <p:spPr bwMode="gray">
          <a:xfrm>
            <a:off x="955976" y="1760829"/>
            <a:ext cx="4488849" cy="1777410"/>
          </a:xfrm>
        </p:spPr>
        <p:txBody>
          <a:bodyPr/>
          <a:lstStyle>
            <a:lvl1pPr marL="0" indent="0">
              <a:lnSpc>
                <a:spcPct val="110000"/>
              </a:lnSpc>
              <a:spcBef>
                <a:spcPts val="1200"/>
              </a:spcBef>
              <a:buNone/>
              <a:defRPr sz="1500" baseline="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Use dark background slides sparingly as impact slides (ex: a single quote, statistic, or large image). See sample impact slides in the ABC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4389120" y="4619012"/>
            <a:ext cx="2011680" cy="181588"/>
          </a:xfrm>
        </p:spPr>
        <p:txBody>
          <a:bodyPr rIns="45720" bIns="27432" anchor="b" anchorCtr="0"/>
          <a:lstStyle>
            <a:lvl1pPr marL="0" indent="0">
              <a:spcBef>
                <a:spcPts val="0"/>
              </a:spcBef>
              <a:buNone/>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2258868472"/>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pic>
        <p:nvPicPr>
          <p:cNvPr id="15" name="Picture 14"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6" name="Straight Connector 15"/>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FFFFFF"/>
                </a:solidFill>
                <a:cs typeface="Arial" pitchFamily="34" charset="0"/>
              </a:rPr>
              <a:t>Notes:</a:t>
            </a:r>
          </a:p>
        </p:txBody>
      </p:sp>
      <p:sp>
        <p:nvSpPr>
          <p:cNvPr id="13"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94595997"/>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Notes (Alt)">
    <p:spTree>
      <p:nvGrpSpPr>
        <p:cNvPr id="1" name=""/>
        <p:cNvGrpSpPr/>
        <p:nvPr/>
      </p:nvGrpSpPr>
      <p:grpSpPr>
        <a:xfrm>
          <a:off x="0" y="0"/>
          <a:ext cx="0" cy="0"/>
          <a:chOff x="0" y="0"/>
          <a:chExt cx="0" cy="0"/>
        </a:xfrm>
      </p:grpSpPr>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320675" y="85309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18" name="TextBox 17"/>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333E48"/>
                </a:solidFill>
                <a:cs typeface="Arial" pitchFamily="34" charset="0"/>
              </a:rPr>
              <a:t>Notes:</a:t>
            </a:r>
          </a:p>
        </p:txBody>
      </p:sp>
    </p:spTree>
    <p:extLst>
      <p:ext uri="{BB962C8B-B14F-4D97-AF65-F5344CB8AC3E}">
        <p14:creationId xmlns:p14="http://schemas.microsoft.com/office/powerpoint/2010/main" val="3197973007"/>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Speech Text Bottom">
    <p:spTree>
      <p:nvGrpSpPr>
        <p:cNvPr id="1" name=""/>
        <p:cNvGrpSpPr/>
        <p:nvPr/>
      </p:nvGrpSpPr>
      <p:grpSpPr>
        <a:xfrm>
          <a:off x="0" y="0"/>
          <a:ext cx="0" cy="0"/>
          <a:chOff x="0" y="0"/>
          <a:chExt cx="0" cy="0"/>
        </a:xfrm>
      </p:grpSpPr>
      <p:sp>
        <p:nvSpPr>
          <p:cNvPr id="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 name="Title 1"/>
          <p:cNvSpPr>
            <a:spLocks noGrp="1"/>
          </p:cNvSpPr>
          <p:nvPr>
            <p:ph type="title" hasCustomPrompt="1"/>
          </p:nvPr>
        </p:nvSpPr>
        <p:spPr bwMode="gray">
          <a:xfrm>
            <a:off x="320675" y="2487144"/>
            <a:ext cx="5759450" cy="2018181"/>
          </a:xfrm>
        </p:spPr>
        <p:txBody>
          <a:bodyPr anchor="t" anchorCtr="0"/>
          <a:lstStyle>
            <a:lvl1pPr>
              <a:lnSpc>
                <a:spcPct val="110000"/>
              </a:lnSpc>
              <a:spcBef>
                <a:spcPts val="800"/>
              </a:spcBef>
              <a:defRPr sz="1000" b="0">
                <a:solidFill>
                  <a:schemeClr val="tx1"/>
                </a:solidFill>
              </a:defRPr>
            </a:lvl1pPr>
          </a:lstStyle>
          <a:p>
            <a:r>
              <a:rPr lang="en-US" dirty="0"/>
              <a:t>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a:t>
            </a:r>
          </a:p>
        </p:txBody>
      </p:sp>
    </p:spTree>
    <p:extLst>
      <p:ext uri="{BB962C8B-B14F-4D97-AF65-F5344CB8AC3E}">
        <p14:creationId xmlns:p14="http://schemas.microsoft.com/office/powerpoint/2010/main" val="14555002"/>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3295" y="3612362"/>
            <a:ext cx="5739063" cy="1077218"/>
          </a:xfrm>
        </p:spPr>
        <p:txBody>
          <a:bodyPr/>
          <a:lstStyle>
            <a:lvl1pPr>
              <a:defRPr sz="3500" b="0">
                <a:solidFill>
                  <a:schemeClr val="tx1"/>
                </a:solidFill>
              </a:defRPr>
            </a:lvl1pPr>
          </a:lstStyle>
          <a:p>
            <a:r>
              <a:rPr lang="en-US" dirty="0"/>
              <a:t>Presentation Title – Arial 35pt Regular, Use Title Case</a:t>
            </a:r>
          </a:p>
        </p:txBody>
      </p:sp>
      <p:sp>
        <p:nvSpPr>
          <p:cNvPr id="6" name="Text Placeholder 5"/>
          <p:cNvSpPr>
            <a:spLocks noGrp="1"/>
          </p:cNvSpPr>
          <p:nvPr>
            <p:ph type="body" sz="quarter" idx="21" hasCustomPrompt="1"/>
          </p:nvPr>
        </p:nvSpPr>
        <p:spPr bwMode="gray">
          <a:xfrm>
            <a:off x="1854301" y="359914"/>
            <a:ext cx="2286000" cy="429768"/>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2" name="Straight Connector 11"/>
          <p:cNvCxnSpPr/>
          <p:nvPr userDrawn="1"/>
        </p:nvCxnSpPr>
        <p:spPr>
          <a:xfrm>
            <a:off x="1729422" y="359914"/>
            <a:ext cx="0" cy="432435"/>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27303" y="359914"/>
            <a:ext cx="1549400" cy="431800"/>
          </a:xfrm>
          <a:prstGeom prst="rect">
            <a:avLst/>
          </a:prstGeom>
        </p:spPr>
      </p:pic>
    </p:spTree>
    <p:extLst>
      <p:ext uri="{BB962C8B-B14F-4D97-AF65-F5344CB8AC3E}">
        <p14:creationId xmlns:p14="http://schemas.microsoft.com/office/powerpoint/2010/main" val="4251984430"/>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3295" y="3612362"/>
            <a:ext cx="5739063" cy="1077218"/>
          </a:xfrm>
        </p:spPr>
        <p:txBody>
          <a:bodyPr/>
          <a:lstStyle>
            <a:lvl1pPr>
              <a:defRPr sz="3500" b="0">
                <a:solidFill>
                  <a:schemeClr val="tx1"/>
                </a:solidFill>
              </a:defRPr>
            </a:lvl1pPr>
          </a:lstStyle>
          <a:p>
            <a:r>
              <a:rPr lang="en-US" dirty="0"/>
              <a:t>Presentation Title – Arial 35pt Regular, Use Title Case</a:t>
            </a:r>
          </a:p>
        </p:txBody>
      </p: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27303" y="359914"/>
            <a:ext cx="1549400" cy="431800"/>
          </a:xfrm>
          <a:prstGeom prst="rect">
            <a:avLst/>
          </a:prstGeom>
        </p:spPr>
      </p:pic>
    </p:spTree>
    <p:extLst>
      <p:ext uri="{BB962C8B-B14F-4D97-AF65-F5344CB8AC3E}">
        <p14:creationId xmlns:p14="http://schemas.microsoft.com/office/powerpoint/2010/main" val="4137895931"/>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93295" y="16928"/>
            <a:ext cx="5586830" cy="230832"/>
          </a:xfrm>
        </p:spPr>
        <p:txBody>
          <a:bodyPr anchor="t" anchorCtr="0"/>
          <a:lstStyle>
            <a:lvl1pPr>
              <a:defRPr sz="1500" b="0">
                <a:solidFill>
                  <a:schemeClr val="tx1"/>
                </a:solidFill>
              </a:defRPr>
            </a:lvl1pPr>
          </a:lstStyle>
          <a:p>
            <a:r>
              <a:rPr lang="en-US" sz="1500" dirty="0"/>
              <a:t>Presentation Subtitle – Arial 15pt Regular, Use Title Case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066" y="4550731"/>
            <a:ext cx="2758044" cy="119033"/>
          </a:xfrm>
          <a:prstGeom prst="rect">
            <a:avLst/>
          </a:prstGeom>
        </p:spPr>
      </p:pic>
      <p:sp>
        <p:nvSpPr>
          <p:cNvPr id="9" name="Text Placeholder 5"/>
          <p:cNvSpPr txBox="1">
            <a:spLocks/>
          </p:cNvSpPr>
          <p:nvPr userDrawn="1"/>
        </p:nvSpPr>
        <p:spPr bwMode="gray">
          <a:xfrm>
            <a:off x="3282078" y="4540103"/>
            <a:ext cx="3107155" cy="137083"/>
          </a:xfrm>
          <a:prstGeom prst="rect">
            <a:avLst/>
          </a:prstGeom>
        </p:spPr>
        <p:txBody>
          <a:bodyPr wrap="square" lIns="0" tIns="0" rIns="0" bIns="0">
            <a:spAutoFit/>
          </a:bodyPr>
          <a:lstStyle/>
          <a:p>
            <a:pPr algn="r"/>
            <a:r>
              <a:rPr lang="en-US" sz="950" dirty="0">
                <a:solidFill>
                  <a:srgbClr val="333E48"/>
                </a:solidFill>
                <a:ea typeface="Times New Roman"/>
                <a:cs typeface="Times New Roman"/>
              </a:rPr>
              <a:t>research            technology              consulting</a:t>
            </a:r>
            <a:endParaRPr lang="en-US" sz="1200" dirty="0">
              <a:solidFill>
                <a:srgbClr val="333E48"/>
              </a:solidFill>
              <a:latin typeface="Times New Roman"/>
              <a:ea typeface="Times New Roman"/>
            </a:endParaRPr>
          </a:p>
        </p:txBody>
      </p:sp>
      <p:cxnSp>
        <p:nvCxnSpPr>
          <p:cNvPr id="10" name="Straight Connector 9"/>
          <p:cNvCxnSpPr/>
          <p:nvPr userDrawn="1"/>
        </p:nvCxnSpPr>
        <p:spPr>
          <a:xfrm>
            <a:off x="-4290" y="4336047"/>
            <a:ext cx="6405090" cy="0"/>
          </a:xfrm>
          <a:prstGeom prst="line">
            <a:avLst/>
          </a:prstGeom>
          <a:noFill/>
          <a:ln w="12700" cap="flat" cmpd="sng" algn="ctr">
            <a:solidFill>
              <a:schemeClr val="accent4"/>
            </a:solidFill>
            <a:prstDash val="solid"/>
            <a:miter lim="800000"/>
          </a:ln>
          <a:effectLst/>
        </p:spPr>
      </p:cxnSp>
      <p:grpSp>
        <p:nvGrpSpPr>
          <p:cNvPr id="11" name="Group 10"/>
          <p:cNvGrpSpPr/>
          <p:nvPr userDrawn="1"/>
        </p:nvGrpSpPr>
        <p:grpSpPr>
          <a:xfrm>
            <a:off x="5584851" y="4542229"/>
            <a:ext cx="212687" cy="135825"/>
            <a:chOff x="-610120" y="-1070802"/>
            <a:chExt cx="8498295" cy="5422283"/>
          </a:xfrm>
          <a:solidFill>
            <a:schemeClr val="accent6"/>
          </a:solidFill>
        </p:grpSpPr>
        <p:sp>
          <p:nvSpPr>
            <p:cNvPr id="19" name="Rectangle 43"/>
            <p:cNvSpPr/>
            <p:nvPr userDrawn="1"/>
          </p:nvSpPr>
          <p:spPr bwMode="gray">
            <a:xfrm flipH="1">
              <a:off x="3360114" y="1072841"/>
              <a:ext cx="4528061" cy="3278640"/>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grpSp>
          <p:nvGrpSpPr>
            <p:cNvPr id="20" name="Group 19"/>
            <p:cNvGrpSpPr/>
            <p:nvPr userDrawn="1"/>
          </p:nvGrpSpPr>
          <p:grpSpPr>
            <a:xfrm>
              <a:off x="-610120" y="-1070802"/>
              <a:ext cx="3784617" cy="5422283"/>
              <a:chOff x="-610120" y="-1070802"/>
              <a:chExt cx="3784617" cy="5422283"/>
            </a:xfrm>
            <a:grpFill/>
          </p:grpSpPr>
          <p:sp>
            <p:nvSpPr>
              <p:cNvPr id="22" name="Rectangle 43"/>
              <p:cNvSpPr/>
              <p:nvPr userDrawn="1"/>
            </p:nvSpPr>
            <p:spPr bwMode="gray">
              <a:xfrm>
                <a:off x="-610120" y="1072841"/>
                <a:ext cx="3784617" cy="3278640"/>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sp>
            <p:nvSpPr>
              <p:cNvPr id="23" name="Oval 22"/>
              <p:cNvSpPr/>
              <p:nvPr userDrawn="1"/>
            </p:nvSpPr>
            <p:spPr bwMode="gray">
              <a:xfrm>
                <a:off x="-473548" y="-1070802"/>
                <a:ext cx="1866375" cy="1866391"/>
              </a:xfrm>
              <a:prstGeom prst="ellipse">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grpSp>
        <p:sp>
          <p:nvSpPr>
            <p:cNvPr id="21" name="Oval 20"/>
            <p:cNvSpPr/>
            <p:nvPr userDrawn="1"/>
          </p:nvSpPr>
          <p:spPr bwMode="gray">
            <a:xfrm>
              <a:off x="5879503" y="-1070802"/>
              <a:ext cx="1866337" cy="1866391"/>
            </a:xfrm>
            <a:prstGeom prst="ellipse">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grpSp>
      <p:grpSp>
        <p:nvGrpSpPr>
          <p:cNvPr id="14" name="Group 13"/>
          <p:cNvGrpSpPr/>
          <p:nvPr userDrawn="1"/>
        </p:nvGrpSpPr>
        <p:grpSpPr>
          <a:xfrm>
            <a:off x="4614809" y="4508219"/>
            <a:ext cx="151740" cy="202480"/>
            <a:chOff x="-2599" y="0"/>
            <a:chExt cx="2677551" cy="3583450"/>
          </a:xfrm>
          <a:solidFill>
            <a:schemeClr val="accent6"/>
          </a:solidFill>
        </p:grpSpPr>
        <p:sp>
          <p:nvSpPr>
            <p:cNvPr id="16" name="Flowchart: Manual Operation 15"/>
            <p:cNvSpPr/>
            <p:nvPr userDrawn="1"/>
          </p:nvSpPr>
          <p:spPr bwMode="gray">
            <a:xfrm>
              <a:off x="237329" y="2003692"/>
              <a:ext cx="1579745" cy="1579758"/>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sp>
          <p:nvSpPr>
            <p:cNvPr id="17" name="Flowchart: Manual Operation 15"/>
            <p:cNvSpPr/>
            <p:nvPr userDrawn="1"/>
          </p:nvSpPr>
          <p:spPr bwMode="gray">
            <a:xfrm>
              <a:off x="-2599" y="0"/>
              <a:ext cx="1579762" cy="1579758"/>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sp>
          <p:nvSpPr>
            <p:cNvPr id="18" name="Flowchart: Manual Operation 15"/>
            <p:cNvSpPr/>
            <p:nvPr userDrawn="1"/>
          </p:nvSpPr>
          <p:spPr bwMode="gray">
            <a:xfrm rot="21428216">
              <a:off x="1258113" y="957345"/>
              <a:ext cx="1416839" cy="1416850"/>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grpSp>
      <p:sp>
        <p:nvSpPr>
          <p:cNvPr id="15" name="Rounded Rectangle 11"/>
          <p:cNvSpPr/>
          <p:nvPr userDrawn="1"/>
        </p:nvSpPr>
        <p:spPr bwMode="gray">
          <a:xfrm rot="18908457">
            <a:off x="3722030" y="4565610"/>
            <a:ext cx="177135" cy="90550"/>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sp>
        <p:nvSpPr>
          <p:cNvPr id="25" name="Text Placeholder 5"/>
          <p:cNvSpPr>
            <a:spLocks noGrp="1"/>
          </p:cNvSpPr>
          <p:nvPr>
            <p:ph type="body" sz="quarter" idx="21" hasCustomPrompt="1"/>
          </p:nvPr>
        </p:nvSpPr>
        <p:spPr bwMode="gray">
          <a:xfrm>
            <a:off x="493295" y="1310192"/>
            <a:ext cx="4572000" cy="169277"/>
          </a:xfrm>
        </p:spPr>
        <p:txBody>
          <a:bodyPr/>
          <a:lstStyle>
            <a:lvl1pPr marL="0" indent="0">
              <a:spcBef>
                <a:spcPts val="0"/>
              </a:spcBef>
              <a:buNone/>
              <a:defRPr sz="1100" b="1"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r>
              <a:rPr lang="en-US" dirty="0"/>
              <a:t>Add Institution Name (If You Need to Customize)</a:t>
            </a:r>
          </a:p>
        </p:txBody>
      </p:sp>
      <p:sp>
        <p:nvSpPr>
          <p:cNvPr id="26" name="Text Placeholder 5"/>
          <p:cNvSpPr>
            <a:spLocks noGrp="1"/>
          </p:cNvSpPr>
          <p:nvPr>
            <p:ph type="body" sz="quarter" idx="22" hasCustomPrompt="1"/>
          </p:nvPr>
        </p:nvSpPr>
        <p:spPr bwMode="gray">
          <a:xfrm>
            <a:off x="493295" y="1543666"/>
            <a:ext cx="4572000" cy="169277"/>
          </a:xfrm>
        </p:spPr>
        <p:txBody>
          <a:bodyPr/>
          <a:lstStyle>
            <a:lvl1pPr marL="0" indent="0">
              <a:spcBef>
                <a:spcPts val="0"/>
              </a:spcBef>
              <a:buNone/>
              <a:defRPr sz="1100" b="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Add Date of Presentation (If You Need to Customize)</a:t>
            </a:r>
          </a:p>
        </p:txBody>
      </p:sp>
    </p:spTree>
    <p:extLst>
      <p:ext uri="{BB962C8B-B14F-4D97-AF65-F5344CB8AC3E}">
        <p14:creationId xmlns:p14="http://schemas.microsoft.com/office/powerpoint/2010/main" val="19748095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Logo">
    <p:spTree>
      <p:nvGrpSpPr>
        <p:cNvPr id="1" name=""/>
        <p:cNvGrpSpPr/>
        <p:nvPr/>
      </p:nvGrpSpPr>
      <p:grpSpPr>
        <a:xfrm>
          <a:off x="0" y="0"/>
          <a:ext cx="0" cy="0"/>
          <a:chOff x="0" y="0"/>
          <a:chExt cx="0" cy="0"/>
        </a:xfrm>
      </p:grpSpPr>
      <p:sp>
        <p:nvSpPr>
          <p:cNvPr id="14" name="Rectangle 13"/>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15" name="Group 14"/>
          <p:cNvGrpSpPr/>
          <p:nvPr userDrawn="1"/>
        </p:nvGrpSpPr>
        <p:grpSpPr bwMode="gray">
          <a:xfrm>
            <a:off x="2469328" y="1009678"/>
            <a:ext cx="3931710" cy="3793330"/>
            <a:chOff x="2469328" y="1009678"/>
            <a:chExt cx="3931710" cy="3793330"/>
          </a:xfrm>
        </p:grpSpPr>
        <p:sp>
          <p:nvSpPr>
            <p:cNvPr id="17"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1"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2"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grpSp>
      <p:sp>
        <p:nvSpPr>
          <p:cNvPr id="25" name="Rectangle 24"/>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6" name="Rectangle 25"/>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335" y="4563674"/>
            <a:ext cx="2665432" cy="115036"/>
          </a:xfrm>
          <a:prstGeom prst="rect">
            <a:avLst/>
          </a:prstGeom>
        </p:spPr>
      </p:pic>
      <p:sp>
        <p:nvSpPr>
          <p:cNvPr id="23"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24"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8782" y="272657"/>
            <a:ext cx="1438723" cy="398908"/>
          </a:xfrm>
          <a:prstGeom prst="rect">
            <a:avLst/>
          </a:prstGeom>
        </p:spPr>
      </p:pic>
      <p:sp>
        <p:nvSpPr>
          <p:cNvPr id="40" name="Text Placeholder 5"/>
          <p:cNvSpPr txBox="1">
            <a:spLocks/>
          </p:cNvSpPr>
          <p:nvPr userDrawn="1"/>
        </p:nvSpPr>
        <p:spPr bwMode="gray">
          <a:xfrm>
            <a:off x="3196864" y="4558066"/>
            <a:ext cx="2880771" cy="123111"/>
          </a:xfrm>
          <a:prstGeom prst="rect">
            <a:avLst/>
          </a:prstGeom>
        </p:spPr>
        <p:txBody>
          <a:bodyPr lIns="0" tIns="0" rIns="0" bIns="0">
            <a:spAutoFit/>
          </a:bodyPr>
          <a:lstStyle>
            <a:lvl1pPr marL="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1pPr>
            <a:lvl2pPr marL="1143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2pPr>
            <a:lvl3pPr marL="2286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3pPr>
            <a:lvl4pPr marL="3429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4pPr>
            <a:lvl5pPr marL="457200" indent="0" algn="l" defTabSz="640080" rtl="0" eaLnBrk="1" latinLnBrk="0" hangingPunct="1">
              <a:spcBef>
                <a:spcPts val="0"/>
              </a:spcBef>
              <a:buFont typeface="Arial" pitchFamily="34" charset="0"/>
              <a:buNone/>
              <a:defRPr sz="1200" kern="1200" baseline="0">
                <a:solidFill>
                  <a:schemeClr val="bg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lgn="r"/>
            <a:r>
              <a:rPr lang="en-US" sz="800" dirty="0">
                <a:solidFill>
                  <a:srgbClr val="333E48"/>
                </a:solidFill>
              </a:rPr>
              <a:t>research             technology             consulting</a:t>
            </a:r>
          </a:p>
        </p:txBody>
      </p:sp>
      <p:grpSp>
        <p:nvGrpSpPr>
          <p:cNvPr id="41" name="Group 40"/>
          <p:cNvGrpSpPr/>
          <p:nvPr userDrawn="1"/>
        </p:nvGrpSpPr>
        <p:grpSpPr>
          <a:xfrm>
            <a:off x="5376532" y="4563007"/>
            <a:ext cx="196409" cy="128480"/>
            <a:chOff x="656773" y="1399832"/>
            <a:chExt cx="8289135" cy="5422283"/>
          </a:xfrm>
        </p:grpSpPr>
        <p:sp>
          <p:nvSpPr>
            <p:cNvPr id="42" name="Rectangle 43"/>
            <p:cNvSpPr/>
            <p:nvPr/>
          </p:nvSpPr>
          <p:spPr bwMode="gray">
            <a:xfrm flipH="1">
              <a:off x="4417883" y="3543481"/>
              <a:ext cx="4528025" cy="3278634"/>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43" name="Group 42"/>
            <p:cNvGrpSpPr/>
            <p:nvPr/>
          </p:nvGrpSpPr>
          <p:grpSpPr>
            <a:xfrm>
              <a:off x="656773" y="1399832"/>
              <a:ext cx="3784599" cy="5422283"/>
              <a:chOff x="656773" y="1399832"/>
              <a:chExt cx="3784599" cy="5422283"/>
            </a:xfrm>
          </p:grpSpPr>
          <p:sp>
            <p:nvSpPr>
              <p:cNvPr id="45" name="Rectangle 43"/>
              <p:cNvSpPr/>
              <p:nvPr/>
            </p:nvSpPr>
            <p:spPr bwMode="gray">
              <a:xfrm>
                <a:off x="656773" y="3543481"/>
                <a:ext cx="3784599" cy="3278634"/>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6" name="Oval 45"/>
              <p:cNvSpPr/>
              <p:nvPr/>
            </p:nvSpPr>
            <p:spPr bwMode="gray">
              <a:xfrm>
                <a:off x="793607"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44" name="Oval 43"/>
            <p:cNvSpPr/>
            <p:nvPr/>
          </p:nvSpPr>
          <p:spPr bwMode="gray">
            <a:xfrm>
              <a:off x="6937232"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grpSp>
        <p:nvGrpSpPr>
          <p:cNvPr id="47" name="Group 46"/>
          <p:cNvGrpSpPr/>
          <p:nvPr userDrawn="1"/>
        </p:nvGrpSpPr>
        <p:grpSpPr>
          <a:xfrm>
            <a:off x="4558489" y="4525050"/>
            <a:ext cx="151956" cy="203371"/>
            <a:chOff x="4807473" y="3465581"/>
            <a:chExt cx="2677513" cy="3583450"/>
          </a:xfrm>
          <a:solidFill>
            <a:schemeClr val="tx1"/>
          </a:solidFill>
        </p:grpSpPr>
        <p:sp>
          <p:nvSpPr>
            <p:cNvPr id="48" name="Flowchart: Manual Operation 15"/>
            <p:cNvSpPr/>
            <p:nvPr/>
          </p:nvSpPr>
          <p:spPr bwMode="gray">
            <a:xfrm>
              <a:off x="5047396" y="5469276"/>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9" name="Flowchart: Manual Operation 15"/>
            <p:cNvSpPr/>
            <p:nvPr/>
          </p:nvSpPr>
          <p:spPr bwMode="gray">
            <a:xfrm>
              <a:off x="4807473" y="3465581"/>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50" name="Flowchart: Manual Operation 15"/>
            <p:cNvSpPr/>
            <p:nvPr/>
          </p:nvSpPr>
          <p:spPr bwMode="gray">
            <a:xfrm rot="21428216">
              <a:off x="6068144" y="4422934"/>
              <a:ext cx="1416842" cy="141684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51" name="Rounded Rectangle 11"/>
          <p:cNvSpPr/>
          <p:nvPr userDrawn="1"/>
        </p:nvSpPr>
        <p:spPr bwMode="gray">
          <a:xfrm rot="18908457">
            <a:off x="3760132" y="4584583"/>
            <a:ext cx="190031" cy="98266"/>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Tree>
    <p:extLst>
      <p:ext uri="{BB962C8B-B14F-4D97-AF65-F5344CB8AC3E}">
        <p14:creationId xmlns:p14="http://schemas.microsoft.com/office/powerpoint/2010/main" val="3461542742"/>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29935"/>
            <a:ext cx="4023360" cy="307777"/>
          </a:xfrm>
        </p:spPr>
        <p:txBody>
          <a:bodyPr anchor="t" anchorCtr="0"/>
          <a:lstStyle>
            <a:lvl1pPr>
              <a:defRPr sz="2000" b="0">
                <a:solidFill>
                  <a:schemeClr val="tx1"/>
                </a:solidFill>
              </a:defRPr>
            </a:lvl1pPr>
          </a:lstStyle>
          <a:p>
            <a:r>
              <a:rPr lang="en-US" dirty="0"/>
              <a:t>Insert Program Name Here</a:t>
            </a:r>
          </a:p>
        </p:txBody>
      </p:sp>
      <p:sp>
        <p:nvSpPr>
          <p:cNvPr id="15" name="Text Placeholder 5"/>
          <p:cNvSpPr>
            <a:spLocks noGrp="1"/>
          </p:cNvSpPr>
          <p:nvPr>
            <p:ph type="body" sz="quarter" idx="20" hasCustomPrompt="1"/>
          </p:nvPr>
        </p:nvSpPr>
        <p:spPr bwMode="gray">
          <a:xfrm>
            <a:off x="784156" y="11437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5" name="Text Placeholder 4"/>
          <p:cNvSpPr>
            <a:spLocks noGrp="1"/>
          </p:cNvSpPr>
          <p:nvPr>
            <p:ph type="body" sz="quarter" idx="30" hasCustomPrompt="1"/>
          </p:nvPr>
        </p:nvSpPr>
        <p:spPr bwMode="gray">
          <a:xfrm>
            <a:off x="784156" y="1348779"/>
            <a:ext cx="347472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cxnSp>
        <p:nvCxnSpPr>
          <p:cNvPr id="24" name="Straight Connector 23"/>
          <p:cNvCxnSpPr/>
          <p:nvPr userDrawn="1"/>
        </p:nvCxnSpPr>
        <p:spPr bwMode="gray">
          <a:xfrm>
            <a:off x="4879843" y="375284"/>
            <a:ext cx="0" cy="4425315"/>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bwMode="gray">
          <a:xfrm>
            <a:off x="4953943" y="375975"/>
            <a:ext cx="1419725" cy="442531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LEGAL CAVEAT</a:t>
            </a:r>
          </a:p>
          <a:p>
            <a:pPr>
              <a:spcBef>
                <a:spcPts val="400"/>
              </a:spcBef>
            </a:pPr>
            <a:r>
              <a:rPr lang="en-US" sz="530" dirty="0">
                <a:solidFill>
                  <a:srgbClr val="333E48"/>
                </a:solidFill>
                <a:cs typeface="Aria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a:t>
            </a:r>
            <a:br>
              <a:rPr lang="en-US" sz="530" dirty="0">
                <a:solidFill>
                  <a:srgbClr val="333E48"/>
                </a:solidFill>
                <a:cs typeface="Arial"/>
              </a:rPr>
            </a:br>
            <a:r>
              <a:rPr lang="en-US" sz="530" dirty="0">
                <a:solidFill>
                  <a:srgbClr val="333E48"/>
                </a:solidFill>
                <a:cs typeface="Arial"/>
              </a:rPr>
              <a:t>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a:t>
            </a:r>
            <a:br>
              <a:rPr lang="en-US" sz="530" dirty="0">
                <a:solidFill>
                  <a:srgbClr val="333E48"/>
                </a:solidFill>
                <a:cs typeface="Arial"/>
              </a:rPr>
            </a:br>
            <a:r>
              <a:rPr lang="en-US" sz="530" dirty="0">
                <a:solidFill>
                  <a:srgbClr val="333E48"/>
                </a:solidFill>
                <a:cs typeface="Arial"/>
              </a:rPr>
              <a:t>(b) any recommendation or graded ranking by Advisory Board, or (c) failure of member and its employees and agents to abide by the terms set forth herein.</a:t>
            </a:r>
          </a:p>
          <a:p>
            <a:pPr>
              <a:spcBef>
                <a:spcPts val="400"/>
              </a:spcBef>
            </a:pPr>
            <a:r>
              <a:rPr lang="en-US" sz="530" dirty="0">
                <a:solidFill>
                  <a:srgbClr val="333E48"/>
                </a:solidFill>
                <a:cs typeface="Aria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p:txBody>
      </p:sp>
      <p:sp>
        <p:nvSpPr>
          <p:cNvPr id="6" name="Text Placeholder 5"/>
          <p:cNvSpPr>
            <a:spLocks noGrp="1"/>
          </p:cNvSpPr>
          <p:nvPr>
            <p:ph type="body" sz="quarter" idx="37" hasCustomPrompt="1"/>
          </p:nvPr>
        </p:nvSpPr>
        <p:spPr bwMode="gray">
          <a:xfrm>
            <a:off x="784156" y="1547065"/>
            <a:ext cx="347472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16" name="Text Placeholder 5"/>
          <p:cNvSpPr>
            <a:spLocks noGrp="1"/>
          </p:cNvSpPr>
          <p:nvPr>
            <p:ph type="body" sz="quarter" idx="38" hasCustomPrompt="1"/>
          </p:nvPr>
        </p:nvSpPr>
        <p:spPr bwMode="gray">
          <a:xfrm>
            <a:off x="784156" y="1677053"/>
            <a:ext cx="347472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18" name="Text Placeholder 5"/>
          <p:cNvSpPr>
            <a:spLocks noGrp="1"/>
          </p:cNvSpPr>
          <p:nvPr>
            <p:ph type="body" sz="quarter" idx="39" hasCustomPrompt="1"/>
          </p:nvPr>
        </p:nvSpPr>
        <p:spPr bwMode="gray">
          <a:xfrm>
            <a:off x="784156" y="2111845"/>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6" name="Text Placeholder 4"/>
          <p:cNvSpPr>
            <a:spLocks noGrp="1"/>
          </p:cNvSpPr>
          <p:nvPr>
            <p:ph type="body" sz="quarter" idx="40" hasCustomPrompt="1"/>
          </p:nvPr>
        </p:nvSpPr>
        <p:spPr bwMode="gray">
          <a:xfrm>
            <a:off x="784156" y="2321372"/>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5"/>
          <p:cNvSpPr>
            <a:spLocks noGrp="1"/>
          </p:cNvSpPr>
          <p:nvPr>
            <p:ph type="body" sz="quarter" idx="41" hasCustomPrompt="1"/>
          </p:nvPr>
        </p:nvSpPr>
        <p:spPr bwMode="gray">
          <a:xfrm>
            <a:off x="784156" y="2775232"/>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28" name="Text Placeholder 4"/>
          <p:cNvSpPr>
            <a:spLocks noGrp="1"/>
          </p:cNvSpPr>
          <p:nvPr>
            <p:ph type="body" sz="quarter" idx="42" hasCustomPrompt="1"/>
          </p:nvPr>
        </p:nvSpPr>
        <p:spPr bwMode="gray">
          <a:xfrm>
            <a:off x="784156" y="2984759"/>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784156" y="34386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0" name="Text Placeholder 4"/>
          <p:cNvSpPr>
            <a:spLocks noGrp="1"/>
          </p:cNvSpPr>
          <p:nvPr>
            <p:ph type="body" sz="quarter" idx="44" hasCustomPrompt="1"/>
          </p:nvPr>
        </p:nvSpPr>
        <p:spPr bwMode="gray">
          <a:xfrm>
            <a:off x="784156" y="3648163"/>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3657660194"/>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2" name="Rectangle 1"/>
          <p:cNvSpPr/>
          <p:nvPr userDrawn="1"/>
        </p:nvSpPr>
        <p:spPr bwMode="gray">
          <a:xfrm>
            <a:off x="0" y="0"/>
            <a:ext cx="6400800" cy="101065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8" name="TextBox 7"/>
          <p:cNvSpPr txBox="1"/>
          <p:nvPr userDrawn="1"/>
        </p:nvSpPr>
        <p:spPr bwMode="gray">
          <a:xfrm>
            <a:off x="4953943" y="24057"/>
            <a:ext cx="1419725" cy="468179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IMPORTANT: Please read the following.</a:t>
            </a:r>
          </a:p>
          <a:p>
            <a:pPr>
              <a:spcBef>
                <a:spcPts val="400"/>
              </a:spcBef>
            </a:pPr>
            <a:r>
              <a:rPr lang="en-US" sz="530" dirty="0">
                <a:solidFill>
                  <a:srgbClr val="333E48"/>
                </a:solidFill>
                <a:cs typeface="Arial"/>
              </a:rPr>
              <a:t>Advisory Board has prepared this report for the exclusive use of its members. Each member acknowledges and agrees that this report and the information contained herein (collectively, the “Report”) are confidential and proprietary</a:t>
            </a:r>
            <a:br>
              <a:rPr lang="en-US" sz="530" dirty="0">
                <a:solidFill>
                  <a:srgbClr val="333E48"/>
                </a:solidFill>
                <a:cs typeface="Arial"/>
              </a:rPr>
            </a:br>
            <a:r>
              <a:rPr lang="en-US" sz="530" dirty="0">
                <a:solidFill>
                  <a:srgbClr val="333E48"/>
                </a:solidFill>
                <a:cs typeface="Arial"/>
              </a:rPr>
              <a:t>to Advisory Board. By accepting delivery of this Report, each member agrees to abide by the terms as stated herein, including the following:</a:t>
            </a:r>
          </a:p>
          <a:p>
            <a:pPr marL="115888" indent="-115888">
              <a:spcBef>
                <a:spcPts val="400"/>
              </a:spcBef>
            </a:pPr>
            <a:r>
              <a:rPr lang="en-US" sz="530" dirty="0">
                <a:solidFill>
                  <a:srgbClr val="333E48"/>
                </a:solidFill>
                <a:cs typeface="Aria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400"/>
              </a:spcBef>
            </a:pPr>
            <a:r>
              <a:rPr lang="en-US" sz="530" dirty="0">
                <a:solidFill>
                  <a:srgbClr val="333E48"/>
                </a:solidFill>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lang="en-US" sz="530" dirty="0">
                <a:solidFill>
                  <a:srgbClr val="333E48"/>
                </a:solidFill>
                <a:cs typeface="Arial"/>
              </a:rPr>
            </a:br>
            <a:r>
              <a:rPr lang="en-US" sz="530" dirty="0">
                <a:solidFill>
                  <a:srgbClr val="333E48"/>
                </a:solidFill>
                <a:cs typeface="Arial"/>
              </a:rPr>
              <a:t>(b) any third party.</a:t>
            </a:r>
          </a:p>
          <a:p>
            <a:pPr marL="115888" indent="-115888">
              <a:spcBef>
                <a:spcPts val="400"/>
              </a:spcBef>
            </a:pPr>
            <a:r>
              <a:rPr lang="en-US" sz="530" dirty="0">
                <a:solidFill>
                  <a:srgbClr val="333E48"/>
                </a:solidFill>
                <a:cs typeface="Arial"/>
              </a:rPr>
              <a:t>3.	Each member may make this Report available solely to those of its employees and agents who (a) are registered for the workshop or membership program of</a:t>
            </a:r>
            <a:br>
              <a:rPr lang="en-US" sz="530" dirty="0">
                <a:solidFill>
                  <a:srgbClr val="333E48"/>
                </a:solidFill>
                <a:cs typeface="Arial"/>
              </a:rPr>
            </a:br>
            <a:r>
              <a:rPr lang="en-US" sz="530" dirty="0">
                <a:solidFill>
                  <a:srgbClr val="333E48"/>
                </a:solidFill>
                <a:cs typeface="Arial"/>
              </a:rPr>
              <a:t>which this Report is a part, (b) require access to this Report in order to learn from the information described herein, and</a:t>
            </a:r>
            <a:br>
              <a:rPr lang="en-US" sz="530" dirty="0">
                <a:solidFill>
                  <a:srgbClr val="333E48"/>
                </a:solidFill>
                <a:cs typeface="Arial"/>
              </a:rPr>
            </a:br>
            <a:r>
              <a:rPr lang="en-US" sz="530" dirty="0">
                <a:solidFill>
                  <a:srgbClr val="333E48"/>
                </a:solidFill>
                <a:cs typeface="Arial"/>
              </a:rPr>
              <a:t>(c)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400"/>
              </a:spcBef>
            </a:pPr>
            <a:r>
              <a:rPr lang="en-US" sz="530" dirty="0">
                <a:solidFill>
                  <a:srgbClr val="333E48"/>
                </a:solidFill>
                <a:cs typeface="Arial"/>
              </a:rPr>
              <a:t>4.	Each member shall not remove from this Report any confidential markings, copyright notices, and/or other similar indicia herein.</a:t>
            </a:r>
          </a:p>
          <a:p>
            <a:pPr marL="115888" indent="-115888">
              <a:spcBef>
                <a:spcPts val="400"/>
              </a:spcBef>
            </a:pPr>
            <a:r>
              <a:rPr lang="en-US" sz="530" dirty="0">
                <a:solidFill>
                  <a:srgbClr val="333E48"/>
                </a:solidFill>
                <a:cs typeface="Arial"/>
              </a:rPr>
              <a:t>5.	Each member is responsible for any breach of its obligations as stated herein by any of its employees or agents.</a:t>
            </a:r>
          </a:p>
          <a:p>
            <a:pPr marL="115888" indent="-115888">
              <a:spcBef>
                <a:spcPts val="400"/>
              </a:spcBef>
            </a:pPr>
            <a:r>
              <a:rPr lang="en-US" sz="530" dirty="0">
                <a:solidFill>
                  <a:srgbClr val="333E48"/>
                </a:solidFill>
                <a:cs typeface="Arial"/>
              </a:rPr>
              <a:t>6.	If a member is unwilling to abide by any</a:t>
            </a:r>
            <a:br>
              <a:rPr lang="en-US" sz="530" dirty="0">
                <a:solidFill>
                  <a:srgbClr val="333E48"/>
                </a:solidFill>
                <a:cs typeface="Arial"/>
              </a:rPr>
            </a:br>
            <a:r>
              <a:rPr lang="en-US" sz="530" dirty="0">
                <a:solidFill>
                  <a:srgbClr val="333E48"/>
                </a:solidFill>
                <a:cs typeface="Arial"/>
              </a:rPr>
              <a:t>of the foregoing obligations, then such member shall promptly return this Report and all copies thereof to Advisory Board </a:t>
            </a:r>
          </a:p>
        </p:txBody>
      </p:sp>
      <p:cxnSp>
        <p:nvCxnSpPr>
          <p:cNvPr id="9" name="Straight Connector 8"/>
          <p:cNvCxnSpPr/>
          <p:nvPr userDrawn="1"/>
        </p:nvCxnSpPr>
        <p:spPr bwMode="gray">
          <a:xfrm>
            <a:off x="4879843" y="-2108"/>
            <a:ext cx="0" cy="4578361"/>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563584"/>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cxnSp>
        <p:nvCxnSpPr>
          <p:cNvPr id="8" name="Straight Connector 7"/>
          <p:cNvCxnSpPr/>
          <p:nvPr/>
        </p:nvCxnSpPr>
        <p:spPr bwMode="gray">
          <a:xfrm>
            <a:off x="4101378"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itle 2"/>
          <p:cNvSpPr>
            <a:spLocks noGrp="1"/>
          </p:cNvSpPr>
          <p:nvPr userDrawn="1">
            <p:ph type="title" hasCustomPrompt="1"/>
          </p:nvPr>
        </p:nvSpPr>
        <p:spPr bwMode="gray">
          <a:xfrm>
            <a:off x="320675" y="208501"/>
            <a:ext cx="3474720" cy="307777"/>
          </a:xfrm>
        </p:spPr>
        <p:txBody>
          <a:bodyPr anchor="t" anchorCtr="0"/>
          <a:lstStyle>
            <a:lvl1pPr>
              <a:defRPr sz="2000" b="0">
                <a:solidFill>
                  <a:schemeClr val="tx1"/>
                </a:solidFill>
              </a:defRPr>
            </a:lvl1pPr>
          </a:lstStyle>
          <a:p>
            <a:r>
              <a:rPr lang="en-US" dirty="0"/>
              <a:t>Insert Program Name Here</a:t>
            </a:r>
          </a:p>
        </p:txBody>
      </p:sp>
      <p:sp>
        <p:nvSpPr>
          <p:cNvPr id="3" name="TextBox 2"/>
          <p:cNvSpPr txBox="1"/>
          <p:nvPr userDrawn="1"/>
        </p:nvSpPr>
        <p:spPr bwMode="gray">
          <a:xfrm>
            <a:off x="4222376" y="122452"/>
            <a:ext cx="2110918" cy="4603824"/>
          </a:xfrm>
          <a:prstGeom prst="rect">
            <a:avLst/>
          </a:prstGeom>
          <a:noFill/>
        </p:spPr>
        <p:txBody>
          <a:bodyPr wrap="square" lIns="0" tIns="0" rIns="0" bIns="0" rtlCol="0">
            <a:spAutoFit/>
          </a:bodyPr>
          <a:lstStyle/>
          <a:p>
            <a:pPr>
              <a:spcBef>
                <a:spcPts val="300"/>
              </a:spcBef>
            </a:pPr>
            <a:r>
              <a:rPr lang="en-US" sz="450" b="1" dirty="0">
                <a:solidFill>
                  <a:srgbClr val="333E48"/>
                </a:solidFill>
              </a:rPr>
              <a:t>LEGAL CAVEAT</a:t>
            </a:r>
          </a:p>
          <a:p>
            <a:pPr>
              <a:spcBef>
                <a:spcPts val="300"/>
              </a:spcBef>
            </a:pPr>
            <a:r>
              <a:rPr lang="en-US" sz="450" dirty="0">
                <a:solidFill>
                  <a:srgbClr val="333E48"/>
                </a:solidFil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a:t>
            </a:r>
            <a:br>
              <a:rPr lang="en-US" sz="450" dirty="0">
                <a:solidFill>
                  <a:srgbClr val="333E48"/>
                </a:solidFill>
              </a:rPr>
            </a:br>
            <a:r>
              <a:rPr lang="en-US" sz="450" dirty="0">
                <a:solidFill>
                  <a:srgbClr val="333E48"/>
                </a:solidFill>
              </a:rPr>
              <a:t>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a:t>
            </a:r>
            <a:br>
              <a:rPr lang="en-US" sz="450" dirty="0">
                <a:solidFill>
                  <a:srgbClr val="333E48"/>
                </a:solidFill>
              </a:rPr>
            </a:br>
            <a:r>
              <a:rPr lang="en-US" sz="450" dirty="0">
                <a:solidFill>
                  <a:srgbClr val="333E48"/>
                </a:solidFill>
              </a:rPr>
              <a:t>and its employees and agents to abide by the terms set forth herein.</a:t>
            </a:r>
          </a:p>
          <a:p>
            <a:pPr>
              <a:spcBef>
                <a:spcPts val="300"/>
              </a:spcBef>
            </a:pPr>
            <a:r>
              <a:rPr lang="en-US" sz="450" dirty="0">
                <a:solidFill>
                  <a:srgbClr val="333E48"/>
                </a:solidFil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spcBef>
                <a:spcPts val="800"/>
              </a:spcBef>
            </a:pPr>
            <a:r>
              <a:rPr lang="en-US" sz="450" b="1" dirty="0">
                <a:solidFill>
                  <a:srgbClr val="333E48"/>
                </a:solidFill>
              </a:rPr>
              <a:t>IMPORTANT: Please read the following.</a:t>
            </a:r>
          </a:p>
          <a:p>
            <a:pPr>
              <a:spcBef>
                <a:spcPts val="300"/>
              </a:spcBef>
            </a:pPr>
            <a:r>
              <a:rPr lang="en-US" sz="450" dirty="0">
                <a:solidFill>
                  <a:srgbClr val="333E48"/>
                </a:solidFill>
              </a:rPr>
              <a:t>Advisory Board has prepared this report for the exclusive use of its members.</a:t>
            </a:r>
            <a:br>
              <a:rPr lang="en-US" sz="450" dirty="0">
                <a:solidFill>
                  <a:srgbClr val="333E48"/>
                </a:solidFill>
              </a:rPr>
            </a:br>
            <a:r>
              <a:rPr lang="en-US" sz="450" dirty="0">
                <a:solidFill>
                  <a:srgbClr val="333E48"/>
                </a:solidFill>
              </a:rPr>
              <a:t>Each member acknowledges and agrees that this report and the information contained herein (collectively, the “Report”) are confidential and proprietary to Advisory Board. By accepting delivery of this Report, each member agrees to</a:t>
            </a:r>
            <a:br>
              <a:rPr lang="en-US" sz="450" dirty="0">
                <a:solidFill>
                  <a:srgbClr val="333E48"/>
                </a:solidFill>
              </a:rPr>
            </a:br>
            <a:r>
              <a:rPr lang="en-US" sz="450" dirty="0">
                <a:solidFill>
                  <a:srgbClr val="333E48"/>
                </a:solidFill>
              </a:rPr>
              <a:t>abide by the terms as stated herein, including the following:</a:t>
            </a:r>
          </a:p>
          <a:p>
            <a:pPr marL="115888" indent="-115888">
              <a:spcBef>
                <a:spcPts val="300"/>
              </a:spcBef>
            </a:pPr>
            <a:r>
              <a:rPr lang="en-US" sz="450" dirty="0">
                <a:solidFill>
                  <a:srgbClr val="333E48"/>
                </a:solidFill>
              </a:rPr>
              <a:t>1.	Advisory Board owns all right, title, and interest in and to this Report. Except as stated herein, no right, license, permission, or interest of any kind in this Report is intended to be given, transferred to, or acquired by a member.</a:t>
            </a:r>
            <a:br>
              <a:rPr lang="en-US" sz="450" dirty="0">
                <a:solidFill>
                  <a:srgbClr val="333E48"/>
                </a:solidFill>
              </a:rPr>
            </a:br>
            <a:r>
              <a:rPr lang="en-US" sz="450" dirty="0">
                <a:solidFill>
                  <a:srgbClr val="333E48"/>
                </a:solidFill>
              </a:rPr>
              <a:t>Each member is authorized to use this Report only to the extent expressly authorized herein.</a:t>
            </a:r>
          </a:p>
          <a:p>
            <a:pPr marL="115888" indent="-115888">
              <a:spcBef>
                <a:spcPts val="300"/>
              </a:spcBef>
            </a:pPr>
            <a:r>
              <a:rPr lang="en-US" sz="450" dirty="0">
                <a:solidFill>
                  <a:srgbClr val="333E48"/>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5888" indent="-115888">
              <a:spcBef>
                <a:spcPts val="300"/>
              </a:spcBef>
            </a:pPr>
            <a:r>
              <a:rPr lang="en-US" sz="450" dirty="0">
                <a:solidFill>
                  <a:srgbClr val="333E48"/>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300"/>
              </a:spcBef>
            </a:pPr>
            <a:r>
              <a:rPr lang="en-US" sz="450" dirty="0">
                <a:solidFill>
                  <a:srgbClr val="333E48"/>
                </a:solidFill>
              </a:rPr>
              <a:t>4.	Each member shall not remove from this Report any confidential markings, copyright notices, and/or other similar indicia herein.</a:t>
            </a:r>
          </a:p>
          <a:p>
            <a:pPr marL="115888" indent="-115888">
              <a:spcBef>
                <a:spcPts val="300"/>
              </a:spcBef>
            </a:pPr>
            <a:r>
              <a:rPr lang="en-US" sz="450" dirty="0">
                <a:solidFill>
                  <a:srgbClr val="333E48"/>
                </a:solidFill>
              </a:rPr>
              <a:t>5.	Each member is responsible for any breach of its obligations as stated herein by any of its employees or agents.</a:t>
            </a:r>
          </a:p>
          <a:p>
            <a:pPr marL="115888" indent="-115888">
              <a:spcBef>
                <a:spcPts val="300"/>
              </a:spcBef>
            </a:pPr>
            <a:r>
              <a:rPr lang="en-US" sz="450" dirty="0">
                <a:solidFill>
                  <a:srgbClr val="333E48"/>
                </a:solidFill>
              </a:rPr>
              <a:t>6.	If a member is unwilling to abide by any of the foregoing obligations, then</a:t>
            </a:r>
            <a:br>
              <a:rPr lang="en-US" sz="450" dirty="0">
                <a:solidFill>
                  <a:srgbClr val="333E48"/>
                </a:solidFill>
              </a:rPr>
            </a:br>
            <a:r>
              <a:rPr lang="en-US" sz="450" dirty="0">
                <a:solidFill>
                  <a:srgbClr val="333E48"/>
                </a:solidFill>
              </a:rPr>
              <a:t>such member shall promptly return this Report and all copies thereof to Advisory Board.</a:t>
            </a:r>
          </a:p>
        </p:txBody>
      </p:sp>
      <p:sp>
        <p:nvSpPr>
          <p:cNvPr id="23" name="Text Placeholder 5"/>
          <p:cNvSpPr>
            <a:spLocks noGrp="1"/>
          </p:cNvSpPr>
          <p:nvPr>
            <p:ph type="body" sz="quarter" idx="37" hasCustomPrompt="1"/>
          </p:nvPr>
        </p:nvSpPr>
        <p:spPr bwMode="gray">
          <a:xfrm>
            <a:off x="597660" y="10414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24" name="Text Placeholder 4"/>
          <p:cNvSpPr>
            <a:spLocks noGrp="1"/>
          </p:cNvSpPr>
          <p:nvPr>
            <p:ph type="body" sz="quarter" idx="38" hasCustomPrompt="1"/>
          </p:nvPr>
        </p:nvSpPr>
        <p:spPr bwMode="gray">
          <a:xfrm>
            <a:off x="597660" y="1246507"/>
            <a:ext cx="320040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sp>
        <p:nvSpPr>
          <p:cNvPr id="25" name="Text Placeholder 5"/>
          <p:cNvSpPr>
            <a:spLocks noGrp="1"/>
          </p:cNvSpPr>
          <p:nvPr>
            <p:ph type="body" sz="quarter" idx="39" hasCustomPrompt="1"/>
          </p:nvPr>
        </p:nvSpPr>
        <p:spPr bwMode="gray">
          <a:xfrm>
            <a:off x="597660" y="1444793"/>
            <a:ext cx="320040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26" name="Text Placeholder 5"/>
          <p:cNvSpPr>
            <a:spLocks noGrp="1"/>
          </p:cNvSpPr>
          <p:nvPr>
            <p:ph type="body" sz="quarter" idx="40" hasCustomPrompt="1"/>
          </p:nvPr>
        </p:nvSpPr>
        <p:spPr bwMode="gray">
          <a:xfrm>
            <a:off x="597660" y="1574781"/>
            <a:ext cx="320040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27" name="Text Placeholder 5"/>
          <p:cNvSpPr>
            <a:spLocks noGrp="1"/>
          </p:cNvSpPr>
          <p:nvPr>
            <p:ph type="body" sz="quarter" idx="41" hasCustomPrompt="1"/>
          </p:nvPr>
        </p:nvSpPr>
        <p:spPr bwMode="gray">
          <a:xfrm>
            <a:off x="597660" y="2009573"/>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8" name="Text Placeholder 4"/>
          <p:cNvSpPr>
            <a:spLocks noGrp="1"/>
          </p:cNvSpPr>
          <p:nvPr>
            <p:ph type="body" sz="quarter" idx="42" hasCustomPrompt="1"/>
          </p:nvPr>
        </p:nvSpPr>
        <p:spPr bwMode="gray">
          <a:xfrm>
            <a:off x="597660" y="2219100"/>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597660" y="2672960"/>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30" name="Text Placeholder 4"/>
          <p:cNvSpPr>
            <a:spLocks noGrp="1"/>
          </p:cNvSpPr>
          <p:nvPr>
            <p:ph type="body" sz="quarter" idx="44" hasCustomPrompt="1"/>
          </p:nvPr>
        </p:nvSpPr>
        <p:spPr bwMode="gray">
          <a:xfrm>
            <a:off x="597660" y="2882487"/>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31" name="Text Placeholder 5"/>
          <p:cNvSpPr>
            <a:spLocks noGrp="1"/>
          </p:cNvSpPr>
          <p:nvPr>
            <p:ph type="body" sz="quarter" idx="45" hasCustomPrompt="1"/>
          </p:nvPr>
        </p:nvSpPr>
        <p:spPr bwMode="gray">
          <a:xfrm>
            <a:off x="597660" y="33363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2" name="Text Placeholder 4"/>
          <p:cNvSpPr>
            <a:spLocks noGrp="1"/>
          </p:cNvSpPr>
          <p:nvPr>
            <p:ph type="body" sz="quarter" idx="46" hasCustomPrompt="1"/>
          </p:nvPr>
        </p:nvSpPr>
        <p:spPr bwMode="gray">
          <a:xfrm>
            <a:off x="597660" y="3545891"/>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3434321864"/>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529257"/>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grpSp>
        <p:nvGrpSpPr>
          <p:cNvPr id="6" name="Group 5"/>
          <p:cNvGrpSpPr/>
          <p:nvPr userDrawn="1"/>
        </p:nvGrpSpPr>
        <p:grpSpPr>
          <a:xfrm>
            <a:off x="438759" y="3924048"/>
            <a:ext cx="5746136" cy="532222"/>
            <a:chOff x="381609" y="3980285"/>
            <a:chExt cx="5746136" cy="532222"/>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609" y="4056523"/>
              <a:ext cx="1369615" cy="379746"/>
            </a:xfrm>
            <a:prstGeom prst="rect">
              <a:avLst/>
            </a:prstGeom>
          </p:spPr>
        </p:pic>
        <p:cxnSp>
          <p:nvCxnSpPr>
            <p:cNvPr id="8" name="Straight Connector 7"/>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bwMode="gray">
            <a:xfrm>
              <a:off x="2058009" y="3980285"/>
              <a:ext cx="4069736" cy="530352"/>
            </a:xfrm>
            <a:prstGeom prst="rect">
              <a:avLst/>
            </a:prstGeom>
            <a:noFill/>
          </p:spPr>
          <p:txBody>
            <a:bodyPr wrap="square" lIns="0" tIns="0" rIns="0" bIns="0" rtlCol="0" anchor="ctr">
              <a:noAutofit/>
            </a:bodyPr>
            <a:lstStyle/>
            <a:p>
              <a:r>
                <a:rPr lang="en-US" sz="1050" dirty="0">
                  <a:solidFill>
                    <a:srgbClr val="333E48"/>
                  </a:solidFill>
                </a:rPr>
                <a:t>2445 M Street NW, Washington DC 20037</a:t>
              </a:r>
            </a:p>
            <a:p>
              <a:r>
                <a:rPr lang="en-US" sz="1050" dirty="0">
                  <a:solidFill>
                    <a:srgbClr val="333E48"/>
                  </a:solidFill>
                </a:rPr>
                <a:t>P 202.266.5600 </a:t>
              </a:r>
              <a:r>
                <a:rPr lang="en-US" sz="900" dirty="0">
                  <a:solidFill>
                    <a:srgbClr val="333E48"/>
                  </a:solidFill>
                </a:rPr>
                <a:t>│</a:t>
              </a:r>
              <a:r>
                <a:rPr lang="en-US" sz="1050" dirty="0">
                  <a:solidFill>
                    <a:srgbClr val="333E48"/>
                  </a:solidFill>
                </a:rPr>
                <a:t> F 202.266.5700 </a:t>
              </a:r>
              <a:r>
                <a:rPr lang="en-US" sz="900" dirty="0">
                  <a:solidFill>
                    <a:srgbClr val="333E48"/>
                  </a:solidFill>
                </a:rPr>
                <a:t>│</a:t>
              </a:r>
              <a:r>
                <a:rPr lang="en-US" sz="1050" dirty="0">
                  <a:solidFill>
                    <a:srgbClr val="333E48"/>
                  </a:solidFill>
                </a:rPr>
                <a:t> </a:t>
              </a:r>
              <a:r>
                <a:rPr lang="en-US" sz="1050" b="1" dirty="0">
                  <a:solidFill>
                    <a:srgbClr val="333E48"/>
                  </a:solidFill>
                </a:rPr>
                <a:t>advisory.com</a:t>
              </a:r>
            </a:p>
          </p:txBody>
        </p:sp>
      </p:grpSp>
    </p:spTree>
    <p:extLst>
      <p:ext uri="{BB962C8B-B14F-4D97-AF65-F5344CB8AC3E}">
        <p14:creationId xmlns:p14="http://schemas.microsoft.com/office/powerpoint/2010/main" val="3849032917"/>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grpSp>
        <p:nvGrpSpPr>
          <p:cNvPr id="6" name="Group 5"/>
          <p:cNvGrpSpPr/>
          <p:nvPr userDrawn="1"/>
        </p:nvGrpSpPr>
        <p:grpSpPr>
          <a:xfrm>
            <a:off x="438759" y="3924048"/>
            <a:ext cx="5746136" cy="532222"/>
            <a:chOff x="381609" y="3980285"/>
            <a:chExt cx="5746136" cy="532222"/>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609" y="4056523"/>
              <a:ext cx="1369615" cy="379746"/>
            </a:xfrm>
            <a:prstGeom prst="rect">
              <a:avLst/>
            </a:prstGeom>
          </p:spPr>
        </p:pic>
        <p:cxnSp>
          <p:nvCxnSpPr>
            <p:cNvPr id="12" name="Straight Connector 11"/>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bwMode="gray">
            <a:xfrm>
              <a:off x="2058009" y="3980285"/>
              <a:ext cx="4069736" cy="530352"/>
            </a:xfrm>
            <a:prstGeom prst="rect">
              <a:avLst/>
            </a:prstGeom>
            <a:noFill/>
          </p:spPr>
          <p:txBody>
            <a:bodyPr wrap="square" lIns="0" tIns="0" rIns="0" bIns="0" rtlCol="0" anchor="ctr">
              <a:noAutofit/>
            </a:bodyPr>
            <a:lstStyle/>
            <a:p>
              <a:r>
                <a:rPr lang="en-US" sz="1050" dirty="0">
                  <a:solidFill>
                    <a:srgbClr val="333E48"/>
                  </a:solidFill>
                </a:rPr>
                <a:t>Third Floor, Melbourne House</a:t>
              </a:r>
              <a:br>
                <a:rPr lang="en-US" sz="1050" dirty="0">
                  <a:solidFill>
                    <a:srgbClr val="333E48"/>
                  </a:solidFill>
                </a:rPr>
              </a:br>
              <a:r>
                <a:rPr lang="en-US" sz="1050" dirty="0">
                  <a:solidFill>
                    <a:srgbClr val="333E48"/>
                  </a:solidFill>
                </a:rPr>
                <a:t>46 Aldwych, London WC2B 4LL, UK</a:t>
              </a:r>
            </a:p>
            <a:p>
              <a:r>
                <a:rPr lang="en-US" sz="1050" dirty="0">
                  <a:solidFill>
                    <a:srgbClr val="333E48"/>
                  </a:solidFill>
                </a:rPr>
                <a:t>P +44 (0) 203 100 6800 </a:t>
              </a:r>
              <a:r>
                <a:rPr lang="en-US" sz="900" dirty="0">
                  <a:solidFill>
                    <a:srgbClr val="333E48"/>
                  </a:solidFill>
                </a:rPr>
                <a:t>│</a:t>
              </a:r>
              <a:r>
                <a:rPr lang="en-US" sz="1050" dirty="0">
                  <a:solidFill>
                    <a:srgbClr val="333E48"/>
                  </a:solidFill>
                </a:rPr>
                <a:t> </a:t>
              </a:r>
              <a:r>
                <a:rPr lang="en-US" sz="1050" b="1" dirty="0">
                  <a:solidFill>
                    <a:srgbClr val="333E48"/>
                  </a:solidFill>
                </a:rPr>
                <a:t>advisory.com</a:t>
              </a:r>
            </a:p>
          </p:txBody>
        </p:sp>
      </p:grpSp>
    </p:spTree>
    <p:extLst>
      <p:ext uri="{BB962C8B-B14F-4D97-AF65-F5344CB8AC3E}">
        <p14:creationId xmlns:p14="http://schemas.microsoft.com/office/powerpoint/2010/main" val="3940823033"/>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226"/>
            <a:ext cx="6400800" cy="482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801680"/>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preserve="1" userDrawn="1">
  <p:cSld name="Cover: Presentation">
    <p:spTree>
      <p:nvGrpSpPr>
        <p:cNvPr id="1" name=""/>
        <p:cNvGrpSpPr/>
        <p:nvPr/>
      </p:nvGrpSpPr>
      <p:grpSpPr>
        <a:xfrm>
          <a:off x="0" y="0"/>
          <a:ext cx="0" cy="0"/>
          <a:chOff x="0" y="0"/>
          <a:chExt cx="0" cy="0"/>
        </a:xfrm>
      </p:grpSpPr>
      <p:sp>
        <p:nvSpPr>
          <p:cNvPr id="8" name="Rectangle 7"/>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36" name="Group 35"/>
          <p:cNvGrpSpPr/>
          <p:nvPr userDrawn="1"/>
        </p:nvGrpSpPr>
        <p:grpSpPr bwMode="gray">
          <a:xfrm>
            <a:off x="2469328" y="1009678"/>
            <a:ext cx="3931710" cy="3793330"/>
            <a:chOff x="2469328" y="1009678"/>
            <a:chExt cx="3931710" cy="3793330"/>
          </a:xfrm>
        </p:grpSpPr>
        <p:sp>
          <p:nvSpPr>
            <p:cNvPr id="10"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13"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14"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grpSp>
      <p:sp>
        <p:nvSpPr>
          <p:cNvPr id="17" name="Rectangle 16"/>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cxnSp>
        <p:nvCxnSpPr>
          <p:cNvPr id="23" name="Straight Connector 22"/>
          <p:cNvCxnSpPr/>
          <p:nvPr userDrawn="1"/>
        </p:nvCxnSpPr>
        <p:spPr bwMode="gray">
          <a:xfrm>
            <a:off x="1745473" y="232899"/>
            <a:ext cx="0" cy="50292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5" name="Picture 24" descr="ABC_Logo_RGB.png"/>
          <p:cNvPicPr>
            <a:picLocks noChangeAspect="1"/>
          </p:cNvPicPr>
          <p:nvPr userDrawn="1"/>
        </p:nvPicPr>
        <p:blipFill>
          <a:blip r:embed="rId2" cstate="print"/>
          <a:stretch>
            <a:fillRect/>
          </a:stretch>
        </p:blipFill>
        <p:spPr bwMode="gray">
          <a:xfrm>
            <a:off x="205074" y="103457"/>
            <a:ext cx="1519553" cy="739544"/>
          </a:xfrm>
          <a:prstGeom prst="rect">
            <a:avLst/>
          </a:prstGeom>
        </p:spPr>
      </p:pic>
      <p:sp>
        <p:nvSpPr>
          <p:cNvPr id="26" name="Text Placeholder 14"/>
          <p:cNvSpPr>
            <a:spLocks noGrp="1"/>
          </p:cNvSpPr>
          <p:nvPr userDrawn="1">
            <p:ph type="body" sz="quarter" idx="17" hasCustomPrompt="1"/>
          </p:nvPr>
        </p:nvSpPr>
        <p:spPr bwMode="gray">
          <a:xfrm>
            <a:off x="1866845" y="242958"/>
            <a:ext cx="2170565" cy="490926"/>
          </a:xfrm>
          <a:prstGeom prst="rect">
            <a:avLst/>
          </a:prstGeom>
        </p:spPr>
        <p:txBody>
          <a:bodyPr lIns="0" tIns="0" rIns="0" bIns="0" anchor="ctr" anchorCtr="0"/>
          <a:lstStyle>
            <a:lvl1pPr marL="0" indent="0">
              <a:spcBef>
                <a:spcPts val="0"/>
              </a:spcBef>
              <a:buNone/>
              <a:defRPr sz="1200">
                <a:solidFill>
                  <a:schemeClr val="tx1"/>
                </a:solidFill>
              </a:defRPr>
            </a:lvl1pPr>
          </a:lstStyle>
          <a:p>
            <a:pPr lvl="0"/>
            <a:r>
              <a:rPr lang="en-US" dirty="0"/>
              <a:t>Program Name Appears Here Identically to Official Lock-up</a:t>
            </a:r>
          </a:p>
        </p:txBody>
      </p:sp>
      <p:sp>
        <p:nvSpPr>
          <p:cNvPr id="27" name="Text Placeholder 15"/>
          <p:cNvSpPr>
            <a:spLocks noGrp="1"/>
          </p:cNvSpPr>
          <p:nvPr userDrawn="1">
            <p:ph type="body" sz="quarter" idx="18" hasCustomPrompt="1"/>
          </p:nvPr>
        </p:nvSpPr>
        <p:spPr bwMode="gray">
          <a:xfrm>
            <a:off x="521743" y="1953544"/>
            <a:ext cx="3685738" cy="615553"/>
          </a:xfrm>
          <a:prstGeom prst="rect">
            <a:avLst/>
          </a:prstGeom>
        </p:spPr>
        <p:txBody>
          <a:bodyPr lIns="0" tIns="0" rIns="0" bIns="0" anchor="b">
            <a:spAutoFit/>
          </a:bodyPr>
          <a:lstStyle>
            <a:lvl1pPr marL="0" indent="0" algn="l">
              <a:spcBef>
                <a:spcPts val="0"/>
              </a:spcBef>
              <a:buNone/>
              <a:defRPr sz="2000" b="0" baseline="0">
                <a:solidFill>
                  <a:schemeClr val="bg1"/>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a:t>Presentation Title – Arial 20pt Regular, Use Title Case</a:t>
            </a:r>
          </a:p>
        </p:txBody>
      </p:sp>
      <p:sp>
        <p:nvSpPr>
          <p:cNvPr id="28" name="Text Placeholder 15"/>
          <p:cNvSpPr>
            <a:spLocks noGrp="1"/>
          </p:cNvSpPr>
          <p:nvPr userDrawn="1">
            <p:ph type="body" sz="quarter" idx="19" hasCustomPrompt="1"/>
          </p:nvPr>
        </p:nvSpPr>
        <p:spPr bwMode="gray">
          <a:xfrm>
            <a:off x="521743" y="2660226"/>
            <a:ext cx="3685032" cy="369332"/>
          </a:xfrm>
          <a:prstGeom prst="rect">
            <a:avLst/>
          </a:prstGeom>
        </p:spPr>
        <p:txBody>
          <a:bodyPr lIns="0" tIns="0" rIns="0" bIns="0" anchor="t">
            <a:spAutoFit/>
          </a:bodyPr>
          <a:lstStyle>
            <a:lvl1pPr marL="0" indent="0" algn="l">
              <a:spcBef>
                <a:spcPts val="0"/>
              </a:spcBef>
              <a:buNone/>
              <a:defRPr sz="1200" b="0" baseline="0">
                <a:solidFill>
                  <a:schemeClr val="bg1"/>
                </a:solidFill>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a:t>Presentation Subtitle – Arial </a:t>
            </a:r>
            <a:br>
              <a:rPr lang="en-US" dirty="0"/>
            </a:br>
            <a:r>
              <a:rPr lang="en-US" dirty="0"/>
              <a:t>12pt Regular, Use Title Case</a:t>
            </a:r>
          </a:p>
        </p:txBody>
      </p:sp>
    </p:spTree>
    <p:extLst>
      <p:ext uri="{BB962C8B-B14F-4D97-AF65-F5344CB8AC3E}">
        <p14:creationId xmlns:p14="http://schemas.microsoft.com/office/powerpoint/2010/main" val="3026861744"/>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preserve="1" userDrawn="1">
  <p:cSld name="Road Map 3">
    <p:bg>
      <p:bgRef idx="1001">
        <a:schemeClr val="bg1"/>
      </p:bgRef>
    </p:bg>
    <p:spTree>
      <p:nvGrpSpPr>
        <p:cNvPr id="1" name=""/>
        <p:cNvGrpSpPr/>
        <p:nvPr/>
      </p:nvGrpSpPr>
      <p:grpSpPr>
        <a:xfrm>
          <a:off x="0" y="0"/>
          <a:ext cx="0" cy="0"/>
          <a:chOff x="0" y="0"/>
          <a:chExt cx="0" cy="0"/>
        </a:xfrm>
      </p:grpSpPr>
      <p:sp>
        <p:nvSpPr>
          <p:cNvPr id="10" name="Rectangle 9"/>
          <p:cNvSpPr/>
          <p:nvPr userDrawn="1"/>
        </p:nvSpPr>
        <p:spPr bwMode="gray">
          <a:xfrm>
            <a:off x="0" y="0"/>
            <a:ext cx="6400800" cy="48006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 name="TextBox 2"/>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617685"/>
                </a:solidFill>
                <a:latin typeface="Calibri"/>
              </a:rPr>
              <a:t>©</a:t>
            </a:r>
            <a:r>
              <a:rPr lang="en-US" sz="500" dirty="0">
                <a:solidFill>
                  <a:srgbClr val="617685"/>
                </a:solidFill>
              </a:rPr>
              <a:t>2014 The Advisory Board Company • </a:t>
            </a:r>
            <a:r>
              <a:rPr lang="en-US" sz="500" b="1" dirty="0">
                <a:solidFill>
                  <a:srgbClr val="617685"/>
                </a:solidFill>
              </a:rPr>
              <a:t>advisory.com</a:t>
            </a:r>
            <a:endParaRPr lang="en-US" sz="500" dirty="0">
              <a:solidFill>
                <a:srgbClr val="617685"/>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3" name="TextBox 12"/>
          <p:cNvSpPr txBox="1"/>
          <p:nvPr userDrawn="1"/>
        </p:nvSpPr>
        <p:spPr bwMode="gray">
          <a:xfrm>
            <a:off x="948575" y="198021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1232273" y="26835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8" name="TextBox 17"/>
          <p:cNvSpPr txBox="1"/>
          <p:nvPr userDrawn="1"/>
        </p:nvSpPr>
        <p:spPr bwMode="gray">
          <a:xfrm>
            <a:off x="664877"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19" name="Rectangle 18"/>
          <p:cNvSpPr/>
          <p:nvPr userDrawn="1"/>
        </p:nvSpPr>
        <p:spPr bwMode="gray">
          <a:xfrm rot="4080000">
            <a:off x="-1045154" y="2198922"/>
            <a:ext cx="4894855" cy="38840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1" name="TextBox 20"/>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8" name="Rectangle 27"/>
          <p:cNvSpPr/>
          <p:nvPr userDrawn="1"/>
        </p:nvSpPr>
        <p:spPr bwMode="gray">
          <a:xfrm rot="20240294">
            <a:off x="1386249" y="2891947"/>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2" name="Text Placeholder 4"/>
          <p:cNvSpPr>
            <a:spLocks noGrp="1"/>
          </p:cNvSpPr>
          <p:nvPr>
            <p:ph type="body" sz="quarter" idx="15" hasCustomPrompt="1"/>
          </p:nvPr>
        </p:nvSpPr>
        <p:spPr bwMode="gray">
          <a:xfrm>
            <a:off x="1560779" y="2852824"/>
            <a:ext cx="4023360" cy="153888"/>
          </a:xfrm>
          <a:prstGeom prst="rect">
            <a:avLst/>
          </a:prstGeom>
        </p:spPr>
        <p:txBody>
          <a:bodyPr lIns="0" tIns="0" rIns="0" bIns="0" anchor="ctr">
            <a:spAutoFit/>
          </a:bodyPr>
          <a:lstStyle>
            <a:lvl1pPr marL="0" indent="0">
              <a:spcBef>
                <a:spcPts val="0"/>
              </a:spcBef>
              <a:buNone/>
              <a:defRPr lang="en-US" sz="900" kern="1200" baseline="0" dirty="0">
                <a:solidFill>
                  <a:schemeClr val="accent3"/>
                </a:solidFill>
                <a:latin typeface="+mn-lt"/>
                <a:ea typeface="+mn-ea"/>
                <a:cs typeface="+mn-cs"/>
              </a:defRPr>
            </a:lvl1pPr>
          </a:lstStyle>
          <a:p>
            <a:pPr>
              <a:spcBef>
                <a:spcPts val="500"/>
              </a:spcBef>
            </a:pPr>
            <a:r>
              <a:rPr lang="en-US" sz="1000" dirty="0">
                <a:solidFill>
                  <a:schemeClr val="accent3"/>
                </a:solidFill>
              </a:rPr>
              <a:t>Section Title – Arial 10pt Regular, Accent 3, Use Title Case</a:t>
            </a:r>
          </a:p>
        </p:txBody>
      </p:sp>
      <p:sp>
        <p:nvSpPr>
          <p:cNvPr id="34" name="Text Placeholder 4"/>
          <p:cNvSpPr>
            <a:spLocks noGrp="1"/>
          </p:cNvSpPr>
          <p:nvPr>
            <p:ph type="body" sz="quarter" idx="18" hasCustomPrompt="1"/>
          </p:nvPr>
        </p:nvSpPr>
        <p:spPr bwMode="gray">
          <a:xfrm>
            <a:off x="1091054" y="1446166"/>
            <a:ext cx="4023360" cy="153888"/>
          </a:xfrm>
          <a:prstGeom prst="rect">
            <a:avLst/>
          </a:prstGeom>
        </p:spPr>
        <p:txBody>
          <a:bodyPr lIns="0" tIns="0" rIns="0" bIns="0" anchor="ctr">
            <a:spAutoFit/>
          </a:bodyPr>
          <a:lstStyle>
            <a:lvl1pPr marL="0" indent="0">
              <a:spcBef>
                <a:spcPts val="0"/>
              </a:spcBef>
              <a:buNone/>
              <a:defRPr lang="en-US" sz="900" kern="1200" baseline="0" dirty="0">
                <a:solidFill>
                  <a:schemeClr val="accent3"/>
                </a:solidFill>
                <a:latin typeface="+mn-lt"/>
                <a:ea typeface="+mn-ea"/>
                <a:cs typeface="+mn-cs"/>
              </a:defRPr>
            </a:lvl1pPr>
          </a:lstStyle>
          <a:p>
            <a:pPr>
              <a:spcBef>
                <a:spcPts val="500"/>
              </a:spcBef>
            </a:pPr>
            <a:r>
              <a:rPr lang="en-US" sz="1000" dirty="0">
                <a:solidFill>
                  <a:schemeClr val="accent3"/>
                </a:solidFill>
              </a:rPr>
              <a:t>Section Title – Arial 10pt Regular, Accent 3, Use Title Case</a:t>
            </a:r>
          </a:p>
        </p:txBody>
      </p:sp>
      <p:sp>
        <p:nvSpPr>
          <p:cNvPr id="23" name="Text Placeholder 4"/>
          <p:cNvSpPr>
            <a:spLocks noGrp="1"/>
          </p:cNvSpPr>
          <p:nvPr>
            <p:ph type="body" sz="quarter" idx="21" hasCustomPrompt="1"/>
          </p:nvPr>
        </p:nvSpPr>
        <p:spPr bwMode="gray">
          <a:xfrm>
            <a:off x="1341574" y="2118717"/>
            <a:ext cx="4572000" cy="215444"/>
          </a:xfrm>
          <a:prstGeom prst="rect">
            <a:avLst/>
          </a:prstGeom>
        </p:spPr>
        <p:txBody>
          <a:bodyPr wrap="square" lIns="0" tIns="0" rIns="0" bIns="0" anchor="ctr" anchorCtr="0">
            <a:spAutoFit/>
          </a:bodyPr>
          <a:lstStyle>
            <a:lvl1pPr marL="0" indent="0">
              <a:buNone/>
              <a:defRPr sz="1400">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Section Title – Arial 14pt Regular, White, Use Title Case</a:t>
            </a:r>
          </a:p>
        </p:txBody>
      </p:sp>
    </p:spTree>
    <p:extLst>
      <p:ext uri="{BB962C8B-B14F-4D97-AF65-F5344CB8AC3E}">
        <p14:creationId xmlns:p14="http://schemas.microsoft.com/office/powerpoint/2010/main" val="3510371722"/>
      </p:ext>
    </p:extLst>
  </p:cSld>
  <p:clrMapOvr>
    <a:overrideClrMapping bg1="lt1" tx1="dk1" bg2="lt2" tx2="dk2" accent1="accent1" accent2="accent2" accent3="accent3" accent4="accent4" accent5="accent5" accent6="accent6" hlink="hlink" folHlink="folHlink"/>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showMasterSp="0" preserve="1" userDrawn="1">
  <p:cSld name="Road Map 4">
    <p:bg>
      <p:bgRef idx="1001">
        <a:schemeClr val="bg1"/>
      </p:bgRef>
    </p:bg>
    <p:spTree>
      <p:nvGrpSpPr>
        <p:cNvPr id="1" name=""/>
        <p:cNvGrpSpPr/>
        <p:nvPr/>
      </p:nvGrpSpPr>
      <p:grpSpPr>
        <a:xfrm>
          <a:off x="0" y="0"/>
          <a:ext cx="0" cy="0"/>
          <a:chOff x="0" y="0"/>
          <a:chExt cx="0" cy="0"/>
        </a:xfrm>
      </p:grpSpPr>
      <p:sp>
        <p:nvSpPr>
          <p:cNvPr id="10" name="Rectangle 9"/>
          <p:cNvSpPr/>
          <p:nvPr userDrawn="1"/>
        </p:nvSpPr>
        <p:spPr bwMode="gray">
          <a:xfrm>
            <a:off x="0" y="0"/>
            <a:ext cx="6400800" cy="48006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 name="TextBox 2"/>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617685"/>
                </a:solidFill>
                <a:latin typeface="Calibri"/>
              </a:rPr>
              <a:t>©</a:t>
            </a:r>
            <a:r>
              <a:rPr lang="en-US" sz="500" dirty="0">
                <a:solidFill>
                  <a:srgbClr val="617685"/>
                </a:solidFill>
              </a:rPr>
              <a:t>2014 The Advisory Board Company • </a:t>
            </a:r>
            <a:r>
              <a:rPr lang="en-US" sz="500" b="1" dirty="0">
                <a:solidFill>
                  <a:srgbClr val="617685"/>
                </a:solidFill>
              </a:rPr>
              <a:t>advisory.com</a:t>
            </a:r>
            <a:endParaRPr lang="en-US" sz="500" dirty="0">
              <a:solidFill>
                <a:srgbClr val="617685"/>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896217" y="185495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1134700" y="243302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358896" y="301109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8" name="TextBox 17"/>
          <p:cNvSpPr txBox="1"/>
          <p:nvPr userDrawn="1"/>
        </p:nvSpPr>
        <p:spPr bwMode="gray">
          <a:xfrm>
            <a:off x="664877"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19" name="Rectangle 18"/>
          <p:cNvSpPr/>
          <p:nvPr userDrawn="1"/>
        </p:nvSpPr>
        <p:spPr bwMode="gray">
          <a:xfrm rot="4080000">
            <a:off x="-1045154" y="2198922"/>
            <a:ext cx="4894855" cy="38840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8" name="Rectangle 27"/>
          <p:cNvSpPr/>
          <p:nvPr userDrawn="1"/>
        </p:nvSpPr>
        <p:spPr bwMode="gray">
          <a:xfrm rot="20240294">
            <a:off x="1286341" y="2651346"/>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1" name="Text Placeholder 4"/>
          <p:cNvSpPr>
            <a:spLocks noGrp="1"/>
          </p:cNvSpPr>
          <p:nvPr>
            <p:ph type="body" sz="quarter" idx="12" hasCustomPrompt="1"/>
          </p:nvPr>
        </p:nvSpPr>
        <p:spPr bwMode="gray">
          <a:xfrm>
            <a:off x="1792510" y="3180373"/>
            <a:ext cx="4023360" cy="153888"/>
          </a:xfrm>
          <a:prstGeom prst="rect">
            <a:avLst/>
          </a:prstGeom>
        </p:spPr>
        <p:txBody>
          <a:bodyPr lIns="0" tIns="0" rIns="0" bIns="0" anchor="ctr">
            <a:spAutoFit/>
          </a:bodyPr>
          <a:lstStyle>
            <a:lvl1pPr marL="0" indent="0">
              <a:spcBef>
                <a:spcPts val="0"/>
              </a:spcBef>
              <a:buNone/>
              <a:defRPr sz="900" baseline="0">
                <a:solidFill>
                  <a:schemeClr val="accent3"/>
                </a:solidFill>
              </a:defRPr>
            </a:lvl1pPr>
          </a:lstStyle>
          <a:p>
            <a:pPr>
              <a:spcBef>
                <a:spcPts val="500"/>
              </a:spcBef>
            </a:pPr>
            <a:r>
              <a:rPr lang="en-US" sz="1000" dirty="0">
                <a:solidFill>
                  <a:schemeClr val="accent3"/>
                </a:solidFill>
              </a:rPr>
              <a:t>Section Title – Arial 10pt Regular, Accent 3, Use Title Case</a:t>
            </a:r>
          </a:p>
        </p:txBody>
      </p:sp>
      <p:sp>
        <p:nvSpPr>
          <p:cNvPr id="32" name="Text Placeholder 4"/>
          <p:cNvSpPr>
            <a:spLocks noGrp="1"/>
          </p:cNvSpPr>
          <p:nvPr>
            <p:ph type="body" sz="quarter" idx="15" hasCustomPrompt="1"/>
          </p:nvPr>
        </p:nvSpPr>
        <p:spPr bwMode="gray">
          <a:xfrm>
            <a:off x="1560779" y="2602304"/>
            <a:ext cx="4023360" cy="153888"/>
          </a:xfrm>
          <a:prstGeom prst="rect">
            <a:avLst/>
          </a:prstGeom>
        </p:spPr>
        <p:txBody>
          <a:bodyPr lIns="0" tIns="0" rIns="0" bIns="0" anchor="ctr">
            <a:spAutoFit/>
          </a:bodyPr>
          <a:lstStyle>
            <a:lvl1pPr marL="0" indent="0">
              <a:spcBef>
                <a:spcPts val="0"/>
              </a:spcBef>
              <a:buNone/>
              <a:defRPr lang="en-US" sz="900" kern="1200" baseline="0" dirty="0">
                <a:solidFill>
                  <a:schemeClr val="accent3"/>
                </a:solidFill>
                <a:latin typeface="+mn-lt"/>
                <a:ea typeface="+mn-ea"/>
                <a:cs typeface="+mn-cs"/>
              </a:defRPr>
            </a:lvl1pPr>
          </a:lstStyle>
          <a:p>
            <a:pPr>
              <a:spcBef>
                <a:spcPts val="500"/>
              </a:spcBef>
            </a:pPr>
            <a:r>
              <a:rPr lang="en-US" sz="1000" dirty="0">
                <a:solidFill>
                  <a:schemeClr val="accent3"/>
                </a:solidFill>
              </a:rPr>
              <a:t>Section Title – Arial 10pt Regular, Accent 3, Use Title Case</a:t>
            </a:r>
          </a:p>
        </p:txBody>
      </p:sp>
      <p:sp>
        <p:nvSpPr>
          <p:cNvPr id="34" name="Text Placeholder 4"/>
          <p:cNvSpPr>
            <a:spLocks noGrp="1"/>
          </p:cNvSpPr>
          <p:nvPr>
            <p:ph type="body" sz="quarter" idx="18" hasCustomPrompt="1"/>
          </p:nvPr>
        </p:nvSpPr>
        <p:spPr bwMode="gray">
          <a:xfrm>
            <a:off x="1091054" y="1446166"/>
            <a:ext cx="4023360" cy="153888"/>
          </a:xfrm>
          <a:prstGeom prst="rect">
            <a:avLst/>
          </a:prstGeom>
        </p:spPr>
        <p:txBody>
          <a:bodyPr lIns="0" tIns="0" rIns="0" bIns="0" anchor="ctr">
            <a:spAutoFit/>
          </a:bodyPr>
          <a:lstStyle>
            <a:lvl1pPr marL="0" indent="0">
              <a:spcBef>
                <a:spcPts val="0"/>
              </a:spcBef>
              <a:buNone/>
              <a:defRPr lang="en-US" sz="900" kern="1200" baseline="0" dirty="0">
                <a:solidFill>
                  <a:schemeClr val="accent3"/>
                </a:solidFill>
                <a:latin typeface="+mn-lt"/>
                <a:ea typeface="+mn-ea"/>
                <a:cs typeface="+mn-cs"/>
              </a:defRPr>
            </a:lvl1pPr>
          </a:lstStyle>
          <a:p>
            <a:pPr>
              <a:spcBef>
                <a:spcPts val="500"/>
              </a:spcBef>
            </a:pPr>
            <a:r>
              <a:rPr lang="en-US" sz="1000" dirty="0">
                <a:solidFill>
                  <a:schemeClr val="accent3"/>
                </a:solidFill>
              </a:rPr>
              <a:t>Section Title – Arial 10pt Regular, Accent 3, Use Title Case</a:t>
            </a:r>
          </a:p>
        </p:txBody>
      </p:sp>
      <p:sp>
        <p:nvSpPr>
          <p:cNvPr id="23" name="Text Placeholder 4"/>
          <p:cNvSpPr>
            <a:spLocks noGrp="1"/>
          </p:cNvSpPr>
          <p:nvPr>
            <p:ph type="body" sz="quarter" idx="21" hasCustomPrompt="1"/>
          </p:nvPr>
        </p:nvSpPr>
        <p:spPr bwMode="gray">
          <a:xfrm>
            <a:off x="1341574" y="1993457"/>
            <a:ext cx="4572000" cy="215444"/>
          </a:xfrm>
          <a:prstGeom prst="rect">
            <a:avLst/>
          </a:prstGeom>
        </p:spPr>
        <p:txBody>
          <a:bodyPr wrap="square" lIns="0" tIns="0" rIns="0" bIns="0" anchor="ctr" anchorCtr="0">
            <a:spAutoFit/>
          </a:bodyPr>
          <a:lstStyle>
            <a:lvl1pPr marL="0" indent="0">
              <a:buNone/>
              <a:defRPr sz="1400">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Section Title – Arial 14pt Regular, White, Use Title Case</a:t>
            </a:r>
          </a:p>
        </p:txBody>
      </p:sp>
      <p:sp>
        <p:nvSpPr>
          <p:cNvPr id="24"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5" name="TextBox 24"/>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Tree>
    <p:extLst>
      <p:ext uri="{BB962C8B-B14F-4D97-AF65-F5344CB8AC3E}">
        <p14:creationId xmlns:p14="http://schemas.microsoft.com/office/powerpoint/2010/main" val="3729582346"/>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B In-Brief (Dark)">
    <p:spTree>
      <p:nvGrpSpPr>
        <p:cNvPr id="1" name=""/>
        <p:cNvGrpSpPr/>
        <p:nvPr/>
      </p:nvGrpSpPr>
      <p:grpSpPr>
        <a:xfrm>
          <a:off x="0" y="0"/>
          <a:ext cx="0" cy="0"/>
          <a:chOff x="0" y="0"/>
          <a:chExt cx="0" cy="0"/>
        </a:xfrm>
      </p:grpSpPr>
      <p:grpSp>
        <p:nvGrpSpPr>
          <p:cNvPr id="42" name="Group 41"/>
          <p:cNvGrpSpPr/>
          <p:nvPr userDrawn="1"/>
        </p:nvGrpSpPr>
        <p:grpSpPr bwMode="gray">
          <a:xfrm>
            <a:off x="962670" y="730531"/>
            <a:ext cx="5438130" cy="3146488"/>
            <a:chOff x="957908" y="730531"/>
            <a:chExt cx="5438130" cy="3146488"/>
          </a:xfrm>
        </p:grpSpPr>
        <p:sp>
          <p:nvSpPr>
            <p:cNvPr id="31" name="Rectangle 36"/>
            <p:cNvSpPr/>
            <p:nvPr userDrawn="1"/>
          </p:nvSpPr>
          <p:spPr bwMode="gray">
            <a:xfrm>
              <a:off x="957908" y="730531"/>
              <a:ext cx="4678792" cy="3146488"/>
            </a:xfrm>
            <a:custGeom>
              <a:avLst/>
              <a:gdLst>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 name="connsiteX6" fmla="*/ 0 w 7315200"/>
                <a:gd name="connsiteY6" fmla="*/ 0 h 4919472"/>
                <a:gd name="connsiteX7" fmla="*/ 39140 w 7315200"/>
                <a:gd name="connsiteY7" fmla="*/ 0 h 4919472"/>
                <a:gd name="connsiteX8" fmla="*/ 0 w 7315200"/>
                <a:gd name="connsiteY8" fmla="*/ 0 h 4919472"/>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00" h="4919472">
                  <a:moveTo>
                    <a:pt x="3165079" y="0"/>
                  </a:moveTo>
                  <a:lnTo>
                    <a:pt x="7315200" y="0"/>
                  </a:lnTo>
                  <a:lnTo>
                    <a:pt x="7315200" y="4919472"/>
                  </a:lnTo>
                  <a:lnTo>
                    <a:pt x="0" y="4919472"/>
                  </a:lnTo>
                  <a:lnTo>
                    <a:pt x="0" y="4917391"/>
                  </a:lnTo>
                  <a:lnTo>
                    <a:pt x="3165079" y="0"/>
                  </a:lnTo>
                  <a:close/>
                </a:path>
              </a:pathLst>
            </a:custGeom>
            <a:solidFill>
              <a:srgbClr val="58606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2" name="Rectangle 36"/>
            <p:cNvSpPr/>
            <p:nvPr userDrawn="1"/>
          </p:nvSpPr>
          <p:spPr bwMode="gray">
            <a:xfrm>
              <a:off x="1315310" y="730531"/>
              <a:ext cx="4678792" cy="3146488"/>
            </a:xfrm>
            <a:custGeom>
              <a:avLst/>
              <a:gdLst>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 name="connsiteX6" fmla="*/ 0 w 7315200"/>
                <a:gd name="connsiteY6" fmla="*/ 0 h 4919472"/>
                <a:gd name="connsiteX7" fmla="*/ 39140 w 7315200"/>
                <a:gd name="connsiteY7" fmla="*/ 0 h 4919472"/>
                <a:gd name="connsiteX8" fmla="*/ 0 w 7315200"/>
                <a:gd name="connsiteY8" fmla="*/ 0 h 4919472"/>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00" h="4919472">
                  <a:moveTo>
                    <a:pt x="3165079" y="0"/>
                  </a:moveTo>
                  <a:lnTo>
                    <a:pt x="7315200" y="0"/>
                  </a:lnTo>
                  <a:lnTo>
                    <a:pt x="7315200" y="4919472"/>
                  </a:lnTo>
                  <a:lnTo>
                    <a:pt x="0" y="4919472"/>
                  </a:lnTo>
                  <a:lnTo>
                    <a:pt x="0" y="4917391"/>
                  </a:lnTo>
                  <a:lnTo>
                    <a:pt x="3165079" y="0"/>
                  </a:lnTo>
                  <a:close/>
                </a:path>
              </a:pathLst>
            </a:custGeom>
            <a:solidFill>
              <a:srgbClr val="454F5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3" name="Rectangle 36"/>
            <p:cNvSpPr/>
            <p:nvPr userDrawn="1"/>
          </p:nvSpPr>
          <p:spPr bwMode="gray">
            <a:xfrm>
              <a:off x="1717246" y="730531"/>
              <a:ext cx="4678792" cy="3146488"/>
            </a:xfrm>
            <a:custGeom>
              <a:avLst/>
              <a:gdLst>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 name="connsiteX6" fmla="*/ 0 w 7315200"/>
                <a:gd name="connsiteY6" fmla="*/ 0 h 4919472"/>
                <a:gd name="connsiteX7" fmla="*/ 0 w 7315200"/>
                <a:gd name="connsiteY7" fmla="*/ 60810 h 4919472"/>
                <a:gd name="connsiteX8" fmla="*/ 0 w 7315200"/>
                <a:gd name="connsiteY8" fmla="*/ 0 h 4919472"/>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00" h="4919472">
                  <a:moveTo>
                    <a:pt x="3165079" y="0"/>
                  </a:moveTo>
                  <a:lnTo>
                    <a:pt x="7315200" y="0"/>
                  </a:lnTo>
                  <a:lnTo>
                    <a:pt x="7315200" y="4919472"/>
                  </a:lnTo>
                  <a:lnTo>
                    <a:pt x="0" y="4919472"/>
                  </a:lnTo>
                  <a:lnTo>
                    <a:pt x="0" y="4917391"/>
                  </a:lnTo>
                  <a:lnTo>
                    <a:pt x="3165079" y="0"/>
                  </a:ln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57152" y="346234"/>
            <a:ext cx="2304288" cy="99450"/>
          </a:xfrm>
          <a:prstGeom prst="rect">
            <a:avLst/>
          </a:prstGeom>
          <a:noFill/>
          <a:ln>
            <a:noFill/>
          </a:ln>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20319" y="228311"/>
            <a:ext cx="1133856" cy="314378"/>
          </a:xfrm>
          <a:prstGeom prst="rect">
            <a:avLst/>
          </a:prstGeom>
          <a:noFill/>
          <a:ln>
            <a:noFill/>
          </a:ln>
        </p:spPr>
      </p:pic>
      <p:sp>
        <p:nvSpPr>
          <p:cNvPr id="7" name="TextBox 6"/>
          <p:cNvSpPr txBox="1"/>
          <p:nvPr userDrawn="1"/>
        </p:nvSpPr>
        <p:spPr bwMode="gray">
          <a:xfrm>
            <a:off x="318663" y="4327487"/>
            <a:ext cx="952357" cy="200055"/>
          </a:xfrm>
          <a:prstGeom prst="rect">
            <a:avLst/>
          </a:prstGeom>
          <a:noFill/>
        </p:spPr>
        <p:txBody>
          <a:bodyPr wrap="square" lIns="0" tIns="0" rIns="0" bIns="0" rtlCol="0">
            <a:spAutoFit/>
          </a:bodyPr>
          <a:lstStyle/>
          <a:p>
            <a:pPr>
              <a:spcBef>
                <a:spcPts val="500"/>
              </a:spcBef>
            </a:pPr>
            <a:r>
              <a:rPr lang="en-US" sz="650" dirty="0">
                <a:solidFill>
                  <a:srgbClr val="333E48"/>
                </a:solidFill>
              </a:rPr>
              <a:t>membership renewal rate among U.S. hospitals</a:t>
            </a:r>
          </a:p>
        </p:txBody>
      </p:sp>
      <p:sp>
        <p:nvSpPr>
          <p:cNvPr id="8" name="TextBox 7"/>
          <p:cNvSpPr txBox="1"/>
          <p:nvPr userDrawn="1"/>
        </p:nvSpPr>
        <p:spPr bwMode="gray">
          <a:xfrm>
            <a:off x="1832732" y="4327487"/>
            <a:ext cx="1340690" cy="200055"/>
          </a:xfrm>
          <a:prstGeom prst="rect">
            <a:avLst/>
          </a:prstGeom>
          <a:noFill/>
        </p:spPr>
        <p:txBody>
          <a:bodyPr wrap="square" lIns="0" tIns="0" rIns="0" bIns="0" rtlCol="0">
            <a:spAutoFit/>
          </a:bodyPr>
          <a:lstStyle/>
          <a:p>
            <a:pPr>
              <a:spcBef>
                <a:spcPts val="500"/>
              </a:spcBef>
            </a:pPr>
            <a:r>
              <a:rPr lang="en-US" sz="650" dirty="0">
                <a:solidFill>
                  <a:srgbClr val="333E48"/>
                </a:solidFill>
              </a:rPr>
              <a:t>of U.S. News and World Report “Honor Roll” hospitals are members</a:t>
            </a:r>
          </a:p>
        </p:txBody>
      </p:sp>
      <p:sp>
        <p:nvSpPr>
          <p:cNvPr id="9" name="TextBox 8"/>
          <p:cNvSpPr txBox="1"/>
          <p:nvPr userDrawn="1"/>
        </p:nvSpPr>
        <p:spPr bwMode="gray">
          <a:xfrm>
            <a:off x="318663" y="4018422"/>
            <a:ext cx="892013" cy="307777"/>
          </a:xfrm>
          <a:prstGeom prst="rect">
            <a:avLst/>
          </a:prstGeom>
          <a:noFill/>
        </p:spPr>
        <p:txBody>
          <a:bodyPr wrap="square" lIns="0" tIns="0" rIns="0" bIns="0" rtlCol="0">
            <a:spAutoFit/>
          </a:bodyPr>
          <a:lstStyle/>
          <a:p>
            <a:pPr>
              <a:spcBef>
                <a:spcPts val="500"/>
              </a:spcBef>
            </a:pPr>
            <a:r>
              <a:rPr lang="en-US" sz="2000" dirty="0">
                <a:solidFill>
                  <a:srgbClr val="CF0A2C"/>
                </a:solidFill>
              </a:rPr>
              <a:t>96%</a:t>
            </a:r>
          </a:p>
        </p:txBody>
      </p:sp>
      <p:sp>
        <p:nvSpPr>
          <p:cNvPr id="10" name="TextBox 9"/>
          <p:cNvSpPr txBox="1"/>
          <p:nvPr userDrawn="1"/>
        </p:nvSpPr>
        <p:spPr bwMode="gray">
          <a:xfrm>
            <a:off x="1816064" y="4018422"/>
            <a:ext cx="1075484" cy="307777"/>
          </a:xfrm>
          <a:prstGeom prst="rect">
            <a:avLst/>
          </a:prstGeom>
          <a:noFill/>
        </p:spPr>
        <p:txBody>
          <a:bodyPr wrap="square" lIns="0" tIns="0" rIns="0" bIns="0" rtlCol="0">
            <a:spAutoFit/>
          </a:bodyPr>
          <a:lstStyle/>
          <a:p>
            <a:pPr>
              <a:spcBef>
                <a:spcPts val="500"/>
              </a:spcBef>
            </a:pPr>
            <a:r>
              <a:rPr lang="en-US" sz="2000" dirty="0">
                <a:solidFill>
                  <a:srgbClr val="CF0A2C"/>
                </a:solidFill>
              </a:rPr>
              <a:t>100%</a:t>
            </a:r>
          </a:p>
        </p:txBody>
      </p:sp>
      <p:sp>
        <p:nvSpPr>
          <p:cNvPr id="11" name="TextBox 10"/>
          <p:cNvSpPr txBox="1"/>
          <p:nvPr userDrawn="1"/>
        </p:nvSpPr>
        <p:spPr bwMode="gray">
          <a:xfrm>
            <a:off x="3678877" y="4327487"/>
            <a:ext cx="759773" cy="200055"/>
          </a:xfrm>
          <a:prstGeom prst="rect">
            <a:avLst/>
          </a:prstGeom>
          <a:noFill/>
        </p:spPr>
        <p:txBody>
          <a:bodyPr wrap="square" lIns="0" tIns="0" rIns="0" bIns="0" rtlCol="0">
            <a:spAutoFit/>
          </a:bodyPr>
          <a:lstStyle/>
          <a:p>
            <a:pPr>
              <a:spcBef>
                <a:spcPts val="500"/>
              </a:spcBef>
            </a:pPr>
            <a:r>
              <a:rPr lang="en-US" sz="650" dirty="0">
                <a:solidFill>
                  <a:srgbClr val="333E48"/>
                </a:solidFill>
              </a:rPr>
              <a:t>health care member</a:t>
            </a:r>
            <a:br>
              <a:rPr lang="en-US" sz="650" dirty="0">
                <a:solidFill>
                  <a:srgbClr val="333E48"/>
                </a:solidFill>
              </a:rPr>
            </a:br>
            <a:r>
              <a:rPr lang="en-US" sz="650" dirty="0">
                <a:solidFill>
                  <a:srgbClr val="333E48"/>
                </a:solidFill>
              </a:rPr>
              <a:t>organizations</a:t>
            </a:r>
          </a:p>
        </p:txBody>
      </p:sp>
      <p:sp>
        <p:nvSpPr>
          <p:cNvPr id="12" name="TextBox 11"/>
          <p:cNvSpPr txBox="1"/>
          <p:nvPr userDrawn="1"/>
        </p:nvSpPr>
        <p:spPr bwMode="gray">
          <a:xfrm>
            <a:off x="3683639" y="4018422"/>
            <a:ext cx="781205" cy="307777"/>
          </a:xfrm>
          <a:prstGeom prst="rect">
            <a:avLst/>
          </a:prstGeom>
          <a:noFill/>
        </p:spPr>
        <p:txBody>
          <a:bodyPr wrap="square" lIns="0" tIns="0" rIns="0" bIns="0" rtlCol="0">
            <a:spAutoFit/>
          </a:bodyPr>
          <a:lstStyle/>
          <a:p>
            <a:pPr>
              <a:spcBef>
                <a:spcPts val="500"/>
              </a:spcBef>
            </a:pPr>
            <a:r>
              <a:rPr lang="en-US" sz="2000" dirty="0">
                <a:solidFill>
                  <a:srgbClr val="CF0A2C"/>
                </a:solidFill>
              </a:rPr>
              <a:t>4,400</a:t>
            </a:r>
            <a:r>
              <a:rPr lang="en-US" sz="2000" baseline="30000" dirty="0">
                <a:solidFill>
                  <a:srgbClr val="CF0A2C"/>
                </a:solidFill>
              </a:rPr>
              <a:t>+</a:t>
            </a:r>
          </a:p>
        </p:txBody>
      </p:sp>
      <p:sp>
        <p:nvSpPr>
          <p:cNvPr id="13" name="TextBox 12"/>
          <p:cNvSpPr txBox="1"/>
          <p:nvPr userDrawn="1"/>
        </p:nvSpPr>
        <p:spPr bwMode="gray">
          <a:xfrm>
            <a:off x="5208120" y="4327487"/>
            <a:ext cx="576487" cy="200055"/>
          </a:xfrm>
          <a:prstGeom prst="rect">
            <a:avLst/>
          </a:prstGeom>
          <a:noFill/>
        </p:spPr>
        <p:txBody>
          <a:bodyPr wrap="square" lIns="0" tIns="0" rIns="0" bIns="0" rtlCol="0">
            <a:spAutoFit/>
          </a:bodyPr>
          <a:lstStyle/>
          <a:p>
            <a:pPr>
              <a:spcBef>
                <a:spcPts val="500"/>
              </a:spcBef>
            </a:pPr>
            <a:r>
              <a:rPr lang="en-US" sz="650" dirty="0">
                <a:solidFill>
                  <a:srgbClr val="333E48"/>
                </a:solidFill>
              </a:rPr>
              <a:t>CEO and COO</a:t>
            </a:r>
            <a:br>
              <a:rPr lang="en-US" sz="650" dirty="0">
                <a:solidFill>
                  <a:srgbClr val="333E48"/>
                </a:solidFill>
              </a:rPr>
            </a:br>
            <a:r>
              <a:rPr lang="en-US" sz="650" dirty="0">
                <a:solidFill>
                  <a:srgbClr val="333E48"/>
                </a:solidFill>
              </a:rPr>
              <a:t>relationships</a:t>
            </a:r>
          </a:p>
        </p:txBody>
      </p:sp>
      <p:sp>
        <p:nvSpPr>
          <p:cNvPr id="14" name="TextBox 13"/>
          <p:cNvSpPr txBox="1"/>
          <p:nvPr userDrawn="1"/>
        </p:nvSpPr>
        <p:spPr bwMode="gray">
          <a:xfrm>
            <a:off x="5208120" y="4018422"/>
            <a:ext cx="771199" cy="307777"/>
          </a:xfrm>
          <a:prstGeom prst="rect">
            <a:avLst/>
          </a:prstGeom>
          <a:noFill/>
        </p:spPr>
        <p:txBody>
          <a:bodyPr wrap="square" lIns="0" tIns="0" rIns="0" bIns="0" rtlCol="0">
            <a:spAutoFit/>
          </a:bodyPr>
          <a:lstStyle/>
          <a:p>
            <a:pPr>
              <a:spcBef>
                <a:spcPts val="500"/>
              </a:spcBef>
            </a:pPr>
            <a:r>
              <a:rPr lang="en-US" sz="2000" dirty="0">
                <a:solidFill>
                  <a:srgbClr val="CF0A2C"/>
                </a:solidFill>
              </a:rPr>
              <a:t>9,500</a:t>
            </a:r>
            <a:r>
              <a:rPr lang="en-US" sz="2000" baseline="30000" dirty="0">
                <a:solidFill>
                  <a:srgbClr val="CF0A2C"/>
                </a:solidFill>
              </a:rPr>
              <a:t>+</a:t>
            </a:r>
          </a:p>
        </p:txBody>
      </p:sp>
      <p:sp>
        <p:nvSpPr>
          <p:cNvPr id="15" name="TextBox 14"/>
          <p:cNvSpPr txBox="1"/>
          <p:nvPr userDrawn="1"/>
        </p:nvSpPr>
        <p:spPr bwMode="gray">
          <a:xfrm>
            <a:off x="318663" y="1623174"/>
            <a:ext cx="1936475" cy="1346522"/>
          </a:xfrm>
          <a:custGeom>
            <a:avLst/>
            <a:gdLst>
              <a:gd name="connsiteX0" fmla="*/ 0 w 2966356"/>
              <a:gd name="connsiteY0" fmla="*/ 0 h 1354217"/>
              <a:gd name="connsiteX1" fmla="*/ 2966356 w 2966356"/>
              <a:gd name="connsiteY1" fmla="*/ 0 h 1354217"/>
              <a:gd name="connsiteX2" fmla="*/ 2966356 w 2966356"/>
              <a:gd name="connsiteY2" fmla="*/ 1354217 h 1354217"/>
              <a:gd name="connsiteX3" fmla="*/ 0 w 2966356"/>
              <a:gd name="connsiteY3" fmla="*/ 1354217 h 1354217"/>
              <a:gd name="connsiteX4" fmla="*/ 0 w 2966356"/>
              <a:gd name="connsiteY4" fmla="*/ 0 h 1354217"/>
              <a:gd name="connsiteX0" fmla="*/ 0 w 2966356"/>
              <a:gd name="connsiteY0" fmla="*/ 0 h 1354217"/>
              <a:gd name="connsiteX1" fmla="*/ 2966356 w 2966356"/>
              <a:gd name="connsiteY1" fmla="*/ 0 h 1354217"/>
              <a:gd name="connsiteX2" fmla="*/ 2952752 w 2966356"/>
              <a:gd name="connsiteY2" fmla="*/ 153615 h 1354217"/>
              <a:gd name="connsiteX3" fmla="*/ 2966356 w 2966356"/>
              <a:gd name="connsiteY3" fmla="*/ 1354217 h 1354217"/>
              <a:gd name="connsiteX4" fmla="*/ 0 w 2966356"/>
              <a:gd name="connsiteY4" fmla="*/ 1354217 h 1354217"/>
              <a:gd name="connsiteX5" fmla="*/ 0 w 2966356"/>
              <a:gd name="connsiteY5" fmla="*/ 0 h 1354217"/>
              <a:gd name="connsiteX0" fmla="*/ 0 w 2966356"/>
              <a:gd name="connsiteY0" fmla="*/ 0 h 1363742"/>
              <a:gd name="connsiteX1" fmla="*/ 2966356 w 2966356"/>
              <a:gd name="connsiteY1" fmla="*/ 0 h 1363742"/>
              <a:gd name="connsiteX2" fmla="*/ 2952752 w 2966356"/>
              <a:gd name="connsiteY2" fmla="*/ 153615 h 1363742"/>
              <a:gd name="connsiteX3" fmla="*/ 2213881 w 2966356"/>
              <a:gd name="connsiteY3" fmla="*/ 1363742 h 1363742"/>
              <a:gd name="connsiteX4" fmla="*/ 0 w 2966356"/>
              <a:gd name="connsiteY4" fmla="*/ 1354217 h 1363742"/>
              <a:gd name="connsiteX5" fmla="*/ 0 w 2966356"/>
              <a:gd name="connsiteY5" fmla="*/ 0 h 1363742"/>
              <a:gd name="connsiteX0" fmla="*/ 0 w 2966356"/>
              <a:gd name="connsiteY0" fmla="*/ 0 h 1363742"/>
              <a:gd name="connsiteX1" fmla="*/ 2966356 w 2966356"/>
              <a:gd name="connsiteY1" fmla="*/ 0 h 1363742"/>
              <a:gd name="connsiteX2" fmla="*/ 2647952 w 2966356"/>
              <a:gd name="connsiteY2" fmla="*/ 658440 h 1363742"/>
              <a:gd name="connsiteX3" fmla="*/ 2213881 w 2966356"/>
              <a:gd name="connsiteY3" fmla="*/ 1363742 h 1363742"/>
              <a:gd name="connsiteX4" fmla="*/ 0 w 2966356"/>
              <a:gd name="connsiteY4" fmla="*/ 1354217 h 1363742"/>
              <a:gd name="connsiteX5" fmla="*/ 0 w 2966356"/>
              <a:gd name="connsiteY5" fmla="*/ 0 h 1363742"/>
              <a:gd name="connsiteX0" fmla="*/ 0 w 3033031"/>
              <a:gd name="connsiteY0" fmla="*/ 0 h 1363742"/>
              <a:gd name="connsiteX1" fmla="*/ 3033031 w 3033031"/>
              <a:gd name="connsiteY1" fmla="*/ 0 h 1363742"/>
              <a:gd name="connsiteX2" fmla="*/ 2647952 w 3033031"/>
              <a:gd name="connsiteY2" fmla="*/ 658440 h 1363742"/>
              <a:gd name="connsiteX3" fmla="*/ 2213881 w 3033031"/>
              <a:gd name="connsiteY3" fmla="*/ 1363742 h 1363742"/>
              <a:gd name="connsiteX4" fmla="*/ 0 w 3033031"/>
              <a:gd name="connsiteY4" fmla="*/ 1354217 h 1363742"/>
              <a:gd name="connsiteX5" fmla="*/ 0 w 3033031"/>
              <a:gd name="connsiteY5" fmla="*/ 0 h 1363742"/>
              <a:gd name="connsiteX0" fmla="*/ 0 w 3567184"/>
              <a:gd name="connsiteY0" fmla="*/ 7372 h 1371114"/>
              <a:gd name="connsiteX1" fmla="*/ 3567184 w 3567184"/>
              <a:gd name="connsiteY1" fmla="*/ 0 h 1371114"/>
              <a:gd name="connsiteX2" fmla="*/ 2647952 w 3567184"/>
              <a:gd name="connsiteY2" fmla="*/ 665812 h 1371114"/>
              <a:gd name="connsiteX3" fmla="*/ 2213881 w 3567184"/>
              <a:gd name="connsiteY3" fmla="*/ 1371114 h 1371114"/>
              <a:gd name="connsiteX4" fmla="*/ 0 w 3567184"/>
              <a:gd name="connsiteY4" fmla="*/ 1361589 h 1371114"/>
              <a:gd name="connsiteX5" fmla="*/ 0 w 3567184"/>
              <a:gd name="connsiteY5" fmla="*/ 7372 h 1371114"/>
              <a:gd name="connsiteX0" fmla="*/ 0 w 3567184"/>
              <a:gd name="connsiteY0" fmla="*/ 7372 h 1371114"/>
              <a:gd name="connsiteX1" fmla="*/ 3567184 w 3567184"/>
              <a:gd name="connsiteY1" fmla="*/ 0 h 1371114"/>
              <a:gd name="connsiteX2" fmla="*/ 2932076 w 3567184"/>
              <a:gd name="connsiteY2" fmla="*/ 717416 h 1371114"/>
              <a:gd name="connsiteX3" fmla="*/ 2213881 w 3567184"/>
              <a:gd name="connsiteY3" fmla="*/ 1371114 h 1371114"/>
              <a:gd name="connsiteX4" fmla="*/ 0 w 3567184"/>
              <a:gd name="connsiteY4" fmla="*/ 1361589 h 1371114"/>
              <a:gd name="connsiteX5" fmla="*/ 0 w 3567184"/>
              <a:gd name="connsiteY5" fmla="*/ 7372 h 1371114"/>
              <a:gd name="connsiteX0" fmla="*/ 0 w 3567184"/>
              <a:gd name="connsiteY0" fmla="*/ 7372 h 1371114"/>
              <a:gd name="connsiteX1" fmla="*/ 3567184 w 3567184"/>
              <a:gd name="connsiteY1" fmla="*/ 0 h 1371114"/>
              <a:gd name="connsiteX2" fmla="*/ 2213881 w 3567184"/>
              <a:gd name="connsiteY2" fmla="*/ 1371114 h 1371114"/>
              <a:gd name="connsiteX3" fmla="*/ 0 w 3567184"/>
              <a:gd name="connsiteY3" fmla="*/ 1361589 h 1371114"/>
              <a:gd name="connsiteX4" fmla="*/ 0 w 3567184"/>
              <a:gd name="connsiteY4" fmla="*/ 7372 h 1371114"/>
              <a:gd name="connsiteX0" fmla="*/ 0 w 3567184"/>
              <a:gd name="connsiteY0" fmla="*/ 7372 h 1362574"/>
              <a:gd name="connsiteX1" fmla="*/ 3567184 w 3567184"/>
              <a:gd name="connsiteY1" fmla="*/ 0 h 1362574"/>
              <a:gd name="connsiteX2" fmla="*/ 1933546 w 3567184"/>
              <a:gd name="connsiteY2" fmla="*/ 1362574 h 1362574"/>
              <a:gd name="connsiteX3" fmla="*/ 0 w 3567184"/>
              <a:gd name="connsiteY3" fmla="*/ 1361589 h 1362574"/>
              <a:gd name="connsiteX4" fmla="*/ 0 w 3567184"/>
              <a:gd name="connsiteY4" fmla="*/ 7372 h 1362574"/>
              <a:gd name="connsiteX0" fmla="*/ 0 w 2310545"/>
              <a:gd name="connsiteY0" fmla="*/ 4537 h 1359739"/>
              <a:gd name="connsiteX1" fmla="*/ 2310545 w 2310545"/>
              <a:gd name="connsiteY1" fmla="*/ 0 h 1359739"/>
              <a:gd name="connsiteX2" fmla="*/ 1933546 w 2310545"/>
              <a:gd name="connsiteY2" fmla="*/ 1359739 h 1359739"/>
              <a:gd name="connsiteX3" fmla="*/ 0 w 2310545"/>
              <a:gd name="connsiteY3" fmla="*/ 1358754 h 1359739"/>
              <a:gd name="connsiteX4" fmla="*/ 0 w 2310545"/>
              <a:gd name="connsiteY4" fmla="*/ 4537 h 1359739"/>
              <a:gd name="connsiteX0" fmla="*/ 0 w 2310545"/>
              <a:gd name="connsiteY0" fmla="*/ 4537 h 1362574"/>
              <a:gd name="connsiteX1" fmla="*/ 2310545 w 2310545"/>
              <a:gd name="connsiteY1" fmla="*/ 0 h 1362574"/>
              <a:gd name="connsiteX2" fmla="*/ 1313344 w 2310545"/>
              <a:gd name="connsiteY2" fmla="*/ 1362574 h 1362574"/>
              <a:gd name="connsiteX3" fmla="*/ 0 w 2310545"/>
              <a:gd name="connsiteY3" fmla="*/ 1358754 h 1362574"/>
              <a:gd name="connsiteX4" fmla="*/ 0 w 2310545"/>
              <a:gd name="connsiteY4" fmla="*/ 4537 h 1362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545" h="1362574">
                <a:moveTo>
                  <a:pt x="0" y="4537"/>
                </a:moveTo>
                <a:lnTo>
                  <a:pt x="2310545" y="0"/>
                </a:lnTo>
                <a:lnTo>
                  <a:pt x="1313344" y="1362574"/>
                </a:lnTo>
                <a:lnTo>
                  <a:pt x="0" y="1358754"/>
                </a:lnTo>
                <a:lnTo>
                  <a:pt x="0" y="4537"/>
                </a:lnTo>
                <a:close/>
              </a:path>
            </a:pathLst>
          </a:custGeom>
          <a:noFill/>
        </p:spPr>
        <p:txBody>
          <a:bodyPr wrap="square" lIns="0" tIns="0" rIns="0" bIns="0" rtlCol="0">
            <a:spAutoFit/>
          </a:bodyPr>
          <a:lstStyle/>
          <a:p>
            <a:pPr>
              <a:spcBef>
                <a:spcPts val="400"/>
              </a:spcBef>
            </a:pPr>
            <a:r>
              <a:rPr lang="en-US" sz="750" dirty="0">
                <a:solidFill>
                  <a:srgbClr val="333E48"/>
                </a:solidFill>
              </a:rPr>
              <a:t>Through the breadth of our network and</a:t>
            </a:r>
            <a:br>
              <a:rPr lang="en-US" sz="750" dirty="0">
                <a:solidFill>
                  <a:srgbClr val="333E48"/>
                </a:solidFill>
              </a:rPr>
            </a:br>
            <a:r>
              <a:rPr lang="en-US" sz="750" dirty="0">
                <a:solidFill>
                  <a:srgbClr val="333E48"/>
                </a:solidFill>
              </a:rPr>
              <a:t>the depth of our expertise, we forge and</a:t>
            </a:r>
            <a:br>
              <a:rPr lang="en-US" sz="750" dirty="0">
                <a:solidFill>
                  <a:srgbClr val="333E48"/>
                </a:solidFill>
              </a:rPr>
            </a:br>
            <a:r>
              <a:rPr lang="en-US" sz="750" dirty="0">
                <a:solidFill>
                  <a:srgbClr val="333E48"/>
                </a:solidFill>
              </a:rPr>
              <a:t>find the best practices that </a:t>
            </a:r>
          </a:p>
          <a:p>
            <a:pPr marL="114300" indent="-114300">
              <a:spcBef>
                <a:spcPts val="500"/>
              </a:spcBef>
              <a:buFont typeface="Arial" panose="020B0604020202020204" pitchFamily="34" charset="0"/>
              <a:buChar char="•"/>
            </a:pPr>
            <a:r>
              <a:rPr lang="en-US" sz="750" dirty="0">
                <a:solidFill>
                  <a:srgbClr val="333E48"/>
                </a:solidFill>
              </a:rPr>
              <a:t>Help our members set course</a:t>
            </a:r>
          </a:p>
          <a:p>
            <a:pPr marL="114300" indent="-114300">
              <a:spcBef>
                <a:spcPts val="500"/>
              </a:spcBef>
              <a:buFont typeface="Arial" panose="020B0604020202020204" pitchFamily="34" charset="0"/>
              <a:buChar char="•"/>
            </a:pPr>
            <a:r>
              <a:rPr lang="en-US" sz="750" dirty="0">
                <a:solidFill>
                  <a:srgbClr val="333E48"/>
                </a:solidFill>
              </a:rPr>
              <a:t>Power the technologies needed</a:t>
            </a:r>
            <a:br>
              <a:rPr lang="en-US" sz="750" dirty="0">
                <a:solidFill>
                  <a:srgbClr val="333E48"/>
                </a:solidFill>
              </a:rPr>
            </a:br>
            <a:r>
              <a:rPr lang="en-US" sz="750" dirty="0">
                <a:solidFill>
                  <a:srgbClr val="333E48"/>
                </a:solidFill>
              </a:rPr>
              <a:t>to accelerate progress</a:t>
            </a:r>
          </a:p>
          <a:p>
            <a:pPr marL="114300" indent="-114300">
              <a:spcBef>
                <a:spcPts val="500"/>
              </a:spcBef>
              <a:buFont typeface="Arial" panose="020B0604020202020204" pitchFamily="34" charset="0"/>
              <a:buChar char="•"/>
            </a:pPr>
            <a:r>
              <a:rPr lang="en-US" sz="750" dirty="0">
                <a:solidFill>
                  <a:srgbClr val="333E48"/>
                </a:solidFill>
              </a:rPr>
              <a:t>Provide the foundation for</a:t>
            </a:r>
            <a:br>
              <a:rPr lang="en-US" sz="750" dirty="0">
                <a:solidFill>
                  <a:srgbClr val="333E48"/>
                </a:solidFill>
              </a:rPr>
            </a:br>
            <a:r>
              <a:rPr lang="en-US" sz="750" dirty="0">
                <a:solidFill>
                  <a:srgbClr val="333E48"/>
                </a:solidFill>
              </a:rPr>
              <a:t>consulting partnerships</a:t>
            </a:r>
            <a:br>
              <a:rPr lang="en-US" sz="750" dirty="0">
                <a:solidFill>
                  <a:srgbClr val="333E48"/>
                </a:solidFill>
              </a:rPr>
            </a:br>
            <a:r>
              <a:rPr lang="en-US" sz="750" dirty="0">
                <a:solidFill>
                  <a:srgbClr val="333E48"/>
                </a:solidFill>
              </a:rPr>
              <a:t>that transform</a:t>
            </a:r>
            <a:br>
              <a:rPr lang="en-US" sz="750" dirty="0">
                <a:solidFill>
                  <a:srgbClr val="333E48"/>
                </a:solidFill>
              </a:rPr>
            </a:br>
            <a:r>
              <a:rPr lang="en-US" sz="750" dirty="0">
                <a:solidFill>
                  <a:srgbClr val="333E48"/>
                </a:solidFill>
              </a:rPr>
              <a:t>organizations</a:t>
            </a:r>
          </a:p>
        </p:txBody>
      </p:sp>
      <p:sp>
        <p:nvSpPr>
          <p:cNvPr id="16" name="TextBox 15"/>
          <p:cNvSpPr txBox="1"/>
          <p:nvPr userDrawn="1"/>
        </p:nvSpPr>
        <p:spPr bwMode="gray">
          <a:xfrm>
            <a:off x="318663" y="1094450"/>
            <a:ext cx="2699658" cy="332399"/>
          </a:xfrm>
          <a:prstGeom prst="rect">
            <a:avLst/>
          </a:prstGeom>
          <a:noFill/>
        </p:spPr>
        <p:txBody>
          <a:bodyPr wrap="square" lIns="0" tIns="0" rIns="0" bIns="0" rtlCol="0">
            <a:spAutoFit/>
          </a:bodyPr>
          <a:lstStyle/>
          <a:p>
            <a:pPr>
              <a:spcBef>
                <a:spcPts val="500"/>
              </a:spcBef>
            </a:pPr>
            <a:r>
              <a:rPr lang="en-US" sz="1080" dirty="0">
                <a:solidFill>
                  <a:srgbClr val="333E48"/>
                </a:solidFill>
              </a:rPr>
              <a:t>Start with</a:t>
            </a:r>
            <a:br>
              <a:rPr lang="en-US" sz="1080" dirty="0">
                <a:solidFill>
                  <a:srgbClr val="333E48"/>
                </a:solidFill>
              </a:rPr>
            </a:br>
            <a:r>
              <a:rPr lang="en-US" sz="1080" dirty="0">
                <a:solidFill>
                  <a:srgbClr val="333E48"/>
                </a:solidFill>
              </a:rPr>
              <a:t>best practices</a:t>
            </a:r>
          </a:p>
        </p:txBody>
      </p:sp>
      <p:cxnSp>
        <p:nvCxnSpPr>
          <p:cNvPr id="17" name="Straight Connector 16"/>
          <p:cNvCxnSpPr/>
          <p:nvPr userDrawn="1"/>
        </p:nvCxnSpPr>
        <p:spPr bwMode="gray">
          <a:xfrm>
            <a:off x="316849" y="1486205"/>
            <a:ext cx="1680065" cy="0"/>
          </a:xfrm>
          <a:prstGeom prst="line">
            <a:avLst/>
          </a:prstGeom>
          <a:ln w="95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bwMode="gray">
          <a:xfrm>
            <a:off x="2982013" y="1623174"/>
            <a:ext cx="3033776" cy="410369"/>
          </a:xfrm>
          <a:prstGeom prst="rect">
            <a:avLst/>
          </a:prstGeom>
          <a:noFill/>
        </p:spPr>
        <p:txBody>
          <a:bodyPr wrap="square" lIns="0" tIns="0" rIns="0" bIns="0" rtlCol="0">
            <a:spAutoFit/>
          </a:bodyPr>
          <a:lstStyle/>
          <a:p>
            <a:pPr>
              <a:spcBef>
                <a:spcPts val="500"/>
              </a:spcBef>
            </a:pPr>
            <a:r>
              <a:rPr lang="en-US" sz="750" b="1" dirty="0">
                <a:solidFill>
                  <a:srgbClr val="FFFFFF"/>
                </a:solidFill>
                <a:cs typeface="Arial" panose="020B0604020202020204" pitchFamily="34" charset="0"/>
              </a:rPr>
              <a:t>STRATEGY</a:t>
            </a:r>
          </a:p>
          <a:p>
            <a:pPr>
              <a:spcBef>
                <a:spcPts val="500"/>
              </a:spcBef>
            </a:pPr>
            <a:r>
              <a:rPr lang="en-US" sz="750" dirty="0">
                <a:solidFill>
                  <a:srgbClr val="FFFFFF"/>
                </a:solidFill>
                <a:cs typeface="Arial" panose="020B0604020202020204" pitchFamily="34" charset="0"/>
              </a:rPr>
              <a:t>Helping </a:t>
            </a:r>
            <a:r>
              <a:rPr lang="en-US" sz="750" b="1" dirty="0">
                <a:solidFill>
                  <a:srgbClr val="FFFFFF"/>
                </a:solidFill>
                <a:cs typeface="Arial" panose="020B0604020202020204" pitchFamily="34" charset="0"/>
              </a:rPr>
              <a:t>CEOs</a:t>
            </a:r>
            <a:r>
              <a:rPr lang="en-US" sz="750" dirty="0">
                <a:solidFill>
                  <a:srgbClr val="FFFFFF"/>
                </a:solidFill>
                <a:cs typeface="Arial" panose="020B0604020202020204" pitchFamily="34" charset="0"/>
              </a:rPr>
              <a:t>, </a:t>
            </a:r>
            <a:r>
              <a:rPr lang="en-US" sz="750" b="1" dirty="0">
                <a:solidFill>
                  <a:srgbClr val="FFFFFF"/>
                </a:solidFill>
                <a:cs typeface="Arial" panose="020B0604020202020204" pitchFamily="34" charset="0"/>
              </a:rPr>
              <a:t>chief marketing officers</a:t>
            </a:r>
            <a:r>
              <a:rPr lang="en-US" sz="750" dirty="0">
                <a:solidFill>
                  <a:srgbClr val="FFFFFF"/>
                </a:solidFill>
                <a:cs typeface="Arial" panose="020B0604020202020204" pitchFamily="34" charset="0"/>
              </a:rPr>
              <a:t>, and </a:t>
            </a:r>
            <a:r>
              <a:rPr lang="en-US" sz="750" b="1" dirty="0">
                <a:solidFill>
                  <a:srgbClr val="FFFFFF"/>
                </a:solidFill>
                <a:cs typeface="Arial" panose="020B0604020202020204" pitchFamily="34" charset="0"/>
              </a:rPr>
              <a:t>chief strategy officers </a:t>
            </a:r>
            <a:r>
              <a:rPr lang="en-US" sz="750" dirty="0">
                <a:solidFill>
                  <a:srgbClr val="FFFFFF"/>
                </a:solidFill>
                <a:cs typeface="Arial" panose="020B0604020202020204" pitchFamily="34" charset="0"/>
              </a:rPr>
              <a:t>chart course and grow their businesses.</a:t>
            </a:r>
            <a:endParaRPr lang="en-US" sz="750" dirty="0">
              <a:solidFill>
                <a:srgbClr val="333E48"/>
              </a:solidFill>
            </a:endParaRPr>
          </a:p>
        </p:txBody>
      </p:sp>
      <p:sp>
        <p:nvSpPr>
          <p:cNvPr id="20" name="TextBox 19"/>
          <p:cNvSpPr txBox="1"/>
          <p:nvPr userDrawn="1"/>
        </p:nvSpPr>
        <p:spPr bwMode="gray">
          <a:xfrm>
            <a:off x="2982013" y="2280576"/>
            <a:ext cx="2976055" cy="641201"/>
          </a:xfrm>
          <a:prstGeom prst="rect">
            <a:avLst/>
          </a:prstGeom>
          <a:noFill/>
        </p:spPr>
        <p:txBody>
          <a:bodyPr wrap="square" lIns="0" tIns="0" rIns="0" bIns="0" rtlCol="0">
            <a:spAutoFit/>
          </a:bodyPr>
          <a:lstStyle/>
          <a:p>
            <a:pPr>
              <a:spcBef>
                <a:spcPts val="500"/>
              </a:spcBef>
            </a:pPr>
            <a:r>
              <a:rPr lang="en-US" sz="750" b="1" dirty="0">
                <a:solidFill>
                  <a:srgbClr val="FFFFFF"/>
                </a:solidFill>
                <a:cs typeface="Arial" panose="020B0604020202020204" pitchFamily="34" charset="0"/>
              </a:rPr>
              <a:t>CARE DELIVERY</a:t>
            </a:r>
          </a:p>
          <a:p>
            <a:pPr>
              <a:spcBef>
                <a:spcPts val="500"/>
              </a:spcBef>
            </a:pPr>
            <a:r>
              <a:rPr lang="en-US" sz="750" dirty="0">
                <a:solidFill>
                  <a:srgbClr val="FFFFFF"/>
                </a:solidFill>
              </a:rPr>
              <a:t>Helping </a:t>
            </a:r>
            <a:r>
              <a:rPr lang="en-US" sz="750" b="1" dirty="0">
                <a:solidFill>
                  <a:srgbClr val="FFFFFF"/>
                </a:solidFill>
              </a:rPr>
              <a:t>chief medical officers</a:t>
            </a:r>
            <a:r>
              <a:rPr lang="en-US" sz="750" dirty="0">
                <a:solidFill>
                  <a:srgbClr val="FFFFFF"/>
                </a:solidFill>
              </a:rPr>
              <a:t>, </a:t>
            </a:r>
            <a:r>
              <a:rPr lang="en-US" sz="750" b="1" dirty="0">
                <a:solidFill>
                  <a:srgbClr val="FFFFFF"/>
                </a:solidFill>
              </a:rPr>
              <a:t>medical group executives</a:t>
            </a:r>
            <a:r>
              <a:rPr lang="en-US" sz="750" dirty="0">
                <a:solidFill>
                  <a:srgbClr val="FFFFFF"/>
                </a:solidFill>
              </a:rPr>
              <a:t>, </a:t>
            </a:r>
            <a:br>
              <a:rPr lang="en-US" sz="750" dirty="0">
                <a:solidFill>
                  <a:srgbClr val="FFFFFF"/>
                </a:solidFill>
              </a:rPr>
            </a:br>
            <a:r>
              <a:rPr lang="en-US" sz="750" b="1" dirty="0">
                <a:solidFill>
                  <a:srgbClr val="FFFFFF"/>
                </a:solidFill>
              </a:rPr>
              <a:t>network executives</a:t>
            </a:r>
            <a:r>
              <a:rPr lang="en-US" sz="750" dirty="0">
                <a:solidFill>
                  <a:srgbClr val="FFFFFF"/>
                </a:solidFill>
              </a:rPr>
              <a:t>, and </a:t>
            </a:r>
            <a:r>
              <a:rPr lang="en-US" sz="750" b="1" dirty="0">
                <a:solidFill>
                  <a:srgbClr val="FFFFFF"/>
                </a:solidFill>
              </a:rPr>
              <a:t>clinical leaders </a:t>
            </a:r>
            <a:r>
              <a:rPr lang="en-US" sz="750" dirty="0">
                <a:solidFill>
                  <a:srgbClr val="FFFFFF"/>
                </a:solidFill>
              </a:rPr>
              <a:t>to shape networks, engage physicians, manage medical group performance, implement care pathways, accelerate population health efforts, and more.</a:t>
            </a:r>
          </a:p>
        </p:txBody>
      </p:sp>
      <p:sp>
        <p:nvSpPr>
          <p:cNvPr id="21" name="TextBox 20"/>
          <p:cNvSpPr txBox="1"/>
          <p:nvPr userDrawn="1"/>
        </p:nvSpPr>
        <p:spPr bwMode="gray">
          <a:xfrm>
            <a:off x="2982013" y="3168811"/>
            <a:ext cx="2659449" cy="294953"/>
          </a:xfrm>
          <a:prstGeom prst="rect">
            <a:avLst/>
          </a:prstGeom>
          <a:noFill/>
        </p:spPr>
        <p:txBody>
          <a:bodyPr wrap="square" lIns="0" tIns="0" rIns="0" bIns="0" rtlCol="0">
            <a:spAutoFit/>
          </a:bodyPr>
          <a:lstStyle/>
          <a:p>
            <a:pPr>
              <a:spcBef>
                <a:spcPts val="500"/>
              </a:spcBef>
            </a:pPr>
            <a:r>
              <a:rPr lang="en-US" sz="750" b="1" dirty="0">
                <a:solidFill>
                  <a:srgbClr val="FFFFFF"/>
                </a:solidFill>
                <a:cs typeface="Arial" panose="020B0604020202020204" pitchFamily="34" charset="0"/>
              </a:rPr>
              <a:t>OPERATIONS</a:t>
            </a:r>
          </a:p>
          <a:p>
            <a:pPr>
              <a:spcBef>
                <a:spcPts val="500"/>
              </a:spcBef>
            </a:pPr>
            <a:r>
              <a:rPr lang="en-US" sz="750" dirty="0">
                <a:solidFill>
                  <a:srgbClr val="FFFFFF"/>
                </a:solidFill>
                <a:cs typeface="Arial" panose="020B0604020202020204" pitchFamily="34" charset="0"/>
              </a:rPr>
              <a:t>Helping </a:t>
            </a:r>
            <a:r>
              <a:rPr lang="en-US" sz="750" b="1" dirty="0">
                <a:solidFill>
                  <a:srgbClr val="FFFFFF"/>
                </a:solidFill>
                <a:cs typeface="Arial" panose="020B0604020202020204" pitchFamily="34" charset="0"/>
              </a:rPr>
              <a:t>CFOs</a:t>
            </a:r>
            <a:r>
              <a:rPr lang="en-US" sz="750" dirty="0">
                <a:solidFill>
                  <a:srgbClr val="FFFFFF"/>
                </a:solidFill>
                <a:cs typeface="Arial" panose="020B0604020202020204" pitchFamily="34" charset="0"/>
              </a:rPr>
              <a:t> and </a:t>
            </a:r>
            <a:r>
              <a:rPr lang="en-US" sz="750" b="1" dirty="0">
                <a:solidFill>
                  <a:srgbClr val="FFFFFF"/>
                </a:solidFill>
                <a:cs typeface="Arial" panose="020B0604020202020204" pitchFamily="34" charset="0"/>
              </a:rPr>
              <a:t>COOs</a:t>
            </a:r>
            <a:r>
              <a:rPr lang="en-US" sz="750" dirty="0">
                <a:solidFill>
                  <a:srgbClr val="FFFFFF"/>
                </a:solidFill>
                <a:cs typeface="Arial" panose="020B0604020202020204" pitchFamily="34" charset="0"/>
              </a:rPr>
              <a:t> reboot their approach to profitability.</a:t>
            </a:r>
            <a:endParaRPr lang="en-US" sz="750" dirty="0">
              <a:solidFill>
                <a:srgbClr val="333E48"/>
              </a:solidFill>
            </a:endParaRPr>
          </a:p>
        </p:txBody>
      </p:sp>
      <p:sp>
        <p:nvSpPr>
          <p:cNvPr id="22" name="TextBox 21"/>
          <p:cNvSpPr txBox="1"/>
          <p:nvPr userDrawn="1"/>
        </p:nvSpPr>
        <p:spPr bwMode="gray">
          <a:xfrm>
            <a:off x="2982013" y="1094450"/>
            <a:ext cx="3177837" cy="332399"/>
          </a:xfrm>
          <a:prstGeom prst="rect">
            <a:avLst/>
          </a:prstGeom>
          <a:noFill/>
        </p:spPr>
        <p:txBody>
          <a:bodyPr wrap="square" lIns="0" tIns="0" rIns="0" bIns="0" rtlCol="0">
            <a:spAutoFit/>
          </a:bodyPr>
          <a:lstStyle/>
          <a:p>
            <a:pPr>
              <a:spcBef>
                <a:spcPts val="500"/>
              </a:spcBef>
            </a:pPr>
            <a:r>
              <a:rPr lang="en-US" sz="1080" dirty="0">
                <a:solidFill>
                  <a:srgbClr val="FFFFFF"/>
                </a:solidFill>
              </a:rPr>
              <a:t>Then hardwire those insights into your organization with research, technology, and consulting</a:t>
            </a:r>
          </a:p>
        </p:txBody>
      </p:sp>
      <p:cxnSp>
        <p:nvCxnSpPr>
          <p:cNvPr id="23" name="Straight Connector 22"/>
          <p:cNvCxnSpPr/>
          <p:nvPr userDrawn="1"/>
        </p:nvCxnSpPr>
        <p:spPr bwMode="white">
          <a:xfrm>
            <a:off x="2983602" y="1486205"/>
            <a:ext cx="3096523" cy="0"/>
          </a:xfrm>
          <a:prstGeom prst="line">
            <a:avLst/>
          </a:prstGeom>
          <a:ln w="95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userDrawn="1"/>
        </p:nvSpPr>
        <p:spPr bwMode="gray">
          <a:xfrm rot="18196691">
            <a:off x="1243098" y="3404895"/>
            <a:ext cx="362136" cy="107722"/>
          </a:xfrm>
          <a:prstGeom prst="rect">
            <a:avLst/>
          </a:prstGeom>
          <a:noFill/>
        </p:spPr>
        <p:txBody>
          <a:bodyPr wrap="square" lIns="0" tIns="0" rIns="0" bIns="0" rtlCol="0">
            <a:spAutoFit/>
          </a:bodyPr>
          <a:lstStyle/>
          <a:p>
            <a:pPr>
              <a:spcBef>
                <a:spcPts val="500"/>
              </a:spcBef>
            </a:pPr>
            <a:r>
              <a:rPr lang="en-US" sz="700" dirty="0">
                <a:solidFill>
                  <a:srgbClr val="BEC9D0"/>
                </a:solidFill>
              </a:rPr>
              <a:t>research</a:t>
            </a:r>
          </a:p>
        </p:txBody>
      </p:sp>
      <p:sp>
        <p:nvSpPr>
          <p:cNvPr id="44" name="TextBox 43"/>
          <p:cNvSpPr txBox="1"/>
          <p:nvPr userDrawn="1"/>
        </p:nvSpPr>
        <p:spPr bwMode="gray">
          <a:xfrm rot="18196691">
            <a:off x="1574407" y="3381073"/>
            <a:ext cx="487476" cy="107722"/>
          </a:xfrm>
          <a:prstGeom prst="rect">
            <a:avLst/>
          </a:prstGeom>
          <a:noFill/>
        </p:spPr>
        <p:txBody>
          <a:bodyPr wrap="square" lIns="0" tIns="0" rIns="0" bIns="0" rtlCol="0">
            <a:spAutoFit/>
          </a:bodyPr>
          <a:lstStyle/>
          <a:p>
            <a:pPr>
              <a:spcBef>
                <a:spcPts val="500"/>
              </a:spcBef>
            </a:pPr>
            <a:r>
              <a:rPr lang="en-US" sz="700" dirty="0">
                <a:solidFill>
                  <a:srgbClr val="BEC9D0"/>
                </a:solidFill>
              </a:rPr>
              <a:t>technology</a:t>
            </a:r>
          </a:p>
        </p:txBody>
      </p:sp>
      <p:sp>
        <p:nvSpPr>
          <p:cNvPr id="45" name="TextBox 44"/>
          <p:cNvSpPr txBox="1"/>
          <p:nvPr userDrawn="1"/>
        </p:nvSpPr>
        <p:spPr bwMode="gray">
          <a:xfrm rot="18196691">
            <a:off x="2021504" y="3322515"/>
            <a:ext cx="445870" cy="107722"/>
          </a:xfrm>
          <a:prstGeom prst="rect">
            <a:avLst/>
          </a:prstGeom>
          <a:noFill/>
        </p:spPr>
        <p:txBody>
          <a:bodyPr wrap="square" lIns="0" tIns="0" rIns="0" bIns="0" rtlCol="0">
            <a:spAutoFit/>
          </a:bodyPr>
          <a:lstStyle/>
          <a:p>
            <a:pPr>
              <a:spcBef>
                <a:spcPts val="500"/>
              </a:spcBef>
            </a:pPr>
            <a:r>
              <a:rPr lang="en-US" sz="700" dirty="0">
                <a:solidFill>
                  <a:srgbClr val="BEC9D0"/>
                </a:solidFill>
              </a:rPr>
              <a:t>consulting</a:t>
            </a:r>
          </a:p>
        </p:txBody>
      </p:sp>
      <p:pic>
        <p:nvPicPr>
          <p:cNvPr id="46" name="Picture 45"/>
          <p:cNvPicPr>
            <a:picLocks noChangeAspect="1"/>
          </p:cNvPicPr>
          <p:nvPr userDrawn="1"/>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31000" contrast="-37000"/>
                    </a14:imgEffect>
                  </a14:imgLayer>
                </a14:imgProps>
              </a:ext>
              <a:ext uri="{28A0092B-C50C-407E-A947-70E740481C1C}">
                <a14:useLocalDpi xmlns:a14="http://schemas.microsoft.com/office/drawing/2010/main" val="0"/>
              </a:ext>
            </a:extLst>
          </a:blip>
          <a:stretch>
            <a:fillRect/>
          </a:stretch>
        </p:blipFill>
        <p:spPr bwMode="gray">
          <a:xfrm rot="18157078">
            <a:off x="1206426" y="3637926"/>
            <a:ext cx="121650" cy="121650"/>
          </a:xfrm>
          <a:prstGeom prst="rect">
            <a:avLst/>
          </a:prstGeom>
        </p:spPr>
      </p:pic>
      <p:pic>
        <p:nvPicPr>
          <p:cNvPr id="47" name="Picture 46"/>
          <p:cNvPicPr>
            <a:picLocks noChangeAspect="1"/>
          </p:cNvPicPr>
          <p:nvPr userDrawn="1"/>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gray">
          <a:xfrm rot="18291559">
            <a:off x="1968210" y="3614227"/>
            <a:ext cx="165240" cy="107618"/>
          </a:xfrm>
          <a:prstGeom prst="rect">
            <a:avLst/>
          </a:prstGeom>
        </p:spPr>
      </p:pic>
      <p:pic>
        <p:nvPicPr>
          <p:cNvPr id="48" name="Picture 47"/>
          <p:cNvPicPr>
            <a:picLocks noChangeAspect="1"/>
          </p:cNvPicPr>
          <p:nvPr userDrawn="1"/>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rot="18159428">
            <a:off x="1583156" y="3650320"/>
            <a:ext cx="100200" cy="132122"/>
          </a:xfrm>
          <a:prstGeom prst="rect">
            <a:avLst/>
          </a:prstGeom>
          <a:noFill/>
        </p:spPr>
      </p:pic>
      <p:pic>
        <p:nvPicPr>
          <p:cNvPr id="34" name="Picture 3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462565" y="0"/>
            <a:ext cx="1517004" cy="1129231"/>
          </a:xfrm>
          <a:prstGeom prst="rect">
            <a:avLst/>
          </a:prstGeom>
        </p:spPr>
      </p:pic>
    </p:spTree>
    <p:extLst>
      <p:ext uri="{BB962C8B-B14F-4D97-AF65-F5344CB8AC3E}">
        <p14:creationId xmlns:p14="http://schemas.microsoft.com/office/powerpoint/2010/main" val="997311385"/>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showMasterSp="0" preserve="1" userDrawn="1">
  <p:cSld name="Road Map 5">
    <p:bg>
      <p:bgRef idx="1001">
        <a:schemeClr val="bg1"/>
      </p:bgRef>
    </p:bg>
    <p:spTree>
      <p:nvGrpSpPr>
        <p:cNvPr id="1" name=""/>
        <p:cNvGrpSpPr/>
        <p:nvPr/>
      </p:nvGrpSpPr>
      <p:grpSpPr>
        <a:xfrm>
          <a:off x="0" y="0"/>
          <a:ext cx="0" cy="0"/>
          <a:chOff x="0" y="0"/>
          <a:chExt cx="0" cy="0"/>
        </a:xfrm>
      </p:grpSpPr>
      <p:sp>
        <p:nvSpPr>
          <p:cNvPr id="10" name="Rectangle 9"/>
          <p:cNvSpPr/>
          <p:nvPr userDrawn="1"/>
        </p:nvSpPr>
        <p:spPr bwMode="gray">
          <a:xfrm>
            <a:off x="0" y="0"/>
            <a:ext cx="6400800" cy="48006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 name="TextBox 2"/>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617685"/>
                </a:solidFill>
                <a:latin typeface="Calibri"/>
              </a:rPr>
              <a:t>©</a:t>
            </a:r>
            <a:r>
              <a:rPr lang="en-US" sz="500" dirty="0">
                <a:solidFill>
                  <a:srgbClr val="617685"/>
                </a:solidFill>
              </a:rPr>
              <a:t>2014 The Advisory Board Company • </a:t>
            </a:r>
            <a:r>
              <a:rPr lang="en-US" sz="500" b="1" dirty="0">
                <a:solidFill>
                  <a:srgbClr val="617685"/>
                </a:solidFill>
              </a:rPr>
              <a:t>advisory.com</a:t>
            </a:r>
            <a:endParaRPr lang="en-US" sz="500" dirty="0">
              <a:solidFill>
                <a:srgbClr val="617685"/>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791404" y="160443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1032425" y="218250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259160" y="276057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7" name="TextBox 16"/>
          <p:cNvSpPr txBox="1"/>
          <p:nvPr userDrawn="1"/>
        </p:nvSpPr>
        <p:spPr bwMode="gray">
          <a:xfrm>
            <a:off x="1485896" y="333864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564669" y="102636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19" name="Rectangle 18"/>
          <p:cNvSpPr/>
          <p:nvPr userDrawn="1"/>
        </p:nvSpPr>
        <p:spPr bwMode="gray">
          <a:xfrm rot="4080000">
            <a:off x="-1048650" y="2205124"/>
            <a:ext cx="4908876" cy="38840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8" name="Rectangle 27"/>
          <p:cNvSpPr/>
          <p:nvPr userDrawn="1"/>
        </p:nvSpPr>
        <p:spPr bwMode="gray">
          <a:xfrm rot="20240294">
            <a:off x="1186133" y="2400826"/>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1" name="Text Placeholder 4"/>
          <p:cNvSpPr>
            <a:spLocks noGrp="1"/>
          </p:cNvSpPr>
          <p:nvPr>
            <p:ph type="body" sz="quarter" idx="12" hasCustomPrompt="1"/>
          </p:nvPr>
        </p:nvSpPr>
        <p:spPr bwMode="gray">
          <a:xfrm>
            <a:off x="1692302" y="2929853"/>
            <a:ext cx="4023360" cy="153888"/>
          </a:xfrm>
          <a:prstGeom prst="rect">
            <a:avLst/>
          </a:prstGeom>
        </p:spPr>
        <p:txBody>
          <a:bodyPr lIns="0" tIns="0" rIns="0" bIns="0" anchor="ctr">
            <a:spAutoFit/>
          </a:bodyPr>
          <a:lstStyle>
            <a:lvl1pPr marL="0" indent="0">
              <a:spcBef>
                <a:spcPts val="0"/>
              </a:spcBef>
              <a:buNone/>
              <a:defRPr sz="900" baseline="0">
                <a:solidFill>
                  <a:schemeClr val="accent3"/>
                </a:solidFill>
              </a:defRPr>
            </a:lvl1pPr>
          </a:lstStyle>
          <a:p>
            <a:pPr>
              <a:spcBef>
                <a:spcPts val="500"/>
              </a:spcBef>
            </a:pPr>
            <a:r>
              <a:rPr lang="en-US" sz="1000" dirty="0">
                <a:solidFill>
                  <a:schemeClr val="accent3"/>
                </a:solidFill>
              </a:rPr>
              <a:t>Section Title – Arial 10pt Regular, Accent 3, Use Title Case</a:t>
            </a:r>
          </a:p>
        </p:txBody>
      </p:sp>
      <p:sp>
        <p:nvSpPr>
          <p:cNvPr id="32" name="Text Placeholder 4"/>
          <p:cNvSpPr>
            <a:spLocks noGrp="1"/>
          </p:cNvSpPr>
          <p:nvPr>
            <p:ph type="body" sz="quarter" idx="15" hasCustomPrompt="1"/>
          </p:nvPr>
        </p:nvSpPr>
        <p:spPr bwMode="gray">
          <a:xfrm>
            <a:off x="1460571" y="2351784"/>
            <a:ext cx="4023360" cy="153888"/>
          </a:xfrm>
          <a:prstGeom prst="rect">
            <a:avLst/>
          </a:prstGeom>
        </p:spPr>
        <p:txBody>
          <a:bodyPr lIns="0" tIns="0" rIns="0" bIns="0" anchor="ctr">
            <a:spAutoFit/>
          </a:bodyPr>
          <a:lstStyle>
            <a:lvl1pPr marL="0" indent="0">
              <a:spcBef>
                <a:spcPts val="0"/>
              </a:spcBef>
              <a:buNone/>
              <a:defRPr lang="en-US" sz="900" kern="1200" baseline="0" dirty="0">
                <a:solidFill>
                  <a:schemeClr val="accent3"/>
                </a:solidFill>
                <a:latin typeface="+mn-lt"/>
                <a:ea typeface="+mn-ea"/>
                <a:cs typeface="+mn-cs"/>
              </a:defRPr>
            </a:lvl1pPr>
          </a:lstStyle>
          <a:p>
            <a:pPr>
              <a:spcBef>
                <a:spcPts val="500"/>
              </a:spcBef>
            </a:pPr>
            <a:r>
              <a:rPr lang="en-US" sz="1000" dirty="0">
                <a:solidFill>
                  <a:schemeClr val="accent3"/>
                </a:solidFill>
              </a:rPr>
              <a:t>Section Title – Arial 10pt Regular, Accent 3, Use Title Case</a:t>
            </a:r>
          </a:p>
        </p:txBody>
      </p:sp>
      <p:sp>
        <p:nvSpPr>
          <p:cNvPr id="34" name="Text Placeholder 4"/>
          <p:cNvSpPr>
            <a:spLocks noGrp="1"/>
          </p:cNvSpPr>
          <p:nvPr>
            <p:ph type="body" sz="quarter" idx="18" hasCustomPrompt="1"/>
          </p:nvPr>
        </p:nvSpPr>
        <p:spPr bwMode="gray">
          <a:xfrm>
            <a:off x="990846" y="1195646"/>
            <a:ext cx="4023360" cy="153888"/>
          </a:xfrm>
          <a:prstGeom prst="rect">
            <a:avLst/>
          </a:prstGeom>
        </p:spPr>
        <p:txBody>
          <a:bodyPr lIns="0" tIns="0" rIns="0" bIns="0" anchor="ctr">
            <a:spAutoFit/>
          </a:bodyPr>
          <a:lstStyle>
            <a:lvl1pPr marL="0" indent="0">
              <a:spcBef>
                <a:spcPts val="0"/>
              </a:spcBef>
              <a:buNone/>
              <a:defRPr lang="en-US" sz="900" kern="1200" baseline="0" dirty="0">
                <a:solidFill>
                  <a:schemeClr val="accent3"/>
                </a:solidFill>
                <a:latin typeface="+mn-lt"/>
                <a:ea typeface="+mn-ea"/>
                <a:cs typeface="+mn-cs"/>
              </a:defRPr>
            </a:lvl1pPr>
          </a:lstStyle>
          <a:p>
            <a:pPr>
              <a:spcBef>
                <a:spcPts val="500"/>
              </a:spcBef>
            </a:pPr>
            <a:r>
              <a:rPr lang="en-US" sz="1000" dirty="0">
                <a:solidFill>
                  <a:schemeClr val="accent3"/>
                </a:solidFill>
              </a:rPr>
              <a:t>Section Title – Arial 10pt Regular, Accent 3, Use Title Case</a:t>
            </a:r>
          </a:p>
        </p:txBody>
      </p:sp>
      <p:sp>
        <p:nvSpPr>
          <p:cNvPr id="35" name="Text Placeholder 4"/>
          <p:cNvSpPr>
            <a:spLocks noGrp="1"/>
          </p:cNvSpPr>
          <p:nvPr>
            <p:ph type="body" sz="quarter" idx="19" hasCustomPrompt="1"/>
          </p:nvPr>
        </p:nvSpPr>
        <p:spPr bwMode="gray">
          <a:xfrm>
            <a:off x="1917770" y="3507922"/>
            <a:ext cx="4023360" cy="153888"/>
          </a:xfrm>
          <a:prstGeom prst="rect">
            <a:avLst/>
          </a:prstGeom>
        </p:spPr>
        <p:txBody>
          <a:bodyPr lIns="0" tIns="0" rIns="0" bIns="0" anchor="ctr">
            <a:spAutoFit/>
          </a:bodyPr>
          <a:lstStyle>
            <a:lvl1pPr marL="0" indent="0">
              <a:spcBef>
                <a:spcPts val="0"/>
              </a:spcBef>
              <a:buNone/>
              <a:defRPr sz="900" baseline="0">
                <a:solidFill>
                  <a:schemeClr val="accent3"/>
                </a:solidFill>
              </a:defRPr>
            </a:lvl1pPr>
          </a:lstStyle>
          <a:p>
            <a:pPr>
              <a:spcBef>
                <a:spcPts val="500"/>
              </a:spcBef>
            </a:pPr>
            <a:r>
              <a:rPr lang="en-US" sz="1000" dirty="0">
                <a:solidFill>
                  <a:schemeClr val="accent3"/>
                </a:solidFill>
              </a:rPr>
              <a:t>Section Title – Arial 10pt Regular, Accent 3, Use Title Case</a:t>
            </a:r>
          </a:p>
        </p:txBody>
      </p:sp>
      <p:sp>
        <p:nvSpPr>
          <p:cNvPr id="23" name="Text Placeholder 4"/>
          <p:cNvSpPr>
            <a:spLocks noGrp="1"/>
          </p:cNvSpPr>
          <p:nvPr>
            <p:ph type="body" sz="quarter" idx="21" hasCustomPrompt="1"/>
          </p:nvPr>
        </p:nvSpPr>
        <p:spPr bwMode="gray">
          <a:xfrm>
            <a:off x="1241366" y="1742937"/>
            <a:ext cx="4572000" cy="215444"/>
          </a:xfrm>
          <a:prstGeom prst="rect">
            <a:avLst/>
          </a:prstGeom>
        </p:spPr>
        <p:txBody>
          <a:bodyPr wrap="square" lIns="0" tIns="0" rIns="0" bIns="0" anchor="ctr" anchorCtr="0">
            <a:spAutoFit/>
          </a:bodyPr>
          <a:lstStyle>
            <a:lvl1pPr marL="0" indent="0">
              <a:buNone/>
              <a:defRPr sz="1400">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Section Title – Arial 14pt Regular, White, Use Title Case</a:t>
            </a:r>
          </a:p>
        </p:txBody>
      </p:sp>
      <p:sp>
        <p:nvSpPr>
          <p:cNvPr id="2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Tree>
    <p:extLst>
      <p:ext uri="{BB962C8B-B14F-4D97-AF65-F5344CB8AC3E}">
        <p14:creationId xmlns:p14="http://schemas.microsoft.com/office/powerpoint/2010/main" val="2761001483"/>
      </p:ext>
    </p:extLst>
  </p:cSld>
  <p:clrMapOvr>
    <a:overrideClrMapping bg1="lt1" tx1="dk1" bg2="lt2" tx2="dk2" accent1="accent1" accent2="accent2" accent3="accent3" accent4="accent4" accent5="accent5" accent6="accent6" hlink="hlink" folHlink="folHlink"/>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showMasterSp="0" preserve="1" userDrawn="1">
  <p:cSld name="Road Map 6">
    <p:bg>
      <p:bgRef idx="1001">
        <a:schemeClr val="bg1"/>
      </p:bgRef>
    </p:bg>
    <p:spTree>
      <p:nvGrpSpPr>
        <p:cNvPr id="1" name=""/>
        <p:cNvGrpSpPr/>
        <p:nvPr/>
      </p:nvGrpSpPr>
      <p:grpSpPr>
        <a:xfrm>
          <a:off x="0" y="0"/>
          <a:ext cx="0" cy="0"/>
          <a:chOff x="0" y="0"/>
          <a:chExt cx="0" cy="0"/>
        </a:xfrm>
      </p:grpSpPr>
      <p:sp>
        <p:nvSpPr>
          <p:cNvPr id="10" name="Rectangle 9"/>
          <p:cNvSpPr/>
          <p:nvPr userDrawn="1"/>
        </p:nvSpPr>
        <p:spPr bwMode="gray">
          <a:xfrm>
            <a:off x="0" y="0"/>
            <a:ext cx="6400800" cy="48006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 name="TextBox 2"/>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617685"/>
                </a:solidFill>
                <a:latin typeface="Calibri"/>
              </a:rPr>
              <a:t>©</a:t>
            </a:r>
            <a:r>
              <a:rPr lang="en-US" sz="500" dirty="0">
                <a:solidFill>
                  <a:srgbClr val="617685"/>
                </a:solidFill>
              </a:rPr>
              <a:t>2014 The Advisory Board Company • </a:t>
            </a:r>
            <a:r>
              <a:rPr lang="en-US" sz="500" b="1" dirty="0">
                <a:solidFill>
                  <a:srgbClr val="617685"/>
                </a:solidFill>
              </a:rPr>
              <a:t>advisory.com</a:t>
            </a:r>
            <a:endParaRPr lang="en-US" sz="500" dirty="0">
              <a:solidFill>
                <a:srgbClr val="617685"/>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688689" y="1341392"/>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922198" y="191946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149444" y="2497530"/>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622723"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17" name="TextBox 16"/>
          <p:cNvSpPr txBox="1"/>
          <p:nvPr userDrawn="1"/>
        </p:nvSpPr>
        <p:spPr bwMode="gray">
          <a:xfrm>
            <a:off x="1389216" y="307559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455180"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19" name="Rectangle 18"/>
          <p:cNvSpPr/>
          <p:nvPr userDrawn="1"/>
        </p:nvSpPr>
        <p:spPr bwMode="gray">
          <a:xfrm rot="4080000">
            <a:off x="-1099451" y="2197941"/>
            <a:ext cx="5001252" cy="38840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8" name="Rectangle 27"/>
          <p:cNvSpPr/>
          <p:nvPr userDrawn="1"/>
        </p:nvSpPr>
        <p:spPr bwMode="gray">
          <a:xfrm rot="20240294">
            <a:off x="1078145" y="2137780"/>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1" name="Text Placeholder 4"/>
          <p:cNvSpPr>
            <a:spLocks noGrp="1"/>
          </p:cNvSpPr>
          <p:nvPr>
            <p:ph type="body" sz="quarter" idx="12" hasCustomPrompt="1"/>
          </p:nvPr>
        </p:nvSpPr>
        <p:spPr bwMode="gray">
          <a:xfrm>
            <a:off x="1589076" y="2666807"/>
            <a:ext cx="4023360" cy="153888"/>
          </a:xfrm>
          <a:prstGeom prst="rect">
            <a:avLst/>
          </a:prstGeom>
        </p:spPr>
        <p:txBody>
          <a:bodyPr lIns="0" tIns="0" rIns="0" bIns="0" anchor="ctr">
            <a:spAutoFit/>
          </a:bodyPr>
          <a:lstStyle>
            <a:lvl1pPr marL="0" indent="0">
              <a:spcBef>
                <a:spcPts val="0"/>
              </a:spcBef>
              <a:buNone/>
              <a:defRPr sz="900" baseline="0">
                <a:solidFill>
                  <a:schemeClr val="accent3"/>
                </a:solidFill>
              </a:defRPr>
            </a:lvl1pPr>
          </a:lstStyle>
          <a:p>
            <a:pPr>
              <a:spcBef>
                <a:spcPts val="500"/>
              </a:spcBef>
            </a:pPr>
            <a:r>
              <a:rPr lang="en-US" sz="1000" dirty="0">
                <a:solidFill>
                  <a:schemeClr val="accent3"/>
                </a:solidFill>
              </a:rPr>
              <a:t>Section Title – Arial 10pt Regular, Accent 3, Use Title Case</a:t>
            </a:r>
          </a:p>
        </p:txBody>
      </p:sp>
      <p:sp>
        <p:nvSpPr>
          <p:cNvPr id="32" name="Text Placeholder 4"/>
          <p:cNvSpPr>
            <a:spLocks noGrp="1"/>
          </p:cNvSpPr>
          <p:nvPr>
            <p:ph type="body" sz="quarter" idx="15" hasCustomPrompt="1"/>
          </p:nvPr>
        </p:nvSpPr>
        <p:spPr bwMode="gray">
          <a:xfrm>
            <a:off x="1357345" y="2088738"/>
            <a:ext cx="4023360" cy="153888"/>
          </a:xfrm>
          <a:prstGeom prst="rect">
            <a:avLst/>
          </a:prstGeom>
        </p:spPr>
        <p:txBody>
          <a:bodyPr lIns="0" tIns="0" rIns="0" bIns="0" anchor="ctr">
            <a:spAutoFit/>
          </a:bodyPr>
          <a:lstStyle>
            <a:lvl1pPr marL="0" indent="0">
              <a:spcBef>
                <a:spcPts val="0"/>
              </a:spcBef>
              <a:buNone/>
              <a:defRPr lang="en-US" sz="900" kern="1200" baseline="0" dirty="0">
                <a:solidFill>
                  <a:schemeClr val="accent3"/>
                </a:solidFill>
                <a:latin typeface="+mn-lt"/>
                <a:ea typeface="+mn-ea"/>
                <a:cs typeface="+mn-cs"/>
              </a:defRPr>
            </a:lvl1pPr>
          </a:lstStyle>
          <a:p>
            <a:pPr>
              <a:spcBef>
                <a:spcPts val="500"/>
              </a:spcBef>
            </a:pPr>
            <a:r>
              <a:rPr lang="en-US" sz="1000" dirty="0">
                <a:solidFill>
                  <a:schemeClr val="accent3"/>
                </a:solidFill>
              </a:rPr>
              <a:t>Section Title – Arial 10pt Regular, Accent 3, Use Title Case</a:t>
            </a:r>
          </a:p>
        </p:txBody>
      </p:sp>
      <p:sp>
        <p:nvSpPr>
          <p:cNvPr id="34" name="Text Placeholder 4"/>
          <p:cNvSpPr>
            <a:spLocks noGrp="1"/>
          </p:cNvSpPr>
          <p:nvPr>
            <p:ph type="body" sz="quarter" idx="18" hasCustomPrompt="1"/>
          </p:nvPr>
        </p:nvSpPr>
        <p:spPr bwMode="gray">
          <a:xfrm>
            <a:off x="887620" y="932600"/>
            <a:ext cx="4023360" cy="153888"/>
          </a:xfrm>
          <a:prstGeom prst="rect">
            <a:avLst/>
          </a:prstGeom>
        </p:spPr>
        <p:txBody>
          <a:bodyPr lIns="0" tIns="0" rIns="0" bIns="0" anchor="ctr">
            <a:spAutoFit/>
          </a:bodyPr>
          <a:lstStyle>
            <a:lvl1pPr marL="0" indent="0">
              <a:spcBef>
                <a:spcPts val="0"/>
              </a:spcBef>
              <a:buNone/>
              <a:defRPr lang="en-US" sz="900" kern="1200" baseline="0" dirty="0">
                <a:solidFill>
                  <a:schemeClr val="accent3"/>
                </a:solidFill>
                <a:latin typeface="+mn-lt"/>
                <a:ea typeface="+mn-ea"/>
                <a:cs typeface="+mn-cs"/>
              </a:defRPr>
            </a:lvl1pPr>
          </a:lstStyle>
          <a:p>
            <a:pPr>
              <a:spcBef>
                <a:spcPts val="500"/>
              </a:spcBef>
            </a:pPr>
            <a:r>
              <a:rPr lang="en-US" sz="1000" dirty="0">
                <a:solidFill>
                  <a:schemeClr val="accent3"/>
                </a:solidFill>
              </a:rPr>
              <a:t>Section Title – Arial 10pt Regular, Accent 3, Use Title Case</a:t>
            </a:r>
          </a:p>
        </p:txBody>
      </p:sp>
      <p:sp>
        <p:nvSpPr>
          <p:cNvPr id="35" name="Text Placeholder 4"/>
          <p:cNvSpPr>
            <a:spLocks noGrp="1"/>
          </p:cNvSpPr>
          <p:nvPr>
            <p:ph type="body" sz="quarter" idx="19" hasCustomPrompt="1"/>
          </p:nvPr>
        </p:nvSpPr>
        <p:spPr bwMode="gray">
          <a:xfrm>
            <a:off x="1814544" y="3244876"/>
            <a:ext cx="4023360" cy="153888"/>
          </a:xfrm>
          <a:prstGeom prst="rect">
            <a:avLst/>
          </a:prstGeom>
        </p:spPr>
        <p:txBody>
          <a:bodyPr lIns="0" tIns="0" rIns="0" bIns="0" anchor="ctr">
            <a:spAutoFit/>
          </a:bodyPr>
          <a:lstStyle>
            <a:lvl1pPr marL="0" indent="0">
              <a:spcBef>
                <a:spcPts val="0"/>
              </a:spcBef>
              <a:buNone/>
              <a:defRPr sz="900" baseline="0">
                <a:solidFill>
                  <a:schemeClr val="accent3"/>
                </a:solidFill>
              </a:defRPr>
            </a:lvl1pPr>
          </a:lstStyle>
          <a:p>
            <a:pPr>
              <a:spcBef>
                <a:spcPts val="500"/>
              </a:spcBef>
            </a:pPr>
            <a:r>
              <a:rPr lang="en-US" sz="1000" dirty="0">
                <a:solidFill>
                  <a:schemeClr val="accent3"/>
                </a:solidFill>
              </a:rPr>
              <a:t>Section Title – Arial 10pt Regular, Accent 3, Use Title Case</a:t>
            </a:r>
          </a:p>
        </p:txBody>
      </p:sp>
      <p:sp>
        <p:nvSpPr>
          <p:cNvPr id="36" name="Text Placeholder 4"/>
          <p:cNvSpPr>
            <a:spLocks noGrp="1"/>
          </p:cNvSpPr>
          <p:nvPr>
            <p:ph type="body" sz="quarter" idx="20" hasCustomPrompt="1"/>
          </p:nvPr>
        </p:nvSpPr>
        <p:spPr bwMode="gray">
          <a:xfrm>
            <a:off x="2046275" y="3822945"/>
            <a:ext cx="4023360" cy="153888"/>
          </a:xfrm>
          <a:prstGeom prst="rect">
            <a:avLst/>
          </a:prstGeom>
        </p:spPr>
        <p:txBody>
          <a:bodyPr lIns="0" tIns="0" rIns="0" bIns="0" anchor="ctr">
            <a:spAutoFit/>
          </a:bodyPr>
          <a:lstStyle>
            <a:lvl1pPr marL="0" indent="0">
              <a:spcBef>
                <a:spcPts val="0"/>
              </a:spcBef>
              <a:buNone/>
              <a:defRPr sz="900" baseline="0">
                <a:solidFill>
                  <a:schemeClr val="accent3"/>
                </a:solidFill>
              </a:defRPr>
            </a:lvl1pPr>
          </a:lstStyle>
          <a:p>
            <a:pPr>
              <a:spcBef>
                <a:spcPts val="500"/>
              </a:spcBef>
            </a:pPr>
            <a:r>
              <a:rPr lang="en-US" sz="1000" dirty="0">
                <a:solidFill>
                  <a:schemeClr val="accent3"/>
                </a:solidFill>
              </a:rPr>
              <a:t>Section Title – Arial 10pt Regular, Accent 3, Use Title Case</a:t>
            </a:r>
          </a:p>
        </p:txBody>
      </p:sp>
      <p:sp>
        <p:nvSpPr>
          <p:cNvPr id="5" name="Text Placeholder 4"/>
          <p:cNvSpPr>
            <a:spLocks noGrp="1"/>
          </p:cNvSpPr>
          <p:nvPr>
            <p:ph type="body" sz="quarter" idx="21" hasCustomPrompt="1"/>
          </p:nvPr>
        </p:nvSpPr>
        <p:spPr bwMode="gray">
          <a:xfrm>
            <a:off x="1138140" y="1479891"/>
            <a:ext cx="4572000" cy="215444"/>
          </a:xfrm>
          <a:prstGeom prst="rect">
            <a:avLst/>
          </a:prstGeom>
        </p:spPr>
        <p:txBody>
          <a:bodyPr wrap="square" lIns="0" tIns="0" rIns="0" bIns="0" anchor="ctr" anchorCtr="0">
            <a:spAutoFit/>
          </a:bodyPr>
          <a:lstStyle>
            <a:lvl1pPr marL="0" indent="0">
              <a:buNone/>
              <a:defRPr sz="1400">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Section Title – Arial 14pt Regular, White, Use Title Case</a:t>
            </a:r>
          </a:p>
        </p:txBody>
      </p:sp>
      <p:sp>
        <p:nvSpPr>
          <p:cNvPr id="23"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Tree>
    <p:extLst>
      <p:ext uri="{BB962C8B-B14F-4D97-AF65-F5344CB8AC3E}">
        <p14:creationId xmlns:p14="http://schemas.microsoft.com/office/powerpoint/2010/main" val="1187827832"/>
      </p:ext>
    </p:extLst>
  </p:cSld>
  <p:clrMapOvr>
    <a:overrideClrMapping bg1="lt1" tx1="dk1" bg2="lt2" tx2="dk2" accent1="accent1" accent2="accent2" accent3="accent3" accent4="accent4" accent5="accent5" accent6="accent6" hlink="hlink" folHlink="folHlink"/>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showMasterSp="0" preserve="1" userDrawn="1">
  <p:cSld name="Road Map 7">
    <p:bg>
      <p:bgRef idx="1001">
        <a:schemeClr val="bg1"/>
      </p:bgRef>
    </p:bg>
    <p:spTree>
      <p:nvGrpSpPr>
        <p:cNvPr id="1" name=""/>
        <p:cNvGrpSpPr/>
        <p:nvPr/>
      </p:nvGrpSpPr>
      <p:grpSpPr>
        <a:xfrm>
          <a:off x="0" y="0"/>
          <a:ext cx="0" cy="0"/>
          <a:chOff x="0" y="0"/>
          <a:chExt cx="0" cy="0"/>
        </a:xfrm>
      </p:grpSpPr>
      <p:sp>
        <p:nvSpPr>
          <p:cNvPr id="10" name="Rectangle 9"/>
          <p:cNvSpPr/>
          <p:nvPr userDrawn="1"/>
        </p:nvSpPr>
        <p:spPr bwMode="gray">
          <a:xfrm>
            <a:off x="0" y="0"/>
            <a:ext cx="6400800" cy="48006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 name="TextBox 2"/>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617685"/>
                </a:solidFill>
                <a:latin typeface="Calibri"/>
              </a:rPr>
              <a:t>©</a:t>
            </a:r>
            <a:r>
              <a:rPr lang="en-US" sz="500" dirty="0">
                <a:solidFill>
                  <a:srgbClr val="617685"/>
                </a:solidFill>
              </a:rPr>
              <a:t>2014 The Advisory Board Company • </a:t>
            </a:r>
            <a:r>
              <a:rPr lang="en-US" sz="500" b="1" dirty="0">
                <a:solidFill>
                  <a:srgbClr val="617685"/>
                </a:solidFill>
              </a:rPr>
              <a:t>advisory.com</a:t>
            </a:r>
            <a:endParaRPr lang="en-US" sz="500" dirty="0">
              <a:solidFill>
                <a:srgbClr val="617685"/>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642464" y="12450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848537"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035821" y="220849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622723"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17" name="TextBox 16"/>
          <p:cNvSpPr txBox="1"/>
          <p:nvPr userDrawn="1"/>
        </p:nvSpPr>
        <p:spPr bwMode="gray">
          <a:xfrm>
            <a:off x="1235631" y="269021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455180"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8" name="Rectangle 27"/>
          <p:cNvSpPr/>
          <p:nvPr userDrawn="1"/>
        </p:nvSpPr>
        <p:spPr bwMode="gray">
          <a:xfrm rot="20240294">
            <a:off x="1002510" y="1948341"/>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3" name="TextBox 22"/>
          <p:cNvSpPr txBox="1"/>
          <p:nvPr userDrawn="1"/>
        </p:nvSpPr>
        <p:spPr bwMode="gray">
          <a:xfrm>
            <a:off x="1429178" y="317194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19" name="Rectangle 18"/>
          <p:cNvSpPr/>
          <p:nvPr userDrawn="1"/>
        </p:nvSpPr>
        <p:spPr bwMode="gray">
          <a:xfrm rot="4080000">
            <a:off x="-1099451" y="2197941"/>
            <a:ext cx="5001252" cy="38840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31" name="Text Placeholder 4"/>
          <p:cNvSpPr>
            <a:spLocks noGrp="1"/>
          </p:cNvSpPr>
          <p:nvPr>
            <p:ph type="body" sz="quarter" idx="12" hasCustomPrompt="1"/>
          </p:nvPr>
        </p:nvSpPr>
        <p:spPr bwMode="gray">
          <a:xfrm>
            <a:off x="1466947" y="2377772"/>
            <a:ext cx="4023360" cy="153888"/>
          </a:xfrm>
          <a:prstGeom prst="rect">
            <a:avLst/>
          </a:prstGeom>
        </p:spPr>
        <p:txBody>
          <a:bodyPr lIns="0" tIns="0" rIns="0" bIns="0" anchor="ctr">
            <a:spAutoFit/>
          </a:bodyPr>
          <a:lstStyle>
            <a:lvl1pPr marL="0" indent="0">
              <a:spcBef>
                <a:spcPts val="0"/>
              </a:spcBef>
              <a:buNone/>
              <a:defRPr sz="900" baseline="0">
                <a:solidFill>
                  <a:schemeClr val="accent3"/>
                </a:solidFill>
              </a:defRPr>
            </a:lvl1pPr>
          </a:lstStyle>
          <a:p>
            <a:pPr>
              <a:spcBef>
                <a:spcPts val="500"/>
              </a:spcBef>
            </a:pPr>
            <a:r>
              <a:rPr lang="en-US" sz="1000" dirty="0">
                <a:solidFill>
                  <a:schemeClr val="accent3"/>
                </a:solidFill>
              </a:rPr>
              <a:t>Section Title – Arial 10pt Regular, Accent 3, Use Title Case</a:t>
            </a:r>
          </a:p>
        </p:txBody>
      </p:sp>
      <p:sp>
        <p:nvSpPr>
          <p:cNvPr id="32" name="Text Placeholder 4"/>
          <p:cNvSpPr>
            <a:spLocks noGrp="1"/>
          </p:cNvSpPr>
          <p:nvPr>
            <p:ph type="body" sz="quarter" idx="15" hasCustomPrompt="1"/>
          </p:nvPr>
        </p:nvSpPr>
        <p:spPr bwMode="gray">
          <a:xfrm>
            <a:off x="1273838" y="1896048"/>
            <a:ext cx="4023360" cy="153888"/>
          </a:xfrm>
          <a:prstGeom prst="rect">
            <a:avLst/>
          </a:prstGeom>
        </p:spPr>
        <p:txBody>
          <a:bodyPr lIns="0" tIns="0" rIns="0" bIns="0" anchor="ctr">
            <a:spAutoFit/>
          </a:bodyPr>
          <a:lstStyle>
            <a:lvl1pPr marL="0" indent="0">
              <a:spcBef>
                <a:spcPts val="0"/>
              </a:spcBef>
              <a:buNone/>
              <a:defRPr lang="en-US" sz="900" kern="1200" baseline="0" dirty="0">
                <a:solidFill>
                  <a:schemeClr val="accent3"/>
                </a:solidFill>
                <a:latin typeface="+mn-lt"/>
                <a:ea typeface="+mn-ea"/>
                <a:cs typeface="+mn-cs"/>
              </a:defRPr>
            </a:lvl1pPr>
          </a:lstStyle>
          <a:p>
            <a:pPr>
              <a:spcBef>
                <a:spcPts val="500"/>
              </a:spcBef>
            </a:pPr>
            <a:r>
              <a:rPr lang="en-US" sz="1000" dirty="0">
                <a:solidFill>
                  <a:schemeClr val="accent3"/>
                </a:solidFill>
              </a:rPr>
              <a:t>Section Title – Arial 10pt Regular, Accent 3, Use Title Case</a:t>
            </a:r>
          </a:p>
        </p:txBody>
      </p:sp>
      <p:sp>
        <p:nvSpPr>
          <p:cNvPr id="34" name="Text Placeholder 4"/>
          <p:cNvSpPr>
            <a:spLocks noGrp="1"/>
          </p:cNvSpPr>
          <p:nvPr>
            <p:ph type="body" sz="quarter" idx="18" hasCustomPrompt="1"/>
          </p:nvPr>
        </p:nvSpPr>
        <p:spPr bwMode="gray">
          <a:xfrm>
            <a:off x="887620" y="932600"/>
            <a:ext cx="4023360" cy="153888"/>
          </a:xfrm>
          <a:prstGeom prst="rect">
            <a:avLst/>
          </a:prstGeom>
        </p:spPr>
        <p:txBody>
          <a:bodyPr lIns="0" tIns="0" rIns="0" bIns="0" anchor="ctr">
            <a:spAutoFit/>
          </a:bodyPr>
          <a:lstStyle>
            <a:lvl1pPr marL="0" indent="0">
              <a:spcBef>
                <a:spcPts val="0"/>
              </a:spcBef>
              <a:buNone/>
              <a:defRPr lang="en-US" sz="900" kern="1200" baseline="0" dirty="0">
                <a:solidFill>
                  <a:schemeClr val="accent3"/>
                </a:solidFill>
                <a:latin typeface="+mn-lt"/>
                <a:ea typeface="+mn-ea"/>
                <a:cs typeface="+mn-cs"/>
              </a:defRPr>
            </a:lvl1pPr>
          </a:lstStyle>
          <a:p>
            <a:pPr>
              <a:spcBef>
                <a:spcPts val="500"/>
              </a:spcBef>
            </a:pPr>
            <a:r>
              <a:rPr lang="en-US" sz="1000" dirty="0">
                <a:solidFill>
                  <a:schemeClr val="accent3"/>
                </a:solidFill>
              </a:rPr>
              <a:t>Section Title – Arial 10pt Regular, Accent 3, Use Title Case</a:t>
            </a:r>
          </a:p>
        </p:txBody>
      </p:sp>
      <p:sp>
        <p:nvSpPr>
          <p:cNvPr id="35" name="Text Placeholder 4"/>
          <p:cNvSpPr>
            <a:spLocks noGrp="1"/>
          </p:cNvSpPr>
          <p:nvPr>
            <p:ph type="body" sz="quarter" idx="19" hasCustomPrompt="1"/>
          </p:nvPr>
        </p:nvSpPr>
        <p:spPr bwMode="gray">
          <a:xfrm>
            <a:off x="1660056" y="2859496"/>
            <a:ext cx="4023360" cy="153888"/>
          </a:xfrm>
          <a:prstGeom prst="rect">
            <a:avLst/>
          </a:prstGeom>
        </p:spPr>
        <p:txBody>
          <a:bodyPr lIns="0" tIns="0" rIns="0" bIns="0" anchor="ctr">
            <a:spAutoFit/>
          </a:bodyPr>
          <a:lstStyle>
            <a:lvl1pPr marL="0" indent="0">
              <a:spcBef>
                <a:spcPts val="0"/>
              </a:spcBef>
              <a:buNone/>
              <a:defRPr sz="900" baseline="0">
                <a:solidFill>
                  <a:schemeClr val="accent3"/>
                </a:solidFill>
              </a:defRPr>
            </a:lvl1pPr>
          </a:lstStyle>
          <a:p>
            <a:pPr>
              <a:spcBef>
                <a:spcPts val="500"/>
              </a:spcBef>
            </a:pPr>
            <a:r>
              <a:rPr lang="en-US" sz="1000" dirty="0">
                <a:solidFill>
                  <a:schemeClr val="accent3"/>
                </a:solidFill>
              </a:rPr>
              <a:t>Section Title – Arial 10pt Regular, Accent 3, Use Title Case</a:t>
            </a:r>
          </a:p>
        </p:txBody>
      </p:sp>
      <p:sp>
        <p:nvSpPr>
          <p:cNvPr id="36" name="Text Placeholder 4"/>
          <p:cNvSpPr>
            <a:spLocks noGrp="1"/>
          </p:cNvSpPr>
          <p:nvPr>
            <p:ph type="body" sz="quarter" idx="20" hasCustomPrompt="1"/>
          </p:nvPr>
        </p:nvSpPr>
        <p:spPr bwMode="gray">
          <a:xfrm>
            <a:off x="2046275" y="3822945"/>
            <a:ext cx="4023360" cy="153888"/>
          </a:xfrm>
          <a:prstGeom prst="rect">
            <a:avLst/>
          </a:prstGeom>
        </p:spPr>
        <p:txBody>
          <a:bodyPr lIns="0" tIns="0" rIns="0" bIns="0" anchor="ctr">
            <a:spAutoFit/>
          </a:bodyPr>
          <a:lstStyle>
            <a:lvl1pPr marL="0" indent="0">
              <a:spcBef>
                <a:spcPts val="0"/>
              </a:spcBef>
              <a:buNone/>
              <a:defRPr sz="900" baseline="0">
                <a:solidFill>
                  <a:schemeClr val="accent3"/>
                </a:solidFill>
              </a:defRPr>
            </a:lvl1pPr>
          </a:lstStyle>
          <a:p>
            <a:pPr>
              <a:spcBef>
                <a:spcPts val="500"/>
              </a:spcBef>
            </a:pPr>
            <a:r>
              <a:rPr lang="en-US" sz="1000" dirty="0">
                <a:solidFill>
                  <a:schemeClr val="accent3"/>
                </a:solidFill>
              </a:rPr>
              <a:t>Section Title – Arial 10pt Regular, Accent 3, Use Title Case</a:t>
            </a:r>
          </a:p>
        </p:txBody>
      </p:sp>
      <p:sp>
        <p:nvSpPr>
          <p:cNvPr id="5" name="Text Placeholder 4"/>
          <p:cNvSpPr>
            <a:spLocks noGrp="1"/>
          </p:cNvSpPr>
          <p:nvPr>
            <p:ph type="body" sz="quarter" idx="21" hasCustomPrompt="1"/>
          </p:nvPr>
        </p:nvSpPr>
        <p:spPr bwMode="gray">
          <a:xfrm>
            <a:off x="1080729" y="1383546"/>
            <a:ext cx="4572000" cy="215444"/>
          </a:xfrm>
          <a:prstGeom prst="rect">
            <a:avLst/>
          </a:prstGeom>
        </p:spPr>
        <p:txBody>
          <a:bodyPr wrap="square" lIns="0" tIns="0" rIns="0" bIns="0" anchor="ctr" anchorCtr="0">
            <a:spAutoFit/>
          </a:bodyPr>
          <a:lstStyle>
            <a:lvl1pPr marL="0" indent="0">
              <a:buNone/>
              <a:defRPr sz="1400" baseline="0">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Section Title – Arial 14pt Regular, White, Use Title Case</a:t>
            </a:r>
          </a:p>
        </p:txBody>
      </p:sp>
      <p:sp>
        <p:nvSpPr>
          <p:cNvPr id="24" name="Text Placeholder 4"/>
          <p:cNvSpPr>
            <a:spLocks noGrp="1"/>
          </p:cNvSpPr>
          <p:nvPr>
            <p:ph type="body" sz="quarter" idx="22" hasCustomPrompt="1"/>
          </p:nvPr>
        </p:nvSpPr>
        <p:spPr bwMode="gray">
          <a:xfrm>
            <a:off x="1853165" y="3341220"/>
            <a:ext cx="4023360" cy="153888"/>
          </a:xfrm>
          <a:prstGeom prst="rect">
            <a:avLst/>
          </a:prstGeom>
        </p:spPr>
        <p:txBody>
          <a:bodyPr lIns="0" tIns="0" rIns="0" bIns="0" anchor="ctr">
            <a:spAutoFit/>
          </a:bodyPr>
          <a:lstStyle>
            <a:lvl1pPr marL="0" indent="0">
              <a:spcBef>
                <a:spcPts val="0"/>
              </a:spcBef>
              <a:buNone/>
              <a:defRPr sz="900" baseline="0">
                <a:solidFill>
                  <a:schemeClr val="accent3"/>
                </a:solidFill>
              </a:defRPr>
            </a:lvl1pPr>
          </a:lstStyle>
          <a:p>
            <a:pPr>
              <a:spcBef>
                <a:spcPts val="500"/>
              </a:spcBef>
            </a:pPr>
            <a:r>
              <a:rPr lang="en-US" sz="1000" dirty="0">
                <a:solidFill>
                  <a:schemeClr val="accent3"/>
                </a:solidFill>
              </a:rPr>
              <a:t>Section Title – Arial 10pt Regular, Accent 3, Use Title Case</a:t>
            </a:r>
          </a:p>
        </p:txBody>
      </p:sp>
      <p:sp>
        <p:nvSpPr>
          <p:cNvPr id="25"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6" name="TextBox 25"/>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Tree>
    <p:extLst>
      <p:ext uri="{BB962C8B-B14F-4D97-AF65-F5344CB8AC3E}">
        <p14:creationId xmlns:p14="http://schemas.microsoft.com/office/powerpoint/2010/main" val="3767307814"/>
      </p:ext>
    </p:extLst>
  </p:cSld>
  <p:clrMapOvr>
    <a:overrideClrMapping bg1="lt1" tx1="dk1" bg2="lt2" tx2="dk2" accent1="accent1" accent2="accent2" accent3="accent3" accent4="accent4" accent5="accent5" accent6="accent6" hlink="hlink" folHlink="folHlink"/>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showMasterSp="0" preserve="1" userDrawn="1">
  <p:cSld name="Road Map 8">
    <p:bg>
      <p:bgRef idx="1001">
        <a:schemeClr val="bg1"/>
      </p:bgRef>
    </p:bg>
    <p:spTree>
      <p:nvGrpSpPr>
        <p:cNvPr id="1" name=""/>
        <p:cNvGrpSpPr/>
        <p:nvPr/>
      </p:nvGrpSpPr>
      <p:grpSpPr>
        <a:xfrm>
          <a:off x="0" y="0"/>
          <a:ext cx="0" cy="0"/>
          <a:chOff x="0" y="0"/>
          <a:chExt cx="0" cy="0"/>
        </a:xfrm>
      </p:grpSpPr>
      <p:sp>
        <p:nvSpPr>
          <p:cNvPr id="10" name="Rectangle 9"/>
          <p:cNvSpPr/>
          <p:nvPr userDrawn="1"/>
        </p:nvSpPr>
        <p:spPr bwMode="gray">
          <a:xfrm>
            <a:off x="0" y="0"/>
            <a:ext cx="6400800" cy="48006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5" name="TextBox 24"/>
          <p:cNvSpPr txBox="1"/>
          <p:nvPr userDrawn="1"/>
        </p:nvSpPr>
        <p:spPr bwMode="gray">
          <a:xfrm>
            <a:off x="1472929" y="324075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3" name="TextBox 2"/>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617685"/>
                </a:solidFill>
                <a:latin typeface="Calibri"/>
              </a:rPr>
              <a:t>©</a:t>
            </a:r>
            <a:r>
              <a:rPr lang="en-US" sz="500" dirty="0">
                <a:solidFill>
                  <a:srgbClr val="617685"/>
                </a:solidFill>
              </a:rPr>
              <a:t>2014 The Advisory Board Company • </a:t>
            </a:r>
            <a:r>
              <a:rPr lang="en-US" sz="500" b="1" dirty="0">
                <a:solidFill>
                  <a:srgbClr val="617685"/>
                </a:solidFill>
              </a:rPr>
              <a:t>advisory.com</a:t>
            </a:r>
            <a:endParaRPr lang="en-US" sz="500" dirty="0">
              <a:solidFill>
                <a:srgbClr val="617685"/>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630024" y="117622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5" name="TextBox 14"/>
          <p:cNvSpPr txBox="1"/>
          <p:nvPr userDrawn="1"/>
        </p:nvSpPr>
        <p:spPr bwMode="gray">
          <a:xfrm>
            <a:off x="954660" y="200204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641512"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8</a:t>
            </a:r>
          </a:p>
        </p:txBody>
      </p:sp>
      <p:sp>
        <p:nvSpPr>
          <p:cNvPr id="17" name="TextBox 16"/>
          <p:cNvSpPr txBox="1"/>
          <p:nvPr userDrawn="1"/>
        </p:nvSpPr>
        <p:spPr bwMode="gray">
          <a:xfrm>
            <a:off x="1135767" y="24149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461443"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grpSp>
        <p:nvGrpSpPr>
          <p:cNvPr id="2" name="Group 1"/>
          <p:cNvGrpSpPr/>
          <p:nvPr userDrawn="1"/>
        </p:nvGrpSpPr>
        <p:grpSpPr bwMode="gray">
          <a:xfrm>
            <a:off x="798605" y="1589135"/>
            <a:ext cx="274320" cy="492443"/>
            <a:chOff x="842273" y="1726771"/>
            <a:chExt cx="274320" cy="492443"/>
          </a:xfrm>
        </p:grpSpPr>
        <p:sp>
          <p:nvSpPr>
            <p:cNvPr id="14" name="TextBox 13"/>
            <p:cNvSpPr txBox="1"/>
            <p:nvPr userDrawn="1"/>
          </p:nvSpPr>
          <p:spPr bwMode="gray">
            <a:xfrm>
              <a:off x="842273"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28" name="Rectangle 27"/>
            <p:cNvSpPr/>
            <p:nvPr userDrawn="1"/>
          </p:nvSpPr>
          <p:spPr bwMode="gray">
            <a:xfrm rot="20240294">
              <a:off x="1002510" y="1948341"/>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23" name="TextBox 22"/>
          <p:cNvSpPr txBox="1"/>
          <p:nvPr userDrawn="1"/>
        </p:nvSpPr>
        <p:spPr bwMode="gray">
          <a:xfrm>
            <a:off x="1304348" y="282785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19" name="Rectangle 18"/>
          <p:cNvSpPr/>
          <p:nvPr userDrawn="1"/>
        </p:nvSpPr>
        <p:spPr bwMode="gray">
          <a:xfrm rot="4080000">
            <a:off x="-1099451" y="2197941"/>
            <a:ext cx="5001252" cy="388408"/>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31" name="Text Placeholder 4"/>
          <p:cNvSpPr>
            <a:spLocks noGrp="1"/>
          </p:cNvSpPr>
          <p:nvPr>
            <p:ph type="body" sz="quarter" idx="12" hasCustomPrompt="1"/>
          </p:nvPr>
        </p:nvSpPr>
        <p:spPr bwMode="gray">
          <a:xfrm>
            <a:off x="1384186" y="2206495"/>
            <a:ext cx="4023360" cy="153888"/>
          </a:xfrm>
          <a:prstGeom prst="rect">
            <a:avLst/>
          </a:prstGeom>
        </p:spPr>
        <p:txBody>
          <a:bodyPr lIns="0" tIns="0" rIns="0" bIns="0" anchor="ctr">
            <a:spAutoFit/>
          </a:bodyPr>
          <a:lstStyle>
            <a:lvl1pPr marL="0" indent="0">
              <a:spcBef>
                <a:spcPts val="0"/>
              </a:spcBef>
              <a:buNone/>
              <a:defRPr sz="900" baseline="0">
                <a:solidFill>
                  <a:schemeClr val="accent3"/>
                </a:solidFill>
              </a:defRPr>
            </a:lvl1pPr>
          </a:lstStyle>
          <a:p>
            <a:pPr>
              <a:spcBef>
                <a:spcPts val="500"/>
              </a:spcBef>
            </a:pPr>
            <a:r>
              <a:rPr lang="en-US" sz="1000" dirty="0">
                <a:solidFill>
                  <a:schemeClr val="accent3"/>
                </a:solidFill>
              </a:rPr>
              <a:t>Section Title – Arial 10pt Regular, Accent 3, Use Title Case</a:t>
            </a:r>
          </a:p>
        </p:txBody>
      </p:sp>
      <p:sp>
        <p:nvSpPr>
          <p:cNvPr id="32" name="Text Placeholder 4"/>
          <p:cNvSpPr>
            <a:spLocks noGrp="1"/>
          </p:cNvSpPr>
          <p:nvPr>
            <p:ph type="body" sz="quarter" idx="15" hasCustomPrompt="1"/>
          </p:nvPr>
        </p:nvSpPr>
        <p:spPr bwMode="gray">
          <a:xfrm>
            <a:off x="1218664" y="1802382"/>
            <a:ext cx="4023360" cy="153888"/>
          </a:xfrm>
          <a:prstGeom prst="rect">
            <a:avLst/>
          </a:prstGeom>
        </p:spPr>
        <p:txBody>
          <a:bodyPr lIns="0" tIns="0" rIns="0" bIns="0" anchor="ctr">
            <a:spAutoFit/>
          </a:bodyPr>
          <a:lstStyle>
            <a:lvl1pPr marL="0" indent="0">
              <a:spcBef>
                <a:spcPts val="0"/>
              </a:spcBef>
              <a:buNone/>
              <a:defRPr lang="en-US" sz="900" kern="1200" baseline="0" dirty="0">
                <a:solidFill>
                  <a:schemeClr val="accent3"/>
                </a:solidFill>
                <a:latin typeface="+mn-lt"/>
                <a:ea typeface="+mn-ea"/>
                <a:cs typeface="+mn-cs"/>
              </a:defRPr>
            </a:lvl1pPr>
          </a:lstStyle>
          <a:p>
            <a:pPr>
              <a:spcBef>
                <a:spcPts val="500"/>
              </a:spcBef>
            </a:pPr>
            <a:r>
              <a:rPr lang="en-US" sz="1000" dirty="0">
                <a:solidFill>
                  <a:schemeClr val="accent3"/>
                </a:solidFill>
              </a:rPr>
              <a:t>Section Title – Arial 10pt Regular, Accent 3, Use Title Case</a:t>
            </a:r>
          </a:p>
        </p:txBody>
      </p:sp>
      <p:sp>
        <p:nvSpPr>
          <p:cNvPr id="34" name="Text Placeholder 4"/>
          <p:cNvSpPr>
            <a:spLocks noGrp="1"/>
          </p:cNvSpPr>
          <p:nvPr>
            <p:ph type="body" sz="quarter" idx="18" hasCustomPrompt="1"/>
          </p:nvPr>
        </p:nvSpPr>
        <p:spPr bwMode="gray">
          <a:xfrm>
            <a:off x="887620" y="932600"/>
            <a:ext cx="4023360" cy="153888"/>
          </a:xfrm>
          <a:prstGeom prst="rect">
            <a:avLst/>
          </a:prstGeom>
        </p:spPr>
        <p:txBody>
          <a:bodyPr lIns="0" tIns="0" rIns="0" bIns="0" anchor="ctr">
            <a:spAutoFit/>
          </a:bodyPr>
          <a:lstStyle>
            <a:lvl1pPr marL="0" indent="0">
              <a:spcBef>
                <a:spcPts val="0"/>
              </a:spcBef>
              <a:buNone/>
              <a:defRPr lang="en-US" sz="900" kern="1200" baseline="0" dirty="0">
                <a:solidFill>
                  <a:schemeClr val="accent3"/>
                </a:solidFill>
                <a:latin typeface="+mn-lt"/>
                <a:ea typeface="+mn-ea"/>
                <a:cs typeface="+mn-cs"/>
              </a:defRPr>
            </a:lvl1pPr>
          </a:lstStyle>
          <a:p>
            <a:pPr>
              <a:spcBef>
                <a:spcPts val="500"/>
              </a:spcBef>
            </a:pPr>
            <a:r>
              <a:rPr lang="en-US" sz="1000" dirty="0">
                <a:solidFill>
                  <a:schemeClr val="accent3"/>
                </a:solidFill>
              </a:rPr>
              <a:t>Section Title – Arial 10pt Regular, Accent 3, Use Title Case</a:t>
            </a:r>
          </a:p>
        </p:txBody>
      </p:sp>
      <p:sp>
        <p:nvSpPr>
          <p:cNvPr id="35" name="Text Placeholder 4"/>
          <p:cNvSpPr>
            <a:spLocks noGrp="1"/>
          </p:cNvSpPr>
          <p:nvPr>
            <p:ph type="body" sz="quarter" idx="19" hasCustomPrompt="1"/>
          </p:nvPr>
        </p:nvSpPr>
        <p:spPr bwMode="gray">
          <a:xfrm>
            <a:off x="1549708" y="2610608"/>
            <a:ext cx="4023360" cy="153888"/>
          </a:xfrm>
          <a:prstGeom prst="rect">
            <a:avLst/>
          </a:prstGeom>
        </p:spPr>
        <p:txBody>
          <a:bodyPr lIns="0" tIns="0" rIns="0" bIns="0" anchor="ctr">
            <a:spAutoFit/>
          </a:bodyPr>
          <a:lstStyle>
            <a:lvl1pPr marL="0" indent="0">
              <a:spcBef>
                <a:spcPts val="0"/>
              </a:spcBef>
              <a:buNone/>
              <a:defRPr sz="900" baseline="0">
                <a:solidFill>
                  <a:schemeClr val="accent3"/>
                </a:solidFill>
              </a:defRPr>
            </a:lvl1pPr>
          </a:lstStyle>
          <a:p>
            <a:pPr>
              <a:spcBef>
                <a:spcPts val="500"/>
              </a:spcBef>
            </a:pPr>
            <a:r>
              <a:rPr lang="en-US" sz="1000" dirty="0">
                <a:solidFill>
                  <a:schemeClr val="accent3"/>
                </a:solidFill>
              </a:rPr>
              <a:t>Section Title – Arial 10pt Regular, Accent 3, Use Title Case</a:t>
            </a:r>
          </a:p>
        </p:txBody>
      </p:sp>
      <p:sp>
        <p:nvSpPr>
          <p:cNvPr id="36" name="Text Placeholder 4"/>
          <p:cNvSpPr>
            <a:spLocks noGrp="1"/>
          </p:cNvSpPr>
          <p:nvPr>
            <p:ph type="body" sz="quarter" idx="20" hasCustomPrompt="1"/>
          </p:nvPr>
        </p:nvSpPr>
        <p:spPr bwMode="gray">
          <a:xfrm>
            <a:off x="2046275" y="3822945"/>
            <a:ext cx="4023360" cy="153888"/>
          </a:xfrm>
          <a:prstGeom prst="rect">
            <a:avLst/>
          </a:prstGeom>
        </p:spPr>
        <p:txBody>
          <a:bodyPr lIns="0" tIns="0" rIns="0" bIns="0" anchor="ctr">
            <a:spAutoFit/>
          </a:bodyPr>
          <a:lstStyle>
            <a:lvl1pPr marL="0" indent="0">
              <a:spcBef>
                <a:spcPts val="0"/>
              </a:spcBef>
              <a:buNone/>
              <a:defRPr sz="900" baseline="0">
                <a:solidFill>
                  <a:schemeClr val="accent3"/>
                </a:solidFill>
              </a:defRPr>
            </a:lvl1pPr>
          </a:lstStyle>
          <a:p>
            <a:pPr>
              <a:spcBef>
                <a:spcPts val="500"/>
              </a:spcBef>
            </a:pPr>
            <a:r>
              <a:rPr lang="en-US" sz="1000" dirty="0">
                <a:solidFill>
                  <a:schemeClr val="accent3"/>
                </a:solidFill>
              </a:rPr>
              <a:t>Section Title – Arial 10pt Regular, Accent 3, Use Title Case</a:t>
            </a:r>
          </a:p>
        </p:txBody>
      </p:sp>
      <p:sp>
        <p:nvSpPr>
          <p:cNvPr id="5" name="Text Placeholder 4"/>
          <p:cNvSpPr>
            <a:spLocks noGrp="1"/>
          </p:cNvSpPr>
          <p:nvPr>
            <p:ph type="body" sz="quarter" idx="21" hasCustomPrompt="1"/>
          </p:nvPr>
        </p:nvSpPr>
        <p:spPr bwMode="gray">
          <a:xfrm>
            <a:off x="1053142" y="1336713"/>
            <a:ext cx="4572000" cy="215444"/>
          </a:xfrm>
          <a:prstGeom prst="rect">
            <a:avLst/>
          </a:prstGeom>
        </p:spPr>
        <p:txBody>
          <a:bodyPr wrap="square" lIns="0" tIns="0" rIns="0" bIns="0" anchor="ctr" anchorCtr="0">
            <a:spAutoFit/>
          </a:bodyPr>
          <a:lstStyle>
            <a:lvl1pPr marL="0" indent="0">
              <a:buNone/>
              <a:defRPr sz="1400" baseline="0">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Section Title – Arial 14pt Regular, White, Use Title Case</a:t>
            </a:r>
          </a:p>
        </p:txBody>
      </p:sp>
      <p:sp>
        <p:nvSpPr>
          <p:cNvPr id="24" name="Text Placeholder 4"/>
          <p:cNvSpPr>
            <a:spLocks noGrp="1"/>
          </p:cNvSpPr>
          <p:nvPr>
            <p:ph type="body" sz="quarter" idx="22" hasCustomPrompt="1"/>
          </p:nvPr>
        </p:nvSpPr>
        <p:spPr bwMode="gray">
          <a:xfrm>
            <a:off x="1715230" y="3014721"/>
            <a:ext cx="4023360" cy="153888"/>
          </a:xfrm>
          <a:prstGeom prst="rect">
            <a:avLst/>
          </a:prstGeom>
        </p:spPr>
        <p:txBody>
          <a:bodyPr lIns="0" tIns="0" rIns="0" bIns="0" anchor="ctr">
            <a:spAutoFit/>
          </a:bodyPr>
          <a:lstStyle>
            <a:lvl1pPr marL="0" indent="0">
              <a:spcBef>
                <a:spcPts val="0"/>
              </a:spcBef>
              <a:buNone/>
              <a:defRPr sz="900" baseline="0">
                <a:solidFill>
                  <a:schemeClr val="accent3"/>
                </a:solidFill>
              </a:defRPr>
            </a:lvl1pPr>
          </a:lstStyle>
          <a:p>
            <a:pPr>
              <a:spcBef>
                <a:spcPts val="500"/>
              </a:spcBef>
            </a:pPr>
            <a:r>
              <a:rPr lang="en-US" sz="1000" dirty="0">
                <a:solidFill>
                  <a:schemeClr val="accent3"/>
                </a:solidFill>
              </a:rPr>
              <a:t>Section Title – Arial 10pt Regular, Accent 3, Use Title Case</a:t>
            </a:r>
          </a:p>
        </p:txBody>
      </p:sp>
      <p:sp>
        <p:nvSpPr>
          <p:cNvPr id="26" name="Text Placeholder 4"/>
          <p:cNvSpPr>
            <a:spLocks noGrp="1"/>
          </p:cNvSpPr>
          <p:nvPr>
            <p:ph type="body" sz="quarter" idx="23" hasCustomPrompt="1"/>
          </p:nvPr>
        </p:nvSpPr>
        <p:spPr bwMode="gray">
          <a:xfrm>
            <a:off x="1880752" y="3418834"/>
            <a:ext cx="4023360" cy="153888"/>
          </a:xfrm>
          <a:prstGeom prst="rect">
            <a:avLst/>
          </a:prstGeom>
        </p:spPr>
        <p:txBody>
          <a:bodyPr lIns="0" tIns="0" rIns="0" bIns="0" anchor="ctr">
            <a:spAutoFit/>
          </a:bodyPr>
          <a:lstStyle>
            <a:lvl1pPr marL="0" indent="0">
              <a:spcBef>
                <a:spcPts val="0"/>
              </a:spcBef>
              <a:buNone/>
              <a:defRPr sz="900" baseline="0">
                <a:solidFill>
                  <a:schemeClr val="accent3"/>
                </a:solidFill>
              </a:defRPr>
            </a:lvl1pPr>
          </a:lstStyle>
          <a:p>
            <a:pPr>
              <a:spcBef>
                <a:spcPts val="500"/>
              </a:spcBef>
            </a:pPr>
            <a:r>
              <a:rPr lang="en-US" sz="1000" dirty="0">
                <a:solidFill>
                  <a:schemeClr val="accent3"/>
                </a:solidFill>
              </a:rPr>
              <a:t>Section Title – Arial 10pt Regular, Accent 3, Use Title Case</a:t>
            </a:r>
          </a:p>
        </p:txBody>
      </p:sp>
      <p:sp>
        <p:nvSpPr>
          <p:cNvPr id="29"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3" name="TextBox 32"/>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Tree>
    <p:extLst>
      <p:ext uri="{BB962C8B-B14F-4D97-AF65-F5344CB8AC3E}">
        <p14:creationId xmlns:p14="http://schemas.microsoft.com/office/powerpoint/2010/main" val="1886131083"/>
      </p:ext>
    </p:extLst>
  </p:cSld>
  <p:clrMapOvr>
    <a:overrideClrMapping bg1="lt1" tx1="dk1" bg2="lt2" tx2="dk2" accent1="accent1" accent2="accent2" accent3="accent3" accent4="accent4" accent5="accent5" accent6="accent6" hlink="hlink" folHlink="folHlink"/>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cxnSp>
        <p:nvCxnSpPr>
          <p:cNvPr id="15" name="Straight Connector 14"/>
          <p:cNvCxnSpPr/>
          <p:nvPr userDrawn="1"/>
        </p:nvCxnSpPr>
        <p:spPr bwMode="gray">
          <a:xfrm>
            <a:off x="1169427" y="1576552"/>
            <a:ext cx="4830717" cy="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40" hasCustomPrompt="1"/>
          </p:nvPr>
        </p:nvSpPr>
        <p:spPr bwMode="gray">
          <a:xfrm>
            <a:off x="1172943" y="2284456"/>
            <a:ext cx="4424668" cy="307777"/>
          </a:xfrm>
          <a:prstGeom prst="rect">
            <a:avLst/>
          </a:prstGeom>
        </p:spPr>
        <p:txBody>
          <a:bodyPr wrap="square" lIns="0" tIns="0" rIns="0" bIns="0" anchor="b" anchorCtr="0">
            <a:spAutoFit/>
          </a:bodyPr>
          <a:lstStyle>
            <a:lvl1pPr marL="0" indent="0">
              <a:spcBef>
                <a:spcPts val="0"/>
              </a:spcBef>
              <a:buNone/>
              <a:defRPr sz="2000" b="0" baseline="0">
                <a:solidFill>
                  <a:schemeClr val="accent4"/>
                </a:solidFill>
              </a:defRPr>
            </a:lvl1pPr>
            <a:lvl2pPr>
              <a:buNone/>
              <a:defRPr sz="1800" b="1">
                <a:solidFill>
                  <a:schemeClr val="accent4"/>
                </a:solidFill>
              </a:defRPr>
            </a:lvl2pPr>
            <a:lvl3pPr>
              <a:buNone/>
              <a:defRPr sz="1800" b="1">
                <a:solidFill>
                  <a:schemeClr val="accent4"/>
                </a:solidFill>
              </a:defRPr>
            </a:lvl3pPr>
            <a:lvl4pPr>
              <a:buNone/>
              <a:defRPr sz="1800" b="1">
                <a:solidFill>
                  <a:schemeClr val="accent4"/>
                </a:solidFill>
              </a:defRPr>
            </a:lvl4pPr>
            <a:lvl5pPr>
              <a:buNone/>
              <a:defRPr sz="1800" b="1">
                <a:solidFill>
                  <a:schemeClr val="accent4"/>
                </a:solidFill>
              </a:defRPr>
            </a:lvl5pPr>
          </a:lstStyle>
          <a:p>
            <a:pPr lvl="0"/>
            <a:r>
              <a:rPr lang="en-US" dirty="0"/>
              <a:t>Divider Title – Arial 20pt Regular</a:t>
            </a:r>
          </a:p>
        </p:txBody>
      </p:sp>
      <p:sp>
        <p:nvSpPr>
          <p:cNvPr id="19" name="Text Placeholder 17"/>
          <p:cNvSpPr>
            <a:spLocks noGrp="1"/>
          </p:cNvSpPr>
          <p:nvPr>
            <p:ph type="body" sz="quarter" idx="41" hasCustomPrompt="1"/>
          </p:nvPr>
        </p:nvSpPr>
        <p:spPr bwMode="gray">
          <a:xfrm>
            <a:off x="1172943" y="2604778"/>
            <a:ext cx="4425696" cy="230832"/>
          </a:xfrm>
          <a:prstGeom prst="rect">
            <a:avLst/>
          </a:prstGeom>
        </p:spPr>
        <p:txBody>
          <a:bodyPr lIns="0" tIns="0" rIns="0" bIns="0" anchor="t" anchorCtr="0">
            <a:spAutoFit/>
          </a:bodyPr>
          <a:lstStyle>
            <a:lvl1pPr marL="0" indent="0">
              <a:spcBef>
                <a:spcPts val="0"/>
              </a:spcBef>
              <a:buNone/>
              <a:defRPr sz="1500" b="0" baseline="0">
                <a:solidFill>
                  <a:schemeClr val="accent3"/>
                </a:solidFill>
              </a:defRPr>
            </a:lvl1pPr>
            <a:lvl2pPr>
              <a:buNone/>
              <a:defRPr sz="1800" b="1">
                <a:solidFill>
                  <a:schemeClr val="accent4"/>
                </a:solidFill>
              </a:defRPr>
            </a:lvl2pPr>
            <a:lvl3pPr>
              <a:buNone/>
              <a:defRPr sz="1800" b="1">
                <a:solidFill>
                  <a:schemeClr val="accent4"/>
                </a:solidFill>
              </a:defRPr>
            </a:lvl3pPr>
            <a:lvl4pPr>
              <a:buNone/>
              <a:defRPr sz="1800" b="1">
                <a:solidFill>
                  <a:schemeClr val="accent4"/>
                </a:solidFill>
              </a:defRPr>
            </a:lvl4pPr>
            <a:lvl5pPr>
              <a:buNone/>
              <a:defRPr sz="1800" b="1">
                <a:solidFill>
                  <a:schemeClr val="accent4"/>
                </a:solidFill>
              </a:defRPr>
            </a:lvl5pPr>
          </a:lstStyle>
          <a:p>
            <a:pPr lvl="0"/>
            <a:r>
              <a:rPr lang="en-US" dirty="0"/>
              <a:t>Divider Subtitle – Arial 14pt Regular</a:t>
            </a:r>
          </a:p>
        </p:txBody>
      </p:sp>
      <p:sp>
        <p:nvSpPr>
          <p:cNvPr id="11"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grpSp>
        <p:nvGrpSpPr>
          <p:cNvPr id="21" name="Group 20"/>
          <p:cNvGrpSpPr/>
          <p:nvPr userDrawn="1"/>
        </p:nvGrpSpPr>
        <p:grpSpPr bwMode="gray">
          <a:xfrm>
            <a:off x="1171808" y="936654"/>
            <a:ext cx="724334" cy="561593"/>
            <a:chOff x="2730344" y="2352381"/>
            <a:chExt cx="724334" cy="561593"/>
          </a:xfrm>
        </p:grpSpPr>
        <p:sp>
          <p:nvSpPr>
            <p:cNvPr id="22" name="Freeform 21"/>
            <p:cNvSpPr>
              <a:spLocks/>
            </p:cNvSpPr>
            <p:nvPr userDrawn="1"/>
          </p:nvSpPr>
          <p:spPr bwMode="gray">
            <a:xfrm>
              <a:off x="3105850" y="2643849"/>
              <a:ext cx="348828" cy="270125"/>
            </a:xfrm>
            <a:custGeom>
              <a:avLst/>
              <a:gdLst>
                <a:gd name="T0" fmla="*/ 0 w 1045"/>
                <a:gd name="T1" fmla="*/ 0 h 810"/>
                <a:gd name="T2" fmla="*/ 523 w 1045"/>
                <a:gd name="T3" fmla="*/ 0 h 810"/>
                <a:gd name="T4" fmla="*/ 1045 w 1045"/>
                <a:gd name="T5" fmla="*/ 810 h 810"/>
                <a:gd name="T6" fmla="*/ 521 w 1045"/>
                <a:gd name="T7" fmla="*/ 810 h 810"/>
                <a:gd name="T8" fmla="*/ 0 w 1045"/>
                <a:gd name="T9" fmla="*/ 0 h 810"/>
              </a:gdLst>
              <a:ahLst/>
              <a:cxnLst>
                <a:cxn ang="0">
                  <a:pos x="T0" y="T1"/>
                </a:cxn>
                <a:cxn ang="0">
                  <a:pos x="T2" y="T3"/>
                </a:cxn>
                <a:cxn ang="0">
                  <a:pos x="T4" y="T5"/>
                </a:cxn>
                <a:cxn ang="0">
                  <a:pos x="T6" y="T7"/>
                </a:cxn>
                <a:cxn ang="0">
                  <a:pos x="T8" y="T9"/>
                </a:cxn>
              </a:cxnLst>
              <a:rect l="0" t="0" r="r" b="b"/>
              <a:pathLst>
                <a:path w="1045" h="810">
                  <a:moveTo>
                    <a:pt x="0" y="0"/>
                  </a:moveTo>
                  <a:lnTo>
                    <a:pt x="523" y="0"/>
                  </a:lnTo>
                  <a:lnTo>
                    <a:pt x="1045" y="810"/>
                  </a:lnTo>
                  <a:lnTo>
                    <a:pt x="521" y="810"/>
                  </a:lnTo>
                  <a:lnTo>
                    <a:pt x="0" y="0"/>
                  </a:lnTo>
                  <a:close/>
                </a:path>
              </a:pathLst>
            </a:custGeom>
            <a:solidFill>
              <a:srgbClr val="C4C6C8"/>
            </a:solidFill>
            <a:ln w="0">
              <a:noFill/>
              <a:prstDash val="solid"/>
              <a:round/>
              <a:headEnd/>
              <a:tailEnd/>
            </a:ln>
          </p:spPr>
          <p:txBody>
            <a:bodyPr rot="0" vert="horz" wrap="square" lIns="96043" tIns="48021" rIns="96043" bIns="48021" anchor="t" anchorCtr="0" upright="1">
              <a:noAutofit/>
            </a:bodyPr>
            <a:lstStyle/>
            <a:p>
              <a:endParaRPr lang="en-US">
                <a:solidFill>
                  <a:srgbClr val="333E48"/>
                </a:solidFill>
              </a:endParaRPr>
            </a:p>
          </p:txBody>
        </p:sp>
        <p:sp>
          <p:nvSpPr>
            <p:cNvPr id="23" name="Freeform 22"/>
            <p:cNvSpPr>
              <a:spLocks/>
            </p:cNvSpPr>
            <p:nvPr userDrawn="1"/>
          </p:nvSpPr>
          <p:spPr bwMode="gray">
            <a:xfrm>
              <a:off x="2730344" y="2643849"/>
              <a:ext cx="348828" cy="270125"/>
            </a:xfrm>
            <a:custGeom>
              <a:avLst/>
              <a:gdLst>
                <a:gd name="T0" fmla="*/ 521 w 1045"/>
                <a:gd name="T1" fmla="*/ 0 h 810"/>
                <a:gd name="T2" fmla="*/ 1045 w 1045"/>
                <a:gd name="T3" fmla="*/ 0 h 810"/>
                <a:gd name="T4" fmla="*/ 523 w 1045"/>
                <a:gd name="T5" fmla="*/ 810 h 810"/>
                <a:gd name="T6" fmla="*/ 0 w 1045"/>
                <a:gd name="T7" fmla="*/ 810 h 810"/>
                <a:gd name="T8" fmla="*/ 521 w 1045"/>
                <a:gd name="T9" fmla="*/ 0 h 810"/>
              </a:gdLst>
              <a:ahLst/>
              <a:cxnLst>
                <a:cxn ang="0">
                  <a:pos x="T0" y="T1"/>
                </a:cxn>
                <a:cxn ang="0">
                  <a:pos x="T2" y="T3"/>
                </a:cxn>
                <a:cxn ang="0">
                  <a:pos x="T4" y="T5"/>
                </a:cxn>
                <a:cxn ang="0">
                  <a:pos x="T6" y="T7"/>
                </a:cxn>
                <a:cxn ang="0">
                  <a:pos x="T8" y="T9"/>
                </a:cxn>
              </a:cxnLst>
              <a:rect l="0" t="0" r="r" b="b"/>
              <a:pathLst>
                <a:path w="1045" h="810">
                  <a:moveTo>
                    <a:pt x="521" y="0"/>
                  </a:moveTo>
                  <a:lnTo>
                    <a:pt x="1045" y="0"/>
                  </a:lnTo>
                  <a:lnTo>
                    <a:pt x="523" y="810"/>
                  </a:lnTo>
                  <a:lnTo>
                    <a:pt x="0" y="810"/>
                  </a:lnTo>
                  <a:lnTo>
                    <a:pt x="521" y="0"/>
                  </a:lnTo>
                  <a:close/>
                </a:path>
              </a:pathLst>
            </a:custGeom>
            <a:solidFill>
              <a:srgbClr val="C4C6C8"/>
            </a:solidFill>
            <a:ln w="0">
              <a:noFill/>
              <a:prstDash val="solid"/>
              <a:round/>
              <a:headEnd/>
              <a:tailEnd/>
            </a:ln>
          </p:spPr>
          <p:txBody>
            <a:bodyPr rot="0" vert="horz" wrap="square" lIns="96043" tIns="48021" rIns="96043" bIns="48021" anchor="t" anchorCtr="0" upright="1">
              <a:noAutofit/>
            </a:bodyPr>
            <a:lstStyle/>
            <a:p>
              <a:endParaRPr lang="en-US">
                <a:solidFill>
                  <a:srgbClr val="333E48"/>
                </a:solidFill>
              </a:endParaRPr>
            </a:p>
          </p:txBody>
        </p:sp>
        <p:sp>
          <p:nvSpPr>
            <p:cNvPr id="24" name="Freeform 23"/>
            <p:cNvSpPr>
              <a:spLocks/>
            </p:cNvSpPr>
            <p:nvPr userDrawn="1"/>
          </p:nvSpPr>
          <p:spPr bwMode="gray">
            <a:xfrm>
              <a:off x="2921766" y="2352381"/>
              <a:ext cx="348828" cy="270125"/>
            </a:xfrm>
            <a:custGeom>
              <a:avLst/>
              <a:gdLst>
                <a:gd name="T0" fmla="*/ 0 w 1045"/>
                <a:gd name="T1" fmla="*/ 0 h 809"/>
                <a:gd name="T2" fmla="*/ 525 w 1045"/>
                <a:gd name="T3" fmla="*/ 0 h 809"/>
                <a:gd name="T4" fmla="*/ 1045 w 1045"/>
                <a:gd name="T5" fmla="*/ 809 h 809"/>
                <a:gd name="T6" fmla="*/ 522 w 1045"/>
                <a:gd name="T7" fmla="*/ 809 h 809"/>
                <a:gd name="T8" fmla="*/ 0 w 1045"/>
                <a:gd name="T9" fmla="*/ 0 h 809"/>
              </a:gdLst>
              <a:ahLst/>
              <a:cxnLst>
                <a:cxn ang="0">
                  <a:pos x="T0" y="T1"/>
                </a:cxn>
                <a:cxn ang="0">
                  <a:pos x="T2" y="T3"/>
                </a:cxn>
                <a:cxn ang="0">
                  <a:pos x="T4" y="T5"/>
                </a:cxn>
                <a:cxn ang="0">
                  <a:pos x="T6" y="T7"/>
                </a:cxn>
                <a:cxn ang="0">
                  <a:pos x="T8" y="T9"/>
                </a:cxn>
              </a:cxnLst>
              <a:rect l="0" t="0" r="r" b="b"/>
              <a:pathLst>
                <a:path w="1045" h="809">
                  <a:moveTo>
                    <a:pt x="0" y="0"/>
                  </a:moveTo>
                  <a:lnTo>
                    <a:pt x="525" y="0"/>
                  </a:lnTo>
                  <a:lnTo>
                    <a:pt x="1045" y="809"/>
                  </a:lnTo>
                  <a:lnTo>
                    <a:pt x="522" y="809"/>
                  </a:lnTo>
                  <a:lnTo>
                    <a:pt x="0" y="0"/>
                  </a:lnTo>
                  <a:close/>
                </a:path>
              </a:pathLst>
            </a:custGeom>
            <a:solidFill>
              <a:srgbClr val="CC092F"/>
            </a:solidFill>
            <a:ln w="0">
              <a:noFill/>
              <a:prstDash val="solid"/>
              <a:round/>
              <a:headEnd/>
              <a:tailEnd/>
            </a:ln>
          </p:spPr>
          <p:txBody>
            <a:bodyPr rot="0" vert="horz" wrap="square" lIns="96043" tIns="48021" rIns="96043" bIns="48021" anchor="t" anchorCtr="0" upright="1">
              <a:noAutofit/>
            </a:bodyPr>
            <a:lstStyle/>
            <a:p>
              <a:endParaRPr lang="en-US">
                <a:solidFill>
                  <a:srgbClr val="333E48"/>
                </a:solidFill>
              </a:endParaRPr>
            </a:p>
          </p:txBody>
        </p:sp>
      </p:grpSp>
      <p:sp>
        <p:nvSpPr>
          <p:cNvPr id="29" name="Text Placeholder 17"/>
          <p:cNvSpPr>
            <a:spLocks noGrp="1"/>
          </p:cNvSpPr>
          <p:nvPr>
            <p:ph type="body" sz="quarter" idx="46" hasCustomPrompt="1"/>
          </p:nvPr>
        </p:nvSpPr>
        <p:spPr bwMode="gray">
          <a:xfrm>
            <a:off x="4743444" y="1658893"/>
            <a:ext cx="1256700" cy="200055"/>
          </a:xfrm>
          <a:prstGeom prst="rect">
            <a:avLst/>
          </a:prstGeom>
        </p:spPr>
        <p:txBody>
          <a:bodyPr wrap="square" lIns="0" tIns="0" rIns="0" bIns="0" anchor="t" anchorCtr="0">
            <a:spAutoFit/>
          </a:bodyPr>
          <a:lstStyle>
            <a:lvl1pPr marL="0" indent="0" algn="r">
              <a:spcBef>
                <a:spcPts val="0"/>
              </a:spcBef>
              <a:buNone/>
              <a:defRPr sz="1300" b="0" i="1" baseline="0">
                <a:solidFill>
                  <a:schemeClr val="accent3"/>
                </a:solidFill>
              </a:defRPr>
            </a:lvl1pPr>
            <a:lvl2pPr>
              <a:buNone/>
              <a:defRPr sz="1800" b="1">
                <a:solidFill>
                  <a:schemeClr val="accent4"/>
                </a:solidFill>
              </a:defRPr>
            </a:lvl2pPr>
            <a:lvl3pPr>
              <a:buNone/>
              <a:defRPr sz="1800" b="1">
                <a:solidFill>
                  <a:schemeClr val="accent4"/>
                </a:solidFill>
              </a:defRPr>
            </a:lvl3pPr>
            <a:lvl4pPr>
              <a:buNone/>
              <a:defRPr sz="1800" b="1">
                <a:solidFill>
                  <a:schemeClr val="accent4"/>
                </a:solidFill>
              </a:defRPr>
            </a:lvl4pPr>
            <a:lvl5pPr>
              <a:buNone/>
              <a:defRPr sz="1800" b="1">
                <a:solidFill>
                  <a:schemeClr val="accent4"/>
                </a:solidFill>
              </a:defRPr>
            </a:lvl5pPr>
          </a:lstStyle>
          <a:p>
            <a:pPr lvl="0"/>
            <a:r>
              <a:rPr lang="en-US" dirty="0"/>
              <a:t>Chapter #</a:t>
            </a:r>
          </a:p>
        </p:txBody>
      </p:sp>
      <p:sp>
        <p:nvSpPr>
          <p:cNvPr id="30" name="Text Placeholder 31"/>
          <p:cNvSpPr>
            <a:spLocks noGrp="1"/>
          </p:cNvSpPr>
          <p:nvPr>
            <p:ph type="body" sz="quarter" idx="43" hasCustomPrompt="1"/>
          </p:nvPr>
        </p:nvSpPr>
        <p:spPr bwMode="gray">
          <a:xfrm>
            <a:off x="1381117" y="3078496"/>
            <a:ext cx="2733683" cy="1333698"/>
          </a:xfrm>
          <a:prstGeom prst="rect">
            <a:avLst/>
          </a:prstGeom>
        </p:spPr>
        <p:txBody>
          <a:bodyPr wrap="square" lIns="0" tIns="0" rIns="0" bIns="0">
            <a:spAutoFit/>
          </a:bodyPr>
          <a:lstStyle>
            <a:lvl1pPr>
              <a:lnSpc>
                <a:spcPct val="100000"/>
              </a:lnSpc>
              <a:spcBef>
                <a:spcPts val="500"/>
              </a:spcBef>
              <a:defRPr baseline="0">
                <a:solidFill>
                  <a:schemeClr val="accent4"/>
                </a:solidFill>
              </a:defRPr>
            </a:lvl1pPr>
            <a:lvl2pPr>
              <a:lnSpc>
                <a:spcPct val="100000"/>
              </a:lnSpc>
              <a:spcBef>
                <a:spcPts val="500"/>
              </a:spcBef>
              <a:defRPr>
                <a:solidFill>
                  <a:schemeClr val="accent4"/>
                </a:solidFill>
              </a:defRPr>
            </a:lvl2pPr>
            <a:lvl3pPr>
              <a:lnSpc>
                <a:spcPct val="100000"/>
              </a:lnSpc>
              <a:spcBef>
                <a:spcPts val="500"/>
              </a:spcBef>
              <a:defRPr>
                <a:solidFill>
                  <a:schemeClr val="accent4"/>
                </a:solidFill>
              </a:defRPr>
            </a:lvl3pPr>
            <a:lvl4pPr>
              <a:lnSpc>
                <a:spcPct val="100000"/>
              </a:lnSpc>
              <a:spcBef>
                <a:spcPts val="500"/>
              </a:spcBef>
              <a:defRPr>
                <a:solidFill>
                  <a:schemeClr val="accent4"/>
                </a:solidFill>
              </a:defRPr>
            </a:lvl4pPr>
            <a:lvl5pPr>
              <a:lnSpc>
                <a:spcPct val="100000"/>
              </a:lnSpc>
              <a:spcBef>
                <a:spcPts val="500"/>
              </a:spcBef>
              <a:defRPr>
                <a:solidFill>
                  <a:schemeClr val="accent4"/>
                </a:solidFill>
              </a:defRPr>
            </a:lvl5pPr>
          </a:lstStyle>
          <a:p>
            <a:pPr lvl="0"/>
            <a:r>
              <a:rPr lang="en-US" dirty="0"/>
              <a:t>Bulleted text, if needed – Arial 10pt Regular Five bullet levels are built in (hit Enter then Tab to get to the next bullet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0206800"/>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2"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17" name="Text Placeholder 4"/>
          <p:cNvSpPr>
            <a:spLocks noGrp="1"/>
          </p:cNvSpPr>
          <p:nvPr>
            <p:ph type="body" sz="quarter" idx="22" hasCustomPrompt="1"/>
          </p:nvPr>
        </p:nvSpPr>
        <p:spPr bwMode="gray">
          <a:xfrm>
            <a:off x="320040" y="45947"/>
            <a:ext cx="2926080" cy="138499"/>
          </a:xfrm>
          <a:prstGeom prst="rect">
            <a:avLst/>
          </a:prstGeom>
        </p:spPr>
        <p:txBody>
          <a:bodyPr lIns="0" tIns="0" rIns="0" bIns="0">
            <a:sp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20" name="Text Placeholder 21"/>
          <p:cNvSpPr>
            <a:spLocks noGrp="1"/>
          </p:cNvSpPr>
          <p:nvPr>
            <p:ph type="body" sz="quarter" idx="23" hasCustomPrompt="1"/>
          </p:nvPr>
        </p:nvSpPr>
        <p:spPr bwMode="gray">
          <a:xfrm>
            <a:off x="4412710" y="4619012"/>
            <a:ext cx="1988089" cy="181588"/>
          </a:xfrm>
          <a:prstGeom prst="rect">
            <a:avLst/>
          </a:prstGeom>
        </p:spPr>
        <p:txBody>
          <a:bodyPr lIns="0" tIns="0" rIns="45720" bIns="27432"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21" name="Text Placeholder 23"/>
          <p:cNvSpPr>
            <a:spLocks noGrp="1"/>
          </p:cNvSpPr>
          <p:nvPr>
            <p:ph type="body" sz="quarter" idx="24" hasCustomPrompt="1"/>
          </p:nvPr>
        </p:nvSpPr>
        <p:spPr bwMode="gray">
          <a:xfrm>
            <a:off x="0" y="4390123"/>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
        <p:nvSpPr>
          <p:cNvPr id="23" name="Text Placeholder 4"/>
          <p:cNvSpPr>
            <a:spLocks noGrp="1"/>
          </p:cNvSpPr>
          <p:nvPr>
            <p:ph type="body" sz="quarter" idx="25" hasCustomPrompt="1"/>
          </p:nvPr>
        </p:nvSpPr>
        <p:spPr bwMode="gray">
          <a:xfrm>
            <a:off x="320040" y="317903"/>
            <a:ext cx="5759450" cy="276999"/>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a:t>Slide Title – Arial 18pt Bold, Use Title Case</a:t>
            </a:r>
          </a:p>
        </p:txBody>
      </p:sp>
    </p:spTree>
    <p:extLst>
      <p:ext uri="{BB962C8B-B14F-4D97-AF65-F5344CB8AC3E}">
        <p14:creationId xmlns:p14="http://schemas.microsoft.com/office/powerpoint/2010/main" val="1813318304"/>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p:bgRef idx="1001">
        <a:schemeClr val="bg2"/>
      </p:bgRef>
    </p:bg>
    <p:spTree>
      <p:nvGrpSpPr>
        <p:cNvPr id="1" name=""/>
        <p:cNvGrpSpPr/>
        <p:nvPr/>
      </p:nvGrpSpPr>
      <p:grpSpPr>
        <a:xfrm>
          <a:off x="0" y="0"/>
          <a:ext cx="0" cy="0"/>
          <a:chOff x="0" y="0"/>
          <a:chExt cx="0" cy="0"/>
        </a:xfrm>
      </p:grpSpPr>
      <p:sp>
        <p:nvSpPr>
          <p:cNvPr id="8"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12" name="Text Placeholder 21"/>
          <p:cNvSpPr>
            <a:spLocks noGrp="1"/>
          </p:cNvSpPr>
          <p:nvPr>
            <p:ph type="body" sz="quarter" idx="23" hasCustomPrompt="1"/>
          </p:nvPr>
        </p:nvSpPr>
        <p:spPr bwMode="gray">
          <a:xfrm>
            <a:off x="4412710" y="4619012"/>
            <a:ext cx="1988089" cy="181588"/>
          </a:xfrm>
          <a:prstGeom prst="rect">
            <a:avLst/>
          </a:prstGeom>
        </p:spPr>
        <p:txBody>
          <a:bodyPr lIns="0" tIns="0" rIns="45720" bIns="27432"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13" name="Text Placeholder 23"/>
          <p:cNvSpPr>
            <a:spLocks noGrp="1"/>
          </p:cNvSpPr>
          <p:nvPr>
            <p:ph type="body" sz="quarter" idx="24" hasCustomPrompt="1"/>
          </p:nvPr>
        </p:nvSpPr>
        <p:spPr bwMode="gray">
          <a:xfrm>
            <a:off x="0" y="4390123"/>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
        <p:nvSpPr>
          <p:cNvPr id="15" name="Text Placeholder 4"/>
          <p:cNvSpPr>
            <a:spLocks noGrp="1"/>
          </p:cNvSpPr>
          <p:nvPr>
            <p:ph type="body" sz="quarter" idx="25" hasCustomPrompt="1"/>
          </p:nvPr>
        </p:nvSpPr>
        <p:spPr bwMode="gray">
          <a:xfrm>
            <a:off x="320040" y="317903"/>
            <a:ext cx="5759450" cy="276999"/>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a:t>Slide Title – Arial 18pt Bold, Use Title Case</a:t>
            </a:r>
          </a:p>
        </p:txBody>
      </p:sp>
    </p:spTree>
    <p:extLst>
      <p:ext uri="{BB962C8B-B14F-4D97-AF65-F5344CB8AC3E}">
        <p14:creationId xmlns:p14="http://schemas.microsoft.com/office/powerpoint/2010/main" val="1537640184"/>
      </p:ext>
    </p:extLst>
  </p:cSld>
  <p:clrMapOvr>
    <a:overrideClrMapping bg1="lt1" tx1="dk1" bg2="lt2" tx2="dk2" accent1="accent1" accent2="accent2" accent3="accent3" accent4="accent4" accent5="accent5" accent6="accent6" hlink="hlink" folHlink="folHlink"/>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showMasterSp="0" preserve="1" userDrawn="1">
  <p:cSld name="Impact Slide">
    <p:spTree>
      <p:nvGrpSpPr>
        <p:cNvPr id="1" name=""/>
        <p:cNvGrpSpPr/>
        <p:nvPr/>
      </p:nvGrpSpPr>
      <p:grpSpPr>
        <a:xfrm>
          <a:off x="0" y="0"/>
          <a:ext cx="0" cy="0"/>
          <a:chOff x="0" y="0"/>
          <a:chExt cx="0" cy="0"/>
        </a:xfrm>
      </p:grpSpPr>
      <p:sp>
        <p:nvSpPr>
          <p:cNvPr id="10" name="Rectangle 9"/>
          <p:cNvSpPr/>
          <p:nvPr userDrawn="1"/>
        </p:nvSpPr>
        <p:spPr bwMode="gray">
          <a:xfrm>
            <a:off x="0" y="0"/>
            <a:ext cx="6400800" cy="4800600"/>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 name="TextBox 2"/>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617685"/>
                </a:solidFill>
                <a:latin typeface="Calibri"/>
              </a:rPr>
              <a:t>©</a:t>
            </a:r>
            <a:r>
              <a:rPr lang="en-US" sz="500" dirty="0">
                <a:solidFill>
                  <a:srgbClr val="617685"/>
                </a:solidFill>
              </a:rPr>
              <a:t>2014 The Advisory Board Company • </a:t>
            </a:r>
            <a:r>
              <a:rPr lang="en-US" sz="500" b="1" dirty="0">
                <a:solidFill>
                  <a:srgbClr val="617685"/>
                </a:solidFill>
              </a:rPr>
              <a:t>advisory.com</a:t>
            </a:r>
            <a:endParaRPr lang="en-US" sz="500" dirty="0">
              <a:solidFill>
                <a:srgbClr val="617685"/>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6"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7" name="Text Placeholder 4"/>
          <p:cNvSpPr>
            <a:spLocks noGrp="1"/>
          </p:cNvSpPr>
          <p:nvPr>
            <p:ph type="body" sz="quarter" idx="25" hasCustomPrompt="1"/>
          </p:nvPr>
        </p:nvSpPr>
        <p:spPr bwMode="gray">
          <a:xfrm>
            <a:off x="320040" y="317903"/>
            <a:ext cx="5759450" cy="276999"/>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a:t>Slide Title – Arial 18pt Bold, Use Title Case</a:t>
            </a:r>
          </a:p>
        </p:txBody>
      </p:sp>
      <p:sp>
        <p:nvSpPr>
          <p:cNvPr id="9" name="Text Placeholder 8"/>
          <p:cNvSpPr>
            <a:spLocks noGrp="1"/>
          </p:cNvSpPr>
          <p:nvPr>
            <p:ph type="body" sz="quarter" idx="26" hasCustomPrompt="1"/>
          </p:nvPr>
        </p:nvSpPr>
        <p:spPr bwMode="gray">
          <a:xfrm>
            <a:off x="1143000" y="1565321"/>
            <a:ext cx="4114800" cy="2011680"/>
          </a:xfrm>
          <a:prstGeom prst="rect">
            <a:avLst/>
          </a:prstGeom>
          <a:noFill/>
          <a:ln>
            <a:noFill/>
          </a:ln>
        </p:spPr>
        <p:txBody>
          <a:bodyPr wrap="square" lIns="0" tIns="0" rIns="0" bIns="0">
            <a:spAutoFit/>
          </a:bodyPr>
          <a:lstStyle>
            <a:lvl1pPr marL="0" marR="0" indent="0" algn="l" defTabSz="640080" rtl="0" eaLnBrk="1" fontAlgn="auto" latinLnBrk="0" hangingPunct="1">
              <a:lnSpc>
                <a:spcPct val="100000"/>
              </a:lnSpc>
              <a:spcBef>
                <a:spcPts val="1200"/>
              </a:spcBef>
              <a:spcAft>
                <a:spcPts val="0"/>
              </a:spcAft>
              <a:buClrTx/>
              <a:buSzTx/>
              <a:buFont typeface="Arial" pitchFamily="34" charset="0"/>
              <a:buNone/>
              <a:tabLst/>
              <a:defRPr sz="1500" baseline="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marR="0" lvl="0" indent="0" algn="l" defTabSz="640080" rtl="0" eaLnBrk="1" fontAlgn="auto" latinLnBrk="0" hangingPunct="1">
              <a:lnSpc>
                <a:spcPct val="100000"/>
              </a:lnSpc>
              <a:spcBef>
                <a:spcPts val="500"/>
              </a:spcBef>
              <a:spcAft>
                <a:spcPts val="0"/>
              </a:spcAft>
              <a:buClrTx/>
              <a:buSzTx/>
              <a:buFont typeface="Arial" pitchFamily="34" charset="0"/>
              <a:buNone/>
              <a:tabLst/>
              <a:defRPr/>
            </a:pPr>
            <a:r>
              <a:rPr lang="en-US" dirty="0"/>
              <a:t>Use dark background slides sparingly as impact slides (ex: a single quote, statistic, or large image). See sample impact slides in the ABC PPT On-screen Graphic and Layout Guide.</a:t>
            </a:r>
            <a:br>
              <a:rPr lang="en-US" dirty="0"/>
            </a:br>
            <a:r>
              <a:rPr lang="en-US" dirty="0"/>
              <a:t>Impact quote text – Arial 15pt Regular. Keep quote short and minimize slide titling. Be sure to incorporate the large quote graphic from page 117 of the GLG.</a:t>
            </a:r>
          </a:p>
        </p:txBody>
      </p:sp>
      <p:sp>
        <p:nvSpPr>
          <p:cNvPr id="8" name="Text Placeholder 21"/>
          <p:cNvSpPr>
            <a:spLocks noGrp="1"/>
          </p:cNvSpPr>
          <p:nvPr>
            <p:ph type="body" sz="quarter" idx="23" hasCustomPrompt="1"/>
          </p:nvPr>
        </p:nvSpPr>
        <p:spPr bwMode="gray">
          <a:xfrm>
            <a:off x="4412710" y="4619012"/>
            <a:ext cx="1988089" cy="181588"/>
          </a:xfrm>
          <a:prstGeom prst="rect">
            <a:avLst/>
          </a:prstGeom>
        </p:spPr>
        <p:txBody>
          <a:bodyPr lIns="0" tIns="0" rIns="45720" bIns="27432" anchor="b">
            <a:spAutoFit/>
          </a:bodyPr>
          <a:lstStyle>
            <a:lvl1pPr marL="0" indent="0" algn="l">
              <a:spcBef>
                <a:spcPts val="0"/>
              </a:spcBef>
              <a:buNone/>
              <a:defRPr sz="500" baseline="0">
                <a:solidFill>
                  <a:schemeClr val="accent3"/>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Tree>
    <p:extLst>
      <p:ext uri="{BB962C8B-B14F-4D97-AF65-F5344CB8AC3E}">
        <p14:creationId xmlns:p14="http://schemas.microsoft.com/office/powerpoint/2010/main" val="2052803777"/>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FFFFFF"/>
                </a:solidFill>
                <a:cs typeface="Arial" pitchFamily="34" charset="0"/>
              </a:rPr>
              <a:t>Notes:</a:t>
            </a:r>
          </a:p>
        </p:txBody>
      </p:sp>
    </p:spTree>
    <p:extLst>
      <p:ext uri="{BB962C8B-B14F-4D97-AF65-F5344CB8AC3E}">
        <p14:creationId xmlns:p14="http://schemas.microsoft.com/office/powerpoint/2010/main" val="2216628084"/>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Notes (Alt)">
    <p:spTree>
      <p:nvGrpSpPr>
        <p:cNvPr id="1" name=""/>
        <p:cNvGrpSpPr/>
        <p:nvPr/>
      </p:nvGrpSpPr>
      <p:grpSpPr>
        <a:xfrm>
          <a:off x="0" y="0"/>
          <a:ext cx="0" cy="0"/>
          <a:chOff x="0" y="0"/>
          <a:chExt cx="0" cy="0"/>
        </a:xfrm>
      </p:grpSpPr>
      <p:sp>
        <p:nvSpPr>
          <p:cNvPr id="14" name="Rectangle 13"/>
          <p:cNvSpPr/>
          <p:nvPr userDrawn="1"/>
        </p:nvSpPr>
        <p:spPr bwMode="gray">
          <a:xfrm>
            <a:off x="0" y="-1"/>
            <a:ext cx="6400800" cy="10885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320675" y="85309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6" name="Slide Number Placeholder 2"/>
          <p:cNvSpPr txBox="1">
            <a:spLocks/>
          </p:cNvSpPr>
          <p:nvPr userDrawn="1"/>
        </p:nvSpPr>
        <p:spPr>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18" name="TextBox 17"/>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333E48"/>
                </a:solidFill>
                <a:cs typeface="Arial" pitchFamily="34" charset="0"/>
              </a:rPr>
              <a:t>Notes:</a:t>
            </a:r>
          </a:p>
        </p:txBody>
      </p:sp>
    </p:spTree>
    <p:extLst>
      <p:ext uri="{BB962C8B-B14F-4D97-AF65-F5344CB8AC3E}">
        <p14:creationId xmlns:p14="http://schemas.microsoft.com/office/powerpoint/2010/main" val="1713616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oad Map 4">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lvl="0" algn="ctr">
              <a:spcBef>
                <a:spcPts val="500"/>
              </a:spcBef>
            </a:pPr>
            <a:endParaRPr lang="en-US" sz="1000" dirty="0" err="1">
              <a:solidFill>
                <a:schemeClr val="bg1"/>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sp>
        <p:nvSpPr>
          <p:cNvPr id="13" name="TextBox 12"/>
          <p:cNvSpPr txBox="1"/>
          <p:nvPr userDrawn="1"/>
        </p:nvSpPr>
        <p:spPr bwMode="gray">
          <a:xfrm>
            <a:off x="734092" y="185495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chemeClr val="bg1"/>
                </a:solidFill>
              </a:rPr>
              <a:t>2</a:t>
            </a:r>
          </a:p>
        </p:txBody>
      </p:sp>
      <p:sp>
        <p:nvSpPr>
          <p:cNvPr id="14" name="TextBox 13"/>
          <p:cNvSpPr txBox="1"/>
          <p:nvPr userDrawn="1"/>
        </p:nvSpPr>
        <p:spPr bwMode="gray">
          <a:xfrm>
            <a:off x="972575" y="243302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chemeClr val="bg1"/>
                </a:solidFill>
              </a:rPr>
              <a:t>3</a:t>
            </a:r>
          </a:p>
        </p:txBody>
      </p:sp>
      <p:sp>
        <p:nvSpPr>
          <p:cNvPr id="15" name="TextBox 14"/>
          <p:cNvSpPr txBox="1"/>
          <p:nvPr userDrawn="1"/>
        </p:nvSpPr>
        <p:spPr bwMode="gray">
          <a:xfrm>
            <a:off x="1196771" y="301109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chemeClr val="bg1"/>
                </a:solidFill>
              </a:rPr>
              <a:t>4</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chemeClr val="bg1"/>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5" name="TextBox 24"/>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b="0" dirty="0">
                <a:solidFill>
                  <a:schemeClr val="bg1"/>
                </a:solidFill>
                <a:latin typeface="Arial" pitchFamily="34" charset="0"/>
                <a:cs typeface="Arial" pitchFamily="34" charset="0"/>
              </a:rPr>
              <a:t>Road</a:t>
            </a:r>
            <a:r>
              <a:rPr lang="en-US" sz="1200" b="0" baseline="0" dirty="0">
                <a:solidFill>
                  <a:schemeClr val="bg1"/>
                </a:solidFill>
                <a:latin typeface="Arial" pitchFamily="34" charset="0"/>
                <a:cs typeface="Arial" pitchFamily="34" charset="0"/>
              </a:rPr>
              <a:t> Map</a:t>
            </a:r>
            <a:endParaRPr lang="en-US" sz="1200" b="0" dirty="0">
              <a:solidFill>
                <a:schemeClr val="bg1"/>
              </a:solidFill>
              <a:latin typeface="Arial" pitchFamily="34" charset="0"/>
              <a:cs typeface="Arial" pitchFamily="34" charset="0"/>
            </a:endParaRPr>
          </a:p>
        </p:txBody>
      </p:sp>
      <p:sp>
        <p:nvSpPr>
          <p:cNvPr id="17" name="TextBox 1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a:t>
            </a:r>
            <a:r>
              <a:rPr kumimoji="0" lang="en-US" sz="500" b="0" i="0" u="none" strike="noStrike" kern="1200" cap="none" spc="0" normalizeH="0" baseline="0" noProof="0" dirty="0">
                <a:ln>
                  <a:noFill/>
                </a:ln>
                <a:solidFill>
                  <a:schemeClr val="accent1"/>
                </a:solidFill>
                <a:effectLst/>
                <a:uLnTx/>
                <a:uFillTx/>
                <a:latin typeface="+mn-lt"/>
                <a:ea typeface="+mn-ea"/>
                <a:cs typeface="+mn-cs"/>
              </a:rPr>
              <a:t> 2018 The Advisory Board Company • </a:t>
            </a:r>
            <a:r>
              <a:rPr kumimoji="0" lang="en-US" sz="500" b="1" i="0" u="none" strike="noStrike" kern="1200" cap="none" spc="0" normalizeH="0" baseline="0" noProof="0" dirty="0">
                <a:ln>
                  <a:noFill/>
                </a:ln>
                <a:solidFill>
                  <a:schemeClr val="accent1"/>
                </a:solidFill>
                <a:effectLst/>
                <a:uLnTx/>
                <a:uFillTx/>
                <a:latin typeface="+mn-lt"/>
                <a:ea typeface="+mn-ea"/>
                <a:cs typeface="+mn-cs"/>
              </a:rPr>
              <a:t>advisory.com</a:t>
            </a:r>
            <a:endParaRPr kumimoji="0" lang="en-US" sz="500" b="0" i="0" u="none" strike="noStrike" kern="1200" cap="none" spc="0" normalizeH="0" baseline="0" noProof="0" dirty="0">
              <a:ln>
                <a:noFill/>
              </a:ln>
              <a:solidFill>
                <a:schemeClr val="accent1"/>
              </a:solidFill>
              <a:effectLst/>
              <a:uLnTx/>
              <a:uFillTx/>
              <a:latin typeface="+mn-lt"/>
              <a:ea typeface="+mn-ea"/>
              <a:cs typeface="+mn-cs"/>
            </a:endParaRPr>
          </a:p>
        </p:txBody>
      </p:sp>
      <p:sp>
        <p:nvSpPr>
          <p:cNvPr id="27"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341574" y="202423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560779" y="260230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792510" y="318037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4161588064"/>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Road Map 3">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3" name="TextBox 12"/>
          <p:cNvSpPr txBox="1"/>
          <p:nvPr userDrawn="1"/>
        </p:nvSpPr>
        <p:spPr bwMode="gray">
          <a:xfrm>
            <a:off x="786450" y="198021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1070148" y="26835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1" name="TextBox 20"/>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5" name="TextBox 14"/>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a:t>
            </a:r>
            <a:r>
              <a:rPr kumimoji="0" lang="en-US" sz="500" b="0" i="0" u="none" strike="noStrike" kern="1200" cap="none" spc="0" normalizeH="0" baseline="0" noProof="0" dirty="0">
                <a:ln>
                  <a:noFill/>
                </a:ln>
                <a:solidFill>
                  <a:schemeClr val="accent1"/>
                </a:solidFill>
                <a:effectLst/>
                <a:uLnTx/>
                <a:uFillTx/>
                <a:latin typeface="+mn-lt"/>
                <a:ea typeface="+mn-ea"/>
                <a:cs typeface="+mn-cs"/>
              </a:rPr>
              <a:t> 2018 </a:t>
            </a:r>
            <a:r>
              <a:rPr lang="en-US" sz="500" dirty="0">
                <a:solidFill>
                  <a:srgbClr val="BEC9D0"/>
                </a:solidFill>
              </a:rPr>
              <a:t>Advisory Board • All Rights Reserved • </a:t>
            </a:r>
            <a:r>
              <a:rPr lang="en-US" sz="500" b="1" dirty="0">
                <a:solidFill>
                  <a:srgbClr val="BEC9D0"/>
                </a:solidFill>
              </a:rPr>
              <a:t>advisory.com</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5" name="Text Placeholder 4"/>
          <p:cNvSpPr>
            <a:spLocks noGrp="1"/>
          </p:cNvSpPr>
          <p:nvPr>
            <p:ph type="body" sz="quarter" idx="28" hasCustomPrompt="1"/>
          </p:nvPr>
        </p:nvSpPr>
        <p:spPr bwMode="gray">
          <a:xfrm>
            <a:off x="1341574" y="214949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19" name="Text Placeholder 4"/>
          <p:cNvSpPr>
            <a:spLocks noGrp="1"/>
          </p:cNvSpPr>
          <p:nvPr>
            <p:ph type="body" sz="quarter" idx="29" hasCustomPrompt="1"/>
          </p:nvPr>
        </p:nvSpPr>
        <p:spPr bwMode="gray">
          <a:xfrm>
            <a:off x="1560779" y="28528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2592037038"/>
      </p:ext>
    </p:extLst>
  </p:cSld>
  <p:clrMapOvr>
    <a:overrideClrMapping bg1="lt1" tx1="dk1" bg2="lt2" tx2="dk2" accent1="accent1" accent2="accent2" accent3="accent3" accent4="accent4" accent5="accent5" accent6="accent6" hlink="hlink" folHlink="folHlink"/>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Speech Text Bottom">
    <p:spTree>
      <p:nvGrpSpPr>
        <p:cNvPr id="1" name=""/>
        <p:cNvGrpSpPr/>
        <p:nvPr/>
      </p:nvGrpSpPr>
      <p:grpSpPr>
        <a:xfrm>
          <a:off x="0" y="0"/>
          <a:ext cx="0" cy="0"/>
          <a:chOff x="0" y="0"/>
          <a:chExt cx="0" cy="0"/>
        </a:xfrm>
      </p:grpSpPr>
      <p:sp>
        <p:nvSpPr>
          <p:cNvPr id="4" name="Rectangle 3"/>
          <p:cNvSpPr/>
          <p:nvPr userDrawn="1"/>
        </p:nvSpPr>
        <p:spPr bwMode="gray">
          <a:xfrm>
            <a:off x="0" y="-1"/>
            <a:ext cx="6400800" cy="10885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ext Placeholder 6"/>
          <p:cNvSpPr>
            <a:spLocks noGrp="1"/>
          </p:cNvSpPr>
          <p:nvPr>
            <p:ph type="body" sz="quarter" idx="24" hasCustomPrompt="1"/>
          </p:nvPr>
        </p:nvSpPr>
        <p:spPr bwMode="gray">
          <a:xfrm>
            <a:off x="320674" y="2504777"/>
            <a:ext cx="5759451" cy="2000548"/>
          </a:xfrm>
          <a:prstGeom prst="rect">
            <a:avLst/>
          </a:prstGeom>
        </p:spPr>
        <p:txBody>
          <a:bodyPr lIns="0" tIns="0" rIns="0" bIns="0">
            <a:spAutoFit/>
          </a:bodyPr>
          <a:lstStyle>
            <a:lvl1pPr marL="0" indent="0" algn="l">
              <a:lnSpc>
                <a:spcPts val="1300"/>
              </a:lnSpc>
              <a:buNone/>
              <a:defRPr sz="1000"/>
            </a:lvl1pPr>
          </a:lstStyle>
          <a:p>
            <a:pPr lvl="0"/>
            <a:r>
              <a:rPr lang="en-US" dirty="0"/>
              <a:t>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a:t>
            </a:r>
          </a:p>
        </p:txBody>
      </p:sp>
      <p:sp>
        <p:nvSpPr>
          <p:cNvPr id="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Tree>
    <p:extLst>
      <p:ext uri="{BB962C8B-B14F-4D97-AF65-F5344CB8AC3E}">
        <p14:creationId xmlns:p14="http://schemas.microsoft.com/office/powerpoint/2010/main" val="2177624330"/>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sp>
        <p:nvSpPr>
          <p:cNvPr id="11" name="Freeform 10"/>
          <p:cNvSpPr/>
          <p:nvPr userDrawn="1"/>
        </p:nvSpPr>
        <p:spPr bwMode="gray">
          <a:xfrm flipV="1">
            <a:off x="1522142" y="-3202"/>
            <a:ext cx="4878658" cy="4711593"/>
          </a:xfrm>
          <a:custGeom>
            <a:avLst/>
            <a:gdLst>
              <a:gd name="connsiteX0" fmla="*/ 0 w 5105400"/>
              <a:gd name="connsiteY0" fmla="*/ 3962400 h 3962400"/>
              <a:gd name="connsiteX1" fmla="*/ 2548734 w 5105400"/>
              <a:gd name="connsiteY1" fmla="*/ 0 h 3962400"/>
              <a:gd name="connsiteX2" fmla="*/ 5105400 w 5105400"/>
              <a:gd name="connsiteY2" fmla="*/ 0 h 3962400"/>
              <a:gd name="connsiteX3" fmla="*/ 2556666 w 5105400"/>
              <a:gd name="connsiteY3" fmla="*/ 3962400 h 3962400"/>
              <a:gd name="connsiteX4" fmla="*/ 0 w 5105400"/>
              <a:gd name="connsiteY4" fmla="*/ 3962400 h 3962400"/>
              <a:gd name="connsiteX0" fmla="*/ 0 w 5105400"/>
              <a:gd name="connsiteY0" fmla="*/ 3962400 h 3962400"/>
              <a:gd name="connsiteX1" fmla="*/ 2548734 w 5105400"/>
              <a:gd name="connsiteY1" fmla="*/ 0 h 3962400"/>
              <a:gd name="connsiteX2" fmla="*/ 5105400 w 5105400"/>
              <a:gd name="connsiteY2" fmla="*/ 0 h 3962400"/>
              <a:gd name="connsiteX3" fmla="*/ 4565650 w 5105400"/>
              <a:gd name="connsiteY3" fmla="*/ 819150 h 3962400"/>
              <a:gd name="connsiteX4" fmla="*/ 2556666 w 5105400"/>
              <a:gd name="connsiteY4" fmla="*/ 3962400 h 3962400"/>
              <a:gd name="connsiteX5" fmla="*/ 0 w 5105400"/>
              <a:gd name="connsiteY5" fmla="*/ 3962400 h 3962400"/>
              <a:gd name="connsiteX0" fmla="*/ 0 w 4572000"/>
              <a:gd name="connsiteY0" fmla="*/ 3962400 h 3962400"/>
              <a:gd name="connsiteX1" fmla="*/ 2548734 w 4572000"/>
              <a:gd name="connsiteY1" fmla="*/ 0 h 3962400"/>
              <a:gd name="connsiteX2" fmla="*/ 4572000 w 4572000"/>
              <a:gd name="connsiteY2" fmla="*/ 0 h 3962400"/>
              <a:gd name="connsiteX3" fmla="*/ 4565650 w 4572000"/>
              <a:gd name="connsiteY3" fmla="*/ 819150 h 3962400"/>
              <a:gd name="connsiteX4" fmla="*/ 2556666 w 4572000"/>
              <a:gd name="connsiteY4" fmla="*/ 3962400 h 3962400"/>
              <a:gd name="connsiteX5" fmla="*/ 0 w 4572000"/>
              <a:gd name="connsiteY5" fmla="*/ 3962400 h 3962400"/>
              <a:gd name="connsiteX0" fmla="*/ 0 w 4572000"/>
              <a:gd name="connsiteY0" fmla="*/ 3962400 h 3962400"/>
              <a:gd name="connsiteX1" fmla="*/ 2548734 w 4572000"/>
              <a:gd name="connsiteY1" fmla="*/ 0 h 3962400"/>
              <a:gd name="connsiteX2" fmla="*/ 4572000 w 4572000"/>
              <a:gd name="connsiteY2" fmla="*/ 0 h 3962400"/>
              <a:gd name="connsiteX3" fmla="*/ 4565650 w 4572000"/>
              <a:gd name="connsiteY3" fmla="*/ 819150 h 3962400"/>
              <a:gd name="connsiteX4" fmla="*/ 4098208 w 4572000"/>
              <a:gd name="connsiteY4" fmla="*/ 1547341 h 3962400"/>
              <a:gd name="connsiteX5" fmla="*/ 2556666 w 4572000"/>
              <a:gd name="connsiteY5" fmla="*/ 3962400 h 3962400"/>
              <a:gd name="connsiteX6" fmla="*/ 0 w 4572000"/>
              <a:gd name="connsiteY6" fmla="*/ 3962400 h 3962400"/>
              <a:gd name="connsiteX0" fmla="*/ 0 w 4830246"/>
              <a:gd name="connsiteY0" fmla="*/ 3962400 h 3962400"/>
              <a:gd name="connsiteX1" fmla="*/ 2548734 w 4830246"/>
              <a:gd name="connsiteY1" fmla="*/ 0 h 3962400"/>
              <a:gd name="connsiteX2" fmla="*/ 4572000 w 4830246"/>
              <a:gd name="connsiteY2" fmla="*/ 0 h 3962400"/>
              <a:gd name="connsiteX3" fmla="*/ 4098208 w 4830246"/>
              <a:gd name="connsiteY3" fmla="*/ 1547341 h 3962400"/>
              <a:gd name="connsiteX4" fmla="*/ 2556666 w 4830246"/>
              <a:gd name="connsiteY4" fmla="*/ 3962400 h 3962400"/>
              <a:gd name="connsiteX5" fmla="*/ 0 w 4830246"/>
              <a:gd name="connsiteY5" fmla="*/ 3962400 h 3962400"/>
              <a:gd name="connsiteX0" fmla="*/ 0 w 4830246"/>
              <a:gd name="connsiteY0" fmla="*/ 3962400 h 3962400"/>
              <a:gd name="connsiteX1" fmla="*/ 2548734 w 4830246"/>
              <a:gd name="connsiteY1" fmla="*/ 0 h 3962400"/>
              <a:gd name="connsiteX2" fmla="*/ 4572000 w 4830246"/>
              <a:gd name="connsiteY2" fmla="*/ 0 h 3962400"/>
              <a:gd name="connsiteX3" fmla="*/ 4098208 w 4830246"/>
              <a:gd name="connsiteY3" fmla="*/ 1547341 h 3962400"/>
              <a:gd name="connsiteX4" fmla="*/ 2556666 w 4830246"/>
              <a:gd name="connsiteY4" fmla="*/ 3962400 h 3962400"/>
              <a:gd name="connsiteX5" fmla="*/ 0 w 4830246"/>
              <a:gd name="connsiteY5" fmla="*/ 3962400 h 3962400"/>
              <a:gd name="connsiteX0" fmla="*/ 0 w 4830246"/>
              <a:gd name="connsiteY0" fmla="*/ 3962400 h 3962400"/>
              <a:gd name="connsiteX1" fmla="*/ 2548734 w 4830246"/>
              <a:gd name="connsiteY1" fmla="*/ 0 h 3962400"/>
              <a:gd name="connsiteX2" fmla="*/ 4572000 w 4830246"/>
              <a:gd name="connsiteY2" fmla="*/ 0 h 3962400"/>
              <a:gd name="connsiteX3" fmla="*/ 4098208 w 4830246"/>
              <a:gd name="connsiteY3" fmla="*/ 1547341 h 3962400"/>
              <a:gd name="connsiteX4" fmla="*/ 2556666 w 4830246"/>
              <a:gd name="connsiteY4" fmla="*/ 3962400 h 3962400"/>
              <a:gd name="connsiteX5" fmla="*/ 0 w 4830246"/>
              <a:gd name="connsiteY5" fmla="*/ 3962400 h 3962400"/>
              <a:gd name="connsiteX0" fmla="*/ 0 w 4434097"/>
              <a:gd name="connsiteY0" fmla="*/ 3962400 h 3962400"/>
              <a:gd name="connsiteX1" fmla="*/ 2548734 w 4434097"/>
              <a:gd name="connsiteY1" fmla="*/ 0 h 3962400"/>
              <a:gd name="connsiteX2" fmla="*/ 4100987 w 4434097"/>
              <a:gd name="connsiteY2" fmla="*/ 0 h 3962400"/>
              <a:gd name="connsiteX3" fmla="*/ 4098208 w 4434097"/>
              <a:gd name="connsiteY3" fmla="*/ 1547341 h 3962400"/>
              <a:gd name="connsiteX4" fmla="*/ 2556666 w 4434097"/>
              <a:gd name="connsiteY4" fmla="*/ 3962400 h 3962400"/>
              <a:gd name="connsiteX5" fmla="*/ 0 w 4434097"/>
              <a:gd name="connsiteY5" fmla="*/ 3962400 h 3962400"/>
              <a:gd name="connsiteX0" fmla="*/ 0 w 4434097"/>
              <a:gd name="connsiteY0" fmla="*/ 3962400 h 3962400"/>
              <a:gd name="connsiteX1" fmla="*/ 2548734 w 4434097"/>
              <a:gd name="connsiteY1" fmla="*/ 0 h 3962400"/>
              <a:gd name="connsiteX2" fmla="*/ 4100987 w 4434097"/>
              <a:gd name="connsiteY2" fmla="*/ 0 h 3962400"/>
              <a:gd name="connsiteX3" fmla="*/ 4098208 w 4434097"/>
              <a:gd name="connsiteY3" fmla="*/ 1547341 h 3962400"/>
              <a:gd name="connsiteX4" fmla="*/ 2556666 w 4434097"/>
              <a:gd name="connsiteY4" fmla="*/ 3962400 h 3962400"/>
              <a:gd name="connsiteX5" fmla="*/ 0 w 4434097"/>
              <a:gd name="connsiteY5" fmla="*/ 3962400 h 3962400"/>
              <a:gd name="connsiteX0" fmla="*/ 0 w 4102899"/>
              <a:gd name="connsiteY0" fmla="*/ 3962400 h 3962400"/>
              <a:gd name="connsiteX1" fmla="*/ 2548734 w 4102899"/>
              <a:gd name="connsiteY1" fmla="*/ 0 h 3962400"/>
              <a:gd name="connsiteX2" fmla="*/ 4100987 w 4102899"/>
              <a:gd name="connsiteY2" fmla="*/ 0 h 3962400"/>
              <a:gd name="connsiteX3" fmla="*/ 4098208 w 4102899"/>
              <a:gd name="connsiteY3" fmla="*/ 1547341 h 3962400"/>
              <a:gd name="connsiteX4" fmla="*/ 2556666 w 4102899"/>
              <a:gd name="connsiteY4" fmla="*/ 3962400 h 3962400"/>
              <a:gd name="connsiteX5" fmla="*/ 0 w 4102899"/>
              <a:gd name="connsiteY5"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2899" h="3962400">
                <a:moveTo>
                  <a:pt x="0" y="3962400"/>
                </a:moveTo>
                <a:lnTo>
                  <a:pt x="2548734" y="0"/>
                </a:lnTo>
                <a:lnTo>
                  <a:pt x="4100987" y="0"/>
                </a:lnTo>
                <a:cubicBezTo>
                  <a:pt x="4102899" y="315565"/>
                  <a:pt x="4097659" y="1380383"/>
                  <a:pt x="4098208" y="1547341"/>
                </a:cubicBezTo>
                <a:lnTo>
                  <a:pt x="2556666" y="3962400"/>
                </a:lnTo>
                <a:lnTo>
                  <a:pt x="0" y="396240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4" name="Straight Connector 13"/>
          <p:cNvCxnSpPr/>
          <p:nvPr userDrawn="1"/>
        </p:nvCxnSpPr>
        <p:spPr bwMode="gray">
          <a:xfrm>
            <a:off x="1677053" y="519535"/>
            <a:ext cx="0" cy="50292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0" hasCustomPrompt="1"/>
          </p:nvPr>
        </p:nvSpPr>
        <p:spPr bwMode="gray">
          <a:xfrm>
            <a:off x="1754514" y="529222"/>
            <a:ext cx="2480260" cy="490926"/>
          </a:xfrm>
          <a:prstGeom prst="rect">
            <a:avLst/>
          </a:prstGeom>
        </p:spPr>
        <p:txBody>
          <a:bodyPr anchor="ctr" anchorCtr="0"/>
          <a:lstStyle>
            <a:lvl1pPr marL="0" indent="0">
              <a:spcBef>
                <a:spcPts val="0"/>
              </a:spcBef>
              <a:buNone/>
              <a:defRPr sz="1200">
                <a:solidFill>
                  <a:schemeClr val="tx1"/>
                </a:solidFill>
              </a:defRPr>
            </a:lvl1pPr>
          </a:lstStyle>
          <a:p>
            <a:pPr lvl="0"/>
            <a:r>
              <a:rPr lang="en-US" dirty="0"/>
              <a:t>Program Name Goes Here on One Line or Two Equal Lines</a:t>
            </a:r>
          </a:p>
        </p:txBody>
      </p:sp>
      <p:pic>
        <p:nvPicPr>
          <p:cNvPr id="9" name="Picture 8" descr="ABC_Logo_RGB.png"/>
          <p:cNvPicPr>
            <a:picLocks noChangeAspect="1"/>
          </p:cNvPicPr>
          <p:nvPr userDrawn="1"/>
        </p:nvPicPr>
        <p:blipFill>
          <a:blip r:embed="rId2" cstate="print"/>
          <a:stretch>
            <a:fillRect/>
          </a:stretch>
        </p:blipFill>
        <p:spPr bwMode="gray">
          <a:xfrm>
            <a:off x="142874" y="396313"/>
            <a:ext cx="1519553" cy="739544"/>
          </a:xfrm>
          <a:prstGeom prst="rect">
            <a:avLst/>
          </a:prstGeom>
        </p:spPr>
      </p:pic>
      <p:sp>
        <p:nvSpPr>
          <p:cNvPr id="10" name="Text Placeholder 8"/>
          <p:cNvSpPr>
            <a:spLocks noGrp="1"/>
          </p:cNvSpPr>
          <p:nvPr>
            <p:ph type="body" sz="quarter" idx="13" hasCustomPrompt="1"/>
          </p:nvPr>
        </p:nvSpPr>
        <p:spPr bwMode="gray">
          <a:xfrm>
            <a:off x="913784" y="2994031"/>
            <a:ext cx="4610546" cy="769441"/>
          </a:xfrm>
          <a:prstGeom prst="rect">
            <a:avLst/>
          </a:prstGeom>
        </p:spPr>
        <p:txBody>
          <a:bodyPr lIns="0" tIns="0" rIns="0" bIns="0" anchor="b">
            <a:spAutoFit/>
          </a:bodyPr>
          <a:lstStyle>
            <a:lvl1pPr marL="0" indent="0">
              <a:spcBef>
                <a:spcPts val="0"/>
              </a:spcBef>
              <a:buNone/>
              <a:defRPr sz="2500" b="0" baseline="0">
                <a:solidFill>
                  <a:schemeClr val="tx1"/>
                </a:solidFill>
              </a:defRPr>
            </a:lvl1pPr>
            <a:lvl2pPr marL="0" indent="0">
              <a:buNone/>
              <a:defRPr sz="1000" b="1">
                <a:solidFill>
                  <a:schemeClr val="accent3"/>
                </a:solidFill>
              </a:defRPr>
            </a:lvl2pPr>
            <a:lvl3pPr marL="0" indent="0">
              <a:buNone/>
              <a:defRPr sz="1000" b="1">
                <a:solidFill>
                  <a:schemeClr val="accent3"/>
                </a:solidFill>
              </a:defRPr>
            </a:lvl3pPr>
            <a:lvl4pPr marL="0" indent="0">
              <a:buNone/>
              <a:defRPr sz="1000" b="1">
                <a:solidFill>
                  <a:schemeClr val="accent3"/>
                </a:solidFill>
              </a:defRPr>
            </a:lvl4pPr>
            <a:lvl5pPr marL="0" indent="0">
              <a:buNone/>
              <a:defRPr sz="1000" b="1">
                <a:solidFill>
                  <a:schemeClr val="accent3"/>
                </a:solidFill>
              </a:defRPr>
            </a:lvl5pPr>
          </a:lstStyle>
          <a:p>
            <a:pPr lvl="0"/>
            <a:r>
              <a:rPr lang="en-US" dirty="0"/>
              <a:t>Presentation Title – Arial </a:t>
            </a:r>
            <a:br>
              <a:rPr lang="en-US" dirty="0"/>
            </a:br>
            <a:r>
              <a:rPr lang="en-US" dirty="0"/>
              <a:t>25pt Regular, Use Title Case</a:t>
            </a:r>
          </a:p>
        </p:txBody>
      </p:sp>
      <p:sp>
        <p:nvSpPr>
          <p:cNvPr id="12" name="Text Placeholder 8"/>
          <p:cNvSpPr>
            <a:spLocks noGrp="1"/>
          </p:cNvSpPr>
          <p:nvPr>
            <p:ph type="body" sz="quarter" idx="14" hasCustomPrompt="1"/>
          </p:nvPr>
        </p:nvSpPr>
        <p:spPr bwMode="gray">
          <a:xfrm>
            <a:off x="913784" y="3850943"/>
            <a:ext cx="4610546" cy="184666"/>
          </a:xfrm>
          <a:prstGeom prst="rect">
            <a:avLst/>
          </a:prstGeom>
        </p:spPr>
        <p:txBody>
          <a:bodyPr lIns="0" tIns="0" rIns="0" bIns="0" anchor="t">
            <a:spAutoFit/>
          </a:bodyPr>
          <a:lstStyle>
            <a:lvl1pPr marL="0" indent="0">
              <a:spcBef>
                <a:spcPts val="0"/>
              </a:spcBef>
              <a:buNone/>
              <a:defRPr sz="1200" b="0" baseline="0">
                <a:solidFill>
                  <a:schemeClr val="tx1"/>
                </a:solidFill>
              </a:defRPr>
            </a:lvl1pPr>
            <a:lvl2pPr marL="0" indent="0">
              <a:buNone/>
              <a:defRPr sz="1000" b="1">
                <a:solidFill>
                  <a:schemeClr val="accent3"/>
                </a:solidFill>
              </a:defRPr>
            </a:lvl2pPr>
            <a:lvl3pPr marL="0" indent="0">
              <a:buNone/>
              <a:defRPr sz="1000" b="1">
                <a:solidFill>
                  <a:schemeClr val="accent3"/>
                </a:solidFill>
              </a:defRPr>
            </a:lvl3pPr>
            <a:lvl4pPr marL="0" indent="0">
              <a:buNone/>
              <a:defRPr sz="1000" b="1">
                <a:solidFill>
                  <a:schemeClr val="accent3"/>
                </a:solidFill>
              </a:defRPr>
            </a:lvl4pPr>
            <a:lvl5pPr marL="0" indent="0">
              <a:buNone/>
              <a:defRPr sz="1000" b="1">
                <a:solidFill>
                  <a:schemeClr val="accent3"/>
                </a:solidFill>
              </a:defRPr>
            </a:lvl5pPr>
          </a:lstStyle>
          <a:p>
            <a:pPr lvl="0"/>
            <a:r>
              <a:rPr lang="en-US" dirty="0"/>
              <a:t>Presentation Subtitle – Arial 12pt Regular, Use Title Case</a:t>
            </a:r>
          </a:p>
        </p:txBody>
      </p:sp>
    </p:spTree>
    <p:extLst>
      <p:ext uri="{BB962C8B-B14F-4D97-AF65-F5344CB8AC3E}">
        <p14:creationId xmlns:p14="http://schemas.microsoft.com/office/powerpoint/2010/main" val="3067800977"/>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11" name="Freeform 10"/>
          <p:cNvSpPr/>
          <p:nvPr userDrawn="1"/>
        </p:nvSpPr>
        <p:spPr bwMode="gray">
          <a:xfrm flipV="1">
            <a:off x="4745692" y="117821"/>
            <a:ext cx="1664902" cy="3445353"/>
          </a:xfrm>
          <a:custGeom>
            <a:avLst/>
            <a:gdLst>
              <a:gd name="connsiteX0" fmla="*/ 0 w 5105400"/>
              <a:gd name="connsiteY0" fmla="*/ 3962400 h 3962400"/>
              <a:gd name="connsiteX1" fmla="*/ 2548734 w 5105400"/>
              <a:gd name="connsiteY1" fmla="*/ 0 h 3962400"/>
              <a:gd name="connsiteX2" fmla="*/ 5105400 w 5105400"/>
              <a:gd name="connsiteY2" fmla="*/ 0 h 3962400"/>
              <a:gd name="connsiteX3" fmla="*/ 2556666 w 5105400"/>
              <a:gd name="connsiteY3" fmla="*/ 3962400 h 3962400"/>
              <a:gd name="connsiteX4" fmla="*/ 0 w 5105400"/>
              <a:gd name="connsiteY4" fmla="*/ 3962400 h 3962400"/>
              <a:gd name="connsiteX0" fmla="*/ 0 w 5105400"/>
              <a:gd name="connsiteY0" fmla="*/ 3962400 h 3962400"/>
              <a:gd name="connsiteX1" fmla="*/ 1866900 w 5105400"/>
              <a:gd name="connsiteY1" fmla="*/ 1060450 h 3962400"/>
              <a:gd name="connsiteX2" fmla="*/ 2548734 w 5105400"/>
              <a:gd name="connsiteY2" fmla="*/ 0 h 3962400"/>
              <a:gd name="connsiteX3" fmla="*/ 5105400 w 5105400"/>
              <a:gd name="connsiteY3" fmla="*/ 0 h 3962400"/>
              <a:gd name="connsiteX4" fmla="*/ 2556666 w 5105400"/>
              <a:gd name="connsiteY4" fmla="*/ 3962400 h 3962400"/>
              <a:gd name="connsiteX5" fmla="*/ 0 w 5105400"/>
              <a:gd name="connsiteY5" fmla="*/ 3962400 h 3962400"/>
              <a:gd name="connsiteX0" fmla="*/ 0 w 5105400"/>
              <a:gd name="connsiteY0" fmla="*/ 3962400 h 3962400"/>
              <a:gd name="connsiteX1" fmla="*/ 1866900 w 5105400"/>
              <a:gd name="connsiteY1" fmla="*/ 1060450 h 3962400"/>
              <a:gd name="connsiteX2" fmla="*/ 5105400 w 5105400"/>
              <a:gd name="connsiteY2" fmla="*/ 0 h 3962400"/>
              <a:gd name="connsiteX3" fmla="*/ 2556666 w 5105400"/>
              <a:gd name="connsiteY3" fmla="*/ 3962400 h 3962400"/>
              <a:gd name="connsiteX4" fmla="*/ 0 w 5105400"/>
              <a:gd name="connsiteY4" fmla="*/ 3962400 h 3962400"/>
              <a:gd name="connsiteX0" fmla="*/ 0 w 2556666"/>
              <a:gd name="connsiteY0" fmla="*/ 2901950 h 2901950"/>
              <a:gd name="connsiteX1" fmla="*/ 1866900 w 2556666"/>
              <a:gd name="connsiteY1" fmla="*/ 0 h 2901950"/>
              <a:gd name="connsiteX2" fmla="*/ 2556666 w 2556666"/>
              <a:gd name="connsiteY2" fmla="*/ 2901950 h 2901950"/>
              <a:gd name="connsiteX3" fmla="*/ 0 w 2556666"/>
              <a:gd name="connsiteY3" fmla="*/ 2901950 h 2901950"/>
              <a:gd name="connsiteX0" fmla="*/ 0 w 1866900"/>
              <a:gd name="connsiteY0" fmla="*/ 2901950 h 2901950"/>
              <a:gd name="connsiteX1" fmla="*/ 1866900 w 1866900"/>
              <a:gd name="connsiteY1" fmla="*/ 0 h 2901950"/>
              <a:gd name="connsiteX2" fmla="*/ 1866900 w 1866900"/>
              <a:gd name="connsiteY2" fmla="*/ 2901950 h 2901950"/>
              <a:gd name="connsiteX3" fmla="*/ 0 w 1866900"/>
              <a:gd name="connsiteY3" fmla="*/ 2901950 h 2901950"/>
              <a:gd name="connsiteX0" fmla="*/ 0 w 1866900"/>
              <a:gd name="connsiteY0" fmla="*/ 2901950 h 2901950"/>
              <a:gd name="connsiteX1" fmla="*/ 1866900 w 1866900"/>
              <a:gd name="connsiteY1" fmla="*/ 0 h 2901950"/>
              <a:gd name="connsiteX2" fmla="*/ 1400165 w 1866900"/>
              <a:gd name="connsiteY2" fmla="*/ 2901950 h 2901950"/>
              <a:gd name="connsiteX3" fmla="*/ 0 w 1866900"/>
              <a:gd name="connsiteY3" fmla="*/ 2901950 h 2901950"/>
              <a:gd name="connsiteX0" fmla="*/ 0 w 1400165"/>
              <a:gd name="connsiteY0" fmla="*/ 2897505 h 2897505"/>
              <a:gd name="connsiteX1" fmla="*/ 1395720 w 1400165"/>
              <a:gd name="connsiteY1" fmla="*/ 0 h 2897505"/>
              <a:gd name="connsiteX2" fmla="*/ 1400165 w 1400165"/>
              <a:gd name="connsiteY2" fmla="*/ 2897505 h 2897505"/>
              <a:gd name="connsiteX3" fmla="*/ 0 w 1400165"/>
              <a:gd name="connsiteY3" fmla="*/ 2897505 h 2897505"/>
            </a:gdLst>
            <a:ahLst/>
            <a:cxnLst>
              <a:cxn ang="0">
                <a:pos x="connsiteX0" y="connsiteY0"/>
              </a:cxn>
              <a:cxn ang="0">
                <a:pos x="connsiteX1" y="connsiteY1"/>
              </a:cxn>
              <a:cxn ang="0">
                <a:pos x="connsiteX2" y="connsiteY2"/>
              </a:cxn>
              <a:cxn ang="0">
                <a:pos x="connsiteX3" y="connsiteY3"/>
              </a:cxn>
            </a:cxnLst>
            <a:rect l="l" t="t" r="r" b="b"/>
            <a:pathLst>
              <a:path w="1400165" h="2897505">
                <a:moveTo>
                  <a:pt x="0" y="2897505"/>
                </a:moveTo>
                <a:lnTo>
                  <a:pt x="1395720" y="0"/>
                </a:lnTo>
                <a:cubicBezTo>
                  <a:pt x="1397202" y="965835"/>
                  <a:pt x="1398683" y="1931670"/>
                  <a:pt x="1400165" y="2897505"/>
                </a:cubicBezTo>
                <a:lnTo>
                  <a:pt x="0" y="2897505"/>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 </a:t>
            </a:r>
          </a:p>
        </p:txBody>
      </p:sp>
      <p:sp>
        <p:nvSpPr>
          <p:cNvPr id="14" name="Freeform 13"/>
          <p:cNvSpPr/>
          <p:nvPr userDrawn="1"/>
        </p:nvSpPr>
        <p:spPr bwMode="gray">
          <a:xfrm flipH="1" flipV="1">
            <a:off x="-7670" y="117822"/>
            <a:ext cx="4255019" cy="4690452"/>
          </a:xfrm>
          <a:custGeom>
            <a:avLst/>
            <a:gdLst>
              <a:gd name="connsiteX0" fmla="*/ 0 w 5105400"/>
              <a:gd name="connsiteY0" fmla="*/ 3962400 h 3962400"/>
              <a:gd name="connsiteX1" fmla="*/ 2548734 w 5105400"/>
              <a:gd name="connsiteY1" fmla="*/ 0 h 3962400"/>
              <a:gd name="connsiteX2" fmla="*/ 5105400 w 5105400"/>
              <a:gd name="connsiteY2" fmla="*/ 0 h 3962400"/>
              <a:gd name="connsiteX3" fmla="*/ 2556666 w 5105400"/>
              <a:gd name="connsiteY3" fmla="*/ 3962400 h 3962400"/>
              <a:gd name="connsiteX4" fmla="*/ 0 w 5105400"/>
              <a:gd name="connsiteY4" fmla="*/ 3962400 h 3962400"/>
              <a:gd name="connsiteX0" fmla="*/ 0 w 5105400"/>
              <a:gd name="connsiteY0" fmla="*/ 3962400 h 3962400"/>
              <a:gd name="connsiteX1" fmla="*/ 2548734 w 5105400"/>
              <a:gd name="connsiteY1" fmla="*/ 0 h 3962400"/>
              <a:gd name="connsiteX2" fmla="*/ 5105400 w 5105400"/>
              <a:gd name="connsiteY2" fmla="*/ 0 h 3962400"/>
              <a:gd name="connsiteX3" fmla="*/ 4114800 w 5105400"/>
              <a:gd name="connsiteY3" fmla="*/ 1530350 h 3962400"/>
              <a:gd name="connsiteX4" fmla="*/ 2556666 w 5105400"/>
              <a:gd name="connsiteY4" fmla="*/ 3962400 h 3962400"/>
              <a:gd name="connsiteX5" fmla="*/ 0 w 5105400"/>
              <a:gd name="connsiteY5" fmla="*/ 3962400 h 3962400"/>
              <a:gd name="connsiteX0" fmla="*/ 0 w 4114800"/>
              <a:gd name="connsiteY0" fmla="*/ 3962400 h 3962400"/>
              <a:gd name="connsiteX1" fmla="*/ 2548734 w 4114800"/>
              <a:gd name="connsiteY1" fmla="*/ 0 h 3962400"/>
              <a:gd name="connsiteX2" fmla="*/ 4114800 w 4114800"/>
              <a:gd name="connsiteY2" fmla="*/ 0 h 3962400"/>
              <a:gd name="connsiteX3" fmla="*/ 4114800 w 4114800"/>
              <a:gd name="connsiteY3" fmla="*/ 1530350 h 3962400"/>
              <a:gd name="connsiteX4" fmla="*/ 2556666 w 4114800"/>
              <a:gd name="connsiteY4" fmla="*/ 3962400 h 3962400"/>
              <a:gd name="connsiteX5" fmla="*/ 0 w 4114800"/>
              <a:gd name="connsiteY5" fmla="*/ 3962400 h 3962400"/>
              <a:gd name="connsiteX0" fmla="*/ 0 w 4114800"/>
              <a:gd name="connsiteY0" fmla="*/ 3962400 h 3962400"/>
              <a:gd name="connsiteX1" fmla="*/ 2548734 w 4114800"/>
              <a:gd name="connsiteY1" fmla="*/ 0 h 3962400"/>
              <a:gd name="connsiteX2" fmla="*/ 4114800 w 4114800"/>
              <a:gd name="connsiteY2" fmla="*/ 0 h 3962400"/>
              <a:gd name="connsiteX3" fmla="*/ 3576944 w 4114800"/>
              <a:gd name="connsiteY3" fmla="*/ 2374917 h 3962400"/>
              <a:gd name="connsiteX4" fmla="*/ 2556666 w 4114800"/>
              <a:gd name="connsiteY4" fmla="*/ 3962400 h 3962400"/>
              <a:gd name="connsiteX5" fmla="*/ 0 w 4114800"/>
              <a:gd name="connsiteY5" fmla="*/ 3962400 h 3962400"/>
              <a:gd name="connsiteX0" fmla="*/ 0 w 3603615"/>
              <a:gd name="connsiteY0" fmla="*/ 3962400 h 3962400"/>
              <a:gd name="connsiteX1" fmla="*/ 2548734 w 3603615"/>
              <a:gd name="connsiteY1" fmla="*/ 0 h 3962400"/>
              <a:gd name="connsiteX2" fmla="*/ 3603615 w 3603615"/>
              <a:gd name="connsiteY2" fmla="*/ 0 h 3962400"/>
              <a:gd name="connsiteX3" fmla="*/ 3576944 w 3603615"/>
              <a:gd name="connsiteY3" fmla="*/ 2374917 h 3962400"/>
              <a:gd name="connsiteX4" fmla="*/ 2556666 w 3603615"/>
              <a:gd name="connsiteY4" fmla="*/ 3962400 h 3962400"/>
              <a:gd name="connsiteX5" fmla="*/ 0 w 3603615"/>
              <a:gd name="connsiteY5" fmla="*/ 3962400 h 3962400"/>
              <a:gd name="connsiteX0" fmla="*/ 0 w 3576944"/>
              <a:gd name="connsiteY0" fmla="*/ 3962400 h 3962400"/>
              <a:gd name="connsiteX1" fmla="*/ 2548734 w 3576944"/>
              <a:gd name="connsiteY1" fmla="*/ 0 h 3962400"/>
              <a:gd name="connsiteX2" fmla="*/ 3496933 w 3576944"/>
              <a:gd name="connsiteY2" fmla="*/ 4445 h 3962400"/>
              <a:gd name="connsiteX3" fmla="*/ 3576944 w 3576944"/>
              <a:gd name="connsiteY3" fmla="*/ 2374917 h 3962400"/>
              <a:gd name="connsiteX4" fmla="*/ 2556666 w 3576944"/>
              <a:gd name="connsiteY4" fmla="*/ 3962400 h 3962400"/>
              <a:gd name="connsiteX5" fmla="*/ 0 w 3576944"/>
              <a:gd name="connsiteY5" fmla="*/ 3962400 h 3962400"/>
              <a:gd name="connsiteX0" fmla="*/ 0 w 3576944"/>
              <a:gd name="connsiteY0" fmla="*/ 3962400 h 3962400"/>
              <a:gd name="connsiteX1" fmla="*/ 2548734 w 3576944"/>
              <a:gd name="connsiteY1" fmla="*/ 0 h 3962400"/>
              <a:gd name="connsiteX2" fmla="*/ 3572500 w 3576944"/>
              <a:gd name="connsiteY2" fmla="*/ 4445 h 3962400"/>
              <a:gd name="connsiteX3" fmla="*/ 3576944 w 3576944"/>
              <a:gd name="connsiteY3" fmla="*/ 2374917 h 3962400"/>
              <a:gd name="connsiteX4" fmla="*/ 2556666 w 3576944"/>
              <a:gd name="connsiteY4" fmla="*/ 3962400 h 3962400"/>
              <a:gd name="connsiteX5" fmla="*/ 0 w 3576944"/>
              <a:gd name="connsiteY5" fmla="*/ 3962400 h 3962400"/>
              <a:gd name="connsiteX0" fmla="*/ 0 w 3576944"/>
              <a:gd name="connsiteY0" fmla="*/ 3971291 h 3971291"/>
              <a:gd name="connsiteX1" fmla="*/ 2548734 w 3576944"/>
              <a:gd name="connsiteY1" fmla="*/ 8891 h 3971291"/>
              <a:gd name="connsiteX2" fmla="*/ 3572500 w 3576944"/>
              <a:gd name="connsiteY2" fmla="*/ 0 h 3971291"/>
              <a:gd name="connsiteX3" fmla="*/ 3576944 w 3576944"/>
              <a:gd name="connsiteY3" fmla="*/ 2383808 h 3971291"/>
              <a:gd name="connsiteX4" fmla="*/ 2556666 w 3576944"/>
              <a:gd name="connsiteY4" fmla="*/ 3971291 h 3971291"/>
              <a:gd name="connsiteX5" fmla="*/ 0 w 3576944"/>
              <a:gd name="connsiteY5" fmla="*/ 3971291 h 3971291"/>
              <a:gd name="connsiteX0" fmla="*/ 0 w 3576944"/>
              <a:gd name="connsiteY0" fmla="*/ 3971291 h 3971291"/>
              <a:gd name="connsiteX1" fmla="*/ 2548734 w 3576944"/>
              <a:gd name="connsiteY1" fmla="*/ 31116 h 3971291"/>
              <a:gd name="connsiteX2" fmla="*/ 3572500 w 3576944"/>
              <a:gd name="connsiteY2" fmla="*/ 0 h 3971291"/>
              <a:gd name="connsiteX3" fmla="*/ 3576944 w 3576944"/>
              <a:gd name="connsiteY3" fmla="*/ 2383808 h 3971291"/>
              <a:gd name="connsiteX4" fmla="*/ 2556666 w 3576944"/>
              <a:gd name="connsiteY4" fmla="*/ 3971291 h 3971291"/>
              <a:gd name="connsiteX5" fmla="*/ 0 w 3576944"/>
              <a:gd name="connsiteY5" fmla="*/ 3971291 h 3971291"/>
              <a:gd name="connsiteX0" fmla="*/ 0 w 3578427"/>
              <a:gd name="connsiteY0" fmla="*/ 3944621 h 3944621"/>
              <a:gd name="connsiteX1" fmla="*/ 2548734 w 3578427"/>
              <a:gd name="connsiteY1" fmla="*/ 4446 h 3944621"/>
              <a:gd name="connsiteX2" fmla="*/ 3576946 w 3578427"/>
              <a:gd name="connsiteY2" fmla="*/ 0 h 3944621"/>
              <a:gd name="connsiteX3" fmla="*/ 3576944 w 3578427"/>
              <a:gd name="connsiteY3" fmla="*/ 2357138 h 3944621"/>
              <a:gd name="connsiteX4" fmla="*/ 2556666 w 3578427"/>
              <a:gd name="connsiteY4" fmla="*/ 3944621 h 3944621"/>
              <a:gd name="connsiteX5" fmla="*/ 0 w 3578427"/>
              <a:gd name="connsiteY5" fmla="*/ 3944621 h 394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8427" h="3944621">
                <a:moveTo>
                  <a:pt x="0" y="3944621"/>
                </a:moveTo>
                <a:lnTo>
                  <a:pt x="2548734" y="4446"/>
                </a:lnTo>
                <a:lnTo>
                  <a:pt x="3576946" y="0"/>
                </a:lnTo>
                <a:cubicBezTo>
                  <a:pt x="3578427" y="790157"/>
                  <a:pt x="3575463" y="1566981"/>
                  <a:pt x="3576944" y="2357138"/>
                </a:cubicBezTo>
                <a:lnTo>
                  <a:pt x="2556666" y="3944621"/>
                </a:lnTo>
                <a:lnTo>
                  <a:pt x="0" y="3944621"/>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 Placeholder 8"/>
          <p:cNvSpPr>
            <a:spLocks noGrp="1"/>
          </p:cNvSpPr>
          <p:nvPr>
            <p:ph type="body" sz="quarter" idx="14" hasCustomPrompt="1"/>
          </p:nvPr>
        </p:nvSpPr>
        <p:spPr bwMode="gray">
          <a:xfrm>
            <a:off x="913784" y="771428"/>
            <a:ext cx="4496674" cy="184666"/>
          </a:xfrm>
          <a:prstGeom prst="rect">
            <a:avLst/>
          </a:prstGeom>
        </p:spPr>
        <p:txBody>
          <a:bodyPr lIns="0" tIns="0" rIns="0" bIns="0" anchor="b" anchorCtr="0">
            <a:spAutoFit/>
          </a:bodyPr>
          <a:lstStyle>
            <a:lvl1pPr marL="0" marR="0" indent="0" algn="l" defTabSz="640080" rtl="0" eaLnBrk="1" fontAlgn="auto" latinLnBrk="0" hangingPunct="1">
              <a:lnSpc>
                <a:spcPct val="100000"/>
              </a:lnSpc>
              <a:spcBef>
                <a:spcPts val="0"/>
              </a:spcBef>
              <a:spcAft>
                <a:spcPts val="0"/>
              </a:spcAft>
              <a:buClrTx/>
              <a:buSzTx/>
              <a:buFont typeface="Arial" pitchFamily="34" charset="0"/>
              <a:buNone/>
              <a:tabLst/>
              <a:defRPr sz="1200" b="1">
                <a:solidFill>
                  <a:schemeClr val="tx1"/>
                </a:solidFill>
              </a:defRPr>
            </a:lvl1pPr>
            <a:lvl2pPr marL="0" indent="0" algn="l">
              <a:buNone/>
              <a:defRPr sz="1200"/>
            </a:lvl2pPr>
            <a:lvl3pPr marL="0" indent="0" algn="l">
              <a:buNone/>
              <a:defRPr sz="1200"/>
            </a:lvl3pPr>
            <a:lvl4pPr marL="0" indent="0" algn="l">
              <a:buNone/>
              <a:defRPr sz="1200"/>
            </a:lvl4pPr>
            <a:lvl5pPr marL="0" indent="0" algn="l">
              <a:buNone/>
              <a:defRPr sz="1200"/>
            </a:lvl5pPr>
          </a:lstStyle>
          <a:p>
            <a:pPr lvl="0"/>
            <a:r>
              <a:rPr lang="en-US" dirty="0"/>
              <a:t>Click to Add Institution Name (If You Need to Customize)</a:t>
            </a:r>
          </a:p>
        </p:txBody>
      </p:sp>
      <p:sp>
        <p:nvSpPr>
          <p:cNvPr id="9" name="Text Placeholder 8"/>
          <p:cNvSpPr>
            <a:spLocks noGrp="1"/>
          </p:cNvSpPr>
          <p:nvPr>
            <p:ph type="body" sz="quarter" idx="15" hasCustomPrompt="1"/>
          </p:nvPr>
        </p:nvSpPr>
        <p:spPr bwMode="gray">
          <a:xfrm>
            <a:off x="913784" y="1020291"/>
            <a:ext cx="4496674" cy="184666"/>
          </a:xfrm>
          <a:prstGeom prst="rect">
            <a:avLst/>
          </a:prstGeom>
        </p:spPr>
        <p:txBody>
          <a:bodyPr lIns="0" tIns="0" rIns="0" bIns="0" anchor="b" anchorCtr="0">
            <a:spAutoFit/>
          </a:bodyPr>
          <a:lstStyle>
            <a:lvl1pPr marL="0" marR="0" indent="0" algn="l" defTabSz="640080" rtl="0" eaLnBrk="1" fontAlgn="auto" latinLnBrk="0" hangingPunct="1">
              <a:lnSpc>
                <a:spcPct val="100000"/>
              </a:lnSpc>
              <a:spcBef>
                <a:spcPts val="0"/>
              </a:spcBef>
              <a:spcAft>
                <a:spcPts val="0"/>
              </a:spcAft>
              <a:buClrTx/>
              <a:buSzTx/>
              <a:buFont typeface="Arial" pitchFamily="34" charset="0"/>
              <a:buNone/>
              <a:tabLst/>
              <a:defRPr sz="1200" b="0">
                <a:solidFill>
                  <a:schemeClr val="tx1"/>
                </a:solidFill>
              </a:defRPr>
            </a:lvl1pPr>
            <a:lvl2pPr marL="0" indent="0" algn="l">
              <a:buNone/>
              <a:defRPr sz="1200"/>
            </a:lvl2pPr>
            <a:lvl3pPr marL="0" indent="0" algn="l">
              <a:buNone/>
              <a:defRPr sz="1200"/>
            </a:lvl3pPr>
            <a:lvl4pPr marL="0" indent="0" algn="l">
              <a:buNone/>
              <a:defRPr sz="1200"/>
            </a:lvl4pPr>
            <a:lvl5pPr marL="0" indent="0" algn="l">
              <a:buNone/>
              <a:defRPr sz="1200"/>
            </a:lvl5pPr>
          </a:lstStyle>
          <a:p>
            <a:pPr lvl="0"/>
            <a:r>
              <a:rPr lang="en-US" dirty="0"/>
              <a:t>Click to Add Date of Presentation (If You Need to Customize)</a:t>
            </a:r>
          </a:p>
        </p:txBody>
      </p:sp>
      <p:sp>
        <p:nvSpPr>
          <p:cNvPr id="12" name="TextBox 11"/>
          <p:cNvSpPr txBox="1"/>
          <p:nvPr userDrawn="1"/>
        </p:nvSpPr>
        <p:spPr bwMode="gray">
          <a:xfrm>
            <a:off x="201703" y="4523275"/>
            <a:ext cx="2204936" cy="92333"/>
          </a:xfrm>
          <a:prstGeom prst="rect">
            <a:avLst/>
          </a:prstGeom>
          <a:noFill/>
        </p:spPr>
        <p:txBody>
          <a:bodyPr wrap="square" lIns="0" tIns="0" rIns="0" bIns="0" rtlCol="0" anchor="t" anchorCtr="0">
            <a:spAutoFit/>
          </a:bodyPr>
          <a:lstStyle/>
          <a:p>
            <a:pPr>
              <a:defRPr/>
            </a:pPr>
            <a:r>
              <a:rPr lang="en-US" sz="600" dirty="0">
                <a:solidFill>
                  <a:srgbClr val="617685"/>
                </a:solidFill>
              </a:rPr>
              <a:t>©2014 The Advisory Board Company • </a:t>
            </a:r>
            <a:r>
              <a:rPr lang="en-US" sz="600" b="1" dirty="0">
                <a:solidFill>
                  <a:srgbClr val="617685"/>
                </a:solidFill>
              </a:rPr>
              <a:t>advisory.com</a:t>
            </a:r>
            <a:endParaRPr lang="en-US" sz="600" dirty="0">
              <a:solidFill>
                <a:srgbClr val="617685"/>
              </a:solidFill>
            </a:endParaRPr>
          </a:p>
        </p:txBody>
      </p:sp>
    </p:spTree>
    <p:extLst>
      <p:ext uri="{BB962C8B-B14F-4D97-AF65-F5344CB8AC3E}">
        <p14:creationId xmlns:p14="http://schemas.microsoft.com/office/powerpoint/2010/main" val="477586186"/>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12" name="TextBox 11"/>
          <p:cNvSpPr txBox="1"/>
          <p:nvPr userDrawn="1"/>
        </p:nvSpPr>
        <p:spPr bwMode="gray">
          <a:xfrm rot="10800000" flipH="1" flipV="1">
            <a:off x="4800739" y="342697"/>
            <a:ext cx="1620156" cy="4378460"/>
          </a:xfrm>
          <a:prstGeom prst="rect">
            <a:avLst/>
          </a:prstGeom>
          <a:noFill/>
        </p:spPr>
        <p:txBody>
          <a:bodyPr wrap="square" rtlCol="0">
            <a:noAutofit/>
          </a:bodyPr>
          <a:lstStyle/>
          <a:p>
            <a:pPr>
              <a:spcBef>
                <a:spcPts val="400"/>
              </a:spcBef>
            </a:pPr>
            <a:r>
              <a:rPr lang="en-US" sz="800" b="1" baseline="30000" dirty="0">
                <a:solidFill>
                  <a:srgbClr val="333E48"/>
                </a:solidFill>
                <a:cs typeface="Arial"/>
              </a:rPr>
              <a:t>LEGAL CAVEAT</a:t>
            </a:r>
          </a:p>
          <a:p>
            <a:pPr>
              <a:spcBef>
                <a:spcPts val="400"/>
              </a:spcBef>
            </a:pPr>
            <a:r>
              <a:rPr lang="en-US" sz="800" baseline="30000" dirty="0">
                <a:solidFill>
                  <a:srgbClr val="333E48"/>
                </a:solidFill>
                <a:cs typeface="Arial"/>
              </a:rPr>
              <a:t>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a:spcBef>
                <a:spcPts val="400"/>
              </a:spcBef>
            </a:pPr>
            <a:r>
              <a:rPr lang="en-US" sz="800" baseline="30000" dirty="0">
                <a:solidFill>
                  <a:srgbClr val="333E48"/>
                </a:solidFill>
                <a:cs typeface="Arial"/>
              </a:rPr>
              <a:t>The Advisory Board is a registered trademark of The Advisory Board Company in the United States and other countries. Members are not permitted to use this trademark, or any other Advisory Board trademark, product name, service name, trade name, and logo, without the prior written consent of 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p>
        </p:txBody>
      </p:sp>
      <p:cxnSp>
        <p:nvCxnSpPr>
          <p:cNvPr id="13" name="Straight Connector 12"/>
          <p:cNvCxnSpPr/>
          <p:nvPr userDrawn="1"/>
        </p:nvCxnSpPr>
        <p:spPr bwMode="gray">
          <a:xfrm>
            <a:off x="4790690" y="342697"/>
            <a:ext cx="0" cy="4457903"/>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7" name="Text Placeholder 5"/>
          <p:cNvSpPr>
            <a:spLocks noGrp="1"/>
          </p:cNvSpPr>
          <p:nvPr>
            <p:ph type="body" sz="quarter" idx="21" hasCustomPrompt="1"/>
          </p:nvPr>
        </p:nvSpPr>
        <p:spPr bwMode="gray">
          <a:xfrm>
            <a:off x="318194" y="329300"/>
            <a:ext cx="4069336" cy="276999"/>
          </a:xfrm>
          <a:prstGeom prst="rect">
            <a:avLst/>
          </a:prstGeom>
        </p:spPr>
        <p:txBody>
          <a:bodyPr wrap="square" lIns="0" tIns="0" rIns="0" bIns="0" anchor="b" anchorCtr="0">
            <a:spAutoFit/>
          </a:bodyPr>
          <a:lstStyle>
            <a:lvl1pPr marL="0" indent="0">
              <a:spcBef>
                <a:spcPts val="0"/>
              </a:spcBef>
              <a:buNone/>
              <a:defRPr sz="1800" b="1" baseline="0">
                <a:solidFill>
                  <a:schemeClr val="tx1"/>
                </a:solidFill>
              </a:defRPr>
            </a:lvl1pPr>
            <a:lvl2pPr marL="114300" indent="0">
              <a:buNone/>
              <a:defRPr/>
            </a:lvl2pPr>
            <a:lvl3pPr marL="228600" indent="0">
              <a:buNone/>
              <a:defRPr/>
            </a:lvl3pPr>
            <a:lvl4pPr marL="342900" indent="0">
              <a:buNone/>
              <a:defRPr/>
            </a:lvl4pPr>
            <a:lvl5pPr marL="457200" indent="0">
              <a:buNone/>
              <a:defRPr/>
            </a:lvl5pPr>
          </a:lstStyle>
          <a:p>
            <a:pPr lvl="0"/>
            <a:r>
              <a:rPr lang="en-US" dirty="0"/>
              <a:t>Insert Program Name Here</a:t>
            </a:r>
          </a:p>
        </p:txBody>
      </p:sp>
      <p:sp>
        <p:nvSpPr>
          <p:cNvPr id="18" name="Text Placeholder 2"/>
          <p:cNvSpPr>
            <a:spLocks noGrp="1"/>
          </p:cNvSpPr>
          <p:nvPr>
            <p:ph type="body" sz="quarter" idx="22" hasCustomPrompt="1"/>
          </p:nvPr>
        </p:nvSpPr>
        <p:spPr bwMode="gray">
          <a:xfrm>
            <a:off x="810300" y="994636"/>
            <a:ext cx="3495811" cy="184666"/>
          </a:xfrm>
          <a:prstGeom prst="rect">
            <a:avLst/>
          </a:prstGeom>
        </p:spPr>
        <p:txBody>
          <a:bodyPr wrap="square" lIns="0" tIns="0" rIns="0" bIns="0">
            <a:spAutoFit/>
          </a:bodyPr>
          <a:lstStyle>
            <a:lvl1pPr marL="0" indent="0">
              <a:buNone/>
              <a:defRPr sz="1200" baseline="0">
                <a:solidFill>
                  <a:schemeClr val="tx1"/>
                </a:solidFill>
              </a:defRPr>
            </a:lvl1pPr>
          </a:lstStyle>
          <a:p>
            <a:pPr lvl="0"/>
            <a:r>
              <a:rPr lang="en-US" dirty="0"/>
              <a:t>Project Director (click to add desired text)</a:t>
            </a:r>
          </a:p>
        </p:txBody>
      </p:sp>
      <p:sp>
        <p:nvSpPr>
          <p:cNvPr id="24" name="Text Placeholder 2"/>
          <p:cNvSpPr>
            <a:spLocks noGrp="1"/>
          </p:cNvSpPr>
          <p:nvPr>
            <p:ph type="body" sz="quarter" idx="23" hasCustomPrompt="1"/>
          </p:nvPr>
        </p:nvSpPr>
        <p:spPr bwMode="gray">
          <a:xfrm>
            <a:off x="810300" y="1208645"/>
            <a:ext cx="3495811" cy="153888"/>
          </a:xfrm>
          <a:prstGeom prst="rect">
            <a:avLst/>
          </a:prstGeom>
        </p:spPr>
        <p:txBody>
          <a:bodyPr wrap="square" lIns="0" tIns="0" rIns="0" bIns="0">
            <a:spAutoFit/>
          </a:bodyPr>
          <a:lstStyle>
            <a:lvl1pPr marL="0" indent="0">
              <a:buNone/>
              <a:defRPr sz="1000" baseline="0">
                <a:solidFill>
                  <a:schemeClr val="accent3"/>
                </a:solidFill>
              </a:defRPr>
            </a:lvl1pPr>
          </a:lstStyle>
          <a:p>
            <a:pPr lvl="0"/>
            <a:r>
              <a:rPr lang="en-US" dirty="0"/>
              <a:t>Insert Name(s) Here</a:t>
            </a:r>
          </a:p>
        </p:txBody>
      </p:sp>
      <p:sp>
        <p:nvSpPr>
          <p:cNvPr id="25" name="Text Placeholder 2"/>
          <p:cNvSpPr>
            <a:spLocks noGrp="1"/>
          </p:cNvSpPr>
          <p:nvPr>
            <p:ph type="body" sz="quarter" idx="24" hasCustomPrompt="1"/>
          </p:nvPr>
        </p:nvSpPr>
        <p:spPr bwMode="gray">
          <a:xfrm>
            <a:off x="810300" y="1581750"/>
            <a:ext cx="3495811" cy="184666"/>
          </a:xfrm>
          <a:prstGeom prst="rect">
            <a:avLst/>
          </a:prstGeom>
        </p:spPr>
        <p:txBody>
          <a:bodyPr wrap="square" lIns="0" tIns="0" rIns="0" bIns="0">
            <a:spAutoFit/>
          </a:bodyPr>
          <a:lstStyle>
            <a:lvl1pPr marL="0" indent="0">
              <a:buNone/>
              <a:defRPr sz="1200" baseline="0">
                <a:solidFill>
                  <a:schemeClr val="tx1"/>
                </a:solidFill>
              </a:defRPr>
            </a:lvl1pPr>
          </a:lstStyle>
          <a:p>
            <a:pPr lvl="0"/>
            <a:r>
              <a:rPr lang="en-US" dirty="0"/>
              <a:t>Contributing Consultants (click to add desired text)</a:t>
            </a:r>
          </a:p>
        </p:txBody>
      </p:sp>
      <p:sp>
        <p:nvSpPr>
          <p:cNvPr id="26" name="Text Placeholder 2"/>
          <p:cNvSpPr>
            <a:spLocks noGrp="1"/>
          </p:cNvSpPr>
          <p:nvPr>
            <p:ph type="body" sz="quarter" idx="25" hasCustomPrompt="1"/>
          </p:nvPr>
        </p:nvSpPr>
        <p:spPr bwMode="gray">
          <a:xfrm>
            <a:off x="810300" y="1795759"/>
            <a:ext cx="3495811" cy="153888"/>
          </a:xfrm>
          <a:prstGeom prst="rect">
            <a:avLst/>
          </a:prstGeom>
        </p:spPr>
        <p:txBody>
          <a:bodyPr wrap="square" lIns="0" tIns="0" rIns="0" bIns="0">
            <a:spAutoFit/>
          </a:bodyPr>
          <a:lstStyle>
            <a:lvl1pPr marL="0" indent="0">
              <a:buNone/>
              <a:defRPr sz="1000" baseline="0">
                <a:solidFill>
                  <a:schemeClr val="accent3"/>
                </a:solidFill>
              </a:defRPr>
            </a:lvl1pPr>
          </a:lstStyle>
          <a:p>
            <a:pPr lvl="0"/>
            <a:r>
              <a:rPr lang="en-US" dirty="0"/>
              <a:t>Insert Name(s) Here</a:t>
            </a:r>
          </a:p>
        </p:txBody>
      </p:sp>
      <p:sp>
        <p:nvSpPr>
          <p:cNvPr id="27" name="Text Placeholder 2"/>
          <p:cNvSpPr>
            <a:spLocks noGrp="1"/>
          </p:cNvSpPr>
          <p:nvPr>
            <p:ph type="body" sz="quarter" idx="26" hasCustomPrompt="1"/>
          </p:nvPr>
        </p:nvSpPr>
        <p:spPr bwMode="gray">
          <a:xfrm>
            <a:off x="810300" y="2167888"/>
            <a:ext cx="3495811" cy="184666"/>
          </a:xfrm>
          <a:prstGeom prst="rect">
            <a:avLst/>
          </a:prstGeom>
        </p:spPr>
        <p:txBody>
          <a:bodyPr wrap="square" lIns="0" tIns="0" rIns="0" bIns="0">
            <a:spAutoFit/>
          </a:bodyPr>
          <a:lstStyle>
            <a:lvl1pPr marL="0" indent="0">
              <a:buNone/>
              <a:defRPr sz="1200" baseline="0">
                <a:solidFill>
                  <a:schemeClr val="tx1"/>
                </a:solidFill>
              </a:defRPr>
            </a:lvl1pPr>
          </a:lstStyle>
          <a:p>
            <a:pPr lvl="0"/>
            <a:r>
              <a:rPr lang="en-US" dirty="0"/>
              <a:t>Design Consultant (click to add desired text)</a:t>
            </a:r>
          </a:p>
        </p:txBody>
      </p:sp>
      <p:sp>
        <p:nvSpPr>
          <p:cNvPr id="28" name="Text Placeholder 2"/>
          <p:cNvSpPr>
            <a:spLocks noGrp="1"/>
          </p:cNvSpPr>
          <p:nvPr>
            <p:ph type="body" sz="quarter" idx="27" hasCustomPrompt="1"/>
          </p:nvPr>
        </p:nvSpPr>
        <p:spPr bwMode="gray">
          <a:xfrm>
            <a:off x="810300" y="2381897"/>
            <a:ext cx="3495811" cy="153888"/>
          </a:xfrm>
          <a:prstGeom prst="rect">
            <a:avLst/>
          </a:prstGeom>
        </p:spPr>
        <p:txBody>
          <a:bodyPr wrap="square" lIns="0" tIns="0" rIns="0" bIns="0">
            <a:spAutoFit/>
          </a:bodyPr>
          <a:lstStyle>
            <a:lvl1pPr marL="0" indent="0">
              <a:buNone/>
              <a:defRPr sz="1000" baseline="0">
                <a:solidFill>
                  <a:schemeClr val="accent3"/>
                </a:solidFill>
              </a:defRPr>
            </a:lvl1pPr>
          </a:lstStyle>
          <a:p>
            <a:pPr lvl="0"/>
            <a:r>
              <a:rPr lang="en-US" dirty="0"/>
              <a:t>Insert Name(s) Here</a:t>
            </a:r>
          </a:p>
        </p:txBody>
      </p:sp>
      <p:sp>
        <p:nvSpPr>
          <p:cNvPr id="29" name="Text Placeholder 2"/>
          <p:cNvSpPr>
            <a:spLocks noGrp="1"/>
          </p:cNvSpPr>
          <p:nvPr>
            <p:ph type="body" sz="quarter" idx="28" hasCustomPrompt="1"/>
          </p:nvPr>
        </p:nvSpPr>
        <p:spPr bwMode="gray">
          <a:xfrm>
            <a:off x="810300" y="2755516"/>
            <a:ext cx="3495811" cy="184666"/>
          </a:xfrm>
          <a:prstGeom prst="rect">
            <a:avLst/>
          </a:prstGeom>
        </p:spPr>
        <p:txBody>
          <a:bodyPr wrap="square" lIns="0" tIns="0" rIns="0" bIns="0">
            <a:spAutoFit/>
          </a:bodyPr>
          <a:lstStyle>
            <a:lvl1pPr marL="0" indent="0">
              <a:buNone/>
              <a:defRPr sz="1200" baseline="0">
                <a:solidFill>
                  <a:schemeClr val="tx1"/>
                </a:solidFill>
              </a:defRPr>
            </a:lvl1pPr>
          </a:lstStyle>
          <a:p>
            <a:pPr lvl="0"/>
            <a:r>
              <a:rPr lang="en-US" dirty="0"/>
              <a:t>Executive Director (click to add desired text)</a:t>
            </a:r>
          </a:p>
        </p:txBody>
      </p:sp>
      <p:sp>
        <p:nvSpPr>
          <p:cNvPr id="30" name="Text Placeholder 2"/>
          <p:cNvSpPr>
            <a:spLocks noGrp="1"/>
          </p:cNvSpPr>
          <p:nvPr>
            <p:ph type="body" sz="quarter" idx="29" hasCustomPrompt="1"/>
          </p:nvPr>
        </p:nvSpPr>
        <p:spPr bwMode="gray">
          <a:xfrm>
            <a:off x="810300" y="2969525"/>
            <a:ext cx="3495811" cy="153888"/>
          </a:xfrm>
          <a:prstGeom prst="rect">
            <a:avLst/>
          </a:prstGeom>
        </p:spPr>
        <p:txBody>
          <a:bodyPr wrap="square" lIns="0" tIns="0" rIns="0" bIns="0">
            <a:spAutoFit/>
          </a:bodyPr>
          <a:lstStyle>
            <a:lvl1pPr marL="0" indent="0">
              <a:buNone/>
              <a:defRPr sz="1000" baseline="0">
                <a:solidFill>
                  <a:schemeClr val="accent3"/>
                </a:solidFill>
              </a:defRPr>
            </a:lvl1pPr>
          </a:lstStyle>
          <a:p>
            <a:pPr lvl="0"/>
            <a:r>
              <a:rPr lang="en-US" dirty="0"/>
              <a:t>Insert Name(s) Here</a:t>
            </a:r>
          </a:p>
        </p:txBody>
      </p:sp>
    </p:spTree>
    <p:extLst>
      <p:ext uri="{BB962C8B-B14F-4D97-AF65-F5344CB8AC3E}">
        <p14:creationId xmlns:p14="http://schemas.microsoft.com/office/powerpoint/2010/main" val="3446601345"/>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showMasterSp="0" preserve="1" userDrawn="1">
  <p:cSld name="Inside Cover: Bottom Slide">
    <p:spTree>
      <p:nvGrpSpPr>
        <p:cNvPr id="1" name=""/>
        <p:cNvGrpSpPr/>
        <p:nvPr/>
      </p:nvGrpSpPr>
      <p:grpSpPr>
        <a:xfrm>
          <a:off x="0" y="0"/>
          <a:ext cx="0" cy="0"/>
          <a:chOff x="0" y="0"/>
          <a:chExt cx="0" cy="0"/>
        </a:xfrm>
      </p:grpSpPr>
      <p:sp>
        <p:nvSpPr>
          <p:cNvPr id="6" name="TextBox 5"/>
          <p:cNvSpPr txBox="1"/>
          <p:nvPr userDrawn="1"/>
        </p:nvSpPr>
        <p:spPr bwMode="gray">
          <a:xfrm>
            <a:off x="4800738" y="0"/>
            <a:ext cx="1618488" cy="4800600"/>
          </a:xfrm>
          <a:prstGeom prst="rect">
            <a:avLst/>
          </a:prstGeom>
          <a:noFill/>
        </p:spPr>
        <p:txBody>
          <a:bodyPr wrap="square" rtlCol="0">
            <a:noAutofit/>
          </a:bodyPr>
          <a:lstStyle/>
          <a:p>
            <a:pPr>
              <a:spcBef>
                <a:spcPts val="400"/>
              </a:spcBef>
            </a:pPr>
            <a:r>
              <a:rPr lang="en-US" sz="800" b="1" baseline="30000" dirty="0">
                <a:solidFill>
                  <a:srgbClr val="333E48"/>
                </a:solidFill>
                <a:cs typeface="Arial"/>
              </a:rPr>
              <a:t>IMPORTANT: Please read the following.</a:t>
            </a:r>
          </a:p>
          <a:p>
            <a:pPr>
              <a:spcBef>
                <a:spcPts val="400"/>
              </a:spcBef>
            </a:pPr>
            <a:r>
              <a:rPr lang="en-US" sz="800" baseline="30000" dirty="0">
                <a:solidFill>
                  <a:srgbClr val="333E48"/>
                </a:solidFill>
                <a:cs typeface="Arial"/>
              </a:rPr>
              <a:t>The Advisory Board Company has prepared this report for the exclusive use of its members. Each member acknowledges and agrees that this report and the information contained herein (collectively, the “Report”) are confidential and proprietary to The Advisory Board Company. By accepting delivery of this Report, each member agrees to abide by the terms as stated herein, including the following:</a:t>
            </a:r>
          </a:p>
          <a:p>
            <a:pPr marL="112713" indent="-112713">
              <a:spcBef>
                <a:spcPts val="200"/>
              </a:spcBef>
            </a:pPr>
            <a:r>
              <a:rPr lang="en-US" sz="800" baseline="30000" dirty="0">
                <a:solidFill>
                  <a:srgbClr val="333E48"/>
                </a:solidFill>
                <a:cs typeface="Arial"/>
              </a:rPr>
              <a:t>1.</a:t>
            </a:r>
            <a:r>
              <a:rPr lang="en-US" sz="800" dirty="0">
                <a:solidFill>
                  <a:srgbClr val="333E48"/>
                </a:solidFill>
                <a:cs typeface="Arial"/>
              </a:rPr>
              <a:t> 	</a:t>
            </a:r>
            <a:r>
              <a:rPr lang="en-US" sz="800" baseline="30000" dirty="0">
                <a:solidFill>
                  <a:srgbClr val="333E48"/>
                </a:solidFill>
                <a:cs typeface="Arial"/>
              </a:rPr>
              <a:t>The Advisory Board Company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  </a:t>
            </a:r>
          </a:p>
          <a:p>
            <a:pPr marL="112713" indent="-112713">
              <a:spcBef>
                <a:spcPts val="200"/>
              </a:spcBef>
            </a:pPr>
            <a:r>
              <a:rPr lang="en-US" sz="800" baseline="30000" dirty="0">
                <a:solidFill>
                  <a:srgbClr val="333E48"/>
                </a:solidFill>
                <a:cs typeface="Arial"/>
              </a:rPr>
              <a:t>2. 	Each member shall not sell, license, or republish this Report. Each member shall not disseminate or permit the use of, and shall take reasonable precautions to prevent such dissemination or use of, this Report by (a) any of its employees and agents (except as stated below), or</a:t>
            </a:r>
            <a:br>
              <a:rPr lang="en-US" sz="800" baseline="30000" dirty="0">
                <a:solidFill>
                  <a:srgbClr val="333E48"/>
                </a:solidFill>
                <a:cs typeface="Arial"/>
              </a:rPr>
            </a:br>
            <a:r>
              <a:rPr lang="en-US" sz="800" baseline="30000" dirty="0">
                <a:solidFill>
                  <a:srgbClr val="333E48"/>
                </a:solidFill>
                <a:cs typeface="Arial"/>
              </a:rPr>
              <a:t>(b) any third party.</a:t>
            </a:r>
          </a:p>
          <a:p>
            <a:pPr marL="112713" indent="-112713">
              <a:spcBef>
                <a:spcPts val="200"/>
              </a:spcBef>
            </a:pPr>
            <a:r>
              <a:rPr lang="en-US" sz="800" baseline="30000" dirty="0">
                <a:solidFill>
                  <a:srgbClr val="333E48"/>
                </a:solidFill>
                <a:cs typeface="Aria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a:t>
            </a:r>
            <a:r>
              <a:rPr lang="en-US" sz="800" spc="-10" baseline="30000" dirty="0">
                <a:solidFill>
                  <a:srgbClr val="333E48"/>
                </a:solidFill>
                <a:cs typeface="Arial"/>
              </a:rPr>
              <a:t>Report for its internal use only. Each member may make a limited number of copies, solely </a:t>
            </a:r>
            <a:r>
              <a:rPr lang="en-US" sz="800" baseline="30000" dirty="0">
                <a:solidFill>
                  <a:srgbClr val="333E48"/>
                </a:solidFill>
                <a:cs typeface="Arial"/>
              </a:rPr>
              <a:t>as adequate for use by its employees and agents in accordance with the terms herein. </a:t>
            </a:r>
          </a:p>
          <a:p>
            <a:pPr marL="112713" indent="-112713">
              <a:spcBef>
                <a:spcPts val="200"/>
              </a:spcBef>
            </a:pPr>
            <a:r>
              <a:rPr lang="en-US" sz="800" baseline="30000" dirty="0">
                <a:solidFill>
                  <a:srgbClr val="333E48"/>
                </a:solidFill>
                <a:cs typeface="Arial"/>
              </a:rPr>
              <a:t>4. 	Each member shall not remove from this Report any confidential markings, copyright notices, and other similar indicia herein.</a:t>
            </a:r>
          </a:p>
          <a:p>
            <a:pPr marL="112713" indent="-112713">
              <a:spcBef>
                <a:spcPts val="200"/>
              </a:spcBef>
            </a:pPr>
            <a:r>
              <a:rPr lang="en-US" sz="800" baseline="30000" dirty="0">
                <a:solidFill>
                  <a:srgbClr val="333E48"/>
                </a:solidFill>
                <a:cs typeface="Arial"/>
              </a:rPr>
              <a:t>5. 	Each member is responsible for any breach of its obligations as stated herein by any of its employees or agents. </a:t>
            </a:r>
          </a:p>
          <a:p>
            <a:pPr marL="112713" indent="-112713">
              <a:spcBef>
                <a:spcPts val="200"/>
              </a:spcBef>
            </a:pPr>
            <a:r>
              <a:rPr lang="en-US" sz="800" baseline="30000" dirty="0">
                <a:solidFill>
                  <a:srgbClr val="333E48"/>
                </a:solidFill>
                <a:cs typeface="Arial"/>
              </a:rPr>
              <a:t>6. 	If a member is unwilling to abide by any of the foregoing obligations, then such member shall promptly return this Report and all copies thereof to The Advisory Board Company. </a:t>
            </a:r>
          </a:p>
        </p:txBody>
      </p:sp>
      <p:cxnSp>
        <p:nvCxnSpPr>
          <p:cNvPr id="7" name="Straight Connector 6"/>
          <p:cNvCxnSpPr/>
          <p:nvPr userDrawn="1"/>
        </p:nvCxnSpPr>
        <p:spPr bwMode="gray">
          <a:xfrm>
            <a:off x="4790690" y="0"/>
            <a:ext cx="0" cy="4608821"/>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1951247"/>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652447"/>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grpSp>
        <p:nvGrpSpPr>
          <p:cNvPr id="2" name="Group 1"/>
          <p:cNvGrpSpPr/>
          <p:nvPr userDrawn="1"/>
        </p:nvGrpSpPr>
        <p:grpSpPr>
          <a:xfrm>
            <a:off x="594541" y="3975912"/>
            <a:ext cx="5084746" cy="739544"/>
            <a:chOff x="594541" y="3975912"/>
            <a:chExt cx="5084746" cy="739544"/>
          </a:xfrm>
        </p:grpSpPr>
        <p:sp>
          <p:nvSpPr>
            <p:cNvPr id="11" name="TextBox 10"/>
            <p:cNvSpPr txBox="1"/>
            <p:nvPr userDrawn="1"/>
          </p:nvSpPr>
          <p:spPr bwMode="gray">
            <a:xfrm>
              <a:off x="2232660" y="4146231"/>
              <a:ext cx="2284554" cy="384050"/>
            </a:xfrm>
            <a:prstGeom prst="rect">
              <a:avLst/>
            </a:prstGeom>
            <a:noFill/>
          </p:spPr>
          <p:txBody>
            <a:bodyPr wrap="square" lIns="45720" rIns="45720" rtlCol="0" anchor="ctr">
              <a:noAutofit/>
            </a:bodyPr>
            <a:lstStyle/>
            <a:p>
              <a:pPr algn="ctr">
                <a:spcBef>
                  <a:spcPts val="100"/>
                </a:spcBef>
              </a:pPr>
              <a:r>
                <a:rPr lang="en-US" sz="900" dirty="0">
                  <a:solidFill>
                    <a:srgbClr val="333E48"/>
                  </a:solidFill>
                </a:rPr>
                <a:t>2445 M Street NW </a:t>
              </a:r>
              <a:r>
                <a:rPr lang="en-US" sz="900" b="1" dirty="0">
                  <a:solidFill>
                    <a:srgbClr val="BEC9D0"/>
                  </a:solidFill>
                </a:rPr>
                <a:t>I</a:t>
              </a:r>
              <a:r>
                <a:rPr lang="en-US" sz="900" dirty="0">
                  <a:solidFill>
                    <a:srgbClr val="333E48"/>
                  </a:solidFill>
                </a:rPr>
                <a:t> Washington DC 20037</a:t>
              </a:r>
            </a:p>
            <a:p>
              <a:pPr algn="ctr">
                <a:spcBef>
                  <a:spcPts val="100"/>
                </a:spcBef>
              </a:pPr>
              <a:r>
                <a:rPr lang="en-US" sz="900" dirty="0">
                  <a:solidFill>
                    <a:srgbClr val="333E48"/>
                  </a:solidFill>
                </a:rPr>
                <a:t>P 202.266.5600 </a:t>
              </a:r>
              <a:r>
                <a:rPr lang="en-US" sz="900" b="1" dirty="0">
                  <a:solidFill>
                    <a:srgbClr val="BEC9D0"/>
                  </a:solidFill>
                </a:rPr>
                <a:t>I</a:t>
              </a:r>
              <a:r>
                <a:rPr lang="en-US" sz="900" dirty="0">
                  <a:solidFill>
                    <a:srgbClr val="333E48"/>
                  </a:solidFill>
                </a:rPr>
                <a:t> F 202.266.5700</a:t>
              </a:r>
            </a:p>
          </p:txBody>
        </p:sp>
        <p:sp>
          <p:nvSpPr>
            <p:cNvPr id="14" name="TextBox 13"/>
            <p:cNvSpPr txBox="1"/>
            <p:nvPr userDrawn="1"/>
          </p:nvSpPr>
          <p:spPr bwMode="gray">
            <a:xfrm>
              <a:off x="4659625" y="4223041"/>
              <a:ext cx="1019662" cy="230430"/>
            </a:xfrm>
            <a:prstGeom prst="rect">
              <a:avLst/>
            </a:prstGeom>
            <a:noFill/>
          </p:spPr>
          <p:txBody>
            <a:bodyPr wrap="square" lIns="45720" rIns="45720" rtlCol="0" anchor="ctr">
              <a:noAutofit/>
            </a:bodyPr>
            <a:lstStyle/>
            <a:p>
              <a:pPr algn="ctr">
                <a:spcBef>
                  <a:spcPts val="100"/>
                </a:spcBef>
              </a:pPr>
              <a:r>
                <a:rPr lang="en-US" sz="1100" b="1" dirty="0">
                  <a:solidFill>
                    <a:srgbClr val="333E48"/>
                  </a:solidFill>
                </a:rPr>
                <a:t>advisory.com</a:t>
              </a:r>
            </a:p>
          </p:txBody>
        </p:sp>
        <p:cxnSp>
          <p:nvCxnSpPr>
            <p:cNvPr id="16" name="Straight Connector 15"/>
            <p:cNvCxnSpPr/>
            <p:nvPr userDrawn="1"/>
          </p:nvCxnSpPr>
          <p:spPr bwMode="gray">
            <a:xfrm>
              <a:off x="4591953" y="4090988"/>
              <a:ext cx="0" cy="493029"/>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gray">
            <a:xfrm>
              <a:off x="2148791" y="4090988"/>
              <a:ext cx="0" cy="493029"/>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pic>
          <p:nvPicPr>
            <p:cNvPr id="8" name="Picture 7" descr="ABC_Logo_RGB.png"/>
            <p:cNvPicPr>
              <a:picLocks noChangeAspect="1"/>
            </p:cNvPicPr>
            <p:nvPr userDrawn="1"/>
          </p:nvPicPr>
          <p:blipFill>
            <a:blip r:embed="rId2" cstate="print"/>
            <a:stretch>
              <a:fillRect/>
            </a:stretch>
          </p:blipFill>
          <p:spPr bwMode="gray">
            <a:xfrm>
              <a:off x="594541" y="3975912"/>
              <a:ext cx="1519553" cy="739544"/>
            </a:xfrm>
            <a:prstGeom prst="rect">
              <a:avLst/>
            </a:prstGeom>
          </p:spPr>
        </p:pic>
      </p:grpSp>
    </p:spTree>
    <p:extLst>
      <p:ext uri="{BB962C8B-B14F-4D97-AF65-F5344CB8AC3E}">
        <p14:creationId xmlns:p14="http://schemas.microsoft.com/office/powerpoint/2010/main" val="3470863230"/>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grpSp>
        <p:nvGrpSpPr>
          <p:cNvPr id="2" name="Group 1"/>
          <p:cNvGrpSpPr/>
          <p:nvPr userDrawn="1"/>
        </p:nvGrpSpPr>
        <p:grpSpPr>
          <a:xfrm>
            <a:off x="343565" y="3946278"/>
            <a:ext cx="5684680" cy="739544"/>
            <a:chOff x="343565" y="3946278"/>
            <a:chExt cx="5684680" cy="739544"/>
          </a:xfrm>
        </p:grpSpPr>
        <p:sp>
          <p:nvSpPr>
            <p:cNvPr id="14" name="TextBox 13"/>
            <p:cNvSpPr txBox="1"/>
            <p:nvPr userDrawn="1"/>
          </p:nvSpPr>
          <p:spPr bwMode="gray">
            <a:xfrm>
              <a:off x="3201878" y="4013660"/>
              <a:ext cx="1749633" cy="604781"/>
            </a:xfrm>
            <a:prstGeom prst="rect">
              <a:avLst/>
            </a:prstGeom>
            <a:noFill/>
          </p:spPr>
          <p:txBody>
            <a:bodyPr wrap="square" lIns="45720" rIns="45720" rtlCol="0" anchor="ctr">
              <a:spAutoFit/>
            </a:bodyPr>
            <a:lstStyle/>
            <a:p>
              <a:pPr algn="ctr">
                <a:spcBef>
                  <a:spcPts val="100"/>
                </a:spcBef>
              </a:pPr>
              <a:r>
                <a:rPr lang="en-US" sz="770" dirty="0">
                  <a:solidFill>
                    <a:srgbClr val="333E48"/>
                  </a:solidFill>
                </a:rPr>
                <a:t>19 Eastbourne Terrace</a:t>
              </a:r>
            </a:p>
            <a:p>
              <a:pPr algn="ctr">
                <a:spcBef>
                  <a:spcPts val="100"/>
                </a:spcBef>
              </a:pPr>
              <a:r>
                <a:rPr lang="en-US" sz="770" dirty="0">
                  <a:solidFill>
                    <a:srgbClr val="333E48"/>
                  </a:solidFill>
                </a:rPr>
                <a:t>Paddington, London W2 6LG, UK</a:t>
              </a:r>
            </a:p>
            <a:p>
              <a:pPr algn="ctr">
                <a:spcBef>
                  <a:spcPts val="100"/>
                </a:spcBef>
              </a:pPr>
              <a:r>
                <a:rPr lang="en-US" sz="770" dirty="0">
                  <a:solidFill>
                    <a:srgbClr val="333E48"/>
                  </a:solidFill>
                </a:rPr>
                <a:t>P +44 (0) 203.626.0230</a:t>
              </a:r>
            </a:p>
            <a:p>
              <a:pPr algn="ctr">
                <a:spcBef>
                  <a:spcPts val="100"/>
                </a:spcBef>
              </a:pPr>
              <a:r>
                <a:rPr lang="en-US" sz="770" dirty="0">
                  <a:solidFill>
                    <a:srgbClr val="333E48"/>
                  </a:solidFill>
                </a:rPr>
                <a:t>F +44 (0) 203.626.0101</a:t>
              </a:r>
            </a:p>
          </p:txBody>
        </p:sp>
        <p:sp>
          <p:nvSpPr>
            <p:cNvPr id="15" name="TextBox 14"/>
            <p:cNvSpPr txBox="1"/>
            <p:nvPr userDrawn="1"/>
          </p:nvSpPr>
          <p:spPr bwMode="gray">
            <a:xfrm>
              <a:off x="5008583" y="4192940"/>
              <a:ext cx="1019662" cy="246221"/>
            </a:xfrm>
            <a:prstGeom prst="rect">
              <a:avLst/>
            </a:prstGeom>
            <a:noFill/>
          </p:spPr>
          <p:txBody>
            <a:bodyPr wrap="square" lIns="45720" rIns="45720" rtlCol="0" anchor="ctr">
              <a:spAutoFit/>
            </a:bodyPr>
            <a:lstStyle/>
            <a:p>
              <a:pPr algn="ctr">
                <a:spcBef>
                  <a:spcPts val="100"/>
                </a:spcBef>
              </a:pPr>
              <a:r>
                <a:rPr lang="en-US" sz="1000" b="1" dirty="0">
                  <a:solidFill>
                    <a:srgbClr val="333E48"/>
                  </a:solidFill>
                </a:rPr>
                <a:t>advisory.com</a:t>
              </a:r>
            </a:p>
          </p:txBody>
        </p:sp>
        <p:sp>
          <p:nvSpPr>
            <p:cNvPr id="16" name="TextBox 15"/>
            <p:cNvSpPr txBox="1"/>
            <p:nvPr userDrawn="1"/>
          </p:nvSpPr>
          <p:spPr bwMode="gray">
            <a:xfrm>
              <a:off x="1892752" y="4013660"/>
              <a:ext cx="1279492" cy="604781"/>
            </a:xfrm>
            <a:prstGeom prst="rect">
              <a:avLst/>
            </a:prstGeom>
            <a:noFill/>
          </p:spPr>
          <p:txBody>
            <a:bodyPr wrap="square" lIns="45720" rIns="45720" rtlCol="0" anchor="ctr">
              <a:spAutoFit/>
            </a:bodyPr>
            <a:lstStyle/>
            <a:p>
              <a:pPr algn="ctr">
                <a:spcBef>
                  <a:spcPts val="100"/>
                </a:spcBef>
              </a:pPr>
              <a:r>
                <a:rPr lang="en-US" sz="770" dirty="0">
                  <a:solidFill>
                    <a:srgbClr val="333E48"/>
                  </a:solidFill>
                </a:rPr>
                <a:t>2445 M Street NW</a:t>
              </a:r>
            </a:p>
            <a:p>
              <a:pPr algn="ctr">
                <a:spcBef>
                  <a:spcPts val="100"/>
                </a:spcBef>
              </a:pPr>
              <a:r>
                <a:rPr lang="en-US" sz="770" dirty="0">
                  <a:solidFill>
                    <a:srgbClr val="333E48"/>
                  </a:solidFill>
                </a:rPr>
                <a:t>Washington DC 20037</a:t>
              </a:r>
            </a:p>
            <a:p>
              <a:pPr algn="ctr">
                <a:spcBef>
                  <a:spcPts val="100"/>
                </a:spcBef>
              </a:pPr>
              <a:r>
                <a:rPr lang="en-US" sz="770" dirty="0">
                  <a:solidFill>
                    <a:srgbClr val="333E48"/>
                  </a:solidFill>
                </a:rPr>
                <a:t>P +1 202.266.5600</a:t>
              </a:r>
            </a:p>
            <a:p>
              <a:pPr algn="ctr">
                <a:spcBef>
                  <a:spcPts val="100"/>
                </a:spcBef>
              </a:pPr>
              <a:r>
                <a:rPr lang="en-US" sz="770" dirty="0">
                  <a:solidFill>
                    <a:srgbClr val="333E48"/>
                  </a:solidFill>
                </a:rPr>
                <a:t>F +1 202.266.5700</a:t>
              </a:r>
            </a:p>
          </p:txBody>
        </p:sp>
        <p:cxnSp>
          <p:nvCxnSpPr>
            <p:cNvPr id="19" name="Straight Connector 18"/>
            <p:cNvCxnSpPr/>
            <p:nvPr userDrawn="1"/>
          </p:nvCxnSpPr>
          <p:spPr bwMode="gray">
            <a:xfrm>
              <a:off x="1877935" y="4044615"/>
              <a:ext cx="0" cy="54287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gray">
            <a:xfrm>
              <a:off x="3187061" y="4044615"/>
              <a:ext cx="0" cy="54287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4951511" y="4044615"/>
              <a:ext cx="0" cy="54287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pic>
          <p:nvPicPr>
            <p:cNvPr id="12" name="Picture 11" descr="ABC_Logo_RGB.png"/>
            <p:cNvPicPr>
              <a:picLocks noChangeAspect="1"/>
            </p:cNvPicPr>
            <p:nvPr userDrawn="1"/>
          </p:nvPicPr>
          <p:blipFill>
            <a:blip r:embed="rId2" cstate="print"/>
            <a:stretch>
              <a:fillRect/>
            </a:stretch>
          </p:blipFill>
          <p:spPr bwMode="gray">
            <a:xfrm>
              <a:off x="343565" y="3946278"/>
              <a:ext cx="1519553" cy="739544"/>
            </a:xfrm>
            <a:prstGeom prst="rect">
              <a:avLst/>
            </a:prstGeom>
          </p:spPr>
        </p:pic>
      </p:grpSp>
    </p:spTree>
    <p:extLst>
      <p:ext uri="{BB962C8B-B14F-4D97-AF65-F5344CB8AC3E}">
        <p14:creationId xmlns:p14="http://schemas.microsoft.com/office/powerpoint/2010/main" val="3989575615"/>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userDrawn="1">
  <p:cSld name="5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20040" y="310348"/>
            <a:ext cx="5760720" cy="284917"/>
          </a:xfrm>
          <a:prstGeom prst="rect">
            <a:avLst/>
          </a:prstGeom>
        </p:spPr>
        <p:txBody>
          <a:bodyPr lIns="0" tIns="0" rIns="0" bIns="0" anchor="b" anchorCtr="0">
            <a:noAutofit/>
          </a:bodyPr>
          <a:lstStyle>
            <a:lvl1pPr>
              <a:defRPr/>
            </a:lvl1pPr>
          </a:lstStyle>
          <a:p>
            <a:r>
              <a:rPr lang="en-US" dirty="0"/>
              <a:t>Slide Title – Arial 18pt Bold, Use Title Case</a:t>
            </a:r>
          </a:p>
        </p:txBody>
      </p:sp>
      <p:sp>
        <p:nvSpPr>
          <p:cNvPr id="3" name="Slide Number Placeholder 2"/>
          <p:cNvSpPr>
            <a:spLocks noGrp="1"/>
          </p:cNvSpPr>
          <p:nvPr>
            <p:ph type="sldNum" sz="quarter" idx="10"/>
          </p:nvPr>
        </p:nvSpPr>
        <p:spPr bwMode="gray">
          <a:xfrm>
            <a:off x="5965560" y="0"/>
            <a:ext cx="435240" cy="255588"/>
          </a:xfrm>
          <a:prstGeom prst="rect">
            <a:avLst/>
          </a:prstGeom>
        </p:spPr>
        <p:txBody>
          <a:bodyPr>
            <a:noAutofit/>
          </a:bodyPr>
          <a:lstStyle/>
          <a:p>
            <a:fld id="{D1524D41-16DC-4D92-9EF9-071B213BE0F5}" type="slidenum">
              <a:rPr lang="en-US" smtClean="0">
                <a:solidFill>
                  <a:srgbClr val="333E48"/>
                </a:solidFill>
              </a:rPr>
              <a:pPr/>
              <a:t>‹#›</a:t>
            </a:fld>
            <a:endParaRPr lang="en-US">
              <a:solidFill>
                <a:srgbClr val="333E48"/>
              </a:solidFill>
            </a:endParaRPr>
          </a:p>
        </p:txBody>
      </p:sp>
      <p:sp>
        <p:nvSpPr>
          <p:cNvPr id="5" name="Text Placeholder 4"/>
          <p:cNvSpPr>
            <a:spLocks noGrp="1"/>
          </p:cNvSpPr>
          <p:nvPr>
            <p:ph type="body" sz="quarter" idx="11" hasCustomPrompt="1"/>
          </p:nvPr>
        </p:nvSpPr>
        <p:spPr bwMode="gray">
          <a:xfrm>
            <a:off x="320040" y="672075"/>
            <a:ext cx="5759450" cy="307240"/>
          </a:xfrm>
          <a:prstGeom prst="rect">
            <a:avLst/>
          </a:prstGeom>
        </p:spPr>
        <p:txBody>
          <a:bodyPr lIns="0" rIns="0">
            <a:no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9" name="Text Placeholder 21"/>
          <p:cNvSpPr>
            <a:spLocks noGrp="1"/>
          </p:cNvSpPr>
          <p:nvPr>
            <p:ph type="body" sz="quarter" idx="17" hasCustomPrompt="1"/>
          </p:nvPr>
        </p:nvSpPr>
        <p:spPr bwMode="gray">
          <a:xfrm>
            <a:off x="4352553" y="4572000"/>
            <a:ext cx="2048247" cy="228600"/>
          </a:xfrm>
          <a:prstGeom prst="rect">
            <a:avLst/>
          </a:prstGeom>
        </p:spPr>
        <p:txBody>
          <a:bodyPr lIns="45720" tIns="45720" rIns="45720" bIns="45720" anchor="b">
            <a:noAutofit/>
          </a:bodyPr>
          <a:lstStyle>
            <a:lvl1pPr marL="0" indent="0" algn="l">
              <a:spcBef>
                <a:spcPts val="0"/>
              </a:spcBef>
              <a:buNone/>
              <a:defRPr sz="5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11" name="Text Placeholder 4"/>
          <p:cNvSpPr>
            <a:spLocks noGrp="1"/>
          </p:cNvSpPr>
          <p:nvPr>
            <p:ph type="body" sz="quarter" idx="19" hasCustomPrompt="1"/>
          </p:nvPr>
        </p:nvSpPr>
        <p:spPr bwMode="gray">
          <a:xfrm>
            <a:off x="320040" y="0"/>
            <a:ext cx="2926080" cy="211215"/>
          </a:xfrm>
          <a:prstGeom prst="rect">
            <a:avLst/>
          </a:prstGeom>
        </p:spPr>
        <p:txBody>
          <a:bodyPr lIns="0" rIns="0">
            <a:no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14" name="Text Placeholder 23"/>
          <p:cNvSpPr>
            <a:spLocks noGrp="1"/>
          </p:cNvSpPr>
          <p:nvPr>
            <p:ph type="body" sz="quarter" idx="20" hasCustomPrompt="1"/>
          </p:nvPr>
        </p:nvSpPr>
        <p:spPr bwMode="gray">
          <a:xfrm>
            <a:off x="121619" y="4506913"/>
            <a:ext cx="1791487" cy="292100"/>
          </a:xfrm>
          <a:prstGeom prst="rect">
            <a:avLst/>
          </a:prstGeom>
        </p:spPr>
        <p:txBody>
          <a:bodyPr lIns="45720" rIns="45720" anchor="b">
            <a:no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2505727331"/>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userDrawn="1">
  <p:cSld name="1_Standard">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17903"/>
            <a:ext cx="5759450" cy="276999"/>
          </a:xfrm>
          <a:prstGeom prst="rect">
            <a:avLst/>
          </a:prstGeo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a:prstGeom prst="rect">
            <a:avLst/>
          </a:prstGeo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a:prstGeom prst="rect">
            <a:avLst/>
          </a:prstGeo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a:prstGeom prst="rect">
            <a:avLst/>
          </a:prstGeo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a:prstGeom prst="rect">
            <a:avLst/>
          </a:prstGeo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1846860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Road Map 4">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734092" y="185495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972575" y="243302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196771" y="301109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4"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5" name="TextBox 24"/>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7" name="TextBox 1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a:t>
            </a:r>
            <a:r>
              <a:rPr kumimoji="0" lang="en-US" sz="500" b="0" i="0" u="none" strike="noStrike" kern="1200" cap="none" spc="0" normalizeH="0" baseline="0" noProof="0" dirty="0">
                <a:ln>
                  <a:noFill/>
                </a:ln>
                <a:solidFill>
                  <a:schemeClr val="accent1"/>
                </a:solidFill>
                <a:effectLst/>
                <a:uLnTx/>
                <a:uFillTx/>
                <a:latin typeface="+mn-lt"/>
                <a:ea typeface="+mn-ea"/>
                <a:cs typeface="+mn-cs"/>
              </a:rPr>
              <a:t> 2018 </a:t>
            </a:r>
            <a:r>
              <a:rPr lang="en-US" sz="500" dirty="0">
                <a:solidFill>
                  <a:srgbClr val="BEC9D0"/>
                </a:solidFill>
              </a:rPr>
              <a:t>Advisory Board • All Rights Reserved • </a:t>
            </a:r>
            <a:r>
              <a:rPr lang="en-US" sz="500" b="1" dirty="0">
                <a:solidFill>
                  <a:srgbClr val="BEC9D0"/>
                </a:solidFill>
              </a:rPr>
              <a:t>advisory.com</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341574" y="202423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560779" y="260230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792510" y="318037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332507127"/>
      </p:ext>
    </p:extLst>
  </p:cSld>
  <p:clrMapOvr>
    <a:overrideClrMapping bg1="lt1" tx1="dk1" bg2="lt2" tx2="dk2" accent1="accent1" accent2="accent2" accent3="accent3" accent4="accent4" accent5="accent5" accent6="accent6" hlink="hlink" folHlink="folHlink"/>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userDrawn="1">
  <p:cSld name="18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20040" y="310348"/>
            <a:ext cx="5760720" cy="284917"/>
          </a:xfrm>
          <a:prstGeom prst="rect">
            <a:avLst/>
          </a:prstGeom>
        </p:spPr>
        <p:txBody>
          <a:bodyPr lIns="0" tIns="0" rIns="0" bIns="0" anchor="b" anchorCtr="0">
            <a:noAutofit/>
          </a:bodyPr>
          <a:lstStyle>
            <a:lvl1pPr>
              <a:defRPr/>
            </a:lvl1pPr>
          </a:lstStyle>
          <a:p>
            <a:r>
              <a:rPr lang="en-US" dirty="0"/>
              <a:t>Slide Title – Arial 18pt Bold, Use Title Case</a:t>
            </a:r>
          </a:p>
        </p:txBody>
      </p:sp>
      <p:sp>
        <p:nvSpPr>
          <p:cNvPr id="3" name="Slide Number Placeholder 2"/>
          <p:cNvSpPr>
            <a:spLocks noGrp="1"/>
          </p:cNvSpPr>
          <p:nvPr>
            <p:ph type="sldNum" sz="quarter" idx="10"/>
          </p:nvPr>
        </p:nvSpPr>
        <p:spPr bwMode="gray">
          <a:xfrm>
            <a:off x="5965561" y="0"/>
            <a:ext cx="435240" cy="255588"/>
          </a:xfrm>
          <a:prstGeom prst="rect">
            <a:avLst/>
          </a:prstGeom>
        </p:spPr>
        <p:txBody>
          <a:bodyPr>
            <a:noAutofit/>
          </a:bodyPr>
          <a:lstStyle/>
          <a:p>
            <a:fld id="{D1524D41-16DC-4D92-9EF9-071B213BE0F5}" type="slidenum">
              <a:rPr lang="en-US" smtClean="0">
                <a:solidFill>
                  <a:srgbClr val="333E48"/>
                </a:solidFill>
              </a:rPr>
              <a:pPr/>
              <a:t>‹#›</a:t>
            </a:fld>
            <a:endParaRPr lang="en-US">
              <a:solidFill>
                <a:srgbClr val="333E48"/>
              </a:solidFill>
            </a:endParaRPr>
          </a:p>
        </p:txBody>
      </p:sp>
      <p:sp>
        <p:nvSpPr>
          <p:cNvPr id="5" name="Text Placeholder 4"/>
          <p:cNvSpPr>
            <a:spLocks noGrp="1"/>
          </p:cNvSpPr>
          <p:nvPr>
            <p:ph type="body" sz="quarter" idx="11" hasCustomPrompt="1"/>
          </p:nvPr>
        </p:nvSpPr>
        <p:spPr bwMode="gray">
          <a:xfrm>
            <a:off x="320040" y="672075"/>
            <a:ext cx="5759450" cy="307240"/>
          </a:xfrm>
          <a:prstGeom prst="rect">
            <a:avLst/>
          </a:prstGeom>
        </p:spPr>
        <p:txBody>
          <a:bodyPr lIns="0" tIns="45718" rIns="0" bIns="45718">
            <a:no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9" name="Text Placeholder 21"/>
          <p:cNvSpPr>
            <a:spLocks noGrp="1"/>
          </p:cNvSpPr>
          <p:nvPr>
            <p:ph type="body" sz="quarter" idx="17" hasCustomPrompt="1"/>
          </p:nvPr>
        </p:nvSpPr>
        <p:spPr bwMode="gray">
          <a:xfrm>
            <a:off x="4352554" y="4572001"/>
            <a:ext cx="2048247" cy="228600"/>
          </a:xfrm>
          <a:prstGeom prst="rect">
            <a:avLst/>
          </a:prstGeom>
        </p:spPr>
        <p:txBody>
          <a:bodyPr lIns="45718" tIns="45718" rIns="45718" bIns="45718" anchor="b">
            <a:noAutofit/>
          </a:bodyPr>
          <a:lstStyle>
            <a:lvl1pPr marL="0" indent="0" algn="l">
              <a:spcBef>
                <a:spcPts val="0"/>
              </a:spcBef>
              <a:buNone/>
              <a:defRPr sz="5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11" name="Text Placeholder 4"/>
          <p:cNvSpPr>
            <a:spLocks noGrp="1"/>
          </p:cNvSpPr>
          <p:nvPr>
            <p:ph type="body" sz="quarter" idx="19" hasCustomPrompt="1"/>
          </p:nvPr>
        </p:nvSpPr>
        <p:spPr bwMode="gray">
          <a:xfrm>
            <a:off x="320040" y="1"/>
            <a:ext cx="2926080" cy="211215"/>
          </a:xfrm>
          <a:prstGeom prst="rect">
            <a:avLst/>
          </a:prstGeom>
        </p:spPr>
        <p:txBody>
          <a:bodyPr lIns="0" tIns="45718" rIns="0" bIns="45718">
            <a:no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14" name="Text Placeholder 23"/>
          <p:cNvSpPr>
            <a:spLocks noGrp="1"/>
          </p:cNvSpPr>
          <p:nvPr>
            <p:ph type="body" sz="quarter" idx="20" hasCustomPrompt="1"/>
          </p:nvPr>
        </p:nvSpPr>
        <p:spPr bwMode="gray">
          <a:xfrm>
            <a:off x="121620" y="4506913"/>
            <a:ext cx="1791487" cy="292100"/>
          </a:xfrm>
          <a:prstGeom prst="rect">
            <a:avLst/>
          </a:prstGeom>
        </p:spPr>
        <p:txBody>
          <a:bodyPr lIns="45718" tIns="45718" rIns="45718" bIns="45718" anchor="b">
            <a:noAutofit/>
          </a:bodyPr>
          <a:lstStyle>
            <a:lvl1pPr marL="91435" indent="-91435" algn="l" defTabSz="91435">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4108813717"/>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userDrawn="1">
  <p:cSld name="29_Standard">
    <p:spTree>
      <p:nvGrpSpPr>
        <p:cNvPr id="1" name=""/>
        <p:cNvGrpSpPr/>
        <p:nvPr/>
      </p:nvGrpSpPr>
      <p:grpSpPr>
        <a:xfrm>
          <a:off x="0" y="0"/>
          <a:ext cx="0" cy="0"/>
          <a:chOff x="0" y="0"/>
          <a:chExt cx="0" cy="0"/>
        </a:xfrm>
      </p:grpSpPr>
      <p:sp>
        <p:nvSpPr>
          <p:cNvPr id="12"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17" name="Text Placeholder 4"/>
          <p:cNvSpPr>
            <a:spLocks noGrp="1"/>
          </p:cNvSpPr>
          <p:nvPr>
            <p:ph type="body" sz="quarter" idx="22" hasCustomPrompt="1"/>
          </p:nvPr>
        </p:nvSpPr>
        <p:spPr bwMode="gray">
          <a:xfrm>
            <a:off x="320040" y="45947"/>
            <a:ext cx="2926080" cy="140039"/>
          </a:xfrm>
          <a:prstGeom prst="rect">
            <a:avLst/>
          </a:prstGeom>
        </p:spPr>
        <p:txBody>
          <a:bodyPr lIns="0" tIns="0" rIns="0" bIns="0">
            <a:sp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20" name="Text Placeholder 21"/>
          <p:cNvSpPr>
            <a:spLocks noGrp="1"/>
          </p:cNvSpPr>
          <p:nvPr>
            <p:ph type="body" sz="quarter" idx="23" hasCustomPrompt="1"/>
          </p:nvPr>
        </p:nvSpPr>
        <p:spPr bwMode="gray">
          <a:xfrm>
            <a:off x="4412711" y="4619013"/>
            <a:ext cx="1988089" cy="181588"/>
          </a:xfrm>
          <a:prstGeom prst="rect">
            <a:avLst/>
          </a:prstGeom>
        </p:spPr>
        <p:txBody>
          <a:bodyPr lIns="0" tIns="0" rIns="45718" bIns="27431"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21" name="Text Placeholder 23"/>
          <p:cNvSpPr>
            <a:spLocks noGrp="1"/>
          </p:cNvSpPr>
          <p:nvPr>
            <p:ph type="body" sz="quarter" idx="24" hasCustomPrompt="1"/>
          </p:nvPr>
        </p:nvSpPr>
        <p:spPr bwMode="gray">
          <a:xfrm>
            <a:off x="0" y="4390123"/>
            <a:ext cx="1743559" cy="230832"/>
          </a:xfrm>
          <a:prstGeom prst="rect">
            <a:avLst/>
          </a:prstGeom>
        </p:spPr>
        <p:txBody>
          <a:bodyPr lIns="45718" tIns="0" rIns="0" bIns="0" anchor="b">
            <a:spAutoFit/>
          </a:bodyPr>
          <a:lstStyle>
            <a:lvl1pPr marL="91435" indent="-91435" algn="l" defTabSz="91435">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
        <p:nvSpPr>
          <p:cNvPr id="23" name="Text Placeholder 4"/>
          <p:cNvSpPr>
            <a:spLocks noGrp="1"/>
          </p:cNvSpPr>
          <p:nvPr>
            <p:ph type="body" sz="quarter" idx="25" hasCustomPrompt="1"/>
          </p:nvPr>
        </p:nvSpPr>
        <p:spPr bwMode="gray">
          <a:xfrm>
            <a:off x="320040" y="314826"/>
            <a:ext cx="5759450" cy="280077"/>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a:t>Slide Title – Arial 18pt Bold, Use Title Case</a:t>
            </a:r>
          </a:p>
        </p:txBody>
      </p:sp>
    </p:spTree>
    <p:extLst>
      <p:ext uri="{BB962C8B-B14F-4D97-AF65-F5344CB8AC3E}">
        <p14:creationId xmlns:p14="http://schemas.microsoft.com/office/powerpoint/2010/main" val="455232796"/>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87" y="-13366"/>
            <a:ext cx="6419086" cy="4814315"/>
          </a:xfrm>
          <a:prstGeom prst="rect">
            <a:avLst/>
          </a:prstGeom>
        </p:spPr>
      </p:pic>
    </p:spTree>
    <p:extLst>
      <p:ext uri="{BB962C8B-B14F-4D97-AF65-F5344CB8AC3E}">
        <p14:creationId xmlns:p14="http://schemas.microsoft.com/office/powerpoint/2010/main" val="4093234344"/>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showMasterSp="0" preserve="1" userDrawn="1">
  <p:cSld name="Title: Logo Lock-up">
    <p:spTree>
      <p:nvGrpSpPr>
        <p:cNvPr id="1" name=""/>
        <p:cNvGrpSpPr/>
        <p:nvPr/>
      </p:nvGrpSpPr>
      <p:grpSpPr>
        <a:xfrm>
          <a:off x="0" y="0"/>
          <a:ext cx="0" cy="0"/>
          <a:chOff x="0" y="0"/>
          <a:chExt cx="0" cy="0"/>
        </a:xfrm>
      </p:grpSpPr>
      <p:sp>
        <p:nvSpPr>
          <p:cNvPr id="15" name="Rectangle 14"/>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20" name="Group 19"/>
          <p:cNvGrpSpPr/>
          <p:nvPr userDrawn="1"/>
        </p:nvGrpSpPr>
        <p:grpSpPr bwMode="gray">
          <a:xfrm>
            <a:off x="2469328" y="1009678"/>
            <a:ext cx="3931710" cy="3793330"/>
            <a:chOff x="2469328" y="1009678"/>
            <a:chExt cx="3931710" cy="3793330"/>
          </a:xfrm>
        </p:grpSpPr>
        <p:sp>
          <p:nvSpPr>
            <p:cNvPr id="21"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2"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3"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grpSp>
      <p:sp>
        <p:nvSpPr>
          <p:cNvPr id="24" name="Rectangle 23"/>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5" name="Rectangle 24"/>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6" name="Text Placeholder 5"/>
          <p:cNvSpPr txBox="1">
            <a:spLocks/>
          </p:cNvSpPr>
          <p:nvPr userDrawn="1"/>
        </p:nvSpPr>
        <p:spPr bwMode="gray">
          <a:xfrm>
            <a:off x="3196864" y="4558066"/>
            <a:ext cx="2880771" cy="123111"/>
          </a:xfrm>
          <a:prstGeom prst="rect">
            <a:avLst/>
          </a:prstGeom>
        </p:spPr>
        <p:txBody>
          <a:bodyPr lIns="0" tIns="0" rIns="0" bIns="0">
            <a:spAutoFit/>
          </a:bodyPr>
          <a:lstStyle>
            <a:lvl1pPr marL="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1pPr>
            <a:lvl2pPr marL="1143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2pPr>
            <a:lvl3pPr marL="2286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3pPr>
            <a:lvl4pPr marL="3429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4pPr>
            <a:lvl5pPr marL="457200" indent="0" algn="l" defTabSz="640080" rtl="0" eaLnBrk="1" latinLnBrk="0" hangingPunct="1">
              <a:spcBef>
                <a:spcPts val="0"/>
              </a:spcBef>
              <a:buFont typeface="Arial" pitchFamily="34" charset="0"/>
              <a:buNone/>
              <a:defRPr sz="1200" kern="1200" baseline="0">
                <a:solidFill>
                  <a:schemeClr val="bg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lgn="r"/>
            <a:r>
              <a:rPr lang="en-US" sz="800" dirty="0">
                <a:solidFill>
                  <a:srgbClr val="333E48"/>
                </a:solidFill>
              </a:rPr>
              <a:t>research             technology             consulting</a:t>
            </a: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335" y="4563674"/>
            <a:ext cx="2665432" cy="115036"/>
          </a:xfrm>
          <a:prstGeom prst="rect">
            <a:avLst/>
          </a:prstGeom>
        </p:spPr>
      </p:pic>
      <p:sp>
        <p:nvSpPr>
          <p:cNvPr id="4"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6"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sp>
        <p:nvSpPr>
          <p:cNvPr id="18" name="Text Placeholder 5"/>
          <p:cNvSpPr>
            <a:spLocks noGrp="1"/>
          </p:cNvSpPr>
          <p:nvPr>
            <p:ph type="body" sz="quarter" idx="21" hasCustomPrompt="1"/>
          </p:nvPr>
        </p:nvSpPr>
        <p:spPr bwMode="gray">
          <a:xfrm>
            <a:off x="2012737" y="272657"/>
            <a:ext cx="2286000" cy="402336"/>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6" name="Straight Connector 15"/>
          <p:cNvCxnSpPr/>
          <p:nvPr userDrawn="1"/>
        </p:nvCxnSpPr>
        <p:spPr bwMode="gray">
          <a:xfrm>
            <a:off x="1892961" y="272657"/>
            <a:ext cx="0" cy="398908"/>
          </a:xfrm>
          <a:prstGeom prst="line">
            <a:avLst/>
          </a:prstGeom>
          <a:ln w="5715">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8782" y="272657"/>
            <a:ext cx="1438723" cy="398908"/>
          </a:xfrm>
          <a:prstGeom prst="rect">
            <a:avLst/>
          </a:prstGeom>
        </p:spPr>
      </p:pic>
      <p:grpSp>
        <p:nvGrpSpPr>
          <p:cNvPr id="43" name="Group 42"/>
          <p:cNvGrpSpPr/>
          <p:nvPr userDrawn="1"/>
        </p:nvGrpSpPr>
        <p:grpSpPr>
          <a:xfrm>
            <a:off x="5376532" y="4563007"/>
            <a:ext cx="196409" cy="128480"/>
            <a:chOff x="656773" y="1399832"/>
            <a:chExt cx="8289135" cy="5422283"/>
          </a:xfrm>
        </p:grpSpPr>
        <p:sp>
          <p:nvSpPr>
            <p:cNvPr id="44" name="Rectangle 43"/>
            <p:cNvSpPr/>
            <p:nvPr/>
          </p:nvSpPr>
          <p:spPr bwMode="gray">
            <a:xfrm flipH="1">
              <a:off x="4417883" y="3543481"/>
              <a:ext cx="4528025" cy="3278634"/>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45" name="Group 44"/>
            <p:cNvGrpSpPr/>
            <p:nvPr/>
          </p:nvGrpSpPr>
          <p:grpSpPr>
            <a:xfrm>
              <a:off x="656773" y="1399832"/>
              <a:ext cx="3784599" cy="5422283"/>
              <a:chOff x="656773" y="1399832"/>
              <a:chExt cx="3784599" cy="5422283"/>
            </a:xfrm>
          </p:grpSpPr>
          <p:sp>
            <p:nvSpPr>
              <p:cNvPr id="47" name="Rectangle 43"/>
              <p:cNvSpPr/>
              <p:nvPr/>
            </p:nvSpPr>
            <p:spPr bwMode="gray">
              <a:xfrm>
                <a:off x="656773" y="3543481"/>
                <a:ext cx="3784599" cy="3278634"/>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8" name="Oval 47"/>
              <p:cNvSpPr/>
              <p:nvPr/>
            </p:nvSpPr>
            <p:spPr bwMode="gray">
              <a:xfrm>
                <a:off x="793607"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46" name="Oval 45"/>
            <p:cNvSpPr/>
            <p:nvPr/>
          </p:nvSpPr>
          <p:spPr bwMode="gray">
            <a:xfrm>
              <a:off x="6937232"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grpSp>
        <p:nvGrpSpPr>
          <p:cNvPr id="49" name="Group 48"/>
          <p:cNvGrpSpPr/>
          <p:nvPr userDrawn="1"/>
        </p:nvGrpSpPr>
        <p:grpSpPr>
          <a:xfrm>
            <a:off x="4558489" y="4525050"/>
            <a:ext cx="151956" cy="203371"/>
            <a:chOff x="4807473" y="3465581"/>
            <a:chExt cx="2677513" cy="3583450"/>
          </a:xfrm>
          <a:solidFill>
            <a:schemeClr val="tx1"/>
          </a:solidFill>
        </p:grpSpPr>
        <p:sp>
          <p:nvSpPr>
            <p:cNvPr id="50" name="Flowchart: Manual Operation 15"/>
            <p:cNvSpPr/>
            <p:nvPr/>
          </p:nvSpPr>
          <p:spPr bwMode="gray">
            <a:xfrm>
              <a:off x="5047396" y="5469276"/>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51" name="Flowchart: Manual Operation 15"/>
            <p:cNvSpPr/>
            <p:nvPr/>
          </p:nvSpPr>
          <p:spPr bwMode="gray">
            <a:xfrm>
              <a:off x="4807473" y="3465581"/>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52" name="Flowchart: Manual Operation 15"/>
            <p:cNvSpPr/>
            <p:nvPr/>
          </p:nvSpPr>
          <p:spPr bwMode="gray">
            <a:xfrm rot="21428216">
              <a:off x="6068144" y="4422934"/>
              <a:ext cx="1416842" cy="141684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53" name="Rounded Rectangle 11"/>
          <p:cNvSpPr/>
          <p:nvPr userDrawn="1"/>
        </p:nvSpPr>
        <p:spPr bwMode="gray">
          <a:xfrm rot="18908457">
            <a:off x="3760132" y="4584583"/>
            <a:ext cx="190031" cy="98266"/>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Tree>
    <p:extLst>
      <p:ext uri="{BB962C8B-B14F-4D97-AF65-F5344CB8AC3E}">
        <p14:creationId xmlns:p14="http://schemas.microsoft.com/office/powerpoint/2010/main" val="1766792457"/>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showMasterSp="0" preserve="1" userDrawn="1">
  <p:cSld name="Title: Logo">
    <p:spTree>
      <p:nvGrpSpPr>
        <p:cNvPr id="1" name=""/>
        <p:cNvGrpSpPr/>
        <p:nvPr/>
      </p:nvGrpSpPr>
      <p:grpSpPr>
        <a:xfrm>
          <a:off x="0" y="0"/>
          <a:ext cx="0" cy="0"/>
          <a:chOff x="0" y="0"/>
          <a:chExt cx="0" cy="0"/>
        </a:xfrm>
      </p:grpSpPr>
      <p:sp>
        <p:nvSpPr>
          <p:cNvPr id="14" name="Rectangle 13"/>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15" name="Group 14"/>
          <p:cNvGrpSpPr/>
          <p:nvPr userDrawn="1"/>
        </p:nvGrpSpPr>
        <p:grpSpPr bwMode="gray">
          <a:xfrm>
            <a:off x="2469328" y="1009678"/>
            <a:ext cx="3931710" cy="3793330"/>
            <a:chOff x="2469328" y="1009678"/>
            <a:chExt cx="3931710" cy="3793330"/>
          </a:xfrm>
        </p:grpSpPr>
        <p:sp>
          <p:nvSpPr>
            <p:cNvPr id="17"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1"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2"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grpSp>
      <p:sp>
        <p:nvSpPr>
          <p:cNvPr id="25" name="Rectangle 24"/>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6" name="Rectangle 25"/>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335" y="4563674"/>
            <a:ext cx="2665432" cy="115036"/>
          </a:xfrm>
          <a:prstGeom prst="rect">
            <a:avLst/>
          </a:prstGeom>
        </p:spPr>
      </p:pic>
      <p:sp>
        <p:nvSpPr>
          <p:cNvPr id="23"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24"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8782" y="272657"/>
            <a:ext cx="1438723" cy="398908"/>
          </a:xfrm>
          <a:prstGeom prst="rect">
            <a:avLst/>
          </a:prstGeom>
        </p:spPr>
      </p:pic>
      <p:sp>
        <p:nvSpPr>
          <p:cNvPr id="40" name="Text Placeholder 5"/>
          <p:cNvSpPr txBox="1">
            <a:spLocks/>
          </p:cNvSpPr>
          <p:nvPr userDrawn="1"/>
        </p:nvSpPr>
        <p:spPr bwMode="gray">
          <a:xfrm>
            <a:off x="3196864" y="4558066"/>
            <a:ext cx="2880771" cy="123111"/>
          </a:xfrm>
          <a:prstGeom prst="rect">
            <a:avLst/>
          </a:prstGeom>
        </p:spPr>
        <p:txBody>
          <a:bodyPr lIns="0" tIns="0" rIns="0" bIns="0">
            <a:spAutoFit/>
          </a:bodyPr>
          <a:lstStyle>
            <a:lvl1pPr marL="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1pPr>
            <a:lvl2pPr marL="1143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2pPr>
            <a:lvl3pPr marL="2286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3pPr>
            <a:lvl4pPr marL="3429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4pPr>
            <a:lvl5pPr marL="457200" indent="0" algn="l" defTabSz="640080" rtl="0" eaLnBrk="1" latinLnBrk="0" hangingPunct="1">
              <a:spcBef>
                <a:spcPts val="0"/>
              </a:spcBef>
              <a:buFont typeface="Arial" pitchFamily="34" charset="0"/>
              <a:buNone/>
              <a:defRPr sz="1200" kern="1200" baseline="0">
                <a:solidFill>
                  <a:schemeClr val="bg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lgn="r"/>
            <a:r>
              <a:rPr lang="en-US" sz="800" dirty="0">
                <a:solidFill>
                  <a:srgbClr val="333E48"/>
                </a:solidFill>
              </a:rPr>
              <a:t>research             technology             consulting</a:t>
            </a:r>
          </a:p>
        </p:txBody>
      </p:sp>
      <p:grpSp>
        <p:nvGrpSpPr>
          <p:cNvPr id="41" name="Group 40"/>
          <p:cNvGrpSpPr/>
          <p:nvPr userDrawn="1"/>
        </p:nvGrpSpPr>
        <p:grpSpPr>
          <a:xfrm>
            <a:off x="5376532" y="4563007"/>
            <a:ext cx="196409" cy="128480"/>
            <a:chOff x="656773" y="1399832"/>
            <a:chExt cx="8289135" cy="5422283"/>
          </a:xfrm>
        </p:grpSpPr>
        <p:sp>
          <p:nvSpPr>
            <p:cNvPr id="42" name="Rectangle 43"/>
            <p:cNvSpPr/>
            <p:nvPr/>
          </p:nvSpPr>
          <p:spPr bwMode="gray">
            <a:xfrm flipH="1">
              <a:off x="4417883" y="3543481"/>
              <a:ext cx="4528025" cy="3278634"/>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43" name="Group 42"/>
            <p:cNvGrpSpPr/>
            <p:nvPr/>
          </p:nvGrpSpPr>
          <p:grpSpPr>
            <a:xfrm>
              <a:off x="656773" y="1399832"/>
              <a:ext cx="3784599" cy="5422283"/>
              <a:chOff x="656773" y="1399832"/>
              <a:chExt cx="3784599" cy="5422283"/>
            </a:xfrm>
          </p:grpSpPr>
          <p:sp>
            <p:nvSpPr>
              <p:cNvPr id="45" name="Rectangle 43"/>
              <p:cNvSpPr/>
              <p:nvPr/>
            </p:nvSpPr>
            <p:spPr bwMode="gray">
              <a:xfrm>
                <a:off x="656773" y="3543481"/>
                <a:ext cx="3784599" cy="3278634"/>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6" name="Oval 45"/>
              <p:cNvSpPr/>
              <p:nvPr/>
            </p:nvSpPr>
            <p:spPr bwMode="gray">
              <a:xfrm>
                <a:off x="793607"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44" name="Oval 43"/>
            <p:cNvSpPr/>
            <p:nvPr/>
          </p:nvSpPr>
          <p:spPr bwMode="gray">
            <a:xfrm>
              <a:off x="6937232"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grpSp>
        <p:nvGrpSpPr>
          <p:cNvPr id="47" name="Group 46"/>
          <p:cNvGrpSpPr/>
          <p:nvPr userDrawn="1"/>
        </p:nvGrpSpPr>
        <p:grpSpPr>
          <a:xfrm>
            <a:off x="4558489" y="4525050"/>
            <a:ext cx="151956" cy="203371"/>
            <a:chOff x="4807473" y="3465581"/>
            <a:chExt cx="2677513" cy="3583450"/>
          </a:xfrm>
          <a:solidFill>
            <a:schemeClr val="tx1"/>
          </a:solidFill>
        </p:grpSpPr>
        <p:sp>
          <p:nvSpPr>
            <p:cNvPr id="48" name="Flowchart: Manual Operation 15"/>
            <p:cNvSpPr/>
            <p:nvPr/>
          </p:nvSpPr>
          <p:spPr bwMode="gray">
            <a:xfrm>
              <a:off x="5047396" y="5469276"/>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9" name="Flowchart: Manual Operation 15"/>
            <p:cNvSpPr/>
            <p:nvPr/>
          </p:nvSpPr>
          <p:spPr bwMode="gray">
            <a:xfrm>
              <a:off x="4807473" y="3465581"/>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50" name="Flowchart: Manual Operation 15"/>
            <p:cNvSpPr/>
            <p:nvPr/>
          </p:nvSpPr>
          <p:spPr bwMode="gray">
            <a:xfrm rot="21428216">
              <a:off x="6068144" y="4422934"/>
              <a:ext cx="1416842" cy="141684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51" name="Rounded Rectangle 11"/>
          <p:cNvSpPr/>
          <p:nvPr userDrawn="1"/>
        </p:nvSpPr>
        <p:spPr bwMode="gray">
          <a:xfrm rot="18908457">
            <a:off x="3760132" y="4584583"/>
            <a:ext cx="190031" cy="98266"/>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Tree>
    <p:extLst>
      <p:ext uri="{BB962C8B-B14F-4D97-AF65-F5344CB8AC3E}">
        <p14:creationId xmlns:p14="http://schemas.microsoft.com/office/powerpoint/2010/main" val="981541142"/>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AB In-Brief (Dark)">
    <p:spTree>
      <p:nvGrpSpPr>
        <p:cNvPr id="1" name=""/>
        <p:cNvGrpSpPr/>
        <p:nvPr/>
      </p:nvGrpSpPr>
      <p:grpSpPr>
        <a:xfrm>
          <a:off x="0" y="0"/>
          <a:ext cx="0" cy="0"/>
          <a:chOff x="0" y="0"/>
          <a:chExt cx="0" cy="0"/>
        </a:xfrm>
      </p:grpSpPr>
      <p:grpSp>
        <p:nvGrpSpPr>
          <p:cNvPr id="42" name="Group 41"/>
          <p:cNvGrpSpPr/>
          <p:nvPr userDrawn="1"/>
        </p:nvGrpSpPr>
        <p:grpSpPr bwMode="gray">
          <a:xfrm>
            <a:off x="962670" y="730531"/>
            <a:ext cx="5438130" cy="3146488"/>
            <a:chOff x="957908" y="730531"/>
            <a:chExt cx="5438130" cy="3146488"/>
          </a:xfrm>
        </p:grpSpPr>
        <p:sp>
          <p:nvSpPr>
            <p:cNvPr id="31" name="Rectangle 36"/>
            <p:cNvSpPr/>
            <p:nvPr userDrawn="1"/>
          </p:nvSpPr>
          <p:spPr bwMode="gray">
            <a:xfrm>
              <a:off x="957908" y="730531"/>
              <a:ext cx="4678792" cy="3146488"/>
            </a:xfrm>
            <a:custGeom>
              <a:avLst/>
              <a:gdLst>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 name="connsiteX6" fmla="*/ 0 w 7315200"/>
                <a:gd name="connsiteY6" fmla="*/ 0 h 4919472"/>
                <a:gd name="connsiteX7" fmla="*/ 39140 w 7315200"/>
                <a:gd name="connsiteY7" fmla="*/ 0 h 4919472"/>
                <a:gd name="connsiteX8" fmla="*/ 0 w 7315200"/>
                <a:gd name="connsiteY8" fmla="*/ 0 h 4919472"/>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00" h="4919472">
                  <a:moveTo>
                    <a:pt x="3165079" y="0"/>
                  </a:moveTo>
                  <a:lnTo>
                    <a:pt x="7315200" y="0"/>
                  </a:lnTo>
                  <a:lnTo>
                    <a:pt x="7315200" y="4919472"/>
                  </a:lnTo>
                  <a:lnTo>
                    <a:pt x="0" y="4919472"/>
                  </a:lnTo>
                  <a:lnTo>
                    <a:pt x="0" y="4917391"/>
                  </a:lnTo>
                  <a:lnTo>
                    <a:pt x="3165079" y="0"/>
                  </a:lnTo>
                  <a:close/>
                </a:path>
              </a:pathLst>
            </a:custGeom>
            <a:solidFill>
              <a:srgbClr val="58606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2" name="Rectangle 36"/>
            <p:cNvSpPr/>
            <p:nvPr userDrawn="1"/>
          </p:nvSpPr>
          <p:spPr bwMode="gray">
            <a:xfrm>
              <a:off x="1315310" y="730531"/>
              <a:ext cx="4678792" cy="3146488"/>
            </a:xfrm>
            <a:custGeom>
              <a:avLst/>
              <a:gdLst>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 name="connsiteX6" fmla="*/ 0 w 7315200"/>
                <a:gd name="connsiteY6" fmla="*/ 0 h 4919472"/>
                <a:gd name="connsiteX7" fmla="*/ 39140 w 7315200"/>
                <a:gd name="connsiteY7" fmla="*/ 0 h 4919472"/>
                <a:gd name="connsiteX8" fmla="*/ 0 w 7315200"/>
                <a:gd name="connsiteY8" fmla="*/ 0 h 4919472"/>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00" h="4919472">
                  <a:moveTo>
                    <a:pt x="3165079" y="0"/>
                  </a:moveTo>
                  <a:lnTo>
                    <a:pt x="7315200" y="0"/>
                  </a:lnTo>
                  <a:lnTo>
                    <a:pt x="7315200" y="4919472"/>
                  </a:lnTo>
                  <a:lnTo>
                    <a:pt x="0" y="4919472"/>
                  </a:lnTo>
                  <a:lnTo>
                    <a:pt x="0" y="4917391"/>
                  </a:lnTo>
                  <a:lnTo>
                    <a:pt x="3165079" y="0"/>
                  </a:lnTo>
                  <a:close/>
                </a:path>
              </a:pathLst>
            </a:custGeom>
            <a:solidFill>
              <a:srgbClr val="454F5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3" name="Rectangle 36"/>
            <p:cNvSpPr/>
            <p:nvPr userDrawn="1"/>
          </p:nvSpPr>
          <p:spPr bwMode="gray">
            <a:xfrm>
              <a:off x="1717246" y="730531"/>
              <a:ext cx="4678792" cy="3146488"/>
            </a:xfrm>
            <a:custGeom>
              <a:avLst/>
              <a:gdLst>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 name="connsiteX6" fmla="*/ 0 w 7315200"/>
                <a:gd name="connsiteY6" fmla="*/ 0 h 4919472"/>
                <a:gd name="connsiteX7" fmla="*/ 0 w 7315200"/>
                <a:gd name="connsiteY7" fmla="*/ 60810 h 4919472"/>
                <a:gd name="connsiteX8" fmla="*/ 0 w 7315200"/>
                <a:gd name="connsiteY8" fmla="*/ 0 h 4919472"/>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00" h="4919472">
                  <a:moveTo>
                    <a:pt x="3165079" y="0"/>
                  </a:moveTo>
                  <a:lnTo>
                    <a:pt x="7315200" y="0"/>
                  </a:lnTo>
                  <a:lnTo>
                    <a:pt x="7315200" y="4919472"/>
                  </a:lnTo>
                  <a:lnTo>
                    <a:pt x="0" y="4919472"/>
                  </a:lnTo>
                  <a:lnTo>
                    <a:pt x="0" y="4917391"/>
                  </a:lnTo>
                  <a:lnTo>
                    <a:pt x="3165079" y="0"/>
                  </a:ln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57152" y="346234"/>
            <a:ext cx="2304288" cy="99450"/>
          </a:xfrm>
          <a:prstGeom prst="rect">
            <a:avLst/>
          </a:prstGeom>
          <a:noFill/>
          <a:ln>
            <a:noFill/>
          </a:ln>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20319" y="228311"/>
            <a:ext cx="1133856" cy="314378"/>
          </a:xfrm>
          <a:prstGeom prst="rect">
            <a:avLst/>
          </a:prstGeom>
          <a:noFill/>
          <a:ln>
            <a:noFill/>
          </a:ln>
        </p:spPr>
      </p:pic>
      <p:sp>
        <p:nvSpPr>
          <p:cNvPr id="7" name="TextBox 6"/>
          <p:cNvSpPr txBox="1"/>
          <p:nvPr userDrawn="1"/>
        </p:nvSpPr>
        <p:spPr bwMode="gray">
          <a:xfrm>
            <a:off x="318663" y="4327487"/>
            <a:ext cx="952357" cy="200055"/>
          </a:xfrm>
          <a:prstGeom prst="rect">
            <a:avLst/>
          </a:prstGeom>
          <a:noFill/>
        </p:spPr>
        <p:txBody>
          <a:bodyPr wrap="square" lIns="0" tIns="0" rIns="0" bIns="0" rtlCol="0">
            <a:spAutoFit/>
          </a:bodyPr>
          <a:lstStyle/>
          <a:p>
            <a:pPr>
              <a:spcBef>
                <a:spcPts val="500"/>
              </a:spcBef>
            </a:pPr>
            <a:r>
              <a:rPr lang="en-US" sz="650" dirty="0">
                <a:solidFill>
                  <a:srgbClr val="333E48"/>
                </a:solidFill>
              </a:rPr>
              <a:t>membership renewal rate among U.S. hospitals</a:t>
            </a:r>
          </a:p>
        </p:txBody>
      </p:sp>
      <p:sp>
        <p:nvSpPr>
          <p:cNvPr id="8" name="TextBox 7"/>
          <p:cNvSpPr txBox="1"/>
          <p:nvPr userDrawn="1"/>
        </p:nvSpPr>
        <p:spPr bwMode="gray">
          <a:xfrm>
            <a:off x="1832732" y="4327487"/>
            <a:ext cx="1340690" cy="200055"/>
          </a:xfrm>
          <a:prstGeom prst="rect">
            <a:avLst/>
          </a:prstGeom>
          <a:noFill/>
        </p:spPr>
        <p:txBody>
          <a:bodyPr wrap="square" lIns="0" tIns="0" rIns="0" bIns="0" rtlCol="0">
            <a:spAutoFit/>
          </a:bodyPr>
          <a:lstStyle/>
          <a:p>
            <a:pPr>
              <a:spcBef>
                <a:spcPts val="500"/>
              </a:spcBef>
            </a:pPr>
            <a:r>
              <a:rPr lang="en-US" sz="650" dirty="0">
                <a:solidFill>
                  <a:srgbClr val="333E48"/>
                </a:solidFill>
              </a:rPr>
              <a:t>of U.S. News and World Report “Honor Roll” hospitals are members</a:t>
            </a:r>
          </a:p>
        </p:txBody>
      </p:sp>
      <p:sp>
        <p:nvSpPr>
          <p:cNvPr id="9" name="TextBox 8"/>
          <p:cNvSpPr txBox="1"/>
          <p:nvPr userDrawn="1"/>
        </p:nvSpPr>
        <p:spPr bwMode="gray">
          <a:xfrm>
            <a:off x="318663" y="4018422"/>
            <a:ext cx="892013" cy="307777"/>
          </a:xfrm>
          <a:prstGeom prst="rect">
            <a:avLst/>
          </a:prstGeom>
          <a:noFill/>
        </p:spPr>
        <p:txBody>
          <a:bodyPr wrap="square" lIns="0" tIns="0" rIns="0" bIns="0" rtlCol="0">
            <a:spAutoFit/>
          </a:bodyPr>
          <a:lstStyle/>
          <a:p>
            <a:pPr>
              <a:spcBef>
                <a:spcPts val="500"/>
              </a:spcBef>
            </a:pPr>
            <a:r>
              <a:rPr lang="en-US" sz="2000" dirty="0">
                <a:solidFill>
                  <a:srgbClr val="CF0A2C"/>
                </a:solidFill>
              </a:rPr>
              <a:t>96%</a:t>
            </a:r>
          </a:p>
        </p:txBody>
      </p:sp>
      <p:sp>
        <p:nvSpPr>
          <p:cNvPr id="10" name="TextBox 9"/>
          <p:cNvSpPr txBox="1"/>
          <p:nvPr userDrawn="1"/>
        </p:nvSpPr>
        <p:spPr bwMode="gray">
          <a:xfrm>
            <a:off x="1816064" y="4018422"/>
            <a:ext cx="1075484" cy="307777"/>
          </a:xfrm>
          <a:prstGeom prst="rect">
            <a:avLst/>
          </a:prstGeom>
          <a:noFill/>
        </p:spPr>
        <p:txBody>
          <a:bodyPr wrap="square" lIns="0" tIns="0" rIns="0" bIns="0" rtlCol="0">
            <a:spAutoFit/>
          </a:bodyPr>
          <a:lstStyle/>
          <a:p>
            <a:pPr>
              <a:spcBef>
                <a:spcPts val="500"/>
              </a:spcBef>
            </a:pPr>
            <a:r>
              <a:rPr lang="en-US" sz="2000" dirty="0">
                <a:solidFill>
                  <a:srgbClr val="CF0A2C"/>
                </a:solidFill>
              </a:rPr>
              <a:t>100%</a:t>
            </a:r>
          </a:p>
        </p:txBody>
      </p:sp>
      <p:sp>
        <p:nvSpPr>
          <p:cNvPr id="11" name="TextBox 10"/>
          <p:cNvSpPr txBox="1"/>
          <p:nvPr userDrawn="1"/>
        </p:nvSpPr>
        <p:spPr bwMode="gray">
          <a:xfrm>
            <a:off x="3678877" y="4327487"/>
            <a:ext cx="759773" cy="200055"/>
          </a:xfrm>
          <a:prstGeom prst="rect">
            <a:avLst/>
          </a:prstGeom>
          <a:noFill/>
        </p:spPr>
        <p:txBody>
          <a:bodyPr wrap="square" lIns="0" tIns="0" rIns="0" bIns="0" rtlCol="0">
            <a:spAutoFit/>
          </a:bodyPr>
          <a:lstStyle/>
          <a:p>
            <a:pPr>
              <a:spcBef>
                <a:spcPts val="500"/>
              </a:spcBef>
            </a:pPr>
            <a:r>
              <a:rPr lang="en-US" sz="650" dirty="0">
                <a:solidFill>
                  <a:srgbClr val="333E48"/>
                </a:solidFill>
              </a:rPr>
              <a:t>health care member</a:t>
            </a:r>
            <a:br>
              <a:rPr lang="en-US" sz="650" dirty="0">
                <a:solidFill>
                  <a:srgbClr val="333E48"/>
                </a:solidFill>
              </a:rPr>
            </a:br>
            <a:r>
              <a:rPr lang="en-US" sz="650" dirty="0">
                <a:solidFill>
                  <a:srgbClr val="333E48"/>
                </a:solidFill>
              </a:rPr>
              <a:t>organizations</a:t>
            </a:r>
          </a:p>
        </p:txBody>
      </p:sp>
      <p:sp>
        <p:nvSpPr>
          <p:cNvPr id="12" name="TextBox 11"/>
          <p:cNvSpPr txBox="1"/>
          <p:nvPr userDrawn="1"/>
        </p:nvSpPr>
        <p:spPr bwMode="gray">
          <a:xfrm>
            <a:off x="3683639" y="4018422"/>
            <a:ext cx="781205" cy="307777"/>
          </a:xfrm>
          <a:prstGeom prst="rect">
            <a:avLst/>
          </a:prstGeom>
          <a:noFill/>
        </p:spPr>
        <p:txBody>
          <a:bodyPr wrap="square" lIns="0" tIns="0" rIns="0" bIns="0" rtlCol="0">
            <a:spAutoFit/>
          </a:bodyPr>
          <a:lstStyle/>
          <a:p>
            <a:pPr>
              <a:spcBef>
                <a:spcPts val="500"/>
              </a:spcBef>
            </a:pPr>
            <a:r>
              <a:rPr lang="en-US" sz="2000" dirty="0">
                <a:solidFill>
                  <a:srgbClr val="CF0A2C"/>
                </a:solidFill>
              </a:rPr>
              <a:t>4,400</a:t>
            </a:r>
            <a:r>
              <a:rPr lang="en-US" sz="2000" baseline="30000" dirty="0">
                <a:solidFill>
                  <a:srgbClr val="CF0A2C"/>
                </a:solidFill>
              </a:rPr>
              <a:t>+</a:t>
            </a:r>
          </a:p>
        </p:txBody>
      </p:sp>
      <p:sp>
        <p:nvSpPr>
          <p:cNvPr id="13" name="TextBox 12"/>
          <p:cNvSpPr txBox="1"/>
          <p:nvPr userDrawn="1"/>
        </p:nvSpPr>
        <p:spPr bwMode="gray">
          <a:xfrm>
            <a:off x="5208120" y="4327487"/>
            <a:ext cx="576487" cy="200055"/>
          </a:xfrm>
          <a:prstGeom prst="rect">
            <a:avLst/>
          </a:prstGeom>
          <a:noFill/>
        </p:spPr>
        <p:txBody>
          <a:bodyPr wrap="square" lIns="0" tIns="0" rIns="0" bIns="0" rtlCol="0">
            <a:spAutoFit/>
          </a:bodyPr>
          <a:lstStyle/>
          <a:p>
            <a:pPr>
              <a:spcBef>
                <a:spcPts val="500"/>
              </a:spcBef>
            </a:pPr>
            <a:r>
              <a:rPr lang="en-US" sz="650" dirty="0">
                <a:solidFill>
                  <a:srgbClr val="333E48"/>
                </a:solidFill>
              </a:rPr>
              <a:t>CEO and COO</a:t>
            </a:r>
            <a:br>
              <a:rPr lang="en-US" sz="650" dirty="0">
                <a:solidFill>
                  <a:srgbClr val="333E48"/>
                </a:solidFill>
              </a:rPr>
            </a:br>
            <a:r>
              <a:rPr lang="en-US" sz="650" dirty="0">
                <a:solidFill>
                  <a:srgbClr val="333E48"/>
                </a:solidFill>
              </a:rPr>
              <a:t>relationships</a:t>
            </a:r>
          </a:p>
        </p:txBody>
      </p:sp>
      <p:sp>
        <p:nvSpPr>
          <p:cNvPr id="14" name="TextBox 13"/>
          <p:cNvSpPr txBox="1"/>
          <p:nvPr userDrawn="1"/>
        </p:nvSpPr>
        <p:spPr bwMode="gray">
          <a:xfrm>
            <a:off x="5208120" y="4018422"/>
            <a:ext cx="771199" cy="307777"/>
          </a:xfrm>
          <a:prstGeom prst="rect">
            <a:avLst/>
          </a:prstGeom>
          <a:noFill/>
        </p:spPr>
        <p:txBody>
          <a:bodyPr wrap="square" lIns="0" tIns="0" rIns="0" bIns="0" rtlCol="0">
            <a:spAutoFit/>
          </a:bodyPr>
          <a:lstStyle/>
          <a:p>
            <a:pPr>
              <a:spcBef>
                <a:spcPts val="500"/>
              </a:spcBef>
            </a:pPr>
            <a:r>
              <a:rPr lang="en-US" sz="2000" dirty="0">
                <a:solidFill>
                  <a:srgbClr val="CF0A2C"/>
                </a:solidFill>
              </a:rPr>
              <a:t>9,500</a:t>
            </a:r>
            <a:r>
              <a:rPr lang="en-US" sz="2000" baseline="30000" dirty="0">
                <a:solidFill>
                  <a:srgbClr val="CF0A2C"/>
                </a:solidFill>
              </a:rPr>
              <a:t>+</a:t>
            </a:r>
          </a:p>
        </p:txBody>
      </p:sp>
      <p:sp>
        <p:nvSpPr>
          <p:cNvPr id="15" name="TextBox 14"/>
          <p:cNvSpPr txBox="1"/>
          <p:nvPr userDrawn="1"/>
        </p:nvSpPr>
        <p:spPr bwMode="gray">
          <a:xfrm>
            <a:off x="318663" y="1623174"/>
            <a:ext cx="1936475" cy="1346522"/>
          </a:xfrm>
          <a:custGeom>
            <a:avLst/>
            <a:gdLst>
              <a:gd name="connsiteX0" fmla="*/ 0 w 2966356"/>
              <a:gd name="connsiteY0" fmla="*/ 0 h 1354217"/>
              <a:gd name="connsiteX1" fmla="*/ 2966356 w 2966356"/>
              <a:gd name="connsiteY1" fmla="*/ 0 h 1354217"/>
              <a:gd name="connsiteX2" fmla="*/ 2966356 w 2966356"/>
              <a:gd name="connsiteY2" fmla="*/ 1354217 h 1354217"/>
              <a:gd name="connsiteX3" fmla="*/ 0 w 2966356"/>
              <a:gd name="connsiteY3" fmla="*/ 1354217 h 1354217"/>
              <a:gd name="connsiteX4" fmla="*/ 0 w 2966356"/>
              <a:gd name="connsiteY4" fmla="*/ 0 h 1354217"/>
              <a:gd name="connsiteX0" fmla="*/ 0 w 2966356"/>
              <a:gd name="connsiteY0" fmla="*/ 0 h 1354217"/>
              <a:gd name="connsiteX1" fmla="*/ 2966356 w 2966356"/>
              <a:gd name="connsiteY1" fmla="*/ 0 h 1354217"/>
              <a:gd name="connsiteX2" fmla="*/ 2952752 w 2966356"/>
              <a:gd name="connsiteY2" fmla="*/ 153615 h 1354217"/>
              <a:gd name="connsiteX3" fmla="*/ 2966356 w 2966356"/>
              <a:gd name="connsiteY3" fmla="*/ 1354217 h 1354217"/>
              <a:gd name="connsiteX4" fmla="*/ 0 w 2966356"/>
              <a:gd name="connsiteY4" fmla="*/ 1354217 h 1354217"/>
              <a:gd name="connsiteX5" fmla="*/ 0 w 2966356"/>
              <a:gd name="connsiteY5" fmla="*/ 0 h 1354217"/>
              <a:gd name="connsiteX0" fmla="*/ 0 w 2966356"/>
              <a:gd name="connsiteY0" fmla="*/ 0 h 1363742"/>
              <a:gd name="connsiteX1" fmla="*/ 2966356 w 2966356"/>
              <a:gd name="connsiteY1" fmla="*/ 0 h 1363742"/>
              <a:gd name="connsiteX2" fmla="*/ 2952752 w 2966356"/>
              <a:gd name="connsiteY2" fmla="*/ 153615 h 1363742"/>
              <a:gd name="connsiteX3" fmla="*/ 2213881 w 2966356"/>
              <a:gd name="connsiteY3" fmla="*/ 1363742 h 1363742"/>
              <a:gd name="connsiteX4" fmla="*/ 0 w 2966356"/>
              <a:gd name="connsiteY4" fmla="*/ 1354217 h 1363742"/>
              <a:gd name="connsiteX5" fmla="*/ 0 w 2966356"/>
              <a:gd name="connsiteY5" fmla="*/ 0 h 1363742"/>
              <a:gd name="connsiteX0" fmla="*/ 0 w 2966356"/>
              <a:gd name="connsiteY0" fmla="*/ 0 h 1363742"/>
              <a:gd name="connsiteX1" fmla="*/ 2966356 w 2966356"/>
              <a:gd name="connsiteY1" fmla="*/ 0 h 1363742"/>
              <a:gd name="connsiteX2" fmla="*/ 2647952 w 2966356"/>
              <a:gd name="connsiteY2" fmla="*/ 658440 h 1363742"/>
              <a:gd name="connsiteX3" fmla="*/ 2213881 w 2966356"/>
              <a:gd name="connsiteY3" fmla="*/ 1363742 h 1363742"/>
              <a:gd name="connsiteX4" fmla="*/ 0 w 2966356"/>
              <a:gd name="connsiteY4" fmla="*/ 1354217 h 1363742"/>
              <a:gd name="connsiteX5" fmla="*/ 0 w 2966356"/>
              <a:gd name="connsiteY5" fmla="*/ 0 h 1363742"/>
              <a:gd name="connsiteX0" fmla="*/ 0 w 3033031"/>
              <a:gd name="connsiteY0" fmla="*/ 0 h 1363742"/>
              <a:gd name="connsiteX1" fmla="*/ 3033031 w 3033031"/>
              <a:gd name="connsiteY1" fmla="*/ 0 h 1363742"/>
              <a:gd name="connsiteX2" fmla="*/ 2647952 w 3033031"/>
              <a:gd name="connsiteY2" fmla="*/ 658440 h 1363742"/>
              <a:gd name="connsiteX3" fmla="*/ 2213881 w 3033031"/>
              <a:gd name="connsiteY3" fmla="*/ 1363742 h 1363742"/>
              <a:gd name="connsiteX4" fmla="*/ 0 w 3033031"/>
              <a:gd name="connsiteY4" fmla="*/ 1354217 h 1363742"/>
              <a:gd name="connsiteX5" fmla="*/ 0 w 3033031"/>
              <a:gd name="connsiteY5" fmla="*/ 0 h 1363742"/>
              <a:gd name="connsiteX0" fmla="*/ 0 w 3567184"/>
              <a:gd name="connsiteY0" fmla="*/ 7372 h 1371114"/>
              <a:gd name="connsiteX1" fmla="*/ 3567184 w 3567184"/>
              <a:gd name="connsiteY1" fmla="*/ 0 h 1371114"/>
              <a:gd name="connsiteX2" fmla="*/ 2647952 w 3567184"/>
              <a:gd name="connsiteY2" fmla="*/ 665812 h 1371114"/>
              <a:gd name="connsiteX3" fmla="*/ 2213881 w 3567184"/>
              <a:gd name="connsiteY3" fmla="*/ 1371114 h 1371114"/>
              <a:gd name="connsiteX4" fmla="*/ 0 w 3567184"/>
              <a:gd name="connsiteY4" fmla="*/ 1361589 h 1371114"/>
              <a:gd name="connsiteX5" fmla="*/ 0 w 3567184"/>
              <a:gd name="connsiteY5" fmla="*/ 7372 h 1371114"/>
              <a:gd name="connsiteX0" fmla="*/ 0 w 3567184"/>
              <a:gd name="connsiteY0" fmla="*/ 7372 h 1371114"/>
              <a:gd name="connsiteX1" fmla="*/ 3567184 w 3567184"/>
              <a:gd name="connsiteY1" fmla="*/ 0 h 1371114"/>
              <a:gd name="connsiteX2" fmla="*/ 2932076 w 3567184"/>
              <a:gd name="connsiteY2" fmla="*/ 717416 h 1371114"/>
              <a:gd name="connsiteX3" fmla="*/ 2213881 w 3567184"/>
              <a:gd name="connsiteY3" fmla="*/ 1371114 h 1371114"/>
              <a:gd name="connsiteX4" fmla="*/ 0 w 3567184"/>
              <a:gd name="connsiteY4" fmla="*/ 1361589 h 1371114"/>
              <a:gd name="connsiteX5" fmla="*/ 0 w 3567184"/>
              <a:gd name="connsiteY5" fmla="*/ 7372 h 1371114"/>
              <a:gd name="connsiteX0" fmla="*/ 0 w 3567184"/>
              <a:gd name="connsiteY0" fmla="*/ 7372 h 1371114"/>
              <a:gd name="connsiteX1" fmla="*/ 3567184 w 3567184"/>
              <a:gd name="connsiteY1" fmla="*/ 0 h 1371114"/>
              <a:gd name="connsiteX2" fmla="*/ 2213881 w 3567184"/>
              <a:gd name="connsiteY2" fmla="*/ 1371114 h 1371114"/>
              <a:gd name="connsiteX3" fmla="*/ 0 w 3567184"/>
              <a:gd name="connsiteY3" fmla="*/ 1361589 h 1371114"/>
              <a:gd name="connsiteX4" fmla="*/ 0 w 3567184"/>
              <a:gd name="connsiteY4" fmla="*/ 7372 h 1371114"/>
              <a:gd name="connsiteX0" fmla="*/ 0 w 3567184"/>
              <a:gd name="connsiteY0" fmla="*/ 7372 h 1362574"/>
              <a:gd name="connsiteX1" fmla="*/ 3567184 w 3567184"/>
              <a:gd name="connsiteY1" fmla="*/ 0 h 1362574"/>
              <a:gd name="connsiteX2" fmla="*/ 1933546 w 3567184"/>
              <a:gd name="connsiteY2" fmla="*/ 1362574 h 1362574"/>
              <a:gd name="connsiteX3" fmla="*/ 0 w 3567184"/>
              <a:gd name="connsiteY3" fmla="*/ 1361589 h 1362574"/>
              <a:gd name="connsiteX4" fmla="*/ 0 w 3567184"/>
              <a:gd name="connsiteY4" fmla="*/ 7372 h 1362574"/>
              <a:gd name="connsiteX0" fmla="*/ 0 w 2310545"/>
              <a:gd name="connsiteY0" fmla="*/ 4537 h 1359739"/>
              <a:gd name="connsiteX1" fmla="*/ 2310545 w 2310545"/>
              <a:gd name="connsiteY1" fmla="*/ 0 h 1359739"/>
              <a:gd name="connsiteX2" fmla="*/ 1933546 w 2310545"/>
              <a:gd name="connsiteY2" fmla="*/ 1359739 h 1359739"/>
              <a:gd name="connsiteX3" fmla="*/ 0 w 2310545"/>
              <a:gd name="connsiteY3" fmla="*/ 1358754 h 1359739"/>
              <a:gd name="connsiteX4" fmla="*/ 0 w 2310545"/>
              <a:gd name="connsiteY4" fmla="*/ 4537 h 1359739"/>
              <a:gd name="connsiteX0" fmla="*/ 0 w 2310545"/>
              <a:gd name="connsiteY0" fmla="*/ 4537 h 1362574"/>
              <a:gd name="connsiteX1" fmla="*/ 2310545 w 2310545"/>
              <a:gd name="connsiteY1" fmla="*/ 0 h 1362574"/>
              <a:gd name="connsiteX2" fmla="*/ 1313344 w 2310545"/>
              <a:gd name="connsiteY2" fmla="*/ 1362574 h 1362574"/>
              <a:gd name="connsiteX3" fmla="*/ 0 w 2310545"/>
              <a:gd name="connsiteY3" fmla="*/ 1358754 h 1362574"/>
              <a:gd name="connsiteX4" fmla="*/ 0 w 2310545"/>
              <a:gd name="connsiteY4" fmla="*/ 4537 h 1362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545" h="1362574">
                <a:moveTo>
                  <a:pt x="0" y="4537"/>
                </a:moveTo>
                <a:lnTo>
                  <a:pt x="2310545" y="0"/>
                </a:lnTo>
                <a:lnTo>
                  <a:pt x="1313344" y="1362574"/>
                </a:lnTo>
                <a:lnTo>
                  <a:pt x="0" y="1358754"/>
                </a:lnTo>
                <a:lnTo>
                  <a:pt x="0" y="4537"/>
                </a:lnTo>
                <a:close/>
              </a:path>
            </a:pathLst>
          </a:custGeom>
          <a:noFill/>
        </p:spPr>
        <p:txBody>
          <a:bodyPr wrap="square" lIns="0" tIns="0" rIns="0" bIns="0" rtlCol="0">
            <a:spAutoFit/>
          </a:bodyPr>
          <a:lstStyle/>
          <a:p>
            <a:pPr>
              <a:spcBef>
                <a:spcPts val="400"/>
              </a:spcBef>
            </a:pPr>
            <a:r>
              <a:rPr lang="en-US" sz="750" dirty="0">
                <a:solidFill>
                  <a:srgbClr val="333E48"/>
                </a:solidFill>
              </a:rPr>
              <a:t>Through the breadth of our network and</a:t>
            </a:r>
            <a:br>
              <a:rPr lang="en-US" sz="750" dirty="0">
                <a:solidFill>
                  <a:srgbClr val="333E48"/>
                </a:solidFill>
              </a:rPr>
            </a:br>
            <a:r>
              <a:rPr lang="en-US" sz="750" dirty="0">
                <a:solidFill>
                  <a:srgbClr val="333E48"/>
                </a:solidFill>
              </a:rPr>
              <a:t>the depth of our expertise, we forge and</a:t>
            </a:r>
            <a:br>
              <a:rPr lang="en-US" sz="750" dirty="0">
                <a:solidFill>
                  <a:srgbClr val="333E48"/>
                </a:solidFill>
              </a:rPr>
            </a:br>
            <a:r>
              <a:rPr lang="en-US" sz="750" dirty="0">
                <a:solidFill>
                  <a:srgbClr val="333E48"/>
                </a:solidFill>
              </a:rPr>
              <a:t>find the best practices that </a:t>
            </a:r>
          </a:p>
          <a:p>
            <a:pPr marL="114300" indent="-114300">
              <a:spcBef>
                <a:spcPts val="500"/>
              </a:spcBef>
              <a:buFont typeface="Arial" panose="020B0604020202020204" pitchFamily="34" charset="0"/>
              <a:buChar char="•"/>
            </a:pPr>
            <a:r>
              <a:rPr lang="en-US" sz="750" dirty="0">
                <a:solidFill>
                  <a:srgbClr val="333E48"/>
                </a:solidFill>
              </a:rPr>
              <a:t>Help our members set course</a:t>
            </a:r>
          </a:p>
          <a:p>
            <a:pPr marL="114300" indent="-114300">
              <a:spcBef>
                <a:spcPts val="500"/>
              </a:spcBef>
              <a:buFont typeface="Arial" panose="020B0604020202020204" pitchFamily="34" charset="0"/>
              <a:buChar char="•"/>
            </a:pPr>
            <a:r>
              <a:rPr lang="en-US" sz="750" dirty="0">
                <a:solidFill>
                  <a:srgbClr val="333E48"/>
                </a:solidFill>
              </a:rPr>
              <a:t>Power the technologies needed</a:t>
            </a:r>
            <a:br>
              <a:rPr lang="en-US" sz="750" dirty="0">
                <a:solidFill>
                  <a:srgbClr val="333E48"/>
                </a:solidFill>
              </a:rPr>
            </a:br>
            <a:r>
              <a:rPr lang="en-US" sz="750" dirty="0">
                <a:solidFill>
                  <a:srgbClr val="333E48"/>
                </a:solidFill>
              </a:rPr>
              <a:t>to accelerate progress</a:t>
            </a:r>
          </a:p>
          <a:p>
            <a:pPr marL="114300" indent="-114300">
              <a:spcBef>
                <a:spcPts val="500"/>
              </a:spcBef>
              <a:buFont typeface="Arial" panose="020B0604020202020204" pitchFamily="34" charset="0"/>
              <a:buChar char="•"/>
            </a:pPr>
            <a:r>
              <a:rPr lang="en-US" sz="750" dirty="0">
                <a:solidFill>
                  <a:srgbClr val="333E48"/>
                </a:solidFill>
              </a:rPr>
              <a:t>Provide the foundation for</a:t>
            </a:r>
            <a:br>
              <a:rPr lang="en-US" sz="750" dirty="0">
                <a:solidFill>
                  <a:srgbClr val="333E48"/>
                </a:solidFill>
              </a:rPr>
            </a:br>
            <a:r>
              <a:rPr lang="en-US" sz="750" dirty="0">
                <a:solidFill>
                  <a:srgbClr val="333E48"/>
                </a:solidFill>
              </a:rPr>
              <a:t>consulting partnerships</a:t>
            </a:r>
            <a:br>
              <a:rPr lang="en-US" sz="750" dirty="0">
                <a:solidFill>
                  <a:srgbClr val="333E48"/>
                </a:solidFill>
              </a:rPr>
            </a:br>
            <a:r>
              <a:rPr lang="en-US" sz="750" dirty="0">
                <a:solidFill>
                  <a:srgbClr val="333E48"/>
                </a:solidFill>
              </a:rPr>
              <a:t>that transform</a:t>
            </a:r>
            <a:br>
              <a:rPr lang="en-US" sz="750" dirty="0">
                <a:solidFill>
                  <a:srgbClr val="333E48"/>
                </a:solidFill>
              </a:rPr>
            </a:br>
            <a:r>
              <a:rPr lang="en-US" sz="750" dirty="0">
                <a:solidFill>
                  <a:srgbClr val="333E48"/>
                </a:solidFill>
              </a:rPr>
              <a:t>organizations</a:t>
            </a:r>
          </a:p>
        </p:txBody>
      </p:sp>
      <p:sp>
        <p:nvSpPr>
          <p:cNvPr id="16" name="TextBox 15"/>
          <p:cNvSpPr txBox="1"/>
          <p:nvPr userDrawn="1"/>
        </p:nvSpPr>
        <p:spPr bwMode="gray">
          <a:xfrm>
            <a:off x="318663" y="1094450"/>
            <a:ext cx="2699658" cy="332399"/>
          </a:xfrm>
          <a:prstGeom prst="rect">
            <a:avLst/>
          </a:prstGeom>
          <a:noFill/>
        </p:spPr>
        <p:txBody>
          <a:bodyPr wrap="square" lIns="0" tIns="0" rIns="0" bIns="0" rtlCol="0">
            <a:spAutoFit/>
          </a:bodyPr>
          <a:lstStyle/>
          <a:p>
            <a:pPr>
              <a:spcBef>
                <a:spcPts val="500"/>
              </a:spcBef>
            </a:pPr>
            <a:r>
              <a:rPr lang="en-US" sz="1080" dirty="0">
                <a:solidFill>
                  <a:srgbClr val="333E48"/>
                </a:solidFill>
              </a:rPr>
              <a:t>Start with</a:t>
            </a:r>
            <a:br>
              <a:rPr lang="en-US" sz="1080" dirty="0">
                <a:solidFill>
                  <a:srgbClr val="333E48"/>
                </a:solidFill>
              </a:rPr>
            </a:br>
            <a:r>
              <a:rPr lang="en-US" sz="1080" dirty="0">
                <a:solidFill>
                  <a:srgbClr val="333E48"/>
                </a:solidFill>
              </a:rPr>
              <a:t>best practices</a:t>
            </a:r>
          </a:p>
        </p:txBody>
      </p:sp>
      <p:cxnSp>
        <p:nvCxnSpPr>
          <p:cNvPr id="17" name="Straight Connector 16"/>
          <p:cNvCxnSpPr/>
          <p:nvPr userDrawn="1"/>
        </p:nvCxnSpPr>
        <p:spPr bwMode="gray">
          <a:xfrm>
            <a:off x="316849" y="1486205"/>
            <a:ext cx="1680065" cy="0"/>
          </a:xfrm>
          <a:prstGeom prst="line">
            <a:avLst/>
          </a:prstGeom>
          <a:ln w="95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bwMode="gray">
          <a:xfrm>
            <a:off x="2982013" y="1623174"/>
            <a:ext cx="3033776" cy="410369"/>
          </a:xfrm>
          <a:prstGeom prst="rect">
            <a:avLst/>
          </a:prstGeom>
          <a:noFill/>
        </p:spPr>
        <p:txBody>
          <a:bodyPr wrap="square" lIns="0" tIns="0" rIns="0" bIns="0" rtlCol="0">
            <a:spAutoFit/>
          </a:bodyPr>
          <a:lstStyle/>
          <a:p>
            <a:pPr>
              <a:spcBef>
                <a:spcPts val="500"/>
              </a:spcBef>
            </a:pPr>
            <a:r>
              <a:rPr lang="en-US" sz="750" b="1" dirty="0">
                <a:solidFill>
                  <a:srgbClr val="FFFFFF"/>
                </a:solidFill>
                <a:cs typeface="Arial" panose="020B0604020202020204" pitchFamily="34" charset="0"/>
              </a:rPr>
              <a:t>STRATEGY</a:t>
            </a:r>
          </a:p>
          <a:p>
            <a:pPr>
              <a:spcBef>
                <a:spcPts val="500"/>
              </a:spcBef>
            </a:pPr>
            <a:r>
              <a:rPr lang="en-US" sz="750" dirty="0">
                <a:solidFill>
                  <a:srgbClr val="FFFFFF"/>
                </a:solidFill>
                <a:cs typeface="Arial" panose="020B0604020202020204" pitchFamily="34" charset="0"/>
              </a:rPr>
              <a:t>Helping </a:t>
            </a:r>
            <a:r>
              <a:rPr lang="en-US" sz="750" b="1" dirty="0">
                <a:solidFill>
                  <a:srgbClr val="FFFFFF"/>
                </a:solidFill>
                <a:cs typeface="Arial" panose="020B0604020202020204" pitchFamily="34" charset="0"/>
              </a:rPr>
              <a:t>CEOs</a:t>
            </a:r>
            <a:r>
              <a:rPr lang="en-US" sz="750" dirty="0">
                <a:solidFill>
                  <a:srgbClr val="FFFFFF"/>
                </a:solidFill>
                <a:cs typeface="Arial" panose="020B0604020202020204" pitchFamily="34" charset="0"/>
              </a:rPr>
              <a:t>, </a:t>
            </a:r>
            <a:r>
              <a:rPr lang="en-US" sz="750" b="1" dirty="0">
                <a:solidFill>
                  <a:srgbClr val="FFFFFF"/>
                </a:solidFill>
                <a:cs typeface="Arial" panose="020B0604020202020204" pitchFamily="34" charset="0"/>
              </a:rPr>
              <a:t>chief marketing officers</a:t>
            </a:r>
            <a:r>
              <a:rPr lang="en-US" sz="750" dirty="0">
                <a:solidFill>
                  <a:srgbClr val="FFFFFF"/>
                </a:solidFill>
                <a:cs typeface="Arial" panose="020B0604020202020204" pitchFamily="34" charset="0"/>
              </a:rPr>
              <a:t>, and </a:t>
            </a:r>
            <a:r>
              <a:rPr lang="en-US" sz="750" b="1" dirty="0">
                <a:solidFill>
                  <a:srgbClr val="FFFFFF"/>
                </a:solidFill>
                <a:cs typeface="Arial" panose="020B0604020202020204" pitchFamily="34" charset="0"/>
              </a:rPr>
              <a:t>chief strategy officers </a:t>
            </a:r>
            <a:r>
              <a:rPr lang="en-US" sz="750" dirty="0">
                <a:solidFill>
                  <a:srgbClr val="FFFFFF"/>
                </a:solidFill>
                <a:cs typeface="Arial" panose="020B0604020202020204" pitchFamily="34" charset="0"/>
              </a:rPr>
              <a:t>chart course and grow their businesses.</a:t>
            </a:r>
            <a:endParaRPr lang="en-US" sz="750" dirty="0">
              <a:solidFill>
                <a:srgbClr val="333E48"/>
              </a:solidFill>
            </a:endParaRPr>
          </a:p>
        </p:txBody>
      </p:sp>
      <p:sp>
        <p:nvSpPr>
          <p:cNvPr id="20" name="TextBox 19"/>
          <p:cNvSpPr txBox="1"/>
          <p:nvPr userDrawn="1"/>
        </p:nvSpPr>
        <p:spPr bwMode="gray">
          <a:xfrm>
            <a:off x="2982013" y="2280576"/>
            <a:ext cx="2976055" cy="641201"/>
          </a:xfrm>
          <a:prstGeom prst="rect">
            <a:avLst/>
          </a:prstGeom>
          <a:noFill/>
        </p:spPr>
        <p:txBody>
          <a:bodyPr wrap="square" lIns="0" tIns="0" rIns="0" bIns="0" rtlCol="0">
            <a:spAutoFit/>
          </a:bodyPr>
          <a:lstStyle/>
          <a:p>
            <a:pPr>
              <a:spcBef>
                <a:spcPts val="500"/>
              </a:spcBef>
            </a:pPr>
            <a:r>
              <a:rPr lang="en-US" sz="750" b="1" dirty="0">
                <a:solidFill>
                  <a:srgbClr val="FFFFFF"/>
                </a:solidFill>
                <a:cs typeface="Arial" panose="020B0604020202020204" pitchFamily="34" charset="0"/>
              </a:rPr>
              <a:t>CARE DELIVERY</a:t>
            </a:r>
          </a:p>
          <a:p>
            <a:pPr>
              <a:spcBef>
                <a:spcPts val="500"/>
              </a:spcBef>
            </a:pPr>
            <a:r>
              <a:rPr lang="en-US" sz="750" dirty="0">
                <a:solidFill>
                  <a:srgbClr val="FFFFFF"/>
                </a:solidFill>
              </a:rPr>
              <a:t>Helping </a:t>
            </a:r>
            <a:r>
              <a:rPr lang="en-US" sz="750" b="1" dirty="0">
                <a:solidFill>
                  <a:srgbClr val="FFFFFF"/>
                </a:solidFill>
              </a:rPr>
              <a:t>chief medical officers</a:t>
            </a:r>
            <a:r>
              <a:rPr lang="en-US" sz="750" dirty="0">
                <a:solidFill>
                  <a:srgbClr val="FFFFFF"/>
                </a:solidFill>
              </a:rPr>
              <a:t>, </a:t>
            </a:r>
            <a:r>
              <a:rPr lang="en-US" sz="750" b="1" dirty="0">
                <a:solidFill>
                  <a:srgbClr val="FFFFFF"/>
                </a:solidFill>
              </a:rPr>
              <a:t>medical group executives</a:t>
            </a:r>
            <a:r>
              <a:rPr lang="en-US" sz="750" dirty="0">
                <a:solidFill>
                  <a:srgbClr val="FFFFFF"/>
                </a:solidFill>
              </a:rPr>
              <a:t>, </a:t>
            </a:r>
            <a:br>
              <a:rPr lang="en-US" sz="750" dirty="0">
                <a:solidFill>
                  <a:srgbClr val="FFFFFF"/>
                </a:solidFill>
              </a:rPr>
            </a:br>
            <a:r>
              <a:rPr lang="en-US" sz="750" b="1" dirty="0">
                <a:solidFill>
                  <a:srgbClr val="FFFFFF"/>
                </a:solidFill>
              </a:rPr>
              <a:t>network executives</a:t>
            </a:r>
            <a:r>
              <a:rPr lang="en-US" sz="750" dirty="0">
                <a:solidFill>
                  <a:srgbClr val="FFFFFF"/>
                </a:solidFill>
              </a:rPr>
              <a:t>, and </a:t>
            </a:r>
            <a:r>
              <a:rPr lang="en-US" sz="750" b="1" dirty="0">
                <a:solidFill>
                  <a:srgbClr val="FFFFFF"/>
                </a:solidFill>
              </a:rPr>
              <a:t>clinical leaders </a:t>
            </a:r>
            <a:r>
              <a:rPr lang="en-US" sz="750" dirty="0">
                <a:solidFill>
                  <a:srgbClr val="FFFFFF"/>
                </a:solidFill>
              </a:rPr>
              <a:t>to shape networks, engage physicians, manage medical group performance, implement care pathways, accelerate population health efforts, and more.</a:t>
            </a:r>
          </a:p>
        </p:txBody>
      </p:sp>
      <p:sp>
        <p:nvSpPr>
          <p:cNvPr id="21" name="TextBox 20"/>
          <p:cNvSpPr txBox="1"/>
          <p:nvPr userDrawn="1"/>
        </p:nvSpPr>
        <p:spPr bwMode="gray">
          <a:xfrm>
            <a:off x="2982013" y="3168811"/>
            <a:ext cx="2659449" cy="294953"/>
          </a:xfrm>
          <a:prstGeom prst="rect">
            <a:avLst/>
          </a:prstGeom>
          <a:noFill/>
        </p:spPr>
        <p:txBody>
          <a:bodyPr wrap="square" lIns="0" tIns="0" rIns="0" bIns="0" rtlCol="0">
            <a:spAutoFit/>
          </a:bodyPr>
          <a:lstStyle/>
          <a:p>
            <a:pPr>
              <a:spcBef>
                <a:spcPts val="500"/>
              </a:spcBef>
            </a:pPr>
            <a:r>
              <a:rPr lang="en-US" sz="750" b="1" dirty="0">
                <a:solidFill>
                  <a:srgbClr val="FFFFFF"/>
                </a:solidFill>
                <a:cs typeface="Arial" panose="020B0604020202020204" pitchFamily="34" charset="0"/>
              </a:rPr>
              <a:t>OPERATIONS</a:t>
            </a:r>
          </a:p>
          <a:p>
            <a:pPr>
              <a:spcBef>
                <a:spcPts val="500"/>
              </a:spcBef>
            </a:pPr>
            <a:r>
              <a:rPr lang="en-US" sz="750" dirty="0">
                <a:solidFill>
                  <a:srgbClr val="FFFFFF"/>
                </a:solidFill>
                <a:cs typeface="Arial" panose="020B0604020202020204" pitchFamily="34" charset="0"/>
              </a:rPr>
              <a:t>Helping </a:t>
            </a:r>
            <a:r>
              <a:rPr lang="en-US" sz="750" b="1" dirty="0">
                <a:solidFill>
                  <a:srgbClr val="FFFFFF"/>
                </a:solidFill>
                <a:cs typeface="Arial" panose="020B0604020202020204" pitchFamily="34" charset="0"/>
              </a:rPr>
              <a:t>CFOs</a:t>
            </a:r>
            <a:r>
              <a:rPr lang="en-US" sz="750" dirty="0">
                <a:solidFill>
                  <a:srgbClr val="FFFFFF"/>
                </a:solidFill>
                <a:cs typeface="Arial" panose="020B0604020202020204" pitchFamily="34" charset="0"/>
              </a:rPr>
              <a:t> and </a:t>
            </a:r>
            <a:r>
              <a:rPr lang="en-US" sz="750" b="1" dirty="0">
                <a:solidFill>
                  <a:srgbClr val="FFFFFF"/>
                </a:solidFill>
                <a:cs typeface="Arial" panose="020B0604020202020204" pitchFamily="34" charset="0"/>
              </a:rPr>
              <a:t>COOs</a:t>
            </a:r>
            <a:r>
              <a:rPr lang="en-US" sz="750" dirty="0">
                <a:solidFill>
                  <a:srgbClr val="FFFFFF"/>
                </a:solidFill>
                <a:cs typeface="Arial" panose="020B0604020202020204" pitchFamily="34" charset="0"/>
              </a:rPr>
              <a:t> reboot their approach to profitability.</a:t>
            </a:r>
            <a:endParaRPr lang="en-US" sz="750" dirty="0">
              <a:solidFill>
                <a:srgbClr val="333E48"/>
              </a:solidFill>
            </a:endParaRPr>
          </a:p>
        </p:txBody>
      </p:sp>
      <p:sp>
        <p:nvSpPr>
          <p:cNvPr id="22" name="TextBox 21"/>
          <p:cNvSpPr txBox="1"/>
          <p:nvPr userDrawn="1"/>
        </p:nvSpPr>
        <p:spPr bwMode="gray">
          <a:xfrm>
            <a:off x="2982013" y="1094450"/>
            <a:ext cx="3177837" cy="332399"/>
          </a:xfrm>
          <a:prstGeom prst="rect">
            <a:avLst/>
          </a:prstGeom>
          <a:noFill/>
        </p:spPr>
        <p:txBody>
          <a:bodyPr wrap="square" lIns="0" tIns="0" rIns="0" bIns="0" rtlCol="0">
            <a:spAutoFit/>
          </a:bodyPr>
          <a:lstStyle/>
          <a:p>
            <a:pPr>
              <a:spcBef>
                <a:spcPts val="500"/>
              </a:spcBef>
            </a:pPr>
            <a:r>
              <a:rPr lang="en-US" sz="1080" dirty="0">
                <a:solidFill>
                  <a:srgbClr val="FFFFFF"/>
                </a:solidFill>
              </a:rPr>
              <a:t>Then hardwire those insights into your organization with research, technology, and consulting</a:t>
            </a:r>
          </a:p>
        </p:txBody>
      </p:sp>
      <p:cxnSp>
        <p:nvCxnSpPr>
          <p:cNvPr id="23" name="Straight Connector 22"/>
          <p:cNvCxnSpPr/>
          <p:nvPr userDrawn="1"/>
        </p:nvCxnSpPr>
        <p:spPr bwMode="white">
          <a:xfrm>
            <a:off x="2983602" y="1486205"/>
            <a:ext cx="3096523" cy="0"/>
          </a:xfrm>
          <a:prstGeom prst="line">
            <a:avLst/>
          </a:prstGeom>
          <a:ln w="95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userDrawn="1"/>
        </p:nvSpPr>
        <p:spPr bwMode="gray">
          <a:xfrm rot="18196691">
            <a:off x="1243098" y="3404895"/>
            <a:ext cx="362136" cy="107722"/>
          </a:xfrm>
          <a:prstGeom prst="rect">
            <a:avLst/>
          </a:prstGeom>
          <a:noFill/>
        </p:spPr>
        <p:txBody>
          <a:bodyPr wrap="square" lIns="0" tIns="0" rIns="0" bIns="0" rtlCol="0">
            <a:spAutoFit/>
          </a:bodyPr>
          <a:lstStyle/>
          <a:p>
            <a:pPr>
              <a:spcBef>
                <a:spcPts val="500"/>
              </a:spcBef>
            </a:pPr>
            <a:r>
              <a:rPr lang="en-US" sz="700" dirty="0">
                <a:solidFill>
                  <a:srgbClr val="BEC9D0"/>
                </a:solidFill>
              </a:rPr>
              <a:t>research</a:t>
            </a:r>
          </a:p>
        </p:txBody>
      </p:sp>
      <p:sp>
        <p:nvSpPr>
          <p:cNvPr id="44" name="TextBox 43"/>
          <p:cNvSpPr txBox="1"/>
          <p:nvPr userDrawn="1"/>
        </p:nvSpPr>
        <p:spPr bwMode="gray">
          <a:xfrm rot="18196691">
            <a:off x="1574407" y="3381073"/>
            <a:ext cx="487476" cy="107722"/>
          </a:xfrm>
          <a:prstGeom prst="rect">
            <a:avLst/>
          </a:prstGeom>
          <a:noFill/>
        </p:spPr>
        <p:txBody>
          <a:bodyPr wrap="square" lIns="0" tIns="0" rIns="0" bIns="0" rtlCol="0">
            <a:spAutoFit/>
          </a:bodyPr>
          <a:lstStyle/>
          <a:p>
            <a:pPr>
              <a:spcBef>
                <a:spcPts val="500"/>
              </a:spcBef>
            </a:pPr>
            <a:r>
              <a:rPr lang="en-US" sz="700" dirty="0">
                <a:solidFill>
                  <a:srgbClr val="BEC9D0"/>
                </a:solidFill>
              </a:rPr>
              <a:t>technology</a:t>
            </a:r>
          </a:p>
        </p:txBody>
      </p:sp>
      <p:sp>
        <p:nvSpPr>
          <p:cNvPr id="45" name="TextBox 44"/>
          <p:cNvSpPr txBox="1"/>
          <p:nvPr userDrawn="1"/>
        </p:nvSpPr>
        <p:spPr bwMode="gray">
          <a:xfrm rot="18196691">
            <a:off x="2021504" y="3322515"/>
            <a:ext cx="445870" cy="107722"/>
          </a:xfrm>
          <a:prstGeom prst="rect">
            <a:avLst/>
          </a:prstGeom>
          <a:noFill/>
        </p:spPr>
        <p:txBody>
          <a:bodyPr wrap="square" lIns="0" tIns="0" rIns="0" bIns="0" rtlCol="0">
            <a:spAutoFit/>
          </a:bodyPr>
          <a:lstStyle/>
          <a:p>
            <a:pPr>
              <a:spcBef>
                <a:spcPts val="500"/>
              </a:spcBef>
            </a:pPr>
            <a:r>
              <a:rPr lang="en-US" sz="700" dirty="0">
                <a:solidFill>
                  <a:srgbClr val="BEC9D0"/>
                </a:solidFill>
              </a:rPr>
              <a:t>consulting</a:t>
            </a:r>
          </a:p>
        </p:txBody>
      </p:sp>
      <p:pic>
        <p:nvPicPr>
          <p:cNvPr id="46" name="Picture 45"/>
          <p:cNvPicPr>
            <a:picLocks noChangeAspect="1"/>
          </p:cNvPicPr>
          <p:nvPr userDrawn="1"/>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31000" contrast="-37000"/>
                    </a14:imgEffect>
                  </a14:imgLayer>
                </a14:imgProps>
              </a:ext>
              <a:ext uri="{28A0092B-C50C-407E-A947-70E740481C1C}">
                <a14:useLocalDpi xmlns:a14="http://schemas.microsoft.com/office/drawing/2010/main" val="0"/>
              </a:ext>
            </a:extLst>
          </a:blip>
          <a:stretch>
            <a:fillRect/>
          </a:stretch>
        </p:blipFill>
        <p:spPr bwMode="gray">
          <a:xfrm rot="18157078">
            <a:off x="1206426" y="3637926"/>
            <a:ext cx="121650" cy="121650"/>
          </a:xfrm>
          <a:prstGeom prst="rect">
            <a:avLst/>
          </a:prstGeom>
        </p:spPr>
      </p:pic>
      <p:pic>
        <p:nvPicPr>
          <p:cNvPr id="47" name="Picture 46"/>
          <p:cNvPicPr>
            <a:picLocks noChangeAspect="1"/>
          </p:cNvPicPr>
          <p:nvPr userDrawn="1"/>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gray">
          <a:xfrm rot="18291559">
            <a:off x="1968210" y="3614227"/>
            <a:ext cx="165240" cy="107618"/>
          </a:xfrm>
          <a:prstGeom prst="rect">
            <a:avLst/>
          </a:prstGeom>
        </p:spPr>
      </p:pic>
      <p:pic>
        <p:nvPicPr>
          <p:cNvPr id="48" name="Picture 47"/>
          <p:cNvPicPr>
            <a:picLocks noChangeAspect="1"/>
          </p:cNvPicPr>
          <p:nvPr userDrawn="1"/>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rot="18159428">
            <a:off x="1583156" y="3650320"/>
            <a:ext cx="100200" cy="132122"/>
          </a:xfrm>
          <a:prstGeom prst="rect">
            <a:avLst/>
          </a:prstGeom>
          <a:noFill/>
        </p:spPr>
      </p:pic>
      <p:pic>
        <p:nvPicPr>
          <p:cNvPr id="34" name="Picture 3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462565" y="0"/>
            <a:ext cx="1517004" cy="1129231"/>
          </a:xfrm>
          <a:prstGeom prst="rect">
            <a:avLst/>
          </a:prstGeom>
        </p:spPr>
      </p:pic>
    </p:spTree>
    <p:extLst>
      <p:ext uri="{BB962C8B-B14F-4D97-AF65-F5344CB8AC3E}">
        <p14:creationId xmlns:p14="http://schemas.microsoft.com/office/powerpoint/2010/main" val="3824554027"/>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showMasterSp="0" preserve="1" userDrawn="1">
  <p:cSld name="Road Map 3">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13" name="TextBox 12"/>
          <p:cNvSpPr txBox="1"/>
          <p:nvPr userDrawn="1"/>
        </p:nvSpPr>
        <p:spPr bwMode="gray">
          <a:xfrm>
            <a:off x="786450" y="198021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1070148" y="26835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1" name="TextBox 20"/>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5" name="TextBox 14"/>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Advisory Board • All Rights Reserved • </a:t>
            </a:r>
            <a:r>
              <a:rPr lang="en-US" sz="500" b="1" dirty="0">
                <a:solidFill>
                  <a:srgbClr val="BEC9D0"/>
                </a:solidFill>
              </a:rPr>
              <a:t>advisory.com</a:t>
            </a:r>
            <a:r>
              <a:rPr lang="en-US" sz="500" dirty="0">
                <a:solidFill>
                  <a:srgbClr val="BEC9D0"/>
                </a:solidFill>
              </a:rPr>
              <a:t> • 33594A</a:t>
            </a:r>
            <a:endParaRPr lang="en-US" sz="500" b="1" dirty="0">
              <a:solidFill>
                <a:srgbClr val="BEC9D0"/>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5" name="Text Placeholder 4"/>
          <p:cNvSpPr>
            <a:spLocks noGrp="1"/>
          </p:cNvSpPr>
          <p:nvPr>
            <p:ph type="body" sz="quarter" idx="28" hasCustomPrompt="1"/>
          </p:nvPr>
        </p:nvSpPr>
        <p:spPr bwMode="gray">
          <a:xfrm>
            <a:off x="1341574" y="214949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19" name="Text Placeholder 4"/>
          <p:cNvSpPr>
            <a:spLocks noGrp="1"/>
          </p:cNvSpPr>
          <p:nvPr>
            <p:ph type="body" sz="quarter" idx="29" hasCustomPrompt="1"/>
          </p:nvPr>
        </p:nvSpPr>
        <p:spPr bwMode="gray">
          <a:xfrm>
            <a:off x="1560779" y="28528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45622203"/>
      </p:ext>
    </p:extLst>
  </p:cSld>
  <p:clrMapOvr>
    <a:overrideClrMapping bg1="lt1" tx1="dk1" bg2="lt2" tx2="dk2" accent1="accent1" accent2="accent2" accent3="accent3" accent4="accent4" accent5="accent5" accent6="accent6" hlink="hlink" folHlink="folHlink"/>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showMasterSp="0" preserve="1" userDrawn="1">
  <p:cSld name="Road Map 4">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734092" y="185495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972575" y="243302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196771" y="301109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4"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5" name="TextBox 24"/>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7" name="TextBox 1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r>
              <a:rPr lang="en-US" sz="500" dirty="0">
                <a:solidFill>
                  <a:srgbClr val="BEC9D0"/>
                </a:solidFill>
              </a:rPr>
              <a:t> • 33592A</a:t>
            </a:r>
            <a:endParaRPr lang="en-US" sz="500" b="1" dirty="0">
              <a:solidFill>
                <a:srgbClr val="BEC9D0"/>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341574" y="202423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560779" y="260230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792510" y="318037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812652249"/>
      </p:ext>
    </p:extLst>
  </p:cSld>
  <p:clrMapOvr>
    <a:overrideClrMapping bg1="lt1" tx1="dk1" bg2="lt2" tx2="dk2" accent1="accent1" accent2="accent2" accent3="accent3" accent4="accent4" accent5="accent5" accent6="accent6" hlink="hlink" folHlink="folHlink"/>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showMasterSp="0" preserve="1" userDrawn="1">
  <p:cSld name="Road Map 5">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629279" y="160443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870300" y="218250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097035" y="276057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7" name="TextBox 16"/>
          <p:cNvSpPr txBox="1"/>
          <p:nvPr userDrawn="1"/>
        </p:nvSpPr>
        <p:spPr bwMode="gray">
          <a:xfrm>
            <a:off x="1323771" y="333864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402544" y="102636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9" name="TextBox 18"/>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r>
              <a:rPr lang="en-US" sz="500" dirty="0">
                <a:solidFill>
                  <a:srgbClr val="BEC9D0"/>
                </a:solidFill>
              </a:rPr>
              <a:t> • 33592A</a:t>
            </a:r>
            <a:endParaRPr lang="en-US" sz="500" b="1" dirty="0">
              <a:solidFill>
                <a:srgbClr val="BEC9D0"/>
              </a:solidFill>
            </a:endParaRP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3" name="Title 1"/>
          <p:cNvSpPr>
            <a:spLocks noGrp="1"/>
          </p:cNvSpPr>
          <p:nvPr>
            <p:ph type="title" hasCustomPrompt="1"/>
          </p:nvPr>
        </p:nvSpPr>
        <p:spPr bwMode="gray">
          <a:xfrm>
            <a:off x="1007460" y="1164868"/>
            <a:ext cx="4572000" cy="215444"/>
          </a:xfrm>
        </p:spPr>
        <p:txBody>
          <a:bodyPr anchor="ctr" anchorCtr="0"/>
          <a:lstStyle>
            <a:lvl1pPr>
              <a:defRPr sz="1400" b="0"/>
            </a:lvl1pPr>
          </a:lstStyle>
          <a:p>
            <a:r>
              <a:rPr lang="en-US" dirty="0"/>
              <a:t>Section Title – Arial 14pt Regular, White, Use Title Case</a:t>
            </a:r>
          </a:p>
        </p:txBody>
      </p:sp>
      <p:sp>
        <p:nvSpPr>
          <p:cNvPr id="25" name="Text Placeholder 4"/>
          <p:cNvSpPr>
            <a:spLocks noGrp="1"/>
          </p:cNvSpPr>
          <p:nvPr>
            <p:ph type="body" sz="quarter" idx="28" hasCustomPrompt="1"/>
          </p:nvPr>
        </p:nvSpPr>
        <p:spPr bwMode="gray">
          <a:xfrm>
            <a:off x="1259614" y="177371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6" name="Text Placeholder 4"/>
          <p:cNvSpPr>
            <a:spLocks noGrp="1"/>
          </p:cNvSpPr>
          <p:nvPr>
            <p:ph type="body" sz="quarter" idx="31" hasCustomPrompt="1"/>
          </p:nvPr>
        </p:nvSpPr>
        <p:spPr bwMode="gray">
          <a:xfrm>
            <a:off x="1478819" y="235178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2" hasCustomPrompt="1"/>
          </p:nvPr>
        </p:nvSpPr>
        <p:spPr bwMode="gray">
          <a:xfrm>
            <a:off x="1710550" y="292985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5" hasCustomPrompt="1"/>
          </p:nvPr>
        </p:nvSpPr>
        <p:spPr bwMode="gray">
          <a:xfrm>
            <a:off x="1917770" y="350792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980549510"/>
      </p:ext>
    </p:extLst>
  </p:cSld>
  <p:clrMapOvr>
    <a:overrideClrMapping bg1="lt1" tx1="dk1" bg2="lt2" tx2="dk2" accent1="accent1" accent2="accent2" accent3="accent3" accent4="accent4" accent5="accent5" accent6="accent6" hlink="hlink" folHlink="folHlink"/>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showMasterSp="0" preserve="1" userDrawn="1">
  <p:cSld name="Road Map 6">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526564" y="1341392"/>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760073" y="191946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987319" y="2497530"/>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17" name="TextBox 16"/>
          <p:cNvSpPr txBox="1"/>
          <p:nvPr userDrawn="1"/>
        </p:nvSpPr>
        <p:spPr bwMode="gray">
          <a:xfrm>
            <a:off x="1227091" y="307559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3"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1" name="TextBox 2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r>
              <a:rPr lang="en-US" sz="500" dirty="0">
                <a:solidFill>
                  <a:srgbClr val="BEC9D0"/>
                </a:solidFill>
              </a:rPr>
              <a:t> • 33592A</a:t>
            </a:r>
            <a:endParaRPr lang="en-US" sz="500" b="1" dirty="0">
              <a:solidFill>
                <a:srgbClr val="BEC9D0"/>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5" name="Title 1"/>
          <p:cNvSpPr>
            <a:spLocks noGrp="1"/>
          </p:cNvSpPr>
          <p:nvPr>
            <p:ph type="title" hasCustomPrompt="1"/>
          </p:nvPr>
        </p:nvSpPr>
        <p:spPr bwMode="gray">
          <a:xfrm>
            <a:off x="903718" y="901822"/>
            <a:ext cx="4572000" cy="215444"/>
          </a:xfrm>
        </p:spPr>
        <p:txBody>
          <a:bodyPr anchor="ctr" anchorCtr="0"/>
          <a:lstStyle>
            <a:lvl1pPr>
              <a:defRPr sz="1400" b="0"/>
            </a:lvl1pPr>
          </a:lstStyle>
          <a:p>
            <a:r>
              <a:rPr lang="en-US" dirty="0"/>
              <a:t>Section Title – Arial 14pt Regular, White, Use Title Case</a:t>
            </a:r>
          </a:p>
        </p:txBody>
      </p:sp>
      <p:sp>
        <p:nvSpPr>
          <p:cNvPr id="26" name="Text Placeholder 4"/>
          <p:cNvSpPr>
            <a:spLocks noGrp="1"/>
          </p:cNvSpPr>
          <p:nvPr>
            <p:ph type="body" sz="quarter" idx="28" hasCustomPrompt="1"/>
          </p:nvPr>
        </p:nvSpPr>
        <p:spPr bwMode="gray">
          <a:xfrm>
            <a:off x="1155872" y="1510669"/>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1" hasCustomPrompt="1"/>
          </p:nvPr>
        </p:nvSpPr>
        <p:spPr bwMode="gray">
          <a:xfrm>
            <a:off x="1375077" y="208873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2" hasCustomPrompt="1"/>
          </p:nvPr>
        </p:nvSpPr>
        <p:spPr bwMode="gray">
          <a:xfrm>
            <a:off x="1606808" y="2666807"/>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8" hasCustomPrompt="1"/>
          </p:nvPr>
        </p:nvSpPr>
        <p:spPr bwMode="gray">
          <a:xfrm>
            <a:off x="1814028" y="324487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9"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744861306"/>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Road Map 5">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629279" y="160443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870300" y="218250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097035" y="276057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7" name="TextBox 16"/>
          <p:cNvSpPr txBox="1"/>
          <p:nvPr userDrawn="1"/>
        </p:nvSpPr>
        <p:spPr bwMode="gray">
          <a:xfrm>
            <a:off x="1323771" y="333864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402544" y="102636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9" name="TextBox 18"/>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a:t>
            </a:r>
            <a:r>
              <a:rPr kumimoji="0" lang="en-US" sz="500" b="0" i="0" u="none" strike="noStrike" kern="1200" cap="none" spc="0" normalizeH="0" baseline="0" noProof="0" dirty="0">
                <a:ln>
                  <a:noFill/>
                </a:ln>
                <a:solidFill>
                  <a:schemeClr val="accent1"/>
                </a:solidFill>
                <a:effectLst/>
                <a:uLnTx/>
                <a:uFillTx/>
                <a:latin typeface="+mn-lt"/>
                <a:ea typeface="+mn-ea"/>
                <a:cs typeface="+mn-cs"/>
              </a:rPr>
              <a:t> 2018 </a:t>
            </a:r>
            <a:r>
              <a:rPr lang="en-US" sz="500" dirty="0">
                <a:solidFill>
                  <a:srgbClr val="BEC9D0"/>
                </a:solidFill>
              </a:rPr>
              <a:t>Advisory Board • All Rights Reserved • </a:t>
            </a:r>
            <a:r>
              <a:rPr lang="en-US" sz="500" b="1" dirty="0">
                <a:solidFill>
                  <a:srgbClr val="BEC9D0"/>
                </a:solidFill>
              </a:rPr>
              <a:t>advisory.com</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3" name="Title 1"/>
          <p:cNvSpPr>
            <a:spLocks noGrp="1"/>
          </p:cNvSpPr>
          <p:nvPr>
            <p:ph type="title" hasCustomPrompt="1"/>
          </p:nvPr>
        </p:nvSpPr>
        <p:spPr bwMode="gray">
          <a:xfrm>
            <a:off x="1007460" y="1164868"/>
            <a:ext cx="4572000" cy="215444"/>
          </a:xfrm>
        </p:spPr>
        <p:txBody>
          <a:bodyPr anchor="ctr" anchorCtr="0"/>
          <a:lstStyle>
            <a:lvl1pPr>
              <a:defRPr sz="1400" b="0"/>
            </a:lvl1pPr>
          </a:lstStyle>
          <a:p>
            <a:r>
              <a:rPr lang="en-US" dirty="0"/>
              <a:t>Section Title – Arial 14pt Regular, White, Use Title Case</a:t>
            </a:r>
          </a:p>
        </p:txBody>
      </p:sp>
      <p:sp>
        <p:nvSpPr>
          <p:cNvPr id="25" name="Text Placeholder 4"/>
          <p:cNvSpPr>
            <a:spLocks noGrp="1"/>
          </p:cNvSpPr>
          <p:nvPr>
            <p:ph type="body" sz="quarter" idx="28" hasCustomPrompt="1"/>
          </p:nvPr>
        </p:nvSpPr>
        <p:spPr bwMode="gray">
          <a:xfrm>
            <a:off x="1259614" y="177371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6" name="Text Placeholder 4"/>
          <p:cNvSpPr>
            <a:spLocks noGrp="1"/>
          </p:cNvSpPr>
          <p:nvPr>
            <p:ph type="body" sz="quarter" idx="31" hasCustomPrompt="1"/>
          </p:nvPr>
        </p:nvSpPr>
        <p:spPr bwMode="gray">
          <a:xfrm>
            <a:off x="1478819" y="235178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2" hasCustomPrompt="1"/>
          </p:nvPr>
        </p:nvSpPr>
        <p:spPr bwMode="gray">
          <a:xfrm>
            <a:off x="1710550" y="292985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5" hasCustomPrompt="1"/>
          </p:nvPr>
        </p:nvSpPr>
        <p:spPr bwMode="gray">
          <a:xfrm>
            <a:off x="1917770" y="350792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1125961691"/>
      </p:ext>
    </p:extLst>
  </p:cSld>
  <p:clrMapOvr>
    <a:overrideClrMapping bg1="lt1" tx1="dk1" bg2="lt2" tx2="dk2" accent1="accent1" accent2="accent2" accent3="accent3" accent4="accent4" accent5="accent5" accent6="accent6" hlink="hlink" folHlink="folHlink"/>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showMasterSp="0" preserve="1" userDrawn="1">
  <p:cSld name="Road Map 7">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80339" y="12450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686412"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873696" y="220849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17" name="TextBox 16"/>
          <p:cNvSpPr txBox="1"/>
          <p:nvPr userDrawn="1"/>
        </p:nvSpPr>
        <p:spPr bwMode="gray">
          <a:xfrm>
            <a:off x="1073506" y="269021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3" name="TextBox 22"/>
          <p:cNvSpPr txBox="1"/>
          <p:nvPr userDrawn="1"/>
        </p:nvSpPr>
        <p:spPr bwMode="gray">
          <a:xfrm>
            <a:off x="1267053" y="317194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5"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6" name="TextBox 25"/>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7" name="TextBox 2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r>
              <a:rPr lang="en-US" sz="500" dirty="0">
                <a:solidFill>
                  <a:srgbClr val="BEC9D0"/>
                </a:solidFill>
              </a:rPr>
              <a:t> • 33592A</a:t>
            </a:r>
            <a:endParaRPr lang="en-US" sz="500" b="1" dirty="0">
              <a:solidFill>
                <a:srgbClr val="BEC9D0"/>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4"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080729" y="14143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273838" y="189604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466947" y="237777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2" name="Text Placeholder 4"/>
          <p:cNvSpPr>
            <a:spLocks noGrp="1"/>
          </p:cNvSpPr>
          <p:nvPr>
            <p:ph type="body" sz="quarter" idx="41" hasCustomPrompt="1"/>
          </p:nvPr>
        </p:nvSpPr>
        <p:spPr bwMode="gray">
          <a:xfrm>
            <a:off x="1660056" y="285949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3" name="Text Placeholder 4"/>
          <p:cNvSpPr>
            <a:spLocks noGrp="1"/>
          </p:cNvSpPr>
          <p:nvPr>
            <p:ph type="body" sz="quarter" idx="42" hasCustomPrompt="1"/>
          </p:nvPr>
        </p:nvSpPr>
        <p:spPr bwMode="gray">
          <a:xfrm>
            <a:off x="1853165" y="334122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43"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173986650"/>
      </p:ext>
    </p:extLst>
  </p:cSld>
  <p:clrMapOvr>
    <a:overrideClrMapping bg1="lt1" tx1="dk1" bg2="lt2" tx2="dk2" accent1="accent1" accent2="accent2" accent3="accent3" accent4="accent4" accent5="accent5" accent6="accent6" hlink="hlink" folHlink="folHlink"/>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showMasterSp="0" preserve="1" userDrawn="1">
  <p:cSld name="Road Map 8">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5" name="TextBox 24"/>
          <p:cNvSpPr txBox="1"/>
          <p:nvPr userDrawn="1"/>
        </p:nvSpPr>
        <p:spPr bwMode="gray">
          <a:xfrm>
            <a:off x="1304319" y="324075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61414" y="117622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5" name="TextBox 14"/>
          <p:cNvSpPr txBox="1"/>
          <p:nvPr userDrawn="1"/>
        </p:nvSpPr>
        <p:spPr bwMode="gray">
          <a:xfrm>
            <a:off x="786050" y="200204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72902"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8</a:t>
            </a:r>
          </a:p>
        </p:txBody>
      </p:sp>
      <p:sp>
        <p:nvSpPr>
          <p:cNvPr id="17" name="TextBox 16"/>
          <p:cNvSpPr txBox="1"/>
          <p:nvPr userDrawn="1"/>
        </p:nvSpPr>
        <p:spPr bwMode="gray">
          <a:xfrm>
            <a:off x="967157" y="24149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2833"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grpSp>
        <p:nvGrpSpPr>
          <p:cNvPr id="2" name="Group 1"/>
          <p:cNvGrpSpPr/>
          <p:nvPr userDrawn="1"/>
        </p:nvGrpSpPr>
        <p:grpSpPr bwMode="gray">
          <a:xfrm>
            <a:off x="629995" y="1589135"/>
            <a:ext cx="274320" cy="492443"/>
            <a:chOff x="842273" y="1726771"/>
            <a:chExt cx="274320" cy="492443"/>
          </a:xfrm>
        </p:grpSpPr>
        <p:sp>
          <p:nvSpPr>
            <p:cNvPr id="14" name="TextBox 13"/>
            <p:cNvSpPr txBox="1"/>
            <p:nvPr userDrawn="1"/>
          </p:nvSpPr>
          <p:spPr bwMode="gray">
            <a:xfrm>
              <a:off x="842273"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28" name="Rectangle 27"/>
            <p:cNvSpPr/>
            <p:nvPr userDrawn="1"/>
          </p:nvSpPr>
          <p:spPr bwMode="gray">
            <a:xfrm rot="20240294">
              <a:off x="1002510" y="1948341"/>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23" name="TextBox 22"/>
          <p:cNvSpPr txBox="1"/>
          <p:nvPr userDrawn="1"/>
        </p:nvSpPr>
        <p:spPr bwMode="gray">
          <a:xfrm>
            <a:off x="1135738" y="282785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9"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3" name="TextBox 32"/>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31" name="TextBox 3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32" name="Text Placeholder 4"/>
          <p:cNvSpPr>
            <a:spLocks noGrp="1"/>
          </p:cNvSpPr>
          <p:nvPr>
            <p:ph type="body" sz="quarter" idx="28" hasCustomPrompt="1"/>
          </p:nvPr>
        </p:nvSpPr>
        <p:spPr bwMode="gray">
          <a:xfrm>
            <a:off x="1053142" y="134550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31" hasCustomPrompt="1"/>
          </p:nvPr>
        </p:nvSpPr>
        <p:spPr bwMode="gray">
          <a:xfrm>
            <a:off x="1218664" y="175841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5" name="Text Placeholder 4"/>
          <p:cNvSpPr>
            <a:spLocks noGrp="1"/>
          </p:cNvSpPr>
          <p:nvPr>
            <p:ph type="body" sz="quarter" idx="32" hasCustomPrompt="1"/>
          </p:nvPr>
        </p:nvSpPr>
        <p:spPr bwMode="gray">
          <a:xfrm>
            <a:off x="1384186" y="217131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6" name="Text Placeholder 4"/>
          <p:cNvSpPr>
            <a:spLocks noGrp="1"/>
          </p:cNvSpPr>
          <p:nvPr>
            <p:ph type="body" sz="quarter" idx="45" hasCustomPrompt="1"/>
          </p:nvPr>
        </p:nvSpPr>
        <p:spPr bwMode="gray">
          <a:xfrm>
            <a:off x="1549708" y="25842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7" name="Text Placeholder 4"/>
          <p:cNvSpPr>
            <a:spLocks noGrp="1"/>
          </p:cNvSpPr>
          <p:nvPr>
            <p:ph type="body" sz="quarter" idx="46" hasCustomPrompt="1"/>
          </p:nvPr>
        </p:nvSpPr>
        <p:spPr bwMode="gray">
          <a:xfrm>
            <a:off x="1715230" y="299713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8" name="Text Placeholder 4"/>
          <p:cNvSpPr>
            <a:spLocks noGrp="1"/>
          </p:cNvSpPr>
          <p:nvPr>
            <p:ph type="body" sz="quarter" idx="47" hasCustomPrompt="1"/>
          </p:nvPr>
        </p:nvSpPr>
        <p:spPr bwMode="gray">
          <a:xfrm>
            <a:off x="1880752" y="341003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9" name="Text Placeholder 4"/>
          <p:cNvSpPr>
            <a:spLocks noGrp="1"/>
          </p:cNvSpPr>
          <p:nvPr>
            <p:ph type="body" sz="quarter" idx="48"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263159803"/>
      </p:ext>
    </p:extLst>
  </p:cSld>
  <p:clrMapOvr>
    <a:overrideClrMapping bg1="lt1" tx1="dk1" bg2="lt2" tx2="dk2" accent1="accent1" accent2="accent2" accent3="accent3" accent4="accent4" accent5="accent5" accent6="accent6" hlink="hlink" folHlink="folHlink"/>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Divider">
    <p:bg>
      <p:bgPr>
        <a:gradFill>
          <a:gsLst>
            <a:gs pos="28000">
              <a:schemeClr val="accent1"/>
            </a:gs>
            <a:gs pos="36000">
              <a:schemeClr val="accent2">
                <a:lumMod val="20000"/>
                <a:lumOff val="80000"/>
              </a:schemeClr>
            </a:gs>
            <a:gs pos="100000">
              <a:schemeClr val="accent1">
                <a:lumMod val="20000"/>
                <a:lumOff val="80000"/>
              </a:schemeClr>
            </a:gs>
          </a:gsLst>
          <a:lin ang="1920000" scaled="0"/>
        </a:gradFill>
        <a:effectLst/>
      </p:bgPr>
    </p:bg>
    <p:spTree>
      <p:nvGrpSpPr>
        <p:cNvPr id="1" name=""/>
        <p:cNvGrpSpPr/>
        <p:nvPr/>
      </p:nvGrpSpPr>
      <p:grpSpPr>
        <a:xfrm>
          <a:off x="0" y="0"/>
          <a:ext cx="0" cy="0"/>
          <a:chOff x="0" y="0"/>
          <a:chExt cx="0" cy="0"/>
        </a:xfrm>
      </p:grpSpPr>
      <p:cxnSp>
        <p:nvCxnSpPr>
          <p:cNvPr id="24" name="Straight Connector 23"/>
          <p:cNvCxnSpPr/>
          <p:nvPr userDrawn="1"/>
        </p:nvCxnSpPr>
        <p:spPr bwMode="gray">
          <a:xfrm>
            <a:off x="1578769" y="2252028"/>
            <a:ext cx="4501356" cy="0"/>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bwMode="gray">
          <a:xfrm>
            <a:off x="2" y="0"/>
            <a:ext cx="3052017" cy="4738136"/>
          </a:xfrm>
          <a:custGeom>
            <a:avLst/>
            <a:gdLst/>
            <a:ahLst/>
            <a:cxnLst/>
            <a:rect l="l" t="t" r="r" b="b"/>
            <a:pathLst>
              <a:path w="3052017" h="4738136">
                <a:moveTo>
                  <a:pt x="0" y="0"/>
                </a:moveTo>
                <a:lnTo>
                  <a:pt x="3052017" y="0"/>
                </a:lnTo>
                <a:lnTo>
                  <a:pt x="0" y="4738136"/>
                </a:lnTo>
                <a:close/>
              </a:path>
            </a:pathLst>
          </a:cu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11"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 name="Title 1"/>
          <p:cNvSpPr>
            <a:spLocks noGrp="1"/>
          </p:cNvSpPr>
          <p:nvPr>
            <p:ph type="title" hasCustomPrompt="1"/>
          </p:nvPr>
        </p:nvSpPr>
        <p:spPr bwMode="gray">
          <a:xfrm>
            <a:off x="1971651" y="2692310"/>
            <a:ext cx="3653112" cy="307777"/>
          </a:xfrm>
        </p:spPr>
        <p:txBody>
          <a:bodyPr/>
          <a:lstStyle>
            <a:lvl1pPr>
              <a:defRPr sz="2000" b="0">
                <a:solidFill>
                  <a:schemeClr val="tx1"/>
                </a:solidFill>
              </a:defRPr>
            </a:lvl1pPr>
          </a:lstStyle>
          <a:p>
            <a:r>
              <a:rPr lang="en-US" dirty="0"/>
              <a:t>Divider Title – Arial 20pt Regular</a:t>
            </a:r>
          </a:p>
        </p:txBody>
      </p:sp>
      <p:sp>
        <p:nvSpPr>
          <p:cNvPr id="4" name="Text Placeholder 3"/>
          <p:cNvSpPr>
            <a:spLocks noGrp="1"/>
          </p:cNvSpPr>
          <p:nvPr>
            <p:ph type="body" sz="quarter" idx="47" hasCustomPrompt="1"/>
          </p:nvPr>
        </p:nvSpPr>
        <p:spPr bwMode="gray">
          <a:xfrm>
            <a:off x="1971651" y="3033766"/>
            <a:ext cx="3653112" cy="169277"/>
          </a:xfrm>
        </p:spPr>
        <p:txBody>
          <a:bodyPr/>
          <a:lstStyle>
            <a:lvl1pPr marL="0" indent="0">
              <a:spcBef>
                <a:spcPts val="0"/>
              </a:spcBef>
              <a:buNone/>
              <a:defRPr sz="11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Divider Subtitle – Arial 11pt Regular</a:t>
            </a:r>
          </a:p>
        </p:txBody>
      </p:sp>
      <p:sp>
        <p:nvSpPr>
          <p:cNvPr id="6" name="Text Placeholder 5"/>
          <p:cNvSpPr>
            <a:spLocks noGrp="1"/>
          </p:cNvSpPr>
          <p:nvPr>
            <p:ph type="body" sz="quarter" idx="48" hasCustomPrompt="1"/>
          </p:nvPr>
        </p:nvSpPr>
        <p:spPr bwMode="gray">
          <a:xfrm>
            <a:off x="1971651" y="2063376"/>
            <a:ext cx="1371600" cy="138499"/>
          </a:xfrm>
        </p:spPr>
        <p:txBody>
          <a:bodyPr anchor="b" anchorCtr="0"/>
          <a:lstStyle>
            <a:lvl1pPr marL="0" indent="0" algn="l">
              <a:spcBef>
                <a:spcPts val="0"/>
              </a:spcBef>
              <a:buNone/>
              <a:defRPr sz="900" b="1" i="0" cap="all" spc="50" baseline="0">
                <a:solidFill>
                  <a:schemeClr val="tx1"/>
                </a:solidFill>
              </a:defRPr>
            </a:lvl1pPr>
            <a:lvl2pPr marL="114300" indent="0" algn="r">
              <a:spcBef>
                <a:spcPts val="0"/>
              </a:spcBef>
              <a:buNone/>
              <a:defRPr sz="1300" i="1">
                <a:solidFill>
                  <a:schemeClr val="accent3"/>
                </a:solidFill>
              </a:defRPr>
            </a:lvl2pPr>
            <a:lvl3pPr marL="228600" indent="0" algn="r">
              <a:spcBef>
                <a:spcPts val="0"/>
              </a:spcBef>
              <a:buNone/>
              <a:defRPr sz="1300" i="1">
                <a:solidFill>
                  <a:schemeClr val="accent3"/>
                </a:solidFill>
              </a:defRPr>
            </a:lvl3pPr>
            <a:lvl4pPr marL="342900" indent="0" algn="r">
              <a:spcBef>
                <a:spcPts val="0"/>
              </a:spcBef>
              <a:buNone/>
              <a:defRPr sz="1300" i="1">
                <a:solidFill>
                  <a:schemeClr val="accent3"/>
                </a:solidFill>
              </a:defRPr>
            </a:lvl4pPr>
            <a:lvl5pPr marL="457200" indent="0" algn="r">
              <a:spcBef>
                <a:spcPts val="0"/>
              </a:spcBef>
              <a:buNone/>
              <a:defRPr sz="1300" i="1">
                <a:solidFill>
                  <a:schemeClr val="accent3"/>
                </a:solidFill>
              </a:defRPr>
            </a:lvl5pPr>
          </a:lstStyle>
          <a:p>
            <a:pPr lvl="0"/>
            <a:r>
              <a:rPr lang="en-US" dirty="0"/>
              <a:t>Section #</a:t>
            </a:r>
          </a:p>
        </p:txBody>
      </p:sp>
      <p:sp>
        <p:nvSpPr>
          <p:cNvPr id="8" name="Text Placeholder 7"/>
          <p:cNvSpPr>
            <a:spLocks noGrp="1"/>
          </p:cNvSpPr>
          <p:nvPr>
            <p:ph type="body" sz="quarter" idx="49" hasCustomPrompt="1"/>
          </p:nvPr>
        </p:nvSpPr>
        <p:spPr bwMode="gray">
          <a:xfrm>
            <a:off x="2136429" y="3555012"/>
            <a:ext cx="2333303" cy="946413"/>
          </a:xfrm>
        </p:spPr>
        <p:txBody>
          <a:bodyPr/>
          <a:lstStyle>
            <a:lvl1pPr>
              <a:spcBef>
                <a:spcPts val="300"/>
              </a:spcBef>
              <a:defRPr sz="900"/>
            </a:lvl1pPr>
            <a:lvl2pPr>
              <a:spcBef>
                <a:spcPts val="300"/>
              </a:spcBef>
              <a:defRPr sz="900"/>
            </a:lvl2pPr>
            <a:lvl3pPr>
              <a:spcBef>
                <a:spcPts val="300"/>
              </a:spcBef>
              <a:defRPr sz="900"/>
            </a:lvl3pPr>
            <a:lvl4pPr>
              <a:spcBef>
                <a:spcPts val="300"/>
              </a:spcBef>
              <a:defRPr sz="900"/>
            </a:lvl4pPr>
            <a:lvl5pPr>
              <a:spcBef>
                <a:spcPts val="300"/>
              </a:spcBef>
              <a:defRPr sz="900"/>
            </a:lvl5pPr>
          </a:lstStyle>
          <a:p>
            <a:pPr lvl="0"/>
            <a:r>
              <a:rPr lang="en-US" dirty="0"/>
              <a:t>Bulleted text, if needed – Arial 9pt Regular Nine bullet levels are built in (hit Enter then Tab to get to the next bullet level)</a:t>
            </a:r>
          </a:p>
          <a:p>
            <a:pPr lvl="1"/>
            <a:r>
              <a:rPr lang="en-US" dirty="0"/>
              <a:t>Second level</a:t>
            </a:r>
          </a:p>
          <a:p>
            <a:pPr lvl="2"/>
            <a:r>
              <a:rPr lang="en-US" dirty="0"/>
              <a:t>Third level</a:t>
            </a:r>
          </a:p>
          <a:p>
            <a:pPr lvl="3"/>
            <a:r>
              <a:rPr lang="en-US" dirty="0"/>
              <a:t>Fourth level</a:t>
            </a:r>
          </a:p>
        </p:txBody>
      </p:sp>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9346" y="336758"/>
            <a:ext cx="1452036" cy="233314"/>
          </a:xfrm>
          <a:prstGeom prst="rect">
            <a:avLst/>
          </a:prstGeom>
        </p:spPr>
      </p:pic>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610" y="280890"/>
            <a:ext cx="1268070" cy="351591"/>
          </a:xfrm>
          <a:prstGeom prst="rect">
            <a:avLst/>
          </a:prstGeom>
        </p:spPr>
      </p:pic>
    </p:spTree>
    <p:extLst>
      <p:ext uri="{BB962C8B-B14F-4D97-AF65-F5344CB8AC3E}">
        <p14:creationId xmlns:p14="http://schemas.microsoft.com/office/powerpoint/2010/main" val="1265285420"/>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Standard">
    <p:bg>
      <p:bgPr>
        <a:solidFill>
          <a:schemeClr val="bg1"/>
        </a:solidFill>
        <a:effectLst/>
      </p:bgPr>
    </p:bg>
    <p:spTree>
      <p:nvGrpSpPr>
        <p:cNvPr id="1" name=""/>
        <p:cNvGrpSpPr/>
        <p:nvPr/>
      </p:nvGrpSpPr>
      <p:grpSpPr>
        <a:xfrm>
          <a:off x="0" y="0"/>
          <a:ext cx="0" cy="0"/>
          <a:chOff x="0" y="0"/>
          <a:chExt cx="0" cy="0"/>
        </a:xfrm>
      </p:grpSpPr>
      <p:pic>
        <p:nvPicPr>
          <p:cNvPr id="20" name="Picture 19"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21" name="Straight Connector 20"/>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3"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195572830"/>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8" name="Rectangle 7"/>
          <p:cNvSpPr/>
          <p:nvPr userDrawn="1"/>
        </p:nvSpPr>
        <p:spPr bwMode="gray">
          <a:xfrm>
            <a:off x="0" y="597694"/>
            <a:ext cx="6400800"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pic>
        <p:nvPicPr>
          <p:cNvPr id="12" name="Picture 11"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3" name="Straight Connector 12"/>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7"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9"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10"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31603804"/>
      </p:ext>
    </p:extLst>
  </p:cSld>
  <p:clrMapOvr>
    <a:overrideClrMapping bg1="lt1" tx1="dk1" bg2="lt2" tx2="dk2" accent1="accent1" accent2="accent2" accent3="accent3" accent4="accent4" accent5="accent5" accent6="accent6" hlink="hlink" folHlink="folHlink"/>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showMasterSp="0" preserve="1" userDrawn="1">
  <p:cSld name="Impact Slide">
    <p:bg bwMode="gray">
      <p:bgPr>
        <a:solidFill>
          <a:schemeClr val="accent4"/>
        </a:solidFill>
        <a:effectLst/>
      </p:bgPr>
    </p:bg>
    <p:spTree>
      <p:nvGrpSpPr>
        <p:cNvPr id="1" name=""/>
        <p:cNvGrpSpPr/>
        <p:nvPr/>
      </p:nvGrpSpPr>
      <p:grpSpPr>
        <a:xfrm>
          <a:off x="0" y="0"/>
          <a:ext cx="0" cy="0"/>
          <a:chOff x="0" y="0"/>
          <a:chExt cx="0" cy="0"/>
        </a:xfrm>
      </p:grpSpPr>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1" name="TextBox 1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r>
              <a:rPr lang="en-US" sz="500" dirty="0">
                <a:solidFill>
                  <a:srgbClr val="BEC9D0"/>
                </a:solidFill>
              </a:rPr>
              <a:t> • 33592A</a:t>
            </a:r>
            <a:endParaRPr lang="en-US" sz="500" b="1" dirty="0">
              <a:solidFill>
                <a:srgbClr val="BEC9D0"/>
              </a:solidFill>
            </a:endParaRPr>
          </a:p>
        </p:txBody>
      </p:sp>
      <p:sp>
        <p:nvSpPr>
          <p:cNvPr id="10"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12"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2"/>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3" name="Text Placeholder 4"/>
          <p:cNvSpPr>
            <a:spLocks noGrp="1"/>
          </p:cNvSpPr>
          <p:nvPr>
            <p:ph type="body" sz="quarter" idx="27" hasCustomPrompt="1"/>
          </p:nvPr>
        </p:nvSpPr>
        <p:spPr bwMode="gray">
          <a:xfrm>
            <a:off x="955976" y="1760829"/>
            <a:ext cx="4488849" cy="1777410"/>
          </a:xfrm>
        </p:spPr>
        <p:txBody>
          <a:bodyPr/>
          <a:lstStyle>
            <a:lvl1pPr marL="0" indent="0">
              <a:lnSpc>
                <a:spcPct val="110000"/>
              </a:lnSpc>
              <a:spcBef>
                <a:spcPts val="1200"/>
              </a:spcBef>
              <a:buNone/>
              <a:defRPr sz="1500" baseline="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Use dark background slides sparingly as impact slides (ex: a single quote, statistic, or large image). See sample impact slides in the ABC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4389120" y="4619012"/>
            <a:ext cx="2011680" cy="181588"/>
          </a:xfrm>
        </p:spPr>
        <p:txBody>
          <a:bodyPr rIns="45720" bIns="27432" anchor="b" anchorCtr="0"/>
          <a:lstStyle>
            <a:lvl1pPr marL="0" indent="0">
              <a:spcBef>
                <a:spcPts val="0"/>
              </a:spcBef>
              <a:buNone/>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1440080174"/>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pic>
        <p:nvPicPr>
          <p:cNvPr id="15" name="Picture 14"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6" name="Straight Connector 15"/>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FFFFFF"/>
                </a:solidFill>
                <a:cs typeface="Arial" pitchFamily="34" charset="0"/>
              </a:rPr>
              <a:t>Notes:</a:t>
            </a:r>
          </a:p>
        </p:txBody>
      </p:sp>
      <p:sp>
        <p:nvSpPr>
          <p:cNvPr id="13"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721970096"/>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Notes (Alt)">
    <p:spTree>
      <p:nvGrpSpPr>
        <p:cNvPr id="1" name=""/>
        <p:cNvGrpSpPr/>
        <p:nvPr/>
      </p:nvGrpSpPr>
      <p:grpSpPr>
        <a:xfrm>
          <a:off x="0" y="0"/>
          <a:ext cx="0" cy="0"/>
          <a:chOff x="0" y="0"/>
          <a:chExt cx="0" cy="0"/>
        </a:xfrm>
      </p:grpSpPr>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320675" y="85309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18" name="TextBox 17"/>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333E48"/>
                </a:solidFill>
                <a:cs typeface="Arial" pitchFamily="34" charset="0"/>
              </a:rPr>
              <a:t>Notes:</a:t>
            </a:r>
          </a:p>
        </p:txBody>
      </p:sp>
    </p:spTree>
    <p:extLst>
      <p:ext uri="{BB962C8B-B14F-4D97-AF65-F5344CB8AC3E}">
        <p14:creationId xmlns:p14="http://schemas.microsoft.com/office/powerpoint/2010/main" val="3400782126"/>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Speech Text Bottom">
    <p:spTree>
      <p:nvGrpSpPr>
        <p:cNvPr id="1" name=""/>
        <p:cNvGrpSpPr/>
        <p:nvPr/>
      </p:nvGrpSpPr>
      <p:grpSpPr>
        <a:xfrm>
          <a:off x="0" y="0"/>
          <a:ext cx="0" cy="0"/>
          <a:chOff x="0" y="0"/>
          <a:chExt cx="0" cy="0"/>
        </a:xfrm>
      </p:grpSpPr>
      <p:sp>
        <p:nvSpPr>
          <p:cNvPr id="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 name="Title 1"/>
          <p:cNvSpPr>
            <a:spLocks noGrp="1"/>
          </p:cNvSpPr>
          <p:nvPr>
            <p:ph type="title" hasCustomPrompt="1"/>
          </p:nvPr>
        </p:nvSpPr>
        <p:spPr bwMode="gray">
          <a:xfrm>
            <a:off x="320675" y="2487144"/>
            <a:ext cx="5759450" cy="2018181"/>
          </a:xfrm>
        </p:spPr>
        <p:txBody>
          <a:bodyPr anchor="t" anchorCtr="0"/>
          <a:lstStyle>
            <a:lvl1pPr>
              <a:lnSpc>
                <a:spcPct val="110000"/>
              </a:lnSpc>
              <a:spcBef>
                <a:spcPts val="800"/>
              </a:spcBef>
              <a:defRPr sz="1000" b="0">
                <a:solidFill>
                  <a:schemeClr val="tx1"/>
                </a:solidFill>
              </a:defRPr>
            </a:lvl1pPr>
          </a:lstStyle>
          <a:p>
            <a:r>
              <a:rPr lang="en-US" dirty="0"/>
              <a:t>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a:t>
            </a:r>
          </a:p>
        </p:txBody>
      </p:sp>
    </p:spTree>
    <p:extLst>
      <p:ext uri="{BB962C8B-B14F-4D97-AF65-F5344CB8AC3E}">
        <p14:creationId xmlns:p14="http://schemas.microsoft.com/office/powerpoint/2010/main" val="3761011085"/>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3295" y="3612362"/>
            <a:ext cx="5739063" cy="1077218"/>
          </a:xfrm>
        </p:spPr>
        <p:txBody>
          <a:bodyPr/>
          <a:lstStyle>
            <a:lvl1pPr>
              <a:defRPr sz="3500" b="0">
                <a:solidFill>
                  <a:schemeClr val="tx1"/>
                </a:solidFill>
              </a:defRPr>
            </a:lvl1pPr>
          </a:lstStyle>
          <a:p>
            <a:r>
              <a:rPr lang="en-US" dirty="0"/>
              <a:t>Presentation Title – Arial 35pt Regular, Use Title Case</a:t>
            </a:r>
          </a:p>
        </p:txBody>
      </p:sp>
      <p:sp>
        <p:nvSpPr>
          <p:cNvPr id="6" name="Text Placeholder 5"/>
          <p:cNvSpPr>
            <a:spLocks noGrp="1"/>
          </p:cNvSpPr>
          <p:nvPr>
            <p:ph type="body" sz="quarter" idx="21" hasCustomPrompt="1"/>
          </p:nvPr>
        </p:nvSpPr>
        <p:spPr bwMode="gray">
          <a:xfrm>
            <a:off x="1854301" y="359914"/>
            <a:ext cx="2286000" cy="429768"/>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2" name="Straight Connector 11"/>
          <p:cNvCxnSpPr/>
          <p:nvPr userDrawn="1"/>
        </p:nvCxnSpPr>
        <p:spPr>
          <a:xfrm>
            <a:off x="1729422" y="359914"/>
            <a:ext cx="0" cy="432435"/>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27303" y="359914"/>
            <a:ext cx="1549400" cy="431800"/>
          </a:xfrm>
          <a:prstGeom prst="rect">
            <a:avLst/>
          </a:prstGeom>
        </p:spPr>
      </p:pic>
    </p:spTree>
    <p:extLst>
      <p:ext uri="{BB962C8B-B14F-4D97-AF65-F5344CB8AC3E}">
        <p14:creationId xmlns:p14="http://schemas.microsoft.com/office/powerpoint/2010/main" val="1911426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Road Map 6">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526564" y="1341392"/>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760073" y="191946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987319" y="2497530"/>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17" name="TextBox 16"/>
          <p:cNvSpPr txBox="1"/>
          <p:nvPr userDrawn="1"/>
        </p:nvSpPr>
        <p:spPr bwMode="gray">
          <a:xfrm>
            <a:off x="1227091" y="307559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3"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1" name="TextBox 2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Advisory Board • All Rights Reserved • </a:t>
            </a:r>
            <a:r>
              <a:rPr lang="en-US" sz="500" b="1" dirty="0">
                <a:solidFill>
                  <a:srgbClr val="BEC9D0"/>
                </a:solidFill>
              </a:rPr>
              <a:t>advisory.com</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5" name="Title 1"/>
          <p:cNvSpPr>
            <a:spLocks noGrp="1"/>
          </p:cNvSpPr>
          <p:nvPr>
            <p:ph type="title" hasCustomPrompt="1"/>
          </p:nvPr>
        </p:nvSpPr>
        <p:spPr bwMode="gray">
          <a:xfrm>
            <a:off x="903718" y="901822"/>
            <a:ext cx="4572000" cy="215444"/>
          </a:xfrm>
        </p:spPr>
        <p:txBody>
          <a:bodyPr anchor="ctr" anchorCtr="0"/>
          <a:lstStyle>
            <a:lvl1pPr>
              <a:defRPr sz="1400" b="0"/>
            </a:lvl1pPr>
          </a:lstStyle>
          <a:p>
            <a:r>
              <a:rPr lang="en-US" dirty="0"/>
              <a:t>Section Title – Arial 14pt Regular, White, Use Title Case</a:t>
            </a:r>
          </a:p>
        </p:txBody>
      </p:sp>
      <p:sp>
        <p:nvSpPr>
          <p:cNvPr id="26" name="Text Placeholder 4"/>
          <p:cNvSpPr>
            <a:spLocks noGrp="1"/>
          </p:cNvSpPr>
          <p:nvPr>
            <p:ph type="body" sz="quarter" idx="28" hasCustomPrompt="1"/>
          </p:nvPr>
        </p:nvSpPr>
        <p:spPr bwMode="gray">
          <a:xfrm>
            <a:off x="1155872" y="1510669"/>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1" hasCustomPrompt="1"/>
          </p:nvPr>
        </p:nvSpPr>
        <p:spPr bwMode="gray">
          <a:xfrm>
            <a:off x="1375077" y="208873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2" hasCustomPrompt="1"/>
          </p:nvPr>
        </p:nvSpPr>
        <p:spPr bwMode="gray">
          <a:xfrm>
            <a:off x="1606808" y="2666807"/>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8" hasCustomPrompt="1"/>
          </p:nvPr>
        </p:nvSpPr>
        <p:spPr bwMode="gray">
          <a:xfrm>
            <a:off x="1814028" y="324487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9"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1326972155"/>
      </p:ext>
    </p:extLst>
  </p:cSld>
  <p:clrMapOvr>
    <a:overrideClrMapping bg1="lt1" tx1="dk1" bg2="lt2" tx2="dk2" accent1="accent1" accent2="accent2" accent3="accent3" accent4="accent4" accent5="accent5" accent6="accent6" hlink="hlink" folHlink="folHlink"/>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3295" y="3612362"/>
            <a:ext cx="5739063" cy="1077218"/>
          </a:xfrm>
        </p:spPr>
        <p:txBody>
          <a:bodyPr/>
          <a:lstStyle>
            <a:lvl1pPr>
              <a:defRPr sz="3500" b="0">
                <a:solidFill>
                  <a:schemeClr val="tx1"/>
                </a:solidFill>
              </a:defRPr>
            </a:lvl1pPr>
          </a:lstStyle>
          <a:p>
            <a:r>
              <a:rPr lang="en-US" dirty="0"/>
              <a:t>Presentation Title – Arial 35pt Regular, Use Title Case</a:t>
            </a:r>
          </a:p>
        </p:txBody>
      </p: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27303" y="359914"/>
            <a:ext cx="1549400" cy="431800"/>
          </a:xfrm>
          <a:prstGeom prst="rect">
            <a:avLst/>
          </a:prstGeom>
        </p:spPr>
      </p:pic>
    </p:spTree>
    <p:extLst>
      <p:ext uri="{BB962C8B-B14F-4D97-AF65-F5344CB8AC3E}">
        <p14:creationId xmlns:p14="http://schemas.microsoft.com/office/powerpoint/2010/main" val="2953795684"/>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93295" y="16928"/>
            <a:ext cx="5586830" cy="230832"/>
          </a:xfrm>
        </p:spPr>
        <p:txBody>
          <a:bodyPr anchor="t" anchorCtr="0"/>
          <a:lstStyle>
            <a:lvl1pPr>
              <a:defRPr sz="1500" b="0">
                <a:solidFill>
                  <a:schemeClr val="tx1"/>
                </a:solidFill>
              </a:defRPr>
            </a:lvl1pPr>
          </a:lstStyle>
          <a:p>
            <a:r>
              <a:rPr lang="en-US" sz="1500" dirty="0"/>
              <a:t>Presentation Subtitle – Arial 15pt Regular, Use Title Case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066" y="4550731"/>
            <a:ext cx="2758044" cy="119033"/>
          </a:xfrm>
          <a:prstGeom prst="rect">
            <a:avLst/>
          </a:prstGeom>
        </p:spPr>
      </p:pic>
      <p:sp>
        <p:nvSpPr>
          <p:cNvPr id="9" name="Text Placeholder 5"/>
          <p:cNvSpPr txBox="1">
            <a:spLocks/>
          </p:cNvSpPr>
          <p:nvPr userDrawn="1"/>
        </p:nvSpPr>
        <p:spPr bwMode="gray">
          <a:xfrm>
            <a:off x="3282078" y="4540103"/>
            <a:ext cx="3107155" cy="137083"/>
          </a:xfrm>
          <a:prstGeom prst="rect">
            <a:avLst/>
          </a:prstGeom>
        </p:spPr>
        <p:txBody>
          <a:bodyPr wrap="square" lIns="0" tIns="0" rIns="0" bIns="0">
            <a:spAutoFit/>
          </a:bodyPr>
          <a:lstStyle/>
          <a:p>
            <a:pPr algn="r"/>
            <a:r>
              <a:rPr lang="en-US" sz="950" dirty="0">
                <a:solidFill>
                  <a:srgbClr val="333E48"/>
                </a:solidFill>
                <a:ea typeface="Times New Roman"/>
                <a:cs typeface="Times New Roman"/>
              </a:rPr>
              <a:t>research            technology              consulting</a:t>
            </a:r>
            <a:endParaRPr lang="en-US" sz="1200" dirty="0">
              <a:solidFill>
                <a:srgbClr val="333E48"/>
              </a:solidFill>
              <a:latin typeface="Times New Roman"/>
              <a:ea typeface="Times New Roman"/>
            </a:endParaRPr>
          </a:p>
        </p:txBody>
      </p:sp>
      <p:cxnSp>
        <p:nvCxnSpPr>
          <p:cNvPr id="10" name="Straight Connector 9"/>
          <p:cNvCxnSpPr/>
          <p:nvPr userDrawn="1"/>
        </p:nvCxnSpPr>
        <p:spPr>
          <a:xfrm>
            <a:off x="-4290" y="4336047"/>
            <a:ext cx="6405090" cy="0"/>
          </a:xfrm>
          <a:prstGeom prst="line">
            <a:avLst/>
          </a:prstGeom>
          <a:noFill/>
          <a:ln w="12700" cap="flat" cmpd="sng" algn="ctr">
            <a:solidFill>
              <a:schemeClr val="accent4"/>
            </a:solidFill>
            <a:prstDash val="solid"/>
            <a:miter lim="800000"/>
          </a:ln>
          <a:effectLst/>
        </p:spPr>
      </p:cxnSp>
      <p:grpSp>
        <p:nvGrpSpPr>
          <p:cNvPr id="11" name="Group 10"/>
          <p:cNvGrpSpPr/>
          <p:nvPr userDrawn="1"/>
        </p:nvGrpSpPr>
        <p:grpSpPr>
          <a:xfrm>
            <a:off x="5584851" y="4542229"/>
            <a:ext cx="212687" cy="135825"/>
            <a:chOff x="-610120" y="-1070802"/>
            <a:chExt cx="8498295" cy="5422283"/>
          </a:xfrm>
          <a:solidFill>
            <a:schemeClr val="accent6"/>
          </a:solidFill>
        </p:grpSpPr>
        <p:sp>
          <p:nvSpPr>
            <p:cNvPr id="19" name="Rectangle 43"/>
            <p:cNvSpPr/>
            <p:nvPr userDrawn="1"/>
          </p:nvSpPr>
          <p:spPr bwMode="gray">
            <a:xfrm flipH="1">
              <a:off x="3360114" y="1072841"/>
              <a:ext cx="4528061" cy="3278640"/>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grpSp>
          <p:nvGrpSpPr>
            <p:cNvPr id="20" name="Group 19"/>
            <p:cNvGrpSpPr/>
            <p:nvPr userDrawn="1"/>
          </p:nvGrpSpPr>
          <p:grpSpPr>
            <a:xfrm>
              <a:off x="-610120" y="-1070802"/>
              <a:ext cx="3784617" cy="5422283"/>
              <a:chOff x="-610120" y="-1070802"/>
              <a:chExt cx="3784617" cy="5422283"/>
            </a:xfrm>
            <a:grpFill/>
          </p:grpSpPr>
          <p:sp>
            <p:nvSpPr>
              <p:cNvPr id="22" name="Rectangle 43"/>
              <p:cNvSpPr/>
              <p:nvPr userDrawn="1"/>
            </p:nvSpPr>
            <p:spPr bwMode="gray">
              <a:xfrm>
                <a:off x="-610120" y="1072841"/>
                <a:ext cx="3784617" cy="3278640"/>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sp>
            <p:nvSpPr>
              <p:cNvPr id="23" name="Oval 22"/>
              <p:cNvSpPr/>
              <p:nvPr userDrawn="1"/>
            </p:nvSpPr>
            <p:spPr bwMode="gray">
              <a:xfrm>
                <a:off x="-473548" y="-1070802"/>
                <a:ext cx="1866375" cy="1866391"/>
              </a:xfrm>
              <a:prstGeom prst="ellipse">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grpSp>
        <p:sp>
          <p:nvSpPr>
            <p:cNvPr id="21" name="Oval 20"/>
            <p:cNvSpPr/>
            <p:nvPr userDrawn="1"/>
          </p:nvSpPr>
          <p:spPr bwMode="gray">
            <a:xfrm>
              <a:off x="5879503" y="-1070802"/>
              <a:ext cx="1866337" cy="1866391"/>
            </a:xfrm>
            <a:prstGeom prst="ellipse">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grpSp>
      <p:grpSp>
        <p:nvGrpSpPr>
          <p:cNvPr id="14" name="Group 13"/>
          <p:cNvGrpSpPr/>
          <p:nvPr userDrawn="1"/>
        </p:nvGrpSpPr>
        <p:grpSpPr>
          <a:xfrm>
            <a:off x="4614809" y="4508219"/>
            <a:ext cx="151740" cy="202480"/>
            <a:chOff x="-2599" y="0"/>
            <a:chExt cx="2677551" cy="3583450"/>
          </a:xfrm>
          <a:solidFill>
            <a:schemeClr val="accent6"/>
          </a:solidFill>
        </p:grpSpPr>
        <p:sp>
          <p:nvSpPr>
            <p:cNvPr id="16" name="Flowchart: Manual Operation 15"/>
            <p:cNvSpPr/>
            <p:nvPr userDrawn="1"/>
          </p:nvSpPr>
          <p:spPr bwMode="gray">
            <a:xfrm>
              <a:off x="237329" y="2003692"/>
              <a:ext cx="1579745" cy="1579758"/>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sp>
          <p:nvSpPr>
            <p:cNvPr id="17" name="Flowchart: Manual Operation 15"/>
            <p:cNvSpPr/>
            <p:nvPr userDrawn="1"/>
          </p:nvSpPr>
          <p:spPr bwMode="gray">
            <a:xfrm>
              <a:off x="-2599" y="0"/>
              <a:ext cx="1579762" cy="1579758"/>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sp>
          <p:nvSpPr>
            <p:cNvPr id="18" name="Flowchart: Manual Operation 15"/>
            <p:cNvSpPr/>
            <p:nvPr userDrawn="1"/>
          </p:nvSpPr>
          <p:spPr bwMode="gray">
            <a:xfrm rot="21428216">
              <a:off x="1258113" y="957345"/>
              <a:ext cx="1416839" cy="1416850"/>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grpSp>
      <p:sp>
        <p:nvSpPr>
          <p:cNvPr id="15" name="Rounded Rectangle 11"/>
          <p:cNvSpPr/>
          <p:nvPr userDrawn="1"/>
        </p:nvSpPr>
        <p:spPr bwMode="gray">
          <a:xfrm rot="18908457">
            <a:off x="3722030" y="4565610"/>
            <a:ext cx="177135" cy="90550"/>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sp>
        <p:nvSpPr>
          <p:cNvPr id="25" name="Text Placeholder 5"/>
          <p:cNvSpPr>
            <a:spLocks noGrp="1"/>
          </p:cNvSpPr>
          <p:nvPr>
            <p:ph type="body" sz="quarter" idx="21" hasCustomPrompt="1"/>
          </p:nvPr>
        </p:nvSpPr>
        <p:spPr bwMode="gray">
          <a:xfrm>
            <a:off x="493295" y="1310192"/>
            <a:ext cx="4572000" cy="169277"/>
          </a:xfrm>
        </p:spPr>
        <p:txBody>
          <a:bodyPr/>
          <a:lstStyle>
            <a:lvl1pPr marL="0" indent="0">
              <a:spcBef>
                <a:spcPts val="0"/>
              </a:spcBef>
              <a:buNone/>
              <a:defRPr sz="1100" b="1"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r>
              <a:rPr lang="en-US" dirty="0"/>
              <a:t>Add Institution Name (If You Need to Customize)</a:t>
            </a:r>
          </a:p>
        </p:txBody>
      </p:sp>
      <p:sp>
        <p:nvSpPr>
          <p:cNvPr id="26" name="Text Placeholder 5"/>
          <p:cNvSpPr>
            <a:spLocks noGrp="1"/>
          </p:cNvSpPr>
          <p:nvPr>
            <p:ph type="body" sz="quarter" idx="22" hasCustomPrompt="1"/>
          </p:nvPr>
        </p:nvSpPr>
        <p:spPr bwMode="gray">
          <a:xfrm>
            <a:off x="493295" y="1543666"/>
            <a:ext cx="4572000" cy="169277"/>
          </a:xfrm>
        </p:spPr>
        <p:txBody>
          <a:bodyPr/>
          <a:lstStyle>
            <a:lvl1pPr marL="0" indent="0">
              <a:spcBef>
                <a:spcPts val="0"/>
              </a:spcBef>
              <a:buNone/>
              <a:defRPr sz="1100" b="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Add Date of Presentation (If You Need to Customize)</a:t>
            </a:r>
          </a:p>
        </p:txBody>
      </p:sp>
    </p:spTree>
    <p:extLst>
      <p:ext uri="{BB962C8B-B14F-4D97-AF65-F5344CB8AC3E}">
        <p14:creationId xmlns:p14="http://schemas.microsoft.com/office/powerpoint/2010/main" val="1858007613"/>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29935"/>
            <a:ext cx="4023360" cy="307777"/>
          </a:xfrm>
        </p:spPr>
        <p:txBody>
          <a:bodyPr anchor="t" anchorCtr="0"/>
          <a:lstStyle>
            <a:lvl1pPr>
              <a:defRPr sz="2000" b="0">
                <a:solidFill>
                  <a:schemeClr val="tx1"/>
                </a:solidFill>
              </a:defRPr>
            </a:lvl1pPr>
          </a:lstStyle>
          <a:p>
            <a:r>
              <a:rPr lang="en-US" dirty="0"/>
              <a:t>Insert Program Name Here</a:t>
            </a:r>
          </a:p>
        </p:txBody>
      </p:sp>
      <p:sp>
        <p:nvSpPr>
          <p:cNvPr id="15" name="Text Placeholder 5"/>
          <p:cNvSpPr>
            <a:spLocks noGrp="1"/>
          </p:cNvSpPr>
          <p:nvPr>
            <p:ph type="body" sz="quarter" idx="20" hasCustomPrompt="1"/>
          </p:nvPr>
        </p:nvSpPr>
        <p:spPr bwMode="gray">
          <a:xfrm>
            <a:off x="784156" y="11437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5" name="Text Placeholder 4"/>
          <p:cNvSpPr>
            <a:spLocks noGrp="1"/>
          </p:cNvSpPr>
          <p:nvPr>
            <p:ph type="body" sz="quarter" idx="30" hasCustomPrompt="1"/>
          </p:nvPr>
        </p:nvSpPr>
        <p:spPr bwMode="gray">
          <a:xfrm>
            <a:off x="784156" y="1348779"/>
            <a:ext cx="347472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cxnSp>
        <p:nvCxnSpPr>
          <p:cNvPr id="24" name="Straight Connector 23"/>
          <p:cNvCxnSpPr/>
          <p:nvPr userDrawn="1"/>
        </p:nvCxnSpPr>
        <p:spPr bwMode="gray">
          <a:xfrm>
            <a:off x="4879843" y="375284"/>
            <a:ext cx="0" cy="4425315"/>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bwMode="gray">
          <a:xfrm>
            <a:off x="4953943" y="375975"/>
            <a:ext cx="1419725" cy="442531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LEGAL CAVEAT</a:t>
            </a:r>
          </a:p>
          <a:p>
            <a:pPr>
              <a:spcBef>
                <a:spcPts val="400"/>
              </a:spcBef>
            </a:pPr>
            <a:r>
              <a:rPr lang="en-US" sz="530" dirty="0">
                <a:solidFill>
                  <a:srgbClr val="333E48"/>
                </a:solidFill>
                <a:cs typeface="Aria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a:t>
            </a:r>
            <a:br>
              <a:rPr lang="en-US" sz="530" dirty="0">
                <a:solidFill>
                  <a:srgbClr val="333E48"/>
                </a:solidFill>
                <a:cs typeface="Arial"/>
              </a:rPr>
            </a:br>
            <a:r>
              <a:rPr lang="en-US" sz="530" dirty="0">
                <a:solidFill>
                  <a:srgbClr val="333E48"/>
                </a:solidFill>
                <a:cs typeface="Arial"/>
              </a:rPr>
              <a:t>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a:t>
            </a:r>
            <a:br>
              <a:rPr lang="en-US" sz="530" dirty="0">
                <a:solidFill>
                  <a:srgbClr val="333E48"/>
                </a:solidFill>
                <a:cs typeface="Arial"/>
              </a:rPr>
            </a:br>
            <a:r>
              <a:rPr lang="en-US" sz="530" dirty="0">
                <a:solidFill>
                  <a:srgbClr val="333E48"/>
                </a:solidFill>
                <a:cs typeface="Arial"/>
              </a:rPr>
              <a:t>(b) any recommendation or graded ranking by Advisory Board, or (c) failure of member and its employees and agents to abide by the terms set forth herein.</a:t>
            </a:r>
          </a:p>
          <a:p>
            <a:pPr>
              <a:spcBef>
                <a:spcPts val="400"/>
              </a:spcBef>
            </a:pPr>
            <a:r>
              <a:rPr lang="en-US" sz="530" dirty="0">
                <a:solidFill>
                  <a:srgbClr val="333E48"/>
                </a:solidFill>
                <a:cs typeface="Aria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p:txBody>
      </p:sp>
      <p:sp>
        <p:nvSpPr>
          <p:cNvPr id="6" name="Text Placeholder 5"/>
          <p:cNvSpPr>
            <a:spLocks noGrp="1"/>
          </p:cNvSpPr>
          <p:nvPr>
            <p:ph type="body" sz="quarter" idx="37" hasCustomPrompt="1"/>
          </p:nvPr>
        </p:nvSpPr>
        <p:spPr bwMode="gray">
          <a:xfrm>
            <a:off x="784156" y="1547065"/>
            <a:ext cx="347472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16" name="Text Placeholder 5"/>
          <p:cNvSpPr>
            <a:spLocks noGrp="1"/>
          </p:cNvSpPr>
          <p:nvPr>
            <p:ph type="body" sz="quarter" idx="38" hasCustomPrompt="1"/>
          </p:nvPr>
        </p:nvSpPr>
        <p:spPr bwMode="gray">
          <a:xfrm>
            <a:off x="784156" y="1677053"/>
            <a:ext cx="347472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18" name="Text Placeholder 5"/>
          <p:cNvSpPr>
            <a:spLocks noGrp="1"/>
          </p:cNvSpPr>
          <p:nvPr>
            <p:ph type="body" sz="quarter" idx="39" hasCustomPrompt="1"/>
          </p:nvPr>
        </p:nvSpPr>
        <p:spPr bwMode="gray">
          <a:xfrm>
            <a:off x="784156" y="2111845"/>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6" name="Text Placeholder 4"/>
          <p:cNvSpPr>
            <a:spLocks noGrp="1"/>
          </p:cNvSpPr>
          <p:nvPr>
            <p:ph type="body" sz="quarter" idx="40" hasCustomPrompt="1"/>
          </p:nvPr>
        </p:nvSpPr>
        <p:spPr bwMode="gray">
          <a:xfrm>
            <a:off x="784156" y="2321372"/>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5"/>
          <p:cNvSpPr>
            <a:spLocks noGrp="1"/>
          </p:cNvSpPr>
          <p:nvPr>
            <p:ph type="body" sz="quarter" idx="41" hasCustomPrompt="1"/>
          </p:nvPr>
        </p:nvSpPr>
        <p:spPr bwMode="gray">
          <a:xfrm>
            <a:off x="784156" y="2775232"/>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28" name="Text Placeholder 4"/>
          <p:cNvSpPr>
            <a:spLocks noGrp="1"/>
          </p:cNvSpPr>
          <p:nvPr>
            <p:ph type="body" sz="quarter" idx="42" hasCustomPrompt="1"/>
          </p:nvPr>
        </p:nvSpPr>
        <p:spPr bwMode="gray">
          <a:xfrm>
            <a:off x="784156" y="2984759"/>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784156" y="34386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0" name="Text Placeholder 4"/>
          <p:cNvSpPr>
            <a:spLocks noGrp="1"/>
          </p:cNvSpPr>
          <p:nvPr>
            <p:ph type="body" sz="quarter" idx="44" hasCustomPrompt="1"/>
          </p:nvPr>
        </p:nvSpPr>
        <p:spPr bwMode="gray">
          <a:xfrm>
            <a:off x="784156" y="3648163"/>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2247632275"/>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2" name="Rectangle 1"/>
          <p:cNvSpPr/>
          <p:nvPr userDrawn="1"/>
        </p:nvSpPr>
        <p:spPr bwMode="gray">
          <a:xfrm>
            <a:off x="0" y="0"/>
            <a:ext cx="6400800" cy="101065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8" name="TextBox 7"/>
          <p:cNvSpPr txBox="1"/>
          <p:nvPr userDrawn="1"/>
        </p:nvSpPr>
        <p:spPr bwMode="gray">
          <a:xfrm>
            <a:off x="4953943" y="24057"/>
            <a:ext cx="1419725" cy="468179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IMPORTANT: Please read the following.</a:t>
            </a:r>
          </a:p>
          <a:p>
            <a:pPr>
              <a:spcBef>
                <a:spcPts val="400"/>
              </a:spcBef>
            </a:pPr>
            <a:r>
              <a:rPr lang="en-US" sz="530" dirty="0">
                <a:solidFill>
                  <a:srgbClr val="333E48"/>
                </a:solidFill>
                <a:cs typeface="Arial"/>
              </a:rPr>
              <a:t>Advisory Board has prepared this report for the exclusive use of its members. Each member acknowledges and agrees that this report and the information contained herein (collectively, the “Report”) are confidential and proprietary</a:t>
            </a:r>
            <a:br>
              <a:rPr lang="en-US" sz="530" dirty="0">
                <a:solidFill>
                  <a:srgbClr val="333E48"/>
                </a:solidFill>
                <a:cs typeface="Arial"/>
              </a:rPr>
            </a:br>
            <a:r>
              <a:rPr lang="en-US" sz="530" dirty="0">
                <a:solidFill>
                  <a:srgbClr val="333E48"/>
                </a:solidFill>
                <a:cs typeface="Arial"/>
              </a:rPr>
              <a:t>to Advisory Board. By accepting delivery of this Report, each member agrees to abide by the terms as stated herein, including the following:</a:t>
            </a:r>
          </a:p>
          <a:p>
            <a:pPr marL="115888" indent="-115888">
              <a:spcBef>
                <a:spcPts val="400"/>
              </a:spcBef>
            </a:pPr>
            <a:r>
              <a:rPr lang="en-US" sz="530" dirty="0">
                <a:solidFill>
                  <a:srgbClr val="333E48"/>
                </a:solidFill>
                <a:cs typeface="Aria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400"/>
              </a:spcBef>
            </a:pPr>
            <a:r>
              <a:rPr lang="en-US" sz="530" dirty="0">
                <a:solidFill>
                  <a:srgbClr val="333E48"/>
                </a:solidFill>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lang="en-US" sz="530" dirty="0">
                <a:solidFill>
                  <a:srgbClr val="333E48"/>
                </a:solidFill>
                <a:cs typeface="Arial"/>
              </a:rPr>
            </a:br>
            <a:r>
              <a:rPr lang="en-US" sz="530" dirty="0">
                <a:solidFill>
                  <a:srgbClr val="333E48"/>
                </a:solidFill>
                <a:cs typeface="Arial"/>
              </a:rPr>
              <a:t>(b) any third party.</a:t>
            </a:r>
          </a:p>
          <a:p>
            <a:pPr marL="115888" indent="-115888">
              <a:spcBef>
                <a:spcPts val="400"/>
              </a:spcBef>
            </a:pPr>
            <a:r>
              <a:rPr lang="en-US" sz="530" dirty="0">
                <a:solidFill>
                  <a:srgbClr val="333E48"/>
                </a:solidFill>
                <a:cs typeface="Arial"/>
              </a:rPr>
              <a:t>3.	Each member may make this Report available solely to those of its employees and agents who (a) are registered for the workshop or membership program of</a:t>
            </a:r>
            <a:br>
              <a:rPr lang="en-US" sz="530" dirty="0">
                <a:solidFill>
                  <a:srgbClr val="333E48"/>
                </a:solidFill>
                <a:cs typeface="Arial"/>
              </a:rPr>
            </a:br>
            <a:r>
              <a:rPr lang="en-US" sz="530" dirty="0">
                <a:solidFill>
                  <a:srgbClr val="333E48"/>
                </a:solidFill>
                <a:cs typeface="Arial"/>
              </a:rPr>
              <a:t>which this Report is a part, (b) require access to this Report in order to learn from the information described herein, and</a:t>
            </a:r>
            <a:br>
              <a:rPr lang="en-US" sz="530" dirty="0">
                <a:solidFill>
                  <a:srgbClr val="333E48"/>
                </a:solidFill>
                <a:cs typeface="Arial"/>
              </a:rPr>
            </a:br>
            <a:r>
              <a:rPr lang="en-US" sz="530" dirty="0">
                <a:solidFill>
                  <a:srgbClr val="333E48"/>
                </a:solidFill>
                <a:cs typeface="Arial"/>
              </a:rPr>
              <a:t>(c)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400"/>
              </a:spcBef>
            </a:pPr>
            <a:r>
              <a:rPr lang="en-US" sz="530" dirty="0">
                <a:solidFill>
                  <a:srgbClr val="333E48"/>
                </a:solidFill>
                <a:cs typeface="Arial"/>
              </a:rPr>
              <a:t>4.	Each member shall not remove from this Report any confidential markings, copyright notices, and/or other similar indicia herein.</a:t>
            </a:r>
          </a:p>
          <a:p>
            <a:pPr marL="115888" indent="-115888">
              <a:spcBef>
                <a:spcPts val="400"/>
              </a:spcBef>
            </a:pPr>
            <a:r>
              <a:rPr lang="en-US" sz="530" dirty="0">
                <a:solidFill>
                  <a:srgbClr val="333E48"/>
                </a:solidFill>
                <a:cs typeface="Arial"/>
              </a:rPr>
              <a:t>5.	Each member is responsible for any breach of its obligations as stated herein by any of its employees or agents.</a:t>
            </a:r>
          </a:p>
          <a:p>
            <a:pPr marL="115888" indent="-115888">
              <a:spcBef>
                <a:spcPts val="400"/>
              </a:spcBef>
            </a:pPr>
            <a:r>
              <a:rPr lang="en-US" sz="530" dirty="0">
                <a:solidFill>
                  <a:srgbClr val="333E48"/>
                </a:solidFill>
                <a:cs typeface="Arial"/>
              </a:rPr>
              <a:t>6.	If a member is unwilling to abide by any</a:t>
            </a:r>
            <a:br>
              <a:rPr lang="en-US" sz="530" dirty="0">
                <a:solidFill>
                  <a:srgbClr val="333E48"/>
                </a:solidFill>
                <a:cs typeface="Arial"/>
              </a:rPr>
            </a:br>
            <a:r>
              <a:rPr lang="en-US" sz="530" dirty="0">
                <a:solidFill>
                  <a:srgbClr val="333E48"/>
                </a:solidFill>
                <a:cs typeface="Arial"/>
              </a:rPr>
              <a:t>of the foregoing obligations, then such member shall promptly return this Report and all copies thereof to Advisory Board </a:t>
            </a:r>
          </a:p>
        </p:txBody>
      </p:sp>
      <p:cxnSp>
        <p:nvCxnSpPr>
          <p:cNvPr id="9" name="Straight Connector 8"/>
          <p:cNvCxnSpPr/>
          <p:nvPr userDrawn="1"/>
        </p:nvCxnSpPr>
        <p:spPr bwMode="gray">
          <a:xfrm>
            <a:off x="4879843" y="-2108"/>
            <a:ext cx="0" cy="4578361"/>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64816"/>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cxnSp>
        <p:nvCxnSpPr>
          <p:cNvPr id="8" name="Straight Connector 7"/>
          <p:cNvCxnSpPr/>
          <p:nvPr/>
        </p:nvCxnSpPr>
        <p:spPr bwMode="gray">
          <a:xfrm>
            <a:off x="4101378"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itle 2"/>
          <p:cNvSpPr>
            <a:spLocks noGrp="1"/>
          </p:cNvSpPr>
          <p:nvPr userDrawn="1">
            <p:ph type="title" hasCustomPrompt="1"/>
          </p:nvPr>
        </p:nvSpPr>
        <p:spPr bwMode="gray">
          <a:xfrm>
            <a:off x="320675" y="208501"/>
            <a:ext cx="3474720" cy="307777"/>
          </a:xfrm>
        </p:spPr>
        <p:txBody>
          <a:bodyPr anchor="t" anchorCtr="0"/>
          <a:lstStyle>
            <a:lvl1pPr>
              <a:defRPr sz="2000" b="0">
                <a:solidFill>
                  <a:schemeClr val="tx1"/>
                </a:solidFill>
              </a:defRPr>
            </a:lvl1pPr>
          </a:lstStyle>
          <a:p>
            <a:r>
              <a:rPr lang="en-US" dirty="0"/>
              <a:t>Insert Program Name Here</a:t>
            </a:r>
          </a:p>
        </p:txBody>
      </p:sp>
      <p:sp>
        <p:nvSpPr>
          <p:cNvPr id="3" name="TextBox 2"/>
          <p:cNvSpPr txBox="1"/>
          <p:nvPr userDrawn="1"/>
        </p:nvSpPr>
        <p:spPr bwMode="gray">
          <a:xfrm>
            <a:off x="4222376" y="122452"/>
            <a:ext cx="2110918" cy="4603824"/>
          </a:xfrm>
          <a:prstGeom prst="rect">
            <a:avLst/>
          </a:prstGeom>
          <a:noFill/>
        </p:spPr>
        <p:txBody>
          <a:bodyPr wrap="square" lIns="0" tIns="0" rIns="0" bIns="0" rtlCol="0">
            <a:spAutoFit/>
          </a:bodyPr>
          <a:lstStyle/>
          <a:p>
            <a:pPr>
              <a:spcBef>
                <a:spcPts val="300"/>
              </a:spcBef>
            </a:pPr>
            <a:r>
              <a:rPr lang="en-US" sz="450" b="1" dirty="0">
                <a:solidFill>
                  <a:srgbClr val="333E48"/>
                </a:solidFill>
              </a:rPr>
              <a:t>LEGAL CAVEAT</a:t>
            </a:r>
          </a:p>
          <a:p>
            <a:pPr>
              <a:spcBef>
                <a:spcPts val="300"/>
              </a:spcBef>
            </a:pPr>
            <a:r>
              <a:rPr lang="en-US" sz="450" dirty="0">
                <a:solidFill>
                  <a:srgbClr val="333E48"/>
                </a:solidFil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a:t>
            </a:r>
            <a:br>
              <a:rPr lang="en-US" sz="450" dirty="0">
                <a:solidFill>
                  <a:srgbClr val="333E48"/>
                </a:solidFill>
              </a:rPr>
            </a:br>
            <a:r>
              <a:rPr lang="en-US" sz="450" dirty="0">
                <a:solidFill>
                  <a:srgbClr val="333E48"/>
                </a:solidFill>
              </a:rPr>
              <a:t>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a:t>
            </a:r>
            <a:br>
              <a:rPr lang="en-US" sz="450" dirty="0">
                <a:solidFill>
                  <a:srgbClr val="333E48"/>
                </a:solidFill>
              </a:rPr>
            </a:br>
            <a:r>
              <a:rPr lang="en-US" sz="450" dirty="0">
                <a:solidFill>
                  <a:srgbClr val="333E48"/>
                </a:solidFill>
              </a:rPr>
              <a:t>and its employees and agents to abide by the terms set forth herein.</a:t>
            </a:r>
          </a:p>
          <a:p>
            <a:pPr>
              <a:spcBef>
                <a:spcPts val="300"/>
              </a:spcBef>
            </a:pPr>
            <a:r>
              <a:rPr lang="en-US" sz="450" dirty="0">
                <a:solidFill>
                  <a:srgbClr val="333E48"/>
                </a:solidFil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spcBef>
                <a:spcPts val="800"/>
              </a:spcBef>
            </a:pPr>
            <a:r>
              <a:rPr lang="en-US" sz="450" b="1" dirty="0">
                <a:solidFill>
                  <a:srgbClr val="333E48"/>
                </a:solidFill>
              </a:rPr>
              <a:t>IMPORTANT: Please read the following.</a:t>
            </a:r>
          </a:p>
          <a:p>
            <a:pPr>
              <a:spcBef>
                <a:spcPts val="300"/>
              </a:spcBef>
            </a:pPr>
            <a:r>
              <a:rPr lang="en-US" sz="450" dirty="0">
                <a:solidFill>
                  <a:srgbClr val="333E48"/>
                </a:solidFill>
              </a:rPr>
              <a:t>Advisory Board has prepared this report for the exclusive use of its members.</a:t>
            </a:r>
            <a:br>
              <a:rPr lang="en-US" sz="450" dirty="0">
                <a:solidFill>
                  <a:srgbClr val="333E48"/>
                </a:solidFill>
              </a:rPr>
            </a:br>
            <a:r>
              <a:rPr lang="en-US" sz="450" dirty="0">
                <a:solidFill>
                  <a:srgbClr val="333E48"/>
                </a:solidFill>
              </a:rPr>
              <a:t>Each member acknowledges and agrees that this report and the information contained herein (collectively, the “Report”) are confidential and proprietary to Advisory Board. By accepting delivery of this Report, each member agrees to</a:t>
            </a:r>
            <a:br>
              <a:rPr lang="en-US" sz="450" dirty="0">
                <a:solidFill>
                  <a:srgbClr val="333E48"/>
                </a:solidFill>
              </a:rPr>
            </a:br>
            <a:r>
              <a:rPr lang="en-US" sz="450" dirty="0">
                <a:solidFill>
                  <a:srgbClr val="333E48"/>
                </a:solidFill>
              </a:rPr>
              <a:t>abide by the terms as stated herein, including the following:</a:t>
            </a:r>
          </a:p>
          <a:p>
            <a:pPr marL="115888" indent="-115888">
              <a:spcBef>
                <a:spcPts val="300"/>
              </a:spcBef>
            </a:pPr>
            <a:r>
              <a:rPr lang="en-US" sz="450" dirty="0">
                <a:solidFill>
                  <a:srgbClr val="333E48"/>
                </a:solidFill>
              </a:rPr>
              <a:t>1.	Advisory Board owns all right, title, and interest in and to this Report. Except as stated herein, no right, license, permission, or interest of any kind in this Report is intended to be given, transferred to, or acquired by a member.</a:t>
            </a:r>
            <a:br>
              <a:rPr lang="en-US" sz="450" dirty="0">
                <a:solidFill>
                  <a:srgbClr val="333E48"/>
                </a:solidFill>
              </a:rPr>
            </a:br>
            <a:r>
              <a:rPr lang="en-US" sz="450" dirty="0">
                <a:solidFill>
                  <a:srgbClr val="333E48"/>
                </a:solidFill>
              </a:rPr>
              <a:t>Each member is authorized to use this Report only to the extent expressly authorized herein.</a:t>
            </a:r>
          </a:p>
          <a:p>
            <a:pPr marL="115888" indent="-115888">
              <a:spcBef>
                <a:spcPts val="300"/>
              </a:spcBef>
            </a:pPr>
            <a:r>
              <a:rPr lang="en-US" sz="450" dirty="0">
                <a:solidFill>
                  <a:srgbClr val="333E48"/>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5888" indent="-115888">
              <a:spcBef>
                <a:spcPts val="300"/>
              </a:spcBef>
            </a:pPr>
            <a:r>
              <a:rPr lang="en-US" sz="450" dirty="0">
                <a:solidFill>
                  <a:srgbClr val="333E48"/>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300"/>
              </a:spcBef>
            </a:pPr>
            <a:r>
              <a:rPr lang="en-US" sz="450" dirty="0">
                <a:solidFill>
                  <a:srgbClr val="333E48"/>
                </a:solidFill>
              </a:rPr>
              <a:t>4.	Each member shall not remove from this Report any confidential markings, copyright notices, and/or other similar indicia herein.</a:t>
            </a:r>
          </a:p>
          <a:p>
            <a:pPr marL="115888" indent="-115888">
              <a:spcBef>
                <a:spcPts val="300"/>
              </a:spcBef>
            </a:pPr>
            <a:r>
              <a:rPr lang="en-US" sz="450" dirty="0">
                <a:solidFill>
                  <a:srgbClr val="333E48"/>
                </a:solidFill>
              </a:rPr>
              <a:t>5.	Each member is responsible for any breach of its obligations as stated herein by any of its employees or agents.</a:t>
            </a:r>
          </a:p>
          <a:p>
            <a:pPr marL="115888" indent="-115888">
              <a:spcBef>
                <a:spcPts val="300"/>
              </a:spcBef>
            </a:pPr>
            <a:r>
              <a:rPr lang="en-US" sz="450" dirty="0">
                <a:solidFill>
                  <a:srgbClr val="333E48"/>
                </a:solidFill>
              </a:rPr>
              <a:t>6.	If a member is unwilling to abide by any of the foregoing obligations, then</a:t>
            </a:r>
            <a:br>
              <a:rPr lang="en-US" sz="450" dirty="0">
                <a:solidFill>
                  <a:srgbClr val="333E48"/>
                </a:solidFill>
              </a:rPr>
            </a:br>
            <a:r>
              <a:rPr lang="en-US" sz="450" dirty="0">
                <a:solidFill>
                  <a:srgbClr val="333E48"/>
                </a:solidFill>
              </a:rPr>
              <a:t>such member shall promptly return this Report and all copies thereof to Advisory Board.</a:t>
            </a:r>
          </a:p>
        </p:txBody>
      </p:sp>
      <p:sp>
        <p:nvSpPr>
          <p:cNvPr id="23" name="Text Placeholder 5"/>
          <p:cNvSpPr>
            <a:spLocks noGrp="1"/>
          </p:cNvSpPr>
          <p:nvPr>
            <p:ph type="body" sz="quarter" idx="37" hasCustomPrompt="1"/>
          </p:nvPr>
        </p:nvSpPr>
        <p:spPr bwMode="gray">
          <a:xfrm>
            <a:off x="597660" y="10414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24" name="Text Placeholder 4"/>
          <p:cNvSpPr>
            <a:spLocks noGrp="1"/>
          </p:cNvSpPr>
          <p:nvPr>
            <p:ph type="body" sz="quarter" idx="38" hasCustomPrompt="1"/>
          </p:nvPr>
        </p:nvSpPr>
        <p:spPr bwMode="gray">
          <a:xfrm>
            <a:off x="597660" y="1246507"/>
            <a:ext cx="320040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sp>
        <p:nvSpPr>
          <p:cNvPr id="25" name="Text Placeholder 5"/>
          <p:cNvSpPr>
            <a:spLocks noGrp="1"/>
          </p:cNvSpPr>
          <p:nvPr>
            <p:ph type="body" sz="quarter" idx="39" hasCustomPrompt="1"/>
          </p:nvPr>
        </p:nvSpPr>
        <p:spPr bwMode="gray">
          <a:xfrm>
            <a:off x="597660" y="1444793"/>
            <a:ext cx="320040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26" name="Text Placeholder 5"/>
          <p:cNvSpPr>
            <a:spLocks noGrp="1"/>
          </p:cNvSpPr>
          <p:nvPr>
            <p:ph type="body" sz="quarter" idx="40" hasCustomPrompt="1"/>
          </p:nvPr>
        </p:nvSpPr>
        <p:spPr bwMode="gray">
          <a:xfrm>
            <a:off x="597660" y="1574781"/>
            <a:ext cx="320040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27" name="Text Placeholder 5"/>
          <p:cNvSpPr>
            <a:spLocks noGrp="1"/>
          </p:cNvSpPr>
          <p:nvPr>
            <p:ph type="body" sz="quarter" idx="41" hasCustomPrompt="1"/>
          </p:nvPr>
        </p:nvSpPr>
        <p:spPr bwMode="gray">
          <a:xfrm>
            <a:off x="597660" y="2009573"/>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8" name="Text Placeholder 4"/>
          <p:cNvSpPr>
            <a:spLocks noGrp="1"/>
          </p:cNvSpPr>
          <p:nvPr>
            <p:ph type="body" sz="quarter" idx="42" hasCustomPrompt="1"/>
          </p:nvPr>
        </p:nvSpPr>
        <p:spPr bwMode="gray">
          <a:xfrm>
            <a:off x="597660" y="2219100"/>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597660" y="2672960"/>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30" name="Text Placeholder 4"/>
          <p:cNvSpPr>
            <a:spLocks noGrp="1"/>
          </p:cNvSpPr>
          <p:nvPr>
            <p:ph type="body" sz="quarter" idx="44" hasCustomPrompt="1"/>
          </p:nvPr>
        </p:nvSpPr>
        <p:spPr bwMode="gray">
          <a:xfrm>
            <a:off x="597660" y="2882487"/>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31" name="Text Placeholder 5"/>
          <p:cNvSpPr>
            <a:spLocks noGrp="1"/>
          </p:cNvSpPr>
          <p:nvPr>
            <p:ph type="body" sz="quarter" idx="45" hasCustomPrompt="1"/>
          </p:nvPr>
        </p:nvSpPr>
        <p:spPr bwMode="gray">
          <a:xfrm>
            <a:off x="597660" y="33363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2" name="Text Placeholder 4"/>
          <p:cNvSpPr>
            <a:spLocks noGrp="1"/>
          </p:cNvSpPr>
          <p:nvPr>
            <p:ph type="body" sz="quarter" idx="46" hasCustomPrompt="1"/>
          </p:nvPr>
        </p:nvSpPr>
        <p:spPr bwMode="gray">
          <a:xfrm>
            <a:off x="597660" y="3545891"/>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3299814298"/>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4391332"/>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grpSp>
        <p:nvGrpSpPr>
          <p:cNvPr id="6" name="Group 5"/>
          <p:cNvGrpSpPr/>
          <p:nvPr userDrawn="1"/>
        </p:nvGrpSpPr>
        <p:grpSpPr>
          <a:xfrm>
            <a:off x="438759" y="3924048"/>
            <a:ext cx="5746136" cy="532222"/>
            <a:chOff x="381609" y="3980285"/>
            <a:chExt cx="5746136" cy="532222"/>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609" y="4056523"/>
              <a:ext cx="1369615" cy="379746"/>
            </a:xfrm>
            <a:prstGeom prst="rect">
              <a:avLst/>
            </a:prstGeom>
          </p:spPr>
        </p:pic>
        <p:cxnSp>
          <p:nvCxnSpPr>
            <p:cNvPr id="8" name="Straight Connector 7"/>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bwMode="gray">
            <a:xfrm>
              <a:off x="2058009" y="3980285"/>
              <a:ext cx="4069736" cy="530352"/>
            </a:xfrm>
            <a:prstGeom prst="rect">
              <a:avLst/>
            </a:prstGeom>
            <a:noFill/>
          </p:spPr>
          <p:txBody>
            <a:bodyPr wrap="square" lIns="0" tIns="0" rIns="0" bIns="0" rtlCol="0" anchor="ctr">
              <a:noAutofit/>
            </a:bodyPr>
            <a:lstStyle/>
            <a:p>
              <a:r>
                <a:rPr lang="en-US" sz="1050" dirty="0">
                  <a:solidFill>
                    <a:srgbClr val="333E48"/>
                  </a:solidFill>
                </a:rPr>
                <a:t>2445 M Street NW, Washington DC 20037</a:t>
              </a:r>
            </a:p>
            <a:p>
              <a:r>
                <a:rPr lang="en-US" sz="1050" dirty="0">
                  <a:solidFill>
                    <a:srgbClr val="333E48"/>
                  </a:solidFill>
                </a:rPr>
                <a:t>P 202.266.5600 </a:t>
              </a:r>
              <a:r>
                <a:rPr lang="en-US" sz="900" dirty="0">
                  <a:solidFill>
                    <a:srgbClr val="333E48"/>
                  </a:solidFill>
                </a:rPr>
                <a:t>│</a:t>
              </a:r>
              <a:r>
                <a:rPr lang="en-US" sz="1050" dirty="0">
                  <a:solidFill>
                    <a:srgbClr val="333E48"/>
                  </a:solidFill>
                </a:rPr>
                <a:t> F 202.266.5700 </a:t>
              </a:r>
              <a:r>
                <a:rPr lang="en-US" sz="900" dirty="0">
                  <a:solidFill>
                    <a:srgbClr val="333E48"/>
                  </a:solidFill>
                </a:rPr>
                <a:t>│</a:t>
              </a:r>
              <a:r>
                <a:rPr lang="en-US" sz="1050" dirty="0">
                  <a:solidFill>
                    <a:srgbClr val="333E48"/>
                  </a:solidFill>
                </a:rPr>
                <a:t> </a:t>
              </a:r>
              <a:r>
                <a:rPr lang="en-US" sz="1050" b="1" dirty="0">
                  <a:solidFill>
                    <a:srgbClr val="333E48"/>
                  </a:solidFill>
                </a:rPr>
                <a:t>advisory.com</a:t>
              </a:r>
            </a:p>
          </p:txBody>
        </p:sp>
      </p:grpSp>
    </p:spTree>
    <p:extLst>
      <p:ext uri="{BB962C8B-B14F-4D97-AF65-F5344CB8AC3E}">
        <p14:creationId xmlns:p14="http://schemas.microsoft.com/office/powerpoint/2010/main" val="3021203034"/>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grpSp>
        <p:nvGrpSpPr>
          <p:cNvPr id="6" name="Group 5"/>
          <p:cNvGrpSpPr/>
          <p:nvPr userDrawn="1"/>
        </p:nvGrpSpPr>
        <p:grpSpPr>
          <a:xfrm>
            <a:off x="438759" y="3924048"/>
            <a:ext cx="5746136" cy="532222"/>
            <a:chOff x="381609" y="3980285"/>
            <a:chExt cx="5746136" cy="532222"/>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609" y="4056523"/>
              <a:ext cx="1369615" cy="379746"/>
            </a:xfrm>
            <a:prstGeom prst="rect">
              <a:avLst/>
            </a:prstGeom>
          </p:spPr>
        </p:pic>
        <p:cxnSp>
          <p:nvCxnSpPr>
            <p:cNvPr id="12" name="Straight Connector 11"/>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bwMode="gray">
            <a:xfrm>
              <a:off x="2058009" y="3980285"/>
              <a:ext cx="4069736" cy="530352"/>
            </a:xfrm>
            <a:prstGeom prst="rect">
              <a:avLst/>
            </a:prstGeom>
            <a:noFill/>
          </p:spPr>
          <p:txBody>
            <a:bodyPr wrap="square" lIns="0" tIns="0" rIns="0" bIns="0" rtlCol="0" anchor="ctr">
              <a:noAutofit/>
            </a:bodyPr>
            <a:lstStyle/>
            <a:p>
              <a:r>
                <a:rPr lang="en-US" sz="1050" dirty="0">
                  <a:solidFill>
                    <a:srgbClr val="333E48"/>
                  </a:solidFill>
                </a:rPr>
                <a:t>Third Floor, Melbourne House</a:t>
              </a:r>
              <a:br>
                <a:rPr lang="en-US" sz="1050" dirty="0">
                  <a:solidFill>
                    <a:srgbClr val="333E48"/>
                  </a:solidFill>
                </a:rPr>
              </a:br>
              <a:r>
                <a:rPr lang="en-US" sz="1050" dirty="0">
                  <a:solidFill>
                    <a:srgbClr val="333E48"/>
                  </a:solidFill>
                </a:rPr>
                <a:t>46 Aldwych, London WC2B 4LL, UK</a:t>
              </a:r>
            </a:p>
            <a:p>
              <a:r>
                <a:rPr lang="en-US" sz="1050" dirty="0">
                  <a:solidFill>
                    <a:srgbClr val="333E48"/>
                  </a:solidFill>
                </a:rPr>
                <a:t>P +44 (0) 203 100 6800 </a:t>
              </a:r>
              <a:r>
                <a:rPr lang="en-US" sz="900" dirty="0">
                  <a:solidFill>
                    <a:srgbClr val="333E48"/>
                  </a:solidFill>
                </a:rPr>
                <a:t>│</a:t>
              </a:r>
              <a:r>
                <a:rPr lang="en-US" sz="1050" dirty="0">
                  <a:solidFill>
                    <a:srgbClr val="333E48"/>
                  </a:solidFill>
                </a:rPr>
                <a:t> </a:t>
              </a:r>
              <a:r>
                <a:rPr lang="en-US" sz="1050" b="1" dirty="0">
                  <a:solidFill>
                    <a:srgbClr val="333E48"/>
                  </a:solidFill>
                </a:rPr>
                <a:t>advisory.com</a:t>
              </a:r>
            </a:p>
          </p:txBody>
        </p:sp>
      </p:grpSp>
    </p:spTree>
    <p:extLst>
      <p:ext uri="{BB962C8B-B14F-4D97-AF65-F5344CB8AC3E}">
        <p14:creationId xmlns:p14="http://schemas.microsoft.com/office/powerpoint/2010/main" val="3873403931"/>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87" y="-13366"/>
            <a:ext cx="6419086" cy="4814315"/>
          </a:xfrm>
          <a:prstGeom prst="rect">
            <a:avLst/>
          </a:prstGeom>
        </p:spPr>
      </p:pic>
    </p:spTree>
    <p:extLst>
      <p:ext uri="{BB962C8B-B14F-4D97-AF65-F5344CB8AC3E}">
        <p14:creationId xmlns:p14="http://schemas.microsoft.com/office/powerpoint/2010/main" val="1820128422"/>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showMasterSp="0" preserve="1" userDrawn="1">
  <p:cSld name="Title: Logo Lock-up">
    <p:spTree>
      <p:nvGrpSpPr>
        <p:cNvPr id="1" name=""/>
        <p:cNvGrpSpPr/>
        <p:nvPr/>
      </p:nvGrpSpPr>
      <p:grpSpPr>
        <a:xfrm>
          <a:off x="0" y="0"/>
          <a:ext cx="0" cy="0"/>
          <a:chOff x="0" y="0"/>
          <a:chExt cx="0" cy="0"/>
        </a:xfrm>
      </p:grpSpPr>
      <p:sp>
        <p:nvSpPr>
          <p:cNvPr id="15" name="Rectangle 14"/>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20" name="Group 19"/>
          <p:cNvGrpSpPr/>
          <p:nvPr userDrawn="1"/>
        </p:nvGrpSpPr>
        <p:grpSpPr bwMode="gray">
          <a:xfrm>
            <a:off x="2469328" y="1009678"/>
            <a:ext cx="3931710" cy="3793330"/>
            <a:chOff x="2469328" y="1009678"/>
            <a:chExt cx="3931710" cy="3793330"/>
          </a:xfrm>
        </p:grpSpPr>
        <p:sp>
          <p:nvSpPr>
            <p:cNvPr id="21"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2"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3"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grpSp>
      <p:sp>
        <p:nvSpPr>
          <p:cNvPr id="24" name="Rectangle 23"/>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5" name="Rectangle 24"/>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6" name="Text Placeholder 5"/>
          <p:cNvSpPr txBox="1">
            <a:spLocks/>
          </p:cNvSpPr>
          <p:nvPr userDrawn="1"/>
        </p:nvSpPr>
        <p:spPr bwMode="gray">
          <a:xfrm>
            <a:off x="3347264" y="4558066"/>
            <a:ext cx="2880771" cy="123111"/>
          </a:xfrm>
          <a:prstGeom prst="rect">
            <a:avLst/>
          </a:prstGeom>
        </p:spPr>
        <p:txBody>
          <a:bodyPr lIns="0" tIns="0" rIns="0" bIns="0">
            <a:spAutoFit/>
          </a:bodyPr>
          <a:lstStyle>
            <a:lvl1pPr marL="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1pPr>
            <a:lvl2pPr marL="1143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2pPr>
            <a:lvl3pPr marL="2286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3pPr>
            <a:lvl4pPr marL="3429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4pPr>
            <a:lvl5pPr marL="457200" indent="0" algn="l" defTabSz="640080" rtl="0" eaLnBrk="1" latinLnBrk="0" hangingPunct="1">
              <a:spcBef>
                <a:spcPts val="0"/>
              </a:spcBef>
              <a:buFont typeface="Arial" pitchFamily="34" charset="0"/>
              <a:buNone/>
              <a:defRPr sz="1200" kern="1200" baseline="0">
                <a:solidFill>
                  <a:schemeClr val="bg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lgn="r"/>
            <a:r>
              <a:rPr lang="en-US" sz="800" dirty="0">
                <a:solidFill>
                  <a:srgbClr val="333E48"/>
                </a:solidFill>
              </a:rPr>
              <a:t>research             technology             consulting</a:t>
            </a: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335" y="4563674"/>
            <a:ext cx="2665432" cy="115036"/>
          </a:xfrm>
          <a:prstGeom prst="rect">
            <a:avLst/>
          </a:prstGeom>
        </p:spPr>
      </p:pic>
      <p:sp>
        <p:nvSpPr>
          <p:cNvPr id="4"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6"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sp>
        <p:nvSpPr>
          <p:cNvPr id="18" name="Text Placeholder 5"/>
          <p:cNvSpPr>
            <a:spLocks noGrp="1"/>
          </p:cNvSpPr>
          <p:nvPr>
            <p:ph type="body" sz="quarter" idx="21" hasCustomPrompt="1"/>
          </p:nvPr>
        </p:nvSpPr>
        <p:spPr bwMode="gray">
          <a:xfrm>
            <a:off x="2012737" y="272657"/>
            <a:ext cx="2286000" cy="402336"/>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6" name="Straight Connector 15"/>
          <p:cNvCxnSpPr/>
          <p:nvPr userDrawn="1"/>
        </p:nvCxnSpPr>
        <p:spPr bwMode="gray">
          <a:xfrm>
            <a:off x="1892961" y="272657"/>
            <a:ext cx="0" cy="398908"/>
          </a:xfrm>
          <a:prstGeom prst="line">
            <a:avLst/>
          </a:prstGeom>
          <a:ln w="5715">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8782" y="272657"/>
            <a:ext cx="1438723" cy="398908"/>
          </a:xfrm>
          <a:prstGeom prst="rect">
            <a:avLst/>
          </a:prstGeom>
        </p:spPr>
      </p:pic>
      <p:grpSp>
        <p:nvGrpSpPr>
          <p:cNvPr id="43" name="Group 42"/>
          <p:cNvGrpSpPr/>
          <p:nvPr userDrawn="1"/>
        </p:nvGrpSpPr>
        <p:grpSpPr>
          <a:xfrm>
            <a:off x="5526932" y="4563007"/>
            <a:ext cx="196409" cy="128480"/>
            <a:chOff x="656773" y="1399832"/>
            <a:chExt cx="8289135" cy="5422283"/>
          </a:xfrm>
        </p:grpSpPr>
        <p:sp>
          <p:nvSpPr>
            <p:cNvPr id="44" name="Rectangle 43"/>
            <p:cNvSpPr/>
            <p:nvPr/>
          </p:nvSpPr>
          <p:spPr bwMode="gray">
            <a:xfrm flipH="1">
              <a:off x="4417883" y="3543481"/>
              <a:ext cx="4528025" cy="3278634"/>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45" name="Group 44"/>
            <p:cNvGrpSpPr/>
            <p:nvPr/>
          </p:nvGrpSpPr>
          <p:grpSpPr>
            <a:xfrm>
              <a:off x="656773" y="1399832"/>
              <a:ext cx="3784599" cy="5422283"/>
              <a:chOff x="656773" y="1399832"/>
              <a:chExt cx="3784599" cy="5422283"/>
            </a:xfrm>
          </p:grpSpPr>
          <p:sp>
            <p:nvSpPr>
              <p:cNvPr id="47" name="Rectangle 43"/>
              <p:cNvSpPr/>
              <p:nvPr/>
            </p:nvSpPr>
            <p:spPr bwMode="gray">
              <a:xfrm>
                <a:off x="656773" y="3543481"/>
                <a:ext cx="3784599" cy="3278634"/>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8" name="Oval 47"/>
              <p:cNvSpPr/>
              <p:nvPr/>
            </p:nvSpPr>
            <p:spPr bwMode="gray">
              <a:xfrm>
                <a:off x="793607"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46" name="Oval 45"/>
            <p:cNvSpPr/>
            <p:nvPr/>
          </p:nvSpPr>
          <p:spPr bwMode="gray">
            <a:xfrm>
              <a:off x="6937232"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grpSp>
        <p:nvGrpSpPr>
          <p:cNvPr id="49" name="Group 48"/>
          <p:cNvGrpSpPr/>
          <p:nvPr userDrawn="1"/>
        </p:nvGrpSpPr>
        <p:grpSpPr>
          <a:xfrm>
            <a:off x="4708889" y="4525050"/>
            <a:ext cx="151956" cy="203371"/>
            <a:chOff x="4807473" y="3465581"/>
            <a:chExt cx="2677513" cy="3583450"/>
          </a:xfrm>
          <a:solidFill>
            <a:schemeClr val="tx1"/>
          </a:solidFill>
        </p:grpSpPr>
        <p:sp>
          <p:nvSpPr>
            <p:cNvPr id="50" name="Flowchart: Manual Operation 15"/>
            <p:cNvSpPr/>
            <p:nvPr/>
          </p:nvSpPr>
          <p:spPr bwMode="gray">
            <a:xfrm>
              <a:off x="5047396" y="5469276"/>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51" name="Flowchart: Manual Operation 15"/>
            <p:cNvSpPr/>
            <p:nvPr/>
          </p:nvSpPr>
          <p:spPr bwMode="gray">
            <a:xfrm>
              <a:off x="4807473" y="3465581"/>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52" name="Flowchart: Manual Operation 15"/>
            <p:cNvSpPr/>
            <p:nvPr/>
          </p:nvSpPr>
          <p:spPr bwMode="gray">
            <a:xfrm rot="21428216">
              <a:off x="6068144" y="4422934"/>
              <a:ext cx="1416842" cy="141684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53" name="Rounded Rectangle 11"/>
          <p:cNvSpPr/>
          <p:nvPr userDrawn="1"/>
        </p:nvSpPr>
        <p:spPr bwMode="gray">
          <a:xfrm rot="18908457">
            <a:off x="3910532" y="4584583"/>
            <a:ext cx="190031" cy="98266"/>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Tree>
    <p:extLst>
      <p:ext uri="{BB962C8B-B14F-4D97-AF65-F5344CB8AC3E}">
        <p14:creationId xmlns:p14="http://schemas.microsoft.com/office/powerpoint/2010/main" val="10790941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Road Map 7">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80339" y="12450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686412"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873696" y="220849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17" name="TextBox 16"/>
          <p:cNvSpPr txBox="1"/>
          <p:nvPr userDrawn="1"/>
        </p:nvSpPr>
        <p:spPr bwMode="gray">
          <a:xfrm>
            <a:off x="1073506" y="269021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3" name="TextBox 22"/>
          <p:cNvSpPr txBox="1"/>
          <p:nvPr userDrawn="1"/>
        </p:nvSpPr>
        <p:spPr bwMode="gray">
          <a:xfrm>
            <a:off x="1267053" y="317194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5"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6" name="TextBox 25"/>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7" name="TextBox 2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Advisory Board • All Rights Reserved • </a:t>
            </a:r>
            <a:r>
              <a:rPr lang="en-US" sz="500" b="1" dirty="0">
                <a:solidFill>
                  <a:srgbClr val="BEC9D0"/>
                </a:solidFill>
              </a:rPr>
              <a:t>advisory.com</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4"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080729" y="14143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273838" y="189604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466947" y="237777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2" name="Text Placeholder 4"/>
          <p:cNvSpPr>
            <a:spLocks noGrp="1"/>
          </p:cNvSpPr>
          <p:nvPr>
            <p:ph type="body" sz="quarter" idx="41" hasCustomPrompt="1"/>
          </p:nvPr>
        </p:nvSpPr>
        <p:spPr bwMode="gray">
          <a:xfrm>
            <a:off x="1660056" y="285949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3" name="Text Placeholder 4"/>
          <p:cNvSpPr>
            <a:spLocks noGrp="1"/>
          </p:cNvSpPr>
          <p:nvPr>
            <p:ph type="body" sz="quarter" idx="42" hasCustomPrompt="1"/>
          </p:nvPr>
        </p:nvSpPr>
        <p:spPr bwMode="gray">
          <a:xfrm>
            <a:off x="1853165" y="334122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43"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4147782198"/>
      </p:ext>
    </p:extLst>
  </p:cSld>
  <p:clrMapOvr>
    <a:overrideClrMapping bg1="lt1" tx1="dk1" bg2="lt2" tx2="dk2" accent1="accent1" accent2="accent2" accent3="accent3" accent4="accent4" accent5="accent5" accent6="accent6" hlink="hlink" folHlink="folHlink"/>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showMasterSp="0" preserve="1" userDrawn="1">
  <p:cSld name="Title: Logo">
    <p:spTree>
      <p:nvGrpSpPr>
        <p:cNvPr id="1" name=""/>
        <p:cNvGrpSpPr/>
        <p:nvPr/>
      </p:nvGrpSpPr>
      <p:grpSpPr>
        <a:xfrm>
          <a:off x="0" y="0"/>
          <a:ext cx="0" cy="0"/>
          <a:chOff x="0" y="0"/>
          <a:chExt cx="0" cy="0"/>
        </a:xfrm>
      </p:grpSpPr>
      <p:sp>
        <p:nvSpPr>
          <p:cNvPr id="14" name="Rectangle 13"/>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15" name="Group 14"/>
          <p:cNvGrpSpPr/>
          <p:nvPr userDrawn="1"/>
        </p:nvGrpSpPr>
        <p:grpSpPr bwMode="gray">
          <a:xfrm>
            <a:off x="2469328" y="1009678"/>
            <a:ext cx="3931710" cy="3793330"/>
            <a:chOff x="2469328" y="1009678"/>
            <a:chExt cx="3931710" cy="3793330"/>
          </a:xfrm>
        </p:grpSpPr>
        <p:sp>
          <p:nvSpPr>
            <p:cNvPr id="17"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1"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2"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grpSp>
      <p:sp>
        <p:nvSpPr>
          <p:cNvPr id="25" name="Rectangle 24"/>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6" name="Rectangle 25"/>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7" name="Text Placeholder 5"/>
          <p:cNvSpPr txBox="1">
            <a:spLocks/>
          </p:cNvSpPr>
          <p:nvPr userDrawn="1"/>
        </p:nvSpPr>
        <p:spPr bwMode="gray">
          <a:xfrm>
            <a:off x="3347264" y="4558066"/>
            <a:ext cx="2880771" cy="123111"/>
          </a:xfrm>
          <a:prstGeom prst="rect">
            <a:avLst/>
          </a:prstGeom>
        </p:spPr>
        <p:txBody>
          <a:bodyPr lIns="0" tIns="0" rIns="0" bIns="0">
            <a:spAutoFit/>
          </a:bodyPr>
          <a:lstStyle>
            <a:lvl1pPr marL="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1pPr>
            <a:lvl2pPr marL="1143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2pPr>
            <a:lvl3pPr marL="2286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3pPr>
            <a:lvl4pPr marL="3429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4pPr>
            <a:lvl5pPr marL="457200" indent="0" algn="l" defTabSz="640080" rtl="0" eaLnBrk="1" latinLnBrk="0" hangingPunct="1">
              <a:spcBef>
                <a:spcPts val="0"/>
              </a:spcBef>
              <a:buFont typeface="Arial" pitchFamily="34" charset="0"/>
              <a:buNone/>
              <a:defRPr sz="1200" kern="1200" baseline="0">
                <a:solidFill>
                  <a:schemeClr val="bg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lgn="r"/>
            <a:r>
              <a:rPr lang="en-US" sz="800" dirty="0">
                <a:solidFill>
                  <a:srgbClr val="333E48"/>
                </a:solidFill>
              </a:rPr>
              <a:t>research             technology             consulting</a:t>
            </a: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335" y="4563674"/>
            <a:ext cx="2665432" cy="115036"/>
          </a:xfrm>
          <a:prstGeom prst="rect">
            <a:avLst/>
          </a:prstGeom>
        </p:spPr>
      </p:pic>
      <p:grpSp>
        <p:nvGrpSpPr>
          <p:cNvPr id="29" name="Group 28"/>
          <p:cNvGrpSpPr/>
          <p:nvPr userDrawn="1"/>
        </p:nvGrpSpPr>
        <p:grpSpPr>
          <a:xfrm>
            <a:off x="5526932" y="4563007"/>
            <a:ext cx="196409" cy="128480"/>
            <a:chOff x="656773" y="1399832"/>
            <a:chExt cx="8289135" cy="5422283"/>
          </a:xfrm>
        </p:grpSpPr>
        <p:sp>
          <p:nvSpPr>
            <p:cNvPr id="30" name="Rectangle 43"/>
            <p:cNvSpPr/>
            <p:nvPr/>
          </p:nvSpPr>
          <p:spPr bwMode="gray">
            <a:xfrm flipH="1">
              <a:off x="4417883" y="3543481"/>
              <a:ext cx="4528025" cy="3278634"/>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31" name="Group 30"/>
            <p:cNvGrpSpPr/>
            <p:nvPr/>
          </p:nvGrpSpPr>
          <p:grpSpPr>
            <a:xfrm>
              <a:off x="656773" y="1399832"/>
              <a:ext cx="3784599" cy="5422283"/>
              <a:chOff x="656773" y="1399832"/>
              <a:chExt cx="3784599" cy="5422283"/>
            </a:xfrm>
          </p:grpSpPr>
          <p:sp>
            <p:nvSpPr>
              <p:cNvPr id="33" name="Rectangle 43"/>
              <p:cNvSpPr/>
              <p:nvPr/>
            </p:nvSpPr>
            <p:spPr bwMode="gray">
              <a:xfrm>
                <a:off x="656773" y="3543481"/>
                <a:ext cx="3784599" cy="3278634"/>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4" name="Oval 33"/>
              <p:cNvSpPr/>
              <p:nvPr/>
            </p:nvSpPr>
            <p:spPr bwMode="gray">
              <a:xfrm>
                <a:off x="793607"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32" name="Oval 31"/>
            <p:cNvSpPr/>
            <p:nvPr/>
          </p:nvSpPr>
          <p:spPr bwMode="gray">
            <a:xfrm>
              <a:off x="6937232"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grpSp>
        <p:nvGrpSpPr>
          <p:cNvPr id="35" name="Group 34"/>
          <p:cNvGrpSpPr/>
          <p:nvPr userDrawn="1"/>
        </p:nvGrpSpPr>
        <p:grpSpPr>
          <a:xfrm>
            <a:off x="4708889" y="4525050"/>
            <a:ext cx="151956" cy="203371"/>
            <a:chOff x="4807473" y="3465581"/>
            <a:chExt cx="2677513" cy="3583450"/>
          </a:xfrm>
          <a:solidFill>
            <a:schemeClr val="tx1"/>
          </a:solidFill>
        </p:grpSpPr>
        <p:sp>
          <p:nvSpPr>
            <p:cNvPr id="36" name="Flowchart: Manual Operation 15"/>
            <p:cNvSpPr/>
            <p:nvPr/>
          </p:nvSpPr>
          <p:spPr bwMode="gray">
            <a:xfrm>
              <a:off x="5047396" y="5469276"/>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7" name="Flowchart: Manual Operation 15"/>
            <p:cNvSpPr/>
            <p:nvPr/>
          </p:nvSpPr>
          <p:spPr bwMode="gray">
            <a:xfrm>
              <a:off x="4807473" y="3465581"/>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8" name="Flowchart: Manual Operation 15"/>
            <p:cNvSpPr/>
            <p:nvPr/>
          </p:nvSpPr>
          <p:spPr bwMode="gray">
            <a:xfrm rot="21428216">
              <a:off x="6068144" y="4422934"/>
              <a:ext cx="1416842" cy="141684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39" name="Rounded Rectangle 11"/>
          <p:cNvSpPr/>
          <p:nvPr userDrawn="1"/>
        </p:nvSpPr>
        <p:spPr bwMode="gray">
          <a:xfrm rot="18908457">
            <a:off x="3910532" y="4584583"/>
            <a:ext cx="190031" cy="98266"/>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3"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24"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8782" y="272657"/>
            <a:ext cx="1438723" cy="398908"/>
          </a:xfrm>
          <a:prstGeom prst="rect">
            <a:avLst/>
          </a:prstGeom>
        </p:spPr>
      </p:pic>
    </p:spTree>
    <p:extLst>
      <p:ext uri="{BB962C8B-B14F-4D97-AF65-F5344CB8AC3E}">
        <p14:creationId xmlns:p14="http://schemas.microsoft.com/office/powerpoint/2010/main" val="1780410196"/>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showMasterSp="0" preserve="1" userDrawn="1">
  <p:cSld name="Road Map 3">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3" name="TextBox 12"/>
          <p:cNvSpPr txBox="1"/>
          <p:nvPr userDrawn="1"/>
        </p:nvSpPr>
        <p:spPr bwMode="gray">
          <a:xfrm>
            <a:off x="786450" y="198021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1070148" y="26835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1" name="TextBox 20"/>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5" name="TextBox 14"/>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5" name="Text Placeholder 4"/>
          <p:cNvSpPr>
            <a:spLocks noGrp="1"/>
          </p:cNvSpPr>
          <p:nvPr>
            <p:ph type="body" sz="quarter" idx="28" hasCustomPrompt="1"/>
          </p:nvPr>
        </p:nvSpPr>
        <p:spPr bwMode="gray">
          <a:xfrm>
            <a:off x="1341574" y="214949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19" name="Text Placeholder 4"/>
          <p:cNvSpPr>
            <a:spLocks noGrp="1"/>
          </p:cNvSpPr>
          <p:nvPr>
            <p:ph type="body" sz="quarter" idx="29" hasCustomPrompt="1"/>
          </p:nvPr>
        </p:nvSpPr>
        <p:spPr bwMode="gray">
          <a:xfrm>
            <a:off x="1560779" y="28528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745947210"/>
      </p:ext>
    </p:extLst>
  </p:cSld>
  <p:clrMapOvr>
    <a:overrideClrMapping bg1="lt1" tx1="dk1" bg2="lt2" tx2="dk2" accent1="accent1" accent2="accent2" accent3="accent3" accent4="accent4" accent5="accent5" accent6="accent6" hlink="hlink" folHlink="folHlink"/>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showMasterSp="0" preserve="1" userDrawn="1">
  <p:cSld name="Road Map 4">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734092" y="185495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972575" y="243302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196771" y="301109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4"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5" name="TextBox 24"/>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7" name="TextBox 1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341574" y="202423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560779" y="260230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792510" y="318037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2874589490"/>
      </p:ext>
    </p:extLst>
  </p:cSld>
  <p:clrMapOvr>
    <a:overrideClrMapping bg1="lt1" tx1="dk1" bg2="lt2" tx2="dk2" accent1="accent1" accent2="accent2" accent3="accent3" accent4="accent4" accent5="accent5" accent6="accent6" hlink="hlink" folHlink="folHlink"/>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showMasterSp="0" preserve="1" userDrawn="1">
  <p:cSld name="Road Map 5">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629279" y="160443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870300" y="218250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097035" y="276057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7" name="TextBox 16"/>
          <p:cNvSpPr txBox="1"/>
          <p:nvPr userDrawn="1"/>
        </p:nvSpPr>
        <p:spPr bwMode="gray">
          <a:xfrm>
            <a:off x="1323771" y="333864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402544" y="102636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9" name="TextBox 18"/>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3" name="Title 1"/>
          <p:cNvSpPr>
            <a:spLocks noGrp="1"/>
          </p:cNvSpPr>
          <p:nvPr>
            <p:ph type="title" hasCustomPrompt="1"/>
          </p:nvPr>
        </p:nvSpPr>
        <p:spPr bwMode="gray">
          <a:xfrm>
            <a:off x="1007460" y="1164868"/>
            <a:ext cx="4572000" cy="215444"/>
          </a:xfrm>
        </p:spPr>
        <p:txBody>
          <a:bodyPr anchor="ctr" anchorCtr="0"/>
          <a:lstStyle>
            <a:lvl1pPr>
              <a:defRPr sz="1400" b="0"/>
            </a:lvl1pPr>
          </a:lstStyle>
          <a:p>
            <a:r>
              <a:rPr lang="en-US" dirty="0"/>
              <a:t>Section Title – Arial 14pt Regular, White, Use Title Case</a:t>
            </a:r>
          </a:p>
        </p:txBody>
      </p:sp>
      <p:sp>
        <p:nvSpPr>
          <p:cNvPr id="25" name="Text Placeholder 4"/>
          <p:cNvSpPr>
            <a:spLocks noGrp="1"/>
          </p:cNvSpPr>
          <p:nvPr>
            <p:ph type="body" sz="quarter" idx="28" hasCustomPrompt="1"/>
          </p:nvPr>
        </p:nvSpPr>
        <p:spPr bwMode="gray">
          <a:xfrm>
            <a:off x="1259614" y="177371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6" name="Text Placeholder 4"/>
          <p:cNvSpPr>
            <a:spLocks noGrp="1"/>
          </p:cNvSpPr>
          <p:nvPr>
            <p:ph type="body" sz="quarter" idx="31" hasCustomPrompt="1"/>
          </p:nvPr>
        </p:nvSpPr>
        <p:spPr bwMode="gray">
          <a:xfrm>
            <a:off x="1478819" y="235178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2" hasCustomPrompt="1"/>
          </p:nvPr>
        </p:nvSpPr>
        <p:spPr bwMode="gray">
          <a:xfrm>
            <a:off x="1710550" y="292985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5" hasCustomPrompt="1"/>
          </p:nvPr>
        </p:nvSpPr>
        <p:spPr bwMode="gray">
          <a:xfrm>
            <a:off x="1917770" y="350792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788168690"/>
      </p:ext>
    </p:extLst>
  </p:cSld>
  <p:clrMapOvr>
    <a:overrideClrMapping bg1="lt1" tx1="dk1" bg2="lt2" tx2="dk2" accent1="accent1" accent2="accent2" accent3="accent3" accent4="accent4" accent5="accent5" accent6="accent6" hlink="hlink" folHlink="folHlink"/>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showMasterSp="0" preserve="1" userDrawn="1">
  <p:cSld name="Road Map 6">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526564" y="1341392"/>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760073" y="191946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987319" y="2497530"/>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17" name="TextBox 16"/>
          <p:cNvSpPr txBox="1"/>
          <p:nvPr userDrawn="1"/>
        </p:nvSpPr>
        <p:spPr bwMode="gray">
          <a:xfrm>
            <a:off x="1227091" y="307559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3"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1" name="TextBox 2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5" name="Title 1"/>
          <p:cNvSpPr>
            <a:spLocks noGrp="1"/>
          </p:cNvSpPr>
          <p:nvPr>
            <p:ph type="title" hasCustomPrompt="1"/>
          </p:nvPr>
        </p:nvSpPr>
        <p:spPr bwMode="gray">
          <a:xfrm>
            <a:off x="903718" y="901822"/>
            <a:ext cx="4572000" cy="215444"/>
          </a:xfrm>
        </p:spPr>
        <p:txBody>
          <a:bodyPr anchor="ctr" anchorCtr="0"/>
          <a:lstStyle>
            <a:lvl1pPr>
              <a:defRPr sz="1400" b="0"/>
            </a:lvl1pPr>
          </a:lstStyle>
          <a:p>
            <a:r>
              <a:rPr lang="en-US" dirty="0"/>
              <a:t>Section Title – Arial 14pt Regular, White, Use Title Case</a:t>
            </a:r>
          </a:p>
        </p:txBody>
      </p:sp>
      <p:sp>
        <p:nvSpPr>
          <p:cNvPr id="26" name="Text Placeholder 4"/>
          <p:cNvSpPr>
            <a:spLocks noGrp="1"/>
          </p:cNvSpPr>
          <p:nvPr>
            <p:ph type="body" sz="quarter" idx="28" hasCustomPrompt="1"/>
          </p:nvPr>
        </p:nvSpPr>
        <p:spPr bwMode="gray">
          <a:xfrm>
            <a:off x="1155872" y="1510669"/>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1" hasCustomPrompt="1"/>
          </p:nvPr>
        </p:nvSpPr>
        <p:spPr bwMode="gray">
          <a:xfrm>
            <a:off x="1375077" y="208873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2" hasCustomPrompt="1"/>
          </p:nvPr>
        </p:nvSpPr>
        <p:spPr bwMode="gray">
          <a:xfrm>
            <a:off x="1606808" y="2666807"/>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8" hasCustomPrompt="1"/>
          </p:nvPr>
        </p:nvSpPr>
        <p:spPr bwMode="gray">
          <a:xfrm>
            <a:off x="1814028" y="324487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9"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125597911"/>
      </p:ext>
    </p:extLst>
  </p:cSld>
  <p:clrMapOvr>
    <a:overrideClrMapping bg1="lt1" tx1="dk1" bg2="lt2" tx2="dk2" accent1="accent1" accent2="accent2" accent3="accent3" accent4="accent4" accent5="accent5" accent6="accent6" hlink="hlink" folHlink="folHlink"/>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showMasterSp="0" preserve="1" userDrawn="1">
  <p:cSld name="Road Map 7">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80339" y="12450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686412"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873696" y="220849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17" name="TextBox 16"/>
          <p:cNvSpPr txBox="1"/>
          <p:nvPr userDrawn="1"/>
        </p:nvSpPr>
        <p:spPr bwMode="gray">
          <a:xfrm>
            <a:off x="1073506" y="269021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3" name="TextBox 22"/>
          <p:cNvSpPr txBox="1"/>
          <p:nvPr userDrawn="1"/>
        </p:nvSpPr>
        <p:spPr bwMode="gray">
          <a:xfrm>
            <a:off x="1267053" y="317194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5"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6" name="TextBox 25"/>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7" name="TextBox 2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4"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080729" y="14143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273838" y="189604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466947" y="237777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2" name="Text Placeholder 4"/>
          <p:cNvSpPr>
            <a:spLocks noGrp="1"/>
          </p:cNvSpPr>
          <p:nvPr>
            <p:ph type="body" sz="quarter" idx="41" hasCustomPrompt="1"/>
          </p:nvPr>
        </p:nvSpPr>
        <p:spPr bwMode="gray">
          <a:xfrm>
            <a:off x="1660056" y="285949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3" name="Text Placeholder 4"/>
          <p:cNvSpPr>
            <a:spLocks noGrp="1"/>
          </p:cNvSpPr>
          <p:nvPr>
            <p:ph type="body" sz="quarter" idx="42" hasCustomPrompt="1"/>
          </p:nvPr>
        </p:nvSpPr>
        <p:spPr bwMode="gray">
          <a:xfrm>
            <a:off x="1853165" y="334122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43"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90676993"/>
      </p:ext>
    </p:extLst>
  </p:cSld>
  <p:clrMapOvr>
    <a:overrideClrMapping bg1="lt1" tx1="dk1" bg2="lt2" tx2="dk2" accent1="accent1" accent2="accent2" accent3="accent3" accent4="accent4" accent5="accent5" accent6="accent6" hlink="hlink" folHlink="folHlink"/>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showMasterSp="0" preserve="1" userDrawn="1">
  <p:cSld name="Road Map 8">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5" name="TextBox 24"/>
          <p:cNvSpPr txBox="1"/>
          <p:nvPr userDrawn="1"/>
        </p:nvSpPr>
        <p:spPr bwMode="gray">
          <a:xfrm>
            <a:off x="1304319" y="324075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61414" y="117622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5" name="TextBox 14"/>
          <p:cNvSpPr txBox="1"/>
          <p:nvPr userDrawn="1"/>
        </p:nvSpPr>
        <p:spPr bwMode="gray">
          <a:xfrm>
            <a:off x="786050" y="200204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72902"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8</a:t>
            </a:r>
          </a:p>
        </p:txBody>
      </p:sp>
      <p:sp>
        <p:nvSpPr>
          <p:cNvPr id="17" name="TextBox 16"/>
          <p:cNvSpPr txBox="1"/>
          <p:nvPr userDrawn="1"/>
        </p:nvSpPr>
        <p:spPr bwMode="gray">
          <a:xfrm>
            <a:off x="967157" y="24149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2833"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grpSp>
        <p:nvGrpSpPr>
          <p:cNvPr id="2" name="Group 1"/>
          <p:cNvGrpSpPr/>
          <p:nvPr userDrawn="1"/>
        </p:nvGrpSpPr>
        <p:grpSpPr bwMode="gray">
          <a:xfrm>
            <a:off x="629995" y="1589135"/>
            <a:ext cx="274320" cy="492443"/>
            <a:chOff x="842273" y="1726771"/>
            <a:chExt cx="274320" cy="492443"/>
          </a:xfrm>
        </p:grpSpPr>
        <p:sp>
          <p:nvSpPr>
            <p:cNvPr id="14" name="TextBox 13"/>
            <p:cNvSpPr txBox="1"/>
            <p:nvPr userDrawn="1"/>
          </p:nvSpPr>
          <p:spPr bwMode="gray">
            <a:xfrm>
              <a:off x="842273"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28" name="Rectangle 27"/>
            <p:cNvSpPr/>
            <p:nvPr userDrawn="1"/>
          </p:nvSpPr>
          <p:spPr bwMode="gray">
            <a:xfrm rot="20240294">
              <a:off x="1002510" y="1948341"/>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23" name="TextBox 22"/>
          <p:cNvSpPr txBox="1"/>
          <p:nvPr userDrawn="1"/>
        </p:nvSpPr>
        <p:spPr bwMode="gray">
          <a:xfrm>
            <a:off x="1135738" y="282785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9"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3" name="TextBox 32"/>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31" name="TextBox 3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32" name="Text Placeholder 4"/>
          <p:cNvSpPr>
            <a:spLocks noGrp="1"/>
          </p:cNvSpPr>
          <p:nvPr>
            <p:ph type="body" sz="quarter" idx="28" hasCustomPrompt="1"/>
          </p:nvPr>
        </p:nvSpPr>
        <p:spPr bwMode="gray">
          <a:xfrm>
            <a:off x="1053142" y="134550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31" hasCustomPrompt="1"/>
          </p:nvPr>
        </p:nvSpPr>
        <p:spPr bwMode="gray">
          <a:xfrm>
            <a:off x="1218664" y="175841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5" name="Text Placeholder 4"/>
          <p:cNvSpPr>
            <a:spLocks noGrp="1"/>
          </p:cNvSpPr>
          <p:nvPr>
            <p:ph type="body" sz="quarter" idx="32" hasCustomPrompt="1"/>
          </p:nvPr>
        </p:nvSpPr>
        <p:spPr bwMode="gray">
          <a:xfrm>
            <a:off x="1384186" y="217131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6" name="Text Placeholder 4"/>
          <p:cNvSpPr>
            <a:spLocks noGrp="1"/>
          </p:cNvSpPr>
          <p:nvPr>
            <p:ph type="body" sz="quarter" idx="45" hasCustomPrompt="1"/>
          </p:nvPr>
        </p:nvSpPr>
        <p:spPr bwMode="gray">
          <a:xfrm>
            <a:off x="1549708" y="25842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7" name="Text Placeholder 4"/>
          <p:cNvSpPr>
            <a:spLocks noGrp="1"/>
          </p:cNvSpPr>
          <p:nvPr>
            <p:ph type="body" sz="quarter" idx="46" hasCustomPrompt="1"/>
          </p:nvPr>
        </p:nvSpPr>
        <p:spPr bwMode="gray">
          <a:xfrm>
            <a:off x="1715230" y="299713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8" name="Text Placeholder 4"/>
          <p:cNvSpPr>
            <a:spLocks noGrp="1"/>
          </p:cNvSpPr>
          <p:nvPr>
            <p:ph type="body" sz="quarter" idx="47" hasCustomPrompt="1"/>
          </p:nvPr>
        </p:nvSpPr>
        <p:spPr bwMode="gray">
          <a:xfrm>
            <a:off x="1880752" y="341003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9" name="Text Placeholder 4"/>
          <p:cNvSpPr>
            <a:spLocks noGrp="1"/>
          </p:cNvSpPr>
          <p:nvPr>
            <p:ph type="body" sz="quarter" idx="48"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2396943408"/>
      </p:ext>
    </p:extLst>
  </p:cSld>
  <p:clrMapOvr>
    <a:overrideClrMapping bg1="lt1" tx1="dk1" bg2="lt2" tx2="dk2" accent1="accent1" accent2="accent2" accent3="accent3" accent4="accent4" accent5="accent5" accent6="accent6" hlink="hlink" folHlink="folHlink"/>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Divider">
    <p:bg>
      <p:bgPr>
        <a:gradFill>
          <a:gsLst>
            <a:gs pos="28000">
              <a:schemeClr val="accent1"/>
            </a:gs>
            <a:gs pos="36000">
              <a:schemeClr val="accent2">
                <a:lumMod val="20000"/>
                <a:lumOff val="80000"/>
              </a:schemeClr>
            </a:gs>
            <a:gs pos="100000">
              <a:schemeClr val="accent1">
                <a:lumMod val="20000"/>
                <a:lumOff val="80000"/>
              </a:schemeClr>
            </a:gs>
          </a:gsLst>
          <a:lin ang="1920000" scaled="0"/>
        </a:gradFill>
        <a:effectLst/>
      </p:bgPr>
    </p:bg>
    <p:spTree>
      <p:nvGrpSpPr>
        <p:cNvPr id="1" name=""/>
        <p:cNvGrpSpPr/>
        <p:nvPr/>
      </p:nvGrpSpPr>
      <p:grpSpPr>
        <a:xfrm>
          <a:off x="0" y="0"/>
          <a:ext cx="0" cy="0"/>
          <a:chOff x="0" y="0"/>
          <a:chExt cx="0" cy="0"/>
        </a:xfrm>
      </p:grpSpPr>
      <p:cxnSp>
        <p:nvCxnSpPr>
          <p:cNvPr id="24" name="Straight Connector 23"/>
          <p:cNvCxnSpPr/>
          <p:nvPr userDrawn="1"/>
        </p:nvCxnSpPr>
        <p:spPr bwMode="gray">
          <a:xfrm>
            <a:off x="1578769" y="2252028"/>
            <a:ext cx="4501356" cy="0"/>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bwMode="gray">
          <a:xfrm>
            <a:off x="2" y="0"/>
            <a:ext cx="3052017" cy="4738136"/>
          </a:xfrm>
          <a:custGeom>
            <a:avLst/>
            <a:gdLst/>
            <a:ahLst/>
            <a:cxnLst/>
            <a:rect l="l" t="t" r="r" b="b"/>
            <a:pathLst>
              <a:path w="3052017" h="4738136">
                <a:moveTo>
                  <a:pt x="0" y="0"/>
                </a:moveTo>
                <a:lnTo>
                  <a:pt x="3052017" y="0"/>
                </a:lnTo>
                <a:lnTo>
                  <a:pt x="0" y="4738136"/>
                </a:lnTo>
                <a:close/>
              </a:path>
            </a:pathLst>
          </a:cu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1"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 name="Title 1"/>
          <p:cNvSpPr>
            <a:spLocks noGrp="1"/>
          </p:cNvSpPr>
          <p:nvPr>
            <p:ph type="title" hasCustomPrompt="1"/>
          </p:nvPr>
        </p:nvSpPr>
        <p:spPr bwMode="gray">
          <a:xfrm>
            <a:off x="1971651" y="2692310"/>
            <a:ext cx="3653112" cy="307777"/>
          </a:xfrm>
        </p:spPr>
        <p:txBody>
          <a:bodyPr/>
          <a:lstStyle>
            <a:lvl1pPr>
              <a:defRPr sz="2000" b="0">
                <a:solidFill>
                  <a:schemeClr val="tx1"/>
                </a:solidFill>
              </a:defRPr>
            </a:lvl1pPr>
          </a:lstStyle>
          <a:p>
            <a:r>
              <a:rPr lang="en-US" dirty="0"/>
              <a:t>Divider Title – Arial 20pt Regular</a:t>
            </a:r>
          </a:p>
        </p:txBody>
      </p:sp>
      <p:sp>
        <p:nvSpPr>
          <p:cNvPr id="4" name="Text Placeholder 3"/>
          <p:cNvSpPr>
            <a:spLocks noGrp="1"/>
          </p:cNvSpPr>
          <p:nvPr>
            <p:ph type="body" sz="quarter" idx="47" hasCustomPrompt="1"/>
          </p:nvPr>
        </p:nvSpPr>
        <p:spPr bwMode="gray">
          <a:xfrm>
            <a:off x="1971651" y="3033766"/>
            <a:ext cx="3653112" cy="169277"/>
          </a:xfrm>
        </p:spPr>
        <p:txBody>
          <a:bodyPr/>
          <a:lstStyle>
            <a:lvl1pPr marL="0" indent="0">
              <a:spcBef>
                <a:spcPts val="0"/>
              </a:spcBef>
              <a:buNone/>
              <a:defRPr sz="11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Divider Subtitle – Arial 11pt Regular</a:t>
            </a:r>
          </a:p>
        </p:txBody>
      </p:sp>
      <p:sp>
        <p:nvSpPr>
          <p:cNvPr id="6" name="Text Placeholder 5"/>
          <p:cNvSpPr>
            <a:spLocks noGrp="1"/>
          </p:cNvSpPr>
          <p:nvPr>
            <p:ph type="body" sz="quarter" idx="48" hasCustomPrompt="1"/>
          </p:nvPr>
        </p:nvSpPr>
        <p:spPr bwMode="gray">
          <a:xfrm>
            <a:off x="1971651" y="2063376"/>
            <a:ext cx="1371600" cy="138499"/>
          </a:xfrm>
        </p:spPr>
        <p:txBody>
          <a:bodyPr anchor="b" anchorCtr="0"/>
          <a:lstStyle>
            <a:lvl1pPr marL="0" indent="0" algn="l">
              <a:spcBef>
                <a:spcPts val="0"/>
              </a:spcBef>
              <a:buNone/>
              <a:defRPr sz="900" b="1" i="0" cap="all" spc="50" baseline="0">
                <a:solidFill>
                  <a:schemeClr val="tx1"/>
                </a:solidFill>
              </a:defRPr>
            </a:lvl1pPr>
            <a:lvl2pPr marL="114300" indent="0" algn="r">
              <a:spcBef>
                <a:spcPts val="0"/>
              </a:spcBef>
              <a:buNone/>
              <a:defRPr sz="1300" i="1">
                <a:solidFill>
                  <a:schemeClr val="accent3"/>
                </a:solidFill>
              </a:defRPr>
            </a:lvl2pPr>
            <a:lvl3pPr marL="228600" indent="0" algn="r">
              <a:spcBef>
                <a:spcPts val="0"/>
              </a:spcBef>
              <a:buNone/>
              <a:defRPr sz="1300" i="1">
                <a:solidFill>
                  <a:schemeClr val="accent3"/>
                </a:solidFill>
              </a:defRPr>
            </a:lvl3pPr>
            <a:lvl4pPr marL="342900" indent="0" algn="r">
              <a:spcBef>
                <a:spcPts val="0"/>
              </a:spcBef>
              <a:buNone/>
              <a:defRPr sz="1300" i="1">
                <a:solidFill>
                  <a:schemeClr val="accent3"/>
                </a:solidFill>
              </a:defRPr>
            </a:lvl4pPr>
            <a:lvl5pPr marL="457200" indent="0" algn="r">
              <a:spcBef>
                <a:spcPts val="0"/>
              </a:spcBef>
              <a:buNone/>
              <a:defRPr sz="1300" i="1">
                <a:solidFill>
                  <a:schemeClr val="accent3"/>
                </a:solidFill>
              </a:defRPr>
            </a:lvl5pPr>
          </a:lstStyle>
          <a:p>
            <a:pPr lvl="0"/>
            <a:r>
              <a:rPr lang="en-US" dirty="0"/>
              <a:t>Section #</a:t>
            </a:r>
          </a:p>
        </p:txBody>
      </p:sp>
      <p:sp>
        <p:nvSpPr>
          <p:cNvPr id="8" name="Text Placeholder 7"/>
          <p:cNvSpPr>
            <a:spLocks noGrp="1"/>
          </p:cNvSpPr>
          <p:nvPr>
            <p:ph type="body" sz="quarter" idx="49" hasCustomPrompt="1"/>
          </p:nvPr>
        </p:nvSpPr>
        <p:spPr bwMode="gray">
          <a:xfrm>
            <a:off x="2136429" y="3555012"/>
            <a:ext cx="2333303" cy="946413"/>
          </a:xfrm>
        </p:spPr>
        <p:txBody>
          <a:bodyPr/>
          <a:lstStyle>
            <a:lvl1pPr>
              <a:spcBef>
                <a:spcPts val="300"/>
              </a:spcBef>
              <a:defRPr sz="900"/>
            </a:lvl1pPr>
            <a:lvl2pPr>
              <a:spcBef>
                <a:spcPts val="300"/>
              </a:spcBef>
              <a:defRPr sz="900"/>
            </a:lvl2pPr>
            <a:lvl3pPr>
              <a:spcBef>
                <a:spcPts val="300"/>
              </a:spcBef>
              <a:defRPr sz="900"/>
            </a:lvl3pPr>
            <a:lvl4pPr>
              <a:spcBef>
                <a:spcPts val="300"/>
              </a:spcBef>
              <a:defRPr sz="900"/>
            </a:lvl4pPr>
            <a:lvl5pPr>
              <a:spcBef>
                <a:spcPts val="300"/>
              </a:spcBef>
              <a:defRPr sz="900"/>
            </a:lvl5pPr>
          </a:lstStyle>
          <a:p>
            <a:pPr lvl="0"/>
            <a:r>
              <a:rPr lang="en-US" dirty="0"/>
              <a:t>Bulleted text, if needed – Arial 9pt Regular Nine bullet levels are built in (hit Enter then Tab to get to the next bullet level)</a:t>
            </a:r>
          </a:p>
          <a:p>
            <a:pPr lvl="1"/>
            <a:r>
              <a:rPr lang="en-US" dirty="0"/>
              <a:t>Second level</a:t>
            </a:r>
          </a:p>
          <a:p>
            <a:pPr lvl="2"/>
            <a:r>
              <a:rPr lang="en-US" dirty="0"/>
              <a:t>Third level</a:t>
            </a:r>
          </a:p>
          <a:p>
            <a:pPr lvl="3"/>
            <a:r>
              <a:rPr lang="en-US" dirty="0"/>
              <a:t>Fourth level</a:t>
            </a:r>
          </a:p>
        </p:txBody>
      </p:sp>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9346" y="336758"/>
            <a:ext cx="1452036" cy="233314"/>
          </a:xfrm>
          <a:prstGeom prst="rect">
            <a:avLst/>
          </a:prstGeom>
        </p:spPr>
      </p:pic>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610" y="280890"/>
            <a:ext cx="1268070" cy="351591"/>
          </a:xfrm>
          <a:prstGeom prst="rect">
            <a:avLst/>
          </a:prstGeom>
        </p:spPr>
      </p:pic>
    </p:spTree>
    <p:extLst>
      <p:ext uri="{BB962C8B-B14F-4D97-AF65-F5344CB8AC3E}">
        <p14:creationId xmlns:p14="http://schemas.microsoft.com/office/powerpoint/2010/main" val="1776539054"/>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Standard">
    <p:bg>
      <p:bgPr>
        <a:solidFill>
          <a:schemeClr val="bg1"/>
        </a:solidFill>
        <a:effectLst/>
      </p:bgPr>
    </p:bg>
    <p:spTree>
      <p:nvGrpSpPr>
        <p:cNvPr id="1" name=""/>
        <p:cNvGrpSpPr/>
        <p:nvPr/>
      </p:nvGrpSpPr>
      <p:grpSpPr>
        <a:xfrm>
          <a:off x="0" y="0"/>
          <a:ext cx="0" cy="0"/>
          <a:chOff x="0" y="0"/>
          <a:chExt cx="0" cy="0"/>
        </a:xfrm>
      </p:grpSpPr>
      <p:pic>
        <p:nvPicPr>
          <p:cNvPr id="20" name="Picture 19"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21" name="Straight Connector 20"/>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3"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133859015"/>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8" name="Rectangle 7"/>
          <p:cNvSpPr/>
          <p:nvPr userDrawn="1"/>
        </p:nvSpPr>
        <p:spPr bwMode="gray">
          <a:xfrm>
            <a:off x="0" y="597694"/>
            <a:ext cx="6400800"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pic>
        <p:nvPicPr>
          <p:cNvPr id="12" name="Picture 11"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3" name="Straight Connector 12"/>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7"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9"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10"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983799634"/>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Road Map 8">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5" name="TextBox 24"/>
          <p:cNvSpPr txBox="1"/>
          <p:nvPr userDrawn="1"/>
        </p:nvSpPr>
        <p:spPr bwMode="gray">
          <a:xfrm>
            <a:off x="1304319" y="324075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61414" y="117622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5" name="TextBox 14"/>
          <p:cNvSpPr txBox="1"/>
          <p:nvPr userDrawn="1"/>
        </p:nvSpPr>
        <p:spPr bwMode="gray">
          <a:xfrm>
            <a:off x="786050" y="200204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72902"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8</a:t>
            </a:r>
          </a:p>
        </p:txBody>
      </p:sp>
      <p:sp>
        <p:nvSpPr>
          <p:cNvPr id="17" name="TextBox 16"/>
          <p:cNvSpPr txBox="1"/>
          <p:nvPr userDrawn="1"/>
        </p:nvSpPr>
        <p:spPr bwMode="gray">
          <a:xfrm>
            <a:off x="967157" y="24149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2833"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grpSp>
        <p:nvGrpSpPr>
          <p:cNvPr id="2" name="Group 1"/>
          <p:cNvGrpSpPr/>
          <p:nvPr userDrawn="1"/>
        </p:nvGrpSpPr>
        <p:grpSpPr bwMode="gray">
          <a:xfrm>
            <a:off x="629995" y="1589135"/>
            <a:ext cx="274320" cy="492443"/>
            <a:chOff x="842273" y="1726771"/>
            <a:chExt cx="274320" cy="492443"/>
          </a:xfrm>
        </p:grpSpPr>
        <p:sp>
          <p:nvSpPr>
            <p:cNvPr id="14" name="TextBox 13"/>
            <p:cNvSpPr txBox="1"/>
            <p:nvPr userDrawn="1"/>
          </p:nvSpPr>
          <p:spPr bwMode="gray">
            <a:xfrm>
              <a:off x="842273"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28" name="Rectangle 27"/>
            <p:cNvSpPr/>
            <p:nvPr userDrawn="1"/>
          </p:nvSpPr>
          <p:spPr bwMode="gray">
            <a:xfrm rot="20240294">
              <a:off x="1002510" y="1948341"/>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23" name="TextBox 22"/>
          <p:cNvSpPr txBox="1"/>
          <p:nvPr userDrawn="1"/>
        </p:nvSpPr>
        <p:spPr bwMode="gray">
          <a:xfrm>
            <a:off x="1135738" y="282785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9"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3" name="TextBox 32"/>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31" name="TextBox 3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a:t>
            </a:r>
            <a:r>
              <a:rPr lang="en-US" sz="500" baseline="0" dirty="0">
                <a:solidFill>
                  <a:srgbClr val="BEC9D0"/>
                </a:solidFill>
              </a:rPr>
              <a:t> </a:t>
            </a:r>
            <a:r>
              <a:rPr lang="en-US" sz="500" dirty="0">
                <a:solidFill>
                  <a:srgbClr val="BEC9D0"/>
                </a:solidFill>
              </a:rPr>
              <a:t>Advisory Board • All Rights Reserved • </a:t>
            </a:r>
            <a:r>
              <a:rPr lang="en-US" sz="500" b="1" dirty="0">
                <a:solidFill>
                  <a:srgbClr val="BEC9D0"/>
                </a:solidFill>
              </a:rPr>
              <a:t>advisory.com</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32" name="Text Placeholder 4"/>
          <p:cNvSpPr>
            <a:spLocks noGrp="1"/>
          </p:cNvSpPr>
          <p:nvPr>
            <p:ph type="body" sz="quarter" idx="28" hasCustomPrompt="1"/>
          </p:nvPr>
        </p:nvSpPr>
        <p:spPr bwMode="gray">
          <a:xfrm>
            <a:off x="1053142" y="134550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31" hasCustomPrompt="1"/>
          </p:nvPr>
        </p:nvSpPr>
        <p:spPr bwMode="gray">
          <a:xfrm>
            <a:off x="1218664" y="175841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5" name="Text Placeholder 4"/>
          <p:cNvSpPr>
            <a:spLocks noGrp="1"/>
          </p:cNvSpPr>
          <p:nvPr>
            <p:ph type="body" sz="quarter" idx="32" hasCustomPrompt="1"/>
          </p:nvPr>
        </p:nvSpPr>
        <p:spPr bwMode="gray">
          <a:xfrm>
            <a:off x="1384186" y="217131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6" name="Text Placeholder 4"/>
          <p:cNvSpPr>
            <a:spLocks noGrp="1"/>
          </p:cNvSpPr>
          <p:nvPr>
            <p:ph type="body" sz="quarter" idx="45" hasCustomPrompt="1"/>
          </p:nvPr>
        </p:nvSpPr>
        <p:spPr bwMode="gray">
          <a:xfrm>
            <a:off x="1549708" y="25842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7" name="Text Placeholder 4"/>
          <p:cNvSpPr>
            <a:spLocks noGrp="1"/>
          </p:cNvSpPr>
          <p:nvPr>
            <p:ph type="body" sz="quarter" idx="46" hasCustomPrompt="1"/>
          </p:nvPr>
        </p:nvSpPr>
        <p:spPr bwMode="gray">
          <a:xfrm>
            <a:off x="1715230" y="299713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8" name="Text Placeholder 4"/>
          <p:cNvSpPr>
            <a:spLocks noGrp="1"/>
          </p:cNvSpPr>
          <p:nvPr>
            <p:ph type="body" sz="quarter" idx="47" hasCustomPrompt="1"/>
          </p:nvPr>
        </p:nvSpPr>
        <p:spPr bwMode="gray">
          <a:xfrm>
            <a:off x="1880752" y="341003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9" name="Text Placeholder 4"/>
          <p:cNvSpPr>
            <a:spLocks noGrp="1"/>
          </p:cNvSpPr>
          <p:nvPr>
            <p:ph type="body" sz="quarter" idx="48"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1060733857"/>
      </p:ext>
    </p:extLst>
  </p:cSld>
  <p:clrMapOvr>
    <a:overrideClrMapping bg1="lt1" tx1="dk1" bg2="lt2" tx2="dk2" accent1="accent1" accent2="accent2" accent3="accent3" accent4="accent4" accent5="accent5" accent6="accent6" hlink="hlink" folHlink="folHlink"/>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showMasterSp="0" preserve="1" userDrawn="1">
  <p:cSld name="Impact Slide">
    <p:bg bwMode="gray">
      <p:bgPr>
        <a:solidFill>
          <a:schemeClr val="accent4"/>
        </a:solidFill>
        <a:effectLst/>
      </p:bgPr>
    </p:bg>
    <p:spTree>
      <p:nvGrpSpPr>
        <p:cNvPr id="1" name=""/>
        <p:cNvGrpSpPr/>
        <p:nvPr/>
      </p:nvGrpSpPr>
      <p:grpSpPr>
        <a:xfrm>
          <a:off x="0" y="0"/>
          <a:ext cx="0" cy="0"/>
          <a:chOff x="0" y="0"/>
          <a:chExt cx="0" cy="0"/>
        </a:xfrm>
      </p:grpSpPr>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1" name="TextBox 1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p>
        </p:txBody>
      </p:sp>
      <p:sp>
        <p:nvSpPr>
          <p:cNvPr id="10"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12"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2"/>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3" name="Text Placeholder 4"/>
          <p:cNvSpPr>
            <a:spLocks noGrp="1"/>
          </p:cNvSpPr>
          <p:nvPr>
            <p:ph type="body" sz="quarter" idx="27" hasCustomPrompt="1"/>
          </p:nvPr>
        </p:nvSpPr>
        <p:spPr bwMode="gray">
          <a:xfrm>
            <a:off x="955976" y="1760829"/>
            <a:ext cx="4488849" cy="1777410"/>
          </a:xfrm>
        </p:spPr>
        <p:txBody>
          <a:bodyPr/>
          <a:lstStyle>
            <a:lvl1pPr marL="0" indent="0">
              <a:lnSpc>
                <a:spcPct val="110000"/>
              </a:lnSpc>
              <a:spcBef>
                <a:spcPts val="1200"/>
              </a:spcBef>
              <a:buNone/>
              <a:defRPr sz="1500" baseline="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Use dark background slides sparingly as impact slides (ex: a single quote, statistic, or large image). See sample impact slides in the ABC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4389120" y="4619012"/>
            <a:ext cx="2011680" cy="181588"/>
          </a:xfrm>
        </p:spPr>
        <p:txBody>
          <a:bodyPr rIns="45720" bIns="27432" anchor="b" anchorCtr="0"/>
          <a:lstStyle>
            <a:lvl1pPr marL="0" indent="0">
              <a:spcBef>
                <a:spcPts val="0"/>
              </a:spcBef>
              <a:buNone/>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3361234505"/>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pic>
        <p:nvPicPr>
          <p:cNvPr id="15" name="Picture 14"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6" name="Straight Connector 15"/>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FFFFFF"/>
                </a:solidFill>
                <a:cs typeface="Arial" pitchFamily="34" charset="0"/>
              </a:rPr>
              <a:t>Notes:</a:t>
            </a:r>
          </a:p>
        </p:txBody>
      </p:sp>
      <p:sp>
        <p:nvSpPr>
          <p:cNvPr id="13"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066360829"/>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Notes (Alt)">
    <p:spTree>
      <p:nvGrpSpPr>
        <p:cNvPr id="1" name=""/>
        <p:cNvGrpSpPr/>
        <p:nvPr/>
      </p:nvGrpSpPr>
      <p:grpSpPr>
        <a:xfrm>
          <a:off x="0" y="0"/>
          <a:ext cx="0" cy="0"/>
          <a:chOff x="0" y="0"/>
          <a:chExt cx="0" cy="0"/>
        </a:xfrm>
      </p:grpSpPr>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320675" y="85309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18" name="TextBox 17"/>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333E48"/>
                </a:solidFill>
                <a:cs typeface="Arial" pitchFamily="34" charset="0"/>
              </a:rPr>
              <a:t>Notes:</a:t>
            </a:r>
          </a:p>
        </p:txBody>
      </p:sp>
    </p:spTree>
    <p:extLst>
      <p:ext uri="{BB962C8B-B14F-4D97-AF65-F5344CB8AC3E}">
        <p14:creationId xmlns:p14="http://schemas.microsoft.com/office/powerpoint/2010/main" val="3202887556"/>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Speech Text Bottom">
    <p:spTree>
      <p:nvGrpSpPr>
        <p:cNvPr id="1" name=""/>
        <p:cNvGrpSpPr/>
        <p:nvPr/>
      </p:nvGrpSpPr>
      <p:grpSpPr>
        <a:xfrm>
          <a:off x="0" y="0"/>
          <a:ext cx="0" cy="0"/>
          <a:chOff x="0" y="0"/>
          <a:chExt cx="0" cy="0"/>
        </a:xfrm>
      </p:grpSpPr>
      <p:sp>
        <p:nvSpPr>
          <p:cNvPr id="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 name="Title 1"/>
          <p:cNvSpPr>
            <a:spLocks noGrp="1"/>
          </p:cNvSpPr>
          <p:nvPr>
            <p:ph type="title" hasCustomPrompt="1"/>
          </p:nvPr>
        </p:nvSpPr>
        <p:spPr bwMode="gray">
          <a:xfrm>
            <a:off x="320675" y="2487144"/>
            <a:ext cx="5759450" cy="2018181"/>
          </a:xfrm>
        </p:spPr>
        <p:txBody>
          <a:bodyPr anchor="t" anchorCtr="0"/>
          <a:lstStyle>
            <a:lvl1pPr>
              <a:lnSpc>
                <a:spcPct val="110000"/>
              </a:lnSpc>
              <a:spcBef>
                <a:spcPts val="800"/>
              </a:spcBef>
              <a:defRPr sz="1000" b="0">
                <a:solidFill>
                  <a:schemeClr val="tx1"/>
                </a:solidFill>
              </a:defRPr>
            </a:lvl1pPr>
          </a:lstStyle>
          <a:p>
            <a:r>
              <a:rPr lang="en-US" dirty="0"/>
              <a:t>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a:t>
            </a:r>
          </a:p>
        </p:txBody>
      </p:sp>
    </p:spTree>
    <p:extLst>
      <p:ext uri="{BB962C8B-B14F-4D97-AF65-F5344CB8AC3E}">
        <p14:creationId xmlns:p14="http://schemas.microsoft.com/office/powerpoint/2010/main" val="2655371542"/>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3295" y="3612362"/>
            <a:ext cx="5739063" cy="1077218"/>
          </a:xfrm>
        </p:spPr>
        <p:txBody>
          <a:bodyPr/>
          <a:lstStyle>
            <a:lvl1pPr>
              <a:defRPr sz="3500" b="0">
                <a:solidFill>
                  <a:schemeClr val="tx1"/>
                </a:solidFill>
              </a:defRPr>
            </a:lvl1pPr>
          </a:lstStyle>
          <a:p>
            <a:r>
              <a:rPr lang="en-US" dirty="0"/>
              <a:t>Presentation Title – Arial 35pt Regular, Use Title Case</a:t>
            </a:r>
          </a:p>
        </p:txBody>
      </p:sp>
      <p:sp>
        <p:nvSpPr>
          <p:cNvPr id="6" name="Text Placeholder 5"/>
          <p:cNvSpPr>
            <a:spLocks noGrp="1"/>
          </p:cNvSpPr>
          <p:nvPr>
            <p:ph type="body" sz="quarter" idx="21" hasCustomPrompt="1"/>
          </p:nvPr>
        </p:nvSpPr>
        <p:spPr bwMode="gray">
          <a:xfrm>
            <a:off x="1820967" y="359914"/>
            <a:ext cx="2286000" cy="429768"/>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2" name="Straight Connector 11"/>
          <p:cNvCxnSpPr/>
          <p:nvPr userDrawn="1"/>
        </p:nvCxnSpPr>
        <p:spPr>
          <a:xfrm>
            <a:off x="1743708" y="359914"/>
            <a:ext cx="0" cy="432435"/>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27303" y="359914"/>
            <a:ext cx="1549400" cy="431800"/>
          </a:xfrm>
          <a:prstGeom prst="rect">
            <a:avLst/>
          </a:prstGeom>
        </p:spPr>
      </p:pic>
    </p:spTree>
    <p:extLst>
      <p:ext uri="{BB962C8B-B14F-4D97-AF65-F5344CB8AC3E}">
        <p14:creationId xmlns:p14="http://schemas.microsoft.com/office/powerpoint/2010/main" val="375116409"/>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3295" y="3612362"/>
            <a:ext cx="5739063" cy="1077218"/>
          </a:xfrm>
        </p:spPr>
        <p:txBody>
          <a:bodyPr/>
          <a:lstStyle>
            <a:lvl1pPr>
              <a:defRPr sz="3500" b="0">
                <a:solidFill>
                  <a:schemeClr val="tx1"/>
                </a:solidFill>
              </a:defRPr>
            </a:lvl1pPr>
          </a:lstStyle>
          <a:p>
            <a:r>
              <a:rPr lang="en-US" dirty="0"/>
              <a:t>Presentation Title – Arial 35pt Regular, Use Title Case</a:t>
            </a:r>
          </a:p>
        </p:txBody>
      </p: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27303" y="359914"/>
            <a:ext cx="1549400" cy="431800"/>
          </a:xfrm>
          <a:prstGeom prst="rect">
            <a:avLst/>
          </a:prstGeom>
        </p:spPr>
      </p:pic>
    </p:spTree>
    <p:extLst>
      <p:ext uri="{BB962C8B-B14F-4D97-AF65-F5344CB8AC3E}">
        <p14:creationId xmlns:p14="http://schemas.microsoft.com/office/powerpoint/2010/main" val="300912964"/>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93295" y="16928"/>
            <a:ext cx="5586830" cy="230832"/>
          </a:xfrm>
        </p:spPr>
        <p:txBody>
          <a:bodyPr anchor="t" anchorCtr="0"/>
          <a:lstStyle>
            <a:lvl1pPr>
              <a:defRPr sz="1500" b="0">
                <a:solidFill>
                  <a:schemeClr val="tx1"/>
                </a:solidFill>
              </a:defRPr>
            </a:lvl1pPr>
          </a:lstStyle>
          <a:p>
            <a:r>
              <a:rPr lang="en-US" sz="1500" dirty="0"/>
              <a:t>Presentation Subtitle – Arial 15pt Regular, Use Title Case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066" y="4550731"/>
            <a:ext cx="2758044" cy="119033"/>
          </a:xfrm>
          <a:prstGeom prst="rect">
            <a:avLst/>
          </a:prstGeom>
        </p:spPr>
      </p:pic>
      <p:sp>
        <p:nvSpPr>
          <p:cNvPr id="9" name="Text Placeholder 5"/>
          <p:cNvSpPr txBox="1">
            <a:spLocks/>
          </p:cNvSpPr>
          <p:nvPr userDrawn="1"/>
        </p:nvSpPr>
        <p:spPr bwMode="gray">
          <a:xfrm>
            <a:off x="3282078" y="4540103"/>
            <a:ext cx="3107155" cy="137083"/>
          </a:xfrm>
          <a:prstGeom prst="rect">
            <a:avLst/>
          </a:prstGeom>
        </p:spPr>
        <p:txBody>
          <a:bodyPr wrap="square" lIns="0" tIns="0" rIns="0" bIns="0">
            <a:spAutoFit/>
          </a:bodyPr>
          <a:lstStyle/>
          <a:p>
            <a:pPr algn="r"/>
            <a:r>
              <a:rPr lang="en-US" sz="950" dirty="0">
                <a:solidFill>
                  <a:srgbClr val="333E48"/>
                </a:solidFill>
                <a:ea typeface="Times New Roman"/>
                <a:cs typeface="Times New Roman"/>
              </a:rPr>
              <a:t>research            technology              consulting</a:t>
            </a:r>
            <a:endParaRPr lang="en-US" sz="1200" dirty="0">
              <a:solidFill>
                <a:srgbClr val="333E48"/>
              </a:solidFill>
              <a:latin typeface="Times New Roman"/>
              <a:ea typeface="Times New Roman"/>
            </a:endParaRPr>
          </a:p>
        </p:txBody>
      </p:sp>
      <p:cxnSp>
        <p:nvCxnSpPr>
          <p:cNvPr id="10" name="Straight Connector 9"/>
          <p:cNvCxnSpPr/>
          <p:nvPr userDrawn="1"/>
        </p:nvCxnSpPr>
        <p:spPr>
          <a:xfrm>
            <a:off x="-4290" y="4336047"/>
            <a:ext cx="6405090" cy="0"/>
          </a:xfrm>
          <a:prstGeom prst="line">
            <a:avLst/>
          </a:prstGeom>
          <a:noFill/>
          <a:ln w="12700" cap="flat" cmpd="sng" algn="ctr">
            <a:solidFill>
              <a:schemeClr val="accent4"/>
            </a:solidFill>
            <a:prstDash val="solid"/>
            <a:miter lim="800000"/>
          </a:ln>
          <a:effectLst/>
        </p:spPr>
      </p:cxnSp>
      <p:grpSp>
        <p:nvGrpSpPr>
          <p:cNvPr id="11" name="Group 10"/>
          <p:cNvGrpSpPr/>
          <p:nvPr userDrawn="1"/>
        </p:nvGrpSpPr>
        <p:grpSpPr>
          <a:xfrm>
            <a:off x="5584851" y="4542229"/>
            <a:ext cx="212687" cy="135825"/>
            <a:chOff x="-610120" y="-1070802"/>
            <a:chExt cx="8498295" cy="5422283"/>
          </a:xfrm>
          <a:solidFill>
            <a:schemeClr val="accent6"/>
          </a:solidFill>
        </p:grpSpPr>
        <p:sp>
          <p:nvSpPr>
            <p:cNvPr id="19" name="Rectangle 43"/>
            <p:cNvSpPr/>
            <p:nvPr userDrawn="1"/>
          </p:nvSpPr>
          <p:spPr bwMode="gray">
            <a:xfrm flipH="1">
              <a:off x="3360114" y="1072841"/>
              <a:ext cx="4528061" cy="3278640"/>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grpSp>
          <p:nvGrpSpPr>
            <p:cNvPr id="20" name="Group 19"/>
            <p:cNvGrpSpPr/>
            <p:nvPr userDrawn="1"/>
          </p:nvGrpSpPr>
          <p:grpSpPr>
            <a:xfrm>
              <a:off x="-610120" y="-1070802"/>
              <a:ext cx="3784617" cy="5422283"/>
              <a:chOff x="-610120" y="-1070802"/>
              <a:chExt cx="3784617" cy="5422283"/>
            </a:xfrm>
            <a:grpFill/>
          </p:grpSpPr>
          <p:sp>
            <p:nvSpPr>
              <p:cNvPr id="22" name="Rectangle 43"/>
              <p:cNvSpPr/>
              <p:nvPr userDrawn="1"/>
            </p:nvSpPr>
            <p:spPr bwMode="gray">
              <a:xfrm>
                <a:off x="-610120" y="1072841"/>
                <a:ext cx="3784617" cy="3278640"/>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sp>
            <p:nvSpPr>
              <p:cNvPr id="23" name="Oval 22"/>
              <p:cNvSpPr/>
              <p:nvPr userDrawn="1"/>
            </p:nvSpPr>
            <p:spPr bwMode="gray">
              <a:xfrm>
                <a:off x="-473548" y="-1070802"/>
                <a:ext cx="1866375" cy="1866391"/>
              </a:xfrm>
              <a:prstGeom prst="ellipse">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grpSp>
        <p:sp>
          <p:nvSpPr>
            <p:cNvPr id="21" name="Oval 20"/>
            <p:cNvSpPr/>
            <p:nvPr userDrawn="1"/>
          </p:nvSpPr>
          <p:spPr bwMode="gray">
            <a:xfrm>
              <a:off x="5879503" y="-1070802"/>
              <a:ext cx="1866337" cy="1866391"/>
            </a:xfrm>
            <a:prstGeom prst="ellipse">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grpSp>
      <p:grpSp>
        <p:nvGrpSpPr>
          <p:cNvPr id="14" name="Group 13"/>
          <p:cNvGrpSpPr/>
          <p:nvPr userDrawn="1"/>
        </p:nvGrpSpPr>
        <p:grpSpPr>
          <a:xfrm>
            <a:off x="4614809" y="4508219"/>
            <a:ext cx="151740" cy="202480"/>
            <a:chOff x="-2599" y="0"/>
            <a:chExt cx="2677551" cy="3583450"/>
          </a:xfrm>
          <a:solidFill>
            <a:schemeClr val="accent6"/>
          </a:solidFill>
        </p:grpSpPr>
        <p:sp>
          <p:nvSpPr>
            <p:cNvPr id="16" name="Flowchart: Manual Operation 15"/>
            <p:cNvSpPr/>
            <p:nvPr userDrawn="1"/>
          </p:nvSpPr>
          <p:spPr bwMode="gray">
            <a:xfrm>
              <a:off x="237329" y="2003692"/>
              <a:ext cx="1579745" cy="1579758"/>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sp>
          <p:nvSpPr>
            <p:cNvPr id="17" name="Flowchart: Manual Operation 15"/>
            <p:cNvSpPr/>
            <p:nvPr userDrawn="1"/>
          </p:nvSpPr>
          <p:spPr bwMode="gray">
            <a:xfrm>
              <a:off x="-2599" y="0"/>
              <a:ext cx="1579762" cy="1579758"/>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sp>
          <p:nvSpPr>
            <p:cNvPr id="18" name="Flowchart: Manual Operation 15"/>
            <p:cNvSpPr/>
            <p:nvPr userDrawn="1"/>
          </p:nvSpPr>
          <p:spPr bwMode="gray">
            <a:xfrm rot="21428216">
              <a:off x="1258113" y="957345"/>
              <a:ext cx="1416839" cy="1416850"/>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grpSp>
      <p:sp>
        <p:nvSpPr>
          <p:cNvPr id="15" name="Rounded Rectangle 11"/>
          <p:cNvSpPr/>
          <p:nvPr userDrawn="1"/>
        </p:nvSpPr>
        <p:spPr bwMode="gray">
          <a:xfrm rot="18908457">
            <a:off x="3722030" y="4565610"/>
            <a:ext cx="177135" cy="90550"/>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sp>
        <p:nvSpPr>
          <p:cNvPr id="25" name="Text Placeholder 5"/>
          <p:cNvSpPr>
            <a:spLocks noGrp="1"/>
          </p:cNvSpPr>
          <p:nvPr>
            <p:ph type="body" sz="quarter" idx="21" hasCustomPrompt="1"/>
          </p:nvPr>
        </p:nvSpPr>
        <p:spPr bwMode="gray">
          <a:xfrm>
            <a:off x="493295" y="1310192"/>
            <a:ext cx="4572000" cy="169277"/>
          </a:xfrm>
        </p:spPr>
        <p:txBody>
          <a:bodyPr/>
          <a:lstStyle>
            <a:lvl1pPr marL="0" indent="0">
              <a:spcBef>
                <a:spcPts val="0"/>
              </a:spcBef>
              <a:buNone/>
              <a:defRPr sz="1100" b="1"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r>
              <a:rPr lang="en-US" dirty="0"/>
              <a:t>Add Institution Name (If You Need to Customize)</a:t>
            </a:r>
          </a:p>
        </p:txBody>
      </p:sp>
      <p:sp>
        <p:nvSpPr>
          <p:cNvPr id="26" name="Text Placeholder 5"/>
          <p:cNvSpPr>
            <a:spLocks noGrp="1"/>
          </p:cNvSpPr>
          <p:nvPr>
            <p:ph type="body" sz="quarter" idx="22" hasCustomPrompt="1"/>
          </p:nvPr>
        </p:nvSpPr>
        <p:spPr bwMode="gray">
          <a:xfrm>
            <a:off x="493295" y="1543666"/>
            <a:ext cx="4572000" cy="169277"/>
          </a:xfrm>
        </p:spPr>
        <p:txBody>
          <a:bodyPr/>
          <a:lstStyle>
            <a:lvl1pPr marL="0" indent="0">
              <a:spcBef>
                <a:spcPts val="0"/>
              </a:spcBef>
              <a:buNone/>
              <a:defRPr sz="1100" b="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Add Date of Presentation (If You Need to Customize)</a:t>
            </a:r>
          </a:p>
        </p:txBody>
      </p:sp>
    </p:spTree>
    <p:extLst>
      <p:ext uri="{BB962C8B-B14F-4D97-AF65-F5344CB8AC3E}">
        <p14:creationId xmlns:p14="http://schemas.microsoft.com/office/powerpoint/2010/main" val="3023741356"/>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29935"/>
            <a:ext cx="4023360" cy="307777"/>
          </a:xfrm>
        </p:spPr>
        <p:txBody>
          <a:bodyPr anchor="t" anchorCtr="0"/>
          <a:lstStyle>
            <a:lvl1pPr>
              <a:defRPr sz="2000" b="0">
                <a:solidFill>
                  <a:schemeClr val="tx1"/>
                </a:solidFill>
              </a:defRPr>
            </a:lvl1pPr>
          </a:lstStyle>
          <a:p>
            <a:r>
              <a:rPr lang="en-US" dirty="0"/>
              <a:t>Insert Program Name Here</a:t>
            </a:r>
          </a:p>
        </p:txBody>
      </p:sp>
      <p:sp>
        <p:nvSpPr>
          <p:cNvPr id="15" name="Text Placeholder 5"/>
          <p:cNvSpPr>
            <a:spLocks noGrp="1"/>
          </p:cNvSpPr>
          <p:nvPr>
            <p:ph type="body" sz="quarter" idx="20" hasCustomPrompt="1"/>
          </p:nvPr>
        </p:nvSpPr>
        <p:spPr bwMode="gray">
          <a:xfrm>
            <a:off x="784156" y="11437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5" name="Text Placeholder 4"/>
          <p:cNvSpPr>
            <a:spLocks noGrp="1"/>
          </p:cNvSpPr>
          <p:nvPr>
            <p:ph type="body" sz="quarter" idx="30" hasCustomPrompt="1"/>
          </p:nvPr>
        </p:nvSpPr>
        <p:spPr bwMode="gray">
          <a:xfrm>
            <a:off x="784156" y="1348779"/>
            <a:ext cx="347472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cxnSp>
        <p:nvCxnSpPr>
          <p:cNvPr id="24" name="Straight Connector 23"/>
          <p:cNvCxnSpPr/>
          <p:nvPr userDrawn="1"/>
        </p:nvCxnSpPr>
        <p:spPr bwMode="gray">
          <a:xfrm>
            <a:off x="4879843" y="375284"/>
            <a:ext cx="0" cy="4425315"/>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bwMode="gray">
          <a:xfrm>
            <a:off x="4953943" y="375975"/>
            <a:ext cx="1419725" cy="442531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LEGAL CAVEAT</a:t>
            </a:r>
          </a:p>
          <a:p>
            <a:pPr>
              <a:spcBef>
                <a:spcPts val="400"/>
              </a:spcBef>
            </a:pPr>
            <a:r>
              <a:rPr lang="en-US" sz="530" dirty="0">
                <a:solidFill>
                  <a:srgbClr val="333E48"/>
                </a:solidFill>
                <a:cs typeface="Aria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a:t>
            </a:r>
            <a:br>
              <a:rPr lang="en-US" sz="530" dirty="0">
                <a:solidFill>
                  <a:srgbClr val="333E48"/>
                </a:solidFill>
                <a:cs typeface="Arial"/>
              </a:rPr>
            </a:br>
            <a:r>
              <a:rPr lang="en-US" sz="530" dirty="0">
                <a:solidFill>
                  <a:srgbClr val="333E48"/>
                </a:solidFill>
                <a:cs typeface="Arial"/>
              </a:rPr>
              <a:t>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a:t>
            </a:r>
            <a:br>
              <a:rPr lang="en-US" sz="530" dirty="0">
                <a:solidFill>
                  <a:srgbClr val="333E48"/>
                </a:solidFill>
                <a:cs typeface="Arial"/>
              </a:rPr>
            </a:br>
            <a:r>
              <a:rPr lang="en-US" sz="530" dirty="0">
                <a:solidFill>
                  <a:srgbClr val="333E48"/>
                </a:solidFill>
                <a:cs typeface="Arial"/>
              </a:rPr>
              <a:t>(b) any recommendation or graded ranking by Advisory Board, or (c) failure of member and its employees and agents to abide by the terms set forth herein.</a:t>
            </a:r>
          </a:p>
          <a:p>
            <a:pPr>
              <a:spcBef>
                <a:spcPts val="400"/>
              </a:spcBef>
            </a:pPr>
            <a:r>
              <a:rPr lang="en-US" sz="530" dirty="0">
                <a:solidFill>
                  <a:srgbClr val="333E48"/>
                </a:solidFill>
                <a:cs typeface="Aria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p:txBody>
      </p:sp>
      <p:sp>
        <p:nvSpPr>
          <p:cNvPr id="6" name="Text Placeholder 5"/>
          <p:cNvSpPr>
            <a:spLocks noGrp="1"/>
          </p:cNvSpPr>
          <p:nvPr>
            <p:ph type="body" sz="quarter" idx="37" hasCustomPrompt="1"/>
          </p:nvPr>
        </p:nvSpPr>
        <p:spPr bwMode="gray">
          <a:xfrm>
            <a:off x="784156" y="1547065"/>
            <a:ext cx="347472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16" name="Text Placeholder 5"/>
          <p:cNvSpPr>
            <a:spLocks noGrp="1"/>
          </p:cNvSpPr>
          <p:nvPr>
            <p:ph type="body" sz="quarter" idx="38" hasCustomPrompt="1"/>
          </p:nvPr>
        </p:nvSpPr>
        <p:spPr bwMode="gray">
          <a:xfrm>
            <a:off x="784156" y="1677053"/>
            <a:ext cx="347472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18" name="Text Placeholder 5"/>
          <p:cNvSpPr>
            <a:spLocks noGrp="1"/>
          </p:cNvSpPr>
          <p:nvPr>
            <p:ph type="body" sz="quarter" idx="39" hasCustomPrompt="1"/>
          </p:nvPr>
        </p:nvSpPr>
        <p:spPr bwMode="gray">
          <a:xfrm>
            <a:off x="784156" y="2111845"/>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6" name="Text Placeholder 4"/>
          <p:cNvSpPr>
            <a:spLocks noGrp="1"/>
          </p:cNvSpPr>
          <p:nvPr>
            <p:ph type="body" sz="quarter" idx="40" hasCustomPrompt="1"/>
          </p:nvPr>
        </p:nvSpPr>
        <p:spPr bwMode="gray">
          <a:xfrm>
            <a:off x="784156" y="2321372"/>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5"/>
          <p:cNvSpPr>
            <a:spLocks noGrp="1"/>
          </p:cNvSpPr>
          <p:nvPr>
            <p:ph type="body" sz="quarter" idx="41" hasCustomPrompt="1"/>
          </p:nvPr>
        </p:nvSpPr>
        <p:spPr bwMode="gray">
          <a:xfrm>
            <a:off x="784156" y="2775232"/>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28" name="Text Placeholder 4"/>
          <p:cNvSpPr>
            <a:spLocks noGrp="1"/>
          </p:cNvSpPr>
          <p:nvPr>
            <p:ph type="body" sz="quarter" idx="42" hasCustomPrompt="1"/>
          </p:nvPr>
        </p:nvSpPr>
        <p:spPr bwMode="gray">
          <a:xfrm>
            <a:off x="784156" y="2984759"/>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784156" y="34386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0" name="Text Placeholder 4"/>
          <p:cNvSpPr>
            <a:spLocks noGrp="1"/>
          </p:cNvSpPr>
          <p:nvPr>
            <p:ph type="body" sz="quarter" idx="44" hasCustomPrompt="1"/>
          </p:nvPr>
        </p:nvSpPr>
        <p:spPr bwMode="gray">
          <a:xfrm>
            <a:off x="784156" y="3648163"/>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2288422187"/>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2" name="Rectangle 1"/>
          <p:cNvSpPr/>
          <p:nvPr userDrawn="1"/>
        </p:nvSpPr>
        <p:spPr bwMode="gray">
          <a:xfrm>
            <a:off x="0" y="0"/>
            <a:ext cx="6400800" cy="101065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8" name="TextBox 7"/>
          <p:cNvSpPr txBox="1"/>
          <p:nvPr userDrawn="1"/>
        </p:nvSpPr>
        <p:spPr bwMode="gray">
          <a:xfrm>
            <a:off x="4953943" y="24057"/>
            <a:ext cx="1419725" cy="468179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IMPORTANT: Please read the following.</a:t>
            </a:r>
          </a:p>
          <a:p>
            <a:pPr>
              <a:spcBef>
                <a:spcPts val="400"/>
              </a:spcBef>
            </a:pPr>
            <a:r>
              <a:rPr lang="en-US" sz="530" dirty="0">
                <a:solidFill>
                  <a:srgbClr val="333E48"/>
                </a:solidFill>
                <a:cs typeface="Arial"/>
              </a:rPr>
              <a:t>Advisory Board has prepared this report for the exclusive use of its members. Each member acknowledges and agrees that this report and the information contained herein (collectively, the “Report”) are confidential and proprietary</a:t>
            </a:r>
            <a:br>
              <a:rPr lang="en-US" sz="530" dirty="0">
                <a:solidFill>
                  <a:srgbClr val="333E48"/>
                </a:solidFill>
                <a:cs typeface="Arial"/>
              </a:rPr>
            </a:br>
            <a:r>
              <a:rPr lang="en-US" sz="530" dirty="0">
                <a:solidFill>
                  <a:srgbClr val="333E48"/>
                </a:solidFill>
                <a:cs typeface="Arial"/>
              </a:rPr>
              <a:t>to Advisory Board. By accepting delivery of this Report, each member agrees to abide by the terms as stated herein, including the following:</a:t>
            </a:r>
          </a:p>
          <a:p>
            <a:pPr marL="115888" indent="-115888">
              <a:spcBef>
                <a:spcPts val="400"/>
              </a:spcBef>
            </a:pPr>
            <a:r>
              <a:rPr lang="en-US" sz="530" dirty="0">
                <a:solidFill>
                  <a:srgbClr val="333E48"/>
                </a:solidFill>
                <a:cs typeface="Aria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400"/>
              </a:spcBef>
            </a:pPr>
            <a:r>
              <a:rPr lang="en-US" sz="530" dirty="0">
                <a:solidFill>
                  <a:srgbClr val="333E48"/>
                </a:solidFill>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lang="en-US" sz="530" dirty="0">
                <a:solidFill>
                  <a:srgbClr val="333E48"/>
                </a:solidFill>
                <a:cs typeface="Arial"/>
              </a:rPr>
            </a:br>
            <a:r>
              <a:rPr lang="en-US" sz="530" dirty="0">
                <a:solidFill>
                  <a:srgbClr val="333E48"/>
                </a:solidFill>
                <a:cs typeface="Arial"/>
              </a:rPr>
              <a:t>(b) any third party.</a:t>
            </a:r>
          </a:p>
          <a:p>
            <a:pPr marL="115888" indent="-115888">
              <a:spcBef>
                <a:spcPts val="400"/>
              </a:spcBef>
            </a:pPr>
            <a:r>
              <a:rPr lang="en-US" sz="530" dirty="0">
                <a:solidFill>
                  <a:srgbClr val="333E48"/>
                </a:solidFill>
                <a:cs typeface="Arial"/>
              </a:rPr>
              <a:t>3.	Each member may make this Report available solely to those of its employees and agents who (a) are registered for the workshop or membership program of</a:t>
            </a:r>
            <a:br>
              <a:rPr lang="en-US" sz="530" dirty="0">
                <a:solidFill>
                  <a:srgbClr val="333E48"/>
                </a:solidFill>
                <a:cs typeface="Arial"/>
              </a:rPr>
            </a:br>
            <a:r>
              <a:rPr lang="en-US" sz="530" dirty="0">
                <a:solidFill>
                  <a:srgbClr val="333E48"/>
                </a:solidFill>
                <a:cs typeface="Arial"/>
              </a:rPr>
              <a:t>which this Report is a part, (b) require access to this Report in order to learn from the information described herein, and</a:t>
            </a:r>
            <a:br>
              <a:rPr lang="en-US" sz="530" dirty="0">
                <a:solidFill>
                  <a:srgbClr val="333E48"/>
                </a:solidFill>
                <a:cs typeface="Arial"/>
              </a:rPr>
            </a:br>
            <a:r>
              <a:rPr lang="en-US" sz="530" dirty="0">
                <a:solidFill>
                  <a:srgbClr val="333E48"/>
                </a:solidFill>
                <a:cs typeface="Arial"/>
              </a:rPr>
              <a:t>(c)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400"/>
              </a:spcBef>
            </a:pPr>
            <a:r>
              <a:rPr lang="en-US" sz="530" dirty="0">
                <a:solidFill>
                  <a:srgbClr val="333E48"/>
                </a:solidFill>
                <a:cs typeface="Arial"/>
              </a:rPr>
              <a:t>4.	Each member shall not remove from this Report any confidential markings, copyright notices, and/or other similar indicia herein.</a:t>
            </a:r>
          </a:p>
          <a:p>
            <a:pPr marL="115888" indent="-115888">
              <a:spcBef>
                <a:spcPts val="400"/>
              </a:spcBef>
            </a:pPr>
            <a:r>
              <a:rPr lang="en-US" sz="530" dirty="0">
                <a:solidFill>
                  <a:srgbClr val="333E48"/>
                </a:solidFill>
                <a:cs typeface="Arial"/>
              </a:rPr>
              <a:t>5.	Each member is responsible for any breach of its obligations as stated herein by any of its employees or agents.</a:t>
            </a:r>
          </a:p>
          <a:p>
            <a:pPr marL="115888" indent="-115888">
              <a:spcBef>
                <a:spcPts val="400"/>
              </a:spcBef>
            </a:pPr>
            <a:r>
              <a:rPr lang="en-US" sz="530" dirty="0">
                <a:solidFill>
                  <a:srgbClr val="333E48"/>
                </a:solidFill>
                <a:cs typeface="Arial"/>
              </a:rPr>
              <a:t>6.	If a member is unwilling to abide by any</a:t>
            </a:r>
            <a:br>
              <a:rPr lang="en-US" sz="530" dirty="0">
                <a:solidFill>
                  <a:srgbClr val="333E48"/>
                </a:solidFill>
                <a:cs typeface="Arial"/>
              </a:rPr>
            </a:br>
            <a:r>
              <a:rPr lang="en-US" sz="530" dirty="0">
                <a:solidFill>
                  <a:srgbClr val="333E48"/>
                </a:solidFill>
                <a:cs typeface="Arial"/>
              </a:rPr>
              <a:t>of the foregoing obligations, then such member shall promptly return this Report and all copies thereof to Advisory Board </a:t>
            </a:r>
          </a:p>
        </p:txBody>
      </p:sp>
      <p:cxnSp>
        <p:nvCxnSpPr>
          <p:cNvPr id="9" name="Straight Connector 8"/>
          <p:cNvCxnSpPr/>
          <p:nvPr userDrawn="1"/>
        </p:nvCxnSpPr>
        <p:spPr bwMode="gray">
          <a:xfrm>
            <a:off x="4879843" y="-2108"/>
            <a:ext cx="0" cy="4578361"/>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771662"/>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cxnSp>
        <p:nvCxnSpPr>
          <p:cNvPr id="8" name="Straight Connector 7"/>
          <p:cNvCxnSpPr/>
          <p:nvPr/>
        </p:nvCxnSpPr>
        <p:spPr bwMode="gray">
          <a:xfrm>
            <a:off x="4101378"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itle 2"/>
          <p:cNvSpPr>
            <a:spLocks noGrp="1"/>
          </p:cNvSpPr>
          <p:nvPr userDrawn="1">
            <p:ph type="title" hasCustomPrompt="1"/>
          </p:nvPr>
        </p:nvSpPr>
        <p:spPr bwMode="gray">
          <a:xfrm>
            <a:off x="320675" y="208501"/>
            <a:ext cx="3474720" cy="307777"/>
          </a:xfrm>
        </p:spPr>
        <p:txBody>
          <a:bodyPr anchor="t" anchorCtr="0"/>
          <a:lstStyle>
            <a:lvl1pPr>
              <a:defRPr sz="2000" b="0">
                <a:solidFill>
                  <a:schemeClr val="tx1"/>
                </a:solidFill>
              </a:defRPr>
            </a:lvl1pPr>
          </a:lstStyle>
          <a:p>
            <a:r>
              <a:rPr lang="en-US" dirty="0"/>
              <a:t>Insert Program Name Here</a:t>
            </a:r>
          </a:p>
        </p:txBody>
      </p:sp>
      <p:sp>
        <p:nvSpPr>
          <p:cNvPr id="3" name="TextBox 2"/>
          <p:cNvSpPr txBox="1"/>
          <p:nvPr userDrawn="1"/>
        </p:nvSpPr>
        <p:spPr bwMode="gray">
          <a:xfrm>
            <a:off x="4222376" y="122452"/>
            <a:ext cx="2110918" cy="4603824"/>
          </a:xfrm>
          <a:prstGeom prst="rect">
            <a:avLst/>
          </a:prstGeom>
          <a:noFill/>
        </p:spPr>
        <p:txBody>
          <a:bodyPr wrap="square" lIns="0" tIns="0" rIns="0" bIns="0" rtlCol="0">
            <a:spAutoFit/>
          </a:bodyPr>
          <a:lstStyle/>
          <a:p>
            <a:pPr>
              <a:spcBef>
                <a:spcPts val="300"/>
              </a:spcBef>
            </a:pPr>
            <a:r>
              <a:rPr lang="en-US" sz="450" b="1" dirty="0">
                <a:solidFill>
                  <a:srgbClr val="333E48"/>
                </a:solidFill>
              </a:rPr>
              <a:t>LEGAL CAVEAT</a:t>
            </a:r>
          </a:p>
          <a:p>
            <a:pPr>
              <a:spcBef>
                <a:spcPts val="300"/>
              </a:spcBef>
            </a:pPr>
            <a:r>
              <a:rPr lang="en-US" sz="450" dirty="0">
                <a:solidFill>
                  <a:srgbClr val="333E48"/>
                </a:solidFil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a:t>
            </a:r>
            <a:br>
              <a:rPr lang="en-US" sz="450" dirty="0">
                <a:solidFill>
                  <a:srgbClr val="333E48"/>
                </a:solidFill>
              </a:rPr>
            </a:br>
            <a:r>
              <a:rPr lang="en-US" sz="450" dirty="0">
                <a:solidFill>
                  <a:srgbClr val="333E48"/>
                </a:solidFill>
              </a:rPr>
              <a:t>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a:t>
            </a:r>
            <a:br>
              <a:rPr lang="en-US" sz="450" dirty="0">
                <a:solidFill>
                  <a:srgbClr val="333E48"/>
                </a:solidFill>
              </a:rPr>
            </a:br>
            <a:r>
              <a:rPr lang="en-US" sz="450" dirty="0">
                <a:solidFill>
                  <a:srgbClr val="333E48"/>
                </a:solidFill>
              </a:rPr>
              <a:t>and its employees and agents to abide by the terms set forth herein.</a:t>
            </a:r>
          </a:p>
          <a:p>
            <a:pPr>
              <a:spcBef>
                <a:spcPts val="300"/>
              </a:spcBef>
            </a:pPr>
            <a:r>
              <a:rPr lang="en-US" sz="450" dirty="0">
                <a:solidFill>
                  <a:srgbClr val="333E48"/>
                </a:solidFil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spcBef>
                <a:spcPts val="800"/>
              </a:spcBef>
            </a:pPr>
            <a:r>
              <a:rPr lang="en-US" sz="450" b="1" dirty="0">
                <a:solidFill>
                  <a:srgbClr val="333E48"/>
                </a:solidFill>
              </a:rPr>
              <a:t>IMPORTANT: Please read the following.</a:t>
            </a:r>
          </a:p>
          <a:p>
            <a:pPr>
              <a:spcBef>
                <a:spcPts val="300"/>
              </a:spcBef>
            </a:pPr>
            <a:r>
              <a:rPr lang="en-US" sz="450" dirty="0">
                <a:solidFill>
                  <a:srgbClr val="333E48"/>
                </a:solidFill>
              </a:rPr>
              <a:t>Advisory Board has prepared this report for the exclusive use of its members.</a:t>
            </a:r>
            <a:br>
              <a:rPr lang="en-US" sz="450" dirty="0">
                <a:solidFill>
                  <a:srgbClr val="333E48"/>
                </a:solidFill>
              </a:rPr>
            </a:br>
            <a:r>
              <a:rPr lang="en-US" sz="450" dirty="0">
                <a:solidFill>
                  <a:srgbClr val="333E48"/>
                </a:solidFill>
              </a:rPr>
              <a:t>Each member acknowledges and agrees that this report and the information contained herein (collectively, the “Report”) are confidential and proprietary to Advisory Board. By accepting delivery of this Report, each member agrees to</a:t>
            </a:r>
            <a:br>
              <a:rPr lang="en-US" sz="450" dirty="0">
                <a:solidFill>
                  <a:srgbClr val="333E48"/>
                </a:solidFill>
              </a:rPr>
            </a:br>
            <a:r>
              <a:rPr lang="en-US" sz="450" dirty="0">
                <a:solidFill>
                  <a:srgbClr val="333E48"/>
                </a:solidFill>
              </a:rPr>
              <a:t>abide by the terms as stated herein, including the following:</a:t>
            </a:r>
          </a:p>
          <a:p>
            <a:pPr marL="115888" indent="-115888">
              <a:spcBef>
                <a:spcPts val="300"/>
              </a:spcBef>
            </a:pPr>
            <a:r>
              <a:rPr lang="en-US" sz="450" dirty="0">
                <a:solidFill>
                  <a:srgbClr val="333E48"/>
                </a:solidFill>
              </a:rPr>
              <a:t>1.	Advisory Board owns all right, title, and interest in and to this Report. Except as stated herein, no right, license, permission, or interest of any kind in this Report is intended to be given, transferred to, or acquired by a member.</a:t>
            </a:r>
            <a:br>
              <a:rPr lang="en-US" sz="450" dirty="0">
                <a:solidFill>
                  <a:srgbClr val="333E48"/>
                </a:solidFill>
              </a:rPr>
            </a:br>
            <a:r>
              <a:rPr lang="en-US" sz="450" dirty="0">
                <a:solidFill>
                  <a:srgbClr val="333E48"/>
                </a:solidFill>
              </a:rPr>
              <a:t>Each member is authorized to use this Report only to the extent expressly authorized herein.</a:t>
            </a:r>
          </a:p>
          <a:p>
            <a:pPr marL="115888" indent="-115888">
              <a:spcBef>
                <a:spcPts val="300"/>
              </a:spcBef>
            </a:pPr>
            <a:r>
              <a:rPr lang="en-US" sz="450" dirty="0">
                <a:solidFill>
                  <a:srgbClr val="333E48"/>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5888" indent="-115888">
              <a:spcBef>
                <a:spcPts val="300"/>
              </a:spcBef>
            </a:pPr>
            <a:r>
              <a:rPr lang="en-US" sz="450" dirty="0">
                <a:solidFill>
                  <a:srgbClr val="333E48"/>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300"/>
              </a:spcBef>
            </a:pPr>
            <a:r>
              <a:rPr lang="en-US" sz="450" dirty="0">
                <a:solidFill>
                  <a:srgbClr val="333E48"/>
                </a:solidFill>
              </a:rPr>
              <a:t>4.	Each member shall not remove from this Report any confidential markings, copyright notices, and/or other similar indicia herein.</a:t>
            </a:r>
          </a:p>
          <a:p>
            <a:pPr marL="115888" indent="-115888">
              <a:spcBef>
                <a:spcPts val="300"/>
              </a:spcBef>
            </a:pPr>
            <a:r>
              <a:rPr lang="en-US" sz="450" dirty="0">
                <a:solidFill>
                  <a:srgbClr val="333E48"/>
                </a:solidFill>
              </a:rPr>
              <a:t>5.	Each member is responsible for any breach of its obligations as stated herein by any of its employees or agents.</a:t>
            </a:r>
          </a:p>
          <a:p>
            <a:pPr marL="115888" indent="-115888">
              <a:spcBef>
                <a:spcPts val="300"/>
              </a:spcBef>
            </a:pPr>
            <a:r>
              <a:rPr lang="en-US" sz="450" dirty="0">
                <a:solidFill>
                  <a:srgbClr val="333E48"/>
                </a:solidFill>
              </a:rPr>
              <a:t>6.	If a member is unwilling to abide by any of the foregoing obligations, then</a:t>
            </a:r>
            <a:br>
              <a:rPr lang="en-US" sz="450" dirty="0">
                <a:solidFill>
                  <a:srgbClr val="333E48"/>
                </a:solidFill>
              </a:rPr>
            </a:br>
            <a:r>
              <a:rPr lang="en-US" sz="450" dirty="0">
                <a:solidFill>
                  <a:srgbClr val="333E48"/>
                </a:solidFill>
              </a:rPr>
              <a:t>such member shall promptly return this Report and all copies thereof to Advisory Board.</a:t>
            </a:r>
          </a:p>
        </p:txBody>
      </p:sp>
      <p:sp>
        <p:nvSpPr>
          <p:cNvPr id="23" name="Text Placeholder 5"/>
          <p:cNvSpPr>
            <a:spLocks noGrp="1"/>
          </p:cNvSpPr>
          <p:nvPr>
            <p:ph type="body" sz="quarter" idx="37" hasCustomPrompt="1"/>
          </p:nvPr>
        </p:nvSpPr>
        <p:spPr bwMode="gray">
          <a:xfrm>
            <a:off x="597660" y="10414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24" name="Text Placeholder 4"/>
          <p:cNvSpPr>
            <a:spLocks noGrp="1"/>
          </p:cNvSpPr>
          <p:nvPr>
            <p:ph type="body" sz="quarter" idx="38" hasCustomPrompt="1"/>
          </p:nvPr>
        </p:nvSpPr>
        <p:spPr bwMode="gray">
          <a:xfrm>
            <a:off x="597660" y="1246507"/>
            <a:ext cx="320040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sp>
        <p:nvSpPr>
          <p:cNvPr id="25" name="Text Placeholder 5"/>
          <p:cNvSpPr>
            <a:spLocks noGrp="1"/>
          </p:cNvSpPr>
          <p:nvPr>
            <p:ph type="body" sz="quarter" idx="39" hasCustomPrompt="1"/>
          </p:nvPr>
        </p:nvSpPr>
        <p:spPr bwMode="gray">
          <a:xfrm>
            <a:off x="597660" y="1444793"/>
            <a:ext cx="320040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26" name="Text Placeholder 5"/>
          <p:cNvSpPr>
            <a:spLocks noGrp="1"/>
          </p:cNvSpPr>
          <p:nvPr>
            <p:ph type="body" sz="quarter" idx="40" hasCustomPrompt="1"/>
          </p:nvPr>
        </p:nvSpPr>
        <p:spPr bwMode="gray">
          <a:xfrm>
            <a:off x="597660" y="1574781"/>
            <a:ext cx="320040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27" name="Text Placeholder 5"/>
          <p:cNvSpPr>
            <a:spLocks noGrp="1"/>
          </p:cNvSpPr>
          <p:nvPr>
            <p:ph type="body" sz="quarter" idx="41" hasCustomPrompt="1"/>
          </p:nvPr>
        </p:nvSpPr>
        <p:spPr bwMode="gray">
          <a:xfrm>
            <a:off x="597660" y="2009573"/>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8" name="Text Placeholder 4"/>
          <p:cNvSpPr>
            <a:spLocks noGrp="1"/>
          </p:cNvSpPr>
          <p:nvPr>
            <p:ph type="body" sz="quarter" idx="42" hasCustomPrompt="1"/>
          </p:nvPr>
        </p:nvSpPr>
        <p:spPr bwMode="gray">
          <a:xfrm>
            <a:off x="597660" y="2219100"/>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597660" y="2672960"/>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30" name="Text Placeholder 4"/>
          <p:cNvSpPr>
            <a:spLocks noGrp="1"/>
          </p:cNvSpPr>
          <p:nvPr>
            <p:ph type="body" sz="quarter" idx="44" hasCustomPrompt="1"/>
          </p:nvPr>
        </p:nvSpPr>
        <p:spPr bwMode="gray">
          <a:xfrm>
            <a:off x="597660" y="2882487"/>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31" name="Text Placeholder 5"/>
          <p:cNvSpPr>
            <a:spLocks noGrp="1"/>
          </p:cNvSpPr>
          <p:nvPr>
            <p:ph type="body" sz="quarter" idx="45" hasCustomPrompt="1"/>
          </p:nvPr>
        </p:nvSpPr>
        <p:spPr bwMode="gray">
          <a:xfrm>
            <a:off x="597660" y="33363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2" name="Text Placeholder 4"/>
          <p:cNvSpPr>
            <a:spLocks noGrp="1"/>
          </p:cNvSpPr>
          <p:nvPr>
            <p:ph type="body" sz="quarter" idx="46" hasCustomPrompt="1"/>
          </p:nvPr>
        </p:nvSpPr>
        <p:spPr bwMode="gray">
          <a:xfrm>
            <a:off x="597660" y="3545891"/>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4491673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p:bg>
      <p:bgPr>
        <a:gradFill>
          <a:gsLst>
            <a:gs pos="28000">
              <a:schemeClr val="accent1"/>
            </a:gs>
            <a:gs pos="36000">
              <a:schemeClr val="accent2">
                <a:lumMod val="20000"/>
                <a:lumOff val="80000"/>
              </a:schemeClr>
            </a:gs>
            <a:gs pos="100000">
              <a:schemeClr val="accent1">
                <a:lumMod val="20000"/>
                <a:lumOff val="80000"/>
              </a:schemeClr>
            </a:gs>
          </a:gsLst>
          <a:lin ang="1920000" scaled="0"/>
        </a:gradFill>
        <a:effectLst/>
      </p:bgPr>
    </p:bg>
    <p:spTree>
      <p:nvGrpSpPr>
        <p:cNvPr id="1" name=""/>
        <p:cNvGrpSpPr/>
        <p:nvPr/>
      </p:nvGrpSpPr>
      <p:grpSpPr>
        <a:xfrm>
          <a:off x="0" y="0"/>
          <a:ext cx="0" cy="0"/>
          <a:chOff x="0" y="0"/>
          <a:chExt cx="0" cy="0"/>
        </a:xfrm>
      </p:grpSpPr>
      <p:cxnSp>
        <p:nvCxnSpPr>
          <p:cNvPr id="24" name="Straight Connector 23"/>
          <p:cNvCxnSpPr/>
          <p:nvPr userDrawn="1"/>
        </p:nvCxnSpPr>
        <p:spPr bwMode="gray">
          <a:xfrm>
            <a:off x="1578769" y="2252028"/>
            <a:ext cx="4501356" cy="0"/>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bwMode="gray">
          <a:xfrm>
            <a:off x="2" y="0"/>
            <a:ext cx="3052017" cy="4738136"/>
          </a:xfrm>
          <a:custGeom>
            <a:avLst/>
            <a:gdLst/>
            <a:ahLst/>
            <a:cxnLst/>
            <a:rect l="l" t="t" r="r" b="b"/>
            <a:pathLst>
              <a:path w="3052017" h="4738136">
                <a:moveTo>
                  <a:pt x="0" y="0"/>
                </a:moveTo>
                <a:lnTo>
                  <a:pt x="3052017" y="0"/>
                </a:lnTo>
                <a:lnTo>
                  <a:pt x="0" y="4738136"/>
                </a:lnTo>
                <a:close/>
              </a:path>
            </a:pathLst>
          </a:cu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1"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 name="Title 1"/>
          <p:cNvSpPr>
            <a:spLocks noGrp="1"/>
          </p:cNvSpPr>
          <p:nvPr>
            <p:ph type="title" hasCustomPrompt="1"/>
          </p:nvPr>
        </p:nvSpPr>
        <p:spPr bwMode="gray">
          <a:xfrm>
            <a:off x="1971651" y="2692310"/>
            <a:ext cx="3653112" cy="307777"/>
          </a:xfrm>
        </p:spPr>
        <p:txBody>
          <a:bodyPr/>
          <a:lstStyle>
            <a:lvl1pPr>
              <a:defRPr sz="2000" b="0">
                <a:solidFill>
                  <a:schemeClr val="tx1"/>
                </a:solidFill>
              </a:defRPr>
            </a:lvl1pPr>
          </a:lstStyle>
          <a:p>
            <a:r>
              <a:rPr lang="en-US" dirty="0"/>
              <a:t>Divider Title – Arial 20pt Regular</a:t>
            </a:r>
          </a:p>
        </p:txBody>
      </p:sp>
      <p:sp>
        <p:nvSpPr>
          <p:cNvPr id="4" name="Text Placeholder 3"/>
          <p:cNvSpPr>
            <a:spLocks noGrp="1"/>
          </p:cNvSpPr>
          <p:nvPr>
            <p:ph type="body" sz="quarter" idx="47" hasCustomPrompt="1"/>
          </p:nvPr>
        </p:nvSpPr>
        <p:spPr bwMode="gray">
          <a:xfrm>
            <a:off x="1971651" y="3033766"/>
            <a:ext cx="3653112" cy="169277"/>
          </a:xfrm>
        </p:spPr>
        <p:txBody>
          <a:bodyPr/>
          <a:lstStyle>
            <a:lvl1pPr marL="0" indent="0">
              <a:spcBef>
                <a:spcPts val="0"/>
              </a:spcBef>
              <a:buNone/>
              <a:defRPr sz="11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Divider Subtitle – Arial 11pt Regular</a:t>
            </a:r>
          </a:p>
        </p:txBody>
      </p:sp>
      <p:sp>
        <p:nvSpPr>
          <p:cNvPr id="6" name="Text Placeholder 5"/>
          <p:cNvSpPr>
            <a:spLocks noGrp="1"/>
          </p:cNvSpPr>
          <p:nvPr>
            <p:ph type="body" sz="quarter" idx="48" hasCustomPrompt="1"/>
          </p:nvPr>
        </p:nvSpPr>
        <p:spPr bwMode="gray">
          <a:xfrm>
            <a:off x="1971651" y="2063376"/>
            <a:ext cx="1371600" cy="138499"/>
          </a:xfrm>
        </p:spPr>
        <p:txBody>
          <a:bodyPr anchor="b" anchorCtr="0"/>
          <a:lstStyle>
            <a:lvl1pPr marL="0" indent="0" algn="l">
              <a:spcBef>
                <a:spcPts val="0"/>
              </a:spcBef>
              <a:buNone/>
              <a:defRPr sz="900" b="1" i="0" cap="all" spc="50" baseline="0">
                <a:solidFill>
                  <a:schemeClr val="tx1"/>
                </a:solidFill>
              </a:defRPr>
            </a:lvl1pPr>
            <a:lvl2pPr marL="114300" indent="0" algn="r">
              <a:spcBef>
                <a:spcPts val="0"/>
              </a:spcBef>
              <a:buNone/>
              <a:defRPr sz="1300" i="1">
                <a:solidFill>
                  <a:schemeClr val="accent3"/>
                </a:solidFill>
              </a:defRPr>
            </a:lvl2pPr>
            <a:lvl3pPr marL="228600" indent="0" algn="r">
              <a:spcBef>
                <a:spcPts val="0"/>
              </a:spcBef>
              <a:buNone/>
              <a:defRPr sz="1300" i="1">
                <a:solidFill>
                  <a:schemeClr val="accent3"/>
                </a:solidFill>
              </a:defRPr>
            </a:lvl3pPr>
            <a:lvl4pPr marL="342900" indent="0" algn="r">
              <a:spcBef>
                <a:spcPts val="0"/>
              </a:spcBef>
              <a:buNone/>
              <a:defRPr sz="1300" i="1">
                <a:solidFill>
                  <a:schemeClr val="accent3"/>
                </a:solidFill>
              </a:defRPr>
            </a:lvl4pPr>
            <a:lvl5pPr marL="457200" indent="0" algn="r">
              <a:spcBef>
                <a:spcPts val="0"/>
              </a:spcBef>
              <a:buNone/>
              <a:defRPr sz="1300" i="1">
                <a:solidFill>
                  <a:schemeClr val="accent3"/>
                </a:solidFill>
              </a:defRPr>
            </a:lvl5pPr>
          </a:lstStyle>
          <a:p>
            <a:pPr lvl="0"/>
            <a:r>
              <a:rPr lang="en-US" dirty="0"/>
              <a:t>Section #</a:t>
            </a:r>
          </a:p>
        </p:txBody>
      </p:sp>
      <p:sp>
        <p:nvSpPr>
          <p:cNvPr id="8" name="Text Placeholder 7"/>
          <p:cNvSpPr>
            <a:spLocks noGrp="1"/>
          </p:cNvSpPr>
          <p:nvPr>
            <p:ph type="body" sz="quarter" idx="49" hasCustomPrompt="1"/>
          </p:nvPr>
        </p:nvSpPr>
        <p:spPr bwMode="gray">
          <a:xfrm>
            <a:off x="2136429" y="3555012"/>
            <a:ext cx="2333303" cy="946413"/>
          </a:xfrm>
        </p:spPr>
        <p:txBody>
          <a:bodyPr/>
          <a:lstStyle>
            <a:lvl1pPr>
              <a:spcBef>
                <a:spcPts val="300"/>
              </a:spcBef>
              <a:defRPr sz="900"/>
            </a:lvl1pPr>
            <a:lvl2pPr>
              <a:spcBef>
                <a:spcPts val="300"/>
              </a:spcBef>
              <a:defRPr sz="900"/>
            </a:lvl2pPr>
            <a:lvl3pPr>
              <a:spcBef>
                <a:spcPts val="300"/>
              </a:spcBef>
              <a:defRPr sz="900"/>
            </a:lvl3pPr>
            <a:lvl4pPr>
              <a:spcBef>
                <a:spcPts val="300"/>
              </a:spcBef>
              <a:defRPr sz="900"/>
            </a:lvl4pPr>
            <a:lvl5pPr>
              <a:spcBef>
                <a:spcPts val="300"/>
              </a:spcBef>
              <a:defRPr sz="900"/>
            </a:lvl5pPr>
          </a:lstStyle>
          <a:p>
            <a:pPr lvl="0"/>
            <a:r>
              <a:rPr lang="en-US" dirty="0"/>
              <a:t>Bulleted text, if needed – Arial 9pt Regular Nine bullet levels are built in (hit Enter then Tab to get to the next bullet level)</a:t>
            </a:r>
          </a:p>
          <a:p>
            <a:pPr lvl="1"/>
            <a:r>
              <a:rPr lang="en-US" dirty="0"/>
              <a:t>Second level</a:t>
            </a:r>
          </a:p>
          <a:p>
            <a:pPr lvl="2"/>
            <a:r>
              <a:rPr lang="en-US" dirty="0"/>
              <a:t>Third level</a:t>
            </a:r>
          </a:p>
          <a:p>
            <a:pPr lvl="3"/>
            <a:r>
              <a:rPr lang="en-US" dirty="0"/>
              <a:t>Fourth level</a:t>
            </a:r>
          </a:p>
        </p:txBody>
      </p:sp>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9346" y="336758"/>
            <a:ext cx="1452036" cy="233314"/>
          </a:xfrm>
          <a:prstGeom prst="rect">
            <a:avLst/>
          </a:prstGeom>
        </p:spPr>
      </p:pic>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610" y="280890"/>
            <a:ext cx="1268070" cy="351591"/>
          </a:xfrm>
          <a:prstGeom prst="rect">
            <a:avLst/>
          </a:prstGeom>
        </p:spPr>
      </p:pic>
    </p:spTree>
    <p:extLst>
      <p:ext uri="{BB962C8B-B14F-4D97-AF65-F5344CB8AC3E}">
        <p14:creationId xmlns:p14="http://schemas.microsoft.com/office/powerpoint/2010/main" val="3595503137"/>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220177"/>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grpSp>
        <p:nvGrpSpPr>
          <p:cNvPr id="6" name="Group 5"/>
          <p:cNvGrpSpPr/>
          <p:nvPr userDrawn="1"/>
        </p:nvGrpSpPr>
        <p:grpSpPr>
          <a:xfrm>
            <a:off x="438759" y="3924048"/>
            <a:ext cx="5746136" cy="532222"/>
            <a:chOff x="381609" y="3980285"/>
            <a:chExt cx="5746136" cy="532222"/>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609" y="4056523"/>
              <a:ext cx="1369615" cy="379746"/>
            </a:xfrm>
            <a:prstGeom prst="rect">
              <a:avLst/>
            </a:prstGeom>
          </p:spPr>
        </p:pic>
        <p:cxnSp>
          <p:nvCxnSpPr>
            <p:cNvPr id="8" name="Straight Connector 7"/>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bwMode="gray">
            <a:xfrm>
              <a:off x="2058009" y="3980285"/>
              <a:ext cx="4069736" cy="530352"/>
            </a:xfrm>
            <a:prstGeom prst="rect">
              <a:avLst/>
            </a:prstGeom>
            <a:noFill/>
          </p:spPr>
          <p:txBody>
            <a:bodyPr wrap="square" lIns="0" tIns="0" rIns="0" bIns="0" rtlCol="0" anchor="ctr">
              <a:noAutofit/>
            </a:bodyPr>
            <a:lstStyle/>
            <a:p>
              <a:r>
                <a:rPr lang="en-US" sz="1050" dirty="0">
                  <a:solidFill>
                    <a:srgbClr val="333E48"/>
                  </a:solidFill>
                </a:rPr>
                <a:t>2445 M Street NW, Washington DC 20037</a:t>
              </a:r>
            </a:p>
            <a:p>
              <a:r>
                <a:rPr lang="en-US" sz="1050" dirty="0">
                  <a:solidFill>
                    <a:srgbClr val="333E48"/>
                  </a:solidFill>
                </a:rPr>
                <a:t>P 202.266.5600 </a:t>
              </a:r>
              <a:r>
                <a:rPr lang="en-US" sz="900" dirty="0">
                  <a:solidFill>
                    <a:srgbClr val="333E48"/>
                  </a:solidFill>
                </a:rPr>
                <a:t>│</a:t>
              </a:r>
              <a:r>
                <a:rPr lang="en-US" sz="1050" dirty="0">
                  <a:solidFill>
                    <a:srgbClr val="333E48"/>
                  </a:solidFill>
                </a:rPr>
                <a:t> F 202.266.5700 </a:t>
              </a:r>
              <a:r>
                <a:rPr lang="en-US" sz="900" dirty="0">
                  <a:solidFill>
                    <a:srgbClr val="333E48"/>
                  </a:solidFill>
                </a:rPr>
                <a:t>│</a:t>
              </a:r>
              <a:r>
                <a:rPr lang="en-US" sz="1050" dirty="0">
                  <a:solidFill>
                    <a:srgbClr val="333E48"/>
                  </a:solidFill>
                </a:rPr>
                <a:t> </a:t>
              </a:r>
              <a:r>
                <a:rPr lang="en-US" sz="1050" b="1" dirty="0">
                  <a:solidFill>
                    <a:srgbClr val="333E48"/>
                  </a:solidFill>
                </a:rPr>
                <a:t>advisory.com</a:t>
              </a:r>
            </a:p>
          </p:txBody>
        </p:sp>
      </p:grpSp>
    </p:spTree>
    <p:extLst>
      <p:ext uri="{BB962C8B-B14F-4D97-AF65-F5344CB8AC3E}">
        <p14:creationId xmlns:p14="http://schemas.microsoft.com/office/powerpoint/2010/main" val="3656837238"/>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grpSp>
        <p:nvGrpSpPr>
          <p:cNvPr id="6" name="Group 5"/>
          <p:cNvGrpSpPr/>
          <p:nvPr userDrawn="1"/>
        </p:nvGrpSpPr>
        <p:grpSpPr>
          <a:xfrm>
            <a:off x="438759" y="3924048"/>
            <a:ext cx="5746136" cy="532222"/>
            <a:chOff x="381609" y="3980285"/>
            <a:chExt cx="5746136" cy="532222"/>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609" y="4056523"/>
              <a:ext cx="1369615" cy="379746"/>
            </a:xfrm>
            <a:prstGeom prst="rect">
              <a:avLst/>
            </a:prstGeom>
          </p:spPr>
        </p:pic>
        <p:cxnSp>
          <p:nvCxnSpPr>
            <p:cNvPr id="12" name="Straight Connector 11"/>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bwMode="gray">
            <a:xfrm>
              <a:off x="2058009" y="3980285"/>
              <a:ext cx="4069736" cy="530352"/>
            </a:xfrm>
            <a:prstGeom prst="rect">
              <a:avLst/>
            </a:prstGeom>
            <a:noFill/>
          </p:spPr>
          <p:txBody>
            <a:bodyPr wrap="square" lIns="0" tIns="0" rIns="0" bIns="0" rtlCol="0" anchor="ctr">
              <a:noAutofit/>
            </a:bodyPr>
            <a:lstStyle/>
            <a:p>
              <a:r>
                <a:rPr lang="en-US" sz="1050" dirty="0">
                  <a:solidFill>
                    <a:srgbClr val="333E48"/>
                  </a:solidFill>
                </a:rPr>
                <a:t>Third Floor, Melbourne House</a:t>
              </a:r>
              <a:br>
                <a:rPr lang="en-US" sz="1050" dirty="0">
                  <a:solidFill>
                    <a:srgbClr val="333E48"/>
                  </a:solidFill>
                </a:rPr>
              </a:br>
              <a:r>
                <a:rPr lang="en-US" sz="1050" dirty="0">
                  <a:solidFill>
                    <a:srgbClr val="333E48"/>
                  </a:solidFill>
                </a:rPr>
                <a:t>46 Aldwych, London WC2B 4LL, UK</a:t>
              </a:r>
            </a:p>
            <a:p>
              <a:r>
                <a:rPr lang="en-US" sz="1050" dirty="0">
                  <a:solidFill>
                    <a:srgbClr val="333E48"/>
                  </a:solidFill>
                </a:rPr>
                <a:t>P +44 (0) 203 100 6800 </a:t>
              </a:r>
              <a:r>
                <a:rPr lang="en-US" sz="900" dirty="0">
                  <a:solidFill>
                    <a:srgbClr val="333E48"/>
                  </a:solidFill>
                </a:rPr>
                <a:t>│</a:t>
              </a:r>
              <a:r>
                <a:rPr lang="en-US" sz="1050" dirty="0">
                  <a:solidFill>
                    <a:srgbClr val="333E48"/>
                  </a:solidFill>
                </a:rPr>
                <a:t> </a:t>
              </a:r>
              <a:r>
                <a:rPr lang="en-US" sz="1050" b="1" dirty="0">
                  <a:solidFill>
                    <a:srgbClr val="333E48"/>
                  </a:solidFill>
                </a:rPr>
                <a:t>advisory.com</a:t>
              </a:r>
            </a:p>
          </p:txBody>
        </p:sp>
      </p:grpSp>
    </p:spTree>
    <p:extLst>
      <p:ext uri="{BB962C8B-B14F-4D97-AF65-F5344CB8AC3E}">
        <p14:creationId xmlns:p14="http://schemas.microsoft.com/office/powerpoint/2010/main" val="387891874"/>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userDrawn="1">
  <p:cSld name="1_Standard">
    <p:spTree>
      <p:nvGrpSpPr>
        <p:cNvPr id="1" name=""/>
        <p:cNvGrpSpPr/>
        <p:nvPr/>
      </p:nvGrpSpPr>
      <p:grpSpPr>
        <a:xfrm>
          <a:off x="0" y="0"/>
          <a:ext cx="0" cy="0"/>
          <a:chOff x="0" y="0"/>
          <a:chExt cx="0" cy="0"/>
        </a:xfrm>
      </p:grpSpPr>
      <p:sp>
        <p:nvSpPr>
          <p:cNvPr id="12"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17" name="Text Placeholder 4"/>
          <p:cNvSpPr>
            <a:spLocks noGrp="1"/>
          </p:cNvSpPr>
          <p:nvPr>
            <p:ph type="body" sz="quarter" idx="22" hasCustomPrompt="1"/>
          </p:nvPr>
        </p:nvSpPr>
        <p:spPr bwMode="gray">
          <a:xfrm>
            <a:off x="320040" y="45947"/>
            <a:ext cx="2926080" cy="138499"/>
          </a:xfrm>
          <a:prstGeom prst="rect">
            <a:avLst/>
          </a:prstGeom>
        </p:spPr>
        <p:txBody>
          <a:bodyPr lIns="0" tIns="0" rIns="0" bIns="0">
            <a:sp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20" name="Text Placeholder 21"/>
          <p:cNvSpPr>
            <a:spLocks noGrp="1"/>
          </p:cNvSpPr>
          <p:nvPr>
            <p:ph type="body" sz="quarter" idx="23" hasCustomPrompt="1"/>
          </p:nvPr>
        </p:nvSpPr>
        <p:spPr bwMode="gray">
          <a:xfrm>
            <a:off x="4412710" y="4619012"/>
            <a:ext cx="1988089" cy="181588"/>
          </a:xfrm>
          <a:prstGeom prst="rect">
            <a:avLst/>
          </a:prstGeom>
        </p:spPr>
        <p:txBody>
          <a:bodyPr lIns="0" tIns="0" rIns="45720" bIns="27432"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21" name="Text Placeholder 23"/>
          <p:cNvSpPr>
            <a:spLocks noGrp="1"/>
          </p:cNvSpPr>
          <p:nvPr>
            <p:ph type="body" sz="quarter" idx="24" hasCustomPrompt="1"/>
          </p:nvPr>
        </p:nvSpPr>
        <p:spPr bwMode="gray">
          <a:xfrm>
            <a:off x="0" y="4390123"/>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
        <p:nvSpPr>
          <p:cNvPr id="23" name="Text Placeholder 4"/>
          <p:cNvSpPr>
            <a:spLocks noGrp="1"/>
          </p:cNvSpPr>
          <p:nvPr>
            <p:ph type="body" sz="quarter" idx="25" hasCustomPrompt="1"/>
          </p:nvPr>
        </p:nvSpPr>
        <p:spPr bwMode="gray">
          <a:xfrm>
            <a:off x="320040" y="317903"/>
            <a:ext cx="5759450" cy="276999"/>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a:t>Slide Title – Arial 18pt Bold, Use Title Case</a:t>
            </a:r>
          </a:p>
        </p:txBody>
      </p:sp>
    </p:spTree>
    <p:extLst>
      <p:ext uri="{BB962C8B-B14F-4D97-AF65-F5344CB8AC3E}">
        <p14:creationId xmlns:p14="http://schemas.microsoft.com/office/powerpoint/2010/main" val="1263643943"/>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userDrawn="1">
  <p:cSld name="2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20040" y="310348"/>
            <a:ext cx="5760720" cy="284917"/>
          </a:xfrm>
          <a:prstGeom prst="rect">
            <a:avLst/>
          </a:prstGeom>
        </p:spPr>
        <p:txBody>
          <a:bodyPr lIns="0" tIns="0" rIns="0" bIns="0" anchor="b" anchorCtr="0">
            <a:noAutofit/>
          </a:bodyPr>
          <a:lstStyle>
            <a:lvl1pPr>
              <a:defRPr/>
            </a:lvl1pPr>
          </a:lstStyle>
          <a:p>
            <a:r>
              <a:rPr lang="en-US" dirty="0"/>
              <a:t>Slide Title – Arial 18pt Bold, Use Title Case</a:t>
            </a:r>
          </a:p>
        </p:txBody>
      </p:sp>
      <p:sp>
        <p:nvSpPr>
          <p:cNvPr id="5" name="Text Placeholder 4"/>
          <p:cNvSpPr>
            <a:spLocks noGrp="1"/>
          </p:cNvSpPr>
          <p:nvPr>
            <p:ph type="body" sz="quarter" idx="11" hasCustomPrompt="1"/>
          </p:nvPr>
        </p:nvSpPr>
        <p:spPr bwMode="gray">
          <a:xfrm>
            <a:off x="320040" y="672075"/>
            <a:ext cx="5759450" cy="307240"/>
          </a:xfrm>
          <a:prstGeom prst="rect">
            <a:avLst/>
          </a:prstGeom>
        </p:spPr>
        <p:txBody>
          <a:bodyPr lIns="0" rIns="0">
            <a:no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9" name="Text Placeholder 21"/>
          <p:cNvSpPr>
            <a:spLocks noGrp="1"/>
          </p:cNvSpPr>
          <p:nvPr>
            <p:ph type="body" sz="quarter" idx="17" hasCustomPrompt="1"/>
          </p:nvPr>
        </p:nvSpPr>
        <p:spPr bwMode="gray">
          <a:xfrm>
            <a:off x="4352553" y="4572000"/>
            <a:ext cx="2048247" cy="228600"/>
          </a:xfrm>
          <a:prstGeom prst="rect">
            <a:avLst/>
          </a:prstGeom>
        </p:spPr>
        <p:txBody>
          <a:bodyPr lIns="45720" tIns="45720" rIns="45720" bIns="45720" anchor="b">
            <a:noAutofit/>
          </a:bodyPr>
          <a:lstStyle>
            <a:lvl1pPr marL="0" indent="0" algn="l">
              <a:spcBef>
                <a:spcPts val="0"/>
              </a:spcBef>
              <a:buNone/>
              <a:defRPr sz="5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11" name="Text Placeholder 4"/>
          <p:cNvSpPr>
            <a:spLocks noGrp="1"/>
          </p:cNvSpPr>
          <p:nvPr>
            <p:ph type="body" sz="quarter" idx="19" hasCustomPrompt="1"/>
          </p:nvPr>
        </p:nvSpPr>
        <p:spPr bwMode="gray">
          <a:xfrm>
            <a:off x="320040" y="0"/>
            <a:ext cx="2926080" cy="211215"/>
          </a:xfrm>
          <a:prstGeom prst="rect">
            <a:avLst/>
          </a:prstGeom>
        </p:spPr>
        <p:txBody>
          <a:bodyPr lIns="0" rIns="0">
            <a:no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14" name="Text Placeholder 23"/>
          <p:cNvSpPr>
            <a:spLocks noGrp="1"/>
          </p:cNvSpPr>
          <p:nvPr>
            <p:ph type="body" sz="quarter" idx="20" hasCustomPrompt="1"/>
          </p:nvPr>
        </p:nvSpPr>
        <p:spPr bwMode="gray">
          <a:xfrm>
            <a:off x="121619" y="4506913"/>
            <a:ext cx="1791487" cy="292100"/>
          </a:xfrm>
          <a:prstGeom prst="rect">
            <a:avLst/>
          </a:prstGeom>
        </p:spPr>
        <p:txBody>
          <a:bodyPr lIns="45720" rIns="45720" anchor="b">
            <a:no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1888639128"/>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88" y="-13366"/>
            <a:ext cx="6419088" cy="4814315"/>
          </a:xfrm>
          <a:prstGeom prst="rect">
            <a:avLst/>
          </a:prstGeom>
        </p:spPr>
      </p:pic>
    </p:spTree>
    <p:extLst>
      <p:ext uri="{BB962C8B-B14F-4D97-AF65-F5344CB8AC3E}">
        <p14:creationId xmlns:p14="http://schemas.microsoft.com/office/powerpoint/2010/main" val="3576473121"/>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showMasterSp="0" preserve="1" userDrawn="1">
  <p:cSld name="Title: Logo Lock-up">
    <p:spTree>
      <p:nvGrpSpPr>
        <p:cNvPr id="1" name=""/>
        <p:cNvGrpSpPr/>
        <p:nvPr/>
      </p:nvGrpSpPr>
      <p:grpSpPr>
        <a:xfrm>
          <a:off x="0" y="0"/>
          <a:ext cx="0" cy="0"/>
          <a:chOff x="0" y="0"/>
          <a:chExt cx="0" cy="0"/>
        </a:xfrm>
      </p:grpSpPr>
      <p:sp>
        <p:nvSpPr>
          <p:cNvPr id="8" name="Rectangle 7"/>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36" name="Group 35"/>
          <p:cNvGrpSpPr/>
          <p:nvPr userDrawn="1"/>
        </p:nvGrpSpPr>
        <p:grpSpPr bwMode="gray">
          <a:xfrm>
            <a:off x="2469328" y="1009678"/>
            <a:ext cx="3931710" cy="3793330"/>
            <a:chOff x="2469328" y="1009678"/>
            <a:chExt cx="3931710" cy="3793330"/>
          </a:xfrm>
        </p:grpSpPr>
        <p:sp>
          <p:nvSpPr>
            <p:cNvPr id="10"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13"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14"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grpSp>
      <p:sp>
        <p:nvSpPr>
          <p:cNvPr id="17" name="Rectangle 16"/>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cxnSp>
        <p:nvCxnSpPr>
          <p:cNvPr id="23" name="Straight Connector 22"/>
          <p:cNvCxnSpPr/>
          <p:nvPr userDrawn="1"/>
        </p:nvCxnSpPr>
        <p:spPr bwMode="gray">
          <a:xfrm>
            <a:off x="1745473" y="232899"/>
            <a:ext cx="0" cy="50292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06723" y="103457"/>
            <a:ext cx="1517904" cy="737308"/>
          </a:xfrm>
          <a:prstGeom prst="rect">
            <a:avLst/>
          </a:prstGeom>
        </p:spPr>
      </p:pic>
      <p:sp>
        <p:nvSpPr>
          <p:cNvPr id="4"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6"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sp>
        <p:nvSpPr>
          <p:cNvPr id="18" name="Text Placeholder 5"/>
          <p:cNvSpPr>
            <a:spLocks noGrp="1"/>
          </p:cNvSpPr>
          <p:nvPr>
            <p:ph type="body" sz="quarter" idx="21" hasCustomPrompt="1"/>
          </p:nvPr>
        </p:nvSpPr>
        <p:spPr bwMode="gray">
          <a:xfrm>
            <a:off x="1866845" y="242958"/>
            <a:ext cx="2167128" cy="493776"/>
          </a:xfrm>
        </p:spPr>
        <p:txBody>
          <a:bodyPr anchor="ctr">
            <a:noAutofit/>
          </a:bodyPr>
          <a:lstStyle>
            <a:lvl1pPr marL="0" indent="0">
              <a:spcBef>
                <a:spcPts val="0"/>
              </a:spcBef>
              <a:buNone/>
              <a:defRPr sz="120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spTree>
    <p:extLst>
      <p:ext uri="{BB962C8B-B14F-4D97-AF65-F5344CB8AC3E}">
        <p14:creationId xmlns:p14="http://schemas.microsoft.com/office/powerpoint/2010/main" val="916567094"/>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showMasterSp="0" preserve="1" userDrawn="1">
  <p:cSld name="Title: Logo">
    <p:spTree>
      <p:nvGrpSpPr>
        <p:cNvPr id="1" name=""/>
        <p:cNvGrpSpPr/>
        <p:nvPr/>
      </p:nvGrpSpPr>
      <p:grpSpPr>
        <a:xfrm>
          <a:off x="0" y="0"/>
          <a:ext cx="0" cy="0"/>
          <a:chOff x="0" y="0"/>
          <a:chExt cx="0" cy="0"/>
        </a:xfrm>
      </p:grpSpPr>
      <p:sp>
        <p:nvSpPr>
          <p:cNvPr id="11" name="Rectangle 10"/>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12" name="Group 11"/>
          <p:cNvGrpSpPr/>
          <p:nvPr userDrawn="1"/>
        </p:nvGrpSpPr>
        <p:grpSpPr bwMode="gray">
          <a:xfrm>
            <a:off x="2469328" y="1009678"/>
            <a:ext cx="3931710" cy="3793330"/>
            <a:chOff x="2469328" y="1009678"/>
            <a:chExt cx="3931710" cy="3793330"/>
          </a:xfrm>
        </p:grpSpPr>
        <p:sp>
          <p:nvSpPr>
            <p:cNvPr id="16"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18"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19"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grpSp>
      <p:sp>
        <p:nvSpPr>
          <p:cNvPr id="20" name="Rectangle 19"/>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06723" y="103457"/>
            <a:ext cx="1517904" cy="737308"/>
          </a:xfrm>
          <a:prstGeom prst="rect">
            <a:avLst/>
          </a:prstGeom>
        </p:spPr>
      </p:pic>
      <p:sp>
        <p:nvSpPr>
          <p:cNvPr id="23"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24"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spTree>
    <p:extLst>
      <p:ext uri="{BB962C8B-B14F-4D97-AF65-F5344CB8AC3E}">
        <p14:creationId xmlns:p14="http://schemas.microsoft.com/office/powerpoint/2010/main" val="3911706614"/>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showMasterSp="0" preserve="1" userDrawn="1">
  <p:cSld name="Road Map 3">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3" name="TextBox 12"/>
          <p:cNvSpPr txBox="1"/>
          <p:nvPr userDrawn="1"/>
        </p:nvSpPr>
        <p:spPr bwMode="gray">
          <a:xfrm>
            <a:off x="786450" y="198021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1070148" y="26835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1" name="TextBox 20"/>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5" name="TextBox 14"/>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The Advisory Board Company • </a:t>
            </a:r>
            <a:r>
              <a:rPr lang="en-US" sz="500" b="1" dirty="0">
                <a:solidFill>
                  <a:srgbClr val="BEC9D0"/>
                </a:solidFill>
              </a:rPr>
              <a:t>advisory.com</a:t>
            </a:r>
            <a:endParaRPr lang="en-US" sz="500" dirty="0">
              <a:solidFill>
                <a:srgbClr val="BEC9D0"/>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5" name="Text Placeholder 4"/>
          <p:cNvSpPr>
            <a:spLocks noGrp="1"/>
          </p:cNvSpPr>
          <p:nvPr>
            <p:ph type="body" sz="quarter" idx="28" hasCustomPrompt="1"/>
          </p:nvPr>
        </p:nvSpPr>
        <p:spPr bwMode="gray">
          <a:xfrm>
            <a:off x="1341574" y="214949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19" name="Text Placeholder 4"/>
          <p:cNvSpPr>
            <a:spLocks noGrp="1"/>
          </p:cNvSpPr>
          <p:nvPr>
            <p:ph type="body" sz="quarter" idx="29" hasCustomPrompt="1"/>
          </p:nvPr>
        </p:nvSpPr>
        <p:spPr bwMode="gray">
          <a:xfrm>
            <a:off x="1560779" y="28528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2556926376"/>
      </p:ext>
    </p:extLst>
  </p:cSld>
  <p:clrMapOvr>
    <a:overrideClrMapping bg1="lt1" tx1="dk1" bg2="lt2" tx2="dk2" accent1="accent1" accent2="accent2" accent3="accent3" accent4="accent4" accent5="accent5" accent6="accent6" hlink="hlink" folHlink="folHlink"/>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showMasterSp="0" preserve="1" userDrawn="1">
  <p:cSld name="Road Map 4">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734092" y="185495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972575" y="243302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196771" y="301109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4"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5" name="TextBox 24"/>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7" name="TextBox 1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The Advisory Board Company • </a:t>
            </a:r>
            <a:r>
              <a:rPr lang="en-US" sz="500" b="1" dirty="0">
                <a:solidFill>
                  <a:srgbClr val="BEC9D0"/>
                </a:solidFill>
              </a:rPr>
              <a:t>advisory.com</a:t>
            </a:r>
            <a:endParaRPr lang="en-US" sz="500" dirty="0">
              <a:solidFill>
                <a:srgbClr val="BEC9D0"/>
              </a:solidFill>
            </a:endParaRPr>
          </a:p>
        </p:txBody>
      </p:sp>
      <p:sp>
        <p:nvSpPr>
          <p:cNvPr id="27"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341574" y="202423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560779" y="260230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792510" y="318037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467919505"/>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tandard">
    <p:bg>
      <p:bgPr>
        <a:solidFill>
          <a:schemeClr val="bg1"/>
        </a:solidFill>
        <a:effectLst/>
      </p:bgPr>
    </p:bg>
    <p:spTree>
      <p:nvGrpSpPr>
        <p:cNvPr id="1" name=""/>
        <p:cNvGrpSpPr/>
        <p:nvPr/>
      </p:nvGrpSpPr>
      <p:grpSpPr>
        <a:xfrm>
          <a:off x="0" y="0"/>
          <a:ext cx="0" cy="0"/>
          <a:chOff x="0" y="0"/>
          <a:chExt cx="0" cy="0"/>
        </a:xfrm>
      </p:grpSpPr>
      <p:pic>
        <p:nvPicPr>
          <p:cNvPr id="20" name="Picture 19"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21" name="Straight Connector 20"/>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3"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31197216"/>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showMasterSp="0" preserve="1" userDrawn="1">
  <p:cSld name="Road Map 5">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629279" y="160443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870300" y="218250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097035" y="276057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7" name="TextBox 16"/>
          <p:cNvSpPr txBox="1"/>
          <p:nvPr userDrawn="1"/>
        </p:nvSpPr>
        <p:spPr bwMode="gray">
          <a:xfrm>
            <a:off x="1323771" y="333864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402544" y="102636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9" name="TextBox 18"/>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The Advisory Board Company • </a:t>
            </a:r>
            <a:r>
              <a:rPr lang="en-US" sz="500" b="1" dirty="0">
                <a:solidFill>
                  <a:srgbClr val="BEC9D0"/>
                </a:solidFill>
              </a:rPr>
              <a:t>advisory.com</a:t>
            </a:r>
            <a:endParaRPr lang="en-US" sz="500" dirty="0">
              <a:solidFill>
                <a:srgbClr val="BEC9D0"/>
              </a:solidFill>
            </a:endParaRP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3" name="Title 1"/>
          <p:cNvSpPr>
            <a:spLocks noGrp="1"/>
          </p:cNvSpPr>
          <p:nvPr>
            <p:ph type="title" hasCustomPrompt="1"/>
          </p:nvPr>
        </p:nvSpPr>
        <p:spPr bwMode="gray">
          <a:xfrm>
            <a:off x="1007460" y="1164868"/>
            <a:ext cx="4572000" cy="215444"/>
          </a:xfrm>
        </p:spPr>
        <p:txBody>
          <a:bodyPr anchor="ctr" anchorCtr="0"/>
          <a:lstStyle>
            <a:lvl1pPr>
              <a:defRPr sz="1400" b="0"/>
            </a:lvl1pPr>
          </a:lstStyle>
          <a:p>
            <a:r>
              <a:rPr lang="en-US" dirty="0"/>
              <a:t>Section Title – Arial 14pt Regular, White, Use Title Case</a:t>
            </a:r>
          </a:p>
        </p:txBody>
      </p:sp>
      <p:sp>
        <p:nvSpPr>
          <p:cNvPr id="25" name="Text Placeholder 4"/>
          <p:cNvSpPr>
            <a:spLocks noGrp="1"/>
          </p:cNvSpPr>
          <p:nvPr>
            <p:ph type="body" sz="quarter" idx="28" hasCustomPrompt="1"/>
          </p:nvPr>
        </p:nvSpPr>
        <p:spPr bwMode="gray">
          <a:xfrm>
            <a:off x="1259614" y="177371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6" name="Text Placeholder 4"/>
          <p:cNvSpPr>
            <a:spLocks noGrp="1"/>
          </p:cNvSpPr>
          <p:nvPr>
            <p:ph type="body" sz="quarter" idx="31" hasCustomPrompt="1"/>
          </p:nvPr>
        </p:nvSpPr>
        <p:spPr bwMode="gray">
          <a:xfrm>
            <a:off x="1478819" y="235178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2" hasCustomPrompt="1"/>
          </p:nvPr>
        </p:nvSpPr>
        <p:spPr bwMode="gray">
          <a:xfrm>
            <a:off x="1710550" y="292985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5" hasCustomPrompt="1"/>
          </p:nvPr>
        </p:nvSpPr>
        <p:spPr bwMode="gray">
          <a:xfrm>
            <a:off x="1917770" y="350792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360800587"/>
      </p:ext>
    </p:extLst>
  </p:cSld>
  <p:clrMapOvr>
    <a:overrideClrMapping bg1="lt1" tx1="dk1" bg2="lt2" tx2="dk2" accent1="accent1" accent2="accent2" accent3="accent3" accent4="accent4" accent5="accent5" accent6="accent6" hlink="hlink" folHlink="folHlink"/>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showMasterSp="0" preserve="1" userDrawn="1">
  <p:cSld name="Road Map 6">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526564" y="1341392"/>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760073" y="191946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987319" y="2497530"/>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17" name="TextBox 16"/>
          <p:cNvSpPr txBox="1"/>
          <p:nvPr userDrawn="1"/>
        </p:nvSpPr>
        <p:spPr bwMode="gray">
          <a:xfrm>
            <a:off x="1227091" y="307559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3"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1" name="TextBox 2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The Advisory Board Company • </a:t>
            </a:r>
            <a:r>
              <a:rPr lang="en-US" sz="500" b="1" dirty="0">
                <a:solidFill>
                  <a:srgbClr val="BEC9D0"/>
                </a:solidFill>
              </a:rPr>
              <a:t>advisory.com</a:t>
            </a:r>
            <a:endParaRPr lang="en-US" sz="500" dirty="0">
              <a:solidFill>
                <a:srgbClr val="BEC9D0"/>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5" name="Title 1"/>
          <p:cNvSpPr>
            <a:spLocks noGrp="1"/>
          </p:cNvSpPr>
          <p:nvPr>
            <p:ph type="title" hasCustomPrompt="1"/>
          </p:nvPr>
        </p:nvSpPr>
        <p:spPr bwMode="gray">
          <a:xfrm>
            <a:off x="903718" y="901822"/>
            <a:ext cx="4572000" cy="215444"/>
          </a:xfrm>
        </p:spPr>
        <p:txBody>
          <a:bodyPr anchor="ctr" anchorCtr="0"/>
          <a:lstStyle>
            <a:lvl1pPr>
              <a:defRPr sz="1400" b="0"/>
            </a:lvl1pPr>
          </a:lstStyle>
          <a:p>
            <a:r>
              <a:rPr lang="en-US" dirty="0"/>
              <a:t>Section Title – Arial 14pt Regular, White, Use Title Case</a:t>
            </a:r>
          </a:p>
        </p:txBody>
      </p:sp>
      <p:sp>
        <p:nvSpPr>
          <p:cNvPr id="26" name="Text Placeholder 4"/>
          <p:cNvSpPr>
            <a:spLocks noGrp="1"/>
          </p:cNvSpPr>
          <p:nvPr>
            <p:ph type="body" sz="quarter" idx="28" hasCustomPrompt="1"/>
          </p:nvPr>
        </p:nvSpPr>
        <p:spPr bwMode="gray">
          <a:xfrm>
            <a:off x="1155872" y="1510669"/>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1" hasCustomPrompt="1"/>
          </p:nvPr>
        </p:nvSpPr>
        <p:spPr bwMode="gray">
          <a:xfrm>
            <a:off x="1375077" y="208873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2" hasCustomPrompt="1"/>
          </p:nvPr>
        </p:nvSpPr>
        <p:spPr bwMode="gray">
          <a:xfrm>
            <a:off x="1606808" y="2666807"/>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8" hasCustomPrompt="1"/>
          </p:nvPr>
        </p:nvSpPr>
        <p:spPr bwMode="gray">
          <a:xfrm>
            <a:off x="1814028" y="324487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9"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028762228"/>
      </p:ext>
    </p:extLst>
  </p:cSld>
  <p:clrMapOvr>
    <a:overrideClrMapping bg1="lt1" tx1="dk1" bg2="lt2" tx2="dk2" accent1="accent1" accent2="accent2" accent3="accent3" accent4="accent4" accent5="accent5" accent6="accent6" hlink="hlink" folHlink="folHlink"/>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showMasterSp="0" preserve="1" userDrawn="1">
  <p:cSld name="Road Map 7">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80339" y="12450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686412"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873696" y="220849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17" name="TextBox 16"/>
          <p:cNvSpPr txBox="1"/>
          <p:nvPr userDrawn="1"/>
        </p:nvSpPr>
        <p:spPr bwMode="gray">
          <a:xfrm>
            <a:off x="1073506" y="269021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3" name="TextBox 22"/>
          <p:cNvSpPr txBox="1"/>
          <p:nvPr userDrawn="1"/>
        </p:nvSpPr>
        <p:spPr bwMode="gray">
          <a:xfrm>
            <a:off x="1267053" y="317194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5"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6" name="TextBox 25"/>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7" name="TextBox 2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©2017The Advisory Board Company • </a:t>
            </a:r>
            <a:r>
              <a:rPr lang="en-US" sz="500" b="1" dirty="0">
                <a:solidFill>
                  <a:srgbClr val="BEC9D0"/>
                </a:solidFill>
              </a:rPr>
              <a:t>advisory.com</a:t>
            </a:r>
            <a:endParaRPr lang="en-US" sz="500" dirty="0">
              <a:solidFill>
                <a:srgbClr val="BEC9D0"/>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4"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080729" y="14143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273838" y="189604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466947" y="237777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2" name="Text Placeholder 4"/>
          <p:cNvSpPr>
            <a:spLocks noGrp="1"/>
          </p:cNvSpPr>
          <p:nvPr>
            <p:ph type="body" sz="quarter" idx="41" hasCustomPrompt="1"/>
          </p:nvPr>
        </p:nvSpPr>
        <p:spPr bwMode="gray">
          <a:xfrm>
            <a:off x="1660056" y="285949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3" name="Text Placeholder 4"/>
          <p:cNvSpPr>
            <a:spLocks noGrp="1"/>
          </p:cNvSpPr>
          <p:nvPr>
            <p:ph type="body" sz="quarter" idx="42" hasCustomPrompt="1"/>
          </p:nvPr>
        </p:nvSpPr>
        <p:spPr bwMode="gray">
          <a:xfrm>
            <a:off x="1853165" y="334122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43"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2594705080"/>
      </p:ext>
    </p:extLst>
  </p:cSld>
  <p:clrMapOvr>
    <a:overrideClrMapping bg1="lt1" tx1="dk1" bg2="lt2" tx2="dk2" accent1="accent1" accent2="accent2" accent3="accent3" accent4="accent4" accent5="accent5" accent6="accent6" hlink="hlink" folHlink="folHlink"/>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showMasterSp="0" preserve="1" userDrawn="1">
  <p:cSld name="Road Map 8">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5" name="TextBox 24"/>
          <p:cNvSpPr txBox="1"/>
          <p:nvPr userDrawn="1"/>
        </p:nvSpPr>
        <p:spPr bwMode="gray">
          <a:xfrm>
            <a:off x="1304319" y="324075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61414" y="117622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5" name="TextBox 14"/>
          <p:cNvSpPr txBox="1"/>
          <p:nvPr userDrawn="1"/>
        </p:nvSpPr>
        <p:spPr bwMode="gray">
          <a:xfrm>
            <a:off x="786050" y="200204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72902"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8</a:t>
            </a:r>
          </a:p>
        </p:txBody>
      </p:sp>
      <p:sp>
        <p:nvSpPr>
          <p:cNvPr id="17" name="TextBox 16"/>
          <p:cNvSpPr txBox="1"/>
          <p:nvPr userDrawn="1"/>
        </p:nvSpPr>
        <p:spPr bwMode="gray">
          <a:xfrm>
            <a:off x="967157" y="24149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2833"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grpSp>
        <p:nvGrpSpPr>
          <p:cNvPr id="2" name="Group 1"/>
          <p:cNvGrpSpPr/>
          <p:nvPr userDrawn="1"/>
        </p:nvGrpSpPr>
        <p:grpSpPr bwMode="gray">
          <a:xfrm>
            <a:off x="629995" y="1589135"/>
            <a:ext cx="274320" cy="492443"/>
            <a:chOff x="842273" y="1726771"/>
            <a:chExt cx="274320" cy="492443"/>
          </a:xfrm>
        </p:grpSpPr>
        <p:sp>
          <p:nvSpPr>
            <p:cNvPr id="14" name="TextBox 13"/>
            <p:cNvSpPr txBox="1"/>
            <p:nvPr userDrawn="1"/>
          </p:nvSpPr>
          <p:spPr bwMode="gray">
            <a:xfrm>
              <a:off x="842273"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28" name="Rectangle 27"/>
            <p:cNvSpPr/>
            <p:nvPr userDrawn="1"/>
          </p:nvSpPr>
          <p:spPr bwMode="gray">
            <a:xfrm rot="20240294">
              <a:off x="1002510" y="1948341"/>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23" name="TextBox 22"/>
          <p:cNvSpPr txBox="1"/>
          <p:nvPr userDrawn="1"/>
        </p:nvSpPr>
        <p:spPr bwMode="gray">
          <a:xfrm>
            <a:off x="1135738" y="282785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9"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3" name="TextBox 32"/>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31" name="TextBox 3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The Advisory Board Company • </a:t>
            </a:r>
            <a:r>
              <a:rPr lang="en-US" sz="500" b="1" dirty="0">
                <a:solidFill>
                  <a:srgbClr val="BEC9D0"/>
                </a:solidFill>
              </a:rPr>
              <a:t>advisory.com</a:t>
            </a:r>
            <a:endParaRPr lang="en-US" sz="500" dirty="0">
              <a:solidFill>
                <a:srgbClr val="BEC9D0"/>
              </a:solidFill>
            </a:endParaRP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32" name="Text Placeholder 4"/>
          <p:cNvSpPr>
            <a:spLocks noGrp="1"/>
          </p:cNvSpPr>
          <p:nvPr>
            <p:ph type="body" sz="quarter" idx="28" hasCustomPrompt="1"/>
          </p:nvPr>
        </p:nvSpPr>
        <p:spPr bwMode="gray">
          <a:xfrm>
            <a:off x="1053142" y="134550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31" hasCustomPrompt="1"/>
          </p:nvPr>
        </p:nvSpPr>
        <p:spPr bwMode="gray">
          <a:xfrm>
            <a:off x="1218664" y="175841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5" name="Text Placeholder 4"/>
          <p:cNvSpPr>
            <a:spLocks noGrp="1"/>
          </p:cNvSpPr>
          <p:nvPr>
            <p:ph type="body" sz="quarter" idx="32" hasCustomPrompt="1"/>
          </p:nvPr>
        </p:nvSpPr>
        <p:spPr bwMode="gray">
          <a:xfrm>
            <a:off x="1384186" y="217131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6" name="Text Placeholder 4"/>
          <p:cNvSpPr>
            <a:spLocks noGrp="1"/>
          </p:cNvSpPr>
          <p:nvPr>
            <p:ph type="body" sz="quarter" idx="45" hasCustomPrompt="1"/>
          </p:nvPr>
        </p:nvSpPr>
        <p:spPr bwMode="gray">
          <a:xfrm>
            <a:off x="1549708" y="25842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7" name="Text Placeholder 4"/>
          <p:cNvSpPr>
            <a:spLocks noGrp="1"/>
          </p:cNvSpPr>
          <p:nvPr>
            <p:ph type="body" sz="quarter" idx="46" hasCustomPrompt="1"/>
          </p:nvPr>
        </p:nvSpPr>
        <p:spPr bwMode="gray">
          <a:xfrm>
            <a:off x="1715230" y="299713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8" name="Text Placeholder 4"/>
          <p:cNvSpPr>
            <a:spLocks noGrp="1"/>
          </p:cNvSpPr>
          <p:nvPr>
            <p:ph type="body" sz="quarter" idx="47" hasCustomPrompt="1"/>
          </p:nvPr>
        </p:nvSpPr>
        <p:spPr bwMode="gray">
          <a:xfrm>
            <a:off x="1880752" y="341003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9" name="Text Placeholder 4"/>
          <p:cNvSpPr>
            <a:spLocks noGrp="1"/>
          </p:cNvSpPr>
          <p:nvPr>
            <p:ph type="body" sz="quarter" idx="48"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2090960300"/>
      </p:ext>
    </p:extLst>
  </p:cSld>
  <p:clrMapOvr>
    <a:overrideClrMapping bg1="lt1" tx1="dk1" bg2="lt2" tx2="dk2" accent1="accent1" accent2="accent2" accent3="accent3" accent4="accent4" accent5="accent5" accent6="accent6" hlink="hlink" folHlink="folHlink"/>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1" name="Rectangle 20"/>
          <p:cNvSpPr/>
          <p:nvPr userDrawn="1"/>
        </p:nvSpPr>
        <p:spPr bwMode="gray">
          <a:xfrm>
            <a:off x="0" y="-1"/>
            <a:ext cx="6400800" cy="10885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5" name="Straight Connector 14"/>
          <p:cNvCxnSpPr/>
          <p:nvPr userDrawn="1"/>
        </p:nvCxnSpPr>
        <p:spPr bwMode="gray">
          <a:xfrm>
            <a:off x="1169427" y="1576552"/>
            <a:ext cx="4830717" cy="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1"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grpSp>
        <p:nvGrpSpPr>
          <p:cNvPr id="20" name="Group 4"/>
          <p:cNvGrpSpPr>
            <a:grpSpLocks noChangeAspect="1"/>
          </p:cNvGrpSpPr>
          <p:nvPr userDrawn="1"/>
        </p:nvGrpSpPr>
        <p:grpSpPr bwMode="gray">
          <a:xfrm>
            <a:off x="1171808" y="939171"/>
            <a:ext cx="720279" cy="558772"/>
            <a:chOff x="1155" y="849"/>
            <a:chExt cx="1717" cy="1332"/>
          </a:xfrm>
        </p:grpSpPr>
        <p:sp>
          <p:nvSpPr>
            <p:cNvPr id="26" name="Freeform 6"/>
            <p:cNvSpPr>
              <a:spLocks/>
            </p:cNvSpPr>
            <p:nvPr userDrawn="1"/>
          </p:nvSpPr>
          <p:spPr bwMode="gray">
            <a:xfrm>
              <a:off x="2045" y="1541"/>
              <a:ext cx="827" cy="640"/>
            </a:xfrm>
            <a:custGeom>
              <a:avLst/>
              <a:gdLst>
                <a:gd name="T0" fmla="*/ 0 w 1653"/>
                <a:gd name="T1" fmla="*/ 0 h 1280"/>
                <a:gd name="T2" fmla="*/ 828 w 1653"/>
                <a:gd name="T3" fmla="*/ 0 h 1280"/>
                <a:gd name="T4" fmla="*/ 1653 w 1653"/>
                <a:gd name="T5" fmla="*/ 1280 h 1280"/>
                <a:gd name="T6" fmla="*/ 824 w 1653"/>
                <a:gd name="T7" fmla="*/ 1280 h 1280"/>
                <a:gd name="T8" fmla="*/ 0 w 1653"/>
                <a:gd name="T9" fmla="*/ 0 h 1280"/>
              </a:gdLst>
              <a:ahLst/>
              <a:cxnLst>
                <a:cxn ang="0">
                  <a:pos x="T0" y="T1"/>
                </a:cxn>
                <a:cxn ang="0">
                  <a:pos x="T2" y="T3"/>
                </a:cxn>
                <a:cxn ang="0">
                  <a:pos x="T4" y="T5"/>
                </a:cxn>
                <a:cxn ang="0">
                  <a:pos x="T6" y="T7"/>
                </a:cxn>
                <a:cxn ang="0">
                  <a:pos x="T8" y="T9"/>
                </a:cxn>
              </a:cxnLst>
              <a:rect l="0" t="0" r="r" b="b"/>
              <a:pathLst>
                <a:path w="1653" h="1280">
                  <a:moveTo>
                    <a:pt x="0" y="0"/>
                  </a:moveTo>
                  <a:lnTo>
                    <a:pt x="828" y="0"/>
                  </a:lnTo>
                  <a:lnTo>
                    <a:pt x="1653" y="1280"/>
                  </a:lnTo>
                  <a:lnTo>
                    <a:pt x="824" y="1280"/>
                  </a:lnTo>
                  <a:lnTo>
                    <a:pt x="0" y="0"/>
                  </a:lnTo>
                  <a:close/>
                </a:path>
              </a:pathLst>
            </a:custGeom>
            <a:solidFill>
              <a:srgbClr val="B2B3B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7" name="Freeform 7"/>
            <p:cNvSpPr>
              <a:spLocks/>
            </p:cNvSpPr>
            <p:nvPr userDrawn="1"/>
          </p:nvSpPr>
          <p:spPr bwMode="gray">
            <a:xfrm>
              <a:off x="1155" y="1541"/>
              <a:ext cx="826" cy="640"/>
            </a:xfrm>
            <a:custGeom>
              <a:avLst/>
              <a:gdLst>
                <a:gd name="T0" fmla="*/ 824 w 1653"/>
                <a:gd name="T1" fmla="*/ 0 h 1280"/>
                <a:gd name="T2" fmla="*/ 1653 w 1653"/>
                <a:gd name="T3" fmla="*/ 0 h 1280"/>
                <a:gd name="T4" fmla="*/ 829 w 1653"/>
                <a:gd name="T5" fmla="*/ 1280 h 1280"/>
                <a:gd name="T6" fmla="*/ 0 w 1653"/>
                <a:gd name="T7" fmla="*/ 1280 h 1280"/>
                <a:gd name="T8" fmla="*/ 824 w 1653"/>
                <a:gd name="T9" fmla="*/ 0 h 1280"/>
              </a:gdLst>
              <a:ahLst/>
              <a:cxnLst>
                <a:cxn ang="0">
                  <a:pos x="T0" y="T1"/>
                </a:cxn>
                <a:cxn ang="0">
                  <a:pos x="T2" y="T3"/>
                </a:cxn>
                <a:cxn ang="0">
                  <a:pos x="T4" y="T5"/>
                </a:cxn>
                <a:cxn ang="0">
                  <a:pos x="T6" y="T7"/>
                </a:cxn>
                <a:cxn ang="0">
                  <a:pos x="T8" y="T9"/>
                </a:cxn>
              </a:cxnLst>
              <a:rect l="0" t="0" r="r" b="b"/>
              <a:pathLst>
                <a:path w="1653" h="1280">
                  <a:moveTo>
                    <a:pt x="824" y="0"/>
                  </a:moveTo>
                  <a:lnTo>
                    <a:pt x="1653" y="0"/>
                  </a:lnTo>
                  <a:lnTo>
                    <a:pt x="829" y="1280"/>
                  </a:lnTo>
                  <a:lnTo>
                    <a:pt x="0" y="1280"/>
                  </a:lnTo>
                  <a:lnTo>
                    <a:pt x="824" y="0"/>
                  </a:lnTo>
                  <a:close/>
                </a:path>
              </a:pathLst>
            </a:custGeom>
            <a:solidFill>
              <a:srgbClr val="B2B3B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8" name="Freeform 8"/>
            <p:cNvSpPr>
              <a:spLocks/>
            </p:cNvSpPr>
            <p:nvPr userDrawn="1"/>
          </p:nvSpPr>
          <p:spPr bwMode="gray">
            <a:xfrm>
              <a:off x="1609" y="849"/>
              <a:ext cx="826" cy="640"/>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Lst>
              <a:ahLst/>
              <a:cxnLst>
                <a:cxn ang="0">
                  <a:pos x="T0" y="T1"/>
                </a:cxn>
                <a:cxn ang="0">
                  <a:pos x="T2" y="T3"/>
                </a:cxn>
                <a:cxn ang="0">
                  <a:pos x="T4" y="T5"/>
                </a:cxn>
                <a:cxn ang="0">
                  <a:pos x="T6" y="T7"/>
                </a:cxn>
                <a:cxn ang="0">
                  <a:pos x="T8" y="T9"/>
                </a:cxn>
              </a:cxnLst>
              <a:rect l="0" t="0" r="r" b="b"/>
              <a:pathLst>
                <a:path w="1653" h="1280">
                  <a:moveTo>
                    <a:pt x="0" y="0"/>
                  </a:moveTo>
                  <a:lnTo>
                    <a:pt x="829" y="0"/>
                  </a:lnTo>
                  <a:lnTo>
                    <a:pt x="1653" y="1280"/>
                  </a:lnTo>
                  <a:lnTo>
                    <a:pt x="824" y="1280"/>
                  </a:lnTo>
                  <a:lnTo>
                    <a:pt x="0" y="0"/>
                  </a:lnTo>
                  <a:close/>
                </a:path>
              </a:pathLst>
            </a:custGeom>
            <a:solidFill>
              <a:srgbClr val="CF0A2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grpSp>
      <p:sp>
        <p:nvSpPr>
          <p:cNvPr id="2" name="Title 1"/>
          <p:cNvSpPr>
            <a:spLocks noGrp="1"/>
          </p:cNvSpPr>
          <p:nvPr>
            <p:ph type="title" hasCustomPrompt="1"/>
          </p:nvPr>
        </p:nvSpPr>
        <p:spPr bwMode="gray">
          <a:xfrm>
            <a:off x="1172943" y="2284456"/>
            <a:ext cx="4389120" cy="307777"/>
          </a:xfrm>
        </p:spPr>
        <p:txBody>
          <a:bodyPr/>
          <a:lstStyle>
            <a:lvl1pPr>
              <a:defRPr sz="2000" b="0">
                <a:solidFill>
                  <a:schemeClr val="tx1"/>
                </a:solidFill>
              </a:defRPr>
            </a:lvl1pPr>
          </a:lstStyle>
          <a:p>
            <a:r>
              <a:rPr lang="en-US" dirty="0"/>
              <a:t>Divider Title – Arial 20pt Regular</a:t>
            </a:r>
          </a:p>
        </p:txBody>
      </p:sp>
      <p:sp>
        <p:nvSpPr>
          <p:cNvPr id="4" name="Text Placeholder 3"/>
          <p:cNvSpPr>
            <a:spLocks noGrp="1"/>
          </p:cNvSpPr>
          <p:nvPr>
            <p:ph type="body" sz="quarter" idx="47" hasCustomPrompt="1"/>
          </p:nvPr>
        </p:nvSpPr>
        <p:spPr bwMode="gray">
          <a:xfrm>
            <a:off x="1172943" y="2604778"/>
            <a:ext cx="43891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Divider Subtitle – Arial 14pt Regular</a:t>
            </a:r>
          </a:p>
        </p:txBody>
      </p:sp>
      <p:sp>
        <p:nvSpPr>
          <p:cNvPr id="6" name="Text Placeholder 5"/>
          <p:cNvSpPr>
            <a:spLocks noGrp="1"/>
          </p:cNvSpPr>
          <p:nvPr>
            <p:ph type="body" sz="quarter" idx="48" hasCustomPrompt="1"/>
          </p:nvPr>
        </p:nvSpPr>
        <p:spPr bwMode="gray">
          <a:xfrm>
            <a:off x="4628544" y="1658893"/>
            <a:ext cx="1371600" cy="200055"/>
          </a:xfrm>
        </p:spPr>
        <p:txBody>
          <a:bodyPr/>
          <a:lstStyle>
            <a:lvl1pPr marL="0" indent="0" algn="r">
              <a:spcBef>
                <a:spcPts val="0"/>
              </a:spcBef>
              <a:buNone/>
              <a:defRPr sz="1300" i="1">
                <a:solidFill>
                  <a:schemeClr val="accent3"/>
                </a:solidFill>
              </a:defRPr>
            </a:lvl1pPr>
            <a:lvl2pPr marL="114300" indent="0" algn="r">
              <a:spcBef>
                <a:spcPts val="0"/>
              </a:spcBef>
              <a:buNone/>
              <a:defRPr sz="1300" i="1">
                <a:solidFill>
                  <a:schemeClr val="accent3"/>
                </a:solidFill>
              </a:defRPr>
            </a:lvl2pPr>
            <a:lvl3pPr marL="228600" indent="0" algn="r">
              <a:spcBef>
                <a:spcPts val="0"/>
              </a:spcBef>
              <a:buNone/>
              <a:defRPr sz="1300" i="1">
                <a:solidFill>
                  <a:schemeClr val="accent3"/>
                </a:solidFill>
              </a:defRPr>
            </a:lvl3pPr>
            <a:lvl4pPr marL="342900" indent="0" algn="r">
              <a:spcBef>
                <a:spcPts val="0"/>
              </a:spcBef>
              <a:buNone/>
              <a:defRPr sz="1300" i="1">
                <a:solidFill>
                  <a:schemeClr val="accent3"/>
                </a:solidFill>
              </a:defRPr>
            </a:lvl4pPr>
            <a:lvl5pPr marL="457200" indent="0" algn="r">
              <a:spcBef>
                <a:spcPts val="0"/>
              </a:spcBef>
              <a:buNone/>
              <a:defRPr sz="1300" i="1">
                <a:solidFill>
                  <a:schemeClr val="accent3"/>
                </a:solidFill>
              </a:defRPr>
            </a:lvl5pPr>
          </a:lstStyle>
          <a:p>
            <a:pPr lvl="0"/>
            <a:r>
              <a:rPr lang="en-US" dirty="0"/>
              <a:t>Chapter #</a:t>
            </a:r>
          </a:p>
        </p:txBody>
      </p:sp>
      <p:sp>
        <p:nvSpPr>
          <p:cNvPr id="8" name="Text Placeholder 7"/>
          <p:cNvSpPr>
            <a:spLocks noGrp="1"/>
          </p:cNvSpPr>
          <p:nvPr>
            <p:ph type="body" sz="quarter" idx="49" hasCustomPrompt="1"/>
          </p:nvPr>
        </p:nvSpPr>
        <p:spPr bwMode="gray">
          <a:xfrm>
            <a:off x="1381117" y="3078496"/>
            <a:ext cx="2743200" cy="1333698"/>
          </a:xfrm>
        </p:spPr>
        <p:txBody>
          <a:bodyPr/>
          <a:lstStyle>
            <a:lvl1pPr>
              <a:defRPr/>
            </a:lvl1pPr>
          </a:lstStyle>
          <a:p>
            <a:pPr lvl="0"/>
            <a:r>
              <a:rPr lang="en-US" dirty="0"/>
              <a:t>Bulleted text, if needed – Arial 10pt Regular Nine bullet levels are built in (hit Enter then Tab to get to the next bullet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1735954"/>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160089134"/>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6"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7"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9"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10"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2232003729"/>
      </p:ext>
    </p:extLst>
  </p:cSld>
  <p:clrMapOvr>
    <a:overrideClrMapping bg1="lt1" tx1="dk1" bg2="lt2" tx2="dk2" accent1="accent1" accent2="accent2" accent3="accent3" accent4="accent4" accent5="accent5" accent6="accent6" hlink="hlink" folHlink="folHlink"/>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showMasterSp="0" preserve="1" userDrawn="1">
  <p:cSld name="Impact Slide">
    <p:bg bwMode="gray">
      <p:bgPr>
        <a:solidFill>
          <a:schemeClr val="accent4"/>
        </a:solidFill>
        <a:effectLst/>
      </p:bgPr>
    </p:bg>
    <p:spTree>
      <p:nvGrpSpPr>
        <p:cNvPr id="1" name=""/>
        <p:cNvGrpSpPr/>
        <p:nvPr/>
      </p:nvGrpSpPr>
      <p:grpSpPr>
        <a:xfrm>
          <a:off x="0" y="0"/>
          <a:ext cx="0" cy="0"/>
          <a:chOff x="0" y="0"/>
          <a:chExt cx="0" cy="0"/>
        </a:xfrm>
      </p:grpSpPr>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1" name="TextBox 1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The Advisory Board Company • </a:t>
            </a:r>
            <a:r>
              <a:rPr lang="en-US" sz="500" b="1" dirty="0">
                <a:solidFill>
                  <a:srgbClr val="BEC9D0"/>
                </a:solidFill>
              </a:rPr>
              <a:t>advisory.com</a:t>
            </a:r>
            <a:endParaRPr lang="en-US" sz="500" dirty="0">
              <a:solidFill>
                <a:srgbClr val="BEC9D0"/>
              </a:solidFill>
            </a:endParaRPr>
          </a:p>
        </p:txBody>
      </p:sp>
      <p:sp>
        <p:nvSpPr>
          <p:cNvPr id="10"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12"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2"/>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3" name="Text Placeholder 4"/>
          <p:cNvSpPr>
            <a:spLocks noGrp="1"/>
          </p:cNvSpPr>
          <p:nvPr>
            <p:ph type="body" sz="quarter" idx="27" hasCustomPrompt="1"/>
          </p:nvPr>
        </p:nvSpPr>
        <p:spPr bwMode="gray">
          <a:xfrm>
            <a:off x="955976" y="1760829"/>
            <a:ext cx="4488849" cy="1777410"/>
          </a:xfrm>
        </p:spPr>
        <p:txBody>
          <a:bodyPr/>
          <a:lstStyle>
            <a:lvl1pPr marL="0" indent="0">
              <a:lnSpc>
                <a:spcPct val="110000"/>
              </a:lnSpc>
              <a:spcBef>
                <a:spcPts val="1200"/>
              </a:spcBef>
              <a:buNone/>
              <a:defRPr sz="1500" baseline="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Use dark background slides sparingly as impact slides (ex: a single quote, statistic, or large image). See sample impact slides in the ABC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4389120" y="4619012"/>
            <a:ext cx="2011680" cy="181588"/>
          </a:xfrm>
        </p:spPr>
        <p:txBody>
          <a:bodyPr rIns="45720" bIns="27432" anchor="b" anchorCtr="0"/>
          <a:lstStyle>
            <a:lvl1pPr marL="0" indent="0">
              <a:spcBef>
                <a:spcPts val="0"/>
              </a:spcBef>
              <a:buNone/>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592037056"/>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FFFFFF"/>
                </a:solidFill>
                <a:cs typeface="Arial" pitchFamily="34" charset="0"/>
              </a:rPr>
              <a:t>Notes:</a:t>
            </a:r>
          </a:p>
        </p:txBody>
      </p:sp>
    </p:spTree>
    <p:extLst>
      <p:ext uri="{BB962C8B-B14F-4D97-AF65-F5344CB8AC3E}">
        <p14:creationId xmlns:p14="http://schemas.microsoft.com/office/powerpoint/2010/main" val="1634958900"/>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Notes (Alt)">
    <p:spTree>
      <p:nvGrpSpPr>
        <p:cNvPr id="1" name=""/>
        <p:cNvGrpSpPr/>
        <p:nvPr/>
      </p:nvGrpSpPr>
      <p:grpSpPr>
        <a:xfrm>
          <a:off x="0" y="0"/>
          <a:ext cx="0" cy="0"/>
          <a:chOff x="0" y="0"/>
          <a:chExt cx="0" cy="0"/>
        </a:xfrm>
      </p:grpSpPr>
      <p:sp>
        <p:nvSpPr>
          <p:cNvPr id="14" name="Rectangle 13"/>
          <p:cNvSpPr/>
          <p:nvPr userDrawn="1"/>
        </p:nvSpPr>
        <p:spPr bwMode="gray">
          <a:xfrm>
            <a:off x="0" y="-1"/>
            <a:ext cx="6400800" cy="10885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320675" y="85309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18" name="TextBox 17"/>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333E48"/>
                </a:solidFill>
                <a:cs typeface="Arial" pitchFamily="34" charset="0"/>
              </a:rPr>
              <a:t>Notes:</a:t>
            </a:r>
          </a:p>
        </p:txBody>
      </p:sp>
    </p:spTree>
    <p:extLst>
      <p:ext uri="{BB962C8B-B14F-4D97-AF65-F5344CB8AC3E}">
        <p14:creationId xmlns:p14="http://schemas.microsoft.com/office/powerpoint/2010/main" val="27121427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8" name="Rectangle 7"/>
          <p:cNvSpPr/>
          <p:nvPr userDrawn="1"/>
        </p:nvSpPr>
        <p:spPr bwMode="gray">
          <a:xfrm>
            <a:off x="0" y="597694"/>
            <a:ext cx="6400800"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pic>
        <p:nvPicPr>
          <p:cNvPr id="12" name="Picture 11"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3" name="Straight Connector 12"/>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7"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9"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10"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926823427"/>
      </p:ext>
    </p:extLst>
  </p:cSld>
  <p:clrMapOvr>
    <a:overrideClrMapping bg1="lt1" tx1="dk1" bg2="lt2" tx2="dk2" accent1="accent1" accent2="accent2" accent3="accent3" accent4="accent4" accent5="accent5" accent6="accent6" hlink="hlink" folHlink="folHlink"/>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Speech Text Bottom">
    <p:spTree>
      <p:nvGrpSpPr>
        <p:cNvPr id="1" name=""/>
        <p:cNvGrpSpPr/>
        <p:nvPr/>
      </p:nvGrpSpPr>
      <p:grpSpPr>
        <a:xfrm>
          <a:off x="0" y="0"/>
          <a:ext cx="0" cy="0"/>
          <a:chOff x="0" y="0"/>
          <a:chExt cx="0" cy="0"/>
        </a:xfrm>
      </p:grpSpPr>
      <p:sp>
        <p:nvSpPr>
          <p:cNvPr id="4" name="Rectangle 3"/>
          <p:cNvSpPr/>
          <p:nvPr userDrawn="1"/>
        </p:nvSpPr>
        <p:spPr bwMode="gray">
          <a:xfrm>
            <a:off x="0" y="-1"/>
            <a:ext cx="6400800" cy="10885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 name="Title 1"/>
          <p:cNvSpPr>
            <a:spLocks noGrp="1"/>
          </p:cNvSpPr>
          <p:nvPr>
            <p:ph type="title" hasCustomPrompt="1"/>
          </p:nvPr>
        </p:nvSpPr>
        <p:spPr bwMode="gray">
          <a:xfrm>
            <a:off x="320675" y="2487144"/>
            <a:ext cx="5759450" cy="2018181"/>
          </a:xfrm>
        </p:spPr>
        <p:txBody>
          <a:bodyPr anchor="t" anchorCtr="0"/>
          <a:lstStyle>
            <a:lvl1pPr>
              <a:lnSpc>
                <a:spcPct val="110000"/>
              </a:lnSpc>
              <a:spcBef>
                <a:spcPts val="800"/>
              </a:spcBef>
              <a:defRPr sz="1000" b="0">
                <a:solidFill>
                  <a:schemeClr val="tx1"/>
                </a:solidFill>
              </a:defRPr>
            </a:lvl1pPr>
          </a:lstStyle>
          <a:p>
            <a:r>
              <a:rPr lang="en-US" dirty="0"/>
              <a:t>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a:t>
            </a:r>
          </a:p>
        </p:txBody>
      </p:sp>
    </p:spTree>
    <p:extLst>
      <p:ext uri="{BB962C8B-B14F-4D97-AF65-F5344CB8AC3E}">
        <p14:creationId xmlns:p14="http://schemas.microsoft.com/office/powerpoint/2010/main" val="2732361114"/>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spTree>
      <p:nvGrpSpPr>
        <p:cNvPr id="1" name=""/>
        <p:cNvGrpSpPr/>
        <p:nvPr/>
      </p:nvGrpSpPr>
      <p:grpSpPr>
        <a:xfrm>
          <a:off x="0" y="0"/>
          <a:ext cx="0" cy="0"/>
          <a:chOff x="0" y="0"/>
          <a:chExt cx="0" cy="0"/>
        </a:xfrm>
      </p:grpSpPr>
      <p:cxnSp>
        <p:nvCxnSpPr>
          <p:cNvPr id="14" name="Straight Connector 13"/>
          <p:cNvCxnSpPr/>
          <p:nvPr userDrawn="1"/>
        </p:nvCxnSpPr>
        <p:spPr bwMode="gray">
          <a:xfrm>
            <a:off x="1677053" y="519535"/>
            <a:ext cx="0" cy="50292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42874" y="396313"/>
            <a:ext cx="1517904" cy="737308"/>
          </a:xfrm>
          <a:prstGeom prst="rect">
            <a:avLst/>
          </a:prstGeom>
        </p:spPr>
      </p:pic>
      <p:sp>
        <p:nvSpPr>
          <p:cNvPr id="8" name="Title 3"/>
          <p:cNvSpPr>
            <a:spLocks noGrp="1"/>
          </p:cNvSpPr>
          <p:nvPr>
            <p:ph type="title" hasCustomPrompt="1"/>
          </p:nvPr>
        </p:nvSpPr>
        <p:spPr bwMode="gray">
          <a:xfrm>
            <a:off x="913784" y="2994031"/>
            <a:ext cx="4572000" cy="769441"/>
          </a:xfrm>
        </p:spPr>
        <p:txBody>
          <a:bodyPr/>
          <a:lstStyle>
            <a:lvl1pPr>
              <a:defRPr sz="2500" b="0">
                <a:solidFill>
                  <a:schemeClr val="tx1"/>
                </a:solidFill>
              </a:defRPr>
            </a:lvl1pPr>
          </a:lstStyle>
          <a:p>
            <a:r>
              <a:rPr lang="en-US" dirty="0"/>
              <a:t>Presentation Title – Arial 25pt Regular, Use Title Case</a:t>
            </a:r>
          </a:p>
        </p:txBody>
      </p:sp>
      <p:sp>
        <p:nvSpPr>
          <p:cNvPr id="9" name="Text Placeholder 5"/>
          <p:cNvSpPr>
            <a:spLocks noGrp="1"/>
          </p:cNvSpPr>
          <p:nvPr>
            <p:ph type="body" sz="quarter" idx="20" hasCustomPrompt="1"/>
          </p:nvPr>
        </p:nvSpPr>
        <p:spPr bwMode="gray">
          <a:xfrm>
            <a:off x="913784" y="3850943"/>
            <a:ext cx="45720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12pt Regular, Use Title Case</a:t>
            </a:r>
          </a:p>
        </p:txBody>
      </p:sp>
      <p:sp>
        <p:nvSpPr>
          <p:cNvPr id="16" name="Text Placeholder 5"/>
          <p:cNvSpPr>
            <a:spLocks noGrp="1"/>
          </p:cNvSpPr>
          <p:nvPr>
            <p:ph type="body" sz="quarter" idx="21" hasCustomPrompt="1"/>
          </p:nvPr>
        </p:nvSpPr>
        <p:spPr bwMode="gray">
          <a:xfrm>
            <a:off x="1754514" y="526372"/>
            <a:ext cx="2167128" cy="493776"/>
          </a:xfrm>
        </p:spPr>
        <p:txBody>
          <a:bodyPr anchor="ctr">
            <a:noAutofit/>
          </a:bodyPr>
          <a:lstStyle>
            <a:lvl1pPr marL="0" indent="0">
              <a:spcBef>
                <a:spcPts val="0"/>
              </a:spcBef>
              <a:buNone/>
              <a:defRPr sz="120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spTree>
    <p:extLst>
      <p:ext uri="{BB962C8B-B14F-4D97-AF65-F5344CB8AC3E}">
        <p14:creationId xmlns:p14="http://schemas.microsoft.com/office/powerpoint/2010/main" val="3261908740"/>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42874" y="396313"/>
            <a:ext cx="1517904" cy="737308"/>
          </a:xfrm>
          <a:prstGeom prst="rect">
            <a:avLst/>
          </a:prstGeom>
        </p:spPr>
      </p:pic>
      <p:sp>
        <p:nvSpPr>
          <p:cNvPr id="8" name="Title 3"/>
          <p:cNvSpPr>
            <a:spLocks noGrp="1"/>
          </p:cNvSpPr>
          <p:nvPr>
            <p:ph type="title" hasCustomPrompt="1"/>
          </p:nvPr>
        </p:nvSpPr>
        <p:spPr bwMode="gray">
          <a:xfrm>
            <a:off x="913784" y="2994031"/>
            <a:ext cx="4572000" cy="769441"/>
          </a:xfrm>
        </p:spPr>
        <p:txBody>
          <a:bodyPr/>
          <a:lstStyle>
            <a:lvl1pPr>
              <a:defRPr sz="2500" b="0">
                <a:solidFill>
                  <a:schemeClr val="tx1"/>
                </a:solidFill>
              </a:defRPr>
            </a:lvl1pPr>
          </a:lstStyle>
          <a:p>
            <a:r>
              <a:rPr lang="en-US" dirty="0"/>
              <a:t>Presentation Title – Arial 25pt Regular, Use Title Case</a:t>
            </a:r>
          </a:p>
        </p:txBody>
      </p:sp>
      <p:sp>
        <p:nvSpPr>
          <p:cNvPr id="9" name="Text Placeholder 5"/>
          <p:cNvSpPr>
            <a:spLocks noGrp="1"/>
          </p:cNvSpPr>
          <p:nvPr>
            <p:ph type="body" sz="quarter" idx="20" hasCustomPrompt="1"/>
          </p:nvPr>
        </p:nvSpPr>
        <p:spPr bwMode="gray">
          <a:xfrm>
            <a:off x="913784" y="3850943"/>
            <a:ext cx="45720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12pt Regular, Use Title Case</a:t>
            </a:r>
          </a:p>
        </p:txBody>
      </p:sp>
    </p:spTree>
    <p:extLst>
      <p:ext uri="{BB962C8B-B14F-4D97-AF65-F5344CB8AC3E}">
        <p14:creationId xmlns:p14="http://schemas.microsoft.com/office/powerpoint/2010/main" val="1786757399"/>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12" name="TextBox 11"/>
          <p:cNvSpPr txBox="1"/>
          <p:nvPr userDrawn="1"/>
        </p:nvSpPr>
        <p:spPr bwMode="gray">
          <a:xfrm>
            <a:off x="201703" y="4523275"/>
            <a:ext cx="2204936" cy="92333"/>
          </a:xfrm>
          <a:prstGeom prst="rect">
            <a:avLst/>
          </a:prstGeom>
          <a:noFill/>
        </p:spPr>
        <p:txBody>
          <a:bodyPr wrap="square" lIns="0" tIns="0" rIns="0" bIns="0" rtlCol="0" anchor="t" anchorCtr="0">
            <a:spAutoFit/>
          </a:bodyPr>
          <a:lstStyle/>
          <a:p>
            <a:pPr>
              <a:defRPr/>
            </a:pPr>
            <a:r>
              <a:rPr lang="en-US" sz="600" dirty="0">
                <a:solidFill>
                  <a:srgbClr val="617685"/>
                </a:solidFill>
              </a:rPr>
              <a:t>©2018 The Advisory Board Company • </a:t>
            </a:r>
            <a:r>
              <a:rPr lang="en-US" sz="600" b="1" dirty="0">
                <a:solidFill>
                  <a:srgbClr val="617685"/>
                </a:solidFill>
              </a:rPr>
              <a:t>advisory.com</a:t>
            </a:r>
            <a:endParaRPr lang="en-US" sz="600" dirty="0">
              <a:solidFill>
                <a:srgbClr val="617685"/>
              </a:solidFill>
            </a:endParaRPr>
          </a:p>
        </p:txBody>
      </p:sp>
      <p:sp>
        <p:nvSpPr>
          <p:cNvPr id="2" name="Title 1"/>
          <p:cNvSpPr>
            <a:spLocks noGrp="1"/>
          </p:cNvSpPr>
          <p:nvPr>
            <p:ph type="title" hasCustomPrompt="1"/>
          </p:nvPr>
        </p:nvSpPr>
        <p:spPr bwMode="gray">
          <a:xfrm>
            <a:off x="913784" y="771428"/>
            <a:ext cx="4572000" cy="184666"/>
          </a:xfrm>
        </p:spPr>
        <p:txBody>
          <a:bodyPr/>
          <a:lstStyle>
            <a:lvl1pPr>
              <a:defRPr sz="1200">
                <a:solidFill>
                  <a:schemeClr val="tx1"/>
                </a:solidFill>
              </a:defRPr>
            </a:lvl1pPr>
          </a:lstStyle>
          <a:p>
            <a:r>
              <a:rPr lang="en-US" dirty="0"/>
              <a:t>Click to Add Institution Name (If You Need to Customize)</a:t>
            </a:r>
          </a:p>
        </p:txBody>
      </p:sp>
      <p:sp>
        <p:nvSpPr>
          <p:cNvPr id="13" name="Text Placeholder 5"/>
          <p:cNvSpPr>
            <a:spLocks noGrp="1"/>
          </p:cNvSpPr>
          <p:nvPr>
            <p:ph type="body" sz="quarter" idx="20" hasCustomPrompt="1"/>
          </p:nvPr>
        </p:nvSpPr>
        <p:spPr bwMode="gray">
          <a:xfrm>
            <a:off x="913784" y="1020291"/>
            <a:ext cx="45720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Click to Add Date of Presentation (If You Need to Customize)</a:t>
            </a:r>
          </a:p>
        </p:txBody>
      </p:sp>
    </p:spTree>
    <p:extLst>
      <p:ext uri="{BB962C8B-B14F-4D97-AF65-F5344CB8AC3E}">
        <p14:creationId xmlns:p14="http://schemas.microsoft.com/office/powerpoint/2010/main" val="1180301067"/>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29935"/>
            <a:ext cx="4023360" cy="307777"/>
          </a:xfrm>
        </p:spPr>
        <p:txBody>
          <a:bodyPr anchor="t" anchorCtr="0"/>
          <a:lstStyle>
            <a:lvl1pPr>
              <a:defRPr sz="2000" b="0">
                <a:solidFill>
                  <a:schemeClr val="tx1"/>
                </a:solidFill>
              </a:defRPr>
            </a:lvl1pPr>
          </a:lstStyle>
          <a:p>
            <a:r>
              <a:rPr lang="en-US" dirty="0"/>
              <a:t>Insert Program Name Here</a:t>
            </a:r>
          </a:p>
        </p:txBody>
      </p:sp>
      <p:sp>
        <p:nvSpPr>
          <p:cNvPr id="15" name="Text Placeholder 5"/>
          <p:cNvSpPr>
            <a:spLocks noGrp="1"/>
          </p:cNvSpPr>
          <p:nvPr>
            <p:ph type="body" sz="quarter" idx="20" hasCustomPrompt="1"/>
          </p:nvPr>
        </p:nvSpPr>
        <p:spPr bwMode="gray">
          <a:xfrm>
            <a:off x="784156" y="11437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5" name="Text Placeholder 4"/>
          <p:cNvSpPr>
            <a:spLocks noGrp="1"/>
          </p:cNvSpPr>
          <p:nvPr>
            <p:ph type="body" sz="quarter" idx="30" hasCustomPrompt="1"/>
          </p:nvPr>
        </p:nvSpPr>
        <p:spPr bwMode="gray">
          <a:xfrm>
            <a:off x="784156" y="1348779"/>
            <a:ext cx="347472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cxnSp>
        <p:nvCxnSpPr>
          <p:cNvPr id="24" name="Straight Connector 23"/>
          <p:cNvCxnSpPr/>
          <p:nvPr userDrawn="1"/>
        </p:nvCxnSpPr>
        <p:spPr bwMode="gray">
          <a:xfrm>
            <a:off x="4780643" y="375284"/>
            <a:ext cx="0" cy="4425315"/>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bwMode="gray">
          <a:xfrm>
            <a:off x="4854743" y="375975"/>
            <a:ext cx="1473868" cy="4262192"/>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LEGAL CAVEAT</a:t>
            </a:r>
          </a:p>
          <a:p>
            <a:pPr>
              <a:spcBef>
                <a:spcPts val="400"/>
              </a:spcBef>
            </a:pPr>
            <a:r>
              <a:rPr lang="en-US" sz="530" dirty="0">
                <a:solidFill>
                  <a:srgbClr val="333E48"/>
                </a:solidFill>
                <a:cs typeface="Arial"/>
              </a:rPr>
              <a:t>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a:t>
            </a:r>
            <a:br>
              <a:rPr lang="en-US" sz="530" dirty="0">
                <a:solidFill>
                  <a:srgbClr val="333E48"/>
                </a:solidFill>
                <a:cs typeface="Arial"/>
              </a:rPr>
            </a:br>
            <a:r>
              <a:rPr lang="en-US" sz="530" dirty="0">
                <a:solidFill>
                  <a:srgbClr val="333E48"/>
                </a:solidFill>
                <a:cs typeface="Arial"/>
              </a:rPr>
              <a:t>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a:spcBef>
                <a:spcPts val="400"/>
              </a:spcBef>
            </a:pPr>
            <a:r>
              <a:rPr lang="en-US" sz="530" dirty="0">
                <a:solidFill>
                  <a:srgbClr val="333E48"/>
                </a:solidFill>
                <a:cs typeface="Arial"/>
              </a:rPr>
              <a:t>The Advisory Board Company is a registered trademark of The Advisory Board Company in the United States and other countries. Members are not permitted to use this trademark, or any other trademark, product name, service name, trade name, and logo of The Advisory Board Company without prior written consent of 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p>
        </p:txBody>
      </p:sp>
      <p:sp>
        <p:nvSpPr>
          <p:cNvPr id="6" name="Text Placeholder 5"/>
          <p:cNvSpPr>
            <a:spLocks noGrp="1"/>
          </p:cNvSpPr>
          <p:nvPr>
            <p:ph type="body" sz="quarter" idx="37" hasCustomPrompt="1"/>
          </p:nvPr>
        </p:nvSpPr>
        <p:spPr bwMode="gray">
          <a:xfrm>
            <a:off x="784156" y="1547065"/>
            <a:ext cx="347472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16" name="Text Placeholder 5"/>
          <p:cNvSpPr>
            <a:spLocks noGrp="1"/>
          </p:cNvSpPr>
          <p:nvPr>
            <p:ph type="body" sz="quarter" idx="38" hasCustomPrompt="1"/>
          </p:nvPr>
        </p:nvSpPr>
        <p:spPr bwMode="gray">
          <a:xfrm>
            <a:off x="784156" y="1677053"/>
            <a:ext cx="347472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18" name="Text Placeholder 5"/>
          <p:cNvSpPr>
            <a:spLocks noGrp="1"/>
          </p:cNvSpPr>
          <p:nvPr>
            <p:ph type="body" sz="quarter" idx="39" hasCustomPrompt="1"/>
          </p:nvPr>
        </p:nvSpPr>
        <p:spPr bwMode="gray">
          <a:xfrm>
            <a:off x="784156" y="2111845"/>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6" name="Text Placeholder 4"/>
          <p:cNvSpPr>
            <a:spLocks noGrp="1"/>
          </p:cNvSpPr>
          <p:nvPr>
            <p:ph type="body" sz="quarter" idx="40" hasCustomPrompt="1"/>
          </p:nvPr>
        </p:nvSpPr>
        <p:spPr bwMode="gray">
          <a:xfrm>
            <a:off x="784156" y="2321372"/>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5"/>
          <p:cNvSpPr>
            <a:spLocks noGrp="1"/>
          </p:cNvSpPr>
          <p:nvPr>
            <p:ph type="body" sz="quarter" idx="41" hasCustomPrompt="1"/>
          </p:nvPr>
        </p:nvSpPr>
        <p:spPr bwMode="gray">
          <a:xfrm>
            <a:off x="784156" y="2775232"/>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28" name="Text Placeholder 4"/>
          <p:cNvSpPr>
            <a:spLocks noGrp="1"/>
          </p:cNvSpPr>
          <p:nvPr>
            <p:ph type="body" sz="quarter" idx="42" hasCustomPrompt="1"/>
          </p:nvPr>
        </p:nvSpPr>
        <p:spPr bwMode="gray">
          <a:xfrm>
            <a:off x="784156" y="2984759"/>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784156" y="34386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0" name="Text Placeholder 4"/>
          <p:cNvSpPr>
            <a:spLocks noGrp="1"/>
          </p:cNvSpPr>
          <p:nvPr>
            <p:ph type="body" sz="quarter" idx="44" hasCustomPrompt="1"/>
          </p:nvPr>
        </p:nvSpPr>
        <p:spPr bwMode="gray">
          <a:xfrm>
            <a:off x="784156" y="3648163"/>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3030089419"/>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2" name="Rectangle 1"/>
          <p:cNvSpPr/>
          <p:nvPr userDrawn="1"/>
        </p:nvSpPr>
        <p:spPr bwMode="gray">
          <a:xfrm>
            <a:off x="0" y="0"/>
            <a:ext cx="6400800" cy="101065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cxnSp>
        <p:nvCxnSpPr>
          <p:cNvPr id="5" name="Straight Connector 4"/>
          <p:cNvCxnSpPr/>
          <p:nvPr userDrawn="1"/>
        </p:nvCxnSpPr>
        <p:spPr bwMode="gray">
          <a:xfrm>
            <a:off x="4780643" y="-2108"/>
            <a:ext cx="0" cy="470912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bwMode="gray">
          <a:xfrm>
            <a:off x="4854743" y="24057"/>
            <a:ext cx="1473868" cy="468179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IMPORTANT: Please read the following.</a:t>
            </a:r>
          </a:p>
          <a:p>
            <a:pPr>
              <a:spcBef>
                <a:spcPts val="400"/>
              </a:spcBef>
            </a:pPr>
            <a:r>
              <a:rPr lang="en-US" sz="530" dirty="0">
                <a:solidFill>
                  <a:srgbClr val="333E48"/>
                </a:solidFill>
                <a:cs typeface="Arial"/>
              </a:rPr>
              <a:t>The Advisory Board Company has prepared this report for the exclusive use of its members. Each member acknowledges and agrees that this report and the information contained herein (collectively, the “Report”) are confidential and proprietary to The Advisory Board Company. By accepting delivery of this Report, each member agrees to abide by the terms as stated herein, including the following:</a:t>
            </a:r>
          </a:p>
          <a:p>
            <a:pPr marL="115888" indent="-115888">
              <a:spcBef>
                <a:spcPts val="400"/>
              </a:spcBef>
            </a:pPr>
            <a:r>
              <a:rPr lang="en-US" sz="530" dirty="0">
                <a:solidFill>
                  <a:srgbClr val="333E48"/>
                </a:solidFill>
                <a:cs typeface="Arial"/>
              </a:rPr>
              <a:t>1.	The Advisory Board Company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400"/>
              </a:spcBef>
            </a:pPr>
            <a:r>
              <a:rPr lang="en-US" sz="530" dirty="0">
                <a:solidFill>
                  <a:srgbClr val="333E48"/>
                </a:solidFill>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lang="en-US" sz="530" dirty="0">
                <a:solidFill>
                  <a:srgbClr val="333E48"/>
                </a:solidFill>
                <a:cs typeface="Arial"/>
              </a:rPr>
            </a:br>
            <a:r>
              <a:rPr lang="en-US" sz="530" dirty="0">
                <a:solidFill>
                  <a:srgbClr val="333E48"/>
                </a:solidFill>
                <a:cs typeface="Arial"/>
              </a:rPr>
              <a:t>(b) any third party.</a:t>
            </a:r>
          </a:p>
          <a:p>
            <a:pPr marL="115888" indent="-115888">
              <a:spcBef>
                <a:spcPts val="400"/>
              </a:spcBef>
            </a:pPr>
            <a:r>
              <a:rPr lang="en-US" sz="530" dirty="0">
                <a:solidFill>
                  <a:srgbClr val="333E48"/>
                </a:solidFill>
                <a:cs typeface="Aria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400"/>
              </a:spcBef>
            </a:pPr>
            <a:r>
              <a:rPr lang="en-US" sz="530" dirty="0">
                <a:solidFill>
                  <a:srgbClr val="333E48"/>
                </a:solidFill>
                <a:cs typeface="Arial"/>
              </a:rPr>
              <a:t>4.	Each member shall not remove from this Report any confidential markings, copyright notices, and/or other similar indicia herein.</a:t>
            </a:r>
          </a:p>
          <a:p>
            <a:pPr marL="115888" indent="-115888">
              <a:spcBef>
                <a:spcPts val="400"/>
              </a:spcBef>
            </a:pPr>
            <a:r>
              <a:rPr lang="en-US" sz="530" dirty="0">
                <a:solidFill>
                  <a:srgbClr val="333E48"/>
                </a:solidFill>
                <a:cs typeface="Arial"/>
              </a:rPr>
              <a:t>5.	Each member is responsible for any breach of its obligations as stated herein by any of its employees or agents.</a:t>
            </a:r>
          </a:p>
          <a:p>
            <a:pPr marL="115888" indent="-115888">
              <a:spcBef>
                <a:spcPts val="400"/>
              </a:spcBef>
            </a:pPr>
            <a:r>
              <a:rPr lang="en-US" sz="530" dirty="0">
                <a:solidFill>
                  <a:srgbClr val="333E48"/>
                </a:solidFill>
                <a:cs typeface="Arial"/>
              </a:rPr>
              <a:t>6.	If a member is unwilling to abide by any</a:t>
            </a:r>
            <a:br>
              <a:rPr lang="en-US" sz="530" dirty="0">
                <a:solidFill>
                  <a:srgbClr val="333E48"/>
                </a:solidFill>
                <a:cs typeface="Arial"/>
              </a:rPr>
            </a:br>
            <a:r>
              <a:rPr lang="en-US" sz="530" dirty="0">
                <a:solidFill>
                  <a:srgbClr val="333E48"/>
                </a:solidFill>
                <a:cs typeface="Arial"/>
              </a:rPr>
              <a:t>of the foregoing obligations, then such member shall promptly return this Report and all copies thereof to The Advisory Board Company.</a:t>
            </a:r>
          </a:p>
        </p:txBody>
      </p:sp>
    </p:spTree>
    <p:extLst>
      <p:ext uri="{BB962C8B-B14F-4D97-AF65-F5344CB8AC3E}">
        <p14:creationId xmlns:p14="http://schemas.microsoft.com/office/powerpoint/2010/main" val="213221522"/>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showMasterSp="0" preserve="1" userDrawn="1">
  <p:cSld name="Paperless Meeting Credit/Caveat">
    <p:spTree>
      <p:nvGrpSpPr>
        <p:cNvPr id="1" name=""/>
        <p:cNvGrpSpPr/>
        <p:nvPr/>
      </p:nvGrpSpPr>
      <p:grpSpPr>
        <a:xfrm>
          <a:off x="0" y="0"/>
          <a:ext cx="0" cy="0"/>
          <a:chOff x="0" y="0"/>
          <a:chExt cx="0" cy="0"/>
        </a:xfrm>
      </p:grpSpPr>
      <p:cxnSp>
        <p:nvCxnSpPr>
          <p:cNvPr id="8" name="Straight Connector 7"/>
          <p:cNvCxnSpPr/>
          <p:nvPr/>
        </p:nvCxnSpPr>
        <p:spPr bwMode="gray">
          <a:xfrm>
            <a:off x="4101378"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itle 2"/>
          <p:cNvSpPr>
            <a:spLocks noGrp="1"/>
          </p:cNvSpPr>
          <p:nvPr userDrawn="1">
            <p:ph type="title" hasCustomPrompt="1"/>
          </p:nvPr>
        </p:nvSpPr>
        <p:spPr bwMode="gray">
          <a:xfrm>
            <a:off x="320675" y="208501"/>
            <a:ext cx="3474720" cy="307777"/>
          </a:xfrm>
        </p:spPr>
        <p:txBody>
          <a:bodyPr anchor="t" anchorCtr="0"/>
          <a:lstStyle>
            <a:lvl1pPr>
              <a:defRPr sz="2000" b="0">
                <a:solidFill>
                  <a:schemeClr val="tx1"/>
                </a:solidFill>
              </a:defRPr>
            </a:lvl1pPr>
          </a:lstStyle>
          <a:p>
            <a:r>
              <a:rPr lang="en-US" dirty="0"/>
              <a:t>Insert Program Name Here</a:t>
            </a:r>
          </a:p>
        </p:txBody>
      </p:sp>
      <p:sp>
        <p:nvSpPr>
          <p:cNvPr id="3" name="TextBox 2"/>
          <p:cNvSpPr txBox="1"/>
          <p:nvPr userDrawn="1"/>
        </p:nvSpPr>
        <p:spPr bwMode="gray">
          <a:xfrm>
            <a:off x="4173101" y="70269"/>
            <a:ext cx="2160193" cy="4737194"/>
          </a:xfrm>
          <a:prstGeom prst="rect">
            <a:avLst/>
          </a:prstGeom>
          <a:noFill/>
        </p:spPr>
        <p:txBody>
          <a:bodyPr wrap="square" lIns="0" tIns="0" rIns="0" bIns="0" rtlCol="0">
            <a:spAutoFit/>
          </a:bodyPr>
          <a:lstStyle/>
          <a:p>
            <a:pPr>
              <a:spcBef>
                <a:spcPts val="300"/>
              </a:spcBef>
            </a:pPr>
            <a:r>
              <a:rPr lang="en-US" sz="450" b="1" dirty="0">
                <a:solidFill>
                  <a:srgbClr val="333E48"/>
                </a:solidFill>
              </a:rPr>
              <a:t>LEGAL CAVEAT</a:t>
            </a:r>
          </a:p>
          <a:p>
            <a:pPr>
              <a:spcBef>
                <a:spcPts val="300"/>
              </a:spcBef>
            </a:pPr>
            <a:r>
              <a:rPr lang="en-US" sz="450" dirty="0">
                <a:solidFill>
                  <a:srgbClr val="333E48"/>
                </a:solidFill>
              </a:rPr>
              <a:t>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a:spcBef>
                <a:spcPts val="300"/>
              </a:spcBef>
            </a:pPr>
            <a:r>
              <a:rPr lang="en-US" sz="450" dirty="0">
                <a:solidFill>
                  <a:srgbClr val="333E48"/>
                </a:solidFill>
              </a:rPr>
              <a:t>The Advisory Board Company is a registered trademark of The Advisory Board Company in the United States and other countries. Members are not permitted to</a:t>
            </a:r>
            <a:br>
              <a:rPr lang="en-US" sz="450" dirty="0">
                <a:solidFill>
                  <a:srgbClr val="333E48"/>
                </a:solidFill>
              </a:rPr>
            </a:br>
            <a:r>
              <a:rPr lang="en-US" sz="450" dirty="0">
                <a:solidFill>
                  <a:srgbClr val="333E48"/>
                </a:solidFill>
              </a:rPr>
              <a:t>use this trademark, or any other trademark, product name, service name, trade name, and logo of The Advisory Board Company without prior written consent of</a:t>
            </a:r>
            <a:br>
              <a:rPr lang="en-US" sz="450" dirty="0">
                <a:solidFill>
                  <a:srgbClr val="333E48"/>
                </a:solidFill>
              </a:rPr>
            </a:br>
            <a:r>
              <a:rPr lang="en-US" sz="450" dirty="0">
                <a:solidFill>
                  <a:srgbClr val="333E48"/>
                </a:solidFill>
              </a:rPr>
              <a:t>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p>
          <a:p>
            <a:pPr>
              <a:spcBef>
                <a:spcPts val="800"/>
              </a:spcBef>
            </a:pPr>
            <a:r>
              <a:rPr lang="en-US" sz="450" b="1" dirty="0">
                <a:solidFill>
                  <a:srgbClr val="333E48"/>
                </a:solidFill>
              </a:rPr>
              <a:t>IMPORTANT: Please read the following.</a:t>
            </a:r>
          </a:p>
          <a:p>
            <a:pPr>
              <a:spcBef>
                <a:spcPts val="300"/>
              </a:spcBef>
            </a:pPr>
            <a:r>
              <a:rPr lang="en-US" sz="450" dirty="0">
                <a:solidFill>
                  <a:srgbClr val="333E48"/>
                </a:solidFill>
              </a:rPr>
              <a:t>The Advisory Board Company has prepared this report for the exclusive use of its members. Each member acknowledges and agrees that this report and the information contained herein (collectively, the “Report”) are confidential and proprietary to The Advisory Board Company. By accepting delivery of this Report, each member agrees to abide by the terms as stated herein, including the following:</a:t>
            </a:r>
          </a:p>
          <a:p>
            <a:pPr marL="115888" indent="-115888">
              <a:spcBef>
                <a:spcPts val="300"/>
              </a:spcBef>
            </a:pPr>
            <a:r>
              <a:rPr lang="en-US" sz="450" dirty="0">
                <a:solidFill>
                  <a:srgbClr val="333E48"/>
                </a:solidFill>
              </a:rPr>
              <a:t>1.	The Advisory Board Company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300"/>
              </a:spcBef>
            </a:pPr>
            <a:r>
              <a:rPr lang="en-US" sz="450" dirty="0">
                <a:solidFill>
                  <a:srgbClr val="333E48"/>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5888" indent="-115888">
              <a:spcBef>
                <a:spcPts val="300"/>
              </a:spcBef>
            </a:pPr>
            <a:r>
              <a:rPr lang="en-US" sz="450" dirty="0">
                <a:solidFill>
                  <a:srgbClr val="333E48"/>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300"/>
              </a:spcBef>
            </a:pPr>
            <a:r>
              <a:rPr lang="en-US" sz="450" dirty="0">
                <a:solidFill>
                  <a:srgbClr val="333E48"/>
                </a:solidFill>
              </a:rPr>
              <a:t>4.	Each member shall not remove from this Report any confidential markings, copyright notices, and/or other similar indicia herein.</a:t>
            </a:r>
          </a:p>
          <a:p>
            <a:pPr marL="115888" indent="-115888">
              <a:spcBef>
                <a:spcPts val="300"/>
              </a:spcBef>
            </a:pPr>
            <a:r>
              <a:rPr lang="en-US" sz="450" dirty="0">
                <a:solidFill>
                  <a:srgbClr val="333E48"/>
                </a:solidFill>
              </a:rPr>
              <a:t>5.	Each member is responsible for any breach of its obligations as stated herein</a:t>
            </a:r>
            <a:br>
              <a:rPr lang="en-US" sz="450" dirty="0">
                <a:solidFill>
                  <a:srgbClr val="333E48"/>
                </a:solidFill>
              </a:rPr>
            </a:br>
            <a:r>
              <a:rPr lang="en-US" sz="450" dirty="0">
                <a:solidFill>
                  <a:srgbClr val="333E48"/>
                </a:solidFill>
              </a:rPr>
              <a:t>by any of its employees or agents.</a:t>
            </a:r>
          </a:p>
          <a:p>
            <a:pPr marL="115888" indent="-115888">
              <a:spcBef>
                <a:spcPts val="300"/>
              </a:spcBef>
            </a:pPr>
            <a:r>
              <a:rPr lang="en-US" sz="450" dirty="0">
                <a:solidFill>
                  <a:srgbClr val="333E48"/>
                </a:solidFill>
              </a:rPr>
              <a:t>6.	If a member is unwilling to abide by any of the foregoing obligations, then</a:t>
            </a:r>
            <a:br>
              <a:rPr lang="en-US" sz="450" dirty="0">
                <a:solidFill>
                  <a:srgbClr val="333E48"/>
                </a:solidFill>
              </a:rPr>
            </a:br>
            <a:r>
              <a:rPr lang="en-US" sz="450" dirty="0">
                <a:solidFill>
                  <a:srgbClr val="333E48"/>
                </a:solidFill>
              </a:rPr>
              <a:t>such member shall promptly return this Report and all copies thereof to</a:t>
            </a:r>
            <a:br>
              <a:rPr lang="en-US" sz="450" dirty="0">
                <a:solidFill>
                  <a:srgbClr val="333E48"/>
                </a:solidFill>
              </a:rPr>
            </a:br>
            <a:r>
              <a:rPr lang="en-US" sz="450" dirty="0">
                <a:solidFill>
                  <a:srgbClr val="333E48"/>
                </a:solidFill>
              </a:rPr>
              <a:t>The Advisory Board Company. </a:t>
            </a:r>
          </a:p>
        </p:txBody>
      </p:sp>
      <p:sp>
        <p:nvSpPr>
          <p:cNvPr id="23" name="Text Placeholder 5"/>
          <p:cNvSpPr>
            <a:spLocks noGrp="1"/>
          </p:cNvSpPr>
          <p:nvPr>
            <p:ph type="body" sz="quarter" idx="37" hasCustomPrompt="1"/>
          </p:nvPr>
        </p:nvSpPr>
        <p:spPr bwMode="gray">
          <a:xfrm>
            <a:off x="597660" y="10414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24" name="Text Placeholder 4"/>
          <p:cNvSpPr>
            <a:spLocks noGrp="1"/>
          </p:cNvSpPr>
          <p:nvPr>
            <p:ph type="body" sz="quarter" idx="38" hasCustomPrompt="1"/>
          </p:nvPr>
        </p:nvSpPr>
        <p:spPr bwMode="gray">
          <a:xfrm>
            <a:off x="597660" y="1246507"/>
            <a:ext cx="320040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sp>
        <p:nvSpPr>
          <p:cNvPr id="25" name="Text Placeholder 5"/>
          <p:cNvSpPr>
            <a:spLocks noGrp="1"/>
          </p:cNvSpPr>
          <p:nvPr>
            <p:ph type="body" sz="quarter" idx="39" hasCustomPrompt="1"/>
          </p:nvPr>
        </p:nvSpPr>
        <p:spPr bwMode="gray">
          <a:xfrm>
            <a:off x="597660" y="1444793"/>
            <a:ext cx="320040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26" name="Text Placeholder 5"/>
          <p:cNvSpPr>
            <a:spLocks noGrp="1"/>
          </p:cNvSpPr>
          <p:nvPr>
            <p:ph type="body" sz="quarter" idx="40" hasCustomPrompt="1"/>
          </p:nvPr>
        </p:nvSpPr>
        <p:spPr bwMode="gray">
          <a:xfrm>
            <a:off x="597660" y="1574781"/>
            <a:ext cx="320040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27" name="Text Placeholder 5"/>
          <p:cNvSpPr>
            <a:spLocks noGrp="1"/>
          </p:cNvSpPr>
          <p:nvPr>
            <p:ph type="body" sz="quarter" idx="41" hasCustomPrompt="1"/>
          </p:nvPr>
        </p:nvSpPr>
        <p:spPr bwMode="gray">
          <a:xfrm>
            <a:off x="597660" y="2009573"/>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8" name="Text Placeholder 4"/>
          <p:cNvSpPr>
            <a:spLocks noGrp="1"/>
          </p:cNvSpPr>
          <p:nvPr>
            <p:ph type="body" sz="quarter" idx="42" hasCustomPrompt="1"/>
          </p:nvPr>
        </p:nvSpPr>
        <p:spPr bwMode="gray">
          <a:xfrm>
            <a:off x="597660" y="2219100"/>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597660" y="2672960"/>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30" name="Text Placeholder 4"/>
          <p:cNvSpPr>
            <a:spLocks noGrp="1"/>
          </p:cNvSpPr>
          <p:nvPr>
            <p:ph type="body" sz="quarter" idx="44" hasCustomPrompt="1"/>
          </p:nvPr>
        </p:nvSpPr>
        <p:spPr bwMode="gray">
          <a:xfrm>
            <a:off x="597660" y="2882487"/>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31" name="Text Placeholder 5"/>
          <p:cNvSpPr>
            <a:spLocks noGrp="1"/>
          </p:cNvSpPr>
          <p:nvPr>
            <p:ph type="body" sz="quarter" idx="45" hasCustomPrompt="1"/>
          </p:nvPr>
        </p:nvSpPr>
        <p:spPr bwMode="gray">
          <a:xfrm>
            <a:off x="597660" y="33363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2" name="Text Placeholder 4"/>
          <p:cNvSpPr>
            <a:spLocks noGrp="1"/>
          </p:cNvSpPr>
          <p:nvPr>
            <p:ph type="body" sz="quarter" idx="46" hasCustomPrompt="1"/>
          </p:nvPr>
        </p:nvSpPr>
        <p:spPr bwMode="gray">
          <a:xfrm>
            <a:off x="597660" y="3545891"/>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1168278537"/>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3773488"/>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sp>
        <p:nvSpPr>
          <p:cNvPr id="11" name="TextBox 10"/>
          <p:cNvSpPr txBox="1"/>
          <p:nvPr userDrawn="1"/>
        </p:nvSpPr>
        <p:spPr bwMode="gray">
          <a:xfrm>
            <a:off x="2277274" y="4146231"/>
            <a:ext cx="2284554" cy="384050"/>
          </a:xfrm>
          <a:prstGeom prst="rect">
            <a:avLst/>
          </a:prstGeom>
          <a:noFill/>
        </p:spPr>
        <p:txBody>
          <a:bodyPr wrap="square" lIns="45720" rIns="45720" rtlCol="0" anchor="ctr">
            <a:noAutofit/>
          </a:bodyPr>
          <a:lstStyle/>
          <a:p>
            <a:pPr algn="ctr">
              <a:spcBef>
                <a:spcPts val="100"/>
              </a:spcBef>
            </a:pPr>
            <a:r>
              <a:rPr lang="en-US" sz="900" dirty="0">
                <a:solidFill>
                  <a:srgbClr val="333E48"/>
                </a:solidFill>
              </a:rPr>
              <a:t>2445 M Street NW I Washington DC 20037</a:t>
            </a:r>
          </a:p>
          <a:p>
            <a:pPr algn="ctr">
              <a:spcBef>
                <a:spcPts val="100"/>
              </a:spcBef>
            </a:pPr>
            <a:r>
              <a:rPr lang="en-US" sz="900" dirty="0">
                <a:solidFill>
                  <a:srgbClr val="333E48"/>
                </a:solidFill>
              </a:rPr>
              <a:t>P 202.266.5600 I F 202.266.5700</a:t>
            </a:r>
          </a:p>
        </p:txBody>
      </p:sp>
      <p:sp>
        <p:nvSpPr>
          <p:cNvPr id="14" name="TextBox 13"/>
          <p:cNvSpPr txBox="1"/>
          <p:nvPr userDrawn="1"/>
        </p:nvSpPr>
        <p:spPr bwMode="gray">
          <a:xfrm>
            <a:off x="4704239" y="4223041"/>
            <a:ext cx="1019662" cy="230430"/>
          </a:xfrm>
          <a:prstGeom prst="rect">
            <a:avLst/>
          </a:prstGeom>
          <a:noFill/>
        </p:spPr>
        <p:txBody>
          <a:bodyPr wrap="square" lIns="45720" rIns="45720" rtlCol="0" anchor="ctr">
            <a:noAutofit/>
          </a:bodyPr>
          <a:lstStyle/>
          <a:p>
            <a:pPr algn="ctr">
              <a:spcBef>
                <a:spcPts val="100"/>
              </a:spcBef>
            </a:pPr>
            <a:r>
              <a:rPr lang="en-US" sz="1100" b="1" dirty="0">
                <a:solidFill>
                  <a:srgbClr val="333E48"/>
                </a:solidFill>
              </a:rPr>
              <a:t>advisory.com</a:t>
            </a:r>
          </a:p>
        </p:txBody>
      </p:sp>
      <p:cxnSp>
        <p:nvCxnSpPr>
          <p:cNvPr id="16" name="Straight Connector 15"/>
          <p:cNvCxnSpPr/>
          <p:nvPr userDrawn="1"/>
        </p:nvCxnSpPr>
        <p:spPr bwMode="gray">
          <a:xfrm>
            <a:off x="4636567" y="4090988"/>
            <a:ext cx="0" cy="493029"/>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gray">
          <a:xfrm>
            <a:off x="2193405" y="4090988"/>
            <a:ext cx="0" cy="493029"/>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0804" y="3978148"/>
            <a:ext cx="1517904" cy="737308"/>
          </a:xfrm>
          <a:prstGeom prst="rect">
            <a:avLst/>
          </a:prstGeom>
        </p:spPr>
      </p:pic>
    </p:spTree>
    <p:extLst>
      <p:ext uri="{BB962C8B-B14F-4D97-AF65-F5344CB8AC3E}">
        <p14:creationId xmlns:p14="http://schemas.microsoft.com/office/powerpoint/2010/main" val="2442874858"/>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grpSp>
        <p:nvGrpSpPr>
          <p:cNvPr id="10" name="Group 9"/>
          <p:cNvGrpSpPr/>
          <p:nvPr userDrawn="1"/>
        </p:nvGrpSpPr>
        <p:grpSpPr bwMode="gray">
          <a:xfrm>
            <a:off x="307400" y="3978148"/>
            <a:ext cx="5786000" cy="737308"/>
            <a:chOff x="318732" y="3948514"/>
            <a:chExt cx="5786000" cy="737308"/>
          </a:xfrm>
        </p:grpSpPr>
        <p:sp>
          <p:nvSpPr>
            <p:cNvPr id="12" name="TextBox 11"/>
            <p:cNvSpPr txBox="1"/>
            <p:nvPr userDrawn="1"/>
          </p:nvSpPr>
          <p:spPr bwMode="gray">
            <a:xfrm>
              <a:off x="3286128" y="4080437"/>
              <a:ext cx="1785798" cy="473463"/>
            </a:xfrm>
            <a:prstGeom prst="rect">
              <a:avLst/>
            </a:prstGeom>
            <a:noFill/>
          </p:spPr>
          <p:txBody>
            <a:bodyPr wrap="square" lIns="109728" rIns="109728" rtlCol="0" anchor="ctr">
              <a:spAutoFit/>
            </a:bodyPr>
            <a:lstStyle/>
            <a:p>
              <a:pPr algn="ctr">
                <a:spcBef>
                  <a:spcPts val="100"/>
                </a:spcBef>
              </a:pPr>
              <a:r>
                <a:rPr lang="en-US" sz="770" dirty="0">
                  <a:solidFill>
                    <a:srgbClr val="333E48"/>
                  </a:solidFill>
                </a:rPr>
                <a:t>Third Floor, Melbourne House</a:t>
              </a:r>
            </a:p>
            <a:p>
              <a:pPr algn="ctr">
                <a:spcBef>
                  <a:spcPts val="100"/>
                </a:spcBef>
              </a:pPr>
              <a:r>
                <a:rPr lang="en-US" sz="770" dirty="0">
                  <a:solidFill>
                    <a:srgbClr val="333E48"/>
                  </a:solidFill>
                </a:rPr>
                <a:t>46 Aldwych, London WC2B 4LL, UK</a:t>
              </a:r>
            </a:p>
            <a:p>
              <a:pPr algn="ctr">
                <a:spcBef>
                  <a:spcPts val="100"/>
                </a:spcBef>
              </a:pPr>
              <a:r>
                <a:rPr lang="en-US" sz="770" dirty="0">
                  <a:solidFill>
                    <a:srgbClr val="333E48"/>
                  </a:solidFill>
                </a:rPr>
                <a:t>P +44 (0) 203 100 6800</a:t>
              </a:r>
            </a:p>
          </p:txBody>
        </p:sp>
        <p:sp>
          <p:nvSpPr>
            <p:cNvPr id="13" name="TextBox 12"/>
            <p:cNvSpPr txBox="1"/>
            <p:nvPr userDrawn="1"/>
          </p:nvSpPr>
          <p:spPr bwMode="gray">
            <a:xfrm>
              <a:off x="5057679" y="4194058"/>
              <a:ext cx="1047053" cy="246221"/>
            </a:xfrm>
            <a:prstGeom prst="rect">
              <a:avLst/>
            </a:prstGeom>
            <a:noFill/>
          </p:spPr>
          <p:txBody>
            <a:bodyPr wrap="square" lIns="109728" rIns="109728" rtlCol="0" anchor="ctr">
              <a:spAutoFit/>
            </a:bodyPr>
            <a:lstStyle/>
            <a:p>
              <a:pPr algn="ctr">
                <a:spcBef>
                  <a:spcPts val="100"/>
                </a:spcBef>
              </a:pPr>
              <a:r>
                <a:rPr lang="en-US" sz="1000" b="1" dirty="0">
                  <a:solidFill>
                    <a:srgbClr val="333E48"/>
                  </a:solidFill>
                </a:rPr>
                <a:t>advisory.com</a:t>
              </a:r>
            </a:p>
          </p:txBody>
        </p:sp>
        <p:sp>
          <p:nvSpPr>
            <p:cNvPr id="17" name="TextBox 16"/>
            <p:cNvSpPr txBox="1"/>
            <p:nvPr userDrawn="1"/>
          </p:nvSpPr>
          <p:spPr bwMode="gray">
            <a:xfrm>
              <a:off x="1834207" y="4014778"/>
              <a:ext cx="1451921" cy="604781"/>
            </a:xfrm>
            <a:prstGeom prst="rect">
              <a:avLst/>
            </a:prstGeom>
            <a:noFill/>
          </p:spPr>
          <p:txBody>
            <a:bodyPr wrap="square" lIns="109728" rIns="109728" rtlCol="0" anchor="ctr">
              <a:spAutoFit/>
            </a:bodyPr>
            <a:lstStyle/>
            <a:p>
              <a:pPr algn="ctr">
                <a:spcBef>
                  <a:spcPts val="100"/>
                </a:spcBef>
              </a:pPr>
              <a:r>
                <a:rPr lang="en-US" sz="770" dirty="0">
                  <a:solidFill>
                    <a:srgbClr val="333E48"/>
                  </a:solidFill>
                </a:rPr>
                <a:t>2445 M Street NW</a:t>
              </a:r>
            </a:p>
            <a:p>
              <a:pPr algn="ctr">
                <a:spcBef>
                  <a:spcPts val="100"/>
                </a:spcBef>
              </a:pPr>
              <a:r>
                <a:rPr lang="en-US" sz="770" dirty="0">
                  <a:solidFill>
                    <a:srgbClr val="333E48"/>
                  </a:solidFill>
                </a:rPr>
                <a:t>Washington DC 20037, USA</a:t>
              </a:r>
            </a:p>
            <a:p>
              <a:pPr algn="ctr">
                <a:spcBef>
                  <a:spcPts val="100"/>
                </a:spcBef>
              </a:pPr>
              <a:r>
                <a:rPr lang="en-US" sz="770" dirty="0">
                  <a:solidFill>
                    <a:srgbClr val="333E48"/>
                  </a:solidFill>
                </a:rPr>
                <a:t>P +1 202 266 5600</a:t>
              </a:r>
            </a:p>
            <a:p>
              <a:pPr algn="ctr">
                <a:spcBef>
                  <a:spcPts val="100"/>
                </a:spcBef>
              </a:pPr>
              <a:r>
                <a:rPr lang="en-US" sz="770" dirty="0">
                  <a:solidFill>
                    <a:srgbClr val="333E48"/>
                  </a:solidFill>
                </a:rPr>
                <a:t>F +1 202 266 5700</a:t>
              </a:r>
            </a:p>
          </p:txBody>
        </p:sp>
        <p:cxnSp>
          <p:nvCxnSpPr>
            <p:cNvPr id="18" name="Straight Connector 17"/>
            <p:cNvCxnSpPr/>
            <p:nvPr userDrawn="1"/>
          </p:nvCxnSpPr>
          <p:spPr bwMode="gray">
            <a:xfrm>
              <a:off x="1831673" y="4045733"/>
              <a:ext cx="0" cy="54287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3286128" y="4045733"/>
              <a:ext cx="0" cy="54287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5069584" y="4045733"/>
              <a:ext cx="0" cy="54287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18732" y="3948514"/>
              <a:ext cx="1517904" cy="737308"/>
            </a:xfrm>
            <a:prstGeom prst="rect">
              <a:avLst/>
            </a:prstGeom>
          </p:spPr>
        </p:pic>
      </p:grpSp>
    </p:spTree>
    <p:extLst>
      <p:ext uri="{BB962C8B-B14F-4D97-AF65-F5344CB8AC3E}">
        <p14:creationId xmlns:p14="http://schemas.microsoft.com/office/powerpoint/2010/main" val="5435973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Impact Slide">
    <p:bg bwMode="gray">
      <p:bgPr>
        <a:solidFill>
          <a:schemeClr val="accent4"/>
        </a:solidFill>
        <a:effectLst/>
      </p:bgPr>
    </p:bg>
    <p:spTree>
      <p:nvGrpSpPr>
        <p:cNvPr id="1" name=""/>
        <p:cNvGrpSpPr/>
        <p:nvPr/>
      </p:nvGrpSpPr>
      <p:grpSpPr>
        <a:xfrm>
          <a:off x="0" y="0"/>
          <a:ext cx="0" cy="0"/>
          <a:chOff x="0" y="0"/>
          <a:chExt cx="0" cy="0"/>
        </a:xfrm>
      </p:grpSpPr>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1" name="TextBox 1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a:t>
            </a:r>
            <a:r>
              <a:rPr kumimoji="0" lang="en-US" sz="500" b="0" i="0" u="none" strike="noStrike" kern="1200" cap="none" spc="0" normalizeH="0" baseline="0" noProof="0" dirty="0">
                <a:ln>
                  <a:noFill/>
                </a:ln>
                <a:solidFill>
                  <a:schemeClr val="accent1"/>
                </a:solidFill>
                <a:effectLst/>
                <a:uLnTx/>
                <a:uFillTx/>
                <a:latin typeface="+mn-lt"/>
                <a:ea typeface="+mn-ea"/>
                <a:cs typeface="+mn-cs"/>
              </a:rPr>
              <a:t> 2018 </a:t>
            </a:r>
            <a:r>
              <a:rPr lang="en-US" sz="500" dirty="0">
                <a:solidFill>
                  <a:srgbClr val="BEC9D0"/>
                </a:solidFill>
              </a:rPr>
              <a:t>Advisory Board • All Rights Reserved • </a:t>
            </a:r>
            <a:r>
              <a:rPr lang="en-US" sz="500" b="1" dirty="0">
                <a:solidFill>
                  <a:srgbClr val="BEC9D0"/>
                </a:solidFill>
              </a:rPr>
              <a:t>advisory.com</a:t>
            </a:r>
          </a:p>
        </p:txBody>
      </p:sp>
      <p:sp>
        <p:nvSpPr>
          <p:cNvPr id="10"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12"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2"/>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3" name="Text Placeholder 4"/>
          <p:cNvSpPr>
            <a:spLocks noGrp="1"/>
          </p:cNvSpPr>
          <p:nvPr>
            <p:ph type="body" sz="quarter" idx="27" hasCustomPrompt="1"/>
          </p:nvPr>
        </p:nvSpPr>
        <p:spPr bwMode="gray">
          <a:xfrm>
            <a:off x="955976" y="1760829"/>
            <a:ext cx="4488849" cy="1777410"/>
          </a:xfrm>
        </p:spPr>
        <p:txBody>
          <a:bodyPr/>
          <a:lstStyle>
            <a:lvl1pPr marL="0" indent="0">
              <a:lnSpc>
                <a:spcPct val="110000"/>
              </a:lnSpc>
              <a:spcBef>
                <a:spcPts val="1200"/>
              </a:spcBef>
              <a:buNone/>
              <a:defRPr sz="1500" baseline="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Use dark background slides sparingly as impact slides (ex: a single quote, statistic, or large image). See sample impact slides in the ABC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4389120" y="4619012"/>
            <a:ext cx="2011680" cy="181588"/>
          </a:xfrm>
        </p:spPr>
        <p:txBody>
          <a:bodyPr rIns="45720" bIns="27432" anchor="b" anchorCtr="0"/>
          <a:lstStyle>
            <a:lvl1pPr marL="0" indent="0">
              <a:spcBef>
                <a:spcPts val="0"/>
              </a:spcBef>
              <a:buNone/>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3140792633"/>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userDrawn="1">
  <p:cSld name="3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 y="310348"/>
            <a:ext cx="5760720" cy="284917"/>
          </a:xfrm>
          <a:prstGeom prst="rect">
            <a:avLst/>
          </a:prstGeom>
        </p:spPr>
        <p:txBody>
          <a:bodyPr lIns="91435" tIns="45718" rIns="91435" bIns="45718">
            <a:noAutofit/>
          </a:bodyPr>
          <a:lstStyle>
            <a:lvl1pPr>
              <a:defRPr/>
            </a:lvl1pPr>
          </a:lstStyle>
          <a:p>
            <a:r>
              <a:rPr lang="en-US" dirty="0"/>
              <a:t>Slide Title – Arial 18pt Bold, Use Title Case</a:t>
            </a:r>
          </a:p>
        </p:txBody>
      </p:sp>
      <p:sp>
        <p:nvSpPr>
          <p:cNvPr id="3" name="Slide Number Placeholder 2"/>
          <p:cNvSpPr>
            <a:spLocks noGrp="1"/>
          </p:cNvSpPr>
          <p:nvPr>
            <p:ph type="sldNum" sz="quarter" idx="10"/>
          </p:nvPr>
        </p:nvSpPr>
        <p:spPr>
          <a:xfrm>
            <a:off x="5965561" y="0"/>
            <a:ext cx="435240" cy="255588"/>
          </a:xfrm>
          <a:prstGeom prst="rect">
            <a:avLst/>
          </a:prstGeom>
        </p:spPr>
        <p:txBody>
          <a:bodyPr>
            <a:noAutofit/>
          </a:bodyPr>
          <a:lstStyle/>
          <a:p>
            <a:fld id="{D1524D41-16DC-4D92-9EF9-071B213BE0F5}" type="slidenum">
              <a:rPr lang="en-US" smtClean="0">
                <a:solidFill>
                  <a:srgbClr val="333E48"/>
                </a:solidFill>
              </a:rPr>
              <a:pPr/>
              <a:t>‹#›</a:t>
            </a:fld>
            <a:endParaRPr lang="en-US">
              <a:solidFill>
                <a:srgbClr val="333E48"/>
              </a:solidFill>
            </a:endParaRPr>
          </a:p>
        </p:txBody>
      </p:sp>
      <p:sp>
        <p:nvSpPr>
          <p:cNvPr id="5" name="Text Placeholder 4"/>
          <p:cNvSpPr>
            <a:spLocks noGrp="1"/>
          </p:cNvSpPr>
          <p:nvPr>
            <p:ph type="body" sz="quarter" idx="11" hasCustomPrompt="1"/>
          </p:nvPr>
        </p:nvSpPr>
        <p:spPr bwMode="gray">
          <a:xfrm>
            <a:off x="320040" y="672075"/>
            <a:ext cx="5759450" cy="307240"/>
          </a:xfrm>
          <a:prstGeom prst="rect">
            <a:avLst/>
          </a:prstGeom>
        </p:spPr>
        <p:txBody>
          <a:bodyPr lIns="91435" tIns="45718" rIns="91435" bIns="45718">
            <a:no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9" name="Text Placeholder 21"/>
          <p:cNvSpPr>
            <a:spLocks noGrp="1"/>
          </p:cNvSpPr>
          <p:nvPr>
            <p:ph type="body" sz="quarter" idx="17" hasCustomPrompt="1"/>
          </p:nvPr>
        </p:nvSpPr>
        <p:spPr>
          <a:xfrm>
            <a:off x="4352554" y="4572001"/>
            <a:ext cx="2048247" cy="228600"/>
          </a:xfrm>
          <a:prstGeom prst="rect">
            <a:avLst/>
          </a:prstGeom>
        </p:spPr>
        <p:txBody>
          <a:bodyPr lIns="45718" tIns="45718" rIns="45718" bIns="45718" anchor="b">
            <a:noAutofit/>
          </a:bodyPr>
          <a:lstStyle>
            <a:lvl1pPr marL="0" indent="0" algn="l">
              <a:spcBef>
                <a:spcPts val="0"/>
              </a:spcBef>
              <a:buNone/>
              <a:defRPr sz="5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11" name="Text Placeholder 4"/>
          <p:cNvSpPr>
            <a:spLocks noGrp="1"/>
          </p:cNvSpPr>
          <p:nvPr>
            <p:ph type="body" sz="quarter" idx="19" hasCustomPrompt="1"/>
          </p:nvPr>
        </p:nvSpPr>
        <p:spPr bwMode="gray">
          <a:xfrm>
            <a:off x="320040" y="1"/>
            <a:ext cx="2926080" cy="211215"/>
          </a:xfrm>
          <a:prstGeom prst="rect">
            <a:avLst/>
          </a:prstGeom>
        </p:spPr>
        <p:txBody>
          <a:bodyPr lIns="91435" tIns="45718" rIns="91435" bIns="45718">
            <a:no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14" name="Text Placeholder 23"/>
          <p:cNvSpPr>
            <a:spLocks noGrp="1"/>
          </p:cNvSpPr>
          <p:nvPr>
            <p:ph type="body" sz="quarter" idx="20" hasCustomPrompt="1"/>
          </p:nvPr>
        </p:nvSpPr>
        <p:spPr>
          <a:xfrm>
            <a:off x="121620" y="4506913"/>
            <a:ext cx="1828800" cy="292100"/>
          </a:xfrm>
          <a:prstGeom prst="rect">
            <a:avLst/>
          </a:prstGeom>
        </p:spPr>
        <p:txBody>
          <a:bodyPr lIns="45718" tIns="45718" rIns="45718" bIns="45718" anchor="b">
            <a:noAutofit/>
          </a:bodyPr>
          <a:lstStyle>
            <a:lvl1pPr marL="91435" indent="-91435" algn="l" defTabSz="91435">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
        <p:nvSpPr>
          <p:cNvPr id="15" name="Text Placeholder 15"/>
          <p:cNvSpPr>
            <a:spLocks noGrp="1"/>
          </p:cNvSpPr>
          <p:nvPr>
            <p:ph type="body" sz="quarter" idx="14" hasCustomPrompt="1"/>
          </p:nvPr>
        </p:nvSpPr>
        <p:spPr>
          <a:xfrm>
            <a:off x="1143000" y="1220316"/>
            <a:ext cx="4114800" cy="192024"/>
          </a:xfrm>
          <a:prstGeom prst="rect">
            <a:avLst/>
          </a:prstGeom>
        </p:spPr>
        <p:txBody>
          <a:bodyPr lIns="45718" tIns="45718" rIns="45718" bIns="45718">
            <a:noAutofit/>
          </a:bodyPr>
          <a:lstStyle>
            <a:lvl1pPr marL="0" indent="0" algn="ctr">
              <a:spcBef>
                <a:spcPts val="0"/>
              </a:spcBef>
              <a:buNone/>
              <a:defRPr sz="10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a:t>Graphic Title – Arial 10pt Bold, Use Title Case</a:t>
            </a:r>
          </a:p>
        </p:txBody>
      </p:sp>
      <p:sp>
        <p:nvSpPr>
          <p:cNvPr id="16" name="Text Placeholder 17"/>
          <p:cNvSpPr>
            <a:spLocks noGrp="1"/>
          </p:cNvSpPr>
          <p:nvPr>
            <p:ph type="body" sz="quarter" idx="15" hasCustomPrompt="1"/>
          </p:nvPr>
        </p:nvSpPr>
        <p:spPr>
          <a:xfrm>
            <a:off x="1143000" y="1417500"/>
            <a:ext cx="4114800" cy="192025"/>
          </a:xfrm>
          <a:prstGeom prst="rect">
            <a:avLst/>
          </a:prstGeom>
        </p:spPr>
        <p:txBody>
          <a:bodyPr lIns="45718" tIns="45718" rIns="45718" bIns="45718">
            <a:noAutofit/>
          </a:bodyPr>
          <a:lstStyle>
            <a:lvl1pPr marL="0" indent="0" algn="ctr">
              <a:spcBef>
                <a:spcPts val="0"/>
              </a:spcBef>
              <a:buNone/>
              <a:defRPr sz="900" i="1">
                <a:latin typeface="+mj-lt"/>
              </a:defRPr>
            </a:lvl1pPr>
            <a:lvl2pPr algn="ctr">
              <a:buNone/>
              <a:defRPr i="0"/>
            </a:lvl2pPr>
            <a:lvl3pPr algn="ctr">
              <a:buNone/>
              <a:defRPr i="0"/>
            </a:lvl3pPr>
            <a:lvl4pPr algn="ctr">
              <a:buNone/>
              <a:defRPr i="0"/>
            </a:lvl4pPr>
            <a:lvl5pPr algn="ctr">
              <a:buNone/>
              <a:defRPr i="0"/>
            </a:lvl5pPr>
          </a:lstStyle>
          <a:p>
            <a:pPr lvl="0"/>
            <a:r>
              <a:rPr lang="en-US" dirty="0"/>
              <a:t>Graphic Subtitle – Arial 9pt Italic, Use Title Case</a:t>
            </a:r>
          </a:p>
        </p:txBody>
      </p:sp>
    </p:spTree>
    <p:extLst>
      <p:ext uri="{BB962C8B-B14F-4D97-AF65-F5344CB8AC3E}">
        <p14:creationId xmlns:p14="http://schemas.microsoft.com/office/powerpoint/2010/main" val="2272630171"/>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userDrawn="1">
  <p:cSld name="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 y="310348"/>
            <a:ext cx="5760720" cy="284917"/>
          </a:xfrm>
          <a:prstGeom prst="rect">
            <a:avLst/>
          </a:prstGeom>
        </p:spPr>
        <p:txBody>
          <a:bodyPr lIns="91435" tIns="45718" rIns="91435" bIns="45718">
            <a:noAutofit/>
          </a:bodyPr>
          <a:lstStyle>
            <a:lvl1pPr>
              <a:defRPr/>
            </a:lvl1pPr>
          </a:lstStyle>
          <a:p>
            <a:r>
              <a:rPr lang="en-US" dirty="0"/>
              <a:t>Slide Title – Arial 18pt Bold, Use Title Case</a:t>
            </a:r>
          </a:p>
        </p:txBody>
      </p:sp>
      <p:sp>
        <p:nvSpPr>
          <p:cNvPr id="3" name="Slide Number Placeholder 2"/>
          <p:cNvSpPr>
            <a:spLocks noGrp="1"/>
          </p:cNvSpPr>
          <p:nvPr>
            <p:ph type="sldNum" sz="quarter" idx="10"/>
          </p:nvPr>
        </p:nvSpPr>
        <p:spPr>
          <a:xfrm>
            <a:off x="5965561" y="0"/>
            <a:ext cx="435240" cy="255588"/>
          </a:xfrm>
          <a:prstGeom prst="rect">
            <a:avLst/>
          </a:prstGeom>
        </p:spPr>
        <p:txBody>
          <a:bodyPr>
            <a:noAutofit/>
          </a:bodyPr>
          <a:lstStyle/>
          <a:p>
            <a:fld id="{D1524D41-16DC-4D92-9EF9-071B213BE0F5}" type="slidenum">
              <a:rPr lang="en-US" smtClean="0">
                <a:solidFill>
                  <a:srgbClr val="333E48"/>
                </a:solidFill>
              </a:rPr>
              <a:pPr/>
              <a:t>‹#›</a:t>
            </a:fld>
            <a:endParaRPr lang="en-US">
              <a:solidFill>
                <a:srgbClr val="333E48"/>
              </a:solidFill>
            </a:endParaRPr>
          </a:p>
        </p:txBody>
      </p:sp>
      <p:sp>
        <p:nvSpPr>
          <p:cNvPr id="5" name="Text Placeholder 4"/>
          <p:cNvSpPr>
            <a:spLocks noGrp="1"/>
          </p:cNvSpPr>
          <p:nvPr>
            <p:ph type="body" sz="quarter" idx="11" hasCustomPrompt="1"/>
          </p:nvPr>
        </p:nvSpPr>
        <p:spPr bwMode="gray">
          <a:xfrm>
            <a:off x="320040" y="672075"/>
            <a:ext cx="5759450" cy="307240"/>
          </a:xfrm>
          <a:prstGeom prst="rect">
            <a:avLst/>
          </a:prstGeom>
        </p:spPr>
        <p:txBody>
          <a:bodyPr lIns="91435" tIns="45718" rIns="91435" bIns="45718">
            <a:no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11" name="Text Placeholder 4"/>
          <p:cNvSpPr>
            <a:spLocks noGrp="1"/>
          </p:cNvSpPr>
          <p:nvPr>
            <p:ph type="body" sz="quarter" idx="19" hasCustomPrompt="1"/>
          </p:nvPr>
        </p:nvSpPr>
        <p:spPr bwMode="gray">
          <a:xfrm>
            <a:off x="320040" y="1"/>
            <a:ext cx="2926080" cy="211215"/>
          </a:xfrm>
          <a:prstGeom prst="rect">
            <a:avLst/>
          </a:prstGeom>
        </p:spPr>
        <p:txBody>
          <a:bodyPr lIns="91435" tIns="45718" rIns="91435" bIns="45718">
            <a:no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12" name="Text Placeholder 15"/>
          <p:cNvSpPr>
            <a:spLocks noGrp="1"/>
          </p:cNvSpPr>
          <p:nvPr>
            <p:ph type="body" sz="quarter" idx="14" hasCustomPrompt="1"/>
          </p:nvPr>
        </p:nvSpPr>
        <p:spPr>
          <a:xfrm>
            <a:off x="1143000" y="1220316"/>
            <a:ext cx="4114800" cy="192024"/>
          </a:xfrm>
          <a:prstGeom prst="rect">
            <a:avLst/>
          </a:prstGeom>
        </p:spPr>
        <p:txBody>
          <a:bodyPr lIns="45718" tIns="45718" rIns="45718" bIns="45718">
            <a:noAutofit/>
          </a:bodyPr>
          <a:lstStyle>
            <a:lvl1pPr marL="0" indent="0" algn="ctr">
              <a:spcBef>
                <a:spcPts val="0"/>
              </a:spcBef>
              <a:buNone/>
              <a:defRPr sz="10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a:t>Graphic Title – Arial 10pt Bold, Use Title Case</a:t>
            </a:r>
          </a:p>
        </p:txBody>
      </p:sp>
      <p:sp>
        <p:nvSpPr>
          <p:cNvPr id="13" name="Text Placeholder 17"/>
          <p:cNvSpPr>
            <a:spLocks noGrp="1"/>
          </p:cNvSpPr>
          <p:nvPr>
            <p:ph type="body" sz="quarter" idx="15" hasCustomPrompt="1"/>
          </p:nvPr>
        </p:nvSpPr>
        <p:spPr>
          <a:xfrm>
            <a:off x="1143000" y="1417500"/>
            <a:ext cx="4114800" cy="192025"/>
          </a:xfrm>
          <a:prstGeom prst="rect">
            <a:avLst/>
          </a:prstGeom>
        </p:spPr>
        <p:txBody>
          <a:bodyPr lIns="45718" tIns="45718" rIns="45718" bIns="45718">
            <a:noAutofit/>
          </a:bodyPr>
          <a:lstStyle>
            <a:lvl1pPr marL="0" indent="0" algn="ctr">
              <a:spcBef>
                <a:spcPts val="0"/>
              </a:spcBef>
              <a:buNone/>
              <a:defRPr sz="900" i="1">
                <a:latin typeface="+mj-lt"/>
              </a:defRPr>
            </a:lvl1pPr>
            <a:lvl2pPr algn="ctr">
              <a:buNone/>
              <a:defRPr i="0"/>
            </a:lvl2pPr>
            <a:lvl3pPr algn="ctr">
              <a:buNone/>
              <a:defRPr i="0"/>
            </a:lvl3pPr>
            <a:lvl4pPr algn="ctr">
              <a:buNone/>
              <a:defRPr i="0"/>
            </a:lvl4pPr>
            <a:lvl5pPr algn="ctr">
              <a:buNone/>
              <a:defRPr i="0"/>
            </a:lvl5pPr>
          </a:lstStyle>
          <a:p>
            <a:pPr lvl="0"/>
            <a:r>
              <a:rPr lang="en-US" dirty="0"/>
              <a:t>Graphic Subtitle – Arial 9pt Italic, Use Title Case</a:t>
            </a:r>
          </a:p>
        </p:txBody>
      </p:sp>
      <p:sp>
        <p:nvSpPr>
          <p:cNvPr id="16" name="Content Placeholder 15"/>
          <p:cNvSpPr>
            <a:spLocks noGrp="1"/>
          </p:cNvSpPr>
          <p:nvPr>
            <p:ph sz="quarter" idx="21" hasCustomPrompt="1"/>
          </p:nvPr>
        </p:nvSpPr>
        <p:spPr>
          <a:xfrm>
            <a:off x="1143000" y="1872394"/>
            <a:ext cx="4114800" cy="2286000"/>
          </a:xfrm>
          <a:prstGeom prst="rect">
            <a:avLst/>
          </a:prstGeom>
          <a:ln>
            <a:noFill/>
          </a:ln>
        </p:spPr>
        <p:txBody>
          <a:bodyPr lIns="91435" tIns="45718" rIns="91435" bIns="45718" anchor="t"/>
          <a:lstStyle>
            <a:lvl1pPr marL="112708" indent="-112708" algn="l">
              <a:buFont typeface="Arial" pitchFamily="34" charset="0"/>
              <a:buChar char="•"/>
              <a:defRPr sz="800" i="1" baseline="0">
                <a:solidFill>
                  <a:schemeClr val="accent3"/>
                </a:solidFill>
              </a:defRPr>
            </a:lvl1pPr>
            <a:lvl2pPr>
              <a:buNone/>
              <a:defRPr/>
            </a:lvl2pPr>
            <a:lvl3pPr>
              <a:buNone/>
              <a:defRPr/>
            </a:lvl3pPr>
            <a:lvl4pPr>
              <a:buNone/>
              <a:defRPr/>
            </a:lvl4pPr>
            <a:lvl5pPr>
              <a:buNone/>
              <a:defRPr/>
            </a:lvl5pPr>
          </a:lstStyle>
          <a:p>
            <a:pPr lvl="0"/>
            <a:r>
              <a:rPr lang="en-US" dirty="0"/>
              <a:t>DESIGN NOTES:</a:t>
            </a:r>
            <a:br>
              <a:rPr lang="en-US" dirty="0"/>
            </a:br>
            <a:r>
              <a:rPr lang="en-US" dirty="0"/>
              <a:t>Click the corresponding icon to add a picture, table, or chart</a:t>
            </a:r>
            <a:br>
              <a:rPr lang="en-US" dirty="0"/>
            </a:br>
            <a:r>
              <a:rPr lang="en-US" dirty="0"/>
              <a:t>All pictures must have an image credit next to it</a:t>
            </a:r>
            <a:br>
              <a:rPr lang="en-US" dirty="0"/>
            </a:br>
            <a:r>
              <a:rPr lang="en-US" dirty="0"/>
              <a:t>Table font size is 9pt Arial</a:t>
            </a:r>
            <a:br>
              <a:rPr lang="en-US" dirty="0"/>
            </a:br>
            <a:r>
              <a:rPr lang="en-US" dirty="0"/>
              <a:t>Do not use Microsoft generic icons</a:t>
            </a:r>
          </a:p>
        </p:txBody>
      </p:sp>
      <p:sp>
        <p:nvSpPr>
          <p:cNvPr id="17" name="Text Placeholder 17"/>
          <p:cNvSpPr>
            <a:spLocks noGrp="1"/>
          </p:cNvSpPr>
          <p:nvPr>
            <p:ph type="body" sz="quarter" idx="22" hasCustomPrompt="1"/>
          </p:nvPr>
        </p:nvSpPr>
        <p:spPr>
          <a:xfrm>
            <a:off x="1143000" y="1609410"/>
            <a:ext cx="4114800" cy="192025"/>
          </a:xfrm>
          <a:prstGeom prst="rect">
            <a:avLst/>
          </a:prstGeom>
        </p:spPr>
        <p:txBody>
          <a:bodyPr lIns="45718" tIns="45718" rIns="45718" bIns="45718">
            <a:noAutofit/>
          </a:bodyPr>
          <a:lstStyle>
            <a:lvl1pPr marL="0" indent="0" algn="ctr">
              <a:spcBef>
                <a:spcPts val="0"/>
              </a:spcBef>
              <a:buNone/>
              <a:defRPr sz="8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a:t>N-Value (ex: n=84) – Arial 8pt Regular</a:t>
            </a:r>
          </a:p>
        </p:txBody>
      </p:sp>
      <p:sp>
        <p:nvSpPr>
          <p:cNvPr id="15" name="Text Placeholder 21"/>
          <p:cNvSpPr>
            <a:spLocks noGrp="1"/>
          </p:cNvSpPr>
          <p:nvPr>
            <p:ph type="body" sz="quarter" idx="17" hasCustomPrompt="1"/>
          </p:nvPr>
        </p:nvSpPr>
        <p:spPr>
          <a:xfrm>
            <a:off x="4352554" y="4572001"/>
            <a:ext cx="2048247" cy="228600"/>
          </a:xfrm>
          <a:prstGeom prst="rect">
            <a:avLst/>
          </a:prstGeom>
        </p:spPr>
        <p:txBody>
          <a:bodyPr lIns="45718" tIns="45718" rIns="45718" bIns="45718" anchor="b">
            <a:noAutofit/>
          </a:bodyPr>
          <a:lstStyle>
            <a:lvl1pPr marL="0" indent="0" algn="l">
              <a:spcBef>
                <a:spcPts val="0"/>
              </a:spcBef>
              <a:buNone/>
              <a:defRPr sz="5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19" name="Text Placeholder 23"/>
          <p:cNvSpPr>
            <a:spLocks noGrp="1"/>
          </p:cNvSpPr>
          <p:nvPr>
            <p:ph type="body" sz="quarter" idx="20" hasCustomPrompt="1"/>
          </p:nvPr>
        </p:nvSpPr>
        <p:spPr>
          <a:xfrm>
            <a:off x="121620" y="4506913"/>
            <a:ext cx="1828800" cy="292100"/>
          </a:xfrm>
          <a:prstGeom prst="rect">
            <a:avLst/>
          </a:prstGeom>
        </p:spPr>
        <p:txBody>
          <a:bodyPr lIns="45718" tIns="45718" rIns="45718" bIns="45718" anchor="b">
            <a:noAutofit/>
          </a:bodyPr>
          <a:lstStyle>
            <a:lvl1pPr marL="91435" indent="-91435" algn="l" defTabSz="91435">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997082234"/>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userDrawn="1">
  <p:cSld name="2 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 y="310348"/>
            <a:ext cx="5760720" cy="284917"/>
          </a:xfrm>
          <a:prstGeom prst="rect">
            <a:avLst/>
          </a:prstGeom>
        </p:spPr>
        <p:txBody>
          <a:bodyPr lIns="91435" tIns="45718" rIns="91435" bIns="45718">
            <a:noAutofit/>
          </a:bodyPr>
          <a:lstStyle>
            <a:lvl1pPr>
              <a:defRPr/>
            </a:lvl1pPr>
          </a:lstStyle>
          <a:p>
            <a:r>
              <a:rPr lang="en-US" dirty="0"/>
              <a:t>Slide Title – Arial 18pt Bold, Use Title Case</a:t>
            </a:r>
          </a:p>
        </p:txBody>
      </p:sp>
      <p:sp>
        <p:nvSpPr>
          <p:cNvPr id="3" name="Slide Number Placeholder 2"/>
          <p:cNvSpPr>
            <a:spLocks noGrp="1"/>
          </p:cNvSpPr>
          <p:nvPr>
            <p:ph type="sldNum" sz="quarter" idx="10"/>
          </p:nvPr>
        </p:nvSpPr>
        <p:spPr>
          <a:xfrm>
            <a:off x="5965561" y="0"/>
            <a:ext cx="435240" cy="255588"/>
          </a:xfrm>
          <a:prstGeom prst="rect">
            <a:avLst/>
          </a:prstGeom>
        </p:spPr>
        <p:txBody>
          <a:bodyPr>
            <a:noAutofit/>
          </a:bodyPr>
          <a:lstStyle/>
          <a:p>
            <a:fld id="{D1524D41-16DC-4D92-9EF9-071B213BE0F5}" type="slidenum">
              <a:rPr lang="en-US" smtClean="0">
                <a:solidFill>
                  <a:srgbClr val="333E48"/>
                </a:solidFill>
              </a:rPr>
              <a:pPr/>
              <a:t>‹#›</a:t>
            </a:fld>
            <a:endParaRPr lang="en-US" dirty="0">
              <a:solidFill>
                <a:srgbClr val="333E48"/>
              </a:solidFill>
            </a:endParaRPr>
          </a:p>
        </p:txBody>
      </p:sp>
      <p:sp>
        <p:nvSpPr>
          <p:cNvPr id="5" name="Text Placeholder 4"/>
          <p:cNvSpPr>
            <a:spLocks noGrp="1"/>
          </p:cNvSpPr>
          <p:nvPr>
            <p:ph type="body" sz="quarter" idx="11" hasCustomPrompt="1"/>
          </p:nvPr>
        </p:nvSpPr>
        <p:spPr bwMode="gray">
          <a:xfrm>
            <a:off x="320040" y="672075"/>
            <a:ext cx="5759450" cy="307240"/>
          </a:xfrm>
          <a:prstGeom prst="rect">
            <a:avLst/>
          </a:prstGeom>
        </p:spPr>
        <p:txBody>
          <a:bodyPr lIns="91435" tIns="45718" rIns="91435" bIns="45718">
            <a:no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11" name="Text Placeholder 4"/>
          <p:cNvSpPr>
            <a:spLocks noGrp="1"/>
          </p:cNvSpPr>
          <p:nvPr>
            <p:ph type="body" sz="quarter" idx="19" hasCustomPrompt="1"/>
          </p:nvPr>
        </p:nvSpPr>
        <p:spPr bwMode="gray">
          <a:xfrm>
            <a:off x="320040" y="1"/>
            <a:ext cx="2926080" cy="211215"/>
          </a:xfrm>
          <a:prstGeom prst="rect">
            <a:avLst/>
          </a:prstGeom>
        </p:spPr>
        <p:txBody>
          <a:bodyPr lIns="91435" tIns="45718" rIns="91435" bIns="45718">
            <a:no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12" name="Text Placeholder 15"/>
          <p:cNvSpPr>
            <a:spLocks noGrp="1"/>
          </p:cNvSpPr>
          <p:nvPr>
            <p:ph type="body" sz="quarter" idx="14" hasCustomPrompt="1"/>
          </p:nvPr>
        </p:nvSpPr>
        <p:spPr>
          <a:xfrm>
            <a:off x="320675" y="1220316"/>
            <a:ext cx="2743200" cy="192024"/>
          </a:xfrm>
          <a:prstGeom prst="rect">
            <a:avLst/>
          </a:prstGeom>
        </p:spPr>
        <p:txBody>
          <a:bodyPr lIns="45718" tIns="45718" rIns="45718" bIns="45718">
            <a:noAutofit/>
          </a:bodyPr>
          <a:lstStyle>
            <a:lvl1pPr marL="0" indent="0" algn="ctr">
              <a:spcBef>
                <a:spcPts val="0"/>
              </a:spcBef>
              <a:buNone/>
              <a:defRPr sz="10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a:t>Graphic Title – Arial 10pt Bold</a:t>
            </a:r>
          </a:p>
        </p:txBody>
      </p:sp>
      <p:sp>
        <p:nvSpPr>
          <p:cNvPr id="13" name="Text Placeholder 17"/>
          <p:cNvSpPr>
            <a:spLocks noGrp="1"/>
          </p:cNvSpPr>
          <p:nvPr>
            <p:ph type="body" sz="quarter" idx="15" hasCustomPrompt="1"/>
          </p:nvPr>
        </p:nvSpPr>
        <p:spPr>
          <a:xfrm>
            <a:off x="320675" y="1417500"/>
            <a:ext cx="2743200" cy="192025"/>
          </a:xfrm>
          <a:prstGeom prst="rect">
            <a:avLst/>
          </a:prstGeom>
        </p:spPr>
        <p:txBody>
          <a:bodyPr lIns="45718" tIns="45718" rIns="45718" bIns="45718">
            <a:noAutofit/>
          </a:bodyPr>
          <a:lstStyle>
            <a:lvl1pPr marL="0" indent="0" algn="ctr">
              <a:spcBef>
                <a:spcPts val="0"/>
              </a:spcBef>
              <a:buNone/>
              <a:defRPr sz="900" i="1">
                <a:latin typeface="+mj-lt"/>
              </a:defRPr>
            </a:lvl1pPr>
            <a:lvl2pPr algn="ctr">
              <a:buNone/>
              <a:defRPr i="0"/>
            </a:lvl2pPr>
            <a:lvl3pPr algn="ctr">
              <a:buNone/>
              <a:defRPr i="0"/>
            </a:lvl3pPr>
            <a:lvl4pPr algn="ctr">
              <a:buNone/>
              <a:defRPr i="0"/>
            </a:lvl4pPr>
            <a:lvl5pPr algn="ctr">
              <a:buNone/>
              <a:defRPr i="0"/>
            </a:lvl5pPr>
          </a:lstStyle>
          <a:p>
            <a:pPr lvl="0"/>
            <a:r>
              <a:rPr lang="en-US" dirty="0"/>
              <a:t>Graphic Subtitle – Arial 9pt Italic, Use Title Case</a:t>
            </a:r>
          </a:p>
        </p:txBody>
      </p:sp>
      <p:sp>
        <p:nvSpPr>
          <p:cNvPr id="16" name="Content Placeholder 15"/>
          <p:cNvSpPr>
            <a:spLocks noGrp="1"/>
          </p:cNvSpPr>
          <p:nvPr>
            <p:ph sz="quarter" idx="21" hasCustomPrompt="1"/>
          </p:nvPr>
        </p:nvSpPr>
        <p:spPr>
          <a:xfrm>
            <a:off x="320675" y="1872394"/>
            <a:ext cx="2743200" cy="2286000"/>
          </a:xfrm>
          <a:prstGeom prst="rect">
            <a:avLst/>
          </a:prstGeom>
          <a:ln>
            <a:noFill/>
          </a:ln>
        </p:spPr>
        <p:txBody>
          <a:bodyPr lIns="91435" tIns="45718" rIns="91435" bIns="45718" anchor="t"/>
          <a:lstStyle>
            <a:lvl1pPr marL="112708" indent="-112708" algn="l">
              <a:buFont typeface="Arial" pitchFamily="34" charset="0"/>
              <a:buChar char="•"/>
              <a:defRPr sz="800" i="1" baseline="0">
                <a:solidFill>
                  <a:schemeClr val="accent3"/>
                </a:solidFill>
              </a:defRPr>
            </a:lvl1pPr>
            <a:lvl2pPr>
              <a:buNone/>
              <a:defRPr/>
            </a:lvl2pPr>
            <a:lvl3pPr>
              <a:buNone/>
              <a:defRPr/>
            </a:lvl3pPr>
            <a:lvl4pPr>
              <a:buNone/>
              <a:defRPr/>
            </a:lvl4pPr>
            <a:lvl5pPr>
              <a:buNone/>
              <a:defRPr/>
            </a:lvl5pPr>
          </a:lstStyle>
          <a:p>
            <a:pPr lvl="0"/>
            <a:r>
              <a:rPr lang="en-US" dirty="0"/>
              <a:t>DESIGN NOTES:</a:t>
            </a:r>
            <a:br>
              <a:rPr lang="en-US" dirty="0"/>
            </a:br>
            <a:r>
              <a:rPr lang="en-US" dirty="0"/>
              <a:t>Click the corresponding icon to add a picture, table, or chart</a:t>
            </a:r>
            <a:br>
              <a:rPr lang="en-US" dirty="0"/>
            </a:br>
            <a:r>
              <a:rPr lang="en-US" dirty="0"/>
              <a:t>All pictures must have an image credit next to it</a:t>
            </a:r>
            <a:br>
              <a:rPr lang="en-US" dirty="0"/>
            </a:br>
            <a:r>
              <a:rPr lang="en-US" dirty="0"/>
              <a:t>Table font size is 9pt Arial</a:t>
            </a:r>
            <a:br>
              <a:rPr lang="en-US" dirty="0"/>
            </a:br>
            <a:r>
              <a:rPr lang="en-US" dirty="0"/>
              <a:t>Do not use Microsoft generic icons</a:t>
            </a:r>
          </a:p>
        </p:txBody>
      </p:sp>
      <p:sp>
        <p:nvSpPr>
          <p:cNvPr id="17" name="Text Placeholder 17"/>
          <p:cNvSpPr>
            <a:spLocks noGrp="1"/>
          </p:cNvSpPr>
          <p:nvPr>
            <p:ph type="body" sz="quarter" idx="22" hasCustomPrompt="1"/>
          </p:nvPr>
        </p:nvSpPr>
        <p:spPr>
          <a:xfrm>
            <a:off x="320675" y="1609410"/>
            <a:ext cx="2743200" cy="192025"/>
          </a:xfrm>
          <a:prstGeom prst="rect">
            <a:avLst/>
          </a:prstGeom>
        </p:spPr>
        <p:txBody>
          <a:bodyPr lIns="45718" tIns="45718" rIns="45718" bIns="45718">
            <a:noAutofit/>
          </a:bodyPr>
          <a:lstStyle>
            <a:lvl1pPr marL="0" indent="0" algn="ctr">
              <a:spcBef>
                <a:spcPts val="0"/>
              </a:spcBef>
              <a:buNone/>
              <a:defRPr sz="8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a:t>N-Value (ex: n=84) – Arial 8pt Regular</a:t>
            </a:r>
          </a:p>
        </p:txBody>
      </p:sp>
      <p:sp>
        <p:nvSpPr>
          <p:cNvPr id="15" name="Text Placeholder 15"/>
          <p:cNvSpPr>
            <a:spLocks noGrp="1"/>
          </p:cNvSpPr>
          <p:nvPr>
            <p:ph type="body" sz="quarter" idx="23" hasCustomPrompt="1"/>
          </p:nvPr>
        </p:nvSpPr>
        <p:spPr>
          <a:xfrm>
            <a:off x="3336925" y="1220316"/>
            <a:ext cx="2743200" cy="192024"/>
          </a:xfrm>
          <a:prstGeom prst="rect">
            <a:avLst/>
          </a:prstGeom>
        </p:spPr>
        <p:txBody>
          <a:bodyPr lIns="45718" tIns="45718" rIns="45718" bIns="45718">
            <a:noAutofit/>
          </a:bodyPr>
          <a:lstStyle>
            <a:lvl1pPr marL="0" indent="0" algn="ctr">
              <a:spcBef>
                <a:spcPts val="0"/>
              </a:spcBef>
              <a:buNone/>
              <a:defRPr sz="1000" b="1" baseline="0">
                <a:latin typeface="+mj-lt"/>
              </a:defRPr>
            </a:lvl1pPr>
            <a:lvl2pPr algn="l">
              <a:buNone/>
              <a:defRPr>
                <a:latin typeface="+mn-lt"/>
              </a:defRPr>
            </a:lvl2pPr>
            <a:lvl3pPr algn="l">
              <a:buNone/>
              <a:defRPr>
                <a:latin typeface="+mn-lt"/>
              </a:defRPr>
            </a:lvl3pPr>
            <a:lvl4pPr algn="l">
              <a:buNone/>
              <a:defRPr>
                <a:latin typeface="+mn-lt"/>
              </a:defRPr>
            </a:lvl4pPr>
            <a:lvl5pPr algn="l">
              <a:buNone/>
              <a:defRPr>
                <a:latin typeface="+mn-lt"/>
              </a:defRPr>
            </a:lvl5pPr>
          </a:lstStyle>
          <a:p>
            <a:pPr lvl="0"/>
            <a:r>
              <a:rPr lang="en-US" dirty="0"/>
              <a:t>Graphic Title – Arial 10pt Bold</a:t>
            </a:r>
          </a:p>
        </p:txBody>
      </p:sp>
      <p:sp>
        <p:nvSpPr>
          <p:cNvPr id="18" name="Text Placeholder 17"/>
          <p:cNvSpPr>
            <a:spLocks noGrp="1"/>
          </p:cNvSpPr>
          <p:nvPr>
            <p:ph type="body" sz="quarter" idx="24" hasCustomPrompt="1"/>
          </p:nvPr>
        </p:nvSpPr>
        <p:spPr>
          <a:xfrm>
            <a:off x="3336925" y="1417500"/>
            <a:ext cx="2743200" cy="192025"/>
          </a:xfrm>
          <a:prstGeom prst="rect">
            <a:avLst/>
          </a:prstGeom>
        </p:spPr>
        <p:txBody>
          <a:bodyPr lIns="45718" tIns="45718" rIns="45718" bIns="45718">
            <a:noAutofit/>
          </a:bodyPr>
          <a:lstStyle>
            <a:lvl1pPr marL="0" indent="0" algn="ctr">
              <a:spcBef>
                <a:spcPts val="0"/>
              </a:spcBef>
              <a:buNone/>
              <a:defRPr sz="900" i="1">
                <a:latin typeface="+mj-lt"/>
              </a:defRPr>
            </a:lvl1pPr>
            <a:lvl2pPr algn="ctr">
              <a:buNone/>
              <a:defRPr i="0"/>
            </a:lvl2pPr>
            <a:lvl3pPr algn="ctr">
              <a:buNone/>
              <a:defRPr i="0"/>
            </a:lvl3pPr>
            <a:lvl4pPr algn="ctr">
              <a:buNone/>
              <a:defRPr i="0"/>
            </a:lvl4pPr>
            <a:lvl5pPr algn="ctr">
              <a:buNone/>
              <a:defRPr i="0"/>
            </a:lvl5pPr>
          </a:lstStyle>
          <a:p>
            <a:pPr lvl="0"/>
            <a:r>
              <a:rPr lang="en-US" dirty="0"/>
              <a:t>Graphic Subtitle – Arial 9pt Italic, Use Title Case</a:t>
            </a:r>
          </a:p>
        </p:txBody>
      </p:sp>
      <p:sp>
        <p:nvSpPr>
          <p:cNvPr id="19" name="Content Placeholder 15"/>
          <p:cNvSpPr>
            <a:spLocks noGrp="1"/>
          </p:cNvSpPr>
          <p:nvPr>
            <p:ph sz="quarter" idx="25" hasCustomPrompt="1"/>
          </p:nvPr>
        </p:nvSpPr>
        <p:spPr>
          <a:xfrm>
            <a:off x="3336925" y="1872394"/>
            <a:ext cx="2743200" cy="2286000"/>
          </a:xfrm>
          <a:prstGeom prst="rect">
            <a:avLst/>
          </a:prstGeom>
          <a:ln>
            <a:noFill/>
          </a:ln>
        </p:spPr>
        <p:txBody>
          <a:bodyPr lIns="91435" tIns="45718" rIns="91435" bIns="45718" anchor="t"/>
          <a:lstStyle>
            <a:lvl1pPr marL="112708" indent="-112708" algn="l">
              <a:buFont typeface="Arial" pitchFamily="34" charset="0"/>
              <a:buChar char="•"/>
              <a:defRPr sz="800" i="1" baseline="0">
                <a:solidFill>
                  <a:schemeClr val="accent3"/>
                </a:solidFill>
              </a:defRPr>
            </a:lvl1pPr>
            <a:lvl2pPr>
              <a:buNone/>
              <a:defRPr/>
            </a:lvl2pPr>
            <a:lvl3pPr>
              <a:buNone/>
              <a:defRPr/>
            </a:lvl3pPr>
            <a:lvl4pPr>
              <a:buNone/>
              <a:defRPr/>
            </a:lvl4pPr>
            <a:lvl5pPr>
              <a:buNone/>
              <a:defRPr/>
            </a:lvl5pPr>
          </a:lstStyle>
          <a:p>
            <a:pPr lvl="0"/>
            <a:r>
              <a:rPr lang="en-US" dirty="0"/>
              <a:t>DESIGN NOTES:</a:t>
            </a:r>
            <a:br>
              <a:rPr lang="en-US" dirty="0"/>
            </a:br>
            <a:r>
              <a:rPr lang="en-US" dirty="0"/>
              <a:t>Click the corresponding icon to add a picture, table, or chart</a:t>
            </a:r>
            <a:br>
              <a:rPr lang="en-US" dirty="0"/>
            </a:br>
            <a:r>
              <a:rPr lang="en-US" dirty="0"/>
              <a:t>All pictures must have an image credit next to it</a:t>
            </a:r>
            <a:br>
              <a:rPr lang="en-US" dirty="0"/>
            </a:br>
            <a:r>
              <a:rPr lang="en-US" dirty="0"/>
              <a:t>Table font size is 9pt Arial</a:t>
            </a:r>
            <a:br>
              <a:rPr lang="en-US" dirty="0"/>
            </a:br>
            <a:r>
              <a:rPr lang="en-US" dirty="0"/>
              <a:t>Do not use Microsoft generic icons</a:t>
            </a:r>
          </a:p>
        </p:txBody>
      </p:sp>
      <p:sp>
        <p:nvSpPr>
          <p:cNvPr id="20" name="Text Placeholder 17"/>
          <p:cNvSpPr>
            <a:spLocks noGrp="1"/>
          </p:cNvSpPr>
          <p:nvPr>
            <p:ph type="body" sz="quarter" idx="26" hasCustomPrompt="1"/>
          </p:nvPr>
        </p:nvSpPr>
        <p:spPr>
          <a:xfrm>
            <a:off x="3336925" y="1609410"/>
            <a:ext cx="2743200" cy="192025"/>
          </a:xfrm>
          <a:prstGeom prst="rect">
            <a:avLst/>
          </a:prstGeom>
        </p:spPr>
        <p:txBody>
          <a:bodyPr lIns="45718" tIns="45718" rIns="45718" bIns="45718">
            <a:noAutofit/>
          </a:bodyPr>
          <a:lstStyle>
            <a:lvl1pPr marL="0" indent="0" algn="ctr">
              <a:spcBef>
                <a:spcPts val="0"/>
              </a:spcBef>
              <a:buNone/>
              <a:defRPr sz="800" i="0" baseline="0">
                <a:latin typeface="+mj-lt"/>
              </a:defRPr>
            </a:lvl1pPr>
            <a:lvl2pPr algn="ctr">
              <a:buNone/>
              <a:defRPr i="0"/>
            </a:lvl2pPr>
            <a:lvl3pPr algn="ctr">
              <a:buNone/>
              <a:defRPr i="0"/>
            </a:lvl3pPr>
            <a:lvl4pPr algn="ctr">
              <a:buNone/>
              <a:defRPr i="0"/>
            </a:lvl4pPr>
            <a:lvl5pPr algn="ctr">
              <a:buNone/>
              <a:defRPr i="0"/>
            </a:lvl5pPr>
          </a:lstStyle>
          <a:p>
            <a:pPr lvl="0"/>
            <a:r>
              <a:rPr lang="en-US" dirty="0"/>
              <a:t>N-Value (ex: n=84) – Arial 8pt Regular</a:t>
            </a:r>
          </a:p>
        </p:txBody>
      </p:sp>
      <p:sp>
        <p:nvSpPr>
          <p:cNvPr id="21" name="Text Placeholder 21"/>
          <p:cNvSpPr>
            <a:spLocks noGrp="1"/>
          </p:cNvSpPr>
          <p:nvPr>
            <p:ph type="body" sz="quarter" idx="17" hasCustomPrompt="1"/>
          </p:nvPr>
        </p:nvSpPr>
        <p:spPr>
          <a:xfrm>
            <a:off x="4352554" y="4572001"/>
            <a:ext cx="2048247" cy="228600"/>
          </a:xfrm>
          <a:prstGeom prst="rect">
            <a:avLst/>
          </a:prstGeom>
        </p:spPr>
        <p:txBody>
          <a:bodyPr lIns="45718" tIns="45718" rIns="45718" bIns="45718" anchor="b">
            <a:noAutofit/>
          </a:bodyPr>
          <a:lstStyle>
            <a:lvl1pPr marL="0" indent="0" algn="l">
              <a:spcBef>
                <a:spcPts val="0"/>
              </a:spcBef>
              <a:buNone/>
              <a:defRPr sz="5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23" name="Text Placeholder 23"/>
          <p:cNvSpPr>
            <a:spLocks noGrp="1"/>
          </p:cNvSpPr>
          <p:nvPr>
            <p:ph type="body" sz="quarter" idx="20" hasCustomPrompt="1"/>
          </p:nvPr>
        </p:nvSpPr>
        <p:spPr>
          <a:xfrm>
            <a:off x="121620" y="4506913"/>
            <a:ext cx="1828800" cy="292100"/>
          </a:xfrm>
          <a:prstGeom prst="rect">
            <a:avLst/>
          </a:prstGeom>
        </p:spPr>
        <p:txBody>
          <a:bodyPr lIns="45718" tIns="45718" rIns="45718" bIns="45718" anchor="b">
            <a:noAutofit/>
          </a:bodyPr>
          <a:lstStyle>
            <a:lvl1pPr marL="91435" indent="-91435" algn="l" defTabSz="91435">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3612887543"/>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userDrawn="1">
  <p:cSld name="14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20040" y="310348"/>
            <a:ext cx="5760720" cy="284917"/>
          </a:xfrm>
          <a:prstGeom prst="rect">
            <a:avLst/>
          </a:prstGeom>
        </p:spPr>
        <p:txBody>
          <a:bodyPr lIns="0" tIns="45718" rIns="0" bIns="45718">
            <a:noAutofit/>
          </a:bodyPr>
          <a:lstStyle>
            <a:lvl1pPr>
              <a:defRPr/>
            </a:lvl1pPr>
          </a:lstStyle>
          <a:p>
            <a:r>
              <a:rPr lang="en-US" dirty="0"/>
              <a:t>Slide Title – Arial 18pt Bold, Use Title Case</a:t>
            </a:r>
          </a:p>
        </p:txBody>
      </p:sp>
      <p:sp>
        <p:nvSpPr>
          <p:cNvPr id="3" name="Slide Number Placeholder 2"/>
          <p:cNvSpPr>
            <a:spLocks noGrp="1"/>
          </p:cNvSpPr>
          <p:nvPr>
            <p:ph type="sldNum" sz="quarter" idx="10"/>
          </p:nvPr>
        </p:nvSpPr>
        <p:spPr bwMode="gray">
          <a:xfrm>
            <a:off x="5965561" y="0"/>
            <a:ext cx="435240" cy="255588"/>
          </a:xfrm>
          <a:prstGeom prst="rect">
            <a:avLst/>
          </a:prstGeom>
        </p:spPr>
        <p:txBody>
          <a:bodyPr>
            <a:noAutofit/>
          </a:bodyPr>
          <a:lstStyle/>
          <a:p>
            <a:fld id="{D1524D41-16DC-4D92-9EF9-071B213BE0F5}" type="slidenum">
              <a:rPr lang="en-US" smtClean="0">
                <a:solidFill>
                  <a:srgbClr val="333E48"/>
                </a:solidFill>
              </a:rPr>
              <a:pPr/>
              <a:t>‹#›</a:t>
            </a:fld>
            <a:endParaRPr lang="en-US">
              <a:solidFill>
                <a:srgbClr val="333E48"/>
              </a:solidFill>
            </a:endParaRPr>
          </a:p>
        </p:txBody>
      </p:sp>
      <p:sp>
        <p:nvSpPr>
          <p:cNvPr id="5" name="Text Placeholder 4"/>
          <p:cNvSpPr>
            <a:spLocks noGrp="1"/>
          </p:cNvSpPr>
          <p:nvPr>
            <p:ph type="body" sz="quarter" idx="11" hasCustomPrompt="1"/>
          </p:nvPr>
        </p:nvSpPr>
        <p:spPr bwMode="gray">
          <a:xfrm>
            <a:off x="320040" y="672075"/>
            <a:ext cx="5759450" cy="307240"/>
          </a:xfrm>
          <a:prstGeom prst="rect">
            <a:avLst/>
          </a:prstGeom>
        </p:spPr>
        <p:txBody>
          <a:bodyPr lIns="0" tIns="45718" rIns="0" bIns="45718">
            <a:no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9" name="Text Placeholder 21"/>
          <p:cNvSpPr>
            <a:spLocks noGrp="1"/>
          </p:cNvSpPr>
          <p:nvPr>
            <p:ph type="body" sz="quarter" idx="17" hasCustomPrompt="1"/>
          </p:nvPr>
        </p:nvSpPr>
        <p:spPr bwMode="gray">
          <a:xfrm>
            <a:off x="4352554" y="4572001"/>
            <a:ext cx="2048247" cy="228600"/>
          </a:xfrm>
          <a:prstGeom prst="rect">
            <a:avLst/>
          </a:prstGeom>
        </p:spPr>
        <p:txBody>
          <a:bodyPr lIns="45718" tIns="45718" rIns="45718" bIns="45718" anchor="b">
            <a:noAutofit/>
          </a:bodyPr>
          <a:lstStyle>
            <a:lvl1pPr marL="0" indent="0" algn="l">
              <a:spcBef>
                <a:spcPts val="0"/>
              </a:spcBef>
              <a:buNone/>
              <a:defRPr sz="5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11" name="Text Placeholder 4"/>
          <p:cNvSpPr>
            <a:spLocks noGrp="1"/>
          </p:cNvSpPr>
          <p:nvPr>
            <p:ph type="body" sz="quarter" idx="19" hasCustomPrompt="1"/>
          </p:nvPr>
        </p:nvSpPr>
        <p:spPr bwMode="gray">
          <a:xfrm>
            <a:off x="320040" y="1"/>
            <a:ext cx="2926080" cy="211215"/>
          </a:xfrm>
          <a:prstGeom prst="rect">
            <a:avLst/>
          </a:prstGeom>
        </p:spPr>
        <p:txBody>
          <a:bodyPr lIns="0" tIns="45718" rIns="0" bIns="45718">
            <a:no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14" name="Text Placeholder 23"/>
          <p:cNvSpPr>
            <a:spLocks noGrp="1"/>
          </p:cNvSpPr>
          <p:nvPr>
            <p:ph type="body" sz="quarter" idx="20" hasCustomPrompt="1"/>
          </p:nvPr>
        </p:nvSpPr>
        <p:spPr bwMode="gray">
          <a:xfrm>
            <a:off x="121620" y="4506913"/>
            <a:ext cx="1791487" cy="292100"/>
          </a:xfrm>
          <a:prstGeom prst="rect">
            <a:avLst/>
          </a:prstGeom>
        </p:spPr>
        <p:txBody>
          <a:bodyPr lIns="45718" tIns="45718" rIns="45718" bIns="45718" anchor="b">
            <a:noAutofit/>
          </a:bodyPr>
          <a:lstStyle>
            <a:lvl1pPr marL="91435" indent="-91435" algn="l" defTabSz="91435">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
        <p:nvSpPr>
          <p:cNvPr id="21" name="Text Placeholder 16"/>
          <p:cNvSpPr>
            <a:spLocks noGrp="1"/>
          </p:cNvSpPr>
          <p:nvPr>
            <p:ph type="body" sz="quarter" idx="23" hasCustomPrompt="1"/>
          </p:nvPr>
        </p:nvSpPr>
        <p:spPr bwMode="gray">
          <a:xfrm>
            <a:off x="1141414" y="1188165"/>
            <a:ext cx="4117975" cy="230089"/>
          </a:xfrm>
          <a:prstGeom prst="rect">
            <a:avLst/>
          </a:prstGeom>
        </p:spPr>
        <p:txBody>
          <a:bodyPr lIns="91435" tIns="45718" rIns="91435" bIns="45718"/>
          <a:lstStyle>
            <a:lvl1pPr marL="0" indent="0" algn="ctr">
              <a:spcBef>
                <a:spcPts val="0"/>
              </a:spcBef>
              <a:buNone/>
              <a:defRPr sz="1100" b="1"/>
            </a:lvl1pPr>
            <a:lvl2pPr algn="ctr">
              <a:buNone/>
              <a:defRPr sz="1000" b="1"/>
            </a:lvl2pPr>
            <a:lvl3pPr algn="ctr">
              <a:buNone/>
              <a:defRPr sz="1000" b="1"/>
            </a:lvl3pPr>
            <a:lvl4pPr algn="ctr">
              <a:buNone/>
              <a:defRPr sz="1000" b="1"/>
            </a:lvl4pPr>
            <a:lvl5pPr algn="ctr">
              <a:buNone/>
              <a:defRPr sz="1000" b="1"/>
            </a:lvl5pPr>
          </a:lstStyle>
          <a:p>
            <a:pPr lvl="0"/>
            <a:r>
              <a:rPr lang="en-US" dirty="0"/>
              <a:t>Graphic Title – Arial 11pt Bold, Use Title Case</a:t>
            </a:r>
          </a:p>
        </p:txBody>
      </p:sp>
      <p:sp>
        <p:nvSpPr>
          <p:cNvPr id="22" name="Text Placeholder 16"/>
          <p:cNvSpPr>
            <a:spLocks noGrp="1"/>
          </p:cNvSpPr>
          <p:nvPr>
            <p:ph type="body" sz="quarter" idx="24" hasCustomPrompt="1"/>
          </p:nvPr>
        </p:nvSpPr>
        <p:spPr bwMode="gray">
          <a:xfrm>
            <a:off x="1141414" y="1424538"/>
            <a:ext cx="4117975" cy="242531"/>
          </a:xfrm>
          <a:prstGeom prst="rect">
            <a:avLst/>
          </a:prstGeom>
        </p:spPr>
        <p:txBody>
          <a:bodyPr lIns="91435" tIns="45718" rIns="91435" bIns="45718"/>
          <a:lstStyle>
            <a:lvl1pPr marL="0" indent="0" algn="ctr">
              <a:spcBef>
                <a:spcPts val="0"/>
              </a:spcBef>
              <a:buNone/>
              <a:defRPr sz="1000" b="0" i="1"/>
            </a:lvl1pPr>
            <a:lvl2pPr algn="ctr">
              <a:buNone/>
              <a:defRPr sz="1000" b="1"/>
            </a:lvl2pPr>
            <a:lvl3pPr algn="ctr">
              <a:buNone/>
              <a:defRPr sz="1000" b="1"/>
            </a:lvl3pPr>
            <a:lvl4pPr algn="ctr">
              <a:buNone/>
              <a:defRPr sz="1000" b="1"/>
            </a:lvl4pPr>
            <a:lvl5pPr algn="ctr">
              <a:buNone/>
              <a:defRPr sz="1000" b="1"/>
            </a:lvl5pPr>
          </a:lstStyle>
          <a:p>
            <a:pPr lvl="0"/>
            <a:r>
              <a:rPr lang="en-US" dirty="0"/>
              <a:t>Graphic Subtitle – Arial 10pt Italic, Use Title Case</a:t>
            </a:r>
          </a:p>
        </p:txBody>
      </p:sp>
    </p:spTree>
    <p:extLst>
      <p:ext uri="{BB962C8B-B14F-4D97-AF65-F5344CB8AC3E}">
        <p14:creationId xmlns:p14="http://schemas.microsoft.com/office/powerpoint/2010/main" val="1807142358"/>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userDrawn="1">
  <p:cSld name="18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20040" y="310348"/>
            <a:ext cx="5760720" cy="284917"/>
          </a:xfrm>
          <a:prstGeom prst="rect">
            <a:avLst/>
          </a:prstGeom>
        </p:spPr>
        <p:txBody>
          <a:bodyPr lIns="0" tIns="0" rIns="0" bIns="0" anchor="b" anchorCtr="0">
            <a:noAutofit/>
          </a:bodyPr>
          <a:lstStyle>
            <a:lvl1pPr>
              <a:defRPr/>
            </a:lvl1pPr>
          </a:lstStyle>
          <a:p>
            <a:r>
              <a:rPr lang="en-US" dirty="0"/>
              <a:t>Slide Title – Arial 18pt Bold, Use Title Case</a:t>
            </a:r>
          </a:p>
        </p:txBody>
      </p:sp>
      <p:sp>
        <p:nvSpPr>
          <p:cNvPr id="3" name="Slide Number Placeholder 2"/>
          <p:cNvSpPr>
            <a:spLocks noGrp="1"/>
          </p:cNvSpPr>
          <p:nvPr>
            <p:ph type="sldNum" sz="quarter" idx="10"/>
          </p:nvPr>
        </p:nvSpPr>
        <p:spPr bwMode="gray">
          <a:xfrm>
            <a:off x="5965561" y="0"/>
            <a:ext cx="435240" cy="255588"/>
          </a:xfrm>
          <a:prstGeom prst="rect">
            <a:avLst/>
          </a:prstGeom>
        </p:spPr>
        <p:txBody>
          <a:bodyPr>
            <a:noAutofit/>
          </a:bodyPr>
          <a:lstStyle/>
          <a:p>
            <a:fld id="{D1524D41-16DC-4D92-9EF9-071B213BE0F5}" type="slidenum">
              <a:rPr lang="en-US" smtClean="0">
                <a:solidFill>
                  <a:srgbClr val="333E48"/>
                </a:solidFill>
              </a:rPr>
              <a:pPr/>
              <a:t>‹#›</a:t>
            </a:fld>
            <a:endParaRPr lang="en-US">
              <a:solidFill>
                <a:srgbClr val="333E48"/>
              </a:solidFill>
            </a:endParaRPr>
          </a:p>
        </p:txBody>
      </p:sp>
      <p:sp>
        <p:nvSpPr>
          <p:cNvPr id="5" name="Text Placeholder 4"/>
          <p:cNvSpPr>
            <a:spLocks noGrp="1"/>
          </p:cNvSpPr>
          <p:nvPr>
            <p:ph type="body" sz="quarter" idx="11" hasCustomPrompt="1"/>
          </p:nvPr>
        </p:nvSpPr>
        <p:spPr bwMode="gray">
          <a:xfrm>
            <a:off x="320040" y="672075"/>
            <a:ext cx="5759450" cy="307240"/>
          </a:xfrm>
          <a:prstGeom prst="rect">
            <a:avLst/>
          </a:prstGeom>
        </p:spPr>
        <p:txBody>
          <a:bodyPr lIns="0" tIns="45718" rIns="0" bIns="45718">
            <a:no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9" name="Text Placeholder 21"/>
          <p:cNvSpPr>
            <a:spLocks noGrp="1"/>
          </p:cNvSpPr>
          <p:nvPr>
            <p:ph type="body" sz="quarter" idx="17" hasCustomPrompt="1"/>
          </p:nvPr>
        </p:nvSpPr>
        <p:spPr bwMode="gray">
          <a:xfrm>
            <a:off x="4352554" y="4572001"/>
            <a:ext cx="2048247" cy="228600"/>
          </a:xfrm>
          <a:prstGeom prst="rect">
            <a:avLst/>
          </a:prstGeom>
        </p:spPr>
        <p:txBody>
          <a:bodyPr lIns="45718" tIns="45718" rIns="45718" bIns="45718" anchor="b">
            <a:noAutofit/>
          </a:bodyPr>
          <a:lstStyle>
            <a:lvl1pPr marL="0" indent="0" algn="l">
              <a:spcBef>
                <a:spcPts val="0"/>
              </a:spcBef>
              <a:buNone/>
              <a:defRPr sz="5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11" name="Text Placeholder 4"/>
          <p:cNvSpPr>
            <a:spLocks noGrp="1"/>
          </p:cNvSpPr>
          <p:nvPr>
            <p:ph type="body" sz="quarter" idx="19" hasCustomPrompt="1"/>
          </p:nvPr>
        </p:nvSpPr>
        <p:spPr bwMode="gray">
          <a:xfrm>
            <a:off x="320040" y="1"/>
            <a:ext cx="2926080" cy="211215"/>
          </a:xfrm>
          <a:prstGeom prst="rect">
            <a:avLst/>
          </a:prstGeom>
        </p:spPr>
        <p:txBody>
          <a:bodyPr lIns="0" tIns="45718" rIns="0" bIns="45718">
            <a:no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14" name="Text Placeholder 23"/>
          <p:cNvSpPr>
            <a:spLocks noGrp="1"/>
          </p:cNvSpPr>
          <p:nvPr>
            <p:ph type="body" sz="quarter" idx="20" hasCustomPrompt="1"/>
          </p:nvPr>
        </p:nvSpPr>
        <p:spPr bwMode="gray">
          <a:xfrm>
            <a:off x="121620" y="4506913"/>
            <a:ext cx="1791487" cy="292100"/>
          </a:xfrm>
          <a:prstGeom prst="rect">
            <a:avLst/>
          </a:prstGeom>
        </p:spPr>
        <p:txBody>
          <a:bodyPr lIns="45718" tIns="45718" rIns="45718" bIns="45718" anchor="b">
            <a:noAutofit/>
          </a:bodyPr>
          <a:lstStyle>
            <a:lvl1pPr marL="91435" indent="-91435" algn="l" defTabSz="91435">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4064593257"/>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userDrawn="1">
  <p:cSld name="37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20040" y="310348"/>
            <a:ext cx="5760720" cy="284917"/>
          </a:xfrm>
          <a:prstGeom prst="rect">
            <a:avLst/>
          </a:prstGeom>
        </p:spPr>
        <p:txBody>
          <a:bodyPr lIns="0" tIns="0" rIns="0" bIns="0" anchor="b" anchorCtr="0">
            <a:noAutofit/>
          </a:bodyPr>
          <a:lstStyle>
            <a:lvl1pPr>
              <a:defRPr/>
            </a:lvl1pPr>
          </a:lstStyle>
          <a:p>
            <a:r>
              <a:rPr lang="en-US" dirty="0"/>
              <a:t>Slide Title – Arial 18pt Bold, Use Title Case</a:t>
            </a:r>
          </a:p>
        </p:txBody>
      </p:sp>
      <p:sp>
        <p:nvSpPr>
          <p:cNvPr id="3" name="Slide Number Placeholder 2"/>
          <p:cNvSpPr>
            <a:spLocks noGrp="1"/>
          </p:cNvSpPr>
          <p:nvPr>
            <p:ph type="sldNum" sz="quarter" idx="10"/>
          </p:nvPr>
        </p:nvSpPr>
        <p:spPr bwMode="gray">
          <a:xfrm>
            <a:off x="5965560" y="0"/>
            <a:ext cx="435240" cy="255588"/>
          </a:xfrm>
          <a:prstGeom prst="rect">
            <a:avLst/>
          </a:prstGeom>
        </p:spPr>
        <p:txBody>
          <a:bodyPr>
            <a:noAutofit/>
          </a:bodyPr>
          <a:lstStyle/>
          <a:p>
            <a:fld id="{D1524D41-16DC-4D92-9EF9-071B213BE0F5}" type="slidenum">
              <a:rPr lang="en-US" smtClean="0">
                <a:solidFill>
                  <a:srgbClr val="333E48"/>
                </a:solidFill>
              </a:rPr>
              <a:pPr/>
              <a:t>‹#›</a:t>
            </a:fld>
            <a:endParaRPr lang="en-US">
              <a:solidFill>
                <a:srgbClr val="333E48"/>
              </a:solidFill>
            </a:endParaRPr>
          </a:p>
        </p:txBody>
      </p:sp>
      <p:sp>
        <p:nvSpPr>
          <p:cNvPr id="5" name="Text Placeholder 4"/>
          <p:cNvSpPr>
            <a:spLocks noGrp="1"/>
          </p:cNvSpPr>
          <p:nvPr>
            <p:ph type="body" sz="quarter" idx="11" hasCustomPrompt="1"/>
          </p:nvPr>
        </p:nvSpPr>
        <p:spPr bwMode="gray">
          <a:xfrm>
            <a:off x="320040" y="672075"/>
            <a:ext cx="5759450" cy="307240"/>
          </a:xfrm>
          <a:prstGeom prst="rect">
            <a:avLst/>
          </a:prstGeom>
        </p:spPr>
        <p:txBody>
          <a:bodyPr lIns="0" rIns="0">
            <a:no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9" name="Text Placeholder 21"/>
          <p:cNvSpPr>
            <a:spLocks noGrp="1"/>
          </p:cNvSpPr>
          <p:nvPr>
            <p:ph type="body" sz="quarter" idx="17" hasCustomPrompt="1"/>
          </p:nvPr>
        </p:nvSpPr>
        <p:spPr bwMode="gray">
          <a:xfrm>
            <a:off x="4352553" y="4572000"/>
            <a:ext cx="2048247" cy="228600"/>
          </a:xfrm>
          <a:prstGeom prst="rect">
            <a:avLst/>
          </a:prstGeom>
        </p:spPr>
        <p:txBody>
          <a:bodyPr lIns="45720" tIns="45720" rIns="45720" bIns="45720" anchor="b">
            <a:noAutofit/>
          </a:bodyPr>
          <a:lstStyle>
            <a:lvl1pPr marL="0" indent="0" algn="l">
              <a:spcBef>
                <a:spcPts val="0"/>
              </a:spcBef>
              <a:buNone/>
              <a:defRPr sz="500" baseline="0">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11" name="Text Placeholder 4"/>
          <p:cNvSpPr>
            <a:spLocks noGrp="1"/>
          </p:cNvSpPr>
          <p:nvPr>
            <p:ph type="body" sz="quarter" idx="19" hasCustomPrompt="1"/>
          </p:nvPr>
        </p:nvSpPr>
        <p:spPr bwMode="gray">
          <a:xfrm>
            <a:off x="320040" y="0"/>
            <a:ext cx="2926080" cy="211215"/>
          </a:xfrm>
          <a:prstGeom prst="rect">
            <a:avLst/>
          </a:prstGeom>
        </p:spPr>
        <p:txBody>
          <a:bodyPr lIns="0" rIns="0">
            <a:no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14" name="Text Placeholder 23"/>
          <p:cNvSpPr>
            <a:spLocks noGrp="1"/>
          </p:cNvSpPr>
          <p:nvPr>
            <p:ph type="body" sz="quarter" idx="20" hasCustomPrompt="1"/>
          </p:nvPr>
        </p:nvSpPr>
        <p:spPr bwMode="gray">
          <a:xfrm>
            <a:off x="121619" y="4506913"/>
            <a:ext cx="1791487" cy="292100"/>
          </a:xfrm>
          <a:prstGeom prst="rect">
            <a:avLst/>
          </a:prstGeom>
        </p:spPr>
        <p:txBody>
          <a:bodyPr lIns="45720" rIns="45720" anchor="b">
            <a:no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3092675047"/>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userDrawn="1">
  <p:cSld name="1_Standard">
    <p:spTree>
      <p:nvGrpSpPr>
        <p:cNvPr id="1" name=""/>
        <p:cNvGrpSpPr/>
        <p:nvPr/>
      </p:nvGrpSpPr>
      <p:grpSpPr>
        <a:xfrm>
          <a:off x="0" y="0"/>
          <a:ext cx="0" cy="0"/>
          <a:chOff x="0" y="0"/>
          <a:chExt cx="0" cy="0"/>
        </a:xfrm>
      </p:grpSpPr>
      <p:sp>
        <p:nvSpPr>
          <p:cNvPr id="12"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17" name="Text Placeholder 4"/>
          <p:cNvSpPr>
            <a:spLocks noGrp="1"/>
          </p:cNvSpPr>
          <p:nvPr>
            <p:ph type="body" sz="quarter" idx="22" hasCustomPrompt="1"/>
          </p:nvPr>
        </p:nvSpPr>
        <p:spPr bwMode="gray">
          <a:xfrm>
            <a:off x="320040" y="45947"/>
            <a:ext cx="2926080" cy="138499"/>
          </a:xfrm>
          <a:prstGeom prst="rect">
            <a:avLst/>
          </a:prstGeom>
        </p:spPr>
        <p:txBody>
          <a:bodyPr lIns="0" tIns="0" rIns="0" bIns="0">
            <a:sp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20" name="Text Placeholder 21"/>
          <p:cNvSpPr>
            <a:spLocks noGrp="1"/>
          </p:cNvSpPr>
          <p:nvPr>
            <p:ph type="body" sz="quarter" idx="23" hasCustomPrompt="1"/>
          </p:nvPr>
        </p:nvSpPr>
        <p:spPr bwMode="gray">
          <a:xfrm>
            <a:off x="4412710" y="4619012"/>
            <a:ext cx="1988089" cy="181588"/>
          </a:xfrm>
          <a:prstGeom prst="rect">
            <a:avLst/>
          </a:prstGeom>
        </p:spPr>
        <p:txBody>
          <a:bodyPr lIns="0" tIns="0" rIns="45720" bIns="27432"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21" name="Text Placeholder 23"/>
          <p:cNvSpPr>
            <a:spLocks noGrp="1"/>
          </p:cNvSpPr>
          <p:nvPr>
            <p:ph type="body" sz="quarter" idx="24" hasCustomPrompt="1"/>
          </p:nvPr>
        </p:nvSpPr>
        <p:spPr bwMode="gray">
          <a:xfrm>
            <a:off x="0" y="4390123"/>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
        <p:nvSpPr>
          <p:cNvPr id="23" name="Text Placeholder 4"/>
          <p:cNvSpPr>
            <a:spLocks noGrp="1"/>
          </p:cNvSpPr>
          <p:nvPr>
            <p:ph type="body" sz="quarter" idx="25" hasCustomPrompt="1"/>
          </p:nvPr>
        </p:nvSpPr>
        <p:spPr bwMode="gray">
          <a:xfrm>
            <a:off x="320040" y="317903"/>
            <a:ext cx="5759450" cy="276999"/>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a:t>Slide Title – Arial 18pt Bold, Use Title Case</a:t>
            </a:r>
          </a:p>
        </p:txBody>
      </p:sp>
    </p:spTree>
    <p:extLst>
      <p:ext uri="{BB962C8B-B14F-4D97-AF65-F5344CB8AC3E}">
        <p14:creationId xmlns:p14="http://schemas.microsoft.com/office/powerpoint/2010/main" val="1459367998"/>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userDrawn="1">
  <p:cSld name="29_Standard">
    <p:spTree>
      <p:nvGrpSpPr>
        <p:cNvPr id="1" name=""/>
        <p:cNvGrpSpPr/>
        <p:nvPr/>
      </p:nvGrpSpPr>
      <p:grpSpPr>
        <a:xfrm>
          <a:off x="0" y="0"/>
          <a:ext cx="0" cy="0"/>
          <a:chOff x="0" y="0"/>
          <a:chExt cx="0" cy="0"/>
        </a:xfrm>
      </p:grpSpPr>
      <p:sp>
        <p:nvSpPr>
          <p:cNvPr id="12"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17" name="Text Placeholder 4"/>
          <p:cNvSpPr>
            <a:spLocks noGrp="1"/>
          </p:cNvSpPr>
          <p:nvPr>
            <p:ph type="body" sz="quarter" idx="22" hasCustomPrompt="1"/>
          </p:nvPr>
        </p:nvSpPr>
        <p:spPr bwMode="gray">
          <a:xfrm>
            <a:off x="320040" y="45947"/>
            <a:ext cx="2926080" cy="140039"/>
          </a:xfrm>
          <a:prstGeom prst="rect">
            <a:avLst/>
          </a:prstGeom>
        </p:spPr>
        <p:txBody>
          <a:bodyPr lIns="0" tIns="0" rIns="0" bIns="0">
            <a:sp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20" name="Text Placeholder 21"/>
          <p:cNvSpPr>
            <a:spLocks noGrp="1"/>
          </p:cNvSpPr>
          <p:nvPr>
            <p:ph type="body" sz="quarter" idx="23" hasCustomPrompt="1"/>
          </p:nvPr>
        </p:nvSpPr>
        <p:spPr bwMode="gray">
          <a:xfrm>
            <a:off x="4412711" y="4619013"/>
            <a:ext cx="1988089" cy="181588"/>
          </a:xfrm>
          <a:prstGeom prst="rect">
            <a:avLst/>
          </a:prstGeom>
        </p:spPr>
        <p:txBody>
          <a:bodyPr lIns="0" tIns="0" rIns="45718" bIns="27431"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21" name="Text Placeholder 23"/>
          <p:cNvSpPr>
            <a:spLocks noGrp="1"/>
          </p:cNvSpPr>
          <p:nvPr>
            <p:ph type="body" sz="quarter" idx="24" hasCustomPrompt="1"/>
          </p:nvPr>
        </p:nvSpPr>
        <p:spPr bwMode="gray">
          <a:xfrm>
            <a:off x="0" y="4390123"/>
            <a:ext cx="1743559" cy="230832"/>
          </a:xfrm>
          <a:prstGeom prst="rect">
            <a:avLst/>
          </a:prstGeom>
        </p:spPr>
        <p:txBody>
          <a:bodyPr lIns="45718" tIns="0" rIns="0" bIns="0" anchor="b">
            <a:spAutoFit/>
          </a:bodyPr>
          <a:lstStyle>
            <a:lvl1pPr marL="91435" indent="-91435" algn="l" defTabSz="91435">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
        <p:nvSpPr>
          <p:cNvPr id="23" name="Text Placeholder 4"/>
          <p:cNvSpPr>
            <a:spLocks noGrp="1"/>
          </p:cNvSpPr>
          <p:nvPr>
            <p:ph type="body" sz="quarter" idx="25" hasCustomPrompt="1"/>
          </p:nvPr>
        </p:nvSpPr>
        <p:spPr bwMode="gray">
          <a:xfrm>
            <a:off x="320040" y="314826"/>
            <a:ext cx="5759450" cy="280077"/>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a:t>Slide Title – Arial 18pt Bold, Use Title Case</a:t>
            </a:r>
          </a:p>
        </p:txBody>
      </p:sp>
    </p:spTree>
    <p:extLst>
      <p:ext uri="{BB962C8B-B14F-4D97-AF65-F5344CB8AC3E}">
        <p14:creationId xmlns:p14="http://schemas.microsoft.com/office/powerpoint/2010/main" val="3991385156"/>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87" y="-13366"/>
            <a:ext cx="6419086" cy="4814315"/>
          </a:xfrm>
          <a:prstGeom prst="rect">
            <a:avLst/>
          </a:prstGeom>
        </p:spPr>
      </p:pic>
    </p:spTree>
    <p:extLst>
      <p:ext uri="{BB962C8B-B14F-4D97-AF65-F5344CB8AC3E}">
        <p14:creationId xmlns:p14="http://schemas.microsoft.com/office/powerpoint/2010/main" val="3924193310"/>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showMasterSp="0" preserve="1" userDrawn="1">
  <p:cSld name="Title: Logo Lock-up">
    <p:spTree>
      <p:nvGrpSpPr>
        <p:cNvPr id="1" name=""/>
        <p:cNvGrpSpPr/>
        <p:nvPr/>
      </p:nvGrpSpPr>
      <p:grpSpPr>
        <a:xfrm>
          <a:off x="0" y="0"/>
          <a:ext cx="0" cy="0"/>
          <a:chOff x="0" y="0"/>
          <a:chExt cx="0" cy="0"/>
        </a:xfrm>
      </p:grpSpPr>
      <p:sp>
        <p:nvSpPr>
          <p:cNvPr id="15" name="Rectangle 14"/>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20" name="Group 19"/>
          <p:cNvGrpSpPr/>
          <p:nvPr userDrawn="1"/>
        </p:nvGrpSpPr>
        <p:grpSpPr bwMode="gray">
          <a:xfrm>
            <a:off x="2469328" y="1009678"/>
            <a:ext cx="3931710" cy="3793330"/>
            <a:chOff x="2469328" y="1009678"/>
            <a:chExt cx="3931710" cy="3793330"/>
          </a:xfrm>
        </p:grpSpPr>
        <p:sp>
          <p:nvSpPr>
            <p:cNvPr id="21"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2"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3"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grpSp>
      <p:sp>
        <p:nvSpPr>
          <p:cNvPr id="24" name="Rectangle 23"/>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5" name="Rectangle 24"/>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6" name="Text Placeholder 5"/>
          <p:cNvSpPr txBox="1">
            <a:spLocks/>
          </p:cNvSpPr>
          <p:nvPr userDrawn="1"/>
        </p:nvSpPr>
        <p:spPr bwMode="gray">
          <a:xfrm>
            <a:off x="3196864" y="4558066"/>
            <a:ext cx="2880771" cy="123111"/>
          </a:xfrm>
          <a:prstGeom prst="rect">
            <a:avLst/>
          </a:prstGeom>
        </p:spPr>
        <p:txBody>
          <a:bodyPr lIns="0" tIns="0" rIns="0" bIns="0">
            <a:spAutoFit/>
          </a:bodyPr>
          <a:lstStyle>
            <a:lvl1pPr marL="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1pPr>
            <a:lvl2pPr marL="1143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2pPr>
            <a:lvl3pPr marL="2286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3pPr>
            <a:lvl4pPr marL="3429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4pPr>
            <a:lvl5pPr marL="457200" indent="0" algn="l" defTabSz="640080" rtl="0" eaLnBrk="1" latinLnBrk="0" hangingPunct="1">
              <a:spcBef>
                <a:spcPts val="0"/>
              </a:spcBef>
              <a:buFont typeface="Arial" pitchFamily="34" charset="0"/>
              <a:buNone/>
              <a:defRPr sz="1200" kern="1200" baseline="0">
                <a:solidFill>
                  <a:schemeClr val="bg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lgn="r"/>
            <a:r>
              <a:rPr lang="en-US" sz="800" dirty="0">
                <a:solidFill>
                  <a:srgbClr val="333E48"/>
                </a:solidFill>
              </a:rPr>
              <a:t>research             technology             consulting</a:t>
            </a: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335" y="4563674"/>
            <a:ext cx="2665432" cy="115036"/>
          </a:xfrm>
          <a:prstGeom prst="rect">
            <a:avLst/>
          </a:prstGeom>
        </p:spPr>
      </p:pic>
      <p:sp>
        <p:nvSpPr>
          <p:cNvPr id="4"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6"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sp>
        <p:nvSpPr>
          <p:cNvPr id="18" name="Text Placeholder 5"/>
          <p:cNvSpPr>
            <a:spLocks noGrp="1"/>
          </p:cNvSpPr>
          <p:nvPr>
            <p:ph type="body" sz="quarter" idx="21" hasCustomPrompt="1"/>
          </p:nvPr>
        </p:nvSpPr>
        <p:spPr bwMode="gray">
          <a:xfrm>
            <a:off x="2012737" y="272657"/>
            <a:ext cx="2286000" cy="402336"/>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6" name="Straight Connector 15"/>
          <p:cNvCxnSpPr/>
          <p:nvPr userDrawn="1"/>
        </p:nvCxnSpPr>
        <p:spPr bwMode="gray">
          <a:xfrm>
            <a:off x="1892961" y="272657"/>
            <a:ext cx="0" cy="398908"/>
          </a:xfrm>
          <a:prstGeom prst="line">
            <a:avLst/>
          </a:prstGeom>
          <a:ln w="5715">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8782" y="272657"/>
            <a:ext cx="1438723" cy="398908"/>
          </a:xfrm>
          <a:prstGeom prst="rect">
            <a:avLst/>
          </a:prstGeom>
        </p:spPr>
      </p:pic>
      <p:grpSp>
        <p:nvGrpSpPr>
          <p:cNvPr id="43" name="Group 42"/>
          <p:cNvGrpSpPr/>
          <p:nvPr userDrawn="1"/>
        </p:nvGrpSpPr>
        <p:grpSpPr>
          <a:xfrm>
            <a:off x="5376532" y="4563007"/>
            <a:ext cx="196409" cy="128480"/>
            <a:chOff x="656773" y="1399832"/>
            <a:chExt cx="8289135" cy="5422283"/>
          </a:xfrm>
        </p:grpSpPr>
        <p:sp>
          <p:nvSpPr>
            <p:cNvPr id="44" name="Rectangle 43"/>
            <p:cNvSpPr/>
            <p:nvPr/>
          </p:nvSpPr>
          <p:spPr bwMode="gray">
            <a:xfrm flipH="1">
              <a:off x="4417883" y="3543481"/>
              <a:ext cx="4528025" cy="3278634"/>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45" name="Group 44"/>
            <p:cNvGrpSpPr/>
            <p:nvPr/>
          </p:nvGrpSpPr>
          <p:grpSpPr>
            <a:xfrm>
              <a:off x="656773" y="1399832"/>
              <a:ext cx="3784599" cy="5422283"/>
              <a:chOff x="656773" y="1399832"/>
              <a:chExt cx="3784599" cy="5422283"/>
            </a:xfrm>
          </p:grpSpPr>
          <p:sp>
            <p:nvSpPr>
              <p:cNvPr id="47" name="Rectangle 43"/>
              <p:cNvSpPr/>
              <p:nvPr/>
            </p:nvSpPr>
            <p:spPr bwMode="gray">
              <a:xfrm>
                <a:off x="656773" y="3543481"/>
                <a:ext cx="3784599" cy="3278634"/>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8" name="Oval 47"/>
              <p:cNvSpPr/>
              <p:nvPr/>
            </p:nvSpPr>
            <p:spPr bwMode="gray">
              <a:xfrm>
                <a:off x="793607"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46" name="Oval 45"/>
            <p:cNvSpPr/>
            <p:nvPr/>
          </p:nvSpPr>
          <p:spPr bwMode="gray">
            <a:xfrm>
              <a:off x="6937232"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grpSp>
        <p:nvGrpSpPr>
          <p:cNvPr id="49" name="Group 48"/>
          <p:cNvGrpSpPr/>
          <p:nvPr userDrawn="1"/>
        </p:nvGrpSpPr>
        <p:grpSpPr>
          <a:xfrm>
            <a:off x="4558489" y="4525050"/>
            <a:ext cx="151956" cy="203371"/>
            <a:chOff x="4807473" y="3465581"/>
            <a:chExt cx="2677513" cy="3583450"/>
          </a:xfrm>
          <a:solidFill>
            <a:schemeClr val="tx1"/>
          </a:solidFill>
        </p:grpSpPr>
        <p:sp>
          <p:nvSpPr>
            <p:cNvPr id="50" name="Flowchart: Manual Operation 15"/>
            <p:cNvSpPr/>
            <p:nvPr/>
          </p:nvSpPr>
          <p:spPr bwMode="gray">
            <a:xfrm>
              <a:off x="5047396" y="5469276"/>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51" name="Flowchart: Manual Operation 15"/>
            <p:cNvSpPr/>
            <p:nvPr/>
          </p:nvSpPr>
          <p:spPr bwMode="gray">
            <a:xfrm>
              <a:off x="4807473" y="3465581"/>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52" name="Flowchart: Manual Operation 15"/>
            <p:cNvSpPr/>
            <p:nvPr/>
          </p:nvSpPr>
          <p:spPr bwMode="gray">
            <a:xfrm rot="21428216">
              <a:off x="6068144" y="4422934"/>
              <a:ext cx="1416842" cy="141684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53" name="Rounded Rectangle 11"/>
          <p:cNvSpPr/>
          <p:nvPr userDrawn="1"/>
        </p:nvSpPr>
        <p:spPr bwMode="gray">
          <a:xfrm rot="18908457">
            <a:off x="3760132" y="4584583"/>
            <a:ext cx="190031" cy="98266"/>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Tree>
    <p:extLst>
      <p:ext uri="{BB962C8B-B14F-4D97-AF65-F5344CB8AC3E}">
        <p14:creationId xmlns:p14="http://schemas.microsoft.com/office/powerpoint/2010/main" val="128273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oad Map 5">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lvl="0" algn="ctr">
              <a:spcBef>
                <a:spcPts val="500"/>
              </a:spcBef>
            </a:pPr>
            <a:endParaRPr lang="en-US" sz="1000" dirty="0" err="1">
              <a:solidFill>
                <a:schemeClr val="bg1"/>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sp>
        <p:nvSpPr>
          <p:cNvPr id="13" name="TextBox 12"/>
          <p:cNvSpPr txBox="1"/>
          <p:nvPr userDrawn="1"/>
        </p:nvSpPr>
        <p:spPr bwMode="gray">
          <a:xfrm>
            <a:off x="629279" y="160443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chemeClr val="bg1"/>
                </a:solidFill>
              </a:rPr>
              <a:t>2</a:t>
            </a:r>
          </a:p>
        </p:txBody>
      </p:sp>
      <p:sp>
        <p:nvSpPr>
          <p:cNvPr id="14" name="TextBox 13"/>
          <p:cNvSpPr txBox="1"/>
          <p:nvPr userDrawn="1"/>
        </p:nvSpPr>
        <p:spPr bwMode="gray">
          <a:xfrm>
            <a:off x="870300" y="218250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chemeClr val="bg1"/>
                </a:solidFill>
              </a:rPr>
              <a:t>3</a:t>
            </a:r>
          </a:p>
        </p:txBody>
      </p:sp>
      <p:sp>
        <p:nvSpPr>
          <p:cNvPr id="15" name="TextBox 14"/>
          <p:cNvSpPr txBox="1"/>
          <p:nvPr userDrawn="1"/>
        </p:nvSpPr>
        <p:spPr bwMode="gray">
          <a:xfrm>
            <a:off x="1097035" y="276057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chemeClr val="bg1"/>
                </a:solidFill>
              </a:rPr>
              <a:t>4</a:t>
            </a:r>
          </a:p>
        </p:txBody>
      </p:sp>
      <p:sp>
        <p:nvSpPr>
          <p:cNvPr id="17" name="TextBox 16"/>
          <p:cNvSpPr txBox="1"/>
          <p:nvPr userDrawn="1"/>
        </p:nvSpPr>
        <p:spPr bwMode="gray">
          <a:xfrm>
            <a:off x="1323771" y="333864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chemeClr val="bg1"/>
                </a:solidFill>
              </a:rPr>
              <a:t>5</a:t>
            </a:r>
          </a:p>
        </p:txBody>
      </p:sp>
      <p:sp>
        <p:nvSpPr>
          <p:cNvPr id="18" name="TextBox 17"/>
          <p:cNvSpPr txBox="1"/>
          <p:nvPr userDrawn="1"/>
        </p:nvSpPr>
        <p:spPr bwMode="gray">
          <a:xfrm>
            <a:off x="402544" y="102636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chemeClr val="bg1"/>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b="0" dirty="0">
                <a:solidFill>
                  <a:schemeClr val="bg1"/>
                </a:solidFill>
                <a:latin typeface="Arial" pitchFamily="34" charset="0"/>
                <a:cs typeface="Arial" pitchFamily="34" charset="0"/>
              </a:rPr>
              <a:t>Road</a:t>
            </a:r>
            <a:r>
              <a:rPr lang="en-US" sz="1200" b="0" baseline="0" dirty="0">
                <a:solidFill>
                  <a:schemeClr val="bg1"/>
                </a:solidFill>
                <a:latin typeface="Arial" pitchFamily="34" charset="0"/>
                <a:cs typeface="Arial" pitchFamily="34" charset="0"/>
              </a:rPr>
              <a:t> Map</a:t>
            </a:r>
            <a:endParaRPr lang="en-US" sz="1200" b="0" dirty="0">
              <a:solidFill>
                <a:schemeClr val="bg1"/>
              </a:solidFill>
              <a:latin typeface="Arial" pitchFamily="34" charset="0"/>
              <a:cs typeface="Arial" pitchFamily="34" charset="0"/>
            </a:endParaRPr>
          </a:p>
        </p:txBody>
      </p:sp>
      <p:sp>
        <p:nvSpPr>
          <p:cNvPr id="19" name="TextBox 18"/>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a:t>
            </a:r>
            <a:r>
              <a:rPr kumimoji="0" lang="en-US" sz="500" b="0" i="0" u="none" strike="noStrike" kern="1200" cap="none" spc="0" normalizeH="0" baseline="0" noProof="0" dirty="0">
                <a:ln>
                  <a:noFill/>
                </a:ln>
                <a:solidFill>
                  <a:schemeClr val="accent1"/>
                </a:solidFill>
                <a:effectLst/>
                <a:uLnTx/>
                <a:uFillTx/>
                <a:latin typeface="+mn-lt"/>
                <a:ea typeface="+mn-ea"/>
                <a:cs typeface="+mn-cs"/>
              </a:rPr>
              <a:t>2018 The Advisory Board Company • </a:t>
            </a:r>
            <a:r>
              <a:rPr kumimoji="0" lang="en-US" sz="500" b="1" i="0" u="none" strike="noStrike" kern="1200" cap="none" spc="0" normalizeH="0" baseline="0" noProof="0" dirty="0">
                <a:ln>
                  <a:noFill/>
                </a:ln>
                <a:solidFill>
                  <a:schemeClr val="accent1"/>
                </a:solidFill>
                <a:effectLst/>
                <a:uLnTx/>
                <a:uFillTx/>
                <a:latin typeface="+mn-lt"/>
                <a:ea typeface="+mn-ea"/>
                <a:cs typeface="+mn-cs"/>
              </a:rPr>
              <a:t>advisory.com</a:t>
            </a:r>
            <a:endParaRPr kumimoji="0" lang="en-US" sz="500" b="0" i="0" u="none" strike="noStrike" kern="1200" cap="none" spc="0" normalizeH="0" baseline="0" noProof="0" dirty="0">
              <a:ln>
                <a:noFill/>
              </a:ln>
              <a:solidFill>
                <a:schemeClr val="accent1"/>
              </a:solidFill>
              <a:effectLst/>
              <a:uLnTx/>
              <a:uFillTx/>
              <a:latin typeface="+mn-lt"/>
              <a:ea typeface="+mn-ea"/>
              <a:cs typeface="+mn-cs"/>
            </a:endParaRP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3" name="Title 1"/>
          <p:cNvSpPr>
            <a:spLocks noGrp="1"/>
          </p:cNvSpPr>
          <p:nvPr>
            <p:ph type="title" hasCustomPrompt="1"/>
          </p:nvPr>
        </p:nvSpPr>
        <p:spPr bwMode="gray">
          <a:xfrm>
            <a:off x="1007460" y="1164868"/>
            <a:ext cx="4572000" cy="215444"/>
          </a:xfrm>
        </p:spPr>
        <p:txBody>
          <a:bodyPr anchor="ctr" anchorCtr="0"/>
          <a:lstStyle>
            <a:lvl1pPr>
              <a:defRPr sz="1400" b="0"/>
            </a:lvl1pPr>
          </a:lstStyle>
          <a:p>
            <a:r>
              <a:rPr lang="en-US" dirty="0"/>
              <a:t>Section Title – Arial 14pt Regular, White, Use Title Case</a:t>
            </a:r>
          </a:p>
        </p:txBody>
      </p:sp>
      <p:sp>
        <p:nvSpPr>
          <p:cNvPr id="25" name="Text Placeholder 4"/>
          <p:cNvSpPr>
            <a:spLocks noGrp="1"/>
          </p:cNvSpPr>
          <p:nvPr>
            <p:ph type="body" sz="quarter" idx="28" hasCustomPrompt="1"/>
          </p:nvPr>
        </p:nvSpPr>
        <p:spPr bwMode="gray">
          <a:xfrm>
            <a:off x="1259614" y="177371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6" name="Text Placeholder 4"/>
          <p:cNvSpPr>
            <a:spLocks noGrp="1"/>
          </p:cNvSpPr>
          <p:nvPr>
            <p:ph type="body" sz="quarter" idx="31" hasCustomPrompt="1"/>
          </p:nvPr>
        </p:nvSpPr>
        <p:spPr bwMode="gray">
          <a:xfrm>
            <a:off x="1478819" y="235178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2" hasCustomPrompt="1"/>
          </p:nvPr>
        </p:nvSpPr>
        <p:spPr bwMode="gray">
          <a:xfrm>
            <a:off x="1710550" y="292985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5" hasCustomPrompt="1"/>
          </p:nvPr>
        </p:nvSpPr>
        <p:spPr bwMode="gray">
          <a:xfrm>
            <a:off x="1917770" y="350792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1064970409"/>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pic>
        <p:nvPicPr>
          <p:cNvPr id="15" name="Picture 14"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6" name="Straight Connector 15"/>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FFFFFF"/>
                </a:solidFill>
                <a:cs typeface="Arial" pitchFamily="34" charset="0"/>
              </a:rPr>
              <a:t>Notes:</a:t>
            </a:r>
          </a:p>
        </p:txBody>
      </p:sp>
      <p:sp>
        <p:nvSpPr>
          <p:cNvPr id="13"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181548978"/>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showMasterSp="0" preserve="1" userDrawn="1">
  <p:cSld name="Title: Logo">
    <p:spTree>
      <p:nvGrpSpPr>
        <p:cNvPr id="1" name=""/>
        <p:cNvGrpSpPr/>
        <p:nvPr/>
      </p:nvGrpSpPr>
      <p:grpSpPr>
        <a:xfrm>
          <a:off x="0" y="0"/>
          <a:ext cx="0" cy="0"/>
          <a:chOff x="0" y="0"/>
          <a:chExt cx="0" cy="0"/>
        </a:xfrm>
      </p:grpSpPr>
      <p:sp>
        <p:nvSpPr>
          <p:cNvPr id="14" name="Rectangle 13"/>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15" name="Group 14"/>
          <p:cNvGrpSpPr/>
          <p:nvPr userDrawn="1"/>
        </p:nvGrpSpPr>
        <p:grpSpPr bwMode="gray">
          <a:xfrm>
            <a:off x="2469328" y="1009678"/>
            <a:ext cx="3931710" cy="3793330"/>
            <a:chOff x="2469328" y="1009678"/>
            <a:chExt cx="3931710" cy="3793330"/>
          </a:xfrm>
        </p:grpSpPr>
        <p:sp>
          <p:nvSpPr>
            <p:cNvPr id="17"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1"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2"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grpSp>
      <p:sp>
        <p:nvSpPr>
          <p:cNvPr id="25" name="Rectangle 24"/>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6" name="Rectangle 25"/>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335" y="4563674"/>
            <a:ext cx="2665432" cy="115036"/>
          </a:xfrm>
          <a:prstGeom prst="rect">
            <a:avLst/>
          </a:prstGeom>
        </p:spPr>
      </p:pic>
      <p:sp>
        <p:nvSpPr>
          <p:cNvPr id="23"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24"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8782" y="272657"/>
            <a:ext cx="1438723" cy="398908"/>
          </a:xfrm>
          <a:prstGeom prst="rect">
            <a:avLst/>
          </a:prstGeom>
        </p:spPr>
      </p:pic>
      <p:sp>
        <p:nvSpPr>
          <p:cNvPr id="40" name="Text Placeholder 5"/>
          <p:cNvSpPr txBox="1">
            <a:spLocks/>
          </p:cNvSpPr>
          <p:nvPr userDrawn="1"/>
        </p:nvSpPr>
        <p:spPr bwMode="gray">
          <a:xfrm>
            <a:off x="3196864" y="4558066"/>
            <a:ext cx="2880771" cy="123111"/>
          </a:xfrm>
          <a:prstGeom prst="rect">
            <a:avLst/>
          </a:prstGeom>
        </p:spPr>
        <p:txBody>
          <a:bodyPr lIns="0" tIns="0" rIns="0" bIns="0">
            <a:spAutoFit/>
          </a:bodyPr>
          <a:lstStyle>
            <a:lvl1pPr marL="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1pPr>
            <a:lvl2pPr marL="1143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2pPr>
            <a:lvl3pPr marL="2286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3pPr>
            <a:lvl4pPr marL="3429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4pPr>
            <a:lvl5pPr marL="457200" indent="0" algn="l" defTabSz="640080" rtl="0" eaLnBrk="1" latinLnBrk="0" hangingPunct="1">
              <a:spcBef>
                <a:spcPts val="0"/>
              </a:spcBef>
              <a:buFont typeface="Arial" pitchFamily="34" charset="0"/>
              <a:buNone/>
              <a:defRPr sz="1200" kern="1200" baseline="0">
                <a:solidFill>
                  <a:schemeClr val="bg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lgn="r"/>
            <a:r>
              <a:rPr lang="en-US" sz="800" dirty="0">
                <a:solidFill>
                  <a:srgbClr val="333E48"/>
                </a:solidFill>
              </a:rPr>
              <a:t>research             technology             consulting</a:t>
            </a:r>
          </a:p>
        </p:txBody>
      </p:sp>
      <p:grpSp>
        <p:nvGrpSpPr>
          <p:cNvPr id="41" name="Group 40"/>
          <p:cNvGrpSpPr/>
          <p:nvPr userDrawn="1"/>
        </p:nvGrpSpPr>
        <p:grpSpPr>
          <a:xfrm>
            <a:off x="5376532" y="4563007"/>
            <a:ext cx="196409" cy="128480"/>
            <a:chOff x="656773" y="1399832"/>
            <a:chExt cx="8289135" cy="5422283"/>
          </a:xfrm>
        </p:grpSpPr>
        <p:sp>
          <p:nvSpPr>
            <p:cNvPr id="42" name="Rectangle 43"/>
            <p:cNvSpPr/>
            <p:nvPr/>
          </p:nvSpPr>
          <p:spPr bwMode="gray">
            <a:xfrm flipH="1">
              <a:off x="4417883" y="3543481"/>
              <a:ext cx="4528025" cy="3278634"/>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43" name="Group 42"/>
            <p:cNvGrpSpPr/>
            <p:nvPr/>
          </p:nvGrpSpPr>
          <p:grpSpPr>
            <a:xfrm>
              <a:off x="656773" y="1399832"/>
              <a:ext cx="3784599" cy="5422283"/>
              <a:chOff x="656773" y="1399832"/>
              <a:chExt cx="3784599" cy="5422283"/>
            </a:xfrm>
          </p:grpSpPr>
          <p:sp>
            <p:nvSpPr>
              <p:cNvPr id="45" name="Rectangle 43"/>
              <p:cNvSpPr/>
              <p:nvPr/>
            </p:nvSpPr>
            <p:spPr bwMode="gray">
              <a:xfrm>
                <a:off x="656773" y="3543481"/>
                <a:ext cx="3784599" cy="3278634"/>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6" name="Oval 45"/>
              <p:cNvSpPr/>
              <p:nvPr/>
            </p:nvSpPr>
            <p:spPr bwMode="gray">
              <a:xfrm>
                <a:off x="793607"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44" name="Oval 43"/>
            <p:cNvSpPr/>
            <p:nvPr/>
          </p:nvSpPr>
          <p:spPr bwMode="gray">
            <a:xfrm>
              <a:off x="6937232"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grpSp>
        <p:nvGrpSpPr>
          <p:cNvPr id="47" name="Group 46"/>
          <p:cNvGrpSpPr/>
          <p:nvPr userDrawn="1"/>
        </p:nvGrpSpPr>
        <p:grpSpPr>
          <a:xfrm>
            <a:off x="4558489" y="4525050"/>
            <a:ext cx="151956" cy="203371"/>
            <a:chOff x="4807473" y="3465581"/>
            <a:chExt cx="2677513" cy="3583450"/>
          </a:xfrm>
          <a:solidFill>
            <a:schemeClr val="tx1"/>
          </a:solidFill>
        </p:grpSpPr>
        <p:sp>
          <p:nvSpPr>
            <p:cNvPr id="48" name="Flowchart: Manual Operation 15"/>
            <p:cNvSpPr/>
            <p:nvPr/>
          </p:nvSpPr>
          <p:spPr bwMode="gray">
            <a:xfrm>
              <a:off x="5047396" y="5469276"/>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9" name="Flowchart: Manual Operation 15"/>
            <p:cNvSpPr/>
            <p:nvPr/>
          </p:nvSpPr>
          <p:spPr bwMode="gray">
            <a:xfrm>
              <a:off x="4807473" y="3465581"/>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50" name="Flowchart: Manual Operation 15"/>
            <p:cNvSpPr/>
            <p:nvPr/>
          </p:nvSpPr>
          <p:spPr bwMode="gray">
            <a:xfrm rot="21428216">
              <a:off x="6068144" y="4422934"/>
              <a:ext cx="1416842" cy="141684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51" name="Rounded Rectangle 11"/>
          <p:cNvSpPr/>
          <p:nvPr userDrawn="1"/>
        </p:nvSpPr>
        <p:spPr bwMode="gray">
          <a:xfrm rot="18908457">
            <a:off x="3760132" y="4584583"/>
            <a:ext cx="190031" cy="98266"/>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Tree>
    <p:extLst>
      <p:ext uri="{BB962C8B-B14F-4D97-AF65-F5344CB8AC3E}">
        <p14:creationId xmlns:p14="http://schemas.microsoft.com/office/powerpoint/2010/main" val="3072769697"/>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userDrawn="1">
  <p:cSld name="AB In-Brief (Dark)">
    <p:spTree>
      <p:nvGrpSpPr>
        <p:cNvPr id="1" name=""/>
        <p:cNvGrpSpPr/>
        <p:nvPr/>
      </p:nvGrpSpPr>
      <p:grpSpPr>
        <a:xfrm>
          <a:off x="0" y="0"/>
          <a:ext cx="0" cy="0"/>
          <a:chOff x="0" y="0"/>
          <a:chExt cx="0" cy="0"/>
        </a:xfrm>
      </p:grpSpPr>
      <p:grpSp>
        <p:nvGrpSpPr>
          <p:cNvPr id="42" name="Group 41"/>
          <p:cNvGrpSpPr/>
          <p:nvPr userDrawn="1"/>
        </p:nvGrpSpPr>
        <p:grpSpPr bwMode="gray">
          <a:xfrm>
            <a:off x="962670" y="730531"/>
            <a:ext cx="5438130" cy="3146488"/>
            <a:chOff x="957908" y="730531"/>
            <a:chExt cx="5438130" cy="3146488"/>
          </a:xfrm>
        </p:grpSpPr>
        <p:sp>
          <p:nvSpPr>
            <p:cNvPr id="31" name="Rectangle 36"/>
            <p:cNvSpPr/>
            <p:nvPr userDrawn="1"/>
          </p:nvSpPr>
          <p:spPr bwMode="gray">
            <a:xfrm>
              <a:off x="957908" y="730531"/>
              <a:ext cx="4678792" cy="3146488"/>
            </a:xfrm>
            <a:custGeom>
              <a:avLst/>
              <a:gdLst>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 name="connsiteX6" fmla="*/ 0 w 7315200"/>
                <a:gd name="connsiteY6" fmla="*/ 0 h 4919472"/>
                <a:gd name="connsiteX7" fmla="*/ 39140 w 7315200"/>
                <a:gd name="connsiteY7" fmla="*/ 0 h 4919472"/>
                <a:gd name="connsiteX8" fmla="*/ 0 w 7315200"/>
                <a:gd name="connsiteY8" fmla="*/ 0 h 4919472"/>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00" h="4919472">
                  <a:moveTo>
                    <a:pt x="3165079" y="0"/>
                  </a:moveTo>
                  <a:lnTo>
                    <a:pt x="7315200" y="0"/>
                  </a:lnTo>
                  <a:lnTo>
                    <a:pt x="7315200" y="4919472"/>
                  </a:lnTo>
                  <a:lnTo>
                    <a:pt x="0" y="4919472"/>
                  </a:lnTo>
                  <a:lnTo>
                    <a:pt x="0" y="4917391"/>
                  </a:lnTo>
                  <a:lnTo>
                    <a:pt x="3165079" y="0"/>
                  </a:lnTo>
                  <a:close/>
                </a:path>
              </a:pathLst>
            </a:custGeom>
            <a:solidFill>
              <a:srgbClr val="58606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2" name="Rectangle 36"/>
            <p:cNvSpPr/>
            <p:nvPr userDrawn="1"/>
          </p:nvSpPr>
          <p:spPr bwMode="gray">
            <a:xfrm>
              <a:off x="1315310" y="730531"/>
              <a:ext cx="4678792" cy="3146488"/>
            </a:xfrm>
            <a:custGeom>
              <a:avLst/>
              <a:gdLst>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 name="connsiteX6" fmla="*/ 0 w 7315200"/>
                <a:gd name="connsiteY6" fmla="*/ 0 h 4919472"/>
                <a:gd name="connsiteX7" fmla="*/ 39140 w 7315200"/>
                <a:gd name="connsiteY7" fmla="*/ 0 h 4919472"/>
                <a:gd name="connsiteX8" fmla="*/ 0 w 7315200"/>
                <a:gd name="connsiteY8" fmla="*/ 0 h 4919472"/>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00" h="4919472">
                  <a:moveTo>
                    <a:pt x="3165079" y="0"/>
                  </a:moveTo>
                  <a:lnTo>
                    <a:pt x="7315200" y="0"/>
                  </a:lnTo>
                  <a:lnTo>
                    <a:pt x="7315200" y="4919472"/>
                  </a:lnTo>
                  <a:lnTo>
                    <a:pt x="0" y="4919472"/>
                  </a:lnTo>
                  <a:lnTo>
                    <a:pt x="0" y="4917391"/>
                  </a:lnTo>
                  <a:lnTo>
                    <a:pt x="3165079" y="0"/>
                  </a:lnTo>
                  <a:close/>
                </a:path>
              </a:pathLst>
            </a:custGeom>
            <a:solidFill>
              <a:srgbClr val="454F5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3" name="Rectangle 36"/>
            <p:cNvSpPr/>
            <p:nvPr userDrawn="1"/>
          </p:nvSpPr>
          <p:spPr bwMode="gray">
            <a:xfrm>
              <a:off x="1717246" y="730531"/>
              <a:ext cx="4678792" cy="3146488"/>
            </a:xfrm>
            <a:custGeom>
              <a:avLst/>
              <a:gdLst>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 name="connsiteX6" fmla="*/ 0 w 7315200"/>
                <a:gd name="connsiteY6" fmla="*/ 0 h 4919472"/>
                <a:gd name="connsiteX7" fmla="*/ 0 w 7315200"/>
                <a:gd name="connsiteY7" fmla="*/ 60810 h 4919472"/>
                <a:gd name="connsiteX8" fmla="*/ 0 w 7315200"/>
                <a:gd name="connsiteY8" fmla="*/ 0 h 4919472"/>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00" h="4919472">
                  <a:moveTo>
                    <a:pt x="3165079" y="0"/>
                  </a:moveTo>
                  <a:lnTo>
                    <a:pt x="7315200" y="0"/>
                  </a:lnTo>
                  <a:lnTo>
                    <a:pt x="7315200" y="4919472"/>
                  </a:lnTo>
                  <a:lnTo>
                    <a:pt x="0" y="4919472"/>
                  </a:lnTo>
                  <a:lnTo>
                    <a:pt x="0" y="4917391"/>
                  </a:lnTo>
                  <a:lnTo>
                    <a:pt x="3165079" y="0"/>
                  </a:ln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57152" y="346234"/>
            <a:ext cx="2304288" cy="99450"/>
          </a:xfrm>
          <a:prstGeom prst="rect">
            <a:avLst/>
          </a:prstGeom>
          <a:noFill/>
          <a:ln>
            <a:noFill/>
          </a:ln>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20319" y="228311"/>
            <a:ext cx="1133856" cy="314378"/>
          </a:xfrm>
          <a:prstGeom prst="rect">
            <a:avLst/>
          </a:prstGeom>
          <a:noFill/>
          <a:ln>
            <a:noFill/>
          </a:ln>
        </p:spPr>
      </p:pic>
      <p:sp>
        <p:nvSpPr>
          <p:cNvPr id="7" name="TextBox 6"/>
          <p:cNvSpPr txBox="1"/>
          <p:nvPr userDrawn="1"/>
        </p:nvSpPr>
        <p:spPr bwMode="gray">
          <a:xfrm>
            <a:off x="318663" y="4327487"/>
            <a:ext cx="952357" cy="200055"/>
          </a:xfrm>
          <a:prstGeom prst="rect">
            <a:avLst/>
          </a:prstGeom>
          <a:noFill/>
        </p:spPr>
        <p:txBody>
          <a:bodyPr wrap="square" lIns="0" tIns="0" rIns="0" bIns="0" rtlCol="0">
            <a:spAutoFit/>
          </a:bodyPr>
          <a:lstStyle/>
          <a:p>
            <a:pPr>
              <a:spcBef>
                <a:spcPts val="500"/>
              </a:spcBef>
            </a:pPr>
            <a:r>
              <a:rPr lang="en-US" sz="650" dirty="0">
                <a:solidFill>
                  <a:srgbClr val="333E48"/>
                </a:solidFill>
              </a:rPr>
              <a:t>membership renewal rate among U.S. hospitals</a:t>
            </a:r>
          </a:p>
        </p:txBody>
      </p:sp>
      <p:sp>
        <p:nvSpPr>
          <p:cNvPr id="8" name="TextBox 7"/>
          <p:cNvSpPr txBox="1"/>
          <p:nvPr userDrawn="1"/>
        </p:nvSpPr>
        <p:spPr bwMode="gray">
          <a:xfrm>
            <a:off x="1832732" y="4327487"/>
            <a:ext cx="1340690" cy="200055"/>
          </a:xfrm>
          <a:prstGeom prst="rect">
            <a:avLst/>
          </a:prstGeom>
          <a:noFill/>
        </p:spPr>
        <p:txBody>
          <a:bodyPr wrap="square" lIns="0" tIns="0" rIns="0" bIns="0" rtlCol="0">
            <a:spAutoFit/>
          </a:bodyPr>
          <a:lstStyle/>
          <a:p>
            <a:pPr>
              <a:spcBef>
                <a:spcPts val="500"/>
              </a:spcBef>
            </a:pPr>
            <a:r>
              <a:rPr lang="en-US" sz="650" dirty="0">
                <a:solidFill>
                  <a:srgbClr val="333E48"/>
                </a:solidFill>
              </a:rPr>
              <a:t>of U.S. News and World Report “Honor Roll” hospitals are members</a:t>
            </a:r>
          </a:p>
        </p:txBody>
      </p:sp>
      <p:sp>
        <p:nvSpPr>
          <p:cNvPr id="9" name="TextBox 8"/>
          <p:cNvSpPr txBox="1"/>
          <p:nvPr userDrawn="1"/>
        </p:nvSpPr>
        <p:spPr bwMode="gray">
          <a:xfrm>
            <a:off x="318663" y="4018422"/>
            <a:ext cx="892013" cy="307777"/>
          </a:xfrm>
          <a:prstGeom prst="rect">
            <a:avLst/>
          </a:prstGeom>
          <a:noFill/>
        </p:spPr>
        <p:txBody>
          <a:bodyPr wrap="square" lIns="0" tIns="0" rIns="0" bIns="0" rtlCol="0">
            <a:spAutoFit/>
          </a:bodyPr>
          <a:lstStyle/>
          <a:p>
            <a:pPr>
              <a:spcBef>
                <a:spcPts val="500"/>
              </a:spcBef>
            </a:pPr>
            <a:r>
              <a:rPr lang="en-US" sz="2000" dirty="0">
                <a:solidFill>
                  <a:srgbClr val="CF0A2C"/>
                </a:solidFill>
              </a:rPr>
              <a:t>96%</a:t>
            </a:r>
          </a:p>
        </p:txBody>
      </p:sp>
      <p:sp>
        <p:nvSpPr>
          <p:cNvPr id="10" name="TextBox 9"/>
          <p:cNvSpPr txBox="1"/>
          <p:nvPr userDrawn="1"/>
        </p:nvSpPr>
        <p:spPr bwMode="gray">
          <a:xfrm>
            <a:off x="1816064" y="4018422"/>
            <a:ext cx="1075484" cy="307777"/>
          </a:xfrm>
          <a:prstGeom prst="rect">
            <a:avLst/>
          </a:prstGeom>
          <a:noFill/>
        </p:spPr>
        <p:txBody>
          <a:bodyPr wrap="square" lIns="0" tIns="0" rIns="0" bIns="0" rtlCol="0">
            <a:spAutoFit/>
          </a:bodyPr>
          <a:lstStyle/>
          <a:p>
            <a:pPr>
              <a:spcBef>
                <a:spcPts val="500"/>
              </a:spcBef>
            </a:pPr>
            <a:r>
              <a:rPr lang="en-US" sz="2000" dirty="0">
                <a:solidFill>
                  <a:srgbClr val="CF0A2C"/>
                </a:solidFill>
              </a:rPr>
              <a:t>100%</a:t>
            </a:r>
          </a:p>
        </p:txBody>
      </p:sp>
      <p:sp>
        <p:nvSpPr>
          <p:cNvPr id="11" name="TextBox 10"/>
          <p:cNvSpPr txBox="1"/>
          <p:nvPr userDrawn="1"/>
        </p:nvSpPr>
        <p:spPr bwMode="gray">
          <a:xfrm>
            <a:off x="3678877" y="4327487"/>
            <a:ext cx="759773" cy="200055"/>
          </a:xfrm>
          <a:prstGeom prst="rect">
            <a:avLst/>
          </a:prstGeom>
          <a:noFill/>
        </p:spPr>
        <p:txBody>
          <a:bodyPr wrap="square" lIns="0" tIns="0" rIns="0" bIns="0" rtlCol="0">
            <a:spAutoFit/>
          </a:bodyPr>
          <a:lstStyle/>
          <a:p>
            <a:pPr>
              <a:spcBef>
                <a:spcPts val="500"/>
              </a:spcBef>
            </a:pPr>
            <a:r>
              <a:rPr lang="en-US" sz="650" dirty="0">
                <a:solidFill>
                  <a:srgbClr val="333E48"/>
                </a:solidFill>
              </a:rPr>
              <a:t>health care member</a:t>
            </a:r>
            <a:br>
              <a:rPr lang="en-US" sz="650" dirty="0">
                <a:solidFill>
                  <a:srgbClr val="333E48"/>
                </a:solidFill>
              </a:rPr>
            </a:br>
            <a:r>
              <a:rPr lang="en-US" sz="650" dirty="0">
                <a:solidFill>
                  <a:srgbClr val="333E48"/>
                </a:solidFill>
              </a:rPr>
              <a:t>organizations</a:t>
            </a:r>
          </a:p>
        </p:txBody>
      </p:sp>
      <p:sp>
        <p:nvSpPr>
          <p:cNvPr id="12" name="TextBox 11"/>
          <p:cNvSpPr txBox="1"/>
          <p:nvPr userDrawn="1"/>
        </p:nvSpPr>
        <p:spPr bwMode="gray">
          <a:xfrm>
            <a:off x="3683639" y="4018422"/>
            <a:ext cx="781205" cy="307777"/>
          </a:xfrm>
          <a:prstGeom prst="rect">
            <a:avLst/>
          </a:prstGeom>
          <a:noFill/>
        </p:spPr>
        <p:txBody>
          <a:bodyPr wrap="square" lIns="0" tIns="0" rIns="0" bIns="0" rtlCol="0">
            <a:spAutoFit/>
          </a:bodyPr>
          <a:lstStyle/>
          <a:p>
            <a:pPr>
              <a:spcBef>
                <a:spcPts val="500"/>
              </a:spcBef>
            </a:pPr>
            <a:r>
              <a:rPr lang="en-US" sz="2000" dirty="0">
                <a:solidFill>
                  <a:srgbClr val="CF0A2C"/>
                </a:solidFill>
              </a:rPr>
              <a:t>4,400</a:t>
            </a:r>
            <a:r>
              <a:rPr lang="en-US" sz="2000" baseline="30000" dirty="0">
                <a:solidFill>
                  <a:srgbClr val="CF0A2C"/>
                </a:solidFill>
              </a:rPr>
              <a:t>+</a:t>
            </a:r>
          </a:p>
        </p:txBody>
      </p:sp>
      <p:sp>
        <p:nvSpPr>
          <p:cNvPr id="13" name="TextBox 12"/>
          <p:cNvSpPr txBox="1"/>
          <p:nvPr userDrawn="1"/>
        </p:nvSpPr>
        <p:spPr bwMode="gray">
          <a:xfrm>
            <a:off x="5208120" y="4327487"/>
            <a:ext cx="576487" cy="200055"/>
          </a:xfrm>
          <a:prstGeom prst="rect">
            <a:avLst/>
          </a:prstGeom>
          <a:noFill/>
        </p:spPr>
        <p:txBody>
          <a:bodyPr wrap="square" lIns="0" tIns="0" rIns="0" bIns="0" rtlCol="0">
            <a:spAutoFit/>
          </a:bodyPr>
          <a:lstStyle/>
          <a:p>
            <a:pPr>
              <a:spcBef>
                <a:spcPts val="500"/>
              </a:spcBef>
            </a:pPr>
            <a:r>
              <a:rPr lang="en-US" sz="650" dirty="0">
                <a:solidFill>
                  <a:srgbClr val="333E48"/>
                </a:solidFill>
              </a:rPr>
              <a:t>CEO and COO</a:t>
            </a:r>
            <a:br>
              <a:rPr lang="en-US" sz="650" dirty="0">
                <a:solidFill>
                  <a:srgbClr val="333E48"/>
                </a:solidFill>
              </a:rPr>
            </a:br>
            <a:r>
              <a:rPr lang="en-US" sz="650" dirty="0">
                <a:solidFill>
                  <a:srgbClr val="333E48"/>
                </a:solidFill>
              </a:rPr>
              <a:t>relationships</a:t>
            </a:r>
          </a:p>
        </p:txBody>
      </p:sp>
      <p:sp>
        <p:nvSpPr>
          <p:cNvPr id="14" name="TextBox 13"/>
          <p:cNvSpPr txBox="1"/>
          <p:nvPr userDrawn="1"/>
        </p:nvSpPr>
        <p:spPr bwMode="gray">
          <a:xfrm>
            <a:off x="5208120" y="4018422"/>
            <a:ext cx="771199" cy="307777"/>
          </a:xfrm>
          <a:prstGeom prst="rect">
            <a:avLst/>
          </a:prstGeom>
          <a:noFill/>
        </p:spPr>
        <p:txBody>
          <a:bodyPr wrap="square" lIns="0" tIns="0" rIns="0" bIns="0" rtlCol="0">
            <a:spAutoFit/>
          </a:bodyPr>
          <a:lstStyle/>
          <a:p>
            <a:pPr>
              <a:spcBef>
                <a:spcPts val="500"/>
              </a:spcBef>
            </a:pPr>
            <a:r>
              <a:rPr lang="en-US" sz="2000" dirty="0">
                <a:solidFill>
                  <a:srgbClr val="CF0A2C"/>
                </a:solidFill>
              </a:rPr>
              <a:t>9,500</a:t>
            </a:r>
            <a:r>
              <a:rPr lang="en-US" sz="2000" baseline="30000" dirty="0">
                <a:solidFill>
                  <a:srgbClr val="CF0A2C"/>
                </a:solidFill>
              </a:rPr>
              <a:t>+</a:t>
            </a:r>
          </a:p>
        </p:txBody>
      </p:sp>
      <p:sp>
        <p:nvSpPr>
          <p:cNvPr id="15" name="TextBox 14"/>
          <p:cNvSpPr txBox="1"/>
          <p:nvPr userDrawn="1"/>
        </p:nvSpPr>
        <p:spPr bwMode="gray">
          <a:xfrm>
            <a:off x="318663" y="1623174"/>
            <a:ext cx="1936475" cy="1346522"/>
          </a:xfrm>
          <a:custGeom>
            <a:avLst/>
            <a:gdLst>
              <a:gd name="connsiteX0" fmla="*/ 0 w 2966356"/>
              <a:gd name="connsiteY0" fmla="*/ 0 h 1354217"/>
              <a:gd name="connsiteX1" fmla="*/ 2966356 w 2966356"/>
              <a:gd name="connsiteY1" fmla="*/ 0 h 1354217"/>
              <a:gd name="connsiteX2" fmla="*/ 2966356 w 2966356"/>
              <a:gd name="connsiteY2" fmla="*/ 1354217 h 1354217"/>
              <a:gd name="connsiteX3" fmla="*/ 0 w 2966356"/>
              <a:gd name="connsiteY3" fmla="*/ 1354217 h 1354217"/>
              <a:gd name="connsiteX4" fmla="*/ 0 w 2966356"/>
              <a:gd name="connsiteY4" fmla="*/ 0 h 1354217"/>
              <a:gd name="connsiteX0" fmla="*/ 0 w 2966356"/>
              <a:gd name="connsiteY0" fmla="*/ 0 h 1354217"/>
              <a:gd name="connsiteX1" fmla="*/ 2966356 w 2966356"/>
              <a:gd name="connsiteY1" fmla="*/ 0 h 1354217"/>
              <a:gd name="connsiteX2" fmla="*/ 2952752 w 2966356"/>
              <a:gd name="connsiteY2" fmla="*/ 153615 h 1354217"/>
              <a:gd name="connsiteX3" fmla="*/ 2966356 w 2966356"/>
              <a:gd name="connsiteY3" fmla="*/ 1354217 h 1354217"/>
              <a:gd name="connsiteX4" fmla="*/ 0 w 2966356"/>
              <a:gd name="connsiteY4" fmla="*/ 1354217 h 1354217"/>
              <a:gd name="connsiteX5" fmla="*/ 0 w 2966356"/>
              <a:gd name="connsiteY5" fmla="*/ 0 h 1354217"/>
              <a:gd name="connsiteX0" fmla="*/ 0 w 2966356"/>
              <a:gd name="connsiteY0" fmla="*/ 0 h 1363742"/>
              <a:gd name="connsiteX1" fmla="*/ 2966356 w 2966356"/>
              <a:gd name="connsiteY1" fmla="*/ 0 h 1363742"/>
              <a:gd name="connsiteX2" fmla="*/ 2952752 w 2966356"/>
              <a:gd name="connsiteY2" fmla="*/ 153615 h 1363742"/>
              <a:gd name="connsiteX3" fmla="*/ 2213881 w 2966356"/>
              <a:gd name="connsiteY3" fmla="*/ 1363742 h 1363742"/>
              <a:gd name="connsiteX4" fmla="*/ 0 w 2966356"/>
              <a:gd name="connsiteY4" fmla="*/ 1354217 h 1363742"/>
              <a:gd name="connsiteX5" fmla="*/ 0 w 2966356"/>
              <a:gd name="connsiteY5" fmla="*/ 0 h 1363742"/>
              <a:gd name="connsiteX0" fmla="*/ 0 w 2966356"/>
              <a:gd name="connsiteY0" fmla="*/ 0 h 1363742"/>
              <a:gd name="connsiteX1" fmla="*/ 2966356 w 2966356"/>
              <a:gd name="connsiteY1" fmla="*/ 0 h 1363742"/>
              <a:gd name="connsiteX2" fmla="*/ 2647952 w 2966356"/>
              <a:gd name="connsiteY2" fmla="*/ 658440 h 1363742"/>
              <a:gd name="connsiteX3" fmla="*/ 2213881 w 2966356"/>
              <a:gd name="connsiteY3" fmla="*/ 1363742 h 1363742"/>
              <a:gd name="connsiteX4" fmla="*/ 0 w 2966356"/>
              <a:gd name="connsiteY4" fmla="*/ 1354217 h 1363742"/>
              <a:gd name="connsiteX5" fmla="*/ 0 w 2966356"/>
              <a:gd name="connsiteY5" fmla="*/ 0 h 1363742"/>
              <a:gd name="connsiteX0" fmla="*/ 0 w 3033031"/>
              <a:gd name="connsiteY0" fmla="*/ 0 h 1363742"/>
              <a:gd name="connsiteX1" fmla="*/ 3033031 w 3033031"/>
              <a:gd name="connsiteY1" fmla="*/ 0 h 1363742"/>
              <a:gd name="connsiteX2" fmla="*/ 2647952 w 3033031"/>
              <a:gd name="connsiteY2" fmla="*/ 658440 h 1363742"/>
              <a:gd name="connsiteX3" fmla="*/ 2213881 w 3033031"/>
              <a:gd name="connsiteY3" fmla="*/ 1363742 h 1363742"/>
              <a:gd name="connsiteX4" fmla="*/ 0 w 3033031"/>
              <a:gd name="connsiteY4" fmla="*/ 1354217 h 1363742"/>
              <a:gd name="connsiteX5" fmla="*/ 0 w 3033031"/>
              <a:gd name="connsiteY5" fmla="*/ 0 h 1363742"/>
              <a:gd name="connsiteX0" fmla="*/ 0 w 3567184"/>
              <a:gd name="connsiteY0" fmla="*/ 7372 h 1371114"/>
              <a:gd name="connsiteX1" fmla="*/ 3567184 w 3567184"/>
              <a:gd name="connsiteY1" fmla="*/ 0 h 1371114"/>
              <a:gd name="connsiteX2" fmla="*/ 2647952 w 3567184"/>
              <a:gd name="connsiteY2" fmla="*/ 665812 h 1371114"/>
              <a:gd name="connsiteX3" fmla="*/ 2213881 w 3567184"/>
              <a:gd name="connsiteY3" fmla="*/ 1371114 h 1371114"/>
              <a:gd name="connsiteX4" fmla="*/ 0 w 3567184"/>
              <a:gd name="connsiteY4" fmla="*/ 1361589 h 1371114"/>
              <a:gd name="connsiteX5" fmla="*/ 0 w 3567184"/>
              <a:gd name="connsiteY5" fmla="*/ 7372 h 1371114"/>
              <a:gd name="connsiteX0" fmla="*/ 0 w 3567184"/>
              <a:gd name="connsiteY0" fmla="*/ 7372 h 1371114"/>
              <a:gd name="connsiteX1" fmla="*/ 3567184 w 3567184"/>
              <a:gd name="connsiteY1" fmla="*/ 0 h 1371114"/>
              <a:gd name="connsiteX2" fmla="*/ 2932076 w 3567184"/>
              <a:gd name="connsiteY2" fmla="*/ 717416 h 1371114"/>
              <a:gd name="connsiteX3" fmla="*/ 2213881 w 3567184"/>
              <a:gd name="connsiteY3" fmla="*/ 1371114 h 1371114"/>
              <a:gd name="connsiteX4" fmla="*/ 0 w 3567184"/>
              <a:gd name="connsiteY4" fmla="*/ 1361589 h 1371114"/>
              <a:gd name="connsiteX5" fmla="*/ 0 w 3567184"/>
              <a:gd name="connsiteY5" fmla="*/ 7372 h 1371114"/>
              <a:gd name="connsiteX0" fmla="*/ 0 w 3567184"/>
              <a:gd name="connsiteY0" fmla="*/ 7372 h 1371114"/>
              <a:gd name="connsiteX1" fmla="*/ 3567184 w 3567184"/>
              <a:gd name="connsiteY1" fmla="*/ 0 h 1371114"/>
              <a:gd name="connsiteX2" fmla="*/ 2213881 w 3567184"/>
              <a:gd name="connsiteY2" fmla="*/ 1371114 h 1371114"/>
              <a:gd name="connsiteX3" fmla="*/ 0 w 3567184"/>
              <a:gd name="connsiteY3" fmla="*/ 1361589 h 1371114"/>
              <a:gd name="connsiteX4" fmla="*/ 0 w 3567184"/>
              <a:gd name="connsiteY4" fmla="*/ 7372 h 1371114"/>
              <a:gd name="connsiteX0" fmla="*/ 0 w 3567184"/>
              <a:gd name="connsiteY0" fmla="*/ 7372 h 1362574"/>
              <a:gd name="connsiteX1" fmla="*/ 3567184 w 3567184"/>
              <a:gd name="connsiteY1" fmla="*/ 0 h 1362574"/>
              <a:gd name="connsiteX2" fmla="*/ 1933546 w 3567184"/>
              <a:gd name="connsiteY2" fmla="*/ 1362574 h 1362574"/>
              <a:gd name="connsiteX3" fmla="*/ 0 w 3567184"/>
              <a:gd name="connsiteY3" fmla="*/ 1361589 h 1362574"/>
              <a:gd name="connsiteX4" fmla="*/ 0 w 3567184"/>
              <a:gd name="connsiteY4" fmla="*/ 7372 h 1362574"/>
              <a:gd name="connsiteX0" fmla="*/ 0 w 2310545"/>
              <a:gd name="connsiteY0" fmla="*/ 4537 h 1359739"/>
              <a:gd name="connsiteX1" fmla="*/ 2310545 w 2310545"/>
              <a:gd name="connsiteY1" fmla="*/ 0 h 1359739"/>
              <a:gd name="connsiteX2" fmla="*/ 1933546 w 2310545"/>
              <a:gd name="connsiteY2" fmla="*/ 1359739 h 1359739"/>
              <a:gd name="connsiteX3" fmla="*/ 0 w 2310545"/>
              <a:gd name="connsiteY3" fmla="*/ 1358754 h 1359739"/>
              <a:gd name="connsiteX4" fmla="*/ 0 w 2310545"/>
              <a:gd name="connsiteY4" fmla="*/ 4537 h 1359739"/>
              <a:gd name="connsiteX0" fmla="*/ 0 w 2310545"/>
              <a:gd name="connsiteY0" fmla="*/ 4537 h 1362574"/>
              <a:gd name="connsiteX1" fmla="*/ 2310545 w 2310545"/>
              <a:gd name="connsiteY1" fmla="*/ 0 h 1362574"/>
              <a:gd name="connsiteX2" fmla="*/ 1313344 w 2310545"/>
              <a:gd name="connsiteY2" fmla="*/ 1362574 h 1362574"/>
              <a:gd name="connsiteX3" fmla="*/ 0 w 2310545"/>
              <a:gd name="connsiteY3" fmla="*/ 1358754 h 1362574"/>
              <a:gd name="connsiteX4" fmla="*/ 0 w 2310545"/>
              <a:gd name="connsiteY4" fmla="*/ 4537 h 1362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545" h="1362574">
                <a:moveTo>
                  <a:pt x="0" y="4537"/>
                </a:moveTo>
                <a:lnTo>
                  <a:pt x="2310545" y="0"/>
                </a:lnTo>
                <a:lnTo>
                  <a:pt x="1313344" y="1362574"/>
                </a:lnTo>
                <a:lnTo>
                  <a:pt x="0" y="1358754"/>
                </a:lnTo>
                <a:lnTo>
                  <a:pt x="0" y="4537"/>
                </a:lnTo>
                <a:close/>
              </a:path>
            </a:pathLst>
          </a:custGeom>
          <a:noFill/>
        </p:spPr>
        <p:txBody>
          <a:bodyPr wrap="square" lIns="0" tIns="0" rIns="0" bIns="0" rtlCol="0">
            <a:spAutoFit/>
          </a:bodyPr>
          <a:lstStyle/>
          <a:p>
            <a:pPr>
              <a:spcBef>
                <a:spcPts val="400"/>
              </a:spcBef>
            </a:pPr>
            <a:r>
              <a:rPr lang="en-US" sz="750" dirty="0">
                <a:solidFill>
                  <a:srgbClr val="333E48"/>
                </a:solidFill>
              </a:rPr>
              <a:t>Through the breadth of our network and</a:t>
            </a:r>
            <a:br>
              <a:rPr lang="en-US" sz="750" dirty="0">
                <a:solidFill>
                  <a:srgbClr val="333E48"/>
                </a:solidFill>
              </a:rPr>
            </a:br>
            <a:r>
              <a:rPr lang="en-US" sz="750" dirty="0">
                <a:solidFill>
                  <a:srgbClr val="333E48"/>
                </a:solidFill>
              </a:rPr>
              <a:t>the depth of our expertise, we forge and</a:t>
            </a:r>
            <a:br>
              <a:rPr lang="en-US" sz="750" dirty="0">
                <a:solidFill>
                  <a:srgbClr val="333E48"/>
                </a:solidFill>
              </a:rPr>
            </a:br>
            <a:r>
              <a:rPr lang="en-US" sz="750" dirty="0">
                <a:solidFill>
                  <a:srgbClr val="333E48"/>
                </a:solidFill>
              </a:rPr>
              <a:t>find the best practices that </a:t>
            </a:r>
          </a:p>
          <a:p>
            <a:pPr marL="114300" indent="-114300">
              <a:spcBef>
                <a:spcPts val="500"/>
              </a:spcBef>
              <a:buFont typeface="Arial" panose="020B0604020202020204" pitchFamily="34" charset="0"/>
              <a:buChar char="•"/>
            </a:pPr>
            <a:r>
              <a:rPr lang="en-US" sz="750" dirty="0">
                <a:solidFill>
                  <a:srgbClr val="333E48"/>
                </a:solidFill>
              </a:rPr>
              <a:t>Help our members set course</a:t>
            </a:r>
          </a:p>
          <a:p>
            <a:pPr marL="114300" indent="-114300">
              <a:spcBef>
                <a:spcPts val="500"/>
              </a:spcBef>
              <a:buFont typeface="Arial" panose="020B0604020202020204" pitchFamily="34" charset="0"/>
              <a:buChar char="•"/>
            </a:pPr>
            <a:r>
              <a:rPr lang="en-US" sz="750" dirty="0">
                <a:solidFill>
                  <a:srgbClr val="333E48"/>
                </a:solidFill>
              </a:rPr>
              <a:t>Power the technologies needed</a:t>
            </a:r>
            <a:br>
              <a:rPr lang="en-US" sz="750" dirty="0">
                <a:solidFill>
                  <a:srgbClr val="333E48"/>
                </a:solidFill>
              </a:rPr>
            </a:br>
            <a:r>
              <a:rPr lang="en-US" sz="750" dirty="0">
                <a:solidFill>
                  <a:srgbClr val="333E48"/>
                </a:solidFill>
              </a:rPr>
              <a:t>to accelerate progress</a:t>
            </a:r>
          </a:p>
          <a:p>
            <a:pPr marL="114300" indent="-114300">
              <a:spcBef>
                <a:spcPts val="500"/>
              </a:spcBef>
              <a:buFont typeface="Arial" panose="020B0604020202020204" pitchFamily="34" charset="0"/>
              <a:buChar char="•"/>
            </a:pPr>
            <a:r>
              <a:rPr lang="en-US" sz="750" dirty="0">
                <a:solidFill>
                  <a:srgbClr val="333E48"/>
                </a:solidFill>
              </a:rPr>
              <a:t>Provide the foundation for</a:t>
            </a:r>
            <a:br>
              <a:rPr lang="en-US" sz="750" dirty="0">
                <a:solidFill>
                  <a:srgbClr val="333E48"/>
                </a:solidFill>
              </a:rPr>
            </a:br>
            <a:r>
              <a:rPr lang="en-US" sz="750" dirty="0">
                <a:solidFill>
                  <a:srgbClr val="333E48"/>
                </a:solidFill>
              </a:rPr>
              <a:t>consulting partnerships</a:t>
            </a:r>
            <a:br>
              <a:rPr lang="en-US" sz="750" dirty="0">
                <a:solidFill>
                  <a:srgbClr val="333E48"/>
                </a:solidFill>
              </a:rPr>
            </a:br>
            <a:r>
              <a:rPr lang="en-US" sz="750" dirty="0">
                <a:solidFill>
                  <a:srgbClr val="333E48"/>
                </a:solidFill>
              </a:rPr>
              <a:t>that transform</a:t>
            </a:r>
            <a:br>
              <a:rPr lang="en-US" sz="750" dirty="0">
                <a:solidFill>
                  <a:srgbClr val="333E48"/>
                </a:solidFill>
              </a:rPr>
            </a:br>
            <a:r>
              <a:rPr lang="en-US" sz="750" dirty="0">
                <a:solidFill>
                  <a:srgbClr val="333E48"/>
                </a:solidFill>
              </a:rPr>
              <a:t>organizations</a:t>
            </a:r>
          </a:p>
        </p:txBody>
      </p:sp>
      <p:sp>
        <p:nvSpPr>
          <p:cNvPr id="16" name="TextBox 15"/>
          <p:cNvSpPr txBox="1"/>
          <p:nvPr userDrawn="1"/>
        </p:nvSpPr>
        <p:spPr bwMode="gray">
          <a:xfrm>
            <a:off x="318663" y="1094450"/>
            <a:ext cx="2699658" cy="332399"/>
          </a:xfrm>
          <a:prstGeom prst="rect">
            <a:avLst/>
          </a:prstGeom>
          <a:noFill/>
        </p:spPr>
        <p:txBody>
          <a:bodyPr wrap="square" lIns="0" tIns="0" rIns="0" bIns="0" rtlCol="0">
            <a:spAutoFit/>
          </a:bodyPr>
          <a:lstStyle/>
          <a:p>
            <a:pPr>
              <a:spcBef>
                <a:spcPts val="500"/>
              </a:spcBef>
            </a:pPr>
            <a:r>
              <a:rPr lang="en-US" sz="1080" dirty="0">
                <a:solidFill>
                  <a:srgbClr val="333E48"/>
                </a:solidFill>
              </a:rPr>
              <a:t>Start with</a:t>
            </a:r>
            <a:br>
              <a:rPr lang="en-US" sz="1080" dirty="0">
                <a:solidFill>
                  <a:srgbClr val="333E48"/>
                </a:solidFill>
              </a:rPr>
            </a:br>
            <a:r>
              <a:rPr lang="en-US" sz="1080" dirty="0">
                <a:solidFill>
                  <a:srgbClr val="333E48"/>
                </a:solidFill>
              </a:rPr>
              <a:t>best practices</a:t>
            </a:r>
          </a:p>
        </p:txBody>
      </p:sp>
      <p:cxnSp>
        <p:nvCxnSpPr>
          <p:cNvPr id="17" name="Straight Connector 16"/>
          <p:cNvCxnSpPr/>
          <p:nvPr userDrawn="1"/>
        </p:nvCxnSpPr>
        <p:spPr bwMode="gray">
          <a:xfrm>
            <a:off x="316849" y="1486205"/>
            <a:ext cx="1680065" cy="0"/>
          </a:xfrm>
          <a:prstGeom prst="line">
            <a:avLst/>
          </a:prstGeom>
          <a:ln w="95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bwMode="gray">
          <a:xfrm>
            <a:off x="2982013" y="1623174"/>
            <a:ext cx="3033776" cy="410369"/>
          </a:xfrm>
          <a:prstGeom prst="rect">
            <a:avLst/>
          </a:prstGeom>
          <a:noFill/>
        </p:spPr>
        <p:txBody>
          <a:bodyPr wrap="square" lIns="0" tIns="0" rIns="0" bIns="0" rtlCol="0">
            <a:spAutoFit/>
          </a:bodyPr>
          <a:lstStyle/>
          <a:p>
            <a:pPr>
              <a:spcBef>
                <a:spcPts val="500"/>
              </a:spcBef>
            </a:pPr>
            <a:r>
              <a:rPr lang="en-US" sz="750" b="1" dirty="0">
                <a:solidFill>
                  <a:srgbClr val="FFFFFF"/>
                </a:solidFill>
                <a:cs typeface="Arial" panose="020B0604020202020204" pitchFamily="34" charset="0"/>
              </a:rPr>
              <a:t>STRATEGY</a:t>
            </a:r>
          </a:p>
          <a:p>
            <a:pPr>
              <a:spcBef>
                <a:spcPts val="500"/>
              </a:spcBef>
            </a:pPr>
            <a:r>
              <a:rPr lang="en-US" sz="750" dirty="0">
                <a:solidFill>
                  <a:srgbClr val="FFFFFF"/>
                </a:solidFill>
                <a:cs typeface="Arial" panose="020B0604020202020204" pitchFamily="34" charset="0"/>
              </a:rPr>
              <a:t>Helping </a:t>
            </a:r>
            <a:r>
              <a:rPr lang="en-US" sz="750" b="1" dirty="0">
                <a:solidFill>
                  <a:srgbClr val="FFFFFF"/>
                </a:solidFill>
                <a:cs typeface="Arial" panose="020B0604020202020204" pitchFamily="34" charset="0"/>
              </a:rPr>
              <a:t>CEOs</a:t>
            </a:r>
            <a:r>
              <a:rPr lang="en-US" sz="750" dirty="0">
                <a:solidFill>
                  <a:srgbClr val="FFFFFF"/>
                </a:solidFill>
                <a:cs typeface="Arial" panose="020B0604020202020204" pitchFamily="34" charset="0"/>
              </a:rPr>
              <a:t>, </a:t>
            </a:r>
            <a:r>
              <a:rPr lang="en-US" sz="750" b="1" dirty="0">
                <a:solidFill>
                  <a:srgbClr val="FFFFFF"/>
                </a:solidFill>
                <a:cs typeface="Arial" panose="020B0604020202020204" pitchFamily="34" charset="0"/>
              </a:rPr>
              <a:t>chief marketing officers</a:t>
            </a:r>
            <a:r>
              <a:rPr lang="en-US" sz="750" dirty="0">
                <a:solidFill>
                  <a:srgbClr val="FFFFFF"/>
                </a:solidFill>
                <a:cs typeface="Arial" panose="020B0604020202020204" pitchFamily="34" charset="0"/>
              </a:rPr>
              <a:t>, and </a:t>
            </a:r>
            <a:r>
              <a:rPr lang="en-US" sz="750" b="1" dirty="0">
                <a:solidFill>
                  <a:srgbClr val="FFFFFF"/>
                </a:solidFill>
                <a:cs typeface="Arial" panose="020B0604020202020204" pitchFamily="34" charset="0"/>
              </a:rPr>
              <a:t>chief strategy officers </a:t>
            </a:r>
            <a:r>
              <a:rPr lang="en-US" sz="750" dirty="0">
                <a:solidFill>
                  <a:srgbClr val="FFFFFF"/>
                </a:solidFill>
                <a:cs typeface="Arial" panose="020B0604020202020204" pitchFamily="34" charset="0"/>
              </a:rPr>
              <a:t>chart course and grow their businesses.</a:t>
            </a:r>
            <a:endParaRPr lang="en-US" sz="750" dirty="0">
              <a:solidFill>
                <a:srgbClr val="333E48"/>
              </a:solidFill>
            </a:endParaRPr>
          </a:p>
        </p:txBody>
      </p:sp>
      <p:sp>
        <p:nvSpPr>
          <p:cNvPr id="20" name="TextBox 19"/>
          <p:cNvSpPr txBox="1"/>
          <p:nvPr userDrawn="1"/>
        </p:nvSpPr>
        <p:spPr bwMode="gray">
          <a:xfrm>
            <a:off x="2982013" y="2280576"/>
            <a:ext cx="2976055" cy="641201"/>
          </a:xfrm>
          <a:prstGeom prst="rect">
            <a:avLst/>
          </a:prstGeom>
          <a:noFill/>
        </p:spPr>
        <p:txBody>
          <a:bodyPr wrap="square" lIns="0" tIns="0" rIns="0" bIns="0" rtlCol="0">
            <a:spAutoFit/>
          </a:bodyPr>
          <a:lstStyle/>
          <a:p>
            <a:pPr>
              <a:spcBef>
                <a:spcPts val="500"/>
              </a:spcBef>
            </a:pPr>
            <a:r>
              <a:rPr lang="en-US" sz="750" b="1" dirty="0">
                <a:solidFill>
                  <a:srgbClr val="FFFFFF"/>
                </a:solidFill>
                <a:cs typeface="Arial" panose="020B0604020202020204" pitchFamily="34" charset="0"/>
              </a:rPr>
              <a:t>CARE DELIVERY</a:t>
            </a:r>
          </a:p>
          <a:p>
            <a:pPr>
              <a:spcBef>
                <a:spcPts val="500"/>
              </a:spcBef>
            </a:pPr>
            <a:r>
              <a:rPr lang="en-US" sz="750" dirty="0">
                <a:solidFill>
                  <a:srgbClr val="FFFFFF"/>
                </a:solidFill>
              </a:rPr>
              <a:t>Helping </a:t>
            </a:r>
            <a:r>
              <a:rPr lang="en-US" sz="750" b="1" dirty="0">
                <a:solidFill>
                  <a:srgbClr val="FFFFFF"/>
                </a:solidFill>
              </a:rPr>
              <a:t>chief medical officers</a:t>
            </a:r>
            <a:r>
              <a:rPr lang="en-US" sz="750" dirty="0">
                <a:solidFill>
                  <a:srgbClr val="FFFFFF"/>
                </a:solidFill>
              </a:rPr>
              <a:t>, </a:t>
            </a:r>
            <a:r>
              <a:rPr lang="en-US" sz="750" b="1" dirty="0">
                <a:solidFill>
                  <a:srgbClr val="FFFFFF"/>
                </a:solidFill>
              </a:rPr>
              <a:t>medical group executives</a:t>
            </a:r>
            <a:r>
              <a:rPr lang="en-US" sz="750" dirty="0">
                <a:solidFill>
                  <a:srgbClr val="FFFFFF"/>
                </a:solidFill>
              </a:rPr>
              <a:t>, </a:t>
            </a:r>
            <a:br>
              <a:rPr lang="en-US" sz="750" dirty="0">
                <a:solidFill>
                  <a:srgbClr val="FFFFFF"/>
                </a:solidFill>
              </a:rPr>
            </a:br>
            <a:r>
              <a:rPr lang="en-US" sz="750" b="1" dirty="0">
                <a:solidFill>
                  <a:srgbClr val="FFFFFF"/>
                </a:solidFill>
              </a:rPr>
              <a:t>network executives</a:t>
            </a:r>
            <a:r>
              <a:rPr lang="en-US" sz="750" dirty="0">
                <a:solidFill>
                  <a:srgbClr val="FFFFFF"/>
                </a:solidFill>
              </a:rPr>
              <a:t>, and </a:t>
            </a:r>
            <a:r>
              <a:rPr lang="en-US" sz="750" b="1" dirty="0">
                <a:solidFill>
                  <a:srgbClr val="FFFFFF"/>
                </a:solidFill>
              </a:rPr>
              <a:t>clinical leaders </a:t>
            </a:r>
            <a:r>
              <a:rPr lang="en-US" sz="750" dirty="0">
                <a:solidFill>
                  <a:srgbClr val="FFFFFF"/>
                </a:solidFill>
              </a:rPr>
              <a:t>to shape networks, engage physicians, manage medical group performance, implement care pathways, accelerate population health efforts, and more.</a:t>
            </a:r>
          </a:p>
        </p:txBody>
      </p:sp>
      <p:sp>
        <p:nvSpPr>
          <p:cNvPr id="21" name="TextBox 20"/>
          <p:cNvSpPr txBox="1"/>
          <p:nvPr userDrawn="1"/>
        </p:nvSpPr>
        <p:spPr bwMode="gray">
          <a:xfrm>
            <a:off x="2982013" y="3168811"/>
            <a:ext cx="2659449" cy="294953"/>
          </a:xfrm>
          <a:prstGeom prst="rect">
            <a:avLst/>
          </a:prstGeom>
          <a:noFill/>
        </p:spPr>
        <p:txBody>
          <a:bodyPr wrap="square" lIns="0" tIns="0" rIns="0" bIns="0" rtlCol="0">
            <a:spAutoFit/>
          </a:bodyPr>
          <a:lstStyle/>
          <a:p>
            <a:pPr>
              <a:spcBef>
                <a:spcPts val="500"/>
              </a:spcBef>
            </a:pPr>
            <a:r>
              <a:rPr lang="en-US" sz="750" b="1" dirty="0">
                <a:solidFill>
                  <a:srgbClr val="FFFFFF"/>
                </a:solidFill>
                <a:cs typeface="Arial" panose="020B0604020202020204" pitchFamily="34" charset="0"/>
              </a:rPr>
              <a:t>OPERATIONS</a:t>
            </a:r>
          </a:p>
          <a:p>
            <a:pPr>
              <a:spcBef>
                <a:spcPts val="500"/>
              </a:spcBef>
            </a:pPr>
            <a:r>
              <a:rPr lang="en-US" sz="750" dirty="0">
                <a:solidFill>
                  <a:srgbClr val="FFFFFF"/>
                </a:solidFill>
                <a:cs typeface="Arial" panose="020B0604020202020204" pitchFamily="34" charset="0"/>
              </a:rPr>
              <a:t>Helping </a:t>
            </a:r>
            <a:r>
              <a:rPr lang="en-US" sz="750" b="1" dirty="0">
                <a:solidFill>
                  <a:srgbClr val="FFFFFF"/>
                </a:solidFill>
                <a:cs typeface="Arial" panose="020B0604020202020204" pitchFamily="34" charset="0"/>
              </a:rPr>
              <a:t>CFOs</a:t>
            </a:r>
            <a:r>
              <a:rPr lang="en-US" sz="750" dirty="0">
                <a:solidFill>
                  <a:srgbClr val="FFFFFF"/>
                </a:solidFill>
                <a:cs typeface="Arial" panose="020B0604020202020204" pitchFamily="34" charset="0"/>
              </a:rPr>
              <a:t> and </a:t>
            </a:r>
            <a:r>
              <a:rPr lang="en-US" sz="750" b="1" dirty="0">
                <a:solidFill>
                  <a:srgbClr val="FFFFFF"/>
                </a:solidFill>
                <a:cs typeface="Arial" panose="020B0604020202020204" pitchFamily="34" charset="0"/>
              </a:rPr>
              <a:t>COOs</a:t>
            </a:r>
            <a:r>
              <a:rPr lang="en-US" sz="750" dirty="0">
                <a:solidFill>
                  <a:srgbClr val="FFFFFF"/>
                </a:solidFill>
                <a:cs typeface="Arial" panose="020B0604020202020204" pitchFamily="34" charset="0"/>
              </a:rPr>
              <a:t> reboot their approach to profitability.</a:t>
            </a:r>
            <a:endParaRPr lang="en-US" sz="750" dirty="0">
              <a:solidFill>
                <a:srgbClr val="333E48"/>
              </a:solidFill>
            </a:endParaRPr>
          </a:p>
        </p:txBody>
      </p:sp>
      <p:sp>
        <p:nvSpPr>
          <p:cNvPr id="22" name="TextBox 21"/>
          <p:cNvSpPr txBox="1"/>
          <p:nvPr userDrawn="1"/>
        </p:nvSpPr>
        <p:spPr bwMode="gray">
          <a:xfrm>
            <a:off x="2982013" y="1094450"/>
            <a:ext cx="3177837" cy="332399"/>
          </a:xfrm>
          <a:prstGeom prst="rect">
            <a:avLst/>
          </a:prstGeom>
          <a:noFill/>
        </p:spPr>
        <p:txBody>
          <a:bodyPr wrap="square" lIns="0" tIns="0" rIns="0" bIns="0" rtlCol="0">
            <a:spAutoFit/>
          </a:bodyPr>
          <a:lstStyle/>
          <a:p>
            <a:pPr>
              <a:spcBef>
                <a:spcPts val="500"/>
              </a:spcBef>
            </a:pPr>
            <a:r>
              <a:rPr lang="en-US" sz="1080" dirty="0">
                <a:solidFill>
                  <a:srgbClr val="FFFFFF"/>
                </a:solidFill>
              </a:rPr>
              <a:t>Then hardwire those insights into your organization with research, technology, and consulting</a:t>
            </a:r>
          </a:p>
        </p:txBody>
      </p:sp>
      <p:cxnSp>
        <p:nvCxnSpPr>
          <p:cNvPr id="23" name="Straight Connector 22"/>
          <p:cNvCxnSpPr/>
          <p:nvPr userDrawn="1"/>
        </p:nvCxnSpPr>
        <p:spPr bwMode="white">
          <a:xfrm>
            <a:off x="2983602" y="1486205"/>
            <a:ext cx="3096523" cy="0"/>
          </a:xfrm>
          <a:prstGeom prst="line">
            <a:avLst/>
          </a:prstGeom>
          <a:ln w="95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userDrawn="1"/>
        </p:nvSpPr>
        <p:spPr bwMode="gray">
          <a:xfrm rot="18196691">
            <a:off x="1243098" y="3404895"/>
            <a:ext cx="362136" cy="107722"/>
          </a:xfrm>
          <a:prstGeom prst="rect">
            <a:avLst/>
          </a:prstGeom>
          <a:noFill/>
        </p:spPr>
        <p:txBody>
          <a:bodyPr wrap="square" lIns="0" tIns="0" rIns="0" bIns="0" rtlCol="0">
            <a:spAutoFit/>
          </a:bodyPr>
          <a:lstStyle/>
          <a:p>
            <a:pPr>
              <a:spcBef>
                <a:spcPts val="500"/>
              </a:spcBef>
            </a:pPr>
            <a:r>
              <a:rPr lang="en-US" sz="700" dirty="0">
                <a:solidFill>
                  <a:srgbClr val="BEC9D0"/>
                </a:solidFill>
              </a:rPr>
              <a:t>research</a:t>
            </a:r>
          </a:p>
        </p:txBody>
      </p:sp>
      <p:sp>
        <p:nvSpPr>
          <p:cNvPr id="44" name="TextBox 43"/>
          <p:cNvSpPr txBox="1"/>
          <p:nvPr userDrawn="1"/>
        </p:nvSpPr>
        <p:spPr bwMode="gray">
          <a:xfrm rot="18196691">
            <a:off x="1574407" y="3381073"/>
            <a:ext cx="487476" cy="107722"/>
          </a:xfrm>
          <a:prstGeom prst="rect">
            <a:avLst/>
          </a:prstGeom>
          <a:noFill/>
        </p:spPr>
        <p:txBody>
          <a:bodyPr wrap="square" lIns="0" tIns="0" rIns="0" bIns="0" rtlCol="0">
            <a:spAutoFit/>
          </a:bodyPr>
          <a:lstStyle/>
          <a:p>
            <a:pPr>
              <a:spcBef>
                <a:spcPts val="500"/>
              </a:spcBef>
            </a:pPr>
            <a:r>
              <a:rPr lang="en-US" sz="700" dirty="0">
                <a:solidFill>
                  <a:srgbClr val="BEC9D0"/>
                </a:solidFill>
              </a:rPr>
              <a:t>technology</a:t>
            </a:r>
          </a:p>
        </p:txBody>
      </p:sp>
      <p:sp>
        <p:nvSpPr>
          <p:cNvPr id="45" name="TextBox 44"/>
          <p:cNvSpPr txBox="1"/>
          <p:nvPr userDrawn="1"/>
        </p:nvSpPr>
        <p:spPr bwMode="gray">
          <a:xfrm rot="18196691">
            <a:off x="2021504" y="3322515"/>
            <a:ext cx="445870" cy="107722"/>
          </a:xfrm>
          <a:prstGeom prst="rect">
            <a:avLst/>
          </a:prstGeom>
          <a:noFill/>
        </p:spPr>
        <p:txBody>
          <a:bodyPr wrap="square" lIns="0" tIns="0" rIns="0" bIns="0" rtlCol="0">
            <a:spAutoFit/>
          </a:bodyPr>
          <a:lstStyle/>
          <a:p>
            <a:pPr>
              <a:spcBef>
                <a:spcPts val="500"/>
              </a:spcBef>
            </a:pPr>
            <a:r>
              <a:rPr lang="en-US" sz="700" dirty="0">
                <a:solidFill>
                  <a:srgbClr val="BEC9D0"/>
                </a:solidFill>
              </a:rPr>
              <a:t>consulting</a:t>
            </a:r>
          </a:p>
        </p:txBody>
      </p:sp>
      <p:pic>
        <p:nvPicPr>
          <p:cNvPr id="46" name="Picture 45"/>
          <p:cNvPicPr>
            <a:picLocks noChangeAspect="1"/>
          </p:cNvPicPr>
          <p:nvPr userDrawn="1"/>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31000" contrast="-37000"/>
                    </a14:imgEffect>
                  </a14:imgLayer>
                </a14:imgProps>
              </a:ext>
              <a:ext uri="{28A0092B-C50C-407E-A947-70E740481C1C}">
                <a14:useLocalDpi xmlns:a14="http://schemas.microsoft.com/office/drawing/2010/main" val="0"/>
              </a:ext>
            </a:extLst>
          </a:blip>
          <a:stretch>
            <a:fillRect/>
          </a:stretch>
        </p:blipFill>
        <p:spPr bwMode="gray">
          <a:xfrm rot="18157078">
            <a:off x="1206426" y="3637926"/>
            <a:ext cx="121650" cy="121650"/>
          </a:xfrm>
          <a:prstGeom prst="rect">
            <a:avLst/>
          </a:prstGeom>
        </p:spPr>
      </p:pic>
      <p:pic>
        <p:nvPicPr>
          <p:cNvPr id="47" name="Picture 46"/>
          <p:cNvPicPr>
            <a:picLocks noChangeAspect="1"/>
          </p:cNvPicPr>
          <p:nvPr userDrawn="1"/>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gray">
          <a:xfrm rot="18291559">
            <a:off x="1968210" y="3614227"/>
            <a:ext cx="165240" cy="107618"/>
          </a:xfrm>
          <a:prstGeom prst="rect">
            <a:avLst/>
          </a:prstGeom>
        </p:spPr>
      </p:pic>
      <p:pic>
        <p:nvPicPr>
          <p:cNvPr id="48" name="Picture 47"/>
          <p:cNvPicPr>
            <a:picLocks noChangeAspect="1"/>
          </p:cNvPicPr>
          <p:nvPr userDrawn="1"/>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rot="18159428">
            <a:off x="1583156" y="3650320"/>
            <a:ext cx="100200" cy="132122"/>
          </a:xfrm>
          <a:prstGeom prst="rect">
            <a:avLst/>
          </a:prstGeom>
          <a:noFill/>
        </p:spPr>
      </p:pic>
      <p:pic>
        <p:nvPicPr>
          <p:cNvPr id="34" name="Picture 3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462565" y="0"/>
            <a:ext cx="1517004" cy="1129231"/>
          </a:xfrm>
          <a:prstGeom prst="rect">
            <a:avLst/>
          </a:prstGeom>
        </p:spPr>
      </p:pic>
    </p:spTree>
    <p:extLst>
      <p:ext uri="{BB962C8B-B14F-4D97-AF65-F5344CB8AC3E}">
        <p14:creationId xmlns:p14="http://schemas.microsoft.com/office/powerpoint/2010/main" val="2920121587"/>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showMasterSp="0" preserve="1" userDrawn="1">
  <p:cSld name="Road Map 3">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13" name="TextBox 12"/>
          <p:cNvSpPr txBox="1"/>
          <p:nvPr userDrawn="1"/>
        </p:nvSpPr>
        <p:spPr bwMode="gray">
          <a:xfrm>
            <a:off x="786450" y="198021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1070148" y="26835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1" name="TextBox 20"/>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5" name="TextBox 14"/>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Advisory Board • All Rights Reserved • </a:t>
            </a:r>
            <a:r>
              <a:rPr lang="en-US" sz="500" b="1" dirty="0">
                <a:solidFill>
                  <a:srgbClr val="BEC9D0"/>
                </a:solidFill>
              </a:rPr>
              <a:t>advisory.com</a:t>
            </a:r>
            <a:r>
              <a:rPr lang="en-US" sz="500" dirty="0">
                <a:solidFill>
                  <a:srgbClr val="BEC9D0"/>
                </a:solidFill>
              </a:rPr>
              <a:t> • 33602A</a:t>
            </a:r>
            <a:endParaRPr lang="en-US" sz="500" b="1" dirty="0">
              <a:solidFill>
                <a:srgbClr val="BEC9D0"/>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5" name="Text Placeholder 4"/>
          <p:cNvSpPr>
            <a:spLocks noGrp="1"/>
          </p:cNvSpPr>
          <p:nvPr>
            <p:ph type="body" sz="quarter" idx="28" hasCustomPrompt="1"/>
          </p:nvPr>
        </p:nvSpPr>
        <p:spPr bwMode="gray">
          <a:xfrm>
            <a:off x="1341574" y="214949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19" name="Text Placeholder 4"/>
          <p:cNvSpPr>
            <a:spLocks noGrp="1"/>
          </p:cNvSpPr>
          <p:nvPr>
            <p:ph type="body" sz="quarter" idx="29" hasCustomPrompt="1"/>
          </p:nvPr>
        </p:nvSpPr>
        <p:spPr bwMode="gray">
          <a:xfrm>
            <a:off x="1560779" y="28528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1705651316"/>
      </p:ext>
    </p:extLst>
  </p:cSld>
  <p:clrMapOvr>
    <a:overrideClrMapping bg1="lt1" tx1="dk1" bg2="lt2" tx2="dk2" accent1="accent1" accent2="accent2" accent3="accent3" accent4="accent4" accent5="accent5" accent6="accent6" hlink="hlink" folHlink="folHlink"/>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showMasterSp="0" preserve="1" userDrawn="1">
  <p:cSld name="Road Map 4">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734092" y="185495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972575" y="243302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196771" y="301109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4"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5" name="TextBox 24"/>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7" name="TextBox 1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r>
              <a:rPr lang="en-US" sz="500" dirty="0">
                <a:solidFill>
                  <a:srgbClr val="BEC9D0"/>
                </a:solidFill>
              </a:rPr>
              <a:t> • 33592A</a:t>
            </a:r>
            <a:endParaRPr lang="en-US" sz="500" b="1" dirty="0">
              <a:solidFill>
                <a:srgbClr val="BEC9D0"/>
              </a:solidFill>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341574" y="202423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560779" y="260230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792510" y="318037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746516160"/>
      </p:ext>
    </p:extLst>
  </p:cSld>
  <p:clrMapOvr>
    <a:overrideClrMapping bg1="lt1" tx1="dk1" bg2="lt2" tx2="dk2" accent1="accent1" accent2="accent2" accent3="accent3" accent4="accent4" accent5="accent5" accent6="accent6" hlink="hlink" folHlink="folHlink"/>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showMasterSp="0" preserve="1" userDrawn="1">
  <p:cSld name="Road Map 5">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629279" y="160443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870300" y="218250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097035" y="276057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7" name="TextBox 16"/>
          <p:cNvSpPr txBox="1"/>
          <p:nvPr userDrawn="1"/>
        </p:nvSpPr>
        <p:spPr bwMode="gray">
          <a:xfrm>
            <a:off x="1323771" y="333864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402544" y="102636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9" name="TextBox 18"/>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r>
              <a:rPr lang="en-US" sz="500" dirty="0">
                <a:solidFill>
                  <a:srgbClr val="BEC9D0"/>
                </a:solidFill>
              </a:rPr>
              <a:t> • 33592A</a:t>
            </a:r>
            <a:endParaRPr lang="en-US" sz="500" b="1" dirty="0">
              <a:solidFill>
                <a:srgbClr val="BEC9D0"/>
              </a:solidFill>
            </a:endParaRP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3" name="Title 1"/>
          <p:cNvSpPr>
            <a:spLocks noGrp="1"/>
          </p:cNvSpPr>
          <p:nvPr>
            <p:ph type="title" hasCustomPrompt="1"/>
          </p:nvPr>
        </p:nvSpPr>
        <p:spPr bwMode="gray">
          <a:xfrm>
            <a:off x="1007460" y="1164868"/>
            <a:ext cx="4572000" cy="215444"/>
          </a:xfrm>
        </p:spPr>
        <p:txBody>
          <a:bodyPr anchor="ctr" anchorCtr="0"/>
          <a:lstStyle>
            <a:lvl1pPr>
              <a:defRPr sz="1400" b="0"/>
            </a:lvl1pPr>
          </a:lstStyle>
          <a:p>
            <a:r>
              <a:rPr lang="en-US" dirty="0"/>
              <a:t>Section Title – Arial 14pt Regular, White, Use Title Case</a:t>
            </a:r>
          </a:p>
        </p:txBody>
      </p:sp>
      <p:sp>
        <p:nvSpPr>
          <p:cNvPr id="25" name="Text Placeholder 4"/>
          <p:cNvSpPr>
            <a:spLocks noGrp="1"/>
          </p:cNvSpPr>
          <p:nvPr>
            <p:ph type="body" sz="quarter" idx="28" hasCustomPrompt="1"/>
          </p:nvPr>
        </p:nvSpPr>
        <p:spPr bwMode="gray">
          <a:xfrm>
            <a:off x="1259614" y="177371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6" name="Text Placeholder 4"/>
          <p:cNvSpPr>
            <a:spLocks noGrp="1"/>
          </p:cNvSpPr>
          <p:nvPr>
            <p:ph type="body" sz="quarter" idx="31" hasCustomPrompt="1"/>
          </p:nvPr>
        </p:nvSpPr>
        <p:spPr bwMode="gray">
          <a:xfrm>
            <a:off x="1478819" y="235178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2" hasCustomPrompt="1"/>
          </p:nvPr>
        </p:nvSpPr>
        <p:spPr bwMode="gray">
          <a:xfrm>
            <a:off x="1710550" y="292985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5" hasCustomPrompt="1"/>
          </p:nvPr>
        </p:nvSpPr>
        <p:spPr bwMode="gray">
          <a:xfrm>
            <a:off x="1917770" y="350792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860348721"/>
      </p:ext>
    </p:extLst>
  </p:cSld>
  <p:clrMapOvr>
    <a:overrideClrMapping bg1="lt1" tx1="dk1" bg2="lt2" tx2="dk2" accent1="accent1" accent2="accent2" accent3="accent3" accent4="accent4" accent5="accent5" accent6="accent6" hlink="hlink" folHlink="folHlink"/>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showMasterSp="0" preserve="1" userDrawn="1">
  <p:cSld name="Road Map 6">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526564" y="1341392"/>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760073" y="191946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987319" y="2497530"/>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17" name="TextBox 16"/>
          <p:cNvSpPr txBox="1"/>
          <p:nvPr userDrawn="1"/>
        </p:nvSpPr>
        <p:spPr bwMode="gray">
          <a:xfrm>
            <a:off x="1227091" y="307559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3"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1" name="TextBox 2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r>
              <a:rPr lang="en-US" sz="500" dirty="0">
                <a:solidFill>
                  <a:srgbClr val="BEC9D0"/>
                </a:solidFill>
              </a:rPr>
              <a:t> • 33592A</a:t>
            </a:r>
            <a:endParaRPr lang="en-US" sz="500" b="1" dirty="0">
              <a:solidFill>
                <a:srgbClr val="BEC9D0"/>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5" name="Title 1"/>
          <p:cNvSpPr>
            <a:spLocks noGrp="1"/>
          </p:cNvSpPr>
          <p:nvPr>
            <p:ph type="title" hasCustomPrompt="1"/>
          </p:nvPr>
        </p:nvSpPr>
        <p:spPr bwMode="gray">
          <a:xfrm>
            <a:off x="903718" y="901822"/>
            <a:ext cx="4572000" cy="215444"/>
          </a:xfrm>
        </p:spPr>
        <p:txBody>
          <a:bodyPr anchor="ctr" anchorCtr="0"/>
          <a:lstStyle>
            <a:lvl1pPr>
              <a:defRPr sz="1400" b="0"/>
            </a:lvl1pPr>
          </a:lstStyle>
          <a:p>
            <a:r>
              <a:rPr lang="en-US" dirty="0"/>
              <a:t>Section Title – Arial 14pt Regular, White, Use Title Case</a:t>
            </a:r>
          </a:p>
        </p:txBody>
      </p:sp>
      <p:sp>
        <p:nvSpPr>
          <p:cNvPr id="26" name="Text Placeholder 4"/>
          <p:cNvSpPr>
            <a:spLocks noGrp="1"/>
          </p:cNvSpPr>
          <p:nvPr>
            <p:ph type="body" sz="quarter" idx="28" hasCustomPrompt="1"/>
          </p:nvPr>
        </p:nvSpPr>
        <p:spPr bwMode="gray">
          <a:xfrm>
            <a:off x="1155872" y="1510669"/>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1" hasCustomPrompt="1"/>
          </p:nvPr>
        </p:nvSpPr>
        <p:spPr bwMode="gray">
          <a:xfrm>
            <a:off x="1375077" y="208873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2" hasCustomPrompt="1"/>
          </p:nvPr>
        </p:nvSpPr>
        <p:spPr bwMode="gray">
          <a:xfrm>
            <a:off x="1606808" y="2666807"/>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8" hasCustomPrompt="1"/>
          </p:nvPr>
        </p:nvSpPr>
        <p:spPr bwMode="gray">
          <a:xfrm>
            <a:off x="1814028" y="324487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9"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270915453"/>
      </p:ext>
    </p:extLst>
  </p:cSld>
  <p:clrMapOvr>
    <a:overrideClrMapping bg1="lt1" tx1="dk1" bg2="lt2" tx2="dk2" accent1="accent1" accent2="accent2" accent3="accent3" accent4="accent4" accent5="accent5" accent6="accent6" hlink="hlink" folHlink="folHlink"/>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showMasterSp="0" preserve="1" userDrawn="1">
  <p:cSld name="Road Map 7">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80339" y="12450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686412"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873696" y="220849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17" name="TextBox 16"/>
          <p:cNvSpPr txBox="1"/>
          <p:nvPr userDrawn="1"/>
        </p:nvSpPr>
        <p:spPr bwMode="gray">
          <a:xfrm>
            <a:off x="1073506" y="269021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3" name="TextBox 22"/>
          <p:cNvSpPr txBox="1"/>
          <p:nvPr userDrawn="1"/>
        </p:nvSpPr>
        <p:spPr bwMode="gray">
          <a:xfrm>
            <a:off x="1267053" y="317194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5"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6" name="TextBox 25"/>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7" name="TextBox 2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r>
              <a:rPr lang="en-US" sz="500" dirty="0">
                <a:solidFill>
                  <a:srgbClr val="BEC9D0"/>
                </a:solidFill>
              </a:rPr>
              <a:t> • 33592A</a:t>
            </a:r>
            <a:endParaRPr lang="en-US" sz="500" b="1" dirty="0">
              <a:solidFill>
                <a:srgbClr val="BEC9D0"/>
              </a:solidFill>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4"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080729" y="14143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273838" y="189604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466947" y="237777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2" name="Text Placeholder 4"/>
          <p:cNvSpPr>
            <a:spLocks noGrp="1"/>
          </p:cNvSpPr>
          <p:nvPr>
            <p:ph type="body" sz="quarter" idx="41" hasCustomPrompt="1"/>
          </p:nvPr>
        </p:nvSpPr>
        <p:spPr bwMode="gray">
          <a:xfrm>
            <a:off x="1660056" y="285949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3" name="Text Placeholder 4"/>
          <p:cNvSpPr>
            <a:spLocks noGrp="1"/>
          </p:cNvSpPr>
          <p:nvPr>
            <p:ph type="body" sz="quarter" idx="42" hasCustomPrompt="1"/>
          </p:nvPr>
        </p:nvSpPr>
        <p:spPr bwMode="gray">
          <a:xfrm>
            <a:off x="1853165" y="334122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43"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1430017674"/>
      </p:ext>
    </p:extLst>
  </p:cSld>
  <p:clrMapOvr>
    <a:overrideClrMapping bg1="lt1" tx1="dk1" bg2="lt2" tx2="dk2" accent1="accent1" accent2="accent2" accent3="accent3" accent4="accent4" accent5="accent5" accent6="accent6" hlink="hlink" folHlink="folHlink"/>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showMasterSp="0" preserve="1" userDrawn="1">
  <p:cSld name="Road Map 8">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5" name="TextBox 24"/>
          <p:cNvSpPr txBox="1"/>
          <p:nvPr userDrawn="1"/>
        </p:nvSpPr>
        <p:spPr bwMode="gray">
          <a:xfrm>
            <a:off x="1304319" y="324075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61414" y="117622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5" name="TextBox 14"/>
          <p:cNvSpPr txBox="1"/>
          <p:nvPr userDrawn="1"/>
        </p:nvSpPr>
        <p:spPr bwMode="gray">
          <a:xfrm>
            <a:off x="786050" y="200204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72902"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8</a:t>
            </a:r>
          </a:p>
        </p:txBody>
      </p:sp>
      <p:sp>
        <p:nvSpPr>
          <p:cNvPr id="17" name="TextBox 16"/>
          <p:cNvSpPr txBox="1"/>
          <p:nvPr userDrawn="1"/>
        </p:nvSpPr>
        <p:spPr bwMode="gray">
          <a:xfrm>
            <a:off x="967157" y="24149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2833"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grpSp>
        <p:nvGrpSpPr>
          <p:cNvPr id="2" name="Group 1"/>
          <p:cNvGrpSpPr/>
          <p:nvPr userDrawn="1"/>
        </p:nvGrpSpPr>
        <p:grpSpPr bwMode="gray">
          <a:xfrm>
            <a:off x="629995" y="1589135"/>
            <a:ext cx="274320" cy="492443"/>
            <a:chOff x="842273" y="1726771"/>
            <a:chExt cx="274320" cy="492443"/>
          </a:xfrm>
        </p:grpSpPr>
        <p:sp>
          <p:nvSpPr>
            <p:cNvPr id="14" name="TextBox 13"/>
            <p:cNvSpPr txBox="1"/>
            <p:nvPr userDrawn="1"/>
          </p:nvSpPr>
          <p:spPr bwMode="gray">
            <a:xfrm>
              <a:off x="842273"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28" name="Rectangle 27"/>
            <p:cNvSpPr/>
            <p:nvPr userDrawn="1"/>
          </p:nvSpPr>
          <p:spPr bwMode="gray">
            <a:xfrm rot="20240294">
              <a:off x="1002510" y="1948341"/>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23" name="TextBox 22"/>
          <p:cNvSpPr txBox="1"/>
          <p:nvPr userDrawn="1"/>
        </p:nvSpPr>
        <p:spPr bwMode="gray">
          <a:xfrm>
            <a:off x="1135738" y="282785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9"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3" name="TextBox 32"/>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31" name="TextBox 3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32" name="Text Placeholder 4"/>
          <p:cNvSpPr>
            <a:spLocks noGrp="1"/>
          </p:cNvSpPr>
          <p:nvPr>
            <p:ph type="body" sz="quarter" idx="28" hasCustomPrompt="1"/>
          </p:nvPr>
        </p:nvSpPr>
        <p:spPr bwMode="gray">
          <a:xfrm>
            <a:off x="1053142" y="134550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31" hasCustomPrompt="1"/>
          </p:nvPr>
        </p:nvSpPr>
        <p:spPr bwMode="gray">
          <a:xfrm>
            <a:off x="1218664" y="175841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5" name="Text Placeholder 4"/>
          <p:cNvSpPr>
            <a:spLocks noGrp="1"/>
          </p:cNvSpPr>
          <p:nvPr>
            <p:ph type="body" sz="quarter" idx="32" hasCustomPrompt="1"/>
          </p:nvPr>
        </p:nvSpPr>
        <p:spPr bwMode="gray">
          <a:xfrm>
            <a:off x="1384186" y="217131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6" name="Text Placeholder 4"/>
          <p:cNvSpPr>
            <a:spLocks noGrp="1"/>
          </p:cNvSpPr>
          <p:nvPr>
            <p:ph type="body" sz="quarter" idx="45" hasCustomPrompt="1"/>
          </p:nvPr>
        </p:nvSpPr>
        <p:spPr bwMode="gray">
          <a:xfrm>
            <a:off x="1549708" y="25842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7" name="Text Placeholder 4"/>
          <p:cNvSpPr>
            <a:spLocks noGrp="1"/>
          </p:cNvSpPr>
          <p:nvPr>
            <p:ph type="body" sz="quarter" idx="46" hasCustomPrompt="1"/>
          </p:nvPr>
        </p:nvSpPr>
        <p:spPr bwMode="gray">
          <a:xfrm>
            <a:off x="1715230" y="299713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8" name="Text Placeholder 4"/>
          <p:cNvSpPr>
            <a:spLocks noGrp="1"/>
          </p:cNvSpPr>
          <p:nvPr>
            <p:ph type="body" sz="quarter" idx="47" hasCustomPrompt="1"/>
          </p:nvPr>
        </p:nvSpPr>
        <p:spPr bwMode="gray">
          <a:xfrm>
            <a:off x="1880752" y="341003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9" name="Text Placeholder 4"/>
          <p:cNvSpPr>
            <a:spLocks noGrp="1"/>
          </p:cNvSpPr>
          <p:nvPr>
            <p:ph type="body" sz="quarter" idx="48"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637858875"/>
      </p:ext>
    </p:extLst>
  </p:cSld>
  <p:clrMapOvr>
    <a:overrideClrMapping bg1="lt1" tx1="dk1" bg2="lt2" tx2="dk2" accent1="accent1" accent2="accent2" accent3="accent3" accent4="accent4" accent5="accent5" accent6="accent6" hlink="hlink" folHlink="folHlink"/>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preserve="1" userDrawn="1">
  <p:cSld name="Divider">
    <p:bg>
      <p:bgPr>
        <a:gradFill>
          <a:gsLst>
            <a:gs pos="28000">
              <a:schemeClr val="accent1"/>
            </a:gs>
            <a:gs pos="36000">
              <a:schemeClr val="accent2">
                <a:lumMod val="20000"/>
                <a:lumOff val="80000"/>
              </a:schemeClr>
            </a:gs>
            <a:gs pos="100000">
              <a:schemeClr val="accent1">
                <a:lumMod val="20000"/>
                <a:lumOff val="80000"/>
              </a:schemeClr>
            </a:gs>
          </a:gsLst>
          <a:lin ang="1920000" scaled="0"/>
        </a:gradFill>
        <a:effectLst/>
      </p:bgPr>
    </p:bg>
    <p:spTree>
      <p:nvGrpSpPr>
        <p:cNvPr id="1" name=""/>
        <p:cNvGrpSpPr/>
        <p:nvPr/>
      </p:nvGrpSpPr>
      <p:grpSpPr>
        <a:xfrm>
          <a:off x="0" y="0"/>
          <a:ext cx="0" cy="0"/>
          <a:chOff x="0" y="0"/>
          <a:chExt cx="0" cy="0"/>
        </a:xfrm>
      </p:grpSpPr>
      <p:cxnSp>
        <p:nvCxnSpPr>
          <p:cNvPr id="24" name="Straight Connector 23"/>
          <p:cNvCxnSpPr/>
          <p:nvPr userDrawn="1"/>
        </p:nvCxnSpPr>
        <p:spPr bwMode="gray">
          <a:xfrm>
            <a:off x="1578769" y="2252028"/>
            <a:ext cx="4501356" cy="0"/>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bwMode="gray">
          <a:xfrm>
            <a:off x="2" y="0"/>
            <a:ext cx="3052017" cy="4738136"/>
          </a:xfrm>
          <a:custGeom>
            <a:avLst/>
            <a:gdLst/>
            <a:ahLst/>
            <a:cxnLst/>
            <a:rect l="l" t="t" r="r" b="b"/>
            <a:pathLst>
              <a:path w="3052017" h="4738136">
                <a:moveTo>
                  <a:pt x="0" y="0"/>
                </a:moveTo>
                <a:lnTo>
                  <a:pt x="3052017" y="0"/>
                </a:lnTo>
                <a:lnTo>
                  <a:pt x="0" y="4738136"/>
                </a:lnTo>
                <a:close/>
              </a:path>
            </a:pathLst>
          </a:cu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11"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 name="Title 1"/>
          <p:cNvSpPr>
            <a:spLocks noGrp="1"/>
          </p:cNvSpPr>
          <p:nvPr>
            <p:ph type="title" hasCustomPrompt="1"/>
          </p:nvPr>
        </p:nvSpPr>
        <p:spPr bwMode="gray">
          <a:xfrm>
            <a:off x="1971651" y="2692310"/>
            <a:ext cx="3653112" cy="307777"/>
          </a:xfrm>
        </p:spPr>
        <p:txBody>
          <a:bodyPr/>
          <a:lstStyle>
            <a:lvl1pPr>
              <a:defRPr sz="2000" b="0">
                <a:solidFill>
                  <a:schemeClr val="tx1"/>
                </a:solidFill>
              </a:defRPr>
            </a:lvl1pPr>
          </a:lstStyle>
          <a:p>
            <a:r>
              <a:rPr lang="en-US" dirty="0"/>
              <a:t>Divider Title – Arial 20pt Regular</a:t>
            </a:r>
          </a:p>
        </p:txBody>
      </p:sp>
      <p:sp>
        <p:nvSpPr>
          <p:cNvPr id="4" name="Text Placeholder 3"/>
          <p:cNvSpPr>
            <a:spLocks noGrp="1"/>
          </p:cNvSpPr>
          <p:nvPr>
            <p:ph type="body" sz="quarter" idx="47" hasCustomPrompt="1"/>
          </p:nvPr>
        </p:nvSpPr>
        <p:spPr bwMode="gray">
          <a:xfrm>
            <a:off x="1971651" y="3033766"/>
            <a:ext cx="3653112" cy="169277"/>
          </a:xfrm>
        </p:spPr>
        <p:txBody>
          <a:bodyPr/>
          <a:lstStyle>
            <a:lvl1pPr marL="0" indent="0">
              <a:spcBef>
                <a:spcPts val="0"/>
              </a:spcBef>
              <a:buNone/>
              <a:defRPr sz="11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Divider Subtitle – Arial 11pt Regular</a:t>
            </a:r>
          </a:p>
        </p:txBody>
      </p:sp>
      <p:sp>
        <p:nvSpPr>
          <p:cNvPr id="6" name="Text Placeholder 5"/>
          <p:cNvSpPr>
            <a:spLocks noGrp="1"/>
          </p:cNvSpPr>
          <p:nvPr>
            <p:ph type="body" sz="quarter" idx="48" hasCustomPrompt="1"/>
          </p:nvPr>
        </p:nvSpPr>
        <p:spPr bwMode="gray">
          <a:xfrm>
            <a:off x="1971651" y="2063376"/>
            <a:ext cx="1371600" cy="138499"/>
          </a:xfrm>
        </p:spPr>
        <p:txBody>
          <a:bodyPr anchor="b" anchorCtr="0"/>
          <a:lstStyle>
            <a:lvl1pPr marL="0" indent="0" algn="l">
              <a:spcBef>
                <a:spcPts val="0"/>
              </a:spcBef>
              <a:buNone/>
              <a:defRPr sz="900" b="1" i="0" cap="all" spc="50" baseline="0">
                <a:solidFill>
                  <a:schemeClr val="tx1"/>
                </a:solidFill>
              </a:defRPr>
            </a:lvl1pPr>
            <a:lvl2pPr marL="114300" indent="0" algn="r">
              <a:spcBef>
                <a:spcPts val="0"/>
              </a:spcBef>
              <a:buNone/>
              <a:defRPr sz="1300" i="1">
                <a:solidFill>
                  <a:schemeClr val="accent3"/>
                </a:solidFill>
              </a:defRPr>
            </a:lvl2pPr>
            <a:lvl3pPr marL="228600" indent="0" algn="r">
              <a:spcBef>
                <a:spcPts val="0"/>
              </a:spcBef>
              <a:buNone/>
              <a:defRPr sz="1300" i="1">
                <a:solidFill>
                  <a:schemeClr val="accent3"/>
                </a:solidFill>
              </a:defRPr>
            </a:lvl3pPr>
            <a:lvl4pPr marL="342900" indent="0" algn="r">
              <a:spcBef>
                <a:spcPts val="0"/>
              </a:spcBef>
              <a:buNone/>
              <a:defRPr sz="1300" i="1">
                <a:solidFill>
                  <a:schemeClr val="accent3"/>
                </a:solidFill>
              </a:defRPr>
            </a:lvl4pPr>
            <a:lvl5pPr marL="457200" indent="0" algn="r">
              <a:spcBef>
                <a:spcPts val="0"/>
              </a:spcBef>
              <a:buNone/>
              <a:defRPr sz="1300" i="1">
                <a:solidFill>
                  <a:schemeClr val="accent3"/>
                </a:solidFill>
              </a:defRPr>
            </a:lvl5pPr>
          </a:lstStyle>
          <a:p>
            <a:pPr lvl="0"/>
            <a:r>
              <a:rPr lang="en-US" dirty="0"/>
              <a:t>Section #</a:t>
            </a:r>
          </a:p>
        </p:txBody>
      </p:sp>
      <p:sp>
        <p:nvSpPr>
          <p:cNvPr id="8" name="Text Placeholder 7"/>
          <p:cNvSpPr>
            <a:spLocks noGrp="1"/>
          </p:cNvSpPr>
          <p:nvPr>
            <p:ph type="body" sz="quarter" idx="49" hasCustomPrompt="1"/>
          </p:nvPr>
        </p:nvSpPr>
        <p:spPr bwMode="gray">
          <a:xfrm>
            <a:off x="2136429" y="3555012"/>
            <a:ext cx="2333303" cy="946413"/>
          </a:xfrm>
        </p:spPr>
        <p:txBody>
          <a:bodyPr/>
          <a:lstStyle>
            <a:lvl1pPr>
              <a:spcBef>
                <a:spcPts val="300"/>
              </a:spcBef>
              <a:defRPr sz="900"/>
            </a:lvl1pPr>
            <a:lvl2pPr>
              <a:spcBef>
                <a:spcPts val="300"/>
              </a:spcBef>
              <a:defRPr sz="900"/>
            </a:lvl2pPr>
            <a:lvl3pPr>
              <a:spcBef>
                <a:spcPts val="300"/>
              </a:spcBef>
              <a:defRPr sz="900"/>
            </a:lvl3pPr>
            <a:lvl4pPr>
              <a:spcBef>
                <a:spcPts val="300"/>
              </a:spcBef>
              <a:defRPr sz="900"/>
            </a:lvl4pPr>
            <a:lvl5pPr>
              <a:spcBef>
                <a:spcPts val="300"/>
              </a:spcBef>
              <a:defRPr sz="900"/>
            </a:lvl5pPr>
          </a:lstStyle>
          <a:p>
            <a:pPr lvl="0"/>
            <a:r>
              <a:rPr lang="en-US" dirty="0"/>
              <a:t>Bulleted text, if needed – Arial 9pt Regular Nine bullet levels are built in (hit Enter then Tab to get to the next bullet level)</a:t>
            </a:r>
          </a:p>
          <a:p>
            <a:pPr lvl="1"/>
            <a:r>
              <a:rPr lang="en-US" dirty="0"/>
              <a:t>Second level</a:t>
            </a:r>
          </a:p>
          <a:p>
            <a:pPr lvl="2"/>
            <a:r>
              <a:rPr lang="en-US" dirty="0"/>
              <a:t>Third level</a:t>
            </a:r>
          </a:p>
          <a:p>
            <a:pPr lvl="3"/>
            <a:r>
              <a:rPr lang="en-US" dirty="0"/>
              <a:t>Fourth level</a:t>
            </a:r>
          </a:p>
        </p:txBody>
      </p:sp>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9346" y="336758"/>
            <a:ext cx="1452036" cy="233314"/>
          </a:xfrm>
          <a:prstGeom prst="rect">
            <a:avLst/>
          </a:prstGeom>
        </p:spPr>
      </p:pic>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610" y="280890"/>
            <a:ext cx="1268070" cy="351591"/>
          </a:xfrm>
          <a:prstGeom prst="rect">
            <a:avLst/>
          </a:prstGeom>
        </p:spPr>
      </p:pic>
    </p:spTree>
    <p:extLst>
      <p:ext uri="{BB962C8B-B14F-4D97-AF65-F5344CB8AC3E}">
        <p14:creationId xmlns:p14="http://schemas.microsoft.com/office/powerpoint/2010/main" val="1498494034"/>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preserve="1" userDrawn="1">
  <p:cSld name="Standard">
    <p:bg>
      <p:bgPr>
        <a:solidFill>
          <a:schemeClr val="bg1"/>
        </a:solidFill>
        <a:effectLst/>
      </p:bgPr>
    </p:bg>
    <p:spTree>
      <p:nvGrpSpPr>
        <p:cNvPr id="1" name=""/>
        <p:cNvGrpSpPr/>
        <p:nvPr/>
      </p:nvGrpSpPr>
      <p:grpSpPr>
        <a:xfrm>
          <a:off x="0" y="0"/>
          <a:ext cx="0" cy="0"/>
          <a:chOff x="0" y="0"/>
          <a:chExt cx="0" cy="0"/>
        </a:xfrm>
      </p:grpSpPr>
      <p:pic>
        <p:nvPicPr>
          <p:cNvPr id="20" name="Picture 19"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21" name="Straight Connector 20"/>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3"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052984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Notes (Alt)">
    <p:spTree>
      <p:nvGrpSpPr>
        <p:cNvPr id="1" name=""/>
        <p:cNvGrpSpPr/>
        <p:nvPr/>
      </p:nvGrpSpPr>
      <p:grpSpPr>
        <a:xfrm>
          <a:off x="0" y="0"/>
          <a:ext cx="0" cy="0"/>
          <a:chOff x="0" y="0"/>
          <a:chExt cx="0" cy="0"/>
        </a:xfrm>
      </p:grpSpPr>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320675" y="85309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18" name="TextBox 17"/>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333E48"/>
                </a:solidFill>
                <a:cs typeface="Arial" pitchFamily="34" charset="0"/>
              </a:rPr>
              <a:t>Notes:</a:t>
            </a:r>
          </a:p>
        </p:txBody>
      </p:sp>
    </p:spTree>
    <p:extLst>
      <p:ext uri="{BB962C8B-B14F-4D97-AF65-F5344CB8AC3E}">
        <p14:creationId xmlns:p14="http://schemas.microsoft.com/office/powerpoint/2010/main" val="85662941"/>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8" name="Rectangle 7"/>
          <p:cNvSpPr/>
          <p:nvPr userDrawn="1"/>
        </p:nvSpPr>
        <p:spPr bwMode="gray">
          <a:xfrm>
            <a:off x="0" y="597694"/>
            <a:ext cx="6400800"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pic>
        <p:nvPicPr>
          <p:cNvPr id="12" name="Picture 11"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3" name="Straight Connector 12"/>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7"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9"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10"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97715077"/>
      </p:ext>
    </p:extLst>
  </p:cSld>
  <p:clrMapOvr>
    <a:overrideClrMapping bg1="lt1" tx1="dk1" bg2="lt2" tx2="dk2" accent1="accent1" accent2="accent2" accent3="accent3" accent4="accent4" accent5="accent5" accent6="accent6" hlink="hlink" folHlink="folHlink"/>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showMasterSp="0" preserve="1" userDrawn="1">
  <p:cSld name="Impact Slide">
    <p:bg bwMode="gray">
      <p:bgPr>
        <a:solidFill>
          <a:schemeClr val="accent4"/>
        </a:solidFill>
        <a:effectLst/>
      </p:bgPr>
    </p:bg>
    <p:spTree>
      <p:nvGrpSpPr>
        <p:cNvPr id="1" name=""/>
        <p:cNvGrpSpPr/>
        <p:nvPr/>
      </p:nvGrpSpPr>
      <p:grpSpPr>
        <a:xfrm>
          <a:off x="0" y="0"/>
          <a:ext cx="0" cy="0"/>
          <a:chOff x="0" y="0"/>
          <a:chExt cx="0" cy="0"/>
        </a:xfrm>
      </p:grpSpPr>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1" name="TextBox 1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r>
              <a:rPr lang="en-US" sz="500" dirty="0">
                <a:solidFill>
                  <a:srgbClr val="BEC9D0"/>
                </a:solidFill>
              </a:rPr>
              <a:t> • 33592A</a:t>
            </a:r>
            <a:endParaRPr lang="en-US" sz="500" b="1" dirty="0">
              <a:solidFill>
                <a:srgbClr val="BEC9D0"/>
              </a:solidFill>
            </a:endParaRPr>
          </a:p>
        </p:txBody>
      </p:sp>
      <p:sp>
        <p:nvSpPr>
          <p:cNvPr id="10"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12"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2"/>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3" name="Text Placeholder 4"/>
          <p:cNvSpPr>
            <a:spLocks noGrp="1"/>
          </p:cNvSpPr>
          <p:nvPr>
            <p:ph type="body" sz="quarter" idx="27" hasCustomPrompt="1"/>
          </p:nvPr>
        </p:nvSpPr>
        <p:spPr bwMode="gray">
          <a:xfrm>
            <a:off x="955976" y="1760829"/>
            <a:ext cx="4488849" cy="1777410"/>
          </a:xfrm>
        </p:spPr>
        <p:txBody>
          <a:bodyPr/>
          <a:lstStyle>
            <a:lvl1pPr marL="0" indent="0">
              <a:lnSpc>
                <a:spcPct val="110000"/>
              </a:lnSpc>
              <a:spcBef>
                <a:spcPts val="1200"/>
              </a:spcBef>
              <a:buNone/>
              <a:defRPr sz="1500" baseline="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Use dark background slides sparingly as impact slides (ex: a single quote, statistic, or large image). See sample impact slides in the ABC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4389120" y="4619012"/>
            <a:ext cx="2011680" cy="181588"/>
          </a:xfrm>
        </p:spPr>
        <p:txBody>
          <a:bodyPr rIns="45720" bIns="27432" anchor="b" anchorCtr="0"/>
          <a:lstStyle>
            <a:lvl1pPr marL="0" indent="0">
              <a:spcBef>
                <a:spcPts val="0"/>
              </a:spcBef>
              <a:buNone/>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3780850725"/>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pic>
        <p:nvPicPr>
          <p:cNvPr id="15" name="Picture 14"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6" name="Straight Connector 15"/>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FFFFFF"/>
                </a:solidFill>
                <a:cs typeface="Arial" pitchFamily="34" charset="0"/>
              </a:rPr>
              <a:t>Notes:</a:t>
            </a:r>
          </a:p>
        </p:txBody>
      </p:sp>
      <p:sp>
        <p:nvSpPr>
          <p:cNvPr id="13"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79921739"/>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preserve="1" userDrawn="1">
  <p:cSld name="Notes (Alt)">
    <p:spTree>
      <p:nvGrpSpPr>
        <p:cNvPr id="1" name=""/>
        <p:cNvGrpSpPr/>
        <p:nvPr/>
      </p:nvGrpSpPr>
      <p:grpSpPr>
        <a:xfrm>
          <a:off x="0" y="0"/>
          <a:ext cx="0" cy="0"/>
          <a:chOff x="0" y="0"/>
          <a:chExt cx="0" cy="0"/>
        </a:xfrm>
      </p:grpSpPr>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320675" y="85309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18" name="TextBox 17"/>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333E48"/>
                </a:solidFill>
                <a:cs typeface="Arial" pitchFamily="34" charset="0"/>
              </a:rPr>
              <a:t>Notes:</a:t>
            </a:r>
          </a:p>
        </p:txBody>
      </p:sp>
    </p:spTree>
    <p:extLst>
      <p:ext uri="{BB962C8B-B14F-4D97-AF65-F5344CB8AC3E}">
        <p14:creationId xmlns:p14="http://schemas.microsoft.com/office/powerpoint/2010/main" val="1599023674"/>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preserve="1" userDrawn="1">
  <p:cSld name="Speech Text Bottom">
    <p:spTree>
      <p:nvGrpSpPr>
        <p:cNvPr id="1" name=""/>
        <p:cNvGrpSpPr/>
        <p:nvPr/>
      </p:nvGrpSpPr>
      <p:grpSpPr>
        <a:xfrm>
          <a:off x="0" y="0"/>
          <a:ext cx="0" cy="0"/>
          <a:chOff x="0" y="0"/>
          <a:chExt cx="0" cy="0"/>
        </a:xfrm>
      </p:grpSpPr>
      <p:sp>
        <p:nvSpPr>
          <p:cNvPr id="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 name="Title 1"/>
          <p:cNvSpPr>
            <a:spLocks noGrp="1"/>
          </p:cNvSpPr>
          <p:nvPr>
            <p:ph type="title" hasCustomPrompt="1"/>
          </p:nvPr>
        </p:nvSpPr>
        <p:spPr bwMode="gray">
          <a:xfrm>
            <a:off x="320675" y="2487144"/>
            <a:ext cx="5759450" cy="2018181"/>
          </a:xfrm>
        </p:spPr>
        <p:txBody>
          <a:bodyPr anchor="t" anchorCtr="0"/>
          <a:lstStyle>
            <a:lvl1pPr>
              <a:lnSpc>
                <a:spcPct val="110000"/>
              </a:lnSpc>
              <a:spcBef>
                <a:spcPts val="800"/>
              </a:spcBef>
              <a:defRPr sz="1000" b="0">
                <a:solidFill>
                  <a:schemeClr val="tx1"/>
                </a:solidFill>
              </a:defRPr>
            </a:lvl1pPr>
          </a:lstStyle>
          <a:p>
            <a:r>
              <a:rPr lang="en-US" dirty="0"/>
              <a:t>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a:t>
            </a:r>
          </a:p>
        </p:txBody>
      </p:sp>
    </p:spTree>
    <p:extLst>
      <p:ext uri="{BB962C8B-B14F-4D97-AF65-F5344CB8AC3E}">
        <p14:creationId xmlns:p14="http://schemas.microsoft.com/office/powerpoint/2010/main" val="986456438"/>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3295" y="3612362"/>
            <a:ext cx="5739063" cy="1077218"/>
          </a:xfrm>
        </p:spPr>
        <p:txBody>
          <a:bodyPr/>
          <a:lstStyle>
            <a:lvl1pPr>
              <a:defRPr sz="3500" b="0">
                <a:solidFill>
                  <a:schemeClr val="tx1"/>
                </a:solidFill>
              </a:defRPr>
            </a:lvl1pPr>
          </a:lstStyle>
          <a:p>
            <a:r>
              <a:rPr lang="en-US" dirty="0"/>
              <a:t>Presentation Title – Arial 35pt Regular, Use Title Case</a:t>
            </a:r>
          </a:p>
        </p:txBody>
      </p:sp>
      <p:sp>
        <p:nvSpPr>
          <p:cNvPr id="6" name="Text Placeholder 5"/>
          <p:cNvSpPr>
            <a:spLocks noGrp="1"/>
          </p:cNvSpPr>
          <p:nvPr>
            <p:ph type="body" sz="quarter" idx="21" hasCustomPrompt="1"/>
          </p:nvPr>
        </p:nvSpPr>
        <p:spPr bwMode="gray">
          <a:xfrm>
            <a:off x="1854301" y="359914"/>
            <a:ext cx="2286000" cy="429768"/>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2" name="Straight Connector 11"/>
          <p:cNvCxnSpPr/>
          <p:nvPr userDrawn="1"/>
        </p:nvCxnSpPr>
        <p:spPr>
          <a:xfrm>
            <a:off x="1729422" y="359914"/>
            <a:ext cx="0" cy="432435"/>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27303" y="359914"/>
            <a:ext cx="1549400" cy="431800"/>
          </a:xfrm>
          <a:prstGeom prst="rect">
            <a:avLst/>
          </a:prstGeom>
        </p:spPr>
      </p:pic>
    </p:spTree>
    <p:extLst>
      <p:ext uri="{BB962C8B-B14F-4D97-AF65-F5344CB8AC3E}">
        <p14:creationId xmlns:p14="http://schemas.microsoft.com/office/powerpoint/2010/main" val="3556718017"/>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3295" y="3612362"/>
            <a:ext cx="5739063" cy="1077218"/>
          </a:xfrm>
        </p:spPr>
        <p:txBody>
          <a:bodyPr/>
          <a:lstStyle>
            <a:lvl1pPr>
              <a:defRPr sz="3500" b="0">
                <a:solidFill>
                  <a:schemeClr val="tx1"/>
                </a:solidFill>
              </a:defRPr>
            </a:lvl1pPr>
          </a:lstStyle>
          <a:p>
            <a:r>
              <a:rPr lang="en-US" dirty="0"/>
              <a:t>Presentation Title – Arial 35pt Regular, Use Title Case</a:t>
            </a:r>
          </a:p>
        </p:txBody>
      </p: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27303" y="359914"/>
            <a:ext cx="1549400" cy="431800"/>
          </a:xfrm>
          <a:prstGeom prst="rect">
            <a:avLst/>
          </a:prstGeom>
        </p:spPr>
      </p:pic>
    </p:spTree>
    <p:extLst>
      <p:ext uri="{BB962C8B-B14F-4D97-AF65-F5344CB8AC3E}">
        <p14:creationId xmlns:p14="http://schemas.microsoft.com/office/powerpoint/2010/main" val="3972366513"/>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93295" y="16928"/>
            <a:ext cx="5586830" cy="230832"/>
          </a:xfrm>
        </p:spPr>
        <p:txBody>
          <a:bodyPr anchor="t" anchorCtr="0"/>
          <a:lstStyle>
            <a:lvl1pPr>
              <a:defRPr sz="1500" b="0">
                <a:solidFill>
                  <a:schemeClr val="tx1"/>
                </a:solidFill>
              </a:defRPr>
            </a:lvl1pPr>
          </a:lstStyle>
          <a:p>
            <a:r>
              <a:rPr lang="en-US" sz="1500" dirty="0"/>
              <a:t>Presentation Subtitle – Arial 15pt Regular, Use Title Case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066" y="4550731"/>
            <a:ext cx="2758044" cy="119033"/>
          </a:xfrm>
          <a:prstGeom prst="rect">
            <a:avLst/>
          </a:prstGeom>
        </p:spPr>
      </p:pic>
      <p:sp>
        <p:nvSpPr>
          <p:cNvPr id="9" name="Text Placeholder 5"/>
          <p:cNvSpPr txBox="1">
            <a:spLocks/>
          </p:cNvSpPr>
          <p:nvPr userDrawn="1"/>
        </p:nvSpPr>
        <p:spPr bwMode="gray">
          <a:xfrm>
            <a:off x="3282078" y="4540103"/>
            <a:ext cx="3107155" cy="137083"/>
          </a:xfrm>
          <a:prstGeom prst="rect">
            <a:avLst/>
          </a:prstGeom>
        </p:spPr>
        <p:txBody>
          <a:bodyPr wrap="square" lIns="0" tIns="0" rIns="0" bIns="0">
            <a:spAutoFit/>
          </a:bodyPr>
          <a:lstStyle/>
          <a:p>
            <a:pPr algn="r"/>
            <a:r>
              <a:rPr lang="en-US" sz="950" dirty="0">
                <a:solidFill>
                  <a:srgbClr val="333E48"/>
                </a:solidFill>
                <a:ea typeface="Times New Roman"/>
                <a:cs typeface="Times New Roman"/>
              </a:rPr>
              <a:t>research            technology              consulting</a:t>
            </a:r>
            <a:endParaRPr lang="en-US" sz="1200" dirty="0">
              <a:solidFill>
                <a:srgbClr val="333E48"/>
              </a:solidFill>
              <a:latin typeface="Times New Roman"/>
              <a:ea typeface="Times New Roman"/>
            </a:endParaRPr>
          </a:p>
        </p:txBody>
      </p:sp>
      <p:cxnSp>
        <p:nvCxnSpPr>
          <p:cNvPr id="10" name="Straight Connector 9"/>
          <p:cNvCxnSpPr/>
          <p:nvPr userDrawn="1"/>
        </p:nvCxnSpPr>
        <p:spPr>
          <a:xfrm>
            <a:off x="-4290" y="4336047"/>
            <a:ext cx="6405090" cy="0"/>
          </a:xfrm>
          <a:prstGeom prst="line">
            <a:avLst/>
          </a:prstGeom>
          <a:noFill/>
          <a:ln w="12700" cap="flat" cmpd="sng" algn="ctr">
            <a:solidFill>
              <a:schemeClr val="accent4"/>
            </a:solidFill>
            <a:prstDash val="solid"/>
            <a:miter lim="800000"/>
          </a:ln>
          <a:effectLst/>
        </p:spPr>
      </p:cxnSp>
      <p:grpSp>
        <p:nvGrpSpPr>
          <p:cNvPr id="11" name="Group 10"/>
          <p:cNvGrpSpPr/>
          <p:nvPr userDrawn="1"/>
        </p:nvGrpSpPr>
        <p:grpSpPr>
          <a:xfrm>
            <a:off x="5584851" y="4542229"/>
            <a:ext cx="212687" cy="135825"/>
            <a:chOff x="-610120" y="-1070802"/>
            <a:chExt cx="8498295" cy="5422283"/>
          </a:xfrm>
          <a:solidFill>
            <a:schemeClr val="accent6"/>
          </a:solidFill>
        </p:grpSpPr>
        <p:sp>
          <p:nvSpPr>
            <p:cNvPr id="19" name="Rectangle 43"/>
            <p:cNvSpPr/>
            <p:nvPr userDrawn="1"/>
          </p:nvSpPr>
          <p:spPr bwMode="gray">
            <a:xfrm flipH="1">
              <a:off x="3360114" y="1072841"/>
              <a:ext cx="4528061" cy="3278640"/>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grpSp>
          <p:nvGrpSpPr>
            <p:cNvPr id="20" name="Group 19"/>
            <p:cNvGrpSpPr/>
            <p:nvPr userDrawn="1"/>
          </p:nvGrpSpPr>
          <p:grpSpPr>
            <a:xfrm>
              <a:off x="-610120" y="-1070802"/>
              <a:ext cx="3784617" cy="5422283"/>
              <a:chOff x="-610120" y="-1070802"/>
              <a:chExt cx="3784617" cy="5422283"/>
            </a:xfrm>
            <a:grpFill/>
          </p:grpSpPr>
          <p:sp>
            <p:nvSpPr>
              <p:cNvPr id="22" name="Rectangle 43"/>
              <p:cNvSpPr/>
              <p:nvPr userDrawn="1"/>
            </p:nvSpPr>
            <p:spPr bwMode="gray">
              <a:xfrm>
                <a:off x="-610120" y="1072841"/>
                <a:ext cx="3784617" cy="3278640"/>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sp>
            <p:nvSpPr>
              <p:cNvPr id="23" name="Oval 22"/>
              <p:cNvSpPr/>
              <p:nvPr userDrawn="1"/>
            </p:nvSpPr>
            <p:spPr bwMode="gray">
              <a:xfrm>
                <a:off x="-473548" y="-1070802"/>
                <a:ext cx="1866375" cy="1866391"/>
              </a:xfrm>
              <a:prstGeom prst="ellipse">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grpSp>
        <p:sp>
          <p:nvSpPr>
            <p:cNvPr id="21" name="Oval 20"/>
            <p:cNvSpPr/>
            <p:nvPr userDrawn="1"/>
          </p:nvSpPr>
          <p:spPr bwMode="gray">
            <a:xfrm>
              <a:off x="5879503" y="-1070802"/>
              <a:ext cx="1866337" cy="1866391"/>
            </a:xfrm>
            <a:prstGeom prst="ellipse">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grpSp>
      <p:grpSp>
        <p:nvGrpSpPr>
          <p:cNvPr id="14" name="Group 13"/>
          <p:cNvGrpSpPr/>
          <p:nvPr userDrawn="1"/>
        </p:nvGrpSpPr>
        <p:grpSpPr>
          <a:xfrm>
            <a:off x="4614809" y="4508219"/>
            <a:ext cx="151740" cy="202480"/>
            <a:chOff x="-2599" y="0"/>
            <a:chExt cx="2677551" cy="3583450"/>
          </a:xfrm>
          <a:solidFill>
            <a:schemeClr val="accent6"/>
          </a:solidFill>
        </p:grpSpPr>
        <p:sp>
          <p:nvSpPr>
            <p:cNvPr id="16" name="Flowchart: Manual Operation 15"/>
            <p:cNvSpPr/>
            <p:nvPr userDrawn="1"/>
          </p:nvSpPr>
          <p:spPr bwMode="gray">
            <a:xfrm>
              <a:off x="237329" y="2003692"/>
              <a:ext cx="1579745" cy="1579758"/>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sp>
          <p:nvSpPr>
            <p:cNvPr id="17" name="Flowchart: Manual Operation 15"/>
            <p:cNvSpPr/>
            <p:nvPr userDrawn="1"/>
          </p:nvSpPr>
          <p:spPr bwMode="gray">
            <a:xfrm>
              <a:off x="-2599" y="0"/>
              <a:ext cx="1579762" cy="1579758"/>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sp>
          <p:nvSpPr>
            <p:cNvPr id="18" name="Flowchart: Manual Operation 15"/>
            <p:cNvSpPr/>
            <p:nvPr userDrawn="1"/>
          </p:nvSpPr>
          <p:spPr bwMode="gray">
            <a:xfrm rot="21428216">
              <a:off x="1258113" y="957345"/>
              <a:ext cx="1416839" cy="1416850"/>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grpSp>
      <p:sp>
        <p:nvSpPr>
          <p:cNvPr id="15" name="Rounded Rectangle 11"/>
          <p:cNvSpPr/>
          <p:nvPr userDrawn="1"/>
        </p:nvSpPr>
        <p:spPr bwMode="gray">
          <a:xfrm rot="18908457">
            <a:off x="3722030" y="4565610"/>
            <a:ext cx="177135" cy="90550"/>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solidFill>
                <a:srgbClr val="FFFFFF"/>
              </a:solidFill>
            </a:endParaRPr>
          </a:p>
        </p:txBody>
      </p:sp>
      <p:sp>
        <p:nvSpPr>
          <p:cNvPr id="25" name="Text Placeholder 5"/>
          <p:cNvSpPr>
            <a:spLocks noGrp="1"/>
          </p:cNvSpPr>
          <p:nvPr>
            <p:ph type="body" sz="quarter" idx="21" hasCustomPrompt="1"/>
          </p:nvPr>
        </p:nvSpPr>
        <p:spPr bwMode="gray">
          <a:xfrm>
            <a:off x="493295" y="1310192"/>
            <a:ext cx="4572000" cy="169277"/>
          </a:xfrm>
        </p:spPr>
        <p:txBody>
          <a:bodyPr/>
          <a:lstStyle>
            <a:lvl1pPr marL="0" indent="0">
              <a:spcBef>
                <a:spcPts val="0"/>
              </a:spcBef>
              <a:buNone/>
              <a:defRPr sz="1100" b="1"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r>
              <a:rPr lang="en-US" dirty="0"/>
              <a:t>Add Institution Name (If You Need to Customize)</a:t>
            </a:r>
          </a:p>
        </p:txBody>
      </p:sp>
      <p:sp>
        <p:nvSpPr>
          <p:cNvPr id="26" name="Text Placeholder 5"/>
          <p:cNvSpPr>
            <a:spLocks noGrp="1"/>
          </p:cNvSpPr>
          <p:nvPr>
            <p:ph type="body" sz="quarter" idx="22" hasCustomPrompt="1"/>
          </p:nvPr>
        </p:nvSpPr>
        <p:spPr bwMode="gray">
          <a:xfrm>
            <a:off x="493295" y="1543666"/>
            <a:ext cx="4572000" cy="169277"/>
          </a:xfrm>
        </p:spPr>
        <p:txBody>
          <a:bodyPr/>
          <a:lstStyle>
            <a:lvl1pPr marL="0" indent="0">
              <a:spcBef>
                <a:spcPts val="0"/>
              </a:spcBef>
              <a:buNone/>
              <a:defRPr sz="1100" b="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Add Date of Presentation (If You Need to Customize)</a:t>
            </a:r>
          </a:p>
        </p:txBody>
      </p:sp>
    </p:spTree>
    <p:extLst>
      <p:ext uri="{BB962C8B-B14F-4D97-AF65-F5344CB8AC3E}">
        <p14:creationId xmlns:p14="http://schemas.microsoft.com/office/powerpoint/2010/main" val="3548501850"/>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29935"/>
            <a:ext cx="4023360" cy="307777"/>
          </a:xfrm>
        </p:spPr>
        <p:txBody>
          <a:bodyPr anchor="t" anchorCtr="0"/>
          <a:lstStyle>
            <a:lvl1pPr>
              <a:defRPr sz="2000" b="0">
                <a:solidFill>
                  <a:schemeClr val="tx1"/>
                </a:solidFill>
              </a:defRPr>
            </a:lvl1pPr>
          </a:lstStyle>
          <a:p>
            <a:r>
              <a:rPr lang="en-US" dirty="0"/>
              <a:t>Insert Program Name Here</a:t>
            </a:r>
          </a:p>
        </p:txBody>
      </p:sp>
      <p:sp>
        <p:nvSpPr>
          <p:cNvPr id="15" name="Text Placeholder 5"/>
          <p:cNvSpPr>
            <a:spLocks noGrp="1"/>
          </p:cNvSpPr>
          <p:nvPr>
            <p:ph type="body" sz="quarter" idx="20" hasCustomPrompt="1"/>
          </p:nvPr>
        </p:nvSpPr>
        <p:spPr bwMode="gray">
          <a:xfrm>
            <a:off x="784156" y="11437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5" name="Text Placeholder 4"/>
          <p:cNvSpPr>
            <a:spLocks noGrp="1"/>
          </p:cNvSpPr>
          <p:nvPr>
            <p:ph type="body" sz="quarter" idx="30" hasCustomPrompt="1"/>
          </p:nvPr>
        </p:nvSpPr>
        <p:spPr bwMode="gray">
          <a:xfrm>
            <a:off x="784156" y="1348779"/>
            <a:ext cx="347472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cxnSp>
        <p:nvCxnSpPr>
          <p:cNvPr id="24" name="Straight Connector 23"/>
          <p:cNvCxnSpPr/>
          <p:nvPr userDrawn="1"/>
        </p:nvCxnSpPr>
        <p:spPr bwMode="gray">
          <a:xfrm>
            <a:off x="4879843" y="375284"/>
            <a:ext cx="0" cy="4425315"/>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bwMode="gray">
          <a:xfrm>
            <a:off x="4953943" y="375975"/>
            <a:ext cx="1419725" cy="442531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LEGAL CAVEAT</a:t>
            </a:r>
          </a:p>
          <a:p>
            <a:pPr>
              <a:spcBef>
                <a:spcPts val="400"/>
              </a:spcBef>
            </a:pPr>
            <a:r>
              <a:rPr lang="en-US" sz="530" dirty="0">
                <a:solidFill>
                  <a:srgbClr val="333E48"/>
                </a:solidFill>
                <a:cs typeface="Aria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a:t>
            </a:r>
            <a:br>
              <a:rPr lang="en-US" sz="530" dirty="0">
                <a:solidFill>
                  <a:srgbClr val="333E48"/>
                </a:solidFill>
                <a:cs typeface="Arial"/>
              </a:rPr>
            </a:br>
            <a:r>
              <a:rPr lang="en-US" sz="530" dirty="0">
                <a:solidFill>
                  <a:srgbClr val="333E48"/>
                </a:solidFill>
                <a:cs typeface="Arial"/>
              </a:rPr>
              <a:t>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a:t>
            </a:r>
            <a:br>
              <a:rPr lang="en-US" sz="530" dirty="0">
                <a:solidFill>
                  <a:srgbClr val="333E48"/>
                </a:solidFill>
                <a:cs typeface="Arial"/>
              </a:rPr>
            </a:br>
            <a:r>
              <a:rPr lang="en-US" sz="530" dirty="0">
                <a:solidFill>
                  <a:srgbClr val="333E48"/>
                </a:solidFill>
                <a:cs typeface="Arial"/>
              </a:rPr>
              <a:t>(b) any recommendation or graded ranking by Advisory Board, or (c) failure of member and its employees and agents to abide by the terms set forth herein.</a:t>
            </a:r>
          </a:p>
          <a:p>
            <a:pPr>
              <a:spcBef>
                <a:spcPts val="400"/>
              </a:spcBef>
            </a:pPr>
            <a:r>
              <a:rPr lang="en-US" sz="530" dirty="0">
                <a:solidFill>
                  <a:srgbClr val="333E48"/>
                </a:solidFill>
                <a:cs typeface="Aria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p:txBody>
      </p:sp>
      <p:sp>
        <p:nvSpPr>
          <p:cNvPr id="6" name="Text Placeholder 5"/>
          <p:cNvSpPr>
            <a:spLocks noGrp="1"/>
          </p:cNvSpPr>
          <p:nvPr>
            <p:ph type="body" sz="quarter" idx="37" hasCustomPrompt="1"/>
          </p:nvPr>
        </p:nvSpPr>
        <p:spPr bwMode="gray">
          <a:xfrm>
            <a:off x="784156" y="1547065"/>
            <a:ext cx="347472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16" name="Text Placeholder 5"/>
          <p:cNvSpPr>
            <a:spLocks noGrp="1"/>
          </p:cNvSpPr>
          <p:nvPr>
            <p:ph type="body" sz="quarter" idx="38" hasCustomPrompt="1"/>
          </p:nvPr>
        </p:nvSpPr>
        <p:spPr bwMode="gray">
          <a:xfrm>
            <a:off x="784156" y="1677053"/>
            <a:ext cx="347472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18" name="Text Placeholder 5"/>
          <p:cNvSpPr>
            <a:spLocks noGrp="1"/>
          </p:cNvSpPr>
          <p:nvPr>
            <p:ph type="body" sz="quarter" idx="39" hasCustomPrompt="1"/>
          </p:nvPr>
        </p:nvSpPr>
        <p:spPr bwMode="gray">
          <a:xfrm>
            <a:off x="784156" y="2111845"/>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6" name="Text Placeholder 4"/>
          <p:cNvSpPr>
            <a:spLocks noGrp="1"/>
          </p:cNvSpPr>
          <p:nvPr>
            <p:ph type="body" sz="quarter" idx="40" hasCustomPrompt="1"/>
          </p:nvPr>
        </p:nvSpPr>
        <p:spPr bwMode="gray">
          <a:xfrm>
            <a:off x="784156" y="2321372"/>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5"/>
          <p:cNvSpPr>
            <a:spLocks noGrp="1"/>
          </p:cNvSpPr>
          <p:nvPr>
            <p:ph type="body" sz="quarter" idx="41" hasCustomPrompt="1"/>
          </p:nvPr>
        </p:nvSpPr>
        <p:spPr bwMode="gray">
          <a:xfrm>
            <a:off x="784156" y="2775232"/>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28" name="Text Placeholder 4"/>
          <p:cNvSpPr>
            <a:spLocks noGrp="1"/>
          </p:cNvSpPr>
          <p:nvPr>
            <p:ph type="body" sz="quarter" idx="42" hasCustomPrompt="1"/>
          </p:nvPr>
        </p:nvSpPr>
        <p:spPr bwMode="gray">
          <a:xfrm>
            <a:off x="784156" y="2984759"/>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784156" y="34386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0" name="Text Placeholder 4"/>
          <p:cNvSpPr>
            <a:spLocks noGrp="1"/>
          </p:cNvSpPr>
          <p:nvPr>
            <p:ph type="body" sz="quarter" idx="44" hasCustomPrompt="1"/>
          </p:nvPr>
        </p:nvSpPr>
        <p:spPr bwMode="gray">
          <a:xfrm>
            <a:off x="784156" y="3648163"/>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2311419842"/>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2" name="Rectangle 1"/>
          <p:cNvSpPr/>
          <p:nvPr userDrawn="1"/>
        </p:nvSpPr>
        <p:spPr bwMode="gray">
          <a:xfrm>
            <a:off x="0" y="0"/>
            <a:ext cx="6400800" cy="101065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8" name="TextBox 7"/>
          <p:cNvSpPr txBox="1"/>
          <p:nvPr userDrawn="1"/>
        </p:nvSpPr>
        <p:spPr bwMode="gray">
          <a:xfrm>
            <a:off x="4953943" y="24057"/>
            <a:ext cx="1419725" cy="468179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IMPORTANT: Please read the following.</a:t>
            </a:r>
          </a:p>
          <a:p>
            <a:pPr>
              <a:spcBef>
                <a:spcPts val="400"/>
              </a:spcBef>
            </a:pPr>
            <a:r>
              <a:rPr lang="en-US" sz="530" dirty="0">
                <a:solidFill>
                  <a:srgbClr val="333E48"/>
                </a:solidFill>
                <a:cs typeface="Arial"/>
              </a:rPr>
              <a:t>Advisory Board has prepared this report for the exclusive use of its members. Each member acknowledges and agrees that this report and the information contained herein (collectively, the “Report”) are confidential and proprietary</a:t>
            </a:r>
            <a:br>
              <a:rPr lang="en-US" sz="530" dirty="0">
                <a:solidFill>
                  <a:srgbClr val="333E48"/>
                </a:solidFill>
                <a:cs typeface="Arial"/>
              </a:rPr>
            </a:br>
            <a:r>
              <a:rPr lang="en-US" sz="530" dirty="0">
                <a:solidFill>
                  <a:srgbClr val="333E48"/>
                </a:solidFill>
                <a:cs typeface="Arial"/>
              </a:rPr>
              <a:t>to Advisory Board. By accepting delivery of this Report, each member agrees to abide by the terms as stated herein, including the following:</a:t>
            </a:r>
          </a:p>
          <a:p>
            <a:pPr marL="115888" indent="-115888">
              <a:spcBef>
                <a:spcPts val="400"/>
              </a:spcBef>
            </a:pPr>
            <a:r>
              <a:rPr lang="en-US" sz="530" dirty="0">
                <a:solidFill>
                  <a:srgbClr val="333E48"/>
                </a:solidFill>
                <a:cs typeface="Aria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400"/>
              </a:spcBef>
            </a:pPr>
            <a:r>
              <a:rPr lang="en-US" sz="530" dirty="0">
                <a:solidFill>
                  <a:srgbClr val="333E48"/>
                </a:solidFill>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lang="en-US" sz="530" dirty="0">
                <a:solidFill>
                  <a:srgbClr val="333E48"/>
                </a:solidFill>
                <a:cs typeface="Arial"/>
              </a:rPr>
            </a:br>
            <a:r>
              <a:rPr lang="en-US" sz="530" dirty="0">
                <a:solidFill>
                  <a:srgbClr val="333E48"/>
                </a:solidFill>
                <a:cs typeface="Arial"/>
              </a:rPr>
              <a:t>(b) any third party.</a:t>
            </a:r>
          </a:p>
          <a:p>
            <a:pPr marL="115888" indent="-115888">
              <a:spcBef>
                <a:spcPts val="400"/>
              </a:spcBef>
            </a:pPr>
            <a:r>
              <a:rPr lang="en-US" sz="530" dirty="0">
                <a:solidFill>
                  <a:srgbClr val="333E48"/>
                </a:solidFill>
                <a:cs typeface="Arial"/>
              </a:rPr>
              <a:t>3.	Each member may make this Report available solely to those of its employees and agents who (a) are registered for the workshop or membership program of</a:t>
            </a:r>
            <a:br>
              <a:rPr lang="en-US" sz="530" dirty="0">
                <a:solidFill>
                  <a:srgbClr val="333E48"/>
                </a:solidFill>
                <a:cs typeface="Arial"/>
              </a:rPr>
            </a:br>
            <a:r>
              <a:rPr lang="en-US" sz="530" dirty="0">
                <a:solidFill>
                  <a:srgbClr val="333E48"/>
                </a:solidFill>
                <a:cs typeface="Arial"/>
              </a:rPr>
              <a:t>which this Report is a part, (b) require access to this Report in order to learn from the information described herein, and</a:t>
            </a:r>
            <a:br>
              <a:rPr lang="en-US" sz="530" dirty="0">
                <a:solidFill>
                  <a:srgbClr val="333E48"/>
                </a:solidFill>
                <a:cs typeface="Arial"/>
              </a:rPr>
            </a:br>
            <a:r>
              <a:rPr lang="en-US" sz="530" dirty="0">
                <a:solidFill>
                  <a:srgbClr val="333E48"/>
                </a:solidFill>
                <a:cs typeface="Arial"/>
              </a:rPr>
              <a:t>(c)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400"/>
              </a:spcBef>
            </a:pPr>
            <a:r>
              <a:rPr lang="en-US" sz="530" dirty="0">
                <a:solidFill>
                  <a:srgbClr val="333E48"/>
                </a:solidFill>
                <a:cs typeface="Arial"/>
              </a:rPr>
              <a:t>4.	Each member shall not remove from this Report any confidential markings, copyright notices, and/or other similar indicia herein.</a:t>
            </a:r>
          </a:p>
          <a:p>
            <a:pPr marL="115888" indent="-115888">
              <a:spcBef>
                <a:spcPts val="400"/>
              </a:spcBef>
            </a:pPr>
            <a:r>
              <a:rPr lang="en-US" sz="530" dirty="0">
                <a:solidFill>
                  <a:srgbClr val="333E48"/>
                </a:solidFill>
                <a:cs typeface="Arial"/>
              </a:rPr>
              <a:t>5.	Each member is responsible for any breach of its obligations as stated herein by any of its employees or agents.</a:t>
            </a:r>
          </a:p>
          <a:p>
            <a:pPr marL="115888" indent="-115888">
              <a:spcBef>
                <a:spcPts val="400"/>
              </a:spcBef>
            </a:pPr>
            <a:r>
              <a:rPr lang="en-US" sz="530" dirty="0">
                <a:solidFill>
                  <a:srgbClr val="333E48"/>
                </a:solidFill>
                <a:cs typeface="Arial"/>
              </a:rPr>
              <a:t>6.	If a member is unwilling to abide by any</a:t>
            </a:r>
            <a:br>
              <a:rPr lang="en-US" sz="530" dirty="0">
                <a:solidFill>
                  <a:srgbClr val="333E48"/>
                </a:solidFill>
                <a:cs typeface="Arial"/>
              </a:rPr>
            </a:br>
            <a:r>
              <a:rPr lang="en-US" sz="530" dirty="0">
                <a:solidFill>
                  <a:srgbClr val="333E48"/>
                </a:solidFill>
                <a:cs typeface="Arial"/>
              </a:rPr>
              <a:t>of the foregoing obligations, then such member shall promptly return this Report and all copies thereof to Advisory Board </a:t>
            </a:r>
          </a:p>
        </p:txBody>
      </p:sp>
      <p:cxnSp>
        <p:nvCxnSpPr>
          <p:cNvPr id="9" name="Straight Connector 8"/>
          <p:cNvCxnSpPr/>
          <p:nvPr userDrawn="1"/>
        </p:nvCxnSpPr>
        <p:spPr bwMode="gray">
          <a:xfrm>
            <a:off x="4879843" y="-2108"/>
            <a:ext cx="0" cy="4578361"/>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8953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peech Text Bottom">
    <p:spTree>
      <p:nvGrpSpPr>
        <p:cNvPr id="1" name=""/>
        <p:cNvGrpSpPr/>
        <p:nvPr/>
      </p:nvGrpSpPr>
      <p:grpSpPr>
        <a:xfrm>
          <a:off x="0" y="0"/>
          <a:ext cx="0" cy="0"/>
          <a:chOff x="0" y="0"/>
          <a:chExt cx="0" cy="0"/>
        </a:xfrm>
      </p:grpSpPr>
      <p:sp>
        <p:nvSpPr>
          <p:cNvPr id="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 name="Title 1"/>
          <p:cNvSpPr>
            <a:spLocks noGrp="1"/>
          </p:cNvSpPr>
          <p:nvPr>
            <p:ph type="title" hasCustomPrompt="1"/>
          </p:nvPr>
        </p:nvSpPr>
        <p:spPr bwMode="gray">
          <a:xfrm>
            <a:off x="320675" y="2487144"/>
            <a:ext cx="5759450" cy="2018181"/>
          </a:xfrm>
        </p:spPr>
        <p:txBody>
          <a:bodyPr anchor="t" anchorCtr="0"/>
          <a:lstStyle>
            <a:lvl1pPr>
              <a:lnSpc>
                <a:spcPct val="110000"/>
              </a:lnSpc>
              <a:spcBef>
                <a:spcPts val="800"/>
              </a:spcBef>
              <a:defRPr sz="1000" b="0">
                <a:solidFill>
                  <a:schemeClr val="tx1"/>
                </a:solidFill>
              </a:defRPr>
            </a:lvl1pPr>
          </a:lstStyle>
          <a:p>
            <a:r>
              <a:rPr lang="en-US" dirty="0"/>
              <a:t>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a:t>
            </a:r>
          </a:p>
        </p:txBody>
      </p:sp>
    </p:spTree>
    <p:extLst>
      <p:ext uri="{BB962C8B-B14F-4D97-AF65-F5344CB8AC3E}">
        <p14:creationId xmlns:p14="http://schemas.microsoft.com/office/powerpoint/2010/main" val="2876111382"/>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cxnSp>
        <p:nvCxnSpPr>
          <p:cNvPr id="8" name="Straight Connector 7"/>
          <p:cNvCxnSpPr/>
          <p:nvPr/>
        </p:nvCxnSpPr>
        <p:spPr bwMode="gray">
          <a:xfrm>
            <a:off x="4101378"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itle 2"/>
          <p:cNvSpPr>
            <a:spLocks noGrp="1"/>
          </p:cNvSpPr>
          <p:nvPr userDrawn="1">
            <p:ph type="title" hasCustomPrompt="1"/>
          </p:nvPr>
        </p:nvSpPr>
        <p:spPr bwMode="gray">
          <a:xfrm>
            <a:off x="320675" y="208501"/>
            <a:ext cx="3474720" cy="307777"/>
          </a:xfrm>
        </p:spPr>
        <p:txBody>
          <a:bodyPr anchor="t" anchorCtr="0"/>
          <a:lstStyle>
            <a:lvl1pPr>
              <a:defRPr sz="2000" b="0">
                <a:solidFill>
                  <a:schemeClr val="tx1"/>
                </a:solidFill>
              </a:defRPr>
            </a:lvl1pPr>
          </a:lstStyle>
          <a:p>
            <a:r>
              <a:rPr lang="en-US" dirty="0"/>
              <a:t>Insert Program Name Here</a:t>
            </a:r>
          </a:p>
        </p:txBody>
      </p:sp>
      <p:sp>
        <p:nvSpPr>
          <p:cNvPr id="3" name="TextBox 2"/>
          <p:cNvSpPr txBox="1"/>
          <p:nvPr userDrawn="1"/>
        </p:nvSpPr>
        <p:spPr bwMode="gray">
          <a:xfrm>
            <a:off x="4222376" y="122452"/>
            <a:ext cx="2110918" cy="4603824"/>
          </a:xfrm>
          <a:prstGeom prst="rect">
            <a:avLst/>
          </a:prstGeom>
          <a:noFill/>
        </p:spPr>
        <p:txBody>
          <a:bodyPr wrap="square" lIns="0" tIns="0" rIns="0" bIns="0" rtlCol="0">
            <a:spAutoFit/>
          </a:bodyPr>
          <a:lstStyle/>
          <a:p>
            <a:pPr>
              <a:spcBef>
                <a:spcPts val="300"/>
              </a:spcBef>
            </a:pPr>
            <a:r>
              <a:rPr lang="en-US" sz="450" b="1" dirty="0">
                <a:solidFill>
                  <a:srgbClr val="333E48"/>
                </a:solidFill>
              </a:rPr>
              <a:t>LEGAL CAVEAT</a:t>
            </a:r>
          </a:p>
          <a:p>
            <a:pPr>
              <a:spcBef>
                <a:spcPts val="300"/>
              </a:spcBef>
            </a:pPr>
            <a:r>
              <a:rPr lang="en-US" sz="450" dirty="0">
                <a:solidFill>
                  <a:srgbClr val="333E48"/>
                </a:solidFil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a:t>
            </a:r>
            <a:br>
              <a:rPr lang="en-US" sz="450" dirty="0">
                <a:solidFill>
                  <a:srgbClr val="333E48"/>
                </a:solidFill>
              </a:rPr>
            </a:br>
            <a:r>
              <a:rPr lang="en-US" sz="450" dirty="0">
                <a:solidFill>
                  <a:srgbClr val="333E48"/>
                </a:solidFill>
              </a:rPr>
              <a:t>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a:t>
            </a:r>
            <a:br>
              <a:rPr lang="en-US" sz="450" dirty="0">
                <a:solidFill>
                  <a:srgbClr val="333E48"/>
                </a:solidFill>
              </a:rPr>
            </a:br>
            <a:r>
              <a:rPr lang="en-US" sz="450" dirty="0">
                <a:solidFill>
                  <a:srgbClr val="333E48"/>
                </a:solidFill>
              </a:rPr>
              <a:t>and its employees and agents to abide by the terms set forth herein.</a:t>
            </a:r>
          </a:p>
          <a:p>
            <a:pPr>
              <a:spcBef>
                <a:spcPts val="300"/>
              </a:spcBef>
            </a:pPr>
            <a:r>
              <a:rPr lang="en-US" sz="450" dirty="0">
                <a:solidFill>
                  <a:srgbClr val="333E48"/>
                </a:solidFil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spcBef>
                <a:spcPts val="800"/>
              </a:spcBef>
            </a:pPr>
            <a:r>
              <a:rPr lang="en-US" sz="450" b="1" dirty="0">
                <a:solidFill>
                  <a:srgbClr val="333E48"/>
                </a:solidFill>
              </a:rPr>
              <a:t>IMPORTANT: Please read the following.</a:t>
            </a:r>
          </a:p>
          <a:p>
            <a:pPr>
              <a:spcBef>
                <a:spcPts val="300"/>
              </a:spcBef>
            </a:pPr>
            <a:r>
              <a:rPr lang="en-US" sz="450" dirty="0">
                <a:solidFill>
                  <a:srgbClr val="333E48"/>
                </a:solidFill>
              </a:rPr>
              <a:t>Advisory Board has prepared this report for the exclusive use of its members.</a:t>
            </a:r>
            <a:br>
              <a:rPr lang="en-US" sz="450" dirty="0">
                <a:solidFill>
                  <a:srgbClr val="333E48"/>
                </a:solidFill>
              </a:rPr>
            </a:br>
            <a:r>
              <a:rPr lang="en-US" sz="450" dirty="0">
                <a:solidFill>
                  <a:srgbClr val="333E48"/>
                </a:solidFill>
              </a:rPr>
              <a:t>Each member acknowledges and agrees that this report and the information contained herein (collectively, the “Report”) are confidential and proprietary to Advisory Board. By accepting delivery of this Report, each member agrees to</a:t>
            </a:r>
            <a:br>
              <a:rPr lang="en-US" sz="450" dirty="0">
                <a:solidFill>
                  <a:srgbClr val="333E48"/>
                </a:solidFill>
              </a:rPr>
            </a:br>
            <a:r>
              <a:rPr lang="en-US" sz="450" dirty="0">
                <a:solidFill>
                  <a:srgbClr val="333E48"/>
                </a:solidFill>
              </a:rPr>
              <a:t>abide by the terms as stated herein, including the following:</a:t>
            </a:r>
          </a:p>
          <a:p>
            <a:pPr marL="115888" indent="-115888">
              <a:spcBef>
                <a:spcPts val="300"/>
              </a:spcBef>
            </a:pPr>
            <a:r>
              <a:rPr lang="en-US" sz="450" dirty="0">
                <a:solidFill>
                  <a:srgbClr val="333E48"/>
                </a:solidFill>
              </a:rPr>
              <a:t>1.	Advisory Board owns all right, title, and interest in and to this Report. Except as stated herein, no right, license, permission, or interest of any kind in this Report is intended to be given, transferred to, or acquired by a member.</a:t>
            </a:r>
            <a:br>
              <a:rPr lang="en-US" sz="450" dirty="0">
                <a:solidFill>
                  <a:srgbClr val="333E48"/>
                </a:solidFill>
              </a:rPr>
            </a:br>
            <a:r>
              <a:rPr lang="en-US" sz="450" dirty="0">
                <a:solidFill>
                  <a:srgbClr val="333E48"/>
                </a:solidFill>
              </a:rPr>
              <a:t>Each member is authorized to use this Report only to the extent expressly authorized herein.</a:t>
            </a:r>
          </a:p>
          <a:p>
            <a:pPr marL="115888" indent="-115888">
              <a:spcBef>
                <a:spcPts val="300"/>
              </a:spcBef>
            </a:pPr>
            <a:r>
              <a:rPr lang="en-US" sz="450" dirty="0">
                <a:solidFill>
                  <a:srgbClr val="333E48"/>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5888" indent="-115888">
              <a:spcBef>
                <a:spcPts val="300"/>
              </a:spcBef>
            </a:pPr>
            <a:r>
              <a:rPr lang="en-US" sz="450" dirty="0">
                <a:solidFill>
                  <a:srgbClr val="333E48"/>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300"/>
              </a:spcBef>
            </a:pPr>
            <a:r>
              <a:rPr lang="en-US" sz="450" dirty="0">
                <a:solidFill>
                  <a:srgbClr val="333E48"/>
                </a:solidFill>
              </a:rPr>
              <a:t>4.	Each member shall not remove from this Report any confidential markings, copyright notices, and/or other similar indicia herein.</a:t>
            </a:r>
          </a:p>
          <a:p>
            <a:pPr marL="115888" indent="-115888">
              <a:spcBef>
                <a:spcPts val="300"/>
              </a:spcBef>
            </a:pPr>
            <a:r>
              <a:rPr lang="en-US" sz="450" dirty="0">
                <a:solidFill>
                  <a:srgbClr val="333E48"/>
                </a:solidFill>
              </a:rPr>
              <a:t>5.	Each member is responsible for any breach of its obligations as stated herein by any of its employees or agents.</a:t>
            </a:r>
          </a:p>
          <a:p>
            <a:pPr marL="115888" indent="-115888">
              <a:spcBef>
                <a:spcPts val="300"/>
              </a:spcBef>
            </a:pPr>
            <a:r>
              <a:rPr lang="en-US" sz="450" dirty="0">
                <a:solidFill>
                  <a:srgbClr val="333E48"/>
                </a:solidFill>
              </a:rPr>
              <a:t>6.	If a member is unwilling to abide by any of the foregoing obligations, then</a:t>
            </a:r>
            <a:br>
              <a:rPr lang="en-US" sz="450" dirty="0">
                <a:solidFill>
                  <a:srgbClr val="333E48"/>
                </a:solidFill>
              </a:rPr>
            </a:br>
            <a:r>
              <a:rPr lang="en-US" sz="450" dirty="0">
                <a:solidFill>
                  <a:srgbClr val="333E48"/>
                </a:solidFill>
              </a:rPr>
              <a:t>such member shall promptly return this Report and all copies thereof to Advisory Board.</a:t>
            </a:r>
          </a:p>
        </p:txBody>
      </p:sp>
      <p:sp>
        <p:nvSpPr>
          <p:cNvPr id="23" name="Text Placeholder 5"/>
          <p:cNvSpPr>
            <a:spLocks noGrp="1"/>
          </p:cNvSpPr>
          <p:nvPr>
            <p:ph type="body" sz="quarter" idx="37" hasCustomPrompt="1"/>
          </p:nvPr>
        </p:nvSpPr>
        <p:spPr bwMode="gray">
          <a:xfrm>
            <a:off x="597660" y="10414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24" name="Text Placeholder 4"/>
          <p:cNvSpPr>
            <a:spLocks noGrp="1"/>
          </p:cNvSpPr>
          <p:nvPr>
            <p:ph type="body" sz="quarter" idx="38" hasCustomPrompt="1"/>
          </p:nvPr>
        </p:nvSpPr>
        <p:spPr bwMode="gray">
          <a:xfrm>
            <a:off x="597660" y="1246507"/>
            <a:ext cx="320040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sp>
        <p:nvSpPr>
          <p:cNvPr id="25" name="Text Placeholder 5"/>
          <p:cNvSpPr>
            <a:spLocks noGrp="1"/>
          </p:cNvSpPr>
          <p:nvPr>
            <p:ph type="body" sz="quarter" idx="39" hasCustomPrompt="1"/>
          </p:nvPr>
        </p:nvSpPr>
        <p:spPr bwMode="gray">
          <a:xfrm>
            <a:off x="597660" y="1444793"/>
            <a:ext cx="320040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26" name="Text Placeholder 5"/>
          <p:cNvSpPr>
            <a:spLocks noGrp="1"/>
          </p:cNvSpPr>
          <p:nvPr>
            <p:ph type="body" sz="quarter" idx="40" hasCustomPrompt="1"/>
          </p:nvPr>
        </p:nvSpPr>
        <p:spPr bwMode="gray">
          <a:xfrm>
            <a:off x="597660" y="1574781"/>
            <a:ext cx="320040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27" name="Text Placeholder 5"/>
          <p:cNvSpPr>
            <a:spLocks noGrp="1"/>
          </p:cNvSpPr>
          <p:nvPr>
            <p:ph type="body" sz="quarter" idx="41" hasCustomPrompt="1"/>
          </p:nvPr>
        </p:nvSpPr>
        <p:spPr bwMode="gray">
          <a:xfrm>
            <a:off x="597660" y="2009573"/>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8" name="Text Placeholder 4"/>
          <p:cNvSpPr>
            <a:spLocks noGrp="1"/>
          </p:cNvSpPr>
          <p:nvPr>
            <p:ph type="body" sz="quarter" idx="42" hasCustomPrompt="1"/>
          </p:nvPr>
        </p:nvSpPr>
        <p:spPr bwMode="gray">
          <a:xfrm>
            <a:off x="597660" y="2219100"/>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597660" y="2672960"/>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30" name="Text Placeholder 4"/>
          <p:cNvSpPr>
            <a:spLocks noGrp="1"/>
          </p:cNvSpPr>
          <p:nvPr>
            <p:ph type="body" sz="quarter" idx="44" hasCustomPrompt="1"/>
          </p:nvPr>
        </p:nvSpPr>
        <p:spPr bwMode="gray">
          <a:xfrm>
            <a:off x="597660" y="2882487"/>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31" name="Text Placeholder 5"/>
          <p:cNvSpPr>
            <a:spLocks noGrp="1"/>
          </p:cNvSpPr>
          <p:nvPr>
            <p:ph type="body" sz="quarter" idx="45" hasCustomPrompt="1"/>
          </p:nvPr>
        </p:nvSpPr>
        <p:spPr bwMode="gray">
          <a:xfrm>
            <a:off x="597660" y="33363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2" name="Text Placeholder 4"/>
          <p:cNvSpPr>
            <a:spLocks noGrp="1"/>
          </p:cNvSpPr>
          <p:nvPr>
            <p:ph type="body" sz="quarter" idx="46" hasCustomPrompt="1"/>
          </p:nvPr>
        </p:nvSpPr>
        <p:spPr bwMode="gray">
          <a:xfrm>
            <a:off x="597660" y="3545891"/>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500754779"/>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3771494"/>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grpSp>
        <p:nvGrpSpPr>
          <p:cNvPr id="6" name="Group 5"/>
          <p:cNvGrpSpPr/>
          <p:nvPr userDrawn="1"/>
        </p:nvGrpSpPr>
        <p:grpSpPr>
          <a:xfrm>
            <a:off x="438759" y="3924048"/>
            <a:ext cx="5746136" cy="532222"/>
            <a:chOff x="381609" y="3980285"/>
            <a:chExt cx="5746136" cy="532222"/>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609" y="4056523"/>
              <a:ext cx="1369615" cy="379746"/>
            </a:xfrm>
            <a:prstGeom prst="rect">
              <a:avLst/>
            </a:prstGeom>
          </p:spPr>
        </p:pic>
        <p:cxnSp>
          <p:nvCxnSpPr>
            <p:cNvPr id="8" name="Straight Connector 7"/>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bwMode="gray">
            <a:xfrm>
              <a:off x="2058009" y="3980285"/>
              <a:ext cx="4069736" cy="530352"/>
            </a:xfrm>
            <a:prstGeom prst="rect">
              <a:avLst/>
            </a:prstGeom>
            <a:noFill/>
          </p:spPr>
          <p:txBody>
            <a:bodyPr wrap="square" lIns="0" tIns="0" rIns="0" bIns="0" rtlCol="0" anchor="ctr">
              <a:noAutofit/>
            </a:bodyPr>
            <a:lstStyle/>
            <a:p>
              <a:r>
                <a:rPr lang="en-US" sz="1050" dirty="0">
                  <a:solidFill>
                    <a:srgbClr val="333E48"/>
                  </a:solidFill>
                </a:rPr>
                <a:t>2445 M Street NW, Washington DC 20037</a:t>
              </a:r>
            </a:p>
            <a:p>
              <a:r>
                <a:rPr lang="en-US" sz="1050" dirty="0">
                  <a:solidFill>
                    <a:srgbClr val="333E48"/>
                  </a:solidFill>
                </a:rPr>
                <a:t>P 202.266.5600 </a:t>
              </a:r>
              <a:r>
                <a:rPr lang="en-US" sz="900" dirty="0">
                  <a:solidFill>
                    <a:srgbClr val="333E48"/>
                  </a:solidFill>
                </a:rPr>
                <a:t>│</a:t>
              </a:r>
              <a:r>
                <a:rPr lang="en-US" sz="1050" dirty="0">
                  <a:solidFill>
                    <a:srgbClr val="333E48"/>
                  </a:solidFill>
                </a:rPr>
                <a:t> F 202.266.5700 </a:t>
              </a:r>
              <a:r>
                <a:rPr lang="en-US" sz="900" dirty="0">
                  <a:solidFill>
                    <a:srgbClr val="333E48"/>
                  </a:solidFill>
                </a:rPr>
                <a:t>│</a:t>
              </a:r>
              <a:r>
                <a:rPr lang="en-US" sz="1050" dirty="0">
                  <a:solidFill>
                    <a:srgbClr val="333E48"/>
                  </a:solidFill>
                </a:rPr>
                <a:t> </a:t>
              </a:r>
              <a:r>
                <a:rPr lang="en-US" sz="1050" b="1" dirty="0">
                  <a:solidFill>
                    <a:srgbClr val="333E48"/>
                  </a:solidFill>
                </a:rPr>
                <a:t>advisory.com</a:t>
              </a:r>
            </a:p>
          </p:txBody>
        </p:sp>
      </p:grpSp>
    </p:spTree>
    <p:extLst>
      <p:ext uri="{BB962C8B-B14F-4D97-AF65-F5344CB8AC3E}">
        <p14:creationId xmlns:p14="http://schemas.microsoft.com/office/powerpoint/2010/main" val="736456894"/>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grpSp>
        <p:nvGrpSpPr>
          <p:cNvPr id="6" name="Group 5"/>
          <p:cNvGrpSpPr/>
          <p:nvPr userDrawn="1"/>
        </p:nvGrpSpPr>
        <p:grpSpPr>
          <a:xfrm>
            <a:off x="438759" y="3924048"/>
            <a:ext cx="5746136" cy="532222"/>
            <a:chOff x="381609" y="3980285"/>
            <a:chExt cx="5746136" cy="532222"/>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609" y="4056523"/>
              <a:ext cx="1369615" cy="379746"/>
            </a:xfrm>
            <a:prstGeom prst="rect">
              <a:avLst/>
            </a:prstGeom>
          </p:spPr>
        </p:pic>
        <p:cxnSp>
          <p:nvCxnSpPr>
            <p:cNvPr id="12" name="Straight Connector 11"/>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bwMode="gray">
            <a:xfrm>
              <a:off x="2058009" y="3980285"/>
              <a:ext cx="4069736" cy="530352"/>
            </a:xfrm>
            <a:prstGeom prst="rect">
              <a:avLst/>
            </a:prstGeom>
            <a:noFill/>
          </p:spPr>
          <p:txBody>
            <a:bodyPr wrap="square" lIns="0" tIns="0" rIns="0" bIns="0" rtlCol="0" anchor="ctr">
              <a:noAutofit/>
            </a:bodyPr>
            <a:lstStyle/>
            <a:p>
              <a:r>
                <a:rPr lang="en-US" sz="1050" dirty="0">
                  <a:solidFill>
                    <a:srgbClr val="333E48"/>
                  </a:solidFill>
                </a:rPr>
                <a:t>Third Floor, Melbourne House</a:t>
              </a:r>
              <a:br>
                <a:rPr lang="en-US" sz="1050" dirty="0">
                  <a:solidFill>
                    <a:srgbClr val="333E48"/>
                  </a:solidFill>
                </a:rPr>
              </a:br>
              <a:r>
                <a:rPr lang="en-US" sz="1050" dirty="0">
                  <a:solidFill>
                    <a:srgbClr val="333E48"/>
                  </a:solidFill>
                </a:rPr>
                <a:t>46 Aldwych, London WC2B 4LL, UK</a:t>
              </a:r>
            </a:p>
            <a:p>
              <a:r>
                <a:rPr lang="en-US" sz="1050" dirty="0">
                  <a:solidFill>
                    <a:srgbClr val="333E48"/>
                  </a:solidFill>
                </a:rPr>
                <a:t>P +44 (0) 203 100 6800 </a:t>
              </a:r>
              <a:r>
                <a:rPr lang="en-US" sz="900" dirty="0">
                  <a:solidFill>
                    <a:srgbClr val="333E48"/>
                  </a:solidFill>
                </a:rPr>
                <a:t>│</a:t>
              </a:r>
              <a:r>
                <a:rPr lang="en-US" sz="1050" dirty="0">
                  <a:solidFill>
                    <a:srgbClr val="333E48"/>
                  </a:solidFill>
                </a:rPr>
                <a:t> </a:t>
              </a:r>
              <a:r>
                <a:rPr lang="en-US" sz="1050" b="1" dirty="0">
                  <a:solidFill>
                    <a:srgbClr val="333E48"/>
                  </a:solidFill>
                </a:rPr>
                <a:t>advisory.com</a:t>
              </a:r>
            </a:p>
          </p:txBody>
        </p:sp>
      </p:grpSp>
    </p:spTree>
    <p:extLst>
      <p:ext uri="{BB962C8B-B14F-4D97-AF65-F5344CB8AC3E}">
        <p14:creationId xmlns:p14="http://schemas.microsoft.com/office/powerpoint/2010/main" val="4220910948"/>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4" name="Rectangle 3"/>
          <p:cNvSpPr/>
          <p:nvPr userDrawn="1"/>
        </p:nvSpPr>
        <p:spPr bwMode="gray">
          <a:xfrm>
            <a:off x="0" y="4343400"/>
            <a:ext cx="6400800" cy="457200"/>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5" name="Rectangle 4"/>
          <p:cNvSpPr/>
          <p:nvPr userDrawn="1"/>
        </p:nvSpPr>
        <p:spPr bwMode="gray">
          <a:xfrm>
            <a:off x="2415746" y="-1"/>
            <a:ext cx="3985053" cy="1344613"/>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7" name="TextBox 6"/>
          <p:cNvSpPr txBox="1"/>
          <p:nvPr userDrawn="1"/>
        </p:nvSpPr>
        <p:spPr bwMode="gray">
          <a:xfrm>
            <a:off x="2524447" y="478265"/>
            <a:ext cx="3555082" cy="215444"/>
          </a:xfrm>
          <a:prstGeom prst="rect">
            <a:avLst/>
          </a:prstGeom>
          <a:noFill/>
        </p:spPr>
        <p:txBody>
          <a:bodyPr wrap="square" lIns="0" tIns="0" rIns="0" bIns="0" rtlCol="0">
            <a:spAutoFit/>
          </a:bodyPr>
          <a:lstStyle/>
          <a:p>
            <a:pPr>
              <a:spcBef>
                <a:spcPts val="500"/>
              </a:spcBef>
            </a:pPr>
            <a:r>
              <a:rPr lang="en-US" sz="1400" dirty="0">
                <a:solidFill>
                  <a:srgbClr val="FFFFFF"/>
                </a:solidFill>
              </a:rPr>
              <a:t>All health care projected presentations:</a:t>
            </a:r>
          </a:p>
        </p:txBody>
      </p:sp>
      <p:sp>
        <p:nvSpPr>
          <p:cNvPr id="8" name="TextBox 7"/>
          <p:cNvSpPr txBox="1"/>
          <p:nvPr userDrawn="1"/>
        </p:nvSpPr>
        <p:spPr bwMode="gray">
          <a:xfrm>
            <a:off x="3988950" y="830661"/>
            <a:ext cx="1052611" cy="402674"/>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1100" dirty="0">
                <a:solidFill>
                  <a:srgbClr val="FFFFFF"/>
                </a:solidFill>
              </a:rPr>
              <a:t>Roundtables</a:t>
            </a:r>
          </a:p>
          <a:p>
            <a:pPr marL="112713" indent="-112713">
              <a:spcBef>
                <a:spcPts val="500"/>
              </a:spcBef>
              <a:buFont typeface="Arial" panose="020B0604020202020204" pitchFamily="34" charset="0"/>
              <a:buChar char="•"/>
            </a:pPr>
            <a:r>
              <a:rPr lang="en-US" sz="1100" dirty="0">
                <a:solidFill>
                  <a:srgbClr val="FFFFFF"/>
                </a:solidFill>
              </a:rPr>
              <a:t>Onsites</a:t>
            </a:r>
          </a:p>
        </p:txBody>
      </p:sp>
      <p:sp>
        <p:nvSpPr>
          <p:cNvPr id="9" name="TextBox 8"/>
          <p:cNvSpPr txBox="1"/>
          <p:nvPr userDrawn="1"/>
        </p:nvSpPr>
        <p:spPr bwMode="gray">
          <a:xfrm>
            <a:off x="3966190" y="4107899"/>
            <a:ext cx="2113935" cy="107722"/>
          </a:xfrm>
          <a:prstGeom prst="rect">
            <a:avLst/>
          </a:prstGeom>
          <a:noFill/>
        </p:spPr>
        <p:txBody>
          <a:bodyPr wrap="square" lIns="0" tIns="0" rIns="0" bIns="0" rtlCol="0">
            <a:spAutoFit/>
          </a:bodyPr>
          <a:lstStyle/>
          <a:p>
            <a:pPr algn="r">
              <a:spcBef>
                <a:spcPts val="500"/>
              </a:spcBef>
            </a:pPr>
            <a:r>
              <a:rPr lang="en-US" sz="700" dirty="0">
                <a:solidFill>
                  <a:srgbClr val="333E48"/>
                </a:solidFill>
              </a:rPr>
              <a:t>Slide Size: 7ꞌꞌ x 5.25ꞌꞌ </a:t>
            </a:r>
          </a:p>
        </p:txBody>
      </p:sp>
      <p:sp>
        <p:nvSpPr>
          <p:cNvPr id="10" name="TextBox 9"/>
          <p:cNvSpPr txBox="1"/>
          <p:nvPr userDrawn="1"/>
        </p:nvSpPr>
        <p:spPr bwMode="gray">
          <a:xfrm>
            <a:off x="318424" y="1546510"/>
            <a:ext cx="2011680" cy="169277"/>
          </a:xfrm>
          <a:prstGeom prst="rect">
            <a:avLst/>
          </a:prstGeom>
          <a:noFill/>
        </p:spPr>
        <p:txBody>
          <a:bodyPr wrap="square" lIns="0" tIns="0" rIns="0" bIns="0" rtlCol="0">
            <a:spAutoFit/>
          </a:bodyPr>
          <a:lstStyle/>
          <a:p>
            <a:pPr>
              <a:spcBef>
                <a:spcPts val="500"/>
              </a:spcBef>
            </a:pPr>
            <a:r>
              <a:rPr lang="en-US" sz="1100" b="1" dirty="0">
                <a:solidFill>
                  <a:srgbClr val="333E48"/>
                </a:solidFill>
              </a:rPr>
              <a:t>Training</a:t>
            </a:r>
            <a:endParaRPr lang="en-US" sz="1200" b="1" dirty="0">
              <a:solidFill>
                <a:srgbClr val="333E48"/>
              </a:solidFill>
            </a:endParaRPr>
          </a:p>
        </p:txBody>
      </p:sp>
      <p:sp>
        <p:nvSpPr>
          <p:cNvPr id="11" name="TextBox 10"/>
          <p:cNvSpPr txBox="1"/>
          <p:nvPr userDrawn="1"/>
        </p:nvSpPr>
        <p:spPr bwMode="gray">
          <a:xfrm>
            <a:off x="5101561" y="830661"/>
            <a:ext cx="1097280" cy="169277"/>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1100" dirty="0">
                <a:solidFill>
                  <a:srgbClr val="FFFFFF"/>
                </a:solidFill>
              </a:rPr>
              <a:t>Conferences</a:t>
            </a:r>
          </a:p>
        </p:txBody>
      </p:sp>
      <p:sp>
        <p:nvSpPr>
          <p:cNvPr id="12" name="TextBox 11"/>
          <p:cNvSpPr txBox="1"/>
          <p:nvPr userDrawn="1"/>
        </p:nvSpPr>
        <p:spPr bwMode="gray">
          <a:xfrm>
            <a:off x="2524447" y="830661"/>
            <a:ext cx="1730829" cy="402674"/>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1100" dirty="0">
                <a:solidFill>
                  <a:srgbClr val="FFFFFF"/>
                </a:solidFill>
              </a:rPr>
              <a:t>National meetings</a:t>
            </a:r>
          </a:p>
          <a:p>
            <a:pPr marL="112713" indent="-112713">
              <a:spcBef>
                <a:spcPts val="500"/>
              </a:spcBef>
              <a:buFont typeface="Arial" panose="020B0604020202020204" pitchFamily="34" charset="0"/>
              <a:buChar char="•"/>
            </a:pPr>
            <a:r>
              <a:rPr lang="en-US" sz="1100" dirty="0">
                <a:solidFill>
                  <a:srgbClr val="FFFFFF"/>
                </a:solidFill>
              </a:rPr>
              <a:t>Webconferences</a:t>
            </a:r>
          </a:p>
        </p:txBody>
      </p:sp>
      <p:sp>
        <p:nvSpPr>
          <p:cNvPr id="13" name="TextBox 12"/>
          <p:cNvSpPr txBox="1"/>
          <p:nvPr userDrawn="1"/>
        </p:nvSpPr>
        <p:spPr bwMode="gray">
          <a:xfrm>
            <a:off x="318424" y="1803815"/>
            <a:ext cx="1880490" cy="2098010"/>
          </a:xfrm>
          <a:prstGeom prst="rect">
            <a:avLst/>
          </a:prstGeom>
          <a:noFill/>
        </p:spPr>
        <p:txBody>
          <a:bodyPr wrap="square" lIns="0" tIns="0" rIns="0" bIns="0" rtlCol="0">
            <a:spAutoFit/>
          </a:bodyPr>
          <a:lstStyle/>
          <a:p>
            <a:pPr>
              <a:spcBef>
                <a:spcPts val="500"/>
              </a:spcBef>
            </a:pPr>
            <a:r>
              <a:rPr lang="en-US" sz="900" dirty="0">
                <a:solidFill>
                  <a:srgbClr val="333E48"/>
                </a:solidFill>
              </a:rPr>
              <a:t>Watch 5 videos in 7 minutes to learn everything you need to get started!</a:t>
            </a:r>
          </a:p>
          <a:p>
            <a:pPr>
              <a:spcBef>
                <a:spcPts val="600"/>
              </a:spcBef>
            </a:pPr>
            <a:r>
              <a:rPr lang="en-US" sz="900" b="1" dirty="0">
                <a:solidFill>
                  <a:srgbClr val="333E48"/>
                </a:solidFill>
              </a:rPr>
              <a:t>portals.advisory.com/dss/</a:t>
            </a:r>
            <a:br>
              <a:rPr lang="en-US" sz="900" b="1" dirty="0">
                <a:solidFill>
                  <a:srgbClr val="333E48"/>
                </a:solidFill>
              </a:rPr>
            </a:br>
            <a:r>
              <a:rPr lang="en-US" sz="900" b="1" dirty="0">
                <a:solidFill>
                  <a:srgbClr val="333E48"/>
                </a:solidFill>
              </a:rPr>
              <a:t>templates/training</a:t>
            </a:r>
          </a:p>
          <a:p>
            <a:pPr marL="117475" indent="-117475">
              <a:spcBef>
                <a:spcPts val="800"/>
              </a:spcBef>
              <a:buFont typeface="+mj-lt"/>
              <a:buAutoNum type="arabicPeriod"/>
            </a:pPr>
            <a:r>
              <a:rPr lang="en-US" sz="900" dirty="0">
                <a:solidFill>
                  <a:srgbClr val="333E48"/>
                </a:solidFill>
              </a:rPr>
              <a:t>Brand Overview</a:t>
            </a:r>
          </a:p>
          <a:p>
            <a:pPr marL="117475" indent="-117475">
              <a:spcBef>
                <a:spcPts val="500"/>
              </a:spcBef>
              <a:buFont typeface="+mj-lt"/>
              <a:buAutoNum type="arabicPeriod"/>
            </a:pPr>
            <a:r>
              <a:rPr lang="en-US" sz="900" dirty="0">
                <a:solidFill>
                  <a:srgbClr val="333E48"/>
                </a:solidFill>
              </a:rPr>
              <a:t>Template Suite Overview</a:t>
            </a:r>
          </a:p>
          <a:p>
            <a:pPr marL="117475" indent="-117475">
              <a:spcBef>
                <a:spcPts val="500"/>
              </a:spcBef>
              <a:buFont typeface="+mj-lt"/>
              <a:buAutoNum type="arabicPeriod"/>
            </a:pPr>
            <a:r>
              <a:rPr lang="en-US" sz="900" dirty="0">
                <a:solidFill>
                  <a:srgbClr val="333E48"/>
                </a:solidFill>
              </a:rPr>
              <a:t>Template Resources: GLGs, </a:t>
            </a:r>
            <a:br>
              <a:rPr lang="en-US" sz="900" dirty="0">
                <a:solidFill>
                  <a:srgbClr val="333E48"/>
                </a:solidFill>
              </a:rPr>
            </a:br>
            <a:r>
              <a:rPr lang="en-US" sz="900" dirty="0">
                <a:solidFill>
                  <a:srgbClr val="333E48"/>
                </a:solidFill>
              </a:rPr>
              <a:t>Icons, Logos, Photos, Charts</a:t>
            </a:r>
          </a:p>
          <a:p>
            <a:pPr marL="117475" indent="-117475">
              <a:spcBef>
                <a:spcPts val="500"/>
              </a:spcBef>
              <a:buFont typeface="+mj-lt"/>
              <a:buAutoNum type="arabicPeriod"/>
            </a:pPr>
            <a:r>
              <a:rPr lang="en-US" sz="900" dirty="0">
                <a:solidFill>
                  <a:srgbClr val="333E48"/>
                </a:solidFill>
              </a:rPr>
              <a:t>Setting Up Your System: </a:t>
            </a:r>
            <a:br>
              <a:rPr lang="en-US" sz="900" dirty="0">
                <a:solidFill>
                  <a:srgbClr val="333E48"/>
                </a:solidFill>
              </a:rPr>
            </a:br>
            <a:r>
              <a:rPr lang="en-US" sz="900" dirty="0">
                <a:solidFill>
                  <a:srgbClr val="333E48"/>
                </a:solidFill>
              </a:rPr>
              <a:t>Work Faster and Correctly</a:t>
            </a:r>
          </a:p>
          <a:p>
            <a:pPr marL="117475" indent="-117475">
              <a:spcBef>
                <a:spcPts val="500"/>
              </a:spcBef>
              <a:buFont typeface="+mj-lt"/>
              <a:buAutoNum type="arabicPeriod"/>
            </a:pPr>
            <a:r>
              <a:rPr lang="en-US" sz="900" dirty="0">
                <a:solidFill>
                  <a:srgbClr val="333E48"/>
                </a:solidFill>
              </a:rPr>
              <a:t>Design Concepts: Top 14 </a:t>
            </a:r>
            <a:br>
              <a:rPr lang="en-US" sz="900" dirty="0">
                <a:solidFill>
                  <a:srgbClr val="333E48"/>
                </a:solidFill>
              </a:rPr>
            </a:br>
            <a:r>
              <a:rPr lang="en-US" sz="900" dirty="0">
                <a:solidFill>
                  <a:srgbClr val="333E48"/>
                </a:solidFill>
              </a:rPr>
              <a:t>Best Practices and Rules</a:t>
            </a:r>
          </a:p>
        </p:txBody>
      </p:sp>
      <p:sp>
        <p:nvSpPr>
          <p:cNvPr id="14" name="Rectangle 13"/>
          <p:cNvSpPr/>
          <p:nvPr userDrawn="1"/>
        </p:nvSpPr>
        <p:spPr bwMode="gray">
          <a:xfrm>
            <a:off x="4349291" y="-1"/>
            <a:ext cx="1737360" cy="274320"/>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900" dirty="0">
                <a:solidFill>
                  <a:srgbClr val="FFFFFF"/>
                </a:solidFill>
              </a:rPr>
              <a:t>Delete Slide After Reading</a:t>
            </a:r>
          </a:p>
        </p:txBody>
      </p:sp>
      <p:sp>
        <p:nvSpPr>
          <p:cNvPr id="15" name="Text Placeholder 7"/>
          <p:cNvSpPr txBox="1">
            <a:spLocks/>
          </p:cNvSpPr>
          <p:nvPr userDrawn="1"/>
        </p:nvSpPr>
        <p:spPr bwMode="gray">
          <a:xfrm>
            <a:off x="303148" y="4476355"/>
            <a:ext cx="6013684" cy="18312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a:spcBef>
                <a:spcPts val="2400"/>
              </a:spcBef>
              <a:buFont typeface="Arial" panose="020B0604020202020204" pitchFamily="34" charset="0"/>
              <a:buNone/>
            </a:pPr>
            <a:r>
              <a:rPr lang="en-US" sz="1200" b="1" dirty="0">
                <a:solidFill>
                  <a:srgbClr val="FFFFFF"/>
                </a:solidFill>
              </a:rPr>
              <a:t>Need help? </a:t>
            </a:r>
            <a:r>
              <a:rPr lang="en-US" sz="1200" dirty="0">
                <a:solidFill>
                  <a:srgbClr val="FFFFFF"/>
                </a:solidFill>
              </a:rPr>
              <a:t>Visit </a:t>
            </a:r>
            <a:r>
              <a:rPr lang="en-US" sz="1200" b="1" dirty="0">
                <a:solidFill>
                  <a:srgbClr val="FFFFFF"/>
                </a:solidFill>
              </a:rPr>
              <a:t>portals.advisory.com/dss</a:t>
            </a:r>
            <a:r>
              <a:rPr lang="en-US" sz="1200" dirty="0">
                <a:solidFill>
                  <a:srgbClr val="FFFFFF"/>
                </a:solidFill>
              </a:rPr>
              <a:t> or email </a:t>
            </a:r>
            <a:r>
              <a:rPr lang="en-US" sz="1200" b="1" dirty="0">
                <a:solidFill>
                  <a:srgbClr val="FFFFFF"/>
                </a:solidFill>
              </a:rPr>
              <a:t>dss_requests@advisory.com</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79201" y="1591950"/>
            <a:ext cx="3285992" cy="2464494"/>
          </a:xfrm>
          <a:prstGeom prst="rect">
            <a:avLst/>
          </a:prstGeom>
          <a:ln w="12700">
            <a:solidFill>
              <a:schemeClr val="accent3"/>
            </a:solidFill>
          </a:ln>
        </p:spPr>
      </p:pic>
      <p:sp>
        <p:nvSpPr>
          <p:cNvPr id="2" name="Rectangle 1"/>
          <p:cNvSpPr/>
          <p:nvPr userDrawn="1"/>
        </p:nvSpPr>
        <p:spPr bwMode="gray">
          <a:xfrm>
            <a:off x="0" y="-2"/>
            <a:ext cx="2368242" cy="1344613"/>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6" name="TextBox 5"/>
          <p:cNvSpPr txBox="1"/>
          <p:nvPr userDrawn="1"/>
        </p:nvSpPr>
        <p:spPr bwMode="gray">
          <a:xfrm>
            <a:off x="312583" y="66107"/>
            <a:ext cx="2055659" cy="1179810"/>
          </a:xfrm>
          <a:prstGeom prst="rect">
            <a:avLst/>
          </a:prstGeom>
          <a:noFill/>
        </p:spPr>
        <p:txBody>
          <a:bodyPr wrap="square" lIns="0" tIns="0" rIns="0" bIns="0" rtlCol="0">
            <a:spAutoFit/>
          </a:bodyPr>
          <a:lstStyle/>
          <a:p>
            <a:pPr>
              <a:lnSpc>
                <a:spcPts val="2300"/>
              </a:lnSpc>
              <a:spcBef>
                <a:spcPts val="500"/>
              </a:spcBef>
            </a:pPr>
            <a:r>
              <a:rPr lang="en-US" sz="1500" dirty="0">
                <a:solidFill>
                  <a:srgbClr val="FFFFFF"/>
                </a:solidFill>
              </a:rPr>
              <a:t>Use the</a:t>
            </a:r>
            <a:r>
              <a:rPr lang="en-US" sz="2200" dirty="0">
                <a:solidFill>
                  <a:srgbClr val="FFFFFF"/>
                </a:solidFill>
              </a:rPr>
              <a:t/>
            </a:r>
            <a:br>
              <a:rPr lang="en-US" sz="2200" dirty="0">
                <a:solidFill>
                  <a:srgbClr val="FFFFFF"/>
                </a:solidFill>
              </a:rPr>
            </a:br>
            <a:r>
              <a:rPr lang="en-US" sz="2200" b="1" dirty="0">
                <a:solidFill>
                  <a:srgbClr val="FFFFFF"/>
                </a:solidFill>
              </a:rPr>
              <a:t>2017 AB PPT</a:t>
            </a:r>
            <a:br>
              <a:rPr lang="en-US" sz="2200" b="1" dirty="0">
                <a:solidFill>
                  <a:srgbClr val="FFFFFF"/>
                </a:solidFill>
              </a:rPr>
            </a:br>
            <a:r>
              <a:rPr lang="en-US" sz="2200" b="1" dirty="0">
                <a:solidFill>
                  <a:srgbClr val="FFFFFF"/>
                </a:solidFill>
              </a:rPr>
              <a:t>On-screen Template </a:t>
            </a:r>
            <a:r>
              <a:rPr lang="en-US" sz="1500" dirty="0">
                <a:solidFill>
                  <a:srgbClr val="FFFFFF"/>
                </a:solidFill>
              </a:rPr>
              <a:t>for…</a:t>
            </a:r>
          </a:p>
        </p:txBody>
      </p:sp>
    </p:spTree>
    <p:extLst>
      <p:ext uri="{BB962C8B-B14F-4D97-AF65-F5344CB8AC3E}">
        <p14:creationId xmlns:p14="http://schemas.microsoft.com/office/powerpoint/2010/main" val="2156402918"/>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showMasterSp="0" preserve="1" userDrawn="1">
  <p:cSld name="Title: Logo Lock-up">
    <p:spTree>
      <p:nvGrpSpPr>
        <p:cNvPr id="1" name=""/>
        <p:cNvGrpSpPr/>
        <p:nvPr/>
      </p:nvGrpSpPr>
      <p:grpSpPr>
        <a:xfrm>
          <a:off x="0" y="0"/>
          <a:ext cx="0" cy="0"/>
          <a:chOff x="0" y="0"/>
          <a:chExt cx="0" cy="0"/>
        </a:xfrm>
      </p:grpSpPr>
      <p:sp>
        <p:nvSpPr>
          <p:cNvPr id="15" name="Rectangle 14"/>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3" name="Group 2"/>
          <p:cNvGrpSpPr/>
          <p:nvPr userDrawn="1"/>
        </p:nvGrpSpPr>
        <p:grpSpPr bwMode="gray">
          <a:xfrm>
            <a:off x="2866050" y="1030287"/>
            <a:ext cx="3534988" cy="3408490"/>
            <a:chOff x="2866050" y="1030287"/>
            <a:chExt cx="3534988" cy="3408490"/>
          </a:xfrm>
        </p:grpSpPr>
        <p:sp>
          <p:nvSpPr>
            <p:cNvPr id="28" name="Freeform 6"/>
            <p:cNvSpPr>
              <a:spLocks/>
            </p:cNvSpPr>
            <p:nvPr userDrawn="1"/>
          </p:nvSpPr>
          <p:spPr bwMode="gray">
            <a:xfrm>
              <a:off x="2866050" y="2801691"/>
              <a:ext cx="2101665" cy="1637086"/>
            </a:xfrm>
            <a:custGeom>
              <a:avLst/>
              <a:gdLst>
                <a:gd name="T0" fmla="*/ 0 w 1009"/>
                <a:gd name="T1" fmla="*/ 781 h 781"/>
                <a:gd name="T2" fmla="*/ 0 w 1009"/>
                <a:gd name="T3" fmla="*/ 781 h 781"/>
                <a:gd name="T4" fmla="*/ 506 w 1009"/>
                <a:gd name="T5" fmla="*/ 781 h 781"/>
                <a:gd name="T6" fmla="*/ 1009 w 1009"/>
                <a:gd name="T7" fmla="*/ 0 h 781"/>
                <a:gd name="T8" fmla="*/ 503 w 1009"/>
                <a:gd name="T9" fmla="*/ 0 h 781"/>
                <a:gd name="T10" fmla="*/ 0 w 1009"/>
                <a:gd name="T11" fmla="*/ 781 h 781"/>
              </a:gdLst>
              <a:ahLst/>
              <a:cxnLst>
                <a:cxn ang="0">
                  <a:pos x="T0" y="T1"/>
                </a:cxn>
                <a:cxn ang="0">
                  <a:pos x="T2" y="T3"/>
                </a:cxn>
                <a:cxn ang="0">
                  <a:pos x="T4" y="T5"/>
                </a:cxn>
                <a:cxn ang="0">
                  <a:pos x="T6" y="T7"/>
                </a:cxn>
                <a:cxn ang="0">
                  <a:pos x="T8" y="T9"/>
                </a:cxn>
                <a:cxn ang="0">
                  <a:pos x="T10" y="T11"/>
                </a:cxn>
              </a:cxnLst>
              <a:rect l="0" t="0" r="r" b="b"/>
              <a:pathLst>
                <a:path w="1009" h="781">
                  <a:moveTo>
                    <a:pt x="0" y="781"/>
                  </a:moveTo>
                  <a:lnTo>
                    <a:pt x="0" y="781"/>
                  </a:lnTo>
                  <a:lnTo>
                    <a:pt x="506" y="781"/>
                  </a:lnTo>
                  <a:lnTo>
                    <a:pt x="1009" y="0"/>
                  </a:lnTo>
                  <a:lnTo>
                    <a:pt x="503" y="0"/>
                  </a:lnTo>
                  <a:lnTo>
                    <a:pt x="0"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9" name="Freeform 7"/>
            <p:cNvSpPr>
              <a:spLocks/>
            </p:cNvSpPr>
            <p:nvPr userDrawn="1"/>
          </p:nvSpPr>
          <p:spPr bwMode="gray">
            <a:xfrm>
              <a:off x="4003793" y="1030287"/>
              <a:ext cx="2100085" cy="1638667"/>
            </a:xfrm>
            <a:custGeom>
              <a:avLst/>
              <a:gdLst>
                <a:gd name="T0" fmla="*/ 1008 w 1008"/>
                <a:gd name="T1" fmla="*/ 781 h 781"/>
                <a:gd name="T2" fmla="*/ 1008 w 1008"/>
                <a:gd name="T3" fmla="*/ 781 h 781"/>
                <a:gd name="T4" fmla="*/ 502 w 1008"/>
                <a:gd name="T5" fmla="*/ 781 h 781"/>
                <a:gd name="T6" fmla="*/ 0 w 1008"/>
                <a:gd name="T7" fmla="*/ 0 h 781"/>
                <a:gd name="T8" fmla="*/ 505 w 1008"/>
                <a:gd name="T9" fmla="*/ 0 h 781"/>
                <a:gd name="T10" fmla="*/ 1008 w 1008"/>
                <a:gd name="T11" fmla="*/ 781 h 781"/>
              </a:gdLst>
              <a:ahLst/>
              <a:cxnLst>
                <a:cxn ang="0">
                  <a:pos x="T0" y="T1"/>
                </a:cxn>
                <a:cxn ang="0">
                  <a:pos x="T2" y="T3"/>
                </a:cxn>
                <a:cxn ang="0">
                  <a:pos x="T4" y="T5"/>
                </a:cxn>
                <a:cxn ang="0">
                  <a:pos x="T6" y="T7"/>
                </a:cxn>
                <a:cxn ang="0">
                  <a:pos x="T8" y="T9"/>
                </a:cxn>
                <a:cxn ang="0">
                  <a:pos x="T10" y="T11"/>
                </a:cxn>
              </a:cxnLst>
              <a:rect l="0" t="0" r="r" b="b"/>
              <a:pathLst>
                <a:path w="1008" h="781">
                  <a:moveTo>
                    <a:pt x="1008" y="781"/>
                  </a:moveTo>
                  <a:lnTo>
                    <a:pt x="1008" y="781"/>
                  </a:lnTo>
                  <a:lnTo>
                    <a:pt x="502" y="781"/>
                  </a:lnTo>
                  <a:lnTo>
                    <a:pt x="0" y="0"/>
                  </a:lnTo>
                  <a:lnTo>
                    <a:pt x="505" y="0"/>
                  </a:lnTo>
                  <a:lnTo>
                    <a:pt x="1008"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30" name="Freeform 5"/>
            <p:cNvSpPr>
              <a:spLocks/>
            </p:cNvSpPr>
            <p:nvPr userDrawn="1"/>
          </p:nvSpPr>
          <p:spPr bwMode="gray">
            <a:xfrm>
              <a:off x="5130476" y="2801691"/>
              <a:ext cx="1270562" cy="1637086"/>
            </a:xfrm>
            <a:custGeom>
              <a:avLst/>
              <a:gdLst/>
              <a:ahLst/>
              <a:cxnLst/>
              <a:rect l="l" t="t" r="r" b="b"/>
              <a:pathLst>
                <a:path w="1270562" h="1637086">
                  <a:moveTo>
                    <a:pt x="0" y="0"/>
                  </a:moveTo>
                  <a:lnTo>
                    <a:pt x="1052918" y="0"/>
                  </a:lnTo>
                  <a:lnTo>
                    <a:pt x="1270562" y="339741"/>
                  </a:lnTo>
                  <a:lnTo>
                    <a:pt x="1270562" y="1637086"/>
                  </a:lnTo>
                  <a:lnTo>
                    <a:pt x="1048748" y="1637086"/>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grpSp>
      <p:sp>
        <p:nvSpPr>
          <p:cNvPr id="24" name="Rectangle 23"/>
          <p:cNvSpPr/>
          <p:nvPr userDrawn="1"/>
        </p:nvSpPr>
        <p:spPr bwMode="gray">
          <a:xfrm>
            <a:off x="0" y="957154"/>
            <a:ext cx="6400800" cy="83167"/>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18" name="Text Placeholder 5"/>
          <p:cNvSpPr>
            <a:spLocks noGrp="1"/>
          </p:cNvSpPr>
          <p:nvPr>
            <p:ph type="body" sz="quarter" idx="21" hasCustomPrompt="1"/>
          </p:nvPr>
        </p:nvSpPr>
        <p:spPr bwMode="gray">
          <a:xfrm>
            <a:off x="2017639" y="272657"/>
            <a:ext cx="2286000" cy="402336"/>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6" name="Straight Connector 15"/>
          <p:cNvCxnSpPr/>
          <p:nvPr userDrawn="1"/>
        </p:nvCxnSpPr>
        <p:spPr bwMode="gray">
          <a:xfrm>
            <a:off x="1900314" y="272657"/>
            <a:ext cx="0" cy="398908"/>
          </a:xfrm>
          <a:prstGeom prst="line">
            <a:avLst/>
          </a:prstGeom>
          <a:ln w="5715">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318782" y="272657"/>
            <a:ext cx="1438723" cy="398908"/>
          </a:xfrm>
          <a:prstGeom prst="rect">
            <a:avLst/>
          </a:prstGeom>
        </p:spPr>
      </p:pic>
      <p:sp>
        <p:nvSpPr>
          <p:cNvPr id="4" name="Title 3"/>
          <p:cNvSpPr>
            <a:spLocks noGrp="1"/>
          </p:cNvSpPr>
          <p:nvPr userDrawn="1">
            <p:ph type="title" hasCustomPrompt="1"/>
          </p:nvPr>
        </p:nvSpPr>
        <p:spPr bwMode="gray">
          <a:xfrm>
            <a:off x="571499" y="1928736"/>
            <a:ext cx="3657600" cy="738664"/>
          </a:xfrm>
        </p:spPr>
        <p:txBody>
          <a:bodyPr/>
          <a:lstStyle>
            <a:lvl1pPr>
              <a:defRPr sz="2400" b="0"/>
            </a:lvl1pPr>
          </a:lstStyle>
          <a:p>
            <a:r>
              <a:rPr lang="en-US" dirty="0"/>
              <a:t>Presentation Title – Arial 24pt Regular, Title Case</a:t>
            </a:r>
          </a:p>
        </p:txBody>
      </p:sp>
      <p:sp>
        <p:nvSpPr>
          <p:cNvPr id="6" name="Text Placeholder 5"/>
          <p:cNvSpPr>
            <a:spLocks noGrp="1"/>
          </p:cNvSpPr>
          <p:nvPr userDrawn="1">
            <p:ph type="body" sz="quarter" idx="20" hasCustomPrompt="1"/>
          </p:nvPr>
        </p:nvSpPr>
        <p:spPr bwMode="gray">
          <a:xfrm>
            <a:off x="571500" y="2797788"/>
            <a:ext cx="2743200" cy="369332"/>
          </a:xfrm>
        </p:spPr>
        <p:txBody>
          <a:bodyPr/>
          <a:lstStyle>
            <a:lvl1pPr marL="0" indent="0">
              <a:spcBef>
                <a:spcPts val="0"/>
              </a:spcBef>
              <a:buNone/>
              <a:defRPr sz="1200" baseline="0">
                <a:solidFill>
                  <a:schemeClr val="accent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12pt Regular, Title Case</a:t>
            </a:r>
          </a:p>
        </p:txBody>
      </p:sp>
      <p:sp>
        <p:nvSpPr>
          <p:cNvPr id="25" name="Rectangle 24"/>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pic>
        <p:nvPicPr>
          <p:cNvPr id="31" name="Picture 3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3727429" y="4504549"/>
            <a:ext cx="2351885" cy="211405"/>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bwMode="gray">
          <a:xfrm>
            <a:off x="318782" y="4562266"/>
            <a:ext cx="2652974" cy="114709"/>
          </a:xfrm>
          <a:prstGeom prst="rect">
            <a:avLst/>
          </a:prstGeom>
        </p:spPr>
      </p:pic>
    </p:spTree>
    <p:extLst>
      <p:ext uri="{BB962C8B-B14F-4D97-AF65-F5344CB8AC3E}">
        <p14:creationId xmlns:p14="http://schemas.microsoft.com/office/powerpoint/2010/main" val="2205600254"/>
      </p:ext>
    </p:extLst>
  </p:cSld>
  <p:clrMapOvr>
    <a:masterClrMapping/>
  </p:clrMapOvr>
  <p:extLst mod="1">
    <p:ext uri="{DCECCB84-F9BA-43D5-87BE-67443E8EF086}">
      <p15:sldGuideLst xmlns:p15="http://schemas.microsoft.com/office/powerpoint/2012/main">
        <p15:guide id="1" pos="360">
          <p15:clr>
            <a:srgbClr val="FBAE40"/>
          </p15:clr>
        </p15:guide>
        <p15:guide id="2" orient="horz" pos="1681">
          <p15:clr>
            <a:srgbClr val="FBAE40"/>
          </p15:clr>
        </p15:guide>
        <p15:guide id="3" orient="horz" pos="1759">
          <p15:clr>
            <a:srgbClr val="FBAE40"/>
          </p15:clr>
        </p15:guide>
      </p15:sldGuideLst>
    </p:ext>
  </p:extLst>
</p:sldLayout>
</file>

<file path=ppt/slideLayouts/slideLayout626.xml><?xml version="1.0" encoding="utf-8"?>
<p:sldLayout xmlns:a="http://schemas.openxmlformats.org/drawingml/2006/main" xmlns:r="http://schemas.openxmlformats.org/officeDocument/2006/relationships" xmlns:p="http://schemas.openxmlformats.org/presentationml/2006/main" showMasterSp="0" preserve="1" userDrawn="1">
  <p:cSld name="Title: Logo">
    <p:spTree>
      <p:nvGrpSpPr>
        <p:cNvPr id="1" name=""/>
        <p:cNvGrpSpPr/>
        <p:nvPr/>
      </p:nvGrpSpPr>
      <p:grpSpPr>
        <a:xfrm>
          <a:off x="0" y="0"/>
          <a:ext cx="0" cy="0"/>
          <a:chOff x="0" y="0"/>
          <a:chExt cx="0" cy="0"/>
        </a:xfrm>
      </p:grpSpPr>
      <p:sp>
        <p:nvSpPr>
          <p:cNvPr id="15" name="Rectangle 14"/>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3" name="Group 2"/>
          <p:cNvGrpSpPr/>
          <p:nvPr userDrawn="1"/>
        </p:nvGrpSpPr>
        <p:grpSpPr bwMode="gray">
          <a:xfrm>
            <a:off x="2866050" y="1030287"/>
            <a:ext cx="3534988" cy="3408490"/>
            <a:chOff x="2866050" y="1030287"/>
            <a:chExt cx="3534988" cy="3408490"/>
          </a:xfrm>
        </p:grpSpPr>
        <p:sp>
          <p:nvSpPr>
            <p:cNvPr id="28" name="Freeform 6"/>
            <p:cNvSpPr>
              <a:spLocks/>
            </p:cNvSpPr>
            <p:nvPr userDrawn="1"/>
          </p:nvSpPr>
          <p:spPr bwMode="gray">
            <a:xfrm>
              <a:off x="2866050" y="2801691"/>
              <a:ext cx="2101665" cy="1637086"/>
            </a:xfrm>
            <a:custGeom>
              <a:avLst/>
              <a:gdLst>
                <a:gd name="T0" fmla="*/ 0 w 1009"/>
                <a:gd name="T1" fmla="*/ 781 h 781"/>
                <a:gd name="T2" fmla="*/ 0 w 1009"/>
                <a:gd name="T3" fmla="*/ 781 h 781"/>
                <a:gd name="T4" fmla="*/ 506 w 1009"/>
                <a:gd name="T5" fmla="*/ 781 h 781"/>
                <a:gd name="T6" fmla="*/ 1009 w 1009"/>
                <a:gd name="T7" fmla="*/ 0 h 781"/>
                <a:gd name="T8" fmla="*/ 503 w 1009"/>
                <a:gd name="T9" fmla="*/ 0 h 781"/>
                <a:gd name="T10" fmla="*/ 0 w 1009"/>
                <a:gd name="T11" fmla="*/ 781 h 781"/>
              </a:gdLst>
              <a:ahLst/>
              <a:cxnLst>
                <a:cxn ang="0">
                  <a:pos x="T0" y="T1"/>
                </a:cxn>
                <a:cxn ang="0">
                  <a:pos x="T2" y="T3"/>
                </a:cxn>
                <a:cxn ang="0">
                  <a:pos x="T4" y="T5"/>
                </a:cxn>
                <a:cxn ang="0">
                  <a:pos x="T6" y="T7"/>
                </a:cxn>
                <a:cxn ang="0">
                  <a:pos x="T8" y="T9"/>
                </a:cxn>
                <a:cxn ang="0">
                  <a:pos x="T10" y="T11"/>
                </a:cxn>
              </a:cxnLst>
              <a:rect l="0" t="0" r="r" b="b"/>
              <a:pathLst>
                <a:path w="1009" h="781">
                  <a:moveTo>
                    <a:pt x="0" y="781"/>
                  </a:moveTo>
                  <a:lnTo>
                    <a:pt x="0" y="781"/>
                  </a:lnTo>
                  <a:lnTo>
                    <a:pt x="506" y="781"/>
                  </a:lnTo>
                  <a:lnTo>
                    <a:pt x="1009" y="0"/>
                  </a:lnTo>
                  <a:lnTo>
                    <a:pt x="503" y="0"/>
                  </a:lnTo>
                  <a:lnTo>
                    <a:pt x="0"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9" name="Freeform 7"/>
            <p:cNvSpPr>
              <a:spLocks/>
            </p:cNvSpPr>
            <p:nvPr userDrawn="1"/>
          </p:nvSpPr>
          <p:spPr bwMode="gray">
            <a:xfrm>
              <a:off x="4003793" y="1030287"/>
              <a:ext cx="2100085" cy="1638667"/>
            </a:xfrm>
            <a:custGeom>
              <a:avLst/>
              <a:gdLst>
                <a:gd name="T0" fmla="*/ 1008 w 1008"/>
                <a:gd name="T1" fmla="*/ 781 h 781"/>
                <a:gd name="T2" fmla="*/ 1008 w 1008"/>
                <a:gd name="T3" fmla="*/ 781 h 781"/>
                <a:gd name="T4" fmla="*/ 502 w 1008"/>
                <a:gd name="T5" fmla="*/ 781 h 781"/>
                <a:gd name="T6" fmla="*/ 0 w 1008"/>
                <a:gd name="T7" fmla="*/ 0 h 781"/>
                <a:gd name="T8" fmla="*/ 505 w 1008"/>
                <a:gd name="T9" fmla="*/ 0 h 781"/>
                <a:gd name="T10" fmla="*/ 1008 w 1008"/>
                <a:gd name="T11" fmla="*/ 781 h 781"/>
              </a:gdLst>
              <a:ahLst/>
              <a:cxnLst>
                <a:cxn ang="0">
                  <a:pos x="T0" y="T1"/>
                </a:cxn>
                <a:cxn ang="0">
                  <a:pos x="T2" y="T3"/>
                </a:cxn>
                <a:cxn ang="0">
                  <a:pos x="T4" y="T5"/>
                </a:cxn>
                <a:cxn ang="0">
                  <a:pos x="T6" y="T7"/>
                </a:cxn>
                <a:cxn ang="0">
                  <a:pos x="T8" y="T9"/>
                </a:cxn>
                <a:cxn ang="0">
                  <a:pos x="T10" y="T11"/>
                </a:cxn>
              </a:cxnLst>
              <a:rect l="0" t="0" r="r" b="b"/>
              <a:pathLst>
                <a:path w="1008" h="781">
                  <a:moveTo>
                    <a:pt x="1008" y="781"/>
                  </a:moveTo>
                  <a:lnTo>
                    <a:pt x="1008" y="781"/>
                  </a:lnTo>
                  <a:lnTo>
                    <a:pt x="502" y="781"/>
                  </a:lnTo>
                  <a:lnTo>
                    <a:pt x="0" y="0"/>
                  </a:lnTo>
                  <a:lnTo>
                    <a:pt x="505" y="0"/>
                  </a:lnTo>
                  <a:lnTo>
                    <a:pt x="1008"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30" name="Freeform 5"/>
            <p:cNvSpPr>
              <a:spLocks/>
            </p:cNvSpPr>
            <p:nvPr userDrawn="1"/>
          </p:nvSpPr>
          <p:spPr bwMode="gray">
            <a:xfrm>
              <a:off x="5130476" y="2801691"/>
              <a:ext cx="1270562" cy="1637086"/>
            </a:xfrm>
            <a:custGeom>
              <a:avLst/>
              <a:gdLst/>
              <a:ahLst/>
              <a:cxnLst/>
              <a:rect l="l" t="t" r="r" b="b"/>
              <a:pathLst>
                <a:path w="1270562" h="1637086">
                  <a:moveTo>
                    <a:pt x="0" y="0"/>
                  </a:moveTo>
                  <a:lnTo>
                    <a:pt x="1052918" y="0"/>
                  </a:lnTo>
                  <a:lnTo>
                    <a:pt x="1270562" y="339741"/>
                  </a:lnTo>
                  <a:lnTo>
                    <a:pt x="1270562" y="1637086"/>
                  </a:lnTo>
                  <a:lnTo>
                    <a:pt x="1048748" y="1637086"/>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grpSp>
      <p:sp>
        <p:nvSpPr>
          <p:cNvPr id="24" name="Rectangle 23"/>
          <p:cNvSpPr/>
          <p:nvPr userDrawn="1"/>
        </p:nvSpPr>
        <p:spPr bwMode="gray">
          <a:xfrm>
            <a:off x="0" y="957154"/>
            <a:ext cx="6400800" cy="83167"/>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318782" y="272657"/>
            <a:ext cx="1438723" cy="398908"/>
          </a:xfrm>
          <a:prstGeom prst="rect">
            <a:avLst/>
          </a:prstGeom>
        </p:spPr>
      </p:pic>
      <p:sp>
        <p:nvSpPr>
          <p:cNvPr id="4" name="Title 3"/>
          <p:cNvSpPr>
            <a:spLocks noGrp="1"/>
          </p:cNvSpPr>
          <p:nvPr userDrawn="1">
            <p:ph type="title" hasCustomPrompt="1"/>
          </p:nvPr>
        </p:nvSpPr>
        <p:spPr bwMode="gray">
          <a:xfrm>
            <a:off x="571499" y="1928736"/>
            <a:ext cx="3657600" cy="738664"/>
          </a:xfrm>
        </p:spPr>
        <p:txBody>
          <a:bodyPr/>
          <a:lstStyle>
            <a:lvl1pPr>
              <a:defRPr sz="2400" b="0"/>
            </a:lvl1pPr>
          </a:lstStyle>
          <a:p>
            <a:r>
              <a:rPr lang="en-US" dirty="0"/>
              <a:t>Presentation Title – Arial 24pt Regular, Title Case</a:t>
            </a:r>
          </a:p>
        </p:txBody>
      </p:sp>
      <p:sp>
        <p:nvSpPr>
          <p:cNvPr id="6" name="Text Placeholder 5"/>
          <p:cNvSpPr>
            <a:spLocks noGrp="1"/>
          </p:cNvSpPr>
          <p:nvPr userDrawn="1">
            <p:ph type="body" sz="quarter" idx="20" hasCustomPrompt="1"/>
          </p:nvPr>
        </p:nvSpPr>
        <p:spPr bwMode="gray">
          <a:xfrm>
            <a:off x="571500" y="2797788"/>
            <a:ext cx="2743200" cy="369332"/>
          </a:xfrm>
        </p:spPr>
        <p:txBody>
          <a:bodyPr/>
          <a:lstStyle>
            <a:lvl1pPr marL="0" indent="0">
              <a:spcBef>
                <a:spcPts val="0"/>
              </a:spcBef>
              <a:buNone/>
              <a:defRPr sz="1200" baseline="0">
                <a:solidFill>
                  <a:schemeClr val="accent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12pt Regular, Title Case</a:t>
            </a:r>
          </a:p>
        </p:txBody>
      </p:sp>
      <p:sp>
        <p:nvSpPr>
          <p:cNvPr id="25" name="Rectangle 24"/>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pic>
        <p:nvPicPr>
          <p:cNvPr id="31" name="Picture 3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3727429" y="4504549"/>
            <a:ext cx="2351885" cy="211405"/>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bwMode="gray">
          <a:xfrm>
            <a:off x="318782" y="4562266"/>
            <a:ext cx="2652974" cy="114709"/>
          </a:xfrm>
          <a:prstGeom prst="rect">
            <a:avLst/>
          </a:prstGeom>
        </p:spPr>
      </p:pic>
    </p:spTree>
    <p:extLst>
      <p:ext uri="{BB962C8B-B14F-4D97-AF65-F5344CB8AC3E}">
        <p14:creationId xmlns:p14="http://schemas.microsoft.com/office/powerpoint/2010/main" val="3733327205"/>
      </p:ext>
    </p:extLst>
  </p:cSld>
  <p:clrMapOvr>
    <a:masterClrMapping/>
  </p:clrMapOvr>
  <p:extLst mod="1">
    <p:ext uri="{DCECCB84-F9BA-43D5-87BE-67443E8EF086}">
      <p15:sldGuideLst xmlns:p15="http://schemas.microsoft.com/office/powerpoint/2012/main">
        <p15:guide id="1" pos="360">
          <p15:clr>
            <a:srgbClr val="FBAE40"/>
          </p15:clr>
        </p15:guide>
        <p15:guide id="2" orient="horz" pos="1681">
          <p15:clr>
            <a:srgbClr val="FBAE40"/>
          </p15:clr>
        </p15:guide>
        <p15:guide id="3" orient="horz" pos="1759">
          <p15:clr>
            <a:srgbClr val="FBAE40"/>
          </p15:clr>
        </p15:guide>
      </p15:sldGuideLst>
    </p:ext>
  </p:extLst>
</p:sldLayout>
</file>

<file path=ppt/slideLayouts/slideLayout627.xml><?xml version="1.0" encoding="utf-8"?>
<p:sldLayout xmlns:a="http://schemas.openxmlformats.org/drawingml/2006/main" xmlns:r="http://schemas.openxmlformats.org/officeDocument/2006/relationships" xmlns:p="http://schemas.openxmlformats.org/presentationml/2006/main" preserve="1" userDrawn="1">
  <p:cSld name="AB In-Brief (030117)">
    <p:spTree>
      <p:nvGrpSpPr>
        <p:cNvPr id="1" name=""/>
        <p:cNvGrpSpPr/>
        <p:nvPr/>
      </p:nvGrpSpPr>
      <p:grpSpPr>
        <a:xfrm>
          <a:off x="0" y="0"/>
          <a:ext cx="0" cy="0"/>
          <a:chOff x="0" y="0"/>
          <a:chExt cx="0" cy="0"/>
        </a:xfrm>
      </p:grpSpPr>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35" name="Text Placeholder 1"/>
          <p:cNvSpPr txBox="1">
            <a:spLocks/>
          </p:cNvSpPr>
          <p:nvPr userDrawn="1"/>
        </p:nvSpPr>
        <p:spPr bwMode="gray">
          <a:xfrm>
            <a:off x="6494887" y="0"/>
            <a:ext cx="1672929" cy="1254211"/>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rgbClr val="FFFFFF"/>
              </a:solidFill>
            </a:endParaRPr>
          </a:p>
        </p:txBody>
      </p:sp>
      <p:sp>
        <p:nvSpPr>
          <p:cNvPr id="37" name="TextBox 36"/>
          <p:cNvSpPr txBox="1"/>
          <p:nvPr userDrawn="1"/>
        </p:nvSpPr>
        <p:spPr bwMode="gray">
          <a:xfrm>
            <a:off x="6578474" y="56014"/>
            <a:ext cx="1329852" cy="553998"/>
          </a:xfrm>
          <a:prstGeom prst="rect">
            <a:avLst/>
          </a:prstGeom>
          <a:noFill/>
        </p:spPr>
        <p:txBody>
          <a:bodyPr wrap="square" lIns="0" tIns="0" rIns="0" bIns="0" rtlCol="0">
            <a:spAutoFit/>
          </a:bodyPr>
          <a:lstStyle/>
          <a:p>
            <a:pPr>
              <a:spcBef>
                <a:spcPts val="500"/>
              </a:spcBef>
            </a:pPr>
            <a:r>
              <a:rPr lang="en-US" sz="1200" b="1" dirty="0">
                <a:solidFill>
                  <a:srgbClr val="FFFFFF"/>
                </a:solidFill>
              </a:rPr>
              <a:t>DO NOT EDIT THIS SLIDE FOR ANY PURPOSE</a:t>
            </a:r>
          </a:p>
        </p:txBody>
      </p:sp>
      <p:sp>
        <p:nvSpPr>
          <p:cNvPr id="38" name="TextBox 37"/>
          <p:cNvSpPr txBox="1"/>
          <p:nvPr userDrawn="1"/>
        </p:nvSpPr>
        <p:spPr bwMode="gray">
          <a:xfrm>
            <a:off x="6578475" y="728346"/>
            <a:ext cx="1480558" cy="433452"/>
          </a:xfrm>
          <a:prstGeom prst="rect">
            <a:avLst/>
          </a:prstGeom>
          <a:noFill/>
        </p:spPr>
        <p:txBody>
          <a:bodyPr wrap="square" lIns="0" tIns="0" rIns="0" bIns="0" rtlCol="0">
            <a:spAutoFit/>
          </a:bodyPr>
          <a:lstStyle/>
          <a:p>
            <a:pPr>
              <a:spcBef>
                <a:spcPts val="500"/>
              </a:spcBef>
            </a:pPr>
            <a:r>
              <a:rPr lang="en-US" sz="800" dirty="0">
                <a:solidFill>
                  <a:srgbClr val="FFFFFF"/>
                </a:solidFill>
              </a:rPr>
              <a:t>If an edit is necessary,</a:t>
            </a:r>
            <a:br>
              <a:rPr lang="en-US" sz="800" dirty="0">
                <a:solidFill>
                  <a:srgbClr val="FFFFFF"/>
                </a:solidFill>
              </a:rPr>
            </a:br>
            <a:r>
              <a:rPr lang="en-US" sz="800" dirty="0">
                <a:solidFill>
                  <a:srgbClr val="FFFFFF"/>
                </a:solidFill>
              </a:rPr>
              <a:t>please contact:</a:t>
            </a:r>
          </a:p>
          <a:p>
            <a:pPr>
              <a:spcBef>
                <a:spcPts val="500"/>
              </a:spcBef>
            </a:pPr>
            <a:r>
              <a:rPr lang="en-US" sz="800" b="1" dirty="0">
                <a:solidFill>
                  <a:srgbClr val="FFFFFF"/>
                </a:solidFill>
              </a:rPr>
              <a:t>DSS_Template@advisory.com</a:t>
            </a:r>
            <a:endParaRPr lang="en-US" sz="800" b="1" i="1" dirty="0">
              <a:solidFill>
                <a:srgbClr val="FFFFFF"/>
              </a:solidFill>
            </a:endParaRPr>
          </a:p>
        </p:txBody>
      </p:sp>
      <p:sp>
        <p:nvSpPr>
          <p:cNvPr id="34" name="Text Placeholder 1"/>
          <p:cNvSpPr txBox="1">
            <a:spLocks/>
          </p:cNvSpPr>
          <p:nvPr userDrawn="1"/>
        </p:nvSpPr>
        <p:spPr bwMode="gray">
          <a:xfrm>
            <a:off x="6494888" y="1355451"/>
            <a:ext cx="1320762" cy="267723"/>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rgbClr val="FFFFFF"/>
              </a:solidFill>
            </a:endParaRPr>
          </a:p>
        </p:txBody>
      </p:sp>
      <p:sp>
        <p:nvSpPr>
          <p:cNvPr id="39" name="TextBox 38"/>
          <p:cNvSpPr txBox="1"/>
          <p:nvPr userDrawn="1"/>
        </p:nvSpPr>
        <p:spPr bwMode="gray">
          <a:xfrm>
            <a:off x="6578474" y="1411465"/>
            <a:ext cx="1329852" cy="153888"/>
          </a:xfrm>
          <a:prstGeom prst="rect">
            <a:avLst/>
          </a:prstGeom>
          <a:noFill/>
        </p:spPr>
        <p:txBody>
          <a:bodyPr wrap="square" lIns="0" tIns="0" rIns="0" bIns="0" rtlCol="0">
            <a:spAutoFit/>
          </a:bodyPr>
          <a:lstStyle/>
          <a:p>
            <a:pPr>
              <a:spcBef>
                <a:spcPts val="500"/>
              </a:spcBef>
            </a:pPr>
            <a:r>
              <a:rPr lang="en-US" sz="900" b="1" dirty="0">
                <a:solidFill>
                  <a:srgbClr val="FFFFFF"/>
                </a:solidFill>
              </a:rPr>
              <a:t>Updated</a:t>
            </a:r>
            <a:r>
              <a:rPr lang="en-US" sz="1000" b="1" dirty="0">
                <a:solidFill>
                  <a:srgbClr val="FFFFFF"/>
                </a:solidFill>
              </a:rPr>
              <a:t>: </a:t>
            </a:r>
            <a:r>
              <a:rPr lang="en-US" sz="900" dirty="0">
                <a:solidFill>
                  <a:srgbClr val="FFFFFF"/>
                </a:solidFill>
              </a:rPr>
              <a:t>03/01/2017</a:t>
            </a:r>
          </a:p>
        </p:txBody>
      </p:sp>
      <p:sp>
        <p:nvSpPr>
          <p:cNvPr id="41" name="TextBox 40"/>
          <p:cNvSpPr txBox="1"/>
          <p:nvPr userDrawn="1"/>
        </p:nvSpPr>
        <p:spPr bwMode="gray">
          <a:xfrm>
            <a:off x="2202568" y="1035575"/>
            <a:ext cx="3916254" cy="2595582"/>
          </a:xfrm>
          <a:prstGeom prst="rect">
            <a:avLst/>
          </a:prstGeom>
          <a:noFill/>
        </p:spPr>
        <p:txBody>
          <a:bodyPr wrap="square" lIns="0" tIns="0" rIns="0" bIns="0" rtlCol="0">
            <a:spAutoFit/>
          </a:bodyPr>
          <a:lstStyle/>
          <a:p>
            <a:pPr marL="1572768">
              <a:spcBef>
                <a:spcPts val="500"/>
              </a:spcBef>
              <a:tabLst>
                <a:tab pos="1601788" algn="l"/>
              </a:tabLst>
            </a:pPr>
            <a:r>
              <a:rPr lang="en-US" sz="750" dirty="0">
                <a:solidFill>
                  <a:srgbClr val="333E48"/>
                </a:solidFill>
                <a:cs typeface="Arial" panose="020B0604020202020204" pitchFamily="34" charset="0"/>
              </a:rPr>
              <a:t>WHERE WE RUN THE DEEPEST</a:t>
            </a:r>
          </a:p>
          <a:p>
            <a:pPr marL="1463040">
              <a:spcBef>
                <a:spcPts val="500"/>
              </a:spcBef>
              <a:tabLst>
                <a:tab pos="1427163" algn="l"/>
              </a:tabLst>
            </a:pPr>
            <a:r>
              <a:rPr lang="en-US" sz="750" dirty="0">
                <a:solidFill>
                  <a:srgbClr val="333E48"/>
                </a:solidFill>
                <a:cs typeface="Arial" panose="020B0604020202020204" pitchFamily="34" charset="0"/>
              </a:rPr>
              <a:t>In three critical areas, we run even deeper, providing</a:t>
            </a:r>
          </a:p>
          <a:p>
            <a:pPr marL="1371600">
              <a:tabLst>
                <a:tab pos="1316038" algn="l"/>
              </a:tabLst>
            </a:pPr>
            <a:r>
              <a:rPr lang="en-US" sz="750" dirty="0">
                <a:solidFill>
                  <a:srgbClr val="333E48"/>
                </a:solidFill>
                <a:cs typeface="Arial" panose="020B0604020202020204" pitchFamily="34" charset="0"/>
              </a:rPr>
              <a:t>you with the </a:t>
            </a:r>
            <a:r>
              <a:rPr lang="en-US" sz="750" b="1" dirty="0">
                <a:solidFill>
                  <a:srgbClr val="333E48"/>
                </a:solidFill>
                <a:cs typeface="Arial" panose="020B0604020202020204" pitchFamily="34" charset="0"/>
              </a:rPr>
              <a:t>technology</a:t>
            </a:r>
            <a:r>
              <a:rPr lang="en-US" sz="750" dirty="0">
                <a:solidFill>
                  <a:srgbClr val="333E48"/>
                </a:solidFill>
                <a:cs typeface="Arial" panose="020B0604020202020204" pitchFamily="34" charset="0"/>
              </a:rPr>
              <a:t> and </a:t>
            </a:r>
            <a:r>
              <a:rPr lang="en-US" sz="750" b="1" dirty="0">
                <a:solidFill>
                  <a:srgbClr val="333E48"/>
                </a:solidFill>
                <a:cs typeface="Arial" panose="020B0604020202020204" pitchFamily="34" charset="0"/>
              </a:rPr>
              <a:t>consulting</a:t>
            </a:r>
            <a:r>
              <a:rPr lang="en-US" sz="750" dirty="0">
                <a:solidFill>
                  <a:srgbClr val="333E48"/>
                </a:solidFill>
                <a:cs typeface="Arial" panose="020B0604020202020204" pitchFamily="34" charset="0"/>
              </a:rPr>
              <a:t> solutions</a:t>
            </a:r>
          </a:p>
          <a:p>
            <a:pPr marL="1298448">
              <a:tabLst>
                <a:tab pos="1316038" algn="l"/>
              </a:tabLst>
            </a:pPr>
            <a:r>
              <a:rPr lang="en-US" sz="750" dirty="0">
                <a:solidFill>
                  <a:srgbClr val="333E48"/>
                </a:solidFill>
                <a:cs typeface="Arial" panose="020B0604020202020204" pitchFamily="34" charset="0"/>
              </a:rPr>
              <a:t>needed to hardwire best practices.</a:t>
            </a:r>
          </a:p>
          <a:p>
            <a:pPr marL="1060704">
              <a:spcBef>
                <a:spcPts val="2000"/>
              </a:spcBef>
            </a:pPr>
            <a:r>
              <a:rPr lang="en-US" sz="900" dirty="0">
                <a:solidFill>
                  <a:srgbClr val="333E48"/>
                </a:solidFill>
                <a:cs typeface="Arial" panose="020B0604020202020204" pitchFamily="34" charset="0"/>
              </a:rPr>
              <a:t>Drive Health System </a:t>
            </a:r>
            <a:r>
              <a:rPr lang="en-US" sz="900" b="1" dirty="0">
                <a:solidFill>
                  <a:srgbClr val="333E48"/>
                </a:solidFill>
                <a:cs typeface="Arial" panose="020B0604020202020204" pitchFamily="34" charset="0"/>
              </a:rPr>
              <a:t>GROWTH</a:t>
            </a:r>
          </a:p>
          <a:p>
            <a:pPr marL="932688">
              <a:spcBef>
                <a:spcPts val="500"/>
              </a:spcBef>
            </a:pPr>
            <a:r>
              <a:rPr lang="en-US" sz="750" dirty="0">
                <a:solidFill>
                  <a:srgbClr val="333E48"/>
                </a:solidFill>
                <a:cs typeface="Arial" panose="020B0604020202020204" pitchFamily="34" charset="0"/>
              </a:rPr>
              <a:t>Attract and retain the patients you aspire to serve by offering the</a:t>
            </a:r>
          </a:p>
          <a:p>
            <a:pPr marL="858838"/>
            <a:r>
              <a:rPr lang="en-US" sz="750" dirty="0">
                <a:solidFill>
                  <a:srgbClr val="333E48"/>
                </a:solidFill>
                <a:cs typeface="Arial" panose="020B0604020202020204" pitchFamily="34" charset="0"/>
              </a:rPr>
              <a:t>care network, access, and experience they need.</a:t>
            </a:r>
          </a:p>
          <a:p>
            <a:pPr marL="627063">
              <a:spcBef>
                <a:spcPts val="2000"/>
              </a:spcBef>
            </a:pPr>
            <a:r>
              <a:rPr lang="en-US" sz="900" dirty="0">
                <a:solidFill>
                  <a:srgbClr val="333E48"/>
                </a:solidFill>
                <a:cs typeface="Arial" panose="020B0604020202020204" pitchFamily="34" charset="0"/>
              </a:rPr>
              <a:t>Reduce </a:t>
            </a:r>
            <a:r>
              <a:rPr lang="en-US" sz="900" b="1" dirty="0">
                <a:solidFill>
                  <a:srgbClr val="333E48"/>
                </a:solidFill>
                <a:cs typeface="Arial" panose="020B0604020202020204" pitchFamily="34" charset="0"/>
              </a:rPr>
              <a:t>CARE</a:t>
            </a:r>
            <a:r>
              <a:rPr lang="en-US" sz="900" dirty="0">
                <a:solidFill>
                  <a:srgbClr val="333E48"/>
                </a:solidFill>
                <a:cs typeface="Arial" panose="020B0604020202020204" pitchFamily="34" charset="0"/>
              </a:rPr>
              <a:t> </a:t>
            </a:r>
            <a:r>
              <a:rPr lang="en-US" sz="900" b="1" dirty="0">
                <a:solidFill>
                  <a:srgbClr val="333E48"/>
                </a:solidFill>
                <a:cs typeface="Arial" panose="020B0604020202020204" pitchFamily="34" charset="0"/>
              </a:rPr>
              <a:t>VARIATION</a:t>
            </a:r>
          </a:p>
          <a:p>
            <a:pPr marL="502920">
              <a:spcBef>
                <a:spcPts val="500"/>
              </a:spcBef>
            </a:pPr>
            <a:r>
              <a:rPr lang="en-US" sz="750" dirty="0">
                <a:solidFill>
                  <a:srgbClr val="333E48"/>
                </a:solidFill>
                <a:cs typeface="Arial" panose="020B0604020202020204" pitchFamily="34" charset="0"/>
              </a:rPr>
              <a:t>Improve quality and outcomes and lower costs by eliminating unwarranted</a:t>
            </a:r>
          </a:p>
          <a:p>
            <a:pPr marL="420624"/>
            <a:r>
              <a:rPr lang="en-US" sz="750" dirty="0">
                <a:solidFill>
                  <a:srgbClr val="333E48"/>
                </a:solidFill>
                <a:cs typeface="Arial" panose="020B0604020202020204" pitchFamily="34" charset="0"/>
              </a:rPr>
              <a:t>deviation from the best standard of care.</a:t>
            </a:r>
          </a:p>
          <a:p>
            <a:pPr marL="169863">
              <a:spcBef>
                <a:spcPts val="2000"/>
              </a:spcBef>
              <a:tabLst>
                <a:tab pos="169863" algn="l"/>
              </a:tabLst>
            </a:pPr>
            <a:r>
              <a:rPr lang="en-US" sz="900" dirty="0">
                <a:solidFill>
                  <a:srgbClr val="333E48"/>
                </a:solidFill>
                <a:cs typeface="Arial" panose="020B0604020202020204" pitchFamily="34" charset="0"/>
              </a:rPr>
              <a:t>Optimize the </a:t>
            </a:r>
            <a:r>
              <a:rPr lang="en-US" sz="900" b="1" dirty="0">
                <a:solidFill>
                  <a:srgbClr val="333E48"/>
                </a:solidFill>
                <a:cs typeface="Arial" panose="020B0604020202020204" pitchFamily="34" charset="0"/>
              </a:rPr>
              <a:t>REVENUE CYCLE</a:t>
            </a:r>
          </a:p>
          <a:p>
            <a:pPr marL="73152">
              <a:spcBef>
                <a:spcPts val="500"/>
              </a:spcBef>
            </a:pPr>
            <a:r>
              <a:rPr lang="en-US" sz="750" dirty="0">
                <a:solidFill>
                  <a:srgbClr val="333E48"/>
                </a:solidFill>
                <a:cs typeface="Arial" panose="020B0604020202020204" pitchFamily="34" charset="0"/>
              </a:rPr>
              <a:t>Sustain the financial stability necessary to serve your community by making sure</a:t>
            </a:r>
          </a:p>
          <a:p>
            <a:r>
              <a:rPr lang="en-US" sz="750" dirty="0">
                <a:solidFill>
                  <a:srgbClr val="333E48"/>
                </a:solidFill>
                <a:cs typeface="Arial" panose="020B0604020202020204" pitchFamily="34" charset="0"/>
              </a:rPr>
              <a:t>you are paid efficiently for services rendered.</a:t>
            </a:r>
            <a:endParaRPr lang="en-US" sz="750" dirty="0">
              <a:solidFill>
                <a:srgbClr val="333E48"/>
              </a:solidFill>
            </a:endParaRPr>
          </a:p>
        </p:txBody>
      </p:sp>
      <p:pic>
        <p:nvPicPr>
          <p:cNvPr id="49" name="Picture 4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320319" y="228311"/>
            <a:ext cx="1133856" cy="314378"/>
          </a:xfrm>
          <a:prstGeom prst="rect">
            <a:avLst/>
          </a:prstGeom>
          <a:noFill/>
          <a:ln>
            <a:noFill/>
          </a:ln>
        </p:spPr>
      </p:pic>
      <p:grpSp>
        <p:nvGrpSpPr>
          <p:cNvPr id="50" name="Group 49"/>
          <p:cNvGrpSpPr/>
          <p:nvPr userDrawn="1"/>
        </p:nvGrpSpPr>
        <p:grpSpPr bwMode="gray">
          <a:xfrm>
            <a:off x="652892" y="4018422"/>
            <a:ext cx="952357" cy="509120"/>
            <a:chOff x="652892" y="4018422"/>
            <a:chExt cx="952357" cy="509120"/>
          </a:xfrm>
        </p:grpSpPr>
        <p:sp>
          <p:nvSpPr>
            <p:cNvPr id="51" name="TextBox 50"/>
            <p:cNvSpPr txBox="1"/>
            <p:nvPr/>
          </p:nvSpPr>
          <p:spPr bwMode="gray">
            <a:xfrm>
              <a:off x="652892" y="4327487"/>
              <a:ext cx="952357" cy="200055"/>
            </a:xfrm>
            <a:prstGeom prst="rect">
              <a:avLst/>
            </a:prstGeom>
            <a:noFill/>
          </p:spPr>
          <p:txBody>
            <a:bodyPr wrap="square" lIns="0" tIns="0" rIns="0" bIns="0" rtlCol="0">
              <a:spAutoFit/>
            </a:bodyPr>
            <a:lstStyle/>
            <a:p>
              <a:pPr>
                <a:spcBef>
                  <a:spcPts val="500"/>
                </a:spcBef>
              </a:pPr>
              <a:r>
                <a:rPr lang="en-US" sz="650" dirty="0">
                  <a:solidFill>
                    <a:srgbClr val="333E48"/>
                  </a:solidFill>
                </a:rPr>
                <a:t>health care organizations in our membership</a:t>
              </a:r>
            </a:p>
          </p:txBody>
        </p:sp>
        <p:sp>
          <p:nvSpPr>
            <p:cNvPr id="52" name="TextBox 51"/>
            <p:cNvSpPr txBox="1"/>
            <p:nvPr/>
          </p:nvSpPr>
          <p:spPr bwMode="gray">
            <a:xfrm>
              <a:off x="652892" y="4018422"/>
              <a:ext cx="892013" cy="307777"/>
            </a:xfrm>
            <a:prstGeom prst="rect">
              <a:avLst/>
            </a:prstGeom>
            <a:noFill/>
          </p:spPr>
          <p:txBody>
            <a:bodyPr wrap="square" lIns="0" tIns="0" rIns="0" bIns="0" rtlCol="0">
              <a:spAutoFit/>
            </a:bodyPr>
            <a:lstStyle/>
            <a:p>
              <a:pPr>
                <a:spcBef>
                  <a:spcPts val="500"/>
                </a:spcBef>
              </a:pPr>
              <a:r>
                <a:rPr lang="en-US" sz="2000" dirty="0">
                  <a:solidFill>
                    <a:srgbClr val="CF0A2C"/>
                  </a:solidFill>
                </a:rPr>
                <a:t>4,000</a:t>
              </a:r>
              <a:r>
                <a:rPr lang="en-US" sz="2000" baseline="30000" dirty="0">
                  <a:solidFill>
                    <a:srgbClr val="CF0A2C"/>
                  </a:solidFill>
                </a:rPr>
                <a:t>+</a:t>
              </a:r>
              <a:endParaRPr lang="en-US" sz="2000" dirty="0">
                <a:solidFill>
                  <a:srgbClr val="CF0A2C"/>
                </a:solidFill>
              </a:endParaRPr>
            </a:p>
          </p:txBody>
        </p:sp>
      </p:grpSp>
      <p:pic>
        <p:nvPicPr>
          <p:cNvPr id="53" name="Picture 5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3787131" y="346576"/>
            <a:ext cx="2293520" cy="99167"/>
          </a:xfrm>
          <a:prstGeom prst="rect">
            <a:avLst/>
          </a:prstGeom>
        </p:spPr>
      </p:pic>
      <p:grpSp>
        <p:nvGrpSpPr>
          <p:cNvPr id="54" name="Group 53"/>
          <p:cNvGrpSpPr/>
          <p:nvPr userDrawn="1"/>
        </p:nvGrpSpPr>
        <p:grpSpPr bwMode="gray">
          <a:xfrm>
            <a:off x="4486045" y="4018422"/>
            <a:ext cx="1258883" cy="409092"/>
            <a:chOff x="4486045" y="4018422"/>
            <a:chExt cx="1258883" cy="409092"/>
          </a:xfrm>
        </p:grpSpPr>
        <p:sp>
          <p:nvSpPr>
            <p:cNvPr id="55" name="TextBox 54"/>
            <p:cNvSpPr txBox="1"/>
            <p:nvPr/>
          </p:nvSpPr>
          <p:spPr bwMode="gray">
            <a:xfrm>
              <a:off x="4486045" y="4327487"/>
              <a:ext cx="1258883" cy="100027"/>
            </a:xfrm>
            <a:prstGeom prst="rect">
              <a:avLst/>
            </a:prstGeom>
            <a:noFill/>
          </p:spPr>
          <p:txBody>
            <a:bodyPr wrap="square" lIns="0" tIns="0" rIns="0" bIns="0" rtlCol="0">
              <a:spAutoFit/>
            </a:bodyPr>
            <a:lstStyle/>
            <a:p>
              <a:pPr>
                <a:spcBef>
                  <a:spcPts val="500"/>
                </a:spcBef>
              </a:pPr>
              <a:r>
                <a:rPr lang="en-US" sz="650" dirty="0">
                  <a:solidFill>
                    <a:srgbClr val="333E48"/>
                  </a:solidFill>
                </a:rPr>
                <a:t>health care leaders in our network</a:t>
              </a:r>
            </a:p>
          </p:txBody>
        </p:sp>
        <p:sp>
          <p:nvSpPr>
            <p:cNvPr id="56" name="TextBox 55"/>
            <p:cNvSpPr txBox="1"/>
            <p:nvPr/>
          </p:nvSpPr>
          <p:spPr bwMode="gray">
            <a:xfrm>
              <a:off x="4490808" y="4018422"/>
              <a:ext cx="1052322" cy="307777"/>
            </a:xfrm>
            <a:prstGeom prst="rect">
              <a:avLst/>
            </a:prstGeom>
            <a:noFill/>
          </p:spPr>
          <p:txBody>
            <a:bodyPr wrap="square" lIns="0" tIns="0" rIns="0" bIns="0" rtlCol="0">
              <a:spAutoFit/>
            </a:bodyPr>
            <a:lstStyle/>
            <a:p>
              <a:pPr>
                <a:spcBef>
                  <a:spcPts val="500"/>
                </a:spcBef>
              </a:pPr>
              <a:r>
                <a:rPr lang="en-US" sz="2000" dirty="0">
                  <a:solidFill>
                    <a:srgbClr val="CF0A2C"/>
                  </a:solidFill>
                </a:rPr>
                <a:t>250,000</a:t>
              </a:r>
              <a:r>
                <a:rPr lang="en-US" sz="2000" baseline="30000" dirty="0">
                  <a:solidFill>
                    <a:srgbClr val="CF0A2C"/>
                  </a:solidFill>
                </a:rPr>
                <a:t>+</a:t>
              </a:r>
            </a:p>
          </p:txBody>
        </p:sp>
      </p:grpSp>
      <p:grpSp>
        <p:nvGrpSpPr>
          <p:cNvPr id="57" name="Group 56"/>
          <p:cNvGrpSpPr/>
          <p:nvPr userDrawn="1"/>
        </p:nvGrpSpPr>
        <p:grpSpPr bwMode="gray">
          <a:xfrm>
            <a:off x="2462673" y="4018422"/>
            <a:ext cx="1165949" cy="409092"/>
            <a:chOff x="2453050" y="4018422"/>
            <a:chExt cx="1165949" cy="409092"/>
          </a:xfrm>
        </p:grpSpPr>
        <p:sp>
          <p:nvSpPr>
            <p:cNvPr id="58" name="TextBox 57"/>
            <p:cNvSpPr txBox="1"/>
            <p:nvPr/>
          </p:nvSpPr>
          <p:spPr bwMode="gray">
            <a:xfrm>
              <a:off x="2469718" y="4327487"/>
              <a:ext cx="1149281" cy="100027"/>
            </a:xfrm>
            <a:prstGeom prst="rect">
              <a:avLst/>
            </a:prstGeom>
            <a:noFill/>
          </p:spPr>
          <p:txBody>
            <a:bodyPr wrap="square" lIns="0" tIns="0" rIns="0" bIns="0" rtlCol="0">
              <a:spAutoFit/>
            </a:bodyPr>
            <a:lstStyle/>
            <a:p>
              <a:pPr>
                <a:spcBef>
                  <a:spcPts val="500"/>
                </a:spcBef>
              </a:pPr>
              <a:r>
                <a:rPr lang="en-US" sz="650" dirty="0">
                  <a:solidFill>
                    <a:srgbClr val="333E48"/>
                  </a:solidFill>
                </a:rPr>
                <a:t>in documented ROI each year</a:t>
              </a:r>
            </a:p>
          </p:txBody>
        </p:sp>
        <p:sp>
          <p:nvSpPr>
            <p:cNvPr id="59" name="TextBox 58"/>
            <p:cNvSpPr txBox="1"/>
            <p:nvPr/>
          </p:nvSpPr>
          <p:spPr bwMode="gray">
            <a:xfrm>
              <a:off x="2453050" y="4018422"/>
              <a:ext cx="1110016" cy="307777"/>
            </a:xfrm>
            <a:prstGeom prst="rect">
              <a:avLst/>
            </a:prstGeom>
            <a:noFill/>
          </p:spPr>
          <p:txBody>
            <a:bodyPr wrap="square" lIns="0" tIns="0" rIns="0" bIns="0" rtlCol="0">
              <a:spAutoFit/>
            </a:bodyPr>
            <a:lstStyle/>
            <a:p>
              <a:pPr>
                <a:spcBef>
                  <a:spcPts val="500"/>
                </a:spcBef>
              </a:pPr>
              <a:r>
                <a:rPr lang="en-US" sz="2000" dirty="0">
                  <a:solidFill>
                    <a:srgbClr val="CF0A2C"/>
                  </a:solidFill>
                </a:rPr>
                <a:t>$2 billion</a:t>
              </a:r>
              <a:r>
                <a:rPr lang="en-US" sz="2000" baseline="30000" dirty="0">
                  <a:solidFill>
                    <a:srgbClr val="CF0A2C"/>
                  </a:solidFill>
                </a:rPr>
                <a:t>+</a:t>
              </a:r>
              <a:endParaRPr lang="en-US" sz="2000" dirty="0">
                <a:solidFill>
                  <a:srgbClr val="CF0A2C"/>
                </a:solidFill>
              </a:endParaRPr>
            </a:p>
          </p:txBody>
        </p:sp>
      </p:grpSp>
      <p:grpSp>
        <p:nvGrpSpPr>
          <p:cNvPr id="60" name="Group 59"/>
          <p:cNvGrpSpPr/>
          <p:nvPr userDrawn="1"/>
        </p:nvGrpSpPr>
        <p:grpSpPr bwMode="gray">
          <a:xfrm>
            <a:off x="0" y="730531"/>
            <a:ext cx="3752990" cy="3146488"/>
            <a:chOff x="0" y="730531"/>
            <a:chExt cx="3752990" cy="3146488"/>
          </a:xfrm>
        </p:grpSpPr>
        <p:sp>
          <p:nvSpPr>
            <p:cNvPr id="61" name="Rectangle 27"/>
            <p:cNvSpPr/>
            <p:nvPr/>
          </p:nvSpPr>
          <p:spPr bwMode="gray">
            <a:xfrm>
              <a:off x="0" y="730531"/>
              <a:ext cx="3752990" cy="3146488"/>
            </a:xfrm>
            <a:custGeom>
              <a:avLst/>
              <a:gdLst/>
              <a:ahLst/>
              <a:cxnLst/>
              <a:rect l="l" t="t" r="r" b="b"/>
              <a:pathLst>
                <a:path w="3752990" h="3146488">
                  <a:moveTo>
                    <a:pt x="0" y="0"/>
                  </a:moveTo>
                  <a:lnTo>
                    <a:pt x="3752990" y="0"/>
                  </a:lnTo>
                  <a:lnTo>
                    <a:pt x="3752990" y="1331"/>
                  </a:lnTo>
                  <a:lnTo>
                    <a:pt x="1728610" y="3146488"/>
                  </a:lnTo>
                  <a:lnTo>
                    <a:pt x="0" y="3146488"/>
                  </a:lnTo>
                  <a:close/>
                </a:path>
              </a:pathLst>
            </a:custGeom>
            <a:solidFill>
              <a:srgbClr val="9EACB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62" name="Rectangle 26"/>
            <p:cNvSpPr/>
            <p:nvPr/>
          </p:nvSpPr>
          <p:spPr bwMode="gray">
            <a:xfrm>
              <a:off x="0" y="730531"/>
              <a:ext cx="3592716" cy="3146488"/>
            </a:xfrm>
            <a:custGeom>
              <a:avLst/>
              <a:gdLst/>
              <a:ahLst/>
              <a:cxnLst/>
              <a:rect l="l" t="t" r="r" b="b"/>
              <a:pathLst>
                <a:path w="3592716" h="3146488">
                  <a:moveTo>
                    <a:pt x="0" y="0"/>
                  </a:moveTo>
                  <a:lnTo>
                    <a:pt x="3592716" y="0"/>
                  </a:lnTo>
                  <a:lnTo>
                    <a:pt x="3592716" y="1331"/>
                  </a:lnTo>
                  <a:lnTo>
                    <a:pt x="1568336" y="3146488"/>
                  </a:lnTo>
                  <a:lnTo>
                    <a:pt x="0" y="3146488"/>
                  </a:lnTo>
                  <a:close/>
                </a:path>
              </a:pathLst>
            </a:custGeom>
            <a:solidFill>
              <a:srgbClr val="BBC6C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63" name="Rectangle 12"/>
            <p:cNvSpPr/>
            <p:nvPr/>
          </p:nvSpPr>
          <p:spPr bwMode="gray">
            <a:xfrm>
              <a:off x="0" y="730531"/>
              <a:ext cx="3433989" cy="3146488"/>
            </a:xfrm>
            <a:custGeom>
              <a:avLst/>
              <a:gdLst/>
              <a:ahLst/>
              <a:cxnLst/>
              <a:rect l="l" t="t" r="r" b="b"/>
              <a:pathLst>
                <a:path w="3433989" h="3146488">
                  <a:moveTo>
                    <a:pt x="0" y="0"/>
                  </a:moveTo>
                  <a:lnTo>
                    <a:pt x="3433989" y="0"/>
                  </a:lnTo>
                  <a:lnTo>
                    <a:pt x="3433989" y="1331"/>
                  </a:lnTo>
                  <a:lnTo>
                    <a:pt x="1409609" y="3146488"/>
                  </a:lnTo>
                  <a:lnTo>
                    <a:pt x="0" y="3146488"/>
                  </a:lnTo>
                  <a:close/>
                </a:path>
              </a:pathLst>
            </a:custGeom>
            <a:solidFill>
              <a:srgbClr val="D5DC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cxnSp>
        <p:nvCxnSpPr>
          <p:cNvPr id="64" name="Straight Connector 63"/>
          <p:cNvCxnSpPr/>
          <p:nvPr userDrawn="1"/>
        </p:nvCxnSpPr>
        <p:spPr bwMode="gray">
          <a:xfrm>
            <a:off x="2913416" y="2420595"/>
            <a:ext cx="274320"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bwMode="gray">
          <a:xfrm>
            <a:off x="3342620" y="1737806"/>
            <a:ext cx="274320"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bwMode="gray">
          <a:xfrm>
            <a:off x="2460824" y="3104252"/>
            <a:ext cx="274320"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bwMode="gray">
          <a:xfrm>
            <a:off x="320319" y="2083700"/>
            <a:ext cx="274320"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8" name="TextBox 67"/>
          <p:cNvSpPr txBox="1"/>
          <p:nvPr userDrawn="1"/>
        </p:nvSpPr>
        <p:spPr bwMode="gray">
          <a:xfrm>
            <a:off x="320319" y="1035575"/>
            <a:ext cx="2184445" cy="525785"/>
          </a:xfrm>
          <a:prstGeom prst="rect">
            <a:avLst/>
          </a:prstGeom>
          <a:noFill/>
        </p:spPr>
        <p:txBody>
          <a:bodyPr wrap="square" lIns="0" tIns="0" rIns="0" bIns="0" rtlCol="0">
            <a:spAutoFit/>
          </a:bodyPr>
          <a:lstStyle/>
          <a:p>
            <a:pPr>
              <a:spcBef>
                <a:spcPts val="500"/>
              </a:spcBef>
              <a:tabLst>
                <a:tab pos="1601788" algn="l"/>
              </a:tabLst>
            </a:pPr>
            <a:r>
              <a:rPr lang="en-US" sz="750" dirty="0">
                <a:solidFill>
                  <a:srgbClr val="333E48"/>
                </a:solidFill>
                <a:cs typeface="Arial" panose="020B0604020202020204" pitchFamily="34" charset="0"/>
              </a:rPr>
              <a:t>AT THE CORE</a:t>
            </a:r>
          </a:p>
          <a:p>
            <a:pPr>
              <a:spcBef>
                <a:spcPts val="500"/>
              </a:spcBef>
              <a:tabLst>
                <a:tab pos="1427163" algn="l"/>
              </a:tabLst>
            </a:pPr>
            <a:r>
              <a:rPr lang="en-US" sz="750" dirty="0">
                <a:solidFill>
                  <a:srgbClr val="333E48"/>
                </a:solidFill>
                <a:cs typeface="Arial" panose="020B0604020202020204" pitchFamily="34" charset="0"/>
              </a:rPr>
              <a:t>For 35+ years, our </a:t>
            </a:r>
            <a:r>
              <a:rPr lang="en-US" sz="750" b="1" dirty="0">
                <a:solidFill>
                  <a:srgbClr val="333E48"/>
                </a:solidFill>
                <a:cs typeface="Arial" panose="020B0604020202020204" pitchFamily="34" charset="0"/>
              </a:rPr>
              <a:t>research</a:t>
            </a:r>
            <a:r>
              <a:rPr lang="en-US" sz="750" dirty="0">
                <a:solidFill>
                  <a:srgbClr val="333E48"/>
                </a:solidFill>
                <a:cs typeface="Arial" panose="020B0604020202020204" pitchFamily="34" charset="0"/>
              </a:rPr>
              <a:t> has been the health care industry’s guiding light, bringing members closer to best practice performance.</a:t>
            </a:r>
            <a:endParaRPr lang="en-US" sz="750" dirty="0">
              <a:solidFill>
                <a:srgbClr val="333E48"/>
              </a:solidFill>
            </a:endParaRPr>
          </a:p>
        </p:txBody>
      </p:sp>
      <p:sp>
        <p:nvSpPr>
          <p:cNvPr id="69" name="TextBox 68"/>
          <p:cNvSpPr txBox="1"/>
          <p:nvPr userDrawn="1"/>
        </p:nvSpPr>
        <p:spPr bwMode="gray">
          <a:xfrm>
            <a:off x="320319" y="2155877"/>
            <a:ext cx="1812496" cy="664284"/>
          </a:xfrm>
          <a:prstGeom prst="rect">
            <a:avLst/>
          </a:prstGeom>
          <a:noFill/>
        </p:spPr>
        <p:txBody>
          <a:bodyPr wrap="square" lIns="0" tIns="0" rIns="0" bIns="0" rtlCol="0">
            <a:spAutoFit/>
          </a:bodyPr>
          <a:lstStyle/>
          <a:p>
            <a:pPr>
              <a:spcBef>
                <a:spcPts val="1800"/>
              </a:spcBef>
            </a:pPr>
            <a:r>
              <a:rPr lang="en-US" sz="900" b="1" dirty="0">
                <a:solidFill>
                  <a:srgbClr val="333E48"/>
                </a:solidFill>
                <a:cs typeface="Arial" panose="020B0604020202020204" pitchFamily="34" charset="0"/>
              </a:rPr>
              <a:t>RESEARCH </a:t>
            </a:r>
            <a:r>
              <a:rPr lang="en-US" sz="900" dirty="0">
                <a:solidFill>
                  <a:srgbClr val="333E48"/>
                </a:solidFill>
                <a:cs typeface="Arial" panose="020B0604020202020204" pitchFamily="34" charset="0"/>
              </a:rPr>
              <a:t>Platform</a:t>
            </a:r>
            <a:endParaRPr lang="en-US" sz="900" b="1" dirty="0">
              <a:solidFill>
                <a:srgbClr val="333E48"/>
              </a:solidFill>
              <a:cs typeface="Arial" panose="020B0604020202020204" pitchFamily="34" charset="0"/>
            </a:endParaRPr>
          </a:p>
          <a:p>
            <a:pPr>
              <a:spcBef>
                <a:spcPts val="500"/>
              </a:spcBef>
            </a:pPr>
            <a:r>
              <a:rPr lang="en-US" sz="750" dirty="0">
                <a:solidFill>
                  <a:srgbClr val="333E48"/>
                </a:solidFill>
                <a:cs typeface="Arial" panose="020B0604020202020204" pitchFamily="34" charset="0"/>
              </a:rPr>
              <a:t>Every major player in your health care organization gets a direct line to the industry’s most‑needed insights and</a:t>
            </a:r>
            <a:br>
              <a:rPr lang="en-US" sz="750" dirty="0">
                <a:solidFill>
                  <a:srgbClr val="333E48"/>
                </a:solidFill>
                <a:cs typeface="Arial" panose="020B0604020202020204" pitchFamily="34" charset="0"/>
              </a:rPr>
            </a:br>
            <a:r>
              <a:rPr lang="en-US" sz="750" dirty="0">
                <a:solidFill>
                  <a:srgbClr val="333E48"/>
                </a:solidFill>
                <a:cs typeface="Arial" panose="020B0604020202020204" pitchFamily="34" charset="0"/>
              </a:rPr>
              <a:t>most-successful ideas.</a:t>
            </a:r>
            <a:endParaRPr lang="en-US" sz="750" dirty="0">
              <a:solidFill>
                <a:srgbClr val="333E48"/>
              </a:solidFill>
            </a:endParaRPr>
          </a:p>
        </p:txBody>
      </p:sp>
    </p:spTree>
    <p:extLst>
      <p:ext uri="{BB962C8B-B14F-4D97-AF65-F5344CB8AC3E}">
        <p14:creationId xmlns:p14="http://schemas.microsoft.com/office/powerpoint/2010/main" val="2614429973"/>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userDrawn="1">
  <p:cSld name="Road Map (Editable)">
    <p:bg bwMode="gray">
      <p:bgPr>
        <a:solidFill>
          <a:schemeClr val="accent4"/>
        </a:solidFill>
        <a:effectLst/>
      </p:bgPr>
    </p:bg>
    <p:spTree>
      <p:nvGrpSpPr>
        <p:cNvPr id="1" name=""/>
        <p:cNvGrpSpPr/>
        <p:nvPr/>
      </p:nvGrpSpPr>
      <p:grpSpPr>
        <a:xfrm>
          <a:off x="0" y="0"/>
          <a:ext cx="0" cy="0"/>
          <a:chOff x="0" y="0"/>
          <a:chExt cx="0" cy="0"/>
        </a:xfrm>
      </p:grpSpPr>
      <p:sp>
        <p:nvSpPr>
          <p:cNvPr id="11" name="Rectangle 10"/>
          <p:cNvSpPr/>
          <p:nvPr userDrawn="1"/>
        </p:nvSpPr>
        <p:spPr bwMode="gray">
          <a:xfrm rot="10800000">
            <a:off x="5015827" y="1"/>
            <a:ext cx="843487" cy="346342"/>
          </a:xfrm>
          <a:prstGeom prst="rect">
            <a:avLst/>
          </a:prstGeom>
          <a:solidFill>
            <a:schemeClr val="accent6"/>
          </a:solidFill>
          <a:ln w="19050" cap="sq"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333E48"/>
              </a:solidFill>
            </a:endParaRPr>
          </a:p>
        </p:txBody>
      </p:sp>
      <p:cxnSp>
        <p:nvCxnSpPr>
          <p:cNvPr id="24" name="Straight Connector 23"/>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sp>
        <p:nvSpPr>
          <p:cNvPr id="27" name="TextBox 26"/>
          <p:cNvSpPr txBox="1"/>
          <p:nvPr userDrawn="1"/>
        </p:nvSpPr>
        <p:spPr bwMode="gray">
          <a:xfrm>
            <a:off x="5015829" y="141999"/>
            <a:ext cx="843487" cy="138499"/>
          </a:xfrm>
          <a:prstGeom prst="rect">
            <a:avLst/>
          </a:prstGeom>
          <a:noFill/>
        </p:spPr>
        <p:txBody>
          <a:bodyPr wrap="square" lIns="0" tIns="0" rIns="0" bIns="0" rtlCol="0">
            <a:spAutoFit/>
          </a:bodyPr>
          <a:lstStyle/>
          <a:p>
            <a:pPr algn="ctr">
              <a:spcBef>
                <a:spcPts val="500"/>
              </a:spcBef>
            </a:pPr>
            <a:r>
              <a:rPr lang="en-US" sz="900" dirty="0">
                <a:solidFill>
                  <a:srgbClr val="FFFFFF"/>
                </a:solidFill>
              </a:rPr>
              <a:t>ROAD MAP</a:t>
            </a:r>
          </a:p>
        </p:txBody>
      </p:sp>
      <p:sp>
        <p:nvSpPr>
          <p:cNvPr id="32" name="Text Placeholder 3"/>
          <p:cNvSpPr>
            <a:spLocks noGrp="1"/>
          </p:cNvSpPr>
          <p:nvPr>
            <p:ph type="body" sz="quarter" idx="13" hasCustomPrompt="1"/>
          </p:nvPr>
        </p:nvSpPr>
        <p:spPr bwMode="gray">
          <a:xfrm>
            <a:off x="1363152" y="1038840"/>
            <a:ext cx="3749040" cy="215444"/>
          </a:xfrm>
        </p:spPr>
        <p:txBody>
          <a:bodyPr anchor="ctr" anchorCtr="0"/>
          <a:lstStyle>
            <a:lvl1pPr marL="0" indent="0">
              <a:spcBef>
                <a:spcPts val="0"/>
              </a:spcBef>
              <a:buNone/>
              <a:defRPr sz="140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14pt, White, Title Case</a:t>
            </a:r>
          </a:p>
        </p:txBody>
      </p:sp>
      <p:sp>
        <p:nvSpPr>
          <p:cNvPr id="18" name="Title 17"/>
          <p:cNvSpPr>
            <a:spLocks noGrp="1"/>
          </p:cNvSpPr>
          <p:nvPr>
            <p:ph type="title" hasCustomPrompt="1"/>
          </p:nvPr>
        </p:nvSpPr>
        <p:spPr bwMode="gray">
          <a:xfrm>
            <a:off x="853936" y="1009402"/>
            <a:ext cx="274320" cy="274320"/>
          </a:xfrm>
          <a:prstGeom prst="ellipse">
            <a:avLst/>
          </a:prstGeom>
          <a:solidFill>
            <a:schemeClr val="bg1"/>
          </a:solidFill>
          <a:ln>
            <a:noFill/>
          </a:ln>
        </p:spPr>
        <p:txBody>
          <a:bodyPr wrap="none" anchor="ctr" anchorCtr="1">
            <a:noAutofit/>
          </a:bodyPr>
          <a:lstStyle>
            <a:lvl1pPr>
              <a:defRPr sz="1400" b="0">
                <a:solidFill>
                  <a:schemeClr val="accent6"/>
                </a:solidFill>
              </a:defRPr>
            </a:lvl1pPr>
          </a:lstStyle>
          <a:p>
            <a:r>
              <a:rPr lang="en-US" dirty="0"/>
              <a:t>#</a:t>
            </a:r>
          </a:p>
        </p:txBody>
      </p:sp>
      <p:sp>
        <p:nvSpPr>
          <p:cNvPr id="20" name="Text Placeholder 19"/>
          <p:cNvSpPr>
            <a:spLocks noGrp="1"/>
          </p:cNvSpPr>
          <p:nvPr>
            <p:ph type="body" sz="quarter" idx="17" hasCustomPrompt="1"/>
          </p:nvPr>
        </p:nvSpPr>
        <p:spPr bwMode="gray">
          <a:xfrm>
            <a:off x="853936" y="1588773"/>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a:t>#</a:t>
            </a:r>
          </a:p>
        </p:txBody>
      </p:sp>
      <p:sp>
        <p:nvSpPr>
          <p:cNvPr id="39" name="Text Placeholder 3"/>
          <p:cNvSpPr>
            <a:spLocks noGrp="1"/>
          </p:cNvSpPr>
          <p:nvPr>
            <p:ph type="body" sz="quarter" idx="18" hasCustomPrompt="1"/>
          </p:nvPr>
        </p:nvSpPr>
        <p:spPr bwMode="gray">
          <a:xfrm>
            <a:off x="1363152" y="1650328"/>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10pt Regular, Accent 1, Title Case</a:t>
            </a:r>
          </a:p>
        </p:txBody>
      </p:sp>
      <p:sp>
        <p:nvSpPr>
          <p:cNvPr id="40" name="Text Placeholder 19"/>
          <p:cNvSpPr>
            <a:spLocks noGrp="1"/>
          </p:cNvSpPr>
          <p:nvPr>
            <p:ph type="body" sz="quarter" idx="19" hasCustomPrompt="1"/>
          </p:nvPr>
        </p:nvSpPr>
        <p:spPr bwMode="gray">
          <a:xfrm>
            <a:off x="853936" y="2170823"/>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a:t>#</a:t>
            </a:r>
          </a:p>
        </p:txBody>
      </p:sp>
      <p:sp>
        <p:nvSpPr>
          <p:cNvPr id="41" name="Text Placeholder 3"/>
          <p:cNvSpPr>
            <a:spLocks noGrp="1"/>
          </p:cNvSpPr>
          <p:nvPr>
            <p:ph type="body" sz="quarter" idx="20" hasCustomPrompt="1"/>
          </p:nvPr>
        </p:nvSpPr>
        <p:spPr bwMode="gray">
          <a:xfrm>
            <a:off x="1363152" y="2232378"/>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10pt Regular, Accent 1, Title Case</a:t>
            </a:r>
          </a:p>
        </p:txBody>
      </p:sp>
      <p:sp>
        <p:nvSpPr>
          <p:cNvPr id="42" name="Text Placeholder 19"/>
          <p:cNvSpPr>
            <a:spLocks noGrp="1"/>
          </p:cNvSpPr>
          <p:nvPr>
            <p:ph type="body" sz="quarter" idx="21" hasCustomPrompt="1"/>
          </p:nvPr>
        </p:nvSpPr>
        <p:spPr bwMode="gray">
          <a:xfrm>
            <a:off x="853936" y="2752873"/>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a:t>#</a:t>
            </a:r>
          </a:p>
        </p:txBody>
      </p:sp>
      <p:sp>
        <p:nvSpPr>
          <p:cNvPr id="43" name="Text Placeholder 3"/>
          <p:cNvSpPr>
            <a:spLocks noGrp="1"/>
          </p:cNvSpPr>
          <p:nvPr>
            <p:ph type="body" sz="quarter" idx="22" hasCustomPrompt="1"/>
          </p:nvPr>
        </p:nvSpPr>
        <p:spPr bwMode="gray">
          <a:xfrm>
            <a:off x="1363152" y="2814428"/>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10pt Regular, Accent 1, Title Case</a:t>
            </a:r>
          </a:p>
        </p:txBody>
      </p:sp>
      <p:sp>
        <p:nvSpPr>
          <p:cNvPr id="44" name="Text Placeholder 19"/>
          <p:cNvSpPr>
            <a:spLocks noGrp="1"/>
          </p:cNvSpPr>
          <p:nvPr>
            <p:ph type="body" sz="quarter" idx="23" hasCustomPrompt="1"/>
          </p:nvPr>
        </p:nvSpPr>
        <p:spPr bwMode="gray">
          <a:xfrm>
            <a:off x="853936" y="3334922"/>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a:t>#</a:t>
            </a:r>
          </a:p>
        </p:txBody>
      </p:sp>
      <p:sp>
        <p:nvSpPr>
          <p:cNvPr id="45" name="Text Placeholder 3"/>
          <p:cNvSpPr>
            <a:spLocks noGrp="1"/>
          </p:cNvSpPr>
          <p:nvPr>
            <p:ph type="body" sz="quarter" idx="24" hasCustomPrompt="1"/>
          </p:nvPr>
        </p:nvSpPr>
        <p:spPr bwMode="gray">
          <a:xfrm>
            <a:off x="1363152" y="3396477"/>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10pt Regular, Accent 1, Title Case</a:t>
            </a:r>
          </a:p>
        </p:txBody>
      </p:sp>
      <p:sp>
        <p:nvSpPr>
          <p:cNvPr id="17"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9" name="Text Placeholder 1"/>
          <p:cNvSpPr txBox="1">
            <a:spLocks/>
          </p:cNvSpPr>
          <p:nvPr userDrawn="1"/>
        </p:nvSpPr>
        <p:spPr bwMode="gray">
          <a:xfrm>
            <a:off x="6469576" y="0"/>
            <a:ext cx="1685883" cy="3629199"/>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b="1" dirty="0">
                <a:solidFill>
                  <a:srgbClr val="FFFFFF"/>
                </a:solidFill>
              </a:rPr>
              <a:t>How to Use this</a:t>
            </a:r>
            <a:br>
              <a:rPr lang="en-US" b="1" dirty="0">
                <a:solidFill>
                  <a:srgbClr val="FFFFFF"/>
                </a:solidFill>
              </a:rPr>
            </a:br>
            <a:r>
              <a:rPr lang="en-US" b="1" dirty="0">
                <a:solidFill>
                  <a:srgbClr val="FFFFFF"/>
                </a:solidFill>
              </a:rPr>
              <a:t>Editable Road Map</a:t>
            </a:r>
          </a:p>
          <a:p>
            <a:pPr marL="169863" indent="-169863">
              <a:buFont typeface="+mj-lt"/>
              <a:buAutoNum type="arabicPeriod"/>
            </a:pPr>
            <a:r>
              <a:rPr lang="en-US" sz="800" dirty="0">
                <a:solidFill>
                  <a:srgbClr val="FFFFFF"/>
                </a:solidFill>
              </a:rPr>
              <a:t>Insert a road map layout</a:t>
            </a:r>
          </a:p>
          <a:p>
            <a:pPr marL="169863" indent="-169863">
              <a:buFont typeface="+mj-lt"/>
              <a:buAutoNum type="arabicPeriod"/>
            </a:pPr>
            <a:r>
              <a:rPr lang="en-US" sz="800" dirty="0">
                <a:solidFill>
                  <a:srgbClr val="FFFFFF"/>
                </a:solidFill>
              </a:rPr>
              <a:t>Determine how many sections are needed</a:t>
            </a:r>
          </a:p>
          <a:p>
            <a:pPr marL="169863" indent="-169863">
              <a:buFont typeface="+mj-lt"/>
              <a:buAutoNum type="arabicPeriod"/>
            </a:pPr>
            <a:r>
              <a:rPr lang="en-US" sz="800" dirty="0">
                <a:solidFill>
                  <a:srgbClr val="FFFFFF"/>
                </a:solidFill>
              </a:rPr>
              <a:t>If only 3, delete rows 2 and 4. If 4, delete row 5.</a:t>
            </a:r>
          </a:p>
          <a:p>
            <a:pPr marL="169863" indent="-169863">
              <a:buFont typeface="+mj-lt"/>
              <a:buAutoNum type="arabicPeriod"/>
            </a:pPr>
            <a:r>
              <a:rPr lang="en-US" sz="800" dirty="0">
                <a:solidFill>
                  <a:srgbClr val="FFFFFF"/>
                </a:solidFill>
              </a:rPr>
              <a:t>Change the highlighted section title to Arial Regular 10pt, Accent 1 so all the titles are the exact same font style</a:t>
            </a:r>
          </a:p>
          <a:p>
            <a:pPr marL="169863" indent="-169863">
              <a:buFont typeface="+mj-lt"/>
              <a:buAutoNum type="arabicPeriod"/>
            </a:pPr>
            <a:r>
              <a:rPr lang="en-US" sz="800" dirty="0">
                <a:solidFill>
                  <a:srgbClr val="FFFFFF"/>
                </a:solidFill>
              </a:rPr>
              <a:t>Type in #’s and section titles for all levels</a:t>
            </a:r>
          </a:p>
          <a:p>
            <a:pPr marL="169863" indent="-169863">
              <a:buFont typeface="+mj-lt"/>
              <a:buAutoNum type="arabicPeriod"/>
            </a:pPr>
            <a:r>
              <a:rPr lang="en-US" sz="800" dirty="0">
                <a:solidFill>
                  <a:srgbClr val="FFFFFF"/>
                </a:solidFill>
              </a:rPr>
              <a:t>Duplicate the slide so you have a slide for each section</a:t>
            </a:r>
          </a:p>
          <a:p>
            <a:pPr marL="169863" indent="-169863">
              <a:buFont typeface="+mj-lt"/>
              <a:buAutoNum type="arabicPeriod"/>
            </a:pPr>
            <a:r>
              <a:rPr lang="en-US" sz="800" dirty="0">
                <a:solidFill>
                  <a:srgbClr val="FFFFFF"/>
                </a:solidFill>
              </a:rPr>
              <a:t>On each slide, change the highlighted section title back to Arial Regular 14pt white</a:t>
            </a:r>
          </a:p>
          <a:p>
            <a:pPr>
              <a:spcBef>
                <a:spcPts val="1200"/>
              </a:spcBef>
              <a:buFont typeface="+mj-lt"/>
              <a:buNone/>
            </a:pPr>
            <a:r>
              <a:rPr lang="en-US" sz="900" b="1" dirty="0">
                <a:solidFill>
                  <a:srgbClr val="FFFFFF"/>
                </a:solidFill>
              </a:rPr>
              <a:t>NEED MORE SECTIONS?</a:t>
            </a:r>
          </a:p>
          <a:p>
            <a:pPr>
              <a:spcBef>
                <a:spcPts val="200"/>
              </a:spcBef>
              <a:buFont typeface="+mj-lt"/>
              <a:buNone/>
            </a:pPr>
            <a:r>
              <a:rPr lang="en-US" sz="750" dirty="0">
                <a:solidFill>
                  <a:srgbClr val="FFFFFF"/>
                </a:solidFill>
              </a:rPr>
              <a:t>See the on-screen GLG for a customizable road map layout that includes 8 levels. It can be inserted into this deck. </a:t>
            </a:r>
          </a:p>
        </p:txBody>
      </p:sp>
    </p:spTree>
    <p:extLst>
      <p:ext uri="{BB962C8B-B14F-4D97-AF65-F5344CB8AC3E}">
        <p14:creationId xmlns:p14="http://schemas.microsoft.com/office/powerpoint/2010/main" val="1803563105"/>
      </p:ext>
    </p:extLst>
  </p:cSld>
  <p:clrMapOvr>
    <a:masterClrMapping/>
  </p:clrMapOvr>
  <p:extLst mod="1">
    <p:ext uri="{DCECCB84-F9BA-43D5-87BE-67443E8EF086}">
      <p15:sldGuideLst xmlns:p15="http://schemas.microsoft.com/office/powerpoint/2012/main">
        <p15:guide id="1" pos="852">
          <p15:clr>
            <a:srgbClr val="FBAE40"/>
          </p15:clr>
        </p15:guide>
      </p15:sldGuideLst>
    </p:ext>
  </p:extLst>
</p:sldLayout>
</file>

<file path=ppt/slideLayouts/slideLayout629.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accent4"/>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474194" y="568403"/>
            <a:ext cx="1677880" cy="640080"/>
          </a:xfrm>
          <a:prstGeom prst="rect">
            <a:avLst/>
          </a:prstGeom>
        </p:spPr>
      </p:pic>
      <p:sp>
        <p:nvSpPr>
          <p:cNvPr id="2" name="Title 1"/>
          <p:cNvSpPr>
            <a:spLocks noGrp="1"/>
          </p:cNvSpPr>
          <p:nvPr>
            <p:ph type="title" hasCustomPrompt="1"/>
          </p:nvPr>
        </p:nvSpPr>
        <p:spPr bwMode="gray">
          <a:xfrm>
            <a:off x="595175" y="2061430"/>
            <a:ext cx="4114800" cy="664797"/>
          </a:xfrm>
          <a:prstGeom prst="rect">
            <a:avLst/>
          </a:prstGeom>
        </p:spPr>
        <p:txBody>
          <a:bodyPr lIns="0" tIns="0" rIns="0" bIns="0" anchor="b" anchorCtr="0">
            <a:spAutoFit/>
          </a:bodyPr>
          <a:lstStyle>
            <a:lvl1pPr>
              <a:lnSpc>
                <a:spcPct val="90000"/>
              </a:lnSpc>
              <a:defRPr sz="2400" b="0" baseline="0">
                <a:solidFill>
                  <a:schemeClr val="bg1"/>
                </a:solidFill>
              </a:defRPr>
            </a:lvl1pPr>
          </a:lstStyle>
          <a:p>
            <a:r>
              <a:rPr lang="en-US" dirty="0"/>
              <a:t>Divider Title – Arial 25pt Regular, Title Case</a:t>
            </a:r>
          </a:p>
        </p:txBody>
      </p:sp>
      <p:sp>
        <p:nvSpPr>
          <p:cNvPr id="4" name="Text Placeholder 3"/>
          <p:cNvSpPr>
            <a:spLocks noGrp="1"/>
          </p:cNvSpPr>
          <p:nvPr>
            <p:ph type="body" sz="quarter" idx="19" hasCustomPrompt="1"/>
          </p:nvPr>
        </p:nvSpPr>
        <p:spPr bwMode="gray">
          <a:xfrm>
            <a:off x="595175" y="2827417"/>
            <a:ext cx="4114800" cy="184666"/>
          </a:xfrm>
        </p:spPr>
        <p:txBody>
          <a:bodyPr/>
          <a:lstStyle>
            <a:lvl1pPr marL="0" indent="0">
              <a:spcBef>
                <a:spcPts val="0"/>
              </a:spcBef>
              <a:buNone/>
              <a:defRPr sz="1200">
                <a:solidFill>
                  <a:schemeClr val="accent2"/>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Arial 12pt Regular, Title Case</a:t>
            </a:r>
          </a:p>
        </p:txBody>
      </p:sp>
      <p:sp>
        <p:nvSpPr>
          <p:cNvPr id="7" name="Text Placeholder 6"/>
          <p:cNvSpPr>
            <a:spLocks noGrp="1"/>
          </p:cNvSpPr>
          <p:nvPr>
            <p:ph type="body" sz="quarter" idx="20" hasCustomPrompt="1"/>
          </p:nvPr>
        </p:nvSpPr>
        <p:spPr bwMode="gray">
          <a:xfrm>
            <a:off x="597556" y="3711659"/>
            <a:ext cx="2286000" cy="538609"/>
          </a:xfrm>
        </p:spPr>
        <p:txBody>
          <a:bodyPr/>
          <a:lstStyle>
            <a:lvl1pPr>
              <a:spcBef>
                <a:spcPts val="300"/>
              </a:spcBef>
              <a:defRPr sz="10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6" name="Text Placeholder 15"/>
          <p:cNvSpPr>
            <a:spLocks noGrp="1"/>
          </p:cNvSpPr>
          <p:nvPr>
            <p:ph type="body" sz="quarter" idx="21" hasCustomPrompt="1"/>
          </p:nvPr>
        </p:nvSpPr>
        <p:spPr bwMode="gray">
          <a:xfrm>
            <a:off x="4077912" y="3491875"/>
            <a:ext cx="1272143" cy="193899"/>
          </a:xfrm>
          <a:prstGeom prst="rect">
            <a:avLst/>
          </a:prstGeom>
          <a:solidFill>
            <a:schemeClr val="accent6"/>
          </a:solidFill>
          <a:ln cap="sq">
            <a:noFill/>
            <a:miter lim="800000"/>
          </a:ln>
        </p:spPr>
        <p:txBody>
          <a:bodyPr wrap="none" lIns="45720" tIns="27432" rIns="45720" bIns="27432">
            <a:spAutoFit/>
          </a:bodyPr>
          <a:lstStyle>
            <a:lvl1pPr marL="0" indent="0" algn="r">
              <a:spcBef>
                <a:spcPts val="0"/>
              </a:spcBef>
              <a:buNone/>
              <a:defRPr sz="900" cap="all" spc="0" baseline="0">
                <a:solidFill>
                  <a:schemeClr val="bg1"/>
                </a:solidFill>
                <a:latin typeface="+mj-lt"/>
              </a:defRPr>
            </a:lvl1pPr>
          </a:lstStyle>
          <a:p>
            <a:pPr lvl="0"/>
            <a:r>
              <a:rPr lang="en-US" dirty="0"/>
              <a:t>Insert break type</a:t>
            </a:r>
          </a:p>
        </p:txBody>
      </p:sp>
      <p:sp>
        <p:nvSpPr>
          <p:cNvPr id="18" name="Text Placeholder 17"/>
          <p:cNvSpPr>
            <a:spLocks noGrp="1"/>
          </p:cNvSpPr>
          <p:nvPr>
            <p:ph type="body" sz="quarter" idx="22" hasCustomPrompt="1"/>
          </p:nvPr>
        </p:nvSpPr>
        <p:spPr bwMode="gray">
          <a:xfrm>
            <a:off x="5397502" y="3171239"/>
            <a:ext cx="685800" cy="1384995"/>
          </a:xfrm>
        </p:spPr>
        <p:txBody>
          <a:bodyPr/>
          <a:lstStyle>
            <a:lvl1pPr marL="0" indent="0" algn="r">
              <a:spcBef>
                <a:spcPts val="0"/>
              </a:spcBef>
              <a:buNone/>
              <a:defRPr sz="9000">
                <a:solidFill>
                  <a:schemeClr val="accent3"/>
                </a:solidFill>
                <a:latin typeface="+mj-lt"/>
              </a:defRPr>
            </a:lvl1pPr>
          </a:lstStyle>
          <a:p>
            <a:pPr lvl="0"/>
            <a:r>
              <a:rPr lang="en-US" dirty="0"/>
              <a:t>#</a:t>
            </a:r>
          </a:p>
        </p:txBody>
      </p:sp>
      <p:sp>
        <p:nvSpPr>
          <p:cNvPr id="12"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cxnSp>
        <p:nvCxnSpPr>
          <p:cNvPr id="11" name="Straight Connector 10"/>
          <p:cNvCxnSpPr/>
          <p:nvPr userDrawn="1"/>
        </p:nvCxnSpPr>
        <p:spPr bwMode="gray">
          <a:xfrm>
            <a:off x="595175" y="3486806"/>
            <a:ext cx="4754880"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1"/>
          <p:cNvSpPr txBox="1">
            <a:spLocks/>
          </p:cNvSpPr>
          <p:nvPr userDrawn="1"/>
        </p:nvSpPr>
        <p:spPr bwMode="gray">
          <a:xfrm>
            <a:off x="6469576" y="3012083"/>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b="1" dirty="0">
                <a:solidFill>
                  <a:srgbClr val="FFFFFF"/>
                </a:solidFill>
              </a:rPr>
              <a:t>What’s a Break Type?</a:t>
            </a:r>
          </a:p>
          <a:p>
            <a:pPr>
              <a:spcBef>
                <a:spcPts val="300"/>
              </a:spcBef>
              <a:buFont typeface="+mj-lt"/>
              <a:buNone/>
            </a:pPr>
            <a:r>
              <a:rPr lang="en-US" sz="800" dirty="0">
                <a:solidFill>
                  <a:srgbClr val="FFFFFF"/>
                </a:solidFill>
              </a:rPr>
              <a:t>Break types can be anything that you want to consider the section following the divider as:</a:t>
            </a:r>
          </a:p>
          <a:p>
            <a:pPr marL="117475" indent="-117475">
              <a:buFont typeface="Arial" panose="020B0604020202020204" pitchFamily="34" charset="0"/>
              <a:buChar char="•"/>
            </a:pPr>
            <a:r>
              <a:rPr lang="en-US" sz="800" dirty="0">
                <a:solidFill>
                  <a:srgbClr val="FFFFFF"/>
                </a:solidFill>
              </a:rPr>
              <a:t>Section</a:t>
            </a:r>
          </a:p>
          <a:p>
            <a:pPr marL="117475" indent="-117475">
              <a:spcBef>
                <a:spcPts val="200"/>
              </a:spcBef>
              <a:buFont typeface="Arial" panose="020B0604020202020204" pitchFamily="34" charset="0"/>
              <a:buChar char="•"/>
            </a:pPr>
            <a:r>
              <a:rPr lang="en-US" sz="800" dirty="0">
                <a:solidFill>
                  <a:srgbClr val="FFFFFF"/>
                </a:solidFill>
              </a:rPr>
              <a:t>Chapter</a:t>
            </a:r>
          </a:p>
          <a:p>
            <a:pPr marL="117475" indent="-117475">
              <a:spcBef>
                <a:spcPts val="200"/>
              </a:spcBef>
              <a:buFont typeface="Arial" panose="020B0604020202020204" pitchFamily="34" charset="0"/>
              <a:buChar char="•"/>
            </a:pPr>
            <a:r>
              <a:rPr lang="en-US" sz="800" dirty="0">
                <a:solidFill>
                  <a:srgbClr val="FFFFFF"/>
                </a:solidFill>
              </a:rPr>
              <a:t>Essay</a:t>
            </a:r>
          </a:p>
          <a:p>
            <a:pPr marL="117475" indent="-117475">
              <a:spcBef>
                <a:spcPts val="200"/>
              </a:spcBef>
              <a:buFont typeface="Arial" panose="020B0604020202020204" pitchFamily="34" charset="0"/>
              <a:buChar char="•"/>
            </a:pPr>
            <a:r>
              <a:rPr lang="en-US" sz="800" dirty="0">
                <a:solidFill>
                  <a:srgbClr val="FFFFFF"/>
                </a:solidFill>
              </a:rPr>
              <a:t>Appendix</a:t>
            </a:r>
          </a:p>
          <a:p>
            <a:pPr marL="117475" indent="-117475">
              <a:spcBef>
                <a:spcPts val="200"/>
              </a:spcBef>
              <a:buFont typeface="Arial" panose="020B0604020202020204" pitchFamily="34" charset="0"/>
              <a:buChar char="•"/>
            </a:pPr>
            <a:r>
              <a:rPr lang="en-US" sz="800" dirty="0">
                <a:solidFill>
                  <a:srgbClr val="FFFFFF"/>
                </a:solidFill>
              </a:rPr>
              <a:t>Etc.</a:t>
            </a:r>
          </a:p>
          <a:p>
            <a:pPr>
              <a:spcBef>
                <a:spcPts val="600"/>
              </a:spcBef>
              <a:buFont typeface="Arial" panose="020B0604020202020204" pitchFamily="34" charset="0"/>
              <a:buNone/>
            </a:pPr>
            <a:r>
              <a:rPr lang="en-US" sz="800" i="1" dirty="0">
                <a:solidFill>
                  <a:srgbClr val="FFFFFF"/>
                </a:solidFill>
              </a:rPr>
              <a:t>If not needed, you may delete the break type box.</a:t>
            </a:r>
          </a:p>
        </p:txBody>
      </p:sp>
    </p:spTree>
    <p:extLst>
      <p:ext uri="{BB962C8B-B14F-4D97-AF65-F5344CB8AC3E}">
        <p14:creationId xmlns:p14="http://schemas.microsoft.com/office/powerpoint/2010/main" val="3241546861"/>
      </p:ext>
    </p:extLst>
  </p:cSld>
  <p:clrMapOvr>
    <a:masterClrMapping/>
  </p:clrMapOvr>
  <p:extLst mod="1">
    <p:ext uri="{DCECCB84-F9BA-43D5-87BE-67443E8EF086}">
      <p15:sldGuideLst xmlns:p15="http://schemas.microsoft.com/office/powerpoint/2012/main">
        <p15:guide id="1" pos="370">
          <p15:clr>
            <a:srgbClr val="FBAE40"/>
          </p15:clr>
        </p15:guide>
        <p15:guide id="2" orient="horz" pos="1718">
          <p15:clr>
            <a:srgbClr val="FBAE40"/>
          </p15:clr>
        </p15:guide>
        <p15:guide id="3" orient="horz" pos="1779">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3295" y="3612362"/>
            <a:ext cx="5739063" cy="1077218"/>
          </a:xfrm>
        </p:spPr>
        <p:txBody>
          <a:bodyPr/>
          <a:lstStyle>
            <a:lvl1pPr>
              <a:defRPr sz="3500" b="0">
                <a:solidFill>
                  <a:schemeClr val="tx1"/>
                </a:solidFill>
              </a:defRPr>
            </a:lvl1pPr>
          </a:lstStyle>
          <a:p>
            <a:r>
              <a:rPr lang="en-US" dirty="0"/>
              <a:t>Presentation Title – Arial 35pt Regular, Use Title Case</a:t>
            </a:r>
          </a:p>
        </p:txBody>
      </p:sp>
      <p:sp>
        <p:nvSpPr>
          <p:cNvPr id="6" name="Text Placeholder 5"/>
          <p:cNvSpPr>
            <a:spLocks noGrp="1"/>
          </p:cNvSpPr>
          <p:nvPr>
            <p:ph type="body" sz="quarter" idx="21" hasCustomPrompt="1"/>
          </p:nvPr>
        </p:nvSpPr>
        <p:spPr bwMode="gray">
          <a:xfrm>
            <a:off x="1854301" y="359914"/>
            <a:ext cx="2286000" cy="429768"/>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2" name="Straight Connector 11"/>
          <p:cNvCxnSpPr/>
          <p:nvPr userDrawn="1"/>
        </p:nvCxnSpPr>
        <p:spPr>
          <a:xfrm>
            <a:off x="1729422" y="359914"/>
            <a:ext cx="0" cy="432435"/>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27303" y="359914"/>
            <a:ext cx="1549400" cy="431800"/>
          </a:xfrm>
          <a:prstGeom prst="rect">
            <a:avLst/>
          </a:prstGeom>
        </p:spPr>
      </p:pic>
    </p:spTree>
    <p:extLst>
      <p:ext uri="{BB962C8B-B14F-4D97-AF65-F5344CB8AC3E}">
        <p14:creationId xmlns:p14="http://schemas.microsoft.com/office/powerpoint/2010/main" val="3771370076"/>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userDrawn="1">
  <p:cSld name="Standard">
    <p:bg>
      <p:bgPr>
        <a:solidFill>
          <a:schemeClr val="bg1"/>
        </a:solidFill>
        <a:effectLst/>
      </p:bgPr>
    </p:bg>
    <p:spTree>
      <p:nvGrpSpPr>
        <p:cNvPr id="1" name=""/>
        <p:cNvGrpSpPr/>
        <p:nvPr/>
      </p:nvGrpSpPr>
      <p:grpSpPr>
        <a:xfrm>
          <a:off x="0" y="0"/>
          <a:ext cx="0" cy="0"/>
          <a:chOff x="0" y="0"/>
          <a:chExt cx="0" cy="0"/>
        </a:xfrm>
      </p:grpSpPr>
      <p:pic>
        <p:nvPicPr>
          <p:cNvPr id="20" name="Picture 19"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21" name="Straight Connector 20"/>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0"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89997017"/>
      </p:ext>
    </p:extLst>
  </p:cSld>
  <p:clrMapOvr>
    <a:masterClrMapping/>
  </p:clrMapOvr>
  <p:extLst>
    <p:ext uri="{DCECCB84-F9BA-43D5-87BE-67443E8EF086}">
      <p15:sldGuideLst xmlns:p15="http://schemas.microsoft.com/office/powerpoint/2012/main"/>
    </p:ext>
  </p:extLst>
</p:sldLayout>
</file>

<file path=ppt/slideLayouts/slideLayout631.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8" name="Rectangle 7"/>
          <p:cNvSpPr/>
          <p:nvPr userDrawn="1"/>
        </p:nvSpPr>
        <p:spPr bwMode="gray">
          <a:xfrm>
            <a:off x="0" y="597694"/>
            <a:ext cx="6400800"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pic>
        <p:nvPicPr>
          <p:cNvPr id="12" name="Picture 11"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3" name="Straight Connector 12"/>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7"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9"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10"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5"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71369648"/>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632.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4"/>
        </a:solidFill>
        <a:effectLst/>
      </p:bgPr>
    </p:bg>
    <p:spTree>
      <p:nvGrpSpPr>
        <p:cNvPr id="1" name=""/>
        <p:cNvGrpSpPr/>
        <p:nvPr/>
      </p:nvGrpSpPr>
      <p:grpSpPr>
        <a:xfrm>
          <a:off x="0" y="0"/>
          <a:ext cx="0" cy="0"/>
          <a:chOff x="0" y="0"/>
          <a:chExt cx="0" cy="0"/>
        </a:xfrm>
      </p:grpSpPr>
      <p:sp>
        <p:nvSpPr>
          <p:cNvPr id="10"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12"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2"/>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3" name="Text Placeholder 4"/>
          <p:cNvSpPr>
            <a:spLocks noGrp="1"/>
          </p:cNvSpPr>
          <p:nvPr>
            <p:ph type="body" sz="quarter" idx="27" hasCustomPrompt="1"/>
          </p:nvPr>
        </p:nvSpPr>
        <p:spPr bwMode="gray">
          <a:xfrm>
            <a:off x="955976" y="1760829"/>
            <a:ext cx="4488849" cy="1777410"/>
          </a:xfrm>
        </p:spPr>
        <p:txBody>
          <a:bodyPr/>
          <a:lstStyle>
            <a:lvl1pPr marL="0" indent="0">
              <a:lnSpc>
                <a:spcPct val="110000"/>
              </a:lnSpc>
              <a:spcBef>
                <a:spcPts val="1200"/>
              </a:spcBef>
              <a:buNone/>
              <a:defRPr sz="1500" baseline="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Use dark background slides sparingly as impact slides (ex: a single quote, statistic, or large image). See sample impact slides in the AB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4389120" y="4619012"/>
            <a:ext cx="2011680" cy="181588"/>
          </a:xfrm>
        </p:spPr>
        <p:txBody>
          <a:bodyPr rIns="45720" bIns="27432" anchor="b" anchorCtr="0"/>
          <a:lstStyle>
            <a:lvl1pPr marL="0" indent="0">
              <a:spcBef>
                <a:spcPts val="0"/>
              </a:spcBef>
              <a:buNone/>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5"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54858209"/>
      </p:ext>
    </p:extLst>
  </p:cSld>
  <p:clrMapOvr>
    <a:masterClrMapping/>
  </p:clrMapOvr>
  <p:extLst mod="1">
    <p:ext uri="{DCECCB84-F9BA-43D5-87BE-67443E8EF086}">
      <p15:sldGuideLst xmlns:p15="http://schemas.microsoft.com/office/powerpoint/2012/main"/>
    </p:ext>
  </p:extLst>
</p:sldLayout>
</file>

<file path=ppt/slideLayouts/slideLayout63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pic>
        <p:nvPicPr>
          <p:cNvPr id="15" name="Picture 14"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6" name="Straight Connector 15"/>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FFFFFF"/>
                </a:solidFill>
                <a:cs typeface="Arial" pitchFamily="34" charset="0"/>
              </a:rPr>
              <a:t>Notes:</a:t>
            </a:r>
          </a:p>
        </p:txBody>
      </p:sp>
      <p:sp>
        <p:nvSpPr>
          <p:cNvPr id="17"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1206107"/>
      </p:ext>
    </p:extLst>
  </p:cSld>
  <p:clrMapOvr>
    <a:masterClrMapping/>
  </p:clrMapOvr>
  <p:extLst>
    <p:ext uri="{DCECCB84-F9BA-43D5-87BE-67443E8EF086}">
      <p15:sldGuideLst xmlns:p15="http://schemas.microsoft.com/office/powerpoint/2012/main"/>
    </p:ext>
  </p:extLst>
</p:sldLayout>
</file>

<file path=ppt/slideLayouts/slideLayout634.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7"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Tree>
    <p:extLst>
      <p:ext uri="{BB962C8B-B14F-4D97-AF65-F5344CB8AC3E}">
        <p14:creationId xmlns:p14="http://schemas.microsoft.com/office/powerpoint/2010/main" val="1803890516"/>
      </p:ext>
    </p:extLst>
  </p:cSld>
  <p:clrMapOvr>
    <a:masterClrMapping/>
  </p:clrMapOvr>
  <p:extLst mod="1">
    <p:ext uri="{DCECCB84-F9BA-43D5-87BE-67443E8EF086}">
      <p15:sldGuideLst xmlns:p15="http://schemas.microsoft.com/office/powerpoint/2012/main"/>
    </p:ext>
  </p:extLst>
</p:sldLayout>
</file>

<file path=ppt/slideLayouts/slideLayout635.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5300" y="3609657"/>
            <a:ext cx="5721350" cy="1077218"/>
          </a:xfrm>
        </p:spPr>
        <p:txBody>
          <a:bodyPr/>
          <a:lstStyle>
            <a:lvl1pPr>
              <a:defRPr sz="3500" b="0">
                <a:solidFill>
                  <a:schemeClr val="tx1"/>
                </a:solidFill>
              </a:defRPr>
            </a:lvl1pPr>
          </a:lstStyle>
          <a:p>
            <a:r>
              <a:rPr lang="en-US" dirty="0"/>
              <a:t>Presentation Title – Arial 35pt Regular, Use Title Case</a:t>
            </a:r>
          </a:p>
        </p:txBody>
      </p:sp>
      <p:sp>
        <p:nvSpPr>
          <p:cNvPr id="6" name="Text Placeholder 5"/>
          <p:cNvSpPr>
            <a:spLocks noGrp="1"/>
          </p:cNvSpPr>
          <p:nvPr>
            <p:ph type="body" sz="quarter" idx="21" hasCustomPrompt="1"/>
          </p:nvPr>
        </p:nvSpPr>
        <p:spPr bwMode="gray">
          <a:xfrm>
            <a:off x="1854301" y="359914"/>
            <a:ext cx="2286000" cy="429768"/>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2" name="Straight Connector 11"/>
          <p:cNvCxnSpPr/>
          <p:nvPr userDrawn="1"/>
        </p:nvCxnSpPr>
        <p:spPr bwMode="gray">
          <a:xfrm>
            <a:off x="1729422" y="359914"/>
            <a:ext cx="0" cy="432435"/>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3" name="Picture 12"/>
          <p:cNvPicPr/>
          <p:nvPr userDrawn="1"/>
        </p:nvPicPr>
        <p:blipFill>
          <a:blip r:embed="rId2" cstate="print">
            <a:extLst>
              <a:ext uri="{28A0092B-C50C-407E-A947-70E740481C1C}">
                <a14:useLocalDpi xmlns:a14="http://schemas.microsoft.com/office/drawing/2010/main"/>
              </a:ext>
            </a:extLst>
          </a:blip>
          <a:stretch>
            <a:fillRect/>
          </a:stretch>
        </p:blipFill>
        <p:spPr bwMode="gray">
          <a:xfrm>
            <a:off x="27303" y="359914"/>
            <a:ext cx="1549400" cy="431800"/>
          </a:xfrm>
          <a:prstGeom prst="rect">
            <a:avLst/>
          </a:prstGeom>
        </p:spPr>
      </p:pic>
    </p:spTree>
    <p:extLst>
      <p:ext uri="{BB962C8B-B14F-4D97-AF65-F5344CB8AC3E}">
        <p14:creationId xmlns:p14="http://schemas.microsoft.com/office/powerpoint/2010/main" val="2820044248"/>
      </p:ext>
    </p:extLst>
  </p:cSld>
  <p:clrMapOvr>
    <a:masterClrMapping/>
  </p:clrMapOvr>
  <p:extLst mod="1">
    <p:ext uri="{DCECCB84-F9BA-43D5-87BE-67443E8EF086}">
      <p15:sldGuideLst xmlns:p15="http://schemas.microsoft.com/office/powerpoint/2012/main">
        <p15:guide id="1" pos="312">
          <p15:clr>
            <a:srgbClr val="FBAE40"/>
          </p15:clr>
        </p15:guide>
        <p15:guide id="2" orient="horz" pos="2952">
          <p15:clr>
            <a:srgbClr val="FBAE40"/>
          </p15:clr>
        </p15:guide>
      </p15:sldGuideLst>
    </p:ext>
  </p:extLst>
</p:sldLayout>
</file>

<file path=ppt/slideLayouts/slideLayout636.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5300" y="3609657"/>
            <a:ext cx="5721350" cy="1077218"/>
          </a:xfrm>
        </p:spPr>
        <p:txBody>
          <a:bodyPr/>
          <a:lstStyle>
            <a:lvl1pPr>
              <a:defRPr sz="3500" b="0">
                <a:solidFill>
                  <a:schemeClr val="tx1"/>
                </a:solidFill>
              </a:defRPr>
            </a:lvl1pPr>
          </a:lstStyle>
          <a:p>
            <a:r>
              <a:rPr lang="en-US" dirty="0"/>
              <a:t>Presentation Title – Arial 35pt Regular, Use Title Case</a:t>
            </a:r>
          </a:p>
        </p:txBody>
      </p:sp>
      <p:pic>
        <p:nvPicPr>
          <p:cNvPr id="13" name="Picture 12"/>
          <p:cNvPicPr/>
          <p:nvPr userDrawn="1"/>
        </p:nvPicPr>
        <p:blipFill>
          <a:blip r:embed="rId2" cstate="print">
            <a:extLst>
              <a:ext uri="{28A0092B-C50C-407E-A947-70E740481C1C}">
                <a14:useLocalDpi xmlns:a14="http://schemas.microsoft.com/office/drawing/2010/main"/>
              </a:ext>
            </a:extLst>
          </a:blip>
          <a:stretch>
            <a:fillRect/>
          </a:stretch>
        </p:blipFill>
        <p:spPr bwMode="gray">
          <a:xfrm>
            <a:off x="27303" y="359914"/>
            <a:ext cx="1549400" cy="431800"/>
          </a:xfrm>
          <a:prstGeom prst="rect">
            <a:avLst/>
          </a:prstGeom>
        </p:spPr>
      </p:pic>
    </p:spTree>
    <p:extLst>
      <p:ext uri="{BB962C8B-B14F-4D97-AF65-F5344CB8AC3E}">
        <p14:creationId xmlns:p14="http://schemas.microsoft.com/office/powerpoint/2010/main" val="1100311304"/>
      </p:ext>
    </p:extLst>
  </p:cSld>
  <p:clrMapOvr>
    <a:masterClrMapping/>
  </p:clrMapOvr>
  <p:extLst mod="1">
    <p:ext uri="{DCECCB84-F9BA-43D5-87BE-67443E8EF086}">
      <p15:sldGuideLst xmlns:p15="http://schemas.microsoft.com/office/powerpoint/2012/main">
        <p15:guide id="1" pos="312">
          <p15:clr>
            <a:srgbClr val="FBAE40"/>
          </p15:clr>
        </p15:guide>
        <p15:guide id="2" orient="horz" pos="2952">
          <p15:clr>
            <a:srgbClr val="FBAE40"/>
          </p15:clr>
        </p15:guide>
      </p15:sldGuideLst>
    </p:ext>
  </p:extLst>
</p:sldLayout>
</file>

<file path=ppt/slideLayouts/slideLayout637.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1178" y="16928"/>
            <a:ext cx="5586830" cy="230832"/>
          </a:xfrm>
        </p:spPr>
        <p:txBody>
          <a:bodyPr anchor="t" anchorCtr="0"/>
          <a:lstStyle>
            <a:lvl1pPr>
              <a:defRPr sz="1500" b="0">
                <a:solidFill>
                  <a:schemeClr val="tx1"/>
                </a:solidFill>
              </a:defRPr>
            </a:lvl1pPr>
          </a:lstStyle>
          <a:p>
            <a:r>
              <a:rPr lang="en-US" sz="1500" dirty="0"/>
              <a:t>Presentation Subtitle – Arial 15pt Regular, Use Title Case</a:t>
            </a:r>
          </a:p>
        </p:txBody>
      </p:sp>
      <p:cxnSp>
        <p:nvCxnSpPr>
          <p:cNvPr id="10" name="Straight Connector 9"/>
          <p:cNvCxnSpPr/>
          <p:nvPr userDrawn="1"/>
        </p:nvCxnSpPr>
        <p:spPr bwMode="gray">
          <a:xfrm>
            <a:off x="-4290" y="4336047"/>
            <a:ext cx="6405090" cy="0"/>
          </a:xfrm>
          <a:prstGeom prst="line">
            <a:avLst/>
          </a:prstGeom>
          <a:noFill/>
          <a:ln w="12700" cap="flat" cmpd="sng" algn="ctr">
            <a:solidFill>
              <a:schemeClr val="accent4"/>
            </a:solidFill>
            <a:prstDash val="solid"/>
            <a:miter lim="800000"/>
          </a:ln>
          <a:effectLst/>
        </p:spPr>
      </p:cxnSp>
      <p:sp>
        <p:nvSpPr>
          <p:cNvPr id="25" name="Text Placeholder 5"/>
          <p:cNvSpPr>
            <a:spLocks noGrp="1"/>
          </p:cNvSpPr>
          <p:nvPr>
            <p:ph type="body" sz="quarter" idx="21" hasCustomPrompt="1"/>
          </p:nvPr>
        </p:nvSpPr>
        <p:spPr bwMode="gray">
          <a:xfrm>
            <a:off x="501178" y="1310192"/>
            <a:ext cx="4572000" cy="169277"/>
          </a:xfrm>
        </p:spPr>
        <p:txBody>
          <a:bodyPr/>
          <a:lstStyle>
            <a:lvl1pPr marL="0" indent="0">
              <a:spcBef>
                <a:spcPts val="0"/>
              </a:spcBef>
              <a:buNone/>
              <a:defRPr sz="1100" b="1"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r>
              <a:rPr lang="en-US" dirty="0"/>
              <a:t>Add Institution Name (If You Need to Customize)</a:t>
            </a:r>
          </a:p>
        </p:txBody>
      </p:sp>
      <p:sp>
        <p:nvSpPr>
          <p:cNvPr id="26" name="Text Placeholder 5"/>
          <p:cNvSpPr>
            <a:spLocks noGrp="1"/>
          </p:cNvSpPr>
          <p:nvPr>
            <p:ph type="body" sz="quarter" idx="22" hasCustomPrompt="1"/>
          </p:nvPr>
        </p:nvSpPr>
        <p:spPr bwMode="gray">
          <a:xfrm>
            <a:off x="501178" y="1543666"/>
            <a:ext cx="4572000" cy="169277"/>
          </a:xfrm>
        </p:spPr>
        <p:txBody>
          <a:bodyPr/>
          <a:lstStyle>
            <a:lvl1pPr marL="0" indent="0">
              <a:spcBef>
                <a:spcPts val="0"/>
              </a:spcBef>
              <a:buNone/>
              <a:defRPr sz="1100" b="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Add Date of Presentation (If You Need to Customize)</a:t>
            </a:r>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26066" y="4551141"/>
            <a:ext cx="2745138" cy="118694"/>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36181" y="4474869"/>
            <a:ext cx="2653051" cy="238476"/>
          </a:xfrm>
          <a:prstGeom prst="rect">
            <a:avLst/>
          </a:prstGeom>
        </p:spPr>
      </p:pic>
    </p:spTree>
    <p:extLst>
      <p:ext uri="{BB962C8B-B14F-4D97-AF65-F5344CB8AC3E}">
        <p14:creationId xmlns:p14="http://schemas.microsoft.com/office/powerpoint/2010/main" val="1221173535"/>
      </p:ext>
    </p:extLst>
  </p:cSld>
  <p:clrMapOvr>
    <a:masterClrMapping/>
  </p:clrMapOvr>
  <p:extLst mod="1">
    <p:ext uri="{DCECCB84-F9BA-43D5-87BE-67443E8EF086}">
      <p15:sldGuideLst xmlns:p15="http://schemas.microsoft.com/office/powerpoint/2012/main">
        <p15:guide id="1" pos="312">
          <p15:clr>
            <a:srgbClr val="FBAE40"/>
          </p15:clr>
        </p15:guide>
      </p15:sldGuideLst>
    </p:ext>
  </p:extLst>
</p:sldLayout>
</file>

<file path=ppt/slideLayouts/slideLayout638.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6853" y="318539"/>
            <a:ext cx="3938201" cy="307777"/>
          </a:xfrm>
        </p:spPr>
        <p:txBody>
          <a:bodyPr anchor="t" anchorCtr="0"/>
          <a:lstStyle>
            <a:lvl1pPr>
              <a:defRPr sz="2000" b="0">
                <a:solidFill>
                  <a:schemeClr val="tx1"/>
                </a:solidFill>
              </a:defRPr>
            </a:lvl1pPr>
          </a:lstStyle>
          <a:p>
            <a:r>
              <a:rPr lang="en-US" dirty="0"/>
              <a:t>Insert Program Name Here</a:t>
            </a:r>
          </a:p>
        </p:txBody>
      </p:sp>
      <p:sp>
        <p:nvSpPr>
          <p:cNvPr id="15" name="Text Placeholder 5"/>
          <p:cNvSpPr>
            <a:spLocks noGrp="1"/>
          </p:cNvSpPr>
          <p:nvPr>
            <p:ph type="body" sz="quarter" idx="20" hasCustomPrompt="1"/>
          </p:nvPr>
        </p:nvSpPr>
        <p:spPr bwMode="gray">
          <a:xfrm>
            <a:off x="784156" y="11437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5" name="Text Placeholder 4"/>
          <p:cNvSpPr>
            <a:spLocks noGrp="1"/>
          </p:cNvSpPr>
          <p:nvPr>
            <p:ph type="body" sz="quarter" idx="30" hasCustomPrompt="1"/>
          </p:nvPr>
        </p:nvSpPr>
        <p:spPr bwMode="gray">
          <a:xfrm>
            <a:off x="784156" y="1348779"/>
            <a:ext cx="347472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cxnSp>
        <p:nvCxnSpPr>
          <p:cNvPr id="24" name="Straight Connector 23"/>
          <p:cNvCxnSpPr/>
          <p:nvPr userDrawn="1"/>
        </p:nvCxnSpPr>
        <p:spPr bwMode="gray">
          <a:xfrm>
            <a:off x="4879843" y="381000"/>
            <a:ext cx="0" cy="4419599"/>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bwMode="gray">
          <a:xfrm>
            <a:off x="4953943" y="367428"/>
            <a:ext cx="1419725" cy="442531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LEGAL CAVEAT</a:t>
            </a:r>
          </a:p>
          <a:p>
            <a:pPr>
              <a:spcBef>
                <a:spcPts val="400"/>
              </a:spcBef>
            </a:pPr>
            <a:r>
              <a:rPr lang="en-US" sz="530" dirty="0">
                <a:solidFill>
                  <a:srgbClr val="333E48"/>
                </a:solidFill>
                <a:cs typeface="Aria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a:t>
            </a:r>
            <a:br>
              <a:rPr lang="en-US" sz="530" dirty="0">
                <a:solidFill>
                  <a:srgbClr val="333E48"/>
                </a:solidFill>
                <a:cs typeface="Arial"/>
              </a:rPr>
            </a:br>
            <a:r>
              <a:rPr lang="en-US" sz="530" dirty="0">
                <a:solidFill>
                  <a:srgbClr val="333E48"/>
                </a:solidFill>
                <a:cs typeface="Arial"/>
              </a:rPr>
              <a:t>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a:t>
            </a:r>
            <a:br>
              <a:rPr lang="en-US" sz="530" dirty="0">
                <a:solidFill>
                  <a:srgbClr val="333E48"/>
                </a:solidFill>
                <a:cs typeface="Arial"/>
              </a:rPr>
            </a:br>
            <a:r>
              <a:rPr lang="en-US" sz="530" dirty="0">
                <a:solidFill>
                  <a:srgbClr val="333E48"/>
                </a:solidFill>
                <a:cs typeface="Arial"/>
              </a:rPr>
              <a:t>(b) any recommendation or graded ranking by Advisory Board, or (c) failure of member and its employees and agents to abide by the terms set forth herein.</a:t>
            </a:r>
          </a:p>
          <a:p>
            <a:pPr>
              <a:spcBef>
                <a:spcPts val="400"/>
              </a:spcBef>
            </a:pPr>
            <a:r>
              <a:rPr lang="en-US" sz="530" dirty="0">
                <a:solidFill>
                  <a:srgbClr val="333E48"/>
                </a:solidFill>
                <a:cs typeface="Aria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p:txBody>
      </p:sp>
      <p:sp>
        <p:nvSpPr>
          <p:cNvPr id="6" name="Text Placeholder 5"/>
          <p:cNvSpPr>
            <a:spLocks noGrp="1"/>
          </p:cNvSpPr>
          <p:nvPr>
            <p:ph type="body" sz="quarter" idx="37" hasCustomPrompt="1"/>
          </p:nvPr>
        </p:nvSpPr>
        <p:spPr bwMode="gray">
          <a:xfrm>
            <a:off x="784156" y="1547065"/>
            <a:ext cx="347472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16" name="Text Placeholder 5"/>
          <p:cNvSpPr>
            <a:spLocks noGrp="1"/>
          </p:cNvSpPr>
          <p:nvPr>
            <p:ph type="body" sz="quarter" idx="38" hasCustomPrompt="1"/>
          </p:nvPr>
        </p:nvSpPr>
        <p:spPr bwMode="gray">
          <a:xfrm>
            <a:off x="784156" y="1677053"/>
            <a:ext cx="347472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18" name="Text Placeholder 5"/>
          <p:cNvSpPr>
            <a:spLocks noGrp="1"/>
          </p:cNvSpPr>
          <p:nvPr>
            <p:ph type="body" sz="quarter" idx="39" hasCustomPrompt="1"/>
          </p:nvPr>
        </p:nvSpPr>
        <p:spPr bwMode="gray">
          <a:xfrm>
            <a:off x="784156" y="2111845"/>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6" name="Text Placeholder 4"/>
          <p:cNvSpPr>
            <a:spLocks noGrp="1"/>
          </p:cNvSpPr>
          <p:nvPr>
            <p:ph type="body" sz="quarter" idx="40" hasCustomPrompt="1"/>
          </p:nvPr>
        </p:nvSpPr>
        <p:spPr bwMode="gray">
          <a:xfrm>
            <a:off x="784156" y="2321372"/>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5"/>
          <p:cNvSpPr>
            <a:spLocks noGrp="1"/>
          </p:cNvSpPr>
          <p:nvPr>
            <p:ph type="body" sz="quarter" idx="41" hasCustomPrompt="1"/>
          </p:nvPr>
        </p:nvSpPr>
        <p:spPr bwMode="gray">
          <a:xfrm>
            <a:off x="784156" y="2775232"/>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28" name="Text Placeholder 4"/>
          <p:cNvSpPr>
            <a:spLocks noGrp="1"/>
          </p:cNvSpPr>
          <p:nvPr>
            <p:ph type="body" sz="quarter" idx="42" hasCustomPrompt="1"/>
          </p:nvPr>
        </p:nvSpPr>
        <p:spPr bwMode="gray">
          <a:xfrm>
            <a:off x="784156" y="2984759"/>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784156" y="34386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0" name="Text Placeholder 4"/>
          <p:cNvSpPr>
            <a:spLocks noGrp="1"/>
          </p:cNvSpPr>
          <p:nvPr>
            <p:ph type="body" sz="quarter" idx="44" hasCustomPrompt="1"/>
          </p:nvPr>
        </p:nvSpPr>
        <p:spPr bwMode="gray">
          <a:xfrm>
            <a:off x="784156" y="3648163"/>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2941175296"/>
      </p:ext>
    </p:extLst>
  </p:cSld>
  <p:clrMapOvr>
    <a:masterClrMapping/>
  </p:clrMapOvr>
  <p:extLst mod="1">
    <p:ext uri="{DCECCB84-F9BA-43D5-87BE-67443E8EF086}">
      <p15:sldGuideLst xmlns:p15="http://schemas.microsoft.com/office/powerpoint/2012/main">
        <p15:guide id="1" pos="2880">
          <p15:clr>
            <a:srgbClr val="FBAE40"/>
          </p15:clr>
        </p15:guide>
        <p15:guide id="2" orient="horz" pos="240">
          <p15:clr>
            <a:srgbClr val="FBAE40"/>
          </p15:clr>
        </p15:guide>
      </p15:sldGuideLst>
    </p:ext>
  </p:extLst>
</p:sldLayout>
</file>

<file path=ppt/slideLayouts/slideLayout639.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TextBox 7"/>
          <p:cNvSpPr txBox="1"/>
          <p:nvPr userDrawn="1"/>
        </p:nvSpPr>
        <p:spPr bwMode="gray">
          <a:xfrm>
            <a:off x="4953943" y="24057"/>
            <a:ext cx="1419725" cy="468179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IMPORTANT: Please read the following.</a:t>
            </a:r>
          </a:p>
          <a:p>
            <a:pPr>
              <a:spcBef>
                <a:spcPts val="400"/>
              </a:spcBef>
            </a:pPr>
            <a:r>
              <a:rPr lang="en-US" sz="530" dirty="0">
                <a:solidFill>
                  <a:srgbClr val="333E48"/>
                </a:solidFill>
                <a:cs typeface="Arial"/>
              </a:rPr>
              <a:t>Advisory Board has prepared this report for the exclusive use of its members. Each member acknowledges and agrees that this report and the information contained herein (collectively, the “Report”) are confidential and proprietary</a:t>
            </a:r>
            <a:br>
              <a:rPr lang="en-US" sz="530" dirty="0">
                <a:solidFill>
                  <a:srgbClr val="333E48"/>
                </a:solidFill>
                <a:cs typeface="Arial"/>
              </a:rPr>
            </a:br>
            <a:r>
              <a:rPr lang="en-US" sz="530" dirty="0">
                <a:solidFill>
                  <a:srgbClr val="333E48"/>
                </a:solidFill>
                <a:cs typeface="Arial"/>
              </a:rPr>
              <a:t>to Advisory Board. By accepting delivery of this Report, each member agrees to abide by the terms as stated herein, including the following:</a:t>
            </a:r>
          </a:p>
          <a:p>
            <a:pPr marL="115888" indent="-115888">
              <a:spcBef>
                <a:spcPts val="400"/>
              </a:spcBef>
            </a:pPr>
            <a:r>
              <a:rPr lang="en-US" sz="530" dirty="0">
                <a:solidFill>
                  <a:srgbClr val="333E48"/>
                </a:solidFill>
                <a:cs typeface="Aria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400"/>
              </a:spcBef>
            </a:pPr>
            <a:r>
              <a:rPr lang="en-US" sz="530" dirty="0">
                <a:solidFill>
                  <a:srgbClr val="333E48"/>
                </a:solidFill>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lang="en-US" sz="530" dirty="0">
                <a:solidFill>
                  <a:srgbClr val="333E48"/>
                </a:solidFill>
                <a:cs typeface="Arial"/>
              </a:rPr>
            </a:br>
            <a:r>
              <a:rPr lang="en-US" sz="530" dirty="0">
                <a:solidFill>
                  <a:srgbClr val="333E48"/>
                </a:solidFill>
                <a:cs typeface="Arial"/>
              </a:rPr>
              <a:t>(b) any third party.</a:t>
            </a:r>
          </a:p>
          <a:p>
            <a:pPr marL="115888" indent="-115888">
              <a:spcBef>
                <a:spcPts val="400"/>
              </a:spcBef>
            </a:pPr>
            <a:r>
              <a:rPr lang="en-US" sz="530" dirty="0">
                <a:solidFill>
                  <a:srgbClr val="333E48"/>
                </a:solidFill>
                <a:cs typeface="Arial"/>
              </a:rPr>
              <a:t>3.	Each member may make this Report available solely to those of its employees and agents who (a) are registered for the workshop or membership program of</a:t>
            </a:r>
            <a:br>
              <a:rPr lang="en-US" sz="530" dirty="0">
                <a:solidFill>
                  <a:srgbClr val="333E48"/>
                </a:solidFill>
                <a:cs typeface="Arial"/>
              </a:rPr>
            </a:br>
            <a:r>
              <a:rPr lang="en-US" sz="530" dirty="0">
                <a:solidFill>
                  <a:srgbClr val="333E48"/>
                </a:solidFill>
                <a:cs typeface="Arial"/>
              </a:rPr>
              <a:t>which this Report is a part, (b) require access to this Report in order to learn from the information described herein, and</a:t>
            </a:r>
            <a:br>
              <a:rPr lang="en-US" sz="530" dirty="0">
                <a:solidFill>
                  <a:srgbClr val="333E48"/>
                </a:solidFill>
                <a:cs typeface="Arial"/>
              </a:rPr>
            </a:br>
            <a:r>
              <a:rPr lang="en-US" sz="530" dirty="0">
                <a:solidFill>
                  <a:srgbClr val="333E48"/>
                </a:solidFill>
                <a:cs typeface="Arial"/>
              </a:rPr>
              <a:t>(c)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400"/>
              </a:spcBef>
            </a:pPr>
            <a:r>
              <a:rPr lang="en-US" sz="530" dirty="0">
                <a:solidFill>
                  <a:srgbClr val="333E48"/>
                </a:solidFill>
                <a:cs typeface="Arial"/>
              </a:rPr>
              <a:t>4.	Each member shall not remove from this Report any confidential markings, copyright notices, and/or other similar indicia herein.</a:t>
            </a:r>
          </a:p>
          <a:p>
            <a:pPr marL="115888" indent="-115888">
              <a:spcBef>
                <a:spcPts val="400"/>
              </a:spcBef>
            </a:pPr>
            <a:r>
              <a:rPr lang="en-US" sz="530" dirty="0">
                <a:solidFill>
                  <a:srgbClr val="333E48"/>
                </a:solidFill>
                <a:cs typeface="Arial"/>
              </a:rPr>
              <a:t>5.	Each member is responsible for any breach of its obligations as stated herein by any of its employees or agents.</a:t>
            </a:r>
          </a:p>
          <a:p>
            <a:pPr marL="115888" indent="-115888">
              <a:spcBef>
                <a:spcPts val="400"/>
              </a:spcBef>
            </a:pPr>
            <a:r>
              <a:rPr lang="en-US" sz="530" dirty="0">
                <a:solidFill>
                  <a:srgbClr val="333E48"/>
                </a:solidFill>
                <a:cs typeface="Arial"/>
              </a:rPr>
              <a:t>6.	If a member is unwilling to abide by any</a:t>
            </a:r>
            <a:br>
              <a:rPr lang="en-US" sz="530" dirty="0">
                <a:solidFill>
                  <a:srgbClr val="333E48"/>
                </a:solidFill>
                <a:cs typeface="Arial"/>
              </a:rPr>
            </a:br>
            <a:r>
              <a:rPr lang="en-US" sz="530" dirty="0">
                <a:solidFill>
                  <a:srgbClr val="333E48"/>
                </a:solidFill>
                <a:cs typeface="Arial"/>
              </a:rPr>
              <a:t>of the foregoing obligations, then such member shall promptly return this Report and all copies thereof to Advisory Board.</a:t>
            </a:r>
          </a:p>
        </p:txBody>
      </p:sp>
      <p:cxnSp>
        <p:nvCxnSpPr>
          <p:cNvPr id="9" name="Straight Connector 8"/>
          <p:cNvCxnSpPr/>
          <p:nvPr userDrawn="1"/>
        </p:nvCxnSpPr>
        <p:spPr bwMode="gray">
          <a:xfrm>
            <a:off x="4879843" y="-2108"/>
            <a:ext cx="0" cy="4578361"/>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85694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3295" y="3612362"/>
            <a:ext cx="5739063" cy="1077218"/>
          </a:xfrm>
        </p:spPr>
        <p:txBody>
          <a:bodyPr/>
          <a:lstStyle>
            <a:lvl1pPr>
              <a:defRPr sz="3500" b="0">
                <a:solidFill>
                  <a:schemeClr val="tx1"/>
                </a:solidFill>
              </a:defRPr>
            </a:lvl1pPr>
          </a:lstStyle>
          <a:p>
            <a:r>
              <a:rPr lang="en-US" dirty="0"/>
              <a:t>Presentation Title – Arial 35pt Regular, Use Title Case</a:t>
            </a:r>
          </a:p>
        </p:txBody>
      </p: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27303" y="359914"/>
            <a:ext cx="1549400" cy="431800"/>
          </a:xfrm>
          <a:prstGeom prst="rect">
            <a:avLst/>
          </a:prstGeom>
        </p:spPr>
      </p:pic>
    </p:spTree>
    <p:extLst>
      <p:ext uri="{BB962C8B-B14F-4D97-AF65-F5344CB8AC3E}">
        <p14:creationId xmlns:p14="http://schemas.microsoft.com/office/powerpoint/2010/main" val="3415572874"/>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cxnSp>
        <p:nvCxnSpPr>
          <p:cNvPr id="8" name="Straight Connector 7"/>
          <p:cNvCxnSpPr/>
          <p:nvPr/>
        </p:nvCxnSpPr>
        <p:spPr bwMode="gray">
          <a:xfrm>
            <a:off x="4101378"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itle 2"/>
          <p:cNvSpPr>
            <a:spLocks noGrp="1"/>
          </p:cNvSpPr>
          <p:nvPr userDrawn="1">
            <p:ph type="title" hasCustomPrompt="1"/>
          </p:nvPr>
        </p:nvSpPr>
        <p:spPr bwMode="gray">
          <a:xfrm>
            <a:off x="320675" y="165638"/>
            <a:ext cx="3474720" cy="307777"/>
          </a:xfrm>
        </p:spPr>
        <p:txBody>
          <a:bodyPr anchor="t" anchorCtr="0"/>
          <a:lstStyle>
            <a:lvl1pPr>
              <a:defRPr sz="2000" b="0">
                <a:solidFill>
                  <a:schemeClr val="tx1"/>
                </a:solidFill>
              </a:defRPr>
            </a:lvl1pPr>
          </a:lstStyle>
          <a:p>
            <a:r>
              <a:rPr lang="en-US" dirty="0"/>
              <a:t>Insert Program Name Here</a:t>
            </a:r>
          </a:p>
        </p:txBody>
      </p:sp>
      <p:sp>
        <p:nvSpPr>
          <p:cNvPr id="3" name="TextBox 2"/>
          <p:cNvSpPr txBox="1"/>
          <p:nvPr userDrawn="1"/>
        </p:nvSpPr>
        <p:spPr bwMode="gray">
          <a:xfrm>
            <a:off x="4222376" y="109807"/>
            <a:ext cx="2110918" cy="4603824"/>
          </a:xfrm>
          <a:prstGeom prst="rect">
            <a:avLst/>
          </a:prstGeom>
          <a:noFill/>
        </p:spPr>
        <p:txBody>
          <a:bodyPr wrap="square" lIns="0" tIns="0" rIns="0" bIns="0" rtlCol="0">
            <a:spAutoFit/>
          </a:bodyPr>
          <a:lstStyle/>
          <a:p>
            <a:pPr>
              <a:spcBef>
                <a:spcPts val="300"/>
              </a:spcBef>
            </a:pPr>
            <a:r>
              <a:rPr lang="en-US" sz="450" b="1" dirty="0">
                <a:solidFill>
                  <a:srgbClr val="333E48"/>
                </a:solidFill>
              </a:rPr>
              <a:t>LEGAL CAVEAT</a:t>
            </a:r>
          </a:p>
          <a:p>
            <a:pPr>
              <a:spcBef>
                <a:spcPts val="300"/>
              </a:spcBef>
            </a:pPr>
            <a:r>
              <a:rPr lang="en-US" sz="450" dirty="0">
                <a:solidFill>
                  <a:srgbClr val="333E48"/>
                </a:solidFil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a:t>
            </a:r>
            <a:br>
              <a:rPr lang="en-US" sz="450" dirty="0">
                <a:solidFill>
                  <a:srgbClr val="333E48"/>
                </a:solidFill>
              </a:rPr>
            </a:br>
            <a:r>
              <a:rPr lang="en-US" sz="450" dirty="0">
                <a:solidFill>
                  <a:srgbClr val="333E48"/>
                </a:solidFill>
              </a:rPr>
              <a:t>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a:t>
            </a:r>
            <a:br>
              <a:rPr lang="en-US" sz="450" dirty="0">
                <a:solidFill>
                  <a:srgbClr val="333E48"/>
                </a:solidFill>
              </a:rPr>
            </a:br>
            <a:r>
              <a:rPr lang="en-US" sz="450" dirty="0">
                <a:solidFill>
                  <a:srgbClr val="333E48"/>
                </a:solidFill>
              </a:rPr>
              <a:t>and its employees and agents to abide by the terms set forth herein.</a:t>
            </a:r>
          </a:p>
          <a:p>
            <a:pPr>
              <a:spcBef>
                <a:spcPts val="300"/>
              </a:spcBef>
            </a:pPr>
            <a:r>
              <a:rPr lang="en-US" sz="450" dirty="0">
                <a:solidFill>
                  <a:srgbClr val="333E48"/>
                </a:solidFil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spcBef>
                <a:spcPts val="800"/>
              </a:spcBef>
            </a:pPr>
            <a:r>
              <a:rPr lang="en-US" sz="450" b="1" dirty="0">
                <a:solidFill>
                  <a:srgbClr val="333E48"/>
                </a:solidFill>
              </a:rPr>
              <a:t>IMPORTANT: Please read the following.</a:t>
            </a:r>
          </a:p>
          <a:p>
            <a:pPr>
              <a:spcBef>
                <a:spcPts val="300"/>
              </a:spcBef>
            </a:pPr>
            <a:r>
              <a:rPr lang="en-US" sz="450" dirty="0">
                <a:solidFill>
                  <a:srgbClr val="333E48"/>
                </a:solidFill>
              </a:rPr>
              <a:t>Advisory Board has prepared this report for the exclusive use of its members.</a:t>
            </a:r>
            <a:br>
              <a:rPr lang="en-US" sz="450" dirty="0">
                <a:solidFill>
                  <a:srgbClr val="333E48"/>
                </a:solidFill>
              </a:rPr>
            </a:br>
            <a:r>
              <a:rPr lang="en-US" sz="450" dirty="0">
                <a:solidFill>
                  <a:srgbClr val="333E48"/>
                </a:solidFill>
              </a:rPr>
              <a:t>Each member acknowledges and agrees that this report and the information contained herein (collectively, the “Report”) are confidential and proprietary to Advisory Board. By accepting delivery of this Report, each member agrees to</a:t>
            </a:r>
            <a:br>
              <a:rPr lang="en-US" sz="450" dirty="0">
                <a:solidFill>
                  <a:srgbClr val="333E48"/>
                </a:solidFill>
              </a:rPr>
            </a:br>
            <a:r>
              <a:rPr lang="en-US" sz="450" dirty="0">
                <a:solidFill>
                  <a:srgbClr val="333E48"/>
                </a:solidFill>
              </a:rPr>
              <a:t>abide by the terms as stated herein, including the following:</a:t>
            </a:r>
          </a:p>
          <a:p>
            <a:pPr marL="115888" indent="-115888">
              <a:spcBef>
                <a:spcPts val="300"/>
              </a:spcBef>
            </a:pPr>
            <a:r>
              <a:rPr lang="en-US" sz="450" dirty="0">
                <a:solidFill>
                  <a:srgbClr val="333E48"/>
                </a:solidFill>
              </a:rPr>
              <a:t>1.	Advisory Board owns all right, title, and interest in and to this Report. Except as stated herein, no right, license, permission, or interest of any kind in this Report is intended to be given, transferred to, or acquired by a member.</a:t>
            </a:r>
            <a:br>
              <a:rPr lang="en-US" sz="450" dirty="0">
                <a:solidFill>
                  <a:srgbClr val="333E48"/>
                </a:solidFill>
              </a:rPr>
            </a:br>
            <a:r>
              <a:rPr lang="en-US" sz="450" dirty="0">
                <a:solidFill>
                  <a:srgbClr val="333E48"/>
                </a:solidFill>
              </a:rPr>
              <a:t>Each member is authorized to use this Report only to the extent expressly authorized herein.</a:t>
            </a:r>
          </a:p>
          <a:p>
            <a:pPr marL="115888" indent="-115888">
              <a:spcBef>
                <a:spcPts val="300"/>
              </a:spcBef>
            </a:pPr>
            <a:r>
              <a:rPr lang="en-US" sz="450" dirty="0">
                <a:solidFill>
                  <a:srgbClr val="333E48"/>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5888" indent="-115888">
              <a:spcBef>
                <a:spcPts val="300"/>
              </a:spcBef>
            </a:pPr>
            <a:r>
              <a:rPr lang="en-US" sz="450" dirty="0">
                <a:solidFill>
                  <a:srgbClr val="333E48"/>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300"/>
              </a:spcBef>
            </a:pPr>
            <a:r>
              <a:rPr lang="en-US" sz="450" dirty="0">
                <a:solidFill>
                  <a:srgbClr val="333E48"/>
                </a:solidFill>
              </a:rPr>
              <a:t>4.	Each member shall not remove from this Report any confidential markings, copyright notices, and/or other similar indicia herein.</a:t>
            </a:r>
          </a:p>
          <a:p>
            <a:pPr marL="115888" indent="-115888">
              <a:spcBef>
                <a:spcPts val="300"/>
              </a:spcBef>
            </a:pPr>
            <a:r>
              <a:rPr lang="en-US" sz="450" dirty="0">
                <a:solidFill>
                  <a:srgbClr val="333E48"/>
                </a:solidFill>
              </a:rPr>
              <a:t>5.	Each member is responsible for any breach of its obligations as stated herein by any of its employees or agents.</a:t>
            </a:r>
          </a:p>
          <a:p>
            <a:pPr marL="115888" indent="-115888">
              <a:spcBef>
                <a:spcPts val="300"/>
              </a:spcBef>
            </a:pPr>
            <a:r>
              <a:rPr lang="en-US" sz="450" dirty="0">
                <a:solidFill>
                  <a:srgbClr val="333E48"/>
                </a:solidFill>
              </a:rPr>
              <a:t>6.	If a member is unwilling to abide by any of the foregoing obligations, then</a:t>
            </a:r>
            <a:br>
              <a:rPr lang="en-US" sz="450" dirty="0">
                <a:solidFill>
                  <a:srgbClr val="333E48"/>
                </a:solidFill>
              </a:rPr>
            </a:br>
            <a:r>
              <a:rPr lang="en-US" sz="450" dirty="0">
                <a:solidFill>
                  <a:srgbClr val="333E48"/>
                </a:solidFill>
              </a:rPr>
              <a:t>such member shall promptly return this Report and all copies thereof to Advisory Board.</a:t>
            </a:r>
          </a:p>
        </p:txBody>
      </p:sp>
      <p:sp>
        <p:nvSpPr>
          <p:cNvPr id="23" name="Text Placeholder 5"/>
          <p:cNvSpPr>
            <a:spLocks noGrp="1"/>
          </p:cNvSpPr>
          <p:nvPr>
            <p:ph type="body" sz="quarter" idx="37" hasCustomPrompt="1"/>
          </p:nvPr>
        </p:nvSpPr>
        <p:spPr bwMode="gray">
          <a:xfrm>
            <a:off x="597660" y="10414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24" name="Text Placeholder 4"/>
          <p:cNvSpPr>
            <a:spLocks noGrp="1"/>
          </p:cNvSpPr>
          <p:nvPr>
            <p:ph type="body" sz="quarter" idx="38" hasCustomPrompt="1"/>
          </p:nvPr>
        </p:nvSpPr>
        <p:spPr bwMode="gray">
          <a:xfrm>
            <a:off x="597660" y="1246507"/>
            <a:ext cx="320040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sp>
        <p:nvSpPr>
          <p:cNvPr id="25" name="Text Placeholder 5"/>
          <p:cNvSpPr>
            <a:spLocks noGrp="1"/>
          </p:cNvSpPr>
          <p:nvPr>
            <p:ph type="body" sz="quarter" idx="39" hasCustomPrompt="1"/>
          </p:nvPr>
        </p:nvSpPr>
        <p:spPr bwMode="gray">
          <a:xfrm>
            <a:off x="597660" y="1444793"/>
            <a:ext cx="320040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26" name="Text Placeholder 5"/>
          <p:cNvSpPr>
            <a:spLocks noGrp="1"/>
          </p:cNvSpPr>
          <p:nvPr>
            <p:ph type="body" sz="quarter" idx="40" hasCustomPrompt="1"/>
          </p:nvPr>
        </p:nvSpPr>
        <p:spPr bwMode="gray">
          <a:xfrm>
            <a:off x="597660" y="1574781"/>
            <a:ext cx="320040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27" name="Text Placeholder 5"/>
          <p:cNvSpPr>
            <a:spLocks noGrp="1"/>
          </p:cNvSpPr>
          <p:nvPr>
            <p:ph type="body" sz="quarter" idx="41" hasCustomPrompt="1"/>
          </p:nvPr>
        </p:nvSpPr>
        <p:spPr bwMode="gray">
          <a:xfrm>
            <a:off x="597660" y="2009573"/>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8" name="Text Placeholder 4"/>
          <p:cNvSpPr>
            <a:spLocks noGrp="1"/>
          </p:cNvSpPr>
          <p:nvPr>
            <p:ph type="body" sz="quarter" idx="42" hasCustomPrompt="1"/>
          </p:nvPr>
        </p:nvSpPr>
        <p:spPr bwMode="gray">
          <a:xfrm>
            <a:off x="597660" y="2219100"/>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597660" y="2672960"/>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30" name="Text Placeholder 4"/>
          <p:cNvSpPr>
            <a:spLocks noGrp="1"/>
          </p:cNvSpPr>
          <p:nvPr>
            <p:ph type="body" sz="quarter" idx="44" hasCustomPrompt="1"/>
          </p:nvPr>
        </p:nvSpPr>
        <p:spPr bwMode="gray">
          <a:xfrm>
            <a:off x="597660" y="2882487"/>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31" name="Text Placeholder 5"/>
          <p:cNvSpPr>
            <a:spLocks noGrp="1"/>
          </p:cNvSpPr>
          <p:nvPr>
            <p:ph type="body" sz="quarter" idx="45" hasCustomPrompt="1"/>
          </p:nvPr>
        </p:nvSpPr>
        <p:spPr bwMode="gray">
          <a:xfrm>
            <a:off x="597660" y="33363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2" name="Text Placeholder 4"/>
          <p:cNvSpPr>
            <a:spLocks noGrp="1"/>
          </p:cNvSpPr>
          <p:nvPr>
            <p:ph type="body" sz="quarter" idx="46" hasCustomPrompt="1"/>
          </p:nvPr>
        </p:nvSpPr>
        <p:spPr bwMode="gray">
          <a:xfrm>
            <a:off x="597660" y="3545891"/>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2438906452"/>
      </p:ext>
    </p:extLst>
  </p:cSld>
  <p:clrMapOvr>
    <a:masterClrMapping/>
  </p:clrMapOvr>
  <p:extLst>
    <p:ext uri="{DCECCB84-F9BA-43D5-87BE-67443E8EF086}">
      <p15:sldGuideLst xmlns:p15="http://schemas.microsoft.com/office/powerpoint/2012/main">
        <p15:guide id="1" orient="horz" pos="144">
          <p15:clr>
            <a:srgbClr val="FBAE40"/>
          </p15:clr>
        </p15:guide>
        <p15:guide id="2" pos="2400">
          <p15:clr>
            <a:srgbClr val="FBAE40"/>
          </p15:clr>
        </p15:guide>
      </p15:sldGuideLst>
    </p:ext>
  </p:extLst>
</p:sldLayout>
</file>

<file path=ppt/slideLayouts/slideLayout641.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045700"/>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grpSp>
        <p:nvGrpSpPr>
          <p:cNvPr id="6" name="Group 5"/>
          <p:cNvGrpSpPr/>
          <p:nvPr userDrawn="1"/>
        </p:nvGrpSpPr>
        <p:grpSpPr bwMode="gray">
          <a:xfrm>
            <a:off x="318996" y="4051728"/>
            <a:ext cx="5746136" cy="532222"/>
            <a:chOff x="381609" y="3980285"/>
            <a:chExt cx="5746136" cy="532222"/>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381609" y="4056523"/>
              <a:ext cx="1369615" cy="379746"/>
            </a:xfrm>
            <a:prstGeom prst="rect">
              <a:avLst/>
            </a:prstGeom>
          </p:spPr>
        </p:pic>
        <p:cxnSp>
          <p:nvCxnSpPr>
            <p:cNvPr id="8" name="Straight Connector 7"/>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bwMode="gray">
            <a:xfrm>
              <a:off x="2058009" y="3980285"/>
              <a:ext cx="4069736" cy="530352"/>
            </a:xfrm>
            <a:prstGeom prst="rect">
              <a:avLst/>
            </a:prstGeom>
            <a:noFill/>
          </p:spPr>
          <p:txBody>
            <a:bodyPr wrap="square" lIns="0" tIns="0" rIns="0" bIns="0" rtlCol="0" anchor="ctr">
              <a:noAutofit/>
            </a:bodyPr>
            <a:lstStyle/>
            <a:p>
              <a:r>
                <a:rPr lang="en-US" sz="1050" dirty="0">
                  <a:solidFill>
                    <a:srgbClr val="333E48"/>
                  </a:solidFill>
                </a:rPr>
                <a:t>2445 M Street NW, Washington DC 20037</a:t>
              </a:r>
            </a:p>
            <a:p>
              <a:r>
                <a:rPr lang="en-US" sz="1050" dirty="0">
                  <a:solidFill>
                    <a:srgbClr val="333E48"/>
                  </a:solidFill>
                </a:rPr>
                <a:t>P 202.266.5600 </a:t>
              </a:r>
              <a:r>
                <a:rPr lang="en-US" sz="900" dirty="0">
                  <a:solidFill>
                    <a:srgbClr val="333E48"/>
                  </a:solidFill>
                </a:rPr>
                <a:t>│</a:t>
              </a:r>
              <a:r>
                <a:rPr lang="en-US" sz="1050" dirty="0">
                  <a:solidFill>
                    <a:srgbClr val="333E48"/>
                  </a:solidFill>
                </a:rPr>
                <a:t> F 202.266.5700 </a:t>
              </a:r>
              <a:r>
                <a:rPr lang="en-US" sz="900" dirty="0">
                  <a:solidFill>
                    <a:srgbClr val="333E48"/>
                  </a:solidFill>
                </a:rPr>
                <a:t>│</a:t>
              </a:r>
              <a:r>
                <a:rPr lang="en-US" sz="1050" dirty="0">
                  <a:solidFill>
                    <a:srgbClr val="333E48"/>
                  </a:solidFill>
                </a:rPr>
                <a:t> </a:t>
              </a:r>
              <a:r>
                <a:rPr lang="en-US" sz="1050" b="1" dirty="0">
                  <a:solidFill>
                    <a:srgbClr val="333E48"/>
                  </a:solidFill>
                </a:rPr>
                <a:t>advisory.com</a:t>
              </a:r>
            </a:p>
          </p:txBody>
        </p:sp>
      </p:grpSp>
    </p:spTree>
    <p:extLst>
      <p:ext uri="{BB962C8B-B14F-4D97-AF65-F5344CB8AC3E}">
        <p14:creationId xmlns:p14="http://schemas.microsoft.com/office/powerpoint/2010/main" val="608635164"/>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grpSp>
        <p:nvGrpSpPr>
          <p:cNvPr id="6" name="Group 5"/>
          <p:cNvGrpSpPr/>
          <p:nvPr userDrawn="1"/>
        </p:nvGrpSpPr>
        <p:grpSpPr bwMode="gray">
          <a:xfrm>
            <a:off x="318996" y="4051728"/>
            <a:ext cx="5746136" cy="532222"/>
            <a:chOff x="381609" y="3980285"/>
            <a:chExt cx="5746136" cy="532222"/>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381609" y="4056523"/>
              <a:ext cx="1369615" cy="379746"/>
            </a:xfrm>
            <a:prstGeom prst="rect">
              <a:avLst/>
            </a:prstGeom>
          </p:spPr>
        </p:pic>
        <p:cxnSp>
          <p:nvCxnSpPr>
            <p:cNvPr id="12" name="Straight Connector 11"/>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bwMode="gray">
            <a:xfrm>
              <a:off x="2058009" y="3980285"/>
              <a:ext cx="4069736" cy="530352"/>
            </a:xfrm>
            <a:prstGeom prst="rect">
              <a:avLst/>
            </a:prstGeom>
            <a:noFill/>
          </p:spPr>
          <p:txBody>
            <a:bodyPr wrap="square" lIns="0" tIns="0" rIns="0" bIns="0" rtlCol="0" anchor="ctr">
              <a:noAutofit/>
            </a:bodyPr>
            <a:lstStyle/>
            <a:p>
              <a:r>
                <a:rPr lang="en-US" sz="1050" dirty="0">
                  <a:solidFill>
                    <a:srgbClr val="333E48"/>
                  </a:solidFill>
                </a:rPr>
                <a:t>Third Floor, Melbourne House, 46 Aldwych, London WC2B 4LL, UK</a:t>
              </a:r>
            </a:p>
            <a:p>
              <a:r>
                <a:rPr lang="en-US" sz="1050" dirty="0">
                  <a:solidFill>
                    <a:srgbClr val="333E48"/>
                  </a:solidFill>
                </a:rPr>
                <a:t>P +44 (0) 203 100 6800 </a:t>
              </a:r>
              <a:r>
                <a:rPr lang="en-US" sz="900" dirty="0">
                  <a:solidFill>
                    <a:srgbClr val="333E48"/>
                  </a:solidFill>
                </a:rPr>
                <a:t>│</a:t>
              </a:r>
              <a:r>
                <a:rPr lang="en-US" sz="1050" dirty="0">
                  <a:solidFill>
                    <a:srgbClr val="333E48"/>
                  </a:solidFill>
                </a:rPr>
                <a:t> F +44 (0) 203 318 3069 </a:t>
              </a:r>
              <a:r>
                <a:rPr lang="en-US" sz="900" dirty="0">
                  <a:solidFill>
                    <a:srgbClr val="333E48"/>
                  </a:solidFill>
                </a:rPr>
                <a:t>│</a:t>
              </a:r>
              <a:r>
                <a:rPr lang="en-US" sz="1050" dirty="0">
                  <a:solidFill>
                    <a:srgbClr val="333E48"/>
                  </a:solidFill>
                </a:rPr>
                <a:t> </a:t>
              </a:r>
              <a:r>
                <a:rPr lang="en-US" sz="1050" b="1" dirty="0">
                  <a:solidFill>
                    <a:srgbClr val="333E48"/>
                  </a:solidFill>
                </a:rPr>
                <a:t>advisory.com</a:t>
              </a:r>
            </a:p>
          </p:txBody>
        </p:sp>
      </p:grpSp>
    </p:spTree>
    <p:extLst>
      <p:ext uri="{BB962C8B-B14F-4D97-AF65-F5344CB8AC3E}">
        <p14:creationId xmlns:p14="http://schemas.microsoft.com/office/powerpoint/2010/main" val="90491871"/>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88" y="-13366"/>
            <a:ext cx="6419088" cy="4814315"/>
          </a:xfrm>
          <a:prstGeom prst="rect">
            <a:avLst/>
          </a:prstGeom>
        </p:spPr>
      </p:pic>
    </p:spTree>
    <p:extLst>
      <p:ext uri="{BB962C8B-B14F-4D97-AF65-F5344CB8AC3E}">
        <p14:creationId xmlns:p14="http://schemas.microsoft.com/office/powerpoint/2010/main" val="2227413188"/>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showMasterSp="0" preserve="1" userDrawn="1">
  <p:cSld name="Title: Logo Lock-up">
    <p:spTree>
      <p:nvGrpSpPr>
        <p:cNvPr id="1" name=""/>
        <p:cNvGrpSpPr/>
        <p:nvPr/>
      </p:nvGrpSpPr>
      <p:grpSpPr>
        <a:xfrm>
          <a:off x="0" y="0"/>
          <a:ext cx="0" cy="0"/>
          <a:chOff x="0" y="0"/>
          <a:chExt cx="0" cy="0"/>
        </a:xfrm>
      </p:grpSpPr>
      <p:sp>
        <p:nvSpPr>
          <p:cNvPr id="8" name="Rectangle 7"/>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36" name="Group 35"/>
          <p:cNvGrpSpPr/>
          <p:nvPr userDrawn="1"/>
        </p:nvGrpSpPr>
        <p:grpSpPr bwMode="gray">
          <a:xfrm>
            <a:off x="2469328" y="1009678"/>
            <a:ext cx="3931710" cy="3793330"/>
            <a:chOff x="2469328" y="1009678"/>
            <a:chExt cx="3931710" cy="3793330"/>
          </a:xfrm>
        </p:grpSpPr>
        <p:sp>
          <p:nvSpPr>
            <p:cNvPr id="10"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13"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14"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grpSp>
      <p:sp>
        <p:nvSpPr>
          <p:cNvPr id="17" name="Rectangle 16"/>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cxnSp>
        <p:nvCxnSpPr>
          <p:cNvPr id="23" name="Straight Connector 22"/>
          <p:cNvCxnSpPr/>
          <p:nvPr userDrawn="1"/>
        </p:nvCxnSpPr>
        <p:spPr bwMode="gray">
          <a:xfrm>
            <a:off x="1815323" y="232899"/>
            <a:ext cx="0" cy="50292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6"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sp>
        <p:nvSpPr>
          <p:cNvPr id="18" name="Text Placeholder 5"/>
          <p:cNvSpPr>
            <a:spLocks noGrp="1"/>
          </p:cNvSpPr>
          <p:nvPr>
            <p:ph type="body" sz="quarter" idx="21" hasCustomPrompt="1"/>
          </p:nvPr>
        </p:nvSpPr>
        <p:spPr bwMode="gray">
          <a:xfrm>
            <a:off x="1866845" y="242958"/>
            <a:ext cx="2167128" cy="493776"/>
          </a:xfrm>
        </p:spPr>
        <p:txBody>
          <a:bodyPr anchor="ctr">
            <a:noAutofit/>
          </a:bodyPr>
          <a:lstStyle>
            <a:lvl1pPr marL="0" indent="0">
              <a:spcBef>
                <a:spcPts val="0"/>
              </a:spcBef>
              <a:buNone/>
              <a:defRPr sz="120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8782" y="272657"/>
            <a:ext cx="1438723" cy="398908"/>
          </a:xfrm>
          <a:prstGeom prst="rect">
            <a:avLst/>
          </a:prstGeom>
        </p:spPr>
      </p:pic>
      <p:sp>
        <p:nvSpPr>
          <p:cNvPr id="20" name="Rectangle 19"/>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1" name="Text Placeholder 5"/>
          <p:cNvSpPr txBox="1">
            <a:spLocks/>
          </p:cNvSpPr>
          <p:nvPr userDrawn="1"/>
        </p:nvSpPr>
        <p:spPr bwMode="gray">
          <a:xfrm>
            <a:off x="3347264" y="4558066"/>
            <a:ext cx="2880771" cy="123111"/>
          </a:xfrm>
          <a:prstGeom prst="rect">
            <a:avLst/>
          </a:prstGeom>
        </p:spPr>
        <p:txBody>
          <a:bodyPr lIns="0" tIns="0" rIns="0" bIns="0">
            <a:spAutoFit/>
          </a:bodyPr>
          <a:lstStyle>
            <a:lvl1pPr marL="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1pPr>
            <a:lvl2pPr marL="1143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2pPr>
            <a:lvl3pPr marL="2286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3pPr>
            <a:lvl4pPr marL="3429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4pPr>
            <a:lvl5pPr marL="457200" indent="0" algn="l" defTabSz="640080" rtl="0" eaLnBrk="1" latinLnBrk="0" hangingPunct="1">
              <a:spcBef>
                <a:spcPts val="0"/>
              </a:spcBef>
              <a:buFont typeface="Arial" pitchFamily="34" charset="0"/>
              <a:buNone/>
              <a:defRPr sz="1200" kern="1200" baseline="0">
                <a:solidFill>
                  <a:schemeClr val="bg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lgn="r"/>
            <a:r>
              <a:rPr lang="en-US" sz="800" dirty="0">
                <a:solidFill>
                  <a:srgbClr val="333E48"/>
                </a:solidFill>
              </a:rPr>
              <a:t>research             technology             consulting</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335" y="4563674"/>
            <a:ext cx="2665432" cy="115036"/>
          </a:xfrm>
          <a:prstGeom prst="rect">
            <a:avLst/>
          </a:prstGeom>
        </p:spPr>
      </p:pic>
      <p:grpSp>
        <p:nvGrpSpPr>
          <p:cNvPr id="24" name="Group 23"/>
          <p:cNvGrpSpPr/>
          <p:nvPr userDrawn="1"/>
        </p:nvGrpSpPr>
        <p:grpSpPr>
          <a:xfrm>
            <a:off x="5526932" y="4563007"/>
            <a:ext cx="196409" cy="128480"/>
            <a:chOff x="656773" y="1399832"/>
            <a:chExt cx="8289135" cy="5422283"/>
          </a:xfrm>
        </p:grpSpPr>
        <p:sp>
          <p:nvSpPr>
            <p:cNvPr id="25" name="Rectangle 43"/>
            <p:cNvSpPr/>
            <p:nvPr/>
          </p:nvSpPr>
          <p:spPr bwMode="gray">
            <a:xfrm flipH="1">
              <a:off x="4417883" y="3543481"/>
              <a:ext cx="4528025" cy="3278634"/>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26" name="Group 25"/>
            <p:cNvGrpSpPr/>
            <p:nvPr/>
          </p:nvGrpSpPr>
          <p:grpSpPr>
            <a:xfrm>
              <a:off x="656773" y="1399832"/>
              <a:ext cx="3784599" cy="5422283"/>
              <a:chOff x="656773" y="1399832"/>
              <a:chExt cx="3784599" cy="5422283"/>
            </a:xfrm>
          </p:grpSpPr>
          <p:sp>
            <p:nvSpPr>
              <p:cNvPr id="28" name="Rectangle 43"/>
              <p:cNvSpPr/>
              <p:nvPr/>
            </p:nvSpPr>
            <p:spPr bwMode="gray">
              <a:xfrm>
                <a:off x="656773" y="3543481"/>
                <a:ext cx="3784599" cy="3278634"/>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9" name="Oval 28"/>
              <p:cNvSpPr/>
              <p:nvPr/>
            </p:nvSpPr>
            <p:spPr bwMode="gray">
              <a:xfrm>
                <a:off x="793607"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27" name="Oval 26"/>
            <p:cNvSpPr/>
            <p:nvPr/>
          </p:nvSpPr>
          <p:spPr bwMode="gray">
            <a:xfrm>
              <a:off x="6937232"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grpSp>
        <p:nvGrpSpPr>
          <p:cNvPr id="30" name="Group 29"/>
          <p:cNvGrpSpPr/>
          <p:nvPr userDrawn="1"/>
        </p:nvGrpSpPr>
        <p:grpSpPr>
          <a:xfrm>
            <a:off x="4708889" y="4525050"/>
            <a:ext cx="151956" cy="203371"/>
            <a:chOff x="4807473" y="3465581"/>
            <a:chExt cx="2677513" cy="3583450"/>
          </a:xfrm>
          <a:solidFill>
            <a:schemeClr val="tx1"/>
          </a:solidFill>
        </p:grpSpPr>
        <p:sp>
          <p:nvSpPr>
            <p:cNvPr id="31" name="Flowchart: Manual Operation 15"/>
            <p:cNvSpPr/>
            <p:nvPr/>
          </p:nvSpPr>
          <p:spPr bwMode="gray">
            <a:xfrm>
              <a:off x="5047396" y="5469276"/>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2" name="Flowchart: Manual Operation 15"/>
            <p:cNvSpPr/>
            <p:nvPr/>
          </p:nvSpPr>
          <p:spPr bwMode="gray">
            <a:xfrm>
              <a:off x="4807473" y="3465581"/>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3" name="Flowchart: Manual Operation 15"/>
            <p:cNvSpPr/>
            <p:nvPr/>
          </p:nvSpPr>
          <p:spPr bwMode="gray">
            <a:xfrm rot="21428216">
              <a:off x="6068144" y="4422934"/>
              <a:ext cx="1416842" cy="141684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34" name="Rounded Rectangle 11"/>
          <p:cNvSpPr/>
          <p:nvPr userDrawn="1"/>
        </p:nvSpPr>
        <p:spPr bwMode="gray">
          <a:xfrm rot="18908457">
            <a:off x="3910532" y="4584583"/>
            <a:ext cx="190031" cy="98266"/>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Tree>
    <p:extLst>
      <p:ext uri="{BB962C8B-B14F-4D97-AF65-F5344CB8AC3E}">
        <p14:creationId xmlns:p14="http://schemas.microsoft.com/office/powerpoint/2010/main" val="2234569763"/>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showMasterSp="0" preserve="1" userDrawn="1">
  <p:cSld name="Title: Logo">
    <p:spTree>
      <p:nvGrpSpPr>
        <p:cNvPr id="1" name=""/>
        <p:cNvGrpSpPr/>
        <p:nvPr/>
      </p:nvGrpSpPr>
      <p:grpSpPr>
        <a:xfrm>
          <a:off x="0" y="0"/>
          <a:ext cx="0" cy="0"/>
          <a:chOff x="0" y="0"/>
          <a:chExt cx="0" cy="0"/>
        </a:xfrm>
      </p:grpSpPr>
      <p:sp>
        <p:nvSpPr>
          <p:cNvPr id="11" name="Rectangle 10"/>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12" name="Group 11"/>
          <p:cNvGrpSpPr/>
          <p:nvPr userDrawn="1"/>
        </p:nvGrpSpPr>
        <p:grpSpPr bwMode="gray">
          <a:xfrm>
            <a:off x="2469328" y="1009678"/>
            <a:ext cx="3931710" cy="3793330"/>
            <a:chOff x="2469328" y="1009678"/>
            <a:chExt cx="3931710" cy="3793330"/>
          </a:xfrm>
        </p:grpSpPr>
        <p:sp>
          <p:nvSpPr>
            <p:cNvPr id="16"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18"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19"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grpSp>
      <p:sp>
        <p:nvSpPr>
          <p:cNvPr id="20" name="Rectangle 19"/>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3"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24"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sp>
        <p:nvSpPr>
          <p:cNvPr id="13" name="Rectangle 12"/>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14" name="Text Placeholder 5"/>
          <p:cNvSpPr txBox="1">
            <a:spLocks/>
          </p:cNvSpPr>
          <p:nvPr userDrawn="1"/>
        </p:nvSpPr>
        <p:spPr bwMode="gray">
          <a:xfrm>
            <a:off x="3347264" y="4558066"/>
            <a:ext cx="2880771" cy="123111"/>
          </a:xfrm>
          <a:prstGeom prst="rect">
            <a:avLst/>
          </a:prstGeom>
        </p:spPr>
        <p:txBody>
          <a:bodyPr lIns="0" tIns="0" rIns="0" bIns="0">
            <a:spAutoFit/>
          </a:bodyPr>
          <a:lstStyle>
            <a:lvl1pPr marL="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1pPr>
            <a:lvl2pPr marL="1143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2pPr>
            <a:lvl3pPr marL="2286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3pPr>
            <a:lvl4pPr marL="3429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4pPr>
            <a:lvl5pPr marL="457200" indent="0" algn="l" defTabSz="640080" rtl="0" eaLnBrk="1" latinLnBrk="0" hangingPunct="1">
              <a:spcBef>
                <a:spcPts val="0"/>
              </a:spcBef>
              <a:buFont typeface="Arial" pitchFamily="34" charset="0"/>
              <a:buNone/>
              <a:defRPr sz="1200" kern="1200" baseline="0">
                <a:solidFill>
                  <a:schemeClr val="bg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lgn="r"/>
            <a:r>
              <a:rPr lang="en-US" sz="800" dirty="0">
                <a:solidFill>
                  <a:srgbClr val="333E48"/>
                </a:solidFill>
              </a:rPr>
              <a:t>research             technology             consulting</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335" y="4563674"/>
            <a:ext cx="2665432" cy="115036"/>
          </a:xfrm>
          <a:prstGeom prst="rect">
            <a:avLst/>
          </a:prstGeom>
        </p:spPr>
      </p:pic>
      <p:grpSp>
        <p:nvGrpSpPr>
          <p:cNvPr id="17" name="Group 16"/>
          <p:cNvGrpSpPr/>
          <p:nvPr userDrawn="1"/>
        </p:nvGrpSpPr>
        <p:grpSpPr>
          <a:xfrm>
            <a:off x="5526932" y="4563007"/>
            <a:ext cx="196409" cy="128480"/>
            <a:chOff x="656773" y="1399832"/>
            <a:chExt cx="8289135" cy="5422283"/>
          </a:xfrm>
        </p:grpSpPr>
        <p:sp>
          <p:nvSpPr>
            <p:cNvPr id="21" name="Rectangle 43"/>
            <p:cNvSpPr/>
            <p:nvPr/>
          </p:nvSpPr>
          <p:spPr bwMode="gray">
            <a:xfrm flipH="1">
              <a:off x="4417883" y="3543481"/>
              <a:ext cx="4528025" cy="3278634"/>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25" name="Group 24"/>
            <p:cNvGrpSpPr/>
            <p:nvPr/>
          </p:nvGrpSpPr>
          <p:grpSpPr>
            <a:xfrm>
              <a:off x="656773" y="1399832"/>
              <a:ext cx="3784599" cy="5422283"/>
              <a:chOff x="656773" y="1399832"/>
              <a:chExt cx="3784599" cy="5422283"/>
            </a:xfrm>
          </p:grpSpPr>
          <p:sp>
            <p:nvSpPr>
              <p:cNvPr id="27" name="Rectangle 43"/>
              <p:cNvSpPr/>
              <p:nvPr/>
            </p:nvSpPr>
            <p:spPr bwMode="gray">
              <a:xfrm>
                <a:off x="656773" y="3543481"/>
                <a:ext cx="3784599" cy="3278634"/>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8" name="Oval 27"/>
              <p:cNvSpPr/>
              <p:nvPr/>
            </p:nvSpPr>
            <p:spPr bwMode="gray">
              <a:xfrm>
                <a:off x="793607"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26" name="Oval 25"/>
            <p:cNvSpPr/>
            <p:nvPr/>
          </p:nvSpPr>
          <p:spPr bwMode="gray">
            <a:xfrm>
              <a:off x="6937232"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grpSp>
        <p:nvGrpSpPr>
          <p:cNvPr id="29" name="Group 28"/>
          <p:cNvGrpSpPr/>
          <p:nvPr userDrawn="1"/>
        </p:nvGrpSpPr>
        <p:grpSpPr>
          <a:xfrm>
            <a:off x="4708889" y="4525050"/>
            <a:ext cx="151956" cy="203371"/>
            <a:chOff x="4807473" y="3465581"/>
            <a:chExt cx="2677513" cy="3583450"/>
          </a:xfrm>
          <a:solidFill>
            <a:schemeClr val="tx1"/>
          </a:solidFill>
        </p:grpSpPr>
        <p:sp>
          <p:nvSpPr>
            <p:cNvPr id="30" name="Flowchart: Manual Operation 15"/>
            <p:cNvSpPr/>
            <p:nvPr/>
          </p:nvSpPr>
          <p:spPr bwMode="gray">
            <a:xfrm>
              <a:off x="5047396" y="5469276"/>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1" name="Flowchart: Manual Operation 15"/>
            <p:cNvSpPr/>
            <p:nvPr/>
          </p:nvSpPr>
          <p:spPr bwMode="gray">
            <a:xfrm>
              <a:off x="4807473" y="3465581"/>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2" name="Flowchart: Manual Operation 15"/>
            <p:cNvSpPr/>
            <p:nvPr/>
          </p:nvSpPr>
          <p:spPr bwMode="gray">
            <a:xfrm rot="21428216">
              <a:off x="6068144" y="4422934"/>
              <a:ext cx="1416842" cy="141684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33" name="Rounded Rectangle 11"/>
          <p:cNvSpPr/>
          <p:nvPr userDrawn="1"/>
        </p:nvSpPr>
        <p:spPr bwMode="gray">
          <a:xfrm rot="18908457">
            <a:off x="3910532" y="4584583"/>
            <a:ext cx="190031" cy="98266"/>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8782" y="272657"/>
            <a:ext cx="1438723" cy="398908"/>
          </a:xfrm>
          <a:prstGeom prst="rect">
            <a:avLst/>
          </a:prstGeom>
        </p:spPr>
      </p:pic>
    </p:spTree>
    <p:extLst>
      <p:ext uri="{BB962C8B-B14F-4D97-AF65-F5344CB8AC3E}">
        <p14:creationId xmlns:p14="http://schemas.microsoft.com/office/powerpoint/2010/main" val="2345943088"/>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showMasterSp="0" preserve="1" userDrawn="1">
  <p:cSld name="Road Map 3">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13" name="TextBox 12"/>
          <p:cNvSpPr txBox="1"/>
          <p:nvPr userDrawn="1"/>
        </p:nvSpPr>
        <p:spPr bwMode="gray">
          <a:xfrm>
            <a:off x="786450" y="198021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1070148" y="26835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1" name="TextBox 20"/>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5" name="Text Placeholder 4"/>
          <p:cNvSpPr>
            <a:spLocks noGrp="1"/>
          </p:cNvSpPr>
          <p:nvPr>
            <p:ph type="body" sz="quarter" idx="28" hasCustomPrompt="1"/>
          </p:nvPr>
        </p:nvSpPr>
        <p:spPr bwMode="gray">
          <a:xfrm>
            <a:off x="1341574" y="214949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19" name="Text Placeholder 4"/>
          <p:cNvSpPr>
            <a:spLocks noGrp="1"/>
          </p:cNvSpPr>
          <p:nvPr>
            <p:ph type="body" sz="quarter" idx="29" hasCustomPrompt="1"/>
          </p:nvPr>
        </p:nvSpPr>
        <p:spPr bwMode="gray">
          <a:xfrm>
            <a:off x="1560779" y="28528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17" name="TextBox 1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Advisory Board • All Rights Reserved • </a:t>
            </a:r>
            <a:r>
              <a:rPr lang="en-US" sz="500" b="1" dirty="0">
                <a:solidFill>
                  <a:srgbClr val="BEC9D0"/>
                </a:solidFill>
              </a:rPr>
              <a:t>advisory.com</a:t>
            </a:r>
          </a:p>
        </p:txBody>
      </p:sp>
    </p:spTree>
    <p:extLst>
      <p:ext uri="{BB962C8B-B14F-4D97-AF65-F5344CB8AC3E}">
        <p14:creationId xmlns:p14="http://schemas.microsoft.com/office/powerpoint/2010/main" val="1276438501"/>
      </p:ext>
    </p:extLst>
  </p:cSld>
  <p:clrMapOvr>
    <a:overrideClrMapping bg1="lt1" tx1="dk1" bg2="lt2" tx2="dk2" accent1="accent1" accent2="accent2" accent3="accent3" accent4="accent4" accent5="accent5" accent6="accent6" hlink="hlink" folHlink="folHlink"/>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showMasterSp="0" preserve="1" userDrawn="1">
  <p:cSld name="Road Map 4">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734092" y="185495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972575" y="243302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196771" y="301109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4"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5" name="TextBox 24"/>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341574" y="202423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560779" y="260230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792510" y="318037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19" name="TextBox 18"/>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p>
        </p:txBody>
      </p:sp>
    </p:spTree>
    <p:extLst>
      <p:ext uri="{BB962C8B-B14F-4D97-AF65-F5344CB8AC3E}">
        <p14:creationId xmlns:p14="http://schemas.microsoft.com/office/powerpoint/2010/main" val="4180954115"/>
      </p:ext>
    </p:extLst>
  </p:cSld>
  <p:clrMapOvr>
    <a:overrideClrMapping bg1="lt1" tx1="dk1" bg2="lt2" tx2="dk2" accent1="accent1" accent2="accent2" accent3="accent3" accent4="accent4" accent5="accent5" accent6="accent6" hlink="hlink" folHlink="folHlink"/>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showMasterSp="0" preserve="1" userDrawn="1">
  <p:cSld name="Road Map 5">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629279" y="160443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870300" y="218250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097035" y="276057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7" name="TextBox 16"/>
          <p:cNvSpPr txBox="1"/>
          <p:nvPr userDrawn="1"/>
        </p:nvSpPr>
        <p:spPr bwMode="gray">
          <a:xfrm>
            <a:off x="1323771" y="333864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402544" y="102636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3" name="Title 1"/>
          <p:cNvSpPr>
            <a:spLocks noGrp="1"/>
          </p:cNvSpPr>
          <p:nvPr>
            <p:ph type="title" hasCustomPrompt="1"/>
          </p:nvPr>
        </p:nvSpPr>
        <p:spPr bwMode="gray">
          <a:xfrm>
            <a:off x="1007460" y="1164868"/>
            <a:ext cx="4572000" cy="215444"/>
          </a:xfrm>
        </p:spPr>
        <p:txBody>
          <a:bodyPr anchor="ctr" anchorCtr="0"/>
          <a:lstStyle>
            <a:lvl1pPr>
              <a:defRPr sz="1400" b="0"/>
            </a:lvl1pPr>
          </a:lstStyle>
          <a:p>
            <a:r>
              <a:rPr lang="en-US" dirty="0"/>
              <a:t>Section Title – Arial 14pt Regular, White, Use Title Case</a:t>
            </a:r>
          </a:p>
        </p:txBody>
      </p:sp>
      <p:sp>
        <p:nvSpPr>
          <p:cNvPr id="25" name="Text Placeholder 4"/>
          <p:cNvSpPr>
            <a:spLocks noGrp="1"/>
          </p:cNvSpPr>
          <p:nvPr>
            <p:ph type="body" sz="quarter" idx="28" hasCustomPrompt="1"/>
          </p:nvPr>
        </p:nvSpPr>
        <p:spPr bwMode="gray">
          <a:xfrm>
            <a:off x="1259614" y="177371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6" name="Text Placeholder 4"/>
          <p:cNvSpPr>
            <a:spLocks noGrp="1"/>
          </p:cNvSpPr>
          <p:nvPr>
            <p:ph type="body" sz="quarter" idx="31" hasCustomPrompt="1"/>
          </p:nvPr>
        </p:nvSpPr>
        <p:spPr bwMode="gray">
          <a:xfrm>
            <a:off x="1478819" y="235178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2" hasCustomPrompt="1"/>
          </p:nvPr>
        </p:nvSpPr>
        <p:spPr bwMode="gray">
          <a:xfrm>
            <a:off x="1710550" y="292985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5" hasCustomPrompt="1"/>
          </p:nvPr>
        </p:nvSpPr>
        <p:spPr bwMode="gray">
          <a:xfrm>
            <a:off x="1917770" y="350792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Box 28"/>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p>
        </p:txBody>
      </p:sp>
    </p:spTree>
    <p:extLst>
      <p:ext uri="{BB962C8B-B14F-4D97-AF65-F5344CB8AC3E}">
        <p14:creationId xmlns:p14="http://schemas.microsoft.com/office/powerpoint/2010/main" val="1206497214"/>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93295" y="16928"/>
            <a:ext cx="5586830" cy="230832"/>
          </a:xfrm>
        </p:spPr>
        <p:txBody>
          <a:bodyPr anchor="t" anchorCtr="0"/>
          <a:lstStyle>
            <a:lvl1pPr>
              <a:defRPr sz="1500" b="0">
                <a:solidFill>
                  <a:schemeClr val="tx1"/>
                </a:solidFill>
              </a:defRPr>
            </a:lvl1pPr>
          </a:lstStyle>
          <a:p>
            <a:r>
              <a:rPr lang="en-US" sz="1500" dirty="0"/>
              <a:t>Presentation Subtitle – Arial 15pt Regular, Use Title Case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066" y="4550731"/>
            <a:ext cx="2758044" cy="119033"/>
          </a:xfrm>
          <a:prstGeom prst="rect">
            <a:avLst/>
          </a:prstGeom>
        </p:spPr>
      </p:pic>
      <p:sp>
        <p:nvSpPr>
          <p:cNvPr id="9" name="Text Placeholder 5"/>
          <p:cNvSpPr txBox="1">
            <a:spLocks/>
          </p:cNvSpPr>
          <p:nvPr userDrawn="1"/>
        </p:nvSpPr>
        <p:spPr bwMode="gray">
          <a:xfrm>
            <a:off x="3282078" y="4540103"/>
            <a:ext cx="3107155" cy="137083"/>
          </a:xfrm>
          <a:prstGeom prst="rect">
            <a:avLst/>
          </a:prstGeom>
        </p:spPr>
        <p:txBody>
          <a:bodyPr wrap="square" lIns="0" tIns="0" rIns="0" bIns="0">
            <a:spAutoFit/>
          </a:bodyPr>
          <a:lstStyle/>
          <a:p>
            <a:pPr algn="r"/>
            <a:r>
              <a:rPr lang="en-US" sz="950" dirty="0">
                <a:solidFill>
                  <a:srgbClr val="333E48"/>
                </a:solidFill>
                <a:ea typeface="Times New Roman"/>
                <a:cs typeface="Times New Roman"/>
              </a:rPr>
              <a:t>research            technology              consulting</a:t>
            </a:r>
            <a:endParaRPr lang="en-US" sz="1200" dirty="0">
              <a:solidFill>
                <a:srgbClr val="333E48"/>
              </a:solidFill>
              <a:latin typeface="Times New Roman"/>
              <a:ea typeface="Times New Roman"/>
            </a:endParaRPr>
          </a:p>
        </p:txBody>
      </p:sp>
      <p:cxnSp>
        <p:nvCxnSpPr>
          <p:cNvPr id="10" name="Straight Connector 9"/>
          <p:cNvCxnSpPr/>
          <p:nvPr userDrawn="1"/>
        </p:nvCxnSpPr>
        <p:spPr>
          <a:xfrm>
            <a:off x="-4290" y="4336047"/>
            <a:ext cx="6405090" cy="0"/>
          </a:xfrm>
          <a:prstGeom prst="line">
            <a:avLst/>
          </a:prstGeom>
          <a:noFill/>
          <a:ln w="12700" cap="flat" cmpd="sng" algn="ctr">
            <a:solidFill>
              <a:schemeClr val="accent4"/>
            </a:solidFill>
            <a:prstDash val="solid"/>
            <a:miter lim="800000"/>
          </a:ln>
          <a:effectLst/>
        </p:spPr>
      </p:cxnSp>
      <p:grpSp>
        <p:nvGrpSpPr>
          <p:cNvPr id="11" name="Group 10"/>
          <p:cNvGrpSpPr/>
          <p:nvPr userDrawn="1"/>
        </p:nvGrpSpPr>
        <p:grpSpPr>
          <a:xfrm>
            <a:off x="5584851" y="4542229"/>
            <a:ext cx="212687" cy="135825"/>
            <a:chOff x="-610120" y="-1070802"/>
            <a:chExt cx="8498295" cy="5422283"/>
          </a:xfrm>
          <a:solidFill>
            <a:schemeClr val="accent6"/>
          </a:solidFill>
        </p:grpSpPr>
        <p:sp>
          <p:nvSpPr>
            <p:cNvPr id="19" name="Rectangle 43"/>
            <p:cNvSpPr/>
            <p:nvPr userDrawn="1"/>
          </p:nvSpPr>
          <p:spPr bwMode="gray">
            <a:xfrm flipH="1">
              <a:off x="3360114" y="1072841"/>
              <a:ext cx="4528061" cy="3278640"/>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grpSp>
          <p:nvGrpSpPr>
            <p:cNvPr id="20" name="Group 19"/>
            <p:cNvGrpSpPr/>
            <p:nvPr userDrawn="1"/>
          </p:nvGrpSpPr>
          <p:grpSpPr>
            <a:xfrm>
              <a:off x="-610120" y="-1070802"/>
              <a:ext cx="3784617" cy="5422283"/>
              <a:chOff x="-610120" y="-1070802"/>
              <a:chExt cx="3784617" cy="5422283"/>
            </a:xfrm>
            <a:grpFill/>
          </p:grpSpPr>
          <p:sp>
            <p:nvSpPr>
              <p:cNvPr id="22" name="Rectangle 43"/>
              <p:cNvSpPr/>
              <p:nvPr userDrawn="1"/>
            </p:nvSpPr>
            <p:spPr bwMode="gray">
              <a:xfrm>
                <a:off x="-610120" y="1072841"/>
                <a:ext cx="3784617" cy="3278640"/>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sp>
            <p:nvSpPr>
              <p:cNvPr id="23" name="Oval 22"/>
              <p:cNvSpPr/>
              <p:nvPr userDrawn="1"/>
            </p:nvSpPr>
            <p:spPr bwMode="gray">
              <a:xfrm>
                <a:off x="-473548" y="-1070802"/>
                <a:ext cx="1866375" cy="1866391"/>
              </a:xfrm>
              <a:prstGeom prst="ellipse">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grpSp>
        <p:sp>
          <p:nvSpPr>
            <p:cNvPr id="21" name="Oval 20"/>
            <p:cNvSpPr/>
            <p:nvPr userDrawn="1"/>
          </p:nvSpPr>
          <p:spPr bwMode="gray">
            <a:xfrm>
              <a:off x="5879503" y="-1070802"/>
              <a:ext cx="1866337" cy="1866391"/>
            </a:xfrm>
            <a:prstGeom prst="ellipse">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grpSp>
      <p:grpSp>
        <p:nvGrpSpPr>
          <p:cNvPr id="14" name="Group 13"/>
          <p:cNvGrpSpPr/>
          <p:nvPr userDrawn="1"/>
        </p:nvGrpSpPr>
        <p:grpSpPr>
          <a:xfrm>
            <a:off x="4614809" y="4508219"/>
            <a:ext cx="151740" cy="202480"/>
            <a:chOff x="-2599" y="0"/>
            <a:chExt cx="2677551" cy="3583450"/>
          </a:xfrm>
          <a:solidFill>
            <a:schemeClr val="accent6"/>
          </a:solidFill>
        </p:grpSpPr>
        <p:sp>
          <p:nvSpPr>
            <p:cNvPr id="16" name="Flowchart: Manual Operation 15"/>
            <p:cNvSpPr/>
            <p:nvPr userDrawn="1"/>
          </p:nvSpPr>
          <p:spPr bwMode="gray">
            <a:xfrm>
              <a:off x="237329" y="2003692"/>
              <a:ext cx="1579745" cy="1579758"/>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sp>
          <p:nvSpPr>
            <p:cNvPr id="17" name="Flowchart: Manual Operation 15"/>
            <p:cNvSpPr/>
            <p:nvPr userDrawn="1"/>
          </p:nvSpPr>
          <p:spPr bwMode="gray">
            <a:xfrm>
              <a:off x="-2599" y="0"/>
              <a:ext cx="1579762" cy="1579758"/>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sp>
          <p:nvSpPr>
            <p:cNvPr id="18" name="Flowchart: Manual Operation 15"/>
            <p:cNvSpPr/>
            <p:nvPr userDrawn="1"/>
          </p:nvSpPr>
          <p:spPr bwMode="gray">
            <a:xfrm rot="21428216">
              <a:off x="1258113" y="957345"/>
              <a:ext cx="1416839" cy="1416850"/>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grpSp>
      <p:sp>
        <p:nvSpPr>
          <p:cNvPr id="15" name="Rounded Rectangle 11"/>
          <p:cNvSpPr/>
          <p:nvPr userDrawn="1"/>
        </p:nvSpPr>
        <p:spPr bwMode="gray">
          <a:xfrm rot="18908457">
            <a:off x="3722030" y="4565610"/>
            <a:ext cx="177135" cy="90550"/>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sp>
        <p:nvSpPr>
          <p:cNvPr id="25" name="Text Placeholder 5"/>
          <p:cNvSpPr>
            <a:spLocks noGrp="1"/>
          </p:cNvSpPr>
          <p:nvPr>
            <p:ph type="body" sz="quarter" idx="21" hasCustomPrompt="1"/>
          </p:nvPr>
        </p:nvSpPr>
        <p:spPr bwMode="gray">
          <a:xfrm>
            <a:off x="493295" y="1310192"/>
            <a:ext cx="4572000" cy="169277"/>
          </a:xfrm>
        </p:spPr>
        <p:txBody>
          <a:bodyPr/>
          <a:lstStyle>
            <a:lvl1pPr marL="0" indent="0">
              <a:spcBef>
                <a:spcPts val="0"/>
              </a:spcBef>
              <a:buNone/>
              <a:defRPr sz="1100" b="1"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r>
              <a:rPr lang="en-US" dirty="0"/>
              <a:t>Add Institution Name (If You Need to Customize)</a:t>
            </a:r>
          </a:p>
        </p:txBody>
      </p:sp>
      <p:sp>
        <p:nvSpPr>
          <p:cNvPr id="26" name="Text Placeholder 5"/>
          <p:cNvSpPr>
            <a:spLocks noGrp="1"/>
          </p:cNvSpPr>
          <p:nvPr>
            <p:ph type="body" sz="quarter" idx="22" hasCustomPrompt="1"/>
          </p:nvPr>
        </p:nvSpPr>
        <p:spPr bwMode="gray">
          <a:xfrm>
            <a:off x="493295" y="1543666"/>
            <a:ext cx="4572000" cy="169277"/>
          </a:xfrm>
        </p:spPr>
        <p:txBody>
          <a:bodyPr/>
          <a:lstStyle>
            <a:lvl1pPr marL="0" indent="0">
              <a:spcBef>
                <a:spcPts val="0"/>
              </a:spcBef>
              <a:buNone/>
              <a:defRPr sz="1100" b="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Add Date of Presentation (If You Need to Customize)</a:t>
            </a:r>
          </a:p>
        </p:txBody>
      </p:sp>
    </p:spTree>
    <p:extLst>
      <p:ext uri="{BB962C8B-B14F-4D97-AF65-F5344CB8AC3E}">
        <p14:creationId xmlns:p14="http://schemas.microsoft.com/office/powerpoint/2010/main" val="1167445817"/>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showMasterSp="0" preserve="1" userDrawn="1">
  <p:cSld name="Road Map 6">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526564" y="1341392"/>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760073" y="191946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987319" y="2497530"/>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17" name="TextBox 16"/>
          <p:cNvSpPr txBox="1"/>
          <p:nvPr userDrawn="1"/>
        </p:nvSpPr>
        <p:spPr bwMode="gray">
          <a:xfrm>
            <a:off x="1227091" y="307559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3"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5" name="Title 1"/>
          <p:cNvSpPr>
            <a:spLocks noGrp="1"/>
          </p:cNvSpPr>
          <p:nvPr>
            <p:ph type="title" hasCustomPrompt="1"/>
          </p:nvPr>
        </p:nvSpPr>
        <p:spPr bwMode="gray">
          <a:xfrm>
            <a:off x="903718" y="901822"/>
            <a:ext cx="4572000" cy="215444"/>
          </a:xfrm>
        </p:spPr>
        <p:txBody>
          <a:bodyPr anchor="ctr" anchorCtr="0"/>
          <a:lstStyle>
            <a:lvl1pPr>
              <a:defRPr sz="1400" b="0"/>
            </a:lvl1pPr>
          </a:lstStyle>
          <a:p>
            <a:r>
              <a:rPr lang="en-US" dirty="0"/>
              <a:t>Section Title – Arial 14pt Regular, White, Use Title Case</a:t>
            </a:r>
          </a:p>
        </p:txBody>
      </p:sp>
      <p:sp>
        <p:nvSpPr>
          <p:cNvPr id="26" name="Text Placeholder 4"/>
          <p:cNvSpPr>
            <a:spLocks noGrp="1"/>
          </p:cNvSpPr>
          <p:nvPr>
            <p:ph type="body" sz="quarter" idx="28" hasCustomPrompt="1"/>
          </p:nvPr>
        </p:nvSpPr>
        <p:spPr bwMode="gray">
          <a:xfrm>
            <a:off x="1155872" y="1510669"/>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1" hasCustomPrompt="1"/>
          </p:nvPr>
        </p:nvSpPr>
        <p:spPr bwMode="gray">
          <a:xfrm>
            <a:off x="1375077" y="208873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2" hasCustomPrompt="1"/>
          </p:nvPr>
        </p:nvSpPr>
        <p:spPr bwMode="gray">
          <a:xfrm>
            <a:off x="1606808" y="2666807"/>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8" hasCustomPrompt="1"/>
          </p:nvPr>
        </p:nvSpPr>
        <p:spPr bwMode="gray">
          <a:xfrm>
            <a:off x="1814028" y="324487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9"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2" name="TextBox 31"/>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p>
        </p:txBody>
      </p:sp>
    </p:spTree>
    <p:extLst>
      <p:ext uri="{BB962C8B-B14F-4D97-AF65-F5344CB8AC3E}">
        <p14:creationId xmlns:p14="http://schemas.microsoft.com/office/powerpoint/2010/main" val="3056715479"/>
      </p:ext>
    </p:extLst>
  </p:cSld>
  <p:clrMapOvr>
    <a:overrideClrMapping bg1="lt1" tx1="dk1" bg2="lt2" tx2="dk2" accent1="accent1" accent2="accent2" accent3="accent3" accent4="accent4" accent5="accent5" accent6="accent6" hlink="hlink" folHlink="folHlink"/>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showMasterSp="0" preserve="1" userDrawn="1">
  <p:cSld name="Road Map 7">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80339" y="12450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686412"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873696" y="220849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17" name="TextBox 16"/>
          <p:cNvSpPr txBox="1"/>
          <p:nvPr userDrawn="1"/>
        </p:nvSpPr>
        <p:spPr bwMode="gray">
          <a:xfrm>
            <a:off x="1073506" y="269021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3" name="TextBox 22"/>
          <p:cNvSpPr txBox="1"/>
          <p:nvPr userDrawn="1"/>
        </p:nvSpPr>
        <p:spPr bwMode="gray">
          <a:xfrm>
            <a:off x="1267053" y="317194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5"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6" name="TextBox 25"/>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4"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080729" y="14143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273838" y="189604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466947" y="237777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2" name="Text Placeholder 4"/>
          <p:cNvSpPr>
            <a:spLocks noGrp="1"/>
          </p:cNvSpPr>
          <p:nvPr>
            <p:ph type="body" sz="quarter" idx="41" hasCustomPrompt="1"/>
          </p:nvPr>
        </p:nvSpPr>
        <p:spPr bwMode="gray">
          <a:xfrm>
            <a:off x="1660056" y="285949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3" name="Text Placeholder 4"/>
          <p:cNvSpPr>
            <a:spLocks noGrp="1"/>
          </p:cNvSpPr>
          <p:nvPr>
            <p:ph type="body" sz="quarter" idx="42" hasCustomPrompt="1"/>
          </p:nvPr>
        </p:nvSpPr>
        <p:spPr bwMode="gray">
          <a:xfrm>
            <a:off x="1853165" y="334122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43"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5" name="TextBox 34"/>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p>
        </p:txBody>
      </p:sp>
    </p:spTree>
    <p:extLst>
      <p:ext uri="{BB962C8B-B14F-4D97-AF65-F5344CB8AC3E}">
        <p14:creationId xmlns:p14="http://schemas.microsoft.com/office/powerpoint/2010/main" val="3274007635"/>
      </p:ext>
    </p:extLst>
  </p:cSld>
  <p:clrMapOvr>
    <a:overrideClrMapping bg1="lt1" tx1="dk1" bg2="lt2" tx2="dk2" accent1="accent1" accent2="accent2" accent3="accent3" accent4="accent4" accent5="accent5" accent6="accent6" hlink="hlink" folHlink="folHlink"/>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showMasterSp="0" preserve="1" userDrawn="1">
  <p:cSld name="Road Map 8">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5" name="TextBox 24"/>
          <p:cNvSpPr txBox="1"/>
          <p:nvPr userDrawn="1"/>
        </p:nvSpPr>
        <p:spPr bwMode="gray">
          <a:xfrm>
            <a:off x="1304319" y="324075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61414" y="117622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5" name="TextBox 14"/>
          <p:cNvSpPr txBox="1"/>
          <p:nvPr userDrawn="1"/>
        </p:nvSpPr>
        <p:spPr bwMode="gray">
          <a:xfrm>
            <a:off x="786050" y="200204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72902"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8</a:t>
            </a:r>
          </a:p>
        </p:txBody>
      </p:sp>
      <p:sp>
        <p:nvSpPr>
          <p:cNvPr id="17" name="TextBox 16"/>
          <p:cNvSpPr txBox="1"/>
          <p:nvPr userDrawn="1"/>
        </p:nvSpPr>
        <p:spPr bwMode="gray">
          <a:xfrm>
            <a:off x="967157" y="24149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2833"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grpSp>
        <p:nvGrpSpPr>
          <p:cNvPr id="2" name="Group 1"/>
          <p:cNvGrpSpPr/>
          <p:nvPr userDrawn="1"/>
        </p:nvGrpSpPr>
        <p:grpSpPr bwMode="gray">
          <a:xfrm>
            <a:off x="629995" y="1589135"/>
            <a:ext cx="274320" cy="492443"/>
            <a:chOff x="842273" y="1726771"/>
            <a:chExt cx="274320" cy="492443"/>
          </a:xfrm>
        </p:grpSpPr>
        <p:sp>
          <p:nvSpPr>
            <p:cNvPr id="14" name="TextBox 13"/>
            <p:cNvSpPr txBox="1"/>
            <p:nvPr userDrawn="1"/>
          </p:nvSpPr>
          <p:spPr bwMode="gray">
            <a:xfrm>
              <a:off x="842273"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28" name="Rectangle 27"/>
            <p:cNvSpPr/>
            <p:nvPr userDrawn="1"/>
          </p:nvSpPr>
          <p:spPr bwMode="gray">
            <a:xfrm rot="20240294">
              <a:off x="1002510" y="1948341"/>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a:solidFill>
                  <a:srgbClr val="FFFFFF"/>
                </a:solidFill>
              </a:endParaRPr>
            </a:p>
          </p:txBody>
        </p:sp>
      </p:grpSp>
      <p:sp>
        <p:nvSpPr>
          <p:cNvPr id="23" name="TextBox 22"/>
          <p:cNvSpPr txBox="1"/>
          <p:nvPr userDrawn="1"/>
        </p:nvSpPr>
        <p:spPr bwMode="gray">
          <a:xfrm>
            <a:off x="1135738" y="282785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9"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3" name="TextBox 32"/>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32" name="Text Placeholder 4"/>
          <p:cNvSpPr>
            <a:spLocks noGrp="1"/>
          </p:cNvSpPr>
          <p:nvPr>
            <p:ph type="body" sz="quarter" idx="28" hasCustomPrompt="1"/>
          </p:nvPr>
        </p:nvSpPr>
        <p:spPr bwMode="gray">
          <a:xfrm>
            <a:off x="1053142" y="134550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31" hasCustomPrompt="1"/>
          </p:nvPr>
        </p:nvSpPr>
        <p:spPr bwMode="gray">
          <a:xfrm>
            <a:off x="1218664" y="175841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5" name="Text Placeholder 4"/>
          <p:cNvSpPr>
            <a:spLocks noGrp="1"/>
          </p:cNvSpPr>
          <p:nvPr>
            <p:ph type="body" sz="quarter" idx="32" hasCustomPrompt="1"/>
          </p:nvPr>
        </p:nvSpPr>
        <p:spPr bwMode="gray">
          <a:xfrm>
            <a:off x="1384186" y="217131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6" name="Text Placeholder 4"/>
          <p:cNvSpPr>
            <a:spLocks noGrp="1"/>
          </p:cNvSpPr>
          <p:nvPr>
            <p:ph type="body" sz="quarter" idx="45" hasCustomPrompt="1"/>
          </p:nvPr>
        </p:nvSpPr>
        <p:spPr bwMode="gray">
          <a:xfrm>
            <a:off x="1549708" y="25842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7" name="Text Placeholder 4"/>
          <p:cNvSpPr>
            <a:spLocks noGrp="1"/>
          </p:cNvSpPr>
          <p:nvPr>
            <p:ph type="body" sz="quarter" idx="46" hasCustomPrompt="1"/>
          </p:nvPr>
        </p:nvSpPr>
        <p:spPr bwMode="gray">
          <a:xfrm>
            <a:off x="1715230" y="299713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8" name="Text Placeholder 4"/>
          <p:cNvSpPr>
            <a:spLocks noGrp="1"/>
          </p:cNvSpPr>
          <p:nvPr>
            <p:ph type="body" sz="quarter" idx="47" hasCustomPrompt="1"/>
          </p:nvPr>
        </p:nvSpPr>
        <p:spPr bwMode="gray">
          <a:xfrm>
            <a:off x="1880752" y="341003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9" name="Text Placeholder 4"/>
          <p:cNvSpPr>
            <a:spLocks noGrp="1"/>
          </p:cNvSpPr>
          <p:nvPr>
            <p:ph type="body" sz="quarter" idx="48"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40" name="TextBox 39"/>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p>
        </p:txBody>
      </p:sp>
    </p:spTree>
    <p:extLst>
      <p:ext uri="{BB962C8B-B14F-4D97-AF65-F5344CB8AC3E}">
        <p14:creationId xmlns:p14="http://schemas.microsoft.com/office/powerpoint/2010/main" val="3841720048"/>
      </p:ext>
    </p:extLst>
  </p:cSld>
  <p:clrMapOvr>
    <a:overrideClrMapping bg1="lt1" tx1="dk1" bg2="lt2" tx2="dk2" accent1="accent1" accent2="accent2" accent3="accent3" accent4="accent4" accent5="accent5" accent6="accent6" hlink="hlink" folHlink="folHlink"/>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1" name="Rectangle 20"/>
          <p:cNvSpPr/>
          <p:nvPr userDrawn="1"/>
        </p:nvSpPr>
        <p:spPr bwMode="gray">
          <a:xfrm>
            <a:off x="0" y="-1"/>
            <a:ext cx="6400800" cy="10885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15" name="Straight Connector 14"/>
          <p:cNvCxnSpPr/>
          <p:nvPr userDrawn="1"/>
        </p:nvCxnSpPr>
        <p:spPr bwMode="gray">
          <a:xfrm>
            <a:off x="1169427" y="1576552"/>
            <a:ext cx="4830717" cy="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1"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grpSp>
        <p:nvGrpSpPr>
          <p:cNvPr id="20" name="Group 4"/>
          <p:cNvGrpSpPr>
            <a:grpSpLocks noChangeAspect="1"/>
          </p:cNvGrpSpPr>
          <p:nvPr userDrawn="1"/>
        </p:nvGrpSpPr>
        <p:grpSpPr bwMode="gray">
          <a:xfrm>
            <a:off x="1171808" y="939171"/>
            <a:ext cx="720279" cy="558772"/>
            <a:chOff x="1155" y="849"/>
            <a:chExt cx="1717" cy="1332"/>
          </a:xfrm>
        </p:grpSpPr>
        <p:sp>
          <p:nvSpPr>
            <p:cNvPr id="26" name="Freeform 6"/>
            <p:cNvSpPr>
              <a:spLocks/>
            </p:cNvSpPr>
            <p:nvPr userDrawn="1"/>
          </p:nvSpPr>
          <p:spPr bwMode="gray">
            <a:xfrm>
              <a:off x="2045" y="1541"/>
              <a:ext cx="827" cy="640"/>
            </a:xfrm>
            <a:custGeom>
              <a:avLst/>
              <a:gdLst>
                <a:gd name="T0" fmla="*/ 0 w 1653"/>
                <a:gd name="T1" fmla="*/ 0 h 1280"/>
                <a:gd name="T2" fmla="*/ 828 w 1653"/>
                <a:gd name="T3" fmla="*/ 0 h 1280"/>
                <a:gd name="T4" fmla="*/ 1653 w 1653"/>
                <a:gd name="T5" fmla="*/ 1280 h 1280"/>
                <a:gd name="T6" fmla="*/ 824 w 1653"/>
                <a:gd name="T7" fmla="*/ 1280 h 1280"/>
                <a:gd name="T8" fmla="*/ 0 w 1653"/>
                <a:gd name="T9" fmla="*/ 0 h 1280"/>
              </a:gdLst>
              <a:ahLst/>
              <a:cxnLst>
                <a:cxn ang="0">
                  <a:pos x="T0" y="T1"/>
                </a:cxn>
                <a:cxn ang="0">
                  <a:pos x="T2" y="T3"/>
                </a:cxn>
                <a:cxn ang="0">
                  <a:pos x="T4" y="T5"/>
                </a:cxn>
                <a:cxn ang="0">
                  <a:pos x="T6" y="T7"/>
                </a:cxn>
                <a:cxn ang="0">
                  <a:pos x="T8" y="T9"/>
                </a:cxn>
              </a:cxnLst>
              <a:rect l="0" t="0" r="r" b="b"/>
              <a:pathLst>
                <a:path w="1653" h="1280">
                  <a:moveTo>
                    <a:pt x="0" y="0"/>
                  </a:moveTo>
                  <a:lnTo>
                    <a:pt x="828" y="0"/>
                  </a:lnTo>
                  <a:lnTo>
                    <a:pt x="1653" y="1280"/>
                  </a:lnTo>
                  <a:lnTo>
                    <a:pt x="824" y="1280"/>
                  </a:lnTo>
                  <a:lnTo>
                    <a:pt x="0" y="0"/>
                  </a:lnTo>
                  <a:close/>
                </a:path>
              </a:pathLst>
            </a:custGeom>
            <a:solidFill>
              <a:srgbClr val="B2B3B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7" name="Freeform 7"/>
            <p:cNvSpPr>
              <a:spLocks/>
            </p:cNvSpPr>
            <p:nvPr userDrawn="1"/>
          </p:nvSpPr>
          <p:spPr bwMode="gray">
            <a:xfrm>
              <a:off x="1155" y="1541"/>
              <a:ext cx="826" cy="640"/>
            </a:xfrm>
            <a:custGeom>
              <a:avLst/>
              <a:gdLst>
                <a:gd name="T0" fmla="*/ 824 w 1653"/>
                <a:gd name="T1" fmla="*/ 0 h 1280"/>
                <a:gd name="T2" fmla="*/ 1653 w 1653"/>
                <a:gd name="T3" fmla="*/ 0 h 1280"/>
                <a:gd name="T4" fmla="*/ 829 w 1653"/>
                <a:gd name="T5" fmla="*/ 1280 h 1280"/>
                <a:gd name="T6" fmla="*/ 0 w 1653"/>
                <a:gd name="T7" fmla="*/ 1280 h 1280"/>
                <a:gd name="T8" fmla="*/ 824 w 1653"/>
                <a:gd name="T9" fmla="*/ 0 h 1280"/>
              </a:gdLst>
              <a:ahLst/>
              <a:cxnLst>
                <a:cxn ang="0">
                  <a:pos x="T0" y="T1"/>
                </a:cxn>
                <a:cxn ang="0">
                  <a:pos x="T2" y="T3"/>
                </a:cxn>
                <a:cxn ang="0">
                  <a:pos x="T4" y="T5"/>
                </a:cxn>
                <a:cxn ang="0">
                  <a:pos x="T6" y="T7"/>
                </a:cxn>
                <a:cxn ang="0">
                  <a:pos x="T8" y="T9"/>
                </a:cxn>
              </a:cxnLst>
              <a:rect l="0" t="0" r="r" b="b"/>
              <a:pathLst>
                <a:path w="1653" h="1280">
                  <a:moveTo>
                    <a:pt x="824" y="0"/>
                  </a:moveTo>
                  <a:lnTo>
                    <a:pt x="1653" y="0"/>
                  </a:lnTo>
                  <a:lnTo>
                    <a:pt x="829" y="1280"/>
                  </a:lnTo>
                  <a:lnTo>
                    <a:pt x="0" y="1280"/>
                  </a:lnTo>
                  <a:lnTo>
                    <a:pt x="824" y="0"/>
                  </a:lnTo>
                  <a:close/>
                </a:path>
              </a:pathLst>
            </a:custGeom>
            <a:solidFill>
              <a:srgbClr val="B2B3B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8" name="Freeform 8"/>
            <p:cNvSpPr>
              <a:spLocks/>
            </p:cNvSpPr>
            <p:nvPr userDrawn="1"/>
          </p:nvSpPr>
          <p:spPr bwMode="gray">
            <a:xfrm>
              <a:off x="1609" y="849"/>
              <a:ext cx="826" cy="640"/>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Lst>
              <a:ahLst/>
              <a:cxnLst>
                <a:cxn ang="0">
                  <a:pos x="T0" y="T1"/>
                </a:cxn>
                <a:cxn ang="0">
                  <a:pos x="T2" y="T3"/>
                </a:cxn>
                <a:cxn ang="0">
                  <a:pos x="T4" y="T5"/>
                </a:cxn>
                <a:cxn ang="0">
                  <a:pos x="T6" y="T7"/>
                </a:cxn>
                <a:cxn ang="0">
                  <a:pos x="T8" y="T9"/>
                </a:cxn>
              </a:cxnLst>
              <a:rect l="0" t="0" r="r" b="b"/>
              <a:pathLst>
                <a:path w="1653" h="1280">
                  <a:moveTo>
                    <a:pt x="0" y="0"/>
                  </a:moveTo>
                  <a:lnTo>
                    <a:pt x="829" y="0"/>
                  </a:lnTo>
                  <a:lnTo>
                    <a:pt x="1653" y="1280"/>
                  </a:lnTo>
                  <a:lnTo>
                    <a:pt x="824" y="1280"/>
                  </a:lnTo>
                  <a:lnTo>
                    <a:pt x="0" y="0"/>
                  </a:lnTo>
                  <a:close/>
                </a:path>
              </a:pathLst>
            </a:custGeom>
            <a:solidFill>
              <a:srgbClr val="CF0A2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grpSp>
      <p:sp>
        <p:nvSpPr>
          <p:cNvPr id="2" name="Title 1"/>
          <p:cNvSpPr>
            <a:spLocks noGrp="1"/>
          </p:cNvSpPr>
          <p:nvPr>
            <p:ph type="title" hasCustomPrompt="1"/>
          </p:nvPr>
        </p:nvSpPr>
        <p:spPr bwMode="gray">
          <a:xfrm>
            <a:off x="1172943" y="2284456"/>
            <a:ext cx="4389120" cy="307777"/>
          </a:xfrm>
        </p:spPr>
        <p:txBody>
          <a:bodyPr/>
          <a:lstStyle>
            <a:lvl1pPr>
              <a:defRPr sz="2000" b="0">
                <a:solidFill>
                  <a:schemeClr val="tx1"/>
                </a:solidFill>
              </a:defRPr>
            </a:lvl1pPr>
          </a:lstStyle>
          <a:p>
            <a:r>
              <a:rPr lang="en-US" dirty="0"/>
              <a:t>Divider Title – Arial 20pt Regular</a:t>
            </a:r>
          </a:p>
        </p:txBody>
      </p:sp>
      <p:sp>
        <p:nvSpPr>
          <p:cNvPr id="4" name="Text Placeholder 3"/>
          <p:cNvSpPr>
            <a:spLocks noGrp="1"/>
          </p:cNvSpPr>
          <p:nvPr>
            <p:ph type="body" sz="quarter" idx="47" hasCustomPrompt="1"/>
          </p:nvPr>
        </p:nvSpPr>
        <p:spPr bwMode="gray">
          <a:xfrm>
            <a:off x="1172943" y="2604778"/>
            <a:ext cx="43891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Divider Subtitle – Arial 14pt Regular</a:t>
            </a:r>
          </a:p>
        </p:txBody>
      </p:sp>
      <p:sp>
        <p:nvSpPr>
          <p:cNvPr id="6" name="Text Placeholder 5"/>
          <p:cNvSpPr>
            <a:spLocks noGrp="1"/>
          </p:cNvSpPr>
          <p:nvPr>
            <p:ph type="body" sz="quarter" idx="48" hasCustomPrompt="1"/>
          </p:nvPr>
        </p:nvSpPr>
        <p:spPr bwMode="gray">
          <a:xfrm>
            <a:off x="4628544" y="1658893"/>
            <a:ext cx="1371600" cy="200055"/>
          </a:xfrm>
        </p:spPr>
        <p:txBody>
          <a:bodyPr/>
          <a:lstStyle>
            <a:lvl1pPr marL="0" indent="0" algn="r">
              <a:spcBef>
                <a:spcPts val="0"/>
              </a:spcBef>
              <a:buNone/>
              <a:defRPr sz="1300" i="1">
                <a:solidFill>
                  <a:schemeClr val="accent3"/>
                </a:solidFill>
              </a:defRPr>
            </a:lvl1pPr>
            <a:lvl2pPr marL="114300" indent="0" algn="r">
              <a:spcBef>
                <a:spcPts val="0"/>
              </a:spcBef>
              <a:buNone/>
              <a:defRPr sz="1300" i="1">
                <a:solidFill>
                  <a:schemeClr val="accent3"/>
                </a:solidFill>
              </a:defRPr>
            </a:lvl2pPr>
            <a:lvl3pPr marL="228600" indent="0" algn="r">
              <a:spcBef>
                <a:spcPts val="0"/>
              </a:spcBef>
              <a:buNone/>
              <a:defRPr sz="1300" i="1">
                <a:solidFill>
                  <a:schemeClr val="accent3"/>
                </a:solidFill>
              </a:defRPr>
            </a:lvl3pPr>
            <a:lvl4pPr marL="342900" indent="0" algn="r">
              <a:spcBef>
                <a:spcPts val="0"/>
              </a:spcBef>
              <a:buNone/>
              <a:defRPr sz="1300" i="1">
                <a:solidFill>
                  <a:schemeClr val="accent3"/>
                </a:solidFill>
              </a:defRPr>
            </a:lvl4pPr>
            <a:lvl5pPr marL="457200" indent="0" algn="r">
              <a:spcBef>
                <a:spcPts val="0"/>
              </a:spcBef>
              <a:buNone/>
              <a:defRPr sz="1300" i="1">
                <a:solidFill>
                  <a:schemeClr val="accent3"/>
                </a:solidFill>
              </a:defRPr>
            </a:lvl5pPr>
          </a:lstStyle>
          <a:p>
            <a:pPr lvl="0"/>
            <a:r>
              <a:rPr lang="en-US" dirty="0"/>
              <a:t>Chapter #</a:t>
            </a:r>
          </a:p>
        </p:txBody>
      </p:sp>
      <p:sp>
        <p:nvSpPr>
          <p:cNvPr id="8" name="Text Placeholder 7"/>
          <p:cNvSpPr>
            <a:spLocks noGrp="1"/>
          </p:cNvSpPr>
          <p:nvPr>
            <p:ph type="body" sz="quarter" idx="49" hasCustomPrompt="1"/>
          </p:nvPr>
        </p:nvSpPr>
        <p:spPr bwMode="gray">
          <a:xfrm>
            <a:off x="1381117" y="3078496"/>
            <a:ext cx="2743200" cy="1333698"/>
          </a:xfrm>
        </p:spPr>
        <p:txBody>
          <a:bodyPr/>
          <a:lstStyle>
            <a:lvl1pPr>
              <a:defRPr/>
            </a:lvl1pPr>
          </a:lstStyle>
          <a:p>
            <a:pPr lvl="0"/>
            <a:r>
              <a:rPr lang="en-US" dirty="0"/>
              <a:t>Bulleted text, if needed – Arial 10pt Regular Nine bullet levels are built in (hit Enter then Tab to get to the next bullet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4162014"/>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615117162"/>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6"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7"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9"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10"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1420981648"/>
      </p:ext>
    </p:extLst>
  </p:cSld>
  <p:clrMapOvr>
    <a:overrideClrMapping bg1="lt1" tx1="dk1" bg2="lt2" tx2="dk2" accent1="accent1" accent2="accent2" accent3="accent3" accent4="accent4" accent5="accent5" accent6="accent6" hlink="hlink" folHlink="folHlink"/>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showMasterSp="0" preserve="1" userDrawn="1">
  <p:cSld name="Impact Slide">
    <p:bg bwMode="gray">
      <p:bgPr>
        <a:solidFill>
          <a:schemeClr val="accent4"/>
        </a:solidFill>
        <a:effectLst/>
      </p:bgPr>
    </p:bg>
    <p:spTree>
      <p:nvGrpSpPr>
        <p:cNvPr id="1" name=""/>
        <p:cNvGrpSpPr/>
        <p:nvPr/>
      </p:nvGrpSpPr>
      <p:grpSpPr>
        <a:xfrm>
          <a:off x="0" y="0"/>
          <a:ext cx="0" cy="0"/>
          <a:chOff x="0" y="0"/>
          <a:chExt cx="0" cy="0"/>
        </a:xfrm>
      </p:grpSpPr>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0"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12"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2"/>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3" name="Text Placeholder 4"/>
          <p:cNvSpPr>
            <a:spLocks noGrp="1"/>
          </p:cNvSpPr>
          <p:nvPr>
            <p:ph type="body" sz="quarter" idx="27" hasCustomPrompt="1"/>
          </p:nvPr>
        </p:nvSpPr>
        <p:spPr bwMode="gray">
          <a:xfrm>
            <a:off x="955976" y="1760829"/>
            <a:ext cx="4488849" cy="1777410"/>
          </a:xfrm>
        </p:spPr>
        <p:txBody>
          <a:bodyPr/>
          <a:lstStyle>
            <a:lvl1pPr marL="0" indent="0">
              <a:lnSpc>
                <a:spcPct val="110000"/>
              </a:lnSpc>
              <a:spcBef>
                <a:spcPts val="1200"/>
              </a:spcBef>
              <a:buNone/>
              <a:defRPr sz="1500" baseline="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Use dark background slides sparingly as impact slides (ex: a single quote, statistic, or large image). See sample impact slides in the ABC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4389120" y="4619012"/>
            <a:ext cx="2011680" cy="181588"/>
          </a:xfrm>
        </p:spPr>
        <p:txBody>
          <a:bodyPr rIns="45720" bIns="27432" anchor="b" anchorCtr="0"/>
          <a:lstStyle>
            <a:lvl1pPr marL="0" indent="0">
              <a:spcBef>
                <a:spcPts val="0"/>
              </a:spcBef>
              <a:buNone/>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5" name="TextBox 14"/>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p>
        </p:txBody>
      </p:sp>
    </p:spTree>
    <p:extLst>
      <p:ext uri="{BB962C8B-B14F-4D97-AF65-F5344CB8AC3E}">
        <p14:creationId xmlns:p14="http://schemas.microsoft.com/office/powerpoint/2010/main" val="3911107194"/>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FFFFFF"/>
                </a:solidFill>
                <a:cs typeface="Arial" pitchFamily="34" charset="0"/>
              </a:rPr>
              <a:t>Notes:</a:t>
            </a:r>
          </a:p>
        </p:txBody>
      </p:sp>
    </p:spTree>
    <p:extLst>
      <p:ext uri="{BB962C8B-B14F-4D97-AF65-F5344CB8AC3E}">
        <p14:creationId xmlns:p14="http://schemas.microsoft.com/office/powerpoint/2010/main" val="3037263563"/>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preserve="1" userDrawn="1">
  <p:cSld name="Notes (Alt)">
    <p:spTree>
      <p:nvGrpSpPr>
        <p:cNvPr id="1" name=""/>
        <p:cNvGrpSpPr/>
        <p:nvPr/>
      </p:nvGrpSpPr>
      <p:grpSpPr>
        <a:xfrm>
          <a:off x="0" y="0"/>
          <a:ext cx="0" cy="0"/>
          <a:chOff x="0" y="0"/>
          <a:chExt cx="0" cy="0"/>
        </a:xfrm>
      </p:grpSpPr>
      <p:sp>
        <p:nvSpPr>
          <p:cNvPr id="14" name="Rectangle 13"/>
          <p:cNvSpPr/>
          <p:nvPr userDrawn="1"/>
        </p:nvSpPr>
        <p:spPr bwMode="gray">
          <a:xfrm>
            <a:off x="0" y="-1"/>
            <a:ext cx="6400800" cy="10885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320675" y="85309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18" name="TextBox 17"/>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333E48"/>
                </a:solidFill>
                <a:cs typeface="Arial" pitchFamily="34" charset="0"/>
              </a:rPr>
              <a:t>Notes:</a:t>
            </a:r>
          </a:p>
        </p:txBody>
      </p:sp>
    </p:spTree>
    <p:extLst>
      <p:ext uri="{BB962C8B-B14F-4D97-AF65-F5344CB8AC3E}">
        <p14:creationId xmlns:p14="http://schemas.microsoft.com/office/powerpoint/2010/main" val="3322071606"/>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preserve="1" userDrawn="1">
  <p:cSld name="Speech Text Bottom">
    <p:spTree>
      <p:nvGrpSpPr>
        <p:cNvPr id="1" name=""/>
        <p:cNvGrpSpPr/>
        <p:nvPr/>
      </p:nvGrpSpPr>
      <p:grpSpPr>
        <a:xfrm>
          <a:off x="0" y="0"/>
          <a:ext cx="0" cy="0"/>
          <a:chOff x="0" y="0"/>
          <a:chExt cx="0" cy="0"/>
        </a:xfrm>
      </p:grpSpPr>
      <p:sp>
        <p:nvSpPr>
          <p:cNvPr id="4" name="Rectangle 3"/>
          <p:cNvSpPr/>
          <p:nvPr userDrawn="1"/>
        </p:nvSpPr>
        <p:spPr bwMode="gray">
          <a:xfrm>
            <a:off x="0" y="-1"/>
            <a:ext cx="6400800" cy="10885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 name="Title 1"/>
          <p:cNvSpPr>
            <a:spLocks noGrp="1"/>
          </p:cNvSpPr>
          <p:nvPr>
            <p:ph type="title" hasCustomPrompt="1"/>
          </p:nvPr>
        </p:nvSpPr>
        <p:spPr bwMode="gray">
          <a:xfrm>
            <a:off x="320675" y="2487144"/>
            <a:ext cx="5759450" cy="2018181"/>
          </a:xfrm>
        </p:spPr>
        <p:txBody>
          <a:bodyPr anchor="t" anchorCtr="0"/>
          <a:lstStyle>
            <a:lvl1pPr>
              <a:lnSpc>
                <a:spcPct val="110000"/>
              </a:lnSpc>
              <a:spcBef>
                <a:spcPts val="800"/>
              </a:spcBef>
              <a:defRPr sz="1000" b="0">
                <a:solidFill>
                  <a:schemeClr val="tx1"/>
                </a:solidFill>
              </a:defRPr>
            </a:lvl1pPr>
          </a:lstStyle>
          <a:p>
            <a:r>
              <a:rPr lang="en-US" dirty="0"/>
              <a:t>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a:t>
            </a:r>
          </a:p>
        </p:txBody>
      </p:sp>
    </p:spTree>
    <p:extLst>
      <p:ext uri="{BB962C8B-B14F-4D97-AF65-F5344CB8AC3E}">
        <p14:creationId xmlns:p14="http://schemas.microsoft.com/office/powerpoint/2010/main" val="22583109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29935"/>
            <a:ext cx="4023360" cy="307777"/>
          </a:xfrm>
        </p:spPr>
        <p:txBody>
          <a:bodyPr anchor="t" anchorCtr="0"/>
          <a:lstStyle>
            <a:lvl1pPr>
              <a:defRPr sz="2000" b="0">
                <a:solidFill>
                  <a:schemeClr val="tx1"/>
                </a:solidFill>
              </a:defRPr>
            </a:lvl1pPr>
          </a:lstStyle>
          <a:p>
            <a:r>
              <a:rPr lang="en-US" dirty="0"/>
              <a:t>Insert Program Name Here</a:t>
            </a:r>
          </a:p>
        </p:txBody>
      </p:sp>
      <p:sp>
        <p:nvSpPr>
          <p:cNvPr id="15" name="Text Placeholder 5"/>
          <p:cNvSpPr>
            <a:spLocks noGrp="1"/>
          </p:cNvSpPr>
          <p:nvPr>
            <p:ph type="body" sz="quarter" idx="20" hasCustomPrompt="1"/>
          </p:nvPr>
        </p:nvSpPr>
        <p:spPr bwMode="gray">
          <a:xfrm>
            <a:off x="784156" y="11437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5" name="Text Placeholder 4"/>
          <p:cNvSpPr>
            <a:spLocks noGrp="1"/>
          </p:cNvSpPr>
          <p:nvPr>
            <p:ph type="body" sz="quarter" idx="30" hasCustomPrompt="1"/>
          </p:nvPr>
        </p:nvSpPr>
        <p:spPr bwMode="gray">
          <a:xfrm>
            <a:off x="784156" y="1348779"/>
            <a:ext cx="347472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cxnSp>
        <p:nvCxnSpPr>
          <p:cNvPr id="24" name="Straight Connector 23"/>
          <p:cNvCxnSpPr/>
          <p:nvPr userDrawn="1"/>
        </p:nvCxnSpPr>
        <p:spPr bwMode="gray">
          <a:xfrm>
            <a:off x="4879843" y="375284"/>
            <a:ext cx="0" cy="4425315"/>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bwMode="gray">
          <a:xfrm>
            <a:off x="4953943" y="375975"/>
            <a:ext cx="1419725" cy="442531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LEGAL CAVEAT</a:t>
            </a:r>
          </a:p>
          <a:p>
            <a:pPr>
              <a:spcBef>
                <a:spcPts val="400"/>
              </a:spcBef>
            </a:pPr>
            <a:r>
              <a:rPr lang="en-US" sz="530" dirty="0">
                <a:solidFill>
                  <a:srgbClr val="333E48"/>
                </a:solidFill>
                <a:cs typeface="Aria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a:t>
            </a:r>
            <a:br>
              <a:rPr lang="en-US" sz="530" dirty="0">
                <a:solidFill>
                  <a:srgbClr val="333E48"/>
                </a:solidFill>
                <a:cs typeface="Arial"/>
              </a:rPr>
            </a:br>
            <a:r>
              <a:rPr lang="en-US" sz="530" dirty="0">
                <a:solidFill>
                  <a:srgbClr val="333E48"/>
                </a:solidFill>
                <a:cs typeface="Arial"/>
              </a:rPr>
              <a:t>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a:t>
            </a:r>
            <a:br>
              <a:rPr lang="en-US" sz="530" dirty="0">
                <a:solidFill>
                  <a:srgbClr val="333E48"/>
                </a:solidFill>
                <a:cs typeface="Arial"/>
              </a:rPr>
            </a:br>
            <a:r>
              <a:rPr lang="en-US" sz="530" dirty="0">
                <a:solidFill>
                  <a:srgbClr val="333E48"/>
                </a:solidFill>
                <a:cs typeface="Arial"/>
              </a:rPr>
              <a:t>(b) any recommendation or graded ranking by Advisory Board, or (c) failure of member and its employees and agents to abide by the terms set forth herein.</a:t>
            </a:r>
          </a:p>
          <a:p>
            <a:pPr>
              <a:spcBef>
                <a:spcPts val="400"/>
              </a:spcBef>
            </a:pPr>
            <a:r>
              <a:rPr lang="en-US" sz="530" dirty="0">
                <a:solidFill>
                  <a:srgbClr val="333E48"/>
                </a:solidFill>
                <a:cs typeface="Aria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p:txBody>
      </p:sp>
      <p:sp>
        <p:nvSpPr>
          <p:cNvPr id="6" name="Text Placeholder 5"/>
          <p:cNvSpPr>
            <a:spLocks noGrp="1"/>
          </p:cNvSpPr>
          <p:nvPr>
            <p:ph type="body" sz="quarter" idx="37" hasCustomPrompt="1"/>
          </p:nvPr>
        </p:nvSpPr>
        <p:spPr bwMode="gray">
          <a:xfrm>
            <a:off x="784156" y="1547065"/>
            <a:ext cx="347472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16" name="Text Placeholder 5"/>
          <p:cNvSpPr>
            <a:spLocks noGrp="1"/>
          </p:cNvSpPr>
          <p:nvPr>
            <p:ph type="body" sz="quarter" idx="38" hasCustomPrompt="1"/>
          </p:nvPr>
        </p:nvSpPr>
        <p:spPr bwMode="gray">
          <a:xfrm>
            <a:off x="784156" y="1677053"/>
            <a:ext cx="347472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18" name="Text Placeholder 5"/>
          <p:cNvSpPr>
            <a:spLocks noGrp="1"/>
          </p:cNvSpPr>
          <p:nvPr>
            <p:ph type="body" sz="quarter" idx="39" hasCustomPrompt="1"/>
          </p:nvPr>
        </p:nvSpPr>
        <p:spPr bwMode="gray">
          <a:xfrm>
            <a:off x="784156" y="2111845"/>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6" name="Text Placeholder 4"/>
          <p:cNvSpPr>
            <a:spLocks noGrp="1"/>
          </p:cNvSpPr>
          <p:nvPr>
            <p:ph type="body" sz="quarter" idx="40" hasCustomPrompt="1"/>
          </p:nvPr>
        </p:nvSpPr>
        <p:spPr bwMode="gray">
          <a:xfrm>
            <a:off x="784156" y="2321372"/>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5"/>
          <p:cNvSpPr>
            <a:spLocks noGrp="1"/>
          </p:cNvSpPr>
          <p:nvPr>
            <p:ph type="body" sz="quarter" idx="41" hasCustomPrompt="1"/>
          </p:nvPr>
        </p:nvSpPr>
        <p:spPr bwMode="gray">
          <a:xfrm>
            <a:off x="784156" y="2775232"/>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28" name="Text Placeholder 4"/>
          <p:cNvSpPr>
            <a:spLocks noGrp="1"/>
          </p:cNvSpPr>
          <p:nvPr>
            <p:ph type="body" sz="quarter" idx="42" hasCustomPrompt="1"/>
          </p:nvPr>
        </p:nvSpPr>
        <p:spPr bwMode="gray">
          <a:xfrm>
            <a:off x="784156" y="2984759"/>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784156" y="34386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0" name="Text Placeholder 4"/>
          <p:cNvSpPr>
            <a:spLocks noGrp="1"/>
          </p:cNvSpPr>
          <p:nvPr>
            <p:ph type="body" sz="quarter" idx="44" hasCustomPrompt="1"/>
          </p:nvPr>
        </p:nvSpPr>
        <p:spPr bwMode="gray">
          <a:xfrm>
            <a:off x="784156" y="3648163"/>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2990653226"/>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spTree>
      <p:nvGrpSpPr>
        <p:cNvPr id="1" name=""/>
        <p:cNvGrpSpPr/>
        <p:nvPr/>
      </p:nvGrpSpPr>
      <p:grpSpPr>
        <a:xfrm>
          <a:off x="0" y="0"/>
          <a:ext cx="0" cy="0"/>
          <a:chOff x="0" y="0"/>
          <a:chExt cx="0" cy="0"/>
        </a:xfrm>
      </p:grpSpPr>
      <p:cxnSp>
        <p:nvCxnSpPr>
          <p:cNvPr id="14" name="Straight Connector 13"/>
          <p:cNvCxnSpPr/>
          <p:nvPr userDrawn="1"/>
        </p:nvCxnSpPr>
        <p:spPr bwMode="gray">
          <a:xfrm>
            <a:off x="1677053" y="519535"/>
            <a:ext cx="0" cy="50292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42874" y="396313"/>
            <a:ext cx="1517904" cy="737308"/>
          </a:xfrm>
          <a:prstGeom prst="rect">
            <a:avLst/>
          </a:prstGeom>
        </p:spPr>
      </p:pic>
      <p:sp>
        <p:nvSpPr>
          <p:cNvPr id="8" name="Title 3"/>
          <p:cNvSpPr>
            <a:spLocks noGrp="1"/>
          </p:cNvSpPr>
          <p:nvPr>
            <p:ph type="title" hasCustomPrompt="1"/>
          </p:nvPr>
        </p:nvSpPr>
        <p:spPr bwMode="gray">
          <a:xfrm>
            <a:off x="913784" y="2994031"/>
            <a:ext cx="4572000" cy="769441"/>
          </a:xfrm>
        </p:spPr>
        <p:txBody>
          <a:bodyPr/>
          <a:lstStyle>
            <a:lvl1pPr>
              <a:defRPr sz="2500" b="0">
                <a:solidFill>
                  <a:schemeClr val="tx1"/>
                </a:solidFill>
              </a:defRPr>
            </a:lvl1pPr>
          </a:lstStyle>
          <a:p>
            <a:r>
              <a:rPr lang="en-US" dirty="0"/>
              <a:t>Presentation Title – Arial 25pt Regular, Use Title Case</a:t>
            </a:r>
          </a:p>
        </p:txBody>
      </p:sp>
      <p:sp>
        <p:nvSpPr>
          <p:cNvPr id="9" name="Text Placeholder 5"/>
          <p:cNvSpPr>
            <a:spLocks noGrp="1"/>
          </p:cNvSpPr>
          <p:nvPr>
            <p:ph type="body" sz="quarter" idx="20" hasCustomPrompt="1"/>
          </p:nvPr>
        </p:nvSpPr>
        <p:spPr bwMode="gray">
          <a:xfrm>
            <a:off x="913784" y="3850943"/>
            <a:ext cx="45720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12pt Regular, Use Title Case</a:t>
            </a:r>
          </a:p>
        </p:txBody>
      </p:sp>
      <p:sp>
        <p:nvSpPr>
          <p:cNvPr id="16" name="Text Placeholder 5"/>
          <p:cNvSpPr>
            <a:spLocks noGrp="1"/>
          </p:cNvSpPr>
          <p:nvPr>
            <p:ph type="body" sz="quarter" idx="21" hasCustomPrompt="1"/>
          </p:nvPr>
        </p:nvSpPr>
        <p:spPr bwMode="gray">
          <a:xfrm>
            <a:off x="1754514" y="526372"/>
            <a:ext cx="2167128" cy="493776"/>
          </a:xfrm>
        </p:spPr>
        <p:txBody>
          <a:bodyPr anchor="ctr">
            <a:noAutofit/>
          </a:bodyPr>
          <a:lstStyle>
            <a:lvl1pPr marL="0" indent="0">
              <a:spcBef>
                <a:spcPts val="0"/>
              </a:spcBef>
              <a:buNone/>
              <a:defRPr sz="120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spTree>
    <p:extLst>
      <p:ext uri="{BB962C8B-B14F-4D97-AF65-F5344CB8AC3E}">
        <p14:creationId xmlns:p14="http://schemas.microsoft.com/office/powerpoint/2010/main" val="472399619"/>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42874" y="396313"/>
            <a:ext cx="1517904" cy="737308"/>
          </a:xfrm>
          <a:prstGeom prst="rect">
            <a:avLst/>
          </a:prstGeom>
        </p:spPr>
      </p:pic>
      <p:sp>
        <p:nvSpPr>
          <p:cNvPr id="8" name="Title 3"/>
          <p:cNvSpPr>
            <a:spLocks noGrp="1"/>
          </p:cNvSpPr>
          <p:nvPr>
            <p:ph type="title" hasCustomPrompt="1"/>
          </p:nvPr>
        </p:nvSpPr>
        <p:spPr bwMode="gray">
          <a:xfrm>
            <a:off x="913784" y="2994031"/>
            <a:ext cx="4572000" cy="769441"/>
          </a:xfrm>
        </p:spPr>
        <p:txBody>
          <a:bodyPr/>
          <a:lstStyle>
            <a:lvl1pPr>
              <a:defRPr sz="2500" b="0">
                <a:solidFill>
                  <a:schemeClr val="tx1"/>
                </a:solidFill>
              </a:defRPr>
            </a:lvl1pPr>
          </a:lstStyle>
          <a:p>
            <a:r>
              <a:rPr lang="en-US" dirty="0"/>
              <a:t>Presentation Title – Arial 25pt Regular, Use Title Case</a:t>
            </a:r>
          </a:p>
        </p:txBody>
      </p:sp>
      <p:sp>
        <p:nvSpPr>
          <p:cNvPr id="9" name="Text Placeholder 5"/>
          <p:cNvSpPr>
            <a:spLocks noGrp="1"/>
          </p:cNvSpPr>
          <p:nvPr>
            <p:ph type="body" sz="quarter" idx="20" hasCustomPrompt="1"/>
          </p:nvPr>
        </p:nvSpPr>
        <p:spPr bwMode="gray">
          <a:xfrm>
            <a:off x="913784" y="3850943"/>
            <a:ext cx="45720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12pt Regular, Use Title Case</a:t>
            </a:r>
          </a:p>
        </p:txBody>
      </p:sp>
    </p:spTree>
    <p:extLst>
      <p:ext uri="{BB962C8B-B14F-4D97-AF65-F5344CB8AC3E}">
        <p14:creationId xmlns:p14="http://schemas.microsoft.com/office/powerpoint/2010/main" val="535423318"/>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12" name="TextBox 11"/>
          <p:cNvSpPr txBox="1"/>
          <p:nvPr userDrawn="1"/>
        </p:nvSpPr>
        <p:spPr bwMode="gray">
          <a:xfrm>
            <a:off x="201703" y="4523275"/>
            <a:ext cx="2204936" cy="92333"/>
          </a:xfrm>
          <a:prstGeom prst="rect">
            <a:avLst/>
          </a:prstGeom>
          <a:noFill/>
        </p:spPr>
        <p:txBody>
          <a:bodyPr wrap="square" lIns="0" tIns="0" rIns="0" bIns="0" rtlCol="0" anchor="t" anchorCtr="0">
            <a:spAutoFit/>
          </a:bodyPr>
          <a:lstStyle/>
          <a:p>
            <a:pPr>
              <a:defRPr/>
            </a:pPr>
            <a:r>
              <a:rPr lang="en-US" sz="600" dirty="0">
                <a:solidFill>
                  <a:srgbClr val="617685"/>
                </a:solidFill>
              </a:rPr>
              <a:t>©2016 The Advisory Board Company • </a:t>
            </a:r>
            <a:r>
              <a:rPr lang="en-US" sz="600" b="1" dirty="0">
                <a:solidFill>
                  <a:srgbClr val="617685"/>
                </a:solidFill>
              </a:rPr>
              <a:t>advisory.com</a:t>
            </a:r>
            <a:endParaRPr lang="en-US" sz="600" dirty="0">
              <a:solidFill>
                <a:srgbClr val="617685"/>
              </a:solidFill>
            </a:endParaRPr>
          </a:p>
        </p:txBody>
      </p:sp>
      <p:sp>
        <p:nvSpPr>
          <p:cNvPr id="2" name="Title 1"/>
          <p:cNvSpPr>
            <a:spLocks noGrp="1"/>
          </p:cNvSpPr>
          <p:nvPr>
            <p:ph type="title" hasCustomPrompt="1"/>
          </p:nvPr>
        </p:nvSpPr>
        <p:spPr bwMode="gray">
          <a:xfrm>
            <a:off x="913784" y="771428"/>
            <a:ext cx="4572000" cy="184666"/>
          </a:xfrm>
        </p:spPr>
        <p:txBody>
          <a:bodyPr/>
          <a:lstStyle>
            <a:lvl1pPr>
              <a:defRPr sz="1200">
                <a:solidFill>
                  <a:schemeClr val="tx1"/>
                </a:solidFill>
              </a:defRPr>
            </a:lvl1pPr>
          </a:lstStyle>
          <a:p>
            <a:r>
              <a:rPr lang="en-US" dirty="0"/>
              <a:t>Click to Add Institution Name (If You Need to Customize)</a:t>
            </a:r>
          </a:p>
        </p:txBody>
      </p:sp>
      <p:sp>
        <p:nvSpPr>
          <p:cNvPr id="13" name="Text Placeholder 5"/>
          <p:cNvSpPr>
            <a:spLocks noGrp="1"/>
          </p:cNvSpPr>
          <p:nvPr>
            <p:ph type="body" sz="quarter" idx="20" hasCustomPrompt="1"/>
          </p:nvPr>
        </p:nvSpPr>
        <p:spPr bwMode="gray">
          <a:xfrm>
            <a:off x="913784" y="1020291"/>
            <a:ext cx="45720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Click to Add Date of Presentation (If You Need to Customize)</a:t>
            </a:r>
          </a:p>
        </p:txBody>
      </p:sp>
    </p:spTree>
    <p:extLst>
      <p:ext uri="{BB962C8B-B14F-4D97-AF65-F5344CB8AC3E}">
        <p14:creationId xmlns:p14="http://schemas.microsoft.com/office/powerpoint/2010/main" val="4085955953"/>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29935"/>
            <a:ext cx="4023360" cy="307777"/>
          </a:xfrm>
        </p:spPr>
        <p:txBody>
          <a:bodyPr anchor="t" anchorCtr="0"/>
          <a:lstStyle>
            <a:lvl1pPr>
              <a:defRPr sz="2000" b="0">
                <a:solidFill>
                  <a:schemeClr val="tx1"/>
                </a:solidFill>
              </a:defRPr>
            </a:lvl1pPr>
          </a:lstStyle>
          <a:p>
            <a:r>
              <a:rPr lang="en-US" dirty="0"/>
              <a:t>Insert Program Name Here</a:t>
            </a:r>
          </a:p>
        </p:txBody>
      </p:sp>
      <p:sp>
        <p:nvSpPr>
          <p:cNvPr id="15" name="Text Placeholder 5"/>
          <p:cNvSpPr>
            <a:spLocks noGrp="1"/>
          </p:cNvSpPr>
          <p:nvPr>
            <p:ph type="body" sz="quarter" idx="20" hasCustomPrompt="1"/>
          </p:nvPr>
        </p:nvSpPr>
        <p:spPr bwMode="gray">
          <a:xfrm>
            <a:off x="784156" y="11437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5" name="Text Placeholder 4"/>
          <p:cNvSpPr>
            <a:spLocks noGrp="1"/>
          </p:cNvSpPr>
          <p:nvPr>
            <p:ph type="body" sz="quarter" idx="30" hasCustomPrompt="1"/>
          </p:nvPr>
        </p:nvSpPr>
        <p:spPr bwMode="gray">
          <a:xfrm>
            <a:off x="784156" y="1348779"/>
            <a:ext cx="347472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cxnSp>
        <p:nvCxnSpPr>
          <p:cNvPr id="24" name="Straight Connector 23"/>
          <p:cNvCxnSpPr/>
          <p:nvPr userDrawn="1"/>
        </p:nvCxnSpPr>
        <p:spPr bwMode="gray">
          <a:xfrm>
            <a:off x="4780643" y="375284"/>
            <a:ext cx="0" cy="4425315"/>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bwMode="gray">
          <a:xfrm>
            <a:off x="4854743" y="375975"/>
            <a:ext cx="1473868" cy="4262192"/>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LEGAL CAVEAT</a:t>
            </a:r>
          </a:p>
          <a:p>
            <a:pPr>
              <a:spcBef>
                <a:spcPts val="400"/>
              </a:spcBef>
            </a:pPr>
            <a:r>
              <a:rPr lang="en-US" sz="530" dirty="0">
                <a:solidFill>
                  <a:srgbClr val="333E48"/>
                </a:solidFill>
                <a:cs typeface="Arial"/>
              </a:rPr>
              <a:t>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a:t>
            </a:r>
            <a:br>
              <a:rPr lang="en-US" sz="530" dirty="0">
                <a:solidFill>
                  <a:srgbClr val="333E48"/>
                </a:solidFill>
                <a:cs typeface="Arial"/>
              </a:rPr>
            </a:br>
            <a:r>
              <a:rPr lang="en-US" sz="530" dirty="0">
                <a:solidFill>
                  <a:srgbClr val="333E48"/>
                </a:solidFill>
                <a:cs typeface="Arial"/>
              </a:rPr>
              <a:t>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a:spcBef>
                <a:spcPts val="400"/>
              </a:spcBef>
            </a:pPr>
            <a:r>
              <a:rPr lang="en-US" sz="530" dirty="0">
                <a:solidFill>
                  <a:srgbClr val="333E48"/>
                </a:solidFill>
                <a:cs typeface="Arial"/>
              </a:rPr>
              <a:t>The Advisory Board Company is a registered trademark of The Advisory Board Company in the United States and other countries. Members are not permitted to use this trademark, or any other trademark, product name, service name, trade name, and logo of The Advisory Board Company without prior written consent of 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p>
        </p:txBody>
      </p:sp>
      <p:sp>
        <p:nvSpPr>
          <p:cNvPr id="6" name="Text Placeholder 5"/>
          <p:cNvSpPr>
            <a:spLocks noGrp="1"/>
          </p:cNvSpPr>
          <p:nvPr>
            <p:ph type="body" sz="quarter" idx="37" hasCustomPrompt="1"/>
          </p:nvPr>
        </p:nvSpPr>
        <p:spPr bwMode="gray">
          <a:xfrm>
            <a:off x="784156" y="1547065"/>
            <a:ext cx="347472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16" name="Text Placeholder 5"/>
          <p:cNvSpPr>
            <a:spLocks noGrp="1"/>
          </p:cNvSpPr>
          <p:nvPr>
            <p:ph type="body" sz="quarter" idx="38" hasCustomPrompt="1"/>
          </p:nvPr>
        </p:nvSpPr>
        <p:spPr bwMode="gray">
          <a:xfrm>
            <a:off x="784156" y="1677053"/>
            <a:ext cx="347472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18" name="Text Placeholder 5"/>
          <p:cNvSpPr>
            <a:spLocks noGrp="1"/>
          </p:cNvSpPr>
          <p:nvPr>
            <p:ph type="body" sz="quarter" idx="39" hasCustomPrompt="1"/>
          </p:nvPr>
        </p:nvSpPr>
        <p:spPr bwMode="gray">
          <a:xfrm>
            <a:off x="784156" y="2111845"/>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6" name="Text Placeholder 4"/>
          <p:cNvSpPr>
            <a:spLocks noGrp="1"/>
          </p:cNvSpPr>
          <p:nvPr>
            <p:ph type="body" sz="quarter" idx="40" hasCustomPrompt="1"/>
          </p:nvPr>
        </p:nvSpPr>
        <p:spPr bwMode="gray">
          <a:xfrm>
            <a:off x="784156" y="2321372"/>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5"/>
          <p:cNvSpPr>
            <a:spLocks noGrp="1"/>
          </p:cNvSpPr>
          <p:nvPr>
            <p:ph type="body" sz="quarter" idx="41" hasCustomPrompt="1"/>
          </p:nvPr>
        </p:nvSpPr>
        <p:spPr bwMode="gray">
          <a:xfrm>
            <a:off x="784156" y="2775232"/>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28" name="Text Placeholder 4"/>
          <p:cNvSpPr>
            <a:spLocks noGrp="1"/>
          </p:cNvSpPr>
          <p:nvPr>
            <p:ph type="body" sz="quarter" idx="42" hasCustomPrompt="1"/>
          </p:nvPr>
        </p:nvSpPr>
        <p:spPr bwMode="gray">
          <a:xfrm>
            <a:off x="784156" y="2984759"/>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784156" y="34386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0" name="Text Placeholder 4"/>
          <p:cNvSpPr>
            <a:spLocks noGrp="1"/>
          </p:cNvSpPr>
          <p:nvPr>
            <p:ph type="body" sz="quarter" idx="44" hasCustomPrompt="1"/>
          </p:nvPr>
        </p:nvSpPr>
        <p:spPr bwMode="gray">
          <a:xfrm>
            <a:off x="784156" y="3648163"/>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3666238931"/>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2" name="Rectangle 1"/>
          <p:cNvSpPr/>
          <p:nvPr userDrawn="1"/>
        </p:nvSpPr>
        <p:spPr bwMode="gray">
          <a:xfrm>
            <a:off x="0" y="0"/>
            <a:ext cx="6400800" cy="101065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cxnSp>
        <p:nvCxnSpPr>
          <p:cNvPr id="5" name="Straight Connector 4"/>
          <p:cNvCxnSpPr/>
          <p:nvPr userDrawn="1"/>
        </p:nvCxnSpPr>
        <p:spPr bwMode="gray">
          <a:xfrm>
            <a:off x="4780643" y="-2108"/>
            <a:ext cx="0" cy="470912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bwMode="gray">
          <a:xfrm>
            <a:off x="4854743" y="24057"/>
            <a:ext cx="1473868" cy="468179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IMPORTANT: Please read the following.</a:t>
            </a:r>
          </a:p>
          <a:p>
            <a:pPr>
              <a:spcBef>
                <a:spcPts val="400"/>
              </a:spcBef>
            </a:pPr>
            <a:r>
              <a:rPr lang="en-US" sz="530" dirty="0">
                <a:solidFill>
                  <a:srgbClr val="333E48"/>
                </a:solidFill>
                <a:cs typeface="Arial"/>
              </a:rPr>
              <a:t>The Advisory Board Company has prepared this report for the exclusive use of its members. Each member acknowledges and agrees that this report and the information contained herein (collectively, the “Report”) are confidential and proprietary to The Advisory Board Company. By accepting delivery of this Report, each member agrees to abide by the terms as stated herein, including the following:</a:t>
            </a:r>
          </a:p>
          <a:p>
            <a:pPr marL="115888" indent="-115888">
              <a:spcBef>
                <a:spcPts val="400"/>
              </a:spcBef>
            </a:pPr>
            <a:r>
              <a:rPr lang="en-US" sz="530" dirty="0">
                <a:solidFill>
                  <a:srgbClr val="333E48"/>
                </a:solidFill>
                <a:cs typeface="Arial"/>
              </a:rPr>
              <a:t>1.	The Advisory Board Company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400"/>
              </a:spcBef>
            </a:pPr>
            <a:r>
              <a:rPr lang="en-US" sz="530" dirty="0">
                <a:solidFill>
                  <a:srgbClr val="333E48"/>
                </a:solidFill>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lang="en-US" sz="530" dirty="0">
                <a:solidFill>
                  <a:srgbClr val="333E48"/>
                </a:solidFill>
                <a:cs typeface="Arial"/>
              </a:rPr>
            </a:br>
            <a:r>
              <a:rPr lang="en-US" sz="530" dirty="0">
                <a:solidFill>
                  <a:srgbClr val="333E48"/>
                </a:solidFill>
                <a:cs typeface="Arial"/>
              </a:rPr>
              <a:t>(b) any third party.</a:t>
            </a:r>
          </a:p>
          <a:p>
            <a:pPr marL="115888" indent="-115888">
              <a:spcBef>
                <a:spcPts val="400"/>
              </a:spcBef>
            </a:pPr>
            <a:r>
              <a:rPr lang="en-US" sz="530" dirty="0">
                <a:solidFill>
                  <a:srgbClr val="333E48"/>
                </a:solidFill>
                <a:cs typeface="Aria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400"/>
              </a:spcBef>
            </a:pPr>
            <a:r>
              <a:rPr lang="en-US" sz="530" dirty="0">
                <a:solidFill>
                  <a:srgbClr val="333E48"/>
                </a:solidFill>
                <a:cs typeface="Arial"/>
              </a:rPr>
              <a:t>4.	Each member shall not remove from this Report any confidential markings, copyright notices, and/or other similar indicia herein.</a:t>
            </a:r>
          </a:p>
          <a:p>
            <a:pPr marL="115888" indent="-115888">
              <a:spcBef>
                <a:spcPts val="400"/>
              </a:spcBef>
            </a:pPr>
            <a:r>
              <a:rPr lang="en-US" sz="530" dirty="0">
                <a:solidFill>
                  <a:srgbClr val="333E48"/>
                </a:solidFill>
                <a:cs typeface="Arial"/>
              </a:rPr>
              <a:t>5.	Each member is responsible for any breach of its obligations as stated herein by any of its employees or agents.</a:t>
            </a:r>
          </a:p>
          <a:p>
            <a:pPr marL="115888" indent="-115888">
              <a:spcBef>
                <a:spcPts val="400"/>
              </a:spcBef>
            </a:pPr>
            <a:r>
              <a:rPr lang="en-US" sz="530" dirty="0">
                <a:solidFill>
                  <a:srgbClr val="333E48"/>
                </a:solidFill>
                <a:cs typeface="Arial"/>
              </a:rPr>
              <a:t>6.	If a member is unwilling to abide by any</a:t>
            </a:r>
            <a:br>
              <a:rPr lang="en-US" sz="530" dirty="0">
                <a:solidFill>
                  <a:srgbClr val="333E48"/>
                </a:solidFill>
                <a:cs typeface="Arial"/>
              </a:rPr>
            </a:br>
            <a:r>
              <a:rPr lang="en-US" sz="530" dirty="0">
                <a:solidFill>
                  <a:srgbClr val="333E48"/>
                </a:solidFill>
                <a:cs typeface="Arial"/>
              </a:rPr>
              <a:t>of the foregoing obligations, then such member shall promptly return this Report and all copies thereof to The Advisory Board Company.</a:t>
            </a:r>
          </a:p>
        </p:txBody>
      </p:sp>
    </p:spTree>
    <p:extLst>
      <p:ext uri="{BB962C8B-B14F-4D97-AF65-F5344CB8AC3E}">
        <p14:creationId xmlns:p14="http://schemas.microsoft.com/office/powerpoint/2010/main" val="1079228007"/>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showMasterSp="0" preserve="1" userDrawn="1">
  <p:cSld name="Paperless Meeting Credit/Caveat">
    <p:spTree>
      <p:nvGrpSpPr>
        <p:cNvPr id="1" name=""/>
        <p:cNvGrpSpPr/>
        <p:nvPr/>
      </p:nvGrpSpPr>
      <p:grpSpPr>
        <a:xfrm>
          <a:off x="0" y="0"/>
          <a:ext cx="0" cy="0"/>
          <a:chOff x="0" y="0"/>
          <a:chExt cx="0" cy="0"/>
        </a:xfrm>
      </p:grpSpPr>
      <p:cxnSp>
        <p:nvCxnSpPr>
          <p:cNvPr id="8" name="Straight Connector 7"/>
          <p:cNvCxnSpPr/>
          <p:nvPr/>
        </p:nvCxnSpPr>
        <p:spPr bwMode="gray">
          <a:xfrm>
            <a:off x="4101378"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itle 2"/>
          <p:cNvSpPr>
            <a:spLocks noGrp="1"/>
          </p:cNvSpPr>
          <p:nvPr userDrawn="1">
            <p:ph type="title" hasCustomPrompt="1"/>
          </p:nvPr>
        </p:nvSpPr>
        <p:spPr bwMode="gray">
          <a:xfrm>
            <a:off x="320675" y="208501"/>
            <a:ext cx="3474720" cy="307777"/>
          </a:xfrm>
        </p:spPr>
        <p:txBody>
          <a:bodyPr anchor="t" anchorCtr="0"/>
          <a:lstStyle>
            <a:lvl1pPr>
              <a:defRPr sz="2000" b="0">
                <a:solidFill>
                  <a:schemeClr val="tx1"/>
                </a:solidFill>
              </a:defRPr>
            </a:lvl1pPr>
          </a:lstStyle>
          <a:p>
            <a:r>
              <a:rPr lang="en-US" dirty="0"/>
              <a:t>Insert Program Name Here</a:t>
            </a:r>
          </a:p>
        </p:txBody>
      </p:sp>
      <p:sp>
        <p:nvSpPr>
          <p:cNvPr id="3" name="TextBox 2"/>
          <p:cNvSpPr txBox="1"/>
          <p:nvPr userDrawn="1"/>
        </p:nvSpPr>
        <p:spPr bwMode="gray">
          <a:xfrm>
            <a:off x="4173101" y="70269"/>
            <a:ext cx="2160193" cy="4737194"/>
          </a:xfrm>
          <a:prstGeom prst="rect">
            <a:avLst/>
          </a:prstGeom>
          <a:noFill/>
        </p:spPr>
        <p:txBody>
          <a:bodyPr wrap="square" lIns="0" tIns="0" rIns="0" bIns="0" rtlCol="0">
            <a:spAutoFit/>
          </a:bodyPr>
          <a:lstStyle/>
          <a:p>
            <a:pPr>
              <a:spcBef>
                <a:spcPts val="300"/>
              </a:spcBef>
            </a:pPr>
            <a:r>
              <a:rPr lang="en-US" sz="450" b="1" dirty="0">
                <a:solidFill>
                  <a:srgbClr val="333E48"/>
                </a:solidFill>
              </a:rPr>
              <a:t>LEGAL CAVEAT</a:t>
            </a:r>
          </a:p>
          <a:p>
            <a:pPr>
              <a:spcBef>
                <a:spcPts val="300"/>
              </a:spcBef>
            </a:pPr>
            <a:r>
              <a:rPr lang="en-US" sz="450" dirty="0">
                <a:solidFill>
                  <a:srgbClr val="333E48"/>
                </a:solidFill>
              </a:rPr>
              <a:t>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a:spcBef>
                <a:spcPts val="300"/>
              </a:spcBef>
            </a:pPr>
            <a:r>
              <a:rPr lang="en-US" sz="450" dirty="0">
                <a:solidFill>
                  <a:srgbClr val="333E48"/>
                </a:solidFill>
              </a:rPr>
              <a:t>The Advisory Board Company is a registered trademark of The Advisory Board Company in the United States and other countries. Members are not permitted to</a:t>
            </a:r>
            <a:br>
              <a:rPr lang="en-US" sz="450" dirty="0">
                <a:solidFill>
                  <a:srgbClr val="333E48"/>
                </a:solidFill>
              </a:rPr>
            </a:br>
            <a:r>
              <a:rPr lang="en-US" sz="450" dirty="0">
                <a:solidFill>
                  <a:srgbClr val="333E48"/>
                </a:solidFill>
              </a:rPr>
              <a:t>use this trademark, or any other trademark, product name, service name, trade name, and logo of The Advisory Board Company without prior written consent of</a:t>
            </a:r>
            <a:br>
              <a:rPr lang="en-US" sz="450" dirty="0">
                <a:solidFill>
                  <a:srgbClr val="333E48"/>
                </a:solidFill>
              </a:rPr>
            </a:br>
            <a:r>
              <a:rPr lang="en-US" sz="450" dirty="0">
                <a:solidFill>
                  <a:srgbClr val="333E48"/>
                </a:solidFill>
              </a:rPr>
              <a:t>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p>
          <a:p>
            <a:pPr>
              <a:spcBef>
                <a:spcPts val="800"/>
              </a:spcBef>
            </a:pPr>
            <a:r>
              <a:rPr lang="en-US" sz="450" b="1" dirty="0">
                <a:solidFill>
                  <a:srgbClr val="333E48"/>
                </a:solidFill>
              </a:rPr>
              <a:t>IMPORTANT: Please read the following.</a:t>
            </a:r>
          </a:p>
          <a:p>
            <a:pPr>
              <a:spcBef>
                <a:spcPts val="300"/>
              </a:spcBef>
            </a:pPr>
            <a:r>
              <a:rPr lang="en-US" sz="450" dirty="0">
                <a:solidFill>
                  <a:srgbClr val="333E48"/>
                </a:solidFill>
              </a:rPr>
              <a:t>The Advisory Board Company has prepared this report for the exclusive use of its members. Each member acknowledges and agrees that this report and the information contained herein (collectively, the “Report”) are confidential and proprietary to The Advisory Board Company. By accepting delivery of this Report, each member agrees to abide by the terms as stated herein, including the following:</a:t>
            </a:r>
          </a:p>
          <a:p>
            <a:pPr marL="115888" indent="-115888">
              <a:spcBef>
                <a:spcPts val="300"/>
              </a:spcBef>
            </a:pPr>
            <a:r>
              <a:rPr lang="en-US" sz="450" dirty="0">
                <a:solidFill>
                  <a:srgbClr val="333E48"/>
                </a:solidFill>
              </a:rPr>
              <a:t>1.	The Advisory Board Company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300"/>
              </a:spcBef>
            </a:pPr>
            <a:r>
              <a:rPr lang="en-US" sz="450" dirty="0">
                <a:solidFill>
                  <a:srgbClr val="333E48"/>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5888" indent="-115888">
              <a:spcBef>
                <a:spcPts val="300"/>
              </a:spcBef>
            </a:pPr>
            <a:r>
              <a:rPr lang="en-US" sz="450" dirty="0">
                <a:solidFill>
                  <a:srgbClr val="333E48"/>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300"/>
              </a:spcBef>
            </a:pPr>
            <a:r>
              <a:rPr lang="en-US" sz="450" dirty="0">
                <a:solidFill>
                  <a:srgbClr val="333E48"/>
                </a:solidFill>
              </a:rPr>
              <a:t>4.	Each member shall not remove from this Report any confidential markings, copyright notices, and/or other similar indicia herein.</a:t>
            </a:r>
          </a:p>
          <a:p>
            <a:pPr marL="115888" indent="-115888">
              <a:spcBef>
                <a:spcPts val="300"/>
              </a:spcBef>
            </a:pPr>
            <a:r>
              <a:rPr lang="en-US" sz="450" dirty="0">
                <a:solidFill>
                  <a:srgbClr val="333E48"/>
                </a:solidFill>
              </a:rPr>
              <a:t>5.	Each member is responsible for any breach of its obligations as stated herein</a:t>
            </a:r>
            <a:br>
              <a:rPr lang="en-US" sz="450" dirty="0">
                <a:solidFill>
                  <a:srgbClr val="333E48"/>
                </a:solidFill>
              </a:rPr>
            </a:br>
            <a:r>
              <a:rPr lang="en-US" sz="450" dirty="0">
                <a:solidFill>
                  <a:srgbClr val="333E48"/>
                </a:solidFill>
              </a:rPr>
              <a:t>by any of its employees or agents.</a:t>
            </a:r>
          </a:p>
          <a:p>
            <a:pPr marL="115888" indent="-115888">
              <a:spcBef>
                <a:spcPts val="300"/>
              </a:spcBef>
            </a:pPr>
            <a:r>
              <a:rPr lang="en-US" sz="450" dirty="0">
                <a:solidFill>
                  <a:srgbClr val="333E48"/>
                </a:solidFill>
              </a:rPr>
              <a:t>6.	If a member is unwilling to abide by any of the foregoing obligations, then</a:t>
            </a:r>
            <a:br>
              <a:rPr lang="en-US" sz="450" dirty="0">
                <a:solidFill>
                  <a:srgbClr val="333E48"/>
                </a:solidFill>
              </a:rPr>
            </a:br>
            <a:r>
              <a:rPr lang="en-US" sz="450" dirty="0">
                <a:solidFill>
                  <a:srgbClr val="333E48"/>
                </a:solidFill>
              </a:rPr>
              <a:t>such member shall promptly return this Report and all copies thereof to</a:t>
            </a:r>
            <a:br>
              <a:rPr lang="en-US" sz="450" dirty="0">
                <a:solidFill>
                  <a:srgbClr val="333E48"/>
                </a:solidFill>
              </a:rPr>
            </a:br>
            <a:r>
              <a:rPr lang="en-US" sz="450" dirty="0">
                <a:solidFill>
                  <a:srgbClr val="333E48"/>
                </a:solidFill>
              </a:rPr>
              <a:t>The Advisory Board Company. </a:t>
            </a:r>
          </a:p>
        </p:txBody>
      </p:sp>
      <p:sp>
        <p:nvSpPr>
          <p:cNvPr id="23" name="Text Placeholder 5"/>
          <p:cNvSpPr>
            <a:spLocks noGrp="1"/>
          </p:cNvSpPr>
          <p:nvPr>
            <p:ph type="body" sz="quarter" idx="37" hasCustomPrompt="1"/>
          </p:nvPr>
        </p:nvSpPr>
        <p:spPr bwMode="gray">
          <a:xfrm>
            <a:off x="597660" y="10414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24" name="Text Placeholder 4"/>
          <p:cNvSpPr>
            <a:spLocks noGrp="1"/>
          </p:cNvSpPr>
          <p:nvPr>
            <p:ph type="body" sz="quarter" idx="38" hasCustomPrompt="1"/>
          </p:nvPr>
        </p:nvSpPr>
        <p:spPr bwMode="gray">
          <a:xfrm>
            <a:off x="597660" y="1246507"/>
            <a:ext cx="320040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sp>
        <p:nvSpPr>
          <p:cNvPr id="25" name="Text Placeholder 5"/>
          <p:cNvSpPr>
            <a:spLocks noGrp="1"/>
          </p:cNvSpPr>
          <p:nvPr>
            <p:ph type="body" sz="quarter" idx="39" hasCustomPrompt="1"/>
          </p:nvPr>
        </p:nvSpPr>
        <p:spPr bwMode="gray">
          <a:xfrm>
            <a:off x="597660" y="1444793"/>
            <a:ext cx="320040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26" name="Text Placeholder 5"/>
          <p:cNvSpPr>
            <a:spLocks noGrp="1"/>
          </p:cNvSpPr>
          <p:nvPr>
            <p:ph type="body" sz="quarter" idx="40" hasCustomPrompt="1"/>
          </p:nvPr>
        </p:nvSpPr>
        <p:spPr bwMode="gray">
          <a:xfrm>
            <a:off x="597660" y="1574781"/>
            <a:ext cx="320040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27" name="Text Placeholder 5"/>
          <p:cNvSpPr>
            <a:spLocks noGrp="1"/>
          </p:cNvSpPr>
          <p:nvPr>
            <p:ph type="body" sz="quarter" idx="41" hasCustomPrompt="1"/>
          </p:nvPr>
        </p:nvSpPr>
        <p:spPr bwMode="gray">
          <a:xfrm>
            <a:off x="597660" y="2009573"/>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8" name="Text Placeholder 4"/>
          <p:cNvSpPr>
            <a:spLocks noGrp="1"/>
          </p:cNvSpPr>
          <p:nvPr>
            <p:ph type="body" sz="quarter" idx="42" hasCustomPrompt="1"/>
          </p:nvPr>
        </p:nvSpPr>
        <p:spPr bwMode="gray">
          <a:xfrm>
            <a:off x="597660" y="2219100"/>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597660" y="2672960"/>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30" name="Text Placeholder 4"/>
          <p:cNvSpPr>
            <a:spLocks noGrp="1"/>
          </p:cNvSpPr>
          <p:nvPr>
            <p:ph type="body" sz="quarter" idx="44" hasCustomPrompt="1"/>
          </p:nvPr>
        </p:nvSpPr>
        <p:spPr bwMode="gray">
          <a:xfrm>
            <a:off x="597660" y="2882487"/>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31" name="Text Placeholder 5"/>
          <p:cNvSpPr>
            <a:spLocks noGrp="1"/>
          </p:cNvSpPr>
          <p:nvPr>
            <p:ph type="body" sz="quarter" idx="45" hasCustomPrompt="1"/>
          </p:nvPr>
        </p:nvSpPr>
        <p:spPr bwMode="gray">
          <a:xfrm>
            <a:off x="597660" y="33363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2" name="Text Placeholder 4"/>
          <p:cNvSpPr>
            <a:spLocks noGrp="1"/>
          </p:cNvSpPr>
          <p:nvPr>
            <p:ph type="body" sz="quarter" idx="46" hasCustomPrompt="1"/>
          </p:nvPr>
        </p:nvSpPr>
        <p:spPr bwMode="gray">
          <a:xfrm>
            <a:off x="597660" y="3545891"/>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151936259"/>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820695"/>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sp>
        <p:nvSpPr>
          <p:cNvPr id="11" name="TextBox 10"/>
          <p:cNvSpPr txBox="1"/>
          <p:nvPr userDrawn="1"/>
        </p:nvSpPr>
        <p:spPr bwMode="gray">
          <a:xfrm>
            <a:off x="2277274" y="4146231"/>
            <a:ext cx="2284554" cy="384050"/>
          </a:xfrm>
          <a:prstGeom prst="rect">
            <a:avLst/>
          </a:prstGeom>
          <a:noFill/>
        </p:spPr>
        <p:txBody>
          <a:bodyPr wrap="square" lIns="45720" rIns="45720" rtlCol="0" anchor="ctr">
            <a:noAutofit/>
          </a:bodyPr>
          <a:lstStyle/>
          <a:p>
            <a:pPr algn="ctr">
              <a:spcBef>
                <a:spcPts val="100"/>
              </a:spcBef>
            </a:pPr>
            <a:r>
              <a:rPr lang="en-US" sz="900" dirty="0">
                <a:solidFill>
                  <a:srgbClr val="333E48"/>
                </a:solidFill>
              </a:rPr>
              <a:t>2445 M Street NW I Washington DC 20037</a:t>
            </a:r>
          </a:p>
          <a:p>
            <a:pPr algn="ctr">
              <a:spcBef>
                <a:spcPts val="100"/>
              </a:spcBef>
            </a:pPr>
            <a:r>
              <a:rPr lang="en-US" sz="900" dirty="0">
                <a:solidFill>
                  <a:srgbClr val="333E48"/>
                </a:solidFill>
              </a:rPr>
              <a:t>P 202.266.5600 I F 202.266.5700</a:t>
            </a:r>
          </a:p>
        </p:txBody>
      </p:sp>
      <p:sp>
        <p:nvSpPr>
          <p:cNvPr id="14" name="TextBox 13"/>
          <p:cNvSpPr txBox="1"/>
          <p:nvPr userDrawn="1"/>
        </p:nvSpPr>
        <p:spPr bwMode="gray">
          <a:xfrm>
            <a:off x="4704239" y="4223041"/>
            <a:ext cx="1019662" cy="230430"/>
          </a:xfrm>
          <a:prstGeom prst="rect">
            <a:avLst/>
          </a:prstGeom>
          <a:noFill/>
        </p:spPr>
        <p:txBody>
          <a:bodyPr wrap="square" lIns="45720" rIns="45720" rtlCol="0" anchor="ctr">
            <a:noAutofit/>
          </a:bodyPr>
          <a:lstStyle/>
          <a:p>
            <a:pPr algn="ctr">
              <a:spcBef>
                <a:spcPts val="100"/>
              </a:spcBef>
            </a:pPr>
            <a:r>
              <a:rPr lang="en-US" sz="1100" b="1" dirty="0">
                <a:solidFill>
                  <a:srgbClr val="333E48"/>
                </a:solidFill>
              </a:rPr>
              <a:t>advisory.com</a:t>
            </a:r>
          </a:p>
        </p:txBody>
      </p:sp>
      <p:cxnSp>
        <p:nvCxnSpPr>
          <p:cNvPr id="16" name="Straight Connector 15"/>
          <p:cNvCxnSpPr/>
          <p:nvPr userDrawn="1"/>
        </p:nvCxnSpPr>
        <p:spPr bwMode="gray">
          <a:xfrm>
            <a:off x="4636567" y="4090988"/>
            <a:ext cx="0" cy="493029"/>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gray">
          <a:xfrm>
            <a:off x="2193405" y="4090988"/>
            <a:ext cx="0" cy="493029"/>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0804" y="3978148"/>
            <a:ext cx="1517904" cy="737308"/>
          </a:xfrm>
          <a:prstGeom prst="rect">
            <a:avLst/>
          </a:prstGeom>
        </p:spPr>
      </p:pic>
    </p:spTree>
    <p:extLst>
      <p:ext uri="{BB962C8B-B14F-4D97-AF65-F5344CB8AC3E}">
        <p14:creationId xmlns:p14="http://schemas.microsoft.com/office/powerpoint/2010/main" val="3125422427"/>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grpSp>
        <p:nvGrpSpPr>
          <p:cNvPr id="10" name="Group 9"/>
          <p:cNvGrpSpPr/>
          <p:nvPr userDrawn="1"/>
        </p:nvGrpSpPr>
        <p:grpSpPr bwMode="gray">
          <a:xfrm>
            <a:off x="307400" y="3978148"/>
            <a:ext cx="5786000" cy="737308"/>
            <a:chOff x="318732" y="3948514"/>
            <a:chExt cx="5786000" cy="737308"/>
          </a:xfrm>
        </p:grpSpPr>
        <p:sp>
          <p:nvSpPr>
            <p:cNvPr id="12" name="TextBox 11"/>
            <p:cNvSpPr txBox="1"/>
            <p:nvPr userDrawn="1"/>
          </p:nvSpPr>
          <p:spPr bwMode="gray">
            <a:xfrm>
              <a:off x="3286128" y="4080437"/>
              <a:ext cx="1785798" cy="473463"/>
            </a:xfrm>
            <a:prstGeom prst="rect">
              <a:avLst/>
            </a:prstGeom>
            <a:noFill/>
          </p:spPr>
          <p:txBody>
            <a:bodyPr wrap="square" lIns="109728" rIns="109728" rtlCol="0" anchor="ctr">
              <a:spAutoFit/>
            </a:bodyPr>
            <a:lstStyle/>
            <a:p>
              <a:pPr algn="ctr">
                <a:spcBef>
                  <a:spcPts val="100"/>
                </a:spcBef>
              </a:pPr>
              <a:r>
                <a:rPr lang="en-US" sz="770" dirty="0">
                  <a:solidFill>
                    <a:srgbClr val="333E48"/>
                  </a:solidFill>
                </a:rPr>
                <a:t>Third Floor, Melbourne House</a:t>
              </a:r>
            </a:p>
            <a:p>
              <a:pPr algn="ctr">
                <a:spcBef>
                  <a:spcPts val="100"/>
                </a:spcBef>
              </a:pPr>
              <a:r>
                <a:rPr lang="en-US" sz="770" dirty="0">
                  <a:solidFill>
                    <a:srgbClr val="333E48"/>
                  </a:solidFill>
                </a:rPr>
                <a:t>46 Aldwych, London WC2B 4LL, UK</a:t>
              </a:r>
            </a:p>
            <a:p>
              <a:pPr algn="ctr">
                <a:spcBef>
                  <a:spcPts val="100"/>
                </a:spcBef>
              </a:pPr>
              <a:r>
                <a:rPr lang="en-US" sz="770" dirty="0">
                  <a:solidFill>
                    <a:srgbClr val="333E48"/>
                  </a:solidFill>
                </a:rPr>
                <a:t>P +44 (0) 203 100 6800</a:t>
              </a:r>
            </a:p>
          </p:txBody>
        </p:sp>
        <p:sp>
          <p:nvSpPr>
            <p:cNvPr id="13" name="TextBox 12"/>
            <p:cNvSpPr txBox="1"/>
            <p:nvPr userDrawn="1"/>
          </p:nvSpPr>
          <p:spPr bwMode="gray">
            <a:xfrm>
              <a:off x="5057679" y="4194058"/>
              <a:ext cx="1047053" cy="246221"/>
            </a:xfrm>
            <a:prstGeom prst="rect">
              <a:avLst/>
            </a:prstGeom>
            <a:noFill/>
          </p:spPr>
          <p:txBody>
            <a:bodyPr wrap="square" lIns="109728" rIns="109728" rtlCol="0" anchor="ctr">
              <a:spAutoFit/>
            </a:bodyPr>
            <a:lstStyle/>
            <a:p>
              <a:pPr algn="ctr">
                <a:spcBef>
                  <a:spcPts val="100"/>
                </a:spcBef>
              </a:pPr>
              <a:r>
                <a:rPr lang="en-US" sz="1000" b="1" dirty="0">
                  <a:solidFill>
                    <a:srgbClr val="333E48"/>
                  </a:solidFill>
                </a:rPr>
                <a:t>advisory.com</a:t>
              </a:r>
            </a:p>
          </p:txBody>
        </p:sp>
        <p:sp>
          <p:nvSpPr>
            <p:cNvPr id="17" name="TextBox 16"/>
            <p:cNvSpPr txBox="1"/>
            <p:nvPr userDrawn="1"/>
          </p:nvSpPr>
          <p:spPr bwMode="gray">
            <a:xfrm>
              <a:off x="1834207" y="4014778"/>
              <a:ext cx="1451921" cy="604781"/>
            </a:xfrm>
            <a:prstGeom prst="rect">
              <a:avLst/>
            </a:prstGeom>
            <a:noFill/>
          </p:spPr>
          <p:txBody>
            <a:bodyPr wrap="square" lIns="109728" rIns="109728" rtlCol="0" anchor="ctr">
              <a:spAutoFit/>
            </a:bodyPr>
            <a:lstStyle/>
            <a:p>
              <a:pPr algn="ctr">
                <a:spcBef>
                  <a:spcPts val="100"/>
                </a:spcBef>
              </a:pPr>
              <a:r>
                <a:rPr lang="en-US" sz="770" dirty="0">
                  <a:solidFill>
                    <a:srgbClr val="333E48"/>
                  </a:solidFill>
                </a:rPr>
                <a:t>2445 M Street NW</a:t>
              </a:r>
            </a:p>
            <a:p>
              <a:pPr algn="ctr">
                <a:spcBef>
                  <a:spcPts val="100"/>
                </a:spcBef>
              </a:pPr>
              <a:r>
                <a:rPr lang="en-US" sz="770" dirty="0">
                  <a:solidFill>
                    <a:srgbClr val="333E48"/>
                  </a:solidFill>
                </a:rPr>
                <a:t>Washington DC 20037, USA</a:t>
              </a:r>
            </a:p>
            <a:p>
              <a:pPr algn="ctr">
                <a:spcBef>
                  <a:spcPts val="100"/>
                </a:spcBef>
              </a:pPr>
              <a:r>
                <a:rPr lang="en-US" sz="770" dirty="0">
                  <a:solidFill>
                    <a:srgbClr val="333E48"/>
                  </a:solidFill>
                </a:rPr>
                <a:t>P +1 202 266 5600</a:t>
              </a:r>
            </a:p>
            <a:p>
              <a:pPr algn="ctr">
                <a:spcBef>
                  <a:spcPts val="100"/>
                </a:spcBef>
              </a:pPr>
              <a:r>
                <a:rPr lang="en-US" sz="770" dirty="0">
                  <a:solidFill>
                    <a:srgbClr val="333E48"/>
                  </a:solidFill>
                </a:rPr>
                <a:t>F +1 202 266 5700</a:t>
              </a:r>
            </a:p>
          </p:txBody>
        </p:sp>
        <p:cxnSp>
          <p:nvCxnSpPr>
            <p:cNvPr id="18" name="Straight Connector 17"/>
            <p:cNvCxnSpPr/>
            <p:nvPr userDrawn="1"/>
          </p:nvCxnSpPr>
          <p:spPr bwMode="gray">
            <a:xfrm>
              <a:off x="1831673" y="4045733"/>
              <a:ext cx="0" cy="54287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3286128" y="4045733"/>
              <a:ext cx="0" cy="54287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5069584" y="4045733"/>
              <a:ext cx="0" cy="542870"/>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18732" y="3948514"/>
              <a:ext cx="1517904" cy="737308"/>
            </a:xfrm>
            <a:prstGeom prst="rect">
              <a:avLst/>
            </a:prstGeom>
          </p:spPr>
        </p:pic>
      </p:grpSp>
    </p:spTree>
    <p:extLst>
      <p:ext uri="{BB962C8B-B14F-4D97-AF65-F5344CB8AC3E}">
        <p14:creationId xmlns:p14="http://schemas.microsoft.com/office/powerpoint/2010/main" val="2202976562"/>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showMasterSp="0" preserve="1" userDrawn="1">
  <p:cSld name="1_Road Map 4">
    <p:bg>
      <p:bgRef idx="1001">
        <a:schemeClr val="bg1"/>
      </p:bgRef>
    </p:bg>
    <p:spTree>
      <p:nvGrpSpPr>
        <p:cNvPr id="1" name=""/>
        <p:cNvGrpSpPr/>
        <p:nvPr/>
      </p:nvGrpSpPr>
      <p:grpSpPr>
        <a:xfrm>
          <a:off x="0" y="0"/>
          <a:ext cx="0" cy="0"/>
          <a:chOff x="0" y="0"/>
          <a:chExt cx="0" cy="0"/>
        </a:xfrm>
      </p:grpSpPr>
      <p:sp>
        <p:nvSpPr>
          <p:cNvPr id="10" name="Rectangle 9"/>
          <p:cNvSpPr/>
          <p:nvPr userDrawn="1"/>
        </p:nvSpPr>
        <p:spPr bwMode="gray">
          <a:xfrm>
            <a:off x="0" y="0"/>
            <a:ext cx="6400800" cy="4800600"/>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734092" y="185495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972575" y="243302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196771" y="301109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4"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25" name="TextBox 24"/>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2" name="Text Placeholder 5"/>
          <p:cNvSpPr>
            <a:spLocks noGrp="1"/>
          </p:cNvSpPr>
          <p:nvPr>
            <p:ph type="body" sz="quarter" idx="25" hasCustomPrompt="1"/>
          </p:nvPr>
        </p:nvSpPr>
        <p:spPr bwMode="gray">
          <a:xfrm>
            <a:off x="1089420" y="1446167"/>
            <a:ext cx="4114800" cy="153888"/>
          </a:xfrm>
          <a:prstGeom prst="rect">
            <a:avLst/>
          </a:prstGeom>
        </p:spPr>
        <p:txBody>
          <a:bodyPr lIns="0" tIns="0" rIns="0" bIns="0" anchor="ctr" anchorCtr="0">
            <a:spAutoFit/>
          </a:bodyPr>
          <a:lstStyle>
            <a:lvl1pPr marL="0" indent="0">
              <a:buNone/>
              <a:defRPr sz="1000">
                <a:solidFill>
                  <a:schemeClr val="accent1"/>
                </a:solidFill>
              </a:defRPr>
            </a:lvl1pPr>
            <a:lvl2pPr marL="114300" indent="0">
              <a:buNone/>
              <a:defRPr sz="900">
                <a:solidFill>
                  <a:schemeClr val="accent2"/>
                </a:solidFill>
              </a:defRPr>
            </a:lvl2pPr>
            <a:lvl3pPr marL="228600" indent="0">
              <a:buNone/>
              <a:defRPr sz="900">
                <a:solidFill>
                  <a:schemeClr val="accent2"/>
                </a:solidFill>
              </a:defRPr>
            </a:lvl3pPr>
            <a:lvl4pPr marL="342900" indent="0">
              <a:buNone/>
              <a:defRPr sz="900">
                <a:solidFill>
                  <a:schemeClr val="accent2"/>
                </a:solidFill>
              </a:defRPr>
            </a:lvl4pPr>
            <a:lvl5pPr marL="457200" indent="0">
              <a:buNone/>
              <a:defRPr sz="900">
                <a:solidFill>
                  <a:schemeClr val="accent2"/>
                </a:solidFill>
              </a:defRPr>
            </a:lvl5pPr>
          </a:lstStyle>
          <a:p>
            <a:pPr lvl="0"/>
            <a:r>
              <a:rPr lang="en-US" dirty="0"/>
              <a:t>Section Title – Arial 10pt Regular, Accent 1, Use Title Case</a:t>
            </a:r>
          </a:p>
        </p:txBody>
      </p:sp>
      <p:sp>
        <p:nvSpPr>
          <p:cNvPr id="23" name="Text Placeholder 4"/>
          <p:cNvSpPr>
            <a:spLocks noGrp="1"/>
          </p:cNvSpPr>
          <p:nvPr>
            <p:ph type="body" sz="quarter" idx="24" hasCustomPrompt="1"/>
          </p:nvPr>
        </p:nvSpPr>
        <p:spPr bwMode="gray">
          <a:xfrm>
            <a:off x="1341574" y="1993457"/>
            <a:ext cx="4585813" cy="215444"/>
          </a:xfrm>
          <a:prstGeom prst="rect">
            <a:avLst/>
          </a:prstGeom>
        </p:spPr>
        <p:txBody>
          <a:bodyPr wrap="square" lIns="0" tIns="0" rIns="0" bIns="0" anchor="ctr" anchorCtr="0">
            <a:spAutoFit/>
          </a:bodyPr>
          <a:lstStyle>
            <a:lvl1pPr marL="0" indent="0">
              <a:buNone/>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Section Title – Arial 14pt Regular, White, Use Title Case</a:t>
            </a:r>
          </a:p>
        </p:txBody>
      </p:sp>
      <p:sp>
        <p:nvSpPr>
          <p:cNvPr id="26" name="Text Placeholder 10"/>
          <p:cNvSpPr>
            <a:spLocks noGrp="1"/>
          </p:cNvSpPr>
          <p:nvPr>
            <p:ph type="body" sz="quarter" idx="26" hasCustomPrompt="1"/>
          </p:nvPr>
        </p:nvSpPr>
        <p:spPr bwMode="gray">
          <a:xfrm>
            <a:off x="1560779" y="2602305"/>
            <a:ext cx="4114800" cy="153888"/>
          </a:xfrm>
          <a:prstGeom prst="rect">
            <a:avLst/>
          </a:prstGeom>
        </p:spPr>
        <p:txBody>
          <a:bodyPr lIns="0" tIns="0" rIns="0" bIns="0" anchor="ctr" anchorCtr="0">
            <a:spAutoFit/>
          </a:bodyPr>
          <a:lstStyle>
            <a:lvl1pPr marL="0" indent="0">
              <a:buNone/>
              <a:defRPr sz="1000">
                <a:solidFill>
                  <a:schemeClr val="accent1"/>
                </a:solidFill>
              </a:defRPr>
            </a:lvl1pPr>
            <a:lvl2pPr marL="114300" indent="0">
              <a:buNone/>
              <a:defRPr sz="900">
                <a:solidFill>
                  <a:schemeClr val="bg1"/>
                </a:solidFill>
              </a:defRPr>
            </a:lvl2pPr>
            <a:lvl3pPr marL="228600" indent="0">
              <a:buNone/>
              <a:defRPr sz="900">
                <a:solidFill>
                  <a:schemeClr val="bg1"/>
                </a:solidFill>
              </a:defRPr>
            </a:lvl3pPr>
            <a:lvl4pPr marL="342900" indent="0">
              <a:buNone/>
              <a:defRPr sz="900">
                <a:solidFill>
                  <a:schemeClr val="bg1"/>
                </a:solidFill>
              </a:defRPr>
            </a:lvl4pPr>
            <a:lvl5pPr marL="457200" indent="0">
              <a:buNone/>
              <a:defRPr sz="900">
                <a:solidFill>
                  <a:schemeClr val="bg1"/>
                </a:solidFill>
              </a:defRPr>
            </a:lvl5pPr>
          </a:lstStyle>
          <a:p>
            <a:pPr lvl="0"/>
            <a:r>
              <a:rPr lang="en-US" dirty="0"/>
              <a:t>Section Title – Arial 10pt Regular, Accent 1, Use Title Case</a:t>
            </a:r>
          </a:p>
        </p:txBody>
      </p:sp>
      <p:sp>
        <p:nvSpPr>
          <p:cNvPr id="3" name="Text Placeholder 2"/>
          <p:cNvSpPr>
            <a:spLocks noGrp="1"/>
          </p:cNvSpPr>
          <p:nvPr>
            <p:ph type="body" sz="quarter" idx="30" hasCustomPrompt="1"/>
          </p:nvPr>
        </p:nvSpPr>
        <p:spPr bwMode="gray">
          <a:xfrm>
            <a:off x="1792510" y="3180374"/>
            <a:ext cx="4114800" cy="153888"/>
          </a:xfrm>
          <a:prstGeom prst="rect">
            <a:avLst/>
          </a:prstGeom>
        </p:spPr>
        <p:txBody>
          <a:bodyPr lIns="0" tIns="0" rIns="0" bIns="0" anchor="ctr" anchorCtr="0">
            <a:spAutoFit/>
          </a:bodyPr>
          <a:lstStyle>
            <a:lvl1pPr marL="0" indent="0">
              <a:buNone/>
              <a:defRPr sz="1000">
                <a:solidFill>
                  <a:schemeClr val="accent1"/>
                </a:solidFill>
              </a:defRPr>
            </a:lvl1pPr>
            <a:lvl2pPr marL="114300" indent="0">
              <a:buNone/>
              <a:defRPr sz="900">
                <a:solidFill>
                  <a:schemeClr val="accent2"/>
                </a:solidFill>
              </a:defRPr>
            </a:lvl2pPr>
            <a:lvl3pPr marL="228600" indent="0">
              <a:buNone/>
              <a:defRPr sz="900">
                <a:solidFill>
                  <a:schemeClr val="accent2"/>
                </a:solidFill>
              </a:defRPr>
            </a:lvl3pPr>
            <a:lvl4pPr marL="342900" indent="0">
              <a:buNone/>
              <a:defRPr sz="900">
                <a:solidFill>
                  <a:schemeClr val="accent2"/>
                </a:solidFill>
              </a:defRPr>
            </a:lvl4pPr>
            <a:lvl5pPr marL="457200" indent="0">
              <a:buNone/>
              <a:defRPr sz="900">
                <a:solidFill>
                  <a:schemeClr val="accent2"/>
                </a:solidFill>
              </a:defRPr>
            </a:lvl5pPr>
          </a:lstStyle>
          <a:p>
            <a:pPr lvl="0"/>
            <a:r>
              <a:rPr lang="en-US" dirty="0"/>
              <a:t>Section Title – Arial 10pt Regular, Accent 1, Use Title Case</a:t>
            </a:r>
          </a:p>
        </p:txBody>
      </p:sp>
      <p:sp>
        <p:nvSpPr>
          <p:cNvPr id="17" name="TextBox 1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©2016 Advisory Board • All Rights Reserved • </a:t>
            </a:r>
            <a:r>
              <a:rPr lang="en-US" sz="500" b="1" dirty="0">
                <a:solidFill>
                  <a:srgbClr val="BEC9D0"/>
                </a:solidFill>
              </a:rPr>
              <a:t>advisory.com</a:t>
            </a:r>
          </a:p>
        </p:txBody>
      </p:sp>
    </p:spTree>
    <p:extLst>
      <p:ext uri="{BB962C8B-B14F-4D97-AF65-F5344CB8AC3E}">
        <p14:creationId xmlns:p14="http://schemas.microsoft.com/office/powerpoint/2010/main" val="202696404"/>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2" name="Rectangle 1"/>
          <p:cNvSpPr/>
          <p:nvPr userDrawn="1"/>
        </p:nvSpPr>
        <p:spPr bwMode="gray">
          <a:xfrm>
            <a:off x="0" y="0"/>
            <a:ext cx="6400800" cy="101065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8" name="TextBox 7"/>
          <p:cNvSpPr txBox="1"/>
          <p:nvPr userDrawn="1"/>
        </p:nvSpPr>
        <p:spPr bwMode="gray">
          <a:xfrm>
            <a:off x="4953943" y="24057"/>
            <a:ext cx="1419725" cy="468179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IMPORTANT: Please read the following.</a:t>
            </a:r>
          </a:p>
          <a:p>
            <a:pPr>
              <a:spcBef>
                <a:spcPts val="400"/>
              </a:spcBef>
            </a:pPr>
            <a:r>
              <a:rPr lang="en-US" sz="530" dirty="0">
                <a:solidFill>
                  <a:srgbClr val="333E48"/>
                </a:solidFill>
                <a:cs typeface="Arial"/>
              </a:rPr>
              <a:t>Advisory Board has prepared this report for the exclusive use of its members. Each member acknowledges and agrees that this report and the information contained herein (collectively, the “Report”) are confidential and proprietary</a:t>
            </a:r>
            <a:br>
              <a:rPr lang="en-US" sz="530" dirty="0">
                <a:solidFill>
                  <a:srgbClr val="333E48"/>
                </a:solidFill>
                <a:cs typeface="Arial"/>
              </a:rPr>
            </a:br>
            <a:r>
              <a:rPr lang="en-US" sz="530" dirty="0">
                <a:solidFill>
                  <a:srgbClr val="333E48"/>
                </a:solidFill>
                <a:cs typeface="Arial"/>
              </a:rPr>
              <a:t>to Advisory Board. By accepting delivery of this Report, each member agrees to abide by the terms as stated herein, including the following:</a:t>
            </a:r>
          </a:p>
          <a:p>
            <a:pPr marL="115888" indent="-115888">
              <a:spcBef>
                <a:spcPts val="400"/>
              </a:spcBef>
            </a:pPr>
            <a:r>
              <a:rPr lang="en-US" sz="530" dirty="0">
                <a:solidFill>
                  <a:srgbClr val="333E48"/>
                </a:solidFill>
                <a:cs typeface="Aria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400"/>
              </a:spcBef>
            </a:pPr>
            <a:r>
              <a:rPr lang="en-US" sz="530" dirty="0">
                <a:solidFill>
                  <a:srgbClr val="333E48"/>
                </a:solidFill>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lang="en-US" sz="530" dirty="0">
                <a:solidFill>
                  <a:srgbClr val="333E48"/>
                </a:solidFill>
                <a:cs typeface="Arial"/>
              </a:rPr>
            </a:br>
            <a:r>
              <a:rPr lang="en-US" sz="530" dirty="0">
                <a:solidFill>
                  <a:srgbClr val="333E48"/>
                </a:solidFill>
                <a:cs typeface="Arial"/>
              </a:rPr>
              <a:t>(b) any third party.</a:t>
            </a:r>
          </a:p>
          <a:p>
            <a:pPr marL="115888" indent="-115888">
              <a:spcBef>
                <a:spcPts val="400"/>
              </a:spcBef>
            </a:pPr>
            <a:r>
              <a:rPr lang="en-US" sz="530" dirty="0">
                <a:solidFill>
                  <a:srgbClr val="333E48"/>
                </a:solidFill>
                <a:cs typeface="Arial"/>
              </a:rPr>
              <a:t>3.	Each member may make this Report available solely to those of its employees and agents who (a) are registered for the workshop or membership program of</a:t>
            </a:r>
            <a:br>
              <a:rPr lang="en-US" sz="530" dirty="0">
                <a:solidFill>
                  <a:srgbClr val="333E48"/>
                </a:solidFill>
                <a:cs typeface="Arial"/>
              </a:rPr>
            </a:br>
            <a:r>
              <a:rPr lang="en-US" sz="530" dirty="0">
                <a:solidFill>
                  <a:srgbClr val="333E48"/>
                </a:solidFill>
                <a:cs typeface="Arial"/>
              </a:rPr>
              <a:t>which this Report is a part, (b) require access to this Report in order to learn from the information described herein, and</a:t>
            </a:r>
            <a:br>
              <a:rPr lang="en-US" sz="530" dirty="0">
                <a:solidFill>
                  <a:srgbClr val="333E48"/>
                </a:solidFill>
                <a:cs typeface="Arial"/>
              </a:rPr>
            </a:br>
            <a:r>
              <a:rPr lang="en-US" sz="530" dirty="0">
                <a:solidFill>
                  <a:srgbClr val="333E48"/>
                </a:solidFill>
                <a:cs typeface="Arial"/>
              </a:rPr>
              <a:t>(c)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400"/>
              </a:spcBef>
            </a:pPr>
            <a:r>
              <a:rPr lang="en-US" sz="530" dirty="0">
                <a:solidFill>
                  <a:srgbClr val="333E48"/>
                </a:solidFill>
                <a:cs typeface="Arial"/>
              </a:rPr>
              <a:t>4.	Each member shall not remove from this Report any confidential markings, copyright notices, and/or other similar indicia herein.</a:t>
            </a:r>
          </a:p>
          <a:p>
            <a:pPr marL="115888" indent="-115888">
              <a:spcBef>
                <a:spcPts val="400"/>
              </a:spcBef>
            </a:pPr>
            <a:r>
              <a:rPr lang="en-US" sz="530" dirty="0">
                <a:solidFill>
                  <a:srgbClr val="333E48"/>
                </a:solidFill>
                <a:cs typeface="Arial"/>
              </a:rPr>
              <a:t>5.	Each member is responsible for any breach of its obligations as stated herein by any of its employees or agents.</a:t>
            </a:r>
          </a:p>
          <a:p>
            <a:pPr marL="115888" indent="-115888">
              <a:spcBef>
                <a:spcPts val="400"/>
              </a:spcBef>
            </a:pPr>
            <a:r>
              <a:rPr lang="en-US" sz="530" dirty="0">
                <a:solidFill>
                  <a:srgbClr val="333E48"/>
                </a:solidFill>
                <a:cs typeface="Arial"/>
              </a:rPr>
              <a:t>6.	If a member is unwilling to abide by any</a:t>
            </a:r>
            <a:br>
              <a:rPr lang="en-US" sz="530" dirty="0">
                <a:solidFill>
                  <a:srgbClr val="333E48"/>
                </a:solidFill>
                <a:cs typeface="Arial"/>
              </a:rPr>
            </a:br>
            <a:r>
              <a:rPr lang="en-US" sz="530" dirty="0">
                <a:solidFill>
                  <a:srgbClr val="333E48"/>
                </a:solidFill>
                <a:cs typeface="Arial"/>
              </a:rPr>
              <a:t>of the foregoing obligations, then such member shall promptly return this Report and all copies thereof to Advisory Board. </a:t>
            </a:r>
          </a:p>
        </p:txBody>
      </p:sp>
      <p:cxnSp>
        <p:nvCxnSpPr>
          <p:cNvPr id="9" name="Straight Connector 8"/>
          <p:cNvCxnSpPr/>
          <p:nvPr userDrawn="1"/>
        </p:nvCxnSpPr>
        <p:spPr bwMode="gray">
          <a:xfrm>
            <a:off x="4879843" y="-2108"/>
            <a:ext cx="0" cy="4578361"/>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840254"/>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userDrawn="1">
  <p:cSld name="Road Map (Editable)">
    <p:bg bwMode="gray">
      <p:bgPr>
        <a:solidFill>
          <a:schemeClr val="accent4"/>
        </a:solidFill>
        <a:effectLst/>
      </p:bgPr>
    </p:bg>
    <p:spTree>
      <p:nvGrpSpPr>
        <p:cNvPr id="1" name=""/>
        <p:cNvGrpSpPr/>
        <p:nvPr/>
      </p:nvGrpSpPr>
      <p:grpSpPr>
        <a:xfrm>
          <a:off x="0" y="0"/>
          <a:ext cx="0" cy="0"/>
          <a:chOff x="0" y="0"/>
          <a:chExt cx="0" cy="0"/>
        </a:xfrm>
      </p:grpSpPr>
      <p:sp>
        <p:nvSpPr>
          <p:cNvPr id="11" name="Rectangle 10"/>
          <p:cNvSpPr/>
          <p:nvPr userDrawn="1"/>
        </p:nvSpPr>
        <p:spPr bwMode="gray">
          <a:xfrm rot="10800000">
            <a:off x="5015827" y="1"/>
            <a:ext cx="843487" cy="346342"/>
          </a:xfrm>
          <a:prstGeom prst="rect">
            <a:avLst/>
          </a:prstGeom>
          <a:solidFill>
            <a:schemeClr val="accent6"/>
          </a:solidFill>
          <a:ln w="19050" cap="sq"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333E48"/>
              </a:solidFill>
            </a:endParaRPr>
          </a:p>
        </p:txBody>
      </p:sp>
      <p:cxnSp>
        <p:nvCxnSpPr>
          <p:cNvPr id="24" name="Straight Connector 23"/>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sp>
        <p:nvSpPr>
          <p:cNvPr id="27" name="TextBox 26"/>
          <p:cNvSpPr txBox="1"/>
          <p:nvPr userDrawn="1"/>
        </p:nvSpPr>
        <p:spPr bwMode="gray">
          <a:xfrm>
            <a:off x="5015829" y="141999"/>
            <a:ext cx="843487" cy="138499"/>
          </a:xfrm>
          <a:prstGeom prst="rect">
            <a:avLst/>
          </a:prstGeom>
          <a:noFill/>
        </p:spPr>
        <p:txBody>
          <a:bodyPr wrap="square" lIns="0" tIns="0" rIns="0" bIns="0" rtlCol="0">
            <a:spAutoFit/>
          </a:bodyPr>
          <a:lstStyle/>
          <a:p>
            <a:pPr algn="ctr">
              <a:spcBef>
                <a:spcPts val="500"/>
              </a:spcBef>
            </a:pPr>
            <a:r>
              <a:rPr lang="en-US" sz="900" dirty="0">
                <a:solidFill>
                  <a:srgbClr val="FFFFFF"/>
                </a:solidFill>
              </a:rPr>
              <a:t>ROAD MAP</a:t>
            </a:r>
          </a:p>
        </p:txBody>
      </p:sp>
      <p:sp>
        <p:nvSpPr>
          <p:cNvPr id="32" name="Text Placeholder 3"/>
          <p:cNvSpPr>
            <a:spLocks noGrp="1"/>
          </p:cNvSpPr>
          <p:nvPr>
            <p:ph type="body" sz="quarter" idx="13" hasCustomPrompt="1"/>
          </p:nvPr>
        </p:nvSpPr>
        <p:spPr bwMode="gray">
          <a:xfrm>
            <a:off x="1363152" y="1038840"/>
            <a:ext cx="3749040" cy="215444"/>
          </a:xfrm>
        </p:spPr>
        <p:txBody>
          <a:bodyPr anchor="ctr" anchorCtr="0"/>
          <a:lstStyle>
            <a:lvl1pPr marL="0" indent="0">
              <a:spcBef>
                <a:spcPts val="0"/>
              </a:spcBef>
              <a:buNone/>
              <a:defRPr sz="140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14pt, White, Title Case</a:t>
            </a:r>
          </a:p>
        </p:txBody>
      </p:sp>
      <p:sp>
        <p:nvSpPr>
          <p:cNvPr id="18" name="Title 17"/>
          <p:cNvSpPr>
            <a:spLocks noGrp="1"/>
          </p:cNvSpPr>
          <p:nvPr>
            <p:ph type="title" hasCustomPrompt="1"/>
          </p:nvPr>
        </p:nvSpPr>
        <p:spPr bwMode="gray">
          <a:xfrm>
            <a:off x="853936" y="1009402"/>
            <a:ext cx="274320" cy="274320"/>
          </a:xfrm>
          <a:prstGeom prst="ellipse">
            <a:avLst/>
          </a:prstGeom>
          <a:solidFill>
            <a:schemeClr val="bg1"/>
          </a:solidFill>
          <a:ln>
            <a:noFill/>
          </a:ln>
        </p:spPr>
        <p:txBody>
          <a:bodyPr wrap="none" anchor="ctr" anchorCtr="1">
            <a:noAutofit/>
          </a:bodyPr>
          <a:lstStyle>
            <a:lvl1pPr>
              <a:defRPr sz="1400" b="0">
                <a:solidFill>
                  <a:schemeClr val="accent6"/>
                </a:solidFill>
              </a:defRPr>
            </a:lvl1pPr>
          </a:lstStyle>
          <a:p>
            <a:r>
              <a:rPr lang="en-US" dirty="0"/>
              <a:t>#</a:t>
            </a:r>
          </a:p>
        </p:txBody>
      </p:sp>
      <p:sp>
        <p:nvSpPr>
          <p:cNvPr id="20" name="Text Placeholder 19"/>
          <p:cNvSpPr>
            <a:spLocks noGrp="1"/>
          </p:cNvSpPr>
          <p:nvPr>
            <p:ph type="body" sz="quarter" idx="17" hasCustomPrompt="1"/>
          </p:nvPr>
        </p:nvSpPr>
        <p:spPr bwMode="gray">
          <a:xfrm>
            <a:off x="853936" y="1588773"/>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a:t>#</a:t>
            </a:r>
          </a:p>
        </p:txBody>
      </p:sp>
      <p:sp>
        <p:nvSpPr>
          <p:cNvPr id="39" name="Text Placeholder 3"/>
          <p:cNvSpPr>
            <a:spLocks noGrp="1"/>
          </p:cNvSpPr>
          <p:nvPr>
            <p:ph type="body" sz="quarter" idx="18" hasCustomPrompt="1"/>
          </p:nvPr>
        </p:nvSpPr>
        <p:spPr bwMode="gray">
          <a:xfrm>
            <a:off x="1363152" y="1650328"/>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10pt Regular, Accent 1, Title Case</a:t>
            </a:r>
          </a:p>
        </p:txBody>
      </p:sp>
      <p:sp>
        <p:nvSpPr>
          <p:cNvPr id="40" name="Text Placeholder 19"/>
          <p:cNvSpPr>
            <a:spLocks noGrp="1"/>
          </p:cNvSpPr>
          <p:nvPr>
            <p:ph type="body" sz="quarter" idx="19" hasCustomPrompt="1"/>
          </p:nvPr>
        </p:nvSpPr>
        <p:spPr bwMode="gray">
          <a:xfrm>
            <a:off x="853936" y="2170823"/>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a:t>#</a:t>
            </a:r>
          </a:p>
        </p:txBody>
      </p:sp>
      <p:sp>
        <p:nvSpPr>
          <p:cNvPr id="41" name="Text Placeholder 3"/>
          <p:cNvSpPr>
            <a:spLocks noGrp="1"/>
          </p:cNvSpPr>
          <p:nvPr>
            <p:ph type="body" sz="quarter" idx="20" hasCustomPrompt="1"/>
          </p:nvPr>
        </p:nvSpPr>
        <p:spPr bwMode="gray">
          <a:xfrm>
            <a:off x="1363152" y="2232378"/>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10pt Regular, Accent 1, Title Case</a:t>
            </a:r>
          </a:p>
        </p:txBody>
      </p:sp>
      <p:sp>
        <p:nvSpPr>
          <p:cNvPr id="42" name="Text Placeholder 19"/>
          <p:cNvSpPr>
            <a:spLocks noGrp="1"/>
          </p:cNvSpPr>
          <p:nvPr>
            <p:ph type="body" sz="quarter" idx="21" hasCustomPrompt="1"/>
          </p:nvPr>
        </p:nvSpPr>
        <p:spPr bwMode="gray">
          <a:xfrm>
            <a:off x="853936" y="2752873"/>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a:t>#</a:t>
            </a:r>
          </a:p>
        </p:txBody>
      </p:sp>
      <p:sp>
        <p:nvSpPr>
          <p:cNvPr id="43" name="Text Placeholder 3"/>
          <p:cNvSpPr>
            <a:spLocks noGrp="1"/>
          </p:cNvSpPr>
          <p:nvPr>
            <p:ph type="body" sz="quarter" idx="22" hasCustomPrompt="1"/>
          </p:nvPr>
        </p:nvSpPr>
        <p:spPr bwMode="gray">
          <a:xfrm>
            <a:off x="1363152" y="2814428"/>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10pt Regular, Accent 1, Title Case</a:t>
            </a:r>
          </a:p>
        </p:txBody>
      </p:sp>
      <p:sp>
        <p:nvSpPr>
          <p:cNvPr id="44" name="Text Placeholder 19"/>
          <p:cNvSpPr>
            <a:spLocks noGrp="1"/>
          </p:cNvSpPr>
          <p:nvPr>
            <p:ph type="body" sz="quarter" idx="23" hasCustomPrompt="1"/>
          </p:nvPr>
        </p:nvSpPr>
        <p:spPr bwMode="gray">
          <a:xfrm>
            <a:off x="853936" y="3334922"/>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a:t>#</a:t>
            </a:r>
          </a:p>
        </p:txBody>
      </p:sp>
      <p:sp>
        <p:nvSpPr>
          <p:cNvPr id="45" name="Text Placeholder 3"/>
          <p:cNvSpPr>
            <a:spLocks noGrp="1"/>
          </p:cNvSpPr>
          <p:nvPr>
            <p:ph type="body" sz="quarter" idx="24" hasCustomPrompt="1"/>
          </p:nvPr>
        </p:nvSpPr>
        <p:spPr bwMode="gray">
          <a:xfrm>
            <a:off x="1363152" y="3396477"/>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10pt Regular, Accent 1, Title Case</a:t>
            </a:r>
          </a:p>
        </p:txBody>
      </p:sp>
      <p:sp>
        <p:nvSpPr>
          <p:cNvPr id="17"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9" name="Text Placeholder 1"/>
          <p:cNvSpPr txBox="1">
            <a:spLocks/>
          </p:cNvSpPr>
          <p:nvPr userDrawn="1"/>
        </p:nvSpPr>
        <p:spPr bwMode="gray">
          <a:xfrm>
            <a:off x="6469576" y="0"/>
            <a:ext cx="1685883" cy="3629199"/>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b="1" dirty="0">
                <a:solidFill>
                  <a:srgbClr val="FFFFFF"/>
                </a:solidFill>
              </a:rPr>
              <a:t>How to Use this</a:t>
            </a:r>
            <a:br>
              <a:rPr lang="en-US" b="1" dirty="0">
                <a:solidFill>
                  <a:srgbClr val="FFFFFF"/>
                </a:solidFill>
              </a:rPr>
            </a:br>
            <a:r>
              <a:rPr lang="en-US" b="1" dirty="0">
                <a:solidFill>
                  <a:srgbClr val="FFFFFF"/>
                </a:solidFill>
              </a:rPr>
              <a:t>Editable Road Map</a:t>
            </a:r>
          </a:p>
          <a:p>
            <a:pPr marL="169863" indent="-169863">
              <a:buFont typeface="+mj-lt"/>
              <a:buAutoNum type="arabicPeriod"/>
            </a:pPr>
            <a:r>
              <a:rPr lang="en-US" sz="800" dirty="0">
                <a:solidFill>
                  <a:srgbClr val="FFFFFF"/>
                </a:solidFill>
              </a:rPr>
              <a:t>Insert a road map layout</a:t>
            </a:r>
          </a:p>
          <a:p>
            <a:pPr marL="169863" indent="-169863">
              <a:buFont typeface="+mj-lt"/>
              <a:buAutoNum type="arabicPeriod"/>
            </a:pPr>
            <a:r>
              <a:rPr lang="en-US" sz="800" dirty="0">
                <a:solidFill>
                  <a:srgbClr val="FFFFFF"/>
                </a:solidFill>
              </a:rPr>
              <a:t>Determine how many sections are needed</a:t>
            </a:r>
          </a:p>
          <a:p>
            <a:pPr marL="169863" indent="-169863">
              <a:buFont typeface="+mj-lt"/>
              <a:buAutoNum type="arabicPeriod"/>
            </a:pPr>
            <a:r>
              <a:rPr lang="en-US" sz="800" dirty="0">
                <a:solidFill>
                  <a:srgbClr val="FFFFFF"/>
                </a:solidFill>
              </a:rPr>
              <a:t>If only 3, delete rows 2 and 4. If 4, delete row 5.</a:t>
            </a:r>
          </a:p>
          <a:p>
            <a:pPr marL="169863" indent="-169863">
              <a:buFont typeface="+mj-lt"/>
              <a:buAutoNum type="arabicPeriod"/>
            </a:pPr>
            <a:r>
              <a:rPr lang="en-US" sz="800" dirty="0">
                <a:solidFill>
                  <a:srgbClr val="FFFFFF"/>
                </a:solidFill>
              </a:rPr>
              <a:t>Change the highlighted section title to Arial Regular 10pt, Accent 1 so all the titles are the exact same font style</a:t>
            </a:r>
          </a:p>
          <a:p>
            <a:pPr marL="169863" indent="-169863">
              <a:buFont typeface="+mj-lt"/>
              <a:buAutoNum type="arabicPeriod"/>
            </a:pPr>
            <a:r>
              <a:rPr lang="en-US" sz="800" dirty="0">
                <a:solidFill>
                  <a:srgbClr val="FFFFFF"/>
                </a:solidFill>
              </a:rPr>
              <a:t>Type in #’s and section titles for all levels</a:t>
            </a:r>
          </a:p>
          <a:p>
            <a:pPr marL="169863" indent="-169863">
              <a:buFont typeface="+mj-lt"/>
              <a:buAutoNum type="arabicPeriod"/>
            </a:pPr>
            <a:r>
              <a:rPr lang="en-US" sz="800" dirty="0">
                <a:solidFill>
                  <a:srgbClr val="FFFFFF"/>
                </a:solidFill>
              </a:rPr>
              <a:t>Duplicate the slide so you have a slide for each section</a:t>
            </a:r>
          </a:p>
          <a:p>
            <a:pPr marL="169863" indent="-169863">
              <a:buFont typeface="+mj-lt"/>
              <a:buAutoNum type="arabicPeriod"/>
            </a:pPr>
            <a:r>
              <a:rPr lang="en-US" sz="800" dirty="0">
                <a:solidFill>
                  <a:srgbClr val="FFFFFF"/>
                </a:solidFill>
              </a:rPr>
              <a:t>On each slide, change the highlighted section title back to Arial Regular 14pt white</a:t>
            </a:r>
          </a:p>
          <a:p>
            <a:pPr>
              <a:spcBef>
                <a:spcPts val="1200"/>
              </a:spcBef>
              <a:buFont typeface="+mj-lt"/>
              <a:buNone/>
            </a:pPr>
            <a:r>
              <a:rPr lang="en-US" sz="900" b="1" dirty="0">
                <a:solidFill>
                  <a:srgbClr val="FFFFFF"/>
                </a:solidFill>
              </a:rPr>
              <a:t>NEED MORE SECTIONS?</a:t>
            </a:r>
          </a:p>
          <a:p>
            <a:pPr>
              <a:spcBef>
                <a:spcPts val="200"/>
              </a:spcBef>
              <a:buFont typeface="+mj-lt"/>
              <a:buNone/>
            </a:pPr>
            <a:r>
              <a:rPr lang="en-US" sz="750" dirty="0">
                <a:solidFill>
                  <a:srgbClr val="FFFFFF"/>
                </a:solidFill>
              </a:rPr>
              <a:t>See the on-screen GLG for a customizable road map layout that includes 8 levels. It can be inserted into this deck. </a:t>
            </a:r>
          </a:p>
        </p:txBody>
      </p:sp>
    </p:spTree>
    <p:extLst>
      <p:ext uri="{BB962C8B-B14F-4D97-AF65-F5344CB8AC3E}">
        <p14:creationId xmlns:p14="http://schemas.microsoft.com/office/powerpoint/2010/main" val="23508376"/>
      </p:ext>
    </p:extLst>
  </p:cSld>
  <p:clrMapOvr>
    <a:masterClrMapping/>
  </p:clrMapOvr>
  <p:extLst mod="1">
    <p:ext uri="{DCECCB84-F9BA-43D5-87BE-67443E8EF086}">
      <p15:sldGuideLst xmlns:p15="http://schemas.microsoft.com/office/powerpoint/2012/main">
        <p15:guide id="1" pos="852">
          <p15:clr>
            <a:srgbClr val="FBAE40"/>
          </p15:clr>
        </p15:guide>
      </p15:sldGuideLst>
    </p:ext>
  </p:extLst>
</p:sldLayout>
</file>

<file path=ppt/slideLayouts/slideLayout671.xml><?xml version="1.0" encoding="utf-8"?>
<p:sldLayout xmlns:a="http://schemas.openxmlformats.org/drawingml/2006/main" xmlns:r="http://schemas.openxmlformats.org/officeDocument/2006/relationships" xmlns:p="http://schemas.openxmlformats.org/presentationml/2006/main" userDrawn="1">
  <p:cSld name="1_Standard">
    <p:spTree>
      <p:nvGrpSpPr>
        <p:cNvPr id="1" name=""/>
        <p:cNvGrpSpPr/>
        <p:nvPr/>
      </p:nvGrpSpPr>
      <p:grpSpPr>
        <a:xfrm>
          <a:off x="0" y="0"/>
          <a:ext cx="0" cy="0"/>
          <a:chOff x="0" y="0"/>
          <a:chExt cx="0" cy="0"/>
        </a:xfrm>
      </p:grpSpPr>
      <p:sp>
        <p:nvSpPr>
          <p:cNvPr id="12" name="Text Placeholder 4"/>
          <p:cNvSpPr>
            <a:spLocks noGrp="1"/>
          </p:cNvSpPr>
          <p:nvPr>
            <p:ph type="body" sz="quarter" idx="21" hasCustomPrompt="1"/>
          </p:nvPr>
        </p:nvSpPr>
        <p:spPr bwMode="gray">
          <a:xfrm>
            <a:off x="320040" y="718356"/>
            <a:ext cx="5759450" cy="215444"/>
          </a:xfrm>
          <a:prstGeom prst="rect">
            <a:avLst/>
          </a:prstGeom>
        </p:spPr>
        <p:txBody>
          <a:bodyPr lIns="0" tIns="0" rIns="0" bIns="0">
            <a:spAutoFit/>
          </a:bodyPr>
          <a:lstStyle>
            <a:lvl1pPr marL="0" indent="0">
              <a:spcBef>
                <a:spcPts val="0"/>
              </a:spcBef>
              <a:buNone/>
              <a:defRPr sz="1400" baseline="0">
                <a:solidFill>
                  <a:schemeClr val="accent3"/>
                </a:solidFill>
              </a:defRPr>
            </a:lvl1pPr>
          </a:lstStyle>
          <a:p>
            <a:pPr lvl="0"/>
            <a:r>
              <a:rPr lang="en-US" dirty="0"/>
              <a:t>Slide Subtitle – Arial 14pt Regular, Use Title Case</a:t>
            </a:r>
          </a:p>
        </p:txBody>
      </p:sp>
      <p:sp>
        <p:nvSpPr>
          <p:cNvPr id="17" name="Text Placeholder 4"/>
          <p:cNvSpPr>
            <a:spLocks noGrp="1"/>
          </p:cNvSpPr>
          <p:nvPr>
            <p:ph type="body" sz="quarter" idx="22" hasCustomPrompt="1"/>
          </p:nvPr>
        </p:nvSpPr>
        <p:spPr bwMode="gray">
          <a:xfrm>
            <a:off x="320040" y="45947"/>
            <a:ext cx="2926080" cy="138499"/>
          </a:xfrm>
          <a:prstGeom prst="rect">
            <a:avLst/>
          </a:prstGeom>
        </p:spPr>
        <p:txBody>
          <a:bodyPr lIns="0" tIns="0" rIns="0" bIns="0">
            <a:spAutoFit/>
          </a:bodyPr>
          <a:lstStyle>
            <a:lvl1pPr marL="0" indent="0">
              <a:spcBef>
                <a:spcPts val="0"/>
              </a:spcBef>
              <a:buNone/>
              <a:defRPr sz="900" baseline="0">
                <a:solidFill>
                  <a:schemeClr val="bg1"/>
                </a:solidFill>
              </a:defRPr>
            </a:lvl1pPr>
          </a:lstStyle>
          <a:p>
            <a:pPr lvl="0"/>
            <a:r>
              <a:rPr lang="en-US" dirty="0"/>
              <a:t>Top Kicker – Arial 9pt Regular, Use Title Case</a:t>
            </a:r>
          </a:p>
        </p:txBody>
      </p:sp>
      <p:sp>
        <p:nvSpPr>
          <p:cNvPr id="20" name="Text Placeholder 21"/>
          <p:cNvSpPr>
            <a:spLocks noGrp="1"/>
          </p:cNvSpPr>
          <p:nvPr>
            <p:ph type="body" sz="quarter" idx="23" hasCustomPrompt="1"/>
          </p:nvPr>
        </p:nvSpPr>
        <p:spPr bwMode="gray">
          <a:xfrm>
            <a:off x="4412710" y="4619012"/>
            <a:ext cx="1988089" cy="181588"/>
          </a:xfrm>
          <a:prstGeom prst="rect">
            <a:avLst/>
          </a:prstGeom>
        </p:spPr>
        <p:txBody>
          <a:bodyPr lIns="0" tIns="0" rIns="45720" bIns="27432" anchor="b">
            <a:spAutoFit/>
          </a:bodyPr>
          <a:lstStyle>
            <a:lvl1pPr marL="0" indent="0" algn="l">
              <a:spcBef>
                <a:spcPts val="0"/>
              </a:spcBef>
              <a:buNone/>
              <a:defRPr sz="500" baseline="0">
                <a:solidFill>
                  <a:schemeClr val="tx1"/>
                </a:solidFill>
                <a:latin typeface="+mn-lt"/>
              </a:defRPr>
            </a:lvl1pPr>
            <a:lvl2pPr algn="l">
              <a:buNone/>
              <a:defRPr sz="600"/>
            </a:lvl2pPr>
            <a:lvl3pPr algn="l">
              <a:buNone/>
              <a:defRPr sz="600"/>
            </a:lvl3pPr>
            <a:lvl4pPr algn="l">
              <a:buNone/>
              <a:defRPr sz="600"/>
            </a:lvl4pPr>
            <a:lvl5pPr algn="l">
              <a:buNone/>
              <a:defRPr sz="600"/>
            </a:lvl5pPr>
          </a:lstStyle>
          <a:p>
            <a:pPr lvl="0"/>
            <a:r>
              <a:rPr lang="en-US" dirty="0"/>
              <a:t>Source: Click to add source. Use a single space after “Source:” and a period at the end of the source. Stretch the box to the left as needed.</a:t>
            </a:r>
          </a:p>
        </p:txBody>
      </p:sp>
      <p:sp>
        <p:nvSpPr>
          <p:cNvPr id="21" name="Text Placeholder 23"/>
          <p:cNvSpPr>
            <a:spLocks noGrp="1"/>
          </p:cNvSpPr>
          <p:nvPr>
            <p:ph type="body" sz="quarter" idx="24" hasCustomPrompt="1"/>
          </p:nvPr>
        </p:nvSpPr>
        <p:spPr bwMode="gray">
          <a:xfrm>
            <a:off x="0" y="4390123"/>
            <a:ext cx="1743559" cy="230832"/>
          </a:xfrm>
          <a:prstGeom prst="rect">
            <a:avLst/>
          </a:prstGeom>
        </p:spPr>
        <p:txBody>
          <a:bodyPr lIns="45720" tIns="0" rIns="0" bIns="0" anchor="b">
            <a:spAutoFit/>
          </a:bodyPr>
          <a:lstStyle>
            <a:lvl1pPr marL="91440" indent="-91440" algn="l" defTabSz="91440">
              <a:spcBef>
                <a:spcPts val="0"/>
              </a:spcBef>
              <a:buFont typeface="+mj-lt"/>
              <a:buAutoNum type="arabicParenR"/>
              <a:defRPr sz="500" baseline="0">
                <a:solidFill>
                  <a:schemeClr val="tx1"/>
                </a:solidFill>
                <a:latin typeface="+mn-lt"/>
              </a:defRPr>
            </a:lvl1pPr>
            <a:lvl2pPr>
              <a:buNone/>
              <a:defRPr sz="600">
                <a:solidFill>
                  <a:schemeClr val="tx1"/>
                </a:solidFill>
              </a:defRPr>
            </a:lvl2pPr>
            <a:lvl3pPr>
              <a:buNone/>
              <a:defRPr sz="600">
                <a:solidFill>
                  <a:schemeClr val="tx1"/>
                </a:solidFill>
              </a:defRPr>
            </a:lvl3pPr>
            <a:lvl4pPr>
              <a:buNone/>
              <a:defRPr sz="600">
                <a:solidFill>
                  <a:schemeClr val="tx1"/>
                </a:solidFill>
              </a:defRPr>
            </a:lvl4pPr>
            <a:lvl5pPr>
              <a:buNone/>
              <a:defRPr sz="600">
                <a:solidFill>
                  <a:schemeClr val="tx1"/>
                </a:solidFill>
              </a:defRPr>
            </a:lvl5pPr>
          </a:lstStyle>
          <a:p>
            <a:pPr lvl="0"/>
            <a:r>
              <a:rPr lang="en-US" dirty="0"/>
              <a:t>Click to add footnote. Numbers appear automatically (no additional space or tab needed). Use a period at the end of each footnote. Stretch the box to the right as needed.</a:t>
            </a:r>
          </a:p>
        </p:txBody>
      </p:sp>
      <p:sp>
        <p:nvSpPr>
          <p:cNvPr id="23" name="Text Placeholder 4"/>
          <p:cNvSpPr>
            <a:spLocks noGrp="1"/>
          </p:cNvSpPr>
          <p:nvPr>
            <p:ph type="body" sz="quarter" idx="25" hasCustomPrompt="1"/>
          </p:nvPr>
        </p:nvSpPr>
        <p:spPr bwMode="gray">
          <a:xfrm>
            <a:off x="320040" y="317903"/>
            <a:ext cx="5759450" cy="276999"/>
          </a:xfrm>
          <a:prstGeom prst="rect">
            <a:avLst/>
          </a:prstGeom>
        </p:spPr>
        <p:txBody>
          <a:bodyPr lIns="0" tIns="0" rIns="0" bIns="0" anchor="b" anchorCtr="0">
            <a:spAutoFit/>
          </a:bodyPr>
          <a:lstStyle>
            <a:lvl1pPr marL="0" indent="0">
              <a:spcBef>
                <a:spcPts val="0"/>
              </a:spcBef>
              <a:buNone/>
              <a:defRPr sz="1800" b="1" baseline="0">
                <a:solidFill>
                  <a:schemeClr val="bg1"/>
                </a:solidFill>
              </a:defRPr>
            </a:lvl1pPr>
          </a:lstStyle>
          <a:p>
            <a:pPr lvl="0"/>
            <a:r>
              <a:rPr lang="en-US" dirty="0"/>
              <a:t>Slide Title – Arial 18pt Bold, Use Title Case</a:t>
            </a:r>
          </a:p>
        </p:txBody>
      </p:sp>
    </p:spTree>
    <p:extLst>
      <p:ext uri="{BB962C8B-B14F-4D97-AF65-F5344CB8AC3E}">
        <p14:creationId xmlns:p14="http://schemas.microsoft.com/office/powerpoint/2010/main" val="1207211184"/>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4" name="Rectangle 3"/>
          <p:cNvSpPr/>
          <p:nvPr userDrawn="1"/>
        </p:nvSpPr>
        <p:spPr bwMode="gray">
          <a:xfrm>
            <a:off x="0" y="4343400"/>
            <a:ext cx="6400800" cy="457200"/>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5" name="Rectangle 4"/>
          <p:cNvSpPr/>
          <p:nvPr userDrawn="1"/>
        </p:nvSpPr>
        <p:spPr bwMode="gray">
          <a:xfrm>
            <a:off x="2415746" y="-1"/>
            <a:ext cx="3985053" cy="1344613"/>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7" name="TextBox 6"/>
          <p:cNvSpPr txBox="1"/>
          <p:nvPr userDrawn="1"/>
        </p:nvSpPr>
        <p:spPr bwMode="gray">
          <a:xfrm>
            <a:off x="2524447" y="478265"/>
            <a:ext cx="3555082" cy="215444"/>
          </a:xfrm>
          <a:prstGeom prst="rect">
            <a:avLst/>
          </a:prstGeom>
          <a:noFill/>
        </p:spPr>
        <p:txBody>
          <a:bodyPr wrap="square" lIns="0" tIns="0" rIns="0" bIns="0" rtlCol="0">
            <a:spAutoFit/>
          </a:bodyPr>
          <a:lstStyle/>
          <a:p>
            <a:pPr>
              <a:spcBef>
                <a:spcPts val="500"/>
              </a:spcBef>
            </a:pPr>
            <a:r>
              <a:rPr lang="en-US" sz="1400" dirty="0">
                <a:solidFill>
                  <a:srgbClr val="FFFFFF"/>
                </a:solidFill>
              </a:rPr>
              <a:t>All health care projected presentations:</a:t>
            </a:r>
          </a:p>
        </p:txBody>
      </p:sp>
      <p:sp>
        <p:nvSpPr>
          <p:cNvPr id="8" name="TextBox 7"/>
          <p:cNvSpPr txBox="1"/>
          <p:nvPr userDrawn="1"/>
        </p:nvSpPr>
        <p:spPr bwMode="gray">
          <a:xfrm>
            <a:off x="3988950" y="830661"/>
            <a:ext cx="1052611" cy="402674"/>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1100" dirty="0">
                <a:solidFill>
                  <a:srgbClr val="FFFFFF"/>
                </a:solidFill>
              </a:rPr>
              <a:t>Roundtables</a:t>
            </a:r>
          </a:p>
          <a:p>
            <a:pPr marL="112713" indent="-112713">
              <a:spcBef>
                <a:spcPts val="500"/>
              </a:spcBef>
              <a:buFont typeface="Arial" panose="020B0604020202020204" pitchFamily="34" charset="0"/>
              <a:buChar char="•"/>
            </a:pPr>
            <a:r>
              <a:rPr lang="en-US" sz="1100" dirty="0">
                <a:solidFill>
                  <a:srgbClr val="FFFFFF"/>
                </a:solidFill>
              </a:rPr>
              <a:t>Onsites</a:t>
            </a:r>
          </a:p>
        </p:txBody>
      </p:sp>
      <p:sp>
        <p:nvSpPr>
          <p:cNvPr id="9" name="TextBox 8"/>
          <p:cNvSpPr txBox="1"/>
          <p:nvPr userDrawn="1"/>
        </p:nvSpPr>
        <p:spPr bwMode="gray">
          <a:xfrm>
            <a:off x="3966190" y="4107899"/>
            <a:ext cx="2113935" cy="107722"/>
          </a:xfrm>
          <a:prstGeom prst="rect">
            <a:avLst/>
          </a:prstGeom>
          <a:noFill/>
        </p:spPr>
        <p:txBody>
          <a:bodyPr wrap="square" lIns="0" tIns="0" rIns="0" bIns="0" rtlCol="0">
            <a:spAutoFit/>
          </a:bodyPr>
          <a:lstStyle/>
          <a:p>
            <a:pPr algn="r">
              <a:spcBef>
                <a:spcPts val="500"/>
              </a:spcBef>
            </a:pPr>
            <a:r>
              <a:rPr lang="en-US" sz="700" dirty="0">
                <a:solidFill>
                  <a:srgbClr val="333E48"/>
                </a:solidFill>
              </a:rPr>
              <a:t>Slide Size: 7ꞌꞌ x 5.25ꞌꞌ </a:t>
            </a:r>
          </a:p>
        </p:txBody>
      </p:sp>
      <p:sp>
        <p:nvSpPr>
          <p:cNvPr id="10" name="TextBox 9"/>
          <p:cNvSpPr txBox="1"/>
          <p:nvPr userDrawn="1"/>
        </p:nvSpPr>
        <p:spPr bwMode="gray">
          <a:xfrm>
            <a:off x="318424" y="1546510"/>
            <a:ext cx="2011680" cy="169277"/>
          </a:xfrm>
          <a:prstGeom prst="rect">
            <a:avLst/>
          </a:prstGeom>
          <a:noFill/>
        </p:spPr>
        <p:txBody>
          <a:bodyPr wrap="square" lIns="0" tIns="0" rIns="0" bIns="0" rtlCol="0">
            <a:spAutoFit/>
          </a:bodyPr>
          <a:lstStyle/>
          <a:p>
            <a:pPr>
              <a:spcBef>
                <a:spcPts val="500"/>
              </a:spcBef>
            </a:pPr>
            <a:r>
              <a:rPr lang="en-US" sz="1100" b="1" dirty="0">
                <a:solidFill>
                  <a:srgbClr val="333E48"/>
                </a:solidFill>
              </a:rPr>
              <a:t>Training</a:t>
            </a:r>
            <a:endParaRPr lang="en-US" sz="1200" b="1" dirty="0">
              <a:solidFill>
                <a:srgbClr val="333E48"/>
              </a:solidFill>
            </a:endParaRPr>
          </a:p>
        </p:txBody>
      </p:sp>
      <p:sp>
        <p:nvSpPr>
          <p:cNvPr id="11" name="TextBox 10"/>
          <p:cNvSpPr txBox="1"/>
          <p:nvPr userDrawn="1"/>
        </p:nvSpPr>
        <p:spPr bwMode="gray">
          <a:xfrm>
            <a:off x="5101561" y="830661"/>
            <a:ext cx="1097280" cy="169277"/>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1100" dirty="0">
                <a:solidFill>
                  <a:srgbClr val="FFFFFF"/>
                </a:solidFill>
              </a:rPr>
              <a:t>Conferences</a:t>
            </a:r>
          </a:p>
        </p:txBody>
      </p:sp>
      <p:sp>
        <p:nvSpPr>
          <p:cNvPr id="12" name="TextBox 11"/>
          <p:cNvSpPr txBox="1"/>
          <p:nvPr userDrawn="1"/>
        </p:nvSpPr>
        <p:spPr bwMode="gray">
          <a:xfrm>
            <a:off x="2524447" y="830661"/>
            <a:ext cx="1730829" cy="402674"/>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1100" dirty="0">
                <a:solidFill>
                  <a:srgbClr val="FFFFFF"/>
                </a:solidFill>
              </a:rPr>
              <a:t>National meetings</a:t>
            </a:r>
          </a:p>
          <a:p>
            <a:pPr marL="112713" indent="-112713">
              <a:spcBef>
                <a:spcPts val="500"/>
              </a:spcBef>
              <a:buFont typeface="Arial" panose="020B0604020202020204" pitchFamily="34" charset="0"/>
              <a:buChar char="•"/>
            </a:pPr>
            <a:r>
              <a:rPr lang="en-US" sz="1100" dirty="0">
                <a:solidFill>
                  <a:srgbClr val="FFFFFF"/>
                </a:solidFill>
              </a:rPr>
              <a:t>Webconferences</a:t>
            </a:r>
          </a:p>
        </p:txBody>
      </p:sp>
      <p:sp>
        <p:nvSpPr>
          <p:cNvPr id="13" name="TextBox 12"/>
          <p:cNvSpPr txBox="1"/>
          <p:nvPr userDrawn="1"/>
        </p:nvSpPr>
        <p:spPr bwMode="gray">
          <a:xfrm>
            <a:off x="318424" y="1803815"/>
            <a:ext cx="1880490" cy="2098010"/>
          </a:xfrm>
          <a:prstGeom prst="rect">
            <a:avLst/>
          </a:prstGeom>
          <a:noFill/>
        </p:spPr>
        <p:txBody>
          <a:bodyPr wrap="square" lIns="0" tIns="0" rIns="0" bIns="0" rtlCol="0">
            <a:spAutoFit/>
          </a:bodyPr>
          <a:lstStyle/>
          <a:p>
            <a:pPr>
              <a:spcBef>
                <a:spcPts val="500"/>
              </a:spcBef>
            </a:pPr>
            <a:r>
              <a:rPr lang="en-US" sz="900" dirty="0">
                <a:solidFill>
                  <a:srgbClr val="333E48"/>
                </a:solidFill>
              </a:rPr>
              <a:t>Watch 5 videos in 7 minutes to learn everything you need to get started!</a:t>
            </a:r>
          </a:p>
          <a:p>
            <a:pPr>
              <a:spcBef>
                <a:spcPts val="600"/>
              </a:spcBef>
            </a:pPr>
            <a:r>
              <a:rPr lang="en-US" sz="900" b="1" dirty="0">
                <a:solidFill>
                  <a:srgbClr val="333E48"/>
                </a:solidFill>
              </a:rPr>
              <a:t>portals.advisory.com/dss/</a:t>
            </a:r>
            <a:br>
              <a:rPr lang="en-US" sz="900" b="1" dirty="0">
                <a:solidFill>
                  <a:srgbClr val="333E48"/>
                </a:solidFill>
              </a:rPr>
            </a:br>
            <a:r>
              <a:rPr lang="en-US" sz="900" b="1" dirty="0">
                <a:solidFill>
                  <a:srgbClr val="333E48"/>
                </a:solidFill>
              </a:rPr>
              <a:t>templates/training</a:t>
            </a:r>
          </a:p>
          <a:p>
            <a:pPr marL="117475" indent="-117475">
              <a:spcBef>
                <a:spcPts val="800"/>
              </a:spcBef>
              <a:buFont typeface="+mj-lt"/>
              <a:buAutoNum type="arabicPeriod"/>
            </a:pPr>
            <a:r>
              <a:rPr lang="en-US" sz="900" dirty="0">
                <a:solidFill>
                  <a:srgbClr val="333E48"/>
                </a:solidFill>
              </a:rPr>
              <a:t>Brand Overview</a:t>
            </a:r>
          </a:p>
          <a:p>
            <a:pPr marL="117475" indent="-117475">
              <a:spcBef>
                <a:spcPts val="500"/>
              </a:spcBef>
              <a:buFont typeface="+mj-lt"/>
              <a:buAutoNum type="arabicPeriod"/>
            </a:pPr>
            <a:r>
              <a:rPr lang="en-US" sz="900" dirty="0">
                <a:solidFill>
                  <a:srgbClr val="333E48"/>
                </a:solidFill>
              </a:rPr>
              <a:t>Template Suite Overview</a:t>
            </a:r>
          </a:p>
          <a:p>
            <a:pPr marL="117475" indent="-117475">
              <a:spcBef>
                <a:spcPts val="500"/>
              </a:spcBef>
              <a:buFont typeface="+mj-lt"/>
              <a:buAutoNum type="arabicPeriod"/>
            </a:pPr>
            <a:r>
              <a:rPr lang="en-US" sz="900" dirty="0">
                <a:solidFill>
                  <a:srgbClr val="333E48"/>
                </a:solidFill>
              </a:rPr>
              <a:t>Template Resources: GLGs, </a:t>
            </a:r>
            <a:br>
              <a:rPr lang="en-US" sz="900" dirty="0">
                <a:solidFill>
                  <a:srgbClr val="333E48"/>
                </a:solidFill>
              </a:rPr>
            </a:br>
            <a:r>
              <a:rPr lang="en-US" sz="900" dirty="0">
                <a:solidFill>
                  <a:srgbClr val="333E48"/>
                </a:solidFill>
              </a:rPr>
              <a:t>Icons, Logos, Photos, Charts</a:t>
            </a:r>
          </a:p>
          <a:p>
            <a:pPr marL="117475" indent="-117475">
              <a:spcBef>
                <a:spcPts val="500"/>
              </a:spcBef>
              <a:buFont typeface="+mj-lt"/>
              <a:buAutoNum type="arabicPeriod"/>
            </a:pPr>
            <a:r>
              <a:rPr lang="en-US" sz="900" dirty="0">
                <a:solidFill>
                  <a:srgbClr val="333E48"/>
                </a:solidFill>
              </a:rPr>
              <a:t>Setting Up Your System: </a:t>
            </a:r>
            <a:br>
              <a:rPr lang="en-US" sz="900" dirty="0">
                <a:solidFill>
                  <a:srgbClr val="333E48"/>
                </a:solidFill>
              </a:rPr>
            </a:br>
            <a:r>
              <a:rPr lang="en-US" sz="900" dirty="0">
                <a:solidFill>
                  <a:srgbClr val="333E48"/>
                </a:solidFill>
              </a:rPr>
              <a:t>Work Faster and Correctly</a:t>
            </a:r>
          </a:p>
          <a:p>
            <a:pPr marL="117475" indent="-117475">
              <a:spcBef>
                <a:spcPts val="500"/>
              </a:spcBef>
              <a:buFont typeface="+mj-lt"/>
              <a:buAutoNum type="arabicPeriod"/>
            </a:pPr>
            <a:r>
              <a:rPr lang="en-US" sz="900" dirty="0">
                <a:solidFill>
                  <a:srgbClr val="333E48"/>
                </a:solidFill>
              </a:rPr>
              <a:t>Design Concepts: Top 14 </a:t>
            </a:r>
            <a:br>
              <a:rPr lang="en-US" sz="900" dirty="0">
                <a:solidFill>
                  <a:srgbClr val="333E48"/>
                </a:solidFill>
              </a:rPr>
            </a:br>
            <a:r>
              <a:rPr lang="en-US" sz="900" dirty="0">
                <a:solidFill>
                  <a:srgbClr val="333E48"/>
                </a:solidFill>
              </a:rPr>
              <a:t>Best Practices and Rules</a:t>
            </a:r>
          </a:p>
        </p:txBody>
      </p:sp>
      <p:sp>
        <p:nvSpPr>
          <p:cNvPr id="14" name="Rectangle 13"/>
          <p:cNvSpPr/>
          <p:nvPr userDrawn="1"/>
        </p:nvSpPr>
        <p:spPr bwMode="gray">
          <a:xfrm>
            <a:off x="4349291" y="-1"/>
            <a:ext cx="1737360" cy="274320"/>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900" dirty="0">
                <a:solidFill>
                  <a:srgbClr val="FFFFFF"/>
                </a:solidFill>
              </a:rPr>
              <a:t>Delete Slide After Reading</a:t>
            </a:r>
          </a:p>
        </p:txBody>
      </p:sp>
      <p:sp>
        <p:nvSpPr>
          <p:cNvPr id="15" name="Text Placeholder 7"/>
          <p:cNvSpPr txBox="1">
            <a:spLocks/>
          </p:cNvSpPr>
          <p:nvPr userDrawn="1"/>
        </p:nvSpPr>
        <p:spPr bwMode="gray">
          <a:xfrm>
            <a:off x="303148" y="4476355"/>
            <a:ext cx="6013684" cy="18312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a:spcBef>
                <a:spcPts val="2400"/>
              </a:spcBef>
              <a:buFont typeface="Arial" panose="020B0604020202020204" pitchFamily="34" charset="0"/>
              <a:buNone/>
            </a:pPr>
            <a:r>
              <a:rPr lang="en-US" sz="1200" b="1" dirty="0">
                <a:solidFill>
                  <a:srgbClr val="FFFFFF"/>
                </a:solidFill>
              </a:rPr>
              <a:t>Need help? </a:t>
            </a:r>
            <a:r>
              <a:rPr lang="en-US" sz="1200" dirty="0">
                <a:solidFill>
                  <a:srgbClr val="FFFFFF"/>
                </a:solidFill>
              </a:rPr>
              <a:t>Visit </a:t>
            </a:r>
            <a:r>
              <a:rPr lang="en-US" sz="1200" b="1" dirty="0">
                <a:solidFill>
                  <a:srgbClr val="FFFFFF"/>
                </a:solidFill>
              </a:rPr>
              <a:t>portals.advisory.com/dss</a:t>
            </a:r>
            <a:r>
              <a:rPr lang="en-US" sz="1200" dirty="0">
                <a:solidFill>
                  <a:srgbClr val="FFFFFF"/>
                </a:solidFill>
              </a:rPr>
              <a:t> or email </a:t>
            </a:r>
            <a:r>
              <a:rPr lang="en-US" sz="1200" b="1" dirty="0">
                <a:solidFill>
                  <a:srgbClr val="FFFFFF"/>
                </a:solidFill>
              </a:rPr>
              <a:t>dss_requests@advisory.com</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79201" y="1591950"/>
            <a:ext cx="3285992" cy="2464494"/>
          </a:xfrm>
          <a:prstGeom prst="rect">
            <a:avLst/>
          </a:prstGeom>
          <a:ln w="12700">
            <a:solidFill>
              <a:schemeClr val="accent3"/>
            </a:solidFill>
          </a:ln>
        </p:spPr>
      </p:pic>
      <p:sp>
        <p:nvSpPr>
          <p:cNvPr id="2" name="Rectangle 1"/>
          <p:cNvSpPr/>
          <p:nvPr userDrawn="1"/>
        </p:nvSpPr>
        <p:spPr bwMode="gray">
          <a:xfrm>
            <a:off x="0" y="-2"/>
            <a:ext cx="2368242" cy="1344613"/>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6" name="TextBox 5"/>
          <p:cNvSpPr txBox="1"/>
          <p:nvPr userDrawn="1"/>
        </p:nvSpPr>
        <p:spPr bwMode="gray">
          <a:xfrm>
            <a:off x="312583" y="66107"/>
            <a:ext cx="2055659" cy="1179810"/>
          </a:xfrm>
          <a:prstGeom prst="rect">
            <a:avLst/>
          </a:prstGeom>
          <a:noFill/>
        </p:spPr>
        <p:txBody>
          <a:bodyPr wrap="square" lIns="0" tIns="0" rIns="0" bIns="0" rtlCol="0">
            <a:spAutoFit/>
          </a:bodyPr>
          <a:lstStyle/>
          <a:p>
            <a:pPr>
              <a:lnSpc>
                <a:spcPts val="2300"/>
              </a:lnSpc>
              <a:spcBef>
                <a:spcPts val="500"/>
              </a:spcBef>
            </a:pPr>
            <a:r>
              <a:rPr lang="en-US" sz="1500" dirty="0">
                <a:solidFill>
                  <a:srgbClr val="FFFFFF"/>
                </a:solidFill>
              </a:rPr>
              <a:t>Use the</a:t>
            </a:r>
            <a:r>
              <a:rPr lang="en-US" sz="2200" dirty="0">
                <a:solidFill>
                  <a:srgbClr val="FFFFFF"/>
                </a:solidFill>
              </a:rPr>
              <a:t/>
            </a:r>
            <a:br>
              <a:rPr lang="en-US" sz="2200" dirty="0">
                <a:solidFill>
                  <a:srgbClr val="FFFFFF"/>
                </a:solidFill>
              </a:rPr>
            </a:br>
            <a:r>
              <a:rPr lang="en-US" sz="2200" b="1" dirty="0">
                <a:solidFill>
                  <a:srgbClr val="FFFFFF"/>
                </a:solidFill>
              </a:rPr>
              <a:t>2017 AB PPT</a:t>
            </a:r>
            <a:br>
              <a:rPr lang="en-US" sz="2200" b="1" dirty="0">
                <a:solidFill>
                  <a:srgbClr val="FFFFFF"/>
                </a:solidFill>
              </a:rPr>
            </a:br>
            <a:r>
              <a:rPr lang="en-US" sz="2200" b="1" dirty="0">
                <a:solidFill>
                  <a:srgbClr val="FFFFFF"/>
                </a:solidFill>
              </a:rPr>
              <a:t>On-screen Template </a:t>
            </a:r>
            <a:r>
              <a:rPr lang="en-US" sz="1500" dirty="0">
                <a:solidFill>
                  <a:srgbClr val="FFFFFF"/>
                </a:solidFill>
              </a:rPr>
              <a:t>for…</a:t>
            </a:r>
          </a:p>
        </p:txBody>
      </p:sp>
    </p:spTree>
    <p:extLst>
      <p:ext uri="{BB962C8B-B14F-4D97-AF65-F5344CB8AC3E}">
        <p14:creationId xmlns:p14="http://schemas.microsoft.com/office/powerpoint/2010/main" val="330677883"/>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showMasterSp="0" preserve="1" userDrawn="1">
  <p:cSld name="Title: Logo Lock-up">
    <p:spTree>
      <p:nvGrpSpPr>
        <p:cNvPr id="1" name=""/>
        <p:cNvGrpSpPr/>
        <p:nvPr/>
      </p:nvGrpSpPr>
      <p:grpSpPr>
        <a:xfrm>
          <a:off x="0" y="0"/>
          <a:ext cx="0" cy="0"/>
          <a:chOff x="0" y="0"/>
          <a:chExt cx="0" cy="0"/>
        </a:xfrm>
      </p:grpSpPr>
      <p:sp>
        <p:nvSpPr>
          <p:cNvPr id="15" name="Rectangle 14"/>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3" name="Group 2"/>
          <p:cNvGrpSpPr/>
          <p:nvPr userDrawn="1"/>
        </p:nvGrpSpPr>
        <p:grpSpPr bwMode="gray">
          <a:xfrm>
            <a:off x="2866050" y="1030287"/>
            <a:ext cx="3534988" cy="3408490"/>
            <a:chOff x="2866050" y="1030287"/>
            <a:chExt cx="3534988" cy="3408490"/>
          </a:xfrm>
        </p:grpSpPr>
        <p:sp>
          <p:nvSpPr>
            <p:cNvPr id="28" name="Freeform 6"/>
            <p:cNvSpPr>
              <a:spLocks/>
            </p:cNvSpPr>
            <p:nvPr userDrawn="1"/>
          </p:nvSpPr>
          <p:spPr bwMode="gray">
            <a:xfrm>
              <a:off x="2866050" y="2801691"/>
              <a:ext cx="2101665" cy="1637086"/>
            </a:xfrm>
            <a:custGeom>
              <a:avLst/>
              <a:gdLst>
                <a:gd name="T0" fmla="*/ 0 w 1009"/>
                <a:gd name="T1" fmla="*/ 781 h 781"/>
                <a:gd name="T2" fmla="*/ 0 w 1009"/>
                <a:gd name="T3" fmla="*/ 781 h 781"/>
                <a:gd name="T4" fmla="*/ 506 w 1009"/>
                <a:gd name="T5" fmla="*/ 781 h 781"/>
                <a:gd name="T6" fmla="*/ 1009 w 1009"/>
                <a:gd name="T7" fmla="*/ 0 h 781"/>
                <a:gd name="T8" fmla="*/ 503 w 1009"/>
                <a:gd name="T9" fmla="*/ 0 h 781"/>
                <a:gd name="T10" fmla="*/ 0 w 1009"/>
                <a:gd name="T11" fmla="*/ 781 h 781"/>
              </a:gdLst>
              <a:ahLst/>
              <a:cxnLst>
                <a:cxn ang="0">
                  <a:pos x="T0" y="T1"/>
                </a:cxn>
                <a:cxn ang="0">
                  <a:pos x="T2" y="T3"/>
                </a:cxn>
                <a:cxn ang="0">
                  <a:pos x="T4" y="T5"/>
                </a:cxn>
                <a:cxn ang="0">
                  <a:pos x="T6" y="T7"/>
                </a:cxn>
                <a:cxn ang="0">
                  <a:pos x="T8" y="T9"/>
                </a:cxn>
                <a:cxn ang="0">
                  <a:pos x="T10" y="T11"/>
                </a:cxn>
              </a:cxnLst>
              <a:rect l="0" t="0" r="r" b="b"/>
              <a:pathLst>
                <a:path w="1009" h="781">
                  <a:moveTo>
                    <a:pt x="0" y="781"/>
                  </a:moveTo>
                  <a:lnTo>
                    <a:pt x="0" y="781"/>
                  </a:lnTo>
                  <a:lnTo>
                    <a:pt x="506" y="781"/>
                  </a:lnTo>
                  <a:lnTo>
                    <a:pt x="1009" y="0"/>
                  </a:lnTo>
                  <a:lnTo>
                    <a:pt x="503" y="0"/>
                  </a:lnTo>
                  <a:lnTo>
                    <a:pt x="0"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9" name="Freeform 7"/>
            <p:cNvSpPr>
              <a:spLocks/>
            </p:cNvSpPr>
            <p:nvPr userDrawn="1"/>
          </p:nvSpPr>
          <p:spPr bwMode="gray">
            <a:xfrm>
              <a:off x="4003793" y="1030287"/>
              <a:ext cx="2100085" cy="1638667"/>
            </a:xfrm>
            <a:custGeom>
              <a:avLst/>
              <a:gdLst>
                <a:gd name="T0" fmla="*/ 1008 w 1008"/>
                <a:gd name="T1" fmla="*/ 781 h 781"/>
                <a:gd name="T2" fmla="*/ 1008 w 1008"/>
                <a:gd name="T3" fmla="*/ 781 h 781"/>
                <a:gd name="T4" fmla="*/ 502 w 1008"/>
                <a:gd name="T5" fmla="*/ 781 h 781"/>
                <a:gd name="T6" fmla="*/ 0 w 1008"/>
                <a:gd name="T7" fmla="*/ 0 h 781"/>
                <a:gd name="T8" fmla="*/ 505 w 1008"/>
                <a:gd name="T9" fmla="*/ 0 h 781"/>
                <a:gd name="T10" fmla="*/ 1008 w 1008"/>
                <a:gd name="T11" fmla="*/ 781 h 781"/>
              </a:gdLst>
              <a:ahLst/>
              <a:cxnLst>
                <a:cxn ang="0">
                  <a:pos x="T0" y="T1"/>
                </a:cxn>
                <a:cxn ang="0">
                  <a:pos x="T2" y="T3"/>
                </a:cxn>
                <a:cxn ang="0">
                  <a:pos x="T4" y="T5"/>
                </a:cxn>
                <a:cxn ang="0">
                  <a:pos x="T6" y="T7"/>
                </a:cxn>
                <a:cxn ang="0">
                  <a:pos x="T8" y="T9"/>
                </a:cxn>
                <a:cxn ang="0">
                  <a:pos x="T10" y="T11"/>
                </a:cxn>
              </a:cxnLst>
              <a:rect l="0" t="0" r="r" b="b"/>
              <a:pathLst>
                <a:path w="1008" h="781">
                  <a:moveTo>
                    <a:pt x="1008" y="781"/>
                  </a:moveTo>
                  <a:lnTo>
                    <a:pt x="1008" y="781"/>
                  </a:lnTo>
                  <a:lnTo>
                    <a:pt x="502" y="781"/>
                  </a:lnTo>
                  <a:lnTo>
                    <a:pt x="0" y="0"/>
                  </a:lnTo>
                  <a:lnTo>
                    <a:pt x="505" y="0"/>
                  </a:lnTo>
                  <a:lnTo>
                    <a:pt x="1008"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30" name="Freeform 5"/>
            <p:cNvSpPr>
              <a:spLocks/>
            </p:cNvSpPr>
            <p:nvPr userDrawn="1"/>
          </p:nvSpPr>
          <p:spPr bwMode="gray">
            <a:xfrm>
              <a:off x="5130476" y="2801691"/>
              <a:ext cx="1270562" cy="1637086"/>
            </a:xfrm>
            <a:custGeom>
              <a:avLst/>
              <a:gdLst/>
              <a:ahLst/>
              <a:cxnLst/>
              <a:rect l="l" t="t" r="r" b="b"/>
              <a:pathLst>
                <a:path w="1270562" h="1637086">
                  <a:moveTo>
                    <a:pt x="0" y="0"/>
                  </a:moveTo>
                  <a:lnTo>
                    <a:pt x="1052918" y="0"/>
                  </a:lnTo>
                  <a:lnTo>
                    <a:pt x="1270562" y="339741"/>
                  </a:lnTo>
                  <a:lnTo>
                    <a:pt x="1270562" y="1637086"/>
                  </a:lnTo>
                  <a:lnTo>
                    <a:pt x="1048748" y="1637086"/>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grpSp>
      <p:sp>
        <p:nvSpPr>
          <p:cNvPr id="24" name="Rectangle 23"/>
          <p:cNvSpPr/>
          <p:nvPr userDrawn="1"/>
        </p:nvSpPr>
        <p:spPr bwMode="gray">
          <a:xfrm>
            <a:off x="0" y="957154"/>
            <a:ext cx="6400800" cy="83167"/>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18" name="Text Placeholder 5"/>
          <p:cNvSpPr>
            <a:spLocks noGrp="1"/>
          </p:cNvSpPr>
          <p:nvPr>
            <p:ph type="body" sz="quarter" idx="21" hasCustomPrompt="1"/>
          </p:nvPr>
        </p:nvSpPr>
        <p:spPr bwMode="gray">
          <a:xfrm>
            <a:off x="2017639" y="272657"/>
            <a:ext cx="2286000" cy="402336"/>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6" name="Straight Connector 15"/>
          <p:cNvCxnSpPr/>
          <p:nvPr userDrawn="1"/>
        </p:nvCxnSpPr>
        <p:spPr bwMode="gray">
          <a:xfrm>
            <a:off x="1900314" y="272657"/>
            <a:ext cx="0" cy="398908"/>
          </a:xfrm>
          <a:prstGeom prst="line">
            <a:avLst/>
          </a:prstGeom>
          <a:ln w="5715">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318782" y="272657"/>
            <a:ext cx="1438723" cy="398908"/>
          </a:xfrm>
          <a:prstGeom prst="rect">
            <a:avLst/>
          </a:prstGeom>
        </p:spPr>
      </p:pic>
      <p:sp>
        <p:nvSpPr>
          <p:cNvPr id="4" name="Title 3"/>
          <p:cNvSpPr>
            <a:spLocks noGrp="1"/>
          </p:cNvSpPr>
          <p:nvPr userDrawn="1">
            <p:ph type="title" hasCustomPrompt="1"/>
          </p:nvPr>
        </p:nvSpPr>
        <p:spPr bwMode="gray">
          <a:xfrm>
            <a:off x="571499" y="1928736"/>
            <a:ext cx="3657600" cy="738664"/>
          </a:xfrm>
        </p:spPr>
        <p:txBody>
          <a:bodyPr/>
          <a:lstStyle>
            <a:lvl1pPr>
              <a:defRPr sz="2400" b="0"/>
            </a:lvl1pPr>
          </a:lstStyle>
          <a:p>
            <a:r>
              <a:rPr lang="en-US" dirty="0"/>
              <a:t>Presentation Title – Arial 24pt Regular, Title Case</a:t>
            </a:r>
          </a:p>
        </p:txBody>
      </p:sp>
      <p:sp>
        <p:nvSpPr>
          <p:cNvPr id="6" name="Text Placeholder 5"/>
          <p:cNvSpPr>
            <a:spLocks noGrp="1"/>
          </p:cNvSpPr>
          <p:nvPr userDrawn="1">
            <p:ph type="body" sz="quarter" idx="20" hasCustomPrompt="1"/>
          </p:nvPr>
        </p:nvSpPr>
        <p:spPr bwMode="gray">
          <a:xfrm>
            <a:off x="571500" y="2797788"/>
            <a:ext cx="2743200" cy="369332"/>
          </a:xfrm>
        </p:spPr>
        <p:txBody>
          <a:bodyPr/>
          <a:lstStyle>
            <a:lvl1pPr marL="0" indent="0">
              <a:spcBef>
                <a:spcPts val="0"/>
              </a:spcBef>
              <a:buNone/>
              <a:defRPr sz="1200" baseline="0">
                <a:solidFill>
                  <a:schemeClr val="accent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12pt Regular, Title Case</a:t>
            </a:r>
          </a:p>
        </p:txBody>
      </p:sp>
      <p:sp>
        <p:nvSpPr>
          <p:cNvPr id="25" name="Rectangle 24"/>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pic>
        <p:nvPicPr>
          <p:cNvPr id="31" name="Picture 3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3727429" y="4504549"/>
            <a:ext cx="2351885" cy="211405"/>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bwMode="gray">
          <a:xfrm>
            <a:off x="318782" y="4562266"/>
            <a:ext cx="2652974" cy="114709"/>
          </a:xfrm>
          <a:prstGeom prst="rect">
            <a:avLst/>
          </a:prstGeom>
        </p:spPr>
      </p:pic>
    </p:spTree>
    <p:extLst>
      <p:ext uri="{BB962C8B-B14F-4D97-AF65-F5344CB8AC3E}">
        <p14:creationId xmlns:p14="http://schemas.microsoft.com/office/powerpoint/2010/main" val="2115298838"/>
      </p:ext>
    </p:extLst>
  </p:cSld>
  <p:clrMapOvr>
    <a:masterClrMapping/>
  </p:clrMapOvr>
  <p:extLst mod="1">
    <p:ext uri="{DCECCB84-F9BA-43D5-87BE-67443E8EF086}">
      <p15:sldGuideLst xmlns:p15="http://schemas.microsoft.com/office/powerpoint/2012/main">
        <p15:guide id="1" pos="360">
          <p15:clr>
            <a:srgbClr val="FBAE40"/>
          </p15:clr>
        </p15:guide>
        <p15:guide id="2" orient="horz" pos="1681">
          <p15:clr>
            <a:srgbClr val="FBAE40"/>
          </p15:clr>
        </p15:guide>
        <p15:guide id="3" orient="horz" pos="1759">
          <p15:clr>
            <a:srgbClr val="FBAE40"/>
          </p15:clr>
        </p15:guide>
      </p15:sldGuideLst>
    </p:ext>
  </p:extLst>
</p:sldLayout>
</file>

<file path=ppt/slideLayouts/slideLayout674.xml><?xml version="1.0" encoding="utf-8"?>
<p:sldLayout xmlns:a="http://schemas.openxmlformats.org/drawingml/2006/main" xmlns:r="http://schemas.openxmlformats.org/officeDocument/2006/relationships" xmlns:p="http://schemas.openxmlformats.org/presentationml/2006/main" showMasterSp="0" preserve="1" userDrawn="1">
  <p:cSld name="Title: Logo">
    <p:spTree>
      <p:nvGrpSpPr>
        <p:cNvPr id="1" name=""/>
        <p:cNvGrpSpPr/>
        <p:nvPr/>
      </p:nvGrpSpPr>
      <p:grpSpPr>
        <a:xfrm>
          <a:off x="0" y="0"/>
          <a:ext cx="0" cy="0"/>
          <a:chOff x="0" y="0"/>
          <a:chExt cx="0" cy="0"/>
        </a:xfrm>
      </p:grpSpPr>
      <p:sp>
        <p:nvSpPr>
          <p:cNvPr id="15" name="Rectangle 14"/>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3" name="Group 2"/>
          <p:cNvGrpSpPr/>
          <p:nvPr userDrawn="1"/>
        </p:nvGrpSpPr>
        <p:grpSpPr bwMode="gray">
          <a:xfrm>
            <a:off x="2866050" y="1030287"/>
            <a:ext cx="3534988" cy="3408490"/>
            <a:chOff x="2866050" y="1030287"/>
            <a:chExt cx="3534988" cy="3408490"/>
          </a:xfrm>
        </p:grpSpPr>
        <p:sp>
          <p:nvSpPr>
            <p:cNvPr id="28" name="Freeform 6"/>
            <p:cNvSpPr>
              <a:spLocks/>
            </p:cNvSpPr>
            <p:nvPr userDrawn="1"/>
          </p:nvSpPr>
          <p:spPr bwMode="gray">
            <a:xfrm>
              <a:off x="2866050" y="2801691"/>
              <a:ext cx="2101665" cy="1637086"/>
            </a:xfrm>
            <a:custGeom>
              <a:avLst/>
              <a:gdLst>
                <a:gd name="T0" fmla="*/ 0 w 1009"/>
                <a:gd name="T1" fmla="*/ 781 h 781"/>
                <a:gd name="T2" fmla="*/ 0 w 1009"/>
                <a:gd name="T3" fmla="*/ 781 h 781"/>
                <a:gd name="T4" fmla="*/ 506 w 1009"/>
                <a:gd name="T5" fmla="*/ 781 h 781"/>
                <a:gd name="T6" fmla="*/ 1009 w 1009"/>
                <a:gd name="T7" fmla="*/ 0 h 781"/>
                <a:gd name="T8" fmla="*/ 503 w 1009"/>
                <a:gd name="T9" fmla="*/ 0 h 781"/>
                <a:gd name="T10" fmla="*/ 0 w 1009"/>
                <a:gd name="T11" fmla="*/ 781 h 781"/>
              </a:gdLst>
              <a:ahLst/>
              <a:cxnLst>
                <a:cxn ang="0">
                  <a:pos x="T0" y="T1"/>
                </a:cxn>
                <a:cxn ang="0">
                  <a:pos x="T2" y="T3"/>
                </a:cxn>
                <a:cxn ang="0">
                  <a:pos x="T4" y="T5"/>
                </a:cxn>
                <a:cxn ang="0">
                  <a:pos x="T6" y="T7"/>
                </a:cxn>
                <a:cxn ang="0">
                  <a:pos x="T8" y="T9"/>
                </a:cxn>
                <a:cxn ang="0">
                  <a:pos x="T10" y="T11"/>
                </a:cxn>
              </a:cxnLst>
              <a:rect l="0" t="0" r="r" b="b"/>
              <a:pathLst>
                <a:path w="1009" h="781">
                  <a:moveTo>
                    <a:pt x="0" y="781"/>
                  </a:moveTo>
                  <a:lnTo>
                    <a:pt x="0" y="781"/>
                  </a:lnTo>
                  <a:lnTo>
                    <a:pt x="506" y="781"/>
                  </a:lnTo>
                  <a:lnTo>
                    <a:pt x="1009" y="0"/>
                  </a:lnTo>
                  <a:lnTo>
                    <a:pt x="503" y="0"/>
                  </a:lnTo>
                  <a:lnTo>
                    <a:pt x="0"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9" name="Freeform 7"/>
            <p:cNvSpPr>
              <a:spLocks/>
            </p:cNvSpPr>
            <p:nvPr userDrawn="1"/>
          </p:nvSpPr>
          <p:spPr bwMode="gray">
            <a:xfrm>
              <a:off x="4003793" y="1030287"/>
              <a:ext cx="2100085" cy="1638667"/>
            </a:xfrm>
            <a:custGeom>
              <a:avLst/>
              <a:gdLst>
                <a:gd name="T0" fmla="*/ 1008 w 1008"/>
                <a:gd name="T1" fmla="*/ 781 h 781"/>
                <a:gd name="T2" fmla="*/ 1008 w 1008"/>
                <a:gd name="T3" fmla="*/ 781 h 781"/>
                <a:gd name="T4" fmla="*/ 502 w 1008"/>
                <a:gd name="T5" fmla="*/ 781 h 781"/>
                <a:gd name="T6" fmla="*/ 0 w 1008"/>
                <a:gd name="T7" fmla="*/ 0 h 781"/>
                <a:gd name="T8" fmla="*/ 505 w 1008"/>
                <a:gd name="T9" fmla="*/ 0 h 781"/>
                <a:gd name="T10" fmla="*/ 1008 w 1008"/>
                <a:gd name="T11" fmla="*/ 781 h 781"/>
              </a:gdLst>
              <a:ahLst/>
              <a:cxnLst>
                <a:cxn ang="0">
                  <a:pos x="T0" y="T1"/>
                </a:cxn>
                <a:cxn ang="0">
                  <a:pos x="T2" y="T3"/>
                </a:cxn>
                <a:cxn ang="0">
                  <a:pos x="T4" y="T5"/>
                </a:cxn>
                <a:cxn ang="0">
                  <a:pos x="T6" y="T7"/>
                </a:cxn>
                <a:cxn ang="0">
                  <a:pos x="T8" y="T9"/>
                </a:cxn>
                <a:cxn ang="0">
                  <a:pos x="T10" y="T11"/>
                </a:cxn>
              </a:cxnLst>
              <a:rect l="0" t="0" r="r" b="b"/>
              <a:pathLst>
                <a:path w="1008" h="781">
                  <a:moveTo>
                    <a:pt x="1008" y="781"/>
                  </a:moveTo>
                  <a:lnTo>
                    <a:pt x="1008" y="781"/>
                  </a:lnTo>
                  <a:lnTo>
                    <a:pt x="502" y="781"/>
                  </a:lnTo>
                  <a:lnTo>
                    <a:pt x="0" y="0"/>
                  </a:lnTo>
                  <a:lnTo>
                    <a:pt x="505" y="0"/>
                  </a:lnTo>
                  <a:lnTo>
                    <a:pt x="1008"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30" name="Freeform 5"/>
            <p:cNvSpPr>
              <a:spLocks/>
            </p:cNvSpPr>
            <p:nvPr userDrawn="1"/>
          </p:nvSpPr>
          <p:spPr bwMode="gray">
            <a:xfrm>
              <a:off x="5130476" y="2801691"/>
              <a:ext cx="1270562" cy="1637086"/>
            </a:xfrm>
            <a:custGeom>
              <a:avLst/>
              <a:gdLst/>
              <a:ahLst/>
              <a:cxnLst/>
              <a:rect l="l" t="t" r="r" b="b"/>
              <a:pathLst>
                <a:path w="1270562" h="1637086">
                  <a:moveTo>
                    <a:pt x="0" y="0"/>
                  </a:moveTo>
                  <a:lnTo>
                    <a:pt x="1052918" y="0"/>
                  </a:lnTo>
                  <a:lnTo>
                    <a:pt x="1270562" y="339741"/>
                  </a:lnTo>
                  <a:lnTo>
                    <a:pt x="1270562" y="1637086"/>
                  </a:lnTo>
                  <a:lnTo>
                    <a:pt x="1048748" y="1637086"/>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grpSp>
      <p:sp>
        <p:nvSpPr>
          <p:cNvPr id="24" name="Rectangle 23"/>
          <p:cNvSpPr/>
          <p:nvPr userDrawn="1"/>
        </p:nvSpPr>
        <p:spPr bwMode="gray">
          <a:xfrm>
            <a:off x="0" y="957154"/>
            <a:ext cx="6400800" cy="83167"/>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318782" y="272657"/>
            <a:ext cx="1438723" cy="398908"/>
          </a:xfrm>
          <a:prstGeom prst="rect">
            <a:avLst/>
          </a:prstGeom>
        </p:spPr>
      </p:pic>
      <p:sp>
        <p:nvSpPr>
          <p:cNvPr id="4" name="Title 3"/>
          <p:cNvSpPr>
            <a:spLocks noGrp="1"/>
          </p:cNvSpPr>
          <p:nvPr userDrawn="1">
            <p:ph type="title" hasCustomPrompt="1"/>
          </p:nvPr>
        </p:nvSpPr>
        <p:spPr bwMode="gray">
          <a:xfrm>
            <a:off x="571499" y="1928736"/>
            <a:ext cx="3657600" cy="738664"/>
          </a:xfrm>
        </p:spPr>
        <p:txBody>
          <a:bodyPr/>
          <a:lstStyle>
            <a:lvl1pPr>
              <a:defRPr sz="2400" b="0"/>
            </a:lvl1pPr>
          </a:lstStyle>
          <a:p>
            <a:r>
              <a:rPr lang="en-US" dirty="0"/>
              <a:t>Presentation Title – Arial 24pt Regular, Title Case</a:t>
            </a:r>
          </a:p>
        </p:txBody>
      </p:sp>
      <p:sp>
        <p:nvSpPr>
          <p:cNvPr id="6" name="Text Placeholder 5"/>
          <p:cNvSpPr>
            <a:spLocks noGrp="1"/>
          </p:cNvSpPr>
          <p:nvPr userDrawn="1">
            <p:ph type="body" sz="quarter" idx="20" hasCustomPrompt="1"/>
          </p:nvPr>
        </p:nvSpPr>
        <p:spPr bwMode="gray">
          <a:xfrm>
            <a:off x="571500" y="2797788"/>
            <a:ext cx="2743200" cy="369332"/>
          </a:xfrm>
        </p:spPr>
        <p:txBody>
          <a:bodyPr/>
          <a:lstStyle>
            <a:lvl1pPr marL="0" indent="0">
              <a:spcBef>
                <a:spcPts val="0"/>
              </a:spcBef>
              <a:buNone/>
              <a:defRPr sz="1200" baseline="0">
                <a:solidFill>
                  <a:schemeClr val="accent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12pt Regular, Title Case</a:t>
            </a:r>
          </a:p>
        </p:txBody>
      </p:sp>
      <p:sp>
        <p:nvSpPr>
          <p:cNvPr id="25" name="Rectangle 24"/>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pic>
        <p:nvPicPr>
          <p:cNvPr id="31" name="Picture 3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3727429" y="4504549"/>
            <a:ext cx="2351885" cy="211405"/>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bwMode="gray">
          <a:xfrm>
            <a:off x="318782" y="4562266"/>
            <a:ext cx="2652974" cy="114709"/>
          </a:xfrm>
          <a:prstGeom prst="rect">
            <a:avLst/>
          </a:prstGeom>
        </p:spPr>
      </p:pic>
    </p:spTree>
    <p:extLst>
      <p:ext uri="{BB962C8B-B14F-4D97-AF65-F5344CB8AC3E}">
        <p14:creationId xmlns:p14="http://schemas.microsoft.com/office/powerpoint/2010/main" val="1036683285"/>
      </p:ext>
    </p:extLst>
  </p:cSld>
  <p:clrMapOvr>
    <a:masterClrMapping/>
  </p:clrMapOvr>
  <p:extLst mod="1">
    <p:ext uri="{DCECCB84-F9BA-43D5-87BE-67443E8EF086}">
      <p15:sldGuideLst xmlns:p15="http://schemas.microsoft.com/office/powerpoint/2012/main">
        <p15:guide id="1" pos="360">
          <p15:clr>
            <a:srgbClr val="FBAE40"/>
          </p15:clr>
        </p15:guide>
        <p15:guide id="2" orient="horz" pos="1681">
          <p15:clr>
            <a:srgbClr val="FBAE40"/>
          </p15:clr>
        </p15:guide>
        <p15:guide id="3" orient="horz" pos="1759">
          <p15:clr>
            <a:srgbClr val="FBAE40"/>
          </p15:clr>
        </p15:guide>
      </p15:sldGuideLst>
    </p:ext>
  </p:extLst>
</p:sldLayout>
</file>

<file path=ppt/slideLayouts/slideLayout675.xml><?xml version="1.0" encoding="utf-8"?>
<p:sldLayout xmlns:a="http://schemas.openxmlformats.org/drawingml/2006/main" xmlns:r="http://schemas.openxmlformats.org/officeDocument/2006/relationships" xmlns:p="http://schemas.openxmlformats.org/presentationml/2006/main" preserve="1" userDrawn="1">
  <p:cSld name="AB In-Brief (030117)">
    <p:spTree>
      <p:nvGrpSpPr>
        <p:cNvPr id="1" name=""/>
        <p:cNvGrpSpPr/>
        <p:nvPr/>
      </p:nvGrpSpPr>
      <p:grpSpPr>
        <a:xfrm>
          <a:off x="0" y="0"/>
          <a:ext cx="0" cy="0"/>
          <a:chOff x="0" y="0"/>
          <a:chExt cx="0" cy="0"/>
        </a:xfrm>
      </p:grpSpPr>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35" name="Text Placeholder 1"/>
          <p:cNvSpPr txBox="1">
            <a:spLocks/>
          </p:cNvSpPr>
          <p:nvPr userDrawn="1"/>
        </p:nvSpPr>
        <p:spPr bwMode="gray">
          <a:xfrm>
            <a:off x="6494887" y="0"/>
            <a:ext cx="1672929" cy="1254211"/>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rgbClr val="FFFFFF"/>
              </a:solidFill>
            </a:endParaRPr>
          </a:p>
        </p:txBody>
      </p:sp>
      <p:sp>
        <p:nvSpPr>
          <p:cNvPr id="37" name="TextBox 36"/>
          <p:cNvSpPr txBox="1"/>
          <p:nvPr userDrawn="1"/>
        </p:nvSpPr>
        <p:spPr bwMode="gray">
          <a:xfrm>
            <a:off x="6578474" y="56014"/>
            <a:ext cx="1329852" cy="553998"/>
          </a:xfrm>
          <a:prstGeom prst="rect">
            <a:avLst/>
          </a:prstGeom>
          <a:noFill/>
        </p:spPr>
        <p:txBody>
          <a:bodyPr wrap="square" lIns="0" tIns="0" rIns="0" bIns="0" rtlCol="0">
            <a:spAutoFit/>
          </a:bodyPr>
          <a:lstStyle/>
          <a:p>
            <a:pPr>
              <a:spcBef>
                <a:spcPts val="500"/>
              </a:spcBef>
            </a:pPr>
            <a:r>
              <a:rPr lang="en-US" sz="1200" b="1" dirty="0">
                <a:solidFill>
                  <a:srgbClr val="FFFFFF"/>
                </a:solidFill>
              </a:rPr>
              <a:t>DO NOT EDIT THIS SLIDE FOR ANY PURPOSE</a:t>
            </a:r>
          </a:p>
        </p:txBody>
      </p:sp>
      <p:sp>
        <p:nvSpPr>
          <p:cNvPr id="38" name="TextBox 37"/>
          <p:cNvSpPr txBox="1"/>
          <p:nvPr userDrawn="1"/>
        </p:nvSpPr>
        <p:spPr bwMode="gray">
          <a:xfrm>
            <a:off x="6578475" y="728346"/>
            <a:ext cx="1480558" cy="433452"/>
          </a:xfrm>
          <a:prstGeom prst="rect">
            <a:avLst/>
          </a:prstGeom>
          <a:noFill/>
        </p:spPr>
        <p:txBody>
          <a:bodyPr wrap="square" lIns="0" tIns="0" rIns="0" bIns="0" rtlCol="0">
            <a:spAutoFit/>
          </a:bodyPr>
          <a:lstStyle/>
          <a:p>
            <a:pPr>
              <a:spcBef>
                <a:spcPts val="500"/>
              </a:spcBef>
            </a:pPr>
            <a:r>
              <a:rPr lang="en-US" sz="800" dirty="0">
                <a:solidFill>
                  <a:srgbClr val="FFFFFF"/>
                </a:solidFill>
              </a:rPr>
              <a:t>If an edit is necessary,</a:t>
            </a:r>
            <a:br>
              <a:rPr lang="en-US" sz="800" dirty="0">
                <a:solidFill>
                  <a:srgbClr val="FFFFFF"/>
                </a:solidFill>
              </a:rPr>
            </a:br>
            <a:r>
              <a:rPr lang="en-US" sz="800" dirty="0">
                <a:solidFill>
                  <a:srgbClr val="FFFFFF"/>
                </a:solidFill>
              </a:rPr>
              <a:t>please contact:</a:t>
            </a:r>
          </a:p>
          <a:p>
            <a:pPr>
              <a:spcBef>
                <a:spcPts val="500"/>
              </a:spcBef>
            </a:pPr>
            <a:r>
              <a:rPr lang="en-US" sz="800" b="1" dirty="0">
                <a:solidFill>
                  <a:srgbClr val="FFFFFF"/>
                </a:solidFill>
              </a:rPr>
              <a:t>DSS_Template@advisory.com</a:t>
            </a:r>
            <a:endParaRPr lang="en-US" sz="800" b="1" i="1" dirty="0">
              <a:solidFill>
                <a:srgbClr val="FFFFFF"/>
              </a:solidFill>
            </a:endParaRPr>
          </a:p>
        </p:txBody>
      </p:sp>
      <p:sp>
        <p:nvSpPr>
          <p:cNvPr id="34" name="Text Placeholder 1"/>
          <p:cNvSpPr txBox="1">
            <a:spLocks/>
          </p:cNvSpPr>
          <p:nvPr userDrawn="1"/>
        </p:nvSpPr>
        <p:spPr bwMode="gray">
          <a:xfrm>
            <a:off x="6494888" y="1355451"/>
            <a:ext cx="1320762" cy="267723"/>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rgbClr val="FFFFFF"/>
              </a:solidFill>
            </a:endParaRPr>
          </a:p>
        </p:txBody>
      </p:sp>
      <p:sp>
        <p:nvSpPr>
          <p:cNvPr id="39" name="TextBox 38"/>
          <p:cNvSpPr txBox="1"/>
          <p:nvPr userDrawn="1"/>
        </p:nvSpPr>
        <p:spPr bwMode="gray">
          <a:xfrm>
            <a:off x="6578474" y="1411465"/>
            <a:ext cx="1329852" cy="153888"/>
          </a:xfrm>
          <a:prstGeom prst="rect">
            <a:avLst/>
          </a:prstGeom>
          <a:noFill/>
        </p:spPr>
        <p:txBody>
          <a:bodyPr wrap="square" lIns="0" tIns="0" rIns="0" bIns="0" rtlCol="0">
            <a:spAutoFit/>
          </a:bodyPr>
          <a:lstStyle/>
          <a:p>
            <a:pPr>
              <a:spcBef>
                <a:spcPts val="500"/>
              </a:spcBef>
            </a:pPr>
            <a:r>
              <a:rPr lang="en-US" sz="900" b="1" dirty="0">
                <a:solidFill>
                  <a:srgbClr val="FFFFFF"/>
                </a:solidFill>
              </a:rPr>
              <a:t>Updated</a:t>
            </a:r>
            <a:r>
              <a:rPr lang="en-US" sz="1000" b="1" dirty="0">
                <a:solidFill>
                  <a:srgbClr val="FFFFFF"/>
                </a:solidFill>
              </a:rPr>
              <a:t>: </a:t>
            </a:r>
            <a:r>
              <a:rPr lang="en-US" sz="900" dirty="0">
                <a:solidFill>
                  <a:srgbClr val="FFFFFF"/>
                </a:solidFill>
              </a:rPr>
              <a:t>03/01/2017</a:t>
            </a:r>
          </a:p>
        </p:txBody>
      </p:sp>
      <p:sp>
        <p:nvSpPr>
          <p:cNvPr id="41" name="TextBox 40"/>
          <p:cNvSpPr txBox="1"/>
          <p:nvPr userDrawn="1"/>
        </p:nvSpPr>
        <p:spPr bwMode="gray">
          <a:xfrm>
            <a:off x="2202568" y="1035575"/>
            <a:ext cx="3916254" cy="2595582"/>
          </a:xfrm>
          <a:prstGeom prst="rect">
            <a:avLst/>
          </a:prstGeom>
          <a:noFill/>
        </p:spPr>
        <p:txBody>
          <a:bodyPr wrap="square" lIns="0" tIns="0" rIns="0" bIns="0" rtlCol="0">
            <a:spAutoFit/>
          </a:bodyPr>
          <a:lstStyle/>
          <a:p>
            <a:pPr marL="1572768">
              <a:spcBef>
                <a:spcPts val="500"/>
              </a:spcBef>
              <a:tabLst>
                <a:tab pos="1601788" algn="l"/>
              </a:tabLst>
            </a:pPr>
            <a:r>
              <a:rPr lang="en-US" sz="750" dirty="0">
                <a:solidFill>
                  <a:srgbClr val="333E48"/>
                </a:solidFill>
                <a:cs typeface="Arial" panose="020B0604020202020204" pitchFamily="34" charset="0"/>
              </a:rPr>
              <a:t>WHERE WE RUN THE DEEPEST</a:t>
            </a:r>
          </a:p>
          <a:p>
            <a:pPr marL="1463040">
              <a:spcBef>
                <a:spcPts val="500"/>
              </a:spcBef>
              <a:tabLst>
                <a:tab pos="1427163" algn="l"/>
              </a:tabLst>
            </a:pPr>
            <a:r>
              <a:rPr lang="en-US" sz="750" dirty="0">
                <a:solidFill>
                  <a:srgbClr val="333E48"/>
                </a:solidFill>
                <a:cs typeface="Arial" panose="020B0604020202020204" pitchFamily="34" charset="0"/>
              </a:rPr>
              <a:t>In three critical areas, we run even deeper, providing</a:t>
            </a:r>
          </a:p>
          <a:p>
            <a:pPr marL="1371600">
              <a:tabLst>
                <a:tab pos="1316038" algn="l"/>
              </a:tabLst>
            </a:pPr>
            <a:r>
              <a:rPr lang="en-US" sz="750" dirty="0">
                <a:solidFill>
                  <a:srgbClr val="333E48"/>
                </a:solidFill>
                <a:cs typeface="Arial" panose="020B0604020202020204" pitchFamily="34" charset="0"/>
              </a:rPr>
              <a:t>you with the </a:t>
            </a:r>
            <a:r>
              <a:rPr lang="en-US" sz="750" b="1" dirty="0">
                <a:solidFill>
                  <a:srgbClr val="333E48"/>
                </a:solidFill>
                <a:cs typeface="Arial" panose="020B0604020202020204" pitchFamily="34" charset="0"/>
              </a:rPr>
              <a:t>technology</a:t>
            </a:r>
            <a:r>
              <a:rPr lang="en-US" sz="750" dirty="0">
                <a:solidFill>
                  <a:srgbClr val="333E48"/>
                </a:solidFill>
                <a:cs typeface="Arial" panose="020B0604020202020204" pitchFamily="34" charset="0"/>
              </a:rPr>
              <a:t> and </a:t>
            </a:r>
            <a:r>
              <a:rPr lang="en-US" sz="750" b="1" dirty="0">
                <a:solidFill>
                  <a:srgbClr val="333E48"/>
                </a:solidFill>
                <a:cs typeface="Arial" panose="020B0604020202020204" pitchFamily="34" charset="0"/>
              </a:rPr>
              <a:t>consulting</a:t>
            </a:r>
            <a:r>
              <a:rPr lang="en-US" sz="750" dirty="0">
                <a:solidFill>
                  <a:srgbClr val="333E48"/>
                </a:solidFill>
                <a:cs typeface="Arial" panose="020B0604020202020204" pitchFamily="34" charset="0"/>
              </a:rPr>
              <a:t> solutions</a:t>
            </a:r>
          </a:p>
          <a:p>
            <a:pPr marL="1298448">
              <a:tabLst>
                <a:tab pos="1316038" algn="l"/>
              </a:tabLst>
            </a:pPr>
            <a:r>
              <a:rPr lang="en-US" sz="750" dirty="0">
                <a:solidFill>
                  <a:srgbClr val="333E48"/>
                </a:solidFill>
                <a:cs typeface="Arial" panose="020B0604020202020204" pitchFamily="34" charset="0"/>
              </a:rPr>
              <a:t>needed to hardwire best practices.</a:t>
            </a:r>
          </a:p>
          <a:p>
            <a:pPr marL="1060704">
              <a:spcBef>
                <a:spcPts val="2000"/>
              </a:spcBef>
            </a:pPr>
            <a:r>
              <a:rPr lang="en-US" sz="900" dirty="0">
                <a:solidFill>
                  <a:srgbClr val="333E48"/>
                </a:solidFill>
                <a:cs typeface="Arial" panose="020B0604020202020204" pitchFamily="34" charset="0"/>
              </a:rPr>
              <a:t>Drive Health System </a:t>
            </a:r>
            <a:r>
              <a:rPr lang="en-US" sz="900" b="1" dirty="0">
                <a:solidFill>
                  <a:srgbClr val="333E48"/>
                </a:solidFill>
                <a:cs typeface="Arial" panose="020B0604020202020204" pitchFamily="34" charset="0"/>
              </a:rPr>
              <a:t>GROWTH</a:t>
            </a:r>
          </a:p>
          <a:p>
            <a:pPr marL="932688">
              <a:spcBef>
                <a:spcPts val="500"/>
              </a:spcBef>
            </a:pPr>
            <a:r>
              <a:rPr lang="en-US" sz="750" dirty="0">
                <a:solidFill>
                  <a:srgbClr val="333E48"/>
                </a:solidFill>
                <a:cs typeface="Arial" panose="020B0604020202020204" pitchFamily="34" charset="0"/>
              </a:rPr>
              <a:t>Attract and retain the patients you aspire to serve by offering the</a:t>
            </a:r>
          </a:p>
          <a:p>
            <a:pPr marL="858838"/>
            <a:r>
              <a:rPr lang="en-US" sz="750" dirty="0">
                <a:solidFill>
                  <a:srgbClr val="333E48"/>
                </a:solidFill>
                <a:cs typeface="Arial" panose="020B0604020202020204" pitchFamily="34" charset="0"/>
              </a:rPr>
              <a:t>care network, access, and experience they need.</a:t>
            </a:r>
          </a:p>
          <a:p>
            <a:pPr marL="627063">
              <a:spcBef>
                <a:spcPts val="2000"/>
              </a:spcBef>
            </a:pPr>
            <a:r>
              <a:rPr lang="en-US" sz="900" dirty="0">
                <a:solidFill>
                  <a:srgbClr val="333E48"/>
                </a:solidFill>
                <a:cs typeface="Arial" panose="020B0604020202020204" pitchFamily="34" charset="0"/>
              </a:rPr>
              <a:t>Reduce </a:t>
            </a:r>
            <a:r>
              <a:rPr lang="en-US" sz="900" b="1" dirty="0">
                <a:solidFill>
                  <a:srgbClr val="333E48"/>
                </a:solidFill>
                <a:cs typeface="Arial" panose="020B0604020202020204" pitchFamily="34" charset="0"/>
              </a:rPr>
              <a:t>CARE</a:t>
            </a:r>
            <a:r>
              <a:rPr lang="en-US" sz="900" dirty="0">
                <a:solidFill>
                  <a:srgbClr val="333E48"/>
                </a:solidFill>
                <a:cs typeface="Arial" panose="020B0604020202020204" pitchFamily="34" charset="0"/>
              </a:rPr>
              <a:t> </a:t>
            </a:r>
            <a:r>
              <a:rPr lang="en-US" sz="900" b="1" dirty="0">
                <a:solidFill>
                  <a:srgbClr val="333E48"/>
                </a:solidFill>
                <a:cs typeface="Arial" panose="020B0604020202020204" pitchFamily="34" charset="0"/>
              </a:rPr>
              <a:t>VARIATION</a:t>
            </a:r>
          </a:p>
          <a:p>
            <a:pPr marL="502920">
              <a:spcBef>
                <a:spcPts val="500"/>
              </a:spcBef>
            </a:pPr>
            <a:r>
              <a:rPr lang="en-US" sz="750" dirty="0">
                <a:solidFill>
                  <a:srgbClr val="333E48"/>
                </a:solidFill>
                <a:cs typeface="Arial" panose="020B0604020202020204" pitchFamily="34" charset="0"/>
              </a:rPr>
              <a:t>Improve quality and outcomes and lower costs by eliminating unwarranted</a:t>
            </a:r>
          </a:p>
          <a:p>
            <a:pPr marL="420624"/>
            <a:r>
              <a:rPr lang="en-US" sz="750" dirty="0">
                <a:solidFill>
                  <a:srgbClr val="333E48"/>
                </a:solidFill>
                <a:cs typeface="Arial" panose="020B0604020202020204" pitchFamily="34" charset="0"/>
              </a:rPr>
              <a:t>deviation from the best standard of care.</a:t>
            </a:r>
          </a:p>
          <a:p>
            <a:pPr marL="169863">
              <a:spcBef>
                <a:spcPts val="2000"/>
              </a:spcBef>
              <a:tabLst>
                <a:tab pos="169863" algn="l"/>
              </a:tabLst>
            </a:pPr>
            <a:r>
              <a:rPr lang="en-US" sz="900" dirty="0">
                <a:solidFill>
                  <a:srgbClr val="333E48"/>
                </a:solidFill>
                <a:cs typeface="Arial" panose="020B0604020202020204" pitchFamily="34" charset="0"/>
              </a:rPr>
              <a:t>Optimize the </a:t>
            </a:r>
            <a:r>
              <a:rPr lang="en-US" sz="900" b="1" dirty="0">
                <a:solidFill>
                  <a:srgbClr val="333E48"/>
                </a:solidFill>
                <a:cs typeface="Arial" panose="020B0604020202020204" pitchFamily="34" charset="0"/>
              </a:rPr>
              <a:t>REVENUE CYCLE</a:t>
            </a:r>
          </a:p>
          <a:p>
            <a:pPr marL="73152">
              <a:spcBef>
                <a:spcPts val="500"/>
              </a:spcBef>
            </a:pPr>
            <a:r>
              <a:rPr lang="en-US" sz="750" dirty="0">
                <a:solidFill>
                  <a:srgbClr val="333E48"/>
                </a:solidFill>
                <a:cs typeface="Arial" panose="020B0604020202020204" pitchFamily="34" charset="0"/>
              </a:rPr>
              <a:t>Sustain the financial stability necessary to serve your community by making sure</a:t>
            </a:r>
          </a:p>
          <a:p>
            <a:r>
              <a:rPr lang="en-US" sz="750" dirty="0">
                <a:solidFill>
                  <a:srgbClr val="333E48"/>
                </a:solidFill>
                <a:cs typeface="Arial" panose="020B0604020202020204" pitchFamily="34" charset="0"/>
              </a:rPr>
              <a:t>you are paid efficiently for services rendered.</a:t>
            </a:r>
            <a:endParaRPr lang="en-US" sz="750" dirty="0">
              <a:solidFill>
                <a:srgbClr val="333E48"/>
              </a:solidFill>
            </a:endParaRPr>
          </a:p>
        </p:txBody>
      </p:sp>
      <p:pic>
        <p:nvPicPr>
          <p:cNvPr id="49" name="Picture 4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320319" y="228311"/>
            <a:ext cx="1133856" cy="314378"/>
          </a:xfrm>
          <a:prstGeom prst="rect">
            <a:avLst/>
          </a:prstGeom>
          <a:noFill/>
          <a:ln>
            <a:noFill/>
          </a:ln>
        </p:spPr>
      </p:pic>
      <p:grpSp>
        <p:nvGrpSpPr>
          <p:cNvPr id="50" name="Group 49"/>
          <p:cNvGrpSpPr/>
          <p:nvPr userDrawn="1"/>
        </p:nvGrpSpPr>
        <p:grpSpPr bwMode="gray">
          <a:xfrm>
            <a:off x="652892" y="4018422"/>
            <a:ext cx="952357" cy="509120"/>
            <a:chOff x="652892" y="4018422"/>
            <a:chExt cx="952357" cy="509120"/>
          </a:xfrm>
        </p:grpSpPr>
        <p:sp>
          <p:nvSpPr>
            <p:cNvPr id="51" name="TextBox 50"/>
            <p:cNvSpPr txBox="1"/>
            <p:nvPr/>
          </p:nvSpPr>
          <p:spPr bwMode="gray">
            <a:xfrm>
              <a:off x="652892" y="4327487"/>
              <a:ext cx="952357" cy="200055"/>
            </a:xfrm>
            <a:prstGeom prst="rect">
              <a:avLst/>
            </a:prstGeom>
            <a:noFill/>
          </p:spPr>
          <p:txBody>
            <a:bodyPr wrap="square" lIns="0" tIns="0" rIns="0" bIns="0" rtlCol="0">
              <a:spAutoFit/>
            </a:bodyPr>
            <a:lstStyle/>
            <a:p>
              <a:pPr>
                <a:spcBef>
                  <a:spcPts val="500"/>
                </a:spcBef>
              </a:pPr>
              <a:r>
                <a:rPr lang="en-US" sz="650" dirty="0">
                  <a:solidFill>
                    <a:srgbClr val="333E48"/>
                  </a:solidFill>
                </a:rPr>
                <a:t>health care organizations in our membership</a:t>
              </a:r>
            </a:p>
          </p:txBody>
        </p:sp>
        <p:sp>
          <p:nvSpPr>
            <p:cNvPr id="52" name="TextBox 51"/>
            <p:cNvSpPr txBox="1"/>
            <p:nvPr/>
          </p:nvSpPr>
          <p:spPr bwMode="gray">
            <a:xfrm>
              <a:off x="652892" y="4018422"/>
              <a:ext cx="892013" cy="307777"/>
            </a:xfrm>
            <a:prstGeom prst="rect">
              <a:avLst/>
            </a:prstGeom>
            <a:noFill/>
          </p:spPr>
          <p:txBody>
            <a:bodyPr wrap="square" lIns="0" tIns="0" rIns="0" bIns="0" rtlCol="0">
              <a:spAutoFit/>
            </a:bodyPr>
            <a:lstStyle/>
            <a:p>
              <a:pPr>
                <a:spcBef>
                  <a:spcPts val="500"/>
                </a:spcBef>
              </a:pPr>
              <a:r>
                <a:rPr lang="en-US" sz="2000" dirty="0">
                  <a:solidFill>
                    <a:srgbClr val="CF0A2C"/>
                  </a:solidFill>
                </a:rPr>
                <a:t>4,000</a:t>
              </a:r>
              <a:r>
                <a:rPr lang="en-US" sz="2000" baseline="30000" dirty="0">
                  <a:solidFill>
                    <a:srgbClr val="CF0A2C"/>
                  </a:solidFill>
                </a:rPr>
                <a:t>+</a:t>
              </a:r>
              <a:endParaRPr lang="en-US" sz="2000" dirty="0">
                <a:solidFill>
                  <a:srgbClr val="CF0A2C"/>
                </a:solidFill>
              </a:endParaRPr>
            </a:p>
          </p:txBody>
        </p:sp>
      </p:grpSp>
      <p:pic>
        <p:nvPicPr>
          <p:cNvPr id="53" name="Picture 5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3787131" y="346576"/>
            <a:ext cx="2293520" cy="99167"/>
          </a:xfrm>
          <a:prstGeom prst="rect">
            <a:avLst/>
          </a:prstGeom>
        </p:spPr>
      </p:pic>
      <p:grpSp>
        <p:nvGrpSpPr>
          <p:cNvPr id="54" name="Group 53"/>
          <p:cNvGrpSpPr/>
          <p:nvPr userDrawn="1"/>
        </p:nvGrpSpPr>
        <p:grpSpPr bwMode="gray">
          <a:xfrm>
            <a:off x="4486045" y="4018422"/>
            <a:ext cx="1258883" cy="409092"/>
            <a:chOff x="4486045" y="4018422"/>
            <a:chExt cx="1258883" cy="409092"/>
          </a:xfrm>
        </p:grpSpPr>
        <p:sp>
          <p:nvSpPr>
            <p:cNvPr id="55" name="TextBox 54"/>
            <p:cNvSpPr txBox="1"/>
            <p:nvPr/>
          </p:nvSpPr>
          <p:spPr bwMode="gray">
            <a:xfrm>
              <a:off x="4486045" y="4327487"/>
              <a:ext cx="1258883" cy="100027"/>
            </a:xfrm>
            <a:prstGeom prst="rect">
              <a:avLst/>
            </a:prstGeom>
            <a:noFill/>
          </p:spPr>
          <p:txBody>
            <a:bodyPr wrap="square" lIns="0" tIns="0" rIns="0" bIns="0" rtlCol="0">
              <a:spAutoFit/>
            </a:bodyPr>
            <a:lstStyle/>
            <a:p>
              <a:pPr>
                <a:spcBef>
                  <a:spcPts val="500"/>
                </a:spcBef>
              </a:pPr>
              <a:r>
                <a:rPr lang="en-US" sz="650" dirty="0">
                  <a:solidFill>
                    <a:srgbClr val="333E48"/>
                  </a:solidFill>
                </a:rPr>
                <a:t>health care leaders in our network</a:t>
              </a:r>
            </a:p>
          </p:txBody>
        </p:sp>
        <p:sp>
          <p:nvSpPr>
            <p:cNvPr id="56" name="TextBox 55"/>
            <p:cNvSpPr txBox="1"/>
            <p:nvPr/>
          </p:nvSpPr>
          <p:spPr bwMode="gray">
            <a:xfrm>
              <a:off x="4490808" y="4018422"/>
              <a:ext cx="1052322" cy="307777"/>
            </a:xfrm>
            <a:prstGeom prst="rect">
              <a:avLst/>
            </a:prstGeom>
            <a:noFill/>
          </p:spPr>
          <p:txBody>
            <a:bodyPr wrap="square" lIns="0" tIns="0" rIns="0" bIns="0" rtlCol="0">
              <a:spAutoFit/>
            </a:bodyPr>
            <a:lstStyle/>
            <a:p>
              <a:pPr>
                <a:spcBef>
                  <a:spcPts val="500"/>
                </a:spcBef>
              </a:pPr>
              <a:r>
                <a:rPr lang="en-US" sz="2000" dirty="0">
                  <a:solidFill>
                    <a:srgbClr val="CF0A2C"/>
                  </a:solidFill>
                </a:rPr>
                <a:t>250,000</a:t>
              </a:r>
              <a:r>
                <a:rPr lang="en-US" sz="2000" baseline="30000" dirty="0">
                  <a:solidFill>
                    <a:srgbClr val="CF0A2C"/>
                  </a:solidFill>
                </a:rPr>
                <a:t>+</a:t>
              </a:r>
            </a:p>
          </p:txBody>
        </p:sp>
      </p:grpSp>
      <p:grpSp>
        <p:nvGrpSpPr>
          <p:cNvPr id="57" name="Group 56"/>
          <p:cNvGrpSpPr/>
          <p:nvPr userDrawn="1"/>
        </p:nvGrpSpPr>
        <p:grpSpPr bwMode="gray">
          <a:xfrm>
            <a:off x="2462673" y="4018422"/>
            <a:ext cx="1165949" cy="409092"/>
            <a:chOff x="2453050" y="4018422"/>
            <a:chExt cx="1165949" cy="409092"/>
          </a:xfrm>
        </p:grpSpPr>
        <p:sp>
          <p:nvSpPr>
            <p:cNvPr id="58" name="TextBox 57"/>
            <p:cNvSpPr txBox="1"/>
            <p:nvPr/>
          </p:nvSpPr>
          <p:spPr bwMode="gray">
            <a:xfrm>
              <a:off x="2469718" y="4327487"/>
              <a:ext cx="1149281" cy="100027"/>
            </a:xfrm>
            <a:prstGeom prst="rect">
              <a:avLst/>
            </a:prstGeom>
            <a:noFill/>
          </p:spPr>
          <p:txBody>
            <a:bodyPr wrap="square" lIns="0" tIns="0" rIns="0" bIns="0" rtlCol="0">
              <a:spAutoFit/>
            </a:bodyPr>
            <a:lstStyle/>
            <a:p>
              <a:pPr>
                <a:spcBef>
                  <a:spcPts val="500"/>
                </a:spcBef>
              </a:pPr>
              <a:r>
                <a:rPr lang="en-US" sz="650" dirty="0">
                  <a:solidFill>
                    <a:srgbClr val="333E48"/>
                  </a:solidFill>
                </a:rPr>
                <a:t>in documented ROI each year</a:t>
              </a:r>
            </a:p>
          </p:txBody>
        </p:sp>
        <p:sp>
          <p:nvSpPr>
            <p:cNvPr id="59" name="TextBox 58"/>
            <p:cNvSpPr txBox="1"/>
            <p:nvPr/>
          </p:nvSpPr>
          <p:spPr bwMode="gray">
            <a:xfrm>
              <a:off x="2453050" y="4018422"/>
              <a:ext cx="1110016" cy="307777"/>
            </a:xfrm>
            <a:prstGeom prst="rect">
              <a:avLst/>
            </a:prstGeom>
            <a:noFill/>
          </p:spPr>
          <p:txBody>
            <a:bodyPr wrap="square" lIns="0" tIns="0" rIns="0" bIns="0" rtlCol="0">
              <a:spAutoFit/>
            </a:bodyPr>
            <a:lstStyle/>
            <a:p>
              <a:pPr>
                <a:spcBef>
                  <a:spcPts val="500"/>
                </a:spcBef>
              </a:pPr>
              <a:r>
                <a:rPr lang="en-US" sz="2000" dirty="0">
                  <a:solidFill>
                    <a:srgbClr val="CF0A2C"/>
                  </a:solidFill>
                </a:rPr>
                <a:t>$2 billion</a:t>
              </a:r>
              <a:r>
                <a:rPr lang="en-US" sz="2000" baseline="30000" dirty="0">
                  <a:solidFill>
                    <a:srgbClr val="CF0A2C"/>
                  </a:solidFill>
                </a:rPr>
                <a:t>+</a:t>
              </a:r>
              <a:endParaRPr lang="en-US" sz="2000" dirty="0">
                <a:solidFill>
                  <a:srgbClr val="CF0A2C"/>
                </a:solidFill>
              </a:endParaRPr>
            </a:p>
          </p:txBody>
        </p:sp>
      </p:grpSp>
      <p:grpSp>
        <p:nvGrpSpPr>
          <p:cNvPr id="60" name="Group 59"/>
          <p:cNvGrpSpPr/>
          <p:nvPr userDrawn="1"/>
        </p:nvGrpSpPr>
        <p:grpSpPr bwMode="gray">
          <a:xfrm>
            <a:off x="0" y="730531"/>
            <a:ext cx="3752990" cy="3146488"/>
            <a:chOff x="0" y="730531"/>
            <a:chExt cx="3752990" cy="3146488"/>
          </a:xfrm>
        </p:grpSpPr>
        <p:sp>
          <p:nvSpPr>
            <p:cNvPr id="61" name="Rectangle 27"/>
            <p:cNvSpPr/>
            <p:nvPr/>
          </p:nvSpPr>
          <p:spPr bwMode="gray">
            <a:xfrm>
              <a:off x="0" y="730531"/>
              <a:ext cx="3752990" cy="3146488"/>
            </a:xfrm>
            <a:custGeom>
              <a:avLst/>
              <a:gdLst/>
              <a:ahLst/>
              <a:cxnLst/>
              <a:rect l="l" t="t" r="r" b="b"/>
              <a:pathLst>
                <a:path w="3752990" h="3146488">
                  <a:moveTo>
                    <a:pt x="0" y="0"/>
                  </a:moveTo>
                  <a:lnTo>
                    <a:pt x="3752990" y="0"/>
                  </a:lnTo>
                  <a:lnTo>
                    <a:pt x="3752990" y="1331"/>
                  </a:lnTo>
                  <a:lnTo>
                    <a:pt x="1728610" y="3146488"/>
                  </a:lnTo>
                  <a:lnTo>
                    <a:pt x="0" y="3146488"/>
                  </a:lnTo>
                  <a:close/>
                </a:path>
              </a:pathLst>
            </a:custGeom>
            <a:solidFill>
              <a:srgbClr val="9EACB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62" name="Rectangle 26"/>
            <p:cNvSpPr/>
            <p:nvPr/>
          </p:nvSpPr>
          <p:spPr bwMode="gray">
            <a:xfrm>
              <a:off x="0" y="730531"/>
              <a:ext cx="3592716" cy="3146488"/>
            </a:xfrm>
            <a:custGeom>
              <a:avLst/>
              <a:gdLst/>
              <a:ahLst/>
              <a:cxnLst/>
              <a:rect l="l" t="t" r="r" b="b"/>
              <a:pathLst>
                <a:path w="3592716" h="3146488">
                  <a:moveTo>
                    <a:pt x="0" y="0"/>
                  </a:moveTo>
                  <a:lnTo>
                    <a:pt x="3592716" y="0"/>
                  </a:lnTo>
                  <a:lnTo>
                    <a:pt x="3592716" y="1331"/>
                  </a:lnTo>
                  <a:lnTo>
                    <a:pt x="1568336" y="3146488"/>
                  </a:lnTo>
                  <a:lnTo>
                    <a:pt x="0" y="3146488"/>
                  </a:lnTo>
                  <a:close/>
                </a:path>
              </a:pathLst>
            </a:custGeom>
            <a:solidFill>
              <a:srgbClr val="BBC6C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63" name="Rectangle 12"/>
            <p:cNvSpPr/>
            <p:nvPr/>
          </p:nvSpPr>
          <p:spPr bwMode="gray">
            <a:xfrm>
              <a:off x="0" y="730531"/>
              <a:ext cx="3433989" cy="3146488"/>
            </a:xfrm>
            <a:custGeom>
              <a:avLst/>
              <a:gdLst/>
              <a:ahLst/>
              <a:cxnLst/>
              <a:rect l="l" t="t" r="r" b="b"/>
              <a:pathLst>
                <a:path w="3433989" h="3146488">
                  <a:moveTo>
                    <a:pt x="0" y="0"/>
                  </a:moveTo>
                  <a:lnTo>
                    <a:pt x="3433989" y="0"/>
                  </a:lnTo>
                  <a:lnTo>
                    <a:pt x="3433989" y="1331"/>
                  </a:lnTo>
                  <a:lnTo>
                    <a:pt x="1409609" y="3146488"/>
                  </a:lnTo>
                  <a:lnTo>
                    <a:pt x="0" y="3146488"/>
                  </a:lnTo>
                  <a:close/>
                </a:path>
              </a:pathLst>
            </a:custGeom>
            <a:solidFill>
              <a:srgbClr val="D5DC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cxnSp>
        <p:nvCxnSpPr>
          <p:cNvPr id="64" name="Straight Connector 63"/>
          <p:cNvCxnSpPr/>
          <p:nvPr userDrawn="1"/>
        </p:nvCxnSpPr>
        <p:spPr bwMode="gray">
          <a:xfrm>
            <a:off x="2913416" y="2420595"/>
            <a:ext cx="274320"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bwMode="gray">
          <a:xfrm>
            <a:off x="3342620" y="1737806"/>
            <a:ext cx="274320"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bwMode="gray">
          <a:xfrm>
            <a:off x="2460824" y="3104252"/>
            <a:ext cx="274320"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bwMode="gray">
          <a:xfrm>
            <a:off x="320319" y="2083700"/>
            <a:ext cx="274320"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8" name="TextBox 67"/>
          <p:cNvSpPr txBox="1"/>
          <p:nvPr userDrawn="1"/>
        </p:nvSpPr>
        <p:spPr bwMode="gray">
          <a:xfrm>
            <a:off x="320319" y="1035575"/>
            <a:ext cx="2184445" cy="525785"/>
          </a:xfrm>
          <a:prstGeom prst="rect">
            <a:avLst/>
          </a:prstGeom>
          <a:noFill/>
        </p:spPr>
        <p:txBody>
          <a:bodyPr wrap="square" lIns="0" tIns="0" rIns="0" bIns="0" rtlCol="0">
            <a:spAutoFit/>
          </a:bodyPr>
          <a:lstStyle/>
          <a:p>
            <a:pPr>
              <a:spcBef>
                <a:spcPts val="500"/>
              </a:spcBef>
              <a:tabLst>
                <a:tab pos="1601788" algn="l"/>
              </a:tabLst>
            </a:pPr>
            <a:r>
              <a:rPr lang="en-US" sz="750" dirty="0">
                <a:solidFill>
                  <a:srgbClr val="333E48"/>
                </a:solidFill>
                <a:cs typeface="Arial" panose="020B0604020202020204" pitchFamily="34" charset="0"/>
              </a:rPr>
              <a:t>AT THE CORE</a:t>
            </a:r>
          </a:p>
          <a:p>
            <a:pPr>
              <a:spcBef>
                <a:spcPts val="500"/>
              </a:spcBef>
              <a:tabLst>
                <a:tab pos="1427163" algn="l"/>
              </a:tabLst>
            </a:pPr>
            <a:r>
              <a:rPr lang="en-US" sz="750" dirty="0">
                <a:solidFill>
                  <a:srgbClr val="333E48"/>
                </a:solidFill>
                <a:cs typeface="Arial" panose="020B0604020202020204" pitchFamily="34" charset="0"/>
              </a:rPr>
              <a:t>For 35+ years, our </a:t>
            </a:r>
            <a:r>
              <a:rPr lang="en-US" sz="750" b="1" dirty="0">
                <a:solidFill>
                  <a:srgbClr val="333E48"/>
                </a:solidFill>
                <a:cs typeface="Arial" panose="020B0604020202020204" pitchFamily="34" charset="0"/>
              </a:rPr>
              <a:t>research</a:t>
            </a:r>
            <a:r>
              <a:rPr lang="en-US" sz="750" dirty="0">
                <a:solidFill>
                  <a:srgbClr val="333E48"/>
                </a:solidFill>
                <a:cs typeface="Arial" panose="020B0604020202020204" pitchFamily="34" charset="0"/>
              </a:rPr>
              <a:t> has been the health care industry’s guiding light, bringing members closer to best practice performance.</a:t>
            </a:r>
            <a:endParaRPr lang="en-US" sz="750" dirty="0">
              <a:solidFill>
                <a:srgbClr val="333E48"/>
              </a:solidFill>
            </a:endParaRPr>
          </a:p>
        </p:txBody>
      </p:sp>
      <p:sp>
        <p:nvSpPr>
          <p:cNvPr id="69" name="TextBox 68"/>
          <p:cNvSpPr txBox="1"/>
          <p:nvPr userDrawn="1"/>
        </p:nvSpPr>
        <p:spPr bwMode="gray">
          <a:xfrm>
            <a:off x="320319" y="2155877"/>
            <a:ext cx="1812496" cy="664284"/>
          </a:xfrm>
          <a:prstGeom prst="rect">
            <a:avLst/>
          </a:prstGeom>
          <a:noFill/>
        </p:spPr>
        <p:txBody>
          <a:bodyPr wrap="square" lIns="0" tIns="0" rIns="0" bIns="0" rtlCol="0">
            <a:spAutoFit/>
          </a:bodyPr>
          <a:lstStyle/>
          <a:p>
            <a:pPr>
              <a:spcBef>
                <a:spcPts val="1800"/>
              </a:spcBef>
            </a:pPr>
            <a:r>
              <a:rPr lang="en-US" sz="900" b="1" dirty="0">
                <a:solidFill>
                  <a:srgbClr val="333E48"/>
                </a:solidFill>
                <a:cs typeface="Arial" panose="020B0604020202020204" pitchFamily="34" charset="0"/>
              </a:rPr>
              <a:t>RESEARCH </a:t>
            </a:r>
            <a:r>
              <a:rPr lang="en-US" sz="900" dirty="0">
                <a:solidFill>
                  <a:srgbClr val="333E48"/>
                </a:solidFill>
                <a:cs typeface="Arial" panose="020B0604020202020204" pitchFamily="34" charset="0"/>
              </a:rPr>
              <a:t>Platform</a:t>
            </a:r>
            <a:endParaRPr lang="en-US" sz="900" b="1" dirty="0">
              <a:solidFill>
                <a:srgbClr val="333E48"/>
              </a:solidFill>
              <a:cs typeface="Arial" panose="020B0604020202020204" pitchFamily="34" charset="0"/>
            </a:endParaRPr>
          </a:p>
          <a:p>
            <a:pPr>
              <a:spcBef>
                <a:spcPts val="500"/>
              </a:spcBef>
            </a:pPr>
            <a:r>
              <a:rPr lang="en-US" sz="750" dirty="0">
                <a:solidFill>
                  <a:srgbClr val="333E48"/>
                </a:solidFill>
                <a:cs typeface="Arial" panose="020B0604020202020204" pitchFamily="34" charset="0"/>
              </a:rPr>
              <a:t>Every major player in your health care organization gets a direct line to the industry’s most‑needed insights and</a:t>
            </a:r>
            <a:br>
              <a:rPr lang="en-US" sz="750" dirty="0">
                <a:solidFill>
                  <a:srgbClr val="333E48"/>
                </a:solidFill>
                <a:cs typeface="Arial" panose="020B0604020202020204" pitchFamily="34" charset="0"/>
              </a:rPr>
            </a:br>
            <a:r>
              <a:rPr lang="en-US" sz="750" dirty="0">
                <a:solidFill>
                  <a:srgbClr val="333E48"/>
                </a:solidFill>
                <a:cs typeface="Arial" panose="020B0604020202020204" pitchFamily="34" charset="0"/>
              </a:rPr>
              <a:t>most-successful ideas.</a:t>
            </a:r>
            <a:endParaRPr lang="en-US" sz="750" dirty="0">
              <a:solidFill>
                <a:srgbClr val="333E48"/>
              </a:solidFill>
            </a:endParaRPr>
          </a:p>
        </p:txBody>
      </p:sp>
    </p:spTree>
    <p:extLst>
      <p:ext uri="{BB962C8B-B14F-4D97-AF65-F5344CB8AC3E}">
        <p14:creationId xmlns:p14="http://schemas.microsoft.com/office/powerpoint/2010/main" val="3553939282"/>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preserve="1" userDrawn="1">
  <p:cSld name="Road Map (Editable)">
    <p:bg bwMode="gray">
      <p:bgPr>
        <a:solidFill>
          <a:schemeClr val="accent4"/>
        </a:solidFill>
        <a:effectLst/>
      </p:bgPr>
    </p:bg>
    <p:spTree>
      <p:nvGrpSpPr>
        <p:cNvPr id="1" name=""/>
        <p:cNvGrpSpPr/>
        <p:nvPr/>
      </p:nvGrpSpPr>
      <p:grpSpPr>
        <a:xfrm>
          <a:off x="0" y="0"/>
          <a:ext cx="0" cy="0"/>
          <a:chOff x="0" y="0"/>
          <a:chExt cx="0" cy="0"/>
        </a:xfrm>
      </p:grpSpPr>
      <p:sp>
        <p:nvSpPr>
          <p:cNvPr id="11" name="Rectangle 10"/>
          <p:cNvSpPr/>
          <p:nvPr userDrawn="1"/>
        </p:nvSpPr>
        <p:spPr bwMode="gray">
          <a:xfrm rot="10800000">
            <a:off x="5015827" y="1"/>
            <a:ext cx="843487" cy="346342"/>
          </a:xfrm>
          <a:prstGeom prst="rect">
            <a:avLst/>
          </a:prstGeom>
          <a:solidFill>
            <a:schemeClr val="accent6"/>
          </a:solidFill>
          <a:ln w="19050" cap="sq"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333E48"/>
              </a:solidFill>
            </a:endParaRPr>
          </a:p>
        </p:txBody>
      </p:sp>
      <p:cxnSp>
        <p:nvCxnSpPr>
          <p:cNvPr id="24" name="Straight Connector 23"/>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sp>
        <p:nvSpPr>
          <p:cNvPr id="27" name="TextBox 26"/>
          <p:cNvSpPr txBox="1"/>
          <p:nvPr userDrawn="1"/>
        </p:nvSpPr>
        <p:spPr bwMode="gray">
          <a:xfrm>
            <a:off x="5015829" y="141999"/>
            <a:ext cx="843487" cy="138499"/>
          </a:xfrm>
          <a:prstGeom prst="rect">
            <a:avLst/>
          </a:prstGeom>
          <a:noFill/>
        </p:spPr>
        <p:txBody>
          <a:bodyPr wrap="square" lIns="0" tIns="0" rIns="0" bIns="0" rtlCol="0">
            <a:spAutoFit/>
          </a:bodyPr>
          <a:lstStyle/>
          <a:p>
            <a:pPr algn="ctr">
              <a:spcBef>
                <a:spcPts val="500"/>
              </a:spcBef>
            </a:pPr>
            <a:r>
              <a:rPr lang="en-US" sz="900" dirty="0">
                <a:solidFill>
                  <a:srgbClr val="FFFFFF"/>
                </a:solidFill>
              </a:rPr>
              <a:t>ROAD MAP</a:t>
            </a:r>
          </a:p>
        </p:txBody>
      </p:sp>
      <p:sp>
        <p:nvSpPr>
          <p:cNvPr id="32" name="Text Placeholder 3"/>
          <p:cNvSpPr>
            <a:spLocks noGrp="1"/>
          </p:cNvSpPr>
          <p:nvPr>
            <p:ph type="body" sz="quarter" idx="13" hasCustomPrompt="1"/>
          </p:nvPr>
        </p:nvSpPr>
        <p:spPr bwMode="gray">
          <a:xfrm>
            <a:off x="1363152" y="1038840"/>
            <a:ext cx="3749040" cy="215444"/>
          </a:xfrm>
        </p:spPr>
        <p:txBody>
          <a:bodyPr anchor="ctr" anchorCtr="0"/>
          <a:lstStyle>
            <a:lvl1pPr marL="0" indent="0">
              <a:spcBef>
                <a:spcPts val="0"/>
              </a:spcBef>
              <a:buNone/>
              <a:defRPr sz="140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14pt, White, Title Case</a:t>
            </a:r>
          </a:p>
        </p:txBody>
      </p:sp>
      <p:sp>
        <p:nvSpPr>
          <p:cNvPr id="18" name="Title 17"/>
          <p:cNvSpPr>
            <a:spLocks noGrp="1"/>
          </p:cNvSpPr>
          <p:nvPr>
            <p:ph type="title" hasCustomPrompt="1"/>
          </p:nvPr>
        </p:nvSpPr>
        <p:spPr bwMode="gray">
          <a:xfrm>
            <a:off x="853936" y="1009402"/>
            <a:ext cx="274320" cy="274320"/>
          </a:xfrm>
          <a:prstGeom prst="ellipse">
            <a:avLst/>
          </a:prstGeom>
          <a:solidFill>
            <a:schemeClr val="bg1"/>
          </a:solidFill>
          <a:ln>
            <a:noFill/>
          </a:ln>
        </p:spPr>
        <p:txBody>
          <a:bodyPr wrap="none" anchor="ctr" anchorCtr="1">
            <a:noAutofit/>
          </a:bodyPr>
          <a:lstStyle>
            <a:lvl1pPr>
              <a:defRPr sz="1400" b="0">
                <a:solidFill>
                  <a:schemeClr val="accent6"/>
                </a:solidFill>
              </a:defRPr>
            </a:lvl1pPr>
          </a:lstStyle>
          <a:p>
            <a:r>
              <a:rPr lang="en-US" dirty="0"/>
              <a:t>#</a:t>
            </a:r>
          </a:p>
        </p:txBody>
      </p:sp>
      <p:sp>
        <p:nvSpPr>
          <p:cNvPr id="20" name="Text Placeholder 19"/>
          <p:cNvSpPr>
            <a:spLocks noGrp="1"/>
          </p:cNvSpPr>
          <p:nvPr>
            <p:ph type="body" sz="quarter" idx="17" hasCustomPrompt="1"/>
          </p:nvPr>
        </p:nvSpPr>
        <p:spPr bwMode="gray">
          <a:xfrm>
            <a:off x="853936" y="1588773"/>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a:t>#</a:t>
            </a:r>
          </a:p>
        </p:txBody>
      </p:sp>
      <p:sp>
        <p:nvSpPr>
          <p:cNvPr id="39" name="Text Placeholder 3"/>
          <p:cNvSpPr>
            <a:spLocks noGrp="1"/>
          </p:cNvSpPr>
          <p:nvPr>
            <p:ph type="body" sz="quarter" idx="18" hasCustomPrompt="1"/>
          </p:nvPr>
        </p:nvSpPr>
        <p:spPr bwMode="gray">
          <a:xfrm>
            <a:off x="1363152" y="1650328"/>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10pt Regular, Accent 1, Title Case</a:t>
            </a:r>
          </a:p>
        </p:txBody>
      </p:sp>
      <p:sp>
        <p:nvSpPr>
          <p:cNvPr id="40" name="Text Placeholder 19"/>
          <p:cNvSpPr>
            <a:spLocks noGrp="1"/>
          </p:cNvSpPr>
          <p:nvPr>
            <p:ph type="body" sz="quarter" idx="19" hasCustomPrompt="1"/>
          </p:nvPr>
        </p:nvSpPr>
        <p:spPr bwMode="gray">
          <a:xfrm>
            <a:off x="853936" y="2170823"/>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a:t>#</a:t>
            </a:r>
          </a:p>
        </p:txBody>
      </p:sp>
      <p:sp>
        <p:nvSpPr>
          <p:cNvPr id="41" name="Text Placeholder 3"/>
          <p:cNvSpPr>
            <a:spLocks noGrp="1"/>
          </p:cNvSpPr>
          <p:nvPr>
            <p:ph type="body" sz="quarter" idx="20" hasCustomPrompt="1"/>
          </p:nvPr>
        </p:nvSpPr>
        <p:spPr bwMode="gray">
          <a:xfrm>
            <a:off x="1363152" y="2232378"/>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10pt Regular, Accent 1, Title Case</a:t>
            </a:r>
          </a:p>
        </p:txBody>
      </p:sp>
      <p:sp>
        <p:nvSpPr>
          <p:cNvPr id="42" name="Text Placeholder 19"/>
          <p:cNvSpPr>
            <a:spLocks noGrp="1"/>
          </p:cNvSpPr>
          <p:nvPr>
            <p:ph type="body" sz="quarter" idx="21" hasCustomPrompt="1"/>
          </p:nvPr>
        </p:nvSpPr>
        <p:spPr bwMode="gray">
          <a:xfrm>
            <a:off x="853936" y="2752873"/>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a:t>#</a:t>
            </a:r>
          </a:p>
        </p:txBody>
      </p:sp>
      <p:sp>
        <p:nvSpPr>
          <p:cNvPr id="43" name="Text Placeholder 3"/>
          <p:cNvSpPr>
            <a:spLocks noGrp="1"/>
          </p:cNvSpPr>
          <p:nvPr>
            <p:ph type="body" sz="quarter" idx="22" hasCustomPrompt="1"/>
          </p:nvPr>
        </p:nvSpPr>
        <p:spPr bwMode="gray">
          <a:xfrm>
            <a:off x="1363152" y="2814428"/>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10pt Regular, Accent 1, Title Case</a:t>
            </a:r>
          </a:p>
        </p:txBody>
      </p:sp>
      <p:sp>
        <p:nvSpPr>
          <p:cNvPr id="44" name="Text Placeholder 19"/>
          <p:cNvSpPr>
            <a:spLocks noGrp="1"/>
          </p:cNvSpPr>
          <p:nvPr>
            <p:ph type="body" sz="quarter" idx="23" hasCustomPrompt="1"/>
          </p:nvPr>
        </p:nvSpPr>
        <p:spPr bwMode="gray">
          <a:xfrm>
            <a:off x="853936" y="3334922"/>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a:t>#</a:t>
            </a:r>
          </a:p>
        </p:txBody>
      </p:sp>
      <p:sp>
        <p:nvSpPr>
          <p:cNvPr id="45" name="Text Placeholder 3"/>
          <p:cNvSpPr>
            <a:spLocks noGrp="1"/>
          </p:cNvSpPr>
          <p:nvPr>
            <p:ph type="body" sz="quarter" idx="24" hasCustomPrompt="1"/>
          </p:nvPr>
        </p:nvSpPr>
        <p:spPr bwMode="gray">
          <a:xfrm>
            <a:off x="1363152" y="3396477"/>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10pt Regular, Accent 1, Title Case</a:t>
            </a:r>
          </a:p>
        </p:txBody>
      </p:sp>
      <p:sp>
        <p:nvSpPr>
          <p:cNvPr id="17"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9" name="Text Placeholder 1"/>
          <p:cNvSpPr txBox="1">
            <a:spLocks/>
          </p:cNvSpPr>
          <p:nvPr userDrawn="1"/>
        </p:nvSpPr>
        <p:spPr bwMode="gray">
          <a:xfrm>
            <a:off x="6469576" y="0"/>
            <a:ext cx="1685883" cy="3629199"/>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b="1" dirty="0">
                <a:solidFill>
                  <a:srgbClr val="FFFFFF"/>
                </a:solidFill>
              </a:rPr>
              <a:t>How to Use this</a:t>
            </a:r>
            <a:br>
              <a:rPr lang="en-US" b="1" dirty="0">
                <a:solidFill>
                  <a:srgbClr val="FFFFFF"/>
                </a:solidFill>
              </a:rPr>
            </a:br>
            <a:r>
              <a:rPr lang="en-US" b="1" dirty="0">
                <a:solidFill>
                  <a:srgbClr val="FFFFFF"/>
                </a:solidFill>
              </a:rPr>
              <a:t>Editable Road Map</a:t>
            </a:r>
          </a:p>
          <a:p>
            <a:pPr marL="169863" indent="-169863">
              <a:buFont typeface="+mj-lt"/>
              <a:buAutoNum type="arabicPeriod"/>
            </a:pPr>
            <a:r>
              <a:rPr lang="en-US" sz="800" dirty="0">
                <a:solidFill>
                  <a:srgbClr val="FFFFFF"/>
                </a:solidFill>
              </a:rPr>
              <a:t>Insert a road map layout</a:t>
            </a:r>
          </a:p>
          <a:p>
            <a:pPr marL="169863" indent="-169863">
              <a:buFont typeface="+mj-lt"/>
              <a:buAutoNum type="arabicPeriod"/>
            </a:pPr>
            <a:r>
              <a:rPr lang="en-US" sz="800" dirty="0">
                <a:solidFill>
                  <a:srgbClr val="FFFFFF"/>
                </a:solidFill>
              </a:rPr>
              <a:t>Determine how many sections are needed</a:t>
            </a:r>
          </a:p>
          <a:p>
            <a:pPr marL="169863" indent="-169863">
              <a:buFont typeface="+mj-lt"/>
              <a:buAutoNum type="arabicPeriod"/>
            </a:pPr>
            <a:r>
              <a:rPr lang="en-US" sz="800" dirty="0">
                <a:solidFill>
                  <a:srgbClr val="FFFFFF"/>
                </a:solidFill>
              </a:rPr>
              <a:t>If only 3, delete rows 2 and 4. If 4, delete row 5.</a:t>
            </a:r>
          </a:p>
          <a:p>
            <a:pPr marL="169863" indent="-169863">
              <a:buFont typeface="+mj-lt"/>
              <a:buAutoNum type="arabicPeriod"/>
            </a:pPr>
            <a:r>
              <a:rPr lang="en-US" sz="800" dirty="0">
                <a:solidFill>
                  <a:srgbClr val="FFFFFF"/>
                </a:solidFill>
              </a:rPr>
              <a:t>Change the highlighted section title to Arial Regular 10pt, Accent 1 so all the titles are the exact same font style</a:t>
            </a:r>
          </a:p>
          <a:p>
            <a:pPr marL="169863" indent="-169863">
              <a:buFont typeface="+mj-lt"/>
              <a:buAutoNum type="arabicPeriod"/>
            </a:pPr>
            <a:r>
              <a:rPr lang="en-US" sz="800" dirty="0">
                <a:solidFill>
                  <a:srgbClr val="FFFFFF"/>
                </a:solidFill>
              </a:rPr>
              <a:t>Type in #’s and section titles for all levels</a:t>
            </a:r>
          </a:p>
          <a:p>
            <a:pPr marL="169863" indent="-169863">
              <a:buFont typeface="+mj-lt"/>
              <a:buAutoNum type="arabicPeriod"/>
            </a:pPr>
            <a:r>
              <a:rPr lang="en-US" sz="800" dirty="0">
                <a:solidFill>
                  <a:srgbClr val="FFFFFF"/>
                </a:solidFill>
              </a:rPr>
              <a:t>Duplicate the slide so you have a slide for each section</a:t>
            </a:r>
          </a:p>
          <a:p>
            <a:pPr marL="169863" indent="-169863">
              <a:buFont typeface="+mj-lt"/>
              <a:buAutoNum type="arabicPeriod"/>
            </a:pPr>
            <a:r>
              <a:rPr lang="en-US" sz="800" dirty="0">
                <a:solidFill>
                  <a:srgbClr val="FFFFFF"/>
                </a:solidFill>
              </a:rPr>
              <a:t>On each slide, change the highlighted section title back to Arial Regular 14pt white</a:t>
            </a:r>
          </a:p>
          <a:p>
            <a:pPr>
              <a:spcBef>
                <a:spcPts val="1200"/>
              </a:spcBef>
              <a:buFont typeface="+mj-lt"/>
              <a:buNone/>
            </a:pPr>
            <a:r>
              <a:rPr lang="en-US" sz="900" b="1" dirty="0">
                <a:solidFill>
                  <a:srgbClr val="FFFFFF"/>
                </a:solidFill>
              </a:rPr>
              <a:t>NEED MORE SECTIONS?</a:t>
            </a:r>
          </a:p>
          <a:p>
            <a:pPr>
              <a:spcBef>
                <a:spcPts val="200"/>
              </a:spcBef>
              <a:buFont typeface="+mj-lt"/>
              <a:buNone/>
            </a:pPr>
            <a:r>
              <a:rPr lang="en-US" sz="750" dirty="0">
                <a:solidFill>
                  <a:srgbClr val="FFFFFF"/>
                </a:solidFill>
              </a:rPr>
              <a:t>See the on-screen GLG for a customizable road map layout that includes 8 levels. It can be inserted into this deck. </a:t>
            </a:r>
          </a:p>
        </p:txBody>
      </p:sp>
    </p:spTree>
    <p:extLst>
      <p:ext uri="{BB962C8B-B14F-4D97-AF65-F5344CB8AC3E}">
        <p14:creationId xmlns:p14="http://schemas.microsoft.com/office/powerpoint/2010/main" val="3074362652"/>
      </p:ext>
    </p:extLst>
  </p:cSld>
  <p:clrMapOvr>
    <a:masterClrMapping/>
  </p:clrMapOvr>
  <p:extLst mod="1">
    <p:ext uri="{DCECCB84-F9BA-43D5-87BE-67443E8EF086}">
      <p15:sldGuideLst xmlns:p15="http://schemas.microsoft.com/office/powerpoint/2012/main">
        <p15:guide id="1" pos="852">
          <p15:clr>
            <a:srgbClr val="FBAE40"/>
          </p15:clr>
        </p15:guide>
      </p15:sldGuideLst>
    </p:ext>
  </p:extLst>
</p:sldLayout>
</file>

<file path=ppt/slideLayouts/slideLayout677.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accent4"/>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474194" y="568403"/>
            <a:ext cx="1677880" cy="640080"/>
          </a:xfrm>
          <a:prstGeom prst="rect">
            <a:avLst/>
          </a:prstGeom>
        </p:spPr>
      </p:pic>
      <p:sp>
        <p:nvSpPr>
          <p:cNvPr id="2" name="Title 1"/>
          <p:cNvSpPr>
            <a:spLocks noGrp="1"/>
          </p:cNvSpPr>
          <p:nvPr>
            <p:ph type="title" hasCustomPrompt="1"/>
          </p:nvPr>
        </p:nvSpPr>
        <p:spPr bwMode="gray">
          <a:xfrm>
            <a:off x="595175" y="2061430"/>
            <a:ext cx="4114800" cy="664797"/>
          </a:xfrm>
          <a:prstGeom prst="rect">
            <a:avLst/>
          </a:prstGeom>
        </p:spPr>
        <p:txBody>
          <a:bodyPr lIns="0" tIns="0" rIns="0" bIns="0" anchor="b" anchorCtr="0">
            <a:spAutoFit/>
          </a:bodyPr>
          <a:lstStyle>
            <a:lvl1pPr>
              <a:lnSpc>
                <a:spcPct val="90000"/>
              </a:lnSpc>
              <a:defRPr sz="2400" b="0" baseline="0">
                <a:solidFill>
                  <a:schemeClr val="bg1"/>
                </a:solidFill>
              </a:defRPr>
            </a:lvl1pPr>
          </a:lstStyle>
          <a:p>
            <a:r>
              <a:rPr lang="en-US" dirty="0"/>
              <a:t>Divider Title – Arial 25pt Regular, Title Case</a:t>
            </a:r>
          </a:p>
        </p:txBody>
      </p:sp>
      <p:sp>
        <p:nvSpPr>
          <p:cNvPr id="4" name="Text Placeholder 3"/>
          <p:cNvSpPr>
            <a:spLocks noGrp="1"/>
          </p:cNvSpPr>
          <p:nvPr>
            <p:ph type="body" sz="quarter" idx="19" hasCustomPrompt="1"/>
          </p:nvPr>
        </p:nvSpPr>
        <p:spPr bwMode="gray">
          <a:xfrm>
            <a:off x="595175" y="2827417"/>
            <a:ext cx="4114800" cy="184666"/>
          </a:xfrm>
        </p:spPr>
        <p:txBody>
          <a:bodyPr/>
          <a:lstStyle>
            <a:lvl1pPr marL="0" indent="0">
              <a:spcBef>
                <a:spcPts val="0"/>
              </a:spcBef>
              <a:buNone/>
              <a:defRPr sz="1200">
                <a:solidFill>
                  <a:schemeClr val="accent2"/>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Arial 12pt Regular, Title Case</a:t>
            </a:r>
          </a:p>
        </p:txBody>
      </p:sp>
      <p:sp>
        <p:nvSpPr>
          <p:cNvPr id="7" name="Text Placeholder 6"/>
          <p:cNvSpPr>
            <a:spLocks noGrp="1"/>
          </p:cNvSpPr>
          <p:nvPr>
            <p:ph type="body" sz="quarter" idx="20" hasCustomPrompt="1"/>
          </p:nvPr>
        </p:nvSpPr>
        <p:spPr bwMode="gray">
          <a:xfrm>
            <a:off x="597556" y="3711659"/>
            <a:ext cx="2286000" cy="538609"/>
          </a:xfrm>
        </p:spPr>
        <p:txBody>
          <a:bodyPr/>
          <a:lstStyle>
            <a:lvl1pPr>
              <a:spcBef>
                <a:spcPts val="300"/>
              </a:spcBef>
              <a:defRPr sz="10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6" name="Text Placeholder 15"/>
          <p:cNvSpPr>
            <a:spLocks noGrp="1"/>
          </p:cNvSpPr>
          <p:nvPr>
            <p:ph type="body" sz="quarter" idx="21" hasCustomPrompt="1"/>
          </p:nvPr>
        </p:nvSpPr>
        <p:spPr bwMode="gray">
          <a:xfrm>
            <a:off x="4077912" y="3491875"/>
            <a:ext cx="1272143" cy="193899"/>
          </a:xfrm>
          <a:prstGeom prst="rect">
            <a:avLst/>
          </a:prstGeom>
          <a:solidFill>
            <a:schemeClr val="accent6"/>
          </a:solidFill>
          <a:ln cap="sq">
            <a:noFill/>
            <a:miter lim="800000"/>
          </a:ln>
        </p:spPr>
        <p:txBody>
          <a:bodyPr wrap="none" lIns="45720" tIns="27432" rIns="45720" bIns="27432">
            <a:spAutoFit/>
          </a:bodyPr>
          <a:lstStyle>
            <a:lvl1pPr marL="0" indent="0" algn="r">
              <a:spcBef>
                <a:spcPts val="0"/>
              </a:spcBef>
              <a:buNone/>
              <a:defRPr sz="900" cap="all" spc="0" baseline="0">
                <a:solidFill>
                  <a:schemeClr val="bg1"/>
                </a:solidFill>
                <a:latin typeface="+mj-lt"/>
              </a:defRPr>
            </a:lvl1pPr>
          </a:lstStyle>
          <a:p>
            <a:pPr lvl="0"/>
            <a:r>
              <a:rPr lang="en-US" dirty="0"/>
              <a:t>Insert break type</a:t>
            </a:r>
          </a:p>
        </p:txBody>
      </p:sp>
      <p:sp>
        <p:nvSpPr>
          <p:cNvPr id="18" name="Text Placeholder 17"/>
          <p:cNvSpPr>
            <a:spLocks noGrp="1"/>
          </p:cNvSpPr>
          <p:nvPr>
            <p:ph type="body" sz="quarter" idx="22" hasCustomPrompt="1"/>
          </p:nvPr>
        </p:nvSpPr>
        <p:spPr bwMode="gray">
          <a:xfrm>
            <a:off x="5397502" y="3171239"/>
            <a:ext cx="685800" cy="1384995"/>
          </a:xfrm>
        </p:spPr>
        <p:txBody>
          <a:bodyPr/>
          <a:lstStyle>
            <a:lvl1pPr marL="0" indent="0" algn="r">
              <a:spcBef>
                <a:spcPts val="0"/>
              </a:spcBef>
              <a:buNone/>
              <a:defRPr sz="9000">
                <a:solidFill>
                  <a:schemeClr val="accent3"/>
                </a:solidFill>
                <a:latin typeface="+mj-lt"/>
              </a:defRPr>
            </a:lvl1pPr>
          </a:lstStyle>
          <a:p>
            <a:pPr lvl="0"/>
            <a:r>
              <a:rPr lang="en-US" dirty="0"/>
              <a:t>#</a:t>
            </a:r>
          </a:p>
        </p:txBody>
      </p:sp>
      <p:sp>
        <p:nvSpPr>
          <p:cNvPr id="12"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cxnSp>
        <p:nvCxnSpPr>
          <p:cNvPr id="11" name="Straight Connector 10"/>
          <p:cNvCxnSpPr/>
          <p:nvPr userDrawn="1"/>
        </p:nvCxnSpPr>
        <p:spPr bwMode="gray">
          <a:xfrm>
            <a:off x="595175" y="3486806"/>
            <a:ext cx="4754880"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1"/>
          <p:cNvSpPr txBox="1">
            <a:spLocks/>
          </p:cNvSpPr>
          <p:nvPr userDrawn="1"/>
        </p:nvSpPr>
        <p:spPr bwMode="gray">
          <a:xfrm>
            <a:off x="6469576" y="3012083"/>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b="1" dirty="0">
                <a:solidFill>
                  <a:srgbClr val="FFFFFF"/>
                </a:solidFill>
              </a:rPr>
              <a:t>What’s a Break Type?</a:t>
            </a:r>
          </a:p>
          <a:p>
            <a:pPr>
              <a:spcBef>
                <a:spcPts val="300"/>
              </a:spcBef>
              <a:buFont typeface="+mj-lt"/>
              <a:buNone/>
            </a:pPr>
            <a:r>
              <a:rPr lang="en-US" sz="800" dirty="0">
                <a:solidFill>
                  <a:srgbClr val="FFFFFF"/>
                </a:solidFill>
              </a:rPr>
              <a:t>Break types can be anything that you want to consider the section following the divider as:</a:t>
            </a:r>
          </a:p>
          <a:p>
            <a:pPr marL="117475" indent="-117475">
              <a:buFont typeface="Arial" panose="020B0604020202020204" pitchFamily="34" charset="0"/>
              <a:buChar char="•"/>
            </a:pPr>
            <a:r>
              <a:rPr lang="en-US" sz="800" dirty="0">
                <a:solidFill>
                  <a:srgbClr val="FFFFFF"/>
                </a:solidFill>
              </a:rPr>
              <a:t>Section</a:t>
            </a:r>
          </a:p>
          <a:p>
            <a:pPr marL="117475" indent="-117475">
              <a:spcBef>
                <a:spcPts val="200"/>
              </a:spcBef>
              <a:buFont typeface="Arial" panose="020B0604020202020204" pitchFamily="34" charset="0"/>
              <a:buChar char="•"/>
            </a:pPr>
            <a:r>
              <a:rPr lang="en-US" sz="800" dirty="0">
                <a:solidFill>
                  <a:srgbClr val="FFFFFF"/>
                </a:solidFill>
              </a:rPr>
              <a:t>Chapter</a:t>
            </a:r>
          </a:p>
          <a:p>
            <a:pPr marL="117475" indent="-117475">
              <a:spcBef>
                <a:spcPts val="200"/>
              </a:spcBef>
              <a:buFont typeface="Arial" panose="020B0604020202020204" pitchFamily="34" charset="0"/>
              <a:buChar char="•"/>
            </a:pPr>
            <a:r>
              <a:rPr lang="en-US" sz="800" dirty="0">
                <a:solidFill>
                  <a:srgbClr val="FFFFFF"/>
                </a:solidFill>
              </a:rPr>
              <a:t>Essay</a:t>
            </a:r>
          </a:p>
          <a:p>
            <a:pPr marL="117475" indent="-117475">
              <a:spcBef>
                <a:spcPts val="200"/>
              </a:spcBef>
              <a:buFont typeface="Arial" panose="020B0604020202020204" pitchFamily="34" charset="0"/>
              <a:buChar char="•"/>
            </a:pPr>
            <a:r>
              <a:rPr lang="en-US" sz="800" dirty="0">
                <a:solidFill>
                  <a:srgbClr val="FFFFFF"/>
                </a:solidFill>
              </a:rPr>
              <a:t>Appendix</a:t>
            </a:r>
          </a:p>
          <a:p>
            <a:pPr marL="117475" indent="-117475">
              <a:spcBef>
                <a:spcPts val="200"/>
              </a:spcBef>
              <a:buFont typeface="Arial" panose="020B0604020202020204" pitchFamily="34" charset="0"/>
              <a:buChar char="•"/>
            </a:pPr>
            <a:r>
              <a:rPr lang="en-US" sz="800" dirty="0">
                <a:solidFill>
                  <a:srgbClr val="FFFFFF"/>
                </a:solidFill>
              </a:rPr>
              <a:t>Etc.</a:t>
            </a:r>
          </a:p>
          <a:p>
            <a:pPr>
              <a:spcBef>
                <a:spcPts val="600"/>
              </a:spcBef>
              <a:buFont typeface="Arial" panose="020B0604020202020204" pitchFamily="34" charset="0"/>
              <a:buNone/>
            </a:pPr>
            <a:r>
              <a:rPr lang="en-US" sz="800" i="1" dirty="0">
                <a:solidFill>
                  <a:srgbClr val="FFFFFF"/>
                </a:solidFill>
              </a:rPr>
              <a:t>If not needed, you may delete the break type box.</a:t>
            </a:r>
          </a:p>
        </p:txBody>
      </p:sp>
    </p:spTree>
    <p:extLst>
      <p:ext uri="{BB962C8B-B14F-4D97-AF65-F5344CB8AC3E}">
        <p14:creationId xmlns:p14="http://schemas.microsoft.com/office/powerpoint/2010/main" val="1887888127"/>
      </p:ext>
    </p:extLst>
  </p:cSld>
  <p:clrMapOvr>
    <a:masterClrMapping/>
  </p:clrMapOvr>
  <p:extLst mod="1">
    <p:ext uri="{DCECCB84-F9BA-43D5-87BE-67443E8EF086}">
      <p15:sldGuideLst xmlns:p15="http://schemas.microsoft.com/office/powerpoint/2012/main">
        <p15:guide id="1" pos="370">
          <p15:clr>
            <a:srgbClr val="FBAE40"/>
          </p15:clr>
        </p15:guide>
        <p15:guide id="2" orient="horz" pos="1718">
          <p15:clr>
            <a:srgbClr val="FBAE40"/>
          </p15:clr>
        </p15:guide>
        <p15:guide id="3" orient="horz" pos="1779">
          <p15:clr>
            <a:srgbClr val="FBAE40"/>
          </p15:clr>
        </p15:guide>
      </p15:sldGuideLst>
    </p:ext>
  </p:extLst>
</p:sldLayout>
</file>

<file path=ppt/slideLayouts/slideLayout678.xml><?xml version="1.0" encoding="utf-8"?>
<p:sldLayout xmlns:a="http://schemas.openxmlformats.org/drawingml/2006/main" xmlns:r="http://schemas.openxmlformats.org/officeDocument/2006/relationships" xmlns:p="http://schemas.openxmlformats.org/presentationml/2006/main" preserve="1" userDrawn="1">
  <p:cSld name="Standard">
    <p:bg>
      <p:bgPr>
        <a:solidFill>
          <a:schemeClr val="bg1"/>
        </a:solidFill>
        <a:effectLst/>
      </p:bgPr>
    </p:bg>
    <p:spTree>
      <p:nvGrpSpPr>
        <p:cNvPr id="1" name=""/>
        <p:cNvGrpSpPr/>
        <p:nvPr/>
      </p:nvGrpSpPr>
      <p:grpSpPr>
        <a:xfrm>
          <a:off x="0" y="0"/>
          <a:ext cx="0" cy="0"/>
          <a:chOff x="0" y="0"/>
          <a:chExt cx="0" cy="0"/>
        </a:xfrm>
      </p:grpSpPr>
      <p:pic>
        <p:nvPicPr>
          <p:cNvPr id="20" name="Picture 19"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21" name="Straight Connector 20"/>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0"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946020171"/>
      </p:ext>
    </p:extLst>
  </p:cSld>
  <p:clrMapOvr>
    <a:masterClrMapping/>
  </p:clrMapOvr>
  <p:extLst>
    <p:ext uri="{DCECCB84-F9BA-43D5-87BE-67443E8EF086}">
      <p15:sldGuideLst xmlns:p15="http://schemas.microsoft.com/office/powerpoint/2012/main"/>
    </p:ext>
  </p:extLst>
</p:sldLayout>
</file>

<file path=ppt/slideLayouts/slideLayout679.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8" name="Rectangle 7"/>
          <p:cNvSpPr/>
          <p:nvPr userDrawn="1"/>
        </p:nvSpPr>
        <p:spPr bwMode="gray">
          <a:xfrm>
            <a:off x="0" y="597694"/>
            <a:ext cx="6400800"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pic>
        <p:nvPicPr>
          <p:cNvPr id="12" name="Picture 11"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3" name="Straight Connector 12"/>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7"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9"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10"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5"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65881073"/>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cxnSp>
        <p:nvCxnSpPr>
          <p:cNvPr id="8" name="Straight Connector 7"/>
          <p:cNvCxnSpPr/>
          <p:nvPr/>
        </p:nvCxnSpPr>
        <p:spPr bwMode="gray">
          <a:xfrm>
            <a:off x="4101378"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itle 2"/>
          <p:cNvSpPr>
            <a:spLocks noGrp="1"/>
          </p:cNvSpPr>
          <p:nvPr userDrawn="1">
            <p:ph type="title" hasCustomPrompt="1"/>
          </p:nvPr>
        </p:nvSpPr>
        <p:spPr bwMode="gray">
          <a:xfrm>
            <a:off x="320675" y="208501"/>
            <a:ext cx="3474720" cy="307777"/>
          </a:xfrm>
        </p:spPr>
        <p:txBody>
          <a:bodyPr anchor="t" anchorCtr="0"/>
          <a:lstStyle>
            <a:lvl1pPr>
              <a:defRPr sz="2000" b="0">
                <a:solidFill>
                  <a:schemeClr val="tx1"/>
                </a:solidFill>
              </a:defRPr>
            </a:lvl1pPr>
          </a:lstStyle>
          <a:p>
            <a:r>
              <a:rPr lang="en-US" dirty="0"/>
              <a:t>Insert Program Name Here</a:t>
            </a:r>
          </a:p>
        </p:txBody>
      </p:sp>
      <p:sp>
        <p:nvSpPr>
          <p:cNvPr id="3" name="TextBox 2"/>
          <p:cNvSpPr txBox="1"/>
          <p:nvPr userDrawn="1"/>
        </p:nvSpPr>
        <p:spPr bwMode="gray">
          <a:xfrm>
            <a:off x="4222376" y="122452"/>
            <a:ext cx="2110918" cy="4603824"/>
          </a:xfrm>
          <a:prstGeom prst="rect">
            <a:avLst/>
          </a:prstGeom>
          <a:noFill/>
        </p:spPr>
        <p:txBody>
          <a:bodyPr wrap="square" lIns="0" tIns="0" rIns="0" bIns="0" rtlCol="0">
            <a:spAutoFit/>
          </a:bodyPr>
          <a:lstStyle/>
          <a:p>
            <a:pPr>
              <a:spcBef>
                <a:spcPts val="300"/>
              </a:spcBef>
            </a:pPr>
            <a:r>
              <a:rPr lang="en-US" sz="450" b="1" dirty="0">
                <a:solidFill>
                  <a:srgbClr val="333E48"/>
                </a:solidFill>
              </a:rPr>
              <a:t>LEGAL CAVEAT</a:t>
            </a:r>
          </a:p>
          <a:p>
            <a:pPr>
              <a:spcBef>
                <a:spcPts val="300"/>
              </a:spcBef>
            </a:pPr>
            <a:r>
              <a:rPr lang="en-US" sz="450" dirty="0">
                <a:solidFill>
                  <a:srgbClr val="333E48"/>
                </a:solidFil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a:t>
            </a:r>
            <a:br>
              <a:rPr lang="en-US" sz="450" dirty="0">
                <a:solidFill>
                  <a:srgbClr val="333E48"/>
                </a:solidFill>
              </a:rPr>
            </a:br>
            <a:r>
              <a:rPr lang="en-US" sz="450" dirty="0">
                <a:solidFill>
                  <a:srgbClr val="333E48"/>
                </a:solidFill>
              </a:rPr>
              <a:t>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a:t>
            </a:r>
            <a:br>
              <a:rPr lang="en-US" sz="450" dirty="0">
                <a:solidFill>
                  <a:srgbClr val="333E48"/>
                </a:solidFill>
              </a:rPr>
            </a:br>
            <a:r>
              <a:rPr lang="en-US" sz="450" dirty="0">
                <a:solidFill>
                  <a:srgbClr val="333E48"/>
                </a:solidFill>
              </a:rPr>
              <a:t>and its employees and agents to abide by the terms set forth herein.</a:t>
            </a:r>
          </a:p>
          <a:p>
            <a:pPr>
              <a:spcBef>
                <a:spcPts val="300"/>
              </a:spcBef>
            </a:pPr>
            <a:r>
              <a:rPr lang="en-US" sz="450" dirty="0">
                <a:solidFill>
                  <a:srgbClr val="333E48"/>
                </a:solidFil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spcBef>
                <a:spcPts val="800"/>
              </a:spcBef>
            </a:pPr>
            <a:r>
              <a:rPr lang="en-US" sz="450" b="1" dirty="0">
                <a:solidFill>
                  <a:srgbClr val="333E48"/>
                </a:solidFill>
              </a:rPr>
              <a:t>IMPORTANT: Please read the following.</a:t>
            </a:r>
          </a:p>
          <a:p>
            <a:pPr>
              <a:spcBef>
                <a:spcPts val="300"/>
              </a:spcBef>
            </a:pPr>
            <a:r>
              <a:rPr lang="en-US" sz="450" dirty="0">
                <a:solidFill>
                  <a:srgbClr val="333E48"/>
                </a:solidFill>
              </a:rPr>
              <a:t>Advisory Board has prepared this report for the exclusive use of its members.</a:t>
            </a:r>
            <a:br>
              <a:rPr lang="en-US" sz="450" dirty="0">
                <a:solidFill>
                  <a:srgbClr val="333E48"/>
                </a:solidFill>
              </a:rPr>
            </a:br>
            <a:r>
              <a:rPr lang="en-US" sz="450" dirty="0">
                <a:solidFill>
                  <a:srgbClr val="333E48"/>
                </a:solidFill>
              </a:rPr>
              <a:t>Each member acknowledges and agrees that this report and the information contained herein (collectively, the “Report”) are confidential and proprietary to Advisory Board. By accepting delivery of this Report, each member agrees to</a:t>
            </a:r>
            <a:br>
              <a:rPr lang="en-US" sz="450" dirty="0">
                <a:solidFill>
                  <a:srgbClr val="333E48"/>
                </a:solidFill>
              </a:rPr>
            </a:br>
            <a:r>
              <a:rPr lang="en-US" sz="450" dirty="0">
                <a:solidFill>
                  <a:srgbClr val="333E48"/>
                </a:solidFill>
              </a:rPr>
              <a:t>abide by the terms as stated herein, including the following:</a:t>
            </a:r>
          </a:p>
          <a:p>
            <a:pPr marL="115888" indent="-115888">
              <a:spcBef>
                <a:spcPts val="300"/>
              </a:spcBef>
            </a:pPr>
            <a:r>
              <a:rPr lang="en-US" sz="450" dirty="0">
                <a:solidFill>
                  <a:srgbClr val="333E48"/>
                </a:solidFill>
              </a:rPr>
              <a:t>1.	Advisory Board owns all right, title, and interest in and to this Report. Except as stated herein, no right, license, permission, or interest of any kind in this Report is intended to be given, transferred to, or acquired by a member.</a:t>
            </a:r>
            <a:br>
              <a:rPr lang="en-US" sz="450" dirty="0">
                <a:solidFill>
                  <a:srgbClr val="333E48"/>
                </a:solidFill>
              </a:rPr>
            </a:br>
            <a:r>
              <a:rPr lang="en-US" sz="450" dirty="0">
                <a:solidFill>
                  <a:srgbClr val="333E48"/>
                </a:solidFill>
              </a:rPr>
              <a:t>Each member is authorized to use this Report only to the extent expressly authorized herein.</a:t>
            </a:r>
          </a:p>
          <a:p>
            <a:pPr marL="115888" indent="-115888">
              <a:spcBef>
                <a:spcPts val="300"/>
              </a:spcBef>
            </a:pPr>
            <a:r>
              <a:rPr lang="en-US" sz="450" dirty="0">
                <a:solidFill>
                  <a:srgbClr val="333E48"/>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5888" indent="-115888">
              <a:spcBef>
                <a:spcPts val="300"/>
              </a:spcBef>
            </a:pPr>
            <a:r>
              <a:rPr lang="en-US" sz="450" dirty="0">
                <a:solidFill>
                  <a:srgbClr val="333E48"/>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300"/>
              </a:spcBef>
            </a:pPr>
            <a:r>
              <a:rPr lang="en-US" sz="450" dirty="0">
                <a:solidFill>
                  <a:srgbClr val="333E48"/>
                </a:solidFill>
              </a:rPr>
              <a:t>4.	Each member shall not remove from this Report any confidential markings, copyright notices, and/or other similar indicia herein.</a:t>
            </a:r>
          </a:p>
          <a:p>
            <a:pPr marL="115888" indent="-115888">
              <a:spcBef>
                <a:spcPts val="300"/>
              </a:spcBef>
            </a:pPr>
            <a:r>
              <a:rPr lang="en-US" sz="450" dirty="0">
                <a:solidFill>
                  <a:srgbClr val="333E48"/>
                </a:solidFill>
              </a:rPr>
              <a:t>5.	Each member is responsible for any breach of its obligations as stated herein by any of its employees or agents.</a:t>
            </a:r>
          </a:p>
          <a:p>
            <a:pPr marL="115888" indent="-115888">
              <a:spcBef>
                <a:spcPts val="300"/>
              </a:spcBef>
            </a:pPr>
            <a:r>
              <a:rPr lang="en-US" sz="450" dirty="0">
                <a:solidFill>
                  <a:srgbClr val="333E48"/>
                </a:solidFill>
              </a:rPr>
              <a:t>6.	If a member is unwilling to abide by any of the foregoing obligations, then</a:t>
            </a:r>
            <a:br>
              <a:rPr lang="en-US" sz="450" dirty="0">
                <a:solidFill>
                  <a:srgbClr val="333E48"/>
                </a:solidFill>
              </a:rPr>
            </a:br>
            <a:r>
              <a:rPr lang="en-US" sz="450" dirty="0">
                <a:solidFill>
                  <a:srgbClr val="333E48"/>
                </a:solidFill>
              </a:rPr>
              <a:t>such member shall promptly return this Report and all copies thereof to Advisory Board.</a:t>
            </a:r>
          </a:p>
        </p:txBody>
      </p:sp>
      <p:sp>
        <p:nvSpPr>
          <p:cNvPr id="23" name="Text Placeholder 5"/>
          <p:cNvSpPr>
            <a:spLocks noGrp="1"/>
          </p:cNvSpPr>
          <p:nvPr>
            <p:ph type="body" sz="quarter" idx="37" hasCustomPrompt="1"/>
          </p:nvPr>
        </p:nvSpPr>
        <p:spPr bwMode="gray">
          <a:xfrm>
            <a:off x="597660" y="10414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24" name="Text Placeholder 4"/>
          <p:cNvSpPr>
            <a:spLocks noGrp="1"/>
          </p:cNvSpPr>
          <p:nvPr>
            <p:ph type="body" sz="quarter" idx="38" hasCustomPrompt="1"/>
          </p:nvPr>
        </p:nvSpPr>
        <p:spPr bwMode="gray">
          <a:xfrm>
            <a:off x="597660" y="1246507"/>
            <a:ext cx="320040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sp>
        <p:nvSpPr>
          <p:cNvPr id="25" name="Text Placeholder 5"/>
          <p:cNvSpPr>
            <a:spLocks noGrp="1"/>
          </p:cNvSpPr>
          <p:nvPr>
            <p:ph type="body" sz="quarter" idx="39" hasCustomPrompt="1"/>
          </p:nvPr>
        </p:nvSpPr>
        <p:spPr bwMode="gray">
          <a:xfrm>
            <a:off x="597660" y="1444793"/>
            <a:ext cx="320040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26" name="Text Placeholder 5"/>
          <p:cNvSpPr>
            <a:spLocks noGrp="1"/>
          </p:cNvSpPr>
          <p:nvPr>
            <p:ph type="body" sz="quarter" idx="40" hasCustomPrompt="1"/>
          </p:nvPr>
        </p:nvSpPr>
        <p:spPr bwMode="gray">
          <a:xfrm>
            <a:off x="597660" y="1574781"/>
            <a:ext cx="320040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27" name="Text Placeholder 5"/>
          <p:cNvSpPr>
            <a:spLocks noGrp="1"/>
          </p:cNvSpPr>
          <p:nvPr>
            <p:ph type="body" sz="quarter" idx="41" hasCustomPrompt="1"/>
          </p:nvPr>
        </p:nvSpPr>
        <p:spPr bwMode="gray">
          <a:xfrm>
            <a:off x="597660" y="2009573"/>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8" name="Text Placeholder 4"/>
          <p:cNvSpPr>
            <a:spLocks noGrp="1"/>
          </p:cNvSpPr>
          <p:nvPr>
            <p:ph type="body" sz="quarter" idx="42" hasCustomPrompt="1"/>
          </p:nvPr>
        </p:nvSpPr>
        <p:spPr bwMode="gray">
          <a:xfrm>
            <a:off x="597660" y="2219100"/>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597660" y="2672960"/>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30" name="Text Placeholder 4"/>
          <p:cNvSpPr>
            <a:spLocks noGrp="1"/>
          </p:cNvSpPr>
          <p:nvPr>
            <p:ph type="body" sz="quarter" idx="44" hasCustomPrompt="1"/>
          </p:nvPr>
        </p:nvSpPr>
        <p:spPr bwMode="gray">
          <a:xfrm>
            <a:off x="597660" y="2882487"/>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31" name="Text Placeholder 5"/>
          <p:cNvSpPr>
            <a:spLocks noGrp="1"/>
          </p:cNvSpPr>
          <p:nvPr>
            <p:ph type="body" sz="quarter" idx="45" hasCustomPrompt="1"/>
          </p:nvPr>
        </p:nvSpPr>
        <p:spPr bwMode="gray">
          <a:xfrm>
            <a:off x="597660" y="33363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2" name="Text Placeholder 4"/>
          <p:cNvSpPr>
            <a:spLocks noGrp="1"/>
          </p:cNvSpPr>
          <p:nvPr>
            <p:ph type="body" sz="quarter" idx="46" hasCustomPrompt="1"/>
          </p:nvPr>
        </p:nvSpPr>
        <p:spPr bwMode="gray">
          <a:xfrm>
            <a:off x="597660" y="3545891"/>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3176059236"/>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4"/>
        </a:solidFill>
        <a:effectLst/>
      </p:bgPr>
    </p:bg>
    <p:spTree>
      <p:nvGrpSpPr>
        <p:cNvPr id="1" name=""/>
        <p:cNvGrpSpPr/>
        <p:nvPr/>
      </p:nvGrpSpPr>
      <p:grpSpPr>
        <a:xfrm>
          <a:off x="0" y="0"/>
          <a:ext cx="0" cy="0"/>
          <a:chOff x="0" y="0"/>
          <a:chExt cx="0" cy="0"/>
        </a:xfrm>
      </p:grpSpPr>
      <p:sp>
        <p:nvSpPr>
          <p:cNvPr id="10"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12"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2"/>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3" name="Text Placeholder 4"/>
          <p:cNvSpPr>
            <a:spLocks noGrp="1"/>
          </p:cNvSpPr>
          <p:nvPr>
            <p:ph type="body" sz="quarter" idx="27" hasCustomPrompt="1"/>
          </p:nvPr>
        </p:nvSpPr>
        <p:spPr bwMode="gray">
          <a:xfrm>
            <a:off x="955976" y="1760829"/>
            <a:ext cx="4488849" cy="1777410"/>
          </a:xfrm>
        </p:spPr>
        <p:txBody>
          <a:bodyPr/>
          <a:lstStyle>
            <a:lvl1pPr marL="0" indent="0">
              <a:lnSpc>
                <a:spcPct val="110000"/>
              </a:lnSpc>
              <a:spcBef>
                <a:spcPts val="1200"/>
              </a:spcBef>
              <a:buNone/>
              <a:defRPr sz="1500" baseline="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Use dark background slides sparingly as impact slides (ex: a single quote, statistic, or large image). See sample impact slides in the AB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4389120" y="4619012"/>
            <a:ext cx="2011680" cy="181588"/>
          </a:xfrm>
        </p:spPr>
        <p:txBody>
          <a:bodyPr rIns="45720" bIns="27432" anchor="b" anchorCtr="0"/>
          <a:lstStyle>
            <a:lvl1pPr marL="0" indent="0">
              <a:spcBef>
                <a:spcPts val="0"/>
              </a:spcBef>
              <a:buNone/>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5"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22646546"/>
      </p:ext>
    </p:extLst>
  </p:cSld>
  <p:clrMapOvr>
    <a:masterClrMapping/>
  </p:clrMapOvr>
  <p:extLst mod="1">
    <p:ext uri="{DCECCB84-F9BA-43D5-87BE-67443E8EF086}">
      <p15:sldGuideLst xmlns:p15="http://schemas.microsoft.com/office/powerpoint/2012/main"/>
    </p:ext>
  </p:extLst>
</p:sldLayout>
</file>

<file path=ppt/slideLayouts/slideLayout681.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pic>
        <p:nvPicPr>
          <p:cNvPr id="15" name="Picture 14"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6" name="Straight Connector 15"/>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FFFFFF"/>
                </a:solidFill>
                <a:cs typeface="Arial" pitchFamily="34" charset="0"/>
              </a:rPr>
              <a:t>Notes:</a:t>
            </a:r>
          </a:p>
        </p:txBody>
      </p:sp>
      <p:sp>
        <p:nvSpPr>
          <p:cNvPr id="17"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77538706"/>
      </p:ext>
    </p:extLst>
  </p:cSld>
  <p:clrMapOvr>
    <a:masterClrMapping/>
  </p:clrMapOvr>
  <p:extLst>
    <p:ext uri="{DCECCB84-F9BA-43D5-87BE-67443E8EF086}">
      <p15:sldGuideLst xmlns:p15="http://schemas.microsoft.com/office/powerpoint/2012/main"/>
    </p:ext>
  </p:extLst>
</p:sldLayout>
</file>

<file path=ppt/slideLayouts/slideLayout682.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7"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Tree>
    <p:extLst>
      <p:ext uri="{BB962C8B-B14F-4D97-AF65-F5344CB8AC3E}">
        <p14:creationId xmlns:p14="http://schemas.microsoft.com/office/powerpoint/2010/main" val="2763308291"/>
      </p:ext>
    </p:extLst>
  </p:cSld>
  <p:clrMapOvr>
    <a:masterClrMapping/>
  </p:clrMapOvr>
  <p:extLst mod="1">
    <p:ext uri="{DCECCB84-F9BA-43D5-87BE-67443E8EF086}">
      <p15:sldGuideLst xmlns:p15="http://schemas.microsoft.com/office/powerpoint/2012/main"/>
    </p:ext>
  </p:extLst>
</p:sldLayout>
</file>

<file path=ppt/slideLayouts/slideLayout683.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5300" y="3609657"/>
            <a:ext cx="5721350" cy="1077218"/>
          </a:xfrm>
        </p:spPr>
        <p:txBody>
          <a:bodyPr/>
          <a:lstStyle>
            <a:lvl1pPr>
              <a:defRPr sz="3500" b="0">
                <a:solidFill>
                  <a:schemeClr val="tx1"/>
                </a:solidFill>
              </a:defRPr>
            </a:lvl1pPr>
          </a:lstStyle>
          <a:p>
            <a:r>
              <a:rPr lang="en-US" dirty="0"/>
              <a:t>Presentation Title – Arial 35pt Regular, Use Title Case</a:t>
            </a:r>
          </a:p>
        </p:txBody>
      </p:sp>
      <p:sp>
        <p:nvSpPr>
          <p:cNvPr id="6" name="Text Placeholder 5"/>
          <p:cNvSpPr>
            <a:spLocks noGrp="1"/>
          </p:cNvSpPr>
          <p:nvPr>
            <p:ph type="body" sz="quarter" idx="21" hasCustomPrompt="1"/>
          </p:nvPr>
        </p:nvSpPr>
        <p:spPr bwMode="gray">
          <a:xfrm>
            <a:off x="1854301" y="359914"/>
            <a:ext cx="2286000" cy="429768"/>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2" name="Straight Connector 11"/>
          <p:cNvCxnSpPr/>
          <p:nvPr userDrawn="1"/>
        </p:nvCxnSpPr>
        <p:spPr bwMode="gray">
          <a:xfrm>
            <a:off x="1729422" y="359914"/>
            <a:ext cx="0" cy="432435"/>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3" name="Picture 12"/>
          <p:cNvPicPr/>
          <p:nvPr userDrawn="1"/>
        </p:nvPicPr>
        <p:blipFill>
          <a:blip r:embed="rId2" cstate="print">
            <a:extLst>
              <a:ext uri="{28A0092B-C50C-407E-A947-70E740481C1C}">
                <a14:useLocalDpi xmlns:a14="http://schemas.microsoft.com/office/drawing/2010/main"/>
              </a:ext>
            </a:extLst>
          </a:blip>
          <a:stretch>
            <a:fillRect/>
          </a:stretch>
        </p:blipFill>
        <p:spPr bwMode="gray">
          <a:xfrm>
            <a:off x="27303" y="359914"/>
            <a:ext cx="1549400" cy="431800"/>
          </a:xfrm>
          <a:prstGeom prst="rect">
            <a:avLst/>
          </a:prstGeom>
        </p:spPr>
      </p:pic>
    </p:spTree>
    <p:extLst>
      <p:ext uri="{BB962C8B-B14F-4D97-AF65-F5344CB8AC3E}">
        <p14:creationId xmlns:p14="http://schemas.microsoft.com/office/powerpoint/2010/main" val="4103078338"/>
      </p:ext>
    </p:extLst>
  </p:cSld>
  <p:clrMapOvr>
    <a:masterClrMapping/>
  </p:clrMapOvr>
  <p:extLst mod="1">
    <p:ext uri="{DCECCB84-F9BA-43D5-87BE-67443E8EF086}">
      <p15:sldGuideLst xmlns:p15="http://schemas.microsoft.com/office/powerpoint/2012/main">
        <p15:guide id="1" pos="312">
          <p15:clr>
            <a:srgbClr val="FBAE40"/>
          </p15:clr>
        </p15:guide>
        <p15:guide id="2" orient="horz" pos="2952">
          <p15:clr>
            <a:srgbClr val="FBAE40"/>
          </p15:clr>
        </p15:guide>
      </p15:sldGuideLst>
    </p:ext>
  </p:extLst>
</p:sldLayout>
</file>

<file path=ppt/slideLayouts/slideLayout684.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5300" y="3609657"/>
            <a:ext cx="5721350" cy="1077218"/>
          </a:xfrm>
        </p:spPr>
        <p:txBody>
          <a:bodyPr/>
          <a:lstStyle>
            <a:lvl1pPr>
              <a:defRPr sz="3500" b="0">
                <a:solidFill>
                  <a:schemeClr val="tx1"/>
                </a:solidFill>
              </a:defRPr>
            </a:lvl1pPr>
          </a:lstStyle>
          <a:p>
            <a:r>
              <a:rPr lang="en-US" dirty="0"/>
              <a:t>Presentation Title – Arial 35pt Regular, Use Title Case</a:t>
            </a:r>
          </a:p>
        </p:txBody>
      </p:sp>
      <p:pic>
        <p:nvPicPr>
          <p:cNvPr id="13" name="Picture 12"/>
          <p:cNvPicPr/>
          <p:nvPr userDrawn="1"/>
        </p:nvPicPr>
        <p:blipFill>
          <a:blip r:embed="rId2" cstate="print">
            <a:extLst>
              <a:ext uri="{28A0092B-C50C-407E-A947-70E740481C1C}">
                <a14:useLocalDpi xmlns:a14="http://schemas.microsoft.com/office/drawing/2010/main"/>
              </a:ext>
            </a:extLst>
          </a:blip>
          <a:stretch>
            <a:fillRect/>
          </a:stretch>
        </p:blipFill>
        <p:spPr bwMode="gray">
          <a:xfrm>
            <a:off x="27303" y="359914"/>
            <a:ext cx="1549400" cy="431800"/>
          </a:xfrm>
          <a:prstGeom prst="rect">
            <a:avLst/>
          </a:prstGeom>
        </p:spPr>
      </p:pic>
    </p:spTree>
    <p:extLst>
      <p:ext uri="{BB962C8B-B14F-4D97-AF65-F5344CB8AC3E}">
        <p14:creationId xmlns:p14="http://schemas.microsoft.com/office/powerpoint/2010/main" val="3169155970"/>
      </p:ext>
    </p:extLst>
  </p:cSld>
  <p:clrMapOvr>
    <a:masterClrMapping/>
  </p:clrMapOvr>
  <p:extLst mod="1">
    <p:ext uri="{DCECCB84-F9BA-43D5-87BE-67443E8EF086}">
      <p15:sldGuideLst xmlns:p15="http://schemas.microsoft.com/office/powerpoint/2012/main">
        <p15:guide id="1" pos="312">
          <p15:clr>
            <a:srgbClr val="FBAE40"/>
          </p15:clr>
        </p15:guide>
        <p15:guide id="2" orient="horz" pos="2952">
          <p15:clr>
            <a:srgbClr val="FBAE40"/>
          </p15:clr>
        </p15:guide>
      </p15:sldGuideLst>
    </p:ext>
  </p:extLst>
</p:sldLayout>
</file>

<file path=ppt/slideLayouts/slideLayout685.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1178" y="16928"/>
            <a:ext cx="5586830" cy="230832"/>
          </a:xfrm>
        </p:spPr>
        <p:txBody>
          <a:bodyPr anchor="t" anchorCtr="0"/>
          <a:lstStyle>
            <a:lvl1pPr>
              <a:defRPr sz="1500" b="0">
                <a:solidFill>
                  <a:schemeClr val="tx1"/>
                </a:solidFill>
              </a:defRPr>
            </a:lvl1pPr>
          </a:lstStyle>
          <a:p>
            <a:r>
              <a:rPr lang="en-US" sz="1500" dirty="0"/>
              <a:t>Presentation Subtitle – Arial 15pt Regular, Use Title Case</a:t>
            </a:r>
          </a:p>
        </p:txBody>
      </p:sp>
      <p:cxnSp>
        <p:nvCxnSpPr>
          <p:cNvPr id="10" name="Straight Connector 9"/>
          <p:cNvCxnSpPr/>
          <p:nvPr userDrawn="1"/>
        </p:nvCxnSpPr>
        <p:spPr bwMode="gray">
          <a:xfrm>
            <a:off x="-4290" y="4336047"/>
            <a:ext cx="6405090" cy="0"/>
          </a:xfrm>
          <a:prstGeom prst="line">
            <a:avLst/>
          </a:prstGeom>
          <a:noFill/>
          <a:ln w="12700" cap="flat" cmpd="sng" algn="ctr">
            <a:solidFill>
              <a:schemeClr val="accent4"/>
            </a:solidFill>
            <a:prstDash val="solid"/>
            <a:miter lim="800000"/>
          </a:ln>
          <a:effectLst/>
        </p:spPr>
      </p:cxnSp>
      <p:sp>
        <p:nvSpPr>
          <p:cNvPr id="25" name="Text Placeholder 5"/>
          <p:cNvSpPr>
            <a:spLocks noGrp="1"/>
          </p:cNvSpPr>
          <p:nvPr>
            <p:ph type="body" sz="quarter" idx="21" hasCustomPrompt="1"/>
          </p:nvPr>
        </p:nvSpPr>
        <p:spPr bwMode="gray">
          <a:xfrm>
            <a:off x="501178" y="1310192"/>
            <a:ext cx="4572000" cy="169277"/>
          </a:xfrm>
        </p:spPr>
        <p:txBody>
          <a:bodyPr/>
          <a:lstStyle>
            <a:lvl1pPr marL="0" indent="0">
              <a:spcBef>
                <a:spcPts val="0"/>
              </a:spcBef>
              <a:buNone/>
              <a:defRPr sz="1100" b="1"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r>
              <a:rPr lang="en-US" dirty="0"/>
              <a:t>Add Institution Name (If You Need to Customize)</a:t>
            </a:r>
          </a:p>
        </p:txBody>
      </p:sp>
      <p:sp>
        <p:nvSpPr>
          <p:cNvPr id="26" name="Text Placeholder 5"/>
          <p:cNvSpPr>
            <a:spLocks noGrp="1"/>
          </p:cNvSpPr>
          <p:nvPr>
            <p:ph type="body" sz="quarter" idx="22" hasCustomPrompt="1"/>
          </p:nvPr>
        </p:nvSpPr>
        <p:spPr bwMode="gray">
          <a:xfrm>
            <a:off x="501178" y="1543666"/>
            <a:ext cx="4572000" cy="169277"/>
          </a:xfrm>
        </p:spPr>
        <p:txBody>
          <a:bodyPr/>
          <a:lstStyle>
            <a:lvl1pPr marL="0" indent="0">
              <a:spcBef>
                <a:spcPts val="0"/>
              </a:spcBef>
              <a:buNone/>
              <a:defRPr sz="1100" b="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Add Date of Presentation (If You Need to Customize)</a:t>
            </a:r>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26066" y="4551141"/>
            <a:ext cx="2745138" cy="118694"/>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36181" y="4474869"/>
            <a:ext cx="2653051" cy="238476"/>
          </a:xfrm>
          <a:prstGeom prst="rect">
            <a:avLst/>
          </a:prstGeom>
        </p:spPr>
      </p:pic>
    </p:spTree>
    <p:extLst>
      <p:ext uri="{BB962C8B-B14F-4D97-AF65-F5344CB8AC3E}">
        <p14:creationId xmlns:p14="http://schemas.microsoft.com/office/powerpoint/2010/main" val="4260175919"/>
      </p:ext>
    </p:extLst>
  </p:cSld>
  <p:clrMapOvr>
    <a:masterClrMapping/>
  </p:clrMapOvr>
  <p:extLst mod="1">
    <p:ext uri="{DCECCB84-F9BA-43D5-87BE-67443E8EF086}">
      <p15:sldGuideLst xmlns:p15="http://schemas.microsoft.com/office/powerpoint/2012/main">
        <p15:guide id="1" pos="312">
          <p15:clr>
            <a:srgbClr val="FBAE40"/>
          </p15:clr>
        </p15:guide>
      </p15:sldGuideLst>
    </p:ext>
  </p:extLst>
</p:sldLayout>
</file>

<file path=ppt/slideLayouts/slideLayout686.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6853" y="318539"/>
            <a:ext cx="3938201" cy="307777"/>
          </a:xfrm>
        </p:spPr>
        <p:txBody>
          <a:bodyPr anchor="t" anchorCtr="0"/>
          <a:lstStyle>
            <a:lvl1pPr>
              <a:defRPr sz="2000" b="0">
                <a:solidFill>
                  <a:schemeClr val="tx1"/>
                </a:solidFill>
              </a:defRPr>
            </a:lvl1pPr>
          </a:lstStyle>
          <a:p>
            <a:r>
              <a:rPr lang="en-US" dirty="0"/>
              <a:t>Insert Program Name Here</a:t>
            </a:r>
          </a:p>
        </p:txBody>
      </p:sp>
      <p:sp>
        <p:nvSpPr>
          <p:cNvPr id="15" name="Text Placeholder 5"/>
          <p:cNvSpPr>
            <a:spLocks noGrp="1"/>
          </p:cNvSpPr>
          <p:nvPr>
            <p:ph type="body" sz="quarter" idx="20" hasCustomPrompt="1"/>
          </p:nvPr>
        </p:nvSpPr>
        <p:spPr bwMode="gray">
          <a:xfrm>
            <a:off x="784156" y="11437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5" name="Text Placeholder 4"/>
          <p:cNvSpPr>
            <a:spLocks noGrp="1"/>
          </p:cNvSpPr>
          <p:nvPr>
            <p:ph type="body" sz="quarter" idx="30" hasCustomPrompt="1"/>
          </p:nvPr>
        </p:nvSpPr>
        <p:spPr bwMode="gray">
          <a:xfrm>
            <a:off x="784156" y="1348779"/>
            <a:ext cx="347472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cxnSp>
        <p:nvCxnSpPr>
          <p:cNvPr id="24" name="Straight Connector 23"/>
          <p:cNvCxnSpPr/>
          <p:nvPr userDrawn="1"/>
        </p:nvCxnSpPr>
        <p:spPr bwMode="gray">
          <a:xfrm>
            <a:off x="4879843" y="381000"/>
            <a:ext cx="0" cy="4419599"/>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bwMode="gray">
          <a:xfrm>
            <a:off x="4953943" y="367428"/>
            <a:ext cx="1419725" cy="442531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LEGAL CAVEAT</a:t>
            </a:r>
          </a:p>
          <a:p>
            <a:pPr>
              <a:spcBef>
                <a:spcPts val="400"/>
              </a:spcBef>
            </a:pPr>
            <a:r>
              <a:rPr lang="en-US" sz="530" dirty="0">
                <a:solidFill>
                  <a:srgbClr val="333E48"/>
                </a:solidFill>
                <a:cs typeface="Aria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a:t>
            </a:r>
            <a:br>
              <a:rPr lang="en-US" sz="530" dirty="0">
                <a:solidFill>
                  <a:srgbClr val="333E48"/>
                </a:solidFill>
                <a:cs typeface="Arial"/>
              </a:rPr>
            </a:br>
            <a:r>
              <a:rPr lang="en-US" sz="530" dirty="0">
                <a:solidFill>
                  <a:srgbClr val="333E48"/>
                </a:solidFill>
                <a:cs typeface="Arial"/>
              </a:rPr>
              <a:t>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a:t>
            </a:r>
            <a:br>
              <a:rPr lang="en-US" sz="530" dirty="0">
                <a:solidFill>
                  <a:srgbClr val="333E48"/>
                </a:solidFill>
                <a:cs typeface="Arial"/>
              </a:rPr>
            </a:br>
            <a:r>
              <a:rPr lang="en-US" sz="530" dirty="0">
                <a:solidFill>
                  <a:srgbClr val="333E48"/>
                </a:solidFill>
                <a:cs typeface="Arial"/>
              </a:rPr>
              <a:t>(b) any recommendation or graded ranking by Advisory Board, or (c) failure of member and its employees and agents to abide by the terms set forth herein.</a:t>
            </a:r>
          </a:p>
          <a:p>
            <a:pPr>
              <a:spcBef>
                <a:spcPts val="400"/>
              </a:spcBef>
            </a:pPr>
            <a:r>
              <a:rPr lang="en-US" sz="530" dirty="0">
                <a:solidFill>
                  <a:srgbClr val="333E48"/>
                </a:solidFill>
                <a:cs typeface="Aria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p:txBody>
      </p:sp>
      <p:sp>
        <p:nvSpPr>
          <p:cNvPr id="6" name="Text Placeholder 5"/>
          <p:cNvSpPr>
            <a:spLocks noGrp="1"/>
          </p:cNvSpPr>
          <p:nvPr>
            <p:ph type="body" sz="quarter" idx="37" hasCustomPrompt="1"/>
          </p:nvPr>
        </p:nvSpPr>
        <p:spPr bwMode="gray">
          <a:xfrm>
            <a:off x="784156" y="1547065"/>
            <a:ext cx="347472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16" name="Text Placeholder 5"/>
          <p:cNvSpPr>
            <a:spLocks noGrp="1"/>
          </p:cNvSpPr>
          <p:nvPr>
            <p:ph type="body" sz="quarter" idx="38" hasCustomPrompt="1"/>
          </p:nvPr>
        </p:nvSpPr>
        <p:spPr bwMode="gray">
          <a:xfrm>
            <a:off x="784156" y="1677053"/>
            <a:ext cx="347472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18" name="Text Placeholder 5"/>
          <p:cNvSpPr>
            <a:spLocks noGrp="1"/>
          </p:cNvSpPr>
          <p:nvPr>
            <p:ph type="body" sz="quarter" idx="39" hasCustomPrompt="1"/>
          </p:nvPr>
        </p:nvSpPr>
        <p:spPr bwMode="gray">
          <a:xfrm>
            <a:off x="784156" y="2111845"/>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6" name="Text Placeholder 4"/>
          <p:cNvSpPr>
            <a:spLocks noGrp="1"/>
          </p:cNvSpPr>
          <p:nvPr>
            <p:ph type="body" sz="quarter" idx="40" hasCustomPrompt="1"/>
          </p:nvPr>
        </p:nvSpPr>
        <p:spPr bwMode="gray">
          <a:xfrm>
            <a:off x="784156" y="2321372"/>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5"/>
          <p:cNvSpPr>
            <a:spLocks noGrp="1"/>
          </p:cNvSpPr>
          <p:nvPr>
            <p:ph type="body" sz="quarter" idx="41" hasCustomPrompt="1"/>
          </p:nvPr>
        </p:nvSpPr>
        <p:spPr bwMode="gray">
          <a:xfrm>
            <a:off x="784156" y="2775232"/>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28" name="Text Placeholder 4"/>
          <p:cNvSpPr>
            <a:spLocks noGrp="1"/>
          </p:cNvSpPr>
          <p:nvPr>
            <p:ph type="body" sz="quarter" idx="42" hasCustomPrompt="1"/>
          </p:nvPr>
        </p:nvSpPr>
        <p:spPr bwMode="gray">
          <a:xfrm>
            <a:off x="784156" y="2984759"/>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784156" y="34386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0" name="Text Placeholder 4"/>
          <p:cNvSpPr>
            <a:spLocks noGrp="1"/>
          </p:cNvSpPr>
          <p:nvPr>
            <p:ph type="body" sz="quarter" idx="44" hasCustomPrompt="1"/>
          </p:nvPr>
        </p:nvSpPr>
        <p:spPr bwMode="gray">
          <a:xfrm>
            <a:off x="784156" y="3648163"/>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203865166"/>
      </p:ext>
    </p:extLst>
  </p:cSld>
  <p:clrMapOvr>
    <a:masterClrMapping/>
  </p:clrMapOvr>
  <p:extLst mod="1">
    <p:ext uri="{DCECCB84-F9BA-43D5-87BE-67443E8EF086}">
      <p15:sldGuideLst xmlns:p15="http://schemas.microsoft.com/office/powerpoint/2012/main">
        <p15:guide id="1" pos="2880">
          <p15:clr>
            <a:srgbClr val="FBAE40"/>
          </p15:clr>
        </p15:guide>
        <p15:guide id="2" orient="horz" pos="240">
          <p15:clr>
            <a:srgbClr val="FBAE40"/>
          </p15:clr>
        </p15:guide>
      </p15:sldGuideLst>
    </p:ext>
  </p:extLst>
</p:sldLayout>
</file>

<file path=ppt/slideLayouts/slideLayout687.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TextBox 7"/>
          <p:cNvSpPr txBox="1"/>
          <p:nvPr userDrawn="1"/>
        </p:nvSpPr>
        <p:spPr bwMode="gray">
          <a:xfrm>
            <a:off x="4953943" y="24057"/>
            <a:ext cx="1419725" cy="468179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IMPORTANT: Please read the following.</a:t>
            </a:r>
          </a:p>
          <a:p>
            <a:pPr>
              <a:spcBef>
                <a:spcPts val="400"/>
              </a:spcBef>
            </a:pPr>
            <a:r>
              <a:rPr lang="en-US" sz="530" dirty="0">
                <a:solidFill>
                  <a:srgbClr val="333E48"/>
                </a:solidFill>
                <a:cs typeface="Arial"/>
              </a:rPr>
              <a:t>Advisory Board has prepared this report for the exclusive use of its members. Each member acknowledges and agrees that this report and the information contained herein (collectively, the “Report”) are confidential and proprietary</a:t>
            </a:r>
            <a:br>
              <a:rPr lang="en-US" sz="530" dirty="0">
                <a:solidFill>
                  <a:srgbClr val="333E48"/>
                </a:solidFill>
                <a:cs typeface="Arial"/>
              </a:rPr>
            </a:br>
            <a:r>
              <a:rPr lang="en-US" sz="530" dirty="0">
                <a:solidFill>
                  <a:srgbClr val="333E48"/>
                </a:solidFill>
                <a:cs typeface="Arial"/>
              </a:rPr>
              <a:t>to Advisory Board. By accepting delivery of this Report, each member agrees to abide by the terms as stated herein, including the following:</a:t>
            </a:r>
          </a:p>
          <a:p>
            <a:pPr marL="115888" indent="-115888">
              <a:spcBef>
                <a:spcPts val="400"/>
              </a:spcBef>
            </a:pPr>
            <a:r>
              <a:rPr lang="en-US" sz="530" dirty="0">
                <a:solidFill>
                  <a:srgbClr val="333E48"/>
                </a:solidFill>
                <a:cs typeface="Aria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400"/>
              </a:spcBef>
            </a:pPr>
            <a:r>
              <a:rPr lang="en-US" sz="530" dirty="0">
                <a:solidFill>
                  <a:srgbClr val="333E48"/>
                </a:solidFill>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lang="en-US" sz="530" dirty="0">
                <a:solidFill>
                  <a:srgbClr val="333E48"/>
                </a:solidFill>
                <a:cs typeface="Arial"/>
              </a:rPr>
            </a:br>
            <a:r>
              <a:rPr lang="en-US" sz="530" dirty="0">
                <a:solidFill>
                  <a:srgbClr val="333E48"/>
                </a:solidFill>
                <a:cs typeface="Arial"/>
              </a:rPr>
              <a:t>(b) any third party.</a:t>
            </a:r>
          </a:p>
          <a:p>
            <a:pPr marL="115888" indent="-115888">
              <a:spcBef>
                <a:spcPts val="400"/>
              </a:spcBef>
            </a:pPr>
            <a:r>
              <a:rPr lang="en-US" sz="530" dirty="0">
                <a:solidFill>
                  <a:srgbClr val="333E48"/>
                </a:solidFill>
                <a:cs typeface="Arial"/>
              </a:rPr>
              <a:t>3.	Each member may make this Report available solely to those of its employees and agents who (a) are registered for the workshop or membership program of</a:t>
            </a:r>
            <a:br>
              <a:rPr lang="en-US" sz="530" dirty="0">
                <a:solidFill>
                  <a:srgbClr val="333E48"/>
                </a:solidFill>
                <a:cs typeface="Arial"/>
              </a:rPr>
            </a:br>
            <a:r>
              <a:rPr lang="en-US" sz="530" dirty="0">
                <a:solidFill>
                  <a:srgbClr val="333E48"/>
                </a:solidFill>
                <a:cs typeface="Arial"/>
              </a:rPr>
              <a:t>which this Report is a part, (b) require access to this Report in order to learn from the information described herein, and</a:t>
            </a:r>
            <a:br>
              <a:rPr lang="en-US" sz="530" dirty="0">
                <a:solidFill>
                  <a:srgbClr val="333E48"/>
                </a:solidFill>
                <a:cs typeface="Arial"/>
              </a:rPr>
            </a:br>
            <a:r>
              <a:rPr lang="en-US" sz="530" dirty="0">
                <a:solidFill>
                  <a:srgbClr val="333E48"/>
                </a:solidFill>
                <a:cs typeface="Arial"/>
              </a:rPr>
              <a:t>(c)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400"/>
              </a:spcBef>
            </a:pPr>
            <a:r>
              <a:rPr lang="en-US" sz="530" dirty="0">
                <a:solidFill>
                  <a:srgbClr val="333E48"/>
                </a:solidFill>
                <a:cs typeface="Arial"/>
              </a:rPr>
              <a:t>4.	Each member shall not remove from this Report any confidential markings, copyright notices, and/or other similar indicia herein.</a:t>
            </a:r>
          </a:p>
          <a:p>
            <a:pPr marL="115888" indent="-115888">
              <a:spcBef>
                <a:spcPts val="400"/>
              </a:spcBef>
            </a:pPr>
            <a:r>
              <a:rPr lang="en-US" sz="530" dirty="0">
                <a:solidFill>
                  <a:srgbClr val="333E48"/>
                </a:solidFill>
                <a:cs typeface="Arial"/>
              </a:rPr>
              <a:t>5.	Each member is responsible for any breach of its obligations as stated herein by any of its employees or agents.</a:t>
            </a:r>
          </a:p>
          <a:p>
            <a:pPr marL="115888" indent="-115888">
              <a:spcBef>
                <a:spcPts val="400"/>
              </a:spcBef>
            </a:pPr>
            <a:r>
              <a:rPr lang="en-US" sz="530" dirty="0">
                <a:solidFill>
                  <a:srgbClr val="333E48"/>
                </a:solidFill>
                <a:cs typeface="Arial"/>
              </a:rPr>
              <a:t>6.	If a member is unwilling to abide by any</a:t>
            </a:r>
            <a:br>
              <a:rPr lang="en-US" sz="530" dirty="0">
                <a:solidFill>
                  <a:srgbClr val="333E48"/>
                </a:solidFill>
                <a:cs typeface="Arial"/>
              </a:rPr>
            </a:br>
            <a:r>
              <a:rPr lang="en-US" sz="530" dirty="0">
                <a:solidFill>
                  <a:srgbClr val="333E48"/>
                </a:solidFill>
                <a:cs typeface="Arial"/>
              </a:rPr>
              <a:t>of the foregoing obligations, then such member shall promptly return this Report and all copies thereof to Advisory Board.</a:t>
            </a:r>
          </a:p>
        </p:txBody>
      </p:sp>
      <p:cxnSp>
        <p:nvCxnSpPr>
          <p:cNvPr id="9" name="Straight Connector 8"/>
          <p:cNvCxnSpPr/>
          <p:nvPr userDrawn="1"/>
        </p:nvCxnSpPr>
        <p:spPr bwMode="gray">
          <a:xfrm>
            <a:off x="4879843" y="-2108"/>
            <a:ext cx="0" cy="4578361"/>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6674849"/>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88.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cxnSp>
        <p:nvCxnSpPr>
          <p:cNvPr id="8" name="Straight Connector 7"/>
          <p:cNvCxnSpPr/>
          <p:nvPr/>
        </p:nvCxnSpPr>
        <p:spPr bwMode="gray">
          <a:xfrm>
            <a:off x="4101378"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itle 2"/>
          <p:cNvSpPr>
            <a:spLocks noGrp="1"/>
          </p:cNvSpPr>
          <p:nvPr userDrawn="1">
            <p:ph type="title" hasCustomPrompt="1"/>
          </p:nvPr>
        </p:nvSpPr>
        <p:spPr bwMode="gray">
          <a:xfrm>
            <a:off x="320675" y="165638"/>
            <a:ext cx="3474720" cy="307777"/>
          </a:xfrm>
        </p:spPr>
        <p:txBody>
          <a:bodyPr anchor="t" anchorCtr="0"/>
          <a:lstStyle>
            <a:lvl1pPr>
              <a:defRPr sz="2000" b="0">
                <a:solidFill>
                  <a:schemeClr val="tx1"/>
                </a:solidFill>
              </a:defRPr>
            </a:lvl1pPr>
          </a:lstStyle>
          <a:p>
            <a:r>
              <a:rPr lang="en-US" dirty="0"/>
              <a:t>Insert Program Name Here</a:t>
            </a:r>
          </a:p>
        </p:txBody>
      </p:sp>
      <p:sp>
        <p:nvSpPr>
          <p:cNvPr id="3" name="TextBox 2"/>
          <p:cNvSpPr txBox="1"/>
          <p:nvPr userDrawn="1"/>
        </p:nvSpPr>
        <p:spPr bwMode="gray">
          <a:xfrm>
            <a:off x="4222376" y="109807"/>
            <a:ext cx="2110918" cy="4603824"/>
          </a:xfrm>
          <a:prstGeom prst="rect">
            <a:avLst/>
          </a:prstGeom>
          <a:noFill/>
        </p:spPr>
        <p:txBody>
          <a:bodyPr wrap="square" lIns="0" tIns="0" rIns="0" bIns="0" rtlCol="0">
            <a:spAutoFit/>
          </a:bodyPr>
          <a:lstStyle/>
          <a:p>
            <a:pPr>
              <a:spcBef>
                <a:spcPts val="300"/>
              </a:spcBef>
            </a:pPr>
            <a:r>
              <a:rPr lang="en-US" sz="450" b="1" dirty="0">
                <a:solidFill>
                  <a:srgbClr val="333E48"/>
                </a:solidFill>
              </a:rPr>
              <a:t>LEGAL CAVEAT</a:t>
            </a:r>
          </a:p>
          <a:p>
            <a:pPr>
              <a:spcBef>
                <a:spcPts val="300"/>
              </a:spcBef>
            </a:pPr>
            <a:r>
              <a:rPr lang="en-US" sz="450" dirty="0">
                <a:solidFill>
                  <a:srgbClr val="333E48"/>
                </a:solidFil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a:t>
            </a:r>
            <a:br>
              <a:rPr lang="en-US" sz="450" dirty="0">
                <a:solidFill>
                  <a:srgbClr val="333E48"/>
                </a:solidFill>
              </a:rPr>
            </a:br>
            <a:r>
              <a:rPr lang="en-US" sz="450" dirty="0">
                <a:solidFill>
                  <a:srgbClr val="333E48"/>
                </a:solidFill>
              </a:rPr>
              <a:t>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a:t>
            </a:r>
            <a:br>
              <a:rPr lang="en-US" sz="450" dirty="0">
                <a:solidFill>
                  <a:srgbClr val="333E48"/>
                </a:solidFill>
              </a:rPr>
            </a:br>
            <a:r>
              <a:rPr lang="en-US" sz="450" dirty="0">
                <a:solidFill>
                  <a:srgbClr val="333E48"/>
                </a:solidFill>
              </a:rPr>
              <a:t>and its employees and agents to abide by the terms set forth herein.</a:t>
            </a:r>
          </a:p>
          <a:p>
            <a:pPr>
              <a:spcBef>
                <a:spcPts val="300"/>
              </a:spcBef>
            </a:pPr>
            <a:r>
              <a:rPr lang="en-US" sz="450" dirty="0">
                <a:solidFill>
                  <a:srgbClr val="333E48"/>
                </a:solidFil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spcBef>
                <a:spcPts val="800"/>
              </a:spcBef>
            </a:pPr>
            <a:r>
              <a:rPr lang="en-US" sz="450" b="1" dirty="0">
                <a:solidFill>
                  <a:srgbClr val="333E48"/>
                </a:solidFill>
              </a:rPr>
              <a:t>IMPORTANT: Please read the following.</a:t>
            </a:r>
          </a:p>
          <a:p>
            <a:pPr>
              <a:spcBef>
                <a:spcPts val="300"/>
              </a:spcBef>
            </a:pPr>
            <a:r>
              <a:rPr lang="en-US" sz="450" dirty="0">
                <a:solidFill>
                  <a:srgbClr val="333E48"/>
                </a:solidFill>
              </a:rPr>
              <a:t>Advisory Board has prepared this report for the exclusive use of its members.</a:t>
            </a:r>
            <a:br>
              <a:rPr lang="en-US" sz="450" dirty="0">
                <a:solidFill>
                  <a:srgbClr val="333E48"/>
                </a:solidFill>
              </a:rPr>
            </a:br>
            <a:r>
              <a:rPr lang="en-US" sz="450" dirty="0">
                <a:solidFill>
                  <a:srgbClr val="333E48"/>
                </a:solidFill>
              </a:rPr>
              <a:t>Each member acknowledges and agrees that this report and the information contained herein (collectively, the “Report”) are confidential and proprietary to Advisory Board. By accepting delivery of this Report, each member agrees to</a:t>
            </a:r>
            <a:br>
              <a:rPr lang="en-US" sz="450" dirty="0">
                <a:solidFill>
                  <a:srgbClr val="333E48"/>
                </a:solidFill>
              </a:rPr>
            </a:br>
            <a:r>
              <a:rPr lang="en-US" sz="450" dirty="0">
                <a:solidFill>
                  <a:srgbClr val="333E48"/>
                </a:solidFill>
              </a:rPr>
              <a:t>abide by the terms as stated herein, including the following:</a:t>
            </a:r>
          </a:p>
          <a:p>
            <a:pPr marL="115888" indent="-115888">
              <a:spcBef>
                <a:spcPts val="300"/>
              </a:spcBef>
            </a:pPr>
            <a:r>
              <a:rPr lang="en-US" sz="450" dirty="0">
                <a:solidFill>
                  <a:srgbClr val="333E48"/>
                </a:solidFill>
              </a:rPr>
              <a:t>1.	Advisory Board owns all right, title, and interest in and to this Report. Except as stated herein, no right, license, permission, or interest of any kind in this Report is intended to be given, transferred to, or acquired by a member.</a:t>
            </a:r>
            <a:br>
              <a:rPr lang="en-US" sz="450" dirty="0">
                <a:solidFill>
                  <a:srgbClr val="333E48"/>
                </a:solidFill>
              </a:rPr>
            </a:br>
            <a:r>
              <a:rPr lang="en-US" sz="450" dirty="0">
                <a:solidFill>
                  <a:srgbClr val="333E48"/>
                </a:solidFill>
              </a:rPr>
              <a:t>Each member is authorized to use this Report only to the extent expressly authorized herein.</a:t>
            </a:r>
          </a:p>
          <a:p>
            <a:pPr marL="115888" indent="-115888">
              <a:spcBef>
                <a:spcPts val="300"/>
              </a:spcBef>
            </a:pPr>
            <a:r>
              <a:rPr lang="en-US" sz="450" dirty="0">
                <a:solidFill>
                  <a:srgbClr val="333E48"/>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5888" indent="-115888">
              <a:spcBef>
                <a:spcPts val="300"/>
              </a:spcBef>
            </a:pPr>
            <a:r>
              <a:rPr lang="en-US" sz="450" dirty="0">
                <a:solidFill>
                  <a:srgbClr val="333E48"/>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300"/>
              </a:spcBef>
            </a:pPr>
            <a:r>
              <a:rPr lang="en-US" sz="450" dirty="0">
                <a:solidFill>
                  <a:srgbClr val="333E48"/>
                </a:solidFill>
              </a:rPr>
              <a:t>4.	Each member shall not remove from this Report any confidential markings, copyright notices, and/or other similar indicia herein.</a:t>
            </a:r>
          </a:p>
          <a:p>
            <a:pPr marL="115888" indent="-115888">
              <a:spcBef>
                <a:spcPts val="300"/>
              </a:spcBef>
            </a:pPr>
            <a:r>
              <a:rPr lang="en-US" sz="450" dirty="0">
                <a:solidFill>
                  <a:srgbClr val="333E48"/>
                </a:solidFill>
              </a:rPr>
              <a:t>5.	Each member is responsible for any breach of its obligations as stated herein by any of its employees or agents.</a:t>
            </a:r>
          </a:p>
          <a:p>
            <a:pPr marL="115888" indent="-115888">
              <a:spcBef>
                <a:spcPts val="300"/>
              </a:spcBef>
            </a:pPr>
            <a:r>
              <a:rPr lang="en-US" sz="450" dirty="0">
                <a:solidFill>
                  <a:srgbClr val="333E48"/>
                </a:solidFill>
              </a:rPr>
              <a:t>6.	If a member is unwilling to abide by any of the foregoing obligations, then</a:t>
            </a:r>
            <a:br>
              <a:rPr lang="en-US" sz="450" dirty="0">
                <a:solidFill>
                  <a:srgbClr val="333E48"/>
                </a:solidFill>
              </a:rPr>
            </a:br>
            <a:r>
              <a:rPr lang="en-US" sz="450" dirty="0">
                <a:solidFill>
                  <a:srgbClr val="333E48"/>
                </a:solidFill>
              </a:rPr>
              <a:t>such member shall promptly return this Report and all copies thereof to Advisory Board.</a:t>
            </a:r>
          </a:p>
        </p:txBody>
      </p:sp>
      <p:sp>
        <p:nvSpPr>
          <p:cNvPr id="23" name="Text Placeholder 5"/>
          <p:cNvSpPr>
            <a:spLocks noGrp="1"/>
          </p:cNvSpPr>
          <p:nvPr>
            <p:ph type="body" sz="quarter" idx="37" hasCustomPrompt="1"/>
          </p:nvPr>
        </p:nvSpPr>
        <p:spPr bwMode="gray">
          <a:xfrm>
            <a:off x="597660" y="10414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24" name="Text Placeholder 4"/>
          <p:cNvSpPr>
            <a:spLocks noGrp="1"/>
          </p:cNvSpPr>
          <p:nvPr>
            <p:ph type="body" sz="quarter" idx="38" hasCustomPrompt="1"/>
          </p:nvPr>
        </p:nvSpPr>
        <p:spPr bwMode="gray">
          <a:xfrm>
            <a:off x="597660" y="1246507"/>
            <a:ext cx="320040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sp>
        <p:nvSpPr>
          <p:cNvPr id="25" name="Text Placeholder 5"/>
          <p:cNvSpPr>
            <a:spLocks noGrp="1"/>
          </p:cNvSpPr>
          <p:nvPr>
            <p:ph type="body" sz="quarter" idx="39" hasCustomPrompt="1"/>
          </p:nvPr>
        </p:nvSpPr>
        <p:spPr bwMode="gray">
          <a:xfrm>
            <a:off x="597660" y="1444793"/>
            <a:ext cx="320040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26" name="Text Placeholder 5"/>
          <p:cNvSpPr>
            <a:spLocks noGrp="1"/>
          </p:cNvSpPr>
          <p:nvPr>
            <p:ph type="body" sz="quarter" idx="40" hasCustomPrompt="1"/>
          </p:nvPr>
        </p:nvSpPr>
        <p:spPr bwMode="gray">
          <a:xfrm>
            <a:off x="597660" y="1574781"/>
            <a:ext cx="320040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27" name="Text Placeholder 5"/>
          <p:cNvSpPr>
            <a:spLocks noGrp="1"/>
          </p:cNvSpPr>
          <p:nvPr>
            <p:ph type="body" sz="quarter" idx="41" hasCustomPrompt="1"/>
          </p:nvPr>
        </p:nvSpPr>
        <p:spPr bwMode="gray">
          <a:xfrm>
            <a:off x="597660" y="2009573"/>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8" name="Text Placeholder 4"/>
          <p:cNvSpPr>
            <a:spLocks noGrp="1"/>
          </p:cNvSpPr>
          <p:nvPr>
            <p:ph type="body" sz="quarter" idx="42" hasCustomPrompt="1"/>
          </p:nvPr>
        </p:nvSpPr>
        <p:spPr bwMode="gray">
          <a:xfrm>
            <a:off x="597660" y="2219100"/>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597660" y="2672960"/>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30" name="Text Placeholder 4"/>
          <p:cNvSpPr>
            <a:spLocks noGrp="1"/>
          </p:cNvSpPr>
          <p:nvPr>
            <p:ph type="body" sz="quarter" idx="44" hasCustomPrompt="1"/>
          </p:nvPr>
        </p:nvSpPr>
        <p:spPr bwMode="gray">
          <a:xfrm>
            <a:off x="597660" y="2882487"/>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31" name="Text Placeholder 5"/>
          <p:cNvSpPr>
            <a:spLocks noGrp="1"/>
          </p:cNvSpPr>
          <p:nvPr>
            <p:ph type="body" sz="quarter" idx="45" hasCustomPrompt="1"/>
          </p:nvPr>
        </p:nvSpPr>
        <p:spPr bwMode="gray">
          <a:xfrm>
            <a:off x="597660" y="33363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2" name="Text Placeholder 4"/>
          <p:cNvSpPr>
            <a:spLocks noGrp="1"/>
          </p:cNvSpPr>
          <p:nvPr>
            <p:ph type="body" sz="quarter" idx="46" hasCustomPrompt="1"/>
          </p:nvPr>
        </p:nvSpPr>
        <p:spPr bwMode="gray">
          <a:xfrm>
            <a:off x="597660" y="3545891"/>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3360772040"/>
      </p:ext>
    </p:extLst>
  </p:cSld>
  <p:clrMapOvr>
    <a:masterClrMapping/>
  </p:clrMapOvr>
  <p:extLst>
    <p:ext uri="{DCECCB84-F9BA-43D5-87BE-67443E8EF086}">
      <p15:sldGuideLst xmlns:p15="http://schemas.microsoft.com/office/powerpoint/2012/main">
        <p15:guide id="1" orient="horz" pos="144">
          <p15:clr>
            <a:srgbClr val="FBAE40"/>
          </p15:clr>
        </p15:guide>
        <p15:guide id="2" pos="2400">
          <p15:clr>
            <a:srgbClr val="FBAE40"/>
          </p15:clr>
        </p15:guide>
      </p15:sldGuideLst>
    </p:ext>
  </p:extLst>
</p:sldLayout>
</file>

<file path=ppt/slideLayouts/slideLayout689.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3448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0205446"/>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grpSp>
        <p:nvGrpSpPr>
          <p:cNvPr id="6" name="Group 5"/>
          <p:cNvGrpSpPr/>
          <p:nvPr userDrawn="1"/>
        </p:nvGrpSpPr>
        <p:grpSpPr bwMode="gray">
          <a:xfrm>
            <a:off x="318996" y="4051728"/>
            <a:ext cx="5746136" cy="532222"/>
            <a:chOff x="381609" y="3980285"/>
            <a:chExt cx="5746136" cy="532222"/>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381609" y="4056523"/>
              <a:ext cx="1369615" cy="379746"/>
            </a:xfrm>
            <a:prstGeom prst="rect">
              <a:avLst/>
            </a:prstGeom>
          </p:spPr>
        </p:pic>
        <p:cxnSp>
          <p:nvCxnSpPr>
            <p:cNvPr id="8" name="Straight Connector 7"/>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bwMode="gray">
            <a:xfrm>
              <a:off x="2058009" y="3980285"/>
              <a:ext cx="4069736" cy="530352"/>
            </a:xfrm>
            <a:prstGeom prst="rect">
              <a:avLst/>
            </a:prstGeom>
            <a:noFill/>
          </p:spPr>
          <p:txBody>
            <a:bodyPr wrap="square" lIns="0" tIns="0" rIns="0" bIns="0" rtlCol="0" anchor="ctr">
              <a:noAutofit/>
            </a:bodyPr>
            <a:lstStyle/>
            <a:p>
              <a:r>
                <a:rPr lang="en-US" sz="1050" dirty="0">
                  <a:solidFill>
                    <a:srgbClr val="333E48"/>
                  </a:solidFill>
                </a:rPr>
                <a:t>2445 M Street NW, Washington DC 20037</a:t>
              </a:r>
            </a:p>
            <a:p>
              <a:r>
                <a:rPr lang="en-US" sz="1050" dirty="0">
                  <a:solidFill>
                    <a:srgbClr val="333E48"/>
                  </a:solidFill>
                </a:rPr>
                <a:t>P 202.266.5600 </a:t>
              </a:r>
              <a:r>
                <a:rPr lang="en-US" sz="900" dirty="0">
                  <a:solidFill>
                    <a:srgbClr val="333E48"/>
                  </a:solidFill>
                </a:rPr>
                <a:t>│</a:t>
              </a:r>
              <a:r>
                <a:rPr lang="en-US" sz="1050" dirty="0">
                  <a:solidFill>
                    <a:srgbClr val="333E48"/>
                  </a:solidFill>
                </a:rPr>
                <a:t> F 202.266.5700 </a:t>
              </a:r>
              <a:r>
                <a:rPr lang="en-US" sz="900" dirty="0">
                  <a:solidFill>
                    <a:srgbClr val="333E48"/>
                  </a:solidFill>
                </a:rPr>
                <a:t>│</a:t>
              </a:r>
              <a:r>
                <a:rPr lang="en-US" sz="1050" dirty="0">
                  <a:solidFill>
                    <a:srgbClr val="333E48"/>
                  </a:solidFill>
                </a:rPr>
                <a:t> </a:t>
              </a:r>
              <a:r>
                <a:rPr lang="en-US" sz="1050" b="1" dirty="0">
                  <a:solidFill>
                    <a:srgbClr val="333E48"/>
                  </a:solidFill>
                </a:rPr>
                <a:t>advisory.com</a:t>
              </a:r>
            </a:p>
          </p:txBody>
        </p:sp>
      </p:grpSp>
    </p:spTree>
    <p:extLst>
      <p:ext uri="{BB962C8B-B14F-4D97-AF65-F5344CB8AC3E}">
        <p14:creationId xmlns:p14="http://schemas.microsoft.com/office/powerpoint/2010/main" val="558578644"/>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grpSp>
        <p:nvGrpSpPr>
          <p:cNvPr id="6" name="Group 5"/>
          <p:cNvGrpSpPr/>
          <p:nvPr userDrawn="1"/>
        </p:nvGrpSpPr>
        <p:grpSpPr bwMode="gray">
          <a:xfrm>
            <a:off x="318996" y="4051728"/>
            <a:ext cx="5746136" cy="532222"/>
            <a:chOff x="381609" y="3980285"/>
            <a:chExt cx="5746136" cy="532222"/>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381609" y="4056523"/>
              <a:ext cx="1369615" cy="379746"/>
            </a:xfrm>
            <a:prstGeom prst="rect">
              <a:avLst/>
            </a:prstGeom>
          </p:spPr>
        </p:pic>
        <p:cxnSp>
          <p:nvCxnSpPr>
            <p:cNvPr id="12" name="Straight Connector 11"/>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bwMode="gray">
            <a:xfrm>
              <a:off x="2058009" y="3980285"/>
              <a:ext cx="4069736" cy="530352"/>
            </a:xfrm>
            <a:prstGeom prst="rect">
              <a:avLst/>
            </a:prstGeom>
            <a:noFill/>
          </p:spPr>
          <p:txBody>
            <a:bodyPr wrap="square" lIns="0" tIns="0" rIns="0" bIns="0" rtlCol="0" anchor="ctr">
              <a:noAutofit/>
            </a:bodyPr>
            <a:lstStyle/>
            <a:p>
              <a:r>
                <a:rPr lang="en-US" sz="1050" dirty="0">
                  <a:solidFill>
                    <a:srgbClr val="333E48"/>
                  </a:solidFill>
                </a:rPr>
                <a:t>Third Floor, Melbourne House, 46 Aldwych, London WC2B 4LL, UK</a:t>
              </a:r>
            </a:p>
            <a:p>
              <a:r>
                <a:rPr lang="en-US" sz="1050" dirty="0">
                  <a:solidFill>
                    <a:srgbClr val="333E48"/>
                  </a:solidFill>
                </a:rPr>
                <a:t>P +44 (0) 203 100 6800 </a:t>
              </a:r>
              <a:r>
                <a:rPr lang="en-US" sz="900" dirty="0">
                  <a:solidFill>
                    <a:srgbClr val="333E48"/>
                  </a:solidFill>
                </a:rPr>
                <a:t>│</a:t>
              </a:r>
              <a:r>
                <a:rPr lang="en-US" sz="1050" dirty="0">
                  <a:solidFill>
                    <a:srgbClr val="333E48"/>
                  </a:solidFill>
                </a:rPr>
                <a:t> F +44 (0) 203 318 3069 </a:t>
              </a:r>
              <a:r>
                <a:rPr lang="en-US" sz="900" dirty="0">
                  <a:solidFill>
                    <a:srgbClr val="333E48"/>
                  </a:solidFill>
                </a:rPr>
                <a:t>│</a:t>
              </a:r>
              <a:r>
                <a:rPr lang="en-US" sz="1050" dirty="0">
                  <a:solidFill>
                    <a:srgbClr val="333E48"/>
                  </a:solidFill>
                </a:rPr>
                <a:t> </a:t>
              </a:r>
              <a:r>
                <a:rPr lang="en-US" sz="1050" b="1" dirty="0">
                  <a:solidFill>
                    <a:srgbClr val="333E48"/>
                  </a:solidFill>
                </a:rPr>
                <a:t>advisory.com</a:t>
              </a:r>
            </a:p>
          </p:txBody>
        </p:sp>
      </p:grpSp>
    </p:spTree>
    <p:extLst>
      <p:ext uri="{BB962C8B-B14F-4D97-AF65-F5344CB8AC3E}">
        <p14:creationId xmlns:p14="http://schemas.microsoft.com/office/powerpoint/2010/main" val="2024846473"/>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4" name="Rectangle 3"/>
          <p:cNvSpPr/>
          <p:nvPr userDrawn="1"/>
        </p:nvSpPr>
        <p:spPr bwMode="gray">
          <a:xfrm>
            <a:off x="0" y="4343400"/>
            <a:ext cx="6400800" cy="457200"/>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5" name="Rectangle 4"/>
          <p:cNvSpPr/>
          <p:nvPr userDrawn="1"/>
        </p:nvSpPr>
        <p:spPr bwMode="gray">
          <a:xfrm>
            <a:off x="2415746" y="-1"/>
            <a:ext cx="3985053" cy="1344613"/>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7" name="TextBox 6"/>
          <p:cNvSpPr txBox="1"/>
          <p:nvPr userDrawn="1"/>
        </p:nvSpPr>
        <p:spPr bwMode="gray">
          <a:xfrm>
            <a:off x="2524447" y="478265"/>
            <a:ext cx="3555082" cy="215444"/>
          </a:xfrm>
          <a:prstGeom prst="rect">
            <a:avLst/>
          </a:prstGeom>
          <a:noFill/>
        </p:spPr>
        <p:txBody>
          <a:bodyPr wrap="square" lIns="0" tIns="0" rIns="0" bIns="0" rtlCol="0">
            <a:spAutoFit/>
          </a:bodyPr>
          <a:lstStyle/>
          <a:p>
            <a:pPr>
              <a:spcBef>
                <a:spcPts val="500"/>
              </a:spcBef>
            </a:pPr>
            <a:r>
              <a:rPr lang="en-US" sz="1400" dirty="0">
                <a:solidFill>
                  <a:srgbClr val="FFFFFF"/>
                </a:solidFill>
              </a:rPr>
              <a:t>All health care projected presentations:</a:t>
            </a:r>
          </a:p>
        </p:txBody>
      </p:sp>
      <p:sp>
        <p:nvSpPr>
          <p:cNvPr id="8" name="TextBox 7"/>
          <p:cNvSpPr txBox="1"/>
          <p:nvPr userDrawn="1"/>
        </p:nvSpPr>
        <p:spPr bwMode="gray">
          <a:xfrm>
            <a:off x="3988950" y="830661"/>
            <a:ext cx="1052611" cy="402674"/>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1100" dirty="0">
                <a:solidFill>
                  <a:srgbClr val="FFFFFF"/>
                </a:solidFill>
              </a:rPr>
              <a:t>Roundtables</a:t>
            </a:r>
          </a:p>
          <a:p>
            <a:pPr marL="112713" indent="-112713">
              <a:spcBef>
                <a:spcPts val="500"/>
              </a:spcBef>
              <a:buFont typeface="Arial" panose="020B0604020202020204" pitchFamily="34" charset="0"/>
              <a:buChar char="•"/>
            </a:pPr>
            <a:r>
              <a:rPr lang="en-US" sz="1100" dirty="0">
                <a:solidFill>
                  <a:srgbClr val="FFFFFF"/>
                </a:solidFill>
              </a:rPr>
              <a:t>Onsites</a:t>
            </a:r>
          </a:p>
        </p:txBody>
      </p:sp>
      <p:sp>
        <p:nvSpPr>
          <p:cNvPr id="9" name="TextBox 8"/>
          <p:cNvSpPr txBox="1"/>
          <p:nvPr userDrawn="1"/>
        </p:nvSpPr>
        <p:spPr bwMode="gray">
          <a:xfrm>
            <a:off x="3966190" y="4107899"/>
            <a:ext cx="2113935" cy="107722"/>
          </a:xfrm>
          <a:prstGeom prst="rect">
            <a:avLst/>
          </a:prstGeom>
          <a:noFill/>
        </p:spPr>
        <p:txBody>
          <a:bodyPr wrap="square" lIns="0" tIns="0" rIns="0" bIns="0" rtlCol="0">
            <a:spAutoFit/>
          </a:bodyPr>
          <a:lstStyle/>
          <a:p>
            <a:pPr algn="r">
              <a:spcBef>
                <a:spcPts val="500"/>
              </a:spcBef>
            </a:pPr>
            <a:r>
              <a:rPr lang="en-US" sz="700" dirty="0">
                <a:solidFill>
                  <a:srgbClr val="333E48"/>
                </a:solidFill>
              </a:rPr>
              <a:t>Slide Size: 7ꞌꞌ x 5.25ꞌꞌ </a:t>
            </a:r>
          </a:p>
        </p:txBody>
      </p:sp>
      <p:sp>
        <p:nvSpPr>
          <p:cNvPr id="10" name="TextBox 9"/>
          <p:cNvSpPr txBox="1"/>
          <p:nvPr userDrawn="1"/>
        </p:nvSpPr>
        <p:spPr bwMode="gray">
          <a:xfrm>
            <a:off x="318424" y="1546510"/>
            <a:ext cx="2011680" cy="169277"/>
          </a:xfrm>
          <a:prstGeom prst="rect">
            <a:avLst/>
          </a:prstGeom>
          <a:noFill/>
        </p:spPr>
        <p:txBody>
          <a:bodyPr wrap="square" lIns="0" tIns="0" rIns="0" bIns="0" rtlCol="0">
            <a:spAutoFit/>
          </a:bodyPr>
          <a:lstStyle/>
          <a:p>
            <a:pPr>
              <a:spcBef>
                <a:spcPts val="500"/>
              </a:spcBef>
            </a:pPr>
            <a:r>
              <a:rPr lang="en-US" sz="1100" b="1" dirty="0">
                <a:solidFill>
                  <a:srgbClr val="333E48"/>
                </a:solidFill>
              </a:rPr>
              <a:t>Training</a:t>
            </a:r>
            <a:endParaRPr lang="en-US" sz="1200" b="1" dirty="0">
              <a:solidFill>
                <a:srgbClr val="333E48"/>
              </a:solidFill>
            </a:endParaRPr>
          </a:p>
        </p:txBody>
      </p:sp>
      <p:sp>
        <p:nvSpPr>
          <p:cNvPr id="11" name="TextBox 10"/>
          <p:cNvSpPr txBox="1"/>
          <p:nvPr userDrawn="1"/>
        </p:nvSpPr>
        <p:spPr bwMode="gray">
          <a:xfrm>
            <a:off x="5101561" y="830661"/>
            <a:ext cx="1097280" cy="169277"/>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1100" dirty="0">
                <a:solidFill>
                  <a:srgbClr val="FFFFFF"/>
                </a:solidFill>
              </a:rPr>
              <a:t>Conferences</a:t>
            </a:r>
          </a:p>
        </p:txBody>
      </p:sp>
      <p:sp>
        <p:nvSpPr>
          <p:cNvPr id="12" name="TextBox 11"/>
          <p:cNvSpPr txBox="1"/>
          <p:nvPr userDrawn="1"/>
        </p:nvSpPr>
        <p:spPr bwMode="gray">
          <a:xfrm>
            <a:off x="2524447" y="830661"/>
            <a:ext cx="1730829" cy="402674"/>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1100" dirty="0">
                <a:solidFill>
                  <a:srgbClr val="FFFFFF"/>
                </a:solidFill>
              </a:rPr>
              <a:t>National meetings</a:t>
            </a:r>
          </a:p>
          <a:p>
            <a:pPr marL="112713" indent="-112713">
              <a:spcBef>
                <a:spcPts val="500"/>
              </a:spcBef>
              <a:buFont typeface="Arial" panose="020B0604020202020204" pitchFamily="34" charset="0"/>
              <a:buChar char="•"/>
            </a:pPr>
            <a:r>
              <a:rPr lang="en-US" sz="1100" dirty="0">
                <a:solidFill>
                  <a:srgbClr val="FFFFFF"/>
                </a:solidFill>
              </a:rPr>
              <a:t>Webconferences</a:t>
            </a:r>
          </a:p>
        </p:txBody>
      </p:sp>
      <p:sp>
        <p:nvSpPr>
          <p:cNvPr id="13" name="TextBox 12"/>
          <p:cNvSpPr txBox="1"/>
          <p:nvPr userDrawn="1"/>
        </p:nvSpPr>
        <p:spPr bwMode="gray">
          <a:xfrm>
            <a:off x="318424" y="1803815"/>
            <a:ext cx="1880490" cy="2098010"/>
          </a:xfrm>
          <a:prstGeom prst="rect">
            <a:avLst/>
          </a:prstGeom>
          <a:noFill/>
        </p:spPr>
        <p:txBody>
          <a:bodyPr wrap="square" lIns="0" tIns="0" rIns="0" bIns="0" rtlCol="0">
            <a:spAutoFit/>
          </a:bodyPr>
          <a:lstStyle/>
          <a:p>
            <a:pPr>
              <a:spcBef>
                <a:spcPts val="500"/>
              </a:spcBef>
            </a:pPr>
            <a:r>
              <a:rPr lang="en-US" sz="900" dirty="0">
                <a:solidFill>
                  <a:srgbClr val="333E48"/>
                </a:solidFill>
              </a:rPr>
              <a:t>Watch 5 videos in 7 minutes to learn everything you need to get started!</a:t>
            </a:r>
          </a:p>
          <a:p>
            <a:pPr>
              <a:spcBef>
                <a:spcPts val="600"/>
              </a:spcBef>
            </a:pPr>
            <a:r>
              <a:rPr lang="en-US" sz="900" b="1" dirty="0">
                <a:solidFill>
                  <a:srgbClr val="333E48"/>
                </a:solidFill>
              </a:rPr>
              <a:t>portals.advisory.com/dss/</a:t>
            </a:r>
            <a:br>
              <a:rPr lang="en-US" sz="900" b="1" dirty="0">
                <a:solidFill>
                  <a:srgbClr val="333E48"/>
                </a:solidFill>
              </a:rPr>
            </a:br>
            <a:r>
              <a:rPr lang="en-US" sz="900" b="1" dirty="0">
                <a:solidFill>
                  <a:srgbClr val="333E48"/>
                </a:solidFill>
              </a:rPr>
              <a:t>templates/training</a:t>
            </a:r>
          </a:p>
          <a:p>
            <a:pPr marL="117475" indent="-117475">
              <a:spcBef>
                <a:spcPts val="800"/>
              </a:spcBef>
              <a:buFont typeface="+mj-lt"/>
              <a:buAutoNum type="arabicPeriod"/>
            </a:pPr>
            <a:r>
              <a:rPr lang="en-US" sz="900" dirty="0">
                <a:solidFill>
                  <a:srgbClr val="333E48"/>
                </a:solidFill>
              </a:rPr>
              <a:t>Brand Overview</a:t>
            </a:r>
          </a:p>
          <a:p>
            <a:pPr marL="117475" indent="-117475">
              <a:spcBef>
                <a:spcPts val="500"/>
              </a:spcBef>
              <a:buFont typeface="+mj-lt"/>
              <a:buAutoNum type="arabicPeriod"/>
            </a:pPr>
            <a:r>
              <a:rPr lang="en-US" sz="900" dirty="0">
                <a:solidFill>
                  <a:srgbClr val="333E48"/>
                </a:solidFill>
              </a:rPr>
              <a:t>Template Suite Overview</a:t>
            </a:r>
          </a:p>
          <a:p>
            <a:pPr marL="117475" indent="-117475">
              <a:spcBef>
                <a:spcPts val="500"/>
              </a:spcBef>
              <a:buFont typeface="+mj-lt"/>
              <a:buAutoNum type="arabicPeriod"/>
            </a:pPr>
            <a:r>
              <a:rPr lang="en-US" sz="900" dirty="0">
                <a:solidFill>
                  <a:srgbClr val="333E48"/>
                </a:solidFill>
              </a:rPr>
              <a:t>Template Resources: GLGs, </a:t>
            </a:r>
            <a:br>
              <a:rPr lang="en-US" sz="900" dirty="0">
                <a:solidFill>
                  <a:srgbClr val="333E48"/>
                </a:solidFill>
              </a:rPr>
            </a:br>
            <a:r>
              <a:rPr lang="en-US" sz="900" dirty="0">
                <a:solidFill>
                  <a:srgbClr val="333E48"/>
                </a:solidFill>
              </a:rPr>
              <a:t>Icons, Logos, Photos, Charts</a:t>
            </a:r>
          </a:p>
          <a:p>
            <a:pPr marL="117475" indent="-117475">
              <a:spcBef>
                <a:spcPts val="500"/>
              </a:spcBef>
              <a:buFont typeface="+mj-lt"/>
              <a:buAutoNum type="arabicPeriod"/>
            </a:pPr>
            <a:r>
              <a:rPr lang="en-US" sz="900" dirty="0">
                <a:solidFill>
                  <a:srgbClr val="333E48"/>
                </a:solidFill>
              </a:rPr>
              <a:t>Setting Up Your System: </a:t>
            </a:r>
            <a:br>
              <a:rPr lang="en-US" sz="900" dirty="0">
                <a:solidFill>
                  <a:srgbClr val="333E48"/>
                </a:solidFill>
              </a:rPr>
            </a:br>
            <a:r>
              <a:rPr lang="en-US" sz="900" dirty="0">
                <a:solidFill>
                  <a:srgbClr val="333E48"/>
                </a:solidFill>
              </a:rPr>
              <a:t>Work Faster and Correctly</a:t>
            </a:r>
          </a:p>
          <a:p>
            <a:pPr marL="117475" indent="-117475">
              <a:spcBef>
                <a:spcPts val="500"/>
              </a:spcBef>
              <a:buFont typeface="+mj-lt"/>
              <a:buAutoNum type="arabicPeriod"/>
            </a:pPr>
            <a:r>
              <a:rPr lang="en-US" sz="900" dirty="0">
                <a:solidFill>
                  <a:srgbClr val="333E48"/>
                </a:solidFill>
              </a:rPr>
              <a:t>Design Concepts: Top 14 </a:t>
            </a:r>
            <a:br>
              <a:rPr lang="en-US" sz="900" dirty="0">
                <a:solidFill>
                  <a:srgbClr val="333E48"/>
                </a:solidFill>
              </a:rPr>
            </a:br>
            <a:r>
              <a:rPr lang="en-US" sz="900" dirty="0">
                <a:solidFill>
                  <a:srgbClr val="333E48"/>
                </a:solidFill>
              </a:rPr>
              <a:t>Best Practices and Rules</a:t>
            </a:r>
          </a:p>
        </p:txBody>
      </p:sp>
      <p:sp>
        <p:nvSpPr>
          <p:cNvPr id="14" name="Rectangle 13"/>
          <p:cNvSpPr/>
          <p:nvPr userDrawn="1"/>
        </p:nvSpPr>
        <p:spPr bwMode="gray">
          <a:xfrm>
            <a:off x="4349291" y="-1"/>
            <a:ext cx="1737360" cy="274320"/>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900" dirty="0">
                <a:solidFill>
                  <a:srgbClr val="FFFFFF"/>
                </a:solidFill>
              </a:rPr>
              <a:t>Delete Slide After Reading</a:t>
            </a:r>
          </a:p>
        </p:txBody>
      </p:sp>
      <p:sp>
        <p:nvSpPr>
          <p:cNvPr id="15" name="Text Placeholder 7"/>
          <p:cNvSpPr txBox="1">
            <a:spLocks/>
          </p:cNvSpPr>
          <p:nvPr userDrawn="1"/>
        </p:nvSpPr>
        <p:spPr bwMode="gray">
          <a:xfrm>
            <a:off x="303148" y="4476355"/>
            <a:ext cx="6013684" cy="18312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a:spcBef>
                <a:spcPts val="2400"/>
              </a:spcBef>
              <a:buFont typeface="Arial" panose="020B0604020202020204" pitchFamily="34" charset="0"/>
              <a:buNone/>
            </a:pPr>
            <a:r>
              <a:rPr lang="en-US" sz="1200" b="1" dirty="0">
                <a:solidFill>
                  <a:srgbClr val="FFFFFF"/>
                </a:solidFill>
              </a:rPr>
              <a:t>Need help? </a:t>
            </a:r>
            <a:r>
              <a:rPr lang="en-US" sz="1200" dirty="0">
                <a:solidFill>
                  <a:srgbClr val="FFFFFF"/>
                </a:solidFill>
              </a:rPr>
              <a:t>Visit </a:t>
            </a:r>
            <a:r>
              <a:rPr lang="en-US" sz="1200" b="1" dirty="0">
                <a:solidFill>
                  <a:srgbClr val="FFFFFF"/>
                </a:solidFill>
              </a:rPr>
              <a:t>portals.advisory.com/dss</a:t>
            </a:r>
            <a:r>
              <a:rPr lang="en-US" sz="1200" dirty="0">
                <a:solidFill>
                  <a:srgbClr val="FFFFFF"/>
                </a:solidFill>
              </a:rPr>
              <a:t> or email </a:t>
            </a:r>
            <a:r>
              <a:rPr lang="en-US" sz="1200" b="1" dirty="0">
                <a:solidFill>
                  <a:srgbClr val="FFFFFF"/>
                </a:solidFill>
              </a:rPr>
              <a:t>dss_requests@advisory.com</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79201" y="1591950"/>
            <a:ext cx="3285992" cy="2464494"/>
          </a:xfrm>
          <a:prstGeom prst="rect">
            <a:avLst/>
          </a:prstGeom>
          <a:ln w="12700">
            <a:solidFill>
              <a:schemeClr val="accent3"/>
            </a:solidFill>
          </a:ln>
        </p:spPr>
      </p:pic>
      <p:sp>
        <p:nvSpPr>
          <p:cNvPr id="2" name="Rectangle 1"/>
          <p:cNvSpPr/>
          <p:nvPr userDrawn="1"/>
        </p:nvSpPr>
        <p:spPr bwMode="gray">
          <a:xfrm>
            <a:off x="0" y="-2"/>
            <a:ext cx="2368242" cy="1344613"/>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6" name="TextBox 5"/>
          <p:cNvSpPr txBox="1"/>
          <p:nvPr userDrawn="1"/>
        </p:nvSpPr>
        <p:spPr bwMode="gray">
          <a:xfrm>
            <a:off x="312583" y="66107"/>
            <a:ext cx="2055659" cy="1179810"/>
          </a:xfrm>
          <a:prstGeom prst="rect">
            <a:avLst/>
          </a:prstGeom>
          <a:noFill/>
        </p:spPr>
        <p:txBody>
          <a:bodyPr wrap="square" lIns="0" tIns="0" rIns="0" bIns="0" rtlCol="0">
            <a:spAutoFit/>
          </a:bodyPr>
          <a:lstStyle/>
          <a:p>
            <a:pPr>
              <a:lnSpc>
                <a:spcPts val="2300"/>
              </a:lnSpc>
              <a:spcBef>
                <a:spcPts val="500"/>
              </a:spcBef>
            </a:pPr>
            <a:r>
              <a:rPr lang="en-US" sz="1500" dirty="0">
                <a:solidFill>
                  <a:srgbClr val="FFFFFF"/>
                </a:solidFill>
              </a:rPr>
              <a:t>Use the</a:t>
            </a:r>
            <a:r>
              <a:rPr lang="en-US" sz="2200" dirty="0">
                <a:solidFill>
                  <a:srgbClr val="FFFFFF"/>
                </a:solidFill>
              </a:rPr>
              <a:t/>
            </a:r>
            <a:br>
              <a:rPr lang="en-US" sz="2200" dirty="0">
                <a:solidFill>
                  <a:srgbClr val="FFFFFF"/>
                </a:solidFill>
              </a:rPr>
            </a:br>
            <a:r>
              <a:rPr lang="en-US" sz="2200" b="1" dirty="0">
                <a:solidFill>
                  <a:srgbClr val="FFFFFF"/>
                </a:solidFill>
              </a:rPr>
              <a:t>2017 AB PPT</a:t>
            </a:r>
            <a:br>
              <a:rPr lang="en-US" sz="2200" b="1" dirty="0">
                <a:solidFill>
                  <a:srgbClr val="FFFFFF"/>
                </a:solidFill>
              </a:rPr>
            </a:br>
            <a:r>
              <a:rPr lang="en-US" sz="2200" b="1" dirty="0">
                <a:solidFill>
                  <a:srgbClr val="FFFFFF"/>
                </a:solidFill>
              </a:rPr>
              <a:t>On-screen Template </a:t>
            </a:r>
            <a:r>
              <a:rPr lang="en-US" sz="1500" dirty="0">
                <a:solidFill>
                  <a:srgbClr val="FFFFFF"/>
                </a:solidFill>
              </a:rPr>
              <a:t>for…</a:t>
            </a:r>
          </a:p>
        </p:txBody>
      </p:sp>
    </p:spTree>
    <p:extLst>
      <p:ext uri="{BB962C8B-B14F-4D97-AF65-F5344CB8AC3E}">
        <p14:creationId xmlns:p14="http://schemas.microsoft.com/office/powerpoint/2010/main" val="2031819008"/>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showMasterSp="0" preserve="1" userDrawn="1">
  <p:cSld name="Title: Logo Lock-up">
    <p:spTree>
      <p:nvGrpSpPr>
        <p:cNvPr id="1" name=""/>
        <p:cNvGrpSpPr/>
        <p:nvPr/>
      </p:nvGrpSpPr>
      <p:grpSpPr>
        <a:xfrm>
          <a:off x="0" y="0"/>
          <a:ext cx="0" cy="0"/>
          <a:chOff x="0" y="0"/>
          <a:chExt cx="0" cy="0"/>
        </a:xfrm>
      </p:grpSpPr>
      <p:sp>
        <p:nvSpPr>
          <p:cNvPr id="15" name="Rectangle 14"/>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3" name="Group 2"/>
          <p:cNvGrpSpPr/>
          <p:nvPr userDrawn="1"/>
        </p:nvGrpSpPr>
        <p:grpSpPr bwMode="gray">
          <a:xfrm>
            <a:off x="2866050" y="1030287"/>
            <a:ext cx="3534988" cy="3408490"/>
            <a:chOff x="2866050" y="1030287"/>
            <a:chExt cx="3534988" cy="3408490"/>
          </a:xfrm>
        </p:grpSpPr>
        <p:sp>
          <p:nvSpPr>
            <p:cNvPr id="28" name="Freeform 6"/>
            <p:cNvSpPr>
              <a:spLocks/>
            </p:cNvSpPr>
            <p:nvPr userDrawn="1"/>
          </p:nvSpPr>
          <p:spPr bwMode="gray">
            <a:xfrm>
              <a:off x="2866050" y="2801691"/>
              <a:ext cx="2101665" cy="1637086"/>
            </a:xfrm>
            <a:custGeom>
              <a:avLst/>
              <a:gdLst>
                <a:gd name="T0" fmla="*/ 0 w 1009"/>
                <a:gd name="T1" fmla="*/ 781 h 781"/>
                <a:gd name="T2" fmla="*/ 0 w 1009"/>
                <a:gd name="T3" fmla="*/ 781 h 781"/>
                <a:gd name="T4" fmla="*/ 506 w 1009"/>
                <a:gd name="T5" fmla="*/ 781 h 781"/>
                <a:gd name="T6" fmla="*/ 1009 w 1009"/>
                <a:gd name="T7" fmla="*/ 0 h 781"/>
                <a:gd name="T8" fmla="*/ 503 w 1009"/>
                <a:gd name="T9" fmla="*/ 0 h 781"/>
                <a:gd name="T10" fmla="*/ 0 w 1009"/>
                <a:gd name="T11" fmla="*/ 781 h 781"/>
              </a:gdLst>
              <a:ahLst/>
              <a:cxnLst>
                <a:cxn ang="0">
                  <a:pos x="T0" y="T1"/>
                </a:cxn>
                <a:cxn ang="0">
                  <a:pos x="T2" y="T3"/>
                </a:cxn>
                <a:cxn ang="0">
                  <a:pos x="T4" y="T5"/>
                </a:cxn>
                <a:cxn ang="0">
                  <a:pos x="T6" y="T7"/>
                </a:cxn>
                <a:cxn ang="0">
                  <a:pos x="T8" y="T9"/>
                </a:cxn>
                <a:cxn ang="0">
                  <a:pos x="T10" y="T11"/>
                </a:cxn>
              </a:cxnLst>
              <a:rect l="0" t="0" r="r" b="b"/>
              <a:pathLst>
                <a:path w="1009" h="781">
                  <a:moveTo>
                    <a:pt x="0" y="781"/>
                  </a:moveTo>
                  <a:lnTo>
                    <a:pt x="0" y="781"/>
                  </a:lnTo>
                  <a:lnTo>
                    <a:pt x="506" y="781"/>
                  </a:lnTo>
                  <a:lnTo>
                    <a:pt x="1009" y="0"/>
                  </a:lnTo>
                  <a:lnTo>
                    <a:pt x="503" y="0"/>
                  </a:lnTo>
                  <a:lnTo>
                    <a:pt x="0"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9" name="Freeform 7"/>
            <p:cNvSpPr>
              <a:spLocks/>
            </p:cNvSpPr>
            <p:nvPr userDrawn="1"/>
          </p:nvSpPr>
          <p:spPr bwMode="gray">
            <a:xfrm>
              <a:off x="4003793" y="1030287"/>
              <a:ext cx="2100085" cy="1638667"/>
            </a:xfrm>
            <a:custGeom>
              <a:avLst/>
              <a:gdLst>
                <a:gd name="T0" fmla="*/ 1008 w 1008"/>
                <a:gd name="T1" fmla="*/ 781 h 781"/>
                <a:gd name="T2" fmla="*/ 1008 w 1008"/>
                <a:gd name="T3" fmla="*/ 781 h 781"/>
                <a:gd name="T4" fmla="*/ 502 w 1008"/>
                <a:gd name="T5" fmla="*/ 781 h 781"/>
                <a:gd name="T6" fmla="*/ 0 w 1008"/>
                <a:gd name="T7" fmla="*/ 0 h 781"/>
                <a:gd name="T8" fmla="*/ 505 w 1008"/>
                <a:gd name="T9" fmla="*/ 0 h 781"/>
                <a:gd name="T10" fmla="*/ 1008 w 1008"/>
                <a:gd name="T11" fmla="*/ 781 h 781"/>
              </a:gdLst>
              <a:ahLst/>
              <a:cxnLst>
                <a:cxn ang="0">
                  <a:pos x="T0" y="T1"/>
                </a:cxn>
                <a:cxn ang="0">
                  <a:pos x="T2" y="T3"/>
                </a:cxn>
                <a:cxn ang="0">
                  <a:pos x="T4" y="T5"/>
                </a:cxn>
                <a:cxn ang="0">
                  <a:pos x="T6" y="T7"/>
                </a:cxn>
                <a:cxn ang="0">
                  <a:pos x="T8" y="T9"/>
                </a:cxn>
                <a:cxn ang="0">
                  <a:pos x="T10" y="T11"/>
                </a:cxn>
              </a:cxnLst>
              <a:rect l="0" t="0" r="r" b="b"/>
              <a:pathLst>
                <a:path w="1008" h="781">
                  <a:moveTo>
                    <a:pt x="1008" y="781"/>
                  </a:moveTo>
                  <a:lnTo>
                    <a:pt x="1008" y="781"/>
                  </a:lnTo>
                  <a:lnTo>
                    <a:pt x="502" y="781"/>
                  </a:lnTo>
                  <a:lnTo>
                    <a:pt x="0" y="0"/>
                  </a:lnTo>
                  <a:lnTo>
                    <a:pt x="505" y="0"/>
                  </a:lnTo>
                  <a:lnTo>
                    <a:pt x="1008"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30" name="Freeform 5"/>
            <p:cNvSpPr>
              <a:spLocks/>
            </p:cNvSpPr>
            <p:nvPr userDrawn="1"/>
          </p:nvSpPr>
          <p:spPr bwMode="gray">
            <a:xfrm>
              <a:off x="5130476" y="2801691"/>
              <a:ext cx="1270562" cy="1637086"/>
            </a:xfrm>
            <a:custGeom>
              <a:avLst/>
              <a:gdLst/>
              <a:ahLst/>
              <a:cxnLst/>
              <a:rect l="l" t="t" r="r" b="b"/>
              <a:pathLst>
                <a:path w="1270562" h="1637086">
                  <a:moveTo>
                    <a:pt x="0" y="0"/>
                  </a:moveTo>
                  <a:lnTo>
                    <a:pt x="1052918" y="0"/>
                  </a:lnTo>
                  <a:lnTo>
                    <a:pt x="1270562" y="339741"/>
                  </a:lnTo>
                  <a:lnTo>
                    <a:pt x="1270562" y="1637086"/>
                  </a:lnTo>
                  <a:lnTo>
                    <a:pt x="1048748" y="1637086"/>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grpSp>
      <p:sp>
        <p:nvSpPr>
          <p:cNvPr id="24" name="Rectangle 23"/>
          <p:cNvSpPr/>
          <p:nvPr userDrawn="1"/>
        </p:nvSpPr>
        <p:spPr bwMode="gray">
          <a:xfrm>
            <a:off x="0" y="957154"/>
            <a:ext cx="6400800" cy="83167"/>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18" name="Text Placeholder 5"/>
          <p:cNvSpPr>
            <a:spLocks noGrp="1"/>
          </p:cNvSpPr>
          <p:nvPr>
            <p:ph type="body" sz="quarter" idx="21" hasCustomPrompt="1"/>
          </p:nvPr>
        </p:nvSpPr>
        <p:spPr bwMode="gray">
          <a:xfrm>
            <a:off x="2017639" y="272657"/>
            <a:ext cx="2286000" cy="402336"/>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6" name="Straight Connector 15"/>
          <p:cNvCxnSpPr/>
          <p:nvPr userDrawn="1"/>
        </p:nvCxnSpPr>
        <p:spPr bwMode="gray">
          <a:xfrm>
            <a:off x="1900314" y="272657"/>
            <a:ext cx="0" cy="398908"/>
          </a:xfrm>
          <a:prstGeom prst="line">
            <a:avLst/>
          </a:prstGeom>
          <a:ln w="5715">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318782" y="272657"/>
            <a:ext cx="1438723" cy="398908"/>
          </a:xfrm>
          <a:prstGeom prst="rect">
            <a:avLst/>
          </a:prstGeom>
        </p:spPr>
      </p:pic>
      <p:sp>
        <p:nvSpPr>
          <p:cNvPr id="4" name="Title 3"/>
          <p:cNvSpPr>
            <a:spLocks noGrp="1"/>
          </p:cNvSpPr>
          <p:nvPr userDrawn="1">
            <p:ph type="title" hasCustomPrompt="1"/>
          </p:nvPr>
        </p:nvSpPr>
        <p:spPr bwMode="gray">
          <a:xfrm>
            <a:off x="571499" y="1928736"/>
            <a:ext cx="3657600" cy="738664"/>
          </a:xfrm>
        </p:spPr>
        <p:txBody>
          <a:bodyPr/>
          <a:lstStyle>
            <a:lvl1pPr>
              <a:defRPr sz="2400" b="0"/>
            </a:lvl1pPr>
          </a:lstStyle>
          <a:p>
            <a:r>
              <a:rPr lang="en-US" dirty="0"/>
              <a:t>Presentation Title – Arial 24pt Regular, Title Case</a:t>
            </a:r>
          </a:p>
        </p:txBody>
      </p:sp>
      <p:sp>
        <p:nvSpPr>
          <p:cNvPr id="6" name="Text Placeholder 5"/>
          <p:cNvSpPr>
            <a:spLocks noGrp="1"/>
          </p:cNvSpPr>
          <p:nvPr userDrawn="1">
            <p:ph type="body" sz="quarter" idx="20" hasCustomPrompt="1"/>
          </p:nvPr>
        </p:nvSpPr>
        <p:spPr bwMode="gray">
          <a:xfrm>
            <a:off x="571500" y="2797788"/>
            <a:ext cx="2743200" cy="369332"/>
          </a:xfrm>
        </p:spPr>
        <p:txBody>
          <a:bodyPr/>
          <a:lstStyle>
            <a:lvl1pPr marL="0" indent="0">
              <a:spcBef>
                <a:spcPts val="0"/>
              </a:spcBef>
              <a:buNone/>
              <a:defRPr sz="1200" baseline="0">
                <a:solidFill>
                  <a:schemeClr val="accent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12pt Regular, Title Case</a:t>
            </a:r>
          </a:p>
        </p:txBody>
      </p:sp>
      <p:sp>
        <p:nvSpPr>
          <p:cNvPr id="25" name="Rectangle 24"/>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pic>
        <p:nvPicPr>
          <p:cNvPr id="31" name="Picture 3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3727429" y="4504549"/>
            <a:ext cx="2351885" cy="211405"/>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bwMode="gray">
          <a:xfrm>
            <a:off x="318782" y="4562266"/>
            <a:ext cx="2652974" cy="114709"/>
          </a:xfrm>
          <a:prstGeom prst="rect">
            <a:avLst/>
          </a:prstGeom>
        </p:spPr>
      </p:pic>
    </p:spTree>
    <p:extLst>
      <p:ext uri="{BB962C8B-B14F-4D97-AF65-F5344CB8AC3E}">
        <p14:creationId xmlns:p14="http://schemas.microsoft.com/office/powerpoint/2010/main" val="1317471753"/>
      </p:ext>
    </p:extLst>
  </p:cSld>
  <p:clrMapOvr>
    <a:masterClrMapping/>
  </p:clrMapOvr>
  <p:extLst mod="1">
    <p:ext uri="{DCECCB84-F9BA-43D5-87BE-67443E8EF086}">
      <p15:sldGuideLst xmlns:p15="http://schemas.microsoft.com/office/powerpoint/2012/main">
        <p15:guide id="1" pos="360">
          <p15:clr>
            <a:srgbClr val="FBAE40"/>
          </p15:clr>
        </p15:guide>
        <p15:guide id="2" orient="horz" pos="1681">
          <p15:clr>
            <a:srgbClr val="FBAE40"/>
          </p15:clr>
        </p15:guide>
        <p15:guide id="3" orient="horz" pos="1759">
          <p15:clr>
            <a:srgbClr val="FBAE40"/>
          </p15:clr>
        </p15:guide>
      </p15:sldGuideLst>
    </p:ext>
  </p:extLst>
</p:sldLayout>
</file>

<file path=ppt/slideLayouts/slideLayout694.xml><?xml version="1.0" encoding="utf-8"?>
<p:sldLayout xmlns:a="http://schemas.openxmlformats.org/drawingml/2006/main" xmlns:r="http://schemas.openxmlformats.org/officeDocument/2006/relationships" xmlns:p="http://schemas.openxmlformats.org/presentationml/2006/main" showMasterSp="0" preserve="1" userDrawn="1">
  <p:cSld name="Title: Logo">
    <p:spTree>
      <p:nvGrpSpPr>
        <p:cNvPr id="1" name=""/>
        <p:cNvGrpSpPr/>
        <p:nvPr/>
      </p:nvGrpSpPr>
      <p:grpSpPr>
        <a:xfrm>
          <a:off x="0" y="0"/>
          <a:ext cx="0" cy="0"/>
          <a:chOff x="0" y="0"/>
          <a:chExt cx="0" cy="0"/>
        </a:xfrm>
      </p:grpSpPr>
      <p:sp>
        <p:nvSpPr>
          <p:cNvPr id="15" name="Rectangle 14"/>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nvGrpSpPr>
          <p:cNvPr id="3" name="Group 2"/>
          <p:cNvGrpSpPr/>
          <p:nvPr userDrawn="1"/>
        </p:nvGrpSpPr>
        <p:grpSpPr bwMode="gray">
          <a:xfrm>
            <a:off x="2866050" y="1030287"/>
            <a:ext cx="3534988" cy="3408490"/>
            <a:chOff x="2866050" y="1030287"/>
            <a:chExt cx="3534988" cy="3408490"/>
          </a:xfrm>
        </p:grpSpPr>
        <p:sp>
          <p:nvSpPr>
            <p:cNvPr id="28" name="Freeform 6"/>
            <p:cNvSpPr>
              <a:spLocks/>
            </p:cNvSpPr>
            <p:nvPr userDrawn="1"/>
          </p:nvSpPr>
          <p:spPr bwMode="gray">
            <a:xfrm>
              <a:off x="2866050" y="2801691"/>
              <a:ext cx="2101665" cy="1637086"/>
            </a:xfrm>
            <a:custGeom>
              <a:avLst/>
              <a:gdLst>
                <a:gd name="T0" fmla="*/ 0 w 1009"/>
                <a:gd name="T1" fmla="*/ 781 h 781"/>
                <a:gd name="T2" fmla="*/ 0 w 1009"/>
                <a:gd name="T3" fmla="*/ 781 h 781"/>
                <a:gd name="T4" fmla="*/ 506 w 1009"/>
                <a:gd name="T5" fmla="*/ 781 h 781"/>
                <a:gd name="T6" fmla="*/ 1009 w 1009"/>
                <a:gd name="T7" fmla="*/ 0 h 781"/>
                <a:gd name="T8" fmla="*/ 503 w 1009"/>
                <a:gd name="T9" fmla="*/ 0 h 781"/>
                <a:gd name="T10" fmla="*/ 0 w 1009"/>
                <a:gd name="T11" fmla="*/ 781 h 781"/>
              </a:gdLst>
              <a:ahLst/>
              <a:cxnLst>
                <a:cxn ang="0">
                  <a:pos x="T0" y="T1"/>
                </a:cxn>
                <a:cxn ang="0">
                  <a:pos x="T2" y="T3"/>
                </a:cxn>
                <a:cxn ang="0">
                  <a:pos x="T4" y="T5"/>
                </a:cxn>
                <a:cxn ang="0">
                  <a:pos x="T6" y="T7"/>
                </a:cxn>
                <a:cxn ang="0">
                  <a:pos x="T8" y="T9"/>
                </a:cxn>
                <a:cxn ang="0">
                  <a:pos x="T10" y="T11"/>
                </a:cxn>
              </a:cxnLst>
              <a:rect l="0" t="0" r="r" b="b"/>
              <a:pathLst>
                <a:path w="1009" h="781">
                  <a:moveTo>
                    <a:pt x="0" y="781"/>
                  </a:moveTo>
                  <a:lnTo>
                    <a:pt x="0" y="781"/>
                  </a:lnTo>
                  <a:lnTo>
                    <a:pt x="506" y="781"/>
                  </a:lnTo>
                  <a:lnTo>
                    <a:pt x="1009" y="0"/>
                  </a:lnTo>
                  <a:lnTo>
                    <a:pt x="503" y="0"/>
                  </a:lnTo>
                  <a:lnTo>
                    <a:pt x="0"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29" name="Freeform 7"/>
            <p:cNvSpPr>
              <a:spLocks/>
            </p:cNvSpPr>
            <p:nvPr userDrawn="1"/>
          </p:nvSpPr>
          <p:spPr bwMode="gray">
            <a:xfrm>
              <a:off x="4003793" y="1030287"/>
              <a:ext cx="2100085" cy="1638667"/>
            </a:xfrm>
            <a:custGeom>
              <a:avLst/>
              <a:gdLst>
                <a:gd name="T0" fmla="*/ 1008 w 1008"/>
                <a:gd name="T1" fmla="*/ 781 h 781"/>
                <a:gd name="T2" fmla="*/ 1008 w 1008"/>
                <a:gd name="T3" fmla="*/ 781 h 781"/>
                <a:gd name="T4" fmla="*/ 502 w 1008"/>
                <a:gd name="T5" fmla="*/ 781 h 781"/>
                <a:gd name="T6" fmla="*/ 0 w 1008"/>
                <a:gd name="T7" fmla="*/ 0 h 781"/>
                <a:gd name="T8" fmla="*/ 505 w 1008"/>
                <a:gd name="T9" fmla="*/ 0 h 781"/>
                <a:gd name="T10" fmla="*/ 1008 w 1008"/>
                <a:gd name="T11" fmla="*/ 781 h 781"/>
              </a:gdLst>
              <a:ahLst/>
              <a:cxnLst>
                <a:cxn ang="0">
                  <a:pos x="T0" y="T1"/>
                </a:cxn>
                <a:cxn ang="0">
                  <a:pos x="T2" y="T3"/>
                </a:cxn>
                <a:cxn ang="0">
                  <a:pos x="T4" y="T5"/>
                </a:cxn>
                <a:cxn ang="0">
                  <a:pos x="T6" y="T7"/>
                </a:cxn>
                <a:cxn ang="0">
                  <a:pos x="T8" y="T9"/>
                </a:cxn>
                <a:cxn ang="0">
                  <a:pos x="T10" y="T11"/>
                </a:cxn>
              </a:cxnLst>
              <a:rect l="0" t="0" r="r" b="b"/>
              <a:pathLst>
                <a:path w="1008" h="781">
                  <a:moveTo>
                    <a:pt x="1008" y="781"/>
                  </a:moveTo>
                  <a:lnTo>
                    <a:pt x="1008" y="781"/>
                  </a:lnTo>
                  <a:lnTo>
                    <a:pt x="502" y="781"/>
                  </a:lnTo>
                  <a:lnTo>
                    <a:pt x="0" y="0"/>
                  </a:lnTo>
                  <a:lnTo>
                    <a:pt x="505" y="0"/>
                  </a:lnTo>
                  <a:lnTo>
                    <a:pt x="1008"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sp>
          <p:nvSpPr>
            <p:cNvPr id="30" name="Freeform 5"/>
            <p:cNvSpPr>
              <a:spLocks/>
            </p:cNvSpPr>
            <p:nvPr userDrawn="1"/>
          </p:nvSpPr>
          <p:spPr bwMode="gray">
            <a:xfrm>
              <a:off x="5130476" y="2801691"/>
              <a:ext cx="1270562" cy="1637086"/>
            </a:xfrm>
            <a:custGeom>
              <a:avLst/>
              <a:gdLst/>
              <a:ahLst/>
              <a:cxnLst/>
              <a:rect l="l" t="t" r="r" b="b"/>
              <a:pathLst>
                <a:path w="1270562" h="1637086">
                  <a:moveTo>
                    <a:pt x="0" y="0"/>
                  </a:moveTo>
                  <a:lnTo>
                    <a:pt x="1052918" y="0"/>
                  </a:lnTo>
                  <a:lnTo>
                    <a:pt x="1270562" y="339741"/>
                  </a:lnTo>
                  <a:lnTo>
                    <a:pt x="1270562" y="1637086"/>
                  </a:lnTo>
                  <a:lnTo>
                    <a:pt x="1048748" y="1637086"/>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333E48"/>
                </a:solidFill>
              </a:endParaRPr>
            </a:p>
          </p:txBody>
        </p:sp>
      </p:grpSp>
      <p:sp>
        <p:nvSpPr>
          <p:cNvPr id="24" name="Rectangle 23"/>
          <p:cNvSpPr/>
          <p:nvPr userDrawn="1"/>
        </p:nvSpPr>
        <p:spPr bwMode="gray">
          <a:xfrm>
            <a:off x="0" y="957154"/>
            <a:ext cx="6400800" cy="83167"/>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318782" y="272657"/>
            <a:ext cx="1438723" cy="398908"/>
          </a:xfrm>
          <a:prstGeom prst="rect">
            <a:avLst/>
          </a:prstGeom>
        </p:spPr>
      </p:pic>
      <p:sp>
        <p:nvSpPr>
          <p:cNvPr id="4" name="Title 3"/>
          <p:cNvSpPr>
            <a:spLocks noGrp="1"/>
          </p:cNvSpPr>
          <p:nvPr userDrawn="1">
            <p:ph type="title" hasCustomPrompt="1"/>
          </p:nvPr>
        </p:nvSpPr>
        <p:spPr bwMode="gray">
          <a:xfrm>
            <a:off x="571499" y="1928736"/>
            <a:ext cx="3657600" cy="738664"/>
          </a:xfrm>
        </p:spPr>
        <p:txBody>
          <a:bodyPr/>
          <a:lstStyle>
            <a:lvl1pPr>
              <a:defRPr sz="2400" b="0"/>
            </a:lvl1pPr>
          </a:lstStyle>
          <a:p>
            <a:r>
              <a:rPr lang="en-US" dirty="0"/>
              <a:t>Presentation Title – Arial 24pt Regular, Title Case</a:t>
            </a:r>
          </a:p>
        </p:txBody>
      </p:sp>
      <p:sp>
        <p:nvSpPr>
          <p:cNvPr id="6" name="Text Placeholder 5"/>
          <p:cNvSpPr>
            <a:spLocks noGrp="1"/>
          </p:cNvSpPr>
          <p:nvPr userDrawn="1">
            <p:ph type="body" sz="quarter" idx="20" hasCustomPrompt="1"/>
          </p:nvPr>
        </p:nvSpPr>
        <p:spPr bwMode="gray">
          <a:xfrm>
            <a:off x="571500" y="2797788"/>
            <a:ext cx="2743200" cy="369332"/>
          </a:xfrm>
        </p:spPr>
        <p:txBody>
          <a:bodyPr/>
          <a:lstStyle>
            <a:lvl1pPr marL="0" indent="0">
              <a:spcBef>
                <a:spcPts val="0"/>
              </a:spcBef>
              <a:buNone/>
              <a:defRPr sz="1200" baseline="0">
                <a:solidFill>
                  <a:schemeClr val="accent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12pt Regular, Title Case</a:t>
            </a:r>
          </a:p>
        </p:txBody>
      </p:sp>
      <p:sp>
        <p:nvSpPr>
          <p:cNvPr id="25" name="Rectangle 24"/>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pic>
        <p:nvPicPr>
          <p:cNvPr id="31" name="Picture 3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3727429" y="4504549"/>
            <a:ext cx="2351885" cy="211405"/>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bwMode="gray">
          <a:xfrm>
            <a:off x="318782" y="4562266"/>
            <a:ext cx="2652974" cy="114709"/>
          </a:xfrm>
          <a:prstGeom prst="rect">
            <a:avLst/>
          </a:prstGeom>
        </p:spPr>
      </p:pic>
    </p:spTree>
    <p:extLst>
      <p:ext uri="{BB962C8B-B14F-4D97-AF65-F5344CB8AC3E}">
        <p14:creationId xmlns:p14="http://schemas.microsoft.com/office/powerpoint/2010/main" val="2515682381"/>
      </p:ext>
    </p:extLst>
  </p:cSld>
  <p:clrMapOvr>
    <a:masterClrMapping/>
  </p:clrMapOvr>
  <p:extLst mod="1">
    <p:ext uri="{DCECCB84-F9BA-43D5-87BE-67443E8EF086}">
      <p15:sldGuideLst xmlns:p15="http://schemas.microsoft.com/office/powerpoint/2012/main">
        <p15:guide id="1" pos="360">
          <p15:clr>
            <a:srgbClr val="FBAE40"/>
          </p15:clr>
        </p15:guide>
        <p15:guide id="2" orient="horz" pos="1681">
          <p15:clr>
            <a:srgbClr val="FBAE40"/>
          </p15:clr>
        </p15:guide>
        <p15:guide id="3" orient="horz" pos="1759">
          <p15:clr>
            <a:srgbClr val="FBAE40"/>
          </p15:clr>
        </p15:guide>
      </p15:sldGuideLst>
    </p:ext>
  </p:extLst>
</p:sldLayout>
</file>

<file path=ppt/slideLayouts/slideLayout695.xml><?xml version="1.0" encoding="utf-8"?>
<p:sldLayout xmlns:a="http://schemas.openxmlformats.org/drawingml/2006/main" xmlns:r="http://schemas.openxmlformats.org/officeDocument/2006/relationships" xmlns:p="http://schemas.openxmlformats.org/presentationml/2006/main" preserve="1" userDrawn="1">
  <p:cSld name="AB In-Brief (030117)">
    <p:spTree>
      <p:nvGrpSpPr>
        <p:cNvPr id="1" name=""/>
        <p:cNvGrpSpPr/>
        <p:nvPr/>
      </p:nvGrpSpPr>
      <p:grpSpPr>
        <a:xfrm>
          <a:off x="0" y="0"/>
          <a:ext cx="0" cy="0"/>
          <a:chOff x="0" y="0"/>
          <a:chExt cx="0" cy="0"/>
        </a:xfrm>
      </p:grpSpPr>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35" name="Text Placeholder 1"/>
          <p:cNvSpPr txBox="1">
            <a:spLocks/>
          </p:cNvSpPr>
          <p:nvPr userDrawn="1"/>
        </p:nvSpPr>
        <p:spPr bwMode="gray">
          <a:xfrm>
            <a:off x="6494887" y="0"/>
            <a:ext cx="1672929" cy="1254211"/>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rgbClr val="FFFFFF"/>
              </a:solidFill>
            </a:endParaRPr>
          </a:p>
        </p:txBody>
      </p:sp>
      <p:sp>
        <p:nvSpPr>
          <p:cNvPr id="37" name="TextBox 36"/>
          <p:cNvSpPr txBox="1"/>
          <p:nvPr userDrawn="1"/>
        </p:nvSpPr>
        <p:spPr bwMode="gray">
          <a:xfrm>
            <a:off x="6578474" y="56014"/>
            <a:ext cx="1329852" cy="553998"/>
          </a:xfrm>
          <a:prstGeom prst="rect">
            <a:avLst/>
          </a:prstGeom>
          <a:noFill/>
        </p:spPr>
        <p:txBody>
          <a:bodyPr wrap="square" lIns="0" tIns="0" rIns="0" bIns="0" rtlCol="0">
            <a:spAutoFit/>
          </a:bodyPr>
          <a:lstStyle/>
          <a:p>
            <a:pPr>
              <a:spcBef>
                <a:spcPts val="500"/>
              </a:spcBef>
            </a:pPr>
            <a:r>
              <a:rPr lang="en-US" sz="1200" b="1" dirty="0">
                <a:solidFill>
                  <a:srgbClr val="FFFFFF"/>
                </a:solidFill>
              </a:rPr>
              <a:t>DO NOT EDIT THIS SLIDE FOR ANY PURPOSE</a:t>
            </a:r>
          </a:p>
        </p:txBody>
      </p:sp>
      <p:sp>
        <p:nvSpPr>
          <p:cNvPr id="38" name="TextBox 37"/>
          <p:cNvSpPr txBox="1"/>
          <p:nvPr userDrawn="1"/>
        </p:nvSpPr>
        <p:spPr bwMode="gray">
          <a:xfrm>
            <a:off x="6578475" y="728346"/>
            <a:ext cx="1480558" cy="433452"/>
          </a:xfrm>
          <a:prstGeom prst="rect">
            <a:avLst/>
          </a:prstGeom>
          <a:noFill/>
        </p:spPr>
        <p:txBody>
          <a:bodyPr wrap="square" lIns="0" tIns="0" rIns="0" bIns="0" rtlCol="0">
            <a:spAutoFit/>
          </a:bodyPr>
          <a:lstStyle/>
          <a:p>
            <a:pPr>
              <a:spcBef>
                <a:spcPts val="500"/>
              </a:spcBef>
            </a:pPr>
            <a:r>
              <a:rPr lang="en-US" sz="800" dirty="0">
                <a:solidFill>
                  <a:srgbClr val="FFFFFF"/>
                </a:solidFill>
              </a:rPr>
              <a:t>If an edit is necessary,</a:t>
            </a:r>
            <a:br>
              <a:rPr lang="en-US" sz="800" dirty="0">
                <a:solidFill>
                  <a:srgbClr val="FFFFFF"/>
                </a:solidFill>
              </a:rPr>
            </a:br>
            <a:r>
              <a:rPr lang="en-US" sz="800" dirty="0">
                <a:solidFill>
                  <a:srgbClr val="FFFFFF"/>
                </a:solidFill>
              </a:rPr>
              <a:t>please contact:</a:t>
            </a:r>
          </a:p>
          <a:p>
            <a:pPr>
              <a:spcBef>
                <a:spcPts val="500"/>
              </a:spcBef>
            </a:pPr>
            <a:r>
              <a:rPr lang="en-US" sz="800" b="1" dirty="0">
                <a:solidFill>
                  <a:srgbClr val="FFFFFF"/>
                </a:solidFill>
              </a:rPr>
              <a:t>DSS_Template@advisory.com</a:t>
            </a:r>
            <a:endParaRPr lang="en-US" sz="800" b="1" i="1" dirty="0">
              <a:solidFill>
                <a:srgbClr val="FFFFFF"/>
              </a:solidFill>
            </a:endParaRPr>
          </a:p>
        </p:txBody>
      </p:sp>
      <p:sp>
        <p:nvSpPr>
          <p:cNvPr id="34" name="Text Placeholder 1"/>
          <p:cNvSpPr txBox="1">
            <a:spLocks/>
          </p:cNvSpPr>
          <p:nvPr userDrawn="1"/>
        </p:nvSpPr>
        <p:spPr bwMode="gray">
          <a:xfrm>
            <a:off x="6494888" y="1355451"/>
            <a:ext cx="1320762" cy="267723"/>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rgbClr val="FFFFFF"/>
              </a:solidFill>
            </a:endParaRPr>
          </a:p>
        </p:txBody>
      </p:sp>
      <p:sp>
        <p:nvSpPr>
          <p:cNvPr id="39" name="TextBox 38"/>
          <p:cNvSpPr txBox="1"/>
          <p:nvPr userDrawn="1"/>
        </p:nvSpPr>
        <p:spPr bwMode="gray">
          <a:xfrm>
            <a:off x="6578474" y="1411465"/>
            <a:ext cx="1329852" cy="153888"/>
          </a:xfrm>
          <a:prstGeom prst="rect">
            <a:avLst/>
          </a:prstGeom>
          <a:noFill/>
        </p:spPr>
        <p:txBody>
          <a:bodyPr wrap="square" lIns="0" tIns="0" rIns="0" bIns="0" rtlCol="0">
            <a:spAutoFit/>
          </a:bodyPr>
          <a:lstStyle/>
          <a:p>
            <a:pPr>
              <a:spcBef>
                <a:spcPts val="500"/>
              </a:spcBef>
            </a:pPr>
            <a:r>
              <a:rPr lang="en-US" sz="900" b="1" dirty="0">
                <a:solidFill>
                  <a:srgbClr val="FFFFFF"/>
                </a:solidFill>
              </a:rPr>
              <a:t>Updated</a:t>
            </a:r>
            <a:r>
              <a:rPr lang="en-US" sz="1000" b="1" dirty="0">
                <a:solidFill>
                  <a:srgbClr val="FFFFFF"/>
                </a:solidFill>
              </a:rPr>
              <a:t>: </a:t>
            </a:r>
            <a:r>
              <a:rPr lang="en-US" sz="900" dirty="0">
                <a:solidFill>
                  <a:srgbClr val="FFFFFF"/>
                </a:solidFill>
              </a:rPr>
              <a:t>03/01/2017</a:t>
            </a:r>
          </a:p>
        </p:txBody>
      </p:sp>
      <p:sp>
        <p:nvSpPr>
          <p:cNvPr id="41" name="TextBox 40"/>
          <p:cNvSpPr txBox="1"/>
          <p:nvPr userDrawn="1"/>
        </p:nvSpPr>
        <p:spPr bwMode="gray">
          <a:xfrm>
            <a:off x="2202568" y="1035575"/>
            <a:ext cx="3916254" cy="2595582"/>
          </a:xfrm>
          <a:prstGeom prst="rect">
            <a:avLst/>
          </a:prstGeom>
          <a:noFill/>
        </p:spPr>
        <p:txBody>
          <a:bodyPr wrap="square" lIns="0" tIns="0" rIns="0" bIns="0" rtlCol="0">
            <a:spAutoFit/>
          </a:bodyPr>
          <a:lstStyle/>
          <a:p>
            <a:pPr marL="1572768">
              <a:spcBef>
                <a:spcPts val="500"/>
              </a:spcBef>
              <a:tabLst>
                <a:tab pos="1601788" algn="l"/>
              </a:tabLst>
            </a:pPr>
            <a:r>
              <a:rPr lang="en-US" sz="750" dirty="0">
                <a:solidFill>
                  <a:srgbClr val="333E48"/>
                </a:solidFill>
                <a:cs typeface="Arial" panose="020B0604020202020204" pitchFamily="34" charset="0"/>
              </a:rPr>
              <a:t>WHERE WE RUN THE DEEPEST</a:t>
            </a:r>
          </a:p>
          <a:p>
            <a:pPr marL="1463040">
              <a:spcBef>
                <a:spcPts val="500"/>
              </a:spcBef>
              <a:tabLst>
                <a:tab pos="1427163" algn="l"/>
              </a:tabLst>
            </a:pPr>
            <a:r>
              <a:rPr lang="en-US" sz="750" dirty="0">
                <a:solidFill>
                  <a:srgbClr val="333E48"/>
                </a:solidFill>
                <a:cs typeface="Arial" panose="020B0604020202020204" pitchFamily="34" charset="0"/>
              </a:rPr>
              <a:t>In three critical areas, we run even deeper, providing</a:t>
            </a:r>
          </a:p>
          <a:p>
            <a:pPr marL="1371600">
              <a:tabLst>
                <a:tab pos="1316038" algn="l"/>
              </a:tabLst>
            </a:pPr>
            <a:r>
              <a:rPr lang="en-US" sz="750" dirty="0">
                <a:solidFill>
                  <a:srgbClr val="333E48"/>
                </a:solidFill>
                <a:cs typeface="Arial" panose="020B0604020202020204" pitchFamily="34" charset="0"/>
              </a:rPr>
              <a:t>you with the </a:t>
            </a:r>
            <a:r>
              <a:rPr lang="en-US" sz="750" b="1" dirty="0">
                <a:solidFill>
                  <a:srgbClr val="333E48"/>
                </a:solidFill>
                <a:cs typeface="Arial" panose="020B0604020202020204" pitchFamily="34" charset="0"/>
              </a:rPr>
              <a:t>technology</a:t>
            </a:r>
            <a:r>
              <a:rPr lang="en-US" sz="750" dirty="0">
                <a:solidFill>
                  <a:srgbClr val="333E48"/>
                </a:solidFill>
                <a:cs typeface="Arial" panose="020B0604020202020204" pitchFamily="34" charset="0"/>
              </a:rPr>
              <a:t> and </a:t>
            </a:r>
            <a:r>
              <a:rPr lang="en-US" sz="750" b="1" dirty="0">
                <a:solidFill>
                  <a:srgbClr val="333E48"/>
                </a:solidFill>
                <a:cs typeface="Arial" panose="020B0604020202020204" pitchFamily="34" charset="0"/>
              </a:rPr>
              <a:t>consulting</a:t>
            </a:r>
            <a:r>
              <a:rPr lang="en-US" sz="750" dirty="0">
                <a:solidFill>
                  <a:srgbClr val="333E48"/>
                </a:solidFill>
                <a:cs typeface="Arial" panose="020B0604020202020204" pitchFamily="34" charset="0"/>
              </a:rPr>
              <a:t> solutions</a:t>
            </a:r>
          </a:p>
          <a:p>
            <a:pPr marL="1298448">
              <a:tabLst>
                <a:tab pos="1316038" algn="l"/>
              </a:tabLst>
            </a:pPr>
            <a:r>
              <a:rPr lang="en-US" sz="750" dirty="0">
                <a:solidFill>
                  <a:srgbClr val="333E48"/>
                </a:solidFill>
                <a:cs typeface="Arial" panose="020B0604020202020204" pitchFamily="34" charset="0"/>
              </a:rPr>
              <a:t>needed to hardwire best practices.</a:t>
            </a:r>
          </a:p>
          <a:p>
            <a:pPr marL="1060704">
              <a:spcBef>
                <a:spcPts val="2000"/>
              </a:spcBef>
            </a:pPr>
            <a:r>
              <a:rPr lang="en-US" sz="900" dirty="0">
                <a:solidFill>
                  <a:srgbClr val="333E48"/>
                </a:solidFill>
                <a:cs typeface="Arial" panose="020B0604020202020204" pitchFamily="34" charset="0"/>
              </a:rPr>
              <a:t>Drive Health System </a:t>
            </a:r>
            <a:r>
              <a:rPr lang="en-US" sz="900" b="1" dirty="0">
                <a:solidFill>
                  <a:srgbClr val="333E48"/>
                </a:solidFill>
                <a:cs typeface="Arial" panose="020B0604020202020204" pitchFamily="34" charset="0"/>
              </a:rPr>
              <a:t>GROWTH</a:t>
            </a:r>
          </a:p>
          <a:p>
            <a:pPr marL="932688">
              <a:spcBef>
                <a:spcPts val="500"/>
              </a:spcBef>
            </a:pPr>
            <a:r>
              <a:rPr lang="en-US" sz="750" dirty="0">
                <a:solidFill>
                  <a:srgbClr val="333E48"/>
                </a:solidFill>
                <a:cs typeface="Arial" panose="020B0604020202020204" pitchFamily="34" charset="0"/>
              </a:rPr>
              <a:t>Attract and retain the patients you aspire to serve by offering the</a:t>
            </a:r>
          </a:p>
          <a:p>
            <a:pPr marL="858838"/>
            <a:r>
              <a:rPr lang="en-US" sz="750" dirty="0">
                <a:solidFill>
                  <a:srgbClr val="333E48"/>
                </a:solidFill>
                <a:cs typeface="Arial" panose="020B0604020202020204" pitchFamily="34" charset="0"/>
              </a:rPr>
              <a:t>care network, access, and experience they need.</a:t>
            </a:r>
          </a:p>
          <a:p>
            <a:pPr marL="627063">
              <a:spcBef>
                <a:spcPts val="2000"/>
              </a:spcBef>
            </a:pPr>
            <a:r>
              <a:rPr lang="en-US" sz="900" dirty="0">
                <a:solidFill>
                  <a:srgbClr val="333E48"/>
                </a:solidFill>
                <a:cs typeface="Arial" panose="020B0604020202020204" pitchFamily="34" charset="0"/>
              </a:rPr>
              <a:t>Reduce </a:t>
            </a:r>
            <a:r>
              <a:rPr lang="en-US" sz="900" b="1" dirty="0">
                <a:solidFill>
                  <a:srgbClr val="333E48"/>
                </a:solidFill>
                <a:cs typeface="Arial" panose="020B0604020202020204" pitchFamily="34" charset="0"/>
              </a:rPr>
              <a:t>CARE</a:t>
            </a:r>
            <a:r>
              <a:rPr lang="en-US" sz="900" dirty="0">
                <a:solidFill>
                  <a:srgbClr val="333E48"/>
                </a:solidFill>
                <a:cs typeface="Arial" panose="020B0604020202020204" pitchFamily="34" charset="0"/>
              </a:rPr>
              <a:t> </a:t>
            </a:r>
            <a:r>
              <a:rPr lang="en-US" sz="900" b="1" dirty="0">
                <a:solidFill>
                  <a:srgbClr val="333E48"/>
                </a:solidFill>
                <a:cs typeface="Arial" panose="020B0604020202020204" pitchFamily="34" charset="0"/>
              </a:rPr>
              <a:t>VARIATION</a:t>
            </a:r>
          </a:p>
          <a:p>
            <a:pPr marL="502920">
              <a:spcBef>
                <a:spcPts val="500"/>
              </a:spcBef>
            </a:pPr>
            <a:r>
              <a:rPr lang="en-US" sz="750" dirty="0">
                <a:solidFill>
                  <a:srgbClr val="333E48"/>
                </a:solidFill>
                <a:cs typeface="Arial" panose="020B0604020202020204" pitchFamily="34" charset="0"/>
              </a:rPr>
              <a:t>Improve quality and outcomes and lower costs by eliminating unwarranted</a:t>
            </a:r>
          </a:p>
          <a:p>
            <a:pPr marL="420624"/>
            <a:r>
              <a:rPr lang="en-US" sz="750" dirty="0">
                <a:solidFill>
                  <a:srgbClr val="333E48"/>
                </a:solidFill>
                <a:cs typeface="Arial" panose="020B0604020202020204" pitchFamily="34" charset="0"/>
              </a:rPr>
              <a:t>deviation from the best standard of care.</a:t>
            </a:r>
          </a:p>
          <a:p>
            <a:pPr marL="169863">
              <a:spcBef>
                <a:spcPts val="2000"/>
              </a:spcBef>
              <a:tabLst>
                <a:tab pos="169863" algn="l"/>
              </a:tabLst>
            </a:pPr>
            <a:r>
              <a:rPr lang="en-US" sz="900" dirty="0">
                <a:solidFill>
                  <a:srgbClr val="333E48"/>
                </a:solidFill>
                <a:cs typeface="Arial" panose="020B0604020202020204" pitchFamily="34" charset="0"/>
              </a:rPr>
              <a:t>Optimize the </a:t>
            </a:r>
            <a:r>
              <a:rPr lang="en-US" sz="900" b="1" dirty="0">
                <a:solidFill>
                  <a:srgbClr val="333E48"/>
                </a:solidFill>
                <a:cs typeface="Arial" panose="020B0604020202020204" pitchFamily="34" charset="0"/>
              </a:rPr>
              <a:t>REVENUE CYCLE</a:t>
            </a:r>
          </a:p>
          <a:p>
            <a:pPr marL="73152">
              <a:spcBef>
                <a:spcPts val="500"/>
              </a:spcBef>
            </a:pPr>
            <a:r>
              <a:rPr lang="en-US" sz="750" dirty="0">
                <a:solidFill>
                  <a:srgbClr val="333E48"/>
                </a:solidFill>
                <a:cs typeface="Arial" panose="020B0604020202020204" pitchFamily="34" charset="0"/>
              </a:rPr>
              <a:t>Sustain the financial stability necessary to serve your community by making sure</a:t>
            </a:r>
          </a:p>
          <a:p>
            <a:r>
              <a:rPr lang="en-US" sz="750" dirty="0">
                <a:solidFill>
                  <a:srgbClr val="333E48"/>
                </a:solidFill>
                <a:cs typeface="Arial" panose="020B0604020202020204" pitchFamily="34" charset="0"/>
              </a:rPr>
              <a:t>you are paid efficiently for services rendered.</a:t>
            </a:r>
            <a:endParaRPr lang="en-US" sz="750" dirty="0">
              <a:solidFill>
                <a:srgbClr val="333E48"/>
              </a:solidFill>
            </a:endParaRPr>
          </a:p>
        </p:txBody>
      </p:sp>
      <p:pic>
        <p:nvPicPr>
          <p:cNvPr id="49" name="Picture 4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320319" y="228311"/>
            <a:ext cx="1133856" cy="314378"/>
          </a:xfrm>
          <a:prstGeom prst="rect">
            <a:avLst/>
          </a:prstGeom>
          <a:noFill/>
          <a:ln>
            <a:noFill/>
          </a:ln>
        </p:spPr>
      </p:pic>
      <p:grpSp>
        <p:nvGrpSpPr>
          <p:cNvPr id="50" name="Group 49"/>
          <p:cNvGrpSpPr/>
          <p:nvPr userDrawn="1"/>
        </p:nvGrpSpPr>
        <p:grpSpPr bwMode="gray">
          <a:xfrm>
            <a:off x="652892" y="4018422"/>
            <a:ext cx="952357" cy="509120"/>
            <a:chOff x="652892" y="4018422"/>
            <a:chExt cx="952357" cy="509120"/>
          </a:xfrm>
        </p:grpSpPr>
        <p:sp>
          <p:nvSpPr>
            <p:cNvPr id="51" name="TextBox 50"/>
            <p:cNvSpPr txBox="1"/>
            <p:nvPr/>
          </p:nvSpPr>
          <p:spPr bwMode="gray">
            <a:xfrm>
              <a:off x="652892" y="4327487"/>
              <a:ext cx="952357" cy="200055"/>
            </a:xfrm>
            <a:prstGeom prst="rect">
              <a:avLst/>
            </a:prstGeom>
            <a:noFill/>
          </p:spPr>
          <p:txBody>
            <a:bodyPr wrap="square" lIns="0" tIns="0" rIns="0" bIns="0" rtlCol="0">
              <a:spAutoFit/>
            </a:bodyPr>
            <a:lstStyle/>
            <a:p>
              <a:pPr>
                <a:spcBef>
                  <a:spcPts val="500"/>
                </a:spcBef>
              </a:pPr>
              <a:r>
                <a:rPr lang="en-US" sz="650" dirty="0">
                  <a:solidFill>
                    <a:srgbClr val="333E48"/>
                  </a:solidFill>
                </a:rPr>
                <a:t>health care organizations in our membership</a:t>
              </a:r>
            </a:p>
          </p:txBody>
        </p:sp>
        <p:sp>
          <p:nvSpPr>
            <p:cNvPr id="52" name="TextBox 51"/>
            <p:cNvSpPr txBox="1"/>
            <p:nvPr/>
          </p:nvSpPr>
          <p:spPr bwMode="gray">
            <a:xfrm>
              <a:off x="652892" y="4018422"/>
              <a:ext cx="892013" cy="307777"/>
            </a:xfrm>
            <a:prstGeom prst="rect">
              <a:avLst/>
            </a:prstGeom>
            <a:noFill/>
          </p:spPr>
          <p:txBody>
            <a:bodyPr wrap="square" lIns="0" tIns="0" rIns="0" bIns="0" rtlCol="0">
              <a:spAutoFit/>
            </a:bodyPr>
            <a:lstStyle/>
            <a:p>
              <a:pPr>
                <a:spcBef>
                  <a:spcPts val="500"/>
                </a:spcBef>
              </a:pPr>
              <a:r>
                <a:rPr lang="en-US" sz="2000" dirty="0">
                  <a:solidFill>
                    <a:srgbClr val="CF0A2C"/>
                  </a:solidFill>
                </a:rPr>
                <a:t>4,000</a:t>
              </a:r>
              <a:r>
                <a:rPr lang="en-US" sz="2000" baseline="30000" dirty="0">
                  <a:solidFill>
                    <a:srgbClr val="CF0A2C"/>
                  </a:solidFill>
                </a:rPr>
                <a:t>+</a:t>
              </a:r>
              <a:endParaRPr lang="en-US" sz="2000" dirty="0">
                <a:solidFill>
                  <a:srgbClr val="CF0A2C"/>
                </a:solidFill>
              </a:endParaRPr>
            </a:p>
          </p:txBody>
        </p:sp>
      </p:grpSp>
      <p:pic>
        <p:nvPicPr>
          <p:cNvPr id="53" name="Picture 5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gray">
          <a:xfrm>
            <a:off x="3787131" y="346576"/>
            <a:ext cx="2293520" cy="99167"/>
          </a:xfrm>
          <a:prstGeom prst="rect">
            <a:avLst/>
          </a:prstGeom>
        </p:spPr>
      </p:pic>
      <p:grpSp>
        <p:nvGrpSpPr>
          <p:cNvPr id="54" name="Group 53"/>
          <p:cNvGrpSpPr/>
          <p:nvPr userDrawn="1"/>
        </p:nvGrpSpPr>
        <p:grpSpPr bwMode="gray">
          <a:xfrm>
            <a:off x="4486045" y="4018422"/>
            <a:ext cx="1258883" cy="409092"/>
            <a:chOff x="4486045" y="4018422"/>
            <a:chExt cx="1258883" cy="409092"/>
          </a:xfrm>
        </p:grpSpPr>
        <p:sp>
          <p:nvSpPr>
            <p:cNvPr id="55" name="TextBox 54"/>
            <p:cNvSpPr txBox="1"/>
            <p:nvPr/>
          </p:nvSpPr>
          <p:spPr bwMode="gray">
            <a:xfrm>
              <a:off x="4486045" y="4327487"/>
              <a:ext cx="1258883" cy="100027"/>
            </a:xfrm>
            <a:prstGeom prst="rect">
              <a:avLst/>
            </a:prstGeom>
            <a:noFill/>
          </p:spPr>
          <p:txBody>
            <a:bodyPr wrap="square" lIns="0" tIns="0" rIns="0" bIns="0" rtlCol="0">
              <a:spAutoFit/>
            </a:bodyPr>
            <a:lstStyle/>
            <a:p>
              <a:pPr>
                <a:spcBef>
                  <a:spcPts val="500"/>
                </a:spcBef>
              </a:pPr>
              <a:r>
                <a:rPr lang="en-US" sz="650" dirty="0">
                  <a:solidFill>
                    <a:srgbClr val="333E48"/>
                  </a:solidFill>
                </a:rPr>
                <a:t>health care leaders in our network</a:t>
              </a:r>
            </a:p>
          </p:txBody>
        </p:sp>
        <p:sp>
          <p:nvSpPr>
            <p:cNvPr id="56" name="TextBox 55"/>
            <p:cNvSpPr txBox="1"/>
            <p:nvPr/>
          </p:nvSpPr>
          <p:spPr bwMode="gray">
            <a:xfrm>
              <a:off x="4490808" y="4018422"/>
              <a:ext cx="1052322" cy="307777"/>
            </a:xfrm>
            <a:prstGeom prst="rect">
              <a:avLst/>
            </a:prstGeom>
            <a:noFill/>
          </p:spPr>
          <p:txBody>
            <a:bodyPr wrap="square" lIns="0" tIns="0" rIns="0" bIns="0" rtlCol="0">
              <a:spAutoFit/>
            </a:bodyPr>
            <a:lstStyle/>
            <a:p>
              <a:pPr>
                <a:spcBef>
                  <a:spcPts val="500"/>
                </a:spcBef>
              </a:pPr>
              <a:r>
                <a:rPr lang="en-US" sz="2000" dirty="0">
                  <a:solidFill>
                    <a:srgbClr val="CF0A2C"/>
                  </a:solidFill>
                </a:rPr>
                <a:t>250,000</a:t>
              </a:r>
              <a:r>
                <a:rPr lang="en-US" sz="2000" baseline="30000" dirty="0">
                  <a:solidFill>
                    <a:srgbClr val="CF0A2C"/>
                  </a:solidFill>
                </a:rPr>
                <a:t>+</a:t>
              </a:r>
            </a:p>
          </p:txBody>
        </p:sp>
      </p:grpSp>
      <p:grpSp>
        <p:nvGrpSpPr>
          <p:cNvPr id="57" name="Group 56"/>
          <p:cNvGrpSpPr/>
          <p:nvPr userDrawn="1"/>
        </p:nvGrpSpPr>
        <p:grpSpPr bwMode="gray">
          <a:xfrm>
            <a:off x="2462673" y="4018422"/>
            <a:ext cx="1165949" cy="409092"/>
            <a:chOff x="2453050" y="4018422"/>
            <a:chExt cx="1165949" cy="409092"/>
          </a:xfrm>
        </p:grpSpPr>
        <p:sp>
          <p:nvSpPr>
            <p:cNvPr id="58" name="TextBox 57"/>
            <p:cNvSpPr txBox="1"/>
            <p:nvPr/>
          </p:nvSpPr>
          <p:spPr bwMode="gray">
            <a:xfrm>
              <a:off x="2469718" y="4327487"/>
              <a:ext cx="1149281" cy="100027"/>
            </a:xfrm>
            <a:prstGeom prst="rect">
              <a:avLst/>
            </a:prstGeom>
            <a:noFill/>
          </p:spPr>
          <p:txBody>
            <a:bodyPr wrap="square" lIns="0" tIns="0" rIns="0" bIns="0" rtlCol="0">
              <a:spAutoFit/>
            </a:bodyPr>
            <a:lstStyle/>
            <a:p>
              <a:pPr>
                <a:spcBef>
                  <a:spcPts val="500"/>
                </a:spcBef>
              </a:pPr>
              <a:r>
                <a:rPr lang="en-US" sz="650" dirty="0">
                  <a:solidFill>
                    <a:srgbClr val="333E48"/>
                  </a:solidFill>
                </a:rPr>
                <a:t>in documented ROI each year</a:t>
              </a:r>
            </a:p>
          </p:txBody>
        </p:sp>
        <p:sp>
          <p:nvSpPr>
            <p:cNvPr id="59" name="TextBox 58"/>
            <p:cNvSpPr txBox="1"/>
            <p:nvPr/>
          </p:nvSpPr>
          <p:spPr bwMode="gray">
            <a:xfrm>
              <a:off x="2453050" y="4018422"/>
              <a:ext cx="1110016" cy="307777"/>
            </a:xfrm>
            <a:prstGeom prst="rect">
              <a:avLst/>
            </a:prstGeom>
            <a:noFill/>
          </p:spPr>
          <p:txBody>
            <a:bodyPr wrap="square" lIns="0" tIns="0" rIns="0" bIns="0" rtlCol="0">
              <a:spAutoFit/>
            </a:bodyPr>
            <a:lstStyle/>
            <a:p>
              <a:pPr>
                <a:spcBef>
                  <a:spcPts val="500"/>
                </a:spcBef>
              </a:pPr>
              <a:r>
                <a:rPr lang="en-US" sz="2000" dirty="0">
                  <a:solidFill>
                    <a:srgbClr val="CF0A2C"/>
                  </a:solidFill>
                </a:rPr>
                <a:t>$2 billion</a:t>
              </a:r>
              <a:r>
                <a:rPr lang="en-US" sz="2000" baseline="30000" dirty="0">
                  <a:solidFill>
                    <a:srgbClr val="CF0A2C"/>
                  </a:solidFill>
                </a:rPr>
                <a:t>+</a:t>
              </a:r>
              <a:endParaRPr lang="en-US" sz="2000" dirty="0">
                <a:solidFill>
                  <a:srgbClr val="CF0A2C"/>
                </a:solidFill>
              </a:endParaRPr>
            </a:p>
          </p:txBody>
        </p:sp>
      </p:grpSp>
      <p:grpSp>
        <p:nvGrpSpPr>
          <p:cNvPr id="60" name="Group 59"/>
          <p:cNvGrpSpPr/>
          <p:nvPr userDrawn="1"/>
        </p:nvGrpSpPr>
        <p:grpSpPr bwMode="gray">
          <a:xfrm>
            <a:off x="0" y="730531"/>
            <a:ext cx="3752990" cy="3146488"/>
            <a:chOff x="0" y="730531"/>
            <a:chExt cx="3752990" cy="3146488"/>
          </a:xfrm>
        </p:grpSpPr>
        <p:sp>
          <p:nvSpPr>
            <p:cNvPr id="61" name="Rectangle 27"/>
            <p:cNvSpPr/>
            <p:nvPr/>
          </p:nvSpPr>
          <p:spPr bwMode="gray">
            <a:xfrm>
              <a:off x="0" y="730531"/>
              <a:ext cx="3752990" cy="3146488"/>
            </a:xfrm>
            <a:custGeom>
              <a:avLst/>
              <a:gdLst/>
              <a:ahLst/>
              <a:cxnLst/>
              <a:rect l="l" t="t" r="r" b="b"/>
              <a:pathLst>
                <a:path w="3752990" h="3146488">
                  <a:moveTo>
                    <a:pt x="0" y="0"/>
                  </a:moveTo>
                  <a:lnTo>
                    <a:pt x="3752990" y="0"/>
                  </a:lnTo>
                  <a:lnTo>
                    <a:pt x="3752990" y="1331"/>
                  </a:lnTo>
                  <a:lnTo>
                    <a:pt x="1728610" y="3146488"/>
                  </a:lnTo>
                  <a:lnTo>
                    <a:pt x="0" y="3146488"/>
                  </a:lnTo>
                  <a:close/>
                </a:path>
              </a:pathLst>
            </a:custGeom>
            <a:solidFill>
              <a:srgbClr val="9EACB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62" name="Rectangle 26"/>
            <p:cNvSpPr/>
            <p:nvPr/>
          </p:nvSpPr>
          <p:spPr bwMode="gray">
            <a:xfrm>
              <a:off x="0" y="730531"/>
              <a:ext cx="3592716" cy="3146488"/>
            </a:xfrm>
            <a:custGeom>
              <a:avLst/>
              <a:gdLst/>
              <a:ahLst/>
              <a:cxnLst/>
              <a:rect l="l" t="t" r="r" b="b"/>
              <a:pathLst>
                <a:path w="3592716" h="3146488">
                  <a:moveTo>
                    <a:pt x="0" y="0"/>
                  </a:moveTo>
                  <a:lnTo>
                    <a:pt x="3592716" y="0"/>
                  </a:lnTo>
                  <a:lnTo>
                    <a:pt x="3592716" y="1331"/>
                  </a:lnTo>
                  <a:lnTo>
                    <a:pt x="1568336" y="3146488"/>
                  </a:lnTo>
                  <a:lnTo>
                    <a:pt x="0" y="3146488"/>
                  </a:lnTo>
                  <a:close/>
                </a:path>
              </a:pathLst>
            </a:custGeom>
            <a:solidFill>
              <a:srgbClr val="BBC6C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63" name="Rectangle 12"/>
            <p:cNvSpPr/>
            <p:nvPr/>
          </p:nvSpPr>
          <p:spPr bwMode="gray">
            <a:xfrm>
              <a:off x="0" y="730531"/>
              <a:ext cx="3433989" cy="3146488"/>
            </a:xfrm>
            <a:custGeom>
              <a:avLst/>
              <a:gdLst/>
              <a:ahLst/>
              <a:cxnLst/>
              <a:rect l="l" t="t" r="r" b="b"/>
              <a:pathLst>
                <a:path w="3433989" h="3146488">
                  <a:moveTo>
                    <a:pt x="0" y="0"/>
                  </a:moveTo>
                  <a:lnTo>
                    <a:pt x="3433989" y="0"/>
                  </a:lnTo>
                  <a:lnTo>
                    <a:pt x="3433989" y="1331"/>
                  </a:lnTo>
                  <a:lnTo>
                    <a:pt x="1409609" y="3146488"/>
                  </a:lnTo>
                  <a:lnTo>
                    <a:pt x="0" y="3146488"/>
                  </a:lnTo>
                  <a:close/>
                </a:path>
              </a:pathLst>
            </a:custGeom>
            <a:solidFill>
              <a:srgbClr val="D5DC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grpSp>
      <p:cxnSp>
        <p:nvCxnSpPr>
          <p:cNvPr id="64" name="Straight Connector 63"/>
          <p:cNvCxnSpPr/>
          <p:nvPr userDrawn="1"/>
        </p:nvCxnSpPr>
        <p:spPr bwMode="gray">
          <a:xfrm>
            <a:off x="2913416" y="2420595"/>
            <a:ext cx="274320"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bwMode="gray">
          <a:xfrm>
            <a:off x="3342620" y="1737806"/>
            <a:ext cx="274320"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bwMode="gray">
          <a:xfrm>
            <a:off x="2460824" y="3104252"/>
            <a:ext cx="274320"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bwMode="gray">
          <a:xfrm>
            <a:off x="320319" y="2083700"/>
            <a:ext cx="274320"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8" name="TextBox 67"/>
          <p:cNvSpPr txBox="1"/>
          <p:nvPr userDrawn="1"/>
        </p:nvSpPr>
        <p:spPr bwMode="gray">
          <a:xfrm>
            <a:off x="320319" y="1035575"/>
            <a:ext cx="2184445" cy="525785"/>
          </a:xfrm>
          <a:prstGeom prst="rect">
            <a:avLst/>
          </a:prstGeom>
          <a:noFill/>
        </p:spPr>
        <p:txBody>
          <a:bodyPr wrap="square" lIns="0" tIns="0" rIns="0" bIns="0" rtlCol="0">
            <a:spAutoFit/>
          </a:bodyPr>
          <a:lstStyle/>
          <a:p>
            <a:pPr>
              <a:spcBef>
                <a:spcPts val="500"/>
              </a:spcBef>
              <a:tabLst>
                <a:tab pos="1601788" algn="l"/>
              </a:tabLst>
            </a:pPr>
            <a:r>
              <a:rPr lang="en-US" sz="750" dirty="0">
                <a:solidFill>
                  <a:srgbClr val="333E48"/>
                </a:solidFill>
                <a:cs typeface="Arial" panose="020B0604020202020204" pitchFamily="34" charset="0"/>
              </a:rPr>
              <a:t>AT THE CORE</a:t>
            </a:r>
          </a:p>
          <a:p>
            <a:pPr>
              <a:spcBef>
                <a:spcPts val="500"/>
              </a:spcBef>
              <a:tabLst>
                <a:tab pos="1427163" algn="l"/>
              </a:tabLst>
            </a:pPr>
            <a:r>
              <a:rPr lang="en-US" sz="750" dirty="0">
                <a:solidFill>
                  <a:srgbClr val="333E48"/>
                </a:solidFill>
                <a:cs typeface="Arial" panose="020B0604020202020204" pitchFamily="34" charset="0"/>
              </a:rPr>
              <a:t>For 35+ years, our </a:t>
            </a:r>
            <a:r>
              <a:rPr lang="en-US" sz="750" b="1" dirty="0">
                <a:solidFill>
                  <a:srgbClr val="333E48"/>
                </a:solidFill>
                <a:cs typeface="Arial" panose="020B0604020202020204" pitchFamily="34" charset="0"/>
              </a:rPr>
              <a:t>research</a:t>
            </a:r>
            <a:r>
              <a:rPr lang="en-US" sz="750" dirty="0">
                <a:solidFill>
                  <a:srgbClr val="333E48"/>
                </a:solidFill>
                <a:cs typeface="Arial" panose="020B0604020202020204" pitchFamily="34" charset="0"/>
              </a:rPr>
              <a:t> has been the health care industry’s guiding light, bringing members closer to best practice performance.</a:t>
            </a:r>
            <a:endParaRPr lang="en-US" sz="750" dirty="0">
              <a:solidFill>
                <a:srgbClr val="333E48"/>
              </a:solidFill>
            </a:endParaRPr>
          </a:p>
        </p:txBody>
      </p:sp>
      <p:sp>
        <p:nvSpPr>
          <p:cNvPr id="69" name="TextBox 68"/>
          <p:cNvSpPr txBox="1"/>
          <p:nvPr userDrawn="1"/>
        </p:nvSpPr>
        <p:spPr bwMode="gray">
          <a:xfrm>
            <a:off x="320319" y="2155877"/>
            <a:ext cx="1812496" cy="664284"/>
          </a:xfrm>
          <a:prstGeom prst="rect">
            <a:avLst/>
          </a:prstGeom>
          <a:noFill/>
        </p:spPr>
        <p:txBody>
          <a:bodyPr wrap="square" lIns="0" tIns="0" rIns="0" bIns="0" rtlCol="0">
            <a:spAutoFit/>
          </a:bodyPr>
          <a:lstStyle/>
          <a:p>
            <a:pPr>
              <a:spcBef>
                <a:spcPts val="1800"/>
              </a:spcBef>
            </a:pPr>
            <a:r>
              <a:rPr lang="en-US" sz="900" b="1" dirty="0">
                <a:solidFill>
                  <a:srgbClr val="333E48"/>
                </a:solidFill>
                <a:cs typeface="Arial" panose="020B0604020202020204" pitchFamily="34" charset="0"/>
              </a:rPr>
              <a:t>RESEARCH </a:t>
            </a:r>
            <a:r>
              <a:rPr lang="en-US" sz="900" dirty="0">
                <a:solidFill>
                  <a:srgbClr val="333E48"/>
                </a:solidFill>
                <a:cs typeface="Arial" panose="020B0604020202020204" pitchFamily="34" charset="0"/>
              </a:rPr>
              <a:t>Platform</a:t>
            </a:r>
            <a:endParaRPr lang="en-US" sz="900" b="1" dirty="0">
              <a:solidFill>
                <a:srgbClr val="333E48"/>
              </a:solidFill>
              <a:cs typeface="Arial" panose="020B0604020202020204" pitchFamily="34" charset="0"/>
            </a:endParaRPr>
          </a:p>
          <a:p>
            <a:pPr>
              <a:spcBef>
                <a:spcPts val="500"/>
              </a:spcBef>
            </a:pPr>
            <a:r>
              <a:rPr lang="en-US" sz="750" dirty="0">
                <a:solidFill>
                  <a:srgbClr val="333E48"/>
                </a:solidFill>
                <a:cs typeface="Arial" panose="020B0604020202020204" pitchFamily="34" charset="0"/>
              </a:rPr>
              <a:t>Every major player in your health care organization gets a direct line to the industry’s most‑needed insights and</a:t>
            </a:r>
            <a:br>
              <a:rPr lang="en-US" sz="750" dirty="0">
                <a:solidFill>
                  <a:srgbClr val="333E48"/>
                </a:solidFill>
                <a:cs typeface="Arial" panose="020B0604020202020204" pitchFamily="34" charset="0"/>
              </a:rPr>
            </a:br>
            <a:r>
              <a:rPr lang="en-US" sz="750" dirty="0">
                <a:solidFill>
                  <a:srgbClr val="333E48"/>
                </a:solidFill>
                <a:cs typeface="Arial" panose="020B0604020202020204" pitchFamily="34" charset="0"/>
              </a:rPr>
              <a:t>most-successful ideas.</a:t>
            </a:r>
            <a:endParaRPr lang="en-US" sz="750" dirty="0">
              <a:solidFill>
                <a:srgbClr val="333E48"/>
              </a:solidFill>
            </a:endParaRPr>
          </a:p>
        </p:txBody>
      </p:sp>
    </p:spTree>
    <p:extLst>
      <p:ext uri="{BB962C8B-B14F-4D97-AF65-F5344CB8AC3E}">
        <p14:creationId xmlns:p14="http://schemas.microsoft.com/office/powerpoint/2010/main" val="1794707287"/>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preserve="1" userDrawn="1">
  <p:cSld name="Road Map (Editable)">
    <p:bg bwMode="gray">
      <p:bgPr>
        <a:solidFill>
          <a:schemeClr val="accent4"/>
        </a:solidFill>
        <a:effectLst/>
      </p:bgPr>
    </p:bg>
    <p:spTree>
      <p:nvGrpSpPr>
        <p:cNvPr id="1" name=""/>
        <p:cNvGrpSpPr/>
        <p:nvPr/>
      </p:nvGrpSpPr>
      <p:grpSpPr>
        <a:xfrm>
          <a:off x="0" y="0"/>
          <a:ext cx="0" cy="0"/>
          <a:chOff x="0" y="0"/>
          <a:chExt cx="0" cy="0"/>
        </a:xfrm>
      </p:grpSpPr>
      <p:sp>
        <p:nvSpPr>
          <p:cNvPr id="11" name="Rectangle 10"/>
          <p:cNvSpPr/>
          <p:nvPr userDrawn="1"/>
        </p:nvSpPr>
        <p:spPr bwMode="gray">
          <a:xfrm rot="10800000">
            <a:off x="5015827" y="1"/>
            <a:ext cx="843487" cy="346342"/>
          </a:xfrm>
          <a:prstGeom prst="rect">
            <a:avLst/>
          </a:prstGeom>
          <a:solidFill>
            <a:schemeClr val="accent6"/>
          </a:solidFill>
          <a:ln w="19050" cap="sq"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333E48"/>
              </a:solidFill>
            </a:endParaRPr>
          </a:p>
        </p:txBody>
      </p:sp>
      <p:cxnSp>
        <p:nvCxnSpPr>
          <p:cNvPr id="24" name="Straight Connector 23"/>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sp>
        <p:nvSpPr>
          <p:cNvPr id="27" name="TextBox 26"/>
          <p:cNvSpPr txBox="1"/>
          <p:nvPr userDrawn="1"/>
        </p:nvSpPr>
        <p:spPr bwMode="gray">
          <a:xfrm>
            <a:off x="5015829" y="141999"/>
            <a:ext cx="843487" cy="138499"/>
          </a:xfrm>
          <a:prstGeom prst="rect">
            <a:avLst/>
          </a:prstGeom>
          <a:noFill/>
        </p:spPr>
        <p:txBody>
          <a:bodyPr wrap="square" lIns="0" tIns="0" rIns="0" bIns="0" rtlCol="0">
            <a:spAutoFit/>
          </a:bodyPr>
          <a:lstStyle/>
          <a:p>
            <a:pPr algn="ctr">
              <a:spcBef>
                <a:spcPts val="500"/>
              </a:spcBef>
            </a:pPr>
            <a:r>
              <a:rPr lang="en-US" sz="900" dirty="0">
                <a:solidFill>
                  <a:srgbClr val="FFFFFF"/>
                </a:solidFill>
              </a:rPr>
              <a:t>ROAD MAP</a:t>
            </a:r>
          </a:p>
        </p:txBody>
      </p:sp>
      <p:sp>
        <p:nvSpPr>
          <p:cNvPr id="32" name="Text Placeholder 3"/>
          <p:cNvSpPr>
            <a:spLocks noGrp="1"/>
          </p:cNvSpPr>
          <p:nvPr>
            <p:ph type="body" sz="quarter" idx="13" hasCustomPrompt="1"/>
          </p:nvPr>
        </p:nvSpPr>
        <p:spPr bwMode="gray">
          <a:xfrm>
            <a:off x="1363152" y="1038840"/>
            <a:ext cx="3749040" cy="215444"/>
          </a:xfrm>
        </p:spPr>
        <p:txBody>
          <a:bodyPr anchor="ctr" anchorCtr="0"/>
          <a:lstStyle>
            <a:lvl1pPr marL="0" indent="0">
              <a:spcBef>
                <a:spcPts val="0"/>
              </a:spcBef>
              <a:buNone/>
              <a:defRPr sz="140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14pt, White, Title Case</a:t>
            </a:r>
          </a:p>
        </p:txBody>
      </p:sp>
      <p:sp>
        <p:nvSpPr>
          <p:cNvPr id="18" name="Title 17"/>
          <p:cNvSpPr>
            <a:spLocks noGrp="1"/>
          </p:cNvSpPr>
          <p:nvPr>
            <p:ph type="title" hasCustomPrompt="1"/>
          </p:nvPr>
        </p:nvSpPr>
        <p:spPr bwMode="gray">
          <a:xfrm>
            <a:off x="853936" y="1009402"/>
            <a:ext cx="274320" cy="274320"/>
          </a:xfrm>
          <a:prstGeom prst="ellipse">
            <a:avLst/>
          </a:prstGeom>
          <a:solidFill>
            <a:schemeClr val="bg1"/>
          </a:solidFill>
          <a:ln>
            <a:noFill/>
          </a:ln>
        </p:spPr>
        <p:txBody>
          <a:bodyPr wrap="none" anchor="ctr" anchorCtr="1">
            <a:noAutofit/>
          </a:bodyPr>
          <a:lstStyle>
            <a:lvl1pPr>
              <a:defRPr sz="1400" b="0">
                <a:solidFill>
                  <a:schemeClr val="accent6"/>
                </a:solidFill>
              </a:defRPr>
            </a:lvl1pPr>
          </a:lstStyle>
          <a:p>
            <a:r>
              <a:rPr lang="en-US" dirty="0"/>
              <a:t>#</a:t>
            </a:r>
          </a:p>
        </p:txBody>
      </p:sp>
      <p:sp>
        <p:nvSpPr>
          <p:cNvPr id="20" name="Text Placeholder 19"/>
          <p:cNvSpPr>
            <a:spLocks noGrp="1"/>
          </p:cNvSpPr>
          <p:nvPr>
            <p:ph type="body" sz="quarter" idx="17" hasCustomPrompt="1"/>
          </p:nvPr>
        </p:nvSpPr>
        <p:spPr bwMode="gray">
          <a:xfrm>
            <a:off x="853936" y="1588773"/>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a:t>#</a:t>
            </a:r>
          </a:p>
        </p:txBody>
      </p:sp>
      <p:sp>
        <p:nvSpPr>
          <p:cNvPr id="39" name="Text Placeholder 3"/>
          <p:cNvSpPr>
            <a:spLocks noGrp="1"/>
          </p:cNvSpPr>
          <p:nvPr>
            <p:ph type="body" sz="quarter" idx="18" hasCustomPrompt="1"/>
          </p:nvPr>
        </p:nvSpPr>
        <p:spPr bwMode="gray">
          <a:xfrm>
            <a:off x="1363152" y="1650328"/>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10pt Regular, Accent 1, Title Case</a:t>
            </a:r>
          </a:p>
        </p:txBody>
      </p:sp>
      <p:sp>
        <p:nvSpPr>
          <p:cNvPr id="40" name="Text Placeholder 19"/>
          <p:cNvSpPr>
            <a:spLocks noGrp="1"/>
          </p:cNvSpPr>
          <p:nvPr>
            <p:ph type="body" sz="quarter" idx="19" hasCustomPrompt="1"/>
          </p:nvPr>
        </p:nvSpPr>
        <p:spPr bwMode="gray">
          <a:xfrm>
            <a:off x="853936" y="2170823"/>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a:t>#</a:t>
            </a:r>
          </a:p>
        </p:txBody>
      </p:sp>
      <p:sp>
        <p:nvSpPr>
          <p:cNvPr id="41" name="Text Placeholder 3"/>
          <p:cNvSpPr>
            <a:spLocks noGrp="1"/>
          </p:cNvSpPr>
          <p:nvPr>
            <p:ph type="body" sz="quarter" idx="20" hasCustomPrompt="1"/>
          </p:nvPr>
        </p:nvSpPr>
        <p:spPr bwMode="gray">
          <a:xfrm>
            <a:off x="1363152" y="2232378"/>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10pt Regular, Accent 1, Title Case</a:t>
            </a:r>
          </a:p>
        </p:txBody>
      </p:sp>
      <p:sp>
        <p:nvSpPr>
          <p:cNvPr id="42" name="Text Placeholder 19"/>
          <p:cNvSpPr>
            <a:spLocks noGrp="1"/>
          </p:cNvSpPr>
          <p:nvPr>
            <p:ph type="body" sz="quarter" idx="21" hasCustomPrompt="1"/>
          </p:nvPr>
        </p:nvSpPr>
        <p:spPr bwMode="gray">
          <a:xfrm>
            <a:off x="853936" y="2752873"/>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a:t>#</a:t>
            </a:r>
          </a:p>
        </p:txBody>
      </p:sp>
      <p:sp>
        <p:nvSpPr>
          <p:cNvPr id="43" name="Text Placeholder 3"/>
          <p:cNvSpPr>
            <a:spLocks noGrp="1"/>
          </p:cNvSpPr>
          <p:nvPr>
            <p:ph type="body" sz="quarter" idx="22" hasCustomPrompt="1"/>
          </p:nvPr>
        </p:nvSpPr>
        <p:spPr bwMode="gray">
          <a:xfrm>
            <a:off x="1363152" y="2814428"/>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10pt Regular, Accent 1, Title Case</a:t>
            </a:r>
          </a:p>
        </p:txBody>
      </p:sp>
      <p:sp>
        <p:nvSpPr>
          <p:cNvPr id="44" name="Text Placeholder 19"/>
          <p:cNvSpPr>
            <a:spLocks noGrp="1"/>
          </p:cNvSpPr>
          <p:nvPr>
            <p:ph type="body" sz="quarter" idx="23" hasCustomPrompt="1"/>
          </p:nvPr>
        </p:nvSpPr>
        <p:spPr bwMode="gray">
          <a:xfrm>
            <a:off x="853936" y="3334922"/>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a:t>#</a:t>
            </a:r>
          </a:p>
        </p:txBody>
      </p:sp>
      <p:sp>
        <p:nvSpPr>
          <p:cNvPr id="45" name="Text Placeholder 3"/>
          <p:cNvSpPr>
            <a:spLocks noGrp="1"/>
          </p:cNvSpPr>
          <p:nvPr>
            <p:ph type="body" sz="quarter" idx="24" hasCustomPrompt="1"/>
          </p:nvPr>
        </p:nvSpPr>
        <p:spPr bwMode="gray">
          <a:xfrm>
            <a:off x="1363152" y="3396477"/>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10pt Regular, Accent 1, Title Case</a:t>
            </a:r>
          </a:p>
        </p:txBody>
      </p:sp>
      <p:sp>
        <p:nvSpPr>
          <p:cNvPr id="17"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9" name="Text Placeholder 1"/>
          <p:cNvSpPr txBox="1">
            <a:spLocks/>
          </p:cNvSpPr>
          <p:nvPr userDrawn="1"/>
        </p:nvSpPr>
        <p:spPr bwMode="gray">
          <a:xfrm>
            <a:off x="6469576" y="0"/>
            <a:ext cx="1685883" cy="3629199"/>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b="1" dirty="0">
                <a:solidFill>
                  <a:srgbClr val="FFFFFF"/>
                </a:solidFill>
              </a:rPr>
              <a:t>How to Use this</a:t>
            </a:r>
            <a:br>
              <a:rPr lang="en-US" b="1" dirty="0">
                <a:solidFill>
                  <a:srgbClr val="FFFFFF"/>
                </a:solidFill>
              </a:rPr>
            </a:br>
            <a:r>
              <a:rPr lang="en-US" b="1" dirty="0">
                <a:solidFill>
                  <a:srgbClr val="FFFFFF"/>
                </a:solidFill>
              </a:rPr>
              <a:t>Editable Road Map</a:t>
            </a:r>
          </a:p>
          <a:p>
            <a:pPr marL="169863" indent="-169863">
              <a:buFont typeface="+mj-lt"/>
              <a:buAutoNum type="arabicPeriod"/>
            </a:pPr>
            <a:r>
              <a:rPr lang="en-US" sz="800" dirty="0">
                <a:solidFill>
                  <a:srgbClr val="FFFFFF"/>
                </a:solidFill>
              </a:rPr>
              <a:t>Insert a road map layout</a:t>
            </a:r>
          </a:p>
          <a:p>
            <a:pPr marL="169863" indent="-169863">
              <a:buFont typeface="+mj-lt"/>
              <a:buAutoNum type="arabicPeriod"/>
            </a:pPr>
            <a:r>
              <a:rPr lang="en-US" sz="800" dirty="0">
                <a:solidFill>
                  <a:srgbClr val="FFFFFF"/>
                </a:solidFill>
              </a:rPr>
              <a:t>Determine how many sections are needed</a:t>
            </a:r>
          </a:p>
          <a:p>
            <a:pPr marL="169863" indent="-169863">
              <a:buFont typeface="+mj-lt"/>
              <a:buAutoNum type="arabicPeriod"/>
            </a:pPr>
            <a:r>
              <a:rPr lang="en-US" sz="800" dirty="0">
                <a:solidFill>
                  <a:srgbClr val="FFFFFF"/>
                </a:solidFill>
              </a:rPr>
              <a:t>If only 3, delete rows 2 and 4. If 4, delete row 5.</a:t>
            </a:r>
          </a:p>
          <a:p>
            <a:pPr marL="169863" indent="-169863">
              <a:buFont typeface="+mj-lt"/>
              <a:buAutoNum type="arabicPeriod"/>
            </a:pPr>
            <a:r>
              <a:rPr lang="en-US" sz="800" dirty="0">
                <a:solidFill>
                  <a:srgbClr val="FFFFFF"/>
                </a:solidFill>
              </a:rPr>
              <a:t>Change the highlighted section title to Arial Regular 10pt, Accent 1 so all the titles are the exact same font style</a:t>
            </a:r>
          </a:p>
          <a:p>
            <a:pPr marL="169863" indent="-169863">
              <a:buFont typeface="+mj-lt"/>
              <a:buAutoNum type="arabicPeriod"/>
            </a:pPr>
            <a:r>
              <a:rPr lang="en-US" sz="800" dirty="0">
                <a:solidFill>
                  <a:srgbClr val="FFFFFF"/>
                </a:solidFill>
              </a:rPr>
              <a:t>Type in #’s and section titles for all levels</a:t>
            </a:r>
          </a:p>
          <a:p>
            <a:pPr marL="169863" indent="-169863">
              <a:buFont typeface="+mj-lt"/>
              <a:buAutoNum type="arabicPeriod"/>
            </a:pPr>
            <a:r>
              <a:rPr lang="en-US" sz="800" dirty="0">
                <a:solidFill>
                  <a:srgbClr val="FFFFFF"/>
                </a:solidFill>
              </a:rPr>
              <a:t>Duplicate the slide so you have a slide for each section</a:t>
            </a:r>
          </a:p>
          <a:p>
            <a:pPr marL="169863" indent="-169863">
              <a:buFont typeface="+mj-lt"/>
              <a:buAutoNum type="arabicPeriod"/>
            </a:pPr>
            <a:r>
              <a:rPr lang="en-US" sz="800" dirty="0">
                <a:solidFill>
                  <a:srgbClr val="FFFFFF"/>
                </a:solidFill>
              </a:rPr>
              <a:t>On each slide, change the highlighted section title back to Arial Regular 14pt white</a:t>
            </a:r>
          </a:p>
          <a:p>
            <a:pPr>
              <a:spcBef>
                <a:spcPts val="1200"/>
              </a:spcBef>
              <a:buFont typeface="+mj-lt"/>
              <a:buNone/>
            </a:pPr>
            <a:r>
              <a:rPr lang="en-US" sz="900" b="1" dirty="0">
                <a:solidFill>
                  <a:srgbClr val="FFFFFF"/>
                </a:solidFill>
              </a:rPr>
              <a:t>NEED MORE SECTIONS?</a:t>
            </a:r>
          </a:p>
          <a:p>
            <a:pPr>
              <a:spcBef>
                <a:spcPts val="200"/>
              </a:spcBef>
              <a:buFont typeface="+mj-lt"/>
              <a:buNone/>
            </a:pPr>
            <a:r>
              <a:rPr lang="en-US" sz="750" dirty="0">
                <a:solidFill>
                  <a:srgbClr val="FFFFFF"/>
                </a:solidFill>
              </a:rPr>
              <a:t>See the on-screen GLG for a customizable road map layout that includes 8 levels. It can be inserted into this deck. </a:t>
            </a:r>
          </a:p>
        </p:txBody>
      </p:sp>
    </p:spTree>
    <p:extLst>
      <p:ext uri="{BB962C8B-B14F-4D97-AF65-F5344CB8AC3E}">
        <p14:creationId xmlns:p14="http://schemas.microsoft.com/office/powerpoint/2010/main" val="958700285"/>
      </p:ext>
    </p:extLst>
  </p:cSld>
  <p:clrMapOvr>
    <a:masterClrMapping/>
  </p:clrMapOvr>
  <p:extLst mod="1">
    <p:ext uri="{DCECCB84-F9BA-43D5-87BE-67443E8EF086}">
      <p15:sldGuideLst xmlns:p15="http://schemas.microsoft.com/office/powerpoint/2012/main">
        <p15:guide id="1" pos="852">
          <p15:clr>
            <a:srgbClr val="FBAE40"/>
          </p15:clr>
        </p15:guide>
      </p15:sldGuideLst>
    </p:ext>
  </p:extLst>
</p:sldLayout>
</file>

<file path=ppt/slideLayouts/slideLayout697.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accent4"/>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474194" y="568403"/>
            <a:ext cx="1677880" cy="640080"/>
          </a:xfrm>
          <a:prstGeom prst="rect">
            <a:avLst/>
          </a:prstGeom>
        </p:spPr>
      </p:pic>
      <p:sp>
        <p:nvSpPr>
          <p:cNvPr id="2" name="Title 1"/>
          <p:cNvSpPr>
            <a:spLocks noGrp="1"/>
          </p:cNvSpPr>
          <p:nvPr>
            <p:ph type="title" hasCustomPrompt="1"/>
          </p:nvPr>
        </p:nvSpPr>
        <p:spPr bwMode="gray">
          <a:xfrm>
            <a:off x="595175" y="2061430"/>
            <a:ext cx="4114800" cy="664797"/>
          </a:xfrm>
          <a:prstGeom prst="rect">
            <a:avLst/>
          </a:prstGeom>
        </p:spPr>
        <p:txBody>
          <a:bodyPr lIns="0" tIns="0" rIns="0" bIns="0" anchor="b" anchorCtr="0">
            <a:spAutoFit/>
          </a:bodyPr>
          <a:lstStyle>
            <a:lvl1pPr>
              <a:lnSpc>
                <a:spcPct val="90000"/>
              </a:lnSpc>
              <a:defRPr sz="2400" b="0" baseline="0">
                <a:solidFill>
                  <a:schemeClr val="bg1"/>
                </a:solidFill>
              </a:defRPr>
            </a:lvl1pPr>
          </a:lstStyle>
          <a:p>
            <a:r>
              <a:rPr lang="en-US" dirty="0"/>
              <a:t>Divider Title – Arial 25pt Regular, Title Case</a:t>
            </a:r>
          </a:p>
        </p:txBody>
      </p:sp>
      <p:sp>
        <p:nvSpPr>
          <p:cNvPr id="4" name="Text Placeholder 3"/>
          <p:cNvSpPr>
            <a:spLocks noGrp="1"/>
          </p:cNvSpPr>
          <p:nvPr>
            <p:ph type="body" sz="quarter" idx="19" hasCustomPrompt="1"/>
          </p:nvPr>
        </p:nvSpPr>
        <p:spPr bwMode="gray">
          <a:xfrm>
            <a:off x="595175" y="2827417"/>
            <a:ext cx="4114800" cy="184666"/>
          </a:xfrm>
        </p:spPr>
        <p:txBody>
          <a:bodyPr/>
          <a:lstStyle>
            <a:lvl1pPr marL="0" indent="0">
              <a:spcBef>
                <a:spcPts val="0"/>
              </a:spcBef>
              <a:buNone/>
              <a:defRPr sz="1200">
                <a:solidFill>
                  <a:schemeClr val="accent2"/>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Arial 12pt Regular, Title Case</a:t>
            </a:r>
          </a:p>
        </p:txBody>
      </p:sp>
      <p:sp>
        <p:nvSpPr>
          <p:cNvPr id="7" name="Text Placeholder 6"/>
          <p:cNvSpPr>
            <a:spLocks noGrp="1"/>
          </p:cNvSpPr>
          <p:nvPr>
            <p:ph type="body" sz="quarter" idx="20" hasCustomPrompt="1"/>
          </p:nvPr>
        </p:nvSpPr>
        <p:spPr bwMode="gray">
          <a:xfrm>
            <a:off x="597556" y="3711659"/>
            <a:ext cx="2286000" cy="538609"/>
          </a:xfrm>
        </p:spPr>
        <p:txBody>
          <a:bodyPr/>
          <a:lstStyle>
            <a:lvl1pPr>
              <a:spcBef>
                <a:spcPts val="300"/>
              </a:spcBef>
              <a:defRPr sz="10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6" name="Text Placeholder 15"/>
          <p:cNvSpPr>
            <a:spLocks noGrp="1"/>
          </p:cNvSpPr>
          <p:nvPr>
            <p:ph type="body" sz="quarter" idx="21" hasCustomPrompt="1"/>
          </p:nvPr>
        </p:nvSpPr>
        <p:spPr bwMode="gray">
          <a:xfrm>
            <a:off x="4077912" y="3491875"/>
            <a:ext cx="1272143" cy="193899"/>
          </a:xfrm>
          <a:prstGeom prst="rect">
            <a:avLst/>
          </a:prstGeom>
          <a:solidFill>
            <a:schemeClr val="accent6"/>
          </a:solidFill>
          <a:ln cap="sq">
            <a:noFill/>
            <a:miter lim="800000"/>
          </a:ln>
        </p:spPr>
        <p:txBody>
          <a:bodyPr wrap="none" lIns="45720" tIns="27432" rIns="45720" bIns="27432">
            <a:spAutoFit/>
          </a:bodyPr>
          <a:lstStyle>
            <a:lvl1pPr marL="0" indent="0" algn="r">
              <a:spcBef>
                <a:spcPts val="0"/>
              </a:spcBef>
              <a:buNone/>
              <a:defRPr sz="900" cap="all" spc="0" baseline="0">
                <a:solidFill>
                  <a:schemeClr val="bg1"/>
                </a:solidFill>
                <a:latin typeface="+mj-lt"/>
              </a:defRPr>
            </a:lvl1pPr>
          </a:lstStyle>
          <a:p>
            <a:pPr lvl="0"/>
            <a:r>
              <a:rPr lang="en-US" dirty="0"/>
              <a:t>Insert break type</a:t>
            </a:r>
          </a:p>
        </p:txBody>
      </p:sp>
      <p:sp>
        <p:nvSpPr>
          <p:cNvPr id="18" name="Text Placeholder 17"/>
          <p:cNvSpPr>
            <a:spLocks noGrp="1"/>
          </p:cNvSpPr>
          <p:nvPr>
            <p:ph type="body" sz="quarter" idx="22" hasCustomPrompt="1"/>
          </p:nvPr>
        </p:nvSpPr>
        <p:spPr bwMode="gray">
          <a:xfrm>
            <a:off x="5397502" y="3171239"/>
            <a:ext cx="685800" cy="1384995"/>
          </a:xfrm>
        </p:spPr>
        <p:txBody>
          <a:bodyPr/>
          <a:lstStyle>
            <a:lvl1pPr marL="0" indent="0" algn="r">
              <a:spcBef>
                <a:spcPts val="0"/>
              </a:spcBef>
              <a:buNone/>
              <a:defRPr sz="9000">
                <a:solidFill>
                  <a:schemeClr val="accent3"/>
                </a:solidFill>
                <a:latin typeface="+mj-lt"/>
              </a:defRPr>
            </a:lvl1pPr>
          </a:lstStyle>
          <a:p>
            <a:pPr lvl="0"/>
            <a:r>
              <a:rPr lang="en-US" dirty="0"/>
              <a:t>#</a:t>
            </a:r>
          </a:p>
        </p:txBody>
      </p:sp>
      <p:sp>
        <p:nvSpPr>
          <p:cNvPr id="12"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cxnSp>
        <p:nvCxnSpPr>
          <p:cNvPr id="11" name="Straight Connector 10"/>
          <p:cNvCxnSpPr/>
          <p:nvPr userDrawn="1"/>
        </p:nvCxnSpPr>
        <p:spPr bwMode="gray">
          <a:xfrm>
            <a:off x="595175" y="3486806"/>
            <a:ext cx="4754880"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1"/>
          <p:cNvSpPr txBox="1">
            <a:spLocks/>
          </p:cNvSpPr>
          <p:nvPr userDrawn="1"/>
        </p:nvSpPr>
        <p:spPr bwMode="gray">
          <a:xfrm>
            <a:off x="6469576" y="3012083"/>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b="1" dirty="0">
                <a:solidFill>
                  <a:srgbClr val="FFFFFF"/>
                </a:solidFill>
              </a:rPr>
              <a:t>What’s a Break Type?</a:t>
            </a:r>
          </a:p>
          <a:p>
            <a:pPr>
              <a:spcBef>
                <a:spcPts val="300"/>
              </a:spcBef>
              <a:buFont typeface="+mj-lt"/>
              <a:buNone/>
            </a:pPr>
            <a:r>
              <a:rPr lang="en-US" sz="800" dirty="0">
                <a:solidFill>
                  <a:srgbClr val="FFFFFF"/>
                </a:solidFill>
              </a:rPr>
              <a:t>Break types can be anything that you want to consider the section following the divider as:</a:t>
            </a:r>
          </a:p>
          <a:p>
            <a:pPr marL="117475" indent="-117475">
              <a:buFont typeface="Arial" panose="020B0604020202020204" pitchFamily="34" charset="0"/>
              <a:buChar char="•"/>
            </a:pPr>
            <a:r>
              <a:rPr lang="en-US" sz="800" dirty="0">
                <a:solidFill>
                  <a:srgbClr val="FFFFFF"/>
                </a:solidFill>
              </a:rPr>
              <a:t>Section</a:t>
            </a:r>
          </a:p>
          <a:p>
            <a:pPr marL="117475" indent="-117475">
              <a:spcBef>
                <a:spcPts val="200"/>
              </a:spcBef>
              <a:buFont typeface="Arial" panose="020B0604020202020204" pitchFamily="34" charset="0"/>
              <a:buChar char="•"/>
            </a:pPr>
            <a:r>
              <a:rPr lang="en-US" sz="800" dirty="0">
                <a:solidFill>
                  <a:srgbClr val="FFFFFF"/>
                </a:solidFill>
              </a:rPr>
              <a:t>Chapter</a:t>
            </a:r>
          </a:p>
          <a:p>
            <a:pPr marL="117475" indent="-117475">
              <a:spcBef>
                <a:spcPts val="200"/>
              </a:spcBef>
              <a:buFont typeface="Arial" panose="020B0604020202020204" pitchFamily="34" charset="0"/>
              <a:buChar char="•"/>
            </a:pPr>
            <a:r>
              <a:rPr lang="en-US" sz="800" dirty="0">
                <a:solidFill>
                  <a:srgbClr val="FFFFFF"/>
                </a:solidFill>
              </a:rPr>
              <a:t>Essay</a:t>
            </a:r>
          </a:p>
          <a:p>
            <a:pPr marL="117475" indent="-117475">
              <a:spcBef>
                <a:spcPts val="200"/>
              </a:spcBef>
              <a:buFont typeface="Arial" panose="020B0604020202020204" pitchFamily="34" charset="0"/>
              <a:buChar char="•"/>
            </a:pPr>
            <a:r>
              <a:rPr lang="en-US" sz="800" dirty="0">
                <a:solidFill>
                  <a:srgbClr val="FFFFFF"/>
                </a:solidFill>
              </a:rPr>
              <a:t>Appendix</a:t>
            </a:r>
          </a:p>
          <a:p>
            <a:pPr marL="117475" indent="-117475">
              <a:spcBef>
                <a:spcPts val="200"/>
              </a:spcBef>
              <a:buFont typeface="Arial" panose="020B0604020202020204" pitchFamily="34" charset="0"/>
              <a:buChar char="•"/>
            </a:pPr>
            <a:r>
              <a:rPr lang="en-US" sz="800" dirty="0">
                <a:solidFill>
                  <a:srgbClr val="FFFFFF"/>
                </a:solidFill>
              </a:rPr>
              <a:t>Etc.</a:t>
            </a:r>
          </a:p>
          <a:p>
            <a:pPr>
              <a:spcBef>
                <a:spcPts val="600"/>
              </a:spcBef>
              <a:buFont typeface="Arial" panose="020B0604020202020204" pitchFamily="34" charset="0"/>
              <a:buNone/>
            </a:pPr>
            <a:r>
              <a:rPr lang="en-US" sz="800" i="1" dirty="0">
                <a:solidFill>
                  <a:srgbClr val="FFFFFF"/>
                </a:solidFill>
              </a:rPr>
              <a:t>If not needed, you may delete the break type box.</a:t>
            </a:r>
          </a:p>
        </p:txBody>
      </p:sp>
    </p:spTree>
    <p:extLst>
      <p:ext uri="{BB962C8B-B14F-4D97-AF65-F5344CB8AC3E}">
        <p14:creationId xmlns:p14="http://schemas.microsoft.com/office/powerpoint/2010/main" val="3348548638"/>
      </p:ext>
    </p:extLst>
  </p:cSld>
  <p:clrMapOvr>
    <a:masterClrMapping/>
  </p:clrMapOvr>
  <p:extLst mod="1">
    <p:ext uri="{DCECCB84-F9BA-43D5-87BE-67443E8EF086}">
      <p15:sldGuideLst xmlns:p15="http://schemas.microsoft.com/office/powerpoint/2012/main">
        <p15:guide id="1" pos="370">
          <p15:clr>
            <a:srgbClr val="FBAE40"/>
          </p15:clr>
        </p15:guide>
        <p15:guide id="2" orient="horz" pos="1718">
          <p15:clr>
            <a:srgbClr val="FBAE40"/>
          </p15:clr>
        </p15:guide>
        <p15:guide id="3" orient="horz" pos="1779">
          <p15:clr>
            <a:srgbClr val="FBAE40"/>
          </p15:clr>
        </p15:guide>
      </p15:sldGuideLst>
    </p:ext>
  </p:extLst>
</p:sldLayout>
</file>

<file path=ppt/slideLayouts/slideLayout698.xml><?xml version="1.0" encoding="utf-8"?>
<p:sldLayout xmlns:a="http://schemas.openxmlformats.org/drawingml/2006/main" xmlns:r="http://schemas.openxmlformats.org/officeDocument/2006/relationships" xmlns:p="http://schemas.openxmlformats.org/presentationml/2006/main" preserve="1" userDrawn="1">
  <p:cSld name="Standard">
    <p:bg>
      <p:bgPr>
        <a:solidFill>
          <a:schemeClr val="bg1"/>
        </a:solidFill>
        <a:effectLst/>
      </p:bgPr>
    </p:bg>
    <p:spTree>
      <p:nvGrpSpPr>
        <p:cNvPr id="1" name=""/>
        <p:cNvGrpSpPr/>
        <p:nvPr/>
      </p:nvGrpSpPr>
      <p:grpSpPr>
        <a:xfrm>
          <a:off x="0" y="0"/>
          <a:ext cx="0" cy="0"/>
          <a:chOff x="0" y="0"/>
          <a:chExt cx="0" cy="0"/>
        </a:xfrm>
      </p:grpSpPr>
      <p:pic>
        <p:nvPicPr>
          <p:cNvPr id="20" name="Picture 19"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21" name="Straight Connector 20"/>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0"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303127214"/>
      </p:ext>
    </p:extLst>
  </p:cSld>
  <p:clrMapOvr>
    <a:masterClrMapping/>
  </p:clrMapOvr>
  <p:extLst>
    <p:ext uri="{DCECCB84-F9BA-43D5-87BE-67443E8EF086}">
      <p15:sldGuideLst xmlns:p15="http://schemas.microsoft.com/office/powerpoint/2012/main"/>
    </p:ext>
  </p:extLst>
</p:sldLayout>
</file>

<file path=ppt/slideLayouts/slideLayout699.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8" name="Rectangle 7"/>
          <p:cNvSpPr/>
          <p:nvPr userDrawn="1"/>
        </p:nvSpPr>
        <p:spPr bwMode="gray">
          <a:xfrm>
            <a:off x="0" y="597694"/>
            <a:ext cx="6400800"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pic>
        <p:nvPicPr>
          <p:cNvPr id="12" name="Picture 11"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3" name="Straight Connector 12"/>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7"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9"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10"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5"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54563477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oad Map 6">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lvl="0" algn="ctr">
              <a:spcBef>
                <a:spcPts val="500"/>
              </a:spcBef>
            </a:pPr>
            <a:endParaRPr lang="en-US" sz="1000" dirty="0" err="1">
              <a:solidFill>
                <a:schemeClr val="bg1"/>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sp>
        <p:nvSpPr>
          <p:cNvPr id="13" name="TextBox 12"/>
          <p:cNvSpPr txBox="1"/>
          <p:nvPr userDrawn="1"/>
        </p:nvSpPr>
        <p:spPr bwMode="gray">
          <a:xfrm>
            <a:off x="526564" y="1341392"/>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chemeClr val="bg1"/>
                </a:solidFill>
              </a:rPr>
              <a:t>2</a:t>
            </a:r>
          </a:p>
        </p:txBody>
      </p:sp>
      <p:sp>
        <p:nvSpPr>
          <p:cNvPr id="14" name="TextBox 13"/>
          <p:cNvSpPr txBox="1"/>
          <p:nvPr userDrawn="1"/>
        </p:nvSpPr>
        <p:spPr bwMode="gray">
          <a:xfrm>
            <a:off x="760073" y="191946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chemeClr val="bg1"/>
                </a:solidFill>
              </a:rPr>
              <a:t>3</a:t>
            </a:r>
          </a:p>
        </p:txBody>
      </p:sp>
      <p:sp>
        <p:nvSpPr>
          <p:cNvPr id="15" name="TextBox 14"/>
          <p:cNvSpPr txBox="1"/>
          <p:nvPr userDrawn="1"/>
        </p:nvSpPr>
        <p:spPr bwMode="gray">
          <a:xfrm>
            <a:off x="987319" y="2497530"/>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chemeClr val="bg1"/>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chemeClr val="bg1"/>
                </a:solidFill>
              </a:rPr>
              <a:t>6</a:t>
            </a:r>
          </a:p>
        </p:txBody>
      </p:sp>
      <p:sp>
        <p:nvSpPr>
          <p:cNvPr id="17" name="TextBox 16"/>
          <p:cNvSpPr txBox="1"/>
          <p:nvPr userDrawn="1"/>
        </p:nvSpPr>
        <p:spPr bwMode="gray">
          <a:xfrm>
            <a:off x="1227091" y="307559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chemeClr val="bg1"/>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chemeClr val="bg1"/>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b="0" dirty="0">
                <a:solidFill>
                  <a:schemeClr val="bg1"/>
                </a:solidFill>
                <a:latin typeface="Arial" pitchFamily="34" charset="0"/>
                <a:cs typeface="Arial" pitchFamily="34" charset="0"/>
              </a:rPr>
              <a:t>Road</a:t>
            </a:r>
            <a:r>
              <a:rPr lang="en-US" sz="1200" b="0" baseline="0" dirty="0">
                <a:solidFill>
                  <a:schemeClr val="bg1"/>
                </a:solidFill>
                <a:latin typeface="Arial" pitchFamily="34" charset="0"/>
                <a:cs typeface="Arial" pitchFamily="34" charset="0"/>
              </a:rPr>
              <a:t> Map</a:t>
            </a:r>
            <a:endParaRPr lang="en-US" sz="1200" b="0" dirty="0">
              <a:solidFill>
                <a:schemeClr val="bg1"/>
              </a:solidFill>
              <a:latin typeface="Arial" pitchFamily="34" charset="0"/>
              <a:cs typeface="Arial" pitchFamily="34" charset="0"/>
            </a:endParaRPr>
          </a:p>
        </p:txBody>
      </p:sp>
      <p:sp>
        <p:nvSpPr>
          <p:cNvPr id="21" name="TextBox 2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a:t>
            </a:r>
            <a:r>
              <a:rPr kumimoji="0" lang="en-US" sz="500" b="0" i="0" u="none" strike="noStrike" kern="1200" cap="none" spc="0" normalizeH="0" baseline="0" noProof="0" dirty="0">
                <a:ln>
                  <a:noFill/>
                </a:ln>
                <a:solidFill>
                  <a:schemeClr val="accent1"/>
                </a:solidFill>
                <a:effectLst/>
                <a:uLnTx/>
                <a:uFillTx/>
                <a:latin typeface="+mn-lt"/>
                <a:ea typeface="+mn-ea"/>
                <a:cs typeface="+mn-cs"/>
              </a:rPr>
              <a:t> 2018 The Advisory Board Company • </a:t>
            </a:r>
            <a:r>
              <a:rPr kumimoji="0" lang="en-US" sz="500" b="1" i="0" u="none" strike="noStrike" kern="1200" cap="none" spc="0" normalizeH="0" baseline="0" noProof="0" dirty="0">
                <a:ln>
                  <a:noFill/>
                </a:ln>
                <a:solidFill>
                  <a:schemeClr val="accent1"/>
                </a:solidFill>
                <a:effectLst/>
                <a:uLnTx/>
                <a:uFillTx/>
                <a:latin typeface="+mn-lt"/>
                <a:ea typeface="+mn-ea"/>
                <a:cs typeface="+mn-cs"/>
              </a:rPr>
              <a:t>advisory.com</a:t>
            </a:r>
            <a:endParaRPr kumimoji="0" lang="en-US" sz="500" b="0" i="0" u="none" strike="noStrike" kern="1200" cap="none" spc="0" normalizeH="0" baseline="0" noProof="0" dirty="0">
              <a:ln>
                <a:noFill/>
              </a:ln>
              <a:solidFill>
                <a:schemeClr val="accent1"/>
              </a:solidFill>
              <a:effectLst/>
              <a:uLnTx/>
              <a:uFillTx/>
              <a:latin typeface="+mn-lt"/>
              <a:ea typeface="+mn-ea"/>
              <a:cs typeface="+mn-cs"/>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5" name="Title 1"/>
          <p:cNvSpPr>
            <a:spLocks noGrp="1"/>
          </p:cNvSpPr>
          <p:nvPr>
            <p:ph type="title" hasCustomPrompt="1"/>
          </p:nvPr>
        </p:nvSpPr>
        <p:spPr bwMode="gray">
          <a:xfrm>
            <a:off x="903718" y="901822"/>
            <a:ext cx="4572000" cy="215444"/>
          </a:xfrm>
        </p:spPr>
        <p:txBody>
          <a:bodyPr anchor="ctr" anchorCtr="0"/>
          <a:lstStyle>
            <a:lvl1pPr>
              <a:defRPr sz="1400" b="0"/>
            </a:lvl1pPr>
          </a:lstStyle>
          <a:p>
            <a:r>
              <a:rPr lang="en-US" dirty="0"/>
              <a:t>Section Title – Arial 14pt Regular, White, Use Title Case</a:t>
            </a:r>
          </a:p>
        </p:txBody>
      </p:sp>
      <p:sp>
        <p:nvSpPr>
          <p:cNvPr id="26" name="Text Placeholder 4"/>
          <p:cNvSpPr>
            <a:spLocks noGrp="1"/>
          </p:cNvSpPr>
          <p:nvPr>
            <p:ph type="body" sz="quarter" idx="28" hasCustomPrompt="1"/>
          </p:nvPr>
        </p:nvSpPr>
        <p:spPr bwMode="gray">
          <a:xfrm>
            <a:off x="1155872" y="1510669"/>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1" hasCustomPrompt="1"/>
          </p:nvPr>
        </p:nvSpPr>
        <p:spPr bwMode="gray">
          <a:xfrm>
            <a:off x="1375077" y="208873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2" hasCustomPrompt="1"/>
          </p:nvPr>
        </p:nvSpPr>
        <p:spPr bwMode="gray">
          <a:xfrm>
            <a:off x="1606808" y="2666807"/>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8" hasCustomPrompt="1"/>
          </p:nvPr>
        </p:nvSpPr>
        <p:spPr bwMode="gray">
          <a:xfrm>
            <a:off x="1814028" y="324487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9"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016677992"/>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grpSp>
        <p:nvGrpSpPr>
          <p:cNvPr id="6" name="Group 5"/>
          <p:cNvGrpSpPr/>
          <p:nvPr userDrawn="1"/>
        </p:nvGrpSpPr>
        <p:grpSpPr>
          <a:xfrm>
            <a:off x="438759" y="3924048"/>
            <a:ext cx="5746136" cy="532222"/>
            <a:chOff x="381609" y="3980285"/>
            <a:chExt cx="5746136" cy="532222"/>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609" y="4056523"/>
              <a:ext cx="1369615" cy="379746"/>
            </a:xfrm>
            <a:prstGeom prst="rect">
              <a:avLst/>
            </a:prstGeom>
          </p:spPr>
        </p:pic>
        <p:cxnSp>
          <p:nvCxnSpPr>
            <p:cNvPr id="8" name="Straight Connector 7"/>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bwMode="gray">
            <a:xfrm>
              <a:off x="2058009" y="3980285"/>
              <a:ext cx="4069736" cy="530352"/>
            </a:xfrm>
            <a:prstGeom prst="rect">
              <a:avLst/>
            </a:prstGeom>
            <a:noFill/>
          </p:spPr>
          <p:txBody>
            <a:bodyPr wrap="square" lIns="0" tIns="0" rIns="0" bIns="0" rtlCol="0" anchor="ctr">
              <a:noAutofit/>
            </a:bodyPr>
            <a:lstStyle/>
            <a:p>
              <a:r>
                <a:rPr lang="en-US" sz="1050" dirty="0">
                  <a:solidFill>
                    <a:srgbClr val="333E48"/>
                  </a:solidFill>
                </a:rPr>
                <a:t>2445 M Street NW, Washington DC 20037</a:t>
              </a:r>
            </a:p>
            <a:p>
              <a:r>
                <a:rPr lang="en-US" sz="1050" dirty="0">
                  <a:solidFill>
                    <a:srgbClr val="333E48"/>
                  </a:solidFill>
                </a:rPr>
                <a:t>P 202.266.5600 </a:t>
              </a:r>
              <a:r>
                <a:rPr lang="en-US" sz="900" dirty="0">
                  <a:solidFill>
                    <a:srgbClr val="333E48"/>
                  </a:solidFill>
                </a:rPr>
                <a:t>│</a:t>
              </a:r>
              <a:r>
                <a:rPr lang="en-US" sz="1050" dirty="0">
                  <a:solidFill>
                    <a:srgbClr val="333E48"/>
                  </a:solidFill>
                </a:rPr>
                <a:t> F 202.266.5700 </a:t>
              </a:r>
              <a:r>
                <a:rPr lang="en-US" sz="900" dirty="0">
                  <a:solidFill>
                    <a:srgbClr val="333E48"/>
                  </a:solidFill>
                </a:rPr>
                <a:t>│</a:t>
              </a:r>
              <a:r>
                <a:rPr lang="en-US" sz="1050" dirty="0">
                  <a:solidFill>
                    <a:srgbClr val="333E48"/>
                  </a:solidFill>
                </a:rPr>
                <a:t> </a:t>
              </a:r>
              <a:r>
                <a:rPr lang="en-US" sz="1050" b="1" dirty="0">
                  <a:solidFill>
                    <a:srgbClr val="333E48"/>
                  </a:solidFill>
                </a:rPr>
                <a:t>advisory.com</a:t>
              </a:r>
            </a:p>
          </p:txBody>
        </p:sp>
      </p:grpSp>
    </p:spTree>
    <p:extLst>
      <p:ext uri="{BB962C8B-B14F-4D97-AF65-F5344CB8AC3E}">
        <p14:creationId xmlns:p14="http://schemas.microsoft.com/office/powerpoint/2010/main" val="3119812148"/>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4"/>
        </a:solidFill>
        <a:effectLst/>
      </p:bgPr>
    </p:bg>
    <p:spTree>
      <p:nvGrpSpPr>
        <p:cNvPr id="1" name=""/>
        <p:cNvGrpSpPr/>
        <p:nvPr/>
      </p:nvGrpSpPr>
      <p:grpSpPr>
        <a:xfrm>
          <a:off x="0" y="0"/>
          <a:ext cx="0" cy="0"/>
          <a:chOff x="0" y="0"/>
          <a:chExt cx="0" cy="0"/>
        </a:xfrm>
      </p:grpSpPr>
      <p:sp>
        <p:nvSpPr>
          <p:cNvPr id="10"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12"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2"/>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3" name="Text Placeholder 4"/>
          <p:cNvSpPr>
            <a:spLocks noGrp="1"/>
          </p:cNvSpPr>
          <p:nvPr>
            <p:ph type="body" sz="quarter" idx="27" hasCustomPrompt="1"/>
          </p:nvPr>
        </p:nvSpPr>
        <p:spPr bwMode="gray">
          <a:xfrm>
            <a:off x="955976" y="1760829"/>
            <a:ext cx="4488849" cy="1777410"/>
          </a:xfrm>
        </p:spPr>
        <p:txBody>
          <a:bodyPr/>
          <a:lstStyle>
            <a:lvl1pPr marL="0" indent="0">
              <a:lnSpc>
                <a:spcPct val="110000"/>
              </a:lnSpc>
              <a:spcBef>
                <a:spcPts val="1200"/>
              </a:spcBef>
              <a:buNone/>
              <a:defRPr sz="1500" baseline="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Use dark background slides sparingly as impact slides (ex: a single quote, statistic, or large image). See sample impact slides in the AB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4389120" y="4619012"/>
            <a:ext cx="2011680" cy="181588"/>
          </a:xfrm>
        </p:spPr>
        <p:txBody>
          <a:bodyPr rIns="45720" bIns="27432" anchor="b" anchorCtr="0"/>
          <a:lstStyle>
            <a:lvl1pPr marL="0" indent="0">
              <a:spcBef>
                <a:spcPts val="0"/>
              </a:spcBef>
              <a:buNone/>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5"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748110472"/>
      </p:ext>
    </p:extLst>
  </p:cSld>
  <p:clrMapOvr>
    <a:masterClrMapping/>
  </p:clrMapOvr>
  <p:extLst mod="1">
    <p:ext uri="{DCECCB84-F9BA-43D5-87BE-67443E8EF086}">
      <p15:sldGuideLst xmlns:p15="http://schemas.microsoft.com/office/powerpoint/2012/main"/>
    </p:ext>
  </p:extLst>
</p:sldLayout>
</file>

<file path=ppt/slideLayouts/slideLayout701.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pic>
        <p:nvPicPr>
          <p:cNvPr id="15" name="Picture 14"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6" name="Straight Connector 15"/>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FFFFFF"/>
                </a:solidFill>
                <a:cs typeface="Arial" pitchFamily="34" charset="0"/>
              </a:rPr>
              <a:t>Notes:</a:t>
            </a:r>
          </a:p>
        </p:txBody>
      </p:sp>
      <p:sp>
        <p:nvSpPr>
          <p:cNvPr id="17"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63710512"/>
      </p:ext>
    </p:extLst>
  </p:cSld>
  <p:clrMapOvr>
    <a:masterClrMapping/>
  </p:clrMapOvr>
  <p:extLst>
    <p:ext uri="{DCECCB84-F9BA-43D5-87BE-67443E8EF086}">
      <p15:sldGuideLst xmlns:p15="http://schemas.microsoft.com/office/powerpoint/2012/main"/>
    </p:ext>
  </p:extLst>
</p:sldLayout>
</file>

<file path=ppt/slideLayouts/slideLayout702.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7"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Tree>
    <p:extLst>
      <p:ext uri="{BB962C8B-B14F-4D97-AF65-F5344CB8AC3E}">
        <p14:creationId xmlns:p14="http://schemas.microsoft.com/office/powerpoint/2010/main" val="426820075"/>
      </p:ext>
    </p:extLst>
  </p:cSld>
  <p:clrMapOvr>
    <a:masterClrMapping/>
  </p:clrMapOvr>
  <p:extLst mod="1">
    <p:ext uri="{DCECCB84-F9BA-43D5-87BE-67443E8EF086}">
      <p15:sldGuideLst xmlns:p15="http://schemas.microsoft.com/office/powerpoint/2012/main"/>
    </p:ext>
  </p:extLst>
</p:sldLayout>
</file>

<file path=ppt/slideLayouts/slideLayout703.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5300" y="3609657"/>
            <a:ext cx="5721350" cy="1077218"/>
          </a:xfrm>
        </p:spPr>
        <p:txBody>
          <a:bodyPr/>
          <a:lstStyle>
            <a:lvl1pPr>
              <a:defRPr sz="3500" b="0">
                <a:solidFill>
                  <a:schemeClr val="tx1"/>
                </a:solidFill>
              </a:defRPr>
            </a:lvl1pPr>
          </a:lstStyle>
          <a:p>
            <a:r>
              <a:rPr lang="en-US" dirty="0"/>
              <a:t>Presentation Title – Arial 35pt Regular, Use Title Case</a:t>
            </a:r>
          </a:p>
        </p:txBody>
      </p:sp>
      <p:sp>
        <p:nvSpPr>
          <p:cNvPr id="6" name="Text Placeholder 5"/>
          <p:cNvSpPr>
            <a:spLocks noGrp="1"/>
          </p:cNvSpPr>
          <p:nvPr>
            <p:ph type="body" sz="quarter" idx="21" hasCustomPrompt="1"/>
          </p:nvPr>
        </p:nvSpPr>
        <p:spPr bwMode="gray">
          <a:xfrm>
            <a:off x="1854301" y="359914"/>
            <a:ext cx="2286000" cy="429768"/>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2" name="Straight Connector 11"/>
          <p:cNvCxnSpPr/>
          <p:nvPr userDrawn="1"/>
        </p:nvCxnSpPr>
        <p:spPr bwMode="gray">
          <a:xfrm>
            <a:off x="1729422" y="359914"/>
            <a:ext cx="0" cy="432435"/>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3" name="Picture 12"/>
          <p:cNvPicPr/>
          <p:nvPr userDrawn="1"/>
        </p:nvPicPr>
        <p:blipFill>
          <a:blip r:embed="rId2" cstate="print">
            <a:extLst>
              <a:ext uri="{28A0092B-C50C-407E-A947-70E740481C1C}">
                <a14:useLocalDpi xmlns:a14="http://schemas.microsoft.com/office/drawing/2010/main"/>
              </a:ext>
            </a:extLst>
          </a:blip>
          <a:stretch>
            <a:fillRect/>
          </a:stretch>
        </p:blipFill>
        <p:spPr bwMode="gray">
          <a:xfrm>
            <a:off x="27303" y="359914"/>
            <a:ext cx="1549400" cy="431800"/>
          </a:xfrm>
          <a:prstGeom prst="rect">
            <a:avLst/>
          </a:prstGeom>
        </p:spPr>
      </p:pic>
    </p:spTree>
    <p:extLst>
      <p:ext uri="{BB962C8B-B14F-4D97-AF65-F5344CB8AC3E}">
        <p14:creationId xmlns:p14="http://schemas.microsoft.com/office/powerpoint/2010/main" val="1529270452"/>
      </p:ext>
    </p:extLst>
  </p:cSld>
  <p:clrMapOvr>
    <a:masterClrMapping/>
  </p:clrMapOvr>
  <p:extLst mod="1">
    <p:ext uri="{DCECCB84-F9BA-43D5-87BE-67443E8EF086}">
      <p15:sldGuideLst xmlns:p15="http://schemas.microsoft.com/office/powerpoint/2012/main">
        <p15:guide id="1" pos="312">
          <p15:clr>
            <a:srgbClr val="FBAE40"/>
          </p15:clr>
        </p15:guide>
        <p15:guide id="2" orient="horz" pos="2952">
          <p15:clr>
            <a:srgbClr val="FBAE40"/>
          </p15:clr>
        </p15:guide>
      </p15:sldGuideLst>
    </p:ext>
  </p:extLst>
</p:sldLayout>
</file>

<file path=ppt/slideLayouts/slideLayout704.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5300" y="3609657"/>
            <a:ext cx="5721350" cy="1077218"/>
          </a:xfrm>
        </p:spPr>
        <p:txBody>
          <a:bodyPr/>
          <a:lstStyle>
            <a:lvl1pPr>
              <a:defRPr sz="3500" b="0">
                <a:solidFill>
                  <a:schemeClr val="tx1"/>
                </a:solidFill>
              </a:defRPr>
            </a:lvl1pPr>
          </a:lstStyle>
          <a:p>
            <a:r>
              <a:rPr lang="en-US" dirty="0"/>
              <a:t>Presentation Title – Arial 35pt Regular, Use Title Case</a:t>
            </a:r>
          </a:p>
        </p:txBody>
      </p:sp>
      <p:pic>
        <p:nvPicPr>
          <p:cNvPr id="13" name="Picture 12"/>
          <p:cNvPicPr/>
          <p:nvPr userDrawn="1"/>
        </p:nvPicPr>
        <p:blipFill>
          <a:blip r:embed="rId2" cstate="print">
            <a:extLst>
              <a:ext uri="{28A0092B-C50C-407E-A947-70E740481C1C}">
                <a14:useLocalDpi xmlns:a14="http://schemas.microsoft.com/office/drawing/2010/main"/>
              </a:ext>
            </a:extLst>
          </a:blip>
          <a:stretch>
            <a:fillRect/>
          </a:stretch>
        </p:blipFill>
        <p:spPr bwMode="gray">
          <a:xfrm>
            <a:off x="27303" y="359914"/>
            <a:ext cx="1549400" cy="431800"/>
          </a:xfrm>
          <a:prstGeom prst="rect">
            <a:avLst/>
          </a:prstGeom>
        </p:spPr>
      </p:pic>
    </p:spTree>
    <p:extLst>
      <p:ext uri="{BB962C8B-B14F-4D97-AF65-F5344CB8AC3E}">
        <p14:creationId xmlns:p14="http://schemas.microsoft.com/office/powerpoint/2010/main" val="4003721157"/>
      </p:ext>
    </p:extLst>
  </p:cSld>
  <p:clrMapOvr>
    <a:masterClrMapping/>
  </p:clrMapOvr>
  <p:extLst mod="1">
    <p:ext uri="{DCECCB84-F9BA-43D5-87BE-67443E8EF086}">
      <p15:sldGuideLst xmlns:p15="http://schemas.microsoft.com/office/powerpoint/2012/main">
        <p15:guide id="1" pos="312">
          <p15:clr>
            <a:srgbClr val="FBAE40"/>
          </p15:clr>
        </p15:guide>
        <p15:guide id="2" orient="horz" pos="2952">
          <p15:clr>
            <a:srgbClr val="FBAE40"/>
          </p15:clr>
        </p15:guide>
      </p15:sldGuideLst>
    </p:ext>
  </p:extLst>
</p:sldLayout>
</file>

<file path=ppt/slideLayouts/slideLayout705.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1178" y="16928"/>
            <a:ext cx="5586830" cy="230832"/>
          </a:xfrm>
        </p:spPr>
        <p:txBody>
          <a:bodyPr anchor="t" anchorCtr="0"/>
          <a:lstStyle>
            <a:lvl1pPr>
              <a:defRPr sz="1500" b="0">
                <a:solidFill>
                  <a:schemeClr val="tx1"/>
                </a:solidFill>
              </a:defRPr>
            </a:lvl1pPr>
          </a:lstStyle>
          <a:p>
            <a:r>
              <a:rPr lang="en-US" sz="1500" dirty="0"/>
              <a:t>Presentation Subtitle – Arial 15pt Regular, Use Title Case</a:t>
            </a:r>
          </a:p>
        </p:txBody>
      </p:sp>
      <p:cxnSp>
        <p:nvCxnSpPr>
          <p:cNvPr id="10" name="Straight Connector 9"/>
          <p:cNvCxnSpPr/>
          <p:nvPr userDrawn="1"/>
        </p:nvCxnSpPr>
        <p:spPr bwMode="gray">
          <a:xfrm>
            <a:off x="-4290" y="4336047"/>
            <a:ext cx="6405090" cy="0"/>
          </a:xfrm>
          <a:prstGeom prst="line">
            <a:avLst/>
          </a:prstGeom>
          <a:noFill/>
          <a:ln w="12700" cap="flat" cmpd="sng" algn="ctr">
            <a:solidFill>
              <a:schemeClr val="accent4"/>
            </a:solidFill>
            <a:prstDash val="solid"/>
            <a:miter lim="800000"/>
          </a:ln>
          <a:effectLst/>
        </p:spPr>
      </p:cxnSp>
      <p:sp>
        <p:nvSpPr>
          <p:cNvPr id="25" name="Text Placeholder 5"/>
          <p:cNvSpPr>
            <a:spLocks noGrp="1"/>
          </p:cNvSpPr>
          <p:nvPr>
            <p:ph type="body" sz="quarter" idx="21" hasCustomPrompt="1"/>
          </p:nvPr>
        </p:nvSpPr>
        <p:spPr bwMode="gray">
          <a:xfrm>
            <a:off x="501178" y="1310192"/>
            <a:ext cx="4572000" cy="169277"/>
          </a:xfrm>
        </p:spPr>
        <p:txBody>
          <a:bodyPr/>
          <a:lstStyle>
            <a:lvl1pPr marL="0" indent="0">
              <a:spcBef>
                <a:spcPts val="0"/>
              </a:spcBef>
              <a:buNone/>
              <a:defRPr sz="1100" b="1"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r>
              <a:rPr lang="en-US" dirty="0"/>
              <a:t>Add Institution Name (If You Need to Customize)</a:t>
            </a:r>
          </a:p>
        </p:txBody>
      </p:sp>
      <p:sp>
        <p:nvSpPr>
          <p:cNvPr id="26" name="Text Placeholder 5"/>
          <p:cNvSpPr>
            <a:spLocks noGrp="1"/>
          </p:cNvSpPr>
          <p:nvPr>
            <p:ph type="body" sz="quarter" idx="22" hasCustomPrompt="1"/>
          </p:nvPr>
        </p:nvSpPr>
        <p:spPr bwMode="gray">
          <a:xfrm>
            <a:off x="501178" y="1543666"/>
            <a:ext cx="4572000" cy="169277"/>
          </a:xfrm>
        </p:spPr>
        <p:txBody>
          <a:bodyPr/>
          <a:lstStyle>
            <a:lvl1pPr marL="0" indent="0">
              <a:spcBef>
                <a:spcPts val="0"/>
              </a:spcBef>
              <a:buNone/>
              <a:defRPr sz="1100" b="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Add Date of Presentation (If You Need to Customize)</a:t>
            </a:r>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26066" y="4551141"/>
            <a:ext cx="2745138" cy="118694"/>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36181" y="4474869"/>
            <a:ext cx="2653051" cy="238476"/>
          </a:xfrm>
          <a:prstGeom prst="rect">
            <a:avLst/>
          </a:prstGeom>
        </p:spPr>
      </p:pic>
    </p:spTree>
    <p:extLst>
      <p:ext uri="{BB962C8B-B14F-4D97-AF65-F5344CB8AC3E}">
        <p14:creationId xmlns:p14="http://schemas.microsoft.com/office/powerpoint/2010/main" val="2508907122"/>
      </p:ext>
    </p:extLst>
  </p:cSld>
  <p:clrMapOvr>
    <a:masterClrMapping/>
  </p:clrMapOvr>
  <p:extLst mod="1">
    <p:ext uri="{DCECCB84-F9BA-43D5-87BE-67443E8EF086}">
      <p15:sldGuideLst xmlns:p15="http://schemas.microsoft.com/office/powerpoint/2012/main">
        <p15:guide id="1" pos="312">
          <p15:clr>
            <a:srgbClr val="FBAE40"/>
          </p15:clr>
        </p15:guide>
      </p15:sldGuideLst>
    </p:ext>
  </p:extLst>
</p:sldLayout>
</file>

<file path=ppt/slideLayouts/slideLayout706.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6853" y="318539"/>
            <a:ext cx="3938201" cy="307777"/>
          </a:xfrm>
        </p:spPr>
        <p:txBody>
          <a:bodyPr anchor="t" anchorCtr="0"/>
          <a:lstStyle>
            <a:lvl1pPr>
              <a:defRPr sz="2000" b="0">
                <a:solidFill>
                  <a:schemeClr val="tx1"/>
                </a:solidFill>
              </a:defRPr>
            </a:lvl1pPr>
          </a:lstStyle>
          <a:p>
            <a:r>
              <a:rPr lang="en-US" dirty="0"/>
              <a:t>Insert Program Name Here</a:t>
            </a:r>
          </a:p>
        </p:txBody>
      </p:sp>
      <p:sp>
        <p:nvSpPr>
          <p:cNvPr id="15" name="Text Placeholder 5"/>
          <p:cNvSpPr>
            <a:spLocks noGrp="1"/>
          </p:cNvSpPr>
          <p:nvPr>
            <p:ph type="body" sz="quarter" idx="20" hasCustomPrompt="1"/>
          </p:nvPr>
        </p:nvSpPr>
        <p:spPr bwMode="gray">
          <a:xfrm>
            <a:off x="784156" y="11437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5" name="Text Placeholder 4"/>
          <p:cNvSpPr>
            <a:spLocks noGrp="1"/>
          </p:cNvSpPr>
          <p:nvPr>
            <p:ph type="body" sz="quarter" idx="30" hasCustomPrompt="1"/>
          </p:nvPr>
        </p:nvSpPr>
        <p:spPr bwMode="gray">
          <a:xfrm>
            <a:off x="784156" y="1348779"/>
            <a:ext cx="347472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cxnSp>
        <p:nvCxnSpPr>
          <p:cNvPr id="24" name="Straight Connector 23"/>
          <p:cNvCxnSpPr/>
          <p:nvPr userDrawn="1"/>
        </p:nvCxnSpPr>
        <p:spPr bwMode="gray">
          <a:xfrm>
            <a:off x="4879843" y="381000"/>
            <a:ext cx="0" cy="4419599"/>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bwMode="gray">
          <a:xfrm>
            <a:off x="4953943" y="367428"/>
            <a:ext cx="1419725" cy="442531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LEGAL CAVEAT</a:t>
            </a:r>
          </a:p>
          <a:p>
            <a:pPr>
              <a:spcBef>
                <a:spcPts val="400"/>
              </a:spcBef>
            </a:pPr>
            <a:r>
              <a:rPr lang="en-US" sz="530" dirty="0">
                <a:solidFill>
                  <a:srgbClr val="333E48"/>
                </a:solidFill>
                <a:cs typeface="Aria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a:t>
            </a:r>
            <a:br>
              <a:rPr lang="en-US" sz="530" dirty="0">
                <a:solidFill>
                  <a:srgbClr val="333E48"/>
                </a:solidFill>
                <a:cs typeface="Arial"/>
              </a:rPr>
            </a:br>
            <a:r>
              <a:rPr lang="en-US" sz="530" dirty="0">
                <a:solidFill>
                  <a:srgbClr val="333E48"/>
                </a:solidFill>
                <a:cs typeface="Arial"/>
              </a:rPr>
              <a:t>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a:t>
            </a:r>
            <a:br>
              <a:rPr lang="en-US" sz="530" dirty="0">
                <a:solidFill>
                  <a:srgbClr val="333E48"/>
                </a:solidFill>
                <a:cs typeface="Arial"/>
              </a:rPr>
            </a:br>
            <a:r>
              <a:rPr lang="en-US" sz="530" dirty="0">
                <a:solidFill>
                  <a:srgbClr val="333E48"/>
                </a:solidFill>
                <a:cs typeface="Arial"/>
              </a:rPr>
              <a:t>(b) any recommendation or graded ranking by Advisory Board, or (c) failure of member and its employees and agents to abide by the terms set forth herein.</a:t>
            </a:r>
          </a:p>
          <a:p>
            <a:pPr>
              <a:spcBef>
                <a:spcPts val="400"/>
              </a:spcBef>
            </a:pPr>
            <a:r>
              <a:rPr lang="en-US" sz="530" dirty="0">
                <a:solidFill>
                  <a:srgbClr val="333E48"/>
                </a:solidFill>
                <a:cs typeface="Aria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p:txBody>
      </p:sp>
      <p:sp>
        <p:nvSpPr>
          <p:cNvPr id="6" name="Text Placeholder 5"/>
          <p:cNvSpPr>
            <a:spLocks noGrp="1"/>
          </p:cNvSpPr>
          <p:nvPr>
            <p:ph type="body" sz="quarter" idx="37" hasCustomPrompt="1"/>
          </p:nvPr>
        </p:nvSpPr>
        <p:spPr bwMode="gray">
          <a:xfrm>
            <a:off x="784156" y="1547065"/>
            <a:ext cx="347472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16" name="Text Placeholder 5"/>
          <p:cNvSpPr>
            <a:spLocks noGrp="1"/>
          </p:cNvSpPr>
          <p:nvPr>
            <p:ph type="body" sz="quarter" idx="38" hasCustomPrompt="1"/>
          </p:nvPr>
        </p:nvSpPr>
        <p:spPr bwMode="gray">
          <a:xfrm>
            <a:off x="784156" y="1677053"/>
            <a:ext cx="347472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18" name="Text Placeholder 5"/>
          <p:cNvSpPr>
            <a:spLocks noGrp="1"/>
          </p:cNvSpPr>
          <p:nvPr>
            <p:ph type="body" sz="quarter" idx="39" hasCustomPrompt="1"/>
          </p:nvPr>
        </p:nvSpPr>
        <p:spPr bwMode="gray">
          <a:xfrm>
            <a:off x="784156" y="2111845"/>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6" name="Text Placeholder 4"/>
          <p:cNvSpPr>
            <a:spLocks noGrp="1"/>
          </p:cNvSpPr>
          <p:nvPr>
            <p:ph type="body" sz="quarter" idx="40" hasCustomPrompt="1"/>
          </p:nvPr>
        </p:nvSpPr>
        <p:spPr bwMode="gray">
          <a:xfrm>
            <a:off x="784156" y="2321372"/>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5"/>
          <p:cNvSpPr>
            <a:spLocks noGrp="1"/>
          </p:cNvSpPr>
          <p:nvPr>
            <p:ph type="body" sz="quarter" idx="41" hasCustomPrompt="1"/>
          </p:nvPr>
        </p:nvSpPr>
        <p:spPr bwMode="gray">
          <a:xfrm>
            <a:off x="784156" y="2775232"/>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28" name="Text Placeholder 4"/>
          <p:cNvSpPr>
            <a:spLocks noGrp="1"/>
          </p:cNvSpPr>
          <p:nvPr>
            <p:ph type="body" sz="quarter" idx="42" hasCustomPrompt="1"/>
          </p:nvPr>
        </p:nvSpPr>
        <p:spPr bwMode="gray">
          <a:xfrm>
            <a:off x="784156" y="2984759"/>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784156" y="34386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0" name="Text Placeholder 4"/>
          <p:cNvSpPr>
            <a:spLocks noGrp="1"/>
          </p:cNvSpPr>
          <p:nvPr>
            <p:ph type="body" sz="quarter" idx="44" hasCustomPrompt="1"/>
          </p:nvPr>
        </p:nvSpPr>
        <p:spPr bwMode="gray">
          <a:xfrm>
            <a:off x="784156" y="3648163"/>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3301958688"/>
      </p:ext>
    </p:extLst>
  </p:cSld>
  <p:clrMapOvr>
    <a:masterClrMapping/>
  </p:clrMapOvr>
  <p:extLst mod="1">
    <p:ext uri="{DCECCB84-F9BA-43D5-87BE-67443E8EF086}">
      <p15:sldGuideLst xmlns:p15="http://schemas.microsoft.com/office/powerpoint/2012/main">
        <p15:guide id="1" pos="2880">
          <p15:clr>
            <a:srgbClr val="FBAE40"/>
          </p15:clr>
        </p15:guide>
        <p15:guide id="2" orient="horz" pos="240">
          <p15:clr>
            <a:srgbClr val="FBAE40"/>
          </p15:clr>
        </p15:guide>
      </p15:sldGuideLst>
    </p:ext>
  </p:extLst>
</p:sldLayout>
</file>

<file path=ppt/slideLayouts/slideLayout707.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TextBox 7"/>
          <p:cNvSpPr txBox="1"/>
          <p:nvPr userDrawn="1"/>
        </p:nvSpPr>
        <p:spPr bwMode="gray">
          <a:xfrm>
            <a:off x="4953943" y="24057"/>
            <a:ext cx="1419725" cy="468179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IMPORTANT: Please read the following.</a:t>
            </a:r>
          </a:p>
          <a:p>
            <a:pPr>
              <a:spcBef>
                <a:spcPts val="400"/>
              </a:spcBef>
            </a:pPr>
            <a:r>
              <a:rPr lang="en-US" sz="530" dirty="0">
                <a:solidFill>
                  <a:srgbClr val="333E48"/>
                </a:solidFill>
                <a:cs typeface="Arial"/>
              </a:rPr>
              <a:t>Advisory Board has prepared this report for the exclusive use of its members. Each member acknowledges and agrees that this report and the information contained herein (collectively, the “Report”) are confidential and proprietary</a:t>
            </a:r>
            <a:br>
              <a:rPr lang="en-US" sz="530" dirty="0">
                <a:solidFill>
                  <a:srgbClr val="333E48"/>
                </a:solidFill>
                <a:cs typeface="Arial"/>
              </a:rPr>
            </a:br>
            <a:r>
              <a:rPr lang="en-US" sz="530" dirty="0">
                <a:solidFill>
                  <a:srgbClr val="333E48"/>
                </a:solidFill>
                <a:cs typeface="Arial"/>
              </a:rPr>
              <a:t>to Advisory Board. By accepting delivery of this Report, each member agrees to abide by the terms as stated herein, including the following:</a:t>
            </a:r>
          </a:p>
          <a:p>
            <a:pPr marL="115888" indent="-115888">
              <a:spcBef>
                <a:spcPts val="400"/>
              </a:spcBef>
            </a:pPr>
            <a:r>
              <a:rPr lang="en-US" sz="530" dirty="0">
                <a:solidFill>
                  <a:srgbClr val="333E48"/>
                </a:solidFill>
                <a:cs typeface="Aria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400"/>
              </a:spcBef>
            </a:pPr>
            <a:r>
              <a:rPr lang="en-US" sz="530" dirty="0">
                <a:solidFill>
                  <a:srgbClr val="333E48"/>
                </a:solidFill>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lang="en-US" sz="530" dirty="0">
                <a:solidFill>
                  <a:srgbClr val="333E48"/>
                </a:solidFill>
                <a:cs typeface="Arial"/>
              </a:rPr>
            </a:br>
            <a:r>
              <a:rPr lang="en-US" sz="530" dirty="0">
                <a:solidFill>
                  <a:srgbClr val="333E48"/>
                </a:solidFill>
                <a:cs typeface="Arial"/>
              </a:rPr>
              <a:t>(b) any third party.</a:t>
            </a:r>
          </a:p>
          <a:p>
            <a:pPr marL="115888" indent="-115888">
              <a:spcBef>
                <a:spcPts val="400"/>
              </a:spcBef>
            </a:pPr>
            <a:r>
              <a:rPr lang="en-US" sz="530" dirty="0">
                <a:solidFill>
                  <a:srgbClr val="333E48"/>
                </a:solidFill>
                <a:cs typeface="Arial"/>
              </a:rPr>
              <a:t>3.	Each member may make this Report available solely to those of its employees and agents who (a) are registered for the workshop or membership program of</a:t>
            </a:r>
            <a:br>
              <a:rPr lang="en-US" sz="530" dirty="0">
                <a:solidFill>
                  <a:srgbClr val="333E48"/>
                </a:solidFill>
                <a:cs typeface="Arial"/>
              </a:rPr>
            </a:br>
            <a:r>
              <a:rPr lang="en-US" sz="530" dirty="0">
                <a:solidFill>
                  <a:srgbClr val="333E48"/>
                </a:solidFill>
                <a:cs typeface="Arial"/>
              </a:rPr>
              <a:t>which this Report is a part, (b) require access to this Report in order to learn from the information described herein, and</a:t>
            </a:r>
            <a:br>
              <a:rPr lang="en-US" sz="530" dirty="0">
                <a:solidFill>
                  <a:srgbClr val="333E48"/>
                </a:solidFill>
                <a:cs typeface="Arial"/>
              </a:rPr>
            </a:br>
            <a:r>
              <a:rPr lang="en-US" sz="530" dirty="0">
                <a:solidFill>
                  <a:srgbClr val="333E48"/>
                </a:solidFill>
                <a:cs typeface="Arial"/>
              </a:rPr>
              <a:t>(c)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400"/>
              </a:spcBef>
            </a:pPr>
            <a:r>
              <a:rPr lang="en-US" sz="530" dirty="0">
                <a:solidFill>
                  <a:srgbClr val="333E48"/>
                </a:solidFill>
                <a:cs typeface="Arial"/>
              </a:rPr>
              <a:t>4.	Each member shall not remove from this Report any confidential markings, copyright notices, and/or other similar indicia herein.</a:t>
            </a:r>
          </a:p>
          <a:p>
            <a:pPr marL="115888" indent="-115888">
              <a:spcBef>
                <a:spcPts val="400"/>
              </a:spcBef>
            </a:pPr>
            <a:r>
              <a:rPr lang="en-US" sz="530" dirty="0">
                <a:solidFill>
                  <a:srgbClr val="333E48"/>
                </a:solidFill>
                <a:cs typeface="Arial"/>
              </a:rPr>
              <a:t>5.	Each member is responsible for any breach of its obligations as stated herein by any of its employees or agents.</a:t>
            </a:r>
          </a:p>
          <a:p>
            <a:pPr marL="115888" indent="-115888">
              <a:spcBef>
                <a:spcPts val="400"/>
              </a:spcBef>
            </a:pPr>
            <a:r>
              <a:rPr lang="en-US" sz="530" dirty="0">
                <a:solidFill>
                  <a:srgbClr val="333E48"/>
                </a:solidFill>
                <a:cs typeface="Arial"/>
              </a:rPr>
              <a:t>6.	If a member is unwilling to abide by any</a:t>
            </a:r>
            <a:br>
              <a:rPr lang="en-US" sz="530" dirty="0">
                <a:solidFill>
                  <a:srgbClr val="333E48"/>
                </a:solidFill>
                <a:cs typeface="Arial"/>
              </a:rPr>
            </a:br>
            <a:r>
              <a:rPr lang="en-US" sz="530" dirty="0">
                <a:solidFill>
                  <a:srgbClr val="333E48"/>
                </a:solidFill>
                <a:cs typeface="Arial"/>
              </a:rPr>
              <a:t>of the foregoing obligations, then such member shall promptly return this Report and all copies thereof to Advisory Board.</a:t>
            </a:r>
          </a:p>
        </p:txBody>
      </p:sp>
      <p:cxnSp>
        <p:nvCxnSpPr>
          <p:cNvPr id="9" name="Straight Connector 8"/>
          <p:cNvCxnSpPr/>
          <p:nvPr userDrawn="1"/>
        </p:nvCxnSpPr>
        <p:spPr bwMode="gray">
          <a:xfrm>
            <a:off x="4879843" y="-2108"/>
            <a:ext cx="0" cy="4578361"/>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96510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708.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cxnSp>
        <p:nvCxnSpPr>
          <p:cNvPr id="8" name="Straight Connector 7"/>
          <p:cNvCxnSpPr/>
          <p:nvPr/>
        </p:nvCxnSpPr>
        <p:spPr bwMode="gray">
          <a:xfrm>
            <a:off x="4101378"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itle 2"/>
          <p:cNvSpPr>
            <a:spLocks noGrp="1"/>
          </p:cNvSpPr>
          <p:nvPr userDrawn="1">
            <p:ph type="title" hasCustomPrompt="1"/>
          </p:nvPr>
        </p:nvSpPr>
        <p:spPr bwMode="gray">
          <a:xfrm>
            <a:off x="320675" y="165638"/>
            <a:ext cx="3474720" cy="307777"/>
          </a:xfrm>
        </p:spPr>
        <p:txBody>
          <a:bodyPr anchor="t" anchorCtr="0"/>
          <a:lstStyle>
            <a:lvl1pPr>
              <a:defRPr sz="2000" b="0">
                <a:solidFill>
                  <a:schemeClr val="tx1"/>
                </a:solidFill>
              </a:defRPr>
            </a:lvl1pPr>
          </a:lstStyle>
          <a:p>
            <a:r>
              <a:rPr lang="en-US" dirty="0"/>
              <a:t>Insert Program Name Here</a:t>
            </a:r>
          </a:p>
        </p:txBody>
      </p:sp>
      <p:sp>
        <p:nvSpPr>
          <p:cNvPr id="3" name="TextBox 2"/>
          <p:cNvSpPr txBox="1"/>
          <p:nvPr userDrawn="1"/>
        </p:nvSpPr>
        <p:spPr bwMode="gray">
          <a:xfrm>
            <a:off x="4222376" y="109807"/>
            <a:ext cx="2110918" cy="4603824"/>
          </a:xfrm>
          <a:prstGeom prst="rect">
            <a:avLst/>
          </a:prstGeom>
          <a:noFill/>
        </p:spPr>
        <p:txBody>
          <a:bodyPr wrap="square" lIns="0" tIns="0" rIns="0" bIns="0" rtlCol="0">
            <a:spAutoFit/>
          </a:bodyPr>
          <a:lstStyle/>
          <a:p>
            <a:pPr>
              <a:spcBef>
                <a:spcPts val="300"/>
              </a:spcBef>
            </a:pPr>
            <a:r>
              <a:rPr lang="en-US" sz="450" b="1" dirty="0">
                <a:solidFill>
                  <a:srgbClr val="333E48"/>
                </a:solidFill>
              </a:rPr>
              <a:t>LEGAL CAVEAT</a:t>
            </a:r>
          </a:p>
          <a:p>
            <a:pPr>
              <a:spcBef>
                <a:spcPts val="300"/>
              </a:spcBef>
            </a:pPr>
            <a:r>
              <a:rPr lang="en-US" sz="450" dirty="0">
                <a:solidFill>
                  <a:srgbClr val="333E48"/>
                </a:solidFil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a:t>
            </a:r>
            <a:br>
              <a:rPr lang="en-US" sz="450" dirty="0">
                <a:solidFill>
                  <a:srgbClr val="333E48"/>
                </a:solidFill>
              </a:rPr>
            </a:br>
            <a:r>
              <a:rPr lang="en-US" sz="450" dirty="0">
                <a:solidFill>
                  <a:srgbClr val="333E48"/>
                </a:solidFill>
              </a:rPr>
              <a:t>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a:t>
            </a:r>
            <a:br>
              <a:rPr lang="en-US" sz="450" dirty="0">
                <a:solidFill>
                  <a:srgbClr val="333E48"/>
                </a:solidFill>
              </a:rPr>
            </a:br>
            <a:r>
              <a:rPr lang="en-US" sz="450" dirty="0">
                <a:solidFill>
                  <a:srgbClr val="333E48"/>
                </a:solidFill>
              </a:rPr>
              <a:t>and its employees and agents to abide by the terms set forth herein.</a:t>
            </a:r>
          </a:p>
          <a:p>
            <a:pPr>
              <a:spcBef>
                <a:spcPts val="300"/>
              </a:spcBef>
            </a:pPr>
            <a:r>
              <a:rPr lang="en-US" sz="450" dirty="0">
                <a:solidFill>
                  <a:srgbClr val="333E48"/>
                </a:solidFil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spcBef>
                <a:spcPts val="800"/>
              </a:spcBef>
            </a:pPr>
            <a:r>
              <a:rPr lang="en-US" sz="450" b="1" dirty="0">
                <a:solidFill>
                  <a:srgbClr val="333E48"/>
                </a:solidFill>
              </a:rPr>
              <a:t>IMPORTANT: Please read the following.</a:t>
            </a:r>
          </a:p>
          <a:p>
            <a:pPr>
              <a:spcBef>
                <a:spcPts val="300"/>
              </a:spcBef>
            </a:pPr>
            <a:r>
              <a:rPr lang="en-US" sz="450" dirty="0">
                <a:solidFill>
                  <a:srgbClr val="333E48"/>
                </a:solidFill>
              </a:rPr>
              <a:t>Advisory Board has prepared this report for the exclusive use of its members.</a:t>
            </a:r>
            <a:br>
              <a:rPr lang="en-US" sz="450" dirty="0">
                <a:solidFill>
                  <a:srgbClr val="333E48"/>
                </a:solidFill>
              </a:rPr>
            </a:br>
            <a:r>
              <a:rPr lang="en-US" sz="450" dirty="0">
                <a:solidFill>
                  <a:srgbClr val="333E48"/>
                </a:solidFill>
              </a:rPr>
              <a:t>Each member acknowledges and agrees that this report and the information contained herein (collectively, the “Report”) are confidential and proprietary to Advisory Board. By accepting delivery of this Report, each member agrees to</a:t>
            </a:r>
            <a:br>
              <a:rPr lang="en-US" sz="450" dirty="0">
                <a:solidFill>
                  <a:srgbClr val="333E48"/>
                </a:solidFill>
              </a:rPr>
            </a:br>
            <a:r>
              <a:rPr lang="en-US" sz="450" dirty="0">
                <a:solidFill>
                  <a:srgbClr val="333E48"/>
                </a:solidFill>
              </a:rPr>
              <a:t>abide by the terms as stated herein, including the following:</a:t>
            </a:r>
          </a:p>
          <a:p>
            <a:pPr marL="115888" indent="-115888">
              <a:spcBef>
                <a:spcPts val="300"/>
              </a:spcBef>
            </a:pPr>
            <a:r>
              <a:rPr lang="en-US" sz="450" dirty="0">
                <a:solidFill>
                  <a:srgbClr val="333E48"/>
                </a:solidFill>
              </a:rPr>
              <a:t>1.	Advisory Board owns all right, title, and interest in and to this Report. Except as stated herein, no right, license, permission, or interest of any kind in this Report is intended to be given, transferred to, or acquired by a member.</a:t>
            </a:r>
            <a:br>
              <a:rPr lang="en-US" sz="450" dirty="0">
                <a:solidFill>
                  <a:srgbClr val="333E48"/>
                </a:solidFill>
              </a:rPr>
            </a:br>
            <a:r>
              <a:rPr lang="en-US" sz="450" dirty="0">
                <a:solidFill>
                  <a:srgbClr val="333E48"/>
                </a:solidFill>
              </a:rPr>
              <a:t>Each member is authorized to use this Report only to the extent expressly authorized herein.</a:t>
            </a:r>
          </a:p>
          <a:p>
            <a:pPr marL="115888" indent="-115888">
              <a:spcBef>
                <a:spcPts val="300"/>
              </a:spcBef>
            </a:pPr>
            <a:r>
              <a:rPr lang="en-US" sz="450" dirty="0">
                <a:solidFill>
                  <a:srgbClr val="333E48"/>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5888" indent="-115888">
              <a:spcBef>
                <a:spcPts val="300"/>
              </a:spcBef>
            </a:pPr>
            <a:r>
              <a:rPr lang="en-US" sz="450" dirty="0">
                <a:solidFill>
                  <a:srgbClr val="333E48"/>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300"/>
              </a:spcBef>
            </a:pPr>
            <a:r>
              <a:rPr lang="en-US" sz="450" dirty="0">
                <a:solidFill>
                  <a:srgbClr val="333E48"/>
                </a:solidFill>
              </a:rPr>
              <a:t>4.	Each member shall not remove from this Report any confidential markings, copyright notices, and/or other similar indicia herein.</a:t>
            </a:r>
          </a:p>
          <a:p>
            <a:pPr marL="115888" indent="-115888">
              <a:spcBef>
                <a:spcPts val="300"/>
              </a:spcBef>
            </a:pPr>
            <a:r>
              <a:rPr lang="en-US" sz="450" dirty="0">
                <a:solidFill>
                  <a:srgbClr val="333E48"/>
                </a:solidFill>
              </a:rPr>
              <a:t>5.	Each member is responsible for any breach of its obligations as stated herein by any of its employees or agents.</a:t>
            </a:r>
          </a:p>
          <a:p>
            <a:pPr marL="115888" indent="-115888">
              <a:spcBef>
                <a:spcPts val="300"/>
              </a:spcBef>
            </a:pPr>
            <a:r>
              <a:rPr lang="en-US" sz="450" dirty="0">
                <a:solidFill>
                  <a:srgbClr val="333E48"/>
                </a:solidFill>
              </a:rPr>
              <a:t>6.	If a member is unwilling to abide by any of the foregoing obligations, then</a:t>
            </a:r>
            <a:br>
              <a:rPr lang="en-US" sz="450" dirty="0">
                <a:solidFill>
                  <a:srgbClr val="333E48"/>
                </a:solidFill>
              </a:rPr>
            </a:br>
            <a:r>
              <a:rPr lang="en-US" sz="450" dirty="0">
                <a:solidFill>
                  <a:srgbClr val="333E48"/>
                </a:solidFill>
              </a:rPr>
              <a:t>such member shall promptly return this Report and all copies thereof to Advisory Board.</a:t>
            </a:r>
          </a:p>
        </p:txBody>
      </p:sp>
      <p:sp>
        <p:nvSpPr>
          <p:cNvPr id="23" name="Text Placeholder 5"/>
          <p:cNvSpPr>
            <a:spLocks noGrp="1"/>
          </p:cNvSpPr>
          <p:nvPr>
            <p:ph type="body" sz="quarter" idx="37" hasCustomPrompt="1"/>
          </p:nvPr>
        </p:nvSpPr>
        <p:spPr bwMode="gray">
          <a:xfrm>
            <a:off x="597660" y="10414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24" name="Text Placeholder 4"/>
          <p:cNvSpPr>
            <a:spLocks noGrp="1"/>
          </p:cNvSpPr>
          <p:nvPr>
            <p:ph type="body" sz="quarter" idx="38" hasCustomPrompt="1"/>
          </p:nvPr>
        </p:nvSpPr>
        <p:spPr bwMode="gray">
          <a:xfrm>
            <a:off x="597660" y="1246507"/>
            <a:ext cx="320040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sp>
        <p:nvSpPr>
          <p:cNvPr id="25" name="Text Placeholder 5"/>
          <p:cNvSpPr>
            <a:spLocks noGrp="1"/>
          </p:cNvSpPr>
          <p:nvPr>
            <p:ph type="body" sz="quarter" idx="39" hasCustomPrompt="1"/>
          </p:nvPr>
        </p:nvSpPr>
        <p:spPr bwMode="gray">
          <a:xfrm>
            <a:off x="597660" y="1444793"/>
            <a:ext cx="320040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26" name="Text Placeholder 5"/>
          <p:cNvSpPr>
            <a:spLocks noGrp="1"/>
          </p:cNvSpPr>
          <p:nvPr>
            <p:ph type="body" sz="quarter" idx="40" hasCustomPrompt="1"/>
          </p:nvPr>
        </p:nvSpPr>
        <p:spPr bwMode="gray">
          <a:xfrm>
            <a:off x="597660" y="1574781"/>
            <a:ext cx="320040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27" name="Text Placeholder 5"/>
          <p:cNvSpPr>
            <a:spLocks noGrp="1"/>
          </p:cNvSpPr>
          <p:nvPr>
            <p:ph type="body" sz="quarter" idx="41" hasCustomPrompt="1"/>
          </p:nvPr>
        </p:nvSpPr>
        <p:spPr bwMode="gray">
          <a:xfrm>
            <a:off x="597660" y="2009573"/>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8" name="Text Placeholder 4"/>
          <p:cNvSpPr>
            <a:spLocks noGrp="1"/>
          </p:cNvSpPr>
          <p:nvPr>
            <p:ph type="body" sz="quarter" idx="42" hasCustomPrompt="1"/>
          </p:nvPr>
        </p:nvSpPr>
        <p:spPr bwMode="gray">
          <a:xfrm>
            <a:off x="597660" y="2219100"/>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597660" y="2672960"/>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30" name="Text Placeholder 4"/>
          <p:cNvSpPr>
            <a:spLocks noGrp="1"/>
          </p:cNvSpPr>
          <p:nvPr>
            <p:ph type="body" sz="quarter" idx="44" hasCustomPrompt="1"/>
          </p:nvPr>
        </p:nvSpPr>
        <p:spPr bwMode="gray">
          <a:xfrm>
            <a:off x="597660" y="2882487"/>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31" name="Text Placeholder 5"/>
          <p:cNvSpPr>
            <a:spLocks noGrp="1"/>
          </p:cNvSpPr>
          <p:nvPr>
            <p:ph type="body" sz="quarter" idx="45" hasCustomPrompt="1"/>
          </p:nvPr>
        </p:nvSpPr>
        <p:spPr bwMode="gray">
          <a:xfrm>
            <a:off x="597660" y="33363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2" name="Text Placeholder 4"/>
          <p:cNvSpPr>
            <a:spLocks noGrp="1"/>
          </p:cNvSpPr>
          <p:nvPr>
            <p:ph type="body" sz="quarter" idx="46" hasCustomPrompt="1"/>
          </p:nvPr>
        </p:nvSpPr>
        <p:spPr bwMode="gray">
          <a:xfrm>
            <a:off x="597660" y="3545891"/>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4290515232"/>
      </p:ext>
    </p:extLst>
  </p:cSld>
  <p:clrMapOvr>
    <a:masterClrMapping/>
  </p:clrMapOvr>
  <p:extLst>
    <p:ext uri="{DCECCB84-F9BA-43D5-87BE-67443E8EF086}">
      <p15:sldGuideLst xmlns:p15="http://schemas.microsoft.com/office/powerpoint/2012/main">
        <p15:guide id="1" orient="horz" pos="144">
          <p15:clr>
            <a:srgbClr val="FBAE40"/>
          </p15:clr>
        </p15:guide>
        <p15:guide id="2" pos="2400">
          <p15:clr>
            <a:srgbClr val="FBAE40"/>
          </p15:clr>
        </p15:guide>
      </p15:sldGuideLst>
    </p:ext>
  </p:extLst>
</p:sldLayout>
</file>

<file path=ppt/slideLayouts/slideLayout709.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231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grpSp>
        <p:nvGrpSpPr>
          <p:cNvPr id="6" name="Group 5"/>
          <p:cNvGrpSpPr/>
          <p:nvPr userDrawn="1"/>
        </p:nvGrpSpPr>
        <p:grpSpPr>
          <a:xfrm>
            <a:off x="438759" y="3924048"/>
            <a:ext cx="5746136" cy="532222"/>
            <a:chOff x="381609" y="3980285"/>
            <a:chExt cx="5746136" cy="532222"/>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609" y="4056523"/>
              <a:ext cx="1369615" cy="379746"/>
            </a:xfrm>
            <a:prstGeom prst="rect">
              <a:avLst/>
            </a:prstGeom>
          </p:spPr>
        </p:pic>
        <p:cxnSp>
          <p:nvCxnSpPr>
            <p:cNvPr id="12" name="Straight Connector 11"/>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bwMode="gray">
            <a:xfrm>
              <a:off x="2058009" y="3980285"/>
              <a:ext cx="4069736" cy="530352"/>
            </a:xfrm>
            <a:prstGeom prst="rect">
              <a:avLst/>
            </a:prstGeom>
            <a:noFill/>
          </p:spPr>
          <p:txBody>
            <a:bodyPr wrap="square" lIns="0" tIns="0" rIns="0" bIns="0" rtlCol="0" anchor="ctr">
              <a:noAutofit/>
            </a:bodyPr>
            <a:lstStyle/>
            <a:p>
              <a:r>
                <a:rPr lang="en-US" sz="1050" dirty="0">
                  <a:solidFill>
                    <a:srgbClr val="333E48"/>
                  </a:solidFill>
                </a:rPr>
                <a:t>Third Floor, Melbourne House</a:t>
              </a:r>
              <a:br>
                <a:rPr lang="en-US" sz="1050" dirty="0">
                  <a:solidFill>
                    <a:srgbClr val="333E48"/>
                  </a:solidFill>
                </a:rPr>
              </a:br>
              <a:r>
                <a:rPr lang="en-US" sz="1050" dirty="0">
                  <a:solidFill>
                    <a:srgbClr val="333E48"/>
                  </a:solidFill>
                </a:rPr>
                <a:t>46 Aldwych, London WC2B 4LL, UK</a:t>
              </a:r>
            </a:p>
            <a:p>
              <a:r>
                <a:rPr lang="en-US" sz="1050" dirty="0">
                  <a:solidFill>
                    <a:srgbClr val="333E48"/>
                  </a:solidFill>
                </a:rPr>
                <a:t>P +44 (0) 203 100 6800 </a:t>
              </a:r>
              <a:r>
                <a:rPr lang="en-US" sz="900" dirty="0">
                  <a:solidFill>
                    <a:srgbClr val="333E48"/>
                  </a:solidFill>
                </a:rPr>
                <a:t>│</a:t>
              </a:r>
              <a:r>
                <a:rPr lang="en-US" sz="1050" dirty="0">
                  <a:solidFill>
                    <a:srgbClr val="333E48"/>
                  </a:solidFill>
                </a:rPr>
                <a:t> </a:t>
              </a:r>
              <a:r>
                <a:rPr lang="en-US" sz="1050" b="1" dirty="0">
                  <a:solidFill>
                    <a:srgbClr val="333E48"/>
                  </a:solidFill>
                </a:rPr>
                <a:t>advisory.com</a:t>
              </a:r>
            </a:p>
          </p:txBody>
        </p:sp>
      </p:grpSp>
    </p:spTree>
    <p:extLst>
      <p:ext uri="{BB962C8B-B14F-4D97-AF65-F5344CB8AC3E}">
        <p14:creationId xmlns:p14="http://schemas.microsoft.com/office/powerpoint/2010/main" val="1734750104"/>
      </p:ext>
    </p:extLst>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grpSp>
        <p:nvGrpSpPr>
          <p:cNvPr id="6" name="Group 5"/>
          <p:cNvGrpSpPr/>
          <p:nvPr userDrawn="1"/>
        </p:nvGrpSpPr>
        <p:grpSpPr bwMode="gray">
          <a:xfrm>
            <a:off x="318996" y="4051728"/>
            <a:ext cx="5746136" cy="532222"/>
            <a:chOff x="381609" y="3980285"/>
            <a:chExt cx="5746136" cy="532222"/>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381609" y="4056523"/>
              <a:ext cx="1369615" cy="379746"/>
            </a:xfrm>
            <a:prstGeom prst="rect">
              <a:avLst/>
            </a:prstGeom>
          </p:spPr>
        </p:pic>
        <p:cxnSp>
          <p:nvCxnSpPr>
            <p:cNvPr id="8" name="Straight Connector 7"/>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bwMode="gray">
            <a:xfrm>
              <a:off x="2058009" y="3980285"/>
              <a:ext cx="4069736" cy="530352"/>
            </a:xfrm>
            <a:prstGeom prst="rect">
              <a:avLst/>
            </a:prstGeom>
            <a:noFill/>
          </p:spPr>
          <p:txBody>
            <a:bodyPr wrap="square" lIns="0" tIns="0" rIns="0" bIns="0" rtlCol="0" anchor="ctr">
              <a:noAutofit/>
            </a:bodyPr>
            <a:lstStyle/>
            <a:p>
              <a:r>
                <a:rPr lang="en-US" sz="1050" dirty="0">
                  <a:solidFill>
                    <a:srgbClr val="333E48"/>
                  </a:solidFill>
                </a:rPr>
                <a:t>2445 M Street NW, Washington DC 20037</a:t>
              </a:r>
            </a:p>
            <a:p>
              <a:r>
                <a:rPr lang="en-US" sz="1050" dirty="0">
                  <a:solidFill>
                    <a:srgbClr val="333E48"/>
                  </a:solidFill>
                </a:rPr>
                <a:t>P 202.266.5600 </a:t>
              </a:r>
              <a:r>
                <a:rPr lang="en-US" sz="900" dirty="0">
                  <a:solidFill>
                    <a:srgbClr val="333E48"/>
                  </a:solidFill>
                </a:rPr>
                <a:t>│</a:t>
              </a:r>
              <a:r>
                <a:rPr lang="en-US" sz="1050" dirty="0">
                  <a:solidFill>
                    <a:srgbClr val="333E48"/>
                  </a:solidFill>
                </a:rPr>
                <a:t> F 202.266.5700 </a:t>
              </a:r>
              <a:r>
                <a:rPr lang="en-US" sz="900" dirty="0">
                  <a:solidFill>
                    <a:srgbClr val="333E48"/>
                  </a:solidFill>
                </a:rPr>
                <a:t>│</a:t>
              </a:r>
              <a:r>
                <a:rPr lang="en-US" sz="1050" dirty="0">
                  <a:solidFill>
                    <a:srgbClr val="333E48"/>
                  </a:solidFill>
                </a:rPr>
                <a:t> </a:t>
              </a:r>
              <a:r>
                <a:rPr lang="en-US" sz="1050" b="1" dirty="0">
                  <a:solidFill>
                    <a:srgbClr val="333E48"/>
                  </a:solidFill>
                </a:rPr>
                <a:t>advisory.com</a:t>
              </a:r>
            </a:p>
          </p:txBody>
        </p:sp>
      </p:grpSp>
    </p:spTree>
    <p:extLst>
      <p:ext uri="{BB962C8B-B14F-4D97-AF65-F5344CB8AC3E}">
        <p14:creationId xmlns:p14="http://schemas.microsoft.com/office/powerpoint/2010/main" val="1247764479"/>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grpSp>
        <p:nvGrpSpPr>
          <p:cNvPr id="6" name="Group 5"/>
          <p:cNvGrpSpPr/>
          <p:nvPr userDrawn="1"/>
        </p:nvGrpSpPr>
        <p:grpSpPr bwMode="gray">
          <a:xfrm>
            <a:off x="318996" y="4051728"/>
            <a:ext cx="5746136" cy="532222"/>
            <a:chOff x="381609" y="3980285"/>
            <a:chExt cx="5746136" cy="532222"/>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381609" y="4056523"/>
              <a:ext cx="1369615" cy="379746"/>
            </a:xfrm>
            <a:prstGeom prst="rect">
              <a:avLst/>
            </a:prstGeom>
          </p:spPr>
        </p:pic>
        <p:cxnSp>
          <p:nvCxnSpPr>
            <p:cNvPr id="12" name="Straight Connector 11"/>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bwMode="gray">
            <a:xfrm>
              <a:off x="2058009" y="3980285"/>
              <a:ext cx="4069736" cy="530352"/>
            </a:xfrm>
            <a:prstGeom prst="rect">
              <a:avLst/>
            </a:prstGeom>
            <a:noFill/>
          </p:spPr>
          <p:txBody>
            <a:bodyPr wrap="square" lIns="0" tIns="0" rIns="0" bIns="0" rtlCol="0" anchor="ctr">
              <a:noAutofit/>
            </a:bodyPr>
            <a:lstStyle/>
            <a:p>
              <a:r>
                <a:rPr lang="en-US" sz="1050" dirty="0">
                  <a:solidFill>
                    <a:srgbClr val="333E48"/>
                  </a:solidFill>
                </a:rPr>
                <a:t>Third Floor, Melbourne House, 46 Aldwych, London WC2B 4LL, UK</a:t>
              </a:r>
            </a:p>
            <a:p>
              <a:r>
                <a:rPr lang="en-US" sz="1050" dirty="0">
                  <a:solidFill>
                    <a:srgbClr val="333E48"/>
                  </a:solidFill>
                </a:rPr>
                <a:t>P +44 (0) 203 100 6800 </a:t>
              </a:r>
              <a:r>
                <a:rPr lang="en-US" sz="900" dirty="0">
                  <a:solidFill>
                    <a:srgbClr val="333E48"/>
                  </a:solidFill>
                </a:rPr>
                <a:t>│</a:t>
              </a:r>
              <a:r>
                <a:rPr lang="en-US" sz="1050" dirty="0">
                  <a:solidFill>
                    <a:srgbClr val="333E48"/>
                  </a:solidFill>
                </a:rPr>
                <a:t> F +44 (0) 203 318 3069 </a:t>
              </a:r>
              <a:r>
                <a:rPr lang="en-US" sz="900" dirty="0">
                  <a:solidFill>
                    <a:srgbClr val="333E48"/>
                  </a:solidFill>
                </a:rPr>
                <a:t>│</a:t>
              </a:r>
              <a:r>
                <a:rPr lang="en-US" sz="1050" dirty="0">
                  <a:solidFill>
                    <a:srgbClr val="333E48"/>
                  </a:solidFill>
                </a:rPr>
                <a:t> </a:t>
              </a:r>
              <a:r>
                <a:rPr lang="en-US" sz="1050" b="1" dirty="0">
                  <a:solidFill>
                    <a:srgbClr val="333E48"/>
                  </a:solidFill>
                </a:rPr>
                <a:t>advisory.com</a:t>
              </a:r>
            </a:p>
          </p:txBody>
        </p:sp>
      </p:grpSp>
    </p:spTree>
    <p:extLst>
      <p:ext uri="{BB962C8B-B14F-4D97-AF65-F5344CB8AC3E}">
        <p14:creationId xmlns:p14="http://schemas.microsoft.com/office/powerpoint/2010/main" val="3609835300"/>
      </p:ext>
    </p:extLst>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4" name="Rectangle 3"/>
          <p:cNvSpPr/>
          <p:nvPr userDrawn="1"/>
        </p:nvSpPr>
        <p:spPr bwMode="gray">
          <a:xfrm>
            <a:off x="0" y="4343400"/>
            <a:ext cx="6400800" cy="457200"/>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5" name="Rectangle 4"/>
          <p:cNvSpPr/>
          <p:nvPr userDrawn="1"/>
        </p:nvSpPr>
        <p:spPr bwMode="gray">
          <a:xfrm>
            <a:off x="2415746" y="-1"/>
            <a:ext cx="3985053" cy="1344613"/>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7" name="TextBox 6"/>
          <p:cNvSpPr txBox="1"/>
          <p:nvPr userDrawn="1"/>
        </p:nvSpPr>
        <p:spPr bwMode="gray">
          <a:xfrm>
            <a:off x="2524447" y="478265"/>
            <a:ext cx="3555082" cy="215444"/>
          </a:xfrm>
          <a:prstGeom prst="rect">
            <a:avLst/>
          </a:prstGeom>
          <a:noFill/>
        </p:spPr>
        <p:txBody>
          <a:bodyPr wrap="square" lIns="0" tIns="0" rIns="0" bIns="0" rtlCol="0">
            <a:spAutoFit/>
          </a:bodyPr>
          <a:lstStyle/>
          <a:p>
            <a:pPr>
              <a:spcBef>
                <a:spcPts val="500"/>
              </a:spcBef>
            </a:pPr>
            <a:r>
              <a:rPr lang="en-US" sz="1400" dirty="0">
                <a:solidFill>
                  <a:srgbClr val="FFFFFF"/>
                </a:solidFill>
              </a:rPr>
              <a:t>All health care projected presentations:</a:t>
            </a:r>
          </a:p>
        </p:txBody>
      </p:sp>
      <p:sp>
        <p:nvSpPr>
          <p:cNvPr id="8" name="TextBox 7"/>
          <p:cNvSpPr txBox="1"/>
          <p:nvPr userDrawn="1"/>
        </p:nvSpPr>
        <p:spPr bwMode="gray">
          <a:xfrm>
            <a:off x="3988950" y="830661"/>
            <a:ext cx="1052611" cy="402674"/>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1100" dirty="0">
                <a:solidFill>
                  <a:srgbClr val="FFFFFF"/>
                </a:solidFill>
              </a:rPr>
              <a:t>Roundtables</a:t>
            </a:r>
          </a:p>
          <a:p>
            <a:pPr marL="112713" indent="-112713">
              <a:spcBef>
                <a:spcPts val="500"/>
              </a:spcBef>
              <a:buFont typeface="Arial" panose="020B0604020202020204" pitchFamily="34" charset="0"/>
              <a:buChar char="•"/>
            </a:pPr>
            <a:r>
              <a:rPr lang="en-US" sz="1100" dirty="0" err="1">
                <a:solidFill>
                  <a:srgbClr val="FFFFFF"/>
                </a:solidFill>
              </a:rPr>
              <a:t>Onsites</a:t>
            </a:r>
            <a:endParaRPr lang="en-US" sz="1100" dirty="0">
              <a:solidFill>
                <a:srgbClr val="FFFFFF"/>
              </a:solidFill>
            </a:endParaRPr>
          </a:p>
        </p:txBody>
      </p:sp>
      <p:sp>
        <p:nvSpPr>
          <p:cNvPr id="9" name="TextBox 8"/>
          <p:cNvSpPr txBox="1"/>
          <p:nvPr userDrawn="1"/>
        </p:nvSpPr>
        <p:spPr bwMode="gray">
          <a:xfrm>
            <a:off x="3966190" y="4107899"/>
            <a:ext cx="2113935" cy="107722"/>
          </a:xfrm>
          <a:prstGeom prst="rect">
            <a:avLst/>
          </a:prstGeom>
          <a:noFill/>
        </p:spPr>
        <p:txBody>
          <a:bodyPr wrap="square" lIns="0" tIns="0" rIns="0" bIns="0" rtlCol="0">
            <a:spAutoFit/>
          </a:bodyPr>
          <a:lstStyle/>
          <a:p>
            <a:pPr algn="r">
              <a:spcBef>
                <a:spcPts val="500"/>
              </a:spcBef>
            </a:pPr>
            <a:r>
              <a:rPr lang="en-US" sz="700" dirty="0">
                <a:solidFill>
                  <a:srgbClr val="333E48"/>
                </a:solidFill>
              </a:rPr>
              <a:t>Slide Size: 7ꞌꞌ x 5.25ꞌꞌ </a:t>
            </a:r>
          </a:p>
        </p:txBody>
      </p:sp>
      <p:sp>
        <p:nvSpPr>
          <p:cNvPr id="10" name="TextBox 9"/>
          <p:cNvSpPr txBox="1"/>
          <p:nvPr userDrawn="1"/>
        </p:nvSpPr>
        <p:spPr bwMode="gray">
          <a:xfrm>
            <a:off x="318424" y="1546510"/>
            <a:ext cx="2011680" cy="169277"/>
          </a:xfrm>
          <a:prstGeom prst="rect">
            <a:avLst/>
          </a:prstGeom>
          <a:noFill/>
        </p:spPr>
        <p:txBody>
          <a:bodyPr wrap="square" lIns="0" tIns="0" rIns="0" bIns="0" rtlCol="0">
            <a:spAutoFit/>
          </a:bodyPr>
          <a:lstStyle/>
          <a:p>
            <a:pPr>
              <a:spcBef>
                <a:spcPts val="500"/>
              </a:spcBef>
            </a:pPr>
            <a:r>
              <a:rPr lang="en-US" sz="1100" b="1" dirty="0">
                <a:solidFill>
                  <a:srgbClr val="333E48"/>
                </a:solidFill>
              </a:rPr>
              <a:t>Training</a:t>
            </a:r>
            <a:endParaRPr lang="en-US" sz="1200" b="1" dirty="0">
              <a:solidFill>
                <a:srgbClr val="333E48"/>
              </a:solidFill>
            </a:endParaRPr>
          </a:p>
        </p:txBody>
      </p:sp>
      <p:sp>
        <p:nvSpPr>
          <p:cNvPr id="11" name="TextBox 10"/>
          <p:cNvSpPr txBox="1"/>
          <p:nvPr userDrawn="1"/>
        </p:nvSpPr>
        <p:spPr bwMode="gray">
          <a:xfrm>
            <a:off x="5101561" y="830661"/>
            <a:ext cx="1097280" cy="169277"/>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1100" dirty="0">
                <a:solidFill>
                  <a:srgbClr val="FFFFFF"/>
                </a:solidFill>
              </a:rPr>
              <a:t>Conferences</a:t>
            </a:r>
          </a:p>
        </p:txBody>
      </p:sp>
      <p:sp>
        <p:nvSpPr>
          <p:cNvPr id="12" name="TextBox 11"/>
          <p:cNvSpPr txBox="1"/>
          <p:nvPr userDrawn="1"/>
        </p:nvSpPr>
        <p:spPr bwMode="gray">
          <a:xfrm>
            <a:off x="2524447" y="830661"/>
            <a:ext cx="1730829" cy="402674"/>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1100" dirty="0">
                <a:solidFill>
                  <a:srgbClr val="FFFFFF"/>
                </a:solidFill>
              </a:rPr>
              <a:t>National meetings</a:t>
            </a:r>
          </a:p>
          <a:p>
            <a:pPr marL="112713" indent="-112713">
              <a:spcBef>
                <a:spcPts val="500"/>
              </a:spcBef>
              <a:buFont typeface="Arial" panose="020B0604020202020204" pitchFamily="34" charset="0"/>
              <a:buChar char="•"/>
            </a:pPr>
            <a:r>
              <a:rPr lang="en-US" sz="1100" dirty="0">
                <a:solidFill>
                  <a:srgbClr val="FFFFFF"/>
                </a:solidFill>
              </a:rPr>
              <a:t>Webconferences</a:t>
            </a:r>
          </a:p>
        </p:txBody>
      </p:sp>
      <p:sp>
        <p:nvSpPr>
          <p:cNvPr id="13" name="TextBox 12"/>
          <p:cNvSpPr txBox="1"/>
          <p:nvPr userDrawn="1"/>
        </p:nvSpPr>
        <p:spPr bwMode="gray">
          <a:xfrm>
            <a:off x="318424" y="1803815"/>
            <a:ext cx="1880490" cy="2098010"/>
          </a:xfrm>
          <a:prstGeom prst="rect">
            <a:avLst/>
          </a:prstGeom>
          <a:noFill/>
        </p:spPr>
        <p:txBody>
          <a:bodyPr wrap="square" lIns="0" tIns="0" rIns="0" bIns="0" rtlCol="0">
            <a:spAutoFit/>
          </a:bodyPr>
          <a:lstStyle/>
          <a:p>
            <a:pPr>
              <a:spcBef>
                <a:spcPts val="500"/>
              </a:spcBef>
            </a:pPr>
            <a:r>
              <a:rPr lang="en-US" sz="900" dirty="0">
                <a:solidFill>
                  <a:srgbClr val="333E48"/>
                </a:solidFill>
              </a:rPr>
              <a:t>Watch 5 videos in 7 minutes to learn everything you need to get started!</a:t>
            </a:r>
          </a:p>
          <a:p>
            <a:pPr>
              <a:spcBef>
                <a:spcPts val="600"/>
              </a:spcBef>
            </a:pPr>
            <a:r>
              <a:rPr lang="en-US" sz="900" b="1" dirty="0">
                <a:solidFill>
                  <a:srgbClr val="333E48"/>
                </a:solidFill>
              </a:rPr>
              <a:t>portals.advisory.com/</a:t>
            </a:r>
            <a:r>
              <a:rPr lang="en-US" sz="900" b="1" dirty="0" err="1">
                <a:solidFill>
                  <a:srgbClr val="333E48"/>
                </a:solidFill>
              </a:rPr>
              <a:t>dss</a:t>
            </a:r>
            <a:r>
              <a:rPr lang="en-US" sz="900" b="1" dirty="0">
                <a:solidFill>
                  <a:srgbClr val="333E48"/>
                </a:solidFill>
              </a:rPr>
              <a:t>/</a:t>
            </a:r>
            <a:br>
              <a:rPr lang="en-US" sz="900" b="1" dirty="0">
                <a:solidFill>
                  <a:srgbClr val="333E48"/>
                </a:solidFill>
              </a:rPr>
            </a:br>
            <a:r>
              <a:rPr lang="en-US" sz="900" b="1" dirty="0">
                <a:solidFill>
                  <a:srgbClr val="333E48"/>
                </a:solidFill>
              </a:rPr>
              <a:t>templates/training</a:t>
            </a:r>
          </a:p>
          <a:p>
            <a:pPr marL="117475" indent="-117475">
              <a:spcBef>
                <a:spcPts val="800"/>
              </a:spcBef>
              <a:buFont typeface="+mj-lt"/>
              <a:buAutoNum type="arabicPeriod"/>
            </a:pPr>
            <a:r>
              <a:rPr lang="en-US" sz="900" dirty="0">
                <a:solidFill>
                  <a:srgbClr val="333E48"/>
                </a:solidFill>
              </a:rPr>
              <a:t>Brand Overview</a:t>
            </a:r>
          </a:p>
          <a:p>
            <a:pPr marL="117475" indent="-117475">
              <a:spcBef>
                <a:spcPts val="500"/>
              </a:spcBef>
              <a:buFont typeface="+mj-lt"/>
              <a:buAutoNum type="arabicPeriod"/>
            </a:pPr>
            <a:r>
              <a:rPr lang="en-US" sz="900" dirty="0">
                <a:solidFill>
                  <a:srgbClr val="333E48"/>
                </a:solidFill>
              </a:rPr>
              <a:t>Template Suite Overview</a:t>
            </a:r>
          </a:p>
          <a:p>
            <a:pPr marL="117475" indent="-117475">
              <a:spcBef>
                <a:spcPts val="500"/>
              </a:spcBef>
              <a:buFont typeface="+mj-lt"/>
              <a:buAutoNum type="arabicPeriod"/>
            </a:pPr>
            <a:r>
              <a:rPr lang="en-US" sz="900" dirty="0">
                <a:solidFill>
                  <a:srgbClr val="333E48"/>
                </a:solidFill>
              </a:rPr>
              <a:t>Template Resources: GLGs, </a:t>
            </a:r>
            <a:br>
              <a:rPr lang="en-US" sz="900" dirty="0">
                <a:solidFill>
                  <a:srgbClr val="333E48"/>
                </a:solidFill>
              </a:rPr>
            </a:br>
            <a:r>
              <a:rPr lang="en-US" sz="900" dirty="0">
                <a:solidFill>
                  <a:srgbClr val="333E48"/>
                </a:solidFill>
              </a:rPr>
              <a:t>Icons, Logos, Photos, Charts</a:t>
            </a:r>
          </a:p>
          <a:p>
            <a:pPr marL="117475" indent="-117475">
              <a:spcBef>
                <a:spcPts val="500"/>
              </a:spcBef>
              <a:buFont typeface="+mj-lt"/>
              <a:buAutoNum type="arabicPeriod"/>
            </a:pPr>
            <a:r>
              <a:rPr lang="en-US" sz="900" dirty="0">
                <a:solidFill>
                  <a:srgbClr val="333E48"/>
                </a:solidFill>
              </a:rPr>
              <a:t>Setting Up Your System: </a:t>
            </a:r>
            <a:br>
              <a:rPr lang="en-US" sz="900" dirty="0">
                <a:solidFill>
                  <a:srgbClr val="333E48"/>
                </a:solidFill>
              </a:rPr>
            </a:br>
            <a:r>
              <a:rPr lang="en-US" sz="900" dirty="0">
                <a:solidFill>
                  <a:srgbClr val="333E48"/>
                </a:solidFill>
              </a:rPr>
              <a:t>Work Faster and Correctly</a:t>
            </a:r>
          </a:p>
          <a:p>
            <a:pPr marL="117475" indent="-117475">
              <a:spcBef>
                <a:spcPts val="500"/>
              </a:spcBef>
              <a:buFont typeface="+mj-lt"/>
              <a:buAutoNum type="arabicPeriod"/>
            </a:pPr>
            <a:r>
              <a:rPr lang="en-US" sz="900" dirty="0">
                <a:solidFill>
                  <a:srgbClr val="333E48"/>
                </a:solidFill>
              </a:rPr>
              <a:t>Design Concepts: Top 14 </a:t>
            </a:r>
            <a:br>
              <a:rPr lang="en-US" sz="900" dirty="0">
                <a:solidFill>
                  <a:srgbClr val="333E48"/>
                </a:solidFill>
              </a:rPr>
            </a:br>
            <a:r>
              <a:rPr lang="en-US" sz="900" dirty="0">
                <a:solidFill>
                  <a:srgbClr val="333E48"/>
                </a:solidFill>
              </a:rPr>
              <a:t>Best Practices and Rules</a:t>
            </a:r>
          </a:p>
        </p:txBody>
      </p:sp>
      <p:sp>
        <p:nvSpPr>
          <p:cNvPr id="14" name="Rectangle 13"/>
          <p:cNvSpPr/>
          <p:nvPr userDrawn="1"/>
        </p:nvSpPr>
        <p:spPr bwMode="gray">
          <a:xfrm>
            <a:off x="4349291" y="-1"/>
            <a:ext cx="1737360" cy="274320"/>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900" dirty="0">
                <a:solidFill>
                  <a:srgbClr val="FFFFFF"/>
                </a:solidFill>
              </a:rPr>
              <a:t>Delete Slide After Reading</a:t>
            </a:r>
          </a:p>
        </p:txBody>
      </p:sp>
      <p:sp>
        <p:nvSpPr>
          <p:cNvPr id="15" name="Text Placeholder 7"/>
          <p:cNvSpPr txBox="1">
            <a:spLocks/>
          </p:cNvSpPr>
          <p:nvPr userDrawn="1"/>
        </p:nvSpPr>
        <p:spPr bwMode="gray">
          <a:xfrm>
            <a:off x="303148" y="4476355"/>
            <a:ext cx="6013684" cy="18312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a:spcBef>
                <a:spcPts val="2400"/>
              </a:spcBef>
              <a:buFont typeface="Arial" panose="020B0604020202020204" pitchFamily="34" charset="0"/>
              <a:buNone/>
            </a:pPr>
            <a:r>
              <a:rPr lang="en-US" sz="1200" b="1" dirty="0">
                <a:solidFill>
                  <a:srgbClr val="FFFFFF"/>
                </a:solidFill>
              </a:rPr>
              <a:t>Need help? </a:t>
            </a:r>
            <a:r>
              <a:rPr lang="en-US" sz="1200" dirty="0">
                <a:solidFill>
                  <a:srgbClr val="FFFFFF"/>
                </a:solidFill>
              </a:rPr>
              <a:t>Visit </a:t>
            </a:r>
            <a:r>
              <a:rPr lang="en-US" sz="1200" b="1" dirty="0">
                <a:solidFill>
                  <a:srgbClr val="FFFFFF"/>
                </a:solidFill>
              </a:rPr>
              <a:t>portals.advisory.com/</a:t>
            </a:r>
            <a:r>
              <a:rPr lang="en-US" sz="1200" b="1" dirty="0" err="1">
                <a:solidFill>
                  <a:srgbClr val="FFFFFF"/>
                </a:solidFill>
              </a:rPr>
              <a:t>dss</a:t>
            </a:r>
            <a:r>
              <a:rPr lang="en-US" sz="1200" dirty="0">
                <a:solidFill>
                  <a:srgbClr val="FFFFFF"/>
                </a:solidFill>
              </a:rPr>
              <a:t> or email </a:t>
            </a:r>
            <a:r>
              <a:rPr lang="en-US" sz="1200" b="1" dirty="0">
                <a:solidFill>
                  <a:srgbClr val="FFFFFF"/>
                </a:solidFill>
              </a:rPr>
              <a:t>dss_requests@advisory.com</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9201" y="1591950"/>
            <a:ext cx="3285992" cy="2464494"/>
          </a:xfrm>
          <a:prstGeom prst="rect">
            <a:avLst/>
          </a:prstGeom>
          <a:ln w="12700">
            <a:solidFill>
              <a:schemeClr val="accent3"/>
            </a:solidFill>
          </a:ln>
        </p:spPr>
      </p:pic>
      <p:sp>
        <p:nvSpPr>
          <p:cNvPr id="2" name="Rectangle 1"/>
          <p:cNvSpPr/>
          <p:nvPr userDrawn="1"/>
        </p:nvSpPr>
        <p:spPr bwMode="gray">
          <a:xfrm>
            <a:off x="0" y="-2"/>
            <a:ext cx="2368242" cy="1344613"/>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6" name="TextBox 5"/>
          <p:cNvSpPr txBox="1"/>
          <p:nvPr userDrawn="1"/>
        </p:nvSpPr>
        <p:spPr bwMode="gray">
          <a:xfrm>
            <a:off x="312583" y="66107"/>
            <a:ext cx="2055659" cy="1179810"/>
          </a:xfrm>
          <a:prstGeom prst="rect">
            <a:avLst/>
          </a:prstGeom>
          <a:noFill/>
        </p:spPr>
        <p:txBody>
          <a:bodyPr wrap="square" lIns="0" tIns="0" rIns="0" bIns="0" rtlCol="0">
            <a:spAutoFit/>
          </a:bodyPr>
          <a:lstStyle/>
          <a:p>
            <a:pPr>
              <a:lnSpc>
                <a:spcPts val="2300"/>
              </a:lnSpc>
              <a:spcBef>
                <a:spcPts val="500"/>
              </a:spcBef>
            </a:pPr>
            <a:r>
              <a:rPr lang="en-US" sz="1500" dirty="0">
                <a:solidFill>
                  <a:srgbClr val="FFFFFF"/>
                </a:solidFill>
              </a:rPr>
              <a:t>Use the</a:t>
            </a:r>
            <a:r>
              <a:rPr lang="en-US" sz="2200" dirty="0">
                <a:solidFill>
                  <a:srgbClr val="FFFFFF"/>
                </a:solidFill>
              </a:rPr>
              <a:t/>
            </a:r>
            <a:br>
              <a:rPr lang="en-US" sz="2200" dirty="0">
                <a:solidFill>
                  <a:srgbClr val="FFFFFF"/>
                </a:solidFill>
              </a:rPr>
            </a:br>
            <a:r>
              <a:rPr lang="en-US" sz="2200" b="1" dirty="0">
                <a:solidFill>
                  <a:srgbClr val="FFFFFF"/>
                </a:solidFill>
              </a:rPr>
              <a:t>2017 AB PPT</a:t>
            </a:r>
            <a:br>
              <a:rPr lang="en-US" sz="2200" b="1" dirty="0">
                <a:solidFill>
                  <a:srgbClr val="FFFFFF"/>
                </a:solidFill>
              </a:rPr>
            </a:br>
            <a:r>
              <a:rPr lang="en-US" sz="2200" b="1" dirty="0">
                <a:solidFill>
                  <a:srgbClr val="FFFFFF"/>
                </a:solidFill>
              </a:rPr>
              <a:t>On-screen Template </a:t>
            </a:r>
            <a:r>
              <a:rPr lang="en-US" sz="1500" dirty="0">
                <a:solidFill>
                  <a:srgbClr val="FFFFFF"/>
                </a:solidFill>
              </a:rPr>
              <a:t>for…</a:t>
            </a:r>
          </a:p>
        </p:txBody>
      </p:sp>
    </p:spTree>
    <p:extLst>
      <p:ext uri="{BB962C8B-B14F-4D97-AF65-F5344CB8AC3E}">
        <p14:creationId xmlns:p14="http://schemas.microsoft.com/office/powerpoint/2010/main" val="4019064794"/>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showMasterSp="0" preserve="1" userDrawn="1">
  <p:cSld name="Title: Logo Lock-up">
    <p:spTree>
      <p:nvGrpSpPr>
        <p:cNvPr id="1" name=""/>
        <p:cNvGrpSpPr/>
        <p:nvPr/>
      </p:nvGrpSpPr>
      <p:grpSpPr>
        <a:xfrm>
          <a:off x="0" y="0"/>
          <a:ext cx="0" cy="0"/>
          <a:chOff x="0" y="0"/>
          <a:chExt cx="0" cy="0"/>
        </a:xfrm>
      </p:grpSpPr>
      <p:sp>
        <p:nvSpPr>
          <p:cNvPr id="15" name="Rectangle 14"/>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3" name="Group 2"/>
          <p:cNvGrpSpPr/>
          <p:nvPr userDrawn="1"/>
        </p:nvGrpSpPr>
        <p:grpSpPr bwMode="gray">
          <a:xfrm>
            <a:off x="2866050" y="1030287"/>
            <a:ext cx="3534988" cy="3408490"/>
            <a:chOff x="2866050" y="1030287"/>
            <a:chExt cx="3534988" cy="3408490"/>
          </a:xfrm>
        </p:grpSpPr>
        <p:sp>
          <p:nvSpPr>
            <p:cNvPr id="28" name="Freeform 6"/>
            <p:cNvSpPr>
              <a:spLocks/>
            </p:cNvSpPr>
            <p:nvPr userDrawn="1"/>
          </p:nvSpPr>
          <p:spPr bwMode="gray">
            <a:xfrm>
              <a:off x="2866050" y="2801691"/>
              <a:ext cx="2101665" cy="1637086"/>
            </a:xfrm>
            <a:custGeom>
              <a:avLst/>
              <a:gdLst>
                <a:gd name="T0" fmla="*/ 0 w 1009"/>
                <a:gd name="T1" fmla="*/ 781 h 781"/>
                <a:gd name="T2" fmla="*/ 0 w 1009"/>
                <a:gd name="T3" fmla="*/ 781 h 781"/>
                <a:gd name="T4" fmla="*/ 506 w 1009"/>
                <a:gd name="T5" fmla="*/ 781 h 781"/>
                <a:gd name="T6" fmla="*/ 1009 w 1009"/>
                <a:gd name="T7" fmla="*/ 0 h 781"/>
                <a:gd name="T8" fmla="*/ 503 w 1009"/>
                <a:gd name="T9" fmla="*/ 0 h 781"/>
                <a:gd name="T10" fmla="*/ 0 w 1009"/>
                <a:gd name="T11" fmla="*/ 781 h 781"/>
              </a:gdLst>
              <a:ahLst/>
              <a:cxnLst>
                <a:cxn ang="0">
                  <a:pos x="T0" y="T1"/>
                </a:cxn>
                <a:cxn ang="0">
                  <a:pos x="T2" y="T3"/>
                </a:cxn>
                <a:cxn ang="0">
                  <a:pos x="T4" y="T5"/>
                </a:cxn>
                <a:cxn ang="0">
                  <a:pos x="T6" y="T7"/>
                </a:cxn>
                <a:cxn ang="0">
                  <a:pos x="T8" y="T9"/>
                </a:cxn>
                <a:cxn ang="0">
                  <a:pos x="T10" y="T11"/>
                </a:cxn>
              </a:cxnLst>
              <a:rect l="0" t="0" r="r" b="b"/>
              <a:pathLst>
                <a:path w="1009" h="781">
                  <a:moveTo>
                    <a:pt x="0" y="781"/>
                  </a:moveTo>
                  <a:lnTo>
                    <a:pt x="0" y="781"/>
                  </a:lnTo>
                  <a:lnTo>
                    <a:pt x="506" y="781"/>
                  </a:lnTo>
                  <a:lnTo>
                    <a:pt x="1009" y="0"/>
                  </a:lnTo>
                  <a:lnTo>
                    <a:pt x="503" y="0"/>
                  </a:lnTo>
                  <a:lnTo>
                    <a:pt x="0"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9" name="Freeform 7"/>
            <p:cNvSpPr>
              <a:spLocks/>
            </p:cNvSpPr>
            <p:nvPr userDrawn="1"/>
          </p:nvSpPr>
          <p:spPr bwMode="gray">
            <a:xfrm>
              <a:off x="4003793" y="1030287"/>
              <a:ext cx="2100085" cy="1638667"/>
            </a:xfrm>
            <a:custGeom>
              <a:avLst/>
              <a:gdLst>
                <a:gd name="T0" fmla="*/ 1008 w 1008"/>
                <a:gd name="T1" fmla="*/ 781 h 781"/>
                <a:gd name="T2" fmla="*/ 1008 w 1008"/>
                <a:gd name="T3" fmla="*/ 781 h 781"/>
                <a:gd name="T4" fmla="*/ 502 w 1008"/>
                <a:gd name="T5" fmla="*/ 781 h 781"/>
                <a:gd name="T6" fmla="*/ 0 w 1008"/>
                <a:gd name="T7" fmla="*/ 0 h 781"/>
                <a:gd name="T8" fmla="*/ 505 w 1008"/>
                <a:gd name="T9" fmla="*/ 0 h 781"/>
                <a:gd name="T10" fmla="*/ 1008 w 1008"/>
                <a:gd name="T11" fmla="*/ 781 h 781"/>
              </a:gdLst>
              <a:ahLst/>
              <a:cxnLst>
                <a:cxn ang="0">
                  <a:pos x="T0" y="T1"/>
                </a:cxn>
                <a:cxn ang="0">
                  <a:pos x="T2" y="T3"/>
                </a:cxn>
                <a:cxn ang="0">
                  <a:pos x="T4" y="T5"/>
                </a:cxn>
                <a:cxn ang="0">
                  <a:pos x="T6" y="T7"/>
                </a:cxn>
                <a:cxn ang="0">
                  <a:pos x="T8" y="T9"/>
                </a:cxn>
                <a:cxn ang="0">
                  <a:pos x="T10" y="T11"/>
                </a:cxn>
              </a:cxnLst>
              <a:rect l="0" t="0" r="r" b="b"/>
              <a:pathLst>
                <a:path w="1008" h="781">
                  <a:moveTo>
                    <a:pt x="1008" y="781"/>
                  </a:moveTo>
                  <a:lnTo>
                    <a:pt x="1008" y="781"/>
                  </a:lnTo>
                  <a:lnTo>
                    <a:pt x="502" y="781"/>
                  </a:lnTo>
                  <a:lnTo>
                    <a:pt x="0" y="0"/>
                  </a:lnTo>
                  <a:lnTo>
                    <a:pt x="505" y="0"/>
                  </a:lnTo>
                  <a:lnTo>
                    <a:pt x="1008"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30" name="Freeform 5"/>
            <p:cNvSpPr>
              <a:spLocks/>
            </p:cNvSpPr>
            <p:nvPr userDrawn="1"/>
          </p:nvSpPr>
          <p:spPr bwMode="gray">
            <a:xfrm>
              <a:off x="5130476" y="2801691"/>
              <a:ext cx="1270562" cy="1637086"/>
            </a:xfrm>
            <a:custGeom>
              <a:avLst/>
              <a:gdLst/>
              <a:ahLst/>
              <a:cxnLst/>
              <a:rect l="l" t="t" r="r" b="b"/>
              <a:pathLst>
                <a:path w="1270562" h="1637086">
                  <a:moveTo>
                    <a:pt x="0" y="0"/>
                  </a:moveTo>
                  <a:lnTo>
                    <a:pt x="1052918" y="0"/>
                  </a:lnTo>
                  <a:lnTo>
                    <a:pt x="1270562" y="339741"/>
                  </a:lnTo>
                  <a:lnTo>
                    <a:pt x="1270562" y="1637086"/>
                  </a:lnTo>
                  <a:lnTo>
                    <a:pt x="1048748" y="1637086"/>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grpSp>
      <p:sp>
        <p:nvSpPr>
          <p:cNvPr id="24" name="Rectangle 23"/>
          <p:cNvSpPr/>
          <p:nvPr userDrawn="1"/>
        </p:nvSpPr>
        <p:spPr bwMode="gray">
          <a:xfrm>
            <a:off x="0" y="957154"/>
            <a:ext cx="6400800" cy="83167"/>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8" name="Text Placeholder 5"/>
          <p:cNvSpPr>
            <a:spLocks noGrp="1"/>
          </p:cNvSpPr>
          <p:nvPr>
            <p:ph type="body" sz="quarter" idx="21" hasCustomPrompt="1"/>
          </p:nvPr>
        </p:nvSpPr>
        <p:spPr bwMode="gray">
          <a:xfrm>
            <a:off x="2017639" y="272657"/>
            <a:ext cx="2286000" cy="402336"/>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6" name="Straight Connector 15"/>
          <p:cNvCxnSpPr/>
          <p:nvPr userDrawn="1"/>
        </p:nvCxnSpPr>
        <p:spPr bwMode="gray">
          <a:xfrm>
            <a:off x="1900314" y="272657"/>
            <a:ext cx="0" cy="398908"/>
          </a:xfrm>
          <a:prstGeom prst="line">
            <a:avLst/>
          </a:prstGeom>
          <a:ln w="5715">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18782" y="272657"/>
            <a:ext cx="1438723" cy="398908"/>
          </a:xfrm>
          <a:prstGeom prst="rect">
            <a:avLst/>
          </a:prstGeom>
        </p:spPr>
      </p:pic>
      <p:sp>
        <p:nvSpPr>
          <p:cNvPr id="4" name="Title 3"/>
          <p:cNvSpPr>
            <a:spLocks noGrp="1"/>
          </p:cNvSpPr>
          <p:nvPr userDrawn="1">
            <p:ph type="title" hasCustomPrompt="1"/>
          </p:nvPr>
        </p:nvSpPr>
        <p:spPr bwMode="gray">
          <a:xfrm>
            <a:off x="571499" y="1928736"/>
            <a:ext cx="3657600" cy="738664"/>
          </a:xfrm>
        </p:spPr>
        <p:txBody>
          <a:bodyPr/>
          <a:lstStyle>
            <a:lvl1pPr>
              <a:defRPr sz="2400" b="0"/>
            </a:lvl1pPr>
          </a:lstStyle>
          <a:p>
            <a:r>
              <a:rPr lang="en-US" dirty="0"/>
              <a:t>Presentation Title – Arial 24pt Regular, Title Case</a:t>
            </a:r>
          </a:p>
        </p:txBody>
      </p:sp>
      <p:sp>
        <p:nvSpPr>
          <p:cNvPr id="6" name="Text Placeholder 5"/>
          <p:cNvSpPr>
            <a:spLocks noGrp="1"/>
          </p:cNvSpPr>
          <p:nvPr userDrawn="1">
            <p:ph type="body" sz="quarter" idx="20" hasCustomPrompt="1"/>
          </p:nvPr>
        </p:nvSpPr>
        <p:spPr bwMode="gray">
          <a:xfrm>
            <a:off x="571500" y="2797788"/>
            <a:ext cx="2743200" cy="369332"/>
          </a:xfrm>
        </p:spPr>
        <p:txBody>
          <a:bodyPr/>
          <a:lstStyle>
            <a:lvl1pPr marL="0" indent="0">
              <a:spcBef>
                <a:spcPts val="0"/>
              </a:spcBef>
              <a:buNone/>
              <a:defRPr sz="1200" baseline="0">
                <a:solidFill>
                  <a:schemeClr val="accent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12pt Regular, Title Case</a:t>
            </a:r>
          </a:p>
        </p:txBody>
      </p:sp>
      <p:sp>
        <p:nvSpPr>
          <p:cNvPr id="25" name="Rectangle 24"/>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pic>
        <p:nvPicPr>
          <p:cNvPr id="31" name="Picture 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727429" y="4504549"/>
            <a:ext cx="2351885" cy="211405"/>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318782" y="4562266"/>
            <a:ext cx="2652974" cy="114709"/>
          </a:xfrm>
          <a:prstGeom prst="rect">
            <a:avLst/>
          </a:prstGeom>
        </p:spPr>
      </p:pic>
    </p:spTree>
    <p:extLst>
      <p:ext uri="{BB962C8B-B14F-4D97-AF65-F5344CB8AC3E}">
        <p14:creationId xmlns:p14="http://schemas.microsoft.com/office/powerpoint/2010/main" val="4283651218"/>
      </p:ext>
    </p:extLst>
  </p:cSld>
  <p:clrMapOvr>
    <a:masterClrMapping/>
  </p:clrMapOvr>
  <p:extLst mod="1">
    <p:ext uri="{DCECCB84-F9BA-43D5-87BE-67443E8EF086}">
      <p15:sldGuideLst xmlns:p15="http://schemas.microsoft.com/office/powerpoint/2012/main">
        <p15:guide id="1" pos="360">
          <p15:clr>
            <a:srgbClr val="FBAE40"/>
          </p15:clr>
        </p15:guide>
        <p15:guide id="2" orient="horz" pos="1681">
          <p15:clr>
            <a:srgbClr val="FBAE40"/>
          </p15:clr>
        </p15:guide>
        <p15:guide id="3" orient="horz" pos="1759">
          <p15:clr>
            <a:srgbClr val="FBAE40"/>
          </p15:clr>
        </p15:guide>
      </p15:sldGuideLst>
    </p:ext>
  </p:extLst>
</p:sldLayout>
</file>

<file path=ppt/slideLayouts/slideLayout714.xml><?xml version="1.0" encoding="utf-8"?>
<p:sldLayout xmlns:a="http://schemas.openxmlformats.org/drawingml/2006/main" xmlns:r="http://schemas.openxmlformats.org/officeDocument/2006/relationships" xmlns:p="http://schemas.openxmlformats.org/presentationml/2006/main" showMasterSp="0" preserve="1" userDrawn="1">
  <p:cSld name="Title: Logo">
    <p:spTree>
      <p:nvGrpSpPr>
        <p:cNvPr id="1" name=""/>
        <p:cNvGrpSpPr/>
        <p:nvPr/>
      </p:nvGrpSpPr>
      <p:grpSpPr>
        <a:xfrm>
          <a:off x="0" y="0"/>
          <a:ext cx="0" cy="0"/>
          <a:chOff x="0" y="0"/>
          <a:chExt cx="0" cy="0"/>
        </a:xfrm>
      </p:grpSpPr>
      <p:sp>
        <p:nvSpPr>
          <p:cNvPr id="15" name="Rectangle 14"/>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3" name="Group 2"/>
          <p:cNvGrpSpPr/>
          <p:nvPr userDrawn="1"/>
        </p:nvGrpSpPr>
        <p:grpSpPr bwMode="gray">
          <a:xfrm>
            <a:off x="2866050" y="1030287"/>
            <a:ext cx="3534988" cy="3408490"/>
            <a:chOff x="2866050" y="1030287"/>
            <a:chExt cx="3534988" cy="3408490"/>
          </a:xfrm>
        </p:grpSpPr>
        <p:sp>
          <p:nvSpPr>
            <p:cNvPr id="28" name="Freeform 6"/>
            <p:cNvSpPr>
              <a:spLocks/>
            </p:cNvSpPr>
            <p:nvPr userDrawn="1"/>
          </p:nvSpPr>
          <p:spPr bwMode="gray">
            <a:xfrm>
              <a:off x="2866050" y="2801691"/>
              <a:ext cx="2101665" cy="1637086"/>
            </a:xfrm>
            <a:custGeom>
              <a:avLst/>
              <a:gdLst>
                <a:gd name="T0" fmla="*/ 0 w 1009"/>
                <a:gd name="T1" fmla="*/ 781 h 781"/>
                <a:gd name="T2" fmla="*/ 0 w 1009"/>
                <a:gd name="T3" fmla="*/ 781 h 781"/>
                <a:gd name="T4" fmla="*/ 506 w 1009"/>
                <a:gd name="T5" fmla="*/ 781 h 781"/>
                <a:gd name="T6" fmla="*/ 1009 w 1009"/>
                <a:gd name="T7" fmla="*/ 0 h 781"/>
                <a:gd name="T8" fmla="*/ 503 w 1009"/>
                <a:gd name="T9" fmla="*/ 0 h 781"/>
                <a:gd name="T10" fmla="*/ 0 w 1009"/>
                <a:gd name="T11" fmla="*/ 781 h 781"/>
              </a:gdLst>
              <a:ahLst/>
              <a:cxnLst>
                <a:cxn ang="0">
                  <a:pos x="T0" y="T1"/>
                </a:cxn>
                <a:cxn ang="0">
                  <a:pos x="T2" y="T3"/>
                </a:cxn>
                <a:cxn ang="0">
                  <a:pos x="T4" y="T5"/>
                </a:cxn>
                <a:cxn ang="0">
                  <a:pos x="T6" y="T7"/>
                </a:cxn>
                <a:cxn ang="0">
                  <a:pos x="T8" y="T9"/>
                </a:cxn>
                <a:cxn ang="0">
                  <a:pos x="T10" y="T11"/>
                </a:cxn>
              </a:cxnLst>
              <a:rect l="0" t="0" r="r" b="b"/>
              <a:pathLst>
                <a:path w="1009" h="781">
                  <a:moveTo>
                    <a:pt x="0" y="781"/>
                  </a:moveTo>
                  <a:lnTo>
                    <a:pt x="0" y="781"/>
                  </a:lnTo>
                  <a:lnTo>
                    <a:pt x="506" y="781"/>
                  </a:lnTo>
                  <a:lnTo>
                    <a:pt x="1009" y="0"/>
                  </a:lnTo>
                  <a:lnTo>
                    <a:pt x="503" y="0"/>
                  </a:lnTo>
                  <a:lnTo>
                    <a:pt x="0"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9" name="Freeform 7"/>
            <p:cNvSpPr>
              <a:spLocks/>
            </p:cNvSpPr>
            <p:nvPr userDrawn="1"/>
          </p:nvSpPr>
          <p:spPr bwMode="gray">
            <a:xfrm>
              <a:off x="4003793" y="1030287"/>
              <a:ext cx="2100085" cy="1638667"/>
            </a:xfrm>
            <a:custGeom>
              <a:avLst/>
              <a:gdLst>
                <a:gd name="T0" fmla="*/ 1008 w 1008"/>
                <a:gd name="T1" fmla="*/ 781 h 781"/>
                <a:gd name="T2" fmla="*/ 1008 w 1008"/>
                <a:gd name="T3" fmla="*/ 781 h 781"/>
                <a:gd name="T4" fmla="*/ 502 w 1008"/>
                <a:gd name="T5" fmla="*/ 781 h 781"/>
                <a:gd name="T6" fmla="*/ 0 w 1008"/>
                <a:gd name="T7" fmla="*/ 0 h 781"/>
                <a:gd name="T8" fmla="*/ 505 w 1008"/>
                <a:gd name="T9" fmla="*/ 0 h 781"/>
                <a:gd name="T10" fmla="*/ 1008 w 1008"/>
                <a:gd name="T11" fmla="*/ 781 h 781"/>
              </a:gdLst>
              <a:ahLst/>
              <a:cxnLst>
                <a:cxn ang="0">
                  <a:pos x="T0" y="T1"/>
                </a:cxn>
                <a:cxn ang="0">
                  <a:pos x="T2" y="T3"/>
                </a:cxn>
                <a:cxn ang="0">
                  <a:pos x="T4" y="T5"/>
                </a:cxn>
                <a:cxn ang="0">
                  <a:pos x="T6" y="T7"/>
                </a:cxn>
                <a:cxn ang="0">
                  <a:pos x="T8" y="T9"/>
                </a:cxn>
                <a:cxn ang="0">
                  <a:pos x="T10" y="T11"/>
                </a:cxn>
              </a:cxnLst>
              <a:rect l="0" t="0" r="r" b="b"/>
              <a:pathLst>
                <a:path w="1008" h="781">
                  <a:moveTo>
                    <a:pt x="1008" y="781"/>
                  </a:moveTo>
                  <a:lnTo>
                    <a:pt x="1008" y="781"/>
                  </a:lnTo>
                  <a:lnTo>
                    <a:pt x="502" y="781"/>
                  </a:lnTo>
                  <a:lnTo>
                    <a:pt x="0" y="0"/>
                  </a:lnTo>
                  <a:lnTo>
                    <a:pt x="505" y="0"/>
                  </a:lnTo>
                  <a:lnTo>
                    <a:pt x="1008"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30" name="Freeform 5"/>
            <p:cNvSpPr>
              <a:spLocks/>
            </p:cNvSpPr>
            <p:nvPr userDrawn="1"/>
          </p:nvSpPr>
          <p:spPr bwMode="gray">
            <a:xfrm>
              <a:off x="5130476" y="2801691"/>
              <a:ext cx="1270562" cy="1637086"/>
            </a:xfrm>
            <a:custGeom>
              <a:avLst/>
              <a:gdLst/>
              <a:ahLst/>
              <a:cxnLst/>
              <a:rect l="l" t="t" r="r" b="b"/>
              <a:pathLst>
                <a:path w="1270562" h="1637086">
                  <a:moveTo>
                    <a:pt x="0" y="0"/>
                  </a:moveTo>
                  <a:lnTo>
                    <a:pt x="1052918" y="0"/>
                  </a:lnTo>
                  <a:lnTo>
                    <a:pt x="1270562" y="339741"/>
                  </a:lnTo>
                  <a:lnTo>
                    <a:pt x="1270562" y="1637086"/>
                  </a:lnTo>
                  <a:lnTo>
                    <a:pt x="1048748" y="1637086"/>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grpSp>
      <p:sp>
        <p:nvSpPr>
          <p:cNvPr id="24" name="Rectangle 23"/>
          <p:cNvSpPr/>
          <p:nvPr userDrawn="1"/>
        </p:nvSpPr>
        <p:spPr bwMode="gray">
          <a:xfrm>
            <a:off x="0" y="957154"/>
            <a:ext cx="6400800" cy="83167"/>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18782" y="272657"/>
            <a:ext cx="1438723" cy="398908"/>
          </a:xfrm>
          <a:prstGeom prst="rect">
            <a:avLst/>
          </a:prstGeom>
        </p:spPr>
      </p:pic>
      <p:sp>
        <p:nvSpPr>
          <p:cNvPr id="4" name="Title 3"/>
          <p:cNvSpPr>
            <a:spLocks noGrp="1"/>
          </p:cNvSpPr>
          <p:nvPr userDrawn="1">
            <p:ph type="title" hasCustomPrompt="1"/>
          </p:nvPr>
        </p:nvSpPr>
        <p:spPr bwMode="gray">
          <a:xfrm>
            <a:off x="571499" y="1928736"/>
            <a:ext cx="3657600" cy="738664"/>
          </a:xfrm>
        </p:spPr>
        <p:txBody>
          <a:bodyPr/>
          <a:lstStyle>
            <a:lvl1pPr>
              <a:defRPr sz="2400" b="0"/>
            </a:lvl1pPr>
          </a:lstStyle>
          <a:p>
            <a:r>
              <a:rPr lang="en-US" dirty="0"/>
              <a:t>Presentation Title – Arial 24pt Regular, Title Case</a:t>
            </a:r>
          </a:p>
        </p:txBody>
      </p:sp>
      <p:sp>
        <p:nvSpPr>
          <p:cNvPr id="6" name="Text Placeholder 5"/>
          <p:cNvSpPr>
            <a:spLocks noGrp="1"/>
          </p:cNvSpPr>
          <p:nvPr userDrawn="1">
            <p:ph type="body" sz="quarter" idx="20" hasCustomPrompt="1"/>
          </p:nvPr>
        </p:nvSpPr>
        <p:spPr bwMode="gray">
          <a:xfrm>
            <a:off x="571500" y="2797788"/>
            <a:ext cx="2743200" cy="369332"/>
          </a:xfrm>
        </p:spPr>
        <p:txBody>
          <a:bodyPr/>
          <a:lstStyle>
            <a:lvl1pPr marL="0" indent="0">
              <a:spcBef>
                <a:spcPts val="0"/>
              </a:spcBef>
              <a:buNone/>
              <a:defRPr sz="1200" baseline="0">
                <a:solidFill>
                  <a:schemeClr val="accent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12pt Regular, Title Case</a:t>
            </a:r>
          </a:p>
        </p:txBody>
      </p:sp>
      <p:sp>
        <p:nvSpPr>
          <p:cNvPr id="25" name="Rectangle 24"/>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pic>
        <p:nvPicPr>
          <p:cNvPr id="31" name="Picture 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727429" y="4504549"/>
            <a:ext cx="2351885" cy="211405"/>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318782" y="4562266"/>
            <a:ext cx="2652974" cy="114709"/>
          </a:xfrm>
          <a:prstGeom prst="rect">
            <a:avLst/>
          </a:prstGeom>
        </p:spPr>
      </p:pic>
    </p:spTree>
    <p:extLst>
      <p:ext uri="{BB962C8B-B14F-4D97-AF65-F5344CB8AC3E}">
        <p14:creationId xmlns:p14="http://schemas.microsoft.com/office/powerpoint/2010/main" val="3562838521"/>
      </p:ext>
    </p:extLst>
  </p:cSld>
  <p:clrMapOvr>
    <a:masterClrMapping/>
  </p:clrMapOvr>
  <p:extLst mod="1">
    <p:ext uri="{DCECCB84-F9BA-43D5-87BE-67443E8EF086}">
      <p15:sldGuideLst xmlns:p15="http://schemas.microsoft.com/office/powerpoint/2012/main">
        <p15:guide id="1" pos="360">
          <p15:clr>
            <a:srgbClr val="FBAE40"/>
          </p15:clr>
        </p15:guide>
        <p15:guide id="2" orient="horz" pos="1681">
          <p15:clr>
            <a:srgbClr val="FBAE40"/>
          </p15:clr>
        </p15:guide>
        <p15:guide id="3" orient="horz" pos="1759">
          <p15:clr>
            <a:srgbClr val="FBAE40"/>
          </p15:clr>
        </p15:guide>
      </p15:sldGuideLst>
    </p:ext>
  </p:extLst>
</p:sldLayout>
</file>

<file path=ppt/slideLayouts/slideLayout715.xml><?xml version="1.0" encoding="utf-8"?>
<p:sldLayout xmlns:a="http://schemas.openxmlformats.org/drawingml/2006/main" xmlns:r="http://schemas.openxmlformats.org/officeDocument/2006/relationships" xmlns:p="http://schemas.openxmlformats.org/presentationml/2006/main" preserve="1" userDrawn="1">
  <p:cSld name="AB In-Brief (030117)">
    <p:spTree>
      <p:nvGrpSpPr>
        <p:cNvPr id="1" name=""/>
        <p:cNvGrpSpPr/>
        <p:nvPr/>
      </p:nvGrpSpPr>
      <p:grpSpPr>
        <a:xfrm>
          <a:off x="0" y="0"/>
          <a:ext cx="0" cy="0"/>
          <a:chOff x="0" y="0"/>
          <a:chExt cx="0" cy="0"/>
        </a:xfrm>
      </p:grpSpPr>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35" name="Text Placeholder 1"/>
          <p:cNvSpPr txBox="1">
            <a:spLocks/>
          </p:cNvSpPr>
          <p:nvPr userDrawn="1"/>
        </p:nvSpPr>
        <p:spPr bwMode="gray">
          <a:xfrm>
            <a:off x="6494887" y="0"/>
            <a:ext cx="1672929" cy="1254211"/>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rgbClr val="FFFFFF"/>
              </a:solidFill>
            </a:endParaRPr>
          </a:p>
        </p:txBody>
      </p:sp>
      <p:sp>
        <p:nvSpPr>
          <p:cNvPr id="37" name="TextBox 36"/>
          <p:cNvSpPr txBox="1"/>
          <p:nvPr userDrawn="1"/>
        </p:nvSpPr>
        <p:spPr bwMode="gray">
          <a:xfrm>
            <a:off x="6578474" y="56014"/>
            <a:ext cx="1329852" cy="553998"/>
          </a:xfrm>
          <a:prstGeom prst="rect">
            <a:avLst/>
          </a:prstGeom>
          <a:noFill/>
        </p:spPr>
        <p:txBody>
          <a:bodyPr wrap="square" lIns="0" tIns="0" rIns="0" bIns="0" rtlCol="0">
            <a:spAutoFit/>
          </a:bodyPr>
          <a:lstStyle/>
          <a:p>
            <a:pPr>
              <a:spcBef>
                <a:spcPts val="500"/>
              </a:spcBef>
            </a:pPr>
            <a:r>
              <a:rPr lang="en-US" sz="1200" b="1" dirty="0">
                <a:solidFill>
                  <a:srgbClr val="FFFFFF"/>
                </a:solidFill>
              </a:rPr>
              <a:t>DO NOT EDIT THIS SLIDE FOR ANY PURPOSE</a:t>
            </a:r>
          </a:p>
        </p:txBody>
      </p:sp>
      <p:sp>
        <p:nvSpPr>
          <p:cNvPr id="38" name="TextBox 37"/>
          <p:cNvSpPr txBox="1"/>
          <p:nvPr userDrawn="1"/>
        </p:nvSpPr>
        <p:spPr bwMode="gray">
          <a:xfrm>
            <a:off x="6578475" y="728346"/>
            <a:ext cx="1480558" cy="433452"/>
          </a:xfrm>
          <a:prstGeom prst="rect">
            <a:avLst/>
          </a:prstGeom>
          <a:noFill/>
        </p:spPr>
        <p:txBody>
          <a:bodyPr wrap="square" lIns="0" tIns="0" rIns="0" bIns="0" rtlCol="0">
            <a:spAutoFit/>
          </a:bodyPr>
          <a:lstStyle/>
          <a:p>
            <a:pPr>
              <a:spcBef>
                <a:spcPts val="500"/>
              </a:spcBef>
            </a:pPr>
            <a:r>
              <a:rPr lang="en-US" sz="800" dirty="0">
                <a:solidFill>
                  <a:srgbClr val="FFFFFF"/>
                </a:solidFill>
              </a:rPr>
              <a:t>If an edit is necessary,</a:t>
            </a:r>
            <a:br>
              <a:rPr lang="en-US" sz="800" dirty="0">
                <a:solidFill>
                  <a:srgbClr val="FFFFFF"/>
                </a:solidFill>
              </a:rPr>
            </a:br>
            <a:r>
              <a:rPr lang="en-US" sz="800" dirty="0">
                <a:solidFill>
                  <a:srgbClr val="FFFFFF"/>
                </a:solidFill>
              </a:rPr>
              <a:t>please contact:</a:t>
            </a:r>
          </a:p>
          <a:p>
            <a:pPr>
              <a:spcBef>
                <a:spcPts val="500"/>
              </a:spcBef>
            </a:pPr>
            <a:r>
              <a:rPr lang="en-US" sz="800" b="1" dirty="0">
                <a:solidFill>
                  <a:srgbClr val="FFFFFF"/>
                </a:solidFill>
              </a:rPr>
              <a:t>DSS_Template@advisory.com</a:t>
            </a:r>
            <a:endParaRPr lang="en-US" sz="800" b="1" i="1" dirty="0">
              <a:solidFill>
                <a:srgbClr val="FFFFFF"/>
              </a:solidFill>
            </a:endParaRPr>
          </a:p>
        </p:txBody>
      </p:sp>
      <p:sp>
        <p:nvSpPr>
          <p:cNvPr id="34" name="Text Placeholder 1"/>
          <p:cNvSpPr txBox="1">
            <a:spLocks/>
          </p:cNvSpPr>
          <p:nvPr userDrawn="1"/>
        </p:nvSpPr>
        <p:spPr bwMode="gray">
          <a:xfrm>
            <a:off x="6494888" y="1355451"/>
            <a:ext cx="1320762" cy="267723"/>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rgbClr val="FFFFFF"/>
              </a:solidFill>
            </a:endParaRPr>
          </a:p>
        </p:txBody>
      </p:sp>
      <p:sp>
        <p:nvSpPr>
          <p:cNvPr id="39" name="TextBox 38"/>
          <p:cNvSpPr txBox="1"/>
          <p:nvPr userDrawn="1"/>
        </p:nvSpPr>
        <p:spPr bwMode="gray">
          <a:xfrm>
            <a:off x="6578474" y="1411465"/>
            <a:ext cx="1329852" cy="153888"/>
          </a:xfrm>
          <a:prstGeom prst="rect">
            <a:avLst/>
          </a:prstGeom>
          <a:noFill/>
        </p:spPr>
        <p:txBody>
          <a:bodyPr wrap="square" lIns="0" tIns="0" rIns="0" bIns="0" rtlCol="0">
            <a:spAutoFit/>
          </a:bodyPr>
          <a:lstStyle/>
          <a:p>
            <a:pPr>
              <a:spcBef>
                <a:spcPts val="500"/>
              </a:spcBef>
            </a:pPr>
            <a:r>
              <a:rPr lang="en-US" sz="900" b="1" dirty="0">
                <a:solidFill>
                  <a:srgbClr val="FFFFFF"/>
                </a:solidFill>
              </a:rPr>
              <a:t>Updated</a:t>
            </a:r>
            <a:r>
              <a:rPr lang="en-US" sz="1000" b="1" dirty="0">
                <a:solidFill>
                  <a:srgbClr val="FFFFFF"/>
                </a:solidFill>
              </a:rPr>
              <a:t>: </a:t>
            </a:r>
            <a:r>
              <a:rPr lang="en-US" sz="900" dirty="0">
                <a:solidFill>
                  <a:srgbClr val="FFFFFF"/>
                </a:solidFill>
              </a:rPr>
              <a:t>03/01/2017</a:t>
            </a:r>
          </a:p>
        </p:txBody>
      </p:sp>
      <p:sp>
        <p:nvSpPr>
          <p:cNvPr id="41" name="TextBox 40"/>
          <p:cNvSpPr txBox="1"/>
          <p:nvPr userDrawn="1"/>
        </p:nvSpPr>
        <p:spPr bwMode="gray">
          <a:xfrm>
            <a:off x="2202568" y="1035575"/>
            <a:ext cx="3916254" cy="2595582"/>
          </a:xfrm>
          <a:prstGeom prst="rect">
            <a:avLst/>
          </a:prstGeom>
          <a:noFill/>
        </p:spPr>
        <p:txBody>
          <a:bodyPr wrap="square" lIns="0" tIns="0" rIns="0" bIns="0" rtlCol="0">
            <a:spAutoFit/>
          </a:bodyPr>
          <a:lstStyle/>
          <a:p>
            <a:pPr marL="1572768">
              <a:spcBef>
                <a:spcPts val="500"/>
              </a:spcBef>
              <a:tabLst>
                <a:tab pos="1601788" algn="l"/>
              </a:tabLst>
            </a:pPr>
            <a:r>
              <a:rPr lang="en-US" sz="750" dirty="0">
                <a:solidFill>
                  <a:srgbClr val="333E48"/>
                </a:solidFill>
                <a:cs typeface="Arial" panose="020B0604020202020204" pitchFamily="34" charset="0"/>
              </a:rPr>
              <a:t>WHERE WE RUN THE DEEPEST</a:t>
            </a:r>
          </a:p>
          <a:p>
            <a:pPr marL="1463040">
              <a:spcBef>
                <a:spcPts val="500"/>
              </a:spcBef>
              <a:tabLst>
                <a:tab pos="1427163" algn="l"/>
              </a:tabLst>
            </a:pPr>
            <a:r>
              <a:rPr lang="en-US" sz="750" dirty="0">
                <a:solidFill>
                  <a:srgbClr val="333E48"/>
                </a:solidFill>
                <a:cs typeface="Arial" panose="020B0604020202020204" pitchFamily="34" charset="0"/>
              </a:rPr>
              <a:t>In three critical areas, we run even deeper, providing</a:t>
            </a:r>
          </a:p>
          <a:p>
            <a:pPr marL="1371600">
              <a:tabLst>
                <a:tab pos="1316038" algn="l"/>
              </a:tabLst>
            </a:pPr>
            <a:r>
              <a:rPr lang="en-US" sz="750" dirty="0">
                <a:solidFill>
                  <a:srgbClr val="333E48"/>
                </a:solidFill>
                <a:cs typeface="Arial" panose="020B0604020202020204" pitchFamily="34" charset="0"/>
              </a:rPr>
              <a:t>you with the </a:t>
            </a:r>
            <a:r>
              <a:rPr lang="en-US" sz="750" b="1" dirty="0">
                <a:solidFill>
                  <a:srgbClr val="333E48"/>
                </a:solidFill>
                <a:cs typeface="Arial" panose="020B0604020202020204" pitchFamily="34" charset="0"/>
              </a:rPr>
              <a:t>technology</a:t>
            </a:r>
            <a:r>
              <a:rPr lang="en-US" sz="750" dirty="0">
                <a:solidFill>
                  <a:srgbClr val="333E48"/>
                </a:solidFill>
                <a:cs typeface="Arial" panose="020B0604020202020204" pitchFamily="34" charset="0"/>
              </a:rPr>
              <a:t> and </a:t>
            </a:r>
            <a:r>
              <a:rPr lang="en-US" sz="750" b="1" dirty="0">
                <a:solidFill>
                  <a:srgbClr val="333E48"/>
                </a:solidFill>
                <a:cs typeface="Arial" panose="020B0604020202020204" pitchFamily="34" charset="0"/>
              </a:rPr>
              <a:t>consulting</a:t>
            </a:r>
            <a:r>
              <a:rPr lang="en-US" sz="750" dirty="0">
                <a:solidFill>
                  <a:srgbClr val="333E48"/>
                </a:solidFill>
                <a:cs typeface="Arial" panose="020B0604020202020204" pitchFamily="34" charset="0"/>
              </a:rPr>
              <a:t> solutions</a:t>
            </a:r>
          </a:p>
          <a:p>
            <a:pPr marL="1298448">
              <a:tabLst>
                <a:tab pos="1316038" algn="l"/>
              </a:tabLst>
            </a:pPr>
            <a:r>
              <a:rPr lang="en-US" sz="750" dirty="0">
                <a:solidFill>
                  <a:srgbClr val="333E48"/>
                </a:solidFill>
                <a:cs typeface="Arial" panose="020B0604020202020204" pitchFamily="34" charset="0"/>
              </a:rPr>
              <a:t>needed to hardwire best practices.</a:t>
            </a:r>
          </a:p>
          <a:p>
            <a:pPr marL="1060704">
              <a:spcBef>
                <a:spcPts val="2000"/>
              </a:spcBef>
            </a:pPr>
            <a:r>
              <a:rPr lang="en-US" sz="900" dirty="0">
                <a:solidFill>
                  <a:srgbClr val="333E48"/>
                </a:solidFill>
                <a:cs typeface="Arial" panose="020B0604020202020204" pitchFamily="34" charset="0"/>
              </a:rPr>
              <a:t>Drive Health System </a:t>
            </a:r>
            <a:r>
              <a:rPr lang="en-US" sz="900" b="1" dirty="0">
                <a:solidFill>
                  <a:srgbClr val="333E48"/>
                </a:solidFill>
                <a:cs typeface="Arial" panose="020B0604020202020204" pitchFamily="34" charset="0"/>
              </a:rPr>
              <a:t>GROWTH</a:t>
            </a:r>
          </a:p>
          <a:p>
            <a:pPr marL="932688">
              <a:spcBef>
                <a:spcPts val="500"/>
              </a:spcBef>
            </a:pPr>
            <a:r>
              <a:rPr lang="en-US" sz="750" dirty="0">
                <a:solidFill>
                  <a:srgbClr val="333E48"/>
                </a:solidFill>
                <a:cs typeface="Arial" panose="020B0604020202020204" pitchFamily="34" charset="0"/>
              </a:rPr>
              <a:t>Attract and retain the patients you aspire to serve by offering the</a:t>
            </a:r>
          </a:p>
          <a:p>
            <a:pPr marL="858838"/>
            <a:r>
              <a:rPr lang="en-US" sz="750" dirty="0">
                <a:solidFill>
                  <a:srgbClr val="333E48"/>
                </a:solidFill>
                <a:cs typeface="Arial" panose="020B0604020202020204" pitchFamily="34" charset="0"/>
              </a:rPr>
              <a:t>care network, access, and experience they need.</a:t>
            </a:r>
          </a:p>
          <a:p>
            <a:pPr marL="627063">
              <a:spcBef>
                <a:spcPts val="2000"/>
              </a:spcBef>
            </a:pPr>
            <a:r>
              <a:rPr lang="en-US" sz="900" dirty="0">
                <a:solidFill>
                  <a:srgbClr val="333E48"/>
                </a:solidFill>
                <a:cs typeface="Arial" panose="020B0604020202020204" pitchFamily="34" charset="0"/>
              </a:rPr>
              <a:t>Reduce </a:t>
            </a:r>
            <a:r>
              <a:rPr lang="en-US" sz="900" b="1" dirty="0">
                <a:solidFill>
                  <a:srgbClr val="333E48"/>
                </a:solidFill>
                <a:cs typeface="Arial" panose="020B0604020202020204" pitchFamily="34" charset="0"/>
              </a:rPr>
              <a:t>CARE</a:t>
            </a:r>
            <a:r>
              <a:rPr lang="en-US" sz="900" dirty="0">
                <a:solidFill>
                  <a:srgbClr val="333E48"/>
                </a:solidFill>
                <a:cs typeface="Arial" panose="020B0604020202020204" pitchFamily="34" charset="0"/>
              </a:rPr>
              <a:t> </a:t>
            </a:r>
            <a:r>
              <a:rPr lang="en-US" sz="900" b="1" dirty="0">
                <a:solidFill>
                  <a:srgbClr val="333E48"/>
                </a:solidFill>
                <a:cs typeface="Arial" panose="020B0604020202020204" pitchFamily="34" charset="0"/>
              </a:rPr>
              <a:t>VARIATION</a:t>
            </a:r>
          </a:p>
          <a:p>
            <a:pPr marL="502920">
              <a:spcBef>
                <a:spcPts val="500"/>
              </a:spcBef>
            </a:pPr>
            <a:r>
              <a:rPr lang="en-US" sz="750" dirty="0">
                <a:solidFill>
                  <a:srgbClr val="333E48"/>
                </a:solidFill>
                <a:cs typeface="Arial" panose="020B0604020202020204" pitchFamily="34" charset="0"/>
              </a:rPr>
              <a:t>Improve quality and outcomes and lower costs by eliminating unwarranted</a:t>
            </a:r>
          </a:p>
          <a:p>
            <a:pPr marL="420624"/>
            <a:r>
              <a:rPr lang="en-US" sz="750" dirty="0">
                <a:solidFill>
                  <a:srgbClr val="333E48"/>
                </a:solidFill>
                <a:cs typeface="Arial" panose="020B0604020202020204" pitchFamily="34" charset="0"/>
              </a:rPr>
              <a:t>deviation from the best standard of care.</a:t>
            </a:r>
          </a:p>
          <a:p>
            <a:pPr marL="169863">
              <a:spcBef>
                <a:spcPts val="2000"/>
              </a:spcBef>
              <a:tabLst>
                <a:tab pos="169863" algn="l"/>
              </a:tabLst>
            </a:pPr>
            <a:r>
              <a:rPr lang="en-US" sz="900" dirty="0">
                <a:solidFill>
                  <a:srgbClr val="333E48"/>
                </a:solidFill>
                <a:cs typeface="Arial" panose="020B0604020202020204" pitchFamily="34" charset="0"/>
              </a:rPr>
              <a:t>Optimize the </a:t>
            </a:r>
            <a:r>
              <a:rPr lang="en-US" sz="900" b="1" dirty="0">
                <a:solidFill>
                  <a:srgbClr val="333E48"/>
                </a:solidFill>
                <a:cs typeface="Arial" panose="020B0604020202020204" pitchFamily="34" charset="0"/>
              </a:rPr>
              <a:t>REVENUE CYCLE</a:t>
            </a:r>
          </a:p>
          <a:p>
            <a:pPr marL="73152">
              <a:spcBef>
                <a:spcPts val="500"/>
              </a:spcBef>
            </a:pPr>
            <a:r>
              <a:rPr lang="en-US" sz="750" dirty="0">
                <a:solidFill>
                  <a:srgbClr val="333E48"/>
                </a:solidFill>
                <a:cs typeface="Arial" panose="020B0604020202020204" pitchFamily="34" charset="0"/>
              </a:rPr>
              <a:t>Sustain the financial stability necessary to serve your community by making sure</a:t>
            </a:r>
          </a:p>
          <a:p>
            <a:r>
              <a:rPr lang="en-US" sz="750" dirty="0">
                <a:solidFill>
                  <a:srgbClr val="333E48"/>
                </a:solidFill>
                <a:cs typeface="Arial" panose="020B0604020202020204" pitchFamily="34" charset="0"/>
              </a:rPr>
              <a:t>you are paid efficiently for services rendered.</a:t>
            </a:r>
            <a:endParaRPr lang="en-US" sz="750" dirty="0">
              <a:solidFill>
                <a:srgbClr val="333E48"/>
              </a:solidFill>
            </a:endParaRPr>
          </a:p>
        </p:txBody>
      </p:sp>
      <p:pic>
        <p:nvPicPr>
          <p:cNvPr id="49" name="Picture 4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20319" y="228311"/>
            <a:ext cx="1133856" cy="314378"/>
          </a:xfrm>
          <a:prstGeom prst="rect">
            <a:avLst/>
          </a:prstGeom>
          <a:noFill/>
          <a:ln>
            <a:noFill/>
          </a:ln>
        </p:spPr>
      </p:pic>
      <p:grpSp>
        <p:nvGrpSpPr>
          <p:cNvPr id="50" name="Group 49"/>
          <p:cNvGrpSpPr/>
          <p:nvPr userDrawn="1"/>
        </p:nvGrpSpPr>
        <p:grpSpPr bwMode="gray">
          <a:xfrm>
            <a:off x="652892" y="4018422"/>
            <a:ext cx="952357" cy="509120"/>
            <a:chOff x="652892" y="4018422"/>
            <a:chExt cx="952357" cy="509120"/>
          </a:xfrm>
        </p:grpSpPr>
        <p:sp>
          <p:nvSpPr>
            <p:cNvPr id="51" name="TextBox 50"/>
            <p:cNvSpPr txBox="1"/>
            <p:nvPr/>
          </p:nvSpPr>
          <p:spPr bwMode="gray">
            <a:xfrm>
              <a:off x="652892" y="4327487"/>
              <a:ext cx="952357" cy="200055"/>
            </a:xfrm>
            <a:prstGeom prst="rect">
              <a:avLst/>
            </a:prstGeom>
            <a:noFill/>
          </p:spPr>
          <p:txBody>
            <a:bodyPr wrap="square" lIns="0" tIns="0" rIns="0" bIns="0" rtlCol="0">
              <a:spAutoFit/>
            </a:bodyPr>
            <a:lstStyle/>
            <a:p>
              <a:pPr>
                <a:spcBef>
                  <a:spcPts val="500"/>
                </a:spcBef>
              </a:pPr>
              <a:r>
                <a:rPr lang="en-US" sz="650" dirty="0">
                  <a:solidFill>
                    <a:srgbClr val="333E48"/>
                  </a:solidFill>
                </a:rPr>
                <a:t>health care organizations in our membership</a:t>
              </a:r>
            </a:p>
          </p:txBody>
        </p:sp>
        <p:sp>
          <p:nvSpPr>
            <p:cNvPr id="52" name="TextBox 51"/>
            <p:cNvSpPr txBox="1"/>
            <p:nvPr/>
          </p:nvSpPr>
          <p:spPr bwMode="gray">
            <a:xfrm>
              <a:off x="652892" y="4018422"/>
              <a:ext cx="892013" cy="307777"/>
            </a:xfrm>
            <a:prstGeom prst="rect">
              <a:avLst/>
            </a:prstGeom>
            <a:noFill/>
          </p:spPr>
          <p:txBody>
            <a:bodyPr wrap="square" lIns="0" tIns="0" rIns="0" bIns="0" rtlCol="0">
              <a:spAutoFit/>
            </a:bodyPr>
            <a:lstStyle/>
            <a:p>
              <a:pPr>
                <a:spcBef>
                  <a:spcPts val="500"/>
                </a:spcBef>
              </a:pPr>
              <a:r>
                <a:rPr lang="en-US" sz="2000" dirty="0">
                  <a:solidFill>
                    <a:srgbClr val="CF0A2C"/>
                  </a:solidFill>
                </a:rPr>
                <a:t>4,000</a:t>
              </a:r>
              <a:r>
                <a:rPr lang="en-US" sz="2000" baseline="30000" dirty="0">
                  <a:solidFill>
                    <a:srgbClr val="CF0A2C"/>
                  </a:solidFill>
                </a:rPr>
                <a:t>+</a:t>
              </a:r>
              <a:endParaRPr lang="en-US" sz="2000" dirty="0">
                <a:solidFill>
                  <a:srgbClr val="CF0A2C"/>
                </a:solidFill>
              </a:endParaRPr>
            </a:p>
          </p:txBody>
        </p:sp>
      </p:grpSp>
      <p:pic>
        <p:nvPicPr>
          <p:cNvPr id="53" name="Picture 5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787131" y="346576"/>
            <a:ext cx="2293520" cy="99167"/>
          </a:xfrm>
          <a:prstGeom prst="rect">
            <a:avLst/>
          </a:prstGeom>
        </p:spPr>
      </p:pic>
      <p:grpSp>
        <p:nvGrpSpPr>
          <p:cNvPr id="54" name="Group 53"/>
          <p:cNvGrpSpPr/>
          <p:nvPr userDrawn="1"/>
        </p:nvGrpSpPr>
        <p:grpSpPr bwMode="gray">
          <a:xfrm>
            <a:off x="4486045" y="4018422"/>
            <a:ext cx="1258883" cy="409092"/>
            <a:chOff x="4486045" y="4018422"/>
            <a:chExt cx="1258883" cy="409092"/>
          </a:xfrm>
        </p:grpSpPr>
        <p:sp>
          <p:nvSpPr>
            <p:cNvPr id="55" name="TextBox 54"/>
            <p:cNvSpPr txBox="1"/>
            <p:nvPr/>
          </p:nvSpPr>
          <p:spPr bwMode="gray">
            <a:xfrm>
              <a:off x="4486045" y="4327487"/>
              <a:ext cx="1258883" cy="100027"/>
            </a:xfrm>
            <a:prstGeom prst="rect">
              <a:avLst/>
            </a:prstGeom>
            <a:noFill/>
          </p:spPr>
          <p:txBody>
            <a:bodyPr wrap="square" lIns="0" tIns="0" rIns="0" bIns="0" rtlCol="0">
              <a:spAutoFit/>
            </a:bodyPr>
            <a:lstStyle/>
            <a:p>
              <a:pPr>
                <a:spcBef>
                  <a:spcPts val="500"/>
                </a:spcBef>
              </a:pPr>
              <a:r>
                <a:rPr lang="en-US" sz="650" dirty="0">
                  <a:solidFill>
                    <a:srgbClr val="333E48"/>
                  </a:solidFill>
                </a:rPr>
                <a:t>health care leaders in our network</a:t>
              </a:r>
            </a:p>
          </p:txBody>
        </p:sp>
        <p:sp>
          <p:nvSpPr>
            <p:cNvPr id="56" name="TextBox 55"/>
            <p:cNvSpPr txBox="1"/>
            <p:nvPr/>
          </p:nvSpPr>
          <p:spPr bwMode="gray">
            <a:xfrm>
              <a:off x="4490808" y="4018422"/>
              <a:ext cx="1052322" cy="307777"/>
            </a:xfrm>
            <a:prstGeom prst="rect">
              <a:avLst/>
            </a:prstGeom>
            <a:noFill/>
          </p:spPr>
          <p:txBody>
            <a:bodyPr wrap="square" lIns="0" tIns="0" rIns="0" bIns="0" rtlCol="0">
              <a:spAutoFit/>
            </a:bodyPr>
            <a:lstStyle/>
            <a:p>
              <a:pPr>
                <a:spcBef>
                  <a:spcPts val="500"/>
                </a:spcBef>
              </a:pPr>
              <a:r>
                <a:rPr lang="en-US" sz="2000" dirty="0">
                  <a:solidFill>
                    <a:srgbClr val="CF0A2C"/>
                  </a:solidFill>
                </a:rPr>
                <a:t>250,000</a:t>
              </a:r>
              <a:r>
                <a:rPr lang="en-US" sz="2000" baseline="30000" dirty="0">
                  <a:solidFill>
                    <a:srgbClr val="CF0A2C"/>
                  </a:solidFill>
                </a:rPr>
                <a:t>+</a:t>
              </a:r>
            </a:p>
          </p:txBody>
        </p:sp>
      </p:grpSp>
      <p:grpSp>
        <p:nvGrpSpPr>
          <p:cNvPr id="57" name="Group 56"/>
          <p:cNvGrpSpPr/>
          <p:nvPr userDrawn="1"/>
        </p:nvGrpSpPr>
        <p:grpSpPr bwMode="gray">
          <a:xfrm>
            <a:off x="2462673" y="4018422"/>
            <a:ext cx="1165949" cy="409092"/>
            <a:chOff x="2453050" y="4018422"/>
            <a:chExt cx="1165949" cy="409092"/>
          </a:xfrm>
        </p:grpSpPr>
        <p:sp>
          <p:nvSpPr>
            <p:cNvPr id="58" name="TextBox 57"/>
            <p:cNvSpPr txBox="1"/>
            <p:nvPr/>
          </p:nvSpPr>
          <p:spPr bwMode="gray">
            <a:xfrm>
              <a:off x="2469718" y="4327487"/>
              <a:ext cx="1149281" cy="100027"/>
            </a:xfrm>
            <a:prstGeom prst="rect">
              <a:avLst/>
            </a:prstGeom>
            <a:noFill/>
          </p:spPr>
          <p:txBody>
            <a:bodyPr wrap="square" lIns="0" tIns="0" rIns="0" bIns="0" rtlCol="0">
              <a:spAutoFit/>
            </a:bodyPr>
            <a:lstStyle/>
            <a:p>
              <a:pPr>
                <a:spcBef>
                  <a:spcPts val="500"/>
                </a:spcBef>
              </a:pPr>
              <a:r>
                <a:rPr lang="en-US" sz="650" dirty="0">
                  <a:solidFill>
                    <a:srgbClr val="333E48"/>
                  </a:solidFill>
                </a:rPr>
                <a:t>in documented ROI each year</a:t>
              </a:r>
            </a:p>
          </p:txBody>
        </p:sp>
        <p:sp>
          <p:nvSpPr>
            <p:cNvPr id="59" name="TextBox 58"/>
            <p:cNvSpPr txBox="1"/>
            <p:nvPr/>
          </p:nvSpPr>
          <p:spPr bwMode="gray">
            <a:xfrm>
              <a:off x="2453050" y="4018422"/>
              <a:ext cx="1110016" cy="307777"/>
            </a:xfrm>
            <a:prstGeom prst="rect">
              <a:avLst/>
            </a:prstGeom>
            <a:noFill/>
          </p:spPr>
          <p:txBody>
            <a:bodyPr wrap="square" lIns="0" tIns="0" rIns="0" bIns="0" rtlCol="0">
              <a:spAutoFit/>
            </a:bodyPr>
            <a:lstStyle/>
            <a:p>
              <a:pPr>
                <a:spcBef>
                  <a:spcPts val="500"/>
                </a:spcBef>
              </a:pPr>
              <a:r>
                <a:rPr lang="en-US" sz="2000" dirty="0">
                  <a:solidFill>
                    <a:srgbClr val="CF0A2C"/>
                  </a:solidFill>
                </a:rPr>
                <a:t>$2 billion</a:t>
              </a:r>
              <a:r>
                <a:rPr lang="en-US" sz="2000" baseline="30000" dirty="0">
                  <a:solidFill>
                    <a:srgbClr val="CF0A2C"/>
                  </a:solidFill>
                </a:rPr>
                <a:t>+</a:t>
              </a:r>
              <a:endParaRPr lang="en-US" sz="2000" dirty="0">
                <a:solidFill>
                  <a:srgbClr val="CF0A2C"/>
                </a:solidFill>
              </a:endParaRPr>
            </a:p>
          </p:txBody>
        </p:sp>
      </p:grpSp>
      <p:grpSp>
        <p:nvGrpSpPr>
          <p:cNvPr id="60" name="Group 59"/>
          <p:cNvGrpSpPr/>
          <p:nvPr userDrawn="1"/>
        </p:nvGrpSpPr>
        <p:grpSpPr bwMode="gray">
          <a:xfrm>
            <a:off x="0" y="730531"/>
            <a:ext cx="3752990" cy="3146488"/>
            <a:chOff x="0" y="730531"/>
            <a:chExt cx="3752990" cy="3146488"/>
          </a:xfrm>
        </p:grpSpPr>
        <p:sp>
          <p:nvSpPr>
            <p:cNvPr id="61" name="Rectangle 27"/>
            <p:cNvSpPr/>
            <p:nvPr/>
          </p:nvSpPr>
          <p:spPr bwMode="gray">
            <a:xfrm>
              <a:off x="0" y="730531"/>
              <a:ext cx="3752990" cy="3146488"/>
            </a:xfrm>
            <a:custGeom>
              <a:avLst/>
              <a:gdLst/>
              <a:ahLst/>
              <a:cxnLst/>
              <a:rect l="l" t="t" r="r" b="b"/>
              <a:pathLst>
                <a:path w="3752990" h="3146488">
                  <a:moveTo>
                    <a:pt x="0" y="0"/>
                  </a:moveTo>
                  <a:lnTo>
                    <a:pt x="3752990" y="0"/>
                  </a:lnTo>
                  <a:lnTo>
                    <a:pt x="3752990" y="1331"/>
                  </a:lnTo>
                  <a:lnTo>
                    <a:pt x="1728610" y="3146488"/>
                  </a:lnTo>
                  <a:lnTo>
                    <a:pt x="0" y="3146488"/>
                  </a:lnTo>
                  <a:close/>
                </a:path>
              </a:pathLst>
            </a:custGeom>
            <a:solidFill>
              <a:srgbClr val="9EACB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62" name="Rectangle 26"/>
            <p:cNvSpPr/>
            <p:nvPr/>
          </p:nvSpPr>
          <p:spPr bwMode="gray">
            <a:xfrm>
              <a:off x="0" y="730531"/>
              <a:ext cx="3592716" cy="3146488"/>
            </a:xfrm>
            <a:custGeom>
              <a:avLst/>
              <a:gdLst/>
              <a:ahLst/>
              <a:cxnLst/>
              <a:rect l="l" t="t" r="r" b="b"/>
              <a:pathLst>
                <a:path w="3592716" h="3146488">
                  <a:moveTo>
                    <a:pt x="0" y="0"/>
                  </a:moveTo>
                  <a:lnTo>
                    <a:pt x="3592716" y="0"/>
                  </a:lnTo>
                  <a:lnTo>
                    <a:pt x="3592716" y="1331"/>
                  </a:lnTo>
                  <a:lnTo>
                    <a:pt x="1568336" y="3146488"/>
                  </a:lnTo>
                  <a:lnTo>
                    <a:pt x="0" y="3146488"/>
                  </a:lnTo>
                  <a:close/>
                </a:path>
              </a:pathLst>
            </a:custGeom>
            <a:solidFill>
              <a:srgbClr val="BBC6C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63" name="Rectangle 12"/>
            <p:cNvSpPr/>
            <p:nvPr/>
          </p:nvSpPr>
          <p:spPr bwMode="gray">
            <a:xfrm>
              <a:off x="0" y="730531"/>
              <a:ext cx="3433989" cy="3146488"/>
            </a:xfrm>
            <a:custGeom>
              <a:avLst/>
              <a:gdLst/>
              <a:ahLst/>
              <a:cxnLst/>
              <a:rect l="l" t="t" r="r" b="b"/>
              <a:pathLst>
                <a:path w="3433989" h="3146488">
                  <a:moveTo>
                    <a:pt x="0" y="0"/>
                  </a:moveTo>
                  <a:lnTo>
                    <a:pt x="3433989" y="0"/>
                  </a:lnTo>
                  <a:lnTo>
                    <a:pt x="3433989" y="1331"/>
                  </a:lnTo>
                  <a:lnTo>
                    <a:pt x="1409609" y="3146488"/>
                  </a:lnTo>
                  <a:lnTo>
                    <a:pt x="0" y="3146488"/>
                  </a:lnTo>
                  <a:close/>
                </a:path>
              </a:pathLst>
            </a:custGeom>
            <a:solidFill>
              <a:srgbClr val="D5DC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cxnSp>
        <p:nvCxnSpPr>
          <p:cNvPr id="64" name="Straight Connector 63"/>
          <p:cNvCxnSpPr/>
          <p:nvPr userDrawn="1"/>
        </p:nvCxnSpPr>
        <p:spPr bwMode="gray">
          <a:xfrm>
            <a:off x="2913416" y="2420595"/>
            <a:ext cx="274320"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bwMode="gray">
          <a:xfrm>
            <a:off x="3342620" y="1737806"/>
            <a:ext cx="274320"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bwMode="gray">
          <a:xfrm>
            <a:off x="2460824" y="3104252"/>
            <a:ext cx="274320"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bwMode="gray">
          <a:xfrm>
            <a:off x="320319" y="2083700"/>
            <a:ext cx="274320"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8" name="TextBox 67"/>
          <p:cNvSpPr txBox="1"/>
          <p:nvPr userDrawn="1"/>
        </p:nvSpPr>
        <p:spPr bwMode="gray">
          <a:xfrm>
            <a:off x="320319" y="1035575"/>
            <a:ext cx="2184445" cy="525785"/>
          </a:xfrm>
          <a:prstGeom prst="rect">
            <a:avLst/>
          </a:prstGeom>
          <a:noFill/>
        </p:spPr>
        <p:txBody>
          <a:bodyPr wrap="square" lIns="0" tIns="0" rIns="0" bIns="0" rtlCol="0">
            <a:spAutoFit/>
          </a:bodyPr>
          <a:lstStyle/>
          <a:p>
            <a:pPr>
              <a:spcBef>
                <a:spcPts val="500"/>
              </a:spcBef>
              <a:tabLst>
                <a:tab pos="1601788" algn="l"/>
              </a:tabLst>
            </a:pPr>
            <a:r>
              <a:rPr lang="en-US" sz="750" dirty="0">
                <a:solidFill>
                  <a:srgbClr val="333E48"/>
                </a:solidFill>
                <a:cs typeface="Arial" panose="020B0604020202020204" pitchFamily="34" charset="0"/>
              </a:rPr>
              <a:t>AT THE CORE</a:t>
            </a:r>
          </a:p>
          <a:p>
            <a:pPr>
              <a:spcBef>
                <a:spcPts val="500"/>
              </a:spcBef>
              <a:tabLst>
                <a:tab pos="1427163" algn="l"/>
              </a:tabLst>
            </a:pPr>
            <a:r>
              <a:rPr lang="en-US" sz="750" dirty="0">
                <a:solidFill>
                  <a:srgbClr val="333E48"/>
                </a:solidFill>
                <a:cs typeface="Arial" panose="020B0604020202020204" pitchFamily="34" charset="0"/>
              </a:rPr>
              <a:t>For 35+ years, our </a:t>
            </a:r>
            <a:r>
              <a:rPr lang="en-US" sz="750" b="1" dirty="0">
                <a:solidFill>
                  <a:srgbClr val="333E48"/>
                </a:solidFill>
                <a:cs typeface="Arial" panose="020B0604020202020204" pitchFamily="34" charset="0"/>
              </a:rPr>
              <a:t>research</a:t>
            </a:r>
            <a:r>
              <a:rPr lang="en-US" sz="750" dirty="0">
                <a:solidFill>
                  <a:srgbClr val="333E48"/>
                </a:solidFill>
                <a:cs typeface="Arial" panose="020B0604020202020204" pitchFamily="34" charset="0"/>
              </a:rPr>
              <a:t> has been the health care industry’s guiding light, bringing members closer to best practice performance.</a:t>
            </a:r>
            <a:endParaRPr lang="en-US" sz="750" dirty="0">
              <a:solidFill>
                <a:srgbClr val="333E48"/>
              </a:solidFill>
            </a:endParaRPr>
          </a:p>
        </p:txBody>
      </p:sp>
      <p:sp>
        <p:nvSpPr>
          <p:cNvPr id="69" name="TextBox 68"/>
          <p:cNvSpPr txBox="1"/>
          <p:nvPr userDrawn="1"/>
        </p:nvSpPr>
        <p:spPr bwMode="gray">
          <a:xfrm>
            <a:off x="320319" y="2155877"/>
            <a:ext cx="1812496" cy="664284"/>
          </a:xfrm>
          <a:prstGeom prst="rect">
            <a:avLst/>
          </a:prstGeom>
          <a:noFill/>
        </p:spPr>
        <p:txBody>
          <a:bodyPr wrap="square" lIns="0" tIns="0" rIns="0" bIns="0" rtlCol="0">
            <a:spAutoFit/>
          </a:bodyPr>
          <a:lstStyle/>
          <a:p>
            <a:pPr>
              <a:spcBef>
                <a:spcPts val="1800"/>
              </a:spcBef>
            </a:pPr>
            <a:r>
              <a:rPr lang="en-US" sz="900" b="1" dirty="0">
                <a:solidFill>
                  <a:srgbClr val="333E48"/>
                </a:solidFill>
                <a:cs typeface="Arial" panose="020B0604020202020204" pitchFamily="34" charset="0"/>
              </a:rPr>
              <a:t>RESEARCH </a:t>
            </a:r>
            <a:r>
              <a:rPr lang="en-US" sz="900" dirty="0">
                <a:solidFill>
                  <a:srgbClr val="333E48"/>
                </a:solidFill>
                <a:cs typeface="Arial" panose="020B0604020202020204" pitchFamily="34" charset="0"/>
              </a:rPr>
              <a:t>Platform</a:t>
            </a:r>
            <a:endParaRPr lang="en-US" sz="900" b="1" dirty="0">
              <a:solidFill>
                <a:srgbClr val="333E48"/>
              </a:solidFill>
              <a:cs typeface="Arial" panose="020B0604020202020204" pitchFamily="34" charset="0"/>
            </a:endParaRPr>
          </a:p>
          <a:p>
            <a:pPr>
              <a:spcBef>
                <a:spcPts val="500"/>
              </a:spcBef>
            </a:pPr>
            <a:r>
              <a:rPr lang="en-US" sz="750" dirty="0">
                <a:solidFill>
                  <a:srgbClr val="333E48"/>
                </a:solidFill>
                <a:cs typeface="Arial" panose="020B0604020202020204" pitchFamily="34" charset="0"/>
              </a:rPr>
              <a:t>Every major player in your health care organization gets a direct line to the industry’s most‑needed insights and</a:t>
            </a:r>
            <a:br>
              <a:rPr lang="en-US" sz="750" dirty="0">
                <a:solidFill>
                  <a:srgbClr val="333E48"/>
                </a:solidFill>
                <a:cs typeface="Arial" panose="020B0604020202020204" pitchFamily="34" charset="0"/>
              </a:rPr>
            </a:br>
            <a:r>
              <a:rPr lang="en-US" sz="750" dirty="0">
                <a:solidFill>
                  <a:srgbClr val="333E48"/>
                </a:solidFill>
                <a:cs typeface="Arial" panose="020B0604020202020204" pitchFamily="34" charset="0"/>
              </a:rPr>
              <a:t>most-successful ideas.</a:t>
            </a:r>
            <a:endParaRPr lang="en-US" sz="750" dirty="0">
              <a:solidFill>
                <a:srgbClr val="333E48"/>
              </a:solidFill>
            </a:endParaRPr>
          </a:p>
        </p:txBody>
      </p:sp>
    </p:spTree>
    <p:extLst>
      <p:ext uri="{BB962C8B-B14F-4D97-AF65-F5344CB8AC3E}">
        <p14:creationId xmlns:p14="http://schemas.microsoft.com/office/powerpoint/2010/main" val="3377258620"/>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preserve="1" userDrawn="1">
  <p:cSld name="Road Map (Editable)">
    <p:bg bwMode="gray">
      <p:bgPr>
        <a:solidFill>
          <a:schemeClr val="accent4"/>
        </a:solidFill>
        <a:effectLst/>
      </p:bgPr>
    </p:bg>
    <p:spTree>
      <p:nvGrpSpPr>
        <p:cNvPr id="1" name=""/>
        <p:cNvGrpSpPr/>
        <p:nvPr/>
      </p:nvGrpSpPr>
      <p:grpSpPr>
        <a:xfrm>
          <a:off x="0" y="0"/>
          <a:ext cx="0" cy="0"/>
          <a:chOff x="0" y="0"/>
          <a:chExt cx="0" cy="0"/>
        </a:xfrm>
      </p:grpSpPr>
      <p:sp>
        <p:nvSpPr>
          <p:cNvPr id="11" name="Rectangle 10"/>
          <p:cNvSpPr/>
          <p:nvPr userDrawn="1"/>
        </p:nvSpPr>
        <p:spPr bwMode="gray">
          <a:xfrm rot="10800000">
            <a:off x="5015827" y="1"/>
            <a:ext cx="843487" cy="346342"/>
          </a:xfrm>
          <a:prstGeom prst="rect">
            <a:avLst/>
          </a:prstGeom>
          <a:solidFill>
            <a:schemeClr val="accent6"/>
          </a:solidFill>
          <a:ln w="19050" cap="sq"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rgbClr val="333E48"/>
              </a:solidFill>
            </a:endParaRPr>
          </a:p>
        </p:txBody>
      </p:sp>
      <p:cxnSp>
        <p:nvCxnSpPr>
          <p:cNvPr id="24" name="Straight Connector 23"/>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sp>
        <p:nvSpPr>
          <p:cNvPr id="27" name="TextBox 26"/>
          <p:cNvSpPr txBox="1"/>
          <p:nvPr userDrawn="1"/>
        </p:nvSpPr>
        <p:spPr bwMode="gray">
          <a:xfrm>
            <a:off x="5015829" y="141999"/>
            <a:ext cx="843487" cy="138499"/>
          </a:xfrm>
          <a:prstGeom prst="rect">
            <a:avLst/>
          </a:prstGeom>
          <a:noFill/>
        </p:spPr>
        <p:txBody>
          <a:bodyPr wrap="square" lIns="0" tIns="0" rIns="0" bIns="0" rtlCol="0">
            <a:spAutoFit/>
          </a:bodyPr>
          <a:lstStyle/>
          <a:p>
            <a:pPr algn="ctr">
              <a:spcBef>
                <a:spcPts val="500"/>
              </a:spcBef>
            </a:pPr>
            <a:r>
              <a:rPr lang="en-US" sz="900" dirty="0">
                <a:solidFill>
                  <a:srgbClr val="FFFFFF"/>
                </a:solidFill>
              </a:rPr>
              <a:t>ROAD MAP</a:t>
            </a:r>
          </a:p>
        </p:txBody>
      </p:sp>
      <p:sp>
        <p:nvSpPr>
          <p:cNvPr id="32" name="Text Placeholder 3"/>
          <p:cNvSpPr>
            <a:spLocks noGrp="1"/>
          </p:cNvSpPr>
          <p:nvPr>
            <p:ph type="body" sz="quarter" idx="13" hasCustomPrompt="1"/>
          </p:nvPr>
        </p:nvSpPr>
        <p:spPr bwMode="gray">
          <a:xfrm>
            <a:off x="1363152" y="1038840"/>
            <a:ext cx="3749040" cy="215444"/>
          </a:xfrm>
        </p:spPr>
        <p:txBody>
          <a:bodyPr anchor="ctr" anchorCtr="0"/>
          <a:lstStyle>
            <a:lvl1pPr marL="0" indent="0">
              <a:spcBef>
                <a:spcPts val="0"/>
              </a:spcBef>
              <a:buNone/>
              <a:defRPr sz="140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14pt, White, Title Case</a:t>
            </a:r>
          </a:p>
        </p:txBody>
      </p:sp>
      <p:sp>
        <p:nvSpPr>
          <p:cNvPr id="18" name="Title 17"/>
          <p:cNvSpPr>
            <a:spLocks noGrp="1"/>
          </p:cNvSpPr>
          <p:nvPr>
            <p:ph type="title" hasCustomPrompt="1"/>
          </p:nvPr>
        </p:nvSpPr>
        <p:spPr bwMode="gray">
          <a:xfrm>
            <a:off x="853936" y="1009402"/>
            <a:ext cx="274320" cy="274320"/>
          </a:xfrm>
          <a:prstGeom prst="ellipse">
            <a:avLst/>
          </a:prstGeom>
          <a:solidFill>
            <a:schemeClr val="bg1"/>
          </a:solidFill>
          <a:ln>
            <a:noFill/>
          </a:ln>
        </p:spPr>
        <p:txBody>
          <a:bodyPr wrap="none" anchor="ctr" anchorCtr="1">
            <a:noAutofit/>
          </a:bodyPr>
          <a:lstStyle>
            <a:lvl1pPr>
              <a:defRPr sz="1400" b="0">
                <a:solidFill>
                  <a:schemeClr val="accent6"/>
                </a:solidFill>
              </a:defRPr>
            </a:lvl1pPr>
          </a:lstStyle>
          <a:p>
            <a:r>
              <a:rPr lang="en-US" dirty="0"/>
              <a:t>#</a:t>
            </a:r>
          </a:p>
        </p:txBody>
      </p:sp>
      <p:sp>
        <p:nvSpPr>
          <p:cNvPr id="20" name="Text Placeholder 19"/>
          <p:cNvSpPr>
            <a:spLocks noGrp="1"/>
          </p:cNvSpPr>
          <p:nvPr>
            <p:ph type="body" sz="quarter" idx="17" hasCustomPrompt="1"/>
          </p:nvPr>
        </p:nvSpPr>
        <p:spPr bwMode="gray">
          <a:xfrm>
            <a:off x="853936" y="1588773"/>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a:t>#</a:t>
            </a:r>
          </a:p>
        </p:txBody>
      </p:sp>
      <p:sp>
        <p:nvSpPr>
          <p:cNvPr id="39" name="Text Placeholder 3"/>
          <p:cNvSpPr>
            <a:spLocks noGrp="1"/>
          </p:cNvSpPr>
          <p:nvPr>
            <p:ph type="body" sz="quarter" idx="18" hasCustomPrompt="1"/>
          </p:nvPr>
        </p:nvSpPr>
        <p:spPr bwMode="gray">
          <a:xfrm>
            <a:off x="1363152" y="1650328"/>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10pt Regular, Accent 1, Title Case</a:t>
            </a:r>
          </a:p>
        </p:txBody>
      </p:sp>
      <p:sp>
        <p:nvSpPr>
          <p:cNvPr id="40" name="Text Placeholder 19"/>
          <p:cNvSpPr>
            <a:spLocks noGrp="1"/>
          </p:cNvSpPr>
          <p:nvPr>
            <p:ph type="body" sz="quarter" idx="19" hasCustomPrompt="1"/>
          </p:nvPr>
        </p:nvSpPr>
        <p:spPr bwMode="gray">
          <a:xfrm>
            <a:off x="853936" y="2170823"/>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a:t>#</a:t>
            </a:r>
          </a:p>
        </p:txBody>
      </p:sp>
      <p:sp>
        <p:nvSpPr>
          <p:cNvPr id="41" name="Text Placeholder 3"/>
          <p:cNvSpPr>
            <a:spLocks noGrp="1"/>
          </p:cNvSpPr>
          <p:nvPr>
            <p:ph type="body" sz="quarter" idx="20" hasCustomPrompt="1"/>
          </p:nvPr>
        </p:nvSpPr>
        <p:spPr bwMode="gray">
          <a:xfrm>
            <a:off x="1363152" y="2232378"/>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10pt Regular, Accent 1, Title Case</a:t>
            </a:r>
          </a:p>
        </p:txBody>
      </p:sp>
      <p:sp>
        <p:nvSpPr>
          <p:cNvPr id="42" name="Text Placeholder 19"/>
          <p:cNvSpPr>
            <a:spLocks noGrp="1"/>
          </p:cNvSpPr>
          <p:nvPr>
            <p:ph type="body" sz="quarter" idx="21" hasCustomPrompt="1"/>
          </p:nvPr>
        </p:nvSpPr>
        <p:spPr bwMode="gray">
          <a:xfrm>
            <a:off x="853936" y="2752873"/>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a:t>#</a:t>
            </a:r>
          </a:p>
        </p:txBody>
      </p:sp>
      <p:sp>
        <p:nvSpPr>
          <p:cNvPr id="43" name="Text Placeholder 3"/>
          <p:cNvSpPr>
            <a:spLocks noGrp="1"/>
          </p:cNvSpPr>
          <p:nvPr>
            <p:ph type="body" sz="quarter" idx="22" hasCustomPrompt="1"/>
          </p:nvPr>
        </p:nvSpPr>
        <p:spPr bwMode="gray">
          <a:xfrm>
            <a:off x="1363152" y="2814428"/>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10pt Regular, Accent 1, Title Case</a:t>
            </a:r>
          </a:p>
        </p:txBody>
      </p:sp>
      <p:sp>
        <p:nvSpPr>
          <p:cNvPr id="44" name="Text Placeholder 19"/>
          <p:cNvSpPr>
            <a:spLocks noGrp="1"/>
          </p:cNvSpPr>
          <p:nvPr>
            <p:ph type="body" sz="quarter" idx="23" hasCustomPrompt="1"/>
          </p:nvPr>
        </p:nvSpPr>
        <p:spPr bwMode="gray">
          <a:xfrm>
            <a:off x="853936" y="3334922"/>
            <a:ext cx="274320" cy="276999"/>
          </a:xfrm>
          <a:prstGeom prst="ellipse">
            <a:avLst/>
          </a:prstGeom>
          <a:solidFill>
            <a:schemeClr val="bg1"/>
          </a:solidFill>
          <a:ln>
            <a:noFill/>
          </a:ln>
        </p:spPr>
        <p:txBody>
          <a:bodyPr wrap="none" anchor="ctr" anchorCtr="1">
            <a:noAutofit/>
          </a:bodyPr>
          <a:lstStyle>
            <a:lvl1pPr marL="0" indent="0">
              <a:buNone/>
              <a:defRPr sz="1400">
                <a:solidFill>
                  <a:schemeClr val="accent6"/>
                </a:solidFill>
                <a:latin typeface="+mj-lt"/>
              </a:defRPr>
            </a:lvl1pPr>
          </a:lstStyle>
          <a:p>
            <a:pPr lvl="0"/>
            <a:r>
              <a:rPr lang="en-US" dirty="0"/>
              <a:t>#</a:t>
            </a:r>
          </a:p>
        </p:txBody>
      </p:sp>
      <p:sp>
        <p:nvSpPr>
          <p:cNvPr id="45" name="Text Placeholder 3"/>
          <p:cNvSpPr>
            <a:spLocks noGrp="1"/>
          </p:cNvSpPr>
          <p:nvPr>
            <p:ph type="body" sz="quarter" idx="24" hasCustomPrompt="1"/>
          </p:nvPr>
        </p:nvSpPr>
        <p:spPr bwMode="gray">
          <a:xfrm>
            <a:off x="1363152" y="3396477"/>
            <a:ext cx="3749040" cy="153888"/>
          </a:xfrm>
        </p:spPr>
        <p:txBody>
          <a:bodyPr anchor="ctr" anchorCtr="0"/>
          <a:lstStyle>
            <a:lvl1pPr marL="0" indent="0">
              <a:spcBef>
                <a:spcPts val="0"/>
              </a:spcBef>
              <a:buNone/>
              <a:defRPr sz="10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Arial 10pt Regular, Accent 1, Title Case</a:t>
            </a:r>
          </a:p>
        </p:txBody>
      </p:sp>
      <p:sp>
        <p:nvSpPr>
          <p:cNvPr id="17"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9" name="Text Placeholder 1"/>
          <p:cNvSpPr txBox="1">
            <a:spLocks/>
          </p:cNvSpPr>
          <p:nvPr userDrawn="1"/>
        </p:nvSpPr>
        <p:spPr bwMode="gray">
          <a:xfrm>
            <a:off x="6469576" y="0"/>
            <a:ext cx="1685883" cy="3629199"/>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b="1" dirty="0">
                <a:solidFill>
                  <a:srgbClr val="FFFFFF"/>
                </a:solidFill>
              </a:rPr>
              <a:t>How to Use this</a:t>
            </a:r>
            <a:br>
              <a:rPr lang="en-US" b="1" dirty="0">
                <a:solidFill>
                  <a:srgbClr val="FFFFFF"/>
                </a:solidFill>
              </a:rPr>
            </a:br>
            <a:r>
              <a:rPr lang="en-US" b="1" dirty="0">
                <a:solidFill>
                  <a:srgbClr val="FFFFFF"/>
                </a:solidFill>
              </a:rPr>
              <a:t>Editable Road Map</a:t>
            </a:r>
          </a:p>
          <a:p>
            <a:pPr marL="169863" indent="-169863">
              <a:buFont typeface="+mj-lt"/>
              <a:buAutoNum type="arabicPeriod"/>
            </a:pPr>
            <a:r>
              <a:rPr lang="en-US" sz="800" dirty="0">
                <a:solidFill>
                  <a:srgbClr val="FFFFFF"/>
                </a:solidFill>
              </a:rPr>
              <a:t>Insert a road map layout</a:t>
            </a:r>
          </a:p>
          <a:p>
            <a:pPr marL="169863" indent="-169863">
              <a:buFont typeface="+mj-lt"/>
              <a:buAutoNum type="arabicPeriod"/>
            </a:pPr>
            <a:r>
              <a:rPr lang="en-US" sz="800" dirty="0">
                <a:solidFill>
                  <a:srgbClr val="FFFFFF"/>
                </a:solidFill>
              </a:rPr>
              <a:t>Determine how many sections are needed</a:t>
            </a:r>
          </a:p>
          <a:p>
            <a:pPr marL="169863" indent="-169863">
              <a:buFont typeface="+mj-lt"/>
              <a:buAutoNum type="arabicPeriod"/>
            </a:pPr>
            <a:r>
              <a:rPr lang="en-US" sz="800" dirty="0">
                <a:solidFill>
                  <a:srgbClr val="FFFFFF"/>
                </a:solidFill>
              </a:rPr>
              <a:t>If only 3, delete rows 2 and 4. If 4, delete row 5.</a:t>
            </a:r>
          </a:p>
          <a:p>
            <a:pPr marL="169863" indent="-169863">
              <a:buFont typeface="+mj-lt"/>
              <a:buAutoNum type="arabicPeriod"/>
            </a:pPr>
            <a:r>
              <a:rPr lang="en-US" sz="800" dirty="0">
                <a:solidFill>
                  <a:srgbClr val="FFFFFF"/>
                </a:solidFill>
              </a:rPr>
              <a:t>Change the highlighted section title to Arial Regular 10pt, Accent 1 so all the titles are the exact same font style</a:t>
            </a:r>
          </a:p>
          <a:p>
            <a:pPr marL="169863" indent="-169863">
              <a:buFont typeface="+mj-lt"/>
              <a:buAutoNum type="arabicPeriod"/>
            </a:pPr>
            <a:r>
              <a:rPr lang="en-US" sz="800" dirty="0">
                <a:solidFill>
                  <a:srgbClr val="FFFFFF"/>
                </a:solidFill>
              </a:rPr>
              <a:t>Type in #’s and section titles for all levels</a:t>
            </a:r>
          </a:p>
          <a:p>
            <a:pPr marL="169863" indent="-169863">
              <a:buFont typeface="+mj-lt"/>
              <a:buAutoNum type="arabicPeriod"/>
            </a:pPr>
            <a:r>
              <a:rPr lang="en-US" sz="800" dirty="0">
                <a:solidFill>
                  <a:srgbClr val="FFFFFF"/>
                </a:solidFill>
              </a:rPr>
              <a:t>Duplicate the slide so you have a slide for each section</a:t>
            </a:r>
          </a:p>
          <a:p>
            <a:pPr marL="169863" indent="-169863">
              <a:buFont typeface="+mj-lt"/>
              <a:buAutoNum type="arabicPeriod"/>
            </a:pPr>
            <a:r>
              <a:rPr lang="en-US" sz="800" dirty="0">
                <a:solidFill>
                  <a:srgbClr val="FFFFFF"/>
                </a:solidFill>
              </a:rPr>
              <a:t>On each slide, change the highlighted section title back to Arial Regular 14pt white</a:t>
            </a:r>
          </a:p>
          <a:p>
            <a:pPr>
              <a:spcBef>
                <a:spcPts val="1200"/>
              </a:spcBef>
              <a:buFont typeface="+mj-lt"/>
              <a:buNone/>
            </a:pPr>
            <a:r>
              <a:rPr lang="en-US" sz="900" b="1" dirty="0">
                <a:solidFill>
                  <a:srgbClr val="FFFFFF"/>
                </a:solidFill>
              </a:rPr>
              <a:t>NEED MORE SECTIONS?</a:t>
            </a:r>
          </a:p>
          <a:p>
            <a:pPr>
              <a:spcBef>
                <a:spcPts val="200"/>
              </a:spcBef>
              <a:buFont typeface="+mj-lt"/>
              <a:buNone/>
            </a:pPr>
            <a:r>
              <a:rPr lang="en-US" sz="750" dirty="0">
                <a:solidFill>
                  <a:srgbClr val="FFFFFF"/>
                </a:solidFill>
              </a:rPr>
              <a:t>See the on-screen GLG for a customizable road map layout that includes 8 levels. It can be inserted into this deck. </a:t>
            </a:r>
          </a:p>
        </p:txBody>
      </p:sp>
    </p:spTree>
    <p:extLst>
      <p:ext uri="{BB962C8B-B14F-4D97-AF65-F5344CB8AC3E}">
        <p14:creationId xmlns:p14="http://schemas.microsoft.com/office/powerpoint/2010/main" val="2073387291"/>
      </p:ext>
    </p:extLst>
  </p:cSld>
  <p:clrMapOvr>
    <a:masterClrMapping/>
  </p:clrMapOvr>
  <p:extLst mod="1">
    <p:ext uri="{DCECCB84-F9BA-43D5-87BE-67443E8EF086}">
      <p15:sldGuideLst xmlns:p15="http://schemas.microsoft.com/office/powerpoint/2012/main">
        <p15:guide id="1" pos="852">
          <p15:clr>
            <a:srgbClr val="FBAE40"/>
          </p15:clr>
        </p15:guide>
      </p15:sldGuideLst>
    </p:ext>
  </p:extLst>
</p:sldLayout>
</file>

<file path=ppt/slideLayouts/slideLayout717.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accent4"/>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4194" y="568403"/>
            <a:ext cx="1677880" cy="640080"/>
          </a:xfrm>
          <a:prstGeom prst="rect">
            <a:avLst/>
          </a:prstGeom>
        </p:spPr>
      </p:pic>
      <p:sp>
        <p:nvSpPr>
          <p:cNvPr id="2" name="Title 1"/>
          <p:cNvSpPr>
            <a:spLocks noGrp="1"/>
          </p:cNvSpPr>
          <p:nvPr>
            <p:ph type="title" hasCustomPrompt="1"/>
          </p:nvPr>
        </p:nvSpPr>
        <p:spPr bwMode="gray">
          <a:xfrm>
            <a:off x="595175" y="2061430"/>
            <a:ext cx="4114800" cy="664797"/>
          </a:xfrm>
          <a:prstGeom prst="rect">
            <a:avLst/>
          </a:prstGeom>
        </p:spPr>
        <p:txBody>
          <a:bodyPr lIns="0" tIns="0" rIns="0" bIns="0" anchor="b" anchorCtr="0">
            <a:spAutoFit/>
          </a:bodyPr>
          <a:lstStyle>
            <a:lvl1pPr>
              <a:lnSpc>
                <a:spcPct val="90000"/>
              </a:lnSpc>
              <a:defRPr sz="2400" b="0" baseline="0">
                <a:solidFill>
                  <a:schemeClr val="bg1"/>
                </a:solidFill>
              </a:defRPr>
            </a:lvl1pPr>
          </a:lstStyle>
          <a:p>
            <a:r>
              <a:rPr lang="en-US" dirty="0"/>
              <a:t>Divider Title – Arial 25pt Regular, Title Case</a:t>
            </a:r>
          </a:p>
        </p:txBody>
      </p:sp>
      <p:sp>
        <p:nvSpPr>
          <p:cNvPr id="4" name="Text Placeholder 3"/>
          <p:cNvSpPr>
            <a:spLocks noGrp="1"/>
          </p:cNvSpPr>
          <p:nvPr>
            <p:ph type="body" sz="quarter" idx="19" hasCustomPrompt="1"/>
          </p:nvPr>
        </p:nvSpPr>
        <p:spPr bwMode="gray">
          <a:xfrm>
            <a:off x="595175" y="2827417"/>
            <a:ext cx="4114800" cy="184666"/>
          </a:xfrm>
        </p:spPr>
        <p:txBody>
          <a:bodyPr/>
          <a:lstStyle>
            <a:lvl1pPr marL="0" indent="0">
              <a:spcBef>
                <a:spcPts val="0"/>
              </a:spcBef>
              <a:buNone/>
              <a:defRPr sz="1200">
                <a:solidFill>
                  <a:schemeClr val="accent2"/>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Arial 12pt Regular, Title Case</a:t>
            </a:r>
          </a:p>
        </p:txBody>
      </p:sp>
      <p:sp>
        <p:nvSpPr>
          <p:cNvPr id="7" name="Text Placeholder 6"/>
          <p:cNvSpPr>
            <a:spLocks noGrp="1"/>
          </p:cNvSpPr>
          <p:nvPr>
            <p:ph type="body" sz="quarter" idx="20" hasCustomPrompt="1"/>
          </p:nvPr>
        </p:nvSpPr>
        <p:spPr bwMode="gray">
          <a:xfrm>
            <a:off x="597556" y="3711659"/>
            <a:ext cx="2286000" cy="538609"/>
          </a:xfrm>
        </p:spPr>
        <p:txBody>
          <a:bodyPr/>
          <a:lstStyle>
            <a:lvl1pPr>
              <a:spcBef>
                <a:spcPts val="300"/>
              </a:spcBef>
              <a:defRPr sz="10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6" name="Text Placeholder 15"/>
          <p:cNvSpPr>
            <a:spLocks noGrp="1"/>
          </p:cNvSpPr>
          <p:nvPr>
            <p:ph type="body" sz="quarter" idx="21" hasCustomPrompt="1"/>
          </p:nvPr>
        </p:nvSpPr>
        <p:spPr bwMode="gray">
          <a:xfrm>
            <a:off x="4077912" y="3491875"/>
            <a:ext cx="1272143" cy="193899"/>
          </a:xfrm>
          <a:prstGeom prst="rect">
            <a:avLst/>
          </a:prstGeom>
          <a:solidFill>
            <a:schemeClr val="accent6"/>
          </a:solidFill>
          <a:ln cap="sq">
            <a:noFill/>
            <a:miter lim="800000"/>
          </a:ln>
        </p:spPr>
        <p:txBody>
          <a:bodyPr wrap="none" lIns="45720" tIns="27432" rIns="45720" bIns="27432">
            <a:spAutoFit/>
          </a:bodyPr>
          <a:lstStyle>
            <a:lvl1pPr marL="0" indent="0" algn="r">
              <a:spcBef>
                <a:spcPts val="0"/>
              </a:spcBef>
              <a:buNone/>
              <a:defRPr sz="900" cap="all" spc="0" baseline="0">
                <a:solidFill>
                  <a:schemeClr val="bg1"/>
                </a:solidFill>
                <a:latin typeface="+mj-lt"/>
              </a:defRPr>
            </a:lvl1pPr>
          </a:lstStyle>
          <a:p>
            <a:pPr lvl="0"/>
            <a:r>
              <a:rPr lang="en-US" dirty="0"/>
              <a:t>Insert break type</a:t>
            </a:r>
          </a:p>
        </p:txBody>
      </p:sp>
      <p:sp>
        <p:nvSpPr>
          <p:cNvPr id="18" name="Text Placeholder 17"/>
          <p:cNvSpPr>
            <a:spLocks noGrp="1"/>
          </p:cNvSpPr>
          <p:nvPr>
            <p:ph type="body" sz="quarter" idx="22" hasCustomPrompt="1"/>
          </p:nvPr>
        </p:nvSpPr>
        <p:spPr bwMode="gray">
          <a:xfrm>
            <a:off x="5397502" y="3171239"/>
            <a:ext cx="685800" cy="1384995"/>
          </a:xfrm>
        </p:spPr>
        <p:txBody>
          <a:bodyPr/>
          <a:lstStyle>
            <a:lvl1pPr marL="0" indent="0" algn="r">
              <a:spcBef>
                <a:spcPts val="0"/>
              </a:spcBef>
              <a:buNone/>
              <a:defRPr sz="9000">
                <a:solidFill>
                  <a:schemeClr val="accent3"/>
                </a:solidFill>
                <a:latin typeface="+mj-lt"/>
              </a:defRPr>
            </a:lvl1pPr>
          </a:lstStyle>
          <a:p>
            <a:pPr lvl="0"/>
            <a:r>
              <a:rPr lang="en-US" dirty="0"/>
              <a:t>#</a:t>
            </a:r>
          </a:p>
        </p:txBody>
      </p:sp>
      <p:sp>
        <p:nvSpPr>
          <p:cNvPr id="12"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cxnSp>
        <p:nvCxnSpPr>
          <p:cNvPr id="11" name="Straight Connector 10"/>
          <p:cNvCxnSpPr/>
          <p:nvPr userDrawn="1"/>
        </p:nvCxnSpPr>
        <p:spPr bwMode="gray">
          <a:xfrm>
            <a:off x="595175" y="3486806"/>
            <a:ext cx="4754880"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1"/>
          <p:cNvSpPr txBox="1">
            <a:spLocks/>
          </p:cNvSpPr>
          <p:nvPr userDrawn="1"/>
        </p:nvSpPr>
        <p:spPr bwMode="gray">
          <a:xfrm>
            <a:off x="6469576" y="3012083"/>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b="1" dirty="0">
                <a:solidFill>
                  <a:srgbClr val="FFFFFF"/>
                </a:solidFill>
              </a:rPr>
              <a:t>What’s a Break Type?</a:t>
            </a:r>
          </a:p>
          <a:p>
            <a:pPr>
              <a:spcBef>
                <a:spcPts val="300"/>
              </a:spcBef>
              <a:buFont typeface="+mj-lt"/>
              <a:buNone/>
            </a:pPr>
            <a:r>
              <a:rPr lang="en-US" sz="800" dirty="0">
                <a:solidFill>
                  <a:srgbClr val="FFFFFF"/>
                </a:solidFill>
              </a:rPr>
              <a:t>Break types can be anything that you want to consider the section following the divider as:</a:t>
            </a:r>
          </a:p>
          <a:p>
            <a:pPr marL="117475" indent="-117475">
              <a:buFont typeface="Arial" panose="020B0604020202020204" pitchFamily="34" charset="0"/>
              <a:buChar char="•"/>
            </a:pPr>
            <a:r>
              <a:rPr lang="en-US" sz="800" dirty="0">
                <a:solidFill>
                  <a:srgbClr val="FFFFFF"/>
                </a:solidFill>
              </a:rPr>
              <a:t>Section</a:t>
            </a:r>
          </a:p>
          <a:p>
            <a:pPr marL="117475" indent="-117475">
              <a:spcBef>
                <a:spcPts val="200"/>
              </a:spcBef>
              <a:buFont typeface="Arial" panose="020B0604020202020204" pitchFamily="34" charset="0"/>
              <a:buChar char="•"/>
            </a:pPr>
            <a:r>
              <a:rPr lang="en-US" sz="800" dirty="0">
                <a:solidFill>
                  <a:srgbClr val="FFFFFF"/>
                </a:solidFill>
              </a:rPr>
              <a:t>Chapter</a:t>
            </a:r>
          </a:p>
          <a:p>
            <a:pPr marL="117475" indent="-117475">
              <a:spcBef>
                <a:spcPts val="200"/>
              </a:spcBef>
              <a:buFont typeface="Arial" panose="020B0604020202020204" pitchFamily="34" charset="0"/>
              <a:buChar char="•"/>
            </a:pPr>
            <a:r>
              <a:rPr lang="en-US" sz="800" dirty="0">
                <a:solidFill>
                  <a:srgbClr val="FFFFFF"/>
                </a:solidFill>
              </a:rPr>
              <a:t>Essay</a:t>
            </a:r>
          </a:p>
          <a:p>
            <a:pPr marL="117475" indent="-117475">
              <a:spcBef>
                <a:spcPts val="200"/>
              </a:spcBef>
              <a:buFont typeface="Arial" panose="020B0604020202020204" pitchFamily="34" charset="0"/>
              <a:buChar char="•"/>
            </a:pPr>
            <a:r>
              <a:rPr lang="en-US" sz="800" dirty="0">
                <a:solidFill>
                  <a:srgbClr val="FFFFFF"/>
                </a:solidFill>
              </a:rPr>
              <a:t>Appendix</a:t>
            </a:r>
          </a:p>
          <a:p>
            <a:pPr marL="117475" indent="-117475">
              <a:spcBef>
                <a:spcPts val="200"/>
              </a:spcBef>
              <a:buFont typeface="Arial" panose="020B0604020202020204" pitchFamily="34" charset="0"/>
              <a:buChar char="•"/>
            </a:pPr>
            <a:r>
              <a:rPr lang="en-US" sz="800" dirty="0">
                <a:solidFill>
                  <a:srgbClr val="FFFFFF"/>
                </a:solidFill>
              </a:rPr>
              <a:t>Etc.</a:t>
            </a:r>
          </a:p>
          <a:p>
            <a:pPr>
              <a:spcBef>
                <a:spcPts val="600"/>
              </a:spcBef>
              <a:buFont typeface="Arial" panose="020B0604020202020204" pitchFamily="34" charset="0"/>
              <a:buNone/>
            </a:pPr>
            <a:r>
              <a:rPr lang="en-US" sz="800" i="1" dirty="0">
                <a:solidFill>
                  <a:srgbClr val="FFFFFF"/>
                </a:solidFill>
              </a:rPr>
              <a:t>If not needed, you may delete the break type box.</a:t>
            </a:r>
          </a:p>
        </p:txBody>
      </p:sp>
    </p:spTree>
    <p:extLst>
      <p:ext uri="{BB962C8B-B14F-4D97-AF65-F5344CB8AC3E}">
        <p14:creationId xmlns:p14="http://schemas.microsoft.com/office/powerpoint/2010/main" val="2873961148"/>
      </p:ext>
    </p:extLst>
  </p:cSld>
  <p:clrMapOvr>
    <a:masterClrMapping/>
  </p:clrMapOvr>
  <p:extLst mod="1">
    <p:ext uri="{DCECCB84-F9BA-43D5-87BE-67443E8EF086}">
      <p15:sldGuideLst xmlns:p15="http://schemas.microsoft.com/office/powerpoint/2012/main">
        <p15:guide id="1" pos="370">
          <p15:clr>
            <a:srgbClr val="FBAE40"/>
          </p15:clr>
        </p15:guide>
        <p15:guide id="2" orient="horz" pos="1718">
          <p15:clr>
            <a:srgbClr val="FBAE40"/>
          </p15:clr>
        </p15:guide>
        <p15:guide id="3" orient="horz" pos="1779">
          <p15:clr>
            <a:srgbClr val="FBAE40"/>
          </p15:clr>
        </p15:guide>
      </p15:sldGuideLst>
    </p:ext>
  </p:extLst>
</p:sldLayout>
</file>

<file path=ppt/slideLayouts/slideLayout718.xml><?xml version="1.0" encoding="utf-8"?>
<p:sldLayout xmlns:a="http://schemas.openxmlformats.org/drawingml/2006/main" xmlns:r="http://schemas.openxmlformats.org/officeDocument/2006/relationships" xmlns:p="http://schemas.openxmlformats.org/presentationml/2006/main" preserve="1" userDrawn="1">
  <p:cSld name="Standard">
    <p:bg>
      <p:bgPr>
        <a:solidFill>
          <a:schemeClr val="bg1"/>
        </a:solidFill>
        <a:effectLst/>
      </p:bgPr>
    </p:bg>
    <p:spTree>
      <p:nvGrpSpPr>
        <p:cNvPr id="1" name=""/>
        <p:cNvGrpSpPr/>
        <p:nvPr/>
      </p:nvGrpSpPr>
      <p:grpSpPr>
        <a:xfrm>
          <a:off x="0" y="0"/>
          <a:ext cx="0" cy="0"/>
          <a:chOff x="0" y="0"/>
          <a:chExt cx="0" cy="0"/>
        </a:xfrm>
      </p:grpSpPr>
      <p:pic>
        <p:nvPicPr>
          <p:cNvPr id="20" name="Picture 19"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21" name="Straight Connector 20"/>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0"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52612434"/>
      </p:ext>
    </p:extLst>
  </p:cSld>
  <p:clrMapOvr>
    <a:masterClrMapping/>
  </p:clrMapOvr>
  <p:extLst>
    <p:ext uri="{DCECCB84-F9BA-43D5-87BE-67443E8EF086}">
      <p15:sldGuideLst xmlns:p15="http://schemas.microsoft.com/office/powerpoint/2012/main"/>
    </p:ext>
  </p:extLst>
</p:sldLayout>
</file>

<file path=ppt/slideLayouts/slideLayout719.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8" name="Rectangle 7"/>
          <p:cNvSpPr/>
          <p:nvPr userDrawn="1"/>
        </p:nvSpPr>
        <p:spPr bwMode="gray">
          <a:xfrm>
            <a:off x="0" y="597694"/>
            <a:ext cx="6400800"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pic>
        <p:nvPicPr>
          <p:cNvPr id="12" name="Picture 11"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3" name="Straight Connector 12"/>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7"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9"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10"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5"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291739302"/>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Standard">
    <p:bg>
      <p:bgPr>
        <a:solidFill>
          <a:schemeClr val="bg1"/>
        </a:solidFill>
        <a:effectLst/>
      </p:bgPr>
    </p:bg>
    <p:spTree>
      <p:nvGrpSpPr>
        <p:cNvPr id="1" name=""/>
        <p:cNvGrpSpPr/>
        <p:nvPr/>
      </p:nvGrpSpPr>
      <p:grpSpPr>
        <a:xfrm>
          <a:off x="0" y="0"/>
          <a:ext cx="0" cy="0"/>
          <a:chOff x="0" y="0"/>
          <a:chExt cx="0" cy="0"/>
        </a:xfrm>
      </p:grpSpPr>
      <p:pic>
        <p:nvPicPr>
          <p:cNvPr id="20" name="Picture 19"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21" name="Straight Connector 20"/>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bwMode="gray">
          <a:xfrm>
            <a:off x="320675" y="317903"/>
            <a:ext cx="5759450" cy="276999"/>
          </a:xfrm>
          <a:prstGeom prst="rect">
            <a:avLst/>
          </a:prstGeo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3"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83344959"/>
      </p:ext>
    </p:extLst>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4"/>
        </a:solidFill>
        <a:effectLst/>
      </p:bgPr>
    </p:bg>
    <p:spTree>
      <p:nvGrpSpPr>
        <p:cNvPr id="1" name=""/>
        <p:cNvGrpSpPr/>
        <p:nvPr/>
      </p:nvGrpSpPr>
      <p:grpSpPr>
        <a:xfrm>
          <a:off x="0" y="0"/>
          <a:ext cx="0" cy="0"/>
          <a:chOff x="0" y="0"/>
          <a:chExt cx="0" cy="0"/>
        </a:xfrm>
      </p:grpSpPr>
      <p:sp>
        <p:nvSpPr>
          <p:cNvPr id="10"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12"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2"/>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3" name="Text Placeholder 4"/>
          <p:cNvSpPr>
            <a:spLocks noGrp="1"/>
          </p:cNvSpPr>
          <p:nvPr>
            <p:ph type="body" sz="quarter" idx="27" hasCustomPrompt="1"/>
          </p:nvPr>
        </p:nvSpPr>
        <p:spPr bwMode="gray">
          <a:xfrm>
            <a:off x="955976" y="1760829"/>
            <a:ext cx="4488849" cy="1777410"/>
          </a:xfrm>
        </p:spPr>
        <p:txBody>
          <a:bodyPr/>
          <a:lstStyle>
            <a:lvl1pPr marL="0" indent="0">
              <a:lnSpc>
                <a:spcPct val="110000"/>
              </a:lnSpc>
              <a:spcBef>
                <a:spcPts val="1200"/>
              </a:spcBef>
              <a:buNone/>
              <a:defRPr sz="1500" baseline="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Use dark background slides sparingly as impact slides (ex: a single quote, statistic, or large image). See sample impact slides in the AB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4389120" y="4619012"/>
            <a:ext cx="2011680" cy="181588"/>
          </a:xfrm>
        </p:spPr>
        <p:txBody>
          <a:bodyPr rIns="45720" bIns="27432" anchor="b" anchorCtr="0"/>
          <a:lstStyle>
            <a:lvl1pPr marL="0" indent="0">
              <a:spcBef>
                <a:spcPts val="0"/>
              </a:spcBef>
              <a:buNone/>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5"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83954332"/>
      </p:ext>
    </p:extLst>
  </p:cSld>
  <p:clrMapOvr>
    <a:masterClrMapping/>
  </p:clrMapOvr>
  <p:extLst mod="1">
    <p:ext uri="{DCECCB84-F9BA-43D5-87BE-67443E8EF086}">
      <p15:sldGuideLst xmlns:p15="http://schemas.microsoft.com/office/powerpoint/2012/main"/>
    </p:ext>
  </p:extLst>
</p:sldLayout>
</file>

<file path=ppt/slideLayouts/slideLayout721.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pic>
        <p:nvPicPr>
          <p:cNvPr id="15" name="Picture 14"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6" name="Straight Connector 15"/>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FFFFFF"/>
                </a:solidFill>
                <a:cs typeface="Arial" pitchFamily="34" charset="0"/>
              </a:rPr>
              <a:t>Notes:</a:t>
            </a:r>
          </a:p>
        </p:txBody>
      </p:sp>
      <p:sp>
        <p:nvSpPr>
          <p:cNvPr id="17"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65829005"/>
      </p:ext>
    </p:extLst>
  </p:cSld>
  <p:clrMapOvr>
    <a:masterClrMapping/>
  </p:clrMapOvr>
  <p:extLst>
    <p:ext uri="{DCECCB84-F9BA-43D5-87BE-67443E8EF086}">
      <p15:sldGuideLst xmlns:p15="http://schemas.microsoft.com/office/powerpoint/2012/main"/>
    </p:ext>
  </p:extLst>
</p:sldLayout>
</file>

<file path=ppt/slideLayouts/slideLayout722.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7" name="Slide Number Placeholder 2"/>
          <p:cNvSpPr txBox="1">
            <a:spLocks/>
          </p:cNvSpPr>
          <p:nvPr userDrawn="1"/>
        </p:nvSpPr>
        <p:spPr bwMode="gray">
          <a:xfrm>
            <a:off x="6086961" y="1"/>
            <a:ext cx="313839" cy="184256"/>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Tree>
    <p:extLst>
      <p:ext uri="{BB962C8B-B14F-4D97-AF65-F5344CB8AC3E}">
        <p14:creationId xmlns:p14="http://schemas.microsoft.com/office/powerpoint/2010/main" val="4040406655"/>
      </p:ext>
    </p:extLst>
  </p:cSld>
  <p:clrMapOvr>
    <a:masterClrMapping/>
  </p:clrMapOvr>
  <p:extLst mod="1">
    <p:ext uri="{DCECCB84-F9BA-43D5-87BE-67443E8EF086}">
      <p15:sldGuideLst xmlns:p15="http://schemas.microsoft.com/office/powerpoint/2012/main"/>
    </p:ext>
  </p:extLst>
</p:sldLayout>
</file>

<file path=ppt/slideLayouts/slideLayout723.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5300" y="3609657"/>
            <a:ext cx="5721350" cy="1077218"/>
          </a:xfrm>
        </p:spPr>
        <p:txBody>
          <a:bodyPr/>
          <a:lstStyle>
            <a:lvl1pPr>
              <a:defRPr sz="3500" b="0">
                <a:solidFill>
                  <a:schemeClr val="tx1"/>
                </a:solidFill>
              </a:defRPr>
            </a:lvl1pPr>
          </a:lstStyle>
          <a:p>
            <a:r>
              <a:rPr lang="en-US" dirty="0"/>
              <a:t>Presentation Title – Arial 35pt Regular, Use Title Case</a:t>
            </a:r>
          </a:p>
        </p:txBody>
      </p:sp>
      <p:sp>
        <p:nvSpPr>
          <p:cNvPr id="6" name="Text Placeholder 5"/>
          <p:cNvSpPr>
            <a:spLocks noGrp="1"/>
          </p:cNvSpPr>
          <p:nvPr>
            <p:ph type="body" sz="quarter" idx="21" hasCustomPrompt="1"/>
          </p:nvPr>
        </p:nvSpPr>
        <p:spPr bwMode="gray">
          <a:xfrm>
            <a:off x="1854301" y="359914"/>
            <a:ext cx="2286000" cy="429768"/>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2" name="Straight Connector 11"/>
          <p:cNvCxnSpPr/>
          <p:nvPr userDrawn="1"/>
        </p:nvCxnSpPr>
        <p:spPr bwMode="gray">
          <a:xfrm>
            <a:off x="1729422" y="359914"/>
            <a:ext cx="0" cy="432435"/>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bwMode="gray">
          <a:xfrm>
            <a:off x="27303" y="359914"/>
            <a:ext cx="1549400" cy="431800"/>
          </a:xfrm>
          <a:prstGeom prst="rect">
            <a:avLst/>
          </a:prstGeom>
        </p:spPr>
      </p:pic>
    </p:spTree>
    <p:extLst>
      <p:ext uri="{BB962C8B-B14F-4D97-AF65-F5344CB8AC3E}">
        <p14:creationId xmlns:p14="http://schemas.microsoft.com/office/powerpoint/2010/main" val="950021019"/>
      </p:ext>
    </p:extLst>
  </p:cSld>
  <p:clrMapOvr>
    <a:masterClrMapping/>
  </p:clrMapOvr>
  <p:extLst mod="1">
    <p:ext uri="{DCECCB84-F9BA-43D5-87BE-67443E8EF086}">
      <p15:sldGuideLst xmlns:p15="http://schemas.microsoft.com/office/powerpoint/2012/main">
        <p15:guide id="1" pos="312">
          <p15:clr>
            <a:srgbClr val="FBAE40"/>
          </p15:clr>
        </p15:guide>
        <p15:guide id="2" orient="horz" pos="2952">
          <p15:clr>
            <a:srgbClr val="FBAE40"/>
          </p15:clr>
        </p15:guide>
      </p15:sldGuideLst>
    </p:ext>
  </p:extLst>
</p:sldLayout>
</file>

<file path=ppt/slideLayouts/slideLayout724.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5300" y="3609657"/>
            <a:ext cx="5721350" cy="1077218"/>
          </a:xfrm>
        </p:spPr>
        <p:txBody>
          <a:bodyPr/>
          <a:lstStyle>
            <a:lvl1pPr>
              <a:defRPr sz="3500" b="0">
                <a:solidFill>
                  <a:schemeClr val="tx1"/>
                </a:solidFill>
              </a:defRPr>
            </a:lvl1pPr>
          </a:lstStyle>
          <a:p>
            <a:r>
              <a:rPr lang="en-US" dirty="0"/>
              <a:t>Presentation Title – Arial 35pt Regular, Use Title Case</a:t>
            </a:r>
          </a:p>
        </p:txBody>
      </p: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bwMode="gray">
          <a:xfrm>
            <a:off x="27303" y="359914"/>
            <a:ext cx="1549400" cy="431800"/>
          </a:xfrm>
          <a:prstGeom prst="rect">
            <a:avLst/>
          </a:prstGeom>
        </p:spPr>
      </p:pic>
    </p:spTree>
    <p:extLst>
      <p:ext uri="{BB962C8B-B14F-4D97-AF65-F5344CB8AC3E}">
        <p14:creationId xmlns:p14="http://schemas.microsoft.com/office/powerpoint/2010/main" val="2643966911"/>
      </p:ext>
    </p:extLst>
  </p:cSld>
  <p:clrMapOvr>
    <a:masterClrMapping/>
  </p:clrMapOvr>
  <p:extLst mod="1">
    <p:ext uri="{DCECCB84-F9BA-43D5-87BE-67443E8EF086}">
      <p15:sldGuideLst xmlns:p15="http://schemas.microsoft.com/office/powerpoint/2012/main">
        <p15:guide id="1" pos="312">
          <p15:clr>
            <a:srgbClr val="FBAE40"/>
          </p15:clr>
        </p15:guide>
        <p15:guide id="2" orient="horz" pos="2952">
          <p15:clr>
            <a:srgbClr val="FBAE40"/>
          </p15:clr>
        </p15:guide>
      </p15:sldGuideLst>
    </p:ext>
  </p:extLst>
</p:sldLayout>
</file>

<file path=ppt/slideLayouts/slideLayout725.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01178" y="16928"/>
            <a:ext cx="5586830" cy="230832"/>
          </a:xfrm>
        </p:spPr>
        <p:txBody>
          <a:bodyPr anchor="t" anchorCtr="0"/>
          <a:lstStyle>
            <a:lvl1pPr>
              <a:defRPr sz="1500" b="0">
                <a:solidFill>
                  <a:schemeClr val="tx1"/>
                </a:solidFill>
              </a:defRPr>
            </a:lvl1pPr>
          </a:lstStyle>
          <a:p>
            <a:r>
              <a:rPr lang="en-US" sz="1500" dirty="0"/>
              <a:t>Presentation Subtitle – Arial 15pt Regular, Use Title Case</a:t>
            </a:r>
          </a:p>
        </p:txBody>
      </p:sp>
      <p:cxnSp>
        <p:nvCxnSpPr>
          <p:cNvPr id="10" name="Straight Connector 9"/>
          <p:cNvCxnSpPr/>
          <p:nvPr userDrawn="1"/>
        </p:nvCxnSpPr>
        <p:spPr bwMode="gray">
          <a:xfrm>
            <a:off x="-4290" y="4336047"/>
            <a:ext cx="6405090" cy="0"/>
          </a:xfrm>
          <a:prstGeom prst="line">
            <a:avLst/>
          </a:prstGeom>
          <a:noFill/>
          <a:ln w="12700" cap="flat" cmpd="sng" algn="ctr">
            <a:solidFill>
              <a:schemeClr val="accent4"/>
            </a:solidFill>
            <a:prstDash val="solid"/>
            <a:miter lim="800000"/>
          </a:ln>
          <a:effectLst/>
        </p:spPr>
      </p:cxnSp>
      <p:sp>
        <p:nvSpPr>
          <p:cNvPr id="25" name="Text Placeholder 5"/>
          <p:cNvSpPr>
            <a:spLocks noGrp="1"/>
          </p:cNvSpPr>
          <p:nvPr>
            <p:ph type="body" sz="quarter" idx="21" hasCustomPrompt="1"/>
          </p:nvPr>
        </p:nvSpPr>
        <p:spPr bwMode="gray">
          <a:xfrm>
            <a:off x="501178" y="1310192"/>
            <a:ext cx="4572000" cy="169277"/>
          </a:xfrm>
        </p:spPr>
        <p:txBody>
          <a:bodyPr/>
          <a:lstStyle>
            <a:lvl1pPr marL="0" indent="0">
              <a:spcBef>
                <a:spcPts val="0"/>
              </a:spcBef>
              <a:buNone/>
              <a:defRPr sz="1100" b="1"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r>
              <a:rPr lang="en-US" dirty="0"/>
              <a:t>Add Institution Name (If You Need to Customize)</a:t>
            </a:r>
          </a:p>
        </p:txBody>
      </p:sp>
      <p:sp>
        <p:nvSpPr>
          <p:cNvPr id="26" name="Text Placeholder 5"/>
          <p:cNvSpPr>
            <a:spLocks noGrp="1"/>
          </p:cNvSpPr>
          <p:nvPr>
            <p:ph type="body" sz="quarter" idx="22" hasCustomPrompt="1"/>
          </p:nvPr>
        </p:nvSpPr>
        <p:spPr bwMode="gray">
          <a:xfrm>
            <a:off x="501178" y="1543666"/>
            <a:ext cx="4572000" cy="169277"/>
          </a:xfrm>
        </p:spPr>
        <p:txBody>
          <a:bodyPr/>
          <a:lstStyle>
            <a:lvl1pPr marL="0" indent="0">
              <a:spcBef>
                <a:spcPts val="0"/>
              </a:spcBef>
              <a:buNone/>
              <a:defRPr sz="1100" b="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Add Date of Presentation (If You Need to Customize)</a:t>
            </a:r>
          </a:p>
        </p:txBody>
      </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6066" y="4551141"/>
            <a:ext cx="2745138" cy="118694"/>
          </a:xfrm>
          <a:prstGeom prst="rect">
            <a:avLst/>
          </a:prstGeom>
        </p:spPr>
      </p:pic>
      <p:pic>
        <p:nvPicPr>
          <p:cNvPr id="29" name="Pictur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36181" y="4474869"/>
            <a:ext cx="2653051" cy="238476"/>
          </a:xfrm>
          <a:prstGeom prst="rect">
            <a:avLst/>
          </a:prstGeom>
        </p:spPr>
      </p:pic>
    </p:spTree>
    <p:extLst>
      <p:ext uri="{BB962C8B-B14F-4D97-AF65-F5344CB8AC3E}">
        <p14:creationId xmlns:p14="http://schemas.microsoft.com/office/powerpoint/2010/main" val="1329792335"/>
      </p:ext>
    </p:extLst>
  </p:cSld>
  <p:clrMapOvr>
    <a:masterClrMapping/>
  </p:clrMapOvr>
  <p:extLst mod="1">
    <p:ext uri="{DCECCB84-F9BA-43D5-87BE-67443E8EF086}">
      <p15:sldGuideLst xmlns:p15="http://schemas.microsoft.com/office/powerpoint/2012/main">
        <p15:guide id="1" pos="312">
          <p15:clr>
            <a:srgbClr val="FBAE40"/>
          </p15:clr>
        </p15:guide>
      </p15:sldGuideLst>
    </p:ext>
  </p:extLst>
</p:sldLayout>
</file>

<file path=ppt/slideLayouts/slideLayout726.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6853" y="318539"/>
            <a:ext cx="3938201" cy="307777"/>
          </a:xfrm>
        </p:spPr>
        <p:txBody>
          <a:bodyPr anchor="t" anchorCtr="0"/>
          <a:lstStyle>
            <a:lvl1pPr>
              <a:defRPr sz="2000" b="0">
                <a:solidFill>
                  <a:schemeClr val="tx1"/>
                </a:solidFill>
              </a:defRPr>
            </a:lvl1pPr>
          </a:lstStyle>
          <a:p>
            <a:r>
              <a:rPr lang="en-US" dirty="0"/>
              <a:t>Insert Program Name Here</a:t>
            </a:r>
          </a:p>
        </p:txBody>
      </p:sp>
      <p:sp>
        <p:nvSpPr>
          <p:cNvPr id="15" name="Text Placeholder 5"/>
          <p:cNvSpPr>
            <a:spLocks noGrp="1"/>
          </p:cNvSpPr>
          <p:nvPr>
            <p:ph type="body" sz="quarter" idx="20" hasCustomPrompt="1"/>
          </p:nvPr>
        </p:nvSpPr>
        <p:spPr bwMode="gray">
          <a:xfrm>
            <a:off x="784156" y="11437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5" name="Text Placeholder 4"/>
          <p:cNvSpPr>
            <a:spLocks noGrp="1"/>
          </p:cNvSpPr>
          <p:nvPr>
            <p:ph type="body" sz="quarter" idx="30" hasCustomPrompt="1"/>
          </p:nvPr>
        </p:nvSpPr>
        <p:spPr bwMode="gray">
          <a:xfrm>
            <a:off x="784156" y="1348779"/>
            <a:ext cx="347472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cxnSp>
        <p:nvCxnSpPr>
          <p:cNvPr id="24" name="Straight Connector 23"/>
          <p:cNvCxnSpPr/>
          <p:nvPr userDrawn="1"/>
        </p:nvCxnSpPr>
        <p:spPr bwMode="gray">
          <a:xfrm>
            <a:off x="4879843" y="381000"/>
            <a:ext cx="0" cy="4419599"/>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bwMode="gray">
          <a:xfrm>
            <a:off x="4953943" y="367428"/>
            <a:ext cx="1419725" cy="442531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LEGAL CAVEAT</a:t>
            </a:r>
          </a:p>
          <a:p>
            <a:pPr>
              <a:spcBef>
                <a:spcPts val="400"/>
              </a:spcBef>
            </a:pPr>
            <a:r>
              <a:rPr lang="en-US" sz="530" dirty="0">
                <a:solidFill>
                  <a:srgbClr val="333E48"/>
                </a:solidFill>
                <a:cs typeface="Aria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a:t>
            </a:r>
            <a:br>
              <a:rPr lang="en-US" sz="530" dirty="0">
                <a:solidFill>
                  <a:srgbClr val="333E48"/>
                </a:solidFill>
                <a:cs typeface="Arial"/>
              </a:rPr>
            </a:br>
            <a:r>
              <a:rPr lang="en-US" sz="530" dirty="0">
                <a:solidFill>
                  <a:srgbClr val="333E48"/>
                </a:solidFill>
                <a:cs typeface="Arial"/>
              </a:rPr>
              <a:t>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a:t>
            </a:r>
            <a:br>
              <a:rPr lang="en-US" sz="530" dirty="0">
                <a:solidFill>
                  <a:srgbClr val="333E48"/>
                </a:solidFill>
                <a:cs typeface="Arial"/>
              </a:rPr>
            </a:br>
            <a:r>
              <a:rPr lang="en-US" sz="530" dirty="0">
                <a:solidFill>
                  <a:srgbClr val="333E48"/>
                </a:solidFill>
                <a:cs typeface="Arial"/>
              </a:rPr>
              <a:t>(b) any recommendation or graded ranking by Advisory Board, or (c) failure of member and its employees and agents to abide by the terms set forth herein.</a:t>
            </a:r>
          </a:p>
          <a:p>
            <a:pPr>
              <a:spcBef>
                <a:spcPts val="400"/>
              </a:spcBef>
            </a:pPr>
            <a:r>
              <a:rPr lang="en-US" sz="530" dirty="0">
                <a:solidFill>
                  <a:srgbClr val="333E48"/>
                </a:solidFill>
                <a:cs typeface="Aria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p:txBody>
      </p:sp>
      <p:sp>
        <p:nvSpPr>
          <p:cNvPr id="6" name="Text Placeholder 5"/>
          <p:cNvSpPr>
            <a:spLocks noGrp="1"/>
          </p:cNvSpPr>
          <p:nvPr>
            <p:ph type="body" sz="quarter" idx="37" hasCustomPrompt="1"/>
          </p:nvPr>
        </p:nvSpPr>
        <p:spPr bwMode="gray">
          <a:xfrm>
            <a:off x="784156" y="1547065"/>
            <a:ext cx="347472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16" name="Text Placeholder 5"/>
          <p:cNvSpPr>
            <a:spLocks noGrp="1"/>
          </p:cNvSpPr>
          <p:nvPr>
            <p:ph type="body" sz="quarter" idx="38" hasCustomPrompt="1"/>
          </p:nvPr>
        </p:nvSpPr>
        <p:spPr bwMode="gray">
          <a:xfrm>
            <a:off x="784156" y="1677053"/>
            <a:ext cx="347472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18" name="Text Placeholder 5"/>
          <p:cNvSpPr>
            <a:spLocks noGrp="1"/>
          </p:cNvSpPr>
          <p:nvPr>
            <p:ph type="body" sz="quarter" idx="39" hasCustomPrompt="1"/>
          </p:nvPr>
        </p:nvSpPr>
        <p:spPr bwMode="gray">
          <a:xfrm>
            <a:off x="784156" y="2111845"/>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6" name="Text Placeholder 4"/>
          <p:cNvSpPr>
            <a:spLocks noGrp="1"/>
          </p:cNvSpPr>
          <p:nvPr>
            <p:ph type="body" sz="quarter" idx="40" hasCustomPrompt="1"/>
          </p:nvPr>
        </p:nvSpPr>
        <p:spPr bwMode="gray">
          <a:xfrm>
            <a:off x="784156" y="2321372"/>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5"/>
          <p:cNvSpPr>
            <a:spLocks noGrp="1"/>
          </p:cNvSpPr>
          <p:nvPr>
            <p:ph type="body" sz="quarter" idx="41" hasCustomPrompt="1"/>
          </p:nvPr>
        </p:nvSpPr>
        <p:spPr bwMode="gray">
          <a:xfrm>
            <a:off x="784156" y="2775232"/>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28" name="Text Placeholder 4"/>
          <p:cNvSpPr>
            <a:spLocks noGrp="1"/>
          </p:cNvSpPr>
          <p:nvPr>
            <p:ph type="body" sz="quarter" idx="42" hasCustomPrompt="1"/>
          </p:nvPr>
        </p:nvSpPr>
        <p:spPr bwMode="gray">
          <a:xfrm>
            <a:off x="784156" y="2984759"/>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784156" y="34386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0" name="Text Placeholder 4"/>
          <p:cNvSpPr>
            <a:spLocks noGrp="1"/>
          </p:cNvSpPr>
          <p:nvPr>
            <p:ph type="body" sz="quarter" idx="44" hasCustomPrompt="1"/>
          </p:nvPr>
        </p:nvSpPr>
        <p:spPr bwMode="gray">
          <a:xfrm>
            <a:off x="784156" y="3648163"/>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1300958030"/>
      </p:ext>
    </p:extLst>
  </p:cSld>
  <p:clrMapOvr>
    <a:masterClrMapping/>
  </p:clrMapOvr>
  <p:extLst mod="1">
    <p:ext uri="{DCECCB84-F9BA-43D5-87BE-67443E8EF086}">
      <p15:sldGuideLst xmlns:p15="http://schemas.microsoft.com/office/powerpoint/2012/main">
        <p15:guide id="1" pos="2880">
          <p15:clr>
            <a:srgbClr val="FBAE40"/>
          </p15:clr>
        </p15:guide>
        <p15:guide id="2" orient="horz" pos="240">
          <p15:clr>
            <a:srgbClr val="FBAE40"/>
          </p15:clr>
        </p15:guide>
      </p15:sldGuideLst>
    </p:ext>
  </p:extLst>
</p:sldLayout>
</file>

<file path=ppt/slideLayouts/slideLayout727.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TextBox 7"/>
          <p:cNvSpPr txBox="1"/>
          <p:nvPr userDrawn="1"/>
        </p:nvSpPr>
        <p:spPr bwMode="gray">
          <a:xfrm>
            <a:off x="4953943" y="24057"/>
            <a:ext cx="1419725" cy="468179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IMPORTANT: Please read the following.</a:t>
            </a:r>
          </a:p>
          <a:p>
            <a:pPr>
              <a:spcBef>
                <a:spcPts val="400"/>
              </a:spcBef>
            </a:pPr>
            <a:r>
              <a:rPr lang="en-US" sz="530" dirty="0">
                <a:solidFill>
                  <a:srgbClr val="333E48"/>
                </a:solidFill>
                <a:cs typeface="Arial"/>
              </a:rPr>
              <a:t>Advisory Board has prepared this report for the exclusive use of its members. Each member acknowledges and agrees that this report and the information contained herein (collectively, the “Report”) are confidential and proprietary</a:t>
            </a:r>
            <a:br>
              <a:rPr lang="en-US" sz="530" dirty="0">
                <a:solidFill>
                  <a:srgbClr val="333E48"/>
                </a:solidFill>
                <a:cs typeface="Arial"/>
              </a:rPr>
            </a:br>
            <a:r>
              <a:rPr lang="en-US" sz="530" dirty="0">
                <a:solidFill>
                  <a:srgbClr val="333E48"/>
                </a:solidFill>
                <a:cs typeface="Arial"/>
              </a:rPr>
              <a:t>to Advisory Board. By accepting delivery of this Report, each member agrees to abide by the terms as stated herein, including the following:</a:t>
            </a:r>
          </a:p>
          <a:p>
            <a:pPr marL="115888" indent="-115888">
              <a:spcBef>
                <a:spcPts val="400"/>
              </a:spcBef>
            </a:pPr>
            <a:r>
              <a:rPr lang="en-US" sz="530" dirty="0">
                <a:solidFill>
                  <a:srgbClr val="333E48"/>
                </a:solidFill>
                <a:cs typeface="Aria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400"/>
              </a:spcBef>
            </a:pPr>
            <a:r>
              <a:rPr lang="en-US" sz="530" dirty="0">
                <a:solidFill>
                  <a:srgbClr val="333E48"/>
                </a:solidFill>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lang="en-US" sz="530" dirty="0">
                <a:solidFill>
                  <a:srgbClr val="333E48"/>
                </a:solidFill>
                <a:cs typeface="Arial"/>
              </a:rPr>
            </a:br>
            <a:r>
              <a:rPr lang="en-US" sz="530" dirty="0">
                <a:solidFill>
                  <a:srgbClr val="333E48"/>
                </a:solidFill>
                <a:cs typeface="Arial"/>
              </a:rPr>
              <a:t>(b) any third party.</a:t>
            </a:r>
          </a:p>
          <a:p>
            <a:pPr marL="115888" indent="-115888">
              <a:spcBef>
                <a:spcPts val="400"/>
              </a:spcBef>
            </a:pPr>
            <a:r>
              <a:rPr lang="en-US" sz="530" dirty="0">
                <a:solidFill>
                  <a:srgbClr val="333E48"/>
                </a:solidFill>
                <a:cs typeface="Arial"/>
              </a:rPr>
              <a:t>3.	Each member may make this Report available solely to those of its employees and agents who (a) are registered for the workshop or membership program of</a:t>
            </a:r>
            <a:br>
              <a:rPr lang="en-US" sz="530" dirty="0">
                <a:solidFill>
                  <a:srgbClr val="333E48"/>
                </a:solidFill>
                <a:cs typeface="Arial"/>
              </a:rPr>
            </a:br>
            <a:r>
              <a:rPr lang="en-US" sz="530" dirty="0">
                <a:solidFill>
                  <a:srgbClr val="333E48"/>
                </a:solidFill>
                <a:cs typeface="Arial"/>
              </a:rPr>
              <a:t>which this Report is a part, (b) require access to this Report in order to learn from the information described herein, and</a:t>
            </a:r>
            <a:br>
              <a:rPr lang="en-US" sz="530" dirty="0">
                <a:solidFill>
                  <a:srgbClr val="333E48"/>
                </a:solidFill>
                <a:cs typeface="Arial"/>
              </a:rPr>
            </a:br>
            <a:r>
              <a:rPr lang="en-US" sz="530" dirty="0">
                <a:solidFill>
                  <a:srgbClr val="333E48"/>
                </a:solidFill>
                <a:cs typeface="Arial"/>
              </a:rPr>
              <a:t>(c)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400"/>
              </a:spcBef>
            </a:pPr>
            <a:r>
              <a:rPr lang="en-US" sz="530" dirty="0">
                <a:solidFill>
                  <a:srgbClr val="333E48"/>
                </a:solidFill>
                <a:cs typeface="Arial"/>
              </a:rPr>
              <a:t>4.	Each member shall not remove from this Report any confidential markings, copyright notices, and/or other similar indicia herein.</a:t>
            </a:r>
          </a:p>
          <a:p>
            <a:pPr marL="115888" indent="-115888">
              <a:spcBef>
                <a:spcPts val="400"/>
              </a:spcBef>
            </a:pPr>
            <a:r>
              <a:rPr lang="en-US" sz="530" dirty="0">
                <a:solidFill>
                  <a:srgbClr val="333E48"/>
                </a:solidFill>
                <a:cs typeface="Arial"/>
              </a:rPr>
              <a:t>5.	Each member is responsible for any breach of its obligations as stated herein by any of its employees or agents.</a:t>
            </a:r>
          </a:p>
          <a:p>
            <a:pPr marL="115888" indent="-115888">
              <a:spcBef>
                <a:spcPts val="400"/>
              </a:spcBef>
            </a:pPr>
            <a:r>
              <a:rPr lang="en-US" sz="530" dirty="0">
                <a:solidFill>
                  <a:srgbClr val="333E48"/>
                </a:solidFill>
                <a:cs typeface="Arial"/>
              </a:rPr>
              <a:t>6.	If a member is unwilling to abide by any</a:t>
            </a:r>
            <a:br>
              <a:rPr lang="en-US" sz="530" dirty="0">
                <a:solidFill>
                  <a:srgbClr val="333E48"/>
                </a:solidFill>
                <a:cs typeface="Arial"/>
              </a:rPr>
            </a:br>
            <a:r>
              <a:rPr lang="en-US" sz="530" dirty="0">
                <a:solidFill>
                  <a:srgbClr val="333E48"/>
                </a:solidFill>
                <a:cs typeface="Arial"/>
              </a:rPr>
              <a:t>of the foregoing obligations, then such member shall promptly return this Report and all copies thereof to Advisory Board.</a:t>
            </a:r>
          </a:p>
        </p:txBody>
      </p:sp>
      <p:cxnSp>
        <p:nvCxnSpPr>
          <p:cNvPr id="9" name="Straight Connector 8"/>
          <p:cNvCxnSpPr/>
          <p:nvPr userDrawn="1"/>
        </p:nvCxnSpPr>
        <p:spPr bwMode="gray">
          <a:xfrm>
            <a:off x="4879843" y="-2108"/>
            <a:ext cx="0" cy="4578361"/>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70475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728.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cxnSp>
        <p:nvCxnSpPr>
          <p:cNvPr id="8" name="Straight Connector 7"/>
          <p:cNvCxnSpPr/>
          <p:nvPr/>
        </p:nvCxnSpPr>
        <p:spPr bwMode="gray">
          <a:xfrm>
            <a:off x="4101378"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itle 2"/>
          <p:cNvSpPr>
            <a:spLocks noGrp="1"/>
          </p:cNvSpPr>
          <p:nvPr userDrawn="1">
            <p:ph type="title" hasCustomPrompt="1"/>
          </p:nvPr>
        </p:nvSpPr>
        <p:spPr bwMode="gray">
          <a:xfrm>
            <a:off x="320675" y="165638"/>
            <a:ext cx="3474720" cy="307777"/>
          </a:xfrm>
        </p:spPr>
        <p:txBody>
          <a:bodyPr anchor="t" anchorCtr="0"/>
          <a:lstStyle>
            <a:lvl1pPr>
              <a:defRPr sz="2000" b="0">
                <a:solidFill>
                  <a:schemeClr val="tx1"/>
                </a:solidFill>
              </a:defRPr>
            </a:lvl1pPr>
          </a:lstStyle>
          <a:p>
            <a:r>
              <a:rPr lang="en-US" dirty="0"/>
              <a:t>Insert Program Name Here</a:t>
            </a:r>
          </a:p>
        </p:txBody>
      </p:sp>
      <p:sp>
        <p:nvSpPr>
          <p:cNvPr id="3" name="TextBox 2"/>
          <p:cNvSpPr txBox="1"/>
          <p:nvPr userDrawn="1"/>
        </p:nvSpPr>
        <p:spPr bwMode="gray">
          <a:xfrm>
            <a:off x="4222376" y="109807"/>
            <a:ext cx="2110918" cy="4603824"/>
          </a:xfrm>
          <a:prstGeom prst="rect">
            <a:avLst/>
          </a:prstGeom>
          <a:noFill/>
        </p:spPr>
        <p:txBody>
          <a:bodyPr wrap="square" lIns="0" tIns="0" rIns="0" bIns="0" rtlCol="0">
            <a:spAutoFit/>
          </a:bodyPr>
          <a:lstStyle/>
          <a:p>
            <a:pPr>
              <a:spcBef>
                <a:spcPts val="300"/>
              </a:spcBef>
            </a:pPr>
            <a:r>
              <a:rPr lang="en-US" sz="450" b="1" dirty="0">
                <a:solidFill>
                  <a:srgbClr val="333E48"/>
                </a:solidFill>
              </a:rPr>
              <a:t>LEGAL CAVEAT</a:t>
            </a:r>
          </a:p>
          <a:p>
            <a:pPr>
              <a:spcBef>
                <a:spcPts val="300"/>
              </a:spcBef>
            </a:pPr>
            <a:r>
              <a:rPr lang="en-US" sz="450" dirty="0">
                <a:solidFill>
                  <a:srgbClr val="333E48"/>
                </a:solidFil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a:t>
            </a:r>
            <a:br>
              <a:rPr lang="en-US" sz="450" dirty="0">
                <a:solidFill>
                  <a:srgbClr val="333E48"/>
                </a:solidFill>
              </a:rPr>
            </a:br>
            <a:r>
              <a:rPr lang="en-US" sz="450" dirty="0">
                <a:solidFill>
                  <a:srgbClr val="333E48"/>
                </a:solidFill>
              </a:rPr>
              <a:t>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a:t>
            </a:r>
            <a:br>
              <a:rPr lang="en-US" sz="450" dirty="0">
                <a:solidFill>
                  <a:srgbClr val="333E48"/>
                </a:solidFill>
              </a:rPr>
            </a:br>
            <a:r>
              <a:rPr lang="en-US" sz="450" dirty="0">
                <a:solidFill>
                  <a:srgbClr val="333E48"/>
                </a:solidFill>
              </a:rPr>
              <a:t>and its employees and agents to abide by the terms set forth herein.</a:t>
            </a:r>
          </a:p>
          <a:p>
            <a:pPr>
              <a:spcBef>
                <a:spcPts val="300"/>
              </a:spcBef>
            </a:pPr>
            <a:r>
              <a:rPr lang="en-US" sz="450" dirty="0">
                <a:solidFill>
                  <a:srgbClr val="333E48"/>
                </a:solidFil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spcBef>
                <a:spcPts val="800"/>
              </a:spcBef>
            </a:pPr>
            <a:r>
              <a:rPr lang="en-US" sz="450" b="1" dirty="0">
                <a:solidFill>
                  <a:srgbClr val="333E48"/>
                </a:solidFill>
              </a:rPr>
              <a:t>IMPORTANT: Please read the following.</a:t>
            </a:r>
          </a:p>
          <a:p>
            <a:pPr>
              <a:spcBef>
                <a:spcPts val="300"/>
              </a:spcBef>
            </a:pPr>
            <a:r>
              <a:rPr lang="en-US" sz="450" dirty="0">
                <a:solidFill>
                  <a:srgbClr val="333E48"/>
                </a:solidFill>
              </a:rPr>
              <a:t>Advisory Board has prepared this report for the exclusive use of its members.</a:t>
            </a:r>
            <a:br>
              <a:rPr lang="en-US" sz="450" dirty="0">
                <a:solidFill>
                  <a:srgbClr val="333E48"/>
                </a:solidFill>
              </a:rPr>
            </a:br>
            <a:r>
              <a:rPr lang="en-US" sz="450" dirty="0">
                <a:solidFill>
                  <a:srgbClr val="333E48"/>
                </a:solidFill>
              </a:rPr>
              <a:t>Each member acknowledges and agrees that this report and the information contained herein (collectively, the “Report”) are confidential and proprietary to Advisory Board. By accepting delivery of this Report, each member agrees to</a:t>
            </a:r>
            <a:br>
              <a:rPr lang="en-US" sz="450" dirty="0">
                <a:solidFill>
                  <a:srgbClr val="333E48"/>
                </a:solidFill>
              </a:rPr>
            </a:br>
            <a:r>
              <a:rPr lang="en-US" sz="450" dirty="0">
                <a:solidFill>
                  <a:srgbClr val="333E48"/>
                </a:solidFill>
              </a:rPr>
              <a:t>abide by the terms as stated herein, including the following:</a:t>
            </a:r>
          </a:p>
          <a:p>
            <a:pPr marL="115888" indent="-115888">
              <a:spcBef>
                <a:spcPts val="300"/>
              </a:spcBef>
            </a:pPr>
            <a:r>
              <a:rPr lang="en-US" sz="450" dirty="0">
                <a:solidFill>
                  <a:srgbClr val="333E48"/>
                </a:solidFill>
              </a:rPr>
              <a:t>1.	Advisory Board owns all right, title, and interest in and to this Report. Except as stated herein, no right, license, permission, or interest of any kind in this Report is intended to be given, transferred to, or acquired by a member.</a:t>
            </a:r>
            <a:br>
              <a:rPr lang="en-US" sz="450" dirty="0">
                <a:solidFill>
                  <a:srgbClr val="333E48"/>
                </a:solidFill>
              </a:rPr>
            </a:br>
            <a:r>
              <a:rPr lang="en-US" sz="450" dirty="0">
                <a:solidFill>
                  <a:srgbClr val="333E48"/>
                </a:solidFill>
              </a:rPr>
              <a:t>Each member is authorized to use this Report only to the extent expressly authorized herein.</a:t>
            </a:r>
          </a:p>
          <a:p>
            <a:pPr marL="115888" indent="-115888">
              <a:spcBef>
                <a:spcPts val="300"/>
              </a:spcBef>
            </a:pPr>
            <a:r>
              <a:rPr lang="en-US" sz="450" dirty="0">
                <a:solidFill>
                  <a:srgbClr val="333E48"/>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5888" indent="-115888">
              <a:spcBef>
                <a:spcPts val="300"/>
              </a:spcBef>
            </a:pPr>
            <a:r>
              <a:rPr lang="en-US" sz="450" dirty="0">
                <a:solidFill>
                  <a:srgbClr val="333E48"/>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300"/>
              </a:spcBef>
            </a:pPr>
            <a:r>
              <a:rPr lang="en-US" sz="450" dirty="0">
                <a:solidFill>
                  <a:srgbClr val="333E48"/>
                </a:solidFill>
              </a:rPr>
              <a:t>4.	Each member shall not remove from this Report any confidential markings, copyright notices, and/or other similar indicia herein.</a:t>
            </a:r>
          </a:p>
          <a:p>
            <a:pPr marL="115888" indent="-115888">
              <a:spcBef>
                <a:spcPts val="300"/>
              </a:spcBef>
            </a:pPr>
            <a:r>
              <a:rPr lang="en-US" sz="450" dirty="0">
                <a:solidFill>
                  <a:srgbClr val="333E48"/>
                </a:solidFill>
              </a:rPr>
              <a:t>5.	Each member is responsible for any breach of its obligations as stated herein by any of its employees or agents.</a:t>
            </a:r>
          </a:p>
          <a:p>
            <a:pPr marL="115888" indent="-115888">
              <a:spcBef>
                <a:spcPts val="300"/>
              </a:spcBef>
            </a:pPr>
            <a:r>
              <a:rPr lang="en-US" sz="450" dirty="0">
                <a:solidFill>
                  <a:srgbClr val="333E48"/>
                </a:solidFill>
              </a:rPr>
              <a:t>6.	If a member is unwilling to abide by any of the foregoing obligations, then</a:t>
            </a:r>
            <a:br>
              <a:rPr lang="en-US" sz="450" dirty="0">
                <a:solidFill>
                  <a:srgbClr val="333E48"/>
                </a:solidFill>
              </a:rPr>
            </a:br>
            <a:r>
              <a:rPr lang="en-US" sz="450" dirty="0">
                <a:solidFill>
                  <a:srgbClr val="333E48"/>
                </a:solidFill>
              </a:rPr>
              <a:t>such member shall promptly return this Report and all copies thereof to Advisory Board.</a:t>
            </a:r>
          </a:p>
        </p:txBody>
      </p:sp>
      <p:sp>
        <p:nvSpPr>
          <p:cNvPr id="23" name="Text Placeholder 5"/>
          <p:cNvSpPr>
            <a:spLocks noGrp="1"/>
          </p:cNvSpPr>
          <p:nvPr>
            <p:ph type="body" sz="quarter" idx="37" hasCustomPrompt="1"/>
          </p:nvPr>
        </p:nvSpPr>
        <p:spPr bwMode="gray">
          <a:xfrm>
            <a:off x="597660" y="10414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24" name="Text Placeholder 4"/>
          <p:cNvSpPr>
            <a:spLocks noGrp="1"/>
          </p:cNvSpPr>
          <p:nvPr>
            <p:ph type="body" sz="quarter" idx="38" hasCustomPrompt="1"/>
          </p:nvPr>
        </p:nvSpPr>
        <p:spPr bwMode="gray">
          <a:xfrm>
            <a:off x="597660" y="1246507"/>
            <a:ext cx="320040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sp>
        <p:nvSpPr>
          <p:cNvPr id="25" name="Text Placeholder 5"/>
          <p:cNvSpPr>
            <a:spLocks noGrp="1"/>
          </p:cNvSpPr>
          <p:nvPr>
            <p:ph type="body" sz="quarter" idx="39" hasCustomPrompt="1"/>
          </p:nvPr>
        </p:nvSpPr>
        <p:spPr bwMode="gray">
          <a:xfrm>
            <a:off x="597660" y="1444793"/>
            <a:ext cx="320040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26" name="Text Placeholder 5"/>
          <p:cNvSpPr>
            <a:spLocks noGrp="1"/>
          </p:cNvSpPr>
          <p:nvPr>
            <p:ph type="body" sz="quarter" idx="40" hasCustomPrompt="1"/>
          </p:nvPr>
        </p:nvSpPr>
        <p:spPr bwMode="gray">
          <a:xfrm>
            <a:off x="597660" y="1574781"/>
            <a:ext cx="320040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27" name="Text Placeholder 5"/>
          <p:cNvSpPr>
            <a:spLocks noGrp="1"/>
          </p:cNvSpPr>
          <p:nvPr>
            <p:ph type="body" sz="quarter" idx="41" hasCustomPrompt="1"/>
          </p:nvPr>
        </p:nvSpPr>
        <p:spPr bwMode="gray">
          <a:xfrm>
            <a:off x="597660" y="2009573"/>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8" name="Text Placeholder 4"/>
          <p:cNvSpPr>
            <a:spLocks noGrp="1"/>
          </p:cNvSpPr>
          <p:nvPr>
            <p:ph type="body" sz="quarter" idx="42" hasCustomPrompt="1"/>
          </p:nvPr>
        </p:nvSpPr>
        <p:spPr bwMode="gray">
          <a:xfrm>
            <a:off x="597660" y="2219100"/>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597660" y="2672960"/>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30" name="Text Placeholder 4"/>
          <p:cNvSpPr>
            <a:spLocks noGrp="1"/>
          </p:cNvSpPr>
          <p:nvPr>
            <p:ph type="body" sz="quarter" idx="44" hasCustomPrompt="1"/>
          </p:nvPr>
        </p:nvSpPr>
        <p:spPr bwMode="gray">
          <a:xfrm>
            <a:off x="597660" y="2882487"/>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31" name="Text Placeholder 5"/>
          <p:cNvSpPr>
            <a:spLocks noGrp="1"/>
          </p:cNvSpPr>
          <p:nvPr>
            <p:ph type="body" sz="quarter" idx="45" hasCustomPrompt="1"/>
          </p:nvPr>
        </p:nvSpPr>
        <p:spPr bwMode="gray">
          <a:xfrm>
            <a:off x="597660" y="33363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2" name="Text Placeholder 4"/>
          <p:cNvSpPr>
            <a:spLocks noGrp="1"/>
          </p:cNvSpPr>
          <p:nvPr>
            <p:ph type="body" sz="quarter" idx="46" hasCustomPrompt="1"/>
          </p:nvPr>
        </p:nvSpPr>
        <p:spPr bwMode="gray">
          <a:xfrm>
            <a:off x="597660" y="3545891"/>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932889231"/>
      </p:ext>
    </p:extLst>
  </p:cSld>
  <p:clrMapOvr>
    <a:masterClrMapping/>
  </p:clrMapOvr>
  <p:extLst>
    <p:ext uri="{DCECCB84-F9BA-43D5-87BE-67443E8EF086}">
      <p15:sldGuideLst xmlns:p15="http://schemas.microsoft.com/office/powerpoint/2012/main">
        <p15:guide id="1" orient="horz" pos="144">
          <p15:clr>
            <a:srgbClr val="FBAE40"/>
          </p15:clr>
        </p15:guide>
        <p15:guide id="2" pos="2400">
          <p15:clr>
            <a:srgbClr val="FBAE40"/>
          </p15:clr>
        </p15:guide>
      </p15:sldGuideLst>
    </p:ext>
  </p:extLst>
</p:sldLayout>
</file>

<file path=ppt/slideLayouts/slideLayout729.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7632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87" y="-13366"/>
            <a:ext cx="6419086" cy="4814315"/>
          </a:xfrm>
          <a:prstGeom prst="rect">
            <a:avLst/>
          </a:prstGeom>
        </p:spPr>
      </p:pic>
    </p:spTree>
    <p:extLst>
      <p:ext uri="{BB962C8B-B14F-4D97-AF65-F5344CB8AC3E}">
        <p14:creationId xmlns:p14="http://schemas.microsoft.com/office/powerpoint/2010/main" val="1279416868"/>
      </p:ext>
    </p:extLst>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sp>
        <p:nvSpPr>
          <p:cNvPr id="10" name="Rectangle 9">
            <a:hlinkClick r:id="rId2"/>
          </p:cNvPr>
          <p:cNvSpPr/>
          <p:nvPr userDrawn="1"/>
        </p:nvSpPr>
        <p:spPr bwMode="gray">
          <a:xfrm>
            <a:off x="0" y="3972697"/>
            <a:ext cx="5128054" cy="827903"/>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6" name="Group 5"/>
          <p:cNvGrpSpPr/>
          <p:nvPr userDrawn="1"/>
        </p:nvGrpSpPr>
        <p:grpSpPr bwMode="gray">
          <a:xfrm>
            <a:off x="318996" y="4051728"/>
            <a:ext cx="5746136" cy="532222"/>
            <a:chOff x="381609" y="3980285"/>
            <a:chExt cx="5746136" cy="532222"/>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81609" y="4056523"/>
              <a:ext cx="1369615" cy="379746"/>
            </a:xfrm>
            <a:prstGeom prst="rect">
              <a:avLst/>
            </a:prstGeom>
          </p:spPr>
        </p:pic>
        <p:cxnSp>
          <p:nvCxnSpPr>
            <p:cNvPr id="8" name="Straight Connector 7"/>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bwMode="gray">
            <a:xfrm>
              <a:off x="2058009" y="3980285"/>
              <a:ext cx="4069736" cy="530352"/>
            </a:xfrm>
            <a:prstGeom prst="rect">
              <a:avLst/>
            </a:prstGeom>
            <a:noFill/>
          </p:spPr>
          <p:txBody>
            <a:bodyPr wrap="square" lIns="0" tIns="0" rIns="0" bIns="0" rtlCol="0" anchor="ctr">
              <a:noAutofit/>
            </a:bodyPr>
            <a:lstStyle/>
            <a:p>
              <a:r>
                <a:rPr lang="en-US" sz="1050" dirty="0">
                  <a:solidFill>
                    <a:srgbClr val="333E48"/>
                  </a:solidFill>
                </a:rPr>
                <a:t>2445 M Street NW, Washington DC 20037</a:t>
              </a:r>
            </a:p>
            <a:p>
              <a:r>
                <a:rPr lang="en-US" sz="1050" dirty="0">
                  <a:solidFill>
                    <a:srgbClr val="333E48"/>
                  </a:solidFill>
                </a:rPr>
                <a:t>P 202.266.5600 </a:t>
              </a:r>
              <a:r>
                <a:rPr lang="en-US" sz="900" dirty="0">
                  <a:solidFill>
                    <a:srgbClr val="333E48"/>
                  </a:solidFill>
                </a:rPr>
                <a:t>│</a:t>
              </a:r>
              <a:r>
                <a:rPr lang="en-US" sz="1050" dirty="0">
                  <a:solidFill>
                    <a:srgbClr val="333E48"/>
                  </a:solidFill>
                </a:rPr>
                <a:t> F 202.266.5700 </a:t>
              </a:r>
              <a:r>
                <a:rPr lang="en-US" sz="900" dirty="0">
                  <a:solidFill>
                    <a:srgbClr val="333E48"/>
                  </a:solidFill>
                </a:rPr>
                <a:t>│</a:t>
              </a:r>
              <a:r>
                <a:rPr lang="en-US" sz="1050" dirty="0">
                  <a:solidFill>
                    <a:srgbClr val="333E48"/>
                  </a:solidFill>
                </a:rPr>
                <a:t> </a:t>
              </a:r>
              <a:r>
                <a:rPr lang="en-US" sz="1050" b="1" dirty="0">
                  <a:solidFill>
                    <a:srgbClr val="333E48"/>
                  </a:solidFill>
                </a:rPr>
                <a:t>advisory.com</a:t>
              </a:r>
            </a:p>
          </p:txBody>
        </p:sp>
      </p:grpSp>
    </p:spTree>
    <p:extLst>
      <p:ext uri="{BB962C8B-B14F-4D97-AF65-F5344CB8AC3E}">
        <p14:creationId xmlns:p14="http://schemas.microsoft.com/office/powerpoint/2010/main" val="3190709710"/>
      </p:ext>
    </p:extLst>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sp>
        <p:nvSpPr>
          <p:cNvPr id="7" name="Rectangle 6">
            <a:hlinkClick r:id="rId2"/>
          </p:cNvPr>
          <p:cNvSpPr/>
          <p:nvPr userDrawn="1"/>
        </p:nvSpPr>
        <p:spPr bwMode="gray">
          <a:xfrm>
            <a:off x="0" y="3972697"/>
            <a:ext cx="6400800" cy="827903"/>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6" name="Group 5"/>
          <p:cNvGrpSpPr/>
          <p:nvPr userDrawn="1"/>
        </p:nvGrpSpPr>
        <p:grpSpPr bwMode="gray">
          <a:xfrm>
            <a:off x="318996" y="4051728"/>
            <a:ext cx="5746136" cy="532222"/>
            <a:chOff x="381609" y="3980285"/>
            <a:chExt cx="5746136" cy="532222"/>
          </a:xfrm>
        </p:grpSpPr>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81609" y="4056523"/>
              <a:ext cx="1369615" cy="379746"/>
            </a:xfrm>
            <a:prstGeom prst="rect">
              <a:avLst/>
            </a:prstGeom>
          </p:spPr>
        </p:pic>
        <p:cxnSp>
          <p:nvCxnSpPr>
            <p:cNvPr id="12" name="Straight Connector 11"/>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bwMode="gray">
            <a:xfrm>
              <a:off x="2058009" y="3980285"/>
              <a:ext cx="4069736" cy="530352"/>
            </a:xfrm>
            <a:prstGeom prst="rect">
              <a:avLst/>
            </a:prstGeom>
            <a:noFill/>
          </p:spPr>
          <p:txBody>
            <a:bodyPr wrap="square" lIns="0" tIns="0" rIns="0" bIns="0" rtlCol="0" anchor="ctr">
              <a:noAutofit/>
            </a:bodyPr>
            <a:lstStyle/>
            <a:p>
              <a:r>
                <a:rPr lang="en-US" sz="1050" dirty="0">
                  <a:solidFill>
                    <a:srgbClr val="333E48"/>
                  </a:solidFill>
                </a:rPr>
                <a:t>Third Floor, Melbourne House, 46 Aldwych, London WC2B 4LL, UK</a:t>
              </a:r>
            </a:p>
            <a:p>
              <a:r>
                <a:rPr lang="en-US" sz="1050" dirty="0">
                  <a:solidFill>
                    <a:srgbClr val="333E48"/>
                  </a:solidFill>
                </a:rPr>
                <a:t>P +44 (0) 203 100 6800 </a:t>
              </a:r>
              <a:r>
                <a:rPr lang="en-US" sz="900" dirty="0">
                  <a:solidFill>
                    <a:srgbClr val="333E48"/>
                  </a:solidFill>
                </a:rPr>
                <a:t>│</a:t>
              </a:r>
              <a:r>
                <a:rPr lang="en-US" sz="1050" dirty="0">
                  <a:solidFill>
                    <a:srgbClr val="333E48"/>
                  </a:solidFill>
                </a:rPr>
                <a:t> F +44 (0) 203 318 3069 </a:t>
              </a:r>
              <a:r>
                <a:rPr lang="en-US" sz="900" dirty="0">
                  <a:solidFill>
                    <a:srgbClr val="333E48"/>
                  </a:solidFill>
                </a:rPr>
                <a:t>│</a:t>
              </a:r>
              <a:r>
                <a:rPr lang="en-US" sz="1050" dirty="0">
                  <a:solidFill>
                    <a:srgbClr val="333E48"/>
                  </a:solidFill>
                </a:rPr>
                <a:t> </a:t>
              </a:r>
              <a:r>
                <a:rPr lang="en-US" sz="1050" b="1" dirty="0">
                  <a:solidFill>
                    <a:srgbClr val="333E48"/>
                  </a:solidFill>
                </a:rPr>
                <a:t>advisory.com</a:t>
              </a:r>
            </a:p>
          </p:txBody>
        </p:sp>
      </p:grpSp>
    </p:spTree>
    <p:extLst>
      <p:ext uri="{BB962C8B-B14F-4D97-AF65-F5344CB8AC3E}">
        <p14:creationId xmlns:p14="http://schemas.microsoft.com/office/powerpoint/2010/main" val="26748663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Logo Lock-up">
    <p:spTree>
      <p:nvGrpSpPr>
        <p:cNvPr id="1" name=""/>
        <p:cNvGrpSpPr/>
        <p:nvPr/>
      </p:nvGrpSpPr>
      <p:grpSpPr>
        <a:xfrm>
          <a:off x="0" y="0"/>
          <a:ext cx="0" cy="0"/>
          <a:chOff x="0" y="0"/>
          <a:chExt cx="0" cy="0"/>
        </a:xfrm>
      </p:grpSpPr>
      <p:sp>
        <p:nvSpPr>
          <p:cNvPr id="15" name="Rectangle 14"/>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20" name="Group 19"/>
          <p:cNvGrpSpPr/>
          <p:nvPr userDrawn="1"/>
        </p:nvGrpSpPr>
        <p:grpSpPr bwMode="gray">
          <a:xfrm>
            <a:off x="2469328" y="1009678"/>
            <a:ext cx="3931710" cy="3793330"/>
            <a:chOff x="2469328" y="1009678"/>
            <a:chExt cx="3931710" cy="3793330"/>
          </a:xfrm>
        </p:grpSpPr>
        <p:sp>
          <p:nvSpPr>
            <p:cNvPr id="21"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2"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3"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grpSp>
      <p:sp>
        <p:nvSpPr>
          <p:cNvPr id="24" name="Rectangle 23"/>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5" name="Rectangle 24"/>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6" name="Text Placeholder 5"/>
          <p:cNvSpPr txBox="1">
            <a:spLocks/>
          </p:cNvSpPr>
          <p:nvPr userDrawn="1"/>
        </p:nvSpPr>
        <p:spPr bwMode="gray">
          <a:xfrm>
            <a:off x="3196864" y="4558066"/>
            <a:ext cx="2880771" cy="123111"/>
          </a:xfrm>
          <a:prstGeom prst="rect">
            <a:avLst/>
          </a:prstGeom>
        </p:spPr>
        <p:txBody>
          <a:bodyPr lIns="0" tIns="0" rIns="0" bIns="0">
            <a:spAutoFit/>
          </a:bodyPr>
          <a:lstStyle>
            <a:lvl1pPr marL="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1pPr>
            <a:lvl2pPr marL="1143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2pPr>
            <a:lvl3pPr marL="2286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3pPr>
            <a:lvl4pPr marL="3429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4pPr>
            <a:lvl5pPr marL="457200" indent="0" algn="l" defTabSz="640080" rtl="0" eaLnBrk="1" latinLnBrk="0" hangingPunct="1">
              <a:spcBef>
                <a:spcPts val="0"/>
              </a:spcBef>
              <a:buFont typeface="Arial" pitchFamily="34" charset="0"/>
              <a:buNone/>
              <a:defRPr sz="1200" kern="1200" baseline="0">
                <a:solidFill>
                  <a:schemeClr val="bg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lgn="r"/>
            <a:r>
              <a:rPr lang="en-US" sz="800" dirty="0">
                <a:solidFill>
                  <a:srgbClr val="333E48"/>
                </a:solidFill>
              </a:rPr>
              <a:t>research             technology             consulting</a:t>
            </a:r>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335" y="4563674"/>
            <a:ext cx="2665432" cy="115036"/>
          </a:xfrm>
          <a:prstGeom prst="rect">
            <a:avLst/>
          </a:prstGeom>
        </p:spPr>
      </p:pic>
      <p:sp>
        <p:nvSpPr>
          <p:cNvPr id="4"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6"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sp>
        <p:nvSpPr>
          <p:cNvPr id="18" name="Text Placeholder 5"/>
          <p:cNvSpPr>
            <a:spLocks noGrp="1"/>
          </p:cNvSpPr>
          <p:nvPr>
            <p:ph type="body" sz="quarter" idx="21" hasCustomPrompt="1"/>
          </p:nvPr>
        </p:nvSpPr>
        <p:spPr bwMode="gray">
          <a:xfrm>
            <a:off x="2012737" y="272657"/>
            <a:ext cx="2286000" cy="402336"/>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6" name="Straight Connector 15"/>
          <p:cNvCxnSpPr/>
          <p:nvPr userDrawn="1"/>
        </p:nvCxnSpPr>
        <p:spPr bwMode="gray">
          <a:xfrm>
            <a:off x="1892961" y="272657"/>
            <a:ext cx="0" cy="398908"/>
          </a:xfrm>
          <a:prstGeom prst="line">
            <a:avLst/>
          </a:prstGeom>
          <a:ln w="5715">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8782" y="272657"/>
            <a:ext cx="1438723" cy="398908"/>
          </a:xfrm>
          <a:prstGeom prst="rect">
            <a:avLst/>
          </a:prstGeom>
        </p:spPr>
      </p:pic>
      <p:grpSp>
        <p:nvGrpSpPr>
          <p:cNvPr id="43" name="Group 42"/>
          <p:cNvGrpSpPr/>
          <p:nvPr userDrawn="1"/>
        </p:nvGrpSpPr>
        <p:grpSpPr>
          <a:xfrm>
            <a:off x="5376532" y="4563007"/>
            <a:ext cx="196409" cy="128480"/>
            <a:chOff x="656773" y="1399832"/>
            <a:chExt cx="8289135" cy="5422283"/>
          </a:xfrm>
        </p:grpSpPr>
        <p:sp>
          <p:nvSpPr>
            <p:cNvPr id="44" name="Rectangle 43"/>
            <p:cNvSpPr/>
            <p:nvPr/>
          </p:nvSpPr>
          <p:spPr bwMode="gray">
            <a:xfrm flipH="1">
              <a:off x="4417883" y="3543481"/>
              <a:ext cx="4528025" cy="3278634"/>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45" name="Group 44"/>
            <p:cNvGrpSpPr/>
            <p:nvPr/>
          </p:nvGrpSpPr>
          <p:grpSpPr>
            <a:xfrm>
              <a:off x="656773" y="1399832"/>
              <a:ext cx="3784599" cy="5422283"/>
              <a:chOff x="656773" y="1399832"/>
              <a:chExt cx="3784599" cy="5422283"/>
            </a:xfrm>
          </p:grpSpPr>
          <p:sp>
            <p:nvSpPr>
              <p:cNvPr id="47" name="Rectangle 43"/>
              <p:cNvSpPr/>
              <p:nvPr/>
            </p:nvSpPr>
            <p:spPr bwMode="gray">
              <a:xfrm>
                <a:off x="656773" y="3543481"/>
                <a:ext cx="3784599" cy="3278634"/>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8" name="Oval 47"/>
              <p:cNvSpPr/>
              <p:nvPr/>
            </p:nvSpPr>
            <p:spPr bwMode="gray">
              <a:xfrm>
                <a:off x="793607"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46" name="Oval 45"/>
            <p:cNvSpPr/>
            <p:nvPr/>
          </p:nvSpPr>
          <p:spPr bwMode="gray">
            <a:xfrm>
              <a:off x="6937232"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grpSp>
        <p:nvGrpSpPr>
          <p:cNvPr id="49" name="Group 48"/>
          <p:cNvGrpSpPr/>
          <p:nvPr userDrawn="1"/>
        </p:nvGrpSpPr>
        <p:grpSpPr>
          <a:xfrm>
            <a:off x="4558489" y="4525050"/>
            <a:ext cx="151956" cy="203371"/>
            <a:chOff x="4807473" y="3465581"/>
            <a:chExt cx="2677513" cy="3583450"/>
          </a:xfrm>
          <a:solidFill>
            <a:schemeClr val="tx1"/>
          </a:solidFill>
        </p:grpSpPr>
        <p:sp>
          <p:nvSpPr>
            <p:cNvPr id="50" name="Flowchart: Manual Operation 15"/>
            <p:cNvSpPr/>
            <p:nvPr/>
          </p:nvSpPr>
          <p:spPr bwMode="gray">
            <a:xfrm>
              <a:off x="5047396" y="5469276"/>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51" name="Flowchart: Manual Operation 15"/>
            <p:cNvSpPr/>
            <p:nvPr/>
          </p:nvSpPr>
          <p:spPr bwMode="gray">
            <a:xfrm>
              <a:off x="4807473" y="3465581"/>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52" name="Flowchart: Manual Operation 15"/>
            <p:cNvSpPr/>
            <p:nvPr/>
          </p:nvSpPr>
          <p:spPr bwMode="gray">
            <a:xfrm rot="21428216">
              <a:off x="6068144" y="4422934"/>
              <a:ext cx="1416842" cy="141684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53" name="Rounded Rectangle 11"/>
          <p:cNvSpPr/>
          <p:nvPr userDrawn="1"/>
        </p:nvSpPr>
        <p:spPr bwMode="gray">
          <a:xfrm rot="18908457">
            <a:off x="3760132" y="4584583"/>
            <a:ext cx="190031" cy="98266"/>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Tree>
    <p:extLst>
      <p:ext uri="{BB962C8B-B14F-4D97-AF65-F5344CB8AC3E}">
        <p14:creationId xmlns:p14="http://schemas.microsoft.com/office/powerpoint/2010/main" val="42543084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Logo">
    <p:spTree>
      <p:nvGrpSpPr>
        <p:cNvPr id="1" name=""/>
        <p:cNvGrpSpPr/>
        <p:nvPr/>
      </p:nvGrpSpPr>
      <p:grpSpPr>
        <a:xfrm>
          <a:off x="0" y="0"/>
          <a:ext cx="0" cy="0"/>
          <a:chOff x="0" y="0"/>
          <a:chExt cx="0" cy="0"/>
        </a:xfrm>
      </p:grpSpPr>
      <p:sp>
        <p:nvSpPr>
          <p:cNvPr id="14" name="Rectangle 13"/>
          <p:cNvSpPr/>
          <p:nvPr userDrawn="1"/>
        </p:nvSpPr>
        <p:spPr bwMode="gray">
          <a:xfrm>
            <a:off x="238" y="1012086"/>
            <a:ext cx="6400800" cy="3790922"/>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15" name="Group 14"/>
          <p:cNvGrpSpPr/>
          <p:nvPr userDrawn="1"/>
        </p:nvGrpSpPr>
        <p:grpSpPr bwMode="gray">
          <a:xfrm>
            <a:off x="2469328" y="1009678"/>
            <a:ext cx="3931710" cy="3793330"/>
            <a:chOff x="2469328" y="1009678"/>
            <a:chExt cx="3931710" cy="3793330"/>
          </a:xfrm>
        </p:grpSpPr>
        <p:sp>
          <p:nvSpPr>
            <p:cNvPr id="17" name="Freeform 6"/>
            <p:cNvSpPr>
              <a:spLocks/>
            </p:cNvSpPr>
            <p:nvPr userDrawn="1"/>
          </p:nvSpPr>
          <p:spPr bwMode="gray">
            <a:xfrm>
              <a:off x="5008810" y="3040732"/>
              <a:ext cx="1392228" cy="1762276"/>
            </a:xfrm>
            <a:custGeom>
              <a:avLst/>
              <a:gdLst>
                <a:gd name="T0" fmla="*/ 0 w 2938"/>
                <a:gd name="T1" fmla="*/ 0 h 2276"/>
                <a:gd name="T2" fmla="*/ 1472 w 2938"/>
                <a:gd name="T3" fmla="*/ 0 h 2276"/>
                <a:gd name="T4" fmla="*/ 2938 w 2938"/>
                <a:gd name="T5" fmla="*/ 2276 h 2276"/>
                <a:gd name="T6" fmla="*/ 1465 w 2938"/>
                <a:gd name="T7" fmla="*/ 2276 h 2276"/>
                <a:gd name="T8" fmla="*/ 0 w 2938"/>
                <a:gd name="T9" fmla="*/ 0 h 2276"/>
                <a:gd name="connsiteX0" fmla="*/ 0 w 10000"/>
                <a:gd name="connsiteY0" fmla="*/ 0 h 10000"/>
                <a:gd name="connsiteX1" fmla="*/ 5010 w 10000"/>
                <a:gd name="connsiteY1" fmla="*/ 0 h 10000"/>
                <a:gd name="connsiteX2" fmla="*/ 10000 w 10000"/>
                <a:gd name="connsiteY2" fmla="*/ 10000 h 10000"/>
                <a:gd name="connsiteX3" fmla="*/ 4986 w 10000"/>
                <a:gd name="connsiteY3" fmla="*/ 10000 h 10000"/>
                <a:gd name="connsiteX4" fmla="*/ 4675 w 10000"/>
                <a:gd name="connsiteY4" fmla="*/ 9365 h 10000"/>
                <a:gd name="connsiteX5" fmla="*/ 0 w 10000"/>
                <a:gd name="connsiteY5"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986 w 10000"/>
                <a:gd name="connsiteY4" fmla="*/ 10000 h 10000"/>
                <a:gd name="connsiteX5" fmla="*/ 4675 w 10000"/>
                <a:gd name="connsiteY5" fmla="*/ 9365 h 10000"/>
                <a:gd name="connsiteX6" fmla="*/ 0 w 10000"/>
                <a:gd name="connsiteY6" fmla="*/ 0 h 10000"/>
                <a:gd name="connsiteX0" fmla="*/ 0 w 10000"/>
                <a:gd name="connsiteY0" fmla="*/ 0 h 10000"/>
                <a:gd name="connsiteX1" fmla="*/ 5010 w 10000"/>
                <a:gd name="connsiteY1" fmla="*/ 0 h 10000"/>
                <a:gd name="connsiteX2" fmla="*/ 5735 w 10000"/>
                <a:gd name="connsiteY2" fmla="*/ 1445 h 10000"/>
                <a:gd name="connsiteX3" fmla="*/ 10000 w 10000"/>
                <a:gd name="connsiteY3" fmla="*/ 10000 h 10000"/>
                <a:gd name="connsiteX4" fmla="*/ 4675 w 10000"/>
                <a:gd name="connsiteY4" fmla="*/ 9365 h 10000"/>
                <a:gd name="connsiteX5" fmla="*/ 0 w 10000"/>
                <a:gd name="connsiteY5" fmla="*/ 0 h 10000"/>
                <a:gd name="connsiteX0" fmla="*/ 0 w 5735"/>
                <a:gd name="connsiteY0" fmla="*/ 0 h 9365"/>
                <a:gd name="connsiteX1" fmla="*/ 5010 w 5735"/>
                <a:gd name="connsiteY1" fmla="*/ 0 h 9365"/>
                <a:gd name="connsiteX2" fmla="*/ 5735 w 5735"/>
                <a:gd name="connsiteY2" fmla="*/ 1445 h 9365"/>
                <a:gd name="connsiteX3" fmla="*/ 5556 w 5735"/>
                <a:gd name="connsiteY3" fmla="*/ 8986 h 9365"/>
                <a:gd name="connsiteX4" fmla="*/ 4675 w 5735"/>
                <a:gd name="connsiteY4" fmla="*/ 9365 h 9365"/>
                <a:gd name="connsiteX5" fmla="*/ 0 w 5735"/>
                <a:gd name="connsiteY5" fmla="*/ 0 h 9365"/>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661"/>
                <a:gd name="connsiteY0" fmla="*/ 0 h 10014"/>
                <a:gd name="connsiteX1" fmla="*/ 8736 w 10661"/>
                <a:gd name="connsiteY1" fmla="*/ 0 h 10014"/>
                <a:gd name="connsiteX2" fmla="*/ 10000 w 10661"/>
                <a:gd name="connsiteY2" fmla="*/ 1543 h 10014"/>
                <a:gd name="connsiteX3" fmla="*/ 9962 w 10661"/>
                <a:gd name="connsiteY3" fmla="*/ 10014 h 10014"/>
                <a:gd name="connsiteX4" fmla="*/ 8152 w 10661"/>
                <a:gd name="connsiteY4" fmla="*/ 10000 h 10014"/>
                <a:gd name="connsiteX5" fmla="*/ 0 w 10661"/>
                <a:gd name="connsiteY5" fmla="*/ 0 h 10014"/>
                <a:gd name="connsiteX0" fmla="*/ 0 w 10085"/>
                <a:gd name="connsiteY0" fmla="*/ 0 h 10014"/>
                <a:gd name="connsiteX1" fmla="*/ 8736 w 10085"/>
                <a:gd name="connsiteY1" fmla="*/ 0 h 10014"/>
                <a:gd name="connsiteX2" fmla="*/ 10000 w 10085"/>
                <a:gd name="connsiteY2" fmla="*/ 1543 h 10014"/>
                <a:gd name="connsiteX3" fmla="*/ 9962 w 10085"/>
                <a:gd name="connsiteY3" fmla="*/ 10014 h 10014"/>
                <a:gd name="connsiteX4" fmla="*/ 8152 w 10085"/>
                <a:gd name="connsiteY4" fmla="*/ 10000 h 10014"/>
                <a:gd name="connsiteX5" fmla="*/ 0 w 10085"/>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0"/>
                <a:gd name="connsiteY0" fmla="*/ 0 h 10014"/>
                <a:gd name="connsiteX1" fmla="*/ 8736 w 10000"/>
                <a:gd name="connsiteY1" fmla="*/ 0 h 10014"/>
                <a:gd name="connsiteX2" fmla="*/ 10000 w 10000"/>
                <a:gd name="connsiteY2" fmla="*/ 1543 h 10014"/>
                <a:gd name="connsiteX3" fmla="*/ 9962 w 10000"/>
                <a:gd name="connsiteY3" fmla="*/ 10014 h 10014"/>
                <a:gd name="connsiteX4" fmla="*/ 8152 w 10000"/>
                <a:gd name="connsiteY4" fmla="*/ 10000 h 10014"/>
                <a:gd name="connsiteX5" fmla="*/ 0 w 10000"/>
                <a:gd name="connsiteY5" fmla="*/ 0 h 10014"/>
                <a:gd name="connsiteX0" fmla="*/ 0 w 10001"/>
                <a:gd name="connsiteY0" fmla="*/ 0 h 10014"/>
                <a:gd name="connsiteX1" fmla="*/ 8736 w 10001"/>
                <a:gd name="connsiteY1" fmla="*/ 0 h 10014"/>
                <a:gd name="connsiteX2" fmla="*/ 10000 w 10001"/>
                <a:gd name="connsiteY2" fmla="*/ 1543 h 10014"/>
                <a:gd name="connsiteX3" fmla="*/ 9996 w 10001"/>
                <a:gd name="connsiteY3" fmla="*/ 10014 h 10014"/>
                <a:gd name="connsiteX4" fmla="*/ 8152 w 10001"/>
                <a:gd name="connsiteY4" fmla="*/ 10000 h 10014"/>
                <a:gd name="connsiteX5" fmla="*/ 0 w 10001"/>
                <a:gd name="connsiteY5" fmla="*/ 0 h 1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 h="10014">
                  <a:moveTo>
                    <a:pt x="0" y="0"/>
                  </a:moveTo>
                  <a:lnTo>
                    <a:pt x="8736" y="0"/>
                  </a:lnTo>
                  <a:lnTo>
                    <a:pt x="10000" y="1543"/>
                  </a:lnTo>
                  <a:cubicBezTo>
                    <a:pt x="9981" y="5778"/>
                    <a:pt x="10015" y="5778"/>
                    <a:pt x="9996" y="10014"/>
                  </a:cubicBezTo>
                  <a:lnTo>
                    <a:pt x="8152" y="10000"/>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1" name="Freeform 7"/>
            <p:cNvSpPr>
              <a:spLocks/>
            </p:cNvSpPr>
            <p:nvPr userDrawn="1"/>
          </p:nvSpPr>
          <p:spPr bwMode="gray">
            <a:xfrm>
              <a:off x="2469328" y="3040732"/>
              <a:ext cx="2351237" cy="1759812"/>
            </a:xfrm>
            <a:custGeom>
              <a:avLst/>
              <a:gdLst>
                <a:gd name="T0" fmla="*/ 1465 w 2939"/>
                <a:gd name="T1" fmla="*/ 0 h 2276"/>
                <a:gd name="T2" fmla="*/ 2939 w 2939"/>
                <a:gd name="T3" fmla="*/ 0 h 2276"/>
                <a:gd name="T4" fmla="*/ 1474 w 2939"/>
                <a:gd name="T5" fmla="*/ 2276 h 2276"/>
                <a:gd name="T6" fmla="*/ 0 w 2939"/>
                <a:gd name="T7" fmla="*/ 2276 h 2276"/>
                <a:gd name="T8" fmla="*/ 1465 w 2939"/>
                <a:gd name="T9" fmla="*/ 0 h 2276"/>
                <a:gd name="connsiteX0" fmla="*/ 4985 w 10000"/>
                <a:gd name="connsiteY0" fmla="*/ 0 h 10000"/>
                <a:gd name="connsiteX1" fmla="*/ 10000 w 10000"/>
                <a:gd name="connsiteY1" fmla="*/ 0 h 10000"/>
                <a:gd name="connsiteX2" fmla="*/ 5015 w 10000"/>
                <a:gd name="connsiteY2" fmla="*/ 10000 h 10000"/>
                <a:gd name="connsiteX3" fmla="*/ 0 w 10000"/>
                <a:gd name="connsiteY3" fmla="*/ 10000 h 10000"/>
                <a:gd name="connsiteX4" fmla="*/ 307 w 10000"/>
                <a:gd name="connsiteY4" fmla="*/ 9365 h 10000"/>
                <a:gd name="connsiteX5" fmla="*/ 4985 w 10000"/>
                <a:gd name="connsiteY5" fmla="*/ 0 h 10000"/>
                <a:gd name="connsiteX0" fmla="*/ 4985 w 10000"/>
                <a:gd name="connsiteY0" fmla="*/ 0 h 10000"/>
                <a:gd name="connsiteX1" fmla="*/ 10000 w 10000"/>
                <a:gd name="connsiteY1" fmla="*/ 0 h 10000"/>
                <a:gd name="connsiteX2" fmla="*/ 5333 w 10000"/>
                <a:gd name="connsiteY2" fmla="*/ 9353 h 10000"/>
                <a:gd name="connsiteX3" fmla="*/ 5015 w 10000"/>
                <a:gd name="connsiteY3" fmla="*/ 10000 h 10000"/>
                <a:gd name="connsiteX4" fmla="*/ 0 w 10000"/>
                <a:gd name="connsiteY4" fmla="*/ 10000 h 10000"/>
                <a:gd name="connsiteX5" fmla="*/ 307 w 10000"/>
                <a:gd name="connsiteY5" fmla="*/ 9365 h 10000"/>
                <a:gd name="connsiteX6" fmla="*/ 4985 w 10000"/>
                <a:gd name="connsiteY6" fmla="*/ 0 h 10000"/>
                <a:gd name="connsiteX0" fmla="*/ 4985 w 10000"/>
                <a:gd name="connsiteY0" fmla="*/ 0 h 10000"/>
                <a:gd name="connsiteX1" fmla="*/ 10000 w 10000"/>
                <a:gd name="connsiteY1" fmla="*/ 0 h 10000"/>
                <a:gd name="connsiteX2" fmla="*/ 5333 w 10000"/>
                <a:gd name="connsiteY2" fmla="*/ 9353 h 10000"/>
                <a:gd name="connsiteX3" fmla="*/ 0 w 10000"/>
                <a:gd name="connsiteY3" fmla="*/ 10000 h 10000"/>
                <a:gd name="connsiteX4" fmla="*/ 307 w 10000"/>
                <a:gd name="connsiteY4" fmla="*/ 9365 h 10000"/>
                <a:gd name="connsiteX5" fmla="*/ 4985 w 10000"/>
                <a:gd name="connsiteY5" fmla="*/ 0 h 10000"/>
                <a:gd name="connsiteX0" fmla="*/ 4678 w 9693"/>
                <a:gd name="connsiteY0" fmla="*/ 0 h 9365"/>
                <a:gd name="connsiteX1" fmla="*/ 9693 w 9693"/>
                <a:gd name="connsiteY1" fmla="*/ 0 h 9365"/>
                <a:gd name="connsiteX2" fmla="*/ 5026 w 9693"/>
                <a:gd name="connsiteY2" fmla="*/ 9353 h 9365"/>
                <a:gd name="connsiteX3" fmla="*/ 0 w 9693"/>
                <a:gd name="connsiteY3" fmla="*/ 9365 h 9365"/>
                <a:gd name="connsiteX4" fmla="*/ 4678 w 9693"/>
                <a:gd name="connsiteY4" fmla="*/ 0 h 9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 h="9365">
                  <a:moveTo>
                    <a:pt x="4678" y="0"/>
                  </a:moveTo>
                  <a:lnTo>
                    <a:pt x="9693" y="0"/>
                  </a:lnTo>
                  <a:lnTo>
                    <a:pt x="5026" y="9353"/>
                  </a:lnTo>
                  <a:lnTo>
                    <a:pt x="0" y="9365"/>
                  </a:lnTo>
                  <a:lnTo>
                    <a:pt x="4678"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2" name="Freeform 8"/>
            <p:cNvSpPr>
              <a:spLocks/>
            </p:cNvSpPr>
            <p:nvPr userDrawn="1"/>
          </p:nvSpPr>
          <p:spPr bwMode="gray">
            <a:xfrm>
              <a:off x="3727429" y="1009678"/>
              <a:ext cx="2427357" cy="1879137"/>
            </a:xfrm>
            <a:custGeom>
              <a:avLst/>
              <a:gdLst>
                <a:gd name="T0" fmla="*/ 0 w 2939"/>
                <a:gd name="T1" fmla="*/ 0 h 2276"/>
                <a:gd name="T2" fmla="*/ 1474 w 2939"/>
                <a:gd name="T3" fmla="*/ 0 h 2276"/>
                <a:gd name="T4" fmla="*/ 2939 w 2939"/>
                <a:gd name="T5" fmla="*/ 2276 h 2276"/>
                <a:gd name="T6" fmla="*/ 1465 w 2939"/>
                <a:gd name="T7" fmla="*/ 2276 h 2276"/>
                <a:gd name="T8" fmla="*/ 0 w 2939"/>
                <a:gd name="T9" fmla="*/ 0 h 2276"/>
              </a:gdLst>
              <a:ahLst/>
              <a:cxnLst>
                <a:cxn ang="0">
                  <a:pos x="T0" y="T1"/>
                </a:cxn>
                <a:cxn ang="0">
                  <a:pos x="T2" y="T3"/>
                </a:cxn>
                <a:cxn ang="0">
                  <a:pos x="T4" y="T5"/>
                </a:cxn>
                <a:cxn ang="0">
                  <a:pos x="T6" y="T7"/>
                </a:cxn>
                <a:cxn ang="0">
                  <a:pos x="T8" y="T9"/>
                </a:cxn>
              </a:cxnLst>
              <a:rect l="0" t="0" r="r" b="b"/>
              <a:pathLst>
                <a:path w="2939" h="2276">
                  <a:moveTo>
                    <a:pt x="0" y="0"/>
                  </a:moveTo>
                  <a:lnTo>
                    <a:pt x="1474" y="0"/>
                  </a:lnTo>
                  <a:lnTo>
                    <a:pt x="2939" y="2276"/>
                  </a:lnTo>
                  <a:lnTo>
                    <a:pt x="1465" y="2276"/>
                  </a:lnTo>
                  <a:lnTo>
                    <a:pt x="0" y="0"/>
                  </a:lnTo>
                  <a:close/>
                </a:path>
              </a:pathLst>
            </a:custGeom>
            <a:solidFill>
              <a:srgbClr val="53636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grpSp>
      <p:sp>
        <p:nvSpPr>
          <p:cNvPr id="25" name="Rectangle 24"/>
          <p:cNvSpPr/>
          <p:nvPr userDrawn="1"/>
        </p:nvSpPr>
        <p:spPr bwMode="gray">
          <a:xfrm>
            <a:off x="0" y="950976"/>
            <a:ext cx="6400800" cy="83167"/>
          </a:xfrm>
          <a:prstGeom prst="rect">
            <a:avLst/>
          </a:prstGeom>
          <a:solidFill>
            <a:srgbClr val="53636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6" name="Rectangle 25"/>
          <p:cNvSpPr/>
          <p:nvPr userDrawn="1"/>
        </p:nvSpPr>
        <p:spPr bwMode="gray">
          <a:xfrm>
            <a:off x="0" y="4438777"/>
            <a:ext cx="6400800" cy="361824"/>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pic>
        <p:nvPicPr>
          <p:cNvPr id="28" name="Picture 2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335" y="4563674"/>
            <a:ext cx="2665432" cy="115036"/>
          </a:xfrm>
          <a:prstGeom prst="rect">
            <a:avLst/>
          </a:prstGeom>
        </p:spPr>
      </p:pic>
      <p:sp>
        <p:nvSpPr>
          <p:cNvPr id="23" name="Title 3"/>
          <p:cNvSpPr>
            <a:spLocks noGrp="1"/>
          </p:cNvSpPr>
          <p:nvPr>
            <p:ph type="title" hasCustomPrompt="1"/>
          </p:nvPr>
        </p:nvSpPr>
        <p:spPr bwMode="gray">
          <a:xfrm>
            <a:off x="521743" y="1953544"/>
            <a:ext cx="3657600" cy="615553"/>
          </a:xfrm>
        </p:spPr>
        <p:txBody>
          <a:bodyPr/>
          <a:lstStyle>
            <a:lvl1pPr>
              <a:defRPr sz="2000" b="0"/>
            </a:lvl1pPr>
          </a:lstStyle>
          <a:p>
            <a:r>
              <a:rPr lang="en-US" dirty="0"/>
              <a:t>Presentation Title – Arial 20pt Regular, Use Title Case</a:t>
            </a:r>
          </a:p>
        </p:txBody>
      </p:sp>
      <p:sp>
        <p:nvSpPr>
          <p:cNvPr id="24" name="Text Placeholder 5"/>
          <p:cNvSpPr>
            <a:spLocks noGrp="1"/>
          </p:cNvSpPr>
          <p:nvPr>
            <p:ph type="body" sz="quarter" idx="20" hasCustomPrompt="1"/>
          </p:nvPr>
        </p:nvSpPr>
        <p:spPr bwMode="gray">
          <a:xfrm>
            <a:off x="521743" y="2660226"/>
            <a:ext cx="3657600" cy="369332"/>
          </a:xfrm>
        </p:spPr>
        <p:txBody>
          <a:bodyPr/>
          <a:lstStyle>
            <a:lvl1pPr marL="0" indent="0">
              <a:spcBef>
                <a:spcPts val="0"/>
              </a:spcBef>
              <a:buNone/>
              <a:defRPr sz="1200">
                <a:solidFill>
                  <a:schemeClr val="bg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Presentation Subtitle – Arial </a:t>
            </a:r>
            <a:br>
              <a:rPr lang="en-US" dirty="0"/>
            </a:br>
            <a:r>
              <a:rPr lang="en-US" dirty="0"/>
              <a:t>12pt Regular, Use Title Case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8782" y="272657"/>
            <a:ext cx="1438723" cy="398908"/>
          </a:xfrm>
          <a:prstGeom prst="rect">
            <a:avLst/>
          </a:prstGeom>
        </p:spPr>
      </p:pic>
      <p:sp>
        <p:nvSpPr>
          <p:cNvPr id="40" name="Text Placeholder 5"/>
          <p:cNvSpPr txBox="1">
            <a:spLocks/>
          </p:cNvSpPr>
          <p:nvPr userDrawn="1"/>
        </p:nvSpPr>
        <p:spPr bwMode="gray">
          <a:xfrm>
            <a:off x="3196864" y="4558066"/>
            <a:ext cx="2880771" cy="123111"/>
          </a:xfrm>
          <a:prstGeom prst="rect">
            <a:avLst/>
          </a:prstGeom>
        </p:spPr>
        <p:txBody>
          <a:bodyPr lIns="0" tIns="0" rIns="0" bIns="0">
            <a:spAutoFit/>
          </a:bodyPr>
          <a:lstStyle>
            <a:lvl1pPr marL="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1pPr>
            <a:lvl2pPr marL="1143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2pPr>
            <a:lvl3pPr marL="2286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3pPr>
            <a:lvl4pPr marL="3429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4pPr>
            <a:lvl5pPr marL="457200" indent="0" algn="l" defTabSz="640080" rtl="0" eaLnBrk="1" latinLnBrk="0" hangingPunct="1">
              <a:spcBef>
                <a:spcPts val="0"/>
              </a:spcBef>
              <a:buFont typeface="Arial" pitchFamily="34" charset="0"/>
              <a:buNone/>
              <a:defRPr sz="1200" kern="1200" baseline="0">
                <a:solidFill>
                  <a:schemeClr val="bg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algn="r"/>
            <a:r>
              <a:rPr lang="en-US" sz="800" dirty="0">
                <a:solidFill>
                  <a:srgbClr val="333E48"/>
                </a:solidFill>
              </a:rPr>
              <a:t>research             technology             consulting</a:t>
            </a:r>
          </a:p>
        </p:txBody>
      </p:sp>
      <p:grpSp>
        <p:nvGrpSpPr>
          <p:cNvPr id="41" name="Group 40"/>
          <p:cNvGrpSpPr/>
          <p:nvPr userDrawn="1"/>
        </p:nvGrpSpPr>
        <p:grpSpPr>
          <a:xfrm>
            <a:off x="5376532" y="4563007"/>
            <a:ext cx="196409" cy="128480"/>
            <a:chOff x="656773" y="1399832"/>
            <a:chExt cx="8289135" cy="5422283"/>
          </a:xfrm>
        </p:grpSpPr>
        <p:sp>
          <p:nvSpPr>
            <p:cNvPr id="42" name="Rectangle 43"/>
            <p:cNvSpPr/>
            <p:nvPr/>
          </p:nvSpPr>
          <p:spPr bwMode="gray">
            <a:xfrm flipH="1">
              <a:off x="4417883" y="3543481"/>
              <a:ext cx="4528025" cy="3278634"/>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nvGrpSpPr>
            <p:cNvPr id="43" name="Group 42"/>
            <p:cNvGrpSpPr/>
            <p:nvPr/>
          </p:nvGrpSpPr>
          <p:grpSpPr>
            <a:xfrm>
              <a:off x="656773" y="1399832"/>
              <a:ext cx="3784599" cy="5422283"/>
              <a:chOff x="656773" y="1399832"/>
              <a:chExt cx="3784599" cy="5422283"/>
            </a:xfrm>
          </p:grpSpPr>
          <p:sp>
            <p:nvSpPr>
              <p:cNvPr id="45" name="Rectangle 43"/>
              <p:cNvSpPr/>
              <p:nvPr/>
            </p:nvSpPr>
            <p:spPr bwMode="gray">
              <a:xfrm>
                <a:off x="656773" y="3543481"/>
                <a:ext cx="3784599" cy="3278634"/>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6" name="Oval 45"/>
              <p:cNvSpPr/>
              <p:nvPr/>
            </p:nvSpPr>
            <p:spPr bwMode="gray">
              <a:xfrm>
                <a:off x="793607"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44" name="Oval 43"/>
            <p:cNvSpPr/>
            <p:nvPr/>
          </p:nvSpPr>
          <p:spPr bwMode="gray">
            <a:xfrm>
              <a:off x="6937232" y="1399832"/>
              <a:ext cx="1866364" cy="1866364"/>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grpSp>
        <p:nvGrpSpPr>
          <p:cNvPr id="47" name="Group 46"/>
          <p:cNvGrpSpPr/>
          <p:nvPr userDrawn="1"/>
        </p:nvGrpSpPr>
        <p:grpSpPr>
          <a:xfrm>
            <a:off x="4558489" y="4525050"/>
            <a:ext cx="151956" cy="203371"/>
            <a:chOff x="4807473" y="3465581"/>
            <a:chExt cx="2677513" cy="3583450"/>
          </a:xfrm>
          <a:solidFill>
            <a:schemeClr val="tx1"/>
          </a:solidFill>
        </p:grpSpPr>
        <p:sp>
          <p:nvSpPr>
            <p:cNvPr id="48" name="Flowchart: Manual Operation 15"/>
            <p:cNvSpPr/>
            <p:nvPr/>
          </p:nvSpPr>
          <p:spPr bwMode="gray">
            <a:xfrm>
              <a:off x="5047396" y="5469276"/>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9" name="Flowchart: Manual Operation 15"/>
            <p:cNvSpPr/>
            <p:nvPr/>
          </p:nvSpPr>
          <p:spPr bwMode="gray">
            <a:xfrm>
              <a:off x="4807473" y="3465581"/>
              <a:ext cx="1579752" cy="157975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50" name="Flowchart: Manual Operation 15"/>
            <p:cNvSpPr/>
            <p:nvPr/>
          </p:nvSpPr>
          <p:spPr bwMode="gray">
            <a:xfrm rot="21428216">
              <a:off x="6068144" y="4422934"/>
              <a:ext cx="1416842" cy="1416845"/>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51" name="Rounded Rectangle 11"/>
          <p:cNvSpPr/>
          <p:nvPr userDrawn="1"/>
        </p:nvSpPr>
        <p:spPr bwMode="gray">
          <a:xfrm rot="18908457">
            <a:off x="3760132" y="4584583"/>
            <a:ext cx="190031" cy="98266"/>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Tree>
    <p:extLst>
      <p:ext uri="{BB962C8B-B14F-4D97-AF65-F5344CB8AC3E}">
        <p14:creationId xmlns:p14="http://schemas.microsoft.com/office/powerpoint/2010/main" val="16278652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B In-Brief (Dark)">
    <p:spTree>
      <p:nvGrpSpPr>
        <p:cNvPr id="1" name=""/>
        <p:cNvGrpSpPr/>
        <p:nvPr/>
      </p:nvGrpSpPr>
      <p:grpSpPr>
        <a:xfrm>
          <a:off x="0" y="0"/>
          <a:ext cx="0" cy="0"/>
          <a:chOff x="0" y="0"/>
          <a:chExt cx="0" cy="0"/>
        </a:xfrm>
      </p:grpSpPr>
      <p:grpSp>
        <p:nvGrpSpPr>
          <p:cNvPr id="42" name="Group 41"/>
          <p:cNvGrpSpPr/>
          <p:nvPr userDrawn="1"/>
        </p:nvGrpSpPr>
        <p:grpSpPr bwMode="gray">
          <a:xfrm>
            <a:off x="962670" y="730531"/>
            <a:ext cx="5438130" cy="3146488"/>
            <a:chOff x="957908" y="730531"/>
            <a:chExt cx="5438130" cy="3146488"/>
          </a:xfrm>
        </p:grpSpPr>
        <p:sp>
          <p:nvSpPr>
            <p:cNvPr id="31" name="Rectangle 36"/>
            <p:cNvSpPr/>
            <p:nvPr userDrawn="1"/>
          </p:nvSpPr>
          <p:spPr bwMode="gray">
            <a:xfrm>
              <a:off x="957908" y="730531"/>
              <a:ext cx="4678792" cy="3146488"/>
            </a:xfrm>
            <a:custGeom>
              <a:avLst/>
              <a:gdLst>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 name="connsiteX6" fmla="*/ 0 w 7315200"/>
                <a:gd name="connsiteY6" fmla="*/ 0 h 4919472"/>
                <a:gd name="connsiteX7" fmla="*/ 39140 w 7315200"/>
                <a:gd name="connsiteY7" fmla="*/ 0 h 4919472"/>
                <a:gd name="connsiteX8" fmla="*/ 0 w 7315200"/>
                <a:gd name="connsiteY8" fmla="*/ 0 h 4919472"/>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00" h="4919472">
                  <a:moveTo>
                    <a:pt x="3165079" y="0"/>
                  </a:moveTo>
                  <a:lnTo>
                    <a:pt x="7315200" y="0"/>
                  </a:lnTo>
                  <a:lnTo>
                    <a:pt x="7315200" y="4919472"/>
                  </a:lnTo>
                  <a:lnTo>
                    <a:pt x="0" y="4919472"/>
                  </a:lnTo>
                  <a:lnTo>
                    <a:pt x="0" y="4917391"/>
                  </a:lnTo>
                  <a:lnTo>
                    <a:pt x="3165079" y="0"/>
                  </a:lnTo>
                  <a:close/>
                </a:path>
              </a:pathLst>
            </a:custGeom>
            <a:solidFill>
              <a:srgbClr val="58606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2" name="Rectangle 36"/>
            <p:cNvSpPr/>
            <p:nvPr userDrawn="1"/>
          </p:nvSpPr>
          <p:spPr bwMode="gray">
            <a:xfrm>
              <a:off x="1315310" y="730531"/>
              <a:ext cx="4678792" cy="3146488"/>
            </a:xfrm>
            <a:custGeom>
              <a:avLst/>
              <a:gdLst>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 name="connsiteX6" fmla="*/ 0 w 7315200"/>
                <a:gd name="connsiteY6" fmla="*/ 0 h 4919472"/>
                <a:gd name="connsiteX7" fmla="*/ 39140 w 7315200"/>
                <a:gd name="connsiteY7" fmla="*/ 0 h 4919472"/>
                <a:gd name="connsiteX8" fmla="*/ 0 w 7315200"/>
                <a:gd name="connsiteY8" fmla="*/ 0 h 4919472"/>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00" h="4919472">
                  <a:moveTo>
                    <a:pt x="3165079" y="0"/>
                  </a:moveTo>
                  <a:lnTo>
                    <a:pt x="7315200" y="0"/>
                  </a:lnTo>
                  <a:lnTo>
                    <a:pt x="7315200" y="4919472"/>
                  </a:lnTo>
                  <a:lnTo>
                    <a:pt x="0" y="4919472"/>
                  </a:lnTo>
                  <a:lnTo>
                    <a:pt x="0" y="4917391"/>
                  </a:lnTo>
                  <a:lnTo>
                    <a:pt x="3165079" y="0"/>
                  </a:lnTo>
                  <a:close/>
                </a:path>
              </a:pathLst>
            </a:custGeom>
            <a:solidFill>
              <a:srgbClr val="454F5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3" name="Rectangle 36"/>
            <p:cNvSpPr/>
            <p:nvPr userDrawn="1"/>
          </p:nvSpPr>
          <p:spPr bwMode="gray">
            <a:xfrm>
              <a:off x="1717246" y="730531"/>
              <a:ext cx="4678792" cy="3146488"/>
            </a:xfrm>
            <a:custGeom>
              <a:avLst/>
              <a:gdLst>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 name="connsiteX6" fmla="*/ 0 w 7315200"/>
                <a:gd name="connsiteY6" fmla="*/ 0 h 4919472"/>
                <a:gd name="connsiteX7" fmla="*/ 0 w 7315200"/>
                <a:gd name="connsiteY7" fmla="*/ 60810 h 4919472"/>
                <a:gd name="connsiteX8" fmla="*/ 0 w 7315200"/>
                <a:gd name="connsiteY8" fmla="*/ 0 h 4919472"/>
                <a:gd name="connsiteX0" fmla="*/ 3165079 w 7315200"/>
                <a:gd name="connsiteY0" fmla="*/ 0 h 4919472"/>
                <a:gd name="connsiteX1" fmla="*/ 7315200 w 7315200"/>
                <a:gd name="connsiteY1" fmla="*/ 0 h 4919472"/>
                <a:gd name="connsiteX2" fmla="*/ 7315200 w 7315200"/>
                <a:gd name="connsiteY2" fmla="*/ 4919472 h 4919472"/>
                <a:gd name="connsiteX3" fmla="*/ 0 w 7315200"/>
                <a:gd name="connsiteY3" fmla="*/ 4919472 h 4919472"/>
                <a:gd name="connsiteX4" fmla="*/ 0 w 7315200"/>
                <a:gd name="connsiteY4" fmla="*/ 4917391 h 4919472"/>
                <a:gd name="connsiteX5" fmla="*/ 3165079 w 7315200"/>
                <a:gd name="connsiteY5" fmla="*/ 0 h 49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5200" h="4919472">
                  <a:moveTo>
                    <a:pt x="3165079" y="0"/>
                  </a:moveTo>
                  <a:lnTo>
                    <a:pt x="7315200" y="0"/>
                  </a:lnTo>
                  <a:lnTo>
                    <a:pt x="7315200" y="4919472"/>
                  </a:lnTo>
                  <a:lnTo>
                    <a:pt x="0" y="4919472"/>
                  </a:lnTo>
                  <a:lnTo>
                    <a:pt x="0" y="4917391"/>
                  </a:lnTo>
                  <a:lnTo>
                    <a:pt x="3165079" y="0"/>
                  </a:ln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57152" y="346234"/>
            <a:ext cx="2304288" cy="99450"/>
          </a:xfrm>
          <a:prstGeom prst="rect">
            <a:avLst/>
          </a:prstGeom>
          <a:noFill/>
          <a:ln>
            <a:noFill/>
          </a:ln>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20319" y="228311"/>
            <a:ext cx="1133856" cy="314378"/>
          </a:xfrm>
          <a:prstGeom prst="rect">
            <a:avLst/>
          </a:prstGeom>
          <a:noFill/>
          <a:ln>
            <a:noFill/>
          </a:ln>
        </p:spPr>
      </p:pic>
      <p:sp>
        <p:nvSpPr>
          <p:cNvPr id="7" name="TextBox 6"/>
          <p:cNvSpPr txBox="1"/>
          <p:nvPr userDrawn="1"/>
        </p:nvSpPr>
        <p:spPr bwMode="gray">
          <a:xfrm>
            <a:off x="318663" y="4327487"/>
            <a:ext cx="952357" cy="200055"/>
          </a:xfrm>
          <a:prstGeom prst="rect">
            <a:avLst/>
          </a:prstGeom>
          <a:noFill/>
        </p:spPr>
        <p:txBody>
          <a:bodyPr wrap="square" lIns="0" tIns="0" rIns="0" bIns="0" rtlCol="0">
            <a:spAutoFit/>
          </a:bodyPr>
          <a:lstStyle/>
          <a:p>
            <a:pPr>
              <a:spcBef>
                <a:spcPts val="500"/>
              </a:spcBef>
            </a:pPr>
            <a:r>
              <a:rPr lang="en-US" sz="650" dirty="0">
                <a:solidFill>
                  <a:srgbClr val="333E48"/>
                </a:solidFill>
              </a:rPr>
              <a:t>membership renewal rate among U.S. hospitals</a:t>
            </a:r>
          </a:p>
        </p:txBody>
      </p:sp>
      <p:sp>
        <p:nvSpPr>
          <p:cNvPr id="8" name="TextBox 7"/>
          <p:cNvSpPr txBox="1"/>
          <p:nvPr userDrawn="1"/>
        </p:nvSpPr>
        <p:spPr bwMode="gray">
          <a:xfrm>
            <a:off x="1832732" y="4327487"/>
            <a:ext cx="1340690" cy="200055"/>
          </a:xfrm>
          <a:prstGeom prst="rect">
            <a:avLst/>
          </a:prstGeom>
          <a:noFill/>
        </p:spPr>
        <p:txBody>
          <a:bodyPr wrap="square" lIns="0" tIns="0" rIns="0" bIns="0" rtlCol="0">
            <a:spAutoFit/>
          </a:bodyPr>
          <a:lstStyle/>
          <a:p>
            <a:pPr>
              <a:spcBef>
                <a:spcPts val="500"/>
              </a:spcBef>
            </a:pPr>
            <a:r>
              <a:rPr lang="en-US" sz="650" dirty="0">
                <a:solidFill>
                  <a:srgbClr val="333E48"/>
                </a:solidFill>
              </a:rPr>
              <a:t>of U.S. News and World Report “Honor Roll” hospitals are members</a:t>
            </a:r>
          </a:p>
        </p:txBody>
      </p:sp>
      <p:sp>
        <p:nvSpPr>
          <p:cNvPr id="9" name="TextBox 8"/>
          <p:cNvSpPr txBox="1"/>
          <p:nvPr userDrawn="1"/>
        </p:nvSpPr>
        <p:spPr bwMode="gray">
          <a:xfrm>
            <a:off x="318663" y="4018422"/>
            <a:ext cx="892013" cy="307777"/>
          </a:xfrm>
          <a:prstGeom prst="rect">
            <a:avLst/>
          </a:prstGeom>
          <a:noFill/>
        </p:spPr>
        <p:txBody>
          <a:bodyPr wrap="square" lIns="0" tIns="0" rIns="0" bIns="0" rtlCol="0">
            <a:spAutoFit/>
          </a:bodyPr>
          <a:lstStyle/>
          <a:p>
            <a:pPr>
              <a:spcBef>
                <a:spcPts val="500"/>
              </a:spcBef>
            </a:pPr>
            <a:r>
              <a:rPr lang="en-US" sz="2000" dirty="0">
                <a:solidFill>
                  <a:srgbClr val="CF0A2C"/>
                </a:solidFill>
              </a:rPr>
              <a:t>96%</a:t>
            </a:r>
          </a:p>
        </p:txBody>
      </p:sp>
      <p:sp>
        <p:nvSpPr>
          <p:cNvPr id="10" name="TextBox 9"/>
          <p:cNvSpPr txBox="1"/>
          <p:nvPr userDrawn="1"/>
        </p:nvSpPr>
        <p:spPr bwMode="gray">
          <a:xfrm>
            <a:off x="1816064" y="4018422"/>
            <a:ext cx="1075484" cy="307777"/>
          </a:xfrm>
          <a:prstGeom prst="rect">
            <a:avLst/>
          </a:prstGeom>
          <a:noFill/>
        </p:spPr>
        <p:txBody>
          <a:bodyPr wrap="square" lIns="0" tIns="0" rIns="0" bIns="0" rtlCol="0">
            <a:spAutoFit/>
          </a:bodyPr>
          <a:lstStyle/>
          <a:p>
            <a:pPr>
              <a:spcBef>
                <a:spcPts val="500"/>
              </a:spcBef>
            </a:pPr>
            <a:r>
              <a:rPr lang="en-US" sz="2000" dirty="0">
                <a:solidFill>
                  <a:srgbClr val="CF0A2C"/>
                </a:solidFill>
              </a:rPr>
              <a:t>100%</a:t>
            </a:r>
          </a:p>
        </p:txBody>
      </p:sp>
      <p:sp>
        <p:nvSpPr>
          <p:cNvPr id="11" name="TextBox 10"/>
          <p:cNvSpPr txBox="1"/>
          <p:nvPr userDrawn="1"/>
        </p:nvSpPr>
        <p:spPr bwMode="gray">
          <a:xfrm>
            <a:off x="3678877" y="4327487"/>
            <a:ext cx="759773" cy="200055"/>
          </a:xfrm>
          <a:prstGeom prst="rect">
            <a:avLst/>
          </a:prstGeom>
          <a:noFill/>
        </p:spPr>
        <p:txBody>
          <a:bodyPr wrap="square" lIns="0" tIns="0" rIns="0" bIns="0" rtlCol="0">
            <a:spAutoFit/>
          </a:bodyPr>
          <a:lstStyle/>
          <a:p>
            <a:pPr>
              <a:spcBef>
                <a:spcPts val="500"/>
              </a:spcBef>
            </a:pPr>
            <a:r>
              <a:rPr lang="en-US" sz="650" dirty="0">
                <a:solidFill>
                  <a:srgbClr val="333E48"/>
                </a:solidFill>
              </a:rPr>
              <a:t>health care member</a:t>
            </a:r>
            <a:br>
              <a:rPr lang="en-US" sz="650" dirty="0">
                <a:solidFill>
                  <a:srgbClr val="333E48"/>
                </a:solidFill>
              </a:rPr>
            </a:br>
            <a:r>
              <a:rPr lang="en-US" sz="650" dirty="0">
                <a:solidFill>
                  <a:srgbClr val="333E48"/>
                </a:solidFill>
              </a:rPr>
              <a:t>organizations</a:t>
            </a:r>
          </a:p>
        </p:txBody>
      </p:sp>
      <p:sp>
        <p:nvSpPr>
          <p:cNvPr id="12" name="TextBox 11"/>
          <p:cNvSpPr txBox="1"/>
          <p:nvPr userDrawn="1"/>
        </p:nvSpPr>
        <p:spPr bwMode="gray">
          <a:xfrm>
            <a:off x="3683639" y="4018422"/>
            <a:ext cx="781205" cy="307777"/>
          </a:xfrm>
          <a:prstGeom prst="rect">
            <a:avLst/>
          </a:prstGeom>
          <a:noFill/>
        </p:spPr>
        <p:txBody>
          <a:bodyPr wrap="square" lIns="0" tIns="0" rIns="0" bIns="0" rtlCol="0">
            <a:spAutoFit/>
          </a:bodyPr>
          <a:lstStyle/>
          <a:p>
            <a:pPr>
              <a:spcBef>
                <a:spcPts val="500"/>
              </a:spcBef>
            </a:pPr>
            <a:r>
              <a:rPr lang="en-US" sz="2000" dirty="0">
                <a:solidFill>
                  <a:srgbClr val="CF0A2C"/>
                </a:solidFill>
              </a:rPr>
              <a:t>4,400</a:t>
            </a:r>
            <a:r>
              <a:rPr lang="en-US" sz="2000" baseline="30000" dirty="0">
                <a:solidFill>
                  <a:srgbClr val="CF0A2C"/>
                </a:solidFill>
              </a:rPr>
              <a:t>+</a:t>
            </a:r>
          </a:p>
        </p:txBody>
      </p:sp>
      <p:sp>
        <p:nvSpPr>
          <p:cNvPr id="13" name="TextBox 12"/>
          <p:cNvSpPr txBox="1"/>
          <p:nvPr userDrawn="1"/>
        </p:nvSpPr>
        <p:spPr bwMode="gray">
          <a:xfrm>
            <a:off x="5208120" y="4327487"/>
            <a:ext cx="576487" cy="200055"/>
          </a:xfrm>
          <a:prstGeom prst="rect">
            <a:avLst/>
          </a:prstGeom>
          <a:noFill/>
        </p:spPr>
        <p:txBody>
          <a:bodyPr wrap="square" lIns="0" tIns="0" rIns="0" bIns="0" rtlCol="0">
            <a:spAutoFit/>
          </a:bodyPr>
          <a:lstStyle/>
          <a:p>
            <a:pPr>
              <a:spcBef>
                <a:spcPts val="500"/>
              </a:spcBef>
            </a:pPr>
            <a:r>
              <a:rPr lang="en-US" sz="650" dirty="0">
                <a:solidFill>
                  <a:srgbClr val="333E48"/>
                </a:solidFill>
              </a:rPr>
              <a:t>CEO and COO</a:t>
            </a:r>
            <a:br>
              <a:rPr lang="en-US" sz="650" dirty="0">
                <a:solidFill>
                  <a:srgbClr val="333E48"/>
                </a:solidFill>
              </a:rPr>
            </a:br>
            <a:r>
              <a:rPr lang="en-US" sz="650" dirty="0">
                <a:solidFill>
                  <a:srgbClr val="333E48"/>
                </a:solidFill>
              </a:rPr>
              <a:t>relationships</a:t>
            </a:r>
          </a:p>
        </p:txBody>
      </p:sp>
      <p:sp>
        <p:nvSpPr>
          <p:cNvPr id="14" name="TextBox 13"/>
          <p:cNvSpPr txBox="1"/>
          <p:nvPr userDrawn="1"/>
        </p:nvSpPr>
        <p:spPr bwMode="gray">
          <a:xfrm>
            <a:off x="5208120" y="4018422"/>
            <a:ext cx="771199" cy="307777"/>
          </a:xfrm>
          <a:prstGeom prst="rect">
            <a:avLst/>
          </a:prstGeom>
          <a:noFill/>
        </p:spPr>
        <p:txBody>
          <a:bodyPr wrap="square" lIns="0" tIns="0" rIns="0" bIns="0" rtlCol="0">
            <a:spAutoFit/>
          </a:bodyPr>
          <a:lstStyle/>
          <a:p>
            <a:pPr>
              <a:spcBef>
                <a:spcPts val="500"/>
              </a:spcBef>
            </a:pPr>
            <a:r>
              <a:rPr lang="en-US" sz="2000" dirty="0">
                <a:solidFill>
                  <a:srgbClr val="CF0A2C"/>
                </a:solidFill>
              </a:rPr>
              <a:t>9,500</a:t>
            </a:r>
            <a:r>
              <a:rPr lang="en-US" sz="2000" baseline="30000" dirty="0">
                <a:solidFill>
                  <a:srgbClr val="CF0A2C"/>
                </a:solidFill>
              </a:rPr>
              <a:t>+</a:t>
            </a:r>
          </a:p>
        </p:txBody>
      </p:sp>
      <p:sp>
        <p:nvSpPr>
          <p:cNvPr id="15" name="TextBox 14"/>
          <p:cNvSpPr txBox="1"/>
          <p:nvPr userDrawn="1"/>
        </p:nvSpPr>
        <p:spPr bwMode="gray">
          <a:xfrm>
            <a:off x="318663" y="1623174"/>
            <a:ext cx="1936475" cy="1346522"/>
          </a:xfrm>
          <a:custGeom>
            <a:avLst/>
            <a:gdLst>
              <a:gd name="connsiteX0" fmla="*/ 0 w 2966356"/>
              <a:gd name="connsiteY0" fmla="*/ 0 h 1354217"/>
              <a:gd name="connsiteX1" fmla="*/ 2966356 w 2966356"/>
              <a:gd name="connsiteY1" fmla="*/ 0 h 1354217"/>
              <a:gd name="connsiteX2" fmla="*/ 2966356 w 2966356"/>
              <a:gd name="connsiteY2" fmla="*/ 1354217 h 1354217"/>
              <a:gd name="connsiteX3" fmla="*/ 0 w 2966356"/>
              <a:gd name="connsiteY3" fmla="*/ 1354217 h 1354217"/>
              <a:gd name="connsiteX4" fmla="*/ 0 w 2966356"/>
              <a:gd name="connsiteY4" fmla="*/ 0 h 1354217"/>
              <a:gd name="connsiteX0" fmla="*/ 0 w 2966356"/>
              <a:gd name="connsiteY0" fmla="*/ 0 h 1354217"/>
              <a:gd name="connsiteX1" fmla="*/ 2966356 w 2966356"/>
              <a:gd name="connsiteY1" fmla="*/ 0 h 1354217"/>
              <a:gd name="connsiteX2" fmla="*/ 2952752 w 2966356"/>
              <a:gd name="connsiteY2" fmla="*/ 153615 h 1354217"/>
              <a:gd name="connsiteX3" fmla="*/ 2966356 w 2966356"/>
              <a:gd name="connsiteY3" fmla="*/ 1354217 h 1354217"/>
              <a:gd name="connsiteX4" fmla="*/ 0 w 2966356"/>
              <a:gd name="connsiteY4" fmla="*/ 1354217 h 1354217"/>
              <a:gd name="connsiteX5" fmla="*/ 0 w 2966356"/>
              <a:gd name="connsiteY5" fmla="*/ 0 h 1354217"/>
              <a:gd name="connsiteX0" fmla="*/ 0 w 2966356"/>
              <a:gd name="connsiteY0" fmla="*/ 0 h 1363742"/>
              <a:gd name="connsiteX1" fmla="*/ 2966356 w 2966356"/>
              <a:gd name="connsiteY1" fmla="*/ 0 h 1363742"/>
              <a:gd name="connsiteX2" fmla="*/ 2952752 w 2966356"/>
              <a:gd name="connsiteY2" fmla="*/ 153615 h 1363742"/>
              <a:gd name="connsiteX3" fmla="*/ 2213881 w 2966356"/>
              <a:gd name="connsiteY3" fmla="*/ 1363742 h 1363742"/>
              <a:gd name="connsiteX4" fmla="*/ 0 w 2966356"/>
              <a:gd name="connsiteY4" fmla="*/ 1354217 h 1363742"/>
              <a:gd name="connsiteX5" fmla="*/ 0 w 2966356"/>
              <a:gd name="connsiteY5" fmla="*/ 0 h 1363742"/>
              <a:gd name="connsiteX0" fmla="*/ 0 w 2966356"/>
              <a:gd name="connsiteY0" fmla="*/ 0 h 1363742"/>
              <a:gd name="connsiteX1" fmla="*/ 2966356 w 2966356"/>
              <a:gd name="connsiteY1" fmla="*/ 0 h 1363742"/>
              <a:gd name="connsiteX2" fmla="*/ 2647952 w 2966356"/>
              <a:gd name="connsiteY2" fmla="*/ 658440 h 1363742"/>
              <a:gd name="connsiteX3" fmla="*/ 2213881 w 2966356"/>
              <a:gd name="connsiteY3" fmla="*/ 1363742 h 1363742"/>
              <a:gd name="connsiteX4" fmla="*/ 0 w 2966356"/>
              <a:gd name="connsiteY4" fmla="*/ 1354217 h 1363742"/>
              <a:gd name="connsiteX5" fmla="*/ 0 w 2966356"/>
              <a:gd name="connsiteY5" fmla="*/ 0 h 1363742"/>
              <a:gd name="connsiteX0" fmla="*/ 0 w 3033031"/>
              <a:gd name="connsiteY0" fmla="*/ 0 h 1363742"/>
              <a:gd name="connsiteX1" fmla="*/ 3033031 w 3033031"/>
              <a:gd name="connsiteY1" fmla="*/ 0 h 1363742"/>
              <a:gd name="connsiteX2" fmla="*/ 2647952 w 3033031"/>
              <a:gd name="connsiteY2" fmla="*/ 658440 h 1363742"/>
              <a:gd name="connsiteX3" fmla="*/ 2213881 w 3033031"/>
              <a:gd name="connsiteY3" fmla="*/ 1363742 h 1363742"/>
              <a:gd name="connsiteX4" fmla="*/ 0 w 3033031"/>
              <a:gd name="connsiteY4" fmla="*/ 1354217 h 1363742"/>
              <a:gd name="connsiteX5" fmla="*/ 0 w 3033031"/>
              <a:gd name="connsiteY5" fmla="*/ 0 h 1363742"/>
              <a:gd name="connsiteX0" fmla="*/ 0 w 3567184"/>
              <a:gd name="connsiteY0" fmla="*/ 7372 h 1371114"/>
              <a:gd name="connsiteX1" fmla="*/ 3567184 w 3567184"/>
              <a:gd name="connsiteY1" fmla="*/ 0 h 1371114"/>
              <a:gd name="connsiteX2" fmla="*/ 2647952 w 3567184"/>
              <a:gd name="connsiteY2" fmla="*/ 665812 h 1371114"/>
              <a:gd name="connsiteX3" fmla="*/ 2213881 w 3567184"/>
              <a:gd name="connsiteY3" fmla="*/ 1371114 h 1371114"/>
              <a:gd name="connsiteX4" fmla="*/ 0 w 3567184"/>
              <a:gd name="connsiteY4" fmla="*/ 1361589 h 1371114"/>
              <a:gd name="connsiteX5" fmla="*/ 0 w 3567184"/>
              <a:gd name="connsiteY5" fmla="*/ 7372 h 1371114"/>
              <a:gd name="connsiteX0" fmla="*/ 0 w 3567184"/>
              <a:gd name="connsiteY0" fmla="*/ 7372 h 1371114"/>
              <a:gd name="connsiteX1" fmla="*/ 3567184 w 3567184"/>
              <a:gd name="connsiteY1" fmla="*/ 0 h 1371114"/>
              <a:gd name="connsiteX2" fmla="*/ 2932076 w 3567184"/>
              <a:gd name="connsiteY2" fmla="*/ 717416 h 1371114"/>
              <a:gd name="connsiteX3" fmla="*/ 2213881 w 3567184"/>
              <a:gd name="connsiteY3" fmla="*/ 1371114 h 1371114"/>
              <a:gd name="connsiteX4" fmla="*/ 0 w 3567184"/>
              <a:gd name="connsiteY4" fmla="*/ 1361589 h 1371114"/>
              <a:gd name="connsiteX5" fmla="*/ 0 w 3567184"/>
              <a:gd name="connsiteY5" fmla="*/ 7372 h 1371114"/>
              <a:gd name="connsiteX0" fmla="*/ 0 w 3567184"/>
              <a:gd name="connsiteY0" fmla="*/ 7372 h 1371114"/>
              <a:gd name="connsiteX1" fmla="*/ 3567184 w 3567184"/>
              <a:gd name="connsiteY1" fmla="*/ 0 h 1371114"/>
              <a:gd name="connsiteX2" fmla="*/ 2213881 w 3567184"/>
              <a:gd name="connsiteY2" fmla="*/ 1371114 h 1371114"/>
              <a:gd name="connsiteX3" fmla="*/ 0 w 3567184"/>
              <a:gd name="connsiteY3" fmla="*/ 1361589 h 1371114"/>
              <a:gd name="connsiteX4" fmla="*/ 0 w 3567184"/>
              <a:gd name="connsiteY4" fmla="*/ 7372 h 1371114"/>
              <a:gd name="connsiteX0" fmla="*/ 0 w 3567184"/>
              <a:gd name="connsiteY0" fmla="*/ 7372 h 1362574"/>
              <a:gd name="connsiteX1" fmla="*/ 3567184 w 3567184"/>
              <a:gd name="connsiteY1" fmla="*/ 0 h 1362574"/>
              <a:gd name="connsiteX2" fmla="*/ 1933546 w 3567184"/>
              <a:gd name="connsiteY2" fmla="*/ 1362574 h 1362574"/>
              <a:gd name="connsiteX3" fmla="*/ 0 w 3567184"/>
              <a:gd name="connsiteY3" fmla="*/ 1361589 h 1362574"/>
              <a:gd name="connsiteX4" fmla="*/ 0 w 3567184"/>
              <a:gd name="connsiteY4" fmla="*/ 7372 h 1362574"/>
              <a:gd name="connsiteX0" fmla="*/ 0 w 2310545"/>
              <a:gd name="connsiteY0" fmla="*/ 4537 h 1359739"/>
              <a:gd name="connsiteX1" fmla="*/ 2310545 w 2310545"/>
              <a:gd name="connsiteY1" fmla="*/ 0 h 1359739"/>
              <a:gd name="connsiteX2" fmla="*/ 1933546 w 2310545"/>
              <a:gd name="connsiteY2" fmla="*/ 1359739 h 1359739"/>
              <a:gd name="connsiteX3" fmla="*/ 0 w 2310545"/>
              <a:gd name="connsiteY3" fmla="*/ 1358754 h 1359739"/>
              <a:gd name="connsiteX4" fmla="*/ 0 w 2310545"/>
              <a:gd name="connsiteY4" fmla="*/ 4537 h 1359739"/>
              <a:gd name="connsiteX0" fmla="*/ 0 w 2310545"/>
              <a:gd name="connsiteY0" fmla="*/ 4537 h 1362574"/>
              <a:gd name="connsiteX1" fmla="*/ 2310545 w 2310545"/>
              <a:gd name="connsiteY1" fmla="*/ 0 h 1362574"/>
              <a:gd name="connsiteX2" fmla="*/ 1313344 w 2310545"/>
              <a:gd name="connsiteY2" fmla="*/ 1362574 h 1362574"/>
              <a:gd name="connsiteX3" fmla="*/ 0 w 2310545"/>
              <a:gd name="connsiteY3" fmla="*/ 1358754 h 1362574"/>
              <a:gd name="connsiteX4" fmla="*/ 0 w 2310545"/>
              <a:gd name="connsiteY4" fmla="*/ 4537 h 1362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545" h="1362574">
                <a:moveTo>
                  <a:pt x="0" y="4537"/>
                </a:moveTo>
                <a:lnTo>
                  <a:pt x="2310545" y="0"/>
                </a:lnTo>
                <a:lnTo>
                  <a:pt x="1313344" y="1362574"/>
                </a:lnTo>
                <a:lnTo>
                  <a:pt x="0" y="1358754"/>
                </a:lnTo>
                <a:lnTo>
                  <a:pt x="0" y="4537"/>
                </a:lnTo>
                <a:close/>
              </a:path>
            </a:pathLst>
          </a:custGeom>
          <a:noFill/>
        </p:spPr>
        <p:txBody>
          <a:bodyPr wrap="square" lIns="0" tIns="0" rIns="0" bIns="0" rtlCol="0">
            <a:spAutoFit/>
          </a:bodyPr>
          <a:lstStyle/>
          <a:p>
            <a:pPr>
              <a:spcBef>
                <a:spcPts val="400"/>
              </a:spcBef>
            </a:pPr>
            <a:r>
              <a:rPr lang="en-US" sz="750" dirty="0">
                <a:solidFill>
                  <a:srgbClr val="333E48"/>
                </a:solidFill>
              </a:rPr>
              <a:t>Through the breadth of our network and</a:t>
            </a:r>
            <a:br>
              <a:rPr lang="en-US" sz="750" dirty="0">
                <a:solidFill>
                  <a:srgbClr val="333E48"/>
                </a:solidFill>
              </a:rPr>
            </a:br>
            <a:r>
              <a:rPr lang="en-US" sz="750" dirty="0">
                <a:solidFill>
                  <a:srgbClr val="333E48"/>
                </a:solidFill>
              </a:rPr>
              <a:t>the depth of our expertise, we forge and</a:t>
            </a:r>
            <a:br>
              <a:rPr lang="en-US" sz="750" dirty="0">
                <a:solidFill>
                  <a:srgbClr val="333E48"/>
                </a:solidFill>
              </a:rPr>
            </a:br>
            <a:r>
              <a:rPr lang="en-US" sz="750" dirty="0">
                <a:solidFill>
                  <a:srgbClr val="333E48"/>
                </a:solidFill>
              </a:rPr>
              <a:t>find the best practices that </a:t>
            </a:r>
          </a:p>
          <a:p>
            <a:pPr marL="114300" indent="-114300">
              <a:spcBef>
                <a:spcPts val="500"/>
              </a:spcBef>
              <a:buFont typeface="Arial" panose="020B0604020202020204" pitchFamily="34" charset="0"/>
              <a:buChar char="•"/>
            </a:pPr>
            <a:r>
              <a:rPr lang="en-US" sz="750" dirty="0">
                <a:solidFill>
                  <a:srgbClr val="333E48"/>
                </a:solidFill>
              </a:rPr>
              <a:t>Help our members set course</a:t>
            </a:r>
          </a:p>
          <a:p>
            <a:pPr marL="114300" indent="-114300">
              <a:spcBef>
                <a:spcPts val="500"/>
              </a:spcBef>
              <a:buFont typeface="Arial" panose="020B0604020202020204" pitchFamily="34" charset="0"/>
              <a:buChar char="•"/>
            </a:pPr>
            <a:r>
              <a:rPr lang="en-US" sz="750" dirty="0">
                <a:solidFill>
                  <a:srgbClr val="333E48"/>
                </a:solidFill>
              </a:rPr>
              <a:t>Power the technologies needed</a:t>
            </a:r>
            <a:br>
              <a:rPr lang="en-US" sz="750" dirty="0">
                <a:solidFill>
                  <a:srgbClr val="333E48"/>
                </a:solidFill>
              </a:rPr>
            </a:br>
            <a:r>
              <a:rPr lang="en-US" sz="750" dirty="0">
                <a:solidFill>
                  <a:srgbClr val="333E48"/>
                </a:solidFill>
              </a:rPr>
              <a:t>to accelerate progress</a:t>
            </a:r>
          </a:p>
          <a:p>
            <a:pPr marL="114300" indent="-114300">
              <a:spcBef>
                <a:spcPts val="500"/>
              </a:spcBef>
              <a:buFont typeface="Arial" panose="020B0604020202020204" pitchFamily="34" charset="0"/>
              <a:buChar char="•"/>
            </a:pPr>
            <a:r>
              <a:rPr lang="en-US" sz="750" dirty="0">
                <a:solidFill>
                  <a:srgbClr val="333E48"/>
                </a:solidFill>
              </a:rPr>
              <a:t>Provide the foundation for</a:t>
            </a:r>
            <a:br>
              <a:rPr lang="en-US" sz="750" dirty="0">
                <a:solidFill>
                  <a:srgbClr val="333E48"/>
                </a:solidFill>
              </a:rPr>
            </a:br>
            <a:r>
              <a:rPr lang="en-US" sz="750" dirty="0">
                <a:solidFill>
                  <a:srgbClr val="333E48"/>
                </a:solidFill>
              </a:rPr>
              <a:t>consulting partnerships</a:t>
            </a:r>
            <a:br>
              <a:rPr lang="en-US" sz="750" dirty="0">
                <a:solidFill>
                  <a:srgbClr val="333E48"/>
                </a:solidFill>
              </a:rPr>
            </a:br>
            <a:r>
              <a:rPr lang="en-US" sz="750" dirty="0">
                <a:solidFill>
                  <a:srgbClr val="333E48"/>
                </a:solidFill>
              </a:rPr>
              <a:t>that transform</a:t>
            </a:r>
            <a:br>
              <a:rPr lang="en-US" sz="750" dirty="0">
                <a:solidFill>
                  <a:srgbClr val="333E48"/>
                </a:solidFill>
              </a:rPr>
            </a:br>
            <a:r>
              <a:rPr lang="en-US" sz="750" dirty="0">
                <a:solidFill>
                  <a:srgbClr val="333E48"/>
                </a:solidFill>
              </a:rPr>
              <a:t>organizations</a:t>
            </a:r>
          </a:p>
        </p:txBody>
      </p:sp>
      <p:sp>
        <p:nvSpPr>
          <p:cNvPr id="16" name="TextBox 15"/>
          <p:cNvSpPr txBox="1"/>
          <p:nvPr userDrawn="1"/>
        </p:nvSpPr>
        <p:spPr bwMode="gray">
          <a:xfrm>
            <a:off x="318663" y="1094450"/>
            <a:ext cx="2699658" cy="332399"/>
          </a:xfrm>
          <a:prstGeom prst="rect">
            <a:avLst/>
          </a:prstGeom>
          <a:noFill/>
        </p:spPr>
        <p:txBody>
          <a:bodyPr wrap="square" lIns="0" tIns="0" rIns="0" bIns="0" rtlCol="0">
            <a:spAutoFit/>
          </a:bodyPr>
          <a:lstStyle/>
          <a:p>
            <a:pPr>
              <a:spcBef>
                <a:spcPts val="500"/>
              </a:spcBef>
            </a:pPr>
            <a:r>
              <a:rPr lang="en-US" sz="1080" dirty="0">
                <a:solidFill>
                  <a:srgbClr val="333E48"/>
                </a:solidFill>
              </a:rPr>
              <a:t>Start with</a:t>
            </a:r>
            <a:br>
              <a:rPr lang="en-US" sz="1080" dirty="0">
                <a:solidFill>
                  <a:srgbClr val="333E48"/>
                </a:solidFill>
              </a:rPr>
            </a:br>
            <a:r>
              <a:rPr lang="en-US" sz="1080" dirty="0">
                <a:solidFill>
                  <a:srgbClr val="333E48"/>
                </a:solidFill>
              </a:rPr>
              <a:t>best practices</a:t>
            </a:r>
          </a:p>
        </p:txBody>
      </p:sp>
      <p:cxnSp>
        <p:nvCxnSpPr>
          <p:cNvPr id="17" name="Straight Connector 16"/>
          <p:cNvCxnSpPr/>
          <p:nvPr userDrawn="1"/>
        </p:nvCxnSpPr>
        <p:spPr bwMode="gray">
          <a:xfrm>
            <a:off x="316849" y="1486205"/>
            <a:ext cx="1680065" cy="0"/>
          </a:xfrm>
          <a:prstGeom prst="line">
            <a:avLst/>
          </a:prstGeom>
          <a:ln w="95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bwMode="gray">
          <a:xfrm>
            <a:off x="2982013" y="1623174"/>
            <a:ext cx="3033776" cy="410369"/>
          </a:xfrm>
          <a:prstGeom prst="rect">
            <a:avLst/>
          </a:prstGeom>
          <a:noFill/>
        </p:spPr>
        <p:txBody>
          <a:bodyPr wrap="square" lIns="0" tIns="0" rIns="0" bIns="0" rtlCol="0">
            <a:spAutoFit/>
          </a:bodyPr>
          <a:lstStyle/>
          <a:p>
            <a:pPr>
              <a:spcBef>
                <a:spcPts val="500"/>
              </a:spcBef>
            </a:pPr>
            <a:r>
              <a:rPr lang="en-US" sz="750" b="1" dirty="0">
                <a:solidFill>
                  <a:srgbClr val="FFFFFF"/>
                </a:solidFill>
                <a:cs typeface="Arial" panose="020B0604020202020204" pitchFamily="34" charset="0"/>
              </a:rPr>
              <a:t>STRATEGY</a:t>
            </a:r>
          </a:p>
          <a:p>
            <a:pPr>
              <a:spcBef>
                <a:spcPts val="500"/>
              </a:spcBef>
            </a:pPr>
            <a:r>
              <a:rPr lang="en-US" sz="750" dirty="0">
                <a:solidFill>
                  <a:srgbClr val="FFFFFF"/>
                </a:solidFill>
                <a:cs typeface="Arial" panose="020B0604020202020204" pitchFamily="34" charset="0"/>
              </a:rPr>
              <a:t>Helping </a:t>
            </a:r>
            <a:r>
              <a:rPr lang="en-US" sz="750" b="1" dirty="0">
                <a:solidFill>
                  <a:srgbClr val="FFFFFF"/>
                </a:solidFill>
                <a:cs typeface="Arial" panose="020B0604020202020204" pitchFamily="34" charset="0"/>
              </a:rPr>
              <a:t>CEOs</a:t>
            </a:r>
            <a:r>
              <a:rPr lang="en-US" sz="750" dirty="0">
                <a:solidFill>
                  <a:srgbClr val="FFFFFF"/>
                </a:solidFill>
                <a:cs typeface="Arial" panose="020B0604020202020204" pitchFamily="34" charset="0"/>
              </a:rPr>
              <a:t>, </a:t>
            </a:r>
            <a:r>
              <a:rPr lang="en-US" sz="750" b="1" dirty="0">
                <a:solidFill>
                  <a:srgbClr val="FFFFFF"/>
                </a:solidFill>
                <a:cs typeface="Arial" panose="020B0604020202020204" pitchFamily="34" charset="0"/>
              </a:rPr>
              <a:t>chief marketing officers</a:t>
            </a:r>
            <a:r>
              <a:rPr lang="en-US" sz="750" dirty="0">
                <a:solidFill>
                  <a:srgbClr val="FFFFFF"/>
                </a:solidFill>
                <a:cs typeface="Arial" panose="020B0604020202020204" pitchFamily="34" charset="0"/>
              </a:rPr>
              <a:t>, and </a:t>
            </a:r>
            <a:r>
              <a:rPr lang="en-US" sz="750" b="1" dirty="0">
                <a:solidFill>
                  <a:srgbClr val="FFFFFF"/>
                </a:solidFill>
                <a:cs typeface="Arial" panose="020B0604020202020204" pitchFamily="34" charset="0"/>
              </a:rPr>
              <a:t>chief strategy officers </a:t>
            </a:r>
            <a:r>
              <a:rPr lang="en-US" sz="750" dirty="0">
                <a:solidFill>
                  <a:srgbClr val="FFFFFF"/>
                </a:solidFill>
                <a:cs typeface="Arial" panose="020B0604020202020204" pitchFamily="34" charset="0"/>
              </a:rPr>
              <a:t>chart course and grow their businesses.</a:t>
            </a:r>
            <a:endParaRPr lang="en-US" sz="750" dirty="0">
              <a:solidFill>
                <a:srgbClr val="333E48"/>
              </a:solidFill>
            </a:endParaRPr>
          </a:p>
        </p:txBody>
      </p:sp>
      <p:sp>
        <p:nvSpPr>
          <p:cNvPr id="20" name="TextBox 19"/>
          <p:cNvSpPr txBox="1"/>
          <p:nvPr userDrawn="1"/>
        </p:nvSpPr>
        <p:spPr bwMode="gray">
          <a:xfrm>
            <a:off x="2982013" y="2280576"/>
            <a:ext cx="2976055" cy="641201"/>
          </a:xfrm>
          <a:prstGeom prst="rect">
            <a:avLst/>
          </a:prstGeom>
          <a:noFill/>
        </p:spPr>
        <p:txBody>
          <a:bodyPr wrap="square" lIns="0" tIns="0" rIns="0" bIns="0" rtlCol="0">
            <a:spAutoFit/>
          </a:bodyPr>
          <a:lstStyle/>
          <a:p>
            <a:pPr>
              <a:spcBef>
                <a:spcPts val="500"/>
              </a:spcBef>
            </a:pPr>
            <a:r>
              <a:rPr lang="en-US" sz="750" b="1" dirty="0">
                <a:solidFill>
                  <a:srgbClr val="FFFFFF"/>
                </a:solidFill>
                <a:cs typeface="Arial" panose="020B0604020202020204" pitchFamily="34" charset="0"/>
              </a:rPr>
              <a:t>CARE DELIVERY</a:t>
            </a:r>
          </a:p>
          <a:p>
            <a:pPr>
              <a:spcBef>
                <a:spcPts val="500"/>
              </a:spcBef>
            </a:pPr>
            <a:r>
              <a:rPr lang="en-US" sz="750" dirty="0">
                <a:solidFill>
                  <a:srgbClr val="FFFFFF"/>
                </a:solidFill>
              </a:rPr>
              <a:t>Helping </a:t>
            </a:r>
            <a:r>
              <a:rPr lang="en-US" sz="750" b="1" dirty="0">
                <a:solidFill>
                  <a:srgbClr val="FFFFFF"/>
                </a:solidFill>
              </a:rPr>
              <a:t>chief medical officers</a:t>
            </a:r>
            <a:r>
              <a:rPr lang="en-US" sz="750" dirty="0">
                <a:solidFill>
                  <a:srgbClr val="FFFFFF"/>
                </a:solidFill>
              </a:rPr>
              <a:t>, </a:t>
            </a:r>
            <a:r>
              <a:rPr lang="en-US" sz="750" b="1" dirty="0">
                <a:solidFill>
                  <a:srgbClr val="FFFFFF"/>
                </a:solidFill>
              </a:rPr>
              <a:t>medical group executives</a:t>
            </a:r>
            <a:r>
              <a:rPr lang="en-US" sz="750" dirty="0">
                <a:solidFill>
                  <a:srgbClr val="FFFFFF"/>
                </a:solidFill>
              </a:rPr>
              <a:t>, </a:t>
            </a:r>
            <a:br>
              <a:rPr lang="en-US" sz="750" dirty="0">
                <a:solidFill>
                  <a:srgbClr val="FFFFFF"/>
                </a:solidFill>
              </a:rPr>
            </a:br>
            <a:r>
              <a:rPr lang="en-US" sz="750" b="1" dirty="0">
                <a:solidFill>
                  <a:srgbClr val="FFFFFF"/>
                </a:solidFill>
              </a:rPr>
              <a:t>network executives</a:t>
            </a:r>
            <a:r>
              <a:rPr lang="en-US" sz="750" dirty="0">
                <a:solidFill>
                  <a:srgbClr val="FFFFFF"/>
                </a:solidFill>
              </a:rPr>
              <a:t>, and </a:t>
            </a:r>
            <a:r>
              <a:rPr lang="en-US" sz="750" b="1" dirty="0">
                <a:solidFill>
                  <a:srgbClr val="FFFFFF"/>
                </a:solidFill>
              </a:rPr>
              <a:t>clinical leaders </a:t>
            </a:r>
            <a:r>
              <a:rPr lang="en-US" sz="750" dirty="0">
                <a:solidFill>
                  <a:srgbClr val="FFFFFF"/>
                </a:solidFill>
              </a:rPr>
              <a:t>to shape networks, engage physicians, manage medical group performance, implement care pathways, accelerate population health efforts, and more.</a:t>
            </a:r>
          </a:p>
        </p:txBody>
      </p:sp>
      <p:sp>
        <p:nvSpPr>
          <p:cNvPr id="21" name="TextBox 20"/>
          <p:cNvSpPr txBox="1"/>
          <p:nvPr userDrawn="1"/>
        </p:nvSpPr>
        <p:spPr bwMode="gray">
          <a:xfrm>
            <a:off x="2982013" y="3168811"/>
            <a:ext cx="2659449" cy="294953"/>
          </a:xfrm>
          <a:prstGeom prst="rect">
            <a:avLst/>
          </a:prstGeom>
          <a:noFill/>
        </p:spPr>
        <p:txBody>
          <a:bodyPr wrap="square" lIns="0" tIns="0" rIns="0" bIns="0" rtlCol="0">
            <a:spAutoFit/>
          </a:bodyPr>
          <a:lstStyle/>
          <a:p>
            <a:pPr>
              <a:spcBef>
                <a:spcPts val="500"/>
              </a:spcBef>
            </a:pPr>
            <a:r>
              <a:rPr lang="en-US" sz="750" b="1" dirty="0">
                <a:solidFill>
                  <a:srgbClr val="FFFFFF"/>
                </a:solidFill>
                <a:cs typeface="Arial" panose="020B0604020202020204" pitchFamily="34" charset="0"/>
              </a:rPr>
              <a:t>OPERATIONS</a:t>
            </a:r>
          </a:p>
          <a:p>
            <a:pPr>
              <a:spcBef>
                <a:spcPts val="500"/>
              </a:spcBef>
            </a:pPr>
            <a:r>
              <a:rPr lang="en-US" sz="750" dirty="0">
                <a:solidFill>
                  <a:srgbClr val="FFFFFF"/>
                </a:solidFill>
                <a:cs typeface="Arial" panose="020B0604020202020204" pitchFamily="34" charset="0"/>
              </a:rPr>
              <a:t>Helping </a:t>
            </a:r>
            <a:r>
              <a:rPr lang="en-US" sz="750" b="1" dirty="0">
                <a:solidFill>
                  <a:srgbClr val="FFFFFF"/>
                </a:solidFill>
                <a:cs typeface="Arial" panose="020B0604020202020204" pitchFamily="34" charset="0"/>
              </a:rPr>
              <a:t>CFOs</a:t>
            </a:r>
            <a:r>
              <a:rPr lang="en-US" sz="750" dirty="0">
                <a:solidFill>
                  <a:srgbClr val="FFFFFF"/>
                </a:solidFill>
                <a:cs typeface="Arial" panose="020B0604020202020204" pitchFamily="34" charset="0"/>
              </a:rPr>
              <a:t> and </a:t>
            </a:r>
            <a:r>
              <a:rPr lang="en-US" sz="750" b="1" dirty="0">
                <a:solidFill>
                  <a:srgbClr val="FFFFFF"/>
                </a:solidFill>
                <a:cs typeface="Arial" panose="020B0604020202020204" pitchFamily="34" charset="0"/>
              </a:rPr>
              <a:t>COOs</a:t>
            </a:r>
            <a:r>
              <a:rPr lang="en-US" sz="750" dirty="0">
                <a:solidFill>
                  <a:srgbClr val="FFFFFF"/>
                </a:solidFill>
                <a:cs typeface="Arial" panose="020B0604020202020204" pitchFamily="34" charset="0"/>
              </a:rPr>
              <a:t> reboot their approach to profitability.</a:t>
            </a:r>
            <a:endParaRPr lang="en-US" sz="750" dirty="0">
              <a:solidFill>
                <a:srgbClr val="333E48"/>
              </a:solidFill>
            </a:endParaRPr>
          </a:p>
        </p:txBody>
      </p:sp>
      <p:sp>
        <p:nvSpPr>
          <p:cNvPr id="22" name="TextBox 21"/>
          <p:cNvSpPr txBox="1"/>
          <p:nvPr userDrawn="1"/>
        </p:nvSpPr>
        <p:spPr bwMode="gray">
          <a:xfrm>
            <a:off x="2982013" y="1094450"/>
            <a:ext cx="3177837" cy="332399"/>
          </a:xfrm>
          <a:prstGeom prst="rect">
            <a:avLst/>
          </a:prstGeom>
          <a:noFill/>
        </p:spPr>
        <p:txBody>
          <a:bodyPr wrap="square" lIns="0" tIns="0" rIns="0" bIns="0" rtlCol="0">
            <a:spAutoFit/>
          </a:bodyPr>
          <a:lstStyle/>
          <a:p>
            <a:pPr>
              <a:spcBef>
                <a:spcPts val="500"/>
              </a:spcBef>
            </a:pPr>
            <a:r>
              <a:rPr lang="en-US" sz="1080" dirty="0">
                <a:solidFill>
                  <a:srgbClr val="FFFFFF"/>
                </a:solidFill>
              </a:rPr>
              <a:t>Then hardwire those insights into your organization with research, technology, and consulting</a:t>
            </a:r>
          </a:p>
        </p:txBody>
      </p:sp>
      <p:cxnSp>
        <p:nvCxnSpPr>
          <p:cNvPr id="23" name="Straight Connector 22"/>
          <p:cNvCxnSpPr/>
          <p:nvPr userDrawn="1"/>
        </p:nvCxnSpPr>
        <p:spPr bwMode="white">
          <a:xfrm>
            <a:off x="2983602" y="1486205"/>
            <a:ext cx="3096523" cy="0"/>
          </a:xfrm>
          <a:prstGeom prst="line">
            <a:avLst/>
          </a:prstGeom>
          <a:ln w="95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userDrawn="1"/>
        </p:nvSpPr>
        <p:spPr bwMode="gray">
          <a:xfrm rot="18196691">
            <a:off x="1243098" y="3404895"/>
            <a:ext cx="362136" cy="107722"/>
          </a:xfrm>
          <a:prstGeom prst="rect">
            <a:avLst/>
          </a:prstGeom>
          <a:noFill/>
        </p:spPr>
        <p:txBody>
          <a:bodyPr wrap="square" lIns="0" tIns="0" rIns="0" bIns="0" rtlCol="0">
            <a:spAutoFit/>
          </a:bodyPr>
          <a:lstStyle/>
          <a:p>
            <a:pPr>
              <a:spcBef>
                <a:spcPts val="500"/>
              </a:spcBef>
            </a:pPr>
            <a:r>
              <a:rPr lang="en-US" sz="700" dirty="0">
                <a:solidFill>
                  <a:srgbClr val="BEC9D0"/>
                </a:solidFill>
              </a:rPr>
              <a:t>research</a:t>
            </a:r>
          </a:p>
        </p:txBody>
      </p:sp>
      <p:sp>
        <p:nvSpPr>
          <p:cNvPr id="44" name="TextBox 43"/>
          <p:cNvSpPr txBox="1"/>
          <p:nvPr userDrawn="1"/>
        </p:nvSpPr>
        <p:spPr bwMode="gray">
          <a:xfrm rot="18196691">
            <a:off x="1574407" y="3381073"/>
            <a:ext cx="487476" cy="107722"/>
          </a:xfrm>
          <a:prstGeom prst="rect">
            <a:avLst/>
          </a:prstGeom>
          <a:noFill/>
        </p:spPr>
        <p:txBody>
          <a:bodyPr wrap="square" lIns="0" tIns="0" rIns="0" bIns="0" rtlCol="0">
            <a:spAutoFit/>
          </a:bodyPr>
          <a:lstStyle/>
          <a:p>
            <a:pPr>
              <a:spcBef>
                <a:spcPts val="500"/>
              </a:spcBef>
            </a:pPr>
            <a:r>
              <a:rPr lang="en-US" sz="700" dirty="0">
                <a:solidFill>
                  <a:srgbClr val="BEC9D0"/>
                </a:solidFill>
              </a:rPr>
              <a:t>technology</a:t>
            </a:r>
          </a:p>
        </p:txBody>
      </p:sp>
      <p:sp>
        <p:nvSpPr>
          <p:cNvPr id="45" name="TextBox 44"/>
          <p:cNvSpPr txBox="1"/>
          <p:nvPr userDrawn="1"/>
        </p:nvSpPr>
        <p:spPr bwMode="gray">
          <a:xfrm rot="18196691">
            <a:off x="2021504" y="3322515"/>
            <a:ext cx="445870" cy="107722"/>
          </a:xfrm>
          <a:prstGeom prst="rect">
            <a:avLst/>
          </a:prstGeom>
          <a:noFill/>
        </p:spPr>
        <p:txBody>
          <a:bodyPr wrap="square" lIns="0" tIns="0" rIns="0" bIns="0" rtlCol="0">
            <a:spAutoFit/>
          </a:bodyPr>
          <a:lstStyle/>
          <a:p>
            <a:pPr>
              <a:spcBef>
                <a:spcPts val="500"/>
              </a:spcBef>
            </a:pPr>
            <a:r>
              <a:rPr lang="en-US" sz="700" dirty="0">
                <a:solidFill>
                  <a:srgbClr val="BEC9D0"/>
                </a:solidFill>
              </a:rPr>
              <a:t>consulting</a:t>
            </a:r>
          </a:p>
        </p:txBody>
      </p:sp>
      <p:pic>
        <p:nvPicPr>
          <p:cNvPr id="46" name="Picture 45"/>
          <p:cNvPicPr>
            <a:picLocks noChangeAspect="1"/>
          </p:cNvPicPr>
          <p:nvPr userDrawn="1"/>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31000" contrast="-37000"/>
                    </a14:imgEffect>
                  </a14:imgLayer>
                </a14:imgProps>
              </a:ext>
              <a:ext uri="{28A0092B-C50C-407E-A947-70E740481C1C}">
                <a14:useLocalDpi xmlns:a14="http://schemas.microsoft.com/office/drawing/2010/main" val="0"/>
              </a:ext>
            </a:extLst>
          </a:blip>
          <a:stretch>
            <a:fillRect/>
          </a:stretch>
        </p:blipFill>
        <p:spPr bwMode="gray">
          <a:xfrm rot="18157078">
            <a:off x="1206426" y="3637926"/>
            <a:ext cx="121650" cy="121650"/>
          </a:xfrm>
          <a:prstGeom prst="rect">
            <a:avLst/>
          </a:prstGeom>
        </p:spPr>
      </p:pic>
      <p:pic>
        <p:nvPicPr>
          <p:cNvPr id="47" name="Picture 46"/>
          <p:cNvPicPr>
            <a:picLocks noChangeAspect="1"/>
          </p:cNvPicPr>
          <p:nvPr userDrawn="1"/>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gray">
          <a:xfrm rot="18291559">
            <a:off x="1968210" y="3614227"/>
            <a:ext cx="165240" cy="107618"/>
          </a:xfrm>
          <a:prstGeom prst="rect">
            <a:avLst/>
          </a:prstGeom>
        </p:spPr>
      </p:pic>
      <p:pic>
        <p:nvPicPr>
          <p:cNvPr id="48" name="Picture 47"/>
          <p:cNvPicPr>
            <a:picLocks noChangeAspect="1"/>
          </p:cNvPicPr>
          <p:nvPr userDrawn="1"/>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gray">
          <a:xfrm rot="18159428">
            <a:off x="1583156" y="3650320"/>
            <a:ext cx="100200" cy="132122"/>
          </a:xfrm>
          <a:prstGeom prst="rect">
            <a:avLst/>
          </a:prstGeom>
          <a:noFill/>
        </p:spPr>
      </p:pic>
      <p:pic>
        <p:nvPicPr>
          <p:cNvPr id="34" name="Picture 3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462565" y="0"/>
            <a:ext cx="1517004" cy="1129231"/>
          </a:xfrm>
          <a:prstGeom prst="rect">
            <a:avLst/>
          </a:prstGeom>
        </p:spPr>
      </p:pic>
    </p:spTree>
    <p:extLst>
      <p:ext uri="{BB962C8B-B14F-4D97-AF65-F5344CB8AC3E}">
        <p14:creationId xmlns:p14="http://schemas.microsoft.com/office/powerpoint/2010/main" val="41931689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Road Map 3">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3" name="TextBox 12"/>
          <p:cNvSpPr txBox="1"/>
          <p:nvPr userDrawn="1"/>
        </p:nvSpPr>
        <p:spPr bwMode="gray">
          <a:xfrm>
            <a:off x="786450" y="198021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1070148" y="26835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1" name="TextBox 20"/>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5" name="TextBox 14"/>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a:t>
            </a:r>
            <a:r>
              <a:rPr kumimoji="0" lang="en-US" sz="500" b="0" i="0" u="none" strike="noStrike" kern="1200" cap="none" spc="0" normalizeH="0" baseline="0" noProof="0" dirty="0">
                <a:ln>
                  <a:noFill/>
                </a:ln>
                <a:solidFill>
                  <a:schemeClr val="accent1"/>
                </a:solidFill>
                <a:effectLst/>
                <a:uLnTx/>
                <a:uFillTx/>
                <a:latin typeface="+mn-lt"/>
                <a:ea typeface="+mn-ea"/>
                <a:cs typeface="+mn-cs"/>
              </a:rPr>
              <a:t> 2018 </a:t>
            </a:r>
            <a:r>
              <a:rPr lang="en-US" sz="500" dirty="0">
                <a:solidFill>
                  <a:srgbClr val="BEC9D0"/>
                </a:solidFill>
              </a:rPr>
              <a:t>Advisory Board • All Rights Reserved • </a:t>
            </a:r>
            <a:r>
              <a:rPr lang="en-US" sz="500" b="1" dirty="0">
                <a:solidFill>
                  <a:srgbClr val="BEC9D0"/>
                </a:solidFill>
              </a:rPr>
              <a:t>advisory.com</a:t>
            </a:r>
          </a:p>
        </p:txBody>
      </p:sp>
      <p:sp>
        <p:nvSpPr>
          <p:cNvPr id="2"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5" name="Text Placeholder 4"/>
          <p:cNvSpPr>
            <a:spLocks noGrp="1"/>
          </p:cNvSpPr>
          <p:nvPr>
            <p:ph type="body" sz="quarter" idx="28" hasCustomPrompt="1"/>
          </p:nvPr>
        </p:nvSpPr>
        <p:spPr bwMode="gray">
          <a:xfrm>
            <a:off x="1341574" y="214949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19" name="Text Placeholder 4"/>
          <p:cNvSpPr>
            <a:spLocks noGrp="1"/>
          </p:cNvSpPr>
          <p:nvPr>
            <p:ph type="body" sz="quarter" idx="29" hasCustomPrompt="1"/>
          </p:nvPr>
        </p:nvSpPr>
        <p:spPr bwMode="gray">
          <a:xfrm>
            <a:off x="1560779" y="28528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941874536"/>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Road Map 4">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734092" y="185495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972575" y="243302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196771" y="301109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8" name="TextBox 17"/>
          <p:cNvSpPr txBox="1"/>
          <p:nvPr userDrawn="1"/>
        </p:nvSpPr>
        <p:spPr bwMode="gray">
          <a:xfrm>
            <a:off x="502752" y="127688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4"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5" name="TextBox 24"/>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7" name="TextBox 1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Advisory Board • All Rights Reserved • </a:t>
            </a:r>
            <a:r>
              <a:rPr lang="en-US" sz="500" b="1" dirty="0">
                <a:solidFill>
                  <a:srgbClr val="BEC9D0"/>
                </a:solidFill>
              </a:rPr>
              <a:t>advisory.com</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1089420" y="1415388"/>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341574" y="202423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560779" y="260230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792510" y="318037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610012410"/>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Road Map 5">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629279" y="160443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870300" y="218250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1097035" y="2760576"/>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7" name="TextBox 16"/>
          <p:cNvSpPr txBox="1"/>
          <p:nvPr userDrawn="1"/>
        </p:nvSpPr>
        <p:spPr bwMode="gray">
          <a:xfrm>
            <a:off x="1323771" y="333864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402544" y="102636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2"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19" name="TextBox 18"/>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Advisory Board • All Rights Reserved • </a:t>
            </a:r>
            <a:r>
              <a:rPr lang="en-US" sz="500" b="1" dirty="0">
                <a:solidFill>
                  <a:srgbClr val="BEC9D0"/>
                </a:solidFill>
              </a:rPr>
              <a:t>advisory.com</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3" name="Title 1"/>
          <p:cNvSpPr>
            <a:spLocks noGrp="1"/>
          </p:cNvSpPr>
          <p:nvPr>
            <p:ph type="title" hasCustomPrompt="1"/>
          </p:nvPr>
        </p:nvSpPr>
        <p:spPr bwMode="gray">
          <a:xfrm>
            <a:off x="1007460" y="1164868"/>
            <a:ext cx="4572000" cy="215444"/>
          </a:xfrm>
        </p:spPr>
        <p:txBody>
          <a:bodyPr anchor="ctr" anchorCtr="0"/>
          <a:lstStyle>
            <a:lvl1pPr>
              <a:defRPr sz="1400" b="0"/>
            </a:lvl1pPr>
          </a:lstStyle>
          <a:p>
            <a:r>
              <a:rPr lang="en-US" dirty="0"/>
              <a:t>Section Title – Arial 14pt Regular, White, Use Title Case</a:t>
            </a:r>
          </a:p>
        </p:txBody>
      </p:sp>
      <p:sp>
        <p:nvSpPr>
          <p:cNvPr id="25" name="Text Placeholder 4"/>
          <p:cNvSpPr>
            <a:spLocks noGrp="1"/>
          </p:cNvSpPr>
          <p:nvPr>
            <p:ph type="body" sz="quarter" idx="28" hasCustomPrompt="1"/>
          </p:nvPr>
        </p:nvSpPr>
        <p:spPr bwMode="gray">
          <a:xfrm>
            <a:off x="1259614" y="177371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6" name="Text Placeholder 4"/>
          <p:cNvSpPr>
            <a:spLocks noGrp="1"/>
          </p:cNvSpPr>
          <p:nvPr>
            <p:ph type="body" sz="quarter" idx="31" hasCustomPrompt="1"/>
          </p:nvPr>
        </p:nvSpPr>
        <p:spPr bwMode="gray">
          <a:xfrm>
            <a:off x="1478819" y="235178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2" hasCustomPrompt="1"/>
          </p:nvPr>
        </p:nvSpPr>
        <p:spPr bwMode="gray">
          <a:xfrm>
            <a:off x="1710550" y="2929853"/>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5" hasCustomPrompt="1"/>
          </p:nvPr>
        </p:nvSpPr>
        <p:spPr bwMode="gray">
          <a:xfrm>
            <a:off x="1917770" y="350792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149760990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oad Map 7">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28690" y="-52322"/>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lvl="0" algn="ctr">
              <a:spcBef>
                <a:spcPts val="500"/>
              </a:spcBef>
            </a:pPr>
            <a:endParaRPr lang="en-US" sz="1000" dirty="0" err="1">
              <a:solidFill>
                <a:schemeClr val="bg1"/>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sp>
        <p:nvSpPr>
          <p:cNvPr id="13" name="TextBox 12"/>
          <p:cNvSpPr txBox="1"/>
          <p:nvPr userDrawn="1"/>
        </p:nvSpPr>
        <p:spPr bwMode="gray">
          <a:xfrm>
            <a:off x="480339" y="12450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chemeClr val="bg1"/>
                </a:solidFill>
              </a:rPr>
              <a:t>2</a:t>
            </a:r>
          </a:p>
        </p:txBody>
      </p:sp>
      <p:sp>
        <p:nvSpPr>
          <p:cNvPr id="14" name="TextBox 13"/>
          <p:cNvSpPr txBox="1"/>
          <p:nvPr userDrawn="1"/>
        </p:nvSpPr>
        <p:spPr bwMode="gray">
          <a:xfrm>
            <a:off x="686412"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chemeClr val="bg1"/>
                </a:solidFill>
              </a:rPr>
              <a:t>3</a:t>
            </a:r>
          </a:p>
        </p:txBody>
      </p:sp>
      <p:sp>
        <p:nvSpPr>
          <p:cNvPr id="15" name="TextBox 14"/>
          <p:cNvSpPr txBox="1"/>
          <p:nvPr userDrawn="1"/>
        </p:nvSpPr>
        <p:spPr bwMode="gray">
          <a:xfrm>
            <a:off x="873696" y="220849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chemeClr val="bg1"/>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chemeClr val="bg1"/>
                </a:solidFill>
              </a:rPr>
              <a:t>7</a:t>
            </a:r>
          </a:p>
        </p:txBody>
      </p:sp>
      <p:sp>
        <p:nvSpPr>
          <p:cNvPr id="17" name="TextBox 16"/>
          <p:cNvSpPr txBox="1"/>
          <p:nvPr userDrawn="1"/>
        </p:nvSpPr>
        <p:spPr bwMode="gray">
          <a:xfrm>
            <a:off x="1073506" y="269021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chemeClr val="bg1"/>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chemeClr val="bg1"/>
                </a:solidFill>
              </a:rPr>
              <a:t>1</a:t>
            </a:r>
          </a:p>
        </p:txBody>
      </p:sp>
      <p:sp>
        <p:nvSpPr>
          <p:cNvPr id="23" name="TextBox 22"/>
          <p:cNvSpPr txBox="1"/>
          <p:nvPr userDrawn="1"/>
        </p:nvSpPr>
        <p:spPr bwMode="gray">
          <a:xfrm>
            <a:off x="1267053" y="317194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chemeClr val="bg1"/>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6" name="TextBox 25"/>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b="0" dirty="0">
                <a:solidFill>
                  <a:schemeClr val="bg1"/>
                </a:solidFill>
                <a:latin typeface="Arial" pitchFamily="34" charset="0"/>
                <a:cs typeface="Arial" pitchFamily="34" charset="0"/>
              </a:rPr>
              <a:t>Road</a:t>
            </a:r>
            <a:r>
              <a:rPr lang="en-US" sz="1200" b="0" baseline="0" dirty="0">
                <a:solidFill>
                  <a:schemeClr val="bg1"/>
                </a:solidFill>
                <a:latin typeface="Arial" pitchFamily="34" charset="0"/>
                <a:cs typeface="Arial" pitchFamily="34" charset="0"/>
              </a:rPr>
              <a:t> Map</a:t>
            </a:r>
            <a:endParaRPr lang="en-US" sz="1200" b="0" dirty="0">
              <a:solidFill>
                <a:schemeClr val="bg1"/>
              </a:solidFill>
              <a:latin typeface="Arial" pitchFamily="34" charset="0"/>
              <a:cs typeface="Arial" pitchFamily="34" charset="0"/>
            </a:endParaRPr>
          </a:p>
        </p:txBody>
      </p:sp>
      <p:sp>
        <p:nvSpPr>
          <p:cNvPr id="27" name="TextBox 2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a:t>
            </a:r>
            <a:r>
              <a:rPr kumimoji="0" lang="en-US" sz="500" b="0" i="0" u="none" strike="noStrike" kern="1200" cap="none" spc="0" normalizeH="0" baseline="0" noProof="0" dirty="0">
                <a:ln>
                  <a:noFill/>
                </a:ln>
                <a:solidFill>
                  <a:schemeClr val="accent1"/>
                </a:solidFill>
                <a:effectLst/>
                <a:uLnTx/>
                <a:uFillTx/>
                <a:latin typeface="+mn-lt"/>
                <a:ea typeface="+mn-ea"/>
                <a:cs typeface="+mn-cs"/>
              </a:rPr>
              <a:t> 2018 The Advisory Board Company • </a:t>
            </a:r>
            <a:r>
              <a:rPr kumimoji="0" lang="en-US" sz="500" b="1" i="0" u="none" strike="noStrike" kern="1200" cap="none" spc="0" normalizeH="0" baseline="0" noProof="0" dirty="0">
                <a:ln>
                  <a:noFill/>
                </a:ln>
                <a:solidFill>
                  <a:schemeClr val="accent1"/>
                </a:solidFill>
                <a:effectLst/>
                <a:uLnTx/>
                <a:uFillTx/>
                <a:latin typeface="+mn-lt"/>
                <a:ea typeface="+mn-ea"/>
                <a:cs typeface="+mn-cs"/>
              </a:rPr>
              <a:t>advisory.com</a:t>
            </a:r>
            <a:endParaRPr kumimoji="0" lang="en-US" sz="500" b="0" i="0" u="none" strike="noStrike" kern="1200" cap="none" spc="0" normalizeH="0" baseline="0" noProof="0" dirty="0">
              <a:ln>
                <a:noFill/>
              </a:ln>
              <a:solidFill>
                <a:schemeClr val="accent1"/>
              </a:solidFill>
              <a:effectLst/>
              <a:uLnTx/>
              <a:uFillTx/>
              <a:latin typeface="+mn-lt"/>
              <a:ea typeface="+mn-ea"/>
              <a:cs typeface="+mn-cs"/>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4"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080729" y="14143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273838" y="189604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466947" y="237777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2" name="Text Placeholder 4"/>
          <p:cNvSpPr>
            <a:spLocks noGrp="1"/>
          </p:cNvSpPr>
          <p:nvPr>
            <p:ph type="body" sz="quarter" idx="41" hasCustomPrompt="1"/>
          </p:nvPr>
        </p:nvSpPr>
        <p:spPr bwMode="gray">
          <a:xfrm>
            <a:off x="1660056" y="285949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3" name="Text Placeholder 4"/>
          <p:cNvSpPr>
            <a:spLocks noGrp="1"/>
          </p:cNvSpPr>
          <p:nvPr>
            <p:ph type="body" sz="quarter" idx="42" hasCustomPrompt="1"/>
          </p:nvPr>
        </p:nvSpPr>
        <p:spPr bwMode="gray">
          <a:xfrm>
            <a:off x="1853165" y="334122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43"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4212344410"/>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Road Map 6">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526564" y="1341392"/>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760073" y="191946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987319" y="2497530"/>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17" name="TextBox 16"/>
          <p:cNvSpPr txBox="1"/>
          <p:nvPr userDrawn="1"/>
        </p:nvSpPr>
        <p:spPr bwMode="gray">
          <a:xfrm>
            <a:off x="1227091" y="307559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3"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4" name="TextBox 23"/>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1" name="TextBox 2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Advisory Board • All Rights Reserved • </a:t>
            </a:r>
            <a:r>
              <a:rPr lang="en-US" sz="500" b="1" dirty="0">
                <a:solidFill>
                  <a:srgbClr val="BEC9D0"/>
                </a:solidFill>
              </a:rPr>
              <a:t>advisory.com</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5" name="Title 1"/>
          <p:cNvSpPr>
            <a:spLocks noGrp="1"/>
          </p:cNvSpPr>
          <p:nvPr>
            <p:ph type="title" hasCustomPrompt="1"/>
          </p:nvPr>
        </p:nvSpPr>
        <p:spPr bwMode="gray">
          <a:xfrm>
            <a:off x="903718" y="901822"/>
            <a:ext cx="4572000" cy="215444"/>
          </a:xfrm>
        </p:spPr>
        <p:txBody>
          <a:bodyPr anchor="ctr" anchorCtr="0"/>
          <a:lstStyle>
            <a:lvl1pPr>
              <a:defRPr sz="1400" b="0"/>
            </a:lvl1pPr>
          </a:lstStyle>
          <a:p>
            <a:r>
              <a:rPr lang="en-US" dirty="0"/>
              <a:t>Section Title – Arial 14pt Regular, White, Use Title Case</a:t>
            </a:r>
          </a:p>
        </p:txBody>
      </p:sp>
      <p:sp>
        <p:nvSpPr>
          <p:cNvPr id="26" name="Text Placeholder 4"/>
          <p:cNvSpPr>
            <a:spLocks noGrp="1"/>
          </p:cNvSpPr>
          <p:nvPr>
            <p:ph type="body" sz="quarter" idx="28" hasCustomPrompt="1"/>
          </p:nvPr>
        </p:nvSpPr>
        <p:spPr bwMode="gray">
          <a:xfrm>
            <a:off x="1155872" y="1510669"/>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7" name="Text Placeholder 4"/>
          <p:cNvSpPr>
            <a:spLocks noGrp="1"/>
          </p:cNvSpPr>
          <p:nvPr>
            <p:ph type="body" sz="quarter" idx="31" hasCustomPrompt="1"/>
          </p:nvPr>
        </p:nvSpPr>
        <p:spPr bwMode="gray">
          <a:xfrm>
            <a:off x="1375077" y="208873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8" name="Text Placeholder 4"/>
          <p:cNvSpPr>
            <a:spLocks noGrp="1"/>
          </p:cNvSpPr>
          <p:nvPr>
            <p:ph type="body" sz="quarter" idx="32" hasCustomPrompt="1"/>
          </p:nvPr>
        </p:nvSpPr>
        <p:spPr bwMode="gray">
          <a:xfrm>
            <a:off x="1606808" y="2666807"/>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8" hasCustomPrompt="1"/>
          </p:nvPr>
        </p:nvSpPr>
        <p:spPr bwMode="gray">
          <a:xfrm>
            <a:off x="1814028" y="324487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9"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2877397651"/>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Road Map 7">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80339" y="12450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4" name="TextBox 13"/>
          <p:cNvSpPr txBox="1"/>
          <p:nvPr userDrawn="1"/>
        </p:nvSpPr>
        <p:spPr bwMode="gray">
          <a:xfrm>
            <a:off x="686412"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15" name="TextBox 14"/>
          <p:cNvSpPr txBox="1"/>
          <p:nvPr userDrawn="1"/>
        </p:nvSpPr>
        <p:spPr bwMode="gray">
          <a:xfrm>
            <a:off x="873696" y="2208495"/>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60598"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17" name="TextBox 16"/>
          <p:cNvSpPr txBox="1"/>
          <p:nvPr userDrawn="1"/>
        </p:nvSpPr>
        <p:spPr bwMode="gray">
          <a:xfrm>
            <a:off x="1073506" y="269021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3055"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sp>
        <p:nvSpPr>
          <p:cNvPr id="23" name="TextBox 22"/>
          <p:cNvSpPr txBox="1"/>
          <p:nvPr userDrawn="1"/>
        </p:nvSpPr>
        <p:spPr bwMode="gray">
          <a:xfrm>
            <a:off x="1267053" y="317194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5"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6" name="TextBox 25"/>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27" name="TextBox 26"/>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Advisory Board • All Rights Reserved • </a:t>
            </a:r>
            <a:r>
              <a:rPr lang="en-US" sz="500" b="1" dirty="0">
                <a:solidFill>
                  <a:srgbClr val="BEC9D0"/>
                </a:solidFill>
              </a:rPr>
              <a:t>advisory.com</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4"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28" name="Text Placeholder 4"/>
          <p:cNvSpPr>
            <a:spLocks noGrp="1"/>
          </p:cNvSpPr>
          <p:nvPr>
            <p:ph type="body" sz="quarter" idx="28" hasCustomPrompt="1"/>
          </p:nvPr>
        </p:nvSpPr>
        <p:spPr bwMode="gray">
          <a:xfrm>
            <a:off x="1080729" y="14143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29" name="Text Placeholder 4"/>
          <p:cNvSpPr>
            <a:spLocks noGrp="1"/>
          </p:cNvSpPr>
          <p:nvPr>
            <p:ph type="body" sz="quarter" idx="31" hasCustomPrompt="1"/>
          </p:nvPr>
        </p:nvSpPr>
        <p:spPr bwMode="gray">
          <a:xfrm>
            <a:off x="1273838" y="189604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1" name="Text Placeholder 4"/>
          <p:cNvSpPr>
            <a:spLocks noGrp="1"/>
          </p:cNvSpPr>
          <p:nvPr>
            <p:ph type="body" sz="quarter" idx="32" hasCustomPrompt="1"/>
          </p:nvPr>
        </p:nvSpPr>
        <p:spPr bwMode="gray">
          <a:xfrm>
            <a:off x="1466947" y="237777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2" name="Text Placeholder 4"/>
          <p:cNvSpPr>
            <a:spLocks noGrp="1"/>
          </p:cNvSpPr>
          <p:nvPr>
            <p:ph type="body" sz="quarter" idx="41" hasCustomPrompt="1"/>
          </p:nvPr>
        </p:nvSpPr>
        <p:spPr bwMode="gray">
          <a:xfrm>
            <a:off x="1660056" y="285949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3" name="Text Placeholder 4"/>
          <p:cNvSpPr>
            <a:spLocks noGrp="1"/>
          </p:cNvSpPr>
          <p:nvPr>
            <p:ph type="body" sz="quarter" idx="42" hasCustomPrompt="1"/>
          </p:nvPr>
        </p:nvSpPr>
        <p:spPr bwMode="gray">
          <a:xfrm>
            <a:off x="1853165" y="334122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43"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2174223289"/>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Road Map 8">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25" name="TextBox 24"/>
          <p:cNvSpPr txBox="1"/>
          <p:nvPr userDrawn="1"/>
        </p:nvSpPr>
        <p:spPr bwMode="gray">
          <a:xfrm>
            <a:off x="1304319" y="324075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7</a:t>
            </a: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3" name="TextBox 12"/>
          <p:cNvSpPr txBox="1"/>
          <p:nvPr userDrawn="1"/>
        </p:nvSpPr>
        <p:spPr bwMode="gray">
          <a:xfrm>
            <a:off x="461414" y="117622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2</a:t>
            </a:r>
          </a:p>
        </p:txBody>
      </p:sp>
      <p:sp>
        <p:nvSpPr>
          <p:cNvPr id="15" name="TextBox 14"/>
          <p:cNvSpPr txBox="1"/>
          <p:nvPr userDrawn="1"/>
        </p:nvSpPr>
        <p:spPr bwMode="gray">
          <a:xfrm>
            <a:off x="786050" y="200204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4</a:t>
            </a:r>
          </a:p>
        </p:txBody>
      </p:sp>
      <p:sp>
        <p:nvSpPr>
          <p:cNvPr id="16" name="TextBox 15"/>
          <p:cNvSpPr txBox="1"/>
          <p:nvPr userDrawn="1"/>
        </p:nvSpPr>
        <p:spPr bwMode="gray">
          <a:xfrm>
            <a:off x="1472902"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8</a:t>
            </a:r>
          </a:p>
        </p:txBody>
      </p:sp>
      <p:sp>
        <p:nvSpPr>
          <p:cNvPr id="17" name="TextBox 16"/>
          <p:cNvSpPr txBox="1"/>
          <p:nvPr userDrawn="1"/>
        </p:nvSpPr>
        <p:spPr bwMode="gray">
          <a:xfrm>
            <a:off x="967157" y="24149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5</a:t>
            </a:r>
          </a:p>
        </p:txBody>
      </p:sp>
      <p:sp>
        <p:nvSpPr>
          <p:cNvPr id="18" name="TextBox 17"/>
          <p:cNvSpPr txBox="1"/>
          <p:nvPr userDrawn="1"/>
        </p:nvSpPr>
        <p:spPr bwMode="gray">
          <a:xfrm>
            <a:off x="292833"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1</a:t>
            </a:r>
          </a:p>
        </p:txBody>
      </p:sp>
      <p:grpSp>
        <p:nvGrpSpPr>
          <p:cNvPr id="2" name="Group 1"/>
          <p:cNvGrpSpPr/>
          <p:nvPr userDrawn="1"/>
        </p:nvGrpSpPr>
        <p:grpSpPr bwMode="gray">
          <a:xfrm>
            <a:off x="629995" y="1589135"/>
            <a:ext cx="274320" cy="492443"/>
            <a:chOff x="842273" y="1726771"/>
            <a:chExt cx="274320" cy="492443"/>
          </a:xfrm>
        </p:grpSpPr>
        <p:sp>
          <p:nvSpPr>
            <p:cNvPr id="14" name="TextBox 13"/>
            <p:cNvSpPr txBox="1"/>
            <p:nvPr userDrawn="1"/>
          </p:nvSpPr>
          <p:spPr bwMode="gray">
            <a:xfrm>
              <a:off x="842273"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3</a:t>
              </a:r>
            </a:p>
          </p:txBody>
        </p:sp>
        <p:sp>
          <p:nvSpPr>
            <p:cNvPr id="28" name="Rectangle 27"/>
            <p:cNvSpPr/>
            <p:nvPr userDrawn="1"/>
          </p:nvSpPr>
          <p:spPr bwMode="gray">
            <a:xfrm rot="20240294">
              <a:off x="1002510" y="1948341"/>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err="1">
                <a:solidFill>
                  <a:srgbClr val="FFFFFF"/>
                </a:solidFill>
              </a:endParaRPr>
            </a:p>
          </p:txBody>
        </p:sp>
      </p:grpSp>
      <p:sp>
        <p:nvSpPr>
          <p:cNvPr id="23" name="TextBox 22"/>
          <p:cNvSpPr txBox="1"/>
          <p:nvPr userDrawn="1"/>
        </p:nvSpPr>
        <p:spPr bwMode="gray">
          <a:xfrm>
            <a:off x="1135738" y="282785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rgbClr val="FFFFFF"/>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333E48"/>
              </a:solidFill>
            </a:endParaRPr>
          </a:p>
        </p:txBody>
      </p:sp>
      <p:sp>
        <p:nvSpPr>
          <p:cNvPr id="29"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33" name="TextBox 32"/>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dirty="0">
                <a:solidFill>
                  <a:srgbClr val="FFFFFF"/>
                </a:solidFill>
                <a:cs typeface="Arial" pitchFamily="34" charset="0"/>
              </a:rPr>
              <a:t>Road Map</a:t>
            </a:r>
          </a:p>
        </p:txBody>
      </p:sp>
      <p:sp>
        <p:nvSpPr>
          <p:cNvPr id="31" name="TextBox 3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©2017 Advisory Board • All Rights Reserved • </a:t>
            </a:r>
            <a:r>
              <a:rPr lang="en-US" sz="500" b="1" dirty="0">
                <a:solidFill>
                  <a:srgbClr val="BEC9D0"/>
                </a:solidFill>
              </a:rPr>
              <a:t>advisory.com</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32" name="Text Placeholder 4"/>
          <p:cNvSpPr>
            <a:spLocks noGrp="1"/>
          </p:cNvSpPr>
          <p:nvPr>
            <p:ph type="body" sz="quarter" idx="28" hasCustomPrompt="1"/>
          </p:nvPr>
        </p:nvSpPr>
        <p:spPr bwMode="gray">
          <a:xfrm>
            <a:off x="1053142" y="134550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31" hasCustomPrompt="1"/>
          </p:nvPr>
        </p:nvSpPr>
        <p:spPr bwMode="gray">
          <a:xfrm>
            <a:off x="1218664" y="175841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5" name="Text Placeholder 4"/>
          <p:cNvSpPr>
            <a:spLocks noGrp="1"/>
          </p:cNvSpPr>
          <p:nvPr>
            <p:ph type="body" sz="quarter" idx="32" hasCustomPrompt="1"/>
          </p:nvPr>
        </p:nvSpPr>
        <p:spPr bwMode="gray">
          <a:xfrm>
            <a:off x="1384186" y="217131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6" name="Text Placeholder 4"/>
          <p:cNvSpPr>
            <a:spLocks noGrp="1"/>
          </p:cNvSpPr>
          <p:nvPr>
            <p:ph type="body" sz="quarter" idx="45" hasCustomPrompt="1"/>
          </p:nvPr>
        </p:nvSpPr>
        <p:spPr bwMode="gray">
          <a:xfrm>
            <a:off x="1549708" y="25842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7" name="Text Placeholder 4"/>
          <p:cNvSpPr>
            <a:spLocks noGrp="1"/>
          </p:cNvSpPr>
          <p:nvPr>
            <p:ph type="body" sz="quarter" idx="46" hasCustomPrompt="1"/>
          </p:nvPr>
        </p:nvSpPr>
        <p:spPr bwMode="gray">
          <a:xfrm>
            <a:off x="1715230" y="299713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8" name="Text Placeholder 4"/>
          <p:cNvSpPr>
            <a:spLocks noGrp="1"/>
          </p:cNvSpPr>
          <p:nvPr>
            <p:ph type="body" sz="quarter" idx="47" hasCustomPrompt="1"/>
          </p:nvPr>
        </p:nvSpPr>
        <p:spPr bwMode="gray">
          <a:xfrm>
            <a:off x="1880752" y="341003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9" name="Text Placeholder 4"/>
          <p:cNvSpPr>
            <a:spLocks noGrp="1"/>
          </p:cNvSpPr>
          <p:nvPr>
            <p:ph type="body" sz="quarter" idx="48"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1866985112"/>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ivider">
    <p:bg>
      <p:bgPr>
        <a:gradFill>
          <a:gsLst>
            <a:gs pos="28000">
              <a:schemeClr val="accent1"/>
            </a:gs>
            <a:gs pos="36000">
              <a:schemeClr val="accent2">
                <a:lumMod val="20000"/>
                <a:lumOff val="80000"/>
              </a:schemeClr>
            </a:gs>
            <a:gs pos="100000">
              <a:schemeClr val="accent1">
                <a:lumMod val="20000"/>
                <a:lumOff val="80000"/>
              </a:schemeClr>
            </a:gs>
          </a:gsLst>
          <a:lin ang="1920000" scaled="0"/>
        </a:gradFill>
        <a:effectLst/>
      </p:bgPr>
    </p:bg>
    <p:spTree>
      <p:nvGrpSpPr>
        <p:cNvPr id="1" name=""/>
        <p:cNvGrpSpPr/>
        <p:nvPr/>
      </p:nvGrpSpPr>
      <p:grpSpPr>
        <a:xfrm>
          <a:off x="0" y="0"/>
          <a:ext cx="0" cy="0"/>
          <a:chOff x="0" y="0"/>
          <a:chExt cx="0" cy="0"/>
        </a:xfrm>
      </p:grpSpPr>
      <p:cxnSp>
        <p:nvCxnSpPr>
          <p:cNvPr id="24" name="Straight Connector 23"/>
          <p:cNvCxnSpPr/>
          <p:nvPr userDrawn="1"/>
        </p:nvCxnSpPr>
        <p:spPr bwMode="gray">
          <a:xfrm>
            <a:off x="1578769" y="2252028"/>
            <a:ext cx="4501356" cy="0"/>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bwMode="gray">
          <a:xfrm>
            <a:off x="2" y="0"/>
            <a:ext cx="3052017" cy="4738136"/>
          </a:xfrm>
          <a:custGeom>
            <a:avLst/>
            <a:gdLst/>
            <a:ahLst/>
            <a:cxnLst/>
            <a:rect l="l" t="t" r="r" b="b"/>
            <a:pathLst>
              <a:path w="3052017" h="4738136">
                <a:moveTo>
                  <a:pt x="0" y="0"/>
                </a:moveTo>
                <a:lnTo>
                  <a:pt x="3052017" y="0"/>
                </a:lnTo>
                <a:lnTo>
                  <a:pt x="0" y="4738136"/>
                </a:lnTo>
                <a:close/>
              </a:path>
            </a:pathLst>
          </a:cu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11"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 name="Title 1"/>
          <p:cNvSpPr>
            <a:spLocks noGrp="1"/>
          </p:cNvSpPr>
          <p:nvPr>
            <p:ph type="title" hasCustomPrompt="1"/>
          </p:nvPr>
        </p:nvSpPr>
        <p:spPr bwMode="gray">
          <a:xfrm>
            <a:off x="1971651" y="2692310"/>
            <a:ext cx="3653112" cy="307777"/>
          </a:xfrm>
        </p:spPr>
        <p:txBody>
          <a:bodyPr/>
          <a:lstStyle>
            <a:lvl1pPr>
              <a:defRPr sz="2000" b="0">
                <a:solidFill>
                  <a:schemeClr val="tx1"/>
                </a:solidFill>
              </a:defRPr>
            </a:lvl1pPr>
          </a:lstStyle>
          <a:p>
            <a:r>
              <a:rPr lang="en-US" dirty="0"/>
              <a:t>Divider Title – Arial 20pt Regular</a:t>
            </a:r>
          </a:p>
        </p:txBody>
      </p:sp>
      <p:sp>
        <p:nvSpPr>
          <p:cNvPr id="4" name="Text Placeholder 3"/>
          <p:cNvSpPr>
            <a:spLocks noGrp="1"/>
          </p:cNvSpPr>
          <p:nvPr>
            <p:ph type="body" sz="quarter" idx="47" hasCustomPrompt="1"/>
          </p:nvPr>
        </p:nvSpPr>
        <p:spPr bwMode="gray">
          <a:xfrm>
            <a:off x="1971651" y="3033766"/>
            <a:ext cx="3653112" cy="169277"/>
          </a:xfrm>
        </p:spPr>
        <p:txBody>
          <a:bodyPr/>
          <a:lstStyle>
            <a:lvl1pPr marL="0" indent="0">
              <a:spcBef>
                <a:spcPts val="0"/>
              </a:spcBef>
              <a:buNone/>
              <a:defRPr sz="11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Divider Subtitle – Arial 11pt Regular</a:t>
            </a:r>
          </a:p>
        </p:txBody>
      </p:sp>
      <p:sp>
        <p:nvSpPr>
          <p:cNvPr id="6" name="Text Placeholder 5"/>
          <p:cNvSpPr>
            <a:spLocks noGrp="1"/>
          </p:cNvSpPr>
          <p:nvPr>
            <p:ph type="body" sz="quarter" idx="48" hasCustomPrompt="1"/>
          </p:nvPr>
        </p:nvSpPr>
        <p:spPr bwMode="gray">
          <a:xfrm>
            <a:off x="1971651" y="2063376"/>
            <a:ext cx="1371600" cy="138499"/>
          </a:xfrm>
        </p:spPr>
        <p:txBody>
          <a:bodyPr anchor="b" anchorCtr="0"/>
          <a:lstStyle>
            <a:lvl1pPr marL="0" indent="0" algn="l">
              <a:spcBef>
                <a:spcPts val="0"/>
              </a:spcBef>
              <a:buNone/>
              <a:defRPr sz="900" b="1" i="0" cap="all" spc="50" baseline="0">
                <a:solidFill>
                  <a:schemeClr val="tx1"/>
                </a:solidFill>
              </a:defRPr>
            </a:lvl1pPr>
            <a:lvl2pPr marL="114300" indent="0" algn="r">
              <a:spcBef>
                <a:spcPts val="0"/>
              </a:spcBef>
              <a:buNone/>
              <a:defRPr sz="1300" i="1">
                <a:solidFill>
                  <a:schemeClr val="accent3"/>
                </a:solidFill>
              </a:defRPr>
            </a:lvl2pPr>
            <a:lvl3pPr marL="228600" indent="0" algn="r">
              <a:spcBef>
                <a:spcPts val="0"/>
              </a:spcBef>
              <a:buNone/>
              <a:defRPr sz="1300" i="1">
                <a:solidFill>
                  <a:schemeClr val="accent3"/>
                </a:solidFill>
              </a:defRPr>
            </a:lvl3pPr>
            <a:lvl4pPr marL="342900" indent="0" algn="r">
              <a:spcBef>
                <a:spcPts val="0"/>
              </a:spcBef>
              <a:buNone/>
              <a:defRPr sz="1300" i="1">
                <a:solidFill>
                  <a:schemeClr val="accent3"/>
                </a:solidFill>
              </a:defRPr>
            </a:lvl4pPr>
            <a:lvl5pPr marL="457200" indent="0" algn="r">
              <a:spcBef>
                <a:spcPts val="0"/>
              </a:spcBef>
              <a:buNone/>
              <a:defRPr sz="1300" i="1">
                <a:solidFill>
                  <a:schemeClr val="accent3"/>
                </a:solidFill>
              </a:defRPr>
            </a:lvl5pPr>
          </a:lstStyle>
          <a:p>
            <a:pPr lvl="0"/>
            <a:r>
              <a:rPr lang="en-US" dirty="0"/>
              <a:t>Section #</a:t>
            </a:r>
          </a:p>
        </p:txBody>
      </p:sp>
      <p:sp>
        <p:nvSpPr>
          <p:cNvPr id="8" name="Text Placeholder 7"/>
          <p:cNvSpPr>
            <a:spLocks noGrp="1"/>
          </p:cNvSpPr>
          <p:nvPr>
            <p:ph type="body" sz="quarter" idx="49" hasCustomPrompt="1"/>
          </p:nvPr>
        </p:nvSpPr>
        <p:spPr bwMode="gray">
          <a:xfrm>
            <a:off x="2136429" y="3555012"/>
            <a:ext cx="2333303" cy="946413"/>
          </a:xfrm>
        </p:spPr>
        <p:txBody>
          <a:bodyPr/>
          <a:lstStyle>
            <a:lvl1pPr>
              <a:spcBef>
                <a:spcPts val="300"/>
              </a:spcBef>
              <a:defRPr sz="900"/>
            </a:lvl1pPr>
            <a:lvl2pPr>
              <a:spcBef>
                <a:spcPts val="300"/>
              </a:spcBef>
              <a:defRPr sz="900"/>
            </a:lvl2pPr>
            <a:lvl3pPr>
              <a:spcBef>
                <a:spcPts val="300"/>
              </a:spcBef>
              <a:defRPr sz="900"/>
            </a:lvl3pPr>
            <a:lvl4pPr>
              <a:spcBef>
                <a:spcPts val="300"/>
              </a:spcBef>
              <a:defRPr sz="900"/>
            </a:lvl4pPr>
            <a:lvl5pPr>
              <a:spcBef>
                <a:spcPts val="300"/>
              </a:spcBef>
              <a:defRPr sz="900"/>
            </a:lvl5pPr>
          </a:lstStyle>
          <a:p>
            <a:pPr lvl="0"/>
            <a:r>
              <a:rPr lang="en-US" dirty="0"/>
              <a:t>Bulleted text, if needed – Arial 9pt Regular Nine bullet levels are built in (hit Enter then Tab to get to the next bullet level)</a:t>
            </a:r>
          </a:p>
          <a:p>
            <a:pPr lvl="1"/>
            <a:r>
              <a:rPr lang="en-US" dirty="0"/>
              <a:t>Second level</a:t>
            </a:r>
          </a:p>
          <a:p>
            <a:pPr lvl="2"/>
            <a:r>
              <a:rPr lang="en-US" dirty="0"/>
              <a:t>Third level</a:t>
            </a:r>
          </a:p>
          <a:p>
            <a:pPr lvl="3"/>
            <a:r>
              <a:rPr lang="en-US" dirty="0"/>
              <a:t>Fourth level</a:t>
            </a:r>
          </a:p>
        </p:txBody>
      </p:sp>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9346" y="336758"/>
            <a:ext cx="1452036" cy="233314"/>
          </a:xfrm>
          <a:prstGeom prst="rect">
            <a:avLst/>
          </a:prstGeom>
        </p:spPr>
      </p:pic>
      <p:pic>
        <p:nvPicPr>
          <p:cNvPr id="34" name="Picture 3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610" y="280890"/>
            <a:ext cx="1268070" cy="351591"/>
          </a:xfrm>
          <a:prstGeom prst="rect">
            <a:avLst/>
          </a:prstGeom>
        </p:spPr>
      </p:pic>
    </p:spTree>
    <p:extLst>
      <p:ext uri="{BB962C8B-B14F-4D97-AF65-F5344CB8AC3E}">
        <p14:creationId xmlns:p14="http://schemas.microsoft.com/office/powerpoint/2010/main" val="25041960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tandard">
    <p:bg>
      <p:bgPr>
        <a:solidFill>
          <a:schemeClr val="bg1"/>
        </a:solidFill>
        <a:effectLst/>
      </p:bgPr>
    </p:bg>
    <p:spTree>
      <p:nvGrpSpPr>
        <p:cNvPr id="1" name=""/>
        <p:cNvGrpSpPr/>
        <p:nvPr/>
      </p:nvGrpSpPr>
      <p:grpSpPr>
        <a:xfrm>
          <a:off x="0" y="0"/>
          <a:ext cx="0" cy="0"/>
          <a:chOff x="0" y="0"/>
          <a:chExt cx="0" cy="0"/>
        </a:xfrm>
      </p:grpSpPr>
      <p:pic>
        <p:nvPicPr>
          <p:cNvPr id="20" name="Picture 19"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21" name="Straight Connector 20"/>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23"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99679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8" name="Rectangle 7"/>
          <p:cNvSpPr/>
          <p:nvPr userDrawn="1"/>
        </p:nvSpPr>
        <p:spPr bwMode="gray">
          <a:xfrm>
            <a:off x="0" y="597694"/>
            <a:ext cx="6400800"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pic>
        <p:nvPicPr>
          <p:cNvPr id="12" name="Picture 11"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3" name="Straight Connector 12"/>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7"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9" name="Text Placeholder 4"/>
          <p:cNvSpPr>
            <a:spLocks noGrp="1"/>
          </p:cNvSpPr>
          <p:nvPr>
            <p:ph type="body" sz="quarter" idx="26" hasCustomPrompt="1"/>
          </p:nvPr>
        </p:nvSpPr>
        <p:spPr bwMode="gray">
          <a:xfrm>
            <a:off x="320675" y="45947"/>
            <a:ext cx="2926080" cy="138499"/>
          </a:xfrm>
        </p:spPr>
        <p:txBody>
          <a:bodyPr/>
          <a:lstStyle>
            <a:lvl1pPr marL="0" indent="0">
              <a:spcBef>
                <a:spcPts val="0"/>
              </a:spcBef>
              <a:buNone/>
              <a:defRPr sz="90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Top Kicker – Arial 9pt Regular, Use Title Case</a:t>
            </a:r>
          </a:p>
        </p:txBody>
      </p:sp>
      <p:sp>
        <p:nvSpPr>
          <p:cNvPr id="10" name="Text Placeholder 6"/>
          <p:cNvSpPr>
            <a:spLocks noGrp="1"/>
          </p:cNvSpPr>
          <p:nvPr>
            <p:ph type="body" sz="quarter" idx="27" hasCustomPrompt="1"/>
          </p:nvPr>
        </p:nvSpPr>
        <p:spPr bwMode="gray">
          <a:xfrm>
            <a:off x="4389120" y="4619012"/>
            <a:ext cx="2011680" cy="181588"/>
          </a:xfrm>
        </p:spPr>
        <p:txBody>
          <a:bodyPr rIns="45720" bIns="27432" anchor="b" anchorCtr="0"/>
          <a:lstStyle>
            <a:lvl1pPr marL="0" indent="0">
              <a:spcBef>
                <a:spcPts val="0"/>
              </a:spcBef>
              <a:buNone/>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
        <p:nvSpPr>
          <p:cNvPr id="1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567058558"/>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Impact Slide">
    <p:bg bwMode="gray">
      <p:bgPr>
        <a:solidFill>
          <a:schemeClr val="accent4"/>
        </a:solidFill>
        <a:effectLst/>
      </p:bgPr>
    </p:bg>
    <p:spTree>
      <p:nvGrpSpPr>
        <p:cNvPr id="1" name=""/>
        <p:cNvGrpSpPr/>
        <p:nvPr/>
      </p:nvGrpSpPr>
      <p:grpSpPr>
        <a:xfrm>
          <a:off x="0" y="0"/>
          <a:ext cx="0" cy="0"/>
          <a:chOff x="0" y="0"/>
          <a:chExt cx="0" cy="0"/>
        </a:xfrm>
      </p:grpSpPr>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1" name="TextBox 1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BEC9D0"/>
                </a:solidFill>
              </a:rPr>
              <a:t>©</a:t>
            </a:r>
            <a:r>
              <a:rPr kumimoji="0" lang="en-US" sz="500" b="0" i="0" u="none" strike="noStrike" kern="1200" cap="none" spc="0" normalizeH="0" baseline="0" noProof="0" dirty="0">
                <a:ln>
                  <a:noFill/>
                </a:ln>
                <a:solidFill>
                  <a:schemeClr val="accent1"/>
                </a:solidFill>
                <a:effectLst/>
                <a:uLnTx/>
                <a:uFillTx/>
                <a:latin typeface="+mn-lt"/>
                <a:ea typeface="+mn-ea"/>
                <a:cs typeface="+mn-cs"/>
              </a:rPr>
              <a:t> 2018 </a:t>
            </a:r>
            <a:r>
              <a:rPr lang="en-US" sz="500" dirty="0">
                <a:solidFill>
                  <a:srgbClr val="BEC9D0"/>
                </a:solidFill>
              </a:rPr>
              <a:t>Advisory Board • All Rights Reserved • </a:t>
            </a:r>
            <a:r>
              <a:rPr lang="en-US" sz="500" b="1" dirty="0">
                <a:solidFill>
                  <a:srgbClr val="BEC9D0"/>
                </a:solidFill>
              </a:rPr>
              <a:t>advisory.com</a:t>
            </a:r>
          </a:p>
        </p:txBody>
      </p:sp>
      <p:sp>
        <p:nvSpPr>
          <p:cNvPr id="10" name="Title 2"/>
          <p:cNvSpPr>
            <a:spLocks noGrp="1"/>
          </p:cNvSpPr>
          <p:nvPr>
            <p:ph type="title" hasCustomPrompt="1"/>
          </p:nvPr>
        </p:nvSpPr>
        <p:spPr bwMode="gray">
          <a:xfrm>
            <a:off x="320675" y="317903"/>
            <a:ext cx="5759450" cy="276999"/>
          </a:xfrm>
        </p:spPr>
        <p:txBody>
          <a:bodyPr/>
          <a:lstStyle/>
          <a:p>
            <a:r>
              <a:rPr lang="en-US" dirty="0"/>
              <a:t>Slide Title – Arial 18pt Bold, Use Title Case</a:t>
            </a:r>
          </a:p>
        </p:txBody>
      </p:sp>
      <p:sp>
        <p:nvSpPr>
          <p:cNvPr id="12" name="Text Placeholder 4"/>
          <p:cNvSpPr>
            <a:spLocks noGrp="1"/>
          </p:cNvSpPr>
          <p:nvPr>
            <p:ph type="body" sz="quarter" idx="25" hasCustomPrompt="1"/>
          </p:nvPr>
        </p:nvSpPr>
        <p:spPr bwMode="gray">
          <a:xfrm>
            <a:off x="320675" y="718356"/>
            <a:ext cx="5760720" cy="215444"/>
          </a:xfrm>
        </p:spPr>
        <p:txBody>
          <a:bodyPr/>
          <a:lstStyle>
            <a:lvl1pPr marL="0" indent="0">
              <a:spcBef>
                <a:spcPts val="0"/>
              </a:spcBef>
              <a:buNone/>
              <a:defRPr sz="1400">
                <a:solidFill>
                  <a:schemeClr val="accent2"/>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Slide Subtitle – Arial 14pt Regular, Use Title Case</a:t>
            </a:r>
          </a:p>
        </p:txBody>
      </p:sp>
      <p:sp>
        <p:nvSpPr>
          <p:cNvPr id="13" name="Text Placeholder 4"/>
          <p:cNvSpPr>
            <a:spLocks noGrp="1"/>
          </p:cNvSpPr>
          <p:nvPr>
            <p:ph type="body" sz="quarter" idx="27" hasCustomPrompt="1"/>
          </p:nvPr>
        </p:nvSpPr>
        <p:spPr bwMode="gray">
          <a:xfrm>
            <a:off x="955976" y="1760829"/>
            <a:ext cx="4488849" cy="1777410"/>
          </a:xfrm>
        </p:spPr>
        <p:txBody>
          <a:bodyPr/>
          <a:lstStyle>
            <a:lvl1pPr marL="0" indent="0">
              <a:lnSpc>
                <a:spcPct val="110000"/>
              </a:lnSpc>
              <a:spcBef>
                <a:spcPts val="1200"/>
              </a:spcBef>
              <a:buNone/>
              <a:defRPr sz="1500" baseline="0">
                <a:solidFill>
                  <a:schemeClr val="bg1"/>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a:t>Use dark background slides sparingly as impact slides (ex: a single quote, statistic, or large image). See sample impact slides in the ABC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4389120" y="4619012"/>
            <a:ext cx="2011680" cy="181588"/>
          </a:xfrm>
        </p:spPr>
        <p:txBody>
          <a:bodyPr rIns="45720" bIns="27432" anchor="b" anchorCtr="0"/>
          <a:lstStyle>
            <a:lvl1pPr marL="0" indent="0">
              <a:spcBef>
                <a:spcPts val="0"/>
              </a:spcBef>
              <a:buNone/>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4390123"/>
            <a:ext cx="1746504" cy="230832"/>
          </a:xfrm>
        </p:spPr>
        <p:txBody>
          <a:bodyPr lIns="45720" rIns="0" bIns="0" anchor="b" anchorCtr="0"/>
          <a:lstStyle>
            <a:lvl1pPr marL="91440" indent="-91440">
              <a:spcBef>
                <a:spcPts val="100"/>
              </a:spcBef>
              <a:buFont typeface="+mj-lt"/>
              <a:buAutoNum type="arabicParenR"/>
              <a:defRPr sz="500">
                <a:solidFill>
                  <a:schemeClr val="accent1"/>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a:t>Click to add footnote. Numbers appear automatically (no additional space or tab needed). Use a period at the end of each footnote. Stretch the box to the right as needed.</a:t>
            </a:r>
          </a:p>
        </p:txBody>
      </p:sp>
    </p:spTree>
    <p:extLst>
      <p:ext uri="{BB962C8B-B14F-4D97-AF65-F5344CB8AC3E}">
        <p14:creationId xmlns:p14="http://schemas.microsoft.com/office/powerpoint/2010/main" val="38256728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pic>
        <p:nvPicPr>
          <p:cNvPr id="15" name="Picture 14" descr="PPT_Onscreen_Banner.jpg"/>
          <p:cNvPicPr>
            <a:picLocks noChangeAspect="1"/>
          </p:cNvPicPr>
          <p:nvPr userDrawn="1"/>
        </p:nvPicPr>
        <p:blipFill>
          <a:blip r:embed="rId2" cstate="print"/>
          <a:stretch>
            <a:fillRect/>
          </a:stretch>
        </p:blipFill>
        <p:spPr bwMode="gray">
          <a:xfrm>
            <a:off x="0" y="0"/>
            <a:ext cx="6400800" cy="640080"/>
          </a:xfrm>
          <a:prstGeom prst="rect">
            <a:avLst/>
          </a:prstGeom>
        </p:spPr>
      </p:pic>
      <p:cxnSp>
        <p:nvCxnSpPr>
          <p:cNvPr id="16" name="Straight Connector 15"/>
          <p:cNvCxnSpPr/>
          <p:nvPr userDrawn="1"/>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FFFFFF"/>
                </a:solidFill>
                <a:cs typeface="Arial" pitchFamily="34" charset="0"/>
              </a:rPr>
              <a:t>Notes:</a:t>
            </a:r>
          </a:p>
        </p:txBody>
      </p:sp>
      <p:sp>
        <p:nvSpPr>
          <p:cNvPr id="13"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834097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tes (Alt)">
    <p:spTree>
      <p:nvGrpSpPr>
        <p:cNvPr id="1" name=""/>
        <p:cNvGrpSpPr/>
        <p:nvPr/>
      </p:nvGrpSpPr>
      <p:grpSpPr>
        <a:xfrm>
          <a:off x="0" y="0"/>
          <a:ext cx="0" cy="0"/>
          <a:chOff x="0" y="0"/>
          <a:chExt cx="0" cy="0"/>
        </a:xfrm>
      </p:grpSpPr>
      <p:cxnSp>
        <p:nvCxnSpPr>
          <p:cNvPr id="20" name="Straight Connector 19"/>
          <p:cNvCxnSpPr/>
          <p:nvPr userDrawn="1"/>
        </p:nvCxnSpPr>
        <p:spPr bwMode="gray">
          <a:xfrm>
            <a:off x="320675" y="1219200"/>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320675" y="1584501"/>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320675" y="1949802"/>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320675" y="231510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320675" y="2680404"/>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320675" y="3045705"/>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320675" y="341100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320675" y="3776307"/>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320675" y="4141608"/>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320675" y="4506913"/>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320675" y="853096"/>
            <a:ext cx="5759450"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18" name="TextBox 17"/>
          <p:cNvSpPr txBox="1"/>
          <p:nvPr userDrawn="1"/>
        </p:nvSpPr>
        <p:spPr bwMode="gray">
          <a:xfrm>
            <a:off x="320040" y="318266"/>
            <a:ext cx="4023360" cy="276999"/>
          </a:xfrm>
          <a:prstGeom prst="rect">
            <a:avLst/>
          </a:prstGeom>
          <a:noFill/>
        </p:spPr>
        <p:txBody>
          <a:bodyPr wrap="square" lIns="0" tIns="0" rIns="0" bIns="0" rtlCol="0" anchor="b" anchorCtr="0">
            <a:spAutoFit/>
          </a:bodyPr>
          <a:lstStyle/>
          <a:p>
            <a:r>
              <a:rPr lang="en-US" sz="1800" b="1" dirty="0">
                <a:solidFill>
                  <a:srgbClr val="333E48"/>
                </a:solidFill>
                <a:cs typeface="Arial" pitchFamily="34" charset="0"/>
              </a:rPr>
              <a:t>Notes:</a:t>
            </a:r>
          </a:p>
        </p:txBody>
      </p:sp>
    </p:spTree>
    <p:extLst>
      <p:ext uri="{BB962C8B-B14F-4D97-AF65-F5344CB8AC3E}">
        <p14:creationId xmlns:p14="http://schemas.microsoft.com/office/powerpoint/2010/main" val="39600222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peech Text Bottom">
    <p:spTree>
      <p:nvGrpSpPr>
        <p:cNvPr id="1" name=""/>
        <p:cNvGrpSpPr/>
        <p:nvPr/>
      </p:nvGrpSpPr>
      <p:grpSpPr>
        <a:xfrm>
          <a:off x="0" y="0"/>
          <a:ext cx="0" cy="0"/>
          <a:chOff x="0" y="0"/>
          <a:chExt cx="0" cy="0"/>
        </a:xfrm>
      </p:grpSpPr>
      <p:sp>
        <p:nvSpPr>
          <p:cNvPr id="6"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333E48"/>
                </a:solidFill>
              </a:rPr>
              <a:pPr/>
              <a:t>‹#›</a:t>
            </a:fld>
            <a:endParaRPr lang="en-US" dirty="0">
              <a:solidFill>
                <a:srgbClr val="333E48"/>
              </a:solidFill>
            </a:endParaRPr>
          </a:p>
        </p:txBody>
      </p:sp>
      <p:sp>
        <p:nvSpPr>
          <p:cNvPr id="2" name="Title 1"/>
          <p:cNvSpPr>
            <a:spLocks noGrp="1"/>
          </p:cNvSpPr>
          <p:nvPr>
            <p:ph type="title" hasCustomPrompt="1"/>
          </p:nvPr>
        </p:nvSpPr>
        <p:spPr bwMode="gray">
          <a:xfrm>
            <a:off x="320675" y="2487144"/>
            <a:ext cx="5759450" cy="2018181"/>
          </a:xfrm>
        </p:spPr>
        <p:txBody>
          <a:bodyPr anchor="t" anchorCtr="0"/>
          <a:lstStyle>
            <a:lvl1pPr>
              <a:lnSpc>
                <a:spcPct val="110000"/>
              </a:lnSpc>
              <a:spcBef>
                <a:spcPts val="800"/>
              </a:spcBef>
              <a:defRPr sz="1000" b="0">
                <a:solidFill>
                  <a:schemeClr val="tx1"/>
                </a:solidFill>
              </a:defRPr>
            </a:lvl1pPr>
          </a:lstStyle>
          <a:p>
            <a:r>
              <a:rPr lang="en-US" dirty="0"/>
              <a:t>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Click to add speech text here in Arial 10pt Regular. </a:t>
            </a:r>
          </a:p>
        </p:txBody>
      </p:sp>
    </p:spTree>
    <p:extLst>
      <p:ext uri="{BB962C8B-B14F-4D97-AF65-F5344CB8AC3E}">
        <p14:creationId xmlns:p14="http://schemas.microsoft.com/office/powerpoint/2010/main" val="3913291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oad Map 8">
    <p:bg bwMode="gray">
      <p:bgPr>
        <a:solidFill>
          <a:schemeClr val="accent4"/>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1" y="0"/>
            <a:ext cx="2178843" cy="4800600"/>
          </a:xfrm>
          <a:custGeom>
            <a:avLst/>
            <a:gdLst>
              <a:gd name="connsiteX0" fmla="*/ 0 w 6400800"/>
              <a:gd name="connsiteY0" fmla="*/ 0 h 4800600"/>
              <a:gd name="connsiteX1" fmla="*/ 6400800 w 6400800"/>
              <a:gd name="connsiteY1" fmla="*/ 0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36593 w 6400800"/>
              <a:gd name="connsiteY1" fmla="*/ 12789 h 4800600"/>
              <a:gd name="connsiteX2" fmla="*/ 6400800 w 6400800"/>
              <a:gd name="connsiteY2" fmla="*/ 4800600 h 4800600"/>
              <a:gd name="connsiteX3" fmla="*/ 0 w 6400800"/>
              <a:gd name="connsiteY3" fmla="*/ 4800600 h 4800600"/>
              <a:gd name="connsiteX4" fmla="*/ 0 w 6400800"/>
              <a:gd name="connsiteY4" fmla="*/ 0 h 4800600"/>
              <a:gd name="connsiteX0" fmla="*/ 0 w 6400800"/>
              <a:gd name="connsiteY0" fmla="*/ 0 h 4800600"/>
              <a:gd name="connsiteX1" fmla="*/ 219924 w 6400800"/>
              <a:gd name="connsiteY1" fmla="*/ 883 h 4800600"/>
              <a:gd name="connsiteX2" fmla="*/ 6400800 w 6400800"/>
              <a:gd name="connsiteY2" fmla="*/ 4800600 h 4800600"/>
              <a:gd name="connsiteX3" fmla="*/ 0 w 6400800"/>
              <a:gd name="connsiteY3" fmla="*/ 4800600 h 4800600"/>
              <a:gd name="connsiteX4" fmla="*/ 0 w 6400800"/>
              <a:gd name="connsiteY4" fmla="*/ 0 h 4800600"/>
              <a:gd name="connsiteX0" fmla="*/ 0 w 3212306"/>
              <a:gd name="connsiteY0" fmla="*/ 0 h 4802981"/>
              <a:gd name="connsiteX1" fmla="*/ 219924 w 3212306"/>
              <a:gd name="connsiteY1" fmla="*/ 883 h 4802981"/>
              <a:gd name="connsiteX2" fmla="*/ 3212306 w 3212306"/>
              <a:gd name="connsiteY2" fmla="*/ 4802981 h 4802981"/>
              <a:gd name="connsiteX3" fmla="*/ 0 w 3212306"/>
              <a:gd name="connsiteY3" fmla="*/ 4800600 h 4802981"/>
              <a:gd name="connsiteX4" fmla="*/ 0 w 3212306"/>
              <a:gd name="connsiteY4" fmla="*/ 0 h 4802981"/>
              <a:gd name="connsiteX0" fmla="*/ 0 w 2178843"/>
              <a:gd name="connsiteY0" fmla="*/ 0 h 4800600"/>
              <a:gd name="connsiteX1" fmla="*/ 219924 w 2178843"/>
              <a:gd name="connsiteY1" fmla="*/ 883 h 4800600"/>
              <a:gd name="connsiteX2" fmla="*/ 2178843 w 2178843"/>
              <a:gd name="connsiteY2" fmla="*/ 4800600 h 4800600"/>
              <a:gd name="connsiteX3" fmla="*/ 0 w 2178843"/>
              <a:gd name="connsiteY3" fmla="*/ 4800600 h 4800600"/>
              <a:gd name="connsiteX4" fmla="*/ 0 w 2178843"/>
              <a:gd name="connsiteY4" fmla="*/ 0 h 480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843" h="4800600">
                <a:moveTo>
                  <a:pt x="0" y="0"/>
                </a:moveTo>
                <a:lnTo>
                  <a:pt x="219924" y="883"/>
                </a:lnTo>
                <a:lnTo>
                  <a:pt x="2178843" y="4800600"/>
                </a:lnTo>
                <a:lnTo>
                  <a:pt x="0" y="4800600"/>
                </a:lnTo>
                <a:lnTo>
                  <a:pt x="0" y="0"/>
                </a:lnTo>
                <a:close/>
              </a:path>
            </a:pathLst>
          </a:custGeom>
          <a:solidFill>
            <a:srgbClr val="53636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lvl="0" algn="ctr">
              <a:spcBef>
                <a:spcPts val="500"/>
              </a:spcBef>
            </a:pPr>
            <a:endParaRPr lang="en-US" sz="1000" dirty="0" err="1">
              <a:solidFill>
                <a:schemeClr val="bg1"/>
              </a:solidFill>
            </a:endParaRPr>
          </a:p>
        </p:txBody>
      </p:sp>
      <p:sp>
        <p:nvSpPr>
          <p:cNvPr id="25" name="TextBox 24"/>
          <p:cNvSpPr txBox="1"/>
          <p:nvPr userDrawn="1"/>
        </p:nvSpPr>
        <p:spPr bwMode="gray">
          <a:xfrm>
            <a:off x="1304319" y="324075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chemeClr val="bg1"/>
                </a:solidFill>
              </a:rPr>
              <a:t>7</a:t>
            </a:r>
          </a:p>
        </p:txBody>
      </p:sp>
      <p:sp>
        <p:nvSpPr>
          <p:cNvPr id="4" name="Slide Number Placeholder 2"/>
          <p:cNvSpPr txBox="1">
            <a:spLocks/>
          </p:cNvSpPr>
          <p:nvPr userDrawn="1"/>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sp>
        <p:nvSpPr>
          <p:cNvPr id="13" name="TextBox 12"/>
          <p:cNvSpPr txBox="1"/>
          <p:nvPr userDrawn="1"/>
        </p:nvSpPr>
        <p:spPr bwMode="gray">
          <a:xfrm>
            <a:off x="461414" y="1176229"/>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chemeClr val="bg1"/>
                </a:solidFill>
              </a:rPr>
              <a:t>2</a:t>
            </a:r>
          </a:p>
        </p:txBody>
      </p:sp>
      <p:sp>
        <p:nvSpPr>
          <p:cNvPr id="15" name="TextBox 14"/>
          <p:cNvSpPr txBox="1"/>
          <p:nvPr userDrawn="1"/>
        </p:nvSpPr>
        <p:spPr bwMode="gray">
          <a:xfrm>
            <a:off x="786050" y="200204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chemeClr val="bg1"/>
                </a:solidFill>
              </a:rPr>
              <a:t>4</a:t>
            </a:r>
          </a:p>
        </p:txBody>
      </p:sp>
      <p:sp>
        <p:nvSpPr>
          <p:cNvPr id="16" name="TextBox 15"/>
          <p:cNvSpPr txBox="1"/>
          <p:nvPr userDrawn="1"/>
        </p:nvSpPr>
        <p:spPr bwMode="gray">
          <a:xfrm>
            <a:off x="1472902" y="3653668"/>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chemeClr val="bg1"/>
                </a:solidFill>
              </a:rPr>
              <a:t>8</a:t>
            </a:r>
          </a:p>
        </p:txBody>
      </p:sp>
      <p:sp>
        <p:nvSpPr>
          <p:cNvPr id="17" name="TextBox 16"/>
          <p:cNvSpPr txBox="1"/>
          <p:nvPr userDrawn="1"/>
        </p:nvSpPr>
        <p:spPr bwMode="gray">
          <a:xfrm>
            <a:off x="967157" y="2414947"/>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chemeClr val="bg1"/>
                </a:solidFill>
              </a:rPr>
              <a:t>5</a:t>
            </a:r>
          </a:p>
        </p:txBody>
      </p:sp>
      <p:sp>
        <p:nvSpPr>
          <p:cNvPr id="18" name="TextBox 17"/>
          <p:cNvSpPr txBox="1"/>
          <p:nvPr userDrawn="1"/>
        </p:nvSpPr>
        <p:spPr bwMode="gray">
          <a:xfrm>
            <a:off x="292833" y="76332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chemeClr val="bg1"/>
                </a:solidFill>
              </a:rPr>
              <a:t>1</a:t>
            </a:r>
          </a:p>
        </p:txBody>
      </p:sp>
      <p:grpSp>
        <p:nvGrpSpPr>
          <p:cNvPr id="2" name="Group 1"/>
          <p:cNvGrpSpPr/>
          <p:nvPr userDrawn="1"/>
        </p:nvGrpSpPr>
        <p:grpSpPr bwMode="gray">
          <a:xfrm>
            <a:off x="629995" y="1589135"/>
            <a:ext cx="274320" cy="492443"/>
            <a:chOff x="842273" y="1726771"/>
            <a:chExt cx="274320" cy="492443"/>
          </a:xfrm>
        </p:grpSpPr>
        <p:sp>
          <p:nvSpPr>
            <p:cNvPr id="14" name="TextBox 13"/>
            <p:cNvSpPr txBox="1"/>
            <p:nvPr userDrawn="1"/>
          </p:nvSpPr>
          <p:spPr bwMode="gray">
            <a:xfrm>
              <a:off x="842273" y="1726771"/>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chemeClr val="bg1"/>
                  </a:solidFill>
                </a:rPr>
                <a:t>3</a:t>
              </a:r>
            </a:p>
          </p:txBody>
        </p:sp>
        <p:sp>
          <p:nvSpPr>
            <p:cNvPr id="28" name="Rectangle 27"/>
            <p:cNvSpPr/>
            <p:nvPr userDrawn="1"/>
          </p:nvSpPr>
          <p:spPr bwMode="gray">
            <a:xfrm rot="20240294">
              <a:off x="1002510" y="1948341"/>
              <a:ext cx="18288" cy="4930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500"/>
                </a:spcBef>
              </a:pPr>
              <a:endParaRPr lang="en-US" sz="1000" dirty="0" err="1">
                <a:solidFill>
                  <a:schemeClr val="bg1"/>
                </a:solidFill>
              </a:endParaRPr>
            </a:p>
          </p:txBody>
        </p:sp>
      </p:grpSp>
      <p:sp>
        <p:nvSpPr>
          <p:cNvPr id="23" name="TextBox 22"/>
          <p:cNvSpPr txBox="1"/>
          <p:nvPr userDrawn="1"/>
        </p:nvSpPr>
        <p:spPr bwMode="gray">
          <a:xfrm>
            <a:off x="1135738" y="2827853"/>
            <a:ext cx="274320" cy="492443"/>
          </a:xfrm>
          <a:prstGeom prst="rect">
            <a:avLst/>
          </a:prstGeom>
          <a:noFill/>
          <a:ln w="12700">
            <a:noFill/>
          </a:ln>
        </p:spPr>
        <p:txBody>
          <a:bodyPr wrap="square" lIns="0" tIns="0" rIns="0" bIns="0" rtlCol="0" anchor="ctr">
            <a:spAutoFit/>
          </a:bodyPr>
          <a:lstStyle/>
          <a:p>
            <a:pPr>
              <a:spcBef>
                <a:spcPts val="500"/>
              </a:spcBef>
            </a:pPr>
            <a:r>
              <a:rPr lang="en-US" sz="3200" dirty="0">
                <a:ln w="9525">
                  <a:noFill/>
                </a:ln>
                <a:solidFill>
                  <a:schemeClr val="bg1"/>
                </a:solidFill>
              </a:rPr>
              <a:t>6</a:t>
            </a:r>
          </a:p>
        </p:txBody>
      </p:sp>
      <p:sp>
        <p:nvSpPr>
          <p:cNvPr id="20" name="Freeform 8"/>
          <p:cNvSpPr>
            <a:spLocks/>
          </p:cNvSpPr>
          <p:nvPr userDrawn="1"/>
        </p:nvSpPr>
        <p:spPr bwMode="gray">
          <a:xfrm rot="639035">
            <a:off x="-205849" y="219242"/>
            <a:ext cx="2804343" cy="4359447"/>
          </a:xfrm>
          <a:custGeom>
            <a:avLst/>
            <a:gdLst>
              <a:gd name="T0" fmla="*/ 0 w 1653"/>
              <a:gd name="T1" fmla="*/ 0 h 1280"/>
              <a:gd name="T2" fmla="*/ 829 w 1653"/>
              <a:gd name="T3" fmla="*/ 0 h 1280"/>
              <a:gd name="T4" fmla="*/ 1653 w 1653"/>
              <a:gd name="T5" fmla="*/ 1280 h 1280"/>
              <a:gd name="T6" fmla="*/ 824 w 1653"/>
              <a:gd name="T7" fmla="*/ 1280 h 1280"/>
              <a:gd name="T8" fmla="*/ 0 w 1653"/>
              <a:gd name="T9" fmla="*/ 0 h 128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4" fmla="*/ 94 w 10000"/>
              <a:gd name="connsiteY4" fmla="*/ 121 h 10000"/>
              <a:gd name="connsiteX0" fmla="*/ 0 w 10000"/>
              <a:gd name="connsiteY0" fmla="*/ 0 h 10000"/>
              <a:gd name="connsiteX1" fmla="*/ 5015 w 10000"/>
              <a:gd name="connsiteY1" fmla="*/ 0 h 10000"/>
              <a:gd name="connsiteX2" fmla="*/ 10000 w 10000"/>
              <a:gd name="connsiteY2" fmla="*/ 10000 h 10000"/>
              <a:gd name="connsiteX3" fmla="*/ 4985 w 10000"/>
              <a:gd name="connsiteY3" fmla="*/ 10000 h 10000"/>
              <a:gd name="connsiteX0" fmla="*/ 30 w 5015"/>
              <a:gd name="connsiteY0" fmla="*/ 0 h 10000"/>
              <a:gd name="connsiteX1" fmla="*/ 5015 w 5015"/>
              <a:gd name="connsiteY1" fmla="*/ 10000 h 10000"/>
              <a:gd name="connsiteX2" fmla="*/ 0 w 5015"/>
              <a:gd name="connsiteY2" fmla="*/ 10000 h 10000"/>
              <a:gd name="connsiteX0" fmla="*/ 0 w 9940"/>
              <a:gd name="connsiteY0" fmla="*/ 0 h 10000"/>
              <a:gd name="connsiteX1" fmla="*/ 9940 w 9940"/>
              <a:gd name="connsiteY1" fmla="*/ 10000 h 10000"/>
              <a:gd name="connsiteX0" fmla="*/ 0 w 10000"/>
              <a:gd name="connsiteY0" fmla="*/ 0 h 10000"/>
              <a:gd name="connsiteX1" fmla="*/ 2283 w 10000"/>
              <a:gd name="connsiteY1" fmla="*/ 2284 h 10000"/>
              <a:gd name="connsiteX2" fmla="*/ 10000 w 10000"/>
              <a:gd name="connsiteY2" fmla="*/ 10000 h 10000"/>
              <a:gd name="connsiteX0" fmla="*/ 0 w 10000"/>
              <a:gd name="connsiteY0" fmla="*/ 0 h 10000"/>
              <a:gd name="connsiteX1" fmla="*/ 2283 w 10000"/>
              <a:gd name="connsiteY1" fmla="*/ 2284 h 10000"/>
              <a:gd name="connsiteX2" fmla="*/ 8070 w 10000"/>
              <a:gd name="connsiteY2" fmla="*/ 8072 h 10000"/>
              <a:gd name="connsiteX3" fmla="*/ 10000 w 10000"/>
              <a:gd name="connsiteY3" fmla="*/ 10000 h 10000"/>
              <a:gd name="connsiteX0" fmla="*/ 0 w 7717"/>
              <a:gd name="connsiteY0" fmla="*/ 0 h 7716"/>
              <a:gd name="connsiteX1" fmla="*/ 5787 w 7717"/>
              <a:gd name="connsiteY1" fmla="*/ 5788 h 7716"/>
              <a:gd name="connsiteX2" fmla="*/ 7717 w 7717"/>
              <a:gd name="connsiteY2" fmla="*/ 7716 h 7716"/>
              <a:gd name="connsiteX0" fmla="*/ 0 w 7499"/>
              <a:gd name="connsiteY0" fmla="*/ 0 h 7501"/>
              <a:gd name="connsiteX1" fmla="*/ 7499 w 7499"/>
              <a:gd name="connsiteY1" fmla="*/ 7501 h 7501"/>
            </a:gdLst>
            <a:ahLst/>
            <a:cxnLst>
              <a:cxn ang="0">
                <a:pos x="connsiteX0" y="connsiteY0"/>
              </a:cxn>
              <a:cxn ang="0">
                <a:pos x="connsiteX1" y="connsiteY1"/>
              </a:cxn>
            </a:cxnLst>
            <a:rect l="l" t="t" r="r" b="b"/>
            <a:pathLst>
              <a:path w="7499" h="7501">
                <a:moveTo>
                  <a:pt x="0" y="0"/>
                </a:moveTo>
                <a:lnTo>
                  <a:pt x="7499" y="7501"/>
                </a:lnTo>
              </a:path>
            </a:pathLst>
          </a:custGeom>
          <a:noFill/>
          <a:ln w="63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11"/>
          <p:cNvSpPr/>
          <p:nvPr userDrawn="1"/>
        </p:nvSpPr>
        <p:spPr bwMode="gray">
          <a:xfrm>
            <a:off x="5181963" y="-2355"/>
            <a:ext cx="891898" cy="410584"/>
          </a:xfrm>
          <a:custGeom>
            <a:avLst/>
            <a:gdLst>
              <a:gd name="connsiteX0" fmla="*/ 0 w 891898"/>
              <a:gd name="connsiteY0" fmla="*/ 0 h 504825"/>
              <a:gd name="connsiteX1" fmla="*/ 891898 w 891898"/>
              <a:gd name="connsiteY1" fmla="*/ 0 h 504825"/>
              <a:gd name="connsiteX2" fmla="*/ 891898 w 891898"/>
              <a:gd name="connsiteY2" fmla="*/ 504825 h 504825"/>
              <a:gd name="connsiteX3" fmla="*/ 0 w 891898"/>
              <a:gd name="connsiteY3" fmla="*/ 504825 h 504825"/>
              <a:gd name="connsiteX4" fmla="*/ 0 w 891898"/>
              <a:gd name="connsiteY4" fmla="*/ 0 h 504825"/>
              <a:gd name="connsiteX0" fmla="*/ 891898 w 983338"/>
              <a:gd name="connsiteY0" fmla="*/ 0 h 504825"/>
              <a:gd name="connsiteX1" fmla="*/ 891898 w 983338"/>
              <a:gd name="connsiteY1" fmla="*/ 504825 h 504825"/>
              <a:gd name="connsiteX2" fmla="*/ 0 w 983338"/>
              <a:gd name="connsiteY2" fmla="*/ 504825 h 504825"/>
              <a:gd name="connsiteX3" fmla="*/ 0 w 983338"/>
              <a:gd name="connsiteY3" fmla="*/ 0 h 504825"/>
              <a:gd name="connsiteX4" fmla="*/ 983338 w 983338"/>
              <a:gd name="connsiteY4" fmla="*/ 91440 h 504825"/>
              <a:gd name="connsiteX0" fmla="*/ 891898 w 891898"/>
              <a:gd name="connsiteY0" fmla="*/ 0 h 504825"/>
              <a:gd name="connsiteX1" fmla="*/ 891898 w 891898"/>
              <a:gd name="connsiteY1" fmla="*/ 504825 h 504825"/>
              <a:gd name="connsiteX2" fmla="*/ 0 w 891898"/>
              <a:gd name="connsiteY2" fmla="*/ 504825 h 504825"/>
              <a:gd name="connsiteX3" fmla="*/ 0 w 891898"/>
              <a:gd name="connsiteY3" fmla="*/ 0 h 504825"/>
            </a:gdLst>
            <a:ahLst/>
            <a:cxnLst>
              <a:cxn ang="0">
                <a:pos x="connsiteX0" y="connsiteY0"/>
              </a:cxn>
              <a:cxn ang="0">
                <a:pos x="connsiteX1" y="connsiteY1"/>
              </a:cxn>
              <a:cxn ang="0">
                <a:pos x="connsiteX2" y="connsiteY2"/>
              </a:cxn>
              <a:cxn ang="0">
                <a:pos x="connsiteX3" y="connsiteY3"/>
              </a:cxn>
            </a:cxnLst>
            <a:rect l="l" t="t" r="r" b="b"/>
            <a:pathLst>
              <a:path w="891898" h="504825">
                <a:moveTo>
                  <a:pt x="891898" y="0"/>
                </a:moveTo>
                <a:lnTo>
                  <a:pt x="891898" y="504825"/>
                </a:lnTo>
                <a:lnTo>
                  <a:pt x="0" y="504825"/>
                </a:lnTo>
                <a:lnTo>
                  <a:pt x="0" y="0"/>
                </a:lnTo>
              </a:path>
            </a:pathLst>
          </a:custGeom>
          <a:solidFill>
            <a:schemeClr val="accent6"/>
          </a:solidFill>
          <a:ln w="127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3" name="TextBox 32"/>
          <p:cNvSpPr txBox="1"/>
          <p:nvPr userDrawn="1"/>
        </p:nvSpPr>
        <p:spPr bwMode="gray">
          <a:xfrm>
            <a:off x="5181963" y="184256"/>
            <a:ext cx="891898" cy="184666"/>
          </a:xfrm>
          <a:prstGeom prst="rect">
            <a:avLst/>
          </a:prstGeom>
          <a:noFill/>
        </p:spPr>
        <p:txBody>
          <a:bodyPr wrap="square" lIns="0" tIns="0" rIns="0" bIns="0" rtlCol="0" anchor="b" anchorCtr="0">
            <a:spAutoFit/>
          </a:bodyPr>
          <a:lstStyle/>
          <a:p>
            <a:pPr algn="ctr"/>
            <a:r>
              <a:rPr lang="en-US" sz="1200" b="0" dirty="0">
                <a:solidFill>
                  <a:schemeClr val="bg1"/>
                </a:solidFill>
                <a:latin typeface="Arial" pitchFamily="34" charset="0"/>
                <a:cs typeface="Arial" pitchFamily="34" charset="0"/>
              </a:rPr>
              <a:t>Road</a:t>
            </a:r>
            <a:r>
              <a:rPr lang="en-US" sz="1200" b="0" baseline="0" dirty="0">
                <a:solidFill>
                  <a:schemeClr val="bg1"/>
                </a:solidFill>
                <a:latin typeface="Arial" pitchFamily="34" charset="0"/>
                <a:cs typeface="Arial" pitchFamily="34" charset="0"/>
              </a:rPr>
              <a:t> Map</a:t>
            </a:r>
            <a:endParaRPr lang="en-US" sz="1200" b="0" dirty="0">
              <a:solidFill>
                <a:schemeClr val="bg1"/>
              </a:solidFill>
              <a:latin typeface="Arial" pitchFamily="34" charset="0"/>
              <a:cs typeface="Arial" pitchFamily="34" charset="0"/>
            </a:endParaRPr>
          </a:p>
        </p:txBody>
      </p:sp>
      <p:sp>
        <p:nvSpPr>
          <p:cNvPr id="31" name="TextBox 30"/>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accent1"/>
                </a:solidFill>
                <a:effectLst/>
                <a:uLnTx/>
                <a:uFillTx/>
                <a:latin typeface="Arial" panose="020B0604020202020204" pitchFamily="34" charset="0"/>
                <a:ea typeface="+mn-ea"/>
                <a:cs typeface="+mn-cs"/>
              </a:rPr>
              <a:t>©</a:t>
            </a:r>
            <a:r>
              <a:rPr kumimoji="0" lang="en-US" sz="500" b="0" i="0" u="none" strike="noStrike" kern="1200" cap="none" spc="0" normalizeH="0" baseline="0" noProof="0" dirty="0">
                <a:ln>
                  <a:noFill/>
                </a:ln>
                <a:solidFill>
                  <a:schemeClr val="accent1"/>
                </a:solidFill>
                <a:effectLst/>
                <a:uLnTx/>
                <a:uFillTx/>
                <a:latin typeface="+mn-lt"/>
                <a:ea typeface="+mn-ea"/>
                <a:cs typeface="+mn-cs"/>
              </a:rPr>
              <a:t> 2018 The Advisory Board Company • </a:t>
            </a:r>
            <a:r>
              <a:rPr kumimoji="0" lang="en-US" sz="500" b="1" i="0" u="none" strike="noStrike" kern="1200" cap="none" spc="0" normalizeH="0" baseline="0" noProof="0" dirty="0">
                <a:ln>
                  <a:noFill/>
                </a:ln>
                <a:solidFill>
                  <a:schemeClr val="accent1"/>
                </a:solidFill>
                <a:effectLst/>
                <a:uLnTx/>
                <a:uFillTx/>
                <a:latin typeface="+mn-lt"/>
                <a:ea typeface="+mn-ea"/>
                <a:cs typeface="+mn-cs"/>
              </a:rPr>
              <a:t>advisory.com</a:t>
            </a:r>
            <a:endParaRPr kumimoji="0" lang="en-US" sz="500" b="0" i="0" u="none" strike="noStrike" kern="1200" cap="none" spc="0" normalizeH="0" baseline="0" noProof="0" dirty="0">
              <a:ln>
                <a:noFill/>
              </a:ln>
              <a:solidFill>
                <a:schemeClr val="accent1"/>
              </a:solidFill>
              <a:effectLst/>
              <a:uLnTx/>
              <a:uFillTx/>
              <a:latin typeface="+mn-lt"/>
              <a:ea typeface="+mn-ea"/>
              <a:cs typeface="+mn-cs"/>
            </a:endParaRP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444245" y="-2355"/>
            <a:ext cx="1552324" cy="2257536"/>
          </a:xfrm>
          <a:prstGeom prst="rect">
            <a:avLst/>
          </a:prstGeom>
        </p:spPr>
      </p:pic>
      <p:sp>
        <p:nvSpPr>
          <p:cNvPr id="27" name="Title 1"/>
          <p:cNvSpPr>
            <a:spLocks noGrp="1"/>
          </p:cNvSpPr>
          <p:nvPr>
            <p:ph type="title" hasCustomPrompt="1"/>
          </p:nvPr>
        </p:nvSpPr>
        <p:spPr bwMode="gray">
          <a:xfrm>
            <a:off x="893636" y="901822"/>
            <a:ext cx="4572000" cy="215444"/>
          </a:xfrm>
        </p:spPr>
        <p:txBody>
          <a:bodyPr anchor="ctr" anchorCtr="0"/>
          <a:lstStyle>
            <a:lvl1pPr>
              <a:defRPr sz="1400" b="0"/>
            </a:lvl1pPr>
          </a:lstStyle>
          <a:p>
            <a:r>
              <a:rPr lang="en-US" dirty="0"/>
              <a:t>Section Title – Arial 14pt Regular, White, Use Title Case</a:t>
            </a:r>
          </a:p>
        </p:txBody>
      </p:sp>
      <p:sp>
        <p:nvSpPr>
          <p:cNvPr id="32" name="Text Placeholder 4"/>
          <p:cNvSpPr>
            <a:spLocks noGrp="1"/>
          </p:cNvSpPr>
          <p:nvPr>
            <p:ph type="body" sz="quarter" idx="28" hasCustomPrompt="1"/>
          </p:nvPr>
        </p:nvSpPr>
        <p:spPr bwMode="gray">
          <a:xfrm>
            <a:off x="1053142" y="134550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4" name="Text Placeholder 4"/>
          <p:cNvSpPr>
            <a:spLocks noGrp="1"/>
          </p:cNvSpPr>
          <p:nvPr>
            <p:ph type="body" sz="quarter" idx="31" hasCustomPrompt="1"/>
          </p:nvPr>
        </p:nvSpPr>
        <p:spPr bwMode="gray">
          <a:xfrm>
            <a:off x="1218664" y="1758412"/>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5" name="Text Placeholder 4"/>
          <p:cNvSpPr>
            <a:spLocks noGrp="1"/>
          </p:cNvSpPr>
          <p:nvPr>
            <p:ph type="body" sz="quarter" idx="32" hasCustomPrompt="1"/>
          </p:nvPr>
        </p:nvSpPr>
        <p:spPr bwMode="gray">
          <a:xfrm>
            <a:off x="1384186" y="2171318"/>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6" name="Text Placeholder 4"/>
          <p:cNvSpPr>
            <a:spLocks noGrp="1"/>
          </p:cNvSpPr>
          <p:nvPr>
            <p:ph type="body" sz="quarter" idx="45" hasCustomPrompt="1"/>
          </p:nvPr>
        </p:nvSpPr>
        <p:spPr bwMode="gray">
          <a:xfrm>
            <a:off x="1549708" y="2584224"/>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7" name="Text Placeholder 4"/>
          <p:cNvSpPr>
            <a:spLocks noGrp="1"/>
          </p:cNvSpPr>
          <p:nvPr>
            <p:ph type="body" sz="quarter" idx="46" hasCustomPrompt="1"/>
          </p:nvPr>
        </p:nvSpPr>
        <p:spPr bwMode="gray">
          <a:xfrm>
            <a:off x="1715230" y="2997130"/>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8" name="Text Placeholder 4"/>
          <p:cNvSpPr>
            <a:spLocks noGrp="1"/>
          </p:cNvSpPr>
          <p:nvPr>
            <p:ph type="body" sz="quarter" idx="47" hasCustomPrompt="1"/>
          </p:nvPr>
        </p:nvSpPr>
        <p:spPr bwMode="gray">
          <a:xfrm>
            <a:off x="1880752" y="3410036"/>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
        <p:nvSpPr>
          <p:cNvPr id="39" name="Text Placeholder 4"/>
          <p:cNvSpPr>
            <a:spLocks noGrp="1"/>
          </p:cNvSpPr>
          <p:nvPr>
            <p:ph type="body" sz="quarter" idx="48" hasCustomPrompt="1"/>
          </p:nvPr>
        </p:nvSpPr>
        <p:spPr bwMode="gray">
          <a:xfrm>
            <a:off x="2046275" y="3822945"/>
            <a:ext cx="4114800" cy="153888"/>
          </a:xfrm>
        </p:spPr>
        <p:txBody>
          <a:bodyPr anchor="ctr" anchorCtr="0"/>
          <a:lstStyle>
            <a:lvl1pPr marL="0" indent="0">
              <a:spcBef>
                <a:spcPts val="0"/>
              </a:spcBef>
              <a:buNone/>
              <a:defRPr>
                <a:solidFill>
                  <a:schemeClr val="accent1"/>
                </a:solidFill>
              </a:defRPr>
            </a:lvl1pPr>
            <a:lvl2pPr marL="114300" indent="0">
              <a:spcBef>
                <a:spcPts val="0"/>
              </a:spcBef>
              <a:buNone/>
              <a:defRPr>
                <a:solidFill>
                  <a:schemeClr val="accent1"/>
                </a:solidFill>
              </a:defRPr>
            </a:lvl2pPr>
            <a:lvl3pPr marL="228600" indent="0">
              <a:spcBef>
                <a:spcPts val="0"/>
              </a:spcBef>
              <a:buNone/>
              <a:defRPr>
                <a:solidFill>
                  <a:schemeClr val="accent1"/>
                </a:solidFill>
              </a:defRPr>
            </a:lvl3pPr>
            <a:lvl4pPr marL="342900" indent="0">
              <a:spcBef>
                <a:spcPts val="0"/>
              </a:spcBef>
              <a:buNone/>
              <a:defRPr>
                <a:solidFill>
                  <a:schemeClr val="accent1"/>
                </a:solidFill>
              </a:defRPr>
            </a:lvl4pPr>
            <a:lvl5pPr marL="457200" indent="0">
              <a:spcBef>
                <a:spcPts val="0"/>
              </a:spcBef>
              <a:buNone/>
              <a:defRPr>
                <a:solidFill>
                  <a:schemeClr val="accent1"/>
                </a:solidFill>
              </a:defRPr>
            </a:lvl5pPr>
          </a:lstStyle>
          <a:p>
            <a:pPr lvl="0"/>
            <a:r>
              <a:rPr lang="en-US" dirty="0"/>
              <a:t>Section Title – Arial 10pt Regular, Accent 1, Use Title Case</a:t>
            </a:r>
          </a:p>
        </p:txBody>
      </p:sp>
    </p:spTree>
    <p:extLst>
      <p:ext uri="{BB962C8B-B14F-4D97-AF65-F5344CB8AC3E}">
        <p14:creationId xmlns:p14="http://schemas.microsoft.com/office/powerpoint/2010/main" val="3586289546"/>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3295" y="3612362"/>
            <a:ext cx="5739063" cy="1077218"/>
          </a:xfrm>
        </p:spPr>
        <p:txBody>
          <a:bodyPr/>
          <a:lstStyle>
            <a:lvl1pPr>
              <a:defRPr sz="3500" b="0">
                <a:solidFill>
                  <a:schemeClr val="tx1"/>
                </a:solidFill>
              </a:defRPr>
            </a:lvl1pPr>
          </a:lstStyle>
          <a:p>
            <a:r>
              <a:rPr lang="en-US" dirty="0"/>
              <a:t>Presentation Title – Arial 35pt Regular, Use Title Case</a:t>
            </a:r>
          </a:p>
        </p:txBody>
      </p:sp>
      <p:sp>
        <p:nvSpPr>
          <p:cNvPr id="6" name="Text Placeholder 5"/>
          <p:cNvSpPr>
            <a:spLocks noGrp="1"/>
          </p:cNvSpPr>
          <p:nvPr>
            <p:ph type="body" sz="quarter" idx="21" hasCustomPrompt="1"/>
          </p:nvPr>
        </p:nvSpPr>
        <p:spPr bwMode="gray">
          <a:xfrm>
            <a:off x="1854301" y="359914"/>
            <a:ext cx="2286000" cy="429768"/>
          </a:xfrm>
        </p:spPr>
        <p:txBody>
          <a:bodyPr anchor="ctr">
            <a:noAutofit/>
          </a:bodyPr>
          <a:lstStyle>
            <a:lvl1pPr marL="0" indent="0">
              <a:spcBef>
                <a:spcPts val="0"/>
              </a:spcBef>
              <a:buNone/>
              <a:defRPr sz="115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Name Appears Here Identically to Official Lock-up</a:t>
            </a:r>
          </a:p>
        </p:txBody>
      </p:sp>
      <p:cxnSp>
        <p:nvCxnSpPr>
          <p:cNvPr id="12" name="Straight Connector 11"/>
          <p:cNvCxnSpPr/>
          <p:nvPr userDrawn="1"/>
        </p:nvCxnSpPr>
        <p:spPr>
          <a:xfrm>
            <a:off x="1729422" y="359914"/>
            <a:ext cx="0" cy="432435"/>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27303" y="359914"/>
            <a:ext cx="1549400" cy="431800"/>
          </a:xfrm>
          <a:prstGeom prst="rect">
            <a:avLst/>
          </a:prstGeom>
        </p:spPr>
      </p:pic>
    </p:spTree>
    <p:extLst>
      <p:ext uri="{BB962C8B-B14F-4D97-AF65-F5344CB8AC3E}">
        <p14:creationId xmlns:p14="http://schemas.microsoft.com/office/powerpoint/2010/main" val="7912844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493295" y="3612362"/>
            <a:ext cx="5739063" cy="1077218"/>
          </a:xfrm>
        </p:spPr>
        <p:txBody>
          <a:bodyPr/>
          <a:lstStyle>
            <a:lvl1pPr>
              <a:defRPr sz="3500" b="0">
                <a:solidFill>
                  <a:schemeClr val="tx1"/>
                </a:solidFill>
              </a:defRPr>
            </a:lvl1pPr>
          </a:lstStyle>
          <a:p>
            <a:r>
              <a:rPr lang="en-US" dirty="0"/>
              <a:t>Presentation Title – Arial 35pt Regular, Use Title Case</a:t>
            </a:r>
          </a:p>
        </p:txBody>
      </p: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27303" y="359914"/>
            <a:ext cx="1549400" cy="431800"/>
          </a:xfrm>
          <a:prstGeom prst="rect">
            <a:avLst/>
          </a:prstGeom>
        </p:spPr>
      </p:pic>
    </p:spTree>
    <p:extLst>
      <p:ext uri="{BB962C8B-B14F-4D97-AF65-F5344CB8AC3E}">
        <p14:creationId xmlns:p14="http://schemas.microsoft.com/office/powerpoint/2010/main" val="33003407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93295" y="16928"/>
            <a:ext cx="5586830" cy="230832"/>
          </a:xfrm>
        </p:spPr>
        <p:txBody>
          <a:bodyPr anchor="t" anchorCtr="0"/>
          <a:lstStyle>
            <a:lvl1pPr>
              <a:defRPr sz="1500" b="0">
                <a:solidFill>
                  <a:schemeClr val="tx1"/>
                </a:solidFill>
              </a:defRPr>
            </a:lvl1pPr>
          </a:lstStyle>
          <a:p>
            <a:r>
              <a:rPr lang="en-US" sz="1500" dirty="0"/>
              <a:t>Presentation Subtitle – Arial 15pt Regular, Use Title Case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066" y="4550731"/>
            <a:ext cx="2758044" cy="119033"/>
          </a:xfrm>
          <a:prstGeom prst="rect">
            <a:avLst/>
          </a:prstGeom>
        </p:spPr>
      </p:pic>
      <p:sp>
        <p:nvSpPr>
          <p:cNvPr id="9" name="Text Placeholder 5"/>
          <p:cNvSpPr txBox="1">
            <a:spLocks/>
          </p:cNvSpPr>
          <p:nvPr userDrawn="1"/>
        </p:nvSpPr>
        <p:spPr bwMode="gray">
          <a:xfrm>
            <a:off x="3282078" y="4540103"/>
            <a:ext cx="3107155" cy="137083"/>
          </a:xfrm>
          <a:prstGeom prst="rect">
            <a:avLst/>
          </a:prstGeom>
        </p:spPr>
        <p:txBody>
          <a:bodyPr wrap="square" lIns="0" tIns="0" rIns="0" bIns="0">
            <a:spAutoFit/>
          </a:bodyPr>
          <a:lstStyle/>
          <a:p>
            <a:pPr algn="r"/>
            <a:r>
              <a:rPr lang="en-US" sz="950" dirty="0">
                <a:solidFill>
                  <a:srgbClr val="333E48"/>
                </a:solidFill>
                <a:ea typeface="Times New Roman"/>
                <a:cs typeface="Times New Roman"/>
              </a:rPr>
              <a:t>research            technology              consulting</a:t>
            </a:r>
            <a:endParaRPr lang="en-US" sz="1200" dirty="0">
              <a:solidFill>
                <a:srgbClr val="333E48"/>
              </a:solidFill>
              <a:latin typeface="Times New Roman"/>
              <a:ea typeface="Times New Roman"/>
            </a:endParaRPr>
          </a:p>
        </p:txBody>
      </p:sp>
      <p:cxnSp>
        <p:nvCxnSpPr>
          <p:cNvPr id="10" name="Straight Connector 9"/>
          <p:cNvCxnSpPr/>
          <p:nvPr userDrawn="1"/>
        </p:nvCxnSpPr>
        <p:spPr>
          <a:xfrm>
            <a:off x="-4290" y="4336047"/>
            <a:ext cx="6405090" cy="0"/>
          </a:xfrm>
          <a:prstGeom prst="line">
            <a:avLst/>
          </a:prstGeom>
          <a:noFill/>
          <a:ln w="12700" cap="flat" cmpd="sng" algn="ctr">
            <a:solidFill>
              <a:schemeClr val="accent4"/>
            </a:solidFill>
            <a:prstDash val="solid"/>
            <a:miter lim="800000"/>
          </a:ln>
          <a:effectLst/>
        </p:spPr>
      </p:cxnSp>
      <p:grpSp>
        <p:nvGrpSpPr>
          <p:cNvPr id="11" name="Group 10"/>
          <p:cNvGrpSpPr/>
          <p:nvPr userDrawn="1"/>
        </p:nvGrpSpPr>
        <p:grpSpPr>
          <a:xfrm>
            <a:off x="5584851" y="4542229"/>
            <a:ext cx="212687" cy="135825"/>
            <a:chOff x="-610120" y="-1070802"/>
            <a:chExt cx="8498295" cy="5422283"/>
          </a:xfrm>
          <a:solidFill>
            <a:schemeClr val="accent6"/>
          </a:solidFill>
        </p:grpSpPr>
        <p:sp>
          <p:nvSpPr>
            <p:cNvPr id="19" name="Rectangle 43"/>
            <p:cNvSpPr/>
            <p:nvPr userDrawn="1"/>
          </p:nvSpPr>
          <p:spPr bwMode="gray">
            <a:xfrm flipH="1">
              <a:off x="3360114" y="1072841"/>
              <a:ext cx="4528061" cy="3278640"/>
            </a:xfrm>
            <a:custGeom>
              <a:avLst/>
              <a:gdLst>
                <a:gd name="connsiteX0" fmla="*/ 0 w 2274647"/>
                <a:gd name="connsiteY0" fmla="*/ 0 h 3285891"/>
                <a:gd name="connsiteX1" fmla="*/ 2274647 w 2274647"/>
                <a:gd name="connsiteY1" fmla="*/ 0 h 3285891"/>
                <a:gd name="connsiteX2" fmla="*/ 2274647 w 2274647"/>
                <a:gd name="connsiteY2" fmla="*/ 3285891 h 3285891"/>
                <a:gd name="connsiteX3" fmla="*/ 0 w 2274647"/>
                <a:gd name="connsiteY3" fmla="*/ 3285891 h 3285891"/>
                <a:gd name="connsiteX4" fmla="*/ 0 w 2274647"/>
                <a:gd name="connsiteY4"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454 w 2275101"/>
                <a:gd name="connsiteY0" fmla="*/ 0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454 w 2275101"/>
                <a:gd name="connsiteY5" fmla="*/ 0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21771 h 3285891"/>
                <a:gd name="connsiteX1" fmla="*/ 2275101 w 2275101"/>
                <a:gd name="connsiteY1" fmla="*/ 0 h 3285891"/>
                <a:gd name="connsiteX2" fmla="*/ 2275101 w 2275101"/>
                <a:gd name="connsiteY2" fmla="*/ 3285891 h 3285891"/>
                <a:gd name="connsiteX3" fmla="*/ 454 w 2275101"/>
                <a:gd name="connsiteY3" fmla="*/ 3285891 h 3285891"/>
                <a:gd name="connsiteX4" fmla="*/ 0 w 2275101"/>
                <a:gd name="connsiteY4" fmla="*/ 687434 h 3285891"/>
                <a:gd name="connsiteX5" fmla="*/ 1034596 w 2275101"/>
                <a:gd name="connsiteY5" fmla="*/ 21771 h 3285891"/>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12143 h 3276263"/>
                <a:gd name="connsiteX1" fmla="*/ 2256958 w 2275101"/>
                <a:gd name="connsiteY1" fmla="*/ 621743 h 3276263"/>
                <a:gd name="connsiteX2" fmla="*/ 2275101 w 2275101"/>
                <a:gd name="connsiteY2" fmla="*/ 3276263 h 3276263"/>
                <a:gd name="connsiteX3" fmla="*/ 454 w 2275101"/>
                <a:gd name="connsiteY3" fmla="*/ 3276263 h 3276263"/>
                <a:gd name="connsiteX4" fmla="*/ 0 w 2275101"/>
                <a:gd name="connsiteY4" fmla="*/ 677806 h 3276263"/>
                <a:gd name="connsiteX5" fmla="*/ 1034596 w 2275101"/>
                <a:gd name="connsiteY5" fmla="*/ 12143 h 3276263"/>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64120"/>
                <a:gd name="connsiteX1" fmla="*/ 2256958 w 2275101"/>
                <a:gd name="connsiteY1" fmla="*/ 609600 h 3264120"/>
                <a:gd name="connsiteX2" fmla="*/ 2275101 w 2275101"/>
                <a:gd name="connsiteY2" fmla="*/ 3264120 h 3264120"/>
                <a:gd name="connsiteX3" fmla="*/ 454 w 2275101"/>
                <a:gd name="connsiteY3" fmla="*/ 3264120 h 3264120"/>
                <a:gd name="connsiteX4" fmla="*/ 0 w 2275101"/>
                <a:gd name="connsiteY4" fmla="*/ 665663 h 3264120"/>
                <a:gd name="connsiteX5" fmla="*/ 1034596 w 2275101"/>
                <a:gd name="connsiteY5" fmla="*/ 0 h 3264120"/>
                <a:gd name="connsiteX0" fmla="*/ 1034596 w 2275101"/>
                <a:gd name="connsiteY0" fmla="*/ 0 h 3278634"/>
                <a:gd name="connsiteX1" fmla="*/ 2256958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275101"/>
                <a:gd name="connsiteY0" fmla="*/ 0 h 3278634"/>
                <a:gd name="connsiteX1" fmla="*/ 2267843 w 2275101"/>
                <a:gd name="connsiteY1" fmla="*/ 624114 h 3278634"/>
                <a:gd name="connsiteX2" fmla="*/ 2275101 w 2275101"/>
                <a:gd name="connsiteY2" fmla="*/ 3278634 h 3278634"/>
                <a:gd name="connsiteX3" fmla="*/ 454 w 2275101"/>
                <a:gd name="connsiteY3" fmla="*/ 3278634 h 3278634"/>
                <a:gd name="connsiteX4" fmla="*/ 0 w 2275101"/>
                <a:gd name="connsiteY4" fmla="*/ 680177 h 3278634"/>
                <a:gd name="connsiteX5" fmla="*/ 1034596 w 2275101"/>
                <a:gd name="connsiteY5"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42659"/>
                <a:gd name="connsiteY0" fmla="*/ 0 h 3278634"/>
                <a:gd name="connsiteX1" fmla="*/ 2267843 w 2442659"/>
                <a:gd name="connsiteY1" fmla="*/ 624114 h 3278634"/>
                <a:gd name="connsiteX2" fmla="*/ 2271486 w 2442659"/>
                <a:gd name="connsiteY2" fmla="*/ 1707062 h 3278634"/>
                <a:gd name="connsiteX3" fmla="*/ 2275101 w 2442659"/>
                <a:gd name="connsiteY3" fmla="*/ 3278634 h 3278634"/>
                <a:gd name="connsiteX4" fmla="*/ 454 w 2442659"/>
                <a:gd name="connsiteY4" fmla="*/ 3278634 h 3278634"/>
                <a:gd name="connsiteX5" fmla="*/ 0 w 2442659"/>
                <a:gd name="connsiteY5" fmla="*/ 680177 h 3278634"/>
                <a:gd name="connsiteX6" fmla="*/ 1034596 w 2442659"/>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479011"/>
                <a:gd name="connsiteY0" fmla="*/ 0 h 3278634"/>
                <a:gd name="connsiteX1" fmla="*/ 2267843 w 2479011"/>
                <a:gd name="connsiteY1" fmla="*/ 624114 h 3278634"/>
                <a:gd name="connsiteX2" fmla="*/ 2271486 w 2479011"/>
                <a:gd name="connsiteY2" fmla="*/ 1707062 h 3278634"/>
                <a:gd name="connsiteX3" fmla="*/ 2275101 w 2479011"/>
                <a:gd name="connsiteY3" fmla="*/ 3278634 h 3278634"/>
                <a:gd name="connsiteX4" fmla="*/ 454 w 2479011"/>
                <a:gd name="connsiteY4" fmla="*/ 3278634 h 3278634"/>
                <a:gd name="connsiteX5" fmla="*/ 0 w 2479011"/>
                <a:gd name="connsiteY5" fmla="*/ 680177 h 3278634"/>
                <a:gd name="connsiteX6" fmla="*/ 1034596 w 2479011"/>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60145"/>
                <a:gd name="connsiteY0" fmla="*/ 0 h 3278634"/>
                <a:gd name="connsiteX1" fmla="*/ 2267843 w 2360145"/>
                <a:gd name="connsiteY1" fmla="*/ 624114 h 3278634"/>
                <a:gd name="connsiteX2" fmla="*/ 2271486 w 2360145"/>
                <a:gd name="connsiteY2" fmla="*/ 1707062 h 3278634"/>
                <a:gd name="connsiteX3" fmla="*/ 2275101 w 2360145"/>
                <a:gd name="connsiteY3" fmla="*/ 3278634 h 3278634"/>
                <a:gd name="connsiteX4" fmla="*/ 454 w 2360145"/>
                <a:gd name="connsiteY4" fmla="*/ 3278634 h 3278634"/>
                <a:gd name="connsiteX5" fmla="*/ 0 w 2360145"/>
                <a:gd name="connsiteY5" fmla="*/ 680177 h 3278634"/>
                <a:gd name="connsiteX6" fmla="*/ 1034596 w 2360145"/>
                <a:gd name="connsiteY6" fmla="*/ 0 h 3278634"/>
                <a:gd name="connsiteX0" fmla="*/ 1034596 w 2370746"/>
                <a:gd name="connsiteY0" fmla="*/ 0 h 3278634"/>
                <a:gd name="connsiteX1" fmla="*/ 2267843 w 2370746"/>
                <a:gd name="connsiteY1" fmla="*/ 624114 h 3278634"/>
                <a:gd name="connsiteX2" fmla="*/ 2300515 w 2370746"/>
                <a:gd name="connsiteY2" fmla="*/ 1347833 h 3278634"/>
                <a:gd name="connsiteX3" fmla="*/ 2271486 w 2370746"/>
                <a:gd name="connsiteY3" fmla="*/ 1707062 h 3278634"/>
                <a:gd name="connsiteX4" fmla="*/ 2275101 w 2370746"/>
                <a:gd name="connsiteY4" fmla="*/ 3278634 h 3278634"/>
                <a:gd name="connsiteX5" fmla="*/ 454 w 2370746"/>
                <a:gd name="connsiteY5" fmla="*/ 3278634 h 3278634"/>
                <a:gd name="connsiteX6" fmla="*/ 0 w 2370746"/>
                <a:gd name="connsiteY6" fmla="*/ 680177 h 3278634"/>
                <a:gd name="connsiteX7" fmla="*/ 1034596 w 2370746"/>
                <a:gd name="connsiteY7" fmla="*/ 0 h 3278634"/>
                <a:gd name="connsiteX0" fmla="*/ 1034596 w 2392932"/>
                <a:gd name="connsiteY0" fmla="*/ 0 h 3278634"/>
                <a:gd name="connsiteX1" fmla="*/ 2267843 w 2392932"/>
                <a:gd name="connsiteY1" fmla="*/ 624114 h 3278634"/>
                <a:gd name="connsiteX2" fmla="*/ 2354942 w 2392932"/>
                <a:gd name="connsiteY2" fmla="*/ 1061176 h 3278634"/>
                <a:gd name="connsiteX3" fmla="*/ 2300515 w 2392932"/>
                <a:gd name="connsiteY3" fmla="*/ 1347833 h 3278634"/>
                <a:gd name="connsiteX4" fmla="*/ 2271486 w 2392932"/>
                <a:gd name="connsiteY4" fmla="*/ 1707062 h 3278634"/>
                <a:gd name="connsiteX5" fmla="*/ 2275101 w 2392932"/>
                <a:gd name="connsiteY5" fmla="*/ 3278634 h 3278634"/>
                <a:gd name="connsiteX6" fmla="*/ 454 w 2392932"/>
                <a:gd name="connsiteY6" fmla="*/ 3278634 h 3278634"/>
                <a:gd name="connsiteX7" fmla="*/ 0 w 2392932"/>
                <a:gd name="connsiteY7" fmla="*/ 680177 h 3278634"/>
                <a:gd name="connsiteX8" fmla="*/ 1034596 w 2392932"/>
                <a:gd name="connsiteY8" fmla="*/ 0 h 3278634"/>
                <a:gd name="connsiteX0" fmla="*/ 1034596 w 2497368"/>
                <a:gd name="connsiteY0" fmla="*/ 0 h 3278634"/>
                <a:gd name="connsiteX1" fmla="*/ 2267843 w 2497368"/>
                <a:gd name="connsiteY1" fmla="*/ 624114 h 3278634"/>
                <a:gd name="connsiteX2" fmla="*/ 2354942 w 2497368"/>
                <a:gd name="connsiteY2" fmla="*/ 1061176 h 3278634"/>
                <a:gd name="connsiteX3" fmla="*/ 2496458 w 2497368"/>
                <a:gd name="connsiteY3" fmla="*/ 1790519 h 3278634"/>
                <a:gd name="connsiteX4" fmla="*/ 2271486 w 2497368"/>
                <a:gd name="connsiteY4" fmla="*/ 1707062 h 3278634"/>
                <a:gd name="connsiteX5" fmla="*/ 2275101 w 2497368"/>
                <a:gd name="connsiteY5" fmla="*/ 3278634 h 3278634"/>
                <a:gd name="connsiteX6" fmla="*/ 454 w 2497368"/>
                <a:gd name="connsiteY6" fmla="*/ 3278634 h 3278634"/>
                <a:gd name="connsiteX7" fmla="*/ 0 w 2497368"/>
                <a:gd name="connsiteY7" fmla="*/ 680177 h 3278634"/>
                <a:gd name="connsiteX8" fmla="*/ 1034596 w 2497368"/>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12752"/>
                <a:gd name="connsiteY0" fmla="*/ 0 h 3278634"/>
                <a:gd name="connsiteX1" fmla="*/ 2267843 w 2512752"/>
                <a:gd name="connsiteY1" fmla="*/ 624114 h 3278634"/>
                <a:gd name="connsiteX2" fmla="*/ 2354942 w 2512752"/>
                <a:gd name="connsiteY2" fmla="*/ 1061176 h 3278634"/>
                <a:gd name="connsiteX3" fmla="*/ 2496458 w 2512752"/>
                <a:gd name="connsiteY3" fmla="*/ 1790519 h 3278634"/>
                <a:gd name="connsiteX4" fmla="*/ 2271486 w 2512752"/>
                <a:gd name="connsiteY4" fmla="*/ 1707062 h 3278634"/>
                <a:gd name="connsiteX5" fmla="*/ 2275101 w 2512752"/>
                <a:gd name="connsiteY5" fmla="*/ 3278634 h 3278634"/>
                <a:gd name="connsiteX6" fmla="*/ 454 w 2512752"/>
                <a:gd name="connsiteY6" fmla="*/ 3278634 h 3278634"/>
                <a:gd name="connsiteX7" fmla="*/ 0 w 2512752"/>
                <a:gd name="connsiteY7" fmla="*/ 680177 h 3278634"/>
                <a:gd name="connsiteX8" fmla="*/ 1034596 w 2512752"/>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22993"/>
                <a:gd name="connsiteY0" fmla="*/ 0 h 3278634"/>
                <a:gd name="connsiteX1" fmla="*/ 2267843 w 2522993"/>
                <a:gd name="connsiteY1" fmla="*/ 624114 h 3278634"/>
                <a:gd name="connsiteX2" fmla="*/ 2354942 w 2522993"/>
                <a:gd name="connsiteY2" fmla="*/ 1061176 h 3278634"/>
                <a:gd name="connsiteX3" fmla="*/ 2507344 w 2522993"/>
                <a:gd name="connsiteY3" fmla="*/ 1819548 h 3278634"/>
                <a:gd name="connsiteX4" fmla="*/ 2271486 w 2522993"/>
                <a:gd name="connsiteY4" fmla="*/ 1707062 h 3278634"/>
                <a:gd name="connsiteX5" fmla="*/ 2275101 w 2522993"/>
                <a:gd name="connsiteY5" fmla="*/ 3278634 h 3278634"/>
                <a:gd name="connsiteX6" fmla="*/ 454 w 2522993"/>
                <a:gd name="connsiteY6" fmla="*/ 3278634 h 3278634"/>
                <a:gd name="connsiteX7" fmla="*/ 0 w 2522993"/>
                <a:gd name="connsiteY7" fmla="*/ 680177 h 3278634"/>
                <a:gd name="connsiteX8" fmla="*/ 1034596 w 2522993"/>
                <a:gd name="connsiteY8" fmla="*/ 0 h 3278634"/>
                <a:gd name="connsiteX0" fmla="*/ 1034596 w 2544761"/>
                <a:gd name="connsiteY0" fmla="*/ 0 h 3278634"/>
                <a:gd name="connsiteX1" fmla="*/ 2267843 w 2544761"/>
                <a:gd name="connsiteY1" fmla="*/ 624114 h 3278634"/>
                <a:gd name="connsiteX2" fmla="*/ 2354942 w 2544761"/>
                <a:gd name="connsiteY2" fmla="*/ 1061176 h 3278634"/>
                <a:gd name="connsiteX3" fmla="*/ 2507344 w 2544761"/>
                <a:gd name="connsiteY3" fmla="*/ 1819548 h 3278634"/>
                <a:gd name="connsiteX4" fmla="*/ 2271486 w 2544761"/>
                <a:gd name="connsiteY4" fmla="*/ 1707062 h 3278634"/>
                <a:gd name="connsiteX5" fmla="*/ 2275101 w 2544761"/>
                <a:gd name="connsiteY5" fmla="*/ 3278634 h 3278634"/>
                <a:gd name="connsiteX6" fmla="*/ 454 w 2544761"/>
                <a:gd name="connsiteY6" fmla="*/ 3278634 h 3278634"/>
                <a:gd name="connsiteX7" fmla="*/ 0 w 2544761"/>
                <a:gd name="connsiteY7" fmla="*/ 680177 h 3278634"/>
                <a:gd name="connsiteX8" fmla="*/ 1034596 w 2544761"/>
                <a:gd name="connsiteY8" fmla="*/ 0 h 3278634"/>
                <a:gd name="connsiteX0" fmla="*/ 1034596 w 3647128"/>
                <a:gd name="connsiteY0" fmla="*/ 0 h 3278634"/>
                <a:gd name="connsiteX1" fmla="*/ 2267843 w 3647128"/>
                <a:gd name="connsiteY1" fmla="*/ 624114 h 3278634"/>
                <a:gd name="connsiteX2" fmla="*/ 2354942 w 3647128"/>
                <a:gd name="connsiteY2" fmla="*/ 1061176 h 3278634"/>
                <a:gd name="connsiteX3" fmla="*/ 3646714 w 3647128"/>
                <a:gd name="connsiteY3" fmla="*/ 2323919 h 3278634"/>
                <a:gd name="connsiteX4" fmla="*/ 2507344 w 3647128"/>
                <a:gd name="connsiteY4" fmla="*/ 1819548 h 3278634"/>
                <a:gd name="connsiteX5" fmla="*/ 2271486 w 3647128"/>
                <a:gd name="connsiteY5" fmla="*/ 1707062 h 3278634"/>
                <a:gd name="connsiteX6" fmla="*/ 2275101 w 3647128"/>
                <a:gd name="connsiteY6" fmla="*/ 3278634 h 3278634"/>
                <a:gd name="connsiteX7" fmla="*/ 454 w 3647128"/>
                <a:gd name="connsiteY7" fmla="*/ 3278634 h 3278634"/>
                <a:gd name="connsiteX8" fmla="*/ 0 w 3647128"/>
                <a:gd name="connsiteY8" fmla="*/ 680177 h 3278634"/>
                <a:gd name="connsiteX9" fmla="*/ 1034596 w 3647128"/>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507344 w 3646714"/>
                <a:gd name="connsiteY4" fmla="*/ 1819548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714"/>
                <a:gd name="connsiteY0" fmla="*/ 0 h 3278634"/>
                <a:gd name="connsiteX1" fmla="*/ 2267843 w 3646714"/>
                <a:gd name="connsiteY1" fmla="*/ 624114 h 3278634"/>
                <a:gd name="connsiteX2" fmla="*/ 2354942 w 3646714"/>
                <a:gd name="connsiteY2" fmla="*/ 1061176 h 3278634"/>
                <a:gd name="connsiteX3" fmla="*/ 3646714 w 3646714"/>
                <a:gd name="connsiteY3" fmla="*/ 2323919 h 3278634"/>
                <a:gd name="connsiteX4" fmla="*/ 2481944 w 3646714"/>
                <a:gd name="connsiteY4" fmla="*/ 1808663 h 3278634"/>
                <a:gd name="connsiteX5" fmla="*/ 2271486 w 3646714"/>
                <a:gd name="connsiteY5" fmla="*/ 1707062 h 3278634"/>
                <a:gd name="connsiteX6" fmla="*/ 2275101 w 3646714"/>
                <a:gd name="connsiteY6" fmla="*/ 3278634 h 3278634"/>
                <a:gd name="connsiteX7" fmla="*/ 454 w 3646714"/>
                <a:gd name="connsiteY7" fmla="*/ 3278634 h 3278634"/>
                <a:gd name="connsiteX8" fmla="*/ 0 w 3646714"/>
                <a:gd name="connsiteY8" fmla="*/ 680177 h 3278634"/>
                <a:gd name="connsiteX9" fmla="*/ 1034596 w 3646714"/>
                <a:gd name="connsiteY9" fmla="*/ 0 h 3278634"/>
                <a:gd name="connsiteX0" fmla="*/ 1034596 w 3646835"/>
                <a:gd name="connsiteY0" fmla="*/ 0 h 3278634"/>
                <a:gd name="connsiteX1" fmla="*/ 2267843 w 3646835"/>
                <a:gd name="connsiteY1" fmla="*/ 624114 h 3278634"/>
                <a:gd name="connsiteX2" fmla="*/ 2354942 w 3646835"/>
                <a:gd name="connsiteY2" fmla="*/ 1061176 h 3278634"/>
                <a:gd name="connsiteX3" fmla="*/ 3646714 w 3646835"/>
                <a:gd name="connsiteY3" fmla="*/ 2323919 h 3278634"/>
                <a:gd name="connsiteX4" fmla="*/ 2481944 w 3646835"/>
                <a:gd name="connsiteY4" fmla="*/ 1808663 h 3278634"/>
                <a:gd name="connsiteX5" fmla="*/ 2271486 w 3646835"/>
                <a:gd name="connsiteY5" fmla="*/ 1707062 h 3278634"/>
                <a:gd name="connsiteX6" fmla="*/ 2275101 w 3646835"/>
                <a:gd name="connsiteY6" fmla="*/ 3278634 h 3278634"/>
                <a:gd name="connsiteX7" fmla="*/ 454 w 3646835"/>
                <a:gd name="connsiteY7" fmla="*/ 3278634 h 3278634"/>
                <a:gd name="connsiteX8" fmla="*/ 0 w 3646835"/>
                <a:gd name="connsiteY8" fmla="*/ 680177 h 3278634"/>
                <a:gd name="connsiteX9" fmla="*/ 1034596 w 3646835"/>
                <a:gd name="connsiteY9" fmla="*/ 0 h 3278634"/>
                <a:gd name="connsiteX0" fmla="*/ 1034596 w 3785667"/>
                <a:gd name="connsiteY0" fmla="*/ 0 h 3278634"/>
                <a:gd name="connsiteX1" fmla="*/ 2267843 w 3785667"/>
                <a:gd name="connsiteY1" fmla="*/ 624114 h 3278634"/>
                <a:gd name="connsiteX2" fmla="*/ 3784599 w 3785667"/>
                <a:gd name="connsiteY2" fmla="*/ 1572804 h 3278634"/>
                <a:gd name="connsiteX3" fmla="*/ 3646714 w 3785667"/>
                <a:gd name="connsiteY3" fmla="*/ 2323919 h 3278634"/>
                <a:gd name="connsiteX4" fmla="*/ 2481944 w 3785667"/>
                <a:gd name="connsiteY4" fmla="*/ 1808663 h 3278634"/>
                <a:gd name="connsiteX5" fmla="*/ 2271486 w 3785667"/>
                <a:gd name="connsiteY5" fmla="*/ 1707062 h 3278634"/>
                <a:gd name="connsiteX6" fmla="*/ 2275101 w 3785667"/>
                <a:gd name="connsiteY6" fmla="*/ 3278634 h 3278634"/>
                <a:gd name="connsiteX7" fmla="*/ 454 w 3785667"/>
                <a:gd name="connsiteY7" fmla="*/ 3278634 h 3278634"/>
                <a:gd name="connsiteX8" fmla="*/ 0 w 3785667"/>
                <a:gd name="connsiteY8" fmla="*/ 680177 h 3278634"/>
                <a:gd name="connsiteX9" fmla="*/ 1034596 w 3785667"/>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24114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56957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3784599"/>
                <a:gd name="connsiteY0" fmla="*/ 0 h 3278634"/>
                <a:gd name="connsiteX1" fmla="*/ 2267843 w 3784599"/>
                <a:gd name="connsiteY1" fmla="*/ 638629 h 3278634"/>
                <a:gd name="connsiteX2" fmla="*/ 3784599 w 3784599"/>
                <a:gd name="connsiteY2" fmla="*/ 1572804 h 3278634"/>
                <a:gd name="connsiteX3" fmla="*/ 3646714 w 3784599"/>
                <a:gd name="connsiteY3" fmla="*/ 2323919 h 3278634"/>
                <a:gd name="connsiteX4" fmla="*/ 2481944 w 3784599"/>
                <a:gd name="connsiteY4" fmla="*/ 1808663 h 3278634"/>
                <a:gd name="connsiteX5" fmla="*/ 2271486 w 3784599"/>
                <a:gd name="connsiteY5" fmla="*/ 1707062 h 3278634"/>
                <a:gd name="connsiteX6" fmla="*/ 2275101 w 3784599"/>
                <a:gd name="connsiteY6" fmla="*/ 3278634 h 3278634"/>
                <a:gd name="connsiteX7" fmla="*/ 454 w 3784599"/>
                <a:gd name="connsiteY7" fmla="*/ 3278634 h 3278634"/>
                <a:gd name="connsiteX8" fmla="*/ 0 w 3784599"/>
                <a:gd name="connsiteY8" fmla="*/ 680177 h 3278634"/>
                <a:gd name="connsiteX9" fmla="*/ 1034596 w 3784599"/>
                <a:gd name="connsiteY9" fmla="*/ 0 h 3278634"/>
                <a:gd name="connsiteX0" fmla="*/ 1034596 w 4242308"/>
                <a:gd name="connsiteY0" fmla="*/ 0 h 3278634"/>
                <a:gd name="connsiteX1" fmla="*/ 2267843 w 4242308"/>
                <a:gd name="connsiteY1" fmla="*/ 638629 h 3278634"/>
                <a:gd name="connsiteX2" fmla="*/ 3784599 w 4242308"/>
                <a:gd name="connsiteY2" fmla="*/ 1572804 h 3278634"/>
                <a:gd name="connsiteX3" fmla="*/ 4241995 w 4242308"/>
                <a:gd name="connsiteY3" fmla="*/ 2339261 h 3278634"/>
                <a:gd name="connsiteX4" fmla="*/ 2481944 w 4242308"/>
                <a:gd name="connsiteY4" fmla="*/ 1808663 h 3278634"/>
                <a:gd name="connsiteX5" fmla="*/ 2271486 w 4242308"/>
                <a:gd name="connsiteY5" fmla="*/ 1707062 h 3278634"/>
                <a:gd name="connsiteX6" fmla="*/ 2275101 w 4242308"/>
                <a:gd name="connsiteY6" fmla="*/ 3278634 h 3278634"/>
                <a:gd name="connsiteX7" fmla="*/ 454 w 4242308"/>
                <a:gd name="connsiteY7" fmla="*/ 3278634 h 3278634"/>
                <a:gd name="connsiteX8" fmla="*/ 0 w 4242308"/>
                <a:gd name="connsiteY8" fmla="*/ 680177 h 3278634"/>
                <a:gd name="connsiteX9" fmla="*/ 1034596 w 4242308"/>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244474"/>
                <a:gd name="connsiteY0" fmla="*/ 0 h 3278634"/>
                <a:gd name="connsiteX1" fmla="*/ 2267843 w 4244474"/>
                <a:gd name="connsiteY1" fmla="*/ 638629 h 3278634"/>
                <a:gd name="connsiteX2" fmla="*/ 4223388 w 4244474"/>
                <a:gd name="connsiteY2" fmla="*/ 1646447 h 3278634"/>
                <a:gd name="connsiteX3" fmla="*/ 4241995 w 4244474"/>
                <a:gd name="connsiteY3" fmla="*/ 2339261 h 3278634"/>
                <a:gd name="connsiteX4" fmla="*/ 2481944 w 4244474"/>
                <a:gd name="connsiteY4" fmla="*/ 1808663 h 3278634"/>
                <a:gd name="connsiteX5" fmla="*/ 2271486 w 4244474"/>
                <a:gd name="connsiteY5" fmla="*/ 1707062 h 3278634"/>
                <a:gd name="connsiteX6" fmla="*/ 2275101 w 4244474"/>
                <a:gd name="connsiteY6" fmla="*/ 3278634 h 3278634"/>
                <a:gd name="connsiteX7" fmla="*/ 454 w 4244474"/>
                <a:gd name="connsiteY7" fmla="*/ 3278634 h 3278634"/>
                <a:gd name="connsiteX8" fmla="*/ 0 w 4244474"/>
                <a:gd name="connsiteY8" fmla="*/ 680177 h 3278634"/>
                <a:gd name="connsiteX9" fmla="*/ 1034596 w 4244474"/>
                <a:gd name="connsiteY9" fmla="*/ 0 h 3278634"/>
                <a:gd name="connsiteX0" fmla="*/ 1034596 w 4464141"/>
                <a:gd name="connsiteY0" fmla="*/ 0 h 3278634"/>
                <a:gd name="connsiteX1" fmla="*/ 2267843 w 4464141"/>
                <a:gd name="connsiteY1" fmla="*/ 638629 h 3278634"/>
                <a:gd name="connsiteX2" fmla="*/ 4223388 w 4464141"/>
                <a:gd name="connsiteY2" fmla="*/ 1646447 h 3278634"/>
                <a:gd name="connsiteX3" fmla="*/ 4241995 w 4464141"/>
                <a:gd name="connsiteY3" fmla="*/ 2339261 h 3278634"/>
                <a:gd name="connsiteX4" fmla="*/ 2481944 w 4464141"/>
                <a:gd name="connsiteY4" fmla="*/ 1808663 h 3278634"/>
                <a:gd name="connsiteX5" fmla="*/ 2271486 w 4464141"/>
                <a:gd name="connsiteY5" fmla="*/ 1707062 h 3278634"/>
                <a:gd name="connsiteX6" fmla="*/ 2275101 w 4464141"/>
                <a:gd name="connsiteY6" fmla="*/ 3278634 h 3278634"/>
                <a:gd name="connsiteX7" fmla="*/ 454 w 4464141"/>
                <a:gd name="connsiteY7" fmla="*/ 3278634 h 3278634"/>
                <a:gd name="connsiteX8" fmla="*/ 0 w 4464141"/>
                <a:gd name="connsiteY8" fmla="*/ 680177 h 3278634"/>
                <a:gd name="connsiteX9" fmla="*/ 1034596 w 4464141"/>
                <a:gd name="connsiteY9" fmla="*/ 0 h 3278634"/>
                <a:gd name="connsiteX0" fmla="*/ 1034596 w 4512790"/>
                <a:gd name="connsiteY0" fmla="*/ 0 h 3278634"/>
                <a:gd name="connsiteX1" fmla="*/ 2267843 w 4512790"/>
                <a:gd name="connsiteY1" fmla="*/ 638629 h 3278634"/>
                <a:gd name="connsiteX2" fmla="*/ 4223388 w 4512790"/>
                <a:gd name="connsiteY2" fmla="*/ 1646447 h 3278634"/>
                <a:gd name="connsiteX3" fmla="*/ 4241995 w 4512790"/>
                <a:gd name="connsiteY3" fmla="*/ 2339261 h 3278634"/>
                <a:gd name="connsiteX4" fmla="*/ 2481944 w 4512790"/>
                <a:gd name="connsiteY4" fmla="*/ 1808663 h 3278634"/>
                <a:gd name="connsiteX5" fmla="*/ 2271486 w 4512790"/>
                <a:gd name="connsiteY5" fmla="*/ 1707062 h 3278634"/>
                <a:gd name="connsiteX6" fmla="*/ 2275101 w 4512790"/>
                <a:gd name="connsiteY6" fmla="*/ 3278634 h 3278634"/>
                <a:gd name="connsiteX7" fmla="*/ 454 w 4512790"/>
                <a:gd name="connsiteY7" fmla="*/ 3278634 h 3278634"/>
                <a:gd name="connsiteX8" fmla="*/ 0 w 4512790"/>
                <a:gd name="connsiteY8" fmla="*/ 680177 h 3278634"/>
                <a:gd name="connsiteX9" fmla="*/ 1034596 w 4512790"/>
                <a:gd name="connsiteY9" fmla="*/ 0 h 3278634"/>
                <a:gd name="connsiteX0" fmla="*/ 1034596 w 4522223"/>
                <a:gd name="connsiteY0" fmla="*/ 0 h 3278634"/>
                <a:gd name="connsiteX1" fmla="*/ 2267843 w 4522223"/>
                <a:gd name="connsiteY1" fmla="*/ 638629 h 3278634"/>
                <a:gd name="connsiteX2" fmla="*/ 4223388 w 4522223"/>
                <a:gd name="connsiteY2" fmla="*/ 1646447 h 3278634"/>
                <a:gd name="connsiteX3" fmla="*/ 4241995 w 4522223"/>
                <a:gd name="connsiteY3" fmla="*/ 2339261 h 3278634"/>
                <a:gd name="connsiteX4" fmla="*/ 2481944 w 4522223"/>
                <a:gd name="connsiteY4" fmla="*/ 1808663 h 3278634"/>
                <a:gd name="connsiteX5" fmla="*/ 2271486 w 4522223"/>
                <a:gd name="connsiteY5" fmla="*/ 1707062 h 3278634"/>
                <a:gd name="connsiteX6" fmla="*/ 2275101 w 4522223"/>
                <a:gd name="connsiteY6" fmla="*/ 3278634 h 3278634"/>
                <a:gd name="connsiteX7" fmla="*/ 454 w 4522223"/>
                <a:gd name="connsiteY7" fmla="*/ 3278634 h 3278634"/>
                <a:gd name="connsiteX8" fmla="*/ 0 w 4522223"/>
                <a:gd name="connsiteY8" fmla="*/ 680177 h 3278634"/>
                <a:gd name="connsiteX9" fmla="*/ 1034596 w 4522223"/>
                <a:gd name="connsiteY9" fmla="*/ 0 h 3278634"/>
                <a:gd name="connsiteX0" fmla="*/ 1034596 w 4451301"/>
                <a:gd name="connsiteY0" fmla="*/ 0 h 3278634"/>
                <a:gd name="connsiteX1" fmla="*/ 2267843 w 4451301"/>
                <a:gd name="connsiteY1" fmla="*/ 638629 h 3278634"/>
                <a:gd name="connsiteX2" fmla="*/ 4223388 w 4451301"/>
                <a:gd name="connsiteY2" fmla="*/ 1646447 h 3278634"/>
                <a:gd name="connsiteX3" fmla="*/ 4241995 w 4451301"/>
                <a:gd name="connsiteY3" fmla="*/ 2339261 h 3278634"/>
                <a:gd name="connsiteX4" fmla="*/ 2481944 w 4451301"/>
                <a:gd name="connsiteY4" fmla="*/ 1808663 h 3278634"/>
                <a:gd name="connsiteX5" fmla="*/ 2271486 w 4451301"/>
                <a:gd name="connsiteY5" fmla="*/ 1707062 h 3278634"/>
                <a:gd name="connsiteX6" fmla="*/ 2275101 w 4451301"/>
                <a:gd name="connsiteY6" fmla="*/ 3278634 h 3278634"/>
                <a:gd name="connsiteX7" fmla="*/ 454 w 4451301"/>
                <a:gd name="connsiteY7" fmla="*/ 3278634 h 3278634"/>
                <a:gd name="connsiteX8" fmla="*/ 0 w 4451301"/>
                <a:gd name="connsiteY8" fmla="*/ 680177 h 3278634"/>
                <a:gd name="connsiteX9" fmla="*/ 1034596 w 4451301"/>
                <a:gd name="connsiteY9" fmla="*/ 0 h 3278634"/>
                <a:gd name="connsiteX0" fmla="*/ 1034596 w 4479715"/>
                <a:gd name="connsiteY0" fmla="*/ 0 h 3278634"/>
                <a:gd name="connsiteX1" fmla="*/ 2267843 w 4479715"/>
                <a:gd name="connsiteY1" fmla="*/ 638629 h 3278634"/>
                <a:gd name="connsiteX2" fmla="*/ 4223388 w 4479715"/>
                <a:gd name="connsiteY2" fmla="*/ 1646447 h 3278634"/>
                <a:gd name="connsiteX3" fmla="*/ 4241995 w 4479715"/>
                <a:gd name="connsiteY3" fmla="*/ 2339261 h 3278634"/>
                <a:gd name="connsiteX4" fmla="*/ 2481944 w 4479715"/>
                <a:gd name="connsiteY4" fmla="*/ 1808663 h 3278634"/>
                <a:gd name="connsiteX5" fmla="*/ 2271486 w 4479715"/>
                <a:gd name="connsiteY5" fmla="*/ 1707062 h 3278634"/>
                <a:gd name="connsiteX6" fmla="*/ 2275101 w 4479715"/>
                <a:gd name="connsiteY6" fmla="*/ 3278634 h 3278634"/>
                <a:gd name="connsiteX7" fmla="*/ 454 w 4479715"/>
                <a:gd name="connsiteY7" fmla="*/ 3278634 h 3278634"/>
                <a:gd name="connsiteX8" fmla="*/ 0 w 4479715"/>
                <a:gd name="connsiteY8" fmla="*/ 680177 h 3278634"/>
                <a:gd name="connsiteX9" fmla="*/ 1034596 w 4479715"/>
                <a:gd name="connsiteY9" fmla="*/ 0 h 3278634"/>
                <a:gd name="connsiteX0" fmla="*/ 1034596 w 4495157"/>
                <a:gd name="connsiteY0" fmla="*/ 0 h 3278634"/>
                <a:gd name="connsiteX1" fmla="*/ 2267843 w 4495157"/>
                <a:gd name="connsiteY1" fmla="*/ 638629 h 3278634"/>
                <a:gd name="connsiteX2" fmla="*/ 4223388 w 4495157"/>
                <a:gd name="connsiteY2" fmla="*/ 1646447 h 3278634"/>
                <a:gd name="connsiteX3" fmla="*/ 4241995 w 4495157"/>
                <a:gd name="connsiteY3" fmla="*/ 2339261 h 3278634"/>
                <a:gd name="connsiteX4" fmla="*/ 2481944 w 4495157"/>
                <a:gd name="connsiteY4" fmla="*/ 1808663 h 3278634"/>
                <a:gd name="connsiteX5" fmla="*/ 2271486 w 4495157"/>
                <a:gd name="connsiteY5" fmla="*/ 1707062 h 3278634"/>
                <a:gd name="connsiteX6" fmla="*/ 2275101 w 4495157"/>
                <a:gd name="connsiteY6" fmla="*/ 3278634 h 3278634"/>
                <a:gd name="connsiteX7" fmla="*/ 454 w 4495157"/>
                <a:gd name="connsiteY7" fmla="*/ 3278634 h 3278634"/>
                <a:gd name="connsiteX8" fmla="*/ 0 w 4495157"/>
                <a:gd name="connsiteY8" fmla="*/ 680177 h 3278634"/>
                <a:gd name="connsiteX9" fmla="*/ 1034596 w 4495157"/>
                <a:gd name="connsiteY9" fmla="*/ 0 h 3278634"/>
                <a:gd name="connsiteX0" fmla="*/ 1034596 w 4510420"/>
                <a:gd name="connsiteY0" fmla="*/ 0 h 3278634"/>
                <a:gd name="connsiteX1" fmla="*/ 2267843 w 4510420"/>
                <a:gd name="connsiteY1" fmla="*/ 638629 h 3278634"/>
                <a:gd name="connsiteX2" fmla="*/ 4254490 w 4510420"/>
                <a:gd name="connsiteY2" fmla="*/ 1640227 h 3278634"/>
                <a:gd name="connsiteX3" fmla="*/ 4241995 w 4510420"/>
                <a:gd name="connsiteY3" fmla="*/ 2339261 h 3278634"/>
                <a:gd name="connsiteX4" fmla="*/ 2481944 w 4510420"/>
                <a:gd name="connsiteY4" fmla="*/ 1808663 h 3278634"/>
                <a:gd name="connsiteX5" fmla="*/ 2271486 w 4510420"/>
                <a:gd name="connsiteY5" fmla="*/ 1707062 h 3278634"/>
                <a:gd name="connsiteX6" fmla="*/ 2275101 w 4510420"/>
                <a:gd name="connsiteY6" fmla="*/ 3278634 h 3278634"/>
                <a:gd name="connsiteX7" fmla="*/ 454 w 4510420"/>
                <a:gd name="connsiteY7" fmla="*/ 3278634 h 3278634"/>
                <a:gd name="connsiteX8" fmla="*/ 0 w 4510420"/>
                <a:gd name="connsiteY8" fmla="*/ 680177 h 3278634"/>
                <a:gd name="connsiteX9" fmla="*/ 1034596 w 4510420"/>
                <a:gd name="connsiteY9" fmla="*/ 0 h 3278634"/>
                <a:gd name="connsiteX0" fmla="*/ 1034596 w 4528025"/>
                <a:gd name="connsiteY0" fmla="*/ 0 h 3278634"/>
                <a:gd name="connsiteX1" fmla="*/ 2267843 w 4528025"/>
                <a:gd name="connsiteY1" fmla="*/ 638629 h 3278634"/>
                <a:gd name="connsiteX2" fmla="*/ 4254490 w 4528025"/>
                <a:gd name="connsiteY2" fmla="*/ 1640227 h 3278634"/>
                <a:gd name="connsiteX3" fmla="*/ 4241995 w 4528025"/>
                <a:gd name="connsiteY3" fmla="*/ 2339261 h 3278634"/>
                <a:gd name="connsiteX4" fmla="*/ 2481944 w 4528025"/>
                <a:gd name="connsiteY4" fmla="*/ 1808663 h 3278634"/>
                <a:gd name="connsiteX5" fmla="*/ 2271486 w 4528025"/>
                <a:gd name="connsiteY5" fmla="*/ 1707062 h 3278634"/>
                <a:gd name="connsiteX6" fmla="*/ 2275101 w 4528025"/>
                <a:gd name="connsiteY6" fmla="*/ 3278634 h 3278634"/>
                <a:gd name="connsiteX7" fmla="*/ 454 w 4528025"/>
                <a:gd name="connsiteY7" fmla="*/ 3278634 h 3278634"/>
                <a:gd name="connsiteX8" fmla="*/ 0 w 4528025"/>
                <a:gd name="connsiteY8" fmla="*/ 680177 h 3278634"/>
                <a:gd name="connsiteX9" fmla="*/ 1034596 w 4528025"/>
                <a:gd name="connsiteY9" fmla="*/ 0 h 327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8025" h="3278634">
                  <a:moveTo>
                    <a:pt x="1034596" y="0"/>
                  </a:moveTo>
                  <a:cubicBezTo>
                    <a:pt x="1627107" y="3629"/>
                    <a:pt x="1773303" y="68944"/>
                    <a:pt x="2267843" y="638629"/>
                  </a:cubicBezTo>
                  <a:cubicBezTo>
                    <a:pt x="2625787" y="1062235"/>
                    <a:pt x="3016403" y="1463765"/>
                    <a:pt x="4254490" y="1640227"/>
                  </a:cubicBezTo>
                  <a:cubicBezTo>
                    <a:pt x="4598452" y="1679501"/>
                    <a:pt x="4643760" y="2302678"/>
                    <a:pt x="4241995" y="2339261"/>
                  </a:cubicBezTo>
                  <a:cubicBezTo>
                    <a:pt x="3417068" y="2391842"/>
                    <a:pt x="2644624" y="1924173"/>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grpSp>
          <p:nvGrpSpPr>
            <p:cNvPr id="20" name="Group 19"/>
            <p:cNvGrpSpPr/>
            <p:nvPr userDrawn="1"/>
          </p:nvGrpSpPr>
          <p:grpSpPr>
            <a:xfrm>
              <a:off x="-610120" y="-1070802"/>
              <a:ext cx="3784617" cy="5422283"/>
              <a:chOff x="-610120" y="-1070802"/>
              <a:chExt cx="3784617" cy="5422283"/>
            </a:xfrm>
            <a:grpFill/>
          </p:grpSpPr>
          <p:sp>
            <p:nvSpPr>
              <p:cNvPr id="22" name="Rectangle 43"/>
              <p:cNvSpPr/>
              <p:nvPr userDrawn="1"/>
            </p:nvSpPr>
            <p:spPr bwMode="gray">
              <a:xfrm>
                <a:off x="-610120" y="1072841"/>
                <a:ext cx="3784617" cy="3278640"/>
              </a:xfrm>
              <a:custGeom>
                <a:avLst/>
                <a:gdLst/>
                <a:ahLst/>
                <a:cxnLst/>
                <a:rect l="l" t="t" r="r" b="b"/>
                <a:pathLst>
                  <a:path w="3784599" h="3278634">
                    <a:moveTo>
                      <a:pt x="1034596" y="0"/>
                    </a:moveTo>
                    <a:cubicBezTo>
                      <a:pt x="1627107" y="3629"/>
                      <a:pt x="1773303" y="68944"/>
                      <a:pt x="2267843" y="638629"/>
                    </a:cubicBezTo>
                    <a:cubicBezTo>
                      <a:pt x="2625787" y="1062235"/>
                      <a:pt x="2930069" y="1368726"/>
                      <a:pt x="3784599" y="1572804"/>
                    </a:cubicBezTo>
                    <a:lnTo>
                      <a:pt x="3783881" y="1577211"/>
                    </a:lnTo>
                    <a:cubicBezTo>
                      <a:pt x="3644627" y="1697715"/>
                      <a:pt x="3562219" y="1856893"/>
                      <a:pt x="3562219" y="2030684"/>
                    </a:cubicBezTo>
                    <a:cubicBezTo>
                      <a:pt x="3562219" y="2135424"/>
                      <a:pt x="3592151" y="2234856"/>
                      <a:pt x="3646596" y="2323884"/>
                    </a:cubicBezTo>
                    <a:cubicBezTo>
                      <a:pt x="3073341" y="2170880"/>
                      <a:pt x="2644613" y="1924165"/>
                      <a:pt x="2481944" y="1808663"/>
                    </a:cubicBezTo>
                    <a:cubicBezTo>
                      <a:pt x="2391835" y="1749397"/>
                      <a:pt x="2272094" y="1632005"/>
                      <a:pt x="2271486" y="1707062"/>
                    </a:cubicBezTo>
                    <a:cubicBezTo>
                      <a:pt x="2267250" y="2028862"/>
                      <a:pt x="2274568" y="3068177"/>
                      <a:pt x="2275101" y="3278634"/>
                    </a:cubicBezTo>
                    <a:lnTo>
                      <a:pt x="454" y="3278634"/>
                    </a:lnTo>
                    <a:cubicBezTo>
                      <a:pt x="303" y="2412482"/>
                      <a:pt x="151" y="1546329"/>
                      <a:pt x="0" y="680177"/>
                    </a:cubicBezTo>
                    <a:cubicBezTo>
                      <a:pt x="257779" y="218803"/>
                      <a:pt x="377673" y="545"/>
                      <a:pt x="1034596" y="0"/>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sp>
            <p:nvSpPr>
              <p:cNvPr id="23" name="Oval 22"/>
              <p:cNvSpPr/>
              <p:nvPr userDrawn="1"/>
            </p:nvSpPr>
            <p:spPr bwMode="gray">
              <a:xfrm>
                <a:off x="-473548" y="-1070802"/>
                <a:ext cx="1866375" cy="1866391"/>
              </a:xfrm>
              <a:prstGeom prst="ellipse">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grpSp>
        <p:sp>
          <p:nvSpPr>
            <p:cNvPr id="21" name="Oval 20"/>
            <p:cNvSpPr/>
            <p:nvPr userDrawn="1"/>
          </p:nvSpPr>
          <p:spPr bwMode="gray">
            <a:xfrm>
              <a:off x="5879503" y="-1070802"/>
              <a:ext cx="1866337" cy="1866391"/>
            </a:xfrm>
            <a:prstGeom prst="ellipse">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grpSp>
      <p:grpSp>
        <p:nvGrpSpPr>
          <p:cNvPr id="14" name="Group 13"/>
          <p:cNvGrpSpPr/>
          <p:nvPr userDrawn="1"/>
        </p:nvGrpSpPr>
        <p:grpSpPr>
          <a:xfrm>
            <a:off x="4614809" y="4508219"/>
            <a:ext cx="151740" cy="202480"/>
            <a:chOff x="-2599" y="0"/>
            <a:chExt cx="2677551" cy="3583450"/>
          </a:xfrm>
          <a:solidFill>
            <a:schemeClr val="accent6"/>
          </a:solidFill>
        </p:grpSpPr>
        <p:sp>
          <p:nvSpPr>
            <p:cNvPr id="16" name="Flowchart: Manual Operation 15"/>
            <p:cNvSpPr/>
            <p:nvPr userDrawn="1"/>
          </p:nvSpPr>
          <p:spPr bwMode="gray">
            <a:xfrm>
              <a:off x="237329" y="2003692"/>
              <a:ext cx="1579745" cy="1579758"/>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sp>
          <p:nvSpPr>
            <p:cNvPr id="17" name="Flowchart: Manual Operation 15"/>
            <p:cNvSpPr/>
            <p:nvPr userDrawn="1"/>
          </p:nvSpPr>
          <p:spPr bwMode="gray">
            <a:xfrm>
              <a:off x="-2599" y="0"/>
              <a:ext cx="1579762" cy="1579758"/>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sp>
          <p:nvSpPr>
            <p:cNvPr id="18" name="Flowchart: Manual Operation 15"/>
            <p:cNvSpPr/>
            <p:nvPr userDrawn="1"/>
          </p:nvSpPr>
          <p:spPr bwMode="gray">
            <a:xfrm rot="21428216">
              <a:off x="1258113" y="957345"/>
              <a:ext cx="1416839" cy="1416850"/>
            </a:xfrm>
            <a:custGeom>
              <a:avLst/>
              <a:gdLst/>
              <a:ahLst/>
              <a:cxnLst/>
              <a:rect l="l" t="t" r="r" b="b"/>
              <a:pathLst>
                <a:path w="1579752" h="1579755">
                  <a:moveTo>
                    <a:pt x="787160" y="490396"/>
                  </a:moveTo>
                  <a:cubicBezTo>
                    <a:pt x="620631" y="490396"/>
                    <a:pt x="485633" y="625394"/>
                    <a:pt x="485633" y="791921"/>
                  </a:cubicBezTo>
                  <a:cubicBezTo>
                    <a:pt x="485635" y="958449"/>
                    <a:pt x="620631" y="1093446"/>
                    <a:pt x="787159" y="1093446"/>
                  </a:cubicBezTo>
                  <a:cubicBezTo>
                    <a:pt x="953687" y="1093447"/>
                    <a:pt x="1088683" y="958449"/>
                    <a:pt x="1088684" y="791922"/>
                  </a:cubicBezTo>
                  <a:cubicBezTo>
                    <a:pt x="1088685" y="625394"/>
                    <a:pt x="953687" y="490397"/>
                    <a:pt x="787160" y="490396"/>
                  </a:cubicBezTo>
                  <a:close/>
                  <a:moveTo>
                    <a:pt x="725084" y="0"/>
                  </a:moveTo>
                  <a:lnTo>
                    <a:pt x="854669" y="0"/>
                  </a:lnTo>
                  <a:lnTo>
                    <a:pt x="874635" y="144407"/>
                  </a:lnTo>
                  <a:lnTo>
                    <a:pt x="979872" y="167537"/>
                  </a:lnTo>
                  <a:lnTo>
                    <a:pt x="1058025" y="44092"/>
                  </a:lnTo>
                  <a:lnTo>
                    <a:pt x="1175974" y="97759"/>
                  </a:lnTo>
                  <a:lnTo>
                    <a:pt x="1134015" y="238572"/>
                  </a:lnTo>
                  <a:cubicBezTo>
                    <a:pt x="1158985" y="251273"/>
                    <a:pt x="1181677" y="267489"/>
                    <a:pt x="1202737" y="285660"/>
                  </a:cubicBezTo>
                  <a:lnTo>
                    <a:pt x="1321068" y="201716"/>
                  </a:lnTo>
                  <a:lnTo>
                    <a:pt x="1409815" y="296141"/>
                  </a:lnTo>
                  <a:lnTo>
                    <a:pt x="1317795" y="410169"/>
                  </a:lnTo>
                  <a:cubicBezTo>
                    <a:pt x="1334924" y="429549"/>
                    <a:pt x="1348804" y="451341"/>
                    <a:pt x="1359792" y="474847"/>
                  </a:cubicBezTo>
                  <a:lnTo>
                    <a:pt x="1501313" y="440652"/>
                  </a:lnTo>
                  <a:lnTo>
                    <a:pt x="1548713" y="561257"/>
                  </a:lnTo>
                  <a:lnTo>
                    <a:pt x="1421569" y="632689"/>
                  </a:lnTo>
                  <a:cubicBezTo>
                    <a:pt x="1429837" y="655859"/>
                    <a:pt x="1434487" y="680127"/>
                    <a:pt x="1435459" y="705135"/>
                  </a:cubicBezTo>
                  <a:lnTo>
                    <a:pt x="1579752" y="725087"/>
                  </a:lnTo>
                  <a:lnTo>
                    <a:pt x="1579752" y="854672"/>
                  </a:lnTo>
                  <a:lnTo>
                    <a:pt x="1435149" y="874666"/>
                  </a:lnTo>
                  <a:cubicBezTo>
                    <a:pt x="1434724" y="903149"/>
                    <a:pt x="1429398" y="930684"/>
                    <a:pt x="1419997" y="956921"/>
                  </a:cubicBezTo>
                  <a:lnTo>
                    <a:pt x="1536575" y="1023416"/>
                  </a:lnTo>
                  <a:lnTo>
                    <a:pt x="1488394" y="1143710"/>
                  </a:lnTo>
                  <a:lnTo>
                    <a:pt x="1357314" y="1111138"/>
                  </a:lnTo>
                  <a:cubicBezTo>
                    <a:pt x="1345909" y="1137625"/>
                    <a:pt x="1330284" y="1161624"/>
                    <a:pt x="1311398" y="1183123"/>
                  </a:cubicBezTo>
                  <a:lnTo>
                    <a:pt x="1395142" y="1288639"/>
                  </a:lnTo>
                  <a:lnTo>
                    <a:pt x="1305631" y="1382341"/>
                  </a:lnTo>
                  <a:lnTo>
                    <a:pt x="1194957" y="1302468"/>
                  </a:lnTo>
                  <a:cubicBezTo>
                    <a:pt x="1176792" y="1320756"/>
                    <a:pt x="1155839" y="1335605"/>
                    <a:pt x="1133030" y="1347609"/>
                  </a:cubicBezTo>
                  <a:lnTo>
                    <a:pt x="1172929" y="1483689"/>
                  </a:lnTo>
                  <a:lnTo>
                    <a:pt x="1054745" y="1536837"/>
                  </a:lnTo>
                  <a:lnTo>
                    <a:pt x="979211" y="1416362"/>
                  </a:lnTo>
                  <a:cubicBezTo>
                    <a:pt x="946023" y="1429903"/>
                    <a:pt x="910710" y="1437679"/>
                    <a:pt x="874063" y="1439492"/>
                  </a:cubicBezTo>
                  <a:lnTo>
                    <a:pt x="854668" y="1579755"/>
                  </a:lnTo>
                  <a:lnTo>
                    <a:pt x="725083" y="1579755"/>
                  </a:lnTo>
                  <a:lnTo>
                    <a:pt x="706056" y="1442147"/>
                  </a:lnTo>
                  <a:cubicBezTo>
                    <a:pt x="667984" y="1438458"/>
                    <a:pt x="631088" y="1430349"/>
                    <a:pt x="595572" y="1419026"/>
                  </a:cubicBezTo>
                  <a:lnTo>
                    <a:pt x="521728" y="1535666"/>
                  </a:lnTo>
                  <a:lnTo>
                    <a:pt x="403778" y="1481998"/>
                  </a:lnTo>
                  <a:lnTo>
                    <a:pt x="443036" y="1350250"/>
                  </a:lnTo>
                  <a:cubicBezTo>
                    <a:pt x="417586" y="1334920"/>
                    <a:pt x="393495" y="1317587"/>
                    <a:pt x="371050" y="1298332"/>
                  </a:cubicBezTo>
                  <a:lnTo>
                    <a:pt x="258684" y="1378044"/>
                  </a:lnTo>
                  <a:lnTo>
                    <a:pt x="169938" y="1283619"/>
                  </a:lnTo>
                  <a:lnTo>
                    <a:pt x="256746" y="1176048"/>
                  </a:lnTo>
                  <a:cubicBezTo>
                    <a:pt x="240634" y="1154004"/>
                    <a:pt x="226123" y="1130750"/>
                    <a:pt x="213111" y="1106567"/>
                  </a:cubicBezTo>
                  <a:lnTo>
                    <a:pt x="78438" y="1139106"/>
                  </a:lnTo>
                  <a:lnTo>
                    <a:pt x="31038" y="1018501"/>
                  </a:lnTo>
                  <a:lnTo>
                    <a:pt x="154928" y="948898"/>
                  </a:lnTo>
                  <a:cubicBezTo>
                    <a:pt x="146521" y="924823"/>
                    <a:pt x="142055" y="899594"/>
                    <a:pt x="139091" y="873903"/>
                  </a:cubicBezTo>
                  <a:lnTo>
                    <a:pt x="0" y="854670"/>
                  </a:lnTo>
                  <a:lnTo>
                    <a:pt x="1" y="725085"/>
                  </a:lnTo>
                  <a:lnTo>
                    <a:pt x="136946" y="706150"/>
                  </a:lnTo>
                  <a:cubicBezTo>
                    <a:pt x="140306" y="680504"/>
                    <a:pt x="145653" y="655428"/>
                    <a:pt x="152858" y="631038"/>
                  </a:cubicBezTo>
                  <a:lnTo>
                    <a:pt x="21897" y="556340"/>
                  </a:lnTo>
                  <a:lnTo>
                    <a:pt x="70077" y="436046"/>
                  </a:lnTo>
                  <a:lnTo>
                    <a:pt x="216204" y="472355"/>
                  </a:lnTo>
                  <a:cubicBezTo>
                    <a:pt x="227473" y="449637"/>
                    <a:pt x="241279" y="428464"/>
                    <a:pt x="256270" y="408219"/>
                  </a:cubicBezTo>
                  <a:lnTo>
                    <a:pt x="163328" y="291117"/>
                  </a:lnTo>
                  <a:lnTo>
                    <a:pt x="252840" y="197413"/>
                  </a:lnTo>
                  <a:lnTo>
                    <a:pt x="374167" y="284974"/>
                  </a:lnTo>
                  <a:cubicBezTo>
                    <a:pt x="397120" y="266206"/>
                    <a:pt x="421636" y="249325"/>
                    <a:pt x="447321" y="234193"/>
                  </a:cubicBezTo>
                  <a:lnTo>
                    <a:pt x="406824" y="96067"/>
                  </a:lnTo>
                  <a:lnTo>
                    <a:pt x="525008" y="42918"/>
                  </a:lnTo>
                  <a:lnTo>
                    <a:pt x="601955" y="165650"/>
                  </a:lnTo>
                  <a:cubicBezTo>
                    <a:pt x="635107" y="154901"/>
                    <a:pt x="669708" y="147945"/>
                    <a:pt x="705193" y="143853"/>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grpSp>
      <p:sp>
        <p:nvSpPr>
          <p:cNvPr id="15" name="Rounded Rectangle 11"/>
          <p:cNvSpPr/>
          <p:nvPr userDrawn="1"/>
        </p:nvSpPr>
        <p:spPr bwMode="gray">
          <a:xfrm rot="18908457">
            <a:off x="3722030" y="4565610"/>
            <a:ext cx="177135" cy="90550"/>
          </a:xfrm>
          <a:custGeom>
            <a:avLst/>
            <a:gdLst/>
            <a:ahLst/>
            <a:cxnLst/>
            <a:rect l="l" t="t" r="r" b="b"/>
            <a:pathLst>
              <a:path w="2227273" h="1151732">
                <a:moveTo>
                  <a:pt x="1989176" y="236431"/>
                </a:moveTo>
                <a:cubicBezTo>
                  <a:pt x="1801711" y="49887"/>
                  <a:pt x="1498516" y="50633"/>
                  <a:pt x="1311972" y="238097"/>
                </a:cubicBezTo>
                <a:cubicBezTo>
                  <a:pt x="1125427" y="425562"/>
                  <a:pt x="1126173" y="728757"/>
                  <a:pt x="1313638" y="915301"/>
                </a:cubicBezTo>
                <a:cubicBezTo>
                  <a:pt x="1501102" y="1101846"/>
                  <a:pt x="1804297" y="1101100"/>
                  <a:pt x="1990842" y="913635"/>
                </a:cubicBezTo>
                <a:cubicBezTo>
                  <a:pt x="2177386" y="726171"/>
                  <a:pt x="2176640" y="422976"/>
                  <a:pt x="1989176" y="236431"/>
                </a:cubicBezTo>
                <a:close/>
                <a:moveTo>
                  <a:pt x="2057603" y="167667"/>
                </a:moveTo>
                <a:cubicBezTo>
                  <a:pt x="2283045" y="392003"/>
                  <a:pt x="2283942" y="756620"/>
                  <a:pt x="2059606" y="982062"/>
                </a:cubicBezTo>
                <a:cubicBezTo>
                  <a:pt x="1835270" y="1207504"/>
                  <a:pt x="1470653" y="1208401"/>
                  <a:pt x="1245211" y="984066"/>
                </a:cubicBezTo>
                <a:cubicBezTo>
                  <a:pt x="1151038" y="890355"/>
                  <a:pt x="1096048" y="772167"/>
                  <a:pt x="1082650" y="649565"/>
                </a:cubicBezTo>
                <a:lnTo>
                  <a:pt x="63799" y="649566"/>
                </a:lnTo>
                <a:cubicBezTo>
                  <a:pt x="28564" y="649566"/>
                  <a:pt x="0" y="621002"/>
                  <a:pt x="0" y="585767"/>
                </a:cubicBezTo>
                <a:lnTo>
                  <a:pt x="0" y="568886"/>
                </a:lnTo>
                <a:cubicBezTo>
                  <a:pt x="0" y="533652"/>
                  <a:pt x="28564" y="505088"/>
                  <a:pt x="63799" y="505088"/>
                </a:cubicBezTo>
                <a:lnTo>
                  <a:pt x="1082283" y="505087"/>
                </a:lnTo>
                <a:cubicBezTo>
                  <a:pt x="1095053" y="382379"/>
                  <a:pt x="1149466" y="263874"/>
                  <a:pt x="1243208" y="169670"/>
                </a:cubicBezTo>
                <a:cubicBezTo>
                  <a:pt x="1467543" y="-55772"/>
                  <a:pt x="1832160" y="-56669"/>
                  <a:pt x="2057603" y="167667"/>
                </a:cubicBez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solidFill>
                <a:srgbClr val="FFFFFF"/>
              </a:solidFill>
            </a:endParaRPr>
          </a:p>
        </p:txBody>
      </p:sp>
      <p:sp>
        <p:nvSpPr>
          <p:cNvPr id="25" name="Text Placeholder 5"/>
          <p:cNvSpPr>
            <a:spLocks noGrp="1"/>
          </p:cNvSpPr>
          <p:nvPr>
            <p:ph type="body" sz="quarter" idx="21" hasCustomPrompt="1"/>
          </p:nvPr>
        </p:nvSpPr>
        <p:spPr bwMode="gray">
          <a:xfrm>
            <a:off x="493295" y="1310192"/>
            <a:ext cx="4572000" cy="169277"/>
          </a:xfrm>
        </p:spPr>
        <p:txBody>
          <a:bodyPr/>
          <a:lstStyle>
            <a:lvl1pPr marL="0" indent="0">
              <a:spcBef>
                <a:spcPts val="0"/>
              </a:spcBef>
              <a:buNone/>
              <a:defRPr sz="1100" b="1"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r>
              <a:rPr lang="en-US" dirty="0"/>
              <a:t>Add Institution Name (If You Need to Customize)</a:t>
            </a:r>
          </a:p>
        </p:txBody>
      </p:sp>
      <p:sp>
        <p:nvSpPr>
          <p:cNvPr id="26" name="Text Placeholder 5"/>
          <p:cNvSpPr>
            <a:spLocks noGrp="1"/>
          </p:cNvSpPr>
          <p:nvPr>
            <p:ph type="body" sz="quarter" idx="22" hasCustomPrompt="1"/>
          </p:nvPr>
        </p:nvSpPr>
        <p:spPr bwMode="gray">
          <a:xfrm>
            <a:off x="493295" y="1543666"/>
            <a:ext cx="4572000" cy="169277"/>
          </a:xfrm>
        </p:spPr>
        <p:txBody>
          <a:bodyPr/>
          <a:lstStyle>
            <a:lvl1pPr marL="0" indent="0">
              <a:spcBef>
                <a:spcPts val="0"/>
              </a:spcBef>
              <a:buNone/>
              <a:defRPr sz="1100" b="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Add Date of Presentation (If You Need to Customize)</a:t>
            </a:r>
          </a:p>
        </p:txBody>
      </p:sp>
    </p:spTree>
    <p:extLst>
      <p:ext uri="{BB962C8B-B14F-4D97-AF65-F5344CB8AC3E}">
        <p14:creationId xmlns:p14="http://schemas.microsoft.com/office/powerpoint/2010/main" val="22675636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320675" y="329935"/>
            <a:ext cx="4023360" cy="307777"/>
          </a:xfrm>
        </p:spPr>
        <p:txBody>
          <a:bodyPr anchor="t" anchorCtr="0"/>
          <a:lstStyle>
            <a:lvl1pPr>
              <a:defRPr sz="2000" b="0">
                <a:solidFill>
                  <a:schemeClr val="tx1"/>
                </a:solidFill>
              </a:defRPr>
            </a:lvl1pPr>
          </a:lstStyle>
          <a:p>
            <a:r>
              <a:rPr lang="en-US" dirty="0"/>
              <a:t>Insert Program Name Here</a:t>
            </a:r>
          </a:p>
        </p:txBody>
      </p:sp>
      <p:sp>
        <p:nvSpPr>
          <p:cNvPr id="15" name="Text Placeholder 5"/>
          <p:cNvSpPr>
            <a:spLocks noGrp="1"/>
          </p:cNvSpPr>
          <p:nvPr>
            <p:ph type="body" sz="quarter" idx="20" hasCustomPrompt="1"/>
          </p:nvPr>
        </p:nvSpPr>
        <p:spPr bwMode="gray">
          <a:xfrm>
            <a:off x="784156" y="11437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5" name="Text Placeholder 4"/>
          <p:cNvSpPr>
            <a:spLocks noGrp="1"/>
          </p:cNvSpPr>
          <p:nvPr>
            <p:ph type="body" sz="quarter" idx="30" hasCustomPrompt="1"/>
          </p:nvPr>
        </p:nvSpPr>
        <p:spPr bwMode="gray">
          <a:xfrm>
            <a:off x="784156" y="1348779"/>
            <a:ext cx="347472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cxnSp>
        <p:nvCxnSpPr>
          <p:cNvPr id="24" name="Straight Connector 23"/>
          <p:cNvCxnSpPr/>
          <p:nvPr userDrawn="1"/>
        </p:nvCxnSpPr>
        <p:spPr bwMode="gray">
          <a:xfrm>
            <a:off x="4879843" y="375284"/>
            <a:ext cx="0" cy="4425315"/>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bwMode="gray">
          <a:xfrm>
            <a:off x="4953943" y="375975"/>
            <a:ext cx="1419725" cy="442531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LEGAL CAVEAT</a:t>
            </a:r>
          </a:p>
          <a:p>
            <a:pPr>
              <a:spcBef>
                <a:spcPts val="400"/>
              </a:spcBef>
            </a:pPr>
            <a:r>
              <a:rPr lang="en-US" sz="530" dirty="0">
                <a:solidFill>
                  <a:srgbClr val="333E48"/>
                </a:solidFill>
                <a:cs typeface="Aria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a:t>
            </a:r>
            <a:br>
              <a:rPr lang="en-US" sz="530" dirty="0">
                <a:solidFill>
                  <a:srgbClr val="333E48"/>
                </a:solidFill>
                <a:cs typeface="Arial"/>
              </a:rPr>
            </a:br>
            <a:r>
              <a:rPr lang="en-US" sz="530" dirty="0">
                <a:solidFill>
                  <a:srgbClr val="333E48"/>
                </a:solidFill>
                <a:cs typeface="Arial"/>
              </a:rPr>
              <a:t>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a:t>
            </a:r>
            <a:br>
              <a:rPr lang="en-US" sz="530" dirty="0">
                <a:solidFill>
                  <a:srgbClr val="333E48"/>
                </a:solidFill>
                <a:cs typeface="Arial"/>
              </a:rPr>
            </a:br>
            <a:r>
              <a:rPr lang="en-US" sz="530" dirty="0">
                <a:solidFill>
                  <a:srgbClr val="333E48"/>
                </a:solidFill>
                <a:cs typeface="Arial"/>
              </a:rPr>
              <a:t>(b) any recommendation or graded ranking by Advisory Board, or (c) failure of member and its employees and agents to abide by the terms set forth herein.</a:t>
            </a:r>
          </a:p>
          <a:p>
            <a:pPr>
              <a:spcBef>
                <a:spcPts val="400"/>
              </a:spcBef>
            </a:pPr>
            <a:r>
              <a:rPr lang="en-US" sz="530" dirty="0">
                <a:solidFill>
                  <a:srgbClr val="333E48"/>
                </a:solidFill>
                <a:cs typeface="Aria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p:txBody>
      </p:sp>
      <p:sp>
        <p:nvSpPr>
          <p:cNvPr id="6" name="Text Placeholder 5"/>
          <p:cNvSpPr>
            <a:spLocks noGrp="1"/>
          </p:cNvSpPr>
          <p:nvPr>
            <p:ph type="body" sz="quarter" idx="37" hasCustomPrompt="1"/>
          </p:nvPr>
        </p:nvSpPr>
        <p:spPr bwMode="gray">
          <a:xfrm>
            <a:off x="784156" y="1547065"/>
            <a:ext cx="347472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16" name="Text Placeholder 5"/>
          <p:cNvSpPr>
            <a:spLocks noGrp="1"/>
          </p:cNvSpPr>
          <p:nvPr>
            <p:ph type="body" sz="quarter" idx="38" hasCustomPrompt="1"/>
          </p:nvPr>
        </p:nvSpPr>
        <p:spPr bwMode="gray">
          <a:xfrm>
            <a:off x="784156" y="1677053"/>
            <a:ext cx="347472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18" name="Text Placeholder 5"/>
          <p:cNvSpPr>
            <a:spLocks noGrp="1"/>
          </p:cNvSpPr>
          <p:nvPr>
            <p:ph type="body" sz="quarter" idx="39" hasCustomPrompt="1"/>
          </p:nvPr>
        </p:nvSpPr>
        <p:spPr bwMode="gray">
          <a:xfrm>
            <a:off x="784156" y="2111845"/>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6" name="Text Placeholder 4"/>
          <p:cNvSpPr>
            <a:spLocks noGrp="1"/>
          </p:cNvSpPr>
          <p:nvPr>
            <p:ph type="body" sz="quarter" idx="40" hasCustomPrompt="1"/>
          </p:nvPr>
        </p:nvSpPr>
        <p:spPr bwMode="gray">
          <a:xfrm>
            <a:off x="784156" y="2321372"/>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5"/>
          <p:cNvSpPr>
            <a:spLocks noGrp="1"/>
          </p:cNvSpPr>
          <p:nvPr>
            <p:ph type="body" sz="quarter" idx="41" hasCustomPrompt="1"/>
          </p:nvPr>
        </p:nvSpPr>
        <p:spPr bwMode="gray">
          <a:xfrm>
            <a:off x="784156" y="2775232"/>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28" name="Text Placeholder 4"/>
          <p:cNvSpPr>
            <a:spLocks noGrp="1"/>
          </p:cNvSpPr>
          <p:nvPr>
            <p:ph type="body" sz="quarter" idx="42" hasCustomPrompt="1"/>
          </p:nvPr>
        </p:nvSpPr>
        <p:spPr bwMode="gray">
          <a:xfrm>
            <a:off x="784156" y="2984759"/>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784156" y="3438636"/>
            <a:ext cx="347472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0" name="Text Placeholder 4"/>
          <p:cNvSpPr>
            <a:spLocks noGrp="1"/>
          </p:cNvSpPr>
          <p:nvPr>
            <p:ph type="body" sz="quarter" idx="44" hasCustomPrompt="1"/>
          </p:nvPr>
        </p:nvSpPr>
        <p:spPr bwMode="gray">
          <a:xfrm>
            <a:off x="784156" y="3648163"/>
            <a:ext cx="347472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19530864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2" name="Rectangle 1"/>
          <p:cNvSpPr/>
          <p:nvPr userDrawn="1"/>
        </p:nvSpPr>
        <p:spPr bwMode="gray">
          <a:xfrm>
            <a:off x="0" y="0"/>
            <a:ext cx="6400800" cy="1010653"/>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8" name="TextBox 7"/>
          <p:cNvSpPr txBox="1"/>
          <p:nvPr userDrawn="1"/>
        </p:nvSpPr>
        <p:spPr bwMode="gray">
          <a:xfrm>
            <a:off x="4953943" y="24057"/>
            <a:ext cx="1419725" cy="4681794"/>
          </a:xfrm>
          <a:prstGeom prst="rect">
            <a:avLst/>
          </a:prstGeom>
          <a:noFill/>
        </p:spPr>
        <p:txBody>
          <a:bodyPr wrap="square" lIns="0" tIns="0" rIns="0" bIns="0" rtlCol="0">
            <a:spAutoFit/>
          </a:bodyPr>
          <a:lstStyle/>
          <a:p>
            <a:pPr>
              <a:spcBef>
                <a:spcPts val="400"/>
              </a:spcBef>
            </a:pPr>
            <a:r>
              <a:rPr lang="en-US" sz="530" b="1" dirty="0">
                <a:solidFill>
                  <a:srgbClr val="333E48"/>
                </a:solidFill>
                <a:cs typeface="Arial"/>
              </a:rPr>
              <a:t>IMPORTANT: Please read the following.</a:t>
            </a:r>
          </a:p>
          <a:p>
            <a:pPr>
              <a:spcBef>
                <a:spcPts val="400"/>
              </a:spcBef>
            </a:pPr>
            <a:r>
              <a:rPr lang="en-US" sz="530" dirty="0">
                <a:solidFill>
                  <a:srgbClr val="333E48"/>
                </a:solidFill>
                <a:cs typeface="Arial"/>
              </a:rPr>
              <a:t>Advisory Board has prepared this report for the exclusive use of its members. Each member acknowledges and agrees that this report and the information contained herein (collectively, the “Report”) are confidential and proprietary</a:t>
            </a:r>
            <a:br>
              <a:rPr lang="en-US" sz="530" dirty="0">
                <a:solidFill>
                  <a:srgbClr val="333E48"/>
                </a:solidFill>
                <a:cs typeface="Arial"/>
              </a:rPr>
            </a:br>
            <a:r>
              <a:rPr lang="en-US" sz="530" dirty="0">
                <a:solidFill>
                  <a:srgbClr val="333E48"/>
                </a:solidFill>
                <a:cs typeface="Arial"/>
              </a:rPr>
              <a:t>to Advisory Board. By accepting delivery of this Report, each member agrees to abide by the terms as stated herein, including the following:</a:t>
            </a:r>
          </a:p>
          <a:p>
            <a:pPr marL="115888" indent="-115888">
              <a:spcBef>
                <a:spcPts val="400"/>
              </a:spcBef>
            </a:pPr>
            <a:r>
              <a:rPr lang="en-US" sz="530" dirty="0">
                <a:solidFill>
                  <a:srgbClr val="333E48"/>
                </a:solidFill>
                <a:cs typeface="Aria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15888" indent="-115888">
              <a:spcBef>
                <a:spcPts val="400"/>
              </a:spcBef>
            </a:pPr>
            <a:r>
              <a:rPr lang="en-US" sz="530" dirty="0">
                <a:solidFill>
                  <a:srgbClr val="333E48"/>
                </a:solidFill>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lang="en-US" sz="530" dirty="0">
                <a:solidFill>
                  <a:srgbClr val="333E48"/>
                </a:solidFill>
                <a:cs typeface="Arial"/>
              </a:rPr>
            </a:br>
            <a:r>
              <a:rPr lang="en-US" sz="530" dirty="0">
                <a:solidFill>
                  <a:srgbClr val="333E48"/>
                </a:solidFill>
                <a:cs typeface="Arial"/>
              </a:rPr>
              <a:t>(b) any third party.</a:t>
            </a:r>
          </a:p>
          <a:p>
            <a:pPr marL="115888" indent="-115888">
              <a:spcBef>
                <a:spcPts val="400"/>
              </a:spcBef>
            </a:pPr>
            <a:r>
              <a:rPr lang="en-US" sz="530" dirty="0">
                <a:solidFill>
                  <a:srgbClr val="333E48"/>
                </a:solidFill>
                <a:cs typeface="Arial"/>
              </a:rPr>
              <a:t>3.	Each member may make this Report available solely to those of its employees and agents who (a) are registered for the workshop or membership program of</a:t>
            </a:r>
            <a:br>
              <a:rPr lang="en-US" sz="530" dirty="0">
                <a:solidFill>
                  <a:srgbClr val="333E48"/>
                </a:solidFill>
                <a:cs typeface="Arial"/>
              </a:rPr>
            </a:br>
            <a:r>
              <a:rPr lang="en-US" sz="530" dirty="0">
                <a:solidFill>
                  <a:srgbClr val="333E48"/>
                </a:solidFill>
                <a:cs typeface="Arial"/>
              </a:rPr>
              <a:t>which this Report is a part, (b) require access to this Report in order to learn from the information described herein, and</a:t>
            </a:r>
            <a:br>
              <a:rPr lang="en-US" sz="530" dirty="0">
                <a:solidFill>
                  <a:srgbClr val="333E48"/>
                </a:solidFill>
                <a:cs typeface="Arial"/>
              </a:rPr>
            </a:br>
            <a:r>
              <a:rPr lang="en-US" sz="530" dirty="0">
                <a:solidFill>
                  <a:srgbClr val="333E48"/>
                </a:solidFill>
                <a:cs typeface="Arial"/>
              </a:rPr>
              <a:t>(c)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400"/>
              </a:spcBef>
            </a:pPr>
            <a:r>
              <a:rPr lang="en-US" sz="530" dirty="0">
                <a:solidFill>
                  <a:srgbClr val="333E48"/>
                </a:solidFill>
                <a:cs typeface="Arial"/>
              </a:rPr>
              <a:t>4.	Each member shall not remove from this Report any confidential markings, copyright notices, and/or other similar indicia herein.</a:t>
            </a:r>
          </a:p>
          <a:p>
            <a:pPr marL="115888" indent="-115888">
              <a:spcBef>
                <a:spcPts val="400"/>
              </a:spcBef>
            </a:pPr>
            <a:r>
              <a:rPr lang="en-US" sz="530" dirty="0">
                <a:solidFill>
                  <a:srgbClr val="333E48"/>
                </a:solidFill>
                <a:cs typeface="Arial"/>
              </a:rPr>
              <a:t>5.	Each member is responsible for any breach of its obligations as stated herein by any of its employees or agents.</a:t>
            </a:r>
          </a:p>
          <a:p>
            <a:pPr marL="115888" indent="-115888">
              <a:spcBef>
                <a:spcPts val="400"/>
              </a:spcBef>
            </a:pPr>
            <a:r>
              <a:rPr lang="en-US" sz="530" dirty="0">
                <a:solidFill>
                  <a:srgbClr val="333E48"/>
                </a:solidFill>
                <a:cs typeface="Arial"/>
              </a:rPr>
              <a:t>6.	If a member is unwilling to abide by any</a:t>
            </a:r>
            <a:br>
              <a:rPr lang="en-US" sz="530" dirty="0">
                <a:solidFill>
                  <a:srgbClr val="333E48"/>
                </a:solidFill>
                <a:cs typeface="Arial"/>
              </a:rPr>
            </a:br>
            <a:r>
              <a:rPr lang="en-US" sz="530" dirty="0">
                <a:solidFill>
                  <a:srgbClr val="333E48"/>
                </a:solidFill>
                <a:cs typeface="Arial"/>
              </a:rPr>
              <a:t>of the foregoing obligations, then such member shall promptly return this Report and all copies thereof to Advisory Board. </a:t>
            </a:r>
          </a:p>
        </p:txBody>
      </p:sp>
      <p:cxnSp>
        <p:nvCxnSpPr>
          <p:cNvPr id="9" name="Straight Connector 8"/>
          <p:cNvCxnSpPr/>
          <p:nvPr userDrawn="1"/>
        </p:nvCxnSpPr>
        <p:spPr bwMode="gray">
          <a:xfrm>
            <a:off x="4879843" y="-2108"/>
            <a:ext cx="0" cy="4578361"/>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8302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cxnSp>
        <p:nvCxnSpPr>
          <p:cNvPr id="8" name="Straight Connector 7"/>
          <p:cNvCxnSpPr/>
          <p:nvPr/>
        </p:nvCxnSpPr>
        <p:spPr bwMode="gray">
          <a:xfrm>
            <a:off x="4101378"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itle 2"/>
          <p:cNvSpPr>
            <a:spLocks noGrp="1"/>
          </p:cNvSpPr>
          <p:nvPr userDrawn="1">
            <p:ph type="title" hasCustomPrompt="1"/>
          </p:nvPr>
        </p:nvSpPr>
        <p:spPr bwMode="gray">
          <a:xfrm>
            <a:off x="320675" y="208501"/>
            <a:ext cx="3474720" cy="307777"/>
          </a:xfrm>
        </p:spPr>
        <p:txBody>
          <a:bodyPr anchor="t" anchorCtr="0"/>
          <a:lstStyle>
            <a:lvl1pPr>
              <a:defRPr sz="2000" b="0">
                <a:solidFill>
                  <a:schemeClr val="tx1"/>
                </a:solidFill>
              </a:defRPr>
            </a:lvl1pPr>
          </a:lstStyle>
          <a:p>
            <a:r>
              <a:rPr lang="en-US" dirty="0"/>
              <a:t>Insert Program Name Here</a:t>
            </a:r>
          </a:p>
        </p:txBody>
      </p:sp>
      <p:sp>
        <p:nvSpPr>
          <p:cNvPr id="3" name="TextBox 2"/>
          <p:cNvSpPr txBox="1"/>
          <p:nvPr userDrawn="1"/>
        </p:nvSpPr>
        <p:spPr bwMode="gray">
          <a:xfrm>
            <a:off x="4222376" y="122452"/>
            <a:ext cx="2110918" cy="4603824"/>
          </a:xfrm>
          <a:prstGeom prst="rect">
            <a:avLst/>
          </a:prstGeom>
          <a:noFill/>
        </p:spPr>
        <p:txBody>
          <a:bodyPr wrap="square" lIns="0" tIns="0" rIns="0" bIns="0" rtlCol="0">
            <a:spAutoFit/>
          </a:bodyPr>
          <a:lstStyle/>
          <a:p>
            <a:pPr>
              <a:spcBef>
                <a:spcPts val="300"/>
              </a:spcBef>
            </a:pPr>
            <a:r>
              <a:rPr lang="en-US" sz="450" b="1" dirty="0">
                <a:solidFill>
                  <a:srgbClr val="333E48"/>
                </a:solidFill>
              </a:rPr>
              <a:t>LEGAL CAVEAT</a:t>
            </a:r>
          </a:p>
          <a:p>
            <a:pPr>
              <a:spcBef>
                <a:spcPts val="300"/>
              </a:spcBef>
            </a:pPr>
            <a:r>
              <a:rPr lang="en-US" sz="450" dirty="0">
                <a:solidFill>
                  <a:srgbClr val="333E48"/>
                </a:solidFil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a:t>
            </a:r>
            <a:br>
              <a:rPr lang="en-US" sz="450" dirty="0">
                <a:solidFill>
                  <a:srgbClr val="333E48"/>
                </a:solidFill>
              </a:rPr>
            </a:br>
            <a:r>
              <a:rPr lang="en-US" sz="450" dirty="0">
                <a:solidFill>
                  <a:srgbClr val="333E48"/>
                </a:solidFill>
              </a:rPr>
              <a:t>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a:t>
            </a:r>
            <a:br>
              <a:rPr lang="en-US" sz="450" dirty="0">
                <a:solidFill>
                  <a:srgbClr val="333E48"/>
                </a:solidFill>
              </a:rPr>
            </a:br>
            <a:r>
              <a:rPr lang="en-US" sz="450" dirty="0">
                <a:solidFill>
                  <a:srgbClr val="333E48"/>
                </a:solidFill>
              </a:rPr>
              <a:t>and its employees and agents to abide by the terms set forth herein.</a:t>
            </a:r>
          </a:p>
          <a:p>
            <a:pPr>
              <a:spcBef>
                <a:spcPts val="300"/>
              </a:spcBef>
            </a:pPr>
            <a:r>
              <a:rPr lang="en-US" sz="450" dirty="0">
                <a:solidFill>
                  <a:srgbClr val="333E48"/>
                </a:solidFil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spcBef>
                <a:spcPts val="800"/>
              </a:spcBef>
            </a:pPr>
            <a:r>
              <a:rPr lang="en-US" sz="450" b="1" dirty="0">
                <a:solidFill>
                  <a:srgbClr val="333E48"/>
                </a:solidFill>
              </a:rPr>
              <a:t>IMPORTANT: Please read the following.</a:t>
            </a:r>
          </a:p>
          <a:p>
            <a:pPr>
              <a:spcBef>
                <a:spcPts val="300"/>
              </a:spcBef>
            </a:pPr>
            <a:r>
              <a:rPr lang="en-US" sz="450" dirty="0">
                <a:solidFill>
                  <a:srgbClr val="333E48"/>
                </a:solidFill>
              </a:rPr>
              <a:t>Advisory Board has prepared this report for the exclusive use of its members.</a:t>
            </a:r>
            <a:br>
              <a:rPr lang="en-US" sz="450" dirty="0">
                <a:solidFill>
                  <a:srgbClr val="333E48"/>
                </a:solidFill>
              </a:rPr>
            </a:br>
            <a:r>
              <a:rPr lang="en-US" sz="450" dirty="0">
                <a:solidFill>
                  <a:srgbClr val="333E48"/>
                </a:solidFill>
              </a:rPr>
              <a:t>Each member acknowledges and agrees that this report and the information contained herein (collectively, the “Report”) are confidential and proprietary to Advisory Board. By accepting delivery of this Report, each member agrees to</a:t>
            </a:r>
            <a:br>
              <a:rPr lang="en-US" sz="450" dirty="0">
                <a:solidFill>
                  <a:srgbClr val="333E48"/>
                </a:solidFill>
              </a:rPr>
            </a:br>
            <a:r>
              <a:rPr lang="en-US" sz="450" dirty="0">
                <a:solidFill>
                  <a:srgbClr val="333E48"/>
                </a:solidFill>
              </a:rPr>
              <a:t>abide by the terms as stated herein, including the following:</a:t>
            </a:r>
          </a:p>
          <a:p>
            <a:pPr marL="115888" indent="-115888">
              <a:spcBef>
                <a:spcPts val="300"/>
              </a:spcBef>
            </a:pPr>
            <a:r>
              <a:rPr lang="en-US" sz="450" dirty="0">
                <a:solidFill>
                  <a:srgbClr val="333E48"/>
                </a:solidFill>
              </a:rPr>
              <a:t>1.	Advisory Board owns all right, title, and interest in and to this Report. Except as stated herein, no right, license, permission, or interest of any kind in this Report is intended to be given, transferred to, or acquired by a member.</a:t>
            </a:r>
            <a:br>
              <a:rPr lang="en-US" sz="450" dirty="0">
                <a:solidFill>
                  <a:srgbClr val="333E48"/>
                </a:solidFill>
              </a:rPr>
            </a:br>
            <a:r>
              <a:rPr lang="en-US" sz="450" dirty="0">
                <a:solidFill>
                  <a:srgbClr val="333E48"/>
                </a:solidFill>
              </a:rPr>
              <a:t>Each member is authorized to use this Report only to the extent expressly authorized herein.</a:t>
            </a:r>
          </a:p>
          <a:p>
            <a:pPr marL="115888" indent="-115888">
              <a:spcBef>
                <a:spcPts val="300"/>
              </a:spcBef>
            </a:pPr>
            <a:r>
              <a:rPr lang="en-US" sz="450" dirty="0">
                <a:solidFill>
                  <a:srgbClr val="333E48"/>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5888" indent="-115888">
              <a:spcBef>
                <a:spcPts val="300"/>
              </a:spcBef>
            </a:pPr>
            <a:r>
              <a:rPr lang="en-US" sz="450" dirty="0">
                <a:solidFill>
                  <a:srgbClr val="333E48"/>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5888" indent="-115888">
              <a:spcBef>
                <a:spcPts val="300"/>
              </a:spcBef>
            </a:pPr>
            <a:r>
              <a:rPr lang="en-US" sz="450" dirty="0">
                <a:solidFill>
                  <a:srgbClr val="333E48"/>
                </a:solidFill>
              </a:rPr>
              <a:t>4.	Each member shall not remove from this Report any confidential markings, copyright notices, and/or other similar indicia herein.</a:t>
            </a:r>
          </a:p>
          <a:p>
            <a:pPr marL="115888" indent="-115888">
              <a:spcBef>
                <a:spcPts val="300"/>
              </a:spcBef>
            </a:pPr>
            <a:r>
              <a:rPr lang="en-US" sz="450" dirty="0">
                <a:solidFill>
                  <a:srgbClr val="333E48"/>
                </a:solidFill>
              </a:rPr>
              <a:t>5.	Each member is responsible for any breach of its obligations as stated herein by any of its employees or agents.</a:t>
            </a:r>
          </a:p>
          <a:p>
            <a:pPr marL="115888" indent="-115888">
              <a:spcBef>
                <a:spcPts val="300"/>
              </a:spcBef>
            </a:pPr>
            <a:r>
              <a:rPr lang="en-US" sz="450" dirty="0">
                <a:solidFill>
                  <a:srgbClr val="333E48"/>
                </a:solidFill>
              </a:rPr>
              <a:t>6.	If a member is unwilling to abide by any of the foregoing obligations, then</a:t>
            </a:r>
            <a:br>
              <a:rPr lang="en-US" sz="450" dirty="0">
                <a:solidFill>
                  <a:srgbClr val="333E48"/>
                </a:solidFill>
              </a:rPr>
            </a:br>
            <a:r>
              <a:rPr lang="en-US" sz="450" dirty="0">
                <a:solidFill>
                  <a:srgbClr val="333E48"/>
                </a:solidFill>
              </a:rPr>
              <a:t>such member shall promptly return this Report and all copies thereof to Advisory Board.</a:t>
            </a:r>
          </a:p>
        </p:txBody>
      </p:sp>
      <p:sp>
        <p:nvSpPr>
          <p:cNvPr id="23" name="Text Placeholder 5"/>
          <p:cNvSpPr>
            <a:spLocks noGrp="1"/>
          </p:cNvSpPr>
          <p:nvPr>
            <p:ph type="body" sz="quarter" idx="37" hasCustomPrompt="1"/>
          </p:nvPr>
        </p:nvSpPr>
        <p:spPr bwMode="gray">
          <a:xfrm>
            <a:off x="597660" y="10414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Project Director (click to add desired text)</a:t>
            </a:r>
          </a:p>
        </p:txBody>
      </p:sp>
      <p:sp>
        <p:nvSpPr>
          <p:cNvPr id="24" name="Text Placeholder 4"/>
          <p:cNvSpPr>
            <a:spLocks noGrp="1"/>
          </p:cNvSpPr>
          <p:nvPr>
            <p:ph type="body" sz="quarter" idx="38" hasCustomPrompt="1"/>
          </p:nvPr>
        </p:nvSpPr>
        <p:spPr bwMode="gray">
          <a:xfrm>
            <a:off x="597660" y="1246507"/>
            <a:ext cx="3200400" cy="138499"/>
          </a:xfrm>
        </p:spPr>
        <p:txBody>
          <a:bodyPr/>
          <a:lstStyle>
            <a:lvl1pPr marL="0" indent="0">
              <a:spcBef>
                <a:spcPts val="2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 Here</a:t>
            </a:r>
          </a:p>
        </p:txBody>
      </p:sp>
      <p:sp>
        <p:nvSpPr>
          <p:cNvPr id="25" name="Text Placeholder 5"/>
          <p:cNvSpPr>
            <a:spLocks noGrp="1"/>
          </p:cNvSpPr>
          <p:nvPr>
            <p:ph type="body" sz="quarter" idx="39" hasCustomPrompt="1"/>
          </p:nvPr>
        </p:nvSpPr>
        <p:spPr bwMode="gray">
          <a:xfrm>
            <a:off x="597660" y="1444793"/>
            <a:ext cx="3200400" cy="123111"/>
          </a:xfrm>
        </p:spPr>
        <p:txBody>
          <a:bodyPr/>
          <a:lstStyle>
            <a:lvl1pPr marL="0" indent="0">
              <a:spcBef>
                <a:spcPts val="0"/>
              </a:spcBef>
              <a:buNone/>
              <a:defRPr sz="800" baseline="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email (i.e., smithj@advisory.com)</a:t>
            </a:r>
          </a:p>
        </p:txBody>
      </p:sp>
      <p:sp>
        <p:nvSpPr>
          <p:cNvPr id="26" name="Text Placeholder 5"/>
          <p:cNvSpPr>
            <a:spLocks noGrp="1"/>
          </p:cNvSpPr>
          <p:nvPr>
            <p:ph type="body" sz="quarter" idx="40" hasCustomPrompt="1"/>
          </p:nvPr>
        </p:nvSpPr>
        <p:spPr bwMode="gray">
          <a:xfrm>
            <a:off x="597660" y="1574781"/>
            <a:ext cx="3200400" cy="123111"/>
          </a:xfrm>
        </p:spPr>
        <p:txBody>
          <a:bodyPr/>
          <a:lstStyle>
            <a:lvl1pPr marL="0" indent="0">
              <a:spcBef>
                <a:spcPts val="0"/>
              </a:spcBef>
              <a:buNone/>
              <a:defRPr sz="800">
                <a:solidFill>
                  <a:schemeClr val="accent3"/>
                </a:solidFill>
              </a:defRPr>
            </a:lvl1pPr>
            <a:lvl2pPr marL="114300" indent="0">
              <a:buNone/>
              <a:defRPr sz="800">
                <a:solidFill>
                  <a:schemeClr val="accent3"/>
                </a:solidFill>
              </a:defRPr>
            </a:lvl2pPr>
            <a:lvl3pPr marL="228600" indent="0">
              <a:buNone/>
              <a:defRPr sz="800">
                <a:solidFill>
                  <a:schemeClr val="accent3"/>
                </a:solidFill>
              </a:defRPr>
            </a:lvl3pPr>
            <a:lvl4pPr marL="342900" indent="0">
              <a:buNone/>
              <a:defRPr sz="800">
                <a:solidFill>
                  <a:schemeClr val="accent3"/>
                </a:solidFill>
              </a:defRPr>
            </a:lvl4pPr>
            <a:lvl5pPr marL="457200" indent="0">
              <a:buNone/>
              <a:defRPr sz="800">
                <a:solidFill>
                  <a:schemeClr val="accent3"/>
                </a:solidFill>
              </a:defRPr>
            </a:lvl5pPr>
          </a:lstStyle>
          <a:p>
            <a:pPr lvl="0"/>
            <a:r>
              <a:rPr lang="en-US" dirty="0"/>
              <a:t>Insert Project Director phone (i.e., 202-266-XXXX)</a:t>
            </a:r>
          </a:p>
        </p:txBody>
      </p:sp>
      <p:sp>
        <p:nvSpPr>
          <p:cNvPr id="27" name="Text Placeholder 5"/>
          <p:cNvSpPr>
            <a:spLocks noGrp="1"/>
          </p:cNvSpPr>
          <p:nvPr>
            <p:ph type="body" sz="quarter" idx="41" hasCustomPrompt="1"/>
          </p:nvPr>
        </p:nvSpPr>
        <p:spPr bwMode="gray">
          <a:xfrm>
            <a:off x="597660" y="2009573"/>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Research Team (click to add desired text)</a:t>
            </a:r>
          </a:p>
        </p:txBody>
      </p:sp>
      <p:sp>
        <p:nvSpPr>
          <p:cNvPr id="28" name="Text Placeholder 4"/>
          <p:cNvSpPr>
            <a:spLocks noGrp="1"/>
          </p:cNvSpPr>
          <p:nvPr>
            <p:ph type="body" sz="quarter" idx="42" hasCustomPrompt="1"/>
          </p:nvPr>
        </p:nvSpPr>
        <p:spPr bwMode="gray">
          <a:xfrm>
            <a:off x="597660" y="2219100"/>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597660" y="2672960"/>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Program Leadership (click to add desired text)</a:t>
            </a:r>
          </a:p>
        </p:txBody>
      </p:sp>
      <p:sp>
        <p:nvSpPr>
          <p:cNvPr id="30" name="Text Placeholder 4"/>
          <p:cNvSpPr>
            <a:spLocks noGrp="1"/>
          </p:cNvSpPr>
          <p:nvPr>
            <p:ph type="body" sz="quarter" idx="44" hasCustomPrompt="1"/>
          </p:nvPr>
        </p:nvSpPr>
        <p:spPr bwMode="gray">
          <a:xfrm>
            <a:off x="597660" y="2882487"/>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31" name="Text Placeholder 5"/>
          <p:cNvSpPr>
            <a:spLocks noGrp="1"/>
          </p:cNvSpPr>
          <p:nvPr>
            <p:ph type="body" sz="quarter" idx="45" hasCustomPrompt="1"/>
          </p:nvPr>
        </p:nvSpPr>
        <p:spPr bwMode="gray">
          <a:xfrm>
            <a:off x="597660" y="3336364"/>
            <a:ext cx="3200400" cy="184666"/>
          </a:xfrm>
        </p:spPr>
        <p:txBody>
          <a:bodyPr/>
          <a:lstStyle>
            <a:lvl1pPr marL="0" indent="0">
              <a:spcBef>
                <a:spcPts val="0"/>
              </a:spcBef>
              <a:buNone/>
              <a:defRPr sz="12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a:t>Design Consultant (click to add desired text)</a:t>
            </a:r>
          </a:p>
        </p:txBody>
      </p:sp>
      <p:sp>
        <p:nvSpPr>
          <p:cNvPr id="32" name="Text Placeholder 4"/>
          <p:cNvSpPr>
            <a:spLocks noGrp="1"/>
          </p:cNvSpPr>
          <p:nvPr>
            <p:ph type="body" sz="quarter" idx="46" hasCustomPrompt="1"/>
          </p:nvPr>
        </p:nvSpPr>
        <p:spPr bwMode="gray">
          <a:xfrm>
            <a:off x="597660" y="3545891"/>
            <a:ext cx="3200400" cy="138499"/>
          </a:xfrm>
        </p:spPr>
        <p:txBody>
          <a:bodyPr/>
          <a:lstStyle>
            <a:lvl1pPr marL="0" indent="0">
              <a:spcBef>
                <a:spcPts val="500"/>
              </a:spcBef>
              <a:buNone/>
              <a:defRPr sz="900">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34876714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6855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grpSp>
        <p:nvGrpSpPr>
          <p:cNvPr id="6" name="Group 5"/>
          <p:cNvGrpSpPr/>
          <p:nvPr userDrawn="1"/>
        </p:nvGrpSpPr>
        <p:grpSpPr>
          <a:xfrm>
            <a:off x="438759" y="3924048"/>
            <a:ext cx="5746136" cy="532222"/>
            <a:chOff x="381609" y="3980285"/>
            <a:chExt cx="5746136" cy="532222"/>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609" y="4056523"/>
              <a:ext cx="1369615" cy="379746"/>
            </a:xfrm>
            <a:prstGeom prst="rect">
              <a:avLst/>
            </a:prstGeom>
          </p:spPr>
        </p:pic>
        <p:cxnSp>
          <p:nvCxnSpPr>
            <p:cNvPr id="8" name="Straight Connector 7"/>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bwMode="gray">
            <a:xfrm>
              <a:off x="2058009" y="3980285"/>
              <a:ext cx="4069736" cy="530352"/>
            </a:xfrm>
            <a:prstGeom prst="rect">
              <a:avLst/>
            </a:prstGeom>
            <a:noFill/>
          </p:spPr>
          <p:txBody>
            <a:bodyPr wrap="square" lIns="0" tIns="0" rIns="0" bIns="0" rtlCol="0" anchor="ctr">
              <a:noAutofit/>
            </a:bodyPr>
            <a:lstStyle/>
            <a:p>
              <a:r>
                <a:rPr lang="en-US" sz="1050" dirty="0">
                  <a:solidFill>
                    <a:srgbClr val="333E48"/>
                  </a:solidFill>
                </a:rPr>
                <a:t>2445 M Street NW, Washington DC 20037</a:t>
              </a:r>
            </a:p>
            <a:p>
              <a:r>
                <a:rPr lang="en-US" sz="1050" dirty="0">
                  <a:solidFill>
                    <a:srgbClr val="333E48"/>
                  </a:solidFill>
                </a:rPr>
                <a:t>P 202.266.5600 </a:t>
              </a:r>
              <a:r>
                <a:rPr lang="en-US" sz="900" dirty="0">
                  <a:solidFill>
                    <a:srgbClr val="333E48"/>
                  </a:solidFill>
                </a:rPr>
                <a:t>│</a:t>
              </a:r>
              <a:r>
                <a:rPr lang="en-US" sz="1050" dirty="0">
                  <a:solidFill>
                    <a:srgbClr val="333E48"/>
                  </a:solidFill>
                </a:rPr>
                <a:t> F 202.266.5700 </a:t>
              </a:r>
              <a:r>
                <a:rPr lang="en-US" sz="900" dirty="0">
                  <a:solidFill>
                    <a:srgbClr val="333E48"/>
                  </a:solidFill>
                </a:rPr>
                <a:t>│</a:t>
              </a:r>
              <a:r>
                <a:rPr lang="en-US" sz="1050" dirty="0">
                  <a:solidFill>
                    <a:srgbClr val="333E48"/>
                  </a:solidFill>
                </a:rPr>
                <a:t> </a:t>
              </a:r>
              <a:r>
                <a:rPr lang="en-US" sz="1050" b="1" dirty="0">
                  <a:solidFill>
                    <a:srgbClr val="333E48"/>
                  </a:solidFill>
                </a:rPr>
                <a:t>advisory.com</a:t>
              </a:r>
            </a:p>
          </p:txBody>
        </p:sp>
      </p:grpSp>
    </p:spTree>
    <p:extLst>
      <p:ext uri="{BB962C8B-B14F-4D97-AF65-F5344CB8AC3E}">
        <p14:creationId xmlns:p14="http://schemas.microsoft.com/office/powerpoint/2010/main" val="31845232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grpSp>
        <p:nvGrpSpPr>
          <p:cNvPr id="6" name="Group 5"/>
          <p:cNvGrpSpPr/>
          <p:nvPr userDrawn="1"/>
        </p:nvGrpSpPr>
        <p:grpSpPr>
          <a:xfrm>
            <a:off x="438759" y="3924048"/>
            <a:ext cx="5746136" cy="532222"/>
            <a:chOff x="381609" y="3980285"/>
            <a:chExt cx="5746136" cy="532222"/>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609" y="4056523"/>
              <a:ext cx="1369615" cy="379746"/>
            </a:xfrm>
            <a:prstGeom prst="rect">
              <a:avLst/>
            </a:prstGeom>
          </p:spPr>
        </p:pic>
        <p:cxnSp>
          <p:nvCxnSpPr>
            <p:cNvPr id="12" name="Straight Connector 11"/>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bwMode="gray">
            <a:xfrm>
              <a:off x="2058009" y="3980285"/>
              <a:ext cx="4069736" cy="530352"/>
            </a:xfrm>
            <a:prstGeom prst="rect">
              <a:avLst/>
            </a:prstGeom>
            <a:noFill/>
          </p:spPr>
          <p:txBody>
            <a:bodyPr wrap="square" lIns="0" tIns="0" rIns="0" bIns="0" rtlCol="0" anchor="ctr">
              <a:noAutofit/>
            </a:bodyPr>
            <a:lstStyle/>
            <a:p>
              <a:r>
                <a:rPr lang="en-US" sz="1050" dirty="0">
                  <a:solidFill>
                    <a:srgbClr val="333E48"/>
                  </a:solidFill>
                </a:rPr>
                <a:t>Third Floor, Melbourne House</a:t>
              </a:r>
              <a:br>
                <a:rPr lang="en-US" sz="1050" dirty="0">
                  <a:solidFill>
                    <a:srgbClr val="333E48"/>
                  </a:solidFill>
                </a:rPr>
              </a:br>
              <a:r>
                <a:rPr lang="en-US" sz="1050" dirty="0">
                  <a:solidFill>
                    <a:srgbClr val="333E48"/>
                  </a:solidFill>
                </a:rPr>
                <a:t>46 Aldwych, London WC2B 4LL, UK</a:t>
              </a:r>
            </a:p>
            <a:p>
              <a:r>
                <a:rPr lang="en-US" sz="1050" dirty="0">
                  <a:solidFill>
                    <a:srgbClr val="333E48"/>
                  </a:solidFill>
                </a:rPr>
                <a:t>P +44 (0) 203 100 6800 </a:t>
              </a:r>
              <a:r>
                <a:rPr lang="en-US" sz="900" dirty="0">
                  <a:solidFill>
                    <a:srgbClr val="333E48"/>
                  </a:solidFill>
                </a:rPr>
                <a:t>│</a:t>
              </a:r>
              <a:r>
                <a:rPr lang="en-US" sz="1050" dirty="0">
                  <a:solidFill>
                    <a:srgbClr val="333E48"/>
                  </a:solidFill>
                </a:rPr>
                <a:t> </a:t>
              </a:r>
              <a:r>
                <a:rPr lang="en-US" sz="1050" b="1" dirty="0">
                  <a:solidFill>
                    <a:srgbClr val="333E48"/>
                  </a:solidFill>
                </a:rPr>
                <a:t>advisory.com</a:t>
              </a:r>
            </a:p>
          </p:txBody>
        </p:sp>
      </p:grpSp>
    </p:spTree>
    <p:extLst>
      <p:ext uri="{BB962C8B-B14F-4D97-AF65-F5344CB8AC3E}">
        <p14:creationId xmlns:p14="http://schemas.microsoft.com/office/powerpoint/2010/main" val="29052031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87" y="-13366"/>
            <a:ext cx="6419086" cy="4814315"/>
          </a:xfrm>
          <a:prstGeom prst="rect">
            <a:avLst/>
          </a:prstGeom>
        </p:spPr>
      </p:pic>
    </p:spTree>
    <p:extLst>
      <p:ext uri="{BB962C8B-B14F-4D97-AF65-F5344CB8AC3E}">
        <p14:creationId xmlns:p14="http://schemas.microsoft.com/office/powerpoint/2010/main" val="35027742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251.xml"/><Relationship Id="rId18" Type="http://schemas.openxmlformats.org/officeDocument/2006/relationships/slideLayout" Target="../slideLayouts/slideLayout256.xml"/><Relationship Id="rId26" Type="http://schemas.openxmlformats.org/officeDocument/2006/relationships/slideLayout" Target="../slideLayouts/slideLayout264.xml"/><Relationship Id="rId3" Type="http://schemas.openxmlformats.org/officeDocument/2006/relationships/slideLayout" Target="../slideLayouts/slideLayout241.xml"/><Relationship Id="rId21" Type="http://schemas.openxmlformats.org/officeDocument/2006/relationships/slideLayout" Target="../slideLayouts/slideLayout259.xml"/><Relationship Id="rId34" Type="http://schemas.openxmlformats.org/officeDocument/2006/relationships/theme" Target="../theme/theme10.xml"/><Relationship Id="rId7" Type="http://schemas.openxmlformats.org/officeDocument/2006/relationships/slideLayout" Target="../slideLayouts/slideLayout245.xml"/><Relationship Id="rId12" Type="http://schemas.openxmlformats.org/officeDocument/2006/relationships/slideLayout" Target="../slideLayouts/slideLayout250.xml"/><Relationship Id="rId17" Type="http://schemas.openxmlformats.org/officeDocument/2006/relationships/slideLayout" Target="../slideLayouts/slideLayout255.xml"/><Relationship Id="rId25" Type="http://schemas.openxmlformats.org/officeDocument/2006/relationships/slideLayout" Target="../slideLayouts/slideLayout263.xml"/><Relationship Id="rId33" Type="http://schemas.openxmlformats.org/officeDocument/2006/relationships/slideLayout" Target="../slideLayouts/slideLayout271.xml"/><Relationship Id="rId2" Type="http://schemas.openxmlformats.org/officeDocument/2006/relationships/slideLayout" Target="../slideLayouts/slideLayout240.xml"/><Relationship Id="rId16" Type="http://schemas.openxmlformats.org/officeDocument/2006/relationships/slideLayout" Target="../slideLayouts/slideLayout254.xml"/><Relationship Id="rId20" Type="http://schemas.openxmlformats.org/officeDocument/2006/relationships/slideLayout" Target="../slideLayouts/slideLayout258.xml"/><Relationship Id="rId29" Type="http://schemas.openxmlformats.org/officeDocument/2006/relationships/slideLayout" Target="../slideLayouts/slideLayout267.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24" Type="http://schemas.openxmlformats.org/officeDocument/2006/relationships/slideLayout" Target="../slideLayouts/slideLayout262.xml"/><Relationship Id="rId32" Type="http://schemas.openxmlformats.org/officeDocument/2006/relationships/slideLayout" Target="../slideLayouts/slideLayout270.xml"/><Relationship Id="rId5" Type="http://schemas.openxmlformats.org/officeDocument/2006/relationships/slideLayout" Target="../slideLayouts/slideLayout243.xml"/><Relationship Id="rId15" Type="http://schemas.openxmlformats.org/officeDocument/2006/relationships/slideLayout" Target="../slideLayouts/slideLayout253.xml"/><Relationship Id="rId23" Type="http://schemas.openxmlformats.org/officeDocument/2006/relationships/slideLayout" Target="../slideLayouts/slideLayout261.xml"/><Relationship Id="rId28" Type="http://schemas.openxmlformats.org/officeDocument/2006/relationships/slideLayout" Target="../slideLayouts/slideLayout266.xml"/><Relationship Id="rId10" Type="http://schemas.openxmlformats.org/officeDocument/2006/relationships/slideLayout" Target="../slideLayouts/slideLayout248.xml"/><Relationship Id="rId19" Type="http://schemas.openxmlformats.org/officeDocument/2006/relationships/slideLayout" Target="../slideLayouts/slideLayout257.xml"/><Relationship Id="rId31" Type="http://schemas.openxmlformats.org/officeDocument/2006/relationships/slideLayout" Target="../slideLayouts/slideLayout269.xml"/><Relationship Id="rId4" Type="http://schemas.openxmlformats.org/officeDocument/2006/relationships/slideLayout" Target="../slideLayouts/slideLayout242.xml"/><Relationship Id="rId9" Type="http://schemas.openxmlformats.org/officeDocument/2006/relationships/slideLayout" Target="../slideLayouts/slideLayout247.xml"/><Relationship Id="rId14" Type="http://schemas.openxmlformats.org/officeDocument/2006/relationships/slideLayout" Target="../slideLayouts/slideLayout252.xml"/><Relationship Id="rId22" Type="http://schemas.openxmlformats.org/officeDocument/2006/relationships/slideLayout" Target="../slideLayouts/slideLayout260.xml"/><Relationship Id="rId27" Type="http://schemas.openxmlformats.org/officeDocument/2006/relationships/slideLayout" Target="../slideLayouts/slideLayout265.xml"/><Relationship Id="rId30" Type="http://schemas.openxmlformats.org/officeDocument/2006/relationships/slideLayout" Target="../slideLayouts/slideLayout268.xml"/><Relationship Id="rId35" Type="http://schemas.openxmlformats.org/officeDocument/2006/relationships/image" Target="../media/image1.jpeg"/><Relationship Id="rId8" Type="http://schemas.openxmlformats.org/officeDocument/2006/relationships/slideLayout" Target="../slideLayouts/slideLayout24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79.xml"/><Relationship Id="rId13" Type="http://schemas.openxmlformats.org/officeDocument/2006/relationships/slideLayout" Target="../slideLayouts/slideLayout284.xml"/><Relationship Id="rId18" Type="http://schemas.openxmlformats.org/officeDocument/2006/relationships/slideLayout" Target="../slideLayouts/slideLayout289.xml"/><Relationship Id="rId26" Type="http://schemas.openxmlformats.org/officeDocument/2006/relationships/slideLayout" Target="../slideLayouts/slideLayout297.xml"/><Relationship Id="rId3" Type="http://schemas.openxmlformats.org/officeDocument/2006/relationships/slideLayout" Target="../slideLayouts/slideLayout274.xml"/><Relationship Id="rId21" Type="http://schemas.openxmlformats.org/officeDocument/2006/relationships/slideLayout" Target="../slideLayouts/slideLayout292.xml"/><Relationship Id="rId7" Type="http://schemas.openxmlformats.org/officeDocument/2006/relationships/slideLayout" Target="../slideLayouts/slideLayout278.xml"/><Relationship Id="rId12" Type="http://schemas.openxmlformats.org/officeDocument/2006/relationships/slideLayout" Target="../slideLayouts/slideLayout283.xml"/><Relationship Id="rId17" Type="http://schemas.openxmlformats.org/officeDocument/2006/relationships/slideLayout" Target="../slideLayouts/slideLayout288.xml"/><Relationship Id="rId25" Type="http://schemas.openxmlformats.org/officeDocument/2006/relationships/slideLayout" Target="../slideLayouts/slideLayout296.xml"/><Relationship Id="rId2" Type="http://schemas.openxmlformats.org/officeDocument/2006/relationships/slideLayout" Target="../slideLayouts/slideLayout273.xml"/><Relationship Id="rId16" Type="http://schemas.openxmlformats.org/officeDocument/2006/relationships/slideLayout" Target="../slideLayouts/slideLayout287.xml"/><Relationship Id="rId20" Type="http://schemas.openxmlformats.org/officeDocument/2006/relationships/slideLayout" Target="../slideLayouts/slideLayout291.xml"/><Relationship Id="rId1" Type="http://schemas.openxmlformats.org/officeDocument/2006/relationships/slideLayout" Target="../slideLayouts/slideLayout272.xml"/><Relationship Id="rId6" Type="http://schemas.openxmlformats.org/officeDocument/2006/relationships/slideLayout" Target="../slideLayouts/slideLayout277.xml"/><Relationship Id="rId11" Type="http://schemas.openxmlformats.org/officeDocument/2006/relationships/slideLayout" Target="../slideLayouts/slideLayout282.xml"/><Relationship Id="rId24" Type="http://schemas.openxmlformats.org/officeDocument/2006/relationships/slideLayout" Target="../slideLayouts/slideLayout295.xml"/><Relationship Id="rId5" Type="http://schemas.openxmlformats.org/officeDocument/2006/relationships/slideLayout" Target="../slideLayouts/slideLayout276.xml"/><Relationship Id="rId15" Type="http://schemas.openxmlformats.org/officeDocument/2006/relationships/slideLayout" Target="../slideLayouts/slideLayout286.xml"/><Relationship Id="rId23" Type="http://schemas.openxmlformats.org/officeDocument/2006/relationships/slideLayout" Target="../slideLayouts/slideLayout294.xml"/><Relationship Id="rId10" Type="http://schemas.openxmlformats.org/officeDocument/2006/relationships/slideLayout" Target="../slideLayouts/slideLayout281.xml"/><Relationship Id="rId19" Type="http://schemas.openxmlformats.org/officeDocument/2006/relationships/slideLayout" Target="../slideLayouts/slideLayout290.xml"/><Relationship Id="rId4" Type="http://schemas.openxmlformats.org/officeDocument/2006/relationships/slideLayout" Target="../slideLayouts/slideLayout275.xml"/><Relationship Id="rId9" Type="http://schemas.openxmlformats.org/officeDocument/2006/relationships/slideLayout" Target="../slideLayouts/slideLayout280.xml"/><Relationship Id="rId14" Type="http://schemas.openxmlformats.org/officeDocument/2006/relationships/slideLayout" Target="../slideLayouts/slideLayout285.xml"/><Relationship Id="rId22" Type="http://schemas.openxmlformats.org/officeDocument/2006/relationships/slideLayout" Target="../slideLayouts/slideLayout293.xml"/><Relationship Id="rId27"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slideLayout" Target="../slideLayouts/slideLayout310.xml"/><Relationship Id="rId18" Type="http://schemas.openxmlformats.org/officeDocument/2006/relationships/slideLayout" Target="../slideLayouts/slideLayout315.xml"/><Relationship Id="rId26" Type="http://schemas.openxmlformats.org/officeDocument/2006/relationships/slideLayout" Target="../slideLayouts/slideLayout323.xml"/><Relationship Id="rId3" Type="http://schemas.openxmlformats.org/officeDocument/2006/relationships/slideLayout" Target="../slideLayouts/slideLayout300.xml"/><Relationship Id="rId21" Type="http://schemas.openxmlformats.org/officeDocument/2006/relationships/slideLayout" Target="../slideLayouts/slideLayout318.xml"/><Relationship Id="rId7" Type="http://schemas.openxmlformats.org/officeDocument/2006/relationships/slideLayout" Target="../slideLayouts/slideLayout304.xml"/><Relationship Id="rId12" Type="http://schemas.openxmlformats.org/officeDocument/2006/relationships/slideLayout" Target="../slideLayouts/slideLayout309.xml"/><Relationship Id="rId17" Type="http://schemas.openxmlformats.org/officeDocument/2006/relationships/slideLayout" Target="../slideLayouts/slideLayout314.xml"/><Relationship Id="rId25" Type="http://schemas.openxmlformats.org/officeDocument/2006/relationships/slideLayout" Target="../slideLayouts/slideLayout322.xml"/><Relationship Id="rId2" Type="http://schemas.openxmlformats.org/officeDocument/2006/relationships/slideLayout" Target="../slideLayouts/slideLayout299.xml"/><Relationship Id="rId16" Type="http://schemas.openxmlformats.org/officeDocument/2006/relationships/slideLayout" Target="../slideLayouts/slideLayout313.xml"/><Relationship Id="rId20" Type="http://schemas.openxmlformats.org/officeDocument/2006/relationships/slideLayout" Target="../slideLayouts/slideLayout317.xml"/><Relationship Id="rId29" Type="http://schemas.openxmlformats.org/officeDocument/2006/relationships/slideLayout" Target="../slideLayouts/slideLayout326.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24" Type="http://schemas.openxmlformats.org/officeDocument/2006/relationships/slideLayout" Target="../slideLayouts/slideLayout321.xml"/><Relationship Id="rId5" Type="http://schemas.openxmlformats.org/officeDocument/2006/relationships/slideLayout" Target="../slideLayouts/slideLayout302.xml"/><Relationship Id="rId15" Type="http://schemas.openxmlformats.org/officeDocument/2006/relationships/slideLayout" Target="../slideLayouts/slideLayout312.xml"/><Relationship Id="rId23" Type="http://schemas.openxmlformats.org/officeDocument/2006/relationships/slideLayout" Target="../slideLayouts/slideLayout320.xml"/><Relationship Id="rId28" Type="http://schemas.openxmlformats.org/officeDocument/2006/relationships/slideLayout" Target="../slideLayouts/slideLayout325.xml"/><Relationship Id="rId10" Type="http://schemas.openxmlformats.org/officeDocument/2006/relationships/slideLayout" Target="../slideLayouts/slideLayout307.xml"/><Relationship Id="rId19" Type="http://schemas.openxmlformats.org/officeDocument/2006/relationships/slideLayout" Target="../slideLayouts/slideLayout316.xml"/><Relationship Id="rId4" Type="http://schemas.openxmlformats.org/officeDocument/2006/relationships/slideLayout" Target="../slideLayouts/slideLayout301.xml"/><Relationship Id="rId9" Type="http://schemas.openxmlformats.org/officeDocument/2006/relationships/slideLayout" Target="../slideLayouts/slideLayout306.xml"/><Relationship Id="rId14" Type="http://schemas.openxmlformats.org/officeDocument/2006/relationships/slideLayout" Target="../slideLayouts/slideLayout311.xml"/><Relationship Id="rId22" Type="http://schemas.openxmlformats.org/officeDocument/2006/relationships/slideLayout" Target="../slideLayouts/slideLayout319.xml"/><Relationship Id="rId27" Type="http://schemas.openxmlformats.org/officeDocument/2006/relationships/slideLayout" Target="../slideLayouts/slideLayout324.xml"/><Relationship Id="rId30"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34.xml"/><Relationship Id="rId13" Type="http://schemas.openxmlformats.org/officeDocument/2006/relationships/slideLayout" Target="../slideLayouts/slideLayout339.xml"/><Relationship Id="rId18" Type="http://schemas.openxmlformats.org/officeDocument/2006/relationships/slideLayout" Target="../slideLayouts/slideLayout344.xml"/><Relationship Id="rId26" Type="http://schemas.openxmlformats.org/officeDocument/2006/relationships/slideLayout" Target="../slideLayouts/slideLayout352.xml"/><Relationship Id="rId3" Type="http://schemas.openxmlformats.org/officeDocument/2006/relationships/slideLayout" Target="../slideLayouts/slideLayout329.xml"/><Relationship Id="rId21" Type="http://schemas.openxmlformats.org/officeDocument/2006/relationships/slideLayout" Target="../slideLayouts/slideLayout347.xml"/><Relationship Id="rId7" Type="http://schemas.openxmlformats.org/officeDocument/2006/relationships/slideLayout" Target="../slideLayouts/slideLayout333.xml"/><Relationship Id="rId12" Type="http://schemas.openxmlformats.org/officeDocument/2006/relationships/slideLayout" Target="../slideLayouts/slideLayout338.xml"/><Relationship Id="rId17" Type="http://schemas.openxmlformats.org/officeDocument/2006/relationships/slideLayout" Target="../slideLayouts/slideLayout343.xml"/><Relationship Id="rId25" Type="http://schemas.openxmlformats.org/officeDocument/2006/relationships/slideLayout" Target="../slideLayouts/slideLayout351.xml"/><Relationship Id="rId2" Type="http://schemas.openxmlformats.org/officeDocument/2006/relationships/slideLayout" Target="../slideLayouts/slideLayout328.xml"/><Relationship Id="rId16" Type="http://schemas.openxmlformats.org/officeDocument/2006/relationships/slideLayout" Target="../slideLayouts/slideLayout342.xml"/><Relationship Id="rId20" Type="http://schemas.openxmlformats.org/officeDocument/2006/relationships/slideLayout" Target="../slideLayouts/slideLayout346.xml"/><Relationship Id="rId1" Type="http://schemas.openxmlformats.org/officeDocument/2006/relationships/slideLayout" Target="../slideLayouts/slideLayout327.xml"/><Relationship Id="rId6" Type="http://schemas.openxmlformats.org/officeDocument/2006/relationships/slideLayout" Target="../slideLayouts/slideLayout332.xml"/><Relationship Id="rId11" Type="http://schemas.openxmlformats.org/officeDocument/2006/relationships/slideLayout" Target="../slideLayouts/slideLayout337.xml"/><Relationship Id="rId24" Type="http://schemas.openxmlformats.org/officeDocument/2006/relationships/slideLayout" Target="../slideLayouts/slideLayout350.xml"/><Relationship Id="rId5" Type="http://schemas.openxmlformats.org/officeDocument/2006/relationships/slideLayout" Target="../slideLayouts/slideLayout331.xml"/><Relationship Id="rId15" Type="http://schemas.openxmlformats.org/officeDocument/2006/relationships/slideLayout" Target="../slideLayouts/slideLayout341.xml"/><Relationship Id="rId23" Type="http://schemas.openxmlformats.org/officeDocument/2006/relationships/slideLayout" Target="../slideLayouts/slideLayout349.xml"/><Relationship Id="rId10" Type="http://schemas.openxmlformats.org/officeDocument/2006/relationships/slideLayout" Target="../slideLayouts/slideLayout336.xml"/><Relationship Id="rId19" Type="http://schemas.openxmlformats.org/officeDocument/2006/relationships/slideLayout" Target="../slideLayouts/slideLayout345.xml"/><Relationship Id="rId4" Type="http://schemas.openxmlformats.org/officeDocument/2006/relationships/slideLayout" Target="../slideLayouts/slideLayout330.xml"/><Relationship Id="rId9" Type="http://schemas.openxmlformats.org/officeDocument/2006/relationships/slideLayout" Target="../slideLayouts/slideLayout335.xml"/><Relationship Id="rId14" Type="http://schemas.openxmlformats.org/officeDocument/2006/relationships/slideLayout" Target="../slideLayouts/slideLayout340.xml"/><Relationship Id="rId22" Type="http://schemas.openxmlformats.org/officeDocument/2006/relationships/slideLayout" Target="../slideLayouts/slideLayout348.xml"/><Relationship Id="rId27"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slideLayout" Target="../slideLayouts/slideLayout365.xml"/><Relationship Id="rId18" Type="http://schemas.openxmlformats.org/officeDocument/2006/relationships/slideLayout" Target="../slideLayouts/slideLayout370.xml"/><Relationship Id="rId26" Type="http://schemas.openxmlformats.org/officeDocument/2006/relationships/theme" Target="../theme/theme14.xml"/><Relationship Id="rId3" Type="http://schemas.openxmlformats.org/officeDocument/2006/relationships/slideLayout" Target="../slideLayouts/slideLayout355.xml"/><Relationship Id="rId21" Type="http://schemas.openxmlformats.org/officeDocument/2006/relationships/slideLayout" Target="../slideLayouts/slideLayout373.xml"/><Relationship Id="rId7" Type="http://schemas.openxmlformats.org/officeDocument/2006/relationships/slideLayout" Target="../slideLayouts/slideLayout359.xml"/><Relationship Id="rId12" Type="http://schemas.openxmlformats.org/officeDocument/2006/relationships/slideLayout" Target="../slideLayouts/slideLayout364.xml"/><Relationship Id="rId17" Type="http://schemas.openxmlformats.org/officeDocument/2006/relationships/slideLayout" Target="../slideLayouts/slideLayout369.xml"/><Relationship Id="rId25" Type="http://schemas.openxmlformats.org/officeDocument/2006/relationships/slideLayout" Target="../slideLayouts/slideLayout377.xml"/><Relationship Id="rId2" Type="http://schemas.openxmlformats.org/officeDocument/2006/relationships/slideLayout" Target="../slideLayouts/slideLayout354.xml"/><Relationship Id="rId16" Type="http://schemas.openxmlformats.org/officeDocument/2006/relationships/slideLayout" Target="../slideLayouts/slideLayout368.xml"/><Relationship Id="rId20" Type="http://schemas.openxmlformats.org/officeDocument/2006/relationships/slideLayout" Target="../slideLayouts/slideLayout372.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24" Type="http://schemas.openxmlformats.org/officeDocument/2006/relationships/slideLayout" Target="../slideLayouts/slideLayout376.xml"/><Relationship Id="rId5" Type="http://schemas.openxmlformats.org/officeDocument/2006/relationships/slideLayout" Target="../slideLayouts/slideLayout357.xml"/><Relationship Id="rId15" Type="http://schemas.openxmlformats.org/officeDocument/2006/relationships/slideLayout" Target="../slideLayouts/slideLayout367.xml"/><Relationship Id="rId23" Type="http://schemas.openxmlformats.org/officeDocument/2006/relationships/slideLayout" Target="../slideLayouts/slideLayout375.xml"/><Relationship Id="rId10" Type="http://schemas.openxmlformats.org/officeDocument/2006/relationships/slideLayout" Target="../slideLayouts/slideLayout362.xml"/><Relationship Id="rId19" Type="http://schemas.openxmlformats.org/officeDocument/2006/relationships/slideLayout" Target="../slideLayouts/slideLayout371.xml"/><Relationship Id="rId4" Type="http://schemas.openxmlformats.org/officeDocument/2006/relationships/slideLayout" Target="../slideLayouts/slideLayout356.xml"/><Relationship Id="rId9" Type="http://schemas.openxmlformats.org/officeDocument/2006/relationships/slideLayout" Target="../slideLayouts/slideLayout361.xml"/><Relationship Id="rId14" Type="http://schemas.openxmlformats.org/officeDocument/2006/relationships/slideLayout" Target="../slideLayouts/slideLayout366.xml"/><Relationship Id="rId22" Type="http://schemas.openxmlformats.org/officeDocument/2006/relationships/slideLayout" Target="../slideLayouts/slideLayout374.xml"/><Relationship Id="rId27" Type="http://schemas.openxmlformats.org/officeDocument/2006/relationships/image" Target="../media/image1.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85.xml"/><Relationship Id="rId13" Type="http://schemas.openxmlformats.org/officeDocument/2006/relationships/slideLayout" Target="../slideLayouts/slideLayout390.xml"/><Relationship Id="rId18" Type="http://schemas.openxmlformats.org/officeDocument/2006/relationships/slideLayout" Target="../slideLayouts/slideLayout395.xml"/><Relationship Id="rId26" Type="http://schemas.openxmlformats.org/officeDocument/2006/relationships/theme" Target="../theme/theme15.xml"/><Relationship Id="rId3" Type="http://schemas.openxmlformats.org/officeDocument/2006/relationships/slideLayout" Target="../slideLayouts/slideLayout380.xml"/><Relationship Id="rId21" Type="http://schemas.openxmlformats.org/officeDocument/2006/relationships/slideLayout" Target="../slideLayouts/slideLayout398.xml"/><Relationship Id="rId7" Type="http://schemas.openxmlformats.org/officeDocument/2006/relationships/slideLayout" Target="../slideLayouts/slideLayout384.xml"/><Relationship Id="rId12" Type="http://schemas.openxmlformats.org/officeDocument/2006/relationships/slideLayout" Target="../slideLayouts/slideLayout389.xml"/><Relationship Id="rId17" Type="http://schemas.openxmlformats.org/officeDocument/2006/relationships/slideLayout" Target="../slideLayouts/slideLayout394.xml"/><Relationship Id="rId25" Type="http://schemas.openxmlformats.org/officeDocument/2006/relationships/slideLayout" Target="../slideLayouts/slideLayout402.xml"/><Relationship Id="rId2" Type="http://schemas.openxmlformats.org/officeDocument/2006/relationships/slideLayout" Target="../slideLayouts/slideLayout379.xml"/><Relationship Id="rId16" Type="http://schemas.openxmlformats.org/officeDocument/2006/relationships/slideLayout" Target="../slideLayouts/slideLayout393.xml"/><Relationship Id="rId20" Type="http://schemas.openxmlformats.org/officeDocument/2006/relationships/slideLayout" Target="../slideLayouts/slideLayout397.xml"/><Relationship Id="rId1" Type="http://schemas.openxmlformats.org/officeDocument/2006/relationships/slideLayout" Target="../slideLayouts/slideLayout378.xml"/><Relationship Id="rId6" Type="http://schemas.openxmlformats.org/officeDocument/2006/relationships/slideLayout" Target="../slideLayouts/slideLayout383.xml"/><Relationship Id="rId11" Type="http://schemas.openxmlformats.org/officeDocument/2006/relationships/slideLayout" Target="../slideLayouts/slideLayout388.xml"/><Relationship Id="rId24" Type="http://schemas.openxmlformats.org/officeDocument/2006/relationships/slideLayout" Target="../slideLayouts/slideLayout401.xml"/><Relationship Id="rId5" Type="http://schemas.openxmlformats.org/officeDocument/2006/relationships/slideLayout" Target="../slideLayouts/slideLayout382.xml"/><Relationship Id="rId15" Type="http://schemas.openxmlformats.org/officeDocument/2006/relationships/slideLayout" Target="../slideLayouts/slideLayout392.xml"/><Relationship Id="rId23" Type="http://schemas.openxmlformats.org/officeDocument/2006/relationships/slideLayout" Target="../slideLayouts/slideLayout400.xml"/><Relationship Id="rId10" Type="http://schemas.openxmlformats.org/officeDocument/2006/relationships/slideLayout" Target="../slideLayouts/slideLayout387.xml"/><Relationship Id="rId19" Type="http://schemas.openxmlformats.org/officeDocument/2006/relationships/slideLayout" Target="../slideLayouts/slideLayout396.xml"/><Relationship Id="rId4" Type="http://schemas.openxmlformats.org/officeDocument/2006/relationships/slideLayout" Target="../slideLayouts/slideLayout381.xml"/><Relationship Id="rId9" Type="http://schemas.openxmlformats.org/officeDocument/2006/relationships/slideLayout" Target="../slideLayouts/slideLayout386.xml"/><Relationship Id="rId14" Type="http://schemas.openxmlformats.org/officeDocument/2006/relationships/slideLayout" Target="../slideLayouts/slideLayout391.xml"/><Relationship Id="rId22" Type="http://schemas.openxmlformats.org/officeDocument/2006/relationships/slideLayout" Target="../slideLayouts/slideLayout399.xml"/><Relationship Id="rId27" Type="http://schemas.openxmlformats.org/officeDocument/2006/relationships/image" Target="../media/image1.jpeg"/></Relationships>
</file>

<file path=ppt/slideMasters/_rels/slideMaster16.xml.rels><?xml version="1.0" encoding="UTF-8" standalone="yes"?>
<Relationships xmlns="http://schemas.openxmlformats.org/package/2006/relationships"><Relationship Id="rId13" Type="http://schemas.openxmlformats.org/officeDocument/2006/relationships/slideLayout" Target="../slideLayouts/slideLayout415.xml"/><Relationship Id="rId18" Type="http://schemas.openxmlformats.org/officeDocument/2006/relationships/slideLayout" Target="../slideLayouts/slideLayout420.xml"/><Relationship Id="rId26" Type="http://schemas.openxmlformats.org/officeDocument/2006/relationships/slideLayout" Target="../slideLayouts/slideLayout428.xml"/><Relationship Id="rId3" Type="http://schemas.openxmlformats.org/officeDocument/2006/relationships/slideLayout" Target="../slideLayouts/slideLayout405.xml"/><Relationship Id="rId21" Type="http://schemas.openxmlformats.org/officeDocument/2006/relationships/slideLayout" Target="../slideLayouts/slideLayout423.xml"/><Relationship Id="rId7" Type="http://schemas.openxmlformats.org/officeDocument/2006/relationships/slideLayout" Target="../slideLayouts/slideLayout409.xml"/><Relationship Id="rId12" Type="http://schemas.openxmlformats.org/officeDocument/2006/relationships/slideLayout" Target="../slideLayouts/slideLayout414.xml"/><Relationship Id="rId17" Type="http://schemas.openxmlformats.org/officeDocument/2006/relationships/slideLayout" Target="../slideLayouts/slideLayout419.xml"/><Relationship Id="rId25" Type="http://schemas.openxmlformats.org/officeDocument/2006/relationships/slideLayout" Target="../slideLayouts/slideLayout427.xml"/><Relationship Id="rId33" Type="http://schemas.openxmlformats.org/officeDocument/2006/relationships/image" Target="../media/image1.jpeg"/><Relationship Id="rId2" Type="http://schemas.openxmlformats.org/officeDocument/2006/relationships/slideLayout" Target="../slideLayouts/slideLayout404.xml"/><Relationship Id="rId16" Type="http://schemas.openxmlformats.org/officeDocument/2006/relationships/slideLayout" Target="../slideLayouts/slideLayout418.xml"/><Relationship Id="rId20" Type="http://schemas.openxmlformats.org/officeDocument/2006/relationships/slideLayout" Target="../slideLayouts/slideLayout422.xml"/><Relationship Id="rId29" Type="http://schemas.openxmlformats.org/officeDocument/2006/relationships/slideLayout" Target="../slideLayouts/slideLayout431.xml"/><Relationship Id="rId1" Type="http://schemas.openxmlformats.org/officeDocument/2006/relationships/slideLayout" Target="../slideLayouts/slideLayout403.xml"/><Relationship Id="rId6" Type="http://schemas.openxmlformats.org/officeDocument/2006/relationships/slideLayout" Target="../slideLayouts/slideLayout408.xml"/><Relationship Id="rId11" Type="http://schemas.openxmlformats.org/officeDocument/2006/relationships/slideLayout" Target="../slideLayouts/slideLayout413.xml"/><Relationship Id="rId24" Type="http://schemas.openxmlformats.org/officeDocument/2006/relationships/slideLayout" Target="../slideLayouts/slideLayout426.xml"/><Relationship Id="rId32" Type="http://schemas.openxmlformats.org/officeDocument/2006/relationships/theme" Target="../theme/theme16.xml"/><Relationship Id="rId5" Type="http://schemas.openxmlformats.org/officeDocument/2006/relationships/slideLayout" Target="../slideLayouts/slideLayout407.xml"/><Relationship Id="rId15" Type="http://schemas.openxmlformats.org/officeDocument/2006/relationships/slideLayout" Target="../slideLayouts/slideLayout417.xml"/><Relationship Id="rId23" Type="http://schemas.openxmlformats.org/officeDocument/2006/relationships/slideLayout" Target="../slideLayouts/slideLayout425.xml"/><Relationship Id="rId28" Type="http://schemas.openxmlformats.org/officeDocument/2006/relationships/slideLayout" Target="../slideLayouts/slideLayout430.xml"/><Relationship Id="rId10" Type="http://schemas.openxmlformats.org/officeDocument/2006/relationships/slideLayout" Target="../slideLayouts/slideLayout412.xml"/><Relationship Id="rId19" Type="http://schemas.openxmlformats.org/officeDocument/2006/relationships/slideLayout" Target="../slideLayouts/slideLayout421.xml"/><Relationship Id="rId31" Type="http://schemas.openxmlformats.org/officeDocument/2006/relationships/slideLayout" Target="../slideLayouts/slideLayout433.xml"/><Relationship Id="rId4" Type="http://schemas.openxmlformats.org/officeDocument/2006/relationships/slideLayout" Target="../slideLayouts/slideLayout406.xml"/><Relationship Id="rId9" Type="http://schemas.openxmlformats.org/officeDocument/2006/relationships/slideLayout" Target="../slideLayouts/slideLayout411.xml"/><Relationship Id="rId14" Type="http://schemas.openxmlformats.org/officeDocument/2006/relationships/slideLayout" Target="../slideLayouts/slideLayout416.xml"/><Relationship Id="rId22" Type="http://schemas.openxmlformats.org/officeDocument/2006/relationships/slideLayout" Target="../slideLayouts/slideLayout424.xml"/><Relationship Id="rId27" Type="http://schemas.openxmlformats.org/officeDocument/2006/relationships/slideLayout" Target="../slideLayouts/slideLayout429.xml"/><Relationship Id="rId30" Type="http://schemas.openxmlformats.org/officeDocument/2006/relationships/slideLayout" Target="../slideLayouts/slideLayout432.xml"/><Relationship Id="rId8" Type="http://schemas.openxmlformats.org/officeDocument/2006/relationships/slideLayout" Target="../slideLayouts/slideLayout41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441.xml"/><Relationship Id="rId13" Type="http://schemas.openxmlformats.org/officeDocument/2006/relationships/slideLayout" Target="../slideLayouts/slideLayout446.xml"/><Relationship Id="rId18" Type="http://schemas.openxmlformats.org/officeDocument/2006/relationships/slideLayout" Target="../slideLayouts/slideLayout451.xml"/><Relationship Id="rId26" Type="http://schemas.openxmlformats.org/officeDocument/2006/relationships/slideLayout" Target="../slideLayouts/slideLayout459.xml"/><Relationship Id="rId3" Type="http://schemas.openxmlformats.org/officeDocument/2006/relationships/slideLayout" Target="../slideLayouts/slideLayout436.xml"/><Relationship Id="rId21" Type="http://schemas.openxmlformats.org/officeDocument/2006/relationships/slideLayout" Target="../slideLayouts/slideLayout454.xml"/><Relationship Id="rId7" Type="http://schemas.openxmlformats.org/officeDocument/2006/relationships/slideLayout" Target="../slideLayouts/slideLayout440.xml"/><Relationship Id="rId12" Type="http://schemas.openxmlformats.org/officeDocument/2006/relationships/slideLayout" Target="../slideLayouts/slideLayout445.xml"/><Relationship Id="rId17" Type="http://schemas.openxmlformats.org/officeDocument/2006/relationships/slideLayout" Target="../slideLayouts/slideLayout450.xml"/><Relationship Id="rId25" Type="http://schemas.openxmlformats.org/officeDocument/2006/relationships/slideLayout" Target="../slideLayouts/slideLayout458.xml"/><Relationship Id="rId2" Type="http://schemas.openxmlformats.org/officeDocument/2006/relationships/slideLayout" Target="../slideLayouts/slideLayout435.xml"/><Relationship Id="rId16" Type="http://schemas.openxmlformats.org/officeDocument/2006/relationships/slideLayout" Target="../slideLayouts/slideLayout449.xml"/><Relationship Id="rId20" Type="http://schemas.openxmlformats.org/officeDocument/2006/relationships/slideLayout" Target="../slideLayouts/slideLayout453.xml"/><Relationship Id="rId1" Type="http://schemas.openxmlformats.org/officeDocument/2006/relationships/slideLayout" Target="../slideLayouts/slideLayout434.xml"/><Relationship Id="rId6" Type="http://schemas.openxmlformats.org/officeDocument/2006/relationships/slideLayout" Target="../slideLayouts/slideLayout439.xml"/><Relationship Id="rId11" Type="http://schemas.openxmlformats.org/officeDocument/2006/relationships/slideLayout" Target="../slideLayouts/slideLayout444.xml"/><Relationship Id="rId24" Type="http://schemas.openxmlformats.org/officeDocument/2006/relationships/slideLayout" Target="../slideLayouts/slideLayout457.xml"/><Relationship Id="rId5" Type="http://schemas.openxmlformats.org/officeDocument/2006/relationships/slideLayout" Target="../slideLayouts/slideLayout438.xml"/><Relationship Id="rId15" Type="http://schemas.openxmlformats.org/officeDocument/2006/relationships/slideLayout" Target="../slideLayouts/slideLayout448.xml"/><Relationship Id="rId23" Type="http://schemas.openxmlformats.org/officeDocument/2006/relationships/slideLayout" Target="../slideLayouts/slideLayout456.xml"/><Relationship Id="rId10" Type="http://schemas.openxmlformats.org/officeDocument/2006/relationships/slideLayout" Target="../slideLayouts/slideLayout443.xml"/><Relationship Id="rId19" Type="http://schemas.openxmlformats.org/officeDocument/2006/relationships/slideLayout" Target="../slideLayouts/slideLayout452.xml"/><Relationship Id="rId4" Type="http://schemas.openxmlformats.org/officeDocument/2006/relationships/slideLayout" Target="../slideLayouts/slideLayout437.xml"/><Relationship Id="rId9" Type="http://schemas.openxmlformats.org/officeDocument/2006/relationships/slideLayout" Target="../slideLayouts/slideLayout442.xml"/><Relationship Id="rId14" Type="http://schemas.openxmlformats.org/officeDocument/2006/relationships/slideLayout" Target="../slideLayouts/slideLayout447.xml"/><Relationship Id="rId22" Type="http://schemas.openxmlformats.org/officeDocument/2006/relationships/slideLayout" Target="../slideLayouts/slideLayout455.xml"/><Relationship Id="rId27"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467.xml"/><Relationship Id="rId13" Type="http://schemas.openxmlformats.org/officeDocument/2006/relationships/slideLayout" Target="../slideLayouts/slideLayout472.xml"/><Relationship Id="rId18" Type="http://schemas.openxmlformats.org/officeDocument/2006/relationships/slideLayout" Target="../slideLayouts/slideLayout477.xml"/><Relationship Id="rId26" Type="http://schemas.openxmlformats.org/officeDocument/2006/relationships/slideLayout" Target="../slideLayouts/slideLayout485.xml"/><Relationship Id="rId3" Type="http://schemas.openxmlformats.org/officeDocument/2006/relationships/slideLayout" Target="../slideLayouts/slideLayout462.xml"/><Relationship Id="rId21" Type="http://schemas.openxmlformats.org/officeDocument/2006/relationships/slideLayout" Target="../slideLayouts/slideLayout480.xml"/><Relationship Id="rId7" Type="http://schemas.openxmlformats.org/officeDocument/2006/relationships/slideLayout" Target="../slideLayouts/slideLayout466.xml"/><Relationship Id="rId12" Type="http://schemas.openxmlformats.org/officeDocument/2006/relationships/slideLayout" Target="../slideLayouts/slideLayout471.xml"/><Relationship Id="rId17" Type="http://schemas.openxmlformats.org/officeDocument/2006/relationships/slideLayout" Target="../slideLayouts/slideLayout476.xml"/><Relationship Id="rId25" Type="http://schemas.openxmlformats.org/officeDocument/2006/relationships/slideLayout" Target="../slideLayouts/slideLayout484.xml"/><Relationship Id="rId2" Type="http://schemas.openxmlformats.org/officeDocument/2006/relationships/slideLayout" Target="../slideLayouts/slideLayout461.xml"/><Relationship Id="rId16" Type="http://schemas.openxmlformats.org/officeDocument/2006/relationships/slideLayout" Target="../slideLayouts/slideLayout475.xml"/><Relationship Id="rId20" Type="http://schemas.openxmlformats.org/officeDocument/2006/relationships/slideLayout" Target="../slideLayouts/slideLayout479.xml"/><Relationship Id="rId1" Type="http://schemas.openxmlformats.org/officeDocument/2006/relationships/slideLayout" Target="../slideLayouts/slideLayout460.xml"/><Relationship Id="rId6" Type="http://schemas.openxmlformats.org/officeDocument/2006/relationships/slideLayout" Target="../slideLayouts/slideLayout465.xml"/><Relationship Id="rId11" Type="http://schemas.openxmlformats.org/officeDocument/2006/relationships/slideLayout" Target="../slideLayouts/slideLayout470.xml"/><Relationship Id="rId24" Type="http://schemas.openxmlformats.org/officeDocument/2006/relationships/slideLayout" Target="../slideLayouts/slideLayout483.xml"/><Relationship Id="rId5" Type="http://schemas.openxmlformats.org/officeDocument/2006/relationships/slideLayout" Target="../slideLayouts/slideLayout464.xml"/><Relationship Id="rId15" Type="http://schemas.openxmlformats.org/officeDocument/2006/relationships/slideLayout" Target="../slideLayouts/slideLayout474.xml"/><Relationship Id="rId23" Type="http://schemas.openxmlformats.org/officeDocument/2006/relationships/slideLayout" Target="../slideLayouts/slideLayout482.xml"/><Relationship Id="rId10" Type="http://schemas.openxmlformats.org/officeDocument/2006/relationships/slideLayout" Target="../slideLayouts/slideLayout469.xml"/><Relationship Id="rId19" Type="http://schemas.openxmlformats.org/officeDocument/2006/relationships/slideLayout" Target="../slideLayouts/slideLayout478.xml"/><Relationship Id="rId4" Type="http://schemas.openxmlformats.org/officeDocument/2006/relationships/slideLayout" Target="../slideLayouts/slideLayout463.xml"/><Relationship Id="rId9" Type="http://schemas.openxmlformats.org/officeDocument/2006/relationships/slideLayout" Target="../slideLayouts/slideLayout468.xml"/><Relationship Id="rId14" Type="http://schemas.openxmlformats.org/officeDocument/2006/relationships/slideLayout" Target="../slideLayouts/slideLayout473.xml"/><Relationship Id="rId22" Type="http://schemas.openxmlformats.org/officeDocument/2006/relationships/slideLayout" Target="../slideLayouts/slideLayout481.xml"/><Relationship Id="rId27"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493.xml"/><Relationship Id="rId13" Type="http://schemas.openxmlformats.org/officeDocument/2006/relationships/slideLayout" Target="../slideLayouts/slideLayout498.xml"/><Relationship Id="rId18" Type="http://schemas.openxmlformats.org/officeDocument/2006/relationships/slideLayout" Target="../slideLayouts/slideLayout503.xml"/><Relationship Id="rId26" Type="http://schemas.openxmlformats.org/officeDocument/2006/relationships/slideLayout" Target="../slideLayouts/slideLayout511.xml"/><Relationship Id="rId3" Type="http://schemas.openxmlformats.org/officeDocument/2006/relationships/slideLayout" Target="../slideLayouts/slideLayout488.xml"/><Relationship Id="rId21" Type="http://schemas.openxmlformats.org/officeDocument/2006/relationships/slideLayout" Target="../slideLayouts/slideLayout506.xml"/><Relationship Id="rId7" Type="http://schemas.openxmlformats.org/officeDocument/2006/relationships/slideLayout" Target="../slideLayouts/slideLayout492.xml"/><Relationship Id="rId12" Type="http://schemas.openxmlformats.org/officeDocument/2006/relationships/slideLayout" Target="../slideLayouts/slideLayout497.xml"/><Relationship Id="rId17" Type="http://schemas.openxmlformats.org/officeDocument/2006/relationships/slideLayout" Target="../slideLayouts/slideLayout502.xml"/><Relationship Id="rId25" Type="http://schemas.openxmlformats.org/officeDocument/2006/relationships/slideLayout" Target="../slideLayouts/slideLayout510.xml"/><Relationship Id="rId2" Type="http://schemas.openxmlformats.org/officeDocument/2006/relationships/slideLayout" Target="../slideLayouts/slideLayout487.xml"/><Relationship Id="rId16" Type="http://schemas.openxmlformats.org/officeDocument/2006/relationships/slideLayout" Target="../slideLayouts/slideLayout501.xml"/><Relationship Id="rId20" Type="http://schemas.openxmlformats.org/officeDocument/2006/relationships/slideLayout" Target="../slideLayouts/slideLayout505.xml"/><Relationship Id="rId1" Type="http://schemas.openxmlformats.org/officeDocument/2006/relationships/slideLayout" Target="../slideLayouts/slideLayout486.xml"/><Relationship Id="rId6" Type="http://schemas.openxmlformats.org/officeDocument/2006/relationships/slideLayout" Target="../slideLayouts/slideLayout491.xml"/><Relationship Id="rId11" Type="http://schemas.openxmlformats.org/officeDocument/2006/relationships/slideLayout" Target="../slideLayouts/slideLayout496.xml"/><Relationship Id="rId24" Type="http://schemas.openxmlformats.org/officeDocument/2006/relationships/slideLayout" Target="../slideLayouts/slideLayout509.xml"/><Relationship Id="rId5" Type="http://schemas.openxmlformats.org/officeDocument/2006/relationships/slideLayout" Target="../slideLayouts/slideLayout490.xml"/><Relationship Id="rId15" Type="http://schemas.openxmlformats.org/officeDocument/2006/relationships/slideLayout" Target="../slideLayouts/slideLayout500.xml"/><Relationship Id="rId23" Type="http://schemas.openxmlformats.org/officeDocument/2006/relationships/slideLayout" Target="../slideLayouts/slideLayout508.xml"/><Relationship Id="rId28" Type="http://schemas.openxmlformats.org/officeDocument/2006/relationships/image" Target="../media/image1.jpeg"/><Relationship Id="rId10" Type="http://schemas.openxmlformats.org/officeDocument/2006/relationships/slideLayout" Target="../slideLayouts/slideLayout495.xml"/><Relationship Id="rId19" Type="http://schemas.openxmlformats.org/officeDocument/2006/relationships/slideLayout" Target="../slideLayouts/slideLayout504.xml"/><Relationship Id="rId4" Type="http://schemas.openxmlformats.org/officeDocument/2006/relationships/slideLayout" Target="../slideLayouts/slideLayout489.xml"/><Relationship Id="rId9" Type="http://schemas.openxmlformats.org/officeDocument/2006/relationships/slideLayout" Target="../slideLayouts/slideLayout494.xml"/><Relationship Id="rId14" Type="http://schemas.openxmlformats.org/officeDocument/2006/relationships/slideLayout" Target="../slideLayouts/slideLayout499.xml"/><Relationship Id="rId22" Type="http://schemas.openxmlformats.org/officeDocument/2006/relationships/slideLayout" Target="../slideLayouts/slideLayout507.xml"/><Relationship Id="rId27"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519.xml"/><Relationship Id="rId13" Type="http://schemas.openxmlformats.org/officeDocument/2006/relationships/slideLayout" Target="../slideLayouts/slideLayout524.xml"/><Relationship Id="rId18" Type="http://schemas.openxmlformats.org/officeDocument/2006/relationships/slideLayout" Target="../slideLayouts/slideLayout529.xml"/><Relationship Id="rId26" Type="http://schemas.openxmlformats.org/officeDocument/2006/relationships/slideLayout" Target="../slideLayouts/slideLayout537.xml"/><Relationship Id="rId3" Type="http://schemas.openxmlformats.org/officeDocument/2006/relationships/slideLayout" Target="../slideLayouts/slideLayout514.xml"/><Relationship Id="rId21" Type="http://schemas.openxmlformats.org/officeDocument/2006/relationships/slideLayout" Target="../slideLayouts/slideLayout532.xml"/><Relationship Id="rId7" Type="http://schemas.openxmlformats.org/officeDocument/2006/relationships/slideLayout" Target="../slideLayouts/slideLayout518.xml"/><Relationship Id="rId12" Type="http://schemas.openxmlformats.org/officeDocument/2006/relationships/slideLayout" Target="../slideLayouts/slideLayout523.xml"/><Relationship Id="rId17" Type="http://schemas.openxmlformats.org/officeDocument/2006/relationships/slideLayout" Target="../slideLayouts/slideLayout528.xml"/><Relationship Id="rId25" Type="http://schemas.openxmlformats.org/officeDocument/2006/relationships/slideLayout" Target="../slideLayouts/slideLayout536.xml"/><Relationship Id="rId2" Type="http://schemas.openxmlformats.org/officeDocument/2006/relationships/slideLayout" Target="../slideLayouts/slideLayout513.xml"/><Relationship Id="rId16" Type="http://schemas.openxmlformats.org/officeDocument/2006/relationships/slideLayout" Target="../slideLayouts/slideLayout527.xml"/><Relationship Id="rId20" Type="http://schemas.openxmlformats.org/officeDocument/2006/relationships/slideLayout" Target="../slideLayouts/slideLayout531.xml"/><Relationship Id="rId1" Type="http://schemas.openxmlformats.org/officeDocument/2006/relationships/slideLayout" Target="../slideLayouts/slideLayout512.xml"/><Relationship Id="rId6" Type="http://schemas.openxmlformats.org/officeDocument/2006/relationships/slideLayout" Target="../slideLayouts/slideLayout517.xml"/><Relationship Id="rId11" Type="http://schemas.openxmlformats.org/officeDocument/2006/relationships/slideLayout" Target="../slideLayouts/slideLayout522.xml"/><Relationship Id="rId24" Type="http://schemas.openxmlformats.org/officeDocument/2006/relationships/slideLayout" Target="../slideLayouts/slideLayout535.xml"/><Relationship Id="rId5" Type="http://schemas.openxmlformats.org/officeDocument/2006/relationships/slideLayout" Target="../slideLayouts/slideLayout516.xml"/><Relationship Id="rId15" Type="http://schemas.openxmlformats.org/officeDocument/2006/relationships/slideLayout" Target="../slideLayouts/slideLayout526.xml"/><Relationship Id="rId23" Type="http://schemas.openxmlformats.org/officeDocument/2006/relationships/slideLayout" Target="../slideLayouts/slideLayout534.xml"/><Relationship Id="rId10" Type="http://schemas.openxmlformats.org/officeDocument/2006/relationships/slideLayout" Target="../slideLayouts/slideLayout521.xml"/><Relationship Id="rId19" Type="http://schemas.openxmlformats.org/officeDocument/2006/relationships/slideLayout" Target="../slideLayouts/slideLayout530.xml"/><Relationship Id="rId4" Type="http://schemas.openxmlformats.org/officeDocument/2006/relationships/slideLayout" Target="../slideLayouts/slideLayout515.xml"/><Relationship Id="rId9" Type="http://schemas.openxmlformats.org/officeDocument/2006/relationships/slideLayout" Target="../slideLayouts/slideLayout520.xml"/><Relationship Id="rId14" Type="http://schemas.openxmlformats.org/officeDocument/2006/relationships/slideLayout" Target="../slideLayouts/slideLayout525.xml"/><Relationship Id="rId22" Type="http://schemas.openxmlformats.org/officeDocument/2006/relationships/slideLayout" Target="../slideLayouts/slideLayout533.xml"/><Relationship Id="rId27"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545.xml"/><Relationship Id="rId13" Type="http://schemas.openxmlformats.org/officeDocument/2006/relationships/slideLayout" Target="../slideLayouts/slideLayout550.xml"/><Relationship Id="rId18" Type="http://schemas.openxmlformats.org/officeDocument/2006/relationships/slideLayout" Target="../slideLayouts/slideLayout555.xml"/><Relationship Id="rId26" Type="http://schemas.openxmlformats.org/officeDocument/2006/relationships/slideLayout" Target="../slideLayouts/slideLayout563.xml"/><Relationship Id="rId3" Type="http://schemas.openxmlformats.org/officeDocument/2006/relationships/slideLayout" Target="../slideLayouts/slideLayout540.xml"/><Relationship Id="rId21" Type="http://schemas.openxmlformats.org/officeDocument/2006/relationships/slideLayout" Target="../slideLayouts/slideLayout558.xml"/><Relationship Id="rId7" Type="http://schemas.openxmlformats.org/officeDocument/2006/relationships/slideLayout" Target="../slideLayouts/slideLayout544.xml"/><Relationship Id="rId12" Type="http://schemas.openxmlformats.org/officeDocument/2006/relationships/slideLayout" Target="../slideLayouts/slideLayout549.xml"/><Relationship Id="rId17" Type="http://schemas.openxmlformats.org/officeDocument/2006/relationships/slideLayout" Target="../slideLayouts/slideLayout554.xml"/><Relationship Id="rId25" Type="http://schemas.openxmlformats.org/officeDocument/2006/relationships/slideLayout" Target="../slideLayouts/slideLayout562.xml"/><Relationship Id="rId2" Type="http://schemas.openxmlformats.org/officeDocument/2006/relationships/slideLayout" Target="../slideLayouts/slideLayout539.xml"/><Relationship Id="rId16" Type="http://schemas.openxmlformats.org/officeDocument/2006/relationships/slideLayout" Target="../slideLayouts/slideLayout553.xml"/><Relationship Id="rId20" Type="http://schemas.openxmlformats.org/officeDocument/2006/relationships/slideLayout" Target="../slideLayouts/slideLayout557.xml"/><Relationship Id="rId1" Type="http://schemas.openxmlformats.org/officeDocument/2006/relationships/slideLayout" Target="../slideLayouts/slideLayout538.xml"/><Relationship Id="rId6" Type="http://schemas.openxmlformats.org/officeDocument/2006/relationships/slideLayout" Target="../slideLayouts/slideLayout543.xml"/><Relationship Id="rId11" Type="http://schemas.openxmlformats.org/officeDocument/2006/relationships/slideLayout" Target="../slideLayouts/slideLayout548.xml"/><Relationship Id="rId24" Type="http://schemas.openxmlformats.org/officeDocument/2006/relationships/slideLayout" Target="../slideLayouts/slideLayout561.xml"/><Relationship Id="rId5" Type="http://schemas.openxmlformats.org/officeDocument/2006/relationships/slideLayout" Target="../slideLayouts/slideLayout542.xml"/><Relationship Id="rId15" Type="http://schemas.openxmlformats.org/officeDocument/2006/relationships/slideLayout" Target="../slideLayouts/slideLayout552.xml"/><Relationship Id="rId23" Type="http://schemas.openxmlformats.org/officeDocument/2006/relationships/slideLayout" Target="../slideLayouts/slideLayout560.xml"/><Relationship Id="rId28" Type="http://schemas.openxmlformats.org/officeDocument/2006/relationships/theme" Target="../theme/theme21.xml"/><Relationship Id="rId10" Type="http://schemas.openxmlformats.org/officeDocument/2006/relationships/slideLayout" Target="../slideLayouts/slideLayout547.xml"/><Relationship Id="rId19" Type="http://schemas.openxmlformats.org/officeDocument/2006/relationships/slideLayout" Target="../slideLayouts/slideLayout556.xml"/><Relationship Id="rId4" Type="http://schemas.openxmlformats.org/officeDocument/2006/relationships/slideLayout" Target="../slideLayouts/slideLayout541.xml"/><Relationship Id="rId9" Type="http://schemas.openxmlformats.org/officeDocument/2006/relationships/slideLayout" Target="../slideLayouts/slideLayout546.xml"/><Relationship Id="rId14" Type="http://schemas.openxmlformats.org/officeDocument/2006/relationships/slideLayout" Target="../slideLayouts/slideLayout551.xml"/><Relationship Id="rId22" Type="http://schemas.openxmlformats.org/officeDocument/2006/relationships/slideLayout" Target="../slideLayouts/slideLayout559.xml"/><Relationship Id="rId27" Type="http://schemas.openxmlformats.org/officeDocument/2006/relationships/slideLayout" Target="../slideLayouts/slideLayout564.xml"/></Relationships>
</file>

<file path=ppt/slideMasters/_rels/slideMaster22.xml.rels><?xml version="1.0" encoding="UTF-8" standalone="yes"?>
<Relationships xmlns="http://schemas.openxmlformats.org/package/2006/relationships"><Relationship Id="rId13" Type="http://schemas.openxmlformats.org/officeDocument/2006/relationships/slideLayout" Target="../slideLayouts/slideLayout577.xml"/><Relationship Id="rId18" Type="http://schemas.openxmlformats.org/officeDocument/2006/relationships/slideLayout" Target="../slideLayouts/slideLayout582.xml"/><Relationship Id="rId26" Type="http://schemas.openxmlformats.org/officeDocument/2006/relationships/slideLayout" Target="../slideLayouts/slideLayout590.xml"/><Relationship Id="rId3" Type="http://schemas.openxmlformats.org/officeDocument/2006/relationships/slideLayout" Target="../slideLayouts/slideLayout567.xml"/><Relationship Id="rId21" Type="http://schemas.openxmlformats.org/officeDocument/2006/relationships/slideLayout" Target="../slideLayouts/slideLayout585.xml"/><Relationship Id="rId34" Type="http://schemas.openxmlformats.org/officeDocument/2006/relationships/theme" Target="../theme/theme22.xml"/><Relationship Id="rId7" Type="http://schemas.openxmlformats.org/officeDocument/2006/relationships/slideLayout" Target="../slideLayouts/slideLayout571.xml"/><Relationship Id="rId12" Type="http://schemas.openxmlformats.org/officeDocument/2006/relationships/slideLayout" Target="../slideLayouts/slideLayout576.xml"/><Relationship Id="rId17" Type="http://schemas.openxmlformats.org/officeDocument/2006/relationships/slideLayout" Target="../slideLayouts/slideLayout581.xml"/><Relationship Id="rId25" Type="http://schemas.openxmlformats.org/officeDocument/2006/relationships/slideLayout" Target="../slideLayouts/slideLayout589.xml"/><Relationship Id="rId33" Type="http://schemas.openxmlformats.org/officeDocument/2006/relationships/slideLayout" Target="../slideLayouts/slideLayout597.xml"/><Relationship Id="rId2" Type="http://schemas.openxmlformats.org/officeDocument/2006/relationships/slideLayout" Target="../slideLayouts/slideLayout566.xml"/><Relationship Id="rId16" Type="http://schemas.openxmlformats.org/officeDocument/2006/relationships/slideLayout" Target="../slideLayouts/slideLayout580.xml"/><Relationship Id="rId20" Type="http://schemas.openxmlformats.org/officeDocument/2006/relationships/slideLayout" Target="../slideLayouts/slideLayout584.xml"/><Relationship Id="rId29" Type="http://schemas.openxmlformats.org/officeDocument/2006/relationships/slideLayout" Target="../slideLayouts/slideLayout593.xml"/><Relationship Id="rId1" Type="http://schemas.openxmlformats.org/officeDocument/2006/relationships/slideLayout" Target="../slideLayouts/slideLayout565.xml"/><Relationship Id="rId6" Type="http://schemas.openxmlformats.org/officeDocument/2006/relationships/slideLayout" Target="../slideLayouts/slideLayout570.xml"/><Relationship Id="rId11" Type="http://schemas.openxmlformats.org/officeDocument/2006/relationships/slideLayout" Target="../slideLayouts/slideLayout575.xml"/><Relationship Id="rId24" Type="http://schemas.openxmlformats.org/officeDocument/2006/relationships/slideLayout" Target="../slideLayouts/slideLayout588.xml"/><Relationship Id="rId32" Type="http://schemas.openxmlformats.org/officeDocument/2006/relationships/slideLayout" Target="../slideLayouts/slideLayout596.xml"/><Relationship Id="rId5" Type="http://schemas.openxmlformats.org/officeDocument/2006/relationships/slideLayout" Target="../slideLayouts/slideLayout569.xml"/><Relationship Id="rId15" Type="http://schemas.openxmlformats.org/officeDocument/2006/relationships/slideLayout" Target="../slideLayouts/slideLayout579.xml"/><Relationship Id="rId23" Type="http://schemas.openxmlformats.org/officeDocument/2006/relationships/slideLayout" Target="../slideLayouts/slideLayout587.xml"/><Relationship Id="rId28" Type="http://schemas.openxmlformats.org/officeDocument/2006/relationships/slideLayout" Target="../slideLayouts/slideLayout592.xml"/><Relationship Id="rId10" Type="http://schemas.openxmlformats.org/officeDocument/2006/relationships/slideLayout" Target="../slideLayouts/slideLayout574.xml"/><Relationship Id="rId19" Type="http://schemas.openxmlformats.org/officeDocument/2006/relationships/slideLayout" Target="../slideLayouts/slideLayout583.xml"/><Relationship Id="rId31" Type="http://schemas.openxmlformats.org/officeDocument/2006/relationships/slideLayout" Target="../slideLayouts/slideLayout595.xml"/><Relationship Id="rId4" Type="http://schemas.openxmlformats.org/officeDocument/2006/relationships/slideLayout" Target="../slideLayouts/slideLayout568.xml"/><Relationship Id="rId9" Type="http://schemas.openxmlformats.org/officeDocument/2006/relationships/slideLayout" Target="../slideLayouts/slideLayout573.xml"/><Relationship Id="rId14" Type="http://schemas.openxmlformats.org/officeDocument/2006/relationships/slideLayout" Target="../slideLayouts/slideLayout578.xml"/><Relationship Id="rId22" Type="http://schemas.openxmlformats.org/officeDocument/2006/relationships/slideLayout" Target="../slideLayouts/slideLayout586.xml"/><Relationship Id="rId27" Type="http://schemas.openxmlformats.org/officeDocument/2006/relationships/slideLayout" Target="../slideLayouts/slideLayout591.xml"/><Relationship Id="rId30" Type="http://schemas.openxmlformats.org/officeDocument/2006/relationships/slideLayout" Target="../slideLayouts/slideLayout594.xml"/><Relationship Id="rId35" Type="http://schemas.openxmlformats.org/officeDocument/2006/relationships/image" Target="../media/image1.jpeg"/><Relationship Id="rId8" Type="http://schemas.openxmlformats.org/officeDocument/2006/relationships/slideLayout" Target="../slideLayouts/slideLayout57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605.xml"/><Relationship Id="rId13" Type="http://schemas.openxmlformats.org/officeDocument/2006/relationships/slideLayout" Target="../slideLayouts/slideLayout610.xml"/><Relationship Id="rId18" Type="http://schemas.openxmlformats.org/officeDocument/2006/relationships/slideLayout" Target="../slideLayouts/slideLayout615.xml"/><Relationship Id="rId26" Type="http://schemas.openxmlformats.org/officeDocument/2006/relationships/slideLayout" Target="../slideLayouts/slideLayout623.xml"/><Relationship Id="rId3" Type="http://schemas.openxmlformats.org/officeDocument/2006/relationships/slideLayout" Target="../slideLayouts/slideLayout600.xml"/><Relationship Id="rId21" Type="http://schemas.openxmlformats.org/officeDocument/2006/relationships/slideLayout" Target="../slideLayouts/slideLayout618.xml"/><Relationship Id="rId7" Type="http://schemas.openxmlformats.org/officeDocument/2006/relationships/slideLayout" Target="../slideLayouts/slideLayout604.xml"/><Relationship Id="rId12" Type="http://schemas.openxmlformats.org/officeDocument/2006/relationships/slideLayout" Target="../slideLayouts/slideLayout609.xml"/><Relationship Id="rId17" Type="http://schemas.openxmlformats.org/officeDocument/2006/relationships/slideLayout" Target="../slideLayouts/slideLayout614.xml"/><Relationship Id="rId25" Type="http://schemas.openxmlformats.org/officeDocument/2006/relationships/slideLayout" Target="../slideLayouts/slideLayout622.xml"/><Relationship Id="rId2" Type="http://schemas.openxmlformats.org/officeDocument/2006/relationships/slideLayout" Target="../slideLayouts/slideLayout599.xml"/><Relationship Id="rId16" Type="http://schemas.openxmlformats.org/officeDocument/2006/relationships/slideLayout" Target="../slideLayouts/slideLayout613.xml"/><Relationship Id="rId20" Type="http://schemas.openxmlformats.org/officeDocument/2006/relationships/slideLayout" Target="../slideLayouts/slideLayout617.xml"/><Relationship Id="rId1" Type="http://schemas.openxmlformats.org/officeDocument/2006/relationships/slideLayout" Target="../slideLayouts/slideLayout598.xml"/><Relationship Id="rId6" Type="http://schemas.openxmlformats.org/officeDocument/2006/relationships/slideLayout" Target="../slideLayouts/slideLayout603.xml"/><Relationship Id="rId11" Type="http://schemas.openxmlformats.org/officeDocument/2006/relationships/slideLayout" Target="../slideLayouts/slideLayout608.xml"/><Relationship Id="rId24" Type="http://schemas.openxmlformats.org/officeDocument/2006/relationships/slideLayout" Target="../slideLayouts/slideLayout621.xml"/><Relationship Id="rId5" Type="http://schemas.openxmlformats.org/officeDocument/2006/relationships/slideLayout" Target="../slideLayouts/slideLayout602.xml"/><Relationship Id="rId15" Type="http://schemas.openxmlformats.org/officeDocument/2006/relationships/slideLayout" Target="../slideLayouts/slideLayout612.xml"/><Relationship Id="rId23" Type="http://schemas.openxmlformats.org/officeDocument/2006/relationships/slideLayout" Target="../slideLayouts/slideLayout620.xml"/><Relationship Id="rId10" Type="http://schemas.openxmlformats.org/officeDocument/2006/relationships/slideLayout" Target="../slideLayouts/slideLayout607.xml"/><Relationship Id="rId19" Type="http://schemas.openxmlformats.org/officeDocument/2006/relationships/slideLayout" Target="../slideLayouts/slideLayout616.xml"/><Relationship Id="rId4" Type="http://schemas.openxmlformats.org/officeDocument/2006/relationships/slideLayout" Target="../slideLayouts/slideLayout601.xml"/><Relationship Id="rId9" Type="http://schemas.openxmlformats.org/officeDocument/2006/relationships/slideLayout" Target="../slideLayouts/slideLayout606.xml"/><Relationship Id="rId14" Type="http://schemas.openxmlformats.org/officeDocument/2006/relationships/slideLayout" Target="../slideLayouts/slideLayout611.xml"/><Relationship Id="rId22" Type="http://schemas.openxmlformats.org/officeDocument/2006/relationships/slideLayout" Target="../slideLayouts/slideLayout619.xml"/><Relationship Id="rId27"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631.xml"/><Relationship Id="rId13" Type="http://schemas.openxmlformats.org/officeDocument/2006/relationships/slideLayout" Target="../slideLayouts/slideLayout636.xml"/><Relationship Id="rId18" Type="http://schemas.openxmlformats.org/officeDocument/2006/relationships/slideLayout" Target="../slideLayouts/slideLayout641.xml"/><Relationship Id="rId3" Type="http://schemas.openxmlformats.org/officeDocument/2006/relationships/slideLayout" Target="../slideLayouts/slideLayout626.xml"/><Relationship Id="rId21" Type="http://schemas.openxmlformats.org/officeDocument/2006/relationships/theme" Target="../theme/theme24.xml"/><Relationship Id="rId7" Type="http://schemas.openxmlformats.org/officeDocument/2006/relationships/slideLayout" Target="../slideLayouts/slideLayout630.xml"/><Relationship Id="rId12" Type="http://schemas.openxmlformats.org/officeDocument/2006/relationships/slideLayout" Target="../slideLayouts/slideLayout635.xml"/><Relationship Id="rId17" Type="http://schemas.openxmlformats.org/officeDocument/2006/relationships/slideLayout" Target="../slideLayouts/slideLayout640.xml"/><Relationship Id="rId2" Type="http://schemas.openxmlformats.org/officeDocument/2006/relationships/slideLayout" Target="../slideLayouts/slideLayout625.xml"/><Relationship Id="rId16" Type="http://schemas.openxmlformats.org/officeDocument/2006/relationships/slideLayout" Target="../slideLayouts/slideLayout639.xml"/><Relationship Id="rId20" Type="http://schemas.openxmlformats.org/officeDocument/2006/relationships/slideLayout" Target="../slideLayouts/slideLayout643.xml"/><Relationship Id="rId1" Type="http://schemas.openxmlformats.org/officeDocument/2006/relationships/slideLayout" Target="../slideLayouts/slideLayout624.xml"/><Relationship Id="rId6" Type="http://schemas.openxmlformats.org/officeDocument/2006/relationships/slideLayout" Target="../slideLayouts/slideLayout629.xml"/><Relationship Id="rId11" Type="http://schemas.openxmlformats.org/officeDocument/2006/relationships/slideLayout" Target="../slideLayouts/slideLayout634.xml"/><Relationship Id="rId5" Type="http://schemas.openxmlformats.org/officeDocument/2006/relationships/slideLayout" Target="../slideLayouts/slideLayout628.xml"/><Relationship Id="rId15" Type="http://schemas.openxmlformats.org/officeDocument/2006/relationships/slideLayout" Target="../slideLayouts/slideLayout638.xml"/><Relationship Id="rId10" Type="http://schemas.openxmlformats.org/officeDocument/2006/relationships/slideLayout" Target="../slideLayouts/slideLayout633.xml"/><Relationship Id="rId19" Type="http://schemas.openxmlformats.org/officeDocument/2006/relationships/slideLayout" Target="../slideLayouts/slideLayout642.xml"/><Relationship Id="rId4" Type="http://schemas.openxmlformats.org/officeDocument/2006/relationships/slideLayout" Target="../slideLayouts/slideLayout627.xml"/><Relationship Id="rId9" Type="http://schemas.openxmlformats.org/officeDocument/2006/relationships/slideLayout" Target="../slideLayouts/slideLayout632.xml"/><Relationship Id="rId14" Type="http://schemas.openxmlformats.org/officeDocument/2006/relationships/slideLayout" Target="../slideLayouts/slideLayout637.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651.xml"/><Relationship Id="rId13" Type="http://schemas.openxmlformats.org/officeDocument/2006/relationships/slideLayout" Target="../slideLayouts/slideLayout656.xml"/><Relationship Id="rId18" Type="http://schemas.openxmlformats.org/officeDocument/2006/relationships/slideLayout" Target="../slideLayouts/slideLayout661.xml"/><Relationship Id="rId26" Type="http://schemas.openxmlformats.org/officeDocument/2006/relationships/slideLayout" Target="../slideLayouts/slideLayout669.xml"/><Relationship Id="rId3" Type="http://schemas.openxmlformats.org/officeDocument/2006/relationships/slideLayout" Target="../slideLayouts/slideLayout646.xml"/><Relationship Id="rId21" Type="http://schemas.openxmlformats.org/officeDocument/2006/relationships/slideLayout" Target="../slideLayouts/slideLayout664.xml"/><Relationship Id="rId7" Type="http://schemas.openxmlformats.org/officeDocument/2006/relationships/slideLayout" Target="../slideLayouts/slideLayout650.xml"/><Relationship Id="rId12" Type="http://schemas.openxmlformats.org/officeDocument/2006/relationships/slideLayout" Target="../slideLayouts/slideLayout655.xml"/><Relationship Id="rId17" Type="http://schemas.openxmlformats.org/officeDocument/2006/relationships/slideLayout" Target="../slideLayouts/slideLayout660.xml"/><Relationship Id="rId25" Type="http://schemas.openxmlformats.org/officeDocument/2006/relationships/slideLayout" Target="../slideLayouts/slideLayout668.xml"/><Relationship Id="rId2" Type="http://schemas.openxmlformats.org/officeDocument/2006/relationships/slideLayout" Target="../slideLayouts/slideLayout645.xml"/><Relationship Id="rId16" Type="http://schemas.openxmlformats.org/officeDocument/2006/relationships/slideLayout" Target="../slideLayouts/slideLayout659.xml"/><Relationship Id="rId20" Type="http://schemas.openxmlformats.org/officeDocument/2006/relationships/slideLayout" Target="../slideLayouts/slideLayout663.xml"/><Relationship Id="rId29" Type="http://schemas.openxmlformats.org/officeDocument/2006/relationships/theme" Target="../theme/theme25.xml"/><Relationship Id="rId1" Type="http://schemas.openxmlformats.org/officeDocument/2006/relationships/slideLayout" Target="../slideLayouts/slideLayout644.xml"/><Relationship Id="rId6" Type="http://schemas.openxmlformats.org/officeDocument/2006/relationships/slideLayout" Target="../slideLayouts/slideLayout649.xml"/><Relationship Id="rId11" Type="http://schemas.openxmlformats.org/officeDocument/2006/relationships/slideLayout" Target="../slideLayouts/slideLayout654.xml"/><Relationship Id="rId24" Type="http://schemas.openxmlformats.org/officeDocument/2006/relationships/slideLayout" Target="../slideLayouts/slideLayout667.xml"/><Relationship Id="rId5" Type="http://schemas.openxmlformats.org/officeDocument/2006/relationships/slideLayout" Target="../slideLayouts/slideLayout648.xml"/><Relationship Id="rId15" Type="http://schemas.openxmlformats.org/officeDocument/2006/relationships/slideLayout" Target="../slideLayouts/slideLayout658.xml"/><Relationship Id="rId23" Type="http://schemas.openxmlformats.org/officeDocument/2006/relationships/slideLayout" Target="../slideLayouts/slideLayout666.xml"/><Relationship Id="rId28" Type="http://schemas.openxmlformats.org/officeDocument/2006/relationships/slideLayout" Target="../slideLayouts/slideLayout671.xml"/><Relationship Id="rId10" Type="http://schemas.openxmlformats.org/officeDocument/2006/relationships/slideLayout" Target="../slideLayouts/slideLayout653.xml"/><Relationship Id="rId19" Type="http://schemas.openxmlformats.org/officeDocument/2006/relationships/slideLayout" Target="../slideLayouts/slideLayout662.xml"/><Relationship Id="rId4" Type="http://schemas.openxmlformats.org/officeDocument/2006/relationships/slideLayout" Target="../slideLayouts/slideLayout647.xml"/><Relationship Id="rId9" Type="http://schemas.openxmlformats.org/officeDocument/2006/relationships/slideLayout" Target="../slideLayouts/slideLayout652.xml"/><Relationship Id="rId14" Type="http://schemas.openxmlformats.org/officeDocument/2006/relationships/slideLayout" Target="../slideLayouts/slideLayout657.xml"/><Relationship Id="rId22" Type="http://schemas.openxmlformats.org/officeDocument/2006/relationships/slideLayout" Target="../slideLayouts/slideLayout665.xml"/><Relationship Id="rId27" Type="http://schemas.openxmlformats.org/officeDocument/2006/relationships/slideLayout" Target="../slideLayouts/slideLayout670.xml"/><Relationship Id="rId30" Type="http://schemas.openxmlformats.org/officeDocument/2006/relationships/image" Target="../media/image1.jpe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679.xml"/><Relationship Id="rId13" Type="http://schemas.openxmlformats.org/officeDocument/2006/relationships/slideLayout" Target="../slideLayouts/slideLayout684.xml"/><Relationship Id="rId18" Type="http://schemas.openxmlformats.org/officeDocument/2006/relationships/slideLayout" Target="../slideLayouts/slideLayout689.xml"/><Relationship Id="rId3" Type="http://schemas.openxmlformats.org/officeDocument/2006/relationships/slideLayout" Target="../slideLayouts/slideLayout674.xml"/><Relationship Id="rId21" Type="http://schemas.openxmlformats.org/officeDocument/2006/relationships/theme" Target="../theme/theme26.xml"/><Relationship Id="rId7" Type="http://schemas.openxmlformats.org/officeDocument/2006/relationships/slideLayout" Target="../slideLayouts/slideLayout678.xml"/><Relationship Id="rId12" Type="http://schemas.openxmlformats.org/officeDocument/2006/relationships/slideLayout" Target="../slideLayouts/slideLayout683.xml"/><Relationship Id="rId17" Type="http://schemas.openxmlformats.org/officeDocument/2006/relationships/slideLayout" Target="../slideLayouts/slideLayout688.xml"/><Relationship Id="rId2" Type="http://schemas.openxmlformats.org/officeDocument/2006/relationships/slideLayout" Target="../slideLayouts/slideLayout673.xml"/><Relationship Id="rId16" Type="http://schemas.openxmlformats.org/officeDocument/2006/relationships/slideLayout" Target="../slideLayouts/slideLayout687.xml"/><Relationship Id="rId20" Type="http://schemas.openxmlformats.org/officeDocument/2006/relationships/slideLayout" Target="../slideLayouts/slideLayout691.xml"/><Relationship Id="rId1" Type="http://schemas.openxmlformats.org/officeDocument/2006/relationships/slideLayout" Target="../slideLayouts/slideLayout672.xml"/><Relationship Id="rId6" Type="http://schemas.openxmlformats.org/officeDocument/2006/relationships/slideLayout" Target="../slideLayouts/slideLayout677.xml"/><Relationship Id="rId11" Type="http://schemas.openxmlformats.org/officeDocument/2006/relationships/slideLayout" Target="../slideLayouts/slideLayout682.xml"/><Relationship Id="rId5" Type="http://schemas.openxmlformats.org/officeDocument/2006/relationships/slideLayout" Target="../slideLayouts/slideLayout676.xml"/><Relationship Id="rId15" Type="http://schemas.openxmlformats.org/officeDocument/2006/relationships/slideLayout" Target="../slideLayouts/slideLayout686.xml"/><Relationship Id="rId10" Type="http://schemas.openxmlformats.org/officeDocument/2006/relationships/slideLayout" Target="../slideLayouts/slideLayout681.xml"/><Relationship Id="rId19" Type="http://schemas.openxmlformats.org/officeDocument/2006/relationships/slideLayout" Target="../slideLayouts/slideLayout690.xml"/><Relationship Id="rId4" Type="http://schemas.openxmlformats.org/officeDocument/2006/relationships/slideLayout" Target="../slideLayouts/slideLayout675.xml"/><Relationship Id="rId9" Type="http://schemas.openxmlformats.org/officeDocument/2006/relationships/slideLayout" Target="../slideLayouts/slideLayout680.xml"/><Relationship Id="rId14" Type="http://schemas.openxmlformats.org/officeDocument/2006/relationships/slideLayout" Target="../slideLayouts/slideLayout685.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699.xml"/><Relationship Id="rId13" Type="http://schemas.openxmlformats.org/officeDocument/2006/relationships/slideLayout" Target="../slideLayouts/slideLayout704.xml"/><Relationship Id="rId18" Type="http://schemas.openxmlformats.org/officeDocument/2006/relationships/slideLayout" Target="../slideLayouts/slideLayout709.xml"/><Relationship Id="rId3" Type="http://schemas.openxmlformats.org/officeDocument/2006/relationships/slideLayout" Target="../slideLayouts/slideLayout694.xml"/><Relationship Id="rId21" Type="http://schemas.openxmlformats.org/officeDocument/2006/relationships/theme" Target="../theme/theme27.xml"/><Relationship Id="rId7" Type="http://schemas.openxmlformats.org/officeDocument/2006/relationships/slideLayout" Target="../slideLayouts/slideLayout698.xml"/><Relationship Id="rId12" Type="http://schemas.openxmlformats.org/officeDocument/2006/relationships/slideLayout" Target="../slideLayouts/slideLayout703.xml"/><Relationship Id="rId17" Type="http://schemas.openxmlformats.org/officeDocument/2006/relationships/slideLayout" Target="../slideLayouts/slideLayout708.xml"/><Relationship Id="rId2" Type="http://schemas.openxmlformats.org/officeDocument/2006/relationships/slideLayout" Target="../slideLayouts/slideLayout693.xml"/><Relationship Id="rId16" Type="http://schemas.openxmlformats.org/officeDocument/2006/relationships/slideLayout" Target="../slideLayouts/slideLayout707.xml"/><Relationship Id="rId20" Type="http://schemas.openxmlformats.org/officeDocument/2006/relationships/slideLayout" Target="../slideLayouts/slideLayout711.xml"/><Relationship Id="rId1" Type="http://schemas.openxmlformats.org/officeDocument/2006/relationships/slideLayout" Target="../slideLayouts/slideLayout692.xml"/><Relationship Id="rId6" Type="http://schemas.openxmlformats.org/officeDocument/2006/relationships/slideLayout" Target="../slideLayouts/slideLayout697.xml"/><Relationship Id="rId11" Type="http://schemas.openxmlformats.org/officeDocument/2006/relationships/slideLayout" Target="../slideLayouts/slideLayout702.xml"/><Relationship Id="rId5" Type="http://schemas.openxmlformats.org/officeDocument/2006/relationships/slideLayout" Target="../slideLayouts/slideLayout696.xml"/><Relationship Id="rId15" Type="http://schemas.openxmlformats.org/officeDocument/2006/relationships/slideLayout" Target="../slideLayouts/slideLayout706.xml"/><Relationship Id="rId10" Type="http://schemas.openxmlformats.org/officeDocument/2006/relationships/slideLayout" Target="../slideLayouts/slideLayout701.xml"/><Relationship Id="rId19" Type="http://schemas.openxmlformats.org/officeDocument/2006/relationships/slideLayout" Target="../slideLayouts/slideLayout710.xml"/><Relationship Id="rId4" Type="http://schemas.openxmlformats.org/officeDocument/2006/relationships/slideLayout" Target="../slideLayouts/slideLayout695.xml"/><Relationship Id="rId9" Type="http://schemas.openxmlformats.org/officeDocument/2006/relationships/slideLayout" Target="../slideLayouts/slideLayout700.xml"/><Relationship Id="rId14" Type="http://schemas.openxmlformats.org/officeDocument/2006/relationships/slideLayout" Target="../slideLayouts/slideLayout70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719.xml"/><Relationship Id="rId13" Type="http://schemas.openxmlformats.org/officeDocument/2006/relationships/slideLayout" Target="../slideLayouts/slideLayout724.xml"/><Relationship Id="rId18" Type="http://schemas.openxmlformats.org/officeDocument/2006/relationships/slideLayout" Target="../slideLayouts/slideLayout729.xml"/><Relationship Id="rId3" Type="http://schemas.openxmlformats.org/officeDocument/2006/relationships/slideLayout" Target="../slideLayouts/slideLayout714.xml"/><Relationship Id="rId21" Type="http://schemas.openxmlformats.org/officeDocument/2006/relationships/theme" Target="../theme/theme28.xml"/><Relationship Id="rId7" Type="http://schemas.openxmlformats.org/officeDocument/2006/relationships/slideLayout" Target="../slideLayouts/slideLayout718.xml"/><Relationship Id="rId12" Type="http://schemas.openxmlformats.org/officeDocument/2006/relationships/slideLayout" Target="../slideLayouts/slideLayout723.xml"/><Relationship Id="rId17" Type="http://schemas.openxmlformats.org/officeDocument/2006/relationships/slideLayout" Target="../slideLayouts/slideLayout728.xml"/><Relationship Id="rId2" Type="http://schemas.openxmlformats.org/officeDocument/2006/relationships/slideLayout" Target="../slideLayouts/slideLayout713.xml"/><Relationship Id="rId16" Type="http://schemas.openxmlformats.org/officeDocument/2006/relationships/slideLayout" Target="../slideLayouts/slideLayout727.xml"/><Relationship Id="rId20" Type="http://schemas.openxmlformats.org/officeDocument/2006/relationships/slideLayout" Target="../slideLayouts/slideLayout731.xml"/><Relationship Id="rId1" Type="http://schemas.openxmlformats.org/officeDocument/2006/relationships/slideLayout" Target="../slideLayouts/slideLayout712.xml"/><Relationship Id="rId6" Type="http://schemas.openxmlformats.org/officeDocument/2006/relationships/slideLayout" Target="../slideLayouts/slideLayout717.xml"/><Relationship Id="rId11" Type="http://schemas.openxmlformats.org/officeDocument/2006/relationships/slideLayout" Target="../slideLayouts/slideLayout722.xml"/><Relationship Id="rId5" Type="http://schemas.openxmlformats.org/officeDocument/2006/relationships/slideLayout" Target="../slideLayouts/slideLayout716.xml"/><Relationship Id="rId15" Type="http://schemas.openxmlformats.org/officeDocument/2006/relationships/slideLayout" Target="../slideLayouts/slideLayout726.xml"/><Relationship Id="rId10" Type="http://schemas.openxmlformats.org/officeDocument/2006/relationships/slideLayout" Target="../slideLayouts/slideLayout721.xml"/><Relationship Id="rId19" Type="http://schemas.openxmlformats.org/officeDocument/2006/relationships/slideLayout" Target="../slideLayouts/slideLayout730.xml"/><Relationship Id="rId4" Type="http://schemas.openxmlformats.org/officeDocument/2006/relationships/slideLayout" Target="../slideLayouts/slideLayout715.xml"/><Relationship Id="rId9" Type="http://schemas.openxmlformats.org/officeDocument/2006/relationships/slideLayout" Target="../slideLayouts/slideLayout720.xml"/><Relationship Id="rId14" Type="http://schemas.openxmlformats.org/officeDocument/2006/relationships/slideLayout" Target="../slideLayouts/slideLayout725.xml"/><Relationship Id="rId22" Type="http://schemas.openxmlformats.org/officeDocument/2006/relationships/hyperlink" Target="https://www.advisory.com/"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theme" Target="../theme/theme3.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26" Type="http://schemas.openxmlformats.org/officeDocument/2006/relationships/slideLayout" Target="../slideLayouts/slideLayout124.xml"/><Relationship Id="rId3" Type="http://schemas.openxmlformats.org/officeDocument/2006/relationships/slideLayout" Target="../slideLayouts/slideLayout101.xml"/><Relationship Id="rId21" Type="http://schemas.openxmlformats.org/officeDocument/2006/relationships/slideLayout" Target="../slideLayouts/slideLayout119.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5" Type="http://schemas.openxmlformats.org/officeDocument/2006/relationships/slideLayout" Target="../slideLayouts/slideLayout123.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slideLayout" Target="../slideLayouts/slideLayout118.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24" Type="http://schemas.openxmlformats.org/officeDocument/2006/relationships/slideLayout" Target="../slideLayouts/slideLayout122.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slideLayout" Target="../slideLayouts/slideLayout121.xml"/><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 Id="rId27"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slideLayout" Target="../slideLayouts/slideLayout150.xml"/><Relationship Id="rId3" Type="http://schemas.openxmlformats.org/officeDocument/2006/relationships/slideLayout" Target="../slideLayouts/slideLayout127.xml"/><Relationship Id="rId21" Type="http://schemas.openxmlformats.org/officeDocument/2006/relationships/slideLayout" Target="../slideLayouts/slideLayout145.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slideLayout" Target="../slideLayouts/slideLayout149.xml"/><Relationship Id="rId33" Type="http://schemas.openxmlformats.org/officeDocument/2006/relationships/image" Target="../media/image1.jpeg"/><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29" Type="http://schemas.openxmlformats.org/officeDocument/2006/relationships/slideLayout" Target="../slideLayouts/slideLayout153.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32" Type="http://schemas.openxmlformats.org/officeDocument/2006/relationships/theme" Target="../theme/theme6.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28" Type="http://schemas.openxmlformats.org/officeDocument/2006/relationships/slideLayout" Target="../slideLayouts/slideLayout152.xm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31" Type="http://schemas.openxmlformats.org/officeDocument/2006/relationships/slideLayout" Target="../slideLayouts/slideLayout155.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 Id="rId27" Type="http://schemas.openxmlformats.org/officeDocument/2006/relationships/slideLayout" Target="../slideLayouts/slideLayout151.xml"/><Relationship Id="rId30" Type="http://schemas.openxmlformats.org/officeDocument/2006/relationships/slideLayout" Target="../slideLayouts/slideLayout154.xml"/><Relationship Id="rId8" Type="http://schemas.openxmlformats.org/officeDocument/2006/relationships/slideLayout" Target="../slideLayouts/slideLayout132.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68.xml"/><Relationship Id="rId18" Type="http://schemas.openxmlformats.org/officeDocument/2006/relationships/slideLayout" Target="../slideLayouts/slideLayout173.xml"/><Relationship Id="rId26" Type="http://schemas.openxmlformats.org/officeDocument/2006/relationships/slideLayout" Target="../slideLayouts/slideLayout181.xml"/><Relationship Id="rId3" Type="http://schemas.openxmlformats.org/officeDocument/2006/relationships/slideLayout" Target="../slideLayouts/slideLayout158.xml"/><Relationship Id="rId21" Type="http://schemas.openxmlformats.org/officeDocument/2006/relationships/slideLayout" Target="../slideLayouts/slideLayout176.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17" Type="http://schemas.openxmlformats.org/officeDocument/2006/relationships/slideLayout" Target="../slideLayouts/slideLayout172.xml"/><Relationship Id="rId25" Type="http://schemas.openxmlformats.org/officeDocument/2006/relationships/slideLayout" Target="../slideLayouts/slideLayout180.xml"/><Relationship Id="rId33" Type="http://schemas.openxmlformats.org/officeDocument/2006/relationships/image" Target="../media/image1.jpeg"/><Relationship Id="rId2" Type="http://schemas.openxmlformats.org/officeDocument/2006/relationships/slideLayout" Target="../slideLayouts/slideLayout157.xml"/><Relationship Id="rId16" Type="http://schemas.openxmlformats.org/officeDocument/2006/relationships/slideLayout" Target="../slideLayouts/slideLayout171.xml"/><Relationship Id="rId20" Type="http://schemas.openxmlformats.org/officeDocument/2006/relationships/slideLayout" Target="../slideLayouts/slideLayout175.xml"/><Relationship Id="rId29" Type="http://schemas.openxmlformats.org/officeDocument/2006/relationships/slideLayout" Target="../slideLayouts/slideLayout184.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24" Type="http://schemas.openxmlformats.org/officeDocument/2006/relationships/slideLayout" Target="../slideLayouts/slideLayout179.xml"/><Relationship Id="rId32" Type="http://schemas.openxmlformats.org/officeDocument/2006/relationships/theme" Target="../theme/theme7.xml"/><Relationship Id="rId5" Type="http://schemas.openxmlformats.org/officeDocument/2006/relationships/slideLayout" Target="../slideLayouts/slideLayout160.xml"/><Relationship Id="rId15" Type="http://schemas.openxmlformats.org/officeDocument/2006/relationships/slideLayout" Target="../slideLayouts/slideLayout170.xml"/><Relationship Id="rId23" Type="http://schemas.openxmlformats.org/officeDocument/2006/relationships/slideLayout" Target="../slideLayouts/slideLayout178.xml"/><Relationship Id="rId28" Type="http://schemas.openxmlformats.org/officeDocument/2006/relationships/slideLayout" Target="../slideLayouts/slideLayout183.xml"/><Relationship Id="rId10" Type="http://schemas.openxmlformats.org/officeDocument/2006/relationships/slideLayout" Target="../slideLayouts/slideLayout165.xml"/><Relationship Id="rId19" Type="http://schemas.openxmlformats.org/officeDocument/2006/relationships/slideLayout" Target="../slideLayouts/slideLayout174.xml"/><Relationship Id="rId31" Type="http://schemas.openxmlformats.org/officeDocument/2006/relationships/slideLayout" Target="../slideLayouts/slideLayout186.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slideLayout" Target="../slideLayouts/slideLayout169.xml"/><Relationship Id="rId22" Type="http://schemas.openxmlformats.org/officeDocument/2006/relationships/slideLayout" Target="../slideLayouts/slideLayout177.xml"/><Relationship Id="rId27" Type="http://schemas.openxmlformats.org/officeDocument/2006/relationships/slideLayout" Target="../slideLayouts/slideLayout182.xml"/><Relationship Id="rId30" Type="http://schemas.openxmlformats.org/officeDocument/2006/relationships/slideLayout" Target="../slideLayouts/slideLayout185.xml"/><Relationship Id="rId8" Type="http://schemas.openxmlformats.org/officeDocument/2006/relationships/slideLayout" Target="../slideLayouts/slideLayout1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18" Type="http://schemas.openxmlformats.org/officeDocument/2006/relationships/slideLayout" Target="../slideLayouts/slideLayout204.xml"/><Relationship Id="rId26" Type="http://schemas.openxmlformats.org/officeDocument/2006/relationships/slideLayout" Target="../slideLayouts/slideLayout212.xml"/><Relationship Id="rId3" Type="http://schemas.openxmlformats.org/officeDocument/2006/relationships/slideLayout" Target="../slideLayouts/slideLayout189.xml"/><Relationship Id="rId21" Type="http://schemas.openxmlformats.org/officeDocument/2006/relationships/slideLayout" Target="../slideLayouts/slideLayout207.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17" Type="http://schemas.openxmlformats.org/officeDocument/2006/relationships/slideLayout" Target="../slideLayouts/slideLayout203.xml"/><Relationship Id="rId25" Type="http://schemas.openxmlformats.org/officeDocument/2006/relationships/slideLayout" Target="../slideLayouts/slideLayout211.xml"/><Relationship Id="rId2" Type="http://schemas.openxmlformats.org/officeDocument/2006/relationships/slideLayout" Target="../slideLayouts/slideLayout188.xml"/><Relationship Id="rId16" Type="http://schemas.openxmlformats.org/officeDocument/2006/relationships/slideLayout" Target="../slideLayouts/slideLayout202.xml"/><Relationship Id="rId20" Type="http://schemas.openxmlformats.org/officeDocument/2006/relationships/slideLayout" Target="../slideLayouts/slideLayout206.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24" Type="http://schemas.openxmlformats.org/officeDocument/2006/relationships/slideLayout" Target="../slideLayouts/slideLayout210.xml"/><Relationship Id="rId5" Type="http://schemas.openxmlformats.org/officeDocument/2006/relationships/slideLayout" Target="../slideLayouts/slideLayout191.xml"/><Relationship Id="rId15" Type="http://schemas.openxmlformats.org/officeDocument/2006/relationships/slideLayout" Target="../slideLayouts/slideLayout201.xml"/><Relationship Id="rId23" Type="http://schemas.openxmlformats.org/officeDocument/2006/relationships/slideLayout" Target="../slideLayouts/slideLayout209.xml"/><Relationship Id="rId10" Type="http://schemas.openxmlformats.org/officeDocument/2006/relationships/slideLayout" Target="../slideLayouts/slideLayout196.xml"/><Relationship Id="rId19" Type="http://schemas.openxmlformats.org/officeDocument/2006/relationships/slideLayout" Target="../slideLayouts/slideLayout205.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 Id="rId22" Type="http://schemas.openxmlformats.org/officeDocument/2006/relationships/slideLayout" Target="../slideLayouts/slideLayout208.xml"/><Relationship Id="rId27"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slideLayout" Target="../slideLayouts/slideLayout225.xml"/><Relationship Id="rId18" Type="http://schemas.openxmlformats.org/officeDocument/2006/relationships/slideLayout" Target="../slideLayouts/slideLayout230.xml"/><Relationship Id="rId26" Type="http://schemas.openxmlformats.org/officeDocument/2006/relationships/slideLayout" Target="../slideLayouts/slideLayout238.xml"/><Relationship Id="rId3" Type="http://schemas.openxmlformats.org/officeDocument/2006/relationships/slideLayout" Target="../slideLayouts/slideLayout215.xml"/><Relationship Id="rId21" Type="http://schemas.openxmlformats.org/officeDocument/2006/relationships/slideLayout" Target="../slideLayouts/slideLayout233.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17" Type="http://schemas.openxmlformats.org/officeDocument/2006/relationships/slideLayout" Target="../slideLayouts/slideLayout229.xml"/><Relationship Id="rId25" Type="http://schemas.openxmlformats.org/officeDocument/2006/relationships/slideLayout" Target="../slideLayouts/slideLayout237.xml"/><Relationship Id="rId2" Type="http://schemas.openxmlformats.org/officeDocument/2006/relationships/slideLayout" Target="../slideLayouts/slideLayout214.xml"/><Relationship Id="rId16" Type="http://schemas.openxmlformats.org/officeDocument/2006/relationships/slideLayout" Target="../slideLayouts/slideLayout228.xml"/><Relationship Id="rId20" Type="http://schemas.openxmlformats.org/officeDocument/2006/relationships/slideLayout" Target="../slideLayouts/slideLayout232.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24" Type="http://schemas.openxmlformats.org/officeDocument/2006/relationships/slideLayout" Target="../slideLayouts/slideLayout236.xml"/><Relationship Id="rId5" Type="http://schemas.openxmlformats.org/officeDocument/2006/relationships/slideLayout" Target="../slideLayouts/slideLayout217.xml"/><Relationship Id="rId15" Type="http://schemas.openxmlformats.org/officeDocument/2006/relationships/slideLayout" Target="../slideLayouts/slideLayout227.xml"/><Relationship Id="rId23" Type="http://schemas.openxmlformats.org/officeDocument/2006/relationships/slideLayout" Target="../slideLayouts/slideLayout235.xml"/><Relationship Id="rId10" Type="http://schemas.openxmlformats.org/officeDocument/2006/relationships/slideLayout" Target="../slideLayouts/slideLayout222.xml"/><Relationship Id="rId19" Type="http://schemas.openxmlformats.org/officeDocument/2006/relationships/slideLayout" Target="../slideLayouts/slideLayout231.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slideLayout" Target="../slideLayouts/slideLayout226.xml"/><Relationship Id="rId22" Type="http://schemas.openxmlformats.org/officeDocument/2006/relationships/slideLayout" Target="../slideLayouts/slideLayout234.xml"/><Relationship Id="rId27"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7" name="Rectangle 16"/>
          <p:cNvSpPr/>
          <p:nvPr/>
        </p:nvSpPr>
        <p:spPr bwMode="gray">
          <a:xfrm>
            <a:off x="0" y="597694"/>
            <a:ext cx="6400800"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Picture 17" descr="PPT_Onscreen_Banner.jpg"/>
          <p:cNvPicPr>
            <a:picLocks noChangeAspect="1"/>
          </p:cNvPicPr>
          <p:nvPr/>
        </p:nvPicPr>
        <p:blipFill>
          <a:blip r:embed="rId36" cstate="print"/>
          <a:stretch>
            <a:fillRect/>
          </a:stretch>
        </p:blipFill>
        <p:spPr bwMode="gray">
          <a:xfrm>
            <a:off x="0" y="0"/>
            <a:ext cx="6400800" cy="640080"/>
          </a:xfrm>
          <a:prstGeom prst="rect">
            <a:avLst/>
          </a:prstGeom>
        </p:spPr>
      </p:pic>
      <p:cxnSp>
        <p:nvCxnSpPr>
          <p:cNvPr id="19" name="Straight Connector 18"/>
          <p:cNvCxnSpPr/>
          <p:nvPr/>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gray">
          <a:xfrm>
            <a:off x="-1" y="4695956"/>
            <a:ext cx="2083633" cy="104644"/>
          </a:xfrm>
          <a:prstGeom prst="rect">
            <a:avLst/>
          </a:prstGeom>
          <a:noFill/>
        </p:spPr>
        <p:txBody>
          <a:bodyPr wrap="square" lIns="45720" tIns="0" rIns="0" bIns="27432"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r>
              <a:rPr kumimoji="0" lang="en-US" sz="500" b="0" i="0" u="none" strike="noStrike" kern="1200" cap="none" spc="0" normalizeH="0" baseline="0" noProof="0" dirty="0">
                <a:ln>
                  <a:noFill/>
                </a:ln>
                <a:solidFill>
                  <a:schemeClr val="tx1"/>
                </a:solidFill>
                <a:effectLst/>
                <a:uLnTx/>
                <a:uFillTx/>
                <a:latin typeface="+mn-lt"/>
                <a:ea typeface="+mn-ea"/>
                <a:cs typeface="+mn-cs"/>
              </a:rPr>
              <a:t>2018 The Advisory Board Company • </a:t>
            </a:r>
            <a:r>
              <a:rPr kumimoji="0" lang="en-US" sz="500" b="1" i="0" u="none" strike="noStrike" kern="1200" cap="none" spc="0" normalizeH="0" baseline="0" noProof="0" dirty="0">
                <a:ln>
                  <a:noFill/>
                </a:ln>
                <a:solidFill>
                  <a:schemeClr val="tx1"/>
                </a:solidFill>
                <a:effectLst/>
                <a:uLnTx/>
                <a:uFillTx/>
                <a:latin typeface="+mn-lt"/>
                <a:ea typeface="+mn-ea"/>
                <a:cs typeface="+mn-cs"/>
              </a:rPr>
              <a:t>advisory.com</a:t>
            </a:r>
            <a:endParaRPr kumimoji="0" lang="en-US" sz="5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Slide Number Placeholder 2"/>
          <p:cNvSpPr txBox="1">
            <a:spLocks/>
          </p:cNvSpPr>
          <p:nvPr/>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pPr/>
              <a:t>‹#›</a:t>
            </a:fld>
            <a:endParaRPr lang="en-US" dirty="0"/>
          </a:p>
        </p:txBody>
      </p:sp>
      <p:sp>
        <p:nvSpPr>
          <p:cNvPr id="16" name="Text Placeholder 1"/>
          <p:cNvSpPr>
            <a:spLocks noGrp="1"/>
          </p:cNvSpPr>
          <p:nvPr>
            <p:ph type="body" idx="1"/>
          </p:nvPr>
        </p:nvSpPr>
        <p:spPr bwMode="gray">
          <a:xfrm>
            <a:off x="2296483" y="1523512"/>
            <a:ext cx="1807834" cy="189795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320675" y="317903"/>
            <a:ext cx="5759450" cy="276999"/>
          </a:xfrm>
          <a:prstGeom prst="rect">
            <a:avLst/>
          </a:prstGeom>
        </p:spPr>
        <p:txBody>
          <a:bodyPr vert="horz" lIns="0" tIns="0" rIns="0" bIns="0" rtlCol="0" anchor="b" anchorCtr="0">
            <a:spAutoFit/>
          </a:bodyPr>
          <a:lstStyle/>
          <a:p>
            <a:r>
              <a:rPr lang="en-US" dirty="0"/>
              <a:t>Slide Title – Arial 18pt Bold, Use Title Case</a:t>
            </a:r>
          </a:p>
        </p:txBody>
      </p:sp>
    </p:spTree>
  </p:cSld>
  <p:clrMap bg1="lt1" tx1="dk1" bg2="lt2" tx2="dk2" accent1="accent1" accent2="accent2" accent3="accent3" accent4="accent4" accent5="accent5" accent6="accent6" hlink="hlink" folHlink="folHlink"/>
  <p:sldLayoutIdLst>
    <p:sldLayoutId id="2147483760" r:id="rId1"/>
    <p:sldLayoutId id="2147483753" r:id="rId2"/>
    <p:sldLayoutId id="2147483761" r:id="rId3"/>
    <p:sldLayoutId id="2147483757" r:id="rId4"/>
    <p:sldLayoutId id="2147483756" r:id="rId5"/>
    <p:sldLayoutId id="2147483755" r:id="rId6"/>
    <p:sldLayoutId id="2147483754" r:id="rId7"/>
    <p:sldLayoutId id="2147483758" r:id="rId8"/>
    <p:sldLayoutId id="2147483759" r:id="rId9"/>
    <p:sldLayoutId id="2147483679" r:id="rId10"/>
    <p:sldLayoutId id="2147483649" r:id="rId11"/>
    <p:sldLayoutId id="2147483694" r:id="rId12"/>
    <p:sldLayoutId id="2147483752" r:id="rId13"/>
    <p:sldLayoutId id="2147483665" r:id="rId14"/>
    <p:sldLayoutId id="2147483742" r:id="rId15"/>
    <p:sldLayoutId id="2147483704" r:id="rId16"/>
    <p:sldLayoutId id="2147483727" r:id="rId17"/>
    <p:sldLayoutId id="2147483762" r:id="rId18"/>
    <p:sldLayoutId id="2147483745" r:id="rId19"/>
    <p:sldLayoutId id="2147483746" r:id="rId20"/>
    <p:sldLayoutId id="2147483747" r:id="rId21"/>
    <p:sldLayoutId id="2147483763" r:id="rId22"/>
    <p:sldLayoutId id="2147483748" r:id="rId23"/>
    <p:sldLayoutId id="2147483749" r:id="rId24"/>
    <p:sldLayoutId id="2147483750" r:id="rId25"/>
    <p:sldLayoutId id="2147483764" r:id="rId26"/>
    <p:sldLayoutId id="2147483770" r:id="rId27"/>
    <p:sldLayoutId id="2147483774" r:id="rId28"/>
    <p:sldLayoutId id="2147483779" r:id="rId29"/>
    <p:sldLayoutId id="2147483785" r:id="rId30"/>
    <p:sldLayoutId id="2147483786" r:id="rId31"/>
    <p:sldLayoutId id="2147484798" r:id="rId32"/>
    <p:sldLayoutId id="2147484799" r:id="rId33"/>
    <p:sldLayoutId id="2147484801" r:id="rId34"/>
  </p:sldLayoutIdLst>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7" name="Rectangle 16"/>
          <p:cNvSpPr/>
          <p:nvPr/>
        </p:nvSpPr>
        <p:spPr bwMode="gray">
          <a:xfrm>
            <a:off x="0" y="597694"/>
            <a:ext cx="6400800"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pic>
        <p:nvPicPr>
          <p:cNvPr id="18" name="Picture 17" descr="PPT_Onscreen_Banner.jpg"/>
          <p:cNvPicPr>
            <a:picLocks noChangeAspect="1"/>
          </p:cNvPicPr>
          <p:nvPr/>
        </p:nvPicPr>
        <p:blipFill>
          <a:blip r:embed="rId35" cstate="print"/>
          <a:stretch>
            <a:fillRect/>
          </a:stretch>
        </p:blipFill>
        <p:spPr bwMode="gray">
          <a:xfrm>
            <a:off x="0" y="0"/>
            <a:ext cx="6400800" cy="640080"/>
          </a:xfrm>
          <a:prstGeom prst="rect">
            <a:avLst/>
          </a:prstGeom>
        </p:spPr>
      </p:pic>
      <p:cxnSp>
        <p:nvCxnSpPr>
          <p:cNvPr id="19" name="Straight Connector 18"/>
          <p:cNvCxnSpPr/>
          <p:nvPr/>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333E48"/>
                </a:solidFill>
              </a:rPr>
              <a:t>©2017 The Advisory Board Company • </a:t>
            </a:r>
            <a:r>
              <a:rPr lang="en-US" sz="500" b="1" dirty="0">
                <a:solidFill>
                  <a:srgbClr val="333E48"/>
                </a:solidFill>
              </a:rPr>
              <a:t>advisory.com</a:t>
            </a:r>
            <a:endParaRPr lang="en-US" sz="500" dirty="0">
              <a:solidFill>
                <a:srgbClr val="333E48"/>
              </a:solidFill>
            </a:endParaRPr>
          </a:p>
        </p:txBody>
      </p:sp>
      <p:sp>
        <p:nvSpPr>
          <p:cNvPr id="13" name="Slide Number Placeholder 2"/>
          <p:cNvSpPr txBox="1">
            <a:spLocks/>
          </p:cNvSpPr>
          <p:nvPr/>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6" name="Text Placeholder 1"/>
          <p:cNvSpPr>
            <a:spLocks noGrp="1"/>
          </p:cNvSpPr>
          <p:nvPr>
            <p:ph type="body" idx="1"/>
          </p:nvPr>
        </p:nvSpPr>
        <p:spPr bwMode="gray">
          <a:xfrm>
            <a:off x="2296483" y="1523512"/>
            <a:ext cx="1807834" cy="189795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320675" y="317903"/>
            <a:ext cx="5759450" cy="276999"/>
          </a:xfrm>
          <a:prstGeom prst="rect">
            <a:avLst/>
          </a:prstGeom>
        </p:spPr>
        <p:txBody>
          <a:bodyPr vert="horz" lIns="0" tIns="0" rIns="0" bIns="0" rtlCol="0" anchor="b" anchorCtr="0">
            <a:spAutoFit/>
          </a:bodyPr>
          <a:lstStyle/>
          <a:p>
            <a:r>
              <a:rPr lang="en-US" dirty="0"/>
              <a:t>Slide Title – Arial 18pt Bold, Use Title Case</a:t>
            </a:r>
          </a:p>
        </p:txBody>
      </p:sp>
    </p:spTree>
    <p:extLst>
      <p:ext uri="{BB962C8B-B14F-4D97-AF65-F5344CB8AC3E}">
        <p14:creationId xmlns:p14="http://schemas.microsoft.com/office/powerpoint/2010/main" val="3829835785"/>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 id="2147484073" r:id="rId14"/>
    <p:sldLayoutId id="2147484074" r:id="rId15"/>
    <p:sldLayoutId id="2147484075" r:id="rId16"/>
    <p:sldLayoutId id="2147484076" r:id="rId17"/>
    <p:sldLayoutId id="2147484077" r:id="rId18"/>
    <p:sldLayoutId id="2147484078" r:id="rId19"/>
    <p:sldLayoutId id="2147484079" r:id="rId20"/>
    <p:sldLayoutId id="2147484080" r:id="rId21"/>
    <p:sldLayoutId id="2147484081" r:id="rId22"/>
    <p:sldLayoutId id="2147484082" r:id="rId23"/>
    <p:sldLayoutId id="2147484083" r:id="rId24"/>
    <p:sldLayoutId id="2147484084" r:id="rId25"/>
    <p:sldLayoutId id="2147484085" r:id="rId26"/>
    <p:sldLayoutId id="2147484089" r:id="rId27"/>
    <p:sldLayoutId id="2147484092" r:id="rId28"/>
    <p:sldLayoutId id="2147484094" r:id="rId29"/>
    <p:sldLayoutId id="2147484095" r:id="rId30"/>
    <p:sldLayoutId id="2147484097" r:id="rId31"/>
    <p:sldLayoutId id="2147484099" r:id="rId32"/>
    <p:sldLayoutId id="2147484117" r:id="rId33"/>
  </p:sldLayoutIdLst>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333E48"/>
                </a:solidFill>
              </a:rPr>
              <a:t>©2017 Advisory Board </a:t>
            </a:r>
            <a:r>
              <a:rPr lang="en-US" sz="500" dirty="0">
                <a:solidFill>
                  <a:srgbClr val="333E48"/>
                </a:solidFill>
                <a:cs typeface="Arial"/>
              </a:rPr>
              <a:t>• All Rights Reserved </a:t>
            </a:r>
            <a:r>
              <a:rPr lang="en-US" sz="500" dirty="0">
                <a:solidFill>
                  <a:srgbClr val="333E48"/>
                </a:solidFill>
              </a:rPr>
              <a:t>• </a:t>
            </a:r>
            <a:r>
              <a:rPr lang="en-US" sz="500" b="1" dirty="0">
                <a:solidFill>
                  <a:srgbClr val="333E48"/>
                </a:solidFill>
              </a:rPr>
              <a:t>advisory.com </a:t>
            </a:r>
            <a:r>
              <a:rPr lang="en-US" sz="500" dirty="0">
                <a:solidFill>
                  <a:srgbClr val="333E48"/>
                </a:solidFill>
              </a:rPr>
              <a:t> </a:t>
            </a:r>
          </a:p>
        </p:txBody>
      </p:sp>
      <p:sp>
        <p:nvSpPr>
          <p:cNvPr id="13" name="Slide Number Placeholder 2"/>
          <p:cNvSpPr txBox="1">
            <a:spLocks/>
          </p:cNvSpPr>
          <p:nvPr/>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6" name="Text Placeholder 1"/>
          <p:cNvSpPr>
            <a:spLocks noGrp="1"/>
          </p:cNvSpPr>
          <p:nvPr>
            <p:ph type="body" idx="1"/>
          </p:nvPr>
        </p:nvSpPr>
        <p:spPr bwMode="gray">
          <a:xfrm>
            <a:off x="2296483" y="1523512"/>
            <a:ext cx="1807834" cy="189795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320675" y="317903"/>
            <a:ext cx="5759450" cy="276999"/>
          </a:xfrm>
          <a:prstGeom prst="rect">
            <a:avLst/>
          </a:prstGeom>
        </p:spPr>
        <p:txBody>
          <a:bodyPr vert="horz" lIns="0" tIns="0" rIns="0" bIns="0" rtlCol="0" anchor="b" anchorCtr="0">
            <a:spAutoFit/>
          </a:bodyPr>
          <a:lstStyle/>
          <a:p>
            <a:r>
              <a:rPr lang="en-US" dirty="0"/>
              <a:t>Slide Title – Arial 18pt Bold, Use Title Case</a:t>
            </a:r>
          </a:p>
        </p:txBody>
      </p:sp>
    </p:spTree>
    <p:extLst>
      <p:ext uri="{BB962C8B-B14F-4D97-AF65-F5344CB8AC3E}">
        <p14:creationId xmlns:p14="http://schemas.microsoft.com/office/powerpoint/2010/main" val="955253154"/>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 id="2147484130" r:id="rId12"/>
    <p:sldLayoutId id="2147484131" r:id="rId13"/>
    <p:sldLayoutId id="2147484132" r:id="rId14"/>
    <p:sldLayoutId id="2147484133" r:id="rId15"/>
    <p:sldLayoutId id="2147484134" r:id="rId16"/>
    <p:sldLayoutId id="2147484135" r:id="rId17"/>
    <p:sldLayoutId id="2147484136" r:id="rId18"/>
    <p:sldLayoutId id="2147484137" r:id="rId19"/>
    <p:sldLayoutId id="2147484138" r:id="rId20"/>
    <p:sldLayoutId id="2147484139" r:id="rId21"/>
    <p:sldLayoutId id="2147484140" r:id="rId22"/>
    <p:sldLayoutId id="2147484141" r:id="rId23"/>
    <p:sldLayoutId id="2147484142" r:id="rId24"/>
    <p:sldLayoutId id="2147484143" r:id="rId25"/>
    <p:sldLayoutId id="2147484144" r:id="rId26"/>
  </p:sldLayoutIdLst>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333E48"/>
                </a:solidFill>
              </a:rPr>
              <a:t>©2018 Advisory Board </a:t>
            </a:r>
            <a:r>
              <a:rPr lang="en-US" sz="500" dirty="0">
                <a:solidFill>
                  <a:srgbClr val="333E48"/>
                </a:solidFill>
                <a:cs typeface="Arial"/>
              </a:rPr>
              <a:t>• All Rights Reserved </a:t>
            </a:r>
            <a:r>
              <a:rPr lang="en-US" sz="500" dirty="0">
                <a:solidFill>
                  <a:srgbClr val="333E48"/>
                </a:solidFill>
              </a:rPr>
              <a:t>• </a:t>
            </a:r>
            <a:r>
              <a:rPr lang="en-US" sz="500" b="1" dirty="0">
                <a:solidFill>
                  <a:srgbClr val="333E48"/>
                </a:solidFill>
              </a:rPr>
              <a:t>advisory.com </a:t>
            </a:r>
            <a:endParaRPr lang="en-US" sz="500" dirty="0">
              <a:solidFill>
                <a:srgbClr val="333E48"/>
              </a:solidFill>
            </a:endParaRPr>
          </a:p>
        </p:txBody>
      </p:sp>
      <p:sp>
        <p:nvSpPr>
          <p:cNvPr id="13" name="Slide Number Placeholder 2"/>
          <p:cNvSpPr txBox="1">
            <a:spLocks/>
          </p:cNvSpPr>
          <p:nvPr/>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6" name="Text Placeholder 1"/>
          <p:cNvSpPr>
            <a:spLocks noGrp="1"/>
          </p:cNvSpPr>
          <p:nvPr>
            <p:ph type="body" idx="1"/>
          </p:nvPr>
        </p:nvSpPr>
        <p:spPr bwMode="gray">
          <a:xfrm>
            <a:off x="2296483" y="1523512"/>
            <a:ext cx="1807834" cy="189795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320675" y="317903"/>
            <a:ext cx="5759450" cy="276999"/>
          </a:xfrm>
          <a:prstGeom prst="rect">
            <a:avLst/>
          </a:prstGeom>
        </p:spPr>
        <p:txBody>
          <a:bodyPr vert="horz" lIns="0" tIns="0" rIns="0" bIns="0" rtlCol="0" anchor="b" anchorCtr="0">
            <a:spAutoFit/>
          </a:bodyPr>
          <a:lstStyle/>
          <a:p>
            <a:r>
              <a:rPr lang="en-US" dirty="0"/>
              <a:t>Slide Title – Arial 18pt Bold, Use Title Case</a:t>
            </a:r>
          </a:p>
        </p:txBody>
      </p:sp>
    </p:spTree>
    <p:extLst>
      <p:ext uri="{BB962C8B-B14F-4D97-AF65-F5344CB8AC3E}">
        <p14:creationId xmlns:p14="http://schemas.microsoft.com/office/powerpoint/2010/main" val="3048858672"/>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4157" r:id="rId12"/>
    <p:sldLayoutId id="2147484158" r:id="rId13"/>
    <p:sldLayoutId id="2147484159" r:id="rId14"/>
    <p:sldLayoutId id="2147484160" r:id="rId15"/>
    <p:sldLayoutId id="2147484161" r:id="rId16"/>
    <p:sldLayoutId id="2147484162" r:id="rId17"/>
    <p:sldLayoutId id="2147484163" r:id="rId18"/>
    <p:sldLayoutId id="2147484164" r:id="rId19"/>
    <p:sldLayoutId id="2147484165" r:id="rId20"/>
    <p:sldLayoutId id="2147484166" r:id="rId21"/>
    <p:sldLayoutId id="2147484167" r:id="rId22"/>
    <p:sldLayoutId id="2147484168" r:id="rId23"/>
    <p:sldLayoutId id="2147484169" r:id="rId24"/>
    <p:sldLayoutId id="2147484170" r:id="rId25"/>
    <p:sldLayoutId id="2147484171" r:id="rId26"/>
    <p:sldLayoutId id="2147484172" r:id="rId27"/>
    <p:sldLayoutId id="2147484173" r:id="rId28"/>
    <p:sldLayoutId id="2147484174" r:id="rId29"/>
  </p:sldLayoutIdLst>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333E48"/>
                </a:solidFill>
              </a:rPr>
              <a:t>©2018 Advisory Board </a:t>
            </a:r>
            <a:r>
              <a:rPr lang="en-US" sz="500" dirty="0">
                <a:solidFill>
                  <a:srgbClr val="333E48"/>
                </a:solidFill>
                <a:cs typeface="Arial"/>
              </a:rPr>
              <a:t>• All Rights Reserved </a:t>
            </a:r>
            <a:r>
              <a:rPr lang="en-US" sz="500" dirty="0">
                <a:solidFill>
                  <a:srgbClr val="333E48"/>
                </a:solidFill>
              </a:rPr>
              <a:t>• </a:t>
            </a:r>
            <a:r>
              <a:rPr lang="en-US" sz="500" b="1" dirty="0">
                <a:solidFill>
                  <a:srgbClr val="333E48"/>
                </a:solidFill>
              </a:rPr>
              <a:t>advisory.com</a:t>
            </a:r>
            <a:r>
              <a:rPr lang="en-US" sz="500" dirty="0">
                <a:solidFill>
                  <a:srgbClr val="333E48"/>
                </a:solidFill>
                <a:cs typeface="Arial"/>
              </a:rPr>
              <a:t> </a:t>
            </a:r>
            <a:r>
              <a:rPr lang="en-US" sz="500" dirty="0">
                <a:solidFill>
                  <a:srgbClr val="333E48"/>
                </a:solidFill>
              </a:rPr>
              <a:t>•</a:t>
            </a:r>
          </a:p>
        </p:txBody>
      </p:sp>
      <p:sp>
        <p:nvSpPr>
          <p:cNvPr id="13" name="Slide Number Placeholder 2"/>
          <p:cNvSpPr txBox="1">
            <a:spLocks/>
          </p:cNvSpPr>
          <p:nvPr/>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6" name="Text Placeholder 1"/>
          <p:cNvSpPr>
            <a:spLocks noGrp="1"/>
          </p:cNvSpPr>
          <p:nvPr>
            <p:ph type="body" idx="1"/>
          </p:nvPr>
        </p:nvSpPr>
        <p:spPr bwMode="gray">
          <a:xfrm>
            <a:off x="2296483" y="1523512"/>
            <a:ext cx="1807834" cy="189795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320675" y="317903"/>
            <a:ext cx="5759450" cy="276999"/>
          </a:xfrm>
          <a:prstGeom prst="rect">
            <a:avLst/>
          </a:prstGeom>
        </p:spPr>
        <p:txBody>
          <a:bodyPr vert="horz" lIns="0" tIns="0" rIns="0" bIns="0" rtlCol="0" anchor="b" anchorCtr="0">
            <a:spAutoFit/>
          </a:bodyPr>
          <a:lstStyle/>
          <a:p>
            <a:r>
              <a:rPr lang="en-US" dirty="0"/>
              <a:t>Slide Title – Arial 18pt Bold, Use Title Case</a:t>
            </a:r>
          </a:p>
        </p:txBody>
      </p:sp>
    </p:spTree>
    <p:extLst>
      <p:ext uri="{BB962C8B-B14F-4D97-AF65-F5344CB8AC3E}">
        <p14:creationId xmlns:p14="http://schemas.microsoft.com/office/powerpoint/2010/main" val="2850658061"/>
      </p:ext>
    </p:extLst>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87" r:id="rId12"/>
    <p:sldLayoutId id="2147484188" r:id="rId13"/>
    <p:sldLayoutId id="2147484189" r:id="rId14"/>
    <p:sldLayoutId id="2147484190" r:id="rId15"/>
    <p:sldLayoutId id="2147484191" r:id="rId16"/>
    <p:sldLayoutId id="2147484192" r:id="rId17"/>
    <p:sldLayoutId id="2147484193" r:id="rId18"/>
    <p:sldLayoutId id="2147484194" r:id="rId19"/>
    <p:sldLayoutId id="2147484195" r:id="rId20"/>
    <p:sldLayoutId id="2147484196" r:id="rId21"/>
    <p:sldLayoutId id="2147484197" r:id="rId22"/>
    <p:sldLayoutId id="2147484198" r:id="rId23"/>
    <p:sldLayoutId id="2147484199" r:id="rId24"/>
    <p:sldLayoutId id="2147484200" r:id="rId25"/>
    <p:sldLayoutId id="2147484201" r:id="rId26"/>
  </p:sldLayoutIdLst>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7" name="Rectangle 16"/>
          <p:cNvSpPr/>
          <p:nvPr/>
        </p:nvSpPr>
        <p:spPr bwMode="gray">
          <a:xfrm>
            <a:off x="0" y="597694"/>
            <a:ext cx="6400800"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pic>
        <p:nvPicPr>
          <p:cNvPr id="18" name="Picture 17" descr="PPT_Onscreen_Banner.jpg"/>
          <p:cNvPicPr>
            <a:picLocks noChangeAspect="1"/>
          </p:cNvPicPr>
          <p:nvPr/>
        </p:nvPicPr>
        <p:blipFill>
          <a:blip r:embed="rId27" cstate="print"/>
          <a:stretch>
            <a:fillRect/>
          </a:stretch>
        </p:blipFill>
        <p:spPr bwMode="gray">
          <a:xfrm>
            <a:off x="0" y="0"/>
            <a:ext cx="6400800" cy="640080"/>
          </a:xfrm>
          <a:prstGeom prst="rect">
            <a:avLst/>
          </a:prstGeom>
        </p:spPr>
      </p:pic>
      <p:cxnSp>
        <p:nvCxnSpPr>
          <p:cNvPr id="19" name="Straight Connector 18"/>
          <p:cNvCxnSpPr/>
          <p:nvPr/>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333E48"/>
                </a:solidFill>
              </a:rPr>
              <a:t>©2018 Advisory Board • </a:t>
            </a:r>
            <a:r>
              <a:rPr lang="en-US" sz="500" b="1" dirty="0">
                <a:solidFill>
                  <a:srgbClr val="333E48"/>
                </a:solidFill>
              </a:rPr>
              <a:t>advisory.com</a:t>
            </a:r>
            <a:r>
              <a:rPr lang="en-US" sz="500" dirty="0">
                <a:solidFill>
                  <a:srgbClr val="333E48"/>
                </a:solidFill>
              </a:rPr>
              <a:t> </a:t>
            </a:r>
            <a:r>
              <a:rPr lang="en-US" sz="500" dirty="0">
                <a:solidFill>
                  <a:srgbClr val="333E48"/>
                </a:solidFill>
                <a:cs typeface="Arial"/>
              </a:rPr>
              <a:t>•</a:t>
            </a:r>
            <a:endParaRPr lang="en-US" sz="500" dirty="0">
              <a:solidFill>
                <a:srgbClr val="333E48"/>
              </a:solidFill>
            </a:endParaRPr>
          </a:p>
        </p:txBody>
      </p:sp>
      <p:sp>
        <p:nvSpPr>
          <p:cNvPr id="13" name="Slide Number Placeholder 2"/>
          <p:cNvSpPr txBox="1">
            <a:spLocks/>
          </p:cNvSpPr>
          <p:nvPr/>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6" name="Text Placeholder 1"/>
          <p:cNvSpPr>
            <a:spLocks noGrp="1"/>
          </p:cNvSpPr>
          <p:nvPr>
            <p:ph type="body" idx="1"/>
          </p:nvPr>
        </p:nvSpPr>
        <p:spPr bwMode="gray">
          <a:xfrm>
            <a:off x="2296483" y="1523512"/>
            <a:ext cx="1807834" cy="189795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320675" y="317903"/>
            <a:ext cx="5759450" cy="276999"/>
          </a:xfrm>
          <a:prstGeom prst="rect">
            <a:avLst/>
          </a:prstGeom>
        </p:spPr>
        <p:txBody>
          <a:bodyPr vert="horz" lIns="0" tIns="0" rIns="0" bIns="0" rtlCol="0" anchor="b" anchorCtr="0">
            <a:spAutoFit/>
          </a:bodyPr>
          <a:lstStyle/>
          <a:p>
            <a:r>
              <a:rPr lang="en-US" dirty="0"/>
              <a:t>Slide Title – Arial 18pt Bold, Use Title Case</a:t>
            </a:r>
          </a:p>
        </p:txBody>
      </p:sp>
    </p:spTree>
    <p:extLst>
      <p:ext uri="{BB962C8B-B14F-4D97-AF65-F5344CB8AC3E}">
        <p14:creationId xmlns:p14="http://schemas.microsoft.com/office/powerpoint/2010/main" val="3366465973"/>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 id="2147484215" r:id="rId12"/>
    <p:sldLayoutId id="2147484216" r:id="rId13"/>
    <p:sldLayoutId id="2147484217" r:id="rId14"/>
    <p:sldLayoutId id="2147484218" r:id="rId15"/>
    <p:sldLayoutId id="2147484219" r:id="rId16"/>
    <p:sldLayoutId id="2147484220" r:id="rId17"/>
    <p:sldLayoutId id="2147484221" r:id="rId18"/>
    <p:sldLayoutId id="2147484222" r:id="rId19"/>
    <p:sldLayoutId id="2147484223" r:id="rId20"/>
    <p:sldLayoutId id="2147484224" r:id="rId21"/>
    <p:sldLayoutId id="2147484225" r:id="rId22"/>
    <p:sldLayoutId id="2147484226" r:id="rId23"/>
    <p:sldLayoutId id="2147484227" r:id="rId24"/>
    <p:sldLayoutId id="2147484228" r:id="rId25"/>
  </p:sldLayoutIdLst>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7" name="Rectangle 16"/>
          <p:cNvSpPr/>
          <p:nvPr/>
        </p:nvSpPr>
        <p:spPr bwMode="gray">
          <a:xfrm>
            <a:off x="0" y="597694"/>
            <a:ext cx="6400800"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pic>
        <p:nvPicPr>
          <p:cNvPr id="18" name="Picture 17" descr="PPT_Onscreen_Banner.jpg"/>
          <p:cNvPicPr>
            <a:picLocks noChangeAspect="1"/>
          </p:cNvPicPr>
          <p:nvPr/>
        </p:nvPicPr>
        <p:blipFill>
          <a:blip r:embed="rId27" cstate="print"/>
          <a:stretch>
            <a:fillRect/>
          </a:stretch>
        </p:blipFill>
        <p:spPr bwMode="gray">
          <a:xfrm>
            <a:off x="0" y="0"/>
            <a:ext cx="6400800" cy="640080"/>
          </a:xfrm>
          <a:prstGeom prst="rect">
            <a:avLst/>
          </a:prstGeom>
        </p:spPr>
      </p:pic>
      <p:cxnSp>
        <p:nvCxnSpPr>
          <p:cNvPr id="19" name="Straight Connector 18"/>
          <p:cNvCxnSpPr/>
          <p:nvPr/>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333E48"/>
                </a:solidFill>
              </a:rPr>
              <a:t>©2018 Advisory Board • </a:t>
            </a:r>
            <a:r>
              <a:rPr lang="en-US" sz="500" b="1" dirty="0">
                <a:solidFill>
                  <a:srgbClr val="333E48"/>
                </a:solidFill>
              </a:rPr>
              <a:t>advisory.com</a:t>
            </a:r>
            <a:r>
              <a:rPr lang="en-US" sz="500" dirty="0">
                <a:solidFill>
                  <a:srgbClr val="333E48"/>
                </a:solidFill>
              </a:rPr>
              <a:t> </a:t>
            </a:r>
          </a:p>
        </p:txBody>
      </p:sp>
      <p:sp>
        <p:nvSpPr>
          <p:cNvPr id="13" name="Slide Number Placeholder 2"/>
          <p:cNvSpPr txBox="1">
            <a:spLocks/>
          </p:cNvSpPr>
          <p:nvPr/>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6" name="Text Placeholder 1"/>
          <p:cNvSpPr>
            <a:spLocks noGrp="1"/>
          </p:cNvSpPr>
          <p:nvPr>
            <p:ph type="body" idx="1"/>
          </p:nvPr>
        </p:nvSpPr>
        <p:spPr bwMode="gray">
          <a:xfrm>
            <a:off x="2296483" y="1523512"/>
            <a:ext cx="1807834" cy="189795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320675" y="317903"/>
            <a:ext cx="5759450" cy="276999"/>
          </a:xfrm>
          <a:prstGeom prst="rect">
            <a:avLst/>
          </a:prstGeom>
        </p:spPr>
        <p:txBody>
          <a:bodyPr vert="horz" lIns="0" tIns="0" rIns="0" bIns="0" rtlCol="0" anchor="b" anchorCtr="0">
            <a:spAutoFit/>
          </a:bodyPr>
          <a:lstStyle/>
          <a:p>
            <a:r>
              <a:rPr lang="en-US" dirty="0"/>
              <a:t>Slide Title – Arial 18pt Bold, Use Title Case</a:t>
            </a:r>
          </a:p>
        </p:txBody>
      </p:sp>
    </p:spTree>
    <p:extLst>
      <p:ext uri="{BB962C8B-B14F-4D97-AF65-F5344CB8AC3E}">
        <p14:creationId xmlns:p14="http://schemas.microsoft.com/office/powerpoint/2010/main" val="2220102326"/>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 id="2147484241" r:id="rId12"/>
    <p:sldLayoutId id="2147484242" r:id="rId13"/>
    <p:sldLayoutId id="2147484243" r:id="rId14"/>
    <p:sldLayoutId id="2147484244" r:id="rId15"/>
    <p:sldLayoutId id="2147484245" r:id="rId16"/>
    <p:sldLayoutId id="2147484246" r:id="rId17"/>
    <p:sldLayoutId id="2147484247" r:id="rId18"/>
    <p:sldLayoutId id="2147484248" r:id="rId19"/>
    <p:sldLayoutId id="2147484249" r:id="rId20"/>
    <p:sldLayoutId id="2147484250" r:id="rId21"/>
    <p:sldLayoutId id="2147484251" r:id="rId22"/>
    <p:sldLayoutId id="2147484252" r:id="rId23"/>
    <p:sldLayoutId id="2147484253" r:id="rId24"/>
    <p:sldLayoutId id="2147484254" r:id="rId25"/>
  </p:sldLayoutIdLst>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7" name="Rectangle 16"/>
          <p:cNvSpPr/>
          <p:nvPr/>
        </p:nvSpPr>
        <p:spPr bwMode="gray">
          <a:xfrm>
            <a:off x="0" y="597694"/>
            <a:ext cx="6400800"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pic>
        <p:nvPicPr>
          <p:cNvPr id="18" name="Picture 17" descr="PPT_Onscreen_Banner.jpg"/>
          <p:cNvPicPr>
            <a:picLocks noChangeAspect="1"/>
          </p:cNvPicPr>
          <p:nvPr/>
        </p:nvPicPr>
        <p:blipFill>
          <a:blip r:embed="rId33" cstate="print"/>
          <a:stretch>
            <a:fillRect/>
          </a:stretch>
        </p:blipFill>
        <p:spPr bwMode="gray">
          <a:xfrm>
            <a:off x="0" y="0"/>
            <a:ext cx="6400800" cy="640080"/>
          </a:xfrm>
          <a:prstGeom prst="rect">
            <a:avLst/>
          </a:prstGeom>
        </p:spPr>
      </p:pic>
      <p:cxnSp>
        <p:nvCxnSpPr>
          <p:cNvPr id="19" name="Straight Connector 18"/>
          <p:cNvCxnSpPr/>
          <p:nvPr/>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Slide Number Placeholder 2"/>
          <p:cNvSpPr txBox="1">
            <a:spLocks/>
          </p:cNvSpPr>
          <p:nvPr/>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6" name="Text Placeholder 1"/>
          <p:cNvSpPr>
            <a:spLocks noGrp="1"/>
          </p:cNvSpPr>
          <p:nvPr>
            <p:ph type="body" idx="1"/>
          </p:nvPr>
        </p:nvSpPr>
        <p:spPr bwMode="gray">
          <a:xfrm>
            <a:off x="2296483" y="1523512"/>
            <a:ext cx="1807834" cy="189795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320675" y="317903"/>
            <a:ext cx="5759450" cy="276999"/>
          </a:xfrm>
          <a:prstGeom prst="rect">
            <a:avLst/>
          </a:prstGeom>
        </p:spPr>
        <p:txBody>
          <a:bodyPr vert="horz" lIns="0" tIns="0" rIns="0" bIns="0" rtlCol="0" anchor="b" anchorCtr="0">
            <a:spAutoFit/>
          </a:bodyPr>
          <a:lstStyle/>
          <a:p>
            <a:r>
              <a:rPr lang="en-US" dirty="0"/>
              <a:t>Slide Title – Arial 18pt Bold, Use Title Case</a:t>
            </a:r>
          </a:p>
        </p:txBody>
      </p:sp>
      <p:sp>
        <p:nvSpPr>
          <p:cNvPr id="9" name="TextBox 8"/>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333E48"/>
                </a:solidFill>
              </a:rPr>
              <a:t>©2018 Advisory Board • All Rights Reserved • </a:t>
            </a:r>
            <a:r>
              <a:rPr lang="en-US" sz="500" b="1" dirty="0">
                <a:solidFill>
                  <a:srgbClr val="333E48"/>
                </a:solidFill>
              </a:rPr>
              <a:t>advisory.com </a:t>
            </a:r>
            <a:endParaRPr lang="en-US" sz="500" dirty="0">
              <a:solidFill>
                <a:srgbClr val="333E48"/>
              </a:solidFill>
            </a:endParaRPr>
          </a:p>
        </p:txBody>
      </p:sp>
    </p:spTree>
    <p:extLst>
      <p:ext uri="{BB962C8B-B14F-4D97-AF65-F5344CB8AC3E}">
        <p14:creationId xmlns:p14="http://schemas.microsoft.com/office/powerpoint/2010/main" val="2544248727"/>
      </p:ext>
    </p:extLst>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 id="2147484267" r:id="rId12"/>
    <p:sldLayoutId id="2147484268" r:id="rId13"/>
    <p:sldLayoutId id="2147484269" r:id="rId14"/>
    <p:sldLayoutId id="2147484270" r:id="rId15"/>
    <p:sldLayoutId id="2147484271" r:id="rId16"/>
    <p:sldLayoutId id="2147484272" r:id="rId17"/>
    <p:sldLayoutId id="2147484273" r:id="rId18"/>
    <p:sldLayoutId id="2147484274" r:id="rId19"/>
    <p:sldLayoutId id="2147484275" r:id="rId20"/>
    <p:sldLayoutId id="2147484276" r:id="rId21"/>
    <p:sldLayoutId id="2147484277" r:id="rId22"/>
    <p:sldLayoutId id="2147484278" r:id="rId23"/>
    <p:sldLayoutId id="2147484279" r:id="rId24"/>
    <p:sldLayoutId id="2147484280" r:id="rId25"/>
    <p:sldLayoutId id="2147484281" r:id="rId26"/>
    <p:sldLayoutId id="2147484286" r:id="rId27"/>
    <p:sldLayoutId id="2147484288" r:id="rId28"/>
    <p:sldLayoutId id="2147484291" r:id="rId29"/>
    <p:sldLayoutId id="2147484298" r:id="rId30"/>
    <p:sldLayoutId id="2147484299" r:id="rId31"/>
  </p:sldLayoutIdLst>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333E48"/>
                </a:solidFill>
              </a:rPr>
              <a:t>©2018 Advisory Board </a:t>
            </a:r>
            <a:r>
              <a:rPr lang="en-US" sz="500" dirty="0">
                <a:solidFill>
                  <a:srgbClr val="333E48"/>
                </a:solidFill>
                <a:cs typeface="Arial"/>
              </a:rPr>
              <a:t>• All Rights Reserved </a:t>
            </a:r>
            <a:r>
              <a:rPr lang="en-US" sz="500" dirty="0">
                <a:solidFill>
                  <a:srgbClr val="333E48"/>
                </a:solidFill>
              </a:rPr>
              <a:t>• </a:t>
            </a:r>
            <a:r>
              <a:rPr lang="en-US" sz="500" b="1" dirty="0">
                <a:solidFill>
                  <a:srgbClr val="333E48"/>
                </a:solidFill>
              </a:rPr>
              <a:t>advisory.com</a:t>
            </a:r>
            <a:r>
              <a:rPr lang="en-US" sz="500" dirty="0">
                <a:solidFill>
                  <a:srgbClr val="333E48"/>
                </a:solidFill>
                <a:cs typeface="Arial"/>
              </a:rPr>
              <a:t> </a:t>
            </a:r>
            <a:r>
              <a:rPr lang="en-US" sz="500" dirty="0">
                <a:solidFill>
                  <a:srgbClr val="333E48"/>
                </a:solidFill>
              </a:rPr>
              <a:t>• </a:t>
            </a:r>
            <a:r>
              <a:rPr lang="en-US" sz="500" dirty="0">
                <a:solidFill>
                  <a:srgbClr val="333E48"/>
                </a:solidFill>
                <a:cs typeface="Arial"/>
              </a:rPr>
              <a:t>33821A</a:t>
            </a:r>
            <a:endParaRPr lang="en-US" sz="500" dirty="0">
              <a:solidFill>
                <a:srgbClr val="333E48"/>
              </a:solidFill>
            </a:endParaRPr>
          </a:p>
        </p:txBody>
      </p:sp>
      <p:sp>
        <p:nvSpPr>
          <p:cNvPr id="13" name="Slide Number Placeholder 2"/>
          <p:cNvSpPr txBox="1">
            <a:spLocks/>
          </p:cNvSpPr>
          <p:nvPr/>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6" name="Text Placeholder 1"/>
          <p:cNvSpPr>
            <a:spLocks noGrp="1"/>
          </p:cNvSpPr>
          <p:nvPr>
            <p:ph type="body" idx="1"/>
          </p:nvPr>
        </p:nvSpPr>
        <p:spPr bwMode="gray">
          <a:xfrm>
            <a:off x="2296483" y="1523512"/>
            <a:ext cx="1807834" cy="189795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320675" y="317903"/>
            <a:ext cx="5759450" cy="276999"/>
          </a:xfrm>
          <a:prstGeom prst="rect">
            <a:avLst/>
          </a:prstGeom>
        </p:spPr>
        <p:txBody>
          <a:bodyPr vert="horz" lIns="0" tIns="0" rIns="0" bIns="0" rtlCol="0" anchor="b" anchorCtr="0">
            <a:spAutoFit/>
          </a:bodyPr>
          <a:lstStyle/>
          <a:p>
            <a:r>
              <a:rPr lang="en-US" dirty="0"/>
              <a:t>Slide Title – Arial 18pt Bold, Use Title Case</a:t>
            </a:r>
          </a:p>
        </p:txBody>
      </p:sp>
    </p:spTree>
    <p:extLst>
      <p:ext uri="{BB962C8B-B14F-4D97-AF65-F5344CB8AC3E}">
        <p14:creationId xmlns:p14="http://schemas.microsoft.com/office/powerpoint/2010/main" val="2034568593"/>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 id="2147484321" r:id="rId13"/>
    <p:sldLayoutId id="2147484322" r:id="rId14"/>
    <p:sldLayoutId id="2147484323" r:id="rId15"/>
    <p:sldLayoutId id="2147484324" r:id="rId16"/>
    <p:sldLayoutId id="2147484325" r:id="rId17"/>
    <p:sldLayoutId id="2147484326" r:id="rId18"/>
    <p:sldLayoutId id="2147484327" r:id="rId19"/>
    <p:sldLayoutId id="2147484328" r:id="rId20"/>
    <p:sldLayoutId id="2147484329" r:id="rId21"/>
    <p:sldLayoutId id="2147484330" r:id="rId22"/>
    <p:sldLayoutId id="2147484331" r:id="rId23"/>
    <p:sldLayoutId id="2147484332" r:id="rId24"/>
    <p:sldLayoutId id="2147484333" r:id="rId25"/>
    <p:sldLayoutId id="2147484334" r:id="rId26"/>
  </p:sldLayoutIdLst>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333E48"/>
                </a:solidFill>
              </a:rPr>
              <a:t>©2018 Advisory Board </a:t>
            </a:r>
            <a:r>
              <a:rPr lang="en-US" sz="500" dirty="0">
                <a:solidFill>
                  <a:srgbClr val="333E48"/>
                </a:solidFill>
                <a:cs typeface="Arial"/>
              </a:rPr>
              <a:t>• All Rights Reserved </a:t>
            </a:r>
            <a:r>
              <a:rPr lang="en-US" sz="500" dirty="0">
                <a:solidFill>
                  <a:srgbClr val="333E48"/>
                </a:solidFill>
              </a:rPr>
              <a:t>• </a:t>
            </a:r>
            <a:r>
              <a:rPr lang="en-US" sz="500" b="1" dirty="0">
                <a:solidFill>
                  <a:srgbClr val="333E48"/>
                </a:solidFill>
              </a:rPr>
              <a:t>advisory.com</a:t>
            </a:r>
            <a:r>
              <a:rPr lang="en-US" sz="500" dirty="0">
                <a:solidFill>
                  <a:srgbClr val="333E48"/>
                </a:solidFill>
              </a:rPr>
              <a:t> </a:t>
            </a:r>
            <a:r>
              <a:rPr lang="en-US" sz="500" dirty="0">
                <a:solidFill>
                  <a:srgbClr val="333E48"/>
                </a:solidFill>
                <a:cs typeface="Arial"/>
              </a:rPr>
              <a:t>• 33594A</a:t>
            </a:r>
            <a:endParaRPr lang="en-US" sz="500" dirty="0">
              <a:solidFill>
                <a:srgbClr val="333E48"/>
              </a:solidFill>
            </a:endParaRPr>
          </a:p>
        </p:txBody>
      </p:sp>
      <p:sp>
        <p:nvSpPr>
          <p:cNvPr id="13" name="Slide Number Placeholder 2"/>
          <p:cNvSpPr txBox="1">
            <a:spLocks/>
          </p:cNvSpPr>
          <p:nvPr/>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6" name="Text Placeholder 1"/>
          <p:cNvSpPr>
            <a:spLocks noGrp="1"/>
          </p:cNvSpPr>
          <p:nvPr>
            <p:ph type="body" idx="1"/>
          </p:nvPr>
        </p:nvSpPr>
        <p:spPr bwMode="gray">
          <a:xfrm>
            <a:off x="2296483" y="1523512"/>
            <a:ext cx="1807834" cy="189795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320675" y="317903"/>
            <a:ext cx="5759450" cy="276999"/>
          </a:xfrm>
          <a:prstGeom prst="rect">
            <a:avLst/>
          </a:prstGeom>
        </p:spPr>
        <p:txBody>
          <a:bodyPr vert="horz" lIns="0" tIns="0" rIns="0" bIns="0" rtlCol="0" anchor="b" anchorCtr="0">
            <a:spAutoFit/>
          </a:bodyPr>
          <a:lstStyle/>
          <a:p>
            <a:r>
              <a:rPr lang="en-US" dirty="0"/>
              <a:t>Slide Title – Arial 18pt Bold, Use Title Case</a:t>
            </a:r>
          </a:p>
        </p:txBody>
      </p:sp>
    </p:spTree>
    <p:extLst>
      <p:ext uri="{BB962C8B-B14F-4D97-AF65-F5344CB8AC3E}">
        <p14:creationId xmlns:p14="http://schemas.microsoft.com/office/powerpoint/2010/main" val="1142286637"/>
      </p:ext>
    </p:extLst>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 id="2147484348" r:id="rId12"/>
    <p:sldLayoutId id="2147484349" r:id="rId13"/>
    <p:sldLayoutId id="2147484350" r:id="rId14"/>
    <p:sldLayoutId id="2147484351" r:id="rId15"/>
    <p:sldLayoutId id="2147484352" r:id="rId16"/>
    <p:sldLayoutId id="2147484353" r:id="rId17"/>
    <p:sldLayoutId id="2147484354" r:id="rId18"/>
    <p:sldLayoutId id="2147484355" r:id="rId19"/>
    <p:sldLayoutId id="2147484356" r:id="rId20"/>
    <p:sldLayoutId id="2147484357" r:id="rId21"/>
    <p:sldLayoutId id="2147484358" r:id="rId22"/>
    <p:sldLayoutId id="2147484359" r:id="rId23"/>
    <p:sldLayoutId id="2147484360" r:id="rId24"/>
    <p:sldLayoutId id="2147484361" r:id="rId25"/>
    <p:sldLayoutId id="2147484362" r:id="rId26"/>
  </p:sldLayoutIdLst>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bwMode="gray">
          <a:xfrm>
            <a:off x="0" y="597694"/>
            <a:ext cx="6400800"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pic>
        <p:nvPicPr>
          <p:cNvPr id="17" name="Picture 16" descr="PPT_Onscreen_Banner.jpg"/>
          <p:cNvPicPr>
            <a:picLocks noChangeAspect="1"/>
          </p:cNvPicPr>
          <p:nvPr/>
        </p:nvPicPr>
        <p:blipFill>
          <a:blip r:embed="rId28" cstate="print"/>
          <a:stretch>
            <a:fillRect/>
          </a:stretch>
        </p:blipFill>
        <p:spPr bwMode="gray">
          <a:xfrm>
            <a:off x="0" y="0"/>
            <a:ext cx="6400800" cy="640080"/>
          </a:xfrm>
          <a:prstGeom prst="rect">
            <a:avLst/>
          </a:prstGeom>
        </p:spPr>
      </p:pic>
      <p:cxnSp>
        <p:nvCxnSpPr>
          <p:cNvPr id="10" name="Straight Connector 9"/>
          <p:cNvCxnSpPr/>
          <p:nvPr/>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333E48"/>
                </a:solidFill>
                <a:latin typeface="Calibri"/>
              </a:rPr>
              <a:t>©</a:t>
            </a:r>
            <a:r>
              <a:rPr lang="en-US" sz="500" dirty="0">
                <a:solidFill>
                  <a:srgbClr val="333E48"/>
                </a:solidFill>
              </a:rPr>
              <a:t>2018 The Advisory Board Company • </a:t>
            </a:r>
            <a:r>
              <a:rPr lang="en-US" sz="500" b="1" dirty="0">
                <a:solidFill>
                  <a:srgbClr val="333E48"/>
                </a:solidFill>
              </a:rPr>
              <a:t>advisory.com </a:t>
            </a:r>
            <a:endParaRPr lang="en-US" sz="500" dirty="0">
              <a:solidFill>
                <a:srgbClr val="333E48"/>
              </a:solidFill>
            </a:endParaRPr>
          </a:p>
        </p:txBody>
      </p:sp>
      <p:sp>
        <p:nvSpPr>
          <p:cNvPr id="13" name="Slide Number Placeholder 2"/>
          <p:cNvSpPr txBox="1">
            <a:spLocks/>
          </p:cNvSpPr>
          <p:nvPr/>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191814703"/>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 id="2147484375" r:id="rId12"/>
    <p:sldLayoutId id="2147484376" r:id="rId13"/>
    <p:sldLayoutId id="2147484377" r:id="rId14"/>
    <p:sldLayoutId id="2147484378" r:id="rId15"/>
    <p:sldLayoutId id="2147484379" r:id="rId16"/>
    <p:sldLayoutId id="2147484380" r:id="rId17"/>
    <p:sldLayoutId id="2147484381" r:id="rId18"/>
    <p:sldLayoutId id="2147484382" r:id="rId19"/>
    <p:sldLayoutId id="2147484383" r:id="rId20"/>
    <p:sldLayoutId id="2147484384" r:id="rId21"/>
    <p:sldLayoutId id="2147484385" r:id="rId22"/>
    <p:sldLayoutId id="2147484386" r:id="rId23"/>
    <p:sldLayoutId id="2147484394" r:id="rId24"/>
    <p:sldLayoutId id="2147484395" r:id="rId25"/>
    <p:sldLayoutId id="2147484399" r:id="rId26"/>
  </p:sldLayoutIdLst>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9738" y="255588"/>
            <a:ext cx="5521325" cy="9286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39738" y="1277938"/>
            <a:ext cx="5521325" cy="3046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39738" y="4449763"/>
            <a:ext cx="1439862" cy="255587"/>
          </a:xfrm>
          <a:prstGeom prst="rect">
            <a:avLst/>
          </a:prstGeom>
        </p:spPr>
        <p:txBody>
          <a:bodyPr vert="horz" lIns="91440" tIns="45720" rIns="91440" bIns="45720" rtlCol="0" anchor="ctr"/>
          <a:lstStyle>
            <a:lvl1pPr algn="l">
              <a:defRPr sz="1200">
                <a:solidFill>
                  <a:schemeClr val="tx1">
                    <a:tint val="75000"/>
                  </a:schemeClr>
                </a:solidFill>
              </a:defRPr>
            </a:lvl1pPr>
          </a:lstStyle>
          <a:p>
            <a:fld id="{CC3E4792-E778-4A81-8180-2923F76A916D}" type="datetimeFigureOut">
              <a:rPr lang="en-US" smtClean="0"/>
              <a:t>5/8/2019</a:t>
            </a:fld>
            <a:endParaRPr lang="en-US"/>
          </a:p>
        </p:txBody>
      </p:sp>
      <p:sp>
        <p:nvSpPr>
          <p:cNvPr id="5" name="Footer Placeholder 4"/>
          <p:cNvSpPr>
            <a:spLocks noGrp="1"/>
          </p:cNvSpPr>
          <p:nvPr>
            <p:ph type="ftr" sz="quarter" idx="3"/>
          </p:nvPr>
        </p:nvSpPr>
        <p:spPr>
          <a:xfrm>
            <a:off x="2120900" y="4449763"/>
            <a:ext cx="2159000" cy="25558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21200" y="4449763"/>
            <a:ext cx="1439863" cy="255587"/>
          </a:xfrm>
          <a:prstGeom prst="rect">
            <a:avLst/>
          </a:prstGeom>
        </p:spPr>
        <p:txBody>
          <a:bodyPr vert="horz" lIns="91440" tIns="45720" rIns="91440" bIns="45720" rtlCol="0" anchor="ctr"/>
          <a:lstStyle>
            <a:lvl1pPr algn="r">
              <a:defRPr sz="1200">
                <a:solidFill>
                  <a:schemeClr val="tx1">
                    <a:tint val="75000"/>
                  </a:schemeClr>
                </a:solidFill>
              </a:defRPr>
            </a:lvl1pPr>
          </a:lstStyle>
          <a:p>
            <a:fld id="{499B108F-A02F-4639-B3D7-961D569F0794}" type="slidenum">
              <a:rPr lang="en-US" smtClean="0"/>
              <a:t>‹#›</a:t>
            </a:fld>
            <a:endParaRPr lang="en-US"/>
          </a:p>
        </p:txBody>
      </p:sp>
    </p:spTree>
    <p:extLst>
      <p:ext uri="{BB962C8B-B14F-4D97-AF65-F5344CB8AC3E}">
        <p14:creationId xmlns:p14="http://schemas.microsoft.com/office/powerpoint/2010/main" val="2068669924"/>
      </p:ext>
    </p:extLst>
  </p:cSld>
  <p:clrMap bg1="lt1" tx1="dk1" bg2="lt2" tx2="dk2" accent1="accent1" accent2="accent2" accent3="accent3" accent4="accent4" accent5="accent5" accent6="accent6" hlink="hlink" folHlink="folHlink"/>
  <p:sldLayoutIdLst>
    <p:sldLayoutId id="2147484803" r:id="rId1"/>
    <p:sldLayoutId id="2147484804" r:id="rId2"/>
    <p:sldLayoutId id="2147484805" r:id="rId3"/>
    <p:sldLayoutId id="2147484806" r:id="rId4"/>
    <p:sldLayoutId id="2147484807" r:id="rId5"/>
    <p:sldLayoutId id="2147484808" r:id="rId6"/>
    <p:sldLayoutId id="2147484809" r:id="rId7"/>
    <p:sldLayoutId id="2147484810" r:id="rId8"/>
    <p:sldLayoutId id="2147484811" r:id="rId9"/>
    <p:sldLayoutId id="2147484812" r:id="rId10"/>
    <p:sldLayoutId id="21474848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333E48"/>
                </a:solidFill>
              </a:rPr>
              <a:t>©2017 Advisory Board </a:t>
            </a:r>
            <a:r>
              <a:rPr lang="en-US" sz="500" dirty="0">
                <a:solidFill>
                  <a:srgbClr val="333E48"/>
                </a:solidFill>
                <a:cs typeface="Arial"/>
              </a:rPr>
              <a:t>• All Rights Reserved </a:t>
            </a:r>
            <a:r>
              <a:rPr lang="en-US" sz="500" dirty="0">
                <a:solidFill>
                  <a:srgbClr val="333E48"/>
                </a:solidFill>
              </a:rPr>
              <a:t>• </a:t>
            </a:r>
            <a:r>
              <a:rPr lang="en-US" sz="500" b="1" dirty="0">
                <a:solidFill>
                  <a:srgbClr val="333E48"/>
                </a:solidFill>
              </a:rPr>
              <a:t>advisory.com</a:t>
            </a:r>
            <a:r>
              <a:rPr lang="en-US" sz="500" dirty="0">
                <a:solidFill>
                  <a:srgbClr val="333E48"/>
                </a:solidFill>
              </a:rPr>
              <a:t> </a:t>
            </a:r>
            <a:r>
              <a:rPr lang="en-US" sz="500" dirty="0">
                <a:solidFill>
                  <a:srgbClr val="333E48"/>
                </a:solidFill>
                <a:cs typeface="Arial"/>
              </a:rPr>
              <a:t>• 33594A</a:t>
            </a:r>
            <a:endParaRPr lang="en-US" sz="500" dirty="0">
              <a:solidFill>
                <a:srgbClr val="333E48"/>
              </a:solidFill>
            </a:endParaRPr>
          </a:p>
        </p:txBody>
      </p:sp>
      <p:sp>
        <p:nvSpPr>
          <p:cNvPr id="13" name="Slide Number Placeholder 2"/>
          <p:cNvSpPr txBox="1">
            <a:spLocks/>
          </p:cNvSpPr>
          <p:nvPr/>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6" name="Text Placeholder 1"/>
          <p:cNvSpPr>
            <a:spLocks noGrp="1"/>
          </p:cNvSpPr>
          <p:nvPr>
            <p:ph type="body" idx="1"/>
          </p:nvPr>
        </p:nvSpPr>
        <p:spPr bwMode="gray">
          <a:xfrm>
            <a:off x="2296483" y="1523512"/>
            <a:ext cx="1807834" cy="189795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320675" y="317903"/>
            <a:ext cx="5759450" cy="276999"/>
          </a:xfrm>
          <a:prstGeom prst="rect">
            <a:avLst/>
          </a:prstGeom>
        </p:spPr>
        <p:txBody>
          <a:bodyPr vert="horz" lIns="0" tIns="0" rIns="0" bIns="0" rtlCol="0" anchor="b" anchorCtr="0">
            <a:spAutoFit/>
          </a:bodyPr>
          <a:lstStyle/>
          <a:p>
            <a:r>
              <a:rPr lang="en-US" dirty="0"/>
              <a:t>Slide Title – Arial 18pt Bold, Use Title Case</a:t>
            </a:r>
          </a:p>
        </p:txBody>
      </p:sp>
    </p:spTree>
    <p:extLst>
      <p:ext uri="{BB962C8B-B14F-4D97-AF65-F5344CB8AC3E}">
        <p14:creationId xmlns:p14="http://schemas.microsoft.com/office/powerpoint/2010/main" val="1803848953"/>
      </p:ext>
    </p:extLst>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2" r:id="rId11"/>
    <p:sldLayoutId id="2147484413" r:id="rId12"/>
    <p:sldLayoutId id="2147484414" r:id="rId13"/>
    <p:sldLayoutId id="2147484415" r:id="rId14"/>
    <p:sldLayoutId id="2147484416" r:id="rId15"/>
    <p:sldLayoutId id="2147484417" r:id="rId16"/>
    <p:sldLayoutId id="2147484418" r:id="rId17"/>
    <p:sldLayoutId id="2147484419" r:id="rId18"/>
    <p:sldLayoutId id="2147484420" r:id="rId19"/>
    <p:sldLayoutId id="2147484421" r:id="rId20"/>
    <p:sldLayoutId id="2147484422" r:id="rId21"/>
    <p:sldLayoutId id="2147484423" r:id="rId22"/>
    <p:sldLayoutId id="2147484424" r:id="rId23"/>
    <p:sldLayoutId id="2147484425" r:id="rId24"/>
    <p:sldLayoutId id="2147484426" r:id="rId25"/>
    <p:sldLayoutId id="2147484427" r:id="rId26"/>
  </p:sldLayoutIdLst>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333E48"/>
                </a:solidFill>
              </a:rPr>
              <a:t>©2018 Advisory Board </a:t>
            </a:r>
            <a:r>
              <a:rPr lang="en-US" sz="500" dirty="0">
                <a:solidFill>
                  <a:srgbClr val="333E48"/>
                </a:solidFill>
                <a:cs typeface="Arial"/>
              </a:rPr>
              <a:t>• All Rights Reserved </a:t>
            </a:r>
            <a:r>
              <a:rPr lang="en-US" sz="500" dirty="0">
                <a:solidFill>
                  <a:srgbClr val="333E48"/>
                </a:solidFill>
              </a:rPr>
              <a:t>• </a:t>
            </a:r>
            <a:r>
              <a:rPr lang="en-US" sz="500" b="1" dirty="0">
                <a:solidFill>
                  <a:srgbClr val="333E48"/>
                </a:solidFill>
              </a:rPr>
              <a:t>advisory.com</a:t>
            </a:r>
            <a:endParaRPr lang="en-US" sz="500" dirty="0">
              <a:solidFill>
                <a:srgbClr val="333E48"/>
              </a:solidFill>
            </a:endParaRPr>
          </a:p>
        </p:txBody>
      </p:sp>
      <p:sp>
        <p:nvSpPr>
          <p:cNvPr id="13" name="Slide Number Placeholder 2"/>
          <p:cNvSpPr txBox="1">
            <a:spLocks/>
          </p:cNvSpPr>
          <p:nvPr/>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6" name="Text Placeholder 1"/>
          <p:cNvSpPr>
            <a:spLocks noGrp="1"/>
          </p:cNvSpPr>
          <p:nvPr>
            <p:ph type="body" idx="1"/>
          </p:nvPr>
        </p:nvSpPr>
        <p:spPr bwMode="gray">
          <a:xfrm>
            <a:off x="2296483" y="1523512"/>
            <a:ext cx="1807834" cy="189795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320675" y="317903"/>
            <a:ext cx="5759450" cy="276999"/>
          </a:xfrm>
          <a:prstGeom prst="rect">
            <a:avLst/>
          </a:prstGeom>
        </p:spPr>
        <p:txBody>
          <a:bodyPr vert="horz" lIns="0" tIns="0" rIns="0" bIns="0" rtlCol="0" anchor="b" anchorCtr="0">
            <a:spAutoFit/>
          </a:bodyPr>
          <a:lstStyle/>
          <a:p>
            <a:r>
              <a:rPr lang="en-US" dirty="0"/>
              <a:t>Slide Title – Arial 18pt Bold, Use Title Case</a:t>
            </a:r>
          </a:p>
        </p:txBody>
      </p:sp>
    </p:spTree>
    <p:extLst>
      <p:ext uri="{BB962C8B-B14F-4D97-AF65-F5344CB8AC3E}">
        <p14:creationId xmlns:p14="http://schemas.microsoft.com/office/powerpoint/2010/main" val="2983447701"/>
      </p:ext>
    </p:extLst>
  </p:cSld>
  <p:clrMap bg1="lt1" tx1="dk1" bg2="lt2" tx2="dk2" accent1="accent1" accent2="accent2" accent3="accent3" accent4="accent4" accent5="accent5" accent6="accent6" hlink="hlink" folHlink="folHlink"/>
  <p:sldLayoutIdLst>
    <p:sldLayoutId id="2147484483" r:id="rId1"/>
    <p:sldLayoutId id="2147484484" r:id="rId2"/>
    <p:sldLayoutId id="2147484485" r:id="rId3"/>
    <p:sldLayoutId id="2147484486" r:id="rId4"/>
    <p:sldLayoutId id="2147484487" r:id="rId5"/>
    <p:sldLayoutId id="2147484488" r:id="rId6"/>
    <p:sldLayoutId id="2147484489" r:id="rId7"/>
    <p:sldLayoutId id="2147484490" r:id="rId8"/>
    <p:sldLayoutId id="2147484491" r:id="rId9"/>
    <p:sldLayoutId id="2147484492" r:id="rId10"/>
    <p:sldLayoutId id="2147484493" r:id="rId11"/>
    <p:sldLayoutId id="2147484494" r:id="rId12"/>
    <p:sldLayoutId id="2147484495" r:id="rId13"/>
    <p:sldLayoutId id="2147484496" r:id="rId14"/>
    <p:sldLayoutId id="2147484497" r:id="rId15"/>
    <p:sldLayoutId id="2147484498" r:id="rId16"/>
    <p:sldLayoutId id="2147484499" r:id="rId17"/>
    <p:sldLayoutId id="2147484500" r:id="rId18"/>
    <p:sldLayoutId id="2147484501" r:id="rId19"/>
    <p:sldLayoutId id="2147484502" r:id="rId20"/>
    <p:sldLayoutId id="2147484503" r:id="rId21"/>
    <p:sldLayoutId id="2147484504" r:id="rId22"/>
    <p:sldLayoutId id="2147484505" r:id="rId23"/>
    <p:sldLayoutId id="2147484506" r:id="rId24"/>
    <p:sldLayoutId id="2147484507" r:id="rId25"/>
    <p:sldLayoutId id="2147484508" r:id="rId26"/>
    <p:sldLayoutId id="2147484511" r:id="rId27"/>
  </p:sldLayoutIdLst>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7" name="Rectangle 16"/>
          <p:cNvSpPr/>
          <p:nvPr/>
        </p:nvSpPr>
        <p:spPr bwMode="gray">
          <a:xfrm>
            <a:off x="0" y="597694"/>
            <a:ext cx="6400800"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pic>
        <p:nvPicPr>
          <p:cNvPr id="18" name="Picture 17" descr="PPT_Onscreen_Banner.jpg"/>
          <p:cNvPicPr>
            <a:picLocks noChangeAspect="1"/>
          </p:cNvPicPr>
          <p:nvPr/>
        </p:nvPicPr>
        <p:blipFill>
          <a:blip r:embed="rId35" cstate="print"/>
          <a:stretch>
            <a:fillRect/>
          </a:stretch>
        </p:blipFill>
        <p:spPr bwMode="gray">
          <a:xfrm>
            <a:off x="0" y="0"/>
            <a:ext cx="6400800" cy="640080"/>
          </a:xfrm>
          <a:prstGeom prst="rect">
            <a:avLst/>
          </a:prstGeom>
        </p:spPr>
      </p:pic>
      <p:cxnSp>
        <p:nvCxnSpPr>
          <p:cNvPr id="19" name="Straight Connector 18"/>
          <p:cNvCxnSpPr/>
          <p:nvPr/>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333E48"/>
                </a:solidFill>
              </a:rPr>
              <a:t>©2018 The Advisory Board Company • </a:t>
            </a:r>
            <a:r>
              <a:rPr lang="en-US" sz="500" b="1" dirty="0">
                <a:solidFill>
                  <a:srgbClr val="333E48"/>
                </a:solidFill>
              </a:rPr>
              <a:t>advisory.com</a:t>
            </a:r>
            <a:endParaRPr lang="en-US" sz="500" dirty="0">
              <a:solidFill>
                <a:srgbClr val="333E48"/>
              </a:solidFill>
            </a:endParaRPr>
          </a:p>
        </p:txBody>
      </p:sp>
      <p:sp>
        <p:nvSpPr>
          <p:cNvPr id="13" name="Slide Number Placeholder 2"/>
          <p:cNvSpPr txBox="1">
            <a:spLocks/>
          </p:cNvSpPr>
          <p:nvPr/>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6" name="Text Placeholder 1"/>
          <p:cNvSpPr>
            <a:spLocks noGrp="1"/>
          </p:cNvSpPr>
          <p:nvPr>
            <p:ph type="body" idx="1"/>
          </p:nvPr>
        </p:nvSpPr>
        <p:spPr bwMode="gray">
          <a:xfrm>
            <a:off x="2296483" y="1523512"/>
            <a:ext cx="1807834" cy="189795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320675" y="317903"/>
            <a:ext cx="5759450" cy="276999"/>
          </a:xfrm>
          <a:prstGeom prst="rect">
            <a:avLst/>
          </a:prstGeom>
        </p:spPr>
        <p:txBody>
          <a:bodyPr vert="horz" lIns="0" tIns="0" rIns="0" bIns="0" rtlCol="0" anchor="b" anchorCtr="0">
            <a:spAutoFit/>
          </a:bodyPr>
          <a:lstStyle/>
          <a:p>
            <a:r>
              <a:rPr lang="en-US" dirty="0"/>
              <a:t>Slide Title – Arial 18pt Bold, Use Title Case</a:t>
            </a:r>
          </a:p>
        </p:txBody>
      </p:sp>
    </p:spTree>
    <p:extLst>
      <p:ext uri="{BB962C8B-B14F-4D97-AF65-F5344CB8AC3E}">
        <p14:creationId xmlns:p14="http://schemas.microsoft.com/office/powerpoint/2010/main" val="3786984393"/>
      </p:ext>
    </p:extLst>
  </p:cSld>
  <p:clrMap bg1="lt1" tx1="dk1" bg2="lt2" tx2="dk2" accent1="accent1" accent2="accent2" accent3="accent3" accent4="accent4" accent5="accent5" accent6="accent6" hlink="hlink" folHlink="folHlink"/>
  <p:sldLayoutIdLst>
    <p:sldLayoutId id="2147484568" r:id="rId1"/>
    <p:sldLayoutId id="2147484569" r:id="rId2"/>
    <p:sldLayoutId id="2147484570" r:id="rId3"/>
    <p:sldLayoutId id="2147484571" r:id="rId4"/>
    <p:sldLayoutId id="2147484572" r:id="rId5"/>
    <p:sldLayoutId id="2147484573" r:id="rId6"/>
    <p:sldLayoutId id="2147484574" r:id="rId7"/>
    <p:sldLayoutId id="2147484575" r:id="rId8"/>
    <p:sldLayoutId id="2147484576" r:id="rId9"/>
    <p:sldLayoutId id="2147484577" r:id="rId10"/>
    <p:sldLayoutId id="2147484578" r:id="rId11"/>
    <p:sldLayoutId id="2147484579" r:id="rId12"/>
    <p:sldLayoutId id="2147484580" r:id="rId13"/>
    <p:sldLayoutId id="2147484581" r:id="rId14"/>
    <p:sldLayoutId id="2147484582" r:id="rId15"/>
    <p:sldLayoutId id="2147484583" r:id="rId16"/>
    <p:sldLayoutId id="2147484584" r:id="rId17"/>
    <p:sldLayoutId id="2147484585" r:id="rId18"/>
    <p:sldLayoutId id="2147484586" r:id="rId19"/>
    <p:sldLayoutId id="2147484587" r:id="rId20"/>
    <p:sldLayoutId id="2147484588" r:id="rId21"/>
    <p:sldLayoutId id="2147484589" r:id="rId22"/>
    <p:sldLayoutId id="2147484590" r:id="rId23"/>
    <p:sldLayoutId id="2147484591" r:id="rId24"/>
    <p:sldLayoutId id="2147484592" r:id="rId25"/>
    <p:sldLayoutId id="2147484593" r:id="rId26"/>
    <p:sldLayoutId id="2147484597" r:id="rId27"/>
    <p:sldLayoutId id="2147484598" r:id="rId28"/>
    <p:sldLayoutId id="2147484600" r:id="rId29"/>
    <p:sldLayoutId id="2147484601" r:id="rId30"/>
    <p:sldLayoutId id="2147484602" r:id="rId31"/>
    <p:sldLayoutId id="2147484603" r:id="rId32"/>
    <p:sldLayoutId id="2147484607" r:id="rId33"/>
  </p:sldLayoutIdLst>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333E48"/>
                </a:solidFill>
              </a:rPr>
              <a:t>©2018 Advisory Board </a:t>
            </a:r>
            <a:r>
              <a:rPr lang="en-US" sz="500" dirty="0">
                <a:solidFill>
                  <a:srgbClr val="333E48"/>
                </a:solidFill>
                <a:cs typeface="Arial"/>
              </a:rPr>
              <a:t>• All Rights Reserved </a:t>
            </a:r>
            <a:r>
              <a:rPr lang="en-US" sz="500" dirty="0">
                <a:solidFill>
                  <a:srgbClr val="333E48"/>
                </a:solidFill>
              </a:rPr>
              <a:t>• </a:t>
            </a:r>
            <a:r>
              <a:rPr lang="en-US" sz="500" b="1" dirty="0">
                <a:solidFill>
                  <a:srgbClr val="333E48"/>
                </a:solidFill>
              </a:rPr>
              <a:t>advisory.com</a:t>
            </a:r>
            <a:r>
              <a:rPr lang="en-US" sz="500" dirty="0">
                <a:solidFill>
                  <a:srgbClr val="333E48"/>
                </a:solidFill>
              </a:rPr>
              <a:t> </a:t>
            </a:r>
          </a:p>
        </p:txBody>
      </p:sp>
      <p:sp>
        <p:nvSpPr>
          <p:cNvPr id="13" name="Slide Number Placeholder 2"/>
          <p:cNvSpPr txBox="1">
            <a:spLocks/>
          </p:cNvSpPr>
          <p:nvPr/>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6" name="Text Placeholder 1"/>
          <p:cNvSpPr>
            <a:spLocks noGrp="1"/>
          </p:cNvSpPr>
          <p:nvPr>
            <p:ph type="body" idx="1"/>
          </p:nvPr>
        </p:nvSpPr>
        <p:spPr bwMode="gray">
          <a:xfrm>
            <a:off x="2296483" y="1523512"/>
            <a:ext cx="1807834" cy="189795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320675" y="317903"/>
            <a:ext cx="5759450" cy="276999"/>
          </a:xfrm>
          <a:prstGeom prst="rect">
            <a:avLst/>
          </a:prstGeom>
        </p:spPr>
        <p:txBody>
          <a:bodyPr vert="horz" lIns="0" tIns="0" rIns="0" bIns="0" rtlCol="0" anchor="b" anchorCtr="0">
            <a:spAutoFit/>
          </a:bodyPr>
          <a:lstStyle/>
          <a:p>
            <a:r>
              <a:rPr lang="en-US" dirty="0"/>
              <a:t>Slide Title – Arial 18pt Bold, Use Title Case</a:t>
            </a:r>
          </a:p>
        </p:txBody>
      </p:sp>
    </p:spTree>
    <p:extLst>
      <p:ext uri="{BB962C8B-B14F-4D97-AF65-F5344CB8AC3E}">
        <p14:creationId xmlns:p14="http://schemas.microsoft.com/office/powerpoint/2010/main" val="1758447386"/>
      </p:ext>
    </p:extLst>
  </p:cSld>
  <p:clrMap bg1="lt1" tx1="dk1" bg2="lt2" tx2="dk2" accent1="accent1" accent2="accent2" accent3="accent3" accent4="accent4" accent5="accent5" accent6="accent6" hlink="hlink" folHlink="folHlink"/>
  <p:sldLayoutIdLst>
    <p:sldLayoutId id="2147484615" r:id="rId1"/>
    <p:sldLayoutId id="2147484616" r:id="rId2"/>
    <p:sldLayoutId id="2147484617" r:id="rId3"/>
    <p:sldLayoutId id="2147484618" r:id="rId4"/>
    <p:sldLayoutId id="2147484619" r:id="rId5"/>
    <p:sldLayoutId id="2147484620" r:id="rId6"/>
    <p:sldLayoutId id="2147484621" r:id="rId7"/>
    <p:sldLayoutId id="2147484622" r:id="rId8"/>
    <p:sldLayoutId id="2147484623" r:id="rId9"/>
    <p:sldLayoutId id="2147484624" r:id="rId10"/>
    <p:sldLayoutId id="2147484625" r:id="rId11"/>
    <p:sldLayoutId id="2147484626" r:id="rId12"/>
    <p:sldLayoutId id="2147484627" r:id="rId13"/>
    <p:sldLayoutId id="2147484628" r:id="rId14"/>
    <p:sldLayoutId id="2147484629" r:id="rId15"/>
    <p:sldLayoutId id="2147484630" r:id="rId16"/>
    <p:sldLayoutId id="2147484631" r:id="rId17"/>
    <p:sldLayoutId id="2147484632" r:id="rId18"/>
    <p:sldLayoutId id="2147484633" r:id="rId19"/>
    <p:sldLayoutId id="2147484634" r:id="rId20"/>
    <p:sldLayoutId id="2147484635" r:id="rId21"/>
    <p:sldLayoutId id="2147484636" r:id="rId22"/>
    <p:sldLayoutId id="2147484637" r:id="rId23"/>
    <p:sldLayoutId id="2147484638" r:id="rId24"/>
    <p:sldLayoutId id="2147484639" r:id="rId25"/>
    <p:sldLayoutId id="2147484640" r:id="rId26"/>
  </p:sldLayoutIdLst>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2" y="4695956"/>
            <a:ext cx="2103120" cy="104644"/>
          </a:xfrm>
          <a:prstGeom prst="rect">
            <a:avLst/>
          </a:prstGeom>
          <a:noFill/>
        </p:spPr>
        <p:txBody>
          <a:bodyPr wrap="square" lIns="45720" tIns="0" rIns="45720" bIns="27432" rtlCol="0" anchor="b" anchorCtr="0">
            <a:spAutoFit/>
          </a:bodyPr>
          <a:lstStyle/>
          <a:p>
            <a:pPr>
              <a:defRPr/>
            </a:pPr>
            <a:r>
              <a:rPr lang="en-US" sz="500" dirty="0">
                <a:solidFill>
                  <a:srgbClr val="617685"/>
                </a:solidFill>
              </a:rPr>
              <a:t>©2018 Advisory Board </a:t>
            </a:r>
            <a:r>
              <a:rPr lang="en-US" sz="500" dirty="0">
                <a:solidFill>
                  <a:srgbClr val="617685"/>
                </a:solidFill>
                <a:cs typeface="Arial"/>
              </a:rPr>
              <a:t>• All Rights Reserved </a:t>
            </a:r>
            <a:r>
              <a:rPr lang="en-US" sz="500" dirty="0">
                <a:solidFill>
                  <a:srgbClr val="617685"/>
                </a:solidFill>
              </a:rPr>
              <a:t>• </a:t>
            </a:r>
            <a:r>
              <a:rPr lang="en-US" sz="500" b="1" dirty="0">
                <a:solidFill>
                  <a:srgbClr val="617685"/>
                </a:solidFill>
              </a:rPr>
              <a:t>advisory.com </a:t>
            </a:r>
            <a:r>
              <a:rPr lang="en-US" sz="500" dirty="0">
                <a:solidFill>
                  <a:srgbClr val="617685"/>
                </a:solidFill>
              </a:rPr>
              <a:t>• 35574A</a:t>
            </a:r>
          </a:p>
        </p:txBody>
      </p:sp>
      <p:sp>
        <p:nvSpPr>
          <p:cNvPr id="16" name="Text Placeholder 1"/>
          <p:cNvSpPr>
            <a:spLocks noGrp="1"/>
          </p:cNvSpPr>
          <p:nvPr>
            <p:ph type="body" idx="1"/>
          </p:nvPr>
        </p:nvSpPr>
        <p:spPr bwMode="gray">
          <a:xfrm>
            <a:off x="2296483" y="1451323"/>
            <a:ext cx="1807834" cy="189795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320675" y="317903"/>
            <a:ext cx="5759450" cy="276999"/>
          </a:xfrm>
          <a:prstGeom prst="rect">
            <a:avLst/>
          </a:prstGeom>
        </p:spPr>
        <p:txBody>
          <a:bodyPr vert="horz" lIns="0" tIns="0" rIns="0" bIns="0" rtlCol="0" anchor="b" anchorCtr="0">
            <a:spAutoFit/>
          </a:bodyPr>
          <a:lstStyle/>
          <a:p>
            <a:r>
              <a:rPr lang="en-US" dirty="0"/>
              <a:t>Slide Title – Arial 18pt Bold, Use Title Case</a:t>
            </a:r>
          </a:p>
        </p:txBody>
      </p:sp>
    </p:spTree>
    <p:extLst>
      <p:ext uri="{BB962C8B-B14F-4D97-AF65-F5344CB8AC3E}">
        <p14:creationId xmlns:p14="http://schemas.microsoft.com/office/powerpoint/2010/main" val="764076444"/>
      </p:ext>
    </p:extLst>
  </p:cSld>
  <p:clrMap bg1="lt1" tx1="dk1" bg2="lt2" tx2="dk2" accent1="accent1" accent2="accent2" accent3="accent3" accent4="accent4" accent5="accent5" accent6="accent6" hlink="hlink" folHlink="folHlink"/>
  <p:sldLayoutIdLst>
    <p:sldLayoutId id="2147484642" r:id="rId1"/>
    <p:sldLayoutId id="2147484643" r:id="rId2"/>
    <p:sldLayoutId id="2147484644" r:id="rId3"/>
    <p:sldLayoutId id="2147484645" r:id="rId4"/>
    <p:sldLayoutId id="2147484646" r:id="rId5"/>
    <p:sldLayoutId id="2147484647" r:id="rId6"/>
    <p:sldLayoutId id="2147484648" r:id="rId7"/>
    <p:sldLayoutId id="2147484649" r:id="rId8"/>
    <p:sldLayoutId id="2147484650" r:id="rId9"/>
    <p:sldLayoutId id="2147484651" r:id="rId10"/>
    <p:sldLayoutId id="2147484652" r:id="rId11"/>
    <p:sldLayoutId id="2147484653" r:id="rId12"/>
    <p:sldLayoutId id="2147484654" r:id="rId13"/>
    <p:sldLayoutId id="2147484655" r:id="rId14"/>
    <p:sldLayoutId id="2147484656" r:id="rId15"/>
    <p:sldLayoutId id="2147484657" r:id="rId16"/>
    <p:sldLayoutId id="2147484658" r:id="rId17"/>
    <p:sldLayoutId id="2147484659" r:id="rId18"/>
    <p:sldLayoutId id="2147484660" r:id="rId19"/>
    <p:sldLayoutId id="2147484661" r:id="rId20"/>
  </p:sldLayoutIdLst>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spcBef>
          <a:spcPts val="300"/>
        </a:spcBef>
        <a:defRPr sz="900" kern="1200">
          <a:solidFill>
            <a:schemeClr val="tx1"/>
          </a:solidFill>
          <a:latin typeface="+mn-lt"/>
          <a:ea typeface="+mn-ea"/>
          <a:cs typeface="+mn-cs"/>
        </a:defRPr>
      </a:lvl1pPr>
      <a:lvl2pPr marL="1143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2pPr>
      <a:lvl3pPr marL="2286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3pPr>
      <a:lvl4pPr marL="3429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4pPr>
      <a:lvl5pPr marL="4572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5pPr>
      <a:lvl6pPr marL="5715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6pPr>
      <a:lvl7pPr marL="6858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7pPr>
      <a:lvl8pPr marL="8001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8pPr>
      <a:lvl9pPr marL="9144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0">
          <p15:clr>
            <a:srgbClr val="C35EA4"/>
          </p15:clr>
        </p15:guide>
        <p15:guide id="2" pos="3832">
          <p15:clr>
            <a:srgbClr val="C35EA4"/>
          </p15:clr>
        </p15:guide>
        <p15:guide id="3" orient="horz" pos="2838">
          <p15:clr>
            <a:srgbClr val="C35EA4"/>
          </p15:clr>
        </p15:guide>
      </p15:sldGuideLst>
    </p:ext>
  </p:extLst>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7" name="Rectangle 16"/>
          <p:cNvSpPr/>
          <p:nvPr/>
        </p:nvSpPr>
        <p:spPr bwMode="gray">
          <a:xfrm>
            <a:off x="0" y="597694"/>
            <a:ext cx="6400800"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pic>
        <p:nvPicPr>
          <p:cNvPr id="18" name="Picture 17" descr="PPT_Onscreen_Banner.jpg"/>
          <p:cNvPicPr>
            <a:picLocks noChangeAspect="1"/>
          </p:cNvPicPr>
          <p:nvPr/>
        </p:nvPicPr>
        <p:blipFill>
          <a:blip r:embed="rId30" cstate="print"/>
          <a:stretch>
            <a:fillRect/>
          </a:stretch>
        </p:blipFill>
        <p:spPr bwMode="gray">
          <a:xfrm>
            <a:off x="0" y="0"/>
            <a:ext cx="6400800" cy="640080"/>
          </a:xfrm>
          <a:prstGeom prst="rect">
            <a:avLst/>
          </a:prstGeom>
        </p:spPr>
      </p:pic>
      <p:cxnSp>
        <p:nvCxnSpPr>
          <p:cNvPr id="19" name="Straight Connector 18"/>
          <p:cNvCxnSpPr/>
          <p:nvPr/>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Slide Number Placeholder 2"/>
          <p:cNvSpPr txBox="1">
            <a:spLocks/>
          </p:cNvSpPr>
          <p:nvPr/>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6" name="Text Placeholder 1"/>
          <p:cNvSpPr>
            <a:spLocks noGrp="1"/>
          </p:cNvSpPr>
          <p:nvPr>
            <p:ph type="body" idx="1"/>
          </p:nvPr>
        </p:nvSpPr>
        <p:spPr bwMode="gray">
          <a:xfrm>
            <a:off x="2296483" y="1523512"/>
            <a:ext cx="1807834" cy="189795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320675" y="317903"/>
            <a:ext cx="5759450" cy="276999"/>
          </a:xfrm>
          <a:prstGeom prst="rect">
            <a:avLst/>
          </a:prstGeom>
        </p:spPr>
        <p:txBody>
          <a:bodyPr vert="horz" lIns="0" tIns="0" rIns="0" bIns="0" rtlCol="0" anchor="b" anchorCtr="0">
            <a:spAutoFit/>
          </a:bodyPr>
          <a:lstStyle/>
          <a:p>
            <a:r>
              <a:rPr lang="en-US" dirty="0"/>
              <a:t>Slide Title – Arial 18pt Bold, Use Title Case</a:t>
            </a:r>
          </a:p>
        </p:txBody>
      </p:sp>
      <p:sp>
        <p:nvSpPr>
          <p:cNvPr id="9" name="TextBox 8"/>
          <p:cNvSpPr txBox="1"/>
          <p:nvPr userDrawn="1"/>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333E48"/>
                </a:solidFill>
              </a:rPr>
              <a:t>©2017 Advisory Board </a:t>
            </a:r>
            <a:r>
              <a:rPr lang="en-US" sz="500" dirty="0">
                <a:solidFill>
                  <a:srgbClr val="333E48"/>
                </a:solidFill>
                <a:cs typeface="Arial"/>
              </a:rPr>
              <a:t>• All Rights Reserved </a:t>
            </a:r>
            <a:r>
              <a:rPr lang="en-US" sz="500" dirty="0">
                <a:solidFill>
                  <a:srgbClr val="333E48"/>
                </a:solidFill>
              </a:rPr>
              <a:t>• </a:t>
            </a:r>
            <a:r>
              <a:rPr lang="en-US" sz="500" b="1" dirty="0">
                <a:solidFill>
                  <a:srgbClr val="333E48"/>
                </a:solidFill>
              </a:rPr>
              <a:t>advisory.com</a:t>
            </a:r>
            <a:r>
              <a:rPr lang="en-US" sz="500" dirty="0">
                <a:solidFill>
                  <a:srgbClr val="333E48"/>
                </a:solidFill>
              </a:rPr>
              <a:t> </a:t>
            </a:r>
          </a:p>
        </p:txBody>
      </p:sp>
    </p:spTree>
    <p:extLst>
      <p:ext uri="{BB962C8B-B14F-4D97-AF65-F5344CB8AC3E}">
        <p14:creationId xmlns:p14="http://schemas.microsoft.com/office/powerpoint/2010/main" val="1408528219"/>
      </p:ext>
    </p:extLst>
  </p:cSld>
  <p:clrMap bg1="lt1" tx1="dk1" bg2="lt2" tx2="dk2" accent1="accent1" accent2="accent2" accent3="accent3" accent4="accent4" accent5="accent5" accent6="accent6" hlink="hlink" folHlink="folHlink"/>
  <p:sldLayoutIdLst>
    <p:sldLayoutId id="2147484706" r:id="rId1"/>
    <p:sldLayoutId id="2147484707" r:id="rId2"/>
    <p:sldLayoutId id="2147484708" r:id="rId3"/>
    <p:sldLayoutId id="2147484709" r:id="rId4"/>
    <p:sldLayoutId id="2147484710" r:id="rId5"/>
    <p:sldLayoutId id="2147484711" r:id="rId6"/>
    <p:sldLayoutId id="2147484712" r:id="rId7"/>
    <p:sldLayoutId id="2147484713" r:id="rId8"/>
    <p:sldLayoutId id="2147484714" r:id="rId9"/>
    <p:sldLayoutId id="2147484715" r:id="rId10"/>
    <p:sldLayoutId id="2147484716" r:id="rId11"/>
    <p:sldLayoutId id="2147484717" r:id="rId12"/>
    <p:sldLayoutId id="2147484718" r:id="rId13"/>
    <p:sldLayoutId id="2147484719" r:id="rId14"/>
    <p:sldLayoutId id="2147484720" r:id="rId15"/>
    <p:sldLayoutId id="2147484721" r:id="rId16"/>
    <p:sldLayoutId id="2147484722" r:id="rId17"/>
    <p:sldLayoutId id="2147484723" r:id="rId18"/>
    <p:sldLayoutId id="2147484724" r:id="rId19"/>
    <p:sldLayoutId id="2147484725" r:id="rId20"/>
    <p:sldLayoutId id="2147484726" r:id="rId21"/>
    <p:sldLayoutId id="2147484727" r:id="rId22"/>
    <p:sldLayoutId id="2147484728" r:id="rId23"/>
    <p:sldLayoutId id="2147484729" r:id="rId24"/>
    <p:sldLayoutId id="2147484730" r:id="rId25"/>
    <p:sldLayoutId id="2147484731" r:id="rId26"/>
    <p:sldLayoutId id="2147484733" r:id="rId27"/>
    <p:sldLayoutId id="2147484734" r:id="rId28"/>
  </p:sldLayoutIdLst>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2" y="4695956"/>
            <a:ext cx="2103120" cy="104644"/>
          </a:xfrm>
          <a:prstGeom prst="rect">
            <a:avLst/>
          </a:prstGeom>
          <a:noFill/>
        </p:spPr>
        <p:txBody>
          <a:bodyPr wrap="square" lIns="45720" tIns="0" rIns="45720" bIns="27432" rtlCol="0" anchor="b" anchorCtr="0">
            <a:spAutoFit/>
          </a:bodyPr>
          <a:lstStyle/>
          <a:p>
            <a:pPr>
              <a:defRPr/>
            </a:pPr>
            <a:r>
              <a:rPr lang="en-US" sz="500" dirty="0">
                <a:solidFill>
                  <a:srgbClr val="617685"/>
                </a:solidFill>
              </a:rPr>
              <a:t>©2017 Advisory Board </a:t>
            </a:r>
            <a:r>
              <a:rPr lang="en-US" sz="500" dirty="0">
                <a:solidFill>
                  <a:srgbClr val="617685"/>
                </a:solidFill>
                <a:cs typeface="Arial"/>
              </a:rPr>
              <a:t>• All Rights Reserved </a:t>
            </a:r>
            <a:r>
              <a:rPr lang="en-US" sz="500" dirty="0">
                <a:solidFill>
                  <a:srgbClr val="617685"/>
                </a:solidFill>
              </a:rPr>
              <a:t>• </a:t>
            </a:r>
            <a:r>
              <a:rPr lang="en-US" sz="500" b="1" dirty="0">
                <a:solidFill>
                  <a:srgbClr val="617685"/>
                </a:solidFill>
              </a:rPr>
              <a:t>advisory.com </a:t>
            </a:r>
            <a:r>
              <a:rPr lang="en-US" sz="500" dirty="0">
                <a:solidFill>
                  <a:srgbClr val="617685"/>
                </a:solidFill>
              </a:rPr>
              <a:t>• 35577A</a:t>
            </a:r>
          </a:p>
        </p:txBody>
      </p:sp>
      <p:sp>
        <p:nvSpPr>
          <p:cNvPr id="16" name="Text Placeholder 1"/>
          <p:cNvSpPr>
            <a:spLocks noGrp="1"/>
          </p:cNvSpPr>
          <p:nvPr>
            <p:ph type="body" idx="1"/>
          </p:nvPr>
        </p:nvSpPr>
        <p:spPr bwMode="gray">
          <a:xfrm>
            <a:off x="2296483" y="1451323"/>
            <a:ext cx="1807834" cy="189795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320675" y="317903"/>
            <a:ext cx="5759450" cy="276999"/>
          </a:xfrm>
          <a:prstGeom prst="rect">
            <a:avLst/>
          </a:prstGeom>
        </p:spPr>
        <p:txBody>
          <a:bodyPr vert="horz" lIns="0" tIns="0" rIns="0" bIns="0" rtlCol="0" anchor="b" anchorCtr="0">
            <a:spAutoFit/>
          </a:bodyPr>
          <a:lstStyle/>
          <a:p>
            <a:r>
              <a:rPr lang="en-US" dirty="0"/>
              <a:t>Slide Title – Arial 18pt Bold, Use Title Case</a:t>
            </a:r>
          </a:p>
        </p:txBody>
      </p:sp>
    </p:spTree>
    <p:extLst>
      <p:ext uri="{BB962C8B-B14F-4D97-AF65-F5344CB8AC3E}">
        <p14:creationId xmlns:p14="http://schemas.microsoft.com/office/powerpoint/2010/main" val="2219096013"/>
      </p:ext>
    </p:extLst>
  </p:cSld>
  <p:clrMap bg1="lt1" tx1="dk1" bg2="lt2" tx2="dk2" accent1="accent1" accent2="accent2" accent3="accent3" accent4="accent4" accent5="accent5" accent6="accent6" hlink="hlink" folHlink="folHlink"/>
  <p:sldLayoutIdLst>
    <p:sldLayoutId id="2147484736" r:id="rId1"/>
    <p:sldLayoutId id="2147484737" r:id="rId2"/>
    <p:sldLayoutId id="2147484738" r:id="rId3"/>
    <p:sldLayoutId id="2147484739" r:id="rId4"/>
    <p:sldLayoutId id="2147484740" r:id="rId5"/>
    <p:sldLayoutId id="2147484741" r:id="rId6"/>
    <p:sldLayoutId id="2147484742" r:id="rId7"/>
    <p:sldLayoutId id="2147484743" r:id="rId8"/>
    <p:sldLayoutId id="2147484744" r:id="rId9"/>
    <p:sldLayoutId id="2147484745" r:id="rId10"/>
    <p:sldLayoutId id="2147484746" r:id="rId11"/>
    <p:sldLayoutId id="2147484747" r:id="rId12"/>
    <p:sldLayoutId id="2147484748" r:id="rId13"/>
    <p:sldLayoutId id="2147484749" r:id="rId14"/>
    <p:sldLayoutId id="2147484750" r:id="rId15"/>
    <p:sldLayoutId id="2147484751" r:id="rId16"/>
    <p:sldLayoutId id="2147484752" r:id="rId17"/>
    <p:sldLayoutId id="2147484753" r:id="rId18"/>
    <p:sldLayoutId id="2147484754" r:id="rId19"/>
    <p:sldLayoutId id="2147484755" r:id="rId20"/>
  </p:sldLayoutIdLst>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spcBef>
          <a:spcPts val="300"/>
        </a:spcBef>
        <a:defRPr sz="900" kern="1200">
          <a:solidFill>
            <a:schemeClr val="tx1"/>
          </a:solidFill>
          <a:latin typeface="+mn-lt"/>
          <a:ea typeface="+mn-ea"/>
          <a:cs typeface="+mn-cs"/>
        </a:defRPr>
      </a:lvl1pPr>
      <a:lvl2pPr marL="1143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2pPr>
      <a:lvl3pPr marL="2286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3pPr>
      <a:lvl4pPr marL="3429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4pPr>
      <a:lvl5pPr marL="4572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5pPr>
      <a:lvl6pPr marL="5715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6pPr>
      <a:lvl7pPr marL="6858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7pPr>
      <a:lvl8pPr marL="8001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8pPr>
      <a:lvl9pPr marL="9144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0">
          <p15:clr>
            <a:srgbClr val="C35EA4"/>
          </p15:clr>
        </p15:guide>
        <p15:guide id="2" pos="3832">
          <p15:clr>
            <a:srgbClr val="C35EA4"/>
          </p15:clr>
        </p15:guide>
        <p15:guide id="3" orient="horz" pos="2838">
          <p15:clr>
            <a:srgbClr val="C35EA4"/>
          </p15:clr>
        </p15:guide>
      </p15:sldGuideLst>
    </p:ext>
  </p:extLst>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2" y="4695956"/>
            <a:ext cx="2103120" cy="104644"/>
          </a:xfrm>
          <a:prstGeom prst="rect">
            <a:avLst/>
          </a:prstGeom>
          <a:noFill/>
        </p:spPr>
        <p:txBody>
          <a:bodyPr wrap="square" lIns="45720" tIns="0" rIns="45720" bIns="27432" rtlCol="0" anchor="b" anchorCtr="0">
            <a:spAutoFit/>
          </a:bodyPr>
          <a:lstStyle/>
          <a:p>
            <a:pPr>
              <a:defRPr/>
            </a:pPr>
            <a:r>
              <a:rPr lang="en-US" sz="500" dirty="0">
                <a:solidFill>
                  <a:srgbClr val="617685"/>
                </a:solidFill>
              </a:rPr>
              <a:t>©2017 Advisory Board </a:t>
            </a:r>
            <a:r>
              <a:rPr lang="en-US" sz="500" dirty="0">
                <a:solidFill>
                  <a:srgbClr val="617685"/>
                </a:solidFill>
                <a:cs typeface="Arial"/>
              </a:rPr>
              <a:t>• All Rights Reserved </a:t>
            </a:r>
            <a:r>
              <a:rPr lang="en-US" sz="500" dirty="0">
                <a:solidFill>
                  <a:srgbClr val="617685"/>
                </a:solidFill>
              </a:rPr>
              <a:t>• </a:t>
            </a:r>
            <a:r>
              <a:rPr lang="en-US" sz="500" b="1" dirty="0">
                <a:solidFill>
                  <a:srgbClr val="617685"/>
                </a:solidFill>
              </a:rPr>
              <a:t>advisory.com </a:t>
            </a:r>
            <a:r>
              <a:rPr lang="en-US" sz="500" dirty="0">
                <a:solidFill>
                  <a:srgbClr val="617685"/>
                </a:solidFill>
              </a:rPr>
              <a:t>• 35577A</a:t>
            </a:r>
          </a:p>
        </p:txBody>
      </p:sp>
      <p:sp>
        <p:nvSpPr>
          <p:cNvPr id="16" name="Text Placeholder 1"/>
          <p:cNvSpPr>
            <a:spLocks noGrp="1"/>
          </p:cNvSpPr>
          <p:nvPr>
            <p:ph type="body" idx="1"/>
          </p:nvPr>
        </p:nvSpPr>
        <p:spPr bwMode="gray">
          <a:xfrm>
            <a:off x="2296483" y="1451323"/>
            <a:ext cx="1807834" cy="189795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320675" y="317903"/>
            <a:ext cx="5759450" cy="276999"/>
          </a:xfrm>
          <a:prstGeom prst="rect">
            <a:avLst/>
          </a:prstGeom>
        </p:spPr>
        <p:txBody>
          <a:bodyPr vert="horz" lIns="0" tIns="0" rIns="0" bIns="0" rtlCol="0" anchor="b" anchorCtr="0">
            <a:spAutoFit/>
          </a:bodyPr>
          <a:lstStyle/>
          <a:p>
            <a:r>
              <a:rPr lang="en-US" dirty="0"/>
              <a:t>Slide Title – Arial 18pt Bold, Use Title Case</a:t>
            </a:r>
          </a:p>
        </p:txBody>
      </p:sp>
    </p:spTree>
    <p:extLst>
      <p:ext uri="{BB962C8B-B14F-4D97-AF65-F5344CB8AC3E}">
        <p14:creationId xmlns:p14="http://schemas.microsoft.com/office/powerpoint/2010/main" val="3477505658"/>
      </p:ext>
    </p:extLst>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 id="2147484768" r:id="rId12"/>
    <p:sldLayoutId id="2147484769" r:id="rId13"/>
    <p:sldLayoutId id="2147484770" r:id="rId14"/>
    <p:sldLayoutId id="2147484771" r:id="rId15"/>
    <p:sldLayoutId id="2147484772" r:id="rId16"/>
    <p:sldLayoutId id="2147484773" r:id="rId17"/>
    <p:sldLayoutId id="2147484774" r:id="rId18"/>
    <p:sldLayoutId id="2147484775" r:id="rId19"/>
    <p:sldLayoutId id="2147484776" r:id="rId20"/>
  </p:sldLayoutIdLst>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spcBef>
          <a:spcPts val="300"/>
        </a:spcBef>
        <a:defRPr sz="900" kern="1200">
          <a:solidFill>
            <a:schemeClr val="tx1"/>
          </a:solidFill>
          <a:latin typeface="+mn-lt"/>
          <a:ea typeface="+mn-ea"/>
          <a:cs typeface="+mn-cs"/>
        </a:defRPr>
      </a:lvl1pPr>
      <a:lvl2pPr marL="1143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2pPr>
      <a:lvl3pPr marL="2286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3pPr>
      <a:lvl4pPr marL="3429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4pPr>
      <a:lvl5pPr marL="4572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5pPr>
      <a:lvl6pPr marL="5715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6pPr>
      <a:lvl7pPr marL="6858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7pPr>
      <a:lvl8pPr marL="8001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8pPr>
      <a:lvl9pPr marL="9144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0">
          <p15:clr>
            <a:srgbClr val="C35EA4"/>
          </p15:clr>
        </p15:guide>
        <p15:guide id="2" pos="3832">
          <p15:clr>
            <a:srgbClr val="C35EA4"/>
          </p15:clr>
        </p15:guide>
        <p15:guide id="3" orient="horz" pos="2838">
          <p15:clr>
            <a:srgbClr val="C35EA4"/>
          </p15:clr>
        </p15:guide>
      </p15:sldGuideLst>
    </p:ext>
  </p:extLst>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3" name="Rectangle 2">
            <a:hlinkClick r:id="rId22"/>
          </p:cNvPr>
          <p:cNvSpPr/>
          <p:nvPr userDrawn="1"/>
        </p:nvSpPr>
        <p:spPr bwMode="gray">
          <a:xfrm>
            <a:off x="0" y="4621427"/>
            <a:ext cx="1834978" cy="179173"/>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sp>
        <p:nvSpPr>
          <p:cNvPr id="7" name="TextBox 6"/>
          <p:cNvSpPr txBox="1"/>
          <p:nvPr/>
        </p:nvSpPr>
        <p:spPr bwMode="gray">
          <a:xfrm>
            <a:off x="-2" y="4695956"/>
            <a:ext cx="2103120" cy="104644"/>
          </a:xfrm>
          <a:prstGeom prst="rect">
            <a:avLst/>
          </a:prstGeom>
          <a:noFill/>
        </p:spPr>
        <p:txBody>
          <a:bodyPr wrap="square" lIns="45720" tIns="0" rIns="45720" bIns="27432" rtlCol="0" anchor="b" anchorCtr="0">
            <a:spAutoFit/>
          </a:bodyPr>
          <a:lstStyle/>
          <a:p>
            <a:pPr>
              <a:defRPr/>
            </a:pPr>
            <a:r>
              <a:rPr lang="en-US" sz="500" dirty="0">
                <a:solidFill>
                  <a:srgbClr val="617685"/>
                </a:solidFill>
              </a:rPr>
              <a:t>©2018 Advisory Board </a:t>
            </a:r>
            <a:r>
              <a:rPr lang="en-US" sz="500" dirty="0">
                <a:solidFill>
                  <a:srgbClr val="617685"/>
                </a:solidFill>
                <a:cs typeface="Arial"/>
              </a:rPr>
              <a:t>• All Rights Reserved </a:t>
            </a:r>
            <a:r>
              <a:rPr lang="en-US" sz="500" dirty="0">
                <a:solidFill>
                  <a:srgbClr val="617685"/>
                </a:solidFill>
              </a:rPr>
              <a:t>• </a:t>
            </a:r>
            <a:r>
              <a:rPr lang="en-US" sz="500" b="1" dirty="0">
                <a:solidFill>
                  <a:srgbClr val="617685"/>
                </a:solidFill>
              </a:rPr>
              <a:t>advisory.com</a:t>
            </a:r>
            <a:endParaRPr lang="en-US" sz="500" dirty="0">
              <a:solidFill>
                <a:srgbClr val="617685"/>
              </a:solidFill>
            </a:endParaRPr>
          </a:p>
        </p:txBody>
      </p:sp>
      <p:sp>
        <p:nvSpPr>
          <p:cNvPr id="16" name="Text Placeholder 1"/>
          <p:cNvSpPr>
            <a:spLocks noGrp="1"/>
          </p:cNvSpPr>
          <p:nvPr>
            <p:ph type="body" idx="1"/>
          </p:nvPr>
        </p:nvSpPr>
        <p:spPr bwMode="gray">
          <a:xfrm>
            <a:off x="2296483" y="1451323"/>
            <a:ext cx="1807834" cy="189795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320675" y="317903"/>
            <a:ext cx="5759450" cy="276999"/>
          </a:xfrm>
          <a:prstGeom prst="rect">
            <a:avLst/>
          </a:prstGeom>
        </p:spPr>
        <p:txBody>
          <a:bodyPr vert="horz" lIns="0" tIns="0" rIns="0" bIns="0" rtlCol="0" anchor="b" anchorCtr="0">
            <a:spAutoFit/>
          </a:bodyPr>
          <a:lstStyle/>
          <a:p>
            <a:r>
              <a:rPr lang="en-US" dirty="0"/>
              <a:t>Slide Title – Arial 18pt Bold, Use Title Case</a:t>
            </a:r>
          </a:p>
        </p:txBody>
      </p:sp>
    </p:spTree>
    <p:extLst>
      <p:ext uri="{BB962C8B-B14F-4D97-AF65-F5344CB8AC3E}">
        <p14:creationId xmlns:p14="http://schemas.microsoft.com/office/powerpoint/2010/main" val="1301636573"/>
      </p:ext>
    </p:extLst>
  </p:cSld>
  <p:clrMap bg1="lt1" tx1="dk1" bg2="lt2" tx2="dk2" accent1="accent1" accent2="accent2" accent3="accent3" accent4="accent4" accent5="accent5" accent6="accent6" hlink="hlink" folHlink="folHlink"/>
  <p:sldLayoutIdLst>
    <p:sldLayoutId id="2147484778" r:id="rId1"/>
    <p:sldLayoutId id="2147484779" r:id="rId2"/>
    <p:sldLayoutId id="2147484780" r:id="rId3"/>
    <p:sldLayoutId id="2147484781" r:id="rId4"/>
    <p:sldLayoutId id="2147484782" r:id="rId5"/>
    <p:sldLayoutId id="2147484783" r:id="rId6"/>
    <p:sldLayoutId id="2147484784" r:id="rId7"/>
    <p:sldLayoutId id="2147484785" r:id="rId8"/>
    <p:sldLayoutId id="2147484786" r:id="rId9"/>
    <p:sldLayoutId id="2147484787" r:id="rId10"/>
    <p:sldLayoutId id="2147484788" r:id="rId11"/>
    <p:sldLayoutId id="2147484789" r:id="rId12"/>
    <p:sldLayoutId id="2147484790" r:id="rId13"/>
    <p:sldLayoutId id="2147484791" r:id="rId14"/>
    <p:sldLayoutId id="2147484792" r:id="rId15"/>
    <p:sldLayoutId id="2147484793" r:id="rId16"/>
    <p:sldLayoutId id="2147484794" r:id="rId17"/>
    <p:sldLayoutId id="2147484795" r:id="rId18"/>
    <p:sldLayoutId id="2147484796" r:id="rId19"/>
    <p:sldLayoutId id="2147484797" r:id="rId20"/>
  </p:sldLayoutIdLst>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spcBef>
          <a:spcPts val="300"/>
        </a:spcBef>
        <a:defRPr sz="900" kern="1200">
          <a:solidFill>
            <a:schemeClr val="tx1"/>
          </a:solidFill>
          <a:latin typeface="+mn-lt"/>
          <a:ea typeface="+mn-ea"/>
          <a:cs typeface="+mn-cs"/>
        </a:defRPr>
      </a:lvl1pPr>
      <a:lvl2pPr marL="1143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2pPr>
      <a:lvl3pPr marL="2286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3pPr>
      <a:lvl4pPr marL="3429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4pPr>
      <a:lvl5pPr marL="4572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5pPr>
      <a:lvl6pPr marL="5715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6pPr>
      <a:lvl7pPr marL="6858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7pPr>
      <a:lvl8pPr marL="800100" indent="-114300" algn="l" defTabSz="640080" rtl="0" eaLnBrk="1" latinLnBrk="0" hangingPunct="1">
        <a:spcBef>
          <a:spcPts val="300"/>
        </a:spcBef>
        <a:buSzPct val="100000"/>
        <a:buFont typeface="Arial" panose="020B0604020202020204" pitchFamily="34" charset="0"/>
        <a:buChar char="•"/>
        <a:defRPr sz="900" kern="1200">
          <a:solidFill>
            <a:schemeClr val="tx1"/>
          </a:solidFill>
          <a:latin typeface="+mn-lt"/>
          <a:ea typeface="+mn-ea"/>
          <a:cs typeface="+mn-cs"/>
        </a:defRPr>
      </a:lvl8pPr>
      <a:lvl9pPr marL="914400" indent="-114300" algn="l" defTabSz="640080" rtl="0" eaLnBrk="1" latinLnBrk="0" hangingPunct="1">
        <a:spcBef>
          <a:spcPts val="300"/>
        </a:spcBef>
        <a:buSzPct val="100000"/>
        <a:buFont typeface="Arial" panose="020B0604030504040204" pitchFamily="34" charset="0"/>
        <a:buChar char="–"/>
        <a:defRPr sz="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0">
          <p15:clr>
            <a:srgbClr val="C35EA4"/>
          </p15:clr>
        </p15:guide>
        <p15:guide id="2" pos="3832">
          <p15:clr>
            <a:srgbClr val="C35EA4"/>
          </p15:clr>
        </p15:guide>
        <p15:guide id="3" orient="horz" pos="2838">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333E48"/>
                </a:solidFill>
              </a:rPr>
              <a:t>©</a:t>
            </a:r>
            <a:r>
              <a:rPr kumimoji="0" lang="en-US" sz="500" b="0" i="0" u="none" strike="noStrike" kern="1200" cap="none" spc="0" normalizeH="0" baseline="0" noProof="0" dirty="0">
                <a:ln>
                  <a:noFill/>
                </a:ln>
                <a:solidFill>
                  <a:schemeClr val="accent1"/>
                </a:solidFill>
                <a:effectLst/>
                <a:uLnTx/>
                <a:uFillTx/>
                <a:latin typeface="+mn-lt"/>
                <a:ea typeface="+mn-ea"/>
                <a:cs typeface="+mn-cs"/>
              </a:rPr>
              <a:t> </a:t>
            </a:r>
            <a:r>
              <a:rPr kumimoji="0" lang="en-US" sz="500" b="0" i="0" u="none" strike="noStrike" kern="1200" cap="none" spc="0" normalizeH="0" baseline="0" noProof="0" dirty="0">
                <a:ln>
                  <a:noFill/>
                </a:ln>
                <a:solidFill>
                  <a:schemeClr val="tx1"/>
                </a:solidFill>
                <a:effectLst/>
                <a:uLnTx/>
                <a:uFillTx/>
                <a:latin typeface="+mn-lt"/>
                <a:ea typeface="+mn-ea"/>
                <a:cs typeface="+mn-cs"/>
              </a:rPr>
              <a:t>2018</a:t>
            </a:r>
            <a:r>
              <a:rPr kumimoji="0" lang="en-US" sz="500" b="0" i="0" u="none" strike="noStrike" kern="1200" cap="none" spc="0" normalizeH="0" baseline="0" noProof="0" dirty="0">
                <a:ln>
                  <a:noFill/>
                </a:ln>
                <a:solidFill>
                  <a:schemeClr val="accent1"/>
                </a:solidFill>
                <a:effectLst/>
                <a:uLnTx/>
                <a:uFillTx/>
                <a:latin typeface="+mn-lt"/>
                <a:ea typeface="+mn-ea"/>
                <a:cs typeface="+mn-cs"/>
              </a:rPr>
              <a:t> </a:t>
            </a:r>
            <a:r>
              <a:rPr lang="en-US" sz="500" dirty="0">
                <a:solidFill>
                  <a:srgbClr val="333E48"/>
                </a:solidFill>
              </a:rPr>
              <a:t>Advisory Board </a:t>
            </a:r>
            <a:r>
              <a:rPr lang="en-US" sz="500" dirty="0">
                <a:solidFill>
                  <a:srgbClr val="333E48"/>
                </a:solidFill>
                <a:cs typeface="Arial"/>
              </a:rPr>
              <a:t>• All Rights Reserved </a:t>
            </a:r>
            <a:r>
              <a:rPr lang="en-US" sz="500" dirty="0">
                <a:solidFill>
                  <a:srgbClr val="333E48"/>
                </a:solidFill>
              </a:rPr>
              <a:t>• </a:t>
            </a:r>
            <a:r>
              <a:rPr lang="en-US" sz="500" b="1" dirty="0">
                <a:solidFill>
                  <a:srgbClr val="333E48"/>
                </a:solidFill>
              </a:rPr>
              <a:t>advisory.com</a:t>
            </a:r>
            <a:r>
              <a:rPr lang="en-US" sz="500" dirty="0">
                <a:solidFill>
                  <a:srgbClr val="333E48"/>
                </a:solidFill>
                <a:cs typeface="Arial"/>
              </a:rPr>
              <a:t> </a:t>
            </a:r>
            <a:r>
              <a:rPr lang="en-US" sz="500" dirty="0">
                <a:solidFill>
                  <a:srgbClr val="333E48"/>
                </a:solidFill>
              </a:rPr>
              <a:t>  </a:t>
            </a:r>
          </a:p>
        </p:txBody>
      </p:sp>
      <p:sp>
        <p:nvSpPr>
          <p:cNvPr id="13" name="Slide Number Placeholder 2"/>
          <p:cNvSpPr txBox="1">
            <a:spLocks/>
          </p:cNvSpPr>
          <p:nvPr/>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6" name="Text Placeholder 1"/>
          <p:cNvSpPr>
            <a:spLocks noGrp="1"/>
          </p:cNvSpPr>
          <p:nvPr>
            <p:ph type="body" idx="1"/>
          </p:nvPr>
        </p:nvSpPr>
        <p:spPr bwMode="gray">
          <a:xfrm>
            <a:off x="2296483" y="1523512"/>
            <a:ext cx="1807834" cy="189795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320675" y="317903"/>
            <a:ext cx="5759450" cy="276999"/>
          </a:xfrm>
          <a:prstGeom prst="rect">
            <a:avLst/>
          </a:prstGeom>
        </p:spPr>
        <p:txBody>
          <a:bodyPr vert="horz" lIns="0" tIns="0" rIns="0" bIns="0" rtlCol="0" anchor="b" anchorCtr="0">
            <a:spAutoFit/>
          </a:bodyPr>
          <a:lstStyle/>
          <a:p>
            <a:r>
              <a:rPr lang="en-US" dirty="0"/>
              <a:t>Slide Title – Arial 18pt Bold, Use Title Case</a:t>
            </a:r>
          </a:p>
        </p:txBody>
      </p:sp>
    </p:spTree>
    <p:extLst>
      <p:ext uri="{BB962C8B-B14F-4D97-AF65-F5344CB8AC3E}">
        <p14:creationId xmlns:p14="http://schemas.microsoft.com/office/powerpoint/2010/main" val="286607577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 id="2147483833" r:id="rId23"/>
    <p:sldLayoutId id="2147483834" r:id="rId24"/>
    <p:sldLayoutId id="2147483835" r:id="rId25"/>
    <p:sldLayoutId id="2147483836" r:id="rId26"/>
    <p:sldLayoutId id="2147483837" r:id="rId27"/>
  </p:sldLayoutIdLst>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333E48"/>
                </a:solidFill>
              </a:rPr>
              <a:t>©</a:t>
            </a:r>
            <a:r>
              <a:rPr kumimoji="0" lang="en-US" sz="500" b="0" i="0" u="none" strike="noStrike" kern="1200" cap="none" spc="0" normalizeH="0" baseline="0" noProof="0" dirty="0">
                <a:ln>
                  <a:noFill/>
                </a:ln>
                <a:solidFill>
                  <a:schemeClr val="accent1"/>
                </a:solidFill>
                <a:effectLst/>
                <a:uLnTx/>
                <a:uFillTx/>
                <a:latin typeface="+mn-lt"/>
                <a:ea typeface="+mn-ea"/>
                <a:cs typeface="+mn-cs"/>
              </a:rPr>
              <a:t> </a:t>
            </a:r>
            <a:r>
              <a:rPr kumimoji="0" lang="en-US" sz="500" b="0" i="0" u="none" strike="noStrike" kern="1200" cap="none" spc="0" normalizeH="0" baseline="0" noProof="0" dirty="0">
                <a:ln>
                  <a:noFill/>
                </a:ln>
                <a:solidFill>
                  <a:schemeClr val="tx1"/>
                </a:solidFill>
                <a:effectLst/>
                <a:uLnTx/>
                <a:uFillTx/>
                <a:latin typeface="+mn-lt"/>
                <a:ea typeface="+mn-ea"/>
                <a:cs typeface="+mn-cs"/>
              </a:rPr>
              <a:t>2018</a:t>
            </a:r>
            <a:r>
              <a:rPr kumimoji="0" lang="en-US" sz="500" b="0" i="0" u="none" strike="noStrike" kern="1200" cap="none" spc="0" normalizeH="0" baseline="0" noProof="0" dirty="0">
                <a:ln>
                  <a:noFill/>
                </a:ln>
                <a:solidFill>
                  <a:schemeClr val="accent1"/>
                </a:solidFill>
                <a:effectLst/>
                <a:uLnTx/>
                <a:uFillTx/>
                <a:latin typeface="+mn-lt"/>
                <a:ea typeface="+mn-ea"/>
                <a:cs typeface="+mn-cs"/>
              </a:rPr>
              <a:t> </a:t>
            </a:r>
            <a:r>
              <a:rPr lang="en-US" sz="500" dirty="0">
                <a:solidFill>
                  <a:srgbClr val="333E48"/>
                </a:solidFill>
              </a:rPr>
              <a:t>Advisory Board </a:t>
            </a:r>
            <a:r>
              <a:rPr lang="en-US" sz="500" dirty="0">
                <a:solidFill>
                  <a:srgbClr val="333E48"/>
                </a:solidFill>
                <a:cs typeface="Arial"/>
              </a:rPr>
              <a:t>• All Rights Reserved </a:t>
            </a:r>
            <a:r>
              <a:rPr lang="en-US" sz="500" dirty="0">
                <a:solidFill>
                  <a:srgbClr val="333E48"/>
                </a:solidFill>
              </a:rPr>
              <a:t>• </a:t>
            </a:r>
            <a:r>
              <a:rPr lang="en-US" sz="500" b="1" dirty="0">
                <a:solidFill>
                  <a:srgbClr val="333E48"/>
                </a:solidFill>
              </a:rPr>
              <a:t>advisory.com</a:t>
            </a:r>
            <a:endParaRPr lang="en-US" sz="500" dirty="0">
              <a:solidFill>
                <a:srgbClr val="333E48"/>
              </a:solidFill>
            </a:endParaRPr>
          </a:p>
        </p:txBody>
      </p:sp>
      <p:sp>
        <p:nvSpPr>
          <p:cNvPr id="13" name="Slide Number Placeholder 2"/>
          <p:cNvSpPr txBox="1">
            <a:spLocks/>
          </p:cNvSpPr>
          <p:nvPr/>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6" name="Text Placeholder 1"/>
          <p:cNvSpPr>
            <a:spLocks noGrp="1"/>
          </p:cNvSpPr>
          <p:nvPr>
            <p:ph type="body" idx="1"/>
          </p:nvPr>
        </p:nvSpPr>
        <p:spPr bwMode="gray">
          <a:xfrm>
            <a:off x="2296483" y="1523512"/>
            <a:ext cx="1807834" cy="189795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320675" y="317903"/>
            <a:ext cx="5759450" cy="276999"/>
          </a:xfrm>
          <a:prstGeom prst="rect">
            <a:avLst/>
          </a:prstGeom>
        </p:spPr>
        <p:txBody>
          <a:bodyPr vert="horz" lIns="0" tIns="0" rIns="0" bIns="0" rtlCol="0" anchor="b" anchorCtr="0">
            <a:spAutoFit/>
          </a:bodyPr>
          <a:lstStyle/>
          <a:p>
            <a:r>
              <a:rPr lang="en-US" dirty="0"/>
              <a:t>Slide Title – Arial 18pt Bold, Use Title Case</a:t>
            </a:r>
          </a:p>
        </p:txBody>
      </p:sp>
    </p:spTree>
    <p:extLst>
      <p:ext uri="{BB962C8B-B14F-4D97-AF65-F5344CB8AC3E}">
        <p14:creationId xmlns:p14="http://schemas.microsoft.com/office/powerpoint/2010/main" val="306653981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 id="2147483858" r:id="rId18"/>
    <p:sldLayoutId id="2147483859" r:id="rId19"/>
    <p:sldLayoutId id="2147483860" r:id="rId20"/>
    <p:sldLayoutId id="2147483861" r:id="rId21"/>
    <p:sldLayoutId id="2147483862" r:id="rId22"/>
    <p:sldLayoutId id="2147483863" r:id="rId23"/>
    <p:sldLayoutId id="2147483864" r:id="rId24"/>
    <p:sldLayoutId id="2147483865" r:id="rId25"/>
    <p:sldLayoutId id="2147483866" r:id="rId26"/>
  </p:sldLayoutIdLst>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333E48"/>
                </a:solidFill>
              </a:rPr>
              <a:t>©2017 Advisory Board </a:t>
            </a:r>
            <a:r>
              <a:rPr lang="en-US" sz="500" dirty="0">
                <a:solidFill>
                  <a:srgbClr val="333E48"/>
                </a:solidFill>
                <a:cs typeface="Arial"/>
              </a:rPr>
              <a:t>• All Rights Reserved </a:t>
            </a:r>
            <a:r>
              <a:rPr lang="en-US" sz="500" dirty="0">
                <a:solidFill>
                  <a:srgbClr val="333E48"/>
                </a:solidFill>
              </a:rPr>
              <a:t>• </a:t>
            </a:r>
            <a:r>
              <a:rPr lang="en-US" sz="500" b="1" dirty="0">
                <a:solidFill>
                  <a:srgbClr val="333E48"/>
                </a:solidFill>
              </a:rPr>
              <a:t>advisory.com</a:t>
            </a:r>
            <a:endParaRPr lang="en-US" sz="500" dirty="0">
              <a:solidFill>
                <a:srgbClr val="333E48"/>
              </a:solidFill>
            </a:endParaRPr>
          </a:p>
        </p:txBody>
      </p:sp>
      <p:sp>
        <p:nvSpPr>
          <p:cNvPr id="13" name="Slide Number Placeholder 2"/>
          <p:cNvSpPr txBox="1">
            <a:spLocks/>
          </p:cNvSpPr>
          <p:nvPr/>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6" name="Text Placeholder 1"/>
          <p:cNvSpPr>
            <a:spLocks noGrp="1"/>
          </p:cNvSpPr>
          <p:nvPr>
            <p:ph type="body" idx="1"/>
          </p:nvPr>
        </p:nvSpPr>
        <p:spPr bwMode="gray">
          <a:xfrm>
            <a:off x="2296483" y="1523512"/>
            <a:ext cx="1807834" cy="189795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320675" y="317903"/>
            <a:ext cx="5759450" cy="276999"/>
          </a:xfrm>
          <a:prstGeom prst="rect">
            <a:avLst/>
          </a:prstGeom>
        </p:spPr>
        <p:txBody>
          <a:bodyPr vert="horz" lIns="0" tIns="0" rIns="0" bIns="0" rtlCol="0" anchor="b" anchorCtr="0">
            <a:spAutoFit/>
          </a:bodyPr>
          <a:lstStyle/>
          <a:p>
            <a:r>
              <a:rPr lang="en-US" dirty="0"/>
              <a:t>Slide Title – Arial 18pt Bold, Use Title Case</a:t>
            </a:r>
          </a:p>
        </p:txBody>
      </p:sp>
    </p:spTree>
    <p:extLst>
      <p:ext uri="{BB962C8B-B14F-4D97-AF65-F5344CB8AC3E}">
        <p14:creationId xmlns:p14="http://schemas.microsoft.com/office/powerpoint/2010/main" val="906944841"/>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888" r:id="rId21"/>
    <p:sldLayoutId id="2147483889" r:id="rId22"/>
    <p:sldLayoutId id="2147483890" r:id="rId23"/>
    <p:sldLayoutId id="2147483891" r:id="rId24"/>
    <p:sldLayoutId id="2147483892" r:id="rId25"/>
    <p:sldLayoutId id="2147483893" r:id="rId26"/>
  </p:sldLayoutIdLst>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7" name="Rectangle 16"/>
          <p:cNvSpPr/>
          <p:nvPr/>
        </p:nvSpPr>
        <p:spPr bwMode="gray">
          <a:xfrm>
            <a:off x="0" y="597694"/>
            <a:ext cx="6400800"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pic>
        <p:nvPicPr>
          <p:cNvPr id="18" name="Picture 17" descr="PPT_Onscreen_Banner.jpg"/>
          <p:cNvPicPr>
            <a:picLocks noChangeAspect="1"/>
          </p:cNvPicPr>
          <p:nvPr/>
        </p:nvPicPr>
        <p:blipFill>
          <a:blip r:embed="rId33" cstate="print"/>
          <a:stretch>
            <a:fillRect/>
          </a:stretch>
        </p:blipFill>
        <p:spPr bwMode="gray">
          <a:xfrm>
            <a:off x="0" y="0"/>
            <a:ext cx="6400800" cy="640080"/>
          </a:xfrm>
          <a:prstGeom prst="rect">
            <a:avLst/>
          </a:prstGeom>
        </p:spPr>
      </p:pic>
      <p:cxnSp>
        <p:nvCxnSpPr>
          <p:cNvPr id="19" name="Straight Connector 18"/>
          <p:cNvCxnSpPr/>
          <p:nvPr/>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333E48"/>
                </a:solidFill>
              </a:rPr>
              <a:t>©2017 The Advisory Board Company • </a:t>
            </a:r>
            <a:r>
              <a:rPr lang="en-US" sz="500" b="1" dirty="0">
                <a:solidFill>
                  <a:srgbClr val="333E48"/>
                </a:solidFill>
              </a:rPr>
              <a:t>advisory.com </a:t>
            </a:r>
            <a:endParaRPr lang="en-US" sz="500" dirty="0">
              <a:solidFill>
                <a:srgbClr val="333E48"/>
              </a:solidFill>
            </a:endParaRPr>
          </a:p>
        </p:txBody>
      </p:sp>
      <p:sp>
        <p:nvSpPr>
          <p:cNvPr id="13" name="Slide Number Placeholder 2"/>
          <p:cNvSpPr txBox="1">
            <a:spLocks/>
          </p:cNvSpPr>
          <p:nvPr/>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6" name="Text Placeholder 1"/>
          <p:cNvSpPr>
            <a:spLocks noGrp="1"/>
          </p:cNvSpPr>
          <p:nvPr>
            <p:ph type="body" idx="1"/>
          </p:nvPr>
        </p:nvSpPr>
        <p:spPr bwMode="gray">
          <a:xfrm>
            <a:off x="2296483" y="1523512"/>
            <a:ext cx="1807834" cy="189795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320675" y="317903"/>
            <a:ext cx="5759450" cy="276999"/>
          </a:xfrm>
          <a:prstGeom prst="rect">
            <a:avLst/>
          </a:prstGeom>
        </p:spPr>
        <p:txBody>
          <a:bodyPr vert="horz" lIns="0" tIns="0" rIns="0" bIns="0" rtlCol="0" anchor="b" anchorCtr="0">
            <a:spAutoFit/>
          </a:bodyPr>
          <a:lstStyle/>
          <a:p>
            <a:r>
              <a:rPr lang="en-US" dirty="0"/>
              <a:t>Slide Title – Arial 18pt Bold, Use Title Case</a:t>
            </a:r>
          </a:p>
        </p:txBody>
      </p:sp>
    </p:spTree>
    <p:extLst>
      <p:ext uri="{BB962C8B-B14F-4D97-AF65-F5344CB8AC3E}">
        <p14:creationId xmlns:p14="http://schemas.microsoft.com/office/powerpoint/2010/main" val="1258555496"/>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 id="2147483914" r:id="rId20"/>
    <p:sldLayoutId id="2147483915" r:id="rId21"/>
    <p:sldLayoutId id="2147483916" r:id="rId22"/>
    <p:sldLayoutId id="2147483917" r:id="rId23"/>
    <p:sldLayoutId id="2147483918" r:id="rId24"/>
    <p:sldLayoutId id="2147483919" r:id="rId25"/>
    <p:sldLayoutId id="2147483920" r:id="rId26"/>
    <p:sldLayoutId id="2147483925" r:id="rId27"/>
    <p:sldLayoutId id="2147483929" r:id="rId28"/>
    <p:sldLayoutId id="2147483932" r:id="rId29"/>
    <p:sldLayoutId id="2147483934" r:id="rId30"/>
    <p:sldLayoutId id="2147483935" r:id="rId31"/>
  </p:sldLayoutIdLst>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7" name="Rectangle 16"/>
          <p:cNvSpPr/>
          <p:nvPr/>
        </p:nvSpPr>
        <p:spPr bwMode="gray">
          <a:xfrm>
            <a:off x="0" y="597694"/>
            <a:ext cx="6400800" cy="97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ndParaRPr>
          </a:p>
        </p:txBody>
      </p:sp>
      <p:pic>
        <p:nvPicPr>
          <p:cNvPr id="18" name="Picture 17" descr="PPT_Onscreen_Banner.jpg"/>
          <p:cNvPicPr>
            <a:picLocks noChangeAspect="1"/>
          </p:cNvPicPr>
          <p:nvPr/>
        </p:nvPicPr>
        <p:blipFill>
          <a:blip r:embed="rId33" cstate="print"/>
          <a:stretch>
            <a:fillRect/>
          </a:stretch>
        </p:blipFill>
        <p:spPr bwMode="gray">
          <a:xfrm>
            <a:off x="0" y="0"/>
            <a:ext cx="6400800" cy="640080"/>
          </a:xfrm>
          <a:prstGeom prst="rect">
            <a:avLst/>
          </a:prstGeom>
        </p:spPr>
      </p:pic>
      <p:cxnSp>
        <p:nvCxnSpPr>
          <p:cNvPr id="19" name="Straight Connector 18"/>
          <p:cNvCxnSpPr/>
          <p:nvPr/>
        </p:nvCxnSpPr>
        <p:spPr bwMode="gray">
          <a:xfrm>
            <a:off x="0" y="666347"/>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333E48"/>
                </a:solidFill>
              </a:rPr>
              <a:t>©2017 The Advisory Board Company • </a:t>
            </a:r>
            <a:r>
              <a:rPr lang="en-US" sz="500" b="1" dirty="0">
                <a:solidFill>
                  <a:srgbClr val="333E48"/>
                </a:solidFill>
              </a:rPr>
              <a:t>advisory.com </a:t>
            </a:r>
            <a:endParaRPr lang="en-US" sz="500" dirty="0">
              <a:solidFill>
                <a:srgbClr val="333E48"/>
              </a:solidFill>
            </a:endParaRPr>
          </a:p>
        </p:txBody>
      </p:sp>
      <p:sp>
        <p:nvSpPr>
          <p:cNvPr id="13" name="Slide Number Placeholder 2"/>
          <p:cNvSpPr txBox="1">
            <a:spLocks/>
          </p:cNvSpPr>
          <p:nvPr/>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6" name="Text Placeholder 1"/>
          <p:cNvSpPr>
            <a:spLocks noGrp="1"/>
          </p:cNvSpPr>
          <p:nvPr>
            <p:ph type="body" idx="1"/>
          </p:nvPr>
        </p:nvSpPr>
        <p:spPr bwMode="gray">
          <a:xfrm>
            <a:off x="2296483" y="1523512"/>
            <a:ext cx="1807834" cy="189795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320675" y="317903"/>
            <a:ext cx="5759450" cy="276999"/>
          </a:xfrm>
          <a:prstGeom prst="rect">
            <a:avLst/>
          </a:prstGeom>
        </p:spPr>
        <p:txBody>
          <a:bodyPr vert="horz" lIns="0" tIns="0" rIns="0" bIns="0" rtlCol="0" anchor="b" anchorCtr="0">
            <a:spAutoFit/>
          </a:bodyPr>
          <a:lstStyle/>
          <a:p>
            <a:r>
              <a:rPr lang="en-US" dirty="0"/>
              <a:t>Slide Title – Arial 18pt Bold, Use Title Case</a:t>
            </a:r>
          </a:p>
        </p:txBody>
      </p:sp>
    </p:spTree>
    <p:extLst>
      <p:ext uri="{BB962C8B-B14F-4D97-AF65-F5344CB8AC3E}">
        <p14:creationId xmlns:p14="http://schemas.microsoft.com/office/powerpoint/2010/main" val="1039052945"/>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 id="2147483967" r:id="rId17"/>
    <p:sldLayoutId id="2147483968" r:id="rId18"/>
    <p:sldLayoutId id="2147483969" r:id="rId19"/>
    <p:sldLayoutId id="2147483970" r:id="rId20"/>
    <p:sldLayoutId id="2147483971" r:id="rId21"/>
    <p:sldLayoutId id="2147483972" r:id="rId22"/>
    <p:sldLayoutId id="2147483973" r:id="rId23"/>
    <p:sldLayoutId id="2147483974" r:id="rId24"/>
    <p:sldLayoutId id="2147483975" r:id="rId25"/>
    <p:sldLayoutId id="2147483977" r:id="rId26"/>
    <p:sldLayoutId id="2147483981" r:id="rId27"/>
    <p:sldLayoutId id="2147483985" r:id="rId28"/>
    <p:sldLayoutId id="2147483988" r:id="rId29"/>
    <p:sldLayoutId id="2147483990" r:id="rId30"/>
    <p:sldLayoutId id="2147483991" r:id="rId31"/>
  </p:sldLayoutIdLst>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333E48"/>
                </a:solidFill>
              </a:rPr>
              <a:t>©2017 Advisory Board </a:t>
            </a:r>
            <a:r>
              <a:rPr lang="en-US" sz="500" dirty="0">
                <a:solidFill>
                  <a:srgbClr val="333E48"/>
                </a:solidFill>
                <a:cs typeface="Arial"/>
              </a:rPr>
              <a:t>• All Rights Reserved </a:t>
            </a:r>
            <a:r>
              <a:rPr lang="en-US" sz="500" dirty="0">
                <a:solidFill>
                  <a:srgbClr val="333E48"/>
                </a:solidFill>
              </a:rPr>
              <a:t>• </a:t>
            </a:r>
            <a:r>
              <a:rPr lang="en-US" sz="500" b="1" dirty="0">
                <a:solidFill>
                  <a:srgbClr val="333E48"/>
                </a:solidFill>
              </a:rPr>
              <a:t>advisory.com</a:t>
            </a:r>
            <a:r>
              <a:rPr lang="en-US" sz="500" dirty="0">
                <a:solidFill>
                  <a:srgbClr val="333E48"/>
                </a:solidFill>
              </a:rPr>
              <a:t> </a:t>
            </a:r>
          </a:p>
        </p:txBody>
      </p:sp>
      <p:sp>
        <p:nvSpPr>
          <p:cNvPr id="13" name="Slide Number Placeholder 2"/>
          <p:cNvSpPr txBox="1">
            <a:spLocks/>
          </p:cNvSpPr>
          <p:nvPr/>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6" name="Text Placeholder 1"/>
          <p:cNvSpPr>
            <a:spLocks noGrp="1"/>
          </p:cNvSpPr>
          <p:nvPr>
            <p:ph type="body" idx="1"/>
          </p:nvPr>
        </p:nvSpPr>
        <p:spPr bwMode="gray">
          <a:xfrm>
            <a:off x="2296483" y="1523512"/>
            <a:ext cx="1807834" cy="189795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320675" y="317903"/>
            <a:ext cx="5759450" cy="276999"/>
          </a:xfrm>
          <a:prstGeom prst="rect">
            <a:avLst/>
          </a:prstGeom>
        </p:spPr>
        <p:txBody>
          <a:bodyPr vert="horz" lIns="0" tIns="0" rIns="0" bIns="0" rtlCol="0" anchor="b" anchorCtr="0">
            <a:spAutoFit/>
          </a:bodyPr>
          <a:lstStyle/>
          <a:p>
            <a:r>
              <a:rPr lang="en-US" dirty="0"/>
              <a:t>Slide Title – Arial 18pt Bold, Use Title Case</a:t>
            </a:r>
          </a:p>
        </p:txBody>
      </p:sp>
    </p:spTree>
    <p:extLst>
      <p:ext uri="{BB962C8B-B14F-4D97-AF65-F5344CB8AC3E}">
        <p14:creationId xmlns:p14="http://schemas.microsoft.com/office/powerpoint/2010/main" val="2960943695"/>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 id="2147484018" r:id="rId13"/>
    <p:sldLayoutId id="2147484019" r:id="rId14"/>
    <p:sldLayoutId id="2147484020" r:id="rId15"/>
    <p:sldLayoutId id="2147484021" r:id="rId16"/>
    <p:sldLayoutId id="2147484022" r:id="rId17"/>
    <p:sldLayoutId id="2147484023" r:id="rId18"/>
    <p:sldLayoutId id="2147484024" r:id="rId19"/>
    <p:sldLayoutId id="2147484025" r:id="rId20"/>
    <p:sldLayoutId id="2147484026" r:id="rId21"/>
    <p:sldLayoutId id="2147484027" r:id="rId22"/>
    <p:sldLayoutId id="2147484028" r:id="rId23"/>
    <p:sldLayoutId id="2147484029" r:id="rId24"/>
    <p:sldLayoutId id="2147484030" r:id="rId25"/>
    <p:sldLayoutId id="2147484031" r:id="rId26"/>
  </p:sldLayoutIdLst>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1" y="4695956"/>
            <a:ext cx="2083633" cy="104644"/>
          </a:xfrm>
          <a:prstGeom prst="rect">
            <a:avLst/>
          </a:prstGeom>
          <a:noFill/>
        </p:spPr>
        <p:txBody>
          <a:bodyPr wrap="square" lIns="45720" tIns="0" rIns="0" bIns="27432" rtlCol="0" anchor="b" anchorCtr="0">
            <a:spAutoFit/>
          </a:bodyPr>
          <a:lstStyle/>
          <a:p>
            <a:pPr>
              <a:defRPr/>
            </a:pPr>
            <a:r>
              <a:rPr lang="en-US" sz="500" dirty="0">
                <a:solidFill>
                  <a:srgbClr val="333E48"/>
                </a:solidFill>
              </a:rPr>
              <a:t>©2017 Advisory Board </a:t>
            </a:r>
            <a:r>
              <a:rPr lang="en-US" sz="500" dirty="0">
                <a:solidFill>
                  <a:srgbClr val="333E48"/>
                </a:solidFill>
                <a:cs typeface="Arial"/>
              </a:rPr>
              <a:t>• All Rights Reserved </a:t>
            </a:r>
            <a:r>
              <a:rPr lang="en-US" sz="500" dirty="0">
                <a:solidFill>
                  <a:srgbClr val="333E48"/>
                </a:solidFill>
              </a:rPr>
              <a:t>• </a:t>
            </a:r>
            <a:r>
              <a:rPr lang="en-US" sz="500" b="1" dirty="0">
                <a:solidFill>
                  <a:srgbClr val="333E48"/>
                </a:solidFill>
              </a:rPr>
              <a:t>advisory.com</a:t>
            </a:r>
            <a:r>
              <a:rPr lang="en-US" sz="500" dirty="0">
                <a:solidFill>
                  <a:srgbClr val="333E48"/>
                </a:solidFill>
              </a:rPr>
              <a:t> </a:t>
            </a:r>
          </a:p>
        </p:txBody>
      </p:sp>
      <p:sp>
        <p:nvSpPr>
          <p:cNvPr id="13" name="Slide Number Placeholder 2"/>
          <p:cNvSpPr txBox="1">
            <a:spLocks/>
          </p:cNvSpPr>
          <p:nvPr/>
        </p:nvSpPr>
        <p:spPr bwMode="gray">
          <a:xfrm>
            <a:off x="5693923" y="0"/>
            <a:ext cx="706877" cy="255587"/>
          </a:xfrm>
          <a:prstGeom prst="rect">
            <a:avLst/>
          </a:prstGeom>
        </p:spPr>
        <p:txBody>
          <a:bodyPr vert="horz" lIns="45720" tIns="45720" rIns="45720" bIns="45720"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mtClean="0">
                <a:solidFill>
                  <a:srgbClr val="FFFFFF"/>
                </a:solidFill>
              </a:rPr>
              <a:pPr/>
              <a:t>‹#›</a:t>
            </a:fld>
            <a:endParaRPr lang="en-US" dirty="0">
              <a:solidFill>
                <a:srgbClr val="FFFFFF"/>
              </a:solidFill>
            </a:endParaRPr>
          </a:p>
        </p:txBody>
      </p:sp>
      <p:sp>
        <p:nvSpPr>
          <p:cNvPr id="16" name="Text Placeholder 1"/>
          <p:cNvSpPr>
            <a:spLocks noGrp="1"/>
          </p:cNvSpPr>
          <p:nvPr>
            <p:ph type="body" idx="1"/>
          </p:nvPr>
        </p:nvSpPr>
        <p:spPr bwMode="gray">
          <a:xfrm>
            <a:off x="2296483" y="1523512"/>
            <a:ext cx="1807834" cy="189795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320675" y="317903"/>
            <a:ext cx="5759450" cy="276999"/>
          </a:xfrm>
          <a:prstGeom prst="rect">
            <a:avLst/>
          </a:prstGeom>
        </p:spPr>
        <p:txBody>
          <a:bodyPr vert="horz" lIns="0" tIns="0" rIns="0" bIns="0" rtlCol="0" anchor="b" anchorCtr="0">
            <a:spAutoFit/>
          </a:bodyPr>
          <a:lstStyle/>
          <a:p>
            <a:r>
              <a:rPr lang="en-US" dirty="0"/>
              <a:t>Slide Title – Arial 18pt Bold, Use Title Case</a:t>
            </a:r>
          </a:p>
        </p:txBody>
      </p:sp>
    </p:spTree>
    <p:extLst>
      <p:ext uri="{BB962C8B-B14F-4D97-AF65-F5344CB8AC3E}">
        <p14:creationId xmlns:p14="http://schemas.microsoft.com/office/powerpoint/2010/main" val="3005729172"/>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 id="2147484047" r:id="rId15"/>
    <p:sldLayoutId id="2147484048" r:id="rId16"/>
    <p:sldLayoutId id="2147484049" r:id="rId17"/>
    <p:sldLayoutId id="2147484050" r:id="rId18"/>
    <p:sldLayoutId id="2147484051" r:id="rId19"/>
    <p:sldLayoutId id="2147484052" r:id="rId20"/>
    <p:sldLayoutId id="2147484053" r:id="rId21"/>
    <p:sldLayoutId id="2147484054" r:id="rId22"/>
    <p:sldLayoutId id="2147484055" r:id="rId23"/>
    <p:sldLayoutId id="2147484056" r:id="rId24"/>
    <p:sldLayoutId id="2147484057" r:id="rId25"/>
    <p:sldLayoutId id="2147484058" r:id="rId26"/>
  </p:sldLayoutIdLst>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4.(nul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hyperlink" Target="http://www.medpac.gov/"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chart" Target="../charts/chart6.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6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66.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chart" Target="../charts/chart12.xml"/><Relationship Id="rId7"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image" Target="../media/image60.jpeg"/><Relationship Id="rId9" Type="http://schemas.openxmlformats.org/officeDocument/2006/relationships/image" Target="../media/image65.png"/></Relationships>
</file>

<file path=ppt/slides/_rels/slide17.xml.rels><?xml version="1.0" encoding="UTF-8" standalone="yes"?>
<Relationships xmlns="http://schemas.openxmlformats.org/package/2006/relationships"><Relationship Id="rId3" Type="http://schemas.openxmlformats.org/officeDocument/2006/relationships/hyperlink" Target="http://reachhealth.com/wp-content/uploads/2017-US-Telemedicine-Industry-Benchmark-Survey-REACH-Health.pdf" TargetMode="External"/><Relationship Id="rId2" Type="http://schemas.openxmlformats.org/officeDocument/2006/relationships/chart" Target="../charts/chart13.xml"/><Relationship Id="rId1" Type="http://schemas.openxmlformats.org/officeDocument/2006/relationships/slideLayout" Target="../slideLayouts/slideLayout718.xml"/></Relationships>
</file>

<file path=ppt/slides/_rels/slide1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chart" Target="../charts/chart17.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chart" Target="../charts/chart19.xml"/></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1.xml"/><Relationship Id="rId5" Type="http://schemas.openxmlformats.org/officeDocument/2006/relationships/image" Target="../media/image69.png"/><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chart" Target="../charts/chart21.xml"/><Relationship Id="rId4" Type="http://schemas.openxmlformats.org/officeDocument/2006/relationships/image" Target="../media/image6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3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hyperlink" Target="http://www.pewinternet.org/2013/01/15/health-online-2013/" TargetMode="External"/><Relationship Id="rId7" Type="http://schemas.openxmlformats.org/officeDocument/2006/relationships/image" Target="../media/image75.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chart" Target="../charts/chart22.xml"/><Relationship Id="rId10" Type="http://schemas.openxmlformats.org/officeDocument/2006/relationships/image" Target="../media/image78.png"/><Relationship Id="rId4" Type="http://schemas.openxmlformats.org/officeDocument/2006/relationships/hyperlink" Target="https://www.healthgrades.com/quality/healthgrades-2016-report-to-the-nation" TargetMode="External"/><Relationship Id="rId9" Type="http://schemas.openxmlformats.org/officeDocument/2006/relationships/image" Target="../media/image77.png"/></Relationships>
</file>

<file path=ppt/slides/_rels/slide2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chart" Target="../charts/chart23.xml"/><Relationship Id="rId7" Type="http://schemas.openxmlformats.org/officeDocument/2006/relationships/image" Target="../media/image83.png"/><Relationship Id="rId2" Type="http://schemas.openxmlformats.org/officeDocument/2006/relationships/notesSlide" Target="../notesSlides/notesSlide22.xml"/><Relationship Id="rId1" Type="http://schemas.openxmlformats.org/officeDocument/2006/relationships/slideLayout" Target="../slideLayouts/slideLayout33.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8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3.xml"/><Relationship Id="rId1" Type="http://schemas.openxmlformats.org/officeDocument/2006/relationships/slideLayout" Target="../slideLayouts/slideLayout34.xml"/><Relationship Id="rId5" Type="http://schemas.openxmlformats.org/officeDocument/2006/relationships/chart" Target="../charts/chart26.xml"/><Relationship Id="rId4" Type="http://schemas.openxmlformats.org/officeDocument/2006/relationships/chart" Target="../charts/chart25.xml"/></Relationships>
</file>

<file path=ppt/slides/_rels/slide31.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3" Type="http://schemas.openxmlformats.org/officeDocument/2006/relationships/image" Target="../media/image86.png"/><Relationship Id="rId7" Type="http://schemas.openxmlformats.org/officeDocument/2006/relationships/image" Target="../media/image90.png"/><Relationship Id="rId12" Type="http://schemas.openxmlformats.org/officeDocument/2006/relationships/image" Target="../media/image95.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png"/><Relationship Id="rId15" Type="http://schemas.openxmlformats.org/officeDocument/2006/relationships/image" Target="../media/image98.pn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92.png"/><Relationship Id="rId14" Type="http://schemas.openxmlformats.org/officeDocument/2006/relationships/image" Target="../media/image9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hyperlink" Target="https://www.beckershospitalreview.com/finance/4-healthcare-revenue-cycle-trends-to-watch-in-2018.html"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5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78.xml"/></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698.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1743" y="1953544"/>
            <a:ext cx="3657600" cy="615553"/>
          </a:xfrm>
        </p:spPr>
        <p:txBody>
          <a:bodyPr/>
          <a:lstStyle/>
          <a:p>
            <a:r>
              <a:rPr lang="en-US" dirty="0"/>
              <a:t>2018 Health Care </a:t>
            </a:r>
            <a:br>
              <a:rPr lang="en-US" dirty="0"/>
            </a:br>
            <a:r>
              <a:rPr lang="en-US" dirty="0"/>
              <a:t>Industry Trends</a:t>
            </a:r>
          </a:p>
        </p:txBody>
      </p:sp>
      <p:sp>
        <p:nvSpPr>
          <p:cNvPr id="4" name="Text Placeholder 3"/>
          <p:cNvSpPr>
            <a:spLocks noGrp="1"/>
          </p:cNvSpPr>
          <p:nvPr>
            <p:ph type="body" sz="quarter" idx="21"/>
          </p:nvPr>
        </p:nvSpPr>
        <p:spPr bwMode="gray"/>
        <p:txBody>
          <a:bodyPr/>
          <a:lstStyle/>
          <a:p>
            <a:r>
              <a:rPr lang="en-US" dirty="0"/>
              <a:t>Healthcare Market Survey and Outlook Summary</a:t>
            </a:r>
          </a:p>
        </p:txBody>
      </p:sp>
      <p:sp>
        <p:nvSpPr>
          <p:cNvPr id="5" name="Rectangle 4">
            <a:extLst>
              <a:ext uri="{FF2B5EF4-FFF2-40B4-BE49-F238E27FC236}">
                <a16:creationId xmlns:a16="http://schemas.microsoft.com/office/drawing/2014/main" id="{FB1FA566-9BEA-8F4B-A4DF-EF0A9FCBF5E1}"/>
              </a:ext>
            </a:extLst>
          </p:cNvPr>
          <p:cNvSpPr/>
          <p:nvPr/>
        </p:nvSpPr>
        <p:spPr bwMode="gray">
          <a:xfrm>
            <a:off x="109728" y="117043"/>
            <a:ext cx="1558138" cy="694944"/>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 name="Picture 6">
            <a:extLst>
              <a:ext uri="{FF2B5EF4-FFF2-40B4-BE49-F238E27FC236}">
                <a16:creationId xmlns:a16="http://schemas.microsoft.com/office/drawing/2014/main" id="{24C15432-C279-4C4C-B11A-E29C30A3D358}"/>
              </a:ext>
            </a:extLst>
          </p:cNvPr>
          <p:cNvPicPr>
            <a:picLocks noChangeAspect="1"/>
          </p:cNvPicPr>
          <p:nvPr/>
        </p:nvPicPr>
        <p:blipFill>
          <a:blip r:embed="rId3"/>
          <a:stretch>
            <a:fillRect/>
          </a:stretch>
        </p:blipFill>
        <p:spPr>
          <a:xfrm>
            <a:off x="387705" y="81566"/>
            <a:ext cx="816559" cy="816559"/>
          </a:xfrm>
          <a:prstGeom prst="rect">
            <a:avLst/>
          </a:prstGeom>
        </p:spPr>
      </p:pic>
      <p:sp>
        <p:nvSpPr>
          <p:cNvPr id="6" name="Text Placeholder 3">
            <a:extLst>
              <a:ext uri="{FF2B5EF4-FFF2-40B4-BE49-F238E27FC236}">
                <a16:creationId xmlns:a16="http://schemas.microsoft.com/office/drawing/2014/main" id="{F48E6E92-1F8F-7B48-839D-2AED4841FCDF}"/>
              </a:ext>
            </a:extLst>
          </p:cNvPr>
          <p:cNvSpPr txBox="1">
            <a:spLocks/>
          </p:cNvSpPr>
          <p:nvPr/>
        </p:nvSpPr>
        <p:spPr bwMode="gray">
          <a:xfrm>
            <a:off x="521743" y="3216878"/>
            <a:ext cx="3073298" cy="493776"/>
          </a:xfrm>
          <a:prstGeom prst="rect">
            <a:avLst/>
          </a:prstGeom>
        </p:spPr>
        <p:txBody>
          <a:bodyPr vert="horz" wrap="square" lIns="0" tIns="0" rIns="0" bIns="0" rtlCol="0" anchor="ctr">
            <a:noAutofit/>
          </a:bodyPr>
          <a:lstStyle>
            <a:lvl1pPr marL="0" indent="0" algn="l" defTabSz="640080" rtl="0" eaLnBrk="1" latinLnBrk="0" hangingPunct="1">
              <a:spcBef>
                <a:spcPts val="0"/>
              </a:spcBef>
              <a:buFont typeface="Arial" pitchFamily="34" charset="0"/>
              <a:buNone/>
              <a:defRPr sz="1200" kern="1200">
                <a:solidFill>
                  <a:schemeClr val="tx1"/>
                </a:solidFill>
                <a:latin typeface="+mn-lt"/>
                <a:ea typeface="+mn-ea"/>
                <a:cs typeface="+mn-cs"/>
              </a:defRPr>
            </a:lvl1pPr>
            <a:lvl2pPr marL="1143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2pPr>
            <a:lvl3pPr marL="2286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3pPr>
            <a:lvl4pPr marL="342900" indent="0" algn="l" defTabSz="640080" rtl="0" eaLnBrk="1" latinLnBrk="0" hangingPunct="1">
              <a:spcBef>
                <a:spcPts val="0"/>
              </a:spcBef>
              <a:buFont typeface="Arial" pitchFamily="34" charset="0"/>
              <a:buNone/>
              <a:defRPr sz="1200" kern="1200">
                <a:solidFill>
                  <a:schemeClr val="bg1"/>
                </a:solidFill>
                <a:latin typeface="+mn-lt"/>
                <a:ea typeface="+mn-ea"/>
                <a:cs typeface="+mn-cs"/>
              </a:defRPr>
            </a:lvl4pPr>
            <a:lvl5pPr marL="457200" indent="0" algn="l" defTabSz="640080" rtl="0" eaLnBrk="1" latinLnBrk="0" hangingPunct="1">
              <a:spcBef>
                <a:spcPts val="0"/>
              </a:spcBef>
              <a:buFont typeface="Arial" pitchFamily="34" charset="0"/>
              <a:buNone/>
              <a:defRPr sz="1200" kern="1200" baseline="0">
                <a:solidFill>
                  <a:schemeClr val="bg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100" dirty="0">
                <a:solidFill>
                  <a:schemeClr val="bg1"/>
                </a:solidFill>
              </a:rPr>
              <a:t>Rhett Stover, MHA, FACHE  |  May 18, 2018</a:t>
            </a:r>
          </a:p>
        </p:txBody>
      </p:sp>
    </p:spTree>
    <p:extLst>
      <p:ext uri="{BB962C8B-B14F-4D97-AF65-F5344CB8AC3E}">
        <p14:creationId xmlns:p14="http://schemas.microsoft.com/office/powerpoint/2010/main" val="4169534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lIns="0" rIns="0"/>
          <a:lstStyle/>
          <a:p>
            <a:r>
              <a:rPr lang="en-US" dirty="0"/>
              <a:t>Volume Performance Projections Remain Modest </a:t>
            </a:r>
          </a:p>
        </p:txBody>
      </p:sp>
      <p:sp>
        <p:nvSpPr>
          <p:cNvPr id="7" name="Text Placeholder 6"/>
          <p:cNvSpPr>
            <a:spLocks noGrp="1"/>
          </p:cNvSpPr>
          <p:nvPr>
            <p:ph type="body" sz="quarter" idx="25"/>
          </p:nvPr>
        </p:nvSpPr>
        <p:spPr bwMode="gray"/>
        <p:txBody>
          <a:bodyPr lIns="0" rIns="0"/>
          <a:lstStyle/>
          <a:p>
            <a:r>
              <a:rPr lang="en-US" dirty="0"/>
              <a:t>Inpatient and Hospital Based Outpatient Volume Projections</a:t>
            </a:r>
          </a:p>
        </p:txBody>
      </p:sp>
      <p:sp>
        <p:nvSpPr>
          <p:cNvPr id="4" name="Text Placeholder 3"/>
          <p:cNvSpPr>
            <a:spLocks noGrp="1"/>
          </p:cNvSpPr>
          <p:nvPr>
            <p:ph type="body" sz="quarter" idx="27"/>
          </p:nvPr>
        </p:nvSpPr>
        <p:spPr bwMode="gray">
          <a:xfrm>
            <a:off x="3749040" y="4646712"/>
            <a:ext cx="2499360" cy="85308"/>
          </a:xfrm>
        </p:spPr>
        <p:txBody>
          <a:bodyPr lIns="0" tIns="0" rIns="0" bIns="0"/>
          <a:lstStyle/>
          <a:p>
            <a:r>
              <a:rPr lang="en-US" dirty="0">
                <a:solidFill>
                  <a:schemeClr val="accent4"/>
                </a:solidFill>
              </a:rPr>
              <a:t>Source: Advisory Board Market Scenario Planner; Advisory Board research and analysis.</a:t>
            </a:r>
          </a:p>
        </p:txBody>
      </p:sp>
      <p:sp>
        <p:nvSpPr>
          <p:cNvPr id="17" name="Text Placeholder 16"/>
          <p:cNvSpPr>
            <a:spLocks noGrp="1"/>
          </p:cNvSpPr>
          <p:nvPr>
            <p:ph type="body" sz="quarter" idx="28"/>
          </p:nvPr>
        </p:nvSpPr>
        <p:spPr bwMode="gray"/>
        <p:txBody>
          <a:bodyPr/>
          <a:lstStyle/>
          <a:p>
            <a:r>
              <a:rPr lang="en-US" dirty="0">
                <a:solidFill>
                  <a:schemeClr val="accent4"/>
                </a:solidFill>
              </a:rPr>
              <a:t>Compound Annual Growth Rate</a:t>
            </a:r>
          </a:p>
        </p:txBody>
      </p:sp>
      <p:sp>
        <p:nvSpPr>
          <p:cNvPr id="15" name="Text Placeholder 25"/>
          <p:cNvSpPr>
            <a:spLocks noGrp="1"/>
          </p:cNvSpPr>
          <p:nvPr>
            <p:ph type="body" sz="quarter" idx="26"/>
          </p:nvPr>
        </p:nvSpPr>
        <p:spPr>
          <a:xfrm>
            <a:off x="320675" y="45947"/>
            <a:ext cx="2926080" cy="276999"/>
          </a:xfrm>
        </p:spPr>
        <p:txBody>
          <a:bodyPr/>
          <a:lstStyle/>
          <a:p>
            <a:r>
              <a:rPr lang="en-US" dirty="0"/>
              <a:t>Volume Performance</a:t>
            </a:r>
          </a:p>
          <a:p>
            <a:endParaRPr lang="en-US" dirty="0"/>
          </a:p>
        </p:txBody>
      </p:sp>
      <p:sp>
        <p:nvSpPr>
          <p:cNvPr id="30" name="Text Placeholder 13"/>
          <p:cNvSpPr txBox="1">
            <a:spLocks/>
          </p:cNvSpPr>
          <p:nvPr/>
        </p:nvSpPr>
        <p:spPr bwMode="gray">
          <a:xfrm>
            <a:off x="465620" y="1620838"/>
            <a:ext cx="2743200" cy="246217"/>
          </a:xfrm>
          <a:prstGeom prst="rect">
            <a:avLst/>
          </a:prstGeom>
        </p:spPr>
        <p:txBody>
          <a:bodyPr vert="horz" wrap="square" lIns="91435" tIns="45718" rIns="91435" bIns="45718"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lgn="ctr">
              <a:buFont typeface="Arial" pitchFamily="34" charset="0"/>
              <a:buNone/>
            </a:pPr>
            <a:r>
              <a:rPr lang="en-US" i="1">
                <a:solidFill>
                  <a:schemeClr val="accent4"/>
                </a:solidFill>
              </a:rPr>
              <a:t>2016-2021</a:t>
            </a:r>
            <a:endParaRPr lang="en-US" i="1" dirty="0">
              <a:solidFill>
                <a:schemeClr val="accent4"/>
              </a:solidFill>
            </a:endParaRPr>
          </a:p>
        </p:txBody>
      </p:sp>
      <p:sp>
        <p:nvSpPr>
          <p:cNvPr id="31" name="Text Placeholder 19"/>
          <p:cNvSpPr txBox="1">
            <a:spLocks/>
          </p:cNvSpPr>
          <p:nvPr/>
        </p:nvSpPr>
        <p:spPr bwMode="gray">
          <a:xfrm>
            <a:off x="4026262" y="1062038"/>
            <a:ext cx="1862996" cy="338554"/>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lgn="ctr">
              <a:buFont typeface="Arial" pitchFamily="34" charset="0"/>
              <a:buNone/>
            </a:pPr>
            <a:r>
              <a:rPr lang="en-US" sz="1100" b="1">
                <a:solidFill>
                  <a:schemeClr val="accent4"/>
                </a:solidFill>
              </a:rPr>
              <a:t>Hospital-Based Outpatient Volume, CAGR</a:t>
            </a:r>
            <a:endParaRPr lang="en-US" sz="1100" b="1" dirty="0">
              <a:solidFill>
                <a:schemeClr val="accent4"/>
              </a:solidFill>
            </a:endParaRPr>
          </a:p>
        </p:txBody>
      </p:sp>
      <p:sp>
        <p:nvSpPr>
          <p:cNvPr id="32" name="Text Placeholder 20"/>
          <p:cNvSpPr txBox="1">
            <a:spLocks/>
          </p:cNvSpPr>
          <p:nvPr/>
        </p:nvSpPr>
        <p:spPr bwMode="gray">
          <a:xfrm>
            <a:off x="4428949" y="1620838"/>
            <a:ext cx="1057623" cy="153888"/>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lgn="ctr">
              <a:buFont typeface="Arial" pitchFamily="34" charset="0"/>
              <a:buNone/>
            </a:pPr>
            <a:r>
              <a:rPr lang="en-US" i="1">
                <a:solidFill>
                  <a:schemeClr val="accent4"/>
                </a:solidFill>
              </a:rPr>
              <a:t>2016-2021</a:t>
            </a:r>
            <a:endParaRPr lang="en-US" i="1" dirty="0">
              <a:solidFill>
                <a:schemeClr val="accent4"/>
              </a:solidFill>
            </a:endParaRPr>
          </a:p>
        </p:txBody>
      </p:sp>
      <p:graphicFrame>
        <p:nvGraphicFramePr>
          <p:cNvPr id="33" name="Chart 32"/>
          <p:cNvGraphicFramePr/>
          <p:nvPr>
            <p:extLst>
              <p:ext uri="{D42A27DB-BD31-4B8C-83A1-F6EECF244321}">
                <p14:modId xmlns:p14="http://schemas.microsoft.com/office/powerpoint/2010/main" val="898889124"/>
              </p:ext>
            </p:extLst>
          </p:nvPr>
        </p:nvGraphicFramePr>
        <p:xfrm>
          <a:off x="-296380" y="1867054"/>
          <a:ext cx="3896830" cy="23810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Chart 33"/>
          <p:cNvGraphicFramePr/>
          <p:nvPr>
            <p:extLst>
              <p:ext uri="{D42A27DB-BD31-4B8C-83A1-F6EECF244321}">
                <p14:modId xmlns:p14="http://schemas.microsoft.com/office/powerpoint/2010/main" val="433292399"/>
              </p:ext>
            </p:extLst>
          </p:nvPr>
        </p:nvGraphicFramePr>
        <p:xfrm>
          <a:off x="3419157" y="1842627"/>
          <a:ext cx="3159125" cy="2405523"/>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 Placeholder 19"/>
          <p:cNvSpPr txBox="1">
            <a:spLocks/>
          </p:cNvSpPr>
          <p:nvPr/>
        </p:nvSpPr>
        <p:spPr bwMode="gray">
          <a:xfrm>
            <a:off x="808402" y="1062038"/>
            <a:ext cx="1862996" cy="338554"/>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lgn="ctr">
              <a:buFont typeface="Arial" pitchFamily="34" charset="0"/>
              <a:buNone/>
            </a:pPr>
            <a:r>
              <a:rPr lang="en-US" sz="1100" b="1" dirty="0">
                <a:solidFill>
                  <a:schemeClr val="accent4"/>
                </a:solidFill>
              </a:rPr>
              <a:t>Inpatient Volume,</a:t>
            </a:r>
            <a:br>
              <a:rPr lang="en-US" sz="1100" b="1" dirty="0">
                <a:solidFill>
                  <a:schemeClr val="accent4"/>
                </a:solidFill>
              </a:rPr>
            </a:br>
            <a:r>
              <a:rPr lang="en-US" sz="1100" b="1" dirty="0">
                <a:solidFill>
                  <a:schemeClr val="accent4"/>
                </a:solidFill>
              </a:rPr>
              <a:t>CAGR</a:t>
            </a:r>
            <a:r>
              <a:rPr lang="en-US" sz="1100" b="1" baseline="30000" dirty="0">
                <a:solidFill>
                  <a:schemeClr val="accent4"/>
                </a:solidFill>
              </a:rPr>
              <a:t>1</a:t>
            </a:r>
          </a:p>
        </p:txBody>
      </p:sp>
    </p:spTree>
    <p:extLst>
      <p:ext uri="{BB962C8B-B14F-4D97-AF65-F5344CB8AC3E}">
        <p14:creationId xmlns:p14="http://schemas.microsoft.com/office/powerpoint/2010/main" val="1159944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a:t>Volumes Continuing to Shift Outpatient</a:t>
            </a:r>
          </a:p>
        </p:txBody>
      </p:sp>
      <p:sp>
        <p:nvSpPr>
          <p:cNvPr id="6" name="Text Placeholder 5"/>
          <p:cNvSpPr>
            <a:spLocks noGrp="1"/>
          </p:cNvSpPr>
          <p:nvPr>
            <p:ph type="body" sz="quarter" idx="27"/>
          </p:nvPr>
        </p:nvSpPr>
        <p:spPr bwMode="gray">
          <a:xfrm>
            <a:off x="4267200" y="4465124"/>
            <a:ext cx="2133600" cy="335476"/>
          </a:xfrm>
          <a:prstGeom prst="rect">
            <a:avLst/>
          </a:prstGeom>
        </p:spPr>
        <p:txBody>
          <a:bodyPr/>
          <a:lstStyle/>
          <a:p>
            <a:r>
              <a:rPr lang="en-US" dirty="0"/>
              <a:t>Source: “Report to the Congress: Medicare Payment Policy,” </a:t>
            </a:r>
            <a:r>
              <a:rPr lang="en-US" dirty="0" err="1"/>
              <a:t>MedPAC</a:t>
            </a:r>
            <a:r>
              <a:rPr lang="en-US" dirty="0"/>
              <a:t>, March 2017, available at: </a:t>
            </a:r>
            <a:r>
              <a:rPr lang="en-US" u="sng" dirty="0">
                <a:hlinkClick r:id="rId3"/>
              </a:rPr>
              <a:t>www.medpac.gov</a:t>
            </a:r>
            <a:r>
              <a:rPr lang="en-US" dirty="0"/>
              <a:t>; Advisory Board Company Market Scenario Planner; Market Innovation Center interviews and analysis.</a:t>
            </a:r>
            <a:endParaRPr lang="en-US" dirty="0">
              <a:solidFill>
                <a:schemeClr val="accent4"/>
              </a:solidFill>
            </a:endParaRPr>
          </a:p>
        </p:txBody>
      </p:sp>
      <p:sp>
        <p:nvSpPr>
          <p:cNvPr id="4" name="Text Placeholder 3"/>
          <p:cNvSpPr>
            <a:spLocks noGrp="1"/>
          </p:cNvSpPr>
          <p:nvPr>
            <p:ph type="body" sz="quarter" idx="28"/>
          </p:nvPr>
        </p:nvSpPr>
        <p:spPr>
          <a:xfrm>
            <a:off x="0" y="4390123"/>
            <a:ext cx="1746504" cy="230832"/>
          </a:xfrm>
        </p:spPr>
        <p:txBody>
          <a:bodyPr/>
          <a:lstStyle/>
          <a:p>
            <a:r>
              <a:rPr lang="en-US" dirty="0"/>
              <a:t>Outpatient services represent entire market regardless of site of service (includes hospital-based settings, ASCs, other freestanding providers and physician offices)</a:t>
            </a:r>
          </a:p>
        </p:txBody>
      </p:sp>
      <p:sp>
        <p:nvSpPr>
          <p:cNvPr id="14" name="TextBox 13"/>
          <p:cNvSpPr txBox="1"/>
          <p:nvPr/>
        </p:nvSpPr>
        <p:spPr bwMode="gray">
          <a:xfrm>
            <a:off x="3284349" y="950931"/>
            <a:ext cx="2878326" cy="246888"/>
          </a:xfrm>
          <a:prstGeom prst="rect">
            <a:avLst/>
          </a:prstGeom>
          <a:noFill/>
        </p:spPr>
        <p:txBody>
          <a:bodyPr wrap="square" lIns="45718" tIns="45718" rIns="45718" bIns="45718" rtlCol="0">
            <a:noAutofit/>
          </a:bodyPr>
          <a:lstStyle/>
          <a:p>
            <a:pPr algn="ctr">
              <a:spcBef>
                <a:spcPts val="500"/>
              </a:spcBef>
            </a:pPr>
            <a:r>
              <a:rPr lang="en-US" sz="1100" b="1" dirty="0"/>
              <a:t>All Payer Volume Growth Projections</a:t>
            </a:r>
            <a:r>
              <a:rPr lang="en-US" sz="1100" b="1" baseline="30000" dirty="0"/>
              <a:t>1</a:t>
            </a:r>
            <a:endParaRPr lang="en-US" sz="1100" b="1" dirty="0"/>
          </a:p>
        </p:txBody>
      </p:sp>
      <p:sp>
        <p:nvSpPr>
          <p:cNvPr id="15" name="TextBox 14"/>
          <p:cNvSpPr txBox="1"/>
          <p:nvPr/>
        </p:nvSpPr>
        <p:spPr bwMode="gray">
          <a:xfrm>
            <a:off x="3351912" y="1178007"/>
            <a:ext cx="2677160" cy="246888"/>
          </a:xfrm>
          <a:prstGeom prst="rect">
            <a:avLst/>
          </a:prstGeom>
          <a:noFill/>
        </p:spPr>
        <p:txBody>
          <a:bodyPr wrap="square" lIns="45718" tIns="45718" rIns="45718" bIns="45718" rtlCol="0">
            <a:noAutofit/>
          </a:bodyPr>
          <a:lstStyle/>
          <a:p>
            <a:pPr algn="ctr">
              <a:spcBef>
                <a:spcPts val="500"/>
              </a:spcBef>
            </a:pPr>
            <a:r>
              <a:rPr lang="en-US" sz="1000" i="1" dirty="0"/>
              <a:t>2016-2021</a:t>
            </a:r>
          </a:p>
        </p:txBody>
      </p:sp>
      <p:graphicFrame>
        <p:nvGraphicFramePr>
          <p:cNvPr id="30" name="Chart 29"/>
          <p:cNvGraphicFramePr/>
          <p:nvPr>
            <p:extLst>
              <p:ext uri="{D42A27DB-BD31-4B8C-83A1-F6EECF244321}">
                <p14:modId xmlns:p14="http://schemas.microsoft.com/office/powerpoint/2010/main" val="338802876"/>
              </p:ext>
            </p:extLst>
          </p:nvPr>
        </p:nvGraphicFramePr>
        <p:xfrm>
          <a:off x="4145280" y="1382691"/>
          <a:ext cx="2255519" cy="2796907"/>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p:cNvSpPr txBox="1"/>
          <p:nvPr/>
        </p:nvSpPr>
        <p:spPr bwMode="gray">
          <a:xfrm>
            <a:off x="3461153" y="1596512"/>
            <a:ext cx="622176" cy="369332"/>
          </a:xfrm>
          <a:prstGeom prst="rect">
            <a:avLst/>
          </a:prstGeom>
          <a:noFill/>
        </p:spPr>
        <p:txBody>
          <a:bodyPr wrap="square" lIns="45720" rIns="45720" rtlCol="0">
            <a:spAutoFit/>
          </a:bodyPr>
          <a:lstStyle/>
          <a:p>
            <a:pPr algn="ctr">
              <a:spcBef>
                <a:spcPts val="500"/>
              </a:spcBef>
            </a:pPr>
            <a:r>
              <a:rPr lang="en-US" sz="900" i="1" dirty="0"/>
              <a:t>Cardiac Services</a:t>
            </a:r>
          </a:p>
        </p:txBody>
      </p:sp>
      <p:sp>
        <p:nvSpPr>
          <p:cNvPr id="32" name="TextBox 31"/>
          <p:cNvSpPr txBox="1"/>
          <p:nvPr/>
        </p:nvSpPr>
        <p:spPr bwMode="gray">
          <a:xfrm>
            <a:off x="3461153" y="2154121"/>
            <a:ext cx="622176" cy="369332"/>
          </a:xfrm>
          <a:prstGeom prst="rect">
            <a:avLst/>
          </a:prstGeom>
          <a:noFill/>
        </p:spPr>
        <p:txBody>
          <a:bodyPr wrap="square" lIns="45720" rIns="45720" rtlCol="0" anchor="ctr">
            <a:spAutoFit/>
          </a:bodyPr>
          <a:lstStyle/>
          <a:p>
            <a:pPr algn="ctr">
              <a:spcBef>
                <a:spcPts val="500"/>
              </a:spcBef>
            </a:pPr>
            <a:r>
              <a:rPr lang="en-US" sz="900" i="1" dirty="0"/>
              <a:t>Vascular Services</a:t>
            </a:r>
          </a:p>
        </p:txBody>
      </p:sp>
      <p:sp>
        <p:nvSpPr>
          <p:cNvPr id="33" name="TextBox 32"/>
          <p:cNvSpPr txBox="1"/>
          <p:nvPr/>
        </p:nvSpPr>
        <p:spPr bwMode="gray">
          <a:xfrm>
            <a:off x="3461153" y="3371968"/>
            <a:ext cx="746078" cy="230832"/>
          </a:xfrm>
          <a:prstGeom prst="rect">
            <a:avLst/>
          </a:prstGeom>
          <a:noFill/>
        </p:spPr>
        <p:txBody>
          <a:bodyPr wrap="square" lIns="45720" rIns="45720" rtlCol="0">
            <a:spAutoFit/>
          </a:bodyPr>
          <a:lstStyle/>
          <a:p>
            <a:pPr algn="ctr">
              <a:spcBef>
                <a:spcPts val="500"/>
              </a:spcBef>
            </a:pPr>
            <a:r>
              <a:rPr lang="en-US" sz="900" i="1" dirty="0"/>
              <a:t>Orthopedics</a:t>
            </a:r>
          </a:p>
        </p:txBody>
      </p:sp>
      <p:sp>
        <p:nvSpPr>
          <p:cNvPr id="34" name="TextBox 33"/>
          <p:cNvSpPr txBox="1"/>
          <p:nvPr/>
        </p:nvSpPr>
        <p:spPr bwMode="gray">
          <a:xfrm>
            <a:off x="3284349" y="2834775"/>
            <a:ext cx="989918" cy="230832"/>
          </a:xfrm>
          <a:prstGeom prst="rect">
            <a:avLst/>
          </a:prstGeom>
          <a:noFill/>
        </p:spPr>
        <p:txBody>
          <a:bodyPr wrap="square" lIns="45720" rIns="45720" rtlCol="0">
            <a:spAutoFit/>
          </a:bodyPr>
          <a:lstStyle/>
          <a:p>
            <a:pPr algn="ctr">
              <a:spcBef>
                <a:spcPts val="500"/>
              </a:spcBef>
            </a:pPr>
            <a:r>
              <a:rPr lang="en-US" sz="900" i="1" dirty="0"/>
              <a:t>Obstetrics</a:t>
            </a:r>
          </a:p>
        </p:txBody>
      </p:sp>
      <p:sp>
        <p:nvSpPr>
          <p:cNvPr id="22" name="TextBox 21"/>
          <p:cNvSpPr txBox="1"/>
          <p:nvPr/>
        </p:nvSpPr>
        <p:spPr bwMode="gray">
          <a:xfrm>
            <a:off x="107999" y="950931"/>
            <a:ext cx="2876040" cy="246888"/>
          </a:xfrm>
          <a:prstGeom prst="rect">
            <a:avLst/>
          </a:prstGeom>
          <a:noFill/>
        </p:spPr>
        <p:txBody>
          <a:bodyPr wrap="square" lIns="45718" tIns="45718" rIns="45718" bIns="45718" rtlCol="0">
            <a:noAutofit/>
          </a:bodyPr>
          <a:lstStyle/>
          <a:p>
            <a:pPr algn="ctr">
              <a:spcBef>
                <a:spcPts val="500"/>
              </a:spcBef>
            </a:pPr>
            <a:r>
              <a:rPr lang="en-US" sz="1100" b="1" dirty="0"/>
              <a:t>Medicare Volume Growth</a:t>
            </a:r>
          </a:p>
        </p:txBody>
      </p:sp>
      <p:sp>
        <p:nvSpPr>
          <p:cNvPr id="24" name="TextBox 23"/>
          <p:cNvSpPr txBox="1"/>
          <p:nvPr/>
        </p:nvSpPr>
        <p:spPr bwMode="gray">
          <a:xfrm>
            <a:off x="175751" y="1178007"/>
            <a:ext cx="2740536" cy="246888"/>
          </a:xfrm>
          <a:prstGeom prst="rect">
            <a:avLst/>
          </a:prstGeom>
          <a:noFill/>
        </p:spPr>
        <p:txBody>
          <a:bodyPr wrap="square" lIns="45718" tIns="45718" rIns="45718" bIns="45718" rtlCol="0">
            <a:noAutofit/>
          </a:bodyPr>
          <a:lstStyle/>
          <a:p>
            <a:pPr algn="ctr">
              <a:spcBef>
                <a:spcPts val="500"/>
              </a:spcBef>
            </a:pPr>
            <a:r>
              <a:rPr lang="en-US" sz="1000" i="1" dirty="0"/>
              <a:t>Cumulative Percent Change</a:t>
            </a:r>
          </a:p>
        </p:txBody>
      </p:sp>
      <p:grpSp>
        <p:nvGrpSpPr>
          <p:cNvPr id="26" name="Group 25"/>
          <p:cNvGrpSpPr/>
          <p:nvPr/>
        </p:nvGrpSpPr>
        <p:grpSpPr>
          <a:xfrm>
            <a:off x="-76200" y="1336943"/>
            <a:ext cx="3244438" cy="2808298"/>
            <a:chOff x="-5938" y="1587353"/>
            <a:chExt cx="3244438" cy="2808298"/>
          </a:xfrm>
        </p:grpSpPr>
        <p:graphicFrame>
          <p:nvGraphicFramePr>
            <p:cNvPr id="27" name="Chart 26"/>
            <p:cNvGraphicFramePr/>
            <p:nvPr>
              <p:extLst>
                <p:ext uri="{D42A27DB-BD31-4B8C-83A1-F6EECF244321}">
                  <p14:modId xmlns:p14="http://schemas.microsoft.com/office/powerpoint/2010/main" val="3121451247"/>
                </p:ext>
              </p:extLst>
            </p:nvPr>
          </p:nvGraphicFramePr>
          <p:xfrm>
            <a:off x="-5938" y="1587353"/>
            <a:ext cx="3244438" cy="2808298"/>
          </p:xfrm>
          <a:graphic>
            <a:graphicData uri="http://schemas.openxmlformats.org/drawingml/2006/chart">
              <c:chart xmlns:c="http://schemas.openxmlformats.org/drawingml/2006/chart" xmlns:r="http://schemas.openxmlformats.org/officeDocument/2006/relationships" r:id="rId5"/>
            </a:graphicData>
          </a:graphic>
        </p:graphicFrame>
        <p:grpSp>
          <p:nvGrpSpPr>
            <p:cNvPr id="28" name="Group 27"/>
            <p:cNvGrpSpPr/>
            <p:nvPr/>
          </p:nvGrpSpPr>
          <p:grpSpPr>
            <a:xfrm>
              <a:off x="215400" y="1792399"/>
              <a:ext cx="2857717" cy="1877532"/>
              <a:chOff x="215400" y="1792399"/>
              <a:chExt cx="2857717" cy="1877532"/>
            </a:xfrm>
          </p:grpSpPr>
          <p:sp>
            <p:nvSpPr>
              <p:cNvPr id="29" name="TextBox 28"/>
              <p:cNvSpPr txBox="1"/>
              <p:nvPr/>
            </p:nvSpPr>
            <p:spPr bwMode="gray">
              <a:xfrm>
                <a:off x="2531125" y="1792399"/>
                <a:ext cx="541992" cy="246888"/>
              </a:xfrm>
              <a:prstGeom prst="rect">
                <a:avLst/>
              </a:prstGeom>
              <a:noFill/>
            </p:spPr>
            <p:txBody>
              <a:bodyPr wrap="square" lIns="45720" rIns="45720" rtlCol="0">
                <a:noAutofit/>
              </a:bodyPr>
              <a:lstStyle/>
              <a:p>
                <a:pPr algn="ctr">
                  <a:spcBef>
                    <a:spcPts val="500"/>
                  </a:spcBef>
                </a:pPr>
                <a:r>
                  <a:rPr lang="en-US" sz="900" b="1"/>
                  <a:t>(47.4%)</a:t>
                </a:r>
                <a:endParaRPr lang="en-US" sz="900" b="1" dirty="0"/>
              </a:p>
            </p:txBody>
          </p:sp>
          <p:sp>
            <p:nvSpPr>
              <p:cNvPr id="35" name="TextBox 34"/>
              <p:cNvSpPr txBox="1"/>
              <p:nvPr/>
            </p:nvSpPr>
            <p:spPr bwMode="gray">
              <a:xfrm>
                <a:off x="2531125" y="3423043"/>
                <a:ext cx="541992" cy="246888"/>
              </a:xfrm>
              <a:prstGeom prst="rect">
                <a:avLst/>
              </a:prstGeom>
              <a:noFill/>
            </p:spPr>
            <p:txBody>
              <a:bodyPr wrap="square" lIns="45720" rIns="45720" rtlCol="0">
                <a:noAutofit/>
              </a:bodyPr>
              <a:lstStyle/>
              <a:p>
                <a:pPr algn="ctr">
                  <a:spcBef>
                    <a:spcPts val="500"/>
                  </a:spcBef>
                </a:pPr>
                <a:r>
                  <a:rPr lang="en-US" sz="900" b="1" dirty="0"/>
                  <a:t>(19.5%)</a:t>
                </a:r>
              </a:p>
            </p:txBody>
          </p:sp>
          <p:sp>
            <p:nvSpPr>
              <p:cNvPr id="36" name="TextBox 35"/>
              <p:cNvSpPr txBox="1"/>
              <p:nvPr/>
            </p:nvSpPr>
            <p:spPr bwMode="gray">
              <a:xfrm>
                <a:off x="215400" y="3011601"/>
                <a:ext cx="622176" cy="246888"/>
              </a:xfrm>
              <a:prstGeom prst="rect">
                <a:avLst/>
              </a:prstGeom>
              <a:noFill/>
            </p:spPr>
            <p:txBody>
              <a:bodyPr wrap="square" lIns="45720" rIns="45720" rtlCol="0">
                <a:noAutofit/>
              </a:bodyPr>
              <a:lstStyle/>
              <a:p>
                <a:pPr algn="ctr">
                  <a:spcBef>
                    <a:spcPts val="500"/>
                  </a:spcBef>
                </a:pPr>
                <a:r>
                  <a:rPr lang="en-US" sz="900" i="1" dirty="0"/>
                  <a:t>2006</a:t>
                </a:r>
              </a:p>
            </p:txBody>
          </p:sp>
          <p:sp>
            <p:nvSpPr>
              <p:cNvPr id="37" name="TextBox 36"/>
              <p:cNvSpPr txBox="1"/>
              <p:nvPr/>
            </p:nvSpPr>
            <p:spPr bwMode="gray">
              <a:xfrm>
                <a:off x="2371205" y="3011601"/>
                <a:ext cx="622176" cy="246888"/>
              </a:xfrm>
              <a:prstGeom prst="rect">
                <a:avLst/>
              </a:prstGeom>
              <a:noFill/>
            </p:spPr>
            <p:txBody>
              <a:bodyPr wrap="square" lIns="45720" rIns="45720" rtlCol="0">
                <a:noAutofit/>
              </a:bodyPr>
              <a:lstStyle/>
              <a:p>
                <a:pPr algn="ctr">
                  <a:spcBef>
                    <a:spcPts val="500"/>
                  </a:spcBef>
                </a:pPr>
                <a:r>
                  <a:rPr lang="en-US" sz="900" i="1" dirty="0"/>
                  <a:t>2015</a:t>
                </a:r>
              </a:p>
            </p:txBody>
          </p:sp>
        </p:grpSp>
      </p:grpSp>
    </p:spTree>
    <p:extLst>
      <p:ext uri="{BB962C8B-B14F-4D97-AF65-F5344CB8AC3E}">
        <p14:creationId xmlns:p14="http://schemas.microsoft.com/office/powerpoint/2010/main" val="2226405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0675" y="317903"/>
            <a:ext cx="5759450" cy="276999"/>
          </a:xfrm>
        </p:spPr>
        <p:txBody>
          <a:bodyPr/>
          <a:lstStyle/>
          <a:p>
            <a:r>
              <a:rPr lang="en-US" dirty="0"/>
              <a:t>Inpatient Imaging Utilization Decline Continues </a:t>
            </a:r>
          </a:p>
        </p:txBody>
      </p:sp>
      <p:sp>
        <p:nvSpPr>
          <p:cNvPr id="4" name="Text Placeholder 3"/>
          <p:cNvSpPr>
            <a:spLocks noGrp="1"/>
          </p:cNvSpPr>
          <p:nvPr>
            <p:ph type="body" sz="quarter" idx="26"/>
          </p:nvPr>
        </p:nvSpPr>
        <p:spPr bwMode="gray"/>
        <p:txBody>
          <a:bodyPr/>
          <a:lstStyle/>
          <a:p>
            <a:r>
              <a:rPr lang="en-US" dirty="0"/>
              <a:t>Imaging Centers</a:t>
            </a:r>
          </a:p>
        </p:txBody>
      </p:sp>
      <p:sp>
        <p:nvSpPr>
          <p:cNvPr id="39" name="Text Placeholder 4"/>
          <p:cNvSpPr>
            <a:spLocks noGrp="1"/>
          </p:cNvSpPr>
          <p:nvPr>
            <p:ph type="body" sz="quarter" idx="27"/>
          </p:nvPr>
        </p:nvSpPr>
        <p:spPr>
          <a:xfrm>
            <a:off x="4086225" y="4619012"/>
            <a:ext cx="2314575" cy="181588"/>
          </a:xfrm>
        </p:spPr>
        <p:txBody>
          <a:bodyPr/>
          <a:lstStyle/>
          <a:p>
            <a:r>
              <a:rPr lang="en-US" dirty="0"/>
              <a:t>Source: CMS Physician/Supplier Procedure Summary Master File; Neiman Health Policy Institute; Imaging Performance Partnership interviews and analysis.</a:t>
            </a:r>
          </a:p>
        </p:txBody>
      </p:sp>
      <p:sp>
        <p:nvSpPr>
          <p:cNvPr id="40" name="Text Placeholder 5"/>
          <p:cNvSpPr>
            <a:spLocks noGrp="1"/>
          </p:cNvSpPr>
          <p:nvPr>
            <p:ph type="body" sz="quarter" idx="28"/>
          </p:nvPr>
        </p:nvSpPr>
        <p:spPr>
          <a:xfrm>
            <a:off x="0" y="4544011"/>
            <a:ext cx="1746504" cy="76944"/>
          </a:xfrm>
        </p:spPr>
        <p:txBody>
          <a:bodyPr/>
          <a:lstStyle/>
          <a:p>
            <a:r>
              <a:rPr lang="en-US" dirty="0"/>
              <a:t>Diagnosis-Related Group.</a:t>
            </a:r>
          </a:p>
        </p:txBody>
      </p:sp>
      <p:sp>
        <p:nvSpPr>
          <p:cNvPr id="48" name="TextBox 47"/>
          <p:cNvSpPr txBox="1"/>
          <p:nvPr/>
        </p:nvSpPr>
        <p:spPr bwMode="gray">
          <a:xfrm>
            <a:off x="331655" y="1002568"/>
            <a:ext cx="2829697" cy="169277"/>
          </a:xfrm>
          <a:prstGeom prst="rect">
            <a:avLst/>
          </a:prstGeom>
          <a:noFill/>
        </p:spPr>
        <p:txBody>
          <a:bodyPr wrap="square" lIns="0" tIns="0" rIns="0" bIns="0" rtlCol="0">
            <a:spAutoFit/>
          </a:bodyPr>
          <a:lstStyle/>
          <a:p>
            <a:r>
              <a:rPr lang="en-US" sz="1100" b="1" dirty="0"/>
              <a:t>Factors Discouraging Inpatient Growth</a:t>
            </a:r>
          </a:p>
        </p:txBody>
      </p:sp>
      <p:sp>
        <p:nvSpPr>
          <p:cNvPr id="49" name="TextBox 48"/>
          <p:cNvSpPr txBox="1"/>
          <p:nvPr/>
        </p:nvSpPr>
        <p:spPr bwMode="gray">
          <a:xfrm>
            <a:off x="1163613" y="1592703"/>
            <a:ext cx="1501210" cy="153888"/>
          </a:xfrm>
          <a:prstGeom prst="rect">
            <a:avLst/>
          </a:prstGeom>
          <a:noFill/>
        </p:spPr>
        <p:txBody>
          <a:bodyPr wrap="square" lIns="0" tIns="0" rIns="0" bIns="0" rtlCol="0">
            <a:spAutoFit/>
          </a:bodyPr>
          <a:lstStyle/>
          <a:p>
            <a:pPr>
              <a:spcBef>
                <a:spcPts val="500"/>
              </a:spcBef>
            </a:pPr>
            <a:r>
              <a:rPr lang="en-US" sz="1000" dirty="0"/>
              <a:t>Length of stay scrutiny </a:t>
            </a:r>
          </a:p>
        </p:txBody>
      </p:sp>
      <p:sp>
        <p:nvSpPr>
          <p:cNvPr id="50" name="TextBox 49"/>
          <p:cNvSpPr txBox="1"/>
          <p:nvPr/>
        </p:nvSpPr>
        <p:spPr bwMode="gray">
          <a:xfrm>
            <a:off x="1163613" y="2829441"/>
            <a:ext cx="1422833" cy="153888"/>
          </a:xfrm>
          <a:prstGeom prst="rect">
            <a:avLst/>
          </a:prstGeom>
          <a:noFill/>
        </p:spPr>
        <p:txBody>
          <a:bodyPr wrap="square" lIns="0" tIns="0" rIns="0" bIns="0" rtlCol="0">
            <a:spAutoFit/>
          </a:bodyPr>
          <a:lstStyle/>
          <a:p>
            <a:pPr>
              <a:spcBef>
                <a:spcPts val="500"/>
              </a:spcBef>
            </a:pPr>
            <a:r>
              <a:rPr lang="en-US" sz="1000" dirty="0"/>
              <a:t>Readmissions penalties</a:t>
            </a:r>
          </a:p>
        </p:txBody>
      </p:sp>
      <p:sp>
        <p:nvSpPr>
          <p:cNvPr id="51" name="TextBox 50"/>
          <p:cNvSpPr txBox="1"/>
          <p:nvPr/>
        </p:nvSpPr>
        <p:spPr bwMode="gray">
          <a:xfrm>
            <a:off x="1163613" y="3447811"/>
            <a:ext cx="1570878" cy="153888"/>
          </a:xfrm>
          <a:prstGeom prst="rect">
            <a:avLst/>
          </a:prstGeom>
          <a:noFill/>
        </p:spPr>
        <p:txBody>
          <a:bodyPr wrap="square" lIns="0" tIns="0" rIns="0" bIns="0" rtlCol="0">
            <a:spAutoFit/>
          </a:bodyPr>
          <a:lstStyle/>
          <a:p>
            <a:pPr>
              <a:spcBef>
                <a:spcPts val="500"/>
              </a:spcBef>
            </a:pPr>
            <a:r>
              <a:rPr lang="en-US" sz="1000" dirty="0"/>
              <a:t>Payment transition to DRG</a:t>
            </a:r>
            <a:r>
              <a:rPr lang="en-US" sz="1000" baseline="30000" dirty="0"/>
              <a:t>1</a:t>
            </a:r>
            <a:endParaRPr lang="en-US" sz="1000" dirty="0"/>
          </a:p>
        </p:txBody>
      </p:sp>
      <p:sp>
        <p:nvSpPr>
          <p:cNvPr id="52" name="TextBox 51"/>
          <p:cNvSpPr txBox="1"/>
          <p:nvPr/>
        </p:nvSpPr>
        <p:spPr bwMode="gray">
          <a:xfrm>
            <a:off x="1163612" y="2211072"/>
            <a:ext cx="1640547" cy="153888"/>
          </a:xfrm>
          <a:prstGeom prst="rect">
            <a:avLst/>
          </a:prstGeom>
          <a:noFill/>
        </p:spPr>
        <p:txBody>
          <a:bodyPr wrap="square" lIns="0" tIns="0" rIns="0" bIns="0" rtlCol="0">
            <a:spAutoFit/>
          </a:bodyPr>
          <a:lstStyle/>
          <a:p>
            <a:pPr>
              <a:spcBef>
                <a:spcPts val="500"/>
              </a:spcBef>
            </a:pPr>
            <a:r>
              <a:rPr lang="en-US" sz="1000" dirty="0"/>
              <a:t>Alternative payment models</a:t>
            </a:r>
          </a:p>
        </p:txBody>
      </p:sp>
      <p:pic>
        <p:nvPicPr>
          <p:cNvPr id="58" name="Picture 5" descr="L:\public\share\ABC Templates and Resources\Template Resources (AB and TABC)\Art Icons Logos (AB and TABC)\Icons (AB and TABC)\Warning-yiel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853" y="2782021"/>
            <a:ext cx="275147" cy="2421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487" y="2157509"/>
            <a:ext cx="291093" cy="26101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487" y="3410488"/>
            <a:ext cx="234717" cy="22454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889" y="1539522"/>
            <a:ext cx="283912" cy="283912"/>
          </a:xfrm>
          <a:prstGeom prst="rect">
            <a:avLst/>
          </a:prstGeom>
        </p:spPr>
      </p:pic>
      <p:sp>
        <p:nvSpPr>
          <p:cNvPr id="60" name="TextBox 59"/>
          <p:cNvSpPr txBox="1"/>
          <p:nvPr/>
        </p:nvSpPr>
        <p:spPr bwMode="gray">
          <a:xfrm>
            <a:off x="3397737" y="1032701"/>
            <a:ext cx="2581574" cy="169277"/>
          </a:xfrm>
          <a:prstGeom prst="rect">
            <a:avLst/>
          </a:prstGeom>
          <a:noFill/>
        </p:spPr>
        <p:txBody>
          <a:bodyPr wrap="square" lIns="0" tIns="0" rIns="0" bIns="0" rtlCol="0">
            <a:spAutoFit/>
          </a:bodyPr>
          <a:lstStyle/>
          <a:p>
            <a:r>
              <a:rPr lang="en-US" sz="1100" b="1" dirty="0"/>
              <a:t>Total Imaging Procedures</a:t>
            </a:r>
          </a:p>
        </p:txBody>
      </p:sp>
      <p:sp>
        <p:nvSpPr>
          <p:cNvPr id="61" name="TextBox 60"/>
          <p:cNvSpPr txBox="1"/>
          <p:nvPr/>
        </p:nvSpPr>
        <p:spPr bwMode="gray">
          <a:xfrm>
            <a:off x="3397737" y="1263999"/>
            <a:ext cx="2407762" cy="153888"/>
          </a:xfrm>
          <a:prstGeom prst="rect">
            <a:avLst/>
          </a:prstGeom>
          <a:noFill/>
        </p:spPr>
        <p:txBody>
          <a:bodyPr wrap="square" lIns="0" tIns="0" rIns="0" bIns="0" rtlCol="0">
            <a:spAutoFit/>
          </a:bodyPr>
          <a:lstStyle/>
          <a:p>
            <a:r>
              <a:rPr lang="en-US" sz="1000" i="1" dirty="0"/>
              <a:t>Hospital Inpatient Versus Total Outpatient</a:t>
            </a:r>
          </a:p>
        </p:txBody>
      </p:sp>
      <p:grpSp>
        <p:nvGrpSpPr>
          <p:cNvPr id="62" name="Group 61"/>
          <p:cNvGrpSpPr/>
          <p:nvPr/>
        </p:nvGrpSpPr>
        <p:grpSpPr>
          <a:xfrm>
            <a:off x="3400813" y="1609699"/>
            <a:ext cx="2672446" cy="2723594"/>
            <a:chOff x="-2162068" y="1975482"/>
            <a:chExt cx="3141715" cy="2808298"/>
          </a:xfrm>
        </p:grpSpPr>
        <p:graphicFrame>
          <p:nvGraphicFramePr>
            <p:cNvPr id="63" name="Chart 62"/>
            <p:cNvGraphicFramePr/>
            <p:nvPr>
              <p:extLst>
                <p:ext uri="{D42A27DB-BD31-4B8C-83A1-F6EECF244321}">
                  <p14:modId xmlns:p14="http://schemas.microsoft.com/office/powerpoint/2010/main" val="502435041"/>
                </p:ext>
              </p:extLst>
            </p:nvPr>
          </p:nvGraphicFramePr>
          <p:xfrm>
            <a:off x="-2021973" y="1975482"/>
            <a:ext cx="3001620" cy="2808298"/>
          </p:xfrm>
          <a:graphic>
            <a:graphicData uri="http://schemas.openxmlformats.org/drawingml/2006/chart">
              <c:chart xmlns:c="http://schemas.openxmlformats.org/drawingml/2006/chart" xmlns:r="http://schemas.openxmlformats.org/officeDocument/2006/relationships" r:id="rId7"/>
            </a:graphicData>
          </a:graphic>
        </p:graphicFrame>
        <p:sp>
          <p:nvSpPr>
            <p:cNvPr id="64" name="TextBox 63"/>
            <p:cNvSpPr txBox="1"/>
            <p:nvPr/>
          </p:nvSpPr>
          <p:spPr bwMode="gray">
            <a:xfrm>
              <a:off x="-2162068" y="3716972"/>
              <a:ext cx="261976" cy="123111"/>
            </a:xfrm>
            <a:prstGeom prst="rect">
              <a:avLst/>
            </a:prstGeom>
            <a:noFill/>
          </p:spPr>
          <p:txBody>
            <a:bodyPr wrap="square" lIns="0" tIns="0" rIns="0" bIns="0" rtlCol="0">
              <a:spAutoFit/>
            </a:bodyPr>
            <a:lstStyle/>
            <a:p>
              <a:pPr algn="ctr">
                <a:spcBef>
                  <a:spcPts val="500"/>
                </a:spcBef>
              </a:pPr>
              <a:r>
                <a:rPr lang="en-US" sz="800" i="1" dirty="0"/>
                <a:t>30M</a:t>
              </a:r>
            </a:p>
          </p:txBody>
        </p:sp>
        <p:sp>
          <p:nvSpPr>
            <p:cNvPr id="65" name="TextBox 64"/>
            <p:cNvSpPr txBox="1"/>
            <p:nvPr/>
          </p:nvSpPr>
          <p:spPr bwMode="gray">
            <a:xfrm>
              <a:off x="-2162068" y="2890027"/>
              <a:ext cx="261976" cy="123111"/>
            </a:xfrm>
            <a:prstGeom prst="rect">
              <a:avLst/>
            </a:prstGeom>
            <a:noFill/>
          </p:spPr>
          <p:txBody>
            <a:bodyPr wrap="square" lIns="0" tIns="0" rIns="0" bIns="0" rtlCol="0">
              <a:spAutoFit/>
            </a:bodyPr>
            <a:lstStyle/>
            <a:p>
              <a:pPr algn="ctr">
                <a:spcBef>
                  <a:spcPts val="500"/>
                </a:spcBef>
              </a:pPr>
              <a:r>
                <a:rPr lang="en-US" sz="800" i="1" dirty="0"/>
                <a:t>40M</a:t>
              </a:r>
            </a:p>
          </p:txBody>
        </p:sp>
        <p:sp>
          <p:nvSpPr>
            <p:cNvPr id="66" name="TextBox 65"/>
            <p:cNvSpPr txBox="1"/>
            <p:nvPr/>
          </p:nvSpPr>
          <p:spPr bwMode="gray">
            <a:xfrm>
              <a:off x="-2162068" y="2063083"/>
              <a:ext cx="261976" cy="123111"/>
            </a:xfrm>
            <a:prstGeom prst="rect">
              <a:avLst/>
            </a:prstGeom>
            <a:noFill/>
          </p:spPr>
          <p:txBody>
            <a:bodyPr wrap="square" lIns="0" tIns="0" rIns="0" bIns="0" rtlCol="0">
              <a:spAutoFit/>
            </a:bodyPr>
            <a:lstStyle/>
            <a:p>
              <a:pPr algn="ctr">
                <a:spcBef>
                  <a:spcPts val="500"/>
                </a:spcBef>
              </a:pPr>
              <a:r>
                <a:rPr lang="en-US" sz="800" i="1" dirty="0"/>
                <a:t>50M</a:t>
              </a:r>
            </a:p>
          </p:txBody>
        </p:sp>
      </p:grpSp>
      <p:sp>
        <p:nvSpPr>
          <p:cNvPr id="67" name="TextBox 66"/>
          <p:cNvSpPr txBox="1"/>
          <p:nvPr/>
        </p:nvSpPr>
        <p:spPr bwMode="gray">
          <a:xfrm>
            <a:off x="3397737" y="1478894"/>
            <a:ext cx="2059758" cy="130805"/>
          </a:xfrm>
          <a:prstGeom prst="rect">
            <a:avLst/>
          </a:prstGeom>
          <a:noFill/>
        </p:spPr>
        <p:txBody>
          <a:bodyPr wrap="square" lIns="0" tIns="0" rIns="0" bIns="0" rtlCol="0">
            <a:spAutoFit/>
          </a:bodyPr>
          <a:lstStyle/>
          <a:p>
            <a:r>
              <a:rPr lang="pt-BR" sz="850" dirty="0"/>
              <a:t>Medicare Fee-for-Service, 2011-2015</a:t>
            </a:r>
          </a:p>
        </p:txBody>
      </p:sp>
      <p:grpSp>
        <p:nvGrpSpPr>
          <p:cNvPr id="68" name="Group 67"/>
          <p:cNvGrpSpPr/>
          <p:nvPr/>
        </p:nvGrpSpPr>
        <p:grpSpPr bwMode="gray">
          <a:xfrm>
            <a:off x="3612128" y="3522761"/>
            <a:ext cx="98617" cy="121691"/>
            <a:chOff x="1582428" y="1781772"/>
            <a:chExt cx="98617" cy="121691"/>
          </a:xfrm>
        </p:grpSpPr>
        <p:sp>
          <p:nvSpPr>
            <p:cNvPr id="69" name="Freeform 68"/>
            <p:cNvSpPr/>
            <p:nvPr/>
          </p:nvSpPr>
          <p:spPr bwMode="gray">
            <a:xfrm rot="5400000">
              <a:off x="1571339" y="1793759"/>
              <a:ext cx="120793" cy="98616"/>
            </a:xfrm>
            <a:custGeom>
              <a:avLst/>
              <a:gdLst>
                <a:gd name="connsiteX0" fmla="*/ 0 w 108885"/>
                <a:gd name="connsiteY0" fmla="*/ 91440 h 91440"/>
                <a:gd name="connsiteX1" fmla="*/ 22860 w 108885"/>
                <a:gd name="connsiteY1" fmla="*/ 0 h 91440"/>
                <a:gd name="connsiteX2" fmla="*/ 108885 w 108885"/>
                <a:gd name="connsiteY2" fmla="*/ 0 h 91440"/>
                <a:gd name="connsiteX3" fmla="*/ 86025 w 108885"/>
                <a:gd name="connsiteY3" fmla="*/ 91440 h 91440"/>
                <a:gd name="connsiteX4" fmla="*/ 0 w 108885"/>
                <a:gd name="connsiteY4" fmla="*/ 91440 h 91440"/>
                <a:gd name="connsiteX0" fmla="*/ 0 w 120793"/>
                <a:gd name="connsiteY0" fmla="*/ 91438 h 91440"/>
                <a:gd name="connsiteX1" fmla="*/ 34768 w 120793"/>
                <a:gd name="connsiteY1" fmla="*/ 0 h 91440"/>
                <a:gd name="connsiteX2" fmla="*/ 120793 w 120793"/>
                <a:gd name="connsiteY2" fmla="*/ 0 h 91440"/>
                <a:gd name="connsiteX3" fmla="*/ 97933 w 120793"/>
                <a:gd name="connsiteY3" fmla="*/ 91440 h 91440"/>
                <a:gd name="connsiteX4" fmla="*/ 0 w 120793"/>
                <a:gd name="connsiteY4" fmla="*/ 91438 h 91440"/>
                <a:gd name="connsiteX0" fmla="*/ 0 w 120793"/>
                <a:gd name="connsiteY0" fmla="*/ 91438 h 91438"/>
                <a:gd name="connsiteX1" fmla="*/ 34768 w 120793"/>
                <a:gd name="connsiteY1" fmla="*/ 0 h 91438"/>
                <a:gd name="connsiteX2" fmla="*/ 120793 w 120793"/>
                <a:gd name="connsiteY2" fmla="*/ 0 h 91438"/>
                <a:gd name="connsiteX3" fmla="*/ 88406 w 120793"/>
                <a:gd name="connsiteY3" fmla="*/ 91438 h 91438"/>
                <a:gd name="connsiteX4" fmla="*/ 0 w 120793"/>
                <a:gd name="connsiteY4" fmla="*/ 91438 h 91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93" h="91438">
                  <a:moveTo>
                    <a:pt x="0" y="91438"/>
                  </a:moveTo>
                  <a:lnTo>
                    <a:pt x="34768" y="0"/>
                  </a:lnTo>
                  <a:lnTo>
                    <a:pt x="120793" y="0"/>
                  </a:lnTo>
                  <a:lnTo>
                    <a:pt x="88406" y="91438"/>
                  </a:lnTo>
                  <a:lnTo>
                    <a:pt x="0" y="91438"/>
                  </a:lnTo>
                  <a:close/>
                </a:path>
              </a:pathLst>
            </a:custGeom>
            <a:solidFill>
              <a:schemeClr val="bg1"/>
            </a:solidFill>
            <a:ln w="9525" cap="flat" cmpd="sng" algn="ctr">
              <a:no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bodyPr>
            <a:lstStyle/>
            <a:p>
              <a:pPr algn="l"/>
              <a:endParaRPr lang="en-US" sz="1000" dirty="0">
                <a:latin typeface="+mn-lt"/>
              </a:endParaRPr>
            </a:p>
          </p:txBody>
        </p:sp>
        <p:cxnSp>
          <p:nvCxnSpPr>
            <p:cNvPr id="70" name="Straight Connector 69"/>
            <p:cNvCxnSpPr/>
            <p:nvPr/>
          </p:nvCxnSpPr>
          <p:spPr bwMode="gray">
            <a:xfrm>
              <a:off x="1584811" y="1781772"/>
              <a:ext cx="96234" cy="36296"/>
            </a:xfrm>
            <a:prstGeom prst="line">
              <a:avLst/>
            </a:prstGeom>
            <a:solidFill>
              <a:schemeClr val="accent1"/>
            </a:solidFill>
            <a:ln w="9525" cap="flat" cmpd="sng" algn="ctr">
              <a:solidFill>
                <a:schemeClr val="tx1"/>
              </a:solidFill>
              <a:prstDash val="solid"/>
              <a:miter lim="800000"/>
              <a:headEnd type="none" w="med" len="med"/>
              <a:tailEnd type="none"/>
            </a:ln>
            <a:effectLst/>
          </p:spPr>
        </p:cxnSp>
        <p:cxnSp>
          <p:nvCxnSpPr>
            <p:cNvPr id="71" name="Straight Connector 70"/>
            <p:cNvCxnSpPr/>
            <p:nvPr/>
          </p:nvCxnSpPr>
          <p:spPr bwMode="gray">
            <a:xfrm>
              <a:off x="1582429" y="1865114"/>
              <a:ext cx="96234" cy="36296"/>
            </a:xfrm>
            <a:prstGeom prst="line">
              <a:avLst/>
            </a:prstGeom>
            <a:solidFill>
              <a:schemeClr val="accent1"/>
            </a:solidFill>
            <a:ln w="9525" cap="flat" cmpd="sng" algn="ctr">
              <a:solidFill>
                <a:schemeClr val="tx1"/>
              </a:solidFill>
              <a:prstDash val="solid"/>
              <a:miter lim="800000"/>
              <a:headEnd type="none" w="med" len="med"/>
              <a:tailEnd type="none"/>
            </a:ln>
            <a:effectLst/>
          </p:spPr>
        </p:cxnSp>
      </p:grpSp>
    </p:spTree>
    <p:extLst>
      <p:ext uri="{BB962C8B-B14F-4D97-AF65-F5344CB8AC3E}">
        <p14:creationId xmlns:p14="http://schemas.microsoft.com/office/powerpoint/2010/main" val="2114018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75" y="317903"/>
            <a:ext cx="5759450" cy="276999"/>
          </a:xfrm>
        </p:spPr>
        <p:txBody>
          <a:bodyPr/>
          <a:lstStyle/>
          <a:p>
            <a:r>
              <a:rPr lang="en-US" dirty="0"/>
              <a:t>Modest Outpatient Imaging Opportunities</a:t>
            </a:r>
          </a:p>
        </p:txBody>
      </p:sp>
      <p:sp>
        <p:nvSpPr>
          <p:cNvPr id="3" name="Text Placeholder 2"/>
          <p:cNvSpPr>
            <a:spLocks noGrp="1"/>
          </p:cNvSpPr>
          <p:nvPr>
            <p:ph type="body" sz="quarter" idx="25"/>
          </p:nvPr>
        </p:nvSpPr>
        <p:spPr/>
        <p:txBody>
          <a:bodyPr/>
          <a:lstStyle/>
          <a:p>
            <a:r>
              <a:rPr lang="en-US" dirty="0"/>
              <a:t>Imaging Volumes Mostly Outpatient</a:t>
            </a:r>
          </a:p>
        </p:txBody>
      </p:sp>
      <p:sp>
        <p:nvSpPr>
          <p:cNvPr id="5" name="Text Placeholder 4"/>
          <p:cNvSpPr>
            <a:spLocks noGrp="1"/>
          </p:cNvSpPr>
          <p:nvPr>
            <p:ph type="body" sz="quarter" idx="27"/>
          </p:nvPr>
        </p:nvSpPr>
        <p:spPr>
          <a:xfrm>
            <a:off x="4086225" y="4542068"/>
            <a:ext cx="2314575" cy="258532"/>
          </a:xfrm>
        </p:spPr>
        <p:txBody>
          <a:bodyPr/>
          <a:lstStyle/>
          <a:p>
            <a:r>
              <a:rPr lang="en-US" dirty="0"/>
              <a:t>Source: CMS Physician/Supplier Procedure Summary Master File; Neiman Health Policy Institute; Market Scenario Planner, Advisory Board, 2017; Imaging Performance Partnership interviews and analysis. </a:t>
            </a:r>
          </a:p>
        </p:txBody>
      </p:sp>
      <p:sp>
        <p:nvSpPr>
          <p:cNvPr id="6" name="Text Placeholder 5"/>
          <p:cNvSpPr>
            <a:spLocks noGrp="1"/>
          </p:cNvSpPr>
          <p:nvPr>
            <p:ph type="body" sz="quarter" idx="28"/>
          </p:nvPr>
        </p:nvSpPr>
        <p:spPr>
          <a:xfrm>
            <a:off x="0" y="4506587"/>
            <a:ext cx="3657600" cy="166712"/>
          </a:xfrm>
        </p:spPr>
        <p:txBody>
          <a:bodyPr numCol="2"/>
          <a:lstStyle/>
          <a:p>
            <a:r>
              <a:rPr lang="en-US" dirty="0"/>
              <a:t>Ultrasound.</a:t>
            </a:r>
          </a:p>
          <a:p>
            <a:r>
              <a:rPr lang="en-US" dirty="0"/>
              <a:t>Hospital Outpatient Department.</a:t>
            </a:r>
          </a:p>
          <a:p>
            <a:r>
              <a:rPr lang="en-US" dirty="0"/>
              <a:t>Emergency Department.</a:t>
            </a:r>
          </a:p>
          <a:p>
            <a:r>
              <a:rPr lang="en-US" dirty="0"/>
              <a:t>Advanced imaging includes CT, MRI, PET, nuclear medicine.</a:t>
            </a:r>
          </a:p>
        </p:txBody>
      </p:sp>
      <p:graphicFrame>
        <p:nvGraphicFramePr>
          <p:cNvPr id="10" name="Chart 9"/>
          <p:cNvGraphicFramePr/>
          <p:nvPr>
            <p:extLst/>
          </p:nvPr>
        </p:nvGraphicFramePr>
        <p:xfrm>
          <a:off x="3445062" y="1624015"/>
          <a:ext cx="2222578" cy="1376360"/>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bwMode="gray">
          <a:xfrm>
            <a:off x="3481016" y="1465709"/>
            <a:ext cx="2516416" cy="153888"/>
          </a:xfrm>
          <a:prstGeom prst="rect">
            <a:avLst/>
          </a:prstGeom>
          <a:noFill/>
        </p:spPr>
        <p:txBody>
          <a:bodyPr wrap="square" lIns="0" tIns="0" rIns="0" bIns="0" rtlCol="0">
            <a:spAutoFit/>
          </a:bodyPr>
          <a:lstStyle/>
          <a:p>
            <a:r>
              <a:rPr lang="en-US" sz="1000" b="1" dirty="0"/>
              <a:t>All Imaging Procedures</a:t>
            </a:r>
          </a:p>
        </p:txBody>
      </p:sp>
      <p:sp>
        <p:nvSpPr>
          <p:cNvPr id="16" name="TextBox 15"/>
          <p:cNvSpPr txBox="1"/>
          <p:nvPr/>
        </p:nvSpPr>
        <p:spPr bwMode="gray">
          <a:xfrm>
            <a:off x="3481016" y="1060111"/>
            <a:ext cx="2665204" cy="169277"/>
          </a:xfrm>
          <a:prstGeom prst="rect">
            <a:avLst/>
          </a:prstGeom>
          <a:noFill/>
        </p:spPr>
        <p:txBody>
          <a:bodyPr wrap="square" lIns="0" tIns="0" rIns="0" bIns="0" rtlCol="0">
            <a:spAutoFit/>
          </a:bodyPr>
          <a:lstStyle/>
          <a:p>
            <a:r>
              <a:rPr lang="en-US" sz="1100" b="1" dirty="0"/>
              <a:t>Imaging Procedures by Care Setting</a:t>
            </a:r>
          </a:p>
        </p:txBody>
      </p:sp>
      <p:sp>
        <p:nvSpPr>
          <p:cNvPr id="17" name="TextBox 16"/>
          <p:cNvSpPr txBox="1"/>
          <p:nvPr/>
        </p:nvSpPr>
        <p:spPr bwMode="gray">
          <a:xfrm>
            <a:off x="3481016" y="1246027"/>
            <a:ext cx="2059758" cy="130805"/>
          </a:xfrm>
          <a:prstGeom prst="rect">
            <a:avLst/>
          </a:prstGeom>
          <a:noFill/>
        </p:spPr>
        <p:txBody>
          <a:bodyPr wrap="square" lIns="0" tIns="0" rIns="0" bIns="0" rtlCol="0">
            <a:spAutoFit/>
          </a:bodyPr>
          <a:lstStyle/>
          <a:p>
            <a:r>
              <a:rPr lang="pt-BR" sz="850" dirty="0"/>
              <a:t>Medicare Part B, 2014</a:t>
            </a:r>
          </a:p>
        </p:txBody>
      </p:sp>
      <p:graphicFrame>
        <p:nvGraphicFramePr>
          <p:cNvPr id="26" name="Chart 25"/>
          <p:cNvGraphicFramePr/>
          <p:nvPr>
            <p:extLst/>
          </p:nvPr>
        </p:nvGraphicFramePr>
        <p:xfrm>
          <a:off x="3638444" y="3152775"/>
          <a:ext cx="1835814" cy="1453407"/>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Box 30"/>
          <p:cNvSpPr txBox="1"/>
          <p:nvPr/>
        </p:nvSpPr>
        <p:spPr bwMode="gray">
          <a:xfrm>
            <a:off x="3481016" y="3040151"/>
            <a:ext cx="2516416" cy="153888"/>
          </a:xfrm>
          <a:prstGeom prst="rect">
            <a:avLst/>
          </a:prstGeom>
          <a:noFill/>
        </p:spPr>
        <p:txBody>
          <a:bodyPr wrap="square" lIns="0" tIns="0" rIns="0" bIns="0" rtlCol="0">
            <a:spAutoFit/>
          </a:bodyPr>
          <a:lstStyle/>
          <a:p>
            <a:r>
              <a:rPr lang="en-US" sz="1000" b="1" dirty="0"/>
              <a:t>Advanced Imaging Procedures</a:t>
            </a:r>
            <a:r>
              <a:rPr lang="en-US" sz="1000" b="1" baseline="30000" dirty="0"/>
              <a:t>4</a:t>
            </a:r>
          </a:p>
        </p:txBody>
      </p:sp>
      <p:sp>
        <p:nvSpPr>
          <p:cNvPr id="35" name="TextBox 34"/>
          <p:cNvSpPr txBox="1"/>
          <p:nvPr/>
        </p:nvSpPr>
        <p:spPr bwMode="gray">
          <a:xfrm>
            <a:off x="5023168" y="1739400"/>
            <a:ext cx="499447" cy="138499"/>
          </a:xfrm>
          <a:prstGeom prst="rect">
            <a:avLst/>
          </a:prstGeom>
          <a:noFill/>
        </p:spPr>
        <p:txBody>
          <a:bodyPr wrap="square" lIns="0" tIns="0" rIns="0" bIns="0" rtlCol="0">
            <a:spAutoFit/>
          </a:bodyPr>
          <a:lstStyle/>
          <a:p>
            <a:pPr algn="ctr">
              <a:spcBef>
                <a:spcPts val="500"/>
              </a:spcBef>
            </a:pPr>
            <a:r>
              <a:rPr lang="en-US" sz="900" i="1" dirty="0"/>
              <a:t>HOPD</a:t>
            </a:r>
            <a:r>
              <a:rPr lang="en-US" sz="900" i="1" baseline="30000" dirty="0"/>
              <a:t>2</a:t>
            </a:r>
            <a:endParaRPr lang="en-US" sz="900" i="1" dirty="0"/>
          </a:p>
        </p:txBody>
      </p:sp>
      <p:sp>
        <p:nvSpPr>
          <p:cNvPr id="36" name="TextBox 35"/>
          <p:cNvSpPr txBox="1"/>
          <p:nvPr/>
        </p:nvSpPr>
        <p:spPr bwMode="gray">
          <a:xfrm>
            <a:off x="4935633" y="2682677"/>
            <a:ext cx="499447" cy="138499"/>
          </a:xfrm>
          <a:prstGeom prst="rect">
            <a:avLst/>
          </a:prstGeom>
          <a:noFill/>
        </p:spPr>
        <p:txBody>
          <a:bodyPr wrap="square" lIns="0" tIns="0" rIns="0" bIns="0" rtlCol="0">
            <a:spAutoFit/>
          </a:bodyPr>
          <a:lstStyle/>
          <a:p>
            <a:pPr algn="ctr">
              <a:spcBef>
                <a:spcPts val="500"/>
              </a:spcBef>
            </a:pPr>
            <a:r>
              <a:rPr lang="en-US" sz="900" i="1" dirty="0"/>
              <a:t>Office</a:t>
            </a:r>
          </a:p>
        </p:txBody>
      </p:sp>
      <p:sp>
        <p:nvSpPr>
          <p:cNvPr id="37" name="TextBox 36"/>
          <p:cNvSpPr txBox="1"/>
          <p:nvPr/>
        </p:nvSpPr>
        <p:spPr bwMode="gray">
          <a:xfrm>
            <a:off x="3588336" y="1994218"/>
            <a:ext cx="499447" cy="138499"/>
          </a:xfrm>
          <a:prstGeom prst="rect">
            <a:avLst/>
          </a:prstGeom>
          <a:noFill/>
        </p:spPr>
        <p:txBody>
          <a:bodyPr wrap="square" lIns="0" tIns="0" rIns="0" bIns="0" rtlCol="0">
            <a:spAutoFit/>
          </a:bodyPr>
          <a:lstStyle/>
          <a:p>
            <a:pPr algn="ctr">
              <a:spcBef>
                <a:spcPts val="500"/>
              </a:spcBef>
            </a:pPr>
            <a:r>
              <a:rPr lang="en-US" sz="900" i="1" dirty="0"/>
              <a:t>ED</a:t>
            </a:r>
            <a:r>
              <a:rPr lang="en-US" sz="900" i="1" baseline="30000" dirty="0"/>
              <a:t>3</a:t>
            </a:r>
            <a:endParaRPr lang="en-US" sz="900" i="1" dirty="0"/>
          </a:p>
        </p:txBody>
      </p:sp>
      <p:sp>
        <p:nvSpPr>
          <p:cNvPr id="38" name="TextBox 37"/>
          <p:cNvSpPr txBox="1"/>
          <p:nvPr/>
        </p:nvSpPr>
        <p:spPr bwMode="gray">
          <a:xfrm>
            <a:off x="3719141" y="1711205"/>
            <a:ext cx="499447" cy="138499"/>
          </a:xfrm>
          <a:prstGeom prst="rect">
            <a:avLst/>
          </a:prstGeom>
          <a:noFill/>
        </p:spPr>
        <p:txBody>
          <a:bodyPr wrap="square" lIns="0" tIns="0" rIns="0" bIns="0" rtlCol="0">
            <a:spAutoFit/>
          </a:bodyPr>
          <a:lstStyle/>
          <a:p>
            <a:pPr algn="ctr">
              <a:spcBef>
                <a:spcPts val="500"/>
              </a:spcBef>
            </a:pPr>
            <a:r>
              <a:rPr lang="en-US" sz="900" i="1" dirty="0"/>
              <a:t>Inpatient</a:t>
            </a:r>
          </a:p>
        </p:txBody>
      </p:sp>
      <p:sp>
        <p:nvSpPr>
          <p:cNvPr id="39" name="TextBox 38"/>
          <p:cNvSpPr txBox="1"/>
          <p:nvPr/>
        </p:nvSpPr>
        <p:spPr bwMode="gray">
          <a:xfrm>
            <a:off x="5065640" y="3378705"/>
            <a:ext cx="499447" cy="138499"/>
          </a:xfrm>
          <a:prstGeom prst="rect">
            <a:avLst/>
          </a:prstGeom>
          <a:noFill/>
        </p:spPr>
        <p:txBody>
          <a:bodyPr wrap="square" lIns="0" tIns="0" rIns="0" bIns="0" rtlCol="0">
            <a:spAutoFit/>
          </a:bodyPr>
          <a:lstStyle/>
          <a:p>
            <a:pPr algn="ctr">
              <a:spcBef>
                <a:spcPts val="500"/>
              </a:spcBef>
            </a:pPr>
            <a:r>
              <a:rPr lang="en-US" sz="900" i="1" dirty="0"/>
              <a:t>HOPD</a:t>
            </a:r>
          </a:p>
        </p:txBody>
      </p:sp>
      <p:sp>
        <p:nvSpPr>
          <p:cNvPr id="40" name="TextBox 39"/>
          <p:cNvSpPr txBox="1"/>
          <p:nvPr/>
        </p:nvSpPr>
        <p:spPr bwMode="gray">
          <a:xfrm>
            <a:off x="5065640" y="4366826"/>
            <a:ext cx="499447" cy="138499"/>
          </a:xfrm>
          <a:prstGeom prst="rect">
            <a:avLst/>
          </a:prstGeom>
          <a:noFill/>
        </p:spPr>
        <p:txBody>
          <a:bodyPr wrap="square" lIns="0" tIns="0" rIns="0" bIns="0" rtlCol="0">
            <a:spAutoFit/>
          </a:bodyPr>
          <a:lstStyle/>
          <a:p>
            <a:pPr algn="ctr">
              <a:spcBef>
                <a:spcPts val="500"/>
              </a:spcBef>
            </a:pPr>
            <a:r>
              <a:rPr lang="en-US" sz="900" i="1" dirty="0"/>
              <a:t>Office</a:t>
            </a:r>
          </a:p>
        </p:txBody>
      </p:sp>
      <p:sp>
        <p:nvSpPr>
          <p:cNvPr id="41" name="TextBox 40"/>
          <p:cNvSpPr txBox="1"/>
          <p:nvPr/>
        </p:nvSpPr>
        <p:spPr bwMode="gray">
          <a:xfrm>
            <a:off x="3498495" y="4123191"/>
            <a:ext cx="499447" cy="138499"/>
          </a:xfrm>
          <a:prstGeom prst="rect">
            <a:avLst/>
          </a:prstGeom>
          <a:noFill/>
        </p:spPr>
        <p:txBody>
          <a:bodyPr wrap="square" lIns="0" tIns="0" rIns="0" bIns="0" rtlCol="0">
            <a:spAutoFit/>
          </a:bodyPr>
          <a:lstStyle/>
          <a:p>
            <a:pPr algn="ctr">
              <a:spcBef>
                <a:spcPts val="500"/>
              </a:spcBef>
            </a:pPr>
            <a:r>
              <a:rPr lang="en-US" sz="900" i="1" dirty="0"/>
              <a:t>ED</a:t>
            </a:r>
          </a:p>
        </p:txBody>
      </p:sp>
      <p:sp>
        <p:nvSpPr>
          <p:cNvPr id="42" name="TextBox 41"/>
          <p:cNvSpPr txBox="1"/>
          <p:nvPr/>
        </p:nvSpPr>
        <p:spPr bwMode="gray">
          <a:xfrm>
            <a:off x="3559439" y="3378706"/>
            <a:ext cx="499447" cy="138499"/>
          </a:xfrm>
          <a:prstGeom prst="rect">
            <a:avLst/>
          </a:prstGeom>
          <a:noFill/>
        </p:spPr>
        <p:txBody>
          <a:bodyPr wrap="square" lIns="0" tIns="0" rIns="0" bIns="0" rtlCol="0">
            <a:spAutoFit/>
          </a:bodyPr>
          <a:lstStyle/>
          <a:p>
            <a:pPr algn="ctr">
              <a:spcBef>
                <a:spcPts val="500"/>
              </a:spcBef>
            </a:pPr>
            <a:r>
              <a:rPr lang="en-US" sz="900" i="1" dirty="0"/>
              <a:t>Inpatient</a:t>
            </a:r>
          </a:p>
        </p:txBody>
      </p:sp>
      <p:graphicFrame>
        <p:nvGraphicFramePr>
          <p:cNvPr id="24" name="Table 23"/>
          <p:cNvGraphicFramePr>
            <a:graphicFrameLocks noGrp="1"/>
          </p:cNvGraphicFramePr>
          <p:nvPr>
            <p:extLst>
              <p:ext uri="{D42A27DB-BD31-4B8C-83A1-F6EECF244321}">
                <p14:modId xmlns:p14="http://schemas.microsoft.com/office/powerpoint/2010/main" val="4204965905"/>
              </p:ext>
            </p:extLst>
          </p:nvPr>
        </p:nvGraphicFramePr>
        <p:xfrm>
          <a:off x="595687" y="1709193"/>
          <a:ext cx="2194560" cy="2719334"/>
        </p:xfrm>
        <a:graphic>
          <a:graphicData uri="http://schemas.openxmlformats.org/drawingml/2006/table">
            <a:tbl>
              <a:tblPr firstRow="1" bandRow="1">
                <a:tableStyleId>{F5AB1C69-6EDB-4FF4-983F-18BD219EF322}</a:tableStyleId>
              </a:tblPr>
              <a:tblGrid>
                <a:gridCol w="914400">
                  <a:extLst>
                    <a:ext uri="{9D8B030D-6E8A-4147-A177-3AD203B41FA5}">
                      <a16:colId xmlns:a16="http://schemas.microsoft.com/office/drawing/2014/main" val="20000"/>
                    </a:ext>
                  </a:extLst>
                </a:gridCol>
                <a:gridCol w="1280160">
                  <a:extLst>
                    <a:ext uri="{9D8B030D-6E8A-4147-A177-3AD203B41FA5}">
                      <a16:colId xmlns:a16="http://schemas.microsoft.com/office/drawing/2014/main" val="20001"/>
                    </a:ext>
                  </a:extLst>
                </a:gridCol>
              </a:tblGrid>
              <a:tr h="446433">
                <a:tc>
                  <a:txBody>
                    <a:bodyPr/>
                    <a:lstStyle/>
                    <a:p>
                      <a:pPr algn="l"/>
                      <a:r>
                        <a:rPr lang="en-US" sz="1000" dirty="0">
                          <a:latin typeface="+mn-lt"/>
                        </a:rPr>
                        <a:t>Modality </a:t>
                      </a:r>
                    </a:p>
                  </a:txBody>
                  <a:tcPr anchor="ctr"/>
                </a:tc>
                <a:tc>
                  <a:txBody>
                    <a:bodyPr/>
                    <a:lstStyle/>
                    <a:p>
                      <a:pPr algn="l"/>
                      <a:r>
                        <a:rPr lang="en-US" sz="1000" baseline="0" dirty="0">
                          <a:latin typeface="+mn-lt"/>
                        </a:rPr>
                        <a:t>Five-Year Projected Growth</a:t>
                      </a:r>
                      <a:endParaRPr lang="en-US" sz="1000" dirty="0">
                        <a:latin typeface="+mn-lt"/>
                      </a:endParaRPr>
                    </a:p>
                  </a:txBody>
                  <a:tcPr anchor="ctr"/>
                </a:tc>
                <a:extLst>
                  <a:ext uri="{0D108BD9-81ED-4DB2-BD59-A6C34878D82A}">
                    <a16:rowId xmlns:a16="http://schemas.microsoft.com/office/drawing/2014/main" val="10000"/>
                  </a:ext>
                </a:extLst>
              </a:tr>
              <a:tr h="292691">
                <a:tc>
                  <a:txBody>
                    <a:bodyPr/>
                    <a:lstStyle/>
                    <a:p>
                      <a:pPr marL="91440" algn="l" defTabSz="640080" rtl="0" eaLnBrk="1" fontAlgn="b" latinLnBrk="0" hangingPunct="1">
                        <a:spcBef>
                          <a:spcPts val="300"/>
                        </a:spcBef>
                      </a:pPr>
                      <a:r>
                        <a:rPr lang="en-US" sz="1000" b="0" i="0" u="none" strike="noStrike" kern="1200" dirty="0">
                          <a:solidFill>
                            <a:schemeClr val="tx1"/>
                          </a:solidFill>
                          <a:effectLst/>
                          <a:latin typeface="+mn-lt"/>
                          <a:ea typeface="+mn-ea"/>
                          <a:cs typeface="+mn-cs"/>
                        </a:rPr>
                        <a:t>US</a:t>
                      </a:r>
                      <a:r>
                        <a:rPr lang="en-US" sz="1000" b="0" i="0" u="none" strike="noStrike" kern="1200" baseline="30000" dirty="0">
                          <a:solidFill>
                            <a:schemeClr val="tx1"/>
                          </a:solidFill>
                          <a:effectLst/>
                          <a:latin typeface="+mn-lt"/>
                          <a:ea typeface="+mn-ea"/>
                          <a:cs typeface="+mn-cs"/>
                        </a:rPr>
                        <a:t>1</a:t>
                      </a:r>
                      <a:endParaRPr lang="en-US" sz="1000" b="0" i="0" u="none" strike="noStrike" kern="1200" dirty="0">
                        <a:solidFill>
                          <a:schemeClr val="tx1"/>
                        </a:solidFill>
                        <a:effectLst/>
                        <a:latin typeface="+mn-lt"/>
                        <a:ea typeface="+mn-ea"/>
                        <a:cs typeface="+mn-cs"/>
                      </a:endParaRPr>
                    </a:p>
                  </a:txBody>
                  <a:tcPr marL="9525" marR="9525" marT="9525" marB="0" anchor="ctr"/>
                </a:tc>
                <a:tc>
                  <a:txBody>
                    <a:bodyPr/>
                    <a:lstStyle/>
                    <a:p>
                      <a:pPr marL="91440" algn="l" defTabSz="640080" rtl="0" eaLnBrk="1" fontAlgn="b" latinLnBrk="0" hangingPunct="1">
                        <a:spcBef>
                          <a:spcPts val="300"/>
                        </a:spcBef>
                      </a:pPr>
                      <a:r>
                        <a:rPr lang="en-US" sz="1000" b="0" i="0" u="none" strike="noStrike" kern="1200" dirty="0">
                          <a:solidFill>
                            <a:schemeClr val="tx1"/>
                          </a:solidFill>
                          <a:effectLst/>
                          <a:latin typeface="+mn-lt"/>
                          <a:ea typeface="+mn-ea"/>
                          <a:cs typeface="+mn-cs"/>
                        </a:rPr>
                        <a:t>20%</a:t>
                      </a:r>
                    </a:p>
                  </a:txBody>
                  <a:tcPr marL="9525" marR="9525" marT="9525" marB="0" anchor="ctr"/>
                </a:tc>
                <a:extLst>
                  <a:ext uri="{0D108BD9-81ED-4DB2-BD59-A6C34878D82A}">
                    <a16:rowId xmlns:a16="http://schemas.microsoft.com/office/drawing/2014/main" val="10001"/>
                  </a:ext>
                </a:extLst>
              </a:tr>
              <a:tr h="285338">
                <a:tc>
                  <a:txBody>
                    <a:bodyPr/>
                    <a:lstStyle/>
                    <a:p>
                      <a:pPr marL="91440" algn="l" defTabSz="640080" rtl="0" eaLnBrk="1" fontAlgn="b" latinLnBrk="0" hangingPunct="1">
                        <a:spcBef>
                          <a:spcPts val="300"/>
                        </a:spcBef>
                      </a:pPr>
                      <a:r>
                        <a:rPr lang="en-US" sz="1000" b="0" i="0" u="none" strike="noStrike" kern="1200" dirty="0">
                          <a:solidFill>
                            <a:schemeClr val="tx1"/>
                          </a:solidFill>
                          <a:effectLst/>
                          <a:latin typeface="+mn-lt"/>
                          <a:ea typeface="+mn-ea"/>
                          <a:cs typeface="+mn-cs"/>
                        </a:rPr>
                        <a:t>PET</a:t>
                      </a:r>
                    </a:p>
                  </a:txBody>
                  <a:tcPr marL="9525" marR="9525" marT="9525" marB="0" anchor="ctr"/>
                </a:tc>
                <a:tc>
                  <a:txBody>
                    <a:bodyPr/>
                    <a:lstStyle/>
                    <a:p>
                      <a:pPr marL="91440" algn="l" defTabSz="640080" rtl="0" eaLnBrk="1" fontAlgn="b" latinLnBrk="0" hangingPunct="1">
                        <a:spcBef>
                          <a:spcPts val="300"/>
                        </a:spcBef>
                      </a:pPr>
                      <a:r>
                        <a:rPr lang="en-US" sz="1000" b="0" i="0" u="none" strike="noStrike" kern="1200" dirty="0">
                          <a:solidFill>
                            <a:schemeClr val="tx1"/>
                          </a:solidFill>
                          <a:effectLst/>
                          <a:latin typeface="+mn-lt"/>
                          <a:ea typeface="+mn-ea"/>
                          <a:cs typeface="+mn-cs"/>
                        </a:rPr>
                        <a:t>8%</a:t>
                      </a:r>
                    </a:p>
                  </a:txBody>
                  <a:tcPr marL="9525" marR="9525" marT="9525" marB="0" anchor="ctr"/>
                </a:tc>
                <a:extLst>
                  <a:ext uri="{0D108BD9-81ED-4DB2-BD59-A6C34878D82A}">
                    <a16:rowId xmlns:a16="http://schemas.microsoft.com/office/drawing/2014/main" val="10002"/>
                  </a:ext>
                </a:extLst>
              </a:tr>
              <a:tr h="266503">
                <a:tc>
                  <a:txBody>
                    <a:bodyPr/>
                    <a:lstStyle/>
                    <a:p>
                      <a:pPr marL="91440" algn="l" fontAlgn="b"/>
                      <a:r>
                        <a:rPr lang="en-US" sz="1000" b="0" i="0" u="none" strike="noStrike" dirty="0">
                          <a:solidFill>
                            <a:schemeClr val="tx1"/>
                          </a:solidFill>
                          <a:effectLst/>
                          <a:latin typeface="+mn-lt"/>
                        </a:rPr>
                        <a:t>CT</a:t>
                      </a:r>
                    </a:p>
                  </a:txBody>
                  <a:tcPr marL="9525" marR="9525" marT="9525" marB="0" anchor="ctr"/>
                </a:tc>
                <a:tc>
                  <a:txBody>
                    <a:bodyPr/>
                    <a:lstStyle/>
                    <a:p>
                      <a:pPr marL="91440" algn="l" defTabSz="640080" rtl="0" eaLnBrk="1" fontAlgn="b" latinLnBrk="0" hangingPunct="1">
                        <a:spcBef>
                          <a:spcPts val="300"/>
                        </a:spcBef>
                      </a:pPr>
                      <a:r>
                        <a:rPr lang="en-US" sz="1000" b="0" i="0" u="none" strike="noStrike" kern="1200" dirty="0">
                          <a:solidFill>
                            <a:schemeClr val="tx1"/>
                          </a:solidFill>
                          <a:effectLst/>
                          <a:latin typeface="+mn-lt"/>
                          <a:ea typeface="+mn-ea"/>
                          <a:cs typeface="+mn-cs"/>
                        </a:rPr>
                        <a:t>8%</a:t>
                      </a:r>
                    </a:p>
                  </a:txBody>
                  <a:tcPr marL="9525" marR="9525" marT="9525" marB="0" anchor="ctr"/>
                </a:tc>
                <a:extLst>
                  <a:ext uri="{0D108BD9-81ED-4DB2-BD59-A6C34878D82A}">
                    <a16:rowId xmlns:a16="http://schemas.microsoft.com/office/drawing/2014/main" val="10003"/>
                  </a:ext>
                </a:extLst>
              </a:tr>
              <a:tr h="258857">
                <a:tc>
                  <a:txBody>
                    <a:bodyPr/>
                    <a:lstStyle/>
                    <a:p>
                      <a:pPr marL="91440" algn="l" defTabSz="640080" rtl="0" eaLnBrk="1" fontAlgn="b" latinLnBrk="0" hangingPunct="1">
                        <a:spcBef>
                          <a:spcPts val="300"/>
                        </a:spcBef>
                      </a:pPr>
                      <a:r>
                        <a:rPr lang="en-US" sz="1000" b="0" i="0" u="none" strike="noStrike" kern="1200" dirty="0">
                          <a:solidFill>
                            <a:schemeClr val="tx1"/>
                          </a:solidFill>
                          <a:effectLst/>
                          <a:latin typeface="+mn-lt"/>
                          <a:ea typeface="+mn-ea"/>
                          <a:cs typeface="+mn-cs"/>
                        </a:rPr>
                        <a:t>MRI</a:t>
                      </a:r>
                    </a:p>
                  </a:txBody>
                  <a:tcPr marL="9525" marR="9525" marT="9525" marB="0" anchor="ctr"/>
                </a:tc>
                <a:tc>
                  <a:txBody>
                    <a:bodyPr/>
                    <a:lstStyle/>
                    <a:p>
                      <a:pPr marL="91440" algn="l" defTabSz="640080" rtl="0" eaLnBrk="1" fontAlgn="b" latinLnBrk="0" hangingPunct="1">
                        <a:spcBef>
                          <a:spcPts val="300"/>
                        </a:spcBef>
                      </a:pPr>
                      <a:r>
                        <a:rPr lang="en-US" sz="1000" b="0" i="0" u="none" strike="noStrike" kern="1200" dirty="0">
                          <a:solidFill>
                            <a:schemeClr val="tx1"/>
                          </a:solidFill>
                          <a:effectLst/>
                          <a:latin typeface="+mn-lt"/>
                          <a:ea typeface="+mn-ea"/>
                          <a:cs typeface="+mn-cs"/>
                        </a:rPr>
                        <a:t>6%</a:t>
                      </a:r>
                    </a:p>
                  </a:txBody>
                  <a:tcPr marL="9525" marR="9525" marT="9525" marB="0" anchor="ctr"/>
                </a:tc>
                <a:extLst>
                  <a:ext uri="{0D108BD9-81ED-4DB2-BD59-A6C34878D82A}">
                    <a16:rowId xmlns:a16="http://schemas.microsoft.com/office/drawing/2014/main" val="10004"/>
                  </a:ext>
                </a:extLst>
              </a:tr>
              <a:tr h="286483">
                <a:tc>
                  <a:txBody>
                    <a:bodyPr/>
                    <a:lstStyle/>
                    <a:p>
                      <a:pPr marL="91440" algn="l" defTabSz="640080" rtl="0" eaLnBrk="1" fontAlgn="b" latinLnBrk="0" hangingPunct="1">
                        <a:spcBef>
                          <a:spcPts val="300"/>
                        </a:spcBef>
                      </a:pPr>
                      <a:r>
                        <a:rPr lang="en-US" sz="1000" b="0" i="0" u="none" strike="noStrike" kern="1200" dirty="0">
                          <a:solidFill>
                            <a:schemeClr val="tx1"/>
                          </a:solidFill>
                          <a:effectLst/>
                          <a:latin typeface="+mn-lt"/>
                          <a:ea typeface="+mn-ea"/>
                          <a:cs typeface="+mn-cs"/>
                        </a:rPr>
                        <a:t>X-Ray</a:t>
                      </a:r>
                    </a:p>
                  </a:txBody>
                  <a:tcPr marL="9525" marR="9525" marT="9525" marB="0" anchor="ctr"/>
                </a:tc>
                <a:tc>
                  <a:txBody>
                    <a:bodyPr/>
                    <a:lstStyle/>
                    <a:p>
                      <a:pPr marL="91440" algn="l" defTabSz="640080" rtl="0" eaLnBrk="1" fontAlgn="b" latinLnBrk="0" hangingPunct="1">
                        <a:spcBef>
                          <a:spcPts val="300"/>
                        </a:spcBef>
                      </a:pPr>
                      <a:r>
                        <a:rPr lang="en-US" sz="1000" b="0" i="0" u="none" strike="noStrike" kern="1200" dirty="0">
                          <a:solidFill>
                            <a:schemeClr val="tx1"/>
                          </a:solidFill>
                          <a:effectLst/>
                          <a:latin typeface="+mn-lt"/>
                          <a:ea typeface="+mn-ea"/>
                          <a:cs typeface="+mn-cs"/>
                        </a:rPr>
                        <a:t>4%</a:t>
                      </a:r>
                    </a:p>
                  </a:txBody>
                  <a:tcPr marL="9525" marR="9525" marT="9525" marB="0" anchor="ctr"/>
                </a:tc>
                <a:extLst>
                  <a:ext uri="{0D108BD9-81ED-4DB2-BD59-A6C34878D82A}">
                    <a16:rowId xmlns:a16="http://schemas.microsoft.com/office/drawing/2014/main" val="10005"/>
                  </a:ext>
                </a:extLst>
              </a:tr>
              <a:tr h="294343">
                <a:tc>
                  <a:txBody>
                    <a:bodyPr/>
                    <a:lstStyle/>
                    <a:p>
                      <a:pPr marL="91440" algn="l" defTabSz="640080" rtl="0" eaLnBrk="1" fontAlgn="b" latinLnBrk="0" hangingPunct="1">
                        <a:spcBef>
                          <a:spcPts val="300"/>
                        </a:spcBef>
                      </a:pPr>
                      <a:r>
                        <a:rPr lang="en-US" sz="1000" b="0" i="0" u="none" strike="noStrike" kern="1200" dirty="0" err="1">
                          <a:solidFill>
                            <a:schemeClr val="tx1"/>
                          </a:solidFill>
                          <a:effectLst/>
                          <a:latin typeface="+mn-lt"/>
                          <a:ea typeface="+mn-ea"/>
                          <a:cs typeface="+mn-cs"/>
                        </a:rPr>
                        <a:t>Mammo</a:t>
                      </a:r>
                      <a:endParaRPr lang="en-US" sz="1000" b="0" i="0" u="none" strike="noStrike" kern="1200" dirty="0">
                        <a:solidFill>
                          <a:schemeClr val="tx1"/>
                        </a:solidFill>
                        <a:effectLst/>
                        <a:latin typeface="+mn-lt"/>
                        <a:ea typeface="+mn-ea"/>
                        <a:cs typeface="+mn-cs"/>
                      </a:endParaRPr>
                    </a:p>
                  </a:txBody>
                  <a:tcPr marL="9525" marR="9525" marT="9525" marB="0" anchor="ctr"/>
                </a:tc>
                <a:tc>
                  <a:txBody>
                    <a:bodyPr/>
                    <a:lstStyle/>
                    <a:p>
                      <a:pPr marL="91440" algn="l" defTabSz="640080" rtl="0" eaLnBrk="1" fontAlgn="b" latinLnBrk="0" hangingPunct="1">
                        <a:spcBef>
                          <a:spcPts val="300"/>
                        </a:spcBef>
                      </a:pPr>
                      <a:r>
                        <a:rPr lang="en-US" sz="1000" b="0" i="0" u="none" strike="noStrike" kern="1200" dirty="0">
                          <a:solidFill>
                            <a:schemeClr val="tx1"/>
                          </a:solidFill>
                          <a:effectLst/>
                          <a:latin typeface="+mn-lt"/>
                          <a:ea typeface="+mn-ea"/>
                          <a:cs typeface="+mn-cs"/>
                        </a:rPr>
                        <a:t>(3%)</a:t>
                      </a:r>
                    </a:p>
                  </a:txBody>
                  <a:tcPr marL="9525" marR="9525" marT="9525" marB="0" anchor="ctr"/>
                </a:tc>
                <a:extLst>
                  <a:ext uri="{0D108BD9-81ED-4DB2-BD59-A6C34878D82A}">
                    <a16:rowId xmlns:a16="http://schemas.microsoft.com/office/drawing/2014/main" val="10006"/>
                  </a:ext>
                </a:extLst>
              </a:tr>
              <a:tr h="294343">
                <a:tc>
                  <a:txBody>
                    <a:bodyPr/>
                    <a:lstStyle/>
                    <a:p>
                      <a:pPr marL="91440" algn="l" defTabSz="640080" rtl="0" eaLnBrk="1" fontAlgn="b" latinLnBrk="0" hangingPunct="1">
                        <a:spcBef>
                          <a:spcPts val="300"/>
                        </a:spcBef>
                      </a:pPr>
                      <a:r>
                        <a:rPr lang="en-US" sz="1000" b="0" i="0" u="none" strike="noStrike" kern="1200" dirty="0" err="1">
                          <a:solidFill>
                            <a:schemeClr val="tx1"/>
                          </a:solidFill>
                          <a:effectLst/>
                          <a:latin typeface="+mn-lt"/>
                          <a:ea typeface="+mn-ea"/>
                          <a:cs typeface="+mn-cs"/>
                        </a:rPr>
                        <a:t>Nuc</a:t>
                      </a:r>
                      <a:r>
                        <a:rPr lang="en-US" sz="1000" b="0" i="0" u="none" strike="noStrike" kern="1200" baseline="0" dirty="0">
                          <a:solidFill>
                            <a:schemeClr val="tx1"/>
                          </a:solidFill>
                          <a:effectLst/>
                          <a:latin typeface="+mn-lt"/>
                          <a:ea typeface="+mn-ea"/>
                          <a:cs typeface="+mn-cs"/>
                        </a:rPr>
                        <a:t> med</a:t>
                      </a:r>
                      <a:endParaRPr lang="en-US" sz="1000" b="0" i="0" u="none" strike="noStrike" kern="1200" dirty="0">
                        <a:solidFill>
                          <a:schemeClr val="tx1"/>
                        </a:solidFill>
                        <a:effectLst/>
                        <a:latin typeface="+mn-lt"/>
                        <a:ea typeface="+mn-ea"/>
                        <a:cs typeface="+mn-cs"/>
                      </a:endParaRPr>
                    </a:p>
                  </a:txBody>
                  <a:tcPr marL="9525" marR="9525" marT="9525" marB="0" anchor="ctr"/>
                </a:tc>
                <a:tc>
                  <a:txBody>
                    <a:bodyPr/>
                    <a:lstStyle/>
                    <a:p>
                      <a:pPr marL="91440" algn="l" defTabSz="640080" rtl="0" eaLnBrk="1" fontAlgn="b" latinLnBrk="0" hangingPunct="1">
                        <a:spcBef>
                          <a:spcPts val="300"/>
                        </a:spcBef>
                      </a:pPr>
                      <a:r>
                        <a:rPr lang="en-US" sz="1000" b="0" i="0" u="none" strike="noStrike" kern="1200" dirty="0">
                          <a:solidFill>
                            <a:schemeClr val="tx1"/>
                          </a:solidFill>
                          <a:effectLst/>
                          <a:latin typeface="+mn-lt"/>
                          <a:ea typeface="+mn-ea"/>
                          <a:cs typeface="+mn-cs"/>
                        </a:rPr>
                        <a:t>(6%)</a:t>
                      </a:r>
                    </a:p>
                  </a:txBody>
                  <a:tcPr marL="9525" marR="9525" marT="9525" marB="0" anchor="ctr"/>
                </a:tc>
                <a:extLst>
                  <a:ext uri="{0D108BD9-81ED-4DB2-BD59-A6C34878D82A}">
                    <a16:rowId xmlns:a16="http://schemas.microsoft.com/office/drawing/2014/main" val="10007"/>
                  </a:ext>
                </a:extLst>
              </a:tr>
              <a:tr h="294343">
                <a:tc>
                  <a:txBody>
                    <a:bodyPr/>
                    <a:lstStyle/>
                    <a:p>
                      <a:pPr marL="91440" algn="l" fontAlgn="b"/>
                      <a:r>
                        <a:rPr lang="en-US" sz="1000" b="1" i="0" u="none" strike="noStrike" dirty="0">
                          <a:solidFill>
                            <a:schemeClr val="accent4"/>
                          </a:solidFill>
                          <a:effectLst/>
                          <a:latin typeface="+mn-lt"/>
                        </a:rPr>
                        <a:t>Overall</a:t>
                      </a:r>
                    </a:p>
                  </a:txBody>
                  <a:tcPr marL="9525" marR="9525" marT="9525" marB="0" anchor="ctr"/>
                </a:tc>
                <a:tc>
                  <a:txBody>
                    <a:bodyPr/>
                    <a:lstStyle/>
                    <a:p>
                      <a:pPr marL="91440" algn="l" defTabSz="640080" rtl="0" eaLnBrk="1" fontAlgn="b" latinLnBrk="0" hangingPunct="1">
                        <a:spcBef>
                          <a:spcPts val="300"/>
                        </a:spcBef>
                      </a:pPr>
                      <a:r>
                        <a:rPr lang="en-US" sz="1000" b="1" i="0" u="none" strike="noStrike" kern="1200" dirty="0">
                          <a:solidFill>
                            <a:schemeClr val="accent4"/>
                          </a:solidFill>
                          <a:effectLst/>
                          <a:latin typeface="+mn-lt"/>
                          <a:ea typeface="+mn-ea"/>
                          <a:cs typeface="+mn-cs"/>
                        </a:rPr>
                        <a:t>7%</a:t>
                      </a:r>
                    </a:p>
                  </a:txBody>
                  <a:tcPr marL="9525" marR="9525" marT="9525" marB="0" anchor="ctr"/>
                </a:tc>
                <a:extLst>
                  <a:ext uri="{0D108BD9-81ED-4DB2-BD59-A6C34878D82A}">
                    <a16:rowId xmlns:a16="http://schemas.microsoft.com/office/drawing/2014/main" val="10008"/>
                  </a:ext>
                </a:extLst>
              </a:tr>
            </a:tbl>
          </a:graphicData>
        </a:graphic>
      </p:graphicFrame>
      <p:sp>
        <p:nvSpPr>
          <p:cNvPr id="25" name="TextBox 24"/>
          <p:cNvSpPr txBox="1"/>
          <p:nvPr/>
        </p:nvSpPr>
        <p:spPr bwMode="gray">
          <a:xfrm>
            <a:off x="595688" y="1060111"/>
            <a:ext cx="2147511" cy="338554"/>
          </a:xfrm>
          <a:prstGeom prst="rect">
            <a:avLst/>
          </a:prstGeom>
          <a:noFill/>
        </p:spPr>
        <p:txBody>
          <a:bodyPr wrap="square" lIns="0" tIns="0" rIns="0" bIns="0" rtlCol="0">
            <a:spAutoFit/>
          </a:bodyPr>
          <a:lstStyle/>
          <a:p>
            <a:r>
              <a:rPr lang="en-US" sz="1100" b="1" dirty="0"/>
              <a:t>National Outpatient Radiology Market Projections</a:t>
            </a:r>
          </a:p>
        </p:txBody>
      </p:sp>
      <p:sp>
        <p:nvSpPr>
          <p:cNvPr id="27" name="TextBox 26"/>
          <p:cNvSpPr txBox="1"/>
          <p:nvPr/>
        </p:nvSpPr>
        <p:spPr bwMode="gray">
          <a:xfrm>
            <a:off x="595687" y="1459476"/>
            <a:ext cx="2999177" cy="153888"/>
          </a:xfrm>
          <a:prstGeom prst="rect">
            <a:avLst/>
          </a:prstGeom>
          <a:noFill/>
        </p:spPr>
        <p:txBody>
          <a:bodyPr wrap="square" lIns="0" tIns="0" rIns="0" bIns="0" rtlCol="0">
            <a:spAutoFit/>
          </a:bodyPr>
          <a:lstStyle/>
          <a:p>
            <a:r>
              <a:rPr lang="en-US" sz="1000" i="1" dirty="0"/>
              <a:t>Estimated Volumes, 2016-2021 </a:t>
            </a:r>
          </a:p>
        </p:txBody>
      </p:sp>
    </p:spTree>
    <p:extLst>
      <p:ext uri="{BB962C8B-B14F-4D97-AF65-F5344CB8AC3E}">
        <p14:creationId xmlns:p14="http://schemas.microsoft.com/office/powerpoint/2010/main" val="2240409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Site-Neutral Payments Now Taking Effect</a:t>
            </a:r>
          </a:p>
        </p:txBody>
      </p:sp>
      <p:sp>
        <p:nvSpPr>
          <p:cNvPr id="5" name="Text Placeholder 4"/>
          <p:cNvSpPr>
            <a:spLocks noGrp="1"/>
          </p:cNvSpPr>
          <p:nvPr>
            <p:ph type="body" sz="quarter" idx="27"/>
          </p:nvPr>
        </p:nvSpPr>
        <p:spPr/>
        <p:txBody>
          <a:bodyPr/>
          <a:lstStyle/>
          <a:p>
            <a:r>
              <a:rPr lang="en-US" dirty="0"/>
              <a:t>Source: Centers for Medicare and Medicaid Services, CMS.gov; Imaging Performance Partnership interviews and analysis. </a:t>
            </a:r>
          </a:p>
        </p:txBody>
      </p:sp>
      <p:sp>
        <p:nvSpPr>
          <p:cNvPr id="6" name="Text Placeholder 5"/>
          <p:cNvSpPr>
            <a:spLocks noGrp="1"/>
          </p:cNvSpPr>
          <p:nvPr>
            <p:ph type="body" sz="quarter" idx="28"/>
          </p:nvPr>
        </p:nvSpPr>
        <p:spPr>
          <a:xfrm>
            <a:off x="-1" y="4526315"/>
            <a:ext cx="3626536" cy="166712"/>
          </a:xfrm>
        </p:spPr>
        <p:txBody>
          <a:bodyPr/>
          <a:lstStyle/>
          <a:p>
            <a:r>
              <a:rPr lang="en-US" dirty="0"/>
              <a:t>Hospital Outpatient Prospective Payment System.</a:t>
            </a:r>
          </a:p>
          <a:p>
            <a:r>
              <a:rPr lang="en-US" dirty="0"/>
              <a:t>Facilities relocated for extraordinary events, e.g. natural disasters, public safety events, etc. may continue billing on HOPPS. </a:t>
            </a:r>
          </a:p>
        </p:txBody>
      </p:sp>
      <p:sp>
        <p:nvSpPr>
          <p:cNvPr id="7" name="TextBox 6"/>
          <p:cNvSpPr txBox="1"/>
          <p:nvPr/>
        </p:nvSpPr>
        <p:spPr bwMode="gray">
          <a:xfrm>
            <a:off x="315913" y="999232"/>
            <a:ext cx="2876738" cy="169277"/>
          </a:xfrm>
          <a:prstGeom prst="rect">
            <a:avLst/>
          </a:prstGeom>
          <a:noFill/>
        </p:spPr>
        <p:txBody>
          <a:bodyPr wrap="square" lIns="0" tIns="0" rIns="0" bIns="0" rtlCol="0">
            <a:spAutoFit/>
          </a:bodyPr>
          <a:lstStyle/>
          <a:p>
            <a:pPr>
              <a:spcBef>
                <a:spcPts val="500"/>
              </a:spcBef>
            </a:pPr>
            <a:r>
              <a:rPr lang="en-US" sz="1100" b="1" dirty="0"/>
              <a:t>Hospital Sites Meeting Three Criteria…</a:t>
            </a:r>
          </a:p>
        </p:txBody>
      </p:sp>
      <p:sp>
        <p:nvSpPr>
          <p:cNvPr id="8" name="TextBox 7"/>
          <p:cNvSpPr txBox="1"/>
          <p:nvPr/>
        </p:nvSpPr>
        <p:spPr bwMode="gray">
          <a:xfrm>
            <a:off x="3192651" y="999232"/>
            <a:ext cx="3015253" cy="169277"/>
          </a:xfrm>
          <a:prstGeom prst="rect">
            <a:avLst/>
          </a:prstGeom>
          <a:noFill/>
        </p:spPr>
        <p:txBody>
          <a:bodyPr wrap="square" lIns="0" tIns="0" rIns="0" bIns="0" rtlCol="0">
            <a:spAutoFit/>
          </a:bodyPr>
          <a:lstStyle/>
          <a:p>
            <a:pPr>
              <a:spcBef>
                <a:spcPts val="500"/>
              </a:spcBef>
            </a:pPr>
            <a:r>
              <a:rPr lang="en-US" sz="1100" b="1" dirty="0"/>
              <a:t>…Receive 40% of HOPPS</a:t>
            </a:r>
            <a:r>
              <a:rPr lang="en-US" sz="1100" b="1" baseline="30000" dirty="0"/>
              <a:t>1</a:t>
            </a:r>
            <a:r>
              <a:rPr lang="en-US" sz="1100" b="1" dirty="0"/>
              <a:t> payment in 2018</a:t>
            </a:r>
          </a:p>
        </p:txBody>
      </p:sp>
      <p:grpSp>
        <p:nvGrpSpPr>
          <p:cNvPr id="10" name="Group 9"/>
          <p:cNvGrpSpPr/>
          <p:nvPr/>
        </p:nvGrpSpPr>
        <p:grpSpPr>
          <a:xfrm>
            <a:off x="333168" y="1674820"/>
            <a:ext cx="2357585" cy="307777"/>
            <a:chOff x="333168" y="1940257"/>
            <a:chExt cx="2357585" cy="307777"/>
          </a:xfrm>
        </p:grpSpPr>
        <p:sp>
          <p:nvSpPr>
            <p:cNvPr id="11" name="TextBox 10"/>
            <p:cNvSpPr txBox="1"/>
            <p:nvPr/>
          </p:nvSpPr>
          <p:spPr bwMode="gray">
            <a:xfrm>
              <a:off x="651772" y="1940257"/>
              <a:ext cx="2038981" cy="307777"/>
            </a:xfrm>
            <a:prstGeom prst="rect">
              <a:avLst/>
            </a:prstGeom>
            <a:noFill/>
          </p:spPr>
          <p:txBody>
            <a:bodyPr wrap="square" lIns="0" tIns="0" rIns="0" bIns="0" rtlCol="0">
              <a:spAutoFit/>
            </a:bodyPr>
            <a:lstStyle/>
            <a:p>
              <a:pPr>
                <a:spcBef>
                  <a:spcPts val="500"/>
                </a:spcBef>
              </a:pPr>
              <a:r>
                <a:rPr lang="en-US" sz="1000" dirty="0"/>
                <a:t>Located more than 250 yards </a:t>
              </a:r>
              <a:br>
                <a:rPr lang="en-US" sz="1000" dirty="0"/>
              </a:br>
              <a:r>
                <a:rPr lang="en-US" sz="1000" dirty="0"/>
                <a:t>from hospital’s campus </a:t>
              </a:r>
            </a:p>
          </p:txBody>
        </p:sp>
        <p:sp>
          <p:nvSpPr>
            <p:cNvPr id="14" name="Oval 13"/>
            <p:cNvSpPr/>
            <p:nvPr/>
          </p:nvSpPr>
          <p:spPr bwMode="gray">
            <a:xfrm>
              <a:off x="333168" y="1985798"/>
              <a:ext cx="216694" cy="216694"/>
            </a:xfrm>
            <a:prstGeom prst="ellipse">
              <a:avLst/>
            </a:prstGeom>
            <a:solidFill>
              <a:schemeClr val="tx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a:solidFill>
                    <a:schemeClr val="bg1"/>
                  </a:solidFill>
                  <a:latin typeface="+mj-lt"/>
                </a:rPr>
                <a:t>2</a:t>
              </a:r>
            </a:p>
          </p:txBody>
        </p:sp>
      </p:grpSp>
      <p:grpSp>
        <p:nvGrpSpPr>
          <p:cNvPr id="17" name="Group 16"/>
          <p:cNvGrpSpPr/>
          <p:nvPr/>
        </p:nvGrpSpPr>
        <p:grpSpPr>
          <a:xfrm>
            <a:off x="333168" y="1285117"/>
            <a:ext cx="2489319" cy="307777"/>
            <a:chOff x="333168" y="1450605"/>
            <a:chExt cx="2489319" cy="307777"/>
          </a:xfrm>
        </p:grpSpPr>
        <p:sp>
          <p:nvSpPr>
            <p:cNvPr id="12" name="Oval 11"/>
            <p:cNvSpPr/>
            <p:nvPr/>
          </p:nvSpPr>
          <p:spPr bwMode="gray">
            <a:xfrm>
              <a:off x="333168" y="1496146"/>
              <a:ext cx="216694" cy="216694"/>
            </a:xfrm>
            <a:prstGeom prst="ellipse">
              <a:avLst/>
            </a:prstGeom>
            <a:solidFill>
              <a:schemeClr val="tx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a:solidFill>
                    <a:schemeClr val="bg1"/>
                  </a:solidFill>
                  <a:latin typeface="+mj-lt"/>
                </a:rPr>
                <a:t>1</a:t>
              </a:r>
            </a:p>
          </p:txBody>
        </p:sp>
        <p:sp>
          <p:nvSpPr>
            <p:cNvPr id="15" name="TextBox 14"/>
            <p:cNvSpPr txBox="1"/>
            <p:nvPr/>
          </p:nvSpPr>
          <p:spPr bwMode="gray">
            <a:xfrm>
              <a:off x="651772" y="1450605"/>
              <a:ext cx="2170715" cy="307777"/>
            </a:xfrm>
            <a:prstGeom prst="rect">
              <a:avLst/>
            </a:prstGeom>
            <a:noFill/>
          </p:spPr>
          <p:txBody>
            <a:bodyPr wrap="square" lIns="0" tIns="0" rIns="0" bIns="0" rtlCol="0">
              <a:spAutoFit/>
            </a:bodyPr>
            <a:lstStyle/>
            <a:p>
              <a:pPr>
                <a:spcBef>
                  <a:spcPts val="500"/>
                </a:spcBef>
              </a:pPr>
              <a:r>
                <a:rPr lang="en-US" sz="1000" dirty="0"/>
                <a:t>Hospital-owned, designated as </a:t>
              </a:r>
              <a:br>
                <a:rPr lang="en-US" sz="1000" dirty="0"/>
              </a:br>
              <a:r>
                <a:rPr lang="en-US" sz="1000" dirty="0"/>
                <a:t>“off-campus, provider-based sites”</a:t>
              </a:r>
            </a:p>
          </p:txBody>
        </p:sp>
      </p:grpSp>
      <p:grpSp>
        <p:nvGrpSpPr>
          <p:cNvPr id="9" name="Group 8"/>
          <p:cNvGrpSpPr/>
          <p:nvPr/>
        </p:nvGrpSpPr>
        <p:grpSpPr>
          <a:xfrm>
            <a:off x="333168" y="2064522"/>
            <a:ext cx="2256845" cy="307777"/>
            <a:chOff x="333168" y="2398276"/>
            <a:chExt cx="2256845" cy="307777"/>
          </a:xfrm>
        </p:grpSpPr>
        <p:sp>
          <p:nvSpPr>
            <p:cNvPr id="13" name="Oval 12"/>
            <p:cNvSpPr/>
            <p:nvPr/>
          </p:nvSpPr>
          <p:spPr bwMode="gray">
            <a:xfrm>
              <a:off x="333168" y="2443817"/>
              <a:ext cx="216694" cy="216694"/>
            </a:xfrm>
            <a:prstGeom prst="ellipse">
              <a:avLst/>
            </a:prstGeom>
            <a:solidFill>
              <a:schemeClr val="tx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a:solidFill>
                    <a:schemeClr val="bg1"/>
                  </a:solidFill>
                  <a:latin typeface="+mj-lt"/>
                </a:rPr>
                <a:t>3</a:t>
              </a:r>
            </a:p>
          </p:txBody>
        </p:sp>
        <p:sp>
          <p:nvSpPr>
            <p:cNvPr id="16" name="TextBox 15"/>
            <p:cNvSpPr txBox="1"/>
            <p:nvPr/>
          </p:nvSpPr>
          <p:spPr bwMode="gray">
            <a:xfrm>
              <a:off x="651772" y="2398276"/>
              <a:ext cx="1938241" cy="307777"/>
            </a:xfrm>
            <a:prstGeom prst="rect">
              <a:avLst/>
            </a:prstGeom>
            <a:noFill/>
          </p:spPr>
          <p:txBody>
            <a:bodyPr wrap="square" lIns="0" tIns="0" rIns="0" bIns="0" rtlCol="0">
              <a:spAutoFit/>
            </a:bodyPr>
            <a:lstStyle/>
            <a:p>
              <a:pPr>
                <a:spcBef>
                  <a:spcPts val="500"/>
                </a:spcBef>
              </a:pPr>
              <a:r>
                <a:rPr lang="en-US" sz="1000" dirty="0"/>
                <a:t>Acquired, opened, or built </a:t>
              </a:r>
              <a:br>
                <a:rPr lang="en-US" sz="1000" dirty="0"/>
              </a:br>
              <a:r>
                <a:rPr lang="en-US" sz="1000" dirty="0"/>
                <a:t>after November 1, 2015</a:t>
              </a:r>
            </a:p>
          </p:txBody>
        </p:sp>
      </p:grpSp>
      <p:sp>
        <p:nvSpPr>
          <p:cNvPr id="18" name="TextBox 17"/>
          <p:cNvSpPr txBox="1"/>
          <p:nvPr/>
        </p:nvSpPr>
        <p:spPr bwMode="gray">
          <a:xfrm>
            <a:off x="3331166" y="1757522"/>
            <a:ext cx="2504778" cy="461665"/>
          </a:xfrm>
          <a:prstGeom prst="rect">
            <a:avLst/>
          </a:prstGeom>
          <a:noFill/>
        </p:spPr>
        <p:txBody>
          <a:bodyPr wrap="square" lIns="0" tIns="0" rIns="0" bIns="0" rtlCol="0">
            <a:spAutoFit/>
          </a:bodyPr>
          <a:lstStyle/>
          <a:p>
            <a:r>
              <a:rPr lang="en-US" sz="1000" dirty="0"/>
              <a:t>Reimbursed for all services on site-specific MPFS </a:t>
            </a:r>
            <a:r>
              <a:rPr lang="en-US" sz="1000" dirty="0">
                <a:solidFill>
                  <a:schemeClr val="accent6"/>
                </a:solidFill>
              </a:rPr>
              <a:t>rate set at 40% of HOPPS</a:t>
            </a:r>
            <a:r>
              <a:rPr lang="en-US" sz="1000" baseline="30000" dirty="0">
                <a:solidFill>
                  <a:schemeClr val="accent6"/>
                </a:solidFill>
              </a:rPr>
              <a:t>1</a:t>
            </a:r>
            <a:r>
              <a:rPr lang="en-US" sz="1000" dirty="0">
                <a:solidFill>
                  <a:schemeClr val="accent6"/>
                </a:solidFill>
              </a:rPr>
              <a:t> payment</a:t>
            </a:r>
            <a:r>
              <a:rPr lang="en-US" sz="1000" dirty="0"/>
              <a:t>, down from 50% in 2017</a:t>
            </a:r>
          </a:p>
        </p:txBody>
      </p:sp>
      <p:pic>
        <p:nvPicPr>
          <p:cNvPr id="7171" name="Picture 3" descr="L:\public\share\ABC Templates and Resources\Template Resources (AB and TABC)\Art Icons Logos (AB and TABC)\Icons (AB and TABC)\money-stack.png"/>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4160289" y="1463766"/>
            <a:ext cx="612511" cy="17864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L:\public\share\ABC Templates and Resources\Template Resources (AB and TABC)\Art Icons Logos (AB and TABC)\Icons (AB and TABC)\Scisso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960" y="1285118"/>
            <a:ext cx="483106" cy="357298"/>
          </a:xfrm>
          <a:prstGeom prst="rect">
            <a:avLst/>
          </a:prstGeom>
          <a:noFill/>
          <a:ln w="9525">
            <a:noFill/>
          </a:ln>
          <a:extLst>
            <a:ext uri="{909E8E84-426E-40DD-AFC4-6F175D3DCCD1}">
              <a14:hiddenFill xmlns:a14="http://schemas.microsoft.com/office/drawing/2010/main">
                <a:solidFill>
                  <a:srgbClr val="FFFFFF"/>
                </a:solidFill>
              </a14:hiddenFill>
            </a:ext>
          </a:extLst>
        </p:spPr>
      </p:pic>
      <p:cxnSp>
        <p:nvCxnSpPr>
          <p:cNvPr id="20" name="Straight Connector 19"/>
          <p:cNvCxnSpPr/>
          <p:nvPr/>
        </p:nvCxnSpPr>
        <p:spPr bwMode="gray">
          <a:xfrm>
            <a:off x="3934054" y="1463767"/>
            <a:ext cx="1064980" cy="0"/>
          </a:xfrm>
          <a:prstGeom prst="line">
            <a:avLst/>
          </a:prstGeom>
          <a:ln w="12700">
            <a:solidFill>
              <a:schemeClr val="accent6"/>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24" name="Picture 3" descr="L:\public\share\ABC Templates and Resources\Template Resources (AB and TABC)\Art Icons Logos (AB and TABC)\Icons (AB and TABC)\money-stack.png"/>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b="49999"/>
          <a:stretch/>
        </p:blipFill>
        <p:spPr bwMode="auto">
          <a:xfrm>
            <a:off x="4160289" y="1285117"/>
            <a:ext cx="612511" cy="17865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bwMode="gray">
          <a:xfrm>
            <a:off x="3977514" y="2957812"/>
            <a:ext cx="2228378" cy="461665"/>
          </a:xfrm>
          <a:prstGeom prst="rect">
            <a:avLst/>
          </a:prstGeom>
          <a:noFill/>
        </p:spPr>
        <p:txBody>
          <a:bodyPr wrap="square" lIns="0" tIns="0" rIns="0" bIns="0" rtlCol="0">
            <a:spAutoFit/>
          </a:bodyPr>
          <a:lstStyle/>
          <a:p>
            <a:pPr>
              <a:spcBef>
                <a:spcPts val="500"/>
              </a:spcBef>
            </a:pPr>
            <a:r>
              <a:rPr lang="en-US" sz="1000" dirty="0"/>
              <a:t>In 2019, claims data from impacted sites will be used to help determine new rates</a:t>
            </a:r>
          </a:p>
        </p:txBody>
      </p:sp>
      <p:sp>
        <p:nvSpPr>
          <p:cNvPr id="31" name="TextBox 30"/>
          <p:cNvSpPr txBox="1"/>
          <p:nvPr/>
        </p:nvSpPr>
        <p:spPr bwMode="gray">
          <a:xfrm>
            <a:off x="3251284" y="2649992"/>
            <a:ext cx="2647235" cy="169277"/>
          </a:xfrm>
          <a:prstGeom prst="rect">
            <a:avLst/>
          </a:prstGeom>
          <a:noFill/>
        </p:spPr>
        <p:txBody>
          <a:bodyPr wrap="square" lIns="0" tIns="0" rIns="0" bIns="0" rtlCol="0">
            <a:spAutoFit/>
          </a:bodyPr>
          <a:lstStyle/>
          <a:p>
            <a:pPr algn="ctr">
              <a:spcBef>
                <a:spcPts val="500"/>
              </a:spcBef>
            </a:pPr>
            <a:r>
              <a:rPr lang="en-US" sz="1100" b="1" dirty="0"/>
              <a:t>Further Reductions on the Horizon</a:t>
            </a:r>
          </a:p>
        </p:txBody>
      </p:sp>
      <p:pic>
        <p:nvPicPr>
          <p:cNvPr id="33" name="Picture 5" descr="L:\public\share\ABC Templates and Resources\Template Resources (AB and TABC)\Art Icons Logos (AB and TABC)\Icons (AB and TABC)\Hospital-clini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168" y="2649992"/>
            <a:ext cx="391886" cy="2286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L:\public\share\ABC Templates and Resources\Template Resources (AB and TABC)\Art Icons Logos (AB and TABC)\Icons (AB and TABC)\Hospital-clinic.png"/>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988401" y="2649992"/>
            <a:ext cx="391886" cy="2286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5" descr="L:\public\share\ABC Templates and Resources\Template Resources (AB and TABC)\Art Icons Logos (AB and TABC)\Icons (AB and TABC)\Hospital-clinic.png"/>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643634" y="2649991"/>
            <a:ext cx="391886" cy="2286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L:\public\share\ABC Templates and Resources\Template Resources (AB and TABC)\Art Icons Logos (AB and TABC)\Icons (AB and TABC)\Hospital-clinic.png"/>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2298867" y="2649991"/>
            <a:ext cx="391886" cy="22860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bwMode="gray">
          <a:xfrm>
            <a:off x="315913" y="2957812"/>
            <a:ext cx="2374840" cy="276999"/>
          </a:xfrm>
          <a:prstGeom prst="rect">
            <a:avLst/>
          </a:prstGeom>
          <a:noFill/>
        </p:spPr>
        <p:txBody>
          <a:bodyPr wrap="square" lIns="0" tIns="0" rIns="0" bIns="0" rtlCol="0">
            <a:spAutoFit/>
          </a:bodyPr>
          <a:lstStyle/>
          <a:p>
            <a:pPr>
              <a:spcBef>
                <a:spcPts val="500"/>
              </a:spcBef>
            </a:pPr>
            <a:r>
              <a:rPr lang="en-US" sz="900" b="1" dirty="0">
                <a:solidFill>
                  <a:schemeClr val="accent6"/>
                </a:solidFill>
              </a:rPr>
              <a:t>1 in 4 </a:t>
            </a:r>
            <a:r>
              <a:rPr lang="en-US" sz="900" dirty="0"/>
              <a:t>Imaging Performance Partnership members own an impacted site</a:t>
            </a:r>
            <a:endParaRPr lang="en-US" sz="900" b="1" dirty="0"/>
          </a:p>
        </p:txBody>
      </p:sp>
      <p:sp>
        <p:nvSpPr>
          <p:cNvPr id="38" name="TextBox 37"/>
          <p:cNvSpPr txBox="1"/>
          <p:nvPr/>
        </p:nvSpPr>
        <p:spPr bwMode="gray">
          <a:xfrm>
            <a:off x="320040" y="3396539"/>
            <a:ext cx="2370713" cy="153888"/>
          </a:xfrm>
          <a:prstGeom prst="rect">
            <a:avLst/>
          </a:prstGeom>
          <a:noFill/>
        </p:spPr>
        <p:txBody>
          <a:bodyPr wrap="square" lIns="0" tIns="0" rIns="0" bIns="0" rtlCol="0">
            <a:spAutoFit/>
          </a:bodyPr>
          <a:lstStyle/>
          <a:p>
            <a:pPr>
              <a:spcBef>
                <a:spcPts val="500"/>
              </a:spcBef>
            </a:pPr>
            <a:r>
              <a:rPr lang="en-US" sz="1000" b="1" dirty="0"/>
              <a:t>Ways to Lose Ability to Bill on HOPPS:</a:t>
            </a:r>
          </a:p>
        </p:txBody>
      </p:sp>
      <p:sp>
        <p:nvSpPr>
          <p:cNvPr id="39" name="TextBox 38"/>
          <p:cNvSpPr txBox="1"/>
          <p:nvPr/>
        </p:nvSpPr>
        <p:spPr bwMode="gray">
          <a:xfrm>
            <a:off x="333168" y="3663474"/>
            <a:ext cx="1590385" cy="543739"/>
          </a:xfrm>
          <a:prstGeom prst="rect">
            <a:avLst/>
          </a:prstGeom>
          <a:noFill/>
        </p:spPr>
        <p:txBody>
          <a:bodyPr wrap="square" lIns="0" tIns="0" rIns="0" bIns="0" rtlCol="0">
            <a:spAutoFit/>
          </a:bodyPr>
          <a:lstStyle/>
          <a:p>
            <a:pPr marL="171450" indent="-171450">
              <a:spcBef>
                <a:spcPts val="500"/>
              </a:spcBef>
              <a:buFont typeface="Wingdings" panose="05000000000000000000" pitchFamily="2" charset="2"/>
              <a:buChar char="q"/>
            </a:pPr>
            <a:r>
              <a:rPr lang="en-US" sz="900" dirty="0"/>
              <a:t>Facility relocation</a:t>
            </a:r>
            <a:r>
              <a:rPr lang="en-US" sz="900" baseline="30000" dirty="0"/>
              <a:t>2</a:t>
            </a:r>
          </a:p>
          <a:p>
            <a:pPr marL="171450" indent="-171450">
              <a:spcBef>
                <a:spcPts val="500"/>
              </a:spcBef>
              <a:buFont typeface="Wingdings" panose="05000000000000000000" pitchFamily="2" charset="2"/>
              <a:buChar char="q"/>
            </a:pPr>
            <a:r>
              <a:rPr lang="en-US" sz="900" dirty="0"/>
              <a:t>Site acquisition </a:t>
            </a:r>
          </a:p>
          <a:p>
            <a:pPr marL="171450" indent="-171450">
              <a:spcBef>
                <a:spcPts val="500"/>
              </a:spcBef>
              <a:buFont typeface="Wingdings" panose="05000000000000000000" pitchFamily="2" charset="2"/>
              <a:buChar char="q"/>
            </a:pPr>
            <a:r>
              <a:rPr lang="en-US" sz="900" dirty="0"/>
              <a:t>Office expansion</a:t>
            </a:r>
          </a:p>
        </p:txBody>
      </p:sp>
      <p:sp>
        <p:nvSpPr>
          <p:cNvPr id="41" name="Rectangle 14"/>
          <p:cNvSpPr/>
          <p:nvPr/>
        </p:nvSpPr>
        <p:spPr bwMode="gray">
          <a:xfrm>
            <a:off x="320040" y="2476956"/>
            <a:ext cx="5760720" cy="45719"/>
          </a:xfrm>
          <a:custGeom>
            <a:avLst/>
            <a:gdLst>
              <a:gd name="connsiteX0" fmla="*/ 0 w 1162050"/>
              <a:gd name="connsiteY0" fmla="*/ 0 h 45719"/>
              <a:gd name="connsiteX1" fmla="*/ 1162050 w 1162050"/>
              <a:gd name="connsiteY1" fmla="*/ 0 h 45719"/>
              <a:gd name="connsiteX2" fmla="*/ 1162050 w 1162050"/>
              <a:gd name="connsiteY2" fmla="*/ 45719 h 45719"/>
              <a:gd name="connsiteX3" fmla="*/ 0 w 1162050"/>
              <a:gd name="connsiteY3" fmla="*/ 45719 h 45719"/>
              <a:gd name="connsiteX4" fmla="*/ 0 w 1162050"/>
              <a:gd name="connsiteY4" fmla="*/ 0 h 45719"/>
              <a:gd name="connsiteX0" fmla="*/ 1162050 w 1253490"/>
              <a:gd name="connsiteY0" fmla="*/ 0 h 91440"/>
              <a:gd name="connsiteX1" fmla="*/ 1162050 w 1253490"/>
              <a:gd name="connsiteY1" fmla="*/ 45719 h 91440"/>
              <a:gd name="connsiteX2" fmla="*/ 0 w 1253490"/>
              <a:gd name="connsiteY2" fmla="*/ 45719 h 91440"/>
              <a:gd name="connsiteX3" fmla="*/ 0 w 1253490"/>
              <a:gd name="connsiteY3" fmla="*/ 0 h 91440"/>
              <a:gd name="connsiteX4" fmla="*/ 1253490 w 1253490"/>
              <a:gd name="connsiteY4" fmla="*/ 91440 h 91440"/>
              <a:gd name="connsiteX0" fmla="*/ 1162050 w 1162050"/>
              <a:gd name="connsiteY0" fmla="*/ 0 h 45719"/>
              <a:gd name="connsiteX1" fmla="*/ 1162050 w 1162050"/>
              <a:gd name="connsiteY1" fmla="*/ 45719 h 45719"/>
              <a:gd name="connsiteX2" fmla="*/ 0 w 1162050"/>
              <a:gd name="connsiteY2" fmla="*/ 45719 h 45719"/>
              <a:gd name="connsiteX3" fmla="*/ 0 w 1162050"/>
              <a:gd name="connsiteY3" fmla="*/ 0 h 45719"/>
              <a:gd name="connsiteX0" fmla="*/ 1162050 w 1162050"/>
              <a:gd name="connsiteY0" fmla="*/ 0 h 46312"/>
              <a:gd name="connsiteX1" fmla="*/ 1162050 w 1162050"/>
              <a:gd name="connsiteY1" fmla="*/ 45719 h 46312"/>
              <a:gd name="connsiteX2" fmla="*/ 621506 w 1162050"/>
              <a:gd name="connsiteY2" fmla="*/ 46312 h 46312"/>
              <a:gd name="connsiteX3" fmla="*/ 0 w 1162050"/>
              <a:gd name="connsiteY3" fmla="*/ 45719 h 46312"/>
              <a:gd name="connsiteX4" fmla="*/ 0 w 1162050"/>
              <a:gd name="connsiteY4" fmla="*/ 0 h 46312"/>
              <a:gd name="connsiteX0" fmla="*/ 1162050 w 1162050"/>
              <a:gd name="connsiteY0" fmla="*/ 0 h 46312"/>
              <a:gd name="connsiteX1" fmla="*/ 1162050 w 1162050"/>
              <a:gd name="connsiteY1" fmla="*/ 45719 h 46312"/>
              <a:gd name="connsiteX2" fmla="*/ 621506 w 1162050"/>
              <a:gd name="connsiteY2" fmla="*/ 46312 h 46312"/>
              <a:gd name="connsiteX3" fmla="*/ 502443 w 1162050"/>
              <a:gd name="connsiteY3" fmla="*/ 46311 h 46312"/>
              <a:gd name="connsiteX4" fmla="*/ 0 w 1162050"/>
              <a:gd name="connsiteY4" fmla="*/ 45719 h 46312"/>
              <a:gd name="connsiteX5" fmla="*/ 0 w 1162050"/>
              <a:gd name="connsiteY5" fmla="*/ 0 h 46312"/>
              <a:gd name="connsiteX0" fmla="*/ 1162050 w 1162050"/>
              <a:gd name="connsiteY0" fmla="*/ 0 h 46312"/>
              <a:gd name="connsiteX1" fmla="*/ 1162050 w 1162050"/>
              <a:gd name="connsiteY1" fmla="*/ 45719 h 46312"/>
              <a:gd name="connsiteX2" fmla="*/ 719137 w 1162050"/>
              <a:gd name="connsiteY2" fmla="*/ 46311 h 46312"/>
              <a:gd name="connsiteX3" fmla="*/ 621506 w 1162050"/>
              <a:gd name="connsiteY3" fmla="*/ 46312 h 46312"/>
              <a:gd name="connsiteX4" fmla="*/ 502443 w 1162050"/>
              <a:gd name="connsiteY4" fmla="*/ 46311 h 46312"/>
              <a:gd name="connsiteX5" fmla="*/ 0 w 1162050"/>
              <a:gd name="connsiteY5" fmla="*/ 45719 h 46312"/>
              <a:gd name="connsiteX6" fmla="*/ 0 w 1162050"/>
              <a:gd name="connsiteY6" fmla="*/ 0 h 46312"/>
              <a:gd name="connsiteX0" fmla="*/ 1162050 w 1162050"/>
              <a:gd name="connsiteY0" fmla="*/ 0 h 46312"/>
              <a:gd name="connsiteX1" fmla="*/ 1162050 w 1162050"/>
              <a:gd name="connsiteY1" fmla="*/ 45719 h 46312"/>
              <a:gd name="connsiteX2" fmla="*/ 695325 w 1162050"/>
              <a:gd name="connsiteY2" fmla="*/ 46311 h 46312"/>
              <a:gd name="connsiteX3" fmla="*/ 621506 w 1162050"/>
              <a:gd name="connsiteY3" fmla="*/ 46312 h 46312"/>
              <a:gd name="connsiteX4" fmla="*/ 502443 w 1162050"/>
              <a:gd name="connsiteY4" fmla="*/ 46311 h 46312"/>
              <a:gd name="connsiteX5" fmla="*/ 0 w 1162050"/>
              <a:gd name="connsiteY5" fmla="*/ 45719 h 46312"/>
              <a:gd name="connsiteX6" fmla="*/ 0 w 1162050"/>
              <a:gd name="connsiteY6" fmla="*/ 0 h 46312"/>
              <a:gd name="connsiteX0" fmla="*/ 1162050 w 1162050"/>
              <a:gd name="connsiteY0" fmla="*/ 0 h 46312"/>
              <a:gd name="connsiteX1" fmla="*/ 1162050 w 1162050"/>
              <a:gd name="connsiteY1" fmla="*/ 45719 h 46312"/>
              <a:gd name="connsiteX2" fmla="*/ 695325 w 1162050"/>
              <a:gd name="connsiteY2" fmla="*/ 46311 h 46312"/>
              <a:gd name="connsiteX3" fmla="*/ 621506 w 1162050"/>
              <a:gd name="connsiteY3" fmla="*/ 46312 h 46312"/>
              <a:gd name="connsiteX4" fmla="*/ 540543 w 1162050"/>
              <a:gd name="connsiteY4" fmla="*/ 46311 h 46312"/>
              <a:gd name="connsiteX5" fmla="*/ 0 w 1162050"/>
              <a:gd name="connsiteY5" fmla="*/ 45719 h 46312"/>
              <a:gd name="connsiteX6" fmla="*/ 0 w 1162050"/>
              <a:gd name="connsiteY6" fmla="*/ 0 h 46312"/>
              <a:gd name="connsiteX0" fmla="*/ 1162050 w 1162050"/>
              <a:gd name="connsiteY0" fmla="*/ 0 h 46312"/>
              <a:gd name="connsiteX1" fmla="*/ 1162050 w 1162050"/>
              <a:gd name="connsiteY1" fmla="*/ 45719 h 46312"/>
              <a:gd name="connsiteX2" fmla="*/ 695325 w 1162050"/>
              <a:gd name="connsiteY2" fmla="*/ 46311 h 46312"/>
              <a:gd name="connsiteX3" fmla="*/ 621506 w 1162050"/>
              <a:gd name="connsiteY3" fmla="*/ 46312 h 46312"/>
              <a:gd name="connsiteX4" fmla="*/ 557212 w 1162050"/>
              <a:gd name="connsiteY4" fmla="*/ 46311 h 46312"/>
              <a:gd name="connsiteX5" fmla="*/ 0 w 1162050"/>
              <a:gd name="connsiteY5" fmla="*/ 45719 h 46312"/>
              <a:gd name="connsiteX6" fmla="*/ 0 w 1162050"/>
              <a:gd name="connsiteY6" fmla="*/ 0 h 46312"/>
              <a:gd name="connsiteX0" fmla="*/ 1162050 w 1162050"/>
              <a:gd name="connsiteY0" fmla="*/ 0 h 46312"/>
              <a:gd name="connsiteX1" fmla="*/ 1162050 w 1162050"/>
              <a:gd name="connsiteY1" fmla="*/ 45719 h 46312"/>
              <a:gd name="connsiteX2" fmla="*/ 695325 w 1162050"/>
              <a:gd name="connsiteY2" fmla="*/ 46311 h 46312"/>
              <a:gd name="connsiteX3" fmla="*/ 621506 w 1162050"/>
              <a:gd name="connsiteY3" fmla="*/ 46312 h 46312"/>
              <a:gd name="connsiteX4" fmla="*/ 557212 w 1162050"/>
              <a:gd name="connsiteY4" fmla="*/ 46311 h 46312"/>
              <a:gd name="connsiteX5" fmla="*/ 0 w 1162050"/>
              <a:gd name="connsiteY5" fmla="*/ 45719 h 46312"/>
              <a:gd name="connsiteX0" fmla="*/ 1162050 w 1162050"/>
              <a:gd name="connsiteY0" fmla="*/ 0 h 593"/>
              <a:gd name="connsiteX1" fmla="*/ 695325 w 1162050"/>
              <a:gd name="connsiteY1" fmla="*/ 592 h 593"/>
              <a:gd name="connsiteX2" fmla="*/ 621506 w 1162050"/>
              <a:gd name="connsiteY2" fmla="*/ 593 h 593"/>
              <a:gd name="connsiteX3" fmla="*/ 557212 w 1162050"/>
              <a:gd name="connsiteY3" fmla="*/ 592 h 593"/>
              <a:gd name="connsiteX4" fmla="*/ 0 w 1162050"/>
              <a:gd name="connsiteY4" fmla="*/ 0 h 593"/>
              <a:gd name="connsiteX0" fmla="*/ 10000 w 10000"/>
              <a:gd name="connsiteY0" fmla="*/ 0 h 813120"/>
              <a:gd name="connsiteX1" fmla="*/ 5984 w 10000"/>
              <a:gd name="connsiteY1" fmla="*/ 9983 h 813120"/>
              <a:gd name="connsiteX2" fmla="*/ 5389 w 10000"/>
              <a:gd name="connsiteY2" fmla="*/ 813120 h 813120"/>
              <a:gd name="connsiteX3" fmla="*/ 4795 w 10000"/>
              <a:gd name="connsiteY3" fmla="*/ 9983 h 813120"/>
              <a:gd name="connsiteX4" fmla="*/ 0 w 10000"/>
              <a:gd name="connsiteY4" fmla="*/ 0 h 813120"/>
              <a:gd name="connsiteX0" fmla="*/ 10656 w 10656"/>
              <a:gd name="connsiteY0" fmla="*/ 0 h 813120"/>
              <a:gd name="connsiteX1" fmla="*/ 6640 w 10656"/>
              <a:gd name="connsiteY1" fmla="*/ 9983 h 813120"/>
              <a:gd name="connsiteX2" fmla="*/ 6045 w 10656"/>
              <a:gd name="connsiteY2" fmla="*/ 813120 h 813120"/>
              <a:gd name="connsiteX3" fmla="*/ 5451 w 10656"/>
              <a:gd name="connsiteY3" fmla="*/ 9983 h 813120"/>
              <a:gd name="connsiteX4" fmla="*/ 0 w 10656"/>
              <a:gd name="connsiteY4" fmla="*/ 0 h 813120"/>
              <a:gd name="connsiteX0" fmla="*/ 11783 w 11783"/>
              <a:gd name="connsiteY0" fmla="*/ 0 h 813120"/>
              <a:gd name="connsiteX1" fmla="*/ 6640 w 11783"/>
              <a:gd name="connsiteY1" fmla="*/ 9983 h 813120"/>
              <a:gd name="connsiteX2" fmla="*/ 6045 w 11783"/>
              <a:gd name="connsiteY2" fmla="*/ 813120 h 813120"/>
              <a:gd name="connsiteX3" fmla="*/ 5451 w 11783"/>
              <a:gd name="connsiteY3" fmla="*/ 9983 h 813120"/>
              <a:gd name="connsiteX4" fmla="*/ 0 w 11783"/>
              <a:gd name="connsiteY4" fmla="*/ 0 h 813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83" h="813120">
                <a:moveTo>
                  <a:pt x="11783" y="0"/>
                </a:moveTo>
                <a:lnTo>
                  <a:pt x="6640" y="9983"/>
                </a:lnTo>
                <a:cubicBezTo>
                  <a:pt x="6442" y="277695"/>
                  <a:pt x="6243" y="545408"/>
                  <a:pt x="6045" y="813120"/>
                </a:cubicBezTo>
                <a:lnTo>
                  <a:pt x="5451" y="9983"/>
                </a:lnTo>
                <a:lnTo>
                  <a:pt x="0" y="0"/>
                </a:lnTo>
              </a:path>
            </a:pathLst>
          </a:cu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6" name="TextBox 45"/>
          <p:cNvSpPr txBox="1"/>
          <p:nvPr/>
        </p:nvSpPr>
        <p:spPr bwMode="gray">
          <a:xfrm>
            <a:off x="3979527" y="3645601"/>
            <a:ext cx="1856416" cy="307777"/>
          </a:xfrm>
          <a:prstGeom prst="rect">
            <a:avLst/>
          </a:prstGeom>
          <a:noFill/>
        </p:spPr>
        <p:txBody>
          <a:bodyPr wrap="square" lIns="0" tIns="0" rIns="0" bIns="0" rtlCol="0">
            <a:spAutoFit/>
          </a:bodyPr>
          <a:lstStyle/>
          <a:p>
            <a:r>
              <a:rPr lang="en-US" sz="1000" dirty="0"/>
              <a:t>CMS exploring a full transition of impacted sites to MPFS claims</a:t>
            </a:r>
            <a:endParaRPr lang="en-US" sz="1000" dirty="0">
              <a:solidFill>
                <a:schemeClr val="accent6"/>
              </a:solidFill>
            </a:endParaRPr>
          </a:p>
        </p:txBody>
      </p:sp>
      <p:pic>
        <p:nvPicPr>
          <p:cNvPr id="47" name="Picture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474083" y="2957812"/>
            <a:ext cx="366983" cy="36576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C:\Users\LaneE\Box Sync\Everything\Icons\Document_verif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6503" y="3648242"/>
            <a:ext cx="242141"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387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p:cNvSpPr>
            <a:spLocks noGrp="1"/>
          </p:cNvSpPr>
          <p:nvPr>
            <p:ph type="body" sz="quarter" idx="23"/>
          </p:nvPr>
        </p:nvSpPr>
        <p:spPr bwMode="gray">
          <a:xfrm>
            <a:off x="1099210" y="902505"/>
            <a:ext cx="4117975" cy="245522"/>
          </a:xfrm>
        </p:spPr>
        <p:txBody>
          <a:bodyPr/>
          <a:lstStyle/>
          <a:p>
            <a:r>
              <a:rPr lang="en-US" dirty="0"/>
              <a:t>Total Number of Medicare-Certified ASCs</a:t>
            </a:r>
          </a:p>
        </p:txBody>
      </p:sp>
      <p:sp>
        <p:nvSpPr>
          <p:cNvPr id="26" name="Title 25"/>
          <p:cNvSpPr>
            <a:spLocks noGrp="1"/>
          </p:cNvSpPr>
          <p:nvPr>
            <p:ph type="title"/>
          </p:nvPr>
        </p:nvSpPr>
        <p:spPr bwMode="gray"/>
        <p:txBody>
          <a:bodyPr/>
          <a:lstStyle/>
          <a:p>
            <a:r>
              <a:rPr lang="en-US" dirty="0"/>
              <a:t>The ASC Build Boom Has Subsided</a:t>
            </a:r>
          </a:p>
        </p:txBody>
      </p:sp>
      <p:sp>
        <p:nvSpPr>
          <p:cNvPr id="28" name="Text Placeholder 27"/>
          <p:cNvSpPr>
            <a:spLocks noGrp="1"/>
          </p:cNvSpPr>
          <p:nvPr>
            <p:ph type="body" sz="quarter" idx="17"/>
          </p:nvPr>
        </p:nvSpPr>
        <p:spPr bwMode="gray">
          <a:xfrm>
            <a:off x="3370263" y="4572000"/>
            <a:ext cx="3094037" cy="228600"/>
          </a:xfrm>
        </p:spPr>
        <p:txBody>
          <a:bodyPr/>
          <a:lstStyle/>
          <a:p>
            <a:r>
              <a:rPr lang="en-US" dirty="0"/>
              <a:t>Source: “Number of ASCs per State,” Advancing Surgical Care, June 2016; “Report to the Congress: Medicare Payment Policy,” </a:t>
            </a:r>
            <a:r>
              <a:rPr lang="en-US" dirty="0" err="1"/>
              <a:t>MedPAC</a:t>
            </a:r>
            <a:r>
              <a:rPr lang="en-US" dirty="0"/>
              <a:t>, March 2015; ASC </a:t>
            </a:r>
            <a:r>
              <a:rPr lang="en-US" dirty="0" err="1"/>
              <a:t>Association,Beckers</a:t>
            </a:r>
            <a:r>
              <a:rPr lang="en-US" dirty="0"/>
              <a:t>, “51 Things to Know About the ASC Industry,” </a:t>
            </a:r>
            <a:r>
              <a:rPr lang="en-US" dirty="0" err="1"/>
              <a:t>Beckers</a:t>
            </a:r>
            <a:r>
              <a:rPr lang="en-US" dirty="0"/>
              <a:t> ASC Review, 2017; Market Innovation Center interviews and analysis.</a:t>
            </a:r>
          </a:p>
        </p:txBody>
      </p:sp>
      <p:sp>
        <p:nvSpPr>
          <p:cNvPr id="29" name="Text Placeholder 28"/>
          <p:cNvSpPr>
            <a:spLocks noGrp="1"/>
          </p:cNvSpPr>
          <p:nvPr>
            <p:ph type="body" sz="quarter" idx="19"/>
          </p:nvPr>
        </p:nvSpPr>
        <p:spPr bwMode="gray"/>
        <p:txBody>
          <a:bodyPr/>
          <a:lstStyle/>
          <a:p>
            <a:r>
              <a:rPr lang="en-US" dirty="0"/>
              <a:t>Ambulatory Surgery Centers</a:t>
            </a:r>
          </a:p>
        </p:txBody>
      </p:sp>
      <p:grpSp>
        <p:nvGrpSpPr>
          <p:cNvPr id="3" name="Group 2"/>
          <p:cNvGrpSpPr/>
          <p:nvPr/>
        </p:nvGrpSpPr>
        <p:grpSpPr>
          <a:xfrm>
            <a:off x="134199" y="1286555"/>
            <a:ext cx="5944373" cy="2628231"/>
            <a:chOff x="134199" y="1286555"/>
            <a:chExt cx="5944373" cy="2628231"/>
          </a:xfrm>
        </p:grpSpPr>
        <p:sp>
          <p:nvSpPr>
            <p:cNvPr id="8" name="Rectangle 7"/>
            <p:cNvSpPr/>
            <p:nvPr/>
          </p:nvSpPr>
          <p:spPr bwMode="gray">
            <a:xfrm>
              <a:off x="1517074" y="1286555"/>
              <a:ext cx="4453334" cy="2628231"/>
            </a:xfrm>
            <a:prstGeom prst="rect">
              <a:avLst/>
            </a:prstGeom>
            <a:noFill/>
            <a:ln w="190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aphicFrame>
          <p:nvGraphicFramePr>
            <p:cNvPr id="6" name="Chart 5"/>
            <p:cNvGraphicFramePr/>
            <p:nvPr>
              <p:extLst>
                <p:ext uri="{D42A27DB-BD31-4B8C-83A1-F6EECF244321}">
                  <p14:modId xmlns:p14="http://schemas.microsoft.com/office/powerpoint/2010/main" val="3063409852"/>
                </p:ext>
              </p:extLst>
            </p:nvPr>
          </p:nvGraphicFramePr>
          <p:xfrm>
            <a:off x="319122" y="1286555"/>
            <a:ext cx="5759450" cy="2628231"/>
          </p:xfrm>
          <a:graphic>
            <a:graphicData uri="http://schemas.openxmlformats.org/drawingml/2006/chart">
              <c:chart xmlns:c="http://schemas.openxmlformats.org/drawingml/2006/chart" xmlns:r="http://schemas.openxmlformats.org/officeDocument/2006/relationships" r:id="rId3"/>
            </a:graphicData>
          </a:graphic>
        </p:graphicFrame>
        <p:sp>
          <p:nvSpPr>
            <p:cNvPr id="22" name="Line Callout 1 21"/>
            <p:cNvSpPr/>
            <p:nvPr/>
          </p:nvSpPr>
          <p:spPr bwMode="gray">
            <a:xfrm>
              <a:off x="672024" y="1564918"/>
              <a:ext cx="1188948" cy="500955"/>
            </a:xfrm>
            <a:prstGeom prst="borderCallout1">
              <a:avLst>
                <a:gd name="adj1" fmla="val 99473"/>
                <a:gd name="adj2" fmla="val 50851"/>
                <a:gd name="adj3" fmla="val 284488"/>
                <a:gd name="adj4" fmla="val 50629"/>
              </a:avLst>
            </a:prstGeom>
            <a:solidFill>
              <a:schemeClr val="accent3"/>
            </a:solidFill>
            <a:ln w="12700" cap="flat" cmpd="sng" algn="ctr">
              <a:solidFill>
                <a:schemeClr val="accent3"/>
              </a:solidFill>
              <a:prstDash val="solid"/>
              <a:round/>
              <a:headEnd type="none" w="med" len="med"/>
              <a:tailEnd type="oval" w="sm" len="sm"/>
            </a:ln>
            <a:effectLst/>
          </p:spPr>
          <p:txBody>
            <a:bodyPr vert="horz" wrap="square" lIns="91435" tIns="45718" rIns="91435" bIns="45718" numCol="1" rtlCol="0" anchor="t" anchorCtr="0" compatLnSpc="1">
              <a:prstTxWarp prst="textNoShape">
                <a:avLst/>
              </a:prstTxWarp>
            </a:bodyPr>
            <a:lstStyle/>
            <a:p>
              <a:r>
                <a:rPr lang="en-US" sz="900" dirty="0">
                  <a:solidFill>
                    <a:schemeClr val="bg1"/>
                  </a:solidFill>
                </a:rPr>
                <a:t>Net percent growth from previous two years</a:t>
              </a:r>
            </a:p>
          </p:txBody>
        </p:sp>
        <p:graphicFrame>
          <p:nvGraphicFramePr>
            <p:cNvPr id="2" name="Chart 1"/>
            <p:cNvGraphicFramePr/>
            <p:nvPr>
              <p:extLst>
                <p:ext uri="{D42A27DB-BD31-4B8C-83A1-F6EECF244321}">
                  <p14:modId xmlns:p14="http://schemas.microsoft.com/office/powerpoint/2010/main" val="970217219"/>
                </p:ext>
              </p:extLst>
            </p:nvPr>
          </p:nvGraphicFramePr>
          <p:xfrm>
            <a:off x="134199" y="2296680"/>
            <a:ext cx="5840753" cy="1347491"/>
          </p:xfrm>
          <a:graphic>
            <a:graphicData uri="http://schemas.openxmlformats.org/drawingml/2006/chart">
              <c:chart xmlns:c="http://schemas.openxmlformats.org/drawingml/2006/chart" xmlns:r="http://schemas.openxmlformats.org/officeDocument/2006/relationships" r:id="rId4"/>
            </a:graphicData>
          </a:graphic>
        </p:graphicFrame>
      </p:grpSp>
      <p:sp>
        <p:nvSpPr>
          <p:cNvPr id="4" name="TextBox 3"/>
          <p:cNvSpPr txBox="1"/>
          <p:nvPr/>
        </p:nvSpPr>
        <p:spPr bwMode="gray">
          <a:xfrm>
            <a:off x="865632" y="2762750"/>
            <a:ext cx="288541" cy="138499"/>
          </a:xfrm>
          <a:prstGeom prst="rect">
            <a:avLst/>
          </a:prstGeom>
          <a:solidFill>
            <a:schemeClr val="bg1"/>
          </a:solidFill>
        </p:spPr>
        <p:txBody>
          <a:bodyPr wrap="none" lIns="0" tIns="0" rIns="0" bIns="0" rtlCol="0">
            <a:spAutoFit/>
          </a:bodyPr>
          <a:lstStyle/>
          <a:p>
            <a:pPr>
              <a:spcBef>
                <a:spcPts val="500"/>
              </a:spcBef>
            </a:pPr>
            <a:r>
              <a:rPr lang="en-US" sz="900" b="1" dirty="0"/>
              <a:t>5,064</a:t>
            </a:r>
          </a:p>
        </p:txBody>
      </p:sp>
      <p:sp>
        <p:nvSpPr>
          <p:cNvPr id="12" name="TextBox 11"/>
          <p:cNvSpPr txBox="1"/>
          <p:nvPr/>
        </p:nvSpPr>
        <p:spPr bwMode="gray">
          <a:xfrm>
            <a:off x="1975104" y="2279237"/>
            <a:ext cx="288541" cy="138499"/>
          </a:xfrm>
          <a:prstGeom prst="rect">
            <a:avLst/>
          </a:prstGeom>
          <a:solidFill>
            <a:schemeClr val="bg1"/>
          </a:solidFill>
        </p:spPr>
        <p:txBody>
          <a:bodyPr wrap="none" lIns="0" tIns="0" rIns="0" bIns="0" rtlCol="0">
            <a:spAutoFit/>
          </a:bodyPr>
          <a:lstStyle/>
          <a:p>
            <a:pPr>
              <a:spcBef>
                <a:spcPts val="500"/>
              </a:spcBef>
            </a:pPr>
            <a:r>
              <a:rPr lang="en-US" sz="900" b="1" dirty="0"/>
              <a:t>5,228</a:t>
            </a:r>
          </a:p>
        </p:txBody>
      </p:sp>
      <p:sp>
        <p:nvSpPr>
          <p:cNvPr id="13" name="TextBox 12"/>
          <p:cNvSpPr txBox="1"/>
          <p:nvPr/>
        </p:nvSpPr>
        <p:spPr bwMode="gray">
          <a:xfrm>
            <a:off x="3054576" y="1895188"/>
            <a:ext cx="288541" cy="138499"/>
          </a:xfrm>
          <a:prstGeom prst="rect">
            <a:avLst/>
          </a:prstGeom>
          <a:solidFill>
            <a:schemeClr val="bg1"/>
          </a:solidFill>
        </p:spPr>
        <p:txBody>
          <a:bodyPr wrap="none" lIns="0" tIns="0" rIns="0" bIns="0" rtlCol="0">
            <a:spAutoFit/>
          </a:bodyPr>
          <a:lstStyle/>
          <a:p>
            <a:pPr>
              <a:spcBef>
                <a:spcPts val="500"/>
              </a:spcBef>
            </a:pPr>
            <a:r>
              <a:rPr lang="en-US" sz="900" b="1" dirty="0"/>
              <a:t>5,364</a:t>
            </a:r>
          </a:p>
        </p:txBody>
      </p:sp>
      <p:sp>
        <p:nvSpPr>
          <p:cNvPr id="14" name="TextBox 13"/>
          <p:cNvSpPr txBox="1"/>
          <p:nvPr/>
        </p:nvSpPr>
        <p:spPr bwMode="gray">
          <a:xfrm>
            <a:off x="4157952" y="1636532"/>
            <a:ext cx="288541" cy="138499"/>
          </a:xfrm>
          <a:prstGeom prst="rect">
            <a:avLst/>
          </a:prstGeom>
          <a:solidFill>
            <a:schemeClr val="bg1"/>
          </a:solidFill>
        </p:spPr>
        <p:txBody>
          <a:bodyPr wrap="none" lIns="0" tIns="0" rIns="0" bIns="0" rtlCol="0">
            <a:spAutoFit/>
          </a:bodyPr>
          <a:lstStyle/>
          <a:p>
            <a:pPr>
              <a:spcBef>
                <a:spcPts val="500"/>
              </a:spcBef>
            </a:pPr>
            <a:r>
              <a:rPr lang="en-US" sz="900" b="1" dirty="0"/>
              <a:t>5,464</a:t>
            </a:r>
          </a:p>
        </p:txBody>
      </p:sp>
    </p:spTree>
    <p:extLst>
      <p:ext uri="{BB962C8B-B14F-4D97-AF65-F5344CB8AC3E}">
        <p14:creationId xmlns:p14="http://schemas.microsoft.com/office/powerpoint/2010/main" val="1560317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20675" y="317903"/>
            <a:ext cx="6000612" cy="276999"/>
          </a:xfrm>
        </p:spPr>
        <p:txBody>
          <a:bodyPr/>
          <a:lstStyle/>
          <a:p>
            <a:r>
              <a:rPr lang="en-US" dirty="0"/>
              <a:t>Urgent Care Ripe for Consolidation and Diversification</a:t>
            </a:r>
          </a:p>
        </p:txBody>
      </p:sp>
      <p:sp>
        <p:nvSpPr>
          <p:cNvPr id="11" name="Text Placeholder 10"/>
          <p:cNvSpPr>
            <a:spLocks noGrp="1"/>
          </p:cNvSpPr>
          <p:nvPr>
            <p:ph type="body" sz="quarter" idx="27"/>
          </p:nvPr>
        </p:nvSpPr>
        <p:spPr>
          <a:xfrm>
            <a:off x="2072772" y="4412139"/>
            <a:ext cx="4153204" cy="335476"/>
          </a:xfrm>
        </p:spPr>
        <p:txBody>
          <a:bodyPr/>
          <a:lstStyle/>
          <a:p>
            <a:r>
              <a:rPr lang="en-US" dirty="0"/>
              <a:t>Source: IBISWorld, “IBISWorld Industry Report OD5458: Urgent Care Centers in the US,” February 2017; Merchant Medicine, “The </a:t>
            </a:r>
            <a:r>
              <a:rPr lang="en-US" dirty="0" err="1"/>
              <a:t>ConvUrgentCare</a:t>
            </a:r>
            <a:r>
              <a:rPr lang="en-US" dirty="0"/>
              <a:t> Report,” Vol. 8, No. 7, July 2015; Health Data Management, “30 Top Urgent Care Center Chains,” 2017; UCAOA, “2014 Urgent Care Benchmarking Survey Report”; UCAOA, “Benchmarking Report Summary,” 2016; Market Innovation Center interviews and analysis. </a:t>
            </a:r>
          </a:p>
        </p:txBody>
      </p:sp>
      <p:sp>
        <p:nvSpPr>
          <p:cNvPr id="12" name="Text Placeholder 11"/>
          <p:cNvSpPr>
            <a:spLocks noGrp="1"/>
          </p:cNvSpPr>
          <p:nvPr>
            <p:ph type="body" sz="quarter" idx="28"/>
          </p:nvPr>
        </p:nvSpPr>
        <p:spPr>
          <a:xfrm>
            <a:off x="0" y="4521473"/>
            <a:ext cx="1746504" cy="166712"/>
          </a:xfrm>
        </p:spPr>
        <p:txBody>
          <a:bodyPr/>
          <a:lstStyle/>
          <a:p>
            <a:r>
              <a:rPr lang="en-US" dirty="0"/>
              <a:t>As of January 2016.</a:t>
            </a:r>
          </a:p>
          <a:p>
            <a:r>
              <a:rPr lang="en-US" dirty="0"/>
              <a:t>As of February 2017.</a:t>
            </a:r>
          </a:p>
        </p:txBody>
      </p:sp>
      <p:sp>
        <p:nvSpPr>
          <p:cNvPr id="3" name="TextBox 2"/>
          <p:cNvSpPr txBox="1"/>
          <p:nvPr/>
        </p:nvSpPr>
        <p:spPr bwMode="gray">
          <a:xfrm>
            <a:off x="4884659" y="1199304"/>
            <a:ext cx="1174732" cy="415498"/>
          </a:xfrm>
          <a:prstGeom prst="rect">
            <a:avLst/>
          </a:prstGeom>
          <a:noFill/>
        </p:spPr>
        <p:txBody>
          <a:bodyPr wrap="square" lIns="0" tIns="0" rIns="0" bIns="0" rtlCol="0">
            <a:spAutoFit/>
          </a:bodyPr>
          <a:lstStyle/>
          <a:p>
            <a:pPr>
              <a:spcBef>
                <a:spcPts val="500"/>
              </a:spcBef>
            </a:pPr>
            <a:r>
              <a:rPr lang="en-US" sz="900" i="1" dirty="0"/>
              <a:t>Urgent care and ongoing primary care</a:t>
            </a:r>
          </a:p>
        </p:txBody>
      </p:sp>
      <p:sp>
        <p:nvSpPr>
          <p:cNvPr id="23" name="TextBox 22"/>
          <p:cNvSpPr txBox="1"/>
          <p:nvPr/>
        </p:nvSpPr>
        <p:spPr bwMode="gray">
          <a:xfrm>
            <a:off x="3101382" y="2205324"/>
            <a:ext cx="882594" cy="276999"/>
          </a:xfrm>
          <a:prstGeom prst="rect">
            <a:avLst/>
          </a:prstGeom>
          <a:noFill/>
        </p:spPr>
        <p:txBody>
          <a:bodyPr wrap="square" lIns="0" tIns="0" rIns="0" bIns="0" rtlCol="0">
            <a:spAutoFit/>
          </a:bodyPr>
          <a:lstStyle/>
          <a:p>
            <a:pPr>
              <a:spcBef>
                <a:spcPts val="500"/>
              </a:spcBef>
            </a:pPr>
            <a:r>
              <a:rPr lang="en-US" sz="900" i="1" dirty="0"/>
              <a:t>Exclusively urgent care</a:t>
            </a:r>
          </a:p>
        </p:txBody>
      </p:sp>
      <p:graphicFrame>
        <p:nvGraphicFramePr>
          <p:cNvPr id="24" name="Chart 23"/>
          <p:cNvGraphicFramePr/>
          <p:nvPr>
            <p:extLst>
              <p:ext uri="{D42A27DB-BD31-4B8C-83A1-F6EECF244321}">
                <p14:modId xmlns:p14="http://schemas.microsoft.com/office/powerpoint/2010/main" val="2404208180"/>
              </p:ext>
            </p:extLst>
          </p:nvPr>
        </p:nvGraphicFramePr>
        <p:xfrm>
          <a:off x="3613452" y="1281273"/>
          <a:ext cx="1570130" cy="1392338"/>
        </p:xfrm>
        <a:graphic>
          <a:graphicData uri="http://schemas.openxmlformats.org/drawingml/2006/chart">
            <c:chart xmlns:c="http://schemas.openxmlformats.org/drawingml/2006/chart" xmlns:r="http://schemas.openxmlformats.org/officeDocument/2006/relationships" r:id="rId3"/>
          </a:graphicData>
        </a:graphic>
      </p:graphicFrame>
      <p:sp>
        <p:nvSpPr>
          <p:cNvPr id="25" name="Line Callout 1 24"/>
          <p:cNvSpPr/>
          <p:nvPr/>
        </p:nvSpPr>
        <p:spPr bwMode="gray">
          <a:xfrm>
            <a:off x="3101382" y="2626383"/>
            <a:ext cx="2777957" cy="659313"/>
          </a:xfrm>
          <a:prstGeom prst="borderCallout1">
            <a:avLst>
              <a:gd name="adj1" fmla="val 797"/>
              <a:gd name="adj2" fmla="val 80175"/>
              <a:gd name="adj3" fmla="val -165446"/>
              <a:gd name="adj4" fmla="val 80007"/>
            </a:avLst>
          </a:prstGeom>
          <a:solidFill>
            <a:schemeClr val="bg1"/>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a:t>Continued growth likely in urgent care centers offering ongoing primary care to bolster referrals, relieve primary care offices, and manage population health</a:t>
            </a:r>
          </a:p>
        </p:txBody>
      </p:sp>
      <p:sp>
        <p:nvSpPr>
          <p:cNvPr id="4" name="TextBox 3"/>
          <p:cNvSpPr txBox="1"/>
          <p:nvPr/>
        </p:nvSpPr>
        <p:spPr bwMode="gray">
          <a:xfrm>
            <a:off x="3101382" y="815953"/>
            <a:ext cx="2488886" cy="307777"/>
          </a:xfrm>
          <a:prstGeom prst="rect">
            <a:avLst/>
          </a:prstGeom>
          <a:noFill/>
        </p:spPr>
        <p:txBody>
          <a:bodyPr wrap="square" lIns="0" tIns="0" rIns="0" bIns="0" rtlCol="0">
            <a:spAutoFit/>
          </a:bodyPr>
          <a:lstStyle/>
          <a:p>
            <a:pPr>
              <a:spcBef>
                <a:spcPts val="500"/>
              </a:spcBef>
            </a:pPr>
            <a:r>
              <a:rPr lang="en-US" sz="1000" b="1" dirty="0"/>
              <a:t>Urgent Care Beginning to Offer Ongoing Primary Care Services</a:t>
            </a:r>
            <a:r>
              <a:rPr lang="en-US" sz="1000" b="1" baseline="30000" dirty="0"/>
              <a:t>1</a:t>
            </a:r>
          </a:p>
        </p:txBody>
      </p:sp>
      <p:sp>
        <p:nvSpPr>
          <p:cNvPr id="29" name="TextBox 28"/>
          <p:cNvSpPr txBox="1"/>
          <p:nvPr/>
        </p:nvSpPr>
        <p:spPr bwMode="gray">
          <a:xfrm>
            <a:off x="325214" y="1083498"/>
            <a:ext cx="2007288" cy="2050594"/>
          </a:xfrm>
          <a:prstGeom prst="rect">
            <a:avLst/>
          </a:prstGeom>
          <a:solidFill>
            <a:schemeClr val="accent1"/>
          </a:solidFill>
          <a:ln w="6350">
            <a:solidFill>
              <a:schemeClr val="bg1"/>
            </a:solidFill>
          </a:ln>
        </p:spPr>
        <p:txBody>
          <a:bodyPr wrap="square" lIns="182880" tIns="274320" rIns="182880" bIns="0" rtlCol="0">
            <a:noAutofit/>
          </a:bodyPr>
          <a:lstStyle/>
          <a:p>
            <a:pPr>
              <a:spcBef>
                <a:spcPts val="500"/>
              </a:spcBef>
            </a:pPr>
            <a:endParaRPr lang="en-US" sz="1000" dirty="0"/>
          </a:p>
        </p:txBody>
      </p:sp>
      <p:sp>
        <p:nvSpPr>
          <p:cNvPr id="30" name="TextBox 29"/>
          <p:cNvSpPr txBox="1"/>
          <p:nvPr/>
        </p:nvSpPr>
        <p:spPr bwMode="gray">
          <a:xfrm>
            <a:off x="395987" y="1686175"/>
            <a:ext cx="1865742" cy="276999"/>
          </a:xfrm>
          <a:prstGeom prst="rect">
            <a:avLst/>
          </a:prstGeom>
          <a:noFill/>
        </p:spPr>
        <p:txBody>
          <a:bodyPr wrap="square" lIns="0" tIns="0" rIns="0" bIns="0" rtlCol="0">
            <a:spAutoFit/>
          </a:bodyPr>
          <a:lstStyle/>
          <a:p>
            <a:pPr algn="ctr">
              <a:spcBef>
                <a:spcPts val="500"/>
              </a:spcBef>
            </a:pPr>
            <a:r>
              <a:rPr lang="en-US" sz="900" dirty="0"/>
              <a:t>Estimated number of urgent care clinics in operation in the US in 2018</a:t>
            </a:r>
          </a:p>
        </p:txBody>
      </p:sp>
      <p:sp>
        <p:nvSpPr>
          <p:cNvPr id="31" name="TextBox 30"/>
          <p:cNvSpPr txBox="1"/>
          <p:nvPr/>
        </p:nvSpPr>
        <p:spPr bwMode="gray">
          <a:xfrm>
            <a:off x="395988" y="1309081"/>
            <a:ext cx="1865741" cy="338554"/>
          </a:xfrm>
          <a:prstGeom prst="rect">
            <a:avLst/>
          </a:prstGeom>
          <a:noFill/>
        </p:spPr>
        <p:txBody>
          <a:bodyPr wrap="square" lIns="0" tIns="0" rIns="0" bIns="0" rtlCol="0">
            <a:spAutoFit/>
          </a:bodyPr>
          <a:lstStyle/>
          <a:p>
            <a:pPr algn="ctr"/>
            <a:r>
              <a:rPr lang="en-US" sz="2200" dirty="0">
                <a:solidFill>
                  <a:schemeClr val="accent6"/>
                </a:solidFill>
              </a:rPr>
              <a:t>7,546</a:t>
            </a:r>
          </a:p>
        </p:txBody>
      </p:sp>
      <p:grpSp>
        <p:nvGrpSpPr>
          <p:cNvPr id="32" name="Group 31"/>
          <p:cNvGrpSpPr/>
          <p:nvPr/>
        </p:nvGrpSpPr>
        <p:grpSpPr bwMode="gray">
          <a:xfrm>
            <a:off x="325215" y="1083499"/>
            <a:ext cx="319390" cy="218673"/>
            <a:chOff x="4454248" y="2003891"/>
            <a:chExt cx="319390" cy="218673"/>
          </a:xfrm>
        </p:grpSpPr>
        <p:sp>
          <p:nvSpPr>
            <p:cNvPr id="33" name="Freeform 32"/>
            <p:cNvSpPr/>
            <p:nvPr/>
          </p:nvSpPr>
          <p:spPr bwMode="gray">
            <a:xfrm flipH="1">
              <a:off x="4454248" y="2003891"/>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4" name="Freeform 33"/>
            <p:cNvSpPr/>
            <p:nvPr/>
          </p:nvSpPr>
          <p:spPr bwMode="gray">
            <a:xfrm rot="1510923" flipV="1">
              <a:off x="4532332" y="2017279"/>
              <a:ext cx="84539" cy="176966"/>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a:solidFill>
                  <a:schemeClr val="bg2"/>
                </a:solidFill>
                <a:latin typeface="+mj-lt"/>
              </a:endParaRPr>
            </a:p>
          </p:txBody>
        </p:sp>
      </p:grpSp>
      <p:sp>
        <p:nvSpPr>
          <p:cNvPr id="35" name="TextBox 34"/>
          <p:cNvSpPr txBox="1"/>
          <p:nvPr/>
        </p:nvSpPr>
        <p:spPr bwMode="gray">
          <a:xfrm>
            <a:off x="533182" y="2499099"/>
            <a:ext cx="1591352" cy="415498"/>
          </a:xfrm>
          <a:prstGeom prst="rect">
            <a:avLst/>
          </a:prstGeom>
          <a:noFill/>
        </p:spPr>
        <p:txBody>
          <a:bodyPr wrap="square" lIns="0" tIns="0" rIns="0" bIns="0" rtlCol="0">
            <a:spAutoFit/>
          </a:bodyPr>
          <a:lstStyle/>
          <a:p>
            <a:pPr algn="ctr">
              <a:spcBef>
                <a:spcPts val="500"/>
              </a:spcBef>
            </a:pPr>
            <a:r>
              <a:rPr lang="en-US" sz="900" dirty="0"/>
              <a:t>Maximum percentage of total industry revenue generated by any of the largest players</a:t>
            </a:r>
          </a:p>
        </p:txBody>
      </p:sp>
      <p:sp>
        <p:nvSpPr>
          <p:cNvPr id="36" name="TextBox 35"/>
          <p:cNvSpPr txBox="1"/>
          <p:nvPr/>
        </p:nvSpPr>
        <p:spPr bwMode="gray">
          <a:xfrm>
            <a:off x="395988" y="2127621"/>
            <a:ext cx="1865741" cy="338554"/>
          </a:xfrm>
          <a:prstGeom prst="rect">
            <a:avLst/>
          </a:prstGeom>
          <a:noFill/>
        </p:spPr>
        <p:txBody>
          <a:bodyPr wrap="square" lIns="0" tIns="0" rIns="0" bIns="0" rtlCol="0">
            <a:spAutoFit/>
          </a:bodyPr>
          <a:lstStyle/>
          <a:p>
            <a:pPr algn="ctr"/>
            <a:r>
              <a:rPr lang="en-US" sz="2200" dirty="0">
                <a:solidFill>
                  <a:schemeClr val="accent6"/>
                </a:solidFill>
              </a:rPr>
              <a:t>&lt;5%</a:t>
            </a:r>
          </a:p>
        </p:txBody>
      </p:sp>
      <p:sp>
        <p:nvSpPr>
          <p:cNvPr id="37" name="TextBox 36"/>
          <p:cNvSpPr txBox="1"/>
          <p:nvPr/>
        </p:nvSpPr>
        <p:spPr bwMode="gray">
          <a:xfrm>
            <a:off x="222976" y="3646179"/>
            <a:ext cx="753856" cy="246221"/>
          </a:xfrm>
          <a:prstGeom prst="rect">
            <a:avLst/>
          </a:prstGeom>
          <a:noFill/>
        </p:spPr>
        <p:txBody>
          <a:bodyPr wrap="square" lIns="91435" tIns="45718" rIns="91435" bIns="45718" rtlCol="0">
            <a:spAutoFit/>
          </a:bodyPr>
          <a:lstStyle/>
          <a:p>
            <a:r>
              <a:rPr lang="en-US" sz="1000" b="1" dirty="0"/>
              <a:t>Operator</a:t>
            </a:r>
            <a:endParaRPr lang="en-US" sz="1000" b="1" baseline="30000" dirty="0"/>
          </a:p>
        </p:txBody>
      </p:sp>
      <p:sp>
        <p:nvSpPr>
          <p:cNvPr id="38" name="TextBox 37"/>
          <p:cNvSpPr txBox="1"/>
          <p:nvPr/>
        </p:nvSpPr>
        <p:spPr bwMode="gray">
          <a:xfrm>
            <a:off x="230926" y="3891199"/>
            <a:ext cx="1348540" cy="553994"/>
          </a:xfrm>
          <a:prstGeom prst="rect">
            <a:avLst/>
          </a:prstGeom>
          <a:noFill/>
        </p:spPr>
        <p:txBody>
          <a:bodyPr wrap="square" lIns="91435" tIns="45718" rIns="91435" bIns="45718" rtlCol="0">
            <a:spAutoFit/>
          </a:bodyPr>
          <a:lstStyle/>
          <a:p>
            <a:r>
              <a:rPr lang="en-US" sz="1000" b="1" dirty="0"/>
              <a:t>Operational </a:t>
            </a:r>
            <a:br>
              <a:rPr lang="en-US" sz="1000" b="1" dirty="0"/>
            </a:br>
            <a:r>
              <a:rPr lang="en-US" sz="1000" b="1" dirty="0"/>
              <a:t>Urgent Care Centers</a:t>
            </a:r>
            <a:r>
              <a:rPr lang="en-US" sz="1000" b="1" baseline="30000" dirty="0"/>
              <a:t>2</a:t>
            </a:r>
          </a:p>
        </p:txBody>
      </p:sp>
      <p:sp>
        <p:nvSpPr>
          <p:cNvPr id="39" name="TextBox 38"/>
          <p:cNvSpPr txBox="1"/>
          <p:nvPr/>
        </p:nvSpPr>
        <p:spPr bwMode="gray">
          <a:xfrm>
            <a:off x="1328858" y="4062908"/>
            <a:ext cx="701512" cy="246221"/>
          </a:xfrm>
          <a:prstGeom prst="rect">
            <a:avLst/>
          </a:prstGeom>
          <a:noFill/>
        </p:spPr>
        <p:txBody>
          <a:bodyPr wrap="square" lIns="91435" tIns="45718" rIns="91435" bIns="45718" rtlCol="0">
            <a:spAutoFit/>
          </a:bodyPr>
          <a:lstStyle/>
          <a:p>
            <a:pPr algn="ctr"/>
            <a:r>
              <a:rPr lang="en-US" sz="1000" b="1" dirty="0"/>
              <a:t>300+</a:t>
            </a:r>
            <a:endParaRPr lang="en-US" sz="1000" b="1" baseline="30000" dirty="0"/>
          </a:p>
        </p:txBody>
      </p:sp>
      <p:sp>
        <p:nvSpPr>
          <p:cNvPr id="40" name="TextBox 39"/>
          <p:cNvSpPr txBox="1"/>
          <p:nvPr/>
        </p:nvSpPr>
        <p:spPr bwMode="gray">
          <a:xfrm>
            <a:off x="4292907" y="4062908"/>
            <a:ext cx="701512" cy="246217"/>
          </a:xfrm>
          <a:prstGeom prst="rect">
            <a:avLst/>
          </a:prstGeom>
          <a:noFill/>
        </p:spPr>
        <p:txBody>
          <a:bodyPr wrap="square" lIns="91435" tIns="45718" rIns="91435" bIns="45718" rtlCol="0">
            <a:spAutoFit/>
          </a:bodyPr>
          <a:lstStyle/>
          <a:p>
            <a:pPr algn="ctr"/>
            <a:r>
              <a:rPr lang="en-US" sz="1000" b="1" dirty="0"/>
              <a:t>163</a:t>
            </a:r>
            <a:endParaRPr lang="en-US" sz="1000" b="1" baseline="30000" dirty="0"/>
          </a:p>
        </p:txBody>
      </p:sp>
      <p:sp>
        <p:nvSpPr>
          <p:cNvPr id="41" name="TextBox 40"/>
          <p:cNvSpPr txBox="1"/>
          <p:nvPr/>
        </p:nvSpPr>
        <p:spPr bwMode="gray">
          <a:xfrm>
            <a:off x="5409545" y="4062908"/>
            <a:ext cx="701512" cy="246221"/>
          </a:xfrm>
          <a:prstGeom prst="rect">
            <a:avLst/>
          </a:prstGeom>
          <a:noFill/>
        </p:spPr>
        <p:txBody>
          <a:bodyPr wrap="square" lIns="91435" tIns="45718" rIns="91435" bIns="45718" rtlCol="0">
            <a:spAutoFit/>
          </a:bodyPr>
          <a:lstStyle/>
          <a:p>
            <a:pPr algn="ctr"/>
            <a:r>
              <a:rPr lang="en-US" sz="1000" b="1" dirty="0"/>
              <a:t>137</a:t>
            </a:r>
            <a:endParaRPr lang="en-US" sz="1000" b="1" baseline="30000" dirty="0"/>
          </a:p>
        </p:txBody>
      </p:sp>
      <p:sp>
        <p:nvSpPr>
          <p:cNvPr id="42" name="Rectangle 41"/>
          <p:cNvSpPr/>
          <p:nvPr/>
        </p:nvSpPr>
        <p:spPr bwMode="gray">
          <a:xfrm>
            <a:off x="155576" y="3467101"/>
            <a:ext cx="6092825" cy="963613"/>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5" tIns="45718" rIns="91435" bIns="45718"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43" name="Group 42"/>
          <p:cNvGrpSpPr/>
          <p:nvPr/>
        </p:nvGrpSpPr>
        <p:grpSpPr>
          <a:xfrm>
            <a:off x="3206766" y="3525470"/>
            <a:ext cx="827715" cy="783655"/>
            <a:chOff x="2259963" y="3525470"/>
            <a:chExt cx="827715" cy="783655"/>
          </a:xfrm>
        </p:grpSpPr>
        <p:sp>
          <p:nvSpPr>
            <p:cNvPr id="44" name="TextBox 43"/>
            <p:cNvSpPr txBox="1"/>
            <p:nvPr/>
          </p:nvSpPr>
          <p:spPr bwMode="gray">
            <a:xfrm>
              <a:off x="2313336" y="4062908"/>
              <a:ext cx="701512" cy="246217"/>
            </a:xfrm>
            <a:prstGeom prst="rect">
              <a:avLst/>
            </a:prstGeom>
            <a:noFill/>
          </p:spPr>
          <p:txBody>
            <a:bodyPr wrap="square" lIns="91435" tIns="45718" rIns="91435" bIns="45718" rtlCol="0">
              <a:spAutoFit/>
            </a:bodyPr>
            <a:lstStyle/>
            <a:p>
              <a:pPr algn="ctr"/>
              <a:r>
                <a:rPr lang="en-US" sz="1000" b="1" dirty="0"/>
                <a:t>174</a:t>
              </a:r>
              <a:endParaRPr lang="en-US" sz="1000" b="1" baseline="30000" dirty="0"/>
            </a:p>
          </p:txBody>
        </p:sp>
        <p:pic>
          <p:nvPicPr>
            <p:cNvPr id="45" name="Picture 2" descr="http://www.darkdaily.com/wp-content/uploads/90712-300x247.jp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259963" y="3525470"/>
              <a:ext cx="827715" cy="22065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ttp://www.darkdaily.com/wp-content/uploads/90712-300x247.jp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2259963" y="3727902"/>
              <a:ext cx="827715" cy="234125"/>
            </a:xfrm>
            <a:prstGeom prst="rect">
              <a:avLst/>
            </a:prstGeom>
            <a:noFill/>
            <a:extLst>
              <a:ext uri="{909E8E84-426E-40DD-AFC4-6F175D3DCCD1}">
                <a14:hiddenFill xmlns:a14="http://schemas.microsoft.com/office/drawing/2010/main">
                  <a:solidFill>
                    <a:srgbClr val="FFFFFF"/>
                  </a:solidFill>
                </a14:hiddenFill>
              </a:ext>
            </a:extLst>
          </p:spPr>
        </p:pic>
      </p:grpSp>
      <p:pic>
        <p:nvPicPr>
          <p:cNvPr id="47" name="Picture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6457" y="3684502"/>
            <a:ext cx="786314" cy="123235"/>
          </a:xfrm>
          <a:prstGeom prst="rect">
            <a:avLst/>
          </a:prstGeom>
        </p:spPr>
      </p:pic>
      <p:grpSp>
        <p:nvGrpSpPr>
          <p:cNvPr id="48" name="Group 47"/>
          <p:cNvGrpSpPr/>
          <p:nvPr/>
        </p:nvGrpSpPr>
        <p:grpSpPr>
          <a:xfrm>
            <a:off x="2282353" y="3623853"/>
            <a:ext cx="714831" cy="685272"/>
            <a:chOff x="3294851" y="3623853"/>
            <a:chExt cx="714831" cy="685272"/>
          </a:xfrm>
        </p:grpSpPr>
        <p:sp>
          <p:nvSpPr>
            <p:cNvPr id="49" name="TextBox 48"/>
            <p:cNvSpPr txBox="1"/>
            <p:nvPr/>
          </p:nvSpPr>
          <p:spPr bwMode="gray">
            <a:xfrm>
              <a:off x="3303122" y="4062908"/>
              <a:ext cx="701512" cy="246217"/>
            </a:xfrm>
            <a:prstGeom prst="rect">
              <a:avLst/>
            </a:prstGeom>
            <a:noFill/>
          </p:spPr>
          <p:txBody>
            <a:bodyPr wrap="square" lIns="91435" tIns="45718" rIns="91435" bIns="45718" rtlCol="0">
              <a:spAutoFit/>
            </a:bodyPr>
            <a:lstStyle/>
            <a:p>
              <a:pPr algn="ctr"/>
              <a:r>
                <a:rPr lang="en-US" sz="1000" b="1" dirty="0"/>
                <a:t>180</a:t>
              </a:r>
              <a:endParaRPr lang="en-US" sz="1000" b="1" baseline="30000" dirty="0"/>
            </a:p>
          </p:txBody>
        </p:sp>
        <p:pic>
          <p:nvPicPr>
            <p:cNvPr id="50" name="Picture 4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4851" y="3623853"/>
              <a:ext cx="714831" cy="208096"/>
            </a:xfrm>
            <a:prstGeom prst="rect">
              <a:avLst/>
            </a:prstGeom>
          </p:spPr>
        </p:pic>
      </p:grpSp>
      <p:pic>
        <p:nvPicPr>
          <p:cNvPr id="51" name="Picture 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09545" y="3684502"/>
            <a:ext cx="649846" cy="221334"/>
          </a:xfrm>
          <a:prstGeom prst="rect">
            <a:avLst/>
          </a:prstGeom>
        </p:spPr>
      </p:pic>
      <p:pic>
        <p:nvPicPr>
          <p:cNvPr id="52" name="Picture 5" descr="http://s3-media4.fl.yelpcdn.com/bphoto/Erf4VvEClGWZDCE2vfbEMA/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44063" y="3496268"/>
            <a:ext cx="799200" cy="597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81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nvPr>
        </p:nvGraphicFramePr>
        <p:xfrm>
          <a:off x="345677" y="1528965"/>
          <a:ext cx="3981766" cy="282483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20675" y="317903"/>
            <a:ext cx="5759450" cy="276999"/>
          </a:xfrm>
        </p:spPr>
        <p:txBody>
          <a:bodyPr/>
          <a:lstStyle/>
          <a:p>
            <a:r>
              <a:rPr lang="en-US" dirty="0"/>
              <a:t>Provider Interest in Telehealth Continues to Grow</a:t>
            </a:r>
          </a:p>
        </p:txBody>
      </p:sp>
      <p:sp>
        <p:nvSpPr>
          <p:cNvPr id="4" name="Text Placeholder 3"/>
          <p:cNvSpPr>
            <a:spLocks noGrp="1"/>
          </p:cNvSpPr>
          <p:nvPr>
            <p:ph type="body" sz="quarter" idx="26"/>
          </p:nvPr>
        </p:nvSpPr>
        <p:spPr/>
        <p:txBody>
          <a:bodyPr/>
          <a:lstStyle/>
          <a:p>
            <a:r>
              <a:rPr lang="en-US" dirty="0"/>
              <a:t>Telehealth</a:t>
            </a:r>
          </a:p>
        </p:txBody>
      </p:sp>
      <p:sp>
        <p:nvSpPr>
          <p:cNvPr id="5" name="Text Placeholder 4"/>
          <p:cNvSpPr>
            <a:spLocks noGrp="1"/>
          </p:cNvSpPr>
          <p:nvPr>
            <p:ph type="body" sz="quarter" idx="27"/>
          </p:nvPr>
        </p:nvSpPr>
        <p:spPr>
          <a:xfrm>
            <a:off x="3906982" y="4542068"/>
            <a:ext cx="2493818" cy="258532"/>
          </a:xfrm>
        </p:spPr>
        <p:txBody>
          <a:bodyPr/>
          <a:lstStyle/>
          <a:p>
            <a:r>
              <a:rPr lang="en-US" dirty="0"/>
              <a:t>Sources: REACH Health, “2017 U.S. Telemedicine Industry Benchmark Survey,” REACH Health, </a:t>
            </a:r>
            <a:r>
              <a:rPr lang="en-US" dirty="0">
                <a:hlinkClick r:id="rId3"/>
              </a:rPr>
              <a:t>http://reachhealth.com/wp-content/uploads/2017-US-Telemedicine-Industry-Benchmark-Survey-REACH-Health.pdf</a:t>
            </a:r>
            <a:r>
              <a:rPr lang="en-US" dirty="0"/>
              <a:t>, Planning 20/20 research and analysis.</a:t>
            </a:r>
          </a:p>
        </p:txBody>
      </p:sp>
      <p:sp>
        <p:nvSpPr>
          <p:cNvPr id="8" name="TextBox 45"/>
          <p:cNvSpPr txBox="1">
            <a:spLocks noChangeArrowheads="1"/>
          </p:cNvSpPr>
          <p:nvPr/>
        </p:nvSpPr>
        <p:spPr bwMode="gray">
          <a:xfrm>
            <a:off x="345676" y="1025354"/>
            <a:ext cx="5279390" cy="682421"/>
          </a:xfrm>
          <a:prstGeom prst="rect">
            <a:avLst/>
          </a:prstGeom>
          <a:noFill/>
          <a:ln w="9525">
            <a:noFill/>
            <a:miter lim="800000"/>
            <a:headEnd/>
            <a:tailEnd/>
          </a:ln>
        </p:spPr>
        <p:txBody>
          <a:bodyPr lIns="45688" tIns="45688" rIns="45688" bIns="45688"/>
          <a:lstStyle/>
          <a:p>
            <a:pPr>
              <a:spcBef>
                <a:spcPts val="500"/>
              </a:spcBef>
            </a:pPr>
            <a:r>
              <a:rPr lang="en-US" sz="1100" b="1" dirty="0">
                <a:solidFill>
                  <a:srgbClr val="333E48"/>
                </a:solidFill>
              </a:rPr>
              <a:t>Telemedicine as a Strategic Priority </a:t>
            </a:r>
          </a:p>
          <a:p>
            <a:pPr>
              <a:spcBef>
                <a:spcPts val="500"/>
              </a:spcBef>
            </a:pPr>
            <a:r>
              <a:rPr lang="en-US" sz="1000" i="1" dirty="0">
                <a:solidFill>
                  <a:srgbClr val="333E48"/>
                </a:solidFill>
              </a:rPr>
              <a:t>REACH Health, “2017 U.S. Telemedicine Industry Benchmark Survey”</a:t>
            </a:r>
          </a:p>
          <a:p>
            <a:pPr>
              <a:spcBef>
                <a:spcPts val="500"/>
              </a:spcBef>
            </a:pPr>
            <a:r>
              <a:rPr lang="en-US" sz="850" dirty="0">
                <a:solidFill>
                  <a:srgbClr val="333E48"/>
                </a:solidFill>
              </a:rPr>
              <a:t>n=436</a:t>
            </a:r>
          </a:p>
        </p:txBody>
      </p:sp>
      <p:sp>
        <p:nvSpPr>
          <p:cNvPr id="10" name="TextBox 9"/>
          <p:cNvSpPr txBox="1"/>
          <p:nvPr/>
        </p:nvSpPr>
        <p:spPr bwMode="gray">
          <a:xfrm>
            <a:off x="4487151" y="2243576"/>
            <a:ext cx="1586017" cy="1395611"/>
          </a:xfrm>
          <a:prstGeom prst="rect">
            <a:avLst/>
          </a:prstGeom>
          <a:solidFill>
            <a:schemeClr val="accent1"/>
          </a:solidFill>
          <a:ln w="6350">
            <a:solidFill>
              <a:schemeClr val="bg1"/>
            </a:solidFill>
          </a:ln>
        </p:spPr>
        <p:txBody>
          <a:bodyPr wrap="square" lIns="182754" tIns="274124" rIns="182754" bIns="0" rtlCol="0">
            <a:noAutofit/>
          </a:bodyPr>
          <a:lstStyle/>
          <a:p>
            <a:pPr>
              <a:spcBef>
                <a:spcPts val="500"/>
              </a:spcBef>
            </a:pPr>
            <a:endParaRPr lang="en-US" sz="1000" dirty="0">
              <a:solidFill>
                <a:srgbClr val="333E48"/>
              </a:solidFill>
            </a:endParaRPr>
          </a:p>
        </p:txBody>
      </p:sp>
      <p:sp>
        <p:nvSpPr>
          <p:cNvPr id="11" name="TextBox 10"/>
          <p:cNvSpPr txBox="1"/>
          <p:nvPr/>
        </p:nvSpPr>
        <p:spPr bwMode="gray">
          <a:xfrm>
            <a:off x="4591480" y="2880151"/>
            <a:ext cx="1377330" cy="615553"/>
          </a:xfrm>
          <a:prstGeom prst="rect">
            <a:avLst/>
          </a:prstGeom>
          <a:noFill/>
        </p:spPr>
        <p:txBody>
          <a:bodyPr wrap="square" lIns="0" tIns="0" rIns="0" bIns="0" rtlCol="0">
            <a:spAutoFit/>
          </a:bodyPr>
          <a:lstStyle/>
          <a:p>
            <a:pPr algn="ctr">
              <a:spcBef>
                <a:spcPts val="500"/>
              </a:spcBef>
            </a:pPr>
            <a:r>
              <a:rPr lang="en-US" sz="1000" dirty="0">
                <a:solidFill>
                  <a:srgbClr val="333E48"/>
                </a:solidFill>
              </a:rPr>
              <a:t>Respondents identifying telemedicine as a “top” or “high” priority at their organization in 2017</a:t>
            </a:r>
          </a:p>
        </p:txBody>
      </p:sp>
      <p:sp>
        <p:nvSpPr>
          <p:cNvPr id="12" name="TextBox 11"/>
          <p:cNvSpPr txBox="1"/>
          <p:nvPr/>
        </p:nvSpPr>
        <p:spPr bwMode="gray">
          <a:xfrm>
            <a:off x="4347276" y="2469159"/>
            <a:ext cx="1865741" cy="338554"/>
          </a:xfrm>
          <a:prstGeom prst="rect">
            <a:avLst/>
          </a:prstGeom>
          <a:noFill/>
        </p:spPr>
        <p:txBody>
          <a:bodyPr wrap="square" lIns="0" tIns="0" rIns="0" bIns="0" rtlCol="0">
            <a:spAutoFit/>
          </a:bodyPr>
          <a:lstStyle/>
          <a:p>
            <a:pPr algn="ctr"/>
            <a:r>
              <a:rPr lang="en-US" sz="2200" dirty="0">
                <a:solidFill>
                  <a:srgbClr val="CF0A2C"/>
                </a:solidFill>
              </a:rPr>
              <a:t>51%</a:t>
            </a:r>
          </a:p>
        </p:txBody>
      </p:sp>
      <p:grpSp>
        <p:nvGrpSpPr>
          <p:cNvPr id="13" name="Group 12"/>
          <p:cNvGrpSpPr/>
          <p:nvPr/>
        </p:nvGrpSpPr>
        <p:grpSpPr bwMode="gray">
          <a:xfrm>
            <a:off x="4487137" y="2243576"/>
            <a:ext cx="319390" cy="218673"/>
            <a:chOff x="4454248" y="2003891"/>
            <a:chExt cx="319390" cy="218673"/>
          </a:xfrm>
        </p:grpSpPr>
        <p:sp>
          <p:nvSpPr>
            <p:cNvPr id="14" name="Freeform 13"/>
            <p:cNvSpPr/>
            <p:nvPr/>
          </p:nvSpPr>
          <p:spPr bwMode="gray">
            <a:xfrm flipH="1">
              <a:off x="4454248" y="2003891"/>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Freeform 14"/>
            <p:cNvSpPr/>
            <p:nvPr/>
          </p:nvSpPr>
          <p:spPr bwMode="gray">
            <a:xfrm rot="1510923" flipV="1">
              <a:off x="4532332" y="2017279"/>
              <a:ext cx="84539" cy="176966"/>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2653"/>
              <a:endParaRPr lang="en-US" sz="1000" dirty="0">
                <a:solidFill>
                  <a:srgbClr val="DBE1E5"/>
                </a:solidFill>
              </a:endParaRPr>
            </a:p>
          </p:txBody>
        </p:sp>
      </p:grpSp>
    </p:spTree>
    <p:extLst>
      <p:ext uri="{BB962C8B-B14F-4D97-AF65-F5344CB8AC3E}">
        <p14:creationId xmlns:p14="http://schemas.microsoft.com/office/powerpoint/2010/main" val="954471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75" y="314826"/>
            <a:ext cx="5759450" cy="280077"/>
          </a:xfrm>
        </p:spPr>
        <p:txBody>
          <a:bodyPr/>
          <a:lstStyle/>
          <a:p>
            <a:r>
              <a:rPr lang="en-US" dirty="0"/>
              <a:t>Reimbursement Shows No Sign of Slowing</a:t>
            </a:r>
          </a:p>
        </p:txBody>
      </p:sp>
      <p:sp>
        <p:nvSpPr>
          <p:cNvPr id="5" name="Text Placeholder 4"/>
          <p:cNvSpPr>
            <a:spLocks noGrp="1"/>
          </p:cNvSpPr>
          <p:nvPr>
            <p:ph type="body" sz="quarter" idx="27"/>
          </p:nvPr>
        </p:nvSpPr>
        <p:spPr>
          <a:xfrm>
            <a:off x="1847851" y="4619013"/>
            <a:ext cx="4552950" cy="181588"/>
          </a:xfrm>
        </p:spPr>
        <p:txBody>
          <a:bodyPr/>
          <a:lstStyle/>
          <a:p>
            <a:r>
              <a:rPr lang="en-US" dirty="0"/>
              <a:t>Sources: Pittman D, “Medicare telemedicine spending jumped 28% last year” </a:t>
            </a:r>
            <a:r>
              <a:rPr lang="en-US" i="1" dirty="0"/>
              <a:t>Politico Pro, </a:t>
            </a:r>
            <a:r>
              <a:rPr lang="en-US" dirty="0"/>
              <a:t>August 9, 2017; Gooch K, “Medicare telehealth spending rose nearly 30% in 2016: 4 things to know” </a:t>
            </a:r>
            <a:r>
              <a:rPr lang="en-US" i="1" dirty="0" err="1"/>
              <a:t>Beckers</a:t>
            </a:r>
            <a:r>
              <a:rPr lang="en-US" i="1"/>
              <a:t> Hospital Review</a:t>
            </a:r>
            <a:r>
              <a:rPr lang="en-US"/>
              <a:t>, August 29, 2017; </a:t>
            </a:r>
            <a:r>
              <a:rPr lang="en-US" dirty="0"/>
              <a:t>Service Line Strategy Advisor research and analysis.</a:t>
            </a:r>
          </a:p>
        </p:txBody>
      </p:sp>
      <p:sp>
        <p:nvSpPr>
          <p:cNvPr id="6" name="Text Placeholder 5"/>
          <p:cNvSpPr>
            <a:spLocks noGrp="1"/>
          </p:cNvSpPr>
          <p:nvPr>
            <p:ph type="body" sz="quarter" idx="28"/>
          </p:nvPr>
        </p:nvSpPr>
        <p:spPr>
          <a:xfrm>
            <a:off x="0" y="4454243"/>
            <a:ext cx="1746504" cy="166712"/>
          </a:xfrm>
        </p:spPr>
        <p:txBody>
          <a:bodyPr/>
          <a:lstStyle/>
          <a:p>
            <a:r>
              <a:rPr lang="en-US" dirty="0"/>
              <a:t>CMS data.</a:t>
            </a:r>
          </a:p>
          <a:p>
            <a:r>
              <a:rPr lang="en-US" dirty="0"/>
              <a:t>2015 HIS Analytics report.</a:t>
            </a:r>
          </a:p>
        </p:txBody>
      </p:sp>
      <p:graphicFrame>
        <p:nvGraphicFramePr>
          <p:cNvPr id="7" name="Chart 6"/>
          <p:cNvGraphicFramePr/>
          <p:nvPr>
            <p:extLst/>
          </p:nvPr>
        </p:nvGraphicFramePr>
        <p:xfrm>
          <a:off x="360844" y="1593403"/>
          <a:ext cx="2858607" cy="218065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bwMode="gray">
          <a:xfrm>
            <a:off x="312479" y="1007183"/>
            <a:ext cx="2975591" cy="344710"/>
          </a:xfrm>
          <a:prstGeom prst="rect">
            <a:avLst/>
          </a:prstGeom>
          <a:noFill/>
        </p:spPr>
        <p:txBody>
          <a:bodyPr wrap="square" lIns="0" tIns="0" rIns="0" bIns="0" rtlCol="0">
            <a:spAutoFit/>
          </a:bodyPr>
          <a:lstStyle/>
          <a:p>
            <a:pPr defTabSz="639632"/>
            <a:r>
              <a:rPr lang="en-US" sz="1100" b="1" dirty="0">
                <a:solidFill>
                  <a:srgbClr val="333E48"/>
                </a:solidFill>
              </a:rPr>
              <a:t>Year-Over-Year Medicare </a:t>
            </a:r>
            <a:br>
              <a:rPr lang="en-US" sz="1100" b="1" dirty="0">
                <a:solidFill>
                  <a:srgbClr val="333E48"/>
                </a:solidFill>
              </a:rPr>
            </a:br>
            <a:r>
              <a:rPr lang="en-US" sz="1100" b="1" dirty="0">
                <a:solidFill>
                  <a:srgbClr val="333E48"/>
                </a:solidFill>
              </a:rPr>
              <a:t>Reimbursement for Telehealth Services</a:t>
            </a:r>
            <a:r>
              <a:rPr lang="en-US" sz="1100" b="1" baseline="30000" dirty="0">
                <a:solidFill>
                  <a:srgbClr val="333E48"/>
                </a:solidFill>
              </a:rPr>
              <a:t>1</a:t>
            </a:r>
          </a:p>
        </p:txBody>
      </p:sp>
      <p:sp>
        <p:nvSpPr>
          <p:cNvPr id="9" name="TextBox 8"/>
          <p:cNvSpPr txBox="1"/>
          <p:nvPr/>
        </p:nvSpPr>
        <p:spPr bwMode="gray">
          <a:xfrm>
            <a:off x="312478" y="1400391"/>
            <a:ext cx="1915716" cy="123111"/>
          </a:xfrm>
          <a:prstGeom prst="rect">
            <a:avLst/>
          </a:prstGeom>
          <a:noFill/>
        </p:spPr>
        <p:txBody>
          <a:bodyPr wrap="square" lIns="0" tIns="0" rIns="0" bIns="0" rtlCol="0">
            <a:spAutoFit/>
          </a:bodyPr>
          <a:lstStyle/>
          <a:p>
            <a:pPr defTabSz="639632"/>
            <a:r>
              <a:rPr lang="pt-BR" sz="800" i="1" dirty="0">
                <a:solidFill>
                  <a:srgbClr val="333E48"/>
                </a:solidFill>
              </a:rPr>
              <a:t>In millions of dollars</a:t>
            </a:r>
          </a:p>
        </p:txBody>
      </p:sp>
      <p:sp>
        <p:nvSpPr>
          <p:cNvPr id="10" name="TextBox 9"/>
          <p:cNvSpPr txBox="1"/>
          <p:nvPr/>
        </p:nvSpPr>
        <p:spPr bwMode="gray">
          <a:xfrm>
            <a:off x="1062610" y="2146278"/>
            <a:ext cx="844168" cy="153888"/>
          </a:xfrm>
          <a:prstGeom prst="rect">
            <a:avLst/>
          </a:prstGeom>
          <a:noFill/>
        </p:spPr>
        <p:txBody>
          <a:bodyPr wrap="square" lIns="0" tIns="0" rIns="0" bIns="0" rtlCol="0">
            <a:spAutoFit/>
          </a:bodyPr>
          <a:lstStyle/>
          <a:p>
            <a:pPr algn="ctr" defTabSz="639632"/>
            <a:r>
              <a:rPr lang="pt-BR" sz="1000" b="1" dirty="0">
                <a:solidFill>
                  <a:srgbClr val="333E48"/>
                </a:solidFill>
              </a:rPr>
              <a:t>604% Growth</a:t>
            </a:r>
          </a:p>
        </p:txBody>
      </p:sp>
      <p:cxnSp>
        <p:nvCxnSpPr>
          <p:cNvPr id="11" name="Straight Arrow Connector 10"/>
          <p:cNvCxnSpPr/>
          <p:nvPr/>
        </p:nvCxnSpPr>
        <p:spPr bwMode="gray">
          <a:xfrm flipV="1">
            <a:off x="1041796" y="1878355"/>
            <a:ext cx="1729993" cy="1217069"/>
          </a:xfrm>
          <a:prstGeom prst="straightConnector1">
            <a:avLst/>
          </a:prstGeom>
          <a:ln w="12700">
            <a:solidFill>
              <a:schemeClr val="accent6"/>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3601528" y="1406243"/>
            <a:ext cx="2478597" cy="2188300"/>
            <a:chOff x="3601530" y="1409236"/>
            <a:chExt cx="2478597" cy="2188300"/>
          </a:xfrm>
        </p:grpSpPr>
        <p:sp>
          <p:nvSpPr>
            <p:cNvPr id="12" name="TextBox 11"/>
            <p:cNvSpPr txBox="1"/>
            <p:nvPr/>
          </p:nvSpPr>
          <p:spPr bwMode="gray">
            <a:xfrm>
              <a:off x="3601532" y="1409236"/>
              <a:ext cx="2478595" cy="2188300"/>
            </a:xfrm>
            <a:prstGeom prst="rect">
              <a:avLst/>
            </a:prstGeom>
            <a:solidFill>
              <a:schemeClr val="accent1"/>
            </a:solidFill>
            <a:ln w="6350">
              <a:solidFill>
                <a:schemeClr val="bg1"/>
              </a:solidFill>
            </a:ln>
          </p:spPr>
          <p:txBody>
            <a:bodyPr wrap="square" lIns="182754" tIns="274124" rIns="182754" bIns="0" rtlCol="0">
              <a:noAutofit/>
            </a:bodyPr>
            <a:lstStyle/>
            <a:p>
              <a:pPr defTabSz="639632">
                <a:spcBef>
                  <a:spcPts val="500"/>
                </a:spcBef>
              </a:pPr>
              <a:endParaRPr lang="en-US" sz="1000" dirty="0">
                <a:solidFill>
                  <a:srgbClr val="333E48"/>
                </a:solidFill>
              </a:endParaRPr>
            </a:p>
          </p:txBody>
        </p:sp>
        <p:grpSp>
          <p:nvGrpSpPr>
            <p:cNvPr id="15" name="Group 14"/>
            <p:cNvGrpSpPr/>
            <p:nvPr/>
          </p:nvGrpSpPr>
          <p:grpSpPr bwMode="gray">
            <a:xfrm>
              <a:off x="3601530" y="1409236"/>
              <a:ext cx="319390" cy="218673"/>
              <a:chOff x="4454248" y="2003891"/>
              <a:chExt cx="319390" cy="218673"/>
            </a:xfrm>
          </p:grpSpPr>
          <p:sp>
            <p:nvSpPr>
              <p:cNvPr id="16" name="Freeform 15"/>
              <p:cNvSpPr/>
              <p:nvPr/>
            </p:nvSpPr>
            <p:spPr bwMode="gray">
              <a:xfrm flipH="1">
                <a:off x="4454248" y="2003891"/>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9632"/>
                <a:endParaRPr lang="en-US" dirty="0">
                  <a:solidFill>
                    <a:srgbClr val="FFFFFF"/>
                  </a:solidFill>
                </a:endParaRPr>
              </a:p>
            </p:txBody>
          </p:sp>
          <p:sp>
            <p:nvSpPr>
              <p:cNvPr id="17" name="Freeform 16"/>
              <p:cNvSpPr/>
              <p:nvPr/>
            </p:nvSpPr>
            <p:spPr bwMode="gray">
              <a:xfrm rot="1510923" flipV="1">
                <a:off x="4532332" y="2017279"/>
                <a:ext cx="84539" cy="176966"/>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2653"/>
                <a:endParaRPr lang="en-US" sz="1000" dirty="0">
                  <a:solidFill>
                    <a:srgbClr val="DBE1E5"/>
                  </a:solidFill>
                </a:endParaRPr>
              </a:p>
            </p:txBody>
          </p:sp>
        </p:grpSp>
        <p:grpSp>
          <p:nvGrpSpPr>
            <p:cNvPr id="20" name="Group 19"/>
            <p:cNvGrpSpPr/>
            <p:nvPr/>
          </p:nvGrpSpPr>
          <p:grpSpPr>
            <a:xfrm>
              <a:off x="3871517" y="1716349"/>
              <a:ext cx="1940657" cy="1574075"/>
              <a:chOff x="3871517" y="1642338"/>
              <a:chExt cx="1940657" cy="1574075"/>
            </a:xfrm>
          </p:grpSpPr>
          <p:sp>
            <p:nvSpPr>
              <p:cNvPr id="13" name="TextBox 12"/>
              <p:cNvSpPr txBox="1"/>
              <p:nvPr/>
            </p:nvSpPr>
            <p:spPr bwMode="gray">
              <a:xfrm>
                <a:off x="3871517" y="2069348"/>
                <a:ext cx="1868643" cy="307777"/>
              </a:xfrm>
              <a:prstGeom prst="rect">
                <a:avLst/>
              </a:prstGeom>
              <a:noFill/>
            </p:spPr>
            <p:txBody>
              <a:bodyPr wrap="square" lIns="0" tIns="0" rIns="0" bIns="0" rtlCol="0">
                <a:spAutoFit/>
              </a:bodyPr>
              <a:lstStyle/>
              <a:p>
                <a:pPr defTabSz="639632">
                  <a:spcBef>
                    <a:spcPts val="500"/>
                  </a:spcBef>
                </a:pPr>
                <a:r>
                  <a:rPr lang="en-US" sz="1000" dirty="0">
                    <a:solidFill>
                      <a:srgbClr val="333E48"/>
                    </a:solidFill>
                  </a:rPr>
                  <a:t>Increase in Medicare telehealth claims from 2015 to 2016</a:t>
                </a:r>
              </a:p>
            </p:txBody>
          </p:sp>
          <p:sp>
            <p:nvSpPr>
              <p:cNvPr id="14" name="TextBox 13"/>
              <p:cNvSpPr txBox="1"/>
              <p:nvPr/>
            </p:nvSpPr>
            <p:spPr bwMode="gray">
              <a:xfrm>
                <a:off x="3871531" y="1642338"/>
                <a:ext cx="964311" cy="338554"/>
              </a:xfrm>
              <a:prstGeom prst="rect">
                <a:avLst/>
              </a:prstGeom>
              <a:noFill/>
            </p:spPr>
            <p:txBody>
              <a:bodyPr wrap="square" lIns="0" tIns="0" rIns="0" bIns="0" rtlCol="0">
                <a:spAutoFit/>
              </a:bodyPr>
              <a:lstStyle/>
              <a:p>
                <a:pPr defTabSz="639632"/>
                <a:r>
                  <a:rPr lang="en-US" sz="2200" dirty="0">
                    <a:solidFill>
                      <a:srgbClr val="CF0A2C"/>
                    </a:solidFill>
                  </a:rPr>
                  <a:t>33%</a:t>
                </a:r>
              </a:p>
            </p:txBody>
          </p:sp>
          <p:sp>
            <p:nvSpPr>
              <p:cNvPr id="18" name="TextBox 17"/>
              <p:cNvSpPr txBox="1"/>
              <p:nvPr/>
            </p:nvSpPr>
            <p:spPr bwMode="gray">
              <a:xfrm>
                <a:off x="3871531" y="2507001"/>
                <a:ext cx="1390569" cy="338554"/>
              </a:xfrm>
              <a:prstGeom prst="rect">
                <a:avLst/>
              </a:prstGeom>
              <a:noFill/>
            </p:spPr>
            <p:txBody>
              <a:bodyPr wrap="square" lIns="0" tIns="0" rIns="0" bIns="0" rtlCol="0">
                <a:spAutoFit/>
              </a:bodyPr>
              <a:lstStyle/>
              <a:p>
                <a:pPr defTabSz="639632"/>
                <a:r>
                  <a:rPr lang="en-US" sz="2200" dirty="0">
                    <a:solidFill>
                      <a:srgbClr val="CF0A2C"/>
                    </a:solidFill>
                  </a:rPr>
                  <a:t>28%</a:t>
                </a:r>
              </a:p>
            </p:txBody>
          </p:sp>
          <p:sp>
            <p:nvSpPr>
              <p:cNvPr id="19" name="TextBox 18"/>
              <p:cNvSpPr txBox="1"/>
              <p:nvPr/>
            </p:nvSpPr>
            <p:spPr bwMode="gray">
              <a:xfrm>
                <a:off x="3871531" y="2908636"/>
                <a:ext cx="1940643" cy="307777"/>
              </a:xfrm>
              <a:prstGeom prst="rect">
                <a:avLst/>
              </a:prstGeom>
              <a:noFill/>
            </p:spPr>
            <p:txBody>
              <a:bodyPr wrap="square" lIns="0" tIns="0" rIns="0" bIns="0" rtlCol="0">
                <a:spAutoFit/>
              </a:bodyPr>
              <a:lstStyle/>
              <a:p>
                <a:pPr defTabSz="639632">
                  <a:spcBef>
                    <a:spcPts val="500"/>
                  </a:spcBef>
                </a:pPr>
                <a:r>
                  <a:rPr lang="en-US" sz="1000" dirty="0">
                    <a:solidFill>
                      <a:srgbClr val="333E48"/>
                    </a:solidFill>
                  </a:rPr>
                  <a:t>Increase in Medicare telehealth payments between 2015 and 2016</a:t>
                </a:r>
              </a:p>
            </p:txBody>
          </p:sp>
        </p:grpSp>
      </p:grpSp>
    </p:spTree>
    <p:extLst>
      <p:ext uri="{BB962C8B-B14F-4D97-AF65-F5344CB8AC3E}">
        <p14:creationId xmlns:p14="http://schemas.microsoft.com/office/powerpoint/2010/main" val="2110857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Purchaser Behavior</a:t>
            </a:r>
          </a:p>
        </p:txBody>
      </p:sp>
      <p:sp>
        <p:nvSpPr>
          <p:cNvPr id="18" name="Text Placeholder 17"/>
          <p:cNvSpPr>
            <a:spLocks noGrp="1"/>
          </p:cNvSpPr>
          <p:nvPr>
            <p:ph type="body" sz="quarter" idx="49"/>
          </p:nvPr>
        </p:nvSpPr>
        <p:spPr>
          <a:xfrm>
            <a:off x="1381117" y="3078496"/>
            <a:ext cx="2743200" cy="589905"/>
          </a:xfrm>
        </p:spPr>
        <p:txBody>
          <a:bodyPr/>
          <a:lstStyle/>
          <a:p>
            <a:pPr marL="171441" indent="-171441"/>
            <a:r>
              <a:rPr lang="en-US" dirty="0"/>
              <a:t>Health Plan Exchanges</a:t>
            </a:r>
          </a:p>
          <a:p>
            <a:pPr marL="171441" indent="-171441"/>
            <a:r>
              <a:rPr lang="en-US" dirty="0"/>
              <a:t>Employer Sponsored Health Plans</a:t>
            </a:r>
          </a:p>
          <a:p>
            <a:pPr marL="171441" indent="-171441"/>
            <a:r>
              <a:rPr lang="en-US" dirty="0"/>
              <a:t>Medicare &amp; Medicaid</a:t>
            </a:r>
          </a:p>
        </p:txBody>
      </p:sp>
    </p:spTree>
    <p:extLst>
      <p:ext uri="{BB962C8B-B14F-4D97-AF65-F5344CB8AC3E}">
        <p14:creationId xmlns:p14="http://schemas.microsoft.com/office/powerpoint/2010/main" val="1123439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743" y="1437909"/>
            <a:ext cx="3657600" cy="1538883"/>
          </a:xfrm>
        </p:spPr>
        <p:txBody>
          <a:bodyPr/>
          <a:lstStyle/>
          <a:p>
            <a:r>
              <a:rPr lang="en-US" dirty="0"/>
              <a:t>I have no relevant financial relationships or affiliations with commercial interests to disclose.</a:t>
            </a:r>
            <a:br>
              <a:rPr lang="en-US" dirty="0"/>
            </a:br>
            <a:endParaRPr lang="en-US" dirty="0"/>
          </a:p>
        </p:txBody>
      </p:sp>
      <p:sp>
        <p:nvSpPr>
          <p:cNvPr id="4" name="Text Placeholder 3"/>
          <p:cNvSpPr>
            <a:spLocks noGrp="1"/>
          </p:cNvSpPr>
          <p:nvPr>
            <p:ph type="body" sz="quarter" idx="21"/>
          </p:nvPr>
        </p:nvSpPr>
        <p:spPr/>
        <p:txBody>
          <a:bodyPr/>
          <a:lstStyle/>
          <a:p>
            <a:r>
              <a:rPr lang="en-US" dirty="0" smtClean="0"/>
              <a:t>Disclosure</a:t>
            </a:r>
            <a:endParaRPr lang="en-US" dirty="0"/>
          </a:p>
        </p:txBody>
      </p:sp>
      <p:sp>
        <p:nvSpPr>
          <p:cNvPr id="5" name="Rectangle 4"/>
          <p:cNvSpPr/>
          <p:nvPr/>
        </p:nvSpPr>
        <p:spPr bwMode="gray">
          <a:xfrm>
            <a:off x="180550" y="128132"/>
            <a:ext cx="1496821" cy="728026"/>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Tree>
    <p:extLst>
      <p:ext uri="{BB962C8B-B14F-4D97-AF65-F5344CB8AC3E}">
        <p14:creationId xmlns:p14="http://schemas.microsoft.com/office/powerpoint/2010/main" val="3231862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1528005146"/>
              </p:ext>
            </p:extLst>
          </p:nvPr>
        </p:nvGraphicFramePr>
        <p:xfrm>
          <a:off x="758031" y="124691"/>
          <a:ext cx="4884738" cy="43885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20675" y="317903"/>
            <a:ext cx="5759450" cy="276999"/>
          </a:xfrm>
        </p:spPr>
        <p:txBody>
          <a:bodyPr/>
          <a:lstStyle/>
          <a:p>
            <a:r>
              <a:rPr lang="en-US" dirty="0"/>
              <a:t>For Providers, a Relatively Limited Impact </a:t>
            </a:r>
          </a:p>
        </p:txBody>
      </p:sp>
      <p:sp>
        <p:nvSpPr>
          <p:cNvPr id="3" name="Text Placeholder 2"/>
          <p:cNvSpPr>
            <a:spLocks noGrp="1"/>
          </p:cNvSpPr>
          <p:nvPr>
            <p:ph type="body" sz="quarter" idx="25"/>
          </p:nvPr>
        </p:nvSpPr>
        <p:spPr>
          <a:xfrm>
            <a:off x="320674" y="718356"/>
            <a:ext cx="5960855" cy="215444"/>
          </a:xfrm>
        </p:spPr>
        <p:txBody>
          <a:bodyPr/>
          <a:lstStyle/>
          <a:p>
            <a:r>
              <a:rPr lang="en-US" dirty="0"/>
              <a:t>Despite Political Significance, Exchanges Only a Small Segment of Market</a:t>
            </a:r>
          </a:p>
        </p:txBody>
      </p:sp>
      <p:sp>
        <p:nvSpPr>
          <p:cNvPr id="5" name="Text Placeholder 4"/>
          <p:cNvSpPr>
            <a:spLocks noGrp="1"/>
          </p:cNvSpPr>
          <p:nvPr>
            <p:ph type="body" sz="quarter" idx="27"/>
          </p:nvPr>
        </p:nvSpPr>
        <p:spPr>
          <a:xfrm>
            <a:off x="3319504" y="4542068"/>
            <a:ext cx="3081296" cy="258532"/>
          </a:xfrm>
        </p:spPr>
        <p:txBody>
          <a:bodyPr/>
          <a:lstStyle/>
          <a:p>
            <a:r>
              <a:rPr lang="en-US" dirty="0"/>
              <a:t>Source: Gaba, C., “Healthcare Coverage Breakout for the Entire U.S. Population in 1 Chart,” </a:t>
            </a:r>
            <a:r>
              <a:rPr lang="en-US" i="1" dirty="0"/>
              <a:t>ACASignups.net</a:t>
            </a:r>
            <a:r>
              <a:rPr lang="en-US" dirty="0"/>
              <a:t>, March 28, 2016, available at: http://acasignups.net/16/04/18/show-your-work-healthcare-coverage-breakout-entire-us-population-1-chart; Health Care Advisory Board interviews and analysis.</a:t>
            </a:r>
          </a:p>
        </p:txBody>
      </p:sp>
      <p:sp>
        <p:nvSpPr>
          <p:cNvPr id="8" name="TextBox 7"/>
          <p:cNvSpPr txBox="1"/>
          <p:nvPr/>
        </p:nvSpPr>
        <p:spPr bwMode="gray">
          <a:xfrm>
            <a:off x="315913" y="1077238"/>
            <a:ext cx="3824765" cy="387286"/>
          </a:xfrm>
          <a:prstGeom prst="rect">
            <a:avLst/>
          </a:prstGeom>
          <a:noFill/>
        </p:spPr>
        <p:txBody>
          <a:bodyPr wrap="none" lIns="0" tIns="0" rIns="0" bIns="0" rtlCol="0">
            <a:spAutoFit/>
          </a:bodyPr>
          <a:lstStyle/>
          <a:p>
            <a:pPr>
              <a:spcBef>
                <a:spcPts val="500"/>
              </a:spcBef>
            </a:pPr>
            <a:r>
              <a:rPr lang="en-US" sz="1100" b="1" dirty="0"/>
              <a:t>Approximate Coverage of US Population by Payer Sector</a:t>
            </a:r>
          </a:p>
          <a:p>
            <a:pPr>
              <a:spcBef>
                <a:spcPts val="500"/>
              </a:spcBef>
            </a:pPr>
            <a:r>
              <a:rPr lang="en-US" sz="1000" i="1" dirty="0"/>
              <a:t>As of March 2016</a:t>
            </a:r>
          </a:p>
        </p:txBody>
      </p:sp>
      <p:grpSp>
        <p:nvGrpSpPr>
          <p:cNvPr id="22" name="Group 21"/>
          <p:cNvGrpSpPr/>
          <p:nvPr/>
        </p:nvGrpSpPr>
        <p:grpSpPr>
          <a:xfrm>
            <a:off x="4623930" y="2265803"/>
            <a:ext cx="1269793" cy="630942"/>
            <a:chOff x="4620651" y="2269770"/>
            <a:chExt cx="1269793" cy="630942"/>
          </a:xfrm>
        </p:grpSpPr>
        <p:sp>
          <p:nvSpPr>
            <p:cNvPr id="12" name="TextBox 11"/>
            <p:cNvSpPr txBox="1"/>
            <p:nvPr/>
          </p:nvSpPr>
          <p:spPr bwMode="gray">
            <a:xfrm>
              <a:off x="4620651" y="2269770"/>
              <a:ext cx="434414" cy="169277"/>
            </a:xfrm>
            <a:prstGeom prst="rect">
              <a:avLst/>
            </a:prstGeom>
            <a:noFill/>
          </p:spPr>
          <p:txBody>
            <a:bodyPr wrap="none" lIns="0" tIns="0" rIns="0" bIns="0" rtlCol="0">
              <a:spAutoFit/>
            </a:bodyPr>
            <a:lstStyle/>
            <a:p>
              <a:pPr>
                <a:spcBef>
                  <a:spcPts val="500"/>
                </a:spcBef>
              </a:pPr>
              <a:r>
                <a:rPr lang="en-US" sz="1100" b="1" dirty="0"/>
                <a:t>~153M</a:t>
              </a:r>
            </a:p>
          </p:txBody>
        </p:sp>
        <p:sp>
          <p:nvSpPr>
            <p:cNvPr id="13" name="TextBox 12"/>
            <p:cNvSpPr txBox="1"/>
            <p:nvPr/>
          </p:nvSpPr>
          <p:spPr bwMode="gray">
            <a:xfrm>
              <a:off x="4620651" y="2439047"/>
              <a:ext cx="1269793" cy="461665"/>
            </a:xfrm>
            <a:prstGeom prst="rect">
              <a:avLst/>
            </a:prstGeom>
            <a:noFill/>
          </p:spPr>
          <p:txBody>
            <a:bodyPr wrap="square" lIns="0" tIns="0" rIns="0" bIns="0" rtlCol="0">
              <a:spAutoFit/>
            </a:bodyPr>
            <a:lstStyle/>
            <a:p>
              <a:pPr>
                <a:spcBef>
                  <a:spcPts val="500"/>
                </a:spcBef>
              </a:pPr>
              <a:r>
                <a:rPr lang="en-US" sz="1000" dirty="0"/>
                <a:t>Individuals with </a:t>
              </a:r>
              <a:r>
                <a:rPr lang="en-US" sz="1000" b="1" dirty="0"/>
                <a:t>employer-sponsored insurance</a:t>
              </a:r>
            </a:p>
          </p:txBody>
        </p:sp>
      </p:grpSp>
      <p:grpSp>
        <p:nvGrpSpPr>
          <p:cNvPr id="21" name="Group 20"/>
          <p:cNvGrpSpPr/>
          <p:nvPr/>
        </p:nvGrpSpPr>
        <p:grpSpPr>
          <a:xfrm>
            <a:off x="618145" y="1760327"/>
            <a:ext cx="1191029" cy="630942"/>
            <a:chOff x="787400" y="1789263"/>
            <a:chExt cx="1191029" cy="630942"/>
          </a:xfrm>
        </p:grpSpPr>
        <p:sp>
          <p:nvSpPr>
            <p:cNvPr id="11" name="TextBox 10"/>
            <p:cNvSpPr txBox="1"/>
            <p:nvPr/>
          </p:nvSpPr>
          <p:spPr bwMode="gray">
            <a:xfrm>
              <a:off x="787400" y="1789263"/>
              <a:ext cx="472886" cy="169277"/>
            </a:xfrm>
            <a:prstGeom prst="rect">
              <a:avLst/>
            </a:prstGeom>
            <a:noFill/>
          </p:spPr>
          <p:txBody>
            <a:bodyPr wrap="none" lIns="0" tIns="0" rIns="0" bIns="0" rtlCol="0">
              <a:spAutoFit/>
            </a:bodyPr>
            <a:lstStyle/>
            <a:p>
              <a:pPr>
                <a:spcBef>
                  <a:spcPts val="500"/>
                </a:spcBef>
              </a:pPr>
              <a:r>
                <a:rPr lang="en-US" sz="1100" b="1" dirty="0"/>
                <a:t>~11.5M</a:t>
              </a:r>
            </a:p>
          </p:txBody>
        </p:sp>
        <p:sp>
          <p:nvSpPr>
            <p:cNvPr id="14" name="TextBox 13"/>
            <p:cNvSpPr txBox="1"/>
            <p:nvPr/>
          </p:nvSpPr>
          <p:spPr bwMode="gray">
            <a:xfrm>
              <a:off x="787400" y="1958540"/>
              <a:ext cx="1191029" cy="461665"/>
            </a:xfrm>
            <a:prstGeom prst="rect">
              <a:avLst/>
            </a:prstGeom>
            <a:noFill/>
          </p:spPr>
          <p:txBody>
            <a:bodyPr wrap="square" lIns="0" tIns="0" rIns="0" bIns="0" rtlCol="0">
              <a:spAutoFit/>
            </a:bodyPr>
            <a:lstStyle/>
            <a:p>
              <a:pPr>
                <a:spcBef>
                  <a:spcPts val="500"/>
                </a:spcBef>
              </a:pPr>
              <a:r>
                <a:rPr lang="en-US" sz="1000" dirty="0"/>
                <a:t>Individuals with insurance through </a:t>
              </a:r>
              <a:r>
                <a:rPr lang="en-US" sz="1000" b="1" dirty="0"/>
                <a:t>public exchanges</a:t>
              </a:r>
            </a:p>
          </p:txBody>
        </p:sp>
      </p:grpSp>
      <p:sp>
        <p:nvSpPr>
          <p:cNvPr id="15" name="Rectangle 14"/>
          <p:cNvSpPr/>
          <p:nvPr/>
        </p:nvSpPr>
        <p:spPr bwMode="gray">
          <a:xfrm>
            <a:off x="4488873" y="2158999"/>
            <a:ext cx="1520041" cy="844551"/>
          </a:xfrm>
          <a:prstGeom prst="rect">
            <a:avLst/>
          </a:prstGeom>
          <a:no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cxnSp>
        <p:nvCxnSpPr>
          <p:cNvPr id="17" name="Straight Connector 16"/>
          <p:cNvCxnSpPr/>
          <p:nvPr/>
        </p:nvCxnSpPr>
        <p:spPr bwMode="gray">
          <a:xfrm flipH="1">
            <a:off x="4006735" y="2581274"/>
            <a:ext cx="482138" cy="0"/>
          </a:xfrm>
          <a:prstGeom prst="line">
            <a:avLst/>
          </a:prstGeom>
          <a:ln w="12700">
            <a:solidFill>
              <a:schemeClr val="accent3"/>
            </a:solidFill>
            <a:miter lim="800000"/>
            <a:headEnd type="none"/>
            <a:tailEnd type="oval" w="sm" len="sm"/>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bwMode="gray">
          <a:xfrm>
            <a:off x="507077" y="1646165"/>
            <a:ext cx="1413164" cy="859267"/>
          </a:xfrm>
          <a:prstGeom prst="rect">
            <a:avLst/>
          </a:prstGeom>
          <a:no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cxnSp>
        <p:nvCxnSpPr>
          <p:cNvPr id="20" name="Straight Connector 19"/>
          <p:cNvCxnSpPr/>
          <p:nvPr/>
        </p:nvCxnSpPr>
        <p:spPr bwMode="gray">
          <a:xfrm>
            <a:off x="1920241" y="2037698"/>
            <a:ext cx="495299" cy="0"/>
          </a:xfrm>
          <a:prstGeom prst="line">
            <a:avLst/>
          </a:prstGeom>
          <a:ln w="12700">
            <a:solidFill>
              <a:schemeClr val="accent3"/>
            </a:solidFill>
            <a:miter lim="800000"/>
            <a:headEnd type="none"/>
            <a:tailEnd type="oval" w="sm"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gray">
          <a:xfrm>
            <a:off x="4029407" y="4150360"/>
            <a:ext cx="145598" cy="82074"/>
          </a:xfrm>
          <a:prstGeom prst="rect">
            <a:avLst/>
          </a:prstGeom>
          <a:noFill/>
        </p:spPr>
        <p:txBody>
          <a:bodyPr wrap="square" lIns="0" tIns="0" rIns="0" bIns="0" rtlCol="0">
            <a:spAutoFit/>
          </a:bodyPr>
          <a:lstStyle/>
          <a:p>
            <a:pPr>
              <a:spcBef>
                <a:spcPts val="500"/>
              </a:spcBef>
            </a:pPr>
            <a:r>
              <a:rPr lang="en-US" sz="800" baseline="30000" dirty="0"/>
              <a:t>1</a:t>
            </a:r>
          </a:p>
        </p:txBody>
      </p:sp>
      <p:sp>
        <p:nvSpPr>
          <p:cNvPr id="23" name="Text Placeholder 5"/>
          <p:cNvSpPr>
            <a:spLocks noGrp="1"/>
          </p:cNvSpPr>
          <p:nvPr>
            <p:ph type="body" sz="quarter" idx="28"/>
          </p:nvPr>
        </p:nvSpPr>
        <p:spPr>
          <a:xfrm>
            <a:off x="0" y="4544011"/>
            <a:ext cx="1746504" cy="76944"/>
          </a:xfrm>
        </p:spPr>
        <p:txBody>
          <a:bodyPr/>
          <a:lstStyle/>
          <a:p>
            <a:r>
              <a:rPr lang="en-US" dirty="0"/>
              <a:t>Student, IHS, CH+.</a:t>
            </a:r>
          </a:p>
        </p:txBody>
      </p:sp>
    </p:spTree>
    <p:extLst>
      <p:ext uri="{BB962C8B-B14F-4D97-AF65-F5344CB8AC3E}">
        <p14:creationId xmlns:p14="http://schemas.microsoft.com/office/powerpoint/2010/main" val="613166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75" y="333292"/>
            <a:ext cx="5759450" cy="261610"/>
          </a:xfrm>
        </p:spPr>
        <p:txBody>
          <a:bodyPr/>
          <a:lstStyle/>
          <a:p>
            <a:r>
              <a:rPr lang="en-US" sz="1700" dirty="0"/>
              <a:t>Consumers Trade Low Premiums for High Deductibles</a:t>
            </a:r>
          </a:p>
        </p:txBody>
      </p:sp>
      <p:sp>
        <p:nvSpPr>
          <p:cNvPr id="5" name="Text Placeholder 4"/>
          <p:cNvSpPr>
            <a:spLocks noGrp="1"/>
          </p:cNvSpPr>
          <p:nvPr>
            <p:ph type="body" sz="quarter" idx="27"/>
          </p:nvPr>
        </p:nvSpPr>
        <p:spPr>
          <a:xfrm>
            <a:off x="3200400" y="4465124"/>
            <a:ext cx="3200400" cy="335476"/>
          </a:xfrm>
        </p:spPr>
        <p:txBody>
          <a:bodyPr/>
          <a:lstStyle/>
          <a:p>
            <a:r>
              <a:rPr lang="en-US" dirty="0"/>
              <a:t>Source: Health Pocket, “Aging Consumers Without Subsidies Hit Hardest by 2017 Obamacare Premium &amp; Deductible Spikes,” October 2016; ”Health Pocket, “2015 Obamacare Deductibles Remain High but Don’t Grow Beyond 2014 Levels,” November 2014; Kaiser Family Foundation, “Marketplace Enrollment by Metal Level,” March 2016; Market Innovation Center interviews and analysis. </a:t>
            </a:r>
          </a:p>
        </p:txBody>
      </p:sp>
      <p:sp>
        <p:nvSpPr>
          <p:cNvPr id="35" name="TextBox 34"/>
          <p:cNvSpPr txBox="1"/>
          <p:nvPr/>
        </p:nvSpPr>
        <p:spPr bwMode="gray">
          <a:xfrm>
            <a:off x="518161" y="1061526"/>
            <a:ext cx="2615816" cy="338554"/>
          </a:xfrm>
          <a:prstGeom prst="rect">
            <a:avLst/>
          </a:prstGeom>
          <a:noFill/>
        </p:spPr>
        <p:txBody>
          <a:bodyPr wrap="square" lIns="0" tIns="0" rIns="0" bIns="0" rtlCol="0">
            <a:spAutoFit/>
          </a:bodyPr>
          <a:lstStyle/>
          <a:p>
            <a:r>
              <a:rPr lang="en-US" sz="1100" b="1" dirty="0"/>
              <a:t>Average Deductible for Exchange-Sold </a:t>
            </a:r>
            <a:br>
              <a:rPr lang="en-US" sz="1100" b="1" dirty="0"/>
            </a:br>
            <a:r>
              <a:rPr lang="en-US" sz="1100" b="1" dirty="0"/>
              <a:t>Health Plans</a:t>
            </a:r>
          </a:p>
        </p:txBody>
      </p:sp>
      <p:sp>
        <p:nvSpPr>
          <p:cNvPr id="36" name="TextBox 35"/>
          <p:cNvSpPr txBox="1"/>
          <p:nvPr/>
        </p:nvSpPr>
        <p:spPr bwMode="gray">
          <a:xfrm>
            <a:off x="518159" y="1400686"/>
            <a:ext cx="3338625" cy="153888"/>
          </a:xfrm>
          <a:prstGeom prst="rect">
            <a:avLst/>
          </a:prstGeom>
          <a:noFill/>
        </p:spPr>
        <p:txBody>
          <a:bodyPr wrap="square" lIns="0" tIns="0" rIns="0" bIns="0" rtlCol="0">
            <a:spAutoFit/>
          </a:bodyPr>
          <a:lstStyle/>
          <a:p>
            <a:r>
              <a:rPr lang="en-US" sz="1000" i="1" dirty="0">
                <a:solidFill>
                  <a:srgbClr val="333E48"/>
                </a:solidFill>
              </a:rPr>
              <a:t>2015-2017</a:t>
            </a:r>
          </a:p>
        </p:txBody>
      </p:sp>
      <p:sp>
        <p:nvSpPr>
          <p:cNvPr id="60" name="TextBox 59"/>
          <p:cNvSpPr txBox="1"/>
          <p:nvPr/>
        </p:nvSpPr>
        <p:spPr bwMode="gray">
          <a:xfrm>
            <a:off x="4066034" y="1070319"/>
            <a:ext cx="2187808" cy="338554"/>
          </a:xfrm>
          <a:prstGeom prst="rect">
            <a:avLst/>
          </a:prstGeom>
          <a:noFill/>
        </p:spPr>
        <p:txBody>
          <a:bodyPr wrap="square" lIns="0" tIns="0" rIns="0" bIns="0" rtlCol="0">
            <a:spAutoFit/>
          </a:bodyPr>
          <a:lstStyle/>
          <a:p>
            <a:r>
              <a:rPr lang="en-US" sz="1100" b="1" dirty="0"/>
              <a:t>Exchange Enrollment, </a:t>
            </a:r>
            <a:br>
              <a:rPr lang="en-US" sz="1100" b="1" dirty="0"/>
            </a:br>
            <a:r>
              <a:rPr lang="en-US" sz="1100" b="1" dirty="0"/>
              <a:t>by Metal Tier</a:t>
            </a:r>
          </a:p>
        </p:txBody>
      </p:sp>
      <p:sp>
        <p:nvSpPr>
          <p:cNvPr id="61" name="TextBox 60"/>
          <p:cNvSpPr txBox="1"/>
          <p:nvPr/>
        </p:nvSpPr>
        <p:spPr bwMode="gray">
          <a:xfrm>
            <a:off x="4066034" y="1400686"/>
            <a:ext cx="2059758" cy="153888"/>
          </a:xfrm>
          <a:prstGeom prst="rect">
            <a:avLst/>
          </a:prstGeom>
          <a:noFill/>
        </p:spPr>
        <p:txBody>
          <a:bodyPr wrap="square" lIns="0" tIns="0" rIns="0" bIns="0" rtlCol="0">
            <a:spAutoFit/>
          </a:bodyPr>
          <a:lstStyle/>
          <a:p>
            <a:r>
              <a:rPr lang="en-US" sz="1000" i="1" dirty="0">
                <a:solidFill>
                  <a:srgbClr val="333E48"/>
                </a:solidFill>
              </a:rPr>
              <a:t>2016</a:t>
            </a:r>
          </a:p>
        </p:txBody>
      </p:sp>
      <p:sp>
        <p:nvSpPr>
          <p:cNvPr id="67" name="Line Callout 1 66"/>
          <p:cNvSpPr/>
          <p:nvPr/>
        </p:nvSpPr>
        <p:spPr bwMode="gray">
          <a:xfrm>
            <a:off x="4329569" y="3631308"/>
            <a:ext cx="1309232" cy="507831"/>
          </a:xfrm>
          <a:prstGeom prst="borderCallout1">
            <a:avLst>
              <a:gd name="adj1" fmla="val 1383"/>
              <a:gd name="adj2" fmla="val 64137"/>
              <a:gd name="adj3" fmla="val -86338"/>
              <a:gd name="adj4" fmla="val 63214"/>
            </a:avLst>
          </a:prstGeom>
          <a:solidFill>
            <a:schemeClr val="bg1"/>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a:solidFill>
                  <a:srgbClr val="333E48"/>
                </a:solidFill>
              </a:rPr>
              <a:t>92% of exchange enrollees are in bronze or silver plans</a:t>
            </a:r>
          </a:p>
        </p:txBody>
      </p:sp>
      <p:graphicFrame>
        <p:nvGraphicFramePr>
          <p:cNvPr id="11" name="Chart 10"/>
          <p:cNvGraphicFramePr/>
          <p:nvPr>
            <p:extLst/>
          </p:nvPr>
        </p:nvGraphicFramePr>
        <p:xfrm>
          <a:off x="3905754" y="1676404"/>
          <a:ext cx="1819205" cy="164237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bwMode="gray">
          <a:xfrm>
            <a:off x="5307204" y="2862171"/>
            <a:ext cx="561975" cy="138499"/>
          </a:xfrm>
          <a:prstGeom prst="rect">
            <a:avLst/>
          </a:prstGeom>
          <a:noFill/>
        </p:spPr>
        <p:txBody>
          <a:bodyPr wrap="square" lIns="0" tIns="0" rIns="0" bIns="0" rtlCol="0">
            <a:spAutoFit/>
          </a:bodyPr>
          <a:lstStyle/>
          <a:p>
            <a:pPr>
              <a:spcBef>
                <a:spcPts val="500"/>
              </a:spcBef>
            </a:pPr>
            <a:r>
              <a:rPr lang="en-US" sz="900" i="1" dirty="0"/>
              <a:t>Silver</a:t>
            </a:r>
          </a:p>
        </p:txBody>
      </p:sp>
      <p:sp>
        <p:nvSpPr>
          <p:cNvPr id="26" name="TextBox 25"/>
          <p:cNvSpPr txBox="1"/>
          <p:nvPr/>
        </p:nvSpPr>
        <p:spPr bwMode="gray">
          <a:xfrm>
            <a:off x="4745229" y="1641589"/>
            <a:ext cx="561975" cy="138499"/>
          </a:xfrm>
          <a:prstGeom prst="rect">
            <a:avLst/>
          </a:prstGeom>
          <a:noFill/>
        </p:spPr>
        <p:txBody>
          <a:bodyPr wrap="square" lIns="0" tIns="0" rIns="0" bIns="0" rtlCol="0">
            <a:spAutoFit/>
          </a:bodyPr>
          <a:lstStyle/>
          <a:p>
            <a:pPr>
              <a:spcBef>
                <a:spcPts val="500"/>
              </a:spcBef>
            </a:pPr>
            <a:r>
              <a:rPr lang="en-US" sz="900" i="1" dirty="0"/>
              <a:t>Platinum</a:t>
            </a:r>
          </a:p>
        </p:txBody>
      </p:sp>
      <p:sp>
        <p:nvSpPr>
          <p:cNvPr id="27" name="TextBox 26"/>
          <p:cNvSpPr txBox="1"/>
          <p:nvPr/>
        </p:nvSpPr>
        <p:spPr bwMode="gray">
          <a:xfrm>
            <a:off x="4291844" y="1683606"/>
            <a:ext cx="561975" cy="138499"/>
          </a:xfrm>
          <a:prstGeom prst="rect">
            <a:avLst/>
          </a:prstGeom>
          <a:noFill/>
        </p:spPr>
        <p:txBody>
          <a:bodyPr wrap="square" lIns="0" tIns="0" rIns="0" bIns="0" rtlCol="0">
            <a:spAutoFit/>
          </a:bodyPr>
          <a:lstStyle/>
          <a:p>
            <a:pPr>
              <a:spcBef>
                <a:spcPts val="500"/>
              </a:spcBef>
            </a:pPr>
            <a:r>
              <a:rPr lang="en-US" sz="900" i="1" dirty="0"/>
              <a:t>Gold</a:t>
            </a:r>
          </a:p>
        </p:txBody>
      </p:sp>
      <p:sp>
        <p:nvSpPr>
          <p:cNvPr id="28" name="TextBox 27"/>
          <p:cNvSpPr txBox="1"/>
          <p:nvPr/>
        </p:nvSpPr>
        <p:spPr bwMode="gray">
          <a:xfrm>
            <a:off x="3856784" y="2134634"/>
            <a:ext cx="561975" cy="138499"/>
          </a:xfrm>
          <a:prstGeom prst="rect">
            <a:avLst/>
          </a:prstGeom>
          <a:noFill/>
        </p:spPr>
        <p:txBody>
          <a:bodyPr wrap="square" lIns="0" tIns="0" rIns="0" bIns="0" rtlCol="0">
            <a:spAutoFit/>
          </a:bodyPr>
          <a:lstStyle/>
          <a:p>
            <a:pPr>
              <a:spcBef>
                <a:spcPts val="500"/>
              </a:spcBef>
            </a:pPr>
            <a:r>
              <a:rPr lang="en-US" sz="900" i="1" dirty="0"/>
              <a:t>Bronze</a:t>
            </a:r>
          </a:p>
        </p:txBody>
      </p:sp>
      <p:graphicFrame>
        <p:nvGraphicFramePr>
          <p:cNvPr id="10" name="Chart 9"/>
          <p:cNvGraphicFramePr/>
          <p:nvPr>
            <p:extLst>
              <p:ext uri="{D42A27DB-BD31-4B8C-83A1-F6EECF244321}">
                <p14:modId xmlns:p14="http://schemas.microsoft.com/office/powerpoint/2010/main" val="2359819220"/>
              </p:ext>
            </p:extLst>
          </p:nvPr>
        </p:nvGraphicFramePr>
        <p:xfrm>
          <a:off x="419289" y="1349911"/>
          <a:ext cx="2868197" cy="2844800"/>
        </p:xfrm>
        <a:graphic>
          <a:graphicData uri="http://schemas.openxmlformats.org/drawingml/2006/chart">
            <c:chart xmlns:c="http://schemas.openxmlformats.org/drawingml/2006/chart" xmlns:r="http://schemas.openxmlformats.org/officeDocument/2006/relationships" r:id="rId4"/>
          </a:graphicData>
        </a:graphic>
      </p:graphicFrame>
      <p:sp>
        <p:nvSpPr>
          <p:cNvPr id="17" name="Line Callout 1 16"/>
          <p:cNvSpPr/>
          <p:nvPr/>
        </p:nvSpPr>
        <p:spPr bwMode="gray">
          <a:xfrm>
            <a:off x="2367528" y="2772311"/>
            <a:ext cx="1309232" cy="923330"/>
          </a:xfrm>
          <a:prstGeom prst="borderCallout1">
            <a:avLst>
              <a:gd name="adj1" fmla="val 26221"/>
              <a:gd name="adj2" fmla="val -541"/>
              <a:gd name="adj3" fmla="val 26363"/>
              <a:gd name="adj4" fmla="val -33911"/>
            </a:avLst>
          </a:prstGeom>
          <a:solidFill>
            <a:schemeClr val="bg1"/>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900" dirty="0">
                <a:solidFill>
                  <a:srgbClr val="333E48"/>
                </a:solidFill>
              </a:rPr>
              <a:t>The average premium for a gold plan increased by 22% between 2016-2017, the greatest increase of the metal tiers </a:t>
            </a:r>
          </a:p>
        </p:txBody>
      </p:sp>
    </p:spTree>
    <p:extLst>
      <p:ext uri="{BB962C8B-B14F-4D97-AF65-F5344CB8AC3E}">
        <p14:creationId xmlns:p14="http://schemas.microsoft.com/office/powerpoint/2010/main" val="3494711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74" y="317903"/>
            <a:ext cx="5902325" cy="276999"/>
          </a:xfrm>
        </p:spPr>
        <p:txBody>
          <a:bodyPr/>
          <a:lstStyle/>
          <a:p>
            <a:r>
              <a:rPr lang="en-US" dirty="0"/>
              <a:t>Employers Continue to Grow HDHP Offerings</a:t>
            </a:r>
          </a:p>
        </p:txBody>
      </p:sp>
      <p:sp>
        <p:nvSpPr>
          <p:cNvPr id="4" name="Text Placeholder 3"/>
          <p:cNvSpPr>
            <a:spLocks noGrp="1"/>
          </p:cNvSpPr>
          <p:nvPr>
            <p:ph type="body" sz="quarter" idx="26"/>
          </p:nvPr>
        </p:nvSpPr>
        <p:spPr/>
        <p:txBody>
          <a:bodyPr/>
          <a:lstStyle/>
          <a:p>
            <a:r>
              <a:rPr lang="en-US" dirty="0"/>
              <a:t>Employers</a:t>
            </a:r>
          </a:p>
        </p:txBody>
      </p:sp>
      <p:sp>
        <p:nvSpPr>
          <p:cNvPr id="5" name="Text Placeholder 4"/>
          <p:cNvSpPr>
            <a:spLocks noGrp="1"/>
          </p:cNvSpPr>
          <p:nvPr>
            <p:ph type="body" sz="quarter" idx="27"/>
          </p:nvPr>
        </p:nvSpPr>
        <p:spPr>
          <a:xfrm>
            <a:off x="3640183" y="4542068"/>
            <a:ext cx="2760617" cy="258532"/>
          </a:xfrm>
        </p:spPr>
        <p:txBody>
          <a:bodyPr/>
          <a:lstStyle/>
          <a:p>
            <a:r>
              <a:rPr lang="en-US" dirty="0"/>
              <a:t>Source: Kaiser Family Foundation and Health Research &amp; Educational Trust, “Employer Health Benefits 2017 Annual Survey,” 2017; Health Care Advisory Board interviews and analysis.</a:t>
            </a:r>
          </a:p>
        </p:txBody>
      </p:sp>
      <p:sp>
        <p:nvSpPr>
          <p:cNvPr id="6" name="Text Placeholder 5"/>
          <p:cNvSpPr>
            <a:spLocks noGrp="1"/>
          </p:cNvSpPr>
          <p:nvPr>
            <p:ph type="body" sz="quarter" idx="28"/>
          </p:nvPr>
        </p:nvSpPr>
        <p:spPr>
          <a:xfrm>
            <a:off x="-1" y="4287530"/>
            <a:ext cx="2133109" cy="333425"/>
          </a:xfrm>
        </p:spPr>
        <p:txBody>
          <a:bodyPr/>
          <a:lstStyle/>
          <a:p>
            <a:r>
              <a:rPr lang="en-US" dirty="0"/>
              <a:t>Among covered workers with a general annual health plan deductible.</a:t>
            </a:r>
          </a:p>
          <a:p>
            <a:r>
              <a:rPr lang="en-US" dirty="0"/>
              <a:t>Includes health plans with savings options.</a:t>
            </a:r>
          </a:p>
          <a:p>
            <a:r>
              <a:rPr lang="en-US" dirty="0"/>
              <a:t>High deductible health plans with a deductible of at least $1,000 for single coverage and $2,000 for family coverage</a:t>
            </a:r>
          </a:p>
        </p:txBody>
      </p:sp>
      <p:graphicFrame>
        <p:nvGraphicFramePr>
          <p:cNvPr id="7" name="Chart 6"/>
          <p:cNvGraphicFramePr/>
          <p:nvPr>
            <p:extLst>
              <p:ext uri="{D42A27DB-BD31-4B8C-83A1-F6EECF244321}">
                <p14:modId xmlns:p14="http://schemas.microsoft.com/office/powerpoint/2010/main" val="3588083704"/>
              </p:ext>
            </p:extLst>
          </p:nvPr>
        </p:nvGraphicFramePr>
        <p:xfrm>
          <a:off x="192462" y="1765744"/>
          <a:ext cx="2773680" cy="249333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bwMode="gray">
          <a:xfrm>
            <a:off x="356879" y="1141395"/>
            <a:ext cx="2185599" cy="338554"/>
          </a:xfrm>
          <a:prstGeom prst="rect">
            <a:avLst/>
          </a:prstGeom>
          <a:noFill/>
        </p:spPr>
        <p:txBody>
          <a:bodyPr wrap="square" lIns="0" tIns="0" rIns="0" bIns="0" rtlCol="0">
            <a:spAutoFit/>
          </a:bodyPr>
          <a:lstStyle/>
          <a:p>
            <a:r>
              <a:rPr lang="en-US" sz="1100" b="1" dirty="0">
                <a:solidFill>
                  <a:srgbClr val="333E48"/>
                </a:solidFill>
              </a:rPr>
              <a:t>ESI Average Deductible for Single Coverage</a:t>
            </a:r>
            <a:r>
              <a:rPr lang="en-US" sz="1100" baseline="30000" dirty="0">
                <a:solidFill>
                  <a:srgbClr val="333E48"/>
                </a:solidFill>
              </a:rPr>
              <a:t>1</a:t>
            </a:r>
            <a:r>
              <a:rPr lang="en-US" sz="1100" b="1" dirty="0">
                <a:solidFill>
                  <a:srgbClr val="333E48"/>
                </a:solidFill>
              </a:rPr>
              <a:t> </a:t>
            </a:r>
          </a:p>
        </p:txBody>
      </p:sp>
      <p:sp>
        <p:nvSpPr>
          <p:cNvPr id="9" name="TextBox 8"/>
          <p:cNvSpPr txBox="1"/>
          <p:nvPr/>
        </p:nvSpPr>
        <p:spPr bwMode="gray">
          <a:xfrm>
            <a:off x="356879" y="1491532"/>
            <a:ext cx="2068718" cy="153888"/>
          </a:xfrm>
          <a:prstGeom prst="rect">
            <a:avLst/>
          </a:prstGeom>
          <a:noFill/>
        </p:spPr>
        <p:txBody>
          <a:bodyPr wrap="square" lIns="0" tIns="0" rIns="0" bIns="0" rtlCol="0">
            <a:spAutoFit/>
          </a:bodyPr>
          <a:lstStyle/>
          <a:p>
            <a:r>
              <a:rPr lang="en-US" sz="1000" i="1" dirty="0">
                <a:solidFill>
                  <a:srgbClr val="333E48"/>
                </a:solidFill>
              </a:rPr>
              <a:t>By Plan Type, 2007-2017</a:t>
            </a:r>
          </a:p>
        </p:txBody>
      </p:sp>
      <p:graphicFrame>
        <p:nvGraphicFramePr>
          <p:cNvPr id="11" name="Chart 10"/>
          <p:cNvGraphicFramePr/>
          <p:nvPr>
            <p:extLst>
              <p:ext uri="{D42A27DB-BD31-4B8C-83A1-F6EECF244321}">
                <p14:modId xmlns:p14="http://schemas.microsoft.com/office/powerpoint/2010/main" val="776084505"/>
              </p:ext>
            </p:extLst>
          </p:nvPr>
        </p:nvGraphicFramePr>
        <p:xfrm>
          <a:off x="3177049" y="1663574"/>
          <a:ext cx="3071351" cy="2808298"/>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bwMode="gray">
          <a:xfrm>
            <a:off x="3386600" y="1141395"/>
            <a:ext cx="2693526" cy="338554"/>
          </a:xfrm>
          <a:prstGeom prst="rect">
            <a:avLst/>
          </a:prstGeom>
          <a:noFill/>
        </p:spPr>
        <p:txBody>
          <a:bodyPr wrap="square" lIns="0" tIns="0" rIns="0" bIns="0" rtlCol="0">
            <a:spAutoFit/>
          </a:bodyPr>
          <a:lstStyle/>
          <a:p>
            <a:r>
              <a:rPr lang="en-US" sz="1100" b="1" dirty="0">
                <a:solidFill>
                  <a:srgbClr val="333E48"/>
                </a:solidFill>
              </a:rPr>
              <a:t>Percentage of Firms Offering an High Deductible Health Plans</a:t>
            </a:r>
            <a:r>
              <a:rPr lang="en-US" sz="1100" b="1" baseline="30000" dirty="0">
                <a:solidFill>
                  <a:srgbClr val="333E48"/>
                </a:solidFill>
              </a:rPr>
              <a:t>3</a:t>
            </a:r>
            <a:r>
              <a:rPr lang="en-US" sz="1100" b="1" dirty="0">
                <a:solidFill>
                  <a:srgbClr val="333E48"/>
                </a:solidFill>
              </a:rPr>
              <a:t> </a:t>
            </a:r>
            <a:endParaRPr lang="en-US" sz="1100" dirty="0">
              <a:solidFill>
                <a:srgbClr val="333E48"/>
              </a:solidFill>
            </a:endParaRPr>
          </a:p>
        </p:txBody>
      </p:sp>
      <p:sp>
        <p:nvSpPr>
          <p:cNvPr id="13" name="TextBox 12"/>
          <p:cNvSpPr txBox="1"/>
          <p:nvPr/>
        </p:nvSpPr>
        <p:spPr bwMode="gray">
          <a:xfrm>
            <a:off x="3386599" y="1509685"/>
            <a:ext cx="3338625" cy="153888"/>
          </a:xfrm>
          <a:prstGeom prst="rect">
            <a:avLst/>
          </a:prstGeom>
          <a:noFill/>
        </p:spPr>
        <p:txBody>
          <a:bodyPr wrap="square" lIns="0" tIns="0" rIns="0" bIns="0" rtlCol="0">
            <a:spAutoFit/>
          </a:bodyPr>
          <a:lstStyle/>
          <a:p>
            <a:r>
              <a:rPr lang="en-US" sz="1000" i="1" dirty="0">
                <a:solidFill>
                  <a:srgbClr val="333E48"/>
                </a:solidFill>
              </a:rPr>
              <a:t>By Firm Size, 2013-2017</a:t>
            </a:r>
          </a:p>
        </p:txBody>
      </p:sp>
      <p:sp>
        <p:nvSpPr>
          <p:cNvPr id="14" name="TextBox 13"/>
          <p:cNvSpPr txBox="1"/>
          <p:nvPr/>
        </p:nvSpPr>
        <p:spPr bwMode="gray">
          <a:xfrm>
            <a:off x="2691130" y="3841252"/>
            <a:ext cx="95250" cy="123111"/>
          </a:xfrm>
          <a:prstGeom prst="rect">
            <a:avLst/>
          </a:prstGeom>
          <a:noFill/>
        </p:spPr>
        <p:txBody>
          <a:bodyPr wrap="square" lIns="0" tIns="0" rIns="0" bIns="0" rtlCol="0">
            <a:spAutoFit/>
          </a:bodyPr>
          <a:lstStyle/>
          <a:p>
            <a:pPr>
              <a:spcBef>
                <a:spcPts val="500"/>
              </a:spcBef>
            </a:pPr>
            <a:r>
              <a:rPr lang="en-US" sz="800" dirty="0">
                <a:solidFill>
                  <a:srgbClr val="333E48"/>
                </a:solidFill>
              </a:rPr>
              <a:t>2</a:t>
            </a:r>
          </a:p>
        </p:txBody>
      </p:sp>
    </p:spTree>
    <p:extLst>
      <p:ext uri="{BB962C8B-B14F-4D97-AF65-F5344CB8AC3E}">
        <p14:creationId xmlns:p14="http://schemas.microsoft.com/office/powerpoint/2010/main" val="1954889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75" y="317903"/>
            <a:ext cx="5760720" cy="276999"/>
          </a:xfrm>
        </p:spPr>
        <p:txBody>
          <a:bodyPr/>
          <a:lstStyle/>
          <a:p>
            <a:r>
              <a:rPr lang="en-US" dirty="0"/>
              <a:t>Price-Exposed Workers Sway the Demand Economy</a:t>
            </a:r>
          </a:p>
        </p:txBody>
      </p:sp>
      <p:sp>
        <p:nvSpPr>
          <p:cNvPr id="5" name="Text Placeholder 4"/>
          <p:cNvSpPr>
            <a:spLocks noGrp="1"/>
          </p:cNvSpPr>
          <p:nvPr>
            <p:ph type="body" sz="quarter" idx="27"/>
          </p:nvPr>
        </p:nvSpPr>
        <p:spPr>
          <a:xfrm>
            <a:off x="4389120" y="4695956"/>
            <a:ext cx="2011680" cy="104644"/>
          </a:xfrm>
        </p:spPr>
        <p:txBody>
          <a:bodyPr/>
          <a:lstStyle/>
          <a:p>
            <a:r>
              <a:rPr lang="en-US" dirty="0"/>
              <a:t>Source: Health Care Advisory Board interviews and analysis. </a:t>
            </a:r>
          </a:p>
        </p:txBody>
      </p:sp>
      <p:sp>
        <p:nvSpPr>
          <p:cNvPr id="7" name="Rectangle 6"/>
          <p:cNvSpPr/>
          <p:nvPr/>
        </p:nvSpPr>
        <p:spPr bwMode="gray">
          <a:xfrm>
            <a:off x="3244956" y="2058602"/>
            <a:ext cx="1236134" cy="2079392"/>
          </a:xfrm>
          <a:prstGeom prst="rect">
            <a:avLst/>
          </a:prstGeom>
          <a:solidFill>
            <a:schemeClr val="bg2"/>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8" name="Rectangle 7"/>
          <p:cNvSpPr/>
          <p:nvPr/>
        </p:nvSpPr>
        <p:spPr bwMode="gray">
          <a:xfrm>
            <a:off x="1830895" y="2069865"/>
            <a:ext cx="1236134" cy="2079392"/>
          </a:xfrm>
          <a:prstGeom prst="rect">
            <a:avLst/>
          </a:prstGeom>
          <a:solidFill>
            <a:schemeClr val="bg2"/>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9" name="Rectangle 8"/>
          <p:cNvSpPr/>
          <p:nvPr/>
        </p:nvSpPr>
        <p:spPr bwMode="gray">
          <a:xfrm>
            <a:off x="437961" y="2058602"/>
            <a:ext cx="1236134" cy="2079392"/>
          </a:xfrm>
          <a:prstGeom prst="rect">
            <a:avLst/>
          </a:prstGeom>
          <a:solidFill>
            <a:schemeClr val="bg2"/>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0" name="Rectangle 9"/>
          <p:cNvSpPr/>
          <p:nvPr/>
        </p:nvSpPr>
        <p:spPr bwMode="gray">
          <a:xfrm>
            <a:off x="4724924" y="2081128"/>
            <a:ext cx="1236134" cy="2079392"/>
          </a:xfrm>
          <a:prstGeom prst="rect">
            <a:avLst/>
          </a:prstGeom>
          <a:solidFill>
            <a:schemeClr val="bg2"/>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1" name="Right Bracket 10"/>
          <p:cNvSpPr/>
          <p:nvPr/>
        </p:nvSpPr>
        <p:spPr bwMode="gray">
          <a:xfrm rot="5400000" flipH="1">
            <a:off x="5291013" y="1200187"/>
            <a:ext cx="85142" cy="1291521"/>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Right Bracket 11"/>
          <p:cNvSpPr/>
          <p:nvPr/>
        </p:nvSpPr>
        <p:spPr bwMode="gray">
          <a:xfrm rot="5400000" flipH="1">
            <a:off x="1708587" y="494327"/>
            <a:ext cx="49389" cy="2667494"/>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p:cNvSpPr txBox="1"/>
          <p:nvPr/>
        </p:nvSpPr>
        <p:spPr bwMode="gray">
          <a:xfrm>
            <a:off x="419582" y="1428588"/>
            <a:ext cx="2608226" cy="307777"/>
          </a:xfrm>
          <a:prstGeom prst="rect">
            <a:avLst/>
          </a:prstGeom>
          <a:noFill/>
        </p:spPr>
        <p:txBody>
          <a:bodyPr wrap="square" lIns="0" tIns="0" rIns="0" bIns="0" rtlCol="0">
            <a:spAutoFit/>
          </a:bodyPr>
          <a:lstStyle/>
          <a:p>
            <a:pPr algn="ctr">
              <a:spcBef>
                <a:spcPts val="500"/>
              </a:spcBef>
            </a:pPr>
            <a:r>
              <a:rPr lang="en-US" sz="1000" i="1" dirty="0">
                <a:solidFill>
                  <a:schemeClr val="accent4"/>
                </a:solidFill>
              </a:rPr>
              <a:t>Near-Term </a:t>
            </a:r>
            <a:br>
              <a:rPr lang="en-US" sz="1000" i="1" dirty="0">
                <a:solidFill>
                  <a:schemeClr val="accent4"/>
                </a:solidFill>
              </a:rPr>
            </a:br>
            <a:r>
              <a:rPr lang="en-US" sz="1000" i="1" dirty="0">
                <a:solidFill>
                  <a:schemeClr val="accent4"/>
                </a:solidFill>
              </a:rPr>
              <a:t>Volume Impact</a:t>
            </a:r>
          </a:p>
        </p:txBody>
      </p:sp>
      <p:sp>
        <p:nvSpPr>
          <p:cNvPr id="14" name="TextBox 13"/>
          <p:cNvSpPr txBox="1"/>
          <p:nvPr/>
        </p:nvSpPr>
        <p:spPr bwMode="gray">
          <a:xfrm>
            <a:off x="4687823" y="1428588"/>
            <a:ext cx="1291522" cy="307777"/>
          </a:xfrm>
          <a:prstGeom prst="rect">
            <a:avLst/>
          </a:prstGeom>
          <a:noFill/>
        </p:spPr>
        <p:txBody>
          <a:bodyPr wrap="square" lIns="0" tIns="0" rIns="0" bIns="0" rtlCol="0">
            <a:spAutoFit/>
          </a:bodyPr>
          <a:lstStyle/>
          <a:p>
            <a:pPr algn="ctr">
              <a:spcBef>
                <a:spcPts val="500"/>
              </a:spcBef>
            </a:pPr>
            <a:r>
              <a:rPr lang="en-US" sz="1000" i="1" dirty="0">
                <a:solidFill>
                  <a:schemeClr val="accent4"/>
                </a:solidFill>
              </a:rPr>
              <a:t>Long-Term </a:t>
            </a:r>
            <a:br>
              <a:rPr lang="en-US" sz="1000" i="1" dirty="0">
                <a:solidFill>
                  <a:schemeClr val="accent4"/>
                </a:solidFill>
              </a:rPr>
            </a:br>
            <a:r>
              <a:rPr lang="en-US" sz="1000" i="1" dirty="0">
                <a:solidFill>
                  <a:schemeClr val="accent4"/>
                </a:solidFill>
              </a:rPr>
              <a:t>Market Share Impact</a:t>
            </a:r>
          </a:p>
        </p:txBody>
      </p:sp>
      <p:pic>
        <p:nvPicPr>
          <p:cNvPr id="15" name="Picture 3" descr="L:\public\share\ABC Templates and Resources\ABC Art Icons Logos\ABC Modern Icons\money_st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4168" y="2204088"/>
            <a:ext cx="326581" cy="25173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L:\public\share\ABC Templates and Resources\ABC Art Icons Logos\ABC Modern Icons\Forecasting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375" y="2205461"/>
            <a:ext cx="259594" cy="23976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L:\public\share\ABC Templates and Resources\ABC Art Icons Logos\ABC Modern Icons\Crossroad_sig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102" y="2206163"/>
            <a:ext cx="358718" cy="35871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L:\Public\Share\ABC Templates and Resources\ABC Art Icons Logos\ABC Modern Icons\Bar_graph_decreas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831" y="2201214"/>
            <a:ext cx="350498" cy="27078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bwMode="gray">
          <a:xfrm>
            <a:off x="937520" y="2170575"/>
            <a:ext cx="1053150" cy="307777"/>
          </a:xfrm>
          <a:prstGeom prst="rect">
            <a:avLst/>
          </a:prstGeom>
          <a:noFill/>
        </p:spPr>
        <p:txBody>
          <a:bodyPr wrap="square" lIns="0" tIns="0" rIns="0" bIns="0" rtlCol="0">
            <a:spAutoFit/>
          </a:bodyPr>
          <a:lstStyle/>
          <a:p>
            <a:r>
              <a:rPr lang="en-US" sz="1000" b="1" dirty="0"/>
              <a:t>Decreased Demand</a:t>
            </a:r>
          </a:p>
        </p:txBody>
      </p:sp>
      <p:sp>
        <p:nvSpPr>
          <p:cNvPr id="20" name="TextBox 19"/>
          <p:cNvSpPr txBox="1"/>
          <p:nvPr/>
        </p:nvSpPr>
        <p:spPr bwMode="gray">
          <a:xfrm>
            <a:off x="2269639" y="2170780"/>
            <a:ext cx="738122" cy="309123"/>
          </a:xfrm>
          <a:prstGeom prst="rect">
            <a:avLst/>
          </a:prstGeom>
          <a:noFill/>
        </p:spPr>
        <p:txBody>
          <a:bodyPr wrap="square" lIns="0" tIns="0" rIns="0" bIns="0" rtlCol="0">
            <a:spAutoFit/>
          </a:bodyPr>
          <a:lstStyle/>
          <a:p>
            <a:r>
              <a:rPr lang="en-US" sz="1000" b="1" dirty="0"/>
              <a:t>Extreme Seasonality</a:t>
            </a:r>
          </a:p>
        </p:txBody>
      </p:sp>
      <p:sp>
        <p:nvSpPr>
          <p:cNvPr id="21" name="TextBox 20"/>
          <p:cNvSpPr txBox="1"/>
          <p:nvPr/>
        </p:nvSpPr>
        <p:spPr bwMode="gray">
          <a:xfrm>
            <a:off x="5239908" y="2197765"/>
            <a:ext cx="907424" cy="307777"/>
          </a:xfrm>
          <a:prstGeom prst="rect">
            <a:avLst/>
          </a:prstGeom>
          <a:noFill/>
        </p:spPr>
        <p:txBody>
          <a:bodyPr wrap="square" lIns="0" tIns="0" rIns="0" bIns="0" rtlCol="0">
            <a:spAutoFit/>
          </a:bodyPr>
          <a:lstStyle/>
          <a:p>
            <a:r>
              <a:rPr lang="en-US" sz="1000" b="1" dirty="0"/>
              <a:t>Increased Shopping</a:t>
            </a:r>
          </a:p>
        </p:txBody>
      </p:sp>
      <p:sp>
        <p:nvSpPr>
          <p:cNvPr id="22" name="TextBox 21"/>
          <p:cNvSpPr txBox="1"/>
          <p:nvPr/>
        </p:nvSpPr>
        <p:spPr bwMode="gray">
          <a:xfrm>
            <a:off x="3732746" y="2173451"/>
            <a:ext cx="900750" cy="307777"/>
          </a:xfrm>
          <a:prstGeom prst="rect">
            <a:avLst/>
          </a:prstGeom>
          <a:noFill/>
        </p:spPr>
        <p:txBody>
          <a:bodyPr wrap="square" lIns="0" tIns="0" rIns="0" bIns="0" rtlCol="0">
            <a:spAutoFit/>
          </a:bodyPr>
          <a:lstStyle/>
          <a:p>
            <a:r>
              <a:rPr lang="en-US" sz="1000" b="1" dirty="0"/>
              <a:t>Reduced Collections</a:t>
            </a:r>
          </a:p>
        </p:txBody>
      </p:sp>
      <p:sp>
        <p:nvSpPr>
          <p:cNvPr id="23" name="TextBox 22"/>
          <p:cNvSpPr txBox="1"/>
          <p:nvPr/>
        </p:nvSpPr>
        <p:spPr bwMode="gray">
          <a:xfrm>
            <a:off x="525831" y="2598364"/>
            <a:ext cx="938264" cy="1077218"/>
          </a:xfrm>
          <a:prstGeom prst="rect">
            <a:avLst/>
          </a:prstGeom>
          <a:noFill/>
        </p:spPr>
        <p:txBody>
          <a:bodyPr wrap="square" lIns="0" tIns="0" rIns="0" bIns="0" rtlCol="0">
            <a:spAutoFit/>
          </a:bodyPr>
          <a:lstStyle/>
          <a:p>
            <a:pPr>
              <a:spcBef>
                <a:spcPts val="500"/>
              </a:spcBef>
            </a:pPr>
            <a:r>
              <a:rPr lang="en-US" sz="1000" dirty="0">
                <a:latin typeface="+mj-lt"/>
              </a:rPr>
              <a:t>Large out-of-pocket obligation leading to deferral of care across all services</a:t>
            </a:r>
          </a:p>
        </p:txBody>
      </p:sp>
      <p:sp>
        <p:nvSpPr>
          <p:cNvPr id="24" name="TextBox 23"/>
          <p:cNvSpPr txBox="1"/>
          <p:nvPr/>
        </p:nvSpPr>
        <p:spPr bwMode="gray">
          <a:xfrm>
            <a:off x="1932375" y="2587101"/>
            <a:ext cx="1075386" cy="1231106"/>
          </a:xfrm>
          <a:prstGeom prst="rect">
            <a:avLst/>
          </a:prstGeom>
          <a:noFill/>
        </p:spPr>
        <p:txBody>
          <a:bodyPr wrap="square" lIns="0" tIns="0" rIns="0" bIns="0" rtlCol="0">
            <a:spAutoFit/>
          </a:bodyPr>
          <a:lstStyle/>
          <a:p>
            <a:pPr>
              <a:spcBef>
                <a:spcPts val="500"/>
              </a:spcBef>
            </a:pPr>
            <a:r>
              <a:rPr lang="en-US" sz="1000" dirty="0">
                <a:latin typeface="+mj-lt"/>
              </a:rPr>
              <a:t>Delaying high-acuity elective care until out-of-maximum achieved, accentuating volume shifts to the end of the year</a:t>
            </a:r>
          </a:p>
        </p:txBody>
      </p:sp>
      <p:sp>
        <p:nvSpPr>
          <p:cNvPr id="25" name="TextBox 24"/>
          <p:cNvSpPr txBox="1"/>
          <p:nvPr/>
        </p:nvSpPr>
        <p:spPr bwMode="gray">
          <a:xfrm>
            <a:off x="4860395" y="2625202"/>
            <a:ext cx="946308" cy="1384995"/>
          </a:xfrm>
          <a:prstGeom prst="rect">
            <a:avLst/>
          </a:prstGeom>
          <a:noFill/>
        </p:spPr>
        <p:txBody>
          <a:bodyPr wrap="square" lIns="0" tIns="0" rIns="0" bIns="0" rtlCol="0">
            <a:spAutoFit/>
          </a:bodyPr>
          <a:lstStyle/>
          <a:p>
            <a:pPr>
              <a:spcBef>
                <a:spcPts val="500"/>
              </a:spcBef>
            </a:pPr>
            <a:r>
              <a:rPr lang="en-US" sz="1000" dirty="0">
                <a:latin typeface="+mj-lt"/>
              </a:rPr>
              <a:t>Growth of transparency apps facilitating price comparisons, shifting preference to lower-priced providers</a:t>
            </a:r>
          </a:p>
        </p:txBody>
      </p:sp>
      <p:sp>
        <p:nvSpPr>
          <p:cNvPr id="26" name="TextBox 25"/>
          <p:cNvSpPr txBox="1"/>
          <p:nvPr/>
        </p:nvSpPr>
        <p:spPr bwMode="gray">
          <a:xfrm>
            <a:off x="3324168" y="2606616"/>
            <a:ext cx="945260" cy="1077218"/>
          </a:xfrm>
          <a:prstGeom prst="rect">
            <a:avLst/>
          </a:prstGeom>
          <a:noFill/>
        </p:spPr>
        <p:txBody>
          <a:bodyPr wrap="square" lIns="0" tIns="0" rIns="0" bIns="0" rtlCol="0">
            <a:spAutoFit/>
          </a:bodyPr>
          <a:lstStyle/>
          <a:p>
            <a:pPr>
              <a:spcBef>
                <a:spcPts val="500"/>
              </a:spcBef>
            </a:pPr>
            <a:r>
              <a:rPr lang="en-US" sz="1000" dirty="0"/>
              <a:t>Inability to pay out-of-pocket obligation leading to decline in patient collections</a:t>
            </a:r>
            <a:endParaRPr lang="en-US" sz="1000" dirty="0">
              <a:latin typeface="+mj-lt"/>
            </a:endParaRPr>
          </a:p>
        </p:txBody>
      </p:sp>
      <p:sp>
        <p:nvSpPr>
          <p:cNvPr id="27" name="Oval 26"/>
          <p:cNvSpPr/>
          <p:nvPr/>
        </p:nvSpPr>
        <p:spPr bwMode="gray">
          <a:xfrm>
            <a:off x="356763" y="1972781"/>
            <a:ext cx="216694" cy="21669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a:solidFill>
                  <a:schemeClr val="bg1"/>
                </a:solidFill>
                <a:latin typeface="+mj-lt"/>
              </a:rPr>
              <a:t>1</a:t>
            </a:r>
          </a:p>
        </p:txBody>
      </p:sp>
      <p:sp>
        <p:nvSpPr>
          <p:cNvPr id="28" name="Oval 27"/>
          <p:cNvSpPr/>
          <p:nvPr/>
        </p:nvSpPr>
        <p:spPr bwMode="gray">
          <a:xfrm>
            <a:off x="1748974" y="1972781"/>
            <a:ext cx="216694" cy="21669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a:solidFill>
                  <a:schemeClr val="bg1"/>
                </a:solidFill>
                <a:latin typeface="+mj-lt"/>
              </a:rPr>
              <a:t>2</a:t>
            </a:r>
          </a:p>
        </p:txBody>
      </p:sp>
      <p:sp>
        <p:nvSpPr>
          <p:cNvPr id="29" name="Oval 28"/>
          <p:cNvSpPr/>
          <p:nvPr/>
        </p:nvSpPr>
        <p:spPr bwMode="gray">
          <a:xfrm>
            <a:off x="3157311" y="1972781"/>
            <a:ext cx="216694" cy="21669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a:solidFill>
                  <a:schemeClr val="bg1"/>
                </a:solidFill>
                <a:latin typeface="+mj-lt"/>
              </a:rPr>
              <a:t>3</a:t>
            </a:r>
          </a:p>
        </p:txBody>
      </p:sp>
      <p:sp>
        <p:nvSpPr>
          <p:cNvPr id="30" name="Oval 29"/>
          <p:cNvSpPr/>
          <p:nvPr/>
        </p:nvSpPr>
        <p:spPr bwMode="gray">
          <a:xfrm>
            <a:off x="4616577" y="1972781"/>
            <a:ext cx="216694" cy="21669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a:solidFill>
                  <a:schemeClr val="bg1"/>
                </a:solidFill>
                <a:latin typeface="+mj-lt"/>
              </a:rPr>
              <a:t>4</a:t>
            </a:r>
          </a:p>
        </p:txBody>
      </p:sp>
      <p:sp>
        <p:nvSpPr>
          <p:cNvPr id="31" name="Right Bracket 30"/>
          <p:cNvSpPr/>
          <p:nvPr/>
        </p:nvSpPr>
        <p:spPr bwMode="gray">
          <a:xfrm rot="5400000" flipH="1">
            <a:off x="3809390" y="1181070"/>
            <a:ext cx="51877" cy="1291521"/>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TextBox 31"/>
          <p:cNvSpPr txBox="1"/>
          <p:nvPr/>
        </p:nvSpPr>
        <p:spPr bwMode="gray">
          <a:xfrm>
            <a:off x="3189568" y="1428588"/>
            <a:ext cx="1291521" cy="307777"/>
          </a:xfrm>
          <a:prstGeom prst="rect">
            <a:avLst/>
          </a:prstGeom>
          <a:noFill/>
        </p:spPr>
        <p:txBody>
          <a:bodyPr wrap="square" lIns="0" tIns="0" rIns="0" bIns="0" rtlCol="0">
            <a:spAutoFit/>
          </a:bodyPr>
          <a:lstStyle/>
          <a:p>
            <a:pPr algn="ctr">
              <a:spcBef>
                <a:spcPts val="500"/>
              </a:spcBef>
            </a:pPr>
            <a:r>
              <a:rPr lang="en-US" sz="1000" i="1" dirty="0">
                <a:solidFill>
                  <a:schemeClr val="accent4"/>
                </a:solidFill>
              </a:rPr>
              <a:t>Near-Term </a:t>
            </a:r>
            <a:br>
              <a:rPr lang="en-US" sz="1000" i="1" dirty="0">
                <a:solidFill>
                  <a:schemeClr val="accent4"/>
                </a:solidFill>
              </a:rPr>
            </a:br>
            <a:r>
              <a:rPr lang="en-US" sz="1000" i="1" dirty="0">
                <a:solidFill>
                  <a:schemeClr val="accent4"/>
                </a:solidFill>
              </a:rPr>
              <a:t>Pricing Impact </a:t>
            </a:r>
          </a:p>
        </p:txBody>
      </p:sp>
      <p:sp>
        <p:nvSpPr>
          <p:cNvPr id="33" name="TextBox 32"/>
          <p:cNvSpPr txBox="1"/>
          <p:nvPr/>
        </p:nvSpPr>
        <p:spPr bwMode="gray">
          <a:xfrm>
            <a:off x="328714" y="1121422"/>
            <a:ext cx="5310086" cy="169277"/>
          </a:xfrm>
          <a:prstGeom prst="rect">
            <a:avLst/>
          </a:prstGeom>
          <a:noFill/>
        </p:spPr>
        <p:txBody>
          <a:bodyPr wrap="square" lIns="0" tIns="0" rIns="0" bIns="0" rtlCol="0">
            <a:spAutoFit/>
          </a:bodyPr>
          <a:lstStyle/>
          <a:p>
            <a:r>
              <a:rPr lang="en-US" sz="1100" b="1" dirty="0"/>
              <a:t>The Near-Term and Long-Term Impact of Increased Employer Cost-Shifting </a:t>
            </a:r>
          </a:p>
        </p:txBody>
      </p:sp>
    </p:spTree>
    <p:extLst>
      <p:ext uri="{BB962C8B-B14F-4D97-AF65-F5344CB8AC3E}">
        <p14:creationId xmlns:p14="http://schemas.microsoft.com/office/powerpoint/2010/main" val="4066012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777" y="317903"/>
            <a:ext cx="5759450" cy="276999"/>
          </a:xfrm>
        </p:spPr>
        <p:txBody>
          <a:bodyPr/>
          <a:lstStyle/>
          <a:p>
            <a:r>
              <a:rPr lang="en-US" dirty="0"/>
              <a:t>Many Employers Curating Through Network Design </a:t>
            </a:r>
          </a:p>
        </p:txBody>
      </p:sp>
      <p:sp>
        <p:nvSpPr>
          <p:cNvPr id="3" name="Text Placeholder 2"/>
          <p:cNvSpPr>
            <a:spLocks noGrp="1"/>
          </p:cNvSpPr>
          <p:nvPr>
            <p:ph type="body" sz="quarter" idx="25"/>
          </p:nvPr>
        </p:nvSpPr>
        <p:spPr>
          <a:xfrm>
            <a:off x="316777" y="718356"/>
            <a:ext cx="5760720" cy="215444"/>
          </a:xfrm>
        </p:spPr>
        <p:txBody>
          <a:bodyPr/>
          <a:lstStyle/>
          <a:p>
            <a:r>
              <a:rPr lang="en-US" dirty="0"/>
              <a:t>High-Performing Networks Most Prevalent Among Large Employers</a:t>
            </a:r>
          </a:p>
        </p:txBody>
      </p:sp>
      <p:sp>
        <p:nvSpPr>
          <p:cNvPr id="5" name="Text Placeholder 4"/>
          <p:cNvSpPr>
            <a:spLocks noGrp="1"/>
          </p:cNvSpPr>
          <p:nvPr>
            <p:ph type="body" sz="quarter" idx="27"/>
          </p:nvPr>
        </p:nvSpPr>
        <p:spPr>
          <a:xfrm>
            <a:off x="3542340" y="4388179"/>
            <a:ext cx="2858462" cy="412421"/>
          </a:xfrm>
        </p:spPr>
        <p:txBody>
          <a:bodyPr/>
          <a:lstStyle/>
          <a:p>
            <a:r>
              <a:rPr lang="en-US" dirty="0"/>
              <a:t>Source: Murphy, B., “PwC: 46% of employers consider move to high-performance networks,” </a:t>
            </a:r>
            <a:r>
              <a:rPr lang="en-US" i="1" dirty="0"/>
              <a:t>Beckers</a:t>
            </a:r>
            <a:r>
              <a:rPr lang="en-US" dirty="0"/>
              <a:t>, June 21, 2016; Hall, M. et al., “Narrow Provider Networks for Employer Plans,” </a:t>
            </a:r>
            <a:r>
              <a:rPr lang="en-US" i="1" dirty="0"/>
              <a:t>Employee Benefit Research Institute</a:t>
            </a:r>
            <a:r>
              <a:rPr lang="en-US" dirty="0"/>
              <a:t>, Dec. 14, 2016; Health Care Advisory Board interviews and analysis.</a:t>
            </a:r>
          </a:p>
        </p:txBody>
      </p:sp>
      <p:sp>
        <p:nvSpPr>
          <p:cNvPr id="6" name="Text Placeholder 5"/>
          <p:cNvSpPr>
            <a:spLocks noGrp="1"/>
          </p:cNvSpPr>
          <p:nvPr>
            <p:ph type="body" sz="quarter" idx="28"/>
          </p:nvPr>
        </p:nvSpPr>
        <p:spPr>
          <a:xfrm>
            <a:off x="0" y="4390123"/>
            <a:ext cx="1828800" cy="230832"/>
          </a:xfrm>
        </p:spPr>
        <p:txBody>
          <a:bodyPr/>
          <a:lstStyle/>
          <a:p>
            <a:r>
              <a:rPr lang="en-US" dirty="0"/>
              <a:t>PwC’s 2016 Health and Well-being Touchstone Survey; includes 1,100 employers from 37 industries across the US.</a:t>
            </a:r>
          </a:p>
        </p:txBody>
      </p:sp>
      <p:graphicFrame>
        <p:nvGraphicFramePr>
          <p:cNvPr id="7" name="Chart 6"/>
          <p:cNvGraphicFramePr/>
          <p:nvPr>
            <p:extLst/>
          </p:nvPr>
        </p:nvGraphicFramePr>
        <p:xfrm>
          <a:off x="333609" y="1577925"/>
          <a:ext cx="3384447" cy="269689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bwMode="gray">
          <a:xfrm>
            <a:off x="316777" y="1112308"/>
            <a:ext cx="3939540" cy="556563"/>
          </a:xfrm>
          <a:prstGeom prst="rect">
            <a:avLst/>
          </a:prstGeom>
          <a:noFill/>
        </p:spPr>
        <p:txBody>
          <a:bodyPr wrap="square" lIns="0" tIns="0" rIns="0" bIns="0" rtlCol="0">
            <a:spAutoFit/>
          </a:bodyPr>
          <a:lstStyle/>
          <a:p>
            <a:pPr>
              <a:spcBef>
                <a:spcPts val="500"/>
              </a:spcBef>
            </a:pPr>
            <a:r>
              <a:rPr lang="en-US" sz="1100" b="1" dirty="0"/>
              <a:t>Percentage of Firms With Health Plans Offering a Narrow Network, High-Performance Network, or Tiered Network</a:t>
            </a:r>
            <a:endParaRPr lang="en-US" sz="1000" dirty="0"/>
          </a:p>
          <a:p>
            <a:pPr>
              <a:spcBef>
                <a:spcPts val="500"/>
              </a:spcBef>
            </a:pPr>
            <a:r>
              <a:rPr lang="en-US" sz="1000" i="1" dirty="0"/>
              <a:t>By Firm Size, 2016 </a:t>
            </a:r>
          </a:p>
        </p:txBody>
      </p:sp>
      <p:sp>
        <p:nvSpPr>
          <p:cNvPr id="13" name="TextBox 12"/>
          <p:cNvSpPr txBox="1"/>
          <p:nvPr/>
        </p:nvSpPr>
        <p:spPr bwMode="gray">
          <a:xfrm>
            <a:off x="3903808" y="1663508"/>
            <a:ext cx="2173142" cy="1941193"/>
          </a:xfrm>
          <a:prstGeom prst="rect">
            <a:avLst/>
          </a:prstGeom>
          <a:solidFill>
            <a:schemeClr val="accent1"/>
          </a:solidFill>
          <a:ln w="6350">
            <a:solidFill>
              <a:schemeClr val="bg1"/>
            </a:solidFill>
          </a:ln>
        </p:spPr>
        <p:txBody>
          <a:bodyPr wrap="square" lIns="182880" tIns="274320" rIns="182880" bIns="0" rtlCol="0">
            <a:noAutofit/>
          </a:bodyPr>
          <a:lstStyle/>
          <a:p>
            <a:r>
              <a:rPr lang="en-US" sz="1100" b="1" dirty="0"/>
              <a:t>Even More Companies Poised to Join the Trend</a:t>
            </a:r>
          </a:p>
        </p:txBody>
      </p:sp>
      <p:grpSp>
        <p:nvGrpSpPr>
          <p:cNvPr id="14" name="Group 13"/>
          <p:cNvGrpSpPr/>
          <p:nvPr/>
        </p:nvGrpSpPr>
        <p:grpSpPr bwMode="gray">
          <a:xfrm>
            <a:off x="3903808" y="1663508"/>
            <a:ext cx="319390" cy="218673"/>
            <a:chOff x="4454248" y="2003891"/>
            <a:chExt cx="319390" cy="218673"/>
          </a:xfrm>
        </p:grpSpPr>
        <p:sp>
          <p:nvSpPr>
            <p:cNvPr id="15" name="Freeform 14"/>
            <p:cNvSpPr/>
            <p:nvPr/>
          </p:nvSpPr>
          <p:spPr bwMode="gray">
            <a:xfrm flipH="1">
              <a:off x="4454248" y="2003891"/>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6" name="Freeform 15"/>
            <p:cNvSpPr/>
            <p:nvPr/>
          </p:nvSpPr>
          <p:spPr bwMode="gray">
            <a:xfrm rot="1510923" flipV="1">
              <a:off x="4532332" y="2017279"/>
              <a:ext cx="84539" cy="176966"/>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a:solidFill>
                  <a:schemeClr val="bg2"/>
                </a:solidFill>
                <a:latin typeface="+mj-lt"/>
              </a:endParaRPr>
            </a:p>
          </p:txBody>
        </p:sp>
      </p:grpSp>
      <p:sp>
        <p:nvSpPr>
          <p:cNvPr id="17" name="TextBox 16"/>
          <p:cNvSpPr txBox="1"/>
          <p:nvPr/>
        </p:nvSpPr>
        <p:spPr bwMode="gray">
          <a:xfrm>
            <a:off x="4100064" y="2666390"/>
            <a:ext cx="1877543" cy="769441"/>
          </a:xfrm>
          <a:prstGeom prst="rect">
            <a:avLst/>
          </a:prstGeom>
          <a:noFill/>
        </p:spPr>
        <p:txBody>
          <a:bodyPr wrap="square" lIns="0" tIns="0" rIns="0" bIns="0" rtlCol="0">
            <a:spAutoFit/>
          </a:bodyPr>
          <a:lstStyle/>
          <a:p>
            <a:pPr>
              <a:spcBef>
                <a:spcPts val="500"/>
              </a:spcBef>
            </a:pPr>
            <a:r>
              <a:rPr lang="en-US" sz="1000" dirty="0"/>
              <a:t>Of employers surveyed</a:t>
            </a:r>
            <a:r>
              <a:rPr lang="en-US" sz="1000" baseline="30000" dirty="0"/>
              <a:t>1</a:t>
            </a:r>
            <a:r>
              <a:rPr lang="en-US" sz="1000" dirty="0"/>
              <a:t> in Q1 2016 were considering implementing value-based plan designs or high-performance networks in 2017</a:t>
            </a:r>
          </a:p>
        </p:txBody>
      </p:sp>
      <p:sp>
        <p:nvSpPr>
          <p:cNvPr id="18" name="TextBox 17"/>
          <p:cNvSpPr txBox="1"/>
          <p:nvPr/>
        </p:nvSpPr>
        <p:spPr bwMode="gray">
          <a:xfrm>
            <a:off x="4100064" y="2330376"/>
            <a:ext cx="1552475" cy="338554"/>
          </a:xfrm>
          <a:prstGeom prst="rect">
            <a:avLst/>
          </a:prstGeom>
          <a:noFill/>
        </p:spPr>
        <p:txBody>
          <a:bodyPr wrap="square" lIns="0" tIns="0" rIns="0" bIns="0" rtlCol="0">
            <a:spAutoFit/>
          </a:bodyPr>
          <a:lstStyle/>
          <a:p>
            <a:r>
              <a:rPr lang="en-US" sz="2200" dirty="0">
                <a:solidFill>
                  <a:schemeClr val="accent6"/>
                </a:solidFill>
              </a:rPr>
              <a:t>46%</a:t>
            </a:r>
          </a:p>
        </p:txBody>
      </p:sp>
    </p:spTree>
    <p:extLst>
      <p:ext uri="{BB962C8B-B14F-4D97-AF65-F5344CB8AC3E}">
        <p14:creationId xmlns:p14="http://schemas.microsoft.com/office/powerpoint/2010/main" val="3263049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0675" y="317903"/>
            <a:ext cx="5759450" cy="276999"/>
          </a:xfrm>
        </p:spPr>
        <p:txBody>
          <a:bodyPr/>
          <a:lstStyle/>
          <a:p>
            <a:r>
              <a:rPr lang="en-US" dirty="0"/>
              <a:t>Kicking the Legs Out From Under Hospital FFS</a:t>
            </a:r>
          </a:p>
        </p:txBody>
      </p:sp>
      <p:sp>
        <p:nvSpPr>
          <p:cNvPr id="3" name="Text Placeholder 2"/>
          <p:cNvSpPr>
            <a:spLocks noGrp="1"/>
          </p:cNvSpPr>
          <p:nvPr>
            <p:ph type="body" sz="quarter" idx="25"/>
          </p:nvPr>
        </p:nvSpPr>
        <p:spPr bwMode="gray"/>
        <p:txBody>
          <a:bodyPr/>
          <a:lstStyle/>
          <a:p>
            <a:r>
              <a:rPr lang="en-US" dirty="0"/>
              <a:t>Medicare Payment Cuts for FFS Models Encourage Migration to Risk</a:t>
            </a:r>
          </a:p>
        </p:txBody>
      </p:sp>
      <p:sp>
        <p:nvSpPr>
          <p:cNvPr id="4" name="Text Placeholder 3"/>
          <p:cNvSpPr>
            <a:spLocks noGrp="1"/>
          </p:cNvSpPr>
          <p:nvPr>
            <p:ph type="body" sz="quarter" idx="26"/>
          </p:nvPr>
        </p:nvSpPr>
        <p:spPr bwMode="gray">
          <a:xfrm>
            <a:off x="320675" y="45947"/>
            <a:ext cx="2926080" cy="138499"/>
          </a:xfrm>
        </p:spPr>
        <p:txBody>
          <a:bodyPr/>
          <a:lstStyle/>
          <a:p>
            <a:r>
              <a:rPr lang="en-US" dirty="0"/>
              <a:t>Medicare</a:t>
            </a:r>
          </a:p>
        </p:txBody>
      </p:sp>
      <p:sp>
        <p:nvSpPr>
          <p:cNvPr id="5" name="Text Placeholder 4"/>
          <p:cNvSpPr>
            <a:spLocks noGrp="1"/>
          </p:cNvSpPr>
          <p:nvPr>
            <p:ph type="body" sz="quarter" idx="27"/>
          </p:nvPr>
        </p:nvSpPr>
        <p:spPr bwMode="gray">
          <a:xfrm>
            <a:off x="1960751" y="4003459"/>
            <a:ext cx="4440048" cy="797141"/>
          </a:xfrm>
        </p:spPr>
        <p:txBody>
          <a:bodyPr/>
          <a:lstStyle/>
          <a:p>
            <a:r>
              <a:rPr lang="en-US" dirty="0"/>
              <a:t>Source: CBO, “Letter to the Honorable John Boehner Providing an Estimate for H.R. 6079, The Repeal of Obamacare Act,” July 24, 2012; CBO, “Cost Estimate and Supplemental Analyses for H.R. 2, the Medicare Access and CHIP Reauthorization Act of 2015; The Daily Briefing, “How to Understand Last Week’s Big Budget Deal,” November 2, 2015; Budget of the United States Government (Proposed) FY 2016; Pham H, et al., “Medicare’s Vision for Delivery-System Reform – The Role of ACOs,” </a:t>
            </a:r>
            <a:r>
              <a:rPr lang="en-US" i="1" dirty="0"/>
              <a:t>New England Journal of Medicine</a:t>
            </a:r>
            <a:r>
              <a:rPr lang="en-US" dirty="0"/>
              <a:t>, September 10, 2015; Health Care Advisory Board interviews and analysis. </a:t>
            </a:r>
          </a:p>
        </p:txBody>
      </p:sp>
      <p:sp>
        <p:nvSpPr>
          <p:cNvPr id="6" name="Text Placeholder 5"/>
          <p:cNvSpPr>
            <a:spLocks noGrp="1"/>
          </p:cNvSpPr>
          <p:nvPr>
            <p:ph type="body" sz="quarter" idx="28"/>
          </p:nvPr>
        </p:nvSpPr>
        <p:spPr bwMode="gray">
          <a:xfrm>
            <a:off x="0" y="4364475"/>
            <a:ext cx="1746504" cy="256480"/>
          </a:xfrm>
        </p:spPr>
        <p:txBody>
          <a:bodyPr/>
          <a:lstStyle/>
          <a:p>
            <a:r>
              <a:rPr lang="en-US" dirty="0"/>
              <a:t>Inpatient Prospective Payment System</a:t>
            </a:r>
          </a:p>
          <a:p>
            <a:r>
              <a:rPr lang="en-US" dirty="0"/>
              <a:t>Disproportionate Share Hospital</a:t>
            </a:r>
          </a:p>
          <a:p>
            <a:r>
              <a:rPr lang="en-US" dirty="0"/>
              <a:t>Medicare Access and CHIP Reauthorization Act</a:t>
            </a:r>
          </a:p>
        </p:txBody>
      </p:sp>
      <p:sp>
        <p:nvSpPr>
          <p:cNvPr id="34" name="TextBox 42"/>
          <p:cNvSpPr txBox="1"/>
          <p:nvPr/>
        </p:nvSpPr>
        <p:spPr bwMode="gray">
          <a:xfrm>
            <a:off x="1156202" y="3557749"/>
            <a:ext cx="1818648" cy="679673"/>
          </a:xfrm>
          <a:prstGeom prst="rect">
            <a:avLst/>
          </a:prstGeom>
          <a:noFill/>
        </p:spPr>
        <p:txBody>
          <a:bodyPr wrap="square" lIns="0" tIns="0" rIns="0" bIns="0" rtlCol="0">
            <a:spAutoFit/>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a:spcBef>
                <a:spcPts val="500"/>
              </a:spcBef>
            </a:pPr>
            <a:r>
              <a:rPr lang="en-US" sz="2200" dirty="0">
                <a:solidFill>
                  <a:schemeClr val="accent6"/>
                </a:solidFill>
              </a:rPr>
              <a:t>$14.6B</a:t>
            </a:r>
          </a:p>
          <a:p>
            <a:pPr>
              <a:spcBef>
                <a:spcPts val="500"/>
              </a:spcBef>
            </a:pPr>
            <a:r>
              <a:rPr lang="en-US" sz="900" dirty="0"/>
              <a:t>Cuts to teaching hospitals </a:t>
            </a:r>
            <a:br>
              <a:rPr lang="en-US" sz="900" dirty="0"/>
            </a:br>
            <a:r>
              <a:rPr lang="en-US" sz="900" dirty="0"/>
              <a:t>and GME payments</a:t>
            </a:r>
          </a:p>
        </p:txBody>
      </p:sp>
      <p:pic>
        <p:nvPicPr>
          <p:cNvPr id="36" name="Picture 4" descr="L:\public\share\ABC Templates and Resources\ABC Art Icons Logos\ABC Modern Icons\Universit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26" y="3669172"/>
            <a:ext cx="453655" cy="456827"/>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2"/>
          <p:cNvSpPr txBox="1"/>
          <p:nvPr/>
        </p:nvSpPr>
        <p:spPr bwMode="gray">
          <a:xfrm>
            <a:off x="3397776" y="3557749"/>
            <a:ext cx="1818649" cy="679673"/>
          </a:xfrm>
          <a:prstGeom prst="rect">
            <a:avLst/>
          </a:prstGeom>
          <a:noFill/>
        </p:spPr>
        <p:txBody>
          <a:bodyPr wrap="square" lIns="0" tIns="0" rIns="0" bIns="0" rtlCol="0">
            <a:spAutoFit/>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a:spcBef>
                <a:spcPts val="500"/>
              </a:spcBef>
            </a:pPr>
            <a:r>
              <a:rPr lang="en-US" sz="2200" dirty="0">
                <a:solidFill>
                  <a:schemeClr val="accent6"/>
                </a:solidFill>
              </a:rPr>
              <a:t>$30.8B</a:t>
            </a:r>
          </a:p>
          <a:p>
            <a:pPr>
              <a:spcBef>
                <a:spcPts val="500"/>
              </a:spcBef>
            </a:pPr>
            <a:r>
              <a:rPr lang="en-US" sz="900" dirty="0"/>
              <a:t>Reduction in Medicare </a:t>
            </a:r>
            <a:br>
              <a:rPr lang="en-US" sz="900" dirty="0"/>
            </a:br>
            <a:r>
              <a:rPr lang="en-US" sz="900" dirty="0"/>
              <a:t>bad debt payments</a:t>
            </a:r>
          </a:p>
        </p:txBody>
      </p:sp>
      <p:pic>
        <p:nvPicPr>
          <p:cNvPr id="42" name="Picture 3" descr="L:\public\share\ABC Templates and Resources\ABC Art Icons Logos\ABC Modern Icons\Bar_graph_decreas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5772" y="3710138"/>
            <a:ext cx="485256" cy="37489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bwMode="gray">
          <a:xfrm>
            <a:off x="319720" y="1048754"/>
            <a:ext cx="3022361" cy="169277"/>
          </a:xfrm>
          <a:prstGeom prst="rect">
            <a:avLst/>
          </a:prstGeom>
          <a:noFill/>
        </p:spPr>
        <p:txBody>
          <a:bodyPr wrap="square" lIns="0" tIns="0" rIns="0" bIns="0" rtlCol="0">
            <a:spAutoFit/>
          </a:bodyPr>
          <a:lstStyle/>
          <a:p>
            <a:r>
              <a:rPr lang="en-US" sz="1100" b="1" dirty="0"/>
              <a:t>“Productivity” Adjustments and Other Cuts</a:t>
            </a:r>
          </a:p>
        </p:txBody>
      </p:sp>
      <p:graphicFrame>
        <p:nvGraphicFramePr>
          <p:cNvPr id="32" name="Chart 31"/>
          <p:cNvGraphicFramePr/>
          <p:nvPr>
            <p:extLst/>
          </p:nvPr>
        </p:nvGraphicFramePr>
        <p:xfrm>
          <a:off x="375482" y="1277211"/>
          <a:ext cx="5568118" cy="2326920"/>
        </p:xfrm>
        <a:graphic>
          <a:graphicData uri="http://schemas.openxmlformats.org/drawingml/2006/chart">
            <c:chart xmlns:c="http://schemas.openxmlformats.org/drawingml/2006/chart" xmlns:r="http://schemas.openxmlformats.org/officeDocument/2006/relationships" r:id="rId5"/>
          </a:graphicData>
        </a:graphic>
      </p:graphicFrame>
      <p:sp>
        <p:nvSpPr>
          <p:cNvPr id="33" name="TextBox 32"/>
          <p:cNvSpPr txBox="1"/>
          <p:nvPr/>
        </p:nvSpPr>
        <p:spPr bwMode="gray">
          <a:xfrm>
            <a:off x="511029" y="1787762"/>
            <a:ext cx="437935" cy="138499"/>
          </a:xfrm>
          <a:prstGeom prst="rect">
            <a:avLst/>
          </a:prstGeom>
          <a:noFill/>
        </p:spPr>
        <p:txBody>
          <a:bodyPr wrap="square" lIns="0" tIns="0" rIns="0" bIns="0" rtlCol="0">
            <a:spAutoFit/>
          </a:bodyPr>
          <a:lstStyle/>
          <a:p>
            <a:pPr algn="ctr">
              <a:spcBef>
                <a:spcPts val="500"/>
              </a:spcBef>
            </a:pPr>
            <a:r>
              <a:rPr lang="en-US" sz="900" b="1" dirty="0"/>
              <a:t>($32B)</a:t>
            </a:r>
          </a:p>
        </p:txBody>
      </p:sp>
      <p:sp>
        <p:nvSpPr>
          <p:cNvPr id="35" name="TextBox 34"/>
          <p:cNvSpPr txBox="1"/>
          <p:nvPr/>
        </p:nvSpPr>
        <p:spPr bwMode="gray">
          <a:xfrm>
            <a:off x="1080482" y="1932318"/>
            <a:ext cx="437935" cy="138499"/>
          </a:xfrm>
          <a:prstGeom prst="rect">
            <a:avLst/>
          </a:prstGeom>
          <a:noFill/>
        </p:spPr>
        <p:txBody>
          <a:bodyPr wrap="square" lIns="0" tIns="0" rIns="0" bIns="0" rtlCol="0">
            <a:spAutoFit/>
          </a:bodyPr>
          <a:lstStyle/>
          <a:p>
            <a:pPr algn="ctr">
              <a:spcBef>
                <a:spcPts val="500"/>
              </a:spcBef>
            </a:pPr>
            <a:r>
              <a:rPr lang="en-US" sz="900" b="1" dirty="0"/>
              <a:t>($48B)</a:t>
            </a:r>
          </a:p>
        </p:txBody>
      </p:sp>
      <p:sp>
        <p:nvSpPr>
          <p:cNvPr id="37" name="TextBox 36"/>
          <p:cNvSpPr txBox="1"/>
          <p:nvPr/>
        </p:nvSpPr>
        <p:spPr bwMode="gray">
          <a:xfrm>
            <a:off x="1681321" y="2036855"/>
            <a:ext cx="437935" cy="138499"/>
          </a:xfrm>
          <a:prstGeom prst="rect">
            <a:avLst/>
          </a:prstGeom>
          <a:noFill/>
        </p:spPr>
        <p:txBody>
          <a:bodyPr wrap="square" lIns="0" tIns="0" rIns="0" bIns="0" rtlCol="0">
            <a:spAutoFit/>
          </a:bodyPr>
          <a:lstStyle/>
          <a:p>
            <a:pPr algn="ctr">
              <a:spcBef>
                <a:spcPts val="500"/>
              </a:spcBef>
            </a:pPr>
            <a:r>
              <a:rPr lang="en-US" sz="900" b="1" dirty="0"/>
              <a:t>($60B)</a:t>
            </a:r>
          </a:p>
        </p:txBody>
      </p:sp>
      <p:sp>
        <p:nvSpPr>
          <p:cNvPr id="38" name="TextBox 37"/>
          <p:cNvSpPr txBox="1"/>
          <p:nvPr/>
        </p:nvSpPr>
        <p:spPr bwMode="gray">
          <a:xfrm>
            <a:off x="2233005" y="2163465"/>
            <a:ext cx="504044" cy="138499"/>
          </a:xfrm>
          <a:prstGeom prst="rect">
            <a:avLst/>
          </a:prstGeom>
          <a:noFill/>
        </p:spPr>
        <p:txBody>
          <a:bodyPr wrap="square" lIns="0" tIns="0" rIns="0" bIns="0" rtlCol="0">
            <a:spAutoFit/>
          </a:bodyPr>
          <a:lstStyle/>
          <a:p>
            <a:pPr algn="ctr">
              <a:spcBef>
                <a:spcPts val="500"/>
              </a:spcBef>
            </a:pPr>
            <a:r>
              <a:rPr lang="en-US" sz="900" b="1" dirty="0"/>
              <a:t>($71B)</a:t>
            </a:r>
          </a:p>
        </p:txBody>
      </p:sp>
      <p:sp>
        <p:nvSpPr>
          <p:cNvPr id="39" name="TextBox 38"/>
          <p:cNvSpPr txBox="1"/>
          <p:nvPr/>
        </p:nvSpPr>
        <p:spPr bwMode="gray">
          <a:xfrm>
            <a:off x="2874858" y="2259745"/>
            <a:ext cx="437935" cy="138499"/>
          </a:xfrm>
          <a:prstGeom prst="rect">
            <a:avLst/>
          </a:prstGeom>
          <a:noFill/>
        </p:spPr>
        <p:txBody>
          <a:bodyPr wrap="square" lIns="0" tIns="0" rIns="0" bIns="0" rtlCol="0">
            <a:spAutoFit/>
          </a:bodyPr>
          <a:lstStyle/>
          <a:p>
            <a:pPr algn="ctr">
              <a:spcBef>
                <a:spcPts val="500"/>
              </a:spcBef>
            </a:pPr>
            <a:r>
              <a:rPr lang="en-US" sz="900" b="1" dirty="0"/>
              <a:t>($82B)</a:t>
            </a:r>
          </a:p>
        </p:txBody>
      </p:sp>
      <p:sp>
        <p:nvSpPr>
          <p:cNvPr id="40" name="TextBox 39"/>
          <p:cNvSpPr txBox="1"/>
          <p:nvPr/>
        </p:nvSpPr>
        <p:spPr bwMode="gray">
          <a:xfrm>
            <a:off x="3464306" y="2370616"/>
            <a:ext cx="437935" cy="138499"/>
          </a:xfrm>
          <a:prstGeom prst="rect">
            <a:avLst/>
          </a:prstGeom>
          <a:noFill/>
        </p:spPr>
        <p:txBody>
          <a:bodyPr wrap="square" lIns="0" tIns="0" rIns="0" bIns="0" rtlCol="0">
            <a:spAutoFit/>
          </a:bodyPr>
          <a:lstStyle/>
          <a:p>
            <a:pPr algn="ctr">
              <a:spcBef>
                <a:spcPts val="500"/>
              </a:spcBef>
            </a:pPr>
            <a:r>
              <a:rPr lang="en-US" sz="900" b="1" dirty="0"/>
              <a:t>($94B)</a:t>
            </a:r>
          </a:p>
        </p:txBody>
      </p:sp>
      <p:sp>
        <p:nvSpPr>
          <p:cNvPr id="43" name="TextBox 42"/>
          <p:cNvSpPr txBox="1"/>
          <p:nvPr/>
        </p:nvSpPr>
        <p:spPr bwMode="gray">
          <a:xfrm>
            <a:off x="4040863" y="2464759"/>
            <a:ext cx="437935" cy="138499"/>
          </a:xfrm>
          <a:prstGeom prst="rect">
            <a:avLst/>
          </a:prstGeom>
          <a:noFill/>
        </p:spPr>
        <p:txBody>
          <a:bodyPr wrap="square" lIns="0" tIns="0" rIns="0" bIns="0" rtlCol="0">
            <a:spAutoFit/>
          </a:bodyPr>
          <a:lstStyle/>
          <a:p>
            <a:pPr algn="ctr">
              <a:spcBef>
                <a:spcPts val="500"/>
              </a:spcBef>
            </a:pPr>
            <a:r>
              <a:rPr lang="en-US" sz="900" b="1" dirty="0"/>
              <a:t>($103B)</a:t>
            </a:r>
          </a:p>
        </p:txBody>
      </p:sp>
      <p:sp>
        <p:nvSpPr>
          <p:cNvPr id="44" name="TextBox 43"/>
          <p:cNvSpPr txBox="1"/>
          <p:nvPr/>
        </p:nvSpPr>
        <p:spPr bwMode="gray">
          <a:xfrm>
            <a:off x="4637302" y="2589864"/>
            <a:ext cx="437935" cy="138499"/>
          </a:xfrm>
          <a:prstGeom prst="rect">
            <a:avLst/>
          </a:prstGeom>
          <a:noFill/>
        </p:spPr>
        <p:txBody>
          <a:bodyPr wrap="square" lIns="0" tIns="0" rIns="0" bIns="0" rtlCol="0">
            <a:spAutoFit/>
          </a:bodyPr>
          <a:lstStyle/>
          <a:p>
            <a:pPr algn="ctr">
              <a:spcBef>
                <a:spcPts val="500"/>
              </a:spcBef>
            </a:pPr>
            <a:r>
              <a:rPr lang="en-US" sz="900" b="1" dirty="0"/>
              <a:t>($116B)</a:t>
            </a:r>
          </a:p>
        </p:txBody>
      </p:sp>
      <p:sp>
        <p:nvSpPr>
          <p:cNvPr id="45" name="Rectangle 44"/>
          <p:cNvSpPr/>
          <p:nvPr/>
        </p:nvSpPr>
        <p:spPr bwMode="gray">
          <a:xfrm>
            <a:off x="435008" y="2398244"/>
            <a:ext cx="1756836" cy="758264"/>
          </a:xfrm>
          <a:prstGeom prst="rect">
            <a:avLst/>
          </a:prstGeom>
          <a:noFill/>
          <a:ln w="9525" cap="flat" cmpd="sng" algn="ctr">
            <a:no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noAutofit/>
          </a:bodyPr>
          <a:lstStyle/>
          <a:p>
            <a:pPr algn="l"/>
            <a:endParaRPr lang="en-US" sz="900" dirty="0"/>
          </a:p>
        </p:txBody>
      </p:sp>
      <p:sp>
        <p:nvSpPr>
          <p:cNvPr id="46" name="TextBox 45"/>
          <p:cNvSpPr txBox="1"/>
          <p:nvPr/>
        </p:nvSpPr>
        <p:spPr bwMode="gray">
          <a:xfrm>
            <a:off x="701700" y="2471012"/>
            <a:ext cx="1609681" cy="123111"/>
          </a:xfrm>
          <a:prstGeom prst="rect">
            <a:avLst/>
          </a:prstGeom>
          <a:noFill/>
        </p:spPr>
        <p:txBody>
          <a:bodyPr wrap="square" lIns="0" tIns="0" rIns="0" bIns="0" rtlCol="0">
            <a:spAutoFit/>
          </a:bodyPr>
          <a:lstStyle/>
          <a:p>
            <a:pPr algn="l"/>
            <a:r>
              <a:rPr lang="en-US" sz="800" dirty="0">
                <a:latin typeface="Arial" pitchFamily="34" charset="0"/>
                <a:cs typeface="Arial" pitchFamily="34" charset="0"/>
              </a:rPr>
              <a:t>ACA IPPS</a:t>
            </a:r>
            <a:r>
              <a:rPr lang="en-US" sz="800" baseline="30000" dirty="0">
                <a:latin typeface="Arial" pitchFamily="34" charset="0"/>
                <a:cs typeface="Arial" pitchFamily="34" charset="0"/>
              </a:rPr>
              <a:t>1</a:t>
            </a:r>
            <a:r>
              <a:rPr lang="en-US" sz="800" dirty="0">
                <a:latin typeface="Arial" pitchFamily="34" charset="0"/>
                <a:cs typeface="Arial" pitchFamily="34" charset="0"/>
              </a:rPr>
              <a:t> Update Adjustments</a:t>
            </a:r>
          </a:p>
        </p:txBody>
      </p:sp>
      <p:sp>
        <p:nvSpPr>
          <p:cNvPr id="47" name="Rectangle 46"/>
          <p:cNvSpPr/>
          <p:nvPr/>
        </p:nvSpPr>
        <p:spPr bwMode="gray">
          <a:xfrm>
            <a:off x="578440" y="2495991"/>
            <a:ext cx="73152" cy="73152"/>
          </a:xfrm>
          <a:prstGeom prst="rect">
            <a:avLst/>
          </a:prstGeom>
          <a:solidFill>
            <a:schemeClr val="accent1"/>
          </a:solidFill>
          <a:ln w="9525" cap="flat" cmpd="sng" algn="ctr">
            <a:no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noAutofit/>
          </a:bodyPr>
          <a:lstStyle/>
          <a:p>
            <a:pPr algn="l"/>
            <a:endParaRPr lang="en-US" sz="900" dirty="0"/>
          </a:p>
        </p:txBody>
      </p:sp>
      <p:sp>
        <p:nvSpPr>
          <p:cNvPr id="48" name="TextBox 47"/>
          <p:cNvSpPr txBox="1"/>
          <p:nvPr/>
        </p:nvSpPr>
        <p:spPr bwMode="gray">
          <a:xfrm>
            <a:off x="701702" y="2681136"/>
            <a:ext cx="1455196" cy="123111"/>
          </a:xfrm>
          <a:prstGeom prst="rect">
            <a:avLst/>
          </a:prstGeom>
          <a:noFill/>
        </p:spPr>
        <p:txBody>
          <a:bodyPr wrap="square" lIns="0" tIns="0" rIns="0" bIns="0" rtlCol="0">
            <a:spAutoFit/>
          </a:bodyPr>
          <a:lstStyle/>
          <a:p>
            <a:pPr algn="l"/>
            <a:r>
              <a:rPr lang="en-US" sz="800" dirty="0">
                <a:latin typeface="Arial" pitchFamily="34" charset="0"/>
                <a:cs typeface="Arial" pitchFamily="34" charset="0"/>
              </a:rPr>
              <a:t>ACA DSH</a:t>
            </a:r>
            <a:r>
              <a:rPr lang="en-US" sz="800" baseline="30000" dirty="0">
                <a:latin typeface="Arial" pitchFamily="34" charset="0"/>
                <a:cs typeface="Arial" pitchFamily="34" charset="0"/>
              </a:rPr>
              <a:t>2</a:t>
            </a:r>
            <a:r>
              <a:rPr lang="en-US" sz="800" dirty="0">
                <a:latin typeface="Arial" pitchFamily="34" charset="0"/>
                <a:cs typeface="Arial" pitchFamily="34" charset="0"/>
              </a:rPr>
              <a:t> Payment Cuts</a:t>
            </a:r>
          </a:p>
        </p:txBody>
      </p:sp>
      <p:sp>
        <p:nvSpPr>
          <p:cNvPr id="49" name="Rectangle 48"/>
          <p:cNvSpPr/>
          <p:nvPr/>
        </p:nvSpPr>
        <p:spPr bwMode="gray">
          <a:xfrm>
            <a:off x="578440" y="2706115"/>
            <a:ext cx="73152" cy="73152"/>
          </a:xfrm>
          <a:prstGeom prst="rect">
            <a:avLst/>
          </a:prstGeom>
          <a:solidFill>
            <a:schemeClr val="accent2"/>
          </a:solidFill>
          <a:ln w="9525" cap="flat" cmpd="sng" algn="ctr">
            <a:no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noAutofit/>
          </a:bodyPr>
          <a:lstStyle/>
          <a:p>
            <a:pPr algn="l"/>
            <a:endParaRPr lang="en-US" sz="900" dirty="0"/>
          </a:p>
        </p:txBody>
      </p:sp>
      <p:sp>
        <p:nvSpPr>
          <p:cNvPr id="50" name="TextBox 49"/>
          <p:cNvSpPr txBox="1"/>
          <p:nvPr/>
        </p:nvSpPr>
        <p:spPr bwMode="gray">
          <a:xfrm>
            <a:off x="701702" y="2886305"/>
            <a:ext cx="1789457" cy="123111"/>
          </a:xfrm>
          <a:prstGeom prst="rect">
            <a:avLst/>
          </a:prstGeom>
          <a:noFill/>
        </p:spPr>
        <p:txBody>
          <a:bodyPr wrap="square" lIns="0" tIns="0" rIns="0" bIns="0" rtlCol="0">
            <a:spAutoFit/>
          </a:bodyPr>
          <a:lstStyle/>
          <a:p>
            <a:pPr algn="l"/>
            <a:r>
              <a:rPr lang="en-US" sz="800" dirty="0">
                <a:latin typeface="Arial" pitchFamily="34" charset="0"/>
                <a:cs typeface="Arial" pitchFamily="34" charset="0"/>
              </a:rPr>
              <a:t>MACRA</a:t>
            </a:r>
            <a:r>
              <a:rPr lang="en-US" sz="800" baseline="30000" dirty="0">
                <a:latin typeface="Arial" pitchFamily="34" charset="0"/>
                <a:cs typeface="Arial" pitchFamily="34" charset="0"/>
              </a:rPr>
              <a:t>3</a:t>
            </a:r>
            <a:r>
              <a:rPr lang="en-US" sz="800" dirty="0">
                <a:latin typeface="Arial" pitchFamily="34" charset="0"/>
                <a:cs typeface="Arial" pitchFamily="34" charset="0"/>
              </a:rPr>
              <a:t> IPPS Update Adjustments</a:t>
            </a:r>
          </a:p>
        </p:txBody>
      </p:sp>
      <p:sp>
        <p:nvSpPr>
          <p:cNvPr id="51" name="Rectangle 50"/>
          <p:cNvSpPr/>
          <p:nvPr/>
        </p:nvSpPr>
        <p:spPr bwMode="gray">
          <a:xfrm>
            <a:off x="578440" y="2911284"/>
            <a:ext cx="73152" cy="73152"/>
          </a:xfrm>
          <a:prstGeom prst="rect">
            <a:avLst/>
          </a:prstGeom>
          <a:solidFill>
            <a:schemeClr val="accent3"/>
          </a:solidFill>
          <a:ln w="9525" cap="flat" cmpd="sng" algn="ctr">
            <a:noFill/>
            <a:prstDash val="solid"/>
            <a:round/>
            <a:headEnd type="none" w="med" len="med"/>
            <a:tailEnd type="oval" w="sm" len="sm"/>
          </a:ln>
          <a:effectLst/>
        </p:spPr>
        <p:txBody>
          <a:bodyPr vert="horz" wrap="square" lIns="91440" tIns="45720" rIns="91440" bIns="45720" numCol="1" rtlCol="0" anchor="t" anchorCtr="0" compatLnSpc="1">
            <a:prstTxWarp prst="textNoShape">
              <a:avLst/>
            </a:prstTxWarp>
            <a:noAutofit/>
          </a:bodyPr>
          <a:lstStyle/>
          <a:p>
            <a:pPr algn="l"/>
            <a:endParaRPr lang="en-US" sz="900" dirty="0"/>
          </a:p>
        </p:txBody>
      </p:sp>
      <p:sp>
        <p:nvSpPr>
          <p:cNvPr id="52" name="TextBox 51"/>
          <p:cNvSpPr txBox="1"/>
          <p:nvPr/>
        </p:nvSpPr>
        <p:spPr bwMode="gray">
          <a:xfrm>
            <a:off x="5232724" y="2855475"/>
            <a:ext cx="437935" cy="138499"/>
          </a:xfrm>
          <a:prstGeom prst="rect">
            <a:avLst/>
          </a:prstGeom>
          <a:noFill/>
        </p:spPr>
        <p:txBody>
          <a:bodyPr wrap="square" lIns="0" tIns="0" rIns="0" bIns="0" rtlCol="0">
            <a:spAutoFit/>
          </a:bodyPr>
          <a:lstStyle/>
          <a:p>
            <a:pPr algn="ctr">
              <a:spcBef>
                <a:spcPts val="500"/>
              </a:spcBef>
            </a:pPr>
            <a:r>
              <a:rPr lang="en-US" sz="900" b="1" dirty="0"/>
              <a:t>($143B)</a:t>
            </a:r>
          </a:p>
        </p:txBody>
      </p:sp>
    </p:spTree>
    <p:extLst>
      <p:ext uri="{BB962C8B-B14F-4D97-AF65-F5344CB8AC3E}">
        <p14:creationId xmlns:p14="http://schemas.microsoft.com/office/powerpoint/2010/main" val="2419321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Healthcare Consumerism </a:t>
            </a:r>
          </a:p>
        </p:txBody>
      </p:sp>
      <p:sp>
        <p:nvSpPr>
          <p:cNvPr id="10" name="Text Placeholder 9"/>
          <p:cNvSpPr>
            <a:spLocks noGrp="1"/>
          </p:cNvSpPr>
          <p:nvPr>
            <p:ph type="body" sz="quarter" idx="49"/>
          </p:nvPr>
        </p:nvSpPr>
        <p:spPr>
          <a:xfrm>
            <a:off x="1381117" y="3078496"/>
            <a:ext cx="2743200" cy="371897"/>
          </a:xfrm>
        </p:spPr>
        <p:txBody>
          <a:bodyPr/>
          <a:lstStyle/>
          <a:p>
            <a:pPr marL="171441" indent="-171441"/>
            <a:r>
              <a:rPr lang="en-US" dirty="0"/>
              <a:t>Behaviors and Features</a:t>
            </a:r>
          </a:p>
          <a:p>
            <a:pPr marL="0" indent="0">
              <a:buNone/>
            </a:pPr>
            <a:endParaRPr lang="en-US" dirty="0"/>
          </a:p>
        </p:txBody>
      </p:sp>
    </p:spTree>
    <p:extLst>
      <p:ext uri="{BB962C8B-B14F-4D97-AF65-F5344CB8AC3E}">
        <p14:creationId xmlns:p14="http://schemas.microsoft.com/office/powerpoint/2010/main" val="4232722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2"/>
          </p:nvPr>
        </p:nvSpPr>
        <p:spPr/>
        <p:txBody>
          <a:bodyPr/>
          <a:lstStyle/>
          <a:p>
            <a:r>
              <a:rPr lang="en-US" dirty="0"/>
              <a:t>Consumers</a:t>
            </a:r>
          </a:p>
        </p:txBody>
      </p:sp>
      <p:sp>
        <p:nvSpPr>
          <p:cNvPr id="4" name="Text Placeholder 3"/>
          <p:cNvSpPr>
            <a:spLocks noGrp="1"/>
          </p:cNvSpPr>
          <p:nvPr>
            <p:ph type="body" sz="quarter" idx="23"/>
          </p:nvPr>
        </p:nvSpPr>
        <p:spPr>
          <a:xfrm>
            <a:off x="4412710" y="4695956"/>
            <a:ext cx="1988089" cy="104644"/>
          </a:xfrm>
        </p:spPr>
        <p:txBody>
          <a:bodyPr/>
          <a:lstStyle/>
          <a:p>
            <a:r>
              <a:rPr lang="en-US" dirty="0"/>
              <a:t>Source: Health Care Advisory Board interviews and analysis.</a:t>
            </a:r>
          </a:p>
        </p:txBody>
      </p:sp>
      <p:sp>
        <p:nvSpPr>
          <p:cNvPr id="6" name="Text Placeholder 5"/>
          <p:cNvSpPr>
            <a:spLocks noGrp="1"/>
          </p:cNvSpPr>
          <p:nvPr>
            <p:ph type="body" sz="quarter" idx="25"/>
          </p:nvPr>
        </p:nvSpPr>
        <p:spPr>
          <a:xfrm>
            <a:off x="320040" y="317903"/>
            <a:ext cx="5902960" cy="276999"/>
          </a:xfrm>
        </p:spPr>
        <p:txBody>
          <a:bodyPr/>
          <a:lstStyle/>
          <a:p>
            <a:r>
              <a:rPr lang="en-US" dirty="0"/>
              <a:t>Drivers of Point-of-Care Consumerism</a:t>
            </a:r>
          </a:p>
        </p:txBody>
      </p:sp>
      <p:sp>
        <p:nvSpPr>
          <p:cNvPr id="11" name="Text Placeholder 31"/>
          <p:cNvSpPr txBox="1">
            <a:spLocks/>
          </p:cNvSpPr>
          <p:nvPr/>
        </p:nvSpPr>
        <p:spPr bwMode="gray">
          <a:xfrm>
            <a:off x="989174" y="2116558"/>
            <a:ext cx="1350576" cy="2769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Font typeface="Arial" pitchFamily="34" charset="0"/>
              <a:buNone/>
            </a:pPr>
            <a:r>
              <a:rPr lang="en-US" sz="900" b="1" dirty="0">
                <a:solidFill>
                  <a:srgbClr val="333E48"/>
                </a:solidFill>
              </a:rPr>
              <a:t>Emergence of meaningful alternatives</a:t>
            </a:r>
          </a:p>
        </p:txBody>
      </p:sp>
      <p:sp>
        <p:nvSpPr>
          <p:cNvPr id="12" name="Text Placeholder 31"/>
          <p:cNvSpPr txBox="1">
            <a:spLocks/>
          </p:cNvSpPr>
          <p:nvPr/>
        </p:nvSpPr>
        <p:spPr bwMode="gray">
          <a:xfrm>
            <a:off x="989174" y="1378556"/>
            <a:ext cx="1451103" cy="2769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Font typeface="Arial" pitchFamily="34" charset="0"/>
              <a:buNone/>
            </a:pPr>
            <a:r>
              <a:rPr lang="en-US" sz="900" b="1" dirty="0">
                <a:solidFill>
                  <a:srgbClr val="333E48"/>
                </a:solidFill>
              </a:rPr>
              <a:t>Consumers adopt greater financial responsibility</a:t>
            </a:r>
          </a:p>
        </p:txBody>
      </p:sp>
      <p:sp>
        <p:nvSpPr>
          <p:cNvPr id="13" name="Text Placeholder 31"/>
          <p:cNvSpPr txBox="1">
            <a:spLocks/>
          </p:cNvSpPr>
          <p:nvPr/>
        </p:nvSpPr>
        <p:spPr bwMode="gray">
          <a:xfrm>
            <a:off x="989174" y="2830720"/>
            <a:ext cx="1110845" cy="2769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Font typeface="Arial" pitchFamily="34" charset="0"/>
              <a:buNone/>
            </a:pPr>
            <a:r>
              <a:rPr lang="en-US" sz="900" b="1" dirty="0">
                <a:solidFill>
                  <a:srgbClr val="333E48"/>
                </a:solidFill>
              </a:rPr>
              <a:t>Greater transparency</a:t>
            </a:r>
          </a:p>
        </p:txBody>
      </p:sp>
      <p:sp>
        <p:nvSpPr>
          <p:cNvPr id="14" name="Text Placeholder 31"/>
          <p:cNvSpPr txBox="1">
            <a:spLocks/>
          </p:cNvSpPr>
          <p:nvPr/>
        </p:nvSpPr>
        <p:spPr bwMode="gray">
          <a:xfrm>
            <a:off x="989174" y="3644815"/>
            <a:ext cx="1542429" cy="2769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Font typeface="Arial" pitchFamily="34" charset="0"/>
              <a:buNone/>
            </a:pPr>
            <a:r>
              <a:rPr lang="en-US" sz="900" b="1" dirty="0">
                <a:solidFill>
                  <a:srgbClr val="333E48"/>
                </a:solidFill>
              </a:rPr>
              <a:t>Weakening of physician recommendations </a:t>
            </a:r>
          </a:p>
        </p:txBody>
      </p:sp>
      <p:pic>
        <p:nvPicPr>
          <p:cNvPr id="15" name="Picture 3" descr="L:\public\share\ABC Templates and Resources\ABC Art Icons Logos\ABC Modern Icons\Network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88" y="2100818"/>
            <a:ext cx="455612" cy="3595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L:\public\share\ABC Templates and Resources\ABC Art Icons Logos\ABC Modern Icons\money_sta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541" y="1378556"/>
            <a:ext cx="439579" cy="33884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L:\public\share\ABC Templates and Resources\ABC Art Icons Logos\ABC Modern Icons\Computer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034" y="2852515"/>
            <a:ext cx="442086" cy="3653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L:\public\share\ABC Templates and Resources\ABC Art Icons Logos\ABC Modern Icons\Person_Docto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904" y="3644815"/>
            <a:ext cx="314885" cy="395149"/>
          </a:xfrm>
          <a:prstGeom prst="rect">
            <a:avLst/>
          </a:prstGeom>
          <a:noFill/>
          <a:extLst>
            <a:ext uri="{909E8E84-426E-40DD-AFC4-6F175D3DCCD1}">
              <a14:hiddenFill xmlns:a14="http://schemas.microsoft.com/office/drawing/2010/main">
                <a:solidFill>
                  <a:srgbClr val="FFFFFF"/>
                </a:solidFill>
              </a14:hiddenFill>
            </a:ext>
          </a:extLst>
        </p:spPr>
      </p:pic>
      <p:sp>
        <p:nvSpPr>
          <p:cNvPr id="19" name="Text Placeholder 31"/>
          <p:cNvSpPr txBox="1">
            <a:spLocks/>
          </p:cNvSpPr>
          <p:nvPr/>
        </p:nvSpPr>
        <p:spPr bwMode="gray">
          <a:xfrm>
            <a:off x="2643461" y="2116558"/>
            <a:ext cx="1920240" cy="2769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300"/>
              </a:spcBef>
            </a:pPr>
            <a:r>
              <a:rPr lang="en-US" sz="900" dirty="0">
                <a:solidFill>
                  <a:srgbClr val="333E48"/>
                </a:solidFill>
              </a:rPr>
              <a:t>New market entrants providing </a:t>
            </a:r>
            <a:br>
              <a:rPr lang="en-US" sz="900" dirty="0">
                <a:solidFill>
                  <a:srgbClr val="333E48"/>
                </a:solidFill>
              </a:rPr>
            </a:br>
            <a:r>
              <a:rPr lang="en-US" sz="900" dirty="0">
                <a:solidFill>
                  <a:srgbClr val="333E48"/>
                </a:solidFill>
              </a:rPr>
              <a:t>attractive alternatives </a:t>
            </a:r>
          </a:p>
        </p:txBody>
      </p:sp>
      <p:sp>
        <p:nvSpPr>
          <p:cNvPr id="20" name="Text Placeholder 31"/>
          <p:cNvSpPr txBox="1">
            <a:spLocks/>
          </p:cNvSpPr>
          <p:nvPr/>
        </p:nvSpPr>
        <p:spPr bwMode="gray">
          <a:xfrm>
            <a:off x="2643461" y="1378556"/>
            <a:ext cx="1920240" cy="453970"/>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300"/>
              </a:spcBef>
            </a:pPr>
            <a:r>
              <a:rPr lang="en-US" sz="900" dirty="0">
                <a:solidFill>
                  <a:srgbClr val="333E48"/>
                </a:solidFill>
              </a:rPr>
              <a:t>Prevalence of HDHPS increasing</a:t>
            </a:r>
          </a:p>
          <a:p>
            <a:pPr>
              <a:spcBef>
                <a:spcPts val="300"/>
              </a:spcBef>
            </a:pPr>
            <a:r>
              <a:rPr lang="en-US" sz="900" dirty="0">
                <a:solidFill>
                  <a:srgbClr val="333E48"/>
                </a:solidFill>
              </a:rPr>
              <a:t>Magnitude of OOP responsibility </a:t>
            </a:r>
            <a:br>
              <a:rPr lang="en-US" sz="900" dirty="0">
                <a:solidFill>
                  <a:srgbClr val="333E48"/>
                </a:solidFill>
              </a:rPr>
            </a:br>
            <a:r>
              <a:rPr lang="en-US" sz="900" dirty="0">
                <a:solidFill>
                  <a:srgbClr val="333E48"/>
                </a:solidFill>
              </a:rPr>
              <a:t>continues to grow</a:t>
            </a:r>
          </a:p>
        </p:txBody>
      </p:sp>
      <p:sp>
        <p:nvSpPr>
          <p:cNvPr id="21" name="Text Placeholder 31"/>
          <p:cNvSpPr txBox="1">
            <a:spLocks/>
          </p:cNvSpPr>
          <p:nvPr/>
        </p:nvSpPr>
        <p:spPr bwMode="gray">
          <a:xfrm>
            <a:off x="2643463" y="2830720"/>
            <a:ext cx="1920240" cy="592470"/>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300"/>
              </a:spcBef>
            </a:pPr>
            <a:r>
              <a:rPr lang="en-US" sz="900" dirty="0">
                <a:solidFill>
                  <a:srgbClr val="333E48"/>
                </a:solidFill>
              </a:rPr>
              <a:t>Proliferation of third party </a:t>
            </a:r>
            <a:br>
              <a:rPr lang="en-US" sz="900" dirty="0">
                <a:solidFill>
                  <a:srgbClr val="333E48"/>
                </a:solidFill>
              </a:rPr>
            </a:br>
            <a:r>
              <a:rPr lang="en-US" sz="900" dirty="0">
                <a:solidFill>
                  <a:srgbClr val="333E48"/>
                </a:solidFill>
              </a:rPr>
              <a:t>transparency vendors continues</a:t>
            </a:r>
          </a:p>
          <a:p>
            <a:pPr>
              <a:spcBef>
                <a:spcPts val="300"/>
              </a:spcBef>
            </a:pPr>
            <a:r>
              <a:rPr lang="en-US" sz="900" dirty="0">
                <a:solidFill>
                  <a:srgbClr val="333E48"/>
                </a:solidFill>
              </a:rPr>
              <a:t>Providers’ improved communications on value</a:t>
            </a:r>
          </a:p>
        </p:txBody>
      </p:sp>
      <p:sp>
        <p:nvSpPr>
          <p:cNvPr id="22" name="Text Placeholder 31"/>
          <p:cNvSpPr txBox="1">
            <a:spLocks/>
          </p:cNvSpPr>
          <p:nvPr/>
        </p:nvSpPr>
        <p:spPr bwMode="gray">
          <a:xfrm>
            <a:off x="2643461" y="3644815"/>
            <a:ext cx="1920240" cy="415498"/>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300"/>
              </a:spcBef>
            </a:pPr>
            <a:r>
              <a:rPr lang="en-US" sz="900" dirty="0">
                <a:solidFill>
                  <a:srgbClr val="333E48"/>
                </a:solidFill>
              </a:rPr>
              <a:t>Growth of new primary care options, transparency could undermine traditional PCP relationships</a:t>
            </a:r>
          </a:p>
        </p:txBody>
      </p:sp>
      <p:sp>
        <p:nvSpPr>
          <p:cNvPr id="32" name="TextBox 31"/>
          <p:cNvSpPr txBox="1"/>
          <p:nvPr/>
        </p:nvSpPr>
        <p:spPr bwMode="gray">
          <a:xfrm>
            <a:off x="347620" y="1012979"/>
            <a:ext cx="1992129" cy="153888"/>
          </a:xfrm>
          <a:prstGeom prst="rect">
            <a:avLst/>
          </a:prstGeom>
          <a:noFill/>
        </p:spPr>
        <p:txBody>
          <a:bodyPr wrap="square" lIns="0" tIns="0" rIns="0" bIns="0" rtlCol="0">
            <a:spAutoFit/>
          </a:bodyPr>
          <a:lstStyle/>
          <a:p>
            <a:pPr>
              <a:spcBef>
                <a:spcPts val="500"/>
              </a:spcBef>
            </a:pPr>
            <a:r>
              <a:rPr lang="en-US" sz="1000" b="1" dirty="0">
                <a:solidFill>
                  <a:srgbClr val="333E48"/>
                </a:solidFill>
              </a:rPr>
              <a:t>Market Shift</a:t>
            </a:r>
          </a:p>
        </p:txBody>
      </p:sp>
      <p:sp>
        <p:nvSpPr>
          <p:cNvPr id="33" name="TextBox 32"/>
          <p:cNvSpPr txBox="1"/>
          <p:nvPr/>
        </p:nvSpPr>
        <p:spPr bwMode="gray">
          <a:xfrm>
            <a:off x="4825480" y="1012979"/>
            <a:ext cx="1575319" cy="153888"/>
          </a:xfrm>
          <a:prstGeom prst="rect">
            <a:avLst/>
          </a:prstGeom>
          <a:noFill/>
        </p:spPr>
        <p:txBody>
          <a:bodyPr wrap="square" lIns="0" tIns="0" rIns="0" bIns="0" rtlCol="0">
            <a:spAutoFit/>
          </a:bodyPr>
          <a:lstStyle/>
          <a:p>
            <a:pPr>
              <a:spcBef>
                <a:spcPts val="500"/>
              </a:spcBef>
            </a:pPr>
            <a:r>
              <a:rPr lang="en-US" sz="1000" b="1" dirty="0">
                <a:solidFill>
                  <a:srgbClr val="333E48"/>
                </a:solidFill>
              </a:rPr>
              <a:t>Effect on Market</a:t>
            </a:r>
          </a:p>
        </p:txBody>
      </p:sp>
      <p:sp>
        <p:nvSpPr>
          <p:cNvPr id="35" name="TextBox 34"/>
          <p:cNvSpPr txBox="1"/>
          <p:nvPr/>
        </p:nvSpPr>
        <p:spPr bwMode="gray">
          <a:xfrm>
            <a:off x="2643463" y="1012979"/>
            <a:ext cx="1763087" cy="153888"/>
          </a:xfrm>
          <a:prstGeom prst="rect">
            <a:avLst/>
          </a:prstGeom>
          <a:noFill/>
        </p:spPr>
        <p:txBody>
          <a:bodyPr wrap="square" lIns="0" tIns="0" rIns="0" bIns="0" rtlCol="0">
            <a:spAutoFit/>
          </a:bodyPr>
          <a:lstStyle/>
          <a:p>
            <a:pPr>
              <a:spcBef>
                <a:spcPts val="500"/>
              </a:spcBef>
            </a:pPr>
            <a:r>
              <a:rPr lang="en-US" sz="1000" b="1" dirty="0">
                <a:solidFill>
                  <a:srgbClr val="333E48"/>
                </a:solidFill>
              </a:rPr>
              <a:t>Why Is This Changing? </a:t>
            </a:r>
          </a:p>
        </p:txBody>
      </p:sp>
      <p:sp>
        <p:nvSpPr>
          <p:cNvPr id="27" name="Text Placeholder 31"/>
          <p:cNvSpPr txBox="1">
            <a:spLocks/>
          </p:cNvSpPr>
          <p:nvPr/>
        </p:nvSpPr>
        <p:spPr bwMode="gray">
          <a:xfrm>
            <a:off x="4766885" y="1378556"/>
            <a:ext cx="1371600" cy="315471"/>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300"/>
              </a:spcBef>
            </a:pPr>
            <a:r>
              <a:rPr lang="en-US" sz="900" dirty="0">
                <a:solidFill>
                  <a:srgbClr val="333E48"/>
                </a:solidFill>
              </a:rPr>
              <a:t>Price sensitivity</a:t>
            </a:r>
          </a:p>
          <a:p>
            <a:pPr>
              <a:spcBef>
                <a:spcPts val="300"/>
              </a:spcBef>
            </a:pPr>
            <a:r>
              <a:rPr lang="en-US" sz="900" dirty="0">
                <a:solidFill>
                  <a:srgbClr val="333E48"/>
                </a:solidFill>
              </a:rPr>
              <a:t>Shopping behavior</a:t>
            </a:r>
          </a:p>
        </p:txBody>
      </p:sp>
      <p:sp>
        <p:nvSpPr>
          <p:cNvPr id="28" name="Text Placeholder 31"/>
          <p:cNvSpPr txBox="1">
            <a:spLocks/>
          </p:cNvSpPr>
          <p:nvPr/>
        </p:nvSpPr>
        <p:spPr bwMode="gray">
          <a:xfrm>
            <a:off x="4766885" y="2116558"/>
            <a:ext cx="1371600" cy="453970"/>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300"/>
              </a:spcBef>
            </a:pPr>
            <a:r>
              <a:rPr lang="en-US" sz="900" dirty="0">
                <a:solidFill>
                  <a:srgbClr val="333E48"/>
                </a:solidFill>
              </a:rPr>
              <a:t>Competition</a:t>
            </a:r>
          </a:p>
          <a:p>
            <a:pPr>
              <a:spcBef>
                <a:spcPts val="300"/>
              </a:spcBef>
            </a:pPr>
            <a:r>
              <a:rPr lang="en-US" sz="900" dirty="0">
                <a:solidFill>
                  <a:srgbClr val="333E48"/>
                </a:solidFill>
              </a:rPr>
              <a:t>More (and better) choices for consumers</a:t>
            </a:r>
          </a:p>
        </p:txBody>
      </p:sp>
      <p:sp>
        <p:nvSpPr>
          <p:cNvPr id="29" name="Text Placeholder 31"/>
          <p:cNvSpPr txBox="1">
            <a:spLocks/>
          </p:cNvSpPr>
          <p:nvPr/>
        </p:nvSpPr>
        <p:spPr bwMode="gray">
          <a:xfrm>
            <a:off x="4766885" y="2830720"/>
            <a:ext cx="1371600" cy="415498"/>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300"/>
              </a:spcBef>
            </a:pPr>
            <a:r>
              <a:rPr lang="en-US" sz="900" dirty="0">
                <a:solidFill>
                  <a:srgbClr val="333E48"/>
                </a:solidFill>
              </a:rPr>
              <a:t>More information to make educated decisions about care and providers</a:t>
            </a:r>
          </a:p>
        </p:txBody>
      </p:sp>
      <p:sp>
        <p:nvSpPr>
          <p:cNvPr id="30" name="Text Placeholder 31"/>
          <p:cNvSpPr txBox="1">
            <a:spLocks/>
          </p:cNvSpPr>
          <p:nvPr/>
        </p:nvSpPr>
        <p:spPr bwMode="gray">
          <a:xfrm>
            <a:off x="4766885" y="3644815"/>
            <a:ext cx="1371600" cy="453970"/>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300"/>
              </a:spcBef>
            </a:pPr>
            <a:r>
              <a:rPr lang="en-US" sz="900" dirty="0">
                <a:solidFill>
                  <a:srgbClr val="333E48"/>
                </a:solidFill>
              </a:rPr>
              <a:t>Increase in self-referrals</a:t>
            </a:r>
          </a:p>
          <a:p>
            <a:pPr>
              <a:spcBef>
                <a:spcPts val="300"/>
              </a:spcBef>
            </a:pPr>
            <a:r>
              <a:rPr lang="en-US" sz="900" dirty="0">
                <a:solidFill>
                  <a:srgbClr val="333E48"/>
                </a:solidFill>
              </a:rPr>
              <a:t>More steerage of provider referrals</a:t>
            </a:r>
          </a:p>
        </p:txBody>
      </p:sp>
      <p:cxnSp>
        <p:nvCxnSpPr>
          <p:cNvPr id="5" name="Straight Connector 4"/>
          <p:cNvCxnSpPr/>
          <p:nvPr/>
        </p:nvCxnSpPr>
        <p:spPr bwMode="gray">
          <a:xfrm>
            <a:off x="1471954" y="1952529"/>
            <a:ext cx="3500845" cy="0"/>
          </a:xfrm>
          <a:prstGeom prst="line">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gray">
          <a:xfrm>
            <a:off x="1471954" y="2670986"/>
            <a:ext cx="3500845" cy="0"/>
          </a:xfrm>
          <a:prstGeom prst="line">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gray">
          <a:xfrm>
            <a:off x="1471954" y="3520073"/>
            <a:ext cx="3500845" cy="0"/>
          </a:xfrm>
          <a:prstGeom prst="line">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800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75" y="325598"/>
            <a:ext cx="5759450" cy="269304"/>
          </a:xfrm>
        </p:spPr>
        <p:txBody>
          <a:bodyPr/>
          <a:lstStyle/>
          <a:p>
            <a:r>
              <a:rPr lang="en-US" sz="1750" dirty="0"/>
              <a:t>Recommendation Is Top Driver for Specialist</a:t>
            </a:r>
          </a:p>
        </p:txBody>
      </p:sp>
      <p:sp>
        <p:nvSpPr>
          <p:cNvPr id="5" name="Text Placeholder 4"/>
          <p:cNvSpPr>
            <a:spLocks noGrp="1"/>
          </p:cNvSpPr>
          <p:nvPr>
            <p:ph type="body" sz="quarter" idx="27"/>
          </p:nvPr>
        </p:nvSpPr>
        <p:spPr>
          <a:xfrm>
            <a:off x="3857625" y="4234291"/>
            <a:ext cx="2543175" cy="566309"/>
          </a:xfrm>
        </p:spPr>
        <p:txBody>
          <a:bodyPr/>
          <a:lstStyle/>
          <a:p>
            <a:r>
              <a:rPr lang="en-US" dirty="0"/>
              <a:t>Source: Fox S and Duggan M, “Health Online 2013,” Pew Research Center, </a:t>
            </a:r>
            <a:r>
              <a:rPr lang="en-US" dirty="0">
                <a:hlinkClick r:id="rId3"/>
              </a:rPr>
              <a:t>http://www.pewinternet.org/2013/01/15/health-online-2013/</a:t>
            </a:r>
            <a:r>
              <a:rPr lang="en-US" dirty="0"/>
              <a:t>;  “2016 Report to the Nation,” </a:t>
            </a:r>
            <a:r>
              <a:rPr lang="en-US" dirty="0" err="1"/>
              <a:t>Healthgrades</a:t>
            </a:r>
            <a:r>
              <a:rPr lang="en-US" dirty="0"/>
              <a:t>, October 2015, </a:t>
            </a:r>
            <a:r>
              <a:rPr lang="en-US" dirty="0">
                <a:hlinkClick r:id="rId4"/>
              </a:rPr>
              <a:t>https://www.healthgrades.com/quality/healthgrades-2016-report-to-the-nation</a:t>
            </a:r>
            <a:r>
              <a:rPr lang="en-US" dirty="0"/>
              <a:t>; “What Do Consumers Want from Specialty Care?” Market Innovation Center, 2015; Market Innovation Center interviews and analysis.</a:t>
            </a:r>
          </a:p>
        </p:txBody>
      </p:sp>
      <p:graphicFrame>
        <p:nvGraphicFramePr>
          <p:cNvPr id="12" name="Chart 11"/>
          <p:cNvGraphicFramePr/>
          <p:nvPr>
            <p:extLst/>
          </p:nvPr>
        </p:nvGraphicFramePr>
        <p:xfrm>
          <a:off x="1116233" y="1861618"/>
          <a:ext cx="2099145" cy="2015066"/>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p:cNvSpPr txBox="1"/>
          <p:nvPr/>
        </p:nvSpPr>
        <p:spPr bwMode="gray">
          <a:xfrm>
            <a:off x="506778" y="1090050"/>
            <a:ext cx="2625207" cy="546303"/>
          </a:xfrm>
          <a:prstGeom prst="rect">
            <a:avLst/>
          </a:prstGeom>
          <a:noFill/>
        </p:spPr>
        <p:txBody>
          <a:bodyPr wrap="square" lIns="0" tIns="0" rIns="0" bIns="0" rtlCol="0">
            <a:spAutoFit/>
          </a:bodyPr>
          <a:lstStyle/>
          <a:p>
            <a:pPr>
              <a:spcAft>
                <a:spcPts val="300"/>
              </a:spcAft>
            </a:pPr>
            <a:r>
              <a:rPr lang="en-US" sz="1200" b="1" dirty="0">
                <a:solidFill>
                  <a:srgbClr val="333E48"/>
                </a:solidFill>
              </a:rPr>
              <a:t>Top Drivers of Consumer Choice</a:t>
            </a:r>
          </a:p>
          <a:p>
            <a:pPr>
              <a:spcAft>
                <a:spcPts val="300"/>
              </a:spcAft>
            </a:pPr>
            <a:r>
              <a:rPr lang="en-US" sz="1050" i="1" dirty="0">
                <a:solidFill>
                  <a:srgbClr val="333E48"/>
                </a:solidFill>
              </a:rPr>
              <a:t>Percentage of Respondents Citing Driver as #1 Influence in Decision for Specialist</a:t>
            </a:r>
          </a:p>
        </p:txBody>
      </p:sp>
      <p:sp>
        <p:nvSpPr>
          <p:cNvPr id="15" name="TextBox 14"/>
          <p:cNvSpPr txBox="1"/>
          <p:nvPr/>
        </p:nvSpPr>
        <p:spPr bwMode="gray">
          <a:xfrm>
            <a:off x="253517" y="2020256"/>
            <a:ext cx="914400" cy="246221"/>
          </a:xfrm>
          <a:prstGeom prst="rect">
            <a:avLst/>
          </a:prstGeom>
          <a:noFill/>
        </p:spPr>
        <p:txBody>
          <a:bodyPr wrap="square" lIns="0" tIns="0" rIns="0" bIns="0" rtlCol="0">
            <a:spAutoFit/>
          </a:bodyPr>
          <a:lstStyle/>
          <a:p>
            <a:pPr algn="r">
              <a:spcBef>
                <a:spcPts val="500"/>
              </a:spcBef>
            </a:pPr>
            <a:r>
              <a:rPr lang="en-US" sz="800" b="1" i="1" dirty="0">
                <a:solidFill>
                  <a:srgbClr val="333E48"/>
                </a:solidFill>
              </a:rPr>
              <a:t>Friend or relative recommended</a:t>
            </a:r>
          </a:p>
        </p:txBody>
      </p:sp>
      <p:sp>
        <p:nvSpPr>
          <p:cNvPr id="40" name="TextBox 39"/>
          <p:cNvSpPr txBox="1"/>
          <p:nvPr/>
        </p:nvSpPr>
        <p:spPr bwMode="gray">
          <a:xfrm>
            <a:off x="134247" y="2373715"/>
            <a:ext cx="1033670" cy="246221"/>
          </a:xfrm>
          <a:prstGeom prst="rect">
            <a:avLst/>
          </a:prstGeom>
          <a:noFill/>
        </p:spPr>
        <p:txBody>
          <a:bodyPr wrap="square" lIns="0" tIns="0" rIns="0" bIns="0" rtlCol="0">
            <a:spAutoFit/>
          </a:bodyPr>
          <a:lstStyle/>
          <a:p>
            <a:pPr algn="r">
              <a:spcBef>
                <a:spcPts val="500"/>
              </a:spcBef>
            </a:pPr>
            <a:r>
              <a:rPr lang="en-US" sz="800" i="1" dirty="0">
                <a:solidFill>
                  <a:srgbClr val="333E48"/>
                </a:solidFill>
              </a:rPr>
              <a:t>Personal or previous relationship</a:t>
            </a:r>
          </a:p>
        </p:txBody>
      </p:sp>
      <p:sp>
        <p:nvSpPr>
          <p:cNvPr id="41" name="TextBox 40"/>
          <p:cNvSpPr txBox="1"/>
          <p:nvPr/>
        </p:nvSpPr>
        <p:spPr bwMode="gray">
          <a:xfrm>
            <a:off x="134247" y="2727174"/>
            <a:ext cx="1033670" cy="246221"/>
          </a:xfrm>
          <a:prstGeom prst="rect">
            <a:avLst/>
          </a:prstGeom>
          <a:noFill/>
        </p:spPr>
        <p:txBody>
          <a:bodyPr wrap="square" lIns="0" tIns="0" rIns="0" bIns="0" rtlCol="0">
            <a:spAutoFit/>
          </a:bodyPr>
          <a:lstStyle/>
          <a:p>
            <a:pPr algn="r">
              <a:spcBef>
                <a:spcPts val="500"/>
              </a:spcBef>
            </a:pPr>
            <a:r>
              <a:rPr lang="en-US" sz="800" i="1" dirty="0">
                <a:solidFill>
                  <a:srgbClr val="333E48"/>
                </a:solidFill>
              </a:rPr>
              <a:t>Affiliated with a hospital I like/trust</a:t>
            </a:r>
          </a:p>
        </p:txBody>
      </p:sp>
      <p:sp>
        <p:nvSpPr>
          <p:cNvPr id="42" name="TextBox 41"/>
          <p:cNvSpPr txBox="1"/>
          <p:nvPr/>
        </p:nvSpPr>
        <p:spPr bwMode="gray">
          <a:xfrm>
            <a:off x="134247" y="3080633"/>
            <a:ext cx="1033670" cy="246221"/>
          </a:xfrm>
          <a:prstGeom prst="rect">
            <a:avLst/>
          </a:prstGeom>
          <a:noFill/>
        </p:spPr>
        <p:txBody>
          <a:bodyPr wrap="square" lIns="0" tIns="0" rIns="0" bIns="0" rtlCol="0">
            <a:spAutoFit/>
          </a:bodyPr>
          <a:lstStyle/>
          <a:p>
            <a:pPr algn="r">
              <a:spcBef>
                <a:spcPts val="500"/>
              </a:spcBef>
            </a:pPr>
            <a:r>
              <a:rPr lang="en-US" sz="800" i="1" dirty="0">
                <a:solidFill>
                  <a:srgbClr val="333E48"/>
                </a:solidFill>
              </a:rPr>
              <a:t>Board or subspecialty certification</a:t>
            </a:r>
          </a:p>
        </p:txBody>
      </p:sp>
      <p:sp>
        <p:nvSpPr>
          <p:cNvPr id="43" name="TextBox 42"/>
          <p:cNvSpPr txBox="1"/>
          <p:nvPr/>
        </p:nvSpPr>
        <p:spPr bwMode="gray">
          <a:xfrm>
            <a:off x="134247" y="3434092"/>
            <a:ext cx="1033670" cy="123111"/>
          </a:xfrm>
          <a:prstGeom prst="rect">
            <a:avLst/>
          </a:prstGeom>
          <a:noFill/>
        </p:spPr>
        <p:txBody>
          <a:bodyPr wrap="square" lIns="0" tIns="0" rIns="0" bIns="0" rtlCol="0">
            <a:spAutoFit/>
          </a:bodyPr>
          <a:lstStyle/>
          <a:p>
            <a:pPr algn="r">
              <a:spcBef>
                <a:spcPts val="500"/>
              </a:spcBef>
            </a:pPr>
            <a:r>
              <a:rPr lang="en-US" sz="800" i="1" dirty="0">
                <a:solidFill>
                  <a:srgbClr val="333E48"/>
                </a:solidFill>
              </a:rPr>
              <a:t>Short distance</a:t>
            </a:r>
          </a:p>
        </p:txBody>
      </p:sp>
      <p:cxnSp>
        <p:nvCxnSpPr>
          <p:cNvPr id="44" name="Straight Connector 43"/>
          <p:cNvCxnSpPr/>
          <p:nvPr/>
        </p:nvCxnSpPr>
        <p:spPr bwMode="gray">
          <a:xfrm>
            <a:off x="3388184" y="1101608"/>
            <a:ext cx="0" cy="2990495"/>
          </a:xfrm>
          <a:prstGeom prst="line">
            <a:avLst/>
          </a:prstGeom>
          <a:ln w="12700" cap="rnd">
            <a:solidFill>
              <a:schemeClr val="accent3"/>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3473990" y="1110352"/>
            <a:ext cx="383635" cy="370556"/>
            <a:chOff x="330200" y="1144299"/>
            <a:chExt cx="383635" cy="370556"/>
          </a:xfrm>
        </p:grpSpPr>
        <p:sp>
          <p:nvSpPr>
            <p:cNvPr id="46" name="Oval 45"/>
            <p:cNvSpPr/>
            <p:nvPr/>
          </p:nvSpPr>
          <p:spPr bwMode="gray">
            <a:xfrm>
              <a:off x="330200" y="1144299"/>
              <a:ext cx="383635" cy="370556"/>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pic>
          <p:nvPicPr>
            <p:cNvPr id="47" name="Picture 2" descr="L:\public\share\ABC Templates and Resources\Template Resources (AB and TABC)\Art Icons Logos (AB and TABC)\Icons (AB and TABC)\Family.png"/>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365575" y="1192417"/>
              <a:ext cx="312887" cy="274320"/>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TextBox 47"/>
          <p:cNvSpPr txBox="1"/>
          <p:nvPr/>
        </p:nvSpPr>
        <p:spPr bwMode="gray">
          <a:xfrm>
            <a:off x="4005245" y="1067923"/>
            <a:ext cx="583345" cy="246221"/>
          </a:xfrm>
          <a:prstGeom prst="rect">
            <a:avLst/>
          </a:prstGeom>
          <a:noFill/>
        </p:spPr>
        <p:txBody>
          <a:bodyPr wrap="square" lIns="0" tIns="0" rIns="0" bIns="0" rtlCol="0">
            <a:spAutoFit/>
          </a:bodyPr>
          <a:lstStyle/>
          <a:p>
            <a:r>
              <a:rPr lang="en-US" sz="1600" dirty="0">
                <a:solidFill>
                  <a:srgbClr val="CF0A2C"/>
                </a:solidFill>
              </a:rPr>
              <a:t>60%</a:t>
            </a:r>
          </a:p>
        </p:txBody>
      </p:sp>
      <p:sp>
        <p:nvSpPr>
          <p:cNvPr id="49" name="Rectangle 48"/>
          <p:cNvSpPr/>
          <p:nvPr/>
        </p:nvSpPr>
        <p:spPr bwMode="gray">
          <a:xfrm>
            <a:off x="3994076" y="1101608"/>
            <a:ext cx="2118583" cy="492443"/>
          </a:xfrm>
          <a:prstGeom prst="rect">
            <a:avLst/>
          </a:prstGeom>
        </p:spPr>
        <p:txBody>
          <a:bodyPr wrap="square" lIns="0" tIns="0" rIns="0" bIns="0">
            <a:spAutoFit/>
          </a:bodyPr>
          <a:lstStyle/>
          <a:p>
            <a:pPr>
              <a:spcBef>
                <a:spcPts val="500"/>
              </a:spcBef>
            </a:pPr>
            <a:r>
              <a:rPr lang="en-US" sz="1100" b="1" dirty="0">
                <a:solidFill>
                  <a:srgbClr val="333E48"/>
                </a:solidFill>
              </a:rPr>
              <a:t>             </a:t>
            </a:r>
            <a:r>
              <a:rPr lang="en-US" sz="1000" b="1" dirty="0">
                <a:solidFill>
                  <a:srgbClr val="333E48"/>
                </a:solidFill>
              </a:rPr>
              <a:t>of adults turn to family and friends </a:t>
            </a:r>
            <a:r>
              <a:rPr lang="en-US" sz="1000" dirty="0">
                <a:solidFill>
                  <a:srgbClr val="333E48"/>
                </a:solidFill>
              </a:rPr>
              <a:t>for information or support on health issues</a:t>
            </a:r>
            <a:endParaRPr lang="en-US" sz="1000" b="1" dirty="0">
              <a:solidFill>
                <a:srgbClr val="333E48"/>
              </a:solidFill>
            </a:endParaRPr>
          </a:p>
        </p:txBody>
      </p:sp>
      <p:sp>
        <p:nvSpPr>
          <p:cNvPr id="50" name="TextBox 49"/>
          <p:cNvSpPr txBox="1"/>
          <p:nvPr/>
        </p:nvSpPr>
        <p:spPr bwMode="gray">
          <a:xfrm>
            <a:off x="4005244" y="1745552"/>
            <a:ext cx="583345" cy="246221"/>
          </a:xfrm>
          <a:prstGeom prst="rect">
            <a:avLst/>
          </a:prstGeom>
          <a:noFill/>
        </p:spPr>
        <p:txBody>
          <a:bodyPr wrap="square" lIns="0" tIns="0" rIns="0" bIns="0" rtlCol="0">
            <a:spAutoFit/>
          </a:bodyPr>
          <a:lstStyle/>
          <a:p>
            <a:r>
              <a:rPr lang="en-US" sz="1600" dirty="0">
                <a:solidFill>
                  <a:srgbClr val="CF0A2C"/>
                </a:solidFill>
              </a:rPr>
              <a:t>72%</a:t>
            </a:r>
          </a:p>
        </p:txBody>
      </p:sp>
      <p:sp>
        <p:nvSpPr>
          <p:cNvPr id="51" name="Rectangle 50"/>
          <p:cNvSpPr/>
          <p:nvPr/>
        </p:nvSpPr>
        <p:spPr bwMode="gray">
          <a:xfrm>
            <a:off x="3974764" y="1790385"/>
            <a:ext cx="2118583" cy="323165"/>
          </a:xfrm>
          <a:prstGeom prst="rect">
            <a:avLst/>
          </a:prstGeom>
        </p:spPr>
        <p:txBody>
          <a:bodyPr wrap="square" lIns="0" tIns="0" rIns="0" bIns="0">
            <a:spAutoFit/>
          </a:bodyPr>
          <a:lstStyle/>
          <a:p>
            <a:pPr>
              <a:spcBef>
                <a:spcPts val="500"/>
              </a:spcBef>
            </a:pPr>
            <a:r>
              <a:rPr lang="en-US" sz="1100" b="1" dirty="0">
                <a:solidFill>
                  <a:srgbClr val="333E48"/>
                </a:solidFill>
              </a:rPr>
              <a:t>             </a:t>
            </a:r>
            <a:r>
              <a:rPr lang="en-US" sz="1000" b="1" dirty="0">
                <a:solidFill>
                  <a:srgbClr val="333E48"/>
                </a:solidFill>
              </a:rPr>
              <a:t>of internet users look online </a:t>
            </a:r>
            <a:r>
              <a:rPr lang="en-US" sz="1000" dirty="0">
                <a:solidFill>
                  <a:srgbClr val="333E48"/>
                </a:solidFill>
              </a:rPr>
              <a:t>for health information</a:t>
            </a:r>
            <a:endParaRPr lang="en-US" sz="1000" b="1" dirty="0">
              <a:solidFill>
                <a:srgbClr val="333E48"/>
              </a:solidFill>
            </a:endParaRPr>
          </a:p>
        </p:txBody>
      </p:sp>
      <p:grpSp>
        <p:nvGrpSpPr>
          <p:cNvPr id="52" name="Group 51"/>
          <p:cNvGrpSpPr/>
          <p:nvPr/>
        </p:nvGrpSpPr>
        <p:grpSpPr>
          <a:xfrm>
            <a:off x="3473990" y="1766689"/>
            <a:ext cx="383635" cy="370556"/>
            <a:chOff x="336296" y="1701953"/>
            <a:chExt cx="383635" cy="370556"/>
          </a:xfrm>
        </p:grpSpPr>
        <p:sp>
          <p:nvSpPr>
            <p:cNvPr id="53" name="Oval 52"/>
            <p:cNvSpPr/>
            <p:nvPr/>
          </p:nvSpPr>
          <p:spPr bwMode="gray">
            <a:xfrm>
              <a:off x="336296" y="1701953"/>
              <a:ext cx="383635" cy="370556"/>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pic>
          <p:nvPicPr>
            <p:cNvPr id="54" name="Picture 10" descr="L:\public\share\ABC Templates and Resources\Template Resources (AB and TABC)\Art Icons Logos (AB and TABC)\Icons (AB and TABC)\Mouse.png"/>
            <p:cNvPicPr>
              <a:picLocks noChangeAspect="1" noChangeArrowheads="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a:off x="452150" y="1750916"/>
              <a:ext cx="151925" cy="274320"/>
            </a:xfrm>
            <a:prstGeom prst="rect">
              <a:avLst/>
            </a:prstGeom>
            <a:noFill/>
            <a:extLst>
              <a:ext uri="{909E8E84-426E-40DD-AFC4-6F175D3DCCD1}">
                <a14:hiddenFill xmlns:a14="http://schemas.microsoft.com/office/drawing/2010/main">
                  <a:solidFill>
                    <a:srgbClr val="FFFFFF"/>
                  </a:solidFill>
                </a14:hiddenFill>
              </a:ext>
            </a:extLst>
          </p:spPr>
        </p:pic>
      </p:grpSp>
      <p:sp>
        <p:nvSpPr>
          <p:cNvPr id="55" name="TextBox 54"/>
          <p:cNvSpPr txBox="1"/>
          <p:nvPr/>
        </p:nvSpPr>
        <p:spPr bwMode="gray">
          <a:xfrm>
            <a:off x="4024557" y="2347264"/>
            <a:ext cx="583345" cy="246221"/>
          </a:xfrm>
          <a:prstGeom prst="rect">
            <a:avLst/>
          </a:prstGeom>
          <a:noFill/>
        </p:spPr>
        <p:txBody>
          <a:bodyPr wrap="square" lIns="0" tIns="0" rIns="0" bIns="0" rtlCol="0">
            <a:spAutoFit/>
          </a:bodyPr>
          <a:lstStyle/>
          <a:p>
            <a:r>
              <a:rPr lang="en-US" sz="1600" dirty="0">
                <a:solidFill>
                  <a:srgbClr val="CF0A2C"/>
                </a:solidFill>
              </a:rPr>
              <a:t>75%</a:t>
            </a:r>
          </a:p>
        </p:txBody>
      </p:sp>
      <p:sp>
        <p:nvSpPr>
          <p:cNvPr id="56" name="Rectangle 55"/>
          <p:cNvSpPr/>
          <p:nvPr/>
        </p:nvSpPr>
        <p:spPr bwMode="gray">
          <a:xfrm>
            <a:off x="3994078" y="2392097"/>
            <a:ext cx="2118582" cy="477054"/>
          </a:xfrm>
          <a:prstGeom prst="rect">
            <a:avLst/>
          </a:prstGeom>
        </p:spPr>
        <p:txBody>
          <a:bodyPr wrap="square" lIns="0" tIns="0" rIns="0" bIns="0">
            <a:spAutoFit/>
          </a:bodyPr>
          <a:lstStyle/>
          <a:p>
            <a:pPr>
              <a:spcBef>
                <a:spcPts val="500"/>
              </a:spcBef>
            </a:pPr>
            <a:r>
              <a:rPr lang="en-US" sz="1100" b="1" dirty="0">
                <a:solidFill>
                  <a:srgbClr val="333E48"/>
                </a:solidFill>
              </a:rPr>
              <a:t>             </a:t>
            </a:r>
            <a:r>
              <a:rPr lang="en-US" sz="1000" dirty="0">
                <a:solidFill>
                  <a:srgbClr val="333E48"/>
                </a:solidFill>
              </a:rPr>
              <a:t>of self-referrers consult at least one source </a:t>
            </a:r>
            <a:r>
              <a:rPr lang="en-US" sz="1000" b="1" dirty="0">
                <a:solidFill>
                  <a:srgbClr val="333E48"/>
                </a:solidFill>
              </a:rPr>
              <a:t>when finding </a:t>
            </a:r>
            <a:br>
              <a:rPr lang="en-US" sz="1000" b="1" dirty="0">
                <a:solidFill>
                  <a:srgbClr val="333E48"/>
                </a:solidFill>
              </a:rPr>
            </a:br>
            <a:r>
              <a:rPr lang="en-US" sz="1000" b="1" dirty="0">
                <a:solidFill>
                  <a:srgbClr val="333E48"/>
                </a:solidFill>
              </a:rPr>
              <a:t>a specialist</a:t>
            </a:r>
          </a:p>
        </p:txBody>
      </p:sp>
      <p:grpSp>
        <p:nvGrpSpPr>
          <p:cNvPr id="57" name="Group 56"/>
          <p:cNvGrpSpPr/>
          <p:nvPr/>
        </p:nvGrpSpPr>
        <p:grpSpPr>
          <a:xfrm>
            <a:off x="3473990" y="2445346"/>
            <a:ext cx="383635" cy="370556"/>
            <a:chOff x="348433" y="2330273"/>
            <a:chExt cx="383635" cy="370556"/>
          </a:xfrm>
        </p:grpSpPr>
        <p:sp>
          <p:nvSpPr>
            <p:cNvPr id="58" name="Oval 57"/>
            <p:cNvSpPr/>
            <p:nvPr/>
          </p:nvSpPr>
          <p:spPr bwMode="gray">
            <a:xfrm>
              <a:off x="348433" y="2330273"/>
              <a:ext cx="383635" cy="370556"/>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pic>
          <p:nvPicPr>
            <p:cNvPr id="59" name="Picture 9" descr="L:\public\share\ABC Templates and Resources\Template Resources (AB and TABC)\Art Icons Logos (AB and TABC)\Icons (AB and TABC)\Binoculars.png"/>
            <p:cNvPicPr>
              <a:picLocks noChangeAspect="1" noChangeArrowheads="1"/>
            </p:cNvPicPr>
            <p:nvPr/>
          </p:nvPicPr>
          <p:blipFill>
            <a:blip r:embed="rId8">
              <a:lum bright="70000" contrast="-70000"/>
              <a:extLst>
                <a:ext uri="{28A0092B-C50C-407E-A947-70E740481C1C}">
                  <a14:useLocalDpi xmlns:a14="http://schemas.microsoft.com/office/drawing/2010/main" val="0"/>
                </a:ext>
              </a:extLst>
            </a:blip>
            <a:srcRect/>
            <a:stretch>
              <a:fillRect/>
            </a:stretch>
          </p:blipFill>
          <p:spPr bwMode="auto">
            <a:xfrm>
              <a:off x="383329" y="2398317"/>
              <a:ext cx="321362" cy="212010"/>
            </a:xfrm>
            <a:prstGeom prst="rect">
              <a:avLst/>
            </a:prstGeom>
            <a:noFill/>
            <a:extLst>
              <a:ext uri="{909E8E84-426E-40DD-AFC4-6F175D3DCCD1}">
                <a14:hiddenFill xmlns:a14="http://schemas.microsoft.com/office/drawing/2010/main">
                  <a:solidFill>
                    <a:srgbClr val="FFFFFF"/>
                  </a:solidFill>
                </a14:hiddenFill>
              </a:ext>
            </a:extLst>
          </p:spPr>
        </p:pic>
      </p:grpSp>
      <p:sp>
        <p:nvSpPr>
          <p:cNvPr id="60" name="TextBox 59"/>
          <p:cNvSpPr txBox="1"/>
          <p:nvPr/>
        </p:nvSpPr>
        <p:spPr bwMode="gray">
          <a:xfrm>
            <a:off x="4024557" y="2993466"/>
            <a:ext cx="844511" cy="246221"/>
          </a:xfrm>
          <a:prstGeom prst="rect">
            <a:avLst/>
          </a:prstGeom>
          <a:noFill/>
        </p:spPr>
        <p:txBody>
          <a:bodyPr wrap="square" lIns="0" tIns="0" rIns="0" bIns="0" rtlCol="0">
            <a:spAutoFit/>
          </a:bodyPr>
          <a:lstStyle/>
          <a:p>
            <a:r>
              <a:rPr lang="en-US" sz="1600" dirty="0">
                <a:solidFill>
                  <a:srgbClr val="CF0A2C"/>
                </a:solidFill>
              </a:rPr>
              <a:t>&gt;80%</a:t>
            </a:r>
          </a:p>
        </p:txBody>
      </p:sp>
      <p:sp>
        <p:nvSpPr>
          <p:cNvPr id="61" name="Rectangle 60"/>
          <p:cNvSpPr/>
          <p:nvPr/>
        </p:nvSpPr>
        <p:spPr bwMode="gray">
          <a:xfrm>
            <a:off x="3994078" y="3038299"/>
            <a:ext cx="2118582" cy="477054"/>
          </a:xfrm>
          <a:prstGeom prst="rect">
            <a:avLst/>
          </a:prstGeom>
        </p:spPr>
        <p:txBody>
          <a:bodyPr wrap="square" lIns="0" tIns="0" rIns="0" bIns="0">
            <a:spAutoFit/>
          </a:bodyPr>
          <a:lstStyle/>
          <a:p>
            <a:pPr>
              <a:spcBef>
                <a:spcPts val="500"/>
              </a:spcBef>
            </a:pPr>
            <a:r>
              <a:rPr lang="en-US" sz="1100" b="1" dirty="0">
                <a:solidFill>
                  <a:srgbClr val="333E48"/>
                </a:solidFill>
              </a:rPr>
              <a:t>                </a:t>
            </a:r>
            <a:r>
              <a:rPr lang="en-US" sz="1000" dirty="0">
                <a:solidFill>
                  <a:srgbClr val="333E48"/>
                </a:solidFill>
              </a:rPr>
              <a:t>of Millennials </a:t>
            </a:r>
            <a:r>
              <a:rPr lang="en-US" sz="1000" b="1" dirty="0">
                <a:solidFill>
                  <a:srgbClr val="333E48"/>
                </a:solidFill>
              </a:rPr>
              <a:t>have smartphones</a:t>
            </a:r>
            <a:r>
              <a:rPr lang="en-US" sz="1000" dirty="0">
                <a:solidFill>
                  <a:srgbClr val="333E48"/>
                </a:solidFill>
              </a:rPr>
              <a:t>, and 25% read online reviews before looking for a provider</a:t>
            </a:r>
            <a:endParaRPr lang="en-US" sz="1000" b="1" dirty="0">
              <a:solidFill>
                <a:srgbClr val="333E48"/>
              </a:solidFill>
            </a:endParaRPr>
          </a:p>
        </p:txBody>
      </p:sp>
      <p:grpSp>
        <p:nvGrpSpPr>
          <p:cNvPr id="62" name="Group 61"/>
          <p:cNvGrpSpPr/>
          <p:nvPr/>
        </p:nvGrpSpPr>
        <p:grpSpPr>
          <a:xfrm>
            <a:off x="3473990" y="3091548"/>
            <a:ext cx="383635" cy="370556"/>
            <a:chOff x="355890" y="3032929"/>
            <a:chExt cx="383635" cy="370556"/>
          </a:xfrm>
        </p:grpSpPr>
        <p:sp>
          <p:nvSpPr>
            <p:cNvPr id="63" name="Oval 62"/>
            <p:cNvSpPr/>
            <p:nvPr/>
          </p:nvSpPr>
          <p:spPr bwMode="gray">
            <a:xfrm>
              <a:off x="355890" y="3032929"/>
              <a:ext cx="383635" cy="370556"/>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pic>
          <p:nvPicPr>
            <p:cNvPr id="64" name="Picture 11" descr="L:\public\share\ABC Templates and Resources\Template Resources (AB and TABC)\Art Icons Logos (AB and TABC)\Icons (AB and TABC)\Smart_phone.png"/>
            <p:cNvPicPr>
              <a:picLocks noChangeAspect="1" noChangeArrowheads="1"/>
            </p:cNvPicPr>
            <p:nvPr/>
          </p:nvPicPr>
          <p:blipFill>
            <a:blip r:embed="rId9" cstate="print">
              <a:lum bright="70000" contrast="-70000"/>
              <a:extLst>
                <a:ext uri="{28A0092B-C50C-407E-A947-70E740481C1C}">
                  <a14:useLocalDpi xmlns:a14="http://schemas.microsoft.com/office/drawing/2010/main" val="0"/>
                </a:ext>
              </a:extLst>
            </a:blip>
            <a:srcRect/>
            <a:stretch>
              <a:fillRect/>
            </a:stretch>
          </p:blipFill>
          <p:spPr bwMode="auto">
            <a:xfrm>
              <a:off x="460716" y="3081047"/>
              <a:ext cx="159068" cy="274320"/>
            </a:xfrm>
            <a:prstGeom prst="rect">
              <a:avLst/>
            </a:prstGeom>
            <a:solidFill>
              <a:schemeClr val="accent5"/>
            </a:solidFill>
          </p:spPr>
        </p:pic>
        <p:pic>
          <p:nvPicPr>
            <p:cNvPr id="65" name="Picture 21" descr="https://upload.wikimedia.org/wikipedia/commons/thumb/a/ad/Yelp_Logo.svg/1280px-Yelp_Logo.sv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596" y="3160342"/>
              <a:ext cx="151308" cy="73644"/>
            </a:xfrm>
            <a:prstGeom prst="rect">
              <a:avLst/>
            </a:prstGeom>
            <a:noFill/>
            <a:extLst>
              <a:ext uri="{909E8E84-426E-40DD-AFC4-6F175D3DCCD1}">
                <a14:hiddenFill xmlns:a14="http://schemas.microsoft.com/office/drawing/2010/main">
                  <a:solidFill>
                    <a:srgbClr val="FFFFFF"/>
                  </a:solidFill>
                </a14:hiddenFill>
              </a:ext>
            </a:extLst>
          </p:spPr>
        </p:pic>
      </p:grpSp>
      <p:sp>
        <p:nvSpPr>
          <p:cNvPr id="66" name="TextBox 65"/>
          <p:cNvSpPr txBox="1"/>
          <p:nvPr/>
        </p:nvSpPr>
        <p:spPr bwMode="gray">
          <a:xfrm>
            <a:off x="4024557" y="3700118"/>
            <a:ext cx="844511" cy="246221"/>
          </a:xfrm>
          <a:prstGeom prst="rect">
            <a:avLst/>
          </a:prstGeom>
          <a:noFill/>
        </p:spPr>
        <p:txBody>
          <a:bodyPr wrap="square" lIns="0" tIns="0" rIns="0" bIns="0" rtlCol="0">
            <a:spAutoFit/>
          </a:bodyPr>
          <a:lstStyle/>
          <a:p>
            <a:r>
              <a:rPr lang="en-US" sz="1600" dirty="0">
                <a:solidFill>
                  <a:srgbClr val="CF0A2C"/>
                </a:solidFill>
              </a:rPr>
              <a:t>35%</a:t>
            </a:r>
          </a:p>
        </p:txBody>
      </p:sp>
      <p:sp>
        <p:nvSpPr>
          <p:cNvPr id="67" name="Rectangle 66"/>
          <p:cNvSpPr/>
          <p:nvPr/>
        </p:nvSpPr>
        <p:spPr bwMode="gray">
          <a:xfrm>
            <a:off x="3994078" y="3744951"/>
            <a:ext cx="2118582" cy="323165"/>
          </a:xfrm>
          <a:prstGeom prst="rect">
            <a:avLst/>
          </a:prstGeom>
        </p:spPr>
        <p:txBody>
          <a:bodyPr wrap="square" lIns="0" tIns="0" rIns="0" bIns="0">
            <a:spAutoFit/>
          </a:bodyPr>
          <a:lstStyle/>
          <a:p>
            <a:pPr>
              <a:spcBef>
                <a:spcPts val="500"/>
              </a:spcBef>
            </a:pPr>
            <a:r>
              <a:rPr lang="en-US" sz="1100" b="1" dirty="0">
                <a:solidFill>
                  <a:srgbClr val="333E48"/>
                </a:solidFill>
              </a:rPr>
              <a:t>             </a:t>
            </a:r>
            <a:r>
              <a:rPr lang="en-US" sz="1000" dirty="0">
                <a:solidFill>
                  <a:srgbClr val="333E48"/>
                </a:solidFill>
              </a:rPr>
              <a:t>of adults go online to </a:t>
            </a:r>
            <a:r>
              <a:rPr lang="en-US" sz="1000" b="1" dirty="0">
                <a:solidFill>
                  <a:srgbClr val="333E48"/>
                </a:solidFill>
              </a:rPr>
              <a:t>figure out their medical condition</a:t>
            </a:r>
          </a:p>
        </p:txBody>
      </p:sp>
      <p:grpSp>
        <p:nvGrpSpPr>
          <p:cNvPr id="68" name="Group 67"/>
          <p:cNvGrpSpPr/>
          <p:nvPr/>
        </p:nvGrpSpPr>
        <p:grpSpPr>
          <a:xfrm>
            <a:off x="3473990" y="3697560"/>
            <a:ext cx="383635" cy="370556"/>
            <a:chOff x="355890" y="3683924"/>
            <a:chExt cx="383635" cy="370556"/>
          </a:xfrm>
        </p:grpSpPr>
        <p:sp>
          <p:nvSpPr>
            <p:cNvPr id="69" name="Oval 68"/>
            <p:cNvSpPr/>
            <p:nvPr/>
          </p:nvSpPr>
          <p:spPr bwMode="gray">
            <a:xfrm>
              <a:off x="355890" y="3683924"/>
              <a:ext cx="383635" cy="370556"/>
            </a:xfrm>
            <a:prstGeom prst="ellips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rgbClr val="FFFFFF"/>
                </a:solidFill>
              </a:endParaRPr>
            </a:p>
          </p:txBody>
        </p:sp>
        <p:pic>
          <p:nvPicPr>
            <p:cNvPr id="70" name="Picture 8" descr="L:\public\share\ABC Templates and Resources\Template Resources (AB and TABC)\Art Icons Logos (AB and TABC)\Icons (AB and TABC)\Frustration_anger.png"/>
            <p:cNvPicPr>
              <a:picLocks noChangeAspect="1" noChangeArrowheads="1"/>
            </p:cNvPicPr>
            <p:nvPr/>
          </p:nvPicPr>
          <p:blipFill>
            <a:blip r:embed="rId11" cstate="print">
              <a:lum bright="70000" contrast="-70000"/>
              <a:extLst>
                <a:ext uri="{28A0092B-C50C-407E-A947-70E740481C1C}">
                  <a14:useLocalDpi xmlns:a14="http://schemas.microsoft.com/office/drawing/2010/main" val="0"/>
                </a:ext>
              </a:extLst>
            </a:blip>
            <a:srcRect/>
            <a:stretch>
              <a:fillRect/>
            </a:stretch>
          </p:blipFill>
          <p:spPr bwMode="auto">
            <a:xfrm>
              <a:off x="419595" y="3701978"/>
              <a:ext cx="256223" cy="2743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41920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3"/>
          </p:nvPr>
        </p:nvSpPr>
        <p:spPr>
          <a:xfrm>
            <a:off x="4412710" y="4619012"/>
            <a:ext cx="1988089" cy="181588"/>
          </a:xfrm>
        </p:spPr>
        <p:txBody>
          <a:bodyPr/>
          <a:lstStyle/>
          <a:p>
            <a:r>
              <a:rPr lang="en-US" dirty="0"/>
              <a:t>Source: 2016 Surgical Consumer Preference Survey, Market Innovation Center interviews and analysis.</a:t>
            </a:r>
          </a:p>
        </p:txBody>
      </p:sp>
      <p:sp>
        <p:nvSpPr>
          <p:cNvPr id="5" name="Text Placeholder 4"/>
          <p:cNvSpPr>
            <a:spLocks noGrp="1"/>
          </p:cNvSpPr>
          <p:nvPr>
            <p:ph type="body" sz="quarter" idx="24"/>
          </p:nvPr>
        </p:nvSpPr>
        <p:spPr>
          <a:xfrm>
            <a:off x="0" y="4082346"/>
            <a:ext cx="1743559" cy="538609"/>
          </a:xfrm>
        </p:spPr>
        <p:txBody>
          <a:bodyPr/>
          <a:lstStyle/>
          <a:p>
            <a:r>
              <a:rPr lang="en-US" dirty="0"/>
              <a:t>Relative importance depicts how much difference each attribute could make in the total utility of a product. That difference is the range in the attribute’s utility values for the five factors. We calculate percentages from relative ranges, obtaining a set of attribute importance values that add to 100 percent.</a:t>
            </a:r>
          </a:p>
          <a:p>
            <a:r>
              <a:rPr lang="en-US" dirty="0"/>
              <a:t>Includes cost of care and travel</a:t>
            </a:r>
          </a:p>
        </p:txBody>
      </p:sp>
      <p:sp>
        <p:nvSpPr>
          <p:cNvPr id="6" name="Text Placeholder 5"/>
          <p:cNvSpPr>
            <a:spLocks noGrp="1"/>
          </p:cNvSpPr>
          <p:nvPr>
            <p:ph type="body" sz="quarter" idx="25"/>
          </p:nvPr>
        </p:nvSpPr>
        <p:spPr>
          <a:xfrm>
            <a:off x="320040" y="317903"/>
            <a:ext cx="5759450" cy="276999"/>
          </a:xfrm>
        </p:spPr>
        <p:txBody>
          <a:bodyPr/>
          <a:lstStyle/>
          <a:p>
            <a:r>
              <a:rPr lang="en-US" dirty="0"/>
              <a:t>Price, Travel Time Are Top Surgical Care Priorities</a:t>
            </a:r>
          </a:p>
        </p:txBody>
      </p:sp>
      <p:sp>
        <p:nvSpPr>
          <p:cNvPr id="7" name="TextBox 6"/>
          <p:cNvSpPr txBox="1"/>
          <p:nvPr/>
        </p:nvSpPr>
        <p:spPr bwMode="gray">
          <a:xfrm>
            <a:off x="1241983" y="1013541"/>
            <a:ext cx="3916835" cy="153888"/>
          </a:xfrm>
          <a:prstGeom prst="rect">
            <a:avLst/>
          </a:prstGeom>
          <a:noFill/>
        </p:spPr>
        <p:txBody>
          <a:bodyPr wrap="square" lIns="0" tIns="0" rIns="0" bIns="0" rtlCol="0">
            <a:spAutoFit/>
          </a:bodyPr>
          <a:lstStyle/>
          <a:p>
            <a:pPr algn="ctr">
              <a:spcBef>
                <a:spcPts val="500"/>
              </a:spcBef>
            </a:pPr>
            <a:r>
              <a:rPr lang="en-US" sz="1000" b="1" dirty="0">
                <a:solidFill>
                  <a:srgbClr val="333E48"/>
                </a:solidFill>
              </a:rPr>
              <a:t>Average Relative Importance</a:t>
            </a:r>
            <a:r>
              <a:rPr lang="en-US" sz="1000" b="1" baseline="30000" dirty="0">
                <a:solidFill>
                  <a:srgbClr val="333E48"/>
                </a:solidFill>
              </a:rPr>
              <a:t>1</a:t>
            </a:r>
            <a:r>
              <a:rPr lang="en-US" sz="1000" b="1" dirty="0">
                <a:solidFill>
                  <a:srgbClr val="333E48"/>
                </a:solidFill>
              </a:rPr>
              <a:t> of Six Surgical Care Attributes</a:t>
            </a:r>
          </a:p>
        </p:txBody>
      </p:sp>
      <p:sp>
        <p:nvSpPr>
          <p:cNvPr id="8" name="Line Callout 1 7"/>
          <p:cNvSpPr/>
          <p:nvPr/>
        </p:nvSpPr>
        <p:spPr bwMode="gray">
          <a:xfrm>
            <a:off x="4809962" y="4046335"/>
            <a:ext cx="1494136" cy="173428"/>
          </a:xfrm>
          <a:prstGeom prst="borderCallout1">
            <a:avLst>
              <a:gd name="adj1" fmla="val -9925"/>
              <a:gd name="adj2" fmla="val 4571"/>
              <a:gd name="adj3" fmla="val -94216"/>
              <a:gd name="adj4" fmla="val -11154"/>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endParaRPr lang="en-US" sz="900" dirty="0">
              <a:solidFill>
                <a:srgbClr val="FFFFFF"/>
              </a:solidFill>
            </a:endParaRPr>
          </a:p>
        </p:txBody>
      </p:sp>
      <p:graphicFrame>
        <p:nvGraphicFramePr>
          <p:cNvPr id="9" name="Chart 8"/>
          <p:cNvGraphicFramePr/>
          <p:nvPr>
            <p:extLst/>
          </p:nvPr>
        </p:nvGraphicFramePr>
        <p:xfrm>
          <a:off x="931312" y="1011579"/>
          <a:ext cx="4418566" cy="304876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bwMode="gray">
          <a:xfrm>
            <a:off x="1113582" y="2434060"/>
            <a:ext cx="668029" cy="276999"/>
          </a:xfrm>
          <a:prstGeom prst="rect">
            <a:avLst/>
          </a:prstGeom>
          <a:noFill/>
        </p:spPr>
        <p:txBody>
          <a:bodyPr wrap="square" lIns="0" tIns="0" rIns="0" bIns="0" rtlCol="0">
            <a:spAutoFit/>
          </a:bodyPr>
          <a:lstStyle/>
          <a:p>
            <a:pPr algn="r">
              <a:spcBef>
                <a:spcPts val="500"/>
              </a:spcBef>
            </a:pPr>
            <a:r>
              <a:rPr lang="en-US" sz="900" dirty="0">
                <a:solidFill>
                  <a:srgbClr val="333E48"/>
                </a:solidFill>
              </a:rPr>
              <a:t>Cost of Surgery</a:t>
            </a:r>
            <a:r>
              <a:rPr lang="en-US" sz="900" baseline="30000" dirty="0">
                <a:solidFill>
                  <a:srgbClr val="333E48"/>
                </a:solidFill>
              </a:rPr>
              <a:t>2</a:t>
            </a:r>
          </a:p>
        </p:txBody>
      </p:sp>
      <p:sp>
        <p:nvSpPr>
          <p:cNvPr id="11" name="TextBox 10"/>
          <p:cNvSpPr txBox="1"/>
          <p:nvPr/>
        </p:nvSpPr>
        <p:spPr bwMode="gray">
          <a:xfrm>
            <a:off x="3634883" y="3687193"/>
            <a:ext cx="1091578" cy="138499"/>
          </a:xfrm>
          <a:prstGeom prst="rect">
            <a:avLst/>
          </a:prstGeom>
          <a:noFill/>
        </p:spPr>
        <p:txBody>
          <a:bodyPr wrap="square" lIns="0" tIns="0" rIns="0" bIns="0" rtlCol="0">
            <a:spAutoFit/>
          </a:bodyPr>
          <a:lstStyle/>
          <a:p>
            <a:pPr>
              <a:spcBef>
                <a:spcPts val="500"/>
              </a:spcBef>
            </a:pPr>
            <a:r>
              <a:rPr lang="en-US" sz="900" dirty="0">
                <a:solidFill>
                  <a:srgbClr val="333E48"/>
                </a:solidFill>
              </a:rPr>
              <a:t>Quality of Surgeon</a:t>
            </a:r>
          </a:p>
        </p:txBody>
      </p:sp>
      <p:sp>
        <p:nvSpPr>
          <p:cNvPr id="12" name="TextBox 11"/>
          <p:cNvSpPr txBox="1"/>
          <p:nvPr/>
        </p:nvSpPr>
        <p:spPr bwMode="gray">
          <a:xfrm>
            <a:off x="4337999" y="3010403"/>
            <a:ext cx="1130060" cy="138499"/>
          </a:xfrm>
          <a:prstGeom prst="rect">
            <a:avLst/>
          </a:prstGeom>
          <a:noFill/>
        </p:spPr>
        <p:txBody>
          <a:bodyPr wrap="square" lIns="0" tIns="0" rIns="0" bIns="0" rtlCol="0">
            <a:spAutoFit/>
          </a:bodyPr>
          <a:lstStyle/>
          <a:p>
            <a:pPr>
              <a:spcBef>
                <a:spcPts val="500"/>
              </a:spcBef>
            </a:pPr>
            <a:r>
              <a:rPr lang="en-US" sz="900" dirty="0">
                <a:solidFill>
                  <a:srgbClr val="333E48"/>
                </a:solidFill>
              </a:rPr>
              <a:t>Hospital Affiliation</a:t>
            </a:r>
          </a:p>
        </p:txBody>
      </p:sp>
      <p:sp>
        <p:nvSpPr>
          <p:cNvPr id="13" name="TextBox 12"/>
          <p:cNvSpPr txBox="1"/>
          <p:nvPr/>
        </p:nvSpPr>
        <p:spPr bwMode="gray">
          <a:xfrm>
            <a:off x="4437289" y="2417332"/>
            <a:ext cx="1536815" cy="138499"/>
          </a:xfrm>
          <a:prstGeom prst="rect">
            <a:avLst/>
          </a:prstGeom>
          <a:noFill/>
        </p:spPr>
        <p:txBody>
          <a:bodyPr wrap="square" lIns="0" tIns="0" rIns="0" bIns="0" rtlCol="0">
            <a:spAutoFit/>
          </a:bodyPr>
          <a:lstStyle/>
          <a:p>
            <a:pPr>
              <a:spcBef>
                <a:spcPts val="500"/>
              </a:spcBef>
            </a:pPr>
            <a:r>
              <a:rPr lang="en-US" sz="900" dirty="0">
                <a:solidFill>
                  <a:srgbClr val="333E48"/>
                </a:solidFill>
              </a:rPr>
              <a:t>Referrer’s Recommendation</a:t>
            </a:r>
          </a:p>
        </p:txBody>
      </p:sp>
      <p:sp>
        <p:nvSpPr>
          <p:cNvPr id="14" name="TextBox 13"/>
          <p:cNvSpPr txBox="1"/>
          <p:nvPr/>
        </p:nvSpPr>
        <p:spPr bwMode="gray">
          <a:xfrm>
            <a:off x="4025948" y="3435600"/>
            <a:ext cx="1457522" cy="138499"/>
          </a:xfrm>
          <a:prstGeom prst="rect">
            <a:avLst/>
          </a:prstGeom>
          <a:noFill/>
        </p:spPr>
        <p:txBody>
          <a:bodyPr wrap="square" lIns="0" tIns="0" rIns="0" bIns="0" rtlCol="0">
            <a:spAutoFit/>
          </a:bodyPr>
          <a:lstStyle/>
          <a:p>
            <a:pPr>
              <a:spcBef>
                <a:spcPts val="500"/>
              </a:spcBef>
            </a:pPr>
            <a:r>
              <a:rPr lang="en-US" sz="900" dirty="0">
                <a:solidFill>
                  <a:srgbClr val="333E48"/>
                </a:solidFill>
              </a:rPr>
              <a:t>Location of Follow-Up Visit</a:t>
            </a:r>
          </a:p>
        </p:txBody>
      </p:sp>
      <p:sp>
        <p:nvSpPr>
          <p:cNvPr id="15" name="TextBox 14"/>
          <p:cNvSpPr txBox="1"/>
          <p:nvPr/>
        </p:nvSpPr>
        <p:spPr bwMode="gray">
          <a:xfrm>
            <a:off x="4075130" y="1430246"/>
            <a:ext cx="734832" cy="276999"/>
          </a:xfrm>
          <a:prstGeom prst="rect">
            <a:avLst/>
          </a:prstGeom>
          <a:noFill/>
        </p:spPr>
        <p:txBody>
          <a:bodyPr wrap="square" lIns="0" tIns="0" rIns="0" bIns="0" rtlCol="0">
            <a:spAutoFit/>
          </a:bodyPr>
          <a:lstStyle/>
          <a:p>
            <a:pPr>
              <a:spcBef>
                <a:spcPts val="500"/>
              </a:spcBef>
            </a:pPr>
            <a:r>
              <a:rPr lang="en-US" sz="900" dirty="0">
                <a:solidFill>
                  <a:srgbClr val="333E48"/>
                </a:solidFill>
              </a:rPr>
              <a:t>Travel Time </a:t>
            </a:r>
            <a:br>
              <a:rPr lang="en-US" sz="900" dirty="0">
                <a:solidFill>
                  <a:srgbClr val="333E48"/>
                </a:solidFill>
              </a:rPr>
            </a:br>
            <a:r>
              <a:rPr lang="en-US" sz="900" dirty="0">
                <a:solidFill>
                  <a:srgbClr val="333E48"/>
                </a:solidFill>
              </a:rPr>
              <a:t>to Hospital</a:t>
            </a:r>
          </a:p>
        </p:txBody>
      </p:sp>
      <p:sp>
        <p:nvSpPr>
          <p:cNvPr id="16" name="Line Callout 1 15"/>
          <p:cNvSpPr/>
          <p:nvPr/>
        </p:nvSpPr>
        <p:spPr bwMode="gray">
          <a:xfrm>
            <a:off x="232617" y="3045283"/>
            <a:ext cx="1548994" cy="707886"/>
          </a:xfrm>
          <a:prstGeom prst="borderCallout1">
            <a:avLst>
              <a:gd name="adj1" fmla="val 5849"/>
              <a:gd name="adj2" fmla="val 79525"/>
              <a:gd name="adj3" fmla="val -37810"/>
              <a:gd name="adj4" fmla="val 79411"/>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dirty="0">
                <a:solidFill>
                  <a:srgbClr val="FFFFFF"/>
                </a:solidFill>
              </a:rPr>
              <a:t>Cost of care is more important than the five other attributes combined; comprises more than half of consumers’ preference </a:t>
            </a:r>
          </a:p>
        </p:txBody>
      </p:sp>
      <p:sp>
        <p:nvSpPr>
          <p:cNvPr id="17" name="Line Callout 1 16"/>
          <p:cNvSpPr/>
          <p:nvPr/>
        </p:nvSpPr>
        <p:spPr bwMode="gray">
          <a:xfrm>
            <a:off x="4958589" y="1330827"/>
            <a:ext cx="1348999" cy="830997"/>
          </a:xfrm>
          <a:prstGeom prst="borderCallout1">
            <a:avLst>
              <a:gd name="adj1" fmla="val 31499"/>
              <a:gd name="adj2" fmla="val 2434"/>
              <a:gd name="adj3" fmla="val 30824"/>
              <a:gd name="adj4" fmla="val -16230"/>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dirty="0">
                <a:solidFill>
                  <a:srgbClr val="FFFFFF"/>
                </a:solidFill>
              </a:rPr>
              <a:t>Travel time is second most important and about twice as important as the next most important attribute, referrer’s recommendation</a:t>
            </a:r>
          </a:p>
        </p:txBody>
      </p:sp>
      <p:sp>
        <p:nvSpPr>
          <p:cNvPr id="18" name="Line Callout 1 17"/>
          <p:cNvSpPr/>
          <p:nvPr/>
        </p:nvSpPr>
        <p:spPr bwMode="gray">
          <a:xfrm>
            <a:off x="4809962" y="3983393"/>
            <a:ext cx="1494136" cy="461665"/>
          </a:xfrm>
          <a:prstGeom prst="borderCallout1">
            <a:avLst>
              <a:gd name="adj1" fmla="val -439"/>
              <a:gd name="adj2" fmla="val 85644"/>
              <a:gd name="adj3" fmla="val -175271"/>
              <a:gd name="adj4" fmla="val 32786"/>
            </a:avLst>
          </a:prstGeom>
          <a:solidFill>
            <a:schemeClr val="accent3"/>
          </a:solidFill>
          <a:ln w="12700" cap="flat" cmpd="sng" algn="ctr">
            <a:solidFill>
              <a:schemeClr val="accent3"/>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dirty="0">
                <a:solidFill>
                  <a:srgbClr val="FFFFFF"/>
                </a:solidFill>
              </a:rPr>
              <a:t>Hospital affiliation matters more than quality of the surgeon</a:t>
            </a:r>
          </a:p>
        </p:txBody>
      </p:sp>
      <p:pic>
        <p:nvPicPr>
          <p:cNvPr id="19" name="Picture 18"/>
          <p:cNvPicPr>
            <a:picLocks noChangeAspect="1"/>
          </p:cNvPicPr>
          <p:nvPr/>
        </p:nvPicPr>
        <p:blipFill rotWithShape="1">
          <a:blip r:embed="rId4">
            <a:lum bright="70000" contrast="-70000"/>
            <a:extLst>
              <a:ext uri="{28A0092B-C50C-407E-A947-70E740481C1C}">
                <a14:useLocalDpi xmlns:a14="http://schemas.microsoft.com/office/drawing/2010/main" val="0"/>
              </a:ext>
            </a:extLst>
          </a:blip>
          <a:srcRect l="-3111" r="-2326" b="-4853"/>
          <a:stretch/>
        </p:blipFill>
        <p:spPr>
          <a:xfrm>
            <a:off x="2748825" y="2401625"/>
            <a:ext cx="182465" cy="331927"/>
          </a:xfrm>
          <a:prstGeom prst="rect">
            <a:avLst/>
          </a:prstGeom>
        </p:spPr>
      </p:pic>
      <p:pic>
        <p:nvPicPr>
          <p:cNvPr id="20" name="Picture 19"/>
          <p:cNvPicPr>
            <a:picLocks noChangeAspect="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b="-2273"/>
          <a:stretch/>
        </p:blipFill>
        <p:spPr>
          <a:xfrm>
            <a:off x="3353955" y="3153841"/>
            <a:ext cx="141131" cy="226711"/>
          </a:xfrm>
          <a:prstGeom prst="rect">
            <a:avLst/>
          </a:prstGeom>
        </p:spPr>
      </p:pic>
      <p:pic>
        <p:nvPicPr>
          <p:cNvPr id="21" name="Picture 20"/>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3523216" y="3012777"/>
            <a:ext cx="203657" cy="187365"/>
          </a:xfrm>
          <a:prstGeom prst="rect">
            <a:avLst/>
          </a:prstGeom>
        </p:spPr>
      </p:pic>
      <p:pic>
        <p:nvPicPr>
          <p:cNvPr id="22" name="Picture 21"/>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3634260" y="2730151"/>
            <a:ext cx="211024" cy="206101"/>
          </a:xfrm>
          <a:prstGeom prst="rect">
            <a:avLst/>
          </a:prstGeom>
        </p:spPr>
      </p:pic>
      <p:pic>
        <p:nvPicPr>
          <p:cNvPr id="23" name="Picture 22"/>
          <p:cNvPicPr>
            <a:picLocks noChangeAspect="1"/>
          </p:cNvPicPr>
          <p:nvPr/>
        </p:nvPicPr>
        <p:blipFill rotWithShape="1">
          <a:blip r:embed="rId8">
            <a:lum bright="70000" contrast="-70000"/>
            <a:extLst>
              <a:ext uri="{28A0092B-C50C-407E-A947-70E740481C1C}">
                <a14:useLocalDpi xmlns:a14="http://schemas.microsoft.com/office/drawing/2010/main" val="0"/>
              </a:ext>
            </a:extLst>
          </a:blip>
          <a:srcRect/>
          <a:stretch/>
        </p:blipFill>
        <p:spPr>
          <a:xfrm>
            <a:off x="3739772" y="2383582"/>
            <a:ext cx="196940" cy="226711"/>
          </a:xfrm>
          <a:prstGeom prst="rect">
            <a:avLst/>
          </a:prstGeom>
        </p:spPr>
      </p:pic>
      <p:pic>
        <p:nvPicPr>
          <p:cNvPr id="24" name="Picture 23"/>
          <p:cNvPicPr>
            <a:picLocks noChangeAspect="1"/>
          </p:cNvPicPr>
          <p:nvPr/>
        </p:nvPicPr>
        <p:blipFill>
          <a:blip r:embed="rId9">
            <a:lum bright="70000" contrast="-70000"/>
            <a:extLst>
              <a:ext uri="{28A0092B-C50C-407E-A947-70E740481C1C}">
                <a14:useLocalDpi xmlns:a14="http://schemas.microsoft.com/office/drawing/2010/main" val="0"/>
              </a:ext>
            </a:extLst>
          </a:blip>
          <a:stretch>
            <a:fillRect/>
          </a:stretch>
        </p:blipFill>
        <p:spPr>
          <a:xfrm>
            <a:off x="3333333" y="1900803"/>
            <a:ext cx="230554" cy="226711"/>
          </a:xfrm>
          <a:prstGeom prst="rect">
            <a:avLst/>
          </a:prstGeom>
        </p:spPr>
      </p:pic>
    </p:spTree>
    <p:extLst>
      <p:ext uri="{BB962C8B-B14F-4D97-AF65-F5344CB8AC3E}">
        <p14:creationId xmlns:p14="http://schemas.microsoft.com/office/powerpoint/2010/main" val="1647095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Payment Reform and Reimbursement Trends</a:t>
            </a:r>
          </a:p>
        </p:txBody>
      </p:sp>
      <p:sp>
        <p:nvSpPr>
          <p:cNvPr id="7" name="Text Placeholder 6"/>
          <p:cNvSpPr>
            <a:spLocks noGrp="1"/>
          </p:cNvSpPr>
          <p:nvPr>
            <p:ph type="body" sz="quarter" idx="31"/>
          </p:nvPr>
        </p:nvSpPr>
        <p:spPr>
          <a:xfrm>
            <a:off x="1228409" y="1964364"/>
            <a:ext cx="4114800" cy="215444"/>
          </a:xfrm>
        </p:spPr>
        <p:txBody>
          <a:bodyPr/>
          <a:lstStyle/>
          <a:p>
            <a:r>
              <a:rPr lang="en-US" sz="1400" dirty="0">
                <a:solidFill>
                  <a:schemeClr val="bg1"/>
                </a:solidFill>
                <a:latin typeface="+mj-lt"/>
                <a:ea typeface="+mj-ea"/>
                <a:cs typeface="+mj-cs"/>
              </a:rPr>
              <a:t>Purchaser Behavior</a:t>
            </a:r>
          </a:p>
        </p:txBody>
      </p:sp>
      <p:sp>
        <p:nvSpPr>
          <p:cNvPr id="8" name="Text Placeholder 7"/>
          <p:cNvSpPr>
            <a:spLocks noGrp="1"/>
          </p:cNvSpPr>
          <p:nvPr>
            <p:ph type="body" sz="quarter" idx="32"/>
          </p:nvPr>
        </p:nvSpPr>
        <p:spPr>
          <a:xfrm>
            <a:off x="1478954" y="2524882"/>
            <a:ext cx="4114800" cy="215444"/>
          </a:xfrm>
        </p:spPr>
        <p:txBody>
          <a:bodyPr/>
          <a:lstStyle/>
          <a:p>
            <a:r>
              <a:rPr lang="en-US" sz="1400" dirty="0">
                <a:solidFill>
                  <a:schemeClr val="bg1"/>
                </a:solidFill>
                <a:latin typeface="+mj-lt"/>
                <a:ea typeface="+mj-ea"/>
                <a:cs typeface="+mj-cs"/>
              </a:rPr>
              <a:t>Healthcare Consumerism</a:t>
            </a:r>
          </a:p>
        </p:txBody>
      </p:sp>
      <p:sp>
        <p:nvSpPr>
          <p:cNvPr id="9" name="Text Placeholder 7">
            <a:extLst>
              <a:ext uri="{FF2B5EF4-FFF2-40B4-BE49-F238E27FC236}">
                <a16:creationId xmlns:a16="http://schemas.microsoft.com/office/drawing/2014/main" id="{D63970CA-14C6-3A4D-BC4D-9C642A57D22A}"/>
              </a:ext>
            </a:extLst>
          </p:cNvPr>
          <p:cNvSpPr txBox="1">
            <a:spLocks/>
          </p:cNvSpPr>
          <p:nvPr/>
        </p:nvSpPr>
        <p:spPr bwMode="gray">
          <a:xfrm>
            <a:off x="1733766" y="3085400"/>
            <a:ext cx="4114800" cy="215444"/>
          </a:xfrm>
          <a:prstGeom prst="rect">
            <a:avLst/>
          </a:prstGeom>
        </p:spPr>
        <p:txBody>
          <a:bodyPr vert="horz" wrap="square" lIns="0" tIns="0" rIns="0" bIns="0" rtlCol="0" anchor="ctr" anchorCtr="0">
            <a:spAutoFit/>
          </a:bodyPr>
          <a:lstStyle>
            <a:lvl1pPr marL="0" indent="0" algn="l" defTabSz="640080" rtl="0" eaLnBrk="1" latinLnBrk="0" hangingPunct="1">
              <a:spcBef>
                <a:spcPts val="0"/>
              </a:spcBef>
              <a:buFont typeface="Arial" pitchFamily="34" charset="0"/>
              <a:buNone/>
              <a:defRPr sz="1000" kern="1200">
                <a:solidFill>
                  <a:schemeClr val="accent1"/>
                </a:solidFill>
                <a:latin typeface="+mn-lt"/>
                <a:ea typeface="+mn-ea"/>
                <a:cs typeface="+mn-cs"/>
              </a:defRPr>
            </a:lvl1pPr>
            <a:lvl2pPr marL="114300" indent="0" algn="l" defTabSz="640080" rtl="0" eaLnBrk="1" latinLnBrk="0" hangingPunct="1">
              <a:spcBef>
                <a:spcPts val="0"/>
              </a:spcBef>
              <a:buFont typeface="Arial" pitchFamily="34" charset="0"/>
              <a:buNone/>
              <a:defRPr sz="1000" kern="1200">
                <a:solidFill>
                  <a:schemeClr val="accent1"/>
                </a:solidFill>
                <a:latin typeface="+mn-lt"/>
                <a:ea typeface="+mn-ea"/>
                <a:cs typeface="+mn-cs"/>
              </a:defRPr>
            </a:lvl2pPr>
            <a:lvl3pPr marL="228600" indent="0" algn="l" defTabSz="640080" rtl="0" eaLnBrk="1" latinLnBrk="0" hangingPunct="1">
              <a:spcBef>
                <a:spcPts val="0"/>
              </a:spcBef>
              <a:buFont typeface="Arial" pitchFamily="34" charset="0"/>
              <a:buNone/>
              <a:defRPr sz="1000" kern="1200">
                <a:solidFill>
                  <a:schemeClr val="accent1"/>
                </a:solidFill>
                <a:latin typeface="+mn-lt"/>
                <a:ea typeface="+mn-ea"/>
                <a:cs typeface="+mn-cs"/>
              </a:defRPr>
            </a:lvl3pPr>
            <a:lvl4pPr marL="342900" indent="0" algn="l" defTabSz="640080" rtl="0" eaLnBrk="1" latinLnBrk="0" hangingPunct="1">
              <a:spcBef>
                <a:spcPts val="0"/>
              </a:spcBef>
              <a:buFont typeface="Arial" pitchFamily="34" charset="0"/>
              <a:buNone/>
              <a:defRPr sz="1000" kern="1200">
                <a:solidFill>
                  <a:schemeClr val="accent1"/>
                </a:solidFill>
                <a:latin typeface="+mn-lt"/>
                <a:ea typeface="+mn-ea"/>
                <a:cs typeface="+mn-cs"/>
              </a:defRPr>
            </a:lvl4pPr>
            <a:lvl5pPr marL="457200" indent="0" algn="l" defTabSz="640080" rtl="0" eaLnBrk="1" latinLnBrk="0" hangingPunct="1">
              <a:spcBef>
                <a:spcPts val="0"/>
              </a:spcBef>
              <a:buFont typeface="Arial" pitchFamily="34" charset="0"/>
              <a:buNone/>
              <a:defRPr sz="1000" kern="1200" baseline="0">
                <a:solidFill>
                  <a:schemeClr val="accent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400" dirty="0">
                <a:solidFill>
                  <a:schemeClr val="bg1"/>
                </a:solidFill>
                <a:latin typeface="+mj-lt"/>
                <a:ea typeface="+mj-ea"/>
                <a:cs typeface="+mj-cs"/>
              </a:rPr>
              <a:t>Summary</a:t>
            </a:r>
          </a:p>
        </p:txBody>
      </p:sp>
    </p:spTree>
    <p:extLst>
      <p:ext uri="{BB962C8B-B14F-4D97-AF65-F5344CB8AC3E}">
        <p14:creationId xmlns:p14="http://schemas.microsoft.com/office/powerpoint/2010/main" val="4219687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23"/>
          </p:nvPr>
        </p:nvSpPr>
        <p:spPr>
          <a:xfrm>
            <a:off x="4412710" y="4619012"/>
            <a:ext cx="1988089" cy="181588"/>
          </a:xfrm>
        </p:spPr>
        <p:txBody>
          <a:bodyPr/>
          <a:lstStyle/>
          <a:p>
            <a:r>
              <a:rPr lang="en-US" dirty="0"/>
              <a:t>Source: 2015 Primary Care Physician Consumer Loyalty Survey, Market Innovation Center interviews and analysis.</a:t>
            </a:r>
          </a:p>
        </p:txBody>
      </p:sp>
      <p:sp>
        <p:nvSpPr>
          <p:cNvPr id="20" name="Text Placeholder 19"/>
          <p:cNvSpPr>
            <a:spLocks noGrp="1"/>
          </p:cNvSpPr>
          <p:nvPr>
            <p:ph type="body" sz="quarter" idx="25"/>
          </p:nvPr>
        </p:nvSpPr>
        <p:spPr/>
        <p:txBody>
          <a:bodyPr/>
          <a:lstStyle/>
          <a:p>
            <a:r>
              <a:rPr lang="en-US" dirty="0"/>
              <a:t>Most Patients Are Not Loyal to PCP</a:t>
            </a:r>
          </a:p>
        </p:txBody>
      </p:sp>
      <p:sp>
        <p:nvSpPr>
          <p:cNvPr id="8" name="TextBox 7"/>
          <p:cNvSpPr txBox="1"/>
          <p:nvPr/>
        </p:nvSpPr>
        <p:spPr bwMode="gray">
          <a:xfrm>
            <a:off x="373027" y="1120746"/>
            <a:ext cx="5619910" cy="153888"/>
          </a:xfrm>
          <a:prstGeom prst="rect">
            <a:avLst/>
          </a:prstGeom>
          <a:noFill/>
        </p:spPr>
        <p:txBody>
          <a:bodyPr wrap="square" lIns="0" tIns="0" rIns="0" bIns="0" rtlCol="0">
            <a:spAutoFit/>
          </a:bodyPr>
          <a:lstStyle/>
          <a:p>
            <a:pPr algn="ctr">
              <a:spcBef>
                <a:spcPts val="500"/>
              </a:spcBef>
            </a:pPr>
            <a:r>
              <a:rPr lang="en-US" sz="1000" b="1" dirty="0">
                <a:solidFill>
                  <a:srgbClr val="333E48"/>
                </a:solidFill>
              </a:rPr>
              <a:t>Percent of Consumers Highly Loyal in Each of Three Loyalty Measures</a:t>
            </a:r>
          </a:p>
        </p:txBody>
      </p:sp>
      <p:graphicFrame>
        <p:nvGraphicFramePr>
          <p:cNvPr id="9" name="Chart 8"/>
          <p:cNvGraphicFramePr/>
          <p:nvPr>
            <p:extLst/>
          </p:nvPr>
        </p:nvGraphicFramePr>
        <p:xfrm>
          <a:off x="459580" y="3190535"/>
          <a:ext cx="1271557" cy="119564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1"/>
          <p:cNvSpPr txBox="1">
            <a:spLocks/>
          </p:cNvSpPr>
          <p:nvPr/>
        </p:nvSpPr>
        <p:spPr bwMode="gray">
          <a:xfrm>
            <a:off x="823336" y="3649857"/>
            <a:ext cx="544045" cy="276999"/>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Font typeface="Wingdings" pitchFamily="2" charset="2"/>
              <a:buNone/>
            </a:pPr>
            <a:r>
              <a:rPr lang="en-US" sz="1800" dirty="0">
                <a:solidFill>
                  <a:srgbClr val="CF0A2C"/>
                </a:solidFill>
              </a:rPr>
              <a:t>9%</a:t>
            </a:r>
          </a:p>
        </p:txBody>
      </p:sp>
      <p:sp>
        <p:nvSpPr>
          <p:cNvPr id="11" name="TextBox 10"/>
          <p:cNvSpPr txBox="1"/>
          <p:nvPr/>
        </p:nvSpPr>
        <p:spPr bwMode="gray">
          <a:xfrm>
            <a:off x="393786" y="1657012"/>
            <a:ext cx="1590462" cy="769441"/>
          </a:xfrm>
          <a:prstGeom prst="rect">
            <a:avLst/>
          </a:prstGeom>
          <a:noFill/>
        </p:spPr>
        <p:txBody>
          <a:bodyPr wrap="square" lIns="0" tIns="0" rIns="0" bIns="0" rtlCol="0">
            <a:spAutoFit/>
          </a:bodyPr>
          <a:lstStyle/>
          <a:p>
            <a:pPr>
              <a:spcBef>
                <a:spcPts val="500"/>
              </a:spcBef>
            </a:pPr>
            <a:r>
              <a:rPr lang="en-US" sz="1000" dirty="0">
                <a:solidFill>
                  <a:srgbClr val="333E48"/>
                </a:solidFill>
              </a:rPr>
              <a:t>If your primary care moved to another clinic or practice, how likely are you to </a:t>
            </a:r>
            <a:r>
              <a:rPr lang="en-US" sz="1000" b="1" dirty="0">
                <a:solidFill>
                  <a:srgbClr val="C00000"/>
                </a:solidFill>
              </a:rPr>
              <a:t>follow</a:t>
            </a:r>
            <a:r>
              <a:rPr lang="en-US" sz="1000" dirty="0">
                <a:solidFill>
                  <a:srgbClr val="C00000"/>
                </a:solidFill>
              </a:rPr>
              <a:t> </a:t>
            </a:r>
            <a:r>
              <a:rPr lang="en-US" sz="1000" dirty="0">
                <a:solidFill>
                  <a:srgbClr val="333E48"/>
                </a:solidFill>
              </a:rPr>
              <a:t>him/her to another clinic or practice?</a:t>
            </a:r>
          </a:p>
        </p:txBody>
      </p:sp>
      <p:sp>
        <p:nvSpPr>
          <p:cNvPr id="14" name="TextBox 13"/>
          <p:cNvSpPr txBox="1"/>
          <p:nvPr/>
        </p:nvSpPr>
        <p:spPr bwMode="gray">
          <a:xfrm>
            <a:off x="393786" y="2551309"/>
            <a:ext cx="1496292" cy="492443"/>
          </a:xfrm>
          <a:prstGeom prst="rect">
            <a:avLst/>
          </a:prstGeom>
          <a:noFill/>
        </p:spPr>
        <p:txBody>
          <a:bodyPr wrap="square" lIns="0" tIns="0" rIns="0" bIns="0" rtlCol="0">
            <a:spAutoFit/>
          </a:bodyPr>
          <a:lstStyle/>
          <a:p>
            <a:pPr>
              <a:spcBef>
                <a:spcPts val="500"/>
              </a:spcBef>
            </a:pPr>
            <a:r>
              <a:rPr lang="en-US" sz="800" i="1" dirty="0">
                <a:solidFill>
                  <a:srgbClr val="333E48"/>
                </a:solidFill>
              </a:rPr>
              <a:t>(On a scale of 0 to 10, with 0 being “definitely would not follow” and 10 being “definitely follow”)</a:t>
            </a:r>
          </a:p>
        </p:txBody>
      </p:sp>
      <p:sp>
        <p:nvSpPr>
          <p:cNvPr id="12" name="TextBox 11"/>
          <p:cNvSpPr txBox="1"/>
          <p:nvPr/>
        </p:nvSpPr>
        <p:spPr bwMode="gray">
          <a:xfrm>
            <a:off x="2515571" y="1657012"/>
            <a:ext cx="1590462" cy="615553"/>
          </a:xfrm>
          <a:prstGeom prst="rect">
            <a:avLst/>
          </a:prstGeom>
          <a:noFill/>
        </p:spPr>
        <p:txBody>
          <a:bodyPr wrap="square" lIns="0" tIns="0" rIns="0" bIns="0" rtlCol="0">
            <a:spAutoFit/>
          </a:bodyPr>
          <a:lstStyle/>
          <a:p>
            <a:pPr>
              <a:spcBef>
                <a:spcPts val="500"/>
              </a:spcBef>
            </a:pPr>
            <a:r>
              <a:rPr lang="en-US" sz="1000" dirty="0">
                <a:solidFill>
                  <a:srgbClr val="333E48"/>
                </a:solidFill>
              </a:rPr>
              <a:t>How likely are you to </a:t>
            </a:r>
            <a:r>
              <a:rPr lang="en-US" sz="1000" b="1" dirty="0">
                <a:solidFill>
                  <a:srgbClr val="C00000"/>
                </a:solidFill>
              </a:rPr>
              <a:t>stay</a:t>
            </a:r>
            <a:r>
              <a:rPr lang="en-US" sz="1000" dirty="0">
                <a:solidFill>
                  <a:srgbClr val="C00000"/>
                </a:solidFill>
              </a:rPr>
              <a:t> </a:t>
            </a:r>
            <a:r>
              <a:rPr lang="en-US" sz="1000" dirty="0">
                <a:solidFill>
                  <a:srgbClr val="333E48"/>
                </a:solidFill>
              </a:rPr>
              <a:t>with your primary care physician over the next 12 months?</a:t>
            </a:r>
          </a:p>
        </p:txBody>
      </p:sp>
      <p:sp>
        <p:nvSpPr>
          <p:cNvPr id="15" name="TextBox 14"/>
          <p:cNvSpPr txBox="1"/>
          <p:nvPr/>
        </p:nvSpPr>
        <p:spPr bwMode="gray">
          <a:xfrm>
            <a:off x="2515571" y="2551309"/>
            <a:ext cx="1496292" cy="369332"/>
          </a:xfrm>
          <a:prstGeom prst="rect">
            <a:avLst/>
          </a:prstGeom>
          <a:noFill/>
        </p:spPr>
        <p:txBody>
          <a:bodyPr wrap="square" lIns="0" tIns="0" rIns="0" bIns="0" rtlCol="0">
            <a:spAutoFit/>
          </a:bodyPr>
          <a:lstStyle/>
          <a:p>
            <a:pPr>
              <a:spcBef>
                <a:spcPts val="500"/>
              </a:spcBef>
            </a:pPr>
            <a:r>
              <a:rPr lang="en-US" sz="800" i="1" dirty="0">
                <a:solidFill>
                  <a:srgbClr val="333E48"/>
                </a:solidFill>
              </a:rPr>
              <a:t>(On a scale of 0 to 10, with 0 being “definitely not staying” and 10 being “definitely staying”)</a:t>
            </a:r>
          </a:p>
        </p:txBody>
      </p:sp>
      <p:sp>
        <p:nvSpPr>
          <p:cNvPr id="13" name="TextBox 12"/>
          <p:cNvSpPr txBox="1"/>
          <p:nvPr/>
        </p:nvSpPr>
        <p:spPr bwMode="gray">
          <a:xfrm>
            <a:off x="4677180" y="1657011"/>
            <a:ext cx="1590462" cy="615553"/>
          </a:xfrm>
          <a:prstGeom prst="rect">
            <a:avLst/>
          </a:prstGeom>
          <a:noFill/>
        </p:spPr>
        <p:txBody>
          <a:bodyPr wrap="square" lIns="0" tIns="0" rIns="0" bIns="0" rtlCol="0">
            <a:spAutoFit/>
          </a:bodyPr>
          <a:lstStyle/>
          <a:p>
            <a:pPr>
              <a:spcBef>
                <a:spcPts val="500"/>
              </a:spcBef>
            </a:pPr>
            <a:r>
              <a:rPr lang="en-US" sz="1000" dirty="0">
                <a:solidFill>
                  <a:srgbClr val="333E48"/>
                </a:solidFill>
              </a:rPr>
              <a:t>How likely are you to </a:t>
            </a:r>
            <a:r>
              <a:rPr lang="en-US" sz="1000" b="1" dirty="0">
                <a:solidFill>
                  <a:srgbClr val="C00000"/>
                </a:solidFill>
              </a:rPr>
              <a:t>recommend</a:t>
            </a:r>
            <a:r>
              <a:rPr lang="en-US" sz="1000" dirty="0">
                <a:solidFill>
                  <a:srgbClr val="C00000"/>
                </a:solidFill>
              </a:rPr>
              <a:t> </a:t>
            </a:r>
            <a:r>
              <a:rPr lang="en-US" sz="1000" dirty="0">
                <a:solidFill>
                  <a:srgbClr val="333E48"/>
                </a:solidFill>
              </a:rPr>
              <a:t>your primary care physician to friends or family members?</a:t>
            </a:r>
          </a:p>
        </p:txBody>
      </p:sp>
      <p:sp>
        <p:nvSpPr>
          <p:cNvPr id="16" name="TextBox 15"/>
          <p:cNvSpPr txBox="1"/>
          <p:nvPr/>
        </p:nvSpPr>
        <p:spPr bwMode="gray">
          <a:xfrm>
            <a:off x="4677180" y="2551309"/>
            <a:ext cx="1496292" cy="369332"/>
          </a:xfrm>
          <a:prstGeom prst="rect">
            <a:avLst/>
          </a:prstGeom>
          <a:noFill/>
        </p:spPr>
        <p:txBody>
          <a:bodyPr wrap="square" lIns="0" tIns="0" rIns="0" bIns="0" rtlCol="0">
            <a:spAutoFit/>
          </a:bodyPr>
          <a:lstStyle/>
          <a:p>
            <a:pPr>
              <a:spcBef>
                <a:spcPts val="500"/>
              </a:spcBef>
            </a:pPr>
            <a:r>
              <a:rPr lang="en-US" sz="800" i="1" dirty="0">
                <a:solidFill>
                  <a:srgbClr val="333E48"/>
                </a:solidFill>
              </a:rPr>
              <a:t>(On a scale of 0 to 10, with 0 being “not at all likely” and 10 being “extremely likely”)</a:t>
            </a:r>
          </a:p>
        </p:txBody>
      </p:sp>
      <p:graphicFrame>
        <p:nvGraphicFramePr>
          <p:cNvPr id="23" name="Chart 22"/>
          <p:cNvGraphicFramePr/>
          <p:nvPr>
            <p:extLst/>
          </p:nvPr>
        </p:nvGraphicFramePr>
        <p:xfrm>
          <a:off x="2515571" y="3190535"/>
          <a:ext cx="1271557" cy="1195642"/>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 Placeholder 1"/>
          <p:cNvSpPr txBox="1">
            <a:spLocks/>
          </p:cNvSpPr>
          <p:nvPr/>
        </p:nvSpPr>
        <p:spPr bwMode="gray">
          <a:xfrm>
            <a:off x="2879327" y="3649857"/>
            <a:ext cx="544045" cy="276999"/>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Font typeface="Wingdings" pitchFamily="2" charset="2"/>
              <a:buNone/>
            </a:pPr>
            <a:r>
              <a:rPr lang="en-US" sz="1800" dirty="0">
                <a:solidFill>
                  <a:srgbClr val="CF0A2C"/>
                </a:solidFill>
              </a:rPr>
              <a:t>53%</a:t>
            </a:r>
          </a:p>
        </p:txBody>
      </p:sp>
      <p:graphicFrame>
        <p:nvGraphicFramePr>
          <p:cNvPr id="25" name="Chart 24"/>
          <p:cNvGraphicFramePr/>
          <p:nvPr>
            <p:extLst/>
          </p:nvPr>
        </p:nvGraphicFramePr>
        <p:xfrm>
          <a:off x="4677180" y="3190535"/>
          <a:ext cx="1271557" cy="1195642"/>
        </p:xfrm>
        <a:graphic>
          <a:graphicData uri="http://schemas.openxmlformats.org/drawingml/2006/chart">
            <c:chart xmlns:c="http://schemas.openxmlformats.org/drawingml/2006/chart" xmlns:r="http://schemas.openxmlformats.org/officeDocument/2006/relationships" r:id="rId5"/>
          </a:graphicData>
        </a:graphic>
      </p:graphicFrame>
      <p:sp>
        <p:nvSpPr>
          <p:cNvPr id="26" name="Text Placeholder 1"/>
          <p:cNvSpPr txBox="1">
            <a:spLocks/>
          </p:cNvSpPr>
          <p:nvPr/>
        </p:nvSpPr>
        <p:spPr bwMode="gray">
          <a:xfrm>
            <a:off x="5040936" y="3649857"/>
            <a:ext cx="544045" cy="276999"/>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Font typeface="Wingdings" pitchFamily="2" charset="2"/>
              <a:buNone/>
            </a:pPr>
            <a:r>
              <a:rPr lang="en-US" sz="1800" dirty="0">
                <a:solidFill>
                  <a:srgbClr val="CF0A2C"/>
                </a:solidFill>
              </a:rPr>
              <a:t>36%</a:t>
            </a:r>
          </a:p>
        </p:txBody>
      </p:sp>
    </p:spTree>
    <p:extLst>
      <p:ext uri="{BB962C8B-B14F-4D97-AF65-F5344CB8AC3E}">
        <p14:creationId xmlns:p14="http://schemas.microsoft.com/office/powerpoint/2010/main" val="2905315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2" descr="L:\Public\Share\ABC Templates and Resources\ABC Art Icons Logos\ABC Modern Icons\Person_Casual.pn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839749" y="2455509"/>
            <a:ext cx="484926" cy="6085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0675" y="317903"/>
            <a:ext cx="5759450" cy="276999"/>
          </a:xfrm>
        </p:spPr>
        <p:txBody>
          <a:bodyPr/>
          <a:lstStyle/>
          <a:p>
            <a:r>
              <a:rPr lang="en-US" dirty="0"/>
              <a:t>Expanding Network of Options Available</a:t>
            </a:r>
          </a:p>
        </p:txBody>
      </p:sp>
      <p:sp>
        <p:nvSpPr>
          <p:cNvPr id="4" name="Text Placeholder 3"/>
          <p:cNvSpPr>
            <a:spLocks noGrp="1"/>
          </p:cNvSpPr>
          <p:nvPr>
            <p:ph type="body" sz="quarter" idx="25"/>
          </p:nvPr>
        </p:nvSpPr>
        <p:spPr>
          <a:xfrm>
            <a:off x="320675" y="718356"/>
            <a:ext cx="5760720" cy="430887"/>
          </a:xfrm>
        </p:spPr>
        <p:txBody>
          <a:bodyPr/>
          <a:lstStyle/>
          <a:p>
            <a:r>
              <a:rPr lang="en-US" dirty="0"/>
              <a:t>Providers Competing  to Draw Patients Upstream </a:t>
            </a:r>
          </a:p>
          <a:p>
            <a:endParaRPr lang="en-US" dirty="0"/>
          </a:p>
        </p:txBody>
      </p:sp>
      <p:sp>
        <p:nvSpPr>
          <p:cNvPr id="3" name="Text Placeholder 2"/>
          <p:cNvSpPr>
            <a:spLocks noGrp="1"/>
          </p:cNvSpPr>
          <p:nvPr>
            <p:ph type="body" sz="quarter" idx="28"/>
          </p:nvPr>
        </p:nvSpPr>
        <p:spPr>
          <a:xfrm>
            <a:off x="0" y="4544011"/>
            <a:ext cx="1746504" cy="76944"/>
          </a:xfrm>
        </p:spPr>
        <p:txBody>
          <a:bodyPr/>
          <a:lstStyle/>
          <a:p>
            <a:r>
              <a:rPr lang="en-US" dirty="0"/>
              <a:t>Federally Qualified Health Center.</a:t>
            </a:r>
          </a:p>
        </p:txBody>
      </p:sp>
      <p:sp>
        <p:nvSpPr>
          <p:cNvPr id="61" name="TextBox 60"/>
          <p:cNvSpPr txBox="1"/>
          <p:nvPr/>
        </p:nvSpPr>
        <p:spPr bwMode="gray">
          <a:xfrm>
            <a:off x="2673704" y="2501632"/>
            <a:ext cx="817017" cy="246221"/>
          </a:xfrm>
          <a:prstGeom prst="rect">
            <a:avLst/>
          </a:prstGeom>
          <a:noFill/>
          <a:ln w="6350">
            <a:noFill/>
          </a:ln>
          <a:effectLst/>
        </p:spPr>
        <p:txBody>
          <a:bodyPr wrap="square" lIns="45720" tIns="45720" rIns="45720" bIns="45720" rtlCol="0">
            <a:spAutoFit/>
          </a:bodyPr>
          <a:lstStyle/>
          <a:p>
            <a:pPr algn="ctr">
              <a:spcBef>
                <a:spcPts val="600"/>
              </a:spcBef>
              <a:spcAft>
                <a:spcPts val="600"/>
              </a:spcAft>
            </a:pPr>
            <a:r>
              <a:rPr lang="en-US" sz="1000" b="1" dirty="0">
                <a:solidFill>
                  <a:srgbClr val="333E48"/>
                </a:solidFill>
              </a:rPr>
              <a:t>Ambulatory Care Options</a:t>
            </a:r>
          </a:p>
        </p:txBody>
      </p:sp>
      <p:cxnSp>
        <p:nvCxnSpPr>
          <p:cNvPr id="42" name="Straight Arrow Connector 41"/>
          <p:cNvCxnSpPr/>
          <p:nvPr/>
        </p:nvCxnSpPr>
        <p:spPr bwMode="gray">
          <a:xfrm>
            <a:off x="3577563" y="2741303"/>
            <a:ext cx="1092530" cy="0"/>
          </a:xfrm>
          <a:prstGeom prst="straightConnector1">
            <a:avLst/>
          </a:prstGeom>
          <a:solidFill>
            <a:schemeClr val="accent1"/>
          </a:solidFill>
          <a:ln w="57150" cap="flat" cmpd="sng" algn="ctr">
            <a:solidFill>
              <a:schemeClr val="accent6"/>
            </a:solidFill>
            <a:prstDash val="solid"/>
            <a:miter lim="800000"/>
            <a:headEnd type="none" w="med" len="med"/>
            <a:tailEnd type="triangle"/>
          </a:ln>
          <a:effectLst/>
        </p:spPr>
      </p:cxnSp>
      <p:cxnSp>
        <p:nvCxnSpPr>
          <p:cNvPr id="43" name="Straight Arrow Connector 42"/>
          <p:cNvCxnSpPr/>
          <p:nvPr/>
        </p:nvCxnSpPr>
        <p:spPr bwMode="gray">
          <a:xfrm>
            <a:off x="1484602" y="2741303"/>
            <a:ext cx="1134417" cy="6550"/>
          </a:xfrm>
          <a:prstGeom prst="straightConnector1">
            <a:avLst/>
          </a:prstGeom>
          <a:solidFill>
            <a:schemeClr val="accent1"/>
          </a:solidFill>
          <a:ln w="19050" cap="flat" cmpd="sng" algn="ctr">
            <a:solidFill>
              <a:schemeClr val="accent3"/>
            </a:solidFill>
            <a:prstDash val="sysDot"/>
            <a:miter lim="800000"/>
            <a:headEnd type="triangle" w="med" len="med"/>
            <a:tailEnd type="none"/>
          </a:ln>
          <a:effectLst/>
        </p:spPr>
      </p:cxnSp>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1372" y="2560710"/>
            <a:ext cx="457200" cy="361187"/>
          </a:xfrm>
          <a:prstGeom prst="rect">
            <a:avLst/>
          </a:prstGeom>
        </p:spPr>
      </p:pic>
      <p:sp>
        <p:nvSpPr>
          <p:cNvPr id="45" name="TextBox 44"/>
          <p:cNvSpPr txBox="1"/>
          <p:nvPr/>
        </p:nvSpPr>
        <p:spPr bwMode="gray">
          <a:xfrm>
            <a:off x="4617777" y="2874272"/>
            <a:ext cx="724390" cy="368785"/>
          </a:xfrm>
          <a:prstGeom prst="rect">
            <a:avLst/>
          </a:prstGeom>
          <a:noFill/>
          <a:ln w="6350">
            <a:noFill/>
          </a:ln>
          <a:effectLst/>
        </p:spPr>
        <p:txBody>
          <a:bodyPr wrap="square" lIns="45720" tIns="45720" rIns="45720" bIns="45720" rtlCol="0">
            <a:noAutofit/>
          </a:bodyPr>
          <a:lstStyle/>
          <a:p>
            <a:pPr algn="ctr">
              <a:spcBef>
                <a:spcPts val="600"/>
              </a:spcBef>
              <a:spcAft>
                <a:spcPts val="600"/>
              </a:spcAft>
            </a:pPr>
            <a:r>
              <a:rPr lang="en-US" sz="900" dirty="0">
                <a:solidFill>
                  <a:srgbClr val="333E48"/>
                </a:solidFill>
              </a:rPr>
              <a:t>Primary Care Office</a:t>
            </a:r>
          </a:p>
        </p:txBody>
      </p:sp>
      <p:grpSp>
        <p:nvGrpSpPr>
          <p:cNvPr id="46" name="Group 45"/>
          <p:cNvGrpSpPr/>
          <p:nvPr/>
        </p:nvGrpSpPr>
        <p:grpSpPr>
          <a:xfrm>
            <a:off x="4223119" y="3338604"/>
            <a:ext cx="930314" cy="823025"/>
            <a:chOff x="4821678" y="2317175"/>
            <a:chExt cx="930314" cy="823025"/>
          </a:xfrm>
        </p:grpSpPr>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3100" y="2317175"/>
              <a:ext cx="347471" cy="457200"/>
            </a:xfrm>
            <a:prstGeom prst="rect">
              <a:avLst/>
            </a:prstGeom>
          </p:spPr>
        </p:pic>
        <p:sp>
          <p:nvSpPr>
            <p:cNvPr id="48" name="TextBox 47"/>
            <p:cNvSpPr txBox="1"/>
            <p:nvPr/>
          </p:nvSpPr>
          <p:spPr bwMode="gray">
            <a:xfrm>
              <a:off x="4821678" y="2771415"/>
              <a:ext cx="930314" cy="368785"/>
            </a:xfrm>
            <a:prstGeom prst="rect">
              <a:avLst/>
            </a:prstGeom>
            <a:noFill/>
            <a:ln w="6350">
              <a:noFill/>
            </a:ln>
            <a:effectLst/>
          </p:spPr>
          <p:txBody>
            <a:bodyPr wrap="square" lIns="45720" tIns="45720" rIns="45720" bIns="45720" rtlCol="0">
              <a:noAutofit/>
            </a:bodyPr>
            <a:lstStyle/>
            <a:p>
              <a:pPr algn="ctr">
                <a:spcBef>
                  <a:spcPts val="600"/>
                </a:spcBef>
                <a:spcAft>
                  <a:spcPts val="600"/>
                </a:spcAft>
              </a:pPr>
              <a:r>
                <a:rPr lang="en-US" sz="900" dirty="0">
                  <a:solidFill>
                    <a:srgbClr val="333E48"/>
                  </a:solidFill>
                </a:rPr>
                <a:t>Worksite</a:t>
              </a:r>
              <a:br>
                <a:rPr lang="en-US" sz="900" dirty="0">
                  <a:solidFill>
                    <a:srgbClr val="333E48"/>
                  </a:solidFill>
                </a:rPr>
              </a:br>
              <a:r>
                <a:rPr lang="en-US" sz="900" dirty="0">
                  <a:solidFill>
                    <a:srgbClr val="333E48"/>
                  </a:solidFill>
                </a:rPr>
                <a:t>Clinic</a:t>
              </a:r>
            </a:p>
          </p:txBody>
        </p:sp>
      </p:grpSp>
      <p:grpSp>
        <p:nvGrpSpPr>
          <p:cNvPr id="49" name="Group 48"/>
          <p:cNvGrpSpPr/>
          <p:nvPr/>
        </p:nvGrpSpPr>
        <p:grpSpPr>
          <a:xfrm>
            <a:off x="2790099" y="4158614"/>
            <a:ext cx="584226" cy="551417"/>
            <a:chOff x="3259354" y="2910547"/>
            <a:chExt cx="584226" cy="551417"/>
          </a:xfrm>
        </p:grpSpPr>
        <p:pic>
          <p:nvPicPr>
            <p:cNvPr id="55" name="Picture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22867" y="2910547"/>
              <a:ext cx="457200" cy="358140"/>
            </a:xfrm>
            <a:prstGeom prst="rect">
              <a:avLst/>
            </a:prstGeom>
          </p:spPr>
        </p:pic>
        <p:sp>
          <p:nvSpPr>
            <p:cNvPr id="56" name="TextBox 55"/>
            <p:cNvSpPr txBox="1"/>
            <p:nvPr/>
          </p:nvSpPr>
          <p:spPr bwMode="gray">
            <a:xfrm>
              <a:off x="3259354" y="3277572"/>
              <a:ext cx="584226" cy="184392"/>
            </a:xfrm>
            <a:prstGeom prst="rect">
              <a:avLst/>
            </a:prstGeom>
            <a:noFill/>
            <a:ln w="6350">
              <a:noFill/>
            </a:ln>
            <a:effectLst/>
          </p:spPr>
          <p:txBody>
            <a:bodyPr wrap="square" lIns="45720" tIns="45720" rIns="45720" bIns="45720" rtlCol="0">
              <a:noAutofit/>
            </a:bodyPr>
            <a:lstStyle/>
            <a:p>
              <a:pPr algn="ctr">
                <a:spcBef>
                  <a:spcPts val="600"/>
                </a:spcBef>
                <a:spcAft>
                  <a:spcPts val="600"/>
                </a:spcAft>
              </a:pPr>
              <a:r>
                <a:rPr lang="en-US" sz="900" dirty="0">
                  <a:solidFill>
                    <a:srgbClr val="333E48"/>
                  </a:solidFill>
                </a:rPr>
                <a:t>FQHC</a:t>
              </a:r>
              <a:r>
                <a:rPr lang="en-US" sz="900" baseline="30000" dirty="0">
                  <a:solidFill>
                    <a:srgbClr val="333E48"/>
                  </a:solidFill>
                </a:rPr>
                <a:t>1</a:t>
              </a:r>
            </a:p>
          </p:txBody>
        </p:sp>
      </p:grpSp>
      <p:grpSp>
        <p:nvGrpSpPr>
          <p:cNvPr id="57" name="Group 56"/>
          <p:cNvGrpSpPr/>
          <p:nvPr/>
        </p:nvGrpSpPr>
        <p:grpSpPr>
          <a:xfrm>
            <a:off x="934202" y="3338604"/>
            <a:ext cx="930314" cy="788735"/>
            <a:chOff x="1283389" y="2090537"/>
            <a:chExt cx="930314" cy="788735"/>
          </a:xfrm>
        </p:grpSpPr>
        <p:pic>
          <p:nvPicPr>
            <p:cNvPr id="58" name="Picture 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9946" y="2090537"/>
              <a:ext cx="457200" cy="388620"/>
            </a:xfrm>
            <a:prstGeom prst="rect">
              <a:avLst/>
            </a:prstGeom>
          </p:spPr>
        </p:pic>
        <p:sp>
          <p:nvSpPr>
            <p:cNvPr id="59" name="TextBox 58"/>
            <p:cNvSpPr txBox="1"/>
            <p:nvPr/>
          </p:nvSpPr>
          <p:spPr bwMode="gray">
            <a:xfrm>
              <a:off x="1283389" y="2510487"/>
              <a:ext cx="930314" cy="368785"/>
            </a:xfrm>
            <a:prstGeom prst="rect">
              <a:avLst/>
            </a:prstGeom>
            <a:noFill/>
            <a:ln w="6350">
              <a:noFill/>
            </a:ln>
            <a:effectLst/>
          </p:spPr>
          <p:txBody>
            <a:bodyPr wrap="square" lIns="45720" tIns="45720" rIns="45720" bIns="45720" rtlCol="0">
              <a:noAutofit/>
            </a:bodyPr>
            <a:lstStyle/>
            <a:p>
              <a:pPr algn="ctr">
                <a:spcBef>
                  <a:spcPts val="600"/>
                </a:spcBef>
                <a:spcAft>
                  <a:spcPts val="600"/>
                </a:spcAft>
              </a:pPr>
              <a:r>
                <a:rPr lang="en-US" sz="900" dirty="0">
                  <a:solidFill>
                    <a:srgbClr val="333E48"/>
                  </a:solidFill>
                </a:rPr>
                <a:t>Freestanding Emergency Department</a:t>
              </a:r>
            </a:p>
          </p:txBody>
        </p:sp>
      </p:grpSp>
      <p:grpSp>
        <p:nvGrpSpPr>
          <p:cNvPr id="60" name="Group 59"/>
          <p:cNvGrpSpPr/>
          <p:nvPr/>
        </p:nvGrpSpPr>
        <p:grpSpPr>
          <a:xfrm>
            <a:off x="3690282" y="3929689"/>
            <a:ext cx="475488" cy="749906"/>
            <a:chOff x="4118204" y="2681622"/>
            <a:chExt cx="475488" cy="749906"/>
          </a:xfrm>
        </p:grpSpPr>
        <p:pic>
          <p:nvPicPr>
            <p:cNvPr id="62" name="Picture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8204" y="2681622"/>
              <a:ext cx="475488" cy="385145"/>
            </a:xfrm>
            <a:prstGeom prst="rect">
              <a:avLst/>
            </a:prstGeom>
          </p:spPr>
        </p:pic>
        <p:sp>
          <p:nvSpPr>
            <p:cNvPr id="63" name="TextBox 62"/>
            <p:cNvSpPr txBox="1"/>
            <p:nvPr/>
          </p:nvSpPr>
          <p:spPr bwMode="gray">
            <a:xfrm>
              <a:off x="4124842" y="3062743"/>
              <a:ext cx="462212" cy="368785"/>
            </a:xfrm>
            <a:prstGeom prst="rect">
              <a:avLst/>
            </a:prstGeom>
            <a:noFill/>
            <a:ln w="6350">
              <a:noFill/>
            </a:ln>
            <a:effectLst/>
          </p:spPr>
          <p:txBody>
            <a:bodyPr wrap="square" lIns="45720" tIns="45720" rIns="45720" bIns="45720" rtlCol="0">
              <a:noAutofit/>
            </a:bodyPr>
            <a:lstStyle/>
            <a:p>
              <a:pPr algn="ctr">
                <a:spcBef>
                  <a:spcPts val="600"/>
                </a:spcBef>
                <a:spcAft>
                  <a:spcPts val="600"/>
                </a:spcAft>
              </a:pPr>
              <a:r>
                <a:rPr lang="en-US" sz="900" dirty="0">
                  <a:solidFill>
                    <a:srgbClr val="333E48"/>
                  </a:solidFill>
                </a:rPr>
                <a:t>Retail </a:t>
              </a:r>
              <a:br>
                <a:rPr lang="en-US" sz="900" dirty="0">
                  <a:solidFill>
                    <a:srgbClr val="333E48"/>
                  </a:solidFill>
                </a:rPr>
              </a:br>
              <a:r>
                <a:rPr lang="en-US" sz="900" dirty="0">
                  <a:solidFill>
                    <a:srgbClr val="333E48"/>
                  </a:solidFill>
                </a:rPr>
                <a:t>Clinic</a:t>
              </a:r>
            </a:p>
          </p:txBody>
        </p:sp>
      </p:grpSp>
      <p:sp>
        <p:nvSpPr>
          <p:cNvPr id="64" name="TextBox 63"/>
          <p:cNvSpPr txBox="1"/>
          <p:nvPr/>
        </p:nvSpPr>
        <p:spPr bwMode="gray">
          <a:xfrm>
            <a:off x="1803909" y="2800227"/>
            <a:ext cx="930314" cy="368785"/>
          </a:xfrm>
          <a:prstGeom prst="rect">
            <a:avLst/>
          </a:prstGeom>
          <a:noFill/>
          <a:ln w="6350">
            <a:noFill/>
          </a:ln>
          <a:effectLst/>
        </p:spPr>
        <p:txBody>
          <a:bodyPr wrap="square" lIns="45720" tIns="45720" rIns="45720" bIns="45720" rtlCol="0">
            <a:noAutofit/>
          </a:bodyPr>
          <a:lstStyle/>
          <a:p>
            <a:pPr algn="ctr">
              <a:spcBef>
                <a:spcPts val="600"/>
              </a:spcBef>
              <a:spcAft>
                <a:spcPts val="600"/>
              </a:spcAft>
            </a:pPr>
            <a:r>
              <a:rPr lang="en-US" sz="900" i="1" dirty="0">
                <a:solidFill>
                  <a:srgbClr val="333E48"/>
                </a:solidFill>
              </a:rPr>
              <a:t>High Acuity</a:t>
            </a:r>
          </a:p>
        </p:txBody>
      </p:sp>
      <p:sp>
        <p:nvSpPr>
          <p:cNvPr id="65" name="TextBox 64"/>
          <p:cNvSpPr txBox="1"/>
          <p:nvPr/>
        </p:nvSpPr>
        <p:spPr bwMode="gray">
          <a:xfrm>
            <a:off x="3447094" y="2800227"/>
            <a:ext cx="930314" cy="368785"/>
          </a:xfrm>
          <a:prstGeom prst="rect">
            <a:avLst/>
          </a:prstGeom>
          <a:noFill/>
          <a:ln w="6350">
            <a:noFill/>
          </a:ln>
          <a:effectLst/>
        </p:spPr>
        <p:txBody>
          <a:bodyPr wrap="square" lIns="45720" tIns="45720" rIns="45720" bIns="45720" rtlCol="0">
            <a:noAutofit/>
          </a:bodyPr>
          <a:lstStyle/>
          <a:p>
            <a:pPr algn="ctr">
              <a:spcBef>
                <a:spcPts val="600"/>
              </a:spcBef>
              <a:spcAft>
                <a:spcPts val="600"/>
              </a:spcAft>
            </a:pPr>
            <a:r>
              <a:rPr lang="en-US" sz="900" i="1" dirty="0">
                <a:solidFill>
                  <a:srgbClr val="333E48"/>
                </a:solidFill>
              </a:rPr>
              <a:t>Low Acuity</a:t>
            </a:r>
          </a:p>
        </p:txBody>
      </p:sp>
      <p:sp>
        <p:nvSpPr>
          <p:cNvPr id="71" name="TextBox 70"/>
          <p:cNvSpPr txBox="1"/>
          <p:nvPr/>
        </p:nvSpPr>
        <p:spPr bwMode="gray">
          <a:xfrm>
            <a:off x="819605" y="2874272"/>
            <a:ext cx="759608" cy="368785"/>
          </a:xfrm>
          <a:prstGeom prst="rect">
            <a:avLst/>
          </a:prstGeom>
          <a:noFill/>
          <a:ln w="6350">
            <a:noFill/>
          </a:ln>
          <a:effectLst/>
        </p:spPr>
        <p:txBody>
          <a:bodyPr wrap="square" lIns="45720" tIns="45720" rIns="45720" bIns="45720" rtlCol="0">
            <a:noAutofit/>
          </a:bodyPr>
          <a:lstStyle/>
          <a:p>
            <a:pPr algn="ctr">
              <a:spcBef>
                <a:spcPts val="600"/>
              </a:spcBef>
              <a:spcAft>
                <a:spcPts val="600"/>
              </a:spcAft>
            </a:pPr>
            <a:r>
              <a:rPr lang="en-US" sz="900" dirty="0">
                <a:solidFill>
                  <a:srgbClr val="333E48"/>
                </a:solidFill>
              </a:rPr>
              <a:t>Emergency </a:t>
            </a:r>
            <a:br>
              <a:rPr lang="en-US" sz="900" dirty="0">
                <a:solidFill>
                  <a:srgbClr val="333E48"/>
                </a:solidFill>
              </a:rPr>
            </a:br>
            <a:r>
              <a:rPr lang="en-US" sz="900" dirty="0">
                <a:solidFill>
                  <a:srgbClr val="333E48"/>
                </a:solidFill>
              </a:rPr>
              <a:t>Department</a:t>
            </a:r>
          </a:p>
        </p:txBody>
      </p:sp>
      <p:pic>
        <p:nvPicPr>
          <p:cNvPr id="72" name="Picture 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0809" y="2607191"/>
            <a:ext cx="457200" cy="268224"/>
          </a:xfrm>
          <a:prstGeom prst="rect">
            <a:avLst/>
          </a:prstGeom>
        </p:spPr>
      </p:pic>
      <p:grpSp>
        <p:nvGrpSpPr>
          <p:cNvPr id="73" name="Group 72"/>
          <p:cNvGrpSpPr/>
          <p:nvPr/>
        </p:nvGrpSpPr>
        <p:grpSpPr>
          <a:xfrm>
            <a:off x="1688705" y="3925665"/>
            <a:ext cx="930314" cy="753930"/>
            <a:chOff x="2157960" y="2677598"/>
            <a:chExt cx="930314" cy="753930"/>
          </a:xfrm>
        </p:grpSpPr>
        <p:pic>
          <p:nvPicPr>
            <p:cNvPr id="74" name="Picture 7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94517" y="2677598"/>
              <a:ext cx="457200" cy="393192"/>
            </a:xfrm>
            <a:prstGeom prst="rect">
              <a:avLst/>
            </a:prstGeom>
          </p:spPr>
        </p:pic>
        <p:sp>
          <p:nvSpPr>
            <p:cNvPr id="75" name="TextBox 74"/>
            <p:cNvSpPr txBox="1"/>
            <p:nvPr/>
          </p:nvSpPr>
          <p:spPr bwMode="gray">
            <a:xfrm>
              <a:off x="2157960" y="3062743"/>
              <a:ext cx="930314" cy="368785"/>
            </a:xfrm>
            <a:prstGeom prst="rect">
              <a:avLst/>
            </a:prstGeom>
            <a:noFill/>
            <a:ln w="6350">
              <a:noFill/>
            </a:ln>
            <a:effectLst/>
          </p:spPr>
          <p:txBody>
            <a:bodyPr wrap="square" lIns="45720" tIns="45720" rIns="45720" bIns="45720" rtlCol="0">
              <a:noAutofit/>
            </a:bodyPr>
            <a:lstStyle/>
            <a:p>
              <a:pPr algn="ctr">
                <a:spcBef>
                  <a:spcPts val="600"/>
                </a:spcBef>
                <a:spcAft>
                  <a:spcPts val="600"/>
                </a:spcAft>
              </a:pPr>
              <a:r>
                <a:rPr lang="en-US" sz="900" dirty="0">
                  <a:solidFill>
                    <a:srgbClr val="333E48"/>
                  </a:solidFill>
                </a:rPr>
                <a:t>Urgent Care Center</a:t>
              </a:r>
            </a:p>
          </p:txBody>
        </p:sp>
      </p:grpSp>
      <p:grpSp>
        <p:nvGrpSpPr>
          <p:cNvPr id="16" name="Group 15"/>
          <p:cNvGrpSpPr/>
          <p:nvPr/>
        </p:nvGrpSpPr>
        <p:grpSpPr>
          <a:xfrm>
            <a:off x="1744374" y="3063868"/>
            <a:ext cx="2693283" cy="889763"/>
            <a:chOff x="1609710" y="2868847"/>
            <a:chExt cx="2962611" cy="1076613"/>
          </a:xfrm>
        </p:grpSpPr>
        <p:cxnSp>
          <p:nvCxnSpPr>
            <p:cNvPr id="66" name="Straight Connector 65"/>
            <p:cNvCxnSpPr/>
            <p:nvPr/>
          </p:nvCxnSpPr>
          <p:spPr bwMode="gray">
            <a:xfrm flipH="1">
              <a:off x="2382462" y="2948090"/>
              <a:ext cx="477145" cy="805419"/>
            </a:xfrm>
            <a:prstGeom prst="line">
              <a:avLst/>
            </a:prstGeom>
            <a:ln w="19050">
              <a:solidFill>
                <a:schemeClr val="accent3"/>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bwMode="gray">
            <a:xfrm>
              <a:off x="3484185" y="2868847"/>
              <a:ext cx="1088136" cy="660494"/>
            </a:xfrm>
            <a:prstGeom prst="line">
              <a:avLst/>
            </a:prstGeom>
            <a:ln w="19050">
              <a:solidFill>
                <a:schemeClr val="accent3"/>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bwMode="gray">
            <a:xfrm>
              <a:off x="3082212" y="2959270"/>
              <a:ext cx="0" cy="986190"/>
            </a:xfrm>
            <a:prstGeom prst="line">
              <a:avLst/>
            </a:prstGeom>
            <a:ln w="19050">
              <a:solidFill>
                <a:schemeClr val="accent3"/>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bwMode="gray">
            <a:xfrm flipH="1">
              <a:off x="1609710" y="2868847"/>
              <a:ext cx="1088305" cy="612295"/>
            </a:xfrm>
            <a:prstGeom prst="line">
              <a:avLst/>
            </a:prstGeom>
            <a:ln w="19050">
              <a:solidFill>
                <a:schemeClr val="accent3"/>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bwMode="gray">
            <a:xfrm>
              <a:off x="3314301" y="2959270"/>
              <a:ext cx="395433" cy="835900"/>
            </a:xfrm>
            <a:prstGeom prst="line">
              <a:avLst/>
            </a:prstGeom>
            <a:ln w="19050">
              <a:solidFill>
                <a:schemeClr val="accent3"/>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2" name="Text Placeholder 11"/>
          <p:cNvSpPr>
            <a:spLocks noGrp="1"/>
          </p:cNvSpPr>
          <p:nvPr>
            <p:ph type="body" sz="quarter" idx="26"/>
          </p:nvPr>
        </p:nvSpPr>
        <p:spPr>
          <a:xfrm>
            <a:off x="320675" y="45947"/>
            <a:ext cx="2926080" cy="138499"/>
          </a:xfrm>
        </p:spPr>
        <p:txBody>
          <a:bodyPr/>
          <a:lstStyle/>
          <a:p>
            <a:r>
              <a:rPr lang="en-US" dirty="0"/>
              <a:t>Primary Care Network</a:t>
            </a:r>
          </a:p>
        </p:txBody>
      </p:sp>
      <p:sp>
        <p:nvSpPr>
          <p:cNvPr id="15" name="Text Placeholder 14"/>
          <p:cNvSpPr>
            <a:spLocks noGrp="1"/>
          </p:cNvSpPr>
          <p:nvPr>
            <p:ph type="body" sz="quarter" idx="27"/>
          </p:nvPr>
        </p:nvSpPr>
        <p:spPr>
          <a:xfrm>
            <a:off x="4389120" y="4695956"/>
            <a:ext cx="2011680" cy="104644"/>
          </a:xfrm>
        </p:spPr>
        <p:txBody>
          <a:bodyPr/>
          <a:lstStyle/>
          <a:p>
            <a:r>
              <a:rPr lang="en-US" dirty="0"/>
              <a:t>Source: Market Innovation Center interviews and analysis. </a:t>
            </a:r>
          </a:p>
        </p:txBody>
      </p:sp>
      <p:pic>
        <p:nvPicPr>
          <p:cNvPr id="88" name="Picture 8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0805" y="1680748"/>
            <a:ext cx="457201" cy="377953"/>
          </a:xfrm>
          <a:prstGeom prst="rect">
            <a:avLst/>
          </a:prstGeom>
        </p:spPr>
      </p:pic>
      <p:sp>
        <p:nvSpPr>
          <p:cNvPr id="89" name="TextBox 88"/>
          <p:cNvSpPr txBox="1"/>
          <p:nvPr/>
        </p:nvSpPr>
        <p:spPr bwMode="gray">
          <a:xfrm>
            <a:off x="1109098" y="2048298"/>
            <a:ext cx="580522" cy="334682"/>
          </a:xfrm>
          <a:prstGeom prst="rect">
            <a:avLst/>
          </a:prstGeom>
          <a:noFill/>
        </p:spPr>
        <p:txBody>
          <a:bodyPr wrap="square" lIns="45720" rIns="45720" rtlCol="0">
            <a:noAutofit/>
          </a:bodyPr>
          <a:lstStyle/>
          <a:p>
            <a:pPr algn="ctr">
              <a:spcBef>
                <a:spcPts val="500"/>
              </a:spcBef>
            </a:pPr>
            <a:r>
              <a:rPr lang="en-US" sz="900" dirty="0">
                <a:solidFill>
                  <a:srgbClr val="333E48"/>
                </a:solidFill>
              </a:rPr>
              <a:t>Virtual Visits</a:t>
            </a:r>
          </a:p>
        </p:txBody>
      </p:sp>
      <p:grpSp>
        <p:nvGrpSpPr>
          <p:cNvPr id="90" name="Group 89"/>
          <p:cNvGrpSpPr/>
          <p:nvPr/>
        </p:nvGrpSpPr>
        <p:grpSpPr>
          <a:xfrm>
            <a:off x="2623256" y="980838"/>
            <a:ext cx="927050" cy="618496"/>
            <a:chOff x="3496508" y="3786332"/>
            <a:chExt cx="927050" cy="618496"/>
          </a:xfrm>
        </p:grpSpPr>
        <p:pic>
          <p:nvPicPr>
            <p:cNvPr id="91" name="Picture 9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27023" y="3786332"/>
              <a:ext cx="266020" cy="455144"/>
            </a:xfrm>
            <a:prstGeom prst="rect">
              <a:avLst/>
            </a:prstGeom>
          </p:spPr>
        </p:pic>
        <p:sp>
          <p:nvSpPr>
            <p:cNvPr id="92" name="TextBox 91"/>
            <p:cNvSpPr txBox="1"/>
            <p:nvPr/>
          </p:nvSpPr>
          <p:spPr bwMode="gray">
            <a:xfrm>
              <a:off x="3496508" y="4237487"/>
              <a:ext cx="927050" cy="167341"/>
            </a:xfrm>
            <a:prstGeom prst="rect">
              <a:avLst/>
            </a:prstGeom>
            <a:noFill/>
          </p:spPr>
          <p:txBody>
            <a:bodyPr wrap="square" lIns="45720" rIns="45720" rtlCol="0">
              <a:noAutofit/>
            </a:bodyPr>
            <a:lstStyle/>
            <a:p>
              <a:pPr algn="ctr">
                <a:spcBef>
                  <a:spcPts val="500"/>
                </a:spcBef>
              </a:pPr>
              <a:r>
                <a:rPr lang="en-US" sz="900" dirty="0">
                  <a:solidFill>
                    <a:srgbClr val="333E48"/>
                  </a:solidFill>
                </a:rPr>
                <a:t>Mobile Apps</a:t>
              </a:r>
            </a:p>
          </p:txBody>
        </p:sp>
      </p:grpSp>
      <p:pic>
        <p:nvPicPr>
          <p:cNvPr id="94" name="Picture 9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80458" y="1665438"/>
            <a:ext cx="415637" cy="328354"/>
          </a:xfrm>
          <a:prstGeom prst="rect">
            <a:avLst/>
          </a:prstGeom>
        </p:spPr>
      </p:pic>
      <p:sp>
        <p:nvSpPr>
          <p:cNvPr id="95" name="TextBox 94"/>
          <p:cNvSpPr txBox="1"/>
          <p:nvPr/>
        </p:nvSpPr>
        <p:spPr bwMode="gray">
          <a:xfrm>
            <a:off x="3577563" y="1632466"/>
            <a:ext cx="712158" cy="304256"/>
          </a:xfrm>
          <a:prstGeom prst="rect">
            <a:avLst/>
          </a:prstGeom>
          <a:noFill/>
        </p:spPr>
        <p:txBody>
          <a:bodyPr wrap="square" lIns="45720" rIns="45720" rtlCol="0">
            <a:noAutofit/>
          </a:bodyPr>
          <a:lstStyle/>
          <a:p>
            <a:pPr algn="ctr">
              <a:spcBef>
                <a:spcPts val="500"/>
              </a:spcBef>
            </a:pPr>
            <a:r>
              <a:rPr lang="en-US" sz="900" dirty="0">
                <a:solidFill>
                  <a:srgbClr val="333E48"/>
                </a:solidFill>
              </a:rPr>
              <a:t>In-store Kiosk</a:t>
            </a:r>
          </a:p>
        </p:txBody>
      </p:sp>
      <p:cxnSp>
        <p:nvCxnSpPr>
          <p:cNvPr id="97" name="Straight Connector 96"/>
          <p:cNvCxnSpPr/>
          <p:nvPr/>
        </p:nvCxnSpPr>
        <p:spPr bwMode="gray">
          <a:xfrm flipH="1" flipV="1">
            <a:off x="2446876" y="1800090"/>
            <a:ext cx="433768" cy="665636"/>
          </a:xfrm>
          <a:prstGeom prst="line">
            <a:avLst/>
          </a:prstGeom>
          <a:ln w="19050">
            <a:solidFill>
              <a:schemeClr val="accent3"/>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gray">
          <a:xfrm flipV="1">
            <a:off x="3448442" y="1985353"/>
            <a:ext cx="989215" cy="545863"/>
          </a:xfrm>
          <a:prstGeom prst="line">
            <a:avLst/>
          </a:prstGeom>
          <a:ln w="19050">
            <a:solidFill>
              <a:schemeClr val="accent3"/>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gray">
          <a:xfrm flipV="1">
            <a:off x="3083012" y="1641453"/>
            <a:ext cx="0" cy="815033"/>
          </a:xfrm>
          <a:prstGeom prst="line">
            <a:avLst/>
          </a:prstGeom>
          <a:ln w="19050">
            <a:solidFill>
              <a:schemeClr val="accent3"/>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gray">
          <a:xfrm flipH="1" flipV="1">
            <a:off x="1744374" y="2025187"/>
            <a:ext cx="989368" cy="506029"/>
          </a:xfrm>
          <a:prstGeom prst="line">
            <a:avLst/>
          </a:prstGeom>
          <a:ln w="19050">
            <a:solidFill>
              <a:schemeClr val="accent3"/>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gray">
          <a:xfrm flipV="1">
            <a:off x="3294002" y="1765660"/>
            <a:ext cx="359485" cy="690827"/>
          </a:xfrm>
          <a:prstGeom prst="line">
            <a:avLst/>
          </a:prstGeom>
          <a:ln w="19050">
            <a:solidFill>
              <a:schemeClr val="accent3"/>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10740" y="1137798"/>
            <a:ext cx="203022" cy="516157"/>
          </a:xfrm>
          <a:prstGeom prst="rect">
            <a:avLst/>
          </a:prstGeom>
        </p:spPr>
      </p:pic>
      <p:sp>
        <p:nvSpPr>
          <p:cNvPr id="18" name="TextBox 17"/>
          <p:cNvSpPr txBox="1"/>
          <p:nvPr/>
        </p:nvSpPr>
        <p:spPr bwMode="gray">
          <a:xfrm>
            <a:off x="4352239" y="2048298"/>
            <a:ext cx="672074" cy="276999"/>
          </a:xfrm>
          <a:prstGeom prst="rect">
            <a:avLst/>
          </a:prstGeom>
          <a:noFill/>
        </p:spPr>
        <p:txBody>
          <a:bodyPr wrap="square" lIns="0" tIns="0" rIns="0" bIns="0" rtlCol="0">
            <a:spAutoFit/>
          </a:bodyPr>
          <a:lstStyle/>
          <a:p>
            <a:pPr algn="ctr">
              <a:spcBef>
                <a:spcPts val="500"/>
              </a:spcBef>
            </a:pPr>
            <a:r>
              <a:rPr lang="en-US" sz="900" dirty="0">
                <a:solidFill>
                  <a:srgbClr val="333E48"/>
                </a:solidFill>
              </a:rPr>
              <a:t>Remote Monitoring</a:t>
            </a:r>
          </a:p>
        </p:txBody>
      </p:sp>
      <p:pic>
        <p:nvPicPr>
          <p:cNvPr id="85" name="Picture 8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69249" y="1221509"/>
            <a:ext cx="390717" cy="457222"/>
          </a:xfrm>
          <a:prstGeom prst="rect">
            <a:avLst/>
          </a:prstGeom>
        </p:spPr>
      </p:pic>
      <p:sp>
        <p:nvSpPr>
          <p:cNvPr id="86" name="TextBox 85"/>
          <p:cNvSpPr txBox="1"/>
          <p:nvPr/>
        </p:nvSpPr>
        <p:spPr bwMode="gray">
          <a:xfrm>
            <a:off x="1863601" y="1632466"/>
            <a:ext cx="580522" cy="334682"/>
          </a:xfrm>
          <a:prstGeom prst="rect">
            <a:avLst/>
          </a:prstGeom>
          <a:noFill/>
        </p:spPr>
        <p:txBody>
          <a:bodyPr wrap="square" lIns="45720" rIns="45720" rtlCol="0">
            <a:noAutofit/>
          </a:bodyPr>
          <a:lstStyle/>
          <a:p>
            <a:pPr algn="ctr">
              <a:spcBef>
                <a:spcPts val="500"/>
              </a:spcBef>
            </a:pPr>
            <a:r>
              <a:rPr lang="en-US" sz="900" dirty="0">
                <a:solidFill>
                  <a:srgbClr val="333E48"/>
                </a:solidFill>
              </a:rPr>
              <a:t>Email</a:t>
            </a:r>
          </a:p>
        </p:txBody>
      </p:sp>
    </p:spTree>
    <p:extLst>
      <p:ext uri="{BB962C8B-B14F-4D97-AF65-F5344CB8AC3E}">
        <p14:creationId xmlns:p14="http://schemas.microsoft.com/office/powerpoint/2010/main" val="386765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A63DA-EF6E-8845-98B5-272CE009702A}"/>
              </a:ext>
            </a:extLst>
          </p:cNvPr>
          <p:cNvSpPr>
            <a:spLocks noGrp="1"/>
          </p:cNvSpPr>
          <p:nvPr>
            <p:ph type="title"/>
          </p:nvPr>
        </p:nvSpPr>
        <p:spPr/>
        <p:txBody>
          <a:bodyPr/>
          <a:lstStyle/>
          <a:p>
            <a:r>
              <a:rPr lang="en-US" dirty="0"/>
              <a:t>Millennials v. Boomers v. Gen Xers</a:t>
            </a:r>
          </a:p>
        </p:txBody>
      </p:sp>
      <p:sp>
        <p:nvSpPr>
          <p:cNvPr id="3" name="Text Placeholder 2">
            <a:extLst>
              <a:ext uri="{FF2B5EF4-FFF2-40B4-BE49-F238E27FC236}">
                <a16:creationId xmlns:a16="http://schemas.microsoft.com/office/drawing/2014/main" id="{BA496422-9F21-EF48-B44F-63F6BC440F92}"/>
              </a:ext>
            </a:extLst>
          </p:cNvPr>
          <p:cNvSpPr>
            <a:spLocks noGrp="1"/>
          </p:cNvSpPr>
          <p:nvPr>
            <p:ph type="body" sz="quarter" idx="25"/>
          </p:nvPr>
        </p:nvSpPr>
        <p:spPr/>
        <p:txBody>
          <a:bodyPr/>
          <a:lstStyle/>
          <a:p>
            <a:r>
              <a:rPr lang="en-US" dirty="0"/>
              <a:t>Generational Shifts in Decision Behavior</a:t>
            </a:r>
          </a:p>
        </p:txBody>
      </p:sp>
      <p:sp>
        <p:nvSpPr>
          <p:cNvPr id="4" name="Text Placeholder 3">
            <a:extLst>
              <a:ext uri="{FF2B5EF4-FFF2-40B4-BE49-F238E27FC236}">
                <a16:creationId xmlns:a16="http://schemas.microsoft.com/office/drawing/2014/main" id="{4DCD69ED-1695-3349-96D9-924C486180F4}"/>
              </a:ext>
            </a:extLst>
          </p:cNvPr>
          <p:cNvSpPr>
            <a:spLocks noGrp="1"/>
          </p:cNvSpPr>
          <p:nvPr>
            <p:ph type="body" sz="quarter" idx="26"/>
          </p:nvPr>
        </p:nvSpPr>
        <p:spPr/>
        <p:txBody>
          <a:bodyPr/>
          <a:lstStyle/>
          <a:p>
            <a:r>
              <a:rPr lang="en-US" dirty="0"/>
              <a:t>Consumers</a:t>
            </a:r>
          </a:p>
        </p:txBody>
      </p:sp>
      <p:sp>
        <p:nvSpPr>
          <p:cNvPr id="6" name="Text Placeholder 5">
            <a:extLst>
              <a:ext uri="{FF2B5EF4-FFF2-40B4-BE49-F238E27FC236}">
                <a16:creationId xmlns:a16="http://schemas.microsoft.com/office/drawing/2014/main" id="{82BB43C0-2EAA-8747-BFE7-9CF3D57644A1}"/>
              </a:ext>
            </a:extLst>
          </p:cNvPr>
          <p:cNvSpPr>
            <a:spLocks noGrp="1"/>
          </p:cNvSpPr>
          <p:nvPr>
            <p:ph type="body" sz="quarter" idx="28"/>
          </p:nvPr>
        </p:nvSpPr>
        <p:spPr>
          <a:xfrm>
            <a:off x="0" y="4544011"/>
            <a:ext cx="1746504" cy="76944"/>
          </a:xfrm>
        </p:spPr>
        <p:txBody>
          <a:bodyPr/>
          <a:lstStyle/>
          <a:p>
            <a:r>
              <a:rPr lang="en-US" dirty="0"/>
              <a:t>Source: EBRI March 2018</a:t>
            </a:r>
          </a:p>
        </p:txBody>
      </p:sp>
      <p:grpSp>
        <p:nvGrpSpPr>
          <p:cNvPr id="7" name="Group 6">
            <a:extLst>
              <a:ext uri="{FF2B5EF4-FFF2-40B4-BE49-F238E27FC236}">
                <a16:creationId xmlns:a16="http://schemas.microsoft.com/office/drawing/2014/main" id="{DFC1A82C-27D7-FF4D-986C-BBF561D58D35}"/>
              </a:ext>
            </a:extLst>
          </p:cNvPr>
          <p:cNvGrpSpPr/>
          <p:nvPr/>
        </p:nvGrpSpPr>
        <p:grpSpPr>
          <a:xfrm>
            <a:off x="425644" y="3441338"/>
            <a:ext cx="3658676" cy="461665"/>
            <a:chOff x="333168" y="1450605"/>
            <a:chExt cx="2489319" cy="461665"/>
          </a:xfrm>
        </p:grpSpPr>
        <p:sp>
          <p:nvSpPr>
            <p:cNvPr id="8" name="Oval 7">
              <a:extLst>
                <a:ext uri="{FF2B5EF4-FFF2-40B4-BE49-F238E27FC236}">
                  <a16:creationId xmlns:a16="http://schemas.microsoft.com/office/drawing/2014/main" id="{F9C18D9A-8344-A94B-AE0B-932FE69015C6}"/>
                </a:ext>
              </a:extLst>
            </p:cNvPr>
            <p:cNvSpPr/>
            <p:nvPr/>
          </p:nvSpPr>
          <p:spPr bwMode="gray">
            <a:xfrm>
              <a:off x="333168" y="1496146"/>
              <a:ext cx="216694" cy="216694"/>
            </a:xfrm>
            <a:prstGeom prst="ellipse">
              <a:avLst/>
            </a:prstGeom>
            <a:solidFill>
              <a:schemeClr val="tx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a:solidFill>
                    <a:schemeClr val="bg1"/>
                  </a:solidFill>
                  <a:latin typeface="+mj-lt"/>
                </a:rPr>
                <a:t>4</a:t>
              </a:r>
            </a:p>
          </p:txBody>
        </p:sp>
        <p:sp>
          <p:nvSpPr>
            <p:cNvPr id="9" name="TextBox 8">
              <a:extLst>
                <a:ext uri="{FF2B5EF4-FFF2-40B4-BE49-F238E27FC236}">
                  <a16:creationId xmlns:a16="http://schemas.microsoft.com/office/drawing/2014/main" id="{9A5F7D34-2E47-F14E-8158-A1324A59F100}"/>
                </a:ext>
              </a:extLst>
            </p:cNvPr>
            <p:cNvSpPr txBox="1"/>
            <p:nvPr/>
          </p:nvSpPr>
          <p:spPr bwMode="gray">
            <a:xfrm>
              <a:off x="651772" y="1450605"/>
              <a:ext cx="2170715" cy="461665"/>
            </a:xfrm>
            <a:prstGeom prst="rect">
              <a:avLst/>
            </a:prstGeom>
            <a:noFill/>
          </p:spPr>
          <p:txBody>
            <a:bodyPr wrap="square" lIns="0" tIns="0" rIns="0" bIns="0" rtlCol="0">
              <a:spAutoFit/>
            </a:bodyPr>
            <a:lstStyle/>
            <a:p>
              <a:pPr>
                <a:spcBef>
                  <a:spcPts val="500"/>
                </a:spcBef>
              </a:pPr>
              <a:r>
                <a:rPr lang="en-US" sz="1000" dirty="0"/>
                <a:t>Much more likely to research health care options, such as checking quality or rating of MD/hospital: 51% of Millennials vs. 34 percent Gen X / 31% for Boomers.</a:t>
              </a:r>
            </a:p>
          </p:txBody>
        </p:sp>
      </p:grpSp>
      <p:grpSp>
        <p:nvGrpSpPr>
          <p:cNvPr id="10" name="Group 9">
            <a:extLst>
              <a:ext uri="{FF2B5EF4-FFF2-40B4-BE49-F238E27FC236}">
                <a16:creationId xmlns:a16="http://schemas.microsoft.com/office/drawing/2014/main" id="{404C9B4B-5275-F84B-A6E6-434CAED02766}"/>
              </a:ext>
            </a:extLst>
          </p:cNvPr>
          <p:cNvGrpSpPr/>
          <p:nvPr/>
        </p:nvGrpSpPr>
        <p:grpSpPr>
          <a:xfrm>
            <a:off x="425644" y="1286989"/>
            <a:ext cx="3887276" cy="461665"/>
            <a:chOff x="333168" y="1450605"/>
            <a:chExt cx="2489319" cy="461665"/>
          </a:xfrm>
        </p:grpSpPr>
        <p:sp>
          <p:nvSpPr>
            <p:cNvPr id="11" name="Oval 10">
              <a:extLst>
                <a:ext uri="{FF2B5EF4-FFF2-40B4-BE49-F238E27FC236}">
                  <a16:creationId xmlns:a16="http://schemas.microsoft.com/office/drawing/2014/main" id="{20132BFB-82DF-8042-B7BC-DDFB9E4CBC72}"/>
                </a:ext>
              </a:extLst>
            </p:cNvPr>
            <p:cNvSpPr/>
            <p:nvPr/>
          </p:nvSpPr>
          <p:spPr bwMode="gray">
            <a:xfrm>
              <a:off x="333168" y="1496146"/>
              <a:ext cx="216694" cy="216694"/>
            </a:xfrm>
            <a:prstGeom prst="ellipse">
              <a:avLst/>
            </a:prstGeom>
            <a:solidFill>
              <a:schemeClr val="tx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a:solidFill>
                    <a:schemeClr val="bg1"/>
                  </a:solidFill>
                  <a:latin typeface="+mj-lt"/>
                </a:rPr>
                <a:t>1</a:t>
              </a:r>
            </a:p>
          </p:txBody>
        </p:sp>
        <p:sp>
          <p:nvSpPr>
            <p:cNvPr id="12" name="TextBox 11">
              <a:extLst>
                <a:ext uri="{FF2B5EF4-FFF2-40B4-BE49-F238E27FC236}">
                  <a16:creationId xmlns:a16="http://schemas.microsoft.com/office/drawing/2014/main" id="{E947899B-C211-D349-A50E-5F80ED5F62E3}"/>
                </a:ext>
              </a:extLst>
            </p:cNvPr>
            <p:cNvSpPr txBox="1"/>
            <p:nvPr/>
          </p:nvSpPr>
          <p:spPr bwMode="gray">
            <a:xfrm>
              <a:off x="651772" y="1450605"/>
              <a:ext cx="2170715" cy="461665"/>
            </a:xfrm>
            <a:prstGeom prst="rect">
              <a:avLst/>
            </a:prstGeom>
            <a:noFill/>
          </p:spPr>
          <p:txBody>
            <a:bodyPr wrap="square" lIns="0" tIns="0" rIns="0" bIns="0" rtlCol="0">
              <a:spAutoFit/>
            </a:bodyPr>
            <a:lstStyle/>
            <a:p>
              <a:pPr>
                <a:spcBef>
                  <a:spcPts val="500"/>
                </a:spcBef>
              </a:pPr>
              <a:r>
                <a:rPr lang="en-US" sz="1000" dirty="0"/>
                <a:t>Far less likely to have a primary care provider: 67% of Millennials have a PCP, vs. 85% Boomers / 78% for Gen Xers.</a:t>
              </a:r>
            </a:p>
          </p:txBody>
        </p:sp>
      </p:grpSp>
      <p:grpSp>
        <p:nvGrpSpPr>
          <p:cNvPr id="13" name="Group 12">
            <a:extLst>
              <a:ext uri="{FF2B5EF4-FFF2-40B4-BE49-F238E27FC236}">
                <a16:creationId xmlns:a16="http://schemas.microsoft.com/office/drawing/2014/main" id="{97276A83-3E95-0D49-A44A-DA22DDD68E32}"/>
              </a:ext>
            </a:extLst>
          </p:cNvPr>
          <p:cNvGrpSpPr/>
          <p:nvPr/>
        </p:nvGrpSpPr>
        <p:grpSpPr>
          <a:xfrm>
            <a:off x="425644" y="1999616"/>
            <a:ext cx="3811076" cy="307777"/>
            <a:chOff x="333168" y="1450605"/>
            <a:chExt cx="2489319" cy="307777"/>
          </a:xfrm>
        </p:grpSpPr>
        <p:sp>
          <p:nvSpPr>
            <p:cNvPr id="14" name="Oval 13">
              <a:extLst>
                <a:ext uri="{FF2B5EF4-FFF2-40B4-BE49-F238E27FC236}">
                  <a16:creationId xmlns:a16="http://schemas.microsoft.com/office/drawing/2014/main" id="{47D461B5-B506-194A-8122-1FB7A560B415}"/>
                </a:ext>
              </a:extLst>
            </p:cNvPr>
            <p:cNvSpPr/>
            <p:nvPr/>
          </p:nvSpPr>
          <p:spPr bwMode="gray">
            <a:xfrm>
              <a:off x="333168" y="1496146"/>
              <a:ext cx="216694" cy="216694"/>
            </a:xfrm>
            <a:prstGeom prst="ellipse">
              <a:avLst/>
            </a:prstGeom>
            <a:solidFill>
              <a:schemeClr val="tx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a:solidFill>
                    <a:schemeClr val="bg1"/>
                  </a:solidFill>
                  <a:latin typeface="+mj-lt"/>
                </a:rPr>
                <a:t>2</a:t>
              </a:r>
            </a:p>
          </p:txBody>
        </p:sp>
        <p:sp>
          <p:nvSpPr>
            <p:cNvPr id="15" name="TextBox 14">
              <a:extLst>
                <a:ext uri="{FF2B5EF4-FFF2-40B4-BE49-F238E27FC236}">
                  <a16:creationId xmlns:a16="http://schemas.microsoft.com/office/drawing/2014/main" id="{44BAA64D-EE9B-5744-AFD4-3447AF8ACAAD}"/>
                </a:ext>
              </a:extLst>
            </p:cNvPr>
            <p:cNvSpPr txBox="1"/>
            <p:nvPr/>
          </p:nvSpPr>
          <p:spPr bwMode="gray">
            <a:xfrm>
              <a:off x="651772" y="1450605"/>
              <a:ext cx="2170715" cy="307777"/>
            </a:xfrm>
            <a:prstGeom prst="rect">
              <a:avLst/>
            </a:prstGeom>
            <a:noFill/>
          </p:spPr>
          <p:txBody>
            <a:bodyPr wrap="square" lIns="0" tIns="0" rIns="0" bIns="0" rtlCol="0">
              <a:spAutoFit/>
            </a:bodyPr>
            <a:lstStyle/>
            <a:p>
              <a:pPr>
                <a:spcBef>
                  <a:spcPts val="500"/>
                </a:spcBef>
              </a:pPr>
              <a:r>
                <a:rPr lang="en-US" sz="1000" dirty="0"/>
                <a:t>Much more likely to use walk-in clinics: 30% of Millennials have used vs. 14% Boomers / 18% for Gen Xers.</a:t>
              </a:r>
            </a:p>
          </p:txBody>
        </p:sp>
      </p:grpSp>
      <p:grpSp>
        <p:nvGrpSpPr>
          <p:cNvPr id="16" name="Group 15">
            <a:extLst>
              <a:ext uri="{FF2B5EF4-FFF2-40B4-BE49-F238E27FC236}">
                <a16:creationId xmlns:a16="http://schemas.microsoft.com/office/drawing/2014/main" id="{FEF23D63-D13A-714E-96D3-AEBE9AB12426}"/>
              </a:ext>
            </a:extLst>
          </p:cNvPr>
          <p:cNvGrpSpPr/>
          <p:nvPr/>
        </p:nvGrpSpPr>
        <p:grpSpPr>
          <a:xfrm>
            <a:off x="425644" y="2717568"/>
            <a:ext cx="3734876" cy="307777"/>
            <a:chOff x="333168" y="1450605"/>
            <a:chExt cx="2489319" cy="307777"/>
          </a:xfrm>
        </p:grpSpPr>
        <p:sp>
          <p:nvSpPr>
            <p:cNvPr id="17" name="Oval 16">
              <a:extLst>
                <a:ext uri="{FF2B5EF4-FFF2-40B4-BE49-F238E27FC236}">
                  <a16:creationId xmlns:a16="http://schemas.microsoft.com/office/drawing/2014/main" id="{6F13EAEF-BAD9-2440-B309-2C54B11551B2}"/>
                </a:ext>
              </a:extLst>
            </p:cNvPr>
            <p:cNvSpPr/>
            <p:nvPr/>
          </p:nvSpPr>
          <p:spPr bwMode="gray">
            <a:xfrm>
              <a:off x="333168" y="1496146"/>
              <a:ext cx="216694" cy="216694"/>
            </a:xfrm>
            <a:prstGeom prst="ellipse">
              <a:avLst/>
            </a:prstGeom>
            <a:solidFill>
              <a:schemeClr val="tx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b="1" dirty="0">
                  <a:solidFill>
                    <a:schemeClr val="bg1"/>
                  </a:solidFill>
                  <a:latin typeface="+mj-lt"/>
                </a:rPr>
                <a:t>3</a:t>
              </a:r>
            </a:p>
          </p:txBody>
        </p:sp>
        <p:sp>
          <p:nvSpPr>
            <p:cNvPr id="18" name="TextBox 17">
              <a:extLst>
                <a:ext uri="{FF2B5EF4-FFF2-40B4-BE49-F238E27FC236}">
                  <a16:creationId xmlns:a16="http://schemas.microsoft.com/office/drawing/2014/main" id="{422CDD03-C6D0-4049-8CAA-E25367ECA026}"/>
                </a:ext>
              </a:extLst>
            </p:cNvPr>
            <p:cNvSpPr txBox="1"/>
            <p:nvPr/>
          </p:nvSpPr>
          <p:spPr bwMode="gray">
            <a:xfrm>
              <a:off x="651772" y="1450605"/>
              <a:ext cx="2170715" cy="307777"/>
            </a:xfrm>
            <a:prstGeom prst="rect">
              <a:avLst/>
            </a:prstGeom>
            <a:noFill/>
          </p:spPr>
          <p:txBody>
            <a:bodyPr wrap="square" lIns="0" tIns="0" rIns="0" bIns="0" rtlCol="0">
              <a:spAutoFit/>
            </a:bodyPr>
            <a:lstStyle/>
            <a:p>
              <a:pPr>
                <a:spcBef>
                  <a:spcPts val="500"/>
                </a:spcBef>
              </a:pPr>
              <a:r>
                <a:rPr lang="en-US" sz="1000" dirty="0"/>
                <a:t>Much more interested in telemedicine: 40% of Millennials are interested vs. 19% Boomers / 27% for Gen Xers.</a:t>
              </a:r>
            </a:p>
          </p:txBody>
        </p:sp>
      </p:grpSp>
    </p:spTree>
    <p:extLst>
      <p:ext uri="{BB962C8B-B14F-4D97-AF65-F5344CB8AC3E}">
        <p14:creationId xmlns:p14="http://schemas.microsoft.com/office/powerpoint/2010/main" val="2505720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F6FA-6B0D-4848-A08F-16CF82E39531}"/>
              </a:ext>
            </a:extLst>
          </p:cNvPr>
          <p:cNvSpPr>
            <a:spLocks noGrp="1"/>
          </p:cNvSpPr>
          <p:nvPr>
            <p:ph type="title"/>
          </p:nvPr>
        </p:nvSpPr>
        <p:spPr>
          <a:xfrm>
            <a:off x="320675" y="326370"/>
            <a:ext cx="5759450" cy="276999"/>
          </a:xfrm>
        </p:spPr>
        <p:txBody>
          <a:bodyPr/>
          <a:lstStyle/>
          <a:p>
            <a:r>
              <a:rPr lang="en-US" dirty="0"/>
              <a:t>The Short-term View Ahead</a:t>
            </a:r>
          </a:p>
        </p:txBody>
      </p:sp>
      <p:sp>
        <p:nvSpPr>
          <p:cNvPr id="3" name="Text Placeholder 2">
            <a:extLst>
              <a:ext uri="{FF2B5EF4-FFF2-40B4-BE49-F238E27FC236}">
                <a16:creationId xmlns:a16="http://schemas.microsoft.com/office/drawing/2014/main" id="{032B777D-6A73-FF4F-8D58-33B28E45E3F6}"/>
              </a:ext>
            </a:extLst>
          </p:cNvPr>
          <p:cNvSpPr>
            <a:spLocks noGrp="1"/>
          </p:cNvSpPr>
          <p:nvPr>
            <p:ph type="body" sz="quarter" idx="25"/>
          </p:nvPr>
        </p:nvSpPr>
        <p:spPr/>
        <p:txBody>
          <a:bodyPr/>
          <a:lstStyle/>
          <a:p>
            <a:r>
              <a:rPr lang="en-US" dirty="0"/>
              <a:t>Market Remains Highly Dynamic</a:t>
            </a:r>
          </a:p>
        </p:txBody>
      </p:sp>
      <p:sp>
        <p:nvSpPr>
          <p:cNvPr id="4" name="Text Placeholder 3">
            <a:extLst>
              <a:ext uri="{FF2B5EF4-FFF2-40B4-BE49-F238E27FC236}">
                <a16:creationId xmlns:a16="http://schemas.microsoft.com/office/drawing/2014/main" id="{A8B7601A-FAAF-DA47-820B-E9BA8628565F}"/>
              </a:ext>
            </a:extLst>
          </p:cNvPr>
          <p:cNvSpPr>
            <a:spLocks noGrp="1"/>
          </p:cNvSpPr>
          <p:nvPr>
            <p:ph type="body" sz="quarter" idx="26"/>
          </p:nvPr>
        </p:nvSpPr>
        <p:spPr/>
        <p:txBody>
          <a:bodyPr/>
          <a:lstStyle/>
          <a:p>
            <a:r>
              <a:rPr lang="en-US" dirty="0"/>
              <a:t>Summary</a:t>
            </a:r>
          </a:p>
        </p:txBody>
      </p:sp>
      <p:sp>
        <p:nvSpPr>
          <p:cNvPr id="7" name="Text Placeholder 9">
            <a:extLst>
              <a:ext uri="{FF2B5EF4-FFF2-40B4-BE49-F238E27FC236}">
                <a16:creationId xmlns:a16="http://schemas.microsoft.com/office/drawing/2014/main" id="{FCA98120-41D8-B044-869E-AF0B6A6E3C8C}"/>
              </a:ext>
            </a:extLst>
          </p:cNvPr>
          <p:cNvSpPr txBox="1">
            <a:spLocks/>
          </p:cNvSpPr>
          <p:nvPr/>
        </p:nvSpPr>
        <p:spPr>
          <a:xfrm>
            <a:off x="319405" y="1721035"/>
            <a:ext cx="5760720" cy="2275232"/>
          </a:xfrm>
          <a:prstGeom prst="rect">
            <a:avLst/>
          </a:prstGeom>
        </p:spPr>
        <p:txBody>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228600" indent="-228600">
              <a:buFont typeface="+mj-lt"/>
              <a:buAutoNum type="arabicPeriod"/>
            </a:pPr>
            <a:r>
              <a:rPr lang="en-US" sz="1200" dirty="0"/>
              <a:t>Value Based Care Slowly Increasing Staying Power.</a:t>
            </a:r>
          </a:p>
          <a:p>
            <a:pPr marL="228600" indent="-228600">
              <a:buFont typeface="+mj-lt"/>
              <a:buAutoNum type="arabicPeriod"/>
            </a:pPr>
            <a:r>
              <a:rPr lang="en-US" sz="1200" dirty="0"/>
              <a:t>Increased Consumer-Centric Care and Quality Transparency Will Take Hold.</a:t>
            </a:r>
          </a:p>
          <a:p>
            <a:pPr marL="228600" indent="-228600">
              <a:buFont typeface="+mj-lt"/>
              <a:buAutoNum type="arabicPeriod"/>
            </a:pPr>
            <a:r>
              <a:rPr lang="en-US" sz="1200" dirty="0"/>
              <a:t>Greater Connectivity and Access to Data will Help Drive Improvements.</a:t>
            </a:r>
          </a:p>
          <a:p>
            <a:pPr marL="228600" indent="-228600">
              <a:buFont typeface="+mj-lt"/>
              <a:buAutoNum type="arabicPeriod"/>
            </a:pPr>
            <a:r>
              <a:rPr lang="en-US" sz="1200" dirty="0"/>
              <a:t>As patients take on more healthcare costs, payers and providers can expect patients to continue </a:t>
            </a:r>
            <a:r>
              <a:rPr lang="en-US" sz="1200" dirty="0">
                <a:hlinkClick r:id="rId3"/>
              </a:rPr>
              <a:t>demanding greater access to data on cost and quality</a:t>
            </a:r>
            <a:r>
              <a:rPr lang="en-US" sz="1200" dirty="0"/>
              <a:t>. </a:t>
            </a:r>
          </a:p>
          <a:p>
            <a:pPr marL="228600" indent="-228600">
              <a:buFont typeface="+mj-lt"/>
              <a:buAutoNum type="arabicPeriod"/>
            </a:pPr>
            <a:r>
              <a:rPr lang="en-US" sz="1200" dirty="0"/>
              <a:t>By some estimates, mental-health issues alone will account for more than $200 billion in medical spending this year. Behavioral Health solutions will begin making their way to the forefront of medicine.</a:t>
            </a:r>
          </a:p>
          <a:p>
            <a:pPr marL="228600" indent="-228600">
              <a:buFont typeface="+mj-lt"/>
              <a:buAutoNum type="arabicPeriod"/>
            </a:pPr>
            <a:r>
              <a:rPr lang="en-US" sz="1200" dirty="0"/>
              <a:t>Employer-sponsored Direct Primary Care Models Progress Through Infancy.</a:t>
            </a:r>
          </a:p>
          <a:p>
            <a:pPr marL="228600" indent="-228600">
              <a:buFont typeface="+mj-lt"/>
              <a:buAutoNum type="arabicPeriod"/>
            </a:pPr>
            <a:r>
              <a:rPr lang="en-US" sz="1200" dirty="0"/>
              <a:t>Interest, Experience, and Receptivity to Telehealth Solutions Continues.</a:t>
            </a:r>
          </a:p>
          <a:p>
            <a:pPr marL="171441" indent="-171441"/>
            <a:endParaRPr lang="en-US" sz="1200" dirty="0"/>
          </a:p>
          <a:p>
            <a:pPr marL="171441" indent="-171441"/>
            <a:endParaRPr lang="en-US" sz="1200" dirty="0"/>
          </a:p>
          <a:p>
            <a:pPr marL="171441" indent="-171441"/>
            <a:endParaRPr lang="en-US" sz="1200" dirty="0"/>
          </a:p>
          <a:p>
            <a:pPr marL="0" indent="0">
              <a:buFont typeface="Arial" pitchFamily="34" charset="0"/>
              <a:buNone/>
            </a:pPr>
            <a:endParaRPr lang="en-US" sz="1200" dirty="0"/>
          </a:p>
        </p:txBody>
      </p:sp>
      <p:sp>
        <p:nvSpPr>
          <p:cNvPr id="9" name="Text Placeholder 2">
            <a:extLst>
              <a:ext uri="{FF2B5EF4-FFF2-40B4-BE49-F238E27FC236}">
                <a16:creationId xmlns:a16="http://schemas.microsoft.com/office/drawing/2014/main" id="{26152133-C16B-3542-9B5F-9675381F94F5}"/>
              </a:ext>
            </a:extLst>
          </p:cNvPr>
          <p:cNvSpPr txBox="1">
            <a:spLocks/>
          </p:cNvSpPr>
          <p:nvPr/>
        </p:nvSpPr>
        <p:spPr bwMode="gray">
          <a:xfrm>
            <a:off x="319405" y="1212770"/>
            <a:ext cx="5760720" cy="215444"/>
          </a:xfrm>
          <a:prstGeom prst="rect">
            <a:avLst/>
          </a:prstGeom>
        </p:spPr>
        <p:txBody>
          <a:bodyPr vert="horz" wrap="square" lIns="0" tIns="0" rIns="0" bIns="0" rtlCol="0">
            <a:spAutoFit/>
          </a:bodyPr>
          <a:lstStyle>
            <a:lvl1pPr marL="0" indent="0" algn="l" defTabSz="640080" rtl="0" eaLnBrk="1" latinLnBrk="0" hangingPunct="1">
              <a:spcBef>
                <a:spcPts val="0"/>
              </a:spcBef>
              <a:buFont typeface="Arial" pitchFamily="34" charset="0"/>
              <a:buNone/>
              <a:defRPr sz="1400" kern="1200">
                <a:solidFill>
                  <a:schemeClr val="accent3"/>
                </a:solidFill>
                <a:latin typeface="+mn-lt"/>
                <a:ea typeface="+mn-ea"/>
                <a:cs typeface="+mn-cs"/>
              </a:defRPr>
            </a:lvl1pPr>
            <a:lvl2pPr marL="114300" indent="0" algn="l" defTabSz="640080" rtl="0" eaLnBrk="1" latinLnBrk="0" hangingPunct="1">
              <a:spcBef>
                <a:spcPts val="0"/>
              </a:spcBef>
              <a:buFont typeface="Arial" pitchFamily="34" charset="0"/>
              <a:buNone/>
              <a:defRPr sz="1400" kern="1200">
                <a:solidFill>
                  <a:schemeClr val="accent3"/>
                </a:solidFill>
                <a:latin typeface="+mn-lt"/>
                <a:ea typeface="+mn-ea"/>
                <a:cs typeface="+mn-cs"/>
              </a:defRPr>
            </a:lvl2pPr>
            <a:lvl3pPr marL="228600" indent="0" algn="l" defTabSz="640080" rtl="0" eaLnBrk="1" latinLnBrk="0" hangingPunct="1">
              <a:spcBef>
                <a:spcPts val="0"/>
              </a:spcBef>
              <a:buFont typeface="Arial" pitchFamily="34" charset="0"/>
              <a:buNone/>
              <a:defRPr sz="1400" kern="1200">
                <a:solidFill>
                  <a:schemeClr val="accent3"/>
                </a:solidFill>
                <a:latin typeface="+mn-lt"/>
                <a:ea typeface="+mn-ea"/>
                <a:cs typeface="+mn-cs"/>
              </a:defRPr>
            </a:lvl3pPr>
            <a:lvl4pPr marL="342900" indent="0" algn="l" defTabSz="640080" rtl="0" eaLnBrk="1" latinLnBrk="0" hangingPunct="1">
              <a:spcBef>
                <a:spcPts val="0"/>
              </a:spcBef>
              <a:buFont typeface="Arial" pitchFamily="34" charset="0"/>
              <a:buNone/>
              <a:defRPr sz="1400" kern="1200">
                <a:solidFill>
                  <a:schemeClr val="accent3"/>
                </a:solidFill>
                <a:latin typeface="+mn-lt"/>
                <a:ea typeface="+mn-ea"/>
                <a:cs typeface="+mn-cs"/>
              </a:defRPr>
            </a:lvl4pPr>
            <a:lvl5pPr marL="457200" indent="0" algn="l" defTabSz="640080" rtl="0" eaLnBrk="1" latinLnBrk="0" hangingPunct="1">
              <a:spcBef>
                <a:spcPts val="0"/>
              </a:spcBef>
              <a:buFont typeface="Arial" pitchFamily="34" charset="0"/>
              <a:buNone/>
              <a:defRPr sz="1400" kern="1200" baseline="0">
                <a:solidFill>
                  <a:schemeClr val="accent3"/>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dirty="0">
                <a:solidFill>
                  <a:schemeClr val="tx1"/>
                </a:solidFill>
              </a:rPr>
              <a:t>7 Things to Know…</a:t>
            </a:r>
          </a:p>
        </p:txBody>
      </p:sp>
    </p:spTree>
    <p:extLst>
      <p:ext uri="{BB962C8B-B14F-4D97-AF65-F5344CB8AC3E}">
        <p14:creationId xmlns:p14="http://schemas.microsoft.com/office/powerpoint/2010/main" val="2017851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2943" y="1976680"/>
            <a:ext cx="4389120" cy="615553"/>
          </a:xfrm>
        </p:spPr>
        <p:txBody>
          <a:bodyPr/>
          <a:lstStyle/>
          <a:p>
            <a:r>
              <a:rPr lang="en-US" dirty="0"/>
              <a:t>Payment Reform and Reimbursement Trends</a:t>
            </a:r>
          </a:p>
        </p:txBody>
      </p:sp>
      <p:sp>
        <p:nvSpPr>
          <p:cNvPr id="10" name="Text Placeholder 5"/>
          <p:cNvSpPr>
            <a:spLocks noGrp="1"/>
          </p:cNvSpPr>
          <p:nvPr>
            <p:ph type="body" sz="quarter" idx="49"/>
          </p:nvPr>
        </p:nvSpPr>
        <p:spPr bwMode="gray">
          <a:xfrm>
            <a:off x="1172943" y="2888301"/>
            <a:ext cx="2743200" cy="589905"/>
          </a:xfrm>
        </p:spPr>
        <p:txBody>
          <a:bodyPr/>
          <a:lstStyle/>
          <a:p>
            <a:pPr marL="171441" indent="-171441"/>
            <a:r>
              <a:rPr lang="en-US" dirty="0"/>
              <a:t>Bundled Payments </a:t>
            </a:r>
          </a:p>
          <a:p>
            <a:pPr marL="171441" indent="-171441"/>
            <a:r>
              <a:rPr lang="en-US" dirty="0"/>
              <a:t>Revenue Trends</a:t>
            </a:r>
          </a:p>
          <a:p>
            <a:pPr marL="171441" indent="-171441"/>
            <a:r>
              <a:rPr lang="en-US" dirty="0"/>
              <a:t>Volume Performance</a:t>
            </a:r>
          </a:p>
        </p:txBody>
      </p:sp>
    </p:spTree>
    <p:extLst>
      <p:ext uri="{BB962C8B-B14F-4D97-AF65-F5344CB8AC3E}">
        <p14:creationId xmlns:p14="http://schemas.microsoft.com/office/powerpoint/2010/main" val="689516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Increasingly Attractive Set of Alternative Options </a:t>
            </a:r>
          </a:p>
        </p:txBody>
      </p:sp>
      <p:sp>
        <p:nvSpPr>
          <p:cNvPr id="5" name="Text Placeholder 4"/>
          <p:cNvSpPr>
            <a:spLocks noGrp="1"/>
          </p:cNvSpPr>
          <p:nvPr>
            <p:ph type="body" sz="quarter" idx="27"/>
          </p:nvPr>
        </p:nvSpPr>
        <p:spPr>
          <a:xfrm>
            <a:off x="4389120" y="4695956"/>
            <a:ext cx="2011680" cy="104644"/>
          </a:xfrm>
        </p:spPr>
        <p:txBody>
          <a:bodyPr/>
          <a:lstStyle/>
          <a:p>
            <a:r>
              <a:rPr lang="en-US" dirty="0"/>
              <a:t>Source: Health Care Advisory Board interviews and analysis. </a:t>
            </a:r>
          </a:p>
        </p:txBody>
      </p:sp>
      <p:sp>
        <p:nvSpPr>
          <p:cNvPr id="6" name="Text Placeholder 5"/>
          <p:cNvSpPr>
            <a:spLocks noGrp="1"/>
          </p:cNvSpPr>
          <p:nvPr>
            <p:ph type="body" sz="quarter" idx="28"/>
          </p:nvPr>
        </p:nvSpPr>
        <p:spPr>
          <a:xfrm>
            <a:off x="0" y="4544011"/>
            <a:ext cx="1746504" cy="76944"/>
          </a:xfrm>
        </p:spPr>
        <p:txBody>
          <a:bodyPr/>
          <a:lstStyle/>
          <a:p>
            <a:r>
              <a:rPr lang="en-US" dirty="0"/>
              <a:t>Anticipated to open for participation in 2018.</a:t>
            </a:r>
          </a:p>
        </p:txBody>
      </p:sp>
      <p:sp>
        <p:nvSpPr>
          <p:cNvPr id="31" name="Rectangle 30"/>
          <p:cNvSpPr/>
          <p:nvPr/>
        </p:nvSpPr>
        <p:spPr bwMode="gray">
          <a:xfrm>
            <a:off x="953808" y="2993849"/>
            <a:ext cx="270802" cy="769271"/>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2" name="Rectangle 31"/>
          <p:cNvSpPr/>
          <p:nvPr/>
        </p:nvSpPr>
        <p:spPr bwMode="gray">
          <a:xfrm>
            <a:off x="1216727" y="3697585"/>
            <a:ext cx="769722" cy="232235"/>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rgbClr val="FFFFFF"/>
              </a:solidFill>
            </a:endParaRPr>
          </a:p>
        </p:txBody>
      </p:sp>
      <p:sp>
        <p:nvSpPr>
          <p:cNvPr id="33" name="Rectangle 32"/>
          <p:cNvSpPr/>
          <p:nvPr/>
        </p:nvSpPr>
        <p:spPr>
          <a:xfrm>
            <a:off x="320040" y="1041189"/>
            <a:ext cx="2715865" cy="169277"/>
          </a:xfrm>
          <a:prstGeom prst="rect">
            <a:avLst/>
          </a:prstGeom>
          <a:noFill/>
        </p:spPr>
        <p:txBody>
          <a:bodyPr wrap="square" lIns="0" tIns="0" rIns="0" bIns="0" rtlCol="0">
            <a:spAutoFit/>
          </a:bodyPr>
          <a:lstStyle/>
          <a:p>
            <a:pPr>
              <a:spcBef>
                <a:spcPts val="500"/>
              </a:spcBef>
            </a:pPr>
            <a:r>
              <a:rPr lang="en-US" sz="1100" b="1" dirty="0">
                <a:solidFill>
                  <a:srgbClr val="333E48"/>
                </a:solidFill>
              </a:rPr>
              <a:t>Continuum of Medicare Risk Models</a:t>
            </a:r>
          </a:p>
        </p:txBody>
      </p:sp>
      <p:sp>
        <p:nvSpPr>
          <p:cNvPr id="34" name="Chevron 33"/>
          <p:cNvSpPr/>
          <p:nvPr/>
        </p:nvSpPr>
        <p:spPr bwMode="gray">
          <a:xfrm>
            <a:off x="1360218" y="1890544"/>
            <a:ext cx="1303692" cy="365760"/>
          </a:xfrm>
          <a:prstGeom prst="chevron">
            <a:avLst/>
          </a:prstGeom>
          <a:solidFill>
            <a:schemeClr val="accent1"/>
          </a:solidFill>
          <a:ln w="9525"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algn="ctr" defTabSz="1463675"/>
            <a:r>
              <a:rPr lang="en-US" sz="800" b="1" dirty="0">
                <a:solidFill>
                  <a:srgbClr val="333E48"/>
                </a:solidFill>
              </a:rPr>
              <a:t>Bundled Payments</a:t>
            </a:r>
          </a:p>
        </p:txBody>
      </p:sp>
      <p:sp>
        <p:nvSpPr>
          <p:cNvPr id="35" name="Chevron 34"/>
          <p:cNvSpPr/>
          <p:nvPr/>
        </p:nvSpPr>
        <p:spPr bwMode="gray">
          <a:xfrm>
            <a:off x="2552346" y="1890544"/>
            <a:ext cx="1303692" cy="365760"/>
          </a:xfrm>
          <a:prstGeom prst="chevron">
            <a:avLst/>
          </a:prstGeom>
          <a:solidFill>
            <a:schemeClr val="accent1"/>
          </a:solidFill>
          <a:ln w="9525"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algn="ctr" defTabSz="1463675"/>
            <a:r>
              <a:rPr lang="en-US" sz="800" b="1" dirty="0">
                <a:solidFill>
                  <a:srgbClr val="333E48"/>
                </a:solidFill>
              </a:rPr>
              <a:t>Shared Savings</a:t>
            </a:r>
          </a:p>
        </p:txBody>
      </p:sp>
      <p:sp>
        <p:nvSpPr>
          <p:cNvPr id="36" name="Chevron 35"/>
          <p:cNvSpPr/>
          <p:nvPr/>
        </p:nvSpPr>
        <p:spPr bwMode="gray">
          <a:xfrm>
            <a:off x="3744474" y="1890544"/>
            <a:ext cx="1303692" cy="365760"/>
          </a:xfrm>
          <a:prstGeom prst="chevron">
            <a:avLst/>
          </a:prstGeom>
          <a:solidFill>
            <a:schemeClr val="accent1"/>
          </a:solidFill>
          <a:ln w="9525"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algn="ctr" defTabSz="1463675"/>
            <a:r>
              <a:rPr lang="en-US" sz="800" b="1" dirty="0">
                <a:solidFill>
                  <a:srgbClr val="333E48"/>
                </a:solidFill>
              </a:rPr>
              <a:t>Shared </a:t>
            </a:r>
            <a:br>
              <a:rPr lang="en-US" sz="800" b="1" dirty="0">
                <a:solidFill>
                  <a:srgbClr val="333E48"/>
                </a:solidFill>
              </a:rPr>
            </a:br>
            <a:r>
              <a:rPr lang="en-US" sz="800" b="1" dirty="0">
                <a:solidFill>
                  <a:srgbClr val="333E48"/>
                </a:solidFill>
              </a:rPr>
              <a:t>Risk</a:t>
            </a:r>
          </a:p>
        </p:txBody>
      </p:sp>
      <p:sp>
        <p:nvSpPr>
          <p:cNvPr id="37" name="Chevron 36"/>
          <p:cNvSpPr/>
          <p:nvPr/>
        </p:nvSpPr>
        <p:spPr bwMode="gray">
          <a:xfrm>
            <a:off x="4936602" y="1890544"/>
            <a:ext cx="1303692" cy="365760"/>
          </a:xfrm>
          <a:prstGeom prst="chevron">
            <a:avLst/>
          </a:prstGeom>
          <a:solidFill>
            <a:schemeClr val="accent1"/>
          </a:solidFill>
          <a:ln w="9525"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algn="ctr" defTabSz="1463675"/>
            <a:r>
              <a:rPr lang="en-US" sz="800" b="1" dirty="0">
                <a:solidFill>
                  <a:srgbClr val="333E48"/>
                </a:solidFill>
              </a:rPr>
              <a:t>Full </a:t>
            </a:r>
            <a:br>
              <a:rPr lang="en-US" sz="800" b="1" dirty="0">
                <a:solidFill>
                  <a:srgbClr val="333E48"/>
                </a:solidFill>
              </a:rPr>
            </a:br>
            <a:r>
              <a:rPr lang="en-US" sz="800" b="1" dirty="0">
                <a:solidFill>
                  <a:srgbClr val="333E48"/>
                </a:solidFill>
              </a:rPr>
              <a:t>Risk</a:t>
            </a:r>
          </a:p>
        </p:txBody>
      </p:sp>
      <p:sp>
        <p:nvSpPr>
          <p:cNvPr id="38" name="Text Placeholder 31"/>
          <p:cNvSpPr txBox="1">
            <a:spLocks/>
          </p:cNvSpPr>
          <p:nvPr/>
        </p:nvSpPr>
        <p:spPr bwMode="gray">
          <a:xfrm>
            <a:off x="278695" y="2360342"/>
            <a:ext cx="1097280" cy="1423467"/>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800" dirty="0">
                <a:solidFill>
                  <a:srgbClr val="333E48"/>
                </a:solidFill>
              </a:rPr>
              <a:t>Hospital VBP Program</a:t>
            </a:r>
          </a:p>
          <a:p>
            <a:r>
              <a:rPr lang="en-US" sz="800" dirty="0">
                <a:solidFill>
                  <a:srgbClr val="333E48"/>
                </a:solidFill>
              </a:rPr>
              <a:t>Hospital Readmissions Reduction Program </a:t>
            </a:r>
          </a:p>
          <a:p>
            <a:r>
              <a:rPr lang="en-US" sz="800" dirty="0">
                <a:solidFill>
                  <a:srgbClr val="333E48"/>
                </a:solidFill>
              </a:rPr>
              <a:t>HAC Reduction Program </a:t>
            </a:r>
          </a:p>
          <a:p>
            <a:r>
              <a:rPr lang="en-US" sz="800" dirty="0">
                <a:solidFill>
                  <a:srgbClr val="333E48"/>
                </a:solidFill>
              </a:rPr>
              <a:t>Merit-Based Incentive Payment System</a:t>
            </a:r>
          </a:p>
        </p:txBody>
      </p:sp>
      <p:sp>
        <p:nvSpPr>
          <p:cNvPr id="39" name="Text Placeholder 31"/>
          <p:cNvSpPr txBox="1">
            <a:spLocks/>
          </p:cNvSpPr>
          <p:nvPr/>
        </p:nvSpPr>
        <p:spPr bwMode="gray">
          <a:xfrm>
            <a:off x="2648475" y="2360342"/>
            <a:ext cx="1097280" cy="246221"/>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800" dirty="0">
                <a:solidFill>
                  <a:srgbClr val="333E48"/>
                </a:solidFill>
              </a:rPr>
              <a:t>MSSP Track 1</a:t>
            </a:r>
            <a:br>
              <a:rPr lang="en-US" sz="800" dirty="0">
                <a:solidFill>
                  <a:srgbClr val="333E48"/>
                </a:solidFill>
              </a:rPr>
            </a:br>
            <a:r>
              <a:rPr lang="en-US" sz="800" dirty="0">
                <a:solidFill>
                  <a:srgbClr val="333E48"/>
                </a:solidFill>
              </a:rPr>
              <a:t>(50% sharing)</a:t>
            </a:r>
          </a:p>
        </p:txBody>
      </p:sp>
      <p:sp>
        <p:nvSpPr>
          <p:cNvPr id="40" name="Text Placeholder 31"/>
          <p:cNvSpPr txBox="1">
            <a:spLocks/>
          </p:cNvSpPr>
          <p:nvPr/>
        </p:nvSpPr>
        <p:spPr bwMode="gray">
          <a:xfrm>
            <a:off x="3833364" y="2360342"/>
            <a:ext cx="1097280" cy="1300356"/>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800" dirty="0">
                <a:solidFill>
                  <a:srgbClr val="333E48"/>
                </a:solidFill>
              </a:rPr>
              <a:t>MSSP Track 1+</a:t>
            </a:r>
            <a:r>
              <a:rPr lang="en-US" sz="800" baseline="30000" dirty="0">
                <a:solidFill>
                  <a:srgbClr val="333E48"/>
                </a:solidFill>
              </a:rPr>
              <a:t>1</a:t>
            </a:r>
          </a:p>
          <a:p>
            <a:r>
              <a:rPr lang="en-US" sz="800" dirty="0">
                <a:solidFill>
                  <a:srgbClr val="333E48"/>
                </a:solidFill>
              </a:rPr>
              <a:t>MSSP Track 2</a:t>
            </a:r>
            <a:br>
              <a:rPr lang="en-US" sz="800" dirty="0">
                <a:solidFill>
                  <a:srgbClr val="333E48"/>
                </a:solidFill>
              </a:rPr>
            </a:br>
            <a:r>
              <a:rPr lang="en-US" sz="800" dirty="0">
                <a:solidFill>
                  <a:srgbClr val="333E48"/>
                </a:solidFill>
              </a:rPr>
              <a:t>(60% sharing)</a:t>
            </a:r>
          </a:p>
          <a:p>
            <a:r>
              <a:rPr lang="en-US" sz="800" dirty="0">
                <a:solidFill>
                  <a:srgbClr val="333E48"/>
                </a:solidFill>
              </a:rPr>
              <a:t>MSSP Track 3</a:t>
            </a:r>
            <a:br>
              <a:rPr lang="en-US" sz="800" dirty="0">
                <a:solidFill>
                  <a:srgbClr val="333E48"/>
                </a:solidFill>
              </a:rPr>
            </a:br>
            <a:r>
              <a:rPr lang="en-US" sz="800" dirty="0">
                <a:solidFill>
                  <a:srgbClr val="333E48"/>
                </a:solidFill>
              </a:rPr>
              <a:t>(up to 75% sharing)</a:t>
            </a:r>
          </a:p>
          <a:p>
            <a:r>
              <a:rPr lang="en-US" sz="800" dirty="0">
                <a:solidFill>
                  <a:srgbClr val="333E48"/>
                </a:solidFill>
              </a:rPr>
              <a:t>Next Generation</a:t>
            </a:r>
            <a:br>
              <a:rPr lang="en-US" sz="800" dirty="0">
                <a:solidFill>
                  <a:srgbClr val="333E48"/>
                </a:solidFill>
              </a:rPr>
            </a:br>
            <a:r>
              <a:rPr lang="en-US" sz="800" dirty="0">
                <a:solidFill>
                  <a:srgbClr val="333E48"/>
                </a:solidFill>
              </a:rPr>
              <a:t>ACO Model </a:t>
            </a:r>
            <a:br>
              <a:rPr lang="en-US" sz="800" dirty="0">
                <a:solidFill>
                  <a:srgbClr val="333E48"/>
                </a:solidFill>
              </a:rPr>
            </a:br>
            <a:r>
              <a:rPr lang="en-US" sz="800" dirty="0">
                <a:solidFill>
                  <a:srgbClr val="333E48"/>
                </a:solidFill>
              </a:rPr>
              <a:t>(80-85% shared savings option)</a:t>
            </a:r>
          </a:p>
        </p:txBody>
      </p:sp>
      <p:sp>
        <p:nvSpPr>
          <p:cNvPr id="41" name="Text Placeholder 31"/>
          <p:cNvSpPr txBox="1">
            <a:spLocks/>
          </p:cNvSpPr>
          <p:nvPr/>
        </p:nvSpPr>
        <p:spPr bwMode="gray">
          <a:xfrm>
            <a:off x="5018253" y="2360342"/>
            <a:ext cx="1097280" cy="802784"/>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800" dirty="0">
                <a:solidFill>
                  <a:srgbClr val="333E48"/>
                </a:solidFill>
              </a:rPr>
              <a:t>Next Generation </a:t>
            </a:r>
            <a:br>
              <a:rPr lang="en-US" sz="800" dirty="0">
                <a:solidFill>
                  <a:srgbClr val="333E48"/>
                </a:solidFill>
              </a:rPr>
            </a:br>
            <a:r>
              <a:rPr lang="en-US" sz="800" dirty="0">
                <a:solidFill>
                  <a:srgbClr val="333E48"/>
                </a:solidFill>
              </a:rPr>
              <a:t>ACO Model </a:t>
            </a:r>
            <a:br>
              <a:rPr lang="en-US" sz="800" dirty="0">
                <a:solidFill>
                  <a:srgbClr val="333E48"/>
                </a:solidFill>
              </a:rPr>
            </a:br>
            <a:r>
              <a:rPr lang="en-US" sz="800" dirty="0">
                <a:solidFill>
                  <a:srgbClr val="333E48"/>
                </a:solidFill>
              </a:rPr>
              <a:t>(full risk option)</a:t>
            </a:r>
          </a:p>
          <a:p>
            <a:r>
              <a:rPr lang="en-US" sz="800" dirty="0">
                <a:solidFill>
                  <a:srgbClr val="333E48"/>
                </a:solidFill>
              </a:rPr>
              <a:t>Medicare </a:t>
            </a:r>
            <a:br>
              <a:rPr lang="en-US" sz="800" dirty="0">
                <a:solidFill>
                  <a:srgbClr val="333E48"/>
                </a:solidFill>
              </a:rPr>
            </a:br>
            <a:r>
              <a:rPr lang="en-US" sz="800" dirty="0">
                <a:solidFill>
                  <a:srgbClr val="333E48"/>
                </a:solidFill>
              </a:rPr>
              <a:t>Advantage (provider-sponsored)</a:t>
            </a:r>
          </a:p>
        </p:txBody>
      </p:sp>
      <p:pic>
        <p:nvPicPr>
          <p:cNvPr id="42" name="Picture 2" descr="L:\public\share\ABC Templates and Resources\ABC Art Icons Logos\ABC Modern Icons\Scorecard_che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495" y="1451782"/>
            <a:ext cx="371822" cy="32340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 descr="L:\public\share\ABC Templates and Resources\ABC Art Icons Logos\ABC Modern Icons\Globaliza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6744" y="1451782"/>
            <a:ext cx="323408" cy="32340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L:\public\share\ABC Templates and Resources\ABC Art Icons Logos\ABC Modern Icons\Money_Ba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4411" y="1451781"/>
            <a:ext cx="264814" cy="32341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5" descr="L:\public\share\ABC Templates and Resources\ABC Art Icons Logos\ABC Modern Icons\Dic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4994" y="1451781"/>
            <a:ext cx="365980" cy="323410"/>
          </a:xfrm>
          <a:prstGeom prst="rect">
            <a:avLst/>
          </a:prstGeom>
          <a:noFill/>
          <a:extLst>
            <a:ext uri="{909E8E84-426E-40DD-AFC4-6F175D3DCCD1}">
              <a14:hiddenFill xmlns:a14="http://schemas.microsoft.com/office/drawing/2010/main">
                <a:solidFill>
                  <a:srgbClr val="FFFFFF"/>
                </a:solidFill>
              </a14:hiddenFill>
            </a:ext>
          </a:extLst>
        </p:spPr>
      </p:pic>
      <p:sp>
        <p:nvSpPr>
          <p:cNvPr id="46" name="Chevron 45"/>
          <p:cNvSpPr/>
          <p:nvPr/>
        </p:nvSpPr>
        <p:spPr bwMode="gray">
          <a:xfrm>
            <a:off x="155030" y="1888978"/>
            <a:ext cx="1316752" cy="365760"/>
          </a:xfrm>
          <a:prstGeom prst="chevron">
            <a:avLst/>
          </a:prstGeom>
          <a:solidFill>
            <a:schemeClr val="accent1"/>
          </a:solidFill>
          <a:ln w="9525"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algn="ctr" defTabSz="1463675"/>
            <a:r>
              <a:rPr lang="en-US" sz="800" b="1" dirty="0">
                <a:solidFill>
                  <a:srgbClr val="333E48"/>
                </a:solidFill>
              </a:rPr>
              <a:t>Pay-for-Performance</a:t>
            </a:r>
          </a:p>
        </p:txBody>
      </p:sp>
      <p:pic>
        <p:nvPicPr>
          <p:cNvPr id="47" name="Picture 2" descr="L:\public\share\ABC Templates and Resources\ABC Art Icons Logos\ABC Modern Icons\Combind_Icons_Continuum_of_Car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5086" y="1451630"/>
            <a:ext cx="333556" cy="323712"/>
          </a:xfrm>
          <a:prstGeom prst="rect">
            <a:avLst/>
          </a:prstGeom>
          <a:noFill/>
          <a:extLst>
            <a:ext uri="{909E8E84-426E-40DD-AFC4-6F175D3DCCD1}">
              <a14:hiddenFill xmlns:a14="http://schemas.microsoft.com/office/drawing/2010/main">
                <a:solidFill>
                  <a:srgbClr val="FFFFFF"/>
                </a:solidFill>
              </a14:hiddenFill>
            </a:ext>
          </a:extLst>
        </p:spPr>
      </p:pic>
      <p:sp>
        <p:nvSpPr>
          <p:cNvPr id="48" name="Text Placeholder 31"/>
          <p:cNvSpPr txBox="1">
            <a:spLocks/>
          </p:cNvSpPr>
          <p:nvPr/>
        </p:nvSpPr>
        <p:spPr bwMode="gray">
          <a:xfrm>
            <a:off x="1463585" y="2360342"/>
            <a:ext cx="974815" cy="1359346"/>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800" dirty="0">
                <a:solidFill>
                  <a:srgbClr val="333E48"/>
                </a:solidFill>
              </a:rPr>
              <a:t>Bundled Payments </a:t>
            </a:r>
            <a:br>
              <a:rPr lang="en-US" sz="800" dirty="0">
                <a:solidFill>
                  <a:srgbClr val="333E48"/>
                </a:solidFill>
              </a:rPr>
            </a:br>
            <a:r>
              <a:rPr lang="en-US" sz="800" dirty="0">
                <a:solidFill>
                  <a:srgbClr val="333E48"/>
                </a:solidFill>
              </a:rPr>
              <a:t>for Care </a:t>
            </a:r>
            <a:br>
              <a:rPr lang="en-US" sz="800" dirty="0">
                <a:solidFill>
                  <a:srgbClr val="333E48"/>
                </a:solidFill>
              </a:rPr>
            </a:br>
            <a:r>
              <a:rPr lang="en-US" sz="800" dirty="0">
                <a:solidFill>
                  <a:srgbClr val="333E48"/>
                </a:solidFill>
              </a:rPr>
              <a:t>Improvement </a:t>
            </a:r>
            <a:br>
              <a:rPr lang="en-US" sz="800" dirty="0">
                <a:solidFill>
                  <a:srgbClr val="333E48"/>
                </a:solidFill>
              </a:rPr>
            </a:br>
            <a:r>
              <a:rPr lang="en-US" sz="800" dirty="0">
                <a:solidFill>
                  <a:srgbClr val="333E48"/>
                </a:solidFill>
              </a:rPr>
              <a:t>Initiative (BPCI)</a:t>
            </a:r>
          </a:p>
          <a:p>
            <a:r>
              <a:rPr lang="en-US" sz="800" dirty="0"/>
              <a:t>Comprehensive Care for Joint Replacement </a:t>
            </a:r>
            <a:br>
              <a:rPr lang="en-US" sz="800" dirty="0"/>
            </a:br>
            <a:r>
              <a:rPr lang="en-US" sz="800" dirty="0"/>
              <a:t>(CJR) Model</a:t>
            </a:r>
          </a:p>
          <a:p>
            <a:r>
              <a:rPr lang="en-US" sz="800" dirty="0">
                <a:solidFill>
                  <a:srgbClr val="333E48"/>
                </a:solidFill>
              </a:rPr>
              <a:t>Episode Payment Models</a:t>
            </a:r>
          </a:p>
        </p:txBody>
      </p:sp>
      <p:sp>
        <p:nvSpPr>
          <p:cNvPr id="49" name="Right Arrow 48"/>
          <p:cNvSpPr/>
          <p:nvPr/>
        </p:nvSpPr>
        <p:spPr bwMode="gray">
          <a:xfrm>
            <a:off x="320674" y="3780627"/>
            <a:ext cx="5759451" cy="399457"/>
          </a:xfrm>
          <a:prstGeom prst="rightArrow">
            <a:avLst/>
          </a:prstGeom>
          <a:solidFill>
            <a:schemeClr val="accent6"/>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800" b="1" dirty="0">
                <a:solidFill>
                  <a:schemeClr val="bg1"/>
                </a:solidFill>
              </a:rPr>
              <a:t>Increasing Financial Risk</a:t>
            </a:r>
          </a:p>
        </p:txBody>
      </p:sp>
    </p:spTree>
    <p:extLst>
      <p:ext uri="{BB962C8B-B14F-4D97-AF65-F5344CB8AC3E}">
        <p14:creationId xmlns:p14="http://schemas.microsoft.com/office/powerpoint/2010/main" val="817342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of Bundled Payments in Question</a:t>
            </a:r>
          </a:p>
        </p:txBody>
      </p:sp>
      <p:sp>
        <p:nvSpPr>
          <p:cNvPr id="3" name="Text Placeholder 2"/>
          <p:cNvSpPr>
            <a:spLocks noGrp="1"/>
          </p:cNvSpPr>
          <p:nvPr>
            <p:ph type="body" sz="quarter" idx="25"/>
          </p:nvPr>
        </p:nvSpPr>
        <p:spPr>
          <a:xfrm>
            <a:off x="320674" y="718356"/>
            <a:ext cx="6080125" cy="215444"/>
          </a:xfrm>
        </p:spPr>
        <p:txBody>
          <a:bodyPr/>
          <a:lstStyle/>
          <a:p>
            <a:r>
              <a:rPr lang="en-US" dirty="0"/>
              <a:t>CMS Poised to Iterate on Voluntary Programs, Scale Back Mandatory Ones</a:t>
            </a:r>
          </a:p>
        </p:txBody>
      </p:sp>
      <p:sp>
        <p:nvSpPr>
          <p:cNvPr id="4" name="Text Placeholder 3"/>
          <p:cNvSpPr>
            <a:spLocks noGrp="1"/>
          </p:cNvSpPr>
          <p:nvPr>
            <p:ph type="body" sz="quarter" idx="26"/>
          </p:nvPr>
        </p:nvSpPr>
        <p:spPr/>
        <p:txBody>
          <a:bodyPr/>
          <a:lstStyle/>
          <a:p>
            <a:r>
              <a:rPr lang="en-US" dirty="0"/>
              <a:t>Bundled Payments</a:t>
            </a:r>
          </a:p>
        </p:txBody>
      </p:sp>
      <p:sp>
        <p:nvSpPr>
          <p:cNvPr id="5" name="Text Placeholder 4"/>
          <p:cNvSpPr>
            <a:spLocks noGrp="1"/>
          </p:cNvSpPr>
          <p:nvPr>
            <p:ph type="body" sz="quarter" idx="27"/>
          </p:nvPr>
        </p:nvSpPr>
        <p:spPr>
          <a:xfrm>
            <a:off x="3073400" y="4234291"/>
            <a:ext cx="3327400" cy="566309"/>
          </a:xfrm>
        </p:spPr>
        <p:txBody>
          <a:bodyPr/>
          <a:lstStyle/>
          <a:p>
            <a:r>
              <a:rPr lang="en-US" dirty="0"/>
              <a:t>Source: Jankowski, G., “The New “Price” of U.S. Health Care: The Future of Value-based Reimbursement Under President-elect Trump and Tom Price,” </a:t>
            </a:r>
            <a:r>
              <a:rPr lang="en-US" i="1" dirty="0"/>
              <a:t>JDSUPRA</a:t>
            </a:r>
            <a:r>
              <a:rPr lang="en-US" dirty="0"/>
              <a:t>, Jan. 10, 2017; Dickson, V., “Hospitals call on Trump administration to end mandatory bundled pay programs,” </a:t>
            </a:r>
            <a:r>
              <a:rPr lang="en-US" i="1" dirty="0"/>
              <a:t>Modern Healthcare</a:t>
            </a:r>
            <a:r>
              <a:rPr lang="en-US" dirty="0"/>
              <a:t>, April 24, 2017; CMS, “Medicare Program; Cancellation of Advancing Care Coordination through Episode Payment and Cardiac Rehabilitation Incentive Payment Models; Changes to Comprehensive Care for Joint Replacement Payment Model: Extreme and Uncontrollable Circumstances Policy for the Comprehensive Care for Joint Replacement Payment Model,” November 30, 2017; Health Care Advisory Board interviews and analysis.</a:t>
            </a:r>
          </a:p>
        </p:txBody>
      </p:sp>
      <p:sp>
        <p:nvSpPr>
          <p:cNvPr id="8" name="Text Placeholder 7"/>
          <p:cNvSpPr>
            <a:spLocks noGrp="1"/>
          </p:cNvSpPr>
          <p:nvPr>
            <p:ph type="body" sz="quarter" idx="28"/>
          </p:nvPr>
        </p:nvSpPr>
        <p:spPr>
          <a:xfrm>
            <a:off x="-2" y="4229388"/>
            <a:ext cx="3073402" cy="436017"/>
          </a:xfrm>
        </p:spPr>
        <p:txBody>
          <a:bodyPr/>
          <a:lstStyle/>
          <a:p>
            <a:r>
              <a:rPr lang="en-US" dirty="0"/>
              <a:t>Episode Payment Models.</a:t>
            </a:r>
          </a:p>
          <a:p>
            <a:r>
              <a:rPr lang="en-US" dirty="0"/>
              <a:t>Coronary artery bypass graft and acute myocardial infarction; MS-DRGs: 280-282; 246-251; 231-236</a:t>
            </a:r>
          </a:p>
          <a:p>
            <a:r>
              <a:rPr lang="en-US" dirty="0"/>
              <a:t>Comprehensive Joint Replacement.</a:t>
            </a:r>
          </a:p>
          <a:p>
            <a:r>
              <a:rPr lang="en-US" dirty="0"/>
              <a:t>Surgical hip/femur fracture treatment; MS-DRGs: 480-482.</a:t>
            </a:r>
          </a:p>
          <a:p>
            <a:r>
              <a:rPr lang="en-US" dirty="0"/>
              <a:t>Bundled Payments for Care Improvement.</a:t>
            </a:r>
          </a:p>
        </p:txBody>
      </p:sp>
      <p:sp>
        <p:nvSpPr>
          <p:cNvPr id="46" name="TextBox 45"/>
          <p:cNvSpPr txBox="1"/>
          <p:nvPr/>
        </p:nvSpPr>
        <p:spPr bwMode="gray">
          <a:xfrm>
            <a:off x="311510" y="2886503"/>
            <a:ext cx="5768615" cy="1250949"/>
          </a:xfrm>
          <a:prstGeom prst="rect">
            <a:avLst/>
          </a:prstGeom>
          <a:solidFill>
            <a:schemeClr val="accent1"/>
          </a:solidFill>
          <a:ln w="6350">
            <a:solidFill>
              <a:schemeClr val="bg1"/>
            </a:solidFill>
          </a:ln>
        </p:spPr>
        <p:txBody>
          <a:bodyPr wrap="square" lIns="182880" tIns="274320" rIns="182880" bIns="0" rtlCol="0">
            <a:noAutofit/>
          </a:bodyPr>
          <a:lstStyle/>
          <a:p>
            <a:pPr>
              <a:spcBef>
                <a:spcPts val="500"/>
              </a:spcBef>
            </a:pPr>
            <a:r>
              <a:rPr lang="en-US" sz="1100" b="1" dirty="0"/>
              <a:t>CMS Committed to Exploring New Bundled Payment Programs</a:t>
            </a:r>
          </a:p>
        </p:txBody>
      </p:sp>
      <p:sp>
        <p:nvSpPr>
          <p:cNvPr id="53" name="TextBox 52"/>
          <p:cNvSpPr txBox="1"/>
          <p:nvPr/>
        </p:nvSpPr>
        <p:spPr bwMode="gray">
          <a:xfrm>
            <a:off x="489995" y="3407524"/>
            <a:ext cx="5584587" cy="461665"/>
          </a:xfrm>
          <a:prstGeom prst="rect">
            <a:avLst/>
          </a:prstGeom>
          <a:noFill/>
        </p:spPr>
        <p:txBody>
          <a:bodyPr wrap="square" lIns="0" tIns="0" rIns="0" bIns="0" rtlCol="0">
            <a:spAutoFit/>
          </a:bodyPr>
          <a:lstStyle/>
          <a:p>
            <a:r>
              <a:rPr lang="en-US" sz="1000" dirty="0"/>
              <a:t>“We [at CMS] believe the best way to drive health system change while [reducing] burden &amp; maintaining access to care is </a:t>
            </a:r>
            <a:r>
              <a:rPr lang="en-US" sz="1000" b="1" dirty="0"/>
              <a:t>through developing different bundled payment models &amp; engaging more providers</a:t>
            </a:r>
            <a:r>
              <a:rPr lang="en-US" sz="1000" dirty="0"/>
              <a:t>”</a:t>
            </a:r>
          </a:p>
        </p:txBody>
      </p:sp>
      <p:sp>
        <p:nvSpPr>
          <p:cNvPr id="54" name="TextBox 53"/>
          <p:cNvSpPr txBox="1"/>
          <p:nvPr/>
        </p:nvSpPr>
        <p:spPr bwMode="gray">
          <a:xfrm>
            <a:off x="1901468" y="3897614"/>
            <a:ext cx="4178656" cy="258532"/>
          </a:xfrm>
          <a:prstGeom prst="rect">
            <a:avLst/>
          </a:prstGeom>
          <a:noFill/>
        </p:spPr>
        <p:txBody>
          <a:bodyPr wrap="square" lIns="0" tIns="0" rIns="182880" bIns="118872" rtlCol="0" anchor="b">
            <a:spAutoFit/>
          </a:bodyPr>
          <a:lstStyle/>
          <a:p>
            <a:pPr algn="r"/>
            <a:r>
              <a:rPr lang="en-US" sz="900" i="1" dirty="0"/>
              <a:t>Seema </a:t>
            </a:r>
            <a:r>
              <a:rPr lang="en-US" sz="900" i="1" dirty="0" err="1"/>
              <a:t>Verma</a:t>
            </a:r>
            <a:r>
              <a:rPr lang="en-US" sz="900" i="1" dirty="0"/>
              <a:t>, CMS Administrator, November 30</a:t>
            </a:r>
            <a:r>
              <a:rPr lang="en-US" sz="900" i="1" baseline="30000" dirty="0"/>
              <a:t>th </a:t>
            </a:r>
            <a:r>
              <a:rPr lang="en-US" sz="900" i="1" dirty="0"/>
              <a:t>2017 </a:t>
            </a:r>
          </a:p>
        </p:txBody>
      </p:sp>
      <p:grpSp>
        <p:nvGrpSpPr>
          <p:cNvPr id="55" name="Group 54"/>
          <p:cNvGrpSpPr/>
          <p:nvPr/>
        </p:nvGrpSpPr>
        <p:grpSpPr bwMode="gray">
          <a:xfrm>
            <a:off x="311510" y="2886503"/>
            <a:ext cx="319390" cy="218673"/>
            <a:chOff x="4200636" y="2663540"/>
            <a:chExt cx="319390" cy="218673"/>
          </a:xfrm>
        </p:grpSpPr>
        <p:sp>
          <p:nvSpPr>
            <p:cNvPr id="62" name="Freeform 61"/>
            <p:cNvSpPr/>
            <p:nvPr/>
          </p:nvSpPr>
          <p:spPr bwMode="gray">
            <a:xfrm flipH="1">
              <a:off x="4200636" y="2663540"/>
              <a:ext cx="319390" cy="218673"/>
            </a:xfrm>
            <a:custGeom>
              <a:avLst/>
              <a:gdLst>
                <a:gd name="connsiteX0" fmla="*/ 0 w 653858"/>
                <a:gd name="connsiteY0" fmla="*/ 0 h 455948"/>
                <a:gd name="connsiteX1" fmla="*/ 283088 w 653858"/>
                <a:gd name="connsiteY1" fmla="*/ 455948 h 455948"/>
                <a:gd name="connsiteX2" fmla="*/ 653858 w 653858"/>
                <a:gd name="connsiteY2" fmla="*/ 455948 h 455948"/>
                <a:gd name="connsiteX3" fmla="*/ 380791 w 653858"/>
                <a:gd name="connsiteY3" fmla="*/ 5011 h 455948"/>
                <a:gd name="connsiteX4" fmla="*/ 0 w 653858"/>
                <a:gd name="connsiteY4" fmla="*/ 0 h 455948"/>
                <a:gd name="connsiteX0" fmla="*/ 0 w 653858"/>
                <a:gd name="connsiteY0" fmla="*/ 0 h 455948"/>
                <a:gd name="connsiteX1" fmla="*/ 283088 w 653858"/>
                <a:gd name="connsiteY1" fmla="*/ 455948 h 455948"/>
                <a:gd name="connsiteX2" fmla="*/ 653858 w 653858"/>
                <a:gd name="connsiteY2" fmla="*/ 455948 h 455948"/>
                <a:gd name="connsiteX3" fmla="*/ 373648 w 653858"/>
                <a:gd name="connsiteY3" fmla="*/ 249 h 455948"/>
                <a:gd name="connsiteX4" fmla="*/ 0 w 653858"/>
                <a:gd name="connsiteY4" fmla="*/ 0 h 455948"/>
                <a:gd name="connsiteX0" fmla="*/ 0 w 682433"/>
                <a:gd name="connsiteY0" fmla="*/ 0 h 503573"/>
                <a:gd name="connsiteX1" fmla="*/ 311663 w 682433"/>
                <a:gd name="connsiteY1" fmla="*/ 503573 h 503573"/>
                <a:gd name="connsiteX2" fmla="*/ 682433 w 682433"/>
                <a:gd name="connsiteY2" fmla="*/ 503573 h 503573"/>
                <a:gd name="connsiteX3" fmla="*/ 402223 w 682433"/>
                <a:gd name="connsiteY3" fmla="*/ 47874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371267 w 682433"/>
                <a:gd name="connsiteY3" fmla="*/ 249 h 503573"/>
                <a:gd name="connsiteX4" fmla="*/ 0 w 682433"/>
                <a:gd name="connsiteY4" fmla="*/ 0 h 503573"/>
                <a:gd name="connsiteX0" fmla="*/ 0 w 682433"/>
                <a:gd name="connsiteY0" fmla="*/ 0 h 503573"/>
                <a:gd name="connsiteX1" fmla="*/ 311663 w 682433"/>
                <a:gd name="connsiteY1" fmla="*/ 503573 h 503573"/>
                <a:gd name="connsiteX2" fmla="*/ 682433 w 682433"/>
                <a:gd name="connsiteY2" fmla="*/ 503573 h 503573"/>
                <a:gd name="connsiteX3" fmla="*/ 679743 w 682433"/>
                <a:gd name="connsiteY3" fmla="*/ 248 h 503573"/>
                <a:gd name="connsiteX4" fmla="*/ 0 w 682433"/>
                <a:gd name="connsiteY4" fmla="*/ 0 h 50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433" h="503573">
                  <a:moveTo>
                    <a:pt x="0" y="0"/>
                  </a:moveTo>
                  <a:lnTo>
                    <a:pt x="311663" y="503573"/>
                  </a:lnTo>
                  <a:lnTo>
                    <a:pt x="682433" y="503573"/>
                  </a:lnTo>
                  <a:cubicBezTo>
                    <a:pt x="681536" y="335798"/>
                    <a:pt x="680640" y="168023"/>
                    <a:pt x="679743" y="248"/>
                  </a:cubicBezTo>
                  <a:lnTo>
                    <a:pt x="0" y="0"/>
                  </a:lnTo>
                  <a:close/>
                </a:path>
              </a:pathLst>
            </a:custGeom>
            <a:solidFill>
              <a:schemeClr val="accent6"/>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nvGrpSpPr>
            <p:cNvPr id="68" name="Group 67"/>
            <p:cNvGrpSpPr/>
            <p:nvPr/>
          </p:nvGrpSpPr>
          <p:grpSpPr bwMode="gray">
            <a:xfrm>
              <a:off x="4237100" y="2709467"/>
              <a:ext cx="142020" cy="121522"/>
              <a:chOff x="875323" y="2298542"/>
              <a:chExt cx="307976" cy="263525"/>
            </a:xfrm>
            <a:solidFill>
              <a:schemeClr val="bg1"/>
            </a:solidFill>
          </p:grpSpPr>
          <p:sp>
            <p:nvSpPr>
              <p:cNvPr id="69" name="Freeform 68"/>
              <p:cNvSpPr>
                <a:spLocks/>
              </p:cNvSpPr>
              <p:nvPr/>
            </p:nvSpPr>
            <p:spPr bwMode="gray">
              <a:xfrm>
                <a:off x="1042011" y="2298542"/>
                <a:ext cx="141288" cy="26352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69"/>
              <p:cNvSpPr>
                <a:spLocks/>
              </p:cNvSpPr>
              <p:nvPr/>
            </p:nvSpPr>
            <p:spPr bwMode="gray">
              <a:xfrm>
                <a:off x="875323" y="2298542"/>
                <a:ext cx="141288" cy="26352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34" name="Text Placeholder 31"/>
          <p:cNvSpPr txBox="1">
            <a:spLocks/>
          </p:cNvSpPr>
          <p:nvPr/>
        </p:nvSpPr>
        <p:spPr bwMode="gray">
          <a:xfrm>
            <a:off x="311510" y="1637235"/>
            <a:ext cx="1761129" cy="895117"/>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900" b="1" dirty="0">
                <a:solidFill>
                  <a:srgbClr val="333E48"/>
                </a:solidFill>
              </a:rPr>
              <a:t>Mandatory</a:t>
            </a:r>
            <a:r>
              <a:rPr lang="en-US" sz="900" dirty="0">
                <a:solidFill>
                  <a:srgbClr val="333E48"/>
                </a:solidFill>
              </a:rPr>
              <a:t> bundling for CABG</a:t>
            </a:r>
            <a:r>
              <a:rPr lang="en-US" sz="900" baseline="30000" dirty="0">
                <a:solidFill>
                  <a:srgbClr val="333E48"/>
                </a:solidFill>
              </a:rPr>
              <a:t>2</a:t>
            </a:r>
            <a:r>
              <a:rPr lang="en-US" sz="900" dirty="0">
                <a:solidFill>
                  <a:srgbClr val="333E48"/>
                </a:solidFill>
              </a:rPr>
              <a:t> and AMI</a:t>
            </a:r>
            <a:r>
              <a:rPr lang="en-US" sz="900" baseline="30000" dirty="0">
                <a:solidFill>
                  <a:srgbClr val="333E48"/>
                </a:solidFill>
              </a:rPr>
              <a:t>2</a:t>
            </a:r>
            <a:r>
              <a:rPr lang="en-US" sz="900" dirty="0">
                <a:solidFill>
                  <a:srgbClr val="333E48"/>
                </a:solidFill>
              </a:rPr>
              <a:t>, originally slated to go into effect July 2017</a:t>
            </a:r>
          </a:p>
          <a:p>
            <a:r>
              <a:rPr lang="en-US" sz="900" dirty="0"/>
              <a:t>Final rule released on November 30</a:t>
            </a:r>
            <a:r>
              <a:rPr lang="en-US" sz="900" baseline="30000" dirty="0"/>
              <a:t>th</a:t>
            </a:r>
            <a:r>
              <a:rPr lang="en-US" sz="900" dirty="0"/>
              <a:t> cancels</a:t>
            </a:r>
            <a:br>
              <a:rPr lang="en-US" sz="900" dirty="0"/>
            </a:br>
            <a:r>
              <a:rPr lang="en-US" sz="900" dirty="0"/>
              <a:t>both programs</a:t>
            </a:r>
          </a:p>
        </p:txBody>
      </p:sp>
      <p:pic>
        <p:nvPicPr>
          <p:cNvPr id="73" name="Picture 14" descr="L:\public\share\ABC Templates and Resources\Template Resources (AB and TABC)\Art Icons Logos (AB and TABC)\Icons (AB and TABC)\Heart.pn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1" b="25241"/>
          <a:stretch/>
        </p:blipFill>
        <p:spPr bwMode="auto">
          <a:xfrm>
            <a:off x="1675013" y="1057581"/>
            <a:ext cx="273051" cy="273436"/>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Connector 32"/>
          <p:cNvCxnSpPr/>
          <p:nvPr/>
        </p:nvCxnSpPr>
        <p:spPr bwMode="gray">
          <a:xfrm>
            <a:off x="311510" y="1331529"/>
            <a:ext cx="16867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bwMode="gray">
          <a:xfrm>
            <a:off x="311510" y="1364785"/>
            <a:ext cx="1636554" cy="153888"/>
          </a:xfrm>
          <a:prstGeom prst="rect">
            <a:avLst/>
          </a:prstGeom>
          <a:noFill/>
        </p:spPr>
        <p:txBody>
          <a:bodyPr wrap="square" lIns="0" tIns="0" rIns="0" bIns="0" rtlCol="0">
            <a:spAutoFit/>
          </a:bodyPr>
          <a:lstStyle/>
          <a:p>
            <a:pPr>
              <a:spcBef>
                <a:spcPts val="300"/>
              </a:spcBef>
            </a:pPr>
            <a:r>
              <a:rPr lang="en-US" sz="1000" b="1" dirty="0"/>
              <a:t>Cardiac EPMs</a:t>
            </a:r>
            <a:r>
              <a:rPr lang="en-US" sz="1000" b="1" baseline="30000" dirty="0"/>
              <a:t>1</a:t>
            </a:r>
            <a:r>
              <a:rPr lang="en-US" sz="1000" b="1" dirty="0"/>
              <a:t> Cancelled </a:t>
            </a:r>
          </a:p>
        </p:txBody>
      </p:sp>
      <p:sp>
        <p:nvSpPr>
          <p:cNvPr id="30" name="Text Placeholder 31"/>
          <p:cNvSpPr txBox="1">
            <a:spLocks/>
          </p:cNvSpPr>
          <p:nvPr/>
        </p:nvSpPr>
        <p:spPr bwMode="gray">
          <a:xfrm>
            <a:off x="2318210" y="1637747"/>
            <a:ext cx="1547938" cy="1033616"/>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900" b="1" dirty="0">
                <a:solidFill>
                  <a:srgbClr val="333E48"/>
                </a:solidFill>
              </a:rPr>
              <a:t>Mandatory </a:t>
            </a:r>
            <a:r>
              <a:rPr lang="en-US" sz="900" dirty="0">
                <a:solidFill>
                  <a:srgbClr val="333E48"/>
                </a:solidFill>
              </a:rPr>
              <a:t>bundling for hip and knee replacements, originally in 67 markets </a:t>
            </a:r>
          </a:p>
          <a:p>
            <a:r>
              <a:rPr lang="en-US" sz="900" dirty="0"/>
              <a:t>Final rule makes participation in 33 markets voluntary, cancels planned expansion to SHFFT</a:t>
            </a:r>
            <a:r>
              <a:rPr lang="en-US" sz="900" baseline="30000" dirty="0"/>
              <a:t>4</a:t>
            </a:r>
          </a:p>
        </p:txBody>
      </p:sp>
      <p:cxnSp>
        <p:nvCxnSpPr>
          <p:cNvPr id="29" name="Straight Connector 28"/>
          <p:cNvCxnSpPr/>
          <p:nvPr/>
        </p:nvCxnSpPr>
        <p:spPr bwMode="gray">
          <a:xfrm>
            <a:off x="2318210" y="1332041"/>
            <a:ext cx="16867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bwMode="gray">
          <a:xfrm>
            <a:off x="2318210" y="1365298"/>
            <a:ext cx="1686798" cy="153888"/>
          </a:xfrm>
          <a:prstGeom prst="rect">
            <a:avLst/>
          </a:prstGeom>
          <a:noFill/>
        </p:spPr>
        <p:txBody>
          <a:bodyPr wrap="square" lIns="0" tIns="0" rIns="0" bIns="0" rtlCol="0">
            <a:spAutoFit/>
          </a:bodyPr>
          <a:lstStyle/>
          <a:p>
            <a:pPr>
              <a:spcBef>
                <a:spcPts val="300"/>
              </a:spcBef>
            </a:pPr>
            <a:r>
              <a:rPr lang="en-US" sz="1000" b="1" dirty="0"/>
              <a:t>CJR</a:t>
            </a:r>
            <a:r>
              <a:rPr lang="en-US" sz="1000" b="1" baseline="30000" dirty="0"/>
              <a:t>3</a:t>
            </a:r>
            <a:r>
              <a:rPr lang="en-US" sz="1000" b="1" dirty="0"/>
              <a:t> Scaled Back </a:t>
            </a:r>
          </a:p>
        </p:txBody>
      </p:sp>
      <p:pic>
        <p:nvPicPr>
          <p:cNvPr id="74" name="Picture 43" descr="L:\public\share\ABC Templates and Resources\Template Resources (AB and TABC)\Art Icons Logos (AB and TABC)\Icons (AB and TABC)\Knee-Joint.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1" b="25241"/>
          <a:stretch/>
        </p:blipFill>
        <p:spPr bwMode="auto">
          <a:xfrm>
            <a:off x="3660240" y="1058089"/>
            <a:ext cx="297180" cy="27344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1" descr="L:\public\share\ABC Templates and Resources\Template Resources (AB and TABC)\Art Icons Logos (AB and TABC)\Icons (AB and TABC)\Scorecard-check.pn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b="29020"/>
          <a:stretch/>
        </p:blipFill>
        <p:spPr bwMode="auto">
          <a:xfrm>
            <a:off x="5554419" y="1105207"/>
            <a:ext cx="365760" cy="22581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bwMode="gray">
          <a:xfrm>
            <a:off x="4331776" y="1364786"/>
            <a:ext cx="1588404" cy="153888"/>
          </a:xfrm>
          <a:prstGeom prst="rect">
            <a:avLst/>
          </a:prstGeom>
          <a:noFill/>
        </p:spPr>
        <p:txBody>
          <a:bodyPr wrap="square" lIns="0" tIns="0" rIns="0" bIns="0" rtlCol="0">
            <a:spAutoFit/>
          </a:bodyPr>
          <a:lstStyle/>
          <a:p>
            <a:pPr lvl="0"/>
            <a:r>
              <a:rPr lang="en-US" sz="1000" b="1" dirty="0"/>
              <a:t>What’s Next for BPCI</a:t>
            </a:r>
            <a:r>
              <a:rPr lang="en-US" sz="1000" b="1" baseline="30000" dirty="0"/>
              <a:t>5</a:t>
            </a:r>
            <a:r>
              <a:rPr lang="en-US" sz="1000" b="1" dirty="0"/>
              <a:t>?</a:t>
            </a:r>
          </a:p>
        </p:txBody>
      </p:sp>
      <p:cxnSp>
        <p:nvCxnSpPr>
          <p:cNvPr id="40" name="Straight Connector 39"/>
          <p:cNvCxnSpPr/>
          <p:nvPr/>
        </p:nvCxnSpPr>
        <p:spPr bwMode="gray">
          <a:xfrm>
            <a:off x="4331775" y="1331529"/>
            <a:ext cx="16270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 Placeholder 31"/>
          <p:cNvSpPr txBox="1">
            <a:spLocks/>
          </p:cNvSpPr>
          <p:nvPr/>
        </p:nvSpPr>
        <p:spPr bwMode="gray">
          <a:xfrm>
            <a:off x="4331775" y="1637235"/>
            <a:ext cx="1627027" cy="1033616"/>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900" b="1" dirty="0">
                <a:solidFill>
                  <a:srgbClr val="333E48"/>
                </a:solidFill>
              </a:rPr>
              <a:t>Optional</a:t>
            </a:r>
            <a:r>
              <a:rPr lang="en-US" sz="900" dirty="0">
                <a:solidFill>
                  <a:srgbClr val="333E48"/>
                </a:solidFill>
              </a:rPr>
              <a:t> bundling program; providers may opt into any of 48 different conditions across four risk models</a:t>
            </a:r>
          </a:p>
          <a:p>
            <a:r>
              <a:rPr lang="en-US" sz="900" dirty="0"/>
              <a:t>Current Models 2, 3, and 4 extended through September 30</a:t>
            </a:r>
            <a:r>
              <a:rPr lang="en-US" sz="900" baseline="30000" dirty="0"/>
              <a:t>th</a:t>
            </a:r>
            <a:r>
              <a:rPr lang="en-US" sz="900" dirty="0"/>
              <a:t>, 2018</a:t>
            </a:r>
          </a:p>
        </p:txBody>
      </p:sp>
    </p:spTree>
    <p:extLst>
      <p:ext uri="{BB962C8B-B14F-4D97-AF65-F5344CB8AC3E}">
        <p14:creationId xmlns:p14="http://schemas.microsoft.com/office/powerpoint/2010/main" val="2586179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22"/>
          </p:nvPr>
        </p:nvSpPr>
        <p:spPr/>
        <p:txBody>
          <a:bodyPr/>
          <a:lstStyle/>
          <a:p>
            <a:r>
              <a:rPr lang="en-US" dirty="0"/>
              <a:t>Finances</a:t>
            </a:r>
          </a:p>
        </p:txBody>
      </p:sp>
      <p:sp>
        <p:nvSpPr>
          <p:cNvPr id="9" name="Text Placeholder 8"/>
          <p:cNvSpPr>
            <a:spLocks noGrp="1"/>
          </p:cNvSpPr>
          <p:nvPr>
            <p:ph type="body" sz="quarter" idx="23"/>
          </p:nvPr>
        </p:nvSpPr>
        <p:spPr>
          <a:xfrm>
            <a:off x="2740002" y="4524276"/>
            <a:ext cx="3613369" cy="258532"/>
          </a:xfrm>
        </p:spPr>
        <p:txBody>
          <a:bodyPr/>
          <a:lstStyle/>
          <a:p>
            <a:r>
              <a:rPr lang="en-US" dirty="0"/>
              <a:t>Source: </a:t>
            </a:r>
            <a:r>
              <a:rPr lang="en-US" dirty="0" err="1"/>
              <a:t>Altarum</a:t>
            </a:r>
            <a:r>
              <a:rPr lang="en-US" dirty="0"/>
              <a:t>, “Health Spending Report,” August, 2017; </a:t>
            </a:r>
            <a:r>
              <a:rPr lang="en-US" dirty="0" err="1"/>
              <a:t>Altarum</a:t>
            </a:r>
            <a:r>
              <a:rPr lang="en-US" dirty="0"/>
              <a:t> “Health Spending Report,” November 2017; CMS, “Table 1:</a:t>
            </a:r>
          </a:p>
          <a:p>
            <a:r>
              <a:rPr lang="en-US" dirty="0"/>
              <a:t>National Health Expenditures and Selected Economic Indicators, Levels and Annual Percent Change: Calendar Years 2009-2025,” 2015, available at www.cms.gov; Market Innovation Center interviews and analysis. </a:t>
            </a:r>
          </a:p>
        </p:txBody>
      </p:sp>
      <p:sp>
        <p:nvSpPr>
          <p:cNvPr id="11" name="Text Placeholder 10"/>
          <p:cNvSpPr>
            <a:spLocks noGrp="1"/>
          </p:cNvSpPr>
          <p:nvPr>
            <p:ph type="body" sz="quarter" idx="25"/>
          </p:nvPr>
        </p:nvSpPr>
        <p:spPr>
          <a:xfrm>
            <a:off x="320040" y="317903"/>
            <a:ext cx="5844540" cy="276999"/>
          </a:xfrm>
        </p:spPr>
        <p:txBody>
          <a:bodyPr/>
          <a:lstStyle/>
          <a:p>
            <a:r>
              <a:rPr lang="en-US" dirty="0"/>
              <a:t>Low Growth in National Health Spending</a:t>
            </a:r>
          </a:p>
        </p:txBody>
      </p:sp>
      <p:sp>
        <p:nvSpPr>
          <p:cNvPr id="27" name="Text Placeholder 16"/>
          <p:cNvSpPr>
            <a:spLocks noGrp="1"/>
          </p:cNvSpPr>
          <p:nvPr>
            <p:ph type="body" sz="quarter" idx="4294967295"/>
          </p:nvPr>
        </p:nvSpPr>
        <p:spPr bwMode="gray">
          <a:xfrm>
            <a:off x="61740" y="4494627"/>
            <a:ext cx="2079480" cy="153888"/>
          </a:xfrm>
          <a:prstGeom prst="rect">
            <a:avLst/>
          </a:prstGeom>
        </p:spPr>
        <p:txBody>
          <a:bodyPr/>
          <a:lstStyle/>
          <a:p>
            <a:pPr marL="0" indent="0">
              <a:spcBef>
                <a:spcPts val="0"/>
              </a:spcBef>
              <a:buNone/>
            </a:pPr>
            <a:r>
              <a:rPr lang="en-US" sz="500" dirty="0">
                <a:solidFill>
                  <a:schemeClr val="accent4"/>
                </a:solidFill>
              </a:rPr>
              <a:t>1)  Projected health spending growth for 2017, as of November, 2017.</a:t>
            </a:r>
          </a:p>
          <a:p>
            <a:pPr marL="0" indent="0">
              <a:spcBef>
                <a:spcPts val="0"/>
              </a:spcBef>
              <a:buNone/>
            </a:pPr>
            <a:r>
              <a:rPr lang="en-US" sz="500" dirty="0">
                <a:solidFill>
                  <a:schemeClr val="accent4"/>
                </a:solidFill>
              </a:rPr>
              <a:t>2)  CMS’s projection was made in 2015. </a:t>
            </a:r>
          </a:p>
        </p:txBody>
      </p:sp>
      <p:sp>
        <p:nvSpPr>
          <p:cNvPr id="29" name="TextBox 28"/>
          <p:cNvSpPr txBox="1"/>
          <p:nvPr/>
        </p:nvSpPr>
        <p:spPr bwMode="gray">
          <a:xfrm>
            <a:off x="5283993" y="3941225"/>
            <a:ext cx="128953" cy="82074"/>
          </a:xfrm>
          <a:prstGeom prst="rect">
            <a:avLst/>
          </a:prstGeom>
          <a:noFill/>
        </p:spPr>
        <p:txBody>
          <a:bodyPr wrap="square" lIns="0" tIns="0" rIns="0" bIns="0" rtlCol="0">
            <a:spAutoFit/>
          </a:bodyPr>
          <a:lstStyle/>
          <a:p>
            <a:pPr>
              <a:spcBef>
                <a:spcPts val="500"/>
              </a:spcBef>
            </a:pPr>
            <a:r>
              <a:rPr lang="en-US" sz="800" i="1" baseline="30000" dirty="0">
                <a:solidFill>
                  <a:schemeClr val="accent5"/>
                </a:solidFill>
              </a:rPr>
              <a:t>1</a:t>
            </a:r>
          </a:p>
        </p:txBody>
      </p:sp>
      <p:graphicFrame>
        <p:nvGraphicFramePr>
          <p:cNvPr id="12" name="Chart 11"/>
          <p:cNvGraphicFramePr/>
          <p:nvPr>
            <p:extLst>
              <p:ext uri="{D42A27DB-BD31-4B8C-83A1-F6EECF244321}">
                <p14:modId xmlns:p14="http://schemas.microsoft.com/office/powerpoint/2010/main" val="3497322434"/>
              </p:ext>
            </p:extLst>
          </p:nvPr>
        </p:nvGraphicFramePr>
        <p:xfrm>
          <a:off x="373381" y="1257447"/>
          <a:ext cx="5234939" cy="331447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bwMode="gray">
          <a:xfrm>
            <a:off x="373380" y="851889"/>
            <a:ext cx="4634057" cy="307777"/>
          </a:xfrm>
          <a:prstGeom prst="rect">
            <a:avLst/>
          </a:prstGeom>
          <a:noFill/>
        </p:spPr>
        <p:txBody>
          <a:bodyPr wrap="square" lIns="0" tIns="0" rIns="0" bIns="0" rtlCol="0">
            <a:spAutoFit/>
          </a:bodyPr>
          <a:lstStyle/>
          <a:p>
            <a:r>
              <a:rPr lang="en-US" sz="1000" b="1" dirty="0"/>
              <a:t>Annual Percent Growth in National Health Expenditures</a:t>
            </a:r>
            <a:r>
              <a:rPr lang="en-US" sz="1000" i="1" dirty="0"/>
              <a:t> </a:t>
            </a:r>
            <a:br>
              <a:rPr lang="en-US" sz="1000" i="1" dirty="0"/>
            </a:br>
            <a:r>
              <a:rPr lang="en-US" sz="1000" i="1" dirty="0"/>
              <a:t>2010-2017</a:t>
            </a:r>
          </a:p>
        </p:txBody>
      </p:sp>
      <p:sp>
        <p:nvSpPr>
          <p:cNvPr id="14" name="TextBox 13"/>
          <p:cNvSpPr txBox="1"/>
          <p:nvPr/>
        </p:nvSpPr>
        <p:spPr bwMode="gray">
          <a:xfrm>
            <a:off x="5283993" y="3941225"/>
            <a:ext cx="128953" cy="82074"/>
          </a:xfrm>
          <a:prstGeom prst="rect">
            <a:avLst/>
          </a:prstGeom>
          <a:noFill/>
        </p:spPr>
        <p:txBody>
          <a:bodyPr wrap="square" lIns="0" tIns="0" rIns="0" bIns="0" rtlCol="0">
            <a:spAutoFit/>
          </a:bodyPr>
          <a:lstStyle/>
          <a:p>
            <a:pPr>
              <a:spcBef>
                <a:spcPts val="500"/>
              </a:spcBef>
            </a:pPr>
            <a:r>
              <a:rPr lang="en-US" sz="800" i="1" baseline="30000" dirty="0">
                <a:solidFill>
                  <a:schemeClr val="accent5"/>
                </a:solidFill>
              </a:rPr>
              <a:t>1</a:t>
            </a:r>
          </a:p>
        </p:txBody>
      </p:sp>
      <p:sp>
        <p:nvSpPr>
          <p:cNvPr id="15" name="Line Callout 1 14"/>
          <p:cNvSpPr/>
          <p:nvPr/>
        </p:nvSpPr>
        <p:spPr bwMode="gray">
          <a:xfrm>
            <a:off x="4587737" y="1530350"/>
            <a:ext cx="1267483" cy="707065"/>
          </a:xfrm>
          <a:prstGeom prst="borderCallout1">
            <a:avLst>
              <a:gd name="adj1" fmla="val 99473"/>
              <a:gd name="adj2" fmla="val 50851"/>
              <a:gd name="adj3" fmla="val 161294"/>
              <a:gd name="adj4" fmla="val 50629"/>
            </a:avLst>
          </a:prstGeom>
          <a:solidFill>
            <a:schemeClr val="accent3"/>
          </a:solidFill>
          <a:ln w="12700" cap="flat" cmpd="sng" algn="ctr">
            <a:solidFill>
              <a:schemeClr val="accent3"/>
            </a:solidFill>
            <a:prstDash val="solid"/>
            <a:round/>
            <a:headEnd type="none" w="med" len="med"/>
            <a:tailEnd type="oval" w="sm" len="sm"/>
          </a:ln>
          <a:effectLst/>
        </p:spPr>
        <p:txBody>
          <a:bodyPr vert="horz" wrap="square" lIns="91435" tIns="45718" rIns="91435" bIns="45718" numCol="1" rtlCol="0" anchor="t" anchorCtr="0" compatLnSpc="1">
            <a:prstTxWarp prst="textNoShape">
              <a:avLst/>
            </a:prstTxWarp>
          </a:bodyPr>
          <a:lstStyle/>
          <a:p>
            <a:r>
              <a:rPr lang="en-US" sz="800" dirty="0" err="1">
                <a:solidFill>
                  <a:schemeClr val="bg1"/>
                </a:solidFill>
              </a:rPr>
              <a:t>Altarum’s</a:t>
            </a:r>
            <a:r>
              <a:rPr lang="en-US" sz="800" dirty="0">
                <a:solidFill>
                  <a:schemeClr val="bg1"/>
                </a:solidFill>
              </a:rPr>
              <a:t> projected growth rate, as of Q3, is below CMS’s official projected growth rate of 5.4% for 2017.</a:t>
            </a:r>
            <a:r>
              <a:rPr lang="en-US" sz="800" baseline="30000" dirty="0">
                <a:solidFill>
                  <a:schemeClr val="bg1"/>
                </a:solidFill>
              </a:rPr>
              <a:t>2</a:t>
            </a:r>
            <a:endParaRPr lang="en-US" sz="800" dirty="0">
              <a:solidFill>
                <a:schemeClr val="bg1"/>
              </a:solidFill>
            </a:endParaRPr>
          </a:p>
        </p:txBody>
      </p:sp>
    </p:spTree>
    <p:extLst>
      <p:ext uri="{BB962C8B-B14F-4D97-AF65-F5344CB8AC3E}">
        <p14:creationId xmlns:p14="http://schemas.microsoft.com/office/powerpoint/2010/main" val="4179857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 Deterioration Occurring for Many Providers</a:t>
            </a:r>
          </a:p>
        </p:txBody>
      </p:sp>
      <p:sp>
        <p:nvSpPr>
          <p:cNvPr id="5" name="Text Placeholder 4"/>
          <p:cNvSpPr>
            <a:spLocks noGrp="1"/>
          </p:cNvSpPr>
          <p:nvPr>
            <p:ph type="body" sz="quarter" idx="27"/>
          </p:nvPr>
        </p:nvSpPr>
        <p:spPr>
          <a:xfrm>
            <a:off x="4389120" y="4619012"/>
            <a:ext cx="2011680" cy="181588"/>
          </a:xfrm>
        </p:spPr>
        <p:txBody>
          <a:bodyPr/>
          <a:lstStyle/>
          <a:p>
            <a:r>
              <a:rPr lang="en-US" dirty="0"/>
              <a:t>Source: Moody’s Investors Service, Preliminary Medians, 2013, 2014, 2015, 2016; Health Care Advisory Board interviews and analysis.</a:t>
            </a:r>
          </a:p>
        </p:txBody>
      </p:sp>
      <p:sp>
        <p:nvSpPr>
          <p:cNvPr id="6" name="Text Placeholder 5"/>
          <p:cNvSpPr>
            <a:spLocks noGrp="1"/>
          </p:cNvSpPr>
          <p:nvPr>
            <p:ph type="body" sz="quarter" idx="28"/>
          </p:nvPr>
        </p:nvSpPr>
        <p:spPr>
          <a:xfrm>
            <a:off x="0" y="4253890"/>
            <a:ext cx="1676400" cy="397545"/>
          </a:xfrm>
        </p:spPr>
        <p:txBody>
          <a:bodyPr/>
          <a:lstStyle/>
          <a:p>
            <a:r>
              <a:rPr lang="en-US" dirty="0"/>
              <a:t>Excess margin= (total operating revenue- total operating expense + non operating revenue)/ (total operating revenue + non-operating revenue) *100.</a:t>
            </a:r>
          </a:p>
          <a:p>
            <a:r>
              <a:rPr lang="en-US" dirty="0"/>
              <a:t>Operating margin= (total operating revenue- total operating expense)/ total operating revenue*100.</a:t>
            </a:r>
          </a:p>
        </p:txBody>
      </p:sp>
      <p:graphicFrame>
        <p:nvGraphicFramePr>
          <p:cNvPr id="15" name="Chart 14"/>
          <p:cNvGraphicFramePr/>
          <p:nvPr>
            <p:extLst/>
          </p:nvPr>
        </p:nvGraphicFramePr>
        <p:xfrm>
          <a:off x="441960" y="1277112"/>
          <a:ext cx="5486399" cy="3316224"/>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bwMode="gray">
          <a:xfrm>
            <a:off x="907343" y="4007811"/>
            <a:ext cx="359861" cy="138499"/>
          </a:xfrm>
          <a:prstGeom prst="rect">
            <a:avLst/>
          </a:prstGeom>
          <a:noFill/>
        </p:spPr>
        <p:txBody>
          <a:bodyPr wrap="square" lIns="0" tIns="0" rIns="0" bIns="0" rtlCol="0">
            <a:spAutoFit/>
          </a:bodyPr>
          <a:lstStyle/>
          <a:p>
            <a:pPr>
              <a:spcBef>
                <a:spcPts val="500"/>
              </a:spcBef>
            </a:pPr>
            <a:r>
              <a:rPr lang="en-US" sz="900" b="1" dirty="0">
                <a:solidFill>
                  <a:srgbClr val="333E48"/>
                </a:solidFill>
              </a:rPr>
              <a:t>2013</a:t>
            </a:r>
          </a:p>
        </p:txBody>
      </p:sp>
      <p:sp>
        <p:nvSpPr>
          <p:cNvPr id="17" name="TextBox 16"/>
          <p:cNvSpPr txBox="1"/>
          <p:nvPr/>
        </p:nvSpPr>
        <p:spPr bwMode="gray">
          <a:xfrm>
            <a:off x="2299381" y="4007810"/>
            <a:ext cx="359861" cy="138499"/>
          </a:xfrm>
          <a:prstGeom prst="rect">
            <a:avLst/>
          </a:prstGeom>
          <a:noFill/>
        </p:spPr>
        <p:txBody>
          <a:bodyPr wrap="square" lIns="0" tIns="0" rIns="0" bIns="0" rtlCol="0">
            <a:spAutoFit/>
          </a:bodyPr>
          <a:lstStyle/>
          <a:p>
            <a:pPr>
              <a:spcBef>
                <a:spcPts val="500"/>
              </a:spcBef>
            </a:pPr>
            <a:r>
              <a:rPr lang="en-US" sz="900" b="1" dirty="0">
                <a:solidFill>
                  <a:srgbClr val="333E48"/>
                </a:solidFill>
              </a:rPr>
              <a:t>2014</a:t>
            </a:r>
          </a:p>
        </p:txBody>
      </p:sp>
      <p:sp>
        <p:nvSpPr>
          <p:cNvPr id="18" name="TextBox 17"/>
          <p:cNvSpPr txBox="1"/>
          <p:nvPr/>
        </p:nvSpPr>
        <p:spPr bwMode="gray">
          <a:xfrm>
            <a:off x="3754009" y="4007809"/>
            <a:ext cx="359861" cy="138499"/>
          </a:xfrm>
          <a:prstGeom prst="rect">
            <a:avLst/>
          </a:prstGeom>
          <a:noFill/>
        </p:spPr>
        <p:txBody>
          <a:bodyPr wrap="square" lIns="0" tIns="0" rIns="0" bIns="0" rtlCol="0">
            <a:spAutoFit/>
          </a:bodyPr>
          <a:lstStyle/>
          <a:p>
            <a:pPr>
              <a:spcBef>
                <a:spcPts val="500"/>
              </a:spcBef>
            </a:pPr>
            <a:r>
              <a:rPr lang="en-US" sz="900" b="1" dirty="0">
                <a:solidFill>
                  <a:srgbClr val="333E48"/>
                </a:solidFill>
              </a:rPr>
              <a:t>2015</a:t>
            </a:r>
          </a:p>
        </p:txBody>
      </p:sp>
      <p:sp>
        <p:nvSpPr>
          <p:cNvPr id="19" name="TextBox 18"/>
          <p:cNvSpPr txBox="1"/>
          <p:nvPr/>
        </p:nvSpPr>
        <p:spPr bwMode="gray">
          <a:xfrm>
            <a:off x="5161453" y="4007809"/>
            <a:ext cx="359861" cy="138499"/>
          </a:xfrm>
          <a:prstGeom prst="rect">
            <a:avLst/>
          </a:prstGeom>
          <a:noFill/>
        </p:spPr>
        <p:txBody>
          <a:bodyPr wrap="square" lIns="0" tIns="0" rIns="0" bIns="0" rtlCol="0">
            <a:spAutoFit/>
          </a:bodyPr>
          <a:lstStyle/>
          <a:p>
            <a:pPr>
              <a:spcBef>
                <a:spcPts val="500"/>
              </a:spcBef>
            </a:pPr>
            <a:r>
              <a:rPr lang="en-US" sz="900" b="1" dirty="0">
                <a:solidFill>
                  <a:srgbClr val="333E48"/>
                </a:solidFill>
              </a:rPr>
              <a:t>2016</a:t>
            </a:r>
          </a:p>
        </p:txBody>
      </p:sp>
      <p:grpSp>
        <p:nvGrpSpPr>
          <p:cNvPr id="23" name="Group 22"/>
          <p:cNvGrpSpPr/>
          <p:nvPr/>
        </p:nvGrpSpPr>
        <p:grpSpPr>
          <a:xfrm>
            <a:off x="652120" y="3860046"/>
            <a:ext cx="877976" cy="123111"/>
            <a:chOff x="894436" y="3619254"/>
            <a:chExt cx="877976" cy="123111"/>
          </a:xfrm>
        </p:grpSpPr>
        <p:sp>
          <p:nvSpPr>
            <p:cNvPr id="20" name="TextBox 19"/>
            <p:cNvSpPr txBox="1"/>
            <p:nvPr/>
          </p:nvSpPr>
          <p:spPr bwMode="gray">
            <a:xfrm>
              <a:off x="894436" y="3619254"/>
              <a:ext cx="182880" cy="123111"/>
            </a:xfrm>
            <a:prstGeom prst="rect">
              <a:avLst/>
            </a:prstGeom>
            <a:noFill/>
          </p:spPr>
          <p:txBody>
            <a:bodyPr wrap="square" lIns="0" tIns="0" rIns="0" bIns="0" rtlCol="0">
              <a:spAutoFit/>
            </a:bodyPr>
            <a:lstStyle/>
            <a:p>
              <a:pPr>
                <a:spcBef>
                  <a:spcPts val="500"/>
                </a:spcBef>
              </a:pPr>
              <a:r>
                <a:rPr lang="en-US" sz="800" i="1" dirty="0">
                  <a:solidFill>
                    <a:srgbClr val="333E48"/>
                  </a:solidFill>
                </a:rPr>
                <a:t>Aa</a:t>
              </a:r>
            </a:p>
          </p:txBody>
        </p:sp>
        <p:sp>
          <p:nvSpPr>
            <p:cNvPr id="21" name="TextBox 20"/>
            <p:cNvSpPr txBox="1"/>
            <p:nvPr/>
          </p:nvSpPr>
          <p:spPr bwMode="gray">
            <a:xfrm>
              <a:off x="1149659" y="3619254"/>
              <a:ext cx="260531" cy="123111"/>
            </a:xfrm>
            <a:prstGeom prst="rect">
              <a:avLst/>
            </a:prstGeom>
            <a:noFill/>
          </p:spPr>
          <p:txBody>
            <a:bodyPr wrap="square" lIns="0" tIns="0" rIns="0" bIns="0" rtlCol="0">
              <a:spAutoFit/>
            </a:bodyPr>
            <a:lstStyle/>
            <a:p>
              <a:pPr>
                <a:spcBef>
                  <a:spcPts val="500"/>
                </a:spcBef>
              </a:pPr>
              <a:r>
                <a:rPr lang="en-US" sz="800" i="1" dirty="0">
                  <a:solidFill>
                    <a:srgbClr val="333E48"/>
                  </a:solidFill>
                </a:rPr>
                <a:t>Baa</a:t>
              </a:r>
            </a:p>
          </p:txBody>
        </p:sp>
        <p:sp>
          <p:nvSpPr>
            <p:cNvPr id="22" name="TextBox 21"/>
            <p:cNvSpPr txBox="1"/>
            <p:nvPr/>
          </p:nvSpPr>
          <p:spPr bwMode="gray">
            <a:xfrm>
              <a:off x="1407658" y="3619254"/>
              <a:ext cx="364754" cy="123111"/>
            </a:xfrm>
            <a:prstGeom prst="rect">
              <a:avLst/>
            </a:prstGeom>
            <a:noFill/>
          </p:spPr>
          <p:txBody>
            <a:bodyPr wrap="square" lIns="0" tIns="0" rIns="0" bIns="0" rtlCol="0">
              <a:spAutoFit/>
            </a:bodyPr>
            <a:lstStyle/>
            <a:p>
              <a:pPr>
                <a:spcBef>
                  <a:spcPts val="500"/>
                </a:spcBef>
              </a:pPr>
              <a:r>
                <a:rPr lang="en-US" sz="800" i="1" dirty="0">
                  <a:solidFill>
                    <a:srgbClr val="333E48"/>
                  </a:solidFill>
                </a:rPr>
                <a:t>Median</a:t>
              </a:r>
            </a:p>
          </p:txBody>
        </p:sp>
      </p:grpSp>
      <p:grpSp>
        <p:nvGrpSpPr>
          <p:cNvPr id="24" name="Group 23"/>
          <p:cNvGrpSpPr/>
          <p:nvPr/>
        </p:nvGrpSpPr>
        <p:grpSpPr>
          <a:xfrm>
            <a:off x="2101444" y="3860046"/>
            <a:ext cx="855116" cy="123111"/>
            <a:chOff x="932536" y="3619254"/>
            <a:chExt cx="855116" cy="123111"/>
          </a:xfrm>
        </p:grpSpPr>
        <p:sp>
          <p:nvSpPr>
            <p:cNvPr id="25" name="TextBox 24"/>
            <p:cNvSpPr txBox="1"/>
            <p:nvPr/>
          </p:nvSpPr>
          <p:spPr bwMode="gray">
            <a:xfrm>
              <a:off x="932536" y="3619254"/>
              <a:ext cx="182880" cy="123111"/>
            </a:xfrm>
            <a:prstGeom prst="rect">
              <a:avLst/>
            </a:prstGeom>
            <a:noFill/>
          </p:spPr>
          <p:txBody>
            <a:bodyPr wrap="square" lIns="0" tIns="0" rIns="0" bIns="0" rtlCol="0">
              <a:spAutoFit/>
            </a:bodyPr>
            <a:lstStyle/>
            <a:p>
              <a:pPr>
                <a:spcBef>
                  <a:spcPts val="500"/>
                </a:spcBef>
              </a:pPr>
              <a:r>
                <a:rPr lang="en-US" sz="800" i="1" dirty="0">
                  <a:solidFill>
                    <a:srgbClr val="333E48"/>
                  </a:solidFill>
                </a:rPr>
                <a:t>Aa</a:t>
              </a:r>
            </a:p>
          </p:txBody>
        </p:sp>
        <p:sp>
          <p:nvSpPr>
            <p:cNvPr id="26" name="TextBox 25"/>
            <p:cNvSpPr txBox="1"/>
            <p:nvPr/>
          </p:nvSpPr>
          <p:spPr bwMode="gray">
            <a:xfrm>
              <a:off x="1180139" y="3619254"/>
              <a:ext cx="260531" cy="123111"/>
            </a:xfrm>
            <a:prstGeom prst="rect">
              <a:avLst/>
            </a:prstGeom>
            <a:noFill/>
          </p:spPr>
          <p:txBody>
            <a:bodyPr wrap="square" lIns="0" tIns="0" rIns="0" bIns="0" rtlCol="0">
              <a:spAutoFit/>
            </a:bodyPr>
            <a:lstStyle/>
            <a:p>
              <a:pPr>
                <a:spcBef>
                  <a:spcPts val="500"/>
                </a:spcBef>
              </a:pPr>
              <a:r>
                <a:rPr lang="en-US" sz="800" i="1" dirty="0">
                  <a:solidFill>
                    <a:srgbClr val="333E48"/>
                  </a:solidFill>
                </a:rPr>
                <a:t>Baa</a:t>
              </a:r>
            </a:p>
          </p:txBody>
        </p:sp>
        <p:sp>
          <p:nvSpPr>
            <p:cNvPr id="27" name="TextBox 26"/>
            <p:cNvSpPr txBox="1"/>
            <p:nvPr/>
          </p:nvSpPr>
          <p:spPr bwMode="gray">
            <a:xfrm>
              <a:off x="1422898" y="3619254"/>
              <a:ext cx="364754" cy="123111"/>
            </a:xfrm>
            <a:prstGeom prst="rect">
              <a:avLst/>
            </a:prstGeom>
            <a:noFill/>
          </p:spPr>
          <p:txBody>
            <a:bodyPr wrap="square" lIns="0" tIns="0" rIns="0" bIns="0" rtlCol="0">
              <a:spAutoFit/>
            </a:bodyPr>
            <a:lstStyle/>
            <a:p>
              <a:pPr>
                <a:spcBef>
                  <a:spcPts val="500"/>
                </a:spcBef>
              </a:pPr>
              <a:r>
                <a:rPr lang="en-US" sz="800" i="1" dirty="0">
                  <a:solidFill>
                    <a:srgbClr val="333E48"/>
                  </a:solidFill>
                </a:rPr>
                <a:t>Median</a:t>
              </a:r>
            </a:p>
          </p:txBody>
        </p:sp>
      </p:grpSp>
      <p:grpSp>
        <p:nvGrpSpPr>
          <p:cNvPr id="28" name="Group 27"/>
          <p:cNvGrpSpPr/>
          <p:nvPr/>
        </p:nvGrpSpPr>
        <p:grpSpPr>
          <a:xfrm>
            <a:off x="3512668" y="3860045"/>
            <a:ext cx="877976" cy="123111"/>
            <a:chOff x="871576" y="3619254"/>
            <a:chExt cx="877976" cy="123111"/>
          </a:xfrm>
        </p:grpSpPr>
        <p:sp>
          <p:nvSpPr>
            <p:cNvPr id="29" name="TextBox 28"/>
            <p:cNvSpPr txBox="1"/>
            <p:nvPr/>
          </p:nvSpPr>
          <p:spPr bwMode="gray">
            <a:xfrm>
              <a:off x="871576" y="3619254"/>
              <a:ext cx="182880" cy="123111"/>
            </a:xfrm>
            <a:prstGeom prst="rect">
              <a:avLst/>
            </a:prstGeom>
            <a:noFill/>
          </p:spPr>
          <p:txBody>
            <a:bodyPr wrap="square" lIns="0" tIns="0" rIns="0" bIns="0" rtlCol="0">
              <a:spAutoFit/>
            </a:bodyPr>
            <a:lstStyle/>
            <a:p>
              <a:pPr>
                <a:spcBef>
                  <a:spcPts val="500"/>
                </a:spcBef>
              </a:pPr>
              <a:r>
                <a:rPr lang="en-US" sz="800" i="1" dirty="0">
                  <a:solidFill>
                    <a:srgbClr val="333E48"/>
                  </a:solidFill>
                </a:rPr>
                <a:t>Aa</a:t>
              </a:r>
            </a:p>
          </p:txBody>
        </p:sp>
        <p:sp>
          <p:nvSpPr>
            <p:cNvPr id="30" name="TextBox 29"/>
            <p:cNvSpPr txBox="1"/>
            <p:nvPr/>
          </p:nvSpPr>
          <p:spPr bwMode="gray">
            <a:xfrm>
              <a:off x="1142039" y="3619254"/>
              <a:ext cx="260531" cy="123111"/>
            </a:xfrm>
            <a:prstGeom prst="rect">
              <a:avLst/>
            </a:prstGeom>
            <a:noFill/>
          </p:spPr>
          <p:txBody>
            <a:bodyPr wrap="square" lIns="0" tIns="0" rIns="0" bIns="0" rtlCol="0">
              <a:spAutoFit/>
            </a:bodyPr>
            <a:lstStyle/>
            <a:p>
              <a:pPr>
                <a:spcBef>
                  <a:spcPts val="500"/>
                </a:spcBef>
              </a:pPr>
              <a:r>
                <a:rPr lang="en-US" sz="800" i="1" dirty="0">
                  <a:solidFill>
                    <a:srgbClr val="333E48"/>
                  </a:solidFill>
                </a:rPr>
                <a:t>Baa</a:t>
              </a:r>
            </a:p>
          </p:txBody>
        </p:sp>
        <p:sp>
          <p:nvSpPr>
            <p:cNvPr id="31" name="TextBox 30"/>
            <p:cNvSpPr txBox="1"/>
            <p:nvPr/>
          </p:nvSpPr>
          <p:spPr bwMode="gray">
            <a:xfrm>
              <a:off x="1384798" y="3619254"/>
              <a:ext cx="364754" cy="123111"/>
            </a:xfrm>
            <a:prstGeom prst="rect">
              <a:avLst/>
            </a:prstGeom>
            <a:noFill/>
          </p:spPr>
          <p:txBody>
            <a:bodyPr wrap="square" lIns="0" tIns="0" rIns="0" bIns="0" rtlCol="0">
              <a:spAutoFit/>
            </a:bodyPr>
            <a:lstStyle/>
            <a:p>
              <a:pPr>
                <a:spcBef>
                  <a:spcPts val="500"/>
                </a:spcBef>
              </a:pPr>
              <a:r>
                <a:rPr lang="en-US" sz="800" i="1" dirty="0">
                  <a:solidFill>
                    <a:srgbClr val="333E48"/>
                  </a:solidFill>
                </a:rPr>
                <a:t>Median</a:t>
              </a:r>
            </a:p>
          </p:txBody>
        </p:sp>
      </p:grpSp>
      <p:grpSp>
        <p:nvGrpSpPr>
          <p:cNvPr id="32" name="Group 31"/>
          <p:cNvGrpSpPr/>
          <p:nvPr/>
        </p:nvGrpSpPr>
        <p:grpSpPr>
          <a:xfrm>
            <a:off x="4955896" y="3860046"/>
            <a:ext cx="855116" cy="123111"/>
            <a:chOff x="917296" y="3619254"/>
            <a:chExt cx="855116" cy="123111"/>
          </a:xfrm>
        </p:grpSpPr>
        <p:sp>
          <p:nvSpPr>
            <p:cNvPr id="33" name="TextBox 32"/>
            <p:cNvSpPr txBox="1"/>
            <p:nvPr/>
          </p:nvSpPr>
          <p:spPr bwMode="gray">
            <a:xfrm>
              <a:off x="917296" y="3619254"/>
              <a:ext cx="182880" cy="123111"/>
            </a:xfrm>
            <a:prstGeom prst="rect">
              <a:avLst/>
            </a:prstGeom>
            <a:noFill/>
          </p:spPr>
          <p:txBody>
            <a:bodyPr wrap="square" lIns="0" tIns="0" rIns="0" bIns="0" rtlCol="0">
              <a:spAutoFit/>
            </a:bodyPr>
            <a:lstStyle/>
            <a:p>
              <a:pPr>
                <a:spcBef>
                  <a:spcPts val="500"/>
                </a:spcBef>
              </a:pPr>
              <a:r>
                <a:rPr lang="en-US" sz="800" i="1" dirty="0">
                  <a:solidFill>
                    <a:srgbClr val="333E48"/>
                  </a:solidFill>
                </a:rPr>
                <a:t>Aa</a:t>
              </a:r>
            </a:p>
          </p:txBody>
        </p:sp>
        <p:sp>
          <p:nvSpPr>
            <p:cNvPr id="34" name="TextBox 33"/>
            <p:cNvSpPr txBox="1"/>
            <p:nvPr/>
          </p:nvSpPr>
          <p:spPr bwMode="gray">
            <a:xfrm>
              <a:off x="1172519" y="3619254"/>
              <a:ext cx="260531" cy="123111"/>
            </a:xfrm>
            <a:prstGeom prst="rect">
              <a:avLst/>
            </a:prstGeom>
            <a:noFill/>
          </p:spPr>
          <p:txBody>
            <a:bodyPr wrap="square" lIns="0" tIns="0" rIns="0" bIns="0" rtlCol="0">
              <a:spAutoFit/>
            </a:bodyPr>
            <a:lstStyle/>
            <a:p>
              <a:pPr>
                <a:spcBef>
                  <a:spcPts val="500"/>
                </a:spcBef>
              </a:pPr>
              <a:r>
                <a:rPr lang="en-US" sz="800" i="1" dirty="0">
                  <a:solidFill>
                    <a:srgbClr val="333E48"/>
                  </a:solidFill>
                </a:rPr>
                <a:t>Baa</a:t>
              </a:r>
            </a:p>
          </p:txBody>
        </p:sp>
        <p:sp>
          <p:nvSpPr>
            <p:cNvPr id="35" name="TextBox 34"/>
            <p:cNvSpPr txBox="1"/>
            <p:nvPr/>
          </p:nvSpPr>
          <p:spPr bwMode="gray">
            <a:xfrm>
              <a:off x="1407658" y="3619254"/>
              <a:ext cx="364754" cy="123111"/>
            </a:xfrm>
            <a:prstGeom prst="rect">
              <a:avLst/>
            </a:prstGeom>
            <a:noFill/>
          </p:spPr>
          <p:txBody>
            <a:bodyPr wrap="square" lIns="0" tIns="0" rIns="0" bIns="0" rtlCol="0">
              <a:spAutoFit/>
            </a:bodyPr>
            <a:lstStyle/>
            <a:p>
              <a:pPr>
                <a:spcBef>
                  <a:spcPts val="500"/>
                </a:spcBef>
              </a:pPr>
              <a:r>
                <a:rPr lang="en-US" sz="800" i="1" dirty="0">
                  <a:solidFill>
                    <a:srgbClr val="333E48"/>
                  </a:solidFill>
                </a:rPr>
                <a:t>Median</a:t>
              </a:r>
            </a:p>
          </p:txBody>
        </p:sp>
      </p:grpSp>
      <p:sp>
        <p:nvSpPr>
          <p:cNvPr id="36" name="TextBox 35"/>
          <p:cNvSpPr txBox="1"/>
          <p:nvPr/>
        </p:nvSpPr>
        <p:spPr bwMode="gray">
          <a:xfrm>
            <a:off x="320675" y="1082971"/>
            <a:ext cx="5360797" cy="338554"/>
          </a:xfrm>
          <a:prstGeom prst="rect">
            <a:avLst/>
          </a:prstGeom>
          <a:noFill/>
        </p:spPr>
        <p:txBody>
          <a:bodyPr vert="horz" wrap="square" lIns="0" tIns="0" rIns="0" bIns="0" rtlCol="0">
            <a:spAutoFit/>
          </a:bodyPr>
          <a:lstStyle/>
          <a:p>
            <a:r>
              <a:rPr lang="en-US" sz="1100" b="1" dirty="0">
                <a:solidFill>
                  <a:srgbClr val="333E48"/>
                </a:solidFill>
              </a:rPr>
              <a:t>Excess Margin</a:t>
            </a:r>
            <a:r>
              <a:rPr lang="en-US" sz="1100" b="1" baseline="30000" dirty="0">
                <a:solidFill>
                  <a:srgbClr val="333E48"/>
                </a:solidFill>
              </a:rPr>
              <a:t>1</a:t>
            </a:r>
            <a:r>
              <a:rPr lang="en-US" sz="1100" b="1" dirty="0">
                <a:solidFill>
                  <a:srgbClr val="333E48"/>
                </a:solidFill>
              </a:rPr>
              <a:t> Medians of Freestanding Hospitals, Single-State &amp; Multi-State Healthcare Systems, by Broad Rating Category </a:t>
            </a:r>
          </a:p>
        </p:txBody>
      </p:sp>
      <p:sp>
        <p:nvSpPr>
          <p:cNvPr id="8" name="TextBox 7"/>
          <p:cNvSpPr txBox="1"/>
          <p:nvPr/>
        </p:nvSpPr>
        <p:spPr bwMode="gray">
          <a:xfrm>
            <a:off x="3791034" y="4253890"/>
            <a:ext cx="43282" cy="92333"/>
          </a:xfrm>
          <a:prstGeom prst="rect">
            <a:avLst/>
          </a:prstGeom>
          <a:noFill/>
        </p:spPr>
        <p:txBody>
          <a:bodyPr wrap="none" lIns="0" tIns="0" rIns="0" bIns="0" rtlCol="0">
            <a:spAutoFit/>
          </a:bodyPr>
          <a:lstStyle/>
          <a:p>
            <a:pPr>
              <a:spcBef>
                <a:spcPts val="500"/>
              </a:spcBef>
            </a:pPr>
            <a:r>
              <a:rPr lang="en-US" sz="900" baseline="30000" dirty="0">
                <a:solidFill>
                  <a:srgbClr val="333E48"/>
                </a:solidFill>
              </a:rPr>
              <a:t>2</a:t>
            </a:r>
          </a:p>
        </p:txBody>
      </p:sp>
    </p:spTree>
    <p:extLst>
      <p:ext uri="{BB962C8B-B14F-4D97-AF65-F5344CB8AC3E}">
        <p14:creationId xmlns:p14="http://schemas.microsoft.com/office/powerpoint/2010/main" val="2242471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75" y="317903"/>
            <a:ext cx="5759450" cy="276999"/>
          </a:xfrm>
        </p:spPr>
        <p:txBody>
          <a:bodyPr/>
          <a:lstStyle/>
          <a:p>
            <a:r>
              <a:rPr lang="en-US" dirty="0"/>
              <a:t>Nine Price and Cost Pressures Squeezing Margins </a:t>
            </a:r>
          </a:p>
        </p:txBody>
      </p:sp>
      <p:sp>
        <p:nvSpPr>
          <p:cNvPr id="29" name="Text Placeholder 4"/>
          <p:cNvSpPr>
            <a:spLocks noGrp="1"/>
          </p:cNvSpPr>
          <p:nvPr>
            <p:ph type="body" sz="quarter" idx="27"/>
          </p:nvPr>
        </p:nvSpPr>
        <p:spPr>
          <a:xfrm>
            <a:off x="4389120" y="4695956"/>
            <a:ext cx="2011680" cy="104644"/>
          </a:xfrm>
        </p:spPr>
        <p:txBody>
          <a:bodyPr/>
          <a:lstStyle/>
          <a:p>
            <a:r>
              <a:rPr lang="en-US" dirty="0"/>
              <a:t>Source: Health Care Advisory Board interviews and analysis. </a:t>
            </a:r>
          </a:p>
        </p:txBody>
      </p:sp>
      <p:sp>
        <p:nvSpPr>
          <p:cNvPr id="46" name="TextBox 45"/>
          <p:cNvSpPr txBox="1"/>
          <p:nvPr/>
        </p:nvSpPr>
        <p:spPr bwMode="gray">
          <a:xfrm>
            <a:off x="521200" y="2026007"/>
            <a:ext cx="1097280" cy="461665"/>
          </a:xfrm>
          <a:prstGeom prst="rect">
            <a:avLst/>
          </a:prstGeom>
          <a:noFill/>
        </p:spPr>
        <p:txBody>
          <a:bodyPr wrap="square" lIns="0" tIns="0" rIns="0" bIns="0" rtlCol="0">
            <a:spAutoFit/>
          </a:bodyPr>
          <a:lstStyle/>
          <a:p>
            <a:pPr algn="ctr">
              <a:spcBef>
                <a:spcPts val="500"/>
              </a:spcBef>
            </a:pPr>
            <a:r>
              <a:rPr lang="en-US" sz="1000" dirty="0">
                <a:solidFill>
                  <a:srgbClr val="333E48"/>
                </a:solidFill>
              </a:rPr>
              <a:t>Direct </a:t>
            </a:r>
            <a:br>
              <a:rPr lang="en-US" sz="1000" dirty="0">
                <a:solidFill>
                  <a:srgbClr val="333E48"/>
                </a:solidFill>
              </a:rPr>
            </a:br>
            <a:r>
              <a:rPr lang="en-US" sz="1000" dirty="0">
                <a:solidFill>
                  <a:srgbClr val="333E48"/>
                </a:solidFill>
              </a:rPr>
              <a:t>reimbursement </a:t>
            </a:r>
            <a:br>
              <a:rPr lang="en-US" sz="1000" dirty="0">
                <a:solidFill>
                  <a:srgbClr val="333E48"/>
                </a:solidFill>
              </a:rPr>
            </a:br>
            <a:r>
              <a:rPr lang="en-US" sz="1000" dirty="0">
                <a:solidFill>
                  <a:srgbClr val="333E48"/>
                </a:solidFill>
              </a:rPr>
              <a:t>pressure</a:t>
            </a:r>
          </a:p>
        </p:txBody>
      </p:sp>
      <p:sp>
        <p:nvSpPr>
          <p:cNvPr id="47" name="TextBox 46"/>
          <p:cNvSpPr txBox="1"/>
          <p:nvPr/>
        </p:nvSpPr>
        <p:spPr bwMode="gray">
          <a:xfrm>
            <a:off x="1659757" y="2026007"/>
            <a:ext cx="1097280" cy="461665"/>
          </a:xfrm>
          <a:prstGeom prst="rect">
            <a:avLst/>
          </a:prstGeom>
          <a:noFill/>
        </p:spPr>
        <p:txBody>
          <a:bodyPr wrap="square" lIns="0" tIns="0" rIns="0" bIns="0" rtlCol="0">
            <a:spAutoFit/>
          </a:bodyPr>
          <a:lstStyle/>
          <a:p>
            <a:pPr algn="ctr">
              <a:spcBef>
                <a:spcPts val="500"/>
              </a:spcBef>
            </a:pPr>
            <a:r>
              <a:rPr lang="en-US" sz="1000" dirty="0">
                <a:solidFill>
                  <a:srgbClr val="333E48"/>
                </a:solidFill>
              </a:rPr>
              <a:t>Federalism and </a:t>
            </a:r>
            <a:br>
              <a:rPr lang="en-US" sz="1000" dirty="0">
                <a:solidFill>
                  <a:srgbClr val="333E48"/>
                </a:solidFill>
              </a:rPr>
            </a:br>
            <a:r>
              <a:rPr lang="en-US" sz="1000" dirty="0">
                <a:solidFill>
                  <a:srgbClr val="333E48"/>
                </a:solidFill>
              </a:rPr>
              <a:t>state-based </a:t>
            </a:r>
            <a:br>
              <a:rPr lang="en-US" sz="1000" dirty="0">
                <a:solidFill>
                  <a:srgbClr val="333E48"/>
                </a:solidFill>
              </a:rPr>
            </a:br>
            <a:r>
              <a:rPr lang="en-US" sz="1000" dirty="0">
                <a:solidFill>
                  <a:srgbClr val="333E48"/>
                </a:solidFill>
              </a:rPr>
              <a:t>coverage reform</a:t>
            </a:r>
          </a:p>
        </p:txBody>
      </p:sp>
      <p:sp>
        <p:nvSpPr>
          <p:cNvPr id="49" name="TextBox 48"/>
          <p:cNvSpPr txBox="1"/>
          <p:nvPr/>
        </p:nvSpPr>
        <p:spPr bwMode="gray">
          <a:xfrm>
            <a:off x="2806335" y="2026007"/>
            <a:ext cx="1097280" cy="461665"/>
          </a:xfrm>
          <a:prstGeom prst="rect">
            <a:avLst/>
          </a:prstGeom>
          <a:noFill/>
        </p:spPr>
        <p:txBody>
          <a:bodyPr wrap="square" lIns="0" tIns="0" rIns="0" bIns="0" rtlCol="0">
            <a:spAutoFit/>
          </a:bodyPr>
          <a:lstStyle/>
          <a:p>
            <a:pPr algn="ctr">
              <a:spcBef>
                <a:spcPts val="500"/>
              </a:spcBef>
            </a:pPr>
            <a:r>
              <a:rPr lang="en-US" sz="1000" dirty="0">
                <a:solidFill>
                  <a:srgbClr val="333E48"/>
                </a:solidFill>
              </a:rPr>
              <a:t>Dilution of </a:t>
            </a:r>
            <a:br>
              <a:rPr lang="en-US" sz="1000" dirty="0">
                <a:solidFill>
                  <a:srgbClr val="333E48"/>
                </a:solidFill>
              </a:rPr>
            </a:br>
            <a:r>
              <a:rPr lang="en-US" sz="1000" dirty="0">
                <a:solidFill>
                  <a:srgbClr val="333E48"/>
                </a:solidFill>
              </a:rPr>
              <a:t>commercial  </a:t>
            </a:r>
            <a:br>
              <a:rPr lang="en-US" sz="1000" dirty="0">
                <a:solidFill>
                  <a:srgbClr val="333E48"/>
                </a:solidFill>
              </a:rPr>
            </a:br>
            <a:r>
              <a:rPr lang="en-US" sz="1000" dirty="0">
                <a:solidFill>
                  <a:srgbClr val="333E48"/>
                </a:solidFill>
              </a:rPr>
              <a:t>coverage</a:t>
            </a:r>
          </a:p>
        </p:txBody>
      </p:sp>
      <p:sp>
        <p:nvSpPr>
          <p:cNvPr id="50" name="TextBox 49"/>
          <p:cNvSpPr txBox="1"/>
          <p:nvPr/>
        </p:nvSpPr>
        <p:spPr bwMode="gray">
          <a:xfrm>
            <a:off x="3952913" y="2026007"/>
            <a:ext cx="1097280" cy="461665"/>
          </a:xfrm>
          <a:prstGeom prst="rect">
            <a:avLst/>
          </a:prstGeom>
          <a:noFill/>
        </p:spPr>
        <p:txBody>
          <a:bodyPr wrap="square" lIns="0" tIns="0" rIns="0" bIns="0" rtlCol="0">
            <a:spAutoFit/>
          </a:bodyPr>
          <a:lstStyle/>
          <a:p>
            <a:pPr algn="ctr">
              <a:spcBef>
                <a:spcPts val="500"/>
              </a:spcBef>
            </a:pPr>
            <a:r>
              <a:rPr lang="en-US" sz="1000" dirty="0">
                <a:solidFill>
                  <a:srgbClr val="333E48"/>
                </a:solidFill>
              </a:rPr>
              <a:t>Deregulation </a:t>
            </a:r>
            <a:br>
              <a:rPr lang="en-US" sz="1000" dirty="0">
                <a:solidFill>
                  <a:srgbClr val="333E48"/>
                </a:solidFill>
              </a:rPr>
            </a:br>
            <a:r>
              <a:rPr lang="en-US" sz="1000" dirty="0">
                <a:solidFill>
                  <a:srgbClr val="333E48"/>
                </a:solidFill>
              </a:rPr>
              <a:t>and the new era </a:t>
            </a:r>
            <a:br>
              <a:rPr lang="en-US" sz="1000" dirty="0">
                <a:solidFill>
                  <a:srgbClr val="333E48"/>
                </a:solidFill>
              </a:rPr>
            </a:br>
            <a:r>
              <a:rPr lang="en-US" sz="1000" dirty="0">
                <a:solidFill>
                  <a:srgbClr val="333E48"/>
                </a:solidFill>
              </a:rPr>
              <a:t>of competition  </a:t>
            </a:r>
          </a:p>
        </p:txBody>
      </p:sp>
      <p:sp>
        <p:nvSpPr>
          <p:cNvPr id="51" name="TextBox 50"/>
          <p:cNvSpPr txBox="1"/>
          <p:nvPr/>
        </p:nvSpPr>
        <p:spPr bwMode="gray">
          <a:xfrm>
            <a:off x="5099490" y="2026007"/>
            <a:ext cx="1097280" cy="461665"/>
          </a:xfrm>
          <a:prstGeom prst="rect">
            <a:avLst/>
          </a:prstGeom>
          <a:noFill/>
        </p:spPr>
        <p:txBody>
          <a:bodyPr wrap="square" lIns="0" tIns="0" rIns="0" bIns="0" rtlCol="0">
            <a:spAutoFit/>
          </a:bodyPr>
          <a:lstStyle/>
          <a:p>
            <a:pPr algn="ctr">
              <a:spcBef>
                <a:spcPts val="500"/>
              </a:spcBef>
            </a:pPr>
            <a:r>
              <a:rPr lang="en-US" sz="1000" dirty="0">
                <a:solidFill>
                  <a:srgbClr val="333E48"/>
                </a:solidFill>
              </a:rPr>
              <a:t>Shifting </a:t>
            </a:r>
            <a:br>
              <a:rPr lang="en-US" sz="1000" dirty="0">
                <a:solidFill>
                  <a:srgbClr val="333E48"/>
                </a:solidFill>
              </a:rPr>
            </a:br>
            <a:r>
              <a:rPr lang="en-US" sz="1000" dirty="0">
                <a:solidFill>
                  <a:srgbClr val="333E48"/>
                </a:solidFill>
              </a:rPr>
              <a:t>demographics and payer mix evolution</a:t>
            </a:r>
          </a:p>
        </p:txBody>
      </p:sp>
      <p:sp>
        <p:nvSpPr>
          <p:cNvPr id="53" name="AutoShape 22"/>
          <p:cNvSpPr>
            <a:spLocks noChangeAspect="1"/>
          </p:cNvSpPr>
          <p:nvPr/>
        </p:nvSpPr>
        <p:spPr bwMode="gray">
          <a:xfrm rot="5400000">
            <a:off x="930560" y="2537563"/>
            <a:ext cx="278560" cy="283464"/>
          </a:xfrm>
          <a:custGeom>
            <a:avLst/>
            <a:gdLst/>
            <a:ahLst/>
            <a:cxnLst/>
            <a:rect l="0" t="0" r="r" b="b"/>
            <a:pathLst>
              <a:path w="21600" h="21600">
                <a:moveTo>
                  <a:pt x="10604" y="0"/>
                </a:moveTo>
                <a:cubicBezTo>
                  <a:pt x="5560" y="0"/>
                  <a:pt x="1310" y="3336"/>
                  <a:pt x="14" y="7884"/>
                </a:cubicBezTo>
                <a:lnTo>
                  <a:pt x="10113" y="7884"/>
                </a:lnTo>
                <a:lnTo>
                  <a:pt x="10113" y="2891"/>
                </a:lnTo>
                <a:lnTo>
                  <a:pt x="18139" y="10774"/>
                </a:lnTo>
                <a:lnTo>
                  <a:pt x="10113" y="18658"/>
                </a:lnTo>
                <a:lnTo>
                  <a:pt x="10113" y="13665"/>
                </a:lnTo>
                <a:lnTo>
                  <a:pt x="0" y="13665"/>
                </a:lnTo>
                <a:cubicBezTo>
                  <a:pt x="1278" y="18239"/>
                  <a:pt x="5541" y="21600"/>
                  <a:pt x="10604" y="21600"/>
                </a:cubicBezTo>
                <a:cubicBezTo>
                  <a:pt x="16677" y="21600"/>
                  <a:pt x="21600" y="16765"/>
                  <a:pt x="21600" y="10800"/>
                </a:cubicBezTo>
                <a:cubicBezTo>
                  <a:pt x="21600" y="4835"/>
                  <a:pt x="16677" y="0"/>
                  <a:pt x="10604" y="0"/>
                </a:cubicBezTo>
                <a:close/>
                <a:moveTo>
                  <a:pt x="10604" y="0"/>
                </a:moveTo>
              </a:path>
            </a:pathLst>
          </a:custGeom>
          <a:solidFill>
            <a:schemeClr val="accent1"/>
          </a:solidFill>
          <a:ln>
            <a:noFill/>
          </a:ln>
          <a:extLst/>
        </p:spPr>
        <p:txBody>
          <a:bodyPr lIns="0" tIns="0" rIns="0" bIns="0"/>
          <a:lstStyle/>
          <a:p>
            <a:endParaRPr lang="en-US" dirty="0">
              <a:solidFill>
                <a:srgbClr val="333E48"/>
              </a:solidFill>
            </a:endParaRPr>
          </a:p>
        </p:txBody>
      </p:sp>
      <p:sp>
        <p:nvSpPr>
          <p:cNvPr id="54" name="AutoShape 22"/>
          <p:cNvSpPr>
            <a:spLocks noChangeAspect="1"/>
          </p:cNvSpPr>
          <p:nvPr/>
        </p:nvSpPr>
        <p:spPr bwMode="gray">
          <a:xfrm rot="5400000">
            <a:off x="2075132" y="2537563"/>
            <a:ext cx="278560" cy="283464"/>
          </a:xfrm>
          <a:custGeom>
            <a:avLst/>
            <a:gdLst/>
            <a:ahLst/>
            <a:cxnLst/>
            <a:rect l="0" t="0" r="r" b="b"/>
            <a:pathLst>
              <a:path w="21600" h="21600">
                <a:moveTo>
                  <a:pt x="10604" y="0"/>
                </a:moveTo>
                <a:cubicBezTo>
                  <a:pt x="5560" y="0"/>
                  <a:pt x="1310" y="3336"/>
                  <a:pt x="14" y="7884"/>
                </a:cubicBezTo>
                <a:lnTo>
                  <a:pt x="10113" y="7884"/>
                </a:lnTo>
                <a:lnTo>
                  <a:pt x="10113" y="2891"/>
                </a:lnTo>
                <a:lnTo>
                  <a:pt x="18139" y="10774"/>
                </a:lnTo>
                <a:lnTo>
                  <a:pt x="10113" y="18658"/>
                </a:lnTo>
                <a:lnTo>
                  <a:pt x="10113" y="13665"/>
                </a:lnTo>
                <a:lnTo>
                  <a:pt x="0" y="13665"/>
                </a:lnTo>
                <a:cubicBezTo>
                  <a:pt x="1278" y="18239"/>
                  <a:pt x="5541" y="21600"/>
                  <a:pt x="10604" y="21600"/>
                </a:cubicBezTo>
                <a:cubicBezTo>
                  <a:pt x="16677" y="21600"/>
                  <a:pt x="21600" y="16765"/>
                  <a:pt x="21600" y="10800"/>
                </a:cubicBezTo>
                <a:cubicBezTo>
                  <a:pt x="21600" y="4835"/>
                  <a:pt x="16677" y="0"/>
                  <a:pt x="10604" y="0"/>
                </a:cubicBezTo>
                <a:close/>
                <a:moveTo>
                  <a:pt x="10604" y="0"/>
                </a:moveTo>
              </a:path>
            </a:pathLst>
          </a:custGeom>
          <a:solidFill>
            <a:schemeClr val="accent1"/>
          </a:solidFill>
          <a:ln>
            <a:noFill/>
          </a:ln>
          <a:extLst/>
        </p:spPr>
        <p:txBody>
          <a:bodyPr lIns="0" tIns="0" rIns="0" bIns="0"/>
          <a:lstStyle/>
          <a:p>
            <a:endParaRPr lang="en-US" dirty="0">
              <a:solidFill>
                <a:srgbClr val="333E48"/>
              </a:solidFill>
            </a:endParaRPr>
          </a:p>
        </p:txBody>
      </p:sp>
      <p:sp>
        <p:nvSpPr>
          <p:cNvPr id="55" name="AutoShape 22"/>
          <p:cNvSpPr>
            <a:spLocks noChangeAspect="1"/>
          </p:cNvSpPr>
          <p:nvPr/>
        </p:nvSpPr>
        <p:spPr bwMode="gray">
          <a:xfrm rot="5400000">
            <a:off x="3219704" y="2537563"/>
            <a:ext cx="278560" cy="283464"/>
          </a:xfrm>
          <a:custGeom>
            <a:avLst/>
            <a:gdLst/>
            <a:ahLst/>
            <a:cxnLst/>
            <a:rect l="0" t="0" r="r" b="b"/>
            <a:pathLst>
              <a:path w="21600" h="21600">
                <a:moveTo>
                  <a:pt x="10604" y="0"/>
                </a:moveTo>
                <a:cubicBezTo>
                  <a:pt x="5560" y="0"/>
                  <a:pt x="1310" y="3336"/>
                  <a:pt x="14" y="7884"/>
                </a:cubicBezTo>
                <a:lnTo>
                  <a:pt x="10113" y="7884"/>
                </a:lnTo>
                <a:lnTo>
                  <a:pt x="10113" y="2891"/>
                </a:lnTo>
                <a:lnTo>
                  <a:pt x="18139" y="10774"/>
                </a:lnTo>
                <a:lnTo>
                  <a:pt x="10113" y="18658"/>
                </a:lnTo>
                <a:lnTo>
                  <a:pt x="10113" y="13665"/>
                </a:lnTo>
                <a:lnTo>
                  <a:pt x="0" y="13665"/>
                </a:lnTo>
                <a:cubicBezTo>
                  <a:pt x="1278" y="18239"/>
                  <a:pt x="5541" y="21600"/>
                  <a:pt x="10604" y="21600"/>
                </a:cubicBezTo>
                <a:cubicBezTo>
                  <a:pt x="16677" y="21600"/>
                  <a:pt x="21600" y="16765"/>
                  <a:pt x="21600" y="10800"/>
                </a:cubicBezTo>
                <a:cubicBezTo>
                  <a:pt x="21600" y="4835"/>
                  <a:pt x="16677" y="0"/>
                  <a:pt x="10604" y="0"/>
                </a:cubicBezTo>
                <a:close/>
                <a:moveTo>
                  <a:pt x="10604" y="0"/>
                </a:moveTo>
              </a:path>
            </a:pathLst>
          </a:custGeom>
          <a:solidFill>
            <a:schemeClr val="accent1"/>
          </a:solidFill>
          <a:ln>
            <a:noFill/>
          </a:ln>
          <a:extLst/>
        </p:spPr>
        <p:txBody>
          <a:bodyPr lIns="0" tIns="0" rIns="0" bIns="0"/>
          <a:lstStyle/>
          <a:p>
            <a:endParaRPr lang="en-US" dirty="0">
              <a:solidFill>
                <a:srgbClr val="333E48"/>
              </a:solidFill>
            </a:endParaRPr>
          </a:p>
        </p:txBody>
      </p:sp>
      <p:sp>
        <p:nvSpPr>
          <p:cNvPr id="56" name="AutoShape 22"/>
          <p:cNvSpPr>
            <a:spLocks noChangeAspect="1"/>
          </p:cNvSpPr>
          <p:nvPr/>
        </p:nvSpPr>
        <p:spPr bwMode="gray">
          <a:xfrm rot="5400000">
            <a:off x="4364276" y="2537563"/>
            <a:ext cx="278560" cy="283464"/>
          </a:xfrm>
          <a:custGeom>
            <a:avLst/>
            <a:gdLst/>
            <a:ahLst/>
            <a:cxnLst/>
            <a:rect l="0" t="0" r="r" b="b"/>
            <a:pathLst>
              <a:path w="21600" h="21600">
                <a:moveTo>
                  <a:pt x="10604" y="0"/>
                </a:moveTo>
                <a:cubicBezTo>
                  <a:pt x="5560" y="0"/>
                  <a:pt x="1310" y="3336"/>
                  <a:pt x="14" y="7884"/>
                </a:cubicBezTo>
                <a:lnTo>
                  <a:pt x="10113" y="7884"/>
                </a:lnTo>
                <a:lnTo>
                  <a:pt x="10113" y="2891"/>
                </a:lnTo>
                <a:lnTo>
                  <a:pt x="18139" y="10774"/>
                </a:lnTo>
                <a:lnTo>
                  <a:pt x="10113" y="18658"/>
                </a:lnTo>
                <a:lnTo>
                  <a:pt x="10113" y="13665"/>
                </a:lnTo>
                <a:lnTo>
                  <a:pt x="0" y="13665"/>
                </a:lnTo>
                <a:cubicBezTo>
                  <a:pt x="1278" y="18239"/>
                  <a:pt x="5541" y="21600"/>
                  <a:pt x="10604" y="21600"/>
                </a:cubicBezTo>
                <a:cubicBezTo>
                  <a:pt x="16677" y="21600"/>
                  <a:pt x="21600" y="16765"/>
                  <a:pt x="21600" y="10800"/>
                </a:cubicBezTo>
                <a:cubicBezTo>
                  <a:pt x="21600" y="4835"/>
                  <a:pt x="16677" y="0"/>
                  <a:pt x="10604" y="0"/>
                </a:cubicBezTo>
                <a:close/>
                <a:moveTo>
                  <a:pt x="10604" y="0"/>
                </a:moveTo>
              </a:path>
            </a:pathLst>
          </a:custGeom>
          <a:solidFill>
            <a:schemeClr val="accent1"/>
          </a:solidFill>
          <a:ln>
            <a:noFill/>
          </a:ln>
          <a:extLst/>
        </p:spPr>
        <p:txBody>
          <a:bodyPr lIns="0" tIns="0" rIns="0" bIns="0"/>
          <a:lstStyle/>
          <a:p>
            <a:endParaRPr lang="en-US" dirty="0">
              <a:solidFill>
                <a:srgbClr val="333E48"/>
              </a:solidFill>
            </a:endParaRPr>
          </a:p>
        </p:txBody>
      </p:sp>
      <p:sp>
        <p:nvSpPr>
          <p:cNvPr id="57" name="AutoShape 22"/>
          <p:cNvSpPr>
            <a:spLocks noChangeAspect="1"/>
          </p:cNvSpPr>
          <p:nvPr/>
        </p:nvSpPr>
        <p:spPr bwMode="gray">
          <a:xfrm rot="5400000">
            <a:off x="5508850" y="2537563"/>
            <a:ext cx="278560" cy="283464"/>
          </a:xfrm>
          <a:custGeom>
            <a:avLst/>
            <a:gdLst/>
            <a:ahLst/>
            <a:cxnLst/>
            <a:rect l="0" t="0" r="r" b="b"/>
            <a:pathLst>
              <a:path w="21600" h="21600">
                <a:moveTo>
                  <a:pt x="10604" y="0"/>
                </a:moveTo>
                <a:cubicBezTo>
                  <a:pt x="5560" y="0"/>
                  <a:pt x="1310" y="3336"/>
                  <a:pt x="14" y="7884"/>
                </a:cubicBezTo>
                <a:lnTo>
                  <a:pt x="10113" y="7884"/>
                </a:lnTo>
                <a:lnTo>
                  <a:pt x="10113" y="2891"/>
                </a:lnTo>
                <a:lnTo>
                  <a:pt x="18139" y="10774"/>
                </a:lnTo>
                <a:lnTo>
                  <a:pt x="10113" y="18658"/>
                </a:lnTo>
                <a:lnTo>
                  <a:pt x="10113" y="13665"/>
                </a:lnTo>
                <a:lnTo>
                  <a:pt x="0" y="13665"/>
                </a:lnTo>
                <a:cubicBezTo>
                  <a:pt x="1278" y="18239"/>
                  <a:pt x="5541" y="21600"/>
                  <a:pt x="10604" y="21600"/>
                </a:cubicBezTo>
                <a:cubicBezTo>
                  <a:pt x="16677" y="21600"/>
                  <a:pt x="21600" y="16765"/>
                  <a:pt x="21600" y="10800"/>
                </a:cubicBezTo>
                <a:cubicBezTo>
                  <a:pt x="21600" y="4835"/>
                  <a:pt x="16677" y="0"/>
                  <a:pt x="10604" y="0"/>
                </a:cubicBezTo>
                <a:close/>
                <a:moveTo>
                  <a:pt x="10604" y="0"/>
                </a:moveTo>
              </a:path>
            </a:pathLst>
          </a:custGeom>
          <a:solidFill>
            <a:schemeClr val="accent1"/>
          </a:solidFill>
          <a:ln>
            <a:noFill/>
          </a:ln>
          <a:extLst/>
        </p:spPr>
        <p:txBody>
          <a:bodyPr lIns="0" tIns="0" rIns="0" bIns="0"/>
          <a:lstStyle/>
          <a:p>
            <a:endParaRPr lang="en-US" dirty="0">
              <a:solidFill>
                <a:srgbClr val="333E48"/>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567" y="1721682"/>
            <a:ext cx="400546" cy="233652"/>
          </a:xfrm>
          <a:prstGeom prst="rect">
            <a:avLst/>
          </a:prstGeom>
        </p:spPr>
      </p:pic>
      <p:sp>
        <p:nvSpPr>
          <p:cNvPr id="58" name="AutoShape 22"/>
          <p:cNvSpPr>
            <a:spLocks noChangeAspect="1"/>
          </p:cNvSpPr>
          <p:nvPr/>
        </p:nvSpPr>
        <p:spPr bwMode="gray">
          <a:xfrm rot="16200000" flipV="1">
            <a:off x="1502846" y="3043017"/>
            <a:ext cx="278560" cy="283464"/>
          </a:xfrm>
          <a:custGeom>
            <a:avLst/>
            <a:gdLst/>
            <a:ahLst/>
            <a:cxnLst/>
            <a:rect l="0" t="0" r="r" b="b"/>
            <a:pathLst>
              <a:path w="21600" h="21600">
                <a:moveTo>
                  <a:pt x="10604" y="0"/>
                </a:moveTo>
                <a:cubicBezTo>
                  <a:pt x="5560" y="0"/>
                  <a:pt x="1310" y="3336"/>
                  <a:pt x="14" y="7884"/>
                </a:cubicBezTo>
                <a:lnTo>
                  <a:pt x="10113" y="7884"/>
                </a:lnTo>
                <a:lnTo>
                  <a:pt x="10113" y="2891"/>
                </a:lnTo>
                <a:lnTo>
                  <a:pt x="18139" y="10774"/>
                </a:lnTo>
                <a:lnTo>
                  <a:pt x="10113" y="18658"/>
                </a:lnTo>
                <a:lnTo>
                  <a:pt x="10113" y="13665"/>
                </a:lnTo>
                <a:lnTo>
                  <a:pt x="0" y="13665"/>
                </a:lnTo>
                <a:cubicBezTo>
                  <a:pt x="1278" y="18239"/>
                  <a:pt x="5541" y="21600"/>
                  <a:pt x="10604" y="21600"/>
                </a:cubicBezTo>
                <a:cubicBezTo>
                  <a:pt x="16677" y="21600"/>
                  <a:pt x="21600" y="16765"/>
                  <a:pt x="21600" y="10800"/>
                </a:cubicBezTo>
                <a:cubicBezTo>
                  <a:pt x="21600" y="4835"/>
                  <a:pt x="16677" y="0"/>
                  <a:pt x="10604" y="0"/>
                </a:cubicBezTo>
                <a:close/>
                <a:moveTo>
                  <a:pt x="10604" y="0"/>
                </a:moveTo>
              </a:path>
            </a:pathLst>
          </a:custGeom>
          <a:solidFill>
            <a:schemeClr val="accent1"/>
          </a:solidFill>
          <a:ln>
            <a:noFill/>
          </a:ln>
          <a:extLst/>
        </p:spPr>
        <p:txBody>
          <a:bodyPr lIns="0" tIns="0" rIns="0" bIns="0"/>
          <a:lstStyle/>
          <a:p>
            <a:endParaRPr lang="en-US" dirty="0">
              <a:solidFill>
                <a:srgbClr val="333E48"/>
              </a:solidFill>
            </a:endParaRPr>
          </a:p>
        </p:txBody>
      </p:sp>
      <p:sp>
        <p:nvSpPr>
          <p:cNvPr id="59" name="AutoShape 22"/>
          <p:cNvSpPr>
            <a:spLocks noChangeAspect="1"/>
          </p:cNvSpPr>
          <p:nvPr/>
        </p:nvSpPr>
        <p:spPr bwMode="gray">
          <a:xfrm rot="16200000" flipV="1">
            <a:off x="2647418" y="3043016"/>
            <a:ext cx="278560" cy="283464"/>
          </a:xfrm>
          <a:custGeom>
            <a:avLst/>
            <a:gdLst/>
            <a:ahLst/>
            <a:cxnLst/>
            <a:rect l="0" t="0" r="r" b="b"/>
            <a:pathLst>
              <a:path w="21600" h="21600">
                <a:moveTo>
                  <a:pt x="10604" y="0"/>
                </a:moveTo>
                <a:cubicBezTo>
                  <a:pt x="5560" y="0"/>
                  <a:pt x="1310" y="3336"/>
                  <a:pt x="14" y="7884"/>
                </a:cubicBezTo>
                <a:lnTo>
                  <a:pt x="10113" y="7884"/>
                </a:lnTo>
                <a:lnTo>
                  <a:pt x="10113" y="2891"/>
                </a:lnTo>
                <a:lnTo>
                  <a:pt x="18139" y="10774"/>
                </a:lnTo>
                <a:lnTo>
                  <a:pt x="10113" y="18658"/>
                </a:lnTo>
                <a:lnTo>
                  <a:pt x="10113" y="13665"/>
                </a:lnTo>
                <a:lnTo>
                  <a:pt x="0" y="13665"/>
                </a:lnTo>
                <a:cubicBezTo>
                  <a:pt x="1278" y="18239"/>
                  <a:pt x="5541" y="21600"/>
                  <a:pt x="10604" y="21600"/>
                </a:cubicBezTo>
                <a:cubicBezTo>
                  <a:pt x="16677" y="21600"/>
                  <a:pt x="21600" y="16765"/>
                  <a:pt x="21600" y="10800"/>
                </a:cubicBezTo>
                <a:cubicBezTo>
                  <a:pt x="21600" y="4835"/>
                  <a:pt x="16677" y="0"/>
                  <a:pt x="10604" y="0"/>
                </a:cubicBezTo>
                <a:close/>
                <a:moveTo>
                  <a:pt x="10604" y="0"/>
                </a:moveTo>
              </a:path>
            </a:pathLst>
          </a:custGeom>
          <a:solidFill>
            <a:schemeClr val="accent1"/>
          </a:solidFill>
          <a:ln>
            <a:noFill/>
          </a:ln>
          <a:extLst/>
        </p:spPr>
        <p:txBody>
          <a:bodyPr lIns="0" tIns="0" rIns="0" bIns="0"/>
          <a:lstStyle/>
          <a:p>
            <a:endParaRPr lang="en-US" dirty="0">
              <a:solidFill>
                <a:srgbClr val="333E48"/>
              </a:solidFill>
            </a:endParaRPr>
          </a:p>
        </p:txBody>
      </p:sp>
      <p:sp>
        <p:nvSpPr>
          <p:cNvPr id="60" name="AutoShape 22"/>
          <p:cNvSpPr>
            <a:spLocks noChangeAspect="1"/>
          </p:cNvSpPr>
          <p:nvPr/>
        </p:nvSpPr>
        <p:spPr bwMode="gray">
          <a:xfrm rot="16200000" flipV="1">
            <a:off x="3791990" y="3049190"/>
            <a:ext cx="278560" cy="283464"/>
          </a:xfrm>
          <a:custGeom>
            <a:avLst/>
            <a:gdLst/>
            <a:ahLst/>
            <a:cxnLst/>
            <a:rect l="0" t="0" r="r" b="b"/>
            <a:pathLst>
              <a:path w="21600" h="21600">
                <a:moveTo>
                  <a:pt x="10604" y="0"/>
                </a:moveTo>
                <a:cubicBezTo>
                  <a:pt x="5560" y="0"/>
                  <a:pt x="1310" y="3336"/>
                  <a:pt x="14" y="7884"/>
                </a:cubicBezTo>
                <a:lnTo>
                  <a:pt x="10113" y="7884"/>
                </a:lnTo>
                <a:lnTo>
                  <a:pt x="10113" y="2891"/>
                </a:lnTo>
                <a:lnTo>
                  <a:pt x="18139" y="10774"/>
                </a:lnTo>
                <a:lnTo>
                  <a:pt x="10113" y="18658"/>
                </a:lnTo>
                <a:lnTo>
                  <a:pt x="10113" y="13665"/>
                </a:lnTo>
                <a:lnTo>
                  <a:pt x="0" y="13665"/>
                </a:lnTo>
                <a:cubicBezTo>
                  <a:pt x="1278" y="18239"/>
                  <a:pt x="5541" y="21600"/>
                  <a:pt x="10604" y="21600"/>
                </a:cubicBezTo>
                <a:cubicBezTo>
                  <a:pt x="16677" y="21600"/>
                  <a:pt x="21600" y="16765"/>
                  <a:pt x="21600" y="10800"/>
                </a:cubicBezTo>
                <a:cubicBezTo>
                  <a:pt x="21600" y="4835"/>
                  <a:pt x="16677" y="0"/>
                  <a:pt x="10604" y="0"/>
                </a:cubicBezTo>
                <a:close/>
                <a:moveTo>
                  <a:pt x="10604" y="0"/>
                </a:moveTo>
              </a:path>
            </a:pathLst>
          </a:custGeom>
          <a:solidFill>
            <a:schemeClr val="accent1"/>
          </a:solidFill>
          <a:ln>
            <a:noFill/>
          </a:ln>
          <a:extLst/>
        </p:spPr>
        <p:txBody>
          <a:bodyPr lIns="0" tIns="0" rIns="0" bIns="0"/>
          <a:lstStyle/>
          <a:p>
            <a:endParaRPr lang="en-US" dirty="0">
              <a:solidFill>
                <a:srgbClr val="333E48"/>
              </a:solidFill>
            </a:endParaRPr>
          </a:p>
        </p:txBody>
      </p:sp>
      <p:sp>
        <p:nvSpPr>
          <p:cNvPr id="61" name="AutoShape 22"/>
          <p:cNvSpPr>
            <a:spLocks noChangeAspect="1"/>
          </p:cNvSpPr>
          <p:nvPr/>
        </p:nvSpPr>
        <p:spPr bwMode="gray">
          <a:xfrm rot="16200000" flipV="1">
            <a:off x="4936562" y="3049190"/>
            <a:ext cx="278560" cy="283464"/>
          </a:xfrm>
          <a:custGeom>
            <a:avLst/>
            <a:gdLst/>
            <a:ahLst/>
            <a:cxnLst/>
            <a:rect l="0" t="0" r="r" b="b"/>
            <a:pathLst>
              <a:path w="21600" h="21600">
                <a:moveTo>
                  <a:pt x="10604" y="0"/>
                </a:moveTo>
                <a:cubicBezTo>
                  <a:pt x="5560" y="0"/>
                  <a:pt x="1310" y="3336"/>
                  <a:pt x="14" y="7884"/>
                </a:cubicBezTo>
                <a:lnTo>
                  <a:pt x="10113" y="7884"/>
                </a:lnTo>
                <a:lnTo>
                  <a:pt x="10113" y="2891"/>
                </a:lnTo>
                <a:lnTo>
                  <a:pt x="18139" y="10774"/>
                </a:lnTo>
                <a:lnTo>
                  <a:pt x="10113" y="18658"/>
                </a:lnTo>
                <a:lnTo>
                  <a:pt x="10113" y="13665"/>
                </a:lnTo>
                <a:lnTo>
                  <a:pt x="0" y="13665"/>
                </a:lnTo>
                <a:cubicBezTo>
                  <a:pt x="1278" y="18239"/>
                  <a:pt x="5541" y="21600"/>
                  <a:pt x="10604" y="21600"/>
                </a:cubicBezTo>
                <a:cubicBezTo>
                  <a:pt x="16677" y="21600"/>
                  <a:pt x="21600" y="16765"/>
                  <a:pt x="21600" y="10800"/>
                </a:cubicBezTo>
                <a:cubicBezTo>
                  <a:pt x="21600" y="4835"/>
                  <a:pt x="16677" y="0"/>
                  <a:pt x="10604" y="0"/>
                </a:cubicBezTo>
                <a:close/>
                <a:moveTo>
                  <a:pt x="10604" y="0"/>
                </a:moveTo>
              </a:path>
            </a:pathLst>
          </a:custGeom>
          <a:solidFill>
            <a:schemeClr val="accent1"/>
          </a:solidFill>
          <a:ln>
            <a:noFill/>
          </a:ln>
          <a:extLst/>
        </p:spPr>
        <p:txBody>
          <a:bodyPr lIns="0" tIns="0" rIns="0" bIns="0"/>
          <a:lstStyle/>
          <a:p>
            <a:endParaRPr lang="en-US" dirty="0">
              <a:solidFill>
                <a:srgbClr val="333E48"/>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9108" y="1707937"/>
            <a:ext cx="407797" cy="24739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0438" y="1666672"/>
            <a:ext cx="395428" cy="28866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1091" y="1693085"/>
            <a:ext cx="414078" cy="26224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2263" y="1617290"/>
            <a:ext cx="391620" cy="356374"/>
          </a:xfrm>
          <a:prstGeom prst="rect">
            <a:avLst/>
          </a:prstGeom>
        </p:spPr>
      </p:pic>
      <p:sp>
        <p:nvSpPr>
          <p:cNvPr id="62" name="TextBox 61"/>
          <p:cNvSpPr txBox="1"/>
          <p:nvPr/>
        </p:nvSpPr>
        <p:spPr bwMode="gray">
          <a:xfrm>
            <a:off x="1087054" y="3376372"/>
            <a:ext cx="1097280" cy="461665"/>
          </a:xfrm>
          <a:prstGeom prst="rect">
            <a:avLst/>
          </a:prstGeom>
          <a:noFill/>
        </p:spPr>
        <p:txBody>
          <a:bodyPr wrap="square" lIns="0" tIns="0" rIns="0" bIns="0" rtlCol="0">
            <a:spAutoFit/>
          </a:bodyPr>
          <a:lstStyle/>
          <a:p>
            <a:pPr algn="ctr">
              <a:spcBef>
                <a:spcPts val="500"/>
              </a:spcBef>
            </a:pPr>
            <a:r>
              <a:rPr lang="en-US" sz="1000" dirty="0">
                <a:solidFill>
                  <a:srgbClr val="333E48"/>
                </a:solidFill>
              </a:rPr>
              <a:t>Rising pharmaceutical costs </a:t>
            </a:r>
          </a:p>
        </p:txBody>
      </p:sp>
      <p:sp>
        <p:nvSpPr>
          <p:cNvPr id="63" name="TextBox 62"/>
          <p:cNvSpPr txBox="1"/>
          <p:nvPr/>
        </p:nvSpPr>
        <p:spPr bwMode="gray">
          <a:xfrm>
            <a:off x="2239595" y="3376372"/>
            <a:ext cx="1097280" cy="461665"/>
          </a:xfrm>
          <a:prstGeom prst="rect">
            <a:avLst/>
          </a:prstGeom>
          <a:noFill/>
        </p:spPr>
        <p:txBody>
          <a:bodyPr wrap="square" lIns="0" tIns="0" rIns="0" bIns="0" rtlCol="0">
            <a:spAutoFit/>
          </a:bodyPr>
          <a:lstStyle/>
          <a:p>
            <a:pPr algn="ctr">
              <a:spcBef>
                <a:spcPts val="500"/>
              </a:spcBef>
            </a:pPr>
            <a:r>
              <a:rPr lang="en-US" sz="1000" dirty="0">
                <a:solidFill>
                  <a:srgbClr val="333E48"/>
                </a:solidFill>
              </a:rPr>
              <a:t>Uncontrolled </a:t>
            </a:r>
            <a:br>
              <a:rPr lang="en-US" sz="1000" dirty="0">
                <a:solidFill>
                  <a:srgbClr val="333E48"/>
                </a:solidFill>
              </a:rPr>
            </a:br>
            <a:r>
              <a:rPr lang="en-US" sz="1000" dirty="0">
                <a:solidFill>
                  <a:srgbClr val="333E48"/>
                </a:solidFill>
              </a:rPr>
              <a:t>labor spending growth </a:t>
            </a:r>
          </a:p>
        </p:txBody>
      </p:sp>
      <p:sp>
        <p:nvSpPr>
          <p:cNvPr id="64" name="TextBox 63"/>
          <p:cNvSpPr txBox="1"/>
          <p:nvPr/>
        </p:nvSpPr>
        <p:spPr bwMode="gray">
          <a:xfrm>
            <a:off x="3380210" y="3376372"/>
            <a:ext cx="1097280" cy="461665"/>
          </a:xfrm>
          <a:prstGeom prst="rect">
            <a:avLst/>
          </a:prstGeom>
          <a:noFill/>
        </p:spPr>
        <p:txBody>
          <a:bodyPr wrap="square" lIns="0" tIns="0" rIns="0" bIns="0" rtlCol="0">
            <a:spAutoFit/>
          </a:bodyPr>
          <a:lstStyle/>
          <a:p>
            <a:pPr algn="ctr">
              <a:spcBef>
                <a:spcPts val="500"/>
              </a:spcBef>
            </a:pPr>
            <a:r>
              <a:rPr lang="en-US" sz="1000" dirty="0">
                <a:solidFill>
                  <a:srgbClr val="333E48"/>
                </a:solidFill>
              </a:rPr>
              <a:t>Increasing </a:t>
            </a:r>
            <a:br>
              <a:rPr lang="en-US" sz="1000" dirty="0">
                <a:solidFill>
                  <a:srgbClr val="333E48"/>
                </a:solidFill>
              </a:rPr>
            </a:br>
            <a:r>
              <a:rPr lang="en-US" sz="1000" dirty="0">
                <a:solidFill>
                  <a:srgbClr val="333E48"/>
                </a:solidFill>
              </a:rPr>
              <a:t>reliance on IT enablement </a:t>
            </a:r>
          </a:p>
        </p:txBody>
      </p:sp>
      <p:sp>
        <p:nvSpPr>
          <p:cNvPr id="65" name="TextBox 64"/>
          <p:cNvSpPr txBox="1"/>
          <p:nvPr/>
        </p:nvSpPr>
        <p:spPr bwMode="gray">
          <a:xfrm>
            <a:off x="4531280" y="3376371"/>
            <a:ext cx="1097280" cy="461665"/>
          </a:xfrm>
          <a:prstGeom prst="rect">
            <a:avLst/>
          </a:prstGeom>
          <a:noFill/>
        </p:spPr>
        <p:txBody>
          <a:bodyPr wrap="square" lIns="0" tIns="0" rIns="0" bIns="0" rtlCol="0">
            <a:spAutoFit/>
          </a:bodyPr>
          <a:lstStyle/>
          <a:p>
            <a:pPr algn="ctr">
              <a:spcBef>
                <a:spcPts val="500"/>
              </a:spcBef>
            </a:pPr>
            <a:r>
              <a:rPr lang="en-US" sz="1000" dirty="0">
                <a:solidFill>
                  <a:srgbClr val="333E48"/>
                </a:solidFill>
              </a:rPr>
              <a:t>Growth in purchased </a:t>
            </a:r>
            <a:br>
              <a:rPr lang="en-US" sz="1000" dirty="0">
                <a:solidFill>
                  <a:srgbClr val="333E48"/>
                </a:solidFill>
              </a:rPr>
            </a:br>
            <a:r>
              <a:rPr lang="en-US" sz="1000" dirty="0">
                <a:solidFill>
                  <a:srgbClr val="333E48"/>
                </a:solidFill>
              </a:rPr>
              <a:t>services </a:t>
            </a: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93962" y="3922748"/>
            <a:ext cx="272298" cy="268668"/>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57583" y="3922748"/>
            <a:ext cx="433335" cy="268668"/>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19566" y="3901282"/>
            <a:ext cx="218568" cy="290134"/>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42719" y="3884205"/>
            <a:ext cx="526555" cy="311706"/>
          </a:xfrm>
          <a:prstGeom prst="rect">
            <a:avLst/>
          </a:prstGeom>
        </p:spPr>
      </p:pic>
      <p:sp>
        <p:nvSpPr>
          <p:cNvPr id="66" name="TextBox 65"/>
          <p:cNvSpPr txBox="1"/>
          <p:nvPr/>
        </p:nvSpPr>
        <p:spPr bwMode="gray">
          <a:xfrm>
            <a:off x="300821" y="1057757"/>
            <a:ext cx="4582003" cy="169277"/>
          </a:xfrm>
          <a:prstGeom prst="rect">
            <a:avLst/>
          </a:prstGeom>
          <a:noFill/>
        </p:spPr>
        <p:txBody>
          <a:bodyPr wrap="square" lIns="0" tIns="0" rIns="0" bIns="0" rtlCol="0">
            <a:spAutoFit/>
          </a:bodyPr>
          <a:lstStyle/>
          <a:p>
            <a:pPr>
              <a:spcBef>
                <a:spcPts val="300"/>
              </a:spcBef>
            </a:pPr>
            <a:endParaRPr lang="en-US" sz="1100" b="1" dirty="0">
              <a:solidFill>
                <a:srgbClr val="333E48"/>
              </a:solidFill>
            </a:endParaRPr>
          </a:p>
        </p:txBody>
      </p:sp>
      <p:sp>
        <p:nvSpPr>
          <p:cNvPr id="36" name="TextBox 35"/>
          <p:cNvSpPr txBox="1"/>
          <p:nvPr/>
        </p:nvSpPr>
        <p:spPr bwMode="gray">
          <a:xfrm>
            <a:off x="1012933" y="1382012"/>
            <a:ext cx="113814" cy="246221"/>
          </a:xfrm>
          <a:prstGeom prst="rect">
            <a:avLst/>
          </a:prstGeom>
          <a:noFill/>
        </p:spPr>
        <p:txBody>
          <a:bodyPr wrap="none" lIns="0" tIns="0" rIns="0" bIns="0" rtlCol="0">
            <a:spAutoFit/>
          </a:bodyPr>
          <a:lstStyle/>
          <a:p>
            <a:r>
              <a:rPr lang="en-US" sz="1600" dirty="0">
                <a:solidFill>
                  <a:srgbClr val="CF0A2C"/>
                </a:solidFill>
              </a:rPr>
              <a:t>1</a:t>
            </a:r>
          </a:p>
        </p:txBody>
      </p:sp>
      <p:sp>
        <p:nvSpPr>
          <p:cNvPr id="37" name="TextBox 36"/>
          <p:cNvSpPr txBox="1"/>
          <p:nvPr/>
        </p:nvSpPr>
        <p:spPr bwMode="gray">
          <a:xfrm>
            <a:off x="2111166" y="1382012"/>
            <a:ext cx="113814" cy="246221"/>
          </a:xfrm>
          <a:prstGeom prst="rect">
            <a:avLst/>
          </a:prstGeom>
          <a:noFill/>
        </p:spPr>
        <p:txBody>
          <a:bodyPr wrap="none" lIns="0" tIns="0" rIns="0" bIns="0" rtlCol="0">
            <a:spAutoFit/>
          </a:bodyPr>
          <a:lstStyle/>
          <a:p>
            <a:r>
              <a:rPr lang="en-US" sz="1600" dirty="0">
                <a:solidFill>
                  <a:srgbClr val="CF0A2C"/>
                </a:solidFill>
              </a:rPr>
              <a:t>2</a:t>
            </a:r>
          </a:p>
        </p:txBody>
      </p:sp>
      <p:sp>
        <p:nvSpPr>
          <p:cNvPr id="38" name="TextBox 37"/>
          <p:cNvSpPr txBox="1"/>
          <p:nvPr/>
        </p:nvSpPr>
        <p:spPr bwMode="gray">
          <a:xfrm>
            <a:off x="3286099" y="1382012"/>
            <a:ext cx="113814" cy="246221"/>
          </a:xfrm>
          <a:prstGeom prst="rect">
            <a:avLst/>
          </a:prstGeom>
          <a:noFill/>
        </p:spPr>
        <p:txBody>
          <a:bodyPr wrap="none" lIns="0" tIns="0" rIns="0" bIns="0" rtlCol="0">
            <a:spAutoFit/>
          </a:bodyPr>
          <a:lstStyle/>
          <a:p>
            <a:r>
              <a:rPr lang="en-US" sz="1600" dirty="0">
                <a:solidFill>
                  <a:srgbClr val="CF0A2C"/>
                </a:solidFill>
              </a:rPr>
              <a:t>3</a:t>
            </a:r>
          </a:p>
        </p:txBody>
      </p:sp>
      <p:sp>
        <p:nvSpPr>
          <p:cNvPr id="39" name="TextBox 38"/>
          <p:cNvSpPr txBox="1"/>
          <p:nvPr/>
        </p:nvSpPr>
        <p:spPr bwMode="gray">
          <a:xfrm>
            <a:off x="4419941" y="1382012"/>
            <a:ext cx="113814" cy="246221"/>
          </a:xfrm>
          <a:prstGeom prst="rect">
            <a:avLst/>
          </a:prstGeom>
          <a:noFill/>
        </p:spPr>
        <p:txBody>
          <a:bodyPr wrap="none" lIns="0" tIns="0" rIns="0" bIns="0" rtlCol="0">
            <a:spAutoFit/>
          </a:bodyPr>
          <a:lstStyle/>
          <a:p>
            <a:r>
              <a:rPr lang="en-US" sz="1600" dirty="0">
                <a:solidFill>
                  <a:srgbClr val="CF0A2C"/>
                </a:solidFill>
              </a:rPr>
              <a:t>4</a:t>
            </a:r>
          </a:p>
        </p:txBody>
      </p:sp>
      <p:sp>
        <p:nvSpPr>
          <p:cNvPr id="40" name="TextBox 39"/>
          <p:cNvSpPr txBox="1"/>
          <p:nvPr/>
        </p:nvSpPr>
        <p:spPr bwMode="gray">
          <a:xfrm>
            <a:off x="5591223" y="1382012"/>
            <a:ext cx="113814" cy="246221"/>
          </a:xfrm>
          <a:prstGeom prst="rect">
            <a:avLst/>
          </a:prstGeom>
          <a:noFill/>
        </p:spPr>
        <p:txBody>
          <a:bodyPr wrap="none" lIns="0" tIns="0" rIns="0" bIns="0" rtlCol="0">
            <a:spAutoFit/>
          </a:bodyPr>
          <a:lstStyle/>
          <a:p>
            <a:r>
              <a:rPr lang="en-US" sz="1600" dirty="0">
                <a:solidFill>
                  <a:srgbClr val="CF0A2C"/>
                </a:solidFill>
              </a:rPr>
              <a:t>5</a:t>
            </a:r>
          </a:p>
        </p:txBody>
      </p:sp>
      <p:sp>
        <p:nvSpPr>
          <p:cNvPr id="41" name="TextBox 40"/>
          <p:cNvSpPr txBox="1"/>
          <p:nvPr/>
        </p:nvSpPr>
        <p:spPr bwMode="gray">
          <a:xfrm>
            <a:off x="1570155" y="4218778"/>
            <a:ext cx="113814" cy="246221"/>
          </a:xfrm>
          <a:prstGeom prst="rect">
            <a:avLst/>
          </a:prstGeom>
          <a:noFill/>
        </p:spPr>
        <p:txBody>
          <a:bodyPr wrap="none" lIns="0" tIns="0" rIns="0" bIns="0" rtlCol="0">
            <a:spAutoFit/>
          </a:bodyPr>
          <a:lstStyle/>
          <a:p>
            <a:r>
              <a:rPr lang="en-US" sz="1600" dirty="0">
                <a:solidFill>
                  <a:srgbClr val="CF0A2C"/>
                </a:solidFill>
              </a:rPr>
              <a:t>6</a:t>
            </a:r>
          </a:p>
        </p:txBody>
      </p:sp>
      <p:sp>
        <p:nvSpPr>
          <p:cNvPr id="42" name="TextBox 41"/>
          <p:cNvSpPr txBox="1"/>
          <p:nvPr/>
        </p:nvSpPr>
        <p:spPr bwMode="gray">
          <a:xfrm>
            <a:off x="2727528" y="4218778"/>
            <a:ext cx="113814" cy="246221"/>
          </a:xfrm>
          <a:prstGeom prst="rect">
            <a:avLst/>
          </a:prstGeom>
          <a:noFill/>
        </p:spPr>
        <p:txBody>
          <a:bodyPr wrap="none" lIns="0" tIns="0" rIns="0" bIns="0" rtlCol="0">
            <a:spAutoFit/>
          </a:bodyPr>
          <a:lstStyle/>
          <a:p>
            <a:r>
              <a:rPr lang="en-US" sz="1600" dirty="0">
                <a:solidFill>
                  <a:srgbClr val="CF0A2C"/>
                </a:solidFill>
              </a:rPr>
              <a:t>7</a:t>
            </a:r>
          </a:p>
        </p:txBody>
      </p:sp>
      <p:sp>
        <p:nvSpPr>
          <p:cNvPr id="43" name="TextBox 42"/>
          <p:cNvSpPr txBox="1"/>
          <p:nvPr/>
        </p:nvSpPr>
        <p:spPr bwMode="gray">
          <a:xfrm>
            <a:off x="3871943" y="4218778"/>
            <a:ext cx="113814" cy="246221"/>
          </a:xfrm>
          <a:prstGeom prst="rect">
            <a:avLst/>
          </a:prstGeom>
          <a:noFill/>
        </p:spPr>
        <p:txBody>
          <a:bodyPr wrap="none" lIns="0" tIns="0" rIns="0" bIns="0" rtlCol="0">
            <a:spAutoFit/>
          </a:bodyPr>
          <a:lstStyle/>
          <a:p>
            <a:r>
              <a:rPr lang="en-US" sz="1600" dirty="0">
                <a:solidFill>
                  <a:srgbClr val="CF0A2C"/>
                </a:solidFill>
              </a:rPr>
              <a:t>8</a:t>
            </a:r>
          </a:p>
        </p:txBody>
      </p:sp>
      <p:sp>
        <p:nvSpPr>
          <p:cNvPr id="44" name="TextBox 43"/>
          <p:cNvSpPr txBox="1"/>
          <p:nvPr/>
        </p:nvSpPr>
        <p:spPr bwMode="gray">
          <a:xfrm>
            <a:off x="5049089" y="4218778"/>
            <a:ext cx="113814" cy="246221"/>
          </a:xfrm>
          <a:prstGeom prst="rect">
            <a:avLst/>
          </a:prstGeom>
          <a:noFill/>
        </p:spPr>
        <p:txBody>
          <a:bodyPr wrap="none" lIns="0" tIns="0" rIns="0" bIns="0" rtlCol="0">
            <a:spAutoFit/>
          </a:bodyPr>
          <a:lstStyle/>
          <a:p>
            <a:r>
              <a:rPr lang="en-US" sz="1600" dirty="0">
                <a:solidFill>
                  <a:srgbClr val="CF0A2C"/>
                </a:solidFill>
              </a:rPr>
              <a:t>9</a:t>
            </a:r>
          </a:p>
        </p:txBody>
      </p:sp>
      <p:sp>
        <p:nvSpPr>
          <p:cNvPr id="69" name="Rectangle 68"/>
          <p:cNvSpPr/>
          <p:nvPr/>
        </p:nvSpPr>
        <p:spPr bwMode="gray">
          <a:xfrm>
            <a:off x="-3416" y="2811558"/>
            <a:ext cx="6404215" cy="225998"/>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rtlCol="0" anchor="ctr"/>
          <a:lstStyle/>
          <a:p>
            <a:pPr algn="ctr"/>
            <a:r>
              <a:rPr lang="en-US" sz="900" dirty="0">
                <a:solidFill>
                  <a:srgbClr val="FFFFFF"/>
                </a:solidFill>
              </a:rPr>
              <a:t>           Provider Margins </a:t>
            </a:r>
          </a:p>
        </p:txBody>
      </p:sp>
      <p:sp>
        <p:nvSpPr>
          <p:cNvPr id="70" name="Right Bracket 69"/>
          <p:cNvSpPr/>
          <p:nvPr/>
        </p:nvSpPr>
        <p:spPr bwMode="gray">
          <a:xfrm flipH="1">
            <a:off x="437321" y="1320814"/>
            <a:ext cx="45719" cy="1404945"/>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dirty="0">
              <a:solidFill>
                <a:srgbClr val="333E48"/>
              </a:solidFill>
            </a:endParaRPr>
          </a:p>
        </p:txBody>
      </p:sp>
      <p:sp>
        <p:nvSpPr>
          <p:cNvPr id="71" name="Right Bracket 70"/>
          <p:cNvSpPr/>
          <p:nvPr/>
        </p:nvSpPr>
        <p:spPr bwMode="gray">
          <a:xfrm flipH="1">
            <a:off x="437321" y="3148089"/>
            <a:ext cx="45719" cy="1305041"/>
          </a:xfrm>
          <a:prstGeom prst="rightBracket">
            <a:avLst>
              <a:gd name="adj" fmla="val 0"/>
            </a:avLst>
          </a:prstGeom>
          <a:ln w="9525">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dirty="0">
              <a:solidFill>
                <a:srgbClr val="333E48"/>
              </a:solidFill>
            </a:endParaRPr>
          </a:p>
        </p:txBody>
      </p:sp>
      <p:sp>
        <p:nvSpPr>
          <p:cNvPr id="72" name="TextBox 71"/>
          <p:cNvSpPr txBox="1"/>
          <p:nvPr/>
        </p:nvSpPr>
        <p:spPr bwMode="gray">
          <a:xfrm>
            <a:off x="275091" y="1281749"/>
            <a:ext cx="138499" cy="1484155"/>
          </a:xfrm>
          <a:prstGeom prst="rect">
            <a:avLst/>
          </a:prstGeom>
          <a:noFill/>
        </p:spPr>
        <p:txBody>
          <a:bodyPr vert="vert270" wrap="square" lIns="0" tIns="0" rIns="0" bIns="0" rtlCol="0">
            <a:spAutoFit/>
          </a:bodyPr>
          <a:lstStyle/>
          <a:p>
            <a:pPr algn="ctr">
              <a:spcBef>
                <a:spcPts val="500"/>
              </a:spcBef>
            </a:pPr>
            <a:r>
              <a:rPr lang="en-US" sz="900" i="1" dirty="0">
                <a:solidFill>
                  <a:srgbClr val="333E48"/>
                </a:solidFill>
              </a:rPr>
              <a:t>Downward Pricing Pressure </a:t>
            </a:r>
          </a:p>
        </p:txBody>
      </p:sp>
      <p:sp>
        <p:nvSpPr>
          <p:cNvPr id="73" name="TextBox 72"/>
          <p:cNvSpPr txBox="1"/>
          <p:nvPr/>
        </p:nvSpPr>
        <p:spPr bwMode="gray">
          <a:xfrm>
            <a:off x="275091" y="3071590"/>
            <a:ext cx="138499" cy="1381540"/>
          </a:xfrm>
          <a:prstGeom prst="rect">
            <a:avLst/>
          </a:prstGeom>
          <a:noFill/>
        </p:spPr>
        <p:txBody>
          <a:bodyPr vert="vert270" wrap="square" lIns="0" tIns="0" rIns="0" bIns="0" rtlCol="0">
            <a:spAutoFit/>
          </a:bodyPr>
          <a:lstStyle/>
          <a:p>
            <a:pPr algn="ctr">
              <a:spcBef>
                <a:spcPts val="500"/>
              </a:spcBef>
            </a:pPr>
            <a:r>
              <a:rPr lang="en-US" sz="900" i="1" dirty="0">
                <a:solidFill>
                  <a:srgbClr val="333E48"/>
                </a:solidFill>
              </a:rPr>
              <a:t>Upward Cost Pressure </a:t>
            </a:r>
          </a:p>
        </p:txBody>
      </p:sp>
    </p:spTree>
    <p:extLst>
      <p:ext uri="{BB962C8B-B14F-4D97-AF65-F5344CB8AC3E}">
        <p14:creationId xmlns:p14="http://schemas.microsoft.com/office/powerpoint/2010/main" val="2371961136"/>
      </p:ext>
    </p:extLst>
  </p:cSld>
  <p:clrMapOvr>
    <a:masterClrMapping/>
  </p:clrMapOvr>
</p:sld>
</file>

<file path=ppt/theme/theme1.xml><?xml version="1.0" encoding="utf-8"?>
<a:theme xmlns:a="http://schemas.openxmlformats.org/drawingml/2006/main" name="ABC1 On-screen 010116">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theme>
</file>

<file path=ppt/theme/theme10.xml><?xml version="1.0" encoding="utf-8"?>
<a:theme xmlns:a="http://schemas.openxmlformats.org/drawingml/2006/main" name="1_ABC1 On-screen 010116">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theme>
</file>

<file path=ppt/theme/theme11.xml><?xml version="1.0" encoding="utf-8"?>
<a:theme xmlns:a="http://schemas.openxmlformats.org/drawingml/2006/main" name="2_Blank">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theme>
</file>

<file path=ppt/theme/theme12.xml><?xml version="1.0" encoding="utf-8"?>
<a:theme xmlns:a="http://schemas.openxmlformats.org/drawingml/2006/main" name="3_Blank">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theme>
</file>

<file path=ppt/theme/theme13.xml><?xml version="1.0" encoding="utf-8"?>
<a:theme xmlns:a="http://schemas.openxmlformats.org/drawingml/2006/main" name="4_Blank">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theme>
</file>

<file path=ppt/theme/theme14.xml><?xml version="1.0" encoding="utf-8"?>
<a:theme xmlns:a="http://schemas.openxmlformats.org/drawingml/2006/main" name="5_Blank">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theme>
</file>

<file path=ppt/theme/theme15.xml><?xml version="1.0" encoding="utf-8"?>
<a:theme xmlns:a="http://schemas.openxmlformats.org/drawingml/2006/main" name="6_Blank">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theme>
</file>

<file path=ppt/theme/theme16.xml><?xml version="1.0" encoding="utf-8"?>
<a:theme xmlns:a="http://schemas.openxmlformats.org/drawingml/2006/main" name="2_ABC1 On-screen 010116">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theme>
</file>

<file path=ppt/theme/theme17.xml><?xml version="1.0" encoding="utf-8"?>
<a:theme xmlns:a="http://schemas.openxmlformats.org/drawingml/2006/main" name="7_Blank">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theme>
</file>

<file path=ppt/theme/theme18.xml><?xml version="1.0" encoding="utf-8"?>
<a:theme xmlns:a="http://schemas.openxmlformats.org/drawingml/2006/main" name="2_ABC1 On-screen">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theme>
</file>

<file path=ppt/theme/theme19.xml><?xml version="1.0" encoding="utf-8"?>
<a:theme xmlns:a="http://schemas.openxmlformats.org/drawingml/2006/main" name="ABC_PPT_On-Screen_Template_011014">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0" tIns="0" rIns="0" bIns="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3_ABC1 On-screen">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theme>
</file>

<file path=ppt/theme/theme21.xml><?xml version="1.0" encoding="utf-8"?>
<a:theme xmlns:a="http://schemas.openxmlformats.org/drawingml/2006/main" name="8_Blank">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theme>
</file>

<file path=ppt/theme/theme22.xml><?xml version="1.0" encoding="utf-8"?>
<a:theme xmlns:a="http://schemas.openxmlformats.org/drawingml/2006/main" name="3_ABC1 On-screen 010116">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theme>
</file>

<file path=ppt/theme/theme23.xml><?xml version="1.0" encoding="utf-8"?>
<a:theme xmlns:a="http://schemas.openxmlformats.org/drawingml/2006/main" name="8_ABC1 On-screen">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theme>
</file>

<file path=ppt/theme/theme24.xml><?xml version="1.0" encoding="utf-8"?>
<a:theme xmlns:a="http://schemas.openxmlformats.org/drawingml/2006/main" name="9_Blank">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custClrLst>
    <a:custClr name="Green">
      <a:srgbClr val="91BE3A"/>
    </a:custClr>
    <a:custClr name="Yellow">
      <a:srgbClr val="FFE512"/>
    </a:custClr>
  </a:custClrLst>
  <a:extLst>
    <a:ext uri="{05A4C25C-085E-4340-85A3-A5531E510DB2}">
      <thm15:themeFamily xmlns:thm15="http://schemas.microsoft.com/office/thememl/2012/main" name="AB1 On-screen 030117.potm" id="{E3A3517C-627B-462B-95A7-A786ECEE0CAF}" vid="{EFDEB0EA-EB05-4531-8AE1-A52ED8F394F4}"/>
    </a:ext>
  </a:extLst>
</a:theme>
</file>

<file path=ppt/theme/theme25.xml><?xml version="1.0" encoding="utf-8"?>
<a:theme xmlns:a="http://schemas.openxmlformats.org/drawingml/2006/main" name="12_Blank">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theme>
</file>

<file path=ppt/theme/theme26.xml><?xml version="1.0" encoding="utf-8"?>
<a:theme xmlns:a="http://schemas.openxmlformats.org/drawingml/2006/main" name="13_Blank">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custClrLst>
    <a:custClr name="Green">
      <a:srgbClr val="91BE3A"/>
    </a:custClr>
    <a:custClr name="Yellow">
      <a:srgbClr val="FFE512"/>
    </a:custClr>
  </a:custClrLst>
  <a:extLst>
    <a:ext uri="{05A4C25C-085E-4340-85A3-A5531E510DB2}">
      <thm15:themeFamily xmlns:thm15="http://schemas.microsoft.com/office/thememl/2012/main" name="AB1 On-screen 030117.potm" id="{E3A3517C-627B-462B-95A7-A786ECEE0CAF}" vid="{EFDEB0EA-EB05-4531-8AE1-A52ED8F394F4}"/>
    </a:ext>
  </a:extLst>
</a:theme>
</file>

<file path=ppt/theme/theme27.xml><?xml version="1.0" encoding="utf-8"?>
<a:theme xmlns:a="http://schemas.openxmlformats.org/drawingml/2006/main" name="14_Blank">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custClrLst>
    <a:custClr name="Green">
      <a:srgbClr val="91BE3A"/>
    </a:custClr>
    <a:custClr name="Yellow">
      <a:srgbClr val="FFE512"/>
    </a:custClr>
  </a:custClrLst>
  <a:extLst>
    <a:ext uri="{05A4C25C-085E-4340-85A3-A5531E510DB2}">
      <thm15:themeFamily xmlns:thm15="http://schemas.microsoft.com/office/thememl/2012/main" name="AB1 On-screen 030117.potm" id="{E3A3517C-627B-462B-95A7-A786ECEE0CAF}" vid="{EFDEB0EA-EB05-4531-8AE1-A52ED8F394F4}"/>
    </a:ext>
  </a:extLst>
</a:theme>
</file>

<file path=ppt/theme/theme28.xml><?xml version="1.0" encoding="utf-8"?>
<a:theme xmlns:a="http://schemas.openxmlformats.org/drawingml/2006/main" name="AB1 On-screen">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custClrLst>
    <a:custClr name="Green">
      <a:srgbClr val="91BE3A"/>
    </a:custClr>
    <a:custClr name="Yellow">
      <a:srgbClr val="FFE512"/>
    </a:custClr>
  </a:custClrLst>
  <a:extLst>
    <a:ext uri="{05A4C25C-085E-4340-85A3-A5531E510DB2}">
      <thm15:themeFamily xmlns:thm15="http://schemas.microsoft.com/office/thememl/2012/main" name="AB1 On-screen 030117.potm" id="{9F6320B9-4BF0-428B-869F-B6B5335729FA}" vid="{ADDD6B45-DDE8-411D-AC38-8D97A1E0D7FE}"/>
    </a:ext>
  </a:extLst>
</a:theme>
</file>

<file path=ppt/theme/theme29.xml><?xml version="1.0" encoding="utf-8"?>
<a:theme xmlns:a="http://schemas.openxmlformats.org/drawingml/2006/main" name="Office Theme">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B1 On-screen 090116">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AB1 On-screen 090116">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theme>
</file>

<file path=ppt/theme/theme5.xml><?xml version="1.0" encoding="utf-8"?>
<a:theme xmlns:a="http://schemas.openxmlformats.org/drawingml/2006/main" name="2_AB1 On-screen 090116">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theme>
</file>

<file path=ppt/theme/theme6.xml><?xml version="1.0" encoding="utf-8"?>
<a:theme xmlns:a="http://schemas.openxmlformats.org/drawingml/2006/main" name="Blank">
  <a:themeElements>
    <a:clrScheme name="Custom 1">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CF0A2C"/>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theme>
</file>

<file path=ppt/theme/theme7.xml><?xml version="1.0" encoding="utf-8"?>
<a:theme xmlns:a="http://schemas.openxmlformats.org/drawingml/2006/main" name="1_Blank">
  <a:themeElements>
    <a:clrScheme name="Custom 1">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CF0A2C"/>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theme>
</file>

<file path=ppt/theme/theme8.xml><?xml version="1.0" encoding="utf-8"?>
<a:theme xmlns:a="http://schemas.openxmlformats.org/drawingml/2006/main" name="ABC1 On-screen">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theme>
</file>

<file path=ppt/theme/theme9.xml><?xml version="1.0" encoding="utf-8"?>
<a:theme xmlns:a="http://schemas.openxmlformats.org/drawingml/2006/main" name="1_ABC1 On-screen">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theme>
</file>

<file path=ppt/theme/themeOverride1.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Advisory Board">
    <a:dk1>
      <a:srgbClr val="38454E"/>
    </a:dk1>
    <a:lt1>
      <a:srgbClr val="FFFFFF"/>
    </a:lt1>
    <a:dk2>
      <a:srgbClr val="617685"/>
    </a:dk2>
    <a:lt2>
      <a:srgbClr val="DBE1E5"/>
    </a:lt2>
    <a:accent1>
      <a:srgbClr val="BEC9D0"/>
    </a:accent1>
    <a:accent2>
      <a:srgbClr val="899BA9"/>
    </a:accent2>
    <a:accent3>
      <a:srgbClr val="617685"/>
    </a:accent3>
    <a:accent4>
      <a:srgbClr val="38454E"/>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Advisory Board">
    <a:dk1>
      <a:srgbClr val="38454E"/>
    </a:dk1>
    <a:lt1>
      <a:srgbClr val="FFFFFF"/>
    </a:lt1>
    <a:dk2>
      <a:srgbClr val="617685"/>
    </a:dk2>
    <a:lt2>
      <a:srgbClr val="DBE1E5"/>
    </a:lt2>
    <a:accent1>
      <a:srgbClr val="BEC9D0"/>
    </a:accent1>
    <a:accent2>
      <a:srgbClr val="899BA9"/>
    </a:accent2>
    <a:accent3>
      <a:srgbClr val="617685"/>
    </a:accent3>
    <a:accent4>
      <a:srgbClr val="38454E"/>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ABC1 On-screen 010116</Template>
  <TotalTime>0</TotalTime>
  <Words>3484</Words>
  <Application>Microsoft Office PowerPoint</Application>
  <PresentationFormat>Custom</PresentationFormat>
  <Paragraphs>531</Paragraphs>
  <Slides>33</Slides>
  <Notes>25</Notes>
  <HiddenSlides>0</HiddenSlides>
  <MMClips>0</MMClips>
  <ScaleCrop>false</ScaleCrop>
  <HeadingPairs>
    <vt:vector size="6" baseType="variant">
      <vt:variant>
        <vt:lpstr>Fonts Used</vt:lpstr>
      </vt:variant>
      <vt:variant>
        <vt:i4>5</vt:i4>
      </vt:variant>
      <vt:variant>
        <vt:lpstr>Theme</vt:lpstr>
      </vt:variant>
      <vt:variant>
        <vt:i4>28</vt:i4>
      </vt:variant>
      <vt:variant>
        <vt:lpstr>Slide Titles</vt:lpstr>
      </vt:variant>
      <vt:variant>
        <vt:i4>33</vt:i4>
      </vt:variant>
    </vt:vector>
  </HeadingPairs>
  <TitlesOfParts>
    <vt:vector size="66" baseType="lpstr">
      <vt:lpstr>Arial</vt:lpstr>
      <vt:lpstr>Calibri</vt:lpstr>
      <vt:lpstr>Calibri Light</vt:lpstr>
      <vt:lpstr>Times New Roman</vt:lpstr>
      <vt:lpstr>Wingdings</vt:lpstr>
      <vt:lpstr>ABC1 On-screen 010116</vt:lpstr>
      <vt:lpstr>Custom Design</vt:lpstr>
      <vt:lpstr>AB1 On-screen 090116</vt:lpstr>
      <vt:lpstr>1_AB1 On-screen 090116</vt:lpstr>
      <vt:lpstr>2_AB1 On-screen 090116</vt:lpstr>
      <vt:lpstr>Blank</vt:lpstr>
      <vt:lpstr>1_Blank</vt:lpstr>
      <vt:lpstr>ABC1 On-screen</vt:lpstr>
      <vt:lpstr>1_ABC1 On-screen</vt:lpstr>
      <vt:lpstr>1_ABC1 On-screen 010116</vt:lpstr>
      <vt:lpstr>2_Blank</vt:lpstr>
      <vt:lpstr>3_Blank</vt:lpstr>
      <vt:lpstr>4_Blank</vt:lpstr>
      <vt:lpstr>5_Blank</vt:lpstr>
      <vt:lpstr>6_Blank</vt:lpstr>
      <vt:lpstr>2_ABC1 On-screen 010116</vt:lpstr>
      <vt:lpstr>7_Blank</vt:lpstr>
      <vt:lpstr>2_ABC1 On-screen</vt:lpstr>
      <vt:lpstr>ABC_PPT_On-Screen_Template_011014</vt:lpstr>
      <vt:lpstr>3_ABC1 On-screen</vt:lpstr>
      <vt:lpstr>8_Blank</vt:lpstr>
      <vt:lpstr>3_ABC1 On-screen 010116</vt:lpstr>
      <vt:lpstr>8_ABC1 On-screen</vt:lpstr>
      <vt:lpstr>9_Blank</vt:lpstr>
      <vt:lpstr>12_Blank</vt:lpstr>
      <vt:lpstr>13_Blank</vt:lpstr>
      <vt:lpstr>14_Blank</vt:lpstr>
      <vt:lpstr>AB1 On-screen</vt:lpstr>
      <vt:lpstr>2018 Health Care  Industry Trends</vt:lpstr>
      <vt:lpstr>I have no relevant financial relationships or affiliations with commercial interests to disclose. </vt:lpstr>
      <vt:lpstr>Payment Reform and Reimbursement Trends</vt:lpstr>
      <vt:lpstr>Payment Reform and Reimbursement Trends</vt:lpstr>
      <vt:lpstr>An Increasingly Attractive Set of Alternative Options </vt:lpstr>
      <vt:lpstr>Future of Bundled Payments in Question</vt:lpstr>
      <vt:lpstr>PowerPoint Presentation</vt:lpstr>
      <vt:lpstr>Margin Deterioration Occurring for Many Providers</vt:lpstr>
      <vt:lpstr>Nine Price and Cost Pressures Squeezing Margins </vt:lpstr>
      <vt:lpstr>Volume Performance Projections Remain Modest </vt:lpstr>
      <vt:lpstr>Volumes Continuing to Shift Outpatient</vt:lpstr>
      <vt:lpstr>Inpatient Imaging Utilization Decline Continues </vt:lpstr>
      <vt:lpstr>Modest Outpatient Imaging Opportunities</vt:lpstr>
      <vt:lpstr>Site-Neutral Payments Now Taking Effect</vt:lpstr>
      <vt:lpstr>The ASC Build Boom Has Subsided</vt:lpstr>
      <vt:lpstr>Urgent Care Ripe for Consolidation and Diversification</vt:lpstr>
      <vt:lpstr>Provider Interest in Telehealth Continues to Grow</vt:lpstr>
      <vt:lpstr>Reimbursement Shows No Sign of Slowing</vt:lpstr>
      <vt:lpstr>Purchaser Behavior</vt:lpstr>
      <vt:lpstr>For Providers, a Relatively Limited Impact </vt:lpstr>
      <vt:lpstr>Consumers Trade Low Premiums for High Deductibles</vt:lpstr>
      <vt:lpstr>Employers Continue to Grow HDHP Offerings</vt:lpstr>
      <vt:lpstr>Price-Exposed Workers Sway the Demand Economy</vt:lpstr>
      <vt:lpstr>Many Employers Curating Through Network Design </vt:lpstr>
      <vt:lpstr>Kicking the Legs Out From Under Hospital FFS</vt:lpstr>
      <vt:lpstr>Healthcare Consumerism </vt:lpstr>
      <vt:lpstr>PowerPoint Presentation</vt:lpstr>
      <vt:lpstr>Recommendation Is Top Driver for Specialist</vt:lpstr>
      <vt:lpstr>PowerPoint Presentation</vt:lpstr>
      <vt:lpstr>PowerPoint Presentation</vt:lpstr>
      <vt:lpstr>Expanding Network of Options Available</vt:lpstr>
      <vt:lpstr>Millennials v. Boomers v. Gen Xers</vt:lpstr>
      <vt:lpstr>The Short-term View Ahead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2018-05-17T19:16:12Z</cp:lastPrinted>
  <dcterms:created xsi:type="dcterms:W3CDTF">2016-01-05T18:13:23Z</dcterms:created>
  <dcterms:modified xsi:type="dcterms:W3CDTF">2019-05-08T19:14:22Z</dcterms:modified>
</cp:coreProperties>
</file>