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2"/>
  </p:notesMasterIdLst>
  <p:sldIdLst>
    <p:sldId id="256" r:id="rId3"/>
    <p:sldId id="257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7" name="Google Shape;177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1" name="Google Shape;241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8" name="Google Shape;248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55" name="Google Shape;255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2" name="Google Shape;262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9" name="Google Shape;269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77" name="Google Shape;277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3" name="Google Shape;2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84" name="Google Shape;284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91" name="Google Shape;291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98" name="Google Shape;298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05" name="Google Shape;305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4" name="Google Shape;18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2" name="Google Shape;3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13" name="Google Shape;313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20" name="Google Shape;320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30" name="Google Shape;330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6" name="Google Shape;3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37" name="Google Shape;337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3" name="Google Shape;34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44" name="Google Shape;344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0" name="Google Shape;3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51" name="Google Shape;351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7" name="Google Shape;3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58" name="Google Shape;358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64" name="Google Shape;36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65" name="Google Shape;365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1" name="Google Shape;3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72" name="Google Shape;372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3beb71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3beb71c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513beb71c1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*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4" name="Google Shape;18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715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91" name="Google Shape;191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06" name="Google Shape;206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13" name="Google Shape;213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20" name="Google Shape;220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27" name="Google Shape;227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34" name="Google Shape;234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2535237" y="-20638"/>
            <a:ext cx="4530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  <a:defRPr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4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44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  <a:defRPr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4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44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Char char="■"/>
              <a:defRPr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24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5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None/>
              <a:defRPr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5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 rot="5400000">
            <a:off x="2535237" y="-20638"/>
            <a:ext cx="4530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4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44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14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4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44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24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5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5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"/>
            <p:cNvGrpSpPr/>
            <p:nvPr/>
          </p:nvGrpSpPr>
          <p:grpSpPr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" name="Google Shape;15;p1"/>
              <p:cNvCxnSpPr/>
              <p:nvPr/>
            </p:nvCxnSpPr>
            <p:spPr>
              <a:xfrm>
                <a:off x="0" y="3072"/>
                <a:ext cx="624" cy="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1"/>
            <p:cNvGrpSpPr/>
            <p:nvPr/>
          </p:nvGrpSpPr>
          <p:grpSpPr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" name="Google Shape;18;p1"/>
              <p:cNvCxnSpPr/>
              <p:nvPr/>
            </p:nvCxnSpPr>
            <p:spPr>
              <a:xfrm>
                <a:off x="400" y="432"/>
                <a:ext cx="5088" cy="0"/>
              </a:xfrm>
              <a:prstGeom prst="straightConnector1">
                <a:avLst/>
              </a:prstGeom>
              <a:noFill/>
              <a:ln w="444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13"/>
            <p:cNvGrpSpPr/>
            <p:nvPr/>
          </p:nvGrpSpPr>
          <p:grpSpPr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8" name="Google Shape;98;p13"/>
              <p:cNvCxnSpPr/>
              <p:nvPr/>
            </p:nvCxnSpPr>
            <p:spPr>
              <a:xfrm>
                <a:off x="240" y="941"/>
                <a:ext cx="523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 sz="1400">
              <a:solidFill>
                <a:srgbClr val="000000"/>
              </a:solidFill>
            </a:endParaRPr>
          </a:p>
        </p:txBody>
      </p:sp>
      <p:cxnSp>
        <p:nvCxnSpPr>
          <p:cNvPr id="104" name="Google Shape;104;p13"/>
          <p:cNvCxnSpPr/>
          <p:nvPr/>
        </p:nvCxnSpPr>
        <p:spPr>
          <a:xfrm>
            <a:off x="0" y="4876800"/>
            <a:ext cx="609600" cy="0"/>
          </a:xfrm>
          <a:prstGeom prst="straightConnector1">
            <a:avLst/>
          </a:prstGeom>
          <a:noFill/>
          <a:ln w="444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ctrTitle" idx="4294967295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 of the Dizzy Patient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4294967295"/>
          </p:nvPr>
        </p:nvSpPr>
        <p:spPr>
          <a:xfrm>
            <a:off x="1371600" y="396240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endParaRPr sz="240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A. Hamilton, DO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Director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Oklahoma State University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Otolaryngology-Head and Neck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Facial Plastic Surgery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Lightheadedness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Sense of Impending Faint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Presyncope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by hyperventilation, orthostatic hypotension, vasovagal stimulation, recent changes in medications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Physiologic</a:t>
            </a:r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Height Vertigo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seen above 3 meters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cues for body sway correction decreased due to height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Sickness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 under 2 years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 focused on stationary object with body in motion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Multisensory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related decompensation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Differential DX</a:t>
            </a: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with a good history of symptoms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of work up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any hearing loss or tinnitus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Trauma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symptoms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Anxiety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Aura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 change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Focal neurologic symptoms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Vertigo Symptoms</a:t>
            </a:r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Peripheral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Fatigues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Nausea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Hearing loss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Sweating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 with eye closure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Nystagmus horizontal or rotary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Ocular fixation reduces nystagmus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4294967295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fatigue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weakness and falling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better with eye closure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Nystagmus vertical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Ocular fixation has no effect or makes nystagmus worse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Peripheral Vertigo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Benign Paroxysmal Positional Vertigo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Meniere’s Disease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Vestibular Neuronitis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Labyrinthitis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BPPV</a:t>
            </a:r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cause of true vertigo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last for seconds to a minute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positional: occurs when sitting up or rolling over.  Also when looking up on top shelf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Fatigable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follow head trauma, joint operation, or bedrest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BPPV</a:t>
            </a: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Diagnosed by history and physical testing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Thought to be caused by loose particles in posterior semicircular canal from otolith organs of inner ear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Dix-Hallpike maneuver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Vestibular suppressants not helpful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 with Epley’s maneuver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80+% successful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repeat</a:t>
            </a:r>
            <a:endParaRPr/>
          </a:p>
          <a:p>
            <a:pPr marL="342900" marR="0" lvl="0" indent="-1828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Dix-Hallpike</a:t>
            </a:r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sitting on table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 patient on back with head hanging 30 degrees and turned to either side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 approximately 30 seconds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Rotary nystagmus and vertigo will last for approximately 30 seconds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symptoms gone, sit patient up and observe for another 30 seconds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on the other side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“bad” ear is the one that is pointed to the ground when symptoms are elicited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Dix-Hallpike</a:t>
            </a:r>
            <a:endParaRPr/>
          </a:p>
        </p:txBody>
      </p:sp>
      <p:pic>
        <p:nvPicPr>
          <p:cNvPr id="308" name="Google Shape;30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814637"/>
            <a:ext cx="3810000" cy="210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884487"/>
            <a:ext cx="3810000" cy="196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Disclosure</a:t>
            </a:r>
            <a:endParaRPr dirty="0"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/>
              <a:t>I have no relevant financial relationships or affiliations with commercial interests to disclose.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Epley’s Maneuver</a:t>
            </a:r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 patient on back with “bad” ear to the ground, head hanging about 45 degrees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SLOWLY rotate head until the “good” ear is toward the ground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SLOWLY rotate patient up on “good” side WHILE KEEPING THE HEAD TILTED 45 DEGREES TO THE GROUND AT ALL TIMES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SLOWLY rotate patient to sitting position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Epley’s Maneuver</a:t>
            </a:r>
            <a:endParaRPr/>
          </a:p>
        </p:txBody>
      </p:sp>
      <p:pic>
        <p:nvPicPr>
          <p:cNvPr id="323" name="Google Shape;32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0" y="1912937"/>
            <a:ext cx="29718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1137" y="1903412"/>
            <a:ext cx="29813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212" y="4249737"/>
            <a:ext cx="30003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1350" y="3941762"/>
            <a:ext cx="2119312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Meniere’s Disease</a:t>
            </a:r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Fluctuating Sensorineural Hearing Loss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Nystagmus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Intermittent Vertigo: hours to days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pitched roaring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Aural fullness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Diagnosis of exclusion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at least two audiograms, usually pre and post treatment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sodium diet, control allergies, HCTZ, occasionally short course of oral steroids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Rarely surgery or chemoablation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Vestibular Neuronitis/Labyrinthitis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normal hearing with neuronitis, labyrinthitis usually with hearing loss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Nystagmus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after a recent URI or flu like illness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 vertigo may last up to one week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generalized unsteadiness can persist for up to 6 weeks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Valium useful for severe symptoms, then taper off.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Vestibular rehabilitation can speed recovery</a:t>
            </a:r>
            <a:endParaRPr/>
          </a:p>
          <a:p>
            <a:pPr marL="342900" marR="0" lvl="0" indent="-18288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Metabolic Disorders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Diabetes is the biggest offender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 underlying disorder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may need vestibular rehabilitation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Bedside Testing</a:t>
            </a:r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Gait test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Preponderance to 1 side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Oculomotor exam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Nystagmus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Rhomberg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Sharpened:heel to toe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Fukuda test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in place for 30 sec: turn to lesion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Dix-Hallpike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Step</a:t>
            </a:r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 clear etiology proceed with specialized testing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Audiogram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Electronystagmogram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Visually evoked myogenic potentials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Auditory Brainstem Response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Electrocochleography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Posturography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MRI brain with gadolinium or MRA</a:t>
            </a:r>
            <a:endParaRPr/>
          </a:p>
          <a:p>
            <a:pPr marL="342900" marR="0" lvl="0" indent="-18288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Recap</a:t>
            </a: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with thorough history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neurologic exam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office testing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 what you see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 clear etiology, proceed with more specialized testing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the normal compensation/healing response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endParaRPr/>
          </a:p>
        </p:txBody>
      </p:sp>
      <p:sp>
        <p:nvSpPr>
          <p:cNvPr id="375" name="Google Shape;375;p51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88" y="1600200"/>
            <a:ext cx="6991375" cy="52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Life is too short for bad music, bad food or bad friends</a:t>
            </a:r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body" idx="1"/>
          </p:nvPr>
        </p:nvSpPr>
        <p:spPr>
          <a:xfrm rot="5400000">
            <a:off x="2535300" y="-20700"/>
            <a:ext cx="4530600" cy="7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00" y="1600200"/>
            <a:ext cx="8054400" cy="45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balance system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vertigo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Differential Diagnosis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Bedside Tools for Diagnosis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testing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018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It Works</a:t>
            </a:r>
            <a:endParaRPr/>
          </a:p>
        </p:txBody>
      </p:sp>
      <p:grpSp>
        <p:nvGrpSpPr>
          <p:cNvPr id="194" name="Google Shape;194;p27"/>
          <p:cNvGrpSpPr/>
          <p:nvPr/>
        </p:nvGrpSpPr>
        <p:grpSpPr>
          <a:xfrm>
            <a:off x="914400" y="718502"/>
            <a:ext cx="7772400" cy="6294120"/>
            <a:chOff x="576" y="875"/>
            <a:chExt cx="2880" cy="1008"/>
          </a:xfrm>
        </p:grpSpPr>
        <p:sp>
          <p:nvSpPr>
            <p:cNvPr id="195" name="Google Shape;195;p27"/>
            <p:cNvSpPr/>
            <p:nvPr/>
          </p:nvSpPr>
          <p:spPr>
            <a:xfrm>
              <a:off x="576" y="1019"/>
              <a:ext cx="2880" cy="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6" name="Google Shape;196;p27"/>
            <p:cNvCxnSpPr/>
            <p:nvPr/>
          </p:nvCxnSpPr>
          <p:spPr>
            <a:xfrm rot="5400000" flipH="1">
              <a:off x="2016" y="1307"/>
              <a:ext cx="1008" cy="144"/>
            </a:xfrm>
            <a:prstGeom prst="bentConnector3">
              <a:avLst>
                <a:gd name="adj1" fmla="val 111388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27"/>
            <p:cNvCxnSpPr/>
            <p:nvPr/>
          </p:nvCxnSpPr>
          <p:spPr>
            <a:xfrm rot="-5400000">
              <a:off x="1944" y="1379"/>
              <a:ext cx="144" cy="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27"/>
            <p:cNvCxnSpPr/>
            <p:nvPr/>
          </p:nvCxnSpPr>
          <p:spPr>
            <a:xfrm rot="-5400000">
              <a:off x="1440" y="875"/>
              <a:ext cx="144" cy="1008"/>
            </a:xfrm>
            <a:prstGeom prst="bentConnector3">
              <a:avLst>
                <a:gd name="adj1" fmla="val 479749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9" name="Google Shape;199;p27"/>
            <p:cNvSpPr/>
            <p:nvPr/>
          </p:nvSpPr>
          <p:spPr>
            <a:xfrm>
              <a:off x="1584" y="10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Balance System</a:t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576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Visual</a:t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1584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Proprioceptive</a:t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2592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Vestibular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 Facts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million office visits per year for dizziness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of patients over 65 will fall each year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of patients over 65 have experienced dizziness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complaint for patients over 75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Falls are the leading cause of injury for older patients and leading cause of accidental death over age 85</a:t>
            </a:r>
            <a:endParaRPr/>
          </a:p>
          <a:p>
            <a:pPr marL="342900" marR="0" lvl="0" indent="-1828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Dizziness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Vertigo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Disequilibrium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Oscillopsia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Lightheadedness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Physiologic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Multisensory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 Vertigo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described as spinning, whirling, or turning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Illusion of rotational, linear, or tilting of surroundings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not cause syncope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with Brain or Inner Ear</a:t>
            </a:r>
            <a:endParaRPr/>
          </a:p>
          <a:p>
            <a:pPr marL="342900" marR="0" lvl="0" indent="-1828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Dysequilibrium</a:t>
            </a:r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Sensation of Instability of body positions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 walking, standing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 of being “off balance or imbalance”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a problem with Proprioception but can be caused by common cold or allergic rhinitis causing eustacian tube dysfunction</a:t>
            </a:r>
            <a:endParaRPr/>
          </a:p>
          <a:p>
            <a:pPr marL="342900" marR="0" lvl="0" indent="-1828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 idx="4294967295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imes New Roman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Oscillopsia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Inability to focus on object with movement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reading while pushing shopping cart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reading sign while walking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with both Inner Ears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from Ototoxic drugs such as chemotherapy or vancomycin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1"/>
      </a:accent3>
      <a:accent4>
        <a:srgbClr val="CCCC99"/>
      </a:accent4>
      <a:accent5>
        <a:srgbClr val="FF0000"/>
      </a:accent5>
      <a:accent6>
        <a:srgbClr val="FFFFE1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1"/>
      </a:accent3>
      <a:accent4>
        <a:srgbClr val="CCCC99"/>
      </a:accent4>
      <a:accent5>
        <a:srgbClr val="FF0000"/>
      </a:accent5>
      <a:accent6>
        <a:srgbClr val="FFFFE1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On-screen Show (4:3)</PresentationFormat>
  <Paragraphs>204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Noto Sans Symbols</vt:lpstr>
      <vt:lpstr>Times New Roman</vt:lpstr>
      <vt:lpstr>Default Design</vt:lpstr>
      <vt:lpstr>Default Design</vt:lpstr>
      <vt:lpstr>Evaluation of the Dizzy Patient</vt:lpstr>
      <vt:lpstr>Disclosure</vt:lpstr>
      <vt:lpstr>Objectives</vt:lpstr>
      <vt:lpstr>How It Works</vt:lpstr>
      <vt:lpstr>Fast Facts</vt:lpstr>
      <vt:lpstr>Dizziness</vt:lpstr>
      <vt:lpstr>True Vertigo</vt:lpstr>
      <vt:lpstr>Dysequilibrium</vt:lpstr>
      <vt:lpstr>Oscillopsia</vt:lpstr>
      <vt:lpstr>Lightheadedness</vt:lpstr>
      <vt:lpstr>Physiologic</vt:lpstr>
      <vt:lpstr>Multisensory</vt:lpstr>
      <vt:lpstr>Differential DX</vt:lpstr>
      <vt:lpstr>Vertigo Symptoms</vt:lpstr>
      <vt:lpstr>Peripheral Vertigo</vt:lpstr>
      <vt:lpstr>BPPV</vt:lpstr>
      <vt:lpstr>BPPV</vt:lpstr>
      <vt:lpstr>Dix-Hallpike</vt:lpstr>
      <vt:lpstr>Dix-Hallpike</vt:lpstr>
      <vt:lpstr>Epley’s Maneuver</vt:lpstr>
      <vt:lpstr>Epley’s Maneuver</vt:lpstr>
      <vt:lpstr>Meniere’s Disease</vt:lpstr>
      <vt:lpstr>Vestibular Neuronitis/Labyrinthitis</vt:lpstr>
      <vt:lpstr>Metabolic Disorders</vt:lpstr>
      <vt:lpstr>Bedside Testing</vt:lpstr>
      <vt:lpstr>The Next Step</vt:lpstr>
      <vt:lpstr>Recap</vt:lpstr>
      <vt:lpstr>Questions</vt:lpstr>
      <vt:lpstr>Life is too short for bad music, bad food or bad friends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Dizzy Patient</dc:title>
  <cp:lastModifiedBy>Tyson, Darin Jay</cp:lastModifiedBy>
  <cp:revision>1</cp:revision>
  <dcterms:modified xsi:type="dcterms:W3CDTF">2019-05-08T19:16:23Z</dcterms:modified>
</cp:coreProperties>
</file>