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57" r:id="rId3"/>
    <p:sldId id="258" r:id="rId4"/>
    <p:sldId id="270" r:id="rId5"/>
    <p:sldId id="260" r:id="rId6"/>
    <p:sldId id="261" r:id="rId7"/>
    <p:sldId id="263" r:id="rId8"/>
    <p:sldId id="264" r:id="rId9"/>
    <p:sldId id="267" r:id="rId10"/>
    <p:sldId id="265" r:id="rId11"/>
    <p:sldId id="262" r:id="rId12"/>
    <p:sldId id="266" r:id="rId13"/>
    <p:sldId id="269" r:id="rId14"/>
    <p:sldId id="271" r:id="rId15"/>
    <p:sldId id="273" r:id="rId16"/>
    <p:sldId id="274" r:id="rId17"/>
    <p:sldId id="285" r:id="rId18"/>
    <p:sldId id="272" r:id="rId19"/>
    <p:sldId id="275" r:id="rId20"/>
    <p:sldId id="276" r:id="rId21"/>
    <p:sldId id="277" r:id="rId22"/>
    <p:sldId id="278" r:id="rId23"/>
    <p:sldId id="279" r:id="rId24"/>
    <p:sldId id="280" r:id="rId25"/>
    <p:sldId id="281" r:id="rId26"/>
    <p:sldId id="284" r:id="rId27"/>
    <p:sldId id="282" r:id="rId28"/>
    <p:sldId id="283" r:id="rId29"/>
    <p:sldId id="286" r:id="rId30"/>
    <p:sldId id="290" r:id="rId31"/>
    <p:sldId id="287" r:id="rId32"/>
    <p:sldId id="288" r:id="rId33"/>
    <p:sldId id="289" r:id="rId34"/>
    <p:sldId id="293" r:id="rId35"/>
    <p:sldId id="291" r:id="rId36"/>
    <p:sldId id="292" r:id="rId37"/>
    <p:sldId id="294" r:id="rId38"/>
    <p:sldId id="295" r:id="rId39"/>
    <p:sldId id="298" r:id="rId40"/>
    <p:sldId id="299" r:id="rId41"/>
    <p:sldId id="30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5923F103-BC34-4FE4-A40E-EDDEECFDA5D0}" type="datetimeFigureOut">
              <a:rPr lang="en-US" smtClean="0"/>
              <a:pPr/>
              <a:t>4/30/2019</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smtClean="0"/>
              <a:t>
              </a:t>
            </a:r>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002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4/30/2019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597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9364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0720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077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4/30/2019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785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4/30/2019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035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5287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872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73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22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4/30/2019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241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4/30/2019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52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4/30/2019</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141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4/30/2019</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051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4/30/2019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836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4/30/2019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1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smtClean="0"/>
              <a:t>
              </a:t>
            </a:r>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4/30/2019</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47555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cdlist.com/icd-10/N94.11" TargetMode="External"/><Relationship Id="rId2" Type="http://schemas.openxmlformats.org/officeDocument/2006/relationships/hyperlink" Target="https://icdlist.com/icd-10/N94.10" TargetMode="External"/><Relationship Id="rId1" Type="http://schemas.openxmlformats.org/officeDocument/2006/relationships/slideLayout" Target="../slideLayouts/slideLayout8.xml"/><Relationship Id="rId5" Type="http://schemas.openxmlformats.org/officeDocument/2006/relationships/hyperlink" Target="https://icdlist.com/icd-10/N94.19" TargetMode="External"/><Relationship Id="rId4" Type="http://schemas.openxmlformats.org/officeDocument/2006/relationships/hyperlink" Target="https://icdlist.com/icd-10/N94.1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pelvicrehab.com/"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ciencedirect.com/topics/medicine-and-dentistry/vagina-mucosa" TargetMode="External"/><Relationship Id="rId2" Type="http://schemas.openxmlformats.org/officeDocument/2006/relationships/hyperlink" Target="https://www.sciencedirect.com/topics/medicine-and-dentistry/vaginal-wal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Corey.Babb@okstate.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cbi.nlm.nih.gov/pubmed/2360557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Non-Hormonal Therapies for Dyspareunia:</a:t>
            </a:r>
            <a:br>
              <a:rPr lang="en-US" dirty="0" smtClean="0"/>
            </a:br>
            <a:r>
              <a:rPr lang="en-US" sz="4400" dirty="0" smtClean="0"/>
              <a:t>Risks, Reviews, and Revelations</a:t>
            </a:r>
            <a:endParaRPr lang="en-US" sz="4400" dirty="0"/>
          </a:p>
        </p:txBody>
      </p:sp>
      <p:sp>
        <p:nvSpPr>
          <p:cNvPr id="3" name="Subtitle 2"/>
          <p:cNvSpPr>
            <a:spLocks noGrp="1"/>
          </p:cNvSpPr>
          <p:nvPr>
            <p:ph type="subTitle" idx="1"/>
          </p:nvPr>
        </p:nvSpPr>
        <p:spPr/>
        <p:txBody>
          <a:bodyPr>
            <a:normAutofit fontScale="77500" lnSpcReduction="20000"/>
          </a:bodyPr>
          <a:lstStyle/>
          <a:p>
            <a:r>
              <a:rPr lang="en-US" dirty="0" smtClean="0"/>
              <a:t>Corey R. Babb, D.O., FACOOG, IF, NCMP</a:t>
            </a:r>
          </a:p>
          <a:p>
            <a:r>
              <a:rPr lang="en-US" dirty="0" smtClean="0"/>
              <a:t>Clinical Assistant Professor of Obstetrics and gynecology</a:t>
            </a:r>
          </a:p>
          <a:p>
            <a:r>
              <a:rPr lang="en-US" dirty="0" smtClean="0"/>
              <a:t>Oklahoma State University college of osteopathic medicine</a:t>
            </a:r>
            <a:endParaRPr lang="en-US" dirty="0"/>
          </a:p>
        </p:txBody>
      </p:sp>
    </p:spTree>
    <p:extLst>
      <p:ext uri="{BB962C8B-B14F-4D97-AF65-F5344CB8AC3E}">
        <p14:creationId xmlns:p14="http://schemas.microsoft.com/office/powerpoint/2010/main" val="4146256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Dyspareunia-</a:t>
            </a:r>
            <a:br>
              <a:rPr lang="en-US" dirty="0" smtClean="0"/>
            </a:br>
            <a:r>
              <a:rPr lang="en-US" dirty="0" smtClean="0"/>
              <a:t>What Causes it?</a:t>
            </a:r>
            <a:endParaRPr lang="en-US" dirty="0"/>
          </a:p>
        </p:txBody>
      </p:sp>
      <p:pic>
        <p:nvPicPr>
          <p:cNvPr id="4" name="Picture 3"/>
          <p:cNvPicPr>
            <a:picLocks noChangeAspect="1"/>
          </p:cNvPicPr>
          <p:nvPr/>
        </p:nvPicPr>
        <p:blipFill>
          <a:blip r:embed="rId2"/>
          <a:stretch>
            <a:fillRect/>
          </a:stretch>
        </p:blipFill>
        <p:spPr>
          <a:xfrm>
            <a:off x="6163056" y="2124118"/>
            <a:ext cx="4294631" cy="3220973"/>
          </a:xfrm>
          <a:prstGeom prst="rect">
            <a:avLst/>
          </a:prstGeom>
        </p:spPr>
      </p:pic>
      <p:sp>
        <p:nvSpPr>
          <p:cNvPr id="3" name="Text Placeholder 2"/>
          <p:cNvSpPr>
            <a:spLocks noGrp="1"/>
          </p:cNvSpPr>
          <p:nvPr>
            <p:ph type="body" idx="1"/>
          </p:nvPr>
        </p:nvSpPr>
        <p:spPr>
          <a:xfrm>
            <a:off x="6757416" y="2586626"/>
            <a:ext cx="3895688" cy="2374841"/>
          </a:xfrm>
        </p:spPr>
        <p:txBody>
          <a:bodyPr/>
          <a:lstStyle/>
          <a:p>
            <a:endParaRPr lang="en-US" dirty="0"/>
          </a:p>
        </p:txBody>
      </p:sp>
    </p:spTree>
    <p:extLst>
      <p:ext uri="{BB962C8B-B14F-4D97-AF65-F5344CB8AC3E}">
        <p14:creationId xmlns:p14="http://schemas.microsoft.com/office/powerpoint/2010/main" val="2707645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Etiologies </a:t>
            </a:r>
            <a:endParaRPr lang="en-US" dirty="0"/>
          </a:p>
        </p:txBody>
      </p:sp>
      <p:sp>
        <p:nvSpPr>
          <p:cNvPr id="3" name="Content Placeholder 2"/>
          <p:cNvSpPr>
            <a:spLocks noGrp="1"/>
          </p:cNvSpPr>
          <p:nvPr>
            <p:ph idx="1"/>
          </p:nvPr>
        </p:nvSpPr>
        <p:spPr/>
        <p:txBody>
          <a:bodyPr numCol="2">
            <a:normAutofit lnSpcReduction="10000"/>
          </a:bodyPr>
          <a:lstStyle/>
          <a:p>
            <a:r>
              <a:rPr lang="en-US" dirty="0" smtClean="0"/>
              <a:t>Hormonal Causes</a:t>
            </a:r>
          </a:p>
          <a:p>
            <a:pPr lvl="1"/>
            <a:r>
              <a:rPr lang="en-US" dirty="0" smtClean="0"/>
              <a:t>GSM/VVA</a:t>
            </a:r>
          </a:p>
          <a:p>
            <a:pPr lvl="1"/>
            <a:r>
              <a:rPr lang="en-US" dirty="0" smtClean="0"/>
              <a:t>Hormonal Vestibulitis</a:t>
            </a:r>
          </a:p>
          <a:p>
            <a:pPr lvl="1"/>
            <a:r>
              <a:rPr lang="en-US" dirty="0" smtClean="0"/>
              <a:t>Medication (OCPs) </a:t>
            </a:r>
          </a:p>
          <a:p>
            <a:r>
              <a:rPr lang="en-US" dirty="0" smtClean="0"/>
              <a:t>Non-Hormonal Causes</a:t>
            </a:r>
          </a:p>
          <a:p>
            <a:pPr lvl="1"/>
            <a:r>
              <a:rPr lang="en-US" dirty="0" smtClean="0"/>
              <a:t>Anatomic issues</a:t>
            </a:r>
          </a:p>
          <a:p>
            <a:pPr lvl="1"/>
            <a:r>
              <a:rPr lang="en-US" dirty="0" smtClean="0"/>
              <a:t>Vaginismus</a:t>
            </a:r>
          </a:p>
          <a:p>
            <a:pPr lvl="1"/>
            <a:r>
              <a:rPr lang="en-US" dirty="0" smtClean="0"/>
              <a:t>Vulvar Vestibulitis</a:t>
            </a:r>
          </a:p>
          <a:p>
            <a:pPr lvl="1"/>
            <a:r>
              <a:rPr lang="en-US" dirty="0" smtClean="0"/>
              <a:t>Vulvar Dermatoses </a:t>
            </a:r>
          </a:p>
          <a:p>
            <a:pPr lvl="1"/>
            <a:r>
              <a:rPr lang="en-US" dirty="0" smtClean="0"/>
              <a:t>Interstitial Cystitis</a:t>
            </a:r>
          </a:p>
          <a:p>
            <a:pPr lvl="1"/>
            <a:r>
              <a:rPr lang="en-US" dirty="0" smtClean="0"/>
              <a:t>Pelvic floor </a:t>
            </a:r>
            <a:r>
              <a:rPr lang="en-US" dirty="0" err="1" smtClean="0"/>
              <a:t>Dz</a:t>
            </a:r>
            <a:r>
              <a:rPr lang="en-US" dirty="0" smtClean="0"/>
              <a:t> </a:t>
            </a:r>
          </a:p>
          <a:p>
            <a:pPr lvl="1"/>
            <a:r>
              <a:rPr lang="en-US" dirty="0" smtClean="0"/>
              <a:t>GI Disease</a:t>
            </a:r>
          </a:p>
          <a:p>
            <a:pPr lvl="1"/>
            <a:r>
              <a:rPr lang="en-US" dirty="0" smtClean="0"/>
              <a:t>Cancer</a:t>
            </a:r>
          </a:p>
          <a:p>
            <a:pPr lvl="1"/>
            <a:r>
              <a:rPr lang="en-US" dirty="0" smtClean="0"/>
              <a:t>Psychogenic</a:t>
            </a:r>
          </a:p>
          <a:p>
            <a:pPr lvl="1"/>
            <a:r>
              <a:rPr lang="en-US" dirty="0" smtClean="0"/>
              <a:t>STI’s</a:t>
            </a:r>
          </a:p>
          <a:p>
            <a:pPr lvl="1"/>
            <a:endParaRPr lang="en-US" dirty="0"/>
          </a:p>
          <a:p>
            <a:pPr marL="457200" lvl="1" indent="0">
              <a:buNone/>
            </a:pPr>
            <a:r>
              <a:rPr lang="en-US" b="1" dirty="0" smtClean="0"/>
              <a:t>The list goes on…</a:t>
            </a:r>
          </a:p>
          <a:p>
            <a:pPr lvl="1"/>
            <a:endParaRPr lang="en-US" dirty="0" smtClean="0"/>
          </a:p>
          <a:p>
            <a:pPr lvl="1"/>
            <a:endParaRPr lang="en-US" dirty="0"/>
          </a:p>
          <a:p>
            <a:endParaRPr lang="en-US" dirty="0" smtClean="0"/>
          </a:p>
          <a:p>
            <a:endParaRPr lang="en-US" dirty="0"/>
          </a:p>
          <a:p>
            <a:endParaRPr lang="en-US" dirty="0" smtClean="0"/>
          </a:p>
          <a:p>
            <a:endParaRPr lang="en-US" dirty="0"/>
          </a:p>
        </p:txBody>
      </p:sp>
      <p:sp>
        <p:nvSpPr>
          <p:cNvPr id="4" name="Text Placeholder 3"/>
          <p:cNvSpPr>
            <a:spLocks noGrp="1"/>
          </p:cNvSpPr>
          <p:nvPr>
            <p:ph type="body" sz="half" idx="2"/>
          </p:nvPr>
        </p:nvSpPr>
        <p:spPr/>
        <p:txBody>
          <a:bodyPr/>
          <a:lstStyle/>
          <a:p>
            <a:r>
              <a:rPr lang="en-US" i="1" dirty="0" smtClean="0">
                <a:hlinkClick r:id="rId2" tooltip="Replaced Code"/>
              </a:rPr>
              <a:t>N94.10</a:t>
            </a:r>
            <a:r>
              <a:rPr lang="en-US" dirty="0" smtClean="0"/>
              <a:t> - Unspecified dyspareunia</a:t>
            </a:r>
          </a:p>
          <a:p>
            <a:r>
              <a:rPr lang="en-US" i="1" dirty="0" smtClean="0">
                <a:hlinkClick r:id="rId3" tooltip="Replaced Code"/>
              </a:rPr>
              <a:t>N94.11</a:t>
            </a:r>
            <a:r>
              <a:rPr lang="en-US" dirty="0" smtClean="0"/>
              <a:t> - Superficial (</a:t>
            </a:r>
            <a:r>
              <a:rPr lang="en-US" dirty="0" err="1" smtClean="0"/>
              <a:t>introital</a:t>
            </a:r>
            <a:r>
              <a:rPr lang="en-US" dirty="0" smtClean="0"/>
              <a:t>) dyspareunia</a:t>
            </a:r>
          </a:p>
          <a:p>
            <a:r>
              <a:rPr lang="en-US" i="1" dirty="0" smtClean="0">
                <a:hlinkClick r:id="rId4" tooltip="Replaced Code"/>
              </a:rPr>
              <a:t>N94.12</a:t>
            </a:r>
            <a:r>
              <a:rPr lang="en-US" dirty="0" smtClean="0"/>
              <a:t> - Deep dyspareunia</a:t>
            </a:r>
          </a:p>
          <a:p>
            <a:r>
              <a:rPr lang="en-US" i="1" dirty="0" smtClean="0">
                <a:hlinkClick r:id="rId5" tooltip="Replaced Code"/>
              </a:rPr>
              <a:t>N94.19</a:t>
            </a:r>
            <a:r>
              <a:rPr lang="en-US" dirty="0" smtClean="0"/>
              <a:t> - Other specified dyspareunia</a:t>
            </a:r>
          </a:p>
          <a:p>
            <a:r>
              <a:rPr lang="en-US" dirty="0" smtClean="0"/>
              <a:t>ICD-10 Coding</a:t>
            </a:r>
            <a:endParaRPr lang="en-US" dirty="0"/>
          </a:p>
        </p:txBody>
      </p:sp>
    </p:spTree>
    <p:extLst>
      <p:ext uri="{BB962C8B-B14F-4D97-AF65-F5344CB8AC3E}">
        <p14:creationId xmlns:p14="http://schemas.microsoft.com/office/powerpoint/2010/main" val="181767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According to Google…</a:t>
            </a:r>
            <a:endParaRPr lang="en-US" dirty="0"/>
          </a:p>
        </p:txBody>
      </p:sp>
      <p:pic>
        <p:nvPicPr>
          <p:cNvPr id="3" name="Picture 2"/>
          <p:cNvPicPr>
            <a:picLocks noChangeAspect="1"/>
          </p:cNvPicPr>
          <p:nvPr/>
        </p:nvPicPr>
        <p:blipFill>
          <a:blip r:embed="rId2"/>
          <a:stretch>
            <a:fillRect/>
          </a:stretch>
        </p:blipFill>
        <p:spPr>
          <a:xfrm>
            <a:off x="405876" y="1560106"/>
            <a:ext cx="4306824" cy="3107233"/>
          </a:xfrm>
          <a:prstGeom prst="rect">
            <a:avLst/>
          </a:prstGeom>
        </p:spPr>
      </p:pic>
      <p:pic>
        <p:nvPicPr>
          <p:cNvPr id="4" name="Picture 3"/>
          <p:cNvPicPr>
            <a:picLocks noChangeAspect="1"/>
          </p:cNvPicPr>
          <p:nvPr/>
        </p:nvPicPr>
        <p:blipFill>
          <a:blip r:embed="rId3"/>
          <a:stretch>
            <a:fillRect/>
          </a:stretch>
        </p:blipFill>
        <p:spPr>
          <a:xfrm>
            <a:off x="3022564" y="4667339"/>
            <a:ext cx="4612676" cy="2188083"/>
          </a:xfrm>
          <a:prstGeom prst="rect">
            <a:avLst/>
          </a:prstGeom>
        </p:spPr>
      </p:pic>
      <p:pic>
        <p:nvPicPr>
          <p:cNvPr id="5" name="Picture 4"/>
          <p:cNvPicPr>
            <a:picLocks noChangeAspect="1"/>
          </p:cNvPicPr>
          <p:nvPr/>
        </p:nvPicPr>
        <p:blipFill>
          <a:blip r:embed="rId4"/>
          <a:stretch>
            <a:fillRect/>
          </a:stretch>
        </p:blipFill>
        <p:spPr>
          <a:xfrm>
            <a:off x="4965413" y="2024107"/>
            <a:ext cx="3238500" cy="2295525"/>
          </a:xfrm>
          <a:prstGeom prst="rect">
            <a:avLst/>
          </a:prstGeom>
        </p:spPr>
      </p:pic>
      <p:pic>
        <p:nvPicPr>
          <p:cNvPr id="6" name="Picture 5"/>
          <p:cNvPicPr>
            <a:picLocks noChangeAspect="1"/>
          </p:cNvPicPr>
          <p:nvPr/>
        </p:nvPicPr>
        <p:blipFill>
          <a:blip r:embed="rId5"/>
          <a:stretch>
            <a:fillRect/>
          </a:stretch>
        </p:blipFill>
        <p:spPr>
          <a:xfrm>
            <a:off x="8260116" y="1560106"/>
            <a:ext cx="3312501" cy="4555618"/>
          </a:xfrm>
          <a:prstGeom prst="rect">
            <a:avLst/>
          </a:prstGeom>
        </p:spPr>
      </p:pic>
    </p:spTree>
    <p:extLst>
      <p:ext uri="{BB962C8B-B14F-4D97-AF65-F5344CB8AC3E}">
        <p14:creationId xmlns:p14="http://schemas.microsoft.com/office/powerpoint/2010/main" val="343091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rmAutofit lnSpcReduction="10000"/>
          </a:bodyPr>
          <a:lstStyle/>
          <a:p>
            <a:pPr marL="457200" lvl="1" indent="0">
              <a:buNone/>
            </a:pPr>
            <a:r>
              <a:rPr lang="en-US" dirty="0" smtClean="0"/>
              <a:t>Ms. </a:t>
            </a:r>
            <a:r>
              <a:rPr lang="en-US" dirty="0" err="1" smtClean="0"/>
              <a:t>Smythe</a:t>
            </a:r>
            <a:r>
              <a:rPr lang="en-US" dirty="0" smtClean="0"/>
              <a:t>-Jones is a 34 y/o G2P2002 who presents complaining of pelvic pain and dyspareunia.  She reports that these symptoms have been increasing over the past two years, and are significant enough to affect her marriage.  She notes that the symptoms began after the birth of her last child in 2017.  She states that she recently stopped nursing, and has noticed some leakage of urine with laughing and coughing.  She also admits to some changes in her menses, reporting an increase in flow.  She denies any other medical problems, surgeries.  </a:t>
            </a:r>
          </a:p>
          <a:p>
            <a:pPr marL="457200" lvl="1" indent="0">
              <a:buNone/>
            </a:pPr>
            <a:r>
              <a:rPr lang="en-US" dirty="0" smtClean="0"/>
              <a:t>PE:  hypertonic pelvic floor, tenderness to palpation in deep pelvic floor, mimics pain with dyspareunia, Grade II cystocele.  Normal </a:t>
            </a:r>
            <a:r>
              <a:rPr lang="en-US" dirty="0" err="1" smtClean="0"/>
              <a:t>rugation</a:t>
            </a:r>
            <a:r>
              <a:rPr lang="en-US" dirty="0" smtClean="0"/>
              <a:t> in vagina  </a:t>
            </a:r>
          </a:p>
          <a:p>
            <a:pPr marL="457200" lvl="1" indent="0">
              <a:buNone/>
            </a:pPr>
            <a:r>
              <a:rPr lang="en-US" dirty="0"/>
              <a:t>	</a:t>
            </a:r>
            <a:endParaRPr lang="en-US" dirty="0" smtClean="0"/>
          </a:p>
          <a:p>
            <a:pPr marL="457200" lvl="1" indent="0">
              <a:buNone/>
            </a:pPr>
            <a:endParaRPr lang="en-US" dirty="0"/>
          </a:p>
          <a:p>
            <a:pPr marL="457200" lvl="1" indent="0">
              <a:buNone/>
            </a:pPr>
            <a:r>
              <a:rPr lang="en-US" dirty="0" smtClean="0"/>
              <a:t>How would you proceed?</a:t>
            </a:r>
            <a:endParaRPr lang="en-US" dirty="0"/>
          </a:p>
        </p:txBody>
      </p:sp>
    </p:spTree>
    <p:extLst>
      <p:ext uri="{BB962C8B-B14F-4D97-AF65-F5344CB8AC3E}">
        <p14:creationId xmlns:p14="http://schemas.microsoft.com/office/powerpoint/2010/main" val="237637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Resident Responses</a:t>
            </a:r>
            <a:endParaRPr lang="en-US" dirty="0"/>
          </a:p>
        </p:txBody>
      </p:sp>
      <p:sp>
        <p:nvSpPr>
          <p:cNvPr id="3" name="Content Placeholder 2"/>
          <p:cNvSpPr>
            <a:spLocks noGrp="1"/>
          </p:cNvSpPr>
          <p:nvPr>
            <p:ph sz="half" idx="1"/>
          </p:nvPr>
        </p:nvSpPr>
        <p:spPr/>
        <p:txBody>
          <a:bodyPr/>
          <a:lstStyle/>
          <a:p>
            <a:pPr marL="0" indent="0">
              <a:buNone/>
            </a:pPr>
            <a:r>
              <a:rPr lang="en-US" b="1" dirty="0" smtClean="0"/>
              <a:t>PGY1</a:t>
            </a:r>
          </a:p>
          <a:p>
            <a:r>
              <a:rPr lang="en-US" dirty="0" smtClean="0"/>
              <a:t>Pelvic Ultrasound to check for masses</a:t>
            </a:r>
          </a:p>
          <a:p>
            <a:r>
              <a:rPr lang="en-US" dirty="0" smtClean="0"/>
              <a:t>OCPs to control menses/?endometriosis</a:t>
            </a:r>
          </a:p>
          <a:p>
            <a:r>
              <a:rPr lang="en-US" dirty="0" smtClean="0"/>
              <a:t>?Surgery for incontinence</a:t>
            </a:r>
          </a:p>
          <a:p>
            <a:endParaRPr lang="en-US" dirty="0"/>
          </a:p>
          <a:p>
            <a:r>
              <a:rPr lang="en-US" dirty="0" smtClean="0"/>
              <a:t>Physical Exam Findings: </a:t>
            </a:r>
          </a:p>
          <a:p>
            <a:pPr lvl="1"/>
            <a:r>
              <a:rPr lang="en-US" dirty="0" smtClean="0"/>
              <a:t>Look for endometriosis</a:t>
            </a:r>
          </a:p>
          <a:p>
            <a:pPr lvl="1"/>
            <a:r>
              <a:rPr lang="en-US" dirty="0" smtClean="0"/>
              <a:t>Bladder tenderness</a:t>
            </a:r>
          </a:p>
          <a:p>
            <a:endParaRPr lang="en-US" dirty="0"/>
          </a:p>
        </p:txBody>
      </p:sp>
      <p:sp>
        <p:nvSpPr>
          <p:cNvPr id="4" name="Content Placeholder 3"/>
          <p:cNvSpPr>
            <a:spLocks noGrp="1"/>
          </p:cNvSpPr>
          <p:nvPr>
            <p:ph sz="half" idx="2"/>
          </p:nvPr>
        </p:nvSpPr>
        <p:spPr/>
        <p:txBody>
          <a:bodyPr/>
          <a:lstStyle/>
          <a:p>
            <a:pPr marL="0" indent="0">
              <a:buNone/>
            </a:pPr>
            <a:r>
              <a:rPr lang="en-US" b="1" dirty="0" smtClean="0"/>
              <a:t>PGY4</a:t>
            </a:r>
          </a:p>
          <a:p>
            <a:r>
              <a:rPr lang="en-US" dirty="0" smtClean="0"/>
              <a:t>Better history</a:t>
            </a:r>
          </a:p>
          <a:p>
            <a:pPr lvl="1"/>
            <a:r>
              <a:rPr lang="en-US" dirty="0" smtClean="0"/>
              <a:t>Stressors, marriage, PMH</a:t>
            </a:r>
          </a:p>
          <a:p>
            <a:r>
              <a:rPr lang="en-US" dirty="0" smtClean="0"/>
              <a:t>US for masses</a:t>
            </a:r>
          </a:p>
          <a:p>
            <a:r>
              <a:rPr lang="en-US" dirty="0" smtClean="0"/>
              <a:t>OCPs for pain/?endometriosis</a:t>
            </a:r>
          </a:p>
          <a:p>
            <a:pPr lvl="1"/>
            <a:r>
              <a:rPr lang="en-US" dirty="0" smtClean="0"/>
              <a:t>Only if PE revealed it</a:t>
            </a:r>
          </a:p>
          <a:p>
            <a:r>
              <a:rPr lang="en-US" dirty="0" smtClean="0"/>
              <a:t>Physical Exam:</a:t>
            </a:r>
          </a:p>
          <a:p>
            <a:pPr lvl="1"/>
            <a:r>
              <a:rPr lang="en-US" dirty="0" smtClean="0"/>
              <a:t>Look for Uterosacral nodularity, enlarged ovaries, CMT</a:t>
            </a:r>
            <a:endParaRPr lang="en-US" dirty="0"/>
          </a:p>
        </p:txBody>
      </p:sp>
    </p:spTree>
    <p:extLst>
      <p:ext uri="{BB962C8B-B14F-4D97-AF65-F5344CB8AC3E}">
        <p14:creationId xmlns:p14="http://schemas.microsoft.com/office/powerpoint/2010/main" val="4216370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a:t>
            </a:r>
            <a:endParaRPr lang="en-US" dirty="0"/>
          </a:p>
        </p:txBody>
      </p:sp>
      <p:sp>
        <p:nvSpPr>
          <p:cNvPr id="3" name="Content Placeholder 2"/>
          <p:cNvSpPr>
            <a:spLocks noGrp="1"/>
          </p:cNvSpPr>
          <p:nvPr>
            <p:ph idx="1"/>
          </p:nvPr>
        </p:nvSpPr>
        <p:spPr/>
        <p:txBody>
          <a:bodyPr/>
          <a:lstStyle/>
          <a:p>
            <a:pPr marL="0" indent="0">
              <a:buNone/>
            </a:pPr>
            <a:r>
              <a:rPr lang="en-US" dirty="0" smtClean="0"/>
              <a:t>Ms. Jones-</a:t>
            </a:r>
            <a:r>
              <a:rPr lang="en-US" dirty="0" err="1" smtClean="0"/>
              <a:t>Smythe</a:t>
            </a:r>
            <a:r>
              <a:rPr lang="en-US" dirty="0" smtClean="0"/>
              <a:t> is a 57 y/o G2P2002 who presents complaining of increasing dyspareunia.  Her last period was six years ago.  She reports that the pain is mostly with initial penetration, and admits that penetrative intercourse feels like “broken glass in my vagina.”  She admits to significant vaginal dryness, as well as low libido.  She is currently receiving chemotherapy for E/P receptor positive breast cancer.  She would like to discuss options to help her sex life, as she feels “like a broken woman.”</a:t>
            </a:r>
          </a:p>
          <a:p>
            <a:endParaRPr lang="en-US" dirty="0"/>
          </a:p>
          <a:p>
            <a:pPr marL="0" indent="0">
              <a:buNone/>
            </a:pPr>
            <a:r>
              <a:rPr lang="en-US" dirty="0" smtClean="0"/>
              <a:t>PE: </a:t>
            </a:r>
            <a:r>
              <a:rPr lang="en-US" dirty="0" err="1" smtClean="0"/>
              <a:t>Introital</a:t>
            </a:r>
            <a:r>
              <a:rPr lang="en-US" dirty="0" smtClean="0"/>
              <a:t> stenosis, vaginal pallor, loss of </a:t>
            </a:r>
            <a:r>
              <a:rPr lang="en-US" dirty="0" err="1" smtClean="0"/>
              <a:t>rugae</a:t>
            </a:r>
            <a:r>
              <a:rPr lang="en-US" dirty="0" smtClean="0"/>
              <a:t>, atrophic labia </a:t>
            </a:r>
          </a:p>
          <a:p>
            <a:pPr marL="0" indent="0">
              <a:buNone/>
            </a:pPr>
            <a:r>
              <a:rPr lang="en-US" dirty="0" smtClean="0"/>
              <a:t>How do you proceed?</a:t>
            </a:r>
            <a:endParaRPr lang="en-US" dirty="0"/>
          </a:p>
        </p:txBody>
      </p:sp>
    </p:spTree>
    <p:extLst>
      <p:ext uri="{BB962C8B-B14F-4D97-AF65-F5344CB8AC3E}">
        <p14:creationId xmlns:p14="http://schemas.microsoft.com/office/powerpoint/2010/main" val="130496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Resident Response</a:t>
            </a:r>
            <a:endParaRPr lang="en-US" dirty="0"/>
          </a:p>
        </p:txBody>
      </p:sp>
      <p:sp>
        <p:nvSpPr>
          <p:cNvPr id="3" name="Text Placeholder 2"/>
          <p:cNvSpPr>
            <a:spLocks noGrp="1"/>
          </p:cNvSpPr>
          <p:nvPr>
            <p:ph type="body" idx="1"/>
          </p:nvPr>
        </p:nvSpPr>
        <p:spPr/>
        <p:txBody>
          <a:bodyPr/>
          <a:lstStyle/>
          <a:p>
            <a:r>
              <a:rPr lang="en-US" dirty="0" smtClean="0"/>
              <a:t>PGY4</a:t>
            </a:r>
            <a:endParaRPr lang="en-US" dirty="0"/>
          </a:p>
        </p:txBody>
      </p:sp>
      <p:sp>
        <p:nvSpPr>
          <p:cNvPr id="4" name="Content Placeholder 3"/>
          <p:cNvSpPr>
            <a:spLocks noGrp="1"/>
          </p:cNvSpPr>
          <p:nvPr>
            <p:ph sz="half" idx="2"/>
          </p:nvPr>
        </p:nvSpPr>
        <p:spPr/>
        <p:txBody>
          <a:bodyPr/>
          <a:lstStyle/>
          <a:p>
            <a:r>
              <a:rPr lang="en-US" dirty="0" smtClean="0"/>
              <a:t>Laser therapy?  </a:t>
            </a:r>
          </a:p>
          <a:p>
            <a:r>
              <a:rPr lang="en-US" dirty="0" smtClean="0"/>
              <a:t>Can you inject a steroid?</a:t>
            </a:r>
          </a:p>
          <a:p>
            <a:r>
              <a:rPr lang="en-US" dirty="0" smtClean="0"/>
              <a:t>PRP?  </a:t>
            </a:r>
            <a:endParaRPr lang="en-US" dirty="0"/>
          </a:p>
        </p:txBody>
      </p:sp>
      <p:sp>
        <p:nvSpPr>
          <p:cNvPr id="5" name="Text Placeholder 4"/>
          <p:cNvSpPr>
            <a:spLocks noGrp="1"/>
          </p:cNvSpPr>
          <p:nvPr>
            <p:ph type="body" sz="quarter" idx="3"/>
          </p:nvPr>
        </p:nvSpPr>
        <p:spPr/>
        <p:txBody>
          <a:bodyPr/>
          <a:lstStyle/>
          <a:p>
            <a:r>
              <a:rPr lang="en-US" dirty="0" smtClean="0"/>
              <a:t>PGY3 (on GYN oncology)</a:t>
            </a:r>
            <a:endParaRPr lang="en-US" dirty="0"/>
          </a:p>
        </p:txBody>
      </p:sp>
      <p:sp>
        <p:nvSpPr>
          <p:cNvPr id="6" name="Content Placeholder 5"/>
          <p:cNvSpPr>
            <a:spLocks noGrp="1"/>
          </p:cNvSpPr>
          <p:nvPr>
            <p:ph sz="quarter" idx="4"/>
          </p:nvPr>
        </p:nvSpPr>
        <p:spPr/>
        <p:txBody>
          <a:bodyPr/>
          <a:lstStyle/>
          <a:p>
            <a:r>
              <a:rPr lang="en-US" dirty="0" smtClean="0"/>
              <a:t>Moisturizers</a:t>
            </a:r>
          </a:p>
          <a:p>
            <a:r>
              <a:rPr lang="en-US" dirty="0" smtClean="0"/>
              <a:t>Lubricants</a:t>
            </a:r>
          </a:p>
          <a:p>
            <a:r>
              <a:rPr lang="en-US" dirty="0" smtClean="0"/>
              <a:t>Counseling</a:t>
            </a:r>
          </a:p>
          <a:p>
            <a:r>
              <a:rPr lang="en-US" dirty="0" smtClean="0"/>
              <a:t>Dilators</a:t>
            </a:r>
          </a:p>
          <a:p>
            <a:endParaRPr lang="en-US" dirty="0"/>
          </a:p>
        </p:txBody>
      </p:sp>
    </p:spTree>
    <p:extLst>
      <p:ext uri="{BB962C8B-B14F-4D97-AF65-F5344CB8AC3E}">
        <p14:creationId xmlns:p14="http://schemas.microsoft.com/office/powerpoint/2010/main" val="2103095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a:t>
            </a:r>
            <a:endParaRPr lang="en-US" dirty="0"/>
          </a:p>
        </p:txBody>
      </p:sp>
      <p:pic>
        <p:nvPicPr>
          <p:cNvPr id="5" name="Content Placeholder 4"/>
          <p:cNvPicPr>
            <a:picLocks noGrp="1" noChangeAspect="1"/>
          </p:cNvPicPr>
          <p:nvPr>
            <p:ph idx="1"/>
          </p:nvPr>
        </p:nvPicPr>
        <p:blipFill>
          <a:blip r:embed="rId2"/>
          <a:stretch>
            <a:fillRect/>
          </a:stretch>
        </p:blipFill>
        <p:spPr>
          <a:xfrm>
            <a:off x="8799195" y="1820823"/>
            <a:ext cx="3060573" cy="2696313"/>
          </a:xfrm>
          <a:prstGeom prst="rect">
            <a:avLst/>
          </a:prstGeom>
        </p:spPr>
      </p:pic>
      <p:sp>
        <p:nvSpPr>
          <p:cNvPr id="4" name="Text Placeholder 3"/>
          <p:cNvSpPr>
            <a:spLocks noGrp="1"/>
          </p:cNvSpPr>
          <p:nvPr>
            <p:ph type="body" sz="half" idx="2"/>
          </p:nvPr>
        </p:nvSpPr>
        <p:spPr/>
        <p:txBody>
          <a:bodyPr>
            <a:normAutofit lnSpcReduction="10000"/>
          </a:bodyPr>
          <a:lstStyle/>
          <a:p>
            <a:r>
              <a:rPr lang="en-US" dirty="0" smtClean="0"/>
              <a:t>External</a:t>
            </a:r>
          </a:p>
          <a:p>
            <a:r>
              <a:rPr lang="en-US" dirty="0"/>
              <a:t>	</a:t>
            </a:r>
            <a:r>
              <a:rPr lang="en-US" dirty="0" smtClean="0"/>
              <a:t>Hormonal changes</a:t>
            </a:r>
          </a:p>
          <a:p>
            <a:r>
              <a:rPr lang="en-US" dirty="0"/>
              <a:t>	</a:t>
            </a:r>
            <a:r>
              <a:rPr lang="en-US" dirty="0" smtClean="0"/>
              <a:t>Discharge</a:t>
            </a:r>
          </a:p>
          <a:p>
            <a:r>
              <a:rPr lang="en-US" dirty="0"/>
              <a:t>	</a:t>
            </a:r>
            <a:r>
              <a:rPr lang="en-US" dirty="0" smtClean="0"/>
              <a:t>Lesions</a:t>
            </a:r>
          </a:p>
          <a:p>
            <a:r>
              <a:rPr lang="en-US" dirty="0" smtClean="0"/>
              <a:t>Internal</a:t>
            </a:r>
          </a:p>
          <a:p>
            <a:r>
              <a:rPr lang="en-US" dirty="0"/>
              <a:t>	</a:t>
            </a:r>
            <a:r>
              <a:rPr lang="en-US" dirty="0" smtClean="0"/>
              <a:t>Hormonal changes</a:t>
            </a:r>
          </a:p>
          <a:p>
            <a:r>
              <a:rPr lang="en-US" dirty="0"/>
              <a:t>	</a:t>
            </a:r>
            <a:r>
              <a:rPr lang="en-US" dirty="0" smtClean="0"/>
              <a:t>Discharge</a:t>
            </a:r>
          </a:p>
          <a:p>
            <a:r>
              <a:rPr lang="en-US" dirty="0"/>
              <a:t>	</a:t>
            </a:r>
            <a:r>
              <a:rPr lang="en-US" dirty="0" smtClean="0"/>
              <a:t>Lesions</a:t>
            </a:r>
          </a:p>
          <a:p>
            <a:r>
              <a:rPr lang="en-US" dirty="0"/>
              <a:t>	</a:t>
            </a:r>
            <a:r>
              <a:rPr lang="en-US" dirty="0" smtClean="0"/>
              <a:t>Muscle spasms</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4306939" y="422278"/>
            <a:ext cx="4133427" cy="3100070"/>
          </a:xfrm>
          <a:prstGeom prst="rect">
            <a:avLst/>
          </a:prstGeom>
        </p:spPr>
      </p:pic>
      <p:pic>
        <p:nvPicPr>
          <p:cNvPr id="7" name="Picture 6"/>
          <p:cNvPicPr>
            <a:picLocks noChangeAspect="1"/>
          </p:cNvPicPr>
          <p:nvPr/>
        </p:nvPicPr>
        <p:blipFill>
          <a:blip r:embed="rId4"/>
          <a:stretch>
            <a:fillRect/>
          </a:stretch>
        </p:blipFill>
        <p:spPr>
          <a:xfrm>
            <a:off x="4986196" y="3522348"/>
            <a:ext cx="2394394" cy="3017326"/>
          </a:xfrm>
          <a:prstGeom prst="rect">
            <a:avLst/>
          </a:prstGeom>
        </p:spPr>
      </p:pic>
    </p:spTree>
    <p:extLst>
      <p:ext uri="{BB962C8B-B14F-4D97-AF65-F5344CB8AC3E}">
        <p14:creationId xmlns:p14="http://schemas.microsoft.com/office/powerpoint/2010/main" val="418751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947920"/>
            <a:ext cx="9285431" cy="728480"/>
          </a:xfrm>
        </p:spPr>
        <p:txBody>
          <a:bodyPr/>
          <a:lstStyle/>
          <a:p>
            <a:r>
              <a:rPr lang="en-US" dirty="0" smtClean="0"/>
              <a:t>Non-Hormonal Therapies for Dyspareunia</a:t>
            </a:r>
            <a:endParaRPr lang="en-US" dirty="0"/>
          </a:p>
        </p:txBody>
      </p:sp>
      <p:pic>
        <p:nvPicPr>
          <p:cNvPr id="5" name="Content Placeholder 4"/>
          <p:cNvPicPr>
            <a:picLocks noGrp="1" noChangeAspect="1"/>
          </p:cNvPicPr>
          <p:nvPr>
            <p:ph idx="1"/>
          </p:nvPr>
        </p:nvPicPr>
        <p:blipFill>
          <a:blip r:embed="rId2"/>
          <a:stretch>
            <a:fillRect/>
          </a:stretch>
        </p:blipFill>
        <p:spPr>
          <a:xfrm>
            <a:off x="3189734" y="2603500"/>
            <a:ext cx="4693345" cy="3416300"/>
          </a:xfrm>
          <a:prstGeom prst="rect">
            <a:avLst/>
          </a:prstGeom>
        </p:spPr>
      </p:pic>
    </p:spTree>
    <p:extLst>
      <p:ext uri="{BB962C8B-B14F-4D97-AF65-F5344CB8AC3E}">
        <p14:creationId xmlns:p14="http://schemas.microsoft.com/office/powerpoint/2010/main" val="1706543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Two Main Types of Therapy</a:t>
            </a:r>
            <a:endParaRPr lang="en-US" dirty="0"/>
          </a:p>
        </p:txBody>
      </p:sp>
      <p:sp>
        <p:nvSpPr>
          <p:cNvPr id="5" name="Text Placeholder 4"/>
          <p:cNvSpPr>
            <a:spLocks noGrp="1"/>
          </p:cNvSpPr>
          <p:nvPr>
            <p:ph type="body" idx="1"/>
          </p:nvPr>
        </p:nvSpPr>
        <p:spPr/>
        <p:txBody>
          <a:bodyPr/>
          <a:lstStyle/>
          <a:p>
            <a:r>
              <a:rPr lang="en-US" dirty="0" smtClean="0"/>
              <a:t>Non-Invasive</a:t>
            </a:r>
            <a:endParaRPr lang="en-US" dirty="0"/>
          </a:p>
        </p:txBody>
      </p:sp>
      <p:sp>
        <p:nvSpPr>
          <p:cNvPr id="6" name="Content Placeholder 5"/>
          <p:cNvSpPr>
            <a:spLocks noGrp="1"/>
          </p:cNvSpPr>
          <p:nvPr>
            <p:ph sz="half" idx="2"/>
          </p:nvPr>
        </p:nvSpPr>
        <p:spPr>
          <a:xfrm>
            <a:off x="1154954" y="3212326"/>
            <a:ext cx="4825158" cy="2959874"/>
          </a:xfrm>
        </p:spPr>
        <p:txBody>
          <a:bodyPr>
            <a:normAutofit lnSpcReduction="10000"/>
          </a:bodyPr>
          <a:lstStyle/>
          <a:p>
            <a:r>
              <a:rPr lang="en-US" dirty="0" smtClean="0"/>
              <a:t>Self-Based</a:t>
            </a:r>
          </a:p>
          <a:p>
            <a:pPr lvl="1"/>
            <a:r>
              <a:rPr lang="en-US" dirty="0" smtClean="0"/>
              <a:t>Lubricants</a:t>
            </a:r>
          </a:p>
          <a:p>
            <a:pPr lvl="1"/>
            <a:r>
              <a:rPr lang="en-US" dirty="0" smtClean="0"/>
              <a:t>Moisturizers</a:t>
            </a:r>
          </a:p>
          <a:p>
            <a:pPr lvl="1"/>
            <a:r>
              <a:rPr lang="en-US" dirty="0" smtClean="0"/>
              <a:t>Dilators</a:t>
            </a:r>
          </a:p>
          <a:p>
            <a:r>
              <a:rPr lang="en-US" dirty="0" smtClean="0"/>
              <a:t>Provider-Based</a:t>
            </a:r>
            <a:endParaRPr lang="en-US" dirty="0" smtClean="0"/>
          </a:p>
          <a:p>
            <a:pPr lvl="1"/>
            <a:r>
              <a:rPr lang="en-US" dirty="0" smtClean="0"/>
              <a:t>Physiotherapy</a:t>
            </a:r>
          </a:p>
          <a:p>
            <a:pPr lvl="1"/>
            <a:r>
              <a:rPr lang="en-US" dirty="0" smtClean="0"/>
              <a:t>Counseling </a:t>
            </a:r>
          </a:p>
          <a:p>
            <a:pPr lvl="1"/>
            <a:r>
              <a:rPr lang="en-US" dirty="0" smtClean="0"/>
              <a:t>Medication</a:t>
            </a:r>
            <a:endParaRPr lang="en-US" dirty="0" smtClean="0"/>
          </a:p>
          <a:p>
            <a:pPr marL="0" indent="0">
              <a:buNone/>
            </a:pPr>
            <a:endParaRPr lang="en-US" dirty="0"/>
          </a:p>
        </p:txBody>
      </p:sp>
      <p:sp>
        <p:nvSpPr>
          <p:cNvPr id="7" name="Text Placeholder 6"/>
          <p:cNvSpPr>
            <a:spLocks noGrp="1"/>
          </p:cNvSpPr>
          <p:nvPr>
            <p:ph type="body" sz="quarter" idx="3"/>
          </p:nvPr>
        </p:nvSpPr>
        <p:spPr/>
        <p:txBody>
          <a:bodyPr/>
          <a:lstStyle/>
          <a:p>
            <a:r>
              <a:rPr lang="en-US" dirty="0" smtClean="0"/>
              <a:t>Invasive </a:t>
            </a:r>
            <a:endParaRPr lang="en-US" dirty="0"/>
          </a:p>
        </p:txBody>
      </p:sp>
      <p:sp>
        <p:nvSpPr>
          <p:cNvPr id="8" name="Content Placeholder 7"/>
          <p:cNvSpPr>
            <a:spLocks noGrp="1"/>
          </p:cNvSpPr>
          <p:nvPr>
            <p:ph sz="quarter" idx="4"/>
          </p:nvPr>
        </p:nvSpPr>
        <p:spPr>
          <a:xfrm>
            <a:off x="6208712" y="3212326"/>
            <a:ext cx="4825159" cy="2959874"/>
          </a:xfrm>
        </p:spPr>
        <p:txBody>
          <a:bodyPr/>
          <a:lstStyle/>
          <a:p>
            <a:r>
              <a:rPr lang="en-US" dirty="0" smtClean="0"/>
              <a:t>Therapeutic Injections</a:t>
            </a:r>
          </a:p>
          <a:p>
            <a:r>
              <a:rPr lang="en-US" dirty="0" smtClean="0"/>
              <a:t>Energy-Based </a:t>
            </a:r>
            <a:r>
              <a:rPr lang="en-US" dirty="0" smtClean="0"/>
              <a:t>Therapies</a:t>
            </a:r>
          </a:p>
          <a:p>
            <a:r>
              <a:rPr lang="en-US" dirty="0" err="1" smtClean="0"/>
              <a:t>Platelt</a:t>
            </a:r>
            <a:r>
              <a:rPr lang="en-US" dirty="0" smtClean="0"/>
              <a:t>-Rich Plasma (PRP)</a:t>
            </a:r>
            <a:endParaRPr lang="en-US" dirty="0" smtClean="0"/>
          </a:p>
        </p:txBody>
      </p:sp>
    </p:spTree>
    <p:extLst>
      <p:ext uri="{BB962C8B-B14F-4D97-AF65-F5344CB8AC3E}">
        <p14:creationId xmlns:p14="http://schemas.microsoft.com/office/powerpoint/2010/main" val="3216942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 of Interests Disclosure </a:t>
            </a:r>
            <a:endParaRPr lang="en-US" dirty="0"/>
          </a:p>
        </p:txBody>
      </p:sp>
      <p:sp>
        <p:nvSpPr>
          <p:cNvPr id="3" name="Content Placeholder 2"/>
          <p:cNvSpPr>
            <a:spLocks noGrp="1"/>
          </p:cNvSpPr>
          <p:nvPr>
            <p:ph idx="1"/>
          </p:nvPr>
        </p:nvSpPr>
        <p:spPr/>
        <p:txBody>
          <a:bodyPr/>
          <a:lstStyle/>
          <a:p>
            <a:r>
              <a:rPr lang="en-US" dirty="0" smtClean="0"/>
              <a:t>Speaker’s Bureau: AMAG Pharmaceuticals</a:t>
            </a:r>
          </a:p>
          <a:p>
            <a:r>
              <a:rPr lang="en-US" dirty="0" smtClean="0"/>
              <a:t>Consumer Advisory Board: AMAG Pharmaceuticals </a:t>
            </a:r>
            <a:endParaRPr lang="en-US" dirty="0"/>
          </a:p>
        </p:txBody>
      </p:sp>
    </p:spTree>
    <p:extLst>
      <p:ext uri="{BB962C8B-B14F-4D97-AF65-F5344CB8AC3E}">
        <p14:creationId xmlns:p14="http://schemas.microsoft.com/office/powerpoint/2010/main" val="4055371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Lubricants and Moisturizers </a:t>
            </a:r>
            <a:endParaRPr lang="en-US" dirty="0"/>
          </a:p>
        </p:txBody>
      </p:sp>
      <p:pic>
        <p:nvPicPr>
          <p:cNvPr id="10" name="Content Placeholder 9"/>
          <p:cNvPicPr>
            <a:picLocks noGrp="1" noChangeAspect="1"/>
          </p:cNvPicPr>
          <p:nvPr>
            <p:ph idx="1"/>
          </p:nvPr>
        </p:nvPicPr>
        <p:blipFill>
          <a:blip r:embed="rId2"/>
          <a:stretch>
            <a:fillRect/>
          </a:stretch>
        </p:blipFill>
        <p:spPr>
          <a:xfrm>
            <a:off x="5008404" y="722376"/>
            <a:ext cx="1712976" cy="1712976"/>
          </a:xfrm>
          <a:prstGeom prst="rect">
            <a:avLst/>
          </a:prstGeom>
        </p:spPr>
      </p:pic>
      <p:sp>
        <p:nvSpPr>
          <p:cNvPr id="9" name="Text Placeholder 8"/>
          <p:cNvSpPr>
            <a:spLocks noGrp="1"/>
          </p:cNvSpPr>
          <p:nvPr>
            <p:ph type="body" sz="half" idx="2"/>
          </p:nvPr>
        </p:nvSpPr>
        <p:spPr/>
        <p:txBody>
          <a:bodyPr/>
          <a:lstStyle/>
          <a:p>
            <a:r>
              <a:rPr lang="en-US" dirty="0" smtClean="0"/>
              <a:t>Lubricants = with sexual activity</a:t>
            </a:r>
          </a:p>
          <a:p>
            <a:r>
              <a:rPr lang="en-US" dirty="0" smtClean="0"/>
              <a:t>Moisturizers = regardless of sexual activity </a:t>
            </a:r>
          </a:p>
          <a:p>
            <a:endParaRPr lang="en-US" dirty="0"/>
          </a:p>
          <a:p>
            <a:r>
              <a:rPr lang="en-US" dirty="0" smtClean="0"/>
              <a:t>Take into account pH and Osmolality </a:t>
            </a:r>
            <a:endParaRPr lang="en-US" dirty="0"/>
          </a:p>
        </p:txBody>
      </p:sp>
      <p:pic>
        <p:nvPicPr>
          <p:cNvPr id="11" name="Picture 10"/>
          <p:cNvPicPr>
            <a:picLocks noChangeAspect="1"/>
          </p:cNvPicPr>
          <p:nvPr/>
        </p:nvPicPr>
        <p:blipFill>
          <a:blip r:embed="rId3"/>
          <a:stretch>
            <a:fillRect/>
          </a:stretch>
        </p:blipFill>
        <p:spPr>
          <a:xfrm>
            <a:off x="7860792" y="347472"/>
            <a:ext cx="2242566" cy="2242566"/>
          </a:xfrm>
          <a:prstGeom prst="rect">
            <a:avLst/>
          </a:prstGeom>
        </p:spPr>
      </p:pic>
      <p:pic>
        <p:nvPicPr>
          <p:cNvPr id="12" name="Picture 11"/>
          <p:cNvPicPr>
            <a:picLocks noChangeAspect="1"/>
          </p:cNvPicPr>
          <p:nvPr/>
        </p:nvPicPr>
        <p:blipFill>
          <a:blip r:embed="rId4"/>
          <a:stretch>
            <a:fillRect/>
          </a:stretch>
        </p:blipFill>
        <p:spPr>
          <a:xfrm>
            <a:off x="6391253" y="1231900"/>
            <a:ext cx="1469539" cy="1897380"/>
          </a:xfrm>
          <a:prstGeom prst="rect">
            <a:avLst/>
          </a:prstGeom>
        </p:spPr>
      </p:pic>
      <p:pic>
        <p:nvPicPr>
          <p:cNvPr id="13" name="Picture 12"/>
          <p:cNvPicPr>
            <a:picLocks noChangeAspect="1"/>
          </p:cNvPicPr>
          <p:nvPr/>
        </p:nvPicPr>
        <p:blipFill>
          <a:blip r:embed="rId5"/>
          <a:stretch>
            <a:fillRect/>
          </a:stretch>
        </p:blipFill>
        <p:spPr>
          <a:xfrm>
            <a:off x="4944363" y="3772534"/>
            <a:ext cx="2252345" cy="2252345"/>
          </a:xfrm>
          <a:prstGeom prst="rect">
            <a:avLst/>
          </a:prstGeom>
        </p:spPr>
      </p:pic>
      <p:pic>
        <p:nvPicPr>
          <p:cNvPr id="14" name="Picture 13"/>
          <p:cNvPicPr>
            <a:picLocks noChangeAspect="1"/>
          </p:cNvPicPr>
          <p:nvPr/>
        </p:nvPicPr>
        <p:blipFill>
          <a:blip r:embed="rId6"/>
          <a:stretch>
            <a:fillRect/>
          </a:stretch>
        </p:blipFill>
        <p:spPr>
          <a:xfrm>
            <a:off x="9555628" y="2435352"/>
            <a:ext cx="2017269" cy="2017269"/>
          </a:xfrm>
          <a:prstGeom prst="rect">
            <a:avLst/>
          </a:prstGeom>
        </p:spPr>
      </p:pic>
      <p:pic>
        <p:nvPicPr>
          <p:cNvPr id="15" name="Picture 14"/>
          <p:cNvPicPr>
            <a:picLocks noChangeAspect="1"/>
          </p:cNvPicPr>
          <p:nvPr/>
        </p:nvPicPr>
        <p:blipFill>
          <a:blip r:embed="rId7"/>
          <a:stretch>
            <a:fillRect/>
          </a:stretch>
        </p:blipFill>
        <p:spPr>
          <a:xfrm>
            <a:off x="7291566" y="3601370"/>
            <a:ext cx="2337065" cy="1555845"/>
          </a:xfrm>
          <a:prstGeom prst="rect">
            <a:avLst/>
          </a:prstGeom>
        </p:spPr>
      </p:pic>
    </p:spTree>
    <p:extLst>
      <p:ext uri="{BB962C8B-B14F-4D97-AF65-F5344CB8AC3E}">
        <p14:creationId xmlns:p14="http://schemas.microsoft.com/office/powerpoint/2010/main" val="3252457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947920"/>
            <a:ext cx="10030968" cy="728480"/>
          </a:xfrm>
        </p:spPr>
        <p:txBody>
          <a:bodyPr/>
          <a:lstStyle/>
          <a:p>
            <a:r>
              <a:rPr lang="en-US" dirty="0" smtClean="0"/>
              <a:t>pH and Osmolality Comparison - Lubricants </a:t>
            </a:r>
            <a:endParaRPr lang="en-US" dirty="0"/>
          </a:p>
        </p:txBody>
      </p:sp>
      <p:pic>
        <p:nvPicPr>
          <p:cNvPr id="5" name="Picture 4"/>
          <p:cNvPicPr>
            <a:picLocks noChangeAspect="1"/>
          </p:cNvPicPr>
          <p:nvPr/>
        </p:nvPicPr>
        <p:blipFill>
          <a:blip r:embed="rId2"/>
          <a:stretch>
            <a:fillRect/>
          </a:stretch>
        </p:blipFill>
        <p:spPr>
          <a:xfrm>
            <a:off x="429768" y="1764792"/>
            <a:ext cx="11265408" cy="472097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670558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 and Osmolality – THE Comparison </a:t>
            </a:r>
            <a:endParaRPr lang="en-US" dirty="0"/>
          </a:p>
        </p:txBody>
      </p:sp>
      <p:sp>
        <p:nvSpPr>
          <p:cNvPr id="3" name="Content Placeholder 2"/>
          <p:cNvSpPr>
            <a:spLocks noGrp="1"/>
          </p:cNvSpPr>
          <p:nvPr>
            <p:ph idx="1"/>
          </p:nvPr>
        </p:nvSpPr>
        <p:spPr/>
        <p:txBody>
          <a:bodyPr/>
          <a:lstStyle/>
          <a:p>
            <a:r>
              <a:rPr lang="en-US" dirty="0"/>
              <a:t>Edwards, D., &amp; Panay, N. (2015). Treating vulvovaginal atrophy/genitourinary syndrome of menopause: how important is vaginal lubricant and moisturizer composition?. </a:t>
            </a:r>
            <a:r>
              <a:rPr lang="en-US" i="1" dirty="0"/>
              <a:t>Climacteric : the journal of the International Menopause Society</a:t>
            </a:r>
            <a:r>
              <a:rPr lang="en-US" dirty="0"/>
              <a:t>, </a:t>
            </a:r>
            <a:r>
              <a:rPr lang="en-US" i="1" dirty="0"/>
              <a:t>19</a:t>
            </a:r>
            <a:r>
              <a:rPr lang="en-US" dirty="0"/>
              <a:t>(2), 151–161. doi:10.3109/13697137.2015.1124259</a:t>
            </a:r>
          </a:p>
        </p:txBody>
      </p:sp>
    </p:spTree>
    <p:extLst>
      <p:ext uri="{BB962C8B-B14F-4D97-AF65-F5344CB8AC3E}">
        <p14:creationId xmlns:p14="http://schemas.microsoft.com/office/powerpoint/2010/main" val="1582543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Dilators</a:t>
            </a:r>
            <a:endParaRPr lang="en-US" dirty="0"/>
          </a:p>
        </p:txBody>
      </p:sp>
      <p:sp>
        <p:nvSpPr>
          <p:cNvPr id="3" name="Content Placeholder 2"/>
          <p:cNvSpPr>
            <a:spLocks noGrp="1"/>
          </p:cNvSpPr>
          <p:nvPr>
            <p:ph idx="1"/>
          </p:nvPr>
        </p:nvSpPr>
        <p:spPr/>
        <p:txBody>
          <a:bodyPr/>
          <a:lstStyle/>
          <a:p>
            <a:r>
              <a:rPr lang="en-US" dirty="0" smtClean="0"/>
              <a:t>Multiple sizes and textures</a:t>
            </a:r>
          </a:p>
          <a:p>
            <a:r>
              <a:rPr lang="en-US" dirty="0" smtClean="0"/>
              <a:t>Most are graded – start small and increase in diameter</a:t>
            </a:r>
          </a:p>
          <a:p>
            <a:r>
              <a:rPr lang="en-US" dirty="0" smtClean="0"/>
              <a:t>Goal is to approximate partner’s erection or diameter of desired object</a:t>
            </a:r>
            <a:endParaRPr lang="en-US" dirty="0"/>
          </a:p>
        </p:txBody>
      </p:sp>
      <p:pic>
        <p:nvPicPr>
          <p:cNvPr id="4" name="Picture 3"/>
          <p:cNvPicPr>
            <a:picLocks noChangeAspect="1"/>
          </p:cNvPicPr>
          <p:nvPr/>
        </p:nvPicPr>
        <p:blipFill>
          <a:blip r:embed="rId2"/>
          <a:stretch>
            <a:fillRect/>
          </a:stretch>
        </p:blipFill>
        <p:spPr>
          <a:xfrm>
            <a:off x="1051560" y="3980688"/>
            <a:ext cx="2378964" cy="2378964"/>
          </a:xfrm>
          <a:prstGeom prst="rect">
            <a:avLst/>
          </a:prstGeom>
        </p:spPr>
      </p:pic>
      <p:pic>
        <p:nvPicPr>
          <p:cNvPr id="5" name="Picture 4"/>
          <p:cNvPicPr>
            <a:picLocks noChangeAspect="1"/>
          </p:cNvPicPr>
          <p:nvPr/>
        </p:nvPicPr>
        <p:blipFill>
          <a:blip r:embed="rId3"/>
          <a:stretch>
            <a:fillRect/>
          </a:stretch>
        </p:blipFill>
        <p:spPr>
          <a:xfrm>
            <a:off x="3430524" y="3775710"/>
            <a:ext cx="2788920" cy="2788920"/>
          </a:xfrm>
          <a:prstGeom prst="rect">
            <a:avLst/>
          </a:prstGeom>
        </p:spPr>
      </p:pic>
      <p:pic>
        <p:nvPicPr>
          <p:cNvPr id="6" name="Picture 5"/>
          <p:cNvPicPr>
            <a:picLocks noChangeAspect="1"/>
          </p:cNvPicPr>
          <p:nvPr/>
        </p:nvPicPr>
        <p:blipFill>
          <a:blip r:embed="rId4"/>
          <a:stretch>
            <a:fillRect/>
          </a:stretch>
        </p:blipFill>
        <p:spPr>
          <a:xfrm>
            <a:off x="9916367" y="2168525"/>
            <a:ext cx="2143125" cy="2143125"/>
          </a:xfrm>
          <a:prstGeom prst="rect">
            <a:avLst/>
          </a:prstGeom>
        </p:spPr>
      </p:pic>
    </p:spTree>
    <p:extLst>
      <p:ext uri="{BB962C8B-B14F-4D97-AF65-F5344CB8AC3E}">
        <p14:creationId xmlns:p14="http://schemas.microsoft.com/office/powerpoint/2010/main" val="604765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Dilation Pearls</a:t>
            </a:r>
            <a:endParaRPr lang="en-US" dirty="0"/>
          </a:p>
        </p:txBody>
      </p:sp>
      <p:pic>
        <p:nvPicPr>
          <p:cNvPr id="5" name="Content Placeholder 4"/>
          <p:cNvPicPr>
            <a:picLocks noGrp="1" noChangeAspect="1"/>
          </p:cNvPicPr>
          <p:nvPr>
            <p:ph idx="1"/>
          </p:nvPr>
        </p:nvPicPr>
        <p:blipFill>
          <a:blip r:embed="rId2"/>
          <a:stretch>
            <a:fillRect/>
          </a:stretch>
        </p:blipFill>
        <p:spPr>
          <a:xfrm>
            <a:off x="6581743" y="1447800"/>
            <a:ext cx="3589401" cy="4572000"/>
          </a:xfrm>
          <a:prstGeom prst="rect">
            <a:avLst/>
          </a:prstGeom>
        </p:spPr>
      </p:pic>
      <p:sp>
        <p:nvSpPr>
          <p:cNvPr id="4" name="Text Placeholder 3"/>
          <p:cNvSpPr>
            <a:spLocks noGrp="1"/>
          </p:cNvSpPr>
          <p:nvPr>
            <p:ph type="body" sz="half" idx="2"/>
          </p:nvPr>
        </p:nvSpPr>
        <p:spPr/>
        <p:txBody>
          <a:bodyPr/>
          <a:lstStyle/>
          <a:p>
            <a:r>
              <a:rPr lang="en-US" dirty="0" smtClean="0"/>
              <a:t>Insert like a tampon</a:t>
            </a:r>
          </a:p>
          <a:p>
            <a:r>
              <a:rPr lang="en-US" dirty="0" smtClean="0"/>
              <a:t>Dilate prior to sexual activity, </a:t>
            </a:r>
            <a:r>
              <a:rPr lang="en-US" dirty="0" err="1" smtClean="0"/>
              <a:t>gyn</a:t>
            </a:r>
            <a:r>
              <a:rPr lang="en-US" dirty="0" smtClean="0"/>
              <a:t> visit, PT</a:t>
            </a:r>
          </a:p>
          <a:p>
            <a:r>
              <a:rPr lang="en-US" dirty="0" smtClean="0"/>
              <a:t>Apply lubrication to dilator prior to insertion</a:t>
            </a:r>
          </a:p>
          <a:p>
            <a:r>
              <a:rPr lang="en-US" dirty="0" smtClean="0"/>
              <a:t>Twist to “break seal” with removal</a:t>
            </a:r>
          </a:p>
          <a:p>
            <a:endParaRPr lang="en-US" dirty="0"/>
          </a:p>
        </p:txBody>
      </p:sp>
    </p:spTree>
    <p:extLst>
      <p:ext uri="{BB962C8B-B14F-4D97-AF65-F5344CB8AC3E}">
        <p14:creationId xmlns:p14="http://schemas.microsoft.com/office/powerpoint/2010/main" val="2146689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Provider-Based Therapies</a:t>
            </a:r>
            <a:endParaRPr lang="en-US" dirty="0"/>
          </a:p>
        </p:txBody>
      </p:sp>
      <p:sp>
        <p:nvSpPr>
          <p:cNvPr id="7" name="Text Placeholder 6"/>
          <p:cNvSpPr>
            <a:spLocks noGrp="1"/>
          </p:cNvSpPr>
          <p:nvPr>
            <p:ph type="body" idx="1"/>
          </p:nvPr>
        </p:nvSpPr>
        <p:spPr/>
        <p:txBody>
          <a:bodyPr/>
          <a:lstStyle/>
          <a:p>
            <a:r>
              <a:rPr lang="en-US" dirty="0" smtClean="0"/>
              <a:t>Physiotherapy</a:t>
            </a:r>
            <a:endParaRPr lang="en-US" dirty="0"/>
          </a:p>
        </p:txBody>
      </p:sp>
      <p:sp>
        <p:nvSpPr>
          <p:cNvPr id="8" name="Content Placeholder 7"/>
          <p:cNvSpPr>
            <a:spLocks noGrp="1"/>
          </p:cNvSpPr>
          <p:nvPr>
            <p:ph sz="half" idx="2"/>
          </p:nvPr>
        </p:nvSpPr>
        <p:spPr/>
        <p:txBody>
          <a:bodyPr>
            <a:normAutofit lnSpcReduction="10000"/>
          </a:bodyPr>
          <a:lstStyle/>
          <a:p>
            <a:r>
              <a:rPr lang="en-US" dirty="0" smtClean="0"/>
              <a:t>Specialized Pelvic-Floor physical therapists</a:t>
            </a:r>
          </a:p>
          <a:p>
            <a:r>
              <a:rPr lang="en-US" dirty="0" smtClean="0"/>
              <a:t>Perform both external and internal techniques</a:t>
            </a:r>
          </a:p>
          <a:p>
            <a:r>
              <a:rPr lang="en-US" dirty="0" smtClean="0"/>
              <a:t>Strengthen poor pelvic floor tone</a:t>
            </a:r>
          </a:p>
          <a:p>
            <a:r>
              <a:rPr lang="en-US" dirty="0" smtClean="0"/>
              <a:t>Relax hypertonic musculature </a:t>
            </a:r>
          </a:p>
          <a:p>
            <a:r>
              <a:rPr lang="en-US" dirty="0">
                <a:hlinkClick r:id="rId2"/>
              </a:rPr>
              <a:t>https://</a:t>
            </a:r>
            <a:r>
              <a:rPr lang="en-US" dirty="0" smtClean="0">
                <a:hlinkClick r:id="rId2"/>
              </a:rPr>
              <a:t>pelvicrehab.com</a:t>
            </a:r>
            <a:endParaRPr lang="en-US" dirty="0" smtClean="0"/>
          </a:p>
          <a:p>
            <a:r>
              <a:rPr lang="en-US" dirty="0" smtClean="0"/>
              <a:t>Insurance Covers</a:t>
            </a:r>
          </a:p>
          <a:p>
            <a:endParaRPr lang="en-US" dirty="0"/>
          </a:p>
        </p:txBody>
      </p:sp>
      <p:sp>
        <p:nvSpPr>
          <p:cNvPr id="9" name="Text Placeholder 8"/>
          <p:cNvSpPr>
            <a:spLocks noGrp="1"/>
          </p:cNvSpPr>
          <p:nvPr>
            <p:ph type="body" sz="quarter" idx="3"/>
          </p:nvPr>
        </p:nvSpPr>
        <p:spPr/>
        <p:txBody>
          <a:bodyPr/>
          <a:lstStyle/>
          <a:p>
            <a:r>
              <a:rPr lang="en-US" dirty="0" smtClean="0"/>
              <a:t>Counseling</a:t>
            </a:r>
            <a:endParaRPr lang="en-US" dirty="0"/>
          </a:p>
        </p:txBody>
      </p:sp>
      <p:sp>
        <p:nvSpPr>
          <p:cNvPr id="10" name="Content Placeholder 9"/>
          <p:cNvSpPr>
            <a:spLocks noGrp="1"/>
          </p:cNvSpPr>
          <p:nvPr>
            <p:ph sz="quarter" idx="4"/>
          </p:nvPr>
        </p:nvSpPr>
        <p:spPr/>
        <p:txBody>
          <a:bodyPr/>
          <a:lstStyle/>
          <a:p>
            <a:r>
              <a:rPr lang="en-US" dirty="0" smtClean="0"/>
              <a:t>AASECT-certified Sex Therapists</a:t>
            </a:r>
          </a:p>
          <a:p>
            <a:r>
              <a:rPr lang="en-US" dirty="0" smtClean="0"/>
              <a:t>Works with individual and couples</a:t>
            </a:r>
          </a:p>
          <a:p>
            <a:r>
              <a:rPr lang="en-US" dirty="0" smtClean="0"/>
              <a:t>Multiple avenues of effective treatment</a:t>
            </a:r>
          </a:p>
          <a:p>
            <a:pPr lvl="1"/>
            <a:r>
              <a:rPr lang="en-US" dirty="0" smtClean="0"/>
              <a:t>CBT, EMDR, Mindfulness, etc…</a:t>
            </a:r>
          </a:p>
          <a:p>
            <a:r>
              <a:rPr lang="en-US" dirty="0"/>
              <a:t>https://</a:t>
            </a:r>
            <a:r>
              <a:rPr lang="en-US" dirty="0" smtClean="0"/>
              <a:t>www.aasect.org</a:t>
            </a:r>
            <a:endParaRPr lang="en-US" dirty="0"/>
          </a:p>
          <a:p>
            <a:r>
              <a:rPr lang="en-US" dirty="0" smtClean="0"/>
              <a:t>Insurance MAY cover</a:t>
            </a:r>
          </a:p>
        </p:txBody>
      </p:sp>
    </p:spTree>
    <p:extLst>
      <p:ext uri="{BB962C8B-B14F-4D97-AF65-F5344CB8AC3E}">
        <p14:creationId xmlns:p14="http://schemas.microsoft.com/office/powerpoint/2010/main" val="3292852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Medications</a:t>
            </a:r>
            <a:endParaRPr lang="en-US" dirty="0"/>
          </a:p>
        </p:txBody>
      </p:sp>
      <p:sp>
        <p:nvSpPr>
          <p:cNvPr id="8" name="Content Placeholder 7"/>
          <p:cNvSpPr>
            <a:spLocks noGrp="1"/>
          </p:cNvSpPr>
          <p:nvPr>
            <p:ph type="body" idx="1"/>
          </p:nvPr>
        </p:nvSpPr>
        <p:spPr/>
        <p:txBody>
          <a:bodyPr/>
          <a:lstStyle/>
          <a:p>
            <a:r>
              <a:rPr lang="en-US" dirty="0" smtClean="0"/>
              <a:t>Oral </a:t>
            </a:r>
            <a:endParaRPr lang="en-US" dirty="0"/>
          </a:p>
        </p:txBody>
      </p:sp>
      <p:sp>
        <p:nvSpPr>
          <p:cNvPr id="9" name="Text Placeholder 8"/>
          <p:cNvSpPr>
            <a:spLocks noGrp="1"/>
          </p:cNvSpPr>
          <p:nvPr>
            <p:ph sz="half" idx="2"/>
          </p:nvPr>
        </p:nvSpPr>
        <p:spPr/>
        <p:txBody>
          <a:bodyPr>
            <a:normAutofit/>
          </a:bodyPr>
          <a:lstStyle/>
          <a:p>
            <a:pPr marL="0" indent="0">
              <a:buNone/>
            </a:pPr>
            <a:r>
              <a:rPr lang="en-US" dirty="0"/>
              <a:t>A</a:t>
            </a:r>
            <a:r>
              <a:rPr lang="en-US" dirty="0" smtClean="0"/>
              <a:t>ntidepressants </a:t>
            </a:r>
          </a:p>
          <a:p>
            <a:pPr marL="0" indent="0">
              <a:buNone/>
            </a:pPr>
            <a:r>
              <a:rPr lang="en-US" dirty="0"/>
              <a:t>	</a:t>
            </a:r>
            <a:r>
              <a:rPr lang="en-US" dirty="0" smtClean="0"/>
              <a:t>Amitriptyline, </a:t>
            </a:r>
            <a:r>
              <a:rPr lang="en-US" dirty="0" err="1" smtClean="0"/>
              <a:t>Paroxitene</a:t>
            </a:r>
            <a:r>
              <a:rPr lang="en-US" dirty="0" smtClean="0"/>
              <a:t> </a:t>
            </a:r>
          </a:p>
          <a:p>
            <a:pPr marL="0" indent="0">
              <a:buNone/>
            </a:pPr>
            <a:r>
              <a:rPr lang="en-US" dirty="0" smtClean="0"/>
              <a:t>Neuromodulators</a:t>
            </a:r>
          </a:p>
          <a:p>
            <a:pPr marL="0" indent="0">
              <a:buNone/>
            </a:pPr>
            <a:r>
              <a:rPr lang="en-US" dirty="0"/>
              <a:t>	</a:t>
            </a:r>
            <a:r>
              <a:rPr lang="en-US" dirty="0" smtClean="0"/>
              <a:t>Gabapentin/</a:t>
            </a:r>
            <a:r>
              <a:rPr lang="en-US" dirty="0" err="1" smtClean="0"/>
              <a:t>Pregabalin</a:t>
            </a:r>
            <a:r>
              <a:rPr lang="en-US" dirty="0" smtClean="0"/>
              <a:t>  </a:t>
            </a:r>
          </a:p>
        </p:txBody>
      </p:sp>
      <p:sp>
        <p:nvSpPr>
          <p:cNvPr id="10" name="Text Placeholder 9"/>
          <p:cNvSpPr>
            <a:spLocks noGrp="1"/>
          </p:cNvSpPr>
          <p:nvPr>
            <p:ph type="body" sz="quarter" idx="3"/>
          </p:nvPr>
        </p:nvSpPr>
        <p:spPr/>
        <p:txBody>
          <a:bodyPr/>
          <a:lstStyle/>
          <a:p>
            <a:r>
              <a:rPr lang="en-US" dirty="0" smtClean="0"/>
              <a:t>Topical</a:t>
            </a:r>
            <a:endParaRPr lang="en-US" dirty="0"/>
          </a:p>
        </p:txBody>
      </p:sp>
      <p:sp>
        <p:nvSpPr>
          <p:cNvPr id="11" name="Content Placeholder 10"/>
          <p:cNvSpPr>
            <a:spLocks noGrp="1"/>
          </p:cNvSpPr>
          <p:nvPr>
            <p:ph sz="quarter" idx="4"/>
          </p:nvPr>
        </p:nvSpPr>
        <p:spPr/>
        <p:txBody>
          <a:bodyPr/>
          <a:lstStyle/>
          <a:p>
            <a:r>
              <a:rPr lang="en-US" dirty="0" smtClean="0"/>
              <a:t>Compounded versions of the same…</a:t>
            </a:r>
          </a:p>
          <a:p>
            <a:r>
              <a:rPr lang="en-US" dirty="0" smtClean="0"/>
              <a:t>Topical anesthetic agents</a:t>
            </a:r>
          </a:p>
          <a:p>
            <a:pPr lvl="1"/>
            <a:r>
              <a:rPr lang="en-US" dirty="0" smtClean="0"/>
              <a:t>May cause burning sensation</a:t>
            </a:r>
          </a:p>
          <a:p>
            <a:pPr lvl="1"/>
            <a:r>
              <a:rPr lang="en-US" dirty="0" smtClean="0"/>
              <a:t>BLT Therapy</a:t>
            </a:r>
          </a:p>
          <a:p>
            <a:pPr lvl="2"/>
            <a:r>
              <a:rPr lang="en-US" dirty="0" smtClean="0"/>
              <a:t>Benzocaine, lidocaine, </a:t>
            </a:r>
            <a:r>
              <a:rPr lang="en-US" dirty="0" err="1" smtClean="0"/>
              <a:t>tetracaine</a:t>
            </a:r>
            <a:endParaRPr lang="en-US" dirty="0"/>
          </a:p>
        </p:txBody>
      </p:sp>
    </p:spTree>
    <p:extLst>
      <p:ext uri="{BB962C8B-B14F-4D97-AF65-F5344CB8AC3E}">
        <p14:creationId xmlns:p14="http://schemas.microsoft.com/office/powerpoint/2010/main" val="1436433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Invasive Therapies</a:t>
            </a:r>
            <a:endParaRPr lang="en-US" dirty="0"/>
          </a:p>
        </p:txBody>
      </p:sp>
      <p:pic>
        <p:nvPicPr>
          <p:cNvPr id="4" name="Content Placeholder 3"/>
          <p:cNvPicPr>
            <a:picLocks noGrp="1" noChangeAspect="1"/>
          </p:cNvPicPr>
          <p:nvPr>
            <p:ph idx="1"/>
          </p:nvPr>
        </p:nvPicPr>
        <p:blipFill>
          <a:blip r:embed="rId2"/>
          <a:stretch>
            <a:fillRect/>
          </a:stretch>
        </p:blipFill>
        <p:spPr>
          <a:xfrm>
            <a:off x="1155700" y="2627816"/>
            <a:ext cx="8761413" cy="3367668"/>
          </a:xfrm>
          <a:prstGeom prst="rect">
            <a:avLst/>
          </a:prstGeom>
        </p:spPr>
      </p:pic>
    </p:spTree>
    <p:extLst>
      <p:ext uri="{BB962C8B-B14F-4D97-AF65-F5344CB8AC3E}">
        <p14:creationId xmlns:p14="http://schemas.microsoft.com/office/powerpoint/2010/main" val="37768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Therapeutic Injections</a:t>
            </a:r>
            <a:endParaRPr lang="en-US" dirty="0"/>
          </a:p>
        </p:txBody>
      </p:sp>
      <p:sp>
        <p:nvSpPr>
          <p:cNvPr id="3" name="Content Placeholder 2"/>
          <p:cNvSpPr>
            <a:spLocks noGrp="1"/>
          </p:cNvSpPr>
          <p:nvPr>
            <p:ph idx="1"/>
          </p:nvPr>
        </p:nvSpPr>
        <p:spPr/>
        <p:txBody>
          <a:bodyPr/>
          <a:lstStyle/>
          <a:p>
            <a:r>
              <a:rPr lang="en-US" dirty="0" smtClean="0"/>
              <a:t>Localized Steroid/anesthetic injections</a:t>
            </a:r>
          </a:p>
          <a:p>
            <a:pPr lvl="1"/>
            <a:r>
              <a:rPr lang="en-US" dirty="0" smtClean="0"/>
              <a:t>Long-acting anesthetic may provide significant relief</a:t>
            </a:r>
          </a:p>
          <a:p>
            <a:pPr lvl="2"/>
            <a:r>
              <a:rPr lang="en-US" dirty="0" smtClean="0"/>
              <a:t>Relief time varies </a:t>
            </a:r>
          </a:p>
          <a:p>
            <a:pPr lvl="2"/>
            <a:r>
              <a:rPr lang="en-US" dirty="0" smtClean="0"/>
              <a:t>Diagnostic and Therapeutic </a:t>
            </a:r>
          </a:p>
          <a:p>
            <a:pPr lvl="1"/>
            <a:r>
              <a:rPr lang="en-US" dirty="0" smtClean="0"/>
              <a:t>Steroid addition has synergistic effect </a:t>
            </a:r>
          </a:p>
          <a:p>
            <a:pPr lvl="2"/>
            <a:r>
              <a:rPr lang="en-US" dirty="0" smtClean="0"/>
              <a:t>Especially beneficial in neuroproliferative Vestibulitis </a:t>
            </a:r>
          </a:p>
          <a:p>
            <a:pPr lvl="2"/>
            <a:r>
              <a:rPr lang="en-US" sz="1200" dirty="0" err="1"/>
              <a:t>Shanthanna</a:t>
            </a:r>
            <a:r>
              <a:rPr lang="en-US" sz="1200" dirty="0"/>
              <a:t>, </a:t>
            </a:r>
            <a:r>
              <a:rPr lang="en-US" sz="1200" dirty="0" err="1"/>
              <a:t>Harsha</a:t>
            </a:r>
            <a:r>
              <a:rPr lang="en-US" sz="1200" dirty="0"/>
              <a:t> et al. “Local anesthetic injections with or without steroid for chronic non-cancer pain: a protocol for a systematic review and meta-analysis of randomized controlled trials.” </a:t>
            </a:r>
            <a:r>
              <a:rPr lang="en-US" sz="1200" i="1" dirty="0"/>
              <a:t>Systematic reviews</a:t>
            </a:r>
            <a:r>
              <a:rPr lang="en-US" sz="1200" dirty="0"/>
              <a:t> vol. 5 18. 1 Feb. 2016, doi:10.1186/s13643-016-0190-z</a:t>
            </a:r>
            <a:endParaRPr lang="en-US" sz="1200" dirty="0" smtClean="0"/>
          </a:p>
          <a:p>
            <a:pPr lvl="2"/>
            <a:endParaRPr lang="en-US" dirty="0" smtClean="0"/>
          </a:p>
          <a:p>
            <a:endParaRPr lang="en-US" dirty="0"/>
          </a:p>
        </p:txBody>
      </p:sp>
    </p:spTree>
    <p:extLst>
      <p:ext uri="{BB962C8B-B14F-4D97-AF65-F5344CB8AC3E}">
        <p14:creationId xmlns:p14="http://schemas.microsoft.com/office/powerpoint/2010/main" val="3968189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Energy-Based Therapies </a:t>
            </a:r>
            <a:endParaRPr lang="en-US" dirty="0"/>
          </a:p>
        </p:txBody>
      </p:sp>
      <p:sp>
        <p:nvSpPr>
          <p:cNvPr id="3" name="Content Placeholder 2"/>
          <p:cNvSpPr>
            <a:spLocks noGrp="1"/>
          </p:cNvSpPr>
          <p:nvPr>
            <p:ph idx="1"/>
          </p:nvPr>
        </p:nvSpPr>
        <p:spPr/>
        <p:txBody>
          <a:bodyPr>
            <a:normAutofit lnSpcReduction="10000"/>
          </a:bodyPr>
          <a:lstStyle/>
          <a:p>
            <a:r>
              <a:rPr lang="en-US" dirty="0" smtClean="0"/>
              <a:t>What is it?</a:t>
            </a:r>
          </a:p>
          <a:p>
            <a:pPr lvl="1"/>
            <a:r>
              <a:rPr lang="en-US" dirty="0" smtClean="0"/>
              <a:t>From Cleveland Clinic, “…nonsurgical </a:t>
            </a:r>
            <a:r>
              <a:rPr lang="en-US" dirty="0"/>
              <a:t>procedures that use heat. The treatments are done with a device that focuses the energy and heats the tissue. Energy-based devices are used for skin treatments, and more recently, for </a:t>
            </a:r>
            <a:r>
              <a:rPr lang="en-US" b="1" dirty="0"/>
              <a:t>vaginal rejuvenation</a:t>
            </a:r>
            <a:r>
              <a:rPr lang="en-US" dirty="0"/>
              <a:t>. When used in the vagina, the goal is to enhance collagen, blood vessels, tightness and </a:t>
            </a:r>
            <a:r>
              <a:rPr lang="en-US" dirty="0" smtClean="0"/>
              <a:t>lubrication</a:t>
            </a:r>
          </a:p>
          <a:p>
            <a:r>
              <a:rPr lang="en-US" dirty="0" smtClean="0"/>
              <a:t>Why do we have it?</a:t>
            </a:r>
          </a:p>
          <a:p>
            <a:pPr lvl="1"/>
            <a:r>
              <a:rPr lang="en-US" dirty="0" smtClean="0"/>
              <a:t>“…Thus</a:t>
            </a:r>
            <a:r>
              <a:rPr lang="en-US" dirty="0"/>
              <a:t>, for both cosmetic and medical reasons, women seek to revitalize and strengthen the elasticity of the </a:t>
            </a:r>
            <a:r>
              <a:rPr lang="en-US" dirty="0">
                <a:hlinkClick r:id="rId2" tooltip="Learn more about Vaginal Wall from ScienceDirect's AI-generated Topic Pages"/>
              </a:rPr>
              <a:t>vaginal wall</a:t>
            </a:r>
            <a:r>
              <a:rPr lang="en-US" dirty="0"/>
              <a:t> and hydration of the </a:t>
            </a:r>
            <a:r>
              <a:rPr lang="en-US" dirty="0">
                <a:hlinkClick r:id="rId3" tooltip="Learn more about Vagina Mucosa from ScienceDirect's AI-generated Topic Pages"/>
              </a:rPr>
              <a:t>vaginal mucosa</a:t>
            </a:r>
            <a:r>
              <a:rPr lang="en-US" dirty="0" smtClean="0"/>
              <a:t>.”</a:t>
            </a:r>
          </a:p>
          <a:p>
            <a:pPr lvl="2"/>
            <a:r>
              <a:rPr lang="en-US" dirty="0"/>
              <a:t>International Journal of Women's </a:t>
            </a:r>
            <a:r>
              <a:rPr lang="en-US" dirty="0" smtClean="0"/>
              <a:t>Dermatology Volume </a:t>
            </a:r>
            <a:r>
              <a:rPr lang="en-US" dirty="0"/>
              <a:t>2, Issue 3, September 2016, Pages 85-88</a:t>
            </a:r>
          </a:p>
          <a:p>
            <a:pPr lvl="2"/>
            <a:endParaRPr lang="en-US" dirty="0" smtClean="0"/>
          </a:p>
          <a:p>
            <a:pPr lvl="2"/>
            <a:endParaRPr lang="en-US" dirty="0" smtClean="0"/>
          </a:p>
        </p:txBody>
      </p:sp>
    </p:spTree>
    <p:extLst>
      <p:ext uri="{BB962C8B-B14F-4D97-AF65-F5344CB8AC3E}">
        <p14:creationId xmlns:p14="http://schemas.microsoft.com/office/powerpoint/2010/main" val="1064845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Why is this Important?</a:t>
            </a:r>
          </a:p>
          <a:p>
            <a:r>
              <a:rPr lang="en-US" dirty="0" smtClean="0"/>
              <a:t>Review Potential Causes of Dyspareunia</a:t>
            </a:r>
          </a:p>
          <a:p>
            <a:r>
              <a:rPr lang="en-US" dirty="0" smtClean="0"/>
              <a:t>Discuss Current Non-Hormonal Treatment Options</a:t>
            </a:r>
          </a:p>
          <a:p>
            <a:r>
              <a:rPr lang="en-US" dirty="0" smtClean="0"/>
              <a:t>Evaluate Potential Risk Factors Associated with Therapies </a:t>
            </a:r>
            <a:endParaRPr lang="en-US" dirty="0"/>
          </a:p>
        </p:txBody>
      </p:sp>
    </p:spTree>
    <p:extLst>
      <p:ext uri="{BB962C8B-B14F-4D97-AF65-F5344CB8AC3E}">
        <p14:creationId xmlns:p14="http://schemas.microsoft.com/office/powerpoint/2010/main" val="2569063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Vaginal Rejuvenation?</a:t>
            </a:r>
            <a:endParaRPr lang="en-US" dirty="0"/>
          </a:p>
        </p:txBody>
      </p:sp>
      <p:sp>
        <p:nvSpPr>
          <p:cNvPr id="5" name="Content Placeholder 4"/>
          <p:cNvSpPr>
            <a:spLocks noGrp="1"/>
          </p:cNvSpPr>
          <p:nvPr>
            <p:ph idx="1"/>
          </p:nvPr>
        </p:nvSpPr>
        <p:spPr/>
        <p:txBody>
          <a:bodyPr/>
          <a:lstStyle/>
          <a:p>
            <a:r>
              <a:rPr lang="en-US" dirty="0"/>
              <a:t>Vaginal rejuvenation has been adopted as an umbrella term and marketing tool with promises to reverse the expected changes seen in menopause, including vaginal laxity, dryness, dyspareunia, and improve sexual experiences.</a:t>
            </a:r>
          </a:p>
        </p:txBody>
      </p:sp>
    </p:spTree>
    <p:extLst>
      <p:ext uri="{BB962C8B-B14F-4D97-AF65-F5344CB8AC3E}">
        <p14:creationId xmlns:p14="http://schemas.microsoft.com/office/powerpoint/2010/main" val="2981059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Types</a:t>
            </a:r>
            <a:endParaRPr lang="en-US" dirty="0"/>
          </a:p>
        </p:txBody>
      </p:sp>
      <p:sp>
        <p:nvSpPr>
          <p:cNvPr id="4" name="Text Placeholder 3"/>
          <p:cNvSpPr>
            <a:spLocks noGrp="1"/>
          </p:cNvSpPr>
          <p:nvPr>
            <p:ph type="body" sz="half" idx="2"/>
          </p:nvPr>
        </p:nvSpPr>
        <p:spPr/>
        <p:txBody>
          <a:bodyPr/>
          <a:lstStyle/>
          <a:p>
            <a:r>
              <a:rPr lang="en-US" dirty="0" smtClean="0"/>
              <a:t>CO2 or ER:YAG Laser</a:t>
            </a:r>
          </a:p>
          <a:p>
            <a:r>
              <a:rPr lang="en-US" dirty="0"/>
              <a:t>	</a:t>
            </a:r>
            <a:r>
              <a:rPr lang="en-US" dirty="0" err="1" smtClean="0"/>
              <a:t>eg</a:t>
            </a:r>
            <a:r>
              <a:rPr lang="en-US" dirty="0" smtClean="0"/>
              <a:t>…</a:t>
            </a:r>
            <a:r>
              <a:rPr lang="en-US" dirty="0" err="1" smtClean="0"/>
              <a:t>MonaLisa</a:t>
            </a:r>
            <a:r>
              <a:rPr lang="en-US" dirty="0" smtClean="0"/>
              <a:t> Touch, </a:t>
            </a:r>
            <a:r>
              <a:rPr lang="en-US" dirty="0" err="1" smtClean="0"/>
              <a:t>Femilift</a:t>
            </a:r>
            <a:r>
              <a:rPr lang="en-US" dirty="0" smtClean="0"/>
              <a:t> </a:t>
            </a:r>
          </a:p>
          <a:p>
            <a:r>
              <a:rPr lang="en-US" dirty="0" smtClean="0"/>
              <a:t>Radiofrequency Laser</a:t>
            </a:r>
          </a:p>
          <a:p>
            <a:r>
              <a:rPr lang="en-US" dirty="0"/>
              <a:t>	</a:t>
            </a:r>
            <a:r>
              <a:rPr lang="en-US" dirty="0" err="1" smtClean="0"/>
              <a:t>eg</a:t>
            </a:r>
            <a:r>
              <a:rPr lang="en-US" dirty="0" smtClean="0"/>
              <a:t>…</a:t>
            </a:r>
            <a:r>
              <a:rPr lang="en-US" dirty="0" err="1" smtClean="0"/>
              <a:t>ThermiVa</a:t>
            </a:r>
            <a:r>
              <a:rPr lang="en-US" dirty="0" smtClean="0"/>
              <a:t>, </a:t>
            </a:r>
            <a:r>
              <a:rPr lang="en-US" dirty="0" err="1" smtClean="0"/>
              <a:t>ReVive</a:t>
            </a:r>
            <a:endParaRPr lang="en-US" dirty="0"/>
          </a:p>
        </p:txBody>
      </p:sp>
      <p:pic>
        <p:nvPicPr>
          <p:cNvPr id="7" name="Picture 6"/>
          <p:cNvPicPr>
            <a:picLocks noChangeAspect="1"/>
          </p:cNvPicPr>
          <p:nvPr/>
        </p:nvPicPr>
        <p:blipFill>
          <a:blip r:embed="rId2"/>
          <a:stretch>
            <a:fillRect/>
          </a:stretch>
        </p:blipFill>
        <p:spPr>
          <a:xfrm>
            <a:off x="5230368" y="1143000"/>
            <a:ext cx="5031486" cy="1581324"/>
          </a:xfrm>
          <a:prstGeom prst="rect">
            <a:avLst/>
          </a:prstGeom>
        </p:spPr>
      </p:pic>
      <p:sp>
        <p:nvSpPr>
          <p:cNvPr id="9" name="Picture Placeholder 8"/>
          <p:cNvSpPr>
            <a:spLocks noGrp="1"/>
          </p:cNvSpPr>
          <p:nvPr>
            <p:ph type="pic" idx="1"/>
          </p:nvPr>
        </p:nvSpPr>
        <p:spPr/>
      </p:sp>
      <p:pic>
        <p:nvPicPr>
          <p:cNvPr id="10" name="Picture 9"/>
          <p:cNvPicPr>
            <a:picLocks noChangeAspect="1"/>
          </p:cNvPicPr>
          <p:nvPr/>
        </p:nvPicPr>
        <p:blipFill>
          <a:blip r:embed="rId3"/>
          <a:stretch>
            <a:fillRect/>
          </a:stretch>
        </p:blipFill>
        <p:spPr>
          <a:xfrm>
            <a:off x="6765170" y="2754916"/>
            <a:ext cx="4632960" cy="2606040"/>
          </a:xfrm>
          <a:prstGeom prst="rect">
            <a:avLst/>
          </a:prstGeom>
        </p:spPr>
      </p:pic>
      <p:pic>
        <p:nvPicPr>
          <p:cNvPr id="11" name="Picture 10"/>
          <p:cNvPicPr>
            <a:picLocks noChangeAspect="1"/>
          </p:cNvPicPr>
          <p:nvPr/>
        </p:nvPicPr>
        <p:blipFill>
          <a:blip r:embed="rId4"/>
          <a:stretch>
            <a:fillRect/>
          </a:stretch>
        </p:blipFill>
        <p:spPr>
          <a:xfrm>
            <a:off x="5230368" y="4481703"/>
            <a:ext cx="3168396" cy="2376297"/>
          </a:xfrm>
          <a:prstGeom prst="rect">
            <a:avLst/>
          </a:prstGeom>
        </p:spPr>
      </p:pic>
    </p:spTree>
    <p:extLst>
      <p:ext uri="{BB962C8B-B14F-4D97-AF65-F5344CB8AC3E}">
        <p14:creationId xmlns:p14="http://schemas.microsoft.com/office/powerpoint/2010/main" val="1358026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But How Does it Work?</a:t>
            </a:r>
            <a:endParaRPr lang="en-US" dirty="0"/>
          </a:p>
        </p:txBody>
      </p:sp>
      <p:sp>
        <p:nvSpPr>
          <p:cNvPr id="6" name="Text Placeholder 5"/>
          <p:cNvSpPr>
            <a:spLocks noGrp="1"/>
          </p:cNvSpPr>
          <p:nvPr>
            <p:ph type="body" idx="1"/>
          </p:nvPr>
        </p:nvSpPr>
        <p:spPr/>
        <p:txBody>
          <a:bodyPr/>
          <a:lstStyle/>
          <a:p>
            <a:r>
              <a:rPr lang="en-US" dirty="0" smtClean="0"/>
              <a:t>Laser-Based</a:t>
            </a:r>
            <a:endParaRPr lang="en-US" dirty="0"/>
          </a:p>
        </p:txBody>
      </p:sp>
      <p:sp>
        <p:nvSpPr>
          <p:cNvPr id="7" name="Content Placeholder 6"/>
          <p:cNvSpPr>
            <a:spLocks noGrp="1"/>
          </p:cNvSpPr>
          <p:nvPr>
            <p:ph sz="half" idx="2"/>
          </p:nvPr>
        </p:nvSpPr>
        <p:spPr/>
        <p:txBody>
          <a:bodyPr>
            <a:normAutofit/>
          </a:bodyPr>
          <a:lstStyle/>
          <a:p>
            <a:r>
              <a:rPr lang="en-US" dirty="0" smtClean="0"/>
              <a:t>“…laser </a:t>
            </a:r>
            <a:r>
              <a:rPr lang="en-US" dirty="0"/>
              <a:t>therapy has gained acceptance as a safe, precise, and efficient method for skin resurfacing and restoration, especially in the field of plastic surgery and </a:t>
            </a:r>
            <a:r>
              <a:rPr lang="en-US" dirty="0" smtClean="0"/>
              <a:t>dermatology”</a:t>
            </a:r>
          </a:p>
          <a:p>
            <a:r>
              <a:rPr lang="en-US" dirty="0" smtClean="0"/>
              <a:t>“…have </a:t>
            </a:r>
            <a:r>
              <a:rPr lang="en-US" dirty="0"/>
              <a:t>recently been applied to the vaginal tissues a for the treatment of symptomatic vulvar and vaginal </a:t>
            </a:r>
            <a:r>
              <a:rPr lang="en-US" dirty="0" smtClean="0"/>
              <a:t>atrophy”</a:t>
            </a:r>
            <a:endParaRPr lang="en-US" dirty="0"/>
          </a:p>
        </p:txBody>
      </p:sp>
      <p:sp>
        <p:nvSpPr>
          <p:cNvPr id="8" name="Text Placeholder 7"/>
          <p:cNvSpPr>
            <a:spLocks noGrp="1"/>
          </p:cNvSpPr>
          <p:nvPr>
            <p:ph type="body" sz="quarter" idx="3"/>
          </p:nvPr>
        </p:nvSpPr>
        <p:spPr/>
        <p:txBody>
          <a:bodyPr/>
          <a:lstStyle/>
          <a:p>
            <a:r>
              <a:rPr lang="en-US" dirty="0" smtClean="0"/>
              <a:t>RF Based</a:t>
            </a:r>
            <a:endParaRPr lang="en-US" dirty="0"/>
          </a:p>
        </p:txBody>
      </p:sp>
      <p:sp>
        <p:nvSpPr>
          <p:cNvPr id="9" name="Content Placeholder 8"/>
          <p:cNvSpPr>
            <a:spLocks noGrp="1"/>
          </p:cNvSpPr>
          <p:nvPr>
            <p:ph sz="quarter" idx="4"/>
          </p:nvPr>
        </p:nvSpPr>
        <p:spPr/>
        <p:txBody>
          <a:bodyPr/>
          <a:lstStyle/>
          <a:p>
            <a:r>
              <a:rPr lang="en-US" dirty="0" smtClean="0"/>
              <a:t>“…focused </a:t>
            </a:r>
            <a:r>
              <a:rPr lang="en-US" dirty="0"/>
              <a:t>electromagnetic waves generating heat upon meeting tissue impedance…thermal energy denatures the dermal collagen, inducing remodeling and tissue tightening and subsequent reduction of redundant skin in the </a:t>
            </a:r>
            <a:r>
              <a:rPr lang="en-US" dirty="0" smtClean="0"/>
              <a:t>area”</a:t>
            </a:r>
            <a:endParaRPr lang="en-US" dirty="0"/>
          </a:p>
        </p:txBody>
      </p:sp>
      <p:sp>
        <p:nvSpPr>
          <p:cNvPr id="10" name="TextBox 9"/>
          <p:cNvSpPr txBox="1"/>
          <p:nvPr/>
        </p:nvSpPr>
        <p:spPr>
          <a:xfrm>
            <a:off x="2432304" y="5769864"/>
            <a:ext cx="8110728" cy="646331"/>
          </a:xfrm>
          <a:prstGeom prst="rect">
            <a:avLst/>
          </a:prstGeom>
          <a:noFill/>
        </p:spPr>
        <p:txBody>
          <a:bodyPr wrap="square" rtlCol="0">
            <a:spAutoFit/>
          </a:bodyPr>
          <a:lstStyle/>
          <a:p>
            <a:pPr lvl="2"/>
            <a:r>
              <a:rPr lang="en-US"/>
              <a:t>International Journal of Women's Dermatology Volume 2, Issue 3, September 2016, Pages 85-88</a:t>
            </a:r>
            <a:endParaRPr lang="en-US" dirty="0"/>
          </a:p>
        </p:txBody>
      </p:sp>
    </p:spTree>
    <p:extLst>
      <p:ext uri="{BB962C8B-B14F-4D97-AF65-F5344CB8AC3E}">
        <p14:creationId xmlns:p14="http://schemas.microsoft.com/office/powerpoint/2010/main" val="79246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about Dyspareunia?</a:t>
            </a:r>
            <a:endParaRPr lang="en-US" dirty="0"/>
          </a:p>
        </p:txBody>
      </p:sp>
      <p:sp>
        <p:nvSpPr>
          <p:cNvPr id="10" name="Content Placeholder 9"/>
          <p:cNvSpPr>
            <a:spLocks noGrp="1"/>
          </p:cNvSpPr>
          <p:nvPr>
            <p:ph idx="1"/>
          </p:nvPr>
        </p:nvSpPr>
        <p:spPr/>
        <p:txBody>
          <a:bodyPr/>
          <a:lstStyle/>
          <a:p>
            <a:endParaRPr lang="en-US" dirty="0"/>
          </a:p>
        </p:txBody>
      </p:sp>
      <p:sp>
        <p:nvSpPr>
          <p:cNvPr id="9" name="Text Placeholder 8"/>
          <p:cNvSpPr>
            <a:spLocks noGrp="1"/>
          </p:cNvSpPr>
          <p:nvPr>
            <p:ph type="body" sz="half" idx="4294967295"/>
          </p:nvPr>
        </p:nvSpPr>
        <p:spPr>
          <a:xfrm>
            <a:off x="1154954" y="2603500"/>
            <a:ext cx="8824913" cy="3416300"/>
          </a:xfrm>
        </p:spPr>
        <p:txBody>
          <a:bodyPr>
            <a:normAutofit/>
          </a:bodyPr>
          <a:lstStyle/>
          <a:p>
            <a:r>
              <a:rPr lang="en-US" dirty="0" smtClean="0"/>
              <a:t>Research is…lacking…</a:t>
            </a:r>
          </a:p>
          <a:p>
            <a:pPr lvl="1"/>
            <a:r>
              <a:rPr lang="en-US" dirty="0"/>
              <a:t>	</a:t>
            </a:r>
            <a:r>
              <a:rPr lang="en-US" dirty="0" smtClean="0"/>
              <a:t>Small studies, short length of follow up, and subjective results </a:t>
            </a:r>
          </a:p>
          <a:p>
            <a:pPr lvl="1"/>
            <a:r>
              <a:rPr lang="en-US" dirty="0"/>
              <a:t>“in July of 2018, the Food and Drug Administration released a statement cautioning women against </a:t>
            </a:r>
            <a:r>
              <a:rPr lang="en-US" b="1" dirty="0">
                <a:solidFill>
                  <a:schemeClr val="tx1"/>
                </a:solidFill>
              </a:rPr>
              <a:t>vaginal rejuvenation </a:t>
            </a:r>
            <a:r>
              <a:rPr lang="en-US" dirty="0"/>
              <a:t>devices and highlighted the paucity of long-term clinical research in this </a:t>
            </a:r>
            <a:r>
              <a:rPr lang="en-US" dirty="0" smtClean="0"/>
              <a:t>field…”</a:t>
            </a:r>
          </a:p>
          <a:p>
            <a:r>
              <a:rPr lang="en-US" dirty="0" smtClean="0"/>
              <a:t>In the </a:t>
            </a:r>
            <a:r>
              <a:rPr lang="en-US" i="1" dirty="0" smtClean="0"/>
              <a:t>one</a:t>
            </a:r>
            <a:r>
              <a:rPr lang="en-US" dirty="0" smtClean="0"/>
              <a:t> multinational trial on RF safety…</a:t>
            </a:r>
          </a:p>
          <a:p>
            <a:pPr lvl="1"/>
            <a:r>
              <a:rPr lang="en-US" dirty="0"/>
              <a:t>	</a:t>
            </a:r>
            <a:r>
              <a:rPr lang="en-US" dirty="0" smtClean="0"/>
              <a:t>“There </a:t>
            </a:r>
            <a:r>
              <a:rPr lang="en-US" dirty="0"/>
              <a:t>were only a few mild and moderate adverse events, although the study was not powered to detect a difference in adverse outcomes, and no follow-up evaluation was conducted past 6 </a:t>
            </a:r>
            <a:r>
              <a:rPr lang="en-US" dirty="0" smtClean="0"/>
              <a:t>months”</a:t>
            </a:r>
          </a:p>
          <a:p>
            <a:pPr lvl="2"/>
            <a:r>
              <a:rPr lang="en-US" b="1" dirty="0"/>
              <a:t>American Journal of Obstetrics and </a:t>
            </a:r>
            <a:r>
              <a:rPr lang="en-US" b="1" dirty="0" smtClean="0"/>
              <a:t>Gynecology </a:t>
            </a:r>
            <a:r>
              <a:rPr lang="en-US" dirty="0" smtClean="0"/>
              <a:t>Volume </a:t>
            </a:r>
            <a:r>
              <a:rPr lang="en-US" dirty="0"/>
              <a:t>220, Issue 3, March 2019, Pages 246.e1-246.e4</a:t>
            </a:r>
          </a:p>
          <a:p>
            <a:pPr lvl="1"/>
            <a:endParaRPr lang="en-US" dirty="0" smtClean="0"/>
          </a:p>
        </p:txBody>
      </p:sp>
    </p:spTree>
    <p:extLst>
      <p:ext uri="{BB962C8B-B14F-4D97-AF65-F5344CB8AC3E}">
        <p14:creationId xmlns:p14="http://schemas.microsoft.com/office/powerpoint/2010/main" val="3565478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Results</a:t>
            </a:r>
            <a:endParaRPr lang="en-US" dirty="0"/>
          </a:p>
        </p:txBody>
      </p:sp>
      <p:pic>
        <p:nvPicPr>
          <p:cNvPr id="4" name="Content Placeholder 3"/>
          <p:cNvPicPr>
            <a:picLocks noGrp="1" noChangeAspect="1"/>
          </p:cNvPicPr>
          <p:nvPr>
            <p:ph idx="1"/>
          </p:nvPr>
        </p:nvPicPr>
        <p:blipFill>
          <a:blip r:embed="rId2"/>
          <a:stretch>
            <a:fillRect/>
          </a:stretch>
        </p:blipFill>
        <p:spPr>
          <a:xfrm>
            <a:off x="351081" y="2457196"/>
            <a:ext cx="4555066" cy="3416300"/>
          </a:xfrm>
          <a:prstGeom prst="rect">
            <a:avLst/>
          </a:prstGeom>
        </p:spPr>
      </p:pic>
      <p:pic>
        <p:nvPicPr>
          <p:cNvPr id="5" name="Picture 4"/>
          <p:cNvPicPr>
            <a:picLocks noChangeAspect="1"/>
          </p:cNvPicPr>
          <p:nvPr/>
        </p:nvPicPr>
        <p:blipFill>
          <a:blip r:embed="rId3"/>
          <a:stretch>
            <a:fillRect/>
          </a:stretch>
        </p:blipFill>
        <p:spPr>
          <a:xfrm>
            <a:off x="5535660" y="1676400"/>
            <a:ext cx="4410456" cy="1839160"/>
          </a:xfrm>
          <a:prstGeom prst="rect">
            <a:avLst/>
          </a:prstGeom>
        </p:spPr>
      </p:pic>
      <p:pic>
        <p:nvPicPr>
          <p:cNvPr id="6" name="Picture 5"/>
          <p:cNvPicPr>
            <a:picLocks noChangeAspect="1"/>
          </p:cNvPicPr>
          <p:nvPr/>
        </p:nvPicPr>
        <p:blipFill>
          <a:blip r:embed="rId4"/>
          <a:stretch>
            <a:fillRect/>
          </a:stretch>
        </p:blipFill>
        <p:spPr>
          <a:xfrm>
            <a:off x="5111495" y="3662354"/>
            <a:ext cx="3096365" cy="1936821"/>
          </a:xfrm>
          <a:prstGeom prst="rect">
            <a:avLst/>
          </a:prstGeom>
        </p:spPr>
      </p:pic>
      <p:pic>
        <p:nvPicPr>
          <p:cNvPr id="7" name="Picture 6"/>
          <p:cNvPicPr>
            <a:picLocks noChangeAspect="1"/>
          </p:cNvPicPr>
          <p:nvPr/>
        </p:nvPicPr>
        <p:blipFill>
          <a:blip r:embed="rId5"/>
          <a:stretch>
            <a:fillRect/>
          </a:stretch>
        </p:blipFill>
        <p:spPr>
          <a:xfrm>
            <a:off x="8329121" y="3662353"/>
            <a:ext cx="3000296" cy="1936821"/>
          </a:xfrm>
          <a:prstGeom prst="rect">
            <a:avLst/>
          </a:prstGeom>
        </p:spPr>
      </p:pic>
    </p:spTree>
    <p:extLst>
      <p:ext uri="{BB962C8B-B14F-4D97-AF65-F5344CB8AC3E}">
        <p14:creationId xmlns:p14="http://schemas.microsoft.com/office/powerpoint/2010/main" val="857114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Statements</a:t>
            </a:r>
            <a:endParaRPr lang="en-US" dirty="0"/>
          </a:p>
        </p:txBody>
      </p:sp>
      <p:sp>
        <p:nvSpPr>
          <p:cNvPr id="3" name="Content Placeholder 2"/>
          <p:cNvSpPr>
            <a:spLocks noGrp="1"/>
          </p:cNvSpPr>
          <p:nvPr>
            <p:ph idx="1"/>
          </p:nvPr>
        </p:nvSpPr>
        <p:spPr/>
        <p:txBody>
          <a:bodyPr/>
          <a:lstStyle/>
          <a:p>
            <a:r>
              <a:rPr lang="en-US" dirty="0"/>
              <a:t>AUGS - https://www.augs.org/energy-based-devices-and-vaginal-rejuvenation</a:t>
            </a:r>
            <a:r>
              <a:rPr lang="en-US" dirty="0" smtClean="0"/>
              <a:t>/</a:t>
            </a:r>
          </a:p>
          <a:p>
            <a:pPr lvl="1"/>
            <a:r>
              <a:rPr lang="en-US" dirty="0" smtClean="0"/>
              <a:t>“…the </a:t>
            </a:r>
            <a:r>
              <a:rPr lang="en-US" dirty="0"/>
              <a:t>FDA is aware of the use of devices such as a CO2 laser for a variety of surgical applications, it has not approved their use for any specific gynecologic </a:t>
            </a:r>
            <a:r>
              <a:rPr lang="en-US" dirty="0" smtClean="0"/>
              <a:t>indication.”</a:t>
            </a:r>
          </a:p>
          <a:p>
            <a:r>
              <a:rPr lang="en-US" dirty="0"/>
              <a:t>ACOG - https://www.acog.org/Clinical-Guidance-and-Publications/Position-Statements/Fractional-Laser-Treatment-of-Vulvovaginal-Atrophy-and-US-Food-and-Drug-Administration-Clearance</a:t>
            </a:r>
            <a:endParaRPr lang="en-US" dirty="0" smtClean="0"/>
          </a:p>
          <a:p>
            <a:pPr lvl="1"/>
            <a:r>
              <a:rPr lang="en-US" dirty="0" smtClean="0"/>
              <a:t>“…Position </a:t>
            </a:r>
            <a:r>
              <a:rPr lang="en-US" dirty="0"/>
              <a:t>Statement is to advise </a:t>
            </a:r>
            <a:r>
              <a:rPr lang="en-US" dirty="0" smtClean="0"/>
              <a:t>obstetrician–gynecologists </a:t>
            </a:r>
            <a:r>
              <a:rPr lang="en-US" dirty="0"/>
              <a:t>and patients that this technology is, in fact, neither approved nor </a:t>
            </a:r>
            <a:r>
              <a:rPr lang="en-US" dirty="0" smtClean="0"/>
              <a:t>cleared by </a:t>
            </a:r>
            <a:r>
              <a:rPr lang="en-US" dirty="0"/>
              <a:t>the FDA for the specific indication of treating vulvovaginal atrophy</a:t>
            </a:r>
            <a:r>
              <a:rPr lang="en-US" dirty="0" smtClean="0"/>
              <a:t>.”</a:t>
            </a:r>
            <a:endParaRPr lang="en-US" dirty="0"/>
          </a:p>
        </p:txBody>
      </p:sp>
    </p:spTree>
    <p:extLst>
      <p:ext uri="{BB962C8B-B14F-4D97-AF65-F5344CB8AC3E}">
        <p14:creationId xmlns:p14="http://schemas.microsoft.com/office/powerpoint/2010/main" val="219719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Platelet-Rich Plasma</a:t>
            </a:r>
            <a:endParaRPr lang="en-US" dirty="0"/>
          </a:p>
        </p:txBody>
      </p:sp>
      <p:sp>
        <p:nvSpPr>
          <p:cNvPr id="5" name="Content Placeholder 4"/>
          <p:cNvSpPr>
            <a:spLocks noGrp="1"/>
          </p:cNvSpPr>
          <p:nvPr>
            <p:ph idx="1"/>
          </p:nvPr>
        </p:nvSpPr>
        <p:spPr/>
        <p:txBody>
          <a:bodyPr/>
          <a:lstStyle/>
          <a:p>
            <a:r>
              <a:rPr lang="en-US" dirty="0" smtClean="0"/>
              <a:t>What is it?</a:t>
            </a:r>
          </a:p>
          <a:p>
            <a:pPr lvl="1"/>
            <a:r>
              <a:rPr lang="en-US" dirty="0" smtClean="0"/>
              <a:t>Basically, a concentrate </a:t>
            </a:r>
            <a:r>
              <a:rPr lang="en-US" dirty="0"/>
              <a:t>of platelet-rich plasma protein derived from whole blood, centrifuged to remove red blood </a:t>
            </a:r>
            <a:r>
              <a:rPr lang="en-US" dirty="0" smtClean="0"/>
              <a:t>cells</a:t>
            </a:r>
          </a:p>
          <a:p>
            <a:pPr lvl="1"/>
            <a:r>
              <a:rPr lang="en-US" dirty="0" smtClean="0"/>
              <a:t>Usage begin in 1980’s in CV surgery</a:t>
            </a:r>
          </a:p>
          <a:p>
            <a:pPr lvl="1"/>
            <a:r>
              <a:rPr lang="en-US" dirty="0" smtClean="0"/>
              <a:t>Now in multiple disciplines</a:t>
            </a:r>
          </a:p>
          <a:p>
            <a:pPr lvl="2"/>
            <a:r>
              <a:rPr lang="en-US" dirty="0" smtClean="0"/>
              <a:t>Orthopedics, urology, plastic surgery, oral surgery</a:t>
            </a:r>
          </a:p>
          <a:p>
            <a:r>
              <a:rPr lang="en-US" dirty="0" smtClean="0"/>
              <a:t>For Dyspareunia…</a:t>
            </a:r>
          </a:p>
          <a:p>
            <a:pPr lvl="1"/>
            <a:r>
              <a:rPr lang="en-US" dirty="0" smtClean="0"/>
              <a:t>PRP injections exist – trademark “O-Shot”</a:t>
            </a:r>
          </a:p>
          <a:p>
            <a:endParaRPr lang="en-US" dirty="0"/>
          </a:p>
        </p:txBody>
      </p:sp>
    </p:spTree>
    <p:extLst>
      <p:ext uri="{BB962C8B-B14F-4D97-AF65-F5344CB8AC3E}">
        <p14:creationId xmlns:p14="http://schemas.microsoft.com/office/powerpoint/2010/main" val="3186168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O-Shot</a:t>
            </a:r>
            <a:endParaRPr lang="en-US" dirty="0"/>
          </a:p>
        </p:txBody>
      </p:sp>
      <p:sp>
        <p:nvSpPr>
          <p:cNvPr id="3" name="Content Placeholder 2"/>
          <p:cNvSpPr>
            <a:spLocks noGrp="1"/>
          </p:cNvSpPr>
          <p:nvPr>
            <p:ph idx="1"/>
          </p:nvPr>
        </p:nvSpPr>
        <p:spPr>
          <a:xfrm>
            <a:off x="5177642" y="1365504"/>
            <a:ext cx="5190065" cy="3041904"/>
          </a:xfrm>
        </p:spPr>
        <p:txBody>
          <a:bodyPr/>
          <a:lstStyle/>
          <a:p>
            <a:r>
              <a:rPr lang="en-US" dirty="0" smtClean="0"/>
              <a:t>From the O-Shot Website… “Another </a:t>
            </a:r>
            <a:r>
              <a:rPr lang="en-US" dirty="0"/>
              <a:t>study of the treatment of the dyspareunia and other symptoms of vaginal lichen </a:t>
            </a:r>
            <a:r>
              <a:rPr lang="en-US" dirty="0" err="1"/>
              <a:t>sclerosus</a:t>
            </a:r>
            <a:r>
              <a:rPr lang="en-US" dirty="0"/>
              <a:t> with PRP (as in the O-Shot procedure) showed a statistical improvement in symptoms and two blinded </a:t>
            </a:r>
            <a:r>
              <a:rPr lang="en-US" dirty="0" err="1"/>
              <a:t>dermatopathologists</a:t>
            </a:r>
            <a:r>
              <a:rPr lang="en-US" dirty="0"/>
              <a:t> reported decreased inflammation in post treatment biopsies of the injected </a:t>
            </a:r>
            <a:r>
              <a:rPr lang="en-US" dirty="0" smtClean="0"/>
              <a:t>areas”</a:t>
            </a:r>
            <a:endParaRPr lang="en-US" dirty="0"/>
          </a:p>
        </p:txBody>
      </p:sp>
      <p:sp>
        <p:nvSpPr>
          <p:cNvPr id="4" name="Text Placeholder 3"/>
          <p:cNvSpPr>
            <a:spLocks noGrp="1"/>
          </p:cNvSpPr>
          <p:nvPr>
            <p:ph type="body" sz="half" idx="2"/>
          </p:nvPr>
        </p:nvSpPr>
        <p:spPr/>
        <p:txBody>
          <a:bodyPr/>
          <a:lstStyle/>
          <a:p>
            <a:r>
              <a:rPr lang="en-US" dirty="0" smtClean="0"/>
              <a:t>Developed by Charles </a:t>
            </a:r>
            <a:r>
              <a:rPr lang="en-US" dirty="0" err="1" smtClean="0"/>
              <a:t>Runels</a:t>
            </a:r>
            <a:r>
              <a:rPr lang="en-US" dirty="0" smtClean="0"/>
              <a:t>, MD</a:t>
            </a:r>
          </a:p>
          <a:p>
            <a:r>
              <a:rPr lang="en-US" dirty="0" smtClean="0"/>
              <a:t>Autologous injection of RPR into clitoris, vulva, vestibule</a:t>
            </a:r>
          </a:p>
          <a:p>
            <a:r>
              <a:rPr lang="en-US" dirty="0" smtClean="0"/>
              <a:t>Possible benefit for GSM, Vestibulitis, Pelvic floor muscle spasms</a:t>
            </a:r>
          </a:p>
          <a:p>
            <a:endParaRPr lang="en-US" dirty="0" smtClean="0"/>
          </a:p>
          <a:p>
            <a:endParaRPr lang="en-US" dirty="0"/>
          </a:p>
        </p:txBody>
      </p:sp>
      <p:sp>
        <p:nvSpPr>
          <p:cNvPr id="5" name="TextBox 4"/>
          <p:cNvSpPr txBox="1"/>
          <p:nvPr/>
        </p:nvSpPr>
        <p:spPr>
          <a:xfrm>
            <a:off x="5641848" y="4535424"/>
            <a:ext cx="4517136" cy="1477328"/>
          </a:xfrm>
          <a:prstGeom prst="rect">
            <a:avLst/>
          </a:prstGeom>
          <a:noFill/>
        </p:spPr>
        <p:txBody>
          <a:bodyPr wrap="square" rtlCol="0">
            <a:spAutoFit/>
          </a:bodyPr>
          <a:lstStyle/>
          <a:p>
            <a:r>
              <a:rPr lang="en-US" dirty="0" smtClean="0"/>
              <a:t>A co-author of this study later went on to state in a different study that “In </a:t>
            </a:r>
            <a:r>
              <a:rPr lang="en-US" dirty="0"/>
              <a:t>conclusion, the negative results of this study show that autologous PRP does not adequately treat vulvar LS</a:t>
            </a:r>
            <a:r>
              <a:rPr lang="en-US" dirty="0" smtClean="0"/>
              <a:t>.” </a:t>
            </a:r>
            <a:endParaRPr lang="en-US" dirty="0"/>
          </a:p>
        </p:txBody>
      </p:sp>
    </p:spTree>
    <p:extLst>
      <p:ext uri="{BB962C8B-B14F-4D97-AF65-F5344CB8AC3E}">
        <p14:creationId xmlns:p14="http://schemas.microsoft.com/office/powerpoint/2010/main" val="1982532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But Where’s the Data?</a:t>
            </a:r>
            <a:endParaRPr lang="en-US" dirty="0"/>
          </a:p>
        </p:txBody>
      </p:sp>
      <p:sp>
        <p:nvSpPr>
          <p:cNvPr id="6" name="Content Placeholder 5"/>
          <p:cNvSpPr>
            <a:spLocks noGrp="1"/>
          </p:cNvSpPr>
          <p:nvPr>
            <p:ph idx="1"/>
          </p:nvPr>
        </p:nvSpPr>
        <p:spPr/>
        <p:txBody>
          <a:bodyPr/>
          <a:lstStyle/>
          <a:p>
            <a:r>
              <a:rPr lang="en-US" dirty="0" smtClean="0"/>
              <a:t>Significant research paucity in efficacy of PRP for dyspareunia</a:t>
            </a:r>
          </a:p>
          <a:p>
            <a:pPr lvl="1"/>
            <a:r>
              <a:rPr lang="en-US" dirty="0" smtClean="0"/>
              <a:t>Most studies listed </a:t>
            </a:r>
            <a:r>
              <a:rPr lang="en-US" dirty="0" err="1" smtClean="0"/>
              <a:t>Runels</a:t>
            </a:r>
            <a:r>
              <a:rPr lang="en-US" dirty="0" smtClean="0"/>
              <a:t> as author or co-author</a:t>
            </a:r>
          </a:p>
          <a:p>
            <a:pPr lvl="1"/>
            <a:r>
              <a:rPr lang="en-US" dirty="0" smtClean="0"/>
              <a:t>Providers must buy the “rights” to use O-shot, and go through training  </a:t>
            </a:r>
          </a:p>
          <a:p>
            <a:r>
              <a:rPr lang="en-US" dirty="0" smtClean="0"/>
              <a:t>No FDA-approval of PRP for dyspareunia </a:t>
            </a:r>
          </a:p>
          <a:p>
            <a:r>
              <a:rPr lang="en-US" dirty="0" smtClean="0"/>
              <a:t>Anecdotal evidence for success</a:t>
            </a:r>
          </a:p>
          <a:p>
            <a:pPr lvl="1"/>
            <a:r>
              <a:rPr lang="en-US" dirty="0" smtClean="0"/>
              <a:t>Highly publicized by Hollywood </a:t>
            </a:r>
            <a:endParaRPr lang="en-US" dirty="0"/>
          </a:p>
        </p:txBody>
      </p:sp>
    </p:spTree>
    <p:extLst>
      <p:ext uri="{BB962C8B-B14F-4D97-AF65-F5344CB8AC3E}">
        <p14:creationId xmlns:p14="http://schemas.microsoft.com/office/powerpoint/2010/main" val="1897253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Now?</a:t>
            </a:r>
            <a:endParaRPr lang="en-US" dirty="0"/>
          </a:p>
        </p:txBody>
      </p:sp>
      <p:pic>
        <p:nvPicPr>
          <p:cNvPr id="4" name="Picture 3"/>
          <p:cNvPicPr>
            <a:picLocks noChangeAspect="1"/>
          </p:cNvPicPr>
          <p:nvPr/>
        </p:nvPicPr>
        <p:blipFill>
          <a:blip r:embed="rId2"/>
          <a:stretch>
            <a:fillRect/>
          </a:stretch>
        </p:blipFill>
        <p:spPr>
          <a:xfrm>
            <a:off x="6547104" y="2836880"/>
            <a:ext cx="4913376" cy="1965350"/>
          </a:xfrm>
          <a:prstGeom prst="rect">
            <a:avLst/>
          </a:prstGeom>
        </p:spPr>
      </p:pic>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89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Dyspareunia</a:t>
            </a:r>
            <a:endParaRPr lang="en-US" dirty="0"/>
          </a:p>
        </p:txBody>
      </p:sp>
      <p:sp>
        <p:nvSpPr>
          <p:cNvPr id="3" name="Content Placeholder 2"/>
          <p:cNvSpPr>
            <a:spLocks noGrp="1"/>
          </p:cNvSpPr>
          <p:nvPr>
            <p:ph idx="1"/>
          </p:nvPr>
        </p:nvSpPr>
        <p:spPr/>
        <p:txBody>
          <a:bodyPr/>
          <a:lstStyle/>
          <a:p>
            <a:r>
              <a:rPr lang="en-US" b="1" dirty="0" err="1"/>
              <a:t>dys</a:t>
            </a:r>
            <a:r>
              <a:rPr lang="en-US" b="1" dirty="0" smtClean="0"/>
              <a:t>· pa· </a:t>
            </a:r>
            <a:r>
              <a:rPr lang="en-US" b="1" dirty="0" err="1" smtClean="0"/>
              <a:t>reu</a:t>
            </a:r>
            <a:r>
              <a:rPr lang="en-US" b="1" dirty="0" smtClean="0"/>
              <a:t>· </a:t>
            </a:r>
            <a:r>
              <a:rPr lang="en-US" b="1" dirty="0" err="1" smtClean="0"/>
              <a:t>ni</a:t>
            </a:r>
            <a:r>
              <a:rPr lang="en-US" b="1" dirty="0" smtClean="0"/>
              <a:t>· a</a:t>
            </a:r>
            <a:endParaRPr lang="en-US" b="1" dirty="0"/>
          </a:p>
          <a:p>
            <a:r>
              <a:rPr lang="en-US" dirty="0"/>
              <a:t>(</a:t>
            </a:r>
            <a:r>
              <a:rPr lang="en-US" dirty="0" err="1"/>
              <a:t>dis'pa</a:t>
            </a:r>
            <a:r>
              <a:rPr lang="en-US" dirty="0"/>
              <a:t>-</a:t>
            </a:r>
            <a:r>
              <a:rPr lang="en-US" dirty="0" err="1"/>
              <a:t>rū'nē</a:t>
            </a:r>
            <a:r>
              <a:rPr lang="en-US" dirty="0"/>
              <a:t>-ă), Occurrence of pain during sexual intercourse.</a:t>
            </a:r>
          </a:p>
          <a:p>
            <a:r>
              <a:rPr lang="en-US" dirty="0"/>
              <a:t>[</a:t>
            </a:r>
            <a:r>
              <a:rPr lang="en-US" dirty="0" err="1"/>
              <a:t>dys</a:t>
            </a:r>
            <a:r>
              <a:rPr lang="en-US" dirty="0"/>
              <a:t>- + G. </a:t>
            </a:r>
            <a:r>
              <a:rPr lang="en-US" i="1" dirty="0" err="1"/>
              <a:t>pareunos</a:t>
            </a:r>
            <a:r>
              <a:rPr lang="en-US" i="1" dirty="0"/>
              <a:t>,</a:t>
            </a:r>
            <a:r>
              <a:rPr lang="en-US" dirty="0"/>
              <a:t> lying beside, </a:t>
            </a:r>
            <a:r>
              <a:rPr lang="en-US" dirty="0" err="1"/>
              <a:t>fr.</a:t>
            </a:r>
            <a:r>
              <a:rPr lang="en-US" dirty="0"/>
              <a:t> </a:t>
            </a:r>
            <a:r>
              <a:rPr lang="en-US" i="1" dirty="0"/>
              <a:t>para,</a:t>
            </a:r>
            <a:r>
              <a:rPr lang="en-US" dirty="0"/>
              <a:t> beside, + </a:t>
            </a:r>
            <a:r>
              <a:rPr lang="en-US" i="1" dirty="0" err="1"/>
              <a:t>eunē</a:t>
            </a:r>
            <a:r>
              <a:rPr lang="en-US" i="1" dirty="0"/>
              <a:t>,</a:t>
            </a:r>
            <a:r>
              <a:rPr lang="en-US" dirty="0"/>
              <a:t> a bed] </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2218064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Dyspareunia is a common, unreported, complaint amongst women</a:t>
            </a:r>
          </a:p>
          <a:p>
            <a:r>
              <a:rPr lang="en-US" dirty="0" smtClean="0"/>
              <a:t>Multiple non-hormonal therapies exist for the treatment of dyspareunia</a:t>
            </a:r>
          </a:p>
          <a:p>
            <a:pPr lvl="1"/>
            <a:r>
              <a:rPr lang="en-US" dirty="0" smtClean="0"/>
              <a:t>Some are well studied, others not so much</a:t>
            </a:r>
          </a:p>
          <a:p>
            <a:pPr lvl="1"/>
            <a:r>
              <a:rPr lang="en-US" dirty="0" smtClean="0"/>
              <a:t>Consider non-invasive therapies first</a:t>
            </a:r>
          </a:p>
          <a:p>
            <a:pPr lvl="1"/>
            <a:r>
              <a:rPr lang="en-US" dirty="0" smtClean="0"/>
              <a:t>Don’t be afraid to refer</a:t>
            </a:r>
          </a:p>
          <a:p>
            <a:r>
              <a:rPr lang="en-US" dirty="0" smtClean="0"/>
              <a:t>Efficacy and safety should dictate treatment</a:t>
            </a:r>
          </a:p>
          <a:p>
            <a:pPr lvl="1"/>
            <a:r>
              <a:rPr lang="en-US" dirty="0" smtClean="0"/>
              <a:t>If using non-FDA approved methods, patients should know</a:t>
            </a:r>
          </a:p>
          <a:p>
            <a:endParaRPr lang="en-US" dirty="0" smtClean="0"/>
          </a:p>
          <a:p>
            <a:endParaRPr lang="en-US" dirty="0"/>
          </a:p>
        </p:txBody>
      </p:sp>
    </p:spTree>
    <p:extLst>
      <p:ext uri="{BB962C8B-B14F-4D97-AF65-F5344CB8AC3E}">
        <p14:creationId xmlns:p14="http://schemas.microsoft.com/office/powerpoint/2010/main" val="2861410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r>
              <a:rPr lang="en-US" dirty="0" smtClean="0"/>
              <a:t>Feel free to call or email any time!</a:t>
            </a:r>
          </a:p>
          <a:p>
            <a:pPr marL="0" indent="0">
              <a:buNone/>
            </a:pPr>
            <a:endParaRPr lang="en-US" dirty="0"/>
          </a:p>
          <a:p>
            <a:pPr marL="0" indent="0">
              <a:buNone/>
            </a:pPr>
            <a:r>
              <a:rPr lang="en-US" dirty="0" smtClean="0"/>
              <a:t>918-586-4500</a:t>
            </a:r>
          </a:p>
          <a:p>
            <a:pPr marL="0" indent="0">
              <a:buNone/>
            </a:pPr>
            <a:r>
              <a:rPr lang="en-US" dirty="0" smtClean="0">
                <a:hlinkClick r:id="rId2"/>
              </a:rPr>
              <a:t>Corey.Babb@okstate.edu</a:t>
            </a:r>
            <a:endParaRPr lang="en-US" dirty="0" smtClean="0"/>
          </a:p>
          <a:p>
            <a:pPr marL="0" indent="0">
              <a:buNone/>
            </a:pPr>
            <a:endParaRPr lang="en-US" dirty="0"/>
          </a:p>
        </p:txBody>
      </p:sp>
    </p:spTree>
    <p:extLst>
      <p:ext uri="{BB962C8B-B14F-4D97-AF65-F5344CB8AC3E}">
        <p14:creationId xmlns:p14="http://schemas.microsoft.com/office/powerpoint/2010/main" val="1474968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Dyspareunia – Why is this Important?</a:t>
            </a:r>
          </a:p>
        </p:txBody>
      </p:sp>
      <p:sp>
        <p:nvSpPr>
          <p:cNvPr id="3" name="Text Placeholder 2"/>
          <p:cNvSpPr>
            <a:spLocks noGrp="1"/>
          </p:cNvSpPr>
          <p:nvPr>
            <p:ph type="body" idx="1"/>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394960" y="1957481"/>
            <a:ext cx="5961888" cy="3724148"/>
          </a:xfrm>
          <a:prstGeom prst="rect">
            <a:avLst/>
          </a:prstGeom>
        </p:spPr>
      </p:pic>
    </p:spTree>
    <p:extLst>
      <p:ext uri="{BB962C8B-B14F-4D97-AF65-F5344CB8AC3E}">
        <p14:creationId xmlns:p14="http://schemas.microsoft.com/office/powerpoint/2010/main" val="790216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Dyspareunia is a Common Problem</a:t>
            </a:r>
            <a:endParaRPr lang="en-US" dirty="0"/>
          </a:p>
        </p:txBody>
      </p:sp>
      <p:sp>
        <p:nvSpPr>
          <p:cNvPr id="3" name="Content Placeholder 2"/>
          <p:cNvSpPr>
            <a:spLocks noGrp="1"/>
          </p:cNvSpPr>
          <p:nvPr>
            <p:ph idx="1"/>
          </p:nvPr>
        </p:nvSpPr>
        <p:spPr/>
        <p:txBody>
          <a:bodyPr/>
          <a:lstStyle/>
          <a:p>
            <a:r>
              <a:rPr lang="en-US" dirty="0" smtClean="0"/>
              <a:t>More than 200,000 new cases annually in the United States</a:t>
            </a:r>
          </a:p>
          <a:p>
            <a:r>
              <a:rPr lang="en-US" dirty="0" smtClean="0"/>
              <a:t>Retrospective studies list 1.5% - 70</a:t>
            </a:r>
            <a:r>
              <a:rPr lang="en-US" dirty="0"/>
              <a:t>%</a:t>
            </a:r>
            <a:r>
              <a:rPr lang="en-US" dirty="0" smtClean="0"/>
              <a:t> prevalence rate</a:t>
            </a:r>
          </a:p>
          <a:p>
            <a:pPr lvl="1"/>
            <a:r>
              <a:rPr lang="en-US" dirty="0" smtClean="0"/>
              <a:t>Due to differing definitions, reporting, etc…</a:t>
            </a:r>
          </a:p>
          <a:p>
            <a:pPr lvl="1"/>
            <a:r>
              <a:rPr lang="en-US" dirty="0" smtClean="0"/>
              <a:t>Current statistics are 8% - 20%</a:t>
            </a:r>
          </a:p>
          <a:p>
            <a:r>
              <a:rPr lang="en-US" dirty="0" smtClean="0"/>
              <a:t>Symptom prevalence increases with age</a:t>
            </a:r>
          </a:p>
          <a:p>
            <a:pPr lvl="1"/>
            <a:r>
              <a:rPr lang="en-US" dirty="0" smtClean="0"/>
              <a:t>Progressive in nature</a:t>
            </a:r>
          </a:p>
          <a:p>
            <a:pPr lvl="1"/>
            <a:r>
              <a:rPr lang="en-US" dirty="0" smtClean="0"/>
              <a:t>Seems to peak at six years following menopause </a:t>
            </a:r>
            <a:endParaRPr lang="en-US" dirty="0"/>
          </a:p>
        </p:txBody>
      </p:sp>
    </p:spTree>
    <p:extLst>
      <p:ext uri="{BB962C8B-B14F-4D97-AF65-F5344CB8AC3E}">
        <p14:creationId xmlns:p14="http://schemas.microsoft.com/office/powerpoint/2010/main" val="4132971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Dyspareunia Affects Relationships</a:t>
            </a:r>
            <a:endParaRPr lang="en-US" dirty="0"/>
          </a:p>
        </p:txBody>
      </p:sp>
      <p:sp>
        <p:nvSpPr>
          <p:cNvPr id="3" name="Content Placeholder 2"/>
          <p:cNvSpPr>
            <a:spLocks noGrp="1"/>
          </p:cNvSpPr>
          <p:nvPr>
            <p:ph idx="1"/>
          </p:nvPr>
        </p:nvSpPr>
        <p:spPr/>
        <p:txBody>
          <a:bodyPr/>
          <a:lstStyle/>
          <a:p>
            <a:r>
              <a:rPr lang="en-US" dirty="0" smtClean="0"/>
              <a:t>Common cause of relationship stress</a:t>
            </a:r>
          </a:p>
          <a:p>
            <a:pPr lvl="1"/>
            <a:r>
              <a:rPr lang="en-US" dirty="0" smtClean="0"/>
              <a:t>Feelings of inadequacy, fear, </a:t>
            </a:r>
            <a:r>
              <a:rPr lang="en-US" dirty="0" err="1" smtClean="0"/>
              <a:t>etc</a:t>
            </a:r>
            <a:endParaRPr lang="en-US" dirty="0" smtClean="0"/>
          </a:p>
          <a:p>
            <a:r>
              <a:rPr lang="en-US" dirty="0" smtClean="0"/>
              <a:t>Associated with loss of libido</a:t>
            </a:r>
          </a:p>
          <a:p>
            <a:pPr lvl="1"/>
            <a:r>
              <a:rPr lang="en-US" dirty="0" smtClean="0"/>
              <a:t>Why do something that hurts?</a:t>
            </a:r>
          </a:p>
          <a:p>
            <a:r>
              <a:rPr lang="en-US" dirty="0" smtClean="0"/>
              <a:t>May lead to obligatory intercourse</a:t>
            </a:r>
          </a:p>
          <a:p>
            <a:pPr lvl="1"/>
            <a:r>
              <a:rPr lang="en-US" dirty="0" smtClean="0"/>
              <a:t>Which in turn leads to more pain!</a:t>
            </a:r>
          </a:p>
          <a:p>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6115431" y="3222307"/>
            <a:ext cx="3143250" cy="2333625"/>
          </a:xfrm>
          <a:prstGeom prst="rect">
            <a:avLst/>
          </a:prstGeom>
        </p:spPr>
      </p:pic>
    </p:spTree>
    <p:extLst>
      <p:ext uri="{BB962C8B-B14F-4D97-AF65-F5344CB8AC3E}">
        <p14:creationId xmlns:p14="http://schemas.microsoft.com/office/powerpoint/2010/main" val="2517457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Dyspareunia Affects Self-Image</a:t>
            </a:r>
            <a:endParaRPr lang="en-US" dirty="0"/>
          </a:p>
        </p:txBody>
      </p:sp>
      <p:sp>
        <p:nvSpPr>
          <p:cNvPr id="3" name="Content Placeholder 2"/>
          <p:cNvSpPr>
            <a:spLocks noGrp="1"/>
          </p:cNvSpPr>
          <p:nvPr>
            <p:ph idx="1"/>
          </p:nvPr>
        </p:nvSpPr>
        <p:spPr/>
        <p:txBody>
          <a:bodyPr/>
          <a:lstStyle/>
          <a:p>
            <a:r>
              <a:rPr lang="en-US" dirty="0" smtClean="0"/>
              <a:t>“Am I broken?”</a:t>
            </a:r>
          </a:p>
          <a:p>
            <a:r>
              <a:rPr lang="en-US" dirty="0" smtClean="0"/>
              <a:t>“Why can’t I just work correctly?”</a:t>
            </a:r>
          </a:p>
          <a:p>
            <a:r>
              <a:rPr lang="en-US" dirty="0" smtClean="0"/>
              <a:t>“It’s not supposed to hurt all the time, right?”</a:t>
            </a:r>
          </a:p>
          <a:p>
            <a:r>
              <a:rPr lang="en-US" dirty="0" smtClean="0"/>
              <a:t>“[dyspareunia causes]…decreased </a:t>
            </a:r>
            <a:r>
              <a:rPr lang="en-US" dirty="0"/>
              <a:t>sexual desire, feelings of guilt, shame, failure, and a sense of being incomplete. Women will frequently describe their genital area as a "dead" part of the </a:t>
            </a:r>
            <a:r>
              <a:rPr lang="en-US" dirty="0" smtClean="0"/>
              <a:t>body”</a:t>
            </a:r>
          </a:p>
          <a:p>
            <a:pPr lvl="1"/>
            <a:r>
              <a:rPr lang="en-US" dirty="0" err="1" smtClean="0"/>
              <a:t>Pazmany</a:t>
            </a:r>
            <a:r>
              <a:rPr lang="en-US" dirty="0" smtClean="0"/>
              <a:t>, E., et al, “</a:t>
            </a:r>
            <a:r>
              <a:rPr lang="en-US" i="1" dirty="0" smtClean="0"/>
              <a:t>Body </a:t>
            </a:r>
            <a:r>
              <a:rPr lang="en-US" i="1" dirty="0"/>
              <a:t>image and genital self-image in pre-menopausal women with dyspareunia</a:t>
            </a:r>
            <a:r>
              <a:rPr lang="en-US" dirty="0" smtClean="0"/>
              <a:t>.”</a:t>
            </a:r>
            <a:r>
              <a:rPr lang="en-US" dirty="0">
                <a:hlinkClick r:id="rId2" tooltip="Archives of sexual behavior."/>
              </a:rPr>
              <a:t> Arch Sex </a:t>
            </a:r>
            <a:r>
              <a:rPr lang="en-US" dirty="0" err="1">
                <a:hlinkClick r:id="rId2" tooltip="Archives of sexual behavior."/>
              </a:rPr>
              <a:t>Behav</a:t>
            </a:r>
            <a:r>
              <a:rPr lang="en-US" dirty="0">
                <a:hlinkClick r:id="rId2" tooltip="Archives of sexual behavior."/>
              </a:rPr>
              <a:t>.</a:t>
            </a:r>
            <a:r>
              <a:rPr lang="en-US" dirty="0"/>
              <a:t> 2013 Aug;42(6):999-1010. </a:t>
            </a:r>
            <a:r>
              <a:rPr lang="en-US" dirty="0" err="1"/>
              <a:t>doi</a:t>
            </a:r>
            <a:r>
              <a:rPr lang="en-US" dirty="0"/>
              <a:t>: 10.1007/s10508-013-0102-4. </a:t>
            </a:r>
            <a:r>
              <a:rPr lang="en-US" dirty="0" err="1"/>
              <a:t>Epub</a:t>
            </a:r>
            <a:r>
              <a:rPr lang="en-US" dirty="0"/>
              <a:t> 2013 Apr 19.</a:t>
            </a:r>
          </a:p>
        </p:txBody>
      </p:sp>
    </p:spTree>
    <p:extLst>
      <p:ext uri="{BB962C8B-B14F-4D97-AF65-F5344CB8AC3E}">
        <p14:creationId xmlns:p14="http://schemas.microsoft.com/office/powerpoint/2010/main" val="447880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Dyspareunia is Multifactorial </a:t>
            </a:r>
            <a:endParaRPr lang="en-US" dirty="0"/>
          </a:p>
        </p:txBody>
      </p:sp>
      <p:sp>
        <p:nvSpPr>
          <p:cNvPr id="3" name="Content Placeholder 2"/>
          <p:cNvSpPr>
            <a:spLocks noGrp="1"/>
          </p:cNvSpPr>
          <p:nvPr>
            <p:ph idx="1"/>
          </p:nvPr>
        </p:nvSpPr>
        <p:spPr/>
        <p:txBody>
          <a:bodyPr/>
          <a:lstStyle/>
          <a:p>
            <a:r>
              <a:rPr lang="en-US" dirty="0" smtClean="0"/>
              <a:t>Often multiple comorbidities </a:t>
            </a:r>
          </a:p>
          <a:p>
            <a:pPr lvl="1"/>
            <a:r>
              <a:rPr lang="en-US" dirty="0" smtClean="0"/>
              <a:t>GYN disease, GI disease, Psych Disease, etc…</a:t>
            </a:r>
          </a:p>
          <a:p>
            <a:endParaRPr lang="en-US" dirty="0" smtClean="0"/>
          </a:p>
          <a:p>
            <a:r>
              <a:rPr lang="en-US" dirty="0" smtClean="0"/>
              <a:t>Therapies are often multimodal as well</a:t>
            </a:r>
          </a:p>
          <a:p>
            <a:pPr lvl="1"/>
            <a:r>
              <a:rPr lang="en-US" dirty="0" smtClean="0"/>
              <a:t>Medication, counseling, PT, etc..</a:t>
            </a:r>
          </a:p>
          <a:p>
            <a:pPr lvl="1"/>
            <a:endParaRPr lang="en-US" dirty="0"/>
          </a:p>
          <a:p>
            <a:r>
              <a:rPr lang="en-US" b="1" u="sng" dirty="0" smtClean="0"/>
              <a:t>NO ONE TREATMENT IS RIGHT FOR EVERYONE</a:t>
            </a:r>
            <a:endParaRPr lang="en-US" b="1" u="sng" dirty="0"/>
          </a:p>
        </p:txBody>
      </p:sp>
    </p:spTree>
    <p:extLst>
      <p:ext uri="{BB962C8B-B14F-4D97-AF65-F5344CB8AC3E}">
        <p14:creationId xmlns:p14="http://schemas.microsoft.com/office/powerpoint/2010/main" val="33793346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5271</TotalTime>
  <Words>1723</Words>
  <Application>Microsoft Office PowerPoint</Application>
  <PresentationFormat>Widescreen</PresentationFormat>
  <Paragraphs>260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Century Gothic</vt:lpstr>
      <vt:lpstr>Wingdings 3</vt:lpstr>
      <vt:lpstr>Ion Boardroom</vt:lpstr>
      <vt:lpstr>Non-Hormonal Therapies for Dyspareunia: Risks, Reviews, and Revelations</vt:lpstr>
      <vt:lpstr>Conflict of Interests Disclosure </vt:lpstr>
      <vt:lpstr>Outline</vt:lpstr>
      <vt:lpstr>Dyspareunia</vt:lpstr>
      <vt:lpstr>Dyspareunia – Why is this Important?</vt:lpstr>
      <vt:lpstr>Dyspareunia is a Common Problem</vt:lpstr>
      <vt:lpstr>Dyspareunia Affects Relationships</vt:lpstr>
      <vt:lpstr>Dyspareunia Affects Self-Image</vt:lpstr>
      <vt:lpstr>Dyspareunia is Multifactorial </vt:lpstr>
      <vt:lpstr>Dyspareunia- What Causes it?</vt:lpstr>
      <vt:lpstr>Common Etiologies </vt:lpstr>
      <vt:lpstr>According to Google…</vt:lpstr>
      <vt:lpstr>Case Study</vt:lpstr>
      <vt:lpstr>Two Resident Responses</vt:lpstr>
      <vt:lpstr>Case Study #2</vt:lpstr>
      <vt:lpstr>Two Resident Response</vt:lpstr>
      <vt:lpstr>Physical Exam</vt:lpstr>
      <vt:lpstr>Non-Hormonal Therapies for Dyspareunia</vt:lpstr>
      <vt:lpstr>Two Main Types of Therapy</vt:lpstr>
      <vt:lpstr>Lubricants and Moisturizers </vt:lpstr>
      <vt:lpstr>pH and Osmolality Comparison - Lubricants </vt:lpstr>
      <vt:lpstr>pH and Osmolality – THE Comparison </vt:lpstr>
      <vt:lpstr>Dilators</vt:lpstr>
      <vt:lpstr>Dilation Pearls</vt:lpstr>
      <vt:lpstr>Provider-Based Therapies</vt:lpstr>
      <vt:lpstr>Medications</vt:lpstr>
      <vt:lpstr>Invasive Therapies</vt:lpstr>
      <vt:lpstr>Therapeutic Injections</vt:lpstr>
      <vt:lpstr>Energy-Based Therapies </vt:lpstr>
      <vt:lpstr>Vaginal Rejuvenation?</vt:lpstr>
      <vt:lpstr>Different Types</vt:lpstr>
      <vt:lpstr>But How Does it Work?</vt:lpstr>
      <vt:lpstr>But What about Dyspareunia?</vt:lpstr>
      <vt:lpstr>Promising Results</vt:lpstr>
      <vt:lpstr>Official Statements</vt:lpstr>
      <vt:lpstr>Platelet-Rich Plasma</vt:lpstr>
      <vt:lpstr>O-Shot</vt:lpstr>
      <vt:lpstr>But Where’s the Data?</vt:lpstr>
      <vt:lpstr>So What Now?</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Non-Hormonal Therapies for Dyspareunia: Risks, Reviews, and Revelations</dc:title>
  <dc:creator>Babb, Corey</dc:creator>
  <cp:lastModifiedBy>Babb, Corey</cp:lastModifiedBy>
  <cp:revision>46</cp:revision>
  <dcterms:created xsi:type="dcterms:W3CDTF">2019-03-28T19:58:50Z</dcterms:created>
  <dcterms:modified xsi:type="dcterms:W3CDTF">2019-04-30T20:26:34Z</dcterms:modified>
</cp:coreProperties>
</file>