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EAF8-51A8-45E0-B0F0-88ED1474697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CD6-1E4E-4A7B-8A37-D246CAD7D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39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EAF8-51A8-45E0-B0F0-88ED1474697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CD6-1E4E-4A7B-8A37-D246CAD7D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3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EAF8-51A8-45E0-B0F0-88ED1474697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CD6-1E4E-4A7B-8A37-D246CAD7D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13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EAF8-51A8-45E0-B0F0-88ED1474697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CD6-1E4E-4A7B-8A37-D246CAD7D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EAF8-51A8-45E0-B0F0-88ED1474697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CD6-1E4E-4A7B-8A37-D246CAD7D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7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EAF8-51A8-45E0-B0F0-88ED1474697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CD6-1E4E-4A7B-8A37-D246CAD7D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62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EAF8-51A8-45E0-B0F0-88ED1474697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CD6-1E4E-4A7B-8A37-D246CAD7D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7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EAF8-51A8-45E0-B0F0-88ED1474697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CD6-1E4E-4A7B-8A37-D246CAD7D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9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EAF8-51A8-45E0-B0F0-88ED1474697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CD6-1E4E-4A7B-8A37-D246CAD7D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5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EAF8-51A8-45E0-B0F0-88ED1474697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CD6-1E4E-4A7B-8A37-D246CAD7D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1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EAF8-51A8-45E0-B0F0-88ED1474697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DCD6-1E4E-4A7B-8A37-D246CAD7D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91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5EAF8-51A8-45E0-B0F0-88ED1474697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7DCD6-1E4E-4A7B-8A37-D246CAD7D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3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500" dirty="0"/>
              <a:t>Spectrum of Services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2613814"/>
            <a:ext cx="4917631" cy="3108543"/>
          </a:xfrm>
          <a:prstGeom prst="rect">
            <a:avLst/>
          </a:prstGeom>
          <a:noFill/>
        </p:spPr>
        <p:txBody>
          <a:bodyPr wrap="square" lIns="91402" tIns="45718" rIns="91402" bIns="45718" rtlCol="0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prstClr val="black"/>
                </a:solidFill>
                <a:latin typeface="Calibri Light" panose="020F0302020204030204"/>
              </a:rPr>
              <a:t>Behavioral Medicine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alibri Light" panose="020F0302020204030204"/>
              </a:rPr>
              <a:t>-Patient-Physician relationship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alibri Light" panose="020F0302020204030204"/>
              </a:rPr>
              <a:t>-Treatment-oriented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alibri Light" panose="020F0302020204030204"/>
              </a:rPr>
              <a:t>-Medication and Psychotherapy available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alibri Light" panose="020F0302020204030204"/>
              </a:rPr>
              <a:t>-Depression, excessive anxiety, PTSD, substance abuse, eating disorders 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alibri Light" panose="020F0302020204030204"/>
              </a:rPr>
              <a:t>-Free &amp; Paper charts.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31600" y="2644591"/>
            <a:ext cx="4741933" cy="3108543"/>
          </a:xfrm>
          <a:prstGeom prst="rect">
            <a:avLst/>
          </a:prstGeom>
          <a:noFill/>
        </p:spPr>
        <p:txBody>
          <a:bodyPr wrap="square" lIns="91402" tIns="45718" rIns="91402" bIns="45718" rtlCol="0">
            <a:spAutoFit/>
          </a:bodyPr>
          <a:lstStyle/>
          <a:p>
            <a:pPr algn="r">
              <a:defRPr/>
            </a:pPr>
            <a:r>
              <a:rPr lang="en-US" sz="2800" dirty="0">
                <a:solidFill>
                  <a:prstClr val="black"/>
                </a:solidFill>
                <a:latin typeface="Calibri Light" panose="020F0302020204030204"/>
              </a:rPr>
              <a:t>Coaching &amp; Advisement</a:t>
            </a:r>
          </a:p>
          <a:p>
            <a:pPr algn="r">
              <a:defRPr/>
            </a:pPr>
            <a:r>
              <a:rPr lang="en-US" sz="2400" dirty="0">
                <a:solidFill>
                  <a:prstClr val="black"/>
                </a:solidFill>
                <a:latin typeface="Calibri Light" panose="020F0302020204030204"/>
              </a:rPr>
              <a:t>-Coach/Advisor</a:t>
            </a:r>
          </a:p>
          <a:p>
            <a:pPr algn="r">
              <a:defRPr/>
            </a:pPr>
            <a:r>
              <a:rPr lang="en-US" sz="2400" dirty="0">
                <a:solidFill>
                  <a:prstClr val="black"/>
                </a:solidFill>
                <a:latin typeface="Calibri Light" panose="020F0302020204030204"/>
              </a:rPr>
              <a:t>-Optimizing Well-being</a:t>
            </a:r>
          </a:p>
          <a:p>
            <a:pPr algn="r">
              <a:defRPr/>
            </a:pPr>
            <a:r>
              <a:rPr lang="en-US" sz="2400" dirty="0">
                <a:solidFill>
                  <a:prstClr val="black"/>
                </a:solidFill>
                <a:latin typeface="Calibri Light" panose="020F0302020204030204"/>
              </a:rPr>
              <a:t>-Prevent and reduce burnout</a:t>
            </a:r>
          </a:p>
          <a:p>
            <a:pPr algn="r">
              <a:defRPr/>
            </a:pPr>
            <a:r>
              <a:rPr lang="en-US" sz="2400" dirty="0">
                <a:solidFill>
                  <a:prstClr val="black"/>
                </a:solidFill>
                <a:latin typeface="Calibri Light" panose="020F0302020204030204"/>
              </a:rPr>
              <a:t>-Just need to talk to someone</a:t>
            </a:r>
          </a:p>
          <a:p>
            <a:pPr algn="r">
              <a:defRPr/>
            </a:pPr>
            <a:r>
              <a:rPr lang="en-US" sz="2400" dirty="0">
                <a:solidFill>
                  <a:prstClr val="black"/>
                </a:solidFill>
                <a:latin typeface="Calibri Light" panose="020F0302020204030204"/>
              </a:rPr>
              <a:t>-Critical Incident Stress Debriefing </a:t>
            </a:r>
          </a:p>
          <a:p>
            <a:pPr algn="r">
              <a:defRPr/>
            </a:pPr>
            <a:r>
              <a:rPr lang="en-US" sz="2400" dirty="0">
                <a:solidFill>
                  <a:prstClr val="black"/>
                </a:solidFill>
                <a:latin typeface="Calibri Light" panose="020F0302020204030204"/>
              </a:rPr>
              <a:t>-Major life event support</a:t>
            </a:r>
          </a:p>
          <a:p>
            <a:pPr algn="r">
              <a:defRPr/>
            </a:pPr>
            <a:r>
              <a:rPr lang="en-US" sz="2400" dirty="0">
                <a:solidFill>
                  <a:prstClr val="black"/>
                </a:solidFill>
                <a:latin typeface="Calibri Light" panose="020F0302020204030204"/>
              </a:rPr>
              <a:t>-Concerned about a peer</a:t>
            </a:r>
          </a:p>
        </p:txBody>
      </p:sp>
      <p:sp>
        <p:nvSpPr>
          <p:cNvPr id="11" name="Left-Right Arrow 10"/>
          <p:cNvSpPr/>
          <p:nvPr/>
        </p:nvSpPr>
        <p:spPr>
          <a:xfrm>
            <a:off x="1240246" y="1522531"/>
            <a:ext cx="9606455" cy="821284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2" tIns="45718" rIns="91402" bIns="45718"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59467" y="6257234"/>
            <a:ext cx="9687212" cy="461665"/>
          </a:xfrm>
          <a:prstGeom prst="rect">
            <a:avLst/>
          </a:prstGeom>
          <a:noFill/>
        </p:spPr>
        <p:txBody>
          <a:bodyPr wrap="square" lIns="91402" tIns="45718" rIns="91402" bIns="45718" rtlCol="0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I can also connect you to providers outside of OSU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54927" y="1754295"/>
            <a:ext cx="2703340" cy="384719"/>
          </a:xfrm>
          <a:prstGeom prst="rect">
            <a:avLst/>
          </a:prstGeom>
          <a:noFill/>
        </p:spPr>
        <p:txBody>
          <a:bodyPr wrap="square" lIns="91402" tIns="45718" rIns="91402" bIns="45718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Concerned with healing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63777" y="1768826"/>
            <a:ext cx="2694019" cy="384719"/>
          </a:xfrm>
          <a:prstGeom prst="rect">
            <a:avLst/>
          </a:prstGeom>
          <a:noFill/>
        </p:spPr>
        <p:txBody>
          <a:bodyPr wrap="square" lIns="91402" tIns="45718" rIns="91402" bIns="45718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Concerned with growth</a:t>
            </a:r>
          </a:p>
        </p:txBody>
      </p:sp>
    </p:spTree>
    <p:extLst>
      <p:ext uri="{BB962C8B-B14F-4D97-AF65-F5344CB8AC3E}">
        <p14:creationId xmlns:p14="http://schemas.microsoft.com/office/powerpoint/2010/main" val="368831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Spectrum of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Spectrum of Services</dc:title>
  <dc:creator>Stevens, Vivian</dc:creator>
  <cp:lastModifiedBy>Stevens, Vivian</cp:lastModifiedBy>
  <cp:revision>1</cp:revision>
  <dcterms:created xsi:type="dcterms:W3CDTF">2018-08-02T17:08:37Z</dcterms:created>
  <dcterms:modified xsi:type="dcterms:W3CDTF">2018-08-02T17:08:58Z</dcterms:modified>
</cp:coreProperties>
</file>