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FjallaOne" panose="02000506040000020004" pitchFamily="2" charset="77"/>
      <p:regular r:id="rId13"/>
    </p:embeddedFont>
    <p:embeddedFont>
      <p:font typeface="Rubik" pitchFamily="2" charset="-79"/>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6402"/>
    <a:srgbClr val="FF5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26" autoAdjust="0"/>
    <p:restoredTop sz="94660"/>
  </p:normalViewPr>
  <p:slideViewPr>
    <p:cSldViewPr snapToGrid="0">
      <p:cViewPr varScale="1">
        <p:scale>
          <a:sx n="122" d="100"/>
          <a:sy n="122" d="100"/>
        </p:scale>
        <p:origin x="224"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8BFFB-A540-6648-9625-4836B62317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C73EC4-0299-014F-AB63-5613D710FC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2F94B0-DB87-5A47-AE2A-0E1D86F67B26}"/>
              </a:ext>
            </a:extLst>
          </p:cNvPr>
          <p:cNvSpPr>
            <a:spLocks noGrp="1"/>
          </p:cNvSpPr>
          <p:nvPr>
            <p:ph type="dt" sz="half" idx="10"/>
          </p:nvPr>
        </p:nvSpPr>
        <p:spPr/>
        <p:txBody>
          <a:bodyPr/>
          <a:lstStyle/>
          <a:p>
            <a:fld id="{4FC9EB8E-EDC9-4888-9460-41F3C05538E8}" type="datetimeFigureOut">
              <a:rPr lang="en-US" smtClean="0"/>
              <a:t>6/1/23</a:t>
            </a:fld>
            <a:endParaRPr lang="en-US"/>
          </a:p>
        </p:txBody>
      </p:sp>
      <p:sp>
        <p:nvSpPr>
          <p:cNvPr id="5" name="Footer Placeholder 4">
            <a:extLst>
              <a:ext uri="{FF2B5EF4-FFF2-40B4-BE49-F238E27FC236}">
                <a16:creationId xmlns:a16="http://schemas.microsoft.com/office/drawing/2014/main" id="{3FFFB195-33B6-C54F-918A-7B248F91B166}"/>
              </a:ext>
            </a:extLst>
          </p:cNvPr>
          <p:cNvSpPr>
            <a:spLocks noGrp="1"/>
          </p:cNvSpPr>
          <p:nvPr>
            <p:ph type="ftr" sz="quarter" idx="11"/>
          </p:nvPr>
        </p:nvSpPr>
        <p:spPr>
          <a:xfrm>
            <a:off x="4038600" y="6356350"/>
            <a:ext cx="4114800" cy="365125"/>
          </a:xfrm>
          <a:prstGeom prst="rect">
            <a:avLst/>
          </a:prstGeom>
        </p:spPr>
        <p:txBody>
          <a:bodyPr/>
          <a:lstStyle>
            <a:lvl1pPr>
              <a:defRPr b="0" i="0">
                <a:latin typeface="Rubik" pitchFamily="2" charset="-79"/>
              </a:defRPr>
            </a:lvl1pPr>
          </a:lstStyle>
          <a:p>
            <a:endParaRPr lang="en-US"/>
          </a:p>
        </p:txBody>
      </p:sp>
      <p:sp>
        <p:nvSpPr>
          <p:cNvPr id="6" name="Slide Number Placeholder 5">
            <a:extLst>
              <a:ext uri="{FF2B5EF4-FFF2-40B4-BE49-F238E27FC236}">
                <a16:creationId xmlns:a16="http://schemas.microsoft.com/office/drawing/2014/main" id="{F3D38E47-E1D2-464F-84C8-7CF125C7BED6}"/>
              </a:ext>
            </a:extLst>
          </p:cNvPr>
          <p:cNvSpPr>
            <a:spLocks noGrp="1"/>
          </p:cNvSpPr>
          <p:nvPr>
            <p:ph type="sldNum" sz="quarter" idx="12"/>
          </p:nvPr>
        </p:nvSpPr>
        <p:spPr/>
        <p:txBody>
          <a:bodyPr/>
          <a:lstStyle/>
          <a:p>
            <a:fld id="{26815119-5E51-4DA5-9864-0524B8BDBC4C}" type="slidenum">
              <a:rPr lang="en-US" smtClean="0"/>
              <a:t>‹#›</a:t>
            </a:fld>
            <a:endParaRPr lang="en-US"/>
          </a:p>
        </p:txBody>
      </p:sp>
    </p:spTree>
    <p:extLst>
      <p:ext uri="{BB962C8B-B14F-4D97-AF65-F5344CB8AC3E}">
        <p14:creationId xmlns:p14="http://schemas.microsoft.com/office/powerpoint/2010/main" val="112029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39E2-8162-854A-9785-5C0F887B1A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A9A83B-A163-C845-9E2F-242B3E72FC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871843-8078-8E4F-8AC3-9CABB3CE75D3}"/>
              </a:ext>
            </a:extLst>
          </p:cNvPr>
          <p:cNvSpPr>
            <a:spLocks noGrp="1"/>
          </p:cNvSpPr>
          <p:nvPr>
            <p:ph type="dt" sz="half" idx="10"/>
          </p:nvPr>
        </p:nvSpPr>
        <p:spPr/>
        <p:txBody>
          <a:bodyPr/>
          <a:lstStyle/>
          <a:p>
            <a:fld id="{4FC9EB8E-EDC9-4888-9460-41F3C05538E8}" type="datetimeFigureOut">
              <a:rPr lang="en-US" smtClean="0"/>
              <a:t>6/1/23</a:t>
            </a:fld>
            <a:endParaRPr lang="en-US"/>
          </a:p>
        </p:txBody>
      </p:sp>
      <p:sp>
        <p:nvSpPr>
          <p:cNvPr id="5" name="Footer Placeholder 4">
            <a:extLst>
              <a:ext uri="{FF2B5EF4-FFF2-40B4-BE49-F238E27FC236}">
                <a16:creationId xmlns:a16="http://schemas.microsoft.com/office/drawing/2014/main" id="{1ED168B9-963D-5547-88F3-E66B21026C88}"/>
              </a:ext>
            </a:extLst>
          </p:cNvPr>
          <p:cNvSpPr>
            <a:spLocks noGrp="1"/>
          </p:cNvSpPr>
          <p:nvPr>
            <p:ph type="ftr" sz="quarter" idx="11"/>
          </p:nvPr>
        </p:nvSpPr>
        <p:spPr>
          <a:xfrm>
            <a:off x="4038600" y="6356350"/>
            <a:ext cx="4114800" cy="365125"/>
          </a:xfrm>
          <a:prstGeom prst="rect">
            <a:avLst/>
          </a:prstGeom>
        </p:spPr>
        <p:txBody>
          <a:bodyPr/>
          <a:lstStyle>
            <a:lvl1pPr>
              <a:defRPr b="0" i="0">
                <a:latin typeface="Rubik" pitchFamily="2" charset="-79"/>
              </a:defRPr>
            </a:lvl1pPr>
          </a:lstStyle>
          <a:p>
            <a:endParaRPr lang="en-US"/>
          </a:p>
        </p:txBody>
      </p:sp>
      <p:sp>
        <p:nvSpPr>
          <p:cNvPr id="6" name="Slide Number Placeholder 5">
            <a:extLst>
              <a:ext uri="{FF2B5EF4-FFF2-40B4-BE49-F238E27FC236}">
                <a16:creationId xmlns:a16="http://schemas.microsoft.com/office/drawing/2014/main" id="{011C0DBA-6DFD-EC49-89EB-D72108C352D3}"/>
              </a:ext>
            </a:extLst>
          </p:cNvPr>
          <p:cNvSpPr>
            <a:spLocks noGrp="1"/>
          </p:cNvSpPr>
          <p:nvPr>
            <p:ph type="sldNum" sz="quarter" idx="12"/>
          </p:nvPr>
        </p:nvSpPr>
        <p:spPr/>
        <p:txBody>
          <a:bodyPr/>
          <a:lstStyle/>
          <a:p>
            <a:fld id="{26815119-5E51-4DA5-9864-0524B8BDBC4C}" type="slidenum">
              <a:rPr lang="en-US" smtClean="0"/>
              <a:t>‹#›</a:t>
            </a:fld>
            <a:endParaRPr lang="en-US"/>
          </a:p>
        </p:txBody>
      </p:sp>
    </p:spTree>
    <p:extLst>
      <p:ext uri="{BB962C8B-B14F-4D97-AF65-F5344CB8AC3E}">
        <p14:creationId xmlns:p14="http://schemas.microsoft.com/office/powerpoint/2010/main" val="217453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CA7D84-2420-C449-A619-DE23F7AE49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089566-ACC1-2E48-8FA3-7D191784C5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F448E-F29F-884C-AD6B-D96AC7BCFECB}"/>
              </a:ext>
            </a:extLst>
          </p:cNvPr>
          <p:cNvSpPr>
            <a:spLocks noGrp="1"/>
          </p:cNvSpPr>
          <p:nvPr>
            <p:ph type="dt" sz="half" idx="10"/>
          </p:nvPr>
        </p:nvSpPr>
        <p:spPr/>
        <p:txBody>
          <a:bodyPr/>
          <a:lstStyle/>
          <a:p>
            <a:fld id="{4FC9EB8E-EDC9-4888-9460-41F3C05538E8}" type="datetimeFigureOut">
              <a:rPr lang="en-US" smtClean="0"/>
              <a:t>6/1/23</a:t>
            </a:fld>
            <a:endParaRPr lang="en-US"/>
          </a:p>
        </p:txBody>
      </p:sp>
      <p:sp>
        <p:nvSpPr>
          <p:cNvPr id="5" name="Footer Placeholder 4">
            <a:extLst>
              <a:ext uri="{FF2B5EF4-FFF2-40B4-BE49-F238E27FC236}">
                <a16:creationId xmlns:a16="http://schemas.microsoft.com/office/drawing/2014/main" id="{B75FAC67-CC10-C84A-A4CE-4B65A7F96EA4}"/>
              </a:ext>
            </a:extLst>
          </p:cNvPr>
          <p:cNvSpPr>
            <a:spLocks noGrp="1"/>
          </p:cNvSpPr>
          <p:nvPr>
            <p:ph type="ftr" sz="quarter" idx="11"/>
          </p:nvPr>
        </p:nvSpPr>
        <p:spPr>
          <a:xfrm>
            <a:off x="4038600" y="6356350"/>
            <a:ext cx="4114800" cy="365125"/>
          </a:xfrm>
          <a:prstGeom prst="rect">
            <a:avLst/>
          </a:prstGeom>
        </p:spPr>
        <p:txBody>
          <a:bodyPr/>
          <a:lstStyle>
            <a:lvl1pPr>
              <a:defRPr b="0" i="0">
                <a:latin typeface="Rubik" pitchFamily="2" charset="-79"/>
              </a:defRPr>
            </a:lvl1pPr>
          </a:lstStyle>
          <a:p>
            <a:endParaRPr lang="en-US"/>
          </a:p>
        </p:txBody>
      </p:sp>
      <p:sp>
        <p:nvSpPr>
          <p:cNvPr id="6" name="Slide Number Placeholder 5">
            <a:extLst>
              <a:ext uri="{FF2B5EF4-FFF2-40B4-BE49-F238E27FC236}">
                <a16:creationId xmlns:a16="http://schemas.microsoft.com/office/drawing/2014/main" id="{DF46715D-9921-8940-8B6B-19FEC38DC6D1}"/>
              </a:ext>
            </a:extLst>
          </p:cNvPr>
          <p:cNvSpPr>
            <a:spLocks noGrp="1"/>
          </p:cNvSpPr>
          <p:nvPr>
            <p:ph type="sldNum" sz="quarter" idx="12"/>
          </p:nvPr>
        </p:nvSpPr>
        <p:spPr/>
        <p:txBody>
          <a:bodyPr/>
          <a:lstStyle/>
          <a:p>
            <a:fld id="{26815119-5E51-4DA5-9864-0524B8BDBC4C}" type="slidenum">
              <a:rPr lang="en-US" smtClean="0"/>
              <a:t>‹#›</a:t>
            </a:fld>
            <a:endParaRPr lang="en-US"/>
          </a:p>
        </p:txBody>
      </p:sp>
    </p:spTree>
    <p:extLst>
      <p:ext uri="{BB962C8B-B14F-4D97-AF65-F5344CB8AC3E}">
        <p14:creationId xmlns:p14="http://schemas.microsoft.com/office/powerpoint/2010/main" val="325748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AAAF-162B-764C-9165-99A03925133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F5F611-392F-DE4F-869D-D71D33C986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88EED-AC6C-364B-9B86-E7777D6278F2}"/>
              </a:ext>
            </a:extLst>
          </p:cNvPr>
          <p:cNvSpPr>
            <a:spLocks noGrp="1"/>
          </p:cNvSpPr>
          <p:nvPr>
            <p:ph type="dt" sz="half" idx="10"/>
          </p:nvPr>
        </p:nvSpPr>
        <p:spPr/>
        <p:txBody>
          <a:bodyPr/>
          <a:lstStyle/>
          <a:p>
            <a:fld id="{4FC9EB8E-EDC9-4888-9460-41F3C05538E8}" type="datetimeFigureOut">
              <a:rPr lang="en-US" smtClean="0"/>
              <a:t>6/1/23</a:t>
            </a:fld>
            <a:endParaRPr lang="en-US"/>
          </a:p>
        </p:txBody>
      </p:sp>
      <p:sp>
        <p:nvSpPr>
          <p:cNvPr id="5" name="Footer Placeholder 4">
            <a:extLst>
              <a:ext uri="{FF2B5EF4-FFF2-40B4-BE49-F238E27FC236}">
                <a16:creationId xmlns:a16="http://schemas.microsoft.com/office/drawing/2014/main" id="{7125717A-C572-9F4A-8C49-35876F4BABD0}"/>
              </a:ext>
            </a:extLst>
          </p:cNvPr>
          <p:cNvSpPr>
            <a:spLocks noGrp="1"/>
          </p:cNvSpPr>
          <p:nvPr>
            <p:ph type="ftr" sz="quarter" idx="11"/>
          </p:nvPr>
        </p:nvSpPr>
        <p:spPr>
          <a:xfrm>
            <a:off x="4038600" y="6356350"/>
            <a:ext cx="4114800" cy="365125"/>
          </a:xfrm>
          <a:prstGeom prst="rect">
            <a:avLst/>
          </a:prstGeom>
        </p:spPr>
        <p:txBody>
          <a:bodyPr/>
          <a:lstStyle>
            <a:lvl1pPr>
              <a:defRPr b="0" i="0">
                <a:latin typeface="Rubik" pitchFamily="2" charset="-79"/>
              </a:defRPr>
            </a:lvl1pPr>
          </a:lstStyle>
          <a:p>
            <a:endParaRPr lang="en-US"/>
          </a:p>
        </p:txBody>
      </p:sp>
      <p:sp>
        <p:nvSpPr>
          <p:cNvPr id="6" name="Slide Number Placeholder 5">
            <a:extLst>
              <a:ext uri="{FF2B5EF4-FFF2-40B4-BE49-F238E27FC236}">
                <a16:creationId xmlns:a16="http://schemas.microsoft.com/office/drawing/2014/main" id="{6DEF19E1-DD71-9048-A713-8333C81FF217}"/>
              </a:ext>
            </a:extLst>
          </p:cNvPr>
          <p:cNvSpPr>
            <a:spLocks noGrp="1"/>
          </p:cNvSpPr>
          <p:nvPr>
            <p:ph type="sldNum" sz="quarter" idx="12"/>
          </p:nvPr>
        </p:nvSpPr>
        <p:spPr/>
        <p:txBody>
          <a:bodyPr/>
          <a:lstStyle/>
          <a:p>
            <a:fld id="{26815119-5E51-4DA5-9864-0524B8BDBC4C}" type="slidenum">
              <a:rPr lang="en-US" smtClean="0"/>
              <a:t>‹#›</a:t>
            </a:fld>
            <a:endParaRPr lang="en-US"/>
          </a:p>
        </p:txBody>
      </p:sp>
    </p:spTree>
    <p:extLst>
      <p:ext uri="{BB962C8B-B14F-4D97-AF65-F5344CB8AC3E}">
        <p14:creationId xmlns:p14="http://schemas.microsoft.com/office/powerpoint/2010/main" val="190821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69D8-0C4B-4C49-954B-B50510DC919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8C253F-263A-9548-A099-C98753CC65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1C5EEA-A592-FA4D-B776-28DE68146D98}"/>
              </a:ext>
            </a:extLst>
          </p:cNvPr>
          <p:cNvSpPr>
            <a:spLocks noGrp="1"/>
          </p:cNvSpPr>
          <p:nvPr>
            <p:ph type="dt" sz="half" idx="10"/>
          </p:nvPr>
        </p:nvSpPr>
        <p:spPr/>
        <p:txBody>
          <a:bodyPr/>
          <a:lstStyle/>
          <a:p>
            <a:fld id="{4FC9EB8E-EDC9-4888-9460-41F3C05538E8}" type="datetimeFigureOut">
              <a:rPr lang="en-US" smtClean="0"/>
              <a:t>6/1/23</a:t>
            </a:fld>
            <a:endParaRPr lang="en-US"/>
          </a:p>
        </p:txBody>
      </p:sp>
      <p:sp>
        <p:nvSpPr>
          <p:cNvPr id="5" name="Footer Placeholder 4">
            <a:extLst>
              <a:ext uri="{FF2B5EF4-FFF2-40B4-BE49-F238E27FC236}">
                <a16:creationId xmlns:a16="http://schemas.microsoft.com/office/drawing/2014/main" id="{5A18A7AD-6FAE-E047-B091-0E5E743AD565}"/>
              </a:ext>
            </a:extLst>
          </p:cNvPr>
          <p:cNvSpPr>
            <a:spLocks noGrp="1"/>
          </p:cNvSpPr>
          <p:nvPr>
            <p:ph type="ftr" sz="quarter" idx="11"/>
          </p:nvPr>
        </p:nvSpPr>
        <p:spPr>
          <a:xfrm>
            <a:off x="4038600" y="6356350"/>
            <a:ext cx="4114800" cy="365125"/>
          </a:xfrm>
          <a:prstGeom prst="rect">
            <a:avLst/>
          </a:prstGeom>
        </p:spPr>
        <p:txBody>
          <a:bodyPr/>
          <a:lstStyle>
            <a:lvl1pPr>
              <a:defRPr b="0" i="0">
                <a:latin typeface="Rubik" pitchFamily="2" charset="-79"/>
              </a:defRPr>
            </a:lvl1pPr>
          </a:lstStyle>
          <a:p>
            <a:endParaRPr lang="en-US"/>
          </a:p>
        </p:txBody>
      </p:sp>
      <p:sp>
        <p:nvSpPr>
          <p:cNvPr id="6" name="Slide Number Placeholder 5">
            <a:extLst>
              <a:ext uri="{FF2B5EF4-FFF2-40B4-BE49-F238E27FC236}">
                <a16:creationId xmlns:a16="http://schemas.microsoft.com/office/drawing/2014/main" id="{A82A0334-B68E-0644-8F59-DB61E640E013}"/>
              </a:ext>
            </a:extLst>
          </p:cNvPr>
          <p:cNvSpPr>
            <a:spLocks noGrp="1"/>
          </p:cNvSpPr>
          <p:nvPr>
            <p:ph type="sldNum" sz="quarter" idx="12"/>
          </p:nvPr>
        </p:nvSpPr>
        <p:spPr/>
        <p:txBody>
          <a:bodyPr/>
          <a:lstStyle/>
          <a:p>
            <a:fld id="{26815119-5E51-4DA5-9864-0524B8BDBC4C}" type="slidenum">
              <a:rPr lang="en-US" smtClean="0"/>
              <a:t>‹#›</a:t>
            </a:fld>
            <a:endParaRPr lang="en-US"/>
          </a:p>
        </p:txBody>
      </p:sp>
    </p:spTree>
    <p:extLst>
      <p:ext uri="{BB962C8B-B14F-4D97-AF65-F5344CB8AC3E}">
        <p14:creationId xmlns:p14="http://schemas.microsoft.com/office/powerpoint/2010/main" val="379705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7E8FA-CF49-3F41-A16F-3BCB184806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B8D15DF-683F-CA4F-B72E-077596B1A0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BB0DF0-3BB7-4A45-AAED-0ED87981FB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0C2B11-07E0-AA49-8CAB-02F7E3B033A7}"/>
              </a:ext>
            </a:extLst>
          </p:cNvPr>
          <p:cNvSpPr>
            <a:spLocks noGrp="1"/>
          </p:cNvSpPr>
          <p:nvPr>
            <p:ph type="dt" sz="half" idx="10"/>
          </p:nvPr>
        </p:nvSpPr>
        <p:spPr/>
        <p:txBody>
          <a:bodyPr/>
          <a:lstStyle/>
          <a:p>
            <a:fld id="{4FC9EB8E-EDC9-4888-9460-41F3C05538E8}" type="datetimeFigureOut">
              <a:rPr lang="en-US" smtClean="0"/>
              <a:t>6/1/23</a:t>
            </a:fld>
            <a:endParaRPr lang="en-US"/>
          </a:p>
        </p:txBody>
      </p:sp>
      <p:sp>
        <p:nvSpPr>
          <p:cNvPr id="6" name="Footer Placeholder 5">
            <a:extLst>
              <a:ext uri="{FF2B5EF4-FFF2-40B4-BE49-F238E27FC236}">
                <a16:creationId xmlns:a16="http://schemas.microsoft.com/office/drawing/2014/main" id="{ECD39DF7-CBF9-E74C-B379-C9291CD348C0}"/>
              </a:ext>
            </a:extLst>
          </p:cNvPr>
          <p:cNvSpPr>
            <a:spLocks noGrp="1"/>
          </p:cNvSpPr>
          <p:nvPr>
            <p:ph type="ftr" sz="quarter" idx="11"/>
          </p:nvPr>
        </p:nvSpPr>
        <p:spPr>
          <a:xfrm>
            <a:off x="4038600" y="6356350"/>
            <a:ext cx="4114800" cy="365125"/>
          </a:xfrm>
          <a:prstGeom prst="rect">
            <a:avLst/>
          </a:prstGeom>
        </p:spPr>
        <p:txBody>
          <a:bodyPr/>
          <a:lstStyle>
            <a:lvl1pPr>
              <a:defRPr b="0" i="0">
                <a:latin typeface="Rubik" pitchFamily="2" charset="-79"/>
              </a:defRPr>
            </a:lvl1pPr>
          </a:lstStyle>
          <a:p>
            <a:endParaRPr lang="en-US"/>
          </a:p>
        </p:txBody>
      </p:sp>
      <p:sp>
        <p:nvSpPr>
          <p:cNvPr id="7" name="Slide Number Placeholder 6">
            <a:extLst>
              <a:ext uri="{FF2B5EF4-FFF2-40B4-BE49-F238E27FC236}">
                <a16:creationId xmlns:a16="http://schemas.microsoft.com/office/drawing/2014/main" id="{93A7A2C5-C891-D84D-9269-2CE5A7DEC35A}"/>
              </a:ext>
            </a:extLst>
          </p:cNvPr>
          <p:cNvSpPr>
            <a:spLocks noGrp="1"/>
          </p:cNvSpPr>
          <p:nvPr>
            <p:ph type="sldNum" sz="quarter" idx="12"/>
          </p:nvPr>
        </p:nvSpPr>
        <p:spPr/>
        <p:txBody>
          <a:bodyPr/>
          <a:lstStyle/>
          <a:p>
            <a:fld id="{26815119-5E51-4DA5-9864-0524B8BDBC4C}" type="slidenum">
              <a:rPr lang="en-US" smtClean="0"/>
              <a:t>‹#›</a:t>
            </a:fld>
            <a:endParaRPr lang="en-US"/>
          </a:p>
        </p:txBody>
      </p:sp>
    </p:spTree>
    <p:extLst>
      <p:ext uri="{BB962C8B-B14F-4D97-AF65-F5344CB8AC3E}">
        <p14:creationId xmlns:p14="http://schemas.microsoft.com/office/powerpoint/2010/main" val="406301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0516-810D-3146-A79C-F110832A9B2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F71F2ED-DA19-0147-86CB-F005966370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AB8081-56DC-E84A-92B5-98898A06C1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C6D4B9-57CA-A545-B68A-D59E610813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29C2E1-3752-6148-A1AE-8BD5EED321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3DC856-1C30-9A45-A8B9-2CBD49633E34}"/>
              </a:ext>
            </a:extLst>
          </p:cNvPr>
          <p:cNvSpPr>
            <a:spLocks noGrp="1"/>
          </p:cNvSpPr>
          <p:nvPr>
            <p:ph type="dt" sz="half" idx="10"/>
          </p:nvPr>
        </p:nvSpPr>
        <p:spPr/>
        <p:txBody>
          <a:bodyPr/>
          <a:lstStyle/>
          <a:p>
            <a:fld id="{4FC9EB8E-EDC9-4888-9460-41F3C05538E8}" type="datetimeFigureOut">
              <a:rPr lang="en-US" smtClean="0"/>
              <a:t>6/1/23</a:t>
            </a:fld>
            <a:endParaRPr lang="en-US"/>
          </a:p>
        </p:txBody>
      </p:sp>
      <p:sp>
        <p:nvSpPr>
          <p:cNvPr id="8" name="Footer Placeholder 7">
            <a:extLst>
              <a:ext uri="{FF2B5EF4-FFF2-40B4-BE49-F238E27FC236}">
                <a16:creationId xmlns:a16="http://schemas.microsoft.com/office/drawing/2014/main" id="{B250F0AE-49BE-2041-8FD8-B825604CD7C5}"/>
              </a:ext>
            </a:extLst>
          </p:cNvPr>
          <p:cNvSpPr>
            <a:spLocks noGrp="1"/>
          </p:cNvSpPr>
          <p:nvPr>
            <p:ph type="ftr" sz="quarter" idx="11"/>
          </p:nvPr>
        </p:nvSpPr>
        <p:spPr>
          <a:xfrm>
            <a:off x="4038600" y="6356350"/>
            <a:ext cx="4114800" cy="365125"/>
          </a:xfrm>
          <a:prstGeom prst="rect">
            <a:avLst/>
          </a:prstGeom>
        </p:spPr>
        <p:txBody>
          <a:bodyPr/>
          <a:lstStyle>
            <a:lvl1pPr>
              <a:defRPr b="0" i="0">
                <a:latin typeface="Rubik" pitchFamily="2" charset="-79"/>
              </a:defRPr>
            </a:lvl1pPr>
          </a:lstStyle>
          <a:p>
            <a:endParaRPr lang="en-US"/>
          </a:p>
        </p:txBody>
      </p:sp>
      <p:sp>
        <p:nvSpPr>
          <p:cNvPr id="9" name="Slide Number Placeholder 8">
            <a:extLst>
              <a:ext uri="{FF2B5EF4-FFF2-40B4-BE49-F238E27FC236}">
                <a16:creationId xmlns:a16="http://schemas.microsoft.com/office/drawing/2014/main" id="{6B892C59-772A-6242-81EB-4F2695D4C128}"/>
              </a:ext>
            </a:extLst>
          </p:cNvPr>
          <p:cNvSpPr>
            <a:spLocks noGrp="1"/>
          </p:cNvSpPr>
          <p:nvPr>
            <p:ph type="sldNum" sz="quarter" idx="12"/>
          </p:nvPr>
        </p:nvSpPr>
        <p:spPr/>
        <p:txBody>
          <a:bodyPr/>
          <a:lstStyle/>
          <a:p>
            <a:fld id="{26815119-5E51-4DA5-9864-0524B8BDBC4C}" type="slidenum">
              <a:rPr lang="en-US" smtClean="0"/>
              <a:t>‹#›</a:t>
            </a:fld>
            <a:endParaRPr lang="en-US"/>
          </a:p>
        </p:txBody>
      </p:sp>
    </p:spTree>
    <p:extLst>
      <p:ext uri="{BB962C8B-B14F-4D97-AF65-F5344CB8AC3E}">
        <p14:creationId xmlns:p14="http://schemas.microsoft.com/office/powerpoint/2010/main" val="184005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B5D2-BF11-1047-9083-119184BF7F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D5F0279-DC95-1944-A206-6B077F0AAB4E}"/>
              </a:ext>
            </a:extLst>
          </p:cNvPr>
          <p:cNvSpPr>
            <a:spLocks noGrp="1"/>
          </p:cNvSpPr>
          <p:nvPr>
            <p:ph type="dt" sz="half" idx="10"/>
          </p:nvPr>
        </p:nvSpPr>
        <p:spPr/>
        <p:txBody>
          <a:bodyPr/>
          <a:lstStyle/>
          <a:p>
            <a:fld id="{4FC9EB8E-EDC9-4888-9460-41F3C05538E8}" type="datetimeFigureOut">
              <a:rPr lang="en-US" smtClean="0"/>
              <a:t>6/1/23</a:t>
            </a:fld>
            <a:endParaRPr lang="en-US"/>
          </a:p>
        </p:txBody>
      </p:sp>
      <p:sp>
        <p:nvSpPr>
          <p:cNvPr id="4" name="Footer Placeholder 3">
            <a:extLst>
              <a:ext uri="{FF2B5EF4-FFF2-40B4-BE49-F238E27FC236}">
                <a16:creationId xmlns:a16="http://schemas.microsoft.com/office/drawing/2014/main" id="{DBA981DB-E2D7-EA48-82BE-628C37BED50E}"/>
              </a:ext>
            </a:extLst>
          </p:cNvPr>
          <p:cNvSpPr>
            <a:spLocks noGrp="1"/>
          </p:cNvSpPr>
          <p:nvPr>
            <p:ph type="ftr" sz="quarter" idx="11"/>
          </p:nvPr>
        </p:nvSpPr>
        <p:spPr>
          <a:xfrm>
            <a:off x="4038600" y="6356350"/>
            <a:ext cx="4114800" cy="365125"/>
          </a:xfrm>
          <a:prstGeom prst="rect">
            <a:avLst/>
          </a:prstGeom>
        </p:spPr>
        <p:txBody>
          <a:bodyPr/>
          <a:lstStyle>
            <a:lvl1pPr>
              <a:defRPr b="0" i="0">
                <a:latin typeface="Rubik" pitchFamily="2" charset="-79"/>
              </a:defRPr>
            </a:lvl1pPr>
          </a:lstStyle>
          <a:p>
            <a:endParaRPr lang="en-US"/>
          </a:p>
        </p:txBody>
      </p:sp>
      <p:sp>
        <p:nvSpPr>
          <p:cNvPr id="5" name="Slide Number Placeholder 4">
            <a:extLst>
              <a:ext uri="{FF2B5EF4-FFF2-40B4-BE49-F238E27FC236}">
                <a16:creationId xmlns:a16="http://schemas.microsoft.com/office/drawing/2014/main" id="{FADB7645-C9C2-1E48-A9C3-BFF2634EB4EF}"/>
              </a:ext>
            </a:extLst>
          </p:cNvPr>
          <p:cNvSpPr>
            <a:spLocks noGrp="1"/>
          </p:cNvSpPr>
          <p:nvPr>
            <p:ph type="sldNum" sz="quarter" idx="12"/>
          </p:nvPr>
        </p:nvSpPr>
        <p:spPr/>
        <p:txBody>
          <a:bodyPr/>
          <a:lstStyle/>
          <a:p>
            <a:fld id="{26815119-5E51-4DA5-9864-0524B8BDBC4C}" type="slidenum">
              <a:rPr lang="en-US" smtClean="0"/>
              <a:t>‹#›</a:t>
            </a:fld>
            <a:endParaRPr lang="en-US"/>
          </a:p>
        </p:txBody>
      </p:sp>
    </p:spTree>
    <p:extLst>
      <p:ext uri="{BB962C8B-B14F-4D97-AF65-F5344CB8AC3E}">
        <p14:creationId xmlns:p14="http://schemas.microsoft.com/office/powerpoint/2010/main" val="3930521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9D316-3D33-5145-854C-38AAD7F304DF}"/>
              </a:ext>
            </a:extLst>
          </p:cNvPr>
          <p:cNvSpPr>
            <a:spLocks noGrp="1"/>
          </p:cNvSpPr>
          <p:nvPr>
            <p:ph type="dt" sz="half" idx="10"/>
          </p:nvPr>
        </p:nvSpPr>
        <p:spPr/>
        <p:txBody>
          <a:bodyPr/>
          <a:lstStyle/>
          <a:p>
            <a:fld id="{4FC9EB8E-EDC9-4888-9460-41F3C05538E8}" type="datetimeFigureOut">
              <a:rPr lang="en-US" smtClean="0"/>
              <a:t>6/1/23</a:t>
            </a:fld>
            <a:endParaRPr lang="en-US"/>
          </a:p>
        </p:txBody>
      </p:sp>
      <p:sp>
        <p:nvSpPr>
          <p:cNvPr id="3" name="Footer Placeholder 2">
            <a:extLst>
              <a:ext uri="{FF2B5EF4-FFF2-40B4-BE49-F238E27FC236}">
                <a16:creationId xmlns:a16="http://schemas.microsoft.com/office/drawing/2014/main" id="{7208E516-C2C9-9148-83F9-7F7F6446969D}"/>
              </a:ext>
            </a:extLst>
          </p:cNvPr>
          <p:cNvSpPr>
            <a:spLocks noGrp="1"/>
          </p:cNvSpPr>
          <p:nvPr>
            <p:ph type="ftr" sz="quarter" idx="11"/>
          </p:nvPr>
        </p:nvSpPr>
        <p:spPr>
          <a:xfrm>
            <a:off x="4038600" y="6356350"/>
            <a:ext cx="4114800" cy="365125"/>
          </a:xfrm>
          <a:prstGeom prst="rect">
            <a:avLst/>
          </a:prstGeom>
        </p:spPr>
        <p:txBody>
          <a:bodyPr/>
          <a:lstStyle>
            <a:lvl1pPr>
              <a:defRPr b="0" i="0">
                <a:latin typeface="Rubik" pitchFamily="2" charset="-79"/>
              </a:defRPr>
            </a:lvl1pPr>
          </a:lstStyle>
          <a:p>
            <a:endParaRPr lang="en-US"/>
          </a:p>
        </p:txBody>
      </p:sp>
      <p:sp>
        <p:nvSpPr>
          <p:cNvPr id="4" name="Slide Number Placeholder 3">
            <a:extLst>
              <a:ext uri="{FF2B5EF4-FFF2-40B4-BE49-F238E27FC236}">
                <a16:creationId xmlns:a16="http://schemas.microsoft.com/office/drawing/2014/main" id="{E2E85027-4659-ED4A-AEC6-1B447F656043}"/>
              </a:ext>
            </a:extLst>
          </p:cNvPr>
          <p:cNvSpPr>
            <a:spLocks noGrp="1"/>
          </p:cNvSpPr>
          <p:nvPr>
            <p:ph type="sldNum" sz="quarter" idx="12"/>
          </p:nvPr>
        </p:nvSpPr>
        <p:spPr/>
        <p:txBody>
          <a:bodyPr/>
          <a:lstStyle/>
          <a:p>
            <a:fld id="{26815119-5E51-4DA5-9864-0524B8BDBC4C}" type="slidenum">
              <a:rPr lang="en-US" smtClean="0"/>
              <a:t>‹#›</a:t>
            </a:fld>
            <a:endParaRPr lang="en-US"/>
          </a:p>
        </p:txBody>
      </p:sp>
    </p:spTree>
    <p:extLst>
      <p:ext uri="{BB962C8B-B14F-4D97-AF65-F5344CB8AC3E}">
        <p14:creationId xmlns:p14="http://schemas.microsoft.com/office/powerpoint/2010/main" val="427647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3B70-3B6B-7C46-932B-D820284718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2E4202-47F6-374E-B56D-13004790BF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A41383-C902-B745-815D-A6E6B8C6A0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1057A3-65A5-ED42-98E3-7340343EF234}"/>
              </a:ext>
            </a:extLst>
          </p:cNvPr>
          <p:cNvSpPr>
            <a:spLocks noGrp="1"/>
          </p:cNvSpPr>
          <p:nvPr>
            <p:ph type="dt" sz="half" idx="10"/>
          </p:nvPr>
        </p:nvSpPr>
        <p:spPr/>
        <p:txBody>
          <a:bodyPr/>
          <a:lstStyle/>
          <a:p>
            <a:fld id="{4FC9EB8E-EDC9-4888-9460-41F3C05538E8}" type="datetimeFigureOut">
              <a:rPr lang="en-US" smtClean="0"/>
              <a:t>6/1/23</a:t>
            </a:fld>
            <a:endParaRPr lang="en-US"/>
          </a:p>
        </p:txBody>
      </p:sp>
      <p:sp>
        <p:nvSpPr>
          <p:cNvPr id="6" name="Footer Placeholder 5">
            <a:extLst>
              <a:ext uri="{FF2B5EF4-FFF2-40B4-BE49-F238E27FC236}">
                <a16:creationId xmlns:a16="http://schemas.microsoft.com/office/drawing/2014/main" id="{AD2BEA6D-495E-754E-9B75-49BF9C706082}"/>
              </a:ext>
            </a:extLst>
          </p:cNvPr>
          <p:cNvSpPr>
            <a:spLocks noGrp="1"/>
          </p:cNvSpPr>
          <p:nvPr>
            <p:ph type="ftr" sz="quarter" idx="11"/>
          </p:nvPr>
        </p:nvSpPr>
        <p:spPr>
          <a:xfrm>
            <a:off x="4038600" y="6356350"/>
            <a:ext cx="4114800" cy="365125"/>
          </a:xfrm>
          <a:prstGeom prst="rect">
            <a:avLst/>
          </a:prstGeom>
        </p:spPr>
        <p:txBody>
          <a:bodyPr/>
          <a:lstStyle>
            <a:lvl1pPr>
              <a:defRPr b="0" i="0">
                <a:latin typeface="Rubik" pitchFamily="2" charset="-79"/>
              </a:defRPr>
            </a:lvl1pPr>
          </a:lstStyle>
          <a:p>
            <a:endParaRPr lang="en-US"/>
          </a:p>
        </p:txBody>
      </p:sp>
      <p:sp>
        <p:nvSpPr>
          <p:cNvPr id="7" name="Slide Number Placeholder 6">
            <a:extLst>
              <a:ext uri="{FF2B5EF4-FFF2-40B4-BE49-F238E27FC236}">
                <a16:creationId xmlns:a16="http://schemas.microsoft.com/office/drawing/2014/main" id="{4651FE09-6AC0-B648-BB6F-7210AA6C1967}"/>
              </a:ext>
            </a:extLst>
          </p:cNvPr>
          <p:cNvSpPr>
            <a:spLocks noGrp="1"/>
          </p:cNvSpPr>
          <p:nvPr>
            <p:ph type="sldNum" sz="quarter" idx="12"/>
          </p:nvPr>
        </p:nvSpPr>
        <p:spPr/>
        <p:txBody>
          <a:bodyPr/>
          <a:lstStyle/>
          <a:p>
            <a:fld id="{26815119-5E51-4DA5-9864-0524B8BDBC4C}" type="slidenum">
              <a:rPr lang="en-US" smtClean="0"/>
              <a:t>‹#›</a:t>
            </a:fld>
            <a:endParaRPr lang="en-US"/>
          </a:p>
        </p:txBody>
      </p:sp>
    </p:spTree>
    <p:extLst>
      <p:ext uri="{BB962C8B-B14F-4D97-AF65-F5344CB8AC3E}">
        <p14:creationId xmlns:p14="http://schemas.microsoft.com/office/powerpoint/2010/main" val="150177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CC57-A14E-2145-A748-1258E07D55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9B45EF-9D37-2641-927E-67A6D4CF46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591C982-4DDE-BC40-9231-AEAFF2CC4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5DD25F-1CC5-814E-A0F3-7D4E58162347}"/>
              </a:ext>
            </a:extLst>
          </p:cNvPr>
          <p:cNvSpPr>
            <a:spLocks noGrp="1"/>
          </p:cNvSpPr>
          <p:nvPr>
            <p:ph type="dt" sz="half" idx="10"/>
          </p:nvPr>
        </p:nvSpPr>
        <p:spPr/>
        <p:txBody>
          <a:bodyPr/>
          <a:lstStyle/>
          <a:p>
            <a:fld id="{4FC9EB8E-EDC9-4888-9460-41F3C05538E8}" type="datetimeFigureOut">
              <a:rPr lang="en-US" smtClean="0"/>
              <a:t>6/1/23</a:t>
            </a:fld>
            <a:endParaRPr lang="en-US"/>
          </a:p>
        </p:txBody>
      </p:sp>
      <p:sp>
        <p:nvSpPr>
          <p:cNvPr id="6" name="Footer Placeholder 5">
            <a:extLst>
              <a:ext uri="{FF2B5EF4-FFF2-40B4-BE49-F238E27FC236}">
                <a16:creationId xmlns:a16="http://schemas.microsoft.com/office/drawing/2014/main" id="{89E9E17A-3562-B641-B9A8-6360810DA2BC}"/>
              </a:ext>
            </a:extLst>
          </p:cNvPr>
          <p:cNvSpPr>
            <a:spLocks noGrp="1"/>
          </p:cNvSpPr>
          <p:nvPr>
            <p:ph type="ftr" sz="quarter" idx="11"/>
          </p:nvPr>
        </p:nvSpPr>
        <p:spPr>
          <a:xfrm>
            <a:off x="4038600" y="6356350"/>
            <a:ext cx="4114800" cy="365125"/>
          </a:xfrm>
          <a:prstGeom prst="rect">
            <a:avLst/>
          </a:prstGeom>
        </p:spPr>
        <p:txBody>
          <a:bodyPr/>
          <a:lstStyle>
            <a:lvl1pPr>
              <a:defRPr b="0" i="0">
                <a:latin typeface="Rubik" pitchFamily="2" charset="-79"/>
              </a:defRPr>
            </a:lvl1pPr>
          </a:lstStyle>
          <a:p>
            <a:endParaRPr lang="en-US"/>
          </a:p>
        </p:txBody>
      </p:sp>
      <p:sp>
        <p:nvSpPr>
          <p:cNvPr id="7" name="Slide Number Placeholder 6">
            <a:extLst>
              <a:ext uri="{FF2B5EF4-FFF2-40B4-BE49-F238E27FC236}">
                <a16:creationId xmlns:a16="http://schemas.microsoft.com/office/drawing/2014/main" id="{20FFDCFE-5830-8541-81C5-9937B204E121}"/>
              </a:ext>
            </a:extLst>
          </p:cNvPr>
          <p:cNvSpPr>
            <a:spLocks noGrp="1"/>
          </p:cNvSpPr>
          <p:nvPr>
            <p:ph type="sldNum" sz="quarter" idx="12"/>
          </p:nvPr>
        </p:nvSpPr>
        <p:spPr/>
        <p:txBody>
          <a:bodyPr/>
          <a:lstStyle/>
          <a:p>
            <a:fld id="{26815119-5E51-4DA5-9864-0524B8BDBC4C}" type="slidenum">
              <a:rPr lang="en-US" smtClean="0"/>
              <a:t>‹#›</a:t>
            </a:fld>
            <a:endParaRPr lang="en-US"/>
          </a:p>
        </p:txBody>
      </p:sp>
    </p:spTree>
    <p:extLst>
      <p:ext uri="{BB962C8B-B14F-4D97-AF65-F5344CB8AC3E}">
        <p14:creationId xmlns:p14="http://schemas.microsoft.com/office/powerpoint/2010/main" val="3881239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027420-8314-BA4E-BA14-76D22FE5E9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4739A44-6E65-7546-A1B9-B020895644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Rubik" pitchFamily="2" charset="-79"/>
              </a:defRPr>
            </a:lvl1pPr>
          </a:lstStyle>
          <a:p>
            <a:fld id="{4FC9EB8E-EDC9-4888-9460-41F3C05538E8}" type="datetimeFigureOut">
              <a:rPr lang="en-US" smtClean="0"/>
              <a:t>6/1/23</a:t>
            </a:fld>
            <a:endParaRPr lang="en-US"/>
          </a:p>
        </p:txBody>
      </p:sp>
      <p:sp>
        <p:nvSpPr>
          <p:cNvPr id="6" name="Slide Number Placeholder 5">
            <a:extLst>
              <a:ext uri="{FF2B5EF4-FFF2-40B4-BE49-F238E27FC236}">
                <a16:creationId xmlns:a16="http://schemas.microsoft.com/office/drawing/2014/main" id="{7B64D054-124A-2040-A81D-AB921CEAC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Rubik" pitchFamily="2" charset="-79"/>
              </a:defRPr>
            </a:lvl1pPr>
          </a:lstStyle>
          <a:p>
            <a:fld id="{26815119-5E51-4DA5-9864-0524B8BDBC4C}" type="slidenum">
              <a:rPr lang="en-US" smtClean="0"/>
              <a:t>‹#›</a:t>
            </a:fld>
            <a:endParaRPr lang="en-US"/>
          </a:p>
        </p:txBody>
      </p:sp>
      <p:sp>
        <p:nvSpPr>
          <p:cNvPr id="8" name="Title Placeholder 7">
            <a:extLst>
              <a:ext uri="{FF2B5EF4-FFF2-40B4-BE49-F238E27FC236}">
                <a16:creationId xmlns:a16="http://schemas.microsoft.com/office/drawing/2014/main" id="{4328C7BD-97E0-8746-BE4A-081D2E08BA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515559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Rubik" pitchFamily="2" charset="-79"/>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ubik" pitchFamily="2"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ubik" pitchFamily="2"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ubik" pitchFamily="2"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ubik" pitchFamily="2"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ubik" pitchFamily="2"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3.tmp"/></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95885-5C08-3D81-410C-48564EA1F333}"/>
              </a:ext>
            </a:extLst>
          </p:cNvPr>
          <p:cNvSpPr>
            <a:spLocks noGrp="1"/>
          </p:cNvSpPr>
          <p:nvPr>
            <p:ph type="ctrTitle"/>
          </p:nvPr>
        </p:nvSpPr>
        <p:spPr>
          <a:xfrm>
            <a:off x="1524000" y="1827757"/>
            <a:ext cx="9144000" cy="2387600"/>
          </a:xfrm>
        </p:spPr>
        <p:txBody>
          <a:bodyPr>
            <a:normAutofit/>
          </a:bodyPr>
          <a:lstStyle/>
          <a:p>
            <a:r>
              <a:rPr lang="en-US" sz="6400" dirty="0">
                <a:solidFill>
                  <a:srgbClr val="FA6400"/>
                </a:solidFill>
                <a:latin typeface="FjallaOne" panose="02000506040000020004" pitchFamily="2" charset="77"/>
                <a:ea typeface="+mn-ea"/>
                <a:cs typeface="+mn-cs"/>
              </a:rPr>
              <a:t>ADJUNCT FACULTY ENHANCED REIMBURSEMENT PROGRAM</a:t>
            </a:r>
          </a:p>
        </p:txBody>
      </p:sp>
      <p:sp>
        <p:nvSpPr>
          <p:cNvPr id="3" name="Subtitle 2">
            <a:extLst>
              <a:ext uri="{FF2B5EF4-FFF2-40B4-BE49-F238E27FC236}">
                <a16:creationId xmlns:a16="http://schemas.microsoft.com/office/drawing/2014/main" id="{E7920CF4-1C6F-A393-8A96-F27AFEEC398A}"/>
              </a:ext>
            </a:extLst>
          </p:cNvPr>
          <p:cNvSpPr>
            <a:spLocks noGrp="1"/>
          </p:cNvSpPr>
          <p:nvPr>
            <p:ph type="subTitle" idx="1"/>
          </p:nvPr>
        </p:nvSpPr>
        <p:spPr>
          <a:xfrm>
            <a:off x="1524000" y="4490312"/>
            <a:ext cx="9144000" cy="1655762"/>
          </a:xfrm>
        </p:spPr>
        <p:txBody>
          <a:bodyPr/>
          <a:lstStyle/>
          <a:p>
            <a:r>
              <a:rPr lang="en-US" dirty="0"/>
              <a:t>Eric Polak</a:t>
            </a:r>
          </a:p>
          <a:p>
            <a:r>
              <a:rPr lang="en-US" dirty="0"/>
              <a:t>V.P. for Administration &amp; Finance</a:t>
            </a:r>
          </a:p>
          <a:p>
            <a:r>
              <a:rPr lang="en-US" dirty="0"/>
              <a:t>OSU Center for Health Sciences</a:t>
            </a:r>
          </a:p>
        </p:txBody>
      </p:sp>
    </p:spTree>
    <p:extLst>
      <p:ext uri="{BB962C8B-B14F-4D97-AF65-F5344CB8AC3E}">
        <p14:creationId xmlns:p14="http://schemas.microsoft.com/office/powerpoint/2010/main" val="156217080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8602BA-8048-B8D3-C2C1-36B112340562}"/>
              </a:ext>
            </a:extLst>
          </p:cNvPr>
          <p:cNvSpPr>
            <a:spLocks noGrp="1"/>
          </p:cNvSpPr>
          <p:nvPr>
            <p:ph idx="1"/>
          </p:nvPr>
        </p:nvSpPr>
        <p:spPr>
          <a:xfrm>
            <a:off x="584026" y="1499054"/>
            <a:ext cx="10767597" cy="4351338"/>
          </a:xfrm>
        </p:spPr>
        <p:txBody>
          <a:bodyPr>
            <a:normAutofit lnSpcReduction="10000"/>
          </a:bodyPr>
          <a:lstStyle/>
          <a:p>
            <a:r>
              <a:rPr lang="en-US" dirty="0"/>
              <a:t>In order to encourage broad participation in the medical education programs of OSU and OU, the Oklahoma Health Care Authority negotiated with CMS for a Medicaid state plan amendment to provide additional compensation to physicians participating in the education programs of the universities</a:t>
            </a:r>
          </a:p>
          <a:p>
            <a:r>
              <a:rPr lang="en-US" dirty="0"/>
              <a:t>Physicians employed by or contracted with the university are eligible for participation</a:t>
            </a:r>
          </a:p>
          <a:p>
            <a:r>
              <a:rPr lang="en-US" dirty="0"/>
              <a:t>Participation in the program is first driven by the academic needs of the institution and then the level of enhanced reimbursement is commensurate with the level of participation of that individual physician</a:t>
            </a:r>
          </a:p>
        </p:txBody>
      </p:sp>
      <p:sp>
        <p:nvSpPr>
          <p:cNvPr id="4" name="TextBox 3">
            <a:extLst>
              <a:ext uri="{FF2B5EF4-FFF2-40B4-BE49-F238E27FC236}">
                <a16:creationId xmlns:a16="http://schemas.microsoft.com/office/drawing/2014/main" id="{89306715-8D4B-C469-19D3-0DFEB8D859C6}"/>
              </a:ext>
            </a:extLst>
          </p:cNvPr>
          <p:cNvSpPr txBox="1"/>
          <p:nvPr/>
        </p:nvSpPr>
        <p:spPr>
          <a:xfrm>
            <a:off x="584027" y="538619"/>
            <a:ext cx="4113102" cy="830997"/>
          </a:xfrm>
          <a:prstGeom prst="rect">
            <a:avLst/>
          </a:prstGeom>
          <a:noFill/>
        </p:spPr>
        <p:txBody>
          <a:bodyPr wrap="square" rtlCol="0">
            <a:spAutoFit/>
          </a:bodyPr>
          <a:lstStyle/>
          <a:p>
            <a:r>
              <a:rPr lang="en-US" sz="4800" dirty="0">
                <a:solidFill>
                  <a:srgbClr val="FB6400"/>
                </a:solidFill>
                <a:latin typeface="FjallaOne" panose="02000506040000020004" pitchFamily="2" charset="77"/>
              </a:rPr>
              <a:t>PROGRAM ROOTS</a:t>
            </a:r>
          </a:p>
        </p:txBody>
      </p:sp>
    </p:spTree>
    <p:extLst>
      <p:ext uri="{BB962C8B-B14F-4D97-AF65-F5344CB8AC3E}">
        <p14:creationId xmlns:p14="http://schemas.microsoft.com/office/powerpoint/2010/main" val="221554197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1E94-B3DA-3867-ED90-CE3521CE0224}"/>
              </a:ext>
            </a:extLst>
          </p:cNvPr>
          <p:cNvSpPr>
            <a:spLocks noGrp="1"/>
          </p:cNvSpPr>
          <p:nvPr>
            <p:ph type="title"/>
          </p:nvPr>
        </p:nvSpPr>
        <p:spPr>
          <a:xfrm>
            <a:off x="585216" y="539496"/>
            <a:ext cx="10515600" cy="910481"/>
          </a:xfrm>
        </p:spPr>
        <p:txBody>
          <a:bodyPr>
            <a:normAutofit/>
          </a:bodyPr>
          <a:lstStyle/>
          <a:p>
            <a:r>
              <a:rPr lang="en-US" sz="4800" dirty="0">
                <a:solidFill>
                  <a:srgbClr val="FB6400"/>
                </a:solidFill>
                <a:latin typeface="FjallaOne" panose="02000506040000020004" pitchFamily="2" charset="77"/>
                <a:ea typeface="+mn-ea"/>
                <a:cs typeface="+mn-cs"/>
              </a:rPr>
              <a:t>MEDICAID STATE PLAN</a:t>
            </a:r>
          </a:p>
        </p:txBody>
      </p:sp>
      <p:pic>
        <p:nvPicPr>
          <p:cNvPr id="5" name="Content Placeholder 4" descr="A picture containing text, screenshot, font, letter&#10;&#10;Description automatically generated">
            <a:extLst>
              <a:ext uri="{FF2B5EF4-FFF2-40B4-BE49-F238E27FC236}">
                <a16:creationId xmlns:a16="http://schemas.microsoft.com/office/drawing/2014/main" id="{DCB8B701-1C4C-2427-051A-F23591ACAB2B}"/>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b="30312"/>
          <a:stretch/>
        </p:blipFill>
        <p:spPr>
          <a:xfrm>
            <a:off x="585216" y="1551304"/>
            <a:ext cx="4600738" cy="4106914"/>
          </a:xfrm>
        </p:spPr>
      </p:pic>
      <p:pic>
        <p:nvPicPr>
          <p:cNvPr id="3" name="Content Placeholder 4" descr="A picture containing text, screenshot, font, letter&#10;&#10;Description automatically generated">
            <a:extLst>
              <a:ext uri="{FF2B5EF4-FFF2-40B4-BE49-F238E27FC236}">
                <a16:creationId xmlns:a16="http://schemas.microsoft.com/office/drawing/2014/main" id="{ABA901DB-1416-2565-DB51-DE28EE7D66BD}"/>
              </a:ext>
            </a:extLst>
          </p:cNvPr>
          <p:cNvPicPr>
            <a:picLocks noChangeAspect="1"/>
          </p:cNvPicPr>
          <p:nvPr/>
        </p:nvPicPr>
        <p:blipFill rotWithShape="1">
          <a:blip r:embed="rId4">
            <a:extLst>
              <a:ext uri="{28A0092B-C50C-407E-A947-70E740481C1C}">
                <a14:useLocalDpi xmlns:a14="http://schemas.microsoft.com/office/drawing/2010/main" val="0"/>
              </a:ext>
            </a:extLst>
          </a:blip>
          <a:srcRect t="84570"/>
          <a:stretch/>
        </p:blipFill>
        <p:spPr>
          <a:xfrm>
            <a:off x="5087272" y="4728754"/>
            <a:ext cx="3837552" cy="758479"/>
          </a:xfrm>
          <a:prstGeom prst="rect">
            <a:avLst/>
          </a:prstGeom>
        </p:spPr>
      </p:pic>
    </p:spTree>
    <p:extLst>
      <p:ext uri="{BB962C8B-B14F-4D97-AF65-F5344CB8AC3E}">
        <p14:creationId xmlns:p14="http://schemas.microsoft.com/office/powerpoint/2010/main" val="251276107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49F2A0-FB0F-EF2C-D654-C6960A6B2EBC}"/>
              </a:ext>
            </a:extLst>
          </p:cNvPr>
          <p:cNvSpPr>
            <a:spLocks noGrp="1"/>
          </p:cNvSpPr>
          <p:nvPr>
            <p:ph idx="1"/>
          </p:nvPr>
        </p:nvSpPr>
        <p:spPr>
          <a:xfrm>
            <a:off x="584025" y="1499616"/>
            <a:ext cx="10832911" cy="4351338"/>
          </a:xfrm>
        </p:spPr>
        <p:txBody>
          <a:bodyPr/>
          <a:lstStyle/>
          <a:p>
            <a:r>
              <a:rPr lang="en-US" dirty="0"/>
              <a:t>Base Rate – established annually dependent on the normal Medicaid rate and the Federal Medical Assistance Percentage</a:t>
            </a:r>
          </a:p>
          <a:p>
            <a:pPr lvl="1"/>
            <a:r>
              <a:rPr lang="en-US" dirty="0"/>
              <a:t>Appointment as an adjunct faculty member by a clinical department of OSU-COM or the Physician Assistant program</a:t>
            </a:r>
          </a:p>
          <a:p>
            <a:pPr lvl="1"/>
            <a:r>
              <a:rPr lang="en-US" dirty="0"/>
              <a:t>A minimum of 6 months’ availability to accept placement of medical students, physician assistant students, and/or residents for rotations</a:t>
            </a:r>
          </a:p>
          <a:p>
            <a:pPr lvl="1"/>
            <a:r>
              <a:rPr lang="en-US" dirty="0"/>
              <a:t>Submission of claims for physician services through the OSU Medicine claims portal</a:t>
            </a:r>
          </a:p>
          <a:p>
            <a:pPr lvl="1"/>
            <a:endParaRPr lang="en-US" dirty="0"/>
          </a:p>
        </p:txBody>
      </p:sp>
      <p:sp>
        <p:nvSpPr>
          <p:cNvPr id="4" name="TextBox 3">
            <a:extLst>
              <a:ext uri="{FF2B5EF4-FFF2-40B4-BE49-F238E27FC236}">
                <a16:creationId xmlns:a16="http://schemas.microsoft.com/office/drawing/2014/main" id="{E58469FD-B3D9-D67F-25CC-5E750F11CBF3}"/>
              </a:ext>
            </a:extLst>
          </p:cNvPr>
          <p:cNvSpPr txBox="1"/>
          <p:nvPr/>
        </p:nvSpPr>
        <p:spPr>
          <a:xfrm>
            <a:off x="584026" y="538619"/>
            <a:ext cx="10114453" cy="830997"/>
          </a:xfrm>
          <a:prstGeom prst="rect">
            <a:avLst/>
          </a:prstGeom>
          <a:noFill/>
        </p:spPr>
        <p:txBody>
          <a:bodyPr wrap="square" rtlCol="0">
            <a:spAutoFit/>
          </a:bodyPr>
          <a:lstStyle/>
          <a:p>
            <a:r>
              <a:rPr lang="en-US" sz="4800" dirty="0">
                <a:solidFill>
                  <a:srgbClr val="FB6400"/>
                </a:solidFill>
                <a:latin typeface="FjallaOne" panose="02000506040000020004" pitchFamily="2" charset="77"/>
              </a:rPr>
              <a:t>OSU PROGRAM SPECIFICS</a:t>
            </a:r>
          </a:p>
        </p:txBody>
      </p:sp>
    </p:spTree>
    <p:extLst>
      <p:ext uri="{BB962C8B-B14F-4D97-AF65-F5344CB8AC3E}">
        <p14:creationId xmlns:p14="http://schemas.microsoft.com/office/powerpoint/2010/main" val="82258127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6AF60A-7848-CE1F-1267-C01DD5341B9A}"/>
              </a:ext>
            </a:extLst>
          </p:cNvPr>
          <p:cNvSpPr>
            <a:spLocks noGrp="1"/>
          </p:cNvSpPr>
          <p:nvPr>
            <p:ph idx="1"/>
          </p:nvPr>
        </p:nvSpPr>
        <p:spPr>
          <a:xfrm>
            <a:off x="585215" y="1499616"/>
            <a:ext cx="11106041" cy="4351338"/>
          </a:xfrm>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Optional reimbursement amounts are available as compensation in addition to the Base Rate of enhanced reimbursement through participation in the following programs</a:t>
            </a:r>
          </a:p>
          <a:p>
            <a:pPr lvl="1"/>
            <a:r>
              <a:rPr lang="en-US" dirty="0">
                <a:latin typeface="Calibri" panose="020F0502020204030204" pitchFamily="34" charset="0"/>
                <a:cs typeface="Times New Roman" panose="02020603050405020304" pitchFamily="18" charset="0"/>
              </a:rPr>
              <a:t>Execute agreement to participate in the OSU Health Access Network</a:t>
            </a:r>
          </a:p>
          <a:p>
            <a:pPr lvl="1"/>
            <a:r>
              <a:rPr lang="en-US" dirty="0">
                <a:latin typeface="Calibri" panose="020F0502020204030204" pitchFamily="34" charset="0"/>
                <a:cs typeface="Times New Roman" panose="02020603050405020304" pitchFamily="18" charset="0"/>
              </a:rPr>
              <a:t>Execute agreement to participate in the OSU Rural Oklahoma Network (ROK-Net)</a:t>
            </a:r>
          </a:p>
          <a:p>
            <a:pPr lvl="1"/>
            <a:r>
              <a:rPr lang="en-US" dirty="0">
                <a:latin typeface="Calibri" panose="020F0502020204030204" pitchFamily="34" charset="0"/>
                <a:cs typeface="Times New Roman" panose="02020603050405020304" pitchFamily="18" charset="0"/>
              </a:rPr>
              <a:t>Delivery of medication assisted treatment (MAT) to needed patients</a:t>
            </a:r>
          </a:p>
          <a:p>
            <a:pPr lvl="1"/>
            <a:r>
              <a:rPr lang="en-US" dirty="0">
                <a:latin typeface="Calibri" panose="020F0502020204030204" pitchFamily="34" charset="0"/>
                <a:cs typeface="Times New Roman" panose="02020603050405020304" pitchFamily="18" charset="0"/>
              </a:rPr>
              <a:t>Participation in 12 or more OSU-CHS Project Extension for Community Health Care Outcomes (ECHO) sessions annually</a:t>
            </a:r>
          </a:p>
          <a:p>
            <a:r>
              <a:rPr lang="en-US" dirty="0">
                <a:latin typeface="Calibri" panose="020F0502020204030204" pitchFamily="34" charset="0"/>
                <a:cs typeface="Times New Roman" panose="02020603050405020304" pitchFamily="18" charset="0"/>
              </a:rPr>
              <a:t>Bundling these services can drive additional rate increases</a:t>
            </a:r>
            <a:endParaRPr lang="en-US" dirty="0"/>
          </a:p>
        </p:txBody>
      </p:sp>
      <p:sp>
        <p:nvSpPr>
          <p:cNvPr id="6" name="TextBox 5">
            <a:extLst>
              <a:ext uri="{FF2B5EF4-FFF2-40B4-BE49-F238E27FC236}">
                <a16:creationId xmlns:a16="http://schemas.microsoft.com/office/drawing/2014/main" id="{2240277E-74A9-A858-29E9-F7980A8B1CDC}"/>
              </a:ext>
            </a:extLst>
          </p:cNvPr>
          <p:cNvSpPr txBox="1"/>
          <p:nvPr/>
        </p:nvSpPr>
        <p:spPr>
          <a:xfrm>
            <a:off x="584026" y="538619"/>
            <a:ext cx="10114453" cy="830997"/>
          </a:xfrm>
          <a:prstGeom prst="rect">
            <a:avLst/>
          </a:prstGeom>
          <a:noFill/>
        </p:spPr>
        <p:txBody>
          <a:bodyPr wrap="square" rtlCol="0">
            <a:spAutoFit/>
          </a:bodyPr>
          <a:lstStyle/>
          <a:p>
            <a:r>
              <a:rPr lang="en-US" sz="4800" dirty="0">
                <a:solidFill>
                  <a:srgbClr val="FB6400"/>
                </a:solidFill>
                <a:latin typeface="FjallaOne" panose="02000506040000020004" pitchFamily="2" charset="77"/>
              </a:rPr>
              <a:t>OSU PROGRAM SPECIFICS</a:t>
            </a:r>
          </a:p>
        </p:txBody>
      </p:sp>
    </p:spTree>
    <p:extLst>
      <p:ext uri="{BB962C8B-B14F-4D97-AF65-F5344CB8AC3E}">
        <p14:creationId xmlns:p14="http://schemas.microsoft.com/office/powerpoint/2010/main" val="232226345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ABAB89-1FF3-915D-2653-824C22340385}"/>
              </a:ext>
            </a:extLst>
          </p:cNvPr>
          <p:cNvSpPr>
            <a:spLocks noGrp="1"/>
          </p:cNvSpPr>
          <p:nvPr>
            <p:ph idx="1"/>
          </p:nvPr>
        </p:nvSpPr>
        <p:spPr>
          <a:xfrm>
            <a:off x="585216" y="1499616"/>
            <a:ext cx="10515600" cy="4351338"/>
          </a:xfrm>
        </p:spPr>
        <p:txBody>
          <a:bodyPr/>
          <a:lstStyle/>
          <a:p>
            <a:r>
              <a:rPr lang="en-US" dirty="0"/>
              <a:t>Will need to contract with MCO’s through the University</a:t>
            </a:r>
          </a:p>
          <a:p>
            <a:r>
              <a:rPr lang="en-US" dirty="0"/>
              <a:t>Payment process is projected to convert to a quarterly supplemental payment based on claims activity</a:t>
            </a:r>
          </a:p>
          <a:p>
            <a:r>
              <a:rPr lang="en-US" dirty="0"/>
              <a:t>OHCA is working with CMS to finalize the specifics of the supplemental payment, but the state plan authorization remains intact</a:t>
            </a:r>
          </a:p>
        </p:txBody>
      </p:sp>
      <p:sp>
        <p:nvSpPr>
          <p:cNvPr id="4" name="TextBox 3">
            <a:extLst>
              <a:ext uri="{FF2B5EF4-FFF2-40B4-BE49-F238E27FC236}">
                <a16:creationId xmlns:a16="http://schemas.microsoft.com/office/drawing/2014/main" id="{91EF3CB4-9397-B6C9-D98E-476183FA6A57}"/>
              </a:ext>
            </a:extLst>
          </p:cNvPr>
          <p:cNvSpPr txBox="1"/>
          <p:nvPr/>
        </p:nvSpPr>
        <p:spPr>
          <a:xfrm>
            <a:off x="584026" y="538619"/>
            <a:ext cx="10114453" cy="830997"/>
          </a:xfrm>
          <a:prstGeom prst="rect">
            <a:avLst/>
          </a:prstGeom>
          <a:noFill/>
        </p:spPr>
        <p:txBody>
          <a:bodyPr wrap="square" rtlCol="0">
            <a:spAutoFit/>
          </a:bodyPr>
          <a:lstStyle/>
          <a:p>
            <a:r>
              <a:rPr lang="en-US" sz="4800" dirty="0">
                <a:solidFill>
                  <a:srgbClr val="FB6400"/>
                </a:solidFill>
                <a:latin typeface="FjallaOne" panose="02000506040000020004" pitchFamily="2" charset="77"/>
              </a:rPr>
              <a:t>MEDICAID MANAGED CARE IMPACT</a:t>
            </a:r>
          </a:p>
        </p:txBody>
      </p:sp>
    </p:spTree>
    <p:extLst>
      <p:ext uri="{BB962C8B-B14F-4D97-AF65-F5344CB8AC3E}">
        <p14:creationId xmlns:p14="http://schemas.microsoft.com/office/powerpoint/2010/main" val="339725596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18F7CD-7721-5B24-AB9A-AC8CA1967D60}"/>
              </a:ext>
            </a:extLst>
          </p:cNvPr>
          <p:cNvSpPr txBox="1"/>
          <p:nvPr/>
        </p:nvSpPr>
        <p:spPr>
          <a:xfrm>
            <a:off x="571500" y="4042778"/>
            <a:ext cx="4078877" cy="3385718"/>
          </a:xfrm>
          <a:prstGeom prst="rect">
            <a:avLst/>
          </a:prstGeom>
          <a:noFill/>
        </p:spPr>
        <p:txBody>
          <a:bodyPr wrap="square" rtlCol="0">
            <a:noAutofit/>
          </a:bodyPr>
          <a:lstStyle/>
          <a:p>
            <a:r>
              <a:rPr lang="en-US" sz="2400" dirty="0">
                <a:solidFill>
                  <a:schemeClr val="bg1"/>
                </a:solidFill>
                <a:latin typeface="Rubik" pitchFamily="2" charset="-79"/>
                <a:cs typeface="Rubik" pitchFamily="2" charset="-79"/>
              </a:rPr>
              <a:t>E | </a:t>
            </a:r>
            <a:r>
              <a:rPr lang="en-US" sz="2400" dirty="0" err="1">
                <a:solidFill>
                  <a:schemeClr val="bg1"/>
                </a:solidFill>
                <a:latin typeface="Rubik" pitchFamily="2" charset="-79"/>
                <a:cs typeface="Rubik" pitchFamily="2" charset="-79"/>
              </a:rPr>
              <a:t>eric.polak@okstate.edu</a:t>
            </a:r>
            <a:endParaRPr lang="en-US" sz="2400" dirty="0">
              <a:solidFill>
                <a:schemeClr val="bg1"/>
              </a:solidFill>
              <a:latin typeface="Rubik" pitchFamily="2" charset="-79"/>
              <a:cs typeface="Rubik" pitchFamily="2" charset="-79"/>
            </a:endParaRPr>
          </a:p>
          <a:p>
            <a:endParaRPr lang="en-US" sz="2400" dirty="0">
              <a:solidFill>
                <a:schemeClr val="accent6"/>
              </a:solidFill>
              <a:latin typeface="Rubik" pitchFamily="2" charset="-79"/>
              <a:cs typeface="Rubik" pitchFamily="2" charset="-79"/>
            </a:endParaRPr>
          </a:p>
          <a:p>
            <a:r>
              <a:rPr lang="en-US" sz="2400" dirty="0" err="1">
                <a:solidFill>
                  <a:srgbClr val="FB6400"/>
                </a:solidFill>
                <a:latin typeface="Rubik" pitchFamily="2" charset="-79"/>
                <a:cs typeface="Rubik" pitchFamily="2" charset="-79"/>
              </a:rPr>
              <a:t>medicine.okstate.edu</a:t>
            </a:r>
            <a:endParaRPr lang="en-US" sz="2400" dirty="0">
              <a:solidFill>
                <a:srgbClr val="FB6400"/>
              </a:solidFill>
              <a:latin typeface="Rubik" pitchFamily="2" charset="-79"/>
              <a:cs typeface="Rubik" pitchFamily="2" charset="-79"/>
            </a:endParaRPr>
          </a:p>
        </p:txBody>
      </p:sp>
      <p:sp>
        <p:nvSpPr>
          <p:cNvPr id="5" name="TextBox 4">
            <a:extLst>
              <a:ext uri="{FF2B5EF4-FFF2-40B4-BE49-F238E27FC236}">
                <a16:creationId xmlns:a16="http://schemas.microsoft.com/office/drawing/2014/main" id="{79529908-2C43-CC07-6479-3F2C16E83725}"/>
              </a:ext>
            </a:extLst>
          </p:cNvPr>
          <p:cNvSpPr txBox="1"/>
          <p:nvPr/>
        </p:nvSpPr>
        <p:spPr>
          <a:xfrm>
            <a:off x="584026" y="538619"/>
            <a:ext cx="11040127" cy="1061829"/>
          </a:xfrm>
          <a:prstGeom prst="rect">
            <a:avLst/>
          </a:prstGeom>
          <a:noFill/>
        </p:spPr>
        <p:txBody>
          <a:bodyPr wrap="square" rtlCol="0">
            <a:spAutoFit/>
          </a:bodyPr>
          <a:lstStyle/>
          <a:p>
            <a:r>
              <a:rPr lang="en-US" sz="6300" dirty="0">
                <a:solidFill>
                  <a:srgbClr val="FB6402"/>
                </a:solidFill>
                <a:latin typeface="FjallaOne" panose="02000506040000020004" pitchFamily="2" charset="77"/>
              </a:rPr>
              <a:t>THANK YOU</a:t>
            </a:r>
          </a:p>
        </p:txBody>
      </p:sp>
      <p:sp>
        <p:nvSpPr>
          <p:cNvPr id="6" name="TextBox 5">
            <a:extLst>
              <a:ext uri="{FF2B5EF4-FFF2-40B4-BE49-F238E27FC236}">
                <a16:creationId xmlns:a16="http://schemas.microsoft.com/office/drawing/2014/main" id="{209BF42C-5F0C-1094-3466-94BB8976C791}"/>
              </a:ext>
            </a:extLst>
          </p:cNvPr>
          <p:cNvSpPr txBox="1"/>
          <p:nvPr/>
        </p:nvSpPr>
        <p:spPr>
          <a:xfrm>
            <a:off x="584026" y="2182072"/>
            <a:ext cx="6809551" cy="1477328"/>
          </a:xfrm>
          <a:prstGeom prst="rect">
            <a:avLst/>
          </a:prstGeom>
          <a:noFill/>
        </p:spPr>
        <p:txBody>
          <a:bodyPr wrap="square" rtlCol="0">
            <a:spAutoFit/>
          </a:bodyPr>
          <a:lstStyle/>
          <a:p>
            <a:r>
              <a:rPr lang="en-US" sz="3000" dirty="0">
                <a:solidFill>
                  <a:schemeClr val="bg1"/>
                </a:solidFill>
                <a:latin typeface="Rubik" pitchFamily="2" charset="-79"/>
                <a:cs typeface="Rubik" pitchFamily="2" charset="-79"/>
              </a:rPr>
              <a:t>Eric </a:t>
            </a:r>
            <a:r>
              <a:rPr lang="en-US" sz="3000" dirty="0" err="1">
                <a:solidFill>
                  <a:schemeClr val="bg1"/>
                </a:solidFill>
                <a:latin typeface="Rubik" pitchFamily="2" charset="-79"/>
                <a:cs typeface="Rubik" pitchFamily="2" charset="-79"/>
              </a:rPr>
              <a:t>Polak</a:t>
            </a:r>
            <a:endParaRPr lang="en-US" sz="3000" dirty="0">
              <a:solidFill>
                <a:schemeClr val="bg1"/>
              </a:solidFill>
              <a:latin typeface="Rubik" pitchFamily="2" charset="-79"/>
              <a:cs typeface="Rubik" pitchFamily="2" charset="-79"/>
            </a:endParaRPr>
          </a:p>
          <a:p>
            <a:r>
              <a:rPr lang="en-US" sz="3000" dirty="0">
                <a:solidFill>
                  <a:schemeClr val="bg1"/>
                </a:solidFill>
                <a:latin typeface="Rubik" pitchFamily="2" charset="-79"/>
                <a:cs typeface="Rubik" pitchFamily="2" charset="-79"/>
              </a:rPr>
              <a:t>V.P. Administration &amp; Finance</a:t>
            </a:r>
          </a:p>
          <a:p>
            <a:r>
              <a:rPr lang="en-US" sz="3000" dirty="0">
                <a:solidFill>
                  <a:schemeClr val="bg1"/>
                </a:solidFill>
                <a:latin typeface="Rubik" pitchFamily="2" charset="-79"/>
                <a:cs typeface="Rubik" pitchFamily="2" charset="-79"/>
              </a:rPr>
              <a:t>OSU Center for Health Sciences</a:t>
            </a:r>
          </a:p>
        </p:txBody>
      </p:sp>
    </p:spTree>
    <p:extLst>
      <p:ext uri="{BB962C8B-B14F-4D97-AF65-F5344CB8AC3E}">
        <p14:creationId xmlns:p14="http://schemas.microsoft.com/office/powerpoint/2010/main" val="222800334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95FC73-3CFE-EE45-9C8A-8FD3C94689ED}" vid="{7DB90FB5-4C58-B546-A9F5-8C2CA64323C5}"/>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525</TotalTime>
  <Words>350</Words>
  <Application>Microsoft Macintosh PowerPoint</Application>
  <PresentationFormat>Widescreen</PresentationFormat>
  <Paragraphs>32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FjallaOne</vt:lpstr>
      <vt:lpstr>Arial</vt:lpstr>
      <vt:lpstr>Rubik</vt:lpstr>
      <vt:lpstr>Calibri</vt:lpstr>
      <vt:lpstr>Office Theme</vt:lpstr>
      <vt:lpstr>ADJUNCT FACULTY ENHANCED REIMBURSEMENT PROGRAM</vt:lpstr>
      <vt:lpstr>PowerPoint Presentation</vt:lpstr>
      <vt:lpstr>MEDICAID STATE PLAN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Adjunct Faculty Enhanced Reimbursement Program</dc:title>
  <dc:creator>Polak, Eric</dc:creator>
  <cp:lastModifiedBy>Stimson, Kelly</cp:lastModifiedBy>
  <cp:revision>5</cp:revision>
  <dcterms:created xsi:type="dcterms:W3CDTF">2023-05-24T14:30:15Z</dcterms:created>
  <dcterms:modified xsi:type="dcterms:W3CDTF">2023-06-02T02:53:26Z</dcterms:modified>
</cp:coreProperties>
</file>