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75" r:id="rId2"/>
  </p:sldMasterIdLst>
  <p:notesMasterIdLst>
    <p:notesMasterId r:id="rId42"/>
  </p:notesMasterIdLst>
  <p:handoutMasterIdLst>
    <p:handoutMasterId r:id="rId43"/>
  </p:handoutMasterIdLst>
  <p:sldIdLst>
    <p:sldId id="262" r:id="rId3"/>
    <p:sldId id="431" r:id="rId4"/>
    <p:sldId id="432" r:id="rId5"/>
    <p:sldId id="433" r:id="rId6"/>
    <p:sldId id="434" r:id="rId7"/>
    <p:sldId id="435" r:id="rId8"/>
    <p:sldId id="437" r:id="rId9"/>
    <p:sldId id="438" r:id="rId10"/>
    <p:sldId id="439" r:id="rId11"/>
    <p:sldId id="440" r:id="rId12"/>
    <p:sldId id="446" r:id="rId13"/>
    <p:sldId id="1026" r:id="rId14"/>
    <p:sldId id="445" r:id="rId15"/>
    <p:sldId id="1404" r:id="rId16"/>
    <p:sldId id="1405" r:id="rId17"/>
    <p:sldId id="1357" r:id="rId18"/>
    <p:sldId id="1029" r:id="rId19"/>
    <p:sldId id="1031" r:id="rId20"/>
    <p:sldId id="1030" r:id="rId21"/>
    <p:sldId id="448" r:id="rId22"/>
    <p:sldId id="1359" r:id="rId23"/>
    <p:sldId id="1362" r:id="rId24"/>
    <p:sldId id="1360" r:id="rId25"/>
    <p:sldId id="1387" r:id="rId26"/>
    <p:sldId id="1388" r:id="rId27"/>
    <p:sldId id="1402" r:id="rId28"/>
    <p:sldId id="1361" r:id="rId29"/>
    <p:sldId id="1231" r:id="rId30"/>
    <p:sldId id="1403" r:id="rId31"/>
    <p:sldId id="1233" r:id="rId32"/>
    <p:sldId id="1234" r:id="rId33"/>
    <p:sldId id="1235" r:id="rId34"/>
    <p:sldId id="1240" r:id="rId35"/>
    <p:sldId id="1237" r:id="rId36"/>
    <p:sldId id="1294" r:id="rId37"/>
    <p:sldId id="1297" r:id="rId38"/>
    <p:sldId id="1238" r:id="rId39"/>
    <p:sldId id="1309" r:id="rId40"/>
    <p:sldId id="1358"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E4D46-5CB1-5171-B1D8-75AC3CBB4E85}" name="Brooke Johnson" initials="BJ" userId="36bb3ded6cc6124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3557" autoAdjust="0"/>
  </p:normalViewPr>
  <p:slideViewPr>
    <p:cSldViewPr>
      <p:cViewPr varScale="1">
        <p:scale>
          <a:sx n="111" d="100"/>
          <a:sy n="111" d="100"/>
        </p:scale>
        <p:origin x="306" y="96"/>
      </p:cViewPr>
      <p:guideLst>
        <p:guide orient="horz" pos="2880"/>
        <p:guide pos="2160"/>
      </p:guideLst>
    </p:cSldViewPr>
  </p:slideViewPr>
  <p:notesTextViewPr>
    <p:cViewPr>
      <p:scale>
        <a:sx n="100" d="100"/>
        <a:sy n="100" d="100"/>
      </p:scale>
      <p:origin x="0" y="0"/>
    </p:cViewPr>
  </p:notesTextViewPr>
  <p:notesViewPr>
    <p:cSldViewPr>
      <p:cViewPr varScale="1">
        <p:scale>
          <a:sx n="42" d="100"/>
          <a:sy n="42" d="100"/>
        </p:scale>
        <p:origin x="2800" y="48"/>
      </p:cViewPr>
      <p:guideLst/>
    </p:cSldViewPr>
  </p:notesViewPr>
  <p:gridSpacing cx="182880" cy="18288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923959984235193"/>
          <c:y val="3.8409822889352213E-2"/>
          <c:w val="0.56900572731922894"/>
          <c:h val="0.8222612827961725"/>
        </c:manualLayout>
      </c:layout>
      <c:barChart>
        <c:barDir val="bar"/>
        <c:grouping val="percentStacked"/>
        <c:varyColors val="0"/>
        <c:ser>
          <c:idx val="0"/>
          <c:order val="0"/>
          <c:tx>
            <c:strRef>
              <c:f>Sheet1!$B$1</c:f>
              <c:strCache>
                <c:ptCount val="1"/>
                <c:pt idx="0">
                  <c:v>A lot of influence</c:v>
                </c:pt>
              </c:strCache>
            </c:strRef>
          </c:tx>
          <c:spPr>
            <a:solidFill>
              <a:srgbClr val="000042"/>
            </a:solidFill>
          </c:spPr>
          <c:invertIfNegative val="0"/>
          <c:cat>
            <c:strRef>
              <c:f>Sheet1!$A$2:$A$7</c:f>
              <c:strCache>
                <c:ptCount val="6"/>
                <c:pt idx="0">
                  <c:v>Tele Town Hall Comments</c:v>
                </c:pt>
                <c:pt idx="1">
                  <c:v>Phone Calls</c:v>
                </c:pt>
                <c:pt idx="2">
                  <c:v>Peronal Email</c:v>
                </c:pt>
                <c:pt idx="3">
                  <c:v>Individualized Post Letters</c:v>
                </c:pt>
                <c:pt idx="4">
                  <c:v>Contact from a constituent who represents other constituents</c:v>
                </c:pt>
                <c:pt idx="5">
                  <c:v>In-peron issue vists from constituents</c:v>
                </c:pt>
              </c:strCache>
            </c:strRef>
          </c:cat>
          <c:val>
            <c:numRef>
              <c:f>Sheet1!$B$2:$B$7</c:f>
              <c:numCache>
                <c:formatCode>General</c:formatCode>
                <c:ptCount val="6"/>
                <c:pt idx="0">
                  <c:v>17</c:v>
                </c:pt>
                <c:pt idx="1">
                  <c:v>14</c:v>
                </c:pt>
                <c:pt idx="2">
                  <c:v>19</c:v>
                </c:pt>
                <c:pt idx="3">
                  <c:v>20</c:v>
                </c:pt>
                <c:pt idx="4">
                  <c:v>36</c:v>
                </c:pt>
                <c:pt idx="5">
                  <c:v>46</c:v>
                </c:pt>
              </c:numCache>
            </c:numRef>
          </c:val>
          <c:extLst>
            <c:ext xmlns:c16="http://schemas.microsoft.com/office/drawing/2014/chart" uri="{C3380CC4-5D6E-409C-BE32-E72D297353CC}">
              <c16:uniqueId val="{00000000-2B7E-4A22-B74D-C99DD318A06D}"/>
            </c:ext>
          </c:extLst>
        </c:ser>
        <c:ser>
          <c:idx val="1"/>
          <c:order val="1"/>
          <c:tx>
            <c:strRef>
              <c:f>Sheet1!$C$1</c:f>
              <c:strCache>
                <c:ptCount val="1"/>
                <c:pt idx="0">
                  <c:v>Some influence</c:v>
                </c:pt>
              </c:strCache>
            </c:strRef>
          </c:tx>
          <c:spPr>
            <a:solidFill>
              <a:srgbClr val="C00000"/>
            </a:solidFill>
          </c:spPr>
          <c:invertIfNegative val="0"/>
          <c:cat>
            <c:strRef>
              <c:f>Sheet1!$A$2:$A$7</c:f>
              <c:strCache>
                <c:ptCount val="6"/>
                <c:pt idx="0">
                  <c:v>Tele Town Hall Comments</c:v>
                </c:pt>
                <c:pt idx="1">
                  <c:v>Phone Calls</c:v>
                </c:pt>
                <c:pt idx="2">
                  <c:v>Peronal Email</c:v>
                </c:pt>
                <c:pt idx="3">
                  <c:v>Individualized Post Letters</c:v>
                </c:pt>
                <c:pt idx="4">
                  <c:v>Contact from a constituent who represents other constituents</c:v>
                </c:pt>
                <c:pt idx="5">
                  <c:v>In-peron issue vists from constituents</c:v>
                </c:pt>
              </c:strCache>
            </c:strRef>
          </c:cat>
          <c:val>
            <c:numRef>
              <c:f>Sheet1!$C$2:$C$7</c:f>
              <c:numCache>
                <c:formatCode>General</c:formatCode>
                <c:ptCount val="6"/>
                <c:pt idx="0">
                  <c:v>83</c:v>
                </c:pt>
                <c:pt idx="1">
                  <c:v>86</c:v>
                </c:pt>
                <c:pt idx="2">
                  <c:v>81</c:v>
                </c:pt>
                <c:pt idx="3">
                  <c:v>80</c:v>
                </c:pt>
                <c:pt idx="4">
                  <c:v>64</c:v>
                </c:pt>
                <c:pt idx="5">
                  <c:v>54</c:v>
                </c:pt>
              </c:numCache>
            </c:numRef>
          </c:val>
          <c:extLst>
            <c:ext xmlns:c16="http://schemas.microsoft.com/office/drawing/2014/chart" uri="{C3380CC4-5D6E-409C-BE32-E72D297353CC}">
              <c16:uniqueId val="{00000001-2B7E-4A22-B74D-C99DD318A06D}"/>
            </c:ext>
          </c:extLst>
        </c:ser>
        <c:dLbls>
          <c:showLegendKey val="0"/>
          <c:showVal val="0"/>
          <c:showCatName val="0"/>
          <c:showSerName val="0"/>
          <c:showPercent val="0"/>
          <c:showBubbleSize val="0"/>
        </c:dLbls>
        <c:gapWidth val="150"/>
        <c:overlap val="100"/>
        <c:axId val="675468432"/>
        <c:axId val="675475880"/>
      </c:barChart>
      <c:catAx>
        <c:axId val="675468432"/>
        <c:scaling>
          <c:orientation val="minMax"/>
        </c:scaling>
        <c:delete val="0"/>
        <c:axPos val="l"/>
        <c:numFmt formatCode="General" sourceLinked="0"/>
        <c:majorTickMark val="out"/>
        <c:minorTickMark val="none"/>
        <c:tickLblPos val="nextTo"/>
        <c:txPr>
          <a:bodyPr/>
          <a:lstStyle/>
          <a:p>
            <a:pPr>
              <a:defRPr sz="1200" b="1"/>
            </a:pPr>
            <a:endParaRPr lang="en-US"/>
          </a:p>
        </c:txPr>
        <c:crossAx val="675475880"/>
        <c:crosses val="autoZero"/>
        <c:auto val="1"/>
        <c:lblAlgn val="ctr"/>
        <c:lblOffset val="100"/>
        <c:noMultiLvlLbl val="0"/>
      </c:catAx>
      <c:valAx>
        <c:axId val="675475880"/>
        <c:scaling>
          <c:orientation val="minMax"/>
        </c:scaling>
        <c:delete val="0"/>
        <c:axPos val="b"/>
        <c:majorGridlines/>
        <c:numFmt formatCode="0%" sourceLinked="1"/>
        <c:majorTickMark val="out"/>
        <c:minorTickMark val="none"/>
        <c:tickLblPos val="nextTo"/>
        <c:txPr>
          <a:bodyPr/>
          <a:lstStyle/>
          <a:p>
            <a:pPr>
              <a:defRPr sz="1400"/>
            </a:pPr>
            <a:endParaRPr lang="en-US"/>
          </a:p>
        </c:txPr>
        <c:crossAx val="675468432"/>
        <c:crosses val="autoZero"/>
        <c:crossBetween val="between"/>
      </c:valAx>
    </c:plotArea>
    <c:legend>
      <c:legendPos val="r"/>
      <c:layout>
        <c:manualLayout>
          <c:xMode val="edge"/>
          <c:yMode val="edge"/>
          <c:x val="0.88532716158084068"/>
          <c:y val="0.18310042710015653"/>
          <c:w val="0.10828306206133179"/>
          <c:h val="0.41381534558160021"/>
        </c:manualLayout>
      </c:layout>
      <c:overlay val="0"/>
      <c:spPr>
        <a:solidFill>
          <a:schemeClr val="bg1"/>
        </a:solidFill>
      </c:sp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0"/>
          <c:w val="1"/>
          <c:h val="0.7968255873503618"/>
        </c:manualLayout>
      </c:layout>
      <c:barChart>
        <c:barDir val="col"/>
        <c:grouping val="clustered"/>
        <c:varyColors val="0"/>
        <c:ser>
          <c:idx val="0"/>
          <c:order val="0"/>
          <c:tx>
            <c:strRef>
              <c:f>Sheet1!$B$1</c:f>
              <c:strCache>
                <c:ptCount val="1"/>
                <c:pt idx="0">
                  <c:v>115th Congress (2017-19)</c:v>
                </c:pt>
              </c:strCache>
            </c:strRef>
          </c:tx>
          <c:spPr>
            <a:solidFill>
              <a:srgbClr val="000042"/>
            </a:solidFill>
            <a:ln>
              <a:noFill/>
            </a:ln>
            <a:effectLst/>
          </c:spPr>
          <c:invertIfNegative val="0"/>
          <c:dLbls>
            <c:dLbl>
              <c:idx val="0"/>
              <c:tx>
                <c:rich>
                  <a:bodyPr/>
                  <a:lstStyle/>
                  <a:p>
                    <a:fld id="{57315FE9-DE36-44E2-BA57-0EAF82EC2834}"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0315-4F77-BA8B-9402C52B98BF}"/>
                </c:ext>
              </c:extLst>
            </c:dLbl>
            <c:dLbl>
              <c:idx val="1"/>
              <c:tx>
                <c:rich>
                  <a:bodyPr/>
                  <a:lstStyle/>
                  <a:p>
                    <a:fld id="{2D405EEC-1AE0-4196-88A6-7A278C5D93C6}"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0315-4F77-BA8B-9402C52B98BF}"/>
                </c:ext>
              </c:extLst>
            </c:dLbl>
            <c:dLbl>
              <c:idx val="2"/>
              <c:tx>
                <c:rich>
                  <a:bodyPr/>
                  <a:lstStyle/>
                  <a:p>
                    <a:fld id="{1C3172DD-1441-4FF7-9726-5C56C2239160}"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0315-4F77-BA8B-9402C52B98BF}"/>
                </c:ext>
              </c:extLst>
            </c:dLbl>
            <c:dLbl>
              <c:idx val="3"/>
              <c:tx>
                <c:rich>
                  <a:bodyPr/>
                  <a:lstStyle/>
                  <a:p>
                    <a:fld id="{8A0BD63C-6C74-402A-B06B-11C4973661F7}"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0315-4F77-BA8B-9402C52B98BF}"/>
                </c:ext>
              </c:extLst>
            </c:dLbl>
            <c:dLbl>
              <c:idx val="4"/>
              <c:tx>
                <c:rich>
                  <a:bodyPr/>
                  <a:lstStyle/>
                  <a:p>
                    <a:fld id="{936CEACD-7E55-49FB-BE46-7B1D3C412160}"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0315-4F77-BA8B-9402C52B98BF}"/>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Sheet1!$A$2:$A$6</c:f>
              <c:strCache>
                <c:ptCount val="5"/>
                <c:pt idx="0">
                  <c:v>Enacted laws</c:v>
                </c:pt>
                <c:pt idx="1">
                  <c:v>Passed resolutions</c:v>
                </c:pt>
                <c:pt idx="2">
                  <c:v>Got a vote</c:v>
                </c:pt>
                <c:pt idx="3">
                  <c:v>Failed Legislation</c:v>
                </c:pt>
                <c:pt idx="4">
                  <c:v>Other Legislation</c:v>
                </c:pt>
              </c:strCache>
            </c:strRef>
          </c:cat>
          <c:val>
            <c:numRef>
              <c:f>Sheet1!$B$2:$B$6</c:f>
              <c:numCache>
                <c:formatCode>#,##0</c:formatCode>
                <c:ptCount val="5"/>
                <c:pt idx="0">
                  <c:v>443</c:v>
                </c:pt>
                <c:pt idx="1">
                  <c:v>758</c:v>
                </c:pt>
                <c:pt idx="2">
                  <c:v>867</c:v>
                </c:pt>
                <c:pt idx="3">
                  <c:v>14</c:v>
                </c:pt>
                <c:pt idx="4">
                  <c:v>11474</c:v>
                </c:pt>
              </c:numCache>
            </c:numRef>
          </c:val>
          <c:extLst>
            <c:ext xmlns:c15="http://schemas.microsoft.com/office/drawing/2012/chart" uri="{02D57815-91ED-43cb-92C2-25804820EDAC}">
              <c15:datalabelsRange>
                <c15:f>Sheet1!#REF!</c15:f>
              </c15:datalabelsRange>
            </c:ext>
            <c:ext xmlns:c16="http://schemas.microsoft.com/office/drawing/2014/chart" uri="{C3380CC4-5D6E-409C-BE32-E72D297353CC}">
              <c16:uniqueId val="{00000005-0315-4F77-BA8B-9402C52B98BF}"/>
            </c:ext>
          </c:extLst>
        </c:ser>
        <c:ser>
          <c:idx val="1"/>
          <c:order val="1"/>
          <c:tx>
            <c:strRef>
              <c:f>Sheet1!$C$1</c:f>
              <c:strCache>
                <c:ptCount val="1"/>
                <c:pt idx="0">
                  <c:v>116th Congress (2019-21)</c:v>
                </c:pt>
              </c:strCache>
            </c:strRef>
          </c:tx>
          <c:spPr>
            <a:solidFill>
              <a:srgbClr val="C00000"/>
            </a:solidFill>
            <a:ln>
              <a:noFill/>
            </a:ln>
            <a:effectLst/>
          </c:spPr>
          <c:invertIfNegative val="0"/>
          <c:dLbls>
            <c:dLbl>
              <c:idx val="0"/>
              <c:tx>
                <c:rich>
                  <a:bodyPr/>
                  <a:lstStyle/>
                  <a:p>
                    <a:fld id="{82B6215B-79E1-482D-AA86-9248F11D8BEA}"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0315-4F77-BA8B-9402C52B98BF}"/>
                </c:ext>
              </c:extLst>
            </c:dLbl>
            <c:dLbl>
              <c:idx val="1"/>
              <c:tx>
                <c:rich>
                  <a:bodyPr/>
                  <a:lstStyle/>
                  <a:p>
                    <a:fld id="{B8734BDC-53DB-417E-A657-2835AF1E9751}"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0315-4F77-BA8B-9402C52B98BF}"/>
                </c:ext>
              </c:extLst>
            </c:dLbl>
            <c:dLbl>
              <c:idx val="2"/>
              <c:tx>
                <c:rich>
                  <a:bodyPr/>
                  <a:lstStyle/>
                  <a:p>
                    <a:fld id="{2EFC9281-5161-4430-AA24-399154397EDA}"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0315-4F77-BA8B-9402C52B98BF}"/>
                </c:ext>
              </c:extLst>
            </c:dLbl>
            <c:dLbl>
              <c:idx val="3"/>
              <c:tx>
                <c:rich>
                  <a:bodyPr/>
                  <a:lstStyle/>
                  <a:p>
                    <a:fld id="{5ACEF7D7-774C-46DC-8716-BDAEAB964620}"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0315-4F77-BA8B-9402C52B98BF}"/>
                </c:ext>
              </c:extLst>
            </c:dLbl>
            <c:dLbl>
              <c:idx val="4"/>
              <c:tx>
                <c:rich>
                  <a:bodyPr/>
                  <a:lstStyle/>
                  <a:p>
                    <a:fld id="{FB6735FD-B9F2-47BC-97DD-872128E5DC43}"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0315-4F77-BA8B-9402C52B98BF}"/>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Sheet1!$A$2:$A$6</c:f>
              <c:strCache>
                <c:ptCount val="5"/>
                <c:pt idx="0">
                  <c:v>Enacted laws</c:v>
                </c:pt>
                <c:pt idx="1">
                  <c:v>Passed resolutions</c:v>
                </c:pt>
                <c:pt idx="2">
                  <c:v>Got a vote</c:v>
                </c:pt>
                <c:pt idx="3">
                  <c:v>Failed Legislation</c:v>
                </c:pt>
                <c:pt idx="4">
                  <c:v>Other Legislation</c:v>
                </c:pt>
              </c:strCache>
            </c:strRef>
          </c:cat>
          <c:val>
            <c:numRef>
              <c:f>Sheet1!$C$2:$C$6</c:f>
              <c:numCache>
                <c:formatCode>#,##0</c:formatCode>
                <c:ptCount val="5"/>
                <c:pt idx="0">
                  <c:v>344</c:v>
                </c:pt>
                <c:pt idx="1">
                  <c:v>714</c:v>
                </c:pt>
                <c:pt idx="2">
                  <c:v>746</c:v>
                </c:pt>
                <c:pt idx="3">
                  <c:v>24</c:v>
                </c:pt>
                <c:pt idx="4">
                  <c:v>14764</c:v>
                </c:pt>
              </c:numCache>
            </c:numRef>
          </c:val>
          <c:extLst>
            <c:ext xmlns:c15="http://schemas.microsoft.com/office/drawing/2012/chart" uri="{02D57815-91ED-43cb-92C2-25804820EDAC}">
              <c15:datalabelsRange>
                <c15:f>Sheet1!#REF!</c15:f>
              </c15:datalabelsRange>
            </c:ext>
            <c:ext xmlns:c16="http://schemas.microsoft.com/office/drawing/2014/chart" uri="{C3380CC4-5D6E-409C-BE32-E72D297353CC}">
              <c16:uniqueId val="{0000000B-0315-4F77-BA8B-9402C52B98BF}"/>
            </c:ext>
          </c:extLst>
        </c:ser>
        <c:dLbls>
          <c:dLblPos val="outEnd"/>
          <c:showLegendKey val="0"/>
          <c:showVal val="1"/>
          <c:showCatName val="0"/>
          <c:showSerName val="0"/>
          <c:showPercent val="0"/>
          <c:showBubbleSize val="0"/>
        </c:dLbls>
        <c:gapWidth val="125"/>
        <c:overlap val="-10"/>
        <c:axId val="675487248"/>
        <c:axId val="675501752"/>
      </c:barChart>
      <c:catAx>
        <c:axId val="67548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675501752"/>
        <c:crosses val="autoZero"/>
        <c:auto val="1"/>
        <c:lblAlgn val="ctr"/>
        <c:lblOffset val="100"/>
        <c:noMultiLvlLbl val="0"/>
      </c:catAx>
      <c:valAx>
        <c:axId val="675501752"/>
        <c:scaling>
          <c:orientation val="minMax"/>
        </c:scaling>
        <c:delete val="1"/>
        <c:axPos val="l"/>
        <c:numFmt formatCode="&quot;$&quot;#,##0.0_);[Red]\(&quot;$&quot;#,##0.0\)" sourceLinked="0"/>
        <c:majorTickMark val="out"/>
        <c:minorTickMark val="none"/>
        <c:tickLblPos val="nextTo"/>
        <c:crossAx val="67548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00235175398666E-2"/>
          <c:y val="0.10894941447229452"/>
          <c:w val="0.91637449441345198"/>
          <c:h val="0.78823292494224739"/>
        </c:manualLayout>
      </c:layout>
      <c:barChart>
        <c:barDir val="col"/>
        <c:grouping val="stacked"/>
        <c:varyColors val="0"/>
        <c:ser>
          <c:idx val="0"/>
          <c:order val="0"/>
          <c:tx>
            <c:strRef>
              <c:f>Sheet1!$B$1</c:f>
              <c:strCache>
                <c:ptCount val="1"/>
                <c:pt idx="0">
                  <c:v>Congressional races</c:v>
                </c:pt>
              </c:strCache>
            </c:strRef>
          </c:tx>
          <c:spPr>
            <a:solidFill>
              <a:srgbClr val="D60000"/>
            </a:solidFill>
            <a:ln>
              <a:noFill/>
            </a:ln>
            <a:effectLst/>
          </c:spPr>
          <c:invertIfNegative val="0"/>
          <c:cat>
            <c:numRef>
              <c:f>Sheet1!$A$2:$A$13</c:f>
              <c:numCache>
                <c:formatCode>General</c:formatCode>
                <c:ptCount val="12"/>
                <c:pt idx="0">
                  <c:v>1998</c:v>
                </c:pt>
                <c:pt idx="1">
                  <c:v>2000</c:v>
                </c:pt>
                <c:pt idx="2">
                  <c:v>2002</c:v>
                </c:pt>
                <c:pt idx="3">
                  <c:v>2004</c:v>
                </c:pt>
                <c:pt idx="4">
                  <c:v>2006</c:v>
                </c:pt>
                <c:pt idx="5">
                  <c:v>2008</c:v>
                </c:pt>
                <c:pt idx="6">
                  <c:v>2010</c:v>
                </c:pt>
                <c:pt idx="7">
                  <c:v>2012</c:v>
                </c:pt>
                <c:pt idx="8">
                  <c:v>2014</c:v>
                </c:pt>
                <c:pt idx="9">
                  <c:v>2016</c:v>
                </c:pt>
                <c:pt idx="10">
                  <c:v>2018</c:v>
                </c:pt>
                <c:pt idx="11">
                  <c:v>2020</c:v>
                </c:pt>
              </c:numCache>
            </c:numRef>
          </c:cat>
          <c:val>
            <c:numRef>
              <c:f>Sheet1!$B$2:$B$13</c:f>
              <c:numCache>
                <c:formatCode>#,##0</c:formatCode>
                <c:ptCount val="12"/>
                <c:pt idx="0">
                  <c:v>1618936265</c:v>
                </c:pt>
                <c:pt idx="1">
                  <c:v>1669224553</c:v>
                </c:pt>
                <c:pt idx="2">
                  <c:v>2181682066</c:v>
                </c:pt>
                <c:pt idx="3">
                  <c:v>2237073141</c:v>
                </c:pt>
                <c:pt idx="4">
                  <c:v>2852658140</c:v>
                </c:pt>
                <c:pt idx="5">
                  <c:v>2485952737</c:v>
                </c:pt>
                <c:pt idx="6">
                  <c:v>3631712836</c:v>
                </c:pt>
                <c:pt idx="7">
                  <c:v>3664141430</c:v>
                </c:pt>
                <c:pt idx="8">
                  <c:v>3845393700</c:v>
                </c:pt>
                <c:pt idx="9">
                  <c:v>4124304874</c:v>
                </c:pt>
                <c:pt idx="10">
                  <c:v>5725183133</c:v>
                </c:pt>
                <c:pt idx="11">
                  <c:v>7253055392</c:v>
                </c:pt>
              </c:numCache>
            </c:numRef>
          </c:val>
          <c:extLst>
            <c:ext xmlns:c16="http://schemas.microsoft.com/office/drawing/2014/chart" uri="{C3380CC4-5D6E-409C-BE32-E72D297353CC}">
              <c16:uniqueId val="{00000000-DE1F-404D-B25A-6FB852D3918A}"/>
            </c:ext>
          </c:extLst>
        </c:ser>
        <c:ser>
          <c:idx val="1"/>
          <c:order val="1"/>
          <c:tx>
            <c:strRef>
              <c:f>Sheet1!$C$1</c:f>
              <c:strCache>
                <c:ptCount val="1"/>
                <c:pt idx="0">
                  <c:v>Presidential race</c:v>
                </c:pt>
              </c:strCache>
            </c:strRef>
          </c:tx>
          <c:spPr>
            <a:solidFill>
              <a:schemeClr val="accent1"/>
            </a:solidFill>
            <a:ln>
              <a:noFill/>
            </a:ln>
            <a:effectLst/>
          </c:spPr>
          <c:invertIfNegative val="0"/>
          <c:cat>
            <c:numRef>
              <c:f>Sheet1!$A$2:$A$13</c:f>
              <c:numCache>
                <c:formatCode>General</c:formatCode>
                <c:ptCount val="12"/>
                <c:pt idx="0">
                  <c:v>1998</c:v>
                </c:pt>
                <c:pt idx="1">
                  <c:v>2000</c:v>
                </c:pt>
                <c:pt idx="2">
                  <c:v>2002</c:v>
                </c:pt>
                <c:pt idx="3">
                  <c:v>2004</c:v>
                </c:pt>
                <c:pt idx="4">
                  <c:v>2006</c:v>
                </c:pt>
                <c:pt idx="5">
                  <c:v>2008</c:v>
                </c:pt>
                <c:pt idx="6">
                  <c:v>2010</c:v>
                </c:pt>
                <c:pt idx="7">
                  <c:v>2012</c:v>
                </c:pt>
                <c:pt idx="8">
                  <c:v>2014</c:v>
                </c:pt>
                <c:pt idx="9">
                  <c:v>2016</c:v>
                </c:pt>
                <c:pt idx="10">
                  <c:v>2018</c:v>
                </c:pt>
                <c:pt idx="11">
                  <c:v>2020</c:v>
                </c:pt>
              </c:numCache>
            </c:numRef>
          </c:cat>
          <c:val>
            <c:numRef>
              <c:f>Sheet1!$C$2:$C$13</c:f>
              <c:numCache>
                <c:formatCode>"$"#,##0_);[Red]\("$"#,##0\)</c:formatCode>
                <c:ptCount val="12"/>
                <c:pt idx="0" formatCode="General">
                  <c:v>0</c:v>
                </c:pt>
                <c:pt idx="1">
                  <c:v>1413116384</c:v>
                </c:pt>
                <c:pt idx="2" formatCode="General">
                  <c:v>0</c:v>
                </c:pt>
                <c:pt idx="3">
                  <c:v>1910230862</c:v>
                </c:pt>
                <c:pt idx="4" formatCode="General">
                  <c:v>0</c:v>
                </c:pt>
                <c:pt idx="5">
                  <c:v>2799728146</c:v>
                </c:pt>
                <c:pt idx="6" formatCode="General">
                  <c:v>0</c:v>
                </c:pt>
                <c:pt idx="7">
                  <c:v>2621415792</c:v>
                </c:pt>
                <c:pt idx="8" formatCode="General">
                  <c:v>0</c:v>
                </c:pt>
                <c:pt idx="9">
                  <c:v>2386876712</c:v>
                </c:pt>
                <c:pt idx="10" formatCode="General">
                  <c:v>0</c:v>
                </c:pt>
                <c:pt idx="11" formatCode="#,##0">
                  <c:v>6626907947</c:v>
                </c:pt>
              </c:numCache>
            </c:numRef>
          </c:val>
          <c:extLst>
            <c:ext xmlns:c16="http://schemas.microsoft.com/office/drawing/2014/chart" uri="{C3380CC4-5D6E-409C-BE32-E72D297353CC}">
              <c16:uniqueId val="{00000001-DE1F-404D-B25A-6FB852D3918A}"/>
            </c:ext>
          </c:extLst>
        </c:ser>
        <c:dLbls>
          <c:showLegendKey val="0"/>
          <c:showVal val="0"/>
          <c:showCatName val="0"/>
          <c:showSerName val="0"/>
          <c:showPercent val="0"/>
          <c:showBubbleSize val="0"/>
        </c:dLbls>
        <c:gapWidth val="51"/>
        <c:overlap val="100"/>
        <c:axId val="433259328"/>
        <c:axId val="433258544"/>
      </c:barChart>
      <c:catAx>
        <c:axId val="433259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crossAx val="433258544"/>
        <c:crosses val="autoZero"/>
        <c:auto val="1"/>
        <c:lblAlgn val="ctr"/>
        <c:lblOffset val="100"/>
        <c:noMultiLvlLbl val="0"/>
      </c:catAx>
      <c:valAx>
        <c:axId val="433258544"/>
        <c:scaling>
          <c:orientation val="minMax"/>
        </c:scaling>
        <c:delete val="0"/>
        <c:axPos val="l"/>
        <c:majorGridlines>
          <c:spPr>
            <a:ln w="9525" cap="flat" cmpd="sng" algn="ctr">
              <a:solidFill>
                <a:schemeClr val="bg1">
                  <a:lumMod val="9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Verdana" panose="020B0604030504040204" pitchFamily="34" charset="0"/>
                <a:cs typeface="Verdana" panose="020B0604030504040204" pitchFamily="34" charset="0"/>
              </a:defRPr>
            </a:pPr>
            <a:endParaRPr lang="en-US"/>
          </a:p>
        </c:txPr>
        <c:crossAx val="433259328"/>
        <c:crosses val="autoZero"/>
        <c:crossBetween val="between"/>
        <c:dispUnits>
          <c:builtInUnit val="billions"/>
        </c:dispUnits>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1555104800540906"/>
          <c:y val="9.0452741926840452E-4"/>
          <c:w val="0.37111948762452845"/>
          <c:h val="6.55335402083344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1690399965645"/>
          <c:y val="0.22145897044284399"/>
          <c:w val="0.7692685243178603"/>
          <c:h val="0.62584086643349801"/>
        </c:manualLayout>
      </c:layout>
      <c:barChart>
        <c:barDir val="col"/>
        <c:grouping val="clustered"/>
        <c:varyColors val="0"/>
        <c:ser>
          <c:idx val="0"/>
          <c:order val="0"/>
          <c:tx>
            <c:strRef>
              <c:f>Sheet1!$B$1</c:f>
              <c:strCache>
                <c:ptCount val="1"/>
                <c:pt idx="0">
                  <c:v>House candidates</c:v>
                </c:pt>
              </c:strCache>
            </c:strRef>
          </c:tx>
          <c:spPr>
            <a:solidFill>
              <a:srgbClr val="D60000"/>
            </a:solidFill>
            <a:ln>
              <a:noFill/>
            </a:ln>
            <a:effectLst/>
          </c:spPr>
          <c:invertIfNegative val="0"/>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Sheet1!$B$2:$B$12</c:f>
              <c:numCache>
                <c:formatCode>_(* #,##0_);_(* \(#,##0\);_(* "-"??_);_(@_)</c:formatCode>
                <c:ptCount val="11"/>
                <c:pt idx="0">
                  <c:v>574153091</c:v>
                </c:pt>
                <c:pt idx="1">
                  <c:v>637147214</c:v>
                </c:pt>
                <c:pt idx="2">
                  <c:v>847636495</c:v>
                </c:pt>
                <c:pt idx="3">
                  <c:v>860204425</c:v>
                </c:pt>
                <c:pt idx="4">
                  <c:v>1672594729</c:v>
                </c:pt>
                <c:pt idx="5">
                  <c:v>1099714601</c:v>
                </c:pt>
                <c:pt idx="6">
                  <c:v>1369321551</c:v>
                </c:pt>
                <c:pt idx="7">
                  <c:v>966578627</c:v>
                </c:pt>
                <c:pt idx="8">
                  <c:v>1449708126</c:v>
                </c:pt>
                <c:pt idx="9">
                  <c:v>1652741196</c:v>
                </c:pt>
                <c:pt idx="10">
                  <c:v>1712516007</c:v>
                </c:pt>
              </c:numCache>
            </c:numRef>
          </c:val>
          <c:extLst>
            <c:ext xmlns:c16="http://schemas.microsoft.com/office/drawing/2014/chart" uri="{C3380CC4-5D6E-409C-BE32-E72D297353CC}">
              <c16:uniqueId val="{00000000-DDB6-40AA-8286-DEE8C070FBB5}"/>
            </c:ext>
          </c:extLst>
        </c:ser>
        <c:dLbls>
          <c:showLegendKey val="0"/>
          <c:showVal val="0"/>
          <c:showCatName val="0"/>
          <c:showSerName val="0"/>
          <c:showPercent val="0"/>
          <c:showBubbleSize val="0"/>
        </c:dLbls>
        <c:gapWidth val="150"/>
        <c:axId val="433260112"/>
        <c:axId val="433262856"/>
      </c:barChart>
      <c:lineChart>
        <c:grouping val="standard"/>
        <c:varyColors val="0"/>
        <c:ser>
          <c:idx val="1"/>
          <c:order val="1"/>
          <c:tx>
            <c:strRef>
              <c:f>Sheet1!$C$1</c:f>
              <c:strCache>
                <c:ptCount val="1"/>
                <c:pt idx="0">
                  <c:v>Percent of races won by top spender</c:v>
                </c:pt>
              </c:strCache>
            </c:strRef>
          </c:tx>
          <c:spPr>
            <a:ln w="28575" cap="rnd">
              <a:solidFill>
                <a:schemeClr val="accent1">
                  <a:lumMod val="75000"/>
                </a:schemeClr>
              </a:solidFill>
              <a:round/>
            </a:ln>
            <a:effectLst/>
          </c:spPr>
          <c:marker>
            <c:symbol val="none"/>
          </c:marker>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Sheet1!$C$2:$C$12</c:f>
              <c:numCache>
                <c:formatCode>0%</c:formatCode>
                <c:ptCount val="11"/>
                <c:pt idx="0">
                  <c:v>0.94899999999999995</c:v>
                </c:pt>
                <c:pt idx="1">
                  <c:v>0.91</c:v>
                </c:pt>
                <c:pt idx="2">
                  <c:v>0.97499999999999998</c:v>
                </c:pt>
                <c:pt idx="3">
                  <c:v>0.93300000000000005</c:v>
                </c:pt>
                <c:pt idx="4">
                  <c:v>0.92</c:v>
                </c:pt>
                <c:pt idx="5">
                  <c:v>0.85599999999999998</c:v>
                </c:pt>
                <c:pt idx="6">
                  <c:v>0.93600000000000005</c:v>
                </c:pt>
                <c:pt idx="7">
                  <c:v>0.93500000000000005</c:v>
                </c:pt>
                <c:pt idx="8">
                  <c:v>0.95399999999999996</c:v>
                </c:pt>
                <c:pt idx="9">
                  <c:v>0.88800000000000001</c:v>
                </c:pt>
                <c:pt idx="10">
                  <c:v>0.84</c:v>
                </c:pt>
              </c:numCache>
            </c:numRef>
          </c:val>
          <c:smooth val="0"/>
          <c:extLst>
            <c:ext xmlns:c16="http://schemas.microsoft.com/office/drawing/2014/chart" uri="{C3380CC4-5D6E-409C-BE32-E72D297353CC}">
              <c16:uniqueId val="{00000001-DDB6-40AA-8286-DEE8C070FBB5}"/>
            </c:ext>
          </c:extLst>
        </c:ser>
        <c:dLbls>
          <c:showLegendKey val="0"/>
          <c:showVal val="0"/>
          <c:showCatName val="0"/>
          <c:showSerName val="0"/>
          <c:showPercent val="0"/>
          <c:showBubbleSize val="0"/>
        </c:dLbls>
        <c:marker val="1"/>
        <c:smooth val="0"/>
        <c:axId val="433261680"/>
        <c:axId val="433260504"/>
      </c:lineChart>
      <c:catAx>
        <c:axId val="433260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2856"/>
        <c:crosses val="autoZero"/>
        <c:auto val="1"/>
        <c:lblAlgn val="ctr"/>
        <c:lblOffset val="100"/>
        <c:noMultiLvlLbl val="0"/>
      </c:catAx>
      <c:valAx>
        <c:axId val="433262856"/>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Spending</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0112"/>
        <c:crosses val="autoZero"/>
        <c:crossBetween val="between"/>
        <c:dispUnits>
          <c:builtInUnit val="millions"/>
        </c:dispUnits>
      </c:valAx>
      <c:valAx>
        <c:axId val="433260504"/>
        <c:scaling>
          <c:orientation val="minMax"/>
          <c:max val="1"/>
          <c:min val="0"/>
        </c:scaling>
        <c:delete val="0"/>
        <c:axPos val="r"/>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Races won</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1680"/>
        <c:crosses val="max"/>
        <c:crossBetween val="between"/>
      </c:valAx>
      <c:catAx>
        <c:axId val="433261680"/>
        <c:scaling>
          <c:orientation val="minMax"/>
        </c:scaling>
        <c:delete val="1"/>
        <c:axPos val="b"/>
        <c:numFmt formatCode="General" sourceLinked="1"/>
        <c:majorTickMark val="out"/>
        <c:minorTickMark val="none"/>
        <c:tickLblPos val="nextTo"/>
        <c:crossAx val="433260504"/>
        <c:crosses val="autoZero"/>
        <c:auto val="1"/>
        <c:lblAlgn val="ctr"/>
        <c:lblOffset val="100"/>
        <c:noMultiLvlLbl val="0"/>
      </c:catAx>
      <c:spPr>
        <a:noFill/>
        <a:ln>
          <a:noFill/>
        </a:ln>
        <a:effectLst/>
      </c:spPr>
    </c:plotArea>
    <c:plotVisOnly val="1"/>
    <c:dispBlanksAs val="zero"/>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7540737677094"/>
          <c:y val="0.20838208023049501"/>
          <c:w val="0.7692685243178603"/>
          <c:h val="0.64702642063184901"/>
        </c:manualLayout>
      </c:layout>
      <c:barChart>
        <c:barDir val="col"/>
        <c:grouping val="clustered"/>
        <c:varyColors val="0"/>
        <c:ser>
          <c:idx val="0"/>
          <c:order val="0"/>
          <c:tx>
            <c:strRef>
              <c:f>Sheet1!$B$1</c:f>
              <c:strCache>
                <c:ptCount val="1"/>
                <c:pt idx="0">
                  <c:v>Senate candidates</c:v>
                </c:pt>
              </c:strCache>
            </c:strRef>
          </c:tx>
          <c:spPr>
            <a:solidFill>
              <a:srgbClr val="D60000"/>
            </a:solidFill>
            <a:ln>
              <a:noFill/>
            </a:ln>
            <a:effectLst/>
          </c:spPr>
          <c:invertIfNegative val="0"/>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Sheet1!$B$2:$B$12</c:f>
              <c:numCache>
                <c:formatCode>_(* #,##0_);_(* \(#,##0\);_(* "-"??_);_(@_)</c:formatCode>
                <c:ptCount val="11"/>
                <c:pt idx="0">
                  <c:v>479731695</c:v>
                </c:pt>
                <c:pt idx="1">
                  <c:v>368057858</c:v>
                </c:pt>
                <c:pt idx="2">
                  <c:v>661649501</c:v>
                </c:pt>
                <c:pt idx="3">
                  <c:v>619026429</c:v>
                </c:pt>
                <c:pt idx="4">
                  <c:v>954536693</c:v>
                </c:pt>
                <c:pt idx="5">
                  <c:v>806371358</c:v>
                </c:pt>
                <c:pt idx="6">
                  <c:v>1079542358</c:v>
                </c:pt>
                <c:pt idx="7">
                  <c:v>702367939</c:v>
                </c:pt>
                <c:pt idx="8">
                  <c:v>971524520</c:v>
                </c:pt>
                <c:pt idx="9">
                  <c:v>1034302471</c:v>
                </c:pt>
                <c:pt idx="10">
                  <c:v>1934394511</c:v>
                </c:pt>
              </c:numCache>
            </c:numRef>
          </c:val>
          <c:extLst>
            <c:ext xmlns:c16="http://schemas.microsoft.com/office/drawing/2014/chart" uri="{C3380CC4-5D6E-409C-BE32-E72D297353CC}">
              <c16:uniqueId val="{00000000-DDB6-40AA-8286-DEE8C070FBB5}"/>
            </c:ext>
          </c:extLst>
        </c:ser>
        <c:dLbls>
          <c:showLegendKey val="0"/>
          <c:showVal val="0"/>
          <c:showCatName val="0"/>
          <c:showSerName val="0"/>
          <c:showPercent val="0"/>
          <c:showBubbleSize val="0"/>
        </c:dLbls>
        <c:gapWidth val="150"/>
        <c:axId val="433261288"/>
        <c:axId val="433263248"/>
      </c:barChart>
      <c:lineChart>
        <c:grouping val="standard"/>
        <c:varyColors val="0"/>
        <c:ser>
          <c:idx val="1"/>
          <c:order val="1"/>
          <c:tx>
            <c:strRef>
              <c:f>Sheet1!$C$1</c:f>
              <c:strCache>
                <c:ptCount val="1"/>
                <c:pt idx="0">
                  <c:v>Percent of races won by top spender</c:v>
                </c:pt>
              </c:strCache>
            </c:strRef>
          </c:tx>
          <c:spPr>
            <a:ln w="28575" cap="rnd">
              <a:solidFill>
                <a:schemeClr val="accent1">
                  <a:lumMod val="75000"/>
                </a:schemeClr>
              </a:solidFill>
              <a:round/>
            </a:ln>
            <a:effectLst/>
          </c:spPr>
          <c:marker>
            <c:symbol val="none"/>
          </c:marker>
          <c:cat>
            <c:numRef>
              <c:f>Sheet1!$A$2:$A$12</c:f>
              <c:numCache>
                <c:formatCode>General</c:formatCode>
                <c:ptCount val="11"/>
                <c:pt idx="0">
                  <c:v>2000</c:v>
                </c:pt>
                <c:pt idx="1">
                  <c:v>2002</c:v>
                </c:pt>
                <c:pt idx="2">
                  <c:v>2004</c:v>
                </c:pt>
                <c:pt idx="3">
                  <c:v>2006</c:v>
                </c:pt>
                <c:pt idx="4">
                  <c:v>2008</c:v>
                </c:pt>
                <c:pt idx="5">
                  <c:v>2010</c:v>
                </c:pt>
                <c:pt idx="6">
                  <c:v>2012</c:v>
                </c:pt>
                <c:pt idx="7">
                  <c:v>2014</c:v>
                </c:pt>
                <c:pt idx="8">
                  <c:v>2016</c:v>
                </c:pt>
                <c:pt idx="9">
                  <c:v>2018</c:v>
                </c:pt>
                <c:pt idx="10" formatCode="0">
                  <c:v>2020</c:v>
                </c:pt>
              </c:numCache>
            </c:numRef>
          </c:cat>
          <c:val>
            <c:numRef>
              <c:f>Sheet1!$C$2:$C$12</c:f>
              <c:numCache>
                <c:formatCode>0%</c:formatCode>
                <c:ptCount val="11"/>
                <c:pt idx="0">
                  <c:v>0.81799999999999995</c:v>
                </c:pt>
                <c:pt idx="1">
                  <c:v>0.83299999999999996</c:v>
                </c:pt>
                <c:pt idx="2">
                  <c:v>0.88200000000000001</c:v>
                </c:pt>
                <c:pt idx="3">
                  <c:v>0.72699999999999998</c:v>
                </c:pt>
                <c:pt idx="4">
                  <c:v>0.85299999999999998</c:v>
                </c:pt>
                <c:pt idx="5">
                  <c:v>0.78400000000000003</c:v>
                </c:pt>
                <c:pt idx="6">
                  <c:v>0.75800000000000001</c:v>
                </c:pt>
                <c:pt idx="7">
                  <c:v>0.77800000000000002</c:v>
                </c:pt>
                <c:pt idx="8">
                  <c:v>0.85299999999999998</c:v>
                </c:pt>
                <c:pt idx="9">
                  <c:v>0.85699999999999998</c:v>
                </c:pt>
                <c:pt idx="10">
                  <c:v>0.70589999999999997</c:v>
                </c:pt>
              </c:numCache>
            </c:numRef>
          </c:val>
          <c:smooth val="0"/>
          <c:extLst>
            <c:ext xmlns:c16="http://schemas.microsoft.com/office/drawing/2014/chart" uri="{C3380CC4-5D6E-409C-BE32-E72D297353CC}">
              <c16:uniqueId val="{00000001-DDB6-40AA-8286-DEE8C070FBB5}"/>
            </c:ext>
          </c:extLst>
        </c:ser>
        <c:dLbls>
          <c:showLegendKey val="0"/>
          <c:showVal val="0"/>
          <c:showCatName val="0"/>
          <c:showSerName val="0"/>
          <c:showPercent val="0"/>
          <c:showBubbleSize val="0"/>
        </c:dLbls>
        <c:marker val="1"/>
        <c:smooth val="0"/>
        <c:axId val="433264032"/>
        <c:axId val="433263640"/>
      </c:lineChart>
      <c:catAx>
        <c:axId val="4332612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3248"/>
        <c:crosses val="autoZero"/>
        <c:auto val="1"/>
        <c:lblAlgn val="ctr"/>
        <c:lblOffset val="100"/>
        <c:noMultiLvlLbl val="0"/>
      </c:catAx>
      <c:valAx>
        <c:axId val="433263248"/>
        <c:scaling>
          <c:orientation val="minMax"/>
          <c:max val="20000000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Spending</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1288"/>
        <c:crosses val="autoZero"/>
        <c:crossBetween val="between"/>
        <c:dispUnits>
          <c:builtInUnit val="millions"/>
        </c:dispUnits>
      </c:valAx>
      <c:valAx>
        <c:axId val="433263640"/>
        <c:scaling>
          <c:orientation val="minMax"/>
          <c:max val="1"/>
        </c:scaling>
        <c:delete val="0"/>
        <c:axPos val="r"/>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dirty="0">
                    <a:solidFill>
                      <a:schemeClr val="tx1"/>
                    </a:solidFill>
                    <a:latin typeface="Arial" panose="020B0604020202020204" pitchFamily="34" charset="0"/>
                    <a:cs typeface="Arial" panose="020B0604020202020204" pitchFamily="34" charset="0"/>
                  </a:rPr>
                  <a:t>Races won</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Verdana" panose="020B0604030504040204" pitchFamily="34" charset="0"/>
                <a:cs typeface="Arial" panose="020B0604020202020204" pitchFamily="34" charset="0"/>
              </a:defRPr>
            </a:pPr>
            <a:endParaRPr lang="en-US"/>
          </a:p>
        </c:txPr>
        <c:crossAx val="433264032"/>
        <c:crosses val="max"/>
        <c:crossBetween val="between"/>
      </c:valAx>
      <c:catAx>
        <c:axId val="433264032"/>
        <c:scaling>
          <c:orientation val="minMax"/>
        </c:scaling>
        <c:delete val="1"/>
        <c:axPos val="b"/>
        <c:numFmt formatCode="General" sourceLinked="1"/>
        <c:majorTickMark val="out"/>
        <c:minorTickMark val="none"/>
        <c:tickLblPos val="nextTo"/>
        <c:crossAx val="433263640"/>
        <c:crosses val="autoZero"/>
        <c:auto val="1"/>
        <c:lblAlgn val="ctr"/>
        <c:lblOffset val="100"/>
        <c:noMultiLvlLbl val="0"/>
      </c:catAx>
      <c:spPr>
        <a:noFill/>
        <a:ln>
          <a:noFill/>
        </a:ln>
        <a:effectLst/>
      </c:spPr>
    </c:plotArea>
    <c:plotVisOnly val="1"/>
    <c:dispBlanksAs val="zero"/>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EB390B-1679-4D42-916B-FA08EB066A3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1897521-A706-4170-95E9-6700CBF64D79}">
      <dgm:prSet phldrT="[Text]"/>
      <dgm:spPr>
        <a:solidFill>
          <a:srgbClr val="0D3A70"/>
        </a:solidFill>
      </dgm:spPr>
      <dgm:t>
        <a:bodyPr/>
        <a:lstStyle/>
        <a:p>
          <a:r>
            <a:rPr lang="en-US" b="1" dirty="0">
              <a:latin typeface="Arial" panose="020B0604020202020204" pitchFamily="34" charset="0"/>
              <a:cs typeface="Arial" panose="020B0604020202020204" pitchFamily="34" charset="0"/>
            </a:rPr>
            <a:t>Physician Shortages</a:t>
          </a:r>
        </a:p>
      </dgm:t>
    </dgm:pt>
    <dgm:pt modelId="{08C04150-1B96-44DC-B3BF-D5232ED3C8C2}" type="parTrans" cxnId="{D290D09B-56B9-41A8-95AD-6ABC5D2E8D7D}">
      <dgm:prSet/>
      <dgm:spPr/>
      <dgm:t>
        <a:bodyPr/>
        <a:lstStyle/>
        <a:p>
          <a:endParaRPr lang="en-US">
            <a:latin typeface="Arial" panose="020B0604020202020204" pitchFamily="34" charset="0"/>
            <a:cs typeface="Arial" panose="020B0604020202020204" pitchFamily="34" charset="0"/>
          </a:endParaRPr>
        </a:p>
      </dgm:t>
    </dgm:pt>
    <dgm:pt modelId="{3DA0C380-2E1D-4E27-9F25-FAF23CAEF1AC}" type="sibTrans" cxnId="{D290D09B-56B9-41A8-95AD-6ABC5D2E8D7D}">
      <dgm:prSet/>
      <dgm:spPr/>
      <dgm:t>
        <a:bodyPr/>
        <a:lstStyle/>
        <a:p>
          <a:endParaRPr lang="en-US">
            <a:latin typeface="Arial" panose="020B0604020202020204" pitchFamily="34" charset="0"/>
            <a:cs typeface="Arial" panose="020B0604020202020204" pitchFamily="34" charset="0"/>
          </a:endParaRPr>
        </a:p>
      </dgm:t>
    </dgm:pt>
    <dgm:pt modelId="{AF606B6A-175F-454F-AC2E-0BAA6BEF2BAA}">
      <dgm:prSet phldrT="[Text]"/>
      <dgm:spPr>
        <a:solidFill>
          <a:srgbClr val="0D3A70"/>
        </a:solidFill>
      </dgm:spPr>
      <dgm:t>
        <a:bodyPr/>
        <a:lstStyle/>
        <a:p>
          <a:r>
            <a:rPr lang="en-US" b="1" dirty="0">
              <a:latin typeface="Arial" panose="020B0604020202020204" pitchFamily="34" charset="0"/>
              <a:cs typeface="Arial" panose="020B0604020202020204" pitchFamily="34" charset="0"/>
            </a:rPr>
            <a:t>Opioid Crisis</a:t>
          </a:r>
        </a:p>
      </dgm:t>
    </dgm:pt>
    <dgm:pt modelId="{D1D33B7B-06CC-40BF-BE8A-B0A59F26EF13}" type="parTrans" cxnId="{56ADF01F-E17F-4F6E-89E5-959585610175}">
      <dgm:prSet/>
      <dgm:spPr/>
      <dgm:t>
        <a:bodyPr/>
        <a:lstStyle/>
        <a:p>
          <a:endParaRPr lang="en-US">
            <a:latin typeface="Arial" panose="020B0604020202020204" pitchFamily="34" charset="0"/>
            <a:cs typeface="Arial" panose="020B0604020202020204" pitchFamily="34" charset="0"/>
          </a:endParaRPr>
        </a:p>
      </dgm:t>
    </dgm:pt>
    <dgm:pt modelId="{715B7F6C-EA98-4DAE-9FEA-32579E084DB8}" type="sibTrans" cxnId="{56ADF01F-E17F-4F6E-89E5-959585610175}">
      <dgm:prSet/>
      <dgm:spPr/>
      <dgm:t>
        <a:bodyPr/>
        <a:lstStyle/>
        <a:p>
          <a:endParaRPr lang="en-US">
            <a:latin typeface="Arial" panose="020B0604020202020204" pitchFamily="34" charset="0"/>
            <a:cs typeface="Arial" panose="020B0604020202020204" pitchFamily="34" charset="0"/>
          </a:endParaRPr>
        </a:p>
      </dgm:t>
    </dgm:pt>
    <dgm:pt modelId="{4084DACB-0945-4604-AFA6-7A22B35134F8}">
      <dgm:prSet phldrT="[Text]"/>
      <dgm:spPr>
        <a:solidFill>
          <a:srgbClr val="0D3A70"/>
        </a:solidFill>
      </dgm:spPr>
      <dgm:t>
        <a:bodyPr/>
        <a:lstStyle/>
        <a:p>
          <a:r>
            <a:rPr lang="en-US" b="1" dirty="0">
              <a:latin typeface="Arial" panose="020B0604020202020204" pitchFamily="34" charset="0"/>
              <a:cs typeface="Arial" panose="020B0604020202020204" pitchFamily="34" charset="0"/>
            </a:rPr>
            <a:t>Crushing Student Debt</a:t>
          </a:r>
        </a:p>
      </dgm:t>
    </dgm:pt>
    <dgm:pt modelId="{14BFD24F-7738-4AD3-9A91-1B9637EF36B4}" type="parTrans" cxnId="{D35960C9-7819-4F7A-BC1C-5871AE6A6656}">
      <dgm:prSet/>
      <dgm:spPr/>
      <dgm:t>
        <a:bodyPr/>
        <a:lstStyle/>
        <a:p>
          <a:endParaRPr lang="en-US">
            <a:latin typeface="Arial" panose="020B0604020202020204" pitchFamily="34" charset="0"/>
            <a:cs typeface="Arial" panose="020B0604020202020204" pitchFamily="34" charset="0"/>
          </a:endParaRPr>
        </a:p>
      </dgm:t>
    </dgm:pt>
    <dgm:pt modelId="{F326566F-875E-43C1-8F18-941E3BA7B1CE}" type="sibTrans" cxnId="{D35960C9-7819-4F7A-BC1C-5871AE6A6656}">
      <dgm:prSet/>
      <dgm:spPr/>
      <dgm:t>
        <a:bodyPr/>
        <a:lstStyle/>
        <a:p>
          <a:endParaRPr lang="en-US">
            <a:latin typeface="Arial" panose="020B0604020202020204" pitchFamily="34" charset="0"/>
            <a:cs typeface="Arial" panose="020B0604020202020204" pitchFamily="34" charset="0"/>
          </a:endParaRPr>
        </a:p>
      </dgm:t>
    </dgm:pt>
    <dgm:pt modelId="{7B83C30D-65D1-43A3-AF0C-A5F171E8D77D}">
      <dgm:prSet/>
      <dgm:spPr>
        <a:ln>
          <a:solidFill>
            <a:srgbClr val="027F91"/>
          </a:solidFill>
        </a:ln>
      </dgm:spPr>
      <dgm:t>
        <a:bodyPr/>
        <a:lstStyle/>
        <a:p>
          <a:r>
            <a:rPr lang="en-US" dirty="0">
              <a:latin typeface="Arial" panose="020B0604020202020204" pitchFamily="34" charset="0"/>
              <a:cs typeface="Arial" panose="020B0604020202020204" pitchFamily="34" charset="0"/>
            </a:rPr>
            <a:t>A shortage of 85,000 physicians in 2020</a:t>
          </a:r>
        </a:p>
      </dgm:t>
    </dgm:pt>
    <dgm:pt modelId="{C335BF96-6E20-4794-AB37-8737D7A3D441}" type="parTrans" cxnId="{630B8C58-A255-4452-B26A-0652E8940AA0}">
      <dgm:prSet/>
      <dgm:spPr/>
      <dgm:t>
        <a:bodyPr/>
        <a:lstStyle/>
        <a:p>
          <a:endParaRPr lang="en-US">
            <a:latin typeface="Arial" panose="020B0604020202020204" pitchFamily="34" charset="0"/>
            <a:cs typeface="Arial" panose="020B0604020202020204" pitchFamily="34" charset="0"/>
          </a:endParaRPr>
        </a:p>
      </dgm:t>
    </dgm:pt>
    <dgm:pt modelId="{D5C0421B-1064-401A-822B-4FEFEE8EB46D}" type="sibTrans" cxnId="{630B8C58-A255-4452-B26A-0652E8940AA0}">
      <dgm:prSet/>
      <dgm:spPr/>
      <dgm:t>
        <a:bodyPr/>
        <a:lstStyle/>
        <a:p>
          <a:endParaRPr lang="en-US">
            <a:latin typeface="Arial" panose="020B0604020202020204" pitchFamily="34" charset="0"/>
            <a:cs typeface="Arial" panose="020B0604020202020204" pitchFamily="34" charset="0"/>
          </a:endParaRPr>
        </a:p>
      </dgm:t>
    </dgm:pt>
    <dgm:pt modelId="{820C10BB-D71C-45A3-883B-408A2612C08E}">
      <dgm:prSet/>
      <dgm:spPr>
        <a:ln>
          <a:solidFill>
            <a:srgbClr val="027F91"/>
          </a:solidFill>
        </a:ln>
      </dgm:spPr>
      <dgm:t>
        <a:bodyPr/>
        <a:lstStyle/>
        <a:p>
          <a:r>
            <a:rPr lang="en-US" dirty="0">
              <a:latin typeface="Arial" panose="020B0604020202020204" pitchFamily="34" charset="0"/>
              <a:cs typeface="Arial" panose="020B0604020202020204" pitchFamily="34" charset="0"/>
            </a:rPr>
            <a:t>40% of all U.S. opioid overdose deaths involve a prescription opioid</a:t>
          </a:r>
        </a:p>
      </dgm:t>
    </dgm:pt>
    <dgm:pt modelId="{64FD8F84-0B14-481C-998D-4988A93ACE84}" type="parTrans" cxnId="{4775F8A8-7509-48E3-A57F-6C695FF198EC}">
      <dgm:prSet/>
      <dgm:spPr/>
      <dgm:t>
        <a:bodyPr/>
        <a:lstStyle/>
        <a:p>
          <a:endParaRPr lang="en-US">
            <a:latin typeface="Arial" panose="020B0604020202020204" pitchFamily="34" charset="0"/>
            <a:cs typeface="Arial" panose="020B0604020202020204" pitchFamily="34" charset="0"/>
          </a:endParaRPr>
        </a:p>
      </dgm:t>
    </dgm:pt>
    <dgm:pt modelId="{5EBC9BE4-E1A9-43D0-93A3-53C18594BBF8}" type="sibTrans" cxnId="{4775F8A8-7509-48E3-A57F-6C695FF198EC}">
      <dgm:prSet/>
      <dgm:spPr/>
      <dgm:t>
        <a:bodyPr/>
        <a:lstStyle/>
        <a:p>
          <a:endParaRPr lang="en-US">
            <a:latin typeface="Arial" panose="020B0604020202020204" pitchFamily="34" charset="0"/>
            <a:cs typeface="Arial" panose="020B0604020202020204" pitchFamily="34" charset="0"/>
          </a:endParaRPr>
        </a:p>
      </dgm:t>
    </dgm:pt>
    <dgm:pt modelId="{32F80906-3B18-4D55-9168-118095A09553}">
      <dgm:prSet/>
      <dgm:spPr>
        <a:ln>
          <a:solidFill>
            <a:srgbClr val="027F91"/>
          </a:solidFill>
        </a:ln>
      </dgm:spPr>
      <dgm:t>
        <a:bodyPr/>
        <a:lstStyle/>
        <a:p>
          <a:r>
            <a:rPr lang="en-US" dirty="0">
              <a:latin typeface="Arial" panose="020B0604020202020204" pitchFamily="34" charset="0"/>
              <a:cs typeface="Arial" panose="020B0604020202020204" pitchFamily="34" charset="0"/>
            </a:rPr>
            <a:t>Opioid deaths now higher than motor vehicle accidents</a:t>
          </a:r>
        </a:p>
      </dgm:t>
    </dgm:pt>
    <dgm:pt modelId="{14A4F5C4-0C8A-4EAF-98E1-0A716C2FF49D}" type="parTrans" cxnId="{EFAEEC25-8A1C-4C52-8CC1-457466AC4A60}">
      <dgm:prSet/>
      <dgm:spPr/>
      <dgm:t>
        <a:bodyPr/>
        <a:lstStyle/>
        <a:p>
          <a:endParaRPr lang="en-US">
            <a:latin typeface="Arial" panose="020B0604020202020204" pitchFamily="34" charset="0"/>
            <a:cs typeface="Arial" panose="020B0604020202020204" pitchFamily="34" charset="0"/>
          </a:endParaRPr>
        </a:p>
      </dgm:t>
    </dgm:pt>
    <dgm:pt modelId="{F4DA5BFA-43A3-46B3-806A-9E758C32A7D0}" type="sibTrans" cxnId="{EFAEEC25-8A1C-4C52-8CC1-457466AC4A60}">
      <dgm:prSet/>
      <dgm:spPr/>
      <dgm:t>
        <a:bodyPr/>
        <a:lstStyle/>
        <a:p>
          <a:endParaRPr lang="en-US">
            <a:latin typeface="Arial" panose="020B0604020202020204" pitchFamily="34" charset="0"/>
            <a:cs typeface="Arial" panose="020B0604020202020204" pitchFamily="34" charset="0"/>
          </a:endParaRPr>
        </a:p>
      </dgm:t>
    </dgm:pt>
    <dgm:pt modelId="{18F84F08-D208-48DC-99CB-26F10F6025E3}">
      <dgm:prSet/>
      <dgm:spPr>
        <a:ln>
          <a:solidFill>
            <a:srgbClr val="027F91"/>
          </a:solidFill>
        </a:ln>
      </dgm:spPr>
      <dgm:t>
        <a:bodyPr/>
        <a:lstStyle/>
        <a:p>
          <a:r>
            <a:rPr lang="en-US" dirty="0">
              <a:latin typeface="Arial" panose="020B0604020202020204" pitchFamily="34" charset="0"/>
              <a:cs typeface="Arial" panose="020B0604020202020204" pitchFamily="34" charset="0"/>
            </a:rPr>
            <a:t>Potential impact on primary care</a:t>
          </a:r>
        </a:p>
      </dgm:t>
    </dgm:pt>
    <dgm:pt modelId="{B5F62C9B-AD93-4EE3-94DD-D10FF1DA6E66}" type="parTrans" cxnId="{714F4473-98ED-4CAE-846C-F881B5B670F4}">
      <dgm:prSet/>
      <dgm:spPr/>
      <dgm:t>
        <a:bodyPr/>
        <a:lstStyle/>
        <a:p>
          <a:endParaRPr lang="en-US">
            <a:latin typeface="Arial" panose="020B0604020202020204" pitchFamily="34" charset="0"/>
            <a:cs typeface="Arial" panose="020B0604020202020204" pitchFamily="34" charset="0"/>
          </a:endParaRPr>
        </a:p>
      </dgm:t>
    </dgm:pt>
    <dgm:pt modelId="{9C208AD8-62AA-47AF-A7E4-E7CF934B0638}" type="sibTrans" cxnId="{714F4473-98ED-4CAE-846C-F881B5B670F4}">
      <dgm:prSet/>
      <dgm:spPr/>
      <dgm:t>
        <a:bodyPr/>
        <a:lstStyle/>
        <a:p>
          <a:endParaRPr lang="en-US">
            <a:latin typeface="Arial" panose="020B0604020202020204" pitchFamily="34" charset="0"/>
            <a:cs typeface="Arial" panose="020B0604020202020204" pitchFamily="34" charset="0"/>
          </a:endParaRPr>
        </a:p>
      </dgm:t>
    </dgm:pt>
    <dgm:pt modelId="{74C80DCD-ADDF-4B33-A952-BED99EAF0603}">
      <dgm:prSet/>
      <dgm:spPr>
        <a:ln>
          <a:solidFill>
            <a:srgbClr val="027F91"/>
          </a:solidFill>
        </a:ln>
      </dgm:spPr>
      <dgm:t>
        <a:bodyPr/>
        <a:lstStyle/>
        <a:p>
          <a:r>
            <a:rPr lang="en-US" dirty="0">
              <a:latin typeface="Arial" panose="020B0604020202020204" pitchFamily="34" charset="0"/>
              <a:cs typeface="Arial" panose="020B0604020202020204" pitchFamily="34" charset="0"/>
            </a:rPr>
            <a:t>Impact on economy</a:t>
          </a:r>
        </a:p>
      </dgm:t>
    </dgm:pt>
    <dgm:pt modelId="{2D4F762D-295E-4B9D-BAA6-F36423E0F45D}" type="parTrans" cxnId="{053DE633-C1EF-4723-8DC5-B19EB60509DE}">
      <dgm:prSet/>
      <dgm:spPr/>
      <dgm:t>
        <a:bodyPr/>
        <a:lstStyle/>
        <a:p>
          <a:endParaRPr lang="en-US">
            <a:latin typeface="Arial" panose="020B0604020202020204" pitchFamily="34" charset="0"/>
            <a:cs typeface="Arial" panose="020B0604020202020204" pitchFamily="34" charset="0"/>
          </a:endParaRPr>
        </a:p>
      </dgm:t>
    </dgm:pt>
    <dgm:pt modelId="{90867226-71D5-4E0D-B547-7BF64EAFF64B}" type="sibTrans" cxnId="{053DE633-C1EF-4723-8DC5-B19EB60509DE}">
      <dgm:prSet/>
      <dgm:spPr/>
      <dgm:t>
        <a:bodyPr/>
        <a:lstStyle/>
        <a:p>
          <a:endParaRPr lang="en-US">
            <a:latin typeface="Arial" panose="020B0604020202020204" pitchFamily="34" charset="0"/>
            <a:cs typeface="Arial" panose="020B0604020202020204" pitchFamily="34" charset="0"/>
          </a:endParaRPr>
        </a:p>
      </dgm:t>
    </dgm:pt>
    <dgm:pt modelId="{D64F394C-DBDA-4F9E-98AC-0C1747D40BDE}">
      <dgm:prSet/>
      <dgm:spPr>
        <a:ln>
          <a:solidFill>
            <a:srgbClr val="027F91"/>
          </a:solidFill>
        </a:ln>
      </dgm:spPr>
      <dgm:t>
        <a:bodyPr/>
        <a:lstStyle/>
        <a:p>
          <a:r>
            <a:rPr lang="en-US" dirty="0">
              <a:latin typeface="Arial" panose="020B0604020202020204" pitchFamily="34" charset="0"/>
              <a:cs typeface="Arial" panose="020B0604020202020204" pitchFamily="34" charset="0"/>
            </a:rPr>
            <a:t>Shortages impact rural communities more dramatically</a:t>
          </a:r>
        </a:p>
      </dgm:t>
    </dgm:pt>
    <dgm:pt modelId="{A9BBDE5E-FE81-40E9-985B-6680357FFD88}" type="parTrans" cxnId="{F32CB3AA-3F3C-4101-A11D-FF38E8575CC3}">
      <dgm:prSet/>
      <dgm:spPr/>
      <dgm:t>
        <a:bodyPr/>
        <a:lstStyle/>
        <a:p>
          <a:endParaRPr lang="en-US">
            <a:latin typeface="Arial" panose="020B0604020202020204" pitchFamily="34" charset="0"/>
            <a:cs typeface="Arial" panose="020B0604020202020204" pitchFamily="34" charset="0"/>
          </a:endParaRPr>
        </a:p>
      </dgm:t>
    </dgm:pt>
    <dgm:pt modelId="{0B9A05E8-C192-43C3-9DDB-6EA94D2286DB}" type="sibTrans" cxnId="{F32CB3AA-3F3C-4101-A11D-FF38E8575CC3}">
      <dgm:prSet/>
      <dgm:spPr/>
      <dgm:t>
        <a:bodyPr/>
        <a:lstStyle/>
        <a:p>
          <a:endParaRPr lang="en-US">
            <a:latin typeface="Arial" panose="020B0604020202020204" pitchFamily="34" charset="0"/>
            <a:cs typeface="Arial" panose="020B0604020202020204" pitchFamily="34" charset="0"/>
          </a:endParaRPr>
        </a:p>
      </dgm:t>
    </dgm:pt>
    <dgm:pt modelId="{A49FAB97-9A9B-411C-B2FA-E5A27A3C6943}" type="pres">
      <dgm:prSet presAssocID="{EBEB390B-1679-4D42-916B-FA08EB066A31}" presName="linear" presStyleCnt="0">
        <dgm:presLayoutVars>
          <dgm:dir/>
          <dgm:animLvl val="lvl"/>
          <dgm:resizeHandles val="exact"/>
        </dgm:presLayoutVars>
      </dgm:prSet>
      <dgm:spPr/>
    </dgm:pt>
    <dgm:pt modelId="{B1299FFF-A474-46B2-9D75-CA1BCF8BD04C}" type="pres">
      <dgm:prSet presAssocID="{D1897521-A706-4170-95E9-6700CBF64D79}" presName="parentLin" presStyleCnt="0"/>
      <dgm:spPr/>
    </dgm:pt>
    <dgm:pt modelId="{644BBC76-4596-4B61-B1D1-5EA5BD98B86E}" type="pres">
      <dgm:prSet presAssocID="{D1897521-A706-4170-95E9-6700CBF64D79}" presName="parentLeftMargin" presStyleLbl="node1" presStyleIdx="0" presStyleCnt="3"/>
      <dgm:spPr/>
    </dgm:pt>
    <dgm:pt modelId="{C863A066-C28A-4660-ABCA-D34B53DB2996}" type="pres">
      <dgm:prSet presAssocID="{D1897521-A706-4170-95E9-6700CBF64D79}" presName="parentText" presStyleLbl="node1" presStyleIdx="0" presStyleCnt="3">
        <dgm:presLayoutVars>
          <dgm:chMax val="0"/>
          <dgm:bulletEnabled val="1"/>
        </dgm:presLayoutVars>
      </dgm:prSet>
      <dgm:spPr/>
    </dgm:pt>
    <dgm:pt modelId="{636F7ED1-392A-409A-B541-B6F3CF81EA58}" type="pres">
      <dgm:prSet presAssocID="{D1897521-A706-4170-95E9-6700CBF64D79}" presName="negativeSpace" presStyleCnt="0"/>
      <dgm:spPr/>
    </dgm:pt>
    <dgm:pt modelId="{F5AAD4E8-705C-4982-9738-FCDE71B7B7E2}" type="pres">
      <dgm:prSet presAssocID="{D1897521-A706-4170-95E9-6700CBF64D79}" presName="childText" presStyleLbl="conFgAcc1" presStyleIdx="0" presStyleCnt="3">
        <dgm:presLayoutVars>
          <dgm:bulletEnabled val="1"/>
        </dgm:presLayoutVars>
      </dgm:prSet>
      <dgm:spPr/>
    </dgm:pt>
    <dgm:pt modelId="{5391C4DC-B4FD-40D0-9E9B-2269E0035E07}" type="pres">
      <dgm:prSet presAssocID="{3DA0C380-2E1D-4E27-9F25-FAF23CAEF1AC}" presName="spaceBetweenRectangles" presStyleCnt="0"/>
      <dgm:spPr/>
    </dgm:pt>
    <dgm:pt modelId="{3BE99CC1-B00A-4EFA-9787-4F7BF861E0ED}" type="pres">
      <dgm:prSet presAssocID="{AF606B6A-175F-454F-AC2E-0BAA6BEF2BAA}" presName="parentLin" presStyleCnt="0"/>
      <dgm:spPr/>
    </dgm:pt>
    <dgm:pt modelId="{6C45665E-FD02-484C-9999-50CA5A3AC4AB}" type="pres">
      <dgm:prSet presAssocID="{AF606B6A-175F-454F-AC2E-0BAA6BEF2BAA}" presName="parentLeftMargin" presStyleLbl="node1" presStyleIdx="0" presStyleCnt="3"/>
      <dgm:spPr/>
    </dgm:pt>
    <dgm:pt modelId="{1434D5B9-D5B1-4CDB-8A35-58B82BE17950}" type="pres">
      <dgm:prSet presAssocID="{AF606B6A-175F-454F-AC2E-0BAA6BEF2BAA}" presName="parentText" presStyleLbl="node1" presStyleIdx="1" presStyleCnt="3">
        <dgm:presLayoutVars>
          <dgm:chMax val="0"/>
          <dgm:bulletEnabled val="1"/>
        </dgm:presLayoutVars>
      </dgm:prSet>
      <dgm:spPr/>
    </dgm:pt>
    <dgm:pt modelId="{6D83E14E-028A-4458-AA53-C98D25F17CDD}" type="pres">
      <dgm:prSet presAssocID="{AF606B6A-175F-454F-AC2E-0BAA6BEF2BAA}" presName="negativeSpace" presStyleCnt="0"/>
      <dgm:spPr/>
    </dgm:pt>
    <dgm:pt modelId="{A18C2DF1-974D-45B4-8B46-E78E640C3FFB}" type="pres">
      <dgm:prSet presAssocID="{AF606B6A-175F-454F-AC2E-0BAA6BEF2BAA}" presName="childText" presStyleLbl="conFgAcc1" presStyleIdx="1" presStyleCnt="3">
        <dgm:presLayoutVars>
          <dgm:bulletEnabled val="1"/>
        </dgm:presLayoutVars>
      </dgm:prSet>
      <dgm:spPr/>
    </dgm:pt>
    <dgm:pt modelId="{C14D47AE-C31C-498E-AE00-B62BFA7AB74C}" type="pres">
      <dgm:prSet presAssocID="{715B7F6C-EA98-4DAE-9FEA-32579E084DB8}" presName="spaceBetweenRectangles" presStyleCnt="0"/>
      <dgm:spPr/>
    </dgm:pt>
    <dgm:pt modelId="{A1829400-3DDE-4802-997E-E8A3B5D20C7A}" type="pres">
      <dgm:prSet presAssocID="{4084DACB-0945-4604-AFA6-7A22B35134F8}" presName="parentLin" presStyleCnt="0"/>
      <dgm:spPr/>
    </dgm:pt>
    <dgm:pt modelId="{CD183987-63E3-4DB1-8984-DBE9DE982CE5}" type="pres">
      <dgm:prSet presAssocID="{4084DACB-0945-4604-AFA6-7A22B35134F8}" presName="parentLeftMargin" presStyleLbl="node1" presStyleIdx="1" presStyleCnt="3"/>
      <dgm:spPr/>
    </dgm:pt>
    <dgm:pt modelId="{DD9F9FB5-1EAB-4FFD-9D2A-B400BEF156AA}" type="pres">
      <dgm:prSet presAssocID="{4084DACB-0945-4604-AFA6-7A22B35134F8}" presName="parentText" presStyleLbl="node1" presStyleIdx="2" presStyleCnt="3">
        <dgm:presLayoutVars>
          <dgm:chMax val="0"/>
          <dgm:bulletEnabled val="1"/>
        </dgm:presLayoutVars>
      </dgm:prSet>
      <dgm:spPr/>
    </dgm:pt>
    <dgm:pt modelId="{EA0D7460-5D56-4618-BFB6-36A91AB8CD4E}" type="pres">
      <dgm:prSet presAssocID="{4084DACB-0945-4604-AFA6-7A22B35134F8}" presName="negativeSpace" presStyleCnt="0"/>
      <dgm:spPr/>
    </dgm:pt>
    <dgm:pt modelId="{52214D95-C0BD-467E-819E-0D1B57E4DD60}" type="pres">
      <dgm:prSet presAssocID="{4084DACB-0945-4604-AFA6-7A22B35134F8}" presName="childText" presStyleLbl="conFgAcc1" presStyleIdx="2" presStyleCnt="3">
        <dgm:presLayoutVars>
          <dgm:bulletEnabled val="1"/>
        </dgm:presLayoutVars>
      </dgm:prSet>
      <dgm:spPr/>
    </dgm:pt>
  </dgm:ptLst>
  <dgm:cxnLst>
    <dgm:cxn modelId="{4983D017-7C8E-4FD8-AC15-ECED5B79349E}" type="presOf" srcId="{EBEB390B-1679-4D42-916B-FA08EB066A31}" destId="{A49FAB97-9A9B-411C-B2FA-E5A27A3C6943}" srcOrd="0" destOrd="0" presId="urn:microsoft.com/office/officeart/2005/8/layout/list1"/>
    <dgm:cxn modelId="{0955EF1B-561D-466B-B064-614989932F6A}" type="presOf" srcId="{18F84F08-D208-48DC-99CB-26F10F6025E3}" destId="{52214D95-C0BD-467E-819E-0D1B57E4DD60}" srcOrd="0" destOrd="0" presId="urn:microsoft.com/office/officeart/2005/8/layout/list1"/>
    <dgm:cxn modelId="{56ADF01F-E17F-4F6E-89E5-959585610175}" srcId="{EBEB390B-1679-4D42-916B-FA08EB066A31}" destId="{AF606B6A-175F-454F-AC2E-0BAA6BEF2BAA}" srcOrd="1" destOrd="0" parTransId="{D1D33B7B-06CC-40BF-BE8A-B0A59F26EF13}" sibTransId="{715B7F6C-EA98-4DAE-9FEA-32579E084DB8}"/>
    <dgm:cxn modelId="{1CACB922-80E6-42C0-8E10-C118FB4502F0}" type="presOf" srcId="{D64F394C-DBDA-4F9E-98AC-0C1747D40BDE}" destId="{F5AAD4E8-705C-4982-9738-FCDE71B7B7E2}" srcOrd="0" destOrd="1" presId="urn:microsoft.com/office/officeart/2005/8/layout/list1"/>
    <dgm:cxn modelId="{EFAEEC25-8A1C-4C52-8CC1-457466AC4A60}" srcId="{AF606B6A-175F-454F-AC2E-0BAA6BEF2BAA}" destId="{32F80906-3B18-4D55-9168-118095A09553}" srcOrd="1" destOrd="0" parTransId="{14A4F5C4-0C8A-4EAF-98E1-0A716C2FF49D}" sibTransId="{F4DA5BFA-43A3-46B3-806A-9E758C32A7D0}"/>
    <dgm:cxn modelId="{053DE633-C1EF-4723-8DC5-B19EB60509DE}" srcId="{4084DACB-0945-4604-AFA6-7A22B35134F8}" destId="{74C80DCD-ADDF-4B33-A952-BED99EAF0603}" srcOrd="1" destOrd="0" parTransId="{2D4F762D-295E-4B9D-BAA6-F36423E0F45D}" sibTransId="{90867226-71D5-4E0D-B547-7BF64EAFF64B}"/>
    <dgm:cxn modelId="{CABC075D-A628-44F8-9CE1-9CB83D0647D0}" type="presOf" srcId="{7B83C30D-65D1-43A3-AF0C-A5F171E8D77D}" destId="{F5AAD4E8-705C-4982-9738-FCDE71B7B7E2}" srcOrd="0" destOrd="0" presId="urn:microsoft.com/office/officeart/2005/8/layout/list1"/>
    <dgm:cxn modelId="{3DF51E64-6699-4BAB-8890-03CF317D7BE4}" type="presOf" srcId="{74C80DCD-ADDF-4B33-A952-BED99EAF0603}" destId="{52214D95-C0BD-467E-819E-0D1B57E4DD60}" srcOrd="0" destOrd="1" presId="urn:microsoft.com/office/officeart/2005/8/layout/list1"/>
    <dgm:cxn modelId="{714F4473-98ED-4CAE-846C-F881B5B670F4}" srcId="{4084DACB-0945-4604-AFA6-7A22B35134F8}" destId="{18F84F08-D208-48DC-99CB-26F10F6025E3}" srcOrd="0" destOrd="0" parTransId="{B5F62C9B-AD93-4EE3-94DD-D10FF1DA6E66}" sibTransId="{9C208AD8-62AA-47AF-A7E4-E7CF934B0638}"/>
    <dgm:cxn modelId="{81F38957-1EFB-41B3-B6DC-D9B9D80DA649}" type="presOf" srcId="{4084DACB-0945-4604-AFA6-7A22B35134F8}" destId="{CD183987-63E3-4DB1-8984-DBE9DE982CE5}" srcOrd="0" destOrd="0" presId="urn:microsoft.com/office/officeart/2005/8/layout/list1"/>
    <dgm:cxn modelId="{630B8C58-A255-4452-B26A-0652E8940AA0}" srcId="{D1897521-A706-4170-95E9-6700CBF64D79}" destId="{7B83C30D-65D1-43A3-AF0C-A5F171E8D77D}" srcOrd="0" destOrd="0" parTransId="{C335BF96-6E20-4794-AB37-8737D7A3D441}" sibTransId="{D5C0421B-1064-401A-822B-4FEFEE8EB46D}"/>
    <dgm:cxn modelId="{AF4D3B7F-E5FF-4E75-826E-689629C9C828}" type="presOf" srcId="{AF606B6A-175F-454F-AC2E-0BAA6BEF2BAA}" destId="{1434D5B9-D5B1-4CDB-8A35-58B82BE17950}" srcOrd="1" destOrd="0" presId="urn:microsoft.com/office/officeart/2005/8/layout/list1"/>
    <dgm:cxn modelId="{BD8A1484-A251-46A2-9E39-EB891ACF15A8}" type="presOf" srcId="{AF606B6A-175F-454F-AC2E-0BAA6BEF2BAA}" destId="{6C45665E-FD02-484C-9999-50CA5A3AC4AB}" srcOrd="0" destOrd="0" presId="urn:microsoft.com/office/officeart/2005/8/layout/list1"/>
    <dgm:cxn modelId="{3723F187-E377-4D06-A3D9-500B11952058}" type="presOf" srcId="{D1897521-A706-4170-95E9-6700CBF64D79}" destId="{C863A066-C28A-4660-ABCA-D34B53DB2996}" srcOrd="1" destOrd="0" presId="urn:microsoft.com/office/officeart/2005/8/layout/list1"/>
    <dgm:cxn modelId="{D290D09B-56B9-41A8-95AD-6ABC5D2E8D7D}" srcId="{EBEB390B-1679-4D42-916B-FA08EB066A31}" destId="{D1897521-A706-4170-95E9-6700CBF64D79}" srcOrd="0" destOrd="0" parTransId="{08C04150-1B96-44DC-B3BF-D5232ED3C8C2}" sibTransId="{3DA0C380-2E1D-4E27-9F25-FAF23CAEF1AC}"/>
    <dgm:cxn modelId="{4775F8A8-7509-48E3-A57F-6C695FF198EC}" srcId="{AF606B6A-175F-454F-AC2E-0BAA6BEF2BAA}" destId="{820C10BB-D71C-45A3-883B-408A2612C08E}" srcOrd="0" destOrd="0" parTransId="{64FD8F84-0B14-481C-998D-4988A93ACE84}" sibTransId="{5EBC9BE4-E1A9-43D0-93A3-53C18594BBF8}"/>
    <dgm:cxn modelId="{F32CB3AA-3F3C-4101-A11D-FF38E8575CC3}" srcId="{D1897521-A706-4170-95E9-6700CBF64D79}" destId="{D64F394C-DBDA-4F9E-98AC-0C1747D40BDE}" srcOrd="1" destOrd="0" parTransId="{A9BBDE5E-FE81-40E9-985B-6680357FFD88}" sibTransId="{0B9A05E8-C192-43C3-9DDB-6EA94D2286DB}"/>
    <dgm:cxn modelId="{60087FBB-4E1A-4436-9903-954734D4FE1D}" type="presOf" srcId="{D1897521-A706-4170-95E9-6700CBF64D79}" destId="{644BBC76-4596-4B61-B1D1-5EA5BD98B86E}" srcOrd="0" destOrd="0" presId="urn:microsoft.com/office/officeart/2005/8/layout/list1"/>
    <dgm:cxn modelId="{D35960C9-7819-4F7A-BC1C-5871AE6A6656}" srcId="{EBEB390B-1679-4D42-916B-FA08EB066A31}" destId="{4084DACB-0945-4604-AFA6-7A22B35134F8}" srcOrd="2" destOrd="0" parTransId="{14BFD24F-7738-4AD3-9A91-1B9637EF36B4}" sibTransId="{F326566F-875E-43C1-8F18-941E3BA7B1CE}"/>
    <dgm:cxn modelId="{CEF568CE-45D2-4AAB-BEE4-BBA4602F0FCD}" type="presOf" srcId="{820C10BB-D71C-45A3-883B-408A2612C08E}" destId="{A18C2DF1-974D-45B4-8B46-E78E640C3FFB}" srcOrd="0" destOrd="0" presId="urn:microsoft.com/office/officeart/2005/8/layout/list1"/>
    <dgm:cxn modelId="{B3112EDF-27B7-4E2B-9982-75C85A0FAA61}" type="presOf" srcId="{4084DACB-0945-4604-AFA6-7A22B35134F8}" destId="{DD9F9FB5-1EAB-4FFD-9D2A-B400BEF156AA}" srcOrd="1" destOrd="0" presId="urn:microsoft.com/office/officeart/2005/8/layout/list1"/>
    <dgm:cxn modelId="{E3E4C2E9-1D4D-4C9C-85BD-D8FBE4B6FB2A}" type="presOf" srcId="{32F80906-3B18-4D55-9168-118095A09553}" destId="{A18C2DF1-974D-45B4-8B46-E78E640C3FFB}" srcOrd="0" destOrd="1" presId="urn:microsoft.com/office/officeart/2005/8/layout/list1"/>
    <dgm:cxn modelId="{D4D07DE9-6799-4E6D-B1C2-3C5D0A0EE728}" type="presParOf" srcId="{A49FAB97-9A9B-411C-B2FA-E5A27A3C6943}" destId="{B1299FFF-A474-46B2-9D75-CA1BCF8BD04C}" srcOrd="0" destOrd="0" presId="urn:microsoft.com/office/officeart/2005/8/layout/list1"/>
    <dgm:cxn modelId="{3764A59D-10A9-4871-8693-CFE5E08210DE}" type="presParOf" srcId="{B1299FFF-A474-46B2-9D75-CA1BCF8BD04C}" destId="{644BBC76-4596-4B61-B1D1-5EA5BD98B86E}" srcOrd="0" destOrd="0" presId="urn:microsoft.com/office/officeart/2005/8/layout/list1"/>
    <dgm:cxn modelId="{2341F043-C06C-4EA1-B5F0-526F45D4FE4A}" type="presParOf" srcId="{B1299FFF-A474-46B2-9D75-CA1BCF8BD04C}" destId="{C863A066-C28A-4660-ABCA-D34B53DB2996}" srcOrd="1" destOrd="0" presId="urn:microsoft.com/office/officeart/2005/8/layout/list1"/>
    <dgm:cxn modelId="{121736DC-A4DD-4BBE-AA91-1C460BA4448B}" type="presParOf" srcId="{A49FAB97-9A9B-411C-B2FA-E5A27A3C6943}" destId="{636F7ED1-392A-409A-B541-B6F3CF81EA58}" srcOrd="1" destOrd="0" presId="urn:microsoft.com/office/officeart/2005/8/layout/list1"/>
    <dgm:cxn modelId="{E221BD46-C6EA-442A-B5A1-D900458689C5}" type="presParOf" srcId="{A49FAB97-9A9B-411C-B2FA-E5A27A3C6943}" destId="{F5AAD4E8-705C-4982-9738-FCDE71B7B7E2}" srcOrd="2" destOrd="0" presId="urn:microsoft.com/office/officeart/2005/8/layout/list1"/>
    <dgm:cxn modelId="{A8824BC5-7000-4D1F-819E-F24FE5B5D6D2}" type="presParOf" srcId="{A49FAB97-9A9B-411C-B2FA-E5A27A3C6943}" destId="{5391C4DC-B4FD-40D0-9E9B-2269E0035E07}" srcOrd="3" destOrd="0" presId="urn:microsoft.com/office/officeart/2005/8/layout/list1"/>
    <dgm:cxn modelId="{FD3C1153-8F57-4C89-90C1-11ED12019D77}" type="presParOf" srcId="{A49FAB97-9A9B-411C-B2FA-E5A27A3C6943}" destId="{3BE99CC1-B00A-4EFA-9787-4F7BF861E0ED}" srcOrd="4" destOrd="0" presId="urn:microsoft.com/office/officeart/2005/8/layout/list1"/>
    <dgm:cxn modelId="{CE9EC2F1-A20E-402D-AF5A-4B6BB8A64361}" type="presParOf" srcId="{3BE99CC1-B00A-4EFA-9787-4F7BF861E0ED}" destId="{6C45665E-FD02-484C-9999-50CA5A3AC4AB}" srcOrd="0" destOrd="0" presId="urn:microsoft.com/office/officeart/2005/8/layout/list1"/>
    <dgm:cxn modelId="{186B760A-07D3-433C-9955-F5898A70F242}" type="presParOf" srcId="{3BE99CC1-B00A-4EFA-9787-4F7BF861E0ED}" destId="{1434D5B9-D5B1-4CDB-8A35-58B82BE17950}" srcOrd="1" destOrd="0" presId="urn:microsoft.com/office/officeart/2005/8/layout/list1"/>
    <dgm:cxn modelId="{D3F248A3-193D-4869-98DE-D48441E53D83}" type="presParOf" srcId="{A49FAB97-9A9B-411C-B2FA-E5A27A3C6943}" destId="{6D83E14E-028A-4458-AA53-C98D25F17CDD}" srcOrd="5" destOrd="0" presId="urn:microsoft.com/office/officeart/2005/8/layout/list1"/>
    <dgm:cxn modelId="{496461C6-E63F-4D75-9E66-4C0BB27996EA}" type="presParOf" srcId="{A49FAB97-9A9B-411C-B2FA-E5A27A3C6943}" destId="{A18C2DF1-974D-45B4-8B46-E78E640C3FFB}" srcOrd="6" destOrd="0" presId="urn:microsoft.com/office/officeart/2005/8/layout/list1"/>
    <dgm:cxn modelId="{FCE6DBF5-299F-4646-A60C-B686A7923B03}" type="presParOf" srcId="{A49FAB97-9A9B-411C-B2FA-E5A27A3C6943}" destId="{C14D47AE-C31C-498E-AE00-B62BFA7AB74C}" srcOrd="7" destOrd="0" presId="urn:microsoft.com/office/officeart/2005/8/layout/list1"/>
    <dgm:cxn modelId="{5CB7FF7A-D96A-45CC-AA6A-7623DED1E0C6}" type="presParOf" srcId="{A49FAB97-9A9B-411C-B2FA-E5A27A3C6943}" destId="{A1829400-3DDE-4802-997E-E8A3B5D20C7A}" srcOrd="8" destOrd="0" presId="urn:microsoft.com/office/officeart/2005/8/layout/list1"/>
    <dgm:cxn modelId="{57DA3917-38AC-4B46-9B0A-7F63B30A0B41}" type="presParOf" srcId="{A1829400-3DDE-4802-997E-E8A3B5D20C7A}" destId="{CD183987-63E3-4DB1-8984-DBE9DE982CE5}" srcOrd="0" destOrd="0" presId="urn:microsoft.com/office/officeart/2005/8/layout/list1"/>
    <dgm:cxn modelId="{1AE4CEAB-6E64-40A1-A4EB-99BEF4E1D4D9}" type="presParOf" srcId="{A1829400-3DDE-4802-997E-E8A3B5D20C7A}" destId="{DD9F9FB5-1EAB-4FFD-9D2A-B400BEF156AA}" srcOrd="1" destOrd="0" presId="urn:microsoft.com/office/officeart/2005/8/layout/list1"/>
    <dgm:cxn modelId="{BCBC8CCF-AA74-49BE-9513-2A595436EA40}" type="presParOf" srcId="{A49FAB97-9A9B-411C-B2FA-E5A27A3C6943}" destId="{EA0D7460-5D56-4618-BFB6-36A91AB8CD4E}" srcOrd="9" destOrd="0" presId="urn:microsoft.com/office/officeart/2005/8/layout/list1"/>
    <dgm:cxn modelId="{76458C69-87E4-433C-8E17-1C81C1107AA1}" type="presParOf" srcId="{A49FAB97-9A9B-411C-B2FA-E5A27A3C6943}" destId="{52214D95-C0BD-467E-819E-0D1B57E4DD6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3F8089E-D9F6-4C68-BB0B-875B60517C8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FE113A5-8C3C-4321-868A-9874BF5168E2}">
      <dgm:prSet phldrT="[Text]" custT="1"/>
      <dgm:spPr>
        <a:solidFill>
          <a:srgbClr val="22A49C"/>
        </a:solidFill>
        <a:ln>
          <a:solidFill>
            <a:srgbClr val="22A49C"/>
          </a:solidFill>
        </a:ln>
      </dgm:spPr>
      <dgm:t>
        <a:bodyPr/>
        <a:lstStyle/>
        <a:p>
          <a:r>
            <a:rPr lang="en-US" sz="1200" b="1" dirty="0">
              <a:latin typeface="+mj-lt"/>
            </a:rPr>
            <a:t>October, 2017</a:t>
          </a:r>
        </a:p>
      </dgm:t>
    </dgm:pt>
    <dgm:pt modelId="{0E720BCF-5C95-4BCB-893B-ACC1A22EEF25}" type="parTrans" cxnId="{07F7E050-C0DB-4110-9F38-700AD24F503B}">
      <dgm:prSet/>
      <dgm:spPr/>
      <dgm:t>
        <a:bodyPr/>
        <a:lstStyle/>
        <a:p>
          <a:endParaRPr lang="en-US">
            <a:latin typeface="+mj-lt"/>
          </a:endParaRPr>
        </a:p>
      </dgm:t>
    </dgm:pt>
    <dgm:pt modelId="{833F6036-ECE7-4EC3-BBEC-B0CEAB3BEAFE}" type="sibTrans" cxnId="{07F7E050-C0DB-4110-9F38-700AD24F503B}">
      <dgm:prSet/>
      <dgm:spPr/>
      <dgm:t>
        <a:bodyPr/>
        <a:lstStyle/>
        <a:p>
          <a:endParaRPr lang="en-US">
            <a:latin typeface="+mj-lt"/>
          </a:endParaRPr>
        </a:p>
      </dgm:t>
    </dgm:pt>
    <dgm:pt modelId="{30867BFB-A34F-48C5-896F-3E759B47B55B}">
      <dgm:prSet phldrT="[Text]"/>
      <dgm:spPr>
        <a:ln>
          <a:solidFill>
            <a:srgbClr val="22A49C"/>
          </a:solidFill>
        </a:ln>
      </dgm:spPr>
      <dgm:t>
        <a:bodyPr/>
        <a:lstStyle/>
        <a:p>
          <a:r>
            <a:rPr lang="en-US" dirty="0">
              <a:latin typeface="+mj-lt"/>
            </a:rPr>
            <a:t>AOA collaborates with osteopathic profession to draft SUDs Act </a:t>
          </a:r>
        </a:p>
      </dgm:t>
    </dgm:pt>
    <dgm:pt modelId="{B47AD867-1BC7-4C71-97D8-85661C88111A}" type="parTrans" cxnId="{5C06949D-A406-403F-B0B0-A61542A64146}">
      <dgm:prSet/>
      <dgm:spPr/>
      <dgm:t>
        <a:bodyPr/>
        <a:lstStyle/>
        <a:p>
          <a:endParaRPr lang="en-US">
            <a:latin typeface="+mj-lt"/>
          </a:endParaRPr>
        </a:p>
      </dgm:t>
    </dgm:pt>
    <dgm:pt modelId="{46B93B1A-D22E-4BB1-9EB6-8847151AE53C}" type="sibTrans" cxnId="{5C06949D-A406-403F-B0B0-A61542A64146}">
      <dgm:prSet/>
      <dgm:spPr/>
      <dgm:t>
        <a:bodyPr/>
        <a:lstStyle/>
        <a:p>
          <a:endParaRPr lang="en-US">
            <a:latin typeface="+mj-lt"/>
          </a:endParaRPr>
        </a:p>
      </dgm:t>
    </dgm:pt>
    <dgm:pt modelId="{3BE7606A-C438-46AD-BC5C-5D9E6E1B963A}">
      <dgm:prSet phldrT="[Text]" custT="1"/>
      <dgm:spPr>
        <a:solidFill>
          <a:srgbClr val="22A49C"/>
        </a:solidFill>
        <a:ln>
          <a:solidFill>
            <a:srgbClr val="22A49C"/>
          </a:solidFill>
        </a:ln>
      </dgm:spPr>
      <dgm:t>
        <a:bodyPr/>
        <a:lstStyle/>
        <a:p>
          <a:r>
            <a:rPr lang="en-US" sz="1200" b="1" dirty="0">
              <a:latin typeface="+mj-lt"/>
            </a:rPr>
            <a:t>Feb, 2018</a:t>
          </a:r>
        </a:p>
      </dgm:t>
    </dgm:pt>
    <dgm:pt modelId="{B8B4AFD9-34BB-496A-8E31-B66761244505}" type="parTrans" cxnId="{AB28F1A1-90FE-426E-AEEC-8E7C232FAAA6}">
      <dgm:prSet/>
      <dgm:spPr/>
      <dgm:t>
        <a:bodyPr/>
        <a:lstStyle/>
        <a:p>
          <a:endParaRPr lang="en-US">
            <a:latin typeface="+mj-lt"/>
          </a:endParaRPr>
        </a:p>
      </dgm:t>
    </dgm:pt>
    <dgm:pt modelId="{5383B1CB-E06E-456E-80F4-F72F9D658C8F}" type="sibTrans" cxnId="{AB28F1A1-90FE-426E-AEEC-8E7C232FAAA6}">
      <dgm:prSet/>
      <dgm:spPr/>
      <dgm:t>
        <a:bodyPr/>
        <a:lstStyle/>
        <a:p>
          <a:endParaRPr lang="en-US">
            <a:latin typeface="+mj-lt"/>
          </a:endParaRPr>
        </a:p>
      </dgm:t>
    </dgm:pt>
    <dgm:pt modelId="{7FDA2BAE-EAFB-404A-85FA-F7380A0A0D7C}">
      <dgm:prSet phldrT="[Text]"/>
      <dgm:spPr>
        <a:ln>
          <a:solidFill>
            <a:srgbClr val="22A49C"/>
          </a:solidFill>
        </a:ln>
      </dgm:spPr>
      <dgm:t>
        <a:bodyPr/>
        <a:lstStyle/>
        <a:p>
          <a:r>
            <a:rPr lang="en-US" dirty="0">
              <a:latin typeface="+mj-lt"/>
            </a:rPr>
            <a:t>SUDs Act introduced in the House of Representatives</a:t>
          </a:r>
        </a:p>
      </dgm:t>
    </dgm:pt>
    <dgm:pt modelId="{304EFF3C-5CD5-4A77-BDFE-87825F987254}" type="parTrans" cxnId="{DF1A8020-5060-46AF-8A80-C26AA9EA7ECA}">
      <dgm:prSet/>
      <dgm:spPr/>
      <dgm:t>
        <a:bodyPr/>
        <a:lstStyle/>
        <a:p>
          <a:endParaRPr lang="en-US">
            <a:latin typeface="+mj-lt"/>
          </a:endParaRPr>
        </a:p>
      </dgm:t>
    </dgm:pt>
    <dgm:pt modelId="{B1CD4585-80C5-4716-BEB1-A1B13A58168E}" type="sibTrans" cxnId="{DF1A8020-5060-46AF-8A80-C26AA9EA7ECA}">
      <dgm:prSet/>
      <dgm:spPr/>
      <dgm:t>
        <a:bodyPr/>
        <a:lstStyle/>
        <a:p>
          <a:endParaRPr lang="en-US">
            <a:latin typeface="+mj-lt"/>
          </a:endParaRPr>
        </a:p>
      </dgm:t>
    </dgm:pt>
    <dgm:pt modelId="{9680C8C5-03F8-445F-BB1E-F5A08BD0197A}">
      <dgm:prSet phldrT="[Text]" custT="1"/>
      <dgm:spPr>
        <a:solidFill>
          <a:srgbClr val="22A49C"/>
        </a:solidFill>
        <a:ln>
          <a:solidFill>
            <a:srgbClr val="22A49C"/>
          </a:solidFill>
        </a:ln>
      </dgm:spPr>
      <dgm:t>
        <a:bodyPr/>
        <a:lstStyle/>
        <a:p>
          <a:r>
            <a:rPr lang="en-US" sz="1200" b="1" dirty="0">
              <a:latin typeface="+mj-lt"/>
            </a:rPr>
            <a:t>March, 2018</a:t>
          </a:r>
        </a:p>
      </dgm:t>
    </dgm:pt>
    <dgm:pt modelId="{7E639100-1037-4D88-B97F-34DE35E64C20}" type="parTrans" cxnId="{1668FBE5-F980-4D1A-8A04-95B2A7F040DC}">
      <dgm:prSet/>
      <dgm:spPr/>
      <dgm:t>
        <a:bodyPr/>
        <a:lstStyle/>
        <a:p>
          <a:endParaRPr lang="en-US">
            <a:latin typeface="+mj-lt"/>
          </a:endParaRPr>
        </a:p>
      </dgm:t>
    </dgm:pt>
    <dgm:pt modelId="{ED7BAE8C-839F-40BF-BDA7-A62F6AC3D81E}" type="sibTrans" cxnId="{1668FBE5-F980-4D1A-8A04-95B2A7F040DC}">
      <dgm:prSet/>
      <dgm:spPr/>
      <dgm:t>
        <a:bodyPr/>
        <a:lstStyle/>
        <a:p>
          <a:endParaRPr lang="en-US">
            <a:latin typeface="+mj-lt"/>
          </a:endParaRPr>
        </a:p>
      </dgm:t>
    </dgm:pt>
    <dgm:pt modelId="{52864A52-6E64-4D8D-849E-CD2FD6E14C25}">
      <dgm:prSet phldrT="[Text]"/>
      <dgm:spPr>
        <a:ln>
          <a:solidFill>
            <a:srgbClr val="22A49C"/>
          </a:solidFill>
        </a:ln>
      </dgm:spPr>
      <dgm:t>
        <a:bodyPr/>
        <a:lstStyle/>
        <a:p>
          <a:r>
            <a:rPr lang="en-US" dirty="0">
              <a:latin typeface="+mj-lt"/>
            </a:rPr>
            <a:t>SUDs Act introduced in the Senate</a:t>
          </a:r>
        </a:p>
      </dgm:t>
    </dgm:pt>
    <dgm:pt modelId="{E5845EE8-8232-4C5A-B309-F72426DC13BB}" type="parTrans" cxnId="{BEC55089-A033-43BE-BBB6-003B09776558}">
      <dgm:prSet/>
      <dgm:spPr/>
      <dgm:t>
        <a:bodyPr/>
        <a:lstStyle/>
        <a:p>
          <a:endParaRPr lang="en-US">
            <a:latin typeface="+mj-lt"/>
          </a:endParaRPr>
        </a:p>
      </dgm:t>
    </dgm:pt>
    <dgm:pt modelId="{0FA03338-CBF9-4B4E-805B-BBD565F0DA29}" type="sibTrans" cxnId="{BEC55089-A033-43BE-BBB6-003B09776558}">
      <dgm:prSet/>
      <dgm:spPr/>
      <dgm:t>
        <a:bodyPr/>
        <a:lstStyle/>
        <a:p>
          <a:endParaRPr lang="en-US">
            <a:latin typeface="+mj-lt"/>
          </a:endParaRPr>
        </a:p>
      </dgm:t>
    </dgm:pt>
    <dgm:pt modelId="{9209E6A4-CCF9-461D-8278-7C3C98088242}">
      <dgm:prSet phldrT="[Text]" custT="1"/>
      <dgm:spPr>
        <a:solidFill>
          <a:srgbClr val="22A49C"/>
        </a:solidFill>
        <a:ln>
          <a:solidFill>
            <a:srgbClr val="22A49C"/>
          </a:solidFill>
        </a:ln>
      </dgm:spPr>
      <dgm:t>
        <a:bodyPr/>
        <a:lstStyle/>
        <a:p>
          <a:r>
            <a:rPr lang="en-US" sz="1200" b="1" dirty="0">
              <a:latin typeface="+mj-lt"/>
            </a:rPr>
            <a:t>June 4, 2018</a:t>
          </a:r>
        </a:p>
      </dgm:t>
    </dgm:pt>
    <dgm:pt modelId="{12420FEB-66AE-4817-B249-DF06EE19C1B9}" type="parTrans" cxnId="{E3762856-2FB5-44C7-9BDF-40F33D252670}">
      <dgm:prSet/>
      <dgm:spPr/>
      <dgm:t>
        <a:bodyPr/>
        <a:lstStyle/>
        <a:p>
          <a:endParaRPr lang="en-US">
            <a:latin typeface="+mj-lt"/>
          </a:endParaRPr>
        </a:p>
      </dgm:t>
    </dgm:pt>
    <dgm:pt modelId="{BDC48042-95D4-4096-8F88-8513FB3546DC}" type="sibTrans" cxnId="{E3762856-2FB5-44C7-9BDF-40F33D252670}">
      <dgm:prSet/>
      <dgm:spPr/>
      <dgm:t>
        <a:bodyPr/>
        <a:lstStyle/>
        <a:p>
          <a:endParaRPr lang="en-US">
            <a:latin typeface="+mj-lt"/>
          </a:endParaRPr>
        </a:p>
      </dgm:t>
    </dgm:pt>
    <dgm:pt modelId="{56339F61-3995-4020-80B8-AB8EB47D9174}">
      <dgm:prSet phldrT="[Text]"/>
      <dgm:spPr>
        <a:ln>
          <a:solidFill>
            <a:srgbClr val="22A49C"/>
          </a:solidFill>
        </a:ln>
      </dgm:spPr>
      <dgm:t>
        <a:bodyPr/>
        <a:lstStyle/>
        <a:p>
          <a:r>
            <a:rPr lang="en-US" b="1" u="sng" dirty="0">
              <a:latin typeface="+mj-lt"/>
            </a:rPr>
            <a:t>Action Alert </a:t>
          </a:r>
          <a:r>
            <a:rPr lang="en-US" dirty="0">
              <a:latin typeface="+mj-lt"/>
            </a:rPr>
            <a:t>sent to osteopathic advocates to encourage lawmakers to cosponsor SUDs Act</a:t>
          </a:r>
        </a:p>
      </dgm:t>
    </dgm:pt>
    <dgm:pt modelId="{F948E9F7-F5C8-4A26-BE7F-995B03A88F88}" type="parTrans" cxnId="{A02B93EA-2361-4D1D-8809-585C139987D9}">
      <dgm:prSet/>
      <dgm:spPr/>
      <dgm:t>
        <a:bodyPr/>
        <a:lstStyle/>
        <a:p>
          <a:endParaRPr lang="en-US">
            <a:latin typeface="+mj-lt"/>
          </a:endParaRPr>
        </a:p>
      </dgm:t>
    </dgm:pt>
    <dgm:pt modelId="{452D6EC7-B93E-4767-A351-8C3E94BBC18F}" type="sibTrans" cxnId="{A02B93EA-2361-4D1D-8809-585C139987D9}">
      <dgm:prSet/>
      <dgm:spPr/>
      <dgm:t>
        <a:bodyPr/>
        <a:lstStyle/>
        <a:p>
          <a:endParaRPr lang="en-US">
            <a:latin typeface="+mj-lt"/>
          </a:endParaRPr>
        </a:p>
      </dgm:t>
    </dgm:pt>
    <dgm:pt modelId="{5390ABD2-E35B-419F-99C5-5FD8F8365F4D}">
      <dgm:prSet phldrT="[Text]" custT="1"/>
      <dgm:spPr>
        <a:solidFill>
          <a:srgbClr val="22A49C"/>
        </a:solidFill>
        <a:ln>
          <a:solidFill>
            <a:srgbClr val="22A49C"/>
          </a:solidFill>
        </a:ln>
      </dgm:spPr>
      <dgm:t>
        <a:bodyPr/>
        <a:lstStyle/>
        <a:p>
          <a:r>
            <a:rPr lang="en-US" sz="1200" b="1" dirty="0">
              <a:latin typeface="+mj-lt"/>
            </a:rPr>
            <a:t>June 11, 2018</a:t>
          </a:r>
        </a:p>
      </dgm:t>
    </dgm:pt>
    <dgm:pt modelId="{65BB7998-1946-4639-9B50-445A376EFDDE}" type="parTrans" cxnId="{87A0546E-1CB5-40B4-AC22-767AFEE4C71D}">
      <dgm:prSet/>
      <dgm:spPr/>
      <dgm:t>
        <a:bodyPr/>
        <a:lstStyle/>
        <a:p>
          <a:endParaRPr lang="en-US">
            <a:latin typeface="+mj-lt"/>
          </a:endParaRPr>
        </a:p>
      </dgm:t>
    </dgm:pt>
    <dgm:pt modelId="{4B2B7C97-DD6C-4CD8-9458-DD12E7D290E4}" type="sibTrans" cxnId="{87A0546E-1CB5-40B4-AC22-767AFEE4C71D}">
      <dgm:prSet/>
      <dgm:spPr/>
      <dgm:t>
        <a:bodyPr/>
        <a:lstStyle/>
        <a:p>
          <a:endParaRPr lang="en-US">
            <a:latin typeface="+mj-lt"/>
          </a:endParaRPr>
        </a:p>
      </dgm:t>
    </dgm:pt>
    <dgm:pt modelId="{00958010-4A0B-4CBF-BF51-3B0B17C1EB07}">
      <dgm:prSet phldrT="[Text]"/>
      <dgm:spPr>
        <a:ln>
          <a:solidFill>
            <a:srgbClr val="22A49C"/>
          </a:solidFill>
        </a:ln>
      </dgm:spPr>
      <dgm:t>
        <a:bodyPr/>
        <a:lstStyle/>
        <a:p>
          <a:r>
            <a:rPr lang="en-US" dirty="0">
              <a:latin typeface="+mj-lt"/>
            </a:rPr>
            <a:t>House moves to vote on SUDs Act, </a:t>
          </a:r>
          <a:r>
            <a:rPr lang="en-US" b="1" u="sng" dirty="0">
              <a:latin typeface="+mj-lt"/>
            </a:rPr>
            <a:t>Action Alert</a:t>
          </a:r>
          <a:r>
            <a:rPr lang="en-US" dirty="0">
              <a:latin typeface="+mj-lt"/>
            </a:rPr>
            <a:t> sent to advocates to encourage House to vote yes</a:t>
          </a:r>
        </a:p>
      </dgm:t>
    </dgm:pt>
    <dgm:pt modelId="{3DE6CA9B-769E-4E9D-95B6-A7654A890E22}" type="parTrans" cxnId="{6F2CF1AB-0147-40C1-BAB1-082A1350D538}">
      <dgm:prSet/>
      <dgm:spPr/>
      <dgm:t>
        <a:bodyPr/>
        <a:lstStyle/>
        <a:p>
          <a:endParaRPr lang="en-US">
            <a:latin typeface="+mj-lt"/>
          </a:endParaRPr>
        </a:p>
      </dgm:t>
    </dgm:pt>
    <dgm:pt modelId="{887F1D3E-9EA5-4284-94AB-1BA94F0795E8}" type="sibTrans" cxnId="{6F2CF1AB-0147-40C1-BAB1-082A1350D538}">
      <dgm:prSet/>
      <dgm:spPr/>
      <dgm:t>
        <a:bodyPr/>
        <a:lstStyle/>
        <a:p>
          <a:endParaRPr lang="en-US">
            <a:latin typeface="+mj-lt"/>
          </a:endParaRPr>
        </a:p>
      </dgm:t>
    </dgm:pt>
    <dgm:pt modelId="{CBD42174-39AF-4EA2-BE44-A469E2FFAC00}" type="pres">
      <dgm:prSet presAssocID="{13F8089E-D9F6-4C68-BB0B-875B60517C8A}" presName="linearFlow" presStyleCnt="0">
        <dgm:presLayoutVars>
          <dgm:dir/>
          <dgm:animLvl val="lvl"/>
          <dgm:resizeHandles val="exact"/>
        </dgm:presLayoutVars>
      </dgm:prSet>
      <dgm:spPr/>
    </dgm:pt>
    <dgm:pt modelId="{8308556A-77F2-4149-8F3E-56D98DB4DE66}" type="pres">
      <dgm:prSet presAssocID="{EFE113A5-8C3C-4321-868A-9874BF5168E2}" presName="composite" presStyleCnt="0"/>
      <dgm:spPr/>
    </dgm:pt>
    <dgm:pt modelId="{C9E55EE0-61FD-459C-8BA9-E867EC0E366D}" type="pres">
      <dgm:prSet presAssocID="{EFE113A5-8C3C-4321-868A-9874BF5168E2}" presName="parentText" presStyleLbl="alignNode1" presStyleIdx="0" presStyleCnt="5">
        <dgm:presLayoutVars>
          <dgm:chMax val="1"/>
          <dgm:bulletEnabled val="1"/>
        </dgm:presLayoutVars>
      </dgm:prSet>
      <dgm:spPr/>
    </dgm:pt>
    <dgm:pt modelId="{2FF6CEC3-77A6-4667-8209-ED95E059C05F}" type="pres">
      <dgm:prSet presAssocID="{EFE113A5-8C3C-4321-868A-9874BF5168E2}" presName="descendantText" presStyleLbl="alignAcc1" presStyleIdx="0" presStyleCnt="5">
        <dgm:presLayoutVars>
          <dgm:bulletEnabled val="1"/>
        </dgm:presLayoutVars>
      </dgm:prSet>
      <dgm:spPr/>
    </dgm:pt>
    <dgm:pt modelId="{B46FB0DC-FA48-44B7-ABF4-4B0C45846F2A}" type="pres">
      <dgm:prSet presAssocID="{833F6036-ECE7-4EC3-BBEC-B0CEAB3BEAFE}" presName="sp" presStyleCnt="0"/>
      <dgm:spPr/>
    </dgm:pt>
    <dgm:pt modelId="{87179BC5-63DB-4837-BE55-1BAE1449E2E9}" type="pres">
      <dgm:prSet presAssocID="{3BE7606A-C438-46AD-BC5C-5D9E6E1B963A}" presName="composite" presStyleCnt="0"/>
      <dgm:spPr/>
    </dgm:pt>
    <dgm:pt modelId="{95FAB963-C865-46C1-8932-D8B6B4C195B7}" type="pres">
      <dgm:prSet presAssocID="{3BE7606A-C438-46AD-BC5C-5D9E6E1B963A}" presName="parentText" presStyleLbl="alignNode1" presStyleIdx="1" presStyleCnt="5">
        <dgm:presLayoutVars>
          <dgm:chMax val="1"/>
          <dgm:bulletEnabled val="1"/>
        </dgm:presLayoutVars>
      </dgm:prSet>
      <dgm:spPr/>
    </dgm:pt>
    <dgm:pt modelId="{FDD75C59-7606-4850-9432-C277DA1894D1}" type="pres">
      <dgm:prSet presAssocID="{3BE7606A-C438-46AD-BC5C-5D9E6E1B963A}" presName="descendantText" presStyleLbl="alignAcc1" presStyleIdx="1" presStyleCnt="5">
        <dgm:presLayoutVars>
          <dgm:bulletEnabled val="1"/>
        </dgm:presLayoutVars>
      </dgm:prSet>
      <dgm:spPr/>
    </dgm:pt>
    <dgm:pt modelId="{32924748-DC1A-4B83-B863-021C8DB87FA0}" type="pres">
      <dgm:prSet presAssocID="{5383B1CB-E06E-456E-80F4-F72F9D658C8F}" presName="sp" presStyleCnt="0"/>
      <dgm:spPr/>
    </dgm:pt>
    <dgm:pt modelId="{956D2134-7698-4A8E-B410-BB8D94D48237}" type="pres">
      <dgm:prSet presAssocID="{9680C8C5-03F8-445F-BB1E-F5A08BD0197A}" presName="composite" presStyleCnt="0"/>
      <dgm:spPr/>
    </dgm:pt>
    <dgm:pt modelId="{F24E24A6-1249-488F-B0CB-DDBE8788CF08}" type="pres">
      <dgm:prSet presAssocID="{9680C8C5-03F8-445F-BB1E-F5A08BD0197A}" presName="parentText" presStyleLbl="alignNode1" presStyleIdx="2" presStyleCnt="5">
        <dgm:presLayoutVars>
          <dgm:chMax val="1"/>
          <dgm:bulletEnabled val="1"/>
        </dgm:presLayoutVars>
      </dgm:prSet>
      <dgm:spPr/>
    </dgm:pt>
    <dgm:pt modelId="{4665D32F-EB66-448F-89B0-DE814A2632F8}" type="pres">
      <dgm:prSet presAssocID="{9680C8C5-03F8-445F-BB1E-F5A08BD0197A}" presName="descendantText" presStyleLbl="alignAcc1" presStyleIdx="2" presStyleCnt="5">
        <dgm:presLayoutVars>
          <dgm:bulletEnabled val="1"/>
        </dgm:presLayoutVars>
      </dgm:prSet>
      <dgm:spPr/>
    </dgm:pt>
    <dgm:pt modelId="{E415DC98-A121-4C6C-B817-3EDBF1484FF5}" type="pres">
      <dgm:prSet presAssocID="{ED7BAE8C-839F-40BF-BDA7-A62F6AC3D81E}" presName="sp" presStyleCnt="0"/>
      <dgm:spPr/>
    </dgm:pt>
    <dgm:pt modelId="{DDEE0096-EDC4-4B92-94CF-25B80BFF0128}" type="pres">
      <dgm:prSet presAssocID="{9209E6A4-CCF9-461D-8278-7C3C98088242}" presName="composite" presStyleCnt="0"/>
      <dgm:spPr/>
    </dgm:pt>
    <dgm:pt modelId="{623C7115-B8B4-4E0A-8395-45FEAC6FDA28}" type="pres">
      <dgm:prSet presAssocID="{9209E6A4-CCF9-461D-8278-7C3C98088242}" presName="parentText" presStyleLbl="alignNode1" presStyleIdx="3" presStyleCnt="5">
        <dgm:presLayoutVars>
          <dgm:chMax val="1"/>
          <dgm:bulletEnabled val="1"/>
        </dgm:presLayoutVars>
      </dgm:prSet>
      <dgm:spPr/>
    </dgm:pt>
    <dgm:pt modelId="{5E9D8AC8-338F-48C6-8D27-1605C4EE4443}" type="pres">
      <dgm:prSet presAssocID="{9209E6A4-CCF9-461D-8278-7C3C98088242}" presName="descendantText" presStyleLbl="alignAcc1" presStyleIdx="3" presStyleCnt="5">
        <dgm:presLayoutVars>
          <dgm:bulletEnabled val="1"/>
        </dgm:presLayoutVars>
      </dgm:prSet>
      <dgm:spPr/>
    </dgm:pt>
    <dgm:pt modelId="{22928BC1-9262-473B-AC98-107AC5BB50C7}" type="pres">
      <dgm:prSet presAssocID="{BDC48042-95D4-4096-8F88-8513FB3546DC}" presName="sp" presStyleCnt="0"/>
      <dgm:spPr/>
    </dgm:pt>
    <dgm:pt modelId="{A1736A02-3E91-4617-BE06-351EF9F2EDB2}" type="pres">
      <dgm:prSet presAssocID="{5390ABD2-E35B-419F-99C5-5FD8F8365F4D}" presName="composite" presStyleCnt="0"/>
      <dgm:spPr/>
    </dgm:pt>
    <dgm:pt modelId="{2D42EAA1-363B-4334-85B6-B16E8E8E92B7}" type="pres">
      <dgm:prSet presAssocID="{5390ABD2-E35B-419F-99C5-5FD8F8365F4D}" presName="parentText" presStyleLbl="alignNode1" presStyleIdx="4" presStyleCnt="5">
        <dgm:presLayoutVars>
          <dgm:chMax val="1"/>
          <dgm:bulletEnabled val="1"/>
        </dgm:presLayoutVars>
      </dgm:prSet>
      <dgm:spPr/>
    </dgm:pt>
    <dgm:pt modelId="{2CFFFDF6-297C-4427-B66C-2FA08D4C8CA3}" type="pres">
      <dgm:prSet presAssocID="{5390ABD2-E35B-419F-99C5-5FD8F8365F4D}" presName="descendantText" presStyleLbl="alignAcc1" presStyleIdx="4" presStyleCnt="5">
        <dgm:presLayoutVars>
          <dgm:bulletEnabled val="1"/>
        </dgm:presLayoutVars>
      </dgm:prSet>
      <dgm:spPr/>
    </dgm:pt>
  </dgm:ptLst>
  <dgm:cxnLst>
    <dgm:cxn modelId="{AC58DE02-704B-4A4B-BE2E-17D0F6BF13FB}" type="presOf" srcId="{56339F61-3995-4020-80B8-AB8EB47D9174}" destId="{5E9D8AC8-338F-48C6-8D27-1605C4EE4443}" srcOrd="0" destOrd="0" presId="urn:microsoft.com/office/officeart/2005/8/layout/chevron2"/>
    <dgm:cxn modelId="{1C0A8005-16E5-4E1E-BB24-4B3FAA38A76D}" type="presOf" srcId="{3BE7606A-C438-46AD-BC5C-5D9E6E1B963A}" destId="{95FAB963-C865-46C1-8932-D8B6B4C195B7}" srcOrd="0" destOrd="0" presId="urn:microsoft.com/office/officeart/2005/8/layout/chevron2"/>
    <dgm:cxn modelId="{8178951B-A007-4A79-BBCA-803B73BD713C}" type="presOf" srcId="{5390ABD2-E35B-419F-99C5-5FD8F8365F4D}" destId="{2D42EAA1-363B-4334-85B6-B16E8E8E92B7}" srcOrd="0" destOrd="0" presId="urn:microsoft.com/office/officeart/2005/8/layout/chevron2"/>
    <dgm:cxn modelId="{DF1A8020-5060-46AF-8A80-C26AA9EA7ECA}" srcId="{3BE7606A-C438-46AD-BC5C-5D9E6E1B963A}" destId="{7FDA2BAE-EAFB-404A-85FA-F7380A0A0D7C}" srcOrd="0" destOrd="0" parTransId="{304EFF3C-5CD5-4A77-BDFE-87825F987254}" sibTransId="{B1CD4585-80C5-4716-BEB1-A1B13A58168E}"/>
    <dgm:cxn modelId="{55F7B731-B2A5-401C-A6A4-FBA60830C3B8}" type="presOf" srcId="{7FDA2BAE-EAFB-404A-85FA-F7380A0A0D7C}" destId="{FDD75C59-7606-4850-9432-C277DA1894D1}" srcOrd="0" destOrd="0" presId="urn:microsoft.com/office/officeart/2005/8/layout/chevron2"/>
    <dgm:cxn modelId="{5467B633-3304-4824-92C7-9A9D5620E975}" type="presOf" srcId="{9680C8C5-03F8-445F-BB1E-F5A08BD0197A}" destId="{F24E24A6-1249-488F-B0CB-DDBE8788CF08}" srcOrd="0" destOrd="0" presId="urn:microsoft.com/office/officeart/2005/8/layout/chevron2"/>
    <dgm:cxn modelId="{87A0546E-1CB5-40B4-AC22-767AFEE4C71D}" srcId="{13F8089E-D9F6-4C68-BB0B-875B60517C8A}" destId="{5390ABD2-E35B-419F-99C5-5FD8F8365F4D}" srcOrd="4" destOrd="0" parTransId="{65BB7998-1946-4639-9B50-445A376EFDDE}" sibTransId="{4B2B7C97-DD6C-4CD8-9458-DD12E7D290E4}"/>
    <dgm:cxn modelId="{C447BF6E-9E4C-4A13-846B-E963C241202E}" type="presOf" srcId="{52864A52-6E64-4D8D-849E-CD2FD6E14C25}" destId="{4665D32F-EB66-448F-89B0-DE814A2632F8}" srcOrd="0" destOrd="0" presId="urn:microsoft.com/office/officeart/2005/8/layout/chevron2"/>
    <dgm:cxn modelId="{07F7E050-C0DB-4110-9F38-700AD24F503B}" srcId="{13F8089E-D9F6-4C68-BB0B-875B60517C8A}" destId="{EFE113A5-8C3C-4321-868A-9874BF5168E2}" srcOrd="0" destOrd="0" parTransId="{0E720BCF-5C95-4BCB-893B-ACC1A22EEF25}" sibTransId="{833F6036-ECE7-4EC3-BBEC-B0CEAB3BEAFE}"/>
    <dgm:cxn modelId="{E3762856-2FB5-44C7-9BDF-40F33D252670}" srcId="{13F8089E-D9F6-4C68-BB0B-875B60517C8A}" destId="{9209E6A4-CCF9-461D-8278-7C3C98088242}" srcOrd="3" destOrd="0" parTransId="{12420FEB-66AE-4817-B249-DF06EE19C1B9}" sibTransId="{BDC48042-95D4-4096-8F88-8513FB3546DC}"/>
    <dgm:cxn modelId="{BEC55089-A033-43BE-BBB6-003B09776558}" srcId="{9680C8C5-03F8-445F-BB1E-F5A08BD0197A}" destId="{52864A52-6E64-4D8D-849E-CD2FD6E14C25}" srcOrd="0" destOrd="0" parTransId="{E5845EE8-8232-4C5A-B309-F72426DC13BB}" sibTransId="{0FA03338-CBF9-4B4E-805B-BBD565F0DA29}"/>
    <dgm:cxn modelId="{5C06949D-A406-403F-B0B0-A61542A64146}" srcId="{EFE113A5-8C3C-4321-868A-9874BF5168E2}" destId="{30867BFB-A34F-48C5-896F-3E759B47B55B}" srcOrd="0" destOrd="0" parTransId="{B47AD867-1BC7-4C71-97D8-85661C88111A}" sibTransId="{46B93B1A-D22E-4BB1-9EB6-8847151AE53C}"/>
    <dgm:cxn modelId="{A1ECFD9E-4FBB-4491-9791-3F6058804CC1}" type="presOf" srcId="{30867BFB-A34F-48C5-896F-3E759B47B55B}" destId="{2FF6CEC3-77A6-4667-8209-ED95E059C05F}" srcOrd="0" destOrd="0" presId="urn:microsoft.com/office/officeart/2005/8/layout/chevron2"/>
    <dgm:cxn modelId="{AB28F1A1-90FE-426E-AEEC-8E7C232FAAA6}" srcId="{13F8089E-D9F6-4C68-BB0B-875B60517C8A}" destId="{3BE7606A-C438-46AD-BC5C-5D9E6E1B963A}" srcOrd="1" destOrd="0" parTransId="{B8B4AFD9-34BB-496A-8E31-B66761244505}" sibTransId="{5383B1CB-E06E-456E-80F4-F72F9D658C8F}"/>
    <dgm:cxn modelId="{1B69FCA3-C393-43D1-AF88-6E059A2423A3}" type="presOf" srcId="{00958010-4A0B-4CBF-BF51-3B0B17C1EB07}" destId="{2CFFFDF6-297C-4427-B66C-2FA08D4C8CA3}" srcOrd="0" destOrd="0" presId="urn:microsoft.com/office/officeart/2005/8/layout/chevron2"/>
    <dgm:cxn modelId="{6F2CF1AB-0147-40C1-BAB1-082A1350D538}" srcId="{5390ABD2-E35B-419F-99C5-5FD8F8365F4D}" destId="{00958010-4A0B-4CBF-BF51-3B0B17C1EB07}" srcOrd="0" destOrd="0" parTransId="{3DE6CA9B-769E-4E9D-95B6-A7654A890E22}" sibTransId="{887F1D3E-9EA5-4284-94AB-1BA94F0795E8}"/>
    <dgm:cxn modelId="{B19A57E5-30CE-4F8E-A0A2-F5D3A3801FA8}" type="presOf" srcId="{13F8089E-D9F6-4C68-BB0B-875B60517C8A}" destId="{CBD42174-39AF-4EA2-BE44-A469E2FFAC00}" srcOrd="0" destOrd="0" presId="urn:microsoft.com/office/officeart/2005/8/layout/chevron2"/>
    <dgm:cxn modelId="{1668FBE5-F980-4D1A-8A04-95B2A7F040DC}" srcId="{13F8089E-D9F6-4C68-BB0B-875B60517C8A}" destId="{9680C8C5-03F8-445F-BB1E-F5A08BD0197A}" srcOrd="2" destOrd="0" parTransId="{7E639100-1037-4D88-B97F-34DE35E64C20}" sibTransId="{ED7BAE8C-839F-40BF-BDA7-A62F6AC3D81E}"/>
    <dgm:cxn modelId="{A02B93EA-2361-4D1D-8809-585C139987D9}" srcId="{9209E6A4-CCF9-461D-8278-7C3C98088242}" destId="{56339F61-3995-4020-80B8-AB8EB47D9174}" srcOrd="0" destOrd="0" parTransId="{F948E9F7-F5C8-4A26-BE7F-995B03A88F88}" sibTransId="{452D6EC7-B93E-4767-A351-8C3E94BBC18F}"/>
    <dgm:cxn modelId="{5A361BED-6981-4209-ABA7-2D2CE791ED24}" type="presOf" srcId="{9209E6A4-CCF9-461D-8278-7C3C98088242}" destId="{623C7115-B8B4-4E0A-8395-45FEAC6FDA28}" srcOrd="0" destOrd="0" presId="urn:microsoft.com/office/officeart/2005/8/layout/chevron2"/>
    <dgm:cxn modelId="{A258C2F7-EF91-497D-90C8-741A7E9AFF54}" type="presOf" srcId="{EFE113A5-8C3C-4321-868A-9874BF5168E2}" destId="{C9E55EE0-61FD-459C-8BA9-E867EC0E366D}" srcOrd="0" destOrd="0" presId="urn:microsoft.com/office/officeart/2005/8/layout/chevron2"/>
    <dgm:cxn modelId="{3F185907-8A33-4A0C-8A10-0151E4784459}" type="presParOf" srcId="{CBD42174-39AF-4EA2-BE44-A469E2FFAC00}" destId="{8308556A-77F2-4149-8F3E-56D98DB4DE66}" srcOrd="0" destOrd="0" presId="urn:microsoft.com/office/officeart/2005/8/layout/chevron2"/>
    <dgm:cxn modelId="{C397358E-B5F2-41F1-A5C7-C77AC7988FF8}" type="presParOf" srcId="{8308556A-77F2-4149-8F3E-56D98DB4DE66}" destId="{C9E55EE0-61FD-459C-8BA9-E867EC0E366D}" srcOrd="0" destOrd="0" presId="urn:microsoft.com/office/officeart/2005/8/layout/chevron2"/>
    <dgm:cxn modelId="{2706F272-4A0F-419A-8398-9DD3174E3A85}" type="presParOf" srcId="{8308556A-77F2-4149-8F3E-56D98DB4DE66}" destId="{2FF6CEC3-77A6-4667-8209-ED95E059C05F}" srcOrd="1" destOrd="0" presId="urn:microsoft.com/office/officeart/2005/8/layout/chevron2"/>
    <dgm:cxn modelId="{80E22A1E-21C0-4AC6-8658-E117793FC9B6}" type="presParOf" srcId="{CBD42174-39AF-4EA2-BE44-A469E2FFAC00}" destId="{B46FB0DC-FA48-44B7-ABF4-4B0C45846F2A}" srcOrd="1" destOrd="0" presId="urn:microsoft.com/office/officeart/2005/8/layout/chevron2"/>
    <dgm:cxn modelId="{725C4610-5D94-448F-81E7-FF7FAAB53A12}" type="presParOf" srcId="{CBD42174-39AF-4EA2-BE44-A469E2FFAC00}" destId="{87179BC5-63DB-4837-BE55-1BAE1449E2E9}" srcOrd="2" destOrd="0" presId="urn:microsoft.com/office/officeart/2005/8/layout/chevron2"/>
    <dgm:cxn modelId="{ED0CDBFF-B37A-441B-AB6C-052332886F00}" type="presParOf" srcId="{87179BC5-63DB-4837-BE55-1BAE1449E2E9}" destId="{95FAB963-C865-46C1-8932-D8B6B4C195B7}" srcOrd="0" destOrd="0" presId="urn:microsoft.com/office/officeart/2005/8/layout/chevron2"/>
    <dgm:cxn modelId="{6A0151BE-1460-4BC3-955C-56F6616AB332}" type="presParOf" srcId="{87179BC5-63DB-4837-BE55-1BAE1449E2E9}" destId="{FDD75C59-7606-4850-9432-C277DA1894D1}" srcOrd="1" destOrd="0" presId="urn:microsoft.com/office/officeart/2005/8/layout/chevron2"/>
    <dgm:cxn modelId="{D0164005-7B1E-413F-86C9-EB41D3E84B05}" type="presParOf" srcId="{CBD42174-39AF-4EA2-BE44-A469E2FFAC00}" destId="{32924748-DC1A-4B83-B863-021C8DB87FA0}" srcOrd="3" destOrd="0" presId="urn:microsoft.com/office/officeart/2005/8/layout/chevron2"/>
    <dgm:cxn modelId="{66F0F393-D5DD-4CE9-9D0D-2D90F8C05731}" type="presParOf" srcId="{CBD42174-39AF-4EA2-BE44-A469E2FFAC00}" destId="{956D2134-7698-4A8E-B410-BB8D94D48237}" srcOrd="4" destOrd="0" presId="urn:microsoft.com/office/officeart/2005/8/layout/chevron2"/>
    <dgm:cxn modelId="{DFED271D-7F7A-4ECF-9248-DC7416A997CC}" type="presParOf" srcId="{956D2134-7698-4A8E-B410-BB8D94D48237}" destId="{F24E24A6-1249-488F-B0CB-DDBE8788CF08}" srcOrd="0" destOrd="0" presId="urn:microsoft.com/office/officeart/2005/8/layout/chevron2"/>
    <dgm:cxn modelId="{A5DECDC0-947B-4CA5-91D3-3D5AEC04BF61}" type="presParOf" srcId="{956D2134-7698-4A8E-B410-BB8D94D48237}" destId="{4665D32F-EB66-448F-89B0-DE814A2632F8}" srcOrd="1" destOrd="0" presId="urn:microsoft.com/office/officeart/2005/8/layout/chevron2"/>
    <dgm:cxn modelId="{7FDC374A-109F-4D34-9D6D-291184C5D580}" type="presParOf" srcId="{CBD42174-39AF-4EA2-BE44-A469E2FFAC00}" destId="{E415DC98-A121-4C6C-B817-3EDBF1484FF5}" srcOrd="5" destOrd="0" presId="urn:microsoft.com/office/officeart/2005/8/layout/chevron2"/>
    <dgm:cxn modelId="{06EA86A6-B454-4AE9-8F6E-5D9EE37633FD}" type="presParOf" srcId="{CBD42174-39AF-4EA2-BE44-A469E2FFAC00}" destId="{DDEE0096-EDC4-4B92-94CF-25B80BFF0128}" srcOrd="6" destOrd="0" presId="urn:microsoft.com/office/officeart/2005/8/layout/chevron2"/>
    <dgm:cxn modelId="{E891FD21-13FC-41D5-9D2E-758DFA3EA405}" type="presParOf" srcId="{DDEE0096-EDC4-4B92-94CF-25B80BFF0128}" destId="{623C7115-B8B4-4E0A-8395-45FEAC6FDA28}" srcOrd="0" destOrd="0" presId="urn:microsoft.com/office/officeart/2005/8/layout/chevron2"/>
    <dgm:cxn modelId="{8C0BEE7C-E1E8-46FE-9208-EE42C734A2DA}" type="presParOf" srcId="{DDEE0096-EDC4-4B92-94CF-25B80BFF0128}" destId="{5E9D8AC8-338F-48C6-8D27-1605C4EE4443}" srcOrd="1" destOrd="0" presId="urn:microsoft.com/office/officeart/2005/8/layout/chevron2"/>
    <dgm:cxn modelId="{267DD636-27A9-497C-ADFF-D3762970F296}" type="presParOf" srcId="{CBD42174-39AF-4EA2-BE44-A469E2FFAC00}" destId="{22928BC1-9262-473B-AC98-107AC5BB50C7}" srcOrd="7" destOrd="0" presId="urn:microsoft.com/office/officeart/2005/8/layout/chevron2"/>
    <dgm:cxn modelId="{A40800C6-904A-4FD8-9FB6-AC1B03F7A7E5}" type="presParOf" srcId="{CBD42174-39AF-4EA2-BE44-A469E2FFAC00}" destId="{A1736A02-3E91-4617-BE06-351EF9F2EDB2}" srcOrd="8" destOrd="0" presId="urn:microsoft.com/office/officeart/2005/8/layout/chevron2"/>
    <dgm:cxn modelId="{145020C3-16EA-485C-AECB-150A22C4A811}" type="presParOf" srcId="{A1736A02-3E91-4617-BE06-351EF9F2EDB2}" destId="{2D42EAA1-363B-4334-85B6-B16E8E8E92B7}" srcOrd="0" destOrd="0" presId="urn:microsoft.com/office/officeart/2005/8/layout/chevron2"/>
    <dgm:cxn modelId="{9A867A0A-0637-4D84-B68B-98B1613AED4D}" type="presParOf" srcId="{A1736A02-3E91-4617-BE06-351EF9F2EDB2}" destId="{2CFFFDF6-297C-4427-B66C-2FA08D4C8CA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F8089E-D9F6-4C68-BB0B-875B60517C8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FE113A5-8C3C-4321-868A-9874BF5168E2}">
      <dgm:prSet phldrT="[Text]" custT="1"/>
      <dgm:spPr>
        <a:solidFill>
          <a:srgbClr val="0D3A70"/>
        </a:solidFill>
        <a:ln>
          <a:solidFill>
            <a:srgbClr val="0D3A70"/>
          </a:solidFill>
        </a:ln>
      </dgm:spPr>
      <dgm:t>
        <a:bodyPr/>
        <a:lstStyle/>
        <a:p>
          <a:r>
            <a:rPr lang="en-US" sz="1200" b="1" dirty="0">
              <a:latin typeface="+mj-lt"/>
            </a:rPr>
            <a:t>August 17, 2018</a:t>
          </a:r>
        </a:p>
      </dgm:t>
    </dgm:pt>
    <dgm:pt modelId="{0E720BCF-5C95-4BCB-893B-ACC1A22EEF25}" type="parTrans" cxnId="{07F7E050-C0DB-4110-9F38-700AD24F503B}">
      <dgm:prSet/>
      <dgm:spPr/>
      <dgm:t>
        <a:bodyPr/>
        <a:lstStyle/>
        <a:p>
          <a:endParaRPr lang="en-US">
            <a:latin typeface="+mj-lt"/>
          </a:endParaRPr>
        </a:p>
      </dgm:t>
    </dgm:pt>
    <dgm:pt modelId="{833F6036-ECE7-4EC3-BBEC-B0CEAB3BEAFE}" type="sibTrans" cxnId="{07F7E050-C0DB-4110-9F38-700AD24F503B}">
      <dgm:prSet/>
      <dgm:spPr/>
      <dgm:t>
        <a:bodyPr/>
        <a:lstStyle/>
        <a:p>
          <a:endParaRPr lang="en-US">
            <a:latin typeface="+mj-lt"/>
          </a:endParaRPr>
        </a:p>
      </dgm:t>
    </dgm:pt>
    <dgm:pt modelId="{30867BFB-A34F-48C5-896F-3E759B47B55B}">
      <dgm:prSet phldrT="[Text]"/>
      <dgm:spPr>
        <a:ln>
          <a:solidFill>
            <a:srgbClr val="0D3A70"/>
          </a:solidFill>
        </a:ln>
      </dgm:spPr>
      <dgm:t>
        <a:bodyPr/>
        <a:lstStyle/>
        <a:p>
          <a:r>
            <a:rPr lang="en-US" dirty="0">
              <a:latin typeface="+mj-lt"/>
            </a:rPr>
            <a:t>Bill moves to Senate, </a:t>
          </a:r>
          <a:r>
            <a:rPr lang="en-US" b="1" u="sng" dirty="0">
              <a:latin typeface="+mj-lt"/>
            </a:rPr>
            <a:t>Action Alert</a:t>
          </a:r>
          <a:r>
            <a:rPr lang="en-US" dirty="0">
              <a:latin typeface="+mj-lt"/>
            </a:rPr>
            <a:t> sent to advocates to request the Senate keep the SUDs Act alive</a:t>
          </a:r>
        </a:p>
      </dgm:t>
    </dgm:pt>
    <dgm:pt modelId="{B47AD867-1BC7-4C71-97D8-85661C88111A}" type="parTrans" cxnId="{5C06949D-A406-403F-B0B0-A61542A64146}">
      <dgm:prSet/>
      <dgm:spPr/>
      <dgm:t>
        <a:bodyPr/>
        <a:lstStyle/>
        <a:p>
          <a:endParaRPr lang="en-US">
            <a:latin typeface="+mj-lt"/>
          </a:endParaRPr>
        </a:p>
      </dgm:t>
    </dgm:pt>
    <dgm:pt modelId="{46B93B1A-D22E-4BB1-9EB6-8847151AE53C}" type="sibTrans" cxnId="{5C06949D-A406-403F-B0B0-A61542A64146}">
      <dgm:prSet/>
      <dgm:spPr/>
      <dgm:t>
        <a:bodyPr/>
        <a:lstStyle/>
        <a:p>
          <a:endParaRPr lang="en-US">
            <a:latin typeface="+mj-lt"/>
          </a:endParaRPr>
        </a:p>
      </dgm:t>
    </dgm:pt>
    <dgm:pt modelId="{3BE7606A-C438-46AD-BC5C-5D9E6E1B963A}">
      <dgm:prSet phldrT="[Text]" custT="1"/>
      <dgm:spPr>
        <a:solidFill>
          <a:srgbClr val="0D3A70"/>
        </a:solidFill>
        <a:ln>
          <a:solidFill>
            <a:srgbClr val="0D3A70"/>
          </a:solidFill>
        </a:ln>
      </dgm:spPr>
      <dgm:t>
        <a:bodyPr/>
        <a:lstStyle/>
        <a:p>
          <a:r>
            <a:rPr lang="en-US" sz="1200" b="1" dirty="0">
              <a:latin typeface="+mj-lt"/>
            </a:rPr>
            <a:t>Sept., 2018</a:t>
          </a:r>
        </a:p>
      </dgm:t>
    </dgm:pt>
    <dgm:pt modelId="{B8B4AFD9-34BB-496A-8E31-B66761244505}" type="parTrans" cxnId="{AB28F1A1-90FE-426E-AEEC-8E7C232FAAA6}">
      <dgm:prSet/>
      <dgm:spPr/>
      <dgm:t>
        <a:bodyPr/>
        <a:lstStyle/>
        <a:p>
          <a:endParaRPr lang="en-US">
            <a:latin typeface="+mj-lt"/>
          </a:endParaRPr>
        </a:p>
      </dgm:t>
    </dgm:pt>
    <dgm:pt modelId="{5383B1CB-E06E-456E-80F4-F72F9D658C8F}" type="sibTrans" cxnId="{AB28F1A1-90FE-426E-AEEC-8E7C232FAAA6}">
      <dgm:prSet/>
      <dgm:spPr/>
      <dgm:t>
        <a:bodyPr/>
        <a:lstStyle/>
        <a:p>
          <a:endParaRPr lang="en-US">
            <a:latin typeface="+mj-lt"/>
          </a:endParaRPr>
        </a:p>
      </dgm:t>
    </dgm:pt>
    <dgm:pt modelId="{7FDA2BAE-EAFB-404A-85FA-F7380A0A0D7C}">
      <dgm:prSet phldrT="[Text]"/>
      <dgm:spPr>
        <a:ln>
          <a:solidFill>
            <a:srgbClr val="0D3A70"/>
          </a:solidFill>
        </a:ln>
      </dgm:spPr>
      <dgm:t>
        <a:bodyPr/>
        <a:lstStyle/>
        <a:p>
          <a:r>
            <a:rPr lang="en-US" dirty="0">
              <a:latin typeface="+mj-lt"/>
            </a:rPr>
            <a:t>Senate passes watered down version, </a:t>
          </a:r>
          <a:r>
            <a:rPr lang="en-US" b="1" u="sng" dirty="0">
              <a:latin typeface="+mj-lt"/>
            </a:rPr>
            <a:t>Action Alert</a:t>
          </a:r>
          <a:r>
            <a:rPr lang="en-US" dirty="0">
              <a:latin typeface="+mj-lt"/>
            </a:rPr>
            <a:t> sent to keep House version</a:t>
          </a:r>
        </a:p>
      </dgm:t>
    </dgm:pt>
    <dgm:pt modelId="{304EFF3C-5CD5-4A77-BDFE-87825F987254}" type="parTrans" cxnId="{DF1A8020-5060-46AF-8A80-C26AA9EA7ECA}">
      <dgm:prSet/>
      <dgm:spPr/>
      <dgm:t>
        <a:bodyPr/>
        <a:lstStyle/>
        <a:p>
          <a:endParaRPr lang="en-US">
            <a:latin typeface="+mj-lt"/>
          </a:endParaRPr>
        </a:p>
      </dgm:t>
    </dgm:pt>
    <dgm:pt modelId="{B1CD4585-80C5-4716-BEB1-A1B13A58168E}" type="sibTrans" cxnId="{DF1A8020-5060-46AF-8A80-C26AA9EA7ECA}">
      <dgm:prSet/>
      <dgm:spPr/>
      <dgm:t>
        <a:bodyPr/>
        <a:lstStyle/>
        <a:p>
          <a:endParaRPr lang="en-US">
            <a:latin typeface="+mj-lt"/>
          </a:endParaRPr>
        </a:p>
      </dgm:t>
    </dgm:pt>
    <dgm:pt modelId="{9680C8C5-03F8-445F-BB1E-F5A08BD0197A}">
      <dgm:prSet phldrT="[Text]" custT="1"/>
      <dgm:spPr>
        <a:solidFill>
          <a:srgbClr val="0D3A70"/>
        </a:solidFill>
        <a:ln>
          <a:solidFill>
            <a:srgbClr val="0D3A70"/>
          </a:solidFill>
        </a:ln>
      </dgm:spPr>
      <dgm:t>
        <a:bodyPr/>
        <a:lstStyle/>
        <a:p>
          <a:r>
            <a:rPr lang="en-US" sz="1200" b="1" dirty="0">
              <a:latin typeface="+mj-lt"/>
            </a:rPr>
            <a:t>Sept., 2018</a:t>
          </a:r>
        </a:p>
      </dgm:t>
    </dgm:pt>
    <dgm:pt modelId="{7E639100-1037-4D88-B97F-34DE35E64C20}" type="parTrans" cxnId="{1668FBE5-F980-4D1A-8A04-95B2A7F040DC}">
      <dgm:prSet/>
      <dgm:spPr/>
      <dgm:t>
        <a:bodyPr/>
        <a:lstStyle/>
        <a:p>
          <a:endParaRPr lang="en-US">
            <a:latin typeface="+mj-lt"/>
          </a:endParaRPr>
        </a:p>
      </dgm:t>
    </dgm:pt>
    <dgm:pt modelId="{ED7BAE8C-839F-40BF-BDA7-A62F6AC3D81E}" type="sibTrans" cxnId="{1668FBE5-F980-4D1A-8A04-95B2A7F040DC}">
      <dgm:prSet/>
      <dgm:spPr/>
      <dgm:t>
        <a:bodyPr/>
        <a:lstStyle/>
        <a:p>
          <a:endParaRPr lang="en-US">
            <a:latin typeface="+mj-lt"/>
          </a:endParaRPr>
        </a:p>
      </dgm:t>
    </dgm:pt>
    <dgm:pt modelId="{52864A52-6E64-4D8D-849E-CD2FD6E14C25}">
      <dgm:prSet phldrT="[Text]"/>
      <dgm:spPr>
        <a:ln>
          <a:solidFill>
            <a:srgbClr val="0D3A70"/>
          </a:solidFill>
        </a:ln>
      </dgm:spPr>
      <dgm:t>
        <a:bodyPr/>
        <a:lstStyle/>
        <a:p>
          <a:r>
            <a:rPr lang="en-US" dirty="0">
              <a:latin typeface="+mj-lt"/>
            </a:rPr>
            <a:t>AOA leads coalition letter to Congress featuring over 40 state and national health organization to advocate  for inclusion of AOA endorsed SUDs Act</a:t>
          </a:r>
        </a:p>
      </dgm:t>
    </dgm:pt>
    <dgm:pt modelId="{E5845EE8-8232-4C5A-B309-F72426DC13BB}" type="parTrans" cxnId="{BEC55089-A033-43BE-BBB6-003B09776558}">
      <dgm:prSet/>
      <dgm:spPr/>
      <dgm:t>
        <a:bodyPr/>
        <a:lstStyle/>
        <a:p>
          <a:endParaRPr lang="en-US">
            <a:latin typeface="+mj-lt"/>
          </a:endParaRPr>
        </a:p>
      </dgm:t>
    </dgm:pt>
    <dgm:pt modelId="{0FA03338-CBF9-4B4E-805B-BBD565F0DA29}" type="sibTrans" cxnId="{BEC55089-A033-43BE-BBB6-003B09776558}">
      <dgm:prSet/>
      <dgm:spPr/>
      <dgm:t>
        <a:bodyPr/>
        <a:lstStyle/>
        <a:p>
          <a:endParaRPr lang="en-US">
            <a:latin typeface="+mj-lt"/>
          </a:endParaRPr>
        </a:p>
      </dgm:t>
    </dgm:pt>
    <dgm:pt modelId="{9209E6A4-CCF9-461D-8278-7C3C98088242}">
      <dgm:prSet phldrT="[Text]" custT="1"/>
      <dgm:spPr>
        <a:solidFill>
          <a:srgbClr val="0D3A70"/>
        </a:solidFill>
        <a:ln>
          <a:solidFill>
            <a:srgbClr val="0D3A70"/>
          </a:solidFill>
        </a:ln>
      </dgm:spPr>
      <dgm:t>
        <a:bodyPr/>
        <a:lstStyle/>
        <a:p>
          <a:r>
            <a:rPr lang="en-US" sz="1200" b="1" dirty="0">
              <a:latin typeface="+mj-lt"/>
            </a:rPr>
            <a:t>Sept., 2018</a:t>
          </a:r>
        </a:p>
      </dgm:t>
    </dgm:pt>
    <dgm:pt modelId="{12420FEB-66AE-4817-B249-DF06EE19C1B9}" type="parTrans" cxnId="{E3762856-2FB5-44C7-9BDF-40F33D252670}">
      <dgm:prSet/>
      <dgm:spPr/>
      <dgm:t>
        <a:bodyPr/>
        <a:lstStyle/>
        <a:p>
          <a:endParaRPr lang="en-US">
            <a:latin typeface="+mj-lt"/>
          </a:endParaRPr>
        </a:p>
      </dgm:t>
    </dgm:pt>
    <dgm:pt modelId="{BDC48042-95D4-4096-8F88-8513FB3546DC}" type="sibTrans" cxnId="{E3762856-2FB5-44C7-9BDF-40F33D252670}">
      <dgm:prSet/>
      <dgm:spPr/>
      <dgm:t>
        <a:bodyPr/>
        <a:lstStyle/>
        <a:p>
          <a:endParaRPr lang="en-US">
            <a:latin typeface="+mj-lt"/>
          </a:endParaRPr>
        </a:p>
      </dgm:t>
    </dgm:pt>
    <dgm:pt modelId="{56339F61-3995-4020-80B8-AB8EB47D9174}">
      <dgm:prSet phldrT="[Text]"/>
      <dgm:spPr>
        <a:ln>
          <a:solidFill>
            <a:srgbClr val="0D3A70"/>
          </a:solidFill>
        </a:ln>
      </dgm:spPr>
      <dgm:t>
        <a:bodyPr/>
        <a:lstStyle/>
        <a:p>
          <a:r>
            <a:rPr lang="en-US" dirty="0">
              <a:latin typeface="+mj-lt"/>
            </a:rPr>
            <a:t>Congress keeps AOA endorsed version of SUDs Act after committee conference</a:t>
          </a:r>
        </a:p>
      </dgm:t>
    </dgm:pt>
    <dgm:pt modelId="{F948E9F7-F5C8-4A26-BE7F-995B03A88F88}" type="parTrans" cxnId="{A02B93EA-2361-4D1D-8809-585C139987D9}">
      <dgm:prSet/>
      <dgm:spPr/>
      <dgm:t>
        <a:bodyPr/>
        <a:lstStyle/>
        <a:p>
          <a:endParaRPr lang="en-US">
            <a:latin typeface="+mj-lt"/>
          </a:endParaRPr>
        </a:p>
      </dgm:t>
    </dgm:pt>
    <dgm:pt modelId="{452D6EC7-B93E-4767-A351-8C3E94BBC18F}" type="sibTrans" cxnId="{A02B93EA-2361-4D1D-8809-585C139987D9}">
      <dgm:prSet/>
      <dgm:spPr/>
      <dgm:t>
        <a:bodyPr/>
        <a:lstStyle/>
        <a:p>
          <a:endParaRPr lang="en-US">
            <a:latin typeface="+mj-lt"/>
          </a:endParaRPr>
        </a:p>
      </dgm:t>
    </dgm:pt>
    <dgm:pt modelId="{5390ABD2-E35B-419F-99C5-5FD8F8365F4D}">
      <dgm:prSet phldrT="[Text]" custT="1"/>
      <dgm:spPr>
        <a:solidFill>
          <a:srgbClr val="0D3A70"/>
        </a:solidFill>
        <a:ln>
          <a:solidFill>
            <a:srgbClr val="0D3A70"/>
          </a:solidFill>
        </a:ln>
      </dgm:spPr>
      <dgm:t>
        <a:bodyPr/>
        <a:lstStyle/>
        <a:p>
          <a:r>
            <a:rPr lang="en-US" sz="1200" b="1" dirty="0">
              <a:latin typeface="+mj-lt"/>
            </a:rPr>
            <a:t>October, 2018</a:t>
          </a:r>
        </a:p>
      </dgm:t>
    </dgm:pt>
    <dgm:pt modelId="{65BB7998-1946-4639-9B50-445A376EFDDE}" type="parTrans" cxnId="{87A0546E-1CB5-40B4-AC22-767AFEE4C71D}">
      <dgm:prSet/>
      <dgm:spPr/>
      <dgm:t>
        <a:bodyPr/>
        <a:lstStyle/>
        <a:p>
          <a:endParaRPr lang="en-US">
            <a:latin typeface="+mj-lt"/>
          </a:endParaRPr>
        </a:p>
      </dgm:t>
    </dgm:pt>
    <dgm:pt modelId="{4B2B7C97-DD6C-4CD8-9458-DD12E7D290E4}" type="sibTrans" cxnId="{87A0546E-1CB5-40B4-AC22-767AFEE4C71D}">
      <dgm:prSet/>
      <dgm:spPr/>
      <dgm:t>
        <a:bodyPr/>
        <a:lstStyle/>
        <a:p>
          <a:endParaRPr lang="en-US">
            <a:latin typeface="+mj-lt"/>
          </a:endParaRPr>
        </a:p>
      </dgm:t>
    </dgm:pt>
    <dgm:pt modelId="{00958010-4A0B-4CBF-BF51-3B0B17C1EB07}">
      <dgm:prSet phldrT="[Text]"/>
      <dgm:spPr>
        <a:ln>
          <a:solidFill>
            <a:srgbClr val="0D3A70"/>
          </a:solidFill>
        </a:ln>
      </dgm:spPr>
      <dgm:t>
        <a:bodyPr/>
        <a:lstStyle/>
        <a:p>
          <a:r>
            <a:rPr lang="en-US" dirty="0">
              <a:latin typeface="+mj-lt"/>
            </a:rPr>
            <a:t>Signed by President and is now law</a:t>
          </a:r>
        </a:p>
      </dgm:t>
    </dgm:pt>
    <dgm:pt modelId="{3DE6CA9B-769E-4E9D-95B6-A7654A890E22}" type="parTrans" cxnId="{6F2CF1AB-0147-40C1-BAB1-082A1350D538}">
      <dgm:prSet/>
      <dgm:spPr/>
      <dgm:t>
        <a:bodyPr/>
        <a:lstStyle/>
        <a:p>
          <a:endParaRPr lang="en-US">
            <a:latin typeface="+mj-lt"/>
          </a:endParaRPr>
        </a:p>
      </dgm:t>
    </dgm:pt>
    <dgm:pt modelId="{887F1D3E-9EA5-4284-94AB-1BA94F0795E8}" type="sibTrans" cxnId="{6F2CF1AB-0147-40C1-BAB1-082A1350D538}">
      <dgm:prSet/>
      <dgm:spPr/>
      <dgm:t>
        <a:bodyPr/>
        <a:lstStyle/>
        <a:p>
          <a:endParaRPr lang="en-US">
            <a:latin typeface="+mj-lt"/>
          </a:endParaRPr>
        </a:p>
      </dgm:t>
    </dgm:pt>
    <dgm:pt modelId="{CBD42174-39AF-4EA2-BE44-A469E2FFAC00}" type="pres">
      <dgm:prSet presAssocID="{13F8089E-D9F6-4C68-BB0B-875B60517C8A}" presName="linearFlow" presStyleCnt="0">
        <dgm:presLayoutVars>
          <dgm:dir/>
          <dgm:animLvl val="lvl"/>
          <dgm:resizeHandles val="exact"/>
        </dgm:presLayoutVars>
      </dgm:prSet>
      <dgm:spPr/>
    </dgm:pt>
    <dgm:pt modelId="{8308556A-77F2-4149-8F3E-56D98DB4DE66}" type="pres">
      <dgm:prSet presAssocID="{EFE113A5-8C3C-4321-868A-9874BF5168E2}" presName="composite" presStyleCnt="0"/>
      <dgm:spPr/>
    </dgm:pt>
    <dgm:pt modelId="{C9E55EE0-61FD-459C-8BA9-E867EC0E366D}" type="pres">
      <dgm:prSet presAssocID="{EFE113A5-8C3C-4321-868A-9874BF5168E2}" presName="parentText" presStyleLbl="alignNode1" presStyleIdx="0" presStyleCnt="5">
        <dgm:presLayoutVars>
          <dgm:chMax val="1"/>
          <dgm:bulletEnabled val="1"/>
        </dgm:presLayoutVars>
      </dgm:prSet>
      <dgm:spPr/>
    </dgm:pt>
    <dgm:pt modelId="{2FF6CEC3-77A6-4667-8209-ED95E059C05F}" type="pres">
      <dgm:prSet presAssocID="{EFE113A5-8C3C-4321-868A-9874BF5168E2}" presName="descendantText" presStyleLbl="alignAcc1" presStyleIdx="0" presStyleCnt="5">
        <dgm:presLayoutVars>
          <dgm:bulletEnabled val="1"/>
        </dgm:presLayoutVars>
      </dgm:prSet>
      <dgm:spPr/>
    </dgm:pt>
    <dgm:pt modelId="{B46FB0DC-FA48-44B7-ABF4-4B0C45846F2A}" type="pres">
      <dgm:prSet presAssocID="{833F6036-ECE7-4EC3-BBEC-B0CEAB3BEAFE}" presName="sp" presStyleCnt="0"/>
      <dgm:spPr/>
    </dgm:pt>
    <dgm:pt modelId="{87179BC5-63DB-4837-BE55-1BAE1449E2E9}" type="pres">
      <dgm:prSet presAssocID="{3BE7606A-C438-46AD-BC5C-5D9E6E1B963A}" presName="composite" presStyleCnt="0"/>
      <dgm:spPr/>
    </dgm:pt>
    <dgm:pt modelId="{95FAB963-C865-46C1-8932-D8B6B4C195B7}" type="pres">
      <dgm:prSet presAssocID="{3BE7606A-C438-46AD-BC5C-5D9E6E1B963A}" presName="parentText" presStyleLbl="alignNode1" presStyleIdx="1" presStyleCnt="5">
        <dgm:presLayoutVars>
          <dgm:chMax val="1"/>
          <dgm:bulletEnabled val="1"/>
        </dgm:presLayoutVars>
      </dgm:prSet>
      <dgm:spPr/>
    </dgm:pt>
    <dgm:pt modelId="{FDD75C59-7606-4850-9432-C277DA1894D1}" type="pres">
      <dgm:prSet presAssocID="{3BE7606A-C438-46AD-BC5C-5D9E6E1B963A}" presName="descendantText" presStyleLbl="alignAcc1" presStyleIdx="1" presStyleCnt="5">
        <dgm:presLayoutVars>
          <dgm:bulletEnabled val="1"/>
        </dgm:presLayoutVars>
      </dgm:prSet>
      <dgm:spPr/>
    </dgm:pt>
    <dgm:pt modelId="{32924748-DC1A-4B83-B863-021C8DB87FA0}" type="pres">
      <dgm:prSet presAssocID="{5383B1CB-E06E-456E-80F4-F72F9D658C8F}" presName="sp" presStyleCnt="0"/>
      <dgm:spPr/>
    </dgm:pt>
    <dgm:pt modelId="{956D2134-7698-4A8E-B410-BB8D94D48237}" type="pres">
      <dgm:prSet presAssocID="{9680C8C5-03F8-445F-BB1E-F5A08BD0197A}" presName="composite" presStyleCnt="0"/>
      <dgm:spPr/>
    </dgm:pt>
    <dgm:pt modelId="{F24E24A6-1249-488F-B0CB-DDBE8788CF08}" type="pres">
      <dgm:prSet presAssocID="{9680C8C5-03F8-445F-BB1E-F5A08BD0197A}" presName="parentText" presStyleLbl="alignNode1" presStyleIdx="2" presStyleCnt="5">
        <dgm:presLayoutVars>
          <dgm:chMax val="1"/>
          <dgm:bulletEnabled val="1"/>
        </dgm:presLayoutVars>
      </dgm:prSet>
      <dgm:spPr/>
    </dgm:pt>
    <dgm:pt modelId="{4665D32F-EB66-448F-89B0-DE814A2632F8}" type="pres">
      <dgm:prSet presAssocID="{9680C8C5-03F8-445F-BB1E-F5A08BD0197A}" presName="descendantText" presStyleLbl="alignAcc1" presStyleIdx="2" presStyleCnt="5">
        <dgm:presLayoutVars>
          <dgm:bulletEnabled val="1"/>
        </dgm:presLayoutVars>
      </dgm:prSet>
      <dgm:spPr/>
    </dgm:pt>
    <dgm:pt modelId="{E415DC98-A121-4C6C-B817-3EDBF1484FF5}" type="pres">
      <dgm:prSet presAssocID="{ED7BAE8C-839F-40BF-BDA7-A62F6AC3D81E}" presName="sp" presStyleCnt="0"/>
      <dgm:spPr/>
    </dgm:pt>
    <dgm:pt modelId="{DDEE0096-EDC4-4B92-94CF-25B80BFF0128}" type="pres">
      <dgm:prSet presAssocID="{9209E6A4-CCF9-461D-8278-7C3C98088242}" presName="composite" presStyleCnt="0"/>
      <dgm:spPr/>
    </dgm:pt>
    <dgm:pt modelId="{623C7115-B8B4-4E0A-8395-45FEAC6FDA28}" type="pres">
      <dgm:prSet presAssocID="{9209E6A4-CCF9-461D-8278-7C3C98088242}" presName="parentText" presStyleLbl="alignNode1" presStyleIdx="3" presStyleCnt="5">
        <dgm:presLayoutVars>
          <dgm:chMax val="1"/>
          <dgm:bulletEnabled val="1"/>
        </dgm:presLayoutVars>
      </dgm:prSet>
      <dgm:spPr/>
    </dgm:pt>
    <dgm:pt modelId="{5E9D8AC8-338F-48C6-8D27-1605C4EE4443}" type="pres">
      <dgm:prSet presAssocID="{9209E6A4-CCF9-461D-8278-7C3C98088242}" presName="descendantText" presStyleLbl="alignAcc1" presStyleIdx="3" presStyleCnt="5">
        <dgm:presLayoutVars>
          <dgm:bulletEnabled val="1"/>
        </dgm:presLayoutVars>
      </dgm:prSet>
      <dgm:spPr/>
    </dgm:pt>
    <dgm:pt modelId="{22928BC1-9262-473B-AC98-107AC5BB50C7}" type="pres">
      <dgm:prSet presAssocID="{BDC48042-95D4-4096-8F88-8513FB3546DC}" presName="sp" presStyleCnt="0"/>
      <dgm:spPr/>
    </dgm:pt>
    <dgm:pt modelId="{A1736A02-3E91-4617-BE06-351EF9F2EDB2}" type="pres">
      <dgm:prSet presAssocID="{5390ABD2-E35B-419F-99C5-5FD8F8365F4D}" presName="composite" presStyleCnt="0"/>
      <dgm:spPr/>
    </dgm:pt>
    <dgm:pt modelId="{2D42EAA1-363B-4334-85B6-B16E8E8E92B7}" type="pres">
      <dgm:prSet presAssocID="{5390ABD2-E35B-419F-99C5-5FD8F8365F4D}" presName="parentText" presStyleLbl="alignNode1" presStyleIdx="4" presStyleCnt="5">
        <dgm:presLayoutVars>
          <dgm:chMax val="1"/>
          <dgm:bulletEnabled val="1"/>
        </dgm:presLayoutVars>
      </dgm:prSet>
      <dgm:spPr/>
    </dgm:pt>
    <dgm:pt modelId="{2CFFFDF6-297C-4427-B66C-2FA08D4C8CA3}" type="pres">
      <dgm:prSet presAssocID="{5390ABD2-E35B-419F-99C5-5FD8F8365F4D}" presName="descendantText" presStyleLbl="alignAcc1" presStyleIdx="4" presStyleCnt="5">
        <dgm:presLayoutVars>
          <dgm:bulletEnabled val="1"/>
        </dgm:presLayoutVars>
      </dgm:prSet>
      <dgm:spPr/>
    </dgm:pt>
  </dgm:ptLst>
  <dgm:cxnLst>
    <dgm:cxn modelId="{03F5ED07-4CF2-458D-85DE-DD63ED0C422B}" type="presOf" srcId="{9680C8C5-03F8-445F-BB1E-F5A08BD0197A}" destId="{F24E24A6-1249-488F-B0CB-DDBE8788CF08}" srcOrd="0" destOrd="0" presId="urn:microsoft.com/office/officeart/2005/8/layout/chevron2"/>
    <dgm:cxn modelId="{F332400D-4EAE-4F9B-8F7A-4FADEB3C528F}" type="presOf" srcId="{EFE113A5-8C3C-4321-868A-9874BF5168E2}" destId="{C9E55EE0-61FD-459C-8BA9-E867EC0E366D}" srcOrd="0" destOrd="0" presId="urn:microsoft.com/office/officeart/2005/8/layout/chevron2"/>
    <dgm:cxn modelId="{9E5DD812-8B29-422C-A984-BE0208FF5619}" type="presOf" srcId="{7FDA2BAE-EAFB-404A-85FA-F7380A0A0D7C}" destId="{FDD75C59-7606-4850-9432-C277DA1894D1}" srcOrd="0" destOrd="0" presId="urn:microsoft.com/office/officeart/2005/8/layout/chevron2"/>
    <dgm:cxn modelId="{DF1A8020-5060-46AF-8A80-C26AA9EA7ECA}" srcId="{3BE7606A-C438-46AD-BC5C-5D9E6E1B963A}" destId="{7FDA2BAE-EAFB-404A-85FA-F7380A0A0D7C}" srcOrd="0" destOrd="0" parTransId="{304EFF3C-5CD5-4A77-BDFE-87825F987254}" sibTransId="{B1CD4585-80C5-4716-BEB1-A1B13A58168E}"/>
    <dgm:cxn modelId="{BC152A4C-8AA6-4EFC-8881-AF31C78579B9}" type="presOf" srcId="{30867BFB-A34F-48C5-896F-3E759B47B55B}" destId="{2FF6CEC3-77A6-4667-8209-ED95E059C05F}" srcOrd="0" destOrd="0" presId="urn:microsoft.com/office/officeart/2005/8/layout/chevron2"/>
    <dgm:cxn modelId="{87A0546E-1CB5-40B4-AC22-767AFEE4C71D}" srcId="{13F8089E-D9F6-4C68-BB0B-875B60517C8A}" destId="{5390ABD2-E35B-419F-99C5-5FD8F8365F4D}" srcOrd="4" destOrd="0" parTransId="{65BB7998-1946-4639-9B50-445A376EFDDE}" sibTransId="{4B2B7C97-DD6C-4CD8-9458-DD12E7D290E4}"/>
    <dgm:cxn modelId="{07F7E050-C0DB-4110-9F38-700AD24F503B}" srcId="{13F8089E-D9F6-4C68-BB0B-875B60517C8A}" destId="{EFE113A5-8C3C-4321-868A-9874BF5168E2}" srcOrd="0" destOrd="0" parTransId="{0E720BCF-5C95-4BCB-893B-ACC1A22EEF25}" sibTransId="{833F6036-ECE7-4EC3-BBEC-B0CEAB3BEAFE}"/>
    <dgm:cxn modelId="{E3762856-2FB5-44C7-9BDF-40F33D252670}" srcId="{13F8089E-D9F6-4C68-BB0B-875B60517C8A}" destId="{9209E6A4-CCF9-461D-8278-7C3C98088242}" srcOrd="3" destOrd="0" parTransId="{12420FEB-66AE-4817-B249-DF06EE19C1B9}" sibTransId="{BDC48042-95D4-4096-8F88-8513FB3546DC}"/>
    <dgm:cxn modelId="{A5769186-94A4-4399-82E3-B027BAD25023}" type="presOf" srcId="{13F8089E-D9F6-4C68-BB0B-875B60517C8A}" destId="{CBD42174-39AF-4EA2-BE44-A469E2FFAC00}" srcOrd="0" destOrd="0" presId="urn:microsoft.com/office/officeart/2005/8/layout/chevron2"/>
    <dgm:cxn modelId="{BEC55089-A033-43BE-BBB6-003B09776558}" srcId="{9680C8C5-03F8-445F-BB1E-F5A08BD0197A}" destId="{52864A52-6E64-4D8D-849E-CD2FD6E14C25}" srcOrd="0" destOrd="0" parTransId="{E5845EE8-8232-4C5A-B309-F72426DC13BB}" sibTransId="{0FA03338-CBF9-4B4E-805B-BBD565F0DA29}"/>
    <dgm:cxn modelId="{D491218B-6BB9-40D9-A15A-195B0A7E02F0}" type="presOf" srcId="{5390ABD2-E35B-419F-99C5-5FD8F8365F4D}" destId="{2D42EAA1-363B-4334-85B6-B16E8E8E92B7}" srcOrd="0" destOrd="0" presId="urn:microsoft.com/office/officeart/2005/8/layout/chevron2"/>
    <dgm:cxn modelId="{5C06949D-A406-403F-B0B0-A61542A64146}" srcId="{EFE113A5-8C3C-4321-868A-9874BF5168E2}" destId="{30867BFB-A34F-48C5-896F-3E759B47B55B}" srcOrd="0" destOrd="0" parTransId="{B47AD867-1BC7-4C71-97D8-85661C88111A}" sibTransId="{46B93B1A-D22E-4BB1-9EB6-8847151AE53C}"/>
    <dgm:cxn modelId="{AB28F1A1-90FE-426E-AEEC-8E7C232FAAA6}" srcId="{13F8089E-D9F6-4C68-BB0B-875B60517C8A}" destId="{3BE7606A-C438-46AD-BC5C-5D9E6E1B963A}" srcOrd="1" destOrd="0" parTransId="{B8B4AFD9-34BB-496A-8E31-B66761244505}" sibTransId="{5383B1CB-E06E-456E-80F4-F72F9D658C8F}"/>
    <dgm:cxn modelId="{6F2CF1AB-0147-40C1-BAB1-082A1350D538}" srcId="{5390ABD2-E35B-419F-99C5-5FD8F8365F4D}" destId="{00958010-4A0B-4CBF-BF51-3B0B17C1EB07}" srcOrd="0" destOrd="0" parTransId="{3DE6CA9B-769E-4E9D-95B6-A7654A890E22}" sibTransId="{887F1D3E-9EA5-4284-94AB-1BA94F0795E8}"/>
    <dgm:cxn modelId="{720E5CC8-590A-4EA2-B35D-9BA08202DA24}" type="presOf" srcId="{3BE7606A-C438-46AD-BC5C-5D9E6E1B963A}" destId="{95FAB963-C865-46C1-8932-D8B6B4C195B7}" srcOrd="0" destOrd="0" presId="urn:microsoft.com/office/officeart/2005/8/layout/chevron2"/>
    <dgm:cxn modelId="{3AE597E2-EFDE-4506-AF60-DDF4470835CA}" type="presOf" srcId="{00958010-4A0B-4CBF-BF51-3B0B17C1EB07}" destId="{2CFFFDF6-297C-4427-B66C-2FA08D4C8CA3}" srcOrd="0" destOrd="0" presId="urn:microsoft.com/office/officeart/2005/8/layout/chevron2"/>
    <dgm:cxn modelId="{EDBAEEE2-09B9-4192-A57D-64A66EA219D0}" type="presOf" srcId="{52864A52-6E64-4D8D-849E-CD2FD6E14C25}" destId="{4665D32F-EB66-448F-89B0-DE814A2632F8}" srcOrd="0" destOrd="0" presId="urn:microsoft.com/office/officeart/2005/8/layout/chevron2"/>
    <dgm:cxn modelId="{1668FBE5-F980-4D1A-8A04-95B2A7F040DC}" srcId="{13F8089E-D9F6-4C68-BB0B-875B60517C8A}" destId="{9680C8C5-03F8-445F-BB1E-F5A08BD0197A}" srcOrd="2" destOrd="0" parTransId="{7E639100-1037-4D88-B97F-34DE35E64C20}" sibTransId="{ED7BAE8C-839F-40BF-BDA7-A62F6AC3D81E}"/>
    <dgm:cxn modelId="{A02B93EA-2361-4D1D-8809-585C139987D9}" srcId="{9209E6A4-CCF9-461D-8278-7C3C98088242}" destId="{56339F61-3995-4020-80B8-AB8EB47D9174}" srcOrd="0" destOrd="0" parTransId="{F948E9F7-F5C8-4A26-BE7F-995B03A88F88}" sibTransId="{452D6EC7-B93E-4767-A351-8C3E94BBC18F}"/>
    <dgm:cxn modelId="{C9F332F5-4362-491C-99A5-E4203CBCCB86}" type="presOf" srcId="{56339F61-3995-4020-80B8-AB8EB47D9174}" destId="{5E9D8AC8-338F-48C6-8D27-1605C4EE4443}" srcOrd="0" destOrd="0" presId="urn:microsoft.com/office/officeart/2005/8/layout/chevron2"/>
    <dgm:cxn modelId="{625A51FF-74EA-40E1-BB95-A4DA417E17DD}" type="presOf" srcId="{9209E6A4-CCF9-461D-8278-7C3C98088242}" destId="{623C7115-B8B4-4E0A-8395-45FEAC6FDA28}" srcOrd="0" destOrd="0" presId="urn:microsoft.com/office/officeart/2005/8/layout/chevron2"/>
    <dgm:cxn modelId="{7D2A673F-8394-4DBE-B293-CD63B88EE7EE}" type="presParOf" srcId="{CBD42174-39AF-4EA2-BE44-A469E2FFAC00}" destId="{8308556A-77F2-4149-8F3E-56D98DB4DE66}" srcOrd="0" destOrd="0" presId="urn:microsoft.com/office/officeart/2005/8/layout/chevron2"/>
    <dgm:cxn modelId="{BFC61BA7-E98B-48E1-A193-30F4F4D890F4}" type="presParOf" srcId="{8308556A-77F2-4149-8F3E-56D98DB4DE66}" destId="{C9E55EE0-61FD-459C-8BA9-E867EC0E366D}" srcOrd="0" destOrd="0" presId="urn:microsoft.com/office/officeart/2005/8/layout/chevron2"/>
    <dgm:cxn modelId="{239BB865-62F6-474A-BF5E-42EBB3952EB6}" type="presParOf" srcId="{8308556A-77F2-4149-8F3E-56D98DB4DE66}" destId="{2FF6CEC3-77A6-4667-8209-ED95E059C05F}" srcOrd="1" destOrd="0" presId="urn:microsoft.com/office/officeart/2005/8/layout/chevron2"/>
    <dgm:cxn modelId="{8AC4920D-52EA-4AB9-84F7-AA20D644A969}" type="presParOf" srcId="{CBD42174-39AF-4EA2-BE44-A469E2FFAC00}" destId="{B46FB0DC-FA48-44B7-ABF4-4B0C45846F2A}" srcOrd="1" destOrd="0" presId="urn:microsoft.com/office/officeart/2005/8/layout/chevron2"/>
    <dgm:cxn modelId="{EE1E7C39-6F14-4E43-A4A6-7D1B6975EAD8}" type="presParOf" srcId="{CBD42174-39AF-4EA2-BE44-A469E2FFAC00}" destId="{87179BC5-63DB-4837-BE55-1BAE1449E2E9}" srcOrd="2" destOrd="0" presId="urn:microsoft.com/office/officeart/2005/8/layout/chevron2"/>
    <dgm:cxn modelId="{2DD85880-79FE-4D7E-B147-F7EE60F738A7}" type="presParOf" srcId="{87179BC5-63DB-4837-BE55-1BAE1449E2E9}" destId="{95FAB963-C865-46C1-8932-D8B6B4C195B7}" srcOrd="0" destOrd="0" presId="urn:microsoft.com/office/officeart/2005/8/layout/chevron2"/>
    <dgm:cxn modelId="{C827F474-DDD1-47BB-95AB-DBD17AB83DEE}" type="presParOf" srcId="{87179BC5-63DB-4837-BE55-1BAE1449E2E9}" destId="{FDD75C59-7606-4850-9432-C277DA1894D1}" srcOrd="1" destOrd="0" presId="urn:microsoft.com/office/officeart/2005/8/layout/chevron2"/>
    <dgm:cxn modelId="{47D489F0-4F75-4D4C-AE0D-C90B1C6EF19D}" type="presParOf" srcId="{CBD42174-39AF-4EA2-BE44-A469E2FFAC00}" destId="{32924748-DC1A-4B83-B863-021C8DB87FA0}" srcOrd="3" destOrd="0" presId="urn:microsoft.com/office/officeart/2005/8/layout/chevron2"/>
    <dgm:cxn modelId="{B2C461ED-AD59-4DA2-AE73-6977EAB22A70}" type="presParOf" srcId="{CBD42174-39AF-4EA2-BE44-A469E2FFAC00}" destId="{956D2134-7698-4A8E-B410-BB8D94D48237}" srcOrd="4" destOrd="0" presId="urn:microsoft.com/office/officeart/2005/8/layout/chevron2"/>
    <dgm:cxn modelId="{67D94458-17A7-403B-856B-9DFAB311F1DB}" type="presParOf" srcId="{956D2134-7698-4A8E-B410-BB8D94D48237}" destId="{F24E24A6-1249-488F-B0CB-DDBE8788CF08}" srcOrd="0" destOrd="0" presId="urn:microsoft.com/office/officeart/2005/8/layout/chevron2"/>
    <dgm:cxn modelId="{495129DD-A6AB-4427-BAB7-634F4FBD5E0C}" type="presParOf" srcId="{956D2134-7698-4A8E-B410-BB8D94D48237}" destId="{4665D32F-EB66-448F-89B0-DE814A2632F8}" srcOrd="1" destOrd="0" presId="urn:microsoft.com/office/officeart/2005/8/layout/chevron2"/>
    <dgm:cxn modelId="{303C40B6-E43F-49DF-B7CD-59B8A05976D8}" type="presParOf" srcId="{CBD42174-39AF-4EA2-BE44-A469E2FFAC00}" destId="{E415DC98-A121-4C6C-B817-3EDBF1484FF5}" srcOrd="5" destOrd="0" presId="urn:microsoft.com/office/officeart/2005/8/layout/chevron2"/>
    <dgm:cxn modelId="{D4FA2EC5-B3A0-4174-9E24-2C2FB8C52946}" type="presParOf" srcId="{CBD42174-39AF-4EA2-BE44-A469E2FFAC00}" destId="{DDEE0096-EDC4-4B92-94CF-25B80BFF0128}" srcOrd="6" destOrd="0" presId="urn:microsoft.com/office/officeart/2005/8/layout/chevron2"/>
    <dgm:cxn modelId="{6726AAA2-25D6-4516-8280-D4D2B6A04C69}" type="presParOf" srcId="{DDEE0096-EDC4-4B92-94CF-25B80BFF0128}" destId="{623C7115-B8B4-4E0A-8395-45FEAC6FDA28}" srcOrd="0" destOrd="0" presId="urn:microsoft.com/office/officeart/2005/8/layout/chevron2"/>
    <dgm:cxn modelId="{30D62807-BE36-423B-8CDC-1C3F948657B5}" type="presParOf" srcId="{DDEE0096-EDC4-4B92-94CF-25B80BFF0128}" destId="{5E9D8AC8-338F-48C6-8D27-1605C4EE4443}" srcOrd="1" destOrd="0" presId="urn:microsoft.com/office/officeart/2005/8/layout/chevron2"/>
    <dgm:cxn modelId="{C5FF0F15-F38B-497F-85B9-2A74970DE4D4}" type="presParOf" srcId="{CBD42174-39AF-4EA2-BE44-A469E2FFAC00}" destId="{22928BC1-9262-473B-AC98-107AC5BB50C7}" srcOrd="7" destOrd="0" presId="urn:microsoft.com/office/officeart/2005/8/layout/chevron2"/>
    <dgm:cxn modelId="{0AC5BBBC-EC32-44E8-946F-4567A5278617}" type="presParOf" srcId="{CBD42174-39AF-4EA2-BE44-A469E2FFAC00}" destId="{A1736A02-3E91-4617-BE06-351EF9F2EDB2}" srcOrd="8" destOrd="0" presId="urn:microsoft.com/office/officeart/2005/8/layout/chevron2"/>
    <dgm:cxn modelId="{2C3FE667-259D-46A8-9F6E-3CC5F14A298C}" type="presParOf" srcId="{A1736A02-3E91-4617-BE06-351EF9F2EDB2}" destId="{2D42EAA1-363B-4334-85B6-B16E8E8E92B7}" srcOrd="0" destOrd="0" presId="urn:microsoft.com/office/officeart/2005/8/layout/chevron2"/>
    <dgm:cxn modelId="{4D0926B1-E80B-457F-9747-0580BB6B3C18}" type="presParOf" srcId="{A1736A02-3E91-4617-BE06-351EF9F2EDB2}" destId="{2CFFFDF6-297C-4427-B66C-2FA08D4C8CA3}"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59C6EC-8A77-4901-82C7-E155745C81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F447D7A-B4CD-4B69-BF69-706D9114327F}">
      <dgm:prSet phldrT="[Text]"/>
      <dgm:spPr/>
      <dgm:t>
        <a:bodyPr/>
        <a:lstStyle/>
        <a:p>
          <a:r>
            <a:rPr lang="en-US" b="1" dirty="0">
              <a:latin typeface="+mj-lt"/>
            </a:rPr>
            <a:t>Physician Workforce</a:t>
          </a:r>
        </a:p>
      </dgm:t>
    </dgm:pt>
    <dgm:pt modelId="{461B69A2-3E5C-41D8-9A23-707EB087B250}" type="parTrans" cxnId="{919D92F5-3EE4-4E91-B87C-BB9AEEE4EC83}">
      <dgm:prSet/>
      <dgm:spPr/>
      <dgm:t>
        <a:bodyPr/>
        <a:lstStyle/>
        <a:p>
          <a:endParaRPr lang="en-US">
            <a:latin typeface="+mj-lt"/>
          </a:endParaRPr>
        </a:p>
      </dgm:t>
    </dgm:pt>
    <dgm:pt modelId="{6A724818-AC04-4974-B31A-E8815D61395F}" type="sibTrans" cxnId="{919D92F5-3EE4-4E91-B87C-BB9AEEE4EC83}">
      <dgm:prSet/>
      <dgm:spPr/>
      <dgm:t>
        <a:bodyPr/>
        <a:lstStyle/>
        <a:p>
          <a:endParaRPr lang="en-US">
            <a:latin typeface="+mj-lt"/>
          </a:endParaRPr>
        </a:p>
      </dgm:t>
    </dgm:pt>
    <dgm:pt modelId="{FF910894-CE1B-4D80-A54B-63CF1872EAFF}">
      <dgm:prSet phldrT="[Text]"/>
      <dgm:spPr/>
      <dgm:t>
        <a:bodyPr/>
        <a:lstStyle/>
        <a:p>
          <a:r>
            <a:rPr lang="en-US" b="1" dirty="0">
              <a:latin typeface="+mj-lt"/>
            </a:rPr>
            <a:t>Surprise Medical Billing</a:t>
          </a:r>
        </a:p>
      </dgm:t>
    </dgm:pt>
    <dgm:pt modelId="{A250485E-EA0C-4390-9D5E-F311EC16E225}" type="parTrans" cxnId="{D13A7775-1C4A-44CD-B4A5-E8D703A5E906}">
      <dgm:prSet/>
      <dgm:spPr/>
      <dgm:t>
        <a:bodyPr/>
        <a:lstStyle/>
        <a:p>
          <a:endParaRPr lang="en-US">
            <a:latin typeface="+mj-lt"/>
          </a:endParaRPr>
        </a:p>
      </dgm:t>
    </dgm:pt>
    <dgm:pt modelId="{FFCE8899-8353-41D8-A26E-B12E144C0A1A}" type="sibTrans" cxnId="{D13A7775-1C4A-44CD-B4A5-E8D703A5E906}">
      <dgm:prSet/>
      <dgm:spPr/>
      <dgm:t>
        <a:bodyPr/>
        <a:lstStyle/>
        <a:p>
          <a:endParaRPr lang="en-US">
            <a:latin typeface="+mj-lt"/>
          </a:endParaRPr>
        </a:p>
      </dgm:t>
    </dgm:pt>
    <dgm:pt modelId="{1E3246CA-D9EE-46D0-8D79-FCBC23DDAC3A}">
      <dgm:prSet phldrT="[Text]"/>
      <dgm:spPr/>
      <dgm:t>
        <a:bodyPr/>
        <a:lstStyle/>
        <a:p>
          <a:r>
            <a:rPr lang="en-US" b="1" dirty="0">
              <a:latin typeface="+mj-lt"/>
            </a:rPr>
            <a:t>Physician Payment Cuts</a:t>
          </a:r>
        </a:p>
      </dgm:t>
    </dgm:pt>
    <dgm:pt modelId="{12C4824B-403A-442E-9A21-EFF8E0560AAE}" type="parTrans" cxnId="{B0D8BCCD-D71B-421C-A2A2-7A60B0BE91DF}">
      <dgm:prSet/>
      <dgm:spPr/>
      <dgm:t>
        <a:bodyPr/>
        <a:lstStyle/>
        <a:p>
          <a:endParaRPr lang="en-US">
            <a:latin typeface="+mj-lt"/>
          </a:endParaRPr>
        </a:p>
      </dgm:t>
    </dgm:pt>
    <dgm:pt modelId="{82D83CF8-C79E-4C0E-A504-F847EC450989}" type="sibTrans" cxnId="{B0D8BCCD-D71B-421C-A2A2-7A60B0BE91DF}">
      <dgm:prSet/>
      <dgm:spPr/>
      <dgm:t>
        <a:bodyPr/>
        <a:lstStyle/>
        <a:p>
          <a:endParaRPr lang="en-US">
            <a:latin typeface="+mj-lt"/>
          </a:endParaRPr>
        </a:p>
      </dgm:t>
    </dgm:pt>
    <dgm:pt modelId="{AB7601DD-BF17-465E-ADE1-065CA702D243}">
      <dgm:prSet/>
      <dgm:spPr/>
      <dgm:t>
        <a:bodyPr/>
        <a:lstStyle/>
        <a:p>
          <a:r>
            <a:rPr lang="en-US" dirty="0">
              <a:latin typeface="+mj-lt"/>
            </a:rPr>
            <a:t>Reauthorization of the Teaching Health Center Graduate  Medical Education Program (THCGME)</a:t>
          </a:r>
        </a:p>
      </dgm:t>
    </dgm:pt>
    <dgm:pt modelId="{560BBE2D-49C3-4DC7-9D6A-3C88BE7A68F0}" type="parTrans" cxnId="{99CB66A3-838E-4877-962A-F30608A87925}">
      <dgm:prSet/>
      <dgm:spPr/>
      <dgm:t>
        <a:bodyPr/>
        <a:lstStyle/>
        <a:p>
          <a:endParaRPr lang="en-US">
            <a:latin typeface="+mj-lt"/>
          </a:endParaRPr>
        </a:p>
      </dgm:t>
    </dgm:pt>
    <dgm:pt modelId="{4DBE6680-C66B-4DC3-9724-C2CA9751AB0F}" type="sibTrans" cxnId="{99CB66A3-838E-4877-962A-F30608A87925}">
      <dgm:prSet/>
      <dgm:spPr/>
      <dgm:t>
        <a:bodyPr/>
        <a:lstStyle/>
        <a:p>
          <a:endParaRPr lang="en-US">
            <a:latin typeface="+mj-lt"/>
          </a:endParaRPr>
        </a:p>
      </dgm:t>
    </dgm:pt>
    <dgm:pt modelId="{308472B2-5119-4CBA-9BE6-9E26A4691A5A}">
      <dgm:prSet phldrT="[Text]"/>
      <dgm:spPr/>
      <dgm:t>
        <a:bodyPr/>
        <a:lstStyle/>
        <a:p>
          <a:r>
            <a:rPr lang="en-US" b="1" dirty="0">
              <a:latin typeface="+mj-lt"/>
            </a:rPr>
            <a:t>Telehealth Expansion and Payment Parity</a:t>
          </a:r>
        </a:p>
      </dgm:t>
    </dgm:pt>
    <dgm:pt modelId="{E23FC193-C98B-43E0-99DB-952D848588EC}" type="parTrans" cxnId="{B445A5F3-D300-4316-99B8-C6EDD9C58677}">
      <dgm:prSet/>
      <dgm:spPr/>
      <dgm:t>
        <a:bodyPr/>
        <a:lstStyle/>
        <a:p>
          <a:endParaRPr lang="en-US">
            <a:latin typeface="+mj-lt"/>
          </a:endParaRPr>
        </a:p>
      </dgm:t>
    </dgm:pt>
    <dgm:pt modelId="{8FEDD5B2-42E9-467D-AD8A-85AF93C63015}" type="sibTrans" cxnId="{B445A5F3-D300-4316-99B8-C6EDD9C58677}">
      <dgm:prSet/>
      <dgm:spPr/>
      <dgm:t>
        <a:bodyPr/>
        <a:lstStyle/>
        <a:p>
          <a:endParaRPr lang="en-US">
            <a:latin typeface="+mj-lt"/>
          </a:endParaRPr>
        </a:p>
      </dgm:t>
    </dgm:pt>
    <dgm:pt modelId="{8992BBC9-CF79-48A9-93E5-B1989716A54F}">
      <dgm:prSet phldrT="[Text]"/>
      <dgm:spPr/>
      <dgm:t>
        <a:bodyPr/>
        <a:lstStyle/>
        <a:p>
          <a:r>
            <a:rPr lang="en-US" b="1" dirty="0">
              <a:latin typeface="+mj-lt"/>
            </a:rPr>
            <a:t>COVID-19 Efforts</a:t>
          </a:r>
        </a:p>
      </dgm:t>
    </dgm:pt>
    <dgm:pt modelId="{6CA3DDC9-463A-4B6E-9D8E-757D900C17E1}" type="parTrans" cxnId="{78A84359-C028-4095-B218-3BCB878571EB}">
      <dgm:prSet/>
      <dgm:spPr/>
      <dgm:t>
        <a:bodyPr/>
        <a:lstStyle/>
        <a:p>
          <a:endParaRPr lang="en-US">
            <a:latin typeface="+mj-lt"/>
          </a:endParaRPr>
        </a:p>
      </dgm:t>
    </dgm:pt>
    <dgm:pt modelId="{CB04556D-48C3-4840-BE54-A33384289713}" type="sibTrans" cxnId="{78A84359-C028-4095-B218-3BCB878571EB}">
      <dgm:prSet/>
      <dgm:spPr/>
      <dgm:t>
        <a:bodyPr/>
        <a:lstStyle/>
        <a:p>
          <a:endParaRPr lang="en-US">
            <a:latin typeface="+mj-lt"/>
          </a:endParaRPr>
        </a:p>
      </dgm:t>
    </dgm:pt>
    <dgm:pt modelId="{36E9CDAA-56A3-432A-BA86-C6E0ACEC9C5A}">
      <dgm:prSet phldrT="[Text]"/>
      <dgm:spPr/>
      <dgm:t>
        <a:bodyPr/>
        <a:lstStyle/>
        <a:p>
          <a:r>
            <a:rPr lang="en-US" dirty="0">
              <a:latin typeface="+mj-lt"/>
            </a:rPr>
            <a:t>The Coronavirus Preparedness and Response Supplemental Appropriations Act (H.R. 6074)</a:t>
          </a:r>
        </a:p>
      </dgm:t>
    </dgm:pt>
    <dgm:pt modelId="{077D1A1E-113A-461E-B3A6-8B0B5A08E6C3}" type="parTrans" cxnId="{B3766966-4A73-48CD-9207-197A6040618E}">
      <dgm:prSet/>
      <dgm:spPr/>
      <dgm:t>
        <a:bodyPr/>
        <a:lstStyle/>
        <a:p>
          <a:endParaRPr lang="en-US">
            <a:latin typeface="+mj-lt"/>
          </a:endParaRPr>
        </a:p>
      </dgm:t>
    </dgm:pt>
    <dgm:pt modelId="{3E074E6F-E80B-4AB4-964A-A4AA9CE30C88}" type="sibTrans" cxnId="{B3766966-4A73-48CD-9207-197A6040618E}">
      <dgm:prSet/>
      <dgm:spPr/>
      <dgm:t>
        <a:bodyPr/>
        <a:lstStyle/>
        <a:p>
          <a:endParaRPr lang="en-US">
            <a:latin typeface="+mj-lt"/>
          </a:endParaRPr>
        </a:p>
      </dgm:t>
    </dgm:pt>
    <dgm:pt modelId="{3A74611A-80C8-491D-B14E-362F8F4391CA}">
      <dgm:prSet phldrT="[Text]"/>
      <dgm:spPr/>
      <dgm:t>
        <a:bodyPr/>
        <a:lstStyle/>
        <a:p>
          <a:r>
            <a:rPr lang="en-US" dirty="0">
              <a:latin typeface="+mj-lt"/>
            </a:rPr>
            <a:t>Families First Coronavirus Response Act (H.R. 6201)</a:t>
          </a:r>
        </a:p>
      </dgm:t>
    </dgm:pt>
    <dgm:pt modelId="{C4B12937-055A-44F9-87AC-8E5D9E3330D6}" type="parTrans" cxnId="{36C993F0-1CEA-4FB4-AD51-F61446AFFF5B}">
      <dgm:prSet/>
      <dgm:spPr/>
      <dgm:t>
        <a:bodyPr/>
        <a:lstStyle/>
        <a:p>
          <a:endParaRPr lang="en-US">
            <a:latin typeface="+mj-lt"/>
          </a:endParaRPr>
        </a:p>
      </dgm:t>
    </dgm:pt>
    <dgm:pt modelId="{40CEC703-728A-41F0-8551-8A14DC8EEA81}" type="sibTrans" cxnId="{36C993F0-1CEA-4FB4-AD51-F61446AFFF5B}">
      <dgm:prSet/>
      <dgm:spPr/>
      <dgm:t>
        <a:bodyPr/>
        <a:lstStyle/>
        <a:p>
          <a:endParaRPr lang="en-US">
            <a:latin typeface="+mj-lt"/>
          </a:endParaRPr>
        </a:p>
      </dgm:t>
    </dgm:pt>
    <dgm:pt modelId="{B4C5AF75-F2A6-4AD4-A4C8-50F192BB2FF9}">
      <dgm:prSet phldrT="[Text]"/>
      <dgm:spPr/>
      <dgm:t>
        <a:bodyPr/>
        <a:lstStyle/>
        <a:p>
          <a:r>
            <a:rPr lang="en-US" dirty="0">
              <a:latin typeface="+mj-lt"/>
            </a:rPr>
            <a:t>The Coronavirus Aid, Relief and Economic Security Act (CARES Act, H.R. 748)</a:t>
          </a:r>
        </a:p>
      </dgm:t>
    </dgm:pt>
    <dgm:pt modelId="{32C3C56E-42A8-4714-AC16-1A3A76DBD7F0}" type="parTrans" cxnId="{6A6A817B-9BBE-4EB2-9847-B19C542371E0}">
      <dgm:prSet/>
      <dgm:spPr/>
      <dgm:t>
        <a:bodyPr/>
        <a:lstStyle/>
        <a:p>
          <a:endParaRPr lang="en-US">
            <a:latin typeface="+mj-lt"/>
          </a:endParaRPr>
        </a:p>
      </dgm:t>
    </dgm:pt>
    <dgm:pt modelId="{4103401C-8AE4-4AE3-8B56-1FCA56724908}" type="sibTrans" cxnId="{6A6A817B-9BBE-4EB2-9847-B19C542371E0}">
      <dgm:prSet/>
      <dgm:spPr/>
      <dgm:t>
        <a:bodyPr/>
        <a:lstStyle/>
        <a:p>
          <a:endParaRPr lang="en-US">
            <a:latin typeface="+mj-lt"/>
          </a:endParaRPr>
        </a:p>
      </dgm:t>
    </dgm:pt>
    <dgm:pt modelId="{78A6112D-A1C2-494F-AE0B-D41CFC58AA96}">
      <dgm:prSet phldrT="[Text]"/>
      <dgm:spPr/>
      <dgm:t>
        <a:bodyPr/>
        <a:lstStyle/>
        <a:p>
          <a:r>
            <a:rPr lang="en-US" dirty="0">
              <a:latin typeface="+mj-lt"/>
            </a:rPr>
            <a:t>The Paycheck Protection Program and Healthcare Enhancement Act (H.R. 266)</a:t>
          </a:r>
        </a:p>
      </dgm:t>
    </dgm:pt>
    <dgm:pt modelId="{712848F5-2ADB-40F8-B379-4D66CDDDD440}" type="parTrans" cxnId="{6B440966-6DD4-49A9-BE3D-B96C3B86F1CF}">
      <dgm:prSet/>
      <dgm:spPr/>
      <dgm:t>
        <a:bodyPr/>
        <a:lstStyle/>
        <a:p>
          <a:endParaRPr lang="en-US">
            <a:latin typeface="+mj-lt"/>
          </a:endParaRPr>
        </a:p>
      </dgm:t>
    </dgm:pt>
    <dgm:pt modelId="{433FE557-3A3C-4741-82CF-CA6C0FFA7584}" type="sibTrans" cxnId="{6B440966-6DD4-49A9-BE3D-B96C3B86F1CF}">
      <dgm:prSet/>
      <dgm:spPr/>
      <dgm:t>
        <a:bodyPr/>
        <a:lstStyle/>
        <a:p>
          <a:endParaRPr lang="en-US">
            <a:latin typeface="+mj-lt"/>
          </a:endParaRPr>
        </a:p>
      </dgm:t>
    </dgm:pt>
    <dgm:pt modelId="{B665C125-13BE-494C-861C-DBE73903A402}">
      <dgm:prSet phldrT="[Text]"/>
      <dgm:spPr/>
      <dgm:t>
        <a:bodyPr/>
        <a:lstStyle/>
        <a:p>
          <a:r>
            <a:rPr lang="en-US" dirty="0">
              <a:latin typeface="+mj-lt"/>
            </a:rPr>
            <a:t>The American Rescue Plan Act (H.R. 1319)</a:t>
          </a:r>
        </a:p>
      </dgm:t>
    </dgm:pt>
    <dgm:pt modelId="{5CA63858-0DA2-42D7-ABC9-1E80B1925FFA}" type="parTrans" cxnId="{6784DD6C-B00C-435C-B190-96E04D184E1C}">
      <dgm:prSet/>
      <dgm:spPr/>
      <dgm:t>
        <a:bodyPr/>
        <a:lstStyle/>
        <a:p>
          <a:endParaRPr lang="en-US">
            <a:latin typeface="+mj-lt"/>
          </a:endParaRPr>
        </a:p>
      </dgm:t>
    </dgm:pt>
    <dgm:pt modelId="{FAF8C66A-272D-4CDC-A350-F826C1D0B520}" type="sibTrans" cxnId="{6784DD6C-B00C-435C-B190-96E04D184E1C}">
      <dgm:prSet/>
      <dgm:spPr/>
      <dgm:t>
        <a:bodyPr/>
        <a:lstStyle/>
        <a:p>
          <a:endParaRPr lang="en-US">
            <a:latin typeface="+mj-lt"/>
          </a:endParaRPr>
        </a:p>
      </dgm:t>
    </dgm:pt>
    <dgm:pt modelId="{E7C4CF19-01EE-40EA-842C-79D2C91D5537}">
      <dgm:prSet phldrT="[Text]"/>
      <dgm:spPr/>
      <dgm:t>
        <a:bodyPr/>
        <a:lstStyle/>
        <a:p>
          <a:r>
            <a:rPr lang="en-US" dirty="0">
              <a:latin typeface="+mj-lt"/>
            </a:rPr>
            <a:t>Removed barriers for emergency medical care services</a:t>
          </a:r>
        </a:p>
      </dgm:t>
    </dgm:pt>
    <dgm:pt modelId="{CDD64303-8F7B-4EAF-B302-BEE413B6AD99}" type="parTrans" cxnId="{8B8D49BC-0D1E-44BE-B23E-23D01034CFF7}">
      <dgm:prSet/>
      <dgm:spPr/>
      <dgm:t>
        <a:bodyPr/>
        <a:lstStyle/>
        <a:p>
          <a:endParaRPr lang="en-US">
            <a:latin typeface="+mj-lt"/>
          </a:endParaRPr>
        </a:p>
      </dgm:t>
    </dgm:pt>
    <dgm:pt modelId="{0DEAA750-B2A3-41EE-9F0B-C0C24630B1B3}" type="sibTrans" cxnId="{8B8D49BC-0D1E-44BE-B23E-23D01034CFF7}">
      <dgm:prSet/>
      <dgm:spPr/>
      <dgm:t>
        <a:bodyPr/>
        <a:lstStyle/>
        <a:p>
          <a:endParaRPr lang="en-US">
            <a:latin typeface="+mj-lt"/>
          </a:endParaRPr>
        </a:p>
      </dgm:t>
    </dgm:pt>
    <dgm:pt modelId="{AD02F21B-78F0-432F-AD18-C470B233A3E3}">
      <dgm:prSet phldrT="[Text]"/>
      <dgm:spPr/>
      <dgm:t>
        <a:bodyPr/>
        <a:lstStyle/>
        <a:p>
          <a:r>
            <a:rPr lang="en-US" dirty="0">
              <a:latin typeface="+mj-lt"/>
            </a:rPr>
            <a:t>Remove geographic restrictions</a:t>
          </a:r>
        </a:p>
      </dgm:t>
    </dgm:pt>
    <dgm:pt modelId="{69A45F8A-15BA-4AC2-B58A-E61D9148F446}" type="parTrans" cxnId="{41DD994E-3225-4EEB-8E58-BB27C5C0285A}">
      <dgm:prSet/>
      <dgm:spPr/>
      <dgm:t>
        <a:bodyPr/>
        <a:lstStyle/>
        <a:p>
          <a:endParaRPr lang="en-US">
            <a:latin typeface="+mj-lt"/>
          </a:endParaRPr>
        </a:p>
      </dgm:t>
    </dgm:pt>
    <dgm:pt modelId="{184D8C46-6806-4B53-AB84-A41732B9C424}" type="sibTrans" cxnId="{41DD994E-3225-4EEB-8E58-BB27C5C0285A}">
      <dgm:prSet/>
      <dgm:spPr/>
      <dgm:t>
        <a:bodyPr/>
        <a:lstStyle/>
        <a:p>
          <a:endParaRPr lang="en-US">
            <a:latin typeface="+mj-lt"/>
          </a:endParaRPr>
        </a:p>
      </dgm:t>
    </dgm:pt>
    <dgm:pt modelId="{BE65B2BB-42DF-437F-B322-60E98E8BB252}">
      <dgm:prSet phldrT="[Text]"/>
      <dgm:spPr/>
      <dgm:t>
        <a:bodyPr/>
        <a:lstStyle/>
        <a:p>
          <a:r>
            <a:rPr lang="en-US" dirty="0">
              <a:latin typeface="+mj-lt"/>
            </a:rPr>
            <a:t>Expand originating sites to include the home and other appropriate sites</a:t>
          </a:r>
        </a:p>
      </dgm:t>
    </dgm:pt>
    <dgm:pt modelId="{DD615D07-CFB6-4F40-A0C1-8A5C6DA34E56}" type="parTrans" cxnId="{59C38877-1EC6-463F-B08E-9A994F6FD306}">
      <dgm:prSet/>
      <dgm:spPr/>
      <dgm:t>
        <a:bodyPr/>
        <a:lstStyle/>
        <a:p>
          <a:endParaRPr lang="en-US">
            <a:latin typeface="+mj-lt"/>
          </a:endParaRPr>
        </a:p>
      </dgm:t>
    </dgm:pt>
    <dgm:pt modelId="{2819ABCA-6020-4004-9B8C-8F2A5A202A6A}" type="sibTrans" cxnId="{59C38877-1EC6-463F-B08E-9A994F6FD306}">
      <dgm:prSet/>
      <dgm:spPr/>
      <dgm:t>
        <a:bodyPr/>
        <a:lstStyle/>
        <a:p>
          <a:endParaRPr lang="en-US">
            <a:latin typeface="+mj-lt"/>
          </a:endParaRPr>
        </a:p>
      </dgm:t>
    </dgm:pt>
    <dgm:pt modelId="{D07C0631-2891-4532-AD82-BFE2FE9AD17E}">
      <dgm:prSet phldrT="[Text]"/>
      <dgm:spPr/>
      <dgm:t>
        <a:bodyPr/>
        <a:lstStyle/>
        <a:p>
          <a:r>
            <a:rPr lang="en-US" dirty="0">
              <a:latin typeface="+mj-lt"/>
            </a:rPr>
            <a:t>Medicare Sequester COVID Moratorium Act (H.R. 315)</a:t>
          </a:r>
        </a:p>
      </dgm:t>
    </dgm:pt>
    <dgm:pt modelId="{1AA67AEF-C17B-4BA2-9F5F-34F203B7B1B4}" type="parTrans" cxnId="{E20B991B-2F83-4B5B-871A-589600903127}">
      <dgm:prSet/>
      <dgm:spPr/>
      <dgm:t>
        <a:bodyPr/>
        <a:lstStyle/>
        <a:p>
          <a:endParaRPr lang="en-US">
            <a:latin typeface="+mj-lt"/>
          </a:endParaRPr>
        </a:p>
      </dgm:t>
    </dgm:pt>
    <dgm:pt modelId="{E76BEF5A-E4BC-40B8-A0B3-00CBBA163EC9}" type="sibTrans" cxnId="{E20B991B-2F83-4B5B-871A-589600903127}">
      <dgm:prSet/>
      <dgm:spPr/>
      <dgm:t>
        <a:bodyPr/>
        <a:lstStyle/>
        <a:p>
          <a:endParaRPr lang="en-US">
            <a:latin typeface="+mj-lt"/>
          </a:endParaRPr>
        </a:p>
      </dgm:t>
    </dgm:pt>
    <dgm:pt modelId="{B66377A7-CB1B-4895-8214-BF4B6BEA1CF2}">
      <dgm:prSet phldrT="[Text]"/>
      <dgm:spPr/>
      <dgm:t>
        <a:bodyPr/>
        <a:lstStyle/>
        <a:p>
          <a:r>
            <a:rPr lang="en-US" dirty="0">
              <a:latin typeface="+mj-lt"/>
            </a:rPr>
            <a:t>The practice of surprise medical billing was banned in an end-of-year package</a:t>
          </a:r>
        </a:p>
      </dgm:t>
    </dgm:pt>
    <dgm:pt modelId="{C7A603EA-F288-44E0-80A9-DC5713E0B63E}" type="parTrans" cxnId="{177E9404-98BF-43CE-B484-DDFC22AD22F9}">
      <dgm:prSet/>
      <dgm:spPr/>
      <dgm:t>
        <a:bodyPr/>
        <a:lstStyle/>
        <a:p>
          <a:endParaRPr lang="en-US">
            <a:latin typeface="+mj-lt"/>
          </a:endParaRPr>
        </a:p>
      </dgm:t>
    </dgm:pt>
    <dgm:pt modelId="{95FFB0EE-7CD7-4BCB-B10D-572C60CDF569}" type="sibTrans" cxnId="{177E9404-98BF-43CE-B484-DDFC22AD22F9}">
      <dgm:prSet/>
      <dgm:spPr/>
      <dgm:t>
        <a:bodyPr/>
        <a:lstStyle/>
        <a:p>
          <a:endParaRPr lang="en-US">
            <a:latin typeface="+mj-lt"/>
          </a:endParaRPr>
        </a:p>
      </dgm:t>
    </dgm:pt>
    <dgm:pt modelId="{3018F6DB-A97C-453B-B070-B49267BCD918}" type="pres">
      <dgm:prSet presAssocID="{DB59C6EC-8A77-4901-82C7-E155745C81FF}" presName="linear" presStyleCnt="0">
        <dgm:presLayoutVars>
          <dgm:dir/>
          <dgm:animLvl val="lvl"/>
          <dgm:resizeHandles val="exact"/>
        </dgm:presLayoutVars>
      </dgm:prSet>
      <dgm:spPr/>
    </dgm:pt>
    <dgm:pt modelId="{9744FA75-73B3-4533-9B19-4CEFEAB2B381}" type="pres">
      <dgm:prSet presAssocID="{4F447D7A-B4CD-4B69-BF69-706D9114327F}" presName="parentLin" presStyleCnt="0"/>
      <dgm:spPr/>
    </dgm:pt>
    <dgm:pt modelId="{A12EC524-E503-42C8-9AFB-F97DBA3F5446}" type="pres">
      <dgm:prSet presAssocID="{4F447D7A-B4CD-4B69-BF69-706D9114327F}" presName="parentLeftMargin" presStyleLbl="node1" presStyleIdx="0" presStyleCnt="5"/>
      <dgm:spPr/>
    </dgm:pt>
    <dgm:pt modelId="{5B697805-7D6F-4356-953C-387B1757F0FF}" type="pres">
      <dgm:prSet presAssocID="{4F447D7A-B4CD-4B69-BF69-706D9114327F}" presName="parentText" presStyleLbl="node1" presStyleIdx="0" presStyleCnt="5">
        <dgm:presLayoutVars>
          <dgm:chMax val="0"/>
          <dgm:bulletEnabled val="1"/>
        </dgm:presLayoutVars>
      </dgm:prSet>
      <dgm:spPr/>
    </dgm:pt>
    <dgm:pt modelId="{F43B0302-9131-4611-BFC6-D438E6D10425}" type="pres">
      <dgm:prSet presAssocID="{4F447D7A-B4CD-4B69-BF69-706D9114327F}" presName="negativeSpace" presStyleCnt="0"/>
      <dgm:spPr/>
    </dgm:pt>
    <dgm:pt modelId="{B0ED8AE2-6D4F-4328-9C87-48A140CD0C0D}" type="pres">
      <dgm:prSet presAssocID="{4F447D7A-B4CD-4B69-BF69-706D9114327F}" presName="childText" presStyleLbl="conFgAcc1" presStyleIdx="0" presStyleCnt="5">
        <dgm:presLayoutVars>
          <dgm:bulletEnabled val="1"/>
        </dgm:presLayoutVars>
      </dgm:prSet>
      <dgm:spPr/>
    </dgm:pt>
    <dgm:pt modelId="{80751C79-2849-48E7-BF6A-F113CDF1D7DF}" type="pres">
      <dgm:prSet presAssocID="{6A724818-AC04-4974-B31A-E8815D61395F}" presName="spaceBetweenRectangles" presStyleCnt="0"/>
      <dgm:spPr/>
    </dgm:pt>
    <dgm:pt modelId="{BF75124E-1246-437D-90ED-2D28022041F3}" type="pres">
      <dgm:prSet presAssocID="{FF910894-CE1B-4D80-A54B-63CF1872EAFF}" presName="parentLin" presStyleCnt="0"/>
      <dgm:spPr/>
    </dgm:pt>
    <dgm:pt modelId="{F03884F9-4798-447B-AA37-A1560704158B}" type="pres">
      <dgm:prSet presAssocID="{FF910894-CE1B-4D80-A54B-63CF1872EAFF}" presName="parentLeftMargin" presStyleLbl="node1" presStyleIdx="0" presStyleCnt="5"/>
      <dgm:spPr/>
    </dgm:pt>
    <dgm:pt modelId="{C11D84AE-648D-4B8A-9647-26B6C59AF450}" type="pres">
      <dgm:prSet presAssocID="{FF910894-CE1B-4D80-A54B-63CF1872EAFF}" presName="parentText" presStyleLbl="node1" presStyleIdx="1" presStyleCnt="5">
        <dgm:presLayoutVars>
          <dgm:chMax val="0"/>
          <dgm:bulletEnabled val="1"/>
        </dgm:presLayoutVars>
      </dgm:prSet>
      <dgm:spPr/>
    </dgm:pt>
    <dgm:pt modelId="{A58A4D0C-2212-487C-AF46-19BF4A3FF984}" type="pres">
      <dgm:prSet presAssocID="{FF910894-CE1B-4D80-A54B-63CF1872EAFF}" presName="negativeSpace" presStyleCnt="0"/>
      <dgm:spPr/>
    </dgm:pt>
    <dgm:pt modelId="{49A4AB3D-0939-4D38-9DE4-386C9F37B95E}" type="pres">
      <dgm:prSet presAssocID="{FF910894-CE1B-4D80-A54B-63CF1872EAFF}" presName="childText" presStyleLbl="conFgAcc1" presStyleIdx="1" presStyleCnt="5">
        <dgm:presLayoutVars>
          <dgm:bulletEnabled val="1"/>
        </dgm:presLayoutVars>
      </dgm:prSet>
      <dgm:spPr/>
    </dgm:pt>
    <dgm:pt modelId="{DBE751D7-9F63-48BB-B45B-207A92F094F6}" type="pres">
      <dgm:prSet presAssocID="{FFCE8899-8353-41D8-A26E-B12E144C0A1A}" presName="spaceBetweenRectangles" presStyleCnt="0"/>
      <dgm:spPr/>
    </dgm:pt>
    <dgm:pt modelId="{75C0148B-7EDC-416A-B8DC-FA6352B7ADF9}" type="pres">
      <dgm:prSet presAssocID="{1E3246CA-D9EE-46D0-8D79-FCBC23DDAC3A}" presName="parentLin" presStyleCnt="0"/>
      <dgm:spPr/>
    </dgm:pt>
    <dgm:pt modelId="{7F9049FA-AAC2-4BA9-BC5E-9600FB2438B9}" type="pres">
      <dgm:prSet presAssocID="{1E3246CA-D9EE-46D0-8D79-FCBC23DDAC3A}" presName="parentLeftMargin" presStyleLbl="node1" presStyleIdx="1" presStyleCnt="5"/>
      <dgm:spPr/>
    </dgm:pt>
    <dgm:pt modelId="{B519A524-E8CF-4489-A5C5-E119281EE089}" type="pres">
      <dgm:prSet presAssocID="{1E3246CA-D9EE-46D0-8D79-FCBC23DDAC3A}" presName="parentText" presStyleLbl="node1" presStyleIdx="2" presStyleCnt="5">
        <dgm:presLayoutVars>
          <dgm:chMax val="0"/>
          <dgm:bulletEnabled val="1"/>
        </dgm:presLayoutVars>
      </dgm:prSet>
      <dgm:spPr/>
    </dgm:pt>
    <dgm:pt modelId="{13D4F20A-CE3D-4D85-8310-51E09C81A7DD}" type="pres">
      <dgm:prSet presAssocID="{1E3246CA-D9EE-46D0-8D79-FCBC23DDAC3A}" presName="negativeSpace" presStyleCnt="0"/>
      <dgm:spPr/>
    </dgm:pt>
    <dgm:pt modelId="{1D48BBD3-DE53-46A4-9691-45AE3F13DC73}" type="pres">
      <dgm:prSet presAssocID="{1E3246CA-D9EE-46D0-8D79-FCBC23DDAC3A}" presName="childText" presStyleLbl="conFgAcc1" presStyleIdx="2" presStyleCnt="5">
        <dgm:presLayoutVars>
          <dgm:bulletEnabled val="1"/>
        </dgm:presLayoutVars>
      </dgm:prSet>
      <dgm:spPr/>
    </dgm:pt>
    <dgm:pt modelId="{676FC79C-BA43-4D65-BA12-8614C20F411E}" type="pres">
      <dgm:prSet presAssocID="{82D83CF8-C79E-4C0E-A504-F847EC450989}" presName="spaceBetweenRectangles" presStyleCnt="0"/>
      <dgm:spPr/>
    </dgm:pt>
    <dgm:pt modelId="{C88A949A-600D-4288-A85C-9B202DD8A189}" type="pres">
      <dgm:prSet presAssocID="{308472B2-5119-4CBA-9BE6-9E26A4691A5A}" presName="parentLin" presStyleCnt="0"/>
      <dgm:spPr/>
    </dgm:pt>
    <dgm:pt modelId="{F2ED0668-BEB0-4A06-97EE-570D2AEAADD2}" type="pres">
      <dgm:prSet presAssocID="{308472B2-5119-4CBA-9BE6-9E26A4691A5A}" presName="parentLeftMargin" presStyleLbl="node1" presStyleIdx="2" presStyleCnt="5"/>
      <dgm:spPr/>
    </dgm:pt>
    <dgm:pt modelId="{2E06DFE5-D014-43DC-BE8C-EFE29BB7B3F9}" type="pres">
      <dgm:prSet presAssocID="{308472B2-5119-4CBA-9BE6-9E26A4691A5A}" presName="parentText" presStyleLbl="node1" presStyleIdx="3" presStyleCnt="5">
        <dgm:presLayoutVars>
          <dgm:chMax val="0"/>
          <dgm:bulletEnabled val="1"/>
        </dgm:presLayoutVars>
      </dgm:prSet>
      <dgm:spPr/>
    </dgm:pt>
    <dgm:pt modelId="{C13AC207-7B57-4055-912A-F71404F10019}" type="pres">
      <dgm:prSet presAssocID="{308472B2-5119-4CBA-9BE6-9E26A4691A5A}" presName="negativeSpace" presStyleCnt="0"/>
      <dgm:spPr/>
    </dgm:pt>
    <dgm:pt modelId="{CB575247-3D9A-4CCC-A827-7DA6EA7B8379}" type="pres">
      <dgm:prSet presAssocID="{308472B2-5119-4CBA-9BE6-9E26A4691A5A}" presName="childText" presStyleLbl="conFgAcc1" presStyleIdx="3" presStyleCnt="5" custLinFactY="-1620" custLinFactNeighborY="-100000">
        <dgm:presLayoutVars>
          <dgm:bulletEnabled val="1"/>
        </dgm:presLayoutVars>
      </dgm:prSet>
      <dgm:spPr/>
    </dgm:pt>
    <dgm:pt modelId="{7C0810FA-1C91-40DD-BCC3-A33A42D42C82}" type="pres">
      <dgm:prSet presAssocID="{8FEDD5B2-42E9-467D-AD8A-85AF93C63015}" presName="spaceBetweenRectangles" presStyleCnt="0"/>
      <dgm:spPr/>
    </dgm:pt>
    <dgm:pt modelId="{6AE339F4-3347-4563-8E7E-F1A47130AED1}" type="pres">
      <dgm:prSet presAssocID="{8992BBC9-CF79-48A9-93E5-B1989716A54F}" presName="parentLin" presStyleCnt="0"/>
      <dgm:spPr/>
    </dgm:pt>
    <dgm:pt modelId="{5AE7FA32-23E6-425F-86C9-31CE198888F6}" type="pres">
      <dgm:prSet presAssocID="{8992BBC9-CF79-48A9-93E5-B1989716A54F}" presName="parentLeftMargin" presStyleLbl="node1" presStyleIdx="3" presStyleCnt="5"/>
      <dgm:spPr/>
    </dgm:pt>
    <dgm:pt modelId="{4BFCA211-C0B3-4438-9356-219DE824872F}" type="pres">
      <dgm:prSet presAssocID="{8992BBC9-CF79-48A9-93E5-B1989716A54F}" presName="parentText" presStyleLbl="node1" presStyleIdx="4" presStyleCnt="5">
        <dgm:presLayoutVars>
          <dgm:chMax val="0"/>
          <dgm:bulletEnabled val="1"/>
        </dgm:presLayoutVars>
      </dgm:prSet>
      <dgm:spPr/>
    </dgm:pt>
    <dgm:pt modelId="{20A6923D-53F1-481E-9B3F-A6A02B4B8FA5}" type="pres">
      <dgm:prSet presAssocID="{8992BBC9-CF79-48A9-93E5-B1989716A54F}" presName="negativeSpace" presStyleCnt="0"/>
      <dgm:spPr/>
    </dgm:pt>
    <dgm:pt modelId="{48D85C88-8896-4DA5-AA88-672905FD16FB}" type="pres">
      <dgm:prSet presAssocID="{8992BBC9-CF79-48A9-93E5-B1989716A54F}" presName="childText" presStyleLbl="conFgAcc1" presStyleIdx="4" presStyleCnt="5">
        <dgm:presLayoutVars>
          <dgm:bulletEnabled val="1"/>
        </dgm:presLayoutVars>
      </dgm:prSet>
      <dgm:spPr/>
    </dgm:pt>
  </dgm:ptLst>
  <dgm:cxnLst>
    <dgm:cxn modelId="{21BC6B01-C4D6-4AAA-A8D8-7402C90949DF}" type="presOf" srcId="{B4C5AF75-F2A6-4AD4-A4C8-50F192BB2FF9}" destId="{48D85C88-8896-4DA5-AA88-672905FD16FB}" srcOrd="0" destOrd="2" presId="urn:microsoft.com/office/officeart/2005/8/layout/list1"/>
    <dgm:cxn modelId="{177E9404-98BF-43CE-B484-DDFC22AD22F9}" srcId="{FF910894-CE1B-4D80-A54B-63CF1872EAFF}" destId="{B66377A7-CB1B-4895-8214-BF4B6BEA1CF2}" srcOrd="0" destOrd="0" parTransId="{C7A603EA-F288-44E0-80A9-DC5713E0B63E}" sibTransId="{95FFB0EE-7CD7-4BCB-B10D-572C60CDF569}"/>
    <dgm:cxn modelId="{E20B991B-2F83-4B5B-871A-589600903127}" srcId="{1E3246CA-D9EE-46D0-8D79-FCBC23DDAC3A}" destId="{D07C0631-2891-4532-AD82-BFE2FE9AD17E}" srcOrd="0" destOrd="0" parTransId="{1AA67AEF-C17B-4BA2-9F5F-34F203B7B1B4}" sibTransId="{E76BEF5A-E4BC-40B8-A0B3-00CBBA163EC9}"/>
    <dgm:cxn modelId="{AC579325-955B-4CA2-ABCE-EBA23FA3A186}" type="presOf" srcId="{36E9CDAA-56A3-432A-BA86-C6E0ACEC9C5A}" destId="{48D85C88-8896-4DA5-AA88-672905FD16FB}" srcOrd="0" destOrd="0" presId="urn:microsoft.com/office/officeart/2005/8/layout/list1"/>
    <dgm:cxn modelId="{2F186F3E-A312-4DF1-BAE5-07AD3BE5847F}" type="presOf" srcId="{4F447D7A-B4CD-4B69-BF69-706D9114327F}" destId="{A12EC524-E503-42C8-9AFB-F97DBA3F5446}" srcOrd="0" destOrd="0" presId="urn:microsoft.com/office/officeart/2005/8/layout/list1"/>
    <dgm:cxn modelId="{D296835F-7916-40F7-8F62-79B74CB0106C}" type="presOf" srcId="{1E3246CA-D9EE-46D0-8D79-FCBC23DDAC3A}" destId="{B519A524-E8CF-4489-A5C5-E119281EE089}" srcOrd="1" destOrd="0" presId="urn:microsoft.com/office/officeart/2005/8/layout/list1"/>
    <dgm:cxn modelId="{6B440966-6DD4-49A9-BE3D-B96C3B86F1CF}" srcId="{8992BBC9-CF79-48A9-93E5-B1989716A54F}" destId="{78A6112D-A1C2-494F-AE0B-D41CFC58AA96}" srcOrd="3" destOrd="0" parTransId="{712848F5-2ADB-40F8-B379-4D66CDDDD440}" sibTransId="{433FE557-3A3C-4741-82CF-CA6C0FFA7584}"/>
    <dgm:cxn modelId="{B3766966-4A73-48CD-9207-197A6040618E}" srcId="{8992BBC9-CF79-48A9-93E5-B1989716A54F}" destId="{36E9CDAA-56A3-432A-BA86-C6E0ACEC9C5A}" srcOrd="0" destOrd="0" parTransId="{077D1A1E-113A-461E-B3A6-8B0B5A08E6C3}" sibTransId="{3E074E6F-E80B-4AB4-964A-A4AA9CE30C88}"/>
    <dgm:cxn modelId="{C2930B67-F480-4291-9087-924FDE6CFAB0}" type="presOf" srcId="{78A6112D-A1C2-494F-AE0B-D41CFC58AA96}" destId="{48D85C88-8896-4DA5-AA88-672905FD16FB}" srcOrd="0" destOrd="3" presId="urn:microsoft.com/office/officeart/2005/8/layout/list1"/>
    <dgm:cxn modelId="{9A26BD4C-67FE-4BB4-8463-0306CA59CF08}" type="presOf" srcId="{8992BBC9-CF79-48A9-93E5-B1989716A54F}" destId="{5AE7FA32-23E6-425F-86C9-31CE198888F6}" srcOrd="0" destOrd="0" presId="urn:microsoft.com/office/officeart/2005/8/layout/list1"/>
    <dgm:cxn modelId="{6784DD6C-B00C-435C-B190-96E04D184E1C}" srcId="{8992BBC9-CF79-48A9-93E5-B1989716A54F}" destId="{B665C125-13BE-494C-861C-DBE73903A402}" srcOrd="4" destOrd="0" parTransId="{5CA63858-0DA2-42D7-ABC9-1E80B1925FFA}" sibTransId="{FAF8C66A-272D-4CDC-A350-F826C1D0B520}"/>
    <dgm:cxn modelId="{41DD994E-3225-4EEB-8E58-BB27C5C0285A}" srcId="{308472B2-5119-4CBA-9BE6-9E26A4691A5A}" destId="{AD02F21B-78F0-432F-AD18-C470B233A3E3}" srcOrd="1" destOrd="0" parTransId="{69A45F8A-15BA-4AC2-B58A-E61D9148F446}" sibTransId="{184D8C46-6806-4B53-AB84-A41732B9C424}"/>
    <dgm:cxn modelId="{4662C04F-3D87-409E-9330-31F3B37A0F19}" type="presOf" srcId="{B66377A7-CB1B-4895-8214-BF4B6BEA1CF2}" destId="{49A4AB3D-0939-4D38-9DE4-386C9F37B95E}" srcOrd="0" destOrd="0" presId="urn:microsoft.com/office/officeart/2005/8/layout/list1"/>
    <dgm:cxn modelId="{10F45970-0369-425E-BACF-B3F3DA1356A1}" type="presOf" srcId="{308472B2-5119-4CBA-9BE6-9E26A4691A5A}" destId="{2E06DFE5-D014-43DC-BE8C-EFE29BB7B3F9}" srcOrd="1" destOrd="0" presId="urn:microsoft.com/office/officeart/2005/8/layout/list1"/>
    <dgm:cxn modelId="{B7589671-4F74-437A-98D7-904836435103}" type="presOf" srcId="{E7C4CF19-01EE-40EA-842C-79D2C91D5537}" destId="{CB575247-3D9A-4CCC-A827-7DA6EA7B8379}" srcOrd="0" destOrd="0" presId="urn:microsoft.com/office/officeart/2005/8/layout/list1"/>
    <dgm:cxn modelId="{63BC4A54-C735-4F13-91C3-1CBF47B20B2D}" type="presOf" srcId="{DB59C6EC-8A77-4901-82C7-E155745C81FF}" destId="{3018F6DB-A97C-453B-B070-B49267BCD918}" srcOrd="0" destOrd="0" presId="urn:microsoft.com/office/officeart/2005/8/layout/list1"/>
    <dgm:cxn modelId="{D13A7775-1C4A-44CD-B4A5-E8D703A5E906}" srcId="{DB59C6EC-8A77-4901-82C7-E155745C81FF}" destId="{FF910894-CE1B-4D80-A54B-63CF1872EAFF}" srcOrd="1" destOrd="0" parTransId="{A250485E-EA0C-4390-9D5E-F311EC16E225}" sibTransId="{FFCE8899-8353-41D8-A26E-B12E144C0A1A}"/>
    <dgm:cxn modelId="{59C38877-1EC6-463F-B08E-9A994F6FD306}" srcId="{308472B2-5119-4CBA-9BE6-9E26A4691A5A}" destId="{BE65B2BB-42DF-437F-B322-60E98E8BB252}" srcOrd="2" destOrd="0" parTransId="{DD615D07-CFB6-4F40-A0C1-8A5C6DA34E56}" sibTransId="{2819ABCA-6020-4004-9B8C-8F2A5A202A6A}"/>
    <dgm:cxn modelId="{0129B057-8C34-485B-B6FA-D19E6EB7520A}" type="presOf" srcId="{1E3246CA-D9EE-46D0-8D79-FCBC23DDAC3A}" destId="{7F9049FA-AAC2-4BA9-BC5E-9600FB2438B9}" srcOrd="0" destOrd="0" presId="urn:microsoft.com/office/officeart/2005/8/layout/list1"/>
    <dgm:cxn modelId="{78A84359-C028-4095-B218-3BCB878571EB}" srcId="{DB59C6EC-8A77-4901-82C7-E155745C81FF}" destId="{8992BBC9-CF79-48A9-93E5-B1989716A54F}" srcOrd="4" destOrd="0" parTransId="{6CA3DDC9-463A-4B6E-9D8E-757D900C17E1}" sibTransId="{CB04556D-48C3-4840-BE54-A33384289713}"/>
    <dgm:cxn modelId="{6A6A817B-9BBE-4EB2-9847-B19C542371E0}" srcId="{8992BBC9-CF79-48A9-93E5-B1989716A54F}" destId="{B4C5AF75-F2A6-4AD4-A4C8-50F192BB2FF9}" srcOrd="2" destOrd="0" parTransId="{32C3C56E-42A8-4714-AC16-1A3A76DBD7F0}" sibTransId="{4103401C-8AE4-4AE3-8B56-1FCA56724908}"/>
    <dgm:cxn modelId="{39497C88-5E1C-403B-9088-68CFEE7D0700}" type="presOf" srcId="{308472B2-5119-4CBA-9BE6-9E26A4691A5A}" destId="{F2ED0668-BEB0-4A06-97EE-570D2AEAADD2}" srcOrd="0" destOrd="0" presId="urn:microsoft.com/office/officeart/2005/8/layout/list1"/>
    <dgm:cxn modelId="{4D640F8A-F384-40F7-B322-0FE1282D2CF3}" type="presOf" srcId="{4F447D7A-B4CD-4B69-BF69-706D9114327F}" destId="{5B697805-7D6F-4356-953C-387B1757F0FF}" srcOrd="1" destOrd="0" presId="urn:microsoft.com/office/officeart/2005/8/layout/list1"/>
    <dgm:cxn modelId="{C37DC08B-D59E-4D94-ACF5-A51FFAE4A8A4}" type="presOf" srcId="{FF910894-CE1B-4D80-A54B-63CF1872EAFF}" destId="{F03884F9-4798-447B-AA37-A1560704158B}" srcOrd="0" destOrd="0" presId="urn:microsoft.com/office/officeart/2005/8/layout/list1"/>
    <dgm:cxn modelId="{753DED9D-5102-487C-A60D-6572828C41B0}" type="presOf" srcId="{AD02F21B-78F0-432F-AD18-C470B233A3E3}" destId="{CB575247-3D9A-4CCC-A827-7DA6EA7B8379}" srcOrd="0" destOrd="1" presId="urn:microsoft.com/office/officeart/2005/8/layout/list1"/>
    <dgm:cxn modelId="{A75D79A0-F70E-442B-A97E-773ABAAF2621}" type="presOf" srcId="{BE65B2BB-42DF-437F-B322-60E98E8BB252}" destId="{CB575247-3D9A-4CCC-A827-7DA6EA7B8379}" srcOrd="0" destOrd="2" presId="urn:microsoft.com/office/officeart/2005/8/layout/list1"/>
    <dgm:cxn modelId="{99CB66A3-838E-4877-962A-F30608A87925}" srcId="{4F447D7A-B4CD-4B69-BF69-706D9114327F}" destId="{AB7601DD-BF17-465E-ADE1-065CA702D243}" srcOrd="0" destOrd="0" parTransId="{560BBE2D-49C3-4DC7-9D6A-3C88BE7A68F0}" sibTransId="{4DBE6680-C66B-4DC3-9724-C2CA9751AB0F}"/>
    <dgm:cxn modelId="{56C5B0B7-61C7-4B0B-93BB-47E12DE9EE06}" type="presOf" srcId="{AB7601DD-BF17-465E-ADE1-065CA702D243}" destId="{B0ED8AE2-6D4F-4328-9C87-48A140CD0C0D}" srcOrd="0" destOrd="0" presId="urn:microsoft.com/office/officeart/2005/8/layout/list1"/>
    <dgm:cxn modelId="{8B8D49BC-0D1E-44BE-B23E-23D01034CFF7}" srcId="{308472B2-5119-4CBA-9BE6-9E26A4691A5A}" destId="{E7C4CF19-01EE-40EA-842C-79D2C91D5537}" srcOrd="0" destOrd="0" parTransId="{CDD64303-8F7B-4EAF-B302-BEE413B6AD99}" sibTransId="{0DEAA750-B2A3-41EE-9F0B-C0C24630B1B3}"/>
    <dgm:cxn modelId="{305B2BC1-AF9C-4A0B-9631-A114ACEC5006}" type="presOf" srcId="{3A74611A-80C8-491D-B14E-362F8F4391CA}" destId="{48D85C88-8896-4DA5-AA88-672905FD16FB}" srcOrd="0" destOrd="1" presId="urn:microsoft.com/office/officeart/2005/8/layout/list1"/>
    <dgm:cxn modelId="{B0D8BCCD-D71B-421C-A2A2-7A60B0BE91DF}" srcId="{DB59C6EC-8A77-4901-82C7-E155745C81FF}" destId="{1E3246CA-D9EE-46D0-8D79-FCBC23DDAC3A}" srcOrd="2" destOrd="0" parTransId="{12C4824B-403A-442E-9A21-EFF8E0560AAE}" sibTransId="{82D83CF8-C79E-4C0E-A504-F847EC450989}"/>
    <dgm:cxn modelId="{EE7E52CE-50B5-4320-B7DD-7F644C743057}" type="presOf" srcId="{8992BBC9-CF79-48A9-93E5-B1989716A54F}" destId="{4BFCA211-C0B3-4438-9356-219DE824872F}" srcOrd="1" destOrd="0" presId="urn:microsoft.com/office/officeart/2005/8/layout/list1"/>
    <dgm:cxn modelId="{0196E3D4-CD72-4024-9948-7A54EC1FD11C}" type="presOf" srcId="{FF910894-CE1B-4D80-A54B-63CF1872EAFF}" destId="{C11D84AE-648D-4B8A-9647-26B6C59AF450}" srcOrd="1" destOrd="0" presId="urn:microsoft.com/office/officeart/2005/8/layout/list1"/>
    <dgm:cxn modelId="{A49D55EA-0672-4392-AB48-7B0D1EE45ACD}" type="presOf" srcId="{D07C0631-2891-4532-AD82-BFE2FE9AD17E}" destId="{1D48BBD3-DE53-46A4-9691-45AE3F13DC73}" srcOrd="0" destOrd="0" presId="urn:microsoft.com/office/officeart/2005/8/layout/list1"/>
    <dgm:cxn modelId="{9BB01DEE-AA32-476F-A043-AEE8B04E31FE}" type="presOf" srcId="{B665C125-13BE-494C-861C-DBE73903A402}" destId="{48D85C88-8896-4DA5-AA88-672905FD16FB}" srcOrd="0" destOrd="4" presId="urn:microsoft.com/office/officeart/2005/8/layout/list1"/>
    <dgm:cxn modelId="{36C993F0-1CEA-4FB4-AD51-F61446AFFF5B}" srcId="{8992BBC9-CF79-48A9-93E5-B1989716A54F}" destId="{3A74611A-80C8-491D-B14E-362F8F4391CA}" srcOrd="1" destOrd="0" parTransId="{C4B12937-055A-44F9-87AC-8E5D9E3330D6}" sibTransId="{40CEC703-728A-41F0-8551-8A14DC8EEA81}"/>
    <dgm:cxn modelId="{B445A5F3-D300-4316-99B8-C6EDD9C58677}" srcId="{DB59C6EC-8A77-4901-82C7-E155745C81FF}" destId="{308472B2-5119-4CBA-9BE6-9E26A4691A5A}" srcOrd="3" destOrd="0" parTransId="{E23FC193-C98B-43E0-99DB-952D848588EC}" sibTransId="{8FEDD5B2-42E9-467D-AD8A-85AF93C63015}"/>
    <dgm:cxn modelId="{919D92F5-3EE4-4E91-B87C-BB9AEEE4EC83}" srcId="{DB59C6EC-8A77-4901-82C7-E155745C81FF}" destId="{4F447D7A-B4CD-4B69-BF69-706D9114327F}" srcOrd="0" destOrd="0" parTransId="{461B69A2-3E5C-41D8-9A23-707EB087B250}" sibTransId="{6A724818-AC04-4974-B31A-E8815D61395F}"/>
    <dgm:cxn modelId="{8E3F7077-3911-4056-BE41-9327B61B056C}" type="presParOf" srcId="{3018F6DB-A97C-453B-B070-B49267BCD918}" destId="{9744FA75-73B3-4533-9B19-4CEFEAB2B381}" srcOrd="0" destOrd="0" presId="urn:microsoft.com/office/officeart/2005/8/layout/list1"/>
    <dgm:cxn modelId="{0AFEF770-FEA5-414B-B75F-CD79190441C3}" type="presParOf" srcId="{9744FA75-73B3-4533-9B19-4CEFEAB2B381}" destId="{A12EC524-E503-42C8-9AFB-F97DBA3F5446}" srcOrd="0" destOrd="0" presId="urn:microsoft.com/office/officeart/2005/8/layout/list1"/>
    <dgm:cxn modelId="{52E9FADC-2863-4460-8C24-D3134E776F8B}" type="presParOf" srcId="{9744FA75-73B3-4533-9B19-4CEFEAB2B381}" destId="{5B697805-7D6F-4356-953C-387B1757F0FF}" srcOrd="1" destOrd="0" presId="urn:microsoft.com/office/officeart/2005/8/layout/list1"/>
    <dgm:cxn modelId="{B1C87568-FF6F-4071-9ED0-71CEE7FBC0D6}" type="presParOf" srcId="{3018F6DB-A97C-453B-B070-B49267BCD918}" destId="{F43B0302-9131-4611-BFC6-D438E6D10425}" srcOrd="1" destOrd="0" presId="urn:microsoft.com/office/officeart/2005/8/layout/list1"/>
    <dgm:cxn modelId="{B8E18604-995C-4052-87AC-2DDAAC8F1AA3}" type="presParOf" srcId="{3018F6DB-A97C-453B-B070-B49267BCD918}" destId="{B0ED8AE2-6D4F-4328-9C87-48A140CD0C0D}" srcOrd="2" destOrd="0" presId="urn:microsoft.com/office/officeart/2005/8/layout/list1"/>
    <dgm:cxn modelId="{18ACFF59-8D2D-48C4-9247-E2D2975C95EF}" type="presParOf" srcId="{3018F6DB-A97C-453B-B070-B49267BCD918}" destId="{80751C79-2849-48E7-BF6A-F113CDF1D7DF}" srcOrd="3" destOrd="0" presId="urn:microsoft.com/office/officeart/2005/8/layout/list1"/>
    <dgm:cxn modelId="{9276F445-8712-4777-97B3-5B9C09D83055}" type="presParOf" srcId="{3018F6DB-A97C-453B-B070-B49267BCD918}" destId="{BF75124E-1246-437D-90ED-2D28022041F3}" srcOrd="4" destOrd="0" presId="urn:microsoft.com/office/officeart/2005/8/layout/list1"/>
    <dgm:cxn modelId="{50A48119-F1AF-429E-B427-039ACF2AF124}" type="presParOf" srcId="{BF75124E-1246-437D-90ED-2D28022041F3}" destId="{F03884F9-4798-447B-AA37-A1560704158B}" srcOrd="0" destOrd="0" presId="urn:microsoft.com/office/officeart/2005/8/layout/list1"/>
    <dgm:cxn modelId="{3D67F32A-8C9C-441D-B674-006650A4D02D}" type="presParOf" srcId="{BF75124E-1246-437D-90ED-2D28022041F3}" destId="{C11D84AE-648D-4B8A-9647-26B6C59AF450}" srcOrd="1" destOrd="0" presId="urn:microsoft.com/office/officeart/2005/8/layout/list1"/>
    <dgm:cxn modelId="{3D45AD15-EADB-4189-9AD7-FE2DD8A01663}" type="presParOf" srcId="{3018F6DB-A97C-453B-B070-B49267BCD918}" destId="{A58A4D0C-2212-487C-AF46-19BF4A3FF984}" srcOrd="5" destOrd="0" presId="urn:microsoft.com/office/officeart/2005/8/layout/list1"/>
    <dgm:cxn modelId="{E1DB0960-8E1E-449C-AEC4-E79ADCB4BCA2}" type="presParOf" srcId="{3018F6DB-A97C-453B-B070-B49267BCD918}" destId="{49A4AB3D-0939-4D38-9DE4-386C9F37B95E}" srcOrd="6" destOrd="0" presId="urn:microsoft.com/office/officeart/2005/8/layout/list1"/>
    <dgm:cxn modelId="{655E8160-E5B3-4FC5-9625-C597CC8B33E4}" type="presParOf" srcId="{3018F6DB-A97C-453B-B070-B49267BCD918}" destId="{DBE751D7-9F63-48BB-B45B-207A92F094F6}" srcOrd="7" destOrd="0" presId="urn:microsoft.com/office/officeart/2005/8/layout/list1"/>
    <dgm:cxn modelId="{90D32E66-02DF-4190-933E-90F8F0026240}" type="presParOf" srcId="{3018F6DB-A97C-453B-B070-B49267BCD918}" destId="{75C0148B-7EDC-416A-B8DC-FA6352B7ADF9}" srcOrd="8" destOrd="0" presId="urn:microsoft.com/office/officeart/2005/8/layout/list1"/>
    <dgm:cxn modelId="{A3792865-2DE2-497B-B57C-FE13A11E9C22}" type="presParOf" srcId="{75C0148B-7EDC-416A-B8DC-FA6352B7ADF9}" destId="{7F9049FA-AAC2-4BA9-BC5E-9600FB2438B9}" srcOrd="0" destOrd="0" presId="urn:microsoft.com/office/officeart/2005/8/layout/list1"/>
    <dgm:cxn modelId="{D62E27EE-1BD4-4CE2-B424-4616834C88C7}" type="presParOf" srcId="{75C0148B-7EDC-416A-B8DC-FA6352B7ADF9}" destId="{B519A524-E8CF-4489-A5C5-E119281EE089}" srcOrd="1" destOrd="0" presId="urn:microsoft.com/office/officeart/2005/8/layout/list1"/>
    <dgm:cxn modelId="{D08855BB-3274-4827-A7B0-6064C0F5D97D}" type="presParOf" srcId="{3018F6DB-A97C-453B-B070-B49267BCD918}" destId="{13D4F20A-CE3D-4D85-8310-51E09C81A7DD}" srcOrd="9" destOrd="0" presId="urn:microsoft.com/office/officeart/2005/8/layout/list1"/>
    <dgm:cxn modelId="{2AAC19D9-17A7-4C64-90E9-D8297C1D91EA}" type="presParOf" srcId="{3018F6DB-A97C-453B-B070-B49267BCD918}" destId="{1D48BBD3-DE53-46A4-9691-45AE3F13DC73}" srcOrd="10" destOrd="0" presId="urn:microsoft.com/office/officeart/2005/8/layout/list1"/>
    <dgm:cxn modelId="{B82D7874-EE86-4E84-8BEA-4CB36F47B77F}" type="presParOf" srcId="{3018F6DB-A97C-453B-B070-B49267BCD918}" destId="{676FC79C-BA43-4D65-BA12-8614C20F411E}" srcOrd="11" destOrd="0" presId="urn:microsoft.com/office/officeart/2005/8/layout/list1"/>
    <dgm:cxn modelId="{F7C1431E-34E1-41C4-84DB-F7AFC33B4671}" type="presParOf" srcId="{3018F6DB-A97C-453B-B070-B49267BCD918}" destId="{C88A949A-600D-4288-A85C-9B202DD8A189}" srcOrd="12" destOrd="0" presId="urn:microsoft.com/office/officeart/2005/8/layout/list1"/>
    <dgm:cxn modelId="{7181F433-B54A-41F9-9FCD-A7568DADD979}" type="presParOf" srcId="{C88A949A-600D-4288-A85C-9B202DD8A189}" destId="{F2ED0668-BEB0-4A06-97EE-570D2AEAADD2}" srcOrd="0" destOrd="0" presId="urn:microsoft.com/office/officeart/2005/8/layout/list1"/>
    <dgm:cxn modelId="{072DD684-AD91-4E2C-8F40-E5EF53D58C59}" type="presParOf" srcId="{C88A949A-600D-4288-A85C-9B202DD8A189}" destId="{2E06DFE5-D014-43DC-BE8C-EFE29BB7B3F9}" srcOrd="1" destOrd="0" presId="urn:microsoft.com/office/officeart/2005/8/layout/list1"/>
    <dgm:cxn modelId="{89789972-461C-467D-870E-E984831D5D5A}" type="presParOf" srcId="{3018F6DB-A97C-453B-B070-B49267BCD918}" destId="{C13AC207-7B57-4055-912A-F71404F10019}" srcOrd="13" destOrd="0" presId="urn:microsoft.com/office/officeart/2005/8/layout/list1"/>
    <dgm:cxn modelId="{7726A80A-795E-4123-99DA-B35A34FF7CF7}" type="presParOf" srcId="{3018F6DB-A97C-453B-B070-B49267BCD918}" destId="{CB575247-3D9A-4CCC-A827-7DA6EA7B8379}" srcOrd="14" destOrd="0" presId="urn:microsoft.com/office/officeart/2005/8/layout/list1"/>
    <dgm:cxn modelId="{81B30DBF-93EB-440B-AC88-8A3E1DFCEE88}" type="presParOf" srcId="{3018F6DB-A97C-453B-B070-B49267BCD918}" destId="{7C0810FA-1C91-40DD-BCC3-A33A42D42C82}" srcOrd="15" destOrd="0" presId="urn:microsoft.com/office/officeart/2005/8/layout/list1"/>
    <dgm:cxn modelId="{804A96A6-AB2B-4345-A059-49652BCADD6D}" type="presParOf" srcId="{3018F6DB-A97C-453B-B070-B49267BCD918}" destId="{6AE339F4-3347-4563-8E7E-F1A47130AED1}" srcOrd="16" destOrd="0" presId="urn:microsoft.com/office/officeart/2005/8/layout/list1"/>
    <dgm:cxn modelId="{7EF38CB6-1E63-419C-AB0A-714C0C0F995C}" type="presParOf" srcId="{6AE339F4-3347-4563-8E7E-F1A47130AED1}" destId="{5AE7FA32-23E6-425F-86C9-31CE198888F6}" srcOrd="0" destOrd="0" presId="urn:microsoft.com/office/officeart/2005/8/layout/list1"/>
    <dgm:cxn modelId="{B6880465-C7AA-41C2-B0AC-FD6390B58209}" type="presParOf" srcId="{6AE339F4-3347-4563-8E7E-F1A47130AED1}" destId="{4BFCA211-C0B3-4438-9356-219DE824872F}" srcOrd="1" destOrd="0" presId="urn:microsoft.com/office/officeart/2005/8/layout/list1"/>
    <dgm:cxn modelId="{BF046DEA-7D51-4949-80F3-807C2D3B5E14}" type="presParOf" srcId="{3018F6DB-A97C-453B-B070-B49267BCD918}" destId="{20A6923D-53F1-481E-9B3F-A6A02B4B8FA5}" srcOrd="17" destOrd="0" presId="urn:microsoft.com/office/officeart/2005/8/layout/list1"/>
    <dgm:cxn modelId="{2605906B-42BF-45ED-92F4-1FAC5335344E}" type="presParOf" srcId="{3018F6DB-A97C-453B-B070-B49267BCD918}" destId="{48D85C88-8896-4DA5-AA88-672905FD16F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AD4E8-705C-4982-9738-FCDE71B7B7E2}">
      <dsp:nvSpPr>
        <dsp:cNvPr id="0" name=""/>
        <dsp:cNvSpPr/>
      </dsp:nvSpPr>
      <dsp:spPr>
        <a:xfrm>
          <a:off x="0" y="301222"/>
          <a:ext cx="9922403" cy="1020600"/>
        </a:xfrm>
        <a:prstGeom prst="rect">
          <a:avLst/>
        </a:prstGeom>
        <a:solidFill>
          <a:schemeClr val="lt1">
            <a:alpha val="90000"/>
            <a:hueOff val="0"/>
            <a:satOff val="0"/>
            <a:lumOff val="0"/>
            <a:alphaOff val="0"/>
          </a:schemeClr>
        </a:solidFill>
        <a:ln w="12700" cap="flat" cmpd="sng" algn="ctr">
          <a:solidFill>
            <a:srgbClr val="027F9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0089" tIns="374904" rIns="7700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A shortage of 85,000 physicians in 2020</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Shortages impact rural communities more dramatically</a:t>
          </a:r>
        </a:p>
      </dsp:txBody>
      <dsp:txXfrm>
        <a:off x="0" y="301222"/>
        <a:ext cx="9922403" cy="1020600"/>
      </dsp:txXfrm>
    </dsp:sp>
    <dsp:sp modelId="{C863A066-C28A-4660-ABCA-D34B53DB2996}">
      <dsp:nvSpPr>
        <dsp:cNvPr id="0" name=""/>
        <dsp:cNvSpPr/>
      </dsp:nvSpPr>
      <dsp:spPr>
        <a:xfrm>
          <a:off x="496120" y="35542"/>
          <a:ext cx="6945682" cy="531360"/>
        </a:xfrm>
        <a:prstGeom prst="roundRect">
          <a:avLst/>
        </a:prstGeom>
        <a:solidFill>
          <a:srgbClr val="0D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30" tIns="0" rIns="262530"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Physician Shortages</a:t>
          </a:r>
        </a:p>
      </dsp:txBody>
      <dsp:txXfrm>
        <a:off x="522059" y="61481"/>
        <a:ext cx="6893804" cy="479482"/>
      </dsp:txXfrm>
    </dsp:sp>
    <dsp:sp modelId="{A18C2DF1-974D-45B4-8B46-E78E640C3FFB}">
      <dsp:nvSpPr>
        <dsp:cNvPr id="0" name=""/>
        <dsp:cNvSpPr/>
      </dsp:nvSpPr>
      <dsp:spPr>
        <a:xfrm>
          <a:off x="0" y="1684702"/>
          <a:ext cx="9922403" cy="1020600"/>
        </a:xfrm>
        <a:prstGeom prst="rect">
          <a:avLst/>
        </a:prstGeom>
        <a:solidFill>
          <a:schemeClr val="lt1">
            <a:alpha val="90000"/>
            <a:hueOff val="0"/>
            <a:satOff val="0"/>
            <a:lumOff val="0"/>
            <a:alphaOff val="0"/>
          </a:schemeClr>
        </a:solidFill>
        <a:ln w="12700" cap="flat" cmpd="sng" algn="ctr">
          <a:solidFill>
            <a:srgbClr val="027F9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0089" tIns="374904" rIns="7700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40% of all U.S. opioid overdose deaths involve a prescription opioid</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Opioid deaths now higher than motor vehicle accidents</a:t>
          </a:r>
        </a:p>
      </dsp:txBody>
      <dsp:txXfrm>
        <a:off x="0" y="1684702"/>
        <a:ext cx="9922403" cy="1020600"/>
      </dsp:txXfrm>
    </dsp:sp>
    <dsp:sp modelId="{1434D5B9-D5B1-4CDB-8A35-58B82BE17950}">
      <dsp:nvSpPr>
        <dsp:cNvPr id="0" name=""/>
        <dsp:cNvSpPr/>
      </dsp:nvSpPr>
      <dsp:spPr>
        <a:xfrm>
          <a:off x="496120" y="1419022"/>
          <a:ext cx="6945682" cy="531360"/>
        </a:xfrm>
        <a:prstGeom prst="roundRect">
          <a:avLst/>
        </a:prstGeom>
        <a:solidFill>
          <a:srgbClr val="0D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30" tIns="0" rIns="262530"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Opioid Crisis</a:t>
          </a:r>
        </a:p>
      </dsp:txBody>
      <dsp:txXfrm>
        <a:off x="522059" y="1444961"/>
        <a:ext cx="6893804" cy="479482"/>
      </dsp:txXfrm>
    </dsp:sp>
    <dsp:sp modelId="{52214D95-C0BD-467E-819E-0D1B57E4DD60}">
      <dsp:nvSpPr>
        <dsp:cNvPr id="0" name=""/>
        <dsp:cNvSpPr/>
      </dsp:nvSpPr>
      <dsp:spPr>
        <a:xfrm>
          <a:off x="0" y="3068182"/>
          <a:ext cx="9922403" cy="1020600"/>
        </a:xfrm>
        <a:prstGeom prst="rect">
          <a:avLst/>
        </a:prstGeom>
        <a:solidFill>
          <a:schemeClr val="lt1">
            <a:alpha val="90000"/>
            <a:hueOff val="0"/>
            <a:satOff val="0"/>
            <a:lumOff val="0"/>
            <a:alphaOff val="0"/>
          </a:schemeClr>
        </a:solidFill>
        <a:ln w="12700" cap="flat" cmpd="sng" algn="ctr">
          <a:solidFill>
            <a:srgbClr val="027F9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0089" tIns="374904" rIns="7700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Potential impact on primary care</a:t>
          </a:r>
        </a:p>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Impact on economy</a:t>
          </a:r>
        </a:p>
      </dsp:txBody>
      <dsp:txXfrm>
        <a:off x="0" y="3068182"/>
        <a:ext cx="9922403" cy="1020600"/>
      </dsp:txXfrm>
    </dsp:sp>
    <dsp:sp modelId="{DD9F9FB5-1EAB-4FFD-9D2A-B400BEF156AA}">
      <dsp:nvSpPr>
        <dsp:cNvPr id="0" name=""/>
        <dsp:cNvSpPr/>
      </dsp:nvSpPr>
      <dsp:spPr>
        <a:xfrm>
          <a:off x="496120" y="2802502"/>
          <a:ext cx="6945682" cy="531360"/>
        </a:xfrm>
        <a:prstGeom prst="roundRect">
          <a:avLst/>
        </a:prstGeom>
        <a:solidFill>
          <a:srgbClr val="0D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530" tIns="0" rIns="262530"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Crushing Student Debt</a:t>
          </a:r>
        </a:p>
      </dsp:txBody>
      <dsp:txXfrm>
        <a:off x="522059" y="2828441"/>
        <a:ext cx="6893804"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55EE0-61FD-459C-8BA9-E867EC0E366D}">
      <dsp:nvSpPr>
        <dsp:cNvPr id="0" name=""/>
        <dsp:cNvSpPr/>
      </dsp:nvSpPr>
      <dsp:spPr>
        <a:xfrm rot="5400000">
          <a:off x="-137439" y="140694"/>
          <a:ext cx="916260" cy="641382"/>
        </a:xfrm>
        <a:prstGeom prst="chevron">
          <a:avLst/>
        </a:prstGeom>
        <a:solidFill>
          <a:srgbClr val="22A49C"/>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October, 2017</a:t>
          </a:r>
        </a:p>
      </dsp:txBody>
      <dsp:txXfrm rot="-5400000">
        <a:off x="0" y="323946"/>
        <a:ext cx="641382" cy="274878"/>
      </dsp:txXfrm>
    </dsp:sp>
    <dsp:sp modelId="{2FF6CEC3-77A6-4667-8209-ED95E059C05F}">
      <dsp:nvSpPr>
        <dsp:cNvPr id="0" name=""/>
        <dsp:cNvSpPr/>
      </dsp:nvSpPr>
      <dsp:spPr>
        <a:xfrm rot="5400000">
          <a:off x="2807489" y="-2162851"/>
          <a:ext cx="595882" cy="4928096"/>
        </a:xfrm>
        <a:prstGeom prst="round2SameRect">
          <a:avLst/>
        </a:prstGeom>
        <a:solidFill>
          <a:schemeClr val="lt1">
            <a:alpha val="90000"/>
            <a:hueOff val="0"/>
            <a:satOff val="0"/>
            <a:lumOff val="0"/>
            <a:alphaOff val="0"/>
          </a:schemeClr>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j-lt"/>
            </a:rPr>
            <a:t>AOA collaborates with osteopathic profession to draft SUDs Act </a:t>
          </a:r>
        </a:p>
      </dsp:txBody>
      <dsp:txXfrm rot="-5400000">
        <a:off x="641383" y="32344"/>
        <a:ext cx="4899007" cy="537704"/>
      </dsp:txXfrm>
    </dsp:sp>
    <dsp:sp modelId="{95FAB963-C865-46C1-8932-D8B6B4C195B7}">
      <dsp:nvSpPr>
        <dsp:cNvPr id="0" name=""/>
        <dsp:cNvSpPr/>
      </dsp:nvSpPr>
      <dsp:spPr>
        <a:xfrm rot="5400000">
          <a:off x="-137439" y="937537"/>
          <a:ext cx="916260" cy="641382"/>
        </a:xfrm>
        <a:prstGeom prst="chevron">
          <a:avLst/>
        </a:prstGeom>
        <a:solidFill>
          <a:srgbClr val="22A49C"/>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Feb, 2018</a:t>
          </a:r>
        </a:p>
      </dsp:txBody>
      <dsp:txXfrm rot="-5400000">
        <a:off x="0" y="1120789"/>
        <a:ext cx="641382" cy="274878"/>
      </dsp:txXfrm>
    </dsp:sp>
    <dsp:sp modelId="{FDD75C59-7606-4850-9432-C277DA1894D1}">
      <dsp:nvSpPr>
        <dsp:cNvPr id="0" name=""/>
        <dsp:cNvSpPr/>
      </dsp:nvSpPr>
      <dsp:spPr>
        <a:xfrm rot="5400000">
          <a:off x="2807646" y="-1366164"/>
          <a:ext cx="595569" cy="4928096"/>
        </a:xfrm>
        <a:prstGeom prst="round2SameRect">
          <a:avLst/>
        </a:prstGeom>
        <a:solidFill>
          <a:schemeClr val="lt1">
            <a:alpha val="90000"/>
            <a:hueOff val="0"/>
            <a:satOff val="0"/>
            <a:lumOff val="0"/>
            <a:alphaOff val="0"/>
          </a:schemeClr>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j-lt"/>
            </a:rPr>
            <a:t>SUDs Act introduced in the House of Representatives</a:t>
          </a:r>
        </a:p>
      </dsp:txBody>
      <dsp:txXfrm rot="-5400000">
        <a:off x="641383" y="829172"/>
        <a:ext cx="4899023" cy="537423"/>
      </dsp:txXfrm>
    </dsp:sp>
    <dsp:sp modelId="{F24E24A6-1249-488F-B0CB-DDBE8788CF08}">
      <dsp:nvSpPr>
        <dsp:cNvPr id="0" name=""/>
        <dsp:cNvSpPr/>
      </dsp:nvSpPr>
      <dsp:spPr>
        <a:xfrm rot="5400000">
          <a:off x="-137439" y="1734381"/>
          <a:ext cx="916260" cy="641382"/>
        </a:xfrm>
        <a:prstGeom prst="chevron">
          <a:avLst/>
        </a:prstGeom>
        <a:solidFill>
          <a:srgbClr val="22A49C"/>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March, 2018</a:t>
          </a:r>
        </a:p>
      </dsp:txBody>
      <dsp:txXfrm rot="-5400000">
        <a:off x="0" y="1917633"/>
        <a:ext cx="641382" cy="274878"/>
      </dsp:txXfrm>
    </dsp:sp>
    <dsp:sp modelId="{4665D32F-EB66-448F-89B0-DE814A2632F8}">
      <dsp:nvSpPr>
        <dsp:cNvPr id="0" name=""/>
        <dsp:cNvSpPr/>
      </dsp:nvSpPr>
      <dsp:spPr>
        <a:xfrm rot="5400000">
          <a:off x="2807646" y="-569321"/>
          <a:ext cx="595569" cy="4928096"/>
        </a:xfrm>
        <a:prstGeom prst="round2SameRect">
          <a:avLst/>
        </a:prstGeom>
        <a:solidFill>
          <a:schemeClr val="lt1">
            <a:alpha val="90000"/>
            <a:hueOff val="0"/>
            <a:satOff val="0"/>
            <a:lumOff val="0"/>
            <a:alphaOff val="0"/>
          </a:schemeClr>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j-lt"/>
            </a:rPr>
            <a:t>SUDs Act introduced in the Senate</a:t>
          </a:r>
        </a:p>
      </dsp:txBody>
      <dsp:txXfrm rot="-5400000">
        <a:off x="641383" y="1626015"/>
        <a:ext cx="4899023" cy="537423"/>
      </dsp:txXfrm>
    </dsp:sp>
    <dsp:sp modelId="{623C7115-B8B4-4E0A-8395-45FEAC6FDA28}">
      <dsp:nvSpPr>
        <dsp:cNvPr id="0" name=""/>
        <dsp:cNvSpPr/>
      </dsp:nvSpPr>
      <dsp:spPr>
        <a:xfrm rot="5400000">
          <a:off x="-137439" y="2531224"/>
          <a:ext cx="916260" cy="641382"/>
        </a:xfrm>
        <a:prstGeom prst="chevron">
          <a:avLst/>
        </a:prstGeom>
        <a:solidFill>
          <a:srgbClr val="22A49C"/>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June 4, 2018</a:t>
          </a:r>
        </a:p>
      </dsp:txBody>
      <dsp:txXfrm rot="-5400000">
        <a:off x="0" y="2714476"/>
        <a:ext cx="641382" cy="274878"/>
      </dsp:txXfrm>
    </dsp:sp>
    <dsp:sp modelId="{5E9D8AC8-338F-48C6-8D27-1605C4EE4443}">
      <dsp:nvSpPr>
        <dsp:cNvPr id="0" name=""/>
        <dsp:cNvSpPr/>
      </dsp:nvSpPr>
      <dsp:spPr>
        <a:xfrm rot="5400000">
          <a:off x="2807646" y="227522"/>
          <a:ext cx="595569" cy="4928096"/>
        </a:xfrm>
        <a:prstGeom prst="round2SameRect">
          <a:avLst/>
        </a:prstGeom>
        <a:solidFill>
          <a:schemeClr val="lt1">
            <a:alpha val="90000"/>
            <a:hueOff val="0"/>
            <a:satOff val="0"/>
            <a:lumOff val="0"/>
            <a:alphaOff val="0"/>
          </a:schemeClr>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u="sng" kern="1200" dirty="0">
              <a:latin typeface="+mj-lt"/>
            </a:rPr>
            <a:t>Action Alert </a:t>
          </a:r>
          <a:r>
            <a:rPr lang="en-US" sz="1600" kern="1200" dirty="0">
              <a:latin typeface="+mj-lt"/>
            </a:rPr>
            <a:t>sent to osteopathic advocates to encourage lawmakers to cosponsor SUDs Act</a:t>
          </a:r>
        </a:p>
      </dsp:txBody>
      <dsp:txXfrm rot="-5400000">
        <a:off x="641383" y="2422859"/>
        <a:ext cx="4899023" cy="537423"/>
      </dsp:txXfrm>
    </dsp:sp>
    <dsp:sp modelId="{2D42EAA1-363B-4334-85B6-B16E8E8E92B7}">
      <dsp:nvSpPr>
        <dsp:cNvPr id="0" name=""/>
        <dsp:cNvSpPr/>
      </dsp:nvSpPr>
      <dsp:spPr>
        <a:xfrm rot="5400000">
          <a:off x="-137439" y="3328068"/>
          <a:ext cx="916260" cy="641382"/>
        </a:xfrm>
        <a:prstGeom prst="chevron">
          <a:avLst/>
        </a:prstGeom>
        <a:solidFill>
          <a:srgbClr val="22A49C"/>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June 11, 2018</a:t>
          </a:r>
        </a:p>
      </dsp:txBody>
      <dsp:txXfrm rot="-5400000">
        <a:off x="0" y="3511320"/>
        <a:ext cx="641382" cy="274878"/>
      </dsp:txXfrm>
    </dsp:sp>
    <dsp:sp modelId="{2CFFFDF6-297C-4427-B66C-2FA08D4C8CA3}">
      <dsp:nvSpPr>
        <dsp:cNvPr id="0" name=""/>
        <dsp:cNvSpPr/>
      </dsp:nvSpPr>
      <dsp:spPr>
        <a:xfrm rot="5400000">
          <a:off x="2807646" y="1024365"/>
          <a:ext cx="595569" cy="4928096"/>
        </a:xfrm>
        <a:prstGeom prst="round2SameRect">
          <a:avLst/>
        </a:prstGeom>
        <a:solidFill>
          <a:schemeClr val="lt1">
            <a:alpha val="90000"/>
            <a:hueOff val="0"/>
            <a:satOff val="0"/>
            <a:lumOff val="0"/>
            <a:alphaOff val="0"/>
          </a:schemeClr>
        </a:solidFill>
        <a:ln w="12700" cap="flat" cmpd="sng" algn="ctr">
          <a:solidFill>
            <a:srgbClr val="22A49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j-lt"/>
            </a:rPr>
            <a:t>House moves to vote on SUDs Act, </a:t>
          </a:r>
          <a:r>
            <a:rPr lang="en-US" sz="1600" b="1" u="sng" kern="1200" dirty="0">
              <a:latin typeface="+mj-lt"/>
            </a:rPr>
            <a:t>Action Alert</a:t>
          </a:r>
          <a:r>
            <a:rPr lang="en-US" sz="1600" kern="1200" dirty="0">
              <a:latin typeface="+mj-lt"/>
            </a:rPr>
            <a:t> sent to advocates to encourage House to vote yes</a:t>
          </a:r>
        </a:p>
      </dsp:txBody>
      <dsp:txXfrm rot="-5400000">
        <a:off x="641383" y="3219702"/>
        <a:ext cx="4899023" cy="537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55EE0-61FD-459C-8BA9-E867EC0E366D}">
      <dsp:nvSpPr>
        <dsp:cNvPr id="0" name=""/>
        <dsp:cNvSpPr/>
      </dsp:nvSpPr>
      <dsp:spPr>
        <a:xfrm rot="5400000">
          <a:off x="-137439" y="140694"/>
          <a:ext cx="916260" cy="641382"/>
        </a:xfrm>
        <a:prstGeom prst="chevron">
          <a:avLst/>
        </a:prstGeom>
        <a:solidFill>
          <a:srgbClr val="0D3A70"/>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August 17, 2018</a:t>
          </a:r>
        </a:p>
      </dsp:txBody>
      <dsp:txXfrm rot="-5400000">
        <a:off x="0" y="323946"/>
        <a:ext cx="641382" cy="274878"/>
      </dsp:txXfrm>
    </dsp:sp>
    <dsp:sp modelId="{2FF6CEC3-77A6-4667-8209-ED95E059C05F}">
      <dsp:nvSpPr>
        <dsp:cNvPr id="0" name=""/>
        <dsp:cNvSpPr/>
      </dsp:nvSpPr>
      <dsp:spPr>
        <a:xfrm rot="5400000">
          <a:off x="2807489" y="-2162851"/>
          <a:ext cx="595882" cy="4928096"/>
        </a:xfrm>
        <a:prstGeom prst="round2SameRect">
          <a:avLst/>
        </a:prstGeom>
        <a:solidFill>
          <a:schemeClr val="lt1">
            <a:alpha val="90000"/>
            <a:hueOff val="0"/>
            <a:satOff val="0"/>
            <a:lumOff val="0"/>
            <a:alphaOff val="0"/>
          </a:schemeClr>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latin typeface="+mj-lt"/>
            </a:rPr>
            <a:t>Bill moves to Senate, </a:t>
          </a:r>
          <a:r>
            <a:rPr lang="en-US" sz="1300" b="1" u="sng" kern="1200" dirty="0">
              <a:latin typeface="+mj-lt"/>
            </a:rPr>
            <a:t>Action Alert</a:t>
          </a:r>
          <a:r>
            <a:rPr lang="en-US" sz="1300" kern="1200" dirty="0">
              <a:latin typeface="+mj-lt"/>
            </a:rPr>
            <a:t> sent to advocates to request the Senate keep the SUDs Act alive</a:t>
          </a:r>
        </a:p>
      </dsp:txBody>
      <dsp:txXfrm rot="-5400000">
        <a:off x="641383" y="32344"/>
        <a:ext cx="4899007" cy="537704"/>
      </dsp:txXfrm>
    </dsp:sp>
    <dsp:sp modelId="{95FAB963-C865-46C1-8932-D8B6B4C195B7}">
      <dsp:nvSpPr>
        <dsp:cNvPr id="0" name=""/>
        <dsp:cNvSpPr/>
      </dsp:nvSpPr>
      <dsp:spPr>
        <a:xfrm rot="5400000">
          <a:off x="-137439" y="937537"/>
          <a:ext cx="916260" cy="641382"/>
        </a:xfrm>
        <a:prstGeom prst="chevron">
          <a:avLst/>
        </a:prstGeom>
        <a:solidFill>
          <a:srgbClr val="0D3A70"/>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Sept., 2018</a:t>
          </a:r>
        </a:p>
      </dsp:txBody>
      <dsp:txXfrm rot="-5400000">
        <a:off x="0" y="1120789"/>
        <a:ext cx="641382" cy="274878"/>
      </dsp:txXfrm>
    </dsp:sp>
    <dsp:sp modelId="{FDD75C59-7606-4850-9432-C277DA1894D1}">
      <dsp:nvSpPr>
        <dsp:cNvPr id="0" name=""/>
        <dsp:cNvSpPr/>
      </dsp:nvSpPr>
      <dsp:spPr>
        <a:xfrm rot="5400000">
          <a:off x="2807646" y="-1366164"/>
          <a:ext cx="595569" cy="4928096"/>
        </a:xfrm>
        <a:prstGeom prst="round2SameRect">
          <a:avLst/>
        </a:prstGeom>
        <a:solidFill>
          <a:schemeClr val="lt1">
            <a:alpha val="90000"/>
            <a:hueOff val="0"/>
            <a:satOff val="0"/>
            <a:lumOff val="0"/>
            <a:alphaOff val="0"/>
          </a:schemeClr>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latin typeface="+mj-lt"/>
            </a:rPr>
            <a:t>Senate passes watered down version, </a:t>
          </a:r>
          <a:r>
            <a:rPr lang="en-US" sz="1300" b="1" u="sng" kern="1200" dirty="0">
              <a:latin typeface="+mj-lt"/>
            </a:rPr>
            <a:t>Action Alert</a:t>
          </a:r>
          <a:r>
            <a:rPr lang="en-US" sz="1300" kern="1200" dirty="0">
              <a:latin typeface="+mj-lt"/>
            </a:rPr>
            <a:t> sent to keep House version</a:t>
          </a:r>
        </a:p>
      </dsp:txBody>
      <dsp:txXfrm rot="-5400000">
        <a:off x="641383" y="829172"/>
        <a:ext cx="4899023" cy="537423"/>
      </dsp:txXfrm>
    </dsp:sp>
    <dsp:sp modelId="{F24E24A6-1249-488F-B0CB-DDBE8788CF08}">
      <dsp:nvSpPr>
        <dsp:cNvPr id="0" name=""/>
        <dsp:cNvSpPr/>
      </dsp:nvSpPr>
      <dsp:spPr>
        <a:xfrm rot="5400000">
          <a:off x="-137439" y="1734381"/>
          <a:ext cx="916260" cy="641382"/>
        </a:xfrm>
        <a:prstGeom prst="chevron">
          <a:avLst/>
        </a:prstGeom>
        <a:solidFill>
          <a:srgbClr val="0D3A70"/>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Sept., 2018</a:t>
          </a:r>
        </a:p>
      </dsp:txBody>
      <dsp:txXfrm rot="-5400000">
        <a:off x="0" y="1917633"/>
        <a:ext cx="641382" cy="274878"/>
      </dsp:txXfrm>
    </dsp:sp>
    <dsp:sp modelId="{4665D32F-EB66-448F-89B0-DE814A2632F8}">
      <dsp:nvSpPr>
        <dsp:cNvPr id="0" name=""/>
        <dsp:cNvSpPr/>
      </dsp:nvSpPr>
      <dsp:spPr>
        <a:xfrm rot="5400000">
          <a:off x="2807646" y="-569321"/>
          <a:ext cx="595569" cy="4928096"/>
        </a:xfrm>
        <a:prstGeom prst="round2SameRect">
          <a:avLst/>
        </a:prstGeom>
        <a:solidFill>
          <a:schemeClr val="lt1">
            <a:alpha val="90000"/>
            <a:hueOff val="0"/>
            <a:satOff val="0"/>
            <a:lumOff val="0"/>
            <a:alphaOff val="0"/>
          </a:schemeClr>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latin typeface="+mj-lt"/>
            </a:rPr>
            <a:t>AOA leads coalition letter to Congress featuring over 40 state and national health organization to advocate  for inclusion of AOA endorsed SUDs Act</a:t>
          </a:r>
        </a:p>
      </dsp:txBody>
      <dsp:txXfrm rot="-5400000">
        <a:off x="641383" y="1626015"/>
        <a:ext cx="4899023" cy="537423"/>
      </dsp:txXfrm>
    </dsp:sp>
    <dsp:sp modelId="{623C7115-B8B4-4E0A-8395-45FEAC6FDA28}">
      <dsp:nvSpPr>
        <dsp:cNvPr id="0" name=""/>
        <dsp:cNvSpPr/>
      </dsp:nvSpPr>
      <dsp:spPr>
        <a:xfrm rot="5400000">
          <a:off x="-137439" y="2531224"/>
          <a:ext cx="916260" cy="641382"/>
        </a:xfrm>
        <a:prstGeom prst="chevron">
          <a:avLst/>
        </a:prstGeom>
        <a:solidFill>
          <a:srgbClr val="0D3A70"/>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Sept., 2018</a:t>
          </a:r>
        </a:p>
      </dsp:txBody>
      <dsp:txXfrm rot="-5400000">
        <a:off x="0" y="2714476"/>
        <a:ext cx="641382" cy="274878"/>
      </dsp:txXfrm>
    </dsp:sp>
    <dsp:sp modelId="{5E9D8AC8-338F-48C6-8D27-1605C4EE4443}">
      <dsp:nvSpPr>
        <dsp:cNvPr id="0" name=""/>
        <dsp:cNvSpPr/>
      </dsp:nvSpPr>
      <dsp:spPr>
        <a:xfrm rot="5400000">
          <a:off x="2807646" y="227522"/>
          <a:ext cx="595569" cy="4928096"/>
        </a:xfrm>
        <a:prstGeom prst="round2SameRect">
          <a:avLst/>
        </a:prstGeom>
        <a:solidFill>
          <a:schemeClr val="lt1">
            <a:alpha val="90000"/>
            <a:hueOff val="0"/>
            <a:satOff val="0"/>
            <a:lumOff val="0"/>
            <a:alphaOff val="0"/>
          </a:schemeClr>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latin typeface="+mj-lt"/>
            </a:rPr>
            <a:t>Congress keeps AOA endorsed version of SUDs Act after committee conference</a:t>
          </a:r>
        </a:p>
      </dsp:txBody>
      <dsp:txXfrm rot="-5400000">
        <a:off x="641383" y="2422859"/>
        <a:ext cx="4899023" cy="537423"/>
      </dsp:txXfrm>
    </dsp:sp>
    <dsp:sp modelId="{2D42EAA1-363B-4334-85B6-B16E8E8E92B7}">
      <dsp:nvSpPr>
        <dsp:cNvPr id="0" name=""/>
        <dsp:cNvSpPr/>
      </dsp:nvSpPr>
      <dsp:spPr>
        <a:xfrm rot="5400000">
          <a:off x="-137439" y="3328068"/>
          <a:ext cx="916260" cy="641382"/>
        </a:xfrm>
        <a:prstGeom prst="chevron">
          <a:avLst/>
        </a:prstGeom>
        <a:solidFill>
          <a:srgbClr val="0D3A70"/>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October, 2018</a:t>
          </a:r>
        </a:p>
      </dsp:txBody>
      <dsp:txXfrm rot="-5400000">
        <a:off x="0" y="3511320"/>
        <a:ext cx="641382" cy="274878"/>
      </dsp:txXfrm>
    </dsp:sp>
    <dsp:sp modelId="{2CFFFDF6-297C-4427-B66C-2FA08D4C8CA3}">
      <dsp:nvSpPr>
        <dsp:cNvPr id="0" name=""/>
        <dsp:cNvSpPr/>
      </dsp:nvSpPr>
      <dsp:spPr>
        <a:xfrm rot="5400000">
          <a:off x="2807646" y="1024365"/>
          <a:ext cx="595569" cy="4928096"/>
        </a:xfrm>
        <a:prstGeom prst="round2SameRect">
          <a:avLst/>
        </a:prstGeom>
        <a:solidFill>
          <a:schemeClr val="lt1">
            <a:alpha val="90000"/>
            <a:hueOff val="0"/>
            <a:satOff val="0"/>
            <a:lumOff val="0"/>
            <a:alphaOff val="0"/>
          </a:schemeClr>
        </a:solidFill>
        <a:ln w="12700" cap="flat" cmpd="sng" algn="ctr">
          <a:solidFill>
            <a:srgbClr val="0D3A7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latin typeface="+mj-lt"/>
            </a:rPr>
            <a:t>Signed by President and is now law</a:t>
          </a:r>
        </a:p>
      </dsp:txBody>
      <dsp:txXfrm rot="-5400000">
        <a:off x="641383" y="3219702"/>
        <a:ext cx="4899023" cy="537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D8AE2-6D4F-4328-9C87-48A140CD0C0D}">
      <dsp:nvSpPr>
        <dsp:cNvPr id="0" name=""/>
        <dsp:cNvSpPr/>
      </dsp:nvSpPr>
      <dsp:spPr>
        <a:xfrm>
          <a:off x="0" y="256190"/>
          <a:ext cx="8232029" cy="500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897" tIns="249936" rIns="6388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j-lt"/>
            </a:rPr>
            <a:t>Reauthorization of the Teaching Health Center Graduate  Medical Education Program (THCGME)</a:t>
          </a:r>
        </a:p>
      </dsp:txBody>
      <dsp:txXfrm>
        <a:off x="0" y="256190"/>
        <a:ext cx="8232029" cy="500850"/>
      </dsp:txXfrm>
    </dsp:sp>
    <dsp:sp modelId="{5B697805-7D6F-4356-953C-387B1757F0FF}">
      <dsp:nvSpPr>
        <dsp:cNvPr id="0" name=""/>
        <dsp:cNvSpPr/>
      </dsp:nvSpPr>
      <dsp:spPr>
        <a:xfrm>
          <a:off x="411601" y="79070"/>
          <a:ext cx="57624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806" tIns="0" rIns="217806"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mj-lt"/>
            </a:rPr>
            <a:t>Physician Workforce</a:t>
          </a:r>
        </a:p>
      </dsp:txBody>
      <dsp:txXfrm>
        <a:off x="428894" y="96363"/>
        <a:ext cx="5727834" cy="319654"/>
      </dsp:txXfrm>
    </dsp:sp>
    <dsp:sp modelId="{49A4AB3D-0939-4D38-9DE4-386C9F37B95E}">
      <dsp:nvSpPr>
        <dsp:cNvPr id="0" name=""/>
        <dsp:cNvSpPr/>
      </dsp:nvSpPr>
      <dsp:spPr>
        <a:xfrm>
          <a:off x="0" y="998960"/>
          <a:ext cx="8232029" cy="500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897" tIns="249936" rIns="6388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j-lt"/>
            </a:rPr>
            <a:t>The practice of surprise medical billing was banned in an end-of-year package</a:t>
          </a:r>
        </a:p>
      </dsp:txBody>
      <dsp:txXfrm>
        <a:off x="0" y="998960"/>
        <a:ext cx="8232029" cy="500850"/>
      </dsp:txXfrm>
    </dsp:sp>
    <dsp:sp modelId="{C11D84AE-648D-4B8A-9647-26B6C59AF450}">
      <dsp:nvSpPr>
        <dsp:cNvPr id="0" name=""/>
        <dsp:cNvSpPr/>
      </dsp:nvSpPr>
      <dsp:spPr>
        <a:xfrm>
          <a:off x="411601" y="821840"/>
          <a:ext cx="57624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806" tIns="0" rIns="217806"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mj-lt"/>
            </a:rPr>
            <a:t>Surprise Medical Billing</a:t>
          </a:r>
        </a:p>
      </dsp:txBody>
      <dsp:txXfrm>
        <a:off x="428894" y="839133"/>
        <a:ext cx="5727834" cy="319654"/>
      </dsp:txXfrm>
    </dsp:sp>
    <dsp:sp modelId="{1D48BBD3-DE53-46A4-9691-45AE3F13DC73}">
      <dsp:nvSpPr>
        <dsp:cNvPr id="0" name=""/>
        <dsp:cNvSpPr/>
      </dsp:nvSpPr>
      <dsp:spPr>
        <a:xfrm>
          <a:off x="0" y="1741730"/>
          <a:ext cx="8232029" cy="5008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897" tIns="249936" rIns="6388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j-lt"/>
            </a:rPr>
            <a:t>Medicare Sequester COVID Moratorium Act (H.R. 315)</a:t>
          </a:r>
        </a:p>
      </dsp:txBody>
      <dsp:txXfrm>
        <a:off x="0" y="1741730"/>
        <a:ext cx="8232029" cy="500850"/>
      </dsp:txXfrm>
    </dsp:sp>
    <dsp:sp modelId="{B519A524-E8CF-4489-A5C5-E119281EE089}">
      <dsp:nvSpPr>
        <dsp:cNvPr id="0" name=""/>
        <dsp:cNvSpPr/>
      </dsp:nvSpPr>
      <dsp:spPr>
        <a:xfrm>
          <a:off x="411601" y="1564610"/>
          <a:ext cx="57624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806" tIns="0" rIns="217806"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mj-lt"/>
            </a:rPr>
            <a:t>Physician Payment Cuts</a:t>
          </a:r>
        </a:p>
      </dsp:txBody>
      <dsp:txXfrm>
        <a:off x="428894" y="1581903"/>
        <a:ext cx="5727834" cy="319654"/>
      </dsp:txXfrm>
    </dsp:sp>
    <dsp:sp modelId="{CB575247-3D9A-4CCC-A827-7DA6EA7B8379}">
      <dsp:nvSpPr>
        <dsp:cNvPr id="0" name=""/>
        <dsp:cNvSpPr/>
      </dsp:nvSpPr>
      <dsp:spPr>
        <a:xfrm>
          <a:off x="0" y="2405616"/>
          <a:ext cx="8232029" cy="869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897" tIns="249936" rIns="6388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j-lt"/>
            </a:rPr>
            <a:t>Removed barriers for emergency medical care services</a:t>
          </a:r>
        </a:p>
        <a:p>
          <a:pPr marL="114300" lvl="1" indent="-114300" algn="l" defTabSz="533400">
            <a:lnSpc>
              <a:spcPct val="90000"/>
            </a:lnSpc>
            <a:spcBef>
              <a:spcPct val="0"/>
            </a:spcBef>
            <a:spcAft>
              <a:spcPct val="15000"/>
            </a:spcAft>
            <a:buChar char="•"/>
          </a:pPr>
          <a:r>
            <a:rPr lang="en-US" sz="1200" kern="1200" dirty="0">
              <a:latin typeface="+mj-lt"/>
            </a:rPr>
            <a:t>Remove geographic restrictions</a:t>
          </a:r>
        </a:p>
        <a:p>
          <a:pPr marL="114300" lvl="1" indent="-114300" algn="l" defTabSz="533400">
            <a:lnSpc>
              <a:spcPct val="90000"/>
            </a:lnSpc>
            <a:spcBef>
              <a:spcPct val="0"/>
            </a:spcBef>
            <a:spcAft>
              <a:spcPct val="15000"/>
            </a:spcAft>
            <a:buChar char="•"/>
          </a:pPr>
          <a:r>
            <a:rPr lang="en-US" sz="1200" kern="1200" dirty="0">
              <a:latin typeface="+mj-lt"/>
            </a:rPr>
            <a:t>Expand originating sites to include the home and other appropriate sites</a:t>
          </a:r>
        </a:p>
      </dsp:txBody>
      <dsp:txXfrm>
        <a:off x="0" y="2405616"/>
        <a:ext cx="8232029" cy="869400"/>
      </dsp:txXfrm>
    </dsp:sp>
    <dsp:sp modelId="{2E06DFE5-D014-43DC-BE8C-EFE29BB7B3F9}">
      <dsp:nvSpPr>
        <dsp:cNvPr id="0" name=""/>
        <dsp:cNvSpPr/>
      </dsp:nvSpPr>
      <dsp:spPr>
        <a:xfrm>
          <a:off x="411601" y="2307380"/>
          <a:ext cx="57624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806" tIns="0" rIns="217806"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mj-lt"/>
            </a:rPr>
            <a:t>Telehealth Expansion and Payment Parity</a:t>
          </a:r>
        </a:p>
      </dsp:txBody>
      <dsp:txXfrm>
        <a:off x="428894" y="2324673"/>
        <a:ext cx="5727834" cy="319654"/>
      </dsp:txXfrm>
    </dsp:sp>
    <dsp:sp modelId="{48D85C88-8896-4DA5-AA88-672905FD16FB}">
      <dsp:nvSpPr>
        <dsp:cNvPr id="0" name=""/>
        <dsp:cNvSpPr/>
      </dsp:nvSpPr>
      <dsp:spPr>
        <a:xfrm>
          <a:off x="0" y="3595820"/>
          <a:ext cx="8232029" cy="124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897" tIns="249936" rIns="63889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mj-lt"/>
            </a:rPr>
            <a:t>The Coronavirus Preparedness and Response Supplemental Appropriations Act (H.R. 6074)</a:t>
          </a:r>
        </a:p>
        <a:p>
          <a:pPr marL="114300" lvl="1" indent="-114300" algn="l" defTabSz="533400">
            <a:lnSpc>
              <a:spcPct val="90000"/>
            </a:lnSpc>
            <a:spcBef>
              <a:spcPct val="0"/>
            </a:spcBef>
            <a:spcAft>
              <a:spcPct val="15000"/>
            </a:spcAft>
            <a:buChar char="•"/>
          </a:pPr>
          <a:r>
            <a:rPr lang="en-US" sz="1200" kern="1200" dirty="0">
              <a:latin typeface="+mj-lt"/>
            </a:rPr>
            <a:t>Families First Coronavirus Response Act (H.R. 6201)</a:t>
          </a:r>
        </a:p>
        <a:p>
          <a:pPr marL="114300" lvl="1" indent="-114300" algn="l" defTabSz="533400">
            <a:lnSpc>
              <a:spcPct val="90000"/>
            </a:lnSpc>
            <a:spcBef>
              <a:spcPct val="0"/>
            </a:spcBef>
            <a:spcAft>
              <a:spcPct val="15000"/>
            </a:spcAft>
            <a:buChar char="•"/>
          </a:pPr>
          <a:r>
            <a:rPr lang="en-US" sz="1200" kern="1200" dirty="0">
              <a:latin typeface="+mj-lt"/>
            </a:rPr>
            <a:t>The Coronavirus Aid, Relief and Economic Security Act (CARES Act, H.R. 748)</a:t>
          </a:r>
        </a:p>
        <a:p>
          <a:pPr marL="114300" lvl="1" indent="-114300" algn="l" defTabSz="533400">
            <a:lnSpc>
              <a:spcPct val="90000"/>
            </a:lnSpc>
            <a:spcBef>
              <a:spcPct val="0"/>
            </a:spcBef>
            <a:spcAft>
              <a:spcPct val="15000"/>
            </a:spcAft>
            <a:buChar char="•"/>
          </a:pPr>
          <a:r>
            <a:rPr lang="en-US" sz="1200" kern="1200" dirty="0">
              <a:latin typeface="+mj-lt"/>
            </a:rPr>
            <a:t>The Paycheck Protection Program and Healthcare Enhancement Act (H.R. 266)</a:t>
          </a:r>
        </a:p>
        <a:p>
          <a:pPr marL="114300" lvl="1" indent="-114300" algn="l" defTabSz="533400">
            <a:lnSpc>
              <a:spcPct val="90000"/>
            </a:lnSpc>
            <a:spcBef>
              <a:spcPct val="0"/>
            </a:spcBef>
            <a:spcAft>
              <a:spcPct val="15000"/>
            </a:spcAft>
            <a:buChar char="•"/>
          </a:pPr>
          <a:r>
            <a:rPr lang="en-US" sz="1200" kern="1200" dirty="0">
              <a:latin typeface="+mj-lt"/>
            </a:rPr>
            <a:t>The American Rescue Plan Act (H.R. 1319)</a:t>
          </a:r>
        </a:p>
      </dsp:txBody>
      <dsp:txXfrm>
        <a:off x="0" y="3595820"/>
        <a:ext cx="8232029" cy="1247400"/>
      </dsp:txXfrm>
    </dsp:sp>
    <dsp:sp modelId="{4BFCA211-C0B3-4438-9356-219DE824872F}">
      <dsp:nvSpPr>
        <dsp:cNvPr id="0" name=""/>
        <dsp:cNvSpPr/>
      </dsp:nvSpPr>
      <dsp:spPr>
        <a:xfrm>
          <a:off x="411601" y="3418700"/>
          <a:ext cx="576242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806" tIns="0" rIns="217806"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mj-lt"/>
            </a:rPr>
            <a:t>COVID-19 Efforts</a:t>
          </a:r>
        </a:p>
      </dsp:txBody>
      <dsp:txXfrm>
        <a:off x="428894" y="3435993"/>
        <a:ext cx="5727834"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0.44038</cdr:x>
      <cdr:y>0.07229</cdr:y>
    </cdr:from>
    <cdr:to>
      <cdr:x>0.48888</cdr:x>
      <cdr:y>0.13091</cdr:y>
    </cdr:to>
    <cdr:sp macro="" textlink="">
      <cdr:nvSpPr>
        <cdr:cNvPr id="3" name="TextBox 2"/>
        <cdr:cNvSpPr txBox="1"/>
      </cdr:nvSpPr>
      <cdr:spPr>
        <a:xfrm xmlns:a="http://schemas.openxmlformats.org/drawingml/2006/main">
          <a:off x="5251696" y="278283"/>
          <a:ext cx="578329" cy="2256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bg1"/>
              </a:solidFill>
            </a:rPr>
            <a:t>46%</a:t>
          </a:r>
        </a:p>
      </cdr:txBody>
    </cdr:sp>
  </cdr:relSizeAnchor>
  <cdr:relSizeAnchor xmlns:cdr="http://schemas.openxmlformats.org/drawingml/2006/chartDrawing">
    <cdr:from>
      <cdr:x>0.39928</cdr:x>
      <cdr:y>0.20843</cdr:y>
    </cdr:from>
    <cdr:to>
      <cdr:x>0.44778</cdr:x>
      <cdr:y>0.26704</cdr:y>
    </cdr:to>
    <cdr:sp macro="" textlink="">
      <cdr:nvSpPr>
        <cdr:cNvPr id="4" name="TextBox 1"/>
        <cdr:cNvSpPr txBox="1"/>
      </cdr:nvSpPr>
      <cdr:spPr>
        <a:xfrm xmlns:a="http://schemas.openxmlformats.org/drawingml/2006/main">
          <a:off x="4761572" y="802325"/>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36%</a:t>
          </a:r>
        </a:p>
      </cdr:txBody>
    </cdr:sp>
  </cdr:relSizeAnchor>
  <cdr:relSizeAnchor xmlns:cdr="http://schemas.openxmlformats.org/drawingml/2006/chartDrawing">
    <cdr:from>
      <cdr:x>0.34208</cdr:x>
      <cdr:y>0.34664</cdr:y>
    </cdr:from>
    <cdr:to>
      <cdr:x>0.39057</cdr:x>
      <cdr:y>0.40526</cdr:y>
    </cdr:to>
    <cdr:sp macro="" textlink="">
      <cdr:nvSpPr>
        <cdr:cNvPr id="5" name="TextBox 1"/>
        <cdr:cNvSpPr txBox="1"/>
      </cdr:nvSpPr>
      <cdr:spPr>
        <a:xfrm xmlns:a="http://schemas.openxmlformats.org/drawingml/2006/main">
          <a:off x="4079372" y="1334389"/>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20%</a:t>
          </a:r>
        </a:p>
      </cdr:txBody>
    </cdr:sp>
  </cdr:relSizeAnchor>
  <cdr:relSizeAnchor xmlns:cdr="http://schemas.openxmlformats.org/drawingml/2006/chartDrawing">
    <cdr:from>
      <cdr:x>0.34118</cdr:x>
      <cdr:y>0.48417</cdr:y>
    </cdr:from>
    <cdr:to>
      <cdr:x>0.38968</cdr:x>
      <cdr:y>0.54278</cdr:y>
    </cdr:to>
    <cdr:sp macro="" textlink="">
      <cdr:nvSpPr>
        <cdr:cNvPr id="6" name="TextBox 1"/>
        <cdr:cNvSpPr txBox="1"/>
      </cdr:nvSpPr>
      <cdr:spPr>
        <a:xfrm xmlns:a="http://schemas.openxmlformats.org/drawingml/2006/main">
          <a:off x="4068678" y="1863777"/>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19%</a:t>
          </a:r>
        </a:p>
      </cdr:txBody>
    </cdr:sp>
  </cdr:relSizeAnchor>
  <cdr:relSizeAnchor xmlns:cdr="http://schemas.openxmlformats.org/drawingml/2006/chartDrawing">
    <cdr:from>
      <cdr:x>0.32626</cdr:x>
      <cdr:y>0.62169</cdr:y>
    </cdr:from>
    <cdr:to>
      <cdr:x>0.37476</cdr:x>
      <cdr:y>0.6803</cdr:y>
    </cdr:to>
    <cdr:sp macro="" textlink="">
      <cdr:nvSpPr>
        <cdr:cNvPr id="7" name="TextBox 1"/>
        <cdr:cNvSpPr txBox="1"/>
      </cdr:nvSpPr>
      <cdr:spPr>
        <a:xfrm xmlns:a="http://schemas.openxmlformats.org/drawingml/2006/main">
          <a:off x="3890791" y="2393168"/>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14%</a:t>
          </a:r>
        </a:p>
      </cdr:txBody>
    </cdr:sp>
  </cdr:relSizeAnchor>
  <cdr:relSizeAnchor xmlns:cdr="http://schemas.openxmlformats.org/drawingml/2006/chartDrawing">
    <cdr:from>
      <cdr:x>0.33344</cdr:x>
      <cdr:y>0.75643</cdr:y>
    </cdr:from>
    <cdr:to>
      <cdr:x>0.38193</cdr:x>
      <cdr:y>0.81505</cdr:y>
    </cdr:to>
    <cdr:sp macro="" textlink="">
      <cdr:nvSpPr>
        <cdr:cNvPr id="8" name="TextBox 1"/>
        <cdr:cNvSpPr txBox="1"/>
      </cdr:nvSpPr>
      <cdr:spPr>
        <a:xfrm xmlns:a="http://schemas.openxmlformats.org/drawingml/2006/main">
          <a:off x="3976349" y="2911862"/>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17%</a:t>
          </a:r>
        </a:p>
      </cdr:txBody>
    </cdr:sp>
  </cdr:relSizeAnchor>
  <cdr:relSizeAnchor xmlns:cdr="http://schemas.openxmlformats.org/drawingml/2006/chartDrawing">
    <cdr:from>
      <cdr:x>0.69216</cdr:x>
      <cdr:y>0.07576</cdr:y>
    </cdr:from>
    <cdr:to>
      <cdr:x>0.74066</cdr:x>
      <cdr:y>0.13438</cdr:y>
    </cdr:to>
    <cdr:sp macro="" textlink="">
      <cdr:nvSpPr>
        <cdr:cNvPr id="9" name="TextBox 1"/>
        <cdr:cNvSpPr txBox="1"/>
      </cdr:nvSpPr>
      <cdr:spPr>
        <a:xfrm xmlns:a="http://schemas.openxmlformats.org/drawingml/2006/main">
          <a:off x="8254244" y="291651"/>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54%</a:t>
          </a:r>
        </a:p>
      </cdr:txBody>
    </cdr:sp>
  </cdr:relSizeAnchor>
  <cdr:relSizeAnchor xmlns:cdr="http://schemas.openxmlformats.org/drawingml/2006/chartDrawing">
    <cdr:from>
      <cdr:x>0.6666</cdr:x>
      <cdr:y>0.20912</cdr:y>
    </cdr:from>
    <cdr:to>
      <cdr:x>0.7151</cdr:x>
      <cdr:y>0.26773</cdr:y>
    </cdr:to>
    <cdr:sp macro="" textlink="">
      <cdr:nvSpPr>
        <cdr:cNvPr id="10" name="TextBox 1"/>
        <cdr:cNvSpPr txBox="1"/>
      </cdr:nvSpPr>
      <cdr:spPr>
        <a:xfrm xmlns:a="http://schemas.openxmlformats.org/drawingml/2006/main">
          <a:off x="7949444" y="805000"/>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64%</a:t>
          </a:r>
        </a:p>
      </cdr:txBody>
    </cdr:sp>
  </cdr:relSizeAnchor>
  <cdr:relSizeAnchor xmlns:cdr="http://schemas.openxmlformats.org/drawingml/2006/chartDrawing">
    <cdr:from>
      <cdr:x>0.60338</cdr:x>
      <cdr:y>0.34803</cdr:y>
    </cdr:from>
    <cdr:to>
      <cdr:x>0.65187</cdr:x>
      <cdr:y>0.40665</cdr:y>
    </cdr:to>
    <cdr:sp macro="" textlink="">
      <cdr:nvSpPr>
        <cdr:cNvPr id="11" name="TextBox 1"/>
        <cdr:cNvSpPr txBox="1"/>
      </cdr:nvSpPr>
      <cdr:spPr>
        <a:xfrm xmlns:a="http://schemas.openxmlformats.org/drawingml/2006/main">
          <a:off x="7195465" y="1339735"/>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80%</a:t>
          </a:r>
        </a:p>
      </cdr:txBody>
    </cdr:sp>
  </cdr:relSizeAnchor>
  <cdr:relSizeAnchor xmlns:cdr="http://schemas.openxmlformats.org/drawingml/2006/chartDrawing">
    <cdr:from>
      <cdr:x>0.59755</cdr:x>
      <cdr:y>0.48278</cdr:y>
    </cdr:from>
    <cdr:to>
      <cdr:x>0.64604</cdr:x>
      <cdr:y>0.54139</cdr:y>
    </cdr:to>
    <cdr:sp macro="" textlink="">
      <cdr:nvSpPr>
        <cdr:cNvPr id="12" name="TextBox 1"/>
        <cdr:cNvSpPr txBox="1"/>
      </cdr:nvSpPr>
      <cdr:spPr>
        <a:xfrm xmlns:a="http://schemas.openxmlformats.org/drawingml/2006/main">
          <a:off x="7125948" y="1858430"/>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b="1" dirty="0">
              <a:solidFill>
                <a:schemeClr val="bg1"/>
              </a:solidFill>
            </a:rPr>
            <a:t>81</a:t>
          </a:r>
          <a:r>
            <a:rPr lang="en-US" sz="1100" b="1" dirty="0">
              <a:solidFill>
                <a:schemeClr val="bg1"/>
              </a:solidFill>
            </a:rPr>
            <a:t>%</a:t>
          </a:r>
        </a:p>
      </cdr:txBody>
    </cdr:sp>
  </cdr:relSizeAnchor>
  <cdr:relSizeAnchor xmlns:cdr="http://schemas.openxmlformats.org/drawingml/2006/chartDrawing">
    <cdr:from>
      <cdr:x>0.58006</cdr:x>
      <cdr:y>0.61891</cdr:y>
    </cdr:from>
    <cdr:to>
      <cdr:x>0.62856</cdr:x>
      <cdr:y>0.67753</cdr:y>
    </cdr:to>
    <cdr:sp macro="" textlink="">
      <cdr:nvSpPr>
        <cdr:cNvPr id="13" name="TextBox 1"/>
        <cdr:cNvSpPr txBox="1"/>
      </cdr:nvSpPr>
      <cdr:spPr>
        <a:xfrm xmlns:a="http://schemas.openxmlformats.org/drawingml/2006/main">
          <a:off x="6917402" y="2382473"/>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86%</a:t>
          </a:r>
        </a:p>
      </cdr:txBody>
    </cdr:sp>
  </cdr:relSizeAnchor>
  <cdr:relSizeAnchor xmlns:cdr="http://schemas.openxmlformats.org/drawingml/2006/chartDrawing">
    <cdr:from>
      <cdr:x>0.60697</cdr:x>
      <cdr:y>0.75643</cdr:y>
    </cdr:from>
    <cdr:to>
      <cdr:x>0.65546</cdr:x>
      <cdr:y>0.81505</cdr:y>
    </cdr:to>
    <cdr:sp macro="" textlink="">
      <cdr:nvSpPr>
        <cdr:cNvPr id="14" name="TextBox 1"/>
        <cdr:cNvSpPr txBox="1"/>
      </cdr:nvSpPr>
      <cdr:spPr>
        <a:xfrm xmlns:a="http://schemas.openxmlformats.org/drawingml/2006/main">
          <a:off x="7238244" y="2911862"/>
          <a:ext cx="578329" cy="225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83%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052365-F07E-4163-880A-9797F321F67F}"/>
              </a:ext>
            </a:extLst>
          </p:cNvPr>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7999E8-A47E-48FE-9FF2-09207C797997}"/>
              </a:ext>
            </a:extLst>
          </p:cNvPr>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976C9AFB-E0ED-4973-BE1E-3337784FEEE8}" type="datetimeFigureOut">
              <a:rPr lang="en-US" smtClean="0"/>
              <a:t>8/16/2023</a:t>
            </a:fld>
            <a:endParaRPr lang="en-US"/>
          </a:p>
        </p:txBody>
      </p:sp>
      <p:sp>
        <p:nvSpPr>
          <p:cNvPr id="4" name="Footer Placeholder 3">
            <a:extLst>
              <a:ext uri="{FF2B5EF4-FFF2-40B4-BE49-F238E27FC236}">
                <a16:creationId xmlns:a16="http://schemas.microsoft.com/office/drawing/2014/main" id="{7F5FD98A-C12C-40B5-B448-F79479C5B674}"/>
              </a:ext>
            </a:extLst>
          </p:cNvPr>
          <p:cNvSpPr>
            <a:spLocks noGrp="1"/>
          </p:cNvSpPr>
          <p:nvPr>
            <p:ph type="ftr" sz="quarter" idx="2"/>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B9FBB8-C634-46C5-9469-B2D7E8AA6B26}"/>
              </a:ext>
            </a:extLst>
          </p:cNvPr>
          <p:cNvSpPr>
            <a:spLocks noGrp="1"/>
          </p:cNvSpPr>
          <p:nvPr>
            <p:ph type="sldNum" sz="quarter" idx="3"/>
          </p:nvPr>
        </p:nvSpPr>
        <p:spPr>
          <a:xfrm>
            <a:off x="3970885" y="8831160"/>
            <a:ext cx="3038319" cy="465240"/>
          </a:xfrm>
          <a:prstGeom prst="rect">
            <a:avLst/>
          </a:prstGeom>
        </p:spPr>
        <p:txBody>
          <a:bodyPr vert="horz" lIns="91440" tIns="45720" rIns="91440" bIns="45720" rtlCol="0" anchor="b"/>
          <a:lstStyle>
            <a:lvl1pPr algn="r">
              <a:defRPr sz="1200"/>
            </a:lvl1pPr>
          </a:lstStyle>
          <a:p>
            <a:fld id="{0B4189BA-91E1-452C-865D-484036E6CF39}" type="slidenum">
              <a:rPr lang="en-US" smtClean="0"/>
              <a:t>‹#›</a:t>
            </a:fld>
            <a:endParaRPr lang="en-US"/>
          </a:p>
        </p:txBody>
      </p:sp>
    </p:spTree>
    <p:extLst>
      <p:ext uri="{BB962C8B-B14F-4D97-AF65-F5344CB8AC3E}">
        <p14:creationId xmlns:p14="http://schemas.microsoft.com/office/powerpoint/2010/main" val="3481845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9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734" y="1"/>
            <a:ext cx="3037840" cy="466972"/>
          </a:xfrm>
          <a:prstGeom prst="rect">
            <a:avLst/>
          </a:prstGeom>
        </p:spPr>
        <p:txBody>
          <a:bodyPr vert="horz" lIns="91440" tIns="45720" rIns="91440" bIns="45720" rtlCol="0"/>
          <a:lstStyle>
            <a:lvl1pPr algn="r">
              <a:defRPr sz="1200"/>
            </a:lvl1pPr>
          </a:lstStyle>
          <a:p>
            <a:fld id="{368B2128-A9D5-4B7C-8E22-8F61F81231A9}" type="datetimeFigureOut">
              <a:rPr lang="en-US" smtClean="0"/>
              <a:t>8/16/2023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29"/>
            <a:ext cx="3037840" cy="4669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29429"/>
            <a:ext cx="3037840" cy="466971"/>
          </a:xfrm>
          <a:prstGeom prst="rect">
            <a:avLst/>
          </a:prstGeom>
        </p:spPr>
        <p:txBody>
          <a:bodyPr vert="horz" lIns="91440" tIns="45720" rIns="91440" bIns="45720" rtlCol="0" anchor="b"/>
          <a:lstStyle>
            <a:lvl1pPr algn="r">
              <a:defRPr sz="1200"/>
            </a:lvl1pPr>
          </a:lstStyle>
          <a:p>
            <a:fld id="{3C19126A-C525-4D21-AA6A-3D9AB472C268}" type="slidenum">
              <a:rPr lang="en-US" smtClean="0"/>
              <a:t>‹#›</a:t>
            </a:fld>
            <a:endParaRPr lang="en-US"/>
          </a:p>
        </p:txBody>
      </p:sp>
    </p:spTree>
    <p:extLst>
      <p:ext uri="{BB962C8B-B14F-4D97-AF65-F5344CB8AC3E}">
        <p14:creationId xmlns:p14="http://schemas.microsoft.com/office/powerpoint/2010/main" val="669774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rfb.org/blogs/upcoming-congressional-fiscal-policy-deadline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budget.house.gov/news/press-releases/chairman-yarmuth-house-budget-committee-release-report-outlining-2022-budget" TargetMode="External"/><Relationship Id="rId4" Type="http://schemas.openxmlformats.org/officeDocument/2006/relationships/hyperlink" Target="https://budget.house.gov/news/press-releases/chairman-yarmuth-house-adoption-2022-budget-resolu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But a lot of the noise that we see on TV is often just electronic communications or social media. I know everyone has heard the quote ,”90% of success is just showing up” and I think this picture illustrates that quite nicely. This is an actual town hall with a member of Congress. We see, what, six people here? Imagine the impact we can have if we have osteopathic physicians and students in those seats.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t>12</a:t>
            </a:fld>
            <a:endParaRPr lang="en-US"/>
          </a:p>
        </p:txBody>
      </p:sp>
    </p:spTree>
    <p:extLst>
      <p:ext uri="{BB962C8B-B14F-4D97-AF65-F5344CB8AC3E}">
        <p14:creationId xmlns:p14="http://schemas.microsoft.com/office/powerpoint/2010/main" val="73651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09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98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86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18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902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304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partnered to defeat optometrist scope expansion in WA but unfortunately our efforts in VA were unsuccessful.</a:t>
            </a:r>
          </a:p>
          <a:p>
            <a:endParaRPr lang="en-US" dirty="0"/>
          </a:p>
          <a:p>
            <a:r>
              <a:rPr lang="en-US" dirty="0"/>
              <a:t>AZ grad transitional training permit. So far, few are making use of the permits, which first became available in November. While 99 permits had been issued as of May 12, only 12 permittees were practicing under a supervising physician, according to data from the Arizona Medical Board. enate Bill 1271, signed by Gov. Doug </a:t>
            </a:r>
            <a:r>
              <a:rPr lang="en-US" dirty="0" err="1"/>
              <a:t>Ducey</a:t>
            </a:r>
            <a:r>
              <a:rPr lang="en-US" dirty="0"/>
              <a:t> on May 4, 2021, created a one-year transitional training permit for medical school graduates who have successfully completed Step 1 and 2 of the United States Medical Licensing Examination or equivalent exams but haven’t gone through residency,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54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Payment Parity requires that health care providers are reimbursed the same amount for telehealth visits as in-person visits. During the COVID-19 pandemic, many states implemented temporary payment parity through the end of the public health emergency. Now, many states are implementing payment parity on a permanent basis. As portrayed in Figure 1, as of June 2022, 21 states have implemented policies requiring payment parity, 5 states have payment parity in place with caveats, and 24 states have no payment parity.</a:t>
            </a:r>
          </a:p>
          <a:p>
            <a:endParaRPr lang="en-US" dirty="0"/>
          </a:p>
          <a:p>
            <a:r>
              <a:rPr lang="en-US" dirty="0"/>
              <a:t>These updates are highlighted below because in many states, temporary telehealth flexibilities are tied to the status of state of emergency declarations.</a:t>
            </a:r>
          </a:p>
          <a:p>
            <a:endParaRPr lang="en-US" dirty="0"/>
          </a:p>
          <a:p>
            <a:r>
              <a:rPr lang="en-US" dirty="0"/>
              <a:t>Illinois passed House Bill No. 4797, which allows appropriately licensed non-residents to provide social services via telehealth to another non-resident of the state for up to 5 days in one month and 15 days in one year. These limits to not apply when providing social services via telehealth to the recipient of telehealth social services is currently attending an in-state university or college.</a:t>
            </a:r>
          </a:p>
          <a:p>
            <a:r>
              <a:rPr lang="en-US" dirty="0"/>
              <a:t>Illinois passed Executive Order 22-13, extending various Executive Orders, including ones related to telehealth, through June 25, 2022.</a:t>
            </a:r>
          </a:p>
          <a:p>
            <a:endParaRPr lang="en-US" dirty="0"/>
          </a:p>
          <a:p>
            <a:r>
              <a:rPr lang="en-US" dirty="0"/>
              <a:t>New Hampshire passed Senate Bill No. 320, which:</a:t>
            </a:r>
          </a:p>
          <a:p>
            <a:r>
              <a:rPr lang="en-US" dirty="0"/>
              <a:t>Requires providers delivering telehealth services to be licensed, certified, or registered in New Hampshire if the patient is located in the state at the time of service.</a:t>
            </a:r>
          </a:p>
          <a:p>
            <a:r>
              <a:rPr lang="en-US" dirty="0"/>
              <a:t>Requires the Office of Professional Licensure and Certification to seek reciprocity agreements with states that have similar licensing requirements as New Hampshire, and to approve telehealth licenses for providers with a license in good standing in another state that participates in such agreements.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627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81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34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But a lot of the noise that we see on TV is often just electronic communications or social media. I know everyone has heard the quote ,”90% of success is just showing up” and I think this picture illustrates that quite nicely. This is an actual town hall with a member of Congress. We see, what, six people here? Imagine the impact we can have if we have osteopathic physicians and students in those seats.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t>14</a:t>
            </a:fld>
            <a:endParaRPr lang="en-US"/>
          </a:p>
        </p:txBody>
      </p:sp>
    </p:spTree>
    <p:extLst>
      <p:ext uri="{BB962C8B-B14F-4D97-AF65-F5344CB8AC3E}">
        <p14:creationId xmlns:p14="http://schemas.microsoft.com/office/powerpoint/2010/main" val="142372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But a lot of the noise that we see on TV is often just electronic communications or social media. I know everyone has heard the quote ,”90% of success is just showing up” and I think this picture illustrates that quite nicely. This is an actual town hall with a member of Congress. We see, what, six people here? Imagine the impact we can have if we have osteopathic physicians and students in those seats.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t>15</a:t>
            </a:fld>
            <a:endParaRPr lang="en-US"/>
          </a:p>
        </p:txBody>
      </p:sp>
    </p:spTree>
    <p:extLst>
      <p:ext uri="{BB962C8B-B14F-4D97-AF65-F5344CB8AC3E}">
        <p14:creationId xmlns:p14="http://schemas.microsoft.com/office/powerpoint/2010/main" val="254847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974725"/>
            <a:ext cx="5591175" cy="3146425"/>
          </a:xfrm>
        </p:spPr>
      </p:sp>
      <p:sp>
        <p:nvSpPr>
          <p:cNvPr id="3" name="Notes Placeholder 2"/>
          <p:cNvSpPr>
            <a:spLocks noGrp="1"/>
          </p:cNvSpPr>
          <p:nvPr>
            <p:ph type="body" idx="1"/>
          </p:nvPr>
        </p:nvSpPr>
        <p:spPr>
          <a:xfrm>
            <a:off x="731520" y="4560711"/>
            <a:ext cx="5852160" cy="4405159"/>
          </a:xfrm>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now I want to turn to how we can use these methods of advocacy to build momentum and support for a bill to help get it passed into law. And so for this case study, we will be discussing the Substance Use Disorder Workforce Loan Repayment 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929D95-89F3-DE46-A667-69A9F6151670}" type="slidenum">
              <a:rPr lang="en-US" smtClean="0"/>
              <a:t>16</a:t>
            </a:fld>
            <a:endParaRPr lang="en-US"/>
          </a:p>
        </p:txBody>
      </p:sp>
    </p:spTree>
    <p:extLst>
      <p:ext uri="{BB962C8B-B14F-4D97-AF65-F5344CB8AC3E}">
        <p14:creationId xmlns:p14="http://schemas.microsoft.com/office/powerpoint/2010/main" val="269753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2018, we received a lot of feedback from physicians, residents and students on issues that impact them. Here were the top three.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 physician shortages, especially in rural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#2 – The opioid crisis. Deaths from opioids are now higher than motor vehicle accidents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#3 – Crushing student debt. It potentially has an impact on primary care and the economy.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t>17</a:t>
            </a:fld>
            <a:endParaRPr lang="en-US"/>
          </a:p>
        </p:txBody>
      </p:sp>
    </p:spTree>
    <p:extLst>
      <p:ext uri="{BB962C8B-B14F-4D97-AF65-F5344CB8AC3E}">
        <p14:creationId xmlns:p14="http://schemas.microsoft.com/office/powerpoint/2010/main" val="271191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So now that we understood the issues that were directly impacting our members, it was time to get to work by implementing some of our advocacy strategies that I mentioned earlier. But first, we needed a bill. So, we worked with our advocates and leaders of the osteopathic profession to draft a bill. Fortunately, we were also able to find a member of Congress that was also willing to introduce this legislation. So to summarize, this bill would: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helps address student debt by creating a loan repayment program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For individuals who serve in a substance use disorder treatment job, so taking measures to fight back against the opioid epidemic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Then finally, help grow the physician workforce in in areas of need, so think rural and underserved.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t>18</a:t>
            </a:fld>
            <a:endParaRPr lang="en-US"/>
          </a:p>
        </p:txBody>
      </p:sp>
    </p:spTree>
    <p:extLst>
      <p:ext uri="{BB962C8B-B14F-4D97-AF65-F5344CB8AC3E}">
        <p14:creationId xmlns:p14="http://schemas.microsoft.com/office/powerpoint/2010/main" val="230114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path was not easy. As we saw earlier, under 5% of bills actually go on to become law.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so what you see in front of you are some of the steps we took to help pass this bill.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So, as I mentioned, we worked with our leaders and advocates to draft a bill that addressed the three issues. This bill was named the “Substance Use Disorder Workforce Loan Repayment Act”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start, the bill was introduced to the House of Representatives and shortly after the Senate. We then encourages our advocates to send letters to their lawmakers to make them aware of the bill and support.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bill moves to the Senate, we again encourage our advocates to stay engaged and write their Senators; however, the Senate passed a watered down version of the bill. Because of the differences between the bills, we sent yet another advocacy alert encouraging them to adopt the House version and not the Senate version.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worked on building a coalition with our osteopathic affiliates and leaned on lawmakers to keep the House version. Ultimately, our advocacy action </a:t>
            </a:r>
            <a:r>
              <a:rPr lang="en-US" sz="1800" dirty="0" err="1">
                <a:effectLst/>
                <a:latin typeface="Calibri" panose="020F0502020204030204" pitchFamily="34" charset="0"/>
                <a:ea typeface="Calibri" panose="020F0502020204030204" pitchFamily="34" charset="0"/>
                <a:cs typeface="Calibri" panose="020F0502020204030204" pitchFamily="34" charset="0"/>
              </a:rPr>
              <a:t>payed</a:t>
            </a:r>
            <a:r>
              <a:rPr lang="en-US" sz="1800" dirty="0">
                <a:effectLst/>
                <a:latin typeface="Calibri" panose="020F0502020204030204" pitchFamily="34" charset="0"/>
                <a:ea typeface="Calibri" panose="020F0502020204030204" pitchFamily="34" charset="0"/>
                <a:cs typeface="Calibri" panose="020F0502020204030204" pitchFamily="34" charset="0"/>
              </a:rPr>
              <a:t> off and Congress kept the AOA endorsed version of the SUDs act. President then signed the bill into law.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while this was all going on we had more than 225 meetings with lawmakers on this issue alone.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And so the Substance Use Disorder Workforce Loan Repayment Act is just one example of how we can come together to help pass meaningful legislation.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 will also say that we didn’t act alone. We had 13,586 of our closest osteopathic friends help us. From 2019 to today, more than 13,500 osteopathic physicians, residents and students sent just under 43,000 social media posts, phone calls, emails and other actions to Capitol </a:t>
            </a:r>
            <a:r>
              <a:rPr lang="en-US" sz="1800" dirty="0" err="1">
                <a:effectLst/>
                <a:latin typeface="Calibri" panose="020F0502020204030204" pitchFamily="34" charset="0"/>
                <a:ea typeface="Calibri" panose="020F0502020204030204" pitchFamily="34" charset="0"/>
                <a:cs typeface="Calibri" panose="020F0502020204030204" pitchFamily="34" charset="0"/>
              </a:rPr>
              <a:t>HIll</a:t>
            </a:r>
            <a:r>
              <a:rPr lang="en-US" sz="1800" dirty="0">
                <a:effectLst/>
                <a:latin typeface="Calibri" panose="020F0502020204030204" pitchFamily="34" charset="0"/>
                <a:ea typeface="Calibri" panose="020F0502020204030204" pitchFamily="34" charset="0"/>
                <a:cs typeface="Calibri" panose="020F0502020204030204" pitchFamily="34" charset="0"/>
              </a:rPr>
              <a:t> to inform their lawmakers on issues that impact them and the patients they serve.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t>19</a:t>
            </a:fld>
            <a:endParaRPr lang="en-US"/>
          </a:p>
        </p:txBody>
      </p:sp>
    </p:spTree>
    <p:extLst>
      <p:ext uri="{BB962C8B-B14F-4D97-AF65-F5344CB8AC3E}">
        <p14:creationId xmlns:p14="http://schemas.microsoft.com/office/powerpoint/2010/main" val="261345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5A68C-70A4-48F7-8E77-9F31795B0AF6}" type="slidenum">
              <a:rPr lang="en-US" smtClean="0"/>
              <a:t>26</a:t>
            </a:fld>
            <a:endParaRPr lang="en-US" dirty="0"/>
          </a:p>
        </p:txBody>
      </p:sp>
    </p:spTree>
    <p:extLst>
      <p:ext uri="{BB962C8B-B14F-4D97-AF65-F5344CB8AC3E}">
        <p14:creationId xmlns:p14="http://schemas.microsoft.com/office/powerpoint/2010/main" val="2450591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“Upcoming Congressional Fiscal Policy Deadlines,” Committee</a:t>
            </a:r>
            <a:r>
              <a:rPr lang="en-US" baseline="0" dirty="0"/>
              <a:t> for a Responsible Federal Budget, July 6, 2021, </a:t>
            </a:r>
            <a:r>
              <a:rPr lang="en-US" dirty="0">
                <a:hlinkClick r:id="rId3"/>
              </a:rPr>
              <a:t>http://www.crfb.org/blogs/upcoming-congressional-fiscal-policy-deadlines</a:t>
            </a:r>
            <a:endParaRPr lang="en-US" dirty="0"/>
          </a:p>
          <a:p>
            <a:endParaRPr lang="en-US" dirty="0"/>
          </a:p>
          <a:p>
            <a:r>
              <a:rPr lang="en-US" b="0" i="0" dirty="0">
                <a:effectLst/>
                <a:latin typeface="-apple-system"/>
              </a:rPr>
              <a:t>“Chairman Yarmuth on House Adoption of 2022 Budget Resolution” House Appropriations Committee, August 24, 2021</a:t>
            </a:r>
            <a:br>
              <a:rPr lang="en-US" dirty="0"/>
            </a:br>
            <a:r>
              <a:rPr lang="en-US" b="0" i="0" u="sng" dirty="0">
                <a:effectLst/>
                <a:latin typeface="-apple-system"/>
                <a:hlinkClick r:id="rId4"/>
              </a:rPr>
              <a:t>https://budget.house.gov/news/press-releases/chairman-yarmuth-house-adoption-2022-budget-resolution</a:t>
            </a:r>
            <a:br>
              <a:rPr lang="en-US" dirty="0"/>
            </a:br>
            <a:br>
              <a:rPr lang="en-US" dirty="0"/>
            </a:br>
            <a:r>
              <a:rPr lang="en-US" b="0" i="0" dirty="0">
                <a:effectLst/>
                <a:latin typeface="-apple-system"/>
              </a:rPr>
              <a:t>“Chairman Yarmuth, House Budget Committee Release Report Outlining 2022 Budget Resolution and Reconciliation: How We Will Build Back Better” House Appropriations Committee, August 18, 2021</a:t>
            </a:r>
            <a:br>
              <a:rPr lang="en-US" dirty="0"/>
            </a:br>
            <a:r>
              <a:rPr lang="en-US" b="0" i="0" u="sng" dirty="0">
                <a:effectLst/>
                <a:latin typeface="-apple-system"/>
                <a:hlinkClick r:id="rId5"/>
              </a:rPr>
              <a:t>https://budget.house.gov/news/press-releases/chairman-yarmuth-house-budget-committee-release-report-outlining-2022-budget</a:t>
            </a:r>
            <a:r>
              <a:rPr lang="en-US" b="0" i="0" dirty="0">
                <a:effectLst/>
                <a:latin typeface="-apple-system"/>
              </a:rPr>
              <a:t> </a:t>
            </a:r>
          </a:p>
          <a:p>
            <a:endParaRPr lang="en-US"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David </a:t>
            </a:r>
            <a:r>
              <a:rPr lang="en-US" dirty="0" err="1"/>
              <a:t>Lawder</a:t>
            </a:r>
            <a:r>
              <a:rPr lang="en-US" dirty="0"/>
              <a:t> and Susan </a:t>
            </a:r>
            <a:r>
              <a:rPr lang="en-US" dirty="0" err="1"/>
              <a:t>Heavey</a:t>
            </a:r>
            <a:r>
              <a:rPr lang="en-US" dirty="0"/>
              <a:t>. “</a:t>
            </a:r>
            <a:r>
              <a:rPr lang="en-US" sz="1200" b="0" i="0" u="none" strike="noStrike" kern="1200" dirty="0">
                <a:solidFill>
                  <a:schemeClr val="tx1"/>
                </a:solidFill>
                <a:effectLst/>
                <a:latin typeface="+mn-lt"/>
                <a:ea typeface="+mn-ea"/>
                <a:cs typeface="+mn-cs"/>
              </a:rPr>
              <a:t>Yellen says U.S. may exhaust cash by Oct 18 barring debt ceiling rise” Reuters, September 28, 2021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https://www.reuters.com/business/finance/yellen-says-delta-slowing-recovery-urges-congress-raise-us-debt-limit-testimony-2021-09-28/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Tony </a:t>
            </a:r>
            <a:r>
              <a:rPr lang="en-US" dirty="0" err="1"/>
              <a:t>Romm</a:t>
            </a:r>
            <a:r>
              <a:rPr lang="en-US" dirty="0"/>
              <a:t>. “Biden signs government funding bill hours before midnight deadline to avert shutdown” Washington Post, September 30, 2021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https://www.washingtonpost.com/us-policy/2021/09/30/house-senate-shutdown-vote/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18D6BE-06C7-9D44-B1ED-3695FD14E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886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1952064"/>
            <a:ext cx="10829365" cy="955978"/>
          </a:xfrm>
          <a:prstGeom prst="rect">
            <a:avLst/>
          </a:prstGeom>
        </p:spPr>
        <p:txBody>
          <a:bodyPr anchor="b">
            <a:noAutofit/>
          </a:bodyPr>
          <a:lstStyle>
            <a:lvl1pPr algn="l">
              <a:defRPr sz="5400" b="1" i="0" baseline="0">
                <a:solidFill>
                  <a:srgbClr val="172857"/>
                </a:solidFill>
                <a:latin typeface="Arial" panose="020B0604020202020204" pitchFamily="34" charset="0"/>
                <a:cs typeface="Arial" panose="020B0604020202020204" pitchFamily="34" charset="0"/>
              </a:defRPr>
            </a:lvl1pPr>
          </a:lstStyle>
          <a:p>
            <a:r>
              <a:rPr lang="en-US" dirty="0"/>
              <a:t>PRESENTATION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4865793"/>
            <a:ext cx="10829365" cy="1646217"/>
          </a:xfrm>
        </p:spPr>
        <p:txBody>
          <a:bodyPr>
            <a:noAutofit/>
          </a:bodyPr>
          <a:lstStyle>
            <a:lvl1pPr marL="0" indent="0" algn="l">
              <a:buNone/>
              <a:defRPr sz="2000" b="1" i="0">
                <a:solidFill>
                  <a:srgbClr val="002060"/>
                </a:solidFill>
                <a:latin typeface="Arial" panose="020B0604020202020204" pitchFamily="34" charset="0"/>
                <a:cs typeface="Arial" panose="020B0604020202020204" pitchFamily="34" charset="0"/>
              </a:defRPr>
            </a:lvl1pPr>
          </a:lstStyle>
          <a:p>
            <a:pPr lvl="0"/>
            <a:r>
              <a:rPr lang="en-US" dirty="0"/>
              <a:t>Date/Phone #/ID: #/Link https:</a:t>
            </a:r>
          </a:p>
        </p:txBody>
      </p:sp>
    </p:spTree>
    <p:extLst>
      <p:ext uri="{BB962C8B-B14F-4D97-AF65-F5344CB8AC3E}">
        <p14:creationId xmlns:p14="http://schemas.microsoft.com/office/powerpoint/2010/main" val="197373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4F26B77-1DE5-DC41-BAB9-522E5B21AF00}"/>
              </a:ext>
            </a:extLst>
          </p:cNvPr>
          <p:cNvSpPr>
            <a:spLocks noGrp="1"/>
          </p:cNvSpPr>
          <p:nvPr>
            <p:ph type="ctrTitle" hasCustomPrompt="1"/>
          </p:nvPr>
        </p:nvSpPr>
        <p:spPr>
          <a:xfrm>
            <a:off x="524434" y="1952064"/>
            <a:ext cx="10829365" cy="955978"/>
          </a:xfrm>
          <a:prstGeom prst="rect">
            <a:avLst/>
          </a:prstGeom>
        </p:spPr>
        <p:txBody>
          <a:bodyPr anchor="b">
            <a:noAutofit/>
          </a:bodyPr>
          <a:lstStyle>
            <a:lvl1pPr algn="l">
              <a:defRPr sz="5400" b="1" i="0" baseline="0">
                <a:solidFill>
                  <a:srgbClr val="172857"/>
                </a:solidFill>
                <a:latin typeface="Arial" panose="020B0604020202020204" pitchFamily="34" charset="0"/>
                <a:cs typeface="Arial" panose="020B0604020202020204" pitchFamily="34" charset="0"/>
              </a:defRPr>
            </a:lvl1pPr>
          </a:lstStyle>
          <a:p>
            <a:r>
              <a:rPr lang="en-US" dirty="0"/>
              <a:t>PRESENTATION TITLE</a:t>
            </a:r>
          </a:p>
        </p:txBody>
      </p:sp>
      <p:sp>
        <p:nvSpPr>
          <p:cNvPr id="4" name="Text Placeholder 21">
            <a:extLst>
              <a:ext uri="{FF2B5EF4-FFF2-40B4-BE49-F238E27FC236}">
                <a16:creationId xmlns:a16="http://schemas.microsoft.com/office/drawing/2014/main" id="{8D14C433-4B14-3141-B416-A6553220CA50}"/>
              </a:ext>
            </a:extLst>
          </p:cNvPr>
          <p:cNvSpPr>
            <a:spLocks noGrp="1"/>
          </p:cNvSpPr>
          <p:nvPr>
            <p:ph type="body" sz="quarter" idx="13" hasCustomPrompt="1"/>
          </p:nvPr>
        </p:nvSpPr>
        <p:spPr>
          <a:xfrm>
            <a:off x="524435" y="3728972"/>
            <a:ext cx="10829365" cy="1646217"/>
          </a:xfrm>
        </p:spPr>
        <p:txBody>
          <a:bodyPr>
            <a:noAutofit/>
          </a:bodyPr>
          <a:lstStyle>
            <a:lvl1pPr marL="0" indent="0" algn="l">
              <a:buNone/>
              <a:defRPr sz="2000" b="0" i="0">
                <a:solidFill>
                  <a:srgbClr val="002060"/>
                </a:solidFill>
                <a:latin typeface="Arial" panose="020B0604020202020204" pitchFamily="34" charset="0"/>
                <a:cs typeface="Arial" panose="020B0604020202020204" pitchFamily="34" charset="0"/>
              </a:defRPr>
            </a:lvl1pPr>
          </a:lstStyle>
          <a:p>
            <a:pPr lvl="0"/>
            <a:r>
              <a:rPr lang="en-US" dirty="0"/>
              <a:t>Date/Phone #, ID: #/Link https:</a:t>
            </a:r>
          </a:p>
        </p:txBody>
      </p:sp>
    </p:spTree>
    <p:extLst>
      <p:ext uri="{BB962C8B-B14F-4D97-AF65-F5344CB8AC3E}">
        <p14:creationId xmlns:p14="http://schemas.microsoft.com/office/powerpoint/2010/main" val="36500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3EF7B6-FCBE-CC4E-9897-1D2CB5A71882}"/>
              </a:ext>
            </a:extLst>
          </p:cNvPr>
          <p:cNvPicPr>
            <a:picLocks noChangeAspect="1"/>
          </p:cNvPicPr>
          <p:nvPr userDrawn="1"/>
        </p:nvPicPr>
        <p:blipFill>
          <a:blip r:embed="rId2"/>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E9B1EEF2-9F2A-F040-AE7E-2C5A17A9D8D9}"/>
              </a:ext>
            </a:extLst>
          </p:cNvPr>
          <p:cNvSpPr>
            <a:spLocks noGrp="1"/>
          </p:cNvSpPr>
          <p:nvPr>
            <p:ph type="ctrTitle" hasCustomPrompt="1"/>
          </p:nvPr>
        </p:nvSpPr>
        <p:spPr>
          <a:xfrm>
            <a:off x="2879123" y="2646307"/>
            <a:ext cx="7241059" cy="574334"/>
          </a:xfrm>
          <a:prstGeom prst="rect">
            <a:avLst/>
          </a:prstGeom>
        </p:spPr>
        <p:txBody>
          <a:bodyPr anchor="b">
            <a:noAutofit/>
          </a:bodyPr>
          <a:lstStyle>
            <a:lvl1pPr algn="l">
              <a:defRPr sz="5400" b="1" i="0" baseline="0">
                <a:solidFill>
                  <a:srgbClr val="172857"/>
                </a:solidFill>
                <a:latin typeface="Arial" panose="020B0604020202020204" pitchFamily="34" charset="0"/>
                <a:cs typeface="Arial" panose="020B0604020202020204" pitchFamily="34" charset="0"/>
              </a:defRPr>
            </a:lvl1pPr>
          </a:lstStyle>
          <a:p>
            <a:r>
              <a:rPr lang="en-US" dirty="0"/>
              <a:t>Section Title</a:t>
            </a:r>
          </a:p>
        </p:txBody>
      </p:sp>
      <p:sp>
        <p:nvSpPr>
          <p:cNvPr id="22" name="Text Placeholder 21">
            <a:extLst>
              <a:ext uri="{FF2B5EF4-FFF2-40B4-BE49-F238E27FC236}">
                <a16:creationId xmlns:a16="http://schemas.microsoft.com/office/drawing/2014/main" id="{B680191B-06A6-A24F-A9EE-6172B57B0AAB}"/>
              </a:ext>
            </a:extLst>
          </p:cNvPr>
          <p:cNvSpPr>
            <a:spLocks noGrp="1"/>
          </p:cNvSpPr>
          <p:nvPr>
            <p:ph type="body" sz="quarter" idx="13" hasCustomPrompt="1"/>
          </p:nvPr>
        </p:nvSpPr>
        <p:spPr>
          <a:xfrm>
            <a:off x="2879123" y="3220640"/>
            <a:ext cx="7241059" cy="416719"/>
          </a:xfrm>
        </p:spPr>
        <p:txBody>
          <a:bodyPr>
            <a:noAutofit/>
          </a:bodyPr>
          <a:lstStyle>
            <a:lvl1pPr marL="0" indent="0" algn="l">
              <a:buNone/>
              <a:defRPr sz="2600"/>
            </a:lvl1pPr>
          </a:lstStyle>
          <a:p>
            <a:pPr lvl="0"/>
            <a:r>
              <a:rPr lang="en-US" dirty="0"/>
              <a:t>Speaker Name, Title, Credentials</a:t>
            </a:r>
          </a:p>
        </p:txBody>
      </p:sp>
    </p:spTree>
    <p:extLst>
      <p:ext uri="{BB962C8B-B14F-4D97-AF65-F5344CB8AC3E}">
        <p14:creationId xmlns:p14="http://schemas.microsoft.com/office/powerpoint/2010/main" val="236231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82262"/>
            <a:ext cx="10515599" cy="4729655"/>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8" name="Footer Placeholder 5">
            <a:extLst>
              <a:ext uri="{FF2B5EF4-FFF2-40B4-BE49-F238E27FC236}">
                <a16:creationId xmlns:a16="http://schemas.microsoft.com/office/drawing/2014/main" id="{E6C9CFC6-CD7B-944B-BA1A-F773E0DCDE43}"/>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
        <p:nvSpPr>
          <p:cNvPr id="2" name="Title 1">
            <a:extLst>
              <a:ext uri="{FF2B5EF4-FFF2-40B4-BE49-F238E27FC236}">
                <a16:creationId xmlns:a16="http://schemas.microsoft.com/office/drawing/2014/main" id="{81ECF24E-7F13-414D-904F-7F466A1B1181}"/>
              </a:ext>
            </a:extLst>
          </p:cNvPr>
          <p:cNvSpPr>
            <a:spLocks noGrp="1"/>
          </p:cNvSpPr>
          <p:nvPr>
            <p:ph type="title" hasCustomPrompt="1"/>
          </p:nvPr>
        </p:nvSpPr>
        <p:spPr/>
        <p:txBody>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194426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8" name="Footer Placeholder 5">
            <a:extLst>
              <a:ext uri="{FF2B5EF4-FFF2-40B4-BE49-F238E27FC236}">
                <a16:creationId xmlns:a16="http://schemas.microsoft.com/office/drawing/2014/main" id="{E6C9CFC6-CD7B-944B-BA1A-F773E0DCDE43}"/>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
        <p:nvSpPr>
          <p:cNvPr id="2" name="Title 1">
            <a:extLst>
              <a:ext uri="{FF2B5EF4-FFF2-40B4-BE49-F238E27FC236}">
                <a16:creationId xmlns:a16="http://schemas.microsoft.com/office/drawing/2014/main" id="{81ECF24E-7F13-414D-904F-7F466A1B1181}"/>
              </a:ext>
            </a:extLst>
          </p:cNvPr>
          <p:cNvSpPr>
            <a:spLocks noGrp="1"/>
          </p:cNvSpPr>
          <p:nvPr>
            <p:ph type="title" hasCustomPrompt="1"/>
          </p:nvPr>
        </p:nvSpPr>
        <p:spPr/>
        <p:txBody>
          <a:bodyPr/>
          <a:lstStyle/>
          <a:p>
            <a:r>
              <a:rPr lang="en-US" dirty="0"/>
              <a:t>The slide header is 24 points is sentence case using Arial Bold font.</a:t>
            </a:r>
            <a:br>
              <a:rPr lang="en-US" dirty="0"/>
            </a:br>
            <a:r>
              <a:rPr lang="en-US" dirty="0"/>
              <a:t>Headers should be concise, two lines of text maximum.</a:t>
            </a:r>
          </a:p>
        </p:txBody>
      </p:sp>
      <p:sp>
        <p:nvSpPr>
          <p:cNvPr id="5" name="Rectangle 4">
            <a:extLst>
              <a:ext uri="{FF2B5EF4-FFF2-40B4-BE49-F238E27FC236}">
                <a16:creationId xmlns:a16="http://schemas.microsoft.com/office/drawing/2014/main" id="{1353A5CC-3ECE-1C48-BEF4-708C2B7B0CE9}"/>
              </a:ext>
            </a:extLst>
          </p:cNvPr>
          <p:cNvSpPr/>
          <p:nvPr userDrawn="1"/>
        </p:nvSpPr>
        <p:spPr>
          <a:xfrm>
            <a:off x="0" y="1036286"/>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82262"/>
            <a:ext cx="10515599" cy="4729655"/>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Tree>
    <p:extLst>
      <p:ext uri="{BB962C8B-B14F-4D97-AF65-F5344CB8AC3E}">
        <p14:creationId xmlns:p14="http://schemas.microsoft.com/office/powerpoint/2010/main" val="894137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2BE327-AB8F-504C-B611-A06F21FB6DDD}"/>
              </a:ext>
            </a:extLst>
          </p:cNvPr>
          <p:cNvSpPr>
            <a:spLocks noGrp="1"/>
          </p:cNvSpPr>
          <p:nvPr>
            <p:ph type="pic" idx="1"/>
          </p:nvPr>
        </p:nvSpPr>
        <p:spPr>
          <a:xfrm>
            <a:off x="6952128" y="1282262"/>
            <a:ext cx="4787154" cy="4578788"/>
          </a:xfrm>
          <a:scene3d>
            <a:camera prst="orthographicFront"/>
            <a:lightRig rig="threePt" dir="t"/>
          </a:scene3d>
          <a:sp3d>
            <a:bevelT/>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Placeholder 1">
            <a:extLst>
              <a:ext uri="{FF2B5EF4-FFF2-40B4-BE49-F238E27FC236}">
                <a16:creationId xmlns:a16="http://schemas.microsoft.com/office/drawing/2014/main" id="{325F7F6D-1C81-534B-BB4E-66DA114FA7A7}"/>
              </a:ext>
            </a:extLst>
          </p:cNvPr>
          <p:cNvSpPr>
            <a:spLocks noGrp="1"/>
          </p:cNvSpPr>
          <p:nvPr>
            <p:ph type="title" hasCustomPrompt="1"/>
          </p:nvPr>
        </p:nvSpPr>
        <p:spPr>
          <a:xfrm>
            <a:off x="512381" y="189074"/>
            <a:ext cx="11226901"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1" name="Text Placeholder 2">
            <a:extLst>
              <a:ext uri="{FF2B5EF4-FFF2-40B4-BE49-F238E27FC236}">
                <a16:creationId xmlns:a16="http://schemas.microsoft.com/office/drawing/2014/main" id="{47FAB802-AA29-2F4B-85E1-FFC2650F8C55}"/>
              </a:ext>
            </a:extLst>
          </p:cNvPr>
          <p:cNvSpPr>
            <a:spLocks noGrp="1"/>
          </p:cNvSpPr>
          <p:nvPr>
            <p:ph idx="13" hasCustomPrompt="1"/>
          </p:nvPr>
        </p:nvSpPr>
        <p:spPr>
          <a:xfrm>
            <a:off x="512381" y="1282263"/>
            <a:ext cx="6117019" cy="4578788"/>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6" name="Footer Placeholder 5">
            <a:extLst>
              <a:ext uri="{FF2B5EF4-FFF2-40B4-BE49-F238E27FC236}">
                <a16:creationId xmlns:a16="http://schemas.microsoft.com/office/drawing/2014/main" id="{82C8A3E2-A5BA-EC44-9ACF-B2CD75D6F6C4}"/>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Tree>
    <p:extLst>
      <p:ext uri="{BB962C8B-B14F-4D97-AF65-F5344CB8AC3E}">
        <p14:creationId xmlns:p14="http://schemas.microsoft.com/office/powerpoint/2010/main" val="2018323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25F7F6D-1C81-534B-BB4E-66DA114FA7A7}"/>
              </a:ext>
            </a:extLst>
          </p:cNvPr>
          <p:cNvSpPr>
            <a:spLocks noGrp="1"/>
          </p:cNvSpPr>
          <p:nvPr>
            <p:ph type="title" hasCustomPrompt="1"/>
          </p:nvPr>
        </p:nvSpPr>
        <p:spPr>
          <a:xfrm>
            <a:off x="512381" y="189074"/>
            <a:ext cx="11226901"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6" name="Footer Placeholder 5">
            <a:extLst>
              <a:ext uri="{FF2B5EF4-FFF2-40B4-BE49-F238E27FC236}">
                <a16:creationId xmlns:a16="http://schemas.microsoft.com/office/drawing/2014/main" id="{82C8A3E2-A5BA-EC44-9ACF-B2CD75D6F6C4}"/>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
        <p:nvSpPr>
          <p:cNvPr id="7" name="Rectangle 6">
            <a:extLst>
              <a:ext uri="{FF2B5EF4-FFF2-40B4-BE49-F238E27FC236}">
                <a16:creationId xmlns:a16="http://schemas.microsoft.com/office/drawing/2014/main" id="{0E02064C-ECE4-6346-AA80-BCF7E3D4B306}"/>
              </a:ext>
            </a:extLst>
          </p:cNvPr>
          <p:cNvSpPr/>
          <p:nvPr userDrawn="1"/>
        </p:nvSpPr>
        <p:spPr>
          <a:xfrm>
            <a:off x="0" y="1028700"/>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42BE327-AB8F-504C-B611-A06F21FB6DDD}"/>
              </a:ext>
            </a:extLst>
          </p:cNvPr>
          <p:cNvSpPr>
            <a:spLocks noGrp="1"/>
          </p:cNvSpPr>
          <p:nvPr>
            <p:ph type="pic" idx="1"/>
          </p:nvPr>
        </p:nvSpPr>
        <p:spPr>
          <a:xfrm>
            <a:off x="6952128" y="1282262"/>
            <a:ext cx="4787154" cy="4578788"/>
          </a:xfrm>
          <a:scene3d>
            <a:camera prst="orthographicFront"/>
            <a:lightRig rig="threePt" dir="t"/>
          </a:scene3d>
          <a:sp3d>
            <a:bevelT/>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2">
            <a:extLst>
              <a:ext uri="{FF2B5EF4-FFF2-40B4-BE49-F238E27FC236}">
                <a16:creationId xmlns:a16="http://schemas.microsoft.com/office/drawing/2014/main" id="{47FAB802-AA29-2F4B-85E1-FFC2650F8C55}"/>
              </a:ext>
            </a:extLst>
          </p:cNvPr>
          <p:cNvSpPr>
            <a:spLocks noGrp="1"/>
          </p:cNvSpPr>
          <p:nvPr>
            <p:ph idx="13"/>
          </p:nvPr>
        </p:nvSpPr>
        <p:spPr>
          <a:xfrm>
            <a:off x="512381" y="1282262"/>
            <a:ext cx="6117019" cy="4578788"/>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Tree>
    <p:extLst>
      <p:ext uri="{BB962C8B-B14F-4D97-AF65-F5344CB8AC3E}">
        <p14:creationId xmlns:p14="http://schemas.microsoft.com/office/powerpoint/2010/main" val="278841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25F7F6D-1C81-534B-BB4E-66DA114FA7A7}"/>
              </a:ext>
            </a:extLst>
          </p:cNvPr>
          <p:cNvSpPr>
            <a:spLocks noGrp="1"/>
          </p:cNvSpPr>
          <p:nvPr>
            <p:ph type="title" hasCustomPrompt="1"/>
          </p:nvPr>
        </p:nvSpPr>
        <p:spPr>
          <a:xfrm>
            <a:off x="512381" y="189074"/>
            <a:ext cx="11226901"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6" name="Footer Placeholder 5">
            <a:extLst>
              <a:ext uri="{FF2B5EF4-FFF2-40B4-BE49-F238E27FC236}">
                <a16:creationId xmlns:a16="http://schemas.microsoft.com/office/drawing/2014/main" id="{82C8A3E2-A5BA-EC44-9ACF-B2CD75D6F6C4}"/>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
        <p:nvSpPr>
          <p:cNvPr id="9" name="Text Placeholder 2">
            <a:extLst>
              <a:ext uri="{FF2B5EF4-FFF2-40B4-BE49-F238E27FC236}">
                <a16:creationId xmlns:a16="http://schemas.microsoft.com/office/drawing/2014/main" id="{39DE9C74-285E-694F-984C-23654F33B17D}"/>
              </a:ext>
            </a:extLst>
          </p:cNvPr>
          <p:cNvSpPr>
            <a:spLocks noGrp="1"/>
          </p:cNvSpPr>
          <p:nvPr>
            <p:ph type="body" idx="1" hasCustomPrompt="1"/>
          </p:nvPr>
        </p:nvSpPr>
        <p:spPr>
          <a:xfrm>
            <a:off x="512381" y="1320800"/>
            <a:ext cx="558361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a:t>
            </a:r>
            <a:br>
              <a:rPr lang="en-US" dirty="0"/>
            </a:br>
            <a:r>
              <a:rPr lang="en-US" dirty="0"/>
              <a:t>24pt</a:t>
            </a:r>
          </a:p>
        </p:txBody>
      </p:sp>
      <p:sp>
        <p:nvSpPr>
          <p:cNvPr id="10" name="Content Placeholder 3">
            <a:extLst>
              <a:ext uri="{FF2B5EF4-FFF2-40B4-BE49-F238E27FC236}">
                <a16:creationId xmlns:a16="http://schemas.microsoft.com/office/drawing/2014/main" id="{FC9F1294-764B-764C-BCB3-A2CE18ABBF07}"/>
              </a:ext>
            </a:extLst>
          </p:cNvPr>
          <p:cNvSpPr>
            <a:spLocks noGrp="1"/>
          </p:cNvSpPr>
          <p:nvPr>
            <p:ph sz="half" idx="2" hasCustomPrompt="1"/>
          </p:nvPr>
        </p:nvSpPr>
        <p:spPr>
          <a:xfrm>
            <a:off x="512380" y="2144712"/>
            <a:ext cx="5583620" cy="3684588"/>
          </a:xfrm>
        </p:spPr>
        <p:txBody>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2" name="Text Placeholder 4">
            <a:extLst>
              <a:ext uri="{FF2B5EF4-FFF2-40B4-BE49-F238E27FC236}">
                <a16:creationId xmlns:a16="http://schemas.microsoft.com/office/drawing/2014/main" id="{118DFC4B-4091-A74D-BD93-A95D03C4483D}"/>
              </a:ext>
            </a:extLst>
          </p:cNvPr>
          <p:cNvSpPr>
            <a:spLocks noGrp="1"/>
          </p:cNvSpPr>
          <p:nvPr>
            <p:ph type="body" sz="quarter" idx="10" hasCustomPrompt="1"/>
          </p:nvPr>
        </p:nvSpPr>
        <p:spPr>
          <a:xfrm>
            <a:off x="6377983" y="1320800"/>
            <a:ext cx="53612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a:t>
            </a:r>
            <a:br>
              <a:rPr lang="en-US" dirty="0"/>
            </a:br>
            <a:r>
              <a:rPr lang="en-US" dirty="0"/>
              <a:t>24pt</a:t>
            </a:r>
          </a:p>
        </p:txBody>
      </p:sp>
      <p:sp>
        <p:nvSpPr>
          <p:cNvPr id="13" name="Content Placeholder 5">
            <a:extLst>
              <a:ext uri="{FF2B5EF4-FFF2-40B4-BE49-F238E27FC236}">
                <a16:creationId xmlns:a16="http://schemas.microsoft.com/office/drawing/2014/main" id="{3DF5B424-3866-924D-89AF-F1FF981BD247}"/>
              </a:ext>
            </a:extLst>
          </p:cNvPr>
          <p:cNvSpPr>
            <a:spLocks noGrp="1"/>
          </p:cNvSpPr>
          <p:nvPr>
            <p:ph sz="quarter" idx="4"/>
          </p:nvPr>
        </p:nvSpPr>
        <p:spPr>
          <a:xfrm>
            <a:off x="6377983" y="2144712"/>
            <a:ext cx="536129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897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25F7F6D-1C81-534B-BB4E-66DA114FA7A7}"/>
              </a:ext>
            </a:extLst>
          </p:cNvPr>
          <p:cNvSpPr>
            <a:spLocks noGrp="1"/>
          </p:cNvSpPr>
          <p:nvPr>
            <p:ph type="title" hasCustomPrompt="1"/>
          </p:nvPr>
        </p:nvSpPr>
        <p:spPr>
          <a:xfrm>
            <a:off x="512381" y="189074"/>
            <a:ext cx="11226901"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6" name="Footer Placeholder 5">
            <a:extLst>
              <a:ext uri="{FF2B5EF4-FFF2-40B4-BE49-F238E27FC236}">
                <a16:creationId xmlns:a16="http://schemas.microsoft.com/office/drawing/2014/main" id="{82C8A3E2-A5BA-EC44-9ACF-B2CD75D6F6C4}"/>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
        <p:nvSpPr>
          <p:cNvPr id="7" name="Rectangle 6">
            <a:extLst>
              <a:ext uri="{FF2B5EF4-FFF2-40B4-BE49-F238E27FC236}">
                <a16:creationId xmlns:a16="http://schemas.microsoft.com/office/drawing/2014/main" id="{0E02064C-ECE4-6346-AA80-BCF7E3D4B306}"/>
              </a:ext>
            </a:extLst>
          </p:cNvPr>
          <p:cNvSpPr/>
          <p:nvPr userDrawn="1"/>
        </p:nvSpPr>
        <p:spPr>
          <a:xfrm>
            <a:off x="0" y="1028700"/>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39DE9C74-285E-694F-984C-23654F33B17D}"/>
              </a:ext>
            </a:extLst>
          </p:cNvPr>
          <p:cNvSpPr>
            <a:spLocks noGrp="1"/>
          </p:cNvSpPr>
          <p:nvPr>
            <p:ph type="body" idx="1" hasCustomPrompt="1"/>
          </p:nvPr>
        </p:nvSpPr>
        <p:spPr>
          <a:xfrm>
            <a:off x="512381" y="1320800"/>
            <a:ext cx="558361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a:t>
            </a:r>
            <a:br>
              <a:rPr lang="en-US" dirty="0"/>
            </a:br>
            <a:r>
              <a:rPr lang="en-US" dirty="0"/>
              <a:t>24pt</a:t>
            </a:r>
          </a:p>
        </p:txBody>
      </p:sp>
      <p:sp>
        <p:nvSpPr>
          <p:cNvPr id="10" name="Content Placeholder 3">
            <a:extLst>
              <a:ext uri="{FF2B5EF4-FFF2-40B4-BE49-F238E27FC236}">
                <a16:creationId xmlns:a16="http://schemas.microsoft.com/office/drawing/2014/main" id="{FC9F1294-764B-764C-BCB3-A2CE18ABBF07}"/>
              </a:ext>
            </a:extLst>
          </p:cNvPr>
          <p:cNvSpPr>
            <a:spLocks noGrp="1"/>
          </p:cNvSpPr>
          <p:nvPr>
            <p:ph sz="half" idx="2" hasCustomPrompt="1"/>
          </p:nvPr>
        </p:nvSpPr>
        <p:spPr>
          <a:xfrm>
            <a:off x="512380" y="2144712"/>
            <a:ext cx="5583620" cy="3684588"/>
          </a:xfrm>
        </p:spPr>
        <p:txBody>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2" name="Text Placeholder 4">
            <a:extLst>
              <a:ext uri="{FF2B5EF4-FFF2-40B4-BE49-F238E27FC236}">
                <a16:creationId xmlns:a16="http://schemas.microsoft.com/office/drawing/2014/main" id="{118DFC4B-4091-A74D-BD93-A95D03C4483D}"/>
              </a:ext>
            </a:extLst>
          </p:cNvPr>
          <p:cNvSpPr>
            <a:spLocks noGrp="1"/>
          </p:cNvSpPr>
          <p:nvPr>
            <p:ph type="body" sz="quarter" idx="10" hasCustomPrompt="1"/>
          </p:nvPr>
        </p:nvSpPr>
        <p:spPr>
          <a:xfrm>
            <a:off x="6377983" y="1320800"/>
            <a:ext cx="53612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a:t>
            </a:r>
            <a:br>
              <a:rPr lang="en-US" dirty="0"/>
            </a:br>
            <a:r>
              <a:rPr lang="en-US" dirty="0"/>
              <a:t>24pt</a:t>
            </a:r>
          </a:p>
        </p:txBody>
      </p:sp>
      <p:sp>
        <p:nvSpPr>
          <p:cNvPr id="13" name="Content Placeholder 5">
            <a:extLst>
              <a:ext uri="{FF2B5EF4-FFF2-40B4-BE49-F238E27FC236}">
                <a16:creationId xmlns:a16="http://schemas.microsoft.com/office/drawing/2014/main" id="{3DF5B424-3866-924D-89AF-F1FF981BD247}"/>
              </a:ext>
            </a:extLst>
          </p:cNvPr>
          <p:cNvSpPr>
            <a:spLocks noGrp="1"/>
          </p:cNvSpPr>
          <p:nvPr>
            <p:ph sz="quarter" idx="4"/>
          </p:nvPr>
        </p:nvSpPr>
        <p:spPr>
          <a:xfrm>
            <a:off x="6377983" y="2144712"/>
            <a:ext cx="536129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2040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09D920-244F-DA44-A025-AB921FB04D99}"/>
              </a:ext>
            </a:extLst>
          </p:cNvPr>
          <p:cNvSpPr>
            <a:spLocks noGrp="1"/>
          </p:cNvSpPr>
          <p:nvPr>
            <p:ph sz="half" idx="2"/>
          </p:nvPr>
        </p:nvSpPr>
        <p:spPr>
          <a:xfrm>
            <a:off x="6172200" y="1303283"/>
            <a:ext cx="5181600" cy="4667211"/>
          </a:xfrm>
        </p:spPr>
        <p:txBody>
          <a:bodyPr/>
          <a:lstStyle/>
          <a:p>
            <a:pPr lvl="0"/>
            <a:endParaRPr lang="en-US" dirty="0"/>
          </a:p>
        </p:txBody>
      </p:sp>
      <p:sp>
        <p:nvSpPr>
          <p:cNvPr id="8" name="Title Placeholder 1">
            <a:extLst>
              <a:ext uri="{FF2B5EF4-FFF2-40B4-BE49-F238E27FC236}">
                <a16:creationId xmlns:a16="http://schemas.microsoft.com/office/drawing/2014/main" id="{077EFDB4-02FF-8148-B12A-EDD49E023098}"/>
              </a:ext>
            </a:extLst>
          </p:cNvPr>
          <p:cNvSpPr>
            <a:spLocks noGrp="1"/>
          </p:cNvSpPr>
          <p:nvPr>
            <p:ph type="title" hasCustomPrompt="1"/>
          </p:nvPr>
        </p:nvSpPr>
        <p:spPr>
          <a:xfrm>
            <a:off x="512381" y="189074"/>
            <a:ext cx="11582400"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6" name="Text Placeholder 15">
            <a:extLst>
              <a:ext uri="{FF2B5EF4-FFF2-40B4-BE49-F238E27FC236}">
                <a16:creationId xmlns:a16="http://schemas.microsoft.com/office/drawing/2014/main" id="{C58047BC-B5E7-9F41-9A3E-7DE5DBD1F4B4}"/>
              </a:ext>
            </a:extLst>
          </p:cNvPr>
          <p:cNvSpPr>
            <a:spLocks noGrp="1"/>
          </p:cNvSpPr>
          <p:nvPr>
            <p:ph type="body" sz="quarter" idx="14" hasCustomPrompt="1"/>
          </p:nvPr>
        </p:nvSpPr>
        <p:spPr>
          <a:xfrm>
            <a:off x="512762" y="1303284"/>
            <a:ext cx="5181599" cy="4251432"/>
          </a:xfrm>
        </p:spPr>
        <p:txBody>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1" name="Footer Placeholder 5">
            <a:extLst>
              <a:ext uri="{FF2B5EF4-FFF2-40B4-BE49-F238E27FC236}">
                <a16:creationId xmlns:a16="http://schemas.microsoft.com/office/drawing/2014/main" id="{4914F7F5-8916-AC46-BED9-3A6FD5FD39FE}"/>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Tree>
    <p:extLst>
      <p:ext uri="{BB962C8B-B14F-4D97-AF65-F5344CB8AC3E}">
        <p14:creationId xmlns:p14="http://schemas.microsoft.com/office/powerpoint/2010/main" val="1856506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7E1AA-617B-9C47-A82A-F1039B3986AB}"/>
              </a:ext>
            </a:extLst>
          </p:cNvPr>
          <p:cNvSpPr/>
          <p:nvPr userDrawn="1"/>
        </p:nvSpPr>
        <p:spPr>
          <a:xfrm>
            <a:off x="0" y="1028700"/>
            <a:ext cx="12192000" cy="5052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077EFDB4-02FF-8148-B12A-EDD49E023098}"/>
              </a:ext>
            </a:extLst>
          </p:cNvPr>
          <p:cNvSpPr>
            <a:spLocks noGrp="1"/>
          </p:cNvSpPr>
          <p:nvPr>
            <p:ph type="title" hasCustomPrompt="1"/>
          </p:nvPr>
        </p:nvSpPr>
        <p:spPr>
          <a:xfrm>
            <a:off x="512381" y="189074"/>
            <a:ext cx="11582400"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6" name="Text Placeholder 15">
            <a:extLst>
              <a:ext uri="{FF2B5EF4-FFF2-40B4-BE49-F238E27FC236}">
                <a16:creationId xmlns:a16="http://schemas.microsoft.com/office/drawing/2014/main" id="{C58047BC-B5E7-9F41-9A3E-7DE5DBD1F4B4}"/>
              </a:ext>
            </a:extLst>
          </p:cNvPr>
          <p:cNvSpPr>
            <a:spLocks noGrp="1"/>
          </p:cNvSpPr>
          <p:nvPr>
            <p:ph type="body" sz="quarter" idx="14" hasCustomPrompt="1"/>
          </p:nvPr>
        </p:nvSpPr>
        <p:spPr>
          <a:xfrm>
            <a:off x="512762" y="1303284"/>
            <a:ext cx="5181599" cy="4251432"/>
          </a:xfrm>
        </p:spPr>
        <p:txBody>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1" name="Footer Placeholder 5">
            <a:extLst>
              <a:ext uri="{FF2B5EF4-FFF2-40B4-BE49-F238E27FC236}">
                <a16:creationId xmlns:a16="http://schemas.microsoft.com/office/drawing/2014/main" id="{4914F7F5-8916-AC46-BED9-3A6FD5FD39FE}"/>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
        <p:nvSpPr>
          <p:cNvPr id="4" name="Content Placeholder 3">
            <a:extLst>
              <a:ext uri="{FF2B5EF4-FFF2-40B4-BE49-F238E27FC236}">
                <a16:creationId xmlns:a16="http://schemas.microsoft.com/office/drawing/2014/main" id="{E509D920-244F-DA44-A025-AB921FB04D99}"/>
              </a:ext>
            </a:extLst>
          </p:cNvPr>
          <p:cNvSpPr>
            <a:spLocks noGrp="1"/>
          </p:cNvSpPr>
          <p:nvPr>
            <p:ph sz="half" idx="2"/>
          </p:nvPr>
        </p:nvSpPr>
        <p:spPr>
          <a:xfrm>
            <a:off x="6172200" y="1303283"/>
            <a:ext cx="5181600" cy="4667211"/>
          </a:xfrm>
        </p:spPr>
        <p:txBody>
          <a:bodyPr/>
          <a:lstStyle/>
          <a:p>
            <a:pPr lvl="0"/>
            <a:endParaRPr lang="en-US" dirty="0"/>
          </a:p>
        </p:txBody>
      </p:sp>
    </p:spTree>
    <p:extLst>
      <p:ext uri="{BB962C8B-B14F-4D97-AF65-F5344CB8AC3E}">
        <p14:creationId xmlns:p14="http://schemas.microsoft.com/office/powerpoint/2010/main" val="332288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4F26B77-1DE5-DC41-BAB9-522E5B21AF00}"/>
              </a:ext>
            </a:extLst>
          </p:cNvPr>
          <p:cNvSpPr>
            <a:spLocks noGrp="1"/>
          </p:cNvSpPr>
          <p:nvPr>
            <p:ph type="ctrTitle" hasCustomPrompt="1"/>
          </p:nvPr>
        </p:nvSpPr>
        <p:spPr>
          <a:xfrm>
            <a:off x="524434" y="1952064"/>
            <a:ext cx="10829365" cy="955978"/>
          </a:xfrm>
          <a:prstGeom prst="rect">
            <a:avLst/>
          </a:prstGeom>
        </p:spPr>
        <p:txBody>
          <a:bodyPr anchor="b">
            <a:noAutofit/>
          </a:bodyPr>
          <a:lstStyle>
            <a:lvl1pPr algn="l">
              <a:defRPr sz="5400" b="1" i="0" baseline="0">
                <a:solidFill>
                  <a:srgbClr val="172857"/>
                </a:solidFill>
                <a:latin typeface="Arial" panose="020B0604020202020204" pitchFamily="34" charset="0"/>
                <a:cs typeface="Arial" panose="020B0604020202020204" pitchFamily="34" charset="0"/>
              </a:defRPr>
            </a:lvl1pPr>
          </a:lstStyle>
          <a:p>
            <a:r>
              <a:rPr lang="en-US" dirty="0"/>
              <a:t>PRESENTATION TITLE</a:t>
            </a:r>
          </a:p>
        </p:txBody>
      </p:sp>
      <p:sp>
        <p:nvSpPr>
          <p:cNvPr id="4" name="Text Placeholder 21">
            <a:extLst>
              <a:ext uri="{FF2B5EF4-FFF2-40B4-BE49-F238E27FC236}">
                <a16:creationId xmlns:a16="http://schemas.microsoft.com/office/drawing/2014/main" id="{8D14C433-4B14-3141-B416-A6553220CA50}"/>
              </a:ext>
            </a:extLst>
          </p:cNvPr>
          <p:cNvSpPr>
            <a:spLocks noGrp="1"/>
          </p:cNvSpPr>
          <p:nvPr>
            <p:ph type="body" sz="quarter" idx="13" hasCustomPrompt="1"/>
          </p:nvPr>
        </p:nvSpPr>
        <p:spPr>
          <a:xfrm>
            <a:off x="524435" y="3728972"/>
            <a:ext cx="10829365" cy="1646217"/>
          </a:xfrm>
        </p:spPr>
        <p:txBody>
          <a:bodyPr>
            <a:noAutofit/>
          </a:bodyPr>
          <a:lstStyle>
            <a:lvl1pPr marL="0" indent="0" algn="l">
              <a:buNone/>
              <a:defRPr sz="2000" b="0" i="0">
                <a:solidFill>
                  <a:srgbClr val="002060"/>
                </a:solidFill>
                <a:latin typeface="Arial" panose="020B0604020202020204" pitchFamily="34" charset="0"/>
                <a:cs typeface="Arial" panose="020B0604020202020204" pitchFamily="34" charset="0"/>
              </a:defRPr>
            </a:lvl1pPr>
          </a:lstStyle>
          <a:p>
            <a:pPr lvl="0"/>
            <a:r>
              <a:rPr lang="en-US" dirty="0"/>
              <a:t>Date/Phone #, ID: #/Link https:</a:t>
            </a:r>
          </a:p>
        </p:txBody>
      </p:sp>
    </p:spTree>
    <p:extLst>
      <p:ext uri="{BB962C8B-B14F-4D97-AF65-F5344CB8AC3E}">
        <p14:creationId xmlns:p14="http://schemas.microsoft.com/office/powerpoint/2010/main" val="1735510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48F9F-6FFA-4B07-92D8-1D718167E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AC0EC0-4BDE-4A89-92CB-2B0A24350D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01CC8A-517F-4145-8A17-BA24A5DEA85C}" type="datetime1">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E124A282-FE50-42EB-8CC0-0C90B91B7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Osteopathic Advocacy Network October 6, 2021</a:t>
            </a:r>
          </a:p>
        </p:txBody>
      </p:sp>
      <p:sp>
        <p:nvSpPr>
          <p:cNvPr id="5" name="Slide Number Placeholder 4">
            <a:extLst>
              <a:ext uri="{FF2B5EF4-FFF2-40B4-BE49-F238E27FC236}">
                <a16:creationId xmlns:a16="http://schemas.microsoft.com/office/drawing/2014/main" id="{9CC046E1-FA5D-4176-BDBF-D77B5905922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11099-907A-4BEB-A385-8B96449D453D}"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978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3EF7B6-FCBE-CC4E-9897-1D2CB5A71882}"/>
              </a:ext>
            </a:extLst>
          </p:cNvPr>
          <p:cNvPicPr>
            <a:picLocks noChangeAspect="1"/>
          </p:cNvPicPr>
          <p:nvPr userDrawn="1"/>
        </p:nvPicPr>
        <p:blipFill>
          <a:blip r:embed="rId2"/>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E9B1EEF2-9F2A-F040-AE7E-2C5A17A9D8D9}"/>
              </a:ext>
            </a:extLst>
          </p:cNvPr>
          <p:cNvSpPr>
            <a:spLocks noGrp="1"/>
          </p:cNvSpPr>
          <p:nvPr>
            <p:ph type="ctrTitle" hasCustomPrompt="1"/>
          </p:nvPr>
        </p:nvSpPr>
        <p:spPr>
          <a:xfrm>
            <a:off x="2879123" y="2646307"/>
            <a:ext cx="7241059" cy="574334"/>
          </a:xfrm>
          <a:prstGeom prst="rect">
            <a:avLst/>
          </a:prstGeom>
        </p:spPr>
        <p:txBody>
          <a:bodyPr anchor="b">
            <a:noAutofit/>
          </a:bodyPr>
          <a:lstStyle>
            <a:lvl1pPr algn="l">
              <a:defRPr sz="5400" b="1" i="0" baseline="0">
                <a:solidFill>
                  <a:srgbClr val="172857"/>
                </a:solidFill>
                <a:latin typeface="Arial" panose="020B0604020202020204" pitchFamily="34" charset="0"/>
                <a:cs typeface="Arial" panose="020B0604020202020204" pitchFamily="34" charset="0"/>
              </a:defRPr>
            </a:lvl1pPr>
          </a:lstStyle>
          <a:p>
            <a:r>
              <a:rPr lang="en-US" dirty="0"/>
              <a:t>Section Title</a:t>
            </a:r>
          </a:p>
        </p:txBody>
      </p:sp>
      <p:sp>
        <p:nvSpPr>
          <p:cNvPr id="22" name="Text Placeholder 21">
            <a:extLst>
              <a:ext uri="{FF2B5EF4-FFF2-40B4-BE49-F238E27FC236}">
                <a16:creationId xmlns:a16="http://schemas.microsoft.com/office/drawing/2014/main" id="{B680191B-06A6-A24F-A9EE-6172B57B0AAB}"/>
              </a:ext>
            </a:extLst>
          </p:cNvPr>
          <p:cNvSpPr>
            <a:spLocks noGrp="1"/>
          </p:cNvSpPr>
          <p:nvPr>
            <p:ph type="body" sz="quarter" idx="13" hasCustomPrompt="1"/>
          </p:nvPr>
        </p:nvSpPr>
        <p:spPr>
          <a:xfrm>
            <a:off x="2879123" y="3220640"/>
            <a:ext cx="7241059" cy="416719"/>
          </a:xfrm>
        </p:spPr>
        <p:txBody>
          <a:bodyPr>
            <a:noAutofit/>
          </a:bodyPr>
          <a:lstStyle>
            <a:lvl1pPr marL="0" indent="0" algn="l">
              <a:buNone/>
              <a:defRPr sz="2600"/>
            </a:lvl1pPr>
          </a:lstStyle>
          <a:p>
            <a:pPr lvl="0"/>
            <a:r>
              <a:rPr lang="en-US" dirty="0"/>
              <a:t>Speaker Name, Title, Credentials</a:t>
            </a:r>
          </a:p>
        </p:txBody>
      </p:sp>
    </p:spTree>
    <p:extLst>
      <p:ext uri="{BB962C8B-B14F-4D97-AF65-F5344CB8AC3E}">
        <p14:creationId xmlns:p14="http://schemas.microsoft.com/office/powerpoint/2010/main" val="15789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1" y="1282262"/>
            <a:ext cx="5699576" cy="4729655"/>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8" name="Footer Placeholder 5">
            <a:extLst>
              <a:ext uri="{FF2B5EF4-FFF2-40B4-BE49-F238E27FC236}">
                <a16:creationId xmlns:a16="http://schemas.microsoft.com/office/drawing/2014/main" id="{E6C9CFC6-CD7B-944B-BA1A-F773E0DCDE43}"/>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dirty="0"/>
              <a:t>MEETING NAME</a:t>
            </a:r>
          </a:p>
          <a:p>
            <a:r>
              <a:rPr lang="en-US" dirty="0"/>
              <a:t>Date</a:t>
            </a:r>
          </a:p>
        </p:txBody>
      </p:sp>
      <p:sp>
        <p:nvSpPr>
          <p:cNvPr id="2" name="Title 1">
            <a:extLst>
              <a:ext uri="{FF2B5EF4-FFF2-40B4-BE49-F238E27FC236}">
                <a16:creationId xmlns:a16="http://schemas.microsoft.com/office/drawing/2014/main" id="{81ECF24E-7F13-414D-904F-7F466A1B1181}"/>
              </a:ext>
            </a:extLst>
          </p:cNvPr>
          <p:cNvSpPr>
            <a:spLocks noGrp="1"/>
          </p:cNvSpPr>
          <p:nvPr>
            <p:ph type="title" hasCustomPrompt="1"/>
          </p:nvPr>
        </p:nvSpPr>
        <p:spPr/>
        <p:txBody>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989499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2BE327-AB8F-504C-B611-A06F21FB6DDD}"/>
              </a:ext>
            </a:extLst>
          </p:cNvPr>
          <p:cNvSpPr>
            <a:spLocks noGrp="1"/>
          </p:cNvSpPr>
          <p:nvPr>
            <p:ph type="pic" idx="1"/>
          </p:nvPr>
        </p:nvSpPr>
        <p:spPr>
          <a:xfrm>
            <a:off x="6952128" y="1282262"/>
            <a:ext cx="4787154" cy="4578788"/>
          </a:xfrm>
          <a:scene3d>
            <a:camera prst="orthographicFront"/>
            <a:lightRig rig="threePt" dir="t"/>
          </a:scene3d>
          <a:sp3d>
            <a:bevelT/>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Placeholder 1">
            <a:extLst>
              <a:ext uri="{FF2B5EF4-FFF2-40B4-BE49-F238E27FC236}">
                <a16:creationId xmlns:a16="http://schemas.microsoft.com/office/drawing/2014/main" id="{325F7F6D-1C81-534B-BB4E-66DA114FA7A7}"/>
              </a:ext>
            </a:extLst>
          </p:cNvPr>
          <p:cNvSpPr>
            <a:spLocks noGrp="1"/>
          </p:cNvSpPr>
          <p:nvPr>
            <p:ph type="title" hasCustomPrompt="1"/>
          </p:nvPr>
        </p:nvSpPr>
        <p:spPr>
          <a:xfrm>
            <a:off x="512381" y="189074"/>
            <a:ext cx="11226901"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1" name="Text Placeholder 2">
            <a:extLst>
              <a:ext uri="{FF2B5EF4-FFF2-40B4-BE49-F238E27FC236}">
                <a16:creationId xmlns:a16="http://schemas.microsoft.com/office/drawing/2014/main" id="{47FAB802-AA29-2F4B-85E1-FFC2650F8C55}"/>
              </a:ext>
            </a:extLst>
          </p:cNvPr>
          <p:cNvSpPr>
            <a:spLocks noGrp="1"/>
          </p:cNvSpPr>
          <p:nvPr>
            <p:ph idx="13"/>
          </p:nvPr>
        </p:nvSpPr>
        <p:spPr>
          <a:xfrm>
            <a:off x="512381" y="1282263"/>
            <a:ext cx="6117019" cy="4578788"/>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6" name="Footer Placeholder 5">
            <a:extLst>
              <a:ext uri="{FF2B5EF4-FFF2-40B4-BE49-F238E27FC236}">
                <a16:creationId xmlns:a16="http://schemas.microsoft.com/office/drawing/2014/main" id="{82C8A3E2-A5BA-EC44-9ACF-B2CD75D6F6C4}"/>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dirty="0"/>
              <a:t>MEETING NAME</a:t>
            </a:r>
          </a:p>
          <a:p>
            <a:r>
              <a:rPr lang="en-US" dirty="0"/>
              <a:t>Date</a:t>
            </a:r>
          </a:p>
        </p:txBody>
      </p:sp>
    </p:spTree>
    <p:extLst>
      <p:ext uri="{BB962C8B-B14F-4D97-AF65-F5344CB8AC3E}">
        <p14:creationId xmlns:p14="http://schemas.microsoft.com/office/powerpoint/2010/main" val="3776287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09D920-244F-DA44-A025-AB921FB04D99}"/>
              </a:ext>
            </a:extLst>
          </p:cNvPr>
          <p:cNvSpPr>
            <a:spLocks noGrp="1"/>
          </p:cNvSpPr>
          <p:nvPr>
            <p:ph sz="half" idx="2"/>
          </p:nvPr>
        </p:nvSpPr>
        <p:spPr>
          <a:xfrm>
            <a:off x="6172200" y="1303283"/>
            <a:ext cx="5181600" cy="4667211"/>
          </a:xfrm>
        </p:spPr>
        <p:txBody>
          <a:bodyPr/>
          <a:lstStyle/>
          <a:p>
            <a:pPr lvl="0"/>
            <a:endParaRPr lang="en-US" dirty="0"/>
          </a:p>
        </p:txBody>
      </p:sp>
      <p:sp>
        <p:nvSpPr>
          <p:cNvPr id="8" name="Title Placeholder 1">
            <a:extLst>
              <a:ext uri="{FF2B5EF4-FFF2-40B4-BE49-F238E27FC236}">
                <a16:creationId xmlns:a16="http://schemas.microsoft.com/office/drawing/2014/main" id="{077EFDB4-02FF-8148-B12A-EDD49E023098}"/>
              </a:ext>
            </a:extLst>
          </p:cNvPr>
          <p:cNvSpPr>
            <a:spLocks noGrp="1"/>
          </p:cNvSpPr>
          <p:nvPr>
            <p:ph type="title" hasCustomPrompt="1"/>
          </p:nvPr>
        </p:nvSpPr>
        <p:spPr>
          <a:xfrm>
            <a:off x="512381" y="189074"/>
            <a:ext cx="11582400" cy="709559"/>
          </a:xfrm>
          <a:prstGeom prst="rect">
            <a:avLst/>
          </a:prstGeom>
        </p:spPr>
        <p:txBody>
          <a:bodyPr vert="horz" lIns="0" tIns="0" rIns="0" bIns="0" rtlCol="0" anchor="b" anchorCtr="0">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6" name="Text Placeholder 15">
            <a:extLst>
              <a:ext uri="{FF2B5EF4-FFF2-40B4-BE49-F238E27FC236}">
                <a16:creationId xmlns:a16="http://schemas.microsoft.com/office/drawing/2014/main" id="{C58047BC-B5E7-9F41-9A3E-7DE5DBD1F4B4}"/>
              </a:ext>
            </a:extLst>
          </p:cNvPr>
          <p:cNvSpPr>
            <a:spLocks noGrp="1"/>
          </p:cNvSpPr>
          <p:nvPr>
            <p:ph type="body" sz="quarter" idx="14" hasCustomPrompt="1"/>
          </p:nvPr>
        </p:nvSpPr>
        <p:spPr>
          <a:xfrm>
            <a:off x="512762" y="1303284"/>
            <a:ext cx="5181599" cy="4251432"/>
          </a:xfrm>
        </p:spPr>
        <p:txBody>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1" name="Footer Placeholder 5">
            <a:extLst>
              <a:ext uri="{FF2B5EF4-FFF2-40B4-BE49-F238E27FC236}">
                <a16:creationId xmlns:a16="http://schemas.microsoft.com/office/drawing/2014/main" id="{4914F7F5-8916-AC46-BED9-3A6FD5FD39FE}"/>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dirty="0"/>
              <a:t>MEETING NAME</a:t>
            </a:r>
          </a:p>
          <a:p>
            <a:r>
              <a:rPr lang="en-US" dirty="0"/>
              <a:t>Date</a:t>
            </a:r>
          </a:p>
        </p:txBody>
      </p:sp>
    </p:spTree>
    <p:extLst>
      <p:ext uri="{BB962C8B-B14F-4D97-AF65-F5344CB8AC3E}">
        <p14:creationId xmlns:p14="http://schemas.microsoft.com/office/powerpoint/2010/main" val="259747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The slide header is 28 points is sentence case using Arial font.</a:t>
            </a:r>
            <a:br>
              <a:rPr lang="en-US" dirty="0"/>
            </a:br>
            <a:r>
              <a:rPr lang="en-US" dirty="0"/>
              <a:t>Headers should be concise, two lines of text maximum.</a:t>
            </a:r>
          </a:p>
        </p:txBody>
      </p:sp>
      <p:sp>
        <p:nvSpPr>
          <p:cNvPr id="3" name="Content Placeholder 2"/>
          <p:cNvSpPr>
            <a:spLocks noGrp="1"/>
          </p:cNvSpPr>
          <p:nvPr>
            <p:ph idx="1" hasCustomPrompt="1"/>
          </p:nvPr>
        </p:nvSpPr>
        <p:spPr/>
        <p:txBody>
          <a:body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pPr algn="ctr"/>
            <a:r>
              <a:rPr lang="en-US" dirty="0"/>
              <a:t>Monthly executive committee call </a:t>
            </a:r>
            <a:r>
              <a:rPr lang="en-US" dirty="0">
                <a:sym typeface="Wingdings 2" panose="05020102010507070707" pitchFamily="18" charset="2"/>
              </a:rPr>
              <a:t> Tuesday, September 8, 2020</a:t>
            </a:r>
            <a:endParaRPr lang="en-US" dirty="0"/>
          </a:p>
        </p:txBody>
      </p:sp>
    </p:spTree>
    <p:extLst>
      <p:ext uri="{BB962C8B-B14F-4D97-AF65-F5344CB8AC3E}">
        <p14:creationId xmlns:p14="http://schemas.microsoft.com/office/powerpoint/2010/main" val="10654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
        <p:nvSpPr>
          <p:cNvPr id="8" name="Footer Placeholder 5">
            <a:extLst>
              <a:ext uri="{FF2B5EF4-FFF2-40B4-BE49-F238E27FC236}">
                <a16:creationId xmlns:a16="http://schemas.microsoft.com/office/drawing/2014/main" id="{E6C9CFC6-CD7B-944B-BA1A-F773E0DCDE43}"/>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a:t>Osteopathic Advocacy Network October 6, 2021</a:t>
            </a:r>
            <a:endParaRPr lang="en-US" dirty="0"/>
          </a:p>
        </p:txBody>
      </p:sp>
      <p:sp>
        <p:nvSpPr>
          <p:cNvPr id="2" name="Title 1">
            <a:extLst>
              <a:ext uri="{FF2B5EF4-FFF2-40B4-BE49-F238E27FC236}">
                <a16:creationId xmlns:a16="http://schemas.microsoft.com/office/drawing/2014/main" id="{81ECF24E-7F13-414D-904F-7F466A1B1181}"/>
              </a:ext>
            </a:extLst>
          </p:cNvPr>
          <p:cNvSpPr>
            <a:spLocks noGrp="1"/>
          </p:cNvSpPr>
          <p:nvPr>
            <p:ph type="title" hasCustomPrompt="1"/>
          </p:nvPr>
        </p:nvSpPr>
        <p:spPr/>
        <p:txBody>
          <a:bodyPr/>
          <a:lstStyle/>
          <a:p>
            <a:r>
              <a:rPr lang="en-US" dirty="0"/>
              <a:t>The slide header is 24 points is sentence case using Arial Bold font.</a:t>
            </a:r>
            <a:br>
              <a:rPr lang="en-US" dirty="0"/>
            </a:br>
            <a:r>
              <a:rPr lang="en-US" dirty="0"/>
              <a:t>Headers should be concise, two lines of text maximum.</a:t>
            </a:r>
          </a:p>
        </p:txBody>
      </p:sp>
      <p:sp>
        <p:nvSpPr>
          <p:cNvPr id="5" name="Rectangle 4">
            <a:extLst>
              <a:ext uri="{FF2B5EF4-FFF2-40B4-BE49-F238E27FC236}">
                <a16:creationId xmlns:a16="http://schemas.microsoft.com/office/drawing/2014/main" id="{1353A5CC-3ECE-1C48-BEF4-708C2B7B0CE9}"/>
              </a:ext>
            </a:extLst>
          </p:cNvPr>
          <p:cNvSpPr/>
          <p:nvPr userDrawn="1"/>
        </p:nvSpPr>
        <p:spPr>
          <a:xfrm>
            <a:off x="0" y="1036286"/>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82262"/>
            <a:ext cx="10515599" cy="4729655"/>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Tree>
    <p:extLst>
      <p:ext uri="{BB962C8B-B14F-4D97-AF65-F5344CB8AC3E}">
        <p14:creationId xmlns:p14="http://schemas.microsoft.com/office/powerpoint/2010/main" val="13976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1952064"/>
            <a:ext cx="10829365" cy="955978"/>
          </a:xfrm>
          <a:prstGeom prst="rect">
            <a:avLst/>
          </a:prstGeom>
        </p:spPr>
        <p:txBody>
          <a:bodyPr anchor="b">
            <a:noAutofit/>
          </a:bodyPr>
          <a:lstStyle>
            <a:lvl1pPr algn="l">
              <a:defRPr sz="5400" b="1" i="0" baseline="0">
                <a:solidFill>
                  <a:srgbClr val="172857"/>
                </a:solidFill>
                <a:latin typeface="Arial" panose="020B0604020202020204" pitchFamily="34" charset="0"/>
                <a:cs typeface="Arial" panose="020B0604020202020204" pitchFamily="34" charset="0"/>
              </a:defRPr>
            </a:lvl1pPr>
          </a:lstStyle>
          <a:p>
            <a:r>
              <a:rPr lang="en-US" dirty="0"/>
              <a:t>PRESENTATION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4865793"/>
            <a:ext cx="10829365" cy="1646217"/>
          </a:xfrm>
        </p:spPr>
        <p:txBody>
          <a:bodyPr>
            <a:noAutofit/>
          </a:bodyPr>
          <a:lstStyle>
            <a:lvl1pPr marL="0" indent="0" algn="l">
              <a:buNone/>
              <a:defRPr sz="2000" b="1" i="0">
                <a:solidFill>
                  <a:srgbClr val="002060"/>
                </a:solidFill>
                <a:latin typeface="Arial" panose="020B0604020202020204" pitchFamily="34" charset="0"/>
                <a:cs typeface="Arial" panose="020B0604020202020204" pitchFamily="34" charset="0"/>
              </a:defRPr>
            </a:lvl1pPr>
          </a:lstStyle>
          <a:p>
            <a:pPr lvl="0"/>
            <a:r>
              <a:rPr lang="en-US" dirty="0"/>
              <a:t>Date/Phone #/ID: #/Link https:</a:t>
            </a:r>
          </a:p>
        </p:txBody>
      </p:sp>
    </p:spTree>
    <p:extLst>
      <p:ext uri="{BB962C8B-B14F-4D97-AF65-F5344CB8AC3E}">
        <p14:creationId xmlns:p14="http://schemas.microsoft.com/office/powerpoint/2010/main" val="106828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a:blip r:embed="rId10"/>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FBF86C2C-3785-CB48-8827-6EDB2F199449}"/>
              </a:ext>
            </a:extLst>
          </p:cNvPr>
          <p:cNvSpPr>
            <a:spLocks noGrp="1"/>
          </p:cNvSpPr>
          <p:nvPr>
            <p:ph type="body" idx="1"/>
          </p:nvPr>
        </p:nvSpPr>
        <p:spPr>
          <a:xfrm>
            <a:off x="512381" y="1282262"/>
            <a:ext cx="11227674" cy="4729655"/>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512381" y="283779"/>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2" name="Footer Placeholder 5">
            <a:extLst>
              <a:ext uri="{FF2B5EF4-FFF2-40B4-BE49-F238E27FC236}">
                <a16:creationId xmlns:a16="http://schemas.microsoft.com/office/drawing/2014/main" id="{334DA9A9-5984-2346-85FB-27C11F9D52DC}"/>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cap="all" dirty="0"/>
              <a:t>Meeting Name</a:t>
            </a:r>
          </a:p>
          <a:p>
            <a:r>
              <a:rPr lang="en-US" dirty="0"/>
              <a:t>Date</a:t>
            </a:r>
          </a:p>
        </p:txBody>
      </p:sp>
    </p:spTree>
    <p:extLst>
      <p:ext uri="{BB962C8B-B14F-4D97-AF65-F5344CB8AC3E}">
        <p14:creationId xmlns:p14="http://schemas.microsoft.com/office/powerpoint/2010/main" val="25838666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hdr="0" dt="0"/>
  <p:txStyles>
    <p:titleStyle>
      <a:lvl1pPr algn="l" defTabSz="914400" rtl="0" eaLnBrk="1" latinLnBrk="0" hangingPunct="1">
        <a:lnSpc>
          <a:spcPct val="90000"/>
        </a:lnSpc>
        <a:spcBef>
          <a:spcPct val="0"/>
        </a:spcBef>
        <a:buNone/>
        <a:defRPr sz="2400" b="1" kern="1200">
          <a:solidFill>
            <a:srgbClr val="17285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a:blip r:embed="rId14"/>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FBF86C2C-3785-CB48-8827-6EDB2F199449}"/>
              </a:ext>
            </a:extLst>
          </p:cNvPr>
          <p:cNvSpPr>
            <a:spLocks noGrp="1"/>
          </p:cNvSpPr>
          <p:nvPr>
            <p:ph type="body" idx="1"/>
          </p:nvPr>
        </p:nvSpPr>
        <p:spPr>
          <a:xfrm>
            <a:off x="512381" y="1282262"/>
            <a:ext cx="11227674" cy="4729655"/>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512381" y="283779"/>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2" name="Footer Placeholder 5">
            <a:extLst>
              <a:ext uri="{FF2B5EF4-FFF2-40B4-BE49-F238E27FC236}">
                <a16:creationId xmlns:a16="http://schemas.microsoft.com/office/drawing/2014/main" id="{334DA9A9-5984-2346-85FB-27C11F9D52DC}"/>
              </a:ext>
            </a:extLst>
          </p:cNvPr>
          <p:cNvSpPr>
            <a:spLocks noGrp="1"/>
          </p:cNvSpPr>
          <p:nvPr>
            <p:ph type="ftr" sz="quarter" idx="3"/>
          </p:nvPr>
        </p:nvSpPr>
        <p:spPr>
          <a:xfrm>
            <a:off x="1" y="6154615"/>
            <a:ext cx="12192000" cy="695615"/>
          </a:xfrm>
          <a:prstGeom prst="rect">
            <a:avLst/>
          </a:prstGeom>
          <a:noFill/>
        </p:spPr>
        <p:txBody>
          <a:bodyPr wrap="none" lIns="0" tIns="0" bIns="0" rtlCol="0" anchor="ctr">
            <a:noAutofit/>
          </a:bodyPr>
          <a:lstStyle>
            <a:lvl1pPr algn="ctr">
              <a:defRPr lang="en-US" sz="1800" b="1" cap="none" baseline="0">
                <a:solidFill>
                  <a:srgbClr val="002060"/>
                </a:solidFill>
                <a:latin typeface="Arial" panose="020B0604020202020204" pitchFamily="34" charset="0"/>
                <a:cs typeface="Arial" panose="020B0604020202020204" pitchFamily="34" charset="0"/>
              </a:defRPr>
            </a:lvl1pPr>
          </a:lstStyle>
          <a:p>
            <a:r>
              <a:rPr lang="en-US" cap="all"/>
              <a:t>Osteopathic Advocacy Network October 6, 2021</a:t>
            </a:r>
            <a:endParaRPr lang="en-US" dirty="0"/>
          </a:p>
        </p:txBody>
      </p:sp>
    </p:spTree>
    <p:extLst>
      <p:ext uri="{BB962C8B-B14F-4D97-AF65-F5344CB8AC3E}">
        <p14:creationId xmlns:p14="http://schemas.microsoft.com/office/powerpoint/2010/main" val="100031592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0" r:id="rId12"/>
  </p:sldLayoutIdLst>
  <p:hf sldNum="0" hdr="0" dt="0"/>
  <p:txStyles>
    <p:titleStyle>
      <a:lvl1pPr algn="l" defTabSz="914400" rtl="0" eaLnBrk="1" latinLnBrk="0" hangingPunct="1">
        <a:lnSpc>
          <a:spcPct val="90000"/>
        </a:lnSpc>
        <a:spcBef>
          <a:spcPct val="0"/>
        </a:spcBef>
        <a:buNone/>
        <a:defRPr sz="2400" b="1" kern="1200">
          <a:solidFill>
            <a:srgbClr val="17285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mp"/><Relationship Id="rId1" Type="http://schemas.openxmlformats.org/officeDocument/2006/relationships/slideLayout" Target="../slideLayouts/slideLayout5.xml"/><Relationship Id="rId4" Type="http://schemas.openxmlformats.org/officeDocument/2006/relationships/image" Target="../media/image37.tmp"/></Relationships>
</file>

<file path=ppt/slides/_rels/slide2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2.png"/><Relationship Id="rId11" Type="http://schemas.microsoft.com/office/2007/relationships/hdphoto" Target="../media/hdphoto1.wdp"/><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emf"/><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8.tiff"/></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tmp"/><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3.jpeg"/><Relationship Id="rId11" Type="http://schemas.openxmlformats.org/officeDocument/2006/relationships/image" Target="../media/image58.tmp"/><Relationship Id="rId5" Type="http://schemas.openxmlformats.org/officeDocument/2006/relationships/image" Target="../media/image52.jpeg"/><Relationship Id="rId10" Type="http://schemas.openxmlformats.org/officeDocument/2006/relationships/image" Target="../media/image57.tmp"/><Relationship Id="rId4" Type="http://schemas.openxmlformats.org/officeDocument/2006/relationships/image" Target="../media/image51.jpeg"/><Relationship Id="rId9" Type="http://schemas.openxmlformats.org/officeDocument/2006/relationships/image" Target="../media/image56.jpg"/></Relationships>
</file>

<file path=ppt/slides/_rels/slide35.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62.tmp"/><Relationship Id="rId4" Type="http://schemas.openxmlformats.org/officeDocument/2006/relationships/image" Target="../media/image61.tmp"/></Relationships>
</file>

<file path=ppt/slides/_rels/slide36.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71.tmp"/><Relationship Id="rId4" Type="http://schemas.openxmlformats.org/officeDocument/2006/relationships/image" Target="../media/image70.tm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07C6F-5B18-5A4F-BC29-E4BD2E2703FC}"/>
              </a:ext>
            </a:extLst>
          </p:cNvPr>
          <p:cNvSpPr>
            <a:spLocks noGrp="1"/>
          </p:cNvSpPr>
          <p:nvPr>
            <p:ph type="ctrTitle"/>
          </p:nvPr>
        </p:nvSpPr>
        <p:spPr>
          <a:xfrm>
            <a:off x="524434" y="2880360"/>
            <a:ext cx="10829365" cy="955978"/>
          </a:xfrm>
        </p:spPr>
        <p:txBody>
          <a:bodyPr/>
          <a:lstStyle/>
          <a:p>
            <a:r>
              <a:rPr lang="en-US" dirty="0"/>
              <a:t>Physician Advocacy and its Impact on Health Policy</a:t>
            </a:r>
          </a:p>
        </p:txBody>
      </p:sp>
      <p:sp>
        <p:nvSpPr>
          <p:cNvPr id="3" name="Text Placeholder 2">
            <a:extLst>
              <a:ext uri="{FF2B5EF4-FFF2-40B4-BE49-F238E27FC236}">
                <a16:creationId xmlns:a16="http://schemas.microsoft.com/office/drawing/2014/main" id="{D5FE75EF-8537-7B4C-9AC5-17015A3F845E}"/>
              </a:ext>
            </a:extLst>
          </p:cNvPr>
          <p:cNvSpPr>
            <a:spLocks noGrp="1"/>
          </p:cNvSpPr>
          <p:nvPr>
            <p:ph type="body" sz="quarter" idx="13"/>
          </p:nvPr>
        </p:nvSpPr>
        <p:spPr/>
        <p:txBody>
          <a:bodyPr/>
          <a:lstStyle/>
          <a:p>
            <a:r>
              <a:rPr lang="en-US" dirty="0"/>
              <a:t>Sean Neal</a:t>
            </a:r>
          </a:p>
          <a:p>
            <a:r>
              <a:rPr lang="en-US" sz="1800" dirty="0">
                <a:solidFill>
                  <a:srgbClr val="172857"/>
                </a:solidFill>
                <a:latin typeface="Calibri" panose="020F0502020204030204" pitchFamily="34" charset="0"/>
              </a:rPr>
              <a:t>Vice President, Advocacy and Political Affairs</a:t>
            </a:r>
          </a:p>
          <a:p>
            <a:r>
              <a:rPr lang="en-US" sz="1800" dirty="0">
                <a:solidFill>
                  <a:srgbClr val="172857"/>
                </a:solidFill>
                <a:latin typeface="Calibri" panose="020F0502020204030204" pitchFamily="34" charset="0"/>
              </a:rPr>
              <a:t>American Osteopathic Association</a:t>
            </a:r>
          </a:p>
        </p:txBody>
      </p:sp>
    </p:spTree>
    <p:extLst>
      <p:ext uri="{BB962C8B-B14F-4D97-AF65-F5344CB8AC3E}">
        <p14:creationId xmlns:p14="http://schemas.microsoft.com/office/powerpoint/2010/main" val="19094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Bills Continue to Face Hurdles After Passage</a:t>
            </a:r>
          </a:p>
        </p:txBody>
      </p:sp>
      <p:grpSp>
        <p:nvGrpSpPr>
          <p:cNvPr id="2" name="Group 1">
            <a:extLst>
              <a:ext uri="{FF2B5EF4-FFF2-40B4-BE49-F238E27FC236}">
                <a16:creationId xmlns:a16="http://schemas.microsoft.com/office/drawing/2014/main" id="{7CBE8F41-A349-F8AA-F5E0-45AED0B518B3}"/>
              </a:ext>
            </a:extLst>
          </p:cNvPr>
          <p:cNvGrpSpPr>
            <a:grpSpLocks noChangeAspect="1"/>
          </p:cNvGrpSpPr>
          <p:nvPr/>
        </p:nvGrpSpPr>
        <p:grpSpPr>
          <a:xfrm>
            <a:off x="1736639" y="1353648"/>
            <a:ext cx="8880561" cy="3797689"/>
            <a:chOff x="733207" y="1886789"/>
            <a:chExt cx="7488379" cy="3202336"/>
          </a:xfrm>
        </p:grpSpPr>
        <p:sp>
          <p:nvSpPr>
            <p:cNvPr id="3" name="Right Arrow 6">
              <a:extLst>
                <a:ext uri="{FF2B5EF4-FFF2-40B4-BE49-F238E27FC236}">
                  <a16:creationId xmlns:a16="http://schemas.microsoft.com/office/drawing/2014/main" id="{304BB83A-C9B4-56C6-1E7E-75737342BF50}"/>
                </a:ext>
              </a:extLst>
            </p:cNvPr>
            <p:cNvSpPr/>
            <p:nvPr/>
          </p:nvSpPr>
          <p:spPr>
            <a:xfrm>
              <a:off x="3493820" y="3128066"/>
              <a:ext cx="1097280" cy="182880"/>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00" dirty="0">
                <a:solidFill>
                  <a:schemeClr val="accent1"/>
                </a:solidFill>
                <a:latin typeface="+mj-lt"/>
              </a:endParaRPr>
            </a:p>
          </p:txBody>
        </p:sp>
        <p:sp>
          <p:nvSpPr>
            <p:cNvPr id="6" name="Right Arrow 7">
              <a:extLst>
                <a:ext uri="{FF2B5EF4-FFF2-40B4-BE49-F238E27FC236}">
                  <a16:creationId xmlns:a16="http://schemas.microsoft.com/office/drawing/2014/main" id="{9525AE91-B2BF-0A4C-F7B1-4CE4ED41C81A}"/>
                </a:ext>
              </a:extLst>
            </p:cNvPr>
            <p:cNvSpPr/>
            <p:nvPr/>
          </p:nvSpPr>
          <p:spPr>
            <a:xfrm>
              <a:off x="1703309" y="3129654"/>
              <a:ext cx="1097280" cy="182880"/>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00" dirty="0">
                <a:solidFill>
                  <a:schemeClr val="accent1"/>
                </a:solidFill>
                <a:latin typeface="+mj-lt"/>
              </a:endParaRPr>
            </a:p>
          </p:txBody>
        </p:sp>
        <p:cxnSp>
          <p:nvCxnSpPr>
            <p:cNvPr id="7" name="Straight Arrow Connector 6">
              <a:extLst>
                <a:ext uri="{FF2B5EF4-FFF2-40B4-BE49-F238E27FC236}">
                  <a16:creationId xmlns:a16="http://schemas.microsoft.com/office/drawing/2014/main" id="{89BBAA40-48F8-5ED3-162A-C6633FCBFD61}"/>
                </a:ext>
              </a:extLst>
            </p:cNvPr>
            <p:cNvCxnSpPr>
              <a:cxnSpLocks/>
              <a:stCxn id="17" idx="3"/>
            </p:cNvCxnSpPr>
            <p:nvPr/>
          </p:nvCxnSpPr>
          <p:spPr>
            <a:xfrm>
              <a:off x="5445762" y="3264988"/>
              <a:ext cx="671641" cy="1025074"/>
            </a:xfrm>
            <a:prstGeom prst="straightConnector1">
              <a:avLst/>
            </a:prstGeom>
            <a:ln w="38100">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5F1F10E-C0B9-FF66-A503-FCC85CC23ADA}"/>
                </a:ext>
              </a:extLst>
            </p:cNvPr>
            <p:cNvCxnSpPr>
              <a:cxnSpLocks/>
              <a:stCxn id="17" idx="3"/>
            </p:cNvCxnSpPr>
            <p:nvPr/>
          </p:nvCxnSpPr>
          <p:spPr>
            <a:xfrm flipV="1">
              <a:off x="5445762" y="2299913"/>
              <a:ext cx="671641" cy="965075"/>
            </a:xfrm>
            <a:prstGeom prst="straightConnector1">
              <a:avLst/>
            </a:prstGeom>
            <a:ln w="38100">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79AFC092-CE81-5CD5-2023-B29011C1F7CF}"/>
                </a:ext>
              </a:extLst>
            </p:cNvPr>
            <p:cNvSpPr/>
            <p:nvPr/>
          </p:nvSpPr>
          <p:spPr>
            <a:xfrm>
              <a:off x="2891222" y="2801994"/>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00" dirty="0">
                <a:solidFill>
                  <a:srgbClr val="FFFFFF"/>
                </a:solidFill>
                <a:latin typeface="+mj-lt"/>
                <a:ea typeface="ＭＳ Ｐゴシック" panose="020B0600070205080204" pitchFamily="34" charset="-128"/>
              </a:endParaRPr>
            </a:p>
          </p:txBody>
        </p:sp>
        <p:sp>
          <p:nvSpPr>
            <p:cNvPr id="10" name="Oval 9">
              <a:extLst>
                <a:ext uri="{FF2B5EF4-FFF2-40B4-BE49-F238E27FC236}">
                  <a16:creationId xmlns:a16="http://schemas.microsoft.com/office/drawing/2014/main" id="{DAB2AA31-6410-63E8-5085-AB4A4D3BB8CC}"/>
                </a:ext>
              </a:extLst>
            </p:cNvPr>
            <p:cNvSpPr/>
            <p:nvPr/>
          </p:nvSpPr>
          <p:spPr>
            <a:xfrm>
              <a:off x="4671381" y="2801994"/>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00" dirty="0">
                <a:solidFill>
                  <a:srgbClr val="FFFFFF"/>
                </a:solidFill>
                <a:latin typeface="+mj-lt"/>
                <a:ea typeface="ＭＳ Ｐゴシック" panose="020B0600070205080204" pitchFamily="34" charset="-128"/>
              </a:endParaRPr>
            </a:p>
          </p:txBody>
        </p:sp>
        <p:sp>
          <p:nvSpPr>
            <p:cNvPr id="11" name="Oval 10">
              <a:extLst>
                <a:ext uri="{FF2B5EF4-FFF2-40B4-BE49-F238E27FC236}">
                  <a16:creationId xmlns:a16="http://schemas.microsoft.com/office/drawing/2014/main" id="{B55C1991-F27A-DEA9-EF60-8904098FF932}"/>
                </a:ext>
              </a:extLst>
            </p:cNvPr>
            <p:cNvSpPr/>
            <p:nvPr/>
          </p:nvSpPr>
          <p:spPr>
            <a:xfrm>
              <a:off x="1091188" y="2800406"/>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00" dirty="0">
                <a:solidFill>
                  <a:srgbClr val="FFFFFF"/>
                </a:solidFill>
                <a:latin typeface="+mj-lt"/>
                <a:ea typeface="ＭＳ Ｐゴシック" panose="020B0600070205080204" pitchFamily="34" charset="-128"/>
              </a:endParaRPr>
            </a:p>
          </p:txBody>
        </p:sp>
        <p:sp>
          <p:nvSpPr>
            <p:cNvPr id="12" name="TextBox 4">
              <a:extLst>
                <a:ext uri="{FF2B5EF4-FFF2-40B4-BE49-F238E27FC236}">
                  <a16:creationId xmlns:a16="http://schemas.microsoft.com/office/drawing/2014/main" id="{D8D8F13E-A708-C128-B97F-CB96D8984FE1}"/>
                </a:ext>
              </a:extLst>
            </p:cNvPr>
            <p:cNvSpPr txBox="1">
              <a:spLocks noChangeArrowheads="1"/>
            </p:cNvSpPr>
            <p:nvPr/>
          </p:nvSpPr>
          <p:spPr bwMode="auto">
            <a:xfrm>
              <a:off x="1335101" y="4414518"/>
              <a:ext cx="2171046" cy="674607"/>
            </a:xfrm>
            <a:prstGeom prst="roundRect">
              <a:avLst/>
            </a:prstGeom>
            <a:solidFill>
              <a:srgbClr val="000066"/>
            </a:solidFill>
            <a:ln w="25400">
              <a:noFill/>
              <a:prstDash val="solid"/>
              <a:miter lim="800000"/>
              <a:headEnd/>
              <a:tailEnd/>
            </a:ln>
          </p:spPr>
          <p:txBody>
            <a:bodyPr tIns="9144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a:defRPr/>
              </a:pPr>
              <a:r>
                <a:rPr lang="en-US" altLang="en-US" sz="1200" b="1" dirty="0">
                  <a:solidFill>
                    <a:schemeClr val="bg1"/>
                  </a:solidFill>
                  <a:latin typeface="+mj-lt"/>
                </a:rPr>
                <a:t>President vetoes a bill;</a:t>
              </a:r>
            </a:p>
            <a:p>
              <a:pPr algn="ctr">
                <a:defRPr/>
              </a:pPr>
              <a:r>
                <a:rPr lang="en-US" altLang="en-US" sz="1200" b="1" dirty="0">
                  <a:solidFill>
                    <a:schemeClr val="bg1"/>
                  </a:solidFill>
                  <a:latin typeface="+mj-lt"/>
                </a:rPr>
                <a:t>Congress can override veto with a 2/3 vote in each chamber</a:t>
              </a:r>
            </a:p>
          </p:txBody>
        </p:sp>
        <p:sp>
          <p:nvSpPr>
            <p:cNvPr id="13" name="TextBox 44">
              <a:extLst>
                <a:ext uri="{FF2B5EF4-FFF2-40B4-BE49-F238E27FC236}">
                  <a16:creationId xmlns:a16="http://schemas.microsoft.com/office/drawing/2014/main" id="{B22C3A39-08FF-DFCF-23F1-B8E5979E062E}"/>
                </a:ext>
              </a:extLst>
            </p:cNvPr>
            <p:cNvSpPr txBox="1">
              <a:spLocks noChangeArrowheads="1"/>
            </p:cNvSpPr>
            <p:nvPr/>
          </p:nvSpPr>
          <p:spPr bwMode="auto">
            <a:xfrm>
              <a:off x="5918310" y="3616247"/>
              <a:ext cx="2303276" cy="822960"/>
            </a:xfrm>
            <a:prstGeom prst="roundRect">
              <a:avLst/>
            </a:prstGeom>
            <a:solidFill>
              <a:srgbClr val="000066"/>
            </a:solidFill>
            <a:ln w="25400">
              <a:noFill/>
              <a:prstDash val="solid"/>
              <a:miter lim="800000"/>
              <a:headEnd/>
              <a:tailEnd/>
            </a:ln>
          </p:spPr>
          <p:txBody>
            <a:bodyPr tIns="9144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a:defRPr/>
              </a:pPr>
              <a:r>
                <a:rPr lang="en-US" altLang="en-US" sz="1200" b="1" dirty="0">
                  <a:solidFill>
                    <a:schemeClr val="bg1"/>
                  </a:solidFill>
                  <a:latin typeface="+mj-lt"/>
                </a:rPr>
                <a:t>A president can write executive orders or signing statements that prevent a law from being enforced as originally intended</a:t>
              </a:r>
            </a:p>
          </p:txBody>
        </p:sp>
        <p:sp>
          <p:nvSpPr>
            <p:cNvPr id="14" name="TextBox 45">
              <a:extLst>
                <a:ext uri="{FF2B5EF4-FFF2-40B4-BE49-F238E27FC236}">
                  <a16:creationId xmlns:a16="http://schemas.microsoft.com/office/drawing/2014/main" id="{FC2EB2EA-5160-BFA6-89FB-CAA8318C1407}"/>
                </a:ext>
              </a:extLst>
            </p:cNvPr>
            <p:cNvSpPr txBox="1">
              <a:spLocks noChangeArrowheads="1"/>
            </p:cNvSpPr>
            <p:nvPr/>
          </p:nvSpPr>
          <p:spPr bwMode="auto">
            <a:xfrm>
              <a:off x="5918310" y="2187874"/>
              <a:ext cx="2303276" cy="822960"/>
            </a:xfrm>
            <a:prstGeom prst="roundRect">
              <a:avLst/>
            </a:prstGeom>
            <a:solidFill>
              <a:srgbClr val="000066"/>
            </a:solidFill>
            <a:ln w="25400">
              <a:noFill/>
              <a:prstDash val="solid"/>
              <a:miter lim="800000"/>
              <a:headEnd/>
              <a:tailEnd/>
            </a:ln>
          </p:spPr>
          <p:txBody>
            <a:bodyPr tIns="9144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a:defRPr/>
              </a:pPr>
              <a:r>
                <a:rPr lang="en-US" altLang="en-US" sz="1200" b="1" dirty="0">
                  <a:solidFill>
                    <a:schemeClr val="bg1"/>
                  </a:solidFill>
                  <a:latin typeface="+mj-lt"/>
                </a:rPr>
                <a:t>Federal judges can prevent the enforcement of laws by issuing injunctions and can also strike down laws as unconstitutional</a:t>
              </a:r>
            </a:p>
          </p:txBody>
        </p:sp>
        <p:sp>
          <p:nvSpPr>
            <p:cNvPr id="15" name="TextBox 67">
              <a:extLst>
                <a:ext uri="{FF2B5EF4-FFF2-40B4-BE49-F238E27FC236}">
                  <a16:creationId xmlns:a16="http://schemas.microsoft.com/office/drawing/2014/main" id="{60331A7A-E675-9B9D-8823-EF6FD10E5C59}"/>
                </a:ext>
              </a:extLst>
            </p:cNvPr>
            <p:cNvSpPr txBox="1">
              <a:spLocks noChangeArrowheads="1"/>
            </p:cNvSpPr>
            <p:nvPr/>
          </p:nvSpPr>
          <p:spPr bwMode="auto">
            <a:xfrm>
              <a:off x="2541178" y="3641330"/>
              <a:ext cx="1554162"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400" dirty="0">
                  <a:latin typeface="+mj-lt"/>
                </a:rPr>
                <a:t>Signed by president</a:t>
              </a:r>
            </a:p>
          </p:txBody>
        </p:sp>
        <p:sp>
          <p:nvSpPr>
            <p:cNvPr id="16" name="TextBox 68">
              <a:extLst>
                <a:ext uri="{FF2B5EF4-FFF2-40B4-BE49-F238E27FC236}">
                  <a16:creationId xmlns:a16="http://schemas.microsoft.com/office/drawing/2014/main" id="{0ED46069-8B34-2425-B4A5-E758DF461540}"/>
                </a:ext>
              </a:extLst>
            </p:cNvPr>
            <p:cNvSpPr txBox="1">
              <a:spLocks noChangeArrowheads="1"/>
            </p:cNvSpPr>
            <p:nvPr/>
          </p:nvSpPr>
          <p:spPr bwMode="auto">
            <a:xfrm>
              <a:off x="4312606" y="3641331"/>
              <a:ext cx="1555750" cy="274637"/>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400" dirty="0">
                  <a:latin typeface="+mj-lt"/>
                </a:rPr>
                <a:t>Enacted</a:t>
              </a:r>
            </a:p>
          </p:txBody>
        </p:sp>
        <p:pic>
          <p:nvPicPr>
            <p:cNvPr id="17" name="Picture 16">
              <a:extLst>
                <a:ext uri="{FF2B5EF4-FFF2-40B4-BE49-F238E27FC236}">
                  <a16:creationId xmlns:a16="http://schemas.microsoft.com/office/drawing/2014/main" id="{11F229FA-2C7D-FB99-7B38-3F53BA563957}"/>
                </a:ext>
              </a:extLst>
            </p:cNvPr>
            <p:cNvPicPr>
              <a:picLocks noChangeAspect="1"/>
            </p:cNvPicPr>
            <p:nvPr/>
          </p:nvPicPr>
          <p:blipFill>
            <a:blip r:embed="rId2">
              <a:grayscl/>
            </a:blip>
            <a:stretch>
              <a:fillRect/>
            </a:stretch>
          </p:blipFill>
          <p:spPr>
            <a:xfrm>
              <a:off x="4766739" y="2925476"/>
              <a:ext cx="679023" cy="679023"/>
            </a:xfrm>
            <a:prstGeom prst="rect">
              <a:avLst/>
            </a:prstGeom>
          </p:spPr>
        </p:pic>
        <p:pic>
          <p:nvPicPr>
            <p:cNvPr id="18" name="Picture 17">
              <a:extLst>
                <a:ext uri="{FF2B5EF4-FFF2-40B4-BE49-F238E27FC236}">
                  <a16:creationId xmlns:a16="http://schemas.microsoft.com/office/drawing/2014/main" id="{70EE13BA-9396-AC48-F179-ED4F91BEE600}"/>
                </a:ext>
              </a:extLst>
            </p:cNvPr>
            <p:cNvPicPr>
              <a:picLocks noChangeAspect="1"/>
            </p:cNvPicPr>
            <p:nvPr/>
          </p:nvPicPr>
          <p:blipFill>
            <a:blip r:embed="rId3">
              <a:grayscl/>
            </a:blip>
            <a:stretch>
              <a:fillRect/>
            </a:stretch>
          </p:blipFill>
          <p:spPr>
            <a:xfrm>
              <a:off x="1181236" y="2897128"/>
              <a:ext cx="671230" cy="671230"/>
            </a:xfrm>
            <a:prstGeom prst="ellipse">
              <a:avLst/>
            </a:prstGeom>
          </p:spPr>
        </p:pic>
        <p:pic>
          <p:nvPicPr>
            <p:cNvPr id="19" name="Picture 18">
              <a:extLst>
                <a:ext uri="{FF2B5EF4-FFF2-40B4-BE49-F238E27FC236}">
                  <a16:creationId xmlns:a16="http://schemas.microsoft.com/office/drawing/2014/main" id="{9CE84285-DB23-BF38-F301-5ED32A9AE7AD}"/>
                </a:ext>
              </a:extLst>
            </p:cNvPr>
            <p:cNvPicPr>
              <a:picLocks noChangeAspect="1"/>
            </p:cNvPicPr>
            <p:nvPr/>
          </p:nvPicPr>
          <p:blipFill>
            <a:blip r:embed="rId4">
              <a:grayscl/>
            </a:blip>
            <a:stretch>
              <a:fillRect/>
            </a:stretch>
          </p:blipFill>
          <p:spPr>
            <a:xfrm>
              <a:off x="2996019" y="2850635"/>
              <a:ext cx="692641" cy="692641"/>
            </a:xfrm>
            <a:prstGeom prst="rect">
              <a:avLst/>
            </a:prstGeom>
          </p:spPr>
        </p:pic>
        <p:sp>
          <p:nvSpPr>
            <p:cNvPr id="20" name="TextBox 67">
              <a:extLst>
                <a:ext uri="{FF2B5EF4-FFF2-40B4-BE49-F238E27FC236}">
                  <a16:creationId xmlns:a16="http://schemas.microsoft.com/office/drawing/2014/main" id="{B5A3020E-E632-82E4-EFBC-2F686164473C}"/>
                </a:ext>
              </a:extLst>
            </p:cNvPr>
            <p:cNvSpPr txBox="1">
              <a:spLocks noChangeArrowheads="1"/>
            </p:cNvSpPr>
            <p:nvPr/>
          </p:nvSpPr>
          <p:spPr bwMode="auto">
            <a:xfrm>
              <a:off x="733207" y="3641330"/>
              <a:ext cx="1554162"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400" dirty="0">
                  <a:latin typeface="+mj-lt"/>
                </a:rPr>
                <a:t>Passes Congress</a:t>
              </a:r>
            </a:p>
          </p:txBody>
        </p:sp>
        <p:cxnSp>
          <p:nvCxnSpPr>
            <p:cNvPr id="21" name="Curved Connector 24">
              <a:extLst>
                <a:ext uri="{FF2B5EF4-FFF2-40B4-BE49-F238E27FC236}">
                  <a16:creationId xmlns:a16="http://schemas.microsoft.com/office/drawing/2014/main" id="{BCC105C3-785F-E5B7-9862-C9A523C89E57}"/>
                </a:ext>
              </a:extLst>
            </p:cNvPr>
            <p:cNvCxnSpPr>
              <a:stCxn id="15" idx="2"/>
              <a:endCxn id="20" idx="2"/>
            </p:cNvCxnSpPr>
            <p:nvPr/>
          </p:nvCxnSpPr>
          <p:spPr>
            <a:xfrm rot="5400000">
              <a:off x="2414274" y="3011983"/>
              <a:ext cx="12700" cy="1807971"/>
            </a:xfrm>
            <a:prstGeom prst="curvedConnector3">
              <a:avLst>
                <a:gd name="adj1" fmla="val 2925016"/>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68">
              <a:extLst>
                <a:ext uri="{FF2B5EF4-FFF2-40B4-BE49-F238E27FC236}">
                  <a16:creationId xmlns:a16="http://schemas.microsoft.com/office/drawing/2014/main" id="{9ACAEADE-60EB-56A0-7D32-03BA036B5BBB}"/>
                </a:ext>
              </a:extLst>
            </p:cNvPr>
            <p:cNvSpPr txBox="1">
              <a:spLocks noChangeArrowheads="1"/>
            </p:cNvSpPr>
            <p:nvPr/>
          </p:nvSpPr>
          <p:spPr bwMode="auto">
            <a:xfrm>
              <a:off x="6292074" y="1886789"/>
              <a:ext cx="1555750" cy="274637"/>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600" b="1" dirty="0">
                  <a:latin typeface="+mj-lt"/>
                </a:rPr>
                <a:t>The Courts</a:t>
              </a:r>
            </a:p>
          </p:txBody>
        </p:sp>
        <p:sp>
          <p:nvSpPr>
            <p:cNvPr id="23" name="TextBox 68">
              <a:extLst>
                <a:ext uri="{FF2B5EF4-FFF2-40B4-BE49-F238E27FC236}">
                  <a16:creationId xmlns:a16="http://schemas.microsoft.com/office/drawing/2014/main" id="{4F249B41-0536-3868-910B-416506387CD5}"/>
                </a:ext>
              </a:extLst>
            </p:cNvPr>
            <p:cNvSpPr txBox="1">
              <a:spLocks noChangeArrowheads="1"/>
            </p:cNvSpPr>
            <p:nvPr/>
          </p:nvSpPr>
          <p:spPr bwMode="auto">
            <a:xfrm>
              <a:off x="6292074" y="3332500"/>
              <a:ext cx="1555750" cy="274637"/>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600" b="1" dirty="0">
                  <a:latin typeface="+mj-lt"/>
                </a:rPr>
                <a:t>Executive interpretation</a:t>
              </a:r>
            </a:p>
          </p:txBody>
        </p:sp>
      </p:grpSp>
      <p:sp>
        <p:nvSpPr>
          <p:cNvPr id="24" name="Rounded Rectangle 27">
            <a:extLst>
              <a:ext uri="{FF2B5EF4-FFF2-40B4-BE49-F238E27FC236}">
                <a16:creationId xmlns:a16="http://schemas.microsoft.com/office/drawing/2014/main" id="{A0A0540D-768E-E760-6767-8B28A5CA9F5F}"/>
              </a:ext>
            </a:extLst>
          </p:cNvPr>
          <p:cNvSpPr/>
          <p:nvPr/>
        </p:nvSpPr>
        <p:spPr>
          <a:xfrm>
            <a:off x="1472235" y="5300797"/>
            <a:ext cx="9363154" cy="661175"/>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tIns="91440" rtlCol="0" anchor="t">
            <a:noAutofit/>
          </a:bodyPr>
          <a:lstStyle/>
          <a:p>
            <a:pPr fontAlgn="base">
              <a:spcAft>
                <a:spcPts val="600"/>
              </a:spcAft>
              <a:defRPr/>
            </a:pPr>
            <a:r>
              <a:rPr lang="en-US" altLang="en-US" sz="1200" cap="all" spc="200" dirty="0">
                <a:solidFill>
                  <a:schemeClr val="accent1">
                    <a:lumMod val="75000"/>
                  </a:schemeClr>
                </a:solidFill>
              </a:rPr>
              <a:t>Note </a:t>
            </a:r>
          </a:p>
          <a:p>
            <a:pPr marL="169863" indent="-115888" fontAlgn="base">
              <a:buFont typeface="Arial" panose="020B0604020202020204" pitchFamily="34" charset="0"/>
              <a:buChar char="•"/>
              <a:defRPr/>
            </a:pPr>
            <a:r>
              <a:rPr lang="en-US" altLang="en-US" sz="1300" dirty="0">
                <a:solidFill>
                  <a:srgbClr val="000000"/>
                </a:solidFill>
                <a:ea typeface="ＭＳ Ｐゴシック" charset="0"/>
                <a:cs typeface="ＭＳ Ｐゴシック" charset="0"/>
              </a:rPr>
              <a:t>A bill may pass both the House and Senate but still face enormous challenges, either before or after it is formally enacted.</a:t>
            </a:r>
          </a:p>
        </p:txBody>
      </p:sp>
    </p:spTree>
    <p:extLst>
      <p:ext uri="{BB962C8B-B14F-4D97-AF65-F5344CB8AC3E}">
        <p14:creationId xmlns:p14="http://schemas.microsoft.com/office/powerpoint/2010/main" val="1020615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Keep Momentum Going</a:t>
            </a:r>
          </a:p>
        </p:txBody>
      </p:sp>
      <p:grpSp>
        <p:nvGrpSpPr>
          <p:cNvPr id="3" name="Group 2">
            <a:extLst>
              <a:ext uri="{FF2B5EF4-FFF2-40B4-BE49-F238E27FC236}">
                <a16:creationId xmlns:a16="http://schemas.microsoft.com/office/drawing/2014/main" id="{82EFE85A-235D-A37F-42A4-A229AA62F602}"/>
              </a:ext>
            </a:extLst>
          </p:cNvPr>
          <p:cNvGrpSpPr>
            <a:grpSpLocks/>
          </p:cNvGrpSpPr>
          <p:nvPr/>
        </p:nvGrpSpPr>
        <p:grpSpPr>
          <a:xfrm>
            <a:off x="2664182" y="2285999"/>
            <a:ext cx="6400799" cy="2902505"/>
            <a:chOff x="1167877" y="2214765"/>
            <a:chExt cx="5961020" cy="3965607"/>
          </a:xfrm>
        </p:grpSpPr>
        <p:sp>
          <p:nvSpPr>
            <p:cNvPr id="6" name="Rectangle 5">
              <a:extLst>
                <a:ext uri="{FF2B5EF4-FFF2-40B4-BE49-F238E27FC236}">
                  <a16:creationId xmlns:a16="http://schemas.microsoft.com/office/drawing/2014/main" id="{9C93738C-3DFF-65E7-BF42-820C29EE4B25}"/>
                </a:ext>
              </a:extLst>
            </p:cNvPr>
            <p:cNvSpPr/>
            <p:nvPr/>
          </p:nvSpPr>
          <p:spPr>
            <a:xfrm>
              <a:off x="5548326" y="2236455"/>
              <a:ext cx="1379551" cy="331069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200" dirty="0">
                <a:latin typeface="+mj-lt"/>
              </a:endParaRPr>
            </a:p>
          </p:txBody>
        </p:sp>
        <p:cxnSp>
          <p:nvCxnSpPr>
            <p:cNvPr id="7" name="Straight Arrow Connector 6">
              <a:extLst>
                <a:ext uri="{FF2B5EF4-FFF2-40B4-BE49-F238E27FC236}">
                  <a16:creationId xmlns:a16="http://schemas.microsoft.com/office/drawing/2014/main" id="{12779EF9-9760-BC61-F6D7-E272A7CA6D00}"/>
                </a:ext>
              </a:extLst>
            </p:cNvPr>
            <p:cNvCxnSpPr/>
            <p:nvPr/>
          </p:nvCxnSpPr>
          <p:spPr>
            <a:xfrm flipV="1">
              <a:off x="3896088" y="2214765"/>
              <a:ext cx="0" cy="3336648"/>
            </a:xfrm>
            <a:prstGeom prst="straightConnector1">
              <a:avLst/>
            </a:prstGeom>
            <a:ln w="9525">
              <a:solidFill>
                <a:schemeClr val="bg2">
                  <a:lumMod val="90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4F0D8B0-FB3C-77DE-3786-8CDCD23A6343}"/>
                </a:ext>
              </a:extLst>
            </p:cNvPr>
            <p:cNvCxnSpPr/>
            <p:nvPr/>
          </p:nvCxnSpPr>
          <p:spPr>
            <a:xfrm flipV="1">
              <a:off x="5545501" y="2214765"/>
              <a:ext cx="0" cy="3336648"/>
            </a:xfrm>
            <a:prstGeom prst="straightConnector1">
              <a:avLst/>
            </a:prstGeom>
            <a:ln w="9525">
              <a:solidFill>
                <a:schemeClr val="bg2">
                  <a:lumMod val="90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893BE30-2D50-B81E-AC63-DB26D5A5811B}"/>
                </a:ext>
              </a:extLst>
            </p:cNvPr>
            <p:cNvSpPr txBox="1"/>
            <p:nvPr/>
          </p:nvSpPr>
          <p:spPr>
            <a:xfrm>
              <a:off x="3434126" y="5549613"/>
              <a:ext cx="931862" cy="63075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latin typeface="+mj-lt"/>
                  <a:ea typeface="ＭＳ Ｐゴシック" charset="0"/>
                  <a:cs typeface="ＭＳ Ｐゴシック" charset="0"/>
                </a:rPr>
                <a:t>Start of campaign</a:t>
              </a:r>
            </a:p>
          </p:txBody>
        </p:sp>
        <p:sp>
          <p:nvSpPr>
            <p:cNvPr id="10" name="TextBox 9">
              <a:extLst>
                <a:ext uri="{FF2B5EF4-FFF2-40B4-BE49-F238E27FC236}">
                  <a16:creationId xmlns:a16="http://schemas.microsoft.com/office/drawing/2014/main" id="{670056B7-E846-7D7E-23A5-40000A151293}"/>
                </a:ext>
              </a:extLst>
            </p:cNvPr>
            <p:cNvSpPr txBox="1"/>
            <p:nvPr/>
          </p:nvSpPr>
          <p:spPr>
            <a:xfrm>
              <a:off x="5081951" y="5548025"/>
              <a:ext cx="931862" cy="63075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latin typeface="+mj-lt"/>
                  <a:ea typeface="ＭＳ Ｐゴシック" charset="0"/>
                  <a:cs typeface="ＭＳ Ｐゴシック" charset="0"/>
                </a:rPr>
                <a:t>End of campaign</a:t>
              </a:r>
            </a:p>
          </p:txBody>
        </p:sp>
        <p:cxnSp>
          <p:nvCxnSpPr>
            <p:cNvPr id="11" name="Straight Arrow Connector 10">
              <a:extLst>
                <a:ext uri="{FF2B5EF4-FFF2-40B4-BE49-F238E27FC236}">
                  <a16:creationId xmlns:a16="http://schemas.microsoft.com/office/drawing/2014/main" id="{2A69F319-1377-0F11-1C2D-C0A1E2DD64D1}"/>
                </a:ext>
              </a:extLst>
            </p:cNvPr>
            <p:cNvCxnSpPr>
              <a:cxnSpLocks/>
            </p:cNvCxnSpPr>
            <p:nvPr/>
          </p:nvCxnSpPr>
          <p:spPr>
            <a:xfrm flipH="1" flipV="1">
              <a:off x="5529328" y="2714338"/>
              <a:ext cx="1508417" cy="5617"/>
            </a:xfrm>
            <a:prstGeom prst="straightConnector1">
              <a:avLst/>
            </a:prstGeom>
            <a:ln w="12700" cmpd="sng">
              <a:solidFill>
                <a:schemeClr val="accent1">
                  <a:lumMod val="50000"/>
                </a:schemeClr>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6722716-20A6-CD31-3F4E-FCAB66AE3A07}"/>
                </a:ext>
              </a:extLst>
            </p:cNvPr>
            <p:cNvSpPr txBox="1"/>
            <p:nvPr/>
          </p:nvSpPr>
          <p:spPr>
            <a:xfrm>
              <a:off x="6184617" y="4155058"/>
              <a:ext cx="766417" cy="504607"/>
            </a:xfrm>
            <a:prstGeom prst="rect">
              <a:avLst/>
            </a:prstGeom>
            <a:noFill/>
            <a:ln>
              <a:noFill/>
              <a:prstDash val="dash"/>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dirty="0">
                  <a:latin typeface="+mj-lt"/>
                  <a:ea typeface="ＭＳ Ｐゴシック" charset="0"/>
                  <a:cs typeface="ＭＳ Ｐゴシック" charset="0"/>
                </a:rPr>
                <a:t>Loss of engagement</a:t>
              </a:r>
            </a:p>
          </p:txBody>
        </p:sp>
        <p:sp>
          <p:nvSpPr>
            <p:cNvPr id="13" name="TextBox 12">
              <a:extLst>
                <a:ext uri="{FF2B5EF4-FFF2-40B4-BE49-F238E27FC236}">
                  <a16:creationId xmlns:a16="http://schemas.microsoft.com/office/drawing/2014/main" id="{326BD9F2-698D-AAAC-25C8-660C2F57781D}"/>
                </a:ext>
              </a:extLst>
            </p:cNvPr>
            <p:cNvSpPr txBox="1"/>
            <p:nvPr/>
          </p:nvSpPr>
          <p:spPr>
            <a:xfrm>
              <a:off x="5575729" y="2240792"/>
              <a:ext cx="1358899" cy="504607"/>
            </a:xfrm>
            <a:prstGeom prst="rect">
              <a:avLst/>
            </a:prstGeom>
            <a:noFill/>
            <a:ln>
              <a:noFill/>
              <a:prstDash val="dash"/>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900" dirty="0">
                  <a:latin typeface="+mj-lt"/>
                  <a:ea typeface="ＭＳ Ｐゴシック" charset="0"/>
                  <a:cs typeface="ＭＳ Ｐゴシック" charset="0"/>
                </a:rPr>
                <a:t>Ideal continuous engagement</a:t>
              </a:r>
            </a:p>
          </p:txBody>
        </p:sp>
        <p:sp>
          <p:nvSpPr>
            <p:cNvPr id="14" name="Freeform 15">
              <a:extLst>
                <a:ext uri="{FF2B5EF4-FFF2-40B4-BE49-F238E27FC236}">
                  <a16:creationId xmlns:a16="http://schemas.microsoft.com/office/drawing/2014/main" id="{E16BD5B1-BC52-BB11-15A2-7CE39843F9E1}"/>
                </a:ext>
              </a:extLst>
            </p:cNvPr>
            <p:cNvSpPr/>
            <p:nvPr/>
          </p:nvSpPr>
          <p:spPr>
            <a:xfrm>
              <a:off x="5082849" y="2711779"/>
              <a:ext cx="1079863" cy="1860220"/>
            </a:xfrm>
            <a:custGeom>
              <a:avLst/>
              <a:gdLst>
                <a:gd name="connsiteX0" fmla="*/ 0 w 1079863"/>
                <a:gd name="connsiteY0" fmla="*/ 205592 h 1860221"/>
                <a:gd name="connsiteX1" fmla="*/ 113211 w 1079863"/>
                <a:gd name="connsiteY1" fmla="*/ 66255 h 1860221"/>
                <a:gd name="connsiteX2" fmla="*/ 287383 w 1079863"/>
                <a:gd name="connsiteY2" fmla="*/ 5295 h 1860221"/>
                <a:gd name="connsiteX3" fmla="*/ 487680 w 1079863"/>
                <a:gd name="connsiteY3" fmla="*/ 14004 h 1860221"/>
                <a:gd name="connsiteX4" fmla="*/ 635725 w 1079863"/>
                <a:gd name="connsiteY4" fmla="*/ 101090 h 1860221"/>
                <a:gd name="connsiteX5" fmla="*/ 705394 w 1079863"/>
                <a:gd name="connsiteY5" fmla="*/ 214301 h 1860221"/>
                <a:gd name="connsiteX6" fmla="*/ 775063 w 1079863"/>
                <a:gd name="connsiteY6" fmla="*/ 405890 h 1860221"/>
                <a:gd name="connsiteX7" fmla="*/ 862148 w 1079863"/>
                <a:gd name="connsiteY7" fmla="*/ 597478 h 1860221"/>
                <a:gd name="connsiteX8" fmla="*/ 949234 w 1079863"/>
                <a:gd name="connsiteY8" fmla="*/ 910987 h 1860221"/>
                <a:gd name="connsiteX9" fmla="*/ 992777 w 1079863"/>
                <a:gd name="connsiteY9" fmla="*/ 1207078 h 1860221"/>
                <a:gd name="connsiteX10" fmla="*/ 1045028 w 1079863"/>
                <a:gd name="connsiteY10" fmla="*/ 1616381 h 1860221"/>
                <a:gd name="connsiteX11" fmla="*/ 1062445 w 1079863"/>
                <a:gd name="connsiteY11" fmla="*/ 1773135 h 1860221"/>
                <a:gd name="connsiteX12" fmla="*/ 1079863 w 1079863"/>
                <a:gd name="connsiteY12" fmla="*/ 1860221 h 1860221"/>
                <a:gd name="connsiteX13" fmla="*/ 1079863 w 1079863"/>
                <a:gd name="connsiteY13" fmla="*/ 1860221 h 186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863" h="1860221">
                  <a:moveTo>
                    <a:pt x="0" y="205592"/>
                  </a:moveTo>
                  <a:cubicBezTo>
                    <a:pt x="32657" y="152615"/>
                    <a:pt x="65314" y="99638"/>
                    <a:pt x="113211" y="66255"/>
                  </a:cubicBezTo>
                  <a:cubicBezTo>
                    <a:pt x="161108" y="32872"/>
                    <a:pt x="224972" y="14003"/>
                    <a:pt x="287383" y="5295"/>
                  </a:cubicBezTo>
                  <a:cubicBezTo>
                    <a:pt x="349795" y="-3414"/>
                    <a:pt x="429623" y="-1962"/>
                    <a:pt x="487680" y="14004"/>
                  </a:cubicBezTo>
                  <a:cubicBezTo>
                    <a:pt x="545737" y="29970"/>
                    <a:pt x="599439" y="67707"/>
                    <a:pt x="635725" y="101090"/>
                  </a:cubicBezTo>
                  <a:cubicBezTo>
                    <a:pt x="672011" y="134473"/>
                    <a:pt x="682171" y="163501"/>
                    <a:pt x="705394" y="214301"/>
                  </a:cubicBezTo>
                  <a:cubicBezTo>
                    <a:pt x="728617" y="265101"/>
                    <a:pt x="748937" y="342027"/>
                    <a:pt x="775063" y="405890"/>
                  </a:cubicBezTo>
                  <a:cubicBezTo>
                    <a:pt x="801189" y="469753"/>
                    <a:pt x="833120" y="513295"/>
                    <a:pt x="862148" y="597478"/>
                  </a:cubicBezTo>
                  <a:cubicBezTo>
                    <a:pt x="891177" y="681661"/>
                    <a:pt x="927463" y="809387"/>
                    <a:pt x="949234" y="910987"/>
                  </a:cubicBezTo>
                  <a:cubicBezTo>
                    <a:pt x="971006" y="1012587"/>
                    <a:pt x="976811" y="1089512"/>
                    <a:pt x="992777" y="1207078"/>
                  </a:cubicBezTo>
                  <a:cubicBezTo>
                    <a:pt x="1008743" y="1324644"/>
                    <a:pt x="1033417" y="1522038"/>
                    <a:pt x="1045028" y="1616381"/>
                  </a:cubicBezTo>
                  <a:cubicBezTo>
                    <a:pt x="1056639" y="1710724"/>
                    <a:pt x="1056639" y="1732495"/>
                    <a:pt x="1062445" y="1773135"/>
                  </a:cubicBezTo>
                  <a:cubicBezTo>
                    <a:pt x="1068251" y="1813775"/>
                    <a:pt x="1079863" y="1860221"/>
                    <a:pt x="1079863" y="1860221"/>
                  </a:cubicBezTo>
                  <a:lnTo>
                    <a:pt x="1079863" y="1860221"/>
                  </a:lnTo>
                </a:path>
              </a:pathLst>
            </a:custGeom>
            <a:noFill/>
            <a:ln w="3175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latin typeface="+mj-lt"/>
              </a:endParaRPr>
            </a:p>
          </p:txBody>
        </p:sp>
        <p:sp>
          <p:nvSpPr>
            <p:cNvPr id="15" name="Freeform 16">
              <a:extLst>
                <a:ext uri="{FF2B5EF4-FFF2-40B4-BE49-F238E27FC236}">
                  <a16:creationId xmlns:a16="http://schemas.microsoft.com/office/drawing/2014/main" id="{9B236673-B983-8DCB-1F5E-4441376A41BE}"/>
                </a:ext>
              </a:extLst>
            </p:cNvPr>
            <p:cNvSpPr/>
            <p:nvPr/>
          </p:nvSpPr>
          <p:spPr>
            <a:xfrm>
              <a:off x="6156979" y="4563292"/>
              <a:ext cx="766417" cy="123855"/>
            </a:xfrm>
            <a:custGeom>
              <a:avLst/>
              <a:gdLst>
                <a:gd name="connsiteX0" fmla="*/ 0 w 775062"/>
                <a:gd name="connsiteY0" fmla="*/ 0 h 123855"/>
                <a:gd name="connsiteX1" fmla="*/ 87085 w 775062"/>
                <a:gd name="connsiteY1" fmla="*/ 95795 h 123855"/>
                <a:gd name="connsiteX2" fmla="*/ 296091 w 775062"/>
                <a:gd name="connsiteY2" fmla="*/ 121920 h 123855"/>
                <a:gd name="connsiteX3" fmla="*/ 775062 w 775062"/>
                <a:gd name="connsiteY3" fmla="*/ 121920 h 123855"/>
                <a:gd name="connsiteX4" fmla="*/ 775062 w 775062"/>
                <a:gd name="connsiteY4" fmla="*/ 121920 h 12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62" h="123855">
                  <a:moveTo>
                    <a:pt x="0" y="0"/>
                  </a:moveTo>
                  <a:cubicBezTo>
                    <a:pt x="18868" y="37737"/>
                    <a:pt x="37737" y="75475"/>
                    <a:pt x="87085" y="95795"/>
                  </a:cubicBezTo>
                  <a:cubicBezTo>
                    <a:pt x="136433" y="116115"/>
                    <a:pt x="181428" y="117566"/>
                    <a:pt x="296091" y="121920"/>
                  </a:cubicBezTo>
                  <a:cubicBezTo>
                    <a:pt x="410754" y="126274"/>
                    <a:pt x="775062" y="121920"/>
                    <a:pt x="775062" y="121920"/>
                  </a:cubicBezTo>
                  <a:lnTo>
                    <a:pt x="775062" y="121920"/>
                  </a:lnTo>
                </a:path>
              </a:pathLst>
            </a:custGeom>
            <a:noFill/>
            <a:ln w="31750">
              <a:solidFill>
                <a:schemeClr val="accent1">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latin typeface="+mj-lt"/>
              </a:endParaRPr>
            </a:p>
          </p:txBody>
        </p:sp>
        <p:sp>
          <p:nvSpPr>
            <p:cNvPr id="16" name="Freeform 17">
              <a:extLst>
                <a:ext uri="{FF2B5EF4-FFF2-40B4-BE49-F238E27FC236}">
                  <a16:creationId xmlns:a16="http://schemas.microsoft.com/office/drawing/2014/main" id="{98879ECE-A999-6B56-7B11-5E8A46103243}"/>
                </a:ext>
              </a:extLst>
            </p:cNvPr>
            <p:cNvSpPr/>
            <p:nvPr/>
          </p:nvSpPr>
          <p:spPr>
            <a:xfrm>
              <a:off x="2019497" y="2919234"/>
              <a:ext cx="3065936" cy="1806075"/>
            </a:xfrm>
            <a:custGeom>
              <a:avLst/>
              <a:gdLst>
                <a:gd name="connsiteX0" fmla="*/ 1127940 w 1127940"/>
                <a:gd name="connsiteY0" fmla="*/ 0 h 1532094"/>
                <a:gd name="connsiteX1" fmla="*/ 27726 w 1127940"/>
                <a:gd name="connsiteY1" fmla="*/ 1442503 h 1532094"/>
                <a:gd name="connsiteX2" fmla="*/ 438473 w 1127940"/>
                <a:gd name="connsiteY2" fmla="*/ 1256689 h 1532094"/>
                <a:gd name="connsiteX0" fmla="*/ 1342393 w 1342393"/>
                <a:gd name="connsiteY0" fmla="*/ 0 h 1675484"/>
                <a:gd name="connsiteX1" fmla="*/ 242179 w 1342393"/>
                <a:gd name="connsiteY1" fmla="*/ 1442503 h 1675484"/>
                <a:gd name="connsiteX2" fmla="*/ 134603 w 1342393"/>
                <a:gd name="connsiteY2" fmla="*/ 1554969 h 1675484"/>
                <a:gd name="connsiteX0" fmla="*/ 2649863 w 2649863"/>
                <a:gd name="connsiteY0" fmla="*/ 0 h 1754991"/>
                <a:gd name="connsiteX1" fmla="*/ 1549649 w 2649863"/>
                <a:gd name="connsiteY1" fmla="*/ 1442503 h 1754991"/>
                <a:gd name="connsiteX2" fmla="*/ 33799 w 2649863"/>
                <a:gd name="connsiteY2" fmla="*/ 1662546 h 1754991"/>
                <a:gd name="connsiteX0" fmla="*/ 2616074 w 2616074"/>
                <a:gd name="connsiteY0" fmla="*/ 0 h 1670444"/>
                <a:gd name="connsiteX1" fmla="*/ 1515860 w 2616074"/>
                <a:gd name="connsiteY1" fmla="*/ 1442503 h 1670444"/>
                <a:gd name="connsiteX2" fmla="*/ 10 w 2616074"/>
                <a:gd name="connsiteY2" fmla="*/ 1662546 h 1670444"/>
                <a:gd name="connsiteX0" fmla="*/ 1550130 w 1550130"/>
                <a:gd name="connsiteY0" fmla="*/ 0 h 1630656"/>
                <a:gd name="connsiteX1" fmla="*/ 449916 w 1550130"/>
                <a:gd name="connsiteY1" fmla="*/ 1442503 h 1630656"/>
                <a:gd name="connsiteX2" fmla="*/ 51 w 1550130"/>
                <a:gd name="connsiteY2" fmla="*/ 1608758 h 1630656"/>
                <a:gd name="connsiteX0" fmla="*/ 1364485 w 1364485"/>
                <a:gd name="connsiteY0" fmla="*/ 0 h 1598773"/>
                <a:gd name="connsiteX1" fmla="*/ 264271 w 1364485"/>
                <a:gd name="connsiteY1" fmla="*/ 1442503 h 1598773"/>
                <a:gd name="connsiteX2" fmla="*/ 220 w 1364485"/>
                <a:gd name="connsiteY2" fmla="*/ 1554969 h 1598773"/>
                <a:gd name="connsiteX0" fmla="*/ 3065935 w 3065935"/>
                <a:gd name="connsiteY0" fmla="*/ 0 h 1804816"/>
                <a:gd name="connsiteX1" fmla="*/ 1965721 w 3065935"/>
                <a:gd name="connsiteY1" fmla="*/ 1442503 h 1804816"/>
                <a:gd name="connsiteX2" fmla="*/ 6 w 3065935"/>
                <a:gd name="connsiteY2" fmla="*/ 1804351 h 1804816"/>
                <a:gd name="connsiteX0" fmla="*/ 3065936 w 3065936"/>
                <a:gd name="connsiteY0" fmla="*/ 0 h 1806075"/>
                <a:gd name="connsiteX1" fmla="*/ 1794578 w 3065936"/>
                <a:gd name="connsiteY1" fmla="*/ 1510960 h 1806075"/>
                <a:gd name="connsiteX2" fmla="*/ 7 w 3065936"/>
                <a:gd name="connsiteY2" fmla="*/ 1804351 h 1806075"/>
              </a:gdLst>
              <a:ahLst/>
              <a:cxnLst>
                <a:cxn ang="0">
                  <a:pos x="connsiteX0" y="connsiteY0"/>
                </a:cxn>
                <a:cxn ang="0">
                  <a:pos x="connsiteX1" y="connsiteY1"/>
                </a:cxn>
                <a:cxn ang="0">
                  <a:pos x="connsiteX2" y="connsiteY2"/>
                </a:cxn>
              </a:cxnLst>
              <a:rect l="l" t="t" r="r" b="b"/>
              <a:pathLst>
                <a:path w="3065936" h="1806075">
                  <a:moveTo>
                    <a:pt x="3065936" y="0"/>
                  </a:moveTo>
                  <a:cubicBezTo>
                    <a:pt x="2573284" y="616527"/>
                    <a:pt x="2305566" y="1210235"/>
                    <a:pt x="1794578" y="1510960"/>
                  </a:cubicBezTo>
                  <a:cubicBezTo>
                    <a:pt x="1283590" y="1811685"/>
                    <a:pt x="-3660" y="1811278"/>
                    <a:pt x="7" y="1804351"/>
                  </a:cubicBezTo>
                </a:path>
              </a:pathLst>
            </a:custGeom>
            <a:noFill/>
            <a:ln w="31750">
              <a:solidFill>
                <a:schemeClr val="accent1">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latin typeface="+mj-lt"/>
              </a:endParaRPr>
            </a:p>
          </p:txBody>
        </p:sp>
        <p:cxnSp>
          <p:nvCxnSpPr>
            <p:cNvPr id="17" name="Straight Connector 16">
              <a:extLst>
                <a:ext uri="{FF2B5EF4-FFF2-40B4-BE49-F238E27FC236}">
                  <a16:creationId xmlns:a16="http://schemas.microsoft.com/office/drawing/2014/main" id="{04CA1720-F56D-46F8-09C8-1A33BCD5B25A}"/>
                </a:ext>
              </a:extLst>
            </p:cNvPr>
            <p:cNvCxnSpPr/>
            <p:nvPr/>
          </p:nvCxnSpPr>
          <p:spPr>
            <a:xfrm>
              <a:off x="2020182" y="2258603"/>
              <a:ext cx="0" cy="3304337"/>
            </a:xfrm>
            <a:prstGeom prst="line">
              <a:avLst/>
            </a:prstGeom>
            <a:ln w="15875">
              <a:solidFill>
                <a:schemeClr val="tx1">
                  <a:lumMod val="65000"/>
                  <a:lumOff val="35000"/>
                </a:schemeClr>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95117F8-5FAE-DC8A-3B34-D387D5E3DF6F}"/>
                </a:ext>
              </a:extLst>
            </p:cNvPr>
            <p:cNvCxnSpPr>
              <a:cxnSpLocks/>
            </p:cNvCxnSpPr>
            <p:nvPr/>
          </p:nvCxnSpPr>
          <p:spPr>
            <a:xfrm flipH="1">
              <a:off x="2020182" y="5562939"/>
              <a:ext cx="5108715" cy="0"/>
            </a:xfrm>
            <a:prstGeom prst="line">
              <a:avLst/>
            </a:prstGeom>
            <a:ln w="15875">
              <a:solidFill>
                <a:schemeClr val="tx1">
                  <a:lumMod val="65000"/>
                  <a:lumOff val="35000"/>
                </a:schemeClr>
              </a:solidFill>
              <a:head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4053BC1-A40C-70B7-9DB5-E8D7194AF7E5}"/>
                </a:ext>
              </a:extLst>
            </p:cNvPr>
            <p:cNvSpPr txBox="1"/>
            <p:nvPr/>
          </p:nvSpPr>
          <p:spPr>
            <a:xfrm>
              <a:off x="1167877" y="3726032"/>
              <a:ext cx="808880" cy="883063"/>
            </a:xfrm>
            <a:prstGeom prst="rect">
              <a:avLst/>
            </a:prstGeom>
            <a:noFill/>
          </p:spPr>
          <p:txBody>
            <a:bodyPr wrap="square" lIns="45720" r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latin typeface="+mj-lt"/>
                  <a:ea typeface="ＭＳ Ｐゴシック" charset="0"/>
                  <a:cs typeface="ＭＳ Ｐゴシック" charset="0"/>
                </a:rPr>
                <a:t>Advocate activity level</a:t>
              </a:r>
            </a:p>
          </p:txBody>
        </p:sp>
      </p:grpSp>
      <p:sp>
        <p:nvSpPr>
          <p:cNvPr id="20" name="Rounded Rectangle 21">
            <a:extLst>
              <a:ext uri="{FF2B5EF4-FFF2-40B4-BE49-F238E27FC236}">
                <a16:creationId xmlns:a16="http://schemas.microsoft.com/office/drawing/2014/main" id="{494487FB-70CA-31EA-9CF3-795B9D9ECF08}"/>
              </a:ext>
            </a:extLst>
          </p:cNvPr>
          <p:cNvSpPr/>
          <p:nvPr/>
        </p:nvSpPr>
        <p:spPr>
          <a:xfrm>
            <a:off x="2436813" y="1600200"/>
            <a:ext cx="7315200" cy="3657600"/>
          </a:xfrm>
          <a:prstGeom prst="roundRect">
            <a:avLst>
              <a:gd name="adj" fmla="val 2245"/>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2000" dirty="0">
              <a:latin typeface="+mj-lt"/>
            </a:endParaRPr>
          </a:p>
        </p:txBody>
      </p:sp>
      <p:sp>
        <p:nvSpPr>
          <p:cNvPr id="21" name="Rectangle 20">
            <a:extLst>
              <a:ext uri="{FF2B5EF4-FFF2-40B4-BE49-F238E27FC236}">
                <a16:creationId xmlns:a16="http://schemas.microsoft.com/office/drawing/2014/main" id="{E38C17E9-48AA-758B-0921-2C08C7FD2F4C}"/>
              </a:ext>
            </a:extLst>
          </p:cNvPr>
          <p:cNvSpPr>
            <a:spLocks noChangeArrowheads="1"/>
          </p:cNvSpPr>
          <p:nvPr/>
        </p:nvSpPr>
        <p:spPr bwMode="auto">
          <a:xfrm>
            <a:off x="2543386" y="1764792"/>
            <a:ext cx="5760720" cy="262485"/>
          </a:xfrm>
          <a:prstGeom prst="rect">
            <a:avLst/>
          </a:prstGeom>
          <a:no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buFontTx/>
              <a:buNone/>
              <a:defRPr/>
            </a:pPr>
            <a:r>
              <a:rPr lang="en-US" altLang="en-US" sz="1400" b="1" dirty="0">
                <a:latin typeface="+mj-lt"/>
                <a:cs typeface="Arial" panose="020B0604020202020204" pitchFamily="34" charset="0"/>
              </a:rPr>
              <a:t>Advocacy Activity Level Over Time (Illustrative)</a:t>
            </a:r>
          </a:p>
        </p:txBody>
      </p:sp>
    </p:spTree>
    <p:extLst>
      <p:ext uri="{BB962C8B-B14F-4D97-AF65-F5344CB8AC3E}">
        <p14:creationId xmlns:p14="http://schemas.microsoft.com/office/powerpoint/2010/main" val="2474986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Arial"/>
              </a:rPr>
              <a:t>Lack of Engagement?</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60" y="1152681"/>
            <a:ext cx="3770662" cy="4735596"/>
          </a:xfrm>
          <a:prstGeom prst="rect">
            <a:avLst/>
          </a:prstGeom>
        </p:spPr>
      </p:pic>
      <p:sp>
        <p:nvSpPr>
          <p:cNvPr id="6" name="Rectangle 5"/>
          <p:cNvSpPr/>
          <p:nvPr/>
        </p:nvSpPr>
        <p:spPr>
          <a:xfrm>
            <a:off x="7376160" y="5396479"/>
            <a:ext cx="2246251" cy="4917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8987"/>
            <a:endParaRPr lang="en-US" sz="2400">
              <a:solidFill>
                <a:srgbClr val="FFFFFF"/>
              </a:solidFill>
            </a:endParaRPr>
          </a:p>
        </p:txBody>
      </p:sp>
      <p:sp>
        <p:nvSpPr>
          <p:cNvPr id="7" name="TextBox 87"/>
          <p:cNvSpPr txBox="1"/>
          <p:nvPr/>
        </p:nvSpPr>
        <p:spPr>
          <a:xfrm>
            <a:off x="1223910" y="2352087"/>
            <a:ext cx="3958623" cy="2308324"/>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87">
              <a:lnSpc>
                <a:spcPct val="150000"/>
              </a:lnSpc>
            </a:pPr>
            <a:r>
              <a:rPr lang="en-US" sz="2400" dirty="0">
                <a:solidFill>
                  <a:srgbClr val="262626"/>
                </a:solidFill>
                <a:latin typeface="+mj-lt"/>
              </a:rPr>
              <a:t>An opportunity for osteopathic physicians and medical students to engage where others are not.</a:t>
            </a:r>
          </a:p>
        </p:txBody>
      </p:sp>
    </p:spTree>
    <p:extLst>
      <p:ext uri="{BB962C8B-B14F-4D97-AF65-F5344CB8AC3E}">
        <p14:creationId xmlns:p14="http://schemas.microsoft.com/office/powerpoint/2010/main" val="20813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Osteopathic Advocacy Network</a:t>
            </a:r>
          </a:p>
        </p:txBody>
      </p:sp>
      <p:pic>
        <p:nvPicPr>
          <p:cNvPr id="2" name="Picture 1">
            <a:extLst>
              <a:ext uri="{FF2B5EF4-FFF2-40B4-BE49-F238E27FC236}">
                <a16:creationId xmlns:a16="http://schemas.microsoft.com/office/drawing/2014/main" id="{01091A07-D750-FD8C-A2E9-D8C2FD913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090" y="1649805"/>
            <a:ext cx="6073691" cy="3238438"/>
          </a:xfrm>
          <a:prstGeom prst="rect">
            <a:avLst/>
          </a:prstGeom>
        </p:spPr>
      </p:pic>
      <p:pic>
        <p:nvPicPr>
          <p:cNvPr id="3" name="Picture 2" descr="Screen Clipping">
            <a:extLst>
              <a:ext uri="{FF2B5EF4-FFF2-40B4-BE49-F238E27FC236}">
                <a16:creationId xmlns:a16="http://schemas.microsoft.com/office/drawing/2014/main" id="{0CB172ED-6569-2CC6-15E5-172F3A4D7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3645" y="1183728"/>
            <a:ext cx="4572000" cy="1993329"/>
          </a:xfrm>
          <a:prstGeom prst="rect">
            <a:avLst/>
          </a:prstGeom>
        </p:spPr>
      </p:pic>
      <p:pic>
        <p:nvPicPr>
          <p:cNvPr id="6" name="Picture 5" descr="Screen Clipping">
            <a:extLst>
              <a:ext uri="{FF2B5EF4-FFF2-40B4-BE49-F238E27FC236}">
                <a16:creationId xmlns:a16="http://schemas.microsoft.com/office/drawing/2014/main" id="{F8B69306-1361-BD6A-4F09-19EF8737F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478" y="3857361"/>
            <a:ext cx="4572000" cy="2004919"/>
          </a:xfrm>
          <a:prstGeom prst="rect">
            <a:avLst/>
          </a:prstGeom>
        </p:spPr>
      </p:pic>
      <p:sp>
        <p:nvSpPr>
          <p:cNvPr id="7" name="Down Arrow 17">
            <a:extLst>
              <a:ext uri="{FF2B5EF4-FFF2-40B4-BE49-F238E27FC236}">
                <a16:creationId xmlns:a16="http://schemas.microsoft.com/office/drawing/2014/main" id="{19DB9C5D-F169-F50E-68C5-F08CCC0AF0BE}"/>
              </a:ext>
            </a:extLst>
          </p:cNvPr>
          <p:cNvSpPr/>
          <p:nvPr/>
        </p:nvSpPr>
        <p:spPr>
          <a:xfrm>
            <a:off x="9049645" y="3265563"/>
            <a:ext cx="562872" cy="495328"/>
          </a:xfrm>
          <a:prstGeom prst="downArrow">
            <a:avLst/>
          </a:prstGeom>
          <a:solidFill>
            <a:srgbClr val="000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3202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Arial"/>
              </a:rPr>
              <a:t>Grassroots Advocacy</a:t>
            </a:r>
          </a:p>
        </p:txBody>
      </p:sp>
      <p:pic>
        <p:nvPicPr>
          <p:cNvPr id="3" name="Picture 2" descr="A graduation cap on money&#10;&#10;Description automatically generated">
            <a:extLst>
              <a:ext uri="{FF2B5EF4-FFF2-40B4-BE49-F238E27FC236}">
                <a16:creationId xmlns:a16="http://schemas.microsoft.com/office/drawing/2014/main" id="{8F21DEC7-209B-DA0D-62E4-2A84807A0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33" y="1234440"/>
            <a:ext cx="9883934" cy="4754880"/>
          </a:xfrm>
          <a:prstGeom prst="rect">
            <a:avLst/>
          </a:prstGeom>
        </p:spPr>
      </p:pic>
    </p:spTree>
    <p:extLst>
      <p:ext uri="{BB962C8B-B14F-4D97-AF65-F5344CB8AC3E}">
        <p14:creationId xmlns:p14="http://schemas.microsoft.com/office/powerpoint/2010/main" val="169310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Arial"/>
              </a:rPr>
              <a:t>August Recess</a:t>
            </a:r>
          </a:p>
        </p:txBody>
      </p:sp>
      <p:pic>
        <p:nvPicPr>
          <p:cNvPr id="5" name="Picture 4" descr="A screenshot of a web page&#10;&#10;Description automatically generated">
            <a:extLst>
              <a:ext uri="{FF2B5EF4-FFF2-40B4-BE49-F238E27FC236}">
                <a16:creationId xmlns:a16="http://schemas.microsoft.com/office/drawing/2014/main" id="{1DE12423-20AE-1BA3-5E57-6D8D41C3A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65883"/>
            <a:ext cx="9753600" cy="4532090"/>
          </a:xfrm>
          <a:prstGeom prst="rect">
            <a:avLst/>
          </a:prstGeom>
        </p:spPr>
      </p:pic>
    </p:spTree>
    <p:extLst>
      <p:ext uri="{BB962C8B-B14F-4D97-AF65-F5344CB8AC3E}">
        <p14:creationId xmlns:p14="http://schemas.microsoft.com/office/powerpoint/2010/main" val="2372032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F47B-70EC-D24C-94AB-0720DD44687C}"/>
              </a:ext>
            </a:extLst>
          </p:cNvPr>
          <p:cNvSpPr>
            <a:spLocks noGrp="1"/>
          </p:cNvSpPr>
          <p:nvPr>
            <p:ph type="ctrTitle"/>
          </p:nvPr>
        </p:nvSpPr>
        <p:spPr>
          <a:xfrm>
            <a:off x="2632106" y="2854666"/>
            <a:ext cx="8212508" cy="574334"/>
          </a:xfrm>
        </p:spPr>
        <p:txBody>
          <a:bodyPr/>
          <a:lstStyle/>
          <a:p>
            <a:r>
              <a:rPr lang="en-US" sz="4400" dirty="0"/>
              <a:t>Case Study</a:t>
            </a:r>
          </a:p>
        </p:txBody>
      </p:sp>
    </p:spTree>
    <p:extLst>
      <p:ext uri="{BB962C8B-B14F-4D97-AF65-F5344CB8AC3E}">
        <p14:creationId xmlns:p14="http://schemas.microsoft.com/office/powerpoint/2010/main" val="3400094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Arial"/>
              </a:rPr>
              <a:t>The Issue</a:t>
            </a:r>
          </a:p>
        </p:txBody>
      </p:sp>
      <p:graphicFrame>
        <p:nvGraphicFramePr>
          <p:cNvPr id="5" name="Diagram 4"/>
          <p:cNvGraphicFramePr/>
          <p:nvPr/>
        </p:nvGraphicFramePr>
        <p:xfrm>
          <a:off x="1412225" y="1762489"/>
          <a:ext cx="9922403" cy="4124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14"/>
          <p:cNvSpPr>
            <a:spLocks noChangeArrowheads="1"/>
          </p:cNvSpPr>
          <p:nvPr/>
        </p:nvSpPr>
        <p:spPr bwMode="auto">
          <a:xfrm>
            <a:off x="3175" y="1207641"/>
            <a:ext cx="12188825" cy="338554"/>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a:latin typeface="Arial" panose="020B0604020202020204" pitchFamily="34" charset="0"/>
                <a:cs typeface="Arial" panose="020B0604020202020204" pitchFamily="34" charset="0"/>
              </a:rPr>
              <a:t>Identifying problems that impact physicians and patients </a:t>
            </a:r>
          </a:p>
        </p:txBody>
      </p:sp>
    </p:spTree>
    <p:extLst>
      <p:ext uri="{BB962C8B-B14F-4D97-AF65-F5344CB8AC3E}">
        <p14:creationId xmlns:p14="http://schemas.microsoft.com/office/powerpoint/2010/main" val="226322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Arial"/>
              </a:rPr>
              <a:t>Introducing Legislation</a:t>
            </a:r>
          </a:p>
        </p:txBody>
      </p:sp>
      <p:sp>
        <p:nvSpPr>
          <p:cNvPr id="5" name="TextBox 4">
            <a:extLst>
              <a:ext uri="{FF2B5EF4-FFF2-40B4-BE49-F238E27FC236}">
                <a16:creationId xmlns:a16="http://schemas.microsoft.com/office/drawing/2014/main" id="{F9745DE0-7293-A642-85B0-A649A0D0967F}"/>
              </a:ext>
            </a:extLst>
          </p:cNvPr>
          <p:cNvSpPr txBox="1">
            <a:spLocks noChangeArrowheads="1"/>
          </p:cNvSpPr>
          <p:nvPr/>
        </p:nvSpPr>
        <p:spPr bwMode="auto">
          <a:xfrm>
            <a:off x="956250" y="2755943"/>
            <a:ext cx="10325573" cy="1154675"/>
          </a:xfrm>
          <a:prstGeom prst="rect">
            <a:avLst/>
          </a:prstGeom>
          <a:noFill/>
          <a:ln w="9525">
            <a:solidFill>
              <a:srgbClr val="000000"/>
            </a:solidFill>
            <a:miter lim="800000"/>
            <a:headEnd/>
            <a:tailEnd/>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lvl="1" indent="0" algn="ctr">
              <a:lnSpc>
                <a:spcPct val="150000"/>
              </a:lnSpc>
              <a:spcAft>
                <a:spcPts val="400"/>
              </a:spcAft>
              <a:buNone/>
              <a:defRPr/>
            </a:pPr>
            <a:r>
              <a:rPr lang="en-US" altLang="en-US" sz="1600" dirty="0">
                <a:solidFill>
                  <a:srgbClr val="000000"/>
                </a:solidFill>
                <a:latin typeface="+mj-lt"/>
                <a:cs typeface="Georgia"/>
              </a:rPr>
              <a:t>Creates a loan repayment program for individuals who serve in a substance use disorder treatment job in a mental health professional shortage area, or an area of the country where the drug overdose death rate is higher than the national average.</a:t>
            </a:r>
          </a:p>
        </p:txBody>
      </p:sp>
      <p:grpSp>
        <p:nvGrpSpPr>
          <p:cNvPr id="2" name="Group 1"/>
          <p:cNvGrpSpPr/>
          <p:nvPr/>
        </p:nvGrpSpPr>
        <p:grpSpPr>
          <a:xfrm>
            <a:off x="1315773" y="3213388"/>
            <a:ext cx="3190875" cy="1833027"/>
            <a:chOff x="1314184" y="3213387"/>
            <a:chExt cx="3190875" cy="1833027"/>
          </a:xfrm>
        </p:grpSpPr>
        <p:sp>
          <p:nvSpPr>
            <p:cNvPr id="7" name="TextBox 6"/>
            <p:cNvSpPr txBox="1"/>
            <p:nvPr/>
          </p:nvSpPr>
          <p:spPr>
            <a:xfrm>
              <a:off x="1818915" y="4630403"/>
              <a:ext cx="1727590" cy="416011"/>
            </a:xfrm>
            <a:prstGeom prst="rect">
              <a:avLst/>
            </a:prstGeom>
            <a:noFill/>
            <a:ln w="38100">
              <a:solidFill>
                <a:srgbClr val="0D3A70"/>
              </a:solidFill>
            </a:ln>
          </p:spPr>
          <p:txBody>
            <a:bodyPr wrap="square" rtlCol="0" anchor="ctr">
              <a:spAutoFit/>
            </a:bodyPr>
            <a:lstStyle/>
            <a:p>
              <a:pPr marL="342900" indent="-342900">
                <a:lnSpc>
                  <a:spcPct val="150000"/>
                </a:lnSpc>
                <a:buFont typeface="Wingdings" panose="05000000000000000000" pitchFamily="2" charset="2"/>
                <a:buChar char="ü"/>
              </a:pPr>
              <a:r>
                <a:rPr lang="en-US" sz="1600" dirty="0">
                  <a:latin typeface="+mj-lt"/>
                </a:rPr>
                <a:t>Student Debt</a:t>
              </a:r>
            </a:p>
          </p:txBody>
        </p:sp>
        <p:cxnSp>
          <p:nvCxnSpPr>
            <p:cNvPr id="9" name="Straight Connector 8"/>
            <p:cNvCxnSpPr/>
            <p:nvPr/>
          </p:nvCxnSpPr>
          <p:spPr>
            <a:xfrm>
              <a:off x="1314184" y="3213387"/>
              <a:ext cx="3190875" cy="0"/>
            </a:xfrm>
            <a:prstGeom prst="line">
              <a:avLst/>
            </a:prstGeom>
            <a:ln>
              <a:solidFill>
                <a:srgbClr val="0D3A70"/>
              </a:solidFill>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4862011" y="3213387"/>
            <a:ext cx="5642359" cy="1833028"/>
            <a:chOff x="4860422" y="3213387"/>
            <a:chExt cx="5642359" cy="1833028"/>
          </a:xfrm>
        </p:grpSpPr>
        <p:sp>
          <p:nvSpPr>
            <p:cNvPr id="8" name="TextBox 7"/>
            <p:cNvSpPr txBox="1"/>
            <p:nvPr/>
          </p:nvSpPr>
          <p:spPr>
            <a:xfrm>
              <a:off x="5347399" y="4630404"/>
              <a:ext cx="1873798" cy="416011"/>
            </a:xfrm>
            <a:prstGeom prst="rect">
              <a:avLst/>
            </a:prstGeom>
            <a:noFill/>
            <a:ln w="38100">
              <a:solidFill>
                <a:srgbClr val="027F91"/>
              </a:solidFill>
            </a:ln>
          </p:spPr>
          <p:txBody>
            <a:bodyPr wrap="square" rtlCol="0" anchor="ctr">
              <a:spAutoFit/>
            </a:bodyPr>
            <a:lstStyle/>
            <a:p>
              <a:pPr marL="342900" indent="-342900">
                <a:lnSpc>
                  <a:spcPct val="150000"/>
                </a:lnSpc>
                <a:spcBef>
                  <a:spcPts val="8400"/>
                </a:spcBef>
                <a:spcAft>
                  <a:spcPts val="3000"/>
                </a:spcAft>
                <a:buFont typeface="Wingdings" panose="05000000000000000000" pitchFamily="2" charset="2"/>
                <a:buChar char="ü"/>
              </a:pPr>
              <a:r>
                <a:rPr lang="en-US" sz="1600" dirty="0">
                  <a:latin typeface="+mj-lt"/>
                </a:rPr>
                <a:t>Opioid Crisis</a:t>
              </a:r>
            </a:p>
          </p:txBody>
        </p:sp>
        <p:cxnSp>
          <p:nvCxnSpPr>
            <p:cNvPr id="10" name="Straight Connector 9"/>
            <p:cNvCxnSpPr/>
            <p:nvPr/>
          </p:nvCxnSpPr>
          <p:spPr>
            <a:xfrm>
              <a:off x="4860422" y="3213387"/>
              <a:ext cx="5642359" cy="0"/>
            </a:xfrm>
            <a:prstGeom prst="line">
              <a:avLst/>
            </a:prstGeom>
            <a:ln>
              <a:solidFill>
                <a:srgbClr val="22A49C"/>
              </a:solidFill>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076776" y="3535705"/>
            <a:ext cx="9911673" cy="1533536"/>
            <a:chOff x="1075187" y="3535705"/>
            <a:chExt cx="9911673" cy="1533536"/>
          </a:xfrm>
        </p:grpSpPr>
        <p:sp>
          <p:nvSpPr>
            <p:cNvPr id="6" name="TextBox 5"/>
            <p:cNvSpPr txBox="1"/>
            <p:nvPr/>
          </p:nvSpPr>
          <p:spPr>
            <a:xfrm>
              <a:off x="8602417" y="4653230"/>
              <a:ext cx="2384443" cy="416011"/>
            </a:xfrm>
            <a:prstGeom prst="rect">
              <a:avLst/>
            </a:prstGeom>
            <a:noFill/>
            <a:ln w="38100">
              <a:solidFill>
                <a:srgbClr val="11C7EB"/>
              </a:solidFill>
            </a:ln>
          </p:spPr>
          <p:txBody>
            <a:bodyPr wrap="square" rtlCol="0" anchor="ctr">
              <a:spAutoFit/>
            </a:bodyPr>
            <a:lstStyle/>
            <a:p>
              <a:pPr marL="342900" indent="-342900">
                <a:lnSpc>
                  <a:spcPct val="150000"/>
                </a:lnSpc>
                <a:buFont typeface="Wingdings" panose="05000000000000000000" pitchFamily="2" charset="2"/>
                <a:buChar char="ü"/>
              </a:pPr>
              <a:r>
                <a:rPr lang="en-US" sz="1600" dirty="0">
                  <a:latin typeface="+mj-lt"/>
                </a:rPr>
                <a:t>Physician Shortages</a:t>
              </a:r>
            </a:p>
          </p:txBody>
        </p:sp>
        <p:cxnSp>
          <p:nvCxnSpPr>
            <p:cNvPr id="11" name="Straight Connector 10"/>
            <p:cNvCxnSpPr/>
            <p:nvPr/>
          </p:nvCxnSpPr>
          <p:spPr>
            <a:xfrm>
              <a:off x="1075187" y="3535705"/>
              <a:ext cx="3659183" cy="7091"/>
            </a:xfrm>
            <a:prstGeom prst="line">
              <a:avLst/>
            </a:prstGeom>
            <a:ln>
              <a:solidFill>
                <a:srgbClr val="11C7EB"/>
              </a:solidFill>
            </a:ln>
          </p:spPr>
          <p:style>
            <a:lnRef idx="2">
              <a:schemeClr val="accent1"/>
            </a:lnRef>
            <a:fillRef idx="0">
              <a:schemeClr val="accent1"/>
            </a:fillRef>
            <a:effectRef idx="1">
              <a:schemeClr val="accent1"/>
            </a:effectRef>
            <a:fontRef idx="minor">
              <a:schemeClr val="tx1"/>
            </a:fontRef>
          </p:style>
        </p:cxnSp>
      </p:grpSp>
      <p:sp>
        <p:nvSpPr>
          <p:cNvPr id="12" name="Rectangle 14"/>
          <p:cNvSpPr>
            <a:spLocks noChangeArrowheads="1"/>
          </p:cNvSpPr>
          <p:nvPr/>
        </p:nvSpPr>
        <p:spPr bwMode="auto">
          <a:xfrm>
            <a:off x="1589" y="2152352"/>
            <a:ext cx="12188825" cy="307777"/>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400" b="1" dirty="0">
                <a:latin typeface="+mj-lt"/>
              </a:rPr>
              <a:t>The Substance Use Disorder Workforce Loan Repayment Act of 2018</a:t>
            </a:r>
          </a:p>
        </p:txBody>
      </p:sp>
    </p:spTree>
    <p:extLst>
      <p:ext uri="{BB962C8B-B14F-4D97-AF65-F5344CB8AC3E}">
        <p14:creationId xmlns:p14="http://schemas.microsoft.com/office/powerpoint/2010/main" val="183938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Arial"/>
              </a:rPr>
              <a:t>Advocacy Timeline – SUDs Act</a:t>
            </a:r>
          </a:p>
        </p:txBody>
      </p:sp>
      <p:graphicFrame>
        <p:nvGraphicFramePr>
          <p:cNvPr id="5" name="Diagram 4"/>
          <p:cNvGraphicFramePr/>
          <p:nvPr/>
        </p:nvGraphicFramePr>
        <p:xfrm>
          <a:off x="402818" y="1120546"/>
          <a:ext cx="5569479" cy="4110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6355943" y="1096204"/>
          <a:ext cx="5569479" cy="41101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1346533" y="5314997"/>
            <a:ext cx="9415849" cy="646331"/>
          </a:xfrm>
          <a:prstGeom prst="rect">
            <a:avLst/>
          </a:prstGeom>
          <a:noFill/>
          <a:ln w="44450">
            <a:solidFill>
              <a:srgbClr val="FFAA00"/>
            </a:solidFill>
          </a:ln>
        </p:spPr>
        <p:txBody>
          <a:bodyPr wrap="square" rtlCol="0">
            <a:spAutoFit/>
          </a:bodyPr>
          <a:lstStyle/>
          <a:p>
            <a:pPr algn="ctr"/>
            <a:r>
              <a:rPr lang="en-US" dirty="0">
                <a:latin typeface="+mj-lt"/>
              </a:rPr>
              <a:t>The AOA Public Policy team and osteopathic advocates conducted more than 225 meetings with Members of Congress and their staff on the SUDs Act</a:t>
            </a:r>
          </a:p>
        </p:txBody>
      </p:sp>
    </p:spTree>
    <p:extLst>
      <p:ext uri="{BB962C8B-B14F-4D97-AF65-F5344CB8AC3E}">
        <p14:creationId xmlns:p14="http://schemas.microsoft.com/office/powerpoint/2010/main" val="18714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How Does Advocacy Work?</a:t>
            </a:r>
          </a:p>
        </p:txBody>
      </p:sp>
      <p:sp>
        <p:nvSpPr>
          <p:cNvPr id="2" name="U-Turn Arrow 3">
            <a:extLst>
              <a:ext uri="{FF2B5EF4-FFF2-40B4-BE49-F238E27FC236}">
                <a16:creationId xmlns:a16="http://schemas.microsoft.com/office/drawing/2014/main" id="{29390165-94AE-CF28-9FC1-A80EE7411D12}"/>
              </a:ext>
            </a:extLst>
          </p:cNvPr>
          <p:cNvSpPr/>
          <p:nvPr/>
        </p:nvSpPr>
        <p:spPr>
          <a:xfrm>
            <a:off x="5018712" y="3173401"/>
            <a:ext cx="2803430" cy="822960"/>
          </a:xfrm>
          <a:prstGeom prst="uturnArrow">
            <a:avLst/>
          </a:prstGeom>
          <a:solidFill>
            <a:srgbClr val="0000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6" name="U-Turn Arrow 4">
            <a:extLst>
              <a:ext uri="{FF2B5EF4-FFF2-40B4-BE49-F238E27FC236}">
                <a16:creationId xmlns:a16="http://schemas.microsoft.com/office/drawing/2014/main" id="{E8D982F0-82D2-77FB-C587-F863DCF4EA89}"/>
              </a:ext>
            </a:extLst>
          </p:cNvPr>
          <p:cNvSpPr/>
          <p:nvPr/>
        </p:nvSpPr>
        <p:spPr>
          <a:xfrm flipH="1" flipV="1">
            <a:off x="4921205" y="4637922"/>
            <a:ext cx="2803430" cy="822960"/>
          </a:xfrm>
          <a:prstGeom prst="uturnArrow">
            <a:avLst/>
          </a:prstGeom>
          <a:solidFill>
            <a:srgbClr val="0000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4A8BB77-0A67-3F78-5946-3043B11185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5105" y="2585549"/>
            <a:ext cx="1593232" cy="1195235"/>
          </a:xfrm>
          <a:prstGeom prst="rect">
            <a:avLst/>
          </a:prstGeom>
        </p:spPr>
      </p:pic>
      <p:pic>
        <p:nvPicPr>
          <p:cNvPr id="8" name="Picture 7">
            <a:extLst>
              <a:ext uri="{FF2B5EF4-FFF2-40B4-BE49-F238E27FC236}">
                <a16:creationId xmlns:a16="http://schemas.microsoft.com/office/drawing/2014/main" id="{6B0EA655-D474-0944-331A-9DCBC7E74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398" y="3078421"/>
            <a:ext cx="1460612" cy="1095744"/>
          </a:xfrm>
          <a:prstGeom prst="rect">
            <a:avLst/>
          </a:prstGeom>
        </p:spPr>
      </p:pic>
      <p:pic>
        <p:nvPicPr>
          <p:cNvPr id="9" name="Picture 8">
            <a:extLst>
              <a:ext uri="{FF2B5EF4-FFF2-40B4-BE49-F238E27FC236}">
                <a16:creationId xmlns:a16="http://schemas.microsoft.com/office/drawing/2014/main" id="{8CD504D3-F9C1-BF4F-B865-8BAE288FD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a:xfrm>
            <a:off x="3837135" y="3071830"/>
            <a:ext cx="784234" cy="1176658"/>
          </a:xfrm>
          <a:prstGeom prst="rect">
            <a:avLst/>
          </a:prstGeom>
        </p:spPr>
      </p:pic>
      <p:sp>
        <p:nvSpPr>
          <p:cNvPr id="10" name="Rectangle 9">
            <a:extLst>
              <a:ext uri="{FF2B5EF4-FFF2-40B4-BE49-F238E27FC236}">
                <a16:creationId xmlns:a16="http://schemas.microsoft.com/office/drawing/2014/main" id="{3AB0C6C1-C704-6685-ABB5-65410E18D55F}"/>
              </a:ext>
            </a:extLst>
          </p:cNvPr>
          <p:cNvSpPr/>
          <p:nvPr/>
        </p:nvSpPr>
        <p:spPr>
          <a:xfrm>
            <a:off x="1725357" y="3996361"/>
            <a:ext cx="4043896" cy="839821"/>
          </a:xfrm>
          <a:prstGeom prst="rect">
            <a:avLst/>
          </a:prstGeom>
          <a:solidFill>
            <a:srgbClr val="F0EB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b="1" dirty="0">
                <a:solidFill>
                  <a:schemeClr val="tx1"/>
                </a:solidFill>
                <a:latin typeface="Arial" panose="020B0604020202020204" pitchFamily="34" charset="0"/>
                <a:cs typeface="Arial" panose="020B0604020202020204" pitchFamily="34" charset="0"/>
              </a:rPr>
              <a:t>Citizens influence governing behavior by participating in advocacy efforts</a:t>
            </a:r>
          </a:p>
        </p:txBody>
      </p:sp>
      <p:sp>
        <p:nvSpPr>
          <p:cNvPr id="11" name="Rectangle 10">
            <a:extLst>
              <a:ext uri="{FF2B5EF4-FFF2-40B4-BE49-F238E27FC236}">
                <a16:creationId xmlns:a16="http://schemas.microsoft.com/office/drawing/2014/main" id="{29955677-3F90-9166-59C0-4EDF3A70A656}"/>
              </a:ext>
            </a:extLst>
          </p:cNvPr>
          <p:cNvSpPr/>
          <p:nvPr/>
        </p:nvSpPr>
        <p:spPr>
          <a:xfrm>
            <a:off x="7299773" y="3800597"/>
            <a:ext cx="4043896" cy="837325"/>
          </a:xfrm>
          <a:prstGeom prst="rect">
            <a:avLst/>
          </a:prstGeom>
          <a:solidFill>
            <a:srgbClr val="F0EB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b="1" dirty="0">
                <a:solidFill>
                  <a:schemeClr val="tx1"/>
                </a:solidFill>
                <a:latin typeface="Arial" panose="020B0604020202020204" pitchFamily="34" charset="0"/>
                <a:cs typeface="Arial" panose="020B0604020202020204" pitchFamily="34" charset="0"/>
              </a:rPr>
              <a:t>Congress and the White House create laws and regulations to govern citizens</a:t>
            </a:r>
          </a:p>
        </p:txBody>
      </p:sp>
      <p:sp>
        <p:nvSpPr>
          <p:cNvPr id="12" name="Rectangle 11">
            <a:extLst>
              <a:ext uri="{FF2B5EF4-FFF2-40B4-BE49-F238E27FC236}">
                <a16:creationId xmlns:a16="http://schemas.microsoft.com/office/drawing/2014/main" id="{797046BC-45DB-15B8-447A-3046190E0701}"/>
              </a:ext>
            </a:extLst>
          </p:cNvPr>
          <p:cNvSpPr>
            <a:spLocks noChangeArrowheads="1"/>
          </p:cNvSpPr>
          <p:nvPr/>
        </p:nvSpPr>
        <p:spPr bwMode="auto">
          <a:xfrm>
            <a:off x="610765" y="2039439"/>
            <a:ext cx="2170631" cy="471902"/>
          </a:xfrm>
          <a:prstGeom prst="rect">
            <a:avLst/>
          </a:prstGeom>
          <a:noFill/>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eaLnBrk="1" hangingPunct="1">
              <a:buFont typeface="Arial" panose="020B0604020202020204" pitchFamily="34" charset="0"/>
              <a:buChar char="•"/>
              <a:defRPr/>
            </a:pPr>
            <a:r>
              <a:rPr lang="en-US" dirty="0">
                <a:solidFill>
                  <a:srgbClr val="000000"/>
                </a:solidFill>
                <a:latin typeface="Arial" panose="020B0604020202020204" pitchFamily="34" charset="0"/>
                <a:ea typeface="MS PGothic" charset="0"/>
                <a:cs typeface="Arial" panose="020B0604020202020204" pitchFamily="34" charset="0"/>
              </a:rPr>
              <a:t>Show support</a:t>
            </a:r>
          </a:p>
          <a:p>
            <a:pPr marL="285750" indent="-285750" eaLnBrk="1" hangingPunct="1">
              <a:buFont typeface="Arial" panose="020B0604020202020204" pitchFamily="34" charset="0"/>
              <a:buChar char="•"/>
              <a:defRPr/>
            </a:pPr>
            <a:r>
              <a:rPr lang="en-US" dirty="0">
                <a:solidFill>
                  <a:srgbClr val="000000"/>
                </a:solidFill>
                <a:latin typeface="Arial" panose="020B0604020202020204" pitchFamily="34" charset="0"/>
                <a:ea typeface="MS PGothic" charset="0"/>
                <a:cs typeface="Arial" panose="020B0604020202020204" pitchFamily="34" charset="0"/>
              </a:rPr>
              <a:t>Ask for change</a:t>
            </a:r>
          </a:p>
          <a:p>
            <a:pPr marL="285750" indent="-285750" eaLnBrk="1" hangingPunct="1">
              <a:buFont typeface="Arial" panose="020B0604020202020204" pitchFamily="34" charset="0"/>
              <a:buChar char="•"/>
              <a:defRPr/>
            </a:pPr>
            <a:r>
              <a:rPr lang="en-US" dirty="0">
                <a:solidFill>
                  <a:srgbClr val="000000"/>
                </a:solidFill>
                <a:latin typeface="Arial" panose="020B0604020202020204" pitchFamily="34" charset="0"/>
                <a:ea typeface="MS PGothic" charset="0"/>
                <a:cs typeface="Arial" panose="020B0604020202020204" pitchFamily="34" charset="0"/>
              </a:rPr>
              <a:t>Tell stories</a:t>
            </a:r>
          </a:p>
        </p:txBody>
      </p:sp>
      <p:sp>
        <p:nvSpPr>
          <p:cNvPr id="13" name="Rectangle 12">
            <a:extLst>
              <a:ext uri="{FF2B5EF4-FFF2-40B4-BE49-F238E27FC236}">
                <a16:creationId xmlns:a16="http://schemas.microsoft.com/office/drawing/2014/main" id="{EC739051-9F4A-CEE5-9F9C-34F7B6E50030}"/>
              </a:ext>
            </a:extLst>
          </p:cNvPr>
          <p:cNvSpPr>
            <a:spLocks noChangeArrowheads="1"/>
          </p:cNvSpPr>
          <p:nvPr/>
        </p:nvSpPr>
        <p:spPr bwMode="auto">
          <a:xfrm>
            <a:off x="2963417" y="1968942"/>
            <a:ext cx="1717912" cy="508589"/>
          </a:xfrm>
          <a:prstGeom prst="rect">
            <a:avLst/>
          </a:prstGeom>
          <a:noFill/>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eaLnBrk="1" hangingPunct="1">
              <a:buFont typeface="Arial" panose="020B0604020202020204" pitchFamily="34" charset="0"/>
              <a:buChar char="•"/>
              <a:defRPr/>
            </a:pPr>
            <a:r>
              <a:rPr lang="en-US" dirty="0">
                <a:solidFill>
                  <a:srgbClr val="000000"/>
                </a:solidFill>
                <a:latin typeface="Arial" panose="020B0604020202020204" pitchFamily="34" charset="0"/>
                <a:ea typeface="MS PGothic" charset="0"/>
                <a:cs typeface="Arial" panose="020B0604020202020204" pitchFamily="34" charset="0"/>
              </a:rPr>
              <a:t>Share ideas</a:t>
            </a:r>
          </a:p>
          <a:p>
            <a:pPr marL="285750" indent="-285750" eaLnBrk="1" hangingPunct="1">
              <a:buFont typeface="Arial" panose="020B0604020202020204" pitchFamily="34" charset="0"/>
              <a:buChar char="•"/>
              <a:defRPr/>
            </a:pPr>
            <a:r>
              <a:rPr lang="en-US" dirty="0">
                <a:solidFill>
                  <a:srgbClr val="000000"/>
                </a:solidFill>
                <a:latin typeface="Arial" panose="020B0604020202020204" pitchFamily="34" charset="0"/>
                <a:ea typeface="MS PGothic" charset="0"/>
                <a:cs typeface="Arial" panose="020B0604020202020204" pitchFamily="34" charset="0"/>
              </a:rPr>
              <a:t>Provide info</a:t>
            </a:r>
          </a:p>
        </p:txBody>
      </p:sp>
      <p:sp>
        <p:nvSpPr>
          <p:cNvPr id="14" name="Rounded Rectangular Callout 12">
            <a:extLst>
              <a:ext uri="{FF2B5EF4-FFF2-40B4-BE49-F238E27FC236}">
                <a16:creationId xmlns:a16="http://schemas.microsoft.com/office/drawing/2014/main" id="{B053B0E3-679C-4518-4528-56E028103EEC}"/>
              </a:ext>
            </a:extLst>
          </p:cNvPr>
          <p:cNvSpPr/>
          <p:nvPr/>
        </p:nvSpPr>
        <p:spPr>
          <a:xfrm>
            <a:off x="428743" y="1327181"/>
            <a:ext cx="4589969" cy="1730631"/>
          </a:xfrm>
          <a:prstGeom prst="wedgeRoundRectCallout">
            <a:avLst>
              <a:gd name="adj1" fmla="val -7331"/>
              <a:gd name="adj2" fmla="val 79014"/>
              <a:gd name="adj3" fmla="val 16667"/>
            </a:avLst>
          </a:prstGeom>
          <a:noFill/>
          <a:ln w="31750">
            <a:solidFill>
              <a:srgbClr val="0E396E"/>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73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Other Areas of Success</a:t>
            </a:r>
          </a:p>
        </p:txBody>
      </p:sp>
      <p:sp>
        <p:nvSpPr>
          <p:cNvPr id="5" name="Footer Placeholder 3">
            <a:extLst>
              <a:ext uri="{FF2B5EF4-FFF2-40B4-BE49-F238E27FC236}">
                <a16:creationId xmlns:a16="http://schemas.microsoft.com/office/drawing/2014/main" id="{915A6DB1-F0F5-4D89-8989-EEE5DDCB6361}"/>
              </a:ext>
            </a:extLst>
          </p:cNvPr>
          <p:cNvSpPr>
            <a:spLocks noGrp="1"/>
          </p:cNvSpPr>
          <p:nvPr>
            <p:ph type="ftr" sz="quarter" idx="10"/>
          </p:nvPr>
        </p:nvSpPr>
        <p:spPr>
          <a:xfrm>
            <a:off x="2026920" y="6265771"/>
            <a:ext cx="8138160" cy="460316"/>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SOMA ∙ Saturday, October 29, 2022</a:t>
            </a:r>
          </a:p>
        </p:txBody>
      </p:sp>
      <p:graphicFrame>
        <p:nvGraphicFramePr>
          <p:cNvPr id="2" name="Diagram 1">
            <a:extLst>
              <a:ext uri="{FF2B5EF4-FFF2-40B4-BE49-F238E27FC236}">
                <a16:creationId xmlns:a16="http://schemas.microsoft.com/office/drawing/2014/main" id="{297A69CF-2459-0CE1-493B-BD9B1FAF18AA}"/>
              </a:ext>
            </a:extLst>
          </p:cNvPr>
          <p:cNvGraphicFramePr/>
          <p:nvPr/>
        </p:nvGraphicFramePr>
        <p:xfrm>
          <a:off x="2176749" y="1144084"/>
          <a:ext cx="8232029" cy="492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5885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6CE7DE-94D0-544D-8D75-921505A1868A}"/>
              </a:ext>
            </a:extLst>
          </p:cNvPr>
          <p:cNvSpPr>
            <a:spLocks noGrp="1"/>
          </p:cNvSpPr>
          <p:nvPr>
            <p:ph type="title"/>
          </p:nvPr>
        </p:nvSpPr>
        <p:spPr>
          <a:xfrm>
            <a:off x="328084" y="301744"/>
            <a:ext cx="11863917" cy="654050"/>
          </a:xfrm>
        </p:spPr>
        <p:txBody>
          <a:bodyPr/>
          <a:lstStyle/>
          <a:p>
            <a:r>
              <a:rPr lang="en-US" sz="2800" dirty="0"/>
              <a:t>DO Day 2023 – In Conjunction with NOM Week!</a:t>
            </a:r>
          </a:p>
        </p:txBody>
      </p:sp>
      <p:pic>
        <p:nvPicPr>
          <p:cNvPr id="4" name="Picture 3">
            <a:extLst>
              <a:ext uri="{FF2B5EF4-FFF2-40B4-BE49-F238E27FC236}">
                <a16:creationId xmlns:a16="http://schemas.microsoft.com/office/drawing/2014/main" id="{CD36BBFB-C386-9F70-6410-5155EE2C7D0C}"/>
              </a:ext>
            </a:extLst>
          </p:cNvPr>
          <p:cNvPicPr>
            <a:picLocks noChangeAspect="1"/>
          </p:cNvPicPr>
          <p:nvPr/>
        </p:nvPicPr>
        <p:blipFill>
          <a:blip r:embed="rId2"/>
          <a:stretch>
            <a:fillRect/>
          </a:stretch>
        </p:blipFill>
        <p:spPr>
          <a:xfrm>
            <a:off x="963531" y="2745272"/>
            <a:ext cx="10277635" cy="1130979"/>
          </a:xfrm>
          <a:prstGeom prst="rect">
            <a:avLst/>
          </a:prstGeom>
        </p:spPr>
      </p:pic>
    </p:spTree>
    <p:extLst>
      <p:ext uri="{BB962C8B-B14F-4D97-AF65-F5344CB8AC3E}">
        <p14:creationId xmlns:p14="http://schemas.microsoft.com/office/powerpoint/2010/main" val="1177849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7">
            <a:extLst>
              <a:ext uri="{FF2B5EF4-FFF2-40B4-BE49-F238E27FC236}">
                <a16:creationId xmlns:a16="http://schemas.microsoft.com/office/drawing/2014/main" id="{462AE60E-1958-07C0-35EA-3DE78200DD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730" b="24038"/>
          <a:stretch/>
        </p:blipFill>
        <p:spPr>
          <a:xfrm>
            <a:off x="6095427" y="2694213"/>
            <a:ext cx="5800668" cy="3242423"/>
          </a:xfrm>
          <a:prstGeom prst="rect">
            <a:avLst/>
          </a:prstGeom>
          <a:ln w="38100">
            <a:solidFill>
              <a:srgbClr val="2F5391"/>
            </a:solidFill>
          </a:ln>
          <a:effectLst>
            <a:outerShdw blurRad="76200" dir="13500000" sy="23000" kx="1200000" algn="br" rotWithShape="0">
              <a:prstClr val="black">
                <a:alpha val="20000"/>
              </a:prstClr>
            </a:outerShdw>
          </a:effectLst>
          <a:scene3d>
            <a:camera prst="orthographicFront"/>
            <a:lightRig rig="threePt" dir="t"/>
          </a:scene3d>
        </p:spPr>
      </p:pic>
      <p:sp>
        <p:nvSpPr>
          <p:cNvPr id="15" name="Content Placeholder 3">
            <a:extLst>
              <a:ext uri="{FF2B5EF4-FFF2-40B4-BE49-F238E27FC236}">
                <a16:creationId xmlns:a16="http://schemas.microsoft.com/office/drawing/2014/main" id="{65DE588B-3CBD-D1E4-B624-4C4C0A11D762}"/>
              </a:ext>
            </a:extLst>
          </p:cNvPr>
          <p:cNvSpPr txBox="1">
            <a:spLocks/>
          </p:cNvSpPr>
          <p:nvPr/>
        </p:nvSpPr>
        <p:spPr>
          <a:xfrm>
            <a:off x="361661" y="1363143"/>
            <a:ext cx="5613450" cy="45787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Keynote speakers with live Q&amp;A</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Separate tracks for physicians, students, and affiliate leaders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Advocacy awards in individual and organizational public policy</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Smaller Congressional meeting groups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285 scheduled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199 House and 86 Senate</a:t>
            </a:r>
          </a:p>
        </p:txBody>
      </p:sp>
      <p:pic>
        <p:nvPicPr>
          <p:cNvPr id="16" name="Picture 15">
            <a:extLst>
              <a:ext uri="{FF2B5EF4-FFF2-40B4-BE49-F238E27FC236}">
                <a16:creationId xmlns:a16="http://schemas.microsoft.com/office/drawing/2014/main" id="{EEB0CA28-5292-047E-E226-37A97827318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5427" y="1066533"/>
            <a:ext cx="1087174" cy="1449565"/>
          </a:xfrm>
          <a:prstGeom prst="rect">
            <a:avLst/>
          </a:prstGeom>
          <a:ln w="19050">
            <a:solidFill>
              <a:srgbClr val="2F5391"/>
            </a:solidFill>
          </a:ln>
          <a:effectLst>
            <a:outerShdw blurRad="292100" dist="139700" dir="2700000" algn="tl" rotWithShape="0">
              <a:srgbClr val="333333">
                <a:alpha val="65000"/>
              </a:srgbClr>
            </a:outerShdw>
          </a:effectLst>
        </p:spPr>
      </p:pic>
      <p:pic>
        <p:nvPicPr>
          <p:cNvPr id="17" name="Content Placeholder 5">
            <a:extLst>
              <a:ext uri="{FF2B5EF4-FFF2-40B4-BE49-F238E27FC236}">
                <a16:creationId xmlns:a16="http://schemas.microsoft.com/office/drawing/2014/main" id="{03545A7B-A40D-465C-FE42-C744E991F4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6665" t="6512" r="16665" b="5688"/>
          <a:stretch/>
        </p:blipFill>
        <p:spPr>
          <a:xfrm>
            <a:off x="10591152" y="1066533"/>
            <a:ext cx="1087174" cy="1449565"/>
          </a:xfrm>
          <a:prstGeom prst="rect">
            <a:avLst/>
          </a:prstGeom>
          <a:ln w="19050">
            <a:solidFill>
              <a:srgbClr val="2F5391"/>
            </a:solidFill>
          </a:ln>
          <a:effectLst>
            <a:outerShdw blurRad="292100" dist="139700" dir="2700000" algn="tl" rotWithShape="0">
              <a:srgbClr val="333333">
                <a:alpha val="65000"/>
              </a:srgbClr>
            </a:outerShdw>
          </a:effectLst>
        </p:spPr>
      </p:pic>
      <p:pic>
        <p:nvPicPr>
          <p:cNvPr id="18" name="Picture 17" descr="Graphical user interface, text, application&#10;&#10;Description automatically generated">
            <a:extLst>
              <a:ext uri="{FF2B5EF4-FFF2-40B4-BE49-F238E27FC236}">
                <a16:creationId xmlns:a16="http://schemas.microsoft.com/office/drawing/2014/main" id="{1BEE0784-8739-FC2F-E89A-DC330530E5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2917" y="1076359"/>
            <a:ext cx="3143996" cy="1387288"/>
          </a:xfrm>
          <a:prstGeom prst="rect">
            <a:avLst/>
          </a:prstGeom>
          <a:ln w="19050">
            <a:solidFill>
              <a:srgbClr val="2F5391"/>
            </a:solidFill>
          </a:ln>
          <a:effectLst>
            <a:outerShdw blurRad="63500" sx="102000" sy="102000" algn="ctr" rotWithShape="0">
              <a:prstClr val="black">
                <a:alpha val="40000"/>
              </a:prstClr>
            </a:outerShdw>
          </a:effectLst>
        </p:spPr>
      </p:pic>
      <p:sp>
        <p:nvSpPr>
          <p:cNvPr id="19" name="Title 2">
            <a:extLst>
              <a:ext uri="{FF2B5EF4-FFF2-40B4-BE49-F238E27FC236}">
                <a16:creationId xmlns:a16="http://schemas.microsoft.com/office/drawing/2014/main" id="{DDDE05D2-ADBF-F688-11D2-E91EA8C70112}"/>
              </a:ext>
            </a:extLst>
          </p:cNvPr>
          <p:cNvSpPr>
            <a:spLocks noGrp="1"/>
          </p:cNvSpPr>
          <p:nvPr>
            <p:ph type="title"/>
          </p:nvPr>
        </p:nvSpPr>
        <p:spPr>
          <a:xfrm>
            <a:off x="512381" y="189074"/>
            <a:ext cx="11226901" cy="709559"/>
          </a:xfrm>
        </p:spPr>
        <p:txBody>
          <a:bodyPr/>
          <a:lstStyle/>
          <a:p>
            <a:r>
              <a:rPr lang="en-US" dirty="0"/>
              <a:t>DO Day 2023 Program</a:t>
            </a:r>
          </a:p>
        </p:txBody>
      </p:sp>
    </p:spTree>
    <p:extLst>
      <p:ext uri="{BB962C8B-B14F-4D97-AF65-F5344CB8AC3E}">
        <p14:creationId xmlns:p14="http://schemas.microsoft.com/office/powerpoint/2010/main" val="400341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678F-2777-E642-829E-C2EE26808FCD}"/>
              </a:ext>
            </a:extLst>
          </p:cNvPr>
          <p:cNvSpPr>
            <a:spLocks noGrp="1"/>
          </p:cNvSpPr>
          <p:nvPr>
            <p:ph type="title"/>
          </p:nvPr>
        </p:nvSpPr>
        <p:spPr/>
        <p:txBody>
          <a:bodyPr/>
          <a:lstStyle/>
          <a:p>
            <a:r>
              <a:rPr lang="en-US" sz="2400" dirty="0"/>
              <a:t>DO Day Issues</a:t>
            </a:r>
            <a:endParaRPr lang="en-US" dirty="0"/>
          </a:p>
        </p:txBody>
      </p:sp>
      <p:sp>
        <p:nvSpPr>
          <p:cNvPr id="5" name="Content Placeholder 2">
            <a:extLst>
              <a:ext uri="{FF2B5EF4-FFF2-40B4-BE49-F238E27FC236}">
                <a16:creationId xmlns:a16="http://schemas.microsoft.com/office/drawing/2014/main" id="{4F0274AF-AD5F-2096-9C9C-3ED38C0F2BC2}"/>
              </a:ext>
            </a:extLst>
          </p:cNvPr>
          <p:cNvSpPr txBox="1">
            <a:spLocks/>
          </p:cNvSpPr>
          <p:nvPr/>
        </p:nvSpPr>
        <p:spPr>
          <a:xfrm>
            <a:off x="406929" y="1216806"/>
            <a:ext cx="11378141" cy="4758692"/>
          </a:xfrm>
          <a:prstGeom prst="rect">
            <a:avLst/>
          </a:prstGeom>
          <a:scene3d>
            <a:camera prst="orthographicFront"/>
            <a:lightRig rig="threePt" dir="t"/>
          </a:scene3d>
          <a:sp3d>
            <a:bevelT/>
          </a:sp3d>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4B50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4B505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4B505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4B505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4B505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l"/>
            <a:endParaRPr lang="en-US" sz="2400" b="1" i="0" dirty="0">
              <a:solidFill>
                <a:srgbClr val="2A2A2A"/>
              </a:solidFill>
              <a:effectLst/>
              <a:latin typeface="Arial" panose="020B0604020202020204" pitchFamily="34" charset="0"/>
            </a:endParaRPr>
          </a:p>
          <a:p>
            <a:pPr algn="l"/>
            <a:r>
              <a:rPr lang="en-US" sz="2400" b="1" i="0" dirty="0">
                <a:solidFill>
                  <a:srgbClr val="2A2A2A"/>
                </a:solidFill>
                <a:effectLst/>
                <a:latin typeface="Arial" panose="020B0604020202020204" pitchFamily="34" charset="0"/>
              </a:rPr>
              <a:t>Protecting </a:t>
            </a:r>
            <a:r>
              <a:rPr lang="en-US" sz="2400" b="0" i="0" dirty="0">
                <a:solidFill>
                  <a:srgbClr val="2A2A2A"/>
                </a:solidFill>
                <a:effectLst/>
                <a:latin typeface="Arial" panose="020B0604020202020204" pitchFamily="34" charset="0"/>
              </a:rPr>
              <a:t>patient access to care and physician practices by advocating for positive updates to Medicare physician payment.</a:t>
            </a:r>
          </a:p>
          <a:p>
            <a:pPr algn="l"/>
            <a:endParaRPr lang="en-US" sz="2400" b="0" i="0" dirty="0">
              <a:solidFill>
                <a:srgbClr val="2A2A2A"/>
              </a:solidFill>
              <a:effectLst/>
              <a:latin typeface="Arial" panose="020B0604020202020204" pitchFamily="34" charset="0"/>
            </a:endParaRPr>
          </a:p>
          <a:p>
            <a:pPr algn="l"/>
            <a:r>
              <a:rPr lang="en-US" sz="2400" b="1" i="0" dirty="0">
                <a:solidFill>
                  <a:srgbClr val="2A2A2A"/>
                </a:solidFill>
                <a:effectLst/>
                <a:latin typeface="Arial" panose="020B0604020202020204" pitchFamily="34" charset="0"/>
              </a:rPr>
              <a:t>Expanding </a:t>
            </a:r>
            <a:r>
              <a:rPr lang="en-US" sz="2400" b="0" i="0" dirty="0">
                <a:solidFill>
                  <a:srgbClr val="2A2A2A"/>
                </a:solidFill>
                <a:effectLst/>
                <a:latin typeface="Arial" panose="020B0604020202020204" pitchFamily="34" charset="0"/>
              </a:rPr>
              <a:t>graduate medical education and the Teaching Health Center Graduate Medical Education (THCGME) program.</a:t>
            </a:r>
          </a:p>
          <a:p>
            <a:pPr algn="l"/>
            <a:endParaRPr lang="en-US" sz="2400" b="0" i="0" dirty="0">
              <a:solidFill>
                <a:srgbClr val="2A2A2A"/>
              </a:solidFill>
              <a:effectLst/>
              <a:latin typeface="Arial" panose="020B0604020202020204" pitchFamily="34" charset="0"/>
            </a:endParaRPr>
          </a:p>
          <a:p>
            <a:pPr algn="l"/>
            <a:r>
              <a:rPr lang="en-US" sz="2400" b="1" i="0" dirty="0">
                <a:solidFill>
                  <a:srgbClr val="2A2A2A"/>
                </a:solidFill>
                <a:effectLst/>
                <a:latin typeface="Arial" panose="020B0604020202020204" pitchFamily="34" charset="0"/>
              </a:rPr>
              <a:t>Advocating </a:t>
            </a:r>
            <a:r>
              <a:rPr lang="en-US" sz="2400" b="0" i="0" dirty="0">
                <a:solidFill>
                  <a:srgbClr val="2A2A2A"/>
                </a:solidFill>
                <a:effectLst/>
                <a:latin typeface="Arial" panose="020B0604020202020204" pitchFamily="34" charset="0"/>
              </a:rPr>
              <a:t>for student loan reform by encouraging Congress to support the REDI Act (S.704/H.R.1202).</a:t>
            </a:r>
          </a:p>
        </p:txBody>
      </p:sp>
    </p:spTree>
    <p:extLst>
      <p:ext uri="{BB962C8B-B14F-4D97-AF65-F5344CB8AC3E}">
        <p14:creationId xmlns:p14="http://schemas.microsoft.com/office/powerpoint/2010/main" val="67486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678F-2777-E642-829E-C2EE26808FCD}"/>
              </a:ext>
            </a:extLst>
          </p:cNvPr>
          <p:cNvSpPr>
            <a:spLocks noGrp="1"/>
          </p:cNvSpPr>
          <p:nvPr>
            <p:ph type="title"/>
          </p:nvPr>
        </p:nvSpPr>
        <p:spPr/>
        <p:txBody>
          <a:bodyPr/>
          <a:lstStyle/>
          <a:p>
            <a:r>
              <a:rPr lang="en-US" dirty="0"/>
              <a:t>Group Photo – U.S. Capitol</a:t>
            </a:r>
          </a:p>
        </p:txBody>
      </p:sp>
      <p:pic>
        <p:nvPicPr>
          <p:cNvPr id="4" name="Picture 3" descr="A group of people posing for a photo in front of a white building&#10;&#10;Description automatically generated">
            <a:extLst>
              <a:ext uri="{FF2B5EF4-FFF2-40B4-BE49-F238E27FC236}">
                <a16:creationId xmlns:a16="http://schemas.microsoft.com/office/drawing/2014/main" id="{82D09917-1C7E-27D2-3D85-5927244A1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135" y="1200286"/>
            <a:ext cx="7809730" cy="4731884"/>
          </a:xfrm>
          <a:prstGeom prst="rect">
            <a:avLst/>
          </a:prstGeom>
        </p:spPr>
      </p:pic>
    </p:spTree>
    <p:extLst>
      <p:ext uri="{BB962C8B-B14F-4D97-AF65-F5344CB8AC3E}">
        <p14:creationId xmlns:p14="http://schemas.microsoft.com/office/powerpoint/2010/main" val="669920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678F-2777-E642-829E-C2EE26808FCD}"/>
              </a:ext>
            </a:extLst>
          </p:cNvPr>
          <p:cNvSpPr>
            <a:spLocks noGrp="1"/>
          </p:cNvSpPr>
          <p:nvPr>
            <p:ph type="title"/>
          </p:nvPr>
        </p:nvSpPr>
        <p:spPr/>
        <p:txBody>
          <a:bodyPr/>
          <a:lstStyle/>
          <a:p>
            <a:r>
              <a:rPr lang="en-US" dirty="0"/>
              <a:t>DO Day Advocates on Capitol Hill</a:t>
            </a:r>
          </a:p>
        </p:txBody>
      </p:sp>
      <p:pic>
        <p:nvPicPr>
          <p:cNvPr id="4" name="Picture 3" descr="A group of people posing for a photo&#10;&#10;Description automatically generated">
            <a:extLst>
              <a:ext uri="{FF2B5EF4-FFF2-40B4-BE49-F238E27FC236}">
                <a16:creationId xmlns:a16="http://schemas.microsoft.com/office/drawing/2014/main" id="{5AF2E621-115C-9749-AFAF-B318AD6A2BC7}"/>
              </a:ext>
            </a:extLst>
          </p:cNvPr>
          <p:cNvPicPr>
            <a:picLocks noChangeAspect="1"/>
          </p:cNvPicPr>
          <p:nvPr/>
        </p:nvPicPr>
        <p:blipFill rotWithShape="1">
          <a:blip r:embed="rId2">
            <a:extLst>
              <a:ext uri="{28A0092B-C50C-407E-A947-70E740481C1C}">
                <a14:useLocalDpi xmlns:a14="http://schemas.microsoft.com/office/drawing/2010/main" val="0"/>
              </a:ext>
            </a:extLst>
          </a:blip>
          <a:srcRect l="6835" r="9402"/>
          <a:stretch/>
        </p:blipFill>
        <p:spPr>
          <a:xfrm>
            <a:off x="386650" y="2074643"/>
            <a:ext cx="3964678" cy="2708713"/>
          </a:xfrm>
          <a:prstGeom prst="rect">
            <a:avLst/>
          </a:prstGeom>
        </p:spPr>
      </p:pic>
      <p:pic>
        <p:nvPicPr>
          <p:cNvPr id="6" name="Picture 5" descr="A group of people holding a flag&#10;&#10;Description automatically generated with medium confidence">
            <a:extLst>
              <a:ext uri="{FF2B5EF4-FFF2-40B4-BE49-F238E27FC236}">
                <a16:creationId xmlns:a16="http://schemas.microsoft.com/office/drawing/2014/main" id="{AC7F63E2-9F63-0A14-C5A0-4B59C8071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37" r="14681"/>
          <a:stretch/>
        </p:blipFill>
        <p:spPr>
          <a:xfrm>
            <a:off x="8777412" y="2074643"/>
            <a:ext cx="3297395" cy="2708713"/>
          </a:xfrm>
          <a:prstGeom prst="rect">
            <a:avLst/>
          </a:prstGeom>
        </p:spPr>
      </p:pic>
      <p:pic>
        <p:nvPicPr>
          <p:cNvPr id="10" name="Picture 9" descr="A picture containing person, person, indoor, suit&#10;&#10;Description automatically generated">
            <a:extLst>
              <a:ext uri="{FF2B5EF4-FFF2-40B4-BE49-F238E27FC236}">
                <a16:creationId xmlns:a16="http://schemas.microsoft.com/office/drawing/2014/main" id="{DBBF7184-BE93-B6E8-38A8-601E06A6A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681" y="2174605"/>
            <a:ext cx="4145378" cy="2508787"/>
          </a:xfrm>
          <a:prstGeom prst="rect">
            <a:avLst/>
          </a:prstGeom>
        </p:spPr>
      </p:pic>
    </p:spTree>
    <p:extLst>
      <p:ext uri="{BB962C8B-B14F-4D97-AF65-F5344CB8AC3E}">
        <p14:creationId xmlns:p14="http://schemas.microsoft.com/office/powerpoint/2010/main" val="3327760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678F-2777-E642-829E-C2EE26808FCD}"/>
              </a:ext>
            </a:extLst>
          </p:cNvPr>
          <p:cNvSpPr>
            <a:spLocks noGrp="1"/>
          </p:cNvSpPr>
          <p:nvPr>
            <p:ph type="title"/>
          </p:nvPr>
        </p:nvSpPr>
        <p:spPr/>
        <p:txBody>
          <a:bodyPr/>
          <a:lstStyle/>
          <a:p>
            <a:r>
              <a:rPr lang="en-US" sz="2400" dirty="0"/>
              <a:t>Save the Date – DO Day on Capitol Hill 2024</a:t>
            </a:r>
            <a:endParaRPr lang="en-US" dirty="0"/>
          </a:p>
        </p:txBody>
      </p:sp>
      <p:pic>
        <p:nvPicPr>
          <p:cNvPr id="5" name="Picture 4" descr="Logo&#10;&#10;Description automatically generated with medium confidence">
            <a:extLst>
              <a:ext uri="{FF2B5EF4-FFF2-40B4-BE49-F238E27FC236}">
                <a16:creationId xmlns:a16="http://schemas.microsoft.com/office/drawing/2014/main" id="{BEB2C800-0F7D-4570-E352-835BDBA8D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674" y="1455290"/>
            <a:ext cx="4200651" cy="2362330"/>
          </a:xfrm>
          <a:prstGeom prst="rect">
            <a:avLst/>
          </a:prstGeom>
        </p:spPr>
      </p:pic>
      <p:sp>
        <p:nvSpPr>
          <p:cNvPr id="6" name="Content Placeholder 2">
            <a:extLst>
              <a:ext uri="{FF2B5EF4-FFF2-40B4-BE49-F238E27FC236}">
                <a16:creationId xmlns:a16="http://schemas.microsoft.com/office/drawing/2014/main" id="{04F803F0-B837-03B8-352F-50EDCE4C0C97}"/>
              </a:ext>
            </a:extLst>
          </p:cNvPr>
          <p:cNvSpPr txBox="1">
            <a:spLocks/>
          </p:cNvSpPr>
          <p:nvPr/>
        </p:nvSpPr>
        <p:spPr>
          <a:xfrm>
            <a:off x="1874518" y="4294266"/>
            <a:ext cx="9384031" cy="1352153"/>
          </a:xfrm>
          <a:prstGeom prst="rect">
            <a:avLst/>
          </a:prstGeom>
          <a:scene3d>
            <a:camera prst="orthographicFront"/>
            <a:lightRig rig="threePt" dir="t"/>
          </a:scene3d>
          <a:sp3d>
            <a:bevelT/>
          </a:sp3d>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4B50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4B5055"/>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4B505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4B505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4B505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A2A2A"/>
                </a:solidFill>
                <a:effectLst/>
                <a:uLnTx/>
                <a:uFillTx/>
                <a:latin typeface="Arial" panose="020B0604020202020204" pitchFamily="34" charset="0"/>
                <a:ea typeface="+mn-ea"/>
                <a:cs typeface="+mn-cs"/>
              </a:rPr>
              <a:t>April 13-14, 2024 | Virtual Conference</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solidFill>
                  <a:srgbClr val="2A2A2A"/>
                </a:solidFill>
                <a:latin typeface="Arial" panose="020B0604020202020204" pitchFamily="34" charset="0"/>
              </a:rPr>
              <a:t>April 17-18, 2024 | In-person Congressional Meetings</a:t>
            </a:r>
            <a:endParaRPr kumimoji="0" lang="en-US" sz="2800" b="0" i="0" u="none" strike="noStrike" kern="1200" cap="none" spc="0" normalizeH="0" baseline="0" noProof="0" dirty="0">
              <a:ln>
                <a:noFill/>
              </a:ln>
              <a:solidFill>
                <a:srgbClr val="2A2A2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573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F47B-70EC-D24C-94AB-0720DD44687C}"/>
              </a:ext>
            </a:extLst>
          </p:cNvPr>
          <p:cNvSpPr>
            <a:spLocks noGrp="1"/>
          </p:cNvSpPr>
          <p:nvPr>
            <p:ph type="ctrTitle"/>
          </p:nvPr>
        </p:nvSpPr>
        <p:spPr>
          <a:xfrm>
            <a:off x="2987040" y="2874507"/>
            <a:ext cx="7241059" cy="574334"/>
          </a:xfrm>
        </p:spPr>
        <p:txBody>
          <a:bodyPr/>
          <a:lstStyle/>
          <a:p>
            <a:r>
              <a:rPr lang="en-US" dirty="0"/>
              <a:t>Political Involvement</a:t>
            </a:r>
          </a:p>
        </p:txBody>
      </p:sp>
    </p:spTree>
    <p:extLst>
      <p:ext uri="{BB962C8B-B14F-4D97-AF65-F5344CB8AC3E}">
        <p14:creationId xmlns:p14="http://schemas.microsoft.com/office/powerpoint/2010/main" val="2417510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Different Types of PACs</a:t>
            </a:r>
          </a:p>
        </p:txBody>
      </p:sp>
      <p:sp>
        <p:nvSpPr>
          <p:cNvPr id="15" name="Freeform 14"/>
          <p:cNvSpPr/>
          <p:nvPr/>
        </p:nvSpPr>
        <p:spPr bwMode="auto">
          <a:xfrm>
            <a:off x="3255543" y="2078625"/>
            <a:ext cx="4231363" cy="694806"/>
          </a:xfrm>
          <a:custGeom>
            <a:avLst/>
            <a:gdLst>
              <a:gd name="connsiteX0" fmla="*/ 0 w 1255762"/>
              <a:gd name="connsiteY0" fmla="*/ 0 h 1878398"/>
              <a:gd name="connsiteX1" fmla="*/ 1255762 w 1255762"/>
              <a:gd name="connsiteY1" fmla="*/ 0 h 1878398"/>
              <a:gd name="connsiteX2" fmla="*/ 1255762 w 1255762"/>
              <a:gd name="connsiteY2" fmla="*/ 1878398 h 1878398"/>
              <a:gd name="connsiteX3" fmla="*/ 0 w 1255762"/>
              <a:gd name="connsiteY3" fmla="*/ 1878398 h 1878398"/>
              <a:gd name="connsiteX4" fmla="*/ 0 w 1255762"/>
              <a:gd name="connsiteY4" fmla="*/ 0 h 187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62" h="1878398">
                <a:moveTo>
                  <a:pt x="0" y="0"/>
                </a:moveTo>
                <a:lnTo>
                  <a:pt x="1255762" y="0"/>
                </a:lnTo>
                <a:lnTo>
                  <a:pt x="1255762" y="1878398"/>
                </a:lnTo>
                <a:lnTo>
                  <a:pt x="0" y="1878398"/>
                </a:lnTo>
                <a:lnTo>
                  <a:pt x="0" y="0"/>
                </a:lnTo>
                <a:close/>
              </a:path>
            </a:pathLst>
          </a:custGeom>
          <a:solidFill>
            <a:schemeClr val="bg1">
              <a:alpha val="0"/>
            </a:schemeClr>
          </a:solid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wrap="square" lIns="0" tIns="0" rIns="0" bIns="0">
            <a:spAutoFit/>
          </a:bodyPr>
          <a:lstStyle>
            <a:lvl1pPr marL="342900" indent="-342900" defTabSz="444500">
              <a:defRPr sz="2400">
                <a:solidFill>
                  <a:schemeClr val="tx1"/>
                </a:solidFill>
                <a:latin typeface="Gill Sans MT" panose="020B0502020104020203" pitchFamily="34" charset="0"/>
                <a:ea typeface="MS PGothic" panose="020B0600070205080204" pitchFamily="34" charset="-128"/>
              </a:defRPr>
            </a:lvl1pPr>
            <a:lvl2pPr defTabSz="444500">
              <a:defRPr sz="2400">
                <a:solidFill>
                  <a:schemeClr val="tx1"/>
                </a:solidFill>
                <a:latin typeface="Gill Sans MT" panose="020B0502020104020203" pitchFamily="34" charset="0"/>
                <a:ea typeface="MS PGothic" panose="020B0600070205080204" pitchFamily="34" charset="-128"/>
              </a:defRPr>
            </a:lvl2pPr>
            <a:lvl3pPr marL="1143000" indent="-228600" defTabSz="444500">
              <a:defRPr sz="2400">
                <a:solidFill>
                  <a:schemeClr val="tx1"/>
                </a:solidFill>
                <a:latin typeface="Gill Sans MT" panose="020B0502020104020203" pitchFamily="34" charset="0"/>
                <a:ea typeface="MS PGothic" panose="020B0600070205080204" pitchFamily="34" charset="-128"/>
              </a:defRPr>
            </a:lvl3pPr>
            <a:lvl4pPr marL="1600200" indent="-228600" defTabSz="444500">
              <a:defRPr sz="2400">
                <a:solidFill>
                  <a:schemeClr val="tx1"/>
                </a:solidFill>
                <a:latin typeface="Gill Sans MT" panose="020B0502020104020203" pitchFamily="34" charset="0"/>
                <a:ea typeface="MS PGothic" panose="020B0600070205080204" pitchFamily="34" charset="-128"/>
              </a:defRPr>
            </a:lvl4pPr>
            <a:lvl5pPr marL="2057400" indent="-228600" defTabSz="444500">
              <a:defRPr sz="2400">
                <a:solidFill>
                  <a:schemeClr val="tx1"/>
                </a:solidFill>
                <a:latin typeface="Gill Sans MT" panose="020B0502020104020203" pitchFamily="34" charset="0"/>
                <a:ea typeface="MS PGothic" panose="020B0600070205080204" pitchFamily="34" charset="-128"/>
              </a:defRPr>
            </a:lvl5pPr>
            <a:lvl6pPr marL="25146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1" indent="0" algn="l" defTabSz="444500" rtl="0" eaLnBrk="1" fontAlgn="auto" latinLnBrk="0" hangingPunct="1">
              <a:lnSpc>
                <a:spcPct val="100000"/>
              </a:lnSpc>
              <a:spcBef>
                <a:spcPts val="0"/>
              </a:spcBef>
              <a:spcAft>
                <a:spcPct val="1500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Candidate committees</a:t>
            </a:r>
          </a:p>
          <a:p>
            <a:pPr marL="171450" marR="0" lvl="1" indent="-171450" algn="l" defTabSz="444500" rtl="0" eaLnBrk="1" fontAlgn="auto" latinLnBrk="0" hangingPunct="1">
              <a:lnSpc>
                <a:spcPct val="100000"/>
              </a:lnSpc>
              <a:spcBef>
                <a:spcPts val="0"/>
              </a:spcBef>
              <a:spcAft>
                <a:spcPct val="15000"/>
              </a:spcAft>
              <a:buClrTx/>
              <a:buSzTx/>
              <a:buFont typeface="Arial"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Automatically created when a candidate declares an intention to run</a:t>
            </a:r>
          </a:p>
          <a:p>
            <a:pPr marL="171450" marR="0" lvl="1" indent="-171450" algn="l" defTabSz="444500" rtl="0" eaLnBrk="1" fontAlgn="auto" latinLnBrk="0" hangingPunct="1">
              <a:lnSpc>
                <a:spcPct val="100000"/>
              </a:lnSpc>
              <a:spcBef>
                <a:spcPts val="0"/>
              </a:spcBef>
              <a:spcAft>
                <a:spcPct val="15000"/>
              </a:spcAft>
              <a:buClrTx/>
              <a:buSzTx/>
              <a:buFont typeface="Arial"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Money donated goes directly to the candidate’s campaign and must be disclosed to the FEC</a:t>
            </a:r>
          </a:p>
        </p:txBody>
      </p:sp>
      <p:sp>
        <p:nvSpPr>
          <p:cNvPr id="16" name="TextBox 15"/>
          <p:cNvSpPr txBox="1"/>
          <p:nvPr/>
        </p:nvSpPr>
        <p:spPr>
          <a:xfrm>
            <a:off x="3261854" y="3869695"/>
            <a:ext cx="3196557" cy="246221"/>
          </a:xfrm>
          <a:prstGeom prst="rect">
            <a:avLst/>
          </a:prstGeom>
          <a:solidFill>
            <a:schemeClr val="bg1">
              <a:alpha val="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Political Action Committees (PACs)</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a:spLocks noChangeArrowheads="1"/>
          </p:cNvSpPr>
          <p:nvPr/>
        </p:nvSpPr>
        <p:spPr bwMode="auto">
          <a:xfrm>
            <a:off x="3186963" y="2891553"/>
            <a:ext cx="4292633" cy="900246"/>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Party committees</a:t>
            </a:r>
          </a:p>
          <a:p>
            <a:pPr marL="171450" marR="0" lvl="0" indent="-17145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Fundraise each election cycle in the same way that candidates do</a:t>
            </a:r>
          </a:p>
          <a:p>
            <a:pPr marL="171450" marR="0" lvl="0" indent="-17145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Parties may only raise "hard money," which is given by individuals and political action committees and is subject to federal contribution limits</a:t>
            </a:r>
            <a:endPar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sp>
        <p:nvSpPr>
          <p:cNvPr id="18" name="Freeform 17"/>
          <p:cNvSpPr/>
          <p:nvPr/>
        </p:nvSpPr>
        <p:spPr bwMode="auto">
          <a:xfrm>
            <a:off x="7819542" y="2100180"/>
            <a:ext cx="2379858" cy="415498"/>
          </a:xfrm>
          <a:custGeom>
            <a:avLst/>
            <a:gdLst>
              <a:gd name="connsiteX0" fmla="*/ 0 w 1255762"/>
              <a:gd name="connsiteY0" fmla="*/ 0 h 1878398"/>
              <a:gd name="connsiteX1" fmla="*/ 1255762 w 1255762"/>
              <a:gd name="connsiteY1" fmla="*/ 0 h 1878398"/>
              <a:gd name="connsiteX2" fmla="*/ 1255762 w 1255762"/>
              <a:gd name="connsiteY2" fmla="*/ 1878398 h 1878398"/>
              <a:gd name="connsiteX3" fmla="*/ 0 w 1255762"/>
              <a:gd name="connsiteY3" fmla="*/ 1878398 h 1878398"/>
              <a:gd name="connsiteX4" fmla="*/ 0 w 1255762"/>
              <a:gd name="connsiteY4" fmla="*/ 0 h 187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762" h="1878398">
                <a:moveTo>
                  <a:pt x="0" y="0"/>
                </a:moveTo>
                <a:lnTo>
                  <a:pt x="1255762" y="0"/>
                </a:lnTo>
                <a:lnTo>
                  <a:pt x="1255762" y="1878398"/>
                </a:lnTo>
                <a:lnTo>
                  <a:pt x="0" y="1878398"/>
                </a:lnTo>
                <a:lnTo>
                  <a:pt x="0" y="0"/>
                </a:lnTo>
                <a:close/>
              </a:path>
            </a:pathLst>
          </a:custGeom>
          <a:solidFill>
            <a:schemeClr val="bg1">
              <a:alpha val="0"/>
            </a:schemeClr>
          </a:solidFill>
          <a:ln>
            <a:no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wrap="square" lIns="91440" tIns="45720" rIns="91440" bIns="45720">
            <a:spAutoFit/>
          </a:bodyPr>
          <a:lstStyle>
            <a:lvl1pPr marL="342900" indent="-342900" defTabSz="444500">
              <a:defRPr sz="2400">
                <a:solidFill>
                  <a:schemeClr val="tx1"/>
                </a:solidFill>
                <a:latin typeface="Gill Sans MT" panose="020B0502020104020203" pitchFamily="34" charset="0"/>
                <a:ea typeface="MS PGothic" panose="020B0600070205080204" pitchFamily="34" charset="-128"/>
              </a:defRPr>
            </a:lvl1pPr>
            <a:lvl2pPr defTabSz="444500">
              <a:defRPr sz="2400">
                <a:solidFill>
                  <a:schemeClr val="tx1"/>
                </a:solidFill>
                <a:latin typeface="Gill Sans MT" panose="020B0502020104020203" pitchFamily="34" charset="0"/>
                <a:ea typeface="MS PGothic" panose="020B0600070205080204" pitchFamily="34" charset="-128"/>
              </a:defRPr>
            </a:lvl2pPr>
            <a:lvl3pPr marL="1143000" indent="-228600" defTabSz="444500">
              <a:defRPr sz="2400">
                <a:solidFill>
                  <a:schemeClr val="tx1"/>
                </a:solidFill>
                <a:latin typeface="Gill Sans MT" panose="020B0502020104020203" pitchFamily="34" charset="0"/>
                <a:ea typeface="MS PGothic" panose="020B0600070205080204" pitchFamily="34" charset="-128"/>
              </a:defRPr>
            </a:lvl3pPr>
            <a:lvl4pPr marL="1600200" indent="-228600" defTabSz="444500">
              <a:defRPr sz="2400">
                <a:solidFill>
                  <a:schemeClr val="tx1"/>
                </a:solidFill>
                <a:latin typeface="Gill Sans MT" panose="020B0502020104020203" pitchFamily="34" charset="0"/>
                <a:ea typeface="MS PGothic" panose="020B0600070205080204" pitchFamily="34" charset="-128"/>
              </a:defRPr>
            </a:lvl4pPr>
            <a:lvl5pPr marL="2057400" indent="-228600" defTabSz="444500">
              <a:defRPr sz="2400">
                <a:solidFill>
                  <a:schemeClr val="tx1"/>
                </a:solidFill>
                <a:latin typeface="Gill Sans MT" panose="020B0502020104020203" pitchFamily="34" charset="0"/>
                <a:ea typeface="MS PGothic" panose="020B0600070205080204" pitchFamily="34" charset="-128"/>
              </a:defRPr>
            </a:lvl5pPr>
            <a:lvl6pPr marL="25146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445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1" indent="0" algn="l" defTabSz="444500" rtl="0" eaLnBrk="1" fontAlgn="auto" latinLnBrk="0" hangingPunct="1">
              <a:lnSpc>
                <a:spcPct val="100000"/>
              </a:lnSpc>
              <a:spcBef>
                <a:spcPts val="0"/>
              </a:spcBef>
              <a:spcAft>
                <a:spcPct val="150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Cannot directly donate to federal candidates or parties</a:t>
            </a:r>
          </a:p>
        </p:txBody>
      </p:sp>
      <p:sp>
        <p:nvSpPr>
          <p:cNvPr id="19" name="TextBox 18"/>
          <p:cNvSpPr txBox="1"/>
          <p:nvPr/>
        </p:nvSpPr>
        <p:spPr>
          <a:xfrm>
            <a:off x="8223402" y="3232402"/>
            <a:ext cx="2454023" cy="246221"/>
          </a:xfrm>
          <a:prstGeom prst="rect">
            <a:avLst/>
          </a:prstGeom>
          <a:solidFill>
            <a:schemeClr val="bg1">
              <a:alpha val="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Issue-aligned</a:t>
            </a:r>
          </a:p>
        </p:txBody>
      </p:sp>
      <p:sp>
        <p:nvSpPr>
          <p:cNvPr id="20" name="TextBox 4"/>
          <p:cNvSpPr txBox="1">
            <a:spLocks noChangeArrowheads="1"/>
          </p:cNvSpPr>
          <p:nvPr/>
        </p:nvSpPr>
        <p:spPr bwMode="auto">
          <a:xfrm>
            <a:off x="8234035" y="2948741"/>
            <a:ext cx="2483913" cy="246221"/>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Party-aligned</a:t>
            </a:r>
          </a:p>
        </p:txBody>
      </p:sp>
      <p:sp>
        <p:nvSpPr>
          <p:cNvPr id="21" name="Rectangle 20"/>
          <p:cNvSpPr/>
          <p:nvPr/>
        </p:nvSpPr>
        <p:spPr bwMode="auto">
          <a:xfrm>
            <a:off x="2737181" y="1383713"/>
            <a:ext cx="2413868" cy="377267"/>
          </a:xfrm>
          <a:prstGeom prst="rect">
            <a:avLst/>
          </a:prstGeom>
          <a:solidFill>
            <a:srgbClr val="0000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p:cNvSpPr txBox="1">
            <a:spLocks noChangeArrowheads="1"/>
          </p:cNvSpPr>
          <p:nvPr/>
        </p:nvSpPr>
        <p:spPr bwMode="auto">
          <a:xfrm>
            <a:off x="2812854" y="1414380"/>
            <a:ext cx="1915909" cy="307777"/>
          </a:xfrm>
          <a:prstGeom prst="rect">
            <a:avLst/>
          </a:prstGeom>
          <a:noFill/>
          <a:ln>
            <a:noFill/>
          </a:ln>
        </p:spPr>
        <p:txBody>
          <a:bodyPr wrap="none">
            <a:spAutoFit/>
          </a:bodyP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rPr>
              <a:t>Political committees</a:t>
            </a:r>
          </a:p>
        </p:txBody>
      </p:sp>
      <p:cxnSp>
        <p:nvCxnSpPr>
          <p:cNvPr id="23" name="Straight Arrow Connector 22"/>
          <p:cNvCxnSpPr/>
          <p:nvPr/>
        </p:nvCxnSpPr>
        <p:spPr bwMode="auto">
          <a:xfrm>
            <a:off x="2812853" y="1760980"/>
            <a:ext cx="0" cy="2237503"/>
          </a:xfrm>
          <a:prstGeom prst="straightConnector1">
            <a:avLst/>
          </a:prstGeom>
          <a:solidFill>
            <a:schemeClr val="accent2"/>
          </a:solidFill>
          <a:ln w="12700" cmpd="sng">
            <a:solidFill>
              <a:schemeClr val="tx1">
                <a:lumMod val="50000"/>
                <a:lumOff val="50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bwMode="auto">
          <a:xfrm>
            <a:off x="2809303" y="4002165"/>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bwMode="auto">
          <a:xfrm>
            <a:off x="2816394" y="3048413"/>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bwMode="auto">
          <a:xfrm>
            <a:off x="2809303" y="2177518"/>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bwMode="auto">
          <a:xfrm>
            <a:off x="2812845" y="1869883"/>
            <a:ext cx="4666751"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sp>
        <p:nvSpPr>
          <p:cNvPr id="28" name="Rectangle 27"/>
          <p:cNvSpPr/>
          <p:nvPr/>
        </p:nvSpPr>
        <p:spPr bwMode="auto">
          <a:xfrm>
            <a:off x="7644182" y="1661557"/>
            <a:ext cx="2187799" cy="414994"/>
          </a:xfrm>
          <a:prstGeom prst="rect">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28"/>
          <p:cNvSpPr txBox="1">
            <a:spLocks noChangeArrowheads="1"/>
          </p:cNvSpPr>
          <p:nvPr/>
        </p:nvSpPr>
        <p:spPr bwMode="auto">
          <a:xfrm>
            <a:off x="7719853" y="1733299"/>
            <a:ext cx="1208472" cy="307777"/>
          </a:xfrm>
          <a:prstGeom prst="rect">
            <a:avLst/>
          </a:prstGeom>
          <a:noFill/>
          <a:ln>
            <a:noFill/>
          </a:ln>
        </p:spPr>
        <p:txBody>
          <a:bodyPr wrap="none">
            <a:spAutoFit/>
          </a:bodyP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rPr>
              <a:t>Super PACs</a:t>
            </a:r>
          </a:p>
        </p:txBody>
      </p:sp>
      <p:cxnSp>
        <p:nvCxnSpPr>
          <p:cNvPr id="30" name="Straight Arrow Connector 29"/>
          <p:cNvCxnSpPr/>
          <p:nvPr/>
        </p:nvCxnSpPr>
        <p:spPr bwMode="auto">
          <a:xfrm flipH="1">
            <a:off x="7808761" y="2083298"/>
            <a:ext cx="3471" cy="1285984"/>
          </a:xfrm>
          <a:prstGeom prst="straightConnector1">
            <a:avLst/>
          </a:prstGeom>
          <a:solidFill>
            <a:srgbClr val="559885"/>
          </a:solidFill>
          <a:ln w="12700" cmpd="sng">
            <a:solidFill>
              <a:schemeClr val="tx1">
                <a:lumMod val="50000"/>
                <a:lumOff val="50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bwMode="auto">
          <a:xfrm>
            <a:off x="7812310" y="3369282"/>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bwMode="auto">
          <a:xfrm>
            <a:off x="7815851" y="3077940"/>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bwMode="auto">
          <a:xfrm>
            <a:off x="7808760" y="2775015"/>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sp>
        <p:nvSpPr>
          <p:cNvPr id="34" name="Rectangle 33"/>
          <p:cNvSpPr/>
          <p:nvPr/>
        </p:nvSpPr>
        <p:spPr bwMode="auto">
          <a:xfrm>
            <a:off x="2793825" y="4308204"/>
            <a:ext cx="2187799" cy="377267"/>
          </a:xfrm>
          <a:prstGeom prst="rect">
            <a:avLst/>
          </a:prstGeom>
          <a:solidFill>
            <a:srgbClr val="11C7E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TextBox 34"/>
          <p:cNvSpPr txBox="1">
            <a:spLocks noChangeArrowheads="1"/>
          </p:cNvSpPr>
          <p:nvPr/>
        </p:nvSpPr>
        <p:spPr bwMode="auto">
          <a:xfrm>
            <a:off x="2869497" y="4338871"/>
            <a:ext cx="1148071" cy="307777"/>
          </a:xfrm>
          <a:prstGeom prst="rect">
            <a:avLst/>
          </a:prstGeom>
          <a:noFill/>
          <a:ln>
            <a:noFill/>
          </a:ln>
        </p:spPr>
        <p:txBody>
          <a:bodyPr wrap="none">
            <a:spAutoFit/>
          </a:bodyP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rPr>
              <a:t>Non-profits</a:t>
            </a:r>
          </a:p>
        </p:txBody>
      </p:sp>
      <p:sp>
        <p:nvSpPr>
          <p:cNvPr id="36" name="TextBox 35"/>
          <p:cNvSpPr txBox="1">
            <a:spLocks noChangeArrowheads="1"/>
          </p:cNvSpPr>
          <p:nvPr/>
        </p:nvSpPr>
        <p:spPr bwMode="auto">
          <a:xfrm>
            <a:off x="3312187" y="5300310"/>
            <a:ext cx="6756860" cy="415498"/>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 typeface="Arial" charset="0"/>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Issue groups often have a non-profit </a:t>
            </a: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501(c)(4) </a:t>
            </a: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arm. They can engage in some political activity, as long as such activities do not constitute the group’s main purpose. Reporting requirements are more relaxed</a:t>
            </a:r>
            <a:endPar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sp>
        <p:nvSpPr>
          <p:cNvPr id="37" name="TextBox 4"/>
          <p:cNvSpPr txBox="1">
            <a:spLocks noChangeArrowheads="1"/>
          </p:cNvSpPr>
          <p:nvPr/>
        </p:nvSpPr>
        <p:spPr bwMode="auto">
          <a:xfrm>
            <a:off x="8223401" y="2642871"/>
            <a:ext cx="2735770" cy="246221"/>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Candidate-aligned</a:t>
            </a:r>
          </a:p>
        </p:txBody>
      </p:sp>
      <p:sp>
        <p:nvSpPr>
          <p:cNvPr id="38" name="TextBox 37"/>
          <p:cNvSpPr txBox="1">
            <a:spLocks noChangeArrowheads="1"/>
          </p:cNvSpPr>
          <p:nvPr/>
        </p:nvSpPr>
        <p:spPr bwMode="auto">
          <a:xfrm>
            <a:off x="3312187" y="4753733"/>
            <a:ext cx="6814880" cy="415498"/>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0" marR="0" lvl="0" indent="0" algn="l" defTabSz="914400" rtl="0" eaLnBrk="1" fontAlgn="auto" latinLnBrk="0" hangingPunct="1">
              <a:lnSpc>
                <a:spcPct val="100000"/>
              </a:lnSpc>
              <a:spcBef>
                <a:spcPct val="0"/>
              </a:spcBef>
              <a:spcAft>
                <a:spcPts val="0"/>
              </a:spcAft>
              <a:buClrTx/>
              <a:buSzTx/>
              <a:buFont typeface="Arial" charset="0"/>
              <a:buNone/>
              <a:tabLst/>
              <a:defRPr/>
            </a:pPr>
            <a:r>
              <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501(c)(3) </a:t>
            </a: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groups cannot contribute monetarily to campaigns, nor can they endorse candidates or parties. 501(c)(3) groups can engage in nonpartisan activities that encourage political engagement</a:t>
            </a:r>
            <a:endParaRPr kumimoji="0" lang="en-US" altLang="en-US" sz="1050" b="1"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endParaRPr>
          </a:p>
        </p:txBody>
      </p:sp>
      <p:cxnSp>
        <p:nvCxnSpPr>
          <p:cNvPr id="39" name="Straight Arrow Connector 38"/>
          <p:cNvCxnSpPr/>
          <p:nvPr/>
        </p:nvCxnSpPr>
        <p:spPr bwMode="auto">
          <a:xfrm>
            <a:off x="2845992" y="4685471"/>
            <a:ext cx="0" cy="793449"/>
          </a:xfrm>
          <a:prstGeom prst="straightConnector1">
            <a:avLst/>
          </a:prstGeom>
          <a:solidFill>
            <a:srgbClr val="559885"/>
          </a:solidFill>
          <a:ln w="12700" cmpd="sng">
            <a:solidFill>
              <a:schemeClr val="tx1">
                <a:lumMod val="50000"/>
                <a:lumOff val="50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bwMode="auto">
          <a:xfrm>
            <a:off x="2865947" y="4933543"/>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bwMode="auto">
          <a:xfrm>
            <a:off x="2865947" y="5478919"/>
            <a:ext cx="370568" cy="0"/>
          </a:xfrm>
          <a:prstGeom prst="straightConnector1">
            <a:avLst/>
          </a:prstGeom>
          <a:solidFill>
            <a:srgbClr val="559885"/>
          </a:solidFill>
          <a:ln w="12700" cmpd="sng">
            <a:solidFill>
              <a:schemeClr val="tx1">
                <a:lumMod val="50000"/>
                <a:lumOff val="50000"/>
              </a:schemeClr>
            </a:solidFill>
            <a:prstDash val="sysDot"/>
            <a:headEnd type="none"/>
            <a:tailEnd type="triangle"/>
          </a:ln>
        </p:spPr>
        <p:style>
          <a:lnRef idx="1">
            <a:schemeClr val="dk1"/>
          </a:lnRef>
          <a:fillRef idx="0">
            <a:schemeClr val="dk1"/>
          </a:fillRef>
          <a:effectRef idx="0">
            <a:schemeClr val="dk1"/>
          </a:effectRef>
          <a:fontRef idx="minor">
            <a:schemeClr val="tx1"/>
          </a:fontRef>
        </p:style>
      </p:cxnSp>
      <p:sp>
        <p:nvSpPr>
          <p:cNvPr id="42" name="Rounded Rectangle 41">
            <a:extLst>
              <a:ext uri="{FF2B5EF4-FFF2-40B4-BE49-F238E27FC236}">
                <a16:creationId xmlns:a16="http://schemas.microsoft.com/office/drawing/2014/main" id="{DAA47A16-3A92-DE4F-8206-DC8BD87E98AC}"/>
              </a:ext>
            </a:extLst>
          </p:cNvPr>
          <p:cNvSpPr/>
          <p:nvPr/>
        </p:nvSpPr>
        <p:spPr>
          <a:xfrm>
            <a:off x="2647272" y="1315449"/>
            <a:ext cx="7479794" cy="2861778"/>
          </a:xfrm>
          <a:prstGeom prst="roundRect">
            <a:avLst>
              <a:gd name="adj" fmla="val 3206"/>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ounded Rectangle 42">
            <a:extLst>
              <a:ext uri="{FF2B5EF4-FFF2-40B4-BE49-F238E27FC236}">
                <a16:creationId xmlns:a16="http://schemas.microsoft.com/office/drawing/2014/main" id="{DAA47A16-3A92-DE4F-8206-DC8BD87E98AC}"/>
              </a:ext>
            </a:extLst>
          </p:cNvPr>
          <p:cNvSpPr/>
          <p:nvPr/>
        </p:nvSpPr>
        <p:spPr>
          <a:xfrm>
            <a:off x="2647272" y="4258076"/>
            <a:ext cx="7479795" cy="1498758"/>
          </a:xfrm>
          <a:prstGeom prst="roundRect">
            <a:avLst>
              <a:gd name="adj" fmla="val 3206"/>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7567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Differences Between PACs and Super PACs</a:t>
            </a:r>
          </a:p>
        </p:txBody>
      </p:sp>
      <p:sp>
        <p:nvSpPr>
          <p:cNvPr id="44" name="Rounded Rectangle 43"/>
          <p:cNvSpPr/>
          <p:nvPr/>
        </p:nvSpPr>
        <p:spPr>
          <a:xfrm>
            <a:off x="6655664" y="1396864"/>
            <a:ext cx="3474720" cy="96335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Super PACs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 PACs similarly pool money from like-minded individuals and are regulated by the FEC. Super PACs do not have contribution or donation limits, but unlike regular PACs, they cannot donate directly to a candidate</a:t>
            </a:r>
          </a:p>
        </p:txBody>
      </p:sp>
      <p:sp>
        <p:nvSpPr>
          <p:cNvPr id="45" name="Rounded Rectangle 44"/>
          <p:cNvSpPr/>
          <p:nvPr/>
        </p:nvSpPr>
        <p:spPr>
          <a:xfrm>
            <a:off x="2905159" y="1396863"/>
            <a:ext cx="3474720" cy="96859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PACs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Political Action Committees pool donations from people with similar views or goals to then spend on election activities. PACs are regulated by the FEC, which limits contributions to and from each PAC</a:t>
            </a:r>
          </a:p>
        </p:txBody>
      </p:sp>
      <p:sp>
        <p:nvSpPr>
          <p:cNvPr id="46" name="Rounded Rectangle 45">
            <a:extLst>
              <a:ext uri="{FF2B5EF4-FFF2-40B4-BE49-F238E27FC236}">
                <a16:creationId xmlns:a16="http://schemas.microsoft.com/office/drawing/2014/main" id="{35917937-7758-EC48-83BD-E516BD7BD7E8}"/>
              </a:ext>
            </a:extLst>
          </p:cNvPr>
          <p:cNvSpPr/>
          <p:nvPr/>
        </p:nvSpPr>
        <p:spPr>
          <a:xfrm>
            <a:off x="2821340" y="1320664"/>
            <a:ext cx="3627389" cy="4559971"/>
          </a:xfrm>
          <a:prstGeom prst="roundRect">
            <a:avLst>
              <a:gd name="adj" fmla="val 2245"/>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ounded Rectangle 46">
            <a:extLst>
              <a:ext uri="{FF2B5EF4-FFF2-40B4-BE49-F238E27FC236}">
                <a16:creationId xmlns:a16="http://schemas.microsoft.com/office/drawing/2014/main" id="{35917937-7758-EC48-83BD-E516BD7BD7E8}"/>
              </a:ext>
            </a:extLst>
          </p:cNvPr>
          <p:cNvSpPr/>
          <p:nvPr/>
        </p:nvSpPr>
        <p:spPr>
          <a:xfrm>
            <a:off x="6571844" y="1320664"/>
            <a:ext cx="3657600" cy="4559971"/>
          </a:xfrm>
          <a:prstGeom prst="roundRect">
            <a:avLst>
              <a:gd name="adj" fmla="val 2245"/>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8" name="Straight Arrow Connector 47"/>
          <p:cNvCxnSpPr/>
          <p:nvPr/>
        </p:nvCxnSpPr>
        <p:spPr>
          <a:xfrm flipH="1">
            <a:off x="4168961" y="3464399"/>
            <a:ext cx="0" cy="320040"/>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Oval 48"/>
          <p:cNvSpPr>
            <a:spLocks noChangeAspect="1"/>
          </p:cNvSpPr>
          <p:nvPr/>
        </p:nvSpPr>
        <p:spPr>
          <a:xfrm flipH="1">
            <a:off x="3798100" y="2667956"/>
            <a:ext cx="525423" cy="52542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a:t>
            </a:r>
          </a:p>
        </p:txBody>
      </p:sp>
      <p:grpSp>
        <p:nvGrpSpPr>
          <p:cNvPr id="50" name="Group 49"/>
          <p:cNvGrpSpPr/>
          <p:nvPr/>
        </p:nvGrpSpPr>
        <p:grpSpPr>
          <a:xfrm flipH="1">
            <a:off x="5543480" y="3841637"/>
            <a:ext cx="914400" cy="1040004"/>
            <a:chOff x="5633802" y="2936887"/>
            <a:chExt cx="914400" cy="1040004"/>
          </a:xfrm>
        </p:grpSpPr>
        <p:pic>
          <p:nvPicPr>
            <p:cNvPr id="52" name="Picture 14" descr="Speaker Icon 1912108"/>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940126" y="2936887"/>
              <a:ext cx="301752" cy="30175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flipH="1">
              <a:off x="5633802" y="3238227"/>
              <a:ext cx="914400" cy="73866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Campaign/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advocacy spending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contribution</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No limit</a:t>
              </a:r>
            </a:p>
          </p:txBody>
        </p:sp>
      </p:grpSp>
      <p:grpSp>
        <p:nvGrpSpPr>
          <p:cNvPr id="54" name="Group 53"/>
          <p:cNvGrpSpPr/>
          <p:nvPr/>
        </p:nvGrpSpPr>
        <p:grpSpPr>
          <a:xfrm flipH="1">
            <a:off x="3711761" y="3825067"/>
            <a:ext cx="914400" cy="933464"/>
            <a:chOff x="5611520" y="1795776"/>
            <a:chExt cx="914400" cy="933464"/>
          </a:xfrm>
        </p:grpSpPr>
        <p:pic>
          <p:nvPicPr>
            <p:cNvPr id="55" name="Picture 54"/>
            <p:cNvPicPr>
              <a:picLocks noChangeAspect="1"/>
            </p:cNvPicPr>
            <p:nvPr/>
          </p:nvPicPr>
          <p:blipFill>
            <a:blip r:embed="rId4">
              <a:grayscl/>
            </a:blip>
            <a:stretch>
              <a:fillRect/>
            </a:stretch>
          </p:blipFill>
          <p:spPr>
            <a:xfrm>
              <a:off x="5795555" y="1795776"/>
              <a:ext cx="546330" cy="301752"/>
            </a:xfrm>
            <a:prstGeom prst="rect">
              <a:avLst/>
            </a:prstGeom>
          </p:spPr>
        </p:pic>
        <p:sp>
          <p:nvSpPr>
            <p:cNvPr id="56" name="TextBox 55"/>
            <p:cNvSpPr txBox="1"/>
            <p:nvPr/>
          </p:nvSpPr>
          <p:spPr>
            <a:xfrm flipH="1">
              <a:off x="5611520" y="2129076"/>
              <a:ext cx="914400" cy="600164"/>
            </a:xfrm>
            <a:prstGeom prst="rect">
              <a:avLst/>
            </a:prstGeom>
            <a:noFill/>
            <a:ln>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party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contribution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$15,000</a:t>
              </a:r>
            </a:p>
          </p:txBody>
        </p:sp>
      </p:grpSp>
      <p:grpSp>
        <p:nvGrpSpPr>
          <p:cNvPr id="57" name="Group 56"/>
          <p:cNvGrpSpPr/>
          <p:nvPr/>
        </p:nvGrpSpPr>
        <p:grpSpPr>
          <a:xfrm flipH="1">
            <a:off x="4653929" y="3844731"/>
            <a:ext cx="914400" cy="898411"/>
            <a:chOff x="7056242" y="2802230"/>
            <a:chExt cx="914400" cy="898411"/>
          </a:xfrm>
        </p:grpSpPr>
        <p:sp>
          <p:nvSpPr>
            <p:cNvPr id="58" name="Oval 57"/>
            <p:cNvSpPr>
              <a:spLocks noChangeAspect="1"/>
            </p:cNvSpPr>
            <p:nvPr/>
          </p:nvSpPr>
          <p:spPr>
            <a:xfrm>
              <a:off x="7285656" y="2802230"/>
              <a:ext cx="455743" cy="455743"/>
            </a:xfrm>
            <a:prstGeom prst="ellipse">
              <a:avLst/>
            </a:prstGeom>
            <a:solidFill>
              <a:srgbClr val="BBE8E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PAC</a:t>
              </a:r>
            </a:p>
          </p:txBody>
        </p:sp>
        <p:sp>
          <p:nvSpPr>
            <p:cNvPr id="59" name="TextBox 58"/>
            <p:cNvSpPr txBox="1"/>
            <p:nvPr/>
          </p:nvSpPr>
          <p:spPr>
            <a:xfrm flipH="1">
              <a:off x="7056242" y="3223587"/>
              <a:ext cx="914400" cy="477054"/>
            </a:xfrm>
            <a:prstGeom prst="rect">
              <a:avLst/>
            </a:prstGeom>
            <a:noFill/>
          </p:spPr>
          <p:txBody>
            <a:bodyPr wrap="square" lIns="0" rIns="0" rtlCol="0">
              <a:spAutoFit/>
            </a:bodyPr>
            <a:lstStyle>
              <a:defPPr>
                <a:defRPr lang="en-US"/>
              </a:defPPr>
              <a:lvl1pPr algn="ctr">
                <a:defRPr sz="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PACs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contribution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$5,000</a:t>
              </a:r>
            </a:p>
          </p:txBody>
        </p:sp>
      </p:grpSp>
      <p:grpSp>
        <p:nvGrpSpPr>
          <p:cNvPr id="60" name="Group 59"/>
          <p:cNvGrpSpPr/>
          <p:nvPr/>
        </p:nvGrpSpPr>
        <p:grpSpPr>
          <a:xfrm flipH="1">
            <a:off x="2824007" y="3837703"/>
            <a:ext cx="914400" cy="920828"/>
            <a:chOff x="7086600" y="1795777"/>
            <a:chExt cx="914400" cy="920828"/>
          </a:xfrm>
        </p:grpSpPr>
        <p:pic>
          <p:nvPicPr>
            <p:cNvPr id="61" name="Picture 4" descr="http://krc.orient.ox.ac.uk/krc/images/silhouette-woman.png">
              <a:extLst>
                <a:ext uri="{FF2B5EF4-FFF2-40B4-BE49-F238E27FC236}">
                  <a16:creationId xmlns:a16="http://schemas.microsoft.com/office/drawing/2014/main" id="{C6A395F5-3132-6749-9A26-16D437131D64}"/>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97260" y="1795777"/>
              <a:ext cx="293080" cy="30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p:cNvSpPr txBox="1"/>
            <p:nvPr/>
          </p:nvSpPr>
          <p:spPr>
            <a:xfrm flipH="1">
              <a:off x="7086600" y="2116441"/>
              <a:ext cx="914400" cy="60016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 </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campaign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contribution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$5,000</a:t>
              </a:r>
            </a:p>
          </p:txBody>
        </p:sp>
      </p:grpSp>
      <p:cxnSp>
        <p:nvCxnSpPr>
          <p:cNvPr id="63" name="Straight Arrow Connector 62"/>
          <p:cNvCxnSpPr/>
          <p:nvPr/>
        </p:nvCxnSpPr>
        <p:spPr>
          <a:xfrm rot="10800000" flipH="1">
            <a:off x="3517659" y="2931731"/>
            <a:ext cx="228600" cy="0"/>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761488" y="2588831"/>
            <a:ext cx="914400" cy="844709"/>
            <a:chOff x="2534944" y="1993706"/>
            <a:chExt cx="914400" cy="844709"/>
          </a:xfrm>
        </p:grpSpPr>
        <p:sp>
          <p:nvSpPr>
            <p:cNvPr id="65" name="TextBox 64"/>
            <p:cNvSpPr txBox="1"/>
            <p:nvPr/>
          </p:nvSpPr>
          <p:spPr>
            <a:xfrm>
              <a:off x="2534944" y="2361361"/>
              <a:ext cx="914400" cy="4770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$5,000</a:t>
              </a:r>
            </a:p>
          </p:txBody>
        </p:sp>
        <p:pic>
          <p:nvPicPr>
            <p:cNvPr id="66" name="Picture 28" descr="Man Icon 244071"/>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264" y="1993706"/>
              <a:ext cx="365760" cy="36576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7742184" y="4931992"/>
            <a:ext cx="1371600" cy="948643"/>
            <a:chOff x="5176602" y="2905137"/>
            <a:chExt cx="1371600" cy="948643"/>
          </a:xfrm>
        </p:grpSpPr>
        <p:pic>
          <p:nvPicPr>
            <p:cNvPr id="68" name="Picture 14" descr="Speaker Icon 1912108"/>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1526" y="2905137"/>
              <a:ext cx="301752" cy="301752"/>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flipH="1">
              <a:off x="5176602" y="3238227"/>
              <a:ext cx="1371600" cy="61555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Campaign/advocacy spending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contribution</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No limit</a:t>
              </a:r>
            </a:p>
          </p:txBody>
        </p:sp>
      </p:grpSp>
      <p:grpSp>
        <p:nvGrpSpPr>
          <p:cNvPr id="70" name="Group 69"/>
          <p:cNvGrpSpPr/>
          <p:nvPr/>
        </p:nvGrpSpPr>
        <p:grpSpPr>
          <a:xfrm>
            <a:off x="7954478" y="3314860"/>
            <a:ext cx="914400" cy="1484730"/>
            <a:chOff x="4991034" y="4289209"/>
            <a:chExt cx="914400" cy="1484730"/>
          </a:xfrm>
          <a:noFill/>
        </p:grpSpPr>
        <p:sp>
          <p:nvSpPr>
            <p:cNvPr id="71" name="TextBox 70"/>
            <p:cNvSpPr txBox="1"/>
            <p:nvPr/>
          </p:nvSpPr>
          <p:spPr>
            <a:xfrm>
              <a:off x="4991034" y="5204552"/>
              <a:ext cx="914400" cy="569387"/>
            </a:xfrm>
            <a:prstGeom prst="rect">
              <a:avLst/>
            </a:prstGeom>
            <a:grpFill/>
            <a:ln>
              <a:noFill/>
            </a:ln>
          </p:spPr>
          <p:txBody>
            <a:bodyPr wrap="square" lIns="0" tIns="9144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 PAC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contribution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No limit</a:t>
              </a:r>
            </a:p>
          </p:txBody>
        </p:sp>
        <p:sp>
          <p:nvSpPr>
            <p:cNvPr id="72" name="Oval 71"/>
            <p:cNvSpPr>
              <a:spLocks noChangeAspect="1"/>
            </p:cNvSpPr>
            <p:nvPr/>
          </p:nvSpPr>
          <p:spPr>
            <a:xfrm>
              <a:off x="4991034" y="4289209"/>
              <a:ext cx="914400" cy="914400"/>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Super PAC</a:t>
              </a:r>
            </a:p>
          </p:txBody>
        </p:sp>
      </p:grpSp>
      <p:grpSp>
        <p:nvGrpSpPr>
          <p:cNvPr id="73" name="Group 72"/>
          <p:cNvGrpSpPr/>
          <p:nvPr/>
        </p:nvGrpSpPr>
        <p:grpSpPr>
          <a:xfrm>
            <a:off x="6811479" y="2451462"/>
            <a:ext cx="3200400" cy="391157"/>
            <a:chOff x="4836609" y="2399812"/>
            <a:chExt cx="3200400" cy="391157"/>
          </a:xfrm>
        </p:grpSpPr>
        <p:grpSp>
          <p:nvGrpSpPr>
            <p:cNvPr id="74" name="Group 73"/>
            <p:cNvGrpSpPr/>
            <p:nvPr/>
          </p:nvGrpSpPr>
          <p:grpSpPr>
            <a:xfrm>
              <a:off x="4836609" y="2445532"/>
              <a:ext cx="604653" cy="345437"/>
              <a:chOff x="4836609" y="2445532"/>
              <a:chExt cx="604653" cy="345437"/>
            </a:xfrm>
          </p:grpSpPr>
          <p:pic>
            <p:nvPicPr>
              <p:cNvPr id="84" name="Picture 28" descr="Man Icon 244071"/>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7495" y="2445532"/>
                <a:ext cx="182880" cy="1828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4836609" y="2683247"/>
                <a:ext cx="604653" cy="107722"/>
              </a:xfrm>
              <a:prstGeom prst="rect">
                <a:avLst/>
              </a:prstGeom>
              <a:noFill/>
              <a:ln>
                <a:noFill/>
              </a:ln>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a:t>
                </a:r>
              </a:p>
            </p:txBody>
          </p:sp>
        </p:grpSp>
        <p:grpSp>
          <p:nvGrpSpPr>
            <p:cNvPr id="75" name="Group 74"/>
            <p:cNvGrpSpPr/>
            <p:nvPr/>
          </p:nvGrpSpPr>
          <p:grpSpPr>
            <a:xfrm>
              <a:off x="6517120" y="2399812"/>
              <a:ext cx="692818" cy="391157"/>
              <a:chOff x="6517120" y="2399812"/>
              <a:chExt cx="692818" cy="391157"/>
            </a:xfrm>
          </p:grpSpPr>
          <p:pic>
            <p:nvPicPr>
              <p:cNvPr id="82" name="Picture 2" descr="exclamation Icon 89499"/>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26369" y="2399812"/>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6517120" y="2683247"/>
                <a:ext cx="692818" cy="107722"/>
              </a:xfrm>
              <a:prstGeom prst="rect">
                <a:avLst/>
              </a:prstGeom>
              <a:noFill/>
              <a:ln>
                <a:noFill/>
              </a:ln>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 group</a:t>
                </a:r>
              </a:p>
            </p:txBody>
          </p:sp>
        </p:grpSp>
        <p:grpSp>
          <p:nvGrpSpPr>
            <p:cNvPr id="76" name="Group 75"/>
            <p:cNvGrpSpPr/>
            <p:nvPr/>
          </p:nvGrpSpPr>
          <p:grpSpPr>
            <a:xfrm>
              <a:off x="7454798" y="2422672"/>
              <a:ext cx="582211" cy="368297"/>
              <a:chOff x="7454798" y="2422672"/>
              <a:chExt cx="582211" cy="368297"/>
            </a:xfrm>
          </p:grpSpPr>
          <p:pic>
            <p:nvPicPr>
              <p:cNvPr id="80" name="Picture 2" descr="building Icon 3529366"/>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31603" y="2422672"/>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7454798" y="2683247"/>
                <a:ext cx="582211" cy="107722"/>
              </a:xfrm>
              <a:prstGeom prst="rect">
                <a:avLst/>
              </a:prstGeom>
              <a:noFill/>
              <a:ln>
                <a:noFill/>
              </a:ln>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a:t>
                </a:r>
              </a:p>
            </p:txBody>
          </p:sp>
        </p:grpSp>
        <p:grpSp>
          <p:nvGrpSpPr>
            <p:cNvPr id="77" name="Group 76"/>
            <p:cNvGrpSpPr/>
            <p:nvPr/>
          </p:nvGrpSpPr>
          <p:grpSpPr>
            <a:xfrm>
              <a:off x="5791119" y="2445532"/>
              <a:ext cx="437940" cy="345437"/>
              <a:chOff x="5791119" y="2445532"/>
              <a:chExt cx="437940" cy="345437"/>
            </a:xfrm>
          </p:grpSpPr>
          <p:sp>
            <p:nvSpPr>
              <p:cNvPr id="78" name="TextBox 77"/>
              <p:cNvSpPr txBox="1"/>
              <p:nvPr/>
            </p:nvSpPr>
            <p:spPr>
              <a:xfrm>
                <a:off x="5791119" y="2683247"/>
                <a:ext cx="437940" cy="107722"/>
              </a:xfrm>
              <a:prstGeom prst="rect">
                <a:avLst/>
              </a:prstGeom>
              <a:noFill/>
              <a:ln>
                <a:noFill/>
              </a:ln>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Union</a:t>
                </a:r>
              </a:p>
            </p:txBody>
          </p:sp>
          <p:pic>
            <p:nvPicPr>
              <p:cNvPr id="79" name="Picture 78">
                <a:extLst>
                  <a:ext uri="{FF2B5EF4-FFF2-40B4-BE49-F238E27FC236}">
                    <a16:creationId xmlns:a16="http://schemas.microsoft.com/office/drawing/2014/main" id="{FADC12AF-4384-6044-925C-1D7AFA00A928}"/>
                  </a:ext>
                </a:extLst>
              </p:cNvPr>
              <p:cNvPicPr>
                <a:picLocks noChangeAspect="1"/>
              </p:cNvPicPr>
              <p:nvPr/>
            </p:nvPicPr>
            <p:blipFill>
              <a:blip r:embed="rId10" cstate="email">
                <a:duotone>
                  <a:schemeClr val="accent3">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863294" y="2445532"/>
                <a:ext cx="293589" cy="182880"/>
              </a:xfrm>
              <a:prstGeom prst="rect">
                <a:avLst/>
              </a:prstGeom>
              <a:noFill/>
            </p:spPr>
          </p:pic>
        </p:grpSp>
      </p:grpSp>
      <p:grpSp>
        <p:nvGrpSpPr>
          <p:cNvPr id="86" name="Group 85"/>
          <p:cNvGrpSpPr/>
          <p:nvPr/>
        </p:nvGrpSpPr>
        <p:grpSpPr>
          <a:xfrm rot="5400000">
            <a:off x="8320238" y="1677268"/>
            <a:ext cx="182880" cy="2560320"/>
            <a:chOff x="3270128" y="4394859"/>
            <a:chExt cx="365760" cy="1371600"/>
          </a:xfrm>
        </p:grpSpPr>
        <p:cxnSp>
          <p:nvCxnSpPr>
            <p:cNvPr id="87" name="Straight Connector 86"/>
            <p:cNvCxnSpPr/>
            <p:nvPr/>
          </p:nvCxnSpPr>
          <p:spPr>
            <a:xfrm>
              <a:off x="3626363" y="4394859"/>
              <a:ext cx="0" cy="137160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270128" y="4394859"/>
              <a:ext cx="365760"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270128" y="4852059"/>
              <a:ext cx="365760"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270128" y="5309259"/>
              <a:ext cx="365760"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270128" y="5766459"/>
              <a:ext cx="365760"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2" name="Straight Connector 91"/>
          <p:cNvCxnSpPr/>
          <p:nvPr/>
        </p:nvCxnSpPr>
        <p:spPr>
          <a:xfrm>
            <a:off x="8411678" y="3044106"/>
            <a:ext cx="0" cy="228600"/>
          </a:xfrm>
          <a:prstGeom prst="line">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411678" y="4751882"/>
            <a:ext cx="0" cy="228600"/>
          </a:xfrm>
          <a:prstGeom prst="line">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4" name="Picture 4" descr="http://krc.orient.ox.ac.uk/krc/images/silhouette-woman.png">
            <a:extLst>
              <a:ext uri="{FF2B5EF4-FFF2-40B4-BE49-F238E27FC236}">
                <a16:creationId xmlns:a16="http://schemas.microsoft.com/office/drawing/2014/main" id="{C6A395F5-3132-6749-9A26-16D437131D64}"/>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53993" y="3442588"/>
            <a:ext cx="293080" cy="30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Box 94"/>
          <p:cNvSpPr txBox="1"/>
          <p:nvPr/>
        </p:nvSpPr>
        <p:spPr>
          <a:xfrm>
            <a:off x="9143333" y="3763253"/>
            <a:ext cx="914400"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 </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campaign</a:t>
            </a:r>
          </a:p>
        </p:txBody>
      </p:sp>
      <p:cxnSp>
        <p:nvCxnSpPr>
          <p:cNvPr id="96" name="Straight Connector 95"/>
          <p:cNvCxnSpPr/>
          <p:nvPr/>
        </p:nvCxnSpPr>
        <p:spPr>
          <a:xfrm>
            <a:off x="8983179" y="3762694"/>
            <a:ext cx="321179" cy="0"/>
          </a:xfrm>
          <a:prstGeom prst="line">
            <a:avLst/>
          </a:prstGeom>
          <a:ln w="28575" cap="sq">
            <a:solidFill>
              <a:srgbClr val="E727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9010546" y="3636294"/>
            <a:ext cx="271737" cy="25391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p>
        </p:txBody>
      </p:sp>
      <p:cxnSp>
        <p:nvCxnSpPr>
          <p:cNvPr id="98" name="Elbow Connector 97"/>
          <p:cNvCxnSpPr/>
          <p:nvPr/>
        </p:nvCxnSpPr>
        <p:spPr>
          <a:xfrm rot="5400000" flipH="1" flipV="1">
            <a:off x="4633649" y="2434524"/>
            <a:ext cx="12700" cy="2704884"/>
          </a:xfrm>
          <a:prstGeom prst="bentConnector3">
            <a:avLst>
              <a:gd name="adj1" fmla="val 252000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5107174" y="3464399"/>
            <a:ext cx="0" cy="320040"/>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Elbow Connector 99"/>
          <p:cNvCxnSpPr>
            <a:stCxn id="49" idx="2"/>
          </p:cNvCxnSpPr>
          <p:nvPr/>
        </p:nvCxnSpPr>
        <p:spPr>
          <a:xfrm>
            <a:off x="4323522" y="2930667"/>
            <a:ext cx="334864" cy="53373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0800000" flipH="1">
            <a:off x="3532431" y="4019198"/>
            <a:ext cx="274320" cy="0"/>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H="1">
            <a:off x="4520498" y="4019198"/>
            <a:ext cx="274320" cy="0"/>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07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Primary Levels of Government</a:t>
            </a:r>
          </a:p>
        </p:txBody>
      </p:sp>
      <p:grpSp>
        <p:nvGrpSpPr>
          <p:cNvPr id="2" name="Group 1">
            <a:extLst>
              <a:ext uri="{FF2B5EF4-FFF2-40B4-BE49-F238E27FC236}">
                <a16:creationId xmlns:a16="http://schemas.microsoft.com/office/drawing/2014/main" id="{C05AEA77-C9D4-79BD-1459-6626339BACAC}"/>
              </a:ext>
            </a:extLst>
          </p:cNvPr>
          <p:cNvGrpSpPr/>
          <p:nvPr/>
        </p:nvGrpSpPr>
        <p:grpSpPr>
          <a:xfrm>
            <a:off x="2210239" y="1570874"/>
            <a:ext cx="8041091" cy="4137309"/>
            <a:chOff x="2920326" y="1870357"/>
            <a:chExt cx="6032389" cy="4137309"/>
          </a:xfrm>
        </p:grpSpPr>
        <p:pic>
          <p:nvPicPr>
            <p:cNvPr id="3" name="Picture 2">
              <a:extLst>
                <a:ext uri="{FF2B5EF4-FFF2-40B4-BE49-F238E27FC236}">
                  <a16:creationId xmlns:a16="http://schemas.microsoft.com/office/drawing/2014/main" id="{C158CE36-89C3-1FA2-578D-4A112E8DB6C2}"/>
                </a:ext>
              </a:extLst>
            </p:cNvPr>
            <p:cNvPicPr>
              <a:picLocks noChangeAspect="1"/>
            </p:cNvPicPr>
            <p:nvPr/>
          </p:nvPicPr>
          <p:blipFill rotWithShape="1">
            <a:blip r:embed="rId2"/>
            <a:srcRect b="21869"/>
            <a:stretch/>
          </p:blipFill>
          <p:spPr>
            <a:xfrm>
              <a:off x="2920326" y="1870357"/>
              <a:ext cx="5295387" cy="4137309"/>
            </a:xfrm>
            <a:prstGeom prst="rect">
              <a:avLst/>
            </a:prstGeom>
          </p:spPr>
        </p:pic>
        <p:pic>
          <p:nvPicPr>
            <p:cNvPr id="6" name="Picture 5">
              <a:extLst>
                <a:ext uri="{FF2B5EF4-FFF2-40B4-BE49-F238E27FC236}">
                  <a16:creationId xmlns:a16="http://schemas.microsoft.com/office/drawing/2014/main" id="{89EC2F59-469F-7378-4C54-52CE946BED70}"/>
                </a:ext>
              </a:extLst>
            </p:cNvPr>
            <p:cNvPicPr>
              <a:picLocks noChangeAspect="1"/>
            </p:cNvPicPr>
            <p:nvPr/>
          </p:nvPicPr>
          <p:blipFill>
            <a:blip r:embed="rId3"/>
            <a:stretch>
              <a:fillRect/>
            </a:stretch>
          </p:blipFill>
          <p:spPr>
            <a:xfrm>
              <a:off x="5062464" y="2195569"/>
              <a:ext cx="1009508" cy="1009508"/>
            </a:xfrm>
            <a:prstGeom prst="rect">
              <a:avLst/>
            </a:prstGeom>
          </p:spPr>
        </p:pic>
        <p:pic>
          <p:nvPicPr>
            <p:cNvPr id="7" name="Picture 6">
              <a:extLst>
                <a:ext uri="{FF2B5EF4-FFF2-40B4-BE49-F238E27FC236}">
                  <a16:creationId xmlns:a16="http://schemas.microsoft.com/office/drawing/2014/main" id="{0B4CA868-B532-783B-3C00-0CDF943B4229}"/>
                </a:ext>
              </a:extLst>
            </p:cNvPr>
            <p:cNvPicPr>
              <a:picLocks noChangeAspect="1"/>
            </p:cNvPicPr>
            <p:nvPr/>
          </p:nvPicPr>
          <p:blipFill>
            <a:blip r:embed="rId4"/>
            <a:stretch>
              <a:fillRect/>
            </a:stretch>
          </p:blipFill>
          <p:spPr>
            <a:xfrm>
              <a:off x="5088581" y="3596663"/>
              <a:ext cx="962670" cy="962670"/>
            </a:xfrm>
            <a:prstGeom prst="rect">
              <a:avLst/>
            </a:prstGeom>
          </p:spPr>
        </p:pic>
        <p:sp>
          <p:nvSpPr>
            <p:cNvPr id="8" name="Rectangle 14">
              <a:extLst>
                <a:ext uri="{FF2B5EF4-FFF2-40B4-BE49-F238E27FC236}">
                  <a16:creationId xmlns:a16="http://schemas.microsoft.com/office/drawing/2014/main" id="{AE66C783-C480-672E-EAE6-CBDB254A7936}"/>
                </a:ext>
              </a:extLst>
            </p:cNvPr>
            <p:cNvSpPr>
              <a:spLocks noChangeArrowheads="1"/>
            </p:cNvSpPr>
            <p:nvPr/>
          </p:nvSpPr>
          <p:spPr bwMode="auto">
            <a:xfrm>
              <a:off x="7360164" y="4982119"/>
              <a:ext cx="1592551" cy="830997"/>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a:latin typeface="+mj-lt"/>
                </a:rPr>
                <a:t>Local</a:t>
              </a:r>
            </a:p>
            <a:p>
              <a:pPr>
                <a:lnSpc>
                  <a:spcPct val="100000"/>
                </a:lnSpc>
                <a:spcBef>
                  <a:spcPct val="0"/>
                </a:spcBef>
                <a:buFontTx/>
                <a:buNone/>
                <a:defRPr/>
              </a:pPr>
              <a:r>
                <a:rPr lang="en-US" altLang="en-US" sz="1600" dirty="0">
                  <a:latin typeface="+mj-lt"/>
                </a:rPr>
                <a:t>   City councils</a:t>
              </a:r>
            </a:p>
            <a:p>
              <a:pPr>
                <a:lnSpc>
                  <a:spcPct val="100000"/>
                </a:lnSpc>
                <a:spcBef>
                  <a:spcPct val="0"/>
                </a:spcBef>
                <a:buFontTx/>
                <a:buNone/>
                <a:defRPr/>
              </a:pPr>
              <a:r>
                <a:rPr lang="en-US" altLang="en-US" sz="1600" dirty="0">
                  <a:latin typeface="+mj-lt"/>
                </a:rPr>
                <a:t>      School boards</a:t>
              </a:r>
            </a:p>
          </p:txBody>
        </p:sp>
        <p:sp>
          <p:nvSpPr>
            <p:cNvPr id="9" name="Rectangle 14">
              <a:extLst>
                <a:ext uri="{FF2B5EF4-FFF2-40B4-BE49-F238E27FC236}">
                  <a16:creationId xmlns:a16="http://schemas.microsoft.com/office/drawing/2014/main" id="{1EAD8E22-FB1A-0A81-69EA-0E9FD8EF0608}"/>
                </a:ext>
              </a:extLst>
            </p:cNvPr>
            <p:cNvSpPr>
              <a:spLocks noChangeArrowheads="1"/>
            </p:cNvSpPr>
            <p:nvPr/>
          </p:nvSpPr>
          <p:spPr bwMode="auto">
            <a:xfrm>
              <a:off x="6714704" y="3662499"/>
              <a:ext cx="1874091" cy="830997"/>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a:latin typeface="+mj-lt"/>
                </a:rPr>
                <a:t>State</a:t>
              </a:r>
            </a:p>
            <a:p>
              <a:pPr>
                <a:lnSpc>
                  <a:spcPct val="100000"/>
                </a:lnSpc>
                <a:spcBef>
                  <a:spcPct val="0"/>
                </a:spcBef>
                <a:buFontTx/>
                <a:buNone/>
                <a:defRPr/>
              </a:pPr>
              <a:r>
                <a:rPr lang="en-US" altLang="en-US" sz="1600" dirty="0">
                  <a:latin typeface="+mj-lt"/>
                </a:rPr>
                <a:t>   State legislators</a:t>
              </a:r>
            </a:p>
            <a:p>
              <a:pPr>
                <a:lnSpc>
                  <a:spcPct val="100000"/>
                </a:lnSpc>
                <a:spcBef>
                  <a:spcPct val="0"/>
                </a:spcBef>
                <a:buFontTx/>
                <a:buNone/>
                <a:defRPr/>
              </a:pPr>
              <a:r>
                <a:rPr lang="en-US" altLang="en-US" sz="1600" dirty="0">
                  <a:latin typeface="+mj-lt"/>
                </a:rPr>
                <a:t>       Regulatory bodies</a:t>
              </a:r>
            </a:p>
          </p:txBody>
        </p:sp>
        <p:sp>
          <p:nvSpPr>
            <p:cNvPr id="10" name="Rectangle 14">
              <a:extLst>
                <a:ext uri="{FF2B5EF4-FFF2-40B4-BE49-F238E27FC236}">
                  <a16:creationId xmlns:a16="http://schemas.microsoft.com/office/drawing/2014/main" id="{E0F0CD9C-8528-50CC-36DF-579147D085FA}"/>
                </a:ext>
              </a:extLst>
            </p:cNvPr>
            <p:cNvSpPr>
              <a:spLocks noChangeArrowheads="1"/>
            </p:cNvSpPr>
            <p:nvPr/>
          </p:nvSpPr>
          <p:spPr bwMode="auto">
            <a:xfrm>
              <a:off x="6007306" y="2085399"/>
              <a:ext cx="1887510" cy="830997"/>
            </a:xfrm>
            <a:prstGeom prst="rect">
              <a:avLst/>
            </a:prstGeom>
            <a:noFill/>
            <a:ln>
              <a:noFill/>
            </a:ln>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a:latin typeface="+mj-lt"/>
                </a:rPr>
                <a:t>Federal</a:t>
              </a:r>
            </a:p>
            <a:p>
              <a:pPr>
                <a:lnSpc>
                  <a:spcPct val="100000"/>
                </a:lnSpc>
                <a:spcBef>
                  <a:spcPct val="0"/>
                </a:spcBef>
                <a:buFontTx/>
                <a:buNone/>
                <a:defRPr/>
              </a:pPr>
              <a:r>
                <a:rPr lang="en-US" altLang="en-US" sz="1600" dirty="0">
                  <a:latin typeface="+mj-lt"/>
                </a:rPr>
                <a:t>    Federal legislators</a:t>
              </a:r>
            </a:p>
            <a:p>
              <a:pPr>
                <a:lnSpc>
                  <a:spcPct val="100000"/>
                </a:lnSpc>
                <a:spcBef>
                  <a:spcPct val="0"/>
                </a:spcBef>
                <a:buFontTx/>
                <a:buNone/>
                <a:defRPr/>
              </a:pPr>
              <a:r>
                <a:rPr lang="en-US" altLang="en-US" sz="1600" dirty="0">
                  <a:latin typeface="+mj-lt"/>
                </a:rPr>
                <a:t>       Regulatory bodies</a:t>
              </a:r>
            </a:p>
          </p:txBody>
        </p:sp>
        <p:pic>
          <p:nvPicPr>
            <p:cNvPr id="11" name="Picture 10">
              <a:extLst>
                <a:ext uri="{FF2B5EF4-FFF2-40B4-BE49-F238E27FC236}">
                  <a16:creationId xmlns:a16="http://schemas.microsoft.com/office/drawing/2014/main" id="{A910C5CA-04F8-0C51-AB59-218736E0ED0B}"/>
                </a:ext>
              </a:extLst>
            </p:cNvPr>
            <p:cNvPicPr>
              <a:picLocks noChangeAspect="1"/>
            </p:cNvPicPr>
            <p:nvPr/>
          </p:nvPicPr>
          <p:blipFill rotWithShape="1">
            <a:blip r:embed="rId5"/>
            <a:srcRect t="16146" b="26288"/>
            <a:stretch/>
          </p:blipFill>
          <p:spPr>
            <a:xfrm>
              <a:off x="4801742" y="4984792"/>
              <a:ext cx="1530952" cy="881297"/>
            </a:xfrm>
            <a:prstGeom prst="rect">
              <a:avLst/>
            </a:prstGeom>
          </p:spPr>
        </p:pic>
      </p:grpSp>
    </p:spTree>
    <p:extLst>
      <p:ext uri="{BB962C8B-B14F-4D97-AF65-F5344CB8AC3E}">
        <p14:creationId xmlns:p14="http://schemas.microsoft.com/office/powerpoint/2010/main" val="3576986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Different Types of Groups and Their Regulations</a:t>
            </a:r>
          </a:p>
        </p:txBody>
      </p:sp>
      <p:graphicFrame>
        <p:nvGraphicFramePr>
          <p:cNvPr id="44" name="Table 43"/>
          <p:cNvGraphicFramePr>
            <a:graphicFrameLocks noGrp="1"/>
          </p:cNvGraphicFramePr>
          <p:nvPr/>
        </p:nvGraphicFramePr>
        <p:xfrm>
          <a:off x="2433117" y="1841259"/>
          <a:ext cx="7467601" cy="3687408"/>
        </p:xfrm>
        <a:graphic>
          <a:graphicData uri="http://schemas.openxmlformats.org/drawingml/2006/table">
            <a:tbl>
              <a:tblPr/>
              <a:tblGrid>
                <a:gridCol w="1173481">
                  <a:extLst>
                    <a:ext uri="{9D8B030D-6E8A-4147-A177-3AD203B41FA5}">
                      <a16:colId xmlns:a16="http://schemas.microsoft.com/office/drawing/2014/main" val="20000"/>
                    </a:ext>
                  </a:extLst>
                </a:gridCol>
                <a:gridCol w="1049020">
                  <a:extLst>
                    <a:ext uri="{9D8B030D-6E8A-4147-A177-3AD203B41FA5}">
                      <a16:colId xmlns:a16="http://schemas.microsoft.com/office/drawing/2014/main" val="20001"/>
                    </a:ext>
                  </a:extLst>
                </a:gridCol>
                <a:gridCol w="1049020">
                  <a:extLst>
                    <a:ext uri="{9D8B030D-6E8A-4147-A177-3AD203B41FA5}">
                      <a16:colId xmlns:a16="http://schemas.microsoft.com/office/drawing/2014/main" val="20002"/>
                    </a:ext>
                  </a:extLst>
                </a:gridCol>
                <a:gridCol w="1049020">
                  <a:extLst>
                    <a:ext uri="{9D8B030D-6E8A-4147-A177-3AD203B41FA5}">
                      <a16:colId xmlns:a16="http://schemas.microsoft.com/office/drawing/2014/main" val="20003"/>
                    </a:ext>
                  </a:extLst>
                </a:gridCol>
                <a:gridCol w="1049020">
                  <a:extLst>
                    <a:ext uri="{9D8B030D-6E8A-4147-A177-3AD203B41FA5}">
                      <a16:colId xmlns:a16="http://schemas.microsoft.com/office/drawing/2014/main" val="20004"/>
                    </a:ext>
                  </a:extLst>
                </a:gridCol>
                <a:gridCol w="1126691">
                  <a:extLst>
                    <a:ext uri="{9D8B030D-6E8A-4147-A177-3AD203B41FA5}">
                      <a16:colId xmlns:a16="http://schemas.microsoft.com/office/drawing/2014/main" val="20005"/>
                    </a:ext>
                  </a:extLst>
                </a:gridCol>
                <a:gridCol w="971349">
                  <a:extLst>
                    <a:ext uri="{9D8B030D-6E8A-4147-A177-3AD203B41FA5}">
                      <a16:colId xmlns:a16="http://schemas.microsoft.com/office/drawing/2014/main" val="20006"/>
                    </a:ext>
                  </a:extLst>
                </a:gridCol>
              </a:tblGrid>
              <a:tr h="760056">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Contribution limit</a:t>
                      </a:r>
                    </a:p>
                  </a:txBody>
                  <a:tcPr marL="91435" marR="9143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Must disclose donors?</a:t>
                      </a:r>
                    </a:p>
                  </a:txBody>
                  <a:tcPr marL="91435" marR="9143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Can coordinate with candidate?</a:t>
                      </a:r>
                    </a:p>
                  </a:txBody>
                  <a:tcPr marL="91435" marR="9143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Can be primarily political?</a:t>
                      </a:r>
                    </a:p>
                  </a:txBody>
                  <a:tcPr marL="91435" marR="9143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Can expressly tell voters who to vote for? </a:t>
                      </a:r>
                    </a:p>
                  </a:txBody>
                  <a:tcPr marL="91435" marR="9143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Regulator</a:t>
                      </a:r>
                    </a:p>
                  </a:txBody>
                  <a:tcPr marL="91435" marR="9143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Traditional PACs </a:t>
                      </a:r>
                    </a:p>
                  </a:txBody>
                  <a:tcPr marL="91435" marR="91435" marT="45709" marB="45709"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$5,000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per year</a:t>
                      </a:r>
                    </a:p>
                  </a:txBody>
                  <a:tcPr marL="91435" marR="91435" marT="45709" marB="45709"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0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FEC</a:t>
                      </a:r>
                    </a:p>
                  </a:txBody>
                  <a:tcPr marL="91435" marR="91435" marT="45709" marB="45709" anchor="ctr" horzOverflow="overflow">
                    <a:lnL>
                      <a:noFill/>
                    </a:lnL>
                    <a:lnR>
                      <a:noFill/>
                    </a:lnR>
                    <a:lnT>
                      <a:noFill/>
                    </a:lnT>
                    <a:lnB w="12700"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838">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Super PAC </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Unlimited</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A02C1C"/>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0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FEC</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1838">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501(c)(4) </a:t>
                      </a:r>
                      <a:br>
                        <a:rPr kumimoji="0" lang="en-US" altLang="en-US" sz="11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br>
                      <a:r>
                        <a:rPr kumimoji="0" lang="en-US" altLang="en-US" sz="11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Non-profit</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Unlimited</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A02C1C"/>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A02C1C"/>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A02C1C"/>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A02C1C"/>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0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IRS</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1838">
                <a:tc>
                  <a:txBody>
                    <a:bodyPr/>
                    <a:lstStyle>
                      <a:lvl1pPr defTabSz="457200">
                        <a:lnSpc>
                          <a:spcPct val="90000"/>
                        </a:lnSpc>
                        <a:spcBef>
                          <a:spcPts val="1000"/>
                        </a:spcBef>
                        <a:buFont typeface="Arial" charset="0"/>
                        <a:defRPr sz="2400">
                          <a:solidFill>
                            <a:schemeClr val="tx1"/>
                          </a:solidFill>
                          <a:latin typeface="Georgia" charset="0"/>
                          <a:ea typeface="ＭＳ Ｐゴシック" charset="-128"/>
                        </a:defRPr>
                      </a:lvl1pPr>
                      <a:lvl2pPr marL="742950" indent="-285750" defTabSz="457200">
                        <a:lnSpc>
                          <a:spcPct val="90000"/>
                        </a:lnSpc>
                        <a:spcBef>
                          <a:spcPts val="500"/>
                        </a:spcBef>
                        <a:buFont typeface="Arial" charset="0"/>
                        <a:defRPr sz="2000">
                          <a:solidFill>
                            <a:schemeClr val="tx1"/>
                          </a:solidFill>
                          <a:latin typeface="Georgia" charset="0"/>
                          <a:ea typeface="ＭＳ Ｐゴシック" charset="-128"/>
                        </a:defRPr>
                      </a:lvl2pPr>
                      <a:lvl3pPr marL="1143000" indent="-228600" defTabSz="457200">
                        <a:lnSpc>
                          <a:spcPct val="90000"/>
                        </a:lnSpc>
                        <a:spcBef>
                          <a:spcPts val="500"/>
                        </a:spcBef>
                        <a:buFont typeface="Arial" charset="0"/>
                        <a:defRPr>
                          <a:solidFill>
                            <a:schemeClr val="tx1"/>
                          </a:solidFill>
                          <a:latin typeface="Georgia" charset="0"/>
                          <a:ea typeface="ＭＳ Ｐゴシック" charset="-128"/>
                        </a:defRPr>
                      </a:lvl3pPr>
                      <a:lvl4pPr marL="1600200" indent="-228600" defTabSz="4572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defTabSz="4572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527</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Non-profit</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Unlimited</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A02C1C"/>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x-none" sz="2400" b="0" i="0" u="none" strike="noStrike"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x-none" sz="2400" b="0" i="0" u="none" strike="noStrike" kern="1200" cap="none" normalizeH="0" baseline="0" dirty="0">
                        <a:ln>
                          <a:noFill/>
                        </a:ln>
                        <a:solidFill>
                          <a:srgbClr val="284D81"/>
                        </a:solidFill>
                        <a:effectLst/>
                        <a:latin typeface="Arial" panose="020B0604020202020204" pitchFamily="34" charset="0"/>
                        <a:ea typeface="ＭＳ Ｐゴシック" charset="-128"/>
                        <a:cs typeface="Arial" panose="020B0604020202020204" pitchFamily="34" charset="0"/>
                      </a:endParaRP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ＭＳ Ｐゴシック" charset="-128"/>
                        </a:defRPr>
                      </a:lvl1pPr>
                      <a:lvl2pPr marL="742950" indent="-285750">
                        <a:lnSpc>
                          <a:spcPct val="90000"/>
                        </a:lnSpc>
                        <a:spcBef>
                          <a:spcPts val="500"/>
                        </a:spcBef>
                        <a:buFont typeface="Arial" charset="0"/>
                        <a:defRPr sz="2000">
                          <a:solidFill>
                            <a:schemeClr val="tx1"/>
                          </a:solidFill>
                          <a:latin typeface="Georgia" charset="0"/>
                          <a:ea typeface="ＭＳ Ｐゴシック" charset="-128"/>
                        </a:defRPr>
                      </a:lvl2pPr>
                      <a:lvl3pPr marL="1143000" indent="-228600">
                        <a:lnSpc>
                          <a:spcPct val="90000"/>
                        </a:lnSpc>
                        <a:spcBef>
                          <a:spcPts val="500"/>
                        </a:spcBef>
                        <a:buFont typeface="Arial" charset="0"/>
                        <a:defRPr>
                          <a:solidFill>
                            <a:schemeClr val="tx1"/>
                          </a:solidFill>
                          <a:latin typeface="Georgia" charset="0"/>
                          <a:ea typeface="ＭＳ Ｐゴシック" charset="-128"/>
                        </a:defRPr>
                      </a:lvl3pPr>
                      <a:lvl4pPr marL="1600200" indent="-228600">
                        <a:lnSpc>
                          <a:spcPct val="90000"/>
                        </a:lnSpc>
                        <a:spcBef>
                          <a:spcPts val="500"/>
                        </a:spcBef>
                        <a:buFont typeface="Arial" charset="0"/>
                        <a:defRPr sz="1600">
                          <a:solidFill>
                            <a:schemeClr val="tx1"/>
                          </a:solidFill>
                          <a:latin typeface="Georgia" charset="0"/>
                          <a:ea typeface="ＭＳ Ｐゴシック" charset="-128"/>
                        </a:defRPr>
                      </a:lvl4pPr>
                      <a:lvl5pPr marL="2057400" indent="-228600">
                        <a:lnSpc>
                          <a:spcPct val="90000"/>
                        </a:lnSpc>
                        <a:spcBef>
                          <a:spcPts val="500"/>
                        </a:spcBef>
                        <a:buFont typeface="Arial" charset="0"/>
                        <a:defRPr sz="1600">
                          <a:solidFill>
                            <a:schemeClr val="tx1"/>
                          </a:solidFill>
                          <a:latin typeface="Georgia" charset="0"/>
                          <a:ea typeface="ＭＳ Ｐゴシック"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000" b="0"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IRS</a:t>
                      </a:r>
                    </a:p>
                  </a:txBody>
                  <a:tcPr marL="91435" marR="91435" marT="45709" marB="45709" anchor="ctr" horzOverflow="overflow">
                    <a:lnL>
                      <a:noFill/>
                    </a:lnL>
                    <a:lnR>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45" name="Group 44">
            <a:extLst>
              <a:ext uri="{FF2B5EF4-FFF2-40B4-BE49-F238E27FC236}">
                <a16:creationId xmlns:a16="http://schemas.microsoft.com/office/drawing/2014/main" id="{C43B77A0-7D53-4208-B856-ABABDE491388}"/>
              </a:ext>
            </a:extLst>
          </p:cNvPr>
          <p:cNvGrpSpPr/>
          <p:nvPr/>
        </p:nvGrpSpPr>
        <p:grpSpPr>
          <a:xfrm>
            <a:off x="4915925" y="2862697"/>
            <a:ext cx="547070" cy="215444"/>
            <a:chOff x="6288365" y="4368053"/>
            <a:chExt cx="1143101" cy="450170"/>
          </a:xfrm>
        </p:grpSpPr>
        <p:sp>
          <p:nvSpPr>
            <p:cNvPr id="46" name="Rounded Rectangle 109">
              <a:extLst>
                <a:ext uri="{FF2B5EF4-FFF2-40B4-BE49-F238E27FC236}">
                  <a16:creationId xmlns:a16="http://schemas.microsoft.com/office/drawing/2014/main" id="{4767D991-5D94-43C9-A0F8-258B51CF578C}"/>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06115422-FF0B-4892-8839-2AFE958A99DF}"/>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4552E67B-83A0-4012-B4F5-D77AD0F8A853}"/>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9" name="Picture 48">
              <a:extLst>
                <a:ext uri="{FF2B5EF4-FFF2-40B4-BE49-F238E27FC236}">
                  <a16:creationId xmlns:a16="http://schemas.microsoft.com/office/drawing/2014/main" id="{A4AC4B23-45D6-4055-A683-933DBC2C0F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50" name="Group 49">
            <a:extLst>
              <a:ext uri="{FF2B5EF4-FFF2-40B4-BE49-F238E27FC236}">
                <a16:creationId xmlns:a16="http://schemas.microsoft.com/office/drawing/2014/main" id="{139F07D7-0C0F-492D-B25D-0007853E57ED}"/>
              </a:ext>
            </a:extLst>
          </p:cNvPr>
          <p:cNvGrpSpPr/>
          <p:nvPr/>
        </p:nvGrpSpPr>
        <p:grpSpPr>
          <a:xfrm>
            <a:off x="4915925" y="4355419"/>
            <a:ext cx="547070" cy="230832"/>
            <a:chOff x="6288369" y="4907459"/>
            <a:chExt cx="1143102" cy="482324"/>
          </a:xfrm>
        </p:grpSpPr>
        <p:sp>
          <p:nvSpPr>
            <p:cNvPr id="52" name="Rounded Rectangle 114">
              <a:extLst>
                <a:ext uri="{FF2B5EF4-FFF2-40B4-BE49-F238E27FC236}">
                  <a16:creationId xmlns:a16="http://schemas.microsoft.com/office/drawing/2014/main" id="{A6FB9E27-AC2D-475C-9CEF-92DD36C3D23C}"/>
                </a:ext>
              </a:extLst>
            </p:cNvPr>
            <p:cNvSpPr/>
            <p:nvPr/>
          </p:nvSpPr>
          <p:spPr>
            <a:xfrm>
              <a:off x="6288369" y="4926779"/>
              <a:ext cx="1143102" cy="382595"/>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39AC53C0-285C-4D3E-B8C2-B62BD69A0C3A}"/>
                </a:ext>
              </a:extLst>
            </p:cNvPr>
            <p:cNvSpPr/>
            <p:nvPr/>
          </p:nvSpPr>
          <p:spPr>
            <a:xfrm>
              <a:off x="6334079" y="4963123"/>
              <a:ext cx="309902" cy="309901"/>
            </a:xfrm>
            <a:prstGeom prst="ellipse">
              <a:avLst/>
            </a:prstGeom>
            <a:solidFill>
              <a:srgbClr val="D8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62DE2A86-A4EF-46E0-A580-27E6D62BE229}"/>
                </a:ext>
              </a:extLst>
            </p:cNvPr>
            <p:cNvSpPr txBox="1"/>
            <p:nvPr/>
          </p:nvSpPr>
          <p:spPr>
            <a:xfrm>
              <a:off x="6589685" y="4907459"/>
              <a:ext cx="815851" cy="482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NO</a:t>
              </a:r>
            </a:p>
          </p:txBody>
        </p:sp>
        <p:pic>
          <p:nvPicPr>
            <p:cNvPr id="55" name="Picture 54">
              <a:extLst>
                <a:ext uri="{FF2B5EF4-FFF2-40B4-BE49-F238E27FC236}">
                  <a16:creationId xmlns:a16="http://schemas.microsoft.com/office/drawing/2014/main" id="{E732E42E-9C3C-4676-83D5-1771D029A6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302" y="4985003"/>
              <a:ext cx="236546" cy="253440"/>
            </a:xfrm>
            <a:prstGeom prst="rect">
              <a:avLst/>
            </a:prstGeom>
          </p:spPr>
        </p:pic>
      </p:grpSp>
      <p:grpSp>
        <p:nvGrpSpPr>
          <p:cNvPr id="56" name="Group 55">
            <a:extLst>
              <a:ext uri="{FF2B5EF4-FFF2-40B4-BE49-F238E27FC236}">
                <a16:creationId xmlns:a16="http://schemas.microsoft.com/office/drawing/2014/main" id="{3DA827F8-6EFC-4590-9ED0-DD72D1711989}"/>
              </a:ext>
            </a:extLst>
          </p:cNvPr>
          <p:cNvGrpSpPr/>
          <p:nvPr/>
        </p:nvGrpSpPr>
        <p:grpSpPr>
          <a:xfrm>
            <a:off x="5988289" y="4355419"/>
            <a:ext cx="547070" cy="230832"/>
            <a:chOff x="6288369" y="4907459"/>
            <a:chExt cx="1143102" cy="482324"/>
          </a:xfrm>
        </p:grpSpPr>
        <p:sp>
          <p:nvSpPr>
            <p:cNvPr id="57" name="Rounded Rectangle 114">
              <a:extLst>
                <a:ext uri="{FF2B5EF4-FFF2-40B4-BE49-F238E27FC236}">
                  <a16:creationId xmlns:a16="http://schemas.microsoft.com/office/drawing/2014/main" id="{12F032E7-ADC9-4053-AC7C-C89388D5F198}"/>
                </a:ext>
              </a:extLst>
            </p:cNvPr>
            <p:cNvSpPr/>
            <p:nvPr/>
          </p:nvSpPr>
          <p:spPr>
            <a:xfrm>
              <a:off x="6288369" y="4926779"/>
              <a:ext cx="1143102" cy="382595"/>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73F52686-1C5A-4198-8155-8F0EF9C8B117}"/>
                </a:ext>
              </a:extLst>
            </p:cNvPr>
            <p:cNvSpPr/>
            <p:nvPr/>
          </p:nvSpPr>
          <p:spPr>
            <a:xfrm>
              <a:off x="6334079" y="4963123"/>
              <a:ext cx="309902" cy="309901"/>
            </a:xfrm>
            <a:prstGeom prst="ellipse">
              <a:avLst/>
            </a:prstGeom>
            <a:solidFill>
              <a:srgbClr val="D8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633AA53C-2562-41C0-B2C9-9DD3BBCA2CEB}"/>
                </a:ext>
              </a:extLst>
            </p:cNvPr>
            <p:cNvSpPr txBox="1"/>
            <p:nvPr/>
          </p:nvSpPr>
          <p:spPr>
            <a:xfrm>
              <a:off x="6589685" y="4907459"/>
              <a:ext cx="815851" cy="482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NO</a:t>
              </a:r>
            </a:p>
          </p:txBody>
        </p:sp>
        <p:pic>
          <p:nvPicPr>
            <p:cNvPr id="60" name="Picture 59">
              <a:extLst>
                <a:ext uri="{FF2B5EF4-FFF2-40B4-BE49-F238E27FC236}">
                  <a16:creationId xmlns:a16="http://schemas.microsoft.com/office/drawing/2014/main" id="{EAEFF0E4-CAF7-4F19-946D-D76D82ECA4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302" y="4985003"/>
              <a:ext cx="236546" cy="253440"/>
            </a:xfrm>
            <a:prstGeom prst="rect">
              <a:avLst/>
            </a:prstGeom>
          </p:spPr>
        </p:pic>
      </p:grpSp>
      <p:grpSp>
        <p:nvGrpSpPr>
          <p:cNvPr id="61" name="Group 60">
            <a:extLst>
              <a:ext uri="{FF2B5EF4-FFF2-40B4-BE49-F238E27FC236}">
                <a16:creationId xmlns:a16="http://schemas.microsoft.com/office/drawing/2014/main" id="{D98964E3-B9BA-44EB-A3E2-24BD64FB8AA9}"/>
              </a:ext>
            </a:extLst>
          </p:cNvPr>
          <p:cNvGrpSpPr/>
          <p:nvPr/>
        </p:nvGrpSpPr>
        <p:grpSpPr>
          <a:xfrm>
            <a:off x="7021972" y="4355419"/>
            <a:ext cx="547070" cy="230832"/>
            <a:chOff x="6288369" y="4907459"/>
            <a:chExt cx="1143102" cy="482324"/>
          </a:xfrm>
        </p:grpSpPr>
        <p:sp>
          <p:nvSpPr>
            <p:cNvPr id="62" name="Rounded Rectangle 114">
              <a:extLst>
                <a:ext uri="{FF2B5EF4-FFF2-40B4-BE49-F238E27FC236}">
                  <a16:creationId xmlns:a16="http://schemas.microsoft.com/office/drawing/2014/main" id="{15D8197C-9F6B-410E-B9A7-116B35F1B7BB}"/>
                </a:ext>
              </a:extLst>
            </p:cNvPr>
            <p:cNvSpPr/>
            <p:nvPr/>
          </p:nvSpPr>
          <p:spPr>
            <a:xfrm>
              <a:off x="6288369" y="4926779"/>
              <a:ext cx="1143102" cy="382595"/>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3" name="Oval 62">
              <a:extLst>
                <a:ext uri="{FF2B5EF4-FFF2-40B4-BE49-F238E27FC236}">
                  <a16:creationId xmlns:a16="http://schemas.microsoft.com/office/drawing/2014/main" id="{18EE46F9-C362-4A56-83A9-CA7351994D65}"/>
                </a:ext>
              </a:extLst>
            </p:cNvPr>
            <p:cNvSpPr/>
            <p:nvPr/>
          </p:nvSpPr>
          <p:spPr>
            <a:xfrm>
              <a:off x="6334079" y="4963123"/>
              <a:ext cx="309902" cy="309901"/>
            </a:xfrm>
            <a:prstGeom prst="ellipse">
              <a:avLst/>
            </a:prstGeom>
            <a:solidFill>
              <a:srgbClr val="D8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4" name="TextBox 63">
              <a:extLst>
                <a:ext uri="{FF2B5EF4-FFF2-40B4-BE49-F238E27FC236}">
                  <a16:creationId xmlns:a16="http://schemas.microsoft.com/office/drawing/2014/main" id="{A47BE02C-2E12-4390-B9D3-7CC077F06C8B}"/>
                </a:ext>
              </a:extLst>
            </p:cNvPr>
            <p:cNvSpPr txBox="1"/>
            <p:nvPr/>
          </p:nvSpPr>
          <p:spPr>
            <a:xfrm>
              <a:off x="6589685" y="4907459"/>
              <a:ext cx="815851" cy="482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NO</a:t>
              </a:r>
            </a:p>
          </p:txBody>
        </p:sp>
        <p:pic>
          <p:nvPicPr>
            <p:cNvPr id="65" name="Picture 64">
              <a:extLst>
                <a:ext uri="{FF2B5EF4-FFF2-40B4-BE49-F238E27FC236}">
                  <a16:creationId xmlns:a16="http://schemas.microsoft.com/office/drawing/2014/main" id="{B3FA944C-8756-4C07-AFEB-DE97FF4BD4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302" y="4985003"/>
              <a:ext cx="236546" cy="253440"/>
            </a:xfrm>
            <a:prstGeom prst="rect">
              <a:avLst/>
            </a:prstGeom>
          </p:spPr>
        </p:pic>
      </p:grpSp>
      <p:grpSp>
        <p:nvGrpSpPr>
          <p:cNvPr id="66" name="Group 65">
            <a:extLst>
              <a:ext uri="{FF2B5EF4-FFF2-40B4-BE49-F238E27FC236}">
                <a16:creationId xmlns:a16="http://schemas.microsoft.com/office/drawing/2014/main" id="{6A8BE12E-872D-47EA-BED6-90AB03AF8377}"/>
              </a:ext>
            </a:extLst>
          </p:cNvPr>
          <p:cNvGrpSpPr/>
          <p:nvPr/>
        </p:nvGrpSpPr>
        <p:grpSpPr>
          <a:xfrm>
            <a:off x="8074943" y="4355419"/>
            <a:ext cx="547070" cy="230832"/>
            <a:chOff x="6288369" y="4907459"/>
            <a:chExt cx="1143102" cy="482324"/>
          </a:xfrm>
        </p:grpSpPr>
        <p:sp>
          <p:nvSpPr>
            <p:cNvPr id="67" name="Rounded Rectangle 114">
              <a:extLst>
                <a:ext uri="{FF2B5EF4-FFF2-40B4-BE49-F238E27FC236}">
                  <a16:creationId xmlns:a16="http://schemas.microsoft.com/office/drawing/2014/main" id="{57584505-8BD7-47F1-B54E-4DB35F6BCD6D}"/>
                </a:ext>
              </a:extLst>
            </p:cNvPr>
            <p:cNvSpPr/>
            <p:nvPr/>
          </p:nvSpPr>
          <p:spPr>
            <a:xfrm>
              <a:off x="6288369" y="4926779"/>
              <a:ext cx="1143102" cy="382595"/>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id="{01D466E4-D7C2-4547-AD2E-ED077D7BCF4E}"/>
                </a:ext>
              </a:extLst>
            </p:cNvPr>
            <p:cNvSpPr/>
            <p:nvPr/>
          </p:nvSpPr>
          <p:spPr>
            <a:xfrm>
              <a:off x="6334079" y="4963123"/>
              <a:ext cx="309902" cy="309901"/>
            </a:xfrm>
            <a:prstGeom prst="ellipse">
              <a:avLst/>
            </a:prstGeom>
            <a:solidFill>
              <a:srgbClr val="D8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A70ADADE-B450-4EE3-A462-DC9B8ECB2A07}"/>
                </a:ext>
              </a:extLst>
            </p:cNvPr>
            <p:cNvSpPr txBox="1"/>
            <p:nvPr/>
          </p:nvSpPr>
          <p:spPr>
            <a:xfrm>
              <a:off x="6589685" y="4907459"/>
              <a:ext cx="815851" cy="482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NO</a:t>
              </a:r>
            </a:p>
          </p:txBody>
        </p:sp>
        <p:pic>
          <p:nvPicPr>
            <p:cNvPr id="70" name="Picture 69">
              <a:extLst>
                <a:ext uri="{FF2B5EF4-FFF2-40B4-BE49-F238E27FC236}">
                  <a16:creationId xmlns:a16="http://schemas.microsoft.com/office/drawing/2014/main" id="{8E02C41F-B726-422F-96A4-5560451555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302" y="4985003"/>
              <a:ext cx="236546" cy="253440"/>
            </a:xfrm>
            <a:prstGeom prst="rect">
              <a:avLst/>
            </a:prstGeom>
          </p:spPr>
        </p:pic>
      </p:grpSp>
      <p:grpSp>
        <p:nvGrpSpPr>
          <p:cNvPr id="71" name="Group 70">
            <a:extLst>
              <a:ext uri="{FF2B5EF4-FFF2-40B4-BE49-F238E27FC236}">
                <a16:creationId xmlns:a16="http://schemas.microsoft.com/office/drawing/2014/main" id="{3B216AD2-0BA1-4892-B434-766642BC7ECF}"/>
              </a:ext>
            </a:extLst>
          </p:cNvPr>
          <p:cNvGrpSpPr/>
          <p:nvPr/>
        </p:nvGrpSpPr>
        <p:grpSpPr>
          <a:xfrm>
            <a:off x="5988289" y="5072322"/>
            <a:ext cx="547070" cy="230832"/>
            <a:chOff x="6288369" y="4907459"/>
            <a:chExt cx="1143102" cy="482324"/>
          </a:xfrm>
        </p:grpSpPr>
        <p:sp>
          <p:nvSpPr>
            <p:cNvPr id="72" name="Rounded Rectangle 114">
              <a:extLst>
                <a:ext uri="{FF2B5EF4-FFF2-40B4-BE49-F238E27FC236}">
                  <a16:creationId xmlns:a16="http://schemas.microsoft.com/office/drawing/2014/main" id="{F51CF197-61FF-4D9B-8532-F27419DB38EB}"/>
                </a:ext>
              </a:extLst>
            </p:cNvPr>
            <p:cNvSpPr/>
            <p:nvPr/>
          </p:nvSpPr>
          <p:spPr>
            <a:xfrm>
              <a:off x="6288369" y="4926779"/>
              <a:ext cx="1143102" cy="382595"/>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59C04F87-1DD3-4D55-ACC9-5632671E2E66}"/>
                </a:ext>
              </a:extLst>
            </p:cNvPr>
            <p:cNvSpPr/>
            <p:nvPr/>
          </p:nvSpPr>
          <p:spPr>
            <a:xfrm>
              <a:off x="6334079" y="4963123"/>
              <a:ext cx="309902" cy="309901"/>
            </a:xfrm>
            <a:prstGeom prst="ellipse">
              <a:avLst/>
            </a:prstGeom>
            <a:solidFill>
              <a:srgbClr val="D8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4" name="TextBox 73">
              <a:extLst>
                <a:ext uri="{FF2B5EF4-FFF2-40B4-BE49-F238E27FC236}">
                  <a16:creationId xmlns:a16="http://schemas.microsoft.com/office/drawing/2014/main" id="{AB11BF67-323E-410B-A720-64000D4A9663}"/>
                </a:ext>
              </a:extLst>
            </p:cNvPr>
            <p:cNvSpPr txBox="1"/>
            <p:nvPr/>
          </p:nvSpPr>
          <p:spPr>
            <a:xfrm>
              <a:off x="6589685" y="4907459"/>
              <a:ext cx="815851" cy="482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NO</a:t>
              </a:r>
            </a:p>
          </p:txBody>
        </p:sp>
        <p:pic>
          <p:nvPicPr>
            <p:cNvPr id="75" name="Picture 74">
              <a:extLst>
                <a:ext uri="{FF2B5EF4-FFF2-40B4-BE49-F238E27FC236}">
                  <a16:creationId xmlns:a16="http://schemas.microsoft.com/office/drawing/2014/main" id="{E131CDB0-214C-49ED-8E20-24D84977BA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302" y="4985003"/>
              <a:ext cx="236546" cy="253440"/>
            </a:xfrm>
            <a:prstGeom prst="rect">
              <a:avLst/>
            </a:prstGeom>
          </p:spPr>
        </p:pic>
      </p:grpSp>
      <p:grpSp>
        <p:nvGrpSpPr>
          <p:cNvPr id="76" name="Group 75">
            <a:extLst>
              <a:ext uri="{FF2B5EF4-FFF2-40B4-BE49-F238E27FC236}">
                <a16:creationId xmlns:a16="http://schemas.microsoft.com/office/drawing/2014/main" id="{240FEC4E-7CE8-4206-A87B-8BA56C408058}"/>
              </a:ext>
            </a:extLst>
          </p:cNvPr>
          <p:cNvGrpSpPr/>
          <p:nvPr/>
        </p:nvGrpSpPr>
        <p:grpSpPr>
          <a:xfrm>
            <a:off x="5988289" y="3596473"/>
            <a:ext cx="547070" cy="230832"/>
            <a:chOff x="6288369" y="4907459"/>
            <a:chExt cx="1143102" cy="482324"/>
          </a:xfrm>
        </p:grpSpPr>
        <p:sp>
          <p:nvSpPr>
            <p:cNvPr id="77" name="Rounded Rectangle 114">
              <a:extLst>
                <a:ext uri="{FF2B5EF4-FFF2-40B4-BE49-F238E27FC236}">
                  <a16:creationId xmlns:a16="http://schemas.microsoft.com/office/drawing/2014/main" id="{4B23B8CB-C611-4CE4-9F6B-DBD38F7041A2}"/>
                </a:ext>
              </a:extLst>
            </p:cNvPr>
            <p:cNvSpPr/>
            <p:nvPr/>
          </p:nvSpPr>
          <p:spPr>
            <a:xfrm>
              <a:off x="6288369" y="4926779"/>
              <a:ext cx="1143102" cy="382595"/>
            </a:xfrm>
            <a:prstGeom prst="roundRect">
              <a:avLst>
                <a:gd name="adj" fmla="val 50000"/>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AD480E08-722D-4CDC-953D-0F91687BE29A}"/>
                </a:ext>
              </a:extLst>
            </p:cNvPr>
            <p:cNvSpPr/>
            <p:nvPr/>
          </p:nvSpPr>
          <p:spPr>
            <a:xfrm>
              <a:off x="6334079" y="4963123"/>
              <a:ext cx="309902" cy="309901"/>
            </a:xfrm>
            <a:prstGeom prst="ellipse">
              <a:avLst/>
            </a:prstGeom>
            <a:solidFill>
              <a:srgbClr val="D8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9" name="TextBox 78">
              <a:extLst>
                <a:ext uri="{FF2B5EF4-FFF2-40B4-BE49-F238E27FC236}">
                  <a16:creationId xmlns:a16="http://schemas.microsoft.com/office/drawing/2014/main" id="{C7A3E89F-0C71-4DD6-A11E-E2CC00828B7B}"/>
                </a:ext>
              </a:extLst>
            </p:cNvPr>
            <p:cNvSpPr txBox="1"/>
            <p:nvPr/>
          </p:nvSpPr>
          <p:spPr>
            <a:xfrm>
              <a:off x="6589685" y="4907459"/>
              <a:ext cx="815851" cy="482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NO</a:t>
              </a:r>
            </a:p>
          </p:txBody>
        </p:sp>
        <p:pic>
          <p:nvPicPr>
            <p:cNvPr id="80" name="Picture 79">
              <a:extLst>
                <a:ext uri="{FF2B5EF4-FFF2-40B4-BE49-F238E27FC236}">
                  <a16:creationId xmlns:a16="http://schemas.microsoft.com/office/drawing/2014/main" id="{00573821-BF30-465A-BC7D-9B710ADA4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302" y="4985003"/>
              <a:ext cx="236546" cy="253440"/>
            </a:xfrm>
            <a:prstGeom prst="rect">
              <a:avLst/>
            </a:prstGeom>
          </p:spPr>
        </p:pic>
      </p:grpSp>
      <p:grpSp>
        <p:nvGrpSpPr>
          <p:cNvPr id="81" name="Group 80">
            <a:extLst>
              <a:ext uri="{FF2B5EF4-FFF2-40B4-BE49-F238E27FC236}">
                <a16:creationId xmlns:a16="http://schemas.microsoft.com/office/drawing/2014/main" id="{C0EDE1C1-90DE-4EFA-9F40-CDDBDE206276}"/>
              </a:ext>
            </a:extLst>
          </p:cNvPr>
          <p:cNvGrpSpPr/>
          <p:nvPr/>
        </p:nvGrpSpPr>
        <p:grpSpPr>
          <a:xfrm>
            <a:off x="4915925" y="3596471"/>
            <a:ext cx="547070" cy="215444"/>
            <a:chOff x="6288365" y="4368053"/>
            <a:chExt cx="1143101" cy="450170"/>
          </a:xfrm>
        </p:grpSpPr>
        <p:sp>
          <p:nvSpPr>
            <p:cNvPr id="82" name="Rounded Rectangle 109">
              <a:extLst>
                <a:ext uri="{FF2B5EF4-FFF2-40B4-BE49-F238E27FC236}">
                  <a16:creationId xmlns:a16="http://schemas.microsoft.com/office/drawing/2014/main" id="{EA350808-D5B6-4ABE-A5A8-0BBC0D60849D}"/>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3" name="Oval 82">
              <a:extLst>
                <a:ext uri="{FF2B5EF4-FFF2-40B4-BE49-F238E27FC236}">
                  <a16:creationId xmlns:a16="http://schemas.microsoft.com/office/drawing/2014/main" id="{782BDC2F-4594-462D-BC26-EC8D7F87C222}"/>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4" name="TextBox 83">
              <a:extLst>
                <a:ext uri="{FF2B5EF4-FFF2-40B4-BE49-F238E27FC236}">
                  <a16:creationId xmlns:a16="http://schemas.microsoft.com/office/drawing/2014/main" id="{DAFAE614-7B24-46F7-8DE5-61263C4FA599}"/>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5" name="Picture 84">
              <a:extLst>
                <a:ext uri="{FF2B5EF4-FFF2-40B4-BE49-F238E27FC236}">
                  <a16:creationId xmlns:a16="http://schemas.microsoft.com/office/drawing/2014/main" id="{3D7D17BA-DBE0-42B5-A4C5-AFDB9B1FC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86" name="Group 85">
            <a:extLst>
              <a:ext uri="{FF2B5EF4-FFF2-40B4-BE49-F238E27FC236}">
                <a16:creationId xmlns:a16="http://schemas.microsoft.com/office/drawing/2014/main" id="{B8BD6917-E253-4D9E-9FD9-AB824727E75C}"/>
              </a:ext>
            </a:extLst>
          </p:cNvPr>
          <p:cNvGrpSpPr/>
          <p:nvPr/>
        </p:nvGrpSpPr>
        <p:grpSpPr>
          <a:xfrm>
            <a:off x="4915925" y="5072320"/>
            <a:ext cx="547070" cy="215444"/>
            <a:chOff x="6288365" y="4368053"/>
            <a:chExt cx="1143101" cy="450170"/>
          </a:xfrm>
        </p:grpSpPr>
        <p:sp>
          <p:nvSpPr>
            <p:cNvPr id="87" name="Rounded Rectangle 109">
              <a:extLst>
                <a:ext uri="{FF2B5EF4-FFF2-40B4-BE49-F238E27FC236}">
                  <a16:creationId xmlns:a16="http://schemas.microsoft.com/office/drawing/2014/main" id="{691DC544-6709-43EF-B1B0-45A26D7B09C6}"/>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A23E585B-3FFF-4AFD-BFD2-5421B5E6FB9F}"/>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09D84EB9-D2DC-45FE-B4A6-79C6FBAA8211}"/>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0" name="Picture 89">
              <a:extLst>
                <a:ext uri="{FF2B5EF4-FFF2-40B4-BE49-F238E27FC236}">
                  <a16:creationId xmlns:a16="http://schemas.microsoft.com/office/drawing/2014/main" id="{E9BCA0F2-71EB-45FA-BF12-11101F4744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91" name="Group 90">
            <a:extLst>
              <a:ext uri="{FF2B5EF4-FFF2-40B4-BE49-F238E27FC236}">
                <a16:creationId xmlns:a16="http://schemas.microsoft.com/office/drawing/2014/main" id="{2737723A-BFE7-453C-BB5E-81FFA663117E}"/>
              </a:ext>
            </a:extLst>
          </p:cNvPr>
          <p:cNvGrpSpPr/>
          <p:nvPr/>
        </p:nvGrpSpPr>
        <p:grpSpPr>
          <a:xfrm>
            <a:off x="5988289" y="2862697"/>
            <a:ext cx="547070" cy="215444"/>
            <a:chOff x="6288365" y="4368053"/>
            <a:chExt cx="1143101" cy="450170"/>
          </a:xfrm>
        </p:grpSpPr>
        <p:sp>
          <p:nvSpPr>
            <p:cNvPr id="92" name="Rounded Rectangle 109">
              <a:extLst>
                <a:ext uri="{FF2B5EF4-FFF2-40B4-BE49-F238E27FC236}">
                  <a16:creationId xmlns:a16="http://schemas.microsoft.com/office/drawing/2014/main" id="{5B0356A3-AEA5-40C2-B192-31699B2B3996}"/>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3" name="Oval 92">
              <a:extLst>
                <a:ext uri="{FF2B5EF4-FFF2-40B4-BE49-F238E27FC236}">
                  <a16:creationId xmlns:a16="http://schemas.microsoft.com/office/drawing/2014/main" id="{B6277827-7C15-47A5-B8E4-2D9DC21886DD}"/>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1CEE7FFD-5D84-4CA7-80EC-F8D1CF36E9E8}"/>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5" name="Picture 94">
              <a:extLst>
                <a:ext uri="{FF2B5EF4-FFF2-40B4-BE49-F238E27FC236}">
                  <a16:creationId xmlns:a16="http://schemas.microsoft.com/office/drawing/2014/main" id="{4673D243-B192-4AAB-ACE7-EEE3DDE2E4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96" name="Group 95">
            <a:extLst>
              <a:ext uri="{FF2B5EF4-FFF2-40B4-BE49-F238E27FC236}">
                <a16:creationId xmlns:a16="http://schemas.microsoft.com/office/drawing/2014/main" id="{291B7FD0-2D01-4473-823B-F3B0B3964215}"/>
              </a:ext>
            </a:extLst>
          </p:cNvPr>
          <p:cNvGrpSpPr/>
          <p:nvPr/>
        </p:nvGrpSpPr>
        <p:grpSpPr>
          <a:xfrm>
            <a:off x="7021972" y="2862697"/>
            <a:ext cx="547070" cy="215444"/>
            <a:chOff x="6288365" y="4368053"/>
            <a:chExt cx="1143101" cy="450170"/>
          </a:xfrm>
        </p:grpSpPr>
        <p:sp>
          <p:nvSpPr>
            <p:cNvPr id="97" name="Rounded Rectangle 109">
              <a:extLst>
                <a:ext uri="{FF2B5EF4-FFF2-40B4-BE49-F238E27FC236}">
                  <a16:creationId xmlns:a16="http://schemas.microsoft.com/office/drawing/2014/main" id="{EC6E6325-7234-41F0-B83E-6151667E21C9}"/>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BE6C11D1-21E4-4D3F-9EC4-FE0B23E3577E}"/>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2B708BEA-0D37-41A8-9598-5F31746481AE}"/>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0" name="Picture 99">
              <a:extLst>
                <a:ext uri="{FF2B5EF4-FFF2-40B4-BE49-F238E27FC236}">
                  <a16:creationId xmlns:a16="http://schemas.microsoft.com/office/drawing/2014/main" id="{B2D88BE0-58A3-4736-9001-BB75EA0614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101" name="Group 100">
            <a:extLst>
              <a:ext uri="{FF2B5EF4-FFF2-40B4-BE49-F238E27FC236}">
                <a16:creationId xmlns:a16="http://schemas.microsoft.com/office/drawing/2014/main" id="{365375D2-BE0E-4109-8559-5B80E18388DC}"/>
              </a:ext>
            </a:extLst>
          </p:cNvPr>
          <p:cNvGrpSpPr/>
          <p:nvPr/>
        </p:nvGrpSpPr>
        <p:grpSpPr>
          <a:xfrm>
            <a:off x="8074943" y="2862697"/>
            <a:ext cx="547070" cy="215444"/>
            <a:chOff x="6288365" y="4368053"/>
            <a:chExt cx="1143101" cy="450170"/>
          </a:xfrm>
        </p:grpSpPr>
        <p:sp>
          <p:nvSpPr>
            <p:cNvPr id="102" name="Rounded Rectangle 109">
              <a:extLst>
                <a:ext uri="{FF2B5EF4-FFF2-40B4-BE49-F238E27FC236}">
                  <a16:creationId xmlns:a16="http://schemas.microsoft.com/office/drawing/2014/main" id="{E81D27BE-C913-4581-9BC4-798AA2867BE7}"/>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3" name="Oval 102">
              <a:extLst>
                <a:ext uri="{FF2B5EF4-FFF2-40B4-BE49-F238E27FC236}">
                  <a16:creationId xmlns:a16="http://schemas.microsoft.com/office/drawing/2014/main" id="{4287F4F6-EF7B-4B28-A340-AD7E4D8D4885}"/>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4" name="TextBox 103">
              <a:extLst>
                <a:ext uri="{FF2B5EF4-FFF2-40B4-BE49-F238E27FC236}">
                  <a16:creationId xmlns:a16="http://schemas.microsoft.com/office/drawing/2014/main" id="{C75A122D-B277-4882-A754-5FACB43EA40C}"/>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5" name="Picture 104">
              <a:extLst>
                <a:ext uri="{FF2B5EF4-FFF2-40B4-BE49-F238E27FC236}">
                  <a16:creationId xmlns:a16="http://schemas.microsoft.com/office/drawing/2014/main" id="{48834FCA-99ED-4711-B3F0-EF5F3104A4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106" name="Group 105">
            <a:extLst>
              <a:ext uri="{FF2B5EF4-FFF2-40B4-BE49-F238E27FC236}">
                <a16:creationId xmlns:a16="http://schemas.microsoft.com/office/drawing/2014/main" id="{36B8C255-1E88-41B7-81C5-59A09EE3F8A6}"/>
              </a:ext>
            </a:extLst>
          </p:cNvPr>
          <p:cNvGrpSpPr/>
          <p:nvPr/>
        </p:nvGrpSpPr>
        <p:grpSpPr>
          <a:xfrm>
            <a:off x="7021972" y="3596471"/>
            <a:ext cx="547070" cy="215444"/>
            <a:chOff x="6288365" y="4368053"/>
            <a:chExt cx="1143101" cy="450170"/>
          </a:xfrm>
        </p:grpSpPr>
        <p:sp>
          <p:nvSpPr>
            <p:cNvPr id="107" name="Rounded Rectangle 109">
              <a:extLst>
                <a:ext uri="{FF2B5EF4-FFF2-40B4-BE49-F238E27FC236}">
                  <a16:creationId xmlns:a16="http://schemas.microsoft.com/office/drawing/2014/main" id="{CEC22FC4-1A35-45E8-BCF9-5DCC5E1FAAB3}"/>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20A5BA9A-5F2A-4BBD-BE52-A46C32CEBFB6}"/>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9" name="TextBox 108">
              <a:extLst>
                <a:ext uri="{FF2B5EF4-FFF2-40B4-BE49-F238E27FC236}">
                  <a16:creationId xmlns:a16="http://schemas.microsoft.com/office/drawing/2014/main" id="{BE3EC056-C6FD-41E3-AF71-02BC01A290D8}"/>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0" name="Picture 109">
              <a:extLst>
                <a:ext uri="{FF2B5EF4-FFF2-40B4-BE49-F238E27FC236}">
                  <a16:creationId xmlns:a16="http://schemas.microsoft.com/office/drawing/2014/main" id="{4CD9C3A0-CC88-42A4-A219-C6A22DE940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111" name="Group 110">
            <a:extLst>
              <a:ext uri="{FF2B5EF4-FFF2-40B4-BE49-F238E27FC236}">
                <a16:creationId xmlns:a16="http://schemas.microsoft.com/office/drawing/2014/main" id="{82D151E3-41BE-4052-8E1C-BC5B82BEC175}"/>
              </a:ext>
            </a:extLst>
          </p:cNvPr>
          <p:cNvGrpSpPr/>
          <p:nvPr/>
        </p:nvGrpSpPr>
        <p:grpSpPr>
          <a:xfrm>
            <a:off x="8074943" y="3596471"/>
            <a:ext cx="547070" cy="215444"/>
            <a:chOff x="6288365" y="4368053"/>
            <a:chExt cx="1143101" cy="450170"/>
          </a:xfrm>
        </p:grpSpPr>
        <p:sp>
          <p:nvSpPr>
            <p:cNvPr id="112" name="Rounded Rectangle 109">
              <a:extLst>
                <a:ext uri="{FF2B5EF4-FFF2-40B4-BE49-F238E27FC236}">
                  <a16:creationId xmlns:a16="http://schemas.microsoft.com/office/drawing/2014/main" id="{0F7983D1-222E-4F6F-A618-82241D05440F}"/>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3" name="Oval 112">
              <a:extLst>
                <a:ext uri="{FF2B5EF4-FFF2-40B4-BE49-F238E27FC236}">
                  <a16:creationId xmlns:a16="http://schemas.microsoft.com/office/drawing/2014/main" id="{8C630EA4-C187-46E9-ACCA-1B12C6A227C2}"/>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4" name="TextBox 113">
              <a:extLst>
                <a:ext uri="{FF2B5EF4-FFF2-40B4-BE49-F238E27FC236}">
                  <a16:creationId xmlns:a16="http://schemas.microsoft.com/office/drawing/2014/main" id="{401C14D4-DB8D-4073-9933-CD85F0AC3C24}"/>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5" name="Picture 114">
              <a:extLst>
                <a:ext uri="{FF2B5EF4-FFF2-40B4-BE49-F238E27FC236}">
                  <a16:creationId xmlns:a16="http://schemas.microsoft.com/office/drawing/2014/main" id="{A5E70374-F2EA-486B-836C-CE4DBBB2AD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116" name="Group 115">
            <a:extLst>
              <a:ext uri="{FF2B5EF4-FFF2-40B4-BE49-F238E27FC236}">
                <a16:creationId xmlns:a16="http://schemas.microsoft.com/office/drawing/2014/main" id="{36A8F01A-DAEE-405A-89F3-6C2259A79521}"/>
              </a:ext>
            </a:extLst>
          </p:cNvPr>
          <p:cNvGrpSpPr/>
          <p:nvPr/>
        </p:nvGrpSpPr>
        <p:grpSpPr>
          <a:xfrm>
            <a:off x="8074943" y="5072320"/>
            <a:ext cx="547070" cy="215444"/>
            <a:chOff x="6288365" y="4368053"/>
            <a:chExt cx="1143101" cy="450170"/>
          </a:xfrm>
        </p:grpSpPr>
        <p:sp>
          <p:nvSpPr>
            <p:cNvPr id="117" name="Rounded Rectangle 109">
              <a:extLst>
                <a:ext uri="{FF2B5EF4-FFF2-40B4-BE49-F238E27FC236}">
                  <a16:creationId xmlns:a16="http://schemas.microsoft.com/office/drawing/2014/main" id="{E766D7A5-A325-47F2-9ACD-37DD6CC6CA5C}"/>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8" name="Oval 117">
              <a:extLst>
                <a:ext uri="{FF2B5EF4-FFF2-40B4-BE49-F238E27FC236}">
                  <a16:creationId xmlns:a16="http://schemas.microsoft.com/office/drawing/2014/main" id="{69A4F39B-5F8E-4246-ACD1-5912831EA563}"/>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9" name="TextBox 118">
              <a:extLst>
                <a:ext uri="{FF2B5EF4-FFF2-40B4-BE49-F238E27FC236}">
                  <a16:creationId xmlns:a16="http://schemas.microsoft.com/office/drawing/2014/main" id="{027D8E46-6474-442A-BDEA-7E4E5E6EEDF4}"/>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0" name="Picture 119">
              <a:extLst>
                <a:ext uri="{FF2B5EF4-FFF2-40B4-BE49-F238E27FC236}">
                  <a16:creationId xmlns:a16="http://schemas.microsoft.com/office/drawing/2014/main" id="{1E7B50A7-5D68-409D-930E-C3252897AC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grpSp>
        <p:nvGrpSpPr>
          <p:cNvPr id="121" name="Group 120">
            <a:extLst>
              <a:ext uri="{FF2B5EF4-FFF2-40B4-BE49-F238E27FC236}">
                <a16:creationId xmlns:a16="http://schemas.microsoft.com/office/drawing/2014/main" id="{FF251FB1-63FC-46EB-9C84-8527CD517A04}"/>
              </a:ext>
            </a:extLst>
          </p:cNvPr>
          <p:cNvGrpSpPr/>
          <p:nvPr/>
        </p:nvGrpSpPr>
        <p:grpSpPr>
          <a:xfrm>
            <a:off x="7021972" y="5072320"/>
            <a:ext cx="547070" cy="215444"/>
            <a:chOff x="6288365" y="4368053"/>
            <a:chExt cx="1143101" cy="450170"/>
          </a:xfrm>
        </p:grpSpPr>
        <p:sp>
          <p:nvSpPr>
            <p:cNvPr id="122" name="Rounded Rectangle 109">
              <a:extLst>
                <a:ext uri="{FF2B5EF4-FFF2-40B4-BE49-F238E27FC236}">
                  <a16:creationId xmlns:a16="http://schemas.microsoft.com/office/drawing/2014/main" id="{82A18813-EDCE-47FF-A092-94997624F676}"/>
                </a:ext>
              </a:extLst>
            </p:cNvPr>
            <p:cNvSpPr/>
            <p:nvPr/>
          </p:nvSpPr>
          <p:spPr>
            <a:xfrm>
              <a:off x="6288365" y="4396006"/>
              <a:ext cx="1143101" cy="382594"/>
            </a:xfrm>
            <a:prstGeom prst="roundRect">
              <a:avLst>
                <a:gd name="adj" fmla="val 50000"/>
              </a:avLst>
            </a:prstGeom>
            <a:solidFill>
              <a:srgbClr val="75D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3" name="Oval 122">
              <a:extLst>
                <a:ext uri="{FF2B5EF4-FFF2-40B4-BE49-F238E27FC236}">
                  <a16:creationId xmlns:a16="http://schemas.microsoft.com/office/drawing/2014/main" id="{B296AF35-B36D-47F2-A125-5F1314C74B68}"/>
                </a:ext>
              </a:extLst>
            </p:cNvPr>
            <p:cNvSpPr/>
            <p:nvPr/>
          </p:nvSpPr>
          <p:spPr>
            <a:xfrm>
              <a:off x="6334073" y="4432353"/>
              <a:ext cx="309902" cy="3099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4" name="TextBox 123">
              <a:extLst>
                <a:ext uri="{FF2B5EF4-FFF2-40B4-BE49-F238E27FC236}">
                  <a16:creationId xmlns:a16="http://schemas.microsoft.com/office/drawing/2014/main" id="{89FB1384-275A-46AC-9B8D-3A833DA46C1E}"/>
                </a:ext>
              </a:extLst>
            </p:cNvPr>
            <p:cNvSpPr txBox="1"/>
            <p:nvPr/>
          </p:nvSpPr>
          <p:spPr>
            <a:xfrm>
              <a:off x="6584557" y="4368053"/>
              <a:ext cx="829616" cy="450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YES</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5" name="Picture 124">
              <a:extLst>
                <a:ext uri="{FF2B5EF4-FFF2-40B4-BE49-F238E27FC236}">
                  <a16:creationId xmlns:a16="http://schemas.microsoft.com/office/drawing/2014/main" id="{82D569DD-680E-4915-A36B-836D6D7EF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931" y="4484112"/>
              <a:ext cx="253642" cy="212732"/>
            </a:xfrm>
            <a:prstGeom prst="rect">
              <a:avLst/>
            </a:prstGeom>
          </p:spPr>
        </p:pic>
      </p:grpSp>
    </p:spTree>
    <p:extLst>
      <p:ext uri="{BB962C8B-B14F-4D97-AF65-F5344CB8AC3E}">
        <p14:creationId xmlns:p14="http://schemas.microsoft.com/office/powerpoint/2010/main" val="3690786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The Cost of Federal Elections - Timeline</a:t>
            </a:r>
          </a:p>
        </p:txBody>
      </p:sp>
      <p:graphicFrame>
        <p:nvGraphicFramePr>
          <p:cNvPr id="44" name="Chart 43"/>
          <p:cNvGraphicFramePr/>
          <p:nvPr/>
        </p:nvGraphicFramePr>
        <p:xfrm>
          <a:off x="1638209" y="1416439"/>
          <a:ext cx="9391650" cy="4161289"/>
        </p:xfrm>
        <a:graphic>
          <a:graphicData uri="http://schemas.openxmlformats.org/drawingml/2006/chart">
            <c:chart xmlns:c="http://schemas.openxmlformats.org/drawingml/2006/chart" xmlns:r="http://schemas.openxmlformats.org/officeDocument/2006/relationships" r:id="rId3"/>
          </a:graphicData>
        </a:graphic>
      </p:graphicFrame>
      <p:grpSp>
        <p:nvGrpSpPr>
          <p:cNvPr id="45" name="Group 44">
            <a:extLst>
              <a:ext uri="{FF2B5EF4-FFF2-40B4-BE49-F238E27FC236}">
                <a16:creationId xmlns:a16="http://schemas.microsoft.com/office/drawing/2014/main" id="{A84DCE3F-6649-4E54-B94F-974C2DCCE9A6}"/>
              </a:ext>
            </a:extLst>
          </p:cNvPr>
          <p:cNvGrpSpPr/>
          <p:nvPr/>
        </p:nvGrpSpPr>
        <p:grpSpPr>
          <a:xfrm>
            <a:off x="7586132" y="1654959"/>
            <a:ext cx="1371600" cy="1371600"/>
            <a:chOff x="6054271" y="1238238"/>
            <a:chExt cx="1371600" cy="1371600"/>
          </a:xfrm>
        </p:grpSpPr>
        <p:sp>
          <p:nvSpPr>
            <p:cNvPr id="46" name="Oval 45"/>
            <p:cNvSpPr>
              <a:spLocks noChangeAspect="1"/>
            </p:cNvSpPr>
            <p:nvPr/>
          </p:nvSpPr>
          <p:spPr>
            <a:xfrm>
              <a:off x="6054271" y="1238238"/>
              <a:ext cx="1371600" cy="13716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5E9D"/>
                </a:solidFill>
                <a:effectLst/>
                <a:uLnTx/>
                <a:uFillTx/>
                <a:latin typeface="Arial" panose="020B0604020202020204" pitchFamily="34" charset="0"/>
                <a:ea typeface="+mn-ea"/>
                <a:cs typeface="Arial" panose="020B0604020202020204" pitchFamily="34" charset="0"/>
              </a:endParaRPr>
            </a:p>
          </p:txBody>
        </p:sp>
        <p:sp>
          <p:nvSpPr>
            <p:cNvPr id="47" name="TextBox 46"/>
            <p:cNvSpPr txBox="1"/>
            <p:nvPr/>
          </p:nvSpPr>
          <p:spPr>
            <a:xfrm>
              <a:off x="6242705" y="1399820"/>
              <a:ext cx="956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113%</a:t>
              </a:r>
            </a:p>
          </p:txBody>
        </p:sp>
        <p:sp>
          <p:nvSpPr>
            <p:cNvPr id="48" name="TextBox 47"/>
            <p:cNvSpPr txBox="1"/>
            <p:nvPr/>
          </p:nvSpPr>
          <p:spPr>
            <a:xfrm>
              <a:off x="6127990" y="1832181"/>
              <a:ext cx="122416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jump in total election costs from 2016 to 2020</a:t>
              </a:r>
            </a:p>
          </p:txBody>
        </p:sp>
      </p:grpSp>
      <p:sp>
        <p:nvSpPr>
          <p:cNvPr id="49" name="Rectangle 48"/>
          <p:cNvSpPr>
            <a:spLocks noChangeArrowheads="1"/>
          </p:cNvSpPr>
          <p:nvPr/>
        </p:nvSpPr>
        <p:spPr bwMode="auto">
          <a:xfrm>
            <a:off x="1638209" y="1455244"/>
            <a:ext cx="1090613" cy="215444"/>
          </a:xfrm>
          <a:prstGeom prst="rect">
            <a:avLst/>
          </a:prstGeom>
          <a:noFill/>
          <a:ln>
            <a:noFill/>
          </a:ln>
        </p:spPr>
        <p:txBody>
          <a:bodyPr wrap="square">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 BILLIONS USD</a:t>
            </a:r>
          </a:p>
        </p:txBody>
      </p:sp>
    </p:spTree>
    <p:extLst>
      <p:ext uri="{BB962C8B-B14F-4D97-AF65-F5344CB8AC3E}">
        <p14:creationId xmlns:p14="http://schemas.microsoft.com/office/powerpoint/2010/main" val="905147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Winning Candidates are Usually the Top Spenders</a:t>
            </a:r>
          </a:p>
        </p:txBody>
      </p:sp>
      <p:graphicFrame>
        <p:nvGraphicFramePr>
          <p:cNvPr id="44" name="Chart 43"/>
          <p:cNvGraphicFramePr/>
          <p:nvPr/>
        </p:nvGraphicFramePr>
        <p:xfrm>
          <a:off x="1556263" y="1984180"/>
          <a:ext cx="9629381" cy="1802191"/>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14"/>
          <p:cNvSpPr>
            <a:spLocks noChangeArrowheads="1"/>
          </p:cNvSpPr>
          <p:nvPr/>
        </p:nvSpPr>
        <p:spPr bwMode="auto">
          <a:xfrm>
            <a:off x="1795563" y="1414995"/>
            <a:ext cx="2751006" cy="215444"/>
          </a:xfrm>
          <a:prstGeom prst="rect">
            <a:avLst/>
          </a:prstGeom>
          <a:noFill/>
          <a:ln>
            <a:noFill/>
          </a:ln>
        </p:spPr>
        <p:txBody>
          <a:bodyPr wrap="square">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SPENDING IN MILLIONS USD</a:t>
            </a:r>
          </a:p>
        </p:txBody>
      </p:sp>
      <p:sp>
        <p:nvSpPr>
          <p:cNvPr id="46" name="TextBox 13">
            <a:extLst>
              <a:ext uri="{FF2B5EF4-FFF2-40B4-BE49-F238E27FC236}">
                <a16:creationId xmlns:a16="http://schemas.microsoft.com/office/drawing/2014/main" id="{DE374149-9846-F743-B936-4F74141B0F07}"/>
              </a:ext>
            </a:extLst>
          </p:cNvPr>
          <p:cNvSpPr txBox="1">
            <a:spLocks noChangeArrowheads="1"/>
          </p:cNvSpPr>
          <p:nvPr/>
        </p:nvSpPr>
        <p:spPr bwMode="auto">
          <a:xfrm>
            <a:off x="1898769" y="1592544"/>
            <a:ext cx="276601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o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128"/>
                <a:cs typeface="Arial" panose="020B0604020202020204" pitchFamily="34" charset="0"/>
              </a:rPr>
              <a:t>■</a:t>
            </a:r>
            <a:r>
              <a:rPr kumimoji="0" lang="en-US" altLang="en-US" sz="1200" b="1" i="0" u="none" strike="noStrike" kern="1200" cap="none" spc="0" normalizeH="0" baseline="0" noProof="0" dirty="0">
                <a:ln>
                  <a:noFill/>
                </a:ln>
                <a:solidFill>
                  <a:srgbClr val="BBE8E1"/>
                </a:solidFill>
                <a:effectLst/>
                <a:uLnTx/>
                <a:uFillTx/>
                <a:latin typeface="Arial" panose="020B0604020202020204" pitchFamily="34" charset="0"/>
                <a:ea typeface="ＭＳ Ｐゴシック" charset="-128"/>
                <a:cs typeface="Arial" panose="020B0604020202020204" pitchFamily="34" charset="0"/>
              </a:rPr>
              <a:t>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Spending by candidates  </a:t>
            </a:r>
            <a:r>
              <a:rPr kumimoji="0" lang="en-US" altLang="en-US" sz="1200" b="0" i="0" u="none" strike="noStrike" kern="1200" cap="none" spc="0" normalizeH="0" baseline="0" noProof="0" dirty="0">
                <a:ln>
                  <a:noFill/>
                </a:ln>
                <a:solidFill>
                  <a:srgbClr val="335670"/>
                </a:solidFill>
                <a:effectLst/>
                <a:uLnTx/>
                <a:uFillTx/>
                <a:latin typeface="Arial" panose="020B0604020202020204" pitchFamily="34" charset="0"/>
                <a:ea typeface="ＭＳ Ｐゴシック" charset="-128"/>
                <a:cs typeface="Arial" panose="020B0604020202020204" pitchFamily="34" charset="0"/>
              </a:rPr>
              <a:t> </a:t>
            </a:r>
            <a:r>
              <a:rPr kumimoji="0" lang="en-US" altLang="en-US" sz="12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128"/>
                <a:cs typeface="Arial" panose="020B0604020202020204" pitchFamily="34" charset="0"/>
              </a:rPr>
              <a:t>■</a:t>
            </a:r>
            <a:r>
              <a:rPr kumimoji="0" lang="en-US" altLang="en-US" sz="1200" b="1" i="0" u="none" strike="noStrike" kern="1200" cap="none" spc="0" normalizeH="0" baseline="0" noProof="0" dirty="0">
                <a:ln>
                  <a:noFill/>
                </a:ln>
                <a:solidFill>
                  <a:srgbClr val="359F8F"/>
                </a:solidFill>
                <a:effectLst/>
                <a:uLnTx/>
                <a:uFillTx/>
                <a:latin typeface="Arial" panose="020B0604020202020204" pitchFamily="34" charset="0"/>
                <a:ea typeface="ＭＳ Ｐゴシック" charset="-128"/>
                <a:cs typeface="Arial" panose="020B0604020202020204" pitchFamily="34" charset="0"/>
              </a:rPr>
              <a:t>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Percent of races won by the top spending candidates</a:t>
            </a:r>
          </a:p>
        </p:txBody>
      </p:sp>
      <p:sp>
        <p:nvSpPr>
          <p:cNvPr id="47" name="Rectangle 14">
            <a:extLst>
              <a:ext uri="{FF2B5EF4-FFF2-40B4-BE49-F238E27FC236}">
                <a16:creationId xmlns:a16="http://schemas.microsoft.com/office/drawing/2014/main" id="{FDD9114D-14AE-7F4F-A6FB-B7D7ADB3C954}"/>
              </a:ext>
            </a:extLst>
          </p:cNvPr>
          <p:cNvSpPr>
            <a:spLocks noChangeArrowheads="1"/>
          </p:cNvSpPr>
          <p:nvPr/>
        </p:nvSpPr>
        <p:spPr bwMode="auto">
          <a:xfrm>
            <a:off x="1898769" y="1902118"/>
            <a:ext cx="5171602" cy="311425"/>
          </a:xfrm>
          <a:prstGeom prst="rect">
            <a:avLst/>
          </a:prstGeom>
          <a:noFill/>
          <a:ln>
            <a:noFill/>
          </a:ln>
        </p:spPr>
        <p:txBody>
          <a:bodyP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House races</a:t>
            </a:r>
          </a:p>
        </p:txBody>
      </p:sp>
      <p:graphicFrame>
        <p:nvGraphicFramePr>
          <p:cNvPr id="48" name="Chart 47"/>
          <p:cNvGraphicFramePr/>
          <p:nvPr/>
        </p:nvGraphicFramePr>
        <p:xfrm>
          <a:off x="1556263" y="3951105"/>
          <a:ext cx="9629381" cy="1798725"/>
        </p:xfrm>
        <a:graphic>
          <a:graphicData uri="http://schemas.openxmlformats.org/drawingml/2006/chart">
            <c:chart xmlns:c="http://schemas.openxmlformats.org/drawingml/2006/chart" xmlns:r="http://schemas.openxmlformats.org/officeDocument/2006/relationships" r:id="rId4"/>
          </a:graphicData>
        </a:graphic>
      </p:graphicFrame>
      <p:cxnSp>
        <p:nvCxnSpPr>
          <p:cNvPr id="49" name="Straight Arrow Connector 48">
            <a:extLst>
              <a:ext uri="{FF2B5EF4-FFF2-40B4-BE49-F238E27FC236}">
                <a16:creationId xmlns:a16="http://schemas.microsoft.com/office/drawing/2014/main" id="{847973FE-7384-4886-BF23-7EFF5138B226}"/>
              </a:ext>
            </a:extLst>
          </p:cNvPr>
          <p:cNvCxnSpPr/>
          <p:nvPr/>
        </p:nvCxnSpPr>
        <p:spPr>
          <a:xfrm>
            <a:off x="1898769" y="3870628"/>
            <a:ext cx="9096375" cy="0"/>
          </a:xfrm>
          <a:prstGeom prst="straightConnector1">
            <a:avLst/>
          </a:prstGeom>
          <a:ln>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Rectangle 14">
            <a:extLst>
              <a:ext uri="{FF2B5EF4-FFF2-40B4-BE49-F238E27FC236}">
                <a16:creationId xmlns:a16="http://schemas.microsoft.com/office/drawing/2014/main" id="{7B187A4A-092B-4D92-8B45-9EC399281058}"/>
              </a:ext>
            </a:extLst>
          </p:cNvPr>
          <p:cNvSpPr>
            <a:spLocks noChangeArrowheads="1"/>
          </p:cNvSpPr>
          <p:nvPr/>
        </p:nvSpPr>
        <p:spPr bwMode="auto">
          <a:xfrm>
            <a:off x="1922818" y="3951105"/>
            <a:ext cx="5171602" cy="311425"/>
          </a:xfrm>
          <a:prstGeom prst="rect">
            <a:avLst/>
          </a:prstGeom>
          <a:noFill/>
          <a:ln>
            <a:noFill/>
          </a:ln>
        </p:spPr>
        <p:txBody>
          <a:bodyP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marL="0" marR="0" lvl="0" indent="0" algn="l" defTabSz="811213"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Senate races</a:t>
            </a:r>
          </a:p>
        </p:txBody>
      </p:sp>
    </p:spTree>
    <p:extLst>
      <p:ext uri="{BB962C8B-B14F-4D97-AF65-F5344CB8AC3E}">
        <p14:creationId xmlns:p14="http://schemas.microsoft.com/office/powerpoint/2010/main" val="249198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The Osteopathic Political Action Committee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654" y="1766117"/>
            <a:ext cx="6973517" cy="3720282"/>
          </a:xfrm>
          <a:prstGeom prst="rect">
            <a:avLst/>
          </a:prstGeom>
        </p:spPr>
      </p:pic>
    </p:spTree>
    <p:extLst>
      <p:ext uri="{BB962C8B-B14F-4D97-AF65-F5344CB8AC3E}">
        <p14:creationId xmlns:p14="http://schemas.microsoft.com/office/powerpoint/2010/main" val="1308799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2024 Cycle Board Members</a:t>
            </a:r>
          </a:p>
        </p:txBody>
      </p:sp>
      <p:pic>
        <p:nvPicPr>
          <p:cNvPr id="3" name="Picture 16">
            <a:extLst>
              <a:ext uri="{FF2B5EF4-FFF2-40B4-BE49-F238E27FC236}">
                <a16:creationId xmlns:a16="http://schemas.microsoft.com/office/drawing/2014/main" id="{807AE3CC-4638-4877-99F4-11FCA6B1AE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78"/>
          <a:stretch/>
        </p:blipFill>
        <p:spPr bwMode="auto">
          <a:xfrm>
            <a:off x="7348847" y="3749124"/>
            <a:ext cx="1371600" cy="181087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182854" y="1437151"/>
            <a:ext cx="9592924" cy="1886419"/>
            <a:chOff x="1464242" y="1812089"/>
            <a:chExt cx="9592924" cy="1886419"/>
          </a:xfrm>
        </p:grpSpPr>
        <p:pic>
          <p:nvPicPr>
            <p:cNvPr id="5" name="Picture 2">
              <a:extLst>
                <a:ext uri="{FF2B5EF4-FFF2-40B4-BE49-F238E27FC236}">
                  <a16:creationId xmlns:a16="http://schemas.microsoft.com/office/drawing/2014/main" id="{91C521EE-7DC0-4410-A3CE-68F165875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242" y="1887261"/>
              <a:ext cx="1371600" cy="176348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5D20C773-B099-4243-AC17-DA3A824E6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9573" y="1877203"/>
              <a:ext cx="1371600" cy="182130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E7ED6286-59D6-440D-AA1A-91DD4BB42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9" t="478" r="1389" b="8739"/>
            <a:stretch/>
          </p:blipFill>
          <p:spPr bwMode="auto">
            <a:xfrm>
              <a:off x="5574904" y="1848196"/>
              <a:ext cx="1371600" cy="181261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6EE9BDE6-8384-41F7-99A5-762FBACDE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5566" y="1812089"/>
              <a:ext cx="1371600" cy="1821304"/>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0EE9127D-D256-4163-8ED9-1E42FC9A62C3}"/>
              </a:ext>
            </a:extLst>
          </p:cNvPr>
          <p:cNvSpPr txBox="1"/>
          <p:nvPr/>
        </p:nvSpPr>
        <p:spPr>
          <a:xfrm>
            <a:off x="978268" y="3324470"/>
            <a:ext cx="175295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Ronnie Martin,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Chair</a:t>
            </a:r>
          </a:p>
        </p:txBody>
      </p:sp>
      <p:sp>
        <p:nvSpPr>
          <p:cNvPr id="13" name="TextBox 12">
            <a:extLst>
              <a:ext uri="{FF2B5EF4-FFF2-40B4-BE49-F238E27FC236}">
                <a16:creationId xmlns:a16="http://schemas.microsoft.com/office/drawing/2014/main" id="{61003ADF-B162-47FF-8230-559BF24891C9}"/>
              </a:ext>
            </a:extLst>
          </p:cNvPr>
          <p:cNvSpPr txBox="1"/>
          <p:nvPr/>
        </p:nvSpPr>
        <p:spPr>
          <a:xfrm>
            <a:off x="3011664" y="3361704"/>
            <a:ext cx="18238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Ray Morrison,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Vice Chair</a:t>
            </a:r>
          </a:p>
        </p:txBody>
      </p:sp>
      <p:sp>
        <p:nvSpPr>
          <p:cNvPr id="14" name="TextBox 13">
            <a:extLst>
              <a:ext uri="{FF2B5EF4-FFF2-40B4-BE49-F238E27FC236}">
                <a16:creationId xmlns:a16="http://schemas.microsoft.com/office/drawing/2014/main" id="{E296627F-2816-417E-AD4C-C3170389B00C}"/>
              </a:ext>
            </a:extLst>
          </p:cNvPr>
          <p:cNvSpPr txBox="1"/>
          <p:nvPr/>
        </p:nvSpPr>
        <p:spPr>
          <a:xfrm>
            <a:off x="4984539" y="3337972"/>
            <a:ext cx="198955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Richard Thacker,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Treasurer</a:t>
            </a:r>
          </a:p>
        </p:txBody>
      </p:sp>
      <p:sp>
        <p:nvSpPr>
          <p:cNvPr id="15" name="TextBox 14">
            <a:extLst>
              <a:ext uri="{FF2B5EF4-FFF2-40B4-BE49-F238E27FC236}">
                <a16:creationId xmlns:a16="http://schemas.microsoft.com/office/drawing/2014/main" id="{CA3C6486-3BCE-43C4-8615-BA94B3D4D62A}"/>
              </a:ext>
            </a:extLst>
          </p:cNvPr>
          <p:cNvSpPr txBox="1"/>
          <p:nvPr/>
        </p:nvSpPr>
        <p:spPr>
          <a:xfrm>
            <a:off x="7209103" y="3312232"/>
            <a:ext cx="165108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Teresa Hubka,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Assistant Treasurer</a:t>
            </a:r>
          </a:p>
        </p:txBody>
      </p:sp>
      <p:sp>
        <p:nvSpPr>
          <p:cNvPr id="16" name="TextBox 15">
            <a:extLst>
              <a:ext uri="{FF2B5EF4-FFF2-40B4-BE49-F238E27FC236}">
                <a16:creationId xmlns:a16="http://schemas.microsoft.com/office/drawing/2014/main" id="{F9D6E9D6-189A-496E-B5BF-631BA4A53829}"/>
              </a:ext>
            </a:extLst>
          </p:cNvPr>
          <p:cNvSpPr txBox="1"/>
          <p:nvPr/>
        </p:nvSpPr>
        <p:spPr>
          <a:xfrm>
            <a:off x="9305203" y="3326970"/>
            <a:ext cx="15687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Jeffrey Grove,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Secretary</a:t>
            </a:r>
          </a:p>
        </p:txBody>
      </p:sp>
      <p:sp>
        <p:nvSpPr>
          <p:cNvPr id="17" name="TextBox 16">
            <a:extLst>
              <a:ext uri="{FF2B5EF4-FFF2-40B4-BE49-F238E27FC236}">
                <a16:creationId xmlns:a16="http://schemas.microsoft.com/office/drawing/2014/main" id="{BB0C34F5-09A5-4D6D-AD26-E769DFE648B3}"/>
              </a:ext>
            </a:extLst>
          </p:cNvPr>
          <p:cNvSpPr txBox="1"/>
          <p:nvPr/>
        </p:nvSpPr>
        <p:spPr>
          <a:xfrm>
            <a:off x="6902787" y="5628285"/>
            <a:ext cx="226371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Alexis Cates,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Coalitions Officer</a:t>
            </a:r>
          </a:p>
        </p:txBody>
      </p:sp>
      <p:sp>
        <p:nvSpPr>
          <p:cNvPr id="18" name="TextBox 17">
            <a:extLst>
              <a:ext uri="{FF2B5EF4-FFF2-40B4-BE49-F238E27FC236}">
                <a16:creationId xmlns:a16="http://schemas.microsoft.com/office/drawing/2014/main" id="{2FD823D2-3628-4356-A61D-E3990766457A}"/>
              </a:ext>
            </a:extLst>
          </p:cNvPr>
          <p:cNvSpPr txBox="1"/>
          <p:nvPr/>
        </p:nvSpPr>
        <p:spPr>
          <a:xfrm>
            <a:off x="2672729" y="5540069"/>
            <a:ext cx="25070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Sonbol</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Shahid-Salles</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Member at Large</a:t>
            </a:r>
          </a:p>
        </p:txBody>
      </p:sp>
      <p:sp>
        <p:nvSpPr>
          <p:cNvPr id="19" name="TextBox 18">
            <a:extLst>
              <a:ext uri="{FF2B5EF4-FFF2-40B4-BE49-F238E27FC236}">
                <a16:creationId xmlns:a16="http://schemas.microsoft.com/office/drawing/2014/main" id="{8466517A-1DBA-4FFE-8166-DF87737932E2}"/>
              </a:ext>
            </a:extLst>
          </p:cNvPr>
          <p:cNvSpPr txBox="1"/>
          <p:nvPr/>
        </p:nvSpPr>
        <p:spPr>
          <a:xfrm>
            <a:off x="9132453" y="5608354"/>
            <a:ext cx="18910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Vacant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Academic Member</a:t>
            </a:r>
          </a:p>
        </p:txBody>
      </p:sp>
      <p:sp>
        <p:nvSpPr>
          <p:cNvPr id="20" name="TextBox 19">
            <a:extLst>
              <a:ext uri="{FF2B5EF4-FFF2-40B4-BE49-F238E27FC236}">
                <a16:creationId xmlns:a16="http://schemas.microsoft.com/office/drawing/2014/main" id="{5EF53EE0-3AEB-4BB7-8DBA-E4AEC651655E}"/>
              </a:ext>
            </a:extLst>
          </p:cNvPr>
          <p:cNvSpPr txBox="1"/>
          <p:nvPr/>
        </p:nvSpPr>
        <p:spPr>
          <a:xfrm>
            <a:off x="1070596" y="5559999"/>
            <a:ext cx="14100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Kris </a:t>
            </a:r>
            <a:r>
              <a:rPr kumimoji="0" lang="en-US"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Nicholoff</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Affiliate Member</a:t>
            </a:r>
          </a:p>
        </p:txBody>
      </p:sp>
      <p:sp>
        <p:nvSpPr>
          <p:cNvPr id="21" name="TextBox 20">
            <a:extLst>
              <a:ext uri="{FF2B5EF4-FFF2-40B4-BE49-F238E27FC236}">
                <a16:creationId xmlns:a16="http://schemas.microsoft.com/office/drawing/2014/main" id="{EB339EF3-8641-419A-827E-488DAEA68E4E}"/>
              </a:ext>
            </a:extLst>
          </p:cNvPr>
          <p:cNvSpPr txBox="1"/>
          <p:nvPr/>
        </p:nvSpPr>
        <p:spPr>
          <a:xfrm>
            <a:off x="5068802" y="5608355"/>
            <a:ext cx="197702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Jantzen Faulkner, 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Member</a:t>
            </a: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531" y="3830725"/>
            <a:ext cx="1371600" cy="1663907"/>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7800" y="3830725"/>
            <a:ext cx="1371600" cy="1371600"/>
          </a:xfrm>
          <a:prstGeom prst="rect">
            <a:avLst/>
          </a:prstGeom>
        </p:spPr>
      </p:pic>
      <p:pic>
        <p:nvPicPr>
          <p:cNvPr id="24" name="Picture 23" descr="A person in a white coat&#10;&#10;Description automatically generated">
            <a:extLst>
              <a:ext uri="{FF2B5EF4-FFF2-40B4-BE49-F238E27FC236}">
                <a16:creationId xmlns:a16="http://schemas.microsoft.com/office/drawing/2014/main" id="{C81B601F-9F4C-33AF-7EDF-74CAE1948A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2988" y="3835451"/>
            <a:ext cx="1163773" cy="1663907"/>
          </a:xfrm>
          <a:prstGeom prst="rect">
            <a:avLst/>
          </a:prstGeom>
        </p:spPr>
      </p:pic>
      <p:pic>
        <p:nvPicPr>
          <p:cNvPr id="26" name="Picture 25" descr="A grey silhouette of a person&#10;&#10;Description automatically generated">
            <a:extLst>
              <a:ext uri="{FF2B5EF4-FFF2-40B4-BE49-F238E27FC236}">
                <a16:creationId xmlns:a16="http://schemas.microsoft.com/office/drawing/2014/main" id="{D748E17C-0B3F-5774-30A7-B843E4EA71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8981" y="3810220"/>
            <a:ext cx="1470575" cy="1610629"/>
          </a:xfrm>
          <a:prstGeom prst="rect">
            <a:avLst/>
          </a:prstGeom>
        </p:spPr>
      </p:pic>
      <p:pic>
        <p:nvPicPr>
          <p:cNvPr id="28" name="Picture 27" descr="A person in a red shirt&#10;&#10;Description automatically generated">
            <a:extLst>
              <a:ext uri="{FF2B5EF4-FFF2-40B4-BE49-F238E27FC236}">
                <a16:creationId xmlns:a16="http://schemas.microsoft.com/office/drawing/2014/main" id="{18454E87-D03A-CA42-060C-256F08B736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69747" y="1417643"/>
            <a:ext cx="1393444" cy="1812610"/>
          </a:xfrm>
          <a:prstGeom prst="rect">
            <a:avLst/>
          </a:prstGeom>
        </p:spPr>
      </p:pic>
    </p:spTree>
    <p:extLst>
      <p:ext uri="{BB962C8B-B14F-4D97-AF65-F5344CB8AC3E}">
        <p14:creationId xmlns:p14="http://schemas.microsoft.com/office/powerpoint/2010/main" val="3305305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9678F-2777-E642-829E-C2EE26808FCD}"/>
              </a:ext>
            </a:extLst>
          </p:cNvPr>
          <p:cNvSpPr>
            <a:spLocks noGrp="1"/>
          </p:cNvSpPr>
          <p:nvPr>
            <p:ph type="title"/>
          </p:nvPr>
        </p:nvSpPr>
        <p:spPr/>
        <p:txBody>
          <a:bodyPr/>
          <a:lstStyle/>
          <a:p>
            <a:r>
              <a:rPr lang="en-US" dirty="0"/>
              <a:t>Communications</a:t>
            </a:r>
          </a:p>
        </p:txBody>
      </p:sp>
      <p:pic>
        <p:nvPicPr>
          <p:cNvPr id="22" name="Picture 2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177" y="1142232"/>
            <a:ext cx="4557601" cy="4838846"/>
          </a:xfrm>
          <a:prstGeom prst="rect">
            <a:avLst/>
          </a:prstGeom>
        </p:spPr>
      </p:pic>
      <p:pic>
        <p:nvPicPr>
          <p:cNvPr id="23" name="Picture 2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519" y="3962400"/>
            <a:ext cx="5308965" cy="1917591"/>
          </a:xfrm>
          <a:prstGeom prst="rect">
            <a:avLst/>
          </a:prstGeom>
        </p:spPr>
      </p:pic>
      <p:pic>
        <p:nvPicPr>
          <p:cNvPr id="24" name="Picture 2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520" y="1243318"/>
            <a:ext cx="5280350" cy="2144091"/>
          </a:xfrm>
          <a:prstGeom prst="rect">
            <a:avLst/>
          </a:prstGeom>
        </p:spPr>
      </p:pic>
      <p:cxnSp>
        <p:nvCxnSpPr>
          <p:cNvPr id="25" name="Straight Arrow Connector 24"/>
          <p:cNvCxnSpPr/>
          <p:nvPr/>
        </p:nvCxnSpPr>
        <p:spPr>
          <a:xfrm>
            <a:off x="5972569" y="1243318"/>
            <a:ext cx="10160" cy="4636672"/>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296160" y="3665837"/>
            <a:ext cx="5366624"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1093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43B3E-738D-4E45-A483-833735E6238E}"/>
              </a:ext>
            </a:extLst>
          </p:cNvPr>
          <p:cNvSpPr>
            <a:spLocks noGrp="1"/>
          </p:cNvSpPr>
          <p:nvPr>
            <p:ph type="title"/>
          </p:nvPr>
        </p:nvSpPr>
        <p:spPr>
          <a:xfrm>
            <a:off x="512381" y="294412"/>
            <a:ext cx="10515600" cy="654050"/>
          </a:xfrm>
        </p:spPr>
        <p:txBody>
          <a:bodyPr/>
          <a:lstStyle/>
          <a:p>
            <a:r>
              <a:rPr lang="en-US" sz="2800" dirty="0"/>
              <a:t>Candidate Questionnaire</a:t>
            </a:r>
          </a:p>
        </p:txBody>
      </p:sp>
      <p:pic>
        <p:nvPicPr>
          <p:cNvPr id="6" name="Picture 5" descr="A picture containing text, sign&#10;&#10;Description automatically generated">
            <a:extLst>
              <a:ext uri="{FF2B5EF4-FFF2-40B4-BE49-F238E27FC236}">
                <a16:creationId xmlns:a16="http://schemas.microsoft.com/office/drawing/2014/main" id="{DDAADB1F-D714-AD42-8B21-2AE6D13338A7}"/>
              </a:ext>
            </a:extLst>
          </p:cNvPr>
          <p:cNvPicPr>
            <a:picLocks noChangeAspect="1"/>
          </p:cNvPicPr>
          <p:nvPr/>
        </p:nvPicPr>
        <p:blipFill>
          <a:blip r:embed="rId3"/>
          <a:stretch>
            <a:fillRect/>
          </a:stretch>
        </p:blipFill>
        <p:spPr>
          <a:xfrm>
            <a:off x="1035087" y="2566867"/>
            <a:ext cx="2857899" cy="1724266"/>
          </a:xfrm>
          <a:prstGeom prst="rect">
            <a:avLst/>
          </a:prstGeom>
        </p:spPr>
      </p:pic>
      <p:sp>
        <p:nvSpPr>
          <p:cNvPr id="7" name="TextBox 6">
            <a:extLst>
              <a:ext uri="{FF2B5EF4-FFF2-40B4-BE49-F238E27FC236}">
                <a16:creationId xmlns:a16="http://schemas.microsoft.com/office/drawing/2014/main" id="{0820B387-5AF2-E40A-B791-ADF3E01FA150}"/>
              </a:ext>
            </a:extLst>
          </p:cNvPr>
          <p:cNvSpPr txBox="1"/>
          <p:nvPr/>
        </p:nvSpPr>
        <p:spPr>
          <a:xfrm>
            <a:off x="4956561" y="1421730"/>
            <a:ext cx="697336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a:ea typeface="+mn-ea"/>
                <a:cs typeface="+mn-cs"/>
              </a:rPr>
              <a:t>Introductory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Has your campaign conducted polling?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Do other healthcare PACs support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are your top priorities?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are the challenges that physicians and patients face in your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a:ea typeface="+mn-ea"/>
                <a:cs typeface="+mn-cs"/>
              </a:rPr>
              <a:t>By Issue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Do you support expanding funding for GME?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Do you support student debt relief or forgiveness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Do you support expanding telehealth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Do you support legislation to expand the scope of practice for non-physician clinicians?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Do you support medical liability reform?</a:t>
            </a:r>
          </a:p>
        </p:txBody>
      </p:sp>
    </p:spTree>
    <p:extLst>
      <p:ext uri="{BB962C8B-B14F-4D97-AF65-F5344CB8AC3E}">
        <p14:creationId xmlns:p14="http://schemas.microsoft.com/office/powerpoint/2010/main" val="252456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p:txBody>
          <a:bodyPr/>
          <a:lstStyle/>
          <a:p>
            <a:r>
              <a:rPr lang="en-US" sz="2800" dirty="0"/>
              <a:t>A Seat at the Table</a:t>
            </a:r>
          </a:p>
        </p:txBody>
      </p:sp>
      <p:grpSp>
        <p:nvGrpSpPr>
          <p:cNvPr id="8" name="Group 7"/>
          <p:cNvGrpSpPr/>
          <p:nvPr/>
        </p:nvGrpSpPr>
        <p:grpSpPr>
          <a:xfrm>
            <a:off x="866747" y="1153297"/>
            <a:ext cx="10458507" cy="4686104"/>
            <a:chOff x="483490" y="1153297"/>
            <a:chExt cx="10458507" cy="468610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34" r="7573"/>
            <a:stretch/>
          </p:blipFill>
          <p:spPr>
            <a:xfrm>
              <a:off x="494587" y="1153297"/>
              <a:ext cx="2891481" cy="190911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90" y="3163330"/>
              <a:ext cx="2902578" cy="26760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203" y="1153297"/>
              <a:ext cx="3511378" cy="46861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1586" t="7013" r="11886"/>
            <a:stretch/>
          </p:blipFill>
          <p:spPr>
            <a:xfrm>
              <a:off x="7745716" y="1153297"/>
              <a:ext cx="3196281" cy="2184572"/>
            </a:xfrm>
            <a:prstGeom prst="rect">
              <a:avLst/>
            </a:prstGeom>
          </p:spPr>
        </p:pic>
      </p:grpSp>
      <p:pic>
        <p:nvPicPr>
          <p:cNvPr id="3" name="Picture 2" descr="Two people posing for a photo&#10;&#10;Description automatically generated">
            <a:extLst>
              <a:ext uri="{FF2B5EF4-FFF2-40B4-BE49-F238E27FC236}">
                <a16:creationId xmlns:a16="http://schemas.microsoft.com/office/drawing/2014/main" id="{55CA81E3-F272-FDF7-4690-A908AD0870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8996" y="3416614"/>
            <a:ext cx="1976234" cy="2444353"/>
          </a:xfrm>
          <a:prstGeom prst="rect">
            <a:avLst/>
          </a:prstGeom>
        </p:spPr>
      </p:pic>
    </p:spTree>
    <p:extLst>
      <p:ext uri="{BB962C8B-B14F-4D97-AF65-F5344CB8AC3E}">
        <p14:creationId xmlns:p14="http://schemas.microsoft.com/office/powerpoint/2010/main" val="2537182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4">
            <a:extLst>
              <a:ext uri="{FF2B5EF4-FFF2-40B4-BE49-F238E27FC236}">
                <a16:creationId xmlns:a16="http://schemas.microsoft.com/office/drawing/2014/main" id="{DB3975D4-39BB-416A-AFE2-4570C3A09BFA}"/>
              </a:ext>
            </a:extLst>
          </p:cNvPr>
          <p:cNvSpPr txBox="1">
            <a:spLocks/>
          </p:cNvSpPr>
          <p:nvPr/>
        </p:nvSpPr>
        <p:spPr>
          <a:xfrm>
            <a:off x="92467" y="6137450"/>
            <a:ext cx="12099533" cy="7205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Title 2">
            <a:extLst>
              <a:ext uri="{FF2B5EF4-FFF2-40B4-BE49-F238E27FC236}">
                <a16:creationId xmlns:a16="http://schemas.microsoft.com/office/drawing/2014/main" id="{67E65370-6406-48A2-B4C5-C14BD5332569}"/>
              </a:ext>
            </a:extLst>
          </p:cNvPr>
          <p:cNvSpPr>
            <a:spLocks noGrp="1"/>
          </p:cNvSpPr>
          <p:nvPr>
            <p:ph type="title"/>
          </p:nvPr>
        </p:nvSpPr>
        <p:spPr>
          <a:xfrm>
            <a:off x="512381" y="189074"/>
            <a:ext cx="11226901" cy="709559"/>
          </a:xfrm>
        </p:spPr>
        <p:txBody>
          <a:bodyPr/>
          <a:lstStyle/>
          <a:p>
            <a:r>
              <a:rPr lang="en-US" sz="2800" dirty="0"/>
              <a:t>House Call on the Mall</a:t>
            </a:r>
          </a:p>
        </p:txBody>
      </p:sp>
      <p:pic>
        <p:nvPicPr>
          <p:cNvPr id="4" name="Picture 3" descr="A group of men in suits&#10;&#10;Description automatically generated with medium confidence">
            <a:extLst>
              <a:ext uri="{FF2B5EF4-FFF2-40B4-BE49-F238E27FC236}">
                <a16:creationId xmlns:a16="http://schemas.microsoft.com/office/drawing/2014/main" id="{8558D012-D76A-59F2-7112-D932499F46F4}"/>
              </a:ext>
            </a:extLst>
          </p:cNvPr>
          <p:cNvPicPr>
            <a:picLocks noChangeAspect="1"/>
          </p:cNvPicPr>
          <p:nvPr/>
        </p:nvPicPr>
        <p:blipFill>
          <a:blip r:embed="rId3"/>
          <a:stretch>
            <a:fillRect/>
          </a:stretch>
        </p:blipFill>
        <p:spPr>
          <a:xfrm>
            <a:off x="248237" y="1726250"/>
            <a:ext cx="3451408" cy="2957479"/>
          </a:xfrm>
          <a:prstGeom prst="rect">
            <a:avLst/>
          </a:prstGeom>
        </p:spPr>
      </p:pic>
      <p:pic>
        <p:nvPicPr>
          <p:cNvPr id="7" name="Picture 6" descr="A group of men holding a certificate&#10;&#10;Description automatically generated">
            <a:extLst>
              <a:ext uri="{FF2B5EF4-FFF2-40B4-BE49-F238E27FC236}">
                <a16:creationId xmlns:a16="http://schemas.microsoft.com/office/drawing/2014/main" id="{21221169-B11E-8DED-775B-88A293E045D8}"/>
              </a:ext>
            </a:extLst>
          </p:cNvPr>
          <p:cNvPicPr>
            <a:picLocks noChangeAspect="1"/>
          </p:cNvPicPr>
          <p:nvPr/>
        </p:nvPicPr>
        <p:blipFill rotWithShape="1">
          <a:blip r:embed="rId4"/>
          <a:srcRect l="5235" r="9580"/>
          <a:stretch/>
        </p:blipFill>
        <p:spPr>
          <a:xfrm>
            <a:off x="4231123" y="1726250"/>
            <a:ext cx="3872646" cy="3033757"/>
          </a:xfrm>
          <a:prstGeom prst="rect">
            <a:avLst/>
          </a:prstGeom>
        </p:spPr>
      </p:pic>
      <p:pic>
        <p:nvPicPr>
          <p:cNvPr id="10" name="Picture 9" descr="Two people posing for a photo&#10;&#10;Description automatically generated with medium confidence">
            <a:extLst>
              <a:ext uri="{FF2B5EF4-FFF2-40B4-BE49-F238E27FC236}">
                <a16:creationId xmlns:a16="http://schemas.microsoft.com/office/drawing/2014/main" id="{DE15DB23-F00E-8835-80EA-068F29873ADE}"/>
              </a:ext>
            </a:extLst>
          </p:cNvPr>
          <p:cNvPicPr>
            <a:picLocks noChangeAspect="1"/>
          </p:cNvPicPr>
          <p:nvPr/>
        </p:nvPicPr>
        <p:blipFill rotWithShape="1">
          <a:blip r:embed="rId5"/>
          <a:srcRect t="14805"/>
          <a:stretch/>
        </p:blipFill>
        <p:spPr>
          <a:xfrm>
            <a:off x="8635248" y="1726250"/>
            <a:ext cx="3308515" cy="3029404"/>
          </a:xfrm>
          <a:prstGeom prst="rect">
            <a:avLst/>
          </a:prstGeom>
        </p:spPr>
      </p:pic>
      <p:sp>
        <p:nvSpPr>
          <p:cNvPr id="11" name="TextBox 10">
            <a:extLst>
              <a:ext uri="{FF2B5EF4-FFF2-40B4-BE49-F238E27FC236}">
                <a16:creationId xmlns:a16="http://schemas.microsoft.com/office/drawing/2014/main" id="{40F9122A-58F6-E74E-16D2-FCBC2B1CFADA}"/>
              </a:ext>
            </a:extLst>
          </p:cNvPr>
          <p:cNvSpPr txBox="1"/>
          <p:nvPr/>
        </p:nvSpPr>
        <p:spPr>
          <a:xfrm>
            <a:off x="713436" y="4803819"/>
            <a:ext cx="252100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Kevin Klauer, DO, Minority Leader Kevin McCarthy (R-CA-23), Joe Giaimo, DO</a:t>
            </a:r>
          </a:p>
        </p:txBody>
      </p:sp>
      <p:sp>
        <p:nvSpPr>
          <p:cNvPr id="14" name="TextBox 13">
            <a:extLst>
              <a:ext uri="{FF2B5EF4-FFF2-40B4-BE49-F238E27FC236}">
                <a16:creationId xmlns:a16="http://schemas.microsoft.com/office/drawing/2014/main" id="{8A91909B-9D63-75A8-7420-591D64B5B74C}"/>
              </a:ext>
            </a:extLst>
          </p:cNvPr>
          <p:cNvSpPr txBox="1"/>
          <p:nvPr/>
        </p:nvSpPr>
        <p:spPr>
          <a:xfrm>
            <a:off x="5019092" y="4803478"/>
            <a:ext cx="252100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Sen. Joe Manchin (D-WV), Kevin Klauer, DO, Joe Giaimo, DO, Sen. Roger Wicker (R-MS)</a:t>
            </a:r>
          </a:p>
        </p:txBody>
      </p:sp>
      <p:sp>
        <p:nvSpPr>
          <p:cNvPr id="15" name="TextBox 14">
            <a:extLst>
              <a:ext uri="{FF2B5EF4-FFF2-40B4-BE49-F238E27FC236}">
                <a16:creationId xmlns:a16="http://schemas.microsoft.com/office/drawing/2014/main" id="{D07CCC07-0245-9E8A-E797-7D7BF3367220}"/>
              </a:ext>
            </a:extLst>
          </p:cNvPr>
          <p:cNvSpPr txBox="1"/>
          <p:nvPr/>
        </p:nvSpPr>
        <p:spPr>
          <a:xfrm>
            <a:off x="9029000" y="4803477"/>
            <a:ext cx="25210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Kevin Klauer, DO, Rep. Lisa Blunt Rochester (D-DE-AL)</a:t>
            </a:r>
          </a:p>
        </p:txBody>
      </p:sp>
    </p:spTree>
    <p:extLst>
      <p:ext uri="{BB962C8B-B14F-4D97-AF65-F5344CB8AC3E}">
        <p14:creationId xmlns:p14="http://schemas.microsoft.com/office/powerpoint/2010/main" val="2050469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F47B-70EC-D24C-94AB-0720DD44687C}"/>
              </a:ext>
            </a:extLst>
          </p:cNvPr>
          <p:cNvSpPr>
            <a:spLocks noGrp="1"/>
          </p:cNvSpPr>
          <p:nvPr>
            <p:ph type="ctrTitle"/>
          </p:nvPr>
        </p:nvSpPr>
        <p:spPr>
          <a:xfrm>
            <a:off x="2804160" y="2148840"/>
            <a:ext cx="7241059" cy="574334"/>
          </a:xfrm>
        </p:spPr>
        <p:txBody>
          <a:bodyPr/>
          <a:lstStyle/>
          <a:p>
            <a:r>
              <a:rPr lang="en-US" dirty="0"/>
              <a:t>Thank you!</a:t>
            </a:r>
          </a:p>
        </p:txBody>
      </p:sp>
      <p:sp>
        <p:nvSpPr>
          <p:cNvPr id="3" name="Text Placeholder 2">
            <a:extLst>
              <a:ext uri="{FF2B5EF4-FFF2-40B4-BE49-F238E27FC236}">
                <a16:creationId xmlns:a16="http://schemas.microsoft.com/office/drawing/2014/main" id="{2E867609-2AA9-0C48-BBE3-D3758B06F1B6}"/>
              </a:ext>
            </a:extLst>
          </p:cNvPr>
          <p:cNvSpPr>
            <a:spLocks noGrp="1"/>
          </p:cNvSpPr>
          <p:nvPr>
            <p:ph type="body" sz="quarter" idx="13"/>
          </p:nvPr>
        </p:nvSpPr>
        <p:spPr>
          <a:xfrm>
            <a:off x="2804160" y="2723174"/>
            <a:ext cx="8703277" cy="416720"/>
          </a:xfrm>
        </p:spPr>
        <p:txBody>
          <a:bodyPr/>
          <a:lstStyle/>
          <a:p>
            <a:r>
              <a:rPr lang="en-US" dirty="0"/>
              <a:t>Sean Neal</a:t>
            </a:r>
          </a:p>
          <a:p>
            <a:r>
              <a:rPr lang="en-US" dirty="0"/>
              <a:t>Vice President, Advocacy &amp; Political Affairs</a:t>
            </a:r>
          </a:p>
          <a:p>
            <a:r>
              <a:rPr lang="en-US" dirty="0"/>
              <a:t>sneal@osteopathic.org</a:t>
            </a:r>
          </a:p>
        </p:txBody>
      </p:sp>
    </p:spTree>
    <p:extLst>
      <p:ext uri="{BB962C8B-B14F-4D97-AF65-F5344CB8AC3E}">
        <p14:creationId xmlns:p14="http://schemas.microsoft.com/office/powerpoint/2010/main" val="230916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Members of Congress Want to Hear from You</a:t>
            </a:r>
          </a:p>
        </p:txBody>
      </p:sp>
      <p:sp>
        <p:nvSpPr>
          <p:cNvPr id="2" name="Rectangle 1">
            <a:extLst>
              <a:ext uri="{FF2B5EF4-FFF2-40B4-BE49-F238E27FC236}">
                <a16:creationId xmlns:a16="http://schemas.microsoft.com/office/drawing/2014/main" id="{08C9C837-CBF5-6177-AF37-8E70B5F6467C}"/>
              </a:ext>
            </a:extLst>
          </p:cNvPr>
          <p:cNvSpPr>
            <a:spLocks noChangeArrowheads="1"/>
          </p:cNvSpPr>
          <p:nvPr/>
        </p:nvSpPr>
        <p:spPr bwMode="auto">
          <a:xfrm>
            <a:off x="488771" y="1253422"/>
            <a:ext cx="10456432" cy="682238"/>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0"/>
              </a:spcBef>
              <a:spcAft>
                <a:spcPts val="400"/>
              </a:spcAft>
              <a:buFontTx/>
              <a:buNone/>
              <a:defRPr/>
            </a:pPr>
            <a:r>
              <a:rPr lang="en-US" altLang="en-US" sz="1200" b="1" dirty="0">
                <a:latin typeface="+mj-lt"/>
              </a:rPr>
              <a:t>If your member/senator has not already arrived at a firm decision on an issue, how much influence might the following advocacy strategies directed to the Washington office have on his/her decision?*</a:t>
            </a:r>
          </a:p>
          <a:p>
            <a:pPr algn="ctr">
              <a:lnSpc>
                <a:spcPct val="100000"/>
              </a:lnSpc>
              <a:spcBef>
                <a:spcPct val="0"/>
              </a:spcBef>
              <a:spcAft>
                <a:spcPts val="400"/>
              </a:spcAft>
              <a:buFontTx/>
              <a:buNone/>
              <a:defRPr/>
            </a:pPr>
            <a:r>
              <a:rPr lang="en-US" altLang="en-US" sz="1050" i="1" dirty="0">
                <a:solidFill>
                  <a:schemeClr val="tx1">
                    <a:lumMod val="65000"/>
                    <a:lumOff val="35000"/>
                  </a:schemeClr>
                </a:solidFill>
                <a:latin typeface="+mj-lt"/>
              </a:rPr>
              <a:t>*Asked of senior managers and mail staffers</a:t>
            </a:r>
          </a:p>
        </p:txBody>
      </p:sp>
      <p:graphicFrame>
        <p:nvGraphicFramePr>
          <p:cNvPr id="3" name="Chart 2">
            <a:extLst>
              <a:ext uri="{FF2B5EF4-FFF2-40B4-BE49-F238E27FC236}">
                <a16:creationId xmlns:a16="http://schemas.microsoft.com/office/drawing/2014/main" id="{AC207668-F81B-605B-6B27-97C97E8685EE}"/>
              </a:ext>
            </a:extLst>
          </p:cNvPr>
          <p:cNvGraphicFramePr/>
          <p:nvPr/>
        </p:nvGraphicFramePr>
        <p:xfrm>
          <a:off x="161307" y="2057252"/>
          <a:ext cx="11925300" cy="38494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83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Progress Takes Time</a:t>
            </a:r>
          </a:p>
        </p:txBody>
      </p:sp>
      <p:graphicFrame>
        <p:nvGraphicFramePr>
          <p:cNvPr id="2" name="Chart 1">
            <a:extLst>
              <a:ext uri="{FF2B5EF4-FFF2-40B4-BE49-F238E27FC236}">
                <a16:creationId xmlns:a16="http://schemas.microsoft.com/office/drawing/2014/main" id="{3E9BC9B6-5755-76AD-0822-A7C3D05943B4}"/>
              </a:ext>
            </a:extLst>
          </p:cNvPr>
          <p:cNvGraphicFramePr/>
          <p:nvPr/>
        </p:nvGraphicFramePr>
        <p:xfrm>
          <a:off x="2900901" y="1961839"/>
          <a:ext cx="6629400" cy="374904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28F68656-93A4-3E74-E294-2FEB115D43B0}"/>
              </a:ext>
            </a:extLst>
          </p:cNvPr>
          <p:cNvSpPr>
            <a:spLocks noChangeArrowheads="1"/>
          </p:cNvSpPr>
          <p:nvPr/>
        </p:nvSpPr>
        <p:spPr bwMode="auto">
          <a:xfrm>
            <a:off x="2688665" y="1710076"/>
            <a:ext cx="5486400" cy="262485"/>
          </a:xfrm>
          <a:prstGeom prst="rect">
            <a:avLst/>
          </a:prstGeom>
          <a:noFill/>
          <a:ln>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buFontTx/>
              <a:buNone/>
              <a:defRPr/>
            </a:pPr>
            <a:r>
              <a:rPr lang="en-US" altLang="en-US" sz="1400" b="1" dirty="0">
                <a:latin typeface="Arial" panose="020B0604020202020204" pitchFamily="34" charset="0"/>
                <a:cs typeface="Arial" panose="020B0604020202020204" pitchFamily="34" charset="0"/>
              </a:rPr>
              <a:t>Bills and resolutions by status</a:t>
            </a:r>
          </a:p>
        </p:txBody>
      </p:sp>
      <p:sp>
        <p:nvSpPr>
          <p:cNvPr id="6" name="Rectangle 5">
            <a:extLst>
              <a:ext uri="{FF2B5EF4-FFF2-40B4-BE49-F238E27FC236}">
                <a16:creationId xmlns:a16="http://schemas.microsoft.com/office/drawing/2014/main" id="{0BC2136E-5A26-B47D-5DB8-B988C9F1A935}"/>
              </a:ext>
            </a:extLst>
          </p:cNvPr>
          <p:cNvSpPr>
            <a:spLocks noChangeArrowheads="1"/>
          </p:cNvSpPr>
          <p:nvPr/>
        </p:nvSpPr>
        <p:spPr bwMode="auto">
          <a:xfrm>
            <a:off x="3730489" y="3048396"/>
            <a:ext cx="1989056" cy="646331"/>
          </a:xfrm>
          <a:prstGeom prst="rect">
            <a:avLst/>
          </a:prstGeom>
          <a:solidFill>
            <a:schemeClr val="accent1">
              <a:lumMod val="20000"/>
              <a:lumOff val="80000"/>
            </a:schemeClr>
          </a:solidFill>
          <a:ln w="9525">
            <a:noFill/>
            <a:prstDash val="dash"/>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charset="0"/>
                <a:cs typeface="Helvetica Light" charset="0"/>
              </a:rPr>
              <a:t>Only </a:t>
            </a:r>
            <a:r>
              <a:rPr kumimoji="0" lang="en-US" sz="1200" b="1" i="0" u="none" strike="noStrike" kern="1200" cap="none" spc="0" normalizeH="0" baseline="0" noProof="0" dirty="0">
                <a:ln>
                  <a:noFill/>
                </a:ln>
                <a:solidFill>
                  <a:prstClr val="black"/>
                </a:solidFill>
                <a:effectLst/>
                <a:uLnTx/>
                <a:uFillTx/>
                <a:ea typeface="ＭＳ Ｐゴシック" charset="0"/>
                <a:cs typeface="Helvetica Light" charset="0"/>
              </a:rPr>
              <a:t>5-</a:t>
            </a:r>
            <a:r>
              <a:rPr lang="en-US" sz="1200" b="1" dirty="0">
                <a:solidFill>
                  <a:prstClr val="black"/>
                </a:solidFill>
                <a:ea typeface="ＭＳ Ｐゴシック" charset="0"/>
                <a:cs typeface="Helvetica Light" charset="0"/>
              </a:rPr>
              <a:t>6</a:t>
            </a:r>
            <a:r>
              <a:rPr kumimoji="0" lang="en-US" sz="1200" b="1" i="0" u="none" strike="noStrike" kern="1200" cap="none" spc="0" normalizeH="0" baseline="0" noProof="0" dirty="0">
                <a:ln>
                  <a:noFill/>
                </a:ln>
                <a:solidFill>
                  <a:prstClr val="black"/>
                </a:solidFill>
                <a:effectLst/>
                <a:uLnTx/>
                <a:uFillTx/>
                <a:ea typeface="ＭＳ Ｐゴシック" charset="0"/>
                <a:cs typeface="Helvetica Light" charset="0"/>
              </a:rPr>
              <a:t>% of bills </a:t>
            </a:r>
            <a:r>
              <a:rPr kumimoji="0" lang="en-US" sz="1200" b="0" i="0" u="none" strike="noStrike" kern="1200" cap="none" spc="0" normalizeH="0" baseline="0" noProof="0" dirty="0">
                <a:ln>
                  <a:noFill/>
                </a:ln>
                <a:solidFill>
                  <a:prstClr val="black"/>
                </a:solidFill>
                <a:effectLst/>
                <a:uLnTx/>
                <a:uFillTx/>
                <a:ea typeface="ＭＳ Ｐゴシック" charset="0"/>
                <a:cs typeface="Helvetica Light" charset="0"/>
              </a:rPr>
              <a:t>make it to the House or Senate floor</a:t>
            </a:r>
          </a:p>
        </p:txBody>
      </p:sp>
      <p:cxnSp>
        <p:nvCxnSpPr>
          <p:cNvPr id="7" name="Elbow Connector 9">
            <a:extLst>
              <a:ext uri="{FF2B5EF4-FFF2-40B4-BE49-F238E27FC236}">
                <a16:creationId xmlns:a16="http://schemas.microsoft.com/office/drawing/2014/main" id="{EE57580A-DF65-95C0-223E-AAB57A8D0A8B}"/>
              </a:ext>
            </a:extLst>
          </p:cNvPr>
          <p:cNvCxnSpPr>
            <a:stCxn id="6" idx="3"/>
          </p:cNvCxnSpPr>
          <p:nvPr/>
        </p:nvCxnSpPr>
        <p:spPr>
          <a:xfrm>
            <a:off x="5719545" y="3371562"/>
            <a:ext cx="527901" cy="1168581"/>
          </a:xfrm>
          <a:prstGeom prst="bentConnector2">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11">
            <a:extLst>
              <a:ext uri="{FF2B5EF4-FFF2-40B4-BE49-F238E27FC236}">
                <a16:creationId xmlns:a16="http://schemas.microsoft.com/office/drawing/2014/main" id="{524BC9FD-91C8-77AA-9525-60D7217B1F26}"/>
              </a:ext>
            </a:extLst>
          </p:cNvPr>
          <p:cNvSpPr/>
          <p:nvPr/>
        </p:nvSpPr>
        <p:spPr>
          <a:xfrm>
            <a:off x="2582092" y="1564949"/>
            <a:ext cx="7315200" cy="4343400"/>
          </a:xfrm>
          <a:prstGeom prst="roundRect">
            <a:avLst>
              <a:gd name="adj" fmla="val 2245"/>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2000" dirty="0"/>
          </a:p>
        </p:txBody>
      </p:sp>
    </p:spTree>
    <p:extLst>
      <p:ext uri="{BB962C8B-B14F-4D97-AF65-F5344CB8AC3E}">
        <p14:creationId xmlns:p14="http://schemas.microsoft.com/office/powerpoint/2010/main" val="358521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Structure of a Congressional Office</a:t>
            </a:r>
          </a:p>
        </p:txBody>
      </p:sp>
      <p:sp>
        <p:nvSpPr>
          <p:cNvPr id="2" name="Rectangle 1">
            <a:extLst>
              <a:ext uri="{FF2B5EF4-FFF2-40B4-BE49-F238E27FC236}">
                <a16:creationId xmlns:a16="http://schemas.microsoft.com/office/drawing/2014/main" id="{BC419592-307C-368A-5F9D-DE08F84043B9}"/>
              </a:ext>
            </a:extLst>
          </p:cNvPr>
          <p:cNvSpPr/>
          <p:nvPr/>
        </p:nvSpPr>
        <p:spPr>
          <a:xfrm>
            <a:off x="2559253" y="5635214"/>
            <a:ext cx="6221575" cy="184666"/>
          </a:xfrm>
          <a:prstGeom prst="rect">
            <a:avLst/>
          </a:prstGeom>
        </p:spPr>
        <p:txBody>
          <a:bodyPr wrap="none">
            <a:spAutoFit/>
          </a:bodyPr>
          <a:lstStyle/>
          <a:p>
            <a:pPr>
              <a:lnSpc>
                <a:spcPct val="100000"/>
              </a:lnSpc>
              <a:spcBef>
                <a:spcPct val="0"/>
              </a:spcBef>
              <a:spcAft>
                <a:spcPts val="400"/>
              </a:spcAft>
              <a:buFontTx/>
              <a:buNone/>
              <a:defRPr/>
            </a:pPr>
            <a:r>
              <a:rPr lang="en-US" altLang="en-US" sz="600" i="1" dirty="0">
                <a:solidFill>
                  <a:schemeClr val="tx1">
                    <a:lumMod val="65000"/>
                    <a:lumOff val="35000"/>
                  </a:schemeClr>
                </a:solidFill>
                <a:latin typeface="+mj-lt"/>
              </a:rPr>
              <a:t>*Some offices may have “Senior Counsel/Counsel” roles among Policy staff, others may include a “Social Media Director” or “New Media Director” among Communications staff.</a:t>
            </a:r>
          </a:p>
        </p:txBody>
      </p:sp>
      <p:sp>
        <p:nvSpPr>
          <p:cNvPr id="3" name="Rounded Rectangle 6">
            <a:extLst>
              <a:ext uri="{FF2B5EF4-FFF2-40B4-BE49-F238E27FC236}">
                <a16:creationId xmlns:a16="http://schemas.microsoft.com/office/drawing/2014/main" id="{ABC5ACDA-6297-B92D-E3DD-CA69AADF05BC}"/>
              </a:ext>
            </a:extLst>
          </p:cNvPr>
          <p:cNvSpPr/>
          <p:nvPr/>
        </p:nvSpPr>
        <p:spPr>
          <a:xfrm>
            <a:off x="2558637" y="1507258"/>
            <a:ext cx="7315200" cy="4343400"/>
          </a:xfrm>
          <a:prstGeom prst="roundRect">
            <a:avLst>
              <a:gd name="adj" fmla="val 2245"/>
            </a:avLst>
          </a:prstGeom>
          <a:no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mj-lt"/>
            </a:endParaRPr>
          </a:p>
        </p:txBody>
      </p:sp>
      <p:sp>
        <p:nvSpPr>
          <p:cNvPr id="6" name="Rectangle 14">
            <a:extLst>
              <a:ext uri="{FF2B5EF4-FFF2-40B4-BE49-F238E27FC236}">
                <a16:creationId xmlns:a16="http://schemas.microsoft.com/office/drawing/2014/main" id="{8F4D378E-0194-AF12-BFE5-5B6B6CCF21DD}"/>
              </a:ext>
            </a:extLst>
          </p:cNvPr>
          <p:cNvSpPr>
            <a:spLocks noChangeArrowheads="1"/>
          </p:cNvSpPr>
          <p:nvPr/>
        </p:nvSpPr>
        <p:spPr bwMode="auto">
          <a:xfrm>
            <a:off x="2665826" y="1652385"/>
            <a:ext cx="5486400" cy="262485"/>
          </a:xfrm>
          <a:prstGeom prst="rect">
            <a:avLst/>
          </a:prstGeom>
          <a:noFill/>
          <a:ln>
            <a:noFill/>
          </a:ln>
        </p:spPr>
        <p:txBody>
          <a:bodyPr>
            <a:no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20000"/>
              </a:lnSpc>
              <a:spcBef>
                <a:spcPct val="0"/>
              </a:spcBef>
              <a:spcAft>
                <a:spcPts val="600"/>
              </a:spcAft>
              <a:buFontTx/>
              <a:buNone/>
              <a:defRPr/>
            </a:pPr>
            <a:r>
              <a:rPr lang="en-US" altLang="en-US" sz="1200" b="1" dirty="0">
                <a:latin typeface="+mj-lt"/>
              </a:rPr>
              <a:t>Sample organizational structure of a congressional office</a:t>
            </a:r>
          </a:p>
        </p:txBody>
      </p:sp>
      <p:cxnSp>
        <p:nvCxnSpPr>
          <p:cNvPr id="7" name="Straight Connector 6">
            <a:extLst>
              <a:ext uri="{FF2B5EF4-FFF2-40B4-BE49-F238E27FC236}">
                <a16:creationId xmlns:a16="http://schemas.microsoft.com/office/drawing/2014/main" id="{8EEE03BC-110D-47B9-713A-FF0561A634BE}"/>
              </a:ext>
            </a:extLst>
          </p:cNvPr>
          <p:cNvCxnSpPr>
            <a:cxnSpLocks/>
          </p:cNvCxnSpPr>
          <p:nvPr/>
        </p:nvCxnSpPr>
        <p:spPr>
          <a:xfrm>
            <a:off x="8737217" y="3202563"/>
            <a:ext cx="0" cy="1318963"/>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38BB4B4-CCCE-2828-F823-12581C416CEE}"/>
              </a:ext>
            </a:extLst>
          </p:cNvPr>
          <p:cNvSpPr/>
          <p:nvPr/>
        </p:nvSpPr>
        <p:spPr>
          <a:xfrm>
            <a:off x="4977473" y="4934675"/>
            <a:ext cx="4164561" cy="444193"/>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fontAlgn="auto">
              <a:spcBef>
                <a:spcPts val="0"/>
              </a:spcBef>
              <a:spcAft>
                <a:spcPts val="0"/>
              </a:spcAft>
              <a:defRPr/>
            </a:pPr>
            <a:r>
              <a:rPr lang="en-US" sz="900" dirty="0">
                <a:solidFill>
                  <a:schemeClr val="bg1"/>
                </a:solidFill>
                <a:latin typeface="+mj-lt"/>
              </a:rPr>
              <a:t>Members of Congress have busy schedules – staffers often have more time to devote to Hill meetings and are more capable of affecting any takeaway</a:t>
            </a:r>
          </a:p>
        </p:txBody>
      </p:sp>
      <p:cxnSp>
        <p:nvCxnSpPr>
          <p:cNvPr id="9" name="Straight Connector 8">
            <a:extLst>
              <a:ext uri="{FF2B5EF4-FFF2-40B4-BE49-F238E27FC236}">
                <a16:creationId xmlns:a16="http://schemas.microsoft.com/office/drawing/2014/main" id="{B3923190-57DD-4B5D-3546-213E171E7180}"/>
              </a:ext>
            </a:extLst>
          </p:cNvPr>
          <p:cNvCxnSpPr>
            <a:cxnSpLocks/>
          </p:cNvCxnSpPr>
          <p:nvPr/>
        </p:nvCxnSpPr>
        <p:spPr>
          <a:xfrm>
            <a:off x="3701637" y="3206856"/>
            <a:ext cx="0" cy="1914623"/>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3A66B7A6-1F38-1CDA-7EBB-51A4052755E6}"/>
              </a:ext>
            </a:extLst>
          </p:cNvPr>
          <p:cNvSpPr/>
          <p:nvPr/>
        </p:nvSpPr>
        <p:spPr>
          <a:xfrm>
            <a:off x="3015837"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Legislative Assistant/Aide</a:t>
            </a:r>
          </a:p>
        </p:txBody>
      </p:sp>
      <p:cxnSp>
        <p:nvCxnSpPr>
          <p:cNvPr id="11" name="Straight Connector 10">
            <a:extLst>
              <a:ext uri="{FF2B5EF4-FFF2-40B4-BE49-F238E27FC236}">
                <a16:creationId xmlns:a16="http://schemas.microsoft.com/office/drawing/2014/main" id="{DEA1F979-1829-48FF-4C70-142552651EE7}"/>
              </a:ext>
            </a:extLst>
          </p:cNvPr>
          <p:cNvCxnSpPr/>
          <p:nvPr/>
        </p:nvCxnSpPr>
        <p:spPr>
          <a:xfrm>
            <a:off x="6216237" y="2403830"/>
            <a:ext cx="0" cy="810922"/>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E166865-5DBE-8C8A-CAB2-1D7C1C659F27}"/>
              </a:ext>
            </a:extLst>
          </p:cNvPr>
          <p:cNvCxnSpPr>
            <a:cxnSpLocks/>
          </p:cNvCxnSpPr>
          <p:nvPr/>
        </p:nvCxnSpPr>
        <p:spPr>
          <a:xfrm>
            <a:off x="5384570" y="3214752"/>
            <a:ext cx="0" cy="1286627"/>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F87EB48-D21D-ADA1-7C09-765208057A60}"/>
              </a:ext>
            </a:extLst>
          </p:cNvPr>
          <p:cNvCxnSpPr>
            <a:cxnSpLocks/>
          </p:cNvCxnSpPr>
          <p:nvPr/>
        </p:nvCxnSpPr>
        <p:spPr>
          <a:xfrm>
            <a:off x="7058690" y="3214752"/>
            <a:ext cx="0" cy="1283728"/>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51">
            <a:extLst>
              <a:ext uri="{FF2B5EF4-FFF2-40B4-BE49-F238E27FC236}">
                <a16:creationId xmlns:a16="http://schemas.microsoft.com/office/drawing/2014/main" id="{0A8040F9-FB64-F052-1F23-DF1DE9386102}"/>
              </a:ext>
            </a:extLst>
          </p:cNvPr>
          <p:cNvSpPr txBox="1">
            <a:spLocks noChangeArrowheads="1"/>
          </p:cNvSpPr>
          <p:nvPr/>
        </p:nvSpPr>
        <p:spPr bwMode="auto">
          <a:xfrm>
            <a:off x="3236606" y="3333751"/>
            <a:ext cx="930063"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algn="ctr" eaLnBrk="1" hangingPunct="1">
              <a:defRPr/>
            </a:pPr>
            <a:r>
              <a:rPr lang="en-US" altLang="en-US" sz="1000" b="1" dirty="0">
                <a:latin typeface="+mj-lt"/>
              </a:rPr>
              <a:t>Policy Staff*</a:t>
            </a:r>
          </a:p>
        </p:txBody>
      </p:sp>
      <p:sp>
        <p:nvSpPr>
          <p:cNvPr id="15" name="TextBox 60">
            <a:extLst>
              <a:ext uri="{FF2B5EF4-FFF2-40B4-BE49-F238E27FC236}">
                <a16:creationId xmlns:a16="http://schemas.microsoft.com/office/drawing/2014/main" id="{269E8870-E7FD-AA8F-FAEB-DB60D7AC9893}"/>
              </a:ext>
            </a:extLst>
          </p:cNvPr>
          <p:cNvSpPr txBox="1">
            <a:spLocks noChangeArrowheads="1"/>
          </p:cNvSpPr>
          <p:nvPr/>
        </p:nvSpPr>
        <p:spPr bwMode="auto">
          <a:xfrm>
            <a:off x="6624918" y="3347047"/>
            <a:ext cx="867545"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algn="ctr" eaLnBrk="1" hangingPunct="1">
              <a:defRPr/>
            </a:pPr>
            <a:r>
              <a:rPr lang="en-US" altLang="en-US" sz="1000" b="1" dirty="0">
                <a:latin typeface="+mj-lt"/>
              </a:rPr>
              <a:t>Office Staff</a:t>
            </a:r>
          </a:p>
        </p:txBody>
      </p:sp>
      <p:cxnSp>
        <p:nvCxnSpPr>
          <p:cNvPr id="16" name="Straight Connector 15">
            <a:extLst>
              <a:ext uri="{FF2B5EF4-FFF2-40B4-BE49-F238E27FC236}">
                <a16:creationId xmlns:a16="http://schemas.microsoft.com/office/drawing/2014/main" id="{4CEE1514-7BC1-B895-5E51-723D2FA2B81C}"/>
              </a:ext>
            </a:extLst>
          </p:cNvPr>
          <p:cNvCxnSpPr/>
          <p:nvPr/>
        </p:nvCxnSpPr>
        <p:spPr>
          <a:xfrm>
            <a:off x="3698447" y="3214752"/>
            <a:ext cx="5035580" cy="0"/>
          </a:xfrm>
          <a:prstGeom prst="line">
            <a:avLst/>
          </a:prstGeom>
          <a:ln w="3175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59">
            <a:extLst>
              <a:ext uri="{FF2B5EF4-FFF2-40B4-BE49-F238E27FC236}">
                <a16:creationId xmlns:a16="http://schemas.microsoft.com/office/drawing/2014/main" id="{D101D1DF-EB80-8BCD-9B37-F956EAB10A13}"/>
              </a:ext>
            </a:extLst>
          </p:cNvPr>
          <p:cNvSpPr txBox="1">
            <a:spLocks noChangeArrowheads="1"/>
          </p:cNvSpPr>
          <p:nvPr/>
        </p:nvSpPr>
        <p:spPr bwMode="auto">
          <a:xfrm>
            <a:off x="4587718" y="3333751"/>
            <a:ext cx="1593706"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algn="ctr" eaLnBrk="1" hangingPunct="1">
              <a:defRPr/>
            </a:pPr>
            <a:r>
              <a:rPr lang="en-US" altLang="en-US" sz="1000" b="1" dirty="0">
                <a:latin typeface="+mj-lt"/>
              </a:rPr>
              <a:t>Communications Staff*</a:t>
            </a:r>
          </a:p>
        </p:txBody>
      </p:sp>
      <p:sp>
        <p:nvSpPr>
          <p:cNvPr id="18" name="Rectangle 17">
            <a:extLst>
              <a:ext uri="{FF2B5EF4-FFF2-40B4-BE49-F238E27FC236}">
                <a16:creationId xmlns:a16="http://schemas.microsoft.com/office/drawing/2014/main" id="{9A6CC99E-23E9-D0E1-6F7D-F2A4F9000624}"/>
              </a:ext>
            </a:extLst>
          </p:cNvPr>
          <p:cNvSpPr/>
          <p:nvPr/>
        </p:nvSpPr>
        <p:spPr>
          <a:xfrm>
            <a:off x="5530437" y="2627065"/>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Chief of Staff</a:t>
            </a:r>
          </a:p>
        </p:txBody>
      </p:sp>
      <p:sp>
        <p:nvSpPr>
          <p:cNvPr id="19" name="Rectangle 18">
            <a:extLst>
              <a:ext uri="{FF2B5EF4-FFF2-40B4-BE49-F238E27FC236}">
                <a16:creationId xmlns:a16="http://schemas.microsoft.com/office/drawing/2014/main" id="{520CE6F6-84F3-E777-468C-2D13BC138948}"/>
              </a:ext>
            </a:extLst>
          </p:cNvPr>
          <p:cNvSpPr/>
          <p:nvPr/>
        </p:nvSpPr>
        <p:spPr>
          <a:xfrm>
            <a:off x="4694364"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Press Secretary/Assistant</a:t>
            </a:r>
          </a:p>
        </p:txBody>
      </p:sp>
      <p:sp>
        <p:nvSpPr>
          <p:cNvPr id="20" name="Rectangle 19">
            <a:extLst>
              <a:ext uri="{FF2B5EF4-FFF2-40B4-BE49-F238E27FC236}">
                <a16:creationId xmlns:a16="http://schemas.microsoft.com/office/drawing/2014/main" id="{E6B14A64-3DD6-6A97-0671-DA44463AE532}"/>
              </a:ext>
            </a:extLst>
          </p:cNvPr>
          <p:cNvSpPr/>
          <p:nvPr/>
        </p:nvSpPr>
        <p:spPr>
          <a:xfrm>
            <a:off x="6372891"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Staff Assistant</a:t>
            </a:r>
          </a:p>
        </p:txBody>
      </p:sp>
      <p:sp>
        <p:nvSpPr>
          <p:cNvPr id="21" name="TextBox 60">
            <a:extLst>
              <a:ext uri="{FF2B5EF4-FFF2-40B4-BE49-F238E27FC236}">
                <a16:creationId xmlns:a16="http://schemas.microsoft.com/office/drawing/2014/main" id="{2FBC3CCB-70B5-CC67-ADD8-856E02EE3EBA}"/>
              </a:ext>
            </a:extLst>
          </p:cNvPr>
          <p:cNvSpPr txBox="1">
            <a:spLocks noChangeArrowheads="1"/>
          </p:cNvSpPr>
          <p:nvPr/>
        </p:nvSpPr>
        <p:spPr bwMode="auto">
          <a:xfrm>
            <a:off x="8264171" y="3343469"/>
            <a:ext cx="946093" cy="246221"/>
          </a:xfrm>
          <a:prstGeom prst="rect">
            <a:avLst/>
          </a:prstGeom>
          <a:solidFill>
            <a:schemeClr val="bg1"/>
          </a:solidFill>
          <a:ln>
            <a:noFill/>
          </a:ln>
        </p:spPr>
        <p:txBody>
          <a:bodyPr wrap="none">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algn="ctr" eaLnBrk="1" hangingPunct="1">
              <a:defRPr/>
            </a:pPr>
            <a:r>
              <a:rPr lang="en-US" altLang="en-US" sz="1000" b="1" dirty="0">
                <a:latin typeface="+mj-lt"/>
              </a:rPr>
              <a:t>District Staff</a:t>
            </a:r>
          </a:p>
        </p:txBody>
      </p:sp>
      <p:sp>
        <p:nvSpPr>
          <p:cNvPr id="22" name="Rectangle 21">
            <a:extLst>
              <a:ext uri="{FF2B5EF4-FFF2-40B4-BE49-F238E27FC236}">
                <a16:creationId xmlns:a16="http://schemas.microsoft.com/office/drawing/2014/main" id="{FDCBFC3B-D1B1-373A-D139-582621C11019}"/>
              </a:ext>
            </a:extLst>
          </p:cNvPr>
          <p:cNvSpPr/>
          <p:nvPr/>
        </p:nvSpPr>
        <p:spPr>
          <a:xfrm>
            <a:off x="5416137" y="2178468"/>
            <a:ext cx="1600200" cy="36576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mj-lt"/>
              </a:rPr>
              <a:t>Member of Congress</a:t>
            </a:r>
          </a:p>
        </p:txBody>
      </p:sp>
      <p:sp>
        <p:nvSpPr>
          <p:cNvPr id="23" name="Rectangle 22">
            <a:extLst>
              <a:ext uri="{FF2B5EF4-FFF2-40B4-BE49-F238E27FC236}">
                <a16:creationId xmlns:a16="http://schemas.microsoft.com/office/drawing/2014/main" id="{7672CDC5-30BB-1FF9-C882-6D3F1E0D4E05}"/>
              </a:ext>
            </a:extLst>
          </p:cNvPr>
          <p:cNvSpPr/>
          <p:nvPr/>
        </p:nvSpPr>
        <p:spPr>
          <a:xfrm>
            <a:off x="3015837" y="4934675"/>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Legislative Correspondent</a:t>
            </a:r>
          </a:p>
        </p:txBody>
      </p:sp>
      <p:sp>
        <p:nvSpPr>
          <p:cNvPr id="24" name="Rectangle 23">
            <a:extLst>
              <a:ext uri="{FF2B5EF4-FFF2-40B4-BE49-F238E27FC236}">
                <a16:creationId xmlns:a16="http://schemas.microsoft.com/office/drawing/2014/main" id="{74EE597B-D4E8-103A-CBB5-596EBFFBB312}"/>
              </a:ext>
            </a:extLst>
          </p:cNvPr>
          <p:cNvSpPr/>
          <p:nvPr/>
        </p:nvSpPr>
        <p:spPr>
          <a:xfrm>
            <a:off x="8051417"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District Director</a:t>
            </a:r>
          </a:p>
        </p:txBody>
      </p:sp>
      <p:sp>
        <p:nvSpPr>
          <p:cNvPr id="25" name="Rectangle 24">
            <a:extLst>
              <a:ext uri="{FF2B5EF4-FFF2-40B4-BE49-F238E27FC236}">
                <a16:creationId xmlns:a16="http://schemas.microsoft.com/office/drawing/2014/main" id="{9BA110A0-7E35-2388-FB9C-C20F5E148382}"/>
              </a:ext>
            </a:extLst>
          </p:cNvPr>
          <p:cNvSpPr/>
          <p:nvPr/>
        </p:nvSpPr>
        <p:spPr>
          <a:xfrm>
            <a:off x="3015837"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Legislative Director</a:t>
            </a:r>
          </a:p>
        </p:txBody>
      </p:sp>
      <p:sp>
        <p:nvSpPr>
          <p:cNvPr id="26" name="Rectangle 25">
            <a:extLst>
              <a:ext uri="{FF2B5EF4-FFF2-40B4-BE49-F238E27FC236}">
                <a16:creationId xmlns:a16="http://schemas.microsoft.com/office/drawing/2014/main" id="{09C163CD-F3EB-9699-ACB6-947F8036588C}"/>
              </a:ext>
            </a:extLst>
          </p:cNvPr>
          <p:cNvSpPr/>
          <p:nvPr/>
        </p:nvSpPr>
        <p:spPr>
          <a:xfrm>
            <a:off x="4694364"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Communications Director</a:t>
            </a:r>
          </a:p>
        </p:txBody>
      </p:sp>
      <p:sp>
        <p:nvSpPr>
          <p:cNvPr id="27" name="Rectangle 26">
            <a:extLst>
              <a:ext uri="{FF2B5EF4-FFF2-40B4-BE49-F238E27FC236}">
                <a16:creationId xmlns:a16="http://schemas.microsoft.com/office/drawing/2014/main" id="{7E5FDC2B-715F-9195-5E8C-717ED3A9DFF2}"/>
              </a:ext>
            </a:extLst>
          </p:cNvPr>
          <p:cNvSpPr/>
          <p:nvPr/>
        </p:nvSpPr>
        <p:spPr>
          <a:xfrm>
            <a:off x="6372891" y="370204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Personal Assistant/ Scheduler</a:t>
            </a:r>
          </a:p>
        </p:txBody>
      </p:sp>
      <p:sp>
        <p:nvSpPr>
          <p:cNvPr id="28" name="Rectangle 27">
            <a:extLst>
              <a:ext uri="{FF2B5EF4-FFF2-40B4-BE49-F238E27FC236}">
                <a16:creationId xmlns:a16="http://schemas.microsoft.com/office/drawing/2014/main" id="{DF159F57-865B-B7E8-7946-4F578AC4483E}"/>
              </a:ext>
            </a:extLst>
          </p:cNvPr>
          <p:cNvSpPr/>
          <p:nvPr/>
        </p:nvSpPr>
        <p:spPr>
          <a:xfrm>
            <a:off x="8051417" y="4324119"/>
            <a:ext cx="1371600" cy="36576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a:solidFill>
                  <a:sysClr val="windowText" lastClr="000000"/>
                </a:solidFill>
                <a:latin typeface="+mj-lt"/>
              </a:rPr>
              <a:t>District Caseworkers</a:t>
            </a:r>
          </a:p>
        </p:txBody>
      </p:sp>
    </p:spTree>
    <p:extLst>
      <p:ext uri="{BB962C8B-B14F-4D97-AF65-F5344CB8AC3E}">
        <p14:creationId xmlns:p14="http://schemas.microsoft.com/office/powerpoint/2010/main" val="428028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0A4534D-0786-DF57-85EB-F3D06C428EBD}"/>
              </a:ext>
            </a:extLst>
          </p:cNvPr>
          <p:cNvCxnSpPr>
            <a:cxnSpLocks noChangeAspect="1"/>
          </p:cNvCxnSpPr>
          <p:nvPr/>
        </p:nvCxnSpPr>
        <p:spPr>
          <a:xfrm>
            <a:off x="3540548" y="2198125"/>
            <a:ext cx="0" cy="212445"/>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4F0EC05-823E-B8F1-FBF9-6F60E432A805}"/>
              </a:ext>
            </a:extLst>
          </p:cNvPr>
          <p:cNvCxnSpPr>
            <a:cxnSpLocks noChangeAspect="1"/>
          </p:cNvCxnSpPr>
          <p:nvPr/>
        </p:nvCxnSpPr>
        <p:spPr>
          <a:xfrm>
            <a:off x="6411598" y="2198125"/>
            <a:ext cx="0" cy="212445"/>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9">
            <a:extLst>
              <a:ext uri="{FF2B5EF4-FFF2-40B4-BE49-F238E27FC236}">
                <a16:creationId xmlns:a16="http://schemas.microsoft.com/office/drawing/2014/main" id="{C0374D9D-4B37-926F-EC12-4F7B94201AF8}"/>
              </a:ext>
            </a:extLst>
          </p:cNvPr>
          <p:cNvCxnSpPr>
            <a:cxnSpLocks noChangeAspect="1"/>
          </p:cNvCxnSpPr>
          <p:nvPr/>
        </p:nvCxnSpPr>
        <p:spPr>
          <a:xfrm rot="5400000">
            <a:off x="7338901" y="3288759"/>
            <a:ext cx="393192" cy="1403457"/>
          </a:xfrm>
          <a:prstGeom prst="bentConnector3">
            <a:avLst>
              <a:gd name="adj1" fmla="val 60732"/>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387D837-900F-443C-AA4C-C1520F0398EE}"/>
              </a:ext>
            </a:extLst>
          </p:cNvPr>
          <p:cNvCxnSpPr>
            <a:cxnSpLocks noChangeAspect="1"/>
          </p:cNvCxnSpPr>
          <p:nvPr/>
        </p:nvCxnSpPr>
        <p:spPr>
          <a:xfrm>
            <a:off x="9011821" y="276783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13">
            <a:extLst>
              <a:ext uri="{FF2B5EF4-FFF2-40B4-BE49-F238E27FC236}">
                <a16:creationId xmlns:a16="http://schemas.microsoft.com/office/drawing/2014/main" id="{B265559E-B9B9-CED2-A495-F22721FF8D53}"/>
              </a:ext>
            </a:extLst>
          </p:cNvPr>
          <p:cNvSpPr/>
          <p:nvPr/>
        </p:nvSpPr>
        <p:spPr>
          <a:xfrm>
            <a:off x="7159719" y="2958819"/>
            <a:ext cx="3657600" cy="91440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11" name="Rounded Rectangle 14">
            <a:extLst>
              <a:ext uri="{FF2B5EF4-FFF2-40B4-BE49-F238E27FC236}">
                <a16:creationId xmlns:a16="http://schemas.microsoft.com/office/drawing/2014/main" id="{86AD85A1-4565-B9FA-903F-2387849A314F}"/>
              </a:ext>
            </a:extLst>
          </p:cNvPr>
          <p:cNvSpPr/>
          <p:nvPr/>
        </p:nvSpPr>
        <p:spPr>
          <a:xfrm>
            <a:off x="2461470" y="4222329"/>
            <a:ext cx="8358686" cy="952973"/>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12" name="Rounded Rectangle 15">
            <a:extLst>
              <a:ext uri="{FF2B5EF4-FFF2-40B4-BE49-F238E27FC236}">
                <a16:creationId xmlns:a16="http://schemas.microsoft.com/office/drawing/2014/main" id="{8EB23408-1569-D0F0-E4E0-ED08F63291B0}"/>
              </a:ext>
            </a:extLst>
          </p:cNvPr>
          <p:cNvSpPr/>
          <p:nvPr/>
        </p:nvSpPr>
        <p:spPr>
          <a:xfrm>
            <a:off x="2461474" y="1799005"/>
            <a:ext cx="8355846" cy="95646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13" name="Rounded Rectangle 16">
            <a:extLst>
              <a:ext uri="{FF2B5EF4-FFF2-40B4-BE49-F238E27FC236}">
                <a16:creationId xmlns:a16="http://schemas.microsoft.com/office/drawing/2014/main" id="{58BDA462-8E27-3804-3798-7FA407A69ACE}"/>
              </a:ext>
            </a:extLst>
          </p:cNvPr>
          <p:cNvSpPr/>
          <p:nvPr/>
        </p:nvSpPr>
        <p:spPr>
          <a:xfrm>
            <a:off x="2461470" y="1086141"/>
            <a:ext cx="8355849" cy="539708"/>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14" name="Rounded Rectangle 17">
            <a:extLst>
              <a:ext uri="{FF2B5EF4-FFF2-40B4-BE49-F238E27FC236}">
                <a16:creationId xmlns:a16="http://schemas.microsoft.com/office/drawing/2014/main" id="{1EA346DD-BE96-5B61-7ADD-E33969E0F13B}"/>
              </a:ext>
            </a:extLst>
          </p:cNvPr>
          <p:cNvSpPr/>
          <p:nvPr/>
        </p:nvSpPr>
        <p:spPr>
          <a:xfrm>
            <a:off x="2461471" y="5361663"/>
            <a:ext cx="8358686" cy="99590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pic>
        <p:nvPicPr>
          <p:cNvPr id="15" name="Picture 10" descr="US Capitol Icon 605803">
            <a:extLst>
              <a:ext uri="{FF2B5EF4-FFF2-40B4-BE49-F238E27FC236}">
                <a16:creationId xmlns:a16="http://schemas.microsoft.com/office/drawing/2014/main" id="{0F95F496-1602-9955-A307-5670365D7F05}"/>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0856" y="-76401"/>
            <a:ext cx="1129779" cy="11297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6B4FFE1-1667-5FD9-7361-9E717E365F81}"/>
              </a:ext>
            </a:extLst>
          </p:cNvPr>
          <p:cNvSpPr txBox="1"/>
          <p:nvPr/>
        </p:nvSpPr>
        <p:spPr>
          <a:xfrm>
            <a:off x="669502" y="1086141"/>
            <a:ext cx="1600200" cy="539708"/>
          </a:xfrm>
          <a:prstGeom prst="roundRect">
            <a:avLst>
              <a:gd name="adj" fmla="val 10970"/>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defRPr sz="700" spc="200">
                <a:solidFill>
                  <a:schemeClr val="accent1">
                    <a:lumMod val="75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defRPr/>
            </a:pPr>
            <a:r>
              <a:rPr lang="en-US" sz="1100" b="1" cap="all" dirty="0">
                <a:solidFill>
                  <a:schemeClr val="bg1"/>
                </a:solidFill>
                <a:latin typeface="+mj-lt"/>
              </a:rPr>
              <a:t>Introduction</a:t>
            </a:r>
          </a:p>
        </p:txBody>
      </p:sp>
      <p:cxnSp>
        <p:nvCxnSpPr>
          <p:cNvPr id="17" name="Elbow Connector 20">
            <a:extLst>
              <a:ext uri="{FF2B5EF4-FFF2-40B4-BE49-F238E27FC236}">
                <a16:creationId xmlns:a16="http://schemas.microsoft.com/office/drawing/2014/main" id="{33DE871B-4F5A-6A9E-7ACB-E0252B45A7B4}"/>
              </a:ext>
            </a:extLst>
          </p:cNvPr>
          <p:cNvCxnSpPr>
            <a:cxnSpLocks noChangeAspect="1"/>
          </p:cNvCxnSpPr>
          <p:nvPr/>
        </p:nvCxnSpPr>
        <p:spPr>
          <a:xfrm rot="16200000" flipH="1">
            <a:off x="5935444" y="3289074"/>
            <a:ext cx="393192" cy="1403457"/>
          </a:xfrm>
          <a:prstGeom prst="bentConnector3">
            <a:avLst>
              <a:gd name="adj1" fmla="val 60732"/>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C7890D-9816-1AB5-C42C-B0C165D6DF4D}"/>
              </a:ext>
            </a:extLst>
          </p:cNvPr>
          <p:cNvSpPr txBox="1"/>
          <p:nvPr/>
        </p:nvSpPr>
        <p:spPr>
          <a:xfrm>
            <a:off x="654674" y="1802815"/>
            <a:ext cx="1600200" cy="965024"/>
          </a:xfrm>
          <a:prstGeom prst="roundRect">
            <a:avLst>
              <a:gd name="adj" fmla="val 5554"/>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100" b="1" dirty="0">
                <a:latin typeface="+mj-lt"/>
              </a:rPr>
              <a:t>Committee consideration</a:t>
            </a:r>
          </a:p>
        </p:txBody>
      </p:sp>
      <p:sp>
        <p:nvSpPr>
          <p:cNvPr id="19" name="Rounded Rectangle 22">
            <a:extLst>
              <a:ext uri="{FF2B5EF4-FFF2-40B4-BE49-F238E27FC236}">
                <a16:creationId xmlns:a16="http://schemas.microsoft.com/office/drawing/2014/main" id="{1D241121-5BA0-11F8-1752-87DB95F8C114}"/>
              </a:ext>
            </a:extLst>
          </p:cNvPr>
          <p:cNvSpPr/>
          <p:nvPr/>
        </p:nvSpPr>
        <p:spPr>
          <a:xfrm>
            <a:off x="2461473" y="2965196"/>
            <a:ext cx="3687569" cy="914400"/>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20" name="TextBox 19">
            <a:extLst>
              <a:ext uri="{FF2B5EF4-FFF2-40B4-BE49-F238E27FC236}">
                <a16:creationId xmlns:a16="http://schemas.microsoft.com/office/drawing/2014/main" id="{63E5C496-CC1F-F9D1-D139-5FD93EE10FAF}"/>
              </a:ext>
            </a:extLst>
          </p:cNvPr>
          <p:cNvSpPr txBox="1"/>
          <p:nvPr/>
        </p:nvSpPr>
        <p:spPr>
          <a:xfrm>
            <a:off x="649731" y="2965196"/>
            <a:ext cx="1600200" cy="908023"/>
          </a:xfrm>
          <a:prstGeom prst="roundRect">
            <a:avLst>
              <a:gd name="adj" fmla="val 3936"/>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300" b="1" dirty="0">
                <a:latin typeface="+mj-lt"/>
              </a:rPr>
              <a:t>Floor debate</a:t>
            </a:r>
          </a:p>
        </p:txBody>
      </p:sp>
      <p:sp>
        <p:nvSpPr>
          <p:cNvPr id="21" name="TextBox 20">
            <a:extLst>
              <a:ext uri="{FF2B5EF4-FFF2-40B4-BE49-F238E27FC236}">
                <a16:creationId xmlns:a16="http://schemas.microsoft.com/office/drawing/2014/main" id="{68568A4C-C746-9043-066C-9596D95BE89D}"/>
              </a:ext>
            </a:extLst>
          </p:cNvPr>
          <p:cNvSpPr txBox="1"/>
          <p:nvPr/>
        </p:nvSpPr>
        <p:spPr>
          <a:xfrm>
            <a:off x="659617" y="4222123"/>
            <a:ext cx="1600200" cy="953179"/>
          </a:xfrm>
          <a:prstGeom prst="roundRect">
            <a:avLst>
              <a:gd name="adj" fmla="val 4974"/>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300" b="1" dirty="0">
                <a:latin typeface="+mj-lt"/>
              </a:rPr>
              <a:t>Final votes/</a:t>
            </a:r>
          </a:p>
          <a:p>
            <a:r>
              <a:rPr lang="en-US" sz="1300" b="1" dirty="0">
                <a:latin typeface="+mj-lt"/>
              </a:rPr>
              <a:t>conference </a:t>
            </a:r>
          </a:p>
          <a:p>
            <a:r>
              <a:rPr lang="en-US" sz="1300" b="1" dirty="0">
                <a:latin typeface="+mj-lt"/>
              </a:rPr>
              <a:t>committee</a:t>
            </a:r>
          </a:p>
        </p:txBody>
      </p:sp>
      <p:sp>
        <p:nvSpPr>
          <p:cNvPr id="22" name="TextBox 21">
            <a:extLst>
              <a:ext uri="{FF2B5EF4-FFF2-40B4-BE49-F238E27FC236}">
                <a16:creationId xmlns:a16="http://schemas.microsoft.com/office/drawing/2014/main" id="{3D0A6AE6-5175-7E6E-8342-5345BDF3A26F}"/>
              </a:ext>
            </a:extLst>
          </p:cNvPr>
          <p:cNvSpPr txBox="1"/>
          <p:nvPr/>
        </p:nvSpPr>
        <p:spPr>
          <a:xfrm>
            <a:off x="664560" y="5361663"/>
            <a:ext cx="1600200" cy="995900"/>
          </a:xfrm>
          <a:prstGeom prst="roundRect">
            <a:avLst>
              <a:gd name="adj" fmla="val 5224"/>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lIns="0" tIns="0" rIns="0" bIns="0" rtlCol="0" anchor="ctr">
            <a:noAutofit/>
          </a:bodyPr>
          <a:lstStyle>
            <a:defPPr>
              <a:defRPr lang="en-US"/>
            </a:defPPr>
            <a:lvl1pPr algn="ctr">
              <a:defRPr sz="700" cap="all" spc="200">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300" b="1" dirty="0">
                <a:latin typeface="+mj-lt"/>
              </a:rPr>
              <a:t>President’s </a:t>
            </a:r>
          </a:p>
          <a:p>
            <a:r>
              <a:rPr lang="en-US" sz="1300" b="1" dirty="0">
                <a:latin typeface="+mj-lt"/>
              </a:rPr>
              <a:t>signature </a:t>
            </a:r>
            <a:br>
              <a:rPr lang="en-US" sz="1300" b="1" dirty="0">
                <a:latin typeface="+mj-lt"/>
              </a:rPr>
            </a:br>
            <a:r>
              <a:rPr lang="en-US" sz="1300" b="1" dirty="0">
                <a:latin typeface="+mj-lt"/>
              </a:rPr>
              <a:t>or veto</a:t>
            </a:r>
          </a:p>
        </p:txBody>
      </p:sp>
      <p:sp>
        <p:nvSpPr>
          <p:cNvPr id="23" name="TextBox 51">
            <a:extLst>
              <a:ext uri="{FF2B5EF4-FFF2-40B4-BE49-F238E27FC236}">
                <a16:creationId xmlns:a16="http://schemas.microsoft.com/office/drawing/2014/main" id="{5CCB28D3-2B0B-8436-A37A-4968E9E38B17}"/>
              </a:ext>
            </a:extLst>
          </p:cNvPr>
          <p:cNvSpPr txBox="1">
            <a:spLocks noChangeAspect="1" noChangeArrowheads="1"/>
          </p:cNvSpPr>
          <p:nvPr/>
        </p:nvSpPr>
        <p:spPr bwMode="auto">
          <a:xfrm>
            <a:off x="2461472" y="4248340"/>
            <a:ext cx="8132269" cy="943848"/>
          </a:xfrm>
          <a:prstGeom prst="rect">
            <a:avLst/>
          </a:prstGeom>
          <a:noFill/>
          <a:ln>
            <a:noFill/>
          </a:ln>
        </p:spPr>
        <p:txBody>
          <a:bodyPr wrap="square" lIns="182880" anchor="ctr">
            <a:spAutoFit/>
          </a:bodyPr>
          <a:lstStyle>
            <a:lvl1pPr eaLnBrk="0" hangingPunct="0">
              <a:defRPr sz="24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defRPr sz="24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defRPr sz="24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marL="171450" indent="-171450" eaLnBrk="1" hangingPunct="1">
              <a:spcAft>
                <a:spcPts val="200"/>
              </a:spcAft>
              <a:buFont typeface="Arial" panose="020B0604020202020204" pitchFamily="34" charset="0"/>
              <a:buChar char="•"/>
              <a:defRPr/>
            </a:pPr>
            <a:r>
              <a:rPr lang="en-US" altLang="en-US" sz="1300" dirty="0">
                <a:solidFill>
                  <a:srgbClr val="000000"/>
                </a:solidFill>
                <a:latin typeface="+mj-lt"/>
                <a:ea typeface="Georgia" charset="0"/>
                <a:cs typeface="Georgia" charset="0"/>
              </a:rPr>
              <a:t>If both chambers pass an identical bill, it is sent directly to the president</a:t>
            </a:r>
          </a:p>
          <a:p>
            <a:pPr marL="171450" indent="-171450" eaLnBrk="1" hangingPunct="1">
              <a:spcAft>
                <a:spcPts val="200"/>
              </a:spcAft>
              <a:buFont typeface="Arial" panose="020B0604020202020204" pitchFamily="34" charset="0"/>
              <a:buChar char="•"/>
              <a:defRPr/>
            </a:pPr>
            <a:r>
              <a:rPr lang="en-US" altLang="en-US" sz="1300" dirty="0">
                <a:solidFill>
                  <a:srgbClr val="000000"/>
                </a:solidFill>
                <a:latin typeface="+mj-lt"/>
                <a:ea typeface="Georgia" charset="0"/>
                <a:cs typeface="Georgia" charset="0"/>
              </a:rPr>
              <a:t>If they pass different bills, a conference committee is formed of representatives and senators who try and find a compromise</a:t>
            </a:r>
          </a:p>
          <a:p>
            <a:pPr marL="171450" indent="-171450" eaLnBrk="1" hangingPunct="1">
              <a:spcAft>
                <a:spcPts val="200"/>
              </a:spcAft>
              <a:buFont typeface="Arial" panose="020B0604020202020204" pitchFamily="34" charset="0"/>
              <a:buChar char="•"/>
              <a:defRPr/>
            </a:pPr>
            <a:r>
              <a:rPr lang="en-US" altLang="en-US" sz="1300" dirty="0">
                <a:solidFill>
                  <a:srgbClr val="000000"/>
                </a:solidFill>
                <a:latin typeface="+mj-lt"/>
                <a:ea typeface="Georgia" charset="0"/>
                <a:cs typeface="Georgia" charset="0"/>
              </a:rPr>
              <a:t>Bills that pass conference committee must then pass both the House and Senate</a:t>
            </a:r>
          </a:p>
        </p:txBody>
      </p:sp>
      <p:sp>
        <p:nvSpPr>
          <p:cNvPr id="24" name="TextBox 23">
            <a:extLst>
              <a:ext uri="{FF2B5EF4-FFF2-40B4-BE49-F238E27FC236}">
                <a16:creationId xmlns:a16="http://schemas.microsoft.com/office/drawing/2014/main" id="{46A97034-FB3A-049D-B1D5-4B4E36626A38}"/>
              </a:ext>
            </a:extLst>
          </p:cNvPr>
          <p:cNvSpPr txBox="1">
            <a:spLocks noChangeAspect="1"/>
          </p:cNvSpPr>
          <p:nvPr/>
        </p:nvSpPr>
        <p:spPr>
          <a:xfrm>
            <a:off x="2513402" y="1202666"/>
            <a:ext cx="8358685" cy="294750"/>
          </a:xfrm>
          <a:prstGeom prst="rect">
            <a:avLst/>
          </a:prstGeom>
          <a:noFill/>
          <a:ln>
            <a:noFill/>
          </a:ln>
        </p:spPr>
        <p:txBody>
          <a:bodyPr lIns="182880" anchor="ctr"/>
          <a:lstStyle/>
          <a:p>
            <a:pPr algn="ctr">
              <a:defRPr/>
            </a:pPr>
            <a:r>
              <a:rPr lang="en-US" sz="1400" dirty="0">
                <a:solidFill>
                  <a:srgbClr val="000000"/>
                </a:solidFill>
                <a:latin typeface="+mj-lt"/>
                <a:ea typeface="Georgia" charset="0"/>
                <a:cs typeface="Georgia" charset="0"/>
              </a:rPr>
              <a:t>A representative</a:t>
            </a:r>
            <a:r>
              <a:rPr lang="en-US" sz="1400" b="1" dirty="0">
                <a:solidFill>
                  <a:srgbClr val="000000"/>
                </a:solidFill>
                <a:latin typeface="+mj-lt"/>
                <a:ea typeface="Georgia" charset="0"/>
                <a:cs typeface="Georgia" charset="0"/>
              </a:rPr>
              <a:t> </a:t>
            </a:r>
            <a:r>
              <a:rPr lang="en-US" sz="1400" dirty="0">
                <a:solidFill>
                  <a:srgbClr val="000000"/>
                </a:solidFill>
                <a:latin typeface="+mj-lt"/>
                <a:ea typeface="Georgia" charset="0"/>
                <a:cs typeface="Georgia" charset="0"/>
              </a:rPr>
              <a:t>or senator introduces a bill by filing it with the House/Senate clerk</a:t>
            </a:r>
          </a:p>
        </p:txBody>
      </p:sp>
      <p:sp>
        <p:nvSpPr>
          <p:cNvPr id="25" name="TextBox 24">
            <a:extLst>
              <a:ext uri="{FF2B5EF4-FFF2-40B4-BE49-F238E27FC236}">
                <a16:creationId xmlns:a16="http://schemas.microsoft.com/office/drawing/2014/main" id="{7BD394E9-79F7-3217-2D09-A201F8A374C9}"/>
              </a:ext>
            </a:extLst>
          </p:cNvPr>
          <p:cNvSpPr txBox="1">
            <a:spLocks noChangeAspect="1"/>
          </p:cNvSpPr>
          <p:nvPr/>
        </p:nvSpPr>
        <p:spPr>
          <a:xfrm>
            <a:off x="2504908" y="3005716"/>
            <a:ext cx="3384904" cy="643964"/>
          </a:xfrm>
          <a:prstGeom prst="rect">
            <a:avLst/>
          </a:prstGeom>
          <a:noFill/>
          <a:ln w="19050" cmpd="sng">
            <a:noFill/>
          </a:ln>
        </p:spPr>
        <p:txBody>
          <a:bodyPr/>
          <a:lstStyle/>
          <a:p>
            <a:pPr algn="ctr">
              <a:spcAft>
                <a:spcPts val="200"/>
              </a:spcAft>
              <a:defRPr/>
            </a:pPr>
            <a:r>
              <a:rPr lang="en-US" sz="1200" b="1" dirty="0">
                <a:solidFill>
                  <a:srgbClr val="000000"/>
                </a:solidFill>
                <a:latin typeface="+mj-lt"/>
                <a:ea typeface="Georgia" charset="0"/>
                <a:cs typeface="Georgia" charset="0"/>
              </a:rPr>
              <a:t>House</a:t>
            </a:r>
          </a:p>
          <a:p>
            <a:pPr marL="288925" indent="-171450">
              <a:spcAft>
                <a:spcPts val="200"/>
              </a:spcAft>
              <a:buFont typeface="Arial" panose="020B0604020202020204" pitchFamily="34" charset="0"/>
              <a:buChar char="•"/>
              <a:defRPr/>
            </a:pPr>
            <a:r>
              <a:rPr lang="en-US" sz="1200" dirty="0">
                <a:solidFill>
                  <a:srgbClr val="000000"/>
                </a:solidFill>
                <a:latin typeface="+mj-lt"/>
                <a:ea typeface="Georgia" charset="0"/>
                <a:cs typeface="Georgia" charset="0"/>
              </a:rPr>
              <a:t>Bill is debated and amended</a:t>
            </a:r>
          </a:p>
          <a:p>
            <a:pPr marL="288925" indent="-171450">
              <a:spcAft>
                <a:spcPts val="200"/>
              </a:spcAft>
              <a:buFont typeface="Arial" panose="020B0604020202020204" pitchFamily="34" charset="0"/>
              <a:buChar char="•"/>
              <a:defRPr/>
            </a:pPr>
            <a:r>
              <a:rPr lang="en-US" sz="1200" dirty="0">
                <a:solidFill>
                  <a:srgbClr val="000000"/>
                </a:solidFill>
                <a:latin typeface="+mj-lt"/>
                <a:ea typeface="Georgia" charset="0"/>
                <a:cs typeface="Georgia" charset="0"/>
              </a:rPr>
              <a:t>Simple majority needed to pass</a:t>
            </a:r>
          </a:p>
        </p:txBody>
      </p:sp>
      <p:sp>
        <p:nvSpPr>
          <p:cNvPr id="26" name="TextBox 42">
            <a:extLst>
              <a:ext uri="{FF2B5EF4-FFF2-40B4-BE49-F238E27FC236}">
                <a16:creationId xmlns:a16="http://schemas.microsoft.com/office/drawing/2014/main" id="{5517FF2A-E226-31D0-2941-9756B49BB734}"/>
              </a:ext>
            </a:extLst>
          </p:cNvPr>
          <p:cNvSpPr txBox="1">
            <a:spLocks noChangeAspect="1" noChangeArrowheads="1"/>
          </p:cNvSpPr>
          <p:nvPr/>
        </p:nvSpPr>
        <p:spPr bwMode="auto">
          <a:xfrm>
            <a:off x="7356092" y="2904999"/>
            <a:ext cx="3264854" cy="822960"/>
          </a:xfrm>
          <a:prstGeom prst="rect">
            <a:avLst/>
          </a:prstGeom>
          <a:noFill/>
          <a:ln w="9525">
            <a:noFill/>
            <a:miter lim="800000"/>
            <a:headEnd/>
            <a:tailEnd/>
          </a:ln>
        </p:spPr>
        <p:txBody>
          <a:bodyPr/>
          <a:lstStyle>
            <a:lvl1pPr eaLnBrk="0" hangingPunct="0">
              <a:defRPr sz="24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defRPr sz="24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defRPr sz="24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spcAft>
                <a:spcPts val="200"/>
              </a:spcAft>
              <a:defRPr/>
            </a:pPr>
            <a:r>
              <a:rPr lang="en-US" altLang="en-US" sz="1200" b="1" dirty="0">
                <a:solidFill>
                  <a:srgbClr val="000000"/>
                </a:solidFill>
                <a:latin typeface="+mj-lt"/>
                <a:ea typeface="Georgia" charset="0"/>
                <a:cs typeface="Georgia" charset="0"/>
              </a:rPr>
              <a:t>Senate</a:t>
            </a:r>
          </a:p>
          <a:p>
            <a:pPr marL="288925" indent="-171450" eaLnBrk="1" hangingPunct="1">
              <a:spcAft>
                <a:spcPts val="200"/>
              </a:spcAft>
              <a:buFont typeface="Arial" panose="020B0604020202020204" pitchFamily="34" charset="0"/>
              <a:buChar char="•"/>
              <a:defRPr/>
            </a:pPr>
            <a:r>
              <a:rPr lang="en-US" altLang="en-US" sz="1200" dirty="0">
                <a:solidFill>
                  <a:srgbClr val="000000"/>
                </a:solidFill>
                <a:latin typeface="+mj-lt"/>
                <a:ea typeface="Georgia" charset="0"/>
                <a:cs typeface="Georgia" charset="0"/>
              </a:rPr>
              <a:t>Bill is debated and amended</a:t>
            </a:r>
          </a:p>
          <a:p>
            <a:pPr marL="288925" indent="-171450" eaLnBrk="1" hangingPunct="1">
              <a:spcAft>
                <a:spcPts val="200"/>
              </a:spcAft>
              <a:buFont typeface="Arial" panose="020B0604020202020204" pitchFamily="34" charset="0"/>
              <a:buChar char="•"/>
              <a:defRPr/>
            </a:pPr>
            <a:r>
              <a:rPr lang="en-US" altLang="en-US" sz="1200" i="1" dirty="0">
                <a:solidFill>
                  <a:srgbClr val="000000"/>
                </a:solidFill>
                <a:latin typeface="+mj-lt"/>
                <a:ea typeface="Georgia" charset="0"/>
                <a:cs typeface="Georgia" charset="0"/>
              </a:rPr>
              <a:t>3/5 majority needed to end debate</a:t>
            </a:r>
          </a:p>
          <a:p>
            <a:pPr marL="288925" indent="-171450" eaLnBrk="1" hangingPunct="1">
              <a:spcAft>
                <a:spcPts val="200"/>
              </a:spcAft>
              <a:buFont typeface="Arial" panose="020B0604020202020204" pitchFamily="34" charset="0"/>
              <a:buChar char="•"/>
              <a:defRPr/>
            </a:pPr>
            <a:r>
              <a:rPr lang="en-US" altLang="en-US" sz="1200" dirty="0">
                <a:solidFill>
                  <a:srgbClr val="000000"/>
                </a:solidFill>
                <a:latin typeface="+mj-lt"/>
                <a:ea typeface="Georgia" charset="0"/>
                <a:cs typeface="Georgia" charset="0"/>
              </a:rPr>
              <a:t>Simple majority needed to pass</a:t>
            </a:r>
          </a:p>
        </p:txBody>
      </p:sp>
      <p:sp>
        <p:nvSpPr>
          <p:cNvPr id="27" name="TextBox 26">
            <a:extLst>
              <a:ext uri="{FF2B5EF4-FFF2-40B4-BE49-F238E27FC236}">
                <a16:creationId xmlns:a16="http://schemas.microsoft.com/office/drawing/2014/main" id="{982F3C6F-FC65-5CDE-F05E-900CE61AD4FC}"/>
              </a:ext>
            </a:extLst>
          </p:cNvPr>
          <p:cNvSpPr txBox="1">
            <a:spLocks noChangeAspect="1"/>
          </p:cNvSpPr>
          <p:nvPr/>
        </p:nvSpPr>
        <p:spPr>
          <a:xfrm>
            <a:off x="2506145" y="1873321"/>
            <a:ext cx="7931852" cy="789960"/>
          </a:xfrm>
          <a:prstGeom prst="rect">
            <a:avLst/>
          </a:prstGeom>
          <a:noFill/>
          <a:ln>
            <a:noFill/>
          </a:ln>
        </p:spPr>
        <p:txBody>
          <a:bodyPr wrap="square" lIns="182880">
            <a:spAutoFit/>
          </a:bodyPr>
          <a:lstStyle/>
          <a:p>
            <a:pPr marL="171450" indent="-171450">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Bills are referred to committees for debate, analysis, and amendments</a:t>
            </a:r>
            <a:endParaRPr lang="en-US" sz="1400" dirty="0">
              <a:solidFill>
                <a:srgbClr val="000000"/>
              </a:solidFill>
              <a:latin typeface="+mj-lt"/>
              <a:ea typeface="Georgia" charset="0"/>
              <a:cs typeface="Georgia" charset="0"/>
            </a:endParaRPr>
          </a:p>
          <a:p>
            <a:pPr marL="171450" indent="-171450">
              <a:spcAft>
                <a:spcPts val="200"/>
              </a:spcAft>
              <a:buFont typeface="Arial" panose="020B0604020202020204" pitchFamily="34" charset="0"/>
              <a:buChar char="•"/>
              <a:defRPr/>
            </a:pPr>
            <a:r>
              <a:rPr lang="en-US" sz="1400" dirty="0">
                <a:solidFill>
                  <a:srgbClr val="000000"/>
                </a:solidFill>
                <a:latin typeface="+mj-lt"/>
                <a:ea typeface="Georgia" charset="0"/>
                <a:cs typeface="Georgia" charset="0"/>
              </a:rPr>
              <a:t>Simple majorities are needed to pass committees in both the House and Senate</a:t>
            </a:r>
          </a:p>
          <a:p>
            <a:pPr marL="171450" indent="-171450">
              <a:spcAft>
                <a:spcPts val="200"/>
              </a:spcAft>
              <a:buFont typeface="Arial" panose="020B0604020202020204" pitchFamily="34" charset="0"/>
              <a:buChar char="•"/>
              <a:defRPr/>
            </a:pPr>
            <a:r>
              <a:rPr lang="en-US" sz="1400" dirty="0">
                <a:solidFill>
                  <a:srgbClr val="000000"/>
                </a:solidFill>
                <a:latin typeface="+mj-lt"/>
                <a:ea typeface="Georgia" charset="0"/>
                <a:cs typeface="Georgia" charset="0"/>
              </a:rPr>
              <a:t>Bills are often sent to subcommittees for extra analysis, especially on niche issues</a:t>
            </a:r>
          </a:p>
        </p:txBody>
      </p:sp>
      <p:sp>
        <p:nvSpPr>
          <p:cNvPr id="28" name="TextBox 51">
            <a:extLst>
              <a:ext uri="{FF2B5EF4-FFF2-40B4-BE49-F238E27FC236}">
                <a16:creationId xmlns:a16="http://schemas.microsoft.com/office/drawing/2014/main" id="{F288464B-CD43-3503-626D-2B73C8AE86A0}"/>
              </a:ext>
            </a:extLst>
          </p:cNvPr>
          <p:cNvSpPr txBox="1">
            <a:spLocks noChangeAspect="1" noChangeArrowheads="1"/>
          </p:cNvSpPr>
          <p:nvPr/>
        </p:nvSpPr>
        <p:spPr bwMode="auto">
          <a:xfrm>
            <a:off x="2461473" y="5455727"/>
            <a:ext cx="7079029" cy="789960"/>
          </a:xfrm>
          <a:prstGeom prst="rect">
            <a:avLst/>
          </a:prstGeom>
          <a:noFill/>
          <a:ln>
            <a:noFill/>
          </a:ln>
        </p:spPr>
        <p:txBody>
          <a:bodyPr wrap="square" lIns="182880" anchor="ctr">
            <a:spAutoFit/>
          </a:bodyPr>
          <a:lstStyle>
            <a:lvl1pPr eaLnBrk="0" hangingPunct="0">
              <a:defRPr sz="24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defRPr sz="24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defRPr sz="24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marL="171450" indent="-171450" eaLnBrk="1" hangingPunct="1">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A bill becomes </a:t>
            </a:r>
            <a:r>
              <a:rPr lang="en-US" altLang="en-US" sz="1400" b="1" dirty="0">
                <a:solidFill>
                  <a:srgbClr val="000000"/>
                </a:solidFill>
                <a:latin typeface="+mj-lt"/>
                <a:ea typeface="Georgia" charset="0"/>
                <a:cs typeface="Georgia" charset="0"/>
              </a:rPr>
              <a:t>law</a:t>
            </a:r>
            <a:r>
              <a:rPr lang="en-US" altLang="en-US" sz="1400" dirty="0">
                <a:solidFill>
                  <a:srgbClr val="000000"/>
                </a:solidFill>
                <a:latin typeface="+mj-lt"/>
                <a:ea typeface="Georgia" charset="0"/>
                <a:cs typeface="Georgia" charset="0"/>
              </a:rPr>
              <a:t> after a president signs it or after 10 days if they take no action</a:t>
            </a:r>
          </a:p>
          <a:p>
            <a:pPr marL="171450" indent="-171450" eaLnBrk="1" hangingPunct="1">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The president can reject a bill with a </a:t>
            </a:r>
            <a:r>
              <a:rPr lang="en-US" altLang="en-US" sz="1400" b="1" dirty="0">
                <a:solidFill>
                  <a:srgbClr val="000000"/>
                </a:solidFill>
                <a:latin typeface="+mj-lt"/>
                <a:ea typeface="Georgia" charset="0"/>
                <a:cs typeface="Georgia" charset="0"/>
              </a:rPr>
              <a:t>veto</a:t>
            </a:r>
          </a:p>
          <a:p>
            <a:pPr marL="171450" indent="-171450" eaLnBrk="1" hangingPunct="1">
              <a:spcAft>
                <a:spcPts val="200"/>
              </a:spcAft>
              <a:buFont typeface="Arial" panose="020B0604020202020204" pitchFamily="34" charset="0"/>
              <a:buChar char="•"/>
              <a:defRPr/>
            </a:pPr>
            <a:r>
              <a:rPr lang="en-US" altLang="en-US" sz="1400" dirty="0">
                <a:solidFill>
                  <a:srgbClr val="000000"/>
                </a:solidFill>
                <a:latin typeface="+mj-lt"/>
                <a:ea typeface="Georgia" charset="0"/>
                <a:cs typeface="Georgia" charset="0"/>
              </a:rPr>
              <a:t>Congress can </a:t>
            </a:r>
            <a:r>
              <a:rPr lang="en-US" altLang="en-US" sz="1400" b="1" dirty="0">
                <a:solidFill>
                  <a:srgbClr val="000000"/>
                </a:solidFill>
                <a:latin typeface="+mj-lt"/>
                <a:ea typeface="Georgia" charset="0"/>
                <a:cs typeface="Georgia" charset="0"/>
              </a:rPr>
              <a:t>override</a:t>
            </a:r>
            <a:r>
              <a:rPr lang="en-US" altLang="en-US" sz="1400" dirty="0">
                <a:solidFill>
                  <a:srgbClr val="000000"/>
                </a:solidFill>
                <a:latin typeface="+mj-lt"/>
                <a:ea typeface="Georgia" charset="0"/>
                <a:cs typeface="Georgia" charset="0"/>
              </a:rPr>
              <a:t> the veto by with a 2/3 majority vote in each chamber</a:t>
            </a:r>
          </a:p>
        </p:txBody>
      </p:sp>
      <p:grpSp>
        <p:nvGrpSpPr>
          <p:cNvPr id="29" name="Group 28">
            <a:extLst>
              <a:ext uri="{FF2B5EF4-FFF2-40B4-BE49-F238E27FC236}">
                <a16:creationId xmlns:a16="http://schemas.microsoft.com/office/drawing/2014/main" id="{AB3F17C4-ADE3-E784-C8F2-C0F6C3192BE9}"/>
              </a:ext>
            </a:extLst>
          </p:cNvPr>
          <p:cNvGrpSpPr/>
          <p:nvPr/>
        </p:nvGrpSpPr>
        <p:grpSpPr>
          <a:xfrm>
            <a:off x="8116136" y="267625"/>
            <a:ext cx="1791369" cy="584519"/>
            <a:chOff x="7893946" y="301808"/>
            <a:chExt cx="1791369" cy="584519"/>
          </a:xfrm>
        </p:grpSpPr>
        <p:sp>
          <p:nvSpPr>
            <p:cNvPr id="30" name="Rounded Rectangle 33">
              <a:extLst>
                <a:ext uri="{FF2B5EF4-FFF2-40B4-BE49-F238E27FC236}">
                  <a16:creationId xmlns:a16="http://schemas.microsoft.com/office/drawing/2014/main" id="{FC90152D-E197-5583-EF11-CCF3EDF2E1C4}"/>
                </a:ext>
              </a:extLst>
            </p:cNvPr>
            <p:cNvSpPr/>
            <p:nvPr/>
          </p:nvSpPr>
          <p:spPr>
            <a:xfrm>
              <a:off x="7893946" y="301808"/>
              <a:ext cx="1791369" cy="584519"/>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31" name="TextBox 30">
              <a:extLst>
                <a:ext uri="{FF2B5EF4-FFF2-40B4-BE49-F238E27FC236}">
                  <a16:creationId xmlns:a16="http://schemas.microsoft.com/office/drawing/2014/main" id="{D4490BEF-9F37-5FE8-FC7E-28B3B2F109B0}"/>
                </a:ext>
              </a:extLst>
            </p:cNvPr>
            <p:cNvSpPr txBox="1">
              <a:spLocks noChangeAspect="1"/>
            </p:cNvSpPr>
            <p:nvPr/>
          </p:nvSpPr>
          <p:spPr>
            <a:xfrm>
              <a:off x="7893946" y="441376"/>
              <a:ext cx="1791369" cy="267651"/>
            </a:xfrm>
            <a:prstGeom prst="rect">
              <a:avLst/>
            </a:prstGeom>
            <a:noFill/>
            <a:ln>
              <a:noFill/>
            </a:ln>
          </p:spPr>
          <p:txBody>
            <a:bodyPr anchor="ctr"/>
            <a:lstStyle/>
            <a:p>
              <a:pPr algn="ctr">
                <a:defRPr/>
              </a:pPr>
              <a:r>
                <a:rPr lang="en-US" sz="1600" b="1" dirty="0">
                  <a:solidFill>
                    <a:srgbClr val="000000"/>
                  </a:solidFill>
                  <a:latin typeface="+mj-lt"/>
                  <a:ea typeface="Georgia" charset="0"/>
                  <a:cs typeface="Georgia" charset="0"/>
                </a:rPr>
                <a:t>Senate</a:t>
              </a:r>
              <a:endParaRPr lang="en-US" sz="1800" dirty="0">
                <a:solidFill>
                  <a:srgbClr val="000000"/>
                </a:solidFill>
                <a:latin typeface="+mj-lt"/>
                <a:ea typeface="Georgia" charset="0"/>
                <a:cs typeface="Georgia" charset="0"/>
              </a:endParaRPr>
            </a:p>
          </p:txBody>
        </p:sp>
      </p:grpSp>
      <p:pic>
        <p:nvPicPr>
          <p:cNvPr id="32" name="Picture 31">
            <a:extLst>
              <a:ext uri="{FF2B5EF4-FFF2-40B4-BE49-F238E27FC236}">
                <a16:creationId xmlns:a16="http://schemas.microsoft.com/office/drawing/2014/main" id="{27DC9A54-30D1-88AF-EFD4-42CC4CE459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9783" y="5507635"/>
            <a:ext cx="1148079" cy="738052"/>
          </a:xfrm>
          <a:prstGeom prst="rect">
            <a:avLst/>
          </a:prstGeom>
        </p:spPr>
      </p:pic>
      <p:cxnSp>
        <p:nvCxnSpPr>
          <p:cNvPr id="33" name="Straight Arrow Connector 32">
            <a:extLst>
              <a:ext uri="{FF2B5EF4-FFF2-40B4-BE49-F238E27FC236}">
                <a16:creationId xmlns:a16="http://schemas.microsoft.com/office/drawing/2014/main" id="{BD3D09C6-93A8-6F27-7522-4E7ACA8F868A}"/>
              </a:ext>
            </a:extLst>
          </p:cNvPr>
          <p:cNvCxnSpPr>
            <a:cxnSpLocks noChangeAspect="1"/>
          </p:cNvCxnSpPr>
          <p:nvPr/>
        </p:nvCxnSpPr>
        <p:spPr>
          <a:xfrm>
            <a:off x="4202192" y="276783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1748066-A359-ABB5-B5E0-784890645DAB}"/>
              </a:ext>
            </a:extLst>
          </p:cNvPr>
          <p:cNvCxnSpPr>
            <a:cxnSpLocks noChangeAspect="1"/>
          </p:cNvCxnSpPr>
          <p:nvPr/>
        </p:nvCxnSpPr>
        <p:spPr>
          <a:xfrm>
            <a:off x="4202192" y="162584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14AD5D-98A5-5EB3-2F99-15E0725322A3}"/>
              </a:ext>
            </a:extLst>
          </p:cNvPr>
          <p:cNvCxnSpPr>
            <a:cxnSpLocks noChangeAspect="1"/>
          </p:cNvCxnSpPr>
          <p:nvPr/>
        </p:nvCxnSpPr>
        <p:spPr>
          <a:xfrm>
            <a:off x="9011821" y="1625849"/>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B74F9D-3205-BC8A-4E36-C5C0B9D41612}"/>
              </a:ext>
            </a:extLst>
          </p:cNvPr>
          <p:cNvCxnSpPr>
            <a:cxnSpLocks noChangeAspect="1"/>
          </p:cNvCxnSpPr>
          <p:nvPr/>
        </p:nvCxnSpPr>
        <p:spPr>
          <a:xfrm>
            <a:off x="6822718" y="5204073"/>
            <a:ext cx="0" cy="16459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2751605-65B7-DC59-1D68-BF4E7CD56151}"/>
              </a:ext>
            </a:extLst>
          </p:cNvPr>
          <p:cNvGrpSpPr/>
          <p:nvPr/>
        </p:nvGrpSpPr>
        <p:grpSpPr>
          <a:xfrm>
            <a:off x="3306507" y="261671"/>
            <a:ext cx="1791369" cy="584519"/>
            <a:chOff x="3084317" y="295854"/>
            <a:chExt cx="1791369" cy="584519"/>
          </a:xfrm>
        </p:grpSpPr>
        <p:sp>
          <p:nvSpPr>
            <p:cNvPr id="38" name="Rounded Rectangle 41">
              <a:extLst>
                <a:ext uri="{FF2B5EF4-FFF2-40B4-BE49-F238E27FC236}">
                  <a16:creationId xmlns:a16="http://schemas.microsoft.com/office/drawing/2014/main" id="{22285EBE-2A54-15B8-0F25-5492D971DA55}"/>
                </a:ext>
              </a:extLst>
            </p:cNvPr>
            <p:cNvSpPr/>
            <p:nvPr/>
          </p:nvSpPr>
          <p:spPr>
            <a:xfrm>
              <a:off x="3084317" y="295854"/>
              <a:ext cx="1791369" cy="584519"/>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lIns="91440" tIns="91440" rIns="91440" bIns="45720" rtlCol="0" anchor="t">
              <a:noAutofit/>
            </a:bodyPr>
            <a:lstStyle/>
            <a:p>
              <a:pPr>
                <a:lnSpc>
                  <a:spcPct val="120000"/>
                </a:lnSpc>
                <a:spcAft>
                  <a:spcPts val="600"/>
                </a:spcAft>
              </a:pPr>
              <a:endParaRPr lang="en-US" sz="1100" dirty="0">
                <a:solidFill>
                  <a:schemeClr val="tx1"/>
                </a:solidFill>
                <a:latin typeface="+mj-lt"/>
              </a:endParaRPr>
            </a:p>
          </p:txBody>
        </p:sp>
        <p:sp>
          <p:nvSpPr>
            <p:cNvPr id="39" name="TextBox 38">
              <a:extLst>
                <a:ext uri="{FF2B5EF4-FFF2-40B4-BE49-F238E27FC236}">
                  <a16:creationId xmlns:a16="http://schemas.microsoft.com/office/drawing/2014/main" id="{81AF6051-4A47-EFE2-4E65-C58B9BE5F40A}"/>
                </a:ext>
              </a:extLst>
            </p:cNvPr>
            <p:cNvSpPr txBox="1">
              <a:spLocks noChangeAspect="1"/>
            </p:cNvSpPr>
            <p:nvPr/>
          </p:nvSpPr>
          <p:spPr>
            <a:xfrm>
              <a:off x="3084317" y="454287"/>
              <a:ext cx="1791369" cy="267651"/>
            </a:xfrm>
            <a:prstGeom prst="rect">
              <a:avLst/>
            </a:prstGeom>
            <a:noFill/>
            <a:ln>
              <a:noFill/>
            </a:ln>
          </p:spPr>
          <p:txBody>
            <a:bodyPr anchor="ctr"/>
            <a:lstStyle/>
            <a:p>
              <a:pPr algn="ctr">
                <a:defRPr/>
              </a:pPr>
              <a:r>
                <a:rPr lang="en-US" sz="1600" b="1" dirty="0">
                  <a:solidFill>
                    <a:srgbClr val="000000"/>
                  </a:solidFill>
                  <a:latin typeface="+mj-lt"/>
                  <a:ea typeface="Georgia" charset="0"/>
                  <a:cs typeface="Georgia" charset="0"/>
                </a:rPr>
                <a:t>House of Representatives</a:t>
              </a:r>
              <a:endParaRPr lang="en-US" sz="1600" dirty="0">
                <a:solidFill>
                  <a:srgbClr val="000000"/>
                </a:solidFill>
                <a:latin typeface="+mj-lt"/>
                <a:ea typeface="Georgia" charset="0"/>
                <a:cs typeface="Georgia" charset="0"/>
              </a:endParaRPr>
            </a:p>
          </p:txBody>
        </p:sp>
      </p:grpSp>
    </p:spTree>
    <p:extLst>
      <p:ext uri="{BB962C8B-B14F-4D97-AF65-F5344CB8AC3E}">
        <p14:creationId xmlns:p14="http://schemas.microsoft.com/office/powerpoint/2010/main" val="1955752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The Legislative Process: Reconciling House and Senate Differences</a:t>
            </a:r>
          </a:p>
        </p:txBody>
      </p:sp>
      <p:sp>
        <p:nvSpPr>
          <p:cNvPr id="2" name="TextBox 3">
            <a:extLst>
              <a:ext uri="{FF2B5EF4-FFF2-40B4-BE49-F238E27FC236}">
                <a16:creationId xmlns:a16="http://schemas.microsoft.com/office/drawing/2014/main" id="{CAFE2845-6B80-171B-9674-50256AAF325A}"/>
              </a:ext>
            </a:extLst>
          </p:cNvPr>
          <p:cNvSpPr txBox="1">
            <a:spLocks noChangeArrowheads="1"/>
          </p:cNvSpPr>
          <p:nvPr/>
        </p:nvSpPr>
        <p:spPr bwMode="auto">
          <a:xfrm>
            <a:off x="964686" y="2487677"/>
            <a:ext cx="2681542" cy="461665"/>
          </a:xfrm>
          <a:prstGeom prst="rect">
            <a:avLst/>
          </a:prstGeom>
          <a:solidFill>
            <a:srgbClr val="F2F7EB"/>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a:latin typeface="+mj-lt"/>
              </a:rPr>
              <a:t>Similar bills are introduced at the same time in the House and Senate</a:t>
            </a:r>
          </a:p>
        </p:txBody>
      </p:sp>
      <p:sp>
        <p:nvSpPr>
          <p:cNvPr id="3" name="TextBox 3">
            <a:extLst>
              <a:ext uri="{FF2B5EF4-FFF2-40B4-BE49-F238E27FC236}">
                <a16:creationId xmlns:a16="http://schemas.microsoft.com/office/drawing/2014/main" id="{4D749AC2-F0B4-190E-8C6B-97D44499A861}"/>
              </a:ext>
            </a:extLst>
          </p:cNvPr>
          <p:cNvSpPr txBox="1">
            <a:spLocks noChangeArrowheads="1"/>
          </p:cNvSpPr>
          <p:nvPr/>
        </p:nvSpPr>
        <p:spPr bwMode="auto">
          <a:xfrm>
            <a:off x="4617770" y="2487677"/>
            <a:ext cx="2681542" cy="830997"/>
          </a:xfrm>
          <a:prstGeom prst="rect">
            <a:avLst/>
          </a:prstGeom>
          <a:solidFill>
            <a:srgbClr val="DAE8C5"/>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a:latin typeface="+mj-lt"/>
              </a:rPr>
              <a:t>The chamber that finishes their bill first (usually the House) sends its completed measure to the second chamber for consideration </a:t>
            </a:r>
          </a:p>
        </p:txBody>
      </p:sp>
      <p:sp>
        <p:nvSpPr>
          <p:cNvPr id="6" name="TextBox 3">
            <a:extLst>
              <a:ext uri="{FF2B5EF4-FFF2-40B4-BE49-F238E27FC236}">
                <a16:creationId xmlns:a16="http://schemas.microsoft.com/office/drawing/2014/main" id="{28236898-4048-D05F-BA2F-3685FA176D93}"/>
              </a:ext>
            </a:extLst>
          </p:cNvPr>
          <p:cNvSpPr txBox="1">
            <a:spLocks noChangeArrowheads="1"/>
          </p:cNvSpPr>
          <p:nvPr/>
        </p:nvSpPr>
        <p:spPr bwMode="auto">
          <a:xfrm>
            <a:off x="4613325" y="3765567"/>
            <a:ext cx="2681542" cy="830997"/>
          </a:xfrm>
          <a:prstGeom prst="rect">
            <a:avLst/>
          </a:prstGeom>
          <a:solidFill>
            <a:srgbClr val="DAE8C5"/>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a:latin typeface="+mj-lt"/>
              </a:rPr>
              <a:t>The second chamber takes up its own bill but passes it as a grand substitute amendment to the first chamber’s bill</a:t>
            </a:r>
          </a:p>
        </p:txBody>
      </p:sp>
      <p:sp>
        <p:nvSpPr>
          <p:cNvPr id="7" name="TextBox 3">
            <a:extLst>
              <a:ext uri="{FF2B5EF4-FFF2-40B4-BE49-F238E27FC236}">
                <a16:creationId xmlns:a16="http://schemas.microsoft.com/office/drawing/2014/main" id="{12A4FC01-07B6-7BD6-0CAD-4E4F10202760}"/>
              </a:ext>
            </a:extLst>
          </p:cNvPr>
          <p:cNvSpPr txBox="1">
            <a:spLocks noChangeArrowheads="1"/>
          </p:cNvSpPr>
          <p:nvPr/>
        </p:nvSpPr>
        <p:spPr bwMode="auto">
          <a:xfrm>
            <a:off x="8270855" y="2506203"/>
            <a:ext cx="2681542" cy="461665"/>
          </a:xfrm>
          <a:prstGeom prst="rect">
            <a:avLst/>
          </a:prstGeom>
          <a:solidFill>
            <a:srgbClr val="A6B880"/>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a:latin typeface="+mj-lt"/>
              </a:rPr>
              <a:t>One chamber passes a bill and sends it to the second chamber</a:t>
            </a:r>
          </a:p>
        </p:txBody>
      </p:sp>
      <p:sp>
        <p:nvSpPr>
          <p:cNvPr id="8" name="TextBox 13">
            <a:extLst>
              <a:ext uri="{FF2B5EF4-FFF2-40B4-BE49-F238E27FC236}">
                <a16:creationId xmlns:a16="http://schemas.microsoft.com/office/drawing/2014/main" id="{73D0E2AE-FDA7-0DDF-9F72-85A94CDA7E9A}"/>
              </a:ext>
            </a:extLst>
          </p:cNvPr>
          <p:cNvSpPr txBox="1">
            <a:spLocks noChangeArrowheads="1"/>
          </p:cNvSpPr>
          <p:nvPr/>
        </p:nvSpPr>
        <p:spPr bwMode="auto">
          <a:xfrm>
            <a:off x="652169" y="1882389"/>
            <a:ext cx="2980721" cy="261610"/>
          </a:xfrm>
          <a:prstGeom prst="rect">
            <a:avLst/>
          </a:prstGeom>
          <a:solidFill>
            <a:schemeClr val="bg1"/>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050" dirty="0">
                <a:latin typeface="+mj-lt"/>
              </a:rPr>
              <a:t>Rare                                       Common </a:t>
            </a:r>
          </a:p>
        </p:txBody>
      </p:sp>
      <p:sp>
        <p:nvSpPr>
          <p:cNvPr id="9" name="TextBox 3">
            <a:extLst>
              <a:ext uri="{FF2B5EF4-FFF2-40B4-BE49-F238E27FC236}">
                <a16:creationId xmlns:a16="http://schemas.microsoft.com/office/drawing/2014/main" id="{A18BE7D2-54F4-73A4-2E5F-6D4C7855EF26}"/>
              </a:ext>
            </a:extLst>
          </p:cNvPr>
          <p:cNvSpPr txBox="1">
            <a:spLocks noChangeArrowheads="1"/>
          </p:cNvSpPr>
          <p:nvPr/>
        </p:nvSpPr>
        <p:spPr bwMode="auto">
          <a:xfrm>
            <a:off x="8275300" y="3432134"/>
            <a:ext cx="2681542" cy="461665"/>
          </a:xfrm>
          <a:prstGeom prst="rect">
            <a:avLst/>
          </a:prstGeom>
          <a:solidFill>
            <a:srgbClr val="A6B880"/>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a:latin typeface="+mj-lt"/>
              </a:rPr>
              <a:t>The second chamber debates and amends the bill and then passes it</a:t>
            </a:r>
          </a:p>
        </p:txBody>
      </p:sp>
      <p:sp>
        <p:nvSpPr>
          <p:cNvPr id="10" name="TextBox 3">
            <a:extLst>
              <a:ext uri="{FF2B5EF4-FFF2-40B4-BE49-F238E27FC236}">
                <a16:creationId xmlns:a16="http://schemas.microsoft.com/office/drawing/2014/main" id="{50456E08-5A55-D02B-B980-9D2B577403CD}"/>
              </a:ext>
            </a:extLst>
          </p:cNvPr>
          <p:cNvSpPr txBox="1">
            <a:spLocks noChangeArrowheads="1"/>
          </p:cNvSpPr>
          <p:nvPr/>
        </p:nvSpPr>
        <p:spPr bwMode="auto">
          <a:xfrm>
            <a:off x="4617770" y="5064257"/>
            <a:ext cx="2681542" cy="461665"/>
          </a:xfrm>
          <a:prstGeom prst="rect">
            <a:avLst/>
          </a:prstGeom>
          <a:solidFill>
            <a:srgbClr val="A6B880"/>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a:latin typeface="+mj-lt"/>
              </a:rPr>
              <a:t>Both chambers pass similar bills with differing text</a:t>
            </a:r>
          </a:p>
        </p:txBody>
      </p:sp>
      <p:sp>
        <p:nvSpPr>
          <p:cNvPr id="11" name="TextBox 3">
            <a:extLst>
              <a:ext uri="{FF2B5EF4-FFF2-40B4-BE49-F238E27FC236}">
                <a16:creationId xmlns:a16="http://schemas.microsoft.com/office/drawing/2014/main" id="{C783B3DE-D22E-27B2-39DD-4AC9D876D737}"/>
              </a:ext>
            </a:extLst>
          </p:cNvPr>
          <p:cNvSpPr txBox="1">
            <a:spLocks noChangeArrowheads="1"/>
          </p:cNvSpPr>
          <p:nvPr/>
        </p:nvSpPr>
        <p:spPr bwMode="auto">
          <a:xfrm>
            <a:off x="951349" y="3416370"/>
            <a:ext cx="2681542" cy="646331"/>
          </a:xfrm>
          <a:prstGeom prst="rect">
            <a:avLst/>
          </a:prstGeom>
          <a:solidFill>
            <a:srgbClr val="F2F7EB"/>
          </a:solidFill>
          <a:ln>
            <a:noFill/>
          </a:ln>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a:latin typeface="+mj-lt"/>
              </a:rPr>
              <a:t>The bill’s sponsors seek parallel consideration of the legislation in both chambers</a:t>
            </a:r>
          </a:p>
        </p:txBody>
      </p:sp>
      <p:sp>
        <p:nvSpPr>
          <p:cNvPr id="12" name="TextBox 11">
            <a:extLst>
              <a:ext uri="{FF2B5EF4-FFF2-40B4-BE49-F238E27FC236}">
                <a16:creationId xmlns:a16="http://schemas.microsoft.com/office/drawing/2014/main" id="{82F78AAA-79D4-871E-74B8-5DED11E20076}"/>
              </a:ext>
            </a:extLst>
          </p:cNvPr>
          <p:cNvSpPr txBox="1"/>
          <p:nvPr/>
        </p:nvSpPr>
        <p:spPr>
          <a:xfrm>
            <a:off x="1699789" y="2179031"/>
            <a:ext cx="898003" cy="261610"/>
          </a:xfrm>
          <a:prstGeom prst="rect">
            <a:avLst/>
          </a:prstGeom>
          <a:noFill/>
        </p:spPr>
        <p:txBody>
          <a:bodyPr wrap="none" rtlCol="0">
            <a:spAutoFit/>
          </a:bodyPr>
          <a:lstStyle/>
          <a:p>
            <a:r>
              <a:rPr lang="en-US" sz="1100" b="1" dirty="0">
                <a:latin typeface="+mj-lt"/>
                <a:ea typeface="Georgia" charset="0"/>
                <a:cs typeface="Georgia" charset="0"/>
              </a:rPr>
              <a:t>Scenario 1</a:t>
            </a:r>
          </a:p>
        </p:txBody>
      </p:sp>
      <p:sp>
        <p:nvSpPr>
          <p:cNvPr id="13" name="TextBox 12">
            <a:extLst>
              <a:ext uri="{FF2B5EF4-FFF2-40B4-BE49-F238E27FC236}">
                <a16:creationId xmlns:a16="http://schemas.microsoft.com/office/drawing/2014/main" id="{4023BD78-67F0-EA6B-EA7C-627356CD053C}"/>
              </a:ext>
            </a:extLst>
          </p:cNvPr>
          <p:cNvSpPr txBox="1"/>
          <p:nvPr/>
        </p:nvSpPr>
        <p:spPr>
          <a:xfrm>
            <a:off x="5321396" y="2179031"/>
            <a:ext cx="898003" cy="261610"/>
          </a:xfrm>
          <a:prstGeom prst="rect">
            <a:avLst/>
          </a:prstGeom>
          <a:noFill/>
        </p:spPr>
        <p:txBody>
          <a:bodyPr wrap="none" rtlCol="0">
            <a:spAutoFit/>
          </a:bodyPr>
          <a:lstStyle/>
          <a:p>
            <a:r>
              <a:rPr lang="en-US" sz="1100" b="1">
                <a:latin typeface="+mj-lt"/>
                <a:ea typeface="Georgia" charset="0"/>
                <a:cs typeface="Georgia" charset="0"/>
              </a:rPr>
              <a:t>Scenario 2</a:t>
            </a:r>
            <a:endParaRPr lang="en-US" sz="1100" b="1" dirty="0">
              <a:latin typeface="+mj-lt"/>
              <a:ea typeface="Georgia" charset="0"/>
              <a:cs typeface="Georgia" charset="0"/>
            </a:endParaRPr>
          </a:p>
        </p:txBody>
      </p:sp>
      <p:sp>
        <p:nvSpPr>
          <p:cNvPr id="14" name="TextBox 13">
            <a:extLst>
              <a:ext uri="{FF2B5EF4-FFF2-40B4-BE49-F238E27FC236}">
                <a16:creationId xmlns:a16="http://schemas.microsoft.com/office/drawing/2014/main" id="{162A8C38-BB53-6E09-8A41-3E8F66D23DAA}"/>
              </a:ext>
            </a:extLst>
          </p:cNvPr>
          <p:cNvSpPr txBox="1"/>
          <p:nvPr/>
        </p:nvSpPr>
        <p:spPr>
          <a:xfrm>
            <a:off x="8763277" y="2179031"/>
            <a:ext cx="898003" cy="261610"/>
          </a:xfrm>
          <a:prstGeom prst="rect">
            <a:avLst/>
          </a:prstGeom>
          <a:noFill/>
        </p:spPr>
        <p:txBody>
          <a:bodyPr wrap="none" rtlCol="0">
            <a:spAutoFit/>
          </a:bodyPr>
          <a:lstStyle/>
          <a:p>
            <a:r>
              <a:rPr lang="en-US" sz="1100" b="1">
                <a:latin typeface="+mj-lt"/>
                <a:ea typeface="Georgia" charset="0"/>
                <a:cs typeface="Georgia" charset="0"/>
              </a:rPr>
              <a:t>Scenario 3</a:t>
            </a:r>
            <a:endParaRPr lang="en-US" sz="1100" b="1" dirty="0">
              <a:latin typeface="+mj-lt"/>
              <a:ea typeface="Georgia" charset="0"/>
              <a:cs typeface="Georgia" charset="0"/>
            </a:endParaRPr>
          </a:p>
        </p:txBody>
      </p:sp>
      <p:sp>
        <p:nvSpPr>
          <p:cNvPr id="15" name="Rectangle 14">
            <a:extLst>
              <a:ext uri="{FF2B5EF4-FFF2-40B4-BE49-F238E27FC236}">
                <a16:creationId xmlns:a16="http://schemas.microsoft.com/office/drawing/2014/main" id="{E658220C-BC72-C2F9-E4DA-3DF1339F624E}"/>
              </a:ext>
            </a:extLst>
          </p:cNvPr>
          <p:cNvSpPr/>
          <p:nvPr/>
        </p:nvSpPr>
        <p:spPr>
          <a:xfrm>
            <a:off x="1146117" y="1953853"/>
            <a:ext cx="1060841" cy="113591"/>
          </a:xfrm>
          <a:prstGeom prst="rect">
            <a:avLst/>
          </a:prstGeom>
          <a:gradFill flip="none" rotWithShape="1">
            <a:gsLst>
              <a:gs pos="17000">
                <a:srgbClr val="A0B277"/>
              </a:gs>
              <a:gs pos="54000">
                <a:srgbClr val="DAE8C5"/>
              </a:gs>
              <a:gs pos="83000">
                <a:srgbClr val="F2F7E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cxnSp>
        <p:nvCxnSpPr>
          <p:cNvPr id="16" name="Straight Arrow Connector 15">
            <a:extLst>
              <a:ext uri="{FF2B5EF4-FFF2-40B4-BE49-F238E27FC236}">
                <a16:creationId xmlns:a16="http://schemas.microsoft.com/office/drawing/2014/main" id="{627E0FC9-9A73-7357-2006-CAEAA742B820}"/>
              </a:ext>
            </a:extLst>
          </p:cNvPr>
          <p:cNvCxnSpPr/>
          <p:nvPr/>
        </p:nvCxnSpPr>
        <p:spPr>
          <a:xfrm>
            <a:off x="2319668" y="3147050"/>
            <a:ext cx="0" cy="26222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010D11-FAC6-F999-B18A-2D8211A66ACC}"/>
              </a:ext>
            </a:extLst>
          </p:cNvPr>
          <p:cNvCxnSpPr/>
          <p:nvPr/>
        </p:nvCxnSpPr>
        <p:spPr>
          <a:xfrm>
            <a:off x="5954096" y="3503340"/>
            <a:ext cx="0" cy="26222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07988BD-3F99-7EBE-44EB-D55FAEDA04DE}"/>
              </a:ext>
            </a:extLst>
          </p:cNvPr>
          <p:cNvCxnSpPr>
            <a:stCxn id="6" idx="2"/>
          </p:cNvCxnSpPr>
          <p:nvPr/>
        </p:nvCxnSpPr>
        <p:spPr>
          <a:xfrm>
            <a:off x="5954096" y="4596564"/>
            <a:ext cx="0" cy="428025"/>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166653-7CD0-A862-D993-EA593183F850}"/>
              </a:ext>
            </a:extLst>
          </p:cNvPr>
          <p:cNvCxnSpPr/>
          <p:nvPr/>
        </p:nvCxnSpPr>
        <p:spPr>
          <a:xfrm>
            <a:off x="9596879" y="3147049"/>
            <a:ext cx="0" cy="262227"/>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23">
            <a:extLst>
              <a:ext uri="{FF2B5EF4-FFF2-40B4-BE49-F238E27FC236}">
                <a16:creationId xmlns:a16="http://schemas.microsoft.com/office/drawing/2014/main" id="{F8E4FE02-99C2-4E11-A7C3-D086AD27627E}"/>
              </a:ext>
            </a:extLst>
          </p:cNvPr>
          <p:cNvCxnSpPr>
            <a:stCxn id="9" idx="2"/>
            <a:endCxn id="10" idx="3"/>
          </p:cNvCxnSpPr>
          <p:nvPr/>
        </p:nvCxnSpPr>
        <p:spPr>
          <a:xfrm rot="5400000">
            <a:off x="7757047" y="3436065"/>
            <a:ext cx="1401291" cy="2316759"/>
          </a:xfrm>
          <a:prstGeom prst="bentConnector2">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4">
            <a:extLst>
              <a:ext uri="{FF2B5EF4-FFF2-40B4-BE49-F238E27FC236}">
                <a16:creationId xmlns:a16="http://schemas.microsoft.com/office/drawing/2014/main" id="{89B09A5A-6F07-9C78-6A0D-B0835A2CDEFB}"/>
              </a:ext>
            </a:extLst>
          </p:cNvPr>
          <p:cNvCxnSpPr>
            <a:stCxn id="11" idx="2"/>
            <a:endCxn id="10" idx="1"/>
          </p:cNvCxnSpPr>
          <p:nvPr/>
        </p:nvCxnSpPr>
        <p:spPr>
          <a:xfrm rot="16200000" flipH="1">
            <a:off x="2838751" y="3516070"/>
            <a:ext cx="1232389" cy="2325650"/>
          </a:xfrm>
          <a:prstGeom prst="bentConnector2">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003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381" y="290638"/>
            <a:ext cx="10515600" cy="654050"/>
          </a:xfrm>
        </p:spPr>
        <p:txBody>
          <a:bodyPr/>
          <a:lstStyle/>
          <a:p>
            <a:r>
              <a:rPr lang="en-US" sz="2800" dirty="0"/>
              <a:t>Bills Face Numerous Obstacles to Passage in Congress</a:t>
            </a:r>
          </a:p>
        </p:txBody>
      </p:sp>
      <p:grpSp>
        <p:nvGrpSpPr>
          <p:cNvPr id="2" name="Group 1">
            <a:extLst>
              <a:ext uri="{FF2B5EF4-FFF2-40B4-BE49-F238E27FC236}">
                <a16:creationId xmlns:a16="http://schemas.microsoft.com/office/drawing/2014/main" id="{19184D7F-B438-7AF8-6C82-168F92F74F40}"/>
              </a:ext>
            </a:extLst>
          </p:cNvPr>
          <p:cNvGrpSpPr>
            <a:grpSpLocks noChangeAspect="1"/>
          </p:cNvGrpSpPr>
          <p:nvPr/>
        </p:nvGrpSpPr>
        <p:grpSpPr>
          <a:xfrm>
            <a:off x="2286562" y="1351321"/>
            <a:ext cx="7400140" cy="3474538"/>
            <a:chOff x="204002" y="1476174"/>
            <a:chExt cx="8318333" cy="3905652"/>
          </a:xfrm>
        </p:grpSpPr>
        <p:sp>
          <p:nvSpPr>
            <p:cNvPr id="3" name="Right Arrow 6">
              <a:extLst>
                <a:ext uri="{FF2B5EF4-FFF2-40B4-BE49-F238E27FC236}">
                  <a16:creationId xmlns:a16="http://schemas.microsoft.com/office/drawing/2014/main" id="{EEADDE84-49DA-D734-E966-962996446295}"/>
                </a:ext>
              </a:extLst>
            </p:cNvPr>
            <p:cNvSpPr/>
            <p:nvPr/>
          </p:nvSpPr>
          <p:spPr>
            <a:xfrm rot="10800000">
              <a:off x="1448343" y="4146836"/>
              <a:ext cx="657225"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6" name="Right Arrow 7">
              <a:extLst>
                <a:ext uri="{FF2B5EF4-FFF2-40B4-BE49-F238E27FC236}">
                  <a16:creationId xmlns:a16="http://schemas.microsoft.com/office/drawing/2014/main" id="{9ED0144B-F803-7CD1-AA22-38E52B7F5B21}"/>
                </a:ext>
              </a:extLst>
            </p:cNvPr>
            <p:cNvSpPr/>
            <p:nvPr/>
          </p:nvSpPr>
          <p:spPr>
            <a:xfrm rot="5400000">
              <a:off x="7562215" y="3258046"/>
              <a:ext cx="36576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chemeClr val="accent1"/>
                </a:solidFill>
                <a:latin typeface="+mj-lt"/>
              </a:endParaRPr>
            </a:p>
          </p:txBody>
        </p:sp>
        <p:sp>
          <p:nvSpPr>
            <p:cNvPr id="7" name="Right Arrow 9">
              <a:extLst>
                <a:ext uri="{FF2B5EF4-FFF2-40B4-BE49-F238E27FC236}">
                  <a16:creationId xmlns:a16="http://schemas.microsoft.com/office/drawing/2014/main" id="{D11B4781-8CD5-8E3A-0315-081CF9B16C19}"/>
                </a:ext>
              </a:extLst>
            </p:cNvPr>
            <p:cNvSpPr/>
            <p:nvPr/>
          </p:nvSpPr>
          <p:spPr>
            <a:xfrm>
              <a:off x="4316621" y="2397371"/>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chemeClr val="accent1"/>
                </a:solidFill>
                <a:latin typeface="+mj-lt"/>
              </a:endParaRPr>
            </a:p>
          </p:txBody>
        </p:sp>
        <p:sp>
          <p:nvSpPr>
            <p:cNvPr id="8" name="Right Arrow 11">
              <a:extLst>
                <a:ext uri="{FF2B5EF4-FFF2-40B4-BE49-F238E27FC236}">
                  <a16:creationId xmlns:a16="http://schemas.microsoft.com/office/drawing/2014/main" id="{1D1C1F46-2A9E-271D-6764-EDB2B721A4CA}"/>
                </a:ext>
              </a:extLst>
            </p:cNvPr>
            <p:cNvSpPr/>
            <p:nvPr/>
          </p:nvSpPr>
          <p:spPr>
            <a:xfrm>
              <a:off x="6100312" y="2398959"/>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chemeClr val="accent1"/>
                </a:solidFill>
                <a:latin typeface="+mj-lt"/>
              </a:endParaRPr>
            </a:p>
          </p:txBody>
        </p:sp>
        <p:sp>
          <p:nvSpPr>
            <p:cNvPr id="9" name="Right Arrow 12">
              <a:extLst>
                <a:ext uri="{FF2B5EF4-FFF2-40B4-BE49-F238E27FC236}">
                  <a16:creationId xmlns:a16="http://schemas.microsoft.com/office/drawing/2014/main" id="{37D36736-5E2A-5C1C-826F-6BC5BDE85B8C}"/>
                </a:ext>
              </a:extLst>
            </p:cNvPr>
            <p:cNvSpPr/>
            <p:nvPr/>
          </p:nvSpPr>
          <p:spPr>
            <a:xfrm rot="10800000">
              <a:off x="2838866" y="4148423"/>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10" name="Right Arrow 13">
              <a:extLst>
                <a:ext uri="{FF2B5EF4-FFF2-40B4-BE49-F238E27FC236}">
                  <a16:creationId xmlns:a16="http://schemas.microsoft.com/office/drawing/2014/main" id="{6F768FD6-33E2-314C-5FB1-A4C4DDEC36CA}"/>
                </a:ext>
              </a:extLst>
            </p:cNvPr>
            <p:cNvSpPr/>
            <p:nvPr/>
          </p:nvSpPr>
          <p:spPr>
            <a:xfrm>
              <a:off x="2526110" y="2398959"/>
              <a:ext cx="1097280" cy="182880"/>
            </a:xfrm>
            <a:prstGeom prst="rightArrow">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en-US" sz="1600" dirty="0">
                <a:latin typeface="+mj-lt"/>
              </a:endParaRPr>
            </a:p>
          </p:txBody>
        </p:sp>
        <p:sp>
          <p:nvSpPr>
            <p:cNvPr id="11" name="Right Arrow 14">
              <a:extLst>
                <a:ext uri="{FF2B5EF4-FFF2-40B4-BE49-F238E27FC236}">
                  <a16:creationId xmlns:a16="http://schemas.microsoft.com/office/drawing/2014/main" id="{ABD248F0-4D7F-2623-6BFA-5B2C5D8511EE}"/>
                </a:ext>
              </a:extLst>
            </p:cNvPr>
            <p:cNvSpPr/>
            <p:nvPr/>
          </p:nvSpPr>
          <p:spPr>
            <a:xfrm rot="10800000">
              <a:off x="4640488" y="4146836"/>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12" name="Right Arrow 15">
              <a:extLst>
                <a:ext uri="{FF2B5EF4-FFF2-40B4-BE49-F238E27FC236}">
                  <a16:creationId xmlns:a16="http://schemas.microsoft.com/office/drawing/2014/main" id="{2542CAFF-5FD5-C916-7F9A-BFEBE1CFFF00}"/>
                </a:ext>
              </a:extLst>
            </p:cNvPr>
            <p:cNvSpPr/>
            <p:nvPr/>
          </p:nvSpPr>
          <p:spPr>
            <a:xfrm rot="10800000">
              <a:off x="6438935" y="4146836"/>
              <a:ext cx="1097280" cy="182880"/>
            </a:xfrm>
            <a:prstGeom prst="rightArrow">
              <a:avLst/>
            </a:prstGeom>
            <a:solidFill>
              <a:srgbClr val="D6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cxnSp>
          <p:nvCxnSpPr>
            <p:cNvPr id="13" name="Straight Arrow Connector 12">
              <a:extLst>
                <a:ext uri="{FF2B5EF4-FFF2-40B4-BE49-F238E27FC236}">
                  <a16:creationId xmlns:a16="http://schemas.microsoft.com/office/drawing/2014/main" id="{E8B8D3A9-3392-B033-FC1F-128DCB4D152F}"/>
                </a:ext>
              </a:extLst>
            </p:cNvPr>
            <p:cNvCxnSpPr>
              <a:cxnSpLocks/>
            </p:cNvCxnSpPr>
            <p:nvPr/>
          </p:nvCxnSpPr>
          <p:spPr>
            <a:xfrm flipV="1">
              <a:off x="7745095" y="1658205"/>
              <a:ext cx="0" cy="640080"/>
            </a:xfrm>
            <a:prstGeom prst="straightConnector1">
              <a:avLst/>
            </a:prstGeom>
            <a:ln w="38100">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7B806E0-78F6-6517-4C77-CC669F8BE5AA}"/>
                </a:ext>
              </a:extLst>
            </p:cNvPr>
            <p:cNvCxnSpPr>
              <a:cxnSpLocks/>
            </p:cNvCxnSpPr>
            <p:nvPr/>
          </p:nvCxnSpPr>
          <p:spPr>
            <a:xfrm flipV="1">
              <a:off x="5920426" y="1658205"/>
              <a:ext cx="0" cy="640080"/>
            </a:xfrm>
            <a:prstGeom prst="straightConnector1">
              <a:avLst/>
            </a:prstGeom>
            <a:ln w="38100">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EEC99F7-1E46-76FC-5A3D-1D6A98857A93}"/>
                </a:ext>
              </a:extLst>
            </p:cNvPr>
            <p:cNvCxnSpPr>
              <a:cxnSpLocks/>
            </p:cNvCxnSpPr>
            <p:nvPr/>
          </p:nvCxnSpPr>
          <p:spPr>
            <a:xfrm flipV="1">
              <a:off x="4115695" y="1658205"/>
              <a:ext cx="0" cy="640080"/>
            </a:xfrm>
            <a:prstGeom prst="straightConnector1">
              <a:avLst/>
            </a:prstGeom>
            <a:ln w="38100">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DE4A500-5D28-1C23-44D6-CE50E3EF5D35}"/>
                </a:ext>
              </a:extLst>
            </p:cNvPr>
            <p:cNvCxnSpPr>
              <a:cxnSpLocks/>
            </p:cNvCxnSpPr>
            <p:nvPr/>
          </p:nvCxnSpPr>
          <p:spPr>
            <a:xfrm flipV="1">
              <a:off x="2335576"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8C593FF-BEDA-F0AF-7849-C4A0A07385EB}"/>
                </a:ext>
              </a:extLst>
            </p:cNvPr>
            <p:cNvCxnSpPr>
              <a:cxnSpLocks/>
            </p:cNvCxnSpPr>
            <p:nvPr/>
          </p:nvCxnSpPr>
          <p:spPr>
            <a:xfrm flipV="1">
              <a:off x="4115695"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2E45351-5419-67ED-A5FC-A4288AFED25C}"/>
                </a:ext>
              </a:extLst>
            </p:cNvPr>
            <p:cNvCxnSpPr>
              <a:cxnSpLocks/>
            </p:cNvCxnSpPr>
            <p:nvPr/>
          </p:nvCxnSpPr>
          <p:spPr>
            <a:xfrm flipV="1">
              <a:off x="5920426"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1A85DEE-7CAD-B1DE-2B4A-6897771B9F80}"/>
                </a:ext>
              </a:extLst>
            </p:cNvPr>
            <p:cNvCxnSpPr>
              <a:cxnSpLocks/>
            </p:cNvCxnSpPr>
            <p:nvPr/>
          </p:nvCxnSpPr>
          <p:spPr>
            <a:xfrm flipV="1">
              <a:off x="7745095" y="4481543"/>
              <a:ext cx="0" cy="640080"/>
            </a:xfrm>
            <a:prstGeom prst="straightConnector1">
              <a:avLst/>
            </a:prstGeom>
            <a:ln w="38100">
              <a:solidFill>
                <a:schemeClr val="accent3">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3D388AF3-85E6-6976-4FEA-F75235681835}"/>
                </a:ext>
              </a:extLst>
            </p:cNvPr>
            <p:cNvSpPr/>
            <p:nvPr/>
          </p:nvSpPr>
          <p:spPr>
            <a:xfrm>
              <a:off x="3696595" y="207129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21" name="Oval 20">
              <a:extLst>
                <a:ext uri="{FF2B5EF4-FFF2-40B4-BE49-F238E27FC236}">
                  <a16:creationId xmlns:a16="http://schemas.microsoft.com/office/drawing/2014/main" id="{FEA69529-8E59-2B98-052A-7E6BF8BB2509}"/>
                </a:ext>
              </a:extLst>
            </p:cNvPr>
            <p:cNvSpPr/>
            <p:nvPr/>
          </p:nvSpPr>
          <p:spPr>
            <a:xfrm>
              <a:off x="5501326" y="207129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22" name="Oval 21">
              <a:extLst>
                <a:ext uri="{FF2B5EF4-FFF2-40B4-BE49-F238E27FC236}">
                  <a16:creationId xmlns:a16="http://schemas.microsoft.com/office/drawing/2014/main" id="{BF8D9239-7D0D-1143-3B93-7A44A48A1CB3}"/>
                </a:ext>
              </a:extLst>
            </p:cNvPr>
            <p:cNvSpPr/>
            <p:nvPr/>
          </p:nvSpPr>
          <p:spPr>
            <a:xfrm>
              <a:off x="7325995" y="207129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23" name="Oval 22">
              <a:extLst>
                <a:ext uri="{FF2B5EF4-FFF2-40B4-BE49-F238E27FC236}">
                  <a16:creationId xmlns:a16="http://schemas.microsoft.com/office/drawing/2014/main" id="{BA1381A5-DB29-1E2A-BC35-2AE21AA5CEAF}"/>
                </a:ext>
              </a:extLst>
            </p:cNvPr>
            <p:cNvSpPr/>
            <p:nvPr/>
          </p:nvSpPr>
          <p:spPr>
            <a:xfrm>
              <a:off x="1916476" y="2069711"/>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endParaRPr lang="en-US" altLang="en-US" sz="1050" dirty="0">
                <a:solidFill>
                  <a:srgbClr val="FFFFFF"/>
                </a:solidFill>
                <a:latin typeface="+mj-lt"/>
              </a:endParaRPr>
            </a:p>
          </p:txBody>
        </p:sp>
        <p:sp>
          <p:nvSpPr>
            <p:cNvPr id="24" name="TextBox 4">
              <a:extLst>
                <a:ext uri="{FF2B5EF4-FFF2-40B4-BE49-F238E27FC236}">
                  <a16:creationId xmlns:a16="http://schemas.microsoft.com/office/drawing/2014/main" id="{A0D74A1D-CD6D-58EB-C2F1-071E3EC82577}"/>
                </a:ext>
              </a:extLst>
            </p:cNvPr>
            <p:cNvSpPr txBox="1">
              <a:spLocks noChangeArrowheads="1"/>
            </p:cNvSpPr>
            <p:nvPr/>
          </p:nvSpPr>
          <p:spPr bwMode="auto">
            <a:xfrm>
              <a:off x="3338455" y="1488614"/>
              <a:ext cx="1554480" cy="45720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is ignored by full committee</a:t>
              </a:r>
            </a:p>
          </p:txBody>
        </p:sp>
        <p:sp>
          <p:nvSpPr>
            <p:cNvPr id="25" name="TextBox 44">
              <a:extLst>
                <a:ext uri="{FF2B5EF4-FFF2-40B4-BE49-F238E27FC236}">
                  <a16:creationId xmlns:a16="http://schemas.microsoft.com/office/drawing/2014/main" id="{E651CBFF-C8FC-A0EB-923C-917B777AEF8B}"/>
                </a:ext>
              </a:extLst>
            </p:cNvPr>
            <p:cNvSpPr txBox="1">
              <a:spLocks noChangeArrowheads="1"/>
            </p:cNvSpPr>
            <p:nvPr/>
          </p:nvSpPr>
          <p:spPr bwMode="auto">
            <a:xfrm>
              <a:off x="5143186" y="1476174"/>
              <a:ext cx="1554480" cy="45720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fails passage in subcommittee vote</a:t>
              </a:r>
            </a:p>
          </p:txBody>
        </p:sp>
        <p:sp>
          <p:nvSpPr>
            <p:cNvPr id="26" name="TextBox 45">
              <a:extLst>
                <a:ext uri="{FF2B5EF4-FFF2-40B4-BE49-F238E27FC236}">
                  <a16:creationId xmlns:a16="http://schemas.microsoft.com/office/drawing/2014/main" id="{1A5B4076-9A5D-4451-806A-21F0568D42DF}"/>
                </a:ext>
              </a:extLst>
            </p:cNvPr>
            <p:cNvSpPr txBox="1">
              <a:spLocks noChangeArrowheads="1"/>
            </p:cNvSpPr>
            <p:nvPr/>
          </p:nvSpPr>
          <p:spPr bwMode="auto">
            <a:xfrm>
              <a:off x="6967855" y="1476174"/>
              <a:ext cx="1554480" cy="45720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fails passage in full committee vote</a:t>
              </a:r>
            </a:p>
          </p:txBody>
        </p:sp>
        <p:sp>
          <p:nvSpPr>
            <p:cNvPr id="27" name="TextBox 46">
              <a:extLst>
                <a:ext uri="{FF2B5EF4-FFF2-40B4-BE49-F238E27FC236}">
                  <a16:creationId xmlns:a16="http://schemas.microsoft.com/office/drawing/2014/main" id="{CDEAE82E-F183-6C9E-D7DD-5FEDF95914B9}"/>
                </a:ext>
              </a:extLst>
            </p:cNvPr>
            <p:cNvSpPr txBox="1">
              <a:spLocks noChangeArrowheads="1"/>
            </p:cNvSpPr>
            <p:nvPr/>
          </p:nvSpPr>
          <p:spPr bwMode="auto">
            <a:xfrm>
              <a:off x="6863005" y="4732222"/>
              <a:ext cx="1593178" cy="64008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900" b="1" dirty="0">
                  <a:solidFill>
                    <a:schemeClr val="bg1"/>
                  </a:solidFill>
                  <a:latin typeface="+mj-lt"/>
                </a:rPr>
                <a:t>Senate majority leader/</a:t>
              </a:r>
            </a:p>
            <a:p>
              <a:pPr algn="ctr" eaLnBrk="1" hangingPunct="1">
                <a:defRPr/>
              </a:pPr>
              <a:r>
                <a:rPr lang="en-US" altLang="en-US" sz="900" b="1" dirty="0">
                  <a:solidFill>
                    <a:schemeClr val="bg1"/>
                  </a:solidFill>
                  <a:latin typeface="+mj-lt"/>
                </a:rPr>
                <a:t>House speaker declines to put bill on calendar</a:t>
              </a:r>
            </a:p>
          </p:txBody>
        </p:sp>
        <p:sp>
          <p:nvSpPr>
            <p:cNvPr id="28" name="TextBox 47">
              <a:extLst>
                <a:ext uri="{FF2B5EF4-FFF2-40B4-BE49-F238E27FC236}">
                  <a16:creationId xmlns:a16="http://schemas.microsoft.com/office/drawing/2014/main" id="{C47B92A2-6130-6D10-7999-64F6A30B2C07}"/>
                </a:ext>
              </a:extLst>
            </p:cNvPr>
            <p:cNvSpPr txBox="1">
              <a:spLocks noChangeArrowheads="1"/>
            </p:cNvSpPr>
            <p:nvPr/>
          </p:nvSpPr>
          <p:spPr bwMode="auto">
            <a:xfrm>
              <a:off x="5143186" y="4741746"/>
              <a:ext cx="1554480" cy="64008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In the Senate, bills can be filibustered during debate</a:t>
              </a:r>
            </a:p>
          </p:txBody>
        </p:sp>
        <p:sp>
          <p:nvSpPr>
            <p:cNvPr id="29" name="TextBox 48">
              <a:extLst>
                <a:ext uri="{FF2B5EF4-FFF2-40B4-BE49-F238E27FC236}">
                  <a16:creationId xmlns:a16="http://schemas.microsoft.com/office/drawing/2014/main" id="{326A8356-30A1-EA11-DC9A-F9FAD3EDED9B}"/>
                </a:ext>
              </a:extLst>
            </p:cNvPr>
            <p:cNvSpPr txBox="1">
              <a:spLocks noChangeArrowheads="1"/>
            </p:cNvSpPr>
            <p:nvPr/>
          </p:nvSpPr>
          <p:spPr bwMode="auto">
            <a:xfrm>
              <a:off x="3338455" y="4740158"/>
              <a:ext cx="1554480" cy="640080"/>
            </a:xfrm>
            <a:prstGeom prst="roundRect">
              <a:avLst/>
            </a:prstGeom>
            <a:solidFill>
              <a:srgbClr val="000066"/>
            </a:solidFill>
            <a:ln w="25400">
              <a:noFill/>
              <a:prstDash val="solid"/>
              <a:miter lim="800000"/>
              <a:headEnd/>
              <a:tailEnd/>
            </a:ln>
          </p:spPr>
          <p:txBody>
            <a:bodyPr lIns="45720" tIns="91440" rIns="45720" bIns="91440" anchor="ct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eaLnBrk="1" hangingPunct="1">
                <a:lnSpc>
                  <a:spcPct val="100000"/>
                </a:lnSpc>
                <a:spcBef>
                  <a:spcPct val="0"/>
                </a:spcBef>
                <a:buFontTx/>
                <a:buNone/>
              </a:pPr>
              <a:r>
                <a:rPr lang="ja-JP" altLang="en-US" sz="900" b="1" dirty="0">
                  <a:solidFill>
                    <a:schemeClr val="bg1"/>
                  </a:solidFill>
                  <a:latin typeface="+mj-lt"/>
                </a:rPr>
                <a:t>“</a:t>
              </a:r>
              <a:r>
                <a:rPr lang="en-US" altLang="ja-JP" sz="900" b="1" dirty="0">
                  <a:solidFill>
                    <a:schemeClr val="bg1"/>
                  </a:solidFill>
                  <a:latin typeface="+mj-lt"/>
                </a:rPr>
                <a:t>Poison pill</a:t>
              </a:r>
              <a:r>
                <a:rPr lang="ja-JP" altLang="en-US" sz="900" b="1" dirty="0">
                  <a:solidFill>
                    <a:schemeClr val="bg1"/>
                  </a:solidFill>
                  <a:latin typeface="+mj-lt"/>
                </a:rPr>
                <a:t>”</a:t>
              </a:r>
              <a:r>
                <a:rPr lang="en-US" altLang="ja-JP" sz="900" b="1" dirty="0">
                  <a:solidFill>
                    <a:schemeClr val="bg1"/>
                  </a:solidFill>
                  <a:latin typeface="+mj-lt"/>
                </a:rPr>
                <a:t> amendments can sabotage final passage</a:t>
              </a:r>
              <a:endParaRPr lang="en-US" altLang="en-US" sz="900" b="1" dirty="0">
                <a:solidFill>
                  <a:schemeClr val="bg1"/>
                </a:solidFill>
                <a:latin typeface="+mj-lt"/>
              </a:endParaRPr>
            </a:p>
          </p:txBody>
        </p:sp>
        <p:sp>
          <p:nvSpPr>
            <p:cNvPr id="30" name="TextBox 49">
              <a:extLst>
                <a:ext uri="{FF2B5EF4-FFF2-40B4-BE49-F238E27FC236}">
                  <a16:creationId xmlns:a16="http://schemas.microsoft.com/office/drawing/2014/main" id="{69AB4CE5-EFE7-5774-47B1-001A713DF683}"/>
                </a:ext>
              </a:extLst>
            </p:cNvPr>
            <p:cNvSpPr txBox="1">
              <a:spLocks noChangeArrowheads="1"/>
            </p:cNvSpPr>
            <p:nvPr/>
          </p:nvSpPr>
          <p:spPr bwMode="auto">
            <a:xfrm>
              <a:off x="1558336" y="4741746"/>
              <a:ext cx="1554480" cy="640080"/>
            </a:xfrm>
            <a:prstGeom prst="roundRect">
              <a:avLst/>
            </a:prstGeom>
            <a:solidFill>
              <a:srgbClr val="000066"/>
            </a:solidFill>
            <a:ln w="25400">
              <a:noFill/>
              <a:prstDash val="solid"/>
              <a:miter lim="800000"/>
              <a:headEnd/>
              <a:tailEnd/>
            </a:ln>
          </p:spPr>
          <p:txBody>
            <a:bodyPr lIns="45720" tIns="91440" rIns="45720" bIns="91440" anchor="ct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b="1" dirty="0">
                  <a:solidFill>
                    <a:schemeClr val="bg1"/>
                  </a:solidFill>
                  <a:latin typeface="+mj-lt"/>
                </a:rPr>
                <a:t>Bill fails final vote in full chamber</a:t>
              </a:r>
            </a:p>
          </p:txBody>
        </p:sp>
        <p:sp>
          <p:nvSpPr>
            <p:cNvPr id="31" name="TextBox 51">
              <a:extLst>
                <a:ext uri="{FF2B5EF4-FFF2-40B4-BE49-F238E27FC236}">
                  <a16:creationId xmlns:a16="http://schemas.microsoft.com/office/drawing/2014/main" id="{0C09E44F-E583-6F2B-EF66-15A6CAF7B941}"/>
                </a:ext>
              </a:extLst>
            </p:cNvPr>
            <p:cNvSpPr txBox="1">
              <a:spLocks noChangeArrowheads="1"/>
            </p:cNvSpPr>
            <p:nvPr/>
          </p:nvSpPr>
          <p:spPr bwMode="auto">
            <a:xfrm>
              <a:off x="1557701" y="2905406"/>
              <a:ext cx="1555750"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Introduced in House/Senate</a:t>
              </a:r>
            </a:p>
          </p:txBody>
        </p:sp>
        <p:sp>
          <p:nvSpPr>
            <p:cNvPr id="32" name="TextBox 67">
              <a:extLst>
                <a:ext uri="{FF2B5EF4-FFF2-40B4-BE49-F238E27FC236}">
                  <a16:creationId xmlns:a16="http://schemas.microsoft.com/office/drawing/2014/main" id="{2D44924E-7914-7FA3-B494-8AFE05EE7026}"/>
                </a:ext>
              </a:extLst>
            </p:cNvPr>
            <p:cNvSpPr txBox="1">
              <a:spLocks noChangeArrowheads="1"/>
            </p:cNvSpPr>
            <p:nvPr/>
          </p:nvSpPr>
          <p:spPr bwMode="auto">
            <a:xfrm>
              <a:off x="3338614" y="2885686"/>
              <a:ext cx="1554162"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Sent to committee</a:t>
              </a:r>
            </a:p>
          </p:txBody>
        </p:sp>
        <p:sp>
          <p:nvSpPr>
            <p:cNvPr id="33" name="TextBox 68">
              <a:extLst>
                <a:ext uri="{FF2B5EF4-FFF2-40B4-BE49-F238E27FC236}">
                  <a16:creationId xmlns:a16="http://schemas.microsoft.com/office/drawing/2014/main" id="{4BF9D651-5C16-65E6-0C33-86F7E356D10B}"/>
                </a:ext>
              </a:extLst>
            </p:cNvPr>
            <p:cNvSpPr txBox="1">
              <a:spLocks noChangeArrowheads="1"/>
            </p:cNvSpPr>
            <p:nvPr/>
          </p:nvSpPr>
          <p:spPr bwMode="auto">
            <a:xfrm>
              <a:off x="5142551" y="2884099"/>
              <a:ext cx="1555750" cy="274637"/>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Sent to subcommittee</a:t>
              </a:r>
            </a:p>
          </p:txBody>
        </p:sp>
        <p:sp>
          <p:nvSpPr>
            <p:cNvPr id="34" name="TextBox 33">
              <a:extLst>
                <a:ext uri="{FF2B5EF4-FFF2-40B4-BE49-F238E27FC236}">
                  <a16:creationId xmlns:a16="http://schemas.microsoft.com/office/drawing/2014/main" id="{C0B959F8-D0DF-177F-A096-025AFD379A2E}"/>
                </a:ext>
              </a:extLst>
            </p:cNvPr>
            <p:cNvSpPr txBox="1">
              <a:spLocks noChangeArrowheads="1"/>
            </p:cNvSpPr>
            <p:nvPr/>
          </p:nvSpPr>
          <p:spPr bwMode="auto">
            <a:xfrm>
              <a:off x="1557701" y="3525869"/>
              <a:ext cx="1555750"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Full House/Senate vote</a:t>
              </a:r>
            </a:p>
          </p:txBody>
        </p:sp>
        <p:sp>
          <p:nvSpPr>
            <p:cNvPr id="35" name="TextBox 65">
              <a:extLst>
                <a:ext uri="{FF2B5EF4-FFF2-40B4-BE49-F238E27FC236}">
                  <a16:creationId xmlns:a16="http://schemas.microsoft.com/office/drawing/2014/main" id="{E0367E59-93E7-3D03-F363-C2CCDC2AB88E}"/>
                </a:ext>
              </a:extLst>
            </p:cNvPr>
            <p:cNvSpPr txBox="1">
              <a:spLocks noChangeArrowheads="1"/>
            </p:cNvSpPr>
            <p:nvPr/>
          </p:nvSpPr>
          <p:spPr bwMode="auto">
            <a:xfrm>
              <a:off x="204002" y="3385082"/>
              <a:ext cx="1346380" cy="467052"/>
            </a:xfrm>
            <a:prstGeom prst="rect">
              <a:avLst/>
            </a:prstGeom>
            <a:noFill/>
            <a:ln>
              <a:noFill/>
            </a:ln>
          </p:spPr>
          <p:txBody>
            <a:bodyPr wrap="none">
              <a:spAutoFit/>
            </a:bodyPr>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Process repeats </a:t>
              </a:r>
            </a:p>
            <a:p>
              <a:pPr algn="ctr" eaLnBrk="1" hangingPunct="1">
                <a:defRPr/>
              </a:pPr>
              <a:r>
                <a:rPr lang="en-US" altLang="en-US" sz="1050" dirty="0">
                  <a:latin typeface="+mj-lt"/>
                </a:rPr>
                <a:t>in other chamber</a:t>
              </a:r>
            </a:p>
          </p:txBody>
        </p:sp>
        <p:sp>
          <p:nvSpPr>
            <p:cNvPr id="36" name="TextBox 69">
              <a:extLst>
                <a:ext uri="{FF2B5EF4-FFF2-40B4-BE49-F238E27FC236}">
                  <a16:creationId xmlns:a16="http://schemas.microsoft.com/office/drawing/2014/main" id="{4095F20D-63F4-216B-7CE3-29941F649776}"/>
                </a:ext>
              </a:extLst>
            </p:cNvPr>
            <p:cNvSpPr txBox="1">
              <a:spLocks noChangeArrowheads="1"/>
            </p:cNvSpPr>
            <p:nvPr/>
          </p:nvSpPr>
          <p:spPr bwMode="auto">
            <a:xfrm>
              <a:off x="6968014" y="2890449"/>
              <a:ext cx="1554163" cy="274637"/>
            </a:xfrm>
            <a:prstGeom prst="rect">
              <a:avLst/>
            </a:prstGeom>
            <a:noFill/>
            <a:ln>
              <a:noFill/>
            </a:ln>
          </p:spPr>
          <p:txBody>
            <a:bodyPr wrap="none"/>
            <a:lstStyle>
              <a:lvl1pPr>
                <a:defRPr sz="2800">
                  <a:solidFill>
                    <a:schemeClr val="tx1"/>
                  </a:solidFill>
                  <a:latin typeface="Georgia" charset="0"/>
                  <a:ea typeface="ＭＳ Ｐゴシック" charset="0"/>
                  <a:cs typeface="ＭＳ Ｐゴシック" charset="0"/>
                </a:defRPr>
              </a:lvl1pPr>
              <a:lvl2pPr marL="742950" indent="-285750">
                <a:defRPr sz="2400">
                  <a:solidFill>
                    <a:schemeClr val="tx1"/>
                  </a:solidFill>
                  <a:latin typeface="Georgia" charset="0"/>
                  <a:ea typeface="ＭＳ Ｐゴシック" charset="0"/>
                </a:defRPr>
              </a:lvl2pPr>
              <a:lvl3pPr>
                <a:defRPr sz="2000">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eaLnBrk="0" fontAlgn="base" hangingPunct="0">
                <a:spcAft>
                  <a:spcPct val="0"/>
                </a:spcAft>
                <a:buFont typeface="Arial" charset="0"/>
                <a:defRPr>
                  <a:solidFill>
                    <a:schemeClr val="tx1"/>
                  </a:solidFill>
                  <a:latin typeface="Georgia" charset="0"/>
                  <a:ea typeface="ＭＳ Ｐゴシック" charset="0"/>
                </a:defRPr>
              </a:lvl6pPr>
              <a:lvl7pPr eaLnBrk="0" fontAlgn="base" hangingPunct="0">
                <a:spcAft>
                  <a:spcPct val="0"/>
                </a:spcAft>
                <a:buFont typeface="Arial" charset="0"/>
                <a:defRPr>
                  <a:solidFill>
                    <a:schemeClr val="tx1"/>
                  </a:solidFill>
                  <a:latin typeface="Georgia" charset="0"/>
                  <a:ea typeface="ＭＳ Ｐゴシック" charset="0"/>
                </a:defRPr>
              </a:lvl7pPr>
              <a:lvl8pPr eaLnBrk="0" fontAlgn="base" hangingPunct="0">
                <a:spcAft>
                  <a:spcPct val="0"/>
                </a:spcAft>
                <a:buFont typeface="Arial" charset="0"/>
                <a:defRPr>
                  <a:solidFill>
                    <a:schemeClr val="tx1"/>
                  </a:solidFill>
                  <a:latin typeface="Georgia" charset="0"/>
                  <a:ea typeface="ＭＳ Ｐゴシック" charset="0"/>
                </a:defRPr>
              </a:lvl8pPr>
              <a:lvl9pPr eaLnBrk="0" fontAlgn="base" hangingPunct="0">
                <a:spcAft>
                  <a:spcPct val="0"/>
                </a:spcAft>
                <a:buFont typeface="Arial" charset="0"/>
                <a:defRPr>
                  <a:solidFill>
                    <a:schemeClr val="tx1"/>
                  </a:solidFill>
                  <a:latin typeface="Georgia" charset="0"/>
                  <a:ea typeface="ＭＳ Ｐゴシック" charset="0"/>
                </a:defRPr>
              </a:lvl9pPr>
            </a:lstStyle>
            <a:p>
              <a:pPr algn="ctr" eaLnBrk="1" hangingPunct="1">
                <a:defRPr/>
              </a:pPr>
              <a:r>
                <a:rPr lang="en-US" sz="1050" dirty="0">
                  <a:latin typeface="+mj-lt"/>
                </a:rPr>
                <a:t>Full committee vote</a:t>
              </a:r>
            </a:p>
          </p:txBody>
        </p:sp>
        <p:sp>
          <p:nvSpPr>
            <p:cNvPr id="37" name="Oval 36">
              <a:extLst>
                <a:ext uri="{FF2B5EF4-FFF2-40B4-BE49-F238E27FC236}">
                  <a16:creationId xmlns:a16="http://schemas.microsoft.com/office/drawing/2014/main" id="{514A279E-D1B7-B05A-D5E4-6FF1B2DF7803}"/>
                </a:ext>
              </a:extLst>
            </p:cNvPr>
            <p:cNvSpPr/>
            <p:nvPr/>
          </p:nvSpPr>
          <p:spPr>
            <a:xfrm>
              <a:off x="5501326" y="3783044"/>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38" name="Oval 37">
              <a:extLst>
                <a:ext uri="{FF2B5EF4-FFF2-40B4-BE49-F238E27FC236}">
                  <a16:creationId xmlns:a16="http://schemas.microsoft.com/office/drawing/2014/main" id="{E303681C-14E2-C453-5CCF-17049CF68CB6}"/>
                </a:ext>
              </a:extLst>
            </p:cNvPr>
            <p:cNvSpPr/>
            <p:nvPr/>
          </p:nvSpPr>
          <p:spPr>
            <a:xfrm>
              <a:off x="3696595" y="3784632"/>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39" name="Oval 38">
              <a:extLst>
                <a:ext uri="{FF2B5EF4-FFF2-40B4-BE49-F238E27FC236}">
                  <a16:creationId xmlns:a16="http://schemas.microsoft.com/office/drawing/2014/main" id="{F8A0BC5E-7473-41C8-53A9-2456F3AA61E6}"/>
                </a:ext>
              </a:extLst>
            </p:cNvPr>
            <p:cNvSpPr/>
            <p:nvPr/>
          </p:nvSpPr>
          <p:spPr>
            <a:xfrm>
              <a:off x="7325995" y="3783044"/>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sp>
          <p:nvSpPr>
            <p:cNvPr id="40" name="TextBox 70">
              <a:extLst>
                <a:ext uri="{FF2B5EF4-FFF2-40B4-BE49-F238E27FC236}">
                  <a16:creationId xmlns:a16="http://schemas.microsoft.com/office/drawing/2014/main" id="{FD197319-9CDD-F024-C6C7-F618DCDF0E11}"/>
                </a:ext>
              </a:extLst>
            </p:cNvPr>
            <p:cNvSpPr txBox="1">
              <a:spLocks noChangeArrowheads="1"/>
            </p:cNvSpPr>
            <p:nvPr/>
          </p:nvSpPr>
          <p:spPr bwMode="auto">
            <a:xfrm>
              <a:off x="6968014" y="3529044"/>
              <a:ext cx="1554162" cy="273050"/>
            </a:xfrm>
            <a:prstGeom prst="rect">
              <a:avLst/>
            </a:prstGeom>
            <a:noFill/>
            <a:ln>
              <a:noFill/>
            </a:ln>
          </p:spPr>
          <p:txBody>
            <a:bodyPr wrap="none"/>
            <a:lstStyle>
              <a:lvl1pPr>
                <a:defRPr sz="2800">
                  <a:solidFill>
                    <a:schemeClr val="tx1"/>
                  </a:solidFill>
                  <a:latin typeface="Georgia" charset="0"/>
                  <a:ea typeface="ＭＳ Ｐゴシック" charset="0"/>
                  <a:cs typeface="ＭＳ Ｐゴシック" charset="0"/>
                </a:defRPr>
              </a:lvl1pPr>
              <a:lvl2pPr marL="742950" indent="-285750">
                <a:defRPr sz="2400">
                  <a:solidFill>
                    <a:schemeClr val="tx1"/>
                  </a:solidFill>
                  <a:latin typeface="Georgia" charset="0"/>
                  <a:ea typeface="ＭＳ Ｐゴシック" charset="0"/>
                </a:defRPr>
              </a:lvl2pPr>
              <a:lvl3pPr>
                <a:defRPr sz="2000">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eaLnBrk="0" fontAlgn="base" hangingPunct="0">
                <a:spcAft>
                  <a:spcPct val="0"/>
                </a:spcAft>
                <a:buFont typeface="Arial" charset="0"/>
                <a:defRPr>
                  <a:solidFill>
                    <a:schemeClr val="tx1"/>
                  </a:solidFill>
                  <a:latin typeface="Georgia" charset="0"/>
                  <a:ea typeface="ＭＳ Ｐゴシック" charset="0"/>
                </a:defRPr>
              </a:lvl6pPr>
              <a:lvl7pPr eaLnBrk="0" fontAlgn="base" hangingPunct="0">
                <a:spcAft>
                  <a:spcPct val="0"/>
                </a:spcAft>
                <a:buFont typeface="Arial" charset="0"/>
                <a:defRPr>
                  <a:solidFill>
                    <a:schemeClr val="tx1"/>
                  </a:solidFill>
                  <a:latin typeface="Georgia" charset="0"/>
                  <a:ea typeface="ＭＳ Ｐゴシック" charset="0"/>
                </a:defRPr>
              </a:lvl7pPr>
              <a:lvl8pPr eaLnBrk="0" fontAlgn="base" hangingPunct="0">
                <a:spcAft>
                  <a:spcPct val="0"/>
                </a:spcAft>
                <a:buFont typeface="Arial" charset="0"/>
                <a:defRPr>
                  <a:solidFill>
                    <a:schemeClr val="tx1"/>
                  </a:solidFill>
                  <a:latin typeface="Georgia" charset="0"/>
                  <a:ea typeface="ＭＳ Ｐゴシック" charset="0"/>
                </a:defRPr>
              </a:lvl8pPr>
              <a:lvl9pPr eaLnBrk="0" fontAlgn="base" hangingPunct="0">
                <a:spcAft>
                  <a:spcPct val="0"/>
                </a:spcAft>
                <a:buFont typeface="Arial" charset="0"/>
                <a:defRPr>
                  <a:solidFill>
                    <a:schemeClr val="tx1"/>
                  </a:solidFill>
                  <a:latin typeface="Georgia" charset="0"/>
                  <a:ea typeface="ＭＳ Ｐゴシック" charset="0"/>
                </a:defRPr>
              </a:lvl9pPr>
            </a:lstStyle>
            <a:p>
              <a:pPr algn="ctr" eaLnBrk="1" hangingPunct="1">
                <a:defRPr/>
              </a:pPr>
              <a:r>
                <a:rPr lang="en-US" sz="1050" dirty="0">
                  <a:latin typeface="+mj-lt"/>
                </a:rPr>
                <a:t>Placed on legislative calendar</a:t>
              </a:r>
            </a:p>
          </p:txBody>
        </p:sp>
        <p:sp>
          <p:nvSpPr>
            <p:cNvPr id="41" name="TextBox 72">
              <a:extLst>
                <a:ext uri="{FF2B5EF4-FFF2-40B4-BE49-F238E27FC236}">
                  <a16:creationId xmlns:a16="http://schemas.microsoft.com/office/drawing/2014/main" id="{38F5C978-99A0-59DA-0B6D-0B668FDBDFCD}"/>
                </a:ext>
              </a:extLst>
            </p:cNvPr>
            <p:cNvSpPr txBox="1">
              <a:spLocks noChangeArrowheads="1"/>
            </p:cNvSpPr>
            <p:nvPr/>
          </p:nvSpPr>
          <p:spPr bwMode="auto">
            <a:xfrm>
              <a:off x="5143345" y="3522694"/>
              <a:ext cx="1554163"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Floor debate</a:t>
              </a:r>
            </a:p>
          </p:txBody>
        </p:sp>
        <p:sp>
          <p:nvSpPr>
            <p:cNvPr id="42" name="TextBox 71">
              <a:extLst>
                <a:ext uri="{FF2B5EF4-FFF2-40B4-BE49-F238E27FC236}">
                  <a16:creationId xmlns:a16="http://schemas.microsoft.com/office/drawing/2014/main" id="{F6CDF020-93E5-4360-E291-26B7087BC682}"/>
                </a:ext>
              </a:extLst>
            </p:cNvPr>
            <p:cNvSpPr txBox="1">
              <a:spLocks noChangeArrowheads="1"/>
            </p:cNvSpPr>
            <p:nvPr/>
          </p:nvSpPr>
          <p:spPr bwMode="auto">
            <a:xfrm>
              <a:off x="3338614" y="3519519"/>
              <a:ext cx="1554162" cy="274638"/>
            </a:xfrm>
            <a:prstGeom prst="rect">
              <a:avLst/>
            </a:prstGeom>
            <a:noFill/>
            <a:ln>
              <a:noFill/>
            </a:ln>
          </p:spPr>
          <p:txBody>
            <a:bodyPr wrap="none"/>
            <a:lstStyle>
              <a:lvl1pPr>
                <a:defRPr sz="2400">
                  <a:solidFill>
                    <a:schemeClr val="tx1"/>
                  </a:solidFill>
                  <a:latin typeface="Gill Sans MT" panose="020B0502020104020203" pitchFamily="34" charset="0"/>
                  <a:ea typeface="ＭＳ Ｐゴシック" panose="020B0600070205080204" pitchFamily="34" charset="-128"/>
                </a:defRPr>
              </a:lvl1pPr>
              <a:lvl2pPr marL="742950" indent="-285750">
                <a:defRPr sz="2400">
                  <a:solidFill>
                    <a:schemeClr val="tx1"/>
                  </a:solidFill>
                  <a:latin typeface="Gill Sans MT" panose="020B0502020104020203" pitchFamily="34" charset="0"/>
                  <a:ea typeface="ＭＳ Ｐゴシック" panose="020B0600070205080204" pitchFamily="34" charset="-128"/>
                </a:defRPr>
              </a:lvl2pPr>
              <a:lvl3pPr marL="1143000" indent="-228600">
                <a:defRPr sz="2400">
                  <a:solidFill>
                    <a:schemeClr val="tx1"/>
                  </a:solidFill>
                  <a:latin typeface="Gill Sans MT" panose="020B0502020104020203" pitchFamily="34" charset="0"/>
                  <a:ea typeface="ＭＳ Ｐゴシック" panose="020B0600070205080204" pitchFamily="34" charset="-128"/>
                </a:defRPr>
              </a:lvl3pPr>
              <a:lvl4pPr marL="1600200" indent="-228600">
                <a:defRPr sz="2400">
                  <a:solidFill>
                    <a:schemeClr val="tx1"/>
                  </a:solidFill>
                  <a:latin typeface="Gill Sans MT" panose="020B0502020104020203" pitchFamily="34" charset="0"/>
                  <a:ea typeface="ＭＳ Ｐゴシック" panose="020B0600070205080204" pitchFamily="34" charset="-128"/>
                </a:defRPr>
              </a:lvl4pPr>
              <a:lvl5pPr marL="2057400" indent="-228600">
                <a:defRPr sz="24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ＭＳ Ｐゴシック" panose="020B0600070205080204" pitchFamily="34" charset="-128"/>
                </a:defRPr>
              </a:lvl9pPr>
            </a:lstStyle>
            <a:p>
              <a:pPr algn="ctr" eaLnBrk="1" hangingPunct="1">
                <a:defRPr/>
              </a:pPr>
              <a:r>
                <a:rPr lang="en-US" altLang="en-US" sz="1050" dirty="0">
                  <a:latin typeface="+mj-lt"/>
                </a:rPr>
                <a:t>Amended</a:t>
              </a:r>
            </a:p>
          </p:txBody>
        </p:sp>
        <p:sp>
          <p:nvSpPr>
            <p:cNvPr id="43" name="Oval 42">
              <a:extLst>
                <a:ext uri="{FF2B5EF4-FFF2-40B4-BE49-F238E27FC236}">
                  <a16:creationId xmlns:a16="http://schemas.microsoft.com/office/drawing/2014/main" id="{75EA3ADC-62BB-F96E-2887-7F5B2D178B93}"/>
                </a:ext>
              </a:extLst>
            </p:cNvPr>
            <p:cNvSpPr/>
            <p:nvPr/>
          </p:nvSpPr>
          <p:spPr>
            <a:xfrm>
              <a:off x="1916476" y="3786219"/>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pic>
          <p:nvPicPr>
            <p:cNvPr id="44" name="Picture 43">
              <a:extLst>
                <a:ext uri="{FF2B5EF4-FFF2-40B4-BE49-F238E27FC236}">
                  <a16:creationId xmlns:a16="http://schemas.microsoft.com/office/drawing/2014/main" id="{97A406E3-3128-E608-304F-4BC0C183D519}"/>
                </a:ext>
              </a:extLst>
            </p:cNvPr>
            <p:cNvPicPr>
              <a:picLocks noChangeAspect="1"/>
            </p:cNvPicPr>
            <p:nvPr/>
          </p:nvPicPr>
          <p:blipFill>
            <a:blip r:embed="rId2">
              <a:grayscl/>
            </a:blip>
            <a:stretch>
              <a:fillRect/>
            </a:stretch>
          </p:blipFill>
          <p:spPr>
            <a:xfrm>
              <a:off x="1996065" y="2160263"/>
              <a:ext cx="679023" cy="679023"/>
            </a:xfrm>
            <a:prstGeom prst="rect">
              <a:avLst/>
            </a:prstGeom>
            <a:noFill/>
          </p:spPr>
        </p:pic>
        <p:pic>
          <p:nvPicPr>
            <p:cNvPr id="45" name="Picture 44">
              <a:extLst>
                <a:ext uri="{FF2B5EF4-FFF2-40B4-BE49-F238E27FC236}">
                  <a16:creationId xmlns:a16="http://schemas.microsoft.com/office/drawing/2014/main" id="{BE5F9E85-8FC3-1712-EFC9-B826073FE5AF}"/>
                </a:ext>
              </a:extLst>
            </p:cNvPr>
            <p:cNvPicPr>
              <a:picLocks noChangeAspect="1"/>
            </p:cNvPicPr>
            <p:nvPr/>
          </p:nvPicPr>
          <p:blipFill>
            <a:blip r:embed="rId3">
              <a:grayscl/>
            </a:blip>
            <a:stretch>
              <a:fillRect/>
            </a:stretch>
          </p:blipFill>
          <p:spPr>
            <a:xfrm>
              <a:off x="5587490" y="2097577"/>
              <a:ext cx="665872" cy="665872"/>
            </a:xfrm>
            <a:prstGeom prst="rect">
              <a:avLst/>
            </a:prstGeom>
            <a:noFill/>
          </p:spPr>
        </p:pic>
        <p:pic>
          <p:nvPicPr>
            <p:cNvPr id="46" name="Picture 45">
              <a:extLst>
                <a:ext uri="{FF2B5EF4-FFF2-40B4-BE49-F238E27FC236}">
                  <a16:creationId xmlns:a16="http://schemas.microsoft.com/office/drawing/2014/main" id="{026D92E1-8473-E2EB-2A1B-97A2EBC41591}"/>
                </a:ext>
              </a:extLst>
            </p:cNvPr>
            <p:cNvPicPr>
              <a:picLocks noChangeAspect="1"/>
            </p:cNvPicPr>
            <p:nvPr/>
          </p:nvPicPr>
          <p:blipFill>
            <a:blip r:embed="rId4">
              <a:grayscl/>
            </a:blip>
            <a:stretch>
              <a:fillRect/>
            </a:stretch>
          </p:blipFill>
          <p:spPr>
            <a:xfrm>
              <a:off x="7452482" y="3902162"/>
              <a:ext cx="585227" cy="585227"/>
            </a:xfrm>
            <a:prstGeom prst="rect">
              <a:avLst/>
            </a:prstGeom>
            <a:solidFill>
              <a:schemeClr val="bg1"/>
            </a:solidFill>
          </p:spPr>
        </p:pic>
        <p:pic>
          <p:nvPicPr>
            <p:cNvPr id="47" name="Picture 46">
              <a:extLst>
                <a:ext uri="{FF2B5EF4-FFF2-40B4-BE49-F238E27FC236}">
                  <a16:creationId xmlns:a16="http://schemas.microsoft.com/office/drawing/2014/main" id="{D16FF1EA-95E8-83B8-F27D-0523AB58C061}"/>
                </a:ext>
              </a:extLst>
            </p:cNvPr>
            <p:cNvPicPr>
              <a:picLocks noChangeAspect="1"/>
            </p:cNvPicPr>
            <p:nvPr/>
          </p:nvPicPr>
          <p:blipFill>
            <a:blip r:embed="rId5">
              <a:grayscl/>
            </a:blip>
            <a:stretch>
              <a:fillRect/>
            </a:stretch>
          </p:blipFill>
          <p:spPr>
            <a:xfrm>
              <a:off x="5553223" y="3747971"/>
              <a:ext cx="734406" cy="723051"/>
            </a:xfrm>
            <a:prstGeom prst="rect">
              <a:avLst/>
            </a:prstGeom>
            <a:noFill/>
          </p:spPr>
        </p:pic>
        <p:pic>
          <p:nvPicPr>
            <p:cNvPr id="48" name="Picture 47">
              <a:extLst>
                <a:ext uri="{FF2B5EF4-FFF2-40B4-BE49-F238E27FC236}">
                  <a16:creationId xmlns:a16="http://schemas.microsoft.com/office/drawing/2014/main" id="{4AA8ADBA-F639-4E24-8B93-DEB9A30DEFB1}"/>
                </a:ext>
              </a:extLst>
            </p:cNvPr>
            <p:cNvPicPr>
              <a:picLocks noChangeAspect="1"/>
            </p:cNvPicPr>
            <p:nvPr/>
          </p:nvPicPr>
          <p:blipFill>
            <a:blip r:embed="rId6">
              <a:grayscl/>
            </a:blip>
            <a:stretch>
              <a:fillRect/>
            </a:stretch>
          </p:blipFill>
          <p:spPr>
            <a:xfrm>
              <a:off x="3858559" y="3923336"/>
              <a:ext cx="536246" cy="536246"/>
            </a:xfrm>
            <a:prstGeom prst="rect">
              <a:avLst/>
            </a:prstGeom>
            <a:noFill/>
          </p:spPr>
        </p:pic>
        <p:pic>
          <p:nvPicPr>
            <p:cNvPr id="49" name="Picture 48">
              <a:extLst>
                <a:ext uri="{FF2B5EF4-FFF2-40B4-BE49-F238E27FC236}">
                  <a16:creationId xmlns:a16="http://schemas.microsoft.com/office/drawing/2014/main" id="{EFAC830A-39CF-E3E7-053E-10CDF703C423}"/>
                </a:ext>
              </a:extLst>
            </p:cNvPr>
            <p:cNvPicPr>
              <a:picLocks noChangeAspect="1"/>
            </p:cNvPicPr>
            <p:nvPr/>
          </p:nvPicPr>
          <p:blipFill>
            <a:blip r:embed="rId7">
              <a:grayscl/>
            </a:blip>
            <a:stretch>
              <a:fillRect/>
            </a:stretch>
          </p:blipFill>
          <p:spPr>
            <a:xfrm>
              <a:off x="2016837" y="3885235"/>
              <a:ext cx="637479" cy="637479"/>
            </a:xfrm>
            <a:prstGeom prst="rect">
              <a:avLst/>
            </a:prstGeom>
            <a:noFill/>
          </p:spPr>
        </p:pic>
        <p:sp>
          <p:nvSpPr>
            <p:cNvPr id="50" name="Oval 49">
              <a:extLst>
                <a:ext uri="{FF2B5EF4-FFF2-40B4-BE49-F238E27FC236}">
                  <a16:creationId xmlns:a16="http://schemas.microsoft.com/office/drawing/2014/main" id="{50760F83-1F89-7423-FEF3-58B2970E24D8}"/>
                </a:ext>
              </a:extLst>
            </p:cNvPr>
            <p:cNvSpPr/>
            <p:nvPr/>
          </p:nvSpPr>
          <p:spPr>
            <a:xfrm>
              <a:off x="458083" y="3811155"/>
              <a:ext cx="838200" cy="838200"/>
            </a:xfrm>
            <a:prstGeom prst="ellipse">
              <a:avLst/>
            </a:prstGeom>
            <a:solidFill>
              <a:schemeClr val="bg1"/>
            </a:solidFill>
            <a:ln w="95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ltLang="en-US" sz="1050" dirty="0">
                <a:solidFill>
                  <a:srgbClr val="FFFFFF"/>
                </a:solidFill>
                <a:latin typeface="+mj-lt"/>
                <a:ea typeface="ＭＳ Ｐゴシック" panose="020B0600070205080204" pitchFamily="34" charset="-128"/>
              </a:endParaRPr>
            </a:p>
          </p:txBody>
        </p:sp>
        <p:pic>
          <p:nvPicPr>
            <p:cNvPr id="51" name="Picture 50">
              <a:extLst>
                <a:ext uri="{FF2B5EF4-FFF2-40B4-BE49-F238E27FC236}">
                  <a16:creationId xmlns:a16="http://schemas.microsoft.com/office/drawing/2014/main" id="{B17F9C7D-4991-2C79-4E9F-E6C1F9F1406C}"/>
                </a:ext>
              </a:extLst>
            </p:cNvPr>
            <p:cNvPicPr>
              <a:picLocks noChangeAspect="1"/>
            </p:cNvPicPr>
            <p:nvPr/>
          </p:nvPicPr>
          <p:blipFill>
            <a:blip r:embed="rId8">
              <a:grayscl/>
            </a:blip>
            <a:stretch>
              <a:fillRect/>
            </a:stretch>
          </p:blipFill>
          <p:spPr>
            <a:xfrm>
              <a:off x="542718" y="3896783"/>
              <a:ext cx="671230" cy="671230"/>
            </a:xfrm>
            <a:prstGeom prst="ellipse">
              <a:avLst/>
            </a:prstGeom>
            <a:noFill/>
          </p:spPr>
        </p:pic>
        <p:grpSp>
          <p:nvGrpSpPr>
            <p:cNvPr id="52" name="Group 51">
              <a:extLst>
                <a:ext uri="{FF2B5EF4-FFF2-40B4-BE49-F238E27FC236}">
                  <a16:creationId xmlns:a16="http://schemas.microsoft.com/office/drawing/2014/main" id="{5FEE903A-EEC3-F6C3-C613-1CC0F0CDC4D2}"/>
                </a:ext>
              </a:extLst>
            </p:cNvPr>
            <p:cNvGrpSpPr/>
            <p:nvPr/>
          </p:nvGrpSpPr>
          <p:grpSpPr>
            <a:xfrm>
              <a:off x="3779146" y="2152447"/>
              <a:ext cx="673099" cy="673099"/>
              <a:chOff x="3804511" y="2414710"/>
              <a:chExt cx="673099" cy="673099"/>
            </a:xfrm>
          </p:grpSpPr>
          <p:pic>
            <p:nvPicPr>
              <p:cNvPr id="56" name="Picture 55">
                <a:extLst>
                  <a:ext uri="{FF2B5EF4-FFF2-40B4-BE49-F238E27FC236}">
                    <a16:creationId xmlns:a16="http://schemas.microsoft.com/office/drawing/2014/main" id="{776E7ECF-93B2-FBBA-FC47-D61D78AEE1EB}"/>
                  </a:ext>
                </a:extLst>
              </p:cNvPr>
              <p:cNvPicPr>
                <a:picLocks noChangeAspect="1"/>
              </p:cNvPicPr>
              <p:nvPr/>
            </p:nvPicPr>
            <p:blipFill>
              <a:blip r:embed="rId9">
                <a:grayscl/>
              </a:blip>
              <a:stretch>
                <a:fillRect/>
              </a:stretch>
            </p:blipFill>
            <p:spPr>
              <a:xfrm>
                <a:off x="3804511" y="2414710"/>
                <a:ext cx="673099" cy="673099"/>
              </a:xfrm>
              <a:prstGeom prst="rect">
                <a:avLst/>
              </a:prstGeom>
              <a:noFill/>
            </p:spPr>
          </p:pic>
          <p:pic>
            <p:nvPicPr>
              <p:cNvPr id="57" name="Picture 2">
                <a:extLst>
                  <a:ext uri="{FF2B5EF4-FFF2-40B4-BE49-F238E27FC236}">
                    <a16:creationId xmlns:a16="http://schemas.microsoft.com/office/drawing/2014/main" id="{621181EF-6797-0A69-C0F4-1BCF89564983}"/>
                  </a:ext>
                </a:extLst>
              </p:cNvPr>
              <p:cNvPicPr>
                <a:picLocks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4128788" y="2588414"/>
                <a:ext cx="18288" cy="7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3" name="Group 52">
              <a:extLst>
                <a:ext uri="{FF2B5EF4-FFF2-40B4-BE49-F238E27FC236}">
                  <a16:creationId xmlns:a16="http://schemas.microsoft.com/office/drawing/2014/main" id="{6DD6A367-3D39-6050-3468-63EF81FFFBC6}"/>
                </a:ext>
              </a:extLst>
            </p:cNvPr>
            <p:cNvGrpSpPr/>
            <p:nvPr/>
          </p:nvGrpSpPr>
          <p:grpSpPr>
            <a:xfrm>
              <a:off x="7408546" y="2152447"/>
              <a:ext cx="673099" cy="673099"/>
              <a:chOff x="7391083" y="2414710"/>
              <a:chExt cx="673099" cy="673099"/>
            </a:xfrm>
          </p:grpSpPr>
          <p:pic>
            <p:nvPicPr>
              <p:cNvPr id="54" name="Picture 53">
                <a:extLst>
                  <a:ext uri="{FF2B5EF4-FFF2-40B4-BE49-F238E27FC236}">
                    <a16:creationId xmlns:a16="http://schemas.microsoft.com/office/drawing/2014/main" id="{7C664B58-A9FC-141A-03EC-B13C61E1D8A9}"/>
                  </a:ext>
                </a:extLst>
              </p:cNvPr>
              <p:cNvPicPr>
                <a:picLocks noChangeAspect="1"/>
              </p:cNvPicPr>
              <p:nvPr/>
            </p:nvPicPr>
            <p:blipFill>
              <a:blip r:embed="rId9">
                <a:grayscl/>
              </a:blip>
              <a:stretch>
                <a:fillRect/>
              </a:stretch>
            </p:blipFill>
            <p:spPr>
              <a:xfrm>
                <a:off x="7391083" y="2414710"/>
                <a:ext cx="673099" cy="673099"/>
              </a:xfrm>
              <a:prstGeom prst="rect">
                <a:avLst/>
              </a:prstGeom>
              <a:noFill/>
            </p:spPr>
          </p:pic>
          <p:pic>
            <p:nvPicPr>
              <p:cNvPr id="55" name="Picture 2">
                <a:extLst>
                  <a:ext uri="{FF2B5EF4-FFF2-40B4-BE49-F238E27FC236}">
                    <a16:creationId xmlns:a16="http://schemas.microsoft.com/office/drawing/2014/main" id="{9F3E229E-0D19-67B2-E6C5-8E407229D472}"/>
                  </a:ext>
                </a:extLst>
              </p:cNvPr>
              <p:cNvPicPr>
                <a:picLocks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7716489" y="2588599"/>
                <a:ext cx="18288" cy="7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Rounded Rectangle 61">
            <a:extLst>
              <a:ext uri="{FF2B5EF4-FFF2-40B4-BE49-F238E27FC236}">
                <a16:creationId xmlns:a16="http://schemas.microsoft.com/office/drawing/2014/main" id="{3306236C-D479-5FD2-EEE6-4AD59F123BB3}"/>
              </a:ext>
            </a:extLst>
          </p:cNvPr>
          <p:cNvSpPr/>
          <p:nvPr/>
        </p:nvSpPr>
        <p:spPr>
          <a:xfrm>
            <a:off x="984198" y="5001699"/>
            <a:ext cx="10796595" cy="839404"/>
          </a:xfrm>
          <a:prstGeom prst="roundRect">
            <a:avLst>
              <a:gd name="adj" fmla="val 338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wrap="square" tIns="91440" rtlCol="0" anchor="t">
            <a:noAutofit/>
          </a:bodyPr>
          <a:lstStyle/>
          <a:p>
            <a:pPr fontAlgn="base">
              <a:spcAft>
                <a:spcPts val="600"/>
              </a:spcAft>
              <a:defRPr/>
            </a:pPr>
            <a:r>
              <a:rPr lang="en-US" altLang="en-US" sz="1200" cap="all" spc="200" dirty="0">
                <a:solidFill>
                  <a:schemeClr val="accent1">
                    <a:lumMod val="75000"/>
                  </a:schemeClr>
                </a:solidFill>
                <a:latin typeface="+mj-lt"/>
              </a:rPr>
              <a:t>Note </a:t>
            </a:r>
          </a:p>
          <a:p>
            <a:pPr marL="169863" indent="-115888" fontAlgn="base">
              <a:buFont typeface="Arial" panose="020B0604020202020204" pitchFamily="34" charset="0"/>
              <a:buChar char="•"/>
              <a:defRPr/>
            </a:pPr>
            <a:r>
              <a:rPr lang="en-US" altLang="en-US" sz="1400" dirty="0">
                <a:solidFill>
                  <a:srgbClr val="000000"/>
                </a:solidFill>
                <a:latin typeface="+mj-lt"/>
                <a:ea typeface="ＭＳ Ｐゴシック" charset="0"/>
                <a:cs typeface="ＭＳ Ｐゴシック" charset="0"/>
              </a:rPr>
              <a:t>The Senate relies on unanimous consent to operate efficiently; therefore, individual senators have the power to delay or prevent a bill’s passage by creating additional procedural hurdles, including filibusters</a:t>
            </a:r>
            <a:endParaRPr lang="en-US" altLang="en-US" sz="1400" dirty="0">
              <a:latin typeface="+mj-lt"/>
              <a:cs typeface="Georgia"/>
            </a:endParaRPr>
          </a:p>
        </p:txBody>
      </p:sp>
    </p:spTree>
    <p:extLst>
      <p:ext uri="{BB962C8B-B14F-4D97-AF65-F5344CB8AC3E}">
        <p14:creationId xmlns:p14="http://schemas.microsoft.com/office/powerpoint/2010/main" val="113592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36751</TotalTime>
  <Words>5013</Words>
  <Application>Microsoft Office PowerPoint</Application>
  <PresentationFormat>Widescreen</PresentationFormat>
  <Paragraphs>513</Paragraphs>
  <Slides>39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-apple-system</vt:lpstr>
      <vt:lpstr>Arial</vt:lpstr>
      <vt:lpstr>Calibri</vt:lpstr>
      <vt:lpstr>Symbol</vt:lpstr>
      <vt:lpstr>Wingdings</vt:lpstr>
      <vt:lpstr>1_Office Theme</vt:lpstr>
      <vt:lpstr>3_Office Theme</vt:lpstr>
      <vt:lpstr>Physician Advocacy and its Impact on Health Policy</vt:lpstr>
      <vt:lpstr>How Does Advocacy Work?</vt:lpstr>
      <vt:lpstr>Primary Levels of Government</vt:lpstr>
      <vt:lpstr>Members of Congress Want to Hear from You</vt:lpstr>
      <vt:lpstr>Progress Takes Time</vt:lpstr>
      <vt:lpstr>Structure of a Congressional Office</vt:lpstr>
      <vt:lpstr>PowerPoint Presentation</vt:lpstr>
      <vt:lpstr>The Legislative Process: Reconciling House and Senate Differences</vt:lpstr>
      <vt:lpstr>Bills Face Numerous Obstacles to Passage in Congress</vt:lpstr>
      <vt:lpstr>Bills Continue to Face Hurdles After Passage</vt:lpstr>
      <vt:lpstr>Keep Momentum Going</vt:lpstr>
      <vt:lpstr>Lack of Engagement?</vt:lpstr>
      <vt:lpstr>Osteopathic Advocacy Network</vt:lpstr>
      <vt:lpstr>Grassroots Advocacy</vt:lpstr>
      <vt:lpstr>August Recess</vt:lpstr>
      <vt:lpstr>Case Study</vt:lpstr>
      <vt:lpstr>The Issue</vt:lpstr>
      <vt:lpstr>Introducing Legislation</vt:lpstr>
      <vt:lpstr>Advocacy Timeline – SUDs Act</vt:lpstr>
      <vt:lpstr>Other Areas of Success</vt:lpstr>
      <vt:lpstr>DO Day 2023 – In Conjunction with NOM Week!</vt:lpstr>
      <vt:lpstr>DO Day 2023 Program</vt:lpstr>
      <vt:lpstr>DO Day Issues</vt:lpstr>
      <vt:lpstr>Group Photo – U.S. Capitol</vt:lpstr>
      <vt:lpstr>DO Day Advocates on Capitol Hill</vt:lpstr>
      <vt:lpstr>Save the Date – DO Day on Capitol Hill 2024</vt:lpstr>
      <vt:lpstr>Political Involvement</vt:lpstr>
      <vt:lpstr>Different Types of PACs</vt:lpstr>
      <vt:lpstr>Differences Between PACs and Super PACs</vt:lpstr>
      <vt:lpstr>Different Types of Groups and Their Regulations</vt:lpstr>
      <vt:lpstr>The Cost of Federal Elections - Timeline</vt:lpstr>
      <vt:lpstr>Winning Candidates are Usually the Top Spenders</vt:lpstr>
      <vt:lpstr>The Osteopathic Political Action Committee</vt:lpstr>
      <vt:lpstr>2024 Cycle Board Members</vt:lpstr>
      <vt:lpstr>Communications</vt:lpstr>
      <vt:lpstr>Candidate Questionnaire</vt:lpstr>
      <vt:lpstr>A Seat at the Table</vt:lpstr>
      <vt:lpstr>House Call on the Mall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AOA Update</dc:title>
  <dc:creator>Carr, Valerie</dc:creator>
  <cp:lastModifiedBy>Neal, Sean</cp:lastModifiedBy>
  <cp:revision>430</cp:revision>
  <cp:lastPrinted>2022-02-22T13:17:54Z</cp:lastPrinted>
  <dcterms:created xsi:type="dcterms:W3CDTF">2022-01-11T18:57:23Z</dcterms:created>
  <dcterms:modified xsi:type="dcterms:W3CDTF">2023-08-16T19:22:47Z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2022-01-11T00:00:00Z</vt:filetime>
  </property>
  <property fmtid="{D5CDD505-2E9C-101B-9397-08002B2CF9AE}" pid="3" name="LastSaved">
    <vt:filetime>2022-01-11T00:00:00Z</vt:filetime>
  </property>
</Properties>
</file>