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  <p:sldMasterId id="2147483696" r:id="rId6"/>
  </p:sldMasterIdLst>
  <p:notesMasterIdLst>
    <p:notesMasterId r:id="rId37"/>
  </p:notesMasterIdLst>
  <p:handoutMasterIdLst>
    <p:handoutMasterId r:id="rId38"/>
  </p:handoutMasterIdLst>
  <p:sldIdLst>
    <p:sldId id="258" r:id="rId7"/>
    <p:sldId id="273" r:id="rId8"/>
    <p:sldId id="283" r:id="rId9"/>
    <p:sldId id="284" r:id="rId10"/>
    <p:sldId id="285" r:id="rId11"/>
    <p:sldId id="270" r:id="rId12"/>
    <p:sldId id="275" r:id="rId13"/>
    <p:sldId id="298" r:id="rId14"/>
    <p:sldId id="264" r:id="rId15"/>
    <p:sldId id="278" r:id="rId16"/>
    <p:sldId id="262" r:id="rId17"/>
    <p:sldId id="265" r:id="rId18"/>
    <p:sldId id="287" r:id="rId19"/>
    <p:sldId id="277" r:id="rId20"/>
    <p:sldId id="261" r:id="rId21"/>
    <p:sldId id="288" r:id="rId22"/>
    <p:sldId id="297" r:id="rId23"/>
    <p:sldId id="266" r:id="rId24"/>
    <p:sldId id="267" r:id="rId25"/>
    <p:sldId id="292" r:id="rId26"/>
    <p:sldId id="269" r:id="rId27"/>
    <p:sldId id="295" r:id="rId28"/>
    <p:sldId id="296" r:id="rId29"/>
    <p:sldId id="272" r:id="rId30"/>
    <p:sldId id="289" r:id="rId31"/>
    <p:sldId id="299" r:id="rId32"/>
    <p:sldId id="300" r:id="rId33"/>
    <p:sldId id="301" r:id="rId34"/>
    <p:sldId id="294" r:id="rId35"/>
    <p:sldId id="302" r:id="rId3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75" autoAdjust="0"/>
  </p:normalViewPr>
  <p:slideViewPr>
    <p:cSldViewPr>
      <p:cViewPr varScale="1">
        <p:scale>
          <a:sx n="68" d="100"/>
          <a:sy n="68" d="100"/>
        </p:scale>
        <p:origin x="117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2DB0BFA7-DE7E-4D72-A6FE-0E2BC1557DE3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D9709BF1-CF1D-4B7E-9EB8-E8D9F68C5D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92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FB388E32-0019-4B3F-B1A6-093BE290C61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460746A-222B-44B3-A028-0A3CD000E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0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Oklahoma Do-Not-Resuscitate</a:t>
            </a:r>
            <a:r>
              <a:rPr lang="en-US" baseline="0" dirty="0"/>
              <a:t> Act—the Hospital is obligated to comply with this Act; this is also a CMS patient right requirement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8EE-5C0E-48C8-9F24-F50498DDB76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3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8EE-5C0E-48C8-9F24-F50498DDB76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7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 patient does not have decision-making</a:t>
            </a:r>
            <a:r>
              <a:rPr lang="en-US" baseline="0" dirty="0"/>
              <a:t> capacity and does not have a legal representative, then the Physician uses this form to 1) Certify that there is clear and convincing evidence that the patient would not want CPR;</a:t>
            </a:r>
            <a:r>
              <a:rPr lang="en-US" b="1" baseline="0" dirty="0"/>
              <a:t> </a:t>
            </a:r>
            <a:r>
              <a:rPr lang="en-US" u="sng" baseline="0" dirty="0"/>
              <a:t>OR</a:t>
            </a:r>
            <a:r>
              <a:rPr lang="en-US" baseline="0" dirty="0"/>
              <a:t> 2) that CPR would not prevent the imminent death of the patient</a:t>
            </a:r>
          </a:p>
          <a:p>
            <a:r>
              <a:rPr lang="en-US" u="sng" baseline="0" dirty="0"/>
              <a:t>Either choice</a:t>
            </a:r>
            <a:r>
              <a:rPr lang="en-US" u="none" baseline="0" dirty="0"/>
              <a:t> </a:t>
            </a:r>
            <a:r>
              <a:rPr lang="en-US" baseline="0" dirty="0"/>
              <a:t>requires a Physician Signature and the signature of 2 Witnesses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66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Must</a:t>
            </a:r>
            <a:r>
              <a:rPr lang="en-US" baseline="0" dirty="0"/>
              <a:t> be a PGY2 or higher ( a licensed physician)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75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SLIDE: This</a:t>
            </a:r>
            <a:r>
              <a:rPr lang="en-US" baseline="0" dirty="0"/>
              <a:t> slide shows the pathway to follow for a patient with decision-making capacity and/or a patient who has a Legal Representative (LEFT); the pathway to obtain DNR Status when the patient does not have decision-making capacity and no Legal Representative (RIGHT)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8EE-5C0E-48C8-9F24-F50498DDB76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70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4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 caregivers are discouraged from witnessing DNR Consent forms. This could be considered a conflict of interest.</a:t>
            </a:r>
          </a:p>
          <a:p>
            <a:r>
              <a:rPr lang="en-US" dirty="0"/>
              <a:t>Non-direct caregivers are the recommended witnesses for DNR Consent</a:t>
            </a:r>
            <a:r>
              <a:rPr lang="en-US" baseline="0" dirty="0"/>
              <a:t> forms.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40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document</a:t>
            </a:r>
            <a:r>
              <a:rPr lang="en-US" baseline="0" dirty="0"/>
              <a:t> the conversation in either the H&amp;P or a Care Plan note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6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56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Oklahoma DNR Consent form is </a:t>
            </a:r>
            <a:r>
              <a:rPr lang="en-US" u="sng" dirty="0"/>
              <a:t>only for DNR status</a:t>
            </a:r>
            <a:r>
              <a:rPr lang="en-US" u="sng" baseline="0" dirty="0"/>
              <a:t> </a:t>
            </a:r>
            <a:r>
              <a:rPr lang="en-US" baseline="0" dirty="0"/>
              <a:t>and not for limited Code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87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93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75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04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95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14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is the Oklahoma DNR Consent form; this form is signed by the patient with decision-making capacity or by the patient’s legal representative (Durable Power of Attorney for Medical Decisions, Health Care Proxy under an Advance directive, or Court Appointed Guardian)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89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DNR form</a:t>
            </a:r>
            <a:r>
              <a:rPr lang="en-US" baseline="0" dirty="0"/>
              <a:t> is 3 </a:t>
            </a:r>
            <a:r>
              <a:rPr lang="en-US" baseline="0" dirty="0" err="1"/>
              <a:t>pag</a:t>
            </a:r>
            <a:r>
              <a:rPr lang="en-US" baseline="0" dirty="0"/>
              <a:t> </a:t>
            </a:r>
            <a:endParaRPr lang="en-US" dirty="0"/>
          </a:p>
          <a:p>
            <a:r>
              <a:rPr lang="en-US" dirty="0"/>
              <a:t>You must have paperwork before allowing</a:t>
            </a:r>
            <a:r>
              <a:rPr lang="en-US" baseline="0" dirty="0"/>
              <a:t> legal representative to sign paperwork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5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</a:t>
            </a:r>
            <a:r>
              <a:rPr lang="en-US" baseline="0" dirty="0"/>
              <a:t> p</a:t>
            </a:r>
            <a:r>
              <a:rPr lang="en-US" dirty="0"/>
              <a:t>atients</a:t>
            </a:r>
            <a:r>
              <a:rPr lang="en-US" baseline="0" dirty="0"/>
              <a:t> who do not have decision-making capacity </a:t>
            </a:r>
            <a:r>
              <a:rPr lang="en-US" b="1" baseline="0" dirty="0"/>
              <a:t>and</a:t>
            </a:r>
            <a:r>
              <a:rPr lang="en-US" baseline="0" dirty="0"/>
              <a:t> have a Legal Representative, this document is signed by the Physician and the Legal Representative verifying this relationship for DNR considerations for the patient.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50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0746A-222B-44B3-A028-0A3CD000E64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181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1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8127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4387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40078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0633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45861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5784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1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44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38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69663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74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20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949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1374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3006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276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77731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939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13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11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2781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98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211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94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9853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338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7560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53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70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4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83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D21D778-B565-4D7E-94D7-64010A445B68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38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D21D778-B565-4D7E-94D7-64010A445B68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786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D21D778-B565-4D7E-94D7-64010A445B68}" type="datetimeFigureOut">
              <a:rPr lang="en-US" smtClean="0"/>
              <a:pPr/>
              <a:t>6/6/2022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843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2.m4a"/><Relationship Id="rId7" Type="http://schemas.openxmlformats.org/officeDocument/2006/relationships/image" Target="../media/image9.png"/><Relationship Id="rId2" Type="http://schemas.microsoft.com/office/2007/relationships/media" Target="../media/media12.m4a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6.m4a"/><Relationship Id="rId7" Type="http://schemas.openxmlformats.org/officeDocument/2006/relationships/image" Target="../media/image11.emf"/><Relationship Id="rId2" Type="http://schemas.microsoft.com/office/2007/relationships/media" Target="../media/media26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emf"/><Relationship Id="rId4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5.png"/><Relationship Id="rId2" Type="http://schemas.microsoft.com/office/2007/relationships/media" Target="../media/media27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5.png"/><Relationship Id="rId2" Type="http://schemas.microsoft.com/office/2007/relationships/media" Target="../media/media28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.png"/><Relationship Id="rId5" Type="http://schemas.openxmlformats.org/officeDocument/2006/relationships/hyperlink" Target="mailto:Kathy.cook@okstate.edu" TargetMode="Externa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5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47800" y="2971800"/>
            <a:ext cx="6324600" cy="1600200"/>
          </a:xfrm>
        </p:spPr>
        <p:txBody>
          <a:bodyPr>
            <a:noAutofit/>
          </a:bodyPr>
          <a:lstStyle/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How to ensure compliance with the Oklahoma Do-Not-Resuscitate Act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050" dirty="0">
              <a:solidFill>
                <a:schemeClr val="tx1"/>
              </a:solidFill>
            </a:endParaRPr>
          </a:p>
          <a:p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752600"/>
          </a:xfrm>
        </p:spPr>
        <p:txBody>
          <a:bodyPr/>
          <a:lstStyle/>
          <a:p>
            <a:r>
              <a:rPr lang="en-US" dirty="0"/>
              <a:t>Do Not Resuscitate Policy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5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7"/>
    </mc:Choice>
    <mc:Fallback xmlns="">
      <p:transition spd="slow" advTm="12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DNR Compliance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For a patient who does not have decision-making capacity </a:t>
            </a:r>
            <a:r>
              <a:rPr lang="en-US" b="1" dirty="0"/>
              <a:t>but does </a:t>
            </a:r>
            <a:r>
              <a:rPr lang="en-US" dirty="0"/>
              <a:t> have a Legal Representative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Durable Power of Attorney for Health Care </a:t>
            </a:r>
            <a:r>
              <a:rPr lang="en-US" b="1" dirty="0">
                <a:solidFill>
                  <a:schemeClr val="tx1"/>
                </a:solidFill>
              </a:rPr>
              <a:t>that is executed before November 1, 2021 is valid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Health Care Proxy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Court Appointed Guardian</a:t>
            </a:r>
          </a:p>
          <a:p>
            <a:pPr marL="27432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274320" lvl="1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Document is signed by the Physician and the Legal Representative </a:t>
            </a:r>
            <a:r>
              <a:rPr lang="en-US" sz="2000" u="sng" dirty="0">
                <a:solidFill>
                  <a:schemeClr val="tx1"/>
                </a:solidFill>
              </a:rPr>
              <a:t>verifying this relationship</a:t>
            </a:r>
            <a:r>
              <a:rPr lang="en-US" sz="2000" dirty="0">
                <a:solidFill>
                  <a:schemeClr val="tx1"/>
                </a:solidFill>
              </a:rPr>
              <a:t> for DNR considerations for the patient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5"/>
    </mc:Choice>
    <mc:Fallback xmlns="">
      <p:transition spd="slow" advTm="13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DNR Compliance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Must be completed if Legal Representative signed DNR Consent Form on Behalf of Patient</a:t>
            </a:r>
          </a:p>
          <a:p>
            <a:pPr marL="0" indent="0">
              <a:buNone/>
            </a:pPr>
            <a:endParaRPr lang="en-US" sz="1700" dirty="0"/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Declarations by Physician</a:t>
            </a:r>
          </a:p>
          <a:p>
            <a:pPr lvl="2"/>
            <a:r>
              <a:rPr lang="en-US" sz="1800" dirty="0"/>
              <a:t>Patient is incapacitated</a:t>
            </a:r>
          </a:p>
          <a:p>
            <a:pPr lvl="2"/>
            <a:r>
              <a:rPr lang="en-US" sz="1800" dirty="0"/>
              <a:t>Consultation by Physician with Patient’s Legal Representative that CPR decision must be what the patient would have wanted</a:t>
            </a:r>
          </a:p>
          <a:p>
            <a:pPr marL="594360" lvl="2" indent="0">
              <a:buNone/>
            </a:pPr>
            <a:endParaRPr lang="en-US" dirty="0"/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Acknowledgment by Legal Representative</a:t>
            </a:r>
          </a:p>
          <a:p>
            <a:pPr lvl="2"/>
            <a:r>
              <a:rPr lang="en-US" sz="1800" dirty="0"/>
              <a:t>Confirmation of status of Legal Representative for Patient</a:t>
            </a:r>
          </a:p>
          <a:p>
            <a:pPr lvl="2"/>
            <a:r>
              <a:rPr lang="en-US" sz="1800" dirty="0"/>
              <a:t>Acknowledges Consultation of patient’s Physician with this person acting as Legal Representative for CPR decisions</a:t>
            </a:r>
            <a:r>
              <a:rPr lang="en-US" dirty="0"/>
              <a:t>	</a:t>
            </a:r>
          </a:p>
          <a:p>
            <a:pPr lvl="2"/>
            <a:endParaRPr lang="en-US" dirty="0"/>
          </a:p>
          <a:p>
            <a:pPr marL="594360" lvl="2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3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6"/>
    </mc:Choice>
    <mc:Fallback xmlns="">
      <p:transition spd="slow" advTm="6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Physician Certification 3/3</a:t>
            </a:r>
          </a:p>
        </p:txBody>
      </p:sp>
      <p:pic>
        <p:nvPicPr>
          <p:cNvPr id="3074" name="Picture 2" descr="C:\Users\mdixon\AppData\Local\Microsoft\Windows\Temporary Internet Files\Content.Outlook\FC7L6BP1\image2016-04-21-141521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61175"/>
            <a:ext cx="4267199" cy="574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.wishabi.ca/arbitrary_files/1165/1346445560/1165_683_500x500-circle-r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60086">
            <a:off x="2517274" y="1973516"/>
            <a:ext cx="1357710" cy="987426"/>
          </a:xfrm>
          <a:prstGeom prst="rect">
            <a:avLst/>
          </a:prstGeom>
          <a:noFill/>
        </p:spPr>
      </p:pic>
      <p:pic>
        <p:nvPicPr>
          <p:cNvPr id="6" name="Picture 2" descr="http://f.wishabi.ca/arbitrary_files/1165/1346445560/1165_683_500x500-circle-r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12813">
            <a:off x="2558297" y="3615667"/>
            <a:ext cx="1357884" cy="987552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52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9"/>
    </mc:Choice>
    <mc:Fallback xmlns="">
      <p:transition spd="slow" advTm="4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Conditions for Physician Certification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The patient does not have decision-making capacity</a:t>
            </a:r>
          </a:p>
          <a:p>
            <a:pPr marL="0" indent="0" algn="ctr">
              <a:buNone/>
            </a:pPr>
            <a:r>
              <a:rPr lang="en-US" dirty="0"/>
              <a:t>AND </a:t>
            </a:r>
          </a:p>
          <a:p>
            <a:r>
              <a:rPr lang="en-US" dirty="0"/>
              <a:t>The patient does not have a legal representative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2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6"/>
    </mc:Choice>
    <mc:Fallback xmlns="">
      <p:transition spd="slow" advTm="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Physician Certification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Physician enters an order for DNR status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Because there is clear and convincing evidence that the patient would not want CPR</a:t>
            </a:r>
          </a:p>
          <a:p>
            <a:pPr marL="274320" lvl="1" indent="0">
              <a:buNone/>
            </a:pPr>
            <a:r>
              <a:rPr lang="en-US" dirty="0">
                <a:solidFill>
                  <a:schemeClr val="tx1"/>
                </a:solidFill>
              </a:rPr>
              <a:t>                                                </a:t>
            </a:r>
            <a:r>
              <a:rPr lang="en-US" b="1" dirty="0">
                <a:solidFill>
                  <a:schemeClr val="tx1"/>
                </a:solidFill>
              </a:rPr>
              <a:t>OR</a:t>
            </a:r>
          </a:p>
          <a:p>
            <a:pPr marL="27432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CPR would not prevent the imminent death of a patient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marL="274320" lvl="1" indent="0" algn="ctr">
              <a:buNone/>
            </a:pPr>
            <a:r>
              <a:rPr lang="en-US" sz="1800" dirty="0">
                <a:solidFill>
                  <a:schemeClr val="tx1"/>
                </a:solidFill>
              </a:rPr>
              <a:t>Either choice requires a </a:t>
            </a:r>
            <a:r>
              <a:rPr lang="en-US" sz="1800" u="sng" dirty="0">
                <a:solidFill>
                  <a:schemeClr val="tx1"/>
                </a:solidFill>
              </a:rPr>
              <a:t>Physician Signature </a:t>
            </a:r>
            <a:r>
              <a:rPr lang="en-US" sz="1800" dirty="0">
                <a:solidFill>
                  <a:schemeClr val="tx1"/>
                </a:solidFill>
              </a:rPr>
              <a:t>and the </a:t>
            </a:r>
            <a:r>
              <a:rPr lang="en-US" sz="1800" u="sng" dirty="0">
                <a:solidFill>
                  <a:schemeClr val="tx1"/>
                </a:solidFill>
              </a:rPr>
              <a:t>signature of 2 Witnesses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0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1"/>
    </mc:Choice>
    <mc:Fallback xmlns="">
      <p:transition spd="slow" advTm="1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11022" y="1295400"/>
            <a:ext cx="4040188" cy="73297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Patient or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Legal Representative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791330" y="1295400"/>
            <a:ext cx="4041775" cy="73152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No DNR Consent by Patient</a:t>
            </a:r>
          </a:p>
          <a:p>
            <a:r>
              <a:rPr lang="en-US" sz="1800" dirty="0">
                <a:solidFill>
                  <a:schemeClr val="tx1"/>
                </a:solidFill>
              </a:rPr>
              <a:t>No Legal Representative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311022" y="2209800"/>
            <a:ext cx="4489578" cy="3818404"/>
          </a:xfrm>
        </p:spPr>
        <p:txBody>
          <a:bodyPr>
            <a:normAutofit/>
          </a:bodyPr>
          <a:lstStyle/>
          <a:p>
            <a:r>
              <a:rPr lang="en-US" sz="2000" dirty="0"/>
              <a:t>Patient has signed a DNR Consent Form</a:t>
            </a:r>
          </a:p>
          <a:p>
            <a:r>
              <a:rPr lang="en-US" sz="2000" dirty="0"/>
              <a:t>Legal Representative signs DNR Consent Form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Durable Power of Attorney for Medical Decisions</a:t>
            </a:r>
            <a:r>
              <a:rPr lang="en-US" sz="1600" b="1" dirty="0">
                <a:solidFill>
                  <a:schemeClr val="tx1"/>
                </a:solidFill>
              </a:rPr>
              <a:t> executed prior to Nov. 1 , 2021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Health Care Proxy under an Advance Directive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Court-appointed Guardian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806228" y="2206012"/>
            <a:ext cx="4038600" cy="3822192"/>
          </a:xfrm>
        </p:spPr>
        <p:txBody>
          <a:bodyPr/>
          <a:lstStyle/>
          <a:p>
            <a:r>
              <a:rPr lang="en-US" sz="2000" dirty="0"/>
              <a:t>Declaration by Physician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Clear and Convincing Evidence </a:t>
            </a:r>
            <a:r>
              <a:rPr lang="en-US" sz="1600" u="sng" dirty="0">
                <a:solidFill>
                  <a:schemeClr val="tx1"/>
                </a:solidFill>
              </a:rPr>
              <a:t>or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Inability for CPR to prevent imminent death</a:t>
            </a:r>
          </a:p>
          <a:p>
            <a:pPr marL="274320" lvl="1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                   </a:t>
            </a:r>
            <a:endParaRPr lang="en-US" sz="1900" b="1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Signatures Required: DNR Consent Form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5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48"/>
    </mc:Choice>
    <mc:Fallback xmlns="">
      <p:transition spd="slow" advTm="29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Family Members and DNR Consent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Family Members </a:t>
            </a:r>
            <a:r>
              <a:rPr lang="en-US" u="sng" dirty="0"/>
              <a:t>cannot</a:t>
            </a:r>
            <a:r>
              <a:rPr lang="en-US" dirty="0"/>
              <a:t> sign the DNR Consent Form</a:t>
            </a:r>
          </a:p>
          <a:p>
            <a:pPr marL="0" indent="0" algn="ctr">
              <a:buNone/>
            </a:pP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Unless they are the legal representative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>
                <a:solidFill>
                  <a:schemeClr val="tx1"/>
                </a:solidFill>
              </a:rPr>
              <a:t>Because the family member may benefit from the death of the patient </a:t>
            </a:r>
          </a:p>
          <a:p>
            <a:pPr marL="27432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Family members may sign consents for surgery or procedures</a:t>
            </a:r>
          </a:p>
          <a:p>
            <a:pPr marL="27432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However, family members cannot sign a DNR Consent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6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15"/>
    </mc:Choice>
    <mc:Fallback xmlns="">
      <p:transition spd="slow" advTm="28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Family Members and Consents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Oklahoma Law allows for family members to consent to surgery/procedures in this order of priority: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Spouse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Adult son or daughter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Either parent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Adult brother or sister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Relative by blood or marriage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4"/>
    </mc:Choice>
    <mc:Fallback xmlns="">
      <p:transition spd="slow" advTm="13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DNR Witness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1800" dirty="0"/>
              <a:t>A witness must be 18 years of age or older</a:t>
            </a:r>
          </a:p>
          <a:p>
            <a:r>
              <a:rPr lang="en-US" sz="1800" dirty="0"/>
              <a:t>A witness cannot be related to the person identified in the consent</a:t>
            </a:r>
          </a:p>
          <a:p>
            <a:r>
              <a:rPr lang="en-US" sz="1800" dirty="0"/>
              <a:t>A witness cannot be expected to inherit at the time of death of this person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C:\Users\mdixon\AppData\Local\Microsoft\Windows\Temporary Internet Files\Content.Outlook\FC7L6BP1\image2016-04-21-082206-1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57200" r="337" b="23439"/>
          <a:stretch/>
        </p:blipFill>
        <p:spPr bwMode="auto">
          <a:xfrm>
            <a:off x="1131162" y="1917577"/>
            <a:ext cx="6731774" cy="168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3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5"/>
    </mc:Choice>
    <mc:Fallback xmlns="">
      <p:transition spd="slow" advTm="1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DNR Witness </a:t>
            </a:r>
            <a:r>
              <a:rPr lang="en-US" sz="2400" dirty="0">
                <a:solidFill>
                  <a:schemeClr val="accent1"/>
                </a:solidFill>
              </a:rPr>
              <a:t>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 Witness is verifying the </a:t>
            </a:r>
            <a:r>
              <a:rPr lang="en-US" u="sng" dirty="0"/>
              <a:t>signature</a:t>
            </a:r>
            <a:r>
              <a:rPr lang="en-US" dirty="0"/>
              <a:t> of the patient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witness is not verifying the content of discussion of DNR status between the physician and the patient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1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0"/>
    </mc:Choice>
    <mc:Fallback xmlns="">
      <p:transition spd="slow" advTm="10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Compliance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The hospital is obligated to  comply with the Oklahoma Do-Not-Resuscitate Act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CMS—Patient has a </a:t>
            </a:r>
            <a:r>
              <a:rPr lang="en-US" u="sng" dirty="0"/>
              <a:t>right</a:t>
            </a:r>
            <a:r>
              <a:rPr lang="en-US" dirty="0"/>
              <a:t> to decide end-of-life care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1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0"/>
    </mc:Choice>
    <mc:Fallback xmlns="">
      <p:transition spd="slow" advTm="6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Physician Order for DNR Required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Physician conversation with the patient or patient representative has taken place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DNR Consent form signed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Physician enters order in EMR for DNR status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0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0"/>
    </mc:Choice>
    <mc:Fallback xmlns="">
      <p:transition spd="slow" advTm="19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Who Discusses DNR Status With The Patient?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219200"/>
            <a:ext cx="8272272" cy="4879848"/>
          </a:xfrm>
        </p:spPr>
        <p:txBody>
          <a:bodyPr>
            <a:normAutofit/>
          </a:bodyPr>
          <a:lstStyle/>
          <a:p>
            <a:r>
              <a:rPr lang="en-US" sz="2400" dirty="0"/>
              <a:t>The consent process is a conversation(s) between the physician and the patient/legal representative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The consent conversation involves a licensed physician so a PGY1 resident cannot be the physician on record for obtaining DNR consent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 PGY1 resident may be involved in presenting this information to the patient/legal representative</a:t>
            </a:r>
          </a:p>
          <a:p>
            <a:pPr marL="27432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400" dirty="0"/>
              <a:t>The “attending” physician is the physician at the bedside; NOT “attending” vs. “resident” for GME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Cannot delegate this conversation to the chaplain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97"/>
    </mc:Choice>
    <mc:Fallback xmlns="">
      <p:transition spd="slow" advTm="5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Oklahoma Do-Not-Resuscitate (DNR) Consent Form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Goldenrod Form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OK Statutes 63-3131 Do-Not-Resuscitate Act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Goldenrod form from Oklahoma Human Services is taken directly from the OK Statute 63-3131.5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Community DNR form that individuals may complete and have available should EMSA be summoned to the home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35"/>
    </mc:Choice>
    <mc:Fallback xmlns="">
      <p:transition spd="slow" advTm="28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Goldenrod Form vs. OSU Medical Center DNR Consent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Both documents have the </a:t>
            </a:r>
            <a:r>
              <a:rPr lang="en-US" u="sng" dirty="0"/>
              <a:t>same content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Goldenrod form is honored regarding the wishes of the patient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However, DNR Consent form for OSU Medical Center must be completed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7"/>
    </mc:Choice>
    <mc:Fallback xmlns="">
      <p:transition spd="slow" advTm="1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Limited Code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Hospital policy allows for limited Code options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Intubation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Chest Compressions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Antiarrhythmic medications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Cardioversion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9"/>
    </mc:Choice>
    <mc:Fallback xmlns="">
      <p:transition spd="slow" advTm="25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Requirements for Limited Resuscitation Order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The same process/paperwork is followed for a Limited Resuscitation Order as the DNR process/paperwork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There are three documents that are included in the Limited Resuscitation  Order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Consent for Limited Resuscitation Order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Limited Resuscitation Compliance Form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Limited Resuscitation Physician Certification   </a:t>
            </a:r>
          </a:p>
          <a:p>
            <a:pPr lvl="1"/>
            <a:endParaRPr lang="en-US" sz="1300" dirty="0"/>
          </a:p>
          <a:p>
            <a:pPr lvl="0">
              <a:buClr>
                <a:srgbClr val="D16349"/>
              </a:buClr>
            </a:pPr>
            <a:r>
              <a:rPr lang="en-US" sz="1800" dirty="0">
                <a:solidFill>
                  <a:prstClr val="black"/>
                </a:solidFill>
              </a:rPr>
              <a:t>The physician will enter an order into the patient’s medical record for Limited Resuscitation with the options identified by the patient/patient representative </a:t>
            </a:r>
          </a:p>
          <a:p>
            <a:pPr lvl="1"/>
            <a:endParaRPr lang="en-US" sz="1300" dirty="0"/>
          </a:p>
          <a:p>
            <a:pPr marL="274320" lvl="1" indent="0">
              <a:buNone/>
            </a:pPr>
            <a:endParaRPr lang="en-US" sz="13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8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0"/>
    </mc:Choice>
    <mc:Fallback xmlns="">
      <p:transition spd="slow" advTm="18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Consent for Limited Resuscitation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5"/>
          <a:stretch>
            <a:fillRect/>
          </a:stretch>
        </p:blipFill>
        <p:spPr>
          <a:xfrm>
            <a:off x="1278623" y="1527174"/>
            <a:ext cx="6550241" cy="4797425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26236"/>
              </p:ext>
            </p:extLst>
          </p:nvPr>
        </p:nvGraphicFramePr>
        <p:xfrm>
          <a:off x="2648743" y="1121784"/>
          <a:ext cx="3810000" cy="5382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7" name="Acrobat Document" r:id="rId6" imgW="5295900" imgH="7480300" progId="">
                  <p:embed/>
                </p:oleObj>
              </mc:Choice>
              <mc:Fallback>
                <p:oleObj name="Acrobat Document" r:id="rId6" imgW="5295900" imgH="7480300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8743" y="1121784"/>
                        <a:ext cx="3810000" cy="53827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2307069" y="5000614"/>
            <a:ext cx="2039143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68"/>
    </mc:Choice>
    <mc:Fallback xmlns="">
      <p:transition spd="slow" advTm="61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Limited Resuscitation Compliance Form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071484"/>
              </p:ext>
            </p:extLst>
          </p:nvPr>
        </p:nvGraphicFramePr>
        <p:xfrm>
          <a:off x="2557412" y="996393"/>
          <a:ext cx="3995788" cy="5556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1" name="Acrobat Document" r:id="rId5" imgW="5295900" imgH="7480300" progId="">
                  <p:embed/>
                </p:oleObj>
              </mc:Choice>
              <mc:Fallback>
                <p:oleObj name="Acrobat Document" r:id="rId5" imgW="5295900" imgH="7480300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7412" y="996393"/>
                        <a:ext cx="3995788" cy="55568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3048000" y="1676400"/>
            <a:ext cx="2819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62200" y="5334000"/>
            <a:ext cx="2209800" cy="1304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64"/>
    </mc:Choice>
    <mc:Fallback xmlns="">
      <p:transition spd="slow" advTm="4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Limited Resuscitation Physician Certification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571642"/>
              </p:ext>
            </p:extLst>
          </p:nvPr>
        </p:nvGraphicFramePr>
        <p:xfrm>
          <a:off x="2743869" y="952383"/>
          <a:ext cx="3887154" cy="5686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5" name="Acrobat Document" r:id="rId5" imgW="5295900" imgH="7480300" progId="">
                  <p:embed/>
                </p:oleObj>
              </mc:Choice>
              <mc:Fallback>
                <p:oleObj name="Acrobat Document" r:id="rId5" imgW="5295900" imgH="7480300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869" y="952383"/>
                        <a:ext cx="3887154" cy="56866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3733800" y="1524000"/>
            <a:ext cx="1828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43869" y="5367454"/>
            <a:ext cx="1828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6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4"/>
    </mc:Choice>
    <mc:Fallback xmlns="">
      <p:transition spd="slow" advTm="1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Physician Order for Limited Resuscitation  Required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Physician conversation with the patient or patient representative has taken place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Limited Resuscitation Consent form signed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Physician enters order in EMR for limited resuscitation options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6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7"/>
    </mc:Choice>
    <mc:Fallback xmlns="">
      <p:transition spd="slow" advTm="2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Oklahoma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It is assumed that all individuals want to be resuscitated in the event that the heart stops or breathing ceases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Oklahoma law allows for an individual to decide if they want heroic measures taken in this instance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individual will need to formally state this desire and sign a DNR Consent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0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4"/>
    </mc:Choice>
    <mc:Fallback xmlns="">
      <p:transition spd="slow" advTm="19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Questions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Kathy Cook, D.O.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CLER Quality Co-chair </a:t>
            </a:r>
          </a:p>
          <a:p>
            <a:pPr lvl="1"/>
            <a:r>
              <a:rPr lang="en-US" dirty="0">
                <a:solidFill>
                  <a:schemeClr val="tx1"/>
                </a:solidFill>
                <a:hlinkClick r:id="rId5"/>
              </a:rPr>
              <a:t>Kathy.cook@okstate.edu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None/>
            </a:pP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Chaplain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Office 918-599-1733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Pager 918-621-9111</a:t>
            </a:r>
          </a:p>
          <a:p>
            <a:pPr lvl="1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Special Thanks to Kris </a:t>
            </a:r>
            <a:r>
              <a:rPr lang="en-US" dirty="0" err="1"/>
              <a:t>Schueren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Sharing her slides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Our previous risk manager  </a:t>
            </a:r>
          </a:p>
          <a:p>
            <a:pPr marL="274320" lvl="1" indent="0">
              <a:buNone/>
            </a:pPr>
            <a:r>
              <a:rPr lang="en-US" dirty="0"/>
              <a:t>	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99"/>
    </mc:Choice>
    <mc:Fallback xmlns="">
      <p:transition spd="slow" advTm="88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DNR Does Not Mean Do Not Treat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DNR only applies to the specific condition that the patient’s </a:t>
            </a:r>
            <a:r>
              <a:rPr lang="en-US" u="sng" dirty="0"/>
              <a:t>heart stops </a:t>
            </a:r>
            <a:r>
              <a:rPr lang="en-US" dirty="0"/>
              <a:t>or </a:t>
            </a:r>
            <a:r>
              <a:rPr lang="en-US" u="sng" dirty="0"/>
              <a:t>breathing ceases</a:t>
            </a:r>
          </a:p>
          <a:p>
            <a:pPr marL="0" indent="0">
              <a:buNone/>
            </a:pPr>
            <a:endParaRPr lang="en-US" u="sng" dirty="0"/>
          </a:p>
          <a:p>
            <a:r>
              <a:rPr lang="en-US" dirty="0"/>
              <a:t>Up until that point, the patient will continue to receive medical treatment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5"/>
    </mc:Choice>
    <mc:Fallback xmlns="">
      <p:transition spd="slow" advTm="9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Required Paperwork for DNR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Do-Not-Resuscitate Consent Form</a:t>
            </a:r>
          </a:p>
          <a:p>
            <a:pPr marL="0" indent="0">
              <a:buNone/>
            </a:pPr>
            <a:endParaRPr lang="en-US" dirty="0"/>
          </a:p>
          <a:p>
            <a:pPr lvl="0">
              <a:buClr>
                <a:srgbClr val="D16349"/>
              </a:buClr>
            </a:pPr>
            <a:r>
              <a:rPr lang="en-US" dirty="0">
                <a:solidFill>
                  <a:prstClr val="black"/>
                </a:solidFill>
              </a:rPr>
              <a:t>DNR Compliance Form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DNR Physician Certification Form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6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80"/>
    </mc:Choice>
    <mc:Fallback xmlns="">
      <p:transition spd="slow" advTm="25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Oklahoma DNR Consent Form 1/3</a:t>
            </a:r>
          </a:p>
        </p:txBody>
      </p:sp>
      <p:pic>
        <p:nvPicPr>
          <p:cNvPr id="1026" name="Picture 2" descr="C:\Users\mdixon\AppData\Local\Microsoft\Windows\Temporary Internet Files\Content.Outlook\FC7L6BP1\image2016-04-25-101609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4400"/>
            <a:ext cx="4800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5"/>
    </mc:Choice>
    <mc:Fallback xmlns="">
      <p:transition spd="slow" advTm="4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Page 1/3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This form is signed by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patient with decision-making capacity</a:t>
            </a:r>
          </a:p>
          <a:p>
            <a:pPr marL="274320" lvl="1" indent="0">
              <a:buNone/>
            </a:pPr>
            <a:r>
              <a:rPr lang="en-US" dirty="0">
                <a:solidFill>
                  <a:schemeClr val="tx1"/>
                </a:solidFill>
              </a:rPr>
              <a:t>                                   </a:t>
            </a:r>
            <a:r>
              <a:rPr lang="en-US" b="1" dirty="0">
                <a:solidFill>
                  <a:schemeClr val="tx1"/>
                </a:solidFill>
              </a:rPr>
              <a:t>OR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legal representative of an incapacitated patient </a:t>
            </a:r>
          </a:p>
          <a:p>
            <a:pPr lvl="2"/>
            <a:r>
              <a:rPr lang="en-US" dirty="0"/>
              <a:t>Durable power of Attorney for Medical Decisions </a:t>
            </a:r>
            <a:r>
              <a:rPr lang="en-US" b="1" dirty="0"/>
              <a:t>that is executed prior to November 1, 2021.  </a:t>
            </a:r>
          </a:p>
          <a:p>
            <a:pPr lvl="2"/>
            <a:r>
              <a:rPr lang="en-US" dirty="0"/>
              <a:t>Health Care Proxy under an Advance Directive</a:t>
            </a:r>
          </a:p>
          <a:p>
            <a:pPr lvl="2"/>
            <a:r>
              <a:rPr lang="en-US" dirty="0"/>
              <a:t>Court Appointed Guardian      </a:t>
            </a:r>
          </a:p>
          <a:p>
            <a:pPr marL="2194560" lvl="8" indent="0">
              <a:buNone/>
            </a:pPr>
            <a:endParaRPr lang="en-US" dirty="0"/>
          </a:p>
          <a:p>
            <a:pPr marL="2194560" lvl="8" indent="0">
              <a:buNone/>
            </a:pPr>
            <a:endParaRPr lang="en-US" dirty="0"/>
          </a:p>
          <a:p>
            <a:pPr marL="2194560" lvl="8" indent="0">
              <a:buNone/>
            </a:pPr>
            <a:endParaRPr lang="en-US" dirty="0"/>
          </a:p>
          <a:p>
            <a:pPr marL="2194560" lvl="8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2"/>
    </mc:Choice>
    <mc:Fallback xmlns="">
      <p:transition spd="slow" advTm="31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Verify  with Request for Legal Document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Request a copy of the legal document that identifies the individual as the legal representative for the patient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Do not take at face value that an individual is the legal representative—must verify this information with the actual legal document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legal document will become part of the medical record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0"/>
    </mc:Choice>
    <mc:Fallback xmlns="">
      <p:transition spd="slow" advTm="13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DNR Compliance Form 2/3</a:t>
            </a:r>
          </a:p>
        </p:txBody>
      </p:sp>
      <p:pic>
        <p:nvPicPr>
          <p:cNvPr id="2050" name="Picture 2" descr="C:\Users\mdixon\AppData\Local\Microsoft\Windows\Temporary Internet Files\Content.Outlook\FC7L6BP1\image2016-04-21-083419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330" y="914400"/>
            <a:ext cx="4215244" cy="545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05"/>
    </mc:Choice>
    <mc:Fallback xmlns="">
      <p:transition spd="slow" advTm="36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3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CBBAE305353E41B326CD415A8B3864" ma:contentTypeVersion="5" ma:contentTypeDescription="Create a new document." ma:contentTypeScope="" ma:versionID="5499585f5e6372b09f40e4f4ad76aa4d">
  <xsd:schema xmlns:xsd="http://www.w3.org/2001/XMLSchema" xmlns:xs="http://www.w3.org/2001/XMLSchema" xmlns:p="http://schemas.microsoft.com/office/2006/metadata/properties" xmlns:ns3="717f39a4-dec1-4f9e-bd50-f336bd3985cd" xmlns:ns4="8faf6562-0c9d-4e69-a86c-1bad56c3d7d6" targetNamespace="http://schemas.microsoft.com/office/2006/metadata/properties" ma:root="true" ma:fieldsID="9b18fa1918e145c31d9ad10344296418" ns3:_="" ns4:_="">
    <xsd:import namespace="717f39a4-dec1-4f9e-bd50-f336bd3985cd"/>
    <xsd:import namespace="8faf6562-0c9d-4e69-a86c-1bad56c3d7d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f39a4-dec1-4f9e-bd50-f336bd3985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af6562-0c9d-4e69-a86c-1bad56c3d7d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673CAD-EB16-43AB-AE39-F59DFCEEEF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55E33A-FD99-406D-9B06-CCCDA8FA63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7f39a4-dec1-4f9e-bd50-f336bd3985cd"/>
    <ds:schemaRef ds:uri="8faf6562-0c9d-4e69-a86c-1bad56c3d7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B7762F-C01A-46E5-9266-30BA0B94C6C3}">
  <ds:schemaRefs>
    <ds:schemaRef ds:uri="8faf6562-0c9d-4e69-a86c-1bad56c3d7d6"/>
    <ds:schemaRef ds:uri="http://schemas.microsoft.com/office/2006/metadata/properties"/>
    <ds:schemaRef ds:uri="http://schemas.microsoft.com/office/2006/documentManagement/types"/>
    <ds:schemaRef ds:uri="http://purl.org/dc/dcmitype/"/>
    <ds:schemaRef ds:uri="717f39a4-dec1-4f9e-bd50-f336bd3985cd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27223</TotalTime>
  <Words>1388</Words>
  <Application>Microsoft Office PowerPoint</Application>
  <PresentationFormat>On-screen Show (4:3)</PresentationFormat>
  <Paragraphs>219</Paragraphs>
  <Slides>30</Slides>
  <Notes>20</Notes>
  <HiddenSlides>0</HiddenSlides>
  <MMClips>30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Civic</vt:lpstr>
      <vt:lpstr>2_Civic</vt:lpstr>
      <vt:lpstr>3_Civic</vt:lpstr>
      <vt:lpstr>Do Not Resuscitate Policy </vt:lpstr>
      <vt:lpstr>Compliance </vt:lpstr>
      <vt:lpstr>Oklahoma Law</vt:lpstr>
      <vt:lpstr>DNR Does Not Mean Do Not Treat</vt:lpstr>
      <vt:lpstr>Required Paperwork for DNR Status</vt:lpstr>
      <vt:lpstr>Oklahoma DNR Consent Form 1/3</vt:lpstr>
      <vt:lpstr>Page 1/3</vt:lpstr>
      <vt:lpstr>Verify  with Request for Legal Document </vt:lpstr>
      <vt:lpstr>DNR Compliance Form 2/3</vt:lpstr>
      <vt:lpstr>DNR Compliance Form</vt:lpstr>
      <vt:lpstr>DNR Compliance Form</vt:lpstr>
      <vt:lpstr>Physician Certification 3/3</vt:lpstr>
      <vt:lpstr>Conditions for Physician Certification</vt:lpstr>
      <vt:lpstr>Physician Certification</vt:lpstr>
      <vt:lpstr>Signatures Required: DNR Consent Form</vt:lpstr>
      <vt:lpstr>Family Members and DNR Consent</vt:lpstr>
      <vt:lpstr>Family Members and Consents</vt:lpstr>
      <vt:lpstr>DNR Witness</vt:lpstr>
      <vt:lpstr>DNR Witness continued…</vt:lpstr>
      <vt:lpstr>Physician Order for DNR Required </vt:lpstr>
      <vt:lpstr>Who Discusses DNR Status With The Patient? </vt:lpstr>
      <vt:lpstr>Oklahoma Do-Not-Resuscitate (DNR) Consent Form Goldenrod Form  </vt:lpstr>
      <vt:lpstr>Goldenrod Form vs. OSU Medical Center DNR Consent Form</vt:lpstr>
      <vt:lpstr>Limited Code Options</vt:lpstr>
      <vt:lpstr>Requirements for Limited Resuscitation Order </vt:lpstr>
      <vt:lpstr>Consent for Limited Resuscitation</vt:lpstr>
      <vt:lpstr>Limited Resuscitation Compliance Form</vt:lpstr>
      <vt:lpstr>Limited Resuscitation Physician Certification</vt:lpstr>
      <vt:lpstr>Physician Order for Limited Resuscitation  Required </vt:lpstr>
      <vt:lpstr>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Not Resuscitate Policy</dc:title>
  <dc:creator>Martha O Dixon</dc:creator>
  <cp:lastModifiedBy>Vanvolkinburg, Lesley</cp:lastModifiedBy>
  <cp:revision>143</cp:revision>
  <cp:lastPrinted>2020-11-18T21:27:03Z</cp:lastPrinted>
  <dcterms:created xsi:type="dcterms:W3CDTF">2022-05-24T00:50:06Z</dcterms:created>
  <dcterms:modified xsi:type="dcterms:W3CDTF">2022-06-06T18:35:04Z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0x01010084CBBAE305353E41B326CD415A8B3864</vt:lpwstr>
  </property>
</Properties>
</file>