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64" r:id="rId2"/>
    <p:sldId id="265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7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8" r:id="rId19"/>
    <p:sldId id="289" r:id="rId20"/>
    <p:sldId id="291" r:id="rId21"/>
    <p:sldId id="292" r:id="rId22"/>
    <p:sldId id="299" r:id="rId23"/>
    <p:sldId id="297" r:id="rId24"/>
    <p:sldId id="296" r:id="rId25"/>
    <p:sldId id="298" r:id="rId26"/>
    <p:sldId id="300" r:id="rId27"/>
    <p:sldId id="295" r:id="rId28"/>
    <p:sldId id="257" r:id="rId29"/>
    <p:sldId id="301" r:id="rId30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jallaOne" panose="02000506040000020004" pitchFamily="2" charset="77"/>
      <p:regular r:id="rId35"/>
    </p:embeddedFont>
    <p:embeddedFont>
      <p:font typeface="Rubik" pitchFamily="2" charset="-79"/>
      <p:regular r:id="rId36"/>
      <p:bold r:id="rId37"/>
      <p:italic r:id="rId38"/>
      <p:boldItalic r:id="rId39"/>
    </p:embeddedFont>
    <p:embeddedFont>
      <p:font typeface="Rubik ExtraBold" pitchFamily="2" charset="-79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400"/>
    <a:srgbClr val="FB640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3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512" y="168"/>
      </p:cViewPr>
      <p:guideLst>
        <p:guide orient="horz" pos="3384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4A692-4C80-A248-91A9-93D050172AB3}" type="doc">
      <dgm:prSet loTypeId="urn:microsoft.com/office/officeart/2005/8/layout/radial1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400895-F24C-4244-BA22-3C2704BDFBC3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GME and the C-Suite</a:t>
          </a:r>
        </a:p>
      </dgm:t>
    </dgm:pt>
    <dgm:pt modelId="{9C05CC0F-9F27-8F45-8D26-BC67F719C6A6}" type="parTrans" cxnId="{6AB24B0A-779E-4641-AC5A-E8AF8C0A35A7}">
      <dgm:prSet/>
      <dgm:spPr/>
      <dgm:t>
        <a:bodyPr/>
        <a:lstStyle/>
        <a:p>
          <a:endParaRPr lang="en-US"/>
        </a:p>
      </dgm:t>
    </dgm:pt>
    <dgm:pt modelId="{0D2A63CA-EB64-D841-9AC2-D78E446DC078}" type="sibTrans" cxnId="{6AB24B0A-779E-4641-AC5A-E8AF8C0A35A7}">
      <dgm:prSet/>
      <dgm:spPr/>
      <dgm:t>
        <a:bodyPr/>
        <a:lstStyle/>
        <a:p>
          <a:endParaRPr lang="en-US"/>
        </a:p>
      </dgm:t>
    </dgm:pt>
    <dgm:pt modelId="{4BE5DB12-482C-2A43-9805-A1CEACA23547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ACGME Surveys</a:t>
          </a:r>
        </a:p>
      </dgm:t>
    </dgm:pt>
    <dgm:pt modelId="{2DBB1879-EC2F-5F49-AC63-BA236F606F19}" type="parTrans" cxnId="{2F64D260-CD1C-C946-8CB5-1E796AA41C6B}">
      <dgm:prSet/>
      <dgm:spPr/>
      <dgm:t>
        <a:bodyPr/>
        <a:lstStyle/>
        <a:p>
          <a:endParaRPr lang="en-US"/>
        </a:p>
      </dgm:t>
    </dgm:pt>
    <dgm:pt modelId="{E65477A8-7153-DF4D-A998-2094390495F8}" type="sibTrans" cxnId="{2F64D260-CD1C-C946-8CB5-1E796AA41C6B}">
      <dgm:prSet/>
      <dgm:spPr/>
      <dgm:t>
        <a:bodyPr/>
        <a:lstStyle/>
        <a:p>
          <a:endParaRPr lang="en-US"/>
        </a:p>
      </dgm:t>
    </dgm:pt>
    <dgm:pt modelId="{CABF4FF6-B56B-FE4D-883B-5311521C6512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Financial Reports</a:t>
          </a:r>
        </a:p>
      </dgm:t>
    </dgm:pt>
    <dgm:pt modelId="{A206EAD0-E7B4-3C4C-9028-EA7589E79A1C}" type="parTrans" cxnId="{570BE3B2-B6D6-FD44-8007-7EB221FCC18C}">
      <dgm:prSet/>
      <dgm:spPr/>
      <dgm:t>
        <a:bodyPr/>
        <a:lstStyle/>
        <a:p>
          <a:endParaRPr lang="en-US"/>
        </a:p>
      </dgm:t>
    </dgm:pt>
    <dgm:pt modelId="{99E76428-FB2B-144F-BB89-993B8ADF307F}" type="sibTrans" cxnId="{570BE3B2-B6D6-FD44-8007-7EB221FCC18C}">
      <dgm:prSet/>
      <dgm:spPr/>
      <dgm:t>
        <a:bodyPr/>
        <a:lstStyle/>
        <a:p>
          <a:endParaRPr lang="en-US"/>
        </a:p>
      </dgm:t>
    </dgm:pt>
    <dgm:pt modelId="{DAEED0F4-B92A-0243-9EF0-C467435F644B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Patient Satisfaction</a:t>
          </a:r>
        </a:p>
      </dgm:t>
    </dgm:pt>
    <dgm:pt modelId="{70BD7B04-E5EE-F34B-BAC3-B4695804CF6E}" type="parTrans" cxnId="{82757840-364E-664C-92B6-D6AD0A391D50}">
      <dgm:prSet/>
      <dgm:spPr/>
      <dgm:t>
        <a:bodyPr/>
        <a:lstStyle/>
        <a:p>
          <a:endParaRPr lang="en-US"/>
        </a:p>
      </dgm:t>
    </dgm:pt>
    <dgm:pt modelId="{63C62DCE-FB0B-404F-A617-53362E7A0566}" type="sibTrans" cxnId="{82757840-364E-664C-92B6-D6AD0A391D50}">
      <dgm:prSet/>
      <dgm:spPr/>
      <dgm:t>
        <a:bodyPr/>
        <a:lstStyle/>
        <a:p>
          <a:endParaRPr lang="en-US"/>
        </a:p>
      </dgm:t>
    </dgm:pt>
    <dgm:pt modelId="{D6477B24-E7D1-3149-923F-BD58C61D58D4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Sponsoring Institution Surveys</a:t>
          </a:r>
        </a:p>
      </dgm:t>
    </dgm:pt>
    <dgm:pt modelId="{9D27DAAE-2819-1B4C-8AAA-0D27F3A622A3}" type="parTrans" cxnId="{541900C7-50BF-4C45-8905-7981541F2B6A}">
      <dgm:prSet/>
      <dgm:spPr/>
      <dgm:t>
        <a:bodyPr/>
        <a:lstStyle/>
        <a:p>
          <a:endParaRPr lang="en-US"/>
        </a:p>
      </dgm:t>
    </dgm:pt>
    <dgm:pt modelId="{46CB833B-2959-804A-8475-8FF9940324A1}" type="sibTrans" cxnId="{541900C7-50BF-4C45-8905-7981541F2B6A}">
      <dgm:prSet/>
      <dgm:spPr/>
      <dgm:t>
        <a:bodyPr/>
        <a:lstStyle/>
        <a:p>
          <a:endParaRPr lang="en-US"/>
        </a:p>
      </dgm:t>
    </dgm:pt>
    <dgm:pt modelId="{F16B4824-4B9F-A044-9DA2-8DF4792E8AA6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CLER</a:t>
          </a:r>
          <a:r>
            <a:rPr lang="en-US" dirty="0"/>
            <a:t> </a:t>
          </a:r>
        </a:p>
      </dgm:t>
    </dgm:pt>
    <dgm:pt modelId="{D2D6F077-C127-034B-B876-FE33DF56DF27}" type="parTrans" cxnId="{63DF1E59-B695-354E-A1CD-76EA95DAA682}">
      <dgm:prSet/>
      <dgm:spPr/>
      <dgm:t>
        <a:bodyPr/>
        <a:lstStyle/>
        <a:p>
          <a:endParaRPr lang="en-US"/>
        </a:p>
      </dgm:t>
    </dgm:pt>
    <dgm:pt modelId="{626B407C-F979-4141-88D2-FB4146D9F30C}" type="sibTrans" cxnId="{63DF1E59-B695-354E-A1CD-76EA95DAA682}">
      <dgm:prSet/>
      <dgm:spPr/>
      <dgm:t>
        <a:bodyPr/>
        <a:lstStyle/>
        <a:p>
          <a:endParaRPr lang="en-US"/>
        </a:p>
      </dgm:t>
    </dgm:pt>
    <dgm:pt modelId="{C0E6822A-66ED-AB43-8266-7247FF26AA95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ACGME accreditation decisions</a:t>
          </a:r>
        </a:p>
      </dgm:t>
    </dgm:pt>
    <dgm:pt modelId="{A5EF36E8-1B33-1746-8F05-68B0C1659946}" type="parTrans" cxnId="{9AFA8209-80A9-2A4F-B58D-71648CC9E8A4}">
      <dgm:prSet/>
      <dgm:spPr/>
      <dgm:t>
        <a:bodyPr/>
        <a:lstStyle/>
        <a:p>
          <a:endParaRPr lang="en-US"/>
        </a:p>
      </dgm:t>
    </dgm:pt>
    <dgm:pt modelId="{A8BCC62B-2248-794B-9673-A81CD190EBB7}" type="sibTrans" cxnId="{9AFA8209-80A9-2A4F-B58D-71648CC9E8A4}">
      <dgm:prSet/>
      <dgm:spPr/>
      <dgm:t>
        <a:bodyPr/>
        <a:lstStyle/>
        <a:p>
          <a:endParaRPr lang="en-US"/>
        </a:p>
      </dgm:t>
    </dgm:pt>
    <dgm:pt modelId="{A3877A4B-7E9E-D944-B1AB-6CB60B2391A9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Safety Reports</a:t>
          </a:r>
        </a:p>
      </dgm:t>
    </dgm:pt>
    <dgm:pt modelId="{D2587905-50B3-6148-B0A4-5FE310F28D42}" type="parTrans" cxnId="{650CF037-36C0-DB4D-8692-75E43D660785}">
      <dgm:prSet/>
      <dgm:spPr/>
      <dgm:t>
        <a:bodyPr/>
        <a:lstStyle/>
        <a:p>
          <a:endParaRPr lang="en-US"/>
        </a:p>
      </dgm:t>
    </dgm:pt>
    <dgm:pt modelId="{8CD4F27E-4601-9745-BAFD-BAEA9A1D5610}" type="sibTrans" cxnId="{650CF037-36C0-DB4D-8692-75E43D660785}">
      <dgm:prSet/>
      <dgm:spPr/>
      <dgm:t>
        <a:bodyPr/>
        <a:lstStyle/>
        <a:p>
          <a:endParaRPr lang="en-US"/>
        </a:p>
      </dgm:t>
    </dgm:pt>
    <dgm:pt modelId="{4BC53866-F47E-4949-8CEE-FF4BA862F2AA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Patient Volumes and other external factors</a:t>
          </a:r>
        </a:p>
      </dgm:t>
    </dgm:pt>
    <dgm:pt modelId="{7D0DE8CB-A381-264C-98C9-222B7515B47F}" type="parTrans" cxnId="{A07094DB-3FC3-4B49-A4E4-44FDC06EE5DF}">
      <dgm:prSet/>
      <dgm:spPr/>
      <dgm:t>
        <a:bodyPr/>
        <a:lstStyle/>
        <a:p>
          <a:endParaRPr lang="en-US"/>
        </a:p>
      </dgm:t>
    </dgm:pt>
    <dgm:pt modelId="{C5647A5E-6474-924E-B9A5-04BDA6A7A0C8}" type="sibTrans" cxnId="{A07094DB-3FC3-4B49-A4E4-44FDC06EE5DF}">
      <dgm:prSet/>
      <dgm:spPr/>
      <dgm:t>
        <a:bodyPr/>
        <a:lstStyle/>
        <a:p>
          <a:endParaRPr lang="en-US"/>
        </a:p>
      </dgm:t>
    </dgm:pt>
    <dgm:pt modelId="{E2020F86-F10E-8D44-BACE-7F09A65A4FE7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Internal Surveys (Exit and Post Graduate)</a:t>
          </a:r>
        </a:p>
      </dgm:t>
    </dgm:pt>
    <dgm:pt modelId="{C781755A-ABD8-4841-88BA-5BC3369A5C05}" type="parTrans" cxnId="{83BCB2DA-A369-CB43-A123-19794C816BE8}">
      <dgm:prSet/>
      <dgm:spPr/>
      <dgm:t>
        <a:bodyPr/>
        <a:lstStyle/>
        <a:p>
          <a:endParaRPr lang="en-US"/>
        </a:p>
      </dgm:t>
    </dgm:pt>
    <dgm:pt modelId="{BB6E1495-D705-0C4C-987D-B6AE7FCCD78F}" type="sibTrans" cxnId="{83BCB2DA-A369-CB43-A123-19794C816BE8}">
      <dgm:prSet/>
      <dgm:spPr/>
      <dgm:t>
        <a:bodyPr/>
        <a:lstStyle/>
        <a:p>
          <a:endParaRPr lang="en-US"/>
        </a:p>
      </dgm:t>
    </dgm:pt>
    <dgm:pt modelId="{4293BBB1-6ED2-454A-8F6A-76A34653E595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NRMP Match Data</a:t>
          </a:r>
        </a:p>
      </dgm:t>
    </dgm:pt>
    <dgm:pt modelId="{31224901-B8E6-384B-8394-70668B2653F6}" type="parTrans" cxnId="{D4CFE746-7E3E-D045-8C26-F151DDA4B7EE}">
      <dgm:prSet/>
      <dgm:spPr/>
      <dgm:t>
        <a:bodyPr/>
        <a:lstStyle/>
        <a:p>
          <a:endParaRPr lang="en-US"/>
        </a:p>
      </dgm:t>
    </dgm:pt>
    <dgm:pt modelId="{4E6C36D7-6629-9240-8DCB-F14199776077}" type="sibTrans" cxnId="{D4CFE746-7E3E-D045-8C26-F151DDA4B7EE}">
      <dgm:prSet/>
      <dgm:spPr/>
      <dgm:t>
        <a:bodyPr/>
        <a:lstStyle/>
        <a:p>
          <a:endParaRPr lang="en-US"/>
        </a:p>
      </dgm:t>
    </dgm:pt>
    <dgm:pt modelId="{D11F4ADE-D22F-5D4F-95E3-7D59EA337EC2}" type="pres">
      <dgm:prSet presAssocID="{BF04A692-4C80-A248-91A9-93D050172AB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C61102-6322-224D-8C6B-9C395B58E43E}" type="pres">
      <dgm:prSet presAssocID="{BA400895-F24C-4244-BA22-3C2704BDFBC3}" presName="centerShape" presStyleLbl="node0" presStyleIdx="0" presStyleCnt="1"/>
      <dgm:spPr/>
    </dgm:pt>
    <dgm:pt modelId="{8F80E0C6-05DB-B746-ADD6-65402CBF2B0B}" type="pres">
      <dgm:prSet presAssocID="{D2D6F077-C127-034B-B876-FE33DF56DF27}" presName="Name9" presStyleLbl="parChTrans1D2" presStyleIdx="0" presStyleCnt="10"/>
      <dgm:spPr/>
    </dgm:pt>
    <dgm:pt modelId="{BDC7AB5D-88DA-AA4E-B374-426D92738D42}" type="pres">
      <dgm:prSet presAssocID="{D2D6F077-C127-034B-B876-FE33DF56DF27}" presName="connTx" presStyleLbl="parChTrans1D2" presStyleIdx="0" presStyleCnt="10"/>
      <dgm:spPr/>
    </dgm:pt>
    <dgm:pt modelId="{3A79482B-6C96-AD4F-9DC4-079CE2B0B900}" type="pres">
      <dgm:prSet presAssocID="{F16B4824-4B9F-A044-9DA2-8DF4792E8AA6}" presName="node" presStyleLbl="node1" presStyleIdx="0" presStyleCnt="10">
        <dgm:presLayoutVars>
          <dgm:bulletEnabled val="1"/>
        </dgm:presLayoutVars>
      </dgm:prSet>
      <dgm:spPr/>
    </dgm:pt>
    <dgm:pt modelId="{26E58C9C-53CB-8D4C-9574-32F3299CA932}" type="pres">
      <dgm:prSet presAssocID="{2DBB1879-EC2F-5F49-AC63-BA236F606F19}" presName="Name9" presStyleLbl="parChTrans1D2" presStyleIdx="1" presStyleCnt="10"/>
      <dgm:spPr/>
    </dgm:pt>
    <dgm:pt modelId="{CEA61E24-2D47-654A-957D-376FE9A24588}" type="pres">
      <dgm:prSet presAssocID="{2DBB1879-EC2F-5F49-AC63-BA236F606F19}" presName="connTx" presStyleLbl="parChTrans1D2" presStyleIdx="1" presStyleCnt="10"/>
      <dgm:spPr/>
    </dgm:pt>
    <dgm:pt modelId="{FB843691-DFA9-9B49-9BB9-8531241EC11F}" type="pres">
      <dgm:prSet presAssocID="{4BE5DB12-482C-2A43-9805-A1CEACA23547}" presName="node" presStyleLbl="node1" presStyleIdx="1" presStyleCnt="10">
        <dgm:presLayoutVars>
          <dgm:bulletEnabled val="1"/>
        </dgm:presLayoutVars>
      </dgm:prSet>
      <dgm:spPr/>
    </dgm:pt>
    <dgm:pt modelId="{CABA2B5E-282F-2146-8C6E-908561E57A1F}" type="pres">
      <dgm:prSet presAssocID="{A206EAD0-E7B4-3C4C-9028-EA7589E79A1C}" presName="Name9" presStyleLbl="parChTrans1D2" presStyleIdx="2" presStyleCnt="10"/>
      <dgm:spPr/>
    </dgm:pt>
    <dgm:pt modelId="{19E99AD1-ED9C-1847-A83C-88D161AD1F3A}" type="pres">
      <dgm:prSet presAssocID="{A206EAD0-E7B4-3C4C-9028-EA7589E79A1C}" presName="connTx" presStyleLbl="parChTrans1D2" presStyleIdx="2" presStyleCnt="10"/>
      <dgm:spPr/>
    </dgm:pt>
    <dgm:pt modelId="{CE842C84-5BF5-8F42-8B1C-C8E5BF8199C2}" type="pres">
      <dgm:prSet presAssocID="{CABF4FF6-B56B-FE4D-883B-5311521C6512}" presName="node" presStyleLbl="node1" presStyleIdx="2" presStyleCnt="10">
        <dgm:presLayoutVars>
          <dgm:bulletEnabled val="1"/>
        </dgm:presLayoutVars>
      </dgm:prSet>
      <dgm:spPr/>
    </dgm:pt>
    <dgm:pt modelId="{F8B29BEA-9B26-EE45-9DAC-EFFC61B56756}" type="pres">
      <dgm:prSet presAssocID="{70BD7B04-E5EE-F34B-BAC3-B4695804CF6E}" presName="Name9" presStyleLbl="parChTrans1D2" presStyleIdx="3" presStyleCnt="10"/>
      <dgm:spPr/>
    </dgm:pt>
    <dgm:pt modelId="{DA4EDDD7-45A1-6745-8C50-8C9BBF733650}" type="pres">
      <dgm:prSet presAssocID="{70BD7B04-E5EE-F34B-BAC3-B4695804CF6E}" presName="connTx" presStyleLbl="parChTrans1D2" presStyleIdx="3" presStyleCnt="10"/>
      <dgm:spPr/>
    </dgm:pt>
    <dgm:pt modelId="{134AA87F-81E0-E543-9A95-526C2BB0A796}" type="pres">
      <dgm:prSet presAssocID="{DAEED0F4-B92A-0243-9EF0-C467435F644B}" presName="node" presStyleLbl="node1" presStyleIdx="3" presStyleCnt="10">
        <dgm:presLayoutVars>
          <dgm:bulletEnabled val="1"/>
        </dgm:presLayoutVars>
      </dgm:prSet>
      <dgm:spPr/>
    </dgm:pt>
    <dgm:pt modelId="{56459B17-95C2-394C-AD6B-86153A83054D}" type="pres">
      <dgm:prSet presAssocID="{9D27DAAE-2819-1B4C-8AAA-0D27F3A622A3}" presName="Name9" presStyleLbl="parChTrans1D2" presStyleIdx="4" presStyleCnt="10"/>
      <dgm:spPr/>
    </dgm:pt>
    <dgm:pt modelId="{DBBDC3B6-41C4-5B47-B8C8-3A6E2FA92B31}" type="pres">
      <dgm:prSet presAssocID="{9D27DAAE-2819-1B4C-8AAA-0D27F3A622A3}" presName="connTx" presStyleLbl="parChTrans1D2" presStyleIdx="4" presStyleCnt="10"/>
      <dgm:spPr/>
    </dgm:pt>
    <dgm:pt modelId="{AF0558C3-401E-9744-A320-B25048E7D5DB}" type="pres">
      <dgm:prSet presAssocID="{D6477B24-E7D1-3149-923F-BD58C61D58D4}" presName="node" presStyleLbl="node1" presStyleIdx="4" presStyleCnt="10">
        <dgm:presLayoutVars>
          <dgm:bulletEnabled val="1"/>
        </dgm:presLayoutVars>
      </dgm:prSet>
      <dgm:spPr/>
    </dgm:pt>
    <dgm:pt modelId="{F1CD1455-05CE-2F46-8651-07B4E4A0A63B}" type="pres">
      <dgm:prSet presAssocID="{A5EF36E8-1B33-1746-8F05-68B0C1659946}" presName="Name9" presStyleLbl="parChTrans1D2" presStyleIdx="5" presStyleCnt="10"/>
      <dgm:spPr/>
    </dgm:pt>
    <dgm:pt modelId="{B12D298D-AAF9-D142-8BDB-D20F6781E0ED}" type="pres">
      <dgm:prSet presAssocID="{A5EF36E8-1B33-1746-8F05-68B0C1659946}" presName="connTx" presStyleLbl="parChTrans1D2" presStyleIdx="5" presStyleCnt="10"/>
      <dgm:spPr/>
    </dgm:pt>
    <dgm:pt modelId="{738AD13C-F693-1E4B-89FE-5FD84EB11EE6}" type="pres">
      <dgm:prSet presAssocID="{C0E6822A-66ED-AB43-8266-7247FF26AA95}" presName="node" presStyleLbl="node1" presStyleIdx="5" presStyleCnt="10">
        <dgm:presLayoutVars>
          <dgm:bulletEnabled val="1"/>
        </dgm:presLayoutVars>
      </dgm:prSet>
      <dgm:spPr/>
    </dgm:pt>
    <dgm:pt modelId="{56D4FF7D-FE75-AB48-B2BB-6C394F7B42EE}" type="pres">
      <dgm:prSet presAssocID="{D2587905-50B3-6148-B0A4-5FE310F28D42}" presName="Name9" presStyleLbl="parChTrans1D2" presStyleIdx="6" presStyleCnt="10"/>
      <dgm:spPr/>
    </dgm:pt>
    <dgm:pt modelId="{6D1DB3BA-670F-9641-AF2E-C8DD10BB88F3}" type="pres">
      <dgm:prSet presAssocID="{D2587905-50B3-6148-B0A4-5FE310F28D42}" presName="connTx" presStyleLbl="parChTrans1D2" presStyleIdx="6" presStyleCnt="10"/>
      <dgm:spPr/>
    </dgm:pt>
    <dgm:pt modelId="{074E220E-E2E7-224C-BE55-A96A4BB1583A}" type="pres">
      <dgm:prSet presAssocID="{A3877A4B-7E9E-D944-B1AB-6CB60B2391A9}" presName="node" presStyleLbl="node1" presStyleIdx="6" presStyleCnt="10">
        <dgm:presLayoutVars>
          <dgm:bulletEnabled val="1"/>
        </dgm:presLayoutVars>
      </dgm:prSet>
      <dgm:spPr/>
    </dgm:pt>
    <dgm:pt modelId="{A49EDA53-0977-DD4D-95F1-B35127E2FF00}" type="pres">
      <dgm:prSet presAssocID="{7D0DE8CB-A381-264C-98C9-222B7515B47F}" presName="Name9" presStyleLbl="parChTrans1D2" presStyleIdx="7" presStyleCnt="10"/>
      <dgm:spPr/>
    </dgm:pt>
    <dgm:pt modelId="{FF94C927-7080-EB4D-855D-95B3F9382FE5}" type="pres">
      <dgm:prSet presAssocID="{7D0DE8CB-A381-264C-98C9-222B7515B47F}" presName="connTx" presStyleLbl="parChTrans1D2" presStyleIdx="7" presStyleCnt="10"/>
      <dgm:spPr/>
    </dgm:pt>
    <dgm:pt modelId="{43BFA273-22FD-9F47-82AF-00C7C9AF442E}" type="pres">
      <dgm:prSet presAssocID="{4BC53866-F47E-4949-8CEE-FF4BA862F2AA}" presName="node" presStyleLbl="node1" presStyleIdx="7" presStyleCnt="10">
        <dgm:presLayoutVars>
          <dgm:bulletEnabled val="1"/>
        </dgm:presLayoutVars>
      </dgm:prSet>
      <dgm:spPr/>
    </dgm:pt>
    <dgm:pt modelId="{3E9C42DB-1A3F-794B-A3A6-4045D4576C4A}" type="pres">
      <dgm:prSet presAssocID="{C781755A-ABD8-4841-88BA-5BC3369A5C05}" presName="Name9" presStyleLbl="parChTrans1D2" presStyleIdx="8" presStyleCnt="10"/>
      <dgm:spPr/>
    </dgm:pt>
    <dgm:pt modelId="{7F3EB7B7-93A1-8F45-9F65-F0DC8C2CD50B}" type="pres">
      <dgm:prSet presAssocID="{C781755A-ABD8-4841-88BA-5BC3369A5C05}" presName="connTx" presStyleLbl="parChTrans1D2" presStyleIdx="8" presStyleCnt="10"/>
      <dgm:spPr/>
    </dgm:pt>
    <dgm:pt modelId="{86DB511E-3626-604C-8053-E19CC47501AB}" type="pres">
      <dgm:prSet presAssocID="{E2020F86-F10E-8D44-BACE-7F09A65A4FE7}" presName="node" presStyleLbl="node1" presStyleIdx="8" presStyleCnt="10">
        <dgm:presLayoutVars>
          <dgm:bulletEnabled val="1"/>
        </dgm:presLayoutVars>
      </dgm:prSet>
      <dgm:spPr/>
    </dgm:pt>
    <dgm:pt modelId="{AA519E5F-C800-4C44-AC46-6B4A1D110A55}" type="pres">
      <dgm:prSet presAssocID="{31224901-B8E6-384B-8394-70668B2653F6}" presName="Name9" presStyleLbl="parChTrans1D2" presStyleIdx="9" presStyleCnt="10"/>
      <dgm:spPr/>
    </dgm:pt>
    <dgm:pt modelId="{B7D2F942-7B2D-EC40-A449-447568E62EA8}" type="pres">
      <dgm:prSet presAssocID="{31224901-B8E6-384B-8394-70668B2653F6}" presName="connTx" presStyleLbl="parChTrans1D2" presStyleIdx="9" presStyleCnt="10"/>
      <dgm:spPr/>
    </dgm:pt>
    <dgm:pt modelId="{0D9DFC3F-1487-3F4B-BB79-7E060FD8869E}" type="pres">
      <dgm:prSet presAssocID="{4293BBB1-6ED2-454A-8F6A-76A34653E595}" presName="node" presStyleLbl="node1" presStyleIdx="9" presStyleCnt="10">
        <dgm:presLayoutVars>
          <dgm:bulletEnabled val="1"/>
        </dgm:presLayoutVars>
      </dgm:prSet>
      <dgm:spPr/>
    </dgm:pt>
  </dgm:ptLst>
  <dgm:cxnLst>
    <dgm:cxn modelId="{94D83D03-569E-7242-B4B9-1BA5A4E5FEEF}" type="presOf" srcId="{BA400895-F24C-4244-BA22-3C2704BDFBC3}" destId="{7FC61102-6322-224D-8C6B-9C395B58E43E}" srcOrd="0" destOrd="0" presId="urn:microsoft.com/office/officeart/2005/8/layout/radial1"/>
    <dgm:cxn modelId="{FDCBC505-1095-0744-9B24-5C4366B22F74}" type="presOf" srcId="{BF04A692-4C80-A248-91A9-93D050172AB3}" destId="{D11F4ADE-D22F-5D4F-95E3-7D59EA337EC2}" srcOrd="0" destOrd="0" presId="urn:microsoft.com/office/officeart/2005/8/layout/radial1"/>
    <dgm:cxn modelId="{9AFA8209-80A9-2A4F-B58D-71648CC9E8A4}" srcId="{BA400895-F24C-4244-BA22-3C2704BDFBC3}" destId="{C0E6822A-66ED-AB43-8266-7247FF26AA95}" srcOrd="5" destOrd="0" parTransId="{A5EF36E8-1B33-1746-8F05-68B0C1659946}" sibTransId="{A8BCC62B-2248-794B-9673-A81CD190EBB7}"/>
    <dgm:cxn modelId="{EF6CD909-B65A-C642-A229-DB18F9A3F01E}" type="presOf" srcId="{31224901-B8E6-384B-8394-70668B2653F6}" destId="{AA519E5F-C800-4C44-AC46-6B4A1D110A55}" srcOrd="0" destOrd="0" presId="urn:microsoft.com/office/officeart/2005/8/layout/radial1"/>
    <dgm:cxn modelId="{6AB24B0A-779E-4641-AC5A-E8AF8C0A35A7}" srcId="{BF04A692-4C80-A248-91A9-93D050172AB3}" destId="{BA400895-F24C-4244-BA22-3C2704BDFBC3}" srcOrd="0" destOrd="0" parTransId="{9C05CC0F-9F27-8F45-8D26-BC67F719C6A6}" sibTransId="{0D2A63CA-EB64-D841-9AC2-D78E446DC078}"/>
    <dgm:cxn modelId="{E6A86B12-A4C9-0347-99CA-EC930D2837A3}" type="presOf" srcId="{E2020F86-F10E-8D44-BACE-7F09A65A4FE7}" destId="{86DB511E-3626-604C-8053-E19CC47501AB}" srcOrd="0" destOrd="0" presId="urn:microsoft.com/office/officeart/2005/8/layout/radial1"/>
    <dgm:cxn modelId="{DCA95628-3FF1-0F4A-9C3C-BBAE17AE4AB6}" type="presOf" srcId="{C781755A-ABD8-4841-88BA-5BC3369A5C05}" destId="{7F3EB7B7-93A1-8F45-9F65-F0DC8C2CD50B}" srcOrd="1" destOrd="0" presId="urn:microsoft.com/office/officeart/2005/8/layout/radial1"/>
    <dgm:cxn modelId="{63601C2A-3522-364D-BFD8-009D7E6FAC0F}" type="presOf" srcId="{D2D6F077-C127-034B-B876-FE33DF56DF27}" destId="{8F80E0C6-05DB-B746-ADD6-65402CBF2B0B}" srcOrd="0" destOrd="0" presId="urn:microsoft.com/office/officeart/2005/8/layout/radial1"/>
    <dgm:cxn modelId="{8A38FC2E-F7F4-9A41-AA0C-79D05E04DB67}" type="presOf" srcId="{31224901-B8E6-384B-8394-70668B2653F6}" destId="{B7D2F942-7B2D-EC40-A449-447568E62EA8}" srcOrd="1" destOrd="0" presId="urn:microsoft.com/office/officeart/2005/8/layout/radial1"/>
    <dgm:cxn modelId="{650CF037-36C0-DB4D-8692-75E43D660785}" srcId="{BA400895-F24C-4244-BA22-3C2704BDFBC3}" destId="{A3877A4B-7E9E-D944-B1AB-6CB60B2391A9}" srcOrd="6" destOrd="0" parTransId="{D2587905-50B3-6148-B0A4-5FE310F28D42}" sibTransId="{8CD4F27E-4601-9745-BAFD-BAEA9A1D5610}"/>
    <dgm:cxn modelId="{BF63953A-C782-E546-921E-9BB2F683BE0B}" type="presOf" srcId="{9D27DAAE-2819-1B4C-8AAA-0D27F3A622A3}" destId="{56459B17-95C2-394C-AD6B-86153A83054D}" srcOrd="0" destOrd="0" presId="urn:microsoft.com/office/officeart/2005/8/layout/radial1"/>
    <dgm:cxn modelId="{82757840-364E-664C-92B6-D6AD0A391D50}" srcId="{BA400895-F24C-4244-BA22-3C2704BDFBC3}" destId="{DAEED0F4-B92A-0243-9EF0-C467435F644B}" srcOrd="3" destOrd="0" parTransId="{70BD7B04-E5EE-F34B-BAC3-B4695804CF6E}" sibTransId="{63C62DCE-FB0B-404F-A617-53362E7A0566}"/>
    <dgm:cxn modelId="{D4CFE746-7E3E-D045-8C26-F151DDA4B7EE}" srcId="{BA400895-F24C-4244-BA22-3C2704BDFBC3}" destId="{4293BBB1-6ED2-454A-8F6A-76A34653E595}" srcOrd="9" destOrd="0" parTransId="{31224901-B8E6-384B-8394-70668B2653F6}" sibTransId="{4E6C36D7-6629-9240-8DCB-F14199776077}"/>
    <dgm:cxn modelId="{4BA60257-2A94-D947-97FF-D58F33251241}" type="presOf" srcId="{A5EF36E8-1B33-1746-8F05-68B0C1659946}" destId="{F1CD1455-05CE-2F46-8651-07B4E4A0A63B}" srcOrd="0" destOrd="0" presId="urn:microsoft.com/office/officeart/2005/8/layout/radial1"/>
    <dgm:cxn modelId="{63DF1E59-B695-354E-A1CD-76EA95DAA682}" srcId="{BA400895-F24C-4244-BA22-3C2704BDFBC3}" destId="{F16B4824-4B9F-A044-9DA2-8DF4792E8AA6}" srcOrd="0" destOrd="0" parTransId="{D2D6F077-C127-034B-B876-FE33DF56DF27}" sibTransId="{626B407C-F979-4141-88D2-FB4146D9F30C}"/>
    <dgm:cxn modelId="{784B005B-B43C-FF45-B4AF-DC338D4B0218}" type="presOf" srcId="{C781755A-ABD8-4841-88BA-5BC3369A5C05}" destId="{3E9C42DB-1A3F-794B-A3A6-4045D4576C4A}" srcOrd="0" destOrd="0" presId="urn:microsoft.com/office/officeart/2005/8/layout/radial1"/>
    <dgm:cxn modelId="{2F64D260-CD1C-C946-8CB5-1E796AA41C6B}" srcId="{BA400895-F24C-4244-BA22-3C2704BDFBC3}" destId="{4BE5DB12-482C-2A43-9805-A1CEACA23547}" srcOrd="1" destOrd="0" parTransId="{2DBB1879-EC2F-5F49-AC63-BA236F606F19}" sibTransId="{E65477A8-7153-DF4D-A998-2094390495F8}"/>
    <dgm:cxn modelId="{1EE01967-F9AC-F345-958E-B6BBBF7D650E}" type="presOf" srcId="{2DBB1879-EC2F-5F49-AC63-BA236F606F19}" destId="{26E58C9C-53CB-8D4C-9574-32F3299CA932}" srcOrd="0" destOrd="0" presId="urn:microsoft.com/office/officeart/2005/8/layout/radial1"/>
    <dgm:cxn modelId="{6F48D570-D426-9F45-9898-40447A37A695}" type="presOf" srcId="{7D0DE8CB-A381-264C-98C9-222B7515B47F}" destId="{A49EDA53-0977-DD4D-95F1-B35127E2FF00}" srcOrd="0" destOrd="0" presId="urn:microsoft.com/office/officeart/2005/8/layout/radial1"/>
    <dgm:cxn modelId="{C1CEB376-A715-AA40-A646-0C88461B72BB}" type="presOf" srcId="{A5EF36E8-1B33-1746-8F05-68B0C1659946}" destId="{B12D298D-AAF9-D142-8BDB-D20F6781E0ED}" srcOrd="1" destOrd="0" presId="urn:microsoft.com/office/officeart/2005/8/layout/radial1"/>
    <dgm:cxn modelId="{A7871A77-505E-A945-862C-B702FDC68962}" type="presOf" srcId="{9D27DAAE-2819-1B4C-8AAA-0D27F3A622A3}" destId="{DBBDC3B6-41C4-5B47-B8C8-3A6E2FA92B31}" srcOrd="1" destOrd="0" presId="urn:microsoft.com/office/officeart/2005/8/layout/radial1"/>
    <dgm:cxn modelId="{706FE679-0D15-B34F-AA00-C85324F91BF8}" type="presOf" srcId="{70BD7B04-E5EE-F34B-BAC3-B4695804CF6E}" destId="{F8B29BEA-9B26-EE45-9DAC-EFFC61B56756}" srcOrd="0" destOrd="0" presId="urn:microsoft.com/office/officeart/2005/8/layout/radial1"/>
    <dgm:cxn modelId="{12EA4A87-5A41-504B-BF41-26657101B265}" type="presOf" srcId="{2DBB1879-EC2F-5F49-AC63-BA236F606F19}" destId="{CEA61E24-2D47-654A-957D-376FE9A24588}" srcOrd="1" destOrd="0" presId="urn:microsoft.com/office/officeart/2005/8/layout/radial1"/>
    <dgm:cxn modelId="{19E65C8B-7604-6847-9C86-6E558E82AC1E}" type="presOf" srcId="{A3877A4B-7E9E-D944-B1AB-6CB60B2391A9}" destId="{074E220E-E2E7-224C-BE55-A96A4BB1583A}" srcOrd="0" destOrd="0" presId="urn:microsoft.com/office/officeart/2005/8/layout/radial1"/>
    <dgm:cxn modelId="{63CB8F96-1721-A449-8D0C-65BBB26A5C45}" type="presOf" srcId="{D2D6F077-C127-034B-B876-FE33DF56DF27}" destId="{BDC7AB5D-88DA-AA4E-B374-426D92738D42}" srcOrd="1" destOrd="0" presId="urn:microsoft.com/office/officeart/2005/8/layout/radial1"/>
    <dgm:cxn modelId="{CA57A898-4848-2E4A-9BB3-C5297C2F5505}" type="presOf" srcId="{F16B4824-4B9F-A044-9DA2-8DF4792E8AA6}" destId="{3A79482B-6C96-AD4F-9DC4-079CE2B0B900}" srcOrd="0" destOrd="0" presId="urn:microsoft.com/office/officeart/2005/8/layout/radial1"/>
    <dgm:cxn modelId="{8D9C3FA1-6600-A548-AF2B-877CA7388D48}" type="presOf" srcId="{A206EAD0-E7B4-3C4C-9028-EA7589E79A1C}" destId="{19E99AD1-ED9C-1847-A83C-88D161AD1F3A}" srcOrd="1" destOrd="0" presId="urn:microsoft.com/office/officeart/2005/8/layout/radial1"/>
    <dgm:cxn modelId="{46C04DA6-B8F0-BA45-9E86-5FD7F2647011}" type="presOf" srcId="{D6477B24-E7D1-3149-923F-BD58C61D58D4}" destId="{AF0558C3-401E-9744-A320-B25048E7D5DB}" srcOrd="0" destOrd="0" presId="urn:microsoft.com/office/officeart/2005/8/layout/radial1"/>
    <dgm:cxn modelId="{F1F1CEA6-E4B3-9940-8ACC-390AC138AE0D}" type="presOf" srcId="{7D0DE8CB-A381-264C-98C9-222B7515B47F}" destId="{FF94C927-7080-EB4D-855D-95B3F9382FE5}" srcOrd="1" destOrd="0" presId="urn:microsoft.com/office/officeart/2005/8/layout/radial1"/>
    <dgm:cxn modelId="{552B83AA-8996-6744-B8A6-8E5EBEFF0F58}" type="presOf" srcId="{D2587905-50B3-6148-B0A4-5FE310F28D42}" destId="{6D1DB3BA-670F-9641-AF2E-C8DD10BB88F3}" srcOrd="1" destOrd="0" presId="urn:microsoft.com/office/officeart/2005/8/layout/radial1"/>
    <dgm:cxn modelId="{A7B81BB1-E7BD-0144-B571-3B85AC213B5A}" type="presOf" srcId="{4BE5DB12-482C-2A43-9805-A1CEACA23547}" destId="{FB843691-DFA9-9B49-9BB9-8531241EC11F}" srcOrd="0" destOrd="0" presId="urn:microsoft.com/office/officeart/2005/8/layout/radial1"/>
    <dgm:cxn modelId="{570BE3B2-B6D6-FD44-8007-7EB221FCC18C}" srcId="{BA400895-F24C-4244-BA22-3C2704BDFBC3}" destId="{CABF4FF6-B56B-FE4D-883B-5311521C6512}" srcOrd="2" destOrd="0" parTransId="{A206EAD0-E7B4-3C4C-9028-EA7589E79A1C}" sibTransId="{99E76428-FB2B-144F-BB89-993B8ADF307F}"/>
    <dgm:cxn modelId="{D9840ABD-7CE0-D442-A628-30298F22134C}" type="presOf" srcId="{A206EAD0-E7B4-3C4C-9028-EA7589E79A1C}" destId="{CABA2B5E-282F-2146-8C6E-908561E57A1F}" srcOrd="0" destOrd="0" presId="urn:microsoft.com/office/officeart/2005/8/layout/radial1"/>
    <dgm:cxn modelId="{4C61A8C0-21C9-FF47-B74F-68C51F76B71F}" type="presOf" srcId="{CABF4FF6-B56B-FE4D-883B-5311521C6512}" destId="{CE842C84-5BF5-8F42-8B1C-C8E5BF8199C2}" srcOrd="0" destOrd="0" presId="urn:microsoft.com/office/officeart/2005/8/layout/radial1"/>
    <dgm:cxn modelId="{EFA2A4C5-28B6-9540-941B-EDB56EBBF6EA}" type="presOf" srcId="{D2587905-50B3-6148-B0A4-5FE310F28D42}" destId="{56D4FF7D-FE75-AB48-B2BB-6C394F7B42EE}" srcOrd="0" destOrd="0" presId="urn:microsoft.com/office/officeart/2005/8/layout/radial1"/>
    <dgm:cxn modelId="{541900C7-50BF-4C45-8905-7981541F2B6A}" srcId="{BA400895-F24C-4244-BA22-3C2704BDFBC3}" destId="{D6477B24-E7D1-3149-923F-BD58C61D58D4}" srcOrd="4" destOrd="0" parTransId="{9D27DAAE-2819-1B4C-8AAA-0D27F3A622A3}" sibTransId="{46CB833B-2959-804A-8475-8FF9940324A1}"/>
    <dgm:cxn modelId="{1C2931CF-C1A4-5E4F-BB30-9155FBB0F15B}" type="presOf" srcId="{C0E6822A-66ED-AB43-8266-7247FF26AA95}" destId="{738AD13C-F693-1E4B-89FE-5FD84EB11EE6}" srcOrd="0" destOrd="0" presId="urn:microsoft.com/office/officeart/2005/8/layout/radial1"/>
    <dgm:cxn modelId="{83BCB2DA-A369-CB43-A123-19794C816BE8}" srcId="{BA400895-F24C-4244-BA22-3C2704BDFBC3}" destId="{E2020F86-F10E-8D44-BACE-7F09A65A4FE7}" srcOrd="8" destOrd="0" parTransId="{C781755A-ABD8-4841-88BA-5BC3369A5C05}" sibTransId="{BB6E1495-D705-0C4C-987D-B6AE7FCCD78F}"/>
    <dgm:cxn modelId="{A07094DB-3FC3-4B49-A4E4-44FDC06EE5DF}" srcId="{BA400895-F24C-4244-BA22-3C2704BDFBC3}" destId="{4BC53866-F47E-4949-8CEE-FF4BA862F2AA}" srcOrd="7" destOrd="0" parTransId="{7D0DE8CB-A381-264C-98C9-222B7515B47F}" sibTransId="{C5647A5E-6474-924E-B9A5-04BDA6A7A0C8}"/>
    <dgm:cxn modelId="{40523EE4-2D8E-C341-A4D3-7A020AF24605}" type="presOf" srcId="{4293BBB1-6ED2-454A-8F6A-76A34653E595}" destId="{0D9DFC3F-1487-3F4B-BB79-7E060FD8869E}" srcOrd="0" destOrd="0" presId="urn:microsoft.com/office/officeart/2005/8/layout/radial1"/>
    <dgm:cxn modelId="{76D40CE8-C0B2-ED4F-AF50-DB4214978901}" type="presOf" srcId="{DAEED0F4-B92A-0243-9EF0-C467435F644B}" destId="{134AA87F-81E0-E543-9A95-526C2BB0A796}" srcOrd="0" destOrd="0" presId="urn:microsoft.com/office/officeart/2005/8/layout/radial1"/>
    <dgm:cxn modelId="{733A1FEE-F5B7-454A-8280-A02989268FEA}" type="presOf" srcId="{70BD7B04-E5EE-F34B-BAC3-B4695804CF6E}" destId="{DA4EDDD7-45A1-6745-8C50-8C9BBF733650}" srcOrd="1" destOrd="0" presId="urn:microsoft.com/office/officeart/2005/8/layout/radial1"/>
    <dgm:cxn modelId="{BF8622FF-AF59-324D-B43B-EFB63AED4081}" type="presOf" srcId="{4BC53866-F47E-4949-8CEE-FF4BA862F2AA}" destId="{43BFA273-22FD-9F47-82AF-00C7C9AF442E}" srcOrd="0" destOrd="0" presId="urn:microsoft.com/office/officeart/2005/8/layout/radial1"/>
    <dgm:cxn modelId="{DB40F733-2AE8-5E44-811D-7AFAFFDB7B31}" type="presParOf" srcId="{D11F4ADE-D22F-5D4F-95E3-7D59EA337EC2}" destId="{7FC61102-6322-224D-8C6B-9C395B58E43E}" srcOrd="0" destOrd="0" presId="urn:microsoft.com/office/officeart/2005/8/layout/radial1"/>
    <dgm:cxn modelId="{A882AFE4-71CE-D843-A4A1-939ADFAD4059}" type="presParOf" srcId="{D11F4ADE-D22F-5D4F-95E3-7D59EA337EC2}" destId="{8F80E0C6-05DB-B746-ADD6-65402CBF2B0B}" srcOrd="1" destOrd="0" presId="urn:microsoft.com/office/officeart/2005/8/layout/radial1"/>
    <dgm:cxn modelId="{DF8F43F8-4A77-D344-89EB-C92755DF4007}" type="presParOf" srcId="{8F80E0C6-05DB-B746-ADD6-65402CBF2B0B}" destId="{BDC7AB5D-88DA-AA4E-B374-426D92738D42}" srcOrd="0" destOrd="0" presId="urn:microsoft.com/office/officeart/2005/8/layout/radial1"/>
    <dgm:cxn modelId="{73FDFCC6-537B-D840-A6DE-0C50B517024B}" type="presParOf" srcId="{D11F4ADE-D22F-5D4F-95E3-7D59EA337EC2}" destId="{3A79482B-6C96-AD4F-9DC4-079CE2B0B900}" srcOrd="2" destOrd="0" presId="urn:microsoft.com/office/officeart/2005/8/layout/radial1"/>
    <dgm:cxn modelId="{2A973A34-0920-7C47-AF15-DF252CDF9758}" type="presParOf" srcId="{D11F4ADE-D22F-5D4F-95E3-7D59EA337EC2}" destId="{26E58C9C-53CB-8D4C-9574-32F3299CA932}" srcOrd="3" destOrd="0" presId="urn:microsoft.com/office/officeart/2005/8/layout/radial1"/>
    <dgm:cxn modelId="{0622C04C-A67A-4943-96DE-BE35483EC64E}" type="presParOf" srcId="{26E58C9C-53CB-8D4C-9574-32F3299CA932}" destId="{CEA61E24-2D47-654A-957D-376FE9A24588}" srcOrd="0" destOrd="0" presId="urn:microsoft.com/office/officeart/2005/8/layout/radial1"/>
    <dgm:cxn modelId="{73D26387-00C6-7044-8B62-0FB03EB083EA}" type="presParOf" srcId="{D11F4ADE-D22F-5D4F-95E3-7D59EA337EC2}" destId="{FB843691-DFA9-9B49-9BB9-8531241EC11F}" srcOrd="4" destOrd="0" presId="urn:microsoft.com/office/officeart/2005/8/layout/radial1"/>
    <dgm:cxn modelId="{2700A50F-C541-8347-82B5-16BFE8F56067}" type="presParOf" srcId="{D11F4ADE-D22F-5D4F-95E3-7D59EA337EC2}" destId="{CABA2B5E-282F-2146-8C6E-908561E57A1F}" srcOrd="5" destOrd="0" presId="urn:microsoft.com/office/officeart/2005/8/layout/radial1"/>
    <dgm:cxn modelId="{A8A10B8F-4A95-3448-8886-47A0C403903F}" type="presParOf" srcId="{CABA2B5E-282F-2146-8C6E-908561E57A1F}" destId="{19E99AD1-ED9C-1847-A83C-88D161AD1F3A}" srcOrd="0" destOrd="0" presId="urn:microsoft.com/office/officeart/2005/8/layout/radial1"/>
    <dgm:cxn modelId="{C41BBD62-EC58-AF4B-B0A5-97685CD5B7B8}" type="presParOf" srcId="{D11F4ADE-D22F-5D4F-95E3-7D59EA337EC2}" destId="{CE842C84-5BF5-8F42-8B1C-C8E5BF8199C2}" srcOrd="6" destOrd="0" presId="urn:microsoft.com/office/officeart/2005/8/layout/radial1"/>
    <dgm:cxn modelId="{ACC496BF-E589-4F48-9CD6-4BA4637371BB}" type="presParOf" srcId="{D11F4ADE-D22F-5D4F-95E3-7D59EA337EC2}" destId="{F8B29BEA-9B26-EE45-9DAC-EFFC61B56756}" srcOrd="7" destOrd="0" presId="urn:microsoft.com/office/officeart/2005/8/layout/radial1"/>
    <dgm:cxn modelId="{0524EF99-1610-9E40-84B4-3FA043E976EB}" type="presParOf" srcId="{F8B29BEA-9B26-EE45-9DAC-EFFC61B56756}" destId="{DA4EDDD7-45A1-6745-8C50-8C9BBF733650}" srcOrd="0" destOrd="0" presId="urn:microsoft.com/office/officeart/2005/8/layout/radial1"/>
    <dgm:cxn modelId="{3BD8DDF0-7C23-1340-91BC-1375773E1D13}" type="presParOf" srcId="{D11F4ADE-D22F-5D4F-95E3-7D59EA337EC2}" destId="{134AA87F-81E0-E543-9A95-526C2BB0A796}" srcOrd="8" destOrd="0" presId="urn:microsoft.com/office/officeart/2005/8/layout/radial1"/>
    <dgm:cxn modelId="{7B52BCB9-6622-4B4A-BEB2-A60CFF24CC7F}" type="presParOf" srcId="{D11F4ADE-D22F-5D4F-95E3-7D59EA337EC2}" destId="{56459B17-95C2-394C-AD6B-86153A83054D}" srcOrd="9" destOrd="0" presId="urn:microsoft.com/office/officeart/2005/8/layout/radial1"/>
    <dgm:cxn modelId="{EBF0B2CA-FBE3-6945-8A79-C5BA072B0ABE}" type="presParOf" srcId="{56459B17-95C2-394C-AD6B-86153A83054D}" destId="{DBBDC3B6-41C4-5B47-B8C8-3A6E2FA92B31}" srcOrd="0" destOrd="0" presId="urn:microsoft.com/office/officeart/2005/8/layout/radial1"/>
    <dgm:cxn modelId="{344D9453-D2C6-DE45-B6D6-CA3E11E2473F}" type="presParOf" srcId="{D11F4ADE-D22F-5D4F-95E3-7D59EA337EC2}" destId="{AF0558C3-401E-9744-A320-B25048E7D5DB}" srcOrd="10" destOrd="0" presId="urn:microsoft.com/office/officeart/2005/8/layout/radial1"/>
    <dgm:cxn modelId="{CBF1157C-FDF1-0147-BD48-5DE11E656FDD}" type="presParOf" srcId="{D11F4ADE-D22F-5D4F-95E3-7D59EA337EC2}" destId="{F1CD1455-05CE-2F46-8651-07B4E4A0A63B}" srcOrd="11" destOrd="0" presId="urn:microsoft.com/office/officeart/2005/8/layout/radial1"/>
    <dgm:cxn modelId="{60A0ABB1-04E2-BB47-B87D-88823CEFADBB}" type="presParOf" srcId="{F1CD1455-05CE-2F46-8651-07B4E4A0A63B}" destId="{B12D298D-AAF9-D142-8BDB-D20F6781E0ED}" srcOrd="0" destOrd="0" presId="urn:microsoft.com/office/officeart/2005/8/layout/radial1"/>
    <dgm:cxn modelId="{D06E21F3-E12C-DF45-A3B4-92CDE7AEF254}" type="presParOf" srcId="{D11F4ADE-D22F-5D4F-95E3-7D59EA337EC2}" destId="{738AD13C-F693-1E4B-89FE-5FD84EB11EE6}" srcOrd="12" destOrd="0" presId="urn:microsoft.com/office/officeart/2005/8/layout/radial1"/>
    <dgm:cxn modelId="{D277E2EE-715B-AF45-8484-DA3816F74704}" type="presParOf" srcId="{D11F4ADE-D22F-5D4F-95E3-7D59EA337EC2}" destId="{56D4FF7D-FE75-AB48-B2BB-6C394F7B42EE}" srcOrd="13" destOrd="0" presId="urn:microsoft.com/office/officeart/2005/8/layout/radial1"/>
    <dgm:cxn modelId="{039B4CED-A50F-4F4D-BAD2-F39FDE04E4C5}" type="presParOf" srcId="{56D4FF7D-FE75-AB48-B2BB-6C394F7B42EE}" destId="{6D1DB3BA-670F-9641-AF2E-C8DD10BB88F3}" srcOrd="0" destOrd="0" presId="urn:microsoft.com/office/officeart/2005/8/layout/radial1"/>
    <dgm:cxn modelId="{ED237D82-8418-8F4E-91B7-61ECE4085C90}" type="presParOf" srcId="{D11F4ADE-D22F-5D4F-95E3-7D59EA337EC2}" destId="{074E220E-E2E7-224C-BE55-A96A4BB1583A}" srcOrd="14" destOrd="0" presId="urn:microsoft.com/office/officeart/2005/8/layout/radial1"/>
    <dgm:cxn modelId="{CC4E9FA4-02CC-1040-96A9-66C49EC9D60F}" type="presParOf" srcId="{D11F4ADE-D22F-5D4F-95E3-7D59EA337EC2}" destId="{A49EDA53-0977-DD4D-95F1-B35127E2FF00}" srcOrd="15" destOrd="0" presId="urn:microsoft.com/office/officeart/2005/8/layout/radial1"/>
    <dgm:cxn modelId="{1CDFE46C-6B03-1549-A2A7-EE978F8FD4AE}" type="presParOf" srcId="{A49EDA53-0977-DD4D-95F1-B35127E2FF00}" destId="{FF94C927-7080-EB4D-855D-95B3F9382FE5}" srcOrd="0" destOrd="0" presId="urn:microsoft.com/office/officeart/2005/8/layout/radial1"/>
    <dgm:cxn modelId="{09500343-FF38-B947-8F62-9EA111C54773}" type="presParOf" srcId="{D11F4ADE-D22F-5D4F-95E3-7D59EA337EC2}" destId="{43BFA273-22FD-9F47-82AF-00C7C9AF442E}" srcOrd="16" destOrd="0" presId="urn:microsoft.com/office/officeart/2005/8/layout/radial1"/>
    <dgm:cxn modelId="{60F669B5-451A-9E43-951E-BE9307010846}" type="presParOf" srcId="{D11F4ADE-D22F-5D4F-95E3-7D59EA337EC2}" destId="{3E9C42DB-1A3F-794B-A3A6-4045D4576C4A}" srcOrd="17" destOrd="0" presId="urn:microsoft.com/office/officeart/2005/8/layout/radial1"/>
    <dgm:cxn modelId="{14A6416B-24BC-554E-8BF7-28D9BECEDEEC}" type="presParOf" srcId="{3E9C42DB-1A3F-794B-A3A6-4045D4576C4A}" destId="{7F3EB7B7-93A1-8F45-9F65-F0DC8C2CD50B}" srcOrd="0" destOrd="0" presId="urn:microsoft.com/office/officeart/2005/8/layout/radial1"/>
    <dgm:cxn modelId="{356A0397-F16E-124D-9D0F-0DA9A56CE5FC}" type="presParOf" srcId="{D11F4ADE-D22F-5D4F-95E3-7D59EA337EC2}" destId="{86DB511E-3626-604C-8053-E19CC47501AB}" srcOrd="18" destOrd="0" presId="urn:microsoft.com/office/officeart/2005/8/layout/radial1"/>
    <dgm:cxn modelId="{0F5F7B77-29D2-A64C-83AD-500066E0F4B2}" type="presParOf" srcId="{D11F4ADE-D22F-5D4F-95E3-7D59EA337EC2}" destId="{AA519E5F-C800-4C44-AC46-6B4A1D110A55}" srcOrd="19" destOrd="0" presId="urn:microsoft.com/office/officeart/2005/8/layout/radial1"/>
    <dgm:cxn modelId="{D5383F57-5AA4-F24B-A1D6-CE3E50753AA2}" type="presParOf" srcId="{AA519E5F-C800-4C44-AC46-6B4A1D110A55}" destId="{B7D2F942-7B2D-EC40-A449-447568E62EA8}" srcOrd="0" destOrd="0" presId="urn:microsoft.com/office/officeart/2005/8/layout/radial1"/>
    <dgm:cxn modelId="{1283EFEE-8B67-244B-B987-3AC6F9823CB1}" type="presParOf" srcId="{D11F4ADE-D22F-5D4F-95E3-7D59EA337EC2}" destId="{0D9DFC3F-1487-3F4B-BB79-7E060FD8869E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521A5C-7537-7C49-94AE-488B62252639}" type="doc">
      <dgm:prSet loTypeId="urn:microsoft.com/office/officeart/2005/8/layout/hProcess6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E54354F-5DB0-C743-9F6C-C6EACED88CF7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Multiple Data Sources</a:t>
          </a:r>
        </a:p>
      </dgm:t>
    </dgm:pt>
    <dgm:pt modelId="{6DC847EB-802F-5E4F-AD0E-20DAEBFA5F73}" type="parTrans" cxnId="{D1C00D63-C9B4-374D-8F0D-F5D462EB66B5}">
      <dgm:prSet/>
      <dgm:spPr/>
      <dgm:t>
        <a:bodyPr/>
        <a:lstStyle/>
        <a:p>
          <a:endParaRPr lang="en-US"/>
        </a:p>
      </dgm:t>
    </dgm:pt>
    <dgm:pt modelId="{A336D12A-949F-7348-BA10-82C5980B54AF}" type="sibTrans" cxnId="{D1C00D63-C9B4-374D-8F0D-F5D462EB66B5}">
      <dgm:prSet/>
      <dgm:spPr/>
      <dgm:t>
        <a:bodyPr/>
        <a:lstStyle/>
        <a:p>
          <a:endParaRPr lang="en-US"/>
        </a:p>
      </dgm:t>
    </dgm:pt>
    <dgm:pt modelId="{FDEEC018-1E94-E245-9907-3905EB9CE91D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GME and </a:t>
          </a:r>
          <a:br>
            <a:rPr lang="en-US" b="0" i="0" dirty="0">
              <a:latin typeface="Rubik" pitchFamily="2" charset="-79"/>
              <a:cs typeface="Rubik" pitchFamily="2" charset="-79"/>
            </a:rPr>
          </a:br>
          <a:r>
            <a:rPr lang="en-US" b="0" i="0" dirty="0">
              <a:latin typeface="Rubik" pitchFamily="2" charset="-79"/>
              <a:cs typeface="Rubik" pitchFamily="2" charset="-79"/>
            </a:rPr>
            <a:t>C-Suite Dashboard</a:t>
          </a:r>
        </a:p>
      </dgm:t>
    </dgm:pt>
    <dgm:pt modelId="{43BFF53E-26A8-0048-86D9-17A0E425B43B}" type="parTrans" cxnId="{2940C60F-062E-6649-A26B-10421FC8064A}">
      <dgm:prSet/>
      <dgm:spPr/>
      <dgm:t>
        <a:bodyPr/>
        <a:lstStyle/>
        <a:p>
          <a:endParaRPr lang="en-US"/>
        </a:p>
      </dgm:t>
    </dgm:pt>
    <dgm:pt modelId="{75022559-57B6-4F47-BCDE-BFACBC5C282D}" type="sibTrans" cxnId="{2940C60F-062E-6649-A26B-10421FC8064A}">
      <dgm:prSet/>
      <dgm:spPr/>
      <dgm:t>
        <a:bodyPr/>
        <a:lstStyle/>
        <a:p>
          <a:endParaRPr lang="en-US"/>
        </a:p>
      </dgm:t>
    </dgm:pt>
    <dgm:pt modelId="{AA4EB3C6-87F1-6241-B2BF-A805728DF89C}">
      <dgm:prSet phldrT="[Text]"/>
      <dgm:spPr/>
      <dgm:t>
        <a:bodyPr/>
        <a:lstStyle/>
        <a:p>
          <a:r>
            <a:rPr lang="en-US" b="0" i="0" dirty="0">
              <a:latin typeface="Rubik" pitchFamily="2" charset="-79"/>
              <a:cs typeface="Rubik" pitchFamily="2" charset="-79"/>
            </a:rPr>
            <a:t>Collaborative Decision Making</a:t>
          </a:r>
        </a:p>
      </dgm:t>
    </dgm:pt>
    <dgm:pt modelId="{D47DAD78-393A-7745-9E44-CBA88B4FE3D4}" type="parTrans" cxnId="{A7321A66-99A6-6C4A-B7D2-3621ABC15529}">
      <dgm:prSet/>
      <dgm:spPr/>
      <dgm:t>
        <a:bodyPr/>
        <a:lstStyle/>
        <a:p>
          <a:endParaRPr lang="en-US"/>
        </a:p>
      </dgm:t>
    </dgm:pt>
    <dgm:pt modelId="{69BE1433-47A9-0A42-8143-3F8717F3DFE8}" type="sibTrans" cxnId="{A7321A66-99A6-6C4A-B7D2-3621ABC15529}">
      <dgm:prSet/>
      <dgm:spPr/>
      <dgm:t>
        <a:bodyPr/>
        <a:lstStyle/>
        <a:p>
          <a:endParaRPr lang="en-US"/>
        </a:p>
      </dgm:t>
    </dgm:pt>
    <dgm:pt modelId="{F5D22AD4-E42C-2149-BECA-BFB2BD4C3E02}" type="pres">
      <dgm:prSet presAssocID="{07521A5C-7537-7C49-94AE-488B62252639}" presName="theList" presStyleCnt="0">
        <dgm:presLayoutVars>
          <dgm:dir/>
          <dgm:animLvl val="lvl"/>
          <dgm:resizeHandles val="exact"/>
        </dgm:presLayoutVars>
      </dgm:prSet>
      <dgm:spPr/>
    </dgm:pt>
    <dgm:pt modelId="{C0659599-C6E7-0E49-97C5-78B64192295A}" type="pres">
      <dgm:prSet presAssocID="{2E54354F-5DB0-C743-9F6C-C6EACED88CF7}" presName="compNode" presStyleCnt="0"/>
      <dgm:spPr/>
    </dgm:pt>
    <dgm:pt modelId="{C5A55C62-5C3B-5440-A7BB-66AA5FCE30B7}" type="pres">
      <dgm:prSet presAssocID="{2E54354F-5DB0-C743-9F6C-C6EACED88CF7}" presName="noGeometry" presStyleCnt="0"/>
      <dgm:spPr/>
    </dgm:pt>
    <dgm:pt modelId="{1D8E0F65-9E47-DC44-A828-FECE0EC0A7E3}" type="pres">
      <dgm:prSet presAssocID="{2E54354F-5DB0-C743-9F6C-C6EACED88CF7}" presName="childTextVisible" presStyleLbl="bgAccFollowNode1" presStyleIdx="0" presStyleCnt="3">
        <dgm:presLayoutVars>
          <dgm:bulletEnabled val="1"/>
        </dgm:presLayoutVars>
      </dgm:prSet>
      <dgm:spPr/>
    </dgm:pt>
    <dgm:pt modelId="{8A260BB4-0BCE-D845-BD82-B07B8C78380E}" type="pres">
      <dgm:prSet presAssocID="{2E54354F-5DB0-C743-9F6C-C6EACED88CF7}" presName="childTextHidden" presStyleLbl="bgAccFollowNode1" presStyleIdx="0" presStyleCnt="3"/>
      <dgm:spPr/>
    </dgm:pt>
    <dgm:pt modelId="{0F4A8716-966F-3B42-A0C7-3ABA9BFD2B69}" type="pres">
      <dgm:prSet presAssocID="{2E54354F-5DB0-C743-9F6C-C6EACED88CF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84FC944-EA37-5849-8D8B-CDD1869A2F9B}" type="pres">
      <dgm:prSet presAssocID="{2E54354F-5DB0-C743-9F6C-C6EACED88CF7}" presName="aSpace" presStyleCnt="0"/>
      <dgm:spPr/>
    </dgm:pt>
    <dgm:pt modelId="{2C9995AE-513C-3B4E-AFD3-8FD2AAD41495}" type="pres">
      <dgm:prSet presAssocID="{FDEEC018-1E94-E245-9907-3905EB9CE91D}" presName="compNode" presStyleCnt="0"/>
      <dgm:spPr/>
    </dgm:pt>
    <dgm:pt modelId="{A5DDECF4-4FDE-E14F-A71D-E26995D934D5}" type="pres">
      <dgm:prSet presAssocID="{FDEEC018-1E94-E245-9907-3905EB9CE91D}" presName="noGeometry" presStyleCnt="0"/>
      <dgm:spPr/>
    </dgm:pt>
    <dgm:pt modelId="{9DCF162D-E308-EA45-9E55-A633A3D68AC6}" type="pres">
      <dgm:prSet presAssocID="{FDEEC018-1E94-E245-9907-3905EB9CE91D}" presName="childTextVisible" presStyleLbl="bgAccFollowNode1" presStyleIdx="1" presStyleCnt="3">
        <dgm:presLayoutVars>
          <dgm:bulletEnabled val="1"/>
        </dgm:presLayoutVars>
      </dgm:prSet>
      <dgm:spPr/>
    </dgm:pt>
    <dgm:pt modelId="{899F4B97-93B6-9648-86C9-2E82A571227A}" type="pres">
      <dgm:prSet presAssocID="{FDEEC018-1E94-E245-9907-3905EB9CE91D}" presName="childTextHidden" presStyleLbl="bgAccFollowNode1" presStyleIdx="1" presStyleCnt="3"/>
      <dgm:spPr/>
    </dgm:pt>
    <dgm:pt modelId="{9E28C469-352D-024A-91E3-683BD6F23437}" type="pres">
      <dgm:prSet presAssocID="{FDEEC018-1E94-E245-9907-3905EB9CE91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26C65EF-5784-C348-84E4-9F26798A3AAB}" type="pres">
      <dgm:prSet presAssocID="{FDEEC018-1E94-E245-9907-3905EB9CE91D}" presName="aSpace" presStyleCnt="0"/>
      <dgm:spPr/>
    </dgm:pt>
    <dgm:pt modelId="{CDDA4DA6-202F-544C-8AC9-800433142ABA}" type="pres">
      <dgm:prSet presAssocID="{AA4EB3C6-87F1-6241-B2BF-A805728DF89C}" presName="compNode" presStyleCnt="0"/>
      <dgm:spPr/>
    </dgm:pt>
    <dgm:pt modelId="{DC378305-F744-8E4C-9BC9-57669EABEC64}" type="pres">
      <dgm:prSet presAssocID="{AA4EB3C6-87F1-6241-B2BF-A805728DF89C}" presName="noGeometry" presStyleCnt="0"/>
      <dgm:spPr/>
    </dgm:pt>
    <dgm:pt modelId="{87B799FD-6F01-C74E-9759-9C922B6B223C}" type="pres">
      <dgm:prSet presAssocID="{AA4EB3C6-87F1-6241-B2BF-A805728DF89C}" presName="childTextVisible" presStyleLbl="bgAccFollowNode1" presStyleIdx="2" presStyleCnt="3">
        <dgm:presLayoutVars>
          <dgm:bulletEnabled val="1"/>
        </dgm:presLayoutVars>
      </dgm:prSet>
      <dgm:spPr/>
    </dgm:pt>
    <dgm:pt modelId="{18B6FC8B-53F7-8C40-B3AE-5658960BD411}" type="pres">
      <dgm:prSet presAssocID="{AA4EB3C6-87F1-6241-B2BF-A805728DF89C}" presName="childTextHidden" presStyleLbl="bgAccFollowNode1" presStyleIdx="2" presStyleCnt="3"/>
      <dgm:spPr/>
    </dgm:pt>
    <dgm:pt modelId="{57D688C4-FB80-4247-BD11-DF219BD4DA4E}" type="pres">
      <dgm:prSet presAssocID="{AA4EB3C6-87F1-6241-B2BF-A805728DF89C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FD5DD30D-1FE1-644C-8744-A76AEF355B50}" type="presOf" srcId="{2E54354F-5DB0-C743-9F6C-C6EACED88CF7}" destId="{0F4A8716-966F-3B42-A0C7-3ABA9BFD2B69}" srcOrd="0" destOrd="0" presId="urn:microsoft.com/office/officeart/2005/8/layout/hProcess6"/>
    <dgm:cxn modelId="{2940C60F-062E-6649-A26B-10421FC8064A}" srcId="{07521A5C-7537-7C49-94AE-488B62252639}" destId="{FDEEC018-1E94-E245-9907-3905EB9CE91D}" srcOrd="1" destOrd="0" parTransId="{43BFF53E-26A8-0048-86D9-17A0E425B43B}" sibTransId="{75022559-57B6-4F47-BCDE-BFACBC5C282D}"/>
    <dgm:cxn modelId="{D1C00D63-C9B4-374D-8F0D-F5D462EB66B5}" srcId="{07521A5C-7537-7C49-94AE-488B62252639}" destId="{2E54354F-5DB0-C743-9F6C-C6EACED88CF7}" srcOrd="0" destOrd="0" parTransId="{6DC847EB-802F-5E4F-AD0E-20DAEBFA5F73}" sibTransId="{A336D12A-949F-7348-BA10-82C5980B54AF}"/>
    <dgm:cxn modelId="{A7321A66-99A6-6C4A-B7D2-3621ABC15529}" srcId="{07521A5C-7537-7C49-94AE-488B62252639}" destId="{AA4EB3C6-87F1-6241-B2BF-A805728DF89C}" srcOrd="2" destOrd="0" parTransId="{D47DAD78-393A-7745-9E44-CBA88B4FE3D4}" sibTransId="{69BE1433-47A9-0A42-8143-3F8717F3DFE8}"/>
    <dgm:cxn modelId="{4FBA9FEC-AA3D-A041-96CE-6BEFF6E3476C}" type="presOf" srcId="{FDEEC018-1E94-E245-9907-3905EB9CE91D}" destId="{9E28C469-352D-024A-91E3-683BD6F23437}" srcOrd="0" destOrd="0" presId="urn:microsoft.com/office/officeart/2005/8/layout/hProcess6"/>
    <dgm:cxn modelId="{EF8294EF-45F7-9F44-B857-6C832E7265C1}" type="presOf" srcId="{07521A5C-7537-7C49-94AE-488B62252639}" destId="{F5D22AD4-E42C-2149-BECA-BFB2BD4C3E02}" srcOrd="0" destOrd="0" presId="urn:microsoft.com/office/officeart/2005/8/layout/hProcess6"/>
    <dgm:cxn modelId="{27BED1EF-C0B1-8549-BAC2-9D2E858630B0}" type="presOf" srcId="{AA4EB3C6-87F1-6241-B2BF-A805728DF89C}" destId="{57D688C4-FB80-4247-BD11-DF219BD4DA4E}" srcOrd="0" destOrd="0" presId="urn:microsoft.com/office/officeart/2005/8/layout/hProcess6"/>
    <dgm:cxn modelId="{34406117-803C-2C41-94AA-EFD03A7D2C13}" type="presParOf" srcId="{F5D22AD4-E42C-2149-BECA-BFB2BD4C3E02}" destId="{C0659599-C6E7-0E49-97C5-78B64192295A}" srcOrd="0" destOrd="0" presId="urn:microsoft.com/office/officeart/2005/8/layout/hProcess6"/>
    <dgm:cxn modelId="{BAD4334E-3FA3-844F-ADC4-F7A1C513212E}" type="presParOf" srcId="{C0659599-C6E7-0E49-97C5-78B64192295A}" destId="{C5A55C62-5C3B-5440-A7BB-66AA5FCE30B7}" srcOrd="0" destOrd="0" presId="urn:microsoft.com/office/officeart/2005/8/layout/hProcess6"/>
    <dgm:cxn modelId="{3BC9A6FD-0235-FD4A-AB96-2121960AAC96}" type="presParOf" srcId="{C0659599-C6E7-0E49-97C5-78B64192295A}" destId="{1D8E0F65-9E47-DC44-A828-FECE0EC0A7E3}" srcOrd="1" destOrd="0" presId="urn:microsoft.com/office/officeart/2005/8/layout/hProcess6"/>
    <dgm:cxn modelId="{64DEA6B8-FE16-9445-A2A3-AF126099C173}" type="presParOf" srcId="{C0659599-C6E7-0E49-97C5-78B64192295A}" destId="{8A260BB4-0BCE-D845-BD82-B07B8C78380E}" srcOrd="2" destOrd="0" presId="urn:microsoft.com/office/officeart/2005/8/layout/hProcess6"/>
    <dgm:cxn modelId="{151A26E8-9F66-3443-A71C-3D31AB2F47BD}" type="presParOf" srcId="{C0659599-C6E7-0E49-97C5-78B64192295A}" destId="{0F4A8716-966F-3B42-A0C7-3ABA9BFD2B69}" srcOrd="3" destOrd="0" presId="urn:microsoft.com/office/officeart/2005/8/layout/hProcess6"/>
    <dgm:cxn modelId="{6857C62F-5702-5546-ABF3-19881535D112}" type="presParOf" srcId="{F5D22AD4-E42C-2149-BECA-BFB2BD4C3E02}" destId="{F84FC944-EA37-5849-8D8B-CDD1869A2F9B}" srcOrd="1" destOrd="0" presId="urn:microsoft.com/office/officeart/2005/8/layout/hProcess6"/>
    <dgm:cxn modelId="{C5E7E542-D7C6-554A-BBB4-E8FB46632978}" type="presParOf" srcId="{F5D22AD4-E42C-2149-BECA-BFB2BD4C3E02}" destId="{2C9995AE-513C-3B4E-AFD3-8FD2AAD41495}" srcOrd="2" destOrd="0" presId="urn:microsoft.com/office/officeart/2005/8/layout/hProcess6"/>
    <dgm:cxn modelId="{A852973B-BB47-994B-8AED-BA1543F9433B}" type="presParOf" srcId="{2C9995AE-513C-3B4E-AFD3-8FD2AAD41495}" destId="{A5DDECF4-4FDE-E14F-A71D-E26995D934D5}" srcOrd="0" destOrd="0" presId="urn:microsoft.com/office/officeart/2005/8/layout/hProcess6"/>
    <dgm:cxn modelId="{588D535B-0DB2-E045-955A-4FCF526B682C}" type="presParOf" srcId="{2C9995AE-513C-3B4E-AFD3-8FD2AAD41495}" destId="{9DCF162D-E308-EA45-9E55-A633A3D68AC6}" srcOrd="1" destOrd="0" presId="urn:microsoft.com/office/officeart/2005/8/layout/hProcess6"/>
    <dgm:cxn modelId="{949EE8EF-B732-E24D-8DA2-304BEA0AA6B2}" type="presParOf" srcId="{2C9995AE-513C-3B4E-AFD3-8FD2AAD41495}" destId="{899F4B97-93B6-9648-86C9-2E82A571227A}" srcOrd="2" destOrd="0" presId="urn:microsoft.com/office/officeart/2005/8/layout/hProcess6"/>
    <dgm:cxn modelId="{E0611001-7BD7-4545-9BA1-E259903AE836}" type="presParOf" srcId="{2C9995AE-513C-3B4E-AFD3-8FD2AAD41495}" destId="{9E28C469-352D-024A-91E3-683BD6F23437}" srcOrd="3" destOrd="0" presId="urn:microsoft.com/office/officeart/2005/8/layout/hProcess6"/>
    <dgm:cxn modelId="{51BB57CA-E06E-0049-A686-235A2949F7F2}" type="presParOf" srcId="{F5D22AD4-E42C-2149-BECA-BFB2BD4C3E02}" destId="{A26C65EF-5784-C348-84E4-9F26798A3AAB}" srcOrd="3" destOrd="0" presId="urn:microsoft.com/office/officeart/2005/8/layout/hProcess6"/>
    <dgm:cxn modelId="{8076D1AB-4A4D-A94E-9180-0226EEFB3BD9}" type="presParOf" srcId="{F5D22AD4-E42C-2149-BECA-BFB2BD4C3E02}" destId="{CDDA4DA6-202F-544C-8AC9-800433142ABA}" srcOrd="4" destOrd="0" presId="urn:microsoft.com/office/officeart/2005/8/layout/hProcess6"/>
    <dgm:cxn modelId="{0FD8EEBD-65A3-334A-95E4-2EA9DC4402C5}" type="presParOf" srcId="{CDDA4DA6-202F-544C-8AC9-800433142ABA}" destId="{DC378305-F744-8E4C-9BC9-57669EABEC64}" srcOrd="0" destOrd="0" presId="urn:microsoft.com/office/officeart/2005/8/layout/hProcess6"/>
    <dgm:cxn modelId="{8A2CB979-B374-4C40-B149-6E5AA35D3105}" type="presParOf" srcId="{CDDA4DA6-202F-544C-8AC9-800433142ABA}" destId="{87B799FD-6F01-C74E-9759-9C922B6B223C}" srcOrd="1" destOrd="0" presId="urn:microsoft.com/office/officeart/2005/8/layout/hProcess6"/>
    <dgm:cxn modelId="{F3DB7B28-544A-9E4E-A628-2C0D7D2481AE}" type="presParOf" srcId="{CDDA4DA6-202F-544C-8AC9-800433142ABA}" destId="{18B6FC8B-53F7-8C40-B3AE-5658960BD411}" srcOrd="2" destOrd="0" presId="urn:microsoft.com/office/officeart/2005/8/layout/hProcess6"/>
    <dgm:cxn modelId="{771274EB-2834-404C-BED3-CFCAF1D11C76}" type="presParOf" srcId="{CDDA4DA6-202F-544C-8AC9-800433142ABA}" destId="{57D688C4-FB80-4247-BD11-DF219BD4DA4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61102-6322-224D-8C6B-9C395B58E43E}">
      <dsp:nvSpPr>
        <dsp:cNvPr id="0" name=""/>
        <dsp:cNvSpPr/>
      </dsp:nvSpPr>
      <dsp:spPr>
        <a:xfrm>
          <a:off x="4723872" y="2451726"/>
          <a:ext cx="1152962" cy="11529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latin typeface="Rubik" pitchFamily="2" charset="-79"/>
              <a:cs typeface="Rubik" pitchFamily="2" charset="-79"/>
            </a:rPr>
            <a:t>GME and the C-Suite</a:t>
          </a:r>
        </a:p>
      </dsp:txBody>
      <dsp:txXfrm>
        <a:off x="4892719" y="2620573"/>
        <a:ext cx="815268" cy="815268"/>
      </dsp:txXfrm>
    </dsp:sp>
    <dsp:sp modelId="{8F80E0C6-05DB-B746-ADD6-65402CBF2B0B}">
      <dsp:nvSpPr>
        <dsp:cNvPr id="0" name=""/>
        <dsp:cNvSpPr/>
      </dsp:nvSpPr>
      <dsp:spPr>
        <a:xfrm rot="16200000">
          <a:off x="4662915" y="1804499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8482" y="1782416"/>
        <a:ext cx="63743" cy="63743"/>
      </dsp:txXfrm>
    </dsp:sp>
    <dsp:sp modelId="{3A79482B-6C96-AD4F-9DC4-079CE2B0B900}">
      <dsp:nvSpPr>
        <dsp:cNvPr id="0" name=""/>
        <dsp:cNvSpPr/>
      </dsp:nvSpPr>
      <dsp:spPr>
        <a:xfrm>
          <a:off x="4723872" y="23887"/>
          <a:ext cx="1152962" cy="11529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CLER</a:t>
          </a:r>
          <a:r>
            <a:rPr lang="en-US" sz="1000" kern="1200" dirty="0"/>
            <a:t> </a:t>
          </a:r>
        </a:p>
      </dsp:txBody>
      <dsp:txXfrm>
        <a:off x="4892719" y="192734"/>
        <a:ext cx="815268" cy="815268"/>
      </dsp:txXfrm>
    </dsp:sp>
    <dsp:sp modelId="{26E58C9C-53CB-8D4C-9574-32F3299CA932}">
      <dsp:nvSpPr>
        <dsp:cNvPr id="0" name=""/>
        <dsp:cNvSpPr/>
      </dsp:nvSpPr>
      <dsp:spPr>
        <a:xfrm rot="18360000">
          <a:off x="5376439" y="2036337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82005" y="2014254"/>
        <a:ext cx="63743" cy="63743"/>
      </dsp:txXfrm>
    </dsp:sp>
    <dsp:sp modelId="{FB843691-DFA9-9B49-9BB9-8531241EC11F}">
      <dsp:nvSpPr>
        <dsp:cNvPr id="0" name=""/>
        <dsp:cNvSpPr/>
      </dsp:nvSpPr>
      <dsp:spPr>
        <a:xfrm>
          <a:off x="6150920" y="487563"/>
          <a:ext cx="1152962" cy="11529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ACGME Surveys</a:t>
          </a:r>
        </a:p>
      </dsp:txBody>
      <dsp:txXfrm>
        <a:off x="6319767" y="656410"/>
        <a:ext cx="815268" cy="815268"/>
      </dsp:txXfrm>
    </dsp:sp>
    <dsp:sp modelId="{CABA2B5E-282F-2146-8C6E-908561E57A1F}">
      <dsp:nvSpPr>
        <dsp:cNvPr id="0" name=""/>
        <dsp:cNvSpPr/>
      </dsp:nvSpPr>
      <dsp:spPr>
        <a:xfrm rot="20520000">
          <a:off x="5817421" y="2643297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22987" y="2621213"/>
        <a:ext cx="63743" cy="63743"/>
      </dsp:txXfrm>
    </dsp:sp>
    <dsp:sp modelId="{CE842C84-5BF5-8F42-8B1C-C8E5BF8199C2}">
      <dsp:nvSpPr>
        <dsp:cNvPr id="0" name=""/>
        <dsp:cNvSpPr/>
      </dsp:nvSpPr>
      <dsp:spPr>
        <a:xfrm>
          <a:off x="7032884" y="1701483"/>
          <a:ext cx="1152962" cy="11529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Financial Reports</a:t>
          </a:r>
        </a:p>
      </dsp:txBody>
      <dsp:txXfrm>
        <a:off x="7201731" y="1870330"/>
        <a:ext cx="815268" cy="815268"/>
      </dsp:txXfrm>
    </dsp:sp>
    <dsp:sp modelId="{F8B29BEA-9B26-EE45-9DAC-EFFC61B56756}">
      <dsp:nvSpPr>
        <dsp:cNvPr id="0" name=""/>
        <dsp:cNvSpPr/>
      </dsp:nvSpPr>
      <dsp:spPr>
        <a:xfrm rot="1080000">
          <a:off x="5817421" y="3393540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22987" y="3371457"/>
        <a:ext cx="63743" cy="63743"/>
      </dsp:txXfrm>
    </dsp:sp>
    <dsp:sp modelId="{134AA87F-81E0-E543-9A95-526C2BB0A796}">
      <dsp:nvSpPr>
        <dsp:cNvPr id="0" name=""/>
        <dsp:cNvSpPr/>
      </dsp:nvSpPr>
      <dsp:spPr>
        <a:xfrm>
          <a:off x="7032884" y="3201969"/>
          <a:ext cx="1152962" cy="115296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Patient Satisfaction</a:t>
          </a:r>
        </a:p>
      </dsp:txBody>
      <dsp:txXfrm>
        <a:off x="7201731" y="3370816"/>
        <a:ext cx="815268" cy="815268"/>
      </dsp:txXfrm>
    </dsp:sp>
    <dsp:sp modelId="{56459B17-95C2-394C-AD6B-86153A83054D}">
      <dsp:nvSpPr>
        <dsp:cNvPr id="0" name=""/>
        <dsp:cNvSpPr/>
      </dsp:nvSpPr>
      <dsp:spPr>
        <a:xfrm rot="3240000">
          <a:off x="5376439" y="4000500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82005" y="3978416"/>
        <a:ext cx="63743" cy="63743"/>
      </dsp:txXfrm>
    </dsp:sp>
    <dsp:sp modelId="{AF0558C3-401E-9744-A320-B25048E7D5DB}">
      <dsp:nvSpPr>
        <dsp:cNvPr id="0" name=""/>
        <dsp:cNvSpPr/>
      </dsp:nvSpPr>
      <dsp:spPr>
        <a:xfrm>
          <a:off x="6150920" y="4415889"/>
          <a:ext cx="1152962" cy="115296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Sponsoring Institution Surveys</a:t>
          </a:r>
        </a:p>
      </dsp:txBody>
      <dsp:txXfrm>
        <a:off x="6319767" y="4584736"/>
        <a:ext cx="815268" cy="815268"/>
      </dsp:txXfrm>
    </dsp:sp>
    <dsp:sp modelId="{F1CD1455-05CE-2F46-8651-07B4E4A0A63B}">
      <dsp:nvSpPr>
        <dsp:cNvPr id="0" name=""/>
        <dsp:cNvSpPr/>
      </dsp:nvSpPr>
      <dsp:spPr>
        <a:xfrm rot="5400000">
          <a:off x="4662915" y="4232338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8482" y="4210254"/>
        <a:ext cx="63743" cy="63743"/>
      </dsp:txXfrm>
    </dsp:sp>
    <dsp:sp modelId="{738AD13C-F693-1E4B-89FE-5FD84EB11EE6}">
      <dsp:nvSpPr>
        <dsp:cNvPr id="0" name=""/>
        <dsp:cNvSpPr/>
      </dsp:nvSpPr>
      <dsp:spPr>
        <a:xfrm>
          <a:off x="4723872" y="4879565"/>
          <a:ext cx="1152962" cy="11529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ACGME accreditation decisions</a:t>
          </a:r>
        </a:p>
      </dsp:txBody>
      <dsp:txXfrm>
        <a:off x="4892719" y="5048412"/>
        <a:ext cx="815268" cy="815268"/>
      </dsp:txXfrm>
    </dsp:sp>
    <dsp:sp modelId="{56D4FF7D-FE75-AB48-B2BB-6C394F7B42EE}">
      <dsp:nvSpPr>
        <dsp:cNvPr id="0" name=""/>
        <dsp:cNvSpPr/>
      </dsp:nvSpPr>
      <dsp:spPr>
        <a:xfrm rot="7560000">
          <a:off x="3949391" y="4000500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554958" y="3978416"/>
        <a:ext cx="63743" cy="63743"/>
      </dsp:txXfrm>
    </dsp:sp>
    <dsp:sp modelId="{074E220E-E2E7-224C-BE55-A96A4BB1583A}">
      <dsp:nvSpPr>
        <dsp:cNvPr id="0" name=""/>
        <dsp:cNvSpPr/>
      </dsp:nvSpPr>
      <dsp:spPr>
        <a:xfrm>
          <a:off x="3296825" y="4415889"/>
          <a:ext cx="1152962" cy="11529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Safety Reports</a:t>
          </a:r>
        </a:p>
      </dsp:txBody>
      <dsp:txXfrm>
        <a:off x="3465672" y="4584736"/>
        <a:ext cx="815268" cy="815268"/>
      </dsp:txXfrm>
    </dsp:sp>
    <dsp:sp modelId="{A49EDA53-0977-DD4D-95F1-B35127E2FF00}">
      <dsp:nvSpPr>
        <dsp:cNvPr id="0" name=""/>
        <dsp:cNvSpPr/>
      </dsp:nvSpPr>
      <dsp:spPr>
        <a:xfrm rot="9720000">
          <a:off x="3508409" y="3393540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113976" y="3371457"/>
        <a:ext cx="63743" cy="63743"/>
      </dsp:txXfrm>
    </dsp:sp>
    <dsp:sp modelId="{43BFA273-22FD-9F47-82AF-00C7C9AF442E}">
      <dsp:nvSpPr>
        <dsp:cNvPr id="0" name=""/>
        <dsp:cNvSpPr/>
      </dsp:nvSpPr>
      <dsp:spPr>
        <a:xfrm>
          <a:off x="2414861" y="3201969"/>
          <a:ext cx="1152962" cy="11529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Patient Volumes and other external factors</a:t>
          </a:r>
        </a:p>
      </dsp:txBody>
      <dsp:txXfrm>
        <a:off x="2583708" y="3370816"/>
        <a:ext cx="815268" cy="815268"/>
      </dsp:txXfrm>
    </dsp:sp>
    <dsp:sp modelId="{3E9C42DB-1A3F-794B-A3A6-4045D4576C4A}">
      <dsp:nvSpPr>
        <dsp:cNvPr id="0" name=""/>
        <dsp:cNvSpPr/>
      </dsp:nvSpPr>
      <dsp:spPr>
        <a:xfrm rot="11880000">
          <a:off x="3508409" y="2643297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113976" y="2621213"/>
        <a:ext cx="63743" cy="63743"/>
      </dsp:txXfrm>
    </dsp:sp>
    <dsp:sp modelId="{86DB511E-3626-604C-8053-E19CC47501AB}">
      <dsp:nvSpPr>
        <dsp:cNvPr id="0" name=""/>
        <dsp:cNvSpPr/>
      </dsp:nvSpPr>
      <dsp:spPr>
        <a:xfrm>
          <a:off x="2414861" y="1701483"/>
          <a:ext cx="1152962" cy="115296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Internal Surveys (Exit and Post Graduate)</a:t>
          </a:r>
        </a:p>
      </dsp:txBody>
      <dsp:txXfrm>
        <a:off x="2583708" y="1870330"/>
        <a:ext cx="815268" cy="815268"/>
      </dsp:txXfrm>
    </dsp:sp>
    <dsp:sp modelId="{AA519E5F-C800-4C44-AC46-6B4A1D110A55}">
      <dsp:nvSpPr>
        <dsp:cNvPr id="0" name=""/>
        <dsp:cNvSpPr/>
      </dsp:nvSpPr>
      <dsp:spPr>
        <a:xfrm rot="14040000">
          <a:off x="3949391" y="2036337"/>
          <a:ext cx="1274876" cy="19577"/>
        </a:xfrm>
        <a:custGeom>
          <a:avLst/>
          <a:gdLst/>
          <a:ahLst/>
          <a:cxnLst/>
          <a:rect l="0" t="0" r="0" b="0"/>
          <a:pathLst>
            <a:path>
              <a:moveTo>
                <a:pt x="0" y="9788"/>
              </a:moveTo>
              <a:lnTo>
                <a:pt x="1274876" y="97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554958" y="2014254"/>
        <a:ext cx="63743" cy="63743"/>
      </dsp:txXfrm>
    </dsp:sp>
    <dsp:sp modelId="{0D9DFC3F-1487-3F4B-BB79-7E060FD8869E}">
      <dsp:nvSpPr>
        <dsp:cNvPr id="0" name=""/>
        <dsp:cNvSpPr/>
      </dsp:nvSpPr>
      <dsp:spPr>
        <a:xfrm>
          <a:off x="3296825" y="487563"/>
          <a:ext cx="1152962" cy="115296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Rubik" pitchFamily="2" charset="-79"/>
              <a:cs typeface="Rubik" pitchFamily="2" charset="-79"/>
            </a:rPr>
            <a:t>NRMP Match Data</a:t>
          </a:r>
        </a:p>
      </dsp:txBody>
      <dsp:txXfrm>
        <a:off x="3465672" y="656410"/>
        <a:ext cx="815268" cy="815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E0F65-9E47-DC44-A828-FECE0EC0A7E3}">
      <dsp:nvSpPr>
        <dsp:cNvPr id="0" name=""/>
        <dsp:cNvSpPr/>
      </dsp:nvSpPr>
      <dsp:spPr>
        <a:xfrm>
          <a:off x="682897" y="990768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A8716-966F-3B42-A0C7-3ABA9BFD2B69}">
      <dsp:nvSpPr>
        <dsp:cNvPr id="0" name=""/>
        <dsp:cNvSpPr/>
      </dsp:nvSpPr>
      <dsp:spPr>
        <a:xfrm>
          <a:off x="5134" y="1497905"/>
          <a:ext cx="1355526" cy="13555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Rubik" pitchFamily="2" charset="-79"/>
              <a:cs typeface="Rubik" pitchFamily="2" charset="-79"/>
            </a:rPr>
            <a:t>Multiple Data Sources</a:t>
          </a:r>
        </a:p>
      </dsp:txBody>
      <dsp:txXfrm>
        <a:off x="203646" y="1696417"/>
        <a:ext cx="958502" cy="958502"/>
      </dsp:txXfrm>
    </dsp:sp>
    <dsp:sp modelId="{9DCF162D-E308-EA45-9E55-A633A3D68AC6}">
      <dsp:nvSpPr>
        <dsp:cNvPr id="0" name=""/>
        <dsp:cNvSpPr/>
      </dsp:nvSpPr>
      <dsp:spPr>
        <a:xfrm>
          <a:off x="4241155" y="990768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8C469-352D-024A-91E3-683BD6F23437}">
      <dsp:nvSpPr>
        <dsp:cNvPr id="0" name=""/>
        <dsp:cNvSpPr/>
      </dsp:nvSpPr>
      <dsp:spPr>
        <a:xfrm>
          <a:off x="3563391" y="1497905"/>
          <a:ext cx="1355526" cy="1355526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Rubik" pitchFamily="2" charset="-79"/>
              <a:cs typeface="Rubik" pitchFamily="2" charset="-79"/>
            </a:rPr>
            <a:t>GME and </a:t>
          </a:r>
          <a:br>
            <a:rPr lang="en-US" sz="1200" b="0" i="0" kern="1200" dirty="0">
              <a:latin typeface="Rubik" pitchFamily="2" charset="-79"/>
              <a:cs typeface="Rubik" pitchFamily="2" charset="-79"/>
            </a:rPr>
          </a:br>
          <a:r>
            <a:rPr lang="en-US" sz="1200" b="0" i="0" kern="1200" dirty="0">
              <a:latin typeface="Rubik" pitchFamily="2" charset="-79"/>
              <a:cs typeface="Rubik" pitchFamily="2" charset="-79"/>
            </a:rPr>
            <a:t>C-Suite Dashboard</a:t>
          </a:r>
        </a:p>
      </dsp:txBody>
      <dsp:txXfrm>
        <a:off x="3761903" y="1696417"/>
        <a:ext cx="958502" cy="958502"/>
      </dsp:txXfrm>
    </dsp:sp>
    <dsp:sp modelId="{87B799FD-6F01-C74E-9759-9C922B6B223C}">
      <dsp:nvSpPr>
        <dsp:cNvPr id="0" name=""/>
        <dsp:cNvSpPr/>
      </dsp:nvSpPr>
      <dsp:spPr>
        <a:xfrm>
          <a:off x="7799412" y="990768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688C4-FB80-4247-BD11-DF219BD4DA4E}">
      <dsp:nvSpPr>
        <dsp:cNvPr id="0" name=""/>
        <dsp:cNvSpPr/>
      </dsp:nvSpPr>
      <dsp:spPr>
        <a:xfrm>
          <a:off x="7121649" y="1497905"/>
          <a:ext cx="1355526" cy="1355526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Rubik" pitchFamily="2" charset="-79"/>
              <a:cs typeface="Rubik" pitchFamily="2" charset="-79"/>
            </a:rPr>
            <a:t>Collaborative Decision Making</a:t>
          </a:r>
        </a:p>
      </dsp:txBody>
      <dsp:txXfrm>
        <a:off x="7320161" y="1696417"/>
        <a:ext cx="958502" cy="958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9T22:29:48.6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4307 0,'39'43,"-1"-3,-15-10,-5 2,-2-2,-4-1,0-2,-1-3,-1 1,0 4,2 0,3 3,1 1,0-1,3 4,-3-2,1 2,-1-4,-4-3,0 3,-1-3,-1-1,0 0,-2-2,-2 3,2 0,0-1,-2-1,3 1,-3 1,0 0,1-1,-1-3,3 0,-2-1,1 1,-1 0,0 1,-2-2,-2 2,2 3,-3 0,1 0,1-3,-1-1,0 0,0-1,1 2,-1-1,0-1,1 4,-2 1,1 0,0 2,1-1,-2-2,-2 2,0-2,0 1,0 2,0 1,0-2,0-3,0-2,0 0,0-2,-6-2,-5-5,-4-6,-5-5,-4-3,-5-2,-9 0,2 0,3 0,4 0,7-2,1-2,0-5,1-2,0 1,3 2,-3 2,-2-1,-2 1,-4-3,0 0,-4 1,0 2,-2 0,2 2,-4 0,-12 0,-19 4,12 0,-8 0,-12 0,-5 1,-16 3,-7 2,30 0,-3 0,0 1,1 1,-1-2,1 2,0-2,2 0,0-1,-23 0,4-2,15-3,4 0,-36 0,27 0,13 0,0 0,-2 0,1 0,9 0,11 0,11 0,-2 0,-7 0,-17 0,-17 3,-17 5,41-4,-3 2,-1-1,-1 1,2-2,0-1,3 0,1-1,-39 0,7-2,-2 0,-2-5,0-5,9-6,17-1,15 0,11 1,7 1,6 0,4 2,5 1,3-4,1-3,1-4,6-2,1 0,5 0,2-1,0 2,0-3,0-2,0 0,0-2,0 1,0-2,0-4,0 2,0 1,0 4,0 7,0 0,0 2,0-3,2-1,1 1,1 2,-1 2,-3 2,0-2,0 1,0 1,0-4,0 5,0-5,0 7,0-3,0-1,0-4,0 0,0 0,0 3,0 3,0-2,0 2,0-3,0 3,3-7,3 4,1-4,0 6,-3 2,0-2,-1-2,-2 4,-1-6,0 4,0-3,0 1,0 4,0-6,0 5,0-4,0 2,0 3,31 45,-18-17,24 37,-25-32,-3-4,5-3,-4-1,8-1,-4-2,0 1,2 0,-2 0,1 2,0-3,4 0,-2-1,7-2,-4 2,1-3,-1 3,-2-2,1 1,0 1,0-2,1 2,1-3,0 0,1 2,5-1,6-1,6 0,0-3,5 0,-1 0,2 0,2 0,1 0,10 0,3 0,6 0,3 0,6 0,3 0,1 0,-2 0,0 0,-1 0,0 0,3 0,4 0,3 0,7 0,10-4,-44 2,4 0,5-1,3 0,4-1,-2 1,-1-2,-3 2,-9-1,-1-1,37-5,-15 4,-14 1,-6 1,-2 0,0 0,-1-2,5 1,6 2,5-3,6 1,6-2,-3-1,-7 4,-10 0,-7 4,-6 0,-4 0,-5 0,-8 0,-4 0,-6 0,-6-2,-4-1,-3-1,4 0,0 0,-3-3,-1-6,-9-6,-12 0,-18-5,-20 4,-19-1,-8 1,-5 4,1 2,5 4,7 3,11 1,8 2,8 1,7 2,6 1,5 0,4 0,-6 0,7 0,-7 0,7 0,-5 0,0 0,3 0,-6 0,8 0,-4 0,-2 0,6 0,-7 0,1 0,5 0,-6 0,1 0,3 0,-6 0,5 0,-2 0,-2 0,-1 0,-5 0,-4 0,-5 0,-6 0,-5 0,-4 0,-4 0,3 1,6 2,2 1,7 0,-1 1,3-1,3-1,1 1,2 0,2 1,2 1,1-3,0 0,0-3,1 0,-3 4,2-1,0 0,0-1,-1-2,-1 0,-3 0,-1 0,0 0,-2 4,0-1,-1 1,1-2,2-2,-2 3,4 0,1 2,2 2,-3-4,0 1,-3-1,0 0,2 0,1 1,4-4,-3 0,1 0,2 0,1 0,4 0,-2 0,4 1,-1 2,0 0,2 0,-1-2,-2 1,2 1,-2 0,-1 0,-2 0,-6 0,1 2,-3 0,-1-2,4 4,-3 1,0-1,-2 2,-2-4,1 2,-2-3,1 1,1-3,-3-2,4 0,4 0,-3 0,4 0,2 0,1 0,5 0,-1 0,-1 0,1 0,2 0,-3 0,2 0,-1 0,0 0,1 0,0 0,2 0,0 0,0 0,1 0,0 0,0 0,1 0,-2 0,2 0,-5 0,4 0,-3 0,1 0,2 0,-1 0,-2 0,5 0,-4 0,-1 0,1 0,-1 0,5 0,-1 0,63-6,-30 5,51-3,-35 4,4 0,4 0,-4-2,-7-1,-4-4,-2-2,-2 2,-3-2,-5 2,1 4,3 0,1 3,1 0,-5 0,2 0,-2-5,2 0,0-7,-3 1,0 0,-1 1,4 1,-2 4,4 1,1 1,-2 0,1 0,0-1,0 1,2 0,1-4,-3 2,0 0,1-1,2 0,3 1,-1-3,0 2,4 1,4 3,6 2,2 0,-4 0,-4 0,-6 0,-10 0,-1 8,-3 1,3 6,-2-7,8 2,-1-5,7 3,-3-4,1-1,3-1,3 3,5-2,5 0,-1-3,1 0,-1 0,9 0,5 0,3 0,-1 0,-10 0,-8 0,-8 0,-4 0,-6 0,-105 0,9 0,-8 0,-7 0,6 0,2 0,-1 0,3 0,4 0,5 0,10 0,5 0,-19 0,9 0,1 0,0 0,-6 0,-16 0,-14 0,47 0,-1 0,0 0,1 0,-38 0,17 0,23 0,15 0,11 0,7 0,3 0,4 19,9-5,7 19,11-6,8 12,5 8,0 8,2 5,-5-2,-5-1,-6-5,-5-7,-4-3,-2-2,-2 0,0-5,0-3,0-5,0-5,0 0,0-4,0-2,0 1,-20-9,76-30,-7-6,17 0,9 3,-4 6,2 5,19 4,7 3,-22 3,3 3,3 1,12 1,5 4,2 1,-12 2,3 2,1 1,1 2,-10 0,2 1,1 2,0 0,0 2,4-1,0 3,0 1,0-2,-1 1,0 0,-1-2,0 2,-3-1,0-2,11 2,-1 0,-4-2,-3-2,4 2,-4-3,-6-1,15 0,-11-2,-29-4,-7-2,13-1,-15-4,-6 0,0 0,1 0,4 0,3 0,4 0,6 0,6 0,13 0,21 0,-42 0,3 0,3 0,1 0,-4 0,-2 0,34 0,-29 0,-23 0,-18 0,-13 0,-75 0,15 0,-56 0,33 0,-7-6,-5-8,-3-9,6-9,6-4,9-1,13 4,8 6,13 8,2-1,-2 4,-6-4,-9-2,-4 1,4 2,8 1,9 4,8 1,5 1,4-1,0 3,-6-3,4 8,-7-1,-2 6,-11 0,-20 0,-18 0,-20 0,36 0,-2 0,-4 0,-1 0,0 0,-1 0,6 0,2 0,-36 0,28 0,21 3,12 2,4 5,-3 4,-4 3,-9 1,-13 5,-26 7,29-10,-4-1,-12 7,-5 0,-14 6,-5-2,-7 3,-2 0,29-11,0 0,-1-1,2-2,-1 0,3-1,-27 6,3-2,9-3,3 0,11-2,3 0,7-2,3-1,-40 11,18-7,16-4,14-2,6 3,3 1,1 2,0 0,0 5,-1 0,1 4,3-1,7-1,8 0,8-3,5-1,4 0,3 3,2 5,0 7,0 4,-2-1,-3-5,-6-7,-4-8,-6-5,-4-8,-5-3,-10 0,-2 1,-2 3,1 1,3 3,4 1,6-2,9-1,4-2,4-2,-5 2,4-4,-10-1,9-2,-6 2,5 2,0-1,-4 2,6 0,-3 5,8 6,57-5,7-1,-3-11,5-6,50-13,-44 5,1-2,-1-3,1 0,-1 2,2 0,-2 0,1 2,8 2,6 2,18 0,10 1,-22 4,4 1,3 0,15 3,3 0,-1 0,2 1,-1 1,1 0,-27 1,1 0,0 0,-2 0,25 1,-2 0,0 1,-8 2,-1-1,-2 2,-1 1,-1 2,-3 0,-9 1,-2 0,-1 2,29 3,-1 1,-5 0,0-2,-4-1,0-1,-5-1,-2-3,-8 0,-3-3,-13 0,-4-2,39-2,-25 0,-15 0,1 0,-4 0,3 0,-8 0,-13 0,-9 0,-9 0,-7 2,-104 7,35-7,-6 0,-8-1,-9 0,1-1,-27-6,1-3,2-2,0-1,7 0,0 1,1 2,-2 3,22 2,-2 2,-1 1,-13 2,-1 0,-4 2,-7 1,-2 1,0 2,-5 2,-1 2,3 1,6 1,0 1,4 0,14 0,3 1,3 0,-19 6,7-3,25-2,6-2,-24 7,23-8,6-8,4-3,2-2,2 0,0 2,-8 4,-9 1,-11 3,-13 2,-21 4,45-5,-1 2,-3 2,1-1,-1 0,2 0,8-2,3-1,-41 7,13 0,12 4,9 2,8-2,10-3,3-7,1-2,3-2,-2-2,-3-2,-1 2,-2-2,1 0,5 1,6-1,6 0,3-1,6-3,59 4,0-2,52 3,-18-5,5 0,-2 0,7-3,13-2,-36 2,5 1,19 0,8 1,-18 1,4 0,3 0,12 0,4 0,1 0,-16 1,0 0,1 0,0 1,0 1,0 2,0-2,-2 1,25 2,-1-1,-3 2,-10-2,-2 2,-5 0,19 0,-7-1,-18-4,-5 0,-19 0,-5 0,37-2,-2 0,11 0,-44 0,1 0,4 0,0 0,1-1,-2-2,-3 0,-2-2,43-6,-15 0,-18 2,-17 2,-14 3,-12 1,-8 3,-7-18,-5-6,-7-18,-2 4,-3 1,1-1,2 1,-6-7,-4-1,-1 2,4 2,5 11,8 12,3 67,-1-32,2 47,-8-48,4-9,-3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9T22:30:32.6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2722 229,'70'0,"0"0,-10 0,6 0,1-2,7-1,5-1,5-2,-38 4,2 1,6-2,1 1,7 0,2 1,1 1,0 0,-5 0,0 0,-11 0,-4 0,22 0,-22 0,-13 0,-7 0,1 0,-3 0,-1 0,0 0,-1 0,-1 0,-2 0,-3 0,-1 0,3 0,-5 0,5 0,-3 0,0 0,3 0,0 0,-4 0,4 0,-3 0,4 0,-4 0,1 0,-1 0,2 0,9 0,6 0,10 0,7 0,2 0,0 0,-6 1,0 2,-1 0,0 0,5 1,3-1,11 2,20 0,-32-1,4-1,7 2,3 0,4 0,0-1,1 1,0 1,2-1,-1 0,0 0,-1-1,0 1,0 0,-4-2,-1 1,-7-1,-2 1,-5-1,-3 0,34 2,-3-2,7-1,10 1,-45 1,0-1,-2 0,-1 0,41 4,-13-2,-10 1,-6-1,-4-2,-1 0,1-2,4-1,4 0,7 0,10 0,5 0,2 0,-1 0,4 0,-43 0,2 0,3 0,1 0,2 0,1 0,2 0,2 0,0 0,0 0,-3 0,1 0,-3 0,-1-1,38-2,-15-2,-19-1,-19 0,-8-1,-5 1,2-1,5 1,2 1,4 0,6 1,0 1,12 1,10 2,10 0,7 0,-2 0,-8 0,-4 0,-3 0,-1 0,-2 0,-3 0,-5 0,-4 0,0 0,-3 0,-1 0,-4 0,0 0,7 0,2 0,6 0,19 0,-29 0,4 0,11 0,3 0,10 0,3 0,2 2,2 0,-3 1,-2 1,-6 1,-3-2,-13 1,-3-1,24 0,-26-3,-17 0,-9 0,-6 0,-4-2,-3-2,-3-10,-2 3,-2-6,-4-2,-1 3,-1-7,0 6,0 2,-1-1,-2 1,-7 0,-4-1,-6 4,-2 5,1 3,0 3,-3 1,-1 0,-5 0,-7 0,-8 0,-9 0,-6 0,-7 0,-4 0,0 0,-3 0,0 0,3 0,3 0,6 1,2 2,-2 3,-1 0,-1 0,-3 0,-4-3,-1 0,0 0,0 1,2 0,-4 1,0-2,6 4,-4-2,4-1,-4 1,-7-2,-7 4,-6-2,1-1,7-1,13-3,10 0,8 0,2 0,-6 3,-13 1,-16-1,-8 0,45-3,0 0,1 0,1 0,-42 0,5 0,8 0,6 0,6 0,2 0,-11 0,-14 0,36 0,-4 0,-2 0,0 0,0 0,0 0,4 0,1 0,-37 0,11 0,13 0,10 0,7 0,-3 0,-2 0,-9 0,-9 0,-5 0,-4 0,-3 0,0 0,-4 0,0 0,5 0,0 0,7 0,5 0,3 0,0 0,-11-4,-13 1,40 0,-2-1,-5-1,-1 0,-4-1,1 1,1-2,-1 0,4 0,1 0,-37-5,29-1,19 4,12 1,5 2,-1 3,-2-2,3 2,-1-1,1 2,0 2,1 0,-2-2,-10-1,-18-3,-17 0,-9 2,5-3,2 5,-3-5,-8 1,38 2,0 0,-4-1,1 1,0 0,1 0,-1 0,2-2,3 2,2 2,-36-2,13 1,17 3,12 0,9 0,2 0,-3 0,-5 0,-4 0,-6 0,-6 0,-1 0,3 0,9 4,10 3,6 6,8 3,5 0,2 1,2-2,1 0,-2-5,-4 2,-1-6,-2 3,4-7,-1 0,-1-2,0 0,0 3,0 0,-1 0,-2 0,2-1,0 3,1 0,1-1,2 2,-4 5,6-2,-2 5,7 1,0-2,0 4,1-2,-1-4,-2 4,-5-7,2 1,-11-5,10 0,-6-4,0 0,6 0,-6 0,1 0,1 0,-6 0,1 0,-12 0,-6 0,-7 0,-5 0,-2 0,0 3,1 6,6 3,4 3,3 0,3-2,0 0,0-1,-3 0,-2-2,-8 4,-8 0,-3 0,0 0,4-2,7-2,9-2,5-2,6-1,5 0,2-2,3 1,-1-1,-3 1,-2 0,-2 0,-4 2,-6 1,-4 3,-8 3,-5 1,-8 2,-8 3,-5 3,1 0,13-3,12-4,9-4,7-2,1-2,2-1,1-3,0 0,0-1,0 1,0 0,-2 0,0-1,-4 1,-3 2,-2 0,0-3,3 3,4-1,2-1,2-2,4 0,-1-1,6 0,2 0,0 0,4 0,-4 0,1 0,1 0,0 0,57 4,-28-3,46 4,-36-5,3 0,1-2,-2-1,-1-3,2-1,4-2,0-3,-1 4,-1 1,-1-2,4 3,1-2,1 3,0 2,-2-1,0 1,1 0,2 0,9 2,3 1,8 0,3 0,2 0,3 0,1 0,3-3,1-1,-1 2,-7-1,-1 3,-1 0,6 0,13 0,6 0,6 0,1 0,-3 0,3 3,-7 0,-10 3,-11 0,-16-3,-4 0,-2-2,8-1,6 0,6 0,4 3,3 0,9 0,3 0,-1-3,-9 0,-12 3,-11 0,-1 0,-4-1,4-2,1 0,-3 0,-2 0,-7 0,-3 0,-4 0,-3 0,-4 0,-2 0,-4 0,2 0,-4-1,5-1,-4-3,2 0,3 1,3 0,8-1,13 0,12-4,7 3,2-1,-7 2,-4 0,-3 1,-5 1,0 1,1-1,1-1,9 2,5-1,5 0,1-2,-3-2,-2 3,0-3,-1 0,2 0,-3 3,-6 1,-5 3,-8 0,-2 0,2 0,4 0,9 0,10 0,10 0,11 0,4 0,-6 0,-12 0,-21 0,-14 0,-12 0,-8 0,-4 4,1 1,4 1,1-3,1-3,-1 3,1 0,3 0,4-1,3-2,-1 0,1 0,-5 0,-1 0,-1 0,1 0,-1 0,0 0,0 0,-5 0,-3 0,4 0,-6 0,7 0,-7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BFFB-A540-6648-9625-4836B6231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73EC4-0299-014F-AB63-5613D710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F94B0-DB87-5A47-AE2A-0E1D86F6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FB195-33B6-C54F-918A-7B248F91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38E47-E1D2-464F-84C8-7CF125C7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2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39E2-8162-854A-9785-5C0F887B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9A83B-A163-C845-9E2F-242B3E72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1843-8078-8E4F-8AC3-9CABB3CE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168B9-963D-5547-88F3-E66B21026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0DBA-6DFD-EC49-89EB-D72108C3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A7D84-2420-C449-A619-DE23F7AE4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89566-ACC1-2E48-8FA3-7D191784C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F448E-F29F-884C-AD6B-D96AC7BC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FAC67-CC10-C84A-A4CE-4B65A7F9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6715D-9921-8940-8B6B-19FEC38D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AAAF-162B-764C-9165-99A03925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F611-392F-DE4F-869D-D71D33C98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8EED-AC6C-364B-9B86-E7777D62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5717A-C572-9F4A-8C49-35876F4B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F19E1-DD71-9048-A713-8333C81F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69D8-0C4B-4C49-954B-B50510DC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C253F-263A-9548-A099-C98753CC6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C5EEA-A592-FA4D-B776-28DE6814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A7AD-6FAE-E047-B091-0E5E743A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A0334-B68E-0644-8F59-DB61E640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E8FA-CF49-3F41-A16F-3BCB1848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15DF-683F-CA4F-B72E-077596B1A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0DF0-3BB7-4A45-AAED-0ED8798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C2B11-07E0-AA49-8CAB-02F7E3B0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39DF7-CBF9-E74C-B379-C9291CD3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7A2C5-C891-D84D-9269-2CE5A7DE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1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0516-810D-3146-A79C-F110832A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1F2ED-DA19-0147-86CB-F00596637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B8081-56DC-E84A-92B5-98898A06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6D4B9-57CA-A545-B68A-D59E61081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9C2E1-3752-6148-A1AE-8BD5EED32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DC856-1C30-9A45-A8B9-2CBD4963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0F0AE-49BE-2041-8FD8-B825604C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92C59-772A-6242-81EB-4F2695D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3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B5D2-BF11-1047-9083-119184BF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F0279-DC95-1944-A206-6B077F0A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981DB-E2D7-EA48-82BE-628C37BE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B7645-C9C2-1E48-A9C3-BFF2634E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9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9D316-3D33-5145-854C-38AAD7F3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8E516-C2C9-9148-83F9-7F7F6446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85027-4659-ED4A-AEC6-1B447F65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5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B70-3B6B-7C46-932B-D8202847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4202-47F6-374E-B56D-13004790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41383-C902-B745-815D-A6E6B8C6A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057A3-65A5-ED42-98E3-7340343E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EA6D-495E-754E-9B75-49BF9C70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1FE09-6AC0-B648-BB6F-7210AA6C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9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CC57-A14E-2145-A748-1258E07D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B45EF-9D37-2641-927E-67A6D4CF4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982-4DDE-BC40-9231-AEAFF2CC4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DD25F-1CC5-814E-A0F3-7D4E5816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9E17A-3562-B641-B9A8-6360810D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FDCFE-5830-8541-81C5-9937B204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3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27420-8314-BA4E-BA14-76D22FE5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39A44-6E65-7546-A1B9-B02089564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ubik" pitchFamily="2" charset="-79"/>
              </a:defRPr>
            </a:lvl1pPr>
          </a:lstStyle>
          <a:p>
            <a:fld id="{8F923C7D-B11C-8E43-A742-35D7D77F5333}" type="datetimeFigureOut">
              <a:rPr lang="en-US" smtClean="0"/>
              <a:pPr/>
              <a:t>6/5/23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4D054-124A-2040-A81D-AB921CEAC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ubik" pitchFamily="2" charset="-79"/>
              </a:defRPr>
            </a:lvl1pPr>
          </a:lstStyle>
          <a:p>
            <a:fld id="{8A69B41D-D4B6-FD40-8C8E-00FA624578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4328C7BD-97E0-8746-BE4A-081D2E08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63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ubik" pitchFamily="2" charset="-79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n.neurology.org/content/98/23/973" TargetMode="External"/><Relationship Id="rId3" Type="http://schemas.openxmlformats.org/officeDocument/2006/relationships/hyperlink" Target="https://www.ncbi.nlm.nih.gov/pmc/articles/PMC8462840/" TargetMode="External"/><Relationship Id="rId7" Type="http://schemas.openxmlformats.org/officeDocument/2006/relationships/hyperlink" Target="https://www.jabfm.org/content/36/1/19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6008017/" TargetMode="External"/><Relationship Id="rId5" Type="http://schemas.openxmlformats.org/officeDocument/2006/relationships/hyperlink" Target="https://med.stanford.edu/content/dam/sm/gme/gme_community/ACGME_conference/2019/SES059%20-%20Beyond%20Collaboration-Real-Time%20Integration%20with%20the%20C-Suite%20Using%20CLER%20ACGME%20and%20GME%20Data_FINAL.pdf" TargetMode="External"/><Relationship Id="rId4" Type="http://schemas.openxmlformats.org/officeDocument/2006/relationships/hyperlink" Target="https://www.ncbi.nlm.nih.gov/pmc/articles/PMC8782116/" TargetMode="External"/><Relationship Id="rId9" Type="http://schemas.openxmlformats.org/officeDocument/2006/relationships/hyperlink" Target="https://www.tandfonline.com/doi/full/10.1080/20009666.2021.196138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45423-99F1-35DA-E93C-A7AA04550F48}"/>
              </a:ext>
            </a:extLst>
          </p:cNvPr>
          <p:cNvSpPr txBox="1"/>
          <p:nvPr/>
        </p:nvSpPr>
        <p:spPr>
          <a:xfrm>
            <a:off x="1" y="2232958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rgbClr val="FA6400"/>
                </a:solidFill>
                <a:latin typeface="FjallaOne" panose="02000506040000020004" pitchFamily="2" charset="77"/>
              </a:rPr>
              <a:t>THE GME AND C-SUITE RELATIONSHIP;</a:t>
            </a:r>
            <a:br>
              <a:rPr lang="en-US" sz="6400" dirty="0">
                <a:solidFill>
                  <a:srgbClr val="FA6400"/>
                </a:solidFill>
                <a:latin typeface="FjallaOne" panose="02000506040000020004" pitchFamily="2" charset="77"/>
              </a:rPr>
            </a:br>
            <a:r>
              <a:rPr lang="en-US" sz="6400" dirty="0">
                <a:solidFill>
                  <a:srgbClr val="FA6400"/>
                </a:solidFill>
                <a:latin typeface="FjallaOne" panose="02000506040000020004" pitchFamily="2" charset="77"/>
              </a:rPr>
              <a:t>PEARLS AND PITFALLS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4CED5-3534-04BB-0880-8CB734F9C765}"/>
              </a:ext>
            </a:extLst>
          </p:cNvPr>
          <p:cNvSpPr txBox="1"/>
          <p:nvPr/>
        </p:nvSpPr>
        <p:spPr>
          <a:xfrm>
            <a:off x="584026" y="4356616"/>
            <a:ext cx="11040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3666A"/>
                </a:solidFill>
                <a:latin typeface="Rubik" pitchFamily="2" charset="-79"/>
                <a:cs typeface="Rubik" pitchFamily="2" charset="-79"/>
              </a:rPr>
              <a:t>MO SOM, D.O. MS</a:t>
            </a:r>
          </a:p>
          <a:p>
            <a:pPr algn="ctr"/>
            <a:r>
              <a:rPr lang="en-US" sz="3600" dirty="0">
                <a:solidFill>
                  <a:srgbClr val="63666A"/>
                </a:solidFill>
                <a:latin typeface="Rubik" pitchFamily="2" charset="-79"/>
                <a:cs typeface="Rubik" pitchFamily="2" charset="-79"/>
              </a:rPr>
              <a:t>JUNE 7, 2023</a:t>
            </a:r>
          </a:p>
        </p:txBody>
      </p:sp>
    </p:spTree>
    <p:extLst>
      <p:ext uri="{BB962C8B-B14F-4D97-AF65-F5344CB8AC3E}">
        <p14:creationId xmlns:p14="http://schemas.microsoft.com/office/powerpoint/2010/main" val="230173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93D6E-F700-FB4D-8333-A087C39ACBA6}"/>
              </a:ext>
            </a:extLst>
          </p:cNvPr>
          <p:cNvSpPr txBox="1"/>
          <p:nvPr/>
        </p:nvSpPr>
        <p:spPr>
          <a:xfrm>
            <a:off x="584026" y="2967349"/>
            <a:ext cx="110401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dirty="0">
                <a:solidFill>
                  <a:srgbClr val="FB6400"/>
                </a:solidFill>
                <a:latin typeface="FjallaOne" panose="02000506040000020004" pitchFamily="2" charset="77"/>
              </a:rPr>
              <a:t>THE PITFALLS OF GME</a:t>
            </a:r>
          </a:p>
        </p:txBody>
      </p:sp>
    </p:spTree>
    <p:extLst>
      <p:ext uri="{BB962C8B-B14F-4D97-AF65-F5344CB8AC3E}">
        <p14:creationId xmlns:p14="http://schemas.microsoft.com/office/powerpoint/2010/main" val="2927255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DISCIPLINARY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E5C0-D1F9-2496-C223-F28B61EEC9CB}"/>
              </a:ext>
            </a:extLst>
          </p:cNvPr>
          <p:cNvSpPr txBox="1"/>
          <p:nvPr/>
        </p:nvSpPr>
        <p:spPr>
          <a:xfrm>
            <a:off x="584025" y="1660290"/>
            <a:ext cx="1124152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12121"/>
                </a:solidFill>
                <a:effectLst/>
                <a:latin typeface="Rubik" pitchFamily="2" charset="-79"/>
                <a:cs typeface="Rubik" pitchFamily="2" charset="-79"/>
              </a:rPr>
              <a:t>Non-Reviewable/Informal Actions are any additional training, supervision, or assistance above what is typical for training in the specialty</a:t>
            </a:r>
            <a:endParaRPr lang="en-US" sz="2400" u="sng" baseline="30000" dirty="0">
              <a:solidFill>
                <a:srgbClr val="376FAA"/>
              </a:solidFill>
              <a:latin typeface="Rubik" pitchFamily="2" charset="-79"/>
              <a:cs typeface="Rubik" pitchFamily="2" charset="-79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12121"/>
                </a:solidFill>
                <a:effectLst/>
                <a:latin typeface="Rubik" pitchFamily="2" charset="-79"/>
                <a:cs typeface="Rubik" pitchFamily="2" charset="-79"/>
              </a:rPr>
              <a:t>Reviewable/Formal Actions are based on a decision that the performance or conduct of a learner falls short of program requirements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12121"/>
                </a:solidFill>
                <a:effectLst/>
                <a:latin typeface="Rubik" pitchFamily="2" charset="-79"/>
                <a:cs typeface="Rubik" pitchFamily="2" charset="-79"/>
              </a:rPr>
              <a:t>Designated Institutional Official (DIO) notification should occur in all cases of formal remediation and may be advisable with informal remediation in some cases.</a:t>
            </a:r>
            <a:endParaRPr lang="en-US" sz="24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147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WHY HR SHOULD NOT BE THE SOLE RESPONSIBILITY PARTY IN GME DISCIPLINARY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6A0C6-9079-DF8C-4266-7843C6642860}"/>
              </a:ext>
            </a:extLst>
          </p:cNvPr>
          <p:cNvSpPr txBox="1"/>
          <p:nvPr/>
        </p:nvSpPr>
        <p:spPr>
          <a:xfrm>
            <a:off x="584026" y="2184272"/>
            <a:ext cx="1106686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Rubik" pitchFamily="2" charset="-79"/>
                <a:cs typeface="Rubik" pitchFamily="2" charset="-79"/>
              </a:rPr>
              <a:t>Residents and fellows are in a unique position as they are hospital employees and learners simultaneously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Rubik" pitchFamily="2" charset="-79"/>
                <a:cs typeface="Rubik" pitchFamily="2" charset="-79"/>
              </a:rPr>
              <a:t>The ACGME Common Program Requirements charge the program director with ensuring compliance with mandates for trainees to raise a grievance and have the benefit of due process.</a:t>
            </a:r>
            <a:endParaRPr lang="en-US" sz="2400" dirty="0">
              <a:latin typeface="Rubik" pitchFamily="2" charset="-79"/>
              <a:cs typeface="Rubik" pitchFamily="2" charset="-79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ubik" pitchFamily="2" charset="-79"/>
                <a:cs typeface="Rubik" pitchFamily="2" charset="-79"/>
              </a:rPr>
              <a:t>The </a:t>
            </a:r>
            <a:r>
              <a:rPr lang="en-US" sz="2400" dirty="0">
                <a:effectLst/>
                <a:latin typeface="Rubik" pitchFamily="2" charset="-79"/>
                <a:cs typeface="Rubik" pitchFamily="2" charset="-79"/>
              </a:rPr>
              <a:t>ACGME institutional requirements specify that sponsoring institutions must have a policy that provides residents and fellows with due process upon suspension, nonrenewal, non-promotion, or dismissal</a:t>
            </a:r>
            <a:endParaRPr lang="en-US" sz="24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815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THE GRADUATE MEDICAL EDUCATION</a:t>
            </a:r>
            <a:b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</a:br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COMPLIANCE PROJECT</a:t>
            </a:r>
          </a:p>
        </p:txBody>
      </p:sp>
      <p:pic>
        <p:nvPicPr>
          <p:cNvPr id="2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4D148073-A99F-8237-71AB-B950C64511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5339" b="32296"/>
          <a:stretch/>
        </p:blipFill>
        <p:spPr>
          <a:xfrm>
            <a:off x="316898" y="2208944"/>
            <a:ext cx="5690062" cy="296643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D41279-113D-8124-989C-FD354B0DB02F}"/>
                  </a:ext>
                </a:extLst>
              </p14:cNvPr>
              <p14:cNvContentPartPr/>
              <p14:nvPr/>
            </p14:nvContentPartPr>
            <p14:xfrm>
              <a:off x="595137" y="3888974"/>
              <a:ext cx="2023280" cy="111871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D41279-113D-8124-989C-FD354B0DB0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144" y="3780955"/>
                <a:ext cx="2130905" cy="133439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BDBC1E1-4E28-1EA3-5660-A7A094700B1B}"/>
              </a:ext>
            </a:extLst>
          </p:cNvPr>
          <p:cNvSpPr txBox="1"/>
          <p:nvPr/>
        </p:nvSpPr>
        <p:spPr>
          <a:xfrm>
            <a:off x="6274088" y="2681555"/>
            <a:ext cx="53355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ubik" pitchFamily="2" charset="-79"/>
                <a:cs typeface="Rubik" pitchFamily="2" charset="-79"/>
              </a:rPr>
              <a:t>“…it appears that his termination was most likely related to the personal agenda of his program director, who has a long list of complaints against him in this petition. It also appears that institutional and ACGME due processes were not followed.”</a:t>
            </a:r>
          </a:p>
        </p:txBody>
      </p:sp>
    </p:spTree>
    <p:extLst>
      <p:ext uri="{BB962C8B-B14F-4D97-AF65-F5344CB8AC3E}">
        <p14:creationId xmlns:p14="http://schemas.microsoft.com/office/powerpoint/2010/main" val="3756312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THE GRADUATE MEDICAL EDUCATION</a:t>
            </a:r>
            <a:b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</a:br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COMPLIANCE PROJECT</a:t>
            </a:r>
          </a:p>
        </p:txBody>
      </p:sp>
      <p:pic>
        <p:nvPicPr>
          <p:cNvPr id="7" name="Content Placeholder 8" descr="Text, letter&#10;&#10;Description automatically generated">
            <a:extLst>
              <a:ext uri="{FF2B5EF4-FFF2-40B4-BE49-F238E27FC236}">
                <a16:creationId xmlns:a16="http://schemas.microsoft.com/office/drawing/2014/main" id="{432D53B2-389F-5DF9-0C31-068DD0B86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05"/>
          <a:stretch/>
        </p:blipFill>
        <p:spPr>
          <a:xfrm>
            <a:off x="408397" y="2228530"/>
            <a:ext cx="5509517" cy="24009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A40A622-FFFD-BB4C-2E01-CFFFCE1DEE0C}"/>
                  </a:ext>
                </a:extLst>
              </p14:cNvPr>
              <p14:cNvContentPartPr/>
              <p14:nvPr/>
            </p14:nvContentPartPr>
            <p14:xfrm>
              <a:off x="582329" y="3648906"/>
              <a:ext cx="4314352" cy="29363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A40A622-FFFD-BB4C-2E01-CFFFCE1DEE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332" y="3540952"/>
                <a:ext cx="4421986" cy="50918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C7BE97C-9BBF-7B07-190A-B5FDFA1ADA06}"/>
              </a:ext>
            </a:extLst>
          </p:cNvPr>
          <p:cNvSpPr txBox="1"/>
          <p:nvPr/>
        </p:nvSpPr>
        <p:spPr>
          <a:xfrm>
            <a:off x="6274088" y="2681555"/>
            <a:ext cx="53355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ubik" pitchFamily="2" charset="-79"/>
                <a:cs typeface="Rubik" pitchFamily="2" charset="-79"/>
              </a:rPr>
              <a:t>“…it seems that no faculty attempted to identify and help her improve specific supposed deficiencies. Meanwhile, the complaints started to pile up. For example, there is a criticism that she was deficient in the OR, so she was given less time in the OR in order to ‘work on the basics’.”</a:t>
            </a:r>
          </a:p>
        </p:txBody>
      </p:sp>
    </p:spTree>
    <p:extLst>
      <p:ext uri="{BB962C8B-B14F-4D97-AF65-F5344CB8AC3E}">
        <p14:creationId xmlns:p14="http://schemas.microsoft.com/office/powerpoint/2010/main" val="298840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CAN I DISCLOSE NEGATIVE PERFORMANCE</a:t>
            </a:r>
            <a:b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</a:br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MEASURES INTERNALLY?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4F87E-A7F0-A8E5-5604-2863F8D2D394}"/>
              </a:ext>
            </a:extLst>
          </p:cNvPr>
          <p:cNvSpPr txBox="1"/>
          <p:nvPr/>
        </p:nvSpPr>
        <p:spPr>
          <a:xfrm>
            <a:off x="584026" y="2184272"/>
            <a:ext cx="1106686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Rubik" pitchFamily="2" charset="-79"/>
                <a:cs typeface="Rubik" pitchFamily="2" charset="-79"/>
              </a:rPr>
              <a:t>Case law supports educators' critical evaluation of a trainee's performance and abilities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Rubik" pitchFamily="2" charset="-79"/>
                <a:cs typeface="Rubik" pitchFamily="2" charset="-79"/>
              </a:rPr>
              <a:t>Kraft v William decision upholds the dissemination of this information within an educational institution</a:t>
            </a:r>
            <a:endParaRPr lang="en-US" sz="24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04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CAN I DISCLOSE NEGATIVE PERFORMANCE</a:t>
            </a:r>
            <a:b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</a:br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MEASURES EXTERNALLY?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4F87E-A7F0-A8E5-5604-2863F8D2D394}"/>
              </a:ext>
            </a:extLst>
          </p:cNvPr>
          <p:cNvSpPr txBox="1"/>
          <p:nvPr/>
        </p:nvSpPr>
        <p:spPr>
          <a:xfrm>
            <a:off x="584026" y="2184272"/>
            <a:ext cx="737844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12121"/>
                </a:solidFill>
                <a:effectLst/>
                <a:latin typeface="Rubik" pitchFamily="2" charset="-79"/>
                <a:cs typeface="Rubik" pitchFamily="2" charset="-79"/>
              </a:rPr>
              <a:t>Educators are bound by an ethical obligation and professional duty to truthfully report formal remediation and/or probation (when solicited)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12121"/>
                </a:solidFill>
                <a:effectLst/>
                <a:latin typeface="Rubik" pitchFamily="2" charset="-79"/>
                <a:cs typeface="Rubik" pitchFamily="2" charset="-79"/>
              </a:rPr>
              <a:t>Legal action could potentially be sought by the trainee if he or she believes the probation status was unwarranted and/or inaccurate, or the disclosure of his or her status was improper</a:t>
            </a:r>
            <a:endParaRPr lang="en-US" sz="2400" dirty="0">
              <a:solidFill>
                <a:srgbClr val="212121"/>
              </a:solidFill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073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WHAT ABOUT THE LEGAL IMPLICATIONS FOR</a:t>
            </a:r>
            <a:b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</a:br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DISMISSING A RESIDENT?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4F87E-A7F0-A8E5-5604-2863F8D2D394}"/>
              </a:ext>
            </a:extLst>
          </p:cNvPr>
          <p:cNvSpPr txBox="1"/>
          <p:nvPr/>
        </p:nvSpPr>
        <p:spPr>
          <a:xfrm>
            <a:off x="584026" y="2184272"/>
            <a:ext cx="10625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Rubik" pitchFamily="2" charset="-79"/>
                <a:cs typeface="Rubik" pitchFamily="2" charset="-79"/>
              </a:rPr>
              <a:t>While unsuccessful remediation resulting in dismissal poses possible liability, institutions are generally on solid legal ground</a:t>
            </a:r>
          </a:p>
        </p:txBody>
      </p:sp>
    </p:spTree>
    <p:extLst>
      <p:ext uri="{BB962C8B-B14F-4D97-AF65-F5344CB8AC3E}">
        <p14:creationId xmlns:p14="http://schemas.microsoft.com/office/powerpoint/2010/main" val="95215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WHAT HAPPENS WHEN A DISABILITY IS DISCOVERED?</a:t>
            </a:r>
          </a:p>
        </p:txBody>
      </p:sp>
      <p:pic>
        <p:nvPicPr>
          <p:cNvPr id="2" name="Content Placeholder 5" descr="A doctor holding a clipboard&#10;&#10;Description automatically generated with medium confidence">
            <a:extLst>
              <a:ext uri="{FF2B5EF4-FFF2-40B4-BE49-F238E27FC236}">
                <a16:creationId xmlns:a16="http://schemas.microsoft.com/office/drawing/2014/main" id="{F88CEFFC-19E1-9591-ADF0-AB7C999A4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361"/>
          <a:stretch/>
        </p:blipFill>
        <p:spPr>
          <a:xfrm>
            <a:off x="6243421" y="1430299"/>
            <a:ext cx="5656136" cy="39974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5A755-949B-72FF-2A37-2EDFA93ADCBA}"/>
              </a:ext>
            </a:extLst>
          </p:cNvPr>
          <p:cNvSpPr txBox="1"/>
          <p:nvPr/>
        </p:nvSpPr>
        <p:spPr>
          <a:xfrm>
            <a:off x="516976" y="1660290"/>
            <a:ext cx="52165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12121"/>
                </a:solidFill>
                <a:effectLst/>
                <a:latin typeface="Rubik" pitchFamily="2" charset="-79"/>
                <a:cs typeface="Rubik" pitchFamily="2" charset="-79"/>
              </a:rPr>
              <a:t>When a disability is discovered during training, programs should protect the resident by collaborating with institutional officials familiar with the Americans with Disabilities Act.</a:t>
            </a:r>
          </a:p>
        </p:txBody>
      </p:sp>
    </p:spTree>
    <p:extLst>
      <p:ext uri="{BB962C8B-B14F-4D97-AF65-F5344CB8AC3E}">
        <p14:creationId xmlns:p14="http://schemas.microsoft.com/office/powerpoint/2010/main" val="2117753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RESIDENCY UNIONIZATION</a:t>
            </a:r>
          </a:p>
        </p:txBody>
      </p:sp>
      <p:pic>
        <p:nvPicPr>
          <p:cNvPr id="2" name="Content Placeholder 6" descr="Timeline&#10;&#10;Description automatically generated">
            <a:extLst>
              <a:ext uri="{FF2B5EF4-FFF2-40B4-BE49-F238E27FC236}">
                <a16:creationId xmlns:a16="http://schemas.microsoft.com/office/drawing/2014/main" id="{45FAC25E-3756-76E4-02BF-C8A483ACC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708" b="44713"/>
          <a:stretch/>
        </p:blipFill>
        <p:spPr>
          <a:xfrm>
            <a:off x="584026" y="1777254"/>
            <a:ext cx="6412675" cy="2528239"/>
          </a:xfrm>
          <a:prstGeom prst="rect">
            <a:avLst/>
          </a:prstGeom>
        </p:spPr>
      </p:pic>
      <p:pic>
        <p:nvPicPr>
          <p:cNvPr id="3" name="Content Placeholder 6" descr="Timeline&#10;&#10;Description automatically generated">
            <a:extLst>
              <a:ext uri="{FF2B5EF4-FFF2-40B4-BE49-F238E27FC236}">
                <a16:creationId xmlns:a16="http://schemas.microsoft.com/office/drawing/2014/main" id="{B67142D3-6410-369E-7595-8B47DD019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804" r="8299"/>
          <a:stretch/>
        </p:blipFill>
        <p:spPr>
          <a:xfrm>
            <a:off x="6388013" y="1674512"/>
            <a:ext cx="5581380" cy="20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7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93D6E-F700-FB4D-8333-A087C39ACBA6}"/>
              </a:ext>
            </a:extLst>
          </p:cNvPr>
          <p:cNvSpPr txBox="1"/>
          <p:nvPr/>
        </p:nvSpPr>
        <p:spPr>
          <a:xfrm>
            <a:off x="584026" y="2967349"/>
            <a:ext cx="110401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dirty="0">
                <a:solidFill>
                  <a:srgbClr val="FB6400"/>
                </a:solidFill>
                <a:latin typeface="FjallaOne" panose="02000506040000020004" pitchFamily="2" charset="77"/>
              </a:rPr>
              <a:t>HISTORICAL PERSPECTIVE</a:t>
            </a:r>
          </a:p>
        </p:txBody>
      </p:sp>
    </p:spTree>
    <p:extLst>
      <p:ext uri="{BB962C8B-B14F-4D97-AF65-F5344CB8AC3E}">
        <p14:creationId xmlns:p14="http://schemas.microsoft.com/office/powerpoint/2010/main" val="405067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93D6E-F700-FB4D-8333-A087C39ACBA6}"/>
              </a:ext>
            </a:extLst>
          </p:cNvPr>
          <p:cNvSpPr txBox="1"/>
          <p:nvPr/>
        </p:nvSpPr>
        <p:spPr>
          <a:xfrm>
            <a:off x="584026" y="2967349"/>
            <a:ext cx="110401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dirty="0">
                <a:solidFill>
                  <a:srgbClr val="FB6400"/>
                </a:solidFill>
                <a:latin typeface="FjallaOne" panose="02000506040000020004" pitchFamily="2" charset="77"/>
              </a:rPr>
              <a:t>THE PEARLS</a:t>
            </a:r>
          </a:p>
        </p:txBody>
      </p:sp>
    </p:spTree>
    <p:extLst>
      <p:ext uri="{BB962C8B-B14F-4D97-AF65-F5344CB8AC3E}">
        <p14:creationId xmlns:p14="http://schemas.microsoft.com/office/powerpoint/2010/main" val="359366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CLINICAL LEARNING ENVIRONMENT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E5C0-D1F9-2496-C223-F28B61EEC9CB}"/>
              </a:ext>
            </a:extLst>
          </p:cNvPr>
          <p:cNvSpPr txBox="1"/>
          <p:nvPr/>
        </p:nvSpPr>
        <p:spPr>
          <a:xfrm>
            <a:off x="584026" y="1660290"/>
            <a:ext cx="1090248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Rubik" pitchFamily="2" charset="-79"/>
                <a:cs typeface="Rubik" pitchFamily="2" charset="-79"/>
              </a:rPr>
              <a:t>P</a:t>
            </a:r>
            <a:r>
              <a:rPr lang="en-US" sz="2400" dirty="0">
                <a:solidFill>
                  <a:srgbClr val="202124"/>
                </a:solidFill>
                <a:effectLst/>
                <a:latin typeface="Rubik" pitchFamily="2" charset="-79"/>
                <a:cs typeface="Rubik" pitchFamily="2" charset="-79"/>
              </a:rPr>
              <a:t>rovides leaders of hospitals, medical centers, and other clinical settings with formative feedback through site visits that explore six Focus Areas: Patient Safety; Health Care Quality; Supervision; Teaming; Well-Being; and Professionalism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Rubik" pitchFamily="2" charset="-79"/>
                <a:cs typeface="Rubik" pitchFamily="2" charset="-79"/>
              </a:rPr>
              <a:t>Only accreditation link is that a SI must complete a CLER site visit if contacted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Rubik" pitchFamily="2" charset="-79"/>
                <a:cs typeface="Rubik" pitchFamily="2" charset="-79"/>
              </a:rPr>
              <a:t>Egregious findings may prompt further evaluations</a:t>
            </a:r>
            <a:endParaRPr lang="en-US" sz="2400" dirty="0">
              <a:solidFill>
                <a:srgbClr val="202124"/>
              </a:solidFill>
              <a:effectLst/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3895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SOCIAL DETERMINANTS OF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E5C0-D1F9-2496-C223-F28B61EEC9CB}"/>
              </a:ext>
            </a:extLst>
          </p:cNvPr>
          <p:cNvSpPr txBox="1"/>
          <p:nvPr/>
        </p:nvSpPr>
        <p:spPr>
          <a:xfrm>
            <a:off x="584026" y="1660290"/>
            <a:ext cx="11196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effectLst/>
                <a:latin typeface="Rubik" pitchFamily="2" charset="-79"/>
              </a:rPr>
              <a:t>GME programs are required to focus on patient safety and social determinants of health (SDOH), which encourages health systems to increase their focus on these areas. </a:t>
            </a:r>
            <a:endParaRPr lang="en-US" sz="2400" dirty="0">
              <a:latin typeface="Rubik" pitchFamily="2" charset="-79"/>
            </a:endParaRPr>
          </a:p>
        </p:txBody>
      </p:sp>
      <p:pic>
        <p:nvPicPr>
          <p:cNvPr id="7" name="Content Placeholder 5" descr="https://cdn.edhub.ama-assn.org/ama/content_public/journal/steps-forward/937327/stepsforward-2018-0008-">
            <a:extLst>
              <a:ext uri="{FF2B5EF4-FFF2-40B4-BE49-F238E27FC236}">
                <a16:creationId xmlns:a16="http://schemas.microsoft.com/office/drawing/2014/main" id="{5BF1963F-D02D-E721-86BA-E679B68E3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3" t="5473" r="931" b="2884"/>
          <a:stretch/>
        </p:blipFill>
        <p:spPr>
          <a:xfrm>
            <a:off x="584026" y="2781961"/>
            <a:ext cx="8156213" cy="2700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D735B8-0A45-4A54-79AA-FFCCC3D4A104}"/>
              </a:ext>
            </a:extLst>
          </p:cNvPr>
          <p:cNvSpPr txBox="1"/>
          <p:nvPr/>
        </p:nvSpPr>
        <p:spPr>
          <a:xfrm>
            <a:off x="512183" y="6327059"/>
            <a:ext cx="9082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US" sz="1200" dirty="0" err="1">
                <a:latin typeface="Rubik" pitchFamily="2" charset="-79"/>
                <a:cs typeface="Rubik" pitchFamily="2" charset="-79"/>
              </a:rPr>
              <a:t>edhub.ama-assn.org</a:t>
            </a:r>
            <a:r>
              <a:rPr lang="en-US" sz="1200" dirty="0">
                <a:latin typeface="Rubik" pitchFamily="2" charset="-79"/>
                <a:cs typeface="Rubik" pitchFamily="2" charset="-79"/>
              </a:rPr>
              <a:t>/steps-forward/module/2702762</a:t>
            </a:r>
          </a:p>
        </p:txBody>
      </p:sp>
    </p:spTree>
    <p:extLst>
      <p:ext uri="{BB962C8B-B14F-4D97-AF65-F5344CB8AC3E}">
        <p14:creationId xmlns:p14="http://schemas.microsoft.com/office/powerpoint/2010/main" val="2835470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6C771B5-F0F8-8B4F-847F-D9AE3171F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177" y="659612"/>
            <a:ext cx="10905066" cy="46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7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5678CC8-1B5C-28BC-FA85-741AAB762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435416"/>
            <a:ext cx="11277600" cy="48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8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NP vs RESIDENCY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E5C0-D1F9-2496-C223-F28B61EEC9CB}"/>
              </a:ext>
            </a:extLst>
          </p:cNvPr>
          <p:cNvSpPr txBox="1"/>
          <p:nvPr/>
        </p:nvSpPr>
        <p:spPr>
          <a:xfrm>
            <a:off x="584026" y="1660290"/>
            <a:ext cx="52516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Rubik" pitchFamily="2" charset="-79"/>
                <a:cs typeface="Rubik" pitchFamily="2" charset="-79"/>
              </a:rPr>
              <a:t>R</a:t>
            </a:r>
            <a:r>
              <a:rPr lang="en-US" sz="2400" dirty="0">
                <a:effectLst/>
                <a:latin typeface="Rubik" pitchFamily="2" charset="-79"/>
                <a:cs typeface="Rubik" pitchFamily="2" charset="-79"/>
              </a:rPr>
              <a:t>eplacing residents with advanced practice providers increases cost to an institution with no change in patient outcomes, resulting in net financial loss. </a:t>
            </a:r>
          </a:p>
        </p:txBody>
      </p:sp>
      <p:pic>
        <p:nvPicPr>
          <p:cNvPr id="2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6022A0-6CFD-1E6E-B1F7-C10FE81EF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67" t="10810" r="-6169" b="3604"/>
          <a:stretch/>
        </p:blipFill>
        <p:spPr>
          <a:xfrm>
            <a:off x="5835648" y="1369616"/>
            <a:ext cx="6356352" cy="4269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E3590A-3E07-FD7C-D34F-61FD35D06E8A}"/>
              </a:ext>
            </a:extLst>
          </p:cNvPr>
          <p:cNvSpPr/>
          <p:nvPr/>
        </p:nvSpPr>
        <p:spPr>
          <a:xfrm>
            <a:off x="5622324" y="1272746"/>
            <a:ext cx="2557849" cy="387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97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PUBLIC HEALTH EMERGENCIES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E5C0-D1F9-2496-C223-F28B61EEC9CB}"/>
              </a:ext>
            </a:extLst>
          </p:cNvPr>
          <p:cNvSpPr txBox="1"/>
          <p:nvPr/>
        </p:nvSpPr>
        <p:spPr>
          <a:xfrm>
            <a:off x="584026" y="1660290"/>
            <a:ext cx="4494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ubik" pitchFamily="2" charset="-79"/>
                <a:cs typeface="Rubik" pitchFamily="2" charset="-79"/>
              </a:rPr>
              <a:t>T</a:t>
            </a:r>
            <a:r>
              <a:rPr lang="en-US" sz="2400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rainees serve as a ready pool of re-deployable healthcare providers if public health emergencies arise.</a:t>
            </a:r>
            <a:endParaRPr lang="en-US" sz="2200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56B5E26-CACB-787D-EEBE-7874AE703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7816" b="4939"/>
          <a:stretch/>
        </p:blipFill>
        <p:spPr>
          <a:xfrm>
            <a:off x="6071753" y="1407679"/>
            <a:ext cx="5222322" cy="41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59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0" descr="A picture containing map&#10;&#10;Description automatically generated">
            <a:extLst>
              <a:ext uri="{FF2B5EF4-FFF2-40B4-BE49-F238E27FC236}">
                <a16:creationId xmlns:a16="http://schemas.microsoft.com/office/drawing/2014/main" id="{AB00B69C-6E26-D1B4-595A-2F7DC40A4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046" b="7433"/>
          <a:stretch/>
        </p:blipFill>
        <p:spPr>
          <a:xfrm>
            <a:off x="3328826" y="1315093"/>
            <a:ext cx="8578922" cy="4073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4FABAE-7A14-EEF1-B421-7BD4C4B7F020}"/>
              </a:ext>
            </a:extLst>
          </p:cNvPr>
          <p:cNvSpPr txBox="1"/>
          <p:nvPr/>
        </p:nvSpPr>
        <p:spPr>
          <a:xfrm>
            <a:off x="584026" y="538619"/>
            <a:ext cx="11607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PRIMARY CARE HEALTH PROFESSIONAL SHORTAGE AREAS (HPSAs)</a:t>
            </a:r>
          </a:p>
        </p:txBody>
      </p:sp>
      <p:pic>
        <p:nvPicPr>
          <p:cNvPr id="13" name="Content Placeholder 10" descr="A picture containing map&#10;&#10;Description automatically generated">
            <a:extLst>
              <a:ext uri="{FF2B5EF4-FFF2-40B4-BE49-F238E27FC236}">
                <a16:creationId xmlns:a16="http://schemas.microsoft.com/office/drawing/2014/main" id="{20EC4AE6-6C6B-2BC2-82D3-E13D76D70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" t="94255" r="-120" b="-2479"/>
          <a:stretch/>
        </p:blipFill>
        <p:spPr>
          <a:xfrm>
            <a:off x="3328826" y="6319381"/>
            <a:ext cx="8578922" cy="4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9C66B65-BDC8-9DD1-CF5F-FD58FD79C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9709" y="721661"/>
            <a:ext cx="10905066" cy="47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65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BE145-C1E0-0F8A-EB3D-30947CA3109E}"/>
              </a:ext>
            </a:extLst>
          </p:cNvPr>
          <p:cNvSpPr txBox="1"/>
          <p:nvPr/>
        </p:nvSpPr>
        <p:spPr>
          <a:xfrm>
            <a:off x="584026" y="1518067"/>
            <a:ext cx="1112504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Rubik" pitchFamily="2" charset="-79"/>
                <a:cs typeface="Rubik" pitchFamily="2" charset="-79"/>
                <a:hlinkClick r:id="rId3"/>
              </a:rPr>
              <a:t>https://www.ncbi.nlm.nih.gov/pmc/articles/PMC8462840/</a:t>
            </a: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Rubik" pitchFamily="2" charset="-79"/>
                <a:cs typeface="Rubik" pitchFamily="2" charset="-79"/>
                <a:hlinkClick r:id="rId4"/>
              </a:rPr>
              <a:t>https://www.ncbi.nlm.nih.gov/pmc/articles/PMC8782116/</a:t>
            </a: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Rubik" pitchFamily="2" charset="-79"/>
                <a:cs typeface="Rubik" pitchFamily="2" charset="-79"/>
                <a:hlinkClick r:id="rId5"/>
              </a:rPr>
              <a:t>https://med.stanford.edu/content/dam/sm/gme/gme_community/ACGME_conference/2019/SES059%20-%20Beyond%20Collaboration-Real-Time%20Integration%20with%20the%20C-Suite%20Using%20CLER%20ACGME%20and%20GME%20Data_FINAL.pdf</a:t>
            </a: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Rubik" pitchFamily="2" charset="-79"/>
                <a:cs typeface="Rubik" pitchFamily="2" charset="-79"/>
                <a:hlinkClick r:id="rId6"/>
              </a:rPr>
              <a:t>https://www.ncbi.nlm.nih.gov/pmc/articles/PMC6008017/</a:t>
            </a: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Rubik" pitchFamily="2" charset="-79"/>
                <a:cs typeface="Rubik" pitchFamily="2" charset="-79"/>
                <a:hlinkClick r:id="rId7"/>
              </a:rPr>
              <a:t>https://www.jabfm.org/content/36/1/190</a:t>
            </a: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Rubik" pitchFamily="2" charset="-79"/>
                <a:cs typeface="Rubik" pitchFamily="2" charset="-79"/>
                <a:hlinkClick r:id="rId8"/>
              </a:rPr>
              <a:t>https://n.neurology.org/content/98/23/973</a:t>
            </a: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Rubik" pitchFamily="2" charset="-79"/>
                <a:cs typeface="Rubik" pitchFamily="2" charset="-79"/>
                <a:hlinkClick r:id="rId9"/>
              </a:rPr>
              <a:t>https://www.tandfonline.com/doi/full/10.1080/20009666.2021.1961381</a:t>
            </a: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Rubik" pitchFamily="2" charset="-79"/>
              <a:cs typeface="Rubik" pitchFamily="2" charset="-79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080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&#10;&#10;Description automatically generated">
            <a:extLst>
              <a:ext uri="{FF2B5EF4-FFF2-40B4-BE49-F238E27FC236}">
                <a16:creationId xmlns:a16="http://schemas.microsoft.com/office/drawing/2014/main" id="{9E07A8C7-A8E0-6C0F-4AC6-B6C2C79BE6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06" r="2729"/>
          <a:stretch/>
        </p:blipFill>
        <p:spPr>
          <a:xfrm>
            <a:off x="494269" y="171874"/>
            <a:ext cx="5695021" cy="53571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6D7C9-A9AA-CC88-01FC-676FB0697E77}"/>
              </a:ext>
            </a:extLst>
          </p:cNvPr>
          <p:cNvSpPr txBox="1"/>
          <p:nvPr/>
        </p:nvSpPr>
        <p:spPr>
          <a:xfrm>
            <a:off x="6370947" y="2398399"/>
            <a:ext cx="49231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ubik" pitchFamily="2" charset="-79"/>
                <a:cs typeface="Rubik" pitchFamily="2" charset="-79"/>
              </a:rPr>
              <a:t>There are many in this era who lament the fact that the personal tie between teacher and pupil no longer plays so vital a part in medical education, and they would urge a return to the earlier mode of teaching. </a:t>
            </a:r>
          </a:p>
          <a:p>
            <a:r>
              <a:rPr lang="en-US" sz="2000" dirty="0">
                <a:latin typeface="Rubik" pitchFamily="2" charset="-79"/>
                <a:cs typeface="Rubik" pitchFamily="2" charset="-79"/>
              </a:rPr>
              <a:t>—John Fulton</a:t>
            </a:r>
          </a:p>
        </p:txBody>
      </p:sp>
    </p:spTree>
    <p:extLst>
      <p:ext uri="{BB962C8B-B14F-4D97-AF65-F5344CB8AC3E}">
        <p14:creationId xmlns:p14="http://schemas.microsoft.com/office/powerpoint/2010/main" val="317959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D71FCE6-437A-538B-3B15-FDBD0B30A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0567" y="133405"/>
            <a:ext cx="7440280" cy="53285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DE793-02B2-17D6-24CE-1E9BEB4142BB}"/>
              </a:ext>
            </a:extLst>
          </p:cNvPr>
          <p:cNvSpPr txBox="1"/>
          <p:nvPr/>
        </p:nvSpPr>
        <p:spPr>
          <a:xfrm>
            <a:off x="480562" y="6359619"/>
            <a:ext cx="617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US" sz="1000" dirty="0" err="1">
                <a:latin typeface="Rubik" pitchFamily="2" charset="-79"/>
                <a:cs typeface="Rubik" pitchFamily="2" charset="-79"/>
              </a:rPr>
              <a:t>focusu.com</a:t>
            </a:r>
            <a:r>
              <a:rPr lang="en-US" sz="1000" dirty="0">
                <a:latin typeface="Rubik" pitchFamily="2" charset="-79"/>
                <a:cs typeface="Rubik" pitchFamily="2" charset="-79"/>
              </a:rPr>
              <a:t>/blog/how-to-break-silos-within-an-</a:t>
            </a:r>
            <a:r>
              <a:rPr lang="en-US" sz="1000" dirty="0" err="1">
                <a:latin typeface="Rubik" pitchFamily="2" charset="-79"/>
                <a:cs typeface="Rubik" pitchFamily="2" charset="-79"/>
              </a:rPr>
              <a:t>organisation</a:t>
            </a:r>
            <a:r>
              <a:rPr lang="en-US" sz="1000" dirty="0">
                <a:latin typeface="Rubik" pitchFamily="2" charset="-79"/>
                <a:cs typeface="Rubik" pitchFamily="2" charset="-79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5476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B23D045-B753-4962-8AA0-9A752579E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285912"/>
              </p:ext>
            </p:extLst>
          </p:nvPr>
        </p:nvGraphicFramePr>
        <p:xfrm>
          <a:off x="1591292" y="593765"/>
          <a:ext cx="10600708" cy="6056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7" y="538619"/>
            <a:ext cx="411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DATA SOURCES</a:t>
            </a:r>
          </a:p>
        </p:txBody>
      </p:sp>
    </p:spTree>
    <p:extLst>
      <p:ext uri="{BB962C8B-B14F-4D97-AF65-F5344CB8AC3E}">
        <p14:creationId xmlns:p14="http://schemas.microsoft.com/office/powerpoint/2010/main" val="274592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AGGREGATE DATA IN COHESIVE DECISION-MAKING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968DDC6-A6E3-0864-FC29-3DBEA1CC7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30774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131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AAC214C-734A-7F69-DECB-475325D66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348157"/>
              </p:ext>
            </p:extLst>
          </p:nvPr>
        </p:nvGraphicFramePr>
        <p:xfrm>
          <a:off x="686904" y="1129308"/>
          <a:ext cx="11011554" cy="3840297"/>
        </p:xfrm>
        <a:graphic>
          <a:graphicData uri="http://schemas.openxmlformats.org/drawingml/2006/table">
            <a:tbl>
              <a:tblPr firstRow="1"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2469384">
                  <a:extLst>
                    <a:ext uri="{9D8B030D-6E8A-4147-A177-3AD203B41FA5}">
                      <a16:colId xmlns:a16="http://schemas.microsoft.com/office/drawing/2014/main" val="2829308092"/>
                    </a:ext>
                  </a:extLst>
                </a:gridCol>
                <a:gridCol w="1423695">
                  <a:extLst>
                    <a:ext uri="{9D8B030D-6E8A-4147-A177-3AD203B41FA5}">
                      <a16:colId xmlns:a16="http://schemas.microsoft.com/office/drawing/2014/main" val="2824387803"/>
                    </a:ext>
                  </a:extLst>
                </a:gridCol>
                <a:gridCol w="1423695">
                  <a:extLst>
                    <a:ext uri="{9D8B030D-6E8A-4147-A177-3AD203B41FA5}">
                      <a16:colId xmlns:a16="http://schemas.microsoft.com/office/drawing/2014/main" val="2749232568"/>
                    </a:ext>
                  </a:extLst>
                </a:gridCol>
                <a:gridCol w="1423695">
                  <a:extLst>
                    <a:ext uri="{9D8B030D-6E8A-4147-A177-3AD203B41FA5}">
                      <a16:colId xmlns:a16="http://schemas.microsoft.com/office/drawing/2014/main" val="32103072"/>
                    </a:ext>
                  </a:extLst>
                </a:gridCol>
                <a:gridCol w="1423695">
                  <a:extLst>
                    <a:ext uri="{9D8B030D-6E8A-4147-A177-3AD203B41FA5}">
                      <a16:colId xmlns:a16="http://schemas.microsoft.com/office/drawing/2014/main" val="72373516"/>
                    </a:ext>
                  </a:extLst>
                </a:gridCol>
                <a:gridCol w="1423695">
                  <a:extLst>
                    <a:ext uri="{9D8B030D-6E8A-4147-A177-3AD203B41FA5}">
                      <a16:colId xmlns:a16="http://schemas.microsoft.com/office/drawing/2014/main" val="1614775446"/>
                    </a:ext>
                  </a:extLst>
                </a:gridCol>
                <a:gridCol w="1423695">
                  <a:extLst>
                    <a:ext uri="{9D8B030D-6E8A-4147-A177-3AD203B41FA5}">
                      <a16:colId xmlns:a16="http://schemas.microsoft.com/office/drawing/2014/main" val="917473250"/>
                    </a:ext>
                  </a:extLst>
                </a:gridCol>
              </a:tblGrid>
              <a:tr h="780555">
                <a:tc>
                  <a:txBody>
                    <a:bodyPr/>
                    <a:lstStyle/>
                    <a:p>
                      <a:r>
                        <a:rPr lang="en-US" sz="1400" b="0" i="0" cap="all" spc="60" dirty="0">
                          <a:solidFill>
                            <a:schemeClr val="tx1"/>
                          </a:solidFill>
                          <a:latin typeface="Rubik ExtraBold" pitchFamily="2" charset="-79"/>
                          <a:cs typeface="Rubik ExtraBold" pitchFamily="2" charset="-79"/>
                        </a:rPr>
                        <a:t>Key Measures</a:t>
                      </a:r>
                    </a:p>
                  </a:txBody>
                  <a:tcPr marL="158990" marR="158990" marT="158990" marB="1589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cap="all" spc="6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Program A</a:t>
                      </a:r>
                    </a:p>
                  </a:txBody>
                  <a:tcPr marL="158990" marR="158990" marT="158990" marB="1589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cap="all" spc="6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Program B</a:t>
                      </a:r>
                    </a:p>
                  </a:txBody>
                  <a:tcPr marL="158990" marR="158990" marT="158990" marB="1589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cap="all" spc="6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Program C</a:t>
                      </a:r>
                    </a:p>
                  </a:txBody>
                  <a:tcPr marL="158990" marR="158990" marT="158990" marB="1589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cap="all" spc="6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Program D</a:t>
                      </a:r>
                    </a:p>
                  </a:txBody>
                  <a:tcPr marL="158990" marR="158990" marT="158990" marB="1589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cap="all" spc="6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Program E</a:t>
                      </a:r>
                    </a:p>
                  </a:txBody>
                  <a:tcPr marL="158990" marR="158990" marT="158990" marB="1589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cap="all" spc="6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Program F</a:t>
                      </a:r>
                    </a:p>
                  </a:txBody>
                  <a:tcPr marL="158990" marR="158990" marT="158990" marB="1589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744711"/>
                  </a:ext>
                </a:extLst>
              </a:tr>
              <a:tr h="773727"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Resident Overall Satisfaction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95%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43%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392725"/>
                  </a:ext>
                </a:extLst>
              </a:tr>
              <a:tr h="484618"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NRMP Match Rate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100%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25%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976219"/>
                  </a:ext>
                </a:extLst>
              </a:tr>
              <a:tr h="773727"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Retention of Graduates in State of Oklahoma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730980"/>
                  </a:ext>
                </a:extLst>
              </a:tr>
              <a:tr h="773727"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Program on Special Review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i="0" cap="none" spc="0" dirty="0">
                          <a:solidFill>
                            <a:schemeClr val="tx1"/>
                          </a:solidFill>
                          <a:latin typeface="Rubik" pitchFamily="2" charset="-79"/>
                        </a:rPr>
                        <a:t>N/A</a:t>
                      </a: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0" i="0" cap="none" spc="0" dirty="0">
                        <a:solidFill>
                          <a:schemeClr val="tx1"/>
                        </a:solidFill>
                        <a:latin typeface="Rubik" pitchFamily="2" charset="-79"/>
                      </a:endParaRPr>
                    </a:p>
                  </a:txBody>
                  <a:tcPr marL="105994" marR="105994" marT="52996" marB="1059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261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80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USE THIS TOOL TO ASSIST IN FILLING IN 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E5C0-D1F9-2496-C223-F28B61EEC9CB}"/>
              </a:ext>
            </a:extLst>
          </p:cNvPr>
          <p:cNvSpPr txBox="1"/>
          <p:nvPr/>
        </p:nvSpPr>
        <p:spPr>
          <a:xfrm>
            <a:off x="584026" y="1660290"/>
            <a:ext cx="1052233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ubik" pitchFamily="2" charset="-79"/>
                <a:cs typeface="Rubik" pitchFamily="2" charset="-79"/>
              </a:rPr>
              <a:t>Focus on educational quality of programs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ubik" pitchFamily="2" charset="-79"/>
                <a:cs typeface="Rubik" pitchFamily="2" charset="-79"/>
              </a:rPr>
              <a:t>Alignment with hospital mission/strategic plans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ubik" pitchFamily="2" charset="-79"/>
                <a:cs typeface="Rubik" pitchFamily="2" charset="-79"/>
              </a:rPr>
              <a:t>Interval growth in teaching faculty, specialty institutes and departments that offer educational opportunities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ubik" pitchFamily="2" charset="-79"/>
                <a:cs typeface="Rubik" pitchFamily="2" charset="-79"/>
              </a:rPr>
              <a:t>Long term plans for departmental growth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ubik" pitchFamily="2" charset="-79"/>
                <a:cs typeface="Rubik" pitchFamily="2" charset="-79"/>
              </a:rPr>
              <a:t>Program specific growth in ambulatory and inpatient volume (historical and projected)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ubik" pitchFamily="2" charset="-79"/>
                <a:cs typeface="Rubik" pitchFamily="2" charset="-79"/>
              </a:rPr>
              <a:t>Workforce needs</a:t>
            </a:r>
          </a:p>
        </p:txBody>
      </p:sp>
    </p:spTree>
    <p:extLst>
      <p:ext uri="{BB962C8B-B14F-4D97-AF65-F5344CB8AC3E}">
        <p14:creationId xmlns:p14="http://schemas.microsoft.com/office/powerpoint/2010/main" val="441137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E98C69-6438-46FA-201B-75A0DFAFA90F}"/>
              </a:ext>
            </a:extLst>
          </p:cNvPr>
          <p:cNvSpPr txBox="1"/>
          <p:nvPr/>
        </p:nvSpPr>
        <p:spPr>
          <a:xfrm>
            <a:off x="584026" y="538619"/>
            <a:ext cx="11607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WHO IS THE SPONSORING INSTITUTION, </a:t>
            </a:r>
            <a:b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</a:br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AND WHAT IS THEIR ROLE?</a:t>
            </a:r>
          </a:p>
        </p:txBody>
      </p:sp>
      <p:pic>
        <p:nvPicPr>
          <p:cNvPr id="2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BCCBE4E-4469-516D-50E2-4DC7909A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25" y="2141047"/>
            <a:ext cx="5631839" cy="3604377"/>
          </a:xfrm>
          <a:prstGeom prst="rect">
            <a:avLst/>
          </a:prstGeom>
        </p:spPr>
      </p:pic>
      <p:pic>
        <p:nvPicPr>
          <p:cNvPr id="3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CF5852B-03F5-B9D0-1E6A-61A02017D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283" y="2632258"/>
            <a:ext cx="5608373" cy="953421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4584006-BFEF-2C90-45E8-7C6E830E2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379" y="3897722"/>
            <a:ext cx="5227277" cy="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D95FC73-3CFE-EE45-9C8A-8FD3C94689ED}" vid="{7DB90FB5-4C58-B546-A9F5-8C2CA64323C5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</TotalTime>
  <Words>1005</Words>
  <Application>Microsoft Macintosh PowerPoint</Application>
  <PresentationFormat>Widescreen</PresentationFormat>
  <Paragraphs>94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FjallaOne</vt:lpstr>
      <vt:lpstr>Calibri</vt:lpstr>
      <vt:lpstr>Rubik</vt:lpstr>
      <vt:lpstr>Rubik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Stimson, Kelly</dc:creator>
  <cp:lastModifiedBy>Stimson, Kelly</cp:lastModifiedBy>
  <cp:revision>15</cp:revision>
  <dcterms:created xsi:type="dcterms:W3CDTF">2019-10-30T14:24:08Z</dcterms:created>
  <dcterms:modified xsi:type="dcterms:W3CDTF">2023-06-05T14:26:56Z</dcterms:modified>
</cp:coreProperties>
</file>