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24"/>
  </p:notesMasterIdLst>
  <p:sldIdLst>
    <p:sldId id="279" r:id="rId3"/>
    <p:sldId id="368" r:id="rId4"/>
    <p:sldId id="346" r:id="rId5"/>
    <p:sldId id="350" r:id="rId6"/>
    <p:sldId id="370" r:id="rId7"/>
    <p:sldId id="367" r:id="rId8"/>
    <p:sldId id="292" r:id="rId9"/>
    <p:sldId id="359" r:id="rId10"/>
    <p:sldId id="381" r:id="rId11"/>
    <p:sldId id="357" r:id="rId12"/>
    <p:sldId id="371" r:id="rId13"/>
    <p:sldId id="372" r:id="rId14"/>
    <p:sldId id="373" r:id="rId15"/>
    <p:sldId id="375" r:id="rId16"/>
    <p:sldId id="377" r:id="rId17"/>
    <p:sldId id="376" r:id="rId18"/>
    <p:sldId id="379" r:id="rId19"/>
    <p:sldId id="363" r:id="rId20"/>
    <p:sldId id="374" r:id="rId21"/>
    <p:sldId id="380" r:id="rId22"/>
    <p:sldId id="378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FjallaOne" panose="02000506040000020004" charset="0"/>
      <p:regular r:id="rId31"/>
    </p:embeddedFont>
    <p:embeddedFont>
      <p:font typeface="Rubik" panose="020B0604020202020204" charset="-79"/>
      <p:regular r:id="rId32"/>
      <p:bold r:id="rId33"/>
      <p:italic r:id="rId34"/>
      <p:boldItalic r:id="rId35"/>
    </p:embeddedFont>
    <p:embeddedFont>
      <p:font typeface="Rubik Medium" panose="020B0604020202020204" charset="-79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4" userDrawn="1">
          <p15:clr>
            <a:srgbClr val="A4A3A4"/>
          </p15:clr>
        </p15:guide>
        <p15:guide id="2" pos="3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6400"/>
    <a:srgbClr val="FB6400"/>
    <a:srgbClr val="E76B3D"/>
    <a:srgbClr val="63666A"/>
    <a:srgbClr val="ED7D31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46"/>
    <p:restoredTop sz="85034"/>
  </p:normalViewPr>
  <p:slideViewPr>
    <p:cSldViewPr snapToGrid="0" snapToObjects="1">
      <p:cViewPr varScale="1">
        <p:scale>
          <a:sx n="67" d="100"/>
          <a:sy n="67" d="100"/>
        </p:scale>
        <p:origin x="66" y="258"/>
      </p:cViewPr>
      <p:guideLst>
        <p:guide orient="horz" pos="3384"/>
        <p:guide pos="3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E6683-BF6F-431D-81C2-AE88562D425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E5B27-6797-44F5-8071-6B73C45D8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81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B1C6B-B650-4B34-88EC-EE5C3B6650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19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PGY1: 4+4+4+4+6+7+6+4 = 33 PGY1 positions</a:t>
            </a:r>
          </a:p>
          <a:p>
            <a:r>
              <a:rPr lang="en-US" dirty="0"/>
              <a:t>OSU Total 110 PGY </a:t>
            </a:r>
            <a:r>
              <a:rPr lang="en-US"/>
              <a:t>1 positions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B1C6B-B650-4B34-88EC-EE5C3B6650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19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PGY1: 4+4+4+4+6+7+6+4 = 33 PGY1 positions</a:t>
            </a:r>
          </a:p>
          <a:p>
            <a:r>
              <a:rPr lang="en-US" dirty="0"/>
              <a:t>OSU Total 110 PGY </a:t>
            </a:r>
            <a:r>
              <a:rPr lang="en-US"/>
              <a:t>1 positions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B1C6B-B650-4B34-88EC-EE5C3B6650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79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B1C6B-B650-4B34-88EC-EE5C3B6650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49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PPS – Rural Prospective Payment System (PPS) hospitals or non-provider site</a:t>
            </a:r>
          </a:p>
          <a:p>
            <a:endParaRPr lang="en-US" dirty="0"/>
          </a:p>
          <a:p>
            <a:r>
              <a:rPr lang="en-US" sz="3200" dirty="0"/>
              <a:t>New Rural Site Criterion (RTP within existing program)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 participating site is considered new for ACGME RTP designation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Not currently used as a required participating site for the program’s residents/fellows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Faculty members are supported by a rural PPS hospital that is not a current participating site.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B1C6B-B650-4B34-88EC-EE5C3B6650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05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PGY1: 4+4+4+4+6+7+6+4 = 33 PGY1 positions</a:t>
            </a:r>
          </a:p>
          <a:p>
            <a:r>
              <a:rPr lang="en-US" dirty="0"/>
              <a:t>OSU Total 110 PGY </a:t>
            </a:r>
            <a:r>
              <a:rPr lang="en-US"/>
              <a:t>1 positions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B1C6B-B650-4B34-88EC-EE5C3B6650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55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PPS – Rural Prospective Payment System (PPS) hospitals or non-provider site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B1C6B-B650-4B34-88EC-EE5C3B6650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28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Oklahoma compared to nation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2022 America’s Health Ranking report – Oklahoma is ranked 45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overall. Up 4 points since reaching a low of #49 in 2009.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Between 1999 and 2019, Oklahoma had the smallest decrease in cancer death rates in the nation: -16% vs. -27% for the US.  Significant increase in obesity (ranked 48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) and suicide rates from 2012. Cardiovascular death rate is increasing (compared to 2015). Significant increase in frequent mental distress from 2016.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Ranked 33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in occupational fatalities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Ranked 49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in percent of the population uninsured (13.8%)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Ranked 50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in health system performance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Ranked 49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in premature deaths from treatable causes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Ranked 47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in premature deaths from preventable causes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B1C6B-B650-4B34-88EC-EE5C3B6650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63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Compounding the poor health factors and outcomes for Oklahomans is a severe and persistent physician shortage that adds additional stress to tribal health systems. OK ranked 47th in both active patient care physicians &amp; primary care physicians per capita.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B1C6B-B650-4B34-88EC-EE5C3B6650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84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B1C6B-B650-4B34-88EC-EE5C3B6650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31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B1C6B-B650-4B34-88EC-EE5C3B6650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56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231C55-4744-43CE-9663-ABF4D1E38C84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0212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B1C6B-B650-4B34-88EC-EE5C3B6650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40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Urban THC</a:t>
            </a:r>
          </a:p>
          <a:p>
            <a:r>
              <a:rPr lang="en-US" dirty="0"/>
              <a:t>Rural THC</a:t>
            </a:r>
          </a:p>
          <a:p>
            <a:r>
              <a:rPr lang="en-US" dirty="0"/>
              <a:t>Rural non-THC</a:t>
            </a:r>
          </a:p>
          <a:p>
            <a:r>
              <a:rPr lang="en-US" dirty="0"/>
              <a:t>Oklahoma GME from 2012 – 2023</a:t>
            </a:r>
          </a:p>
          <a:p>
            <a:r>
              <a:rPr lang="en-US" dirty="0"/>
              <a:t>248 Program Graduates (111 OSUCOM graduates)</a:t>
            </a:r>
          </a:p>
          <a:p>
            <a:endParaRPr lang="en-US" dirty="0"/>
          </a:p>
          <a:p>
            <a:r>
              <a:rPr lang="en-US" dirty="0"/>
              <a:t>Index of Relative Rurality (IRR) – a continuous measure raging from 0 (urban) to 1 (rural)</a:t>
            </a:r>
          </a:p>
          <a:p>
            <a:r>
              <a:rPr lang="en-US" dirty="0"/>
              <a:t>Federal Office of Rural Health Policy (FORHP) designation, a dichotomous measure.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B1C6B-B650-4B34-88EC-EE5C3B6650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35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PGY1: 4+4+4+4+6+7+6+4 = 33 PGY1 positions</a:t>
            </a:r>
          </a:p>
          <a:p>
            <a:r>
              <a:rPr lang="en-US" dirty="0"/>
              <a:t>OSU Total 110 PGY </a:t>
            </a:r>
            <a:r>
              <a:rPr lang="en-US"/>
              <a:t>1 positions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B1C6B-B650-4B34-88EC-EE5C3B6650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2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8BFFB-A540-6648-9625-4836B6231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C73EC4-0299-014F-AB63-5613D710F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F94B0-DB87-5A47-AE2A-0E1D86F67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FB195-33B6-C54F-918A-7B248F91B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38E47-E1D2-464F-84C8-7CF125C7B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23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339E2-8162-854A-9785-5C0F887B1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A9A83B-A163-C845-9E2F-242B3E72F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71843-8078-8E4F-8AC3-9CABB3CE7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168B9-963D-5547-88F3-E66B21026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C0DBA-6DFD-EC49-89EB-D72108C3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7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CA7D84-2420-C449-A619-DE23F7AE49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089566-ACC1-2E48-8FA3-7D191784C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F448E-F29F-884C-AD6B-D96AC7BCF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FAC67-CC10-C84A-A4CE-4B65A7F96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6715D-9921-8940-8B6B-19FEC38DC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04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8BFFB-A540-6648-9625-4836B6231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C73EC4-0299-014F-AB63-5613D710F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F94B0-DB87-5A47-AE2A-0E1D86F67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FB195-33B6-C54F-918A-7B248F91B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ubik" pitchFamily="2" charset="-79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38E47-E1D2-464F-84C8-7CF125C7B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17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DAAAF-162B-764C-9165-99A039251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5F611-392F-DE4F-869D-D71D33C98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88EED-AC6C-364B-9B86-E7777D62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5717A-C572-9F4A-8C49-35876F4BA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ubik" pitchFamily="2" charset="-79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F19E1-DD71-9048-A713-8333C81F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84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169D8-0C4B-4C49-954B-B50510DC9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C253F-263A-9548-A099-C98753CC6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C5EEA-A592-FA4D-B776-28DE6814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8A7AD-6FAE-E047-B091-0E5E743AD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ubik" pitchFamily="2" charset="-79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A0334-B68E-0644-8F59-DB61E640E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20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7E8FA-CF49-3F41-A16F-3BCB1848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D15DF-683F-CA4F-B72E-077596B1A0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B0DF0-3BB7-4A45-AAED-0ED87981F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C2B11-07E0-AA49-8CAB-02F7E3B03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39DF7-CBF9-E74C-B379-C9291CD34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ubik" pitchFamily="2" charset="-79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7A2C5-C891-D84D-9269-2CE5A7DE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06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B0516-810D-3146-A79C-F110832A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1F2ED-DA19-0147-86CB-F00596637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B8081-56DC-E84A-92B5-98898A06C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6D4B9-57CA-A545-B68A-D59E610813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29C2E1-3752-6148-A1AE-8BD5EED321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DC856-1C30-9A45-A8B9-2CBD49633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50F0AE-49BE-2041-8FD8-B825604CD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ubik" pitchFamily="2" charset="-79"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892C59-772A-6242-81EB-4F2695D4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18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6B5D2-BF11-1047-9083-119184BF7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5F0279-DC95-1944-A206-6B077F0AA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981DB-E2D7-EA48-82BE-628C37BED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ubik" pitchFamily="2" charset="-79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B7645-C9C2-1E48-A9C3-BFF2634EB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32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39D316-3D33-5145-854C-38AAD7F30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08E516-C2C9-9148-83F9-7F7F64469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ubik" pitchFamily="2" charset="-79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85027-4659-ED4A-AEC6-1B447F65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16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B70-3B6B-7C46-932B-D82028471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E4202-47F6-374E-B56D-13004790B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41383-C902-B745-815D-A6E6B8C6A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057A3-65A5-ED42-98E3-7340343E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EA6D-495E-754E-9B75-49BF9C706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ubik" pitchFamily="2" charset="-79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1FE09-6AC0-B648-BB6F-7210AA6C1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44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DAAAF-162B-764C-9165-99A039251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5F611-392F-DE4F-869D-D71D33C98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88EED-AC6C-364B-9B86-E7777D62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5717A-C572-9F4A-8C49-35876F4BA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F19E1-DD71-9048-A713-8333C81F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23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CC57-A14E-2145-A748-1258E07D5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9B45EF-9D37-2641-927E-67A6D4CF4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1C982-4DDE-BC40-9231-AEAFF2CC4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DD25F-1CC5-814E-A0F3-7D4E58162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9E17A-3562-B641-B9A8-6360810DA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ubik" pitchFamily="2" charset="-79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FFDCFE-5830-8541-81C5-9937B204E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32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339E2-8162-854A-9785-5C0F887B1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A9A83B-A163-C845-9E2F-242B3E72F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71843-8078-8E4F-8AC3-9CABB3CE7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168B9-963D-5547-88F3-E66B21026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ubik" pitchFamily="2" charset="-79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C0DBA-6DFD-EC49-89EB-D72108C3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02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CA7D84-2420-C449-A619-DE23F7AE49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089566-ACC1-2E48-8FA3-7D191784C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F448E-F29F-884C-AD6B-D96AC7BCF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FAC67-CC10-C84A-A4CE-4B65A7F96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ubik" pitchFamily="2" charset="-79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6715D-9921-8940-8B6B-19FEC38DC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6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169D8-0C4B-4C49-954B-B50510DC9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C253F-263A-9548-A099-C98753CC6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C5EEA-A592-FA4D-B776-28DE6814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8A7AD-6FAE-E047-B091-0E5E743AD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A0334-B68E-0644-8F59-DB61E640E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2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7E8FA-CF49-3F41-A16F-3BCB1848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D15DF-683F-CA4F-B72E-077596B1A0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B0DF0-3BB7-4A45-AAED-0ED87981F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C2B11-07E0-AA49-8CAB-02F7E3B03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39DF7-CBF9-E74C-B379-C9291CD34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7A2C5-C891-D84D-9269-2CE5A7DE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12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B0516-810D-3146-A79C-F110832A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1F2ED-DA19-0147-86CB-F00596637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B8081-56DC-E84A-92B5-98898A06C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6D4B9-57CA-A545-B68A-D59E610813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29C2E1-3752-6148-A1AE-8BD5EED321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DC856-1C30-9A45-A8B9-2CBD49633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50F0AE-49BE-2041-8FD8-B825604CD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892C59-772A-6242-81EB-4F2695D4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33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6B5D2-BF11-1047-9083-119184BF7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5F0279-DC95-1944-A206-6B077F0AA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981DB-E2D7-EA48-82BE-628C37BED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B7645-C9C2-1E48-A9C3-BFF2634EB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9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39D316-3D33-5145-854C-38AAD7F30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08E516-C2C9-9148-83F9-7F7F64469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85027-4659-ED4A-AEC6-1B447F65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5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B70-3B6B-7C46-932B-D82028471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E4202-47F6-374E-B56D-13004790B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41383-C902-B745-815D-A6E6B8C6A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057A3-65A5-ED42-98E3-7340343E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EA6D-495E-754E-9B75-49BF9C706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1FE09-6AC0-B648-BB6F-7210AA6C1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9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CC57-A14E-2145-A748-1258E07D5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9B45EF-9D37-2641-927E-67A6D4CF4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1C982-4DDE-BC40-9231-AEAFF2CC4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DD25F-1CC5-814E-A0F3-7D4E58162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9E17A-3562-B641-B9A8-6360810DA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FFDCFE-5830-8541-81C5-9937B204E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31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27420-8314-BA4E-BA14-76D22FE5E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39A44-6E65-7546-A1B9-B020895644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4D054-124A-2040-A81D-AB921CEAC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4328C7BD-97E0-8746-BE4A-081D2E08B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630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27420-8314-BA4E-BA14-76D22FE5E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39A44-6E65-7546-A1B9-B020895644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Rubik" pitchFamily="2" charset="-79"/>
              </a:defRPr>
            </a:lvl1pPr>
          </a:lstStyle>
          <a:p>
            <a:fld id="{8F923C7D-B11C-8E43-A742-35D7D77F533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4D054-124A-2040-A81D-AB921CEAC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ubik" pitchFamily="2" charset="-79"/>
              </a:defRPr>
            </a:lvl1pPr>
          </a:lstStyle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4328C7BD-97E0-8746-BE4A-081D2E08B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128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Rubik" pitchFamily="2" charset="-79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ubik" pitchFamily="2" charset="-79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ubik" pitchFamily="2" charset="-79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ubik" pitchFamily="2" charset="-79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ubik" pitchFamily="2" charset="-79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ubik" pitchFamily="2" charset="-79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5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3.xml"/><Relationship Id="rId6" Type="http://schemas.openxmlformats.org/officeDocument/2006/relationships/hyperlink" Target="https://www.acgme.org/link/e0b33937799549ff96edf3a27cdfeb31.aspx" TargetMode="External"/><Relationship Id="rId5" Type="http://schemas.openxmlformats.org/officeDocument/2006/relationships/hyperlink" Target="https://www.acgme.org/initiatives/medically-underserved-areas-and-populations/" TargetMode="Externa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cgme.org/globalassets/pdfs/acgme-rtp-designation-toolkit_web.pdf" TargetMode="External"/><Relationship Id="rId13" Type="http://schemas.openxmlformats.org/officeDocument/2006/relationships/hyperlink" Target="https://www.acgme.org/globalassets/pfassets/programresources/acgme-rtp-questionnaire_pmr_web.docx" TargetMode="External"/><Relationship Id="rId3" Type="http://schemas.openxmlformats.org/officeDocument/2006/relationships/notesSlide" Target="../notesSlides/notesSlide15.xml"/><Relationship Id="rId7" Type="http://schemas.openxmlformats.org/officeDocument/2006/relationships/hyperlink" Target="https://www.acgme.org/globalassets/pdfs/acgme-rural-track-program-designation-request-instructions_web.pdf" TargetMode="External"/><Relationship Id="rId12" Type="http://schemas.openxmlformats.org/officeDocument/2006/relationships/hyperlink" Target="https://www.acgme.org/globalassets/pfassets/programresources/acgme-rtp-questionnaire_peds_web.docx" TargetMode="External"/><Relationship Id="rId17" Type="http://schemas.openxmlformats.org/officeDocument/2006/relationships/hyperlink" Target="https://www.cms.gov/Medicare/Medicare-Fee-for-Service-Payment/AcuteInpatientPPS" TargetMode="Externa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cms.gov/medicare/acute-inpatient-pps/fy-2022-ipps-final-rule-home-page" TargetMode="External"/><Relationship Id="rId1" Type="http://schemas.openxmlformats.org/officeDocument/2006/relationships/themeOverride" Target="../theme/themeOverride18.xml"/><Relationship Id="rId6" Type="http://schemas.openxmlformats.org/officeDocument/2006/relationships/hyperlink" Target="https://www.acgme.org/initiatives/medically-underserved-areas-and-populations/rural-tracks/" TargetMode="External"/><Relationship Id="rId11" Type="http://schemas.openxmlformats.org/officeDocument/2006/relationships/hyperlink" Target="https://www.acgme.org/globalassets/pdfs/acgme-rtp-questionnaire_internalmedicine_web.docx" TargetMode="External"/><Relationship Id="rId5" Type="http://schemas.openxmlformats.org/officeDocument/2006/relationships/hyperlink" Target="https://www.acgme.org/What-We-Do/Accreditation/Medically-Underserved-Areas-and-Populations" TargetMode="External"/><Relationship Id="rId15" Type="http://schemas.openxmlformats.org/officeDocument/2006/relationships/hyperlink" Target="https://www.ecfr.gov/current/title-42/chapter-IV/subchapter-B/part-413/subpart-F/section-413.79" TargetMode="External"/><Relationship Id="rId10" Type="http://schemas.openxmlformats.org/officeDocument/2006/relationships/hyperlink" Target="https://www.acgme.org/globalassets/pdfs/acgme-rtp-questionnaire_familymedicine_web.docx" TargetMode="External"/><Relationship Id="rId4" Type="http://schemas.openxmlformats.org/officeDocument/2006/relationships/image" Target="../media/image2.jpg"/><Relationship Id="rId9" Type="http://schemas.openxmlformats.org/officeDocument/2006/relationships/hyperlink" Target="https://www.acgme.org/link/e0b33937799549ff96edf3a27cdfeb31.aspx" TargetMode="External"/><Relationship Id="rId14" Type="http://schemas.openxmlformats.org/officeDocument/2006/relationships/hyperlink" Target="https://www.acgme.org/globalassets/pdfs/acgme-rtp-questionnaire_psychiatry_web.doc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7.jpe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81DDFED-186F-FC44-B0DB-B99348B0D8F6}"/>
              </a:ext>
            </a:extLst>
          </p:cNvPr>
          <p:cNvSpPr txBox="1"/>
          <p:nvPr/>
        </p:nvSpPr>
        <p:spPr>
          <a:xfrm>
            <a:off x="418426" y="5639797"/>
            <a:ext cx="1133098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cap="all" dirty="0" err="1">
                <a:solidFill>
                  <a:srgbClr val="FA6400"/>
                </a:solidFill>
                <a:latin typeface="FjallaOne" panose="02000506040000020004" pitchFamily="2" charset="77"/>
              </a:rPr>
              <a:t>Osu</a:t>
            </a:r>
            <a:r>
              <a:rPr lang="en-US" sz="6000" cap="all" dirty="0">
                <a:solidFill>
                  <a:srgbClr val="FA6400"/>
                </a:solidFill>
                <a:latin typeface="FjallaOne" panose="02000506040000020004" pitchFamily="2" charset="77"/>
              </a:rPr>
              <a:t>-com at the Cherokee nation</a:t>
            </a:r>
          </a:p>
        </p:txBody>
      </p:sp>
      <p:pic>
        <p:nvPicPr>
          <p:cNvPr id="11" name="Content Placeholder 10" descr="A picture containing text, building, outdoor&#10;&#10;Description automatically generated">
            <a:extLst>
              <a:ext uri="{FF2B5EF4-FFF2-40B4-BE49-F238E27FC236}">
                <a16:creationId xmlns:a16="http://schemas.microsoft.com/office/drawing/2014/main" id="{D7A59268-785B-44C1-8CB6-6624EC09A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709" y="-15586"/>
            <a:ext cx="12219709" cy="6873586"/>
          </a:xfrm>
        </p:spPr>
      </p:pic>
    </p:spTree>
    <p:extLst>
      <p:ext uri="{BB962C8B-B14F-4D97-AF65-F5344CB8AC3E}">
        <p14:creationId xmlns:p14="http://schemas.microsoft.com/office/powerpoint/2010/main" val="698139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map of the state of oklahoma&#10;&#10;Description automatically generated with medium confidence">
            <a:extLst>
              <a:ext uri="{FF2B5EF4-FFF2-40B4-BE49-F238E27FC236}">
                <a16:creationId xmlns:a16="http://schemas.microsoft.com/office/drawing/2014/main" id="{84BE58F1-B5AE-95E5-B3F6-D17FC508F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14894" y="4195194"/>
            <a:ext cx="4108117" cy="2139920"/>
          </a:xfrm>
        </p:spPr>
      </p:pic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D0BCAB4B-0BC7-4084-C904-D6A60943F4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1609" y="4182634"/>
            <a:ext cx="3442920" cy="2519784"/>
          </a:xfrm>
          <a:prstGeom prst="rect">
            <a:avLst/>
          </a:prstGeom>
        </p:spPr>
      </p:pic>
      <p:pic>
        <p:nvPicPr>
          <p:cNvPr id="13" name="Picture 12" descr="A map of the united states&#10;&#10;Description automatically generated">
            <a:extLst>
              <a:ext uri="{FF2B5EF4-FFF2-40B4-BE49-F238E27FC236}">
                <a16:creationId xmlns:a16="http://schemas.microsoft.com/office/drawing/2014/main" id="{A211141E-140B-42A0-365B-816A57B71A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130"/>
          <a:stretch/>
        </p:blipFill>
        <p:spPr>
          <a:xfrm>
            <a:off x="8482103" y="4197241"/>
            <a:ext cx="3334871" cy="23149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0A930B-8089-D718-3A7A-D777A3E81E4C}"/>
              </a:ext>
            </a:extLst>
          </p:cNvPr>
          <p:cNvSpPr txBox="1"/>
          <p:nvPr/>
        </p:nvSpPr>
        <p:spPr>
          <a:xfrm>
            <a:off x="584026" y="2238913"/>
            <a:ext cx="62447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ubik" pitchFamily="2" charset="-79"/>
                <a:cs typeface="Rubik" pitchFamily="2" charset="-79"/>
              </a:rPr>
              <a:t>Oklahoma’s Rural Residency Programs: </a:t>
            </a:r>
            <a:br>
              <a:rPr lang="en-US" sz="2400" dirty="0">
                <a:latin typeface="Rubik" pitchFamily="2" charset="-79"/>
                <a:cs typeface="Rubik" pitchFamily="2" charset="-79"/>
              </a:rPr>
            </a:br>
            <a:r>
              <a:rPr lang="en-US" sz="2400" dirty="0">
                <a:solidFill>
                  <a:srgbClr val="FA6400"/>
                </a:solidFill>
                <a:latin typeface="Rubik" pitchFamily="2" charset="-79"/>
                <a:cs typeface="Rubik" pitchFamily="2" charset="-79"/>
              </a:rPr>
              <a:t>77% Retained in Oklahoma</a:t>
            </a:r>
          </a:p>
          <a:p>
            <a:endParaRPr lang="en-US" sz="2400" dirty="0">
              <a:solidFill>
                <a:schemeClr val="accent2"/>
              </a:solidFill>
              <a:latin typeface="Rubik" pitchFamily="2" charset="-79"/>
              <a:cs typeface="Rubik" pitchFamily="2" charset="-79"/>
            </a:endParaRPr>
          </a:p>
          <a:p>
            <a:r>
              <a:rPr lang="en-US" sz="2400" dirty="0">
                <a:latin typeface="Rubik" pitchFamily="2" charset="-79"/>
                <a:cs typeface="Rubik" pitchFamily="2" charset="-79"/>
              </a:rPr>
              <a:t>(↑ 90% for OSUCOM Graduates)</a:t>
            </a:r>
          </a:p>
        </p:txBody>
      </p:sp>
      <p:pic>
        <p:nvPicPr>
          <p:cNvPr id="16" name="Picture 15" descr="A picture containing text, font, screenshot, number&#10;&#10;Description automatically generated">
            <a:extLst>
              <a:ext uri="{FF2B5EF4-FFF2-40B4-BE49-F238E27FC236}">
                <a16:creationId xmlns:a16="http://schemas.microsoft.com/office/drawing/2014/main" id="{FC9551AA-4ABD-408B-0A88-2825C9DAE4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0680" y="2099072"/>
            <a:ext cx="5186293" cy="184332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C5451DC-F56F-C7A0-EAF7-0ABFC02367F5}"/>
              </a:ext>
            </a:extLst>
          </p:cNvPr>
          <p:cNvSpPr/>
          <p:nvPr/>
        </p:nvSpPr>
        <p:spPr>
          <a:xfrm>
            <a:off x="9506231" y="1992651"/>
            <a:ext cx="1183341" cy="194974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75CFCE-F967-C4E0-7D71-BF60C2FC160A}"/>
              </a:ext>
            </a:extLst>
          </p:cNvPr>
          <p:cNvSpPr txBox="1"/>
          <p:nvPr/>
        </p:nvSpPr>
        <p:spPr>
          <a:xfrm>
            <a:off x="584026" y="538619"/>
            <a:ext cx="11232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B6400"/>
                </a:solidFill>
                <a:latin typeface="FjallaOne" panose="02000506040000020004" pitchFamily="2" charset="77"/>
              </a:rPr>
              <a:t>PHYSICIAN PRACTICE LOCATION CHOICES AFTER TEACHING HEALTH CENTER RESIDENCY TRAINING</a:t>
            </a:r>
          </a:p>
        </p:txBody>
      </p:sp>
    </p:spTree>
    <p:extLst>
      <p:ext uri="{BB962C8B-B14F-4D97-AF65-F5344CB8AC3E}">
        <p14:creationId xmlns:p14="http://schemas.microsoft.com/office/powerpoint/2010/main" val="3945211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program&#10;&#10;Description automatically generated with medium confidence">
            <a:extLst>
              <a:ext uri="{FF2B5EF4-FFF2-40B4-BE49-F238E27FC236}">
                <a16:creationId xmlns:a16="http://schemas.microsoft.com/office/drawing/2014/main" id="{9713335B-51C5-0FDB-E38C-404050BEF6D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584028" y="1432305"/>
            <a:ext cx="7628320" cy="4014148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02F0DD-F2A4-B4C1-E11C-8E980F562267}"/>
              </a:ext>
            </a:extLst>
          </p:cNvPr>
          <p:cNvSpPr/>
          <p:nvPr/>
        </p:nvSpPr>
        <p:spPr>
          <a:xfrm>
            <a:off x="8730550" y="1968717"/>
            <a:ext cx="2847731" cy="79735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Rubik" pitchFamily="2" charset="-79"/>
                <a:cs typeface="Rubik" pitchFamily="2" charset="-79"/>
              </a:rPr>
              <a:t>Accredited Residency Program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346D2C-7E32-2BDD-E16E-61FFBA8447C6}"/>
              </a:ext>
            </a:extLst>
          </p:cNvPr>
          <p:cNvSpPr/>
          <p:nvPr/>
        </p:nvSpPr>
        <p:spPr>
          <a:xfrm>
            <a:off x="8730550" y="3044338"/>
            <a:ext cx="2847731" cy="1168584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u="sng" dirty="0">
                <a:latin typeface="Rubik" pitchFamily="2" charset="-79"/>
                <a:cs typeface="Rubik" pitchFamily="2" charset="-79"/>
              </a:rPr>
              <a:t>More than 50% </a:t>
            </a:r>
            <a:r>
              <a:rPr lang="en-US" sz="1600" dirty="0">
                <a:latin typeface="Rubik" pitchFamily="2" charset="-79"/>
                <a:cs typeface="Rubik" pitchFamily="2" charset="-79"/>
              </a:rPr>
              <a:t>of training for </a:t>
            </a:r>
            <a:r>
              <a:rPr lang="en-US" sz="1600" u="sng" dirty="0">
                <a:latin typeface="Rubik" pitchFamily="2" charset="-79"/>
                <a:cs typeface="Rubik" pitchFamily="2" charset="-79"/>
              </a:rPr>
              <a:t>each (or some) residents</a:t>
            </a:r>
            <a:r>
              <a:rPr lang="en-US" sz="1600" dirty="0">
                <a:latin typeface="Rubik" pitchFamily="2" charset="-79"/>
                <a:cs typeface="Rubik" pitchFamily="2" charset="-79"/>
              </a:rPr>
              <a:t> in “Rural” Location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FB72D0-A326-854C-E985-1E1BD7701903}"/>
              </a:ext>
            </a:extLst>
          </p:cNvPr>
          <p:cNvSpPr/>
          <p:nvPr/>
        </p:nvSpPr>
        <p:spPr>
          <a:xfrm>
            <a:off x="8730550" y="4491186"/>
            <a:ext cx="2847731" cy="79735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Rubik" pitchFamily="2" charset="-79"/>
                <a:cs typeface="Rubik" pitchFamily="2" charset="-79"/>
              </a:rPr>
              <a:t>Rural location(s) meet CMS classification of “rural”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6F632A-E819-DCC6-3C51-FF4B341E25C9}"/>
              </a:ext>
            </a:extLst>
          </p:cNvPr>
          <p:cNvSpPr txBox="1"/>
          <p:nvPr/>
        </p:nvSpPr>
        <p:spPr>
          <a:xfrm>
            <a:off x="584027" y="538619"/>
            <a:ext cx="10994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RURAL RESIDENCY PROGRAMS</a:t>
            </a:r>
          </a:p>
        </p:txBody>
      </p:sp>
    </p:spTree>
    <p:extLst>
      <p:ext uri="{BB962C8B-B14F-4D97-AF65-F5344CB8AC3E}">
        <p14:creationId xmlns:p14="http://schemas.microsoft.com/office/powerpoint/2010/main" val="3139447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DB980-5B72-96A2-DB71-A01DBF581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027" y="1495841"/>
            <a:ext cx="11483056" cy="4351338"/>
          </a:xfrm>
        </p:spPr>
        <p:txBody>
          <a:bodyPr>
            <a:normAutofit/>
          </a:bodyPr>
          <a:lstStyle/>
          <a:p>
            <a:r>
              <a:rPr lang="en-US" dirty="0"/>
              <a:t>An ACGME-accredited program in which </a:t>
            </a:r>
            <a:r>
              <a:rPr lang="en-US" b="1" u="sng" dirty="0">
                <a:solidFill>
                  <a:srgbClr val="FA6400"/>
                </a:solidFill>
              </a:rPr>
              <a:t>all or some </a:t>
            </a:r>
            <a:r>
              <a:rPr lang="en-US" dirty="0"/>
              <a:t>residents/fellows gain both urban and rural experience with more than half of the education and training </a:t>
            </a:r>
            <a:r>
              <a:rPr lang="en-US" b="1" u="sng" dirty="0">
                <a:solidFill>
                  <a:srgbClr val="FA6400"/>
                </a:solidFill>
              </a:rPr>
              <a:t>for the applicable</a:t>
            </a:r>
            <a:r>
              <a:rPr lang="en-US" dirty="0">
                <a:solidFill>
                  <a:srgbClr val="FA6400"/>
                </a:solidFill>
              </a:rPr>
              <a:t> </a:t>
            </a:r>
            <a:r>
              <a:rPr lang="en-US" dirty="0"/>
              <a:t>residents(s)/fellow(s) taking place in a rural area (</a:t>
            </a:r>
            <a:r>
              <a:rPr lang="en-US" b="1" u="sng" dirty="0">
                <a:solidFill>
                  <a:srgbClr val="FA6400"/>
                </a:solidFill>
              </a:rPr>
              <a:t>any area outside of an urban CORE-Based Statistical Area (CBSA)</a:t>
            </a:r>
            <a:r>
              <a:rPr lang="en-US" dirty="0">
                <a:solidFill>
                  <a:srgbClr val="FA6400"/>
                </a:solidFill>
              </a:rPr>
              <a:t>).</a:t>
            </a:r>
          </a:p>
          <a:p>
            <a:r>
              <a:rPr lang="en-US" dirty="0"/>
              <a:t>A classification provided by the ACGME that identifies Rural Track Programs </a:t>
            </a:r>
            <a:r>
              <a:rPr lang="en-US" b="1" u="sng" dirty="0">
                <a:solidFill>
                  <a:srgbClr val="FB6400"/>
                </a:solidFill>
              </a:rPr>
              <a:t>either with the approval of a permanent complement increase request and the addition of at least one new rural participating site or</a:t>
            </a:r>
            <a:r>
              <a:rPr lang="en-US" dirty="0">
                <a:solidFill>
                  <a:srgbClr val="FB6400"/>
                </a:solidFill>
              </a:rPr>
              <a:t> </a:t>
            </a:r>
            <a:r>
              <a:rPr lang="en-US" dirty="0"/>
              <a:t>at the time of application for accreditation.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659B36-942F-3396-D296-BDEDDA9FA97F}"/>
              </a:ext>
            </a:extLst>
          </p:cNvPr>
          <p:cNvSpPr txBox="1"/>
          <p:nvPr/>
        </p:nvSpPr>
        <p:spPr>
          <a:xfrm>
            <a:off x="584027" y="538619"/>
            <a:ext cx="10994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ACGME RURAL TRACK PROGRAM (RTP)</a:t>
            </a:r>
          </a:p>
        </p:txBody>
      </p:sp>
    </p:spTree>
    <p:extLst>
      <p:ext uri="{BB962C8B-B14F-4D97-AF65-F5344CB8AC3E}">
        <p14:creationId xmlns:p14="http://schemas.microsoft.com/office/powerpoint/2010/main" val="2254935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map of the state of oklahoma&#10;&#10;Description automatically generated">
            <a:extLst>
              <a:ext uri="{FF2B5EF4-FFF2-40B4-BE49-F238E27FC236}">
                <a16:creationId xmlns:a16="http://schemas.microsoft.com/office/drawing/2014/main" id="{ACB43541-91A3-C5A2-253D-801C12D19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8455"/>
          <a:stretch/>
        </p:blipFill>
        <p:spPr>
          <a:xfrm>
            <a:off x="584027" y="1319134"/>
            <a:ext cx="6887789" cy="434714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7EBC1F-4716-2B1E-D4B6-FDA0C1864ECC}"/>
              </a:ext>
            </a:extLst>
          </p:cNvPr>
          <p:cNvSpPr txBox="1"/>
          <p:nvPr/>
        </p:nvSpPr>
        <p:spPr>
          <a:xfrm>
            <a:off x="584027" y="538619"/>
            <a:ext cx="10994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OKLAHOMA CORE-BASED STATISTICAL AREAS</a:t>
            </a:r>
          </a:p>
        </p:txBody>
      </p:sp>
    </p:spTree>
    <p:extLst>
      <p:ext uri="{BB962C8B-B14F-4D97-AF65-F5344CB8AC3E}">
        <p14:creationId xmlns:p14="http://schemas.microsoft.com/office/powerpoint/2010/main" val="2920310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EE0BA-AB55-D90A-13FA-E7B3DB701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027" y="1660733"/>
            <a:ext cx="6760927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900" dirty="0"/>
              <a:t>ACGME RTP Rotation Information Form* and rotation months per year listed in ADS must show:</a:t>
            </a:r>
          </a:p>
          <a:p>
            <a:pPr lvl="1"/>
            <a:r>
              <a:rPr lang="en-US" sz="3400" u="sng" dirty="0"/>
              <a:t>More than</a:t>
            </a:r>
            <a:r>
              <a:rPr lang="en-US" sz="3400" dirty="0"/>
              <a:t> 50% in rural sites </a:t>
            </a:r>
          </a:p>
          <a:p>
            <a:pPr lvl="1"/>
            <a:r>
              <a:rPr lang="en-US" sz="3400" dirty="0"/>
              <a:t>Some required GME in non-rural sites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/>
              <a:t>*An ACGME RTP Rotation Information Form must be uploaded (separate from and in addition to the program’s block diagram) for designation consideration. The template can be found on the </a:t>
            </a:r>
            <a:r>
              <a:rPr lang="en-US" sz="2400" dirty="0">
                <a:hlinkClick r:id="rId5"/>
              </a:rPr>
              <a:t>ACGME Rural Track Program</a:t>
            </a:r>
            <a:r>
              <a:rPr lang="en-US" sz="2400" dirty="0"/>
              <a:t> designation web page. </a:t>
            </a:r>
          </a:p>
          <a:p>
            <a:pPr marL="0" indent="0">
              <a:buNone/>
            </a:pPr>
            <a:r>
              <a:rPr lang="en-US" sz="2400" dirty="0"/>
              <a:t>RTP Rotation Information Form: </a:t>
            </a:r>
            <a:r>
              <a:rPr lang="en-US" sz="2400" dirty="0">
                <a:hlinkClick r:id="rId6"/>
              </a:rPr>
              <a:t>https://www.acgme.org/link/e0b33937799549ff96edf3a27cdfeb31.aspx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6B38ADE-9C44-FA98-7724-835098297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942008"/>
              </p:ext>
            </p:extLst>
          </p:nvPr>
        </p:nvGraphicFramePr>
        <p:xfrm>
          <a:off x="7573855" y="1660733"/>
          <a:ext cx="4034118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706">
                  <a:extLst>
                    <a:ext uri="{9D8B030D-6E8A-4147-A177-3AD203B41FA5}">
                      <a16:colId xmlns:a16="http://schemas.microsoft.com/office/drawing/2014/main" val="1570772702"/>
                    </a:ext>
                  </a:extLst>
                </a:gridCol>
                <a:gridCol w="1344706">
                  <a:extLst>
                    <a:ext uri="{9D8B030D-6E8A-4147-A177-3AD203B41FA5}">
                      <a16:colId xmlns:a16="http://schemas.microsoft.com/office/drawing/2014/main" val="2217418719"/>
                    </a:ext>
                  </a:extLst>
                </a:gridCol>
                <a:gridCol w="1344706">
                  <a:extLst>
                    <a:ext uri="{9D8B030D-6E8A-4147-A177-3AD203B41FA5}">
                      <a16:colId xmlns:a16="http://schemas.microsoft.com/office/drawing/2014/main" val="3387720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Total Rural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Total Non-Rural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ACGME RTP Designation Criteria?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452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023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592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51%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</a:rPr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82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</a:rPr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678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83223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D421ED5-402F-D958-B5CE-A700E19CBD9A}"/>
              </a:ext>
            </a:extLst>
          </p:cNvPr>
          <p:cNvSpPr txBox="1"/>
          <p:nvPr/>
        </p:nvSpPr>
        <p:spPr>
          <a:xfrm>
            <a:off x="584027" y="538619"/>
            <a:ext cx="10994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ACGME TRAINING DURATION THRESHOLD</a:t>
            </a:r>
          </a:p>
        </p:txBody>
      </p:sp>
    </p:spTree>
    <p:extLst>
      <p:ext uri="{BB962C8B-B14F-4D97-AF65-F5344CB8AC3E}">
        <p14:creationId xmlns:p14="http://schemas.microsoft.com/office/powerpoint/2010/main" val="2262030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C2F352-8EB2-A8B9-3380-E93841E16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2124" y="1491039"/>
            <a:ext cx="5558481" cy="29460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RTP – Track within Existing Program</a:t>
            </a:r>
          </a:p>
          <a:p>
            <a:pPr lvl="1"/>
            <a:r>
              <a:rPr lang="en-US" dirty="0"/>
              <a:t>Program director initiates using sidebar option within ADS</a:t>
            </a:r>
          </a:p>
          <a:p>
            <a:pPr lvl="1"/>
            <a:r>
              <a:rPr lang="en-US" dirty="0"/>
              <a:t>Criteria include:</a:t>
            </a:r>
          </a:p>
          <a:p>
            <a:pPr lvl="2"/>
            <a:r>
              <a:rPr lang="en-US" dirty="0"/>
              <a:t>All of the new program criteria; and,</a:t>
            </a:r>
          </a:p>
          <a:p>
            <a:pPr lvl="2"/>
            <a:r>
              <a:rPr lang="en-US" dirty="0"/>
              <a:t>New rural site(s) (not required for current program residents/fellows)</a:t>
            </a:r>
          </a:p>
          <a:p>
            <a:pPr lvl="2"/>
            <a:r>
              <a:rPr lang="en-US" dirty="0"/>
              <a:t>Faculty members at the new rural site(s) are not supported by a current rural participating site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84F92BF-1E66-A5D2-939A-06E2B087E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027" y="1491039"/>
            <a:ext cx="5692731" cy="387592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RTP – New Program</a:t>
            </a:r>
          </a:p>
          <a:p>
            <a:pPr lvl="1"/>
            <a:r>
              <a:rPr lang="en-US" dirty="0"/>
              <a:t>DIO initiates at program application</a:t>
            </a:r>
          </a:p>
          <a:p>
            <a:pPr lvl="1"/>
            <a:r>
              <a:rPr lang="en-US" dirty="0"/>
              <a:t>Criteria include:</a:t>
            </a:r>
          </a:p>
          <a:p>
            <a:pPr lvl="2"/>
            <a:r>
              <a:rPr lang="en-US" dirty="0"/>
              <a:t>Greater than 50% GME in rural PPS hospital and/or non-provider site (s)</a:t>
            </a:r>
          </a:p>
          <a:p>
            <a:pPr lvl="2"/>
            <a:r>
              <a:rPr lang="en-US" dirty="0"/>
              <a:t>Rural area = county outside of an urban CBSA</a:t>
            </a:r>
          </a:p>
          <a:p>
            <a:pPr lvl="2"/>
            <a:r>
              <a:rPr lang="en-US" dirty="0"/>
              <a:t>Some required non-rural GME</a:t>
            </a:r>
          </a:p>
          <a:p>
            <a:pPr lvl="1"/>
            <a:r>
              <a:rPr lang="en-US" dirty="0"/>
              <a:t>Required Forms:</a:t>
            </a:r>
          </a:p>
          <a:p>
            <a:pPr lvl="2"/>
            <a:r>
              <a:rPr lang="en-US" dirty="0"/>
              <a:t>RTP Rotation Information Form </a:t>
            </a:r>
          </a:p>
          <a:p>
            <a:pPr lvl="2"/>
            <a:r>
              <a:rPr lang="en-US" dirty="0"/>
              <a:t>Specialty-specific RTP Questionnaire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0C658-78F2-2047-513B-5A1A58BDB332}"/>
              </a:ext>
            </a:extLst>
          </p:cNvPr>
          <p:cNvSpPr txBox="1"/>
          <p:nvPr/>
        </p:nvSpPr>
        <p:spPr>
          <a:xfrm>
            <a:off x="584027" y="4558514"/>
            <a:ext cx="11136661" cy="107721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Two Approval Steps:</a:t>
            </a:r>
          </a:p>
          <a:p>
            <a:pPr marL="342900" indent="-342900">
              <a:buAutoNum type="arabicPeriod"/>
            </a:pPr>
            <a:r>
              <a:rPr lang="en-US" sz="1600" dirty="0"/>
              <a:t>ACGME MUA/P and GME review of designation information</a:t>
            </a:r>
          </a:p>
          <a:p>
            <a:pPr marL="342900" indent="-342900">
              <a:buAutoNum type="arabicPeriod"/>
            </a:pPr>
            <a:r>
              <a:rPr lang="en-US" sz="1600" dirty="0"/>
              <a:t>ACGME Review Committee review* of permanent complement increase request and site changes (track within existing program) or program application (new program)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DFD7BD-C085-642A-8E81-2D1894F9605C}"/>
              </a:ext>
            </a:extLst>
          </p:cNvPr>
          <p:cNvSpPr txBox="1"/>
          <p:nvPr/>
        </p:nvSpPr>
        <p:spPr>
          <a:xfrm>
            <a:off x="584027" y="538619"/>
            <a:ext cx="10994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ACGME DESIGNATION PROCESSES SUMMARY</a:t>
            </a:r>
          </a:p>
        </p:txBody>
      </p:sp>
    </p:spTree>
    <p:extLst>
      <p:ext uri="{BB962C8B-B14F-4D97-AF65-F5344CB8AC3E}">
        <p14:creationId xmlns:p14="http://schemas.microsoft.com/office/powerpoint/2010/main" val="4218567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DB980-5B72-96A2-DB71-A01DBF581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" y="1499616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Distant Sites</a:t>
            </a:r>
          </a:p>
          <a:p>
            <a:pPr lvl="1"/>
            <a:r>
              <a:rPr lang="en-US" sz="2800" dirty="0"/>
              <a:t>Resources provided (e.g. travel costs, lodging, etc.)</a:t>
            </a:r>
          </a:p>
          <a:p>
            <a:pPr lvl="1"/>
            <a:r>
              <a:rPr lang="en-US" sz="2800" dirty="0"/>
              <a:t>Separate match/resident awareness</a:t>
            </a:r>
          </a:p>
          <a:p>
            <a:pPr lvl="1"/>
            <a:r>
              <a:rPr lang="en-US" sz="2800" dirty="0"/>
              <a:t>Residents from other institutions rotating at the site</a:t>
            </a:r>
          </a:p>
          <a:p>
            <a:pPr lvl="1"/>
            <a:r>
              <a:rPr lang="en-US" sz="2800" dirty="0"/>
              <a:t>Peer-to-peer interaction</a:t>
            </a:r>
          </a:p>
          <a:p>
            <a:pPr lvl="1"/>
            <a:r>
              <a:rPr lang="en-US" sz="2800" dirty="0"/>
              <a:t>Is site director over more than one site?</a:t>
            </a:r>
          </a:p>
          <a:p>
            <a:pPr lvl="1"/>
            <a:r>
              <a:rPr lang="en-US" sz="2800" dirty="0"/>
              <a:t>Local support systems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9B9392-DACD-4FD7-2D7E-22654D6F8E15}"/>
              </a:ext>
            </a:extLst>
          </p:cNvPr>
          <p:cNvSpPr txBox="1"/>
          <p:nvPr/>
        </p:nvSpPr>
        <p:spPr>
          <a:xfrm>
            <a:off x="584027" y="538619"/>
            <a:ext cx="10994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ACGME REVIEW COMMITTEE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72141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A919A0-568E-4EFF-25B1-8CE744A1FDEB}"/>
              </a:ext>
            </a:extLst>
          </p:cNvPr>
          <p:cNvSpPr txBox="1"/>
          <p:nvPr/>
        </p:nvSpPr>
        <p:spPr>
          <a:xfrm>
            <a:off x="584026" y="2967349"/>
            <a:ext cx="1104012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300" dirty="0">
                <a:solidFill>
                  <a:srgbClr val="FB6400"/>
                </a:solidFill>
                <a:latin typeface="FjallaOne" panose="02000506040000020004" pitchFamily="2" charset="77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517220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BE0E9-D1CB-A6D6-A6B8-38963E72D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2D185-F994-FA7D-709E-F9E0B0E660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diagram of a program&#10;&#10;Description automatically generated with medium confidence">
            <a:extLst>
              <a:ext uri="{FF2B5EF4-FFF2-40B4-BE49-F238E27FC236}">
                <a16:creationId xmlns:a16="http://schemas.microsoft.com/office/drawing/2014/main" id="{B5898C77-60CF-D3E4-23ED-DE7806C9E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88" y="338294"/>
            <a:ext cx="11283224" cy="633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59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F11F6-8404-EABC-DFF3-689D31ECD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program&#10;&#10;Description automatically generated with low confidence">
            <a:extLst>
              <a:ext uri="{FF2B5EF4-FFF2-40B4-BE49-F238E27FC236}">
                <a16:creationId xmlns:a16="http://schemas.microsoft.com/office/drawing/2014/main" id="{09A6AAF9-8451-36DD-4D47-9E9105035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483" y="215153"/>
            <a:ext cx="11374141" cy="6406854"/>
          </a:xfrm>
        </p:spPr>
      </p:pic>
    </p:spTree>
    <p:extLst>
      <p:ext uri="{BB962C8B-B14F-4D97-AF65-F5344CB8AC3E}">
        <p14:creationId xmlns:p14="http://schemas.microsoft.com/office/powerpoint/2010/main" val="2109305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9A52151-0AA4-2AB5-5458-8325E3D27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" y="1499616"/>
            <a:ext cx="10515600" cy="4351338"/>
          </a:xfrm>
        </p:spPr>
        <p:txBody>
          <a:bodyPr/>
          <a:lstStyle/>
          <a:p>
            <a:r>
              <a:rPr lang="en-US" dirty="0"/>
              <a:t>20% of the Population / 9% of the Physician Workforce</a:t>
            </a:r>
          </a:p>
          <a:p>
            <a:r>
              <a:rPr lang="en-US" dirty="0"/>
              <a:t>Significantly Worse Health</a:t>
            </a:r>
          </a:p>
          <a:p>
            <a:r>
              <a:rPr lang="en-US" dirty="0"/>
              <a:t>Health and Healthcare Disparities have Increased </a:t>
            </a:r>
          </a:p>
          <a:p>
            <a:r>
              <a:rPr lang="en-US" dirty="0"/>
              <a:t>Some Examples</a:t>
            </a:r>
          </a:p>
          <a:p>
            <a:pPr lvl="1"/>
            <a:r>
              <a:rPr lang="en-US" dirty="0"/>
              <a:t>Shorter Life Expectancy</a:t>
            </a:r>
          </a:p>
          <a:p>
            <a:pPr lvl="1"/>
            <a:r>
              <a:rPr lang="en-US" dirty="0"/>
              <a:t>Increased Mortality (Heart, Respiratory, Cancer, Stroke, Trauma)</a:t>
            </a:r>
          </a:p>
          <a:p>
            <a:pPr lvl="1"/>
            <a:r>
              <a:rPr lang="en-US" dirty="0"/>
              <a:t>Increased Maternal &amp; Infant Mortality</a:t>
            </a:r>
          </a:p>
          <a:p>
            <a:pPr lvl="1"/>
            <a:r>
              <a:rPr lang="en-US" dirty="0"/>
              <a:t>Increased Opioid Use Disorder / Overdose</a:t>
            </a:r>
          </a:p>
          <a:p>
            <a:pPr lvl="1"/>
            <a:r>
              <a:rPr lang="en-US" dirty="0"/>
              <a:t>Higher Rates of Mental Illness &amp; Death by Suicide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50DD-60D8-4A73-815A-8B28A87D029D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635B43-3726-82AE-E711-11226822E528}"/>
              </a:ext>
            </a:extLst>
          </p:cNvPr>
          <p:cNvSpPr txBox="1"/>
          <p:nvPr/>
        </p:nvSpPr>
        <p:spPr>
          <a:xfrm>
            <a:off x="584027" y="538619"/>
            <a:ext cx="10994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CHALLENGES OF RURAL &amp; FRONTIER</a:t>
            </a:r>
          </a:p>
        </p:txBody>
      </p:sp>
    </p:spTree>
    <p:extLst>
      <p:ext uri="{BB962C8B-B14F-4D97-AF65-F5344CB8AC3E}">
        <p14:creationId xmlns:p14="http://schemas.microsoft.com/office/powerpoint/2010/main" val="2683592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FA01D4-C024-5B1D-5AFE-EFE8CB7B8C6D}"/>
              </a:ext>
            </a:extLst>
          </p:cNvPr>
          <p:cNvSpPr txBox="1"/>
          <p:nvPr/>
        </p:nvSpPr>
        <p:spPr>
          <a:xfrm>
            <a:off x="584026" y="2967349"/>
            <a:ext cx="110401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300" dirty="0">
                <a:solidFill>
                  <a:srgbClr val="FB6400"/>
                </a:solidFill>
                <a:latin typeface="FjallaOne" panose="02000506040000020004" pitchFamily="2" charset="77"/>
              </a:rPr>
              <a:t>THANK YOU</a:t>
            </a:r>
          </a:p>
          <a:p>
            <a:pPr algn="ctr"/>
            <a:r>
              <a:rPr lang="en-US" sz="6300" dirty="0">
                <a:solidFill>
                  <a:srgbClr val="FB6400"/>
                </a:solidFill>
                <a:latin typeface="FjallaOne" panose="02000506040000020004" pitchFamily="2" charset="77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30912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DB980-5B72-96A2-DB71-A01DBF581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" y="1499616"/>
            <a:ext cx="10515600" cy="4351338"/>
          </a:xfrm>
        </p:spPr>
        <p:txBody>
          <a:bodyPr>
            <a:normAutofit fontScale="55000" lnSpcReduction="20000"/>
          </a:bodyPr>
          <a:lstStyle/>
          <a:p>
            <a:r>
              <a:rPr lang="en-US" sz="3600" dirty="0"/>
              <a:t>ACGME Rural Track Programs</a:t>
            </a:r>
          </a:p>
          <a:p>
            <a:pPr lvl="1"/>
            <a:r>
              <a:rPr lang="en-US" dirty="0"/>
              <a:t>MUA/P: </a:t>
            </a:r>
            <a:r>
              <a:rPr lang="en-US" dirty="0">
                <a:effectLst/>
                <a:hlinkClick r:id="rId5"/>
              </a:rPr>
              <a:t>https://www.acgme.org/What-We-Do/Accreditation/Medically-Underserved-Areas-and-Populations</a:t>
            </a:r>
            <a:endParaRPr lang="en-US" dirty="0">
              <a:effectLst/>
            </a:endParaRPr>
          </a:p>
          <a:p>
            <a:pPr lvl="1"/>
            <a:r>
              <a:rPr lang="en-US" dirty="0">
                <a:effectLst/>
              </a:rPr>
              <a:t>RTP: </a:t>
            </a:r>
            <a:r>
              <a:rPr lang="en-US" dirty="0">
                <a:effectLst/>
                <a:hlinkClick r:id="rId6"/>
              </a:rPr>
              <a:t>https://www.acgme.org/initiatives/medically-underserved-areas-and-populations/rural-tracks/</a:t>
            </a:r>
            <a:endParaRPr lang="en-US" dirty="0">
              <a:effectLst/>
            </a:endParaRPr>
          </a:p>
          <a:p>
            <a:pPr lvl="1"/>
            <a:r>
              <a:rPr lang="en-US" dirty="0"/>
              <a:t>Instruction for Requesting ACGME Rural Track Program (RTP) Designation: </a:t>
            </a:r>
            <a:r>
              <a:rPr lang="en-US" dirty="0">
                <a:hlinkClick r:id="rId7"/>
              </a:rPr>
              <a:t>https://www.acgme.org/globalassets/pdfs/acgme-rural-track-program-designation-request-instructions_web.pdf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effectLst/>
              </a:rPr>
              <a:t>ACGME RTP Designation Process Toolkit: </a:t>
            </a:r>
            <a:r>
              <a:rPr lang="en-US" dirty="0">
                <a:effectLst/>
                <a:hlinkClick r:id="rId8"/>
              </a:rPr>
              <a:t>https://www.acgme.org/globalassets/pdfs/acgme-rtp-designation-toolkit_web.pdf</a:t>
            </a:r>
            <a:r>
              <a:rPr lang="en-US" dirty="0">
                <a:effectLst/>
              </a:rPr>
              <a:t> </a:t>
            </a:r>
          </a:p>
          <a:p>
            <a:pPr lvl="1"/>
            <a:r>
              <a:rPr lang="en-US" dirty="0"/>
              <a:t>RTP Rotation Information Form: </a:t>
            </a:r>
            <a:r>
              <a:rPr lang="en-US" dirty="0">
                <a:hlinkClick r:id="rId9"/>
              </a:rPr>
              <a:t>https://www.acgme.org/link/e0b33937799549ff96edf3a27cdfeb31.aspx</a:t>
            </a:r>
            <a:endParaRPr lang="en-US" dirty="0"/>
          </a:p>
          <a:p>
            <a:pPr lvl="1"/>
            <a:r>
              <a:rPr lang="en-US" dirty="0">
                <a:effectLst/>
              </a:rPr>
              <a:t>Specialty-Specific RTP Questionnaires</a:t>
            </a:r>
          </a:p>
          <a:p>
            <a:pPr lvl="2"/>
            <a:r>
              <a:rPr lang="en-US" dirty="0">
                <a:effectLst/>
              </a:rPr>
              <a:t>Family Medicine: </a:t>
            </a:r>
            <a:r>
              <a:rPr lang="en-US" dirty="0">
                <a:effectLst/>
                <a:hlinkClick r:id="rId10"/>
              </a:rPr>
              <a:t>https://www.acgme.org/globalassets/pdfs/acgme-rtp-questionnaire_familymedicine_web.docx</a:t>
            </a:r>
            <a:endParaRPr lang="en-US" dirty="0">
              <a:effectLst/>
            </a:endParaRPr>
          </a:p>
          <a:p>
            <a:pPr lvl="2"/>
            <a:r>
              <a:rPr lang="en-US" dirty="0">
                <a:effectLst/>
              </a:rPr>
              <a:t>Internal Medicine: </a:t>
            </a:r>
            <a:r>
              <a:rPr lang="en-US" dirty="0">
                <a:effectLst/>
                <a:hlinkClick r:id="rId11"/>
              </a:rPr>
              <a:t>https://www.acgme.org/globalassets/pdfs/acgme-rtp-questionnaire_internalmedicine_web.docx</a:t>
            </a:r>
            <a:endParaRPr lang="en-US" dirty="0">
              <a:effectLst/>
            </a:endParaRPr>
          </a:p>
          <a:p>
            <a:pPr lvl="2"/>
            <a:r>
              <a:rPr lang="en-US" dirty="0"/>
              <a:t>Pediatrics: </a:t>
            </a:r>
            <a:r>
              <a:rPr lang="en-US" dirty="0">
                <a:hlinkClick r:id="rId12"/>
              </a:rPr>
              <a:t>https://www.acgme.org/globalassets/pfassets/programresources/acgme-rtp-questionnaire_peds_web.docx</a:t>
            </a:r>
            <a:r>
              <a:rPr lang="en-US" dirty="0"/>
              <a:t> </a:t>
            </a:r>
          </a:p>
          <a:p>
            <a:pPr lvl="2"/>
            <a:r>
              <a:rPr lang="en-US" dirty="0">
                <a:effectLst/>
              </a:rPr>
              <a:t>Physical Medicine &amp; Rehabilitation: </a:t>
            </a:r>
            <a:r>
              <a:rPr lang="en-US" dirty="0">
                <a:effectLst/>
                <a:hlinkClick r:id="rId13"/>
              </a:rPr>
              <a:t>https://www.acgme.org/globalassets/pfassets/programresources/acgme-rtp-questionnaire_pmr_web.docx</a:t>
            </a:r>
            <a:r>
              <a:rPr lang="en-US" dirty="0">
                <a:effectLst/>
              </a:rPr>
              <a:t> </a:t>
            </a:r>
          </a:p>
          <a:p>
            <a:pPr lvl="2"/>
            <a:r>
              <a:rPr lang="en-US" dirty="0">
                <a:effectLst/>
              </a:rPr>
              <a:t>Psychiatry: </a:t>
            </a:r>
            <a:r>
              <a:rPr lang="en-US" dirty="0">
                <a:effectLst/>
                <a:hlinkClick r:id="rId14"/>
              </a:rPr>
              <a:t>https://www.acgme.org/globalassets/pdfs/acgme-rtp-questionnaire_psychiatry_web.docx</a:t>
            </a:r>
            <a:r>
              <a:rPr lang="en-US" dirty="0">
                <a:effectLst/>
              </a:rPr>
              <a:t> </a:t>
            </a:r>
            <a:endParaRPr lang="en-US" dirty="0"/>
          </a:p>
          <a:p>
            <a:r>
              <a:rPr lang="en-US" sz="3600" dirty="0"/>
              <a:t>Centers for Medicare and Medicaid Services (CMS) Rural Track Designation</a:t>
            </a:r>
          </a:p>
          <a:p>
            <a:pPr lvl="1"/>
            <a:r>
              <a:rPr lang="en-US" dirty="0">
                <a:cs typeface="Arial" panose="020B0604020202020204" pitchFamily="34" charset="0"/>
                <a:hlinkClick r:id="rId15"/>
              </a:rPr>
              <a:t>https://www.ecfr.gov/current/title-42/chapter-IV/subchapter-B/part-413/subpart-F/section-413.79</a:t>
            </a:r>
            <a:endParaRPr lang="en-US" dirty="0">
              <a:cs typeface="Arial" panose="020B0604020202020204" pitchFamily="34" charset="0"/>
            </a:endParaRPr>
          </a:p>
          <a:p>
            <a:pPr lvl="1"/>
            <a:r>
              <a:rPr lang="en-US" dirty="0">
                <a:cs typeface="Arial" panose="020B0604020202020204" pitchFamily="34" charset="0"/>
              </a:rPr>
              <a:t>FY2022 IPPS Final Rule: </a:t>
            </a:r>
            <a:r>
              <a:rPr lang="en-US" dirty="0">
                <a:cs typeface="Arial" panose="020B0604020202020204" pitchFamily="34" charset="0"/>
                <a:hlinkClick r:id="rId16"/>
              </a:rPr>
              <a:t>https://www.cms.gov/medicare/acute-inpatient-pps/fy-2022-ipps-final-rule-home-page</a:t>
            </a:r>
            <a:r>
              <a:rPr lang="en-US" dirty="0"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Acute Inpatient PPS: </a:t>
            </a:r>
            <a:r>
              <a:rPr lang="en-US" dirty="0">
                <a:cs typeface="Arial" panose="020B0604020202020204" pitchFamily="34" charset="0"/>
                <a:hlinkClick r:id="rId17"/>
              </a:rPr>
              <a:t>https://www.cms.gov/Medicare/Medicare-Fee-for-Service-Payment/AcuteInpatientPPS</a:t>
            </a:r>
            <a:r>
              <a:rPr lang="en-US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949E97-9AC7-FFD4-A369-AD1DADB0464C}"/>
              </a:ext>
            </a:extLst>
          </p:cNvPr>
          <p:cNvSpPr txBox="1"/>
          <p:nvPr/>
        </p:nvSpPr>
        <p:spPr>
          <a:xfrm>
            <a:off x="584027" y="538619"/>
            <a:ext cx="335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3833994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97588" y="6472730"/>
            <a:ext cx="2057400" cy="365125"/>
          </a:xfrm>
        </p:spPr>
        <p:txBody>
          <a:bodyPr/>
          <a:lstStyle/>
          <a:p>
            <a:fld id="{38C350DD-60D8-4A73-815A-8B28A87D029D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C2F96BE-0B6E-03C5-CF22-8174F8E876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88721" y="1473592"/>
            <a:ext cx="6076162" cy="399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EB929986-54A2-F774-07CF-5718CC66A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30" y="4405106"/>
            <a:ext cx="1460657" cy="20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County Health Rankings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2CFA006-EC9B-39C7-3C99-B87B300DD8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 bwMode="auto">
          <a:xfrm>
            <a:off x="6055355" y="1473592"/>
            <a:ext cx="6072478" cy="399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D90609D-E694-B4AB-48B1-9DEC5D9B8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192" y="4405106"/>
            <a:ext cx="1460657" cy="20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County Health Rankings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42FEB7-41A2-382D-6442-D814F14FBA43}"/>
              </a:ext>
            </a:extLst>
          </p:cNvPr>
          <p:cNvSpPr txBox="1"/>
          <p:nvPr/>
        </p:nvSpPr>
        <p:spPr>
          <a:xfrm>
            <a:off x="584026" y="538619"/>
            <a:ext cx="116079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rgbClr val="FB6400"/>
                </a:solidFill>
                <a:latin typeface="FjallaOne" panose="02000506040000020004" pitchFamily="2" charset="77"/>
              </a:rPr>
              <a:t>CONCENTRATED POOR HEALTH OUTCOMES/FACTORS</a:t>
            </a:r>
          </a:p>
        </p:txBody>
      </p:sp>
    </p:spTree>
    <p:extLst>
      <p:ext uri="{BB962C8B-B14F-4D97-AF65-F5344CB8AC3E}">
        <p14:creationId xmlns:p14="http://schemas.microsoft.com/office/powerpoint/2010/main" val="1486083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97588" y="6472730"/>
            <a:ext cx="2057400" cy="365125"/>
          </a:xfrm>
        </p:spPr>
        <p:txBody>
          <a:bodyPr/>
          <a:lstStyle/>
          <a:p>
            <a:fld id="{38C350DD-60D8-4A73-815A-8B28A87D029D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5C26357-B072-375F-78CA-BE8C42B62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t="-4954" b="-4954"/>
          <a:stretch/>
        </p:blipFill>
        <p:spPr bwMode="auto">
          <a:xfrm>
            <a:off x="613718" y="1351822"/>
            <a:ext cx="8380379" cy="492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9699876D-2D97-EF8E-9A14-4059EF235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8636" y="2300785"/>
            <a:ext cx="2210040" cy="418256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2118" b="1" dirty="0">
                <a:latin typeface="Calibri" panose="020F0502020204030204" pitchFamily="34" charset="0"/>
                <a:cs typeface="Calibri" panose="020F0502020204030204" pitchFamily="34" charset="0"/>
              </a:rPr>
              <a:t>77 HPSA Counties</a:t>
            </a: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48410B40-A19E-86AD-AA62-8704E0DFA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3802" y="3735882"/>
            <a:ext cx="2470493" cy="744178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2118" b="1" dirty="0">
                <a:latin typeface="Calibri" panose="020F0502020204030204" pitchFamily="34" charset="0"/>
                <a:cs typeface="Calibri" panose="020F0502020204030204" pitchFamily="34" charset="0"/>
              </a:rPr>
              <a:t>74.2 active PCPs per 100,000 population</a:t>
            </a: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079BA57F-66F2-E47B-9AA3-1BC37598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7422" y="2766020"/>
            <a:ext cx="2636874" cy="418256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2118" b="1" dirty="0">
                <a:latin typeface="Calibri" panose="020F0502020204030204" pitchFamily="34" charset="0"/>
                <a:cs typeface="Calibri" panose="020F0502020204030204" pitchFamily="34" charset="0"/>
              </a:rPr>
              <a:t>3 counties with 1 PCP</a:t>
            </a: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8104EF08-B3E7-5457-47A5-17BD42078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098" y="3250951"/>
            <a:ext cx="2920198" cy="418256"/>
          </a:xfrm>
          <a:prstGeom prst="rect">
            <a:avLst/>
          </a:prstGeom>
          <a:solidFill>
            <a:schemeClr val="tx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2118" b="1" dirty="0">
                <a:latin typeface="Calibri" panose="020F0502020204030204" pitchFamily="34" charset="0"/>
                <a:cs typeface="Calibri" panose="020F0502020204030204" pitchFamily="34" charset="0"/>
              </a:rPr>
              <a:t>6 counties with no PCPs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7ADE6-A60A-228E-6B71-89E19E09DD77}"/>
              </a:ext>
            </a:extLst>
          </p:cNvPr>
          <p:cNvSpPr txBox="1"/>
          <p:nvPr/>
        </p:nvSpPr>
        <p:spPr>
          <a:xfrm>
            <a:off x="584027" y="538619"/>
            <a:ext cx="10994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WIDESPREAD PRIMARY CARE SHORTAGES</a:t>
            </a:r>
          </a:p>
        </p:txBody>
      </p:sp>
    </p:spTree>
    <p:extLst>
      <p:ext uri="{BB962C8B-B14F-4D97-AF65-F5344CB8AC3E}">
        <p14:creationId xmlns:p14="http://schemas.microsoft.com/office/powerpoint/2010/main" val="4096800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9A52151-0AA4-2AB5-5458-8325E3D27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" y="1499616"/>
            <a:ext cx="11212043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63666A"/>
                </a:solidFill>
              </a:rPr>
              <a:t>Despite 20% of Americans living in rural and frontier locations</a:t>
            </a:r>
          </a:p>
          <a:p>
            <a:r>
              <a:rPr lang="en-US" dirty="0"/>
              <a:t>Only 1% of residents train in rural areas</a:t>
            </a:r>
          </a:p>
          <a:p>
            <a:r>
              <a:rPr lang="en-US" dirty="0"/>
              <a:t>Only 4% of family medicine and 5% of internal medicine training sites are in community-based health clinics</a:t>
            </a:r>
          </a:p>
          <a:p>
            <a:r>
              <a:rPr lang="en-US" dirty="0"/>
              <a:t>Only 6% of family medicine, 1% of internal medicine, and 2% of general surgery sites are in rural settings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50DD-60D8-4A73-815A-8B28A87D029D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E00FA-011C-EB3D-A91B-15BEDD4BA90B}"/>
              </a:ext>
            </a:extLst>
          </p:cNvPr>
          <p:cNvSpPr txBox="1"/>
          <p:nvPr/>
        </p:nvSpPr>
        <p:spPr>
          <a:xfrm>
            <a:off x="584027" y="538619"/>
            <a:ext cx="10994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CHALLENGES OF RURAL &amp; FRONTIER</a:t>
            </a:r>
          </a:p>
        </p:txBody>
      </p:sp>
    </p:spTree>
    <p:extLst>
      <p:ext uri="{BB962C8B-B14F-4D97-AF65-F5344CB8AC3E}">
        <p14:creationId xmlns:p14="http://schemas.microsoft.com/office/powerpoint/2010/main" val="900672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close-up of a newspaper&#10;&#10;Description automatically generated with medium confidence">
            <a:extLst>
              <a:ext uri="{FF2B5EF4-FFF2-40B4-BE49-F238E27FC236}">
                <a16:creationId xmlns:a16="http://schemas.microsoft.com/office/drawing/2014/main" id="{32DFB8B2-9585-7E67-3261-5FCB74B22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7602" t="17312" r="38715"/>
          <a:stretch/>
        </p:blipFill>
        <p:spPr>
          <a:xfrm>
            <a:off x="584027" y="1402395"/>
            <a:ext cx="4646950" cy="405321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50DD-60D8-4A73-815A-8B28A87D029D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Content Placeholder 14" descr="A close-up of a newspaper&#10;&#10;Description automatically generated with medium confidence">
            <a:extLst>
              <a:ext uri="{FF2B5EF4-FFF2-40B4-BE49-F238E27FC236}">
                <a16:creationId xmlns:a16="http://schemas.microsoft.com/office/drawing/2014/main" id="{95BC79DA-FC46-74CB-30EC-D862AB34F1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437" t="1406" b="5414"/>
          <a:stretch/>
        </p:blipFill>
        <p:spPr>
          <a:xfrm>
            <a:off x="5725171" y="1528997"/>
            <a:ext cx="2784631" cy="39116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2CBA4B-C415-AD19-E6D6-72293E007537}"/>
              </a:ext>
            </a:extLst>
          </p:cNvPr>
          <p:cNvSpPr txBox="1"/>
          <p:nvPr/>
        </p:nvSpPr>
        <p:spPr>
          <a:xfrm>
            <a:off x="584027" y="538619"/>
            <a:ext cx="10994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GME EXPOSURE IS A FACTOR</a:t>
            </a:r>
          </a:p>
        </p:txBody>
      </p:sp>
    </p:spTree>
    <p:extLst>
      <p:ext uri="{BB962C8B-B14F-4D97-AF65-F5344CB8AC3E}">
        <p14:creationId xmlns:p14="http://schemas.microsoft.com/office/powerpoint/2010/main" val="368284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3F3E7FD-2EB8-0106-81FB-C065C2929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" t="1197" r="728" b="30856"/>
          <a:stretch/>
        </p:blipFill>
        <p:spPr>
          <a:xfrm>
            <a:off x="0" y="1459398"/>
            <a:ext cx="12192000" cy="3707916"/>
          </a:xfr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9B9857FF-CFB6-4258-86F4-AF162F67BDE7}"/>
              </a:ext>
            </a:extLst>
          </p:cNvPr>
          <p:cNvSpPr txBox="1">
            <a:spLocks/>
          </p:cNvSpPr>
          <p:nvPr/>
        </p:nvSpPr>
        <p:spPr>
          <a:xfrm>
            <a:off x="0" y="4755371"/>
            <a:ext cx="12192000" cy="1010302"/>
          </a:xfrm>
          <a:prstGeom prst="rect">
            <a:avLst/>
          </a:prstGeom>
          <a:solidFill>
            <a:srgbClr val="E76B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64385" tIns="17750" rIns="443753" bIns="33281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887553">
              <a:lnSpc>
                <a:spcPct val="100000"/>
              </a:lnSpc>
              <a:defRPr/>
            </a:pPr>
            <a:endParaRPr lang="en-US" sz="2232" dirty="0">
              <a:solidFill>
                <a:prstClr val="white"/>
              </a:solidFill>
              <a:latin typeface="Rubik" pitchFamily="2" charset="-79"/>
              <a:ea typeface="Ebrima" panose="02000000000000000000" pitchFamily="2" charset="0"/>
              <a:cs typeface="Rubik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BFB9BA-4C93-435F-A938-C96FC9F02DDE}"/>
              </a:ext>
            </a:extLst>
          </p:cNvPr>
          <p:cNvSpPr txBox="1"/>
          <p:nvPr/>
        </p:nvSpPr>
        <p:spPr>
          <a:xfrm>
            <a:off x="778014" y="4759828"/>
            <a:ext cx="2084222" cy="756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43777">
              <a:defRPr/>
            </a:pPr>
            <a:r>
              <a:rPr lang="en-US" sz="6600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R</a:t>
            </a:r>
            <a:r>
              <a:rPr lang="en-US" sz="6600" b="1" baseline="300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CC7D3C-DAB4-DF1A-2052-6D05FFB9FE76}"/>
              </a:ext>
            </a:extLst>
          </p:cNvPr>
          <p:cNvSpPr txBox="1"/>
          <p:nvPr/>
        </p:nvSpPr>
        <p:spPr>
          <a:xfrm>
            <a:off x="584027" y="538619"/>
            <a:ext cx="113631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B6400"/>
                </a:solidFill>
                <a:latin typeface="FjallaOne" panose="02000506040000020004" pitchFamily="2" charset="77"/>
              </a:rPr>
              <a:t>CULMINATION OF RURAL PHYSICIAN PATHWAY STRATEGY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61B996-ABDA-1F89-9317-B21A892C5197}"/>
              </a:ext>
            </a:extLst>
          </p:cNvPr>
          <p:cNvSpPr txBox="1"/>
          <p:nvPr/>
        </p:nvSpPr>
        <p:spPr>
          <a:xfrm>
            <a:off x="2048473" y="4887479"/>
            <a:ext cx="9872273" cy="755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887553">
              <a:lnSpc>
                <a:spcPct val="10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Rubik" pitchFamily="2" charset="-79"/>
                <a:ea typeface="Ebrima" panose="02000000000000000000" pitchFamily="2" charset="0"/>
                <a:cs typeface="Rubik" pitchFamily="2" charset="-79"/>
              </a:rPr>
              <a:t>At OSU-COM, we will recruit </a:t>
            </a:r>
            <a:r>
              <a:rPr lang="en-US" sz="2400" b="1" dirty="0">
                <a:solidFill>
                  <a:prstClr val="white"/>
                </a:solidFill>
                <a:latin typeface="Rubik" pitchFamily="2" charset="-79"/>
                <a:ea typeface="Ebrima" panose="02000000000000000000" pitchFamily="2" charset="0"/>
                <a:cs typeface="Rubik" pitchFamily="2" charset="-79"/>
              </a:rPr>
              <a:t>RURAL</a:t>
            </a:r>
            <a:r>
              <a:rPr lang="en-US" sz="2400" dirty="0">
                <a:solidFill>
                  <a:prstClr val="white"/>
                </a:solidFill>
                <a:latin typeface="Rubik" pitchFamily="2" charset="-79"/>
                <a:ea typeface="Ebrima" panose="02000000000000000000" pitchFamily="2" charset="0"/>
                <a:cs typeface="Rubik" pitchFamily="2" charset="-79"/>
              </a:rPr>
              <a:t> students, educate them in a </a:t>
            </a:r>
            <a:r>
              <a:rPr lang="en-US" sz="2400" b="1" dirty="0">
                <a:solidFill>
                  <a:prstClr val="white"/>
                </a:solidFill>
                <a:latin typeface="Rubik" pitchFamily="2" charset="-79"/>
                <a:ea typeface="Ebrima" panose="02000000000000000000" pitchFamily="2" charset="0"/>
                <a:cs typeface="Rubik" pitchFamily="2" charset="-79"/>
              </a:rPr>
              <a:t>RURAL</a:t>
            </a:r>
            <a:r>
              <a:rPr lang="en-US" sz="2400" dirty="0">
                <a:solidFill>
                  <a:prstClr val="white"/>
                </a:solidFill>
                <a:latin typeface="Rubik" pitchFamily="2" charset="-79"/>
                <a:ea typeface="Ebrima" panose="02000000000000000000" pitchFamily="2" charset="0"/>
                <a:cs typeface="Rubik" pitchFamily="2" charset="-79"/>
              </a:rPr>
              <a:t> environment, and place them in </a:t>
            </a:r>
            <a:r>
              <a:rPr lang="en-US" sz="2400" b="1" dirty="0">
                <a:solidFill>
                  <a:prstClr val="white"/>
                </a:solidFill>
                <a:latin typeface="Rubik" pitchFamily="2" charset="-79"/>
                <a:ea typeface="Ebrima" panose="02000000000000000000" pitchFamily="2" charset="0"/>
                <a:cs typeface="Rubik" pitchFamily="2" charset="-79"/>
              </a:rPr>
              <a:t>RURAL</a:t>
            </a:r>
            <a:r>
              <a:rPr lang="en-US" sz="2400" dirty="0">
                <a:solidFill>
                  <a:prstClr val="white"/>
                </a:solidFill>
                <a:latin typeface="Rubik" pitchFamily="2" charset="-79"/>
                <a:ea typeface="Ebrima" panose="02000000000000000000" pitchFamily="2" charset="0"/>
                <a:cs typeface="Rubik" pitchFamily="2" charset="-79"/>
              </a:rPr>
              <a:t>-based residencies.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7D145-6582-D1E4-AF90-2E57466D5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08" y="3061221"/>
            <a:ext cx="5261877" cy="2671085"/>
          </a:xfrm>
        </p:spPr>
        <p:txBody>
          <a:bodyPr>
            <a:normAutofit/>
          </a:bodyPr>
          <a:lstStyle/>
          <a:p>
            <a:r>
              <a:rPr lang="en-US" sz="1600" dirty="0"/>
              <a:t>Hometown: Wagoner (population 7,846)</a:t>
            </a:r>
          </a:p>
          <a:p>
            <a:r>
              <a:rPr lang="en-US" sz="1600" dirty="0"/>
              <a:t>Undergraduate: Northeastern State University</a:t>
            </a:r>
          </a:p>
          <a:p>
            <a:r>
              <a:rPr lang="en-US" sz="1600" dirty="0"/>
              <a:t>Medical School: Oklahoma State University College of Osteopathic Medicine (2011)</a:t>
            </a:r>
          </a:p>
          <a:p>
            <a:pPr lvl="1"/>
            <a:r>
              <a:rPr lang="en-US" sz="1600" dirty="0"/>
              <a:t>IHS Scholarship (4 years)</a:t>
            </a:r>
          </a:p>
          <a:p>
            <a:r>
              <a:rPr lang="en-US" sz="1600" dirty="0"/>
              <a:t>Residency: OMECO/ NHS - Cherokee Nation Family Medicine (2014)</a:t>
            </a:r>
          </a:p>
          <a:p>
            <a:r>
              <a:rPr lang="en-US" sz="1600" dirty="0"/>
              <a:t>Current Job: Program Director – Cherokee Nation Family Medicine (since 2022)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97588" y="6472730"/>
            <a:ext cx="2057400" cy="365125"/>
          </a:xfrm>
        </p:spPr>
        <p:txBody>
          <a:bodyPr/>
          <a:lstStyle/>
          <a:p>
            <a:fld id="{38C350DD-60D8-4A73-815A-8B28A87D029D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947A5DD9-9661-5B9D-E9D0-78A1C8FA36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15" t="17124" r="14996" b="32400"/>
          <a:stretch/>
        </p:blipFill>
        <p:spPr>
          <a:xfrm>
            <a:off x="886743" y="1515292"/>
            <a:ext cx="1373330" cy="1378262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7876C47-06A2-EFE8-21D0-92C4CDA275DF}"/>
              </a:ext>
            </a:extLst>
          </p:cNvPr>
          <p:cNvSpPr txBox="1">
            <a:spLocks/>
          </p:cNvSpPr>
          <p:nvPr/>
        </p:nvSpPr>
        <p:spPr>
          <a:xfrm>
            <a:off x="6516225" y="3061221"/>
            <a:ext cx="5261877" cy="3017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Rubik" pitchFamily="2" charset="-79"/>
                <a:cs typeface="Rubik" pitchFamily="2" charset="-79"/>
              </a:rPr>
              <a:t>Hometown: Porum (population 607)</a:t>
            </a:r>
          </a:p>
          <a:p>
            <a:r>
              <a:rPr lang="en-US" sz="1600" dirty="0">
                <a:latin typeface="Rubik" pitchFamily="2" charset="-79"/>
                <a:cs typeface="Rubik" pitchFamily="2" charset="-79"/>
              </a:rPr>
              <a:t>Undergraduate: Northeastern State University</a:t>
            </a:r>
          </a:p>
          <a:p>
            <a:r>
              <a:rPr lang="en-US" sz="1600" dirty="0">
                <a:latin typeface="Rubik" pitchFamily="2" charset="-79"/>
                <a:cs typeface="Rubik" pitchFamily="2" charset="-79"/>
              </a:rPr>
              <a:t>Medical School: Oklahoma State University College of Osteopathic Medicine (2014)</a:t>
            </a:r>
          </a:p>
          <a:p>
            <a:pPr lvl="1"/>
            <a:r>
              <a:rPr lang="en-US" sz="1600" dirty="0">
                <a:latin typeface="Rubik" pitchFamily="2" charset="-79"/>
                <a:cs typeface="Rubik" pitchFamily="2" charset="-79"/>
              </a:rPr>
              <a:t>Rural Health Option and Rural Medical Track</a:t>
            </a:r>
          </a:p>
          <a:p>
            <a:r>
              <a:rPr lang="en-US" sz="1600" dirty="0">
                <a:latin typeface="Rubik" pitchFamily="2" charset="-79"/>
                <a:cs typeface="Rubik" pitchFamily="2" charset="-79"/>
              </a:rPr>
              <a:t>Residency: Choctaw Nation Family Medicine (2017)</a:t>
            </a:r>
          </a:p>
          <a:p>
            <a:r>
              <a:rPr lang="en-US" sz="1600" dirty="0">
                <a:latin typeface="Rubik" pitchFamily="2" charset="-79"/>
                <a:cs typeface="Rubik" pitchFamily="2" charset="-79"/>
              </a:rPr>
              <a:t>Current Job: Program Director – Choctaw Nation Family Medicine (since 2022)</a:t>
            </a:r>
          </a:p>
        </p:txBody>
      </p:sp>
      <p:pic>
        <p:nvPicPr>
          <p:cNvPr id="5" name="Picture 2" descr="Family Medicine Residency Program Personnel">
            <a:extLst>
              <a:ext uri="{FF2B5EF4-FFF2-40B4-BE49-F238E27FC236}">
                <a16:creationId xmlns:a16="http://schemas.microsoft.com/office/drawing/2014/main" id="{06F0A988-BBF0-6CC2-A88D-73C085E21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3" b="17346"/>
          <a:stretch/>
        </p:blipFill>
        <p:spPr bwMode="auto">
          <a:xfrm>
            <a:off x="6879408" y="1515555"/>
            <a:ext cx="1204880" cy="139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9B2F12-EC02-F9E4-79B7-9DB8623DF483}"/>
              </a:ext>
            </a:extLst>
          </p:cNvPr>
          <p:cNvSpPr txBox="1"/>
          <p:nvPr/>
        </p:nvSpPr>
        <p:spPr>
          <a:xfrm>
            <a:off x="584027" y="538619"/>
            <a:ext cx="10994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B6400"/>
                </a:solidFill>
                <a:latin typeface="FjallaOne" panose="02000506040000020004" pitchFamily="2" charset="77"/>
              </a:rPr>
              <a:t>STORIES OF SUCCESS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654559-A33E-5B55-ED86-F4BC0FC4B0F8}"/>
              </a:ext>
            </a:extLst>
          </p:cNvPr>
          <p:cNvSpPr txBox="1"/>
          <p:nvPr/>
        </p:nvSpPr>
        <p:spPr>
          <a:xfrm>
            <a:off x="8286388" y="2561742"/>
            <a:ext cx="3325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u="sng" dirty="0">
                <a:latin typeface="Rubik Medium" pitchFamily="2" charset="-79"/>
                <a:cs typeface="Rubik Medium" pitchFamily="2" charset="-79"/>
              </a:rPr>
              <a:t>Dr. Ashton Clayborn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7C9C33-4EED-8491-DE1E-ED25AEF68812}"/>
              </a:ext>
            </a:extLst>
          </p:cNvPr>
          <p:cNvSpPr txBox="1"/>
          <p:nvPr/>
        </p:nvSpPr>
        <p:spPr>
          <a:xfrm>
            <a:off x="2317116" y="2610049"/>
            <a:ext cx="2003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u="sng" dirty="0">
                <a:latin typeface="Rubik Medium" pitchFamily="2" charset="-79"/>
                <a:cs typeface="Rubik Medium" pitchFamily="2" charset="-79"/>
              </a:rPr>
              <a:t>Dr. Dustin Beck</a:t>
            </a:r>
          </a:p>
        </p:txBody>
      </p:sp>
    </p:spTree>
    <p:extLst>
      <p:ext uri="{BB962C8B-B14F-4D97-AF65-F5344CB8AC3E}">
        <p14:creationId xmlns:p14="http://schemas.microsoft.com/office/powerpoint/2010/main" val="425218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creenshot, website, web page&#10;&#10;Description automatically generated">
            <a:extLst>
              <a:ext uri="{FF2B5EF4-FFF2-40B4-BE49-F238E27FC236}">
                <a16:creationId xmlns:a16="http://schemas.microsoft.com/office/drawing/2014/main" id="{EA3AE4F7-0FB4-E03D-8529-89A8669B0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78039" y="0"/>
            <a:ext cx="9835921" cy="6858000"/>
          </a:xfrm>
        </p:spPr>
      </p:pic>
    </p:spTree>
    <p:extLst>
      <p:ext uri="{BB962C8B-B14F-4D97-AF65-F5344CB8AC3E}">
        <p14:creationId xmlns:p14="http://schemas.microsoft.com/office/powerpoint/2010/main" val="105161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D95FC73-3CFE-EE45-9C8A-8FD3C94689ED}" vid="{7DB90FB5-4C58-B546-A9F5-8C2CA64323C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D95FC73-3CFE-EE45-9C8A-8FD3C94689ED}" vid="{7DB90FB5-4C58-B546-A9F5-8C2CA64323C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7061</TotalTime>
  <Words>1513</Words>
  <Application>Microsoft Office PowerPoint</Application>
  <PresentationFormat>Widescreen</PresentationFormat>
  <Paragraphs>183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FjallaOne</vt:lpstr>
      <vt:lpstr>Rubik Medium</vt:lpstr>
      <vt:lpstr>Calibri</vt:lpstr>
      <vt:lpstr>Calibri Light</vt:lpstr>
      <vt:lpstr>Rubik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Stimson, Kelly</dc:creator>
  <cp:lastModifiedBy>Hoagland, Todd</cp:lastModifiedBy>
  <cp:revision>35</cp:revision>
  <cp:lastPrinted>2021-10-07T14:27:48Z</cp:lastPrinted>
  <dcterms:created xsi:type="dcterms:W3CDTF">2019-10-30T14:24:08Z</dcterms:created>
  <dcterms:modified xsi:type="dcterms:W3CDTF">2023-06-06T14:48:00Z</dcterms:modified>
</cp:coreProperties>
</file>