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8" r:id="rId7"/>
    <p:sldId id="267" r:id="rId8"/>
    <p:sldId id="261" r:id="rId9"/>
    <p:sldId id="266" r:id="rId10"/>
    <p:sldId id="263"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3" d="100"/>
          <a:sy n="83" d="100"/>
        </p:scale>
        <p:origin x="1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2134032310"/>
      </p:ext>
    </p:extLst>
  </p:cSld>
  <p:clrMapOvr>
    <a:masterClrMapping/>
  </p:clrMapOvr>
  <p:transition spd="slow" advTm="3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3706447676"/>
      </p:ext>
    </p:extLst>
  </p:cSld>
  <p:clrMapOvr>
    <a:masterClrMapping/>
  </p:clrMapOvr>
  <p:transition spd="slow" advTm="3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94317066"/>
      </p:ext>
    </p:extLst>
  </p:cSld>
  <p:clrMapOvr>
    <a:masterClrMapping/>
  </p:clrMapOvr>
  <p:transition spd="slow" advTm="3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1651375714"/>
      </p:ext>
    </p:extLst>
  </p:cSld>
  <p:clrMapOvr>
    <a:masterClrMapping/>
  </p:clrMapOvr>
  <p:transition spd="slow" advTm="3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9489252"/>
      </p:ext>
    </p:extLst>
  </p:cSld>
  <p:clrMapOvr>
    <a:masterClrMapping/>
  </p:clrMapOvr>
  <p:transition spd="slow" advTm="3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4201747408"/>
      </p:ext>
    </p:extLst>
  </p:cSld>
  <p:clrMapOvr>
    <a:masterClrMapping/>
  </p:clrMapOvr>
  <p:transition spd="slow" advTm="3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1989117151"/>
      </p:ext>
    </p:extLst>
  </p:cSld>
  <p:clrMapOvr>
    <a:masterClrMapping/>
  </p:clrMapOvr>
  <p:transition spd="slow" advTm="3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2037631686"/>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4014587166"/>
      </p:ext>
    </p:extLst>
  </p:cSld>
  <p:clrMapOvr>
    <a:masterClrMapping/>
  </p:clrMapOvr>
  <p:transition spd="slow"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3D5B2-F31C-425E-9BFC-38B97D331E68}"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2474589971"/>
      </p:ext>
    </p:extLst>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73D5B2-F31C-425E-9BFC-38B97D331E68}" type="datetimeFigureOut">
              <a:rPr lang="en-US" smtClean="0"/>
              <a:t>6/3/24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103881906"/>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73D5B2-F31C-425E-9BFC-38B97D331E68}" type="datetimeFigureOut">
              <a:rPr lang="en-US" smtClean="0"/>
              <a:t>6/3/24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1954505392"/>
      </p:ext>
    </p:extLst>
  </p:cSld>
  <p:clrMapOvr>
    <a:masterClrMapping/>
  </p:clrMapOvr>
  <p:transition spd="slow" advTm="3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73D5B2-F31C-425E-9BFC-38B97D331E68}" type="datetimeFigureOut">
              <a:rPr lang="en-US" smtClean="0"/>
              <a:t>6/3/24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3332962680"/>
      </p:ext>
    </p:extLst>
  </p:cSld>
  <p:clrMapOvr>
    <a:masterClrMapping/>
  </p:clrMapOvr>
  <p:transition spd="slow" advTm="3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3D5B2-F31C-425E-9BFC-38B97D331E68}" type="datetimeFigureOut">
              <a:rPr lang="en-US" smtClean="0"/>
              <a:t>6/3/24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876830547"/>
      </p:ext>
    </p:extLst>
  </p:cSld>
  <p:clrMapOvr>
    <a:masterClrMapping/>
  </p:clrMapOvr>
  <p:transition spd="slow" advTm="3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73D5B2-F31C-425E-9BFC-38B97D331E68}" type="datetimeFigureOut">
              <a:rPr lang="en-US" smtClean="0"/>
              <a:t>6/3/24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30204396"/>
      </p:ext>
    </p:extLst>
  </p:cSld>
  <p:clrMapOvr>
    <a:masterClrMapping/>
  </p:clrMapOvr>
  <p:transition spd="slow" advTm="3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73D5B2-F31C-425E-9BFC-38B97D331E68}" type="datetimeFigureOut">
              <a:rPr lang="en-US" smtClean="0"/>
              <a:t>6/3/24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67D51-7319-463F-9326-63C0FD8847D2}" type="slidenum">
              <a:rPr lang="en-US" smtClean="0"/>
              <a:t>‹#›</a:t>
            </a:fld>
            <a:endParaRPr lang="en-US"/>
          </a:p>
        </p:txBody>
      </p:sp>
    </p:spTree>
    <p:extLst>
      <p:ext uri="{BB962C8B-B14F-4D97-AF65-F5344CB8AC3E}">
        <p14:creationId xmlns:p14="http://schemas.microsoft.com/office/powerpoint/2010/main" val="3654947902"/>
      </p:ext>
    </p:extLst>
  </p:cSld>
  <p:clrMapOvr>
    <a:masterClrMapping/>
  </p:clrMapOvr>
  <p:transition spd="slow" advTm="3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73D5B2-F31C-425E-9BFC-38B97D331E68}" type="datetimeFigureOut">
              <a:rPr lang="en-US" smtClean="0"/>
              <a:t>6/3/24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6967D51-7319-463F-9326-63C0FD8847D2}" type="slidenum">
              <a:rPr lang="en-US" smtClean="0"/>
              <a:t>‹#›</a:t>
            </a:fld>
            <a:endParaRPr lang="en-US"/>
          </a:p>
        </p:txBody>
      </p:sp>
    </p:spTree>
    <p:extLst>
      <p:ext uri="{BB962C8B-B14F-4D97-AF65-F5344CB8AC3E}">
        <p14:creationId xmlns:p14="http://schemas.microsoft.com/office/powerpoint/2010/main" val="3661486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advTm="3000">
    <p:wip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E77DB-328E-14E5-382F-5DEA215B5CC8}"/>
              </a:ext>
            </a:extLst>
          </p:cNvPr>
          <p:cNvSpPr>
            <a:spLocks noGrp="1"/>
          </p:cNvSpPr>
          <p:nvPr>
            <p:ph type="ctrTitle"/>
          </p:nvPr>
        </p:nvSpPr>
        <p:spPr>
          <a:xfrm>
            <a:off x="1470491" y="2441448"/>
            <a:ext cx="7766936" cy="877868"/>
          </a:xfrm>
        </p:spPr>
        <p:txBody>
          <a:bodyPr/>
          <a:lstStyle/>
          <a:p>
            <a:r>
              <a:rPr lang="en-US" dirty="0"/>
              <a:t>How To Log Work Hours</a:t>
            </a:r>
          </a:p>
        </p:txBody>
      </p:sp>
      <p:pic>
        <p:nvPicPr>
          <p:cNvPr id="7" name="Slide 1">
            <a:hlinkClick r:id="" action="ppaction://media"/>
            <a:extLst>
              <a:ext uri="{FF2B5EF4-FFF2-40B4-BE49-F238E27FC236}">
                <a16:creationId xmlns:a16="http://schemas.microsoft.com/office/drawing/2014/main" id="{B32B46C4-79E5-51DC-9CB8-3B1D1FB6C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0035" y="159058"/>
            <a:ext cx="609600" cy="609600"/>
          </a:xfrm>
          <a:prstGeom prst="rect">
            <a:avLst/>
          </a:prstGeom>
        </p:spPr>
      </p:pic>
    </p:spTree>
    <p:extLst>
      <p:ext uri="{BB962C8B-B14F-4D97-AF65-F5344CB8AC3E}">
        <p14:creationId xmlns:p14="http://schemas.microsoft.com/office/powerpoint/2010/main" val="2194811693"/>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80DE9F-2876-5342-CBF0-8D0D51CFEA25}"/>
              </a:ext>
            </a:extLst>
          </p:cNvPr>
          <p:cNvSpPr>
            <a:spLocks noGrp="1"/>
          </p:cNvSpPr>
          <p:nvPr>
            <p:ph idx="1"/>
          </p:nvPr>
        </p:nvSpPr>
        <p:spPr>
          <a:xfrm>
            <a:off x="677334" y="1517905"/>
            <a:ext cx="8596668" cy="4523458"/>
          </a:xfrm>
        </p:spPr>
        <p:txBody>
          <a:bodyPr/>
          <a:lstStyle/>
          <a:p>
            <a:r>
              <a:rPr lang="en-US" dirty="0"/>
              <a:t>You MUST log Didactics/Conference and Continuity Clinic in your work hour logging.</a:t>
            </a:r>
          </a:p>
          <a:p>
            <a:r>
              <a:rPr lang="en-US" dirty="0"/>
              <a:t>Only use </a:t>
            </a:r>
            <a:r>
              <a:rPr lang="en-US" b="1" dirty="0"/>
              <a:t>Save &amp; Copy </a:t>
            </a:r>
            <a:r>
              <a:rPr lang="en-US" dirty="0"/>
              <a:t>if your weeks are absolutely identical.</a:t>
            </a:r>
          </a:p>
          <a:p>
            <a:r>
              <a:rPr lang="en-US" dirty="0"/>
              <a:t>GME should be able to account for every hour and location worked based on work hour logs.</a:t>
            </a:r>
          </a:p>
          <a:p>
            <a:r>
              <a:rPr lang="en-US" dirty="0"/>
              <a:t>You MUST log Moonlighting! Moonlighting is included in your 80-hour work-week limit. Moonlighting must have prior approval by the Program Director.</a:t>
            </a:r>
          </a:p>
          <a:p>
            <a:r>
              <a:rPr lang="en-US" dirty="0"/>
              <a:t>Check with your Program Coordinator to see if there are any additional program-specific types of work hours to be logged.</a:t>
            </a:r>
          </a:p>
        </p:txBody>
      </p:sp>
      <p:pic>
        <p:nvPicPr>
          <p:cNvPr id="5" name="Slide 9">
            <a:hlinkClick r:id="" action="ppaction://media"/>
            <a:extLst>
              <a:ext uri="{FF2B5EF4-FFF2-40B4-BE49-F238E27FC236}">
                <a16:creationId xmlns:a16="http://schemas.microsoft.com/office/drawing/2014/main" id="{82BF2FAF-68EC-E298-DDA2-D9BCC5372E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7072" y="363245"/>
            <a:ext cx="609600" cy="609600"/>
          </a:xfrm>
          <a:prstGeom prst="rect">
            <a:avLst/>
          </a:prstGeom>
        </p:spPr>
      </p:pic>
    </p:spTree>
    <p:extLst>
      <p:ext uri="{BB962C8B-B14F-4D97-AF65-F5344CB8AC3E}">
        <p14:creationId xmlns:p14="http://schemas.microsoft.com/office/powerpoint/2010/main" val="2076785844"/>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34A44-C030-83D5-C68C-AF75382D4FA0}"/>
              </a:ext>
            </a:extLst>
          </p:cNvPr>
          <p:cNvSpPr>
            <a:spLocks noGrp="1"/>
          </p:cNvSpPr>
          <p:nvPr>
            <p:ph idx="1"/>
          </p:nvPr>
        </p:nvSpPr>
        <p:spPr>
          <a:xfrm>
            <a:off x="1769252" y="5620438"/>
            <a:ext cx="6003148" cy="1368778"/>
          </a:xfrm>
        </p:spPr>
        <p:txBody>
          <a:bodyPr>
            <a:normAutofit/>
          </a:bodyPr>
          <a:lstStyle/>
          <a:p>
            <a:r>
              <a:rPr lang="en-US" dirty="0"/>
              <a:t>To log vacation, click </a:t>
            </a:r>
            <a:r>
              <a:rPr lang="en-US" b="1" dirty="0"/>
              <a:t>LOG VACATION</a:t>
            </a:r>
            <a:r>
              <a:rPr lang="en-US" dirty="0"/>
              <a:t>; a new window will open. Choose the FIRST and LAST day of your vacation, then </a:t>
            </a:r>
            <a:r>
              <a:rPr lang="en-US" b="1" dirty="0"/>
              <a:t>SAVE</a:t>
            </a:r>
            <a:r>
              <a:rPr lang="en-US" dirty="0"/>
              <a:t>. </a:t>
            </a:r>
            <a:r>
              <a:rPr lang="en-US" i="1" dirty="0"/>
              <a:t>No training location is required when logging vacation.</a:t>
            </a:r>
          </a:p>
        </p:txBody>
      </p:sp>
      <p:pic>
        <p:nvPicPr>
          <p:cNvPr id="6" name="Picture 5">
            <a:extLst>
              <a:ext uri="{FF2B5EF4-FFF2-40B4-BE49-F238E27FC236}">
                <a16:creationId xmlns:a16="http://schemas.microsoft.com/office/drawing/2014/main" id="{B35DA1E6-94DC-8E5B-2B73-B57C22EDFDB3}"/>
              </a:ext>
            </a:extLst>
          </p:cNvPr>
          <p:cNvPicPr>
            <a:picLocks noChangeAspect="1"/>
          </p:cNvPicPr>
          <p:nvPr/>
        </p:nvPicPr>
        <p:blipFill rotWithShape="1">
          <a:blip r:embed="rId4"/>
          <a:srcRect l="4332" t="11282" r="73076" b="23814"/>
          <a:stretch/>
        </p:blipFill>
        <p:spPr bwMode="auto">
          <a:xfrm>
            <a:off x="186148" y="184661"/>
            <a:ext cx="5818868" cy="522368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DC27435-B125-18C8-53E7-330920337EA7}"/>
              </a:ext>
            </a:extLst>
          </p:cNvPr>
          <p:cNvPicPr>
            <a:picLocks noChangeAspect="1"/>
          </p:cNvPicPr>
          <p:nvPr/>
        </p:nvPicPr>
        <p:blipFill rotWithShape="1">
          <a:blip r:embed="rId5"/>
          <a:srcRect t="9777" r="86467" b="47199"/>
          <a:stretch/>
        </p:blipFill>
        <p:spPr bwMode="auto">
          <a:xfrm>
            <a:off x="6096000" y="206739"/>
            <a:ext cx="5235598" cy="5201601"/>
          </a:xfrm>
          <a:prstGeom prst="rect">
            <a:avLst/>
          </a:prstGeom>
          <a:ln>
            <a:no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98573A6A-1645-1845-F3F9-33B3EB878990}"/>
              </a:ext>
            </a:extLst>
          </p:cNvPr>
          <p:cNvSpPr/>
          <p:nvPr/>
        </p:nvSpPr>
        <p:spPr>
          <a:xfrm>
            <a:off x="4583151" y="3300761"/>
            <a:ext cx="1215483" cy="41259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2E3D12-194E-4BF9-6AA0-49FC433F4A81}"/>
              </a:ext>
            </a:extLst>
          </p:cNvPr>
          <p:cNvSpPr/>
          <p:nvPr/>
        </p:nvSpPr>
        <p:spPr>
          <a:xfrm>
            <a:off x="6096000" y="4995745"/>
            <a:ext cx="1215483" cy="41259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lide 10">
            <a:hlinkClick r:id="" action="ppaction://media"/>
            <a:extLst>
              <a:ext uri="{FF2B5EF4-FFF2-40B4-BE49-F238E27FC236}">
                <a16:creationId xmlns:a16="http://schemas.microsoft.com/office/drawing/2014/main" id="{0B6BA5F0-EC39-D0E6-8E1C-963DBD02F8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540798"/>
            <a:ext cx="609600" cy="609600"/>
          </a:xfrm>
          <a:prstGeom prst="rect">
            <a:avLst/>
          </a:prstGeom>
        </p:spPr>
      </p:pic>
    </p:spTree>
    <p:extLst>
      <p:ext uri="{BB962C8B-B14F-4D97-AF65-F5344CB8AC3E}">
        <p14:creationId xmlns:p14="http://schemas.microsoft.com/office/powerpoint/2010/main" val="3965605932"/>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06B7-49B1-D132-8BDD-C5D93C62BD3D}"/>
              </a:ext>
            </a:extLst>
          </p:cNvPr>
          <p:cNvSpPr>
            <a:spLocks noGrp="1"/>
          </p:cNvSpPr>
          <p:nvPr>
            <p:ph type="title"/>
          </p:nvPr>
        </p:nvSpPr>
        <p:spPr>
          <a:xfrm>
            <a:off x="595039" y="2522576"/>
            <a:ext cx="8596668" cy="906424"/>
          </a:xfrm>
        </p:spPr>
        <p:txBody>
          <a:bodyPr/>
          <a:lstStyle/>
          <a:p>
            <a:pPr algn="ctr"/>
            <a:r>
              <a:rPr lang="en-US" dirty="0"/>
              <a:t>Thank you!</a:t>
            </a:r>
          </a:p>
        </p:txBody>
      </p:sp>
      <p:pic>
        <p:nvPicPr>
          <p:cNvPr id="4" name="Slide 11">
            <a:hlinkClick r:id="" action="ppaction://media"/>
            <a:extLst>
              <a:ext uri="{FF2B5EF4-FFF2-40B4-BE49-F238E27FC236}">
                <a16:creationId xmlns:a16="http://schemas.microsoft.com/office/drawing/2014/main" id="{6F533AEA-5877-442D-D5A4-409F1C813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6870" y="354367"/>
            <a:ext cx="609600" cy="609600"/>
          </a:xfrm>
          <a:prstGeom prst="rect">
            <a:avLst/>
          </a:prstGeom>
        </p:spPr>
      </p:pic>
    </p:spTree>
    <p:extLst>
      <p:ext uri="{BB962C8B-B14F-4D97-AF65-F5344CB8AC3E}">
        <p14:creationId xmlns:p14="http://schemas.microsoft.com/office/powerpoint/2010/main" val="3603917548"/>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BC6EF-AE0A-9BAE-EAC9-A776213979EA}"/>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C8E841D5-1A45-5A83-17F5-49AD5E59ADA3}"/>
              </a:ext>
            </a:extLst>
          </p:cNvPr>
          <p:cNvSpPr>
            <a:spLocks noGrp="1"/>
          </p:cNvSpPr>
          <p:nvPr>
            <p:ph idx="1"/>
          </p:nvPr>
        </p:nvSpPr>
        <p:spPr/>
        <p:txBody>
          <a:bodyPr/>
          <a:lstStyle/>
          <a:p>
            <a:r>
              <a:rPr lang="en-US" dirty="0"/>
              <a:t>Work Hour Logging is a requirement of ACGME as well as the Institution and must be completed EACH month.</a:t>
            </a:r>
          </a:p>
          <a:p>
            <a:pPr lvl="1"/>
            <a:r>
              <a:rPr lang="en-US" dirty="0"/>
              <a:t>Not logging your work hours in a timely manner reflects poorly upon your professionalism, which is a core competency of ACGME.</a:t>
            </a:r>
          </a:p>
          <a:p>
            <a:r>
              <a:rPr lang="en-US" dirty="0"/>
              <a:t>Work Hour Logs are how the hospital reports resident working hours to Medicare/CMS, which is how the hospital, and in turn you, are paid.</a:t>
            </a:r>
          </a:p>
          <a:p>
            <a:r>
              <a:rPr lang="en-US" dirty="0"/>
              <a:t>Work Hours must be logged </a:t>
            </a:r>
            <a:r>
              <a:rPr lang="en-US" b="1" dirty="0"/>
              <a:t>no later than </a:t>
            </a:r>
            <a:r>
              <a:rPr lang="en-US" dirty="0"/>
              <a:t>the 3</a:t>
            </a:r>
            <a:r>
              <a:rPr lang="en-US" baseline="30000" dirty="0"/>
              <a:t>rd</a:t>
            </a:r>
            <a:r>
              <a:rPr lang="en-US" dirty="0"/>
              <a:t> day of each month, for the month prior. </a:t>
            </a:r>
          </a:p>
          <a:p>
            <a:r>
              <a:rPr lang="en-US" dirty="0"/>
              <a:t>Ask your Program Coordinator for program specific work hour logging requirements, for example, your program may require that you log hours on a weekly basis.</a:t>
            </a:r>
          </a:p>
        </p:txBody>
      </p:sp>
      <p:pic>
        <p:nvPicPr>
          <p:cNvPr id="22" name="Audio 21">
            <a:hlinkClick r:id="" action="ppaction://media"/>
            <a:extLst>
              <a:ext uri="{FF2B5EF4-FFF2-40B4-BE49-F238E27FC236}">
                <a16:creationId xmlns:a16="http://schemas.microsoft.com/office/drawing/2014/main" id="{A00AF555-45C0-9844-B6F2-A00650F9F9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0088932"/>
      </p:ext>
    </p:extLst>
  </p:cSld>
  <p:clrMapOvr>
    <a:masterClrMapping/>
  </p:clrMapOvr>
  <p:transition spd="slow" advTm="4277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2851C-3042-4D46-8DE8-7923D0CADFA0}"/>
              </a:ext>
            </a:extLst>
          </p:cNvPr>
          <p:cNvSpPr>
            <a:spLocks noGrp="1"/>
          </p:cNvSpPr>
          <p:nvPr>
            <p:ph type="title"/>
          </p:nvPr>
        </p:nvSpPr>
        <p:spPr/>
        <p:txBody>
          <a:bodyPr/>
          <a:lstStyle/>
          <a:p>
            <a:r>
              <a:rPr lang="en-US" dirty="0"/>
              <a:t>How To Log:</a:t>
            </a:r>
          </a:p>
        </p:txBody>
      </p:sp>
      <p:sp>
        <p:nvSpPr>
          <p:cNvPr id="3" name="Content Placeholder 2">
            <a:extLst>
              <a:ext uri="{FF2B5EF4-FFF2-40B4-BE49-F238E27FC236}">
                <a16:creationId xmlns:a16="http://schemas.microsoft.com/office/drawing/2014/main" id="{0A958B2B-7B31-12AB-A38B-410DC822BA54}"/>
              </a:ext>
            </a:extLst>
          </p:cNvPr>
          <p:cNvSpPr>
            <a:spLocks noGrp="1"/>
          </p:cNvSpPr>
          <p:nvPr>
            <p:ph idx="1"/>
          </p:nvPr>
        </p:nvSpPr>
        <p:spPr>
          <a:xfrm>
            <a:off x="677334" y="4895385"/>
            <a:ext cx="8596668" cy="1145977"/>
          </a:xfrm>
        </p:spPr>
        <p:txBody>
          <a:bodyPr/>
          <a:lstStyle/>
          <a:p>
            <a:r>
              <a:rPr lang="en-US" dirty="0"/>
              <a:t>Log into New Innovations; on the toolbar, choose </a:t>
            </a:r>
            <a:r>
              <a:rPr lang="en-US" b="1" i="1" dirty="0"/>
              <a:t>WORK HOURS</a:t>
            </a:r>
            <a:r>
              <a:rPr lang="en-US" dirty="0"/>
              <a:t>; under My Work Hours, choose </a:t>
            </a:r>
            <a:r>
              <a:rPr lang="en-US" b="1" i="1" dirty="0"/>
              <a:t>LOG HOURS</a:t>
            </a:r>
            <a:r>
              <a:rPr lang="en-US" dirty="0"/>
              <a:t>.</a:t>
            </a:r>
          </a:p>
        </p:txBody>
      </p:sp>
      <p:pic>
        <p:nvPicPr>
          <p:cNvPr id="8" name="Picture 7">
            <a:extLst>
              <a:ext uri="{FF2B5EF4-FFF2-40B4-BE49-F238E27FC236}">
                <a16:creationId xmlns:a16="http://schemas.microsoft.com/office/drawing/2014/main" id="{9D340C74-6F16-0017-02C3-62941A5B8732}"/>
              </a:ext>
            </a:extLst>
          </p:cNvPr>
          <p:cNvPicPr>
            <a:picLocks noChangeAspect="1"/>
          </p:cNvPicPr>
          <p:nvPr/>
        </p:nvPicPr>
        <p:blipFill rotWithShape="1">
          <a:blip r:embed="rId4"/>
          <a:srcRect t="7919" r="76066" b="63680"/>
          <a:stretch/>
        </p:blipFill>
        <p:spPr>
          <a:xfrm>
            <a:off x="409704" y="1357411"/>
            <a:ext cx="8596668" cy="3376145"/>
          </a:xfrm>
          <a:prstGeom prst="rect">
            <a:avLst/>
          </a:prstGeom>
        </p:spPr>
      </p:pic>
      <p:sp>
        <p:nvSpPr>
          <p:cNvPr id="5" name="Oval 4">
            <a:extLst>
              <a:ext uri="{FF2B5EF4-FFF2-40B4-BE49-F238E27FC236}">
                <a16:creationId xmlns:a16="http://schemas.microsoft.com/office/drawing/2014/main" id="{F68D2EE6-6345-81F5-CD6A-DF19EBCC11EF}"/>
              </a:ext>
            </a:extLst>
          </p:cNvPr>
          <p:cNvSpPr/>
          <p:nvPr/>
        </p:nvSpPr>
        <p:spPr>
          <a:xfrm>
            <a:off x="4018016" y="1672621"/>
            <a:ext cx="1037064" cy="4196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0B8196-31AD-7535-5C5E-8F7517941CAD}"/>
              </a:ext>
            </a:extLst>
          </p:cNvPr>
          <p:cNvSpPr/>
          <p:nvPr/>
        </p:nvSpPr>
        <p:spPr>
          <a:xfrm>
            <a:off x="566713" y="2754352"/>
            <a:ext cx="1037064" cy="35338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3">
            <a:hlinkClick r:id="" action="ppaction://media"/>
            <a:extLst>
              <a:ext uri="{FF2B5EF4-FFF2-40B4-BE49-F238E27FC236}">
                <a16:creationId xmlns:a16="http://schemas.microsoft.com/office/drawing/2014/main" id="{595F116F-6E5D-EA2F-4130-50DB72C83D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8913" y="304800"/>
            <a:ext cx="609600" cy="609600"/>
          </a:xfrm>
          <a:prstGeom prst="rect">
            <a:avLst/>
          </a:prstGeom>
        </p:spPr>
      </p:pic>
    </p:spTree>
    <p:extLst>
      <p:ext uri="{BB962C8B-B14F-4D97-AF65-F5344CB8AC3E}">
        <p14:creationId xmlns:p14="http://schemas.microsoft.com/office/powerpoint/2010/main" val="3419652620"/>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1EBCD12-D17D-D423-2A3D-160D23ED61C3}"/>
              </a:ext>
            </a:extLst>
          </p:cNvPr>
          <p:cNvSpPr>
            <a:spLocks noGrp="1"/>
          </p:cNvSpPr>
          <p:nvPr>
            <p:ph idx="1"/>
          </p:nvPr>
        </p:nvSpPr>
        <p:spPr>
          <a:xfrm>
            <a:off x="6766559" y="1465385"/>
            <a:ext cx="5062025" cy="3083169"/>
          </a:xfrm>
        </p:spPr>
        <p:txBody>
          <a:bodyPr>
            <a:normAutofit/>
          </a:bodyPr>
          <a:lstStyle/>
          <a:p>
            <a:pPr marL="0" indent="0">
              <a:buNone/>
            </a:pPr>
            <a:endParaRPr lang="en-US" b="1" dirty="0"/>
          </a:p>
          <a:p>
            <a:r>
              <a:rPr lang="en-US" sz="2000" dirty="0"/>
              <a:t>First, </a:t>
            </a:r>
            <a:r>
              <a:rPr lang="en-US" sz="2000" b="1" i="1" dirty="0"/>
              <a:t>CHOOSE TRAINING LOCATION</a:t>
            </a:r>
            <a:r>
              <a:rPr lang="en-US" sz="2000" b="1" dirty="0"/>
              <a:t>. </a:t>
            </a:r>
          </a:p>
          <a:p>
            <a:pPr lvl="1"/>
            <a:r>
              <a:rPr lang="en-US" sz="1800" dirty="0"/>
              <a:t>If you do not choose training location first, the logs will not save.</a:t>
            </a:r>
          </a:p>
          <a:p>
            <a:pPr lvl="1"/>
            <a:r>
              <a:rPr lang="en-US" sz="1800" dirty="0"/>
              <a:t>If you do not see your training location listed, let your coordinator know, and they will have it added.</a:t>
            </a:r>
          </a:p>
        </p:txBody>
      </p:sp>
      <p:pic>
        <p:nvPicPr>
          <p:cNvPr id="11" name="Picture 10">
            <a:extLst>
              <a:ext uri="{FF2B5EF4-FFF2-40B4-BE49-F238E27FC236}">
                <a16:creationId xmlns:a16="http://schemas.microsoft.com/office/drawing/2014/main" id="{32E56F05-7992-DC6F-56E2-9C8227F5F71E}"/>
              </a:ext>
            </a:extLst>
          </p:cNvPr>
          <p:cNvPicPr>
            <a:picLocks noChangeAspect="1"/>
          </p:cNvPicPr>
          <p:nvPr/>
        </p:nvPicPr>
        <p:blipFill rotWithShape="1">
          <a:blip r:embed="rId4"/>
          <a:srcRect t="9208" r="73589" b="26881"/>
          <a:stretch/>
        </p:blipFill>
        <p:spPr>
          <a:xfrm>
            <a:off x="118872" y="201168"/>
            <a:ext cx="6647688" cy="5323729"/>
          </a:xfrm>
          <a:prstGeom prst="rect">
            <a:avLst/>
          </a:prstGeom>
        </p:spPr>
      </p:pic>
      <p:sp>
        <p:nvSpPr>
          <p:cNvPr id="9" name="Oval 8">
            <a:extLst>
              <a:ext uri="{FF2B5EF4-FFF2-40B4-BE49-F238E27FC236}">
                <a16:creationId xmlns:a16="http://schemas.microsoft.com/office/drawing/2014/main" id="{316E35AC-01C1-F23F-F4D4-23D349636ECB}"/>
              </a:ext>
            </a:extLst>
          </p:cNvPr>
          <p:cNvSpPr/>
          <p:nvPr/>
        </p:nvSpPr>
        <p:spPr>
          <a:xfrm>
            <a:off x="2639940" y="3551883"/>
            <a:ext cx="2263698" cy="682971"/>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Audio 37">
            <a:hlinkClick r:id="" action="ppaction://media"/>
            <a:extLst>
              <a:ext uri="{FF2B5EF4-FFF2-40B4-BE49-F238E27FC236}">
                <a16:creationId xmlns:a16="http://schemas.microsoft.com/office/drawing/2014/main" id="{87FB042E-9F05-F0AB-61D1-65DBCAADC6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302466"/>
      </p:ext>
    </p:extLst>
  </p:cSld>
  <p:clrMapOvr>
    <a:masterClrMapping/>
  </p:clrMapOvr>
  <p:transition spd="slow" advTm="2134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2776A1-0441-EEF8-558A-9C12868A9F45}"/>
              </a:ext>
            </a:extLst>
          </p:cNvPr>
          <p:cNvSpPr>
            <a:spLocks noGrp="1"/>
          </p:cNvSpPr>
          <p:nvPr>
            <p:ph idx="1"/>
          </p:nvPr>
        </p:nvSpPr>
        <p:spPr>
          <a:xfrm>
            <a:off x="8275719" y="2589163"/>
            <a:ext cx="2944437" cy="1679674"/>
          </a:xfrm>
        </p:spPr>
        <p:txBody>
          <a:bodyPr>
            <a:normAutofit/>
          </a:bodyPr>
          <a:lstStyle/>
          <a:p>
            <a:r>
              <a:rPr lang="en-US" sz="2800" dirty="0"/>
              <a:t>Next, choose </a:t>
            </a:r>
            <a:r>
              <a:rPr lang="en-US" sz="2800" b="1" i="1" dirty="0"/>
              <a:t>WORK TYPE</a:t>
            </a:r>
          </a:p>
        </p:txBody>
      </p:sp>
      <p:pic>
        <p:nvPicPr>
          <p:cNvPr id="9" name="Picture 8">
            <a:extLst>
              <a:ext uri="{FF2B5EF4-FFF2-40B4-BE49-F238E27FC236}">
                <a16:creationId xmlns:a16="http://schemas.microsoft.com/office/drawing/2014/main" id="{BDEB42C9-6275-A899-AEEB-B3F7256F20BC}"/>
              </a:ext>
            </a:extLst>
          </p:cNvPr>
          <p:cNvPicPr>
            <a:picLocks noChangeAspect="1"/>
          </p:cNvPicPr>
          <p:nvPr/>
        </p:nvPicPr>
        <p:blipFill rotWithShape="1">
          <a:blip r:embed="rId4"/>
          <a:srcRect t="9209" r="73375" b="27038"/>
          <a:stretch/>
        </p:blipFill>
        <p:spPr>
          <a:xfrm>
            <a:off x="146304" y="182880"/>
            <a:ext cx="8215794" cy="6510528"/>
          </a:xfrm>
          <a:prstGeom prst="rect">
            <a:avLst/>
          </a:prstGeom>
        </p:spPr>
      </p:pic>
      <p:sp>
        <p:nvSpPr>
          <p:cNvPr id="7" name="Oval 6">
            <a:extLst>
              <a:ext uri="{FF2B5EF4-FFF2-40B4-BE49-F238E27FC236}">
                <a16:creationId xmlns:a16="http://schemas.microsoft.com/office/drawing/2014/main" id="{F809B9B5-8086-ADC4-60F8-FE639669EF13}"/>
              </a:ext>
            </a:extLst>
          </p:cNvPr>
          <p:cNvSpPr/>
          <p:nvPr/>
        </p:nvSpPr>
        <p:spPr>
          <a:xfrm>
            <a:off x="3004362" y="1829100"/>
            <a:ext cx="4917688" cy="2943922"/>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EAF3F3E-8FB1-2623-42B5-B540A6BC65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3012505"/>
      </p:ext>
    </p:extLst>
  </p:cSld>
  <p:clrMapOvr>
    <a:masterClrMapping/>
  </p:clrMapOvr>
  <p:transition spd="slow" advTm="280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CC654-A413-3E65-FBF9-F3C61F96429B}"/>
              </a:ext>
            </a:extLst>
          </p:cNvPr>
          <p:cNvSpPr txBox="1"/>
          <p:nvPr/>
        </p:nvSpPr>
        <p:spPr>
          <a:xfrm>
            <a:off x="309418" y="548853"/>
            <a:ext cx="11573163" cy="6601807"/>
          </a:xfrm>
          <a:prstGeom prst="rect">
            <a:avLst/>
          </a:prstGeom>
          <a:noFill/>
        </p:spPr>
        <p:txBody>
          <a:bodyPr wrap="square" rtlCol="0">
            <a:spAutoFit/>
          </a:bodyPr>
          <a:lstStyle/>
          <a:p>
            <a:endParaRPr lang="en-US" dirty="0"/>
          </a:p>
          <a:p>
            <a:r>
              <a:rPr lang="en-US" dirty="0"/>
              <a:t>When deciding which </a:t>
            </a:r>
            <a:r>
              <a:rPr lang="en-US" b="1" dirty="0"/>
              <a:t>WORK TYPE </a:t>
            </a:r>
            <a:r>
              <a:rPr lang="en-US" dirty="0"/>
              <a:t>to choose, consider the following:</a:t>
            </a:r>
          </a:p>
          <a:p>
            <a:pPr>
              <a:lnSpc>
                <a:spcPct val="150000"/>
              </a:lnSpc>
            </a:pPr>
            <a:endParaRPr lang="en-US" dirty="0"/>
          </a:p>
          <a:p>
            <a:pPr marL="285750" indent="-285750">
              <a:lnSpc>
                <a:spcPct val="150000"/>
              </a:lnSpc>
              <a:buFont typeface="Arial" panose="020B0604020202020204" pitchFamily="34" charset="0"/>
              <a:buChar char="•"/>
            </a:pPr>
            <a:r>
              <a:rPr lang="en-US" b="1" u="sng" dirty="0"/>
              <a:t>Daily Work Hours </a:t>
            </a:r>
            <a:r>
              <a:rPr lang="en-US" dirty="0"/>
              <a:t>– This is the work type that will be used most frequently</a:t>
            </a:r>
          </a:p>
          <a:p>
            <a:pPr marL="285750" indent="-285750">
              <a:lnSpc>
                <a:spcPct val="150000"/>
              </a:lnSpc>
              <a:buFont typeface="Arial" panose="020B0604020202020204" pitchFamily="34" charset="0"/>
              <a:buChar char="•"/>
            </a:pPr>
            <a:r>
              <a:rPr lang="en-US" b="1" u="sng" dirty="0"/>
              <a:t>Continuity Clinic </a:t>
            </a:r>
            <a:r>
              <a:rPr lang="en-US" dirty="0"/>
              <a:t>– To be used when working at a resident/fellow continuity clinic</a:t>
            </a:r>
          </a:p>
          <a:p>
            <a:pPr marL="285750" indent="-285750">
              <a:lnSpc>
                <a:spcPct val="150000"/>
              </a:lnSpc>
              <a:buFont typeface="Arial" panose="020B0604020202020204" pitchFamily="34" charset="0"/>
              <a:buChar char="•"/>
            </a:pPr>
            <a:r>
              <a:rPr lang="en-US" b="1" u="sng" dirty="0"/>
              <a:t>Educational Event</a:t>
            </a:r>
            <a:r>
              <a:rPr lang="en-US" dirty="0"/>
              <a:t> – To be used when attending conferences, journal club, didactics, grand rounds, scholarly activity/QI projects, etc., including Boards and ITEs.</a:t>
            </a:r>
          </a:p>
          <a:p>
            <a:pPr marL="285750" indent="-285750">
              <a:lnSpc>
                <a:spcPct val="150000"/>
              </a:lnSpc>
              <a:buFont typeface="Arial" panose="020B0604020202020204" pitchFamily="34" charset="0"/>
              <a:buChar char="•"/>
            </a:pPr>
            <a:r>
              <a:rPr lang="en-US" b="1" u="sng" dirty="0"/>
              <a:t>Moonlighting</a:t>
            </a:r>
            <a:r>
              <a:rPr lang="en-US" dirty="0"/>
              <a:t> – To be used when Moonlighting, either internally or externally</a:t>
            </a:r>
          </a:p>
          <a:p>
            <a:pPr marL="285750" indent="-285750">
              <a:lnSpc>
                <a:spcPct val="150000"/>
              </a:lnSpc>
              <a:buFont typeface="Arial" panose="020B0604020202020204" pitchFamily="34" charset="0"/>
              <a:buChar char="•"/>
            </a:pPr>
            <a:r>
              <a:rPr lang="en-US" b="1" u="sng" dirty="0"/>
              <a:t>Home Call, NOT called in</a:t>
            </a:r>
            <a:r>
              <a:rPr lang="en-US" dirty="0"/>
              <a:t> – these hours do NOT count toward the 80-hour work week</a:t>
            </a:r>
          </a:p>
          <a:p>
            <a:pPr marL="285750" indent="-285750">
              <a:lnSpc>
                <a:spcPct val="150000"/>
              </a:lnSpc>
              <a:buFont typeface="Arial" panose="020B0604020202020204" pitchFamily="34" charset="0"/>
              <a:buChar char="•"/>
            </a:pPr>
            <a:r>
              <a:rPr lang="en-US" b="1" u="sng" dirty="0"/>
              <a:t>Home Call, called in</a:t>
            </a:r>
            <a:r>
              <a:rPr lang="en-US" dirty="0"/>
              <a:t> – these hours DO count toward the 80-hour work week</a:t>
            </a:r>
          </a:p>
          <a:p>
            <a:pPr marL="285750" indent="-285750">
              <a:lnSpc>
                <a:spcPct val="150000"/>
              </a:lnSpc>
              <a:buFont typeface="Arial" panose="020B0604020202020204" pitchFamily="34" charset="0"/>
              <a:buChar char="•"/>
            </a:pPr>
            <a:r>
              <a:rPr lang="en-US" b="1" u="sng" dirty="0"/>
              <a:t>Time Off</a:t>
            </a:r>
            <a:r>
              <a:rPr lang="en-US" dirty="0"/>
              <a:t> – To be used anytime a resident/fellow has time off (vacation, illness</a:t>
            </a:r>
            <a:r>
              <a:rPr lang="en-US"/>
              <a:t>, bereavement, Parental </a:t>
            </a:r>
            <a:r>
              <a:rPr lang="en-US" dirty="0"/>
              <a:t>Leave, interviews, etc.)</a:t>
            </a:r>
          </a:p>
          <a:p>
            <a:pPr marL="285750" indent="-285750">
              <a:lnSpc>
                <a:spcPct val="150000"/>
              </a:lnSpc>
              <a:buFont typeface="Arial" panose="020B0604020202020204" pitchFamily="34" charset="0"/>
              <a:buChar char="•"/>
            </a:pPr>
            <a:r>
              <a:rPr lang="en-US" b="1" u="sng" dirty="0"/>
              <a:t>Break</a:t>
            </a:r>
            <a:r>
              <a:rPr lang="en-US" dirty="0"/>
              <a:t> – to be used for short breaks throughout the day, to be used to fill in gaps between working hours, such as one or two hours between shifts such as clinic or didactics, and scheduled work hours.) </a:t>
            </a:r>
            <a:r>
              <a:rPr lang="en-US" i="1" dirty="0"/>
              <a:t>Using this work type will prevent short break violations when moving between assignments. </a:t>
            </a:r>
          </a:p>
          <a:p>
            <a:endParaRPr lang="en-US" b="1" u="sng" dirty="0"/>
          </a:p>
          <a:p>
            <a:endParaRPr lang="en-US" dirty="0"/>
          </a:p>
        </p:txBody>
      </p:sp>
      <p:pic>
        <p:nvPicPr>
          <p:cNvPr id="25" name="Audio 24">
            <a:hlinkClick r:id="" action="ppaction://media"/>
            <a:extLst>
              <a:ext uri="{FF2B5EF4-FFF2-40B4-BE49-F238E27FC236}">
                <a16:creationId xmlns:a16="http://schemas.microsoft.com/office/drawing/2014/main" id="{2D52335E-4073-FC2F-F86B-10F7760E33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134600" y="2593940"/>
            <a:ext cx="2057400" cy="2057400"/>
          </a:xfrm>
          <a:prstGeom prst="ellipse">
            <a:avLst/>
          </a:prstGeom>
        </p:spPr>
      </p:pic>
    </p:spTree>
    <p:extLst>
      <p:ext uri="{BB962C8B-B14F-4D97-AF65-F5344CB8AC3E}">
        <p14:creationId xmlns:p14="http://schemas.microsoft.com/office/powerpoint/2010/main" val="1269411759"/>
      </p:ext>
    </p:extLst>
  </p:cSld>
  <p:clrMapOvr>
    <a:masterClrMapping/>
  </p:clrMapOvr>
  <p:transition spd="slow" advTm="1011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6877A-C4E6-AE91-9041-B974C2FD9B06}"/>
              </a:ext>
            </a:extLst>
          </p:cNvPr>
          <p:cNvSpPr>
            <a:spLocks noGrp="1"/>
          </p:cNvSpPr>
          <p:nvPr>
            <p:ph idx="1"/>
          </p:nvPr>
        </p:nvSpPr>
        <p:spPr>
          <a:xfrm>
            <a:off x="8257032" y="1764792"/>
            <a:ext cx="2587752" cy="2249424"/>
          </a:xfrm>
        </p:spPr>
        <p:txBody>
          <a:bodyPr>
            <a:normAutofit fontScale="92500" lnSpcReduction="10000"/>
          </a:bodyPr>
          <a:lstStyle/>
          <a:p>
            <a:r>
              <a:rPr lang="en-US" dirty="0"/>
              <a:t>Then, click and hold to drag your mouse over the hours you worked with that work type, then click </a:t>
            </a:r>
            <a:r>
              <a:rPr lang="en-US" b="1" dirty="0"/>
              <a:t>SAVE</a:t>
            </a:r>
            <a:r>
              <a:rPr lang="en-US" dirty="0"/>
              <a:t>.</a:t>
            </a:r>
          </a:p>
          <a:p>
            <a:r>
              <a:rPr lang="en-US" dirty="0"/>
              <a:t>DO NOT use Save &amp; Copy!</a:t>
            </a:r>
          </a:p>
          <a:p>
            <a:endParaRPr lang="en-US" dirty="0"/>
          </a:p>
        </p:txBody>
      </p:sp>
      <p:pic>
        <p:nvPicPr>
          <p:cNvPr id="5" name="Picture 4">
            <a:extLst>
              <a:ext uri="{FF2B5EF4-FFF2-40B4-BE49-F238E27FC236}">
                <a16:creationId xmlns:a16="http://schemas.microsoft.com/office/drawing/2014/main" id="{A273B5AC-FE91-6747-BFBF-32FDAA87BBB6}"/>
              </a:ext>
            </a:extLst>
          </p:cNvPr>
          <p:cNvPicPr>
            <a:picLocks noChangeAspect="1"/>
          </p:cNvPicPr>
          <p:nvPr/>
        </p:nvPicPr>
        <p:blipFill rotWithShape="1">
          <a:blip r:embed="rId4"/>
          <a:srcRect l="-1" t="8982" r="73751" b="27565"/>
          <a:stretch/>
        </p:blipFill>
        <p:spPr>
          <a:xfrm>
            <a:off x="155448" y="192023"/>
            <a:ext cx="7989568" cy="6391657"/>
          </a:xfrm>
          <a:prstGeom prst="rect">
            <a:avLst/>
          </a:prstGeom>
        </p:spPr>
      </p:pic>
      <p:sp>
        <p:nvSpPr>
          <p:cNvPr id="6" name="Oval 5">
            <a:extLst>
              <a:ext uri="{FF2B5EF4-FFF2-40B4-BE49-F238E27FC236}">
                <a16:creationId xmlns:a16="http://schemas.microsoft.com/office/drawing/2014/main" id="{19528BF6-0FD0-3F73-D443-3A59FF36F2B4}"/>
              </a:ext>
            </a:extLst>
          </p:cNvPr>
          <p:cNvSpPr/>
          <p:nvPr/>
        </p:nvSpPr>
        <p:spPr>
          <a:xfrm>
            <a:off x="155448" y="1161288"/>
            <a:ext cx="3630168" cy="5285232"/>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de 6">
            <a:hlinkClick r:id="" action="ppaction://media"/>
            <a:extLst>
              <a:ext uri="{FF2B5EF4-FFF2-40B4-BE49-F238E27FC236}">
                <a16:creationId xmlns:a16="http://schemas.microsoft.com/office/drawing/2014/main" id="{B147B92D-18E7-E784-32FC-499EEF50A2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6870" y="192023"/>
            <a:ext cx="609600" cy="609600"/>
          </a:xfrm>
          <a:prstGeom prst="rect">
            <a:avLst/>
          </a:prstGeom>
        </p:spPr>
      </p:pic>
    </p:spTree>
    <p:extLst>
      <p:ext uri="{BB962C8B-B14F-4D97-AF65-F5344CB8AC3E}">
        <p14:creationId xmlns:p14="http://schemas.microsoft.com/office/powerpoint/2010/main" val="1472174741"/>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D063AF-9727-2737-7752-A2B6332A1879}"/>
              </a:ext>
            </a:extLst>
          </p:cNvPr>
          <p:cNvSpPr>
            <a:spLocks noGrp="1"/>
          </p:cNvSpPr>
          <p:nvPr>
            <p:ph idx="1"/>
          </p:nvPr>
        </p:nvSpPr>
        <p:spPr>
          <a:xfrm>
            <a:off x="8522360" y="2700302"/>
            <a:ext cx="3255112" cy="1548313"/>
          </a:xfrm>
        </p:spPr>
        <p:txBody>
          <a:bodyPr>
            <a:normAutofit fontScale="92500" lnSpcReduction="10000"/>
          </a:bodyPr>
          <a:lstStyle/>
          <a:p>
            <a:r>
              <a:rPr lang="en-US" sz="3600" dirty="0"/>
              <a:t>Press Play to see it in action!</a:t>
            </a:r>
          </a:p>
          <a:p>
            <a:endParaRPr lang="en-US" b="1" dirty="0"/>
          </a:p>
        </p:txBody>
      </p:sp>
      <p:pic>
        <p:nvPicPr>
          <p:cNvPr id="14" name="Screen Recording 13">
            <a:hlinkClick r:id="" action="ppaction://media"/>
            <a:extLst>
              <a:ext uri="{FF2B5EF4-FFF2-40B4-BE49-F238E27FC236}">
                <a16:creationId xmlns:a16="http://schemas.microsoft.com/office/drawing/2014/main" id="{9C65DC90-F3FB-6CF4-1E43-60C7CF78F7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257" y="45458"/>
            <a:ext cx="8348663" cy="6812542"/>
          </a:xfrm>
          <a:prstGeom prst="rect">
            <a:avLst/>
          </a:prstGeom>
        </p:spPr>
      </p:pic>
    </p:spTree>
    <p:extLst>
      <p:ext uri="{BB962C8B-B14F-4D97-AF65-F5344CB8AC3E}">
        <p14:creationId xmlns:p14="http://schemas.microsoft.com/office/powerpoint/2010/main" val="2460467289"/>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8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E9DB64-0F85-2FDC-C413-54033169794A}"/>
              </a:ext>
            </a:extLst>
          </p:cNvPr>
          <p:cNvSpPr txBox="1"/>
          <p:nvPr/>
        </p:nvSpPr>
        <p:spPr>
          <a:xfrm>
            <a:off x="6865620" y="2228671"/>
            <a:ext cx="4649724" cy="1477328"/>
          </a:xfrm>
          <a:prstGeom prst="rect">
            <a:avLst/>
          </a:prstGeom>
          <a:noFill/>
        </p:spPr>
        <p:txBody>
          <a:bodyPr wrap="square">
            <a:spAutoFit/>
          </a:bodyPr>
          <a:lstStyle/>
          <a:p>
            <a:pPr marL="285750" indent="-285750">
              <a:buFont typeface="Wingdings" panose="05000000000000000000" pitchFamily="2" charset="2"/>
              <a:buChar char="Ø"/>
            </a:pPr>
            <a:r>
              <a:rPr lang="en-US" dirty="0"/>
              <a:t>If needed, you can change your work logs easily using </a:t>
            </a:r>
            <a:r>
              <a:rPr lang="en-US" b="1" i="1" dirty="0"/>
              <a:t>Edit in Bulk </a:t>
            </a:r>
            <a:r>
              <a:rPr lang="en-US" dirty="0"/>
              <a:t>(you will automatically be directed to a new screen).</a:t>
            </a:r>
          </a:p>
          <a:p>
            <a:pPr marL="285750" indent="-285750">
              <a:buFont typeface="Wingdings" panose="05000000000000000000" pitchFamily="2" charset="2"/>
              <a:buChar char="Ø"/>
            </a:pPr>
            <a:r>
              <a:rPr lang="en-US" b="1" dirty="0"/>
              <a:t>Don’t forget to save your edits!</a:t>
            </a:r>
          </a:p>
        </p:txBody>
      </p:sp>
      <p:pic>
        <p:nvPicPr>
          <p:cNvPr id="9" name="Picture 8">
            <a:extLst>
              <a:ext uri="{FF2B5EF4-FFF2-40B4-BE49-F238E27FC236}">
                <a16:creationId xmlns:a16="http://schemas.microsoft.com/office/drawing/2014/main" id="{DC975EF6-065A-D50F-8C2B-F840D8383879}"/>
              </a:ext>
            </a:extLst>
          </p:cNvPr>
          <p:cNvPicPr>
            <a:picLocks noChangeAspect="1"/>
          </p:cNvPicPr>
          <p:nvPr/>
        </p:nvPicPr>
        <p:blipFill rotWithShape="1">
          <a:blip r:embed="rId4"/>
          <a:srcRect t="8982" r="73675" b="27338"/>
          <a:stretch/>
        </p:blipFill>
        <p:spPr>
          <a:xfrm>
            <a:off x="118872" y="63900"/>
            <a:ext cx="6638544" cy="5314619"/>
          </a:xfrm>
          <a:prstGeom prst="rect">
            <a:avLst/>
          </a:prstGeom>
        </p:spPr>
      </p:pic>
      <p:pic>
        <p:nvPicPr>
          <p:cNvPr id="7" name="Picture 6">
            <a:extLst>
              <a:ext uri="{FF2B5EF4-FFF2-40B4-BE49-F238E27FC236}">
                <a16:creationId xmlns:a16="http://schemas.microsoft.com/office/drawing/2014/main" id="{5A0CE0A3-8B72-9F64-BF51-9F59F2B98CA7}"/>
              </a:ext>
            </a:extLst>
          </p:cNvPr>
          <p:cNvPicPr>
            <a:picLocks noChangeAspect="1"/>
          </p:cNvPicPr>
          <p:nvPr/>
        </p:nvPicPr>
        <p:blipFill rotWithShape="1">
          <a:blip r:embed="rId5"/>
          <a:srcRect t="8982" r="56050" b="64277"/>
          <a:stretch/>
        </p:blipFill>
        <p:spPr>
          <a:xfrm>
            <a:off x="388519" y="4444091"/>
            <a:ext cx="11579553" cy="2331721"/>
          </a:xfrm>
          <a:prstGeom prst="rect">
            <a:avLst/>
          </a:prstGeom>
        </p:spPr>
      </p:pic>
      <p:sp>
        <p:nvSpPr>
          <p:cNvPr id="10" name="Oval 9">
            <a:extLst>
              <a:ext uri="{FF2B5EF4-FFF2-40B4-BE49-F238E27FC236}">
                <a16:creationId xmlns:a16="http://schemas.microsoft.com/office/drawing/2014/main" id="{D211E3B7-8F0D-A972-91E8-682F0105037B}"/>
              </a:ext>
            </a:extLst>
          </p:cNvPr>
          <p:cNvSpPr/>
          <p:nvPr/>
        </p:nvSpPr>
        <p:spPr>
          <a:xfrm>
            <a:off x="4379976" y="3721608"/>
            <a:ext cx="621792" cy="32918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015FCD-A924-0C2E-E5FA-5D08F68D6D0D}"/>
              </a:ext>
            </a:extLst>
          </p:cNvPr>
          <p:cNvSpPr/>
          <p:nvPr/>
        </p:nvSpPr>
        <p:spPr>
          <a:xfrm>
            <a:off x="388519" y="6534614"/>
            <a:ext cx="427907" cy="18957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lide 8">
            <a:hlinkClick r:id="" action="ppaction://media"/>
            <a:extLst>
              <a:ext uri="{FF2B5EF4-FFF2-40B4-BE49-F238E27FC236}">
                <a16:creationId xmlns:a16="http://schemas.microsoft.com/office/drawing/2014/main" id="{F2D51395-91CC-C03E-2BCA-B563B373E4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5748" y="354367"/>
            <a:ext cx="609600" cy="609600"/>
          </a:xfrm>
          <a:prstGeom prst="rect">
            <a:avLst/>
          </a:prstGeom>
        </p:spPr>
      </p:pic>
    </p:spTree>
    <p:extLst>
      <p:ext uri="{BB962C8B-B14F-4D97-AF65-F5344CB8AC3E}">
        <p14:creationId xmlns:p14="http://schemas.microsoft.com/office/powerpoint/2010/main" val="2814541245"/>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1665</TotalTime>
  <Words>601</Words>
  <Application>Microsoft Office PowerPoint</Application>
  <PresentationFormat>Widescreen</PresentationFormat>
  <Paragraphs>37</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Trebuchet MS</vt:lpstr>
      <vt:lpstr>Wingdings</vt:lpstr>
      <vt:lpstr>Wingdings 3</vt:lpstr>
      <vt:lpstr>Facet</vt:lpstr>
      <vt:lpstr>How To Log Work Hours</vt:lpstr>
      <vt:lpstr>Background</vt:lpstr>
      <vt:lpstr>How To 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Title</dc:title>
  <dc:creator>Clemons, Martha</dc:creator>
  <cp:lastModifiedBy>Clemons, Martha</cp:lastModifiedBy>
  <cp:revision>18</cp:revision>
  <dcterms:created xsi:type="dcterms:W3CDTF">2023-04-17T21:31:15Z</dcterms:created>
  <dcterms:modified xsi:type="dcterms:W3CDTF">2024-06-03T16:54:14Z</dcterms:modified>
</cp:coreProperties>
</file>