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1" r:id="rId8"/>
    <p:sldId id="266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D5B2-F31C-425E-9BFC-38B97D331E68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7D51-7319-463F-9326-63C0FD884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32310"/>
      </p:ext>
    </p:extLst>
  </p:cSld>
  <p:clrMapOvr>
    <a:masterClrMapping/>
  </p:clrMapOvr>
  <p:transition spd="slow" advTm="3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D5B2-F31C-425E-9BFC-38B97D331E68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7D51-7319-463F-9326-63C0FD884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47676"/>
      </p:ext>
    </p:extLst>
  </p:cSld>
  <p:clrMapOvr>
    <a:masterClrMapping/>
  </p:clrMapOvr>
  <p:transition spd="slow" advTm="3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D5B2-F31C-425E-9BFC-38B97D331E68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7D51-7319-463F-9326-63C0FD8847D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4317066"/>
      </p:ext>
    </p:extLst>
  </p:cSld>
  <p:clrMapOvr>
    <a:masterClrMapping/>
  </p:clrMapOvr>
  <p:transition spd="slow" advTm="3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D5B2-F31C-425E-9BFC-38B97D331E68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7D51-7319-463F-9326-63C0FD884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375714"/>
      </p:ext>
    </p:extLst>
  </p:cSld>
  <p:clrMapOvr>
    <a:masterClrMapping/>
  </p:clrMapOvr>
  <p:transition spd="slow" advTm="3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D5B2-F31C-425E-9BFC-38B97D331E68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7D51-7319-463F-9326-63C0FD8847D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9489252"/>
      </p:ext>
    </p:extLst>
  </p:cSld>
  <p:clrMapOvr>
    <a:masterClrMapping/>
  </p:clrMapOvr>
  <p:transition spd="slow" advTm="3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D5B2-F31C-425E-9BFC-38B97D331E68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7D51-7319-463F-9326-63C0FD884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47408"/>
      </p:ext>
    </p:extLst>
  </p:cSld>
  <p:clrMapOvr>
    <a:masterClrMapping/>
  </p:clrMapOvr>
  <p:transition spd="slow" advTm="3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D5B2-F31C-425E-9BFC-38B97D331E68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7D51-7319-463F-9326-63C0FD884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7151"/>
      </p:ext>
    </p:extLst>
  </p:cSld>
  <p:clrMapOvr>
    <a:masterClrMapping/>
  </p:clrMapOvr>
  <p:transition spd="slow" advTm="30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D5B2-F31C-425E-9BFC-38B97D331E68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7D51-7319-463F-9326-63C0FD884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31686"/>
      </p:ext>
    </p:extLst>
  </p:cSld>
  <p:clrMapOvr>
    <a:masterClrMapping/>
  </p:clrMapOvr>
  <p:transition spd="slow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D5B2-F31C-425E-9BFC-38B97D331E68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7D51-7319-463F-9326-63C0FD884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87166"/>
      </p:ext>
    </p:extLst>
  </p:cSld>
  <p:clrMapOvr>
    <a:masterClrMapping/>
  </p:clrMapOvr>
  <p:transition spd="slow" advTm="3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D5B2-F31C-425E-9BFC-38B97D331E68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7D51-7319-463F-9326-63C0FD884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89971"/>
      </p:ext>
    </p:extLst>
  </p:cSld>
  <p:clrMapOvr>
    <a:masterClrMapping/>
  </p:clrMapOvr>
  <p:transition spd="slow" advTm="3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D5B2-F31C-425E-9BFC-38B97D331E68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7D51-7319-463F-9326-63C0FD884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1906"/>
      </p:ext>
    </p:extLst>
  </p:cSld>
  <p:clrMapOvr>
    <a:masterClrMapping/>
  </p:clrMapOvr>
  <p:transition spd="slow" advTm="3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D5B2-F31C-425E-9BFC-38B97D331E68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7D51-7319-463F-9326-63C0FD884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05392"/>
      </p:ext>
    </p:extLst>
  </p:cSld>
  <p:clrMapOvr>
    <a:masterClrMapping/>
  </p:clrMapOvr>
  <p:transition spd="slow" advTm="3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D5B2-F31C-425E-9BFC-38B97D331E68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7D51-7319-463F-9326-63C0FD884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962680"/>
      </p:ext>
    </p:extLst>
  </p:cSld>
  <p:clrMapOvr>
    <a:masterClrMapping/>
  </p:clrMapOvr>
  <p:transition spd="slow" advTm="3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D5B2-F31C-425E-9BFC-38B97D331E68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7D51-7319-463F-9326-63C0FD884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30547"/>
      </p:ext>
    </p:extLst>
  </p:cSld>
  <p:clrMapOvr>
    <a:masterClrMapping/>
  </p:clrMapOvr>
  <p:transition spd="slow" advTm="3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D5B2-F31C-425E-9BFC-38B97D331E68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7D51-7319-463F-9326-63C0FD884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396"/>
      </p:ext>
    </p:extLst>
  </p:cSld>
  <p:clrMapOvr>
    <a:masterClrMapping/>
  </p:clrMapOvr>
  <p:transition spd="slow" advTm="3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D5B2-F31C-425E-9BFC-38B97D331E68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7D51-7319-463F-9326-63C0FD884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47902"/>
      </p:ext>
    </p:extLst>
  </p:cSld>
  <p:clrMapOvr>
    <a:masterClrMapping/>
  </p:clrMapOvr>
  <p:transition spd="slow" advTm="3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3D5B2-F31C-425E-9BFC-38B97D331E68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6967D51-7319-463F-9326-63C0FD884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486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 spd="slow" advTm="3000">
    <p:wip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E77DB-328E-14E5-382F-5DEA215B5C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0491" y="2441448"/>
            <a:ext cx="7766936" cy="877868"/>
          </a:xfrm>
        </p:spPr>
        <p:txBody>
          <a:bodyPr/>
          <a:lstStyle/>
          <a:p>
            <a:r>
              <a:rPr lang="en-US" dirty="0"/>
              <a:t>How To Log Work Hours</a:t>
            </a:r>
          </a:p>
        </p:txBody>
      </p:sp>
      <p:pic>
        <p:nvPicPr>
          <p:cNvPr id="7" name="Slide 1">
            <a:hlinkClick r:id="" action="ppaction://media"/>
            <a:extLst>
              <a:ext uri="{FF2B5EF4-FFF2-40B4-BE49-F238E27FC236}">
                <a16:creationId xmlns:a16="http://schemas.microsoft.com/office/drawing/2014/main" id="{B32B46C4-79E5-51DC-9CB8-3B1D1FB6CE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30035" y="1590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11693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34A44-C030-83D5-C68C-AF75382D4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9252" y="5620438"/>
            <a:ext cx="6003148" cy="1368778"/>
          </a:xfrm>
        </p:spPr>
        <p:txBody>
          <a:bodyPr>
            <a:normAutofit/>
          </a:bodyPr>
          <a:lstStyle/>
          <a:p>
            <a:r>
              <a:rPr lang="en-US" dirty="0"/>
              <a:t>To log vacation, click </a:t>
            </a:r>
            <a:r>
              <a:rPr lang="en-US" b="1" dirty="0"/>
              <a:t>LOG VACATION</a:t>
            </a:r>
            <a:r>
              <a:rPr lang="en-US" dirty="0"/>
              <a:t>; a new window will open. Choose the FIRST and LAST day of your vacation, then </a:t>
            </a:r>
            <a:r>
              <a:rPr lang="en-US" b="1" dirty="0"/>
              <a:t>SAVE</a:t>
            </a:r>
            <a:r>
              <a:rPr lang="en-US" dirty="0"/>
              <a:t>. No training location is required when logging vacation.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5DA1E6-94DC-8E5B-2B73-B57C22EDFD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32" t="11282" r="73076" b="23814"/>
          <a:stretch/>
        </p:blipFill>
        <p:spPr bwMode="auto">
          <a:xfrm>
            <a:off x="186148" y="184661"/>
            <a:ext cx="5818868" cy="5223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C27435-B125-18C8-53E7-330920337E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777" r="86467" b="47199"/>
          <a:stretch/>
        </p:blipFill>
        <p:spPr bwMode="auto">
          <a:xfrm>
            <a:off x="6096000" y="206739"/>
            <a:ext cx="5235598" cy="52016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8573A6A-1645-1845-F3F9-33B3EB878990}"/>
              </a:ext>
            </a:extLst>
          </p:cNvPr>
          <p:cNvSpPr/>
          <p:nvPr/>
        </p:nvSpPr>
        <p:spPr>
          <a:xfrm>
            <a:off x="4583151" y="3300761"/>
            <a:ext cx="1215483" cy="412595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E2E3D12-194E-4BF9-6AA0-49FC433F4A81}"/>
              </a:ext>
            </a:extLst>
          </p:cNvPr>
          <p:cNvSpPr/>
          <p:nvPr/>
        </p:nvSpPr>
        <p:spPr>
          <a:xfrm>
            <a:off x="6096000" y="4995745"/>
            <a:ext cx="1215483" cy="412595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Slide 10">
            <a:hlinkClick r:id="" action="ppaction://media"/>
            <a:extLst>
              <a:ext uri="{FF2B5EF4-FFF2-40B4-BE49-F238E27FC236}">
                <a16:creationId xmlns:a16="http://schemas.microsoft.com/office/drawing/2014/main" id="{0B6BA5F0-EC39-D0E6-8E1C-963DBD02F8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5407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05932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506B7-49B1-D132-8BDD-C5D93C62B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39" y="2522576"/>
            <a:ext cx="8596668" cy="906424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pic>
        <p:nvPicPr>
          <p:cNvPr id="4" name="Slide 11">
            <a:hlinkClick r:id="" action="ppaction://media"/>
            <a:extLst>
              <a:ext uri="{FF2B5EF4-FFF2-40B4-BE49-F238E27FC236}">
                <a16:creationId xmlns:a16="http://schemas.microsoft.com/office/drawing/2014/main" id="{6F533AEA-5877-442D-D5A4-409F1C8133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96870" y="3543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17548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BC6EF-AE0A-9BAE-EAC9-A77621397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841D5-1A45-5A83-17F5-49AD5E59AD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 Hour Logging is a requirement of ACGME as well as the Institution and must be completed EACH month.</a:t>
            </a:r>
          </a:p>
          <a:p>
            <a:pPr lvl="1"/>
            <a:r>
              <a:rPr lang="en-US" dirty="0"/>
              <a:t>Not logging your work hours in a timely manner reflects poorly upon your professionalism, which is a core competency of ACGME.</a:t>
            </a:r>
          </a:p>
          <a:p>
            <a:r>
              <a:rPr lang="en-US" dirty="0"/>
              <a:t>Work Hour Logs are how the hospital reports resident working hours to Medicare/CMS, which is how the hospital, and in turn you, are paid.</a:t>
            </a:r>
          </a:p>
          <a:p>
            <a:r>
              <a:rPr lang="en-US" dirty="0"/>
              <a:t>Work Hours must be logged </a:t>
            </a:r>
            <a:r>
              <a:rPr lang="en-US" b="1" dirty="0"/>
              <a:t>no later than </a:t>
            </a:r>
            <a:r>
              <a:rPr lang="en-US" dirty="0"/>
              <a:t>the 5</a:t>
            </a:r>
            <a:r>
              <a:rPr lang="en-US" baseline="30000" dirty="0"/>
              <a:t>th</a:t>
            </a:r>
            <a:r>
              <a:rPr lang="en-US" dirty="0"/>
              <a:t> of each month, for the month prior. </a:t>
            </a:r>
          </a:p>
          <a:p>
            <a:r>
              <a:rPr lang="en-US" dirty="0"/>
              <a:t>Ask your Program Coordinator for program specific work hour logging requirements, for example, your program may require that you log hours on a weekly basis.</a:t>
            </a:r>
          </a:p>
        </p:txBody>
      </p:sp>
      <p:pic>
        <p:nvPicPr>
          <p:cNvPr id="4" name="Slide 2">
            <a:hlinkClick r:id="" action="ppaction://media"/>
            <a:extLst>
              <a:ext uri="{FF2B5EF4-FFF2-40B4-BE49-F238E27FC236}">
                <a16:creationId xmlns:a16="http://schemas.microsoft.com/office/drawing/2014/main" id="{1761B28D-1703-5532-C256-5CBB2A9DA7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14625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88932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2851C-3042-4D46-8DE8-7923D0CAD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Log: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58B2B-7B31-12AB-A38B-410DC822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4895385"/>
            <a:ext cx="8596668" cy="1145977"/>
          </a:xfrm>
        </p:spPr>
        <p:txBody>
          <a:bodyPr/>
          <a:lstStyle/>
          <a:p>
            <a:r>
              <a:rPr lang="en-US" dirty="0"/>
              <a:t>Log into New Innovations; on the toolbar, choose WORK HOURS; under My Work Hours, choose LOG HOURS.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340C74-6F16-0017-02C3-62941A5B87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19" r="76066" b="63680"/>
          <a:stretch/>
        </p:blipFill>
        <p:spPr>
          <a:xfrm>
            <a:off x="409704" y="1357411"/>
            <a:ext cx="8596668" cy="337614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68D2EE6-6345-81F5-CD6A-DF19EBCC11EF}"/>
              </a:ext>
            </a:extLst>
          </p:cNvPr>
          <p:cNvSpPr/>
          <p:nvPr/>
        </p:nvSpPr>
        <p:spPr>
          <a:xfrm>
            <a:off x="4018016" y="1672621"/>
            <a:ext cx="1037064" cy="419608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B0B8196-31AD-7535-5C5E-8F7517941CAD}"/>
              </a:ext>
            </a:extLst>
          </p:cNvPr>
          <p:cNvSpPr/>
          <p:nvPr/>
        </p:nvSpPr>
        <p:spPr>
          <a:xfrm>
            <a:off x="566713" y="2754352"/>
            <a:ext cx="1037064" cy="353380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lide 3">
            <a:hlinkClick r:id="" action="ppaction://media"/>
            <a:extLst>
              <a:ext uri="{FF2B5EF4-FFF2-40B4-BE49-F238E27FC236}">
                <a16:creationId xmlns:a16="http://schemas.microsoft.com/office/drawing/2014/main" id="{595F116F-6E5D-EA2F-4130-50DB72C83D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38913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52620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1EBCD12-D17D-D423-2A3D-160D23ED6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0" y="2218010"/>
            <a:ext cx="4498180" cy="129004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b="1" dirty="0"/>
          </a:p>
          <a:p>
            <a:r>
              <a:rPr lang="en-US" dirty="0"/>
              <a:t>First, CHOOSE </a:t>
            </a:r>
            <a:r>
              <a:rPr lang="en-US" b="1" dirty="0"/>
              <a:t>TRAINING LOCATION. </a:t>
            </a:r>
          </a:p>
          <a:p>
            <a:pPr lvl="1"/>
            <a:r>
              <a:rPr lang="en-US" dirty="0"/>
              <a:t>If you do not choose training location first, it will not save.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E56F05-7992-DC6F-56E2-9C8227F5F7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208" r="73589" b="26881"/>
          <a:stretch/>
        </p:blipFill>
        <p:spPr>
          <a:xfrm>
            <a:off x="118872" y="201168"/>
            <a:ext cx="6647688" cy="532372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16E35AC-01C1-F23F-F4D4-23D349636ECB}"/>
              </a:ext>
            </a:extLst>
          </p:cNvPr>
          <p:cNvSpPr/>
          <p:nvPr/>
        </p:nvSpPr>
        <p:spPr>
          <a:xfrm>
            <a:off x="2639940" y="3551883"/>
            <a:ext cx="2263698" cy="682971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Slide 4">
            <a:hlinkClick r:id="" action="ppaction://media"/>
            <a:extLst>
              <a:ext uri="{FF2B5EF4-FFF2-40B4-BE49-F238E27FC236}">
                <a16:creationId xmlns:a16="http://schemas.microsoft.com/office/drawing/2014/main" id="{A93172D5-9EB2-0B73-9790-BEE16AB6B5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59013" y="3320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02466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5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776A1-0441-EEF8-558A-9C12868A9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0394" y="3137730"/>
            <a:ext cx="2178258" cy="1679674"/>
          </a:xfrm>
        </p:spPr>
        <p:txBody>
          <a:bodyPr/>
          <a:lstStyle/>
          <a:p>
            <a:r>
              <a:rPr lang="en-US" dirty="0"/>
              <a:t>Next, choose </a:t>
            </a:r>
            <a:r>
              <a:rPr lang="en-US" b="1" dirty="0"/>
              <a:t>WORK TYPE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EB42C9-6275-A899-AEEB-B3F7256F20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209" r="73375" b="27038"/>
          <a:stretch/>
        </p:blipFill>
        <p:spPr>
          <a:xfrm>
            <a:off x="146304" y="182880"/>
            <a:ext cx="8215794" cy="651052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809B9B5-8086-ADC4-60F8-FE639669EF13}"/>
              </a:ext>
            </a:extLst>
          </p:cNvPr>
          <p:cNvSpPr/>
          <p:nvPr/>
        </p:nvSpPr>
        <p:spPr>
          <a:xfrm>
            <a:off x="3004362" y="1829100"/>
            <a:ext cx="4917688" cy="2943922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Slide 5">
            <a:hlinkClick r:id="" action="ppaction://media"/>
            <a:extLst>
              <a:ext uri="{FF2B5EF4-FFF2-40B4-BE49-F238E27FC236}">
                <a16:creationId xmlns:a16="http://schemas.microsoft.com/office/drawing/2014/main" id="{BD05EC70-3ABD-7611-29D6-9C02425923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50136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12505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6877A-C4E6-AE91-9041-B974C2FD9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7032" y="1764792"/>
            <a:ext cx="2587752" cy="224942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Then, click and hold to drag your mouse over the hours you worked with that work type, then click </a:t>
            </a:r>
            <a:r>
              <a:rPr lang="en-US" b="1" dirty="0"/>
              <a:t>SAVE</a:t>
            </a:r>
            <a:r>
              <a:rPr lang="en-US" dirty="0"/>
              <a:t>.</a:t>
            </a:r>
          </a:p>
          <a:p>
            <a:r>
              <a:rPr lang="en-US" dirty="0"/>
              <a:t>DO NOT use Save &amp; Copy!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73B5AC-FE91-6747-BFBF-32FDAA87BB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8982" r="73751" b="27565"/>
          <a:stretch/>
        </p:blipFill>
        <p:spPr>
          <a:xfrm>
            <a:off x="155448" y="192023"/>
            <a:ext cx="7989568" cy="639165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9528BF6-0FD0-3F73-D443-3A59FF36F2B4}"/>
              </a:ext>
            </a:extLst>
          </p:cNvPr>
          <p:cNvSpPr/>
          <p:nvPr/>
        </p:nvSpPr>
        <p:spPr>
          <a:xfrm>
            <a:off x="155448" y="1161288"/>
            <a:ext cx="3630168" cy="5285232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de 6">
            <a:hlinkClick r:id="" action="ppaction://media"/>
            <a:extLst>
              <a:ext uri="{FF2B5EF4-FFF2-40B4-BE49-F238E27FC236}">
                <a16:creationId xmlns:a16="http://schemas.microsoft.com/office/drawing/2014/main" id="{B147B92D-18E7-E784-32FC-499EEF50A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6870" y="1920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74741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063AF-9727-2737-7752-A2B6332A1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2360" y="2700302"/>
            <a:ext cx="3255112" cy="1548313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Press Play to see it in action!</a:t>
            </a:r>
          </a:p>
          <a:p>
            <a:endParaRPr lang="en-US" b="1" dirty="0"/>
          </a:p>
        </p:txBody>
      </p:sp>
      <p:pic>
        <p:nvPicPr>
          <p:cNvPr id="14" name="Screen Recording 13">
            <a:hlinkClick r:id="" action="ppaction://media"/>
            <a:extLst>
              <a:ext uri="{FF2B5EF4-FFF2-40B4-BE49-F238E27FC236}">
                <a16:creationId xmlns:a16="http://schemas.microsoft.com/office/drawing/2014/main" id="{9C65DC90-F3FB-6CF4-1E43-60C7CF78F7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57" y="45458"/>
            <a:ext cx="8348663" cy="681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67289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8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2E9DB64-0F85-2FDC-C413-54033169794A}"/>
              </a:ext>
            </a:extLst>
          </p:cNvPr>
          <p:cNvSpPr txBox="1"/>
          <p:nvPr/>
        </p:nvSpPr>
        <p:spPr>
          <a:xfrm>
            <a:off x="6865620" y="2228671"/>
            <a:ext cx="46497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If needed, you can change your work logs easily using </a:t>
            </a:r>
            <a:r>
              <a:rPr lang="en-US" b="1" dirty="0"/>
              <a:t>Edit in Bulk </a:t>
            </a:r>
            <a:r>
              <a:rPr lang="en-US" dirty="0"/>
              <a:t>(you will automatically be directed to a new screen).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Don’t forget to save your edits!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975EF6-065A-D50F-8C2B-F840D83838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82" r="73675" b="27338"/>
          <a:stretch/>
        </p:blipFill>
        <p:spPr>
          <a:xfrm>
            <a:off x="118872" y="63900"/>
            <a:ext cx="6638544" cy="5314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0CE0A3-8B72-9F64-BF51-9F59F2B98C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982" r="56050" b="64277"/>
          <a:stretch/>
        </p:blipFill>
        <p:spPr>
          <a:xfrm>
            <a:off x="388519" y="4444091"/>
            <a:ext cx="11579553" cy="233172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211E3B7-8F0D-A972-91E8-682F0105037B}"/>
              </a:ext>
            </a:extLst>
          </p:cNvPr>
          <p:cNvSpPr/>
          <p:nvPr/>
        </p:nvSpPr>
        <p:spPr>
          <a:xfrm>
            <a:off x="4379976" y="3721608"/>
            <a:ext cx="621792" cy="329184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F015FCD-A924-0C2E-E5FA-5D08F68D6D0D}"/>
              </a:ext>
            </a:extLst>
          </p:cNvPr>
          <p:cNvSpPr/>
          <p:nvPr/>
        </p:nvSpPr>
        <p:spPr>
          <a:xfrm>
            <a:off x="388519" y="6534614"/>
            <a:ext cx="427907" cy="189571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Slide 8">
            <a:hlinkClick r:id="" action="ppaction://media"/>
            <a:extLst>
              <a:ext uri="{FF2B5EF4-FFF2-40B4-BE49-F238E27FC236}">
                <a16:creationId xmlns:a16="http://schemas.microsoft.com/office/drawing/2014/main" id="{F2D51395-91CC-C03E-2BCA-B563B373E4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5748" y="3543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41245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0DE9F-2876-5342-CBF0-8D0D51CFE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17905"/>
            <a:ext cx="8596668" cy="4523458"/>
          </a:xfrm>
        </p:spPr>
        <p:txBody>
          <a:bodyPr/>
          <a:lstStyle/>
          <a:p>
            <a:r>
              <a:rPr lang="en-US" dirty="0"/>
              <a:t>You MUST include Didactics/Conference and Continuity Clinic in your work hour logging.</a:t>
            </a:r>
          </a:p>
          <a:p>
            <a:r>
              <a:rPr lang="en-US" dirty="0"/>
              <a:t>We should be able to account for every hour and location you work based on your work hour logs.</a:t>
            </a:r>
          </a:p>
          <a:p>
            <a:r>
              <a:rPr lang="en-US" dirty="0"/>
              <a:t>You MUST log Moonlighting! Moonlighting is included in your 80-hour work-week limit.</a:t>
            </a:r>
          </a:p>
          <a:p>
            <a:r>
              <a:rPr lang="en-US" dirty="0"/>
              <a:t>Check with your Program Coordinator to see if there are any additional program-specific types of work hours to be logged.</a:t>
            </a:r>
          </a:p>
        </p:txBody>
      </p:sp>
      <p:pic>
        <p:nvPicPr>
          <p:cNvPr id="5" name="Slide 9">
            <a:hlinkClick r:id="" action="ppaction://media"/>
            <a:extLst>
              <a:ext uri="{FF2B5EF4-FFF2-40B4-BE49-F238E27FC236}">
                <a16:creationId xmlns:a16="http://schemas.microsoft.com/office/drawing/2014/main" id="{82BF2FAF-68EC-E298-DDA2-D9BCC5372E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37072" y="3632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85844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1401</TotalTime>
  <Words>356</Words>
  <Application>Microsoft Office PowerPoint</Application>
  <PresentationFormat>Widescreen</PresentationFormat>
  <Paragraphs>24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Trebuchet MS</vt:lpstr>
      <vt:lpstr>Wingdings</vt:lpstr>
      <vt:lpstr>Wingdings 3</vt:lpstr>
      <vt:lpstr>Facet</vt:lpstr>
      <vt:lpstr>How To Log Work Hours</vt:lpstr>
      <vt:lpstr>Background</vt:lpstr>
      <vt:lpstr>How To Log: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Title</dc:title>
  <dc:creator>Clemons, Martha</dc:creator>
  <cp:lastModifiedBy>Vanvolkinburg, Lesley</cp:lastModifiedBy>
  <cp:revision>14</cp:revision>
  <dcterms:created xsi:type="dcterms:W3CDTF">2023-04-17T21:31:15Z</dcterms:created>
  <dcterms:modified xsi:type="dcterms:W3CDTF">2023-06-02T17:00:54Z</dcterms:modified>
</cp:coreProperties>
</file>