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9" r:id="rId2"/>
    <p:sldId id="267" r:id="rId3"/>
    <p:sldId id="257" r:id="rId4"/>
    <p:sldId id="270" r:id="rId5"/>
    <p:sldId id="263" r:id="rId6"/>
    <p:sldId id="268" r:id="rId7"/>
    <p:sldId id="265" r:id="rId8"/>
    <p:sldId id="269" r:id="rId9"/>
    <p:sldId id="262" r:id="rId10"/>
    <p:sldId id="271" r:id="rId11"/>
    <p:sldId id="272" r:id="rId12"/>
    <p:sldId id="273" r:id="rId13"/>
    <p:sldId id="26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C3E2A-F5EE-EE36-3C19-D1BB9CFB28B7}" v="199" dt="2024-09-25T16:45:27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6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65422A-19A7-4142-80A6-9F428E71233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video&amp;cd=&amp;cad=rja&amp;uact=8&amp;ved=2ahUKEwjOhbyRjvr-AhX_mWoFHdCUBtgQtwJ6BAgIEAI&amp;url=https%3A%2F%2Fwww.youtube.com%2Fwatch%3Fv%3DPEI9QmGErWs&amp;usg=AOvVaw1qTImo0PPJRPRO_flmfSl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safebc.com/en/resources/health-safety/videos/preventing-needlesticks?lang=e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yAxjTgNYe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Needle stick Injuries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7" b="197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Prevention, education, and Safety </a:t>
            </a:r>
          </a:p>
        </p:txBody>
      </p:sp>
    </p:spTree>
    <p:extLst>
      <p:ext uri="{BB962C8B-B14F-4D97-AF65-F5344CB8AC3E}">
        <p14:creationId xmlns:p14="http://schemas.microsoft.com/office/powerpoint/2010/main" val="290080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B7E8-A118-659E-6216-B1F77ACF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Steps to Take with Needlestick/Exposures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F898-AF4F-271A-FCA1-47CBF978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2516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/>
              <a:t>∙ </a:t>
            </a:r>
            <a:r>
              <a:rPr lang="en-US" u="sng"/>
              <a:t>First Aid</a:t>
            </a:r>
            <a:r>
              <a:rPr lang="en-US"/>
              <a:t>- (flushing, cleaning, etc.)</a:t>
            </a:r>
          </a:p>
          <a:p>
            <a:r>
              <a:rPr lang="en-US"/>
              <a:t>∙ Immediately </a:t>
            </a:r>
            <a:r>
              <a:rPr lang="en-US" u="sng"/>
              <a:t>draw blood on source </a:t>
            </a:r>
            <a:r>
              <a:rPr lang="en-US"/>
              <a:t>(gather source sticker/MRN number/name etc.)</a:t>
            </a:r>
          </a:p>
          <a:p>
            <a:r>
              <a:rPr lang="en-US"/>
              <a:t>∙ Go straight to the </a:t>
            </a:r>
            <a:r>
              <a:rPr lang="en-US" u="sng"/>
              <a:t>ED if after hours</a:t>
            </a:r>
            <a:r>
              <a:rPr lang="en-US"/>
              <a:t>-Employee Health during business hours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  ∙ Exposed employee will sign </a:t>
            </a:r>
            <a:r>
              <a:rPr lang="en-US" u="sng"/>
              <a:t> Exposure Guidelines Packet</a:t>
            </a:r>
            <a:r>
              <a:rPr lang="en-US"/>
              <a:t>-ED Charge Nurse to complete</a:t>
            </a:r>
          </a:p>
          <a:p>
            <a:r>
              <a:rPr lang="en-US"/>
              <a:t>∙ </a:t>
            </a:r>
            <a:r>
              <a:rPr lang="en-US" u="sng"/>
              <a:t>Draw blood on exposed employee</a:t>
            </a:r>
          </a:p>
          <a:p>
            <a:r>
              <a:rPr lang="en-US"/>
              <a:t>∙ Exposed employee must complete </a:t>
            </a:r>
            <a:r>
              <a:rPr lang="en-US" b="1" u="sng"/>
              <a:t>VERGE</a:t>
            </a:r>
            <a:r>
              <a:rPr lang="en-US"/>
              <a:t>  before end of shift. </a:t>
            </a:r>
            <a:endParaRPr lang="en-US">
              <a:cs typeface="Calibri"/>
            </a:endParaRPr>
          </a:p>
          <a:p>
            <a:r>
              <a:rPr lang="en-US"/>
              <a:t>∙ If Exposed employee has not had </a:t>
            </a:r>
            <a:r>
              <a:rPr lang="en-US" u="sng"/>
              <a:t>Hepatitis B Series</a:t>
            </a:r>
            <a:r>
              <a:rPr lang="en-US"/>
              <a:t>, Hep B Series will be offered</a:t>
            </a:r>
            <a:endParaRPr lang="en-US">
              <a:cs typeface="Calibri"/>
            </a:endParaRPr>
          </a:p>
          <a:p>
            <a:r>
              <a:rPr lang="en-US"/>
              <a:t>∙ Exposed employee is notified of </a:t>
            </a:r>
            <a:r>
              <a:rPr lang="en-US" u="sng"/>
              <a:t>STAT HIV status of Source </a:t>
            </a:r>
            <a:r>
              <a:rPr lang="en-US"/>
              <a:t>(If HIV + report to ED to be evaluated by              ED physician-</a:t>
            </a:r>
            <a:r>
              <a:rPr lang="en-US" b="1">
                <a:highlight>
                  <a:srgbClr val="FFFF00"/>
                </a:highlight>
              </a:rPr>
              <a:t>check in under Workers Compensation</a:t>
            </a:r>
            <a:r>
              <a:rPr lang="en-US"/>
              <a:t>)</a:t>
            </a:r>
          </a:p>
          <a:p>
            <a:r>
              <a:rPr lang="en-US"/>
              <a:t>∙ </a:t>
            </a:r>
            <a:r>
              <a:rPr lang="en-US" b="1">
                <a:solidFill>
                  <a:srgbClr val="FF0000"/>
                </a:solidFill>
              </a:rPr>
              <a:t>Exposed employee MUST </a:t>
            </a:r>
            <a:r>
              <a:rPr lang="en-US" b="1" u="sng">
                <a:solidFill>
                  <a:srgbClr val="FF0000"/>
                </a:solidFill>
              </a:rPr>
              <a:t>follow up with Employee Health</a:t>
            </a:r>
            <a:r>
              <a:rPr lang="en-US" b="1">
                <a:solidFill>
                  <a:srgbClr val="FF0000"/>
                </a:solidFill>
              </a:rPr>
              <a:t> the next business day</a:t>
            </a:r>
            <a:endParaRPr lang="en-US" b="1">
              <a:solidFill>
                <a:srgbClr val="FF0000"/>
              </a:solidFill>
              <a:cs typeface="Calibri"/>
            </a:endParaRPr>
          </a:p>
          <a:p>
            <a:r>
              <a:rPr lang="en-US"/>
              <a:t>∙ Exposed employee offered </a:t>
            </a:r>
            <a:r>
              <a:rPr lang="en-US" u="sng"/>
              <a:t>Post Exposure Follow-Up Testing</a:t>
            </a:r>
            <a:r>
              <a:rPr lang="en-US"/>
              <a:t> (employees' responsibility to complete)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0A74-C5B8-80FE-E969-3A3D8CA5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Lab Requisition-Source </a:t>
            </a:r>
            <a:br>
              <a:rPr lang="en-US">
                <a:cs typeface="Calibri Light"/>
              </a:rPr>
            </a:br>
            <a:r>
              <a:rPr lang="en-US" sz="3200">
                <a:cs typeface="Calibri Light"/>
              </a:rPr>
              <a:t>Hep B-</a:t>
            </a:r>
            <a:r>
              <a:rPr lang="en-US" sz="3200" err="1">
                <a:cs typeface="Calibri Light"/>
              </a:rPr>
              <a:t>SAg</a:t>
            </a:r>
            <a:r>
              <a:rPr lang="en-US" sz="3200">
                <a:cs typeface="Calibri Light"/>
              </a:rPr>
              <a:t>, HIV-Ab, </a:t>
            </a:r>
            <a:r>
              <a:rPr lang="en-US" sz="3200" err="1">
                <a:cs typeface="Calibri Light"/>
              </a:rPr>
              <a:t>HepC</a:t>
            </a:r>
            <a:r>
              <a:rPr lang="en-US" sz="3200">
                <a:cs typeface="Calibri Light"/>
              </a:rPr>
              <a:t>-Ab, and RPR if high risk </a:t>
            </a:r>
            <a:endParaRPr lang="en-US"/>
          </a:p>
        </p:txBody>
      </p:sp>
      <p:pic>
        <p:nvPicPr>
          <p:cNvPr id="4" name="Content Placeholder 3" descr="A close-up of a medical form&#10;&#10;Description automatically generated">
            <a:extLst>
              <a:ext uri="{FF2B5EF4-FFF2-40B4-BE49-F238E27FC236}">
                <a16:creationId xmlns:a16="http://schemas.microsoft.com/office/drawing/2014/main" id="{E53B62BE-950F-0B8E-99FF-ED4598F7D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249" y="1845734"/>
            <a:ext cx="3080462" cy="4023360"/>
          </a:xfrm>
        </p:spPr>
      </p:pic>
    </p:spTree>
    <p:extLst>
      <p:ext uri="{BB962C8B-B14F-4D97-AF65-F5344CB8AC3E}">
        <p14:creationId xmlns:p14="http://schemas.microsoft.com/office/powerpoint/2010/main" val="29198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69BD-17B8-7B5D-2A6B-FCC1FBC9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Lab Requisition- Employee </a:t>
            </a:r>
            <a:br>
              <a:rPr lang="en-US">
                <a:cs typeface="Calibri Light"/>
              </a:rPr>
            </a:br>
            <a:r>
              <a:rPr lang="en-US" sz="2000">
                <a:cs typeface="Calibri Light"/>
              </a:rPr>
              <a:t>***Consents must be signed before lab work can be drawn. </a:t>
            </a:r>
          </a:p>
        </p:txBody>
      </p:sp>
      <p:pic>
        <p:nvPicPr>
          <p:cNvPr id="4" name="Content Placeholder 3" descr="A close-up of a medical form&#10;&#10;Description automatically generated">
            <a:extLst>
              <a:ext uri="{FF2B5EF4-FFF2-40B4-BE49-F238E27FC236}">
                <a16:creationId xmlns:a16="http://schemas.microsoft.com/office/drawing/2014/main" id="{7EB45E87-4836-B15F-9601-C41D93477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001" y="1845734"/>
            <a:ext cx="3092958" cy="4023360"/>
          </a:xfrm>
        </p:spPr>
      </p:pic>
    </p:spTree>
    <p:extLst>
      <p:ext uri="{BB962C8B-B14F-4D97-AF65-F5344CB8AC3E}">
        <p14:creationId xmlns:p14="http://schemas.microsoft.com/office/powerpoint/2010/main" val="406361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3942" y="650763"/>
            <a:ext cx="7431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F0F0F"/>
                </a:solidFill>
                <a:latin typeface="YouTube Sans"/>
              </a:rPr>
              <a:t>Educational Video - Needle Stick Injuries</a:t>
            </a:r>
            <a:endParaRPr lang="en-US" sz="2800" b="1" i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https://www.google.com/url?sa=t&amp;rct=j&amp;q=&amp;esrc=s&amp;source=video&amp;cd=&amp;cad=rja&amp;uact=8&amp;ved=2ahUKEwjOhbyRjvr-AhX_mWoFHdCUBtgQtwJ6BAgIEAI&amp;url=https%3A%2F%2Fwww.youtube.com%2Fwatch%3Fv%3DPEI9QmGErWs&amp;usg=AOvVaw1qTImo0PPJRPRO_flmfSlc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                                     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363846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921" y="3786309"/>
            <a:ext cx="6096000" cy="58477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sz="1600"/>
              <a:t>Phone: 918-599-4150</a:t>
            </a:r>
          </a:p>
          <a:p>
            <a:r>
              <a:rPr lang="en-US" sz="1600" b="1"/>
              <a:t>Email: Employeehealth@osumc.net</a:t>
            </a:r>
            <a:endParaRPr lang="en-US" sz="1600" b="1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862" y="2443634"/>
            <a:ext cx="50815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16385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9395" y="575948"/>
            <a:ext cx="7127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F0F0F"/>
                </a:solidFill>
                <a:latin typeface="YouTube Sans"/>
              </a:rPr>
              <a:t>Educational Video - Needle Stick Injuries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6407" y="1803862"/>
            <a:ext cx="7099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https://www.worksafebc.com/en/resources/health-safety/videos/preventing-needlesticks?lang=en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6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1" y="594359"/>
            <a:ext cx="3350029" cy="1043248"/>
          </a:xfrm>
        </p:spPr>
        <p:txBody>
          <a:bodyPr>
            <a:normAutofit fontScale="90000"/>
          </a:bodyPr>
          <a:lstStyle/>
          <a:p>
            <a:r>
              <a:rPr lang="en-US" b="1"/>
              <a:t>OSUMC </a:t>
            </a:r>
            <a:br>
              <a:rPr lang="en-US" b="1"/>
            </a:br>
            <a:r>
              <a:rPr lang="en-US" b="1"/>
              <a:t>Needle Sticks &amp; Exposures  </a:t>
            </a:r>
          </a:p>
        </p:txBody>
      </p:sp>
      <p:pic>
        <p:nvPicPr>
          <p:cNvPr id="5" name="Content Placeholder 4" descr="Free Images : needle, technology, drip, product, doctor, bless you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2" y="1824615"/>
            <a:ext cx="4857750" cy="3238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41488"/>
            <a:ext cx="3200400" cy="45637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endParaRPr lang="en-US" sz="16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Resident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Resident bodily fluid exposure/splash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endParaRPr lang="en-US" sz="16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Resident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Resident bodily fluid exposure/splash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endParaRPr lang="en-US" sz="16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Resident needle sticks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Resident bodily fluid exposure/splash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Resident needle sticks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Resident bodily fluid exposure/splash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EAA23-7B3D-E74E-DB6F-1D6172D76EBD}"/>
              </a:ext>
            </a:extLst>
          </p:cNvPr>
          <p:cNvSpPr txBox="1"/>
          <p:nvPr/>
        </p:nvSpPr>
        <p:spPr>
          <a:xfrm>
            <a:off x="421546" y="335451"/>
            <a:ext cx="11499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</a:t>
            </a:r>
            <a:r>
              <a:rPr lang="en-US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eedle Stick numbers by </a:t>
            </a:r>
            <a:r>
              <a:rPr lang="en-US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</a:t>
            </a:r>
            <a:r>
              <a:rPr lang="en-US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pecialty 2023 							Needle Stick Numbers by Specialty 2022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C959D-1447-6C24-83B6-27FB594C45AA}"/>
              </a:ext>
            </a:extLst>
          </p:cNvPr>
          <p:cNvSpPr txBox="1"/>
          <p:nvPr/>
        </p:nvSpPr>
        <p:spPr>
          <a:xfrm>
            <a:off x="421546" y="1342239"/>
            <a:ext cx="3367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ptos" panose="020B0004020202020204" pitchFamily="34" charset="0"/>
              </a:rPr>
              <a:t>Surgery 8</a:t>
            </a:r>
          </a:p>
          <a:p>
            <a:r>
              <a:rPr lang="en-US">
                <a:latin typeface="Aptos" panose="020B0004020202020204" pitchFamily="34" charset="0"/>
              </a:rPr>
              <a:t>Internal Medicine 6</a:t>
            </a:r>
          </a:p>
          <a:p>
            <a:r>
              <a:rPr lang="en-US">
                <a:latin typeface="Aptos" panose="020B0004020202020204" pitchFamily="34" charset="0"/>
              </a:rPr>
              <a:t>Ortho Surgery 1</a:t>
            </a:r>
          </a:p>
          <a:p>
            <a:r>
              <a:rPr lang="en-US">
                <a:latin typeface="Aptos" panose="020B0004020202020204" pitchFamily="34" charset="0"/>
              </a:rPr>
              <a:t>Anesthesiology 1</a:t>
            </a:r>
          </a:p>
          <a:p>
            <a:r>
              <a:rPr lang="en-US">
                <a:latin typeface="Aptos" panose="020B0004020202020204" pitchFamily="34" charset="0"/>
              </a:rPr>
              <a:t>Obstetrics and Gynecology 1 Cardiovascular </a:t>
            </a:r>
          </a:p>
          <a:p>
            <a:r>
              <a:rPr lang="en-US">
                <a:latin typeface="Aptos" panose="020B0004020202020204" pitchFamily="34" charset="0"/>
              </a:rPr>
              <a:t>Gastroenterology</a:t>
            </a:r>
          </a:p>
          <a:p>
            <a:r>
              <a:rPr lang="en-US">
                <a:latin typeface="Aptos" panose="020B0004020202020204" pitchFamily="34" charset="0"/>
              </a:rPr>
              <a:t>Urology</a:t>
            </a:r>
          </a:p>
          <a:p>
            <a:r>
              <a:rPr lang="en-US">
                <a:latin typeface="Aptos" panose="020B0004020202020204" pitchFamily="34" charset="0"/>
              </a:rPr>
              <a:t>Family Medicine</a:t>
            </a:r>
          </a:p>
          <a:p>
            <a:r>
              <a:rPr lang="en-US">
                <a:latin typeface="Aptos" panose="020B0004020202020204" pitchFamily="34" charset="0"/>
              </a:rPr>
              <a:t>Otolaryngology- Head and Neck </a:t>
            </a:r>
          </a:p>
          <a:p>
            <a:r>
              <a:rPr lang="en-US">
                <a:latin typeface="Aptos" panose="020B0004020202020204" pitchFamily="34" charset="0"/>
              </a:rPr>
              <a:t>Emergency Medicine</a:t>
            </a:r>
          </a:p>
          <a:p>
            <a:r>
              <a:rPr lang="en-US">
                <a:latin typeface="Aptos" panose="020B0004020202020204" pitchFamily="34" charset="0"/>
              </a:rPr>
              <a:t>Radiology</a:t>
            </a:r>
          </a:p>
          <a:p>
            <a:r>
              <a:rPr lang="en-US">
                <a:latin typeface="Aptos" panose="020B0004020202020204" pitchFamily="34" charset="0"/>
              </a:rPr>
              <a:t>Pediatrics</a:t>
            </a:r>
          </a:p>
          <a:p>
            <a:r>
              <a:rPr lang="en-US">
                <a:latin typeface="Aptos" panose="020B0004020202020204" pitchFamily="34" charset="0"/>
              </a:rPr>
              <a:t>Psychiatric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6AE29-FFBF-5DA7-D0BB-2D2F2E13C9F5}"/>
              </a:ext>
            </a:extLst>
          </p:cNvPr>
          <p:cNvSpPr txBox="1"/>
          <p:nvPr/>
        </p:nvSpPr>
        <p:spPr>
          <a:xfrm>
            <a:off x="7224234" y="1342239"/>
            <a:ext cx="41758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Surgery 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Medicine 3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Obstetrics and Gynecology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 Medicine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Gastroenterology 1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Pediatrics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Psychiatric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Ortho Surgery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Anesthesiology 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Urology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Otolaryngology- Head and Neck </a:t>
            </a:r>
            <a:endParaRPr lang="en-US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315884"/>
            <a:ext cx="8271164" cy="1271847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0000"/>
                </a:solidFill>
                <a:latin typeface="Open Sans"/>
              </a:rPr>
              <a:t>Prevent Needlestick Injuries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7280" y="2044931"/>
            <a:ext cx="106264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>
                <a:solidFill>
                  <a:srgbClr val="000000"/>
                </a:solidFill>
                <a:latin typeface="Open Sans"/>
              </a:rPr>
              <a:t> injuries can be avoided by eliminating the unnecessary use of needles, using devices with safety features, and promoting education and safe work practices for handling needles and related systems.</a:t>
            </a:r>
          </a:p>
          <a:p>
            <a:endParaRPr lang="en-US" sz="1400">
              <a:solidFill>
                <a:srgbClr val="000000"/>
              </a:solidFill>
              <a:latin typeface="Open Sans"/>
            </a:endParaRPr>
          </a:p>
          <a:p>
            <a:r>
              <a:rPr lang="en-US" sz="1400">
                <a:solidFill>
                  <a:srgbClr val="000000"/>
                </a:solidFill>
                <a:latin typeface="Open Sans"/>
              </a:rPr>
              <a:t>As a healthcare professional, you can protect yourself from a </a:t>
            </a:r>
            <a:r>
              <a:rPr lang="en-US" sz="140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>
                <a:solidFill>
                  <a:srgbClr val="000000"/>
                </a:solidFill>
                <a:latin typeface="Open Sans"/>
              </a:rPr>
              <a:t> injury by:</a:t>
            </a:r>
          </a:p>
          <a:p>
            <a:endParaRPr lang="en-US" sz="140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Avoiding the use of needles where safe and effective alternatives are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Helping your employer select and evaluate devices with safety features that reduce the risk of </a:t>
            </a:r>
            <a:r>
              <a:rPr lang="en-US" sz="140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>
                <a:solidFill>
                  <a:srgbClr val="000000"/>
                </a:solidFill>
                <a:latin typeface="Open Sans"/>
              </a:rPr>
              <a:t>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Using devices with safety features provided by your employer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Avoiding recapping needles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Planning for safe handling and disposal of needles before using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Promptly disposing of used needles in conveniently placed and appropriate sharps disposal containers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Reporting all </a:t>
            </a:r>
            <a:r>
              <a:rPr lang="en-US" sz="140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>
                <a:solidFill>
                  <a:srgbClr val="000000"/>
                </a:solidFill>
                <a:latin typeface="Open Sans"/>
              </a:rPr>
              <a:t> and sharps-related injuries promptly to ensure that you receive appropriate follow-up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Telling your employer about any </a:t>
            </a:r>
            <a:r>
              <a:rPr lang="en-US" sz="140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>
                <a:solidFill>
                  <a:srgbClr val="000000"/>
                </a:solidFill>
                <a:latin typeface="Open Sans"/>
              </a:rPr>
              <a:t> hazards you observe and promptly reporting any </a:t>
            </a:r>
            <a:r>
              <a:rPr lang="en-US" sz="1400" err="1">
                <a:solidFill>
                  <a:srgbClr val="000000"/>
                </a:solidFill>
                <a:latin typeface="Open Sans"/>
              </a:rPr>
              <a:t>needlesticks</a:t>
            </a:r>
            <a:r>
              <a:rPr lang="en-US" sz="1400">
                <a:solidFill>
                  <a:srgbClr val="000000"/>
                </a:solidFill>
                <a:latin typeface="Open Sans"/>
              </a:rPr>
              <a:t> and near-misses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Participating in training related to infection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Getting a hepatitis B vaccination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3956" y="6428109"/>
            <a:ext cx="224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https://www.cdc.gov/</a:t>
            </a:r>
          </a:p>
        </p:txBody>
      </p:sp>
    </p:spTree>
    <p:extLst>
      <p:ext uri="{BB962C8B-B14F-4D97-AF65-F5344CB8AC3E}">
        <p14:creationId xmlns:p14="http://schemas.microsoft.com/office/powerpoint/2010/main" val="10464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95" t="19919" r="29135" b="2904"/>
          <a:stretch/>
        </p:blipFill>
        <p:spPr>
          <a:xfrm>
            <a:off x="8391127" y="1897131"/>
            <a:ext cx="3717746" cy="40049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84517" y="382384"/>
            <a:ext cx="6384175" cy="573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Preventing Surgical Sharps Injuries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446" y="1147156"/>
            <a:ext cx="69993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/>
              <a:t>Be aware of the environment- </a:t>
            </a:r>
            <a:r>
              <a:rPr lang="en-US"/>
              <a:t>handle all sharps cautiously including: Suture, scalpels, sternal wires, trocars, hypodermic needles, sharp retractors, drill bits, needle tipped </a:t>
            </a:r>
            <a:r>
              <a:rPr lang="en-US" err="1"/>
              <a:t>bovie</a:t>
            </a:r>
            <a:r>
              <a:rPr lang="en-US"/>
              <a:t> tips, etc.</a:t>
            </a:r>
          </a:p>
          <a:p>
            <a:endParaRPr lang="en-US"/>
          </a:p>
          <a:p>
            <a:r>
              <a:rPr lang="en-US" b="1" u="sng"/>
              <a:t>Suturing: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Ensure the incision field is clear of other surgical team member’s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When suturing, the non-dominant hand should be holding forceps to pick up the suture as it comes through the skin (photo 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/>
              <a:t>Never</a:t>
            </a:r>
            <a:r>
              <a:rPr lang="en-US"/>
              <a:t> pick up the suture with hands- always use an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When not using the needle it should be safely guarded against the needle driver (photo B)</a:t>
            </a:r>
            <a:endParaRPr lang="en-US" b="1" u="sng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Ensure the tip of needle is protected when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 sharps that are not in use should be passed to the Surgical Tech or placed on a table or mayo stand away from the field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When using a </a:t>
            </a:r>
            <a:r>
              <a:rPr lang="en-US" b="1" u="sng"/>
              <a:t>scalpel</a:t>
            </a:r>
            <a:r>
              <a:rPr lang="en-US"/>
              <a:t> enact the safety cover before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err="1"/>
              <a:t>Bovies</a:t>
            </a:r>
            <a:r>
              <a:rPr lang="en-US"/>
              <a:t> should be placed in the hard holster when not in use</a:t>
            </a:r>
            <a:endParaRPr lang="en-US" b="1" u="sng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6138"/>
          <a:stretch/>
        </p:blipFill>
        <p:spPr>
          <a:xfrm>
            <a:off x="7290261" y="1039740"/>
            <a:ext cx="3458254" cy="2527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3971" y="1620674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0643" y="4424199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B</a:t>
            </a:r>
            <a:endParaRPr lang="en-US" sz="5400" b="0" cap="none" spc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03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03" y="751680"/>
            <a:ext cx="10199716" cy="6527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ways employees have</a:t>
            </a:r>
            <a:br>
              <a:rPr lang="en-US" sz="4400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needle sticks or exposures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24" y="2115503"/>
            <a:ext cx="2486025" cy="18383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76" y="2326668"/>
            <a:ext cx="2933700" cy="15621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88" y="4259320"/>
            <a:ext cx="3467318" cy="1567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03235" y="4382431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Suturing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7748" y="1983414"/>
            <a:ext cx="194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Recapping needles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1008" y="3584496"/>
            <a:ext cx="83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Scalpel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66" y="4174406"/>
            <a:ext cx="3360369" cy="193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75" y="1858651"/>
            <a:ext cx="2243744" cy="224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08205" y="3785869"/>
            <a:ext cx="1005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Splashes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2362" y="4259320"/>
            <a:ext cx="1350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Passing sharps</a:t>
            </a:r>
          </a:p>
        </p:txBody>
      </p:sp>
    </p:spTree>
    <p:extLst>
      <p:ext uri="{BB962C8B-B14F-4D97-AF65-F5344CB8AC3E}">
        <p14:creationId xmlns:p14="http://schemas.microsoft.com/office/powerpoint/2010/main" val="149313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483" y="3260960"/>
            <a:ext cx="7115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How To - Suture Safety #</a:t>
            </a:r>
            <a:r>
              <a:rPr lang="en-US" sz="2800" u="sng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ubcmedicine</a:t>
            </a:r>
            <a:r>
              <a:rPr lang="en-US" sz="28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- YouTube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4281055" y="1679171"/>
            <a:ext cx="276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Please clink the link below: </a:t>
            </a:r>
          </a:p>
        </p:txBody>
      </p:sp>
    </p:spTree>
    <p:extLst>
      <p:ext uri="{BB962C8B-B14F-4D97-AF65-F5344CB8AC3E}">
        <p14:creationId xmlns:p14="http://schemas.microsoft.com/office/powerpoint/2010/main" val="293219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48204" y="4114799"/>
            <a:ext cx="4480560" cy="18298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-Contact EHS Immediately during business hours </a:t>
            </a:r>
          </a:p>
          <a:p>
            <a:r>
              <a:rPr lang="en-US">
                <a:solidFill>
                  <a:schemeClr val="tx1"/>
                </a:solidFill>
              </a:rPr>
              <a:t>			918-599-5108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-ED Charge nurse for after hours/weekends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79" y="66501"/>
            <a:ext cx="8961121" cy="38903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u="sng">
                <a:solidFill>
                  <a:srgbClr val="000000"/>
                </a:solidFill>
                <a:latin typeface="Open Sans"/>
              </a:rPr>
              <a:t>What to do if you experience a </a:t>
            </a:r>
            <a:r>
              <a:rPr lang="en-US" sz="2400" b="1" u="sng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2400" b="1" u="sng">
                <a:solidFill>
                  <a:srgbClr val="000000"/>
                </a:solidFill>
                <a:latin typeface="Open Sans"/>
              </a:rPr>
              <a:t> injury</a:t>
            </a:r>
          </a:p>
          <a:p>
            <a:pPr lvl="0"/>
            <a:endParaRPr lang="en-US" b="1" u="sng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en-US" sz="1600">
                <a:solidFill>
                  <a:srgbClr val="000000"/>
                </a:solidFill>
                <a:latin typeface="Open Sans"/>
              </a:rPr>
              <a:t>If you experienced a </a:t>
            </a:r>
            <a:r>
              <a:rPr lang="en-US" sz="160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600">
                <a:solidFill>
                  <a:srgbClr val="000000"/>
                </a:solidFill>
                <a:latin typeface="Open Sans"/>
              </a:rPr>
              <a:t> injury or were exposed to the blood or other body fluid of a patient during the course of your work, </a:t>
            </a:r>
            <a:r>
              <a:rPr lang="en-US" sz="1600" b="1">
                <a:solidFill>
                  <a:srgbClr val="000000"/>
                </a:solidFill>
                <a:latin typeface="Open Sans"/>
              </a:rPr>
              <a:t>immediately follow these steps</a:t>
            </a:r>
            <a:r>
              <a:rPr lang="en-US" sz="1600">
                <a:solidFill>
                  <a:srgbClr val="000000"/>
                </a:solidFill>
                <a:latin typeface="Open Sans"/>
              </a:rPr>
              <a:t>:</a:t>
            </a:r>
          </a:p>
          <a:p>
            <a:pPr lvl="0"/>
            <a:endParaRPr lang="en-US" sz="2000">
              <a:solidFill>
                <a:srgbClr val="000000"/>
              </a:solidFill>
              <a:latin typeface="Open San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Wash </a:t>
            </a:r>
            <a:r>
              <a:rPr lang="en-US" sz="2000" err="1">
                <a:solidFill>
                  <a:srgbClr val="000000"/>
                </a:solidFill>
                <a:latin typeface="Open Sans"/>
              </a:rPr>
              <a:t>needlesticks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 and cuts with soap and water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Flush splashes to the nose, mouth, or skin with water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Irrigate eyes with clean water, saline, or sterile </a:t>
            </a:r>
            <a:r>
              <a:rPr lang="en-US" sz="2000" err="1">
                <a:solidFill>
                  <a:srgbClr val="000000"/>
                </a:solidFill>
                <a:latin typeface="Open Sans"/>
              </a:rPr>
              <a:t>irrigants</a:t>
            </a:r>
            <a:endParaRPr lang="en-US" sz="2000">
              <a:solidFill>
                <a:srgbClr val="000000"/>
              </a:solidFill>
              <a:latin typeface="Open San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Report the incident to your supervisor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Immediately seek medical treatment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16" y="3633742"/>
            <a:ext cx="156071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89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932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Open Sans</vt:lpstr>
      <vt:lpstr>YouTube Sans</vt:lpstr>
      <vt:lpstr>Retrospect</vt:lpstr>
      <vt:lpstr>Needle stick Injuries </vt:lpstr>
      <vt:lpstr>PowerPoint Presentation</vt:lpstr>
      <vt:lpstr>OSUMC  Needle Sticks &amp; Exposures  </vt:lpstr>
      <vt:lpstr>PowerPoint Presentation</vt:lpstr>
      <vt:lpstr>Prevent Needlestick Injuries</vt:lpstr>
      <vt:lpstr>PowerPoint Presentation</vt:lpstr>
      <vt:lpstr>Common ways employees have  needle sticks or exposures </vt:lpstr>
      <vt:lpstr>PowerPoint Presentation</vt:lpstr>
      <vt:lpstr>PowerPoint Presentation</vt:lpstr>
      <vt:lpstr>Important Steps to Take with Needlestick/Exposures</vt:lpstr>
      <vt:lpstr>Lab Requisition-Source  Hep B-SAg, HIV-Ab, HepC-Ab, and RPR if high risk </vt:lpstr>
      <vt:lpstr>Lab Requisition- Employee  ***Consents must be signed before lab work can be drawn. </vt:lpstr>
      <vt:lpstr>PowerPoint Presentation</vt:lpstr>
      <vt:lpstr>PowerPoint Presentation</vt:lpstr>
    </vt:vector>
  </TitlesOfParts>
  <Company>OSUMC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Rind</dc:creator>
  <cp:lastModifiedBy>Lesley VanVolkinburg</cp:lastModifiedBy>
  <cp:revision>4</cp:revision>
  <dcterms:created xsi:type="dcterms:W3CDTF">2023-05-16T16:09:53Z</dcterms:created>
  <dcterms:modified xsi:type="dcterms:W3CDTF">2024-09-25T17:41:53Z</dcterms:modified>
</cp:coreProperties>
</file>