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314" r:id="rId4"/>
    <p:sldId id="279" r:id="rId5"/>
    <p:sldId id="300" r:id="rId6"/>
    <p:sldId id="301" r:id="rId7"/>
    <p:sldId id="302" r:id="rId8"/>
    <p:sldId id="303" r:id="rId9"/>
    <p:sldId id="315" r:id="rId10"/>
    <p:sldId id="291" r:id="rId11"/>
    <p:sldId id="280" r:id="rId12"/>
    <p:sldId id="304" r:id="rId13"/>
    <p:sldId id="285" r:id="rId14"/>
    <p:sldId id="305" r:id="rId15"/>
    <p:sldId id="281" r:id="rId16"/>
    <p:sldId id="306" r:id="rId17"/>
    <p:sldId id="286" r:id="rId18"/>
    <p:sldId id="318" r:id="rId19"/>
    <p:sldId id="319" r:id="rId20"/>
    <p:sldId id="308" r:id="rId21"/>
    <p:sldId id="282" r:id="rId22"/>
    <p:sldId id="287" r:id="rId23"/>
    <p:sldId id="307" r:id="rId24"/>
    <p:sldId id="309" r:id="rId25"/>
    <p:sldId id="284" r:id="rId26"/>
    <p:sldId id="292" r:id="rId27"/>
    <p:sldId id="289" r:id="rId28"/>
    <p:sldId id="290" r:id="rId29"/>
    <p:sldId id="283" r:id="rId30"/>
    <p:sldId id="310" r:id="rId31"/>
    <p:sldId id="311" r:id="rId32"/>
    <p:sldId id="312" r:id="rId33"/>
    <p:sldId id="313" r:id="rId34"/>
    <p:sldId id="316" r:id="rId35"/>
    <p:sldId id="294" r:id="rId36"/>
    <p:sldId id="320" r:id="rId37"/>
    <p:sldId id="321" r:id="rId38"/>
    <p:sldId id="317" r:id="rId39"/>
    <p:sldId id="295" r:id="rId40"/>
    <p:sldId id="297" r:id="rId41"/>
    <p:sldId id="298" r:id="rId42"/>
    <p:sldId id="322" r:id="rId43"/>
    <p:sldId id="323" r:id="rId44"/>
    <p:sldId id="299" r:id="rId45"/>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E5FF"/>
    <a:srgbClr val="D3E0E9"/>
    <a:srgbClr val="B4CADA"/>
    <a:srgbClr val="B3D7FF"/>
    <a:srgbClr val="93C6FF"/>
    <a:srgbClr val="C1D3E1"/>
    <a:srgbClr val="79B9FF"/>
    <a:srgbClr val="80A6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10" autoAdjust="0"/>
    <p:restoredTop sz="95596" autoAdjust="0"/>
  </p:normalViewPr>
  <p:slideViewPr>
    <p:cSldViewPr>
      <p:cViewPr varScale="1">
        <p:scale>
          <a:sx n="82" d="100"/>
          <a:sy n="82" d="100"/>
        </p:scale>
        <p:origin x="136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sz="1200" smtClean="0">
                <a:latin typeface="Arial" charset="0"/>
              </a:defRPr>
            </a:lvl1pPr>
          </a:lstStyle>
          <a:p>
            <a:pPr>
              <a:defRPr/>
            </a:pPr>
            <a:endParaRPr lang="en-US"/>
          </a:p>
        </p:txBody>
      </p:sp>
      <p:sp>
        <p:nvSpPr>
          <p:cNvPr id="81923"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5"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26"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200" smtClean="0">
                <a:latin typeface="Arial" charset="0"/>
              </a:defRPr>
            </a:lvl1pPr>
          </a:lstStyle>
          <a:p>
            <a:pPr>
              <a:defRPr/>
            </a:pPr>
            <a:endParaRPr lang="en-US"/>
          </a:p>
        </p:txBody>
      </p:sp>
      <p:sp>
        <p:nvSpPr>
          <p:cNvPr id="81927"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E5185314-94FA-4C95-81D5-AE859C3DCD02}" type="slidenum">
              <a:rPr lang="en-US" altLang="en-US"/>
              <a:pPr/>
              <a:t>‹#›</a:t>
            </a:fld>
            <a:endParaRPr lang="en-US" altLang="en-US"/>
          </a:p>
        </p:txBody>
      </p:sp>
    </p:spTree>
    <p:extLst>
      <p:ext uri="{BB962C8B-B14F-4D97-AF65-F5344CB8AC3E}">
        <p14:creationId xmlns:p14="http://schemas.microsoft.com/office/powerpoint/2010/main" val="391729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89A8ADB-74F9-4DFB-81A9-47E9B753CC82}" type="slidenum">
              <a:rPr lang="en-US" altLang="en-US" sz="1200"/>
              <a:pPr eaLnBrk="1" hangingPunct="1"/>
              <a:t>1</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22292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54491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475673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19</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91594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22</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852328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23</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3835547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338338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4050958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28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9662345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35</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218586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36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904227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CEBD786-6A96-4828-B26F-B1814C074810}" type="slidenum">
              <a:rPr lang="en-US" altLang="en-US" sz="1200"/>
              <a:pPr eaLnBrk="1" hangingPunct="1"/>
              <a:t>2</a:t>
            </a:fld>
            <a:endParaRPr lang="en-US" altLang="en-US" sz="120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072062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40</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195820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89A8ADB-74F9-4DFB-81A9-47E9B753CC82}" type="slidenum">
              <a:rPr lang="en-US" altLang="en-US" sz="1200"/>
              <a:pPr eaLnBrk="1" hangingPunct="1"/>
              <a:t>44</a:t>
            </a:fld>
            <a:endParaRPr lang="en-US" altLang="en-US" sz="120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356784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44635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5</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218219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6</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126633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7</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808547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8</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243364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13</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482576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defRPr>
            </a:lvl1pPr>
            <a:lvl2pPr marL="757066" indent="-291179" eaLnBrk="0" hangingPunct="0">
              <a:defRPr sz="2400">
                <a:solidFill>
                  <a:schemeClr val="tx1"/>
                </a:solidFill>
                <a:latin typeface="Arial" panose="020B0604020202020204" pitchFamily="34" charset="0"/>
              </a:defRPr>
            </a:lvl2pPr>
            <a:lvl3pPr marL="1164717" indent="-232943" eaLnBrk="0" hangingPunct="0">
              <a:defRPr sz="2400">
                <a:solidFill>
                  <a:schemeClr val="tx1"/>
                </a:solidFill>
                <a:latin typeface="Arial" panose="020B0604020202020204" pitchFamily="34" charset="0"/>
              </a:defRPr>
            </a:lvl3pPr>
            <a:lvl4pPr marL="1630604" indent="-232943" eaLnBrk="0" hangingPunct="0">
              <a:defRPr sz="2400">
                <a:solidFill>
                  <a:schemeClr val="tx1"/>
                </a:solidFill>
                <a:latin typeface="Arial" panose="020B0604020202020204" pitchFamily="34" charset="0"/>
              </a:defRPr>
            </a:lvl4pPr>
            <a:lvl5pPr marL="2096491" indent="-232943" eaLnBrk="0" hangingPunct="0">
              <a:defRPr sz="2400">
                <a:solidFill>
                  <a:schemeClr val="tx1"/>
                </a:solidFill>
                <a:latin typeface="Arial" panose="020B0604020202020204" pitchFamily="34" charset="0"/>
              </a:defRPr>
            </a:lvl5pPr>
            <a:lvl6pPr marL="2562377" indent="-232943" algn="ctr" eaLnBrk="0" fontAlgn="base" hangingPunct="0">
              <a:spcBef>
                <a:spcPct val="0"/>
              </a:spcBef>
              <a:spcAft>
                <a:spcPct val="0"/>
              </a:spcAft>
              <a:defRPr sz="2400">
                <a:solidFill>
                  <a:schemeClr val="tx1"/>
                </a:solidFill>
                <a:latin typeface="Arial" panose="020B0604020202020204" pitchFamily="34" charset="0"/>
              </a:defRPr>
            </a:lvl6pPr>
            <a:lvl7pPr marL="3028264" indent="-232943" algn="ctr" eaLnBrk="0" fontAlgn="base" hangingPunct="0">
              <a:spcBef>
                <a:spcPct val="0"/>
              </a:spcBef>
              <a:spcAft>
                <a:spcPct val="0"/>
              </a:spcAft>
              <a:defRPr sz="2400">
                <a:solidFill>
                  <a:schemeClr val="tx1"/>
                </a:solidFill>
                <a:latin typeface="Arial" panose="020B0604020202020204" pitchFamily="34" charset="0"/>
              </a:defRPr>
            </a:lvl7pPr>
            <a:lvl8pPr marL="3494151" indent="-232943" algn="ctr" eaLnBrk="0" fontAlgn="base" hangingPunct="0">
              <a:spcBef>
                <a:spcPct val="0"/>
              </a:spcBef>
              <a:spcAft>
                <a:spcPct val="0"/>
              </a:spcAft>
              <a:defRPr sz="2400">
                <a:solidFill>
                  <a:schemeClr val="tx1"/>
                </a:solidFill>
                <a:latin typeface="Arial" panose="020B0604020202020204" pitchFamily="34" charset="0"/>
              </a:defRPr>
            </a:lvl8pPr>
            <a:lvl9pPr marL="3960038" indent="-232943" algn="ctr"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EC5D7CA-A1F6-40B5-A526-020BBCEBF64F}" type="slidenum">
              <a:rPr lang="en-US" altLang="en-US" sz="1200"/>
              <a:pPr eaLnBrk="1" hangingPunct="1"/>
              <a:t>14</a:t>
            </a:fld>
            <a:endParaRPr lang="en-US" altLang="en-US" sz="120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en-US">
              <a:latin typeface="Arial" panose="020B0604020202020204" pitchFamily="34" charset="0"/>
            </a:endParaRPr>
          </a:p>
        </p:txBody>
      </p:sp>
    </p:spTree>
    <p:extLst>
      <p:ext uri="{BB962C8B-B14F-4D97-AF65-F5344CB8AC3E}">
        <p14:creationId xmlns:p14="http://schemas.microsoft.com/office/powerpoint/2010/main" val="123809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114925" y="2800350"/>
            <a:ext cx="3495675" cy="704850"/>
          </a:xfrm>
        </p:spPr>
        <p:txBody>
          <a:bodyPr/>
          <a:lstStyle>
            <a:lvl1pPr algn="ctr">
              <a:defRPr sz="4000"/>
            </a:lvl1pPr>
          </a:lstStyle>
          <a:p>
            <a:r>
              <a:rPr lang="en-US"/>
              <a:t>Click to edit Master title style</a:t>
            </a:r>
          </a:p>
        </p:txBody>
      </p:sp>
      <p:sp>
        <p:nvSpPr>
          <p:cNvPr id="3075" name="Rectangle 3"/>
          <p:cNvSpPr>
            <a:spLocks noGrp="1" noChangeArrowheads="1"/>
          </p:cNvSpPr>
          <p:nvPr>
            <p:ph type="subTitle" idx="1"/>
          </p:nvPr>
        </p:nvSpPr>
        <p:spPr>
          <a:xfrm>
            <a:off x="5114925" y="3752850"/>
            <a:ext cx="3495675" cy="685800"/>
          </a:xfrm>
        </p:spPr>
        <p:txBody>
          <a:bodyPr/>
          <a:lstStyle>
            <a:lvl1pPr marL="0" indent="0" algn="ctr">
              <a:buFontTx/>
              <a:buNone/>
              <a:defRPr sz="2400">
                <a:solidFill>
                  <a:schemeClr val="bg1"/>
                </a:solidFill>
              </a:defRPr>
            </a:lvl1pPr>
          </a:lstStyle>
          <a:p>
            <a:r>
              <a:rPr lang="en-US"/>
              <a:t>Click to edit Master subtitle style</a:t>
            </a:r>
          </a:p>
        </p:txBody>
      </p:sp>
    </p:spTree>
    <p:extLst>
      <p:ext uri="{BB962C8B-B14F-4D97-AF65-F5344CB8AC3E}">
        <p14:creationId xmlns:p14="http://schemas.microsoft.com/office/powerpoint/2010/main" val="153354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281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99263" y="438150"/>
            <a:ext cx="1887537" cy="5810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33475" y="438150"/>
            <a:ext cx="5513388" cy="5810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5348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133475" y="438150"/>
            <a:ext cx="7553325" cy="5810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3662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4626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052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33475" y="1905000"/>
            <a:ext cx="3581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67275" y="1905000"/>
            <a:ext cx="35814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335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2152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74472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888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62196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55680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38275" y="438150"/>
            <a:ext cx="7248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1133475" y="1905000"/>
            <a:ext cx="7315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l" rtl="0" eaLnBrk="1" fontAlgn="base" hangingPunct="1">
        <a:spcBef>
          <a:spcPct val="0"/>
        </a:spcBef>
        <a:spcAft>
          <a:spcPct val="0"/>
        </a:spcAft>
        <a:defRPr sz="44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itchFamily="34" charset="0"/>
        </a:defRPr>
      </a:lvl2pPr>
      <a:lvl3pPr algn="l" rtl="0" eaLnBrk="1" fontAlgn="base" hangingPunct="1">
        <a:spcBef>
          <a:spcPct val="0"/>
        </a:spcBef>
        <a:spcAft>
          <a:spcPct val="0"/>
        </a:spcAft>
        <a:defRPr sz="4400">
          <a:solidFill>
            <a:schemeClr val="bg1"/>
          </a:solidFill>
          <a:latin typeface="Microsoft Sans Serif" pitchFamily="34" charset="0"/>
        </a:defRPr>
      </a:lvl3pPr>
      <a:lvl4pPr algn="l" rtl="0" eaLnBrk="1" fontAlgn="base" hangingPunct="1">
        <a:spcBef>
          <a:spcPct val="0"/>
        </a:spcBef>
        <a:spcAft>
          <a:spcPct val="0"/>
        </a:spcAft>
        <a:defRPr sz="4400">
          <a:solidFill>
            <a:schemeClr val="bg1"/>
          </a:solidFill>
          <a:latin typeface="Microsoft Sans Serif" pitchFamily="34" charset="0"/>
        </a:defRPr>
      </a:lvl4pPr>
      <a:lvl5pPr algn="l" rtl="0" eaLnBrk="1" fontAlgn="base" hangingPunct="1">
        <a:spcBef>
          <a:spcPct val="0"/>
        </a:spcBef>
        <a:spcAft>
          <a:spcPct val="0"/>
        </a:spcAft>
        <a:defRPr sz="4400">
          <a:solidFill>
            <a:schemeClr val="bg1"/>
          </a:solidFill>
          <a:latin typeface="Microsoft Sans Serif" pitchFamily="34" charset="0"/>
        </a:defRPr>
      </a:lvl5pPr>
      <a:lvl6pPr marL="457200" algn="l" rtl="0" eaLnBrk="1" fontAlgn="base" hangingPunct="1">
        <a:spcBef>
          <a:spcPct val="0"/>
        </a:spcBef>
        <a:spcAft>
          <a:spcPct val="0"/>
        </a:spcAft>
        <a:defRPr sz="4400">
          <a:solidFill>
            <a:schemeClr val="bg1"/>
          </a:solidFill>
          <a:latin typeface="Microsoft Sans Serif" pitchFamily="34" charset="0"/>
        </a:defRPr>
      </a:lvl6pPr>
      <a:lvl7pPr marL="914400" algn="l" rtl="0" eaLnBrk="1" fontAlgn="base" hangingPunct="1">
        <a:spcBef>
          <a:spcPct val="0"/>
        </a:spcBef>
        <a:spcAft>
          <a:spcPct val="0"/>
        </a:spcAft>
        <a:defRPr sz="4400">
          <a:solidFill>
            <a:schemeClr val="bg1"/>
          </a:solidFill>
          <a:latin typeface="Microsoft Sans Serif" pitchFamily="34" charset="0"/>
        </a:defRPr>
      </a:lvl7pPr>
      <a:lvl8pPr marL="1371600" algn="l" rtl="0" eaLnBrk="1" fontAlgn="base" hangingPunct="1">
        <a:spcBef>
          <a:spcPct val="0"/>
        </a:spcBef>
        <a:spcAft>
          <a:spcPct val="0"/>
        </a:spcAft>
        <a:defRPr sz="4400">
          <a:solidFill>
            <a:schemeClr val="bg1"/>
          </a:solidFill>
          <a:latin typeface="Microsoft Sans Serif" pitchFamily="34" charset="0"/>
        </a:defRPr>
      </a:lvl8pPr>
      <a:lvl9pPr marL="1828800" algn="l" rtl="0" eaLnBrk="1" fontAlgn="base" hangingPunct="1">
        <a:spcBef>
          <a:spcPct val="0"/>
        </a:spcBef>
        <a:spcAft>
          <a:spcPct val="0"/>
        </a:spcAft>
        <a:defRPr sz="4400">
          <a:solidFill>
            <a:schemeClr val="bg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lineshjose.com/blog/health-care-industry-career-key-qualities-for-success/"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commons.wikimedia.org/wiki/File:Okayama_Red_Cross_Hospital.jpg"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pixnio.com/miscellaneous/sign-agreement-business-businessman-document-signature-text-writing" TargetMode="External"/><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devpolicy.org/reflections-on-the-new-aid-paradigm-part-6-much-obliged/"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rebelem.com/game-changers-emergency-medicine/"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rebelem.com/five-critical-care-articles-clinical-practice/" TargetMode="Externa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rebelem.com/game-changers-emergency-medicine/"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ommons.wikimedia.org/wiki/File:Japanese_Route_Sign_Number_4.svg"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hyperlink" Target="https://en.wikipedia.org/wiki/File:Japanese_Route_Sign_Number_5.svg"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hyperlink" Target="http://www.vaispine.com/our-practice/"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a:off x="4198938" y="2459038"/>
            <a:ext cx="4411662" cy="685800"/>
          </a:xfrm>
        </p:spPr>
        <p:txBody>
          <a:bodyPr/>
          <a:lstStyle/>
          <a:p>
            <a:pPr eaLnBrk="1" hangingPunct="1"/>
            <a:r>
              <a:rPr lang="en-US" altLang="en-US" sz="2800" dirty="0"/>
              <a:t>Cori H. Loomis, JD, </a:t>
            </a:r>
            <a:r>
              <a:rPr lang="en-US" altLang="en-US" sz="1800" dirty="0"/>
              <a:t>Christensen Law Group</a:t>
            </a:r>
          </a:p>
          <a:p>
            <a:pPr eaLnBrk="1" hangingPunct="1"/>
            <a:endParaRPr lang="ru-RU" altLang="en-US" sz="3000" dirty="0">
              <a:solidFill>
                <a:srgbClr val="333333"/>
              </a:solidFill>
            </a:endParaRPr>
          </a:p>
        </p:txBody>
      </p:sp>
      <p:sp>
        <p:nvSpPr>
          <p:cNvPr id="3075" name="Rectangle 6"/>
          <p:cNvSpPr>
            <a:spLocks noGrp="1" noChangeArrowheads="1"/>
          </p:cNvSpPr>
          <p:nvPr>
            <p:ph type="ctrTitle"/>
          </p:nvPr>
        </p:nvSpPr>
        <p:spPr>
          <a:xfrm>
            <a:off x="2438400" y="76200"/>
            <a:ext cx="6553200" cy="2286000"/>
          </a:xfrm>
        </p:spPr>
        <p:txBody>
          <a:bodyPr/>
          <a:lstStyle/>
          <a:p>
            <a:r>
              <a:rPr lang="en-US" i="1" dirty="0"/>
              <a:t>Physician Contracting  Issues – Employment Agreements and Beyond</a:t>
            </a:r>
            <a:endParaRPr lang="ru-RU" altLang="en-US" sz="5200" dirty="0"/>
          </a:p>
        </p:txBody>
      </p:sp>
      <p:sp>
        <p:nvSpPr>
          <p:cNvPr id="2" name="TextBox 1"/>
          <p:cNvSpPr txBox="1"/>
          <p:nvPr/>
        </p:nvSpPr>
        <p:spPr>
          <a:xfrm>
            <a:off x="228600" y="228600"/>
            <a:ext cx="3581400" cy="461665"/>
          </a:xfrm>
          <a:prstGeom prst="rect">
            <a:avLst/>
          </a:prstGeom>
          <a:noFill/>
        </p:spPr>
        <p:txBody>
          <a:bodyPr wrap="square" rtlCol="0">
            <a:spAutoFit/>
          </a:bodyPr>
          <a:lstStyle/>
          <a:p>
            <a:r>
              <a:rPr lang="en-US" b="1" i="1"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457200"/>
          </a:xfrm>
        </p:spPr>
        <p:txBody>
          <a:bodyPr/>
          <a:lstStyle/>
          <a:p>
            <a:pPr algn="ctr"/>
            <a:r>
              <a:rPr lang="en-US" b="1" dirty="0"/>
              <a:t>Negotiating Practice Buy-In</a:t>
            </a:r>
          </a:p>
        </p:txBody>
      </p:sp>
      <p:sp>
        <p:nvSpPr>
          <p:cNvPr id="3" name="Content Placeholder 2"/>
          <p:cNvSpPr>
            <a:spLocks noGrp="1"/>
          </p:cNvSpPr>
          <p:nvPr>
            <p:ph idx="1"/>
          </p:nvPr>
        </p:nvSpPr>
        <p:spPr/>
        <p:txBody>
          <a:bodyPr/>
          <a:lstStyle/>
          <a:p>
            <a:r>
              <a:rPr lang="en-US" dirty="0"/>
              <a:t>What does your initial employment agreement say?   </a:t>
            </a:r>
          </a:p>
          <a:p>
            <a:endParaRPr lang="en-US" dirty="0"/>
          </a:p>
          <a:p>
            <a:pPr lvl="1"/>
            <a:r>
              <a:rPr lang="en-US" dirty="0"/>
              <a:t>Hopefully, it said something. . . .</a:t>
            </a:r>
          </a:p>
          <a:p>
            <a:pPr marL="457200" lvl="1" indent="0">
              <a:buNone/>
            </a:pPr>
            <a:endParaRPr lang="en-US" dirty="0"/>
          </a:p>
          <a:p>
            <a:pPr lvl="1"/>
            <a:r>
              <a:rPr lang="en-US" dirty="0"/>
              <a:t>Prospective nonbinding buy-in terms</a:t>
            </a:r>
          </a:p>
        </p:txBody>
      </p:sp>
    </p:spTree>
    <p:extLst>
      <p:ext uri="{BB962C8B-B14F-4D97-AF65-F5344CB8AC3E}">
        <p14:creationId xmlns:p14="http://schemas.microsoft.com/office/powerpoint/2010/main" val="3406126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Know what you are buying</a:t>
            </a:r>
          </a:p>
        </p:txBody>
      </p:sp>
      <p:sp>
        <p:nvSpPr>
          <p:cNvPr id="3" name="Content Placeholder 2"/>
          <p:cNvSpPr>
            <a:spLocks noGrp="1"/>
          </p:cNvSpPr>
          <p:nvPr>
            <p:ph idx="1"/>
          </p:nvPr>
        </p:nvSpPr>
        <p:spPr/>
        <p:txBody>
          <a:bodyPr/>
          <a:lstStyle/>
          <a:p>
            <a:r>
              <a:rPr lang="en-US" b="1" dirty="0"/>
              <a:t>Type of entity</a:t>
            </a:r>
          </a:p>
          <a:p>
            <a:pPr lvl="1"/>
            <a:r>
              <a:rPr lang="en-US" dirty="0"/>
              <a:t>PLLC (LLC)</a:t>
            </a:r>
          </a:p>
          <a:p>
            <a:pPr lvl="1"/>
            <a:r>
              <a:rPr lang="en-US" dirty="0"/>
              <a:t>Professional Corporation (Corporation)</a:t>
            </a:r>
          </a:p>
          <a:p>
            <a:r>
              <a:rPr lang="en-US" b="1" dirty="0"/>
              <a:t>Other related entities</a:t>
            </a:r>
          </a:p>
          <a:p>
            <a:pPr lvl="1"/>
            <a:r>
              <a:rPr lang="en-US" dirty="0"/>
              <a:t>Do the owners of the practice own other entities that generate revenue?</a:t>
            </a:r>
          </a:p>
          <a:p>
            <a:pPr lvl="1"/>
            <a:r>
              <a:rPr lang="en-US" dirty="0"/>
              <a:t>Are there other entities that diminish the revenue generated by the practice? </a:t>
            </a:r>
          </a:p>
        </p:txBody>
      </p:sp>
    </p:spTree>
    <p:extLst>
      <p:ext uri="{BB962C8B-B14F-4D97-AF65-F5344CB8AC3E}">
        <p14:creationId xmlns:p14="http://schemas.microsoft.com/office/powerpoint/2010/main" val="4198777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Know what you are buying</a:t>
            </a:r>
          </a:p>
        </p:txBody>
      </p:sp>
      <p:sp>
        <p:nvSpPr>
          <p:cNvPr id="3" name="Content Placeholder 2"/>
          <p:cNvSpPr>
            <a:spLocks noGrp="1"/>
          </p:cNvSpPr>
          <p:nvPr>
            <p:ph idx="1"/>
          </p:nvPr>
        </p:nvSpPr>
        <p:spPr/>
        <p:txBody>
          <a:bodyPr/>
          <a:lstStyle/>
          <a:p>
            <a:r>
              <a:rPr lang="en-US" b="1" dirty="0"/>
              <a:t>Liabilities</a:t>
            </a:r>
          </a:p>
          <a:p>
            <a:pPr lvl="1"/>
            <a:r>
              <a:rPr lang="en-US" dirty="0"/>
              <a:t>Has the practice been subject to payer audits or recoupments?</a:t>
            </a:r>
          </a:p>
          <a:p>
            <a:pPr lvl="1"/>
            <a:r>
              <a:rPr lang="en-US" dirty="0"/>
              <a:t>Compliance issues?</a:t>
            </a:r>
          </a:p>
          <a:p>
            <a:pPr lvl="1"/>
            <a:r>
              <a:rPr lang="en-US" dirty="0"/>
              <a:t>Debt?   Personal guarantees?</a:t>
            </a:r>
          </a:p>
          <a:p>
            <a:pPr lvl="1"/>
            <a:r>
              <a:rPr lang="en-US" dirty="0"/>
              <a:t>Lawsuits?</a:t>
            </a:r>
          </a:p>
          <a:p>
            <a:pPr lvl="1"/>
            <a:r>
              <a:rPr lang="en-US" dirty="0"/>
              <a:t>Is it as profitable as you think it is?</a:t>
            </a:r>
          </a:p>
          <a:p>
            <a:pPr marL="457200" lvl="1" indent="0">
              <a:buNone/>
            </a:pPr>
            <a:endParaRPr lang="en-US" dirty="0"/>
          </a:p>
        </p:txBody>
      </p:sp>
    </p:spTree>
    <p:extLst>
      <p:ext uri="{BB962C8B-B14F-4D97-AF65-F5344CB8AC3E}">
        <p14:creationId xmlns:p14="http://schemas.microsoft.com/office/powerpoint/2010/main" val="19931796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Documentation of Transfer</a:t>
            </a:r>
          </a:p>
        </p:txBody>
      </p:sp>
      <p:sp>
        <p:nvSpPr>
          <p:cNvPr id="25603" name="Rectangle 3"/>
          <p:cNvSpPr>
            <a:spLocks noGrp="1" noChangeArrowheads="1"/>
          </p:cNvSpPr>
          <p:nvPr>
            <p:ph type="body" idx="1"/>
          </p:nvPr>
        </p:nvSpPr>
        <p:spPr>
          <a:xfrm>
            <a:off x="2038350" y="1828800"/>
            <a:ext cx="6324600" cy="4352925"/>
          </a:xfrm>
        </p:spPr>
        <p:txBody>
          <a:bodyPr/>
          <a:lstStyle/>
          <a:p>
            <a:pPr eaLnBrk="1" hangingPunct="1">
              <a:lnSpc>
                <a:spcPct val="80000"/>
              </a:lnSpc>
            </a:pPr>
            <a:r>
              <a:rPr lang="en-US" altLang="en-US" sz="2800" b="1" dirty="0"/>
              <a:t>Subscription Agreement</a:t>
            </a:r>
            <a:endParaRPr lang="en-US" altLang="en-US" sz="2800" dirty="0"/>
          </a:p>
          <a:p>
            <a:pPr lvl="1">
              <a:lnSpc>
                <a:spcPct val="80000"/>
              </a:lnSpc>
            </a:pPr>
            <a:r>
              <a:rPr lang="en-US" altLang="en-US" sz="2400" dirty="0"/>
              <a:t>Governs when a physician buys and the Practice sells an ownership interest in the Practice.</a:t>
            </a:r>
          </a:p>
          <a:p>
            <a:pPr lvl="1">
              <a:lnSpc>
                <a:spcPct val="80000"/>
              </a:lnSpc>
            </a:pPr>
            <a:endParaRPr lang="en-US" altLang="en-US" sz="2400" dirty="0"/>
          </a:p>
          <a:p>
            <a:pPr>
              <a:lnSpc>
                <a:spcPct val="80000"/>
              </a:lnSpc>
            </a:pPr>
            <a:r>
              <a:rPr lang="en-US" altLang="en-US" sz="2800" b="1" dirty="0"/>
              <a:t>Purchase Agreement</a:t>
            </a:r>
          </a:p>
          <a:p>
            <a:pPr lvl="1">
              <a:lnSpc>
                <a:spcPct val="80000"/>
              </a:lnSpc>
            </a:pPr>
            <a:r>
              <a:rPr lang="en-US" altLang="en-US" sz="2400" dirty="0"/>
              <a:t>Governs when an existing owner of the Practice sells an ownership interest to a physician (as opposed to the physician buying the interest from the Practice).</a:t>
            </a:r>
          </a:p>
        </p:txBody>
      </p:sp>
    </p:spTree>
    <p:extLst>
      <p:ext uri="{BB962C8B-B14F-4D97-AF65-F5344CB8AC3E}">
        <p14:creationId xmlns:p14="http://schemas.microsoft.com/office/powerpoint/2010/main" val="3057292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Documentation of Transfer</a:t>
            </a:r>
          </a:p>
        </p:txBody>
      </p:sp>
      <p:sp>
        <p:nvSpPr>
          <p:cNvPr id="25603" name="Rectangle 3"/>
          <p:cNvSpPr>
            <a:spLocks noGrp="1" noChangeArrowheads="1"/>
          </p:cNvSpPr>
          <p:nvPr>
            <p:ph type="body" idx="1"/>
          </p:nvPr>
        </p:nvSpPr>
        <p:spPr>
          <a:xfrm>
            <a:off x="2038350" y="1828800"/>
            <a:ext cx="6324600" cy="4352925"/>
          </a:xfrm>
        </p:spPr>
        <p:txBody>
          <a:bodyPr/>
          <a:lstStyle/>
          <a:p>
            <a:pPr eaLnBrk="1" hangingPunct="1">
              <a:lnSpc>
                <a:spcPct val="80000"/>
              </a:lnSpc>
            </a:pPr>
            <a:r>
              <a:rPr lang="en-US" altLang="en-US" b="1" dirty="0"/>
              <a:t>Corporation</a:t>
            </a:r>
            <a:endParaRPr lang="en-US" altLang="en-US" dirty="0"/>
          </a:p>
          <a:p>
            <a:pPr lvl="1">
              <a:lnSpc>
                <a:spcPct val="80000"/>
              </a:lnSpc>
            </a:pPr>
            <a:r>
              <a:rPr lang="en-US" altLang="en-US" sz="3200" dirty="0"/>
              <a:t>Shares</a:t>
            </a:r>
          </a:p>
          <a:p>
            <a:pPr lvl="1">
              <a:lnSpc>
                <a:spcPct val="80000"/>
              </a:lnSpc>
            </a:pPr>
            <a:r>
              <a:rPr lang="en-US" altLang="en-US" sz="3200" dirty="0"/>
              <a:t>Stock</a:t>
            </a:r>
          </a:p>
          <a:p>
            <a:pPr lvl="1">
              <a:lnSpc>
                <a:spcPct val="80000"/>
              </a:lnSpc>
            </a:pPr>
            <a:endParaRPr lang="en-US" altLang="en-US" sz="3200" dirty="0"/>
          </a:p>
          <a:p>
            <a:pPr>
              <a:lnSpc>
                <a:spcPct val="80000"/>
              </a:lnSpc>
            </a:pPr>
            <a:r>
              <a:rPr lang="en-US" altLang="en-US" b="1" dirty="0"/>
              <a:t>Limited Liability Company</a:t>
            </a:r>
          </a:p>
          <a:p>
            <a:pPr lvl="1">
              <a:lnSpc>
                <a:spcPct val="80000"/>
              </a:lnSpc>
            </a:pPr>
            <a:r>
              <a:rPr lang="en-US" altLang="en-US" dirty="0"/>
              <a:t>Membership interests</a:t>
            </a:r>
          </a:p>
          <a:p>
            <a:pPr lvl="1">
              <a:lnSpc>
                <a:spcPct val="80000"/>
              </a:lnSpc>
            </a:pPr>
            <a:r>
              <a:rPr lang="en-US" altLang="en-US" dirty="0"/>
              <a:t>Units</a:t>
            </a:r>
          </a:p>
        </p:txBody>
      </p:sp>
    </p:spTree>
    <p:extLst>
      <p:ext uri="{BB962C8B-B14F-4D97-AF65-F5344CB8AC3E}">
        <p14:creationId xmlns:p14="http://schemas.microsoft.com/office/powerpoint/2010/main" val="4420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09600"/>
          </a:xfrm>
        </p:spPr>
        <p:txBody>
          <a:bodyPr/>
          <a:lstStyle/>
          <a:p>
            <a:pPr algn="ctr"/>
            <a:r>
              <a:rPr lang="en-US" b="1" dirty="0"/>
              <a:t>Governance Documents</a:t>
            </a:r>
          </a:p>
        </p:txBody>
      </p:sp>
      <p:sp>
        <p:nvSpPr>
          <p:cNvPr id="3" name="Content Placeholder 2"/>
          <p:cNvSpPr>
            <a:spLocks noGrp="1"/>
          </p:cNvSpPr>
          <p:nvPr>
            <p:ph idx="1"/>
          </p:nvPr>
        </p:nvSpPr>
        <p:spPr/>
        <p:txBody>
          <a:bodyPr/>
          <a:lstStyle/>
          <a:p>
            <a:r>
              <a:rPr lang="en-US" b="1" dirty="0"/>
              <a:t>Corporation</a:t>
            </a:r>
            <a:endParaRPr lang="en-US" dirty="0"/>
          </a:p>
          <a:p>
            <a:pPr lvl="1"/>
            <a:r>
              <a:rPr lang="en-US" dirty="0"/>
              <a:t>Stockholder Agreement (a/k/a Buy-Sell Agreement)</a:t>
            </a:r>
          </a:p>
          <a:p>
            <a:pPr lvl="1"/>
            <a:r>
              <a:rPr lang="en-US" dirty="0"/>
              <a:t>Bylaws</a:t>
            </a:r>
          </a:p>
          <a:p>
            <a:pPr lvl="1"/>
            <a:r>
              <a:rPr lang="en-US" dirty="0"/>
              <a:t>Employment Agreement</a:t>
            </a:r>
          </a:p>
          <a:p>
            <a:pPr lvl="1"/>
            <a:r>
              <a:rPr lang="en-US" dirty="0"/>
              <a:t>Deferred Compensation Agreement</a:t>
            </a:r>
          </a:p>
          <a:p>
            <a:pPr marL="0" indent="0">
              <a:buNone/>
            </a:pPr>
            <a:endParaRPr lang="en-US" dirty="0"/>
          </a:p>
        </p:txBody>
      </p:sp>
    </p:spTree>
    <p:extLst>
      <p:ext uri="{BB962C8B-B14F-4D97-AF65-F5344CB8AC3E}">
        <p14:creationId xmlns:p14="http://schemas.microsoft.com/office/powerpoint/2010/main" val="3157098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7086600" cy="609600"/>
          </a:xfrm>
        </p:spPr>
        <p:txBody>
          <a:bodyPr/>
          <a:lstStyle/>
          <a:p>
            <a:pPr algn="ctr"/>
            <a:r>
              <a:rPr lang="en-US" b="1" dirty="0"/>
              <a:t>Governance Documents</a:t>
            </a:r>
          </a:p>
        </p:txBody>
      </p:sp>
      <p:sp>
        <p:nvSpPr>
          <p:cNvPr id="3" name="Content Placeholder 2"/>
          <p:cNvSpPr>
            <a:spLocks noGrp="1"/>
          </p:cNvSpPr>
          <p:nvPr>
            <p:ph idx="1"/>
          </p:nvPr>
        </p:nvSpPr>
        <p:spPr/>
        <p:txBody>
          <a:bodyPr/>
          <a:lstStyle/>
          <a:p>
            <a:r>
              <a:rPr lang="en-US" b="1" dirty="0"/>
              <a:t>Limited Liability Company</a:t>
            </a:r>
          </a:p>
          <a:p>
            <a:pPr lvl="1"/>
            <a:r>
              <a:rPr lang="en-US" dirty="0"/>
              <a:t>Operating Agreement (which may include provisions of Buy-Sell Agreement, Bylaws, Deferred Comp and Employment Agreement)</a:t>
            </a:r>
          </a:p>
          <a:p>
            <a:pPr marL="457200" lvl="1" indent="0">
              <a:buNone/>
            </a:pPr>
            <a:endParaRPr lang="en-US" dirty="0"/>
          </a:p>
          <a:p>
            <a:pPr lvl="1"/>
            <a:r>
              <a:rPr lang="en-US" dirty="0"/>
              <a:t>Employment Agreement (if applicable)</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0319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0" y="318293"/>
            <a:ext cx="6934200" cy="715963"/>
          </a:xfrm>
        </p:spPr>
        <p:txBody>
          <a:bodyPr/>
          <a:lstStyle/>
          <a:p>
            <a:pPr algn="ctr" eaLnBrk="1" hangingPunct="1"/>
            <a:r>
              <a:rPr lang="en-US" altLang="en-US" sz="4000" b="1" dirty="0">
                <a:solidFill>
                  <a:schemeClr val="tx1"/>
                </a:solidFill>
              </a:rPr>
              <a:t>Major Issues</a:t>
            </a:r>
          </a:p>
        </p:txBody>
      </p:sp>
      <p:sp>
        <p:nvSpPr>
          <p:cNvPr id="25603" name="Rectangle 3"/>
          <p:cNvSpPr>
            <a:spLocks noGrp="1" noChangeArrowheads="1"/>
          </p:cNvSpPr>
          <p:nvPr>
            <p:ph type="body" idx="1"/>
          </p:nvPr>
        </p:nvSpPr>
        <p:spPr>
          <a:xfrm>
            <a:off x="2038350" y="1295400"/>
            <a:ext cx="6896100" cy="4953000"/>
          </a:xfrm>
        </p:spPr>
        <p:txBody>
          <a:bodyPr/>
          <a:lstStyle/>
          <a:p>
            <a:pPr eaLnBrk="1" hangingPunct="1">
              <a:lnSpc>
                <a:spcPct val="80000"/>
              </a:lnSpc>
            </a:pPr>
            <a:r>
              <a:rPr lang="en-US" altLang="ko-KR" sz="2800" dirty="0">
                <a:latin typeface="Verdana" panose="020B0604030504040204" pitchFamily="34" charset="0"/>
                <a:ea typeface="굴림" panose="020B0600000101010101" pitchFamily="34" charset="-127"/>
              </a:rPr>
              <a:t>Buy-In terms</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Control/decision making</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Transferability of ownership</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Compensation/allocation of expenses</a:t>
            </a:r>
          </a:p>
          <a:p>
            <a:pPr marL="0" indent="0" eaLnBrk="1" hangingPunct="1">
              <a:lnSpc>
                <a:spcPct val="80000"/>
              </a:lnSpc>
              <a:buNone/>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Restrictive covenants</a:t>
            </a:r>
          </a:p>
          <a:p>
            <a:pPr eaLnBrk="1" hangingPunct="1">
              <a:lnSpc>
                <a:spcPct val="80000"/>
              </a:lnSpc>
            </a:pPr>
            <a:endParaRPr lang="en-US" altLang="ko-KR" sz="2800" dirty="0">
              <a:latin typeface="Verdana" panose="020B0604030504040204" pitchFamily="34" charset="0"/>
              <a:ea typeface="굴림" panose="020B0600000101010101" pitchFamily="34" charset="-127"/>
            </a:endParaRPr>
          </a:p>
          <a:p>
            <a:pPr eaLnBrk="1" hangingPunct="1">
              <a:lnSpc>
                <a:spcPct val="80000"/>
              </a:lnSpc>
            </a:pPr>
            <a:r>
              <a:rPr lang="en-US" altLang="ko-KR" sz="2800" dirty="0">
                <a:latin typeface="Verdana" panose="020B0604030504040204" pitchFamily="34" charset="0"/>
                <a:ea typeface="굴림" panose="020B0600000101010101" pitchFamily="34" charset="-127"/>
              </a:rPr>
              <a:t>Tax Issues (Consult CPA, LLM)</a:t>
            </a:r>
          </a:p>
        </p:txBody>
      </p:sp>
    </p:spTree>
    <p:extLst>
      <p:ext uri="{BB962C8B-B14F-4D97-AF65-F5344CB8AC3E}">
        <p14:creationId xmlns:p14="http://schemas.microsoft.com/office/powerpoint/2010/main" val="496580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0" y="318293"/>
            <a:ext cx="6934200" cy="900907"/>
          </a:xfrm>
        </p:spPr>
        <p:txBody>
          <a:bodyPr/>
          <a:lstStyle/>
          <a:p>
            <a:pPr algn="ctr" eaLnBrk="1" hangingPunct="1"/>
            <a:r>
              <a:rPr lang="en-US" altLang="en-US" sz="4000" b="1" dirty="0">
                <a:solidFill>
                  <a:schemeClr val="tx1"/>
                </a:solidFill>
              </a:rPr>
              <a:t>Another way to approach this.  </a:t>
            </a:r>
          </a:p>
        </p:txBody>
      </p:sp>
      <p:sp>
        <p:nvSpPr>
          <p:cNvPr id="25603" name="Rectangle 3"/>
          <p:cNvSpPr>
            <a:spLocks noGrp="1" noChangeArrowheads="1"/>
          </p:cNvSpPr>
          <p:nvPr>
            <p:ph type="body" idx="1"/>
          </p:nvPr>
        </p:nvSpPr>
        <p:spPr>
          <a:xfrm>
            <a:off x="2038350" y="1524000"/>
            <a:ext cx="6896100" cy="4724400"/>
          </a:xfrm>
        </p:spPr>
        <p:txBody>
          <a:bodyPr/>
          <a:lstStyle/>
          <a:p>
            <a:pPr eaLnBrk="1" hangingPunct="1">
              <a:lnSpc>
                <a:spcPct val="80000"/>
              </a:lnSpc>
            </a:pPr>
            <a:r>
              <a:rPr lang="en-US" altLang="ko-KR" sz="2800" b="1" dirty="0">
                <a:latin typeface="Verdana" panose="020B0604030504040204" pitchFamily="34" charset="0"/>
                <a:ea typeface="굴림" panose="020B0600000101010101" pitchFamily="34" charset="-127"/>
              </a:rPr>
              <a:t>Avoid these top 10 sources of conflict between physician and practice</a:t>
            </a:r>
          </a:p>
          <a:p>
            <a:pPr lvl="1">
              <a:lnSpc>
                <a:spcPct val="80000"/>
              </a:lnSpc>
            </a:pPr>
            <a:r>
              <a:rPr lang="en-US" altLang="ko-KR" sz="2400" dirty="0">
                <a:latin typeface="Verdana" panose="020B0604030504040204" pitchFamily="34" charset="0"/>
                <a:ea typeface="굴림" panose="020B0600000101010101" pitchFamily="34" charset="-127"/>
              </a:rPr>
              <a:t>Compensation/expense allocation</a:t>
            </a:r>
          </a:p>
          <a:p>
            <a:pPr lvl="1">
              <a:lnSpc>
                <a:spcPct val="80000"/>
              </a:lnSpc>
            </a:pPr>
            <a:r>
              <a:rPr lang="en-US" altLang="ko-KR" sz="2400" dirty="0">
                <a:latin typeface="Verdana" panose="020B0604030504040204" pitchFamily="34" charset="0"/>
                <a:ea typeface="굴림" panose="020B0600000101010101" pitchFamily="34" charset="-127"/>
              </a:rPr>
              <a:t>Departing physician – income continuation payment – A/R collection efforts by practice</a:t>
            </a:r>
          </a:p>
          <a:p>
            <a:pPr lvl="1">
              <a:lnSpc>
                <a:spcPct val="80000"/>
              </a:lnSpc>
            </a:pPr>
            <a:r>
              <a:rPr lang="en-US" altLang="ko-KR" sz="2400" dirty="0">
                <a:latin typeface="Verdana" panose="020B0604030504040204" pitchFamily="34" charset="0"/>
                <a:ea typeface="굴림" panose="020B0600000101010101" pitchFamily="34" charset="-127"/>
              </a:rPr>
              <a:t>Departing physician – tail coverage/other benefit payment</a:t>
            </a:r>
          </a:p>
          <a:p>
            <a:pPr lvl="1">
              <a:lnSpc>
                <a:spcPct val="80000"/>
              </a:lnSpc>
            </a:pPr>
            <a:r>
              <a:rPr lang="en-US" altLang="ko-KR" sz="2400" dirty="0">
                <a:latin typeface="Verdana" panose="020B0604030504040204" pitchFamily="34" charset="0"/>
                <a:ea typeface="굴림" panose="020B0600000101010101" pitchFamily="34" charset="-127"/>
              </a:rPr>
              <a:t>Departing physician – non-compete</a:t>
            </a:r>
          </a:p>
          <a:p>
            <a:pPr lvl="1">
              <a:lnSpc>
                <a:spcPct val="80000"/>
              </a:lnSpc>
            </a:pPr>
            <a:r>
              <a:rPr lang="en-US" altLang="ko-KR" sz="2400" dirty="0">
                <a:latin typeface="Verdana" panose="020B0604030504040204" pitchFamily="34" charset="0"/>
                <a:ea typeface="굴림" panose="020B0600000101010101" pitchFamily="34" charset="-127"/>
              </a:rPr>
              <a:t>Departing physician – medical records</a:t>
            </a:r>
          </a:p>
          <a:p>
            <a:pPr lvl="1">
              <a:lnSpc>
                <a:spcPct val="80000"/>
              </a:lnSpc>
            </a:pPr>
            <a:endParaRPr lang="en-US" altLang="ko-KR" sz="2400" dirty="0">
              <a:latin typeface="Verdana" panose="020B0604030504040204" pitchFamily="34" charset="0"/>
              <a:ea typeface="굴림" panose="020B0600000101010101" pitchFamily="34" charset="-127"/>
            </a:endParaRPr>
          </a:p>
        </p:txBody>
      </p:sp>
    </p:spTree>
    <p:extLst>
      <p:ext uri="{BB962C8B-B14F-4D97-AF65-F5344CB8AC3E}">
        <p14:creationId xmlns:p14="http://schemas.microsoft.com/office/powerpoint/2010/main" val="3421658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00250" y="318293"/>
            <a:ext cx="6934200" cy="900907"/>
          </a:xfrm>
        </p:spPr>
        <p:txBody>
          <a:bodyPr/>
          <a:lstStyle/>
          <a:p>
            <a:pPr algn="ctr" eaLnBrk="1" hangingPunct="1"/>
            <a:r>
              <a:rPr lang="en-US" altLang="en-US" sz="4000" b="1" dirty="0">
                <a:solidFill>
                  <a:schemeClr val="tx1"/>
                </a:solidFill>
              </a:rPr>
              <a:t>Another way to approach this.  </a:t>
            </a:r>
          </a:p>
        </p:txBody>
      </p:sp>
      <p:sp>
        <p:nvSpPr>
          <p:cNvPr id="25603" name="Rectangle 3"/>
          <p:cNvSpPr>
            <a:spLocks noGrp="1" noChangeArrowheads="1"/>
          </p:cNvSpPr>
          <p:nvPr>
            <p:ph type="body" idx="1"/>
          </p:nvPr>
        </p:nvSpPr>
        <p:spPr>
          <a:xfrm>
            <a:off x="2038350" y="1524000"/>
            <a:ext cx="6896100" cy="4724400"/>
          </a:xfrm>
        </p:spPr>
        <p:txBody>
          <a:bodyPr/>
          <a:lstStyle/>
          <a:p>
            <a:pPr eaLnBrk="1" hangingPunct="1">
              <a:lnSpc>
                <a:spcPct val="80000"/>
              </a:lnSpc>
            </a:pPr>
            <a:r>
              <a:rPr lang="en-US" altLang="ko-KR" sz="2800" b="1" dirty="0">
                <a:latin typeface="Verdana" panose="020B0604030504040204" pitchFamily="34" charset="0"/>
                <a:ea typeface="굴림" panose="020B0600000101010101" pitchFamily="34" charset="-127"/>
              </a:rPr>
              <a:t>Avoid these top 10 sources of conflicts between physician and practice</a:t>
            </a:r>
          </a:p>
          <a:p>
            <a:pPr lvl="1">
              <a:lnSpc>
                <a:spcPct val="80000"/>
              </a:lnSpc>
            </a:pPr>
            <a:r>
              <a:rPr lang="en-US" altLang="ko-KR" sz="2400" dirty="0">
                <a:latin typeface="Verdana" panose="020B0604030504040204" pitchFamily="34" charset="0"/>
                <a:ea typeface="굴림" panose="020B0600000101010101" pitchFamily="34" charset="-127"/>
              </a:rPr>
              <a:t>Departing physician owner – buy-out calculations</a:t>
            </a:r>
          </a:p>
          <a:p>
            <a:pPr lvl="1">
              <a:lnSpc>
                <a:spcPct val="80000"/>
              </a:lnSpc>
            </a:pPr>
            <a:r>
              <a:rPr lang="en-US" altLang="ko-KR" sz="2400" dirty="0">
                <a:latin typeface="Verdana" panose="020B0604030504040204" pitchFamily="34" charset="0"/>
                <a:ea typeface="굴림" panose="020B0600000101010101" pitchFamily="34" charset="-127"/>
              </a:rPr>
              <a:t>On-call responsibilities</a:t>
            </a:r>
          </a:p>
          <a:p>
            <a:pPr lvl="1">
              <a:lnSpc>
                <a:spcPct val="80000"/>
              </a:lnSpc>
            </a:pPr>
            <a:r>
              <a:rPr lang="en-US" altLang="ko-KR" sz="2400" dirty="0">
                <a:latin typeface="Verdana" panose="020B0604030504040204" pitchFamily="34" charset="0"/>
                <a:ea typeface="굴림" panose="020B0600000101010101" pitchFamily="34" charset="-127"/>
              </a:rPr>
              <a:t>Productivity – bonus calculations</a:t>
            </a:r>
          </a:p>
          <a:p>
            <a:pPr lvl="1">
              <a:lnSpc>
                <a:spcPct val="80000"/>
              </a:lnSpc>
            </a:pPr>
            <a:r>
              <a:rPr lang="en-US" altLang="ko-KR" sz="2400" dirty="0">
                <a:latin typeface="Verdana" panose="020B0604030504040204" pitchFamily="34" charset="0"/>
                <a:ea typeface="굴림" panose="020B0600000101010101" pitchFamily="34" charset="-127"/>
              </a:rPr>
              <a:t>Outside income/activities</a:t>
            </a:r>
          </a:p>
          <a:p>
            <a:pPr lvl="1">
              <a:lnSpc>
                <a:spcPct val="80000"/>
              </a:lnSpc>
            </a:pPr>
            <a:r>
              <a:rPr lang="en-US" altLang="ko-KR" sz="2400" dirty="0">
                <a:latin typeface="Verdana" panose="020B0604030504040204" pitchFamily="34" charset="0"/>
                <a:ea typeface="굴림" panose="020B0600000101010101" pitchFamily="34" charset="-127"/>
              </a:rPr>
              <a:t>Support staff – personality conflicts</a:t>
            </a:r>
          </a:p>
          <a:p>
            <a:pPr lvl="1">
              <a:lnSpc>
                <a:spcPct val="80000"/>
              </a:lnSpc>
            </a:pPr>
            <a:endParaRPr lang="en-US" altLang="ko-KR" sz="2400" dirty="0">
              <a:latin typeface="Verdana" panose="020B0604030504040204" pitchFamily="34" charset="0"/>
              <a:ea typeface="굴림" panose="020B0600000101010101" pitchFamily="34" charset="-127"/>
            </a:endParaRPr>
          </a:p>
        </p:txBody>
      </p:sp>
    </p:spTree>
    <p:extLst>
      <p:ext uri="{BB962C8B-B14F-4D97-AF65-F5344CB8AC3E}">
        <p14:creationId xmlns:p14="http://schemas.microsoft.com/office/powerpoint/2010/main" val="2632458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type="body" idx="1"/>
          </p:nvPr>
        </p:nvSpPr>
        <p:spPr>
          <a:xfrm>
            <a:off x="1304925" y="1676400"/>
            <a:ext cx="6705600" cy="4191000"/>
          </a:xfrm>
        </p:spPr>
        <p:txBody>
          <a:bodyPr/>
          <a:lstStyle/>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Employment Agreements</a:t>
            </a:r>
            <a:r>
              <a:rPr lang="en-US" altLang="ko-KR" sz="2000" dirty="0">
                <a:solidFill>
                  <a:srgbClr val="333333"/>
                </a:solidFill>
                <a:latin typeface="Verdana" panose="020B0604030504040204" pitchFamily="34" charset="0"/>
                <a:ea typeface="굴림" panose="020B0600000101010101" pitchFamily="34" charset="-127"/>
              </a:rPr>
              <a:t>: Recognize the biggest mistakes physicians make in negotiating employment agreements;</a:t>
            </a:r>
          </a:p>
          <a:p>
            <a:pPr marL="0" indent="0" eaLnBrk="1" hangingPunct="1">
              <a:lnSpc>
                <a:spcPct val="80000"/>
              </a:lnSpc>
              <a:buNone/>
            </a:pPr>
            <a:r>
              <a:rPr lang="en-US" altLang="ko-KR" sz="2000" dirty="0">
                <a:solidFill>
                  <a:srgbClr val="333333"/>
                </a:solidFill>
                <a:latin typeface="Verdana" panose="020B0604030504040204" pitchFamily="34" charset="0"/>
                <a:ea typeface="굴림" panose="020B0600000101010101" pitchFamily="34" charset="-127"/>
              </a:rPr>
              <a:t> </a:t>
            </a:r>
          </a:p>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Medical Practice Ownership/Buy-Ins:</a:t>
            </a:r>
            <a:r>
              <a:rPr lang="en-US" altLang="ko-KR" sz="2000" dirty="0">
                <a:solidFill>
                  <a:srgbClr val="333333"/>
                </a:solidFill>
                <a:latin typeface="Verdana" panose="020B0604030504040204" pitchFamily="34" charset="0"/>
                <a:ea typeface="굴림" panose="020B0600000101010101" pitchFamily="34" charset="-127"/>
              </a:rPr>
              <a:t> Identify key issues and terms that need to be considered and negotiated;</a:t>
            </a:r>
            <a:endParaRPr lang="en-US" altLang="ko-KR" sz="2000" b="1" dirty="0">
              <a:solidFill>
                <a:srgbClr val="333333"/>
              </a:solidFill>
              <a:latin typeface="Verdana" panose="020B0604030504040204" pitchFamily="34" charset="0"/>
              <a:ea typeface="굴림" panose="020B0600000101010101" pitchFamily="34" charset="-127"/>
            </a:endParaRPr>
          </a:p>
          <a:p>
            <a:pPr marL="0" indent="0" eaLnBrk="1" hangingPunct="1">
              <a:lnSpc>
                <a:spcPct val="80000"/>
              </a:lnSpc>
              <a:buNone/>
            </a:pPr>
            <a:endParaRPr lang="en-US" altLang="ko-KR" sz="2000" dirty="0">
              <a:solidFill>
                <a:srgbClr val="333333"/>
              </a:solidFill>
              <a:latin typeface="Verdana" panose="020B0604030504040204" pitchFamily="34" charset="0"/>
              <a:ea typeface="굴림" panose="020B0600000101010101" pitchFamily="34" charset="-127"/>
            </a:endParaRPr>
          </a:p>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Physician-Hospital Integration Models:</a:t>
            </a:r>
            <a:r>
              <a:rPr lang="en-US" altLang="ko-KR" sz="2000" dirty="0">
                <a:solidFill>
                  <a:srgbClr val="333333"/>
                </a:solidFill>
                <a:latin typeface="Verdana" panose="020B0604030504040204" pitchFamily="34" charset="0"/>
                <a:ea typeface="굴림" panose="020B0600000101010101" pitchFamily="34" charset="-127"/>
              </a:rPr>
              <a:t> Understand the complicated legal issues that must be considered when determine the level of integration.</a:t>
            </a:r>
          </a:p>
          <a:p>
            <a:pPr eaLnBrk="1" hangingPunct="1">
              <a:lnSpc>
                <a:spcPct val="80000"/>
              </a:lnSpc>
            </a:pPr>
            <a:endParaRPr lang="en-US" altLang="ko-KR" sz="2000" dirty="0">
              <a:solidFill>
                <a:srgbClr val="333333"/>
              </a:solidFill>
              <a:latin typeface="Verdana" panose="020B0604030504040204" pitchFamily="34" charset="0"/>
              <a:ea typeface="굴림" panose="020B0600000101010101" pitchFamily="34" charset="-127"/>
            </a:endParaRPr>
          </a:p>
          <a:p>
            <a:pPr eaLnBrk="1" hangingPunct="1">
              <a:lnSpc>
                <a:spcPct val="80000"/>
              </a:lnSpc>
            </a:pPr>
            <a:r>
              <a:rPr lang="en-US" altLang="ko-KR" sz="2000" b="1" dirty="0">
                <a:solidFill>
                  <a:srgbClr val="333333"/>
                </a:solidFill>
                <a:latin typeface="Verdana" panose="020B0604030504040204" pitchFamily="34" charset="0"/>
                <a:ea typeface="굴림" panose="020B0600000101010101" pitchFamily="34" charset="-127"/>
              </a:rPr>
              <a:t>Private Equity: </a:t>
            </a:r>
            <a:r>
              <a:rPr lang="en-US" altLang="ko-KR" sz="2000" dirty="0">
                <a:solidFill>
                  <a:srgbClr val="333333"/>
                </a:solidFill>
                <a:latin typeface="Verdana" panose="020B0604030504040204" pitchFamily="34" charset="0"/>
                <a:ea typeface="굴림" panose="020B0600000101010101" pitchFamily="34" charset="-127"/>
              </a:rPr>
              <a:t>Identify the pros and cons of participating in a private equity transaction. </a:t>
            </a:r>
            <a:endParaRPr lang="en-US" altLang="en-US" sz="1600" dirty="0">
              <a:solidFill>
                <a:srgbClr val="333333"/>
              </a:solidFill>
            </a:endParaRPr>
          </a:p>
        </p:txBody>
      </p:sp>
      <p:sp>
        <p:nvSpPr>
          <p:cNvPr id="4099" name="Rectangle 4"/>
          <p:cNvSpPr>
            <a:spLocks noGrp="1" noChangeArrowheads="1"/>
          </p:cNvSpPr>
          <p:nvPr>
            <p:ph type="title"/>
          </p:nvPr>
        </p:nvSpPr>
        <p:spPr>
          <a:xfrm>
            <a:off x="1143000" y="228600"/>
            <a:ext cx="7248525" cy="457200"/>
          </a:xfrm>
        </p:spPr>
        <p:txBody>
          <a:bodyPr/>
          <a:lstStyle/>
          <a:p>
            <a:pPr algn="ctr" eaLnBrk="1" hangingPunct="1"/>
            <a:r>
              <a:rPr lang="en-US" altLang="en-US" sz="4200" b="1" dirty="0"/>
              <a:t>Objectives</a:t>
            </a:r>
            <a:endParaRPr lang="ru-RU" altLang="en-US" sz="4200"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35ED0-3304-417D-98CA-4AED26375B29}"/>
              </a:ext>
            </a:extLst>
          </p:cNvPr>
          <p:cNvSpPr>
            <a:spLocks noGrp="1"/>
          </p:cNvSpPr>
          <p:nvPr>
            <p:ph type="title"/>
          </p:nvPr>
        </p:nvSpPr>
        <p:spPr>
          <a:xfrm>
            <a:off x="1438275" y="228600"/>
            <a:ext cx="7248525" cy="666750"/>
          </a:xfrm>
        </p:spPr>
        <p:txBody>
          <a:bodyPr/>
          <a:lstStyle/>
          <a:p>
            <a:r>
              <a:rPr lang="en-US" dirty="0"/>
              <a:t>Buy-In Terms</a:t>
            </a:r>
          </a:p>
        </p:txBody>
      </p:sp>
      <p:sp>
        <p:nvSpPr>
          <p:cNvPr id="3" name="Content Placeholder 2">
            <a:extLst>
              <a:ext uri="{FF2B5EF4-FFF2-40B4-BE49-F238E27FC236}">
                <a16:creationId xmlns:a16="http://schemas.microsoft.com/office/drawing/2014/main" id="{4D62C226-57AE-466D-9320-960BB495DC1C}"/>
              </a:ext>
            </a:extLst>
          </p:cNvPr>
          <p:cNvSpPr>
            <a:spLocks noGrp="1"/>
          </p:cNvSpPr>
          <p:nvPr>
            <p:ph idx="1"/>
          </p:nvPr>
        </p:nvSpPr>
        <p:spPr/>
        <p:txBody>
          <a:bodyPr/>
          <a:lstStyle/>
          <a:p>
            <a:r>
              <a:rPr lang="en-US" dirty="0"/>
              <a:t>Formula</a:t>
            </a:r>
          </a:p>
          <a:p>
            <a:r>
              <a:rPr lang="en-US" dirty="0"/>
              <a:t>Flat Amount</a:t>
            </a:r>
          </a:p>
          <a:p>
            <a:r>
              <a:rPr lang="en-US" dirty="0"/>
              <a:t>Valuation (What is it based on?)</a:t>
            </a:r>
          </a:p>
          <a:p>
            <a:r>
              <a:rPr lang="en-US" dirty="0"/>
              <a:t>Sweat equity</a:t>
            </a:r>
          </a:p>
          <a:p>
            <a:r>
              <a:rPr lang="en-US" dirty="0"/>
              <a:t>Lump-sum</a:t>
            </a:r>
          </a:p>
          <a:p>
            <a:r>
              <a:rPr lang="en-US" dirty="0"/>
              <a:t>Pay-out</a:t>
            </a:r>
          </a:p>
        </p:txBody>
      </p:sp>
    </p:spTree>
    <p:extLst>
      <p:ext uri="{BB962C8B-B14F-4D97-AF65-F5344CB8AC3E}">
        <p14:creationId xmlns:p14="http://schemas.microsoft.com/office/powerpoint/2010/main" val="243118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Control</a:t>
            </a:r>
          </a:p>
        </p:txBody>
      </p:sp>
      <p:sp>
        <p:nvSpPr>
          <p:cNvPr id="3" name="Content Placeholder 2"/>
          <p:cNvSpPr>
            <a:spLocks noGrp="1"/>
          </p:cNvSpPr>
          <p:nvPr>
            <p:ph idx="1"/>
          </p:nvPr>
        </p:nvSpPr>
        <p:spPr/>
        <p:txBody>
          <a:bodyPr/>
          <a:lstStyle/>
          <a:p>
            <a:r>
              <a:rPr lang="en-US" b="1" dirty="0"/>
              <a:t>How are decisions made?</a:t>
            </a:r>
          </a:p>
          <a:p>
            <a:pPr lvl="1"/>
            <a:r>
              <a:rPr lang="en-US" dirty="0"/>
              <a:t>A senior physician manager (founding owner)</a:t>
            </a:r>
          </a:p>
          <a:p>
            <a:pPr lvl="1"/>
            <a:r>
              <a:rPr lang="en-US" dirty="0"/>
              <a:t>Management or executive committee</a:t>
            </a:r>
          </a:p>
          <a:p>
            <a:pPr lvl="1"/>
            <a:r>
              <a:rPr lang="en-US" dirty="0"/>
              <a:t>All owners</a:t>
            </a:r>
          </a:p>
          <a:p>
            <a:pPr lvl="1"/>
            <a:endParaRPr lang="en-US" dirty="0"/>
          </a:p>
          <a:p>
            <a:r>
              <a:rPr lang="en-US" b="1" dirty="0"/>
              <a:t>Minority owner protections</a:t>
            </a:r>
          </a:p>
        </p:txBody>
      </p:sp>
    </p:spTree>
    <p:extLst>
      <p:ext uri="{BB962C8B-B14F-4D97-AF65-F5344CB8AC3E}">
        <p14:creationId xmlns:p14="http://schemas.microsoft.com/office/powerpoint/2010/main" val="27082202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Transferability of Ownership</a:t>
            </a:r>
          </a:p>
        </p:txBody>
      </p:sp>
      <p:sp>
        <p:nvSpPr>
          <p:cNvPr id="25603" name="Rectangle 3"/>
          <p:cNvSpPr>
            <a:spLocks noGrp="1" noChangeArrowheads="1"/>
          </p:cNvSpPr>
          <p:nvPr>
            <p:ph type="body" idx="1"/>
          </p:nvPr>
        </p:nvSpPr>
        <p:spPr>
          <a:xfrm>
            <a:off x="2038350" y="2057400"/>
            <a:ext cx="6324600" cy="4124325"/>
          </a:xfrm>
        </p:spPr>
        <p:txBody>
          <a:bodyPr/>
          <a:lstStyle/>
          <a:p>
            <a:pPr eaLnBrk="1" hangingPunct="1">
              <a:lnSpc>
                <a:spcPct val="80000"/>
              </a:lnSpc>
            </a:pPr>
            <a:r>
              <a:rPr lang="en-US" altLang="en-US" sz="2800" dirty="0"/>
              <a:t>Sale/assignment/transfer of an ownership interest: permitted or prohibited?</a:t>
            </a:r>
          </a:p>
          <a:p>
            <a:pPr eaLnBrk="1" hangingPunct="1">
              <a:lnSpc>
                <a:spcPct val="80000"/>
              </a:lnSpc>
            </a:pPr>
            <a:endParaRPr lang="en-US" altLang="en-US" sz="2800" dirty="0"/>
          </a:p>
          <a:p>
            <a:pPr eaLnBrk="1" hangingPunct="1">
              <a:lnSpc>
                <a:spcPct val="80000"/>
              </a:lnSpc>
            </a:pPr>
            <a:r>
              <a:rPr lang="en-US" altLang="en-US" sz="2800" dirty="0"/>
              <a:t>Right of first refusal on sale</a:t>
            </a:r>
          </a:p>
          <a:p>
            <a:pPr eaLnBrk="1" hangingPunct="1">
              <a:lnSpc>
                <a:spcPct val="80000"/>
              </a:lnSpc>
            </a:pPr>
            <a:endParaRPr lang="en-US" altLang="en-US" sz="2800" dirty="0"/>
          </a:p>
          <a:p>
            <a:pPr eaLnBrk="1" hangingPunct="1">
              <a:lnSpc>
                <a:spcPct val="80000"/>
              </a:lnSpc>
            </a:pPr>
            <a:r>
              <a:rPr lang="en-US" altLang="en-US" sz="2800" dirty="0"/>
              <a:t>Triggering events for repurchase</a:t>
            </a:r>
          </a:p>
          <a:p>
            <a:pPr lvl="1">
              <a:lnSpc>
                <a:spcPct val="80000"/>
              </a:lnSpc>
            </a:pPr>
            <a:r>
              <a:rPr lang="en-US" altLang="en-US" sz="2400" dirty="0"/>
              <a:t>Death</a:t>
            </a:r>
          </a:p>
          <a:p>
            <a:pPr lvl="1">
              <a:lnSpc>
                <a:spcPct val="80000"/>
              </a:lnSpc>
            </a:pPr>
            <a:r>
              <a:rPr lang="en-US" altLang="en-US" sz="2400" dirty="0"/>
              <a:t>Disability</a:t>
            </a:r>
          </a:p>
          <a:p>
            <a:pPr lvl="1">
              <a:lnSpc>
                <a:spcPct val="80000"/>
              </a:lnSpc>
            </a:pPr>
            <a:r>
              <a:rPr lang="en-US" altLang="en-US" sz="2400" dirty="0"/>
              <a:t>Voluntary?</a:t>
            </a:r>
          </a:p>
        </p:txBody>
      </p:sp>
    </p:spTree>
    <p:extLst>
      <p:ext uri="{BB962C8B-B14F-4D97-AF65-F5344CB8AC3E}">
        <p14:creationId xmlns:p14="http://schemas.microsoft.com/office/powerpoint/2010/main" val="31348560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Transferability of Ownership</a:t>
            </a:r>
          </a:p>
        </p:txBody>
      </p:sp>
      <p:sp>
        <p:nvSpPr>
          <p:cNvPr id="25603" name="Rectangle 3"/>
          <p:cNvSpPr>
            <a:spLocks noGrp="1" noChangeArrowheads="1"/>
          </p:cNvSpPr>
          <p:nvPr>
            <p:ph type="body" idx="1"/>
          </p:nvPr>
        </p:nvSpPr>
        <p:spPr>
          <a:xfrm>
            <a:off x="2038350" y="1905000"/>
            <a:ext cx="6324600" cy="4276725"/>
          </a:xfrm>
        </p:spPr>
        <p:txBody>
          <a:bodyPr/>
          <a:lstStyle/>
          <a:p>
            <a:pPr>
              <a:lnSpc>
                <a:spcPct val="80000"/>
              </a:lnSpc>
            </a:pPr>
            <a:r>
              <a:rPr lang="en-US" altLang="en-US" sz="2800" b="1" dirty="0"/>
              <a:t>Valuation of ownership interests</a:t>
            </a:r>
          </a:p>
          <a:p>
            <a:pPr marL="0" indent="0">
              <a:lnSpc>
                <a:spcPct val="80000"/>
              </a:lnSpc>
              <a:buNone/>
            </a:pPr>
            <a:endParaRPr lang="en-US" altLang="en-US" sz="2800" b="1" dirty="0"/>
          </a:p>
          <a:p>
            <a:pPr lvl="1">
              <a:lnSpc>
                <a:spcPct val="80000"/>
              </a:lnSpc>
            </a:pPr>
            <a:r>
              <a:rPr lang="en-US" altLang="en-US" sz="2400" dirty="0"/>
              <a:t>Certificate of agreed value</a:t>
            </a:r>
          </a:p>
          <a:p>
            <a:pPr lvl="1">
              <a:lnSpc>
                <a:spcPct val="80000"/>
              </a:lnSpc>
            </a:pPr>
            <a:endParaRPr lang="en-US" altLang="en-US" sz="2400" dirty="0"/>
          </a:p>
          <a:p>
            <a:pPr lvl="1">
              <a:lnSpc>
                <a:spcPct val="80000"/>
              </a:lnSpc>
            </a:pPr>
            <a:r>
              <a:rPr lang="en-US" altLang="en-US" sz="2400" dirty="0"/>
              <a:t>Valuation formula</a:t>
            </a:r>
          </a:p>
          <a:p>
            <a:pPr lvl="2">
              <a:lnSpc>
                <a:spcPct val="80000"/>
              </a:lnSpc>
            </a:pPr>
            <a:r>
              <a:rPr lang="en-US" altLang="en-US" sz="2000" dirty="0"/>
              <a:t>Book value</a:t>
            </a:r>
          </a:p>
          <a:p>
            <a:pPr lvl="2">
              <a:lnSpc>
                <a:spcPct val="80000"/>
              </a:lnSpc>
            </a:pPr>
            <a:r>
              <a:rPr lang="en-US" altLang="en-US" sz="2000" dirty="0"/>
              <a:t>Multiple of earnings</a:t>
            </a:r>
          </a:p>
          <a:p>
            <a:pPr lvl="2">
              <a:lnSpc>
                <a:spcPct val="80000"/>
              </a:lnSpc>
            </a:pPr>
            <a:r>
              <a:rPr lang="en-US" altLang="en-US" sz="2000" dirty="0"/>
              <a:t>Multiple of compensation</a:t>
            </a:r>
          </a:p>
          <a:p>
            <a:pPr lvl="2">
              <a:lnSpc>
                <a:spcPct val="80000"/>
              </a:lnSpc>
            </a:pPr>
            <a:r>
              <a:rPr lang="en-US" altLang="en-US" sz="2000" dirty="0"/>
              <a:t>Other</a:t>
            </a:r>
          </a:p>
          <a:p>
            <a:pPr lvl="2">
              <a:lnSpc>
                <a:spcPct val="80000"/>
              </a:lnSpc>
            </a:pPr>
            <a:endParaRPr lang="en-US" altLang="en-US" sz="2000" dirty="0"/>
          </a:p>
          <a:p>
            <a:pPr lvl="1">
              <a:lnSpc>
                <a:spcPct val="80000"/>
              </a:lnSpc>
            </a:pPr>
            <a:r>
              <a:rPr lang="en-US" altLang="en-US" sz="2400" dirty="0"/>
              <a:t>Appraisal method</a:t>
            </a:r>
          </a:p>
          <a:p>
            <a:pPr lvl="1">
              <a:lnSpc>
                <a:spcPct val="80000"/>
              </a:lnSpc>
            </a:pPr>
            <a:endParaRPr lang="en-US" altLang="en-US" sz="2400" dirty="0"/>
          </a:p>
        </p:txBody>
      </p:sp>
    </p:spTree>
    <p:extLst>
      <p:ext uri="{BB962C8B-B14F-4D97-AF65-F5344CB8AC3E}">
        <p14:creationId xmlns:p14="http://schemas.microsoft.com/office/powerpoint/2010/main" val="25915731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Transferability of Ownership</a:t>
            </a:r>
          </a:p>
        </p:txBody>
      </p:sp>
      <p:sp>
        <p:nvSpPr>
          <p:cNvPr id="25603" name="Rectangle 3"/>
          <p:cNvSpPr>
            <a:spLocks noGrp="1" noChangeArrowheads="1"/>
          </p:cNvSpPr>
          <p:nvPr>
            <p:ph type="body" idx="1"/>
          </p:nvPr>
        </p:nvSpPr>
        <p:spPr>
          <a:xfrm>
            <a:off x="2038350" y="1905000"/>
            <a:ext cx="6324600" cy="4276725"/>
          </a:xfrm>
        </p:spPr>
        <p:txBody>
          <a:bodyPr/>
          <a:lstStyle/>
          <a:p>
            <a:pPr>
              <a:lnSpc>
                <a:spcPct val="80000"/>
              </a:lnSpc>
            </a:pPr>
            <a:r>
              <a:rPr lang="en-US" altLang="en-US" sz="2800" b="1" dirty="0"/>
              <a:t>Payment method and terms</a:t>
            </a:r>
          </a:p>
          <a:p>
            <a:pPr marL="0" indent="0">
              <a:lnSpc>
                <a:spcPct val="80000"/>
              </a:lnSpc>
              <a:buNone/>
            </a:pPr>
            <a:endParaRPr lang="en-US" altLang="en-US" sz="2800" b="1" dirty="0"/>
          </a:p>
          <a:p>
            <a:pPr lvl="1">
              <a:lnSpc>
                <a:spcPct val="80000"/>
              </a:lnSpc>
            </a:pPr>
            <a:r>
              <a:rPr lang="en-US" altLang="en-US" sz="2400" dirty="0"/>
              <a:t>Insurance funding of death/disability</a:t>
            </a:r>
          </a:p>
          <a:p>
            <a:pPr lvl="1">
              <a:lnSpc>
                <a:spcPct val="80000"/>
              </a:lnSpc>
            </a:pPr>
            <a:endParaRPr lang="en-US" altLang="en-US" sz="2400" dirty="0"/>
          </a:p>
          <a:p>
            <a:pPr lvl="1">
              <a:lnSpc>
                <a:spcPct val="80000"/>
              </a:lnSpc>
            </a:pPr>
            <a:r>
              <a:rPr lang="en-US" altLang="en-US" sz="2400" dirty="0"/>
              <a:t>Payment terms and security</a:t>
            </a:r>
          </a:p>
          <a:p>
            <a:pPr lvl="2">
              <a:lnSpc>
                <a:spcPct val="80000"/>
              </a:lnSpc>
            </a:pPr>
            <a:r>
              <a:rPr lang="en-US" altLang="en-US" sz="2000" dirty="0"/>
              <a:t>Lump sum</a:t>
            </a:r>
          </a:p>
          <a:p>
            <a:pPr lvl="2">
              <a:lnSpc>
                <a:spcPct val="80000"/>
              </a:lnSpc>
            </a:pPr>
            <a:r>
              <a:rPr lang="en-US" altLang="en-US" sz="2000" dirty="0"/>
              <a:t>Installments</a:t>
            </a:r>
          </a:p>
          <a:p>
            <a:pPr lvl="3">
              <a:lnSpc>
                <a:spcPct val="80000"/>
              </a:lnSpc>
            </a:pPr>
            <a:r>
              <a:rPr lang="en-US" altLang="en-US" sz="1600" dirty="0"/>
              <a:t>Promissory note</a:t>
            </a:r>
          </a:p>
          <a:p>
            <a:pPr lvl="3">
              <a:lnSpc>
                <a:spcPct val="80000"/>
              </a:lnSpc>
            </a:pPr>
            <a:r>
              <a:rPr lang="en-US" altLang="en-US" sz="1600" dirty="0"/>
              <a:t>Interest rate</a:t>
            </a:r>
          </a:p>
          <a:p>
            <a:pPr lvl="3">
              <a:lnSpc>
                <a:spcPct val="80000"/>
              </a:lnSpc>
            </a:pPr>
            <a:r>
              <a:rPr lang="en-US" altLang="en-US" sz="1600" dirty="0"/>
              <a:t>Events of default</a:t>
            </a:r>
          </a:p>
          <a:p>
            <a:pPr lvl="2">
              <a:lnSpc>
                <a:spcPct val="80000"/>
              </a:lnSpc>
            </a:pPr>
            <a:r>
              <a:rPr lang="en-US" altLang="en-US" sz="2000" dirty="0"/>
              <a:t>Security</a:t>
            </a:r>
          </a:p>
          <a:p>
            <a:pPr lvl="1">
              <a:lnSpc>
                <a:spcPct val="80000"/>
              </a:lnSpc>
            </a:pPr>
            <a:endParaRPr lang="en-US" altLang="en-US" sz="2400" dirty="0"/>
          </a:p>
        </p:txBody>
      </p:sp>
    </p:spTree>
    <p:extLst>
      <p:ext uri="{BB962C8B-B14F-4D97-AF65-F5344CB8AC3E}">
        <p14:creationId xmlns:p14="http://schemas.microsoft.com/office/powerpoint/2010/main" val="265077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1" y="152400"/>
            <a:ext cx="7543799" cy="742950"/>
          </a:xfrm>
        </p:spPr>
        <p:txBody>
          <a:bodyPr/>
          <a:lstStyle/>
          <a:p>
            <a:r>
              <a:rPr lang="en-US" sz="3200" b="1" dirty="0"/>
              <a:t>Compensation a/k/a Income Distribution</a:t>
            </a:r>
          </a:p>
        </p:txBody>
      </p:sp>
      <p:sp>
        <p:nvSpPr>
          <p:cNvPr id="3" name="Content Placeholder 2"/>
          <p:cNvSpPr>
            <a:spLocks noGrp="1"/>
          </p:cNvSpPr>
          <p:nvPr>
            <p:ph idx="1"/>
          </p:nvPr>
        </p:nvSpPr>
        <p:spPr/>
        <p:txBody>
          <a:bodyPr/>
          <a:lstStyle/>
          <a:p>
            <a:r>
              <a:rPr lang="en-US" sz="3600" dirty="0"/>
              <a:t>Equally</a:t>
            </a:r>
          </a:p>
          <a:p>
            <a:r>
              <a:rPr lang="en-US" sz="3600" dirty="0"/>
              <a:t>Production</a:t>
            </a:r>
          </a:p>
          <a:p>
            <a:r>
              <a:rPr lang="en-US" sz="3600" dirty="0"/>
              <a:t>Combination</a:t>
            </a:r>
          </a:p>
        </p:txBody>
      </p:sp>
    </p:spTree>
    <p:extLst>
      <p:ext uri="{BB962C8B-B14F-4D97-AF65-F5344CB8AC3E}">
        <p14:creationId xmlns:p14="http://schemas.microsoft.com/office/powerpoint/2010/main" val="265573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8275" y="304800"/>
            <a:ext cx="7248525" cy="590550"/>
          </a:xfrm>
        </p:spPr>
        <p:txBody>
          <a:bodyPr/>
          <a:lstStyle/>
          <a:p>
            <a:pPr algn="ctr"/>
            <a:r>
              <a:rPr lang="en-US" b="1" dirty="0"/>
              <a:t>Expense Allocation</a:t>
            </a:r>
          </a:p>
        </p:txBody>
      </p:sp>
      <p:sp>
        <p:nvSpPr>
          <p:cNvPr id="6" name="Content Placeholder 5"/>
          <p:cNvSpPr>
            <a:spLocks noGrp="1"/>
          </p:cNvSpPr>
          <p:nvPr>
            <p:ph idx="1"/>
          </p:nvPr>
        </p:nvSpPr>
        <p:spPr>
          <a:xfrm>
            <a:off x="685800" y="1676400"/>
            <a:ext cx="8001000" cy="4800600"/>
          </a:xfrm>
        </p:spPr>
        <p:txBody>
          <a:bodyPr/>
          <a:lstStyle/>
          <a:p>
            <a:r>
              <a:rPr lang="en-US" sz="2800" dirty="0"/>
              <a:t>Equal assessment</a:t>
            </a:r>
          </a:p>
          <a:p>
            <a:endParaRPr lang="en-US" sz="2800" dirty="0"/>
          </a:p>
          <a:p>
            <a:r>
              <a:rPr lang="en-US" sz="2800" dirty="0"/>
              <a:t>Direct cost allocation </a:t>
            </a:r>
          </a:p>
          <a:p>
            <a:pPr lvl="1"/>
            <a:r>
              <a:rPr lang="en-US" sz="2400" dirty="0"/>
              <a:t>Each owner calculated separately.</a:t>
            </a:r>
          </a:p>
          <a:p>
            <a:pPr lvl="1"/>
            <a:endParaRPr lang="en-US" sz="2400" dirty="0"/>
          </a:p>
          <a:p>
            <a:r>
              <a:rPr lang="en-US" sz="2800" dirty="0"/>
              <a:t>Indirect cost allocation</a:t>
            </a:r>
          </a:p>
          <a:p>
            <a:pPr lvl="1"/>
            <a:r>
              <a:rPr lang="en-US" sz="2400" dirty="0"/>
              <a:t>Fixed costs such as rent and utilities are charged to each physician.</a:t>
            </a:r>
          </a:p>
          <a:p>
            <a:pPr lvl="1"/>
            <a:endParaRPr lang="en-US" sz="2400" dirty="0"/>
          </a:p>
          <a:p>
            <a:r>
              <a:rPr lang="en-US" sz="2800" dirty="0"/>
              <a:t>Allocation based on time worked/productivity.</a:t>
            </a:r>
          </a:p>
        </p:txBody>
      </p:sp>
    </p:spTree>
    <p:extLst>
      <p:ext uri="{BB962C8B-B14F-4D97-AF65-F5344CB8AC3E}">
        <p14:creationId xmlns:p14="http://schemas.microsoft.com/office/powerpoint/2010/main" val="3000317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Restrictive Covenants</a:t>
            </a:r>
          </a:p>
        </p:txBody>
      </p:sp>
      <p:sp>
        <p:nvSpPr>
          <p:cNvPr id="25603" name="Rectangle 3"/>
          <p:cNvSpPr>
            <a:spLocks noGrp="1" noChangeArrowheads="1"/>
          </p:cNvSpPr>
          <p:nvPr>
            <p:ph type="body" idx="1"/>
          </p:nvPr>
        </p:nvSpPr>
        <p:spPr>
          <a:xfrm>
            <a:off x="2038350" y="1981200"/>
            <a:ext cx="6324600" cy="4200525"/>
          </a:xfrm>
        </p:spPr>
        <p:txBody>
          <a:bodyPr/>
          <a:lstStyle/>
          <a:p>
            <a:pPr eaLnBrk="1" hangingPunct="1">
              <a:lnSpc>
                <a:spcPct val="80000"/>
              </a:lnSpc>
            </a:pPr>
            <a:r>
              <a:rPr lang="en-US" altLang="en-US" dirty="0"/>
              <a:t>Under current Oklahoma law, a non-compete in an employment agreement is not enforceable, but in the ownership context, it is enforceable. </a:t>
            </a:r>
          </a:p>
          <a:p>
            <a:pPr lvl="1">
              <a:lnSpc>
                <a:spcPct val="80000"/>
              </a:lnSpc>
            </a:pPr>
            <a:r>
              <a:rPr lang="en-US" altLang="en-US" dirty="0"/>
              <a:t>Geographic restrictions</a:t>
            </a:r>
          </a:p>
          <a:p>
            <a:pPr lvl="1">
              <a:lnSpc>
                <a:spcPct val="80000"/>
              </a:lnSpc>
            </a:pPr>
            <a:r>
              <a:rPr lang="en-US" altLang="en-US" dirty="0"/>
              <a:t>Time</a:t>
            </a:r>
          </a:p>
          <a:p>
            <a:pPr lvl="1">
              <a:lnSpc>
                <a:spcPct val="80000"/>
              </a:lnSpc>
            </a:pPr>
            <a:r>
              <a:rPr lang="en-US" altLang="en-US" dirty="0"/>
              <a:t>Services/Scope of restriction</a:t>
            </a:r>
          </a:p>
        </p:txBody>
      </p:sp>
    </p:spTree>
    <p:extLst>
      <p:ext uri="{BB962C8B-B14F-4D97-AF65-F5344CB8AC3E}">
        <p14:creationId xmlns:p14="http://schemas.microsoft.com/office/powerpoint/2010/main" val="584842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Restrictive Covenants</a:t>
            </a:r>
            <a:endParaRPr lang="en-US" altLang="en-US" sz="4000" dirty="0">
              <a:solidFill>
                <a:schemeClr val="tx1"/>
              </a:solidFill>
            </a:endParaRPr>
          </a:p>
        </p:txBody>
      </p:sp>
      <p:sp>
        <p:nvSpPr>
          <p:cNvPr id="25603" name="Rectangle 3"/>
          <p:cNvSpPr>
            <a:spLocks noGrp="1" noChangeArrowheads="1"/>
          </p:cNvSpPr>
          <p:nvPr>
            <p:ph type="body" idx="1"/>
          </p:nvPr>
        </p:nvSpPr>
        <p:spPr>
          <a:xfrm>
            <a:off x="2038350" y="1676400"/>
            <a:ext cx="6324600" cy="4505325"/>
          </a:xfrm>
        </p:spPr>
        <p:txBody>
          <a:bodyPr/>
          <a:lstStyle/>
          <a:p>
            <a:pPr eaLnBrk="1" hangingPunct="1">
              <a:lnSpc>
                <a:spcPct val="80000"/>
              </a:lnSpc>
            </a:pPr>
            <a:r>
              <a:rPr lang="en-US" altLang="en-US" sz="1600" dirty="0"/>
              <a:t>Covenant Not to Compete</a:t>
            </a:r>
          </a:p>
          <a:p>
            <a:pPr marL="0" indent="0" eaLnBrk="1" hangingPunct="1">
              <a:lnSpc>
                <a:spcPct val="80000"/>
              </a:lnSpc>
              <a:buNone/>
            </a:pPr>
            <a:endParaRPr lang="en-US" altLang="en-US" sz="1600" dirty="0"/>
          </a:p>
          <a:p>
            <a:pPr lvl="1">
              <a:lnSpc>
                <a:spcPct val="80000"/>
              </a:lnSpc>
            </a:pPr>
            <a:r>
              <a:rPr lang="en-US" altLang="en-US" sz="1600" dirty="0"/>
              <a:t>Prevents departing physician from competing with employer in specific geographic area for defined period of time.</a:t>
            </a:r>
          </a:p>
          <a:p>
            <a:pPr lvl="1">
              <a:lnSpc>
                <a:spcPct val="80000"/>
              </a:lnSpc>
            </a:pPr>
            <a:r>
              <a:rPr lang="en-US" altLang="en-US" sz="1600" dirty="0"/>
              <a:t>Not enforceable under current Oklahoma law. </a:t>
            </a:r>
          </a:p>
          <a:p>
            <a:pPr lvl="1">
              <a:lnSpc>
                <a:spcPct val="80000"/>
              </a:lnSpc>
            </a:pPr>
            <a:endParaRPr lang="en-US" altLang="en-US" sz="1600" dirty="0"/>
          </a:p>
          <a:p>
            <a:pPr>
              <a:lnSpc>
                <a:spcPct val="80000"/>
              </a:lnSpc>
            </a:pPr>
            <a:r>
              <a:rPr lang="en-US" altLang="en-US" sz="1600" dirty="0"/>
              <a:t>Confidentiality Provisions</a:t>
            </a:r>
          </a:p>
          <a:p>
            <a:pPr lvl="1">
              <a:lnSpc>
                <a:spcPct val="80000"/>
              </a:lnSpc>
            </a:pPr>
            <a:r>
              <a:rPr lang="en-US" altLang="en-US" sz="1600" dirty="0"/>
              <a:t>Trade secrets</a:t>
            </a:r>
          </a:p>
          <a:p>
            <a:pPr lvl="1">
              <a:lnSpc>
                <a:spcPct val="80000"/>
              </a:lnSpc>
            </a:pPr>
            <a:r>
              <a:rPr lang="en-US" altLang="en-US" sz="1600" dirty="0"/>
              <a:t>Proprietary information</a:t>
            </a:r>
          </a:p>
          <a:p>
            <a:pPr lvl="1">
              <a:lnSpc>
                <a:spcPct val="80000"/>
              </a:lnSpc>
            </a:pPr>
            <a:r>
              <a:rPr lang="en-US" altLang="en-US" sz="1600" dirty="0"/>
              <a:t>HIPAA – patient identifiable information</a:t>
            </a:r>
          </a:p>
          <a:p>
            <a:pPr lvl="1">
              <a:lnSpc>
                <a:spcPct val="80000"/>
              </a:lnSpc>
            </a:pPr>
            <a:r>
              <a:rPr lang="en-US" altLang="en-US" sz="1600" dirty="0"/>
              <a:t>Enforceable</a:t>
            </a:r>
          </a:p>
          <a:p>
            <a:pPr lvl="1">
              <a:lnSpc>
                <a:spcPct val="80000"/>
              </a:lnSpc>
            </a:pPr>
            <a:endParaRPr lang="en-US" altLang="en-US" sz="1600" dirty="0"/>
          </a:p>
          <a:p>
            <a:pPr lvl="1">
              <a:lnSpc>
                <a:spcPct val="80000"/>
              </a:lnSpc>
            </a:pPr>
            <a:endParaRPr lang="en-US" altLang="en-US" sz="1600" dirty="0"/>
          </a:p>
          <a:p>
            <a:pPr>
              <a:lnSpc>
                <a:spcPct val="80000"/>
              </a:lnSpc>
            </a:pPr>
            <a:r>
              <a:rPr lang="en-US" altLang="en-US" sz="1600" dirty="0"/>
              <a:t>Non-solicitation Clause</a:t>
            </a:r>
          </a:p>
          <a:p>
            <a:pPr lvl="1">
              <a:lnSpc>
                <a:spcPct val="80000"/>
              </a:lnSpc>
            </a:pPr>
            <a:r>
              <a:rPr lang="en-US" altLang="en-US" sz="1600" dirty="0"/>
              <a:t>Cannot solicit patients</a:t>
            </a:r>
          </a:p>
          <a:p>
            <a:pPr lvl="1">
              <a:lnSpc>
                <a:spcPct val="80000"/>
              </a:lnSpc>
            </a:pPr>
            <a:r>
              <a:rPr lang="en-US" altLang="en-US" sz="1600" dirty="0"/>
              <a:t>Cannot solicit other employees or contractors of the practice</a:t>
            </a:r>
          </a:p>
          <a:p>
            <a:pPr lvl="1">
              <a:lnSpc>
                <a:spcPct val="80000"/>
              </a:lnSpc>
            </a:pPr>
            <a:r>
              <a:rPr lang="en-US" altLang="en-US" sz="1600" dirty="0"/>
              <a:t>Enforceable</a:t>
            </a:r>
          </a:p>
          <a:p>
            <a:pPr lvl="1">
              <a:lnSpc>
                <a:spcPct val="80000"/>
              </a:lnSpc>
            </a:pPr>
            <a:endParaRPr lang="en-US" altLang="en-US" sz="1200" dirty="0"/>
          </a:p>
          <a:p>
            <a:pPr>
              <a:lnSpc>
                <a:spcPct val="80000"/>
              </a:lnSpc>
            </a:pPr>
            <a:endParaRPr lang="en-US" altLang="en-US" sz="1600" dirty="0"/>
          </a:p>
        </p:txBody>
      </p:sp>
    </p:spTree>
    <p:extLst>
      <p:ext uri="{BB962C8B-B14F-4D97-AF65-F5344CB8AC3E}">
        <p14:creationId xmlns:p14="http://schemas.microsoft.com/office/powerpoint/2010/main" val="2341513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Starting negotiating the buy-in too late.</a:t>
            </a:r>
          </a:p>
          <a:p>
            <a:pPr lvl="1"/>
            <a:r>
              <a:rPr lang="en-US" dirty="0"/>
              <a:t>New physician employees want to know from the outset when and under what terms they will become an owner, but they often fail to negotiate terms in their employment agreement that will put them in a good position to negotiate the buy-in later. </a:t>
            </a:r>
          </a:p>
        </p:txBody>
      </p:sp>
    </p:spTree>
    <p:extLst>
      <p:ext uri="{BB962C8B-B14F-4D97-AF65-F5344CB8AC3E}">
        <p14:creationId xmlns:p14="http://schemas.microsoft.com/office/powerpoint/2010/main" val="525286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AD40F20-D8FB-4EAB-9AFB-431FE022EAF3}"/>
              </a:ext>
            </a:extLst>
          </p:cNvPr>
          <p:cNvSpPr>
            <a:spLocks noGrp="1"/>
          </p:cNvSpPr>
          <p:nvPr>
            <p:ph type="title"/>
          </p:nvPr>
        </p:nvSpPr>
        <p:spPr>
          <a:xfrm>
            <a:off x="1438275" y="228600"/>
            <a:ext cx="7248525" cy="666750"/>
          </a:xfrm>
        </p:spPr>
        <p:txBody>
          <a:bodyPr/>
          <a:lstStyle/>
          <a:p>
            <a:r>
              <a:rPr lang="en-US" dirty="0"/>
              <a:t>Employment Agreements</a:t>
            </a:r>
          </a:p>
        </p:txBody>
      </p:sp>
      <p:pic>
        <p:nvPicPr>
          <p:cNvPr id="8" name="Content Placeholder 7">
            <a:extLst>
              <a:ext uri="{FF2B5EF4-FFF2-40B4-BE49-F238E27FC236}">
                <a16:creationId xmlns:a16="http://schemas.microsoft.com/office/drawing/2014/main" id="{2E648100-04AD-4003-85A0-92A397F23EBE}"/>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133475" y="2247900"/>
            <a:ext cx="7315200" cy="3657600"/>
          </a:xfrm>
        </p:spPr>
      </p:pic>
    </p:spTree>
    <p:extLst>
      <p:ext uri="{BB962C8B-B14F-4D97-AF65-F5344CB8AC3E}">
        <p14:creationId xmlns:p14="http://schemas.microsoft.com/office/powerpoint/2010/main" val="36483340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Failing to retain an experienced attorney and accountant. </a:t>
            </a:r>
          </a:p>
          <a:p>
            <a:pPr lvl="1"/>
            <a:r>
              <a:rPr lang="en-US" dirty="0"/>
              <a:t>New physicians assume they have no leverage.</a:t>
            </a:r>
          </a:p>
          <a:p>
            <a:pPr lvl="1"/>
            <a:r>
              <a:rPr lang="en-US" dirty="0"/>
              <a:t>Don’t want to spend the money.</a:t>
            </a:r>
          </a:p>
          <a:p>
            <a:pPr lvl="1"/>
            <a:r>
              <a:rPr lang="en-US" dirty="0"/>
              <a:t>Retain friends/family members with no health care experience. </a:t>
            </a:r>
          </a:p>
        </p:txBody>
      </p:sp>
    </p:spTree>
    <p:extLst>
      <p:ext uri="{BB962C8B-B14F-4D97-AF65-F5344CB8AC3E}">
        <p14:creationId xmlns:p14="http://schemas.microsoft.com/office/powerpoint/2010/main" val="23244127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Failing to negotiate or review all the documents.</a:t>
            </a:r>
          </a:p>
          <a:p>
            <a:pPr lvl="1"/>
            <a:r>
              <a:rPr lang="en-US" dirty="0"/>
              <a:t>Not understanding the terms.</a:t>
            </a:r>
          </a:p>
          <a:p>
            <a:pPr lvl="1"/>
            <a:r>
              <a:rPr lang="en-US" dirty="0"/>
              <a:t>Avoidance of delicate or sensitive issues. </a:t>
            </a:r>
          </a:p>
        </p:txBody>
      </p:sp>
    </p:spTree>
    <p:extLst>
      <p:ext uri="{BB962C8B-B14F-4D97-AF65-F5344CB8AC3E}">
        <p14:creationId xmlns:p14="http://schemas.microsoft.com/office/powerpoint/2010/main" val="369299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Failing to thoroughly evaluate the deal. </a:t>
            </a:r>
          </a:p>
          <a:p>
            <a:pPr lvl="1"/>
            <a:r>
              <a:rPr lang="en-US" dirty="0"/>
              <a:t>Related party issues</a:t>
            </a:r>
          </a:p>
          <a:p>
            <a:pPr lvl="1"/>
            <a:r>
              <a:rPr lang="en-US" dirty="0"/>
              <a:t>Liabilities</a:t>
            </a:r>
          </a:p>
          <a:p>
            <a:pPr lvl="1"/>
            <a:r>
              <a:rPr lang="en-US" dirty="0"/>
              <a:t>Management</a:t>
            </a:r>
          </a:p>
          <a:p>
            <a:pPr lvl="1"/>
            <a:r>
              <a:rPr lang="en-US" dirty="0"/>
              <a:t>Culture</a:t>
            </a:r>
          </a:p>
          <a:p>
            <a:pPr marL="457200" lvl="1" indent="0">
              <a:buNone/>
            </a:pPr>
            <a:endParaRPr lang="en-US" dirty="0"/>
          </a:p>
          <a:p>
            <a:pPr marL="457200" lvl="1" indent="0">
              <a:buNone/>
            </a:pPr>
            <a:r>
              <a:rPr lang="en-US" dirty="0"/>
              <a:t>Get what you bargain for!</a:t>
            </a:r>
          </a:p>
        </p:txBody>
      </p:sp>
    </p:spTree>
    <p:extLst>
      <p:ext uri="{BB962C8B-B14F-4D97-AF65-F5344CB8AC3E}">
        <p14:creationId xmlns:p14="http://schemas.microsoft.com/office/powerpoint/2010/main" val="2298800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152400"/>
            <a:ext cx="7248525" cy="742950"/>
          </a:xfrm>
        </p:spPr>
        <p:txBody>
          <a:bodyPr/>
          <a:lstStyle/>
          <a:p>
            <a:pPr algn="ctr"/>
            <a:r>
              <a:rPr lang="en-US" b="1" dirty="0"/>
              <a:t>Common Mistakes</a:t>
            </a:r>
          </a:p>
        </p:txBody>
      </p:sp>
      <p:sp>
        <p:nvSpPr>
          <p:cNvPr id="3" name="Content Placeholder 2"/>
          <p:cNvSpPr>
            <a:spLocks noGrp="1"/>
          </p:cNvSpPr>
          <p:nvPr>
            <p:ph idx="1"/>
          </p:nvPr>
        </p:nvSpPr>
        <p:spPr>
          <a:xfrm>
            <a:off x="1133475" y="1752600"/>
            <a:ext cx="7315200" cy="4495800"/>
          </a:xfrm>
        </p:spPr>
        <p:txBody>
          <a:bodyPr/>
          <a:lstStyle/>
          <a:p>
            <a:r>
              <a:rPr lang="en-US" dirty="0"/>
              <a:t>Not addressing the tax issues.</a:t>
            </a:r>
          </a:p>
          <a:p>
            <a:endParaRPr lang="en-US" dirty="0"/>
          </a:p>
          <a:p>
            <a:pPr lvl="1"/>
            <a:r>
              <a:rPr lang="en-US" dirty="0"/>
              <a:t>Get assistance from qualified accountant. </a:t>
            </a:r>
          </a:p>
          <a:p>
            <a:pPr lvl="1"/>
            <a:endParaRPr lang="en-US" dirty="0"/>
          </a:p>
          <a:p>
            <a:r>
              <a:rPr lang="en-US" dirty="0"/>
              <a:t>Failure to consider buy-out terms.</a:t>
            </a:r>
          </a:p>
        </p:txBody>
      </p:sp>
    </p:spTree>
    <p:extLst>
      <p:ext uri="{BB962C8B-B14F-4D97-AF65-F5344CB8AC3E}">
        <p14:creationId xmlns:p14="http://schemas.microsoft.com/office/powerpoint/2010/main" val="6641555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CA04E-58B4-47E4-A285-19E443477DEF}"/>
              </a:ext>
            </a:extLst>
          </p:cNvPr>
          <p:cNvSpPr>
            <a:spLocks noGrp="1"/>
          </p:cNvSpPr>
          <p:nvPr>
            <p:ph type="title"/>
          </p:nvPr>
        </p:nvSpPr>
        <p:spPr>
          <a:xfrm>
            <a:off x="1371601" y="0"/>
            <a:ext cx="7315199" cy="895350"/>
          </a:xfrm>
        </p:spPr>
        <p:txBody>
          <a:bodyPr/>
          <a:lstStyle/>
          <a:p>
            <a:pPr algn="ctr"/>
            <a:r>
              <a:rPr lang="en-US" sz="3600" dirty="0"/>
              <a:t>Physician-Hospital Integration</a:t>
            </a:r>
          </a:p>
        </p:txBody>
      </p:sp>
      <p:pic>
        <p:nvPicPr>
          <p:cNvPr id="5" name="Content Placeholder 4">
            <a:extLst>
              <a:ext uri="{FF2B5EF4-FFF2-40B4-BE49-F238E27FC236}">
                <a16:creationId xmlns:a16="http://schemas.microsoft.com/office/drawing/2014/main" id="{D25D48E8-5AE4-44BD-A81B-8299786A5AB4}"/>
              </a:ext>
            </a:extLst>
          </p:cNvPr>
          <p:cNvPicPr>
            <a:picLocks noGrp="1" noChangeAspect="1"/>
          </p:cNvPicPr>
          <p:nvPr>
            <p:ph idx="1"/>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609600" y="1981200"/>
            <a:ext cx="7848600" cy="3429000"/>
          </a:xfrm>
        </p:spPr>
      </p:pic>
    </p:spTree>
    <p:extLst>
      <p:ext uri="{BB962C8B-B14F-4D97-AF65-F5344CB8AC3E}">
        <p14:creationId xmlns:p14="http://schemas.microsoft.com/office/powerpoint/2010/main" val="2602569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Integration Models</a:t>
            </a:r>
          </a:p>
        </p:txBody>
      </p:sp>
      <p:sp>
        <p:nvSpPr>
          <p:cNvPr id="25603" name="Rectangle 3"/>
          <p:cNvSpPr>
            <a:spLocks noGrp="1" noChangeArrowheads="1"/>
          </p:cNvSpPr>
          <p:nvPr>
            <p:ph type="body" idx="1"/>
          </p:nvPr>
        </p:nvSpPr>
        <p:spPr>
          <a:xfrm>
            <a:off x="2038350" y="1676400"/>
            <a:ext cx="6324600" cy="4505325"/>
          </a:xfrm>
        </p:spPr>
        <p:txBody>
          <a:bodyPr/>
          <a:lstStyle/>
          <a:p>
            <a:pPr lvl="1">
              <a:lnSpc>
                <a:spcPct val="80000"/>
              </a:lnSpc>
            </a:pPr>
            <a:endParaRPr lang="en-US" altLang="en-US" sz="1200" dirty="0"/>
          </a:p>
          <a:p>
            <a:pPr>
              <a:lnSpc>
                <a:spcPct val="80000"/>
              </a:lnSpc>
            </a:pPr>
            <a:r>
              <a:rPr lang="en-US" altLang="en-US" sz="2800" dirty="0"/>
              <a:t>Accountable Care Organizations</a:t>
            </a:r>
          </a:p>
          <a:p>
            <a:pPr>
              <a:lnSpc>
                <a:spcPct val="80000"/>
              </a:lnSpc>
            </a:pPr>
            <a:r>
              <a:rPr lang="en-US" altLang="en-US" sz="2800" dirty="0"/>
              <a:t>Physician Hospital Organizations</a:t>
            </a:r>
          </a:p>
          <a:p>
            <a:pPr>
              <a:lnSpc>
                <a:spcPct val="80000"/>
              </a:lnSpc>
            </a:pPr>
            <a:r>
              <a:rPr lang="en-US" altLang="en-US" sz="2800" dirty="0"/>
              <a:t>Clinically Integrated Networks</a:t>
            </a:r>
          </a:p>
          <a:p>
            <a:pPr>
              <a:lnSpc>
                <a:spcPct val="80000"/>
              </a:lnSpc>
            </a:pPr>
            <a:r>
              <a:rPr lang="en-US" altLang="en-US" sz="2800" dirty="0"/>
              <a:t>Professional Services Agreements</a:t>
            </a:r>
          </a:p>
          <a:p>
            <a:pPr>
              <a:lnSpc>
                <a:spcPct val="80000"/>
              </a:lnSpc>
            </a:pPr>
            <a:r>
              <a:rPr lang="en-US" altLang="en-US" sz="2800" dirty="0"/>
              <a:t>Co-Management Arrangements</a:t>
            </a:r>
          </a:p>
          <a:p>
            <a:pPr>
              <a:lnSpc>
                <a:spcPct val="80000"/>
              </a:lnSpc>
            </a:pPr>
            <a:r>
              <a:rPr lang="en-US" altLang="en-US" sz="2800" dirty="0"/>
              <a:t>Joint Ventures</a:t>
            </a:r>
          </a:p>
          <a:p>
            <a:pPr>
              <a:lnSpc>
                <a:spcPct val="80000"/>
              </a:lnSpc>
            </a:pPr>
            <a:r>
              <a:rPr lang="en-US" altLang="en-US" sz="2800" dirty="0"/>
              <a:t>Independent Practice Associations</a:t>
            </a:r>
            <a:endParaRPr lang="en-US" altLang="en-US" sz="1800" dirty="0"/>
          </a:p>
          <a:p>
            <a:pPr lvl="1">
              <a:lnSpc>
                <a:spcPct val="80000"/>
              </a:lnSpc>
            </a:pPr>
            <a:endParaRPr lang="en-US" altLang="en-US" sz="1800" dirty="0"/>
          </a:p>
          <a:p>
            <a:pPr>
              <a:lnSpc>
                <a:spcPct val="80000"/>
              </a:lnSpc>
            </a:pPr>
            <a:endParaRPr lang="en-US" altLang="en-US" sz="1600" dirty="0"/>
          </a:p>
          <a:p>
            <a:pPr>
              <a:lnSpc>
                <a:spcPct val="80000"/>
              </a:lnSpc>
            </a:pPr>
            <a:endParaRPr lang="en-US" altLang="en-US" sz="1600" dirty="0"/>
          </a:p>
        </p:txBody>
      </p:sp>
    </p:spTree>
    <p:extLst>
      <p:ext uri="{BB962C8B-B14F-4D97-AF65-F5344CB8AC3E}">
        <p14:creationId xmlns:p14="http://schemas.microsoft.com/office/powerpoint/2010/main" val="1371892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Laws Affecting Integration</a:t>
            </a:r>
          </a:p>
        </p:txBody>
      </p:sp>
      <p:sp>
        <p:nvSpPr>
          <p:cNvPr id="25603" name="Rectangle 3"/>
          <p:cNvSpPr>
            <a:spLocks noGrp="1" noChangeArrowheads="1"/>
          </p:cNvSpPr>
          <p:nvPr>
            <p:ph type="body" idx="1"/>
          </p:nvPr>
        </p:nvSpPr>
        <p:spPr>
          <a:xfrm>
            <a:off x="2038350" y="1676400"/>
            <a:ext cx="6324600" cy="4505325"/>
          </a:xfrm>
        </p:spPr>
        <p:txBody>
          <a:bodyPr/>
          <a:lstStyle/>
          <a:p>
            <a:pPr lvl="1">
              <a:lnSpc>
                <a:spcPct val="80000"/>
              </a:lnSpc>
            </a:pPr>
            <a:endParaRPr lang="en-US" altLang="en-US" sz="1200" dirty="0"/>
          </a:p>
          <a:p>
            <a:pPr>
              <a:lnSpc>
                <a:spcPct val="80000"/>
              </a:lnSpc>
            </a:pPr>
            <a:r>
              <a:rPr lang="en-US" altLang="en-US" sz="2800" dirty="0"/>
              <a:t>Antitrust Laws</a:t>
            </a:r>
          </a:p>
          <a:p>
            <a:pPr>
              <a:lnSpc>
                <a:spcPct val="80000"/>
              </a:lnSpc>
            </a:pPr>
            <a:r>
              <a:rPr lang="en-US" altLang="en-US" sz="2800" dirty="0"/>
              <a:t>Federal Anti-Kickback Statute</a:t>
            </a:r>
          </a:p>
          <a:p>
            <a:pPr>
              <a:lnSpc>
                <a:spcPct val="80000"/>
              </a:lnSpc>
            </a:pPr>
            <a:r>
              <a:rPr lang="en-US" altLang="en-US" sz="2800" dirty="0"/>
              <a:t>Stark Law</a:t>
            </a:r>
          </a:p>
          <a:p>
            <a:pPr>
              <a:lnSpc>
                <a:spcPct val="80000"/>
              </a:lnSpc>
            </a:pPr>
            <a:r>
              <a:rPr lang="en-US" altLang="en-US" sz="2800" dirty="0"/>
              <a:t>Tax-Exemption Laws</a:t>
            </a:r>
          </a:p>
          <a:p>
            <a:pPr>
              <a:lnSpc>
                <a:spcPct val="80000"/>
              </a:lnSpc>
            </a:pPr>
            <a:r>
              <a:rPr lang="en-US" altLang="en-US" sz="2800" dirty="0"/>
              <a:t>State AKS and ‘mini-Stark’ Laws</a:t>
            </a:r>
          </a:p>
          <a:p>
            <a:pPr>
              <a:lnSpc>
                <a:spcPct val="80000"/>
              </a:lnSpc>
            </a:pPr>
            <a:r>
              <a:rPr lang="en-US" altLang="en-US" sz="2800" dirty="0"/>
              <a:t>State Fee-Splitting</a:t>
            </a:r>
          </a:p>
          <a:p>
            <a:pPr>
              <a:lnSpc>
                <a:spcPct val="80000"/>
              </a:lnSpc>
            </a:pPr>
            <a:r>
              <a:rPr lang="en-US" altLang="en-US" sz="2800" dirty="0"/>
              <a:t>State Corporate Practice of Medicine Issues</a:t>
            </a:r>
          </a:p>
          <a:p>
            <a:pPr>
              <a:lnSpc>
                <a:spcPct val="80000"/>
              </a:lnSpc>
            </a:pPr>
            <a:r>
              <a:rPr lang="en-US" altLang="en-US" sz="2800" dirty="0"/>
              <a:t>Medicare Reassignment Rules</a:t>
            </a:r>
          </a:p>
          <a:p>
            <a:pPr>
              <a:lnSpc>
                <a:spcPct val="80000"/>
              </a:lnSpc>
            </a:pPr>
            <a:r>
              <a:rPr lang="en-US" altLang="en-US" sz="2800" dirty="0"/>
              <a:t>Medicare Anti-Markup Rules</a:t>
            </a:r>
          </a:p>
          <a:p>
            <a:pPr lvl="1">
              <a:lnSpc>
                <a:spcPct val="80000"/>
              </a:lnSpc>
            </a:pPr>
            <a:endParaRPr lang="en-US" altLang="en-US" sz="1800" dirty="0"/>
          </a:p>
          <a:p>
            <a:pPr>
              <a:lnSpc>
                <a:spcPct val="80000"/>
              </a:lnSpc>
            </a:pPr>
            <a:endParaRPr lang="en-US" altLang="en-US" sz="1600" dirty="0"/>
          </a:p>
          <a:p>
            <a:pPr>
              <a:lnSpc>
                <a:spcPct val="80000"/>
              </a:lnSpc>
            </a:pPr>
            <a:endParaRPr lang="en-US" altLang="en-US" sz="1600" dirty="0"/>
          </a:p>
        </p:txBody>
      </p:sp>
    </p:spTree>
    <p:extLst>
      <p:ext uri="{BB962C8B-B14F-4D97-AF65-F5344CB8AC3E}">
        <p14:creationId xmlns:p14="http://schemas.microsoft.com/office/powerpoint/2010/main" val="9866266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194A9-4AC1-4FD7-9084-81A841D9BEFB}"/>
              </a:ext>
            </a:extLst>
          </p:cNvPr>
          <p:cNvSpPr>
            <a:spLocks noGrp="1"/>
          </p:cNvSpPr>
          <p:nvPr>
            <p:ph type="title"/>
          </p:nvPr>
        </p:nvSpPr>
        <p:spPr/>
        <p:txBody>
          <a:bodyPr/>
          <a:lstStyle/>
          <a:p>
            <a:r>
              <a:rPr lang="en-US" dirty="0"/>
              <a:t>Contracting Issues</a:t>
            </a:r>
          </a:p>
        </p:txBody>
      </p:sp>
      <p:sp>
        <p:nvSpPr>
          <p:cNvPr id="4" name="Content Placeholder 3">
            <a:extLst>
              <a:ext uri="{FF2B5EF4-FFF2-40B4-BE49-F238E27FC236}">
                <a16:creationId xmlns:a16="http://schemas.microsoft.com/office/drawing/2014/main" id="{3DEC604F-8DCB-4991-A8B6-A56EED99DA21}"/>
              </a:ext>
            </a:extLst>
          </p:cNvPr>
          <p:cNvSpPr>
            <a:spLocks noGrp="1"/>
          </p:cNvSpPr>
          <p:nvPr>
            <p:ph sz="half" idx="1"/>
          </p:nvPr>
        </p:nvSpPr>
        <p:spPr/>
        <p:txBody>
          <a:bodyPr/>
          <a:lstStyle/>
          <a:p>
            <a:r>
              <a:rPr lang="en-US" dirty="0"/>
              <a:t>THEN, after addressing all the legal issues, you have to negotiate the contracts, which are also lengthy and complicated. </a:t>
            </a:r>
          </a:p>
        </p:txBody>
      </p:sp>
      <p:pic>
        <p:nvPicPr>
          <p:cNvPr id="7" name="Content Placeholder 6">
            <a:extLst>
              <a:ext uri="{FF2B5EF4-FFF2-40B4-BE49-F238E27FC236}">
                <a16:creationId xmlns:a16="http://schemas.microsoft.com/office/drawing/2014/main" id="{C2284981-8D14-4453-88F5-C026000D1E59}"/>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953000" y="1905000"/>
            <a:ext cx="3581400" cy="4343400"/>
          </a:xfrm>
        </p:spPr>
      </p:pic>
    </p:spTree>
    <p:extLst>
      <p:ext uri="{BB962C8B-B14F-4D97-AF65-F5344CB8AC3E}">
        <p14:creationId xmlns:p14="http://schemas.microsoft.com/office/powerpoint/2010/main" val="7046896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C55B9-057F-4A1E-AA71-6D618F5D84E4}"/>
              </a:ext>
            </a:extLst>
          </p:cNvPr>
          <p:cNvSpPr>
            <a:spLocks noGrp="1"/>
          </p:cNvSpPr>
          <p:nvPr>
            <p:ph type="title"/>
          </p:nvPr>
        </p:nvSpPr>
        <p:spPr>
          <a:xfrm>
            <a:off x="1438275" y="304800"/>
            <a:ext cx="7248525" cy="590550"/>
          </a:xfrm>
        </p:spPr>
        <p:txBody>
          <a:bodyPr/>
          <a:lstStyle/>
          <a:p>
            <a:pPr algn="ctr"/>
            <a:r>
              <a:rPr lang="en-US" dirty="0"/>
              <a:t>Private Equity</a:t>
            </a:r>
          </a:p>
        </p:txBody>
      </p:sp>
      <p:pic>
        <p:nvPicPr>
          <p:cNvPr id="8" name="Content Placeholder 7">
            <a:extLst>
              <a:ext uri="{FF2B5EF4-FFF2-40B4-BE49-F238E27FC236}">
                <a16:creationId xmlns:a16="http://schemas.microsoft.com/office/drawing/2014/main" id="{C1DD0F5B-1F16-4582-9B05-3B200D0F35D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600200" y="1792224"/>
            <a:ext cx="5715000" cy="3313176"/>
          </a:xfrm>
        </p:spPr>
      </p:pic>
      <p:sp>
        <p:nvSpPr>
          <p:cNvPr id="9" name="TextBox 8">
            <a:extLst>
              <a:ext uri="{FF2B5EF4-FFF2-40B4-BE49-F238E27FC236}">
                <a16:creationId xmlns:a16="http://schemas.microsoft.com/office/drawing/2014/main" id="{47A26FE8-D845-4462-8238-554C59039953}"/>
              </a:ext>
            </a:extLst>
          </p:cNvPr>
          <p:cNvSpPr txBox="1"/>
          <p:nvPr/>
        </p:nvSpPr>
        <p:spPr>
          <a:xfrm>
            <a:off x="1600200" y="5105400"/>
            <a:ext cx="5715000" cy="230832"/>
          </a:xfrm>
          <a:prstGeom prst="rect">
            <a:avLst/>
          </a:prstGeom>
          <a:noFill/>
        </p:spPr>
        <p:txBody>
          <a:bodyPr wrap="square" rtlCol="0">
            <a:spAutoFit/>
          </a:bodyPr>
          <a:lstStyle/>
          <a:p>
            <a:r>
              <a:rPr lang="en-US" sz="900" dirty="0">
                <a:hlinkClick r:id="rId3" tooltip="http://devpolicy.org/reflections-on-the-new-aid-paradigm-part-6-much-obliged/"/>
              </a:rPr>
              <a:t>T</a:t>
            </a:r>
            <a:endParaRPr lang="en-US" sz="900" dirty="0"/>
          </a:p>
        </p:txBody>
      </p:sp>
    </p:spTree>
    <p:extLst>
      <p:ext uri="{BB962C8B-B14F-4D97-AF65-F5344CB8AC3E}">
        <p14:creationId xmlns:p14="http://schemas.microsoft.com/office/powerpoint/2010/main" val="31495800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304800"/>
            <a:ext cx="7248525" cy="457200"/>
          </a:xfrm>
        </p:spPr>
        <p:txBody>
          <a:bodyPr/>
          <a:lstStyle/>
          <a:p>
            <a:pPr algn="ctr"/>
            <a:r>
              <a:rPr lang="en-US" b="1" dirty="0"/>
              <a:t>Recapitalization</a:t>
            </a:r>
          </a:p>
        </p:txBody>
      </p:sp>
      <p:sp>
        <p:nvSpPr>
          <p:cNvPr id="3" name="Content Placeholder 2"/>
          <p:cNvSpPr>
            <a:spLocks noGrp="1"/>
          </p:cNvSpPr>
          <p:nvPr>
            <p:ph idx="1"/>
          </p:nvPr>
        </p:nvSpPr>
        <p:spPr/>
        <p:txBody>
          <a:bodyPr/>
          <a:lstStyle/>
          <a:p>
            <a:r>
              <a:rPr lang="en-US" sz="3600" dirty="0"/>
              <a:t>In the context of physician practice, “recapitalization” is a fancy term for a transaction in which a private equity investor purchases an interest in a physician practice. </a:t>
            </a:r>
          </a:p>
        </p:txBody>
      </p:sp>
    </p:spTree>
    <p:extLst>
      <p:ext uri="{BB962C8B-B14F-4D97-AF65-F5344CB8AC3E}">
        <p14:creationId xmlns:p14="http://schemas.microsoft.com/office/powerpoint/2010/main" val="21783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2057400"/>
            <a:ext cx="3352800" cy="4191000"/>
          </a:xfrm>
        </p:spPr>
        <p:txBody>
          <a:bodyPr/>
          <a:lstStyle/>
          <a:p>
            <a:pPr eaLnBrk="1" hangingPunct="1">
              <a:spcBef>
                <a:spcPts val="0"/>
              </a:spcBef>
            </a:pPr>
            <a:r>
              <a:rPr lang="en-US" altLang="ko-KR" dirty="0">
                <a:latin typeface="Verdana" panose="020B0604030504040204" pitchFamily="34" charset="0"/>
                <a:ea typeface="굴림" panose="020B0600000101010101" pitchFamily="34" charset="-127"/>
              </a:rPr>
              <a:t>Not consulting an attorney, consulting them too late or not telling the attorney verbal commitments.</a:t>
            </a:r>
            <a:r>
              <a:rPr lang="en-US" altLang="ko-KR" sz="2800" dirty="0">
                <a:latin typeface="Verdana" panose="020B0604030504040204" pitchFamily="34" charset="0"/>
                <a:ea typeface="굴림" panose="020B0600000101010101" pitchFamily="34" charset="-127"/>
              </a:rPr>
              <a:t> </a:t>
            </a:r>
          </a:p>
          <a:p>
            <a:pPr eaLnBrk="1" hangingPunct="1">
              <a:lnSpc>
                <a:spcPct val="80000"/>
              </a:lnSpc>
            </a:pPr>
            <a:endParaRPr lang="en-US" altLang="ko-KR" sz="2800" dirty="0">
              <a:latin typeface="Verdana" panose="020B0604030504040204" pitchFamily="34" charset="0"/>
              <a:ea typeface="굴림" panose="020B0600000101010101" pitchFamily="34" charset="-127"/>
            </a:endParaRPr>
          </a:p>
        </p:txBody>
      </p:sp>
      <p:pic>
        <p:nvPicPr>
          <p:cNvPr id="4" name="Content Placeholder 3">
            <a:extLst>
              <a:ext uri="{FF2B5EF4-FFF2-40B4-BE49-F238E27FC236}">
                <a16:creationId xmlns:a16="http://schemas.microsoft.com/office/drawing/2014/main" id="{B90147A2-9040-4F3F-A502-402AAF140580}"/>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229225" y="1805978"/>
            <a:ext cx="2857500" cy="4073824"/>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533400"/>
            <a:ext cx="6934200" cy="715963"/>
          </a:xfrm>
        </p:spPr>
        <p:txBody>
          <a:bodyPr/>
          <a:lstStyle/>
          <a:p>
            <a:pPr algn="ctr" eaLnBrk="1" hangingPunct="1"/>
            <a:r>
              <a:rPr lang="en-US" altLang="en-US" sz="4000" b="1" dirty="0">
                <a:solidFill>
                  <a:schemeClr val="tx1"/>
                </a:solidFill>
              </a:rPr>
              <a:t>Overview</a:t>
            </a:r>
          </a:p>
        </p:txBody>
      </p:sp>
      <p:sp>
        <p:nvSpPr>
          <p:cNvPr id="25603" name="Rectangle 3"/>
          <p:cNvSpPr>
            <a:spLocks noGrp="1" noChangeArrowheads="1"/>
          </p:cNvSpPr>
          <p:nvPr>
            <p:ph type="body" idx="1"/>
          </p:nvPr>
        </p:nvSpPr>
        <p:spPr>
          <a:xfrm>
            <a:off x="2038350" y="1447800"/>
            <a:ext cx="6724650" cy="4733925"/>
          </a:xfrm>
        </p:spPr>
        <p:txBody>
          <a:bodyPr/>
          <a:lstStyle/>
          <a:p>
            <a:pPr lvl="1">
              <a:lnSpc>
                <a:spcPct val="80000"/>
              </a:lnSpc>
            </a:pPr>
            <a:endParaRPr lang="en-US" altLang="en-US" sz="1200" dirty="0"/>
          </a:p>
          <a:p>
            <a:pPr>
              <a:lnSpc>
                <a:spcPct val="80000"/>
              </a:lnSpc>
            </a:pPr>
            <a:r>
              <a:rPr lang="en-US" dirty="0"/>
              <a:t>Recapitalizations yield a lump sum of cash for the selling practice up front in exchange for reduced future income. The lump sum is taxed as capital gains, based on current practice profits—earnings before interest, taxes, depreciation and amortization (EBITDA). Additionally, the selling doctor(s) may receive stock in the new entity.</a:t>
            </a:r>
            <a:endParaRPr lang="en-US" altLang="en-US" sz="2800" dirty="0"/>
          </a:p>
        </p:txBody>
      </p:sp>
    </p:spTree>
    <p:extLst>
      <p:ext uri="{BB962C8B-B14F-4D97-AF65-F5344CB8AC3E}">
        <p14:creationId xmlns:p14="http://schemas.microsoft.com/office/powerpoint/2010/main" val="2962467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533400"/>
          </a:xfrm>
        </p:spPr>
        <p:txBody>
          <a:bodyPr/>
          <a:lstStyle/>
          <a:p>
            <a:pPr algn="ctr"/>
            <a:r>
              <a:rPr lang="en-US" b="1" dirty="0"/>
              <a:t>Pros</a:t>
            </a:r>
          </a:p>
        </p:txBody>
      </p:sp>
      <p:sp>
        <p:nvSpPr>
          <p:cNvPr id="3" name="Content Placeholder 2"/>
          <p:cNvSpPr>
            <a:spLocks noGrp="1"/>
          </p:cNvSpPr>
          <p:nvPr>
            <p:ph idx="1"/>
          </p:nvPr>
        </p:nvSpPr>
        <p:spPr>
          <a:xfrm>
            <a:off x="1133475" y="1600200"/>
            <a:ext cx="7315200" cy="4648200"/>
          </a:xfrm>
        </p:spPr>
        <p:txBody>
          <a:bodyPr/>
          <a:lstStyle/>
          <a:p>
            <a:r>
              <a:rPr lang="en-US" dirty="0"/>
              <a:t>Private equity transactions may occur more quickly than a traditional sale. </a:t>
            </a:r>
          </a:p>
          <a:p>
            <a:pPr marL="0" indent="0">
              <a:buNone/>
            </a:pPr>
            <a:endParaRPr lang="en-US" dirty="0"/>
          </a:p>
          <a:p>
            <a:r>
              <a:rPr lang="en-US" dirty="0"/>
              <a:t>Private equity groups seem to be offering more for practices than traditional practice valuation models would suggest, resulting in larger up-front cash payouts.</a:t>
            </a:r>
          </a:p>
          <a:p>
            <a:r>
              <a:rPr lang="en-US" dirty="0"/>
              <a:t> </a:t>
            </a:r>
          </a:p>
        </p:txBody>
      </p:sp>
    </p:spTree>
    <p:extLst>
      <p:ext uri="{BB962C8B-B14F-4D97-AF65-F5344CB8AC3E}">
        <p14:creationId xmlns:p14="http://schemas.microsoft.com/office/powerpoint/2010/main" val="3276241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533400"/>
          </a:xfrm>
        </p:spPr>
        <p:txBody>
          <a:bodyPr/>
          <a:lstStyle/>
          <a:p>
            <a:pPr algn="ctr"/>
            <a:r>
              <a:rPr lang="en-US" b="1" dirty="0"/>
              <a:t>Pros</a:t>
            </a:r>
          </a:p>
        </p:txBody>
      </p:sp>
      <p:sp>
        <p:nvSpPr>
          <p:cNvPr id="3" name="Content Placeholder 2"/>
          <p:cNvSpPr>
            <a:spLocks noGrp="1"/>
          </p:cNvSpPr>
          <p:nvPr>
            <p:ph idx="1"/>
          </p:nvPr>
        </p:nvSpPr>
        <p:spPr>
          <a:xfrm>
            <a:off x="1133475" y="1600200"/>
            <a:ext cx="7315200" cy="4648200"/>
          </a:xfrm>
        </p:spPr>
        <p:txBody>
          <a:bodyPr/>
          <a:lstStyle/>
          <a:p>
            <a:r>
              <a:rPr lang="en-US" dirty="0"/>
              <a:t>Seller is relieved of the day-to-day administrative and regulatory challenges of running a practice. </a:t>
            </a:r>
          </a:p>
          <a:p>
            <a:pPr marL="0" indent="0">
              <a:buNone/>
            </a:pPr>
            <a:endParaRPr lang="en-US" dirty="0"/>
          </a:p>
          <a:p>
            <a:r>
              <a:rPr lang="en-US" dirty="0"/>
              <a:t>Possible expense savings by leveraging buying power and other management efficiencies. </a:t>
            </a:r>
          </a:p>
          <a:p>
            <a:pPr marL="0" indent="0">
              <a:buNone/>
            </a:pPr>
            <a:endParaRPr lang="en-US" dirty="0"/>
          </a:p>
        </p:txBody>
      </p:sp>
    </p:spTree>
    <p:extLst>
      <p:ext uri="{BB962C8B-B14F-4D97-AF65-F5344CB8AC3E}">
        <p14:creationId xmlns:p14="http://schemas.microsoft.com/office/powerpoint/2010/main" val="1833446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8275" y="228600"/>
            <a:ext cx="7248525" cy="533400"/>
          </a:xfrm>
        </p:spPr>
        <p:txBody>
          <a:bodyPr/>
          <a:lstStyle/>
          <a:p>
            <a:pPr algn="ctr"/>
            <a:r>
              <a:rPr lang="en-US" b="1" dirty="0"/>
              <a:t>Cons</a:t>
            </a:r>
          </a:p>
        </p:txBody>
      </p:sp>
      <p:sp>
        <p:nvSpPr>
          <p:cNvPr id="3" name="Content Placeholder 2"/>
          <p:cNvSpPr>
            <a:spLocks noGrp="1"/>
          </p:cNvSpPr>
          <p:nvPr>
            <p:ph idx="1"/>
          </p:nvPr>
        </p:nvSpPr>
        <p:spPr>
          <a:xfrm>
            <a:off x="1133475" y="1600200"/>
            <a:ext cx="7315200" cy="4648200"/>
          </a:xfrm>
        </p:spPr>
        <p:txBody>
          <a:bodyPr/>
          <a:lstStyle/>
          <a:p>
            <a:r>
              <a:rPr lang="en-US" dirty="0"/>
              <a:t>Seller is often required to stay on as an employee of the new entity for a specified time period. </a:t>
            </a:r>
          </a:p>
          <a:p>
            <a:r>
              <a:rPr lang="en-US" dirty="0"/>
              <a:t>Seller loses decision-making control and authority. </a:t>
            </a:r>
          </a:p>
          <a:p>
            <a:r>
              <a:rPr lang="en-US" dirty="0"/>
              <a:t>Culture of practice may change.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7899984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Rectangle 5"/>
          <p:cNvSpPr>
            <a:spLocks noGrp="1" noChangeArrowheads="1"/>
          </p:cNvSpPr>
          <p:nvPr>
            <p:ph type="subTitle" idx="1"/>
          </p:nvPr>
        </p:nvSpPr>
        <p:spPr>
          <a:xfrm flipV="1">
            <a:off x="4198938" y="2819400"/>
            <a:ext cx="4411662" cy="457200"/>
          </a:xfrm>
        </p:spPr>
        <p:txBody>
          <a:bodyPr/>
          <a:lstStyle/>
          <a:p>
            <a:pPr eaLnBrk="1" hangingPunct="1"/>
            <a:endParaRPr lang="ru-RU" altLang="en-US" sz="3000" dirty="0">
              <a:solidFill>
                <a:srgbClr val="333333"/>
              </a:solidFill>
            </a:endParaRPr>
          </a:p>
        </p:txBody>
      </p:sp>
      <p:sp>
        <p:nvSpPr>
          <p:cNvPr id="3075" name="Rectangle 6"/>
          <p:cNvSpPr>
            <a:spLocks noGrp="1" noChangeArrowheads="1"/>
          </p:cNvSpPr>
          <p:nvPr>
            <p:ph type="ctrTitle"/>
          </p:nvPr>
        </p:nvSpPr>
        <p:spPr>
          <a:xfrm>
            <a:off x="3810000" y="76200"/>
            <a:ext cx="5181600" cy="3068638"/>
          </a:xfrm>
        </p:spPr>
        <p:txBody>
          <a:bodyPr/>
          <a:lstStyle/>
          <a:p>
            <a:pPr eaLnBrk="1" hangingPunct="1"/>
            <a:r>
              <a:rPr lang="en-US" altLang="en-US" sz="5200" i="1" dirty="0"/>
              <a:t>Thank you.</a:t>
            </a:r>
            <a:br>
              <a:rPr lang="en-US" altLang="en-US" sz="5200" i="1" dirty="0"/>
            </a:br>
            <a:r>
              <a:rPr lang="en-US" altLang="en-US" sz="2400" dirty="0"/>
              <a:t>Cori H. Loomis, JD</a:t>
            </a:r>
            <a:br>
              <a:rPr lang="en-US" altLang="en-US" sz="2400" dirty="0"/>
            </a:br>
            <a:r>
              <a:rPr lang="en-US" altLang="en-US" sz="2400" dirty="0"/>
              <a:t>Christensen Law Group</a:t>
            </a:r>
            <a:br>
              <a:rPr lang="en-US" altLang="en-US" sz="2400" dirty="0"/>
            </a:br>
            <a:r>
              <a:rPr lang="en-US" altLang="en-US" sz="2400" b="1" dirty="0"/>
              <a:t>405-232-2020</a:t>
            </a:r>
            <a:br>
              <a:rPr lang="en-US" altLang="en-US" sz="2400" b="1" dirty="0"/>
            </a:br>
            <a:r>
              <a:rPr lang="en-US" altLang="en-US" sz="2400" dirty="0"/>
              <a:t>Cori@christensenlawgroup.com.</a:t>
            </a:r>
            <a:br>
              <a:rPr lang="en-US" altLang="en-US" sz="2400" dirty="0"/>
            </a:br>
            <a:endParaRPr lang="ru-RU" altLang="en-US" sz="5200" i="1" dirty="0"/>
          </a:p>
        </p:txBody>
      </p:sp>
    </p:spTree>
    <p:extLst>
      <p:ext uri="{BB962C8B-B14F-4D97-AF65-F5344CB8AC3E}">
        <p14:creationId xmlns:p14="http://schemas.microsoft.com/office/powerpoint/2010/main" val="34424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2057400"/>
            <a:ext cx="3352800" cy="4191000"/>
          </a:xfrm>
        </p:spPr>
        <p:txBody>
          <a:bodyPr/>
          <a:lstStyle/>
          <a:p>
            <a:pPr eaLnBrk="1" hangingPunct="1">
              <a:lnSpc>
                <a:spcPct val="80000"/>
              </a:lnSpc>
            </a:pPr>
            <a:r>
              <a:rPr lang="en-US" altLang="ko-KR" sz="2800" dirty="0">
                <a:latin typeface="Verdana" panose="020B0604030504040204" pitchFamily="34" charset="0"/>
                <a:ea typeface="굴림" panose="020B0600000101010101" pitchFamily="34" charset="-127"/>
              </a:rPr>
              <a:t>Failure to conduct adequate due diligence or research on employer and employer culture.</a:t>
            </a:r>
          </a:p>
        </p:txBody>
      </p:sp>
      <p:pic>
        <p:nvPicPr>
          <p:cNvPr id="7" name="Content Placeholder 6">
            <a:extLst>
              <a:ext uri="{FF2B5EF4-FFF2-40B4-BE49-F238E27FC236}">
                <a16:creationId xmlns:a16="http://schemas.microsoft.com/office/drawing/2014/main" id="{3517656F-0A63-439D-B359-3BF9A0A72A4F}"/>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638800" y="2054469"/>
            <a:ext cx="2857500" cy="3062287"/>
          </a:xfrm>
        </p:spPr>
      </p:pic>
    </p:spTree>
    <p:extLst>
      <p:ext uri="{BB962C8B-B14F-4D97-AF65-F5344CB8AC3E}">
        <p14:creationId xmlns:p14="http://schemas.microsoft.com/office/powerpoint/2010/main" val="3205858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1828800"/>
            <a:ext cx="3352800" cy="4419600"/>
          </a:xfrm>
        </p:spPr>
        <p:txBody>
          <a:bodyPr/>
          <a:lstStyle/>
          <a:p>
            <a:pPr eaLnBrk="1" hangingPunct="1">
              <a:lnSpc>
                <a:spcPct val="80000"/>
              </a:lnSpc>
            </a:pPr>
            <a:r>
              <a:rPr lang="en-US" altLang="ko-KR" dirty="0">
                <a:latin typeface="Verdana" panose="020B0604030504040204" pitchFamily="34" charset="0"/>
                <a:ea typeface="굴림" panose="020B0600000101010101" pitchFamily="34" charset="-127"/>
              </a:rPr>
              <a:t>Failure to ensure understanding of terms.</a:t>
            </a:r>
          </a:p>
          <a:p>
            <a:pPr lvl="1">
              <a:lnSpc>
                <a:spcPct val="80000"/>
              </a:lnSpc>
            </a:pPr>
            <a:r>
              <a:rPr lang="en-US" altLang="ko-KR" dirty="0">
                <a:latin typeface="Verdana" panose="020B0604030504040204" pitchFamily="34" charset="0"/>
                <a:ea typeface="굴림" panose="020B0600000101010101" pitchFamily="34" charset="-127"/>
              </a:rPr>
              <a:t>Defined terms</a:t>
            </a:r>
          </a:p>
          <a:p>
            <a:pPr lvl="1">
              <a:lnSpc>
                <a:spcPct val="80000"/>
              </a:lnSpc>
            </a:pPr>
            <a:r>
              <a:rPr lang="en-US" altLang="ko-KR" dirty="0">
                <a:latin typeface="Verdana" panose="020B0604030504040204" pitchFamily="34" charset="0"/>
                <a:ea typeface="굴림" panose="020B0600000101010101" pitchFamily="34" charset="-127"/>
              </a:rPr>
              <a:t>Vague provisions</a:t>
            </a:r>
          </a:p>
          <a:p>
            <a:pPr lvl="1">
              <a:lnSpc>
                <a:spcPct val="80000"/>
              </a:lnSpc>
            </a:pPr>
            <a:r>
              <a:rPr lang="en-US" altLang="ko-KR" dirty="0">
                <a:latin typeface="Verdana" panose="020B0604030504040204" pitchFamily="34" charset="0"/>
                <a:ea typeface="굴림" panose="020B0600000101010101" pitchFamily="34" charset="-127"/>
              </a:rPr>
              <a:t>Obligations incorporated by reference</a:t>
            </a:r>
          </a:p>
          <a:p>
            <a:pPr lvl="1">
              <a:lnSpc>
                <a:spcPct val="80000"/>
              </a:lnSpc>
            </a:pPr>
            <a:r>
              <a:rPr lang="en-US" altLang="ko-KR" dirty="0">
                <a:latin typeface="Verdana" panose="020B0604030504040204" pitchFamily="34" charset="0"/>
                <a:ea typeface="굴림" panose="020B0600000101010101" pitchFamily="34" charset="-127"/>
              </a:rPr>
              <a:t>What’s there and what’s not</a:t>
            </a:r>
          </a:p>
        </p:txBody>
      </p:sp>
      <p:pic>
        <p:nvPicPr>
          <p:cNvPr id="5" name="Content Placeholder 4">
            <a:extLst>
              <a:ext uri="{FF2B5EF4-FFF2-40B4-BE49-F238E27FC236}">
                <a16:creationId xmlns:a16="http://schemas.microsoft.com/office/drawing/2014/main" id="{9C9F2B78-4ACF-4074-B574-61F279D46412}"/>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229225" y="2133600"/>
            <a:ext cx="2857500" cy="3290887"/>
          </a:xfrm>
        </p:spPr>
      </p:pic>
    </p:spTree>
    <p:extLst>
      <p:ext uri="{BB962C8B-B14F-4D97-AF65-F5344CB8AC3E}">
        <p14:creationId xmlns:p14="http://schemas.microsoft.com/office/powerpoint/2010/main" val="1967351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1828800"/>
            <a:ext cx="3352800" cy="4419600"/>
          </a:xfrm>
        </p:spPr>
        <p:txBody>
          <a:bodyPr/>
          <a:lstStyle/>
          <a:p>
            <a:pPr eaLnBrk="1" hangingPunct="1">
              <a:lnSpc>
                <a:spcPct val="80000"/>
              </a:lnSpc>
            </a:pPr>
            <a:r>
              <a:rPr lang="en-US" altLang="ko-KR" dirty="0">
                <a:latin typeface="Verdana" panose="020B0604030504040204" pitchFamily="34" charset="0"/>
                <a:ea typeface="굴림" panose="020B0600000101010101" pitchFamily="34" charset="-127"/>
              </a:rPr>
              <a:t>Failing to understand compensation formulas and benefits.</a:t>
            </a:r>
          </a:p>
          <a:p>
            <a:pPr lvl="1">
              <a:lnSpc>
                <a:spcPct val="80000"/>
              </a:lnSpc>
            </a:pPr>
            <a:r>
              <a:rPr lang="en-US" altLang="ko-KR" dirty="0">
                <a:latin typeface="Verdana" panose="020B0604030504040204" pitchFamily="34" charset="0"/>
                <a:ea typeface="굴림" panose="020B0600000101010101" pitchFamily="34" charset="-127"/>
              </a:rPr>
              <a:t>What </a:t>
            </a:r>
            <a:r>
              <a:rPr lang="en-US" altLang="ko-KR" dirty="0" err="1">
                <a:latin typeface="Verdana" panose="020B0604030504040204" pitchFamily="34" charset="0"/>
                <a:ea typeface="굴림" panose="020B0600000101010101" pitchFamily="34" charset="-127"/>
              </a:rPr>
              <a:t>circumstancesmay</a:t>
            </a:r>
            <a:r>
              <a:rPr lang="en-US" altLang="ko-KR" dirty="0">
                <a:latin typeface="Verdana" panose="020B0604030504040204" pitchFamily="34" charset="0"/>
                <a:ea typeface="굴림" panose="020B0600000101010101" pitchFamily="34" charset="-127"/>
              </a:rPr>
              <a:t> negatively impact comp.</a:t>
            </a:r>
          </a:p>
          <a:p>
            <a:pPr lvl="1">
              <a:lnSpc>
                <a:spcPct val="80000"/>
              </a:lnSpc>
            </a:pPr>
            <a:r>
              <a:rPr lang="en-US" altLang="ko-KR" dirty="0">
                <a:latin typeface="Verdana" panose="020B0604030504040204" pitchFamily="34" charset="0"/>
                <a:ea typeface="굴림" panose="020B0600000101010101" pitchFamily="34" charset="-127"/>
              </a:rPr>
              <a:t>Supplementing benefits if needed.</a:t>
            </a:r>
          </a:p>
        </p:txBody>
      </p:sp>
      <p:pic>
        <p:nvPicPr>
          <p:cNvPr id="6" name="Content Placeholder 5">
            <a:extLst>
              <a:ext uri="{FF2B5EF4-FFF2-40B4-BE49-F238E27FC236}">
                <a16:creationId xmlns:a16="http://schemas.microsoft.com/office/drawing/2014/main" id="{5C5FEBD6-BD59-4B5A-80E0-7FC2F4F54C0F}"/>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410200" y="1905000"/>
            <a:ext cx="2971800" cy="4343400"/>
          </a:xfrm>
        </p:spPr>
      </p:pic>
    </p:spTree>
    <p:extLst>
      <p:ext uri="{BB962C8B-B14F-4D97-AF65-F5344CB8AC3E}">
        <p14:creationId xmlns:p14="http://schemas.microsoft.com/office/powerpoint/2010/main" val="393708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eaLnBrk="1" hangingPunct="1"/>
            <a:r>
              <a:rPr lang="en-US" altLang="en-US" sz="4000" b="1" dirty="0">
                <a:solidFill>
                  <a:schemeClr val="tx1"/>
                </a:solidFill>
              </a:rPr>
              <a:t>Employment Agreements – Common Mistakes</a:t>
            </a:r>
          </a:p>
        </p:txBody>
      </p:sp>
      <p:sp>
        <p:nvSpPr>
          <p:cNvPr id="25603" name="Rectangle 3"/>
          <p:cNvSpPr>
            <a:spLocks noGrp="1" noChangeArrowheads="1"/>
          </p:cNvSpPr>
          <p:nvPr>
            <p:ph sz="half" idx="1"/>
          </p:nvPr>
        </p:nvSpPr>
        <p:spPr>
          <a:xfrm>
            <a:off x="1752600" y="1828800"/>
            <a:ext cx="3581400" cy="4419600"/>
          </a:xfrm>
        </p:spPr>
        <p:txBody>
          <a:bodyPr/>
          <a:lstStyle/>
          <a:p>
            <a:pPr eaLnBrk="1" hangingPunct="1">
              <a:lnSpc>
                <a:spcPct val="80000"/>
              </a:lnSpc>
            </a:pPr>
            <a:r>
              <a:rPr lang="en-US" altLang="ko-KR" dirty="0">
                <a:latin typeface="Verdana" panose="020B0604030504040204" pitchFamily="34" charset="0"/>
                <a:ea typeface="굴림" panose="020B0600000101010101" pitchFamily="34" charset="-127"/>
              </a:rPr>
              <a:t>Failing to recognize one-sided nature of most agree-</a:t>
            </a:r>
            <a:r>
              <a:rPr lang="en-US" altLang="ko-KR" dirty="0" err="1">
                <a:latin typeface="Verdana" panose="020B0604030504040204" pitchFamily="34" charset="0"/>
                <a:ea typeface="굴림" panose="020B0600000101010101" pitchFamily="34" charset="-127"/>
              </a:rPr>
              <a:t>ments</a:t>
            </a:r>
            <a:r>
              <a:rPr lang="en-US" altLang="ko-KR" dirty="0">
                <a:latin typeface="Verdana" panose="020B0604030504040204" pitchFamily="34" charset="0"/>
                <a:ea typeface="굴림" panose="020B0600000101010101" pitchFamily="34" charset="-127"/>
              </a:rPr>
              <a:t> and considering impact of termination.</a:t>
            </a:r>
          </a:p>
          <a:p>
            <a:pPr lvl="1">
              <a:lnSpc>
                <a:spcPct val="80000"/>
              </a:lnSpc>
            </a:pPr>
            <a:r>
              <a:rPr lang="en-US" altLang="ko-KR" sz="2000" dirty="0">
                <a:latin typeface="Verdana" panose="020B0604030504040204" pitchFamily="34" charset="0"/>
                <a:ea typeface="굴림" panose="020B0600000101010101" pitchFamily="34" charset="-127"/>
              </a:rPr>
              <a:t>Tail insurance</a:t>
            </a:r>
          </a:p>
          <a:p>
            <a:pPr lvl="1">
              <a:lnSpc>
                <a:spcPct val="80000"/>
              </a:lnSpc>
            </a:pPr>
            <a:r>
              <a:rPr lang="en-US" altLang="ko-KR" sz="2000" dirty="0">
                <a:latin typeface="Verdana" panose="020B0604030504040204" pitchFamily="34" charset="0"/>
                <a:ea typeface="굴림" panose="020B0600000101010101" pitchFamily="34" charset="-127"/>
              </a:rPr>
              <a:t>Repayment of any loans/advances.</a:t>
            </a:r>
          </a:p>
          <a:p>
            <a:pPr lvl="1">
              <a:lnSpc>
                <a:spcPct val="80000"/>
              </a:lnSpc>
            </a:pPr>
            <a:r>
              <a:rPr lang="en-US" altLang="ko-KR" sz="2000" dirty="0">
                <a:latin typeface="Verdana" panose="020B0604030504040204" pitchFamily="34" charset="0"/>
                <a:ea typeface="굴림" panose="020B0600000101010101" pitchFamily="34" charset="-127"/>
              </a:rPr>
              <a:t>Restrictive covenants.</a:t>
            </a:r>
          </a:p>
        </p:txBody>
      </p:sp>
      <p:pic>
        <p:nvPicPr>
          <p:cNvPr id="5" name="Content Placeholder 4">
            <a:extLst>
              <a:ext uri="{FF2B5EF4-FFF2-40B4-BE49-F238E27FC236}">
                <a16:creationId xmlns:a16="http://schemas.microsoft.com/office/drawing/2014/main" id="{842704B7-CBA6-4D7B-A25F-92F2B62B7229}"/>
              </a:ext>
            </a:extLst>
          </p:cNvPr>
          <p:cNvPicPr>
            <a:picLocks noGrp="1" noChangeAspect="1"/>
          </p:cNvPicPr>
          <p:nvPr>
            <p:ph sz="half" idx="2"/>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5571031" y="1905000"/>
            <a:ext cx="2810968" cy="4343400"/>
          </a:xfrm>
        </p:spPr>
      </p:pic>
    </p:spTree>
    <p:extLst>
      <p:ext uri="{BB962C8B-B14F-4D97-AF65-F5344CB8AC3E}">
        <p14:creationId xmlns:p14="http://schemas.microsoft.com/office/powerpoint/2010/main" val="1313570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A5C740-1ECD-4E14-BD94-2C97981B8F4B}"/>
              </a:ext>
            </a:extLst>
          </p:cNvPr>
          <p:cNvSpPr>
            <a:spLocks noGrp="1"/>
          </p:cNvSpPr>
          <p:nvPr>
            <p:ph type="title"/>
          </p:nvPr>
        </p:nvSpPr>
        <p:spPr>
          <a:xfrm>
            <a:off x="1438275" y="304800"/>
            <a:ext cx="7248525" cy="590550"/>
          </a:xfrm>
        </p:spPr>
        <p:txBody>
          <a:bodyPr/>
          <a:lstStyle/>
          <a:p>
            <a:pPr algn="ctr"/>
            <a:r>
              <a:rPr lang="en-US" dirty="0"/>
              <a:t>Practice Buy-In</a:t>
            </a:r>
          </a:p>
        </p:txBody>
      </p:sp>
      <p:pic>
        <p:nvPicPr>
          <p:cNvPr id="8" name="Content Placeholder 7">
            <a:extLst>
              <a:ext uri="{FF2B5EF4-FFF2-40B4-BE49-F238E27FC236}">
                <a16:creationId xmlns:a16="http://schemas.microsoft.com/office/drawing/2014/main" id="{F3D0C1C6-5DDA-48BF-BA25-9AEEB532AF29}"/>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532252" y="1828800"/>
            <a:ext cx="6517645" cy="4343400"/>
          </a:xfrm>
        </p:spPr>
      </p:pic>
      <p:sp>
        <p:nvSpPr>
          <p:cNvPr id="9" name="TextBox 8">
            <a:extLst>
              <a:ext uri="{FF2B5EF4-FFF2-40B4-BE49-F238E27FC236}">
                <a16:creationId xmlns:a16="http://schemas.microsoft.com/office/drawing/2014/main" id="{097D6B0A-94A8-4C24-93DD-FC16AD7E8DE4}"/>
              </a:ext>
            </a:extLst>
          </p:cNvPr>
          <p:cNvSpPr txBox="1"/>
          <p:nvPr/>
        </p:nvSpPr>
        <p:spPr>
          <a:xfrm>
            <a:off x="1532252" y="6172200"/>
            <a:ext cx="6517645" cy="230832"/>
          </a:xfrm>
          <a:prstGeom prst="rect">
            <a:avLst/>
          </a:prstGeom>
          <a:noFill/>
        </p:spPr>
        <p:txBody>
          <a:bodyPr wrap="square" rtlCol="0">
            <a:spAutoFit/>
          </a:bodyPr>
          <a:lstStyle/>
          <a:p>
            <a:r>
              <a:rPr lang="en-US" sz="900" dirty="0">
                <a:hlinkClick r:id="rId4" tooltip="https://creativecommons.org/licenses/by-sa/3.0/"/>
              </a:rPr>
              <a:t>BY-SA</a:t>
            </a:r>
            <a:endParaRPr lang="en-US" sz="900" dirty="0"/>
          </a:p>
        </p:txBody>
      </p:sp>
    </p:spTree>
    <p:extLst>
      <p:ext uri="{BB962C8B-B14F-4D97-AF65-F5344CB8AC3E}">
        <p14:creationId xmlns:p14="http://schemas.microsoft.com/office/powerpoint/2010/main" val="2611385943"/>
      </p:ext>
    </p:extLst>
  </p:cSld>
  <p:clrMapOvr>
    <a:masterClrMapping/>
  </p:clrMapOvr>
</p:sld>
</file>

<file path=ppt/theme/theme1.xml><?xml version="1.0" encoding="utf-8"?>
<a:theme xmlns:a="http://schemas.openxmlformats.org/drawingml/2006/main" name="powerpoint-template-24">
  <a:themeElements>
    <a:clrScheme name="">
      <a:dk1>
        <a:srgbClr val="333333"/>
      </a:dk1>
      <a:lt1>
        <a:srgbClr val="FFFFFF"/>
      </a:lt1>
      <a:dk2>
        <a:srgbClr val="333333"/>
      </a:dk2>
      <a:lt2>
        <a:srgbClr val="1D52E3"/>
      </a:lt2>
      <a:accent1>
        <a:srgbClr val="3F79FB"/>
      </a:accent1>
      <a:accent2>
        <a:srgbClr val="338FFF"/>
      </a:accent2>
      <a:accent3>
        <a:srgbClr val="FFFFFF"/>
      </a:accent3>
      <a:accent4>
        <a:srgbClr val="2A2A2A"/>
      </a:accent4>
      <a:accent5>
        <a:srgbClr val="AFBEFD"/>
      </a:accent5>
      <a:accent6>
        <a:srgbClr val="2D81E7"/>
      </a:accent6>
      <a:hlink>
        <a:srgbClr val="77B4FD"/>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C90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A21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BDD0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0632B"/>
        </a:lt2>
        <a:accent1>
          <a:srgbClr val="009A5A"/>
        </a:accent1>
        <a:accent2>
          <a:srgbClr val="00B069"/>
        </a:accent2>
        <a:accent3>
          <a:srgbClr val="FFFFFF"/>
        </a:accent3>
        <a:accent4>
          <a:srgbClr val="404040"/>
        </a:accent4>
        <a:accent5>
          <a:srgbClr val="AACAB5"/>
        </a:accent5>
        <a:accent6>
          <a:srgbClr val="009F5E"/>
        </a:accent6>
        <a:hlink>
          <a:srgbClr val="5DC3E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617180"/>
        </a:lt2>
        <a:accent1>
          <a:srgbClr val="85919F"/>
        </a:accent1>
        <a:accent2>
          <a:srgbClr val="96A3AF"/>
        </a:accent2>
        <a:accent3>
          <a:srgbClr val="FFFFFF"/>
        </a:accent3>
        <a:accent4>
          <a:srgbClr val="404040"/>
        </a:accent4>
        <a:accent5>
          <a:srgbClr val="C2C7CD"/>
        </a:accent5>
        <a:accent6>
          <a:srgbClr val="87939E"/>
        </a:accent6>
        <a:hlink>
          <a:srgbClr val="AFB9C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C8C8C8"/>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2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D00000"/>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97AF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3892F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C90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FFA21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4">
        <a:dk1>
          <a:srgbClr val="4D4D4D"/>
        </a:dk1>
        <a:lt1>
          <a:srgbClr val="FFFFFF"/>
        </a:lt1>
        <a:dk2>
          <a:srgbClr val="4D4D4D"/>
        </a:dk2>
        <a:lt2>
          <a:srgbClr val="888888"/>
        </a:lt2>
        <a:accent1>
          <a:srgbClr val="9E9E9E"/>
        </a:accent1>
        <a:accent2>
          <a:srgbClr val="BEBEBE"/>
        </a:accent2>
        <a:accent3>
          <a:srgbClr val="FFFFFF"/>
        </a:accent3>
        <a:accent4>
          <a:srgbClr val="404040"/>
        </a:accent4>
        <a:accent5>
          <a:srgbClr val="CCCCCC"/>
        </a:accent5>
        <a:accent6>
          <a:srgbClr val="ACACAC"/>
        </a:accent6>
        <a:hlink>
          <a:srgbClr val="BDD006"/>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5">
        <a:dk1>
          <a:srgbClr val="4D4D4D"/>
        </a:dk1>
        <a:lt1>
          <a:srgbClr val="FFFFFF"/>
        </a:lt1>
        <a:dk2>
          <a:srgbClr val="4D4D4D"/>
        </a:dk2>
        <a:lt2>
          <a:srgbClr val="00632B"/>
        </a:lt2>
        <a:accent1>
          <a:srgbClr val="009A5A"/>
        </a:accent1>
        <a:accent2>
          <a:srgbClr val="00B069"/>
        </a:accent2>
        <a:accent3>
          <a:srgbClr val="FFFFFF"/>
        </a:accent3>
        <a:accent4>
          <a:srgbClr val="404040"/>
        </a:accent4>
        <a:accent5>
          <a:srgbClr val="AACAB5"/>
        </a:accent5>
        <a:accent6>
          <a:srgbClr val="009F5E"/>
        </a:accent6>
        <a:hlink>
          <a:srgbClr val="5DC3E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6">
        <a:dk1>
          <a:srgbClr val="4D4D4D"/>
        </a:dk1>
        <a:lt1>
          <a:srgbClr val="FFFFFF"/>
        </a:lt1>
        <a:dk2>
          <a:srgbClr val="4D4D4D"/>
        </a:dk2>
        <a:lt2>
          <a:srgbClr val="4290A6"/>
        </a:lt2>
        <a:accent1>
          <a:srgbClr val="14B2CE"/>
        </a:accent1>
        <a:accent2>
          <a:srgbClr val="38C2DE"/>
        </a:accent2>
        <a:accent3>
          <a:srgbClr val="FFFFFF"/>
        </a:accent3>
        <a:accent4>
          <a:srgbClr val="404040"/>
        </a:accent4>
        <a:accent5>
          <a:srgbClr val="AAD5E3"/>
        </a:accent5>
        <a:accent6>
          <a:srgbClr val="32B0C9"/>
        </a:accent6>
        <a:hlink>
          <a:srgbClr val="61E6F9"/>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5826</TotalTime>
  <Words>1255</Words>
  <Application>Microsoft Office PowerPoint</Application>
  <PresentationFormat>On-screen Show (4:3)</PresentationFormat>
  <Paragraphs>281</Paragraphs>
  <Slides>44</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굴림</vt:lpstr>
      <vt:lpstr>Microsoft Sans Serif</vt:lpstr>
      <vt:lpstr>Verdana</vt:lpstr>
      <vt:lpstr>powerpoint-template-24</vt:lpstr>
      <vt:lpstr>Physician Contracting  Issues – Employment Agreements and Beyond</vt:lpstr>
      <vt:lpstr>Objectives</vt:lpstr>
      <vt:lpstr>Employment Agreements</vt:lpstr>
      <vt:lpstr>Employment Agreements – Common Mistakes</vt:lpstr>
      <vt:lpstr>Employment Agreements – Common Mistakes</vt:lpstr>
      <vt:lpstr>Employment Agreements – Common Mistakes</vt:lpstr>
      <vt:lpstr>Employment Agreements – Common Mistakes</vt:lpstr>
      <vt:lpstr>Employment Agreements – Common Mistakes</vt:lpstr>
      <vt:lpstr>Practice Buy-In</vt:lpstr>
      <vt:lpstr>Negotiating Practice Buy-In</vt:lpstr>
      <vt:lpstr>Know what you are buying</vt:lpstr>
      <vt:lpstr>Know what you are buying</vt:lpstr>
      <vt:lpstr>Documentation of Transfer</vt:lpstr>
      <vt:lpstr>Documentation of Transfer</vt:lpstr>
      <vt:lpstr>Governance Documents</vt:lpstr>
      <vt:lpstr>Governance Documents</vt:lpstr>
      <vt:lpstr>Major Issues</vt:lpstr>
      <vt:lpstr>Another way to approach this.  </vt:lpstr>
      <vt:lpstr>Another way to approach this.  </vt:lpstr>
      <vt:lpstr>Buy-In Terms</vt:lpstr>
      <vt:lpstr>Control</vt:lpstr>
      <vt:lpstr>Transferability of Ownership</vt:lpstr>
      <vt:lpstr>Transferability of Ownership</vt:lpstr>
      <vt:lpstr>Transferability of Ownership</vt:lpstr>
      <vt:lpstr>Compensation a/k/a Income Distribution</vt:lpstr>
      <vt:lpstr>Expense Allocation</vt:lpstr>
      <vt:lpstr>Restrictive Covenants</vt:lpstr>
      <vt:lpstr>Restrictive Covenants</vt:lpstr>
      <vt:lpstr>Common Mistakes</vt:lpstr>
      <vt:lpstr>Common Mistakes</vt:lpstr>
      <vt:lpstr>Common Mistakes</vt:lpstr>
      <vt:lpstr>Common Mistakes</vt:lpstr>
      <vt:lpstr>Common Mistakes</vt:lpstr>
      <vt:lpstr>Physician-Hospital Integration</vt:lpstr>
      <vt:lpstr>Integration Models</vt:lpstr>
      <vt:lpstr>Laws Affecting Integration</vt:lpstr>
      <vt:lpstr>Contracting Issues</vt:lpstr>
      <vt:lpstr>Private Equity</vt:lpstr>
      <vt:lpstr>Recapitalization</vt:lpstr>
      <vt:lpstr>Overview</vt:lpstr>
      <vt:lpstr>Pros</vt:lpstr>
      <vt:lpstr>Pros</vt:lpstr>
      <vt:lpstr>Cons</vt:lpstr>
      <vt:lpstr>Thank you. Cori H. Loomis, JD Christensen Law Group 405-232-2020 Cori@christensenlawgroup.com. </vt:lpstr>
    </vt:vector>
  </TitlesOfParts>
  <Company>Christensen Law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Physician Employment Agreements</dc:title>
  <dc:creator>Loomis, Cori H.</dc:creator>
  <cp:lastModifiedBy>Moore, Shari</cp:lastModifiedBy>
  <cp:revision>62</cp:revision>
  <dcterms:created xsi:type="dcterms:W3CDTF">2017-10-23T20:13:14Z</dcterms:created>
  <dcterms:modified xsi:type="dcterms:W3CDTF">2023-07-18T19:42:40Z</dcterms:modified>
</cp:coreProperties>
</file>