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6" r:id="rId2"/>
    <p:sldId id="320" r:id="rId3"/>
    <p:sldId id="287" r:id="rId4"/>
    <p:sldId id="327" r:id="rId5"/>
    <p:sldId id="326" r:id="rId6"/>
    <p:sldId id="274" r:id="rId7"/>
    <p:sldId id="299" r:id="rId8"/>
    <p:sldId id="314" r:id="rId9"/>
    <p:sldId id="257" r:id="rId10"/>
    <p:sldId id="321" r:id="rId11"/>
    <p:sldId id="268" r:id="rId12"/>
    <p:sldId id="316" r:id="rId13"/>
    <p:sldId id="300" r:id="rId14"/>
    <p:sldId id="275" r:id="rId15"/>
    <p:sldId id="277" r:id="rId16"/>
    <p:sldId id="291" r:id="rId17"/>
    <p:sldId id="311" r:id="rId18"/>
    <p:sldId id="292" r:id="rId19"/>
    <p:sldId id="273" r:id="rId20"/>
    <p:sldId id="279" r:id="rId21"/>
    <p:sldId id="271" r:id="rId22"/>
    <p:sldId id="280" r:id="rId23"/>
    <p:sldId id="281" r:id="rId24"/>
    <p:sldId id="269" r:id="rId25"/>
    <p:sldId id="278" r:id="rId26"/>
    <p:sldId id="290" r:id="rId27"/>
    <p:sldId id="302" r:id="rId28"/>
    <p:sldId id="315" r:id="rId29"/>
    <p:sldId id="301" r:id="rId30"/>
    <p:sldId id="270" r:id="rId31"/>
    <p:sldId id="309" r:id="rId32"/>
    <p:sldId id="310" r:id="rId33"/>
    <p:sldId id="282" r:id="rId34"/>
    <p:sldId id="285" r:id="rId35"/>
    <p:sldId id="283" r:id="rId36"/>
    <p:sldId id="295" r:id="rId37"/>
    <p:sldId id="294" r:id="rId38"/>
    <p:sldId id="296" r:id="rId39"/>
    <p:sldId id="293" r:id="rId40"/>
    <p:sldId id="312" r:id="rId41"/>
    <p:sldId id="322" r:id="rId42"/>
    <p:sldId id="323" r:id="rId43"/>
    <p:sldId id="324" r:id="rId44"/>
    <p:sldId id="325" r:id="rId45"/>
    <p:sldId id="306" r:id="rId46"/>
    <p:sldId id="307" r:id="rId47"/>
    <p:sldId id="318" r:id="rId4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2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300" tIns="46151" rIns="92300" bIns="4615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300" tIns="46151" rIns="92300" bIns="46151" rtlCol="0"/>
          <a:lstStyle>
            <a:lvl1pPr algn="r">
              <a:defRPr sz="1200"/>
            </a:lvl1pPr>
          </a:lstStyle>
          <a:p>
            <a:fld id="{18E9C8A1-B845-448B-87BF-B4242113521C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300" tIns="46151" rIns="92300" bIns="4615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300" tIns="46151" rIns="92300" bIns="46151" rtlCol="0" anchor="b"/>
          <a:lstStyle>
            <a:lvl1pPr algn="r">
              <a:defRPr sz="1200"/>
            </a:lvl1pPr>
          </a:lstStyle>
          <a:p>
            <a:fld id="{A0B0390B-AD5E-40D7-88FE-FFB1C29408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990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337" cy="464503"/>
          </a:xfrm>
          <a:prstGeom prst="rect">
            <a:avLst/>
          </a:prstGeom>
        </p:spPr>
        <p:txBody>
          <a:bodyPr vert="horz" lIns="90270" tIns="45135" rIns="90270" bIns="4513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120" y="0"/>
            <a:ext cx="2971336" cy="464503"/>
          </a:xfrm>
          <a:prstGeom prst="rect">
            <a:avLst/>
          </a:prstGeom>
        </p:spPr>
        <p:txBody>
          <a:bodyPr vert="horz" lIns="90270" tIns="45135" rIns="90270" bIns="45135" rtlCol="0"/>
          <a:lstStyle>
            <a:lvl1pPr algn="r">
              <a:defRPr sz="1200"/>
            </a:lvl1pPr>
          </a:lstStyle>
          <a:p>
            <a:fld id="{C22CBE77-08A7-4B5E-B155-97C1A017390C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70" tIns="45135" rIns="90270" bIns="4513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337" y="4415156"/>
            <a:ext cx="5487326" cy="4183697"/>
          </a:xfrm>
          <a:prstGeom prst="rect">
            <a:avLst/>
          </a:prstGeom>
        </p:spPr>
        <p:txBody>
          <a:bodyPr vert="horz" lIns="90270" tIns="45135" rIns="90270" bIns="4513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312"/>
            <a:ext cx="2971337" cy="464503"/>
          </a:xfrm>
          <a:prstGeom prst="rect">
            <a:avLst/>
          </a:prstGeom>
        </p:spPr>
        <p:txBody>
          <a:bodyPr vert="horz" lIns="90270" tIns="45135" rIns="90270" bIns="4513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120" y="8830312"/>
            <a:ext cx="2971336" cy="464503"/>
          </a:xfrm>
          <a:prstGeom prst="rect">
            <a:avLst/>
          </a:prstGeom>
        </p:spPr>
        <p:txBody>
          <a:bodyPr vert="horz" lIns="90270" tIns="45135" rIns="90270" bIns="45135" rtlCol="0" anchor="b"/>
          <a:lstStyle>
            <a:lvl1pPr algn="r">
              <a:defRPr sz="1200"/>
            </a:lvl1pPr>
          </a:lstStyle>
          <a:p>
            <a:fld id="{8C4699E0-63F5-4036-828D-2EFCD051CB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440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699E0-63F5-4036-828D-2EFCD051CB6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294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699E0-63F5-4036-828D-2EFCD051CB69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020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699E0-63F5-4036-828D-2EFCD051CB6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294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699E0-63F5-4036-828D-2EFCD051CB6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294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699E0-63F5-4036-828D-2EFCD051CB6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020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699E0-63F5-4036-828D-2EFCD051CB6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020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699E0-63F5-4036-828D-2EFCD051CB69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6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699E0-63F5-4036-828D-2EFCD051CB69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020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699E0-63F5-4036-828D-2EFCD051CB69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0200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699E0-63F5-4036-828D-2EFCD051CB69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020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A8559-B83A-4829-9324-799C35006ED5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E097-4B9C-4188-9F42-6F29C6307C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494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A8559-B83A-4829-9324-799C35006ED5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E097-4B9C-4188-9F42-6F29C6307C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3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A8559-B83A-4829-9324-799C35006ED5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E097-4B9C-4188-9F42-6F29C6307C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241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A8559-B83A-4829-9324-799C35006ED5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E097-4B9C-4188-9F42-6F29C6307C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23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A8559-B83A-4829-9324-799C35006ED5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E097-4B9C-4188-9F42-6F29C6307C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70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A8559-B83A-4829-9324-799C35006ED5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E097-4B9C-4188-9F42-6F29C6307C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2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A8559-B83A-4829-9324-799C35006ED5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E097-4B9C-4188-9F42-6F29C6307C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27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A8559-B83A-4829-9324-799C35006ED5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E097-4B9C-4188-9F42-6F29C6307C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83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A8559-B83A-4829-9324-799C35006ED5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E097-4B9C-4188-9F42-6F29C6307C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98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A8559-B83A-4829-9324-799C35006ED5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E097-4B9C-4188-9F42-6F29C6307C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275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A8559-B83A-4829-9324-799C35006ED5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E097-4B9C-4188-9F42-6F29C6307C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62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A8559-B83A-4829-9324-799C35006ED5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5E097-4B9C-4188-9F42-6F29C6307C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531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>
            <a:normAutofit/>
          </a:bodyPr>
          <a:lstStyle/>
          <a:p>
            <a:r>
              <a:rPr lang="en-US"/>
              <a:t>Navigating Life After Residency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449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Benefits of Physician Wellness Programs:</a:t>
            </a:r>
          </a:p>
          <a:p>
            <a:r>
              <a:rPr lang="en-US" sz="3000" dirty="0" smtClean="0">
                <a:solidFill>
                  <a:srgbClr val="002060"/>
                </a:solidFill>
              </a:rPr>
              <a:t>Best Practices for Mitigating Physician Burnout and Improving Physician Health </a:t>
            </a:r>
          </a:p>
          <a:p>
            <a:endParaRPr lang="en-US" sz="2200" dirty="0" smtClean="0">
              <a:solidFill>
                <a:srgbClr val="002060"/>
              </a:solidFill>
            </a:endParaRPr>
          </a:p>
          <a:p>
            <a:pPr algn="r"/>
            <a:r>
              <a:rPr lang="en-US" sz="2400" dirty="0" smtClean="0">
                <a:solidFill>
                  <a:srgbClr val="002060"/>
                </a:solidFill>
              </a:rPr>
              <a:t>Paul G. Tobin, Ph.D.</a:t>
            </a:r>
          </a:p>
          <a:p>
            <a:pPr algn="r"/>
            <a:r>
              <a:rPr lang="en-US" sz="2400" dirty="0" smtClean="0">
                <a:solidFill>
                  <a:srgbClr val="002060"/>
                </a:solidFill>
              </a:rPr>
              <a:t>Health Services and Consulting Psychologist</a:t>
            </a:r>
          </a:p>
          <a:p>
            <a:pPr algn="r"/>
            <a:r>
              <a:rPr lang="en-US" sz="2400" dirty="0" smtClean="0">
                <a:solidFill>
                  <a:srgbClr val="002060"/>
                </a:solidFill>
              </a:rPr>
              <a:t>Presented: 9/8/2023</a:t>
            </a:r>
            <a:endParaRPr lang="en-US" sz="2400" dirty="0">
              <a:solidFill>
                <a:srgbClr val="002060"/>
              </a:solidFill>
            </a:endParaRPr>
          </a:p>
          <a:p>
            <a:pPr algn="r"/>
            <a:endParaRPr lang="en-US" sz="2400" dirty="0" smtClean="0">
              <a:solidFill>
                <a:srgbClr val="002060"/>
              </a:solidFill>
            </a:endParaRPr>
          </a:p>
          <a:p>
            <a:pPr algn="r"/>
            <a:endParaRPr lang="en-US" sz="2400" dirty="0">
              <a:solidFill>
                <a:srgbClr val="002060"/>
              </a:solidFill>
            </a:endParaRPr>
          </a:p>
          <a:p>
            <a:pPr algn="r"/>
            <a:endParaRPr lang="en-US" sz="2400" dirty="0" smtClean="0">
              <a:solidFill>
                <a:srgbClr val="002060"/>
              </a:solidFill>
            </a:endParaRPr>
          </a:p>
          <a:p>
            <a:pPr algn="r"/>
            <a:endParaRPr lang="en-US" sz="2400" dirty="0" smtClean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41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Barriers to Support for Stress and  Burnout: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Lack of Time (78%)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Productivity demands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EMR and other admin. duties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Access/ease of availability(Telehealth consult)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Unresponsive management (66%)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Stigma of asking for help (60%)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Confidentiality/privacy concerns (53%)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Awareness of services (53%)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41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Maladaptive Coping Strategies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Working longer hours, back to back appointment w/out a break.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Not taking time off and/or vacations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Attending less to your own personal health/mental health needs: Reduced sleep, exercise, social time w/ friends and family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Self-medication: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Excessive use of alcohol, drugs, food, caffeine, nicotine, TV, </a:t>
            </a:r>
            <a:r>
              <a:rPr lang="en-US" sz="2000" b="1" i="1" dirty="0" smtClean="0">
                <a:solidFill>
                  <a:srgbClr val="002060"/>
                </a:solidFill>
              </a:rPr>
              <a:t>screen time</a:t>
            </a:r>
            <a:r>
              <a:rPr lang="en-US" sz="2000" dirty="0" smtClean="0">
                <a:solidFill>
                  <a:srgbClr val="002060"/>
                </a:solidFill>
              </a:rPr>
              <a:t>, sleep, etc.</a:t>
            </a:r>
            <a:endParaRPr lang="en-US" dirty="0" smtClean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78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/>
          <p:cNvSpPr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en-US" sz="3800" dirty="0" smtClean="0">
                <a:solidFill>
                  <a:schemeClr val="tx2"/>
                </a:solidFill>
              </a:rPr>
              <a:t>The Basics of Emotional Intelligence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(Adapted from Daniel Goleman;  </a:t>
            </a:r>
            <a:r>
              <a:rPr lang="en-US" sz="1600" b="1" u="sng" dirty="0">
                <a:solidFill>
                  <a:schemeClr val="tx2"/>
                </a:solidFill>
              </a:rPr>
              <a:t>Emotional Intelligence </a:t>
            </a:r>
            <a:r>
              <a:rPr lang="en-US" sz="1600" dirty="0" smtClean="0">
                <a:solidFill>
                  <a:schemeClr val="tx2"/>
                </a:solidFill>
              </a:rPr>
              <a:t>:  (1995, 2006) </a:t>
            </a:r>
            <a:r>
              <a:rPr lang="en-US" sz="1600" dirty="0">
                <a:solidFill>
                  <a:schemeClr val="tx2"/>
                </a:solidFill>
              </a:rPr>
              <a:t>,  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</a:rPr>
              <a:t>“An Intervention Model/Construct”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5124" name="Text Box 40"/>
          <p:cNvSpPr txBox="1">
            <a:spLocks noChangeArrowheads="1"/>
          </p:cNvSpPr>
          <p:nvPr/>
        </p:nvSpPr>
        <p:spPr bwMode="auto">
          <a:xfrm>
            <a:off x="914400" y="22098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1295400" y="2057400"/>
            <a:ext cx="29977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400" dirty="0" smtClean="0"/>
              <a:t>1</a:t>
            </a:r>
            <a:r>
              <a:rPr lang="en-US" sz="2800" dirty="0" smtClean="0"/>
              <a:t>. </a:t>
            </a:r>
            <a:r>
              <a:rPr lang="en-US" dirty="0" smtClean="0"/>
              <a:t>SELF </a:t>
            </a:r>
            <a:r>
              <a:rPr lang="en-US" dirty="0"/>
              <a:t>UNDERSTANDING</a:t>
            </a:r>
          </a:p>
        </p:txBody>
      </p:sp>
      <p:sp>
        <p:nvSpPr>
          <p:cNvPr id="33841" name="Text Box 49"/>
          <p:cNvSpPr txBox="1">
            <a:spLocks noChangeArrowheads="1"/>
          </p:cNvSpPr>
          <p:nvPr/>
        </p:nvSpPr>
        <p:spPr bwMode="auto">
          <a:xfrm>
            <a:off x="1447800" y="2667000"/>
            <a:ext cx="2590800" cy="108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400" dirty="0" smtClean="0"/>
              <a:t>I Know Myself: </a:t>
            </a:r>
          </a:p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400" dirty="0" smtClean="0"/>
              <a:t>Regulation vs  dysregulation</a:t>
            </a:r>
          </a:p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400" dirty="0" smtClean="0"/>
              <a:t>“Stress Scale”</a:t>
            </a:r>
          </a:p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400" dirty="0" smtClean="0"/>
              <a:t>1—(3—7)---10</a:t>
            </a:r>
            <a:endParaRPr lang="en-US" sz="1400" dirty="0"/>
          </a:p>
        </p:txBody>
      </p:sp>
      <p:sp>
        <p:nvSpPr>
          <p:cNvPr id="33842" name="Text Box 50"/>
          <p:cNvSpPr txBox="1">
            <a:spLocks noChangeArrowheads="1"/>
          </p:cNvSpPr>
          <p:nvPr/>
        </p:nvSpPr>
        <p:spPr bwMode="auto">
          <a:xfrm>
            <a:off x="5045223" y="2036087"/>
            <a:ext cx="2286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400" dirty="0" smtClean="0"/>
              <a:t>2</a:t>
            </a:r>
            <a:r>
              <a:rPr lang="en-US" dirty="0" smtClean="0"/>
              <a:t>. SELF-AWARENESS &amp;  SELF-REGULATION</a:t>
            </a:r>
            <a:endParaRPr lang="en-US" dirty="0"/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5367639" y="2796266"/>
            <a:ext cx="1824538" cy="82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400" dirty="0"/>
              <a:t>“I can </a:t>
            </a:r>
            <a:r>
              <a:rPr lang="en-US" sz="1400" dirty="0" smtClean="0"/>
              <a:t>manage </a:t>
            </a:r>
            <a:r>
              <a:rPr lang="en-US" sz="1400" dirty="0"/>
              <a:t>myself</a:t>
            </a:r>
            <a:r>
              <a:rPr lang="en-US" sz="1400" dirty="0" smtClean="0"/>
              <a:t>”</a:t>
            </a:r>
          </a:p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400" dirty="0" smtClean="0"/>
              <a:t>“Mindfulness”</a:t>
            </a:r>
          </a:p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400" dirty="0" smtClean="0"/>
              <a:t>“Emotional Self-Care”</a:t>
            </a:r>
            <a:endParaRPr lang="en-US" sz="1400" dirty="0"/>
          </a:p>
        </p:txBody>
      </p:sp>
      <p:sp>
        <p:nvSpPr>
          <p:cNvPr id="33844" name="Text Box 52"/>
          <p:cNvSpPr txBox="1">
            <a:spLocks noChangeArrowheads="1"/>
          </p:cNvSpPr>
          <p:nvPr/>
        </p:nvSpPr>
        <p:spPr bwMode="auto">
          <a:xfrm>
            <a:off x="1600200" y="4191000"/>
            <a:ext cx="2438400" cy="1215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3</a:t>
            </a:r>
            <a:r>
              <a:rPr lang="en-US" sz="2800" dirty="0" smtClean="0"/>
              <a:t>.</a:t>
            </a:r>
            <a:r>
              <a:rPr lang="en-US" dirty="0" smtClean="0"/>
              <a:t>UNDERSTANDING OTHERS</a:t>
            </a:r>
          </a:p>
          <a:p>
            <a:pPr algn="ctr">
              <a:spcBef>
                <a:spcPct val="50000"/>
              </a:spcBef>
            </a:pPr>
            <a:r>
              <a:rPr lang="en-US" dirty="0" smtClean="0"/>
              <a:t>“Empathy”</a:t>
            </a:r>
            <a:endParaRPr lang="en-US" dirty="0"/>
          </a:p>
        </p:txBody>
      </p:sp>
      <p:sp>
        <p:nvSpPr>
          <p:cNvPr id="33846" name="Text Box 54"/>
          <p:cNvSpPr txBox="1">
            <a:spLocks noChangeArrowheads="1"/>
          </p:cNvSpPr>
          <p:nvPr/>
        </p:nvSpPr>
        <p:spPr bwMode="auto">
          <a:xfrm>
            <a:off x="4724400" y="4191000"/>
            <a:ext cx="35898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4</a:t>
            </a:r>
            <a:r>
              <a:rPr lang="en-US" sz="2400" dirty="0" smtClean="0"/>
              <a:t>. </a:t>
            </a:r>
            <a:r>
              <a:rPr lang="en-US" dirty="0" smtClean="0"/>
              <a:t>MANAGING </a:t>
            </a:r>
            <a:r>
              <a:rPr lang="en-US" dirty="0"/>
              <a:t>RELATIONSHIPS</a:t>
            </a:r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5025586" y="4649357"/>
            <a:ext cx="2620397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dirty="0" smtClean="0"/>
              <a:t>Effective Care Provision</a:t>
            </a:r>
          </a:p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dirty="0" smtClean="0"/>
              <a:t> Collaboration</a:t>
            </a:r>
          </a:p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dirty="0" smtClean="0"/>
              <a:t>Problem Solving</a:t>
            </a:r>
            <a:endParaRPr lang="en-US" sz="2000" dirty="0"/>
          </a:p>
        </p:txBody>
      </p:sp>
      <p:sp>
        <p:nvSpPr>
          <p:cNvPr id="5133" name="Line 69"/>
          <p:cNvSpPr>
            <a:spLocks noChangeShapeType="1"/>
          </p:cNvSpPr>
          <p:nvPr/>
        </p:nvSpPr>
        <p:spPr bwMode="auto">
          <a:xfrm>
            <a:off x="4572000" y="1905000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34" name="Line 70"/>
          <p:cNvSpPr>
            <a:spLocks noChangeShapeType="1"/>
          </p:cNvSpPr>
          <p:nvPr/>
        </p:nvSpPr>
        <p:spPr bwMode="auto">
          <a:xfrm>
            <a:off x="762000" y="1905000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35" name="Line 71"/>
          <p:cNvSpPr>
            <a:spLocks noChangeShapeType="1"/>
          </p:cNvSpPr>
          <p:nvPr/>
        </p:nvSpPr>
        <p:spPr bwMode="auto">
          <a:xfrm>
            <a:off x="762000" y="3733800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36" name="Line 72"/>
          <p:cNvSpPr>
            <a:spLocks noChangeShapeType="1"/>
          </p:cNvSpPr>
          <p:nvPr/>
        </p:nvSpPr>
        <p:spPr bwMode="auto">
          <a:xfrm>
            <a:off x="762000" y="5943600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37" name="Line 73"/>
          <p:cNvSpPr>
            <a:spLocks noChangeShapeType="1"/>
          </p:cNvSpPr>
          <p:nvPr/>
        </p:nvSpPr>
        <p:spPr bwMode="auto">
          <a:xfrm>
            <a:off x="762000" y="1905000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38" name="Line 74"/>
          <p:cNvSpPr>
            <a:spLocks noChangeShapeType="1"/>
          </p:cNvSpPr>
          <p:nvPr/>
        </p:nvSpPr>
        <p:spPr bwMode="auto">
          <a:xfrm>
            <a:off x="8382000" y="1905000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77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42" grpId="0"/>
      <p:bldP spid="33843" grpId="0"/>
      <p:bldP spid="33844" grpId="0"/>
      <p:bldP spid="33846" grpId="0"/>
      <p:bldP spid="338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fontScale="92500"/>
          </a:bodyPr>
          <a:lstStyle/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Burnout Creation and Prevention</a:t>
            </a:r>
          </a:p>
          <a:p>
            <a:pPr lvl="1" algn="l"/>
            <a:r>
              <a:rPr lang="en-US" sz="2400" u="sng" dirty="0" smtClean="0">
                <a:solidFill>
                  <a:srgbClr val="002060"/>
                </a:solidFill>
              </a:rPr>
              <a:t>CREATION</a:t>
            </a:r>
            <a:r>
              <a:rPr lang="en-US" sz="2400" dirty="0" smtClean="0">
                <a:solidFill>
                  <a:srgbClr val="002060"/>
                </a:solidFill>
              </a:rPr>
              <a:t>		</a:t>
            </a:r>
            <a:r>
              <a:rPr lang="en-US" sz="2400" u="sng" dirty="0" smtClean="0">
                <a:solidFill>
                  <a:srgbClr val="002060"/>
                </a:solidFill>
              </a:rPr>
              <a:t>PREVENTION</a:t>
            </a:r>
          </a:p>
          <a:p>
            <a:pPr lvl="1" algn="l"/>
            <a:r>
              <a:rPr lang="en-US" sz="2400" dirty="0" smtClean="0">
                <a:solidFill>
                  <a:srgbClr val="002060"/>
                </a:solidFill>
              </a:rPr>
              <a:t>Work Overload	Sustainable Workload</a:t>
            </a:r>
          </a:p>
          <a:p>
            <a:pPr lvl="1" algn="l"/>
            <a:r>
              <a:rPr lang="en-US" sz="2400" dirty="0" smtClean="0">
                <a:solidFill>
                  <a:srgbClr val="002060"/>
                </a:solidFill>
              </a:rPr>
              <a:t>Lack of Control	Feelings of Choice</a:t>
            </a:r>
          </a:p>
          <a:p>
            <a:pPr lvl="1" algn="l"/>
            <a:r>
              <a:rPr lang="en-US" sz="2400" dirty="0" smtClean="0">
                <a:solidFill>
                  <a:srgbClr val="002060"/>
                </a:solidFill>
              </a:rPr>
              <a:t>Absence of                Supportive Community </a:t>
            </a:r>
          </a:p>
          <a:p>
            <a:pPr lvl="1" algn="l"/>
            <a:r>
              <a:rPr lang="en-US" sz="2400" dirty="0" smtClean="0">
                <a:solidFill>
                  <a:srgbClr val="002060"/>
                </a:solidFill>
              </a:rPr>
              <a:t>Community</a:t>
            </a:r>
          </a:p>
          <a:p>
            <a:pPr lvl="1" algn="l"/>
            <a:r>
              <a:rPr lang="en-US" sz="2400" dirty="0" smtClean="0">
                <a:solidFill>
                  <a:srgbClr val="002060"/>
                </a:solidFill>
              </a:rPr>
              <a:t>Sense of Unfairness	Fairness and Respect</a:t>
            </a:r>
          </a:p>
          <a:p>
            <a:pPr lvl="1" algn="l"/>
            <a:r>
              <a:rPr lang="en-US" sz="2400" dirty="0" smtClean="0">
                <a:solidFill>
                  <a:srgbClr val="002060"/>
                </a:solidFill>
              </a:rPr>
              <a:t>Value Conflicts	Congruent Work Values</a:t>
            </a:r>
          </a:p>
          <a:p>
            <a:pPr lvl="1" algn="l"/>
            <a:r>
              <a:rPr lang="en-US" sz="2400" dirty="0" smtClean="0">
                <a:solidFill>
                  <a:srgbClr val="002060"/>
                </a:solidFill>
              </a:rPr>
              <a:t>*Lack of job fit	High Job &amp; personal fit</a:t>
            </a:r>
          </a:p>
          <a:p>
            <a:pPr lvl="1" algn="l"/>
            <a:r>
              <a:rPr lang="en-US" sz="2400" dirty="0" smtClean="0">
                <a:solidFill>
                  <a:srgbClr val="002060"/>
                </a:solidFill>
              </a:rPr>
              <a:t>*(Asked/required to perform outside of regularly  expected duties/professional tasks)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38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Impact of Excessive Stress &amp; Burnout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Increased Susceptibility to: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</a:rPr>
              <a:t>Vicarious Traumatization/Stress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Secondary traumatic stress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</a:rPr>
              <a:t>Compassion Fatigue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Reduction and/or constriction of empathy and other vicarious relationship experiences (Goleman E.I.) 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endParaRPr lang="en-US" dirty="0" smtClean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Influencing Poor Self-Care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Lack of  Admin/Supv. and colleagues support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Too little fun, (play, humor etc.) in work/life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Limit understanding of ones needs (lacking Self-awareness)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Limited professional development that turns experience into competence and less anxiety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Limited or no energy giving personal life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Limited ability to “say no” and set boundaries regarding unreasonable request</a:t>
            </a:r>
          </a:p>
          <a:p>
            <a:pPr lvl="1" algn="l"/>
            <a:endParaRPr lang="en-US" sz="2400" dirty="0" smtClean="0">
              <a:solidFill>
                <a:srgbClr val="002060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3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pPr lvl="1"/>
            <a:r>
              <a:rPr lang="en-US" dirty="0" smtClean="0">
                <a:solidFill>
                  <a:srgbClr val="002060"/>
                </a:solidFill>
              </a:rPr>
              <a:t>“SUPPORTIVE CONSULTATION”</a:t>
            </a:r>
          </a:p>
          <a:p>
            <a:pPr lvl="1" algn="l"/>
            <a:r>
              <a:rPr lang="en-US" dirty="0" smtClean="0">
                <a:solidFill>
                  <a:srgbClr val="002060"/>
                </a:solidFill>
              </a:rPr>
              <a:t>The “Two Headed Horse”: Upon our initial impressions our perceptions may not be reality. “Consult/ Reality Check”</a:t>
            </a:r>
          </a:p>
          <a:p>
            <a:pPr lvl="1" algn="l"/>
            <a:endParaRPr lang="en-US" dirty="0">
              <a:solidFill>
                <a:srgbClr val="002060"/>
              </a:solidFill>
            </a:endParaRPr>
          </a:p>
          <a:p>
            <a:pPr lvl="1" algn="l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886200"/>
            <a:ext cx="5715000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22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Poor Self-Care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Vicarious traumatization with an  accumulative toll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One-way personal relationships/self-giver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Constant perfectionism in work task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Accumulative ambiguous and unresolved professional losses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An imbalanced and overly strong need to be needed vs. applications of Self-Care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Professional success defined solely by clients’ positive changes/outcomes and/or appreciation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87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Hemorrhaging of the Caring Self</a:t>
            </a:r>
          </a:p>
          <a:p>
            <a:pPr lvl="1" algn="l"/>
            <a:r>
              <a:rPr lang="en-US" sz="2000" dirty="0" smtClean="0">
                <a:solidFill>
                  <a:srgbClr val="002060"/>
                </a:solidFill>
              </a:rPr>
              <a:t>(Skovholt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and Trotter-Mathison, 2016)</a:t>
            </a:r>
          </a:p>
          <a:p>
            <a:pPr lvl="1" algn="l"/>
            <a:endParaRPr lang="en-US" sz="2400" dirty="0">
              <a:solidFill>
                <a:srgbClr val="002060"/>
              </a:solidFill>
            </a:endParaRP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Burnout </a:t>
            </a:r>
          </a:p>
          <a:p>
            <a:pPr lvl="1" algn="l"/>
            <a:r>
              <a:rPr lang="en-US" sz="2400" dirty="0" smtClean="0">
                <a:solidFill>
                  <a:srgbClr val="002060"/>
                </a:solidFill>
              </a:rPr>
              <a:t>Professional 			Compassion</a:t>
            </a:r>
          </a:p>
          <a:p>
            <a:pPr lvl="1" algn="l"/>
            <a:r>
              <a:rPr lang="en-US" sz="2400" dirty="0" smtClean="0">
                <a:solidFill>
                  <a:srgbClr val="002060"/>
                </a:solidFill>
              </a:rPr>
              <a:t>Uncertainty			Fatigue</a:t>
            </a:r>
            <a:endParaRPr lang="en-US" sz="2400" dirty="0">
              <a:solidFill>
                <a:srgbClr val="002060"/>
              </a:solidFill>
            </a:endParaRP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(Self-Care)         </a:t>
            </a:r>
          </a:p>
          <a:p>
            <a:pPr lvl="1"/>
            <a:endParaRPr lang="en-US" sz="2400" dirty="0">
              <a:solidFill>
                <a:srgbClr val="002060"/>
              </a:solidFill>
            </a:endParaRPr>
          </a:p>
          <a:p>
            <a:pPr lvl="1" algn="l"/>
            <a:r>
              <a:rPr lang="en-US" sz="2400" dirty="0" smtClean="0">
                <a:solidFill>
                  <a:srgbClr val="002060"/>
                </a:solidFill>
              </a:rPr>
              <a:t>Ambiguous			Vicarious</a:t>
            </a:r>
          </a:p>
          <a:p>
            <a:pPr lvl="1" algn="l"/>
            <a:r>
              <a:rPr lang="en-US" sz="2400" dirty="0" smtClean="0">
                <a:solidFill>
                  <a:srgbClr val="002060"/>
                </a:solidFill>
              </a:rPr>
              <a:t>Endings				Trauma</a:t>
            </a:r>
          </a:p>
          <a:p>
            <a:pPr lvl="1"/>
            <a:endParaRPr lang="en-US" sz="2400" dirty="0">
              <a:solidFill>
                <a:srgbClr val="002060"/>
              </a:solidFill>
            </a:endParaRPr>
          </a:p>
          <a:p>
            <a:pPr lvl="1"/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365002" y="318358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6243828" y="318358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6490716" y="467759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10800000">
            <a:off x="4267200" y="567812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 rot="10800000">
            <a:off x="2611890" y="469972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34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Common Self-Care Myths: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Self-care is for others, I’m doing fine.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</a:rPr>
              <a:t>(Early Career Physicians) </a:t>
            </a:r>
            <a:r>
              <a:rPr lang="en-US" sz="2400" dirty="0" smtClean="0">
                <a:solidFill>
                  <a:srgbClr val="002060"/>
                </a:solidFill>
              </a:rPr>
              <a:t>I’m just getting started and may possibly need it later in my career.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Being perfect at self-care is expected from every physician; Doing less than that is a weakness an maybe unethical.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Self-care is wacky and a “new age” concept; in real life there is no evidence of it’s value. </a:t>
            </a:r>
          </a:p>
          <a:p>
            <a:pPr lvl="1" algn="l"/>
            <a:endParaRPr lang="en-US" dirty="0" smtClean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62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 smtClean="0"/>
              <a:t>Navigating Life After Residency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The Self Care Imperative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Self vs Systemic Changes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Self-care as an ethical imperative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Self-care and wellness: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Psychological/Emotional, Physical, Relationships and Spiritual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The Roles of self-awareness, self-monitoring and self-assessment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(Goleman: EI)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Positive Career Sustaining Behaviors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Maladaptive Coping Strategies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20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fontScale="85000" lnSpcReduction="20000"/>
          </a:bodyPr>
          <a:lstStyle/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Common Self-Care Myths: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Only those in private practice have stress, as there is no stress working in organizational settings like universities, hospitals or other private &amp; public agencies.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Our professional training insulated us from such distress.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My colleagues seem to be doing fine without self-care, thus: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So why should I need to do it?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So what’s wrong with me?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Self-care is a solitary matter, so I don’t need to talk or share with anyone else.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4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Risk Management and Ethical Considerations:</a:t>
            </a:r>
            <a:endParaRPr lang="en-US" dirty="0" smtClean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Principal A: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Beneficence and non-maleficence: Physicians strive to be aware of the possible effects of their own physical and mental health on their ability to help those with whom they work. 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84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lnSpcReduction="10000"/>
          </a:bodyPr>
          <a:lstStyle/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Risk Management and Ethical Considerations:</a:t>
            </a:r>
            <a:endParaRPr lang="en-US" dirty="0" smtClean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Competence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Maintain competence: Physicians undertake ongoing efforts to develop and maintain their competence.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Personal problems and competence: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A. Physicians refrain from initiating any professional activity when they know or should know that there is a substantial likelihood that their personal problems will prevent them from performing their work-related activities in a competent manner.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B.  (paraphrased) When aware of the above they take  appropriate measures to obtain help, and limit their professional activities to scale to remain competent. 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15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fontScale="92500"/>
          </a:bodyPr>
          <a:lstStyle/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Risk Management and Ethical Considerations:</a:t>
            </a:r>
          </a:p>
          <a:p>
            <a:pPr lvl="1" algn="l"/>
            <a:r>
              <a:rPr lang="en-US" dirty="0" smtClean="0">
                <a:solidFill>
                  <a:srgbClr val="002060"/>
                </a:solidFill>
              </a:rPr>
              <a:t>Additional standards: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Avoiding Harm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(paraphrased) Avoid doing harm and/or minimizing harm to patients by taking reasonable steps.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Maintaining Competence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Undertake on-going efforts to develop and maintain their competence.</a:t>
            </a:r>
          </a:p>
        </p:txBody>
      </p:sp>
    </p:spTree>
    <p:extLst>
      <p:ext uri="{BB962C8B-B14F-4D97-AF65-F5344CB8AC3E}">
        <p14:creationId xmlns:p14="http://schemas.microsoft.com/office/powerpoint/2010/main" val="179920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lnSpcReduction="10000"/>
          </a:bodyPr>
          <a:lstStyle/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Role of Self Awareness: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Health professionals tend to perceive their abilities for self-assessment to be significantly greater than the average person.</a:t>
            </a:r>
          </a:p>
          <a:p>
            <a:pPr lvl="2" algn="l"/>
            <a:endParaRPr lang="en-US" dirty="0">
              <a:solidFill>
                <a:srgbClr val="002060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However, we are equally vulnerable to stress and with a propensity to underestimate our needs for support and changing our personal and professional behaviors under stress.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lnSpcReduction="10000"/>
          </a:bodyPr>
          <a:lstStyle/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Role of Self Awareness: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Intentional and regular self-reflection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Honesty about the effects of stress on our functioning and wellness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Awareness of personal warning signs: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Boredom, anger, loss of pleasure in our work, reducing patient care time, fatigue, difficulty getting work started, etc.</a:t>
            </a:r>
          </a:p>
          <a:p>
            <a:pPr lvl="2" algn="l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61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An Application of Cognitive Behavioral Therapy; </a:t>
            </a:r>
            <a:r>
              <a:rPr lang="en-US" sz="2000" dirty="0" smtClean="0"/>
              <a:t>Donald Meichenbaum; </a:t>
            </a:r>
            <a:r>
              <a:rPr lang="en-US" sz="2000" u="sng" dirty="0" smtClean="0"/>
              <a:t>Roadmap to Resilience (2012)</a:t>
            </a:r>
            <a:endParaRPr lang="en-US" sz="20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fontScale="85000" lnSpcReduction="10000"/>
          </a:bodyPr>
          <a:lstStyle/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Self-Awareness and application of CBT:</a:t>
            </a:r>
          </a:p>
          <a:p>
            <a:pPr lvl="1" algn="l"/>
            <a:r>
              <a:rPr lang="en-US" sz="3200" b="1" u="sng" dirty="0" smtClean="0">
                <a:solidFill>
                  <a:srgbClr val="002060"/>
                </a:solidFill>
              </a:rPr>
              <a:t>12:00: </a:t>
            </a:r>
            <a:r>
              <a:rPr lang="en-US" sz="3200" dirty="0" smtClean="0">
                <a:solidFill>
                  <a:srgbClr val="002060"/>
                </a:solidFill>
              </a:rPr>
              <a:t>Triggers(int./ext.);</a:t>
            </a:r>
          </a:p>
          <a:p>
            <a:pPr lvl="1" algn="l"/>
            <a:r>
              <a:rPr lang="en-US" sz="3200" b="1" u="sng" dirty="0" smtClean="0">
                <a:solidFill>
                  <a:srgbClr val="002060"/>
                </a:solidFill>
              </a:rPr>
              <a:t>3:00</a:t>
            </a:r>
            <a:r>
              <a:rPr lang="en-US" sz="3200" dirty="0" smtClean="0">
                <a:solidFill>
                  <a:srgbClr val="002060"/>
                </a:solidFill>
              </a:rPr>
              <a:t>:   Brain’s chemical stress response; </a:t>
            </a:r>
          </a:p>
          <a:p>
            <a:pPr lvl="1" algn="l"/>
            <a:r>
              <a:rPr lang="en-US" sz="3200" b="1" u="sng" dirty="0" smtClean="0">
                <a:solidFill>
                  <a:srgbClr val="002060"/>
                </a:solidFill>
              </a:rPr>
              <a:t>6:00</a:t>
            </a:r>
            <a:r>
              <a:rPr lang="en-US" sz="3200" dirty="0" smtClean="0">
                <a:solidFill>
                  <a:srgbClr val="002060"/>
                </a:solidFill>
              </a:rPr>
              <a:t>    Pause &amp; re-engage(5:00 to 7:00) </a:t>
            </a:r>
            <a:r>
              <a:rPr lang="en-US" sz="3200" b="1" u="sng" dirty="0" smtClean="0">
                <a:solidFill>
                  <a:srgbClr val="002060"/>
                </a:solidFill>
              </a:rPr>
              <a:t>9:00</a:t>
            </a:r>
            <a:r>
              <a:rPr lang="en-US" sz="3200" dirty="0" smtClean="0">
                <a:solidFill>
                  <a:srgbClr val="002060"/>
                </a:solidFill>
              </a:rPr>
              <a:t>   ** Reaction vs Response.</a:t>
            </a:r>
          </a:p>
          <a:p>
            <a:pPr lvl="1" algn="l"/>
            <a:endParaRPr lang="en-US" sz="3200" dirty="0" smtClean="0">
              <a:solidFill>
                <a:srgbClr val="002060"/>
              </a:solidFill>
            </a:endParaRPr>
          </a:p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Amygdala**</a:t>
            </a:r>
          </a:p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     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vs.</a:t>
            </a:r>
          </a:p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Prefrontal</a:t>
            </a:r>
          </a:p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Cortex **</a:t>
            </a:r>
          </a:p>
          <a:p>
            <a:pPr lvl="1" algn="l"/>
            <a:endParaRPr lang="en-US" sz="3200" dirty="0">
              <a:solidFill>
                <a:srgbClr val="002060"/>
              </a:solidFill>
            </a:endParaRPr>
          </a:p>
          <a:p>
            <a:pPr lvl="1" algn="l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Paul\AppData\Local\Microsoft\Windows\INetCache\IE\BB5NXPJG\1200px-Ansicht_vom_Lindenhof_auf_das_Ziffernblatt_der_Kirche_St._Peter_in_Zürich_2011-08-0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191000"/>
            <a:ext cx="3150112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4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Emotional Intelligence</a:t>
            </a:r>
            <a:br>
              <a:rPr lang="en-US" sz="3200" dirty="0" smtClean="0"/>
            </a:br>
            <a:r>
              <a:rPr lang="en-US" sz="3200" dirty="0" smtClean="0"/>
              <a:t>Quadrant 1: </a:t>
            </a:r>
            <a:r>
              <a:rPr lang="en-US" sz="3200" b="1" dirty="0" smtClean="0"/>
              <a:t>SELF UNDERSTANDING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IDENTIFYING FEELINGS</a:t>
            </a:r>
          </a:p>
          <a:p>
            <a:pPr lvl="1"/>
            <a:r>
              <a:rPr lang="en-US" dirty="0" smtClean="0"/>
              <a:t>Anxiety; Hopelessness; Numbness; Shame; etc.</a:t>
            </a:r>
          </a:p>
          <a:p>
            <a:pPr lvl="1"/>
            <a:r>
              <a:rPr lang="en-US" dirty="0" smtClean="0"/>
              <a:t>Enthusiasm; Challenged; Positive Anxiousness/Anticipation </a:t>
            </a:r>
          </a:p>
          <a:p>
            <a:endParaRPr lang="en-US" dirty="0" smtClean="0"/>
          </a:p>
          <a:p>
            <a:r>
              <a:rPr lang="en-US" dirty="0" smtClean="0"/>
              <a:t>EVALUATING MOOD FROM MOMENT TO MOMENT</a:t>
            </a:r>
          </a:p>
          <a:p>
            <a:pPr lvl="1"/>
            <a:r>
              <a:rPr lang="en-US" dirty="0" smtClean="0"/>
              <a:t>(Where am I on the Stress Scale?)</a:t>
            </a:r>
          </a:p>
          <a:p>
            <a:endParaRPr lang="en-US" dirty="0" smtClean="0"/>
          </a:p>
          <a:p>
            <a:r>
              <a:rPr lang="en-US" dirty="0" smtClean="0"/>
              <a:t>AWARENESS OF SELF-TALK</a:t>
            </a:r>
          </a:p>
          <a:p>
            <a:pPr lvl="1"/>
            <a:r>
              <a:rPr lang="en-US" dirty="0" smtClean="0"/>
              <a:t>Internal Messages (Positive vs Negative)</a:t>
            </a:r>
          </a:p>
          <a:p>
            <a:endParaRPr lang="en-US" dirty="0" smtClean="0"/>
          </a:p>
          <a:p>
            <a:r>
              <a:rPr lang="en-US" dirty="0" smtClean="0"/>
              <a:t>INSIGHT INTO STRENGTHS/WEAKNESSES</a:t>
            </a:r>
          </a:p>
        </p:txBody>
      </p:sp>
    </p:spTree>
    <p:extLst>
      <p:ext uri="{BB962C8B-B14F-4D97-AF65-F5344CB8AC3E}">
        <p14:creationId xmlns:p14="http://schemas.microsoft.com/office/powerpoint/2010/main" val="167569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An Application of Cognitive Behavioral Therapy; </a:t>
            </a:r>
            <a:r>
              <a:rPr lang="en-US" sz="2000" dirty="0" smtClean="0"/>
              <a:t>Donald Meichenbaum; </a:t>
            </a:r>
            <a:r>
              <a:rPr lang="en-US" sz="2000" u="sng" dirty="0" smtClean="0"/>
              <a:t>Roadmap to Resilience (2012)</a:t>
            </a:r>
            <a:endParaRPr lang="en-US" sz="20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fontScale="85000" lnSpcReduction="20000"/>
          </a:bodyPr>
          <a:lstStyle/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Self-Awareness and application of CBT:</a:t>
            </a:r>
          </a:p>
          <a:p>
            <a:pPr lvl="1" algn="l"/>
            <a:r>
              <a:rPr lang="en-US" b="1" u="sng" dirty="0" smtClean="0">
                <a:solidFill>
                  <a:srgbClr val="002060"/>
                </a:solidFill>
              </a:rPr>
              <a:t>12:00: </a:t>
            </a:r>
            <a:r>
              <a:rPr lang="en-US" dirty="0" smtClean="0">
                <a:solidFill>
                  <a:srgbClr val="002060"/>
                </a:solidFill>
              </a:rPr>
              <a:t>Triggers(int./ext.);</a:t>
            </a:r>
          </a:p>
          <a:p>
            <a:pPr lvl="1" algn="l"/>
            <a:r>
              <a:rPr lang="en-US" b="1" u="sng" dirty="0" smtClean="0">
                <a:solidFill>
                  <a:srgbClr val="002060"/>
                </a:solidFill>
              </a:rPr>
              <a:t>3:00</a:t>
            </a:r>
            <a:r>
              <a:rPr lang="en-US" dirty="0" smtClean="0">
                <a:solidFill>
                  <a:srgbClr val="002060"/>
                </a:solidFill>
              </a:rPr>
              <a:t>:   Brain’s chemical stress response; </a:t>
            </a:r>
          </a:p>
          <a:p>
            <a:pPr lvl="1" algn="l"/>
            <a:r>
              <a:rPr lang="en-US" b="1" u="sng" dirty="0" smtClean="0">
                <a:solidFill>
                  <a:srgbClr val="002060"/>
                </a:solidFill>
              </a:rPr>
              <a:t>6:00</a:t>
            </a:r>
            <a:r>
              <a:rPr lang="en-US" dirty="0" smtClean="0">
                <a:solidFill>
                  <a:srgbClr val="002060"/>
                </a:solidFill>
              </a:rPr>
              <a:t>    Pause &amp; re-engage Prefrontal Cortex; (5:00 to 7:00 o'clock) </a:t>
            </a:r>
          </a:p>
          <a:p>
            <a:pPr lvl="1" algn="l"/>
            <a:r>
              <a:rPr lang="en-US" b="1" u="sng" dirty="0" smtClean="0">
                <a:solidFill>
                  <a:srgbClr val="002060"/>
                </a:solidFill>
              </a:rPr>
              <a:t>9:00</a:t>
            </a:r>
            <a:r>
              <a:rPr lang="en-US" dirty="0" smtClean="0">
                <a:solidFill>
                  <a:srgbClr val="002060"/>
                </a:solidFill>
              </a:rPr>
              <a:t>   Prefer “Responding” over “Reacting”</a:t>
            </a:r>
            <a:r>
              <a:rPr lang="en-US" sz="3200" dirty="0" smtClean="0">
                <a:solidFill>
                  <a:srgbClr val="002060"/>
                </a:solidFill>
              </a:rPr>
              <a:t>.</a:t>
            </a:r>
          </a:p>
          <a:p>
            <a:pPr lvl="1" algn="l"/>
            <a:endParaRPr lang="en-US" sz="3200" dirty="0" smtClean="0">
              <a:solidFill>
                <a:srgbClr val="002060"/>
              </a:solidFill>
            </a:endParaRPr>
          </a:p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Amygdala</a:t>
            </a:r>
          </a:p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     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vs.</a:t>
            </a:r>
          </a:p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Prefrontal</a:t>
            </a:r>
          </a:p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Cortex</a:t>
            </a:r>
          </a:p>
          <a:p>
            <a:pPr lvl="1" algn="l"/>
            <a:endParaRPr lang="en-US" sz="3200" dirty="0">
              <a:solidFill>
                <a:srgbClr val="002060"/>
              </a:solidFill>
            </a:endParaRPr>
          </a:p>
          <a:p>
            <a:pPr lvl="1" algn="l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Paul\AppData\Local\Microsoft\Windows\INetCache\IE\BB5NXPJG\1200px-Ansicht_vom_Lindenhof_auf_das_Ziffernblatt_der_Kirche_St._Peter_in_Zürich_2011-08-0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191000"/>
            <a:ext cx="3150112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673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/>
          <p:cNvSpPr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en-US" sz="3800" dirty="0" smtClean="0">
                <a:solidFill>
                  <a:schemeClr val="tx2"/>
                </a:solidFill>
              </a:rPr>
              <a:t>The Basics of Emotional Intelligence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(Adapted from Daniel Goleman;  </a:t>
            </a:r>
            <a:r>
              <a:rPr lang="en-US" sz="1600" b="1" u="sng" dirty="0">
                <a:solidFill>
                  <a:schemeClr val="tx2"/>
                </a:solidFill>
              </a:rPr>
              <a:t>Emotional Intelligence </a:t>
            </a:r>
            <a:r>
              <a:rPr lang="en-US" sz="1600" dirty="0" smtClean="0">
                <a:solidFill>
                  <a:schemeClr val="tx2"/>
                </a:solidFill>
              </a:rPr>
              <a:t>:  (1995, 2006) </a:t>
            </a:r>
            <a:r>
              <a:rPr lang="en-US" sz="1600" dirty="0">
                <a:solidFill>
                  <a:schemeClr val="tx2"/>
                </a:solidFill>
              </a:rPr>
              <a:t>,  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124" name="Text Box 40"/>
          <p:cNvSpPr txBox="1">
            <a:spLocks noChangeArrowheads="1"/>
          </p:cNvSpPr>
          <p:nvPr/>
        </p:nvSpPr>
        <p:spPr bwMode="auto">
          <a:xfrm>
            <a:off x="914400" y="22098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1295400" y="2057400"/>
            <a:ext cx="29977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400" dirty="0" smtClean="0"/>
              <a:t>1</a:t>
            </a:r>
            <a:r>
              <a:rPr lang="en-US" sz="2800" dirty="0" smtClean="0"/>
              <a:t>. </a:t>
            </a:r>
            <a:r>
              <a:rPr lang="en-US" dirty="0" smtClean="0"/>
              <a:t>SELF </a:t>
            </a:r>
            <a:r>
              <a:rPr lang="en-US" dirty="0"/>
              <a:t>UNDERSTANDING</a:t>
            </a:r>
          </a:p>
        </p:txBody>
      </p:sp>
      <p:sp>
        <p:nvSpPr>
          <p:cNvPr id="33841" name="Text Box 49"/>
          <p:cNvSpPr txBox="1">
            <a:spLocks noChangeArrowheads="1"/>
          </p:cNvSpPr>
          <p:nvPr/>
        </p:nvSpPr>
        <p:spPr bwMode="auto">
          <a:xfrm>
            <a:off x="1447800" y="2667000"/>
            <a:ext cx="2590800" cy="108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400" dirty="0" smtClean="0"/>
              <a:t>I Know Myself: </a:t>
            </a:r>
          </a:p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400" dirty="0" smtClean="0"/>
              <a:t>Regulation vs  dysregulation</a:t>
            </a:r>
          </a:p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400" dirty="0" smtClean="0"/>
              <a:t>“Stress Scale”</a:t>
            </a:r>
          </a:p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400" dirty="0" smtClean="0"/>
              <a:t>1—(3—7)---10</a:t>
            </a:r>
            <a:endParaRPr lang="en-US" sz="1400" dirty="0"/>
          </a:p>
        </p:txBody>
      </p:sp>
      <p:sp>
        <p:nvSpPr>
          <p:cNvPr id="33842" name="Text Box 50"/>
          <p:cNvSpPr txBox="1">
            <a:spLocks noChangeArrowheads="1"/>
          </p:cNvSpPr>
          <p:nvPr/>
        </p:nvSpPr>
        <p:spPr bwMode="auto">
          <a:xfrm>
            <a:off x="5045223" y="2036087"/>
            <a:ext cx="2286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400" dirty="0" smtClean="0"/>
              <a:t>2</a:t>
            </a:r>
            <a:r>
              <a:rPr lang="en-US" dirty="0" smtClean="0"/>
              <a:t>. SELF-AWARENESS &amp;  SELF-REGULATION</a:t>
            </a:r>
            <a:endParaRPr lang="en-US" dirty="0"/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5367639" y="2796266"/>
            <a:ext cx="1824538" cy="82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400" dirty="0"/>
              <a:t>“I can </a:t>
            </a:r>
            <a:r>
              <a:rPr lang="en-US" sz="1400" dirty="0" smtClean="0"/>
              <a:t>manage </a:t>
            </a:r>
            <a:r>
              <a:rPr lang="en-US" sz="1400" dirty="0"/>
              <a:t>myself</a:t>
            </a:r>
            <a:r>
              <a:rPr lang="en-US" sz="1400" dirty="0" smtClean="0"/>
              <a:t>”</a:t>
            </a:r>
          </a:p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400" dirty="0" smtClean="0"/>
              <a:t>“Mindfulness”</a:t>
            </a:r>
          </a:p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400" dirty="0" smtClean="0"/>
              <a:t>“Emotional Self-Care”</a:t>
            </a:r>
            <a:endParaRPr lang="en-US" sz="1400" dirty="0"/>
          </a:p>
        </p:txBody>
      </p:sp>
      <p:sp>
        <p:nvSpPr>
          <p:cNvPr id="33844" name="Text Box 52"/>
          <p:cNvSpPr txBox="1">
            <a:spLocks noChangeArrowheads="1"/>
          </p:cNvSpPr>
          <p:nvPr/>
        </p:nvSpPr>
        <p:spPr bwMode="auto">
          <a:xfrm>
            <a:off x="1600200" y="4191000"/>
            <a:ext cx="2438400" cy="1215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3</a:t>
            </a:r>
            <a:r>
              <a:rPr lang="en-US" sz="2800" dirty="0" smtClean="0"/>
              <a:t>.</a:t>
            </a:r>
            <a:r>
              <a:rPr lang="en-US" dirty="0" smtClean="0"/>
              <a:t>UNDERSTANDING OTHERS</a:t>
            </a:r>
          </a:p>
          <a:p>
            <a:pPr algn="ctr">
              <a:spcBef>
                <a:spcPct val="50000"/>
              </a:spcBef>
            </a:pPr>
            <a:r>
              <a:rPr lang="en-US" dirty="0" smtClean="0"/>
              <a:t>“Empathy”</a:t>
            </a:r>
            <a:endParaRPr lang="en-US" dirty="0"/>
          </a:p>
        </p:txBody>
      </p:sp>
      <p:sp>
        <p:nvSpPr>
          <p:cNvPr id="33846" name="Text Box 54"/>
          <p:cNvSpPr txBox="1">
            <a:spLocks noChangeArrowheads="1"/>
          </p:cNvSpPr>
          <p:nvPr/>
        </p:nvSpPr>
        <p:spPr bwMode="auto">
          <a:xfrm>
            <a:off x="4724400" y="4191000"/>
            <a:ext cx="35898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4</a:t>
            </a:r>
            <a:r>
              <a:rPr lang="en-US" sz="2400" dirty="0" smtClean="0"/>
              <a:t>. </a:t>
            </a:r>
            <a:r>
              <a:rPr lang="en-US" dirty="0" smtClean="0"/>
              <a:t>MANAGING </a:t>
            </a:r>
            <a:r>
              <a:rPr lang="en-US" dirty="0"/>
              <a:t>RELATIONSHIPS</a:t>
            </a:r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5025586" y="4649357"/>
            <a:ext cx="2620397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dirty="0" smtClean="0"/>
              <a:t>Effective Care Provision</a:t>
            </a:r>
          </a:p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dirty="0" smtClean="0"/>
              <a:t> Collaboration</a:t>
            </a:r>
          </a:p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dirty="0" smtClean="0"/>
              <a:t>Problem Solving</a:t>
            </a:r>
            <a:endParaRPr lang="en-US" sz="2000" dirty="0"/>
          </a:p>
        </p:txBody>
      </p:sp>
      <p:sp>
        <p:nvSpPr>
          <p:cNvPr id="5133" name="Line 69"/>
          <p:cNvSpPr>
            <a:spLocks noChangeShapeType="1"/>
          </p:cNvSpPr>
          <p:nvPr/>
        </p:nvSpPr>
        <p:spPr bwMode="auto">
          <a:xfrm>
            <a:off x="4572000" y="1905000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34" name="Line 70"/>
          <p:cNvSpPr>
            <a:spLocks noChangeShapeType="1"/>
          </p:cNvSpPr>
          <p:nvPr/>
        </p:nvSpPr>
        <p:spPr bwMode="auto">
          <a:xfrm>
            <a:off x="762000" y="1905000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35" name="Line 71"/>
          <p:cNvSpPr>
            <a:spLocks noChangeShapeType="1"/>
          </p:cNvSpPr>
          <p:nvPr/>
        </p:nvSpPr>
        <p:spPr bwMode="auto">
          <a:xfrm>
            <a:off x="762000" y="3733800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36" name="Line 72"/>
          <p:cNvSpPr>
            <a:spLocks noChangeShapeType="1"/>
          </p:cNvSpPr>
          <p:nvPr/>
        </p:nvSpPr>
        <p:spPr bwMode="auto">
          <a:xfrm>
            <a:off x="762000" y="5943600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37" name="Line 73"/>
          <p:cNvSpPr>
            <a:spLocks noChangeShapeType="1"/>
          </p:cNvSpPr>
          <p:nvPr/>
        </p:nvSpPr>
        <p:spPr bwMode="auto">
          <a:xfrm>
            <a:off x="762000" y="1905000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38" name="Line 74"/>
          <p:cNvSpPr>
            <a:spLocks noChangeShapeType="1"/>
          </p:cNvSpPr>
          <p:nvPr/>
        </p:nvSpPr>
        <p:spPr bwMode="auto">
          <a:xfrm>
            <a:off x="8382000" y="1905000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36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42" grpId="0"/>
      <p:bldP spid="33843" grpId="0"/>
      <p:bldP spid="33844" grpId="0"/>
      <p:bldP spid="33846" grpId="0"/>
      <p:bldP spid="338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pPr lvl="1"/>
            <a:r>
              <a:rPr lang="en-US" sz="4000" dirty="0" smtClean="0">
                <a:solidFill>
                  <a:srgbClr val="002060"/>
                </a:solidFill>
              </a:rPr>
              <a:t>Self vs Systemic Changes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Neurasthenia 1869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Lassitude, fatigue, headache, irritability, chiefly associated with emotional distress/disturbance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Burnout 1974 (refined 1980) 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Emotional exhaustion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Depersonalization (disengagement)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Negative self evaluation of one’s efforts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6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pPr lvl="1" algn="l"/>
            <a:r>
              <a:rPr lang="en-US" sz="3200" b="1" dirty="0" smtClean="0">
                <a:solidFill>
                  <a:srgbClr val="002060"/>
                </a:solidFill>
              </a:rPr>
              <a:t>Adaptive Coping Strategies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“We are not survival of the fittest, we are survival of the </a:t>
            </a:r>
            <a:r>
              <a:rPr lang="en-US" i="1" dirty="0" smtClean="0">
                <a:solidFill>
                  <a:srgbClr val="002060"/>
                </a:solidFill>
              </a:rPr>
              <a:t>nurtured.</a:t>
            </a:r>
            <a:r>
              <a:rPr lang="en-US" dirty="0" smtClean="0">
                <a:solidFill>
                  <a:srgbClr val="002060"/>
                </a:solidFill>
              </a:rPr>
              <a:t>” (Consideration for improved physical, mental and emotional self-care) </a:t>
            </a:r>
            <a:r>
              <a:rPr lang="en-US" sz="2400" dirty="0" smtClean="0">
                <a:solidFill>
                  <a:srgbClr val="002060"/>
                </a:solidFill>
              </a:rPr>
              <a:t>Louis Cozolino, Ph.D.  Psychologist (2018)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“Start where you are. Use what you have. Do what you can.”</a:t>
            </a:r>
            <a:r>
              <a:rPr lang="en-US" sz="2400" dirty="0" smtClean="0">
                <a:solidFill>
                  <a:srgbClr val="002060"/>
                </a:solidFill>
              </a:rPr>
              <a:t> Arthur Ashe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38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fontScale="92500" lnSpcReduction="10000"/>
          </a:bodyPr>
          <a:lstStyle/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Adaptive Coping Strategies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Remain connected with colleagues;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Consult (formal and informal)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Adhere to a routine/schedule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Personal: “I”/”Self” time, healthy network of family &amp; friends (</a:t>
            </a:r>
            <a:r>
              <a:rPr lang="en-US" b="1" u="sng" dirty="0" smtClean="0">
                <a:solidFill>
                  <a:srgbClr val="002060"/>
                </a:solidFill>
              </a:rPr>
              <a:t>WORK/LIFE BALANCE)</a:t>
            </a:r>
            <a:endParaRPr lang="en-US" dirty="0" smtClean="0">
              <a:solidFill>
                <a:srgbClr val="002060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Professional: (</a:t>
            </a:r>
            <a:r>
              <a:rPr lang="en-US" b="1" i="1" dirty="0" smtClean="0">
                <a:solidFill>
                  <a:srgbClr val="002060"/>
                </a:solidFill>
              </a:rPr>
              <a:t>ASPIRATIONAL) 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limit # of cases; 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be aware of types of difficult cases and limit your vulnerabilities;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 schedule and manage EMR (notes, reports, etc.);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Collegial support,(consult and general)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56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fontScale="92500"/>
          </a:bodyPr>
          <a:lstStyle/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Truths: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You are not alone (</a:t>
            </a:r>
            <a:r>
              <a:rPr lang="en-US" sz="2400" b="1" u="sng" dirty="0" smtClean="0">
                <a:solidFill>
                  <a:srgbClr val="002060"/>
                </a:solidFill>
              </a:rPr>
              <a:t>85% moderate to severe)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Everyone is dealing with numerous stressors, many medical professionals are experiencing burned-out, and/or experiencing symptoms of “compassion fatigue” or “vicarious traumatization”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You are not stressed because you are weak. You are stress is a by-product of the </a:t>
            </a:r>
            <a:r>
              <a:rPr lang="en-US" sz="2400" i="1" dirty="0" smtClean="0">
                <a:solidFill>
                  <a:srgbClr val="002060"/>
                </a:solidFill>
              </a:rPr>
              <a:t>care-intense work</a:t>
            </a:r>
            <a:r>
              <a:rPr lang="en-US" sz="2400" dirty="0" smtClean="0">
                <a:solidFill>
                  <a:srgbClr val="002060"/>
                </a:solidFill>
              </a:rPr>
              <a:t> that you do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It is unrealistic to do this work without expecting some moderate levels of distress 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27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Truths cont.</a:t>
            </a:r>
            <a:r>
              <a:rPr lang="en-US" sz="3200" dirty="0"/>
              <a:t> Navigating Life After Residency</a:t>
            </a:r>
            <a:endParaRPr lang="en-US" sz="3200" dirty="0" smtClean="0">
              <a:solidFill>
                <a:srgbClr val="002060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The </a:t>
            </a:r>
            <a:r>
              <a:rPr lang="en-US" sz="2400" i="1" dirty="0" smtClean="0">
                <a:solidFill>
                  <a:srgbClr val="002060"/>
                </a:solidFill>
              </a:rPr>
              <a:t>misconceptions</a:t>
            </a:r>
            <a:r>
              <a:rPr lang="en-US" sz="2400" dirty="0" smtClean="0">
                <a:solidFill>
                  <a:srgbClr val="002060"/>
                </a:solidFill>
              </a:rPr>
              <a:t> about our vulnerability to stressors in our work prohibits us from be intentional about </a:t>
            </a:r>
            <a:r>
              <a:rPr lang="en-US" sz="2400" b="1" i="1" u="sng" dirty="0" smtClean="0">
                <a:solidFill>
                  <a:srgbClr val="002060"/>
                </a:solidFill>
              </a:rPr>
              <a:t>preventative and restorative self-care.</a:t>
            </a:r>
          </a:p>
          <a:p>
            <a:pPr lvl="1" algn="l"/>
            <a:endParaRPr lang="en-US" sz="2400" dirty="0" smtClean="0">
              <a:solidFill>
                <a:srgbClr val="002060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When we recognize (self-awareness), accept and acknowledge our vulnerabilities the </a:t>
            </a:r>
            <a:r>
              <a:rPr lang="en-US" sz="2400" b="1" i="1" dirty="0" smtClean="0">
                <a:solidFill>
                  <a:srgbClr val="002060"/>
                </a:solidFill>
              </a:rPr>
              <a:t>real healing and resiliency </a:t>
            </a:r>
            <a:r>
              <a:rPr lang="en-US" sz="2400" dirty="0" smtClean="0">
                <a:solidFill>
                  <a:srgbClr val="002060"/>
                </a:solidFill>
              </a:rPr>
              <a:t>begin. 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55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Why Self-Care:</a:t>
            </a:r>
          </a:p>
          <a:p>
            <a:pPr lvl="1" algn="l"/>
            <a:endParaRPr lang="en-US" sz="1050" dirty="0">
              <a:solidFill>
                <a:srgbClr val="002060"/>
              </a:solidFill>
            </a:endParaRPr>
          </a:p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“Self-care is not a narcissistic luxury to be fulfilled as time permits….</a:t>
            </a:r>
            <a:r>
              <a:rPr lang="en-US" sz="3200" dirty="0">
                <a:solidFill>
                  <a:srgbClr val="002060"/>
                </a:solidFill>
              </a:rPr>
              <a:t>i</a:t>
            </a:r>
            <a:r>
              <a:rPr lang="en-US" sz="3200" dirty="0" smtClean="0">
                <a:solidFill>
                  <a:srgbClr val="002060"/>
                </a:solidFill>
              </a:rPr>
              <a:t>t is a human requisite, a clinical necessity and an ethical imperative.” </a:t>
            </a:r>
            <a:r>
              <a:rPr lang="en-US" sz="2000" dirty="0" smtClean="0">
                <a:solidFill>
                  <a:srgbClr val="002060"/>
                </a:solidFill>
              </a:rPr>
              <a:t>(Norcross and Vandenbos, 2018)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16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Why Self-Care?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Intense giving of oneself to enhance the lives of others; Giving of oneself (The therapeutic alliance) is the constant requirement for successful outcomes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Physicians as the instruments; We use ourselves (constant engagement) as the method of change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A primary benefit of our work often derives from the “relationship intense” work of the therapeutic alliance.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02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Self-Care</a:t>
            </a:r>
          </a:p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Comprised of Three Processes</a:t>
            </a:r>
            <a:r>
              <a:rPr lang="en-US" sz="3200" dirty="0" smtClean="0">
                <a:solidFill>
                  <a:srgbClr val="002060"/>
                </a:solidFill>
                <a:sym typeface="Wingdings" panose="05000000000000000000" pitchFamily="2" charset="2"/>
              </a:rPr>
              <a:t>: </a:t>
            </a:r>
            <a:r>
              <a:rPr lang="en-US" sz="2000" dirty="0" smtClean="0">
                <a:solidFill>
                  <a:srgbClr val="002060"/>
                </a:solidFill>
                <a:sym typeface="Wingdings" panose="05000000000000000000" pitchFamily="2" charset="2"/>
              </a:rPr>
              <a:t>(Baker 2003)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  <a:sym typeface="Wingdings" panose="05000000000000000000" pitchFamily="2" charset="2"/>
              </a:rPr>
              <a:t>Self-awareness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  <a:sym typeface="Wingdings" panose="05000000000000000000" pitchFamily="2" charset="2"/>
              </a:rPr>
              <a:t>Self-Regulation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  <a:sym typeface="Wingdings" panose="05000000000000000000" pitchFamily="2" charset="2"/>
              </a:rPr>
              <a:t>Balance of Connections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sym typeface="Wingdings" panose="05000000000000000000" pitchFamily="2" charset="2"/>
              </a:rPr>
              <a:t>“Pie of Life”—exercise(if there is time)</a:t>
            </a:r>
          </a:p>
          <a:p>
            <a:pPr marL="1828800" lvl="3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sym typeface="Wingdings" panose="05000000000000000000" pitchFamily="2" charset="2"/>
              </a:rPr>
              <a:t>Create and define resources within each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 algn="l"/>
            <a:endParaRPr lang="en-US" dirty="0" smtClean="0">
              <a:solidFill>
                <a:srgbClr val="002060"/>
              </a:solidFill>
            </a:endParaRPr>
          </a:p>
          <a:p>
            <a:pPr lvl="1" algn="l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16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pPr lvl="1" algn="l"/>
            <a:r>
              <a:rPr lang="en-US" sz="3200" u="sng" dirty="0" smtClean="0">
                <a:solidFill>
                  <a:srgbClr val="002060"/>
                </a:solidFill>
              </a:rPr>
              <a:t>CBT: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Sometimes an </a:t>
            </a:r>
            <a:r>
              <a:rPr lang="en-US" sz="2400" b="1" u="sng" dirty="0" smtClean="0">
                <a:solidFill>
                  <a:srgbClr val="002060"/>
                </a:solidFill>
              </a:rPr>
              <a:t>initial </a:t>
            </a:r>
            <a:r>
              <a:rPr lang="en-US" sz="2400" dirty="0" smtClean="0">
                <a:solidFill>
                  <a:srgbClr val="002060"/>
                </a:solidFill>
              </a:rPr>
              <a:t>reactions may need a “6 o’clock pause,” with alternative </a:t>
            </a:r>
            <a:r>
              <a:rPr lang="en-US" sz="2400" b="1" u="sng" dirty="0" smtClean="0">
                <a:solidFill>
                  <a:srgbClr val="002060"/>
                </a:solidFill>
              </a:rPr>
              <a:t>response</a:t>
            </a:r>
            <a:r>
              <a:rPr lang="en-US" sz="2400" dirty="0" smtClean="0">
                <a:solidFill>
                  <a:srgbClr val="002060"/>
                </a:solidFill>
              </a:rPr>
              <a:t> considerations: “Stabilizing Arms”</a:t>
            </a:r>
          </a:p>
          <a:p>
            <a:pPr lvl="1" algn="l"/>
            <a:r>
              <a:rPr lang="en-US" sz="2400" i="1" dirty="0" smtClean="0">
                <a:solidFill>
                  <a:srgbClr val="002060"/>
                </a:solidFill>
              </a:rPr>
              <a:t>sledgehammer</a:t>
            </a:r>
            <a:r>
              <a:rPr lang="en-US" sz="2400" b="1" i="1" dirty="0" smtClean="0">
                <a:solidFill>
                  <a:srgbClr val="002060"/>
                </a:solidFill>
              </a:rPr>
              <a:t> vs. </a:t>
            </a:r>
            <a:r>
              <a:rPr lang="en-US" sz="2400" i="1" dirty="0" smtClean="0">
                <a:solidFill>
                  <a:srgbClr val="002060"/>
                </a:solidFill>
              </a:rPr>
              <a:t>needle-nose pliers &amp; WD40</a:t>
            </a:r>
            <a:endParaRPr lang="en-US" i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4038600"/>
            <a:ext cx="3352800" cy="22964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90676" y="3777126"/>
            <a:ext cx="2296448" cy="281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8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>
                <a:solidFill>
                  <a:srgbClr val="002060"/>
                </a:solidFill>
              </a:rPr>
              <a:t>SELF-CARE STRATEGIES: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Consult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Colleagues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Family and Friends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Professional Help, 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PCP, Physician Wellness Program, Others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Healthy Life style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Nutrition and sleep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Intentionally balanced work life scheduling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Commit to Exercise (Simple walking routine)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Decreases 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smtClean="0">
                <a:solidFill>
                  <a:srgbClr val="002060"/>
                </a:solidFill>
              </a:rPr>
              <a:t>mood distress, (anxiety and depression)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Improves focus and attention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1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pPr lvl="1"/>
            <a:r>
              <a:rPr lang="en-US" sz="4000" b="1" dirty="0" smtClean="0">
                <a:solidFill>
                  <a:srgbClr val="002060"/>
                </a:solidFill>
              </a:rPr>
              <a:t>Self-care potentiates---Selflessness </a:t>
            </a:r>
            <a:endParaRPr lang="en-US" sz="4000" b="1" dirty="0">
              <a:solidFill>
                <a:srgbClr val="002060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more I take care of myself, truly do, the more I have for others in the best sense. (</a:t>
            </a:r>
            <a:r>
              <a:rPr lang="en-US" sz="1800" dirty="0" smtClean="0">
                <a:solidFill>
                  <a:srgbClr val="002060"/>
                </a:solidFill>
              </a:rPr>
              <a:t>“Sharpen the Saw”, Covey 1989 </a:t>
            </a:r>
            <a:r>
              <a:rPr lang="en-US" sz="1800" u="sng" dirty="0" smtClean="0">
                <a:solidFill>
                  <a:srgbClr val="002060"/>
                </a:solidFill>
              </a:rPr>
              <a:t>7 Habits of Highly Effective People</a:t>
            </a:r>
            <a:r>
              <a:rPr lang="en-US" sz="1800" dirty="0" smtClean="0">
                <a:solidFill>
                  <a:srgbClr val="002060"/>
                </a:solidFill>
              </a:rPr>
              <a:t>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 algn="l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93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fontScale="92500"/>
          </a:bodyPr>
          <a:lstStyle/>
          <a:p>
            <a:pPr lvl="1"/>
            <a:r>
              <a:rPr lang="en-US" sz="4000" dirty="0" smtClean="0">
                <a:solidFill>
                  <a:srgbClr val="002060"/>
                </a:solidFill>
              </a:rPr>
              <a:t>Self vs Systemic Changes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Resiliency vs Resistance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Resiliency: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Cope, respond to change and return to a former state of normal functioning, (Individual use of wellness resources)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Resistance to Systemic changes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Intentionality regarding advocating for positive changes for physicians and patients, (Systemic /organizational involvement; OSMA, OCMA, TCMS, AMA) 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marL="1828800" lvl="3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1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fontScale="92500"/>
          </a:bodyPr>
          <a:lstStyle/>
          <a:p>
            <a:pPr lvl="1"/>
            <a:r>
              <a:rPr lang="en-US" b="1" dirty="0" smtClean="0">
                <a:solidFill>
                  <a:srgbClr val="002060"/>
                </a:solidFill>
              </a:rPr>
              <a:t>Self-care potentiates---</a:t>
            </a:r>
            <a:r>
              <a:rPr lang="en-US" b="1" i="1" dirty="0" smtClean="0">
                <a:solidFill>
                  <a:srgbClr val="002060"/>
                </a:solidFill>
              </a:rPr>
              <a:t>Selflessness </a:t>
            </a:r>
            <a:endParaRPr lang="en-US" b="1" i="1" dirty="0">
              <a:solidFill>
                <a:srgbClr val="002060"/>
              </a:solidFill>
            </a:endParaRPr>
          </a:p>
          <a:p>
            <a:pPr lvl="1" algn="l"/>
            <a:r>
              <a:rPr lang="en-US" dirty="0" smtClean="0">
                <a:solidFill>
                  <a:srgbClr val="002060"/>
                </a:solidFill>
              </a:rPr>
              <a:t>Being </a:t>
            </a:r>
            <a:r>
              <a:rPr lang="en-US" b="1" i="1" dirty="0" smtClean="0">
                <a:solidFill>
                  <a:srgbClr val="002060"/>
                </a:solidFill>
              </a:rPr>
              <a:t>selfless</a:t>
            </a:r>
            <a:r>
              <a:rPr lang="en-US" dirty="0" smtClean="0">
                <a:solidFill>
                  <a:srgbClr val="002060"/>
                </a:solidFill>
              </a:rPr>
              <a:t> helps us identify and connect with others, and that in and of itself is rewarding. It helps squash our egos because we are not acting out of pride or for a desire to be noticed. Selflessness helps us act from our hearts and souls instead of our egos, tapping  into our true capacities for </a:t>
            </a:r>
            <a:r>
              <a:rPr lang="en-US" b="1" i="1" dirty="0" smtClean="0">
                <a:solidFill>
                  <a:srgbClr val="002060"/>
                </a:solidFill>
              </a:rPr>
              <a:t>authentic empathy, </a:t>
            </a:r>
            <a:r>
              <a:rPr lang="en-US" dirty="0" smtClean="0">
                <a:solidFill>
                  <a:srgbClr val="002060"/>
                </a:solidFill>
              </a:rPr>
              <a:t>an essential element for effective problem solving and </a:t>
            </a:r>
            <a:r>
              <a:rPr lang="en-US" b="1" i="1" dirty="0" smtClean="0">
                <a:solidFill>
                  <a:srgbClr val="002060"/>
                </a:solidFill>
              </a:rPr>
              <a:t>service </a:t>
            </a:r>
            <a:r>
              <a:rPr lang="en-US" dirty="0" smtClean="0">
                <a:solidFill>
                  <a:srgbClr val="002060"/>
                </a:solidFill>
              </a:rPr>
              <a:t>with and for others</a:t>
            </a:r>
            <a:r>
              <a:rPr lang="en-US" b="1" i="1" dirty="0" smtClean="0">
                <a:solidFill>
                  <a:srgbClr val="002060"/>
                </a:solidFill>
              </a:rPr>
              <a:t>.</a:t>
            </a:r>
            <a:endParaRPr lang="en-US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04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Barriers to Support for Stress and  Burnout: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Lack of Time (78%)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Productivity demands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EMR ands other admin duties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Access/ease of availability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Unresponsive management (66%)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Stigma of asking for help (60%)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Confidentiality/privacy concerns (53%)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Awareness of services (53%)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26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Oklahoma Physician Wellness Program: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Initiated December 2017 OCMS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OSMA -- April 2020 Rural PWP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TCMS -- Spring 2020 PWP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OSMA -- Spring 2020 Statewide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To date Approx. 150 recipients Statewide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Average 4 session per recipient , 8 sessions available recipient per year. </a:t>
            </a:r>
          </a:p>
        </p:txBody>
      </p:sp>
    </p:spTree>
    <p:extLst>
      <p:ext uri="{BB962C8B-B14F-4D97-AF65-F5344CB8AC3E}">
        <p14:creationId xmlns:p14="http://schemas.microsoft.com/office/powerpoint/2010/main" val="341611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Oklahoma Physician Wellness Programs: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Confidential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Consultation vs Therapy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No Diagnosis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No electronic records of consultations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No fees</a:t>
            </a:r>
          </a:p>
        </p:txBody>
      </p:sp>
    </p:spTree>
    <p:extLst>
      <p:ext uri="{BB962C8B-B14F-4D97-AF65-F5344CB8AC3E}">
        <p14:creationId xmlns:p14="http://schemas.microsoft.com/office/powerpoint/2010/main" val="279738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Access Physician </a:t>
            </a:r>
            <a:r>
              <a:rPr lang="en-US" smtClean="0">
                <a:solidFill>
                  <a:srgbClr val="002060"/>
                </a:solidFill>
              </a:rPr>
              <a:t>Wellness Program through</a:t>
            </a:r>
            <a:r>
              <a:rPr lang="en-US" dirty="0" smtClean="0">
                <a:solidFill>
                  <a:srgbClr val="002060"/>
                </a:solidFill>
              </a:rPr>
              <a:t>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</a:rPr>
              <a:t>OCMS (405) 340-4321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</a:rPr>
              <a:t>okcountymed.org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</a:rPr>
              <a:t>TCMS (918) 743-6184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</a:rPr>
              <a:t>tcmsok.org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</a:rPr>
              <a:t>OSMA (405) 340-4321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</a:rPr>
              <a:t>okmed.org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851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TRAITS OF HEALTHY TEAMS/ FAMILIES/ ORGANIZATIONS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800" b="1" dirty="0"/>
              <a:t> </a:t>
            </a:r>
          </a:p>
          <a:p>
            <a:pPr lvl="0" algn="ctr">
              <a:buNone/>
            </a:pPr>
            <a:r>
              <a:rPr lang="en-US" sz="2800" dirty="0"/>
              <a:t>Communicates and listens</a:t>
            </a:r>
            <a:endParaRPr lang="en-US" sz="2800" b="1" dirty="0"/>
          </a:p>
          <a:p>
            <a:pPr algn="ctr">
              <a:buNone/>
            </a:pPr>
            <a:r>
              <a:rPr lang="en-US" sz="2800" dirty="0"/>
              <a:t> </a:t>
            </a:r>
            <a:endParaRPr lang="en-US" sz="2800" b="1" dirty="0"/>
          </a:p>
          <a:p>
            <a:pPr lvl="0" algn="ctr">
              <a:buNone/>
            </a:pPr>
            <a:r>
              <a:rPr lang="en-US" sz="2800" dirty="0"/>
              <a:t>Affirms and supports one another</a:t>
            </a:r>
            <a:endParaRPr lang="en-US" sz="2800" b="1" dirty="0"/>
          </a:p>
          <a:p>
            <a:pPr algn="ctr">
              <a:buNone/>
            </a:pPr>
            <a:r>
              <a:rPr lang="en-US" sz="2800" dirty="0"/>
              <a:t> </a:t>
            </a:r>
            <a:endParaRPr lang="en-US" sz="2800" b="1" dirty="0"/>
          </a:p>
          <a:p>
            <a:pPr lvl="0" algn="ctr">
              <a:buNone/>
            </a:pPr>
            <a:r>
              <a:rPr lang="en-US" sz="2800" dirty="0"/>
              <a:t>Teaches respect for others</a:t>
            </a:r>
            <a:endParaRPr lang="en-US" sz="2800" b="1" dirty="0"/>
          </a:p>
          <a:p>
            <a:pPr algn="ctr">
              <a:buNone/>
            </a:pPr>
            <a:r>
              <a:rPr lang="en-US" sz="2800" dirty="0"/>
              <a:t> </a:t>
            </a:r>
            <a:endParaRPr lang="en-US" sz="2800" b="1" dirty="0"/>
          </a:p>
          <a:p>
            <a:pPr lvl="0" algn="ctr">
              <a:buNone/>
            </a:pPr>
            <a:r>
              <a:rPr lang="en-US" sz="2800" dirty="0"/>
              <a:t>Develops a sense </a:t>
            </a:r>
            <a:r>
              <a:rPr lang="en-US" sz="2800" dirty="0" smtClean="0"/>
              <a:t>of </a:t>
            </a:r>
            <a:r>
              <a:rPr lang="en-US" sz="2800" dirty="0"/>
              <a:t>trust</a:t>
            </a:r>
            <a:endParaRPr lang="en-US" sz="2800" b="1" dirty="0"/>
          </a:p>
          <a:p>
            <a:pPr algn="ctr">
              <a:buNone/>
            </a:pPr>
            <a:r>
              <a:rPr lang="en-US" sz="2800" dirty="0"/>
              <a:t>	</a:t>
            </a:r>
            <a:endParaRPr lang="en-US" sz="2800" b="1" dirty="0"/>
          </a:p>
          <a:p>
            <a:pPr lvl="0" algn="ctr">
              <a:buNone/>
            </a:pPr>
            <a:r>
              <a:rPr lang="en-US" sz="2800" dirty="0"/>
              <a:t>Has a sense of play and humor</a:t>
            </a:r>
            <a:endParaRPr lang="en-US" sz="2800" b="1" dirty="0"/>
          </a:p>
          <a:p>
            <a:pPr algn="ctr">
              <a:buNone/>
            </a:pPr>
            <a:r>
              <a:rPr lang="en-US" sz="2800" dirty="0"/>
              <a:t> </a:t>
            </a:r>
            <a:endParaRPr lang="en-US" sz="2800" b="1" dirty="0"/>
          </a:p>
          <a:p>
            <a:pPr lvl="0" algn="ctr">
              <a:buNone/>
            </a:pPr>
            <a:r>
              <a:rPr lang="en-US" sz="2800" dirty="0"/>
              <a:t>Exhibits a sense of shared responsibility</a:t>
            </a:r>
            <a:endParaRPr lang="en-US" sz="2800" b="1" dirty="0"/>
          </a:p>
          <a:p>
            <a:pPr algn="ctr">
              <a:buNone/>
            </a:pPr>
            <a:r>
              <a:rPr lang="en-US" sz="2800" dirty="0"/>
              <a:t> </a:t>
            </a:r>
            <a:endParaRPr lang="en-US" sz="2800" b="1" dirty="0"/>
          </a:p>
          <a:p>
            <a:pPr lvl="0" algn="ctr">
              <a:buNone/>
            </a:pPr>
            <a:r>
              <a:rPr lang="en-US" sz="2800" dirty="0"/>
              <a:t>Teaches a sense of right and wrong</a:t>
            </a:r>
            <a:endParaRPr lang="en-US" sz="2800" b="1" dirty="0"/>
          </a:p>
          <a:p>
            <a:pPr algn="ctr">
              <a:buNone/>
            </a:pPr>
            <a:r>
              <a:rPr lang="en-US" sz="2800" dirty="0"/>
              <a:t> </a:t>
            </a:r>
            <a:endParaRPr lang="en-US" sz="2800" b="1" dirty="0"/>
          </a:p>
          <a:p>
            <a:pPr algn="r">
              <a:buNone/>
            </a:pPr>
            <a:r>
              <a:rPr lang="en-US" sz="2400" b="1" dirty="0"/>
              <a:t>(Adopted from Dolores Curran’s book </a:t>
            </a:r>
            <a:r>
              <a:rPr lang="en-US" sz="2400" b="1" dirty="0" smtClean="0"/>
              <a:t>titled: </a:t>
            </a:r>
            <a:r>
              <a:rPr lang="en-US" sz="2400" b="1" i="1" u="sng" dirty="0"/>
              <a:t>Traits of a Healthy Family</a:t>
            </a:r>
            <a:r>
              <a:rPr lang="en-US" sz="2400" b="1" dirty="0"/>
              <a:t>.)</a:t>
            </a:r>
            <a:r>
              <a:rPr lang="en-US" sz="2800" b="1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7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TRAITS </a:t>
            </a:r>
            <a:r>
              <a:rPr lang="en-US" sz="3200" b="1" dirty="0"/>
              <a:t>OF HEALTHY TEAMS/ FAMILIES/ ORGANIZATIONS (Cont.)</a:t>
            </a:r>
            <a:br>
              <a:rPr lang="en-US" sz="3200" b="1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sz="2800" dirty="0"/>
              <a:t> </a:t>
            </a:r>
            <a:endParaRPr lang="en-US" sz="2800" b="1" dirty="0"/>
          </a:p>
          <a:p>
            <a:pPr lvl="0" algn="ctr">
              <a:buNone/>
            </a:pPr>
            <a:r>
              <a:rPr lang="en-US" sz="2800" dirty="0"/>
              <a:t>Has a strong sense of family in which rituals and traditions abound</a:t>
            </a:r>
            <a:endParaRPr lang="en-US" sz="2800" b="1" dirty="0"/>
          </a:p>
          <a:p>
            <a:pPr algn="ctr">
              <a:buNone/>
            </a:pPr>
            <a:r>
              <a:rPr lang="en-US" sz="2800" dirty="0"/>
              <a:t> </a:t>
            </a:r>
            <a:endParaRPr lang="en-US" sz="2800" b="1" dirty="0"/>
          </a:p>
          <a:p>
            <a:pPr lvl="0" algn="ctr">
              <a:buNone/>
            </a:pPr>
            <a:r>
              <a:rPr lang="en-US" sz="2800" dirty="0"/>
              <a:t>Has a balance of interaction among members</a:t>
            </a:r>
            <a:endParaRPr lang="en-US" sz="2800" b="1" dirty="0"/>
          </a:p>
          <a:p>
            <a:pPr algn="ctr">
              <a:buNone/>
            </a:pPr>
            <a:r>
              <a:rPr lang="en-US" sz="2800" dirty="0"/>
              <a:t> </a:t>
            </a:r>
            <a:endParaRPr lang="en-US" sz="2800" b="1" dirty="0"/>
          </a:p>
          <a:p>
            <a:pPr lvl="0" algn="ctr">
              <a:buNone/>
            </a:pPr>
            <a:r>
              <a:rPr lang="en-US" sz="2800" dirty="0" smtClean="0"/>
              <a:t>Respects </a:t>
            </a:r>
            <a:r>
              <a:rPr lang="en-US" sz="2800" dirty="0"/>
              <a:t>the privacy of one another</a:t>
            </a:r>
            <a:endParaRPr lang="en-US" sz="2800" b="1" dirty="0"/>
          </a:p>
          <a:p>
            <a:pPr algn="ctr">
              <a:buNone/>
            </a:pPr>
            <a:r>
              <a:rPr lang="en-US" sz="2800" dirty="0"/>
              <a:t> </a:t>
            </a:r>
            <a:endParaRPr lang="en-US" sz="2800" b="1" dirty="0"/>
          </a:p>
          <a:p>
            <a:pPr lvl="0" algn="ctr">
              <a:buNone/>
            </a:pPr>
            <a:r>
              <a:rPr lang="en-US" sz="2800" dirty="0"/>
              <a:t>Fosters regular meeting time and conversation</a:t>
            </a:r>
            <a:endParaRPr lang="en-US" sz="2800" b="1" dirty="0"/>
          </a:p>
          <a:p>
            <a:pPr algn="ctr">
              <a:buNone/>
            </a:pPr>
            <a:r>
              <a:rPr lang="en-US" sz="2800" dirty="0"/>
              <a:t> </a:t>
            </a:r>
            <a:endParaRPr lang="en-US" sz="2800" b="1" dirty="0"/>
          </a:p>
          <a:p>
            <a:pPr lvl="0" algn="ctr">
              <a:buNone/>
            </a:pPr>
            <a:r>
              <a:rPr lang="en-US" sz="2800" dirty="0"/>
              <a:t>Shares leisure time</a:t>
            </a:r>
            <a:endParaRPr lang="en-US" sz="2800" b="1" dirty="0"/>
          </a:p>
          <a:p>
            <a:pPr algn="ctr">
              <a:buNone/>
            </a:pPr>
            <a:r>
              <a:rPr lang="en-US" sz="2800" dirty="0"/>
              <a:t> </a:t>
            </a:r>
            <a:endParaRPr lang="en-US" sz="2800" b="1" dirty="0"/>
          </a:p>
          <a:p>
            <a:pPr lvl="0" algn="ctr">
              <a:buNone/>
            </a:pPr>
            <a:r>
              <a:rPr lang="en-US" sz="2800" dirty="0"/>
              <a:t>Admits to and seeks help for problems</a:t>
            </a:r>
            <a:endParaRPr lang="en-US" sz="2800" b="1" dirty="0"/>
          </a:p>
          <a:p>
            <a:pPr algn="r">
              <a:buNone/>
            </a:pPr>
            <a:endParaRPr lang="en-US" sz="2800" b="1" dirty="0"/>
          </a:p>
          <a:p>
            <a:pPr algn="r">
              <a:buNone/>
            </a:pPr>
            <a:r>
              <a:rPr lang="en-US" sz="2400" b="1" dirty="0"/>
              <a:t>(Adopted from Dolores Curran’s book entitles </a:t>
            </a:r>
            <a:r>
              <a:rPr lang="en-US" sz="2400" b="1" i="1" u="sng" dirty="0"/>
              <a:t>Traits of a Healthy Family</a:t>
            </a:r>
            <a:r>
              <a:rPr lang="en-US" sz="2400" b="1" dirty="0"/>
              <a:t>.)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Questions and Discussion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7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Stress--Distress Continuum</a:t>
            </a:r>
          </a:p>
          <a:p>
            <a:pPr lvl="1"/>
            <a:r>
              <a:rPr lang="en-US" sz="4000" dirty="0" smtClean="0">
                <a:solidFill>
                  <a:srgbClr val="002060"/>
                </a:solidFill>
              </a:rPr>
              <a:t>Stress</a:t>
            </a:r>
          </a:p>
          <a:p>
            <a:pPr lvl="1"/>
            <a:r>
              <a:rPr lang="en-US" sz="4000" dirty="0" smtClean="0">
                <a:solidFill>
                  <a:srgbClr val="002060"/>
                </a:solidFill>
              </a:rPr>
              <a:t>Distress</a:t>
            </a:r>
          </a:p>
          <a:p>
            <a:pPr lvl="1"/>
            <a:r>
              <a:rPr lang="en-US" sz="4000" dirty="0" smtClean="0">
                <a:solidFill>
                  <a:srgbClr val="002060"/>
                </a:solidFill>
              </a:rPr>
              <a:t>Impairment</a:t>
            </a:r>
          </a:p>
          <a:p>
            <a:pPr lvl="1"/>
            <a:r>
              <a:rPr lang="en-US" sz="4000" dirty="0" smtClean="0">
                <a:solidFill>
                  <a:srgbClr val="002060"/>
                </a:solidFill>
              </a:rPr>
              <a:t>Improper Behavior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(APA Board of Professional Affairs Advisory Committee on Colleague Assistance)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8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Burnout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 depletion or exhaustion of a person’s mental and physical resources attributed to his or her prolonged, yet unsuccessful striving toward, unrealistic expectations, internally, (self) or externally, (systemic/organizationally) derived.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How has this been relevant to the current COVID pandemic influence? (Abnormal Stress starting /“Set-Point” of each day?</a:t>
            </a:r>
          </a:p>
          <a:p>
            <a:pPr lvl="1" algn="l"/>
            <a:endParaRPr lang="en-US" dirty="0" smtClean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15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Burnout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There are many definitions, possibly a multi-dimensional syndrome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Tripartite Conceptualization</a:t>
            </a:r>
          </a:p>
          <a:p>
            <a:pPr lvl="1" algn="l"/>
            <a:r>
              <a:rPr lang="en-US" sz="2000" dirty="0" smtClean="0">
                <a:solidFill>
                  <a:srgbClr val="002060"/>
                </a:solidFill>
              </a:rPr>
              <a:t>				(Maslach and Jackson)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Exhaustion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Depersonalization, (Disconnected)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Ineffectiveness (real or imagined)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 sense of “wearing out”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45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Adaptive vs. Maladaptive Coping Strategies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</a:rPr>
              <a:t>+8 to +10 Thriving/Flourishing</a:t>
            </a:r>
            <a:endParaRPr lang="en-US" sz="3200" dirty="0">
              <a:solidFill>
                <a:srgbClr val="002060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</a:rPr>
              <a:t>+5 Surviving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</a:rPr>
              <a:t>+1 Positive Stress</a:t>
            </a:r>
          </a:p>
          <a:p>
            <a:pPr lvl="1" algn="l"/>
            <a:r>
              <a:rPr lang="en-US" sz="3200" dirty="0" smtClean="0">
                <a:solidFill>
                  <a:srgbClr val="002060"/>
                </a:solidFill>
              </a:rPr>
              <a:t>(-10)----------------0)-----------------(+10)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</a:rPr>
              <a:t>-1 Negative Stress/Distress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</a:rPr>
              <a:t>-5 Impairment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</a:rPr>
              <a:t>-8 to -10 Suffering—Unethical—Improper Behavior</a:t>
            </a:r>
          </a:p>
          <a:p>
            <a:pPr lvl="1" algn="l"/>
            <a:r>
              <a:rPr lang="en-US" b="1" dirty="0" smtClean="0">
                <a:solidFill>
                  <a:srgbClr val="002060"/>
                </a:solidFill>
              </a:rPr>
              <a:t>Where along the continuum are you today?</a:t>
            </a:r>
          </a:p>
        </p:txBody>
      </p:sp>
    </p:spTree>
    <p:extLst>
      <p:ext uri="{BB962C8B-B14F-4D97-AF65-F5344CB8AC3E}">
        <p14:creationId xmlns:p14="http://schemas.microsoft.com/office/powerpoint/2010/main" val="276740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012825"/>
          </a:xfrm>
        </p:spPr>
        <p:txBody>
          <a:bodyPr>
            <a:normAutofit/>
          </a:bodyPr>
          <a:lstStyle/>
          <a:p>
            <a:r>
              <a:rPr lang="en-US" dirty="0"/>
              <a:t>Navigating Life After Residency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1200"/>
            <a:ext cx="6400800" cy="4648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Size of the Need: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2017 Survey or 555 physicians and other advanced health care providers, (15 years + experience):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85% rate their stress as moderate to severe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Similarly findings: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2011—86%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2015—88% 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7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1497</TotalTime>
  <Words>2569</Words>
  <Application>Microsoft Office PowerPoint</Application>
  <PresentationFormat>On-screen Show (4:3)</PresentationFormat>
  <Paragraphs>396</Paragraphs>
  <Slides>47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Arial</vt:lpstr>
      <vt:lpstr>Calibri</vt:lpstr>
      <vt:lpstr>Wingdings</vt:lpstr>
      <vt:lpstr>Office Theme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PowerPoint Presentation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An Application of Cognitive Behavioral Therapy; Donald Meichenbaum; Roadmap to Resilience (2012)</vt:lpstr>
      <vt:lpstr>Emotional Intelligence Quadrant 1: SELF UNDERSTANDING</vt:lpstr>
      <vt:lpstr>An Application of Cognitive Behavioral Therapy; Donald Meichenbaum; Roadmap to Resilience (2012)</vt:lpstr>
      <vt:lpstr>PowerPoint Presentation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Navigating Life After Residency</vt:lpstr>
      <vt:lpstr>TRAITS OF HEALTHY TEAMS/ FAMILIES/ ORGANIZATIONS</vt:lpstr>
      <vt:lpstr> TRAITS OF HEALTHY TEAMS/ FAMILIES/ ORGANIZATIONS (Cont.) </vt:lpstr>
      <vt:lpstr>Navigating Life After Residency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</dc:creator>
  <cp:lastModifiedBy>Moore, Shari</cp:lastModifiedBy>
  <cp:revision>215</cp:revision>
  <cp:lastPrinted>2023-08-24T12:05:03Z</cp:lastPrinted>
  <dcterms:created xsi:type="dcterms:W3CDTF">2021-08-01T13:10:42Z</dcterms:created>
  <dcterms:modified xsi:type="dcterms:W3CDTF">2023-08-31T17:25:55Z</dcterms:modified>
</cp:coreProperties>
</file>