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26"/>
  </p:normalViewPr>
  <p:slideViewPr>
    <p:cSldViewPr snapToGrid="0" snapToObjects="1">
      <p:cViewPr varScale="1">
        <p:scale>
          <a:sx n="19" d="100"/>
          <a:sy n="19" d="100"/>
        </p:scale>
        <p:origin x="1602" y="90"/>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mc-fs1.osumc.net\home$\lholliday\PGY2%20Stuff\PGY2%20Research\Research%20Data%20Spreadshee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mc-fs1.osumc.net\home$\lholliday\PGY2%20Stuff\PGY2%20Research\Research%20Data%20Spreadshee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4000" dirty="0"/>
              <a:t>Percent of Patient</a:t>
            </a:r>
            <a:r>
              <a:rPr lang="en-US" sz="4000" baseline="0" dirty="0"/>
              <a:t>s Discharged with an Optimal </a:t>
            </a:r>
            <a:r>
              <a:rPr lang="en-US" sz="4000" baseline="0" dirty="0" smtClean="0"/>
              <a:t>Drug, Dose</a:t>
            </a:r>
            <a:r>
              <a:rPr lang="en-US" sz="4000" baseline="0"/>
              <a:t>, </a:t>
            </a:r>
            <a:r>
              <a:rPr lang="en-US" sz="4000" baseline="0" smtClean="0"/>
              <a:t>or </a:t>
            </a:r>
            <a:r>
              <a:rPr lang="en-US" sz="4000" baseline="0" dirty="0"/>
              <a:t>Duration of </a:t>
            </a:r>
            <a:r>
              <a:rPr lang="en-US" sz="4000" baseline="0" dirty="0" smtClean="0"/>
              <a:t>Therapy (n = 228)</a:t>
            </a:r>
            <a:endParaRPr lang="en-US" sz="4000" baseline="0" dirty="0"/>
          </a:p>
        </c:rich>
      </c:tx>
      <c:layout/>
      <c:overlay val="0"/>
    </c:title>
    <c:autoTitleDeleted val="0"/>
    <c:plotArea>
      <c:layout/>
      <c:barChart>
        <c:barDir val="col"/>
        <c:grouping val="percentStacked"/>
        <c:varyColors val="0"/>
        <c:ser>
          <c:idx val="0"/>
          <c:order val="0"/>
          <c:tx>
            <c:strRef>
              <c:f>Primary!$G$3</c:f>
              <c:strCache>
                <c:ptCount val="1"/>
                <c:pt idx="0">
                  <c:v>Yes</c:v>
                </c:pt>
              </c:strCache>
            </c:strRef>
          </c:tx>
          <c:spPr>
            <a:solidFill>
              <a:schemeClr val="accent6">
                <a:lumMod val="75000"/>
              </a:schemeClr>
            </a:solidFill>
          </c:spPr>
          <c:invertIfNegative val="0"/>
          <c:val>
            <c:numRef>
              <c:f>(Primary!$H$3,Primary!$J$3:$K$3,Primary!$M$3:$N$3)</c:f>
              <c:numCache>
                <c:formatCode>General</c:formatCode>
                <c:ptCount val="5"/>
                <c:pt idx="0">
                  <c:v>212</c:v>
                </c:pt>
                <c:pt idx="1">
                  <c:v>0</c:v>
                </c:pt>
                <c:pt idx="2">
                  <c:v>213</c:v>
                </c:pt>
                <c:pt idx="3">
                  <c:v>0</c:v>
                </c:pt>
                <c:pt idx="4">
                  <c:v>139</c:v>
                </c:pt>
              </c:numCache>
            </c:numRef>
          </c:val>
          <c:extLst>
            <c:ext xmlns:c16="http://schemas.microsoft.com/office/drawing/2014/chart" uri="{C3380CC4-5D6E-409C-BE32-E72D297353CC}">
              <c16:uniqueId val="{00000000-60F5-4624-85FA-2E94646AA30B}"/>
            </c:ext>
          </c:extLst>
        </c:ser>
        <c:ser>
          <c:idx val="1"/>
          <c:order val="1"/>
          <c:tx>
            <c:strRef>
              <c:f>Primary!$G$4</c:f>
              <c:strCache>
                <c:ptCount val="1"/>
                <c:pt idx="0">
                  <c:v>No</c:v>
                </c:pt>
              </c:strCache>
            </c:strRef>
          </c:tx>
          <c:spPr>
            <a:solidFill>
              <a:srgbClr val="B3B3B3"/>
            </a:solidFill>
          </c:spPr>
          <c:invertIfNegative val="0"/>
          <c:val>
            <c:numRef>
              <c:f>(Primary!$H$4,Primary!$J$4:$K$4,Primary!$M$4:$N$4)</c:f>
              <c:numCache>
                <c:formatCode>General</c:formatCode>
                <c:ptCount val="5"/>
                <c:pt idx="0">
                  <c:v>16</c:v>
                </c:pt>
                <c:pt idx="1">
                  <c:v>0</c:v>
                </c:pt>
                <c:pt idx="2">
                  <c:v>15</c:v>
                </c:pt>
                <c:pt idx="3">
                  <c:v>0</c:v>
                </c:pt>
                <c:pt idx="4">
                  <c:v>89</c:v>
                </c:pt>
              </c:numCache>
            </c:numRef>
          </c:val>
          <c:extLst>
            <c:ext xmlns:c16="http://schemas.microsoft.com/office/drawing/2014/chart" uri="{C3380CC4-5D6E-409C-BE32-E72D297353CC}">
              <c16:uniqueId val="{00000001-60F5-4624-85FA-2E94646AA30B}"/>
            </c:ext>
          </c:extLst>
        </c:ser>
        <c:dLbls>
          <c:showLegendKey val="0"/>
          <c:showVal val="0"/>
          <c:showCatName val="0"/>
          <c:showSerName val="0"/>
          <c:showPercent val="0"/>
          <c:showBubbleSize val="0"/>
        </c:dLbls>
        <c:gapWidth val="150"/>
        <c:overlap val="100"/>
        <c:axId val="-2130514280"/>
        <c:axId val="-2130082408"/>
      </c:barChart>
      <c:catAx>
        <c:axId val="-2130514280"/>
        <c:scaling>
          <c:orientation val="minMax"/>
        </c:scaling>
        <c:delete val="1"/>
        <c:axPos val="b"/>
        <c:majorTickMark val="out"/>
        <c:minorTickMark val="none"/>
        <c:tickLblPos val="nextTo"/>
        <c:crossAx val="-2130082408"/>
        <c:crosses val="autoZero"/>
        <c:auto val="1"/>
        <c:lblAlgn val="ctr"/>
        <c:lblOffset val="100"/>
        <c:noMultiLvlLbl val="0"/>
      </c:catAx>
      <c:valAx>
        <c:axId val="-2130082408"/>
        <c:scaling>
          <c:orientation val="minMax"/>
        </c:scaling>
        <c:delete val="0"/>
        <c:axPos val="l"/>
        <c:majorGridlines/>
        <c:numFmt formatCode="0%" sourceLinked="1"/>
        <c:majorTickMark val="out"/>
        <c:minorTickMark val="none"/>
        <c:tickLblPos val="nextTo"/>
        <c:txPr>
          <a:bodyPr/>
          <a:lstStyle/>
          <a:p>
            <a:pPr>
              <a:defRPr sz="1200"/>
            </a:pPr>
            <a:endParaRPr lang="en-US"/>
          </a:p>
        </c:txPr>
        <c:crossAx val="-2130514280"/>
        <c:crosses val="autoZero"/>
        <c:crossBetween val="between"/>
      </c:valAx>
    </c:plotArea>
    <c:legend>
      <c:legendPos val="r"/>
      <c:layout/>
      <c:overlay val="0"/>
      <c:txPr>
        <a:bodyPr/>
        <a:lstStyle/>
        <a:p>
          <a:pPr>
            <a:defRPr sz="35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r>
              <a:rPr lang="en-US" sz="4000" b="1" dirty="0">
                <a:solidFill>
                  <a:sysClr val="windowText" lastClr="000000"/>
                </a:solidFill>
              </a:rPr>
              <a:t>Percent</a:t>
            </a:r>
            <a:r>
              <a:rPr lang="en-US" sz="4000" b="1" baseline="0" dirty="0">
                <a:solidFill>
                  <a:sysClr val="windowText" lastClr="000000"/>
                </a:solidFill>
              </a:rPr>
              <a:t> of Patients </a:t>
            </a:r>
            <a:r>
              <a:rPr lang="en-US" sz="4000" b="1" baseline="0" dirty="0" smtClean="0">
                <a:solidFill>
                  <a:sysClr val="windowText" lastClr="000000"/>
                </a:solidFill>
              </a:rPr>
              <a:t>Prescribed </a:t>
            </a:r>
            <a:r>
              <a:rPr lang="en-US" sz="4000" b="1" baseline="0" dirty="0">
                <a:solidFill>
                  <a:sysClr val="windowText" lastClr="000000"/>
                </a:solidFill>
              </a:rPr>
              <a:t>an</a:t>
            </a:r>
          </a:p>
          <a:p>
            <a:pPr>
              <a:defRPr sz="4000"/>
            </a:pPr>
            <a:r>
              <a:rPr lang="en-US" sz="4000" b="1" baseline="0" dirty="0">
                <a:solidFill>
                  <a:sysClr val="windowText" lastClr="000000"/>
                </a:solidFill>
              </a:rPr>
              <a:t>Optimal Antibiotic Regimen  </a:t>
            </a:r>
            <a:endParaRPr lang="en-US" sz="4000" b="1" dirty="0">
              <a:solidFill>
                <a:sysClr val="windowText" lastClr="000000"/>
              </a:solidFill>
            </a:endParaRPr>
          </a:p>
        </c:rich>
      </c:tx>
      <c:layout/>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solidFill>
              <a:srgbClr val="DB5D20"/>
            </a:solidFill>
          </c:spPr>
          <c:dPt>
            <c:idx val="0"/>
            <c:bubble3D val="0"/>
            <c:spPr>
              <a:solidFill>
                <a:srgbClr val="DB5D20"/>
              </a:solidFill>
              <a:ln w="19050">
                <a:solidFill>
                  <a:schemeClr val="lt1"/>
                </a:solidFill>
              </a:ln>
              <a:effectLst/>
            </c:spPr>
            <c:extLst>
              <c:ext xmlns:c16="http://schemas.microsoft.com/office/drawing/2014/chart" uri="{C3380CC4-5D6E-409C-BE32-E72D297353CC}">
                <c16:uniqueId val="{00000001-01A9-4942-84C4-6664566B2897}"/>
              </c:ext>
            </c:extLst>
          </c:dPt>
          <c:dPt>
            <c:idx val="1"/>
            <c:bubble3D val="0"/>
            <c:spPr>
              <a:solidFill>
                <a:srgbClr val="B3B3B3"/>
              </a:solidFill>
              <a:ln w="19050">
                <a:solidFill>
                  <a:schemeClr val="lt1"/>
                </a:solidFill>
              </a:ln>
              <a:effectLst/>
            </c:spPr>
            <c:extLst>
              <c:ext xmlns:c16="http://schemas.microsoft.com/office/drawing/2014/chart" uri="{C3380CC4-5D6E-409C-BE32-E72D297353CC}">
                <c16:uniqueId val="{00000003-01A9-4942-84C4-6664566B2897}"/>
              </c:ext>
            </c:extLst>
          </c:dPt>
          <c:cat>
            <c:strRef>
              <c:f>Primary!$P$3:$P$4</c:f>
              <c:strCache>
                <c:ptCount val="2"/>
                <c:pt idx="0">
                  <c:v>Optimal</c:v>
                </c:pt>
                <c:pt idx="1">
                  <c:v>Suboptimal</c:v>
                </c:pt>
              </c:strCache>
            </c:strRef>
          </c:cat>
          <c:val>
            <c:numRef>
              <c:f>Primary!$Q$3:$Q$4</c:f>
              <c:numCache>
                <c:formatCode>General</c:formatCode>
                <c:ptCount val="2"/>
                <c:pt idx="0">
                  <c:v>126</c:v>
                </c:pt>
                <c:pt idx="1">
                  <c:v>102</c:v>
                </c:pt>
              </c:numCache>
            </c:numRef>
          </c:val>
          <c:extLst>
            <c:ext xmlns:c16="http://schemas.microsoft.com/office/drawing/2014/chart" uri="{C3380CC4-5D6E-409C-BE32-E72D297353CC}">
              <c16:uniqueId val="{00000004-01A9-4942-84C4-6664566B289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3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5/4/2020</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40844"/>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0"/>
            <a:ext cx="51206400" cy="740844"/>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206401"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1217154" y="5098865"/>
            <a:ext cx="48739020" cy="31308304"/>
          </a:xfrm>
          <a:prstGeom prst="rect">
            <a:avLst/>
          </a:prstGeom>
          <a:noFill/>
          <a:ln w="177800" cmpd="sng">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accent6">
                    <a:lumMod val="75000"/>
                  </a:schemeClr>
                </a:solidFill>
              </a:ln>
              <a:solidFill>
                <a:schemeClr val="tx1"/>
              </a:solidFill>
            </a:endParaRPr>
          </a:p>
        </p:txBody>
      </p:sp>
      <p:sp>
        <p:nvSpPr>
          <p:cNvPr id="10" name="TextBox 9"/>
          <p:cNvSpPr txBox="1"/>
          <p:nvPr/>
        </p:nvSpPr>
        <p:spPr>
          <a:xfrm>
            <a:off x="2487225" y="1649350"/>
            <a:ext cx="47468949" cy="3477875"/>
          </a:xfrm>
          <a:prstGeom prst="rect">
            <a:avLst/>
          </a:prstGeom>
          <a:noFill/>
        </p:spPr>
        <p:txBody>
          <a:bodyPr wrap="square" rtlCol="0">
            <a:spAutoFit/>
          </a:bodyPr>
          <a:lstStyle/>
          <a:p>
            <a:r>
              <a:rPr lang="en-US" sz="11000" dirty="0">
                <a:solidFill>
                  <a:schemeClr val="bg1"/>
                </a:solidFill>
              </a:rPr>
              <a:t>Antibiotic prescriptions upon hospital discharge:</a:t>
            </a:r>
            <a:br>
              <a:rPr lang="en-US" sz="11000" dirty="0">
                <a:solidFill>
                  <a:schemeClr val="bg1"/>
                </a:solidFill>
              </a:rPr>
            </a:br>
            <a:r>
              <a:rPr lang="en-US" sz="11000" dirty="0">
                <a:solidFill>
                  <a:schemeClr val="bg1"/>
                </a:solidFill>
              </a:rPr>
              <a:t>a blind spot of antimicrobial stewardship</a:t>
            </a:r>
          </a:p>
        </p:txBody>
      </p:sp>
      <p:sp>
        <p:nvSpPr>
          <p:cNvPr id="11" name="TextBox 10"/>
          <p:cNvSpPr txBox="1"/>
          <p:nvPr/>
        </p:nvSpPr>
        <p:spPr>
          <a:xfrm>
            <a:off x="2487225" y="986936"/>
            <a:ext cx="24607649" cy="1015663"/>
          </a:xfrm>
          <a:prstGeom prst="rect">
            <a:avLst/>
          </a:prstGeom>
          <a:noFill/>
        </p:spPr>
        <p:txBody>
          <a:bodyPr wrap="square" rtlCol="0">
            <a:spAutoFit/>
          </a:bodyPr>
          <a:lstStyle/>
          <a:p>
            <a:r>
              <a:rPr lang="en-US" sz="6000" dirty="0" smtClean="0">
                <a:solidFill>
                  <a:srgbClr val="DB5D20"/>
                </a:solidFill>
              </a:rPr>
              <a:t>OSU MEDICAL CENTER </a:t>
            </a:r>
            <a:r>
              <a:rPr lang="en-US" sz="6000" dirty="0">
                <a:solidFill>
                  <a:srgbClr val="DB5D20"/>
                </a:solidFill>
              </a:rPr>
              <a:t>/ </a:t>
            </a:r>
            <a:r>
              <a:rPr lang="en-US" sz="6000" dirty="0" smtClean="0">
                <a:solidFill>
                  <a:srgbClr val="DB5D20"/>
                </a:solidFill>
              </a:rPr>
              <a:t>PHARMACY</a:t>
            </a:r>
            <a:endParaRPr lang="en-US" sz="6000" dirty="0">
              <a:solidFill>
                <a:srgbClr val="DB5D20"/>
              </a:solidFill>
            </a:endParaRPr>
          </a:p>
        </p:txBody>
      </p:sp>
      <p:sp>
        <p:nvSpPr>
          <p:cNvPr id="12" name="TextBox 11"/>
          <p:cNvSpPr txBox="1"/>
          <p:nvPr/>
        </p:nvSpPr>
        <p:spPr>
          <a:xfrm>
            <a:off x="2487225" y="5469283"/>
            <a:ext cx="36355815" cy="1015663"/>
          </a:xfrm>
          <a:prstGeom prst="rect">
            <a:avLst/>
          </a:prstGeom>
          <a:noFill/>
        </p:spPr>
        <p:txBody>
          <a:bodyPr wrap="square" rtlCol="0">
            <a:spAutoFit/>
          </a:bodyPr>
          <a:lstStyle/>
          <a:p>
            <a:r>
              <a:rPr lang="en-US" sz="6000" i="1" dirty="0" smtClean="0">
                <a:solidFill>
                  <a:schemeClr val="bg1">
                    <a:lumMod val="85000"/>
                  </a:schemeClr>
                </a:solidFill>
              </a:rPr>
              <a:t>Laura Holliday, </a:t>
            </a:r>
            <a:r>
              <a:rPr lang="en-US" sz="6000" i="1" dirty="0" err="1" smtClean="0">
                <a:solidFill>
                  <a:schemeClr val="bg1">
                    <a:lumMod val="85000"/>
                  </a:schemeClr>
                </a:solidFill>
              </a:rPr>
              <a:t>PharmD</a:t>
            </a:r>
            <a:r>
              <a:rPr lang="en-US" sz="6000" i="1" dirty="0" smtClean="0">
                <a:solidFill>
                  <a:schemeClr val="bg1">
                    <a:lumMod val="85000"/>
                  </a:schemeClr>
                </a:solidFill>
              </a:rPr>
              <a:t>, PGY2; </a:t>
            </a:r>
            <a:r>
              <a:rPr lang="en-US" sz="6000" i="1" dirty="0">
                <a:solidFill>
                  <a:schemeClr val="bg1">
                    <a:lumMod val="85000"/>
                  </a:schemeClr>
                </a:solidFill>
              </a:rPr>
              <a:t>Crystal David, </a:t>
            </a:r>
            <a:r>
              <a:rPr lang="en-US" sz="6000" i="1" dirty="0" err="1">
                <a:solidFill>
                  <a:schemeClr val="bg1">
                    <a:lumMod val="85000"/>
                  </a:schemeClr>
                </a:solidFill>
              </a:rPr>
              <a:t>PharmD</a:t>
            </a:r>
            <a:r>
              <a:rPr lang="en-US" sz="6000" i="1" dirty="0">
                <a:solidFill>
                  <a:schemeClr val="bg1">
                    <a:lumMod val="85000"/>
                  </a:schemeClr>
                </a:solidFill>
              </a:rPr>
              <a:t>, BCPS; Anjly Kunapuli, </a:t>
            </a:r>
            <a:r>
              <a:rPr lang="en-US" sz="6000" i="1" dirty="0" err="1" smtClean="0">
                <a:solidFill>
                  <a:schemeClr val="bg1">
                    <a:lumMod val="85000"/>
                  </a:schemeClr>
                </a:solidFill>
              </a:rPr>
              <a:t>PharmD</a:t>
            </a:r>
            <a:r>
              <a:rPr lang="en-US" sz="6000" i="1" dirty="0" smtClean="0">
                <a:solidFill>
                  <a:schemeClr val="bg1">
                    <a:lumMod val="85000"/>
                  </a:schemeClr>
                </a:solidFill>
              </a:rPr>
              <a:t>, Erica Martin, </a:t>
            </a:r>
            <a:r>
              <a:rPr lang="en-US" sz="6000" i="1" dirty="0" err="1" smtClean="0">
                <a:solidFill>
                  <a:schemeClr val="bg1">
                    <a:lumMod val="85000"/>
                  </a:schemeClr>
                </a:solidFill>
              </a:rPr>
              <a:t>PharmD</a:t>
            </a:r>
            <a:r>
              <a:rPr lang="en-US" sz="6000" i="1" dirty="0" smtClean="0">
                <a:solidFill>
                  <a:schemeClr val="bg1">
                    <a:lumMod val="85000"/>
                  </a:schemeClr>
                </a:solidFill>
              </a:rPr>
              <a:t>, BCPS</a:t>
            </a:r>
            <a:endParaRPr lang="en-US" sz="6000" i="1" dirty="0">
              <a:solidFill>
                <a:schemeClr val="bg1">
                  <a:lumMod val="85000"/>
                </a:schemeClr>
              </a:solidFill>
            </a:endParaRPr>
          </a:p>
        </p:txBody>
      </p:sp>
      <p:sp>
        <p:nvSpPr>
          <p:cNvPr id="13" name="TextBox 12"/>
          <p:cNvSpPr txBox="1"/>
          <p:nvPr/>
        </p:nvSpPr>
        <p:spPr>
          <a:xfrm>
            <a:off x="2487225" y="8112043"/>
            <a:ext cx="8996344" cy="1015663"/>
          </a:xfrm>
          <a:prstGeom prst="rect">
            <a:avLst/>
          </a:prstGeom>
          <a:noFill/>
        </p:spPr>
        <p:txBody>
          <a:bodyPr wrap="square" rtlCol="0">
            <a:spAutoFit/>
          </a:bodyPr>
          <a:lstStyle/>
          <a:p>
            <a:r>
              <a:rPr lang="en-US" sz="6000" b="1" dirty="0" smtClean="0">
                <a:solidFill>
                  <a:srgbClr val="DB5D20"/>
                </a:solidFill>
              </a:rPr>
              <a:t>BACKGROUND</a:t>
            </a:r>
            <a:endParaRPr lang="en-US" sz="6000" b="1" dirty="0">
              <a:solidFill>
                <a:srgbClr val="DB5D20"/>
              </a:solidFill>
            </a:endParaRPr>
          </a:p>
        </p:txBody>
      </p:sp>
      <p:sp>
        <p:nvSpPr>
          <p:cNvPr id="14" name="TextBox 13"/>
          <p:cNvSpPr txBox="1"/>
          <p:nvPr/>
        </p:nvSpPr>
        <p:spPr>
          <a:xfrm>
            <a:off x="2487225" y="9207634"/>
            <a:ext cx="8996344" cy="15481161"/>
          </a:xfrm>
          <a:prstGeom prst="rect">
            <a:avLst/>
          </a:prstGeom>
          <a:noFill/>
        </p:spPr>
        <p:txBody>
          <a:bodyPr wrap="square" rtlCol="0">
            <a:spAutoFit/>
          </a:bodyPr>
          <a:lstStyle/>
          <a:p>
            <a:pPr marL="571500" indent="-571500">
              <a:buFont typeface="Arial" panose="020B0604020202020204" pitchFamily="34" charset="0"/>
              <a:buChar char="•"/>
            </a:pPr>
            <a:r>
              <a:rPr lang="en-US" sz="4000" dirty="0"/>
              <a:t>Transitions of care are a known source of patient vulnerability. The incidence of medication errors during transitions of care is </a:t>
            </a:r>
            <a:r>
              <a:rPr lang="en-US" sz="4000" dirty="0" smtClean="0"/>
              <a:t>well-documented.</a:t>
            </a:r>
            <a:r>
              <a:rPr lang="en-US" sz="4000" baseline="30000" dirty="0" smtClean="0"/>
              <a:t>1</a:t>
            </a:r>
            <a:endParaRPr lang="en-US" sz="4000" baseline="30000" dirty="0"/>
          </a:p>
          <a:p>
            <a:pPr marL="571500" indent="-571500">
              <a:buFont typeface="Arial" panose="020B0604020202020204" pitchFamily="34" charset="0"/>
              <a:buChar char="•"/>
            </a:pPr>
            <a:r>
              <a:rPr lang="en-US" sz="4000" dirty="0" smtClean="0"/>
              <a:t>Discharge </a:t>
            </a:r>
            <a:r>
              <a:rPr lang="en-US" sz="4000" dirty="0"/>
              <a:t>from the hospital has proven to be one area where antimicrobial stewardship is absent or lacking and can result in the </a:t>
            </a:r>
            <a:r>
              <a:rPr lang="en-US" sz="4000" dirty="0" smtClean="0"/>
              <a:t>following:</a:t>
            </a:r>
            <a:r>
              <a:rPr lang="en-US" sz="4000" baseline="30000" dirty="0" smtClean="0"/>
              <a:t>2</a:t>
            </a:r>
            <a:endParaRPr lang="en-US" sz="4000" baseline="30000" dirty="0"/>
          </a:p>
          <a:p>
            <a:pPr marL="1371600" lvl="1" indent="-571500">
              <a:buFont typeface="Arial" panose="020B0604020202020204" pitchFamily="34" charset="0"/>
              <a:buChar char="•"/>
            </a:pPr>
            <a:r>
              <a:rPr lang="en-US" sz="4000" dirty="0"/>
              <a:t>Poor clinical outcomes</a:t>
            </a:r>
          </a:p>
          <a:p>
            <a:pPr marL="1371600" lvl="1" indent="-571500">
              <a:buFont typeface="Arial" panose="020B0604020202020204" pitchFamily="34" charset="0"/>
              <a:buChar char="•"/>
            </a:pPr>
            <a:r>
              <a:rPr lang="en-US" sz="4000" dirty="0"/>
              <a:t>Adverse drug events</a:t>
            </a:r>
          </a:p>
          <a:p>
            <a:pPr marL="1371600" lvl="1" indent="-571500">
              <a:buFont typeface="Arial" panose="020B0604020202020204" pitchFamily="34" charset="0"/>
              <a:buChar char="•"/>
            </a:pPr>
            <a:r>
              <a:rPr lang="en-US" sz="4000" dirty="0"/>
              <a:t>Emergence of </a:t>
            </a:r>
            <a:r>
              <a:rPr lang="en-US" sz="4000" dirty="0" smtClean="0"/>
              <a:t>multidrug-resistant </a:t>
            </a:r>
            <a:r>
              <a:rPr lang="en-US" sz="4000" dirty="0"/>
              <a:t>organisms</a:t>
            </a:r>
          </a:p>
          <a:p>
            <a:pPr marL="571500" indent="-571500">
              <a:buFont typeface="Arial" panose="020B0604020202020204" pitchFamily="34" charset="0"/>
              <a:buChar char="•"/>
            </a:pPr>
            <a:r>
              <a:rPr lang="en-US" sz="4000" dirty="0"/>
              <a:t>In one study, 53% of cases reviewed found prescriptions for antibiotics given to patients at discharge were </a:t>
            </a:r>
            <a:r>
              <a:rPr lang="en-US" sz="4000" dirty="0" smtClean="0"/>
              <a:t>inappropriate</a:t>
            </a:r>
            <a:r>
              <a:rPr lang="en-US" sz="4000" baseline="30000" dirty="0" smtClean="0"/>
              <a:t>1</a:t>
            </a:r>
            <a:endParaRPr lang="en-US" sz="4000" baseline="30000" dirty="0"/>
          </a:p>
          <a:p>
            <a:pPr marL="571500" indent="-571500">
              <a:buFont typeface="Arial" panose="020B0604020202020204" pitchFamily="34" charset="0"/>
              <a:buChar char="•"/>
            </a:pPr>
            <a:r>
              <a:rPr lang="en-US" sz="4000" dirty="0"/>
              <a:t>Large discrepancies exist between guideline recommendations and antimicrobials prescribed upon hospital discharge</a:t>
            </a:r>
            <a:r>
              <a:rPr lang="en-US" sz="4000" baseline="30000" dirty="0"/>
              <a:t>2</a:t>
            </a:r>
          </a:p>
          <a:p>
            <a:pPr marL="571500" indent="-571500">
              <a:buFont typeface="Arial" panose="020B0604020202020204" pitchFamily="34" charset="0"/>
              <a:buChar char="•"/>
            </a:pPr>
            <a:r>
              <a:rPr lang="en-US" sz="4000" dirty="0"/>
              <a:t>At this time, no prior study at </a:t>
            </a:r>
            <a:r>
              <a:rPr lang="en-US" sz="4000" dirty="0" smtClean="0"/>
              <a:t>Oklahoma State University Medical Center (OSUMC) has </a:t>
            </a:r>
            <a:r>
              <a:rPr lang="en-US" sz="4000" dirty="0"/>
              <a:t>analyzed the impact of antimicrobial stewardship at hospital discharge</a:t>
            </a:r>
          </a:p>
        </p:txBody>
      </p:sp>
      <p:sp>
        <p:nvSpPr>
          <p:cNvPr id="17" name="TextBox 16"/>
          <p:cNvSpPr txBox="1"/>
          <p:nvPr/>
        </p:nvSpPr>
        <p:spPr>
          <a:xfrm>
            <a:off x="2487225" y="24512851"/>
            <a:ext cx="8996344" cy="1015663"/>
          </a:xfrm>
          <a:prstGeom prst="rect">
            <a:avLst/>
          </a:prstGeom>
          <a:noFill/>
        </p:spPr>
        <p:txBody>
          <a:bodyPr wrap="square" rtlCol="0">
            <a:spAutoFit/>
          </a:bodyPr>
          <a:lstStyle/>
          <a:p>
            <a:r>
              <a:rPr lang="en-US" sz="6000" b="1" dirty="0" smtClean="0">
                <a:solidFill>
                  <a:srgbClr val="DB5D20"/>
                </a:solidFill>
              </a:rPr>
              <a:t>INTRODUCTION</a:t>
            </a:r>
            <a:endParaRPr lang="en-US" sz="6000" b="1" dirty="0">
              <a:solidFill>
                <a:srgbClr val="DB5D20"/>
              </a:solidFill>
            </a:endParaRPr>
          </a:p>
        </p:txBody>
      </p:sp>
      <p:sp>
        <p:nvSpPr>
          <p:cNvPr id="18" name="TextBox 17"/>
          <p:cNvSpPr txBox="1"/>
          <p:nvPr/>
        </p:nvSpPr>
        <p:spPr>
          <a:xfrm>
            <a:off x="2464778" y="25546121"/>
            <a:ext cx="8996344" cy="10556736"/>
          </a:xfrm>
          <a:prstGeom prst="rect">
            <a:avLst/>
          </a:prstGeom>
          <a:noFill/>
        </p:spPr>
        <p:txBody>
          <a:bodyPr wrap="square" rtlCol="0">
            <a:spAutoFit/>
          </a:bodyPr>
          <a:lstStyle/>
          <a:p>
            <a:pPr marL="571500" indent="-571500">
              <a:buFont typeface="Arial" panose="020B0604020202020204" pitchFamily="34" charset="0"/>
              <a:buChar char="•"/>
            </a:pPr>
            <a:r>
              <a:rPr lang="en-US" sz="4000" dirty="0"/>
              <a:t>For patients who require antibiotics upon discharge, determining an optimal antibiotic regimen can be challenging. There are many factors to consider including IV to PO conversion, duration of therapy, drug costs, and medication </a:t>
            </a:r>
            <a:r>
              <a:rPr lang="en-US" sz="4000" dirty="0" smtClean="0"/>
              <a:t>allergies</a:t>
            </a:r>
            <a:endParaRPr lang="en-US" sz="4000" dirty="0"/>
          </a:p>
          <a:p>
            <a:pPr marL="571500" indent="-571500">
              <a:buFont typeface="Arial" panose="020B0604020202020204" pitchFamily="34" charset="0"/>
              <a:buChar char="•"/>
            </a:pPr>
            <a:r>
              <a:rPr lang="en-US" sz="4000" dirty="0"/>
              <a:t>Inpatient antimicrobial stewardship programs are designed to target antibiotic prescribing throughout a patient’s inpatient </a:t>
            </a:r>
            <a:r>
              <a:rPr lang="en-US" sz="4000" dirty="0" smtClean="0"/>
              <a:t>stay</a:t>
            </a:r>
            <a:endParaRPr lang="en-US" sz="4000" dirty="0"/>
          </a:p>
          <a:p>
            <a:pPr marL="571500" indent="-571500">
              <a:buFont typeface="Arial" panose="020B0604020202020204" pitchFamily="34" charset="0"/>
              <a:buChar char="•"/>
            </a:pPr>
            <a:r>
              <a:rPr lang="en-US" sz="4000" dirty="0"/>
              <a:t>S</a:t>
            </a:r>
            <a:r>
              <a:rPr lang="en-US" sz="4000" dirty="0" smtClean="0"/>
              <a:t>tewardship programs also exist </a:t>
            </a:r>
            <a:r>
              <a:rPr lang="en-US" sz="4000" dirty="0"/>
              <a:t>which target antibiotic prescribing in clinics and other outpatient </a:t>
            </a:r>
            <a:r>
              <a:rPr lang="en-US" sz="4000" dirty="0" smtClean="0"/>
              <a:t>services; however</a:t>
            </a:r>
            <a:r>
              <a:rPr lang="en-US" sz="4000" dirty="0"/>
              <a:t>, the reach of antimicrobial stewardship </a:t>
            </a:r>
            <a:r>
              <a:rPr lang="en-US" sz="4000" dirty="0" smtClean="0"/>
              <a:t>during the transition from inpatient to outpatient is lacking</a:t>
            </a:r>
            <a:endParaRPr lang="en-US" sz="4000" dirty="0"/>
          </a:p>
        </p:txBody>
      </p:sp>
      <p:sp>
        <p:nvSpPr>
          <p:cNvPr id="19" name="TextBox 18"/>
          <p:cNvSpPr txBox="1"/>
          <p:nvPr/>
        </p:nvSpPr>
        <p:spPr>
          <a:xfrm>
            <a:off x="13364595" y="8136033"/>
            <a:ext cx="8996344" cy="1015663"/>
          </a:xfrm>
          <a:prstGeom prst="rect">
            <a:avLst/>
          </a:prstGeom>
          <a:noFill/>
        </p:spPr>
        <p:txBody>
          <a:bodyPr wrap="square" rtlCol="0">
            <a:spAutoFit/>
          </a:bodyPr>
          <a:lstStyle/>
          <a:p>
            <a:r>
              <a:rPr lang="en-US" sz="6000" b="1" dirty="0" smtClean="0">
                <a:solidFill>
                  <a:srgbClr val="DB5D20"/>
                </a:solidFill>
              </a:rPr>
              <a:t>OBJECTIVES</a:t>
            </a:r>
            <a:endParaRPr lang="en-US" sz="6000" b="1" dirty="0">
              <a:solidFill>
                <a:srgbClr val="DB5D20"/>
              </a:solidFill>
            </a:endParaRPr>
          </a:p>
        </p:txBody>
      </p:sp>
      <p:sp>
        <p:nvSpPr>
          <p:cNvPr id="20" name="TextBox 19"/>
          <p:cNvSpPr txBox="1"/>
          <p:nvPr/>
        </p:nvSpPr>
        <p:spPr>
          <a:xfrm>
            <a:off x="13786072" y="9040167"/>
            <a:ext cx="24700017" cy="4401205"/>
          </a:xfrm>
          <a:prstGeom prst="rect">
            <a:avLst/>
          </a:prstGeom>
          <a:noFill/>
        </p:spPr>
        <p:txBody>
          <a:bodyPr wrap="square" rtlCol="0">
            <a:spAutoFit/>
          </a:bodyPr>
          <a:lstStyle/>
          <a:p>
            <a:r>
              <a:rPr lang="en-US" sz="4000" dirty="0"/>
              <a:t>The objective of this study </a:t>
            </a:r>
            <a:r>
              <a:rPr lang="en-US" sz="4000" dirty="0" smtClean="0"/>
              <a:t>was to assess </a:t>
            </a:r>
            <a:r>
              <a:rPr lang="en-US" sz="4000" dirty="0"/>
              <a:t>antibiotics prescribed at discharge for patients diagnosed with either community acquired pneumonia (CAP) or uncomplicated urinary tract infection (UTI) during their stay at </a:t>
            </a:r>
            <a:r>
              <a:rPr lang="en-US" sz="4000" dirty="0" smtClean="0"/>
              <a:t>OSUMC </a:t>
            </a:r>
            <a:r>
              <a:rPr lang="en-US" sz="4000" dirty="0"/>
              <a:t>to better assess </a:t>
            </a:r>
            <a:r>
              <a:rPr lang="en-US" sz="4000" dirty="0" smtClean="0"/>
              <a:t>if there is a need for </a:t>
            </a:r>
            <a:r>
              <a:rPr lang="en-US" sz="4000" dirty="0"/>
              <a:t>antibiotic stewardship </a:t>
            </a:r>
            <a:r>
              <a:rPr lang="en-US" sz="4000" dirty="0" smtClean="0"/>
              <a:t>to </a:t>
            </a:r>
            <a:r>
              <a:rPr lang="en-US" sz="4000" dirty="0"/>
              <a:t>play a stronger role during this transition of care.</a:t>
            </a:r>
          </a:p>
          <a:p>
            <a:r>
              <a:rPr lang="en-US" sz="4000" dirty="0"/>
              <a:t>Specific aims of this study include:</a:t>
            </a:r>
          </a:p>
          <a:p>
            <a:pPr marL="571500" indent="-571500">
              <a:buFont typeface="Arial" panose="020B0604020202020204" pitchFamily="34" charset="0"/>
              <a:buChar char="•"/>
            </a:pPr>
            <a:r>
              <a:rPr lang="en-US" sz="4000" dirty="0"/>
              <a:t>Identify the rate of optimal antibiotic regimens upon hospital discharge</a:t>
            </a:r>
          </a:p>
          <a:p>
            <a:pPr marL="571500" indent="-571500">
              <a:buFont typeface="Arial" panose="020B0604020202020204" pitchFamily="34" charset="0"/>
              <a:buChar char="•"/>
            </a:pPr>
            <a:r>
              <a:rPr lang="en-US" sz="4000" dirty="0"/>
              <a:t>Analyze errors that occur most often regarding prescribed outpatient antibiotic prescriptions</a:t>
            </a:r>
          </a:p>
          <a:p>
            <a:pPr marL="571500" indent="-571500">
              <a:buFont typeface="Arial" panose="020B0604020202020204" pitchFamily="34" charset="0"/>
              <a:buChar char="•"/>
            </a:pPr>
            <a:r>
              <a:rPr lang="en-US" sz="4000" dirty="0"/>
              <a:t>Investigate opportunities for </a:t>
            </a:r>
            <a:r>
              <a:rPr lang="en-US" sz="4000" dirty="0" smtClean="0"/>
              <a:t>antimicrobial </a:t>
            </a:r>
            <a:r>
              <a:rPr lang="en-US" sz="4000" dirty="0"/>
              <a:t>stewardship upon discharge to improve transitions of care</a:t>
            </a:r>
          </a:p>
        </p:txBody>
      </p:sp>
      <p:sp>
        <p:nvSpPr>
          <p:cNvPr id="21" name="TextBox 20"/>
          <p:cNvSpPr txBox="1"/>
          <p:nvPr/>
        </p:nvSpPr>
        <p:spPr>
          <a:xfrm>
            <a:off x="39736316" y="8112043"/>
            <a:ext cx="8996344" cy="1015663"/>
          </a:xfrm>
          <a:prstGeom prst="rect">
            <a:avLst/>
          </a:prstGeom>
          <a:noFill/>
        </p:spPr>
        <p:txBody>
          <a:bodyPr wrap="square" rtlCol="0">
            <a:spAutoFit/>
          </a:bodyPr>
          <a:lstStyle/>
          <a:p>
            <a:r>
              <a:rPr lang="en-US" sz="6000" b="1" dirty="0" smtClean="0">
                <a:solidFill>
                  <a:srgbClr val="DB5D20"/>
                </a:solidFill>
              </a:rPr>
              <a:t>RESULTS</a:t>
            </a:r>
            <a:endParaRPr lang="en-US" sz="6000" b="1" dirty="0">
              <a:solidFill>
                <a:srgbClr val="DB5D20"/>
              </a:solidFill>
            </a:endParaRPr>
          </a:p>
        </p:txBody>
      </p:sp>
      <p:sp>
        <p:nvSpPr>
          <p:cNvPr id="22" name="TextBox 21"/>
          <p:cNvSpPr txBox="1"/>
          <p:nvPr/>
        </p:nvSpPr>
        <p:spPr>
          <a:xfrm>
            <a:off x="39736316" y="9207634"/>
            <a:ext cx="8996344" cy="13018949"/>
          </a:xfrm>
          <a:prstGeom prst="rect">
            <a:avLst/>
          </a:prstGeom>
          <a:noFill/>
        </p:spPr>
        <p:txBody>
          <a:bodyPr wrap="square" rtlCol="0">
            <a:spAutoFit/>
          </a:bodyPr>
          <a:lstStyle/>
          <a:p>
            <a:r>
              <a:rPr lang="en-US" sz="4000" dirty="0" smtClean="0"/>
              <a:t>A report was obtained containing charts from 7/1/2018-6/30/2019, and 228 patient </a:t>
            </a:r>
            <a:r>
              <a:rPr lang="en-US" sz="4000" dirty="0"/>
              <a:t>charts met </a:t>
            </a:r>
            <a:r>
              <a:rPr lang="en-US" sz="4000" dirty="0" smtClean="0"/>
              <a:t>the aforementioned inclusion </a:t>
            </a:r>
            <a:r>
              <a:rPr lang="en-US" sz="4000" dirty="0"/>
              <a:t>criteria. Of those included, patients were primarily female (</a:t>
            </a:r>
            <a:r>
              <a:rPr lang="en-US" sz="4000" dirty="0" smtClean="0"/>
              <a:t>63.6%</a:t>
            </a:r>
            <a:r>
              <a:rPr lang="en-US" sz="4000" dirty="0"/>
              <a:t>) with </a:t>
            </a:r>
            <a:r>
              <a:rPr lang="en-US" sz="4000" dirty="0" smtClean="0"/>
              <a:t>a median </a:t>
            </a:r>
            <a:r>
              <a:rPr lang="en-US" sz="4000" dirty="0"/>
              <a:t>age of </a:t>
            </a:r>
            <a:r>
              <a:rPr lang="en-US" sz="4000" dirty="0" smtClean="0"/>
              <a:t>63 </a:t>
            </a:r>
            <a:r>
              <a:rPr lang="en-US" sz="4000" dirty="0"/>
              <a:t>(range 21-95</a:t>
            </a:r>
            <a:r>
              <a:rPr lang="en-US" sz="4000" dirty="0" smtClean="0"/>
              <a:t>). Approximately 45% of patients </a:t>
            </a:r>
            <a:r>
              <a:rPr lang="en-US" sz="4000" dirty="0"/>
              <a:t>were discharged on a suboptimal antibiotic regimen. The most common reason for a suboptimal regimen was an inappropriate duration of therapy </a:t>
            </a:r>
            <a:r>
              <a:rPr lang="en-US" sz="4000" dirty="0" smtClean="0"/>
              <a:t>(89 cases) </a:t>
            </a:r>
            <a:r>
              <a:rPr lang="en-US" sz="4000" dirty="0"/>
              <a:t>followed by an incorrect </a:t>
            </a:r>
            <a:r>
              <a:rPr lang="en-US" sz="4000" dirty="0" smtClean="0"/>
              <a:t>medication (16 cases) and an incorrect medication dose (15 cases). Of the patients discharged on a sub-optimal antimicrobial regimen, the majority were managed by internal medicine (58%) and family medicine (41%) services. The antibiotic most frequently prescribed in suboptimal regimens was </a:t>
            </a:r>
            <a:r>
              <a:rPr lang="en-US" sz="4000" dirty="0" err="1" smtClean="0"/>
              <a:t>cefdinir</a:t>
            </a:r>
            <a:r>
              <a:rPr lang="en-US" sz="4000" dirty="0" smtClean="0"/>
              <a:t>, and the median duration for both CAP and uncomplicated UTI was 7 days.</a:t>
            </a:r>
            <a:endParaRPr lang="en-US" sz="4000" dirty="0"/>
          </a:p>
        </p:txBody>
      </p:sp>
      <p:pic>
        <p:nvPicPr>
          <p:cNvPr id="49" name="Picture 48" descr="Petemug 2.eps"/>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32783737" y="12854786"/>
            <a:ext cx="21743246" cy="25545873"/>
          </a:xfrm>
          <a:prstGeom prst="rect">
            <a:avLst/>
          </a:prstGeom>
        </p:spPr>
      </p:pic>
      <p:sp>
        <p:nvSpPr>
          <p:cNvPr id="26" name="TextBox 25"/>
          <p:cNvSpPr txBox="1"/>
          <p:nvPr/>
        </p:nvSpPr>
        <p:spPr>
          <a:xfrm>
            <a:off x="39947996" y="28526743"/>
            <a:ext cx="8996344" cy="830997"/>
          </a:xfrm>
          <a:prstGeom prst="rect">
            <a:avLst/>
          </a:prstGeom>
          <a:noFill/>
        </p:spPr>
        <p:txBody>
          <a:bodyPr wrap="square" rtlCol="0">
            <a:spAutoFit/>
          </a:bodyPr>
          <a:lstStyle/>
          <a:p>
            <a:r>
              <a:rPr lang="en-US" sz="4800" b="1" dirty="0" smtClean="0">
                <a:solidFill>
                  <a:srgbClr val="DB5D20"/>
                </a:solidFill>
              </a:rPr>
              <a:t>REFERENCES</a:t>
            </a:r>
            <a:endParaRPr lang="en-US" sz="4800" b="1" dirty="0">
              <a:solidFill>
                <a:srgbClr val="DB5D20"/>
              </a:solidFill>
            </a:endParaRPr>
          </a:p>
        </p:txBody>
      </p:sp>
      <p:sp>
        <p:nvSpPr>
          <p:cNvPr id="27" name="TextBox 26"/>
          <p:cNvSpPr txBox="1"/>
          <p:nvPr/>
        </p:nvSpPr>
        <p:spPr>
          <a:xfrm>
            <a:off x="39994556" y="29346687"/>
            <a:ext cx="8996344" cy="6555641"/>
          </a:xfrm>
          <a:prstGeom prst="rect">
            <a:avLst/>
          </a:prstGeom>
          <a:noFill/>
        </p:spPr>
        <p:txBody>
          <a:bodyPr wrap="square" rtlCol="0">
            <a:spAutoFit/>
          </a:bodyPr>
          <a:lstStyle/>
          <a:p>
            <a:pPr marL="514350" indent="-514350">
              <a:buFont typeface="+mj-lt"/>
              <a:buAutoNum type="arabicPeriod"/>
            </a:pPr>
            <a:r>
              <a:rPr lang="en-US" sz="3500" dirty="0" err="1"/>
              <a:t>Norihiro</a:t>
            </a:r>
            <a:r>
              <a:rPr lang="en-US" sz="3500" dirty="0"/>
              <a:t> et al. Antibiotic prescribing at the transition from hospitalization to discharge: a target for antibiotic stewardship. Infect Control </a:t>
            </a:r>
            <a:r>
              <a:rPr lang="en-US" sz="3500" dirty="0" err="1"/>
              <a:t>Hosp</a:t>
            </a:r>
            <a:r>
              <a:rPr lang="en-US" sz="3500" dirty="0"/>
              <a:t> </a:t>
            </a:r>
            <a:r>
              <a:rPr lang="en-US" sz="3500" dirty="0" err="1"/>
              <a:t>Epidemiol</a:t>
            </a:r>
            <a:r>
              <a:rPr lang="en-US" sz="3500" dirty="0"/>
              <a:t>. 36(4): 474–478. Published April 2015. Accessed August 14, 2019.</a:t>
            </a:r>
          </a:p>
          <a:p>
            <a:pPr marL="514350" indent="-514350">
              <a:buFont typeface="+mj-lt"/>
              <a:buAutoNum type="arabicPeriod"/>
            </a:pPr>
            <a:r>
              <a:rPr lang="en-US" sz="3500" dirty="0" err="1"/>
              <a:t>Chavada</a:t>
            </a:r>
            <a:r>
              <a:rPr lang="en-US" sz="3500" dirty="0"/>
              <a:t> et al. ‘Careful goodbye at the door’: is there a role for antimicrobial stewardship interventions for antimicrobial therapy prescribed on hospital discharge? BMC Infectious Diseases. 18(225). Published May 16, 2018. Accessed August 16, 2019. </a:t>
            </a:r>
          </a:p>
        </p:txBody>
      </p:sp>
      <p:pic>
        <p:nvPicPr>
          <p:cNvPr id="25" name="Picture 24">
            <a:extLst>
              <a:ext uri="{FF2B5EF4-FFF2-40B4-BE49-F238E27FC236}">
                <a16:creationId xmlns:a16="http://schemas.microsoft.com/office/drawing/2014/main" id="{BB63E1C6-D794-984C-AE2B-987C0340DF16}"/>
              </a:ext>
            </a:extLst>
          </p:cNvPr>
          <p:cNvPicPr>
            <a:picLocks noChangeAspect="1"/>
          </p:cNvPicPr>
          <p:nvPr/>
        </p:nvPicPr>
        <p:blipFill>
          <a:blip r:embed="rId3"/>
          <a:stretch>
            <a:fillRect/>
          </a:stretch>
        </p:blipFill>
        <p:spPr>
          <a:xfrm>
            <a:off x="40241041" y="1131525"/>
            <a:ext cx="9478734" cy="3633515"/>
          </a:xfrm>
          <a:prstGeom prst="rect">
            <a:avLst/>
          </a:prstGeom>
        </p:spPr>
      </p:pic>
      <p:sp>
        <p:nvSpPr>
          <p:cNvPr id="35" name="TextBox 34"/>
          <p:cNvSpPr txBox="1"/>
          <p:nvPr/>
        </p:nvSpPr>
        <p:spPr>
          <a:xfrm>
            <a:off x="13508973" y="13456125"/>
            <a:ext cx="8996344" cy="1015663"/>
          </a:xfrm>
          <a:prstGeom prst="rect">
            <a:avLst/>
          </a:prstGeom>
          <a:noFill/>
        </p:spPr>
        <p:txBody>
          <a:bodyPr wrap="square" rtlCol="0">
            <a:spAutoFit/>
          </a:bodyPr>
          <a:lstStyle/>
          <a:p>
            <a:r>
              <a:rPr lang="en-US" sz="6000" b="1" dirty="0" smtClean="0">
                <a:solidFill>
                  <a:srgbClr val="DB5D20"/>
                </a:solidFill>
              </a:rPr>
              <a:t>METHODS</a:t>
            </a:r>
            <a:endParaRPr lang="en-US" sz="6000" b="1" dirty="0">
              <a:solidFill>
                <a:srgbClr val="DB5D20"/>
              </a:solidFill>
            </a:endParaRPr>
          </a:p>
        </p:txBody>
      </p:sp>
      <p:sp>
        <p:nvSpPr>
          <p:cNvPr id="38" name="TextBox 37"/>
          <p:cNvSpPr txBox="1"/>
          <p:nvPr/>
        </p:nvSpPr>
        <p:spPr>
          <a:xfrm>
            <a:off x="13890285" y="14277729"/>
            <a:ext cx="24595804" cy="5632311"/>
          </a:xfrm>
          <a:prstGeom prst="rect">
            <a:avLst/>
          </a:prstGeom>
          <a:noFill/>
        </p:spPr>
        <p:txBody>
          <a:bodyPr wrap="square" rtlCol="0">
            <a:spAutoFit/>
          </a:bodyPr>
          <a:lstStyle/>
          <a:p>
            <a:r>
              <a:rPr lang="en-US" sz="4000" dirty="0"/>
              <a:t>This study was a retrospective chart review based on a report of patients age 18 years and older discharged from OSUMC from 7/1/2018 to 6/30/2019 with CAP or uncomplicated UTI. Patients with multiple types of infection were excluded  from the study. For the purposes of this study, Optimal therapy is defined as:</a:t>
            </a:r>
          </a:p>
          <a:p>
            <a:pPr marL="571500" indent="-571500">
              <a:buFont typeface="Arial" panose="020B0604020202020204" pitchFamily="34" charset="0"/>
              <a:buChar char="•"/>
            </a:pPr>
            <a:r>
              <a:rPr lang="en-US" sz="4000" dirty="0"/>
              <a:t>Prescription in accordance with nationally-approved guidelines for the management of CAP and UTI</a:t>
            </a:r>
          </a:p>
          <a:p>
            <a:pPr marL="571500" indent="-571500">
              <a:buFont typeface="Arial" panose="020B0604020202020204" pitchFamily="34" charset="0"/>
              <a:buChar char="•"/>
            </a:pPr>
            <a:r>
              <a:rPr lang="en-US" sz="4000" dirty="0"/>
              <a:t>N</a:t>
            </a:r>
            <a:r>
              <a:rPr lang="en-US" sz="4000" dirty="0" smtClean="0"/>
              <a:t>arrowest </a:t>
            </a:r>
            <a:r>
              <a:rPr lang="en-US" sz="4000" dirty="0"/>
              <a:t>spectrum of activity</a:t>
            </a:r>
          </a:p>
          <a:p>
            <a:pPr marL="571500" indent="-571500">
              <a:buFont typeface="Arial" panose="020B0604020202020204" pitchFamily="34" charset="0"/>
              <a:buChar char="•"/>
            </a:pPr>
            <a:r>
              <a:rPr lang="en-US" sz="4000" dirty="0"/>
              <a:t>Correct dose for indication, organ dysfunction, and medication allergies</a:t>
            </a:r>
          </a:p>
          <a:p>
            <a:pPr marL="571500" indent="-571500">
              <a:buFont typeface="Arial" panose="020B0604020202020204" pitchFamily="34" charset="0"/>
              <a:buChar char="•"/>
            </a:pPr>
            <a:r>
              <a:rPr lang="en-US" sz="4000" dirty="0"/>
              <a:t>Correct duration of therapy</a:t>
            </a:r>
          </a:p>
          <a:p>
            <a:pPr marL="571500" indent="-571500">
              <a:buFont typeface="Arial" panose="020B0604020202020204" pitchFamily="34" charset="0"/>
              <a:buChar char="•"/>
            </a:pPr>
            <a:r>
              <a:rPr lang="en-US" sz="4000" dirty="0" smtClean="0"/>
              <a:t>Data collected was organized and evaluated using </a:t>
            </a:r>
            <a:r>
              <a:rPr lang="en-US" sz="4000" dirty="0" err="1" smtClean="0"/>
              <a:t>REDCap</a:t>
            </a:r>
            <a:r>
              <a:rPr lang="en-US" sz="4000" dirty="0" smtClean="0"/>
              <a:t>™.</a:t>
            </a:r>
          </a:p>
          <a:p>
            <a:endParaRPr lang="en-US" sz="4000" dirty="0" smtClean="0"/>
          </a:p>
        </p:txBody>
      </p:sp>
      <p:sp>
        <p:nvSpPr>
          <p:cNvPr id="39" name="TextBox 38"/>
          <p:cNvSpPr txBox="1"/>
          <p:nvPr/>
        </p:nvSpPr>
        <p:spPr>
          <a:xfrm>
            <a:off x="39813744" y="22151321"/>
            <a:ext cx="8996344" cy="1015663"/>
          </a:xfrm>
          <a:prstGeom prst="rect">
            <a:avLst/>
          </a:prstGeom>
          <a:noFill/>
        </p:spPr>
        <p:txBody>
          <a:bodyPr wrap="square" rtlCol="0">
            <a:spAutoFit/>
          </a:bodyPr>
          <a:lstStyle/>
          <a:p>
            <a:r>
              <a:rPr lang="en-US" sz="6000" b="1" dirty="0" smtClean="0">
                <a:solidFill>
                  <a:srgbClr val="DB5D20"/>
                </a:solidFill>
              </a:rPr>
              <a:t>CONCLUSIONS</a:t>
            </a:r>
            <a:endParaRPr lang="en-US" sz="6000" b="1" dirty="0">
              <a:solidFill>
                <a:srgbClr val="DB5D20"/>
              </a:solidFill>
            </a:endParaRPr>
          </a:p>
        </p:txBody>
      </p:sp>
      <p:sp>
        <p:nvSpPr>
          <p:cNvPr id="42" name="TextBox 41"/>
          <p:cNvSpPr txBox="1"/>
          <p:nvPr/>
        </p:nvSpPr>
        <p:spPr>
          <a:xfrm>
            <a:off x="39947996" y="23154579"/>
            <a:ext cx="8996344" cy="5632311"/>
          </a:xfrm>
          <a:prstGeom prst="rect">
            <a:avLst/>
          </a:prstGeom>
          <a:noFill/>
        </p:spPr>
        <p:txBody>
          <a:bodyPr wrap="square" rtlCol="0">
            <a:spAutoFit/>
          </a:bodyPr>
          <a:lstStyle/>
          <a:p>
            <a:r>
              <a:rPr lang="en-US" sz="4000" dirty="0" smtClean="0"/>
              <a:t>The most common reason for a sub-optimal antibiotic regimen upon hospital discharge was an incorrect duration of therapy. </a:t>
            </a:r>
            <a:r>
              <a:rPr lang="en-US" sz="4000" dirty="0"/>
              <a:t>By completing this study, we hope to gain more insight into how we can better serve our institution by educating physicians, </a:t>
            </a:r>
            <a:r>
              <a:rPr lang="en-US" sz="4000" dirty="0" smtClean="0"/>
              <a:t>promoting antibiotic stewardship, </a:t>
            </a:r>
            <a:r>
              <a:rPr lang="en-US" sz="4000" dirty="0"/>
              <a:t>and optimizing transitions of care.</a:t>
            </a:r>
          </a:p>
        </p:txBody>
      </p:sp>
      <p:graphicFrame>
        <p:nvGraphicFramePr>
          <p:cNvPr id="3" name="Table 2"/>
          <p:cNvGraphicFramePr>
            <a:graphicFrameLocks noGrp="1"/>
          </p:cNvGraphicFramePr>
          <p:nvPr>
            <p:extLst>
              <p:ext uri="{D42A27DB-BD31-4B8C-83A1-F6EECF244321}">
                <p14:modId xmlns:p14="http://schemas.microsoft.com/office/powerpoint/2010/main" val="3722779643"/>
              </p:ext>
            </p:extLst>
          </p:nvPr>
        </p:nvGraphicFramePr>
        <p:xfrm>
          <a:off x="14738708" y="19739397"/>
          <a:ext cx="9084646" cy="5608320"/>
        </p:xfrm>
        <a:graphic>
          <a:graphicData uri="http://schemas.openxmlformats.org/drawingml/2006/table">
            <a:tbl>
              <a:tblPr firstRow="1" bandRow="1">
                <a:tableStyleId>{93296810-A885-4BE3-A3E7-6D5BEEA58F35}</a:tableStyleId>
              </a:tblPr>
              <a:tblGrid>
                <a:gridCol w="5573622">
                  <a:extLst>
                    <a:ext uri="{9D8B030D-6E8A-4147-A177-3AD203B41FA5}">
                      <a16:colId xmlns:a16="http://schemas.microsoft.com/office/drawing/2014/main" val="20000"/>
                    </a:ext>
                  </a:extLst>
                </a:gridCol>
                <a:gridCol w="3511024">
                  <a:extLst>
                    <a:ext uri="{9D8B030D-6E8A-4147-A177-3AD203B41FA5}">
                      <a16:colId xmlns:a16="http://schemas.microsoft.com/office/drawing/2014/main" val="20001"/>
                    </a:ext>
                  </a:extLst>
                </a:gridCol>
              </a:tblGrid>
              <a:tr h="643922">
                <a:tc gridSpan="2">
                  <a:txBody>
                    <a:bodyPr/>
                    <a:lstStyle/>
                    <a:p>
                      <a:pPr algn="ctr"/>
                      <a:r>
                        <a:rPr lang="en-US" sz="4000" dirty="0" smtClean="0"/>
                        <a:t>Patient Demographic Information</a:t>
                      </a:r>
                      <a:endParaRPr lang="en-US" sz="4000" dirty="0"/>
                    </a:p>
                  </a:txBody>
                  <a:tcPr/>
                </a:tc>
                <a:tc hMerge="1">
                  <a:txBody>
                    <a:bodyPr/>
                    <a:lstStyle/>
                    <a:p>
                      <a:endParaRPr lang="en-US" dirty="0"/>
                    </a:p>
                  </a:txBody>
                  <a:tcPr/>
                </a:tc>
                <a:extLst>
                  <a:ext uri="{0D108BD9-81ED-4DB2-BD59-A6C34878D82A}">
                    <a16:rowId xmlns:a16="http://schemas.microsoft.com/office/drawing/2014/main" val="10000"/>
                  </a:ext>
                </a:extLst>
              </a:tr>
              <a:tr h="643922">
                <a:tc>
                  <a:txBody>
                    <a:bodyPr/>
                    <a:lstStyle/>
                    <a:p>
                      <a:r>
                        <a:rPr lang="en-US" sz="4000" b="1" dirty="0" smtClean="0"/>
                        <a:t>Median</a:t>
                      </a:r>
                      <a:r>
                        <a:rPr lang="en-US" sz="4000" b="1" baseline="0" dirty="0" smtClean="0"/>
                        <a:t> a</a:t>
                      </a:r>
                      <a:r>
                        <a:rPr lang="en-US" sz="4000" b="1" dirty="0" smtClean="0"/>
                        <a:t>ge</a:t>
                      </a:r>
                    </a:p>
                  </a:txBody>
                  <a:tcPr/>
                </a:tc>
                <a:tc>
                  <a:txBody>
                    <a:bodyPr/>
                    <a:lstStyle/>
                    <a:p>
                      <a:r>
                        <a:rPr lang="en-US" sz="4000" dirty="0" smtClean="0"/>
                        <a:t>63 (21-95)</a:t>
                      </a:r>
                      <a:endParaRPr lang="en-US" sz="4000" dirty="0"/>
                    </a:p>
                  </a:txBody>
                  <a:tcPr/>
                </a:tc>
                <a:extLst>
                  <a:ext uri="{0D108BD9-81ED-4DB2-BD59-A6C34878D82A}">
                    <a16:rowId xmlns:a16="http://schemas.microsoft.com/office/drawing/2014/main" val="10001"/>
                  </a:ext>
                </a:extLst>
              </a:tr>
              <a:tr h="643922">
                <a:tc>
                  <a:txBody>
                    <a:bodyPr/>
                    <a:lstStyle/>
                    <a:p>
                      <a:r>
                        <a:rPr lang="en-US" sz="4000" b="1" dirty="0" smtClean="0"/>
                        <a:t>Sex</a:t>
                      </a:r>
                      <a:endParaRPr lang="en-US" sz="4000" b="1" dirty="0"/>
                    </a:p>
                  </a:txBody>
                  <a:tcPr/>
                </a:tc>
                <a:tc>
                  <a:txBody>
                    <a:bodyPr/>
                    <a:lstStyle/>
                    <a:p>
                      <a:endParaRPr lang="en-US" sz="4000" dirty="0"/>
                    </a:p>
                  </a:txBody>
                  <a:tcPr/>
                </a:tc>
                <a:extLst>
                  <a:ext uri="{0D108BD9-81ED-4DB2-BD59-A6C34878D82A}">
                    <a16:rowId xmlns:a16="http://schemas.microsoft.com/office/drawing/2014/main" val="10002"/>
                  </a:ext>
                </a:extLst>
              </a:tr>
              <a:tr h="643922">
                <a:tc>
                  <a:txBody>
                    <a:bodyPr/>
                    <a:lstStyle/>
                    <a:p>
                      <a:r>
                        <a:rPr lang="en-US" sz="4000" i="1" dirty="0" smtClean="0"/>
                        <a:t>    Male</a:t>
                      </a:r>
                      <a:endParaRPr lang="en-US" sz="4000" i="1" dirty="0"/>
                    </a:p>
                  </a:txBody>
                  <a:tcPr/>
                </a:tc>
                <a:tc>
                  <a:txBody>
                    <a:bodyPr/>
                    <a:lstStyle/>
                    <a:p>
                      <a:r>
                        <a:rPr lang="en-US" sz="4000" dirty="0" smtClean="0"/>
                        <a:t>66 (28.9%)</a:t>
                      </a:r>
                      <a:endParaRPr lang="en-US" sz="4000" dirty="0"/>
                    </a:p>
                  </a:txBody>
                  <a:tcPr/>
                </a:tc>
                <a:extLst>
                  <a:ext uri="{0D108BD9-81ED-4DB2-BD59-A6C34878D82A}">
                    <a16:rowId xmlns:a16="http://schemas.microsoft.com/office/drawing/2014/main" val="10003"/>
                  </a:ext>
                </a:extLst>
              </a:tr>
              <a:tr h="643922">
                <a:tc>
                  <a:txBody>
                    <a:bodyPr/>
                    <a:lstStyle/>
                    <a:p>
                      <a:r>
                        <a:rPr lang="en-US" sz="4000" i="1" dirty="0" smtClean="0"/>
                        <a:t>    Female</a:t>
                      </a:r>
                      <a:endParaRPr lang="en-US" sz="4000" i="1" dirty="0"/>
                    </a:p>
                  </a:txBody>
                  <a:tcPr/>
                </a:tc>
                <a:tc>
                  <a:txBody>
                    <a:bodyPr/>
                    <a:lstStyle/>
                    <a:p>
                      <a:r>
                        <a:rPr lang="en-US" sz="4000" dirty="0" smtClean="0"/>
                        <a:t>162 (71.1%)</a:t>
                      </a:r>
                      <a:endParaRPr lang="en-US" sz="4000" dirty="0"/>
                    </a:p>
                  </a:txBody>
                  <a:tcPr/>
                </a:tc>
                <a:extLst>
                  <a:ext uri="{0D108BD9-81ED-4DB2-BD59-A6C34878D82A}">
                    <a16:rowId xmlns:a16="http://schemas.microsoft.com/office/drawing/2014/main" val="10004"/>
                  </a:ext>
                </a:extLst>
              </a:tr>
              <a:tr h="643922">
                <a:tc>
                  <a:txBody>
                    <a:bodyPr/>
                    <a:lstStyle/>
                    <a:p>
                      <a:r>
                        <a:rPr lang="en-US" sz="4000" b="1" dirty="0" smtClean="0"/>
                        <a:t>Type</a:t>
                      </a:r>
                      <a:r>
                        <a:rPr lang="en-US" sz="4000" b="1" baseline="0" dirty="0" smtClean="0"/>
                        <a:t> of Infection</a:t>
                      </a:r>
                      <a:endParaRPr lang="en-US" sz="4000" b="1" dirty="0"/>
                    </a:p>
                  </a:txBody>
                  <a:tcPr/>
                </a:tc>
                <a:tc>
                  <a:txBody>
                    <a:bodyPr/>
                    <a:lstStyle/>
                    <a:p>
                      <a:endParaRPr lang="en-US" sz="4000" dirty="0"/>
                    </a:p>
                  </a:txBody>
                  <a:tcPr/>
                </a:tc>
                <a:extLst>
                  <a:ext uri="{0D108BD9-81ED-4DB2-BD59-A6C34878D82A}">
                    <a16:rowId xmlns:a16="http://schemas.microsoft.com/office/drawing/2014/main" val="10005"/>
                  </a:ext>
                </a:extLst>
              </a:tr>
              <a:tr h="643922">
                <a:tc>
                  <a:txBody>
                    <a:bodyPr/>
                    <a:lstStyle/>
                    <a:p>
                      <a:r>
                        <a:rPr lang="en-US" sz="4000" i="1" dirty="0" smtClean="0"/>
                        <a:t>    CAP</a:t>
                      </a:r>
                      <a:endParaRPr lang="en-US" sz="4000" i="1" dirty="0"/>
                    </a:p>
                  </a:txBody>
                  <a:tcPr/>
                </a:tc>
                <a:tc>
                  <a:txBody>
                    <a:bodyPr/>
                    <a:lstStyle/>
                    <a:p>
                      <a:r>
                        <a:rPr lang="en-US" sz="4000" dirty="0" smtClean="0"/>
                        <a:t>53%</a:t>
                      </a:r>
                      <a:endParaRPr lang="en-US" sz="4000" dirty="0"/>
                    </a:p>
                  </a:txBody>
                  <a:tcPr/>
                </a:tc>
                <a:extLst>
                  <a:ext uri="{0D108BD9-81ED-4DB2-BD59-A6C34878D82A}">
                    <a16:rowId xmlns:a16="http://schemas.microsoft.com/office/drawing/2014/main" val="10006"/>
                  </a:ext>
                </a:extLst>
              </a:tr>
              <a:tr h="643922">
                <a:tc>
                  <a:txBody>
                    <a:bodyPr/>
                    <a:lstStyle/>
                    <a:p>
                      <a:r>
                        <a:rPr lang="en-US" sz="4000" i="1" dirty="0" smtClean="0"/>
                        <a:t>    Uncomplicated</a:t>
                      </a:r>
                      <a:r>
                        <a:rPr lang="en-US" sz="4000" i="1" baseline="0" dirty="0" smtClean="0"/>
                        <a:t> UTI</a:t>
                      </a:r>
                      <a:endParaRPr lang="en-US" sz="4000" i="1" dirty="0"/>
                    </a:p>
                  </a:txBody>
                  <a:tcPr/>
                </a:tc>
                <a:tc>
                  <a:txBody>
                    <a:bodyPr/>
                    <a:lstStyle/>
                    <a:p>
                      <a:r>
                        <a:rPr lang="en-US" sz="4000" dirty="0" smtClean="0"/>
                        <a:t>47%</a:t>
                      </a:r>
                      <a:endParaRPr lang="en-US" sz="4000" dirty="0"/>
                    </a:p>
                  </a:txBody>
                  <a:tcPr/>
                </a:tc>
                <a:extLst>
                  <a:ext uri="{0D108BD9-81ED-4DB2-BD59-A6C34878D82A}">
                    <a16:rowId xmlns:a16="http://schemas.microsoft.com/office/drawing/2014/main" val="10007"/>
                  </a:ext>
                </a:extLst>
              </a:tr>
            </a:tbl>
          </a:graphicData>
        </a:graphic>
      </p:graphicFrame>
      <p:sp>
        <p:nvSpPr>
          <p:cNvPr id="2" name="TextBox 1"/>
          <p:cNvSpPr txBox="1"/>
          <p:nvPr/>
        </p:nvSpPr>
        <p:spPr>
          <a:xfrm>
            <a:off x="27389529" y="28448566"/>
            <a:ext cx="11566851" cy="677108"/>
          </a:xfrm>
          <a:prstGeom prst="rect">
            <a:avLst/>
          </a:prstGeom>
          <a:noFill/>
        </p:spPr>
        <p:txBody>
          <a:bodyPr wrap="square" rtlCol="0">
            <a:spAutoFit/>
          </a:bodyPr>
          <a:lstStyle/>
          <a:p>
            <a:r>
              <a:rPr lang="en-US" sz="3800" b="1" dirty="0" smtClean="0"/>
              <a:t>Drug	     </a:t>
            </a:r>
            <a:r>
              <a:rPr lang="en-US" sz="3800" b="1" dirty="0"/>
              <a:t> </a:t>
            </a:r>
            <a:r>
              <a:rPr lang="en-US" sz="3800" b="1" dirty="0" smtClean="0"/>
              <a:t>             Dose 	       </a:t>
            </a:r>
            <a:r>
              <a:rPr lang="en-US" sz="3800" b="1" dirty="0"/>
              <a:t> </a:t>
            </a:r>
            <a:r>
              <a:rPr lang="en-US" sz="3800" b="1" dirty="0" smtClean="0"/>
              <a:t>   Duration</a:t>
            </a:r>
            <a:endParaRPr lang="en-US" sz="3800" b="1" dirty="0"/>
          </a:p>
        </p:txBody>
      </p:sp>
      <p:graphicFrame>
        <p:nvGraphicFramePr>
          <p:cNvPr id="32" name="Chart 31"/>
          <p:cNvGraphicFramePr>
            <a:graphicFrameLocks/>
          </p:cNvGraphicFramePr>
          <p:nvPr>
            <p:extLst>
              <p:ext uri="{D42A27DB-BD31-4B8C-83A1-F6EECF244321}">
                <p14:modId xmlns:p14="http://schemas.microsoft.com/office/powerpoint/2010/main" val="4157858983"/>
              </p:ext>
            </p:extLst>
          </p:nvPr>
        </p:nvGraphicFramePr>
        <p:xfrm>
          <a:off x="26373214" y="18646460"/>
          <a:ext cx="13427862" cy="98159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 name="Chart 33"/>
          <p:cNvGraphicFramePr>
            <a:graphicFrameLocks/>
          </p:cNvGraphicFramePr>
          <p:nvPr>
            <p:extLst>
              <p:ext uri="{D42A27DB-BD31-4B8C-83A1-F6EECF244321}">
                <p14:modId xmlns:p14="http://schemas.microsoft.com/office/powerpoint/2010/main" val="2917201160"/>
              </p:ext>
            </p:extLst>
          </p:nvPr>
        </p:nvGraphicFramePr>
        <p:xfrm>
          <a:off x="12038938" y="26064947"/>
          <a:ext cx="14020836" cy="9817741"/>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36670541" y="21415816"/>
            <a:ext cx="1106906" cy="553998"/>
          </a:xfrm>
          <a:prstGeom prst="rect">
            <a:avLst/>
          </a:prstGeom>
          <a:noFill/>
        </p:spPr>
        <p:txBody>
          <a:bodyPr wrap="square" rtlCol="0">
            <a:spAutoFit/>
          </a:bodyPr>
          <a:lstStyle/>
          <a:p>
            <a:pPr algn="ctr"/>
            <a:r>
              <a:rPr lang="en-US" sz="3000" dirty="0" smtClean="0"/>
              <a:t>89</a:t>
            </a:r>
            <a:endParaRPr lang="en-US" sz="3000" dirty="0"/>
          </a:p>
        </p:txBody>
      </p:sp>
      <p:sp>
        <p:nvSpPr>
          <p:cNvPr id="36" name="TextBox 35"/>
          <p:cNvSpPr txBox="1"/>
          <p:nvPr/>
        </p:nvSpPr>
        <p:spPr>
          <a:xfrm>
            <a:off x="27441999" y="25599530"/>
            <a:ext cx="1106906" cy="553998"/>
          </a:xfrm>
          <a:prstGeom prst="rect">
            <a:avLst/>
          </a:prstGeom>
          <a:noFill/>
        </p:spPr>
        <p:txBody>
          <a:bodyPr wrap="square" rtlCol="0">
            <a:spAutoFit/>
          </a:bodyPr>
          <a:lstStyle/>
          <a:p>
            <a:pPr algn="ctr"/>
            <a:r>
              <a:rPr lang="en-US" sz="3000" dirty="0" smtClean="0"/>
              <a:t>272</a:t>
            </a:r>
            <a:endParaRPr lang="en-US" sz="3000" dirty="0"/>
          </a:p>
        </p:txBody>
      </p:sp>
      <p:sp>
        <p:nvSpPr>
          <p:cNvPr id="37" name="TextBox 36"/>
          <p:cNvSpPr txBox="1"/>
          <p:nvPr/>
        </p:nvSpPr>
        <p:spPr>
          <a:xfrm>
            <a:off x="27448225" y="20151197"/>
            <a:ext cx="1106906" cy="553998"/>
          </a:xfrm>
          <a:prstGeom prst="rect">
            <a:avLst/>
          </a:prstGeom>
          <a:noFill/>
        </p:spPr>
        <p:txBody>
          <a:bodyPr wrap="square" rtlCol="0">
            <a:spAutoFit/>
          </a:bodyPr>
          <a:lstStyle/>
          <a:p>
            <a:pPr algn="ctr"/>
            <a:r>
              <a:rPr lang="en-US" sz="3000" dirty="0" smtClean="0"/>
              <a:t>16</a:t>
            </a:r>
            <a:endParaRPr lang="en-US" sz="3000" dirty="0"/>
          </a:p>
        </p:txBody>
      </p:sp>
      <p:sp>
        <p:nvSpPr>
          <p:cNvPr id="40" name="TextBox 39"/>
          <p:cNvSpPr txBox="1"/>
          <p:nvPr/>
        </p:nvSpPr>
        <p:spPr>
          <a:xfrm>
            <a:off x="32072218" y="20151197"/>
            <a:ext cx="1106906" cy="553998"/>
          </a:xfrm>
          <a:prstGeom prst="rect">
            <a:avLst/>
          </a:prstGeom>
          <a:noFill/>
        </p:spPr>
        <p:txBody>
          <a:bodyPr wrap="square" rtlCol="0">
            <a:spAutoFit/>
          </a:bodyPr>
          <a:lstStyle/>
          <a:p>
            <a:pPr algn="ctr"/>
            <a:r>
              <a:rPr lang="en-US" sz="3000" dirty="0" smtClean="0"/>
              <a:t>15</a:t>
            </a:r>
            <a:endParaRPr lang="en-US" sz="3000" dirty="0"/>
          </a:p>
        </p:txBody>
      </p:sp>
      <p:sp>
        <p:nvSpPr>
          <p:cNvPr id="41" name="TextBox 40"/>
          <p:cNvSpPr txBox="1"/>
          <p:nvPr/>
        </p:nvSpPr>
        <p:spPr>
          <a:xfrm>
            <a:off x="32120344" y="25599530"/>
            <a:ext cx="1106906" cy="553998"/>
          </a:xfrm>
          <a:prstGeom prst="rect">
            <a:avLst/>
          </a:prstGeom>
          <a:noFill/>
        </p:spPr>
        <p:txBody>
          <a:bodyPr wrap="square" rtlCol="0">
            <a:spAutoFit/>
          </a:bodyPr>
          <a:lstStyle/>
          <a:p>
            <a:pPr algn="ctr"/>
            <a:r>
              <a:rPr lang="en-US" sz="3000" dirty="0" smtClean="0"/>
              <a:t>273</a:t>
            </a:r>
            <a:endParaRPr lang="en-US" sz="3000" dirty="0"/>
          </a:p>
        </p:txBody>
      </p:sp>
      <p:sp>
        <p:nvSpPr>
          <p:cNvPr id="43" name="TextBox 42"/>
          <p:cNvSpPr txBox="1"/>
          <p:nvPr/>
        </p:nvSpPr>
        <p:spPr>
          <a:xfrm>
            <a:off x="36723135" y="25599530"/>
            <a:ext cx="1106906" cy="553998"/>
          </a:xfrm>
          <a:prstGeom prst="rect">
            <a:avLst/>
          </a:prstGeom>
          <a:noFill/>
        </p:spPr>
        <p:txBody>
          <a:bodyPr wrap="square" rtlCol="0">
            <a:spAutoFit/>
          </a:bodyPr>
          <a:lstStyle/>
          <a:p>
            <a:pPr algn="ctr"/>
            <a:r>
              <a:rPr lang="en-US" sz="3000" dirty="0" smtClean="0"/>
              <a:t>139</a:t>
            </a:r>
            <a:endParaRPr lang="en-US" sz="3000" dirty="0"/>
          </a:p>
        </p:txBody>
      </p:sp>
      <p:sp>
        <p:nvSpPr>
          <p:cNvPr id="16" name="TextBox 15"/>
          <p:cNvSpPr txBox="1"/>
          <p:nvPr/>
        </p:nvSpPr>
        <p:spPr>
          <a:xfrm>
            <a:off x="16314821" y="30396822"/>
            <a:ext cx="1588168" cy="707886"/>
          </a:xfrm>
          <a:prstGeom prst="rect">
            <a:avLst/>
          </a:prstGeom>
          <a:noFill/>
        </p:spPr>
        <p:txBody>
          <a:bodyPr wrap="square" rtlCol="0">
            <a:spAutoFit/>
          </a:bodyPr>
          <a:lstStyle/>
          <a:p>
            <a:r>
              <a:rPr lang="en-US" sz="4000" b="1" dirty="0" smtClean="0">
                <a:solidFill>
                  <a:schemeClr val="bg1"/>
                </a:solidFill>
              </a:rPr>
              <a:t>44.7%</a:t>
            </a:r>
            <a:endParaRPr lang="en-US" sz="4000" b="1" dirty="0">
              <a:solidFill>
                <a:schemeClr val="bg1"/>
              </a:solidFill>
            </a:endParaRPr>
          </a:p>
        </p:txBody>
      </p:sp>
      <p:sp>
        <p:nvSpPr>
          <p:cNvPr id="45" name="TextBox 44"/>
          <p:cNvSpPr txBox="1"/>
          <p:nvPr/>
        </p:nvSpPr>
        <p:spPr>
          <a:xfrm>
            <a:off x="20121838" y="31436948"/>
            <a:ext cx="1588168" cy="707886"/>
          </a:xfrm>
          <a:prstGeom prst="rect">
            <a:avLst/>
          </a:prstGeom>
          <a:noFill/>
        </p:spPr>
        <p:txBody>
          <a:bodyPr wrap="square" rtlCol="0">
            <a:spAutoFit/>
          </a:bodyPr>
          <a:lstStyle/>
          <a:p>
            <a:r>
              <a:rPr lang="en-US" sz="4000" b="1" dirty="0" smtClean="0">
                <a:solidFill>
                  <a:schemeClr val="bg1"/>
                </a:solidFill>
              </a:rPr>
              <a:t>55.3%</a:t>
            </a:r>
            <a:endParaRPr lang="en-US" sz="4000" b="1" dirty="0">
              <a:solidFill>
                <a:schemeClr val="bg1"/>
              </a:solidFill>
            </a:endParaRPr>
          </a:p>
        </p:txBody>
      </p:sp>
      <p:graphicFrame>
        <p:nvGraphicFramePr>
          <p:cNvPr id="46" name="Table 45"/>
          <p:cNvGraphicFramePr>
            <a:graphicFrameLocks noGrp="1"/>
          </p:cNvGraphicFramePr>
          <p:nvPr>
            <p:extLst>
              <p:ext uri="{D42A27DB-BD31-4B8C-83A1-F6EECF244321}">
                <p14:modId xmlns:p14="http://schemas.microsoft.com/office/powerpoint/2010/main" val="1230886745"/>
              </p:ext>
            </p:extLst>
          </p:nvPr>
        </p:nvGraphicFramePr>
        <p:xfrm>
          <a:off x="25090002" y="29783244"/>
          <a:ext cx="13372280" cy="5671492"/>
        </p:xfrm>
        <a:graphic>
          <a:graphicData uri="http://schemas.openxmlformats.org/drawingml/2006/table">
            <a:tbl>
              <a:tblPr firstRow="1" bandRow="1">
                <a:tableStyleId>{93296810-A885-4BE3-A3E7-6D5BEEA58F35}</a:tableStyleId>
              </a:tblPr>
              <a:tblGrid>
                <a:gridCol w="4831439">
                  <a:extLst>
                    <a:ext uri="{9D8B030D-6E8A-4147-A177-3AD203B41FA5}">
                      <a16:colId xmlns:a16="http://schemas.microsoft.com/office/drawing/2014/main" val="20000"/>
                    </a:ext>
                  </a:extLst>
                </a:gridCol>
                <a:gridCol w="2710917">
                  <a:extLst>
                    <a:ext uri="{9D8B030D-6E8A-4147-A177-3AD203B41FA5}">
                      <a16:colId xmlns:a16="http://schemas.microsoft.com/office/drawing/2014/main" val="843024522"/>
                    </a:ext>
                  </a:extLst>
                </a:gridCol>
                <a:gridCol w="3053561">
                  <a:extLst>
                    <a:ext uri="{9D8B030D-6E8A-4147-A177-3AD203B41FA5}">
                      <a16:colId xmlns:a16="http://schemas.microsoft.com/office/drawing/2014/main" val="3508223109"/>
                    </a:ext>
                  </a:extLst>
                </a:gridCol>
                <a:gridCol w="2776363">
                  <a:extLst>
                    <a:ext uri="{9D8B030D-6E8A-4147-A177-3AD203B41FA5}">
                      <a16:colId xmlns:a16="http://schemas.microsoft.com/office/drawing/2014/main" val="20001"/>
                    </a:ext>
                  </a:extLst>
                </a:gridCol>
              </a:tblGrid>
              <a:tr h="721230">
                <a:tc gridSpan="4">
                  <a:txBody>
                    <a:bodyPr/>
                    <a:lstStyle/>
                    <a:p>
                      <a:pPr algn="ctr"/>
                      <a:r>
                        <a:rPr lang="en-US" sz="3800" dirty="0" smtClean="0"/>
                        <a:t>Antibiotics Prescribed in Suboptimal</a:t>
                      </a:r>
                      <a:r>
                        <a:rPr lang="en-US" sz="3800" baseline="0" dirty="0" smtClean="0"/>
                        <a:t> Regimens</a:t>
                      </a:r>
                      <a:endParaRPr lang="en-US" sz="3800" dirty="0"/>
                    </a:p>
                  </a:txBody>
                  <a:tcPr anchor="ct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1344112">
                <a:tc>
                  <a:txBody>
                    <a:bodyPr/>
                    <a:lstStyle/>
                    <a:p>
                      <a:pPr algn="ctr"/>
                      <a:r>
                        <a:rPr lang="en-US" sz="3800" b="1" dirty="0" smtClean="0"/>
                        <a:t>Drug</a:t>
                      </a:r>
                    </a:p>
                  </a:txBody>
                  <a:tcPr anchor="ctr"/>
                </a:tc>
                <a:tc>
                  <a:txBody>
                    <a:bodyPr/>
                    <a:lstStyle/>
                    <a:p>
                      <a:pPr algn="ctr"/>
                      <a:r>
                        <a:rPr lang="en-US" sz="3800" b="1" dirty="0" smtClean="0"/>
                        <a:t>#</a:t>
                      </a:r>
                      <a:r>
                        <a:rPr lang="en-US" sz="3800" b="1" baseline="0" dirty="0" smtClean="0"/>
                        <a:t> of occurrences</a:t>
                      </a:r>
                      <a:endParaRPr lang="en-US" sz="3800" b="1" dirty="0"/>
                    </a:p>
                  </a:txBody>
                  <a:tcPr anchor="ctr"/>
                </a:tc>
                <a:tc>
                  <a:txBody>
                    <a:bodyPr/>
                    <a:lstStyle/>
                    <a:p>
                      <a:pPr algn="ctr"/>
                      <a:r>
                        <a:rPr lang="en-US" sz="3800" b="1" dirty="0" smtClean="0"/>
                        <a:t>Drug</a:t>
                      </a:r>
                      <a:endParaRPr lang="en-US" sz="3800" b="1" dirty="0"/>
                    </a:p>
                  </a:txBody>
                  <a:tcPr anchor="ctr"/>
                </a:tc>
                <a:tc>
                  <a:txBody>
                    <a:bodyPr/>
                    <a:lstStyle/>
                    <a:p>
                      <a:pPr algn="ctr"/>
                      <a:r>
                        <a:rPr lang="en-US" sz="3800" b="1" dirty="0" smtClean="0"/>
                        <a:t># of occurrences</a:t>
                      </a:r>
                      <a:endParaRPr lang="en-US" sz="3800" b="1" dirty="0"/>
                    </a:p>
                  </a:txBody>
                  <a:tcPr anchor="ctr"/>
                </a:tc>
                <a:extLst>
                  <a:ext uri="{0D108BD9-81ED-4DB2-BD59-A6C34878D82A}">
                    <a16:rowId xmlns:a16="http://schemas.microsoft.com/office/drawing/2014/main" val="10001"/>
                  </a:ext>
                </a:extLst>
              </a:tr>
              <a:tr h="721230">
                <a:tc>
                  <a:txBody>
                    <a:bodyPr/>
                    <a:lstStyle/>
                    <a:p>
                      <a:pPr algn="ctr"/>
                      <a:r>
                        <a:rPr lang="en-US" sz="3800" b="0" i="0" dirty="0" err="1" smtClean="0"/>
                        <a:t>Cefidinir</a:t>
                      </a:r>
                      <a:endParaRPr lang="en-US" sz="3800" b="0" i="0" dirty="0"/>
                    </a:p>
                  </a:txBody>
                  <a:tcPr anchor="ctr"/>
                </a:tc>
                <a:tc>
                  <a:txBody>
                    <a:bodyPr/>
                    <a:lstStyle/>
                    <a:p>
                      <a:pPr algn="ctr"/>
                      <a:r>
                        <a:rPr lang="en-US" sz="3800" dirty="0" smtClean="0"/>
                        <a:t>34</a:t>
                      </a:r>
                      <a:endParaRPr lang="en-US" sz="3800" dirty="0"/>
                    </a:p>
                  </a:txBody>
                  <a:tcPr anchor="ctr"/>
                </a:tc>
                <a:tc>
                  <a:txBody>
                    <a:bodyPr/>
                    <a:lstStyle/>
                    <a:p>
                      <a:pPr algn="ctr"/>
                      <a:r>
                        <a:rPr lang="en-US" sz="3800" dirty="0" smtClean="0"/>
                        <a:t>Doxycycline</a:t>
                      </a:r>
                      <a:endParaRPr lang="en-US" sz="3800" dirty="0"/>
                    </a:p>
                  </a:txBody>
                  <a:tcPr anchor="ctr"/>
                </a:tc>
                <a:tc>
                  <a:txBody>
                    <a:bodyPr/>
                    <a:lstStyle/>
                    <a:p>
                      <a:pPr algn="ctr"/>
                      <a:r>
                        <a:rPr lang="en-US" sz="3800" dirty="0" smtClean="0"/>
                        <a:t>9</a:t>
                      </a:r>
                      <a:endParaRPr lang="en-US" sz="3800" dirty="0"/>
                    </a:p>
                  </a:txBody>
                  <a:tcPr anchor="ctr"/>
                </a:tc>
                <a:extLst>
                  <a:ext uri="{0D108BD9-81ED-4DB2-BD59-A6C34878D82A}">
                    <a16:rowId xmlns:a16="http://schemas.microsoft.com/office/drawing/2014/main" val="10002"/>
                  </a:ext>
                </a:extLst>
              </a:tr>
              <a:tr h="721230">
                <a:tc>
                  <a:txBody>
                    <a:bodyPr/>
                    <a:lstStyle/>
                    <a:p>
                      <a:pPr algn="ctr"/>
                      <a:r>
                        <a:rPr lang="en-US" sz="3800" b="0" i="0" dirty="0" smtClean="0"/>
                        <a:t>Azithromycin</a:t>
                      </a:r>
                      <a:endParaRPr lang="en-US" sz="3800" b="0" i="0" dirty="0"/>
                    </a:p>
                  </a:txBody>
                  <a:tcPr anchor="ctr"/>
                </a:tc>
                <a:tc>
                  <a:txBody>
                    <a:bodyPr/>
                    <a:lstStyle/>
                    <a:p>
                      <a:pPr algn="ctr"/>
                      <a:r>
                        <a:rPr lang="en-US" sz="3800" dirty="0" smtClean="0"/>
                        <a:t>14</a:t>
                      </a:r>
                      <a:endParaRPr lang="en-US" sz="3800" dirty="0"/>
                    </a:p>
                  </a:txBody>
                  <a:tcPr anchor="ctr"/>
                </a:tc>
                <a:tc>
                  <a:txBody>
                    <a:bodyPr/>
                    <a:lstStyle/>
                    <a:p>
                      <a:pPr algn="ctr"/>
                      <a:r>
                        <a:rPr lang="en-US" sz="3800" dirty="0" smtClean="0"/>
                        <a:t>Cephalexin</a:t>
                      </a:r>
                      <a:endParaRPr lang="en-US" sz="3800" dirty="0"/>
                    </a:p>
                  </a:txBody>
                  <a:tcPr anchor="ctr"/>
                </a:tc>
                <a:tc>
                  <a:txBody>
                    <a:bodyPr/>
                    <a:lstStyle/>
                    <a:p>
                      <a:pPr algn="ctr"/>
                      <a:r>
                        <a:rPr lang="en-US" sz="3800" dirty="0" smtClean="0"/>
                        <a:t>8</a:t>
                      </a:r>
                      <a:endParaRPr lang="en-US" sz="3800" dirty="0"/>
                    </a:p>
                  </a:txBody>
                  <a:tcPr anchor="ctr"/>
                </a:tc>
                <a:extLst>
                  <a:ext uri="{0D108BD9-81ED-4DB2-BD59-A6C34878D82A}">
                    <a16:rowId xmlns:a16="http://schemas.microsoft.com/office/drawing/2014/main" val="10003"/>
                  </a:ext>
                </a:extLst>
              </a:tr>
              <a:tr h="721230">
                <a:tc>
                  <a:txBody>
                    <a:bodyPr/>
                    <a:lstStyle/>
                    <a:p>
                      <a:pPr algn="ctr"/>
                      <a:r>
                        <a:rPr lang="en-US" sz="3800" b="0" i="0" dirty="0" smtClean="0"/>
                        <a:t>Amoxicillin/</a:t>
                      </a:r>
                      <a:r>
                        <a:rPr lang="en-US" sz="3800" b="0" i="0" dirty="0" err="1" smtClean="0"/>
                        <a:t>clavulanate</a:t>
                      </a:r>
                      <a:endParaRPr lang="en-US" sz="3800" b="0" i="0" dirty="0"/>
                    </a:p>
                  </a:txBody>
                  <a:tcPr anchor="ctr"/>
                </a:tc>
                <a:tc>
                  <a:txBody>
                    <a:bodyPr/>
                    <a:lstStyle/>
                    <a:p>
                      <a:pPr algn="ctr"/>
                      <a:r>
                        <a:rPr lang="en-US" sz="3800" dirty="0" smtClean="0"/>
                        <a:t>13</a:t>
                      </a:r>
                      <a:endParaRPr lang="en-US" sz="3800" dirty="0"/>
                    </a:p>
                  </a:txBody>
                  <a:tcPr anchor="ctr"/>
                </a:tc>
                <a:tc>
                  <a:txBody>
                    <a:bodyPr/>
                    <a:lstStyle/>
                    <a:p>
                      <a:pPr algn="ctr"/>
                      <a:r>
                        <a:rPr lang="en-US" sz="3800" dirty="0" smtClean="0"/>
                        <a:t>Amoxicillin</a:t>
                      </a:r>
                      <a:endParaRPr lang="en-US" sz="3800" dirty="0"/>
                    </a:p>
                  </a:txBody>
                  <a:tcPr anchor="ctr"/>
                </a:tc>
                <a:tc>
                  <a:txBody>
                    <a:bodyPr/>
                    <a:lstStyle/>
                    <a:p>
                      <a:pPr algn="ctr"/>
                      <a:r>
                        <a:rPr lang="en-US" sz="3800" dirty="0" smtClean="0"/>
                        <a:t>5</a:t>
                      </a:r>
                      <a:endParaRPr lang="en-US" sz="3800" dirty="0"/>
                    </a:p>
                  </a:txBody>
                  <a:tcPr anchor="ctr"/>
                </a:tc>
                <a:extLst>
                  <a:ext uri="{0D108BD9-81ED-4DB2-BD59-A6C34878D82A}">
                    <a16:rowId xmlns:a16="http://schemas.microsoft.com/office/drawing/2014/main" val="10004"/>
                  </a:ext>
                </a:extLst>
              </a:tr>
              <a:tr h="721230">
                <a:tc>
                  <a:txBody>
                    <a:bodyPr/>
                    <a:lstStyle/>
                    <a:p>
                      <a:pPr algn="ctr"/>
                      <a:r>
                        <a:rPr lang="en-US" sz="3800" b="0" i="0" dirty="0" smtClean="0"/>
                        <a:t>Ciprofloxacin</a:t>
                      </a:r>
                      <a:endParaRPr lang="en-US" sz="3800" b="0" i="0" dirty="0"/>
                    </a:p>
                  </a:txBody>
                  <a:tcPr anchor="ctr"/>
                </a:tc>
                <a:tc>
                  <a:txBody>
                    <a:bodyPr/>
                    <a:lstStyle/>
                    <a:p>
                      <a:pPr algn="ctr"/>
                      <a:r>
                        <a:rPr lang="en-US" sz="3800" dirty="0" smtClean="0"/>
                        <a:t>10</a:t>
                      </a:r>
                      <a:endParaRPr lang="en-US" sz="3800" dirty="0"/>
                    </a:p>
                  </a:txBody>
                  <a:tcPr anchor="ctr"/>
                </a:tc>
                <a:tc>
                  <a:txBody>
                    <a:bodyPr/>
                    <a:lstStyle/>
                    <a:p>
                      <a:pPr algn="ctr"/>
                      <a:r>
                        <a:rPr lang="en-US" sz="3800" dirty="0" smtClean="0"/>
                        <a:t>Nitrofurantoin</a:t>
                      </a:r>
                      <a:endParaRPr lang="en-US" sz="3800" dirty="0"/>
                    </a:p>
                  </a:txBody>
                  <a:tcPr anchor="ctr"/>
                </a:tc>
                <a:tc>
                  <a:txBody>
                    <a:bodyPr/>
                    <a:lstStyle/>
                    <a:p>
                      <a:pPr algn="ctr"/>
                      <a:r>
                        <a:rPr lang="en-US" sz="3800" dirty="0" smtClean="0"/>
                        <a:t>4</a:t>
                      </a:r>
                      <a:endParaRPr lang="en-US" sz="3800" dirty="0"/>
                    </a:p>
                  </a:txBody>
                  <a:tcPr anchor="ctr"/>
                </a:tc>
                <a:extLst>
                  <a:ext uri="{0D108BD9-81ED-4DB2-BD59-A6C34878D82A}">
                    <a16:rowId xmlns:a16="http://schemas.microsoft.com/office/drawing/2014/main" val="10005"/>
                  </a:ext>
                </a:extLst>
              </a:tr>
              <a:tr h="721230">
                <a:tc>
                  <a:txBody>
                    <a:bodyPr/>
                    <a:lstStyle/>
                    <a:p>
                      <a:pPr algn="ctr"/>
                      <a:r>
                        <a:rPr lang="en-US" sz="3800" b="0" i="0" dirty="0" smtClean="0"/>
                        <a:t>    Levofloxacin</a:t>
                      </a:r>
                      <a:endParaRPr lang="en-US" sz="3800" b="0" i="0" dirty="0"/>
                    </a:p>
                  </a:txBody>
                  <a:tcPr anchor="ctr"/>
                </a:tc>
                <a:tc>
                  <a:txBody>
                    <a:bodyPr/>
                    <a:lstStyle/>
                    <a:p>
                      <a:pPr algn="ctr"/>
                      <a:r>
                        <a:rPr lang="en-US" sz="3800" dirty="0" smtClean="0"/>
                        <a:t>10</a:t>
                      </a:r>
                      <a:endParaRPr lang="en-US" sz="3800" dirty="0"/>
                    </a:p>
                  </a:txBody>
                  <a:tcPr anchor="ctr"/>
                </a:tc>
                <a:tc>
                  <a:txBody>
                    <a:bodyPr/>
                    <a:lstStyle/>
                    <a:p>
                      <a:pPr algn="ctr"/>
                      <a:r>
                        <a:rPr lang="en-US" sz="3800" dirty="0" smtClean="0"/>
                        <a:t>SMX-TMP</a:t>
                      </a:r>
                      <a:endParaRPr lang="en-US" sz="3800" dirty="0"/>
                    </a:p>
                  </a:txBody>
                  <a:tcPr anchor="ctr"/>
                </a:tc>
                <a:tc>
                  <a:txBody>
                    <a:bodyPr/>
                    <a:lstStyle/>
                    <a:p>
                      <a:pPr algn="ctr"/>
                      <a:r>
                        <a:rPr lang="en-US" sz="3800" dirty="0" smtClean="0"/>
                        <a:t>4</a:t>
                      </a:r>
                      <a:endParaRPr lang="en-US" sz="3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2607</TotalTime>
  <Words>657</Words>
  <Application>Microsoft Office PowerPoint</Application>
  <PresentationFormat>Custom</PresentationFormat>
  <Paragraphs>86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Bailey, Melyssa D</cp:lastModifiedBy>
  <cp:revision>68</cp:revision>
  <cp:lastPrinted>2016-09-29T20:21:16Z</cp:lastPrinted>
  <dcterms:created xsi:type="dcterms:W3CDTF">2016-09-29T15:12:40Z</dcterms:created>
  <dcterms:modified xsi:type="dcterms:W3CDTF">2020-05-04T16:24:36Z</dcterms:modified>
</cp:coreProperties>
</file>