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7" r:id="rId2"/>
    <p:sldMasterId id="2147483782" r:id="rId3"/>
  </p:sldMasterIdLst>
  <p:notesMasterIdLst>
    <p:notesMasterId r:id="rId45"/>
  </p:notesMasterIdLst>
  <p:sldIdLst>
    <p:sldId id="1575" r:id="rId4"/>
    <p:sldId id="1615" r:id="rId5"/>
    <p:sldId id="1612" r:id="rId6"/>
    <p:sldId id="1594" r:id="rId7"/>
    <p:sldId id="1595" r:id="rId8"/>
    <p:sldId id="1554" r:id="rId9"/>
    <p:sldId id="1558" r:id="rId10"/>
    <p:sldId id="1488" r:id="rId11"/>
    <p:sldId id="1489" r:id="rId12"/>
    <p:sldId id="1491" r:id="rId13"/>
    <p:sldId id="1621" r:id="rId14"/>
    <p:sldId id="1490" r:id="rId15"/>
    <p:sldId id="1622" r:id="rId16"/>
    <p:sldId id="1618" r:id="rId17"/>
    <p:sldId id="1495" r:id="rId18"/>
    <p:sldId id="1496" r:id="rId19"/>
    <p:sldId id="1548" r:id="rId20"/>
    <p:sldId id="1617" r:id="rId21"/>
    <p:sldId id="1623" r:id="rId22"/>
    <p:sldId id="1627" r:id="rId23"/>
    <p:sldId id="1476" r:id="rId24"/>
    <p:sldId id="1620" r:id="rId25"/>
    <p:sldId id="1477" r:id="rId26"/>
    <p:sldId id="1483" r:id="rId27"/>
    <p:sldId id="1441" r:id="rId28"/>
    <p:sldId id="1624" r:id="rId29"/>
    <p:sldId id="1619" r:id="rId30"/>
    <p:sldId id="1625" r:id="rId31"/>
    <p:sldId id="1626" r:id="rId32"/>
    <p:sldId id="1484" r:id="rId33"/>
    <p:sldId id="1581" r:id="rId34"/>
    <p:sldId id="1585" r:id="rId35"/>
    <p:sldId id="1481" r:id="rId36"/>
    <p:sldId id="1507" r:id="rId37"/>
    <p:sldId id="1500" r:id="rId38"/>
    <p:sldId id="1499" r:id="rId39"/>
    <p:sldId id="1608" r:id="rId40"/>
    <p:sldId id="340" r:id="rId41"/>
    <p:sldId id="1605" r:id="rId42"/>
    <p:sldId id="1550" r:id="rId43"/>
    <p:sldId id="39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57C6B7"/>
    <a:srgbClr val="FF5736"/>
    <a:srgbClr val="336195"/>
    <a:srgbClr val="0308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9"/>
    <p:restoredTop sz="96247" autoAdjust="0"/>
  </p:normalViewPr>
  <p:slideViewPr>
    <p:cSldViewPr snapToGrid="0">
      <p:cViewPr varScale="1">
        <p:scale>
          <a:sx n="106" d="100"/>
          <a:sy n="106" d="100"/>
        </p:scale>
        <p:origin x="648" y="114"/>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130880192403506E-2"/>
          <c:y val="4.3853516482203925E-2"/>
          <c:w val="0.9108574219684038"/>
          <c:h val="0.79544327792359271"/>
        </c:manualLayout>
      </c:layout>
      <c:barChart>
        <c:barDir val="col"/>
        <c:grouping val="clustered"/>
        <c:varyColors val="0"/>
        <c:ser>
          <c:idx val="2"/>
          <c:order val="2"/>
          <c:tx>
            <c:strRef>
              <c:f>Sheet1!$D$1</c:f>
              <c:strCache>
                <c:ptCount val="1"/>
                <c:pt idx="0">
                  <c:v>Sum</c:v>
                </c:pt>
              </c:strCache>
            </c:strRef>
          </c:tx>
          <c:spPr>
            <a:noFill/>
          </c:spPr>
          <c:invertIfNegative val="0"/>
          <c:cat>
            <c:strRef>
              <c:f>Sheet1!$A$2:$A$7</c:f>
              <c:strCache>
                <c:ptCount val="6"/>
                <c:pt idx="0">
                  <c:v>In-person issue visits 
from constituents</c:v>
                </c:pt>
                <c:pt idx="1">
                  <c:v>Contact from 
constituents' reps</c:v>
                </c:pt>
                <c:pt idx="2">
                  <c:v>Individualized 
email messages</c:v>
                </c:pt>
                <c:pt idx="3">
                  <c:v>Individualized 
postal letters</c:v>
                </c:pt>
                <c:pt idx="4">
                  <c:v>Comments during 
telephone town hall</c:v>
                </c:pt>
                <c:pt idx="5">
                  <c:v>Local editorial 
referencing issue</c:v>
                </c:pt>
              </c:strCache>
            </c:strRef>
          </c:cat>
          <c:val>
            <c:numRef>
              <c:f>Sheet1!$D$2:$D$7</c:f>
              <c:numCache>
                <c:formatCode>0%</c:formatCode>
                <c:ptCount val="6"/>
                <c:pt idx="0">
                  <c:v>0.94000000000000006</c:v>
                </c:pt>
                <c:pt idx="1">
                  <c:v>0.94</c:v>
                </c:pt>
                <c:pt idx="2">
                  <c:v>0.91999999999999993</c:v>
                </c:pt>
                <c:pt idx="3">
                  <c:v>0.876</c:v>
                </c:pt>
                <c:pt idx="4">
                  <c:v>0.87000000000000011</c:v>
                </c:pt>
                <c:pt idx="5">
                  <c:v>0.87</c:v>
                </c:pt>
              </c:numCache>
            </c:numRef>
          </c:val>
          <c:extLst>
            <c:ext xmlns:c16="http://schemas.microsoft.com/office/drawing/2014/chart" uri="{C3380CC4-5D6E-409C-BE32-E72D297353CC}">
              <c16:uniqueId val="{00000000-2C87-4582-8F39-AAC31728DC0C}"/>
            </c:ext>
          </c:extLst>
        </c:ser>
        <c:dLbls>
          <c:showLegendKey val="0"/>
          <c:showVal val="0"/>
          <c:showCatName val="0"/>
          <c:showSerName val="0"/>
          <c:showPercent val="0"/>
          <c:showBubbleSize val="0"/>
        </c:dLbls>
        <c:gapWidth val="125"/>
        <c:axId val="106452096"/>
        <c:axId val="106453632"/>
      </c:barChart>
      <c:barChart>
        <c:barDir val="col"/>
        <c:grouping val="stacked"/>
        <c:varyColors val="0"/>
        <c:ser>
          <c:idx val="0"/>
          <c:order val="0"/>
          <c:tx>
            <c:strRef>
              <c:f>Sheet1!$B$1</c:f>
              <c:strCache>
                <c:ptCount val="1"/>
                <c:pt idx="0">
                  <c:v>A Lot of Positive Influence</c:v>
                </c:pt>
              </c:strCache>
            </c:strRef>
          </c:tx>
          <c:spPr>
            <a:solidFill>
              <a:schemeClr val="accent1">
                <a:lumMod val="50000"/>
              </a:schemeClr>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In-person issue visits 
from constituents</c:v>
                </c:pt>
                <c:pt idx="1">
                  <c:v>Contact from 
constituents' reps</c:v>
                </c:pt>
                <c:pt idx="2">
                  <c:v>Individualized 
email messages</c:v>
                </c:pt>
                <c:pt idx="3">
                  <c:v>Individualized 
postal letters</c:v>
                </c:pt>
                <c:pt idx="4">
                  <c:v>Comments during 
telephone town hall</c:v>
                </c:pt>
                <c:pt idx="5">
                  <c:v>Local editorial 
referencing issue</c:v>
                </c:pt>
              </c:strCache>
            </c:strRef>
          </c:cat>
          <c:val>
            <c:numRef>
              <c:f>Sheet1!$B$2:$B$7</c:f>
              <c:numCache>
                <c:formatCode>0%</c:formatCode>
                <c:ptCount val="6"/>
                <c:pt idx="0">
                  <c:v>0.54</c:v>
                </c:pt>
                <c:pt idx="1">
                  <c:v>0.46500000000000002</c:v>
                </c:pt>
                <c:pt idx="2">
                  <c:v>0.30499999999999999</c:v>
                </c:pt>
                <c:pt idx="3">
                  <c:v>0.27500000000000002</c:v>
                </c:pt>
                <c:pt idx="4">
                  <c:v>0.185</c:v>
                </c:pt>
                <c:pt idx="5">
                  <c:v>0.26500000000000001</c:v>
                </c:pt>
              </c:numCache>
            </c:numRef>
          </c:val>
          <c:extLst>
            <c:ext xmlns:c16="http://schemas.microsoft.com/office/drawing/2014/chart" uri="{C3380CC4-5D6E-409C-BE32-E72D297353CC}">
              <c16:uniqueId val="{00000001-2C87-4582-8F39-AAC31728DC0C}"/>
            </c:ext>
          </c:extLst>
        </c:ser>
        <c:ser>
          <c:idx val="1"/>
          <c:order val="1"/>
          <c:tx>
            <c:strRef>
              <c:f>Sheet1!$C$1</c:f>
              <c:strCache>
                <c:ptCount val="1"/>
                <c:pt idx="0">
                  <c:v>Some Positive Influence</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In-person issue visits 
from constituents</c:v>
                </c:pt>
                <c:pt idx="1">
                  <c:v>Contact from 
constituents' reps</c:v>
                </c:pt>
                <c:pt idx="2">
                  <c:v>Individualized 
email messages</c:v>
                </c:pt>
                <c:pt idx="3">
                  <c:v>Individualized 
postal letters</c:v>
                </c:pt>
                <c:pt idx="4">
                  <c:v>Comments during 
telephone town hall</c:v>
                </c:pt>
                <c:pt idx="5">
                  <c:v>Local editorial 
referencing issue</c:v>
                </c:pt>
              </c:strCache>
            </c:strRef>
          </c:cat>
          <c:val>
            <c:numRef>
              <c:f>Sheet1!$C$2:$C$7</c:f>
              <c:numCache>
                <c:formatCode>0%</c:formatCode>
                <c:ptCount val="6"/>
                <c:pt idx="0">
                  <c:v>0.4</c:v>
                </c:pt>
                <c:pt idx="1">
                  <c:v>0.47499999999999998</c:v>
                </c:pt>
                <c:pt idx="2">
                  <c:v>0.61499999999999999</c:v>
                </c:pt>
                <c:pt idx="3">
                  <c:v>0.60099999999999998</c:v>
                </c:pt>
                <c:pt idx="4">
                  <c:v>0.68500000000000005</c:v>
                </c:pt>
                <c:pt idx="5">
                  <c:v>0.60499999999999998</c:v>
                </c:pt>
              </c:numCache>
            </c:numRef>
          </c:val>
          <c:extLst>
            <c:ext xmlns:c16="http://schemas.microsoft.com/office/drawing/2014/chart" uri="{C3380CC4-5D6E-409C-BE32-E72D297353CC}">
              <c16:uniqueId val="{00000002-2C87-4582-8F39-AAC31728DC0C}"/>
            </c:ext>
          </c:extLst>
        </c:ser>
        <c:dLbls>
          <c:showLegendKey val="0"/>
          <c:showVal val="0"/>
          <c:showCatName val="0"/>
          <c:showSerName val="0"/>
          <c:showPercent val="0"/>
          <c:showBubbleSize val="0"/>
        </c:dLbls>
        <c:gapWidth val="125"/>
        <c:overlap val="100"/>
        <c:axId val="1368632416"/>
        <c:axId val="1368625760"/>
      </c:barChart>
      <c:catAx>
        <c:axId val="106452096"/>
        <c:scaling>
          <c:orientation val="minMax"/>
        </c:scaling>
        <c:delete val="0"/>
        <c:axPos val="b"/>
        <c:numFmt formatCode="General" sourceLinked="0"/>
        <c:majorTickMark val="none"/>
        <c:minorTickMark val="none"/>
        <c:tickLblPos val="nextTo"/>
        <c:txPr>
          <a:bodyPr/>
          <a:lstStyle/>
          <a:p>
            <a:pPr>
              <a:defRPr b="1">
                <a:solidFill>
                  <a:schemeClr val="tx1">
                    <a:lumMod val="75000"/>
                    <a:lumOff val="25000"/>
                  </a:schemeClr>
                </a:solidFill>
              </a:defRPr>
            </a:pPr>
            <a:endParaRPr lang="en-US"/>
          </a:p>
        </c:txPr>
        <c:crossAx val="106453632"/>
        <c:crosses val="autoZero"/>
        <c:auto val="1"/>
        <c:lblAlgn val="ctr"/>
        <c:lblOffset val="100"/>
        <c:noMultiLvlLbl val="0"/>
      </c:catAx>
      <c:valAx>
        <c:axId val="106453632"/>
        <c:scaling>
          <c:orientation val="minMax"/>
          <c:max val="1"/>
        </c:scaling>
        <c:delete val="0"/>
        <c:axPos val="l"/>
        <c:numFmt formatCode="0%" sourceLinked="1"/>
        <c:majorTickMark val="none"/>
        <c:minorTickMark val="none"/>
        <c:tickLblPos val="nextTo"/>
        <c:spPr>
          <a:ln>
            <a:noFill/>
          </a:ln>
        </c:spPr>
        <c:txPr>
          <a:bodyPr/>
          <a:lstStyle/>
          <a:p>
            <a:pPr>
              <a:defRPr b="1">
                <a:solidFill>
                  <a:schemeClr val="tx1">
                    <a:lumMod val="75000"/>
                    <a:lumOff val="25000"/>
                  </a:schemeClr>
                </a:solidFill>
              </a:defRPr>
            </a:pPr>
            <a:endParaRPr lang="en-US"/>
          </a:p>
        </c:txPr>
        <c:crossAx val="106452096"/>
        <c:crosses val="autoZero"/>
        <c:crossBetween val="between"/>
        <c:majorUnit val="0.25"/>
      </c:valAx>
      <c:valAx>
        <c:axId val="1368625760"/>
        <c:scaling>
          <c:orientation val="minMax"/>
          <c:max val="1"/>
          <c:min val="0"/>
        </c:scaling>
        <c:delete val="1"/>
        <c:axPos val="l"/>
        <c:numFmt formatCode="0%" sourceLinked="1"/>
        <c:majorTickMark val="out"/>
        <c:minorTickMark val="none"/>
        <c:tickLblPos val="nextTo"/>
        <c:crossAx val="1368632416"/>
        <c:crosses val="autoZero"/>
        <c:crossBetween val="between"/>
      </c:valAx>
      <c:catAx>
        <c:axId val="1368632416"/>
        <c:scaling>
          <c:orientation val="minMax"/>
        </c:scaling>
        <c:delete val="1"/>
        <c:axPos val="b"/>
        <c:numFmt formatCode="General" sourceLinked="1"/>
        <c:majorTickMark val="out"/>
        <c:minorTickMark val="none"/>
        <c:tickLblPos val="nextTo"/>
        <c:crossAx val="1368625760"/>
        <c:crosses val="autoZero"/>
        <c:auto val="1"/>
        <c:lblAlgn val="ctr"/>
        <c:lblOffset val="100"/>
        <c:noMultiLvlLbl val="0"/>
      </c:catAx>
      <c:spPr>
        <a:noFill/>
        <a:ln w="25400">
          <a:noFill/>
        </a:ln>
      </c:spPr>
    </c:plotArea>
    <c:plotVisOnly val="1"/>
    <c:dispBlanksAs val="gap"/>
    <c:showDLblsOverMax val="0"/>
  </c:chart>
  <c:spPr>
    <a:ln>
      <a:noFill/>
    </a:ln>
  </c:spPr>
  <c:txPr>
    <a:bodyPr/>
    <a:lstStyle/>
    <a:p>
      <a:pPr>
        <a:defRPr sz="1000">
          <a:latin typeface="+mn-lt"/>
          <a:ea typeface="Verdana" panose="020B0604030504040204" pitchFamily="34" charset="0"/>
          <a:cs typeface="Verdana" panose="020B060403050404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93661337302349401"/>
        </c:manualLayout>
      </c:layout>
      <c:barChart>
        <c:barDir val="col"/>
        <c:grouping val="clustered"/>
        <c:varyColors val="0"/>
        <c:ser>
          <c:idx val="0"/>
          <c:order val="0"/>
          <c:tx>
            <c:strRef>
              <c:f>Sheet1!$B$1</c:f>
              <c:strCache>
                <c:ptCount val="1"/>
                <c:pt idx="0">
                  <c:v>116th Congress (2019-21)</c:v>
                </c:pt>
              </c:strCache>
            </c:strRef>
          </c:tx>
          <c:spPr>
            <a:solidFill>
              <a:schemeClr val="accent1">
                <a:lumMod val="60000"/>
                <a:lumOff val="40000"/>
              </a:schemeClr>
            </a:solidFill>
            <a:ln>
              <a:noFill/>
            </a:ln>
            <a:effectLst/>
          </c:spPr>
          <c:invertIfNegative val="0"/>
          <c:dLbls>
            <c:dLbl>
              <c:idx val="0"/>
              <c:tx>
                <c:rich>
                  <a:bodyPr/>
                  <a:lstStyle/>
                  <a:p>
                    <a:fld id="{066D8BA2-41FB-4782-A024-8E4B356C72C4}"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711A-4DFE-A1BC-7DA80F70208E}"/>
                </c:ext>
              </c:extLst>
            </c:dLbl>
            <c:dLbl>
              <c:idx val="1"/>
              <c:tx>
                <c:rich>
                  <a:bodyPr/>
                  <a:lstStyle/>
                  <a:p>
                    <a:fld id="{3D665EA7-4923-40A3-9328-1CCC0B660475}"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11A-4DFE-A1BC-7DA80F70208E}"/>
                </c:ext>
              </c:extLst>
            </c:dLbl>
            <c:dLbl>
              <c:idx val="2"/>
              <c:tx>
                <c:rich>
                  <a:bodyPr/>
                  <a:lstStyle/>
                  <a:p>
                    <a:fld id="{14CBE190-75B0-49DF-A75E-CE8C93CCF429}"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11A-4DFE-A1BC-7DA80F70208E}"/>
                </c:ext>
              </c:extLst>
            </c:dLbl>
            <c:dLbl>
              <c:idx val="3"/>
              <c:tx>
                <c:rich>
                  <a:bodyPr/>
                  <a:lstStyle/>
                  <a:p>
                    <a:fld id="{E0AFF81B-34CB-438C-9D55-6F17D5F8BCE1}"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11A-4DFE-A1BC-7DA80F70208E}"/>
                </c:ext>
              </c:extLst>
            </c:dLbl>
            <c:dLbl>
              <c:idx val="4"/>
              <c:tx>
                <c:rich>
                  <a:bodyPr/>
                  <a:lstStyle/>
                  <a:p>
                    <a:fld id="{538114F0-7C2A-45A4-879E-E8EE4D7063AB}"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11A-4DFE-A1BC-7DA80F70208E}"/>
                </c:ext>
              </c:extLst>
            </c:dLbl>
            <c:numFmt formatCode="#,##0" sourceLinked="0"/>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mn-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Sheet1!$A$2:$A$6</c:f>
              <c:strCache>
                <c:ptCount val="5"/>
                <c:pt idx="0">
                  <c:v>Enacted laws</c:v>
                </c:pt>
                <c:pt idx="1">
                  <c:v>Passed resolutions</c:v>
                </c:pt>
                <c:pt idx="2">
                  <c:v>Got a vote</c:v>
                </c:pt>
                <c:pt idx="3">
                  <c:v>Failed Legislation</c:v>
                </c:pt>
                <c:pt idx="4">
                  <c:v>Other Legislation</c:v>
                </c:pt>
              </c:strCache>
            </c:strRef>
          </c:cat>
          <c:val>
            <c:numRef>
              <c:f>Sheet1!$B$2:$B$6</c:f>
              <c:numCache>
                <c:formatCode>#,##0</c:formatCode>
                <c:ptCount val="5"/>
                <c:pt idx="0">
                  <c:v>344</c:v>
                </c:pt>
                <c:pt idx="1">
                  <c:v>714</c:v>
                </c:pt>
                <c:pt idx="2">
                  <c:v>746</c:v>
                </c:pt>
                <c:pt idx="3">
                  <c:v>24</c:v>
                </c:pt>
                <c:pt idx="4">
                  <c:v>14764</c:v>
                </c:pt>
              </c:numCache>
            </c:numRef>
          </c:val>
          <c:extLst>
            <c:ext xmlns:c15="http://schemas.microsoft.com/office/drawing/2012/chart" uri="{02D57815-91ED-43cb-92C2-25804820EDAC}">
              <c15:datalabelsRange>
                <c15:f>Sheet1!#REF!</c15:f>
              </c15:datalabelsRange>
            </c:ext>
            <c:ext xmlns:c16="http://schemas.microsoft.com/office/drawing/2014/chart" uri="{C3380CC4-5D6E-409C-BE32-E72D297353CC}">
              <c16:uniqueId val="{00000005-711A-4DFE-A1BC-7DA80F70208E}"/>
            </c:ext>
          </c:extLst>
        </c:ser>
        <c:ser>
          <c:idx val="1"/>
          <c:order val="1"/>
          <c:tx>
            <c:strRef>
              <c:f>Sheet1!$C$1</c:f>
              <c:strCache>
                <c:ptCount val="1"/>
                <c:pt idx="0">
                  <c:v>117th Congress (2021-23)</c:v>
                </c:pt>
              </c:strCache>
            </c:strRef>
          </c:tx>
          <c:spPr>
            <a:solidFill>
              <a:schemeClr val="accent1"/>
            </a:solidFill>
            <a:ln>
              <a:noFill/>
            </a:ln>
            <a:effectLst/>
          </c:spPr>
          <c:invertIfNegative val="0"/>
          <c:dLbls>
            <c:dLbl>
              <c:idx val="0"/>
              <c:tx>
                <c:rich>
                  <a:bodyPr/>
                  <a:lstStyle/>
                  <a:p>
                    <a:fld id="{38CEE73A-B739-48BC-B90B-AE96B6C54B78}"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11A-4DFE-A1BC-7DA80F70208E}"/>
                </c:ext>
              </c:extLst>
            </c:dLbl>
            <c:dLbl>
              <c:idx val="1"/>
              <c:tx>
                <c:rich>
                  <a:bodyPr/>
                  <a:lstStyle/>
                  <a:p>
                    <a:fld id="{9E34B482-837E-465A-944B-40CBE4CE76EE}"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11A-4DFE-A1BC-7DA80F70208E}"/>
                </c:ext>
              </c:extLst>
            </c:dLbl>
            <c:dLbl>
              <c:idx val="2"/>
              <c:tx>
                <c:rich>
                  <a:bodyPr/>
                  <a:lstStyle/>
                  <a:p>
                    <a:fld id="{9D5D6F5F-E8AA-455E-8D98-6EE4DA066662}"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11A-4DFE-A1BC-7DA80F70208E}"/>
                </c:ext>
              </c:extLst>
            </c:dLbl>
            <c:dLbl>
              <c:idx val="3"/>
              <c:tx>
                <c:rich>
                  <a:bodyPr/>
                  <a:lstStyle/>
                  <a:p>
                    <a:fld id="{2F208779-75B0-4FA1-930D-C11AC81D8729}"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11A-4DFE-A1BC-7DA80F70208E}"/>
                </c:ext>
              </c:extLst>
            </c:dLbl>
            <c:dLbl>
              <c:idx val="4"/>
              <c:tx>
                <c:rich>
                  <a:bodyPr/>
                  <a:lstStyle/>
                  <a:p>
                    <a:fld id="{8FB8DD62-4C9F-4CE5-8A69-B97D44261BC4}"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11A-4DFE-A1BC-7DA80F70208E}"/>
                </c:ext>
              </c:extLst>
            </c:dLbl>
            <c:numFmt formatCode="#,##0" sourceLinked="0"/>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mn-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Sheet1!$A$2:$A$6</c:f>
              <c:strCache>
                <c:ptCount val="5"/>
                <c:pt idx="0">
                  <c:v>Enacted laws</c:v>
                </c:pt>
                <c:pt idx="1">
                  <c:v>Passed resolutions</c:v>
                </c:pt>
                <c:pt idx="2">
                  <c:v>Got a vote</c:v>
                </c:pt>
                <c:pt idx="3">
                  <c:v>Failed Legislation</c:v>
                </c:pt>
                <c:pt idx="4">
                  <c:v>Other Legislation</c:v>
                </c:pt>
              </c:strCache>
            </c:strRef>
          </c:cat>
          <c:val>
            <c:numRef>
              <c:f>Sheet1!$C$2:$C$6</c:f>
              <c:numCache>
                <c:formatCode>General</c:formatCode>
                <c:ptCount val="5"/>
                <c:pt idx="0">
                  <c:v>365</c:v>
                </c:pt>
                <c:pt idx="1">
                  <c:v>760</c:v>
                </c:pt>
                <c:pt idx="2">
                  <c:v>649</c:v>
                </c:pt>
                <c:pt idx="3">
                  <c:v>22</c:v>
                </c:pt>
                <c:pt idx="4" formatCode="#,##0">
                  <c:v>16021</c:v>
                </c:pt>
              </c:numCache>
            </c:numRef>
          </c:val>
          <c:extLst>
            <c:ext xmlns:c15="http://schemas.microsoft.com/office/drawing/2012/chart" uri="{02D57815-91ED-43cb-92C2-25804820EDAC}">
              <c15:datalabelsRange>
                <c15:f>Sheet1!#REF!</c15:f>
              </c15:datalabelsRange>
            </c:ext>
            <c:ext xmlns:c16="http://schemas.microsoft.com/office/drawing/2014/chart" uri="{C3380CC4-5D6E-409C-BE32-E72D297353CC}">
              <c16:uniqueId val="{0000000B-711A-4DFE-A1BC-7DA80F70208E}"/>
            </c:ext>
          </c:extLst>
        </c:ser>
        <c:ser>
          <c:idx val="2"/>
          <c:order val="2"/>
          <c:tx>
            <c:strRef>
              <c:f>Sheet1!$D$1</c:f>
              <c:strCache>
                <c:ptCount val="1"/>
                <c:pt idx="0">
                  <c:v>118th Congress (2023-present)</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Enacted laws</c:v>
                </c:pt>
                <c:pt idx="1">
                  <c:v>Passed resolutions</c:v>
                </c:pt>
                <c:pt idx="2">
                  <c:v>Got a vote</c:v>
                </c:pt>
                <c:pt idx="3">
                  <c:v>Failed Legislation</c:v>
                </c:pt>
                <c:pt idx="4">
                  <c:v>Other Legislation</c:v>
                </c:pt>
              </c:strCache>
            </c:strRef>
          </c:cat>
          <c:val>
            <c:numRef>
              <c:f>Sheet1!$D$2:$D$6</c:f>
              <c:numCache>
                <c:formatCode>General</c:formatCode>
                <c:ptCount val="5"/>
                <c:pt idx="0">
                  <c:v>13</c:v>
                </c:pt>
                <c:pt idx="1">
                  <c:v>228</c:v>
                </c:pt>
                <c:pt idx="2">
                  <c:v>152</c:v>
                </c:pt>
                <c:pt idx="3">
                  <c:v>13</c:v>
                </c:pt>
                <c:pt idx="4" formatCode="#,##0">
                  <c:v>8654</c:v>
                </c:pt>
              </c:numCache>
            </c:numRef>
          </c:val>
          <c:extLst>
            <c:ext xmlns:c16="http://schemas.microsoft.com/office/drawing/2014/chart" uri="{C3380CC4-5D6E-409C-BE32-E72D297353CC}">
              <c16:uniqueId val="{0000000C-711A-4DFE-A1BC-7DA80F70208E}"/>
            </c:ext>
          </c:extLst>
        </c:ser>
        <c:dLbls>
          <c:dLblPos val="outEnd"/>
          <c:showLegendKey val="0"/>
          <c:showVal val="1"/>
          <c:showCatName val="0"/>
          <c:showSerName val="0"/>
          <c:showPercent val="0"/>
          <c:showBubbleSize val="0"/>
        </c:dLbls>
        <c:gapWidth val="75"/>
        <c:overlap val="-15"/>
        <c:axId val="1236813168"/>
        <c:axId val="1236818160"/>
      </c:barChart>
      <c:catAx>
        <c:axId val="123681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75000"/>
                    <a:lumOff val="25000"/>
                  </a:schemeClr>
                </a:solidFill>
                <a:latin typeface="+mn-lt"/>
                <a:ea typeface="+mn-ea"/>
                <a:cs typeface="Arial" panose="020B0604020202020204" pitchFamily="34" charset="0"/>
              </a:defRPr>
            </a:pPr>
            <a:endParaRPr lang="en-US"/>
          </a:p>
        </c:txPr>
        <c:crossAx val="1236818160"/>
        <c:crosses val="autoZero"/>
        <c:auto val="1"/>
        <c:lblAlgn val="ctr"/>
        <c:lblOffset val="100"/>
        <c:noMultiLvlLbl val="0"/>
      </c:catAx>
      <c:valAx>
        <c:axId val="1236818160"/>
        <c:scaling>
          <c:orientation val="minMax"/>
        </c:scaling>
        <c:delete val="1"/>
        <c:axPos val="l"/>
        <c:numFmt formatCode="&quot;$&quot;#,##0.0_);[Red]\(&quot;$&quot;#,##0.0\)" sourceLinked="0"/>
        <c:majorTickMark val="out"/>
        <c:minorTickMark val="none"/>
        <c:tickLblPos val="nextTo"/>
        <c:crossAx val="123681316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614667774296824E-2"/>
          <c:y val="5.0224054697435364E-2"/>
          <c:w val="0.90728918377430412"/>
          <c:h val="0.77196124641655772"/>
        </c:manualLayout>
      </c:layout>
      <c:lineChart>
        <c:grouping val="standard"/>
        <c:varyColors val="0"/>
        <c:ser>
          <c:idx val="0"/>
          <c:order val="0"/>
          <c:tx>
            <c:strRef>
              <c:f>Sheet1!$B$1</c:f>
              <c:strCache>
                <c:ptCount val="1"/>
                <c:pt idx="0">
                  <c:v>Series 1</c:v>
                </c:pt>
              </c:strCache>
            </c:strRef>
          </c:tx>
          <c:spPr>
            <a:ln w="28575" cap="rnd">
              <a:solidFill>
                <a:srgbClr val="22A49C"/>
              </a:solidFill>
              <a:round/>
            </a:ln>
            <a:effectLst/>
          </c:spPr>
          <c:marker>
            <c:symbol val="square"/>
            <c:size val="4"/>
            <c:spPr>
              <a:solidFill>
                <a:srgbClr val="FFAA00"/>
              </a:solidFill>
              <a:ln w="9525">
                <a:noFill/>
              </a:ln>
              <a:effectLst/>
            </c:spPr>
          </c:marker>
          <c:dPt>
            <c:idx val="24"/>
            <c:marker>
              <c:symbol val="square"/>
              <c:size val="4"/>
              <c:spPr>
                <a:solidFill>
                  <a:srgbClr val="FFAA00"/>
                </a:solidFill>
                <a:ln w="9525">
                  <a:noFill/>
                </a:ln>
                <a:effectLst/>
              </c:spPr>
            </c:marker>
            <c:bubble3D val="0"/>
            <c:spPr>
              <a:ln w="28575" cap="rnd">
                <a:solidFill>
                  <a:srgbClr val="11C7EB"/>
                </a:solidFill>
                <a:round/>
              </a:ln>
              <a:effectLst/>
            </c:spPr>
            <c:extLst>
              <c:ext xmlns:c16="http://schemas.microsoft.com/office/drawing/2014/chart" uri="{C3380CC4-5D6E-409C-BE32-E72D297353CC}">
                <c16:uniqueId val="{00000001-DE7F-48C0-B613-A33576538FC9}"/>
              </c:ext>
            </c:extLst>
          </c:dPt>
          <c:cat>
            <c:numRef>
              <c:f>Sheet1!$A$2:$A$26</c:f>
              <c:numCache>
                <c:formatCode>General</c:formatCod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numCache>
            </c:numRef>
          </c:cat>
          <c:val>
            <c:numRef>
              <c:f>Sheet1!$B$2:$B$26</c:f>
              <c:numCache>
                <c:formatCode>General</c:formatCode>
                <c:ptCount val="25"/>
                <c:pt idx="0">
                  <c:v>0</c:v>
                </c:pt>
                <c:pt idx="1">
                  <c:v>-3</c:v>
                </c:pt>
                <c:pt idx="2">
                  <c:v>-2</c:v>
                </c:pt>
                <c:pt idx="3">
                  <c:v>-1</c:v>
                </c:pt>
                <c:pt idx="4">
                  <c:v>0</c:v>
                </c:pt>
                <c:pt idx="5">
                  <c:v>0</c:v>
                </c:pt>
                <c:pt idx="6">
                  <c:v>0</c:v>
                </c:pt>
                <c:pt idx="7">
                  <c:v>0.5</c:v>
                </c:pt>
                <c:pt idx="8">
                  <c:v>1</c:v>
                </c:pt>
                <c:pt idx="9">
                  <c:v>2</c:v>
                </c:pt>
                <c:pt idx="10">
                  <c:v>3</c:v>
                </c:pt>
                <c:pt idx="11">
                  <c:v>3</c:v>
                </c:pt>
                <c:pt idx="12">
                  <c:v>3</c:v>
                </c:pt>
                <c:pt idx="13">
                  <c:v>4</c:v>
                </c:pt>
                <c:pt idx="14">
                  <c:v>5</c:v>
                </c:pt>
                <c:pt idx="15">
                  <c:v>6</c:v>
                </c:pt>
                <c:pt idx="16">
                  <c:v>7</c:v>
                </c:pt>
                <c:pt idx="17">
                  <c:v>7</c:v>
                </c:pt>
                <c:pt idx="18">
                  <c:v>7</c:v>
                </c:pt>
                <c:pt idx="19">
                  <c:v>8</c:v>
                </c:pt>
                <c:pt idx="20">
                  <c:v>10</c:v>
                </c:pt>
                <c:pt idx="21">
                  <c:v>9</c:v>
                </c:pt>
                <c:pt idx="22">
                  <c:v>8.5</c:v>
                </c:pt>
                <c:pt idx="23">
                  <c:v>8.5</c:v>
                </c:pt>
                <c:pt idx="24">
                  <c:v>8</c:v>
                </c:pt>
              </c:numCache>
            </c:numRef>
          </c:val>
          <c:smooth val="0"/>
          <c:extLst>
            <c:ext xmlns:c16="http://schemas.microsoft.com/office/drawing/2014/chart" uri="{C3380CC4-5D6E-409C-BE32-E72D297353CC}">
              <c16:uniqueId val="{00000002-DE7F-48C0-B613-A33576538FC9}"/>
            </c:ext>
          </c:extLst>
        </c:ser>
        <c:ser>
          <c:idx val="1"/>
          <c:order val="1"/>
          <c:tx>
            <c:strRef>
              <c:f>Sheet1!$C$1</c:f>
              <c:strCache>
                <c:ptCount val="1"/>
                <c:pt idx="0">
                  <c:v>Series 2</c:v>
                </c:pt>
              </c:strCache>
            </c:strRef>
          </c:tx>
          <c:spPr>
            <a:ln w="28575" cap="rnd">
              <a:solidFill>
                <a:srgbClr val="000066"/>
              </a:solidFill>
              <a:round/>
            </a:ln>
            <a:effectLst/>
          </c:spPr>
          <c:marker>
            <c:symbol val="triangle"/>
            <c:size val="6"/>
            <c:spPr>
              <a:solidFill>
                <a:srgbClr val="FFAA00"/>
              </a:solidFill>
              <a:ln w="9525">
                <a:noFill/>
              </a:ln>
              <a:effectLst/>
            </c:spPr>
          </c:marker>
          <c:cat>
            <c:numRef>
              <c:f>Sheet1!$A$2:$A$26</c:f>
              <c:numCache>
                <c:formatCode>General</c:formatCod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numCache>
            </c:numRef>
          </c:cat>
          <c:val>
            <c:numRef>
              <c:f>Sheet1!$C$2:$C$26</c:f>
              <c:numCache>
                <c:formatCode>General</c:formatCode>
                <c:ptCount val="25"/>
                <c:pt idx="0">
                  <c:v>0</c:v>
                </c:pt>
                <c:pt idx="1">
                  <c:v>2</c:v>
                </c:pt>
                <c:pt idx="2">
                  <c:v>5</c:v>
                </c:pt>
                <c:pt idx="3">
                  <c:v>9</c:v>
                </c:pt>
                <c:pt idx="4">
                  <c:v>12</c:v>
                </c:pt>
                <c:pt idx="5">
                  <c:v>15</c:v>
                </c:pt>
                <c:pt idx="6">
                  <c:v>18</c:v>
                </c:pt>
                <c:pt idx="7">
                  <c:v>20</c:v>
                </c:pt>
                <c:pt idx="8">
                  <c:v>21</c:v>
                </c:pt>
                <c:pt idx="9">
                  <c:v>22</c:v>
                </c:pt>
                <c:pt idx="10">
                  <c:v>23</c:v>
                </c:pt>
                <c:pt idx="11">
                  <c:v>24</c:v>
                </c:pt>
                <c:pt idx="12">
                  <c:v>25</c:v>
                </c:pt>
                <c:pt idx="13">
                  <c:v>26</c:v>
                </c:pt>
                <c:pt idx="14">
                  <c:v>27</c:v>
                </c:pt>
                <c:pt idx="15">
                  <c:v>28</c:v>
                </c:pt>
                <c:pt idx="16">
                  <c:v>29</c:v>
                </c:pt>
                <c:pt idx="17">
                  <c:v>30</c:v>
                </c:pt>
                <c:pt idx="18">
                  <c:v>33</c:v>
                </c:pt>
                <c:pt idx="19">
                  <c:v>35</c:v>
                </c:pt>
                <c:pt idx="20">
                  <c:v>37</c:v>
                </c:pt>
                <c:pt idx="21">
                  <c:v>40</c:v>
                </c:pt>
                <c:pt idx="22">
                  <c:v>45</c:v>
                </c:pt>
                <c:pt idx="23">
                  <c:v>53</c:v>
                </c:pt>
                <c:pt idx="24">
                  <c:v>60</c:v>
                </c:pt>
              </c:numCache>
            </c:numRef>
          </c:val>
          <c:smooth val="0"/>
          <c:extLst>
            <c:ext xmlns:c16="http://schemas.microsoft.com/office/drawing/2014/chart" uri="{C3380CC4-5D6E-409C-BE32-E72D297353CC}">
              <c16:uniqueId val="{00000003-DE7F-48C0-B613-A33576538FC9}"/>
            </c:ext>
          </c:extLst>
        </c:ser>
        <c:dLbls>
          <c:showLegendKey val="0"/>
          <c:showVal val="0"/>
          <c:showCatName val="0"/>
          <c:showSerName val="0"/>
          <c:showPercent val="0"/>
          <c:showBubbleSize val="0"/>
        </c:dLbls>
        <c:marker val="1"/>
        <c:smooth val="0"/>
        <c:axId val="1300128255"/>
        <c:axId val="1300129695"/>
      </c:lineChart>
      <c:catAx>
        <c:axId val="1300128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00129695"/>
        <c:crosses val="autoZero"/>
        <c:auto val="0"/>
        <c:lblAlgn val="ctr"/>
        <c:lblOffset val="100"/>
        <c:noMultiLvlLbl val="0"/>
      </c:catAx>
      <c:valAx>
        <c:axId val="13001296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t" anchorCtr="0"/>
          <a:lstStyle/>
          <a:p>
            <a:pPr>
              <a:defRPr sz="900" b="1" i="0" u="none" strike="noStrike" kern="1200" baseline="0">
                <a:solidFill>
                  <a:srgbClr val="000066"/>
                </a:solidFill>
                <a:latin typeface="Arial" panose="020B0604020202020204" pitchFamily="34" charset="0"/>
                <a:ea typeface="+mn-ea"/>
                <a:cs typeface="Arial" panose="020B0604020202020204" pitchFamily="34" charset="0"/>
              </a:defRPr>
            </a:pPr>
            <a:endParaRPr lang="en-US"/>
          </a:p>
        </c:txPr>
        <c:crossAx val="1300128255"/>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00235175398666E-2"/>
          <c:y val="0.10894941447229452"/>
          <c:w val="0.91637449441345198"/>
          <c:h val="0.78823292494224739"/>
        </c:manualLayout>
      </c:layout>
      <c:barChart>
        <c:barDir val="col"/>
        <c:grouping val="stacked"/>
        <c:varyColors val="0"/>
        <c:ser>
          <c:idx val="0"/>
          <c:order val="0"/>
          <c:tx>
            <c:strRef>
              <c:f>Sheet1!$B$1</c:f>
              <c:strCache>
                <c:ptCount val="1"/>
                <c:pt idx="0">
                  <c:v>Congressional races</c:v>
                </c:pt>
              </c:strCache>
            </c:strRef>
          </c:tx>
          <c:spPr>
            <a:solidFill>
              <a:srgbClr val="D60000"/>
            </a:solidFill>
            <a:ln>
              <a:noFill/>
            </a:ln>
            <a:effectLst/>
          </c:spPr>
          <c:invertIfNegative val="0"/>
          <c:cat>
            <c:numRef>
              <c:f>Sheet1!$A$2:$A$13</c:f>
              <c:numCache>
                <c:formatCode>General</c:formatCode>
                <c:ptCount val="12"/>
                <c:pt idx="0">
                  <c:v>1998</c:v>
                </c:pt>
                <c:pt idx="1">
                  <c:v>2000</c:v>
                </c:pt>
                <c:pt idx="2">
                  <c:v>2002</c:v>
                </c:pt>
                <c:pt idx="3">
                  <c:v>2004</c:v>
                </c:pt>
                <c:pt idx="4">
                  <c:v>2006</c:v>
                </c:pt>
                <c:pt idx="5">
                  <c:v>2008</c:v>
                </c:pt>
                <c:pt idx="6">
                  <c:v>2010</c:v>
                </c:pt>
                <c:pt idx="7">
                  <c:v>2012</c:v>
                </c:pt>
                <c:pt idx="8">
                  <c:v>2014</c:v>
                </c:pt>
                <c:pt idx="9">
                  <c:v>2016</c:v>
                </c:pt>
                <c:pt idx="10">
                  <c:v>2018</c:v>
                </c:pt>
                <c:pt idx="11">
                  <c:v>2020</c:v>
                </c:pt>
              </c:numCache>
            </c:numRef>
          </c:cat>
          <c:val>
            <c:numRef>
              <c:f>Sheet1!$B$2:$B$13</c:f>
              <c:numCache>
                <c:formatCode>#,##0</c:formatCode>
                <c:ptCount val="12"/>
                <c:pt idx="0">
                  <c:v>1618936265</c:v>
                </c:pt>
                <c:pt idx="1">
                  <c:v>1669224553</c:v>
                </c:pt>
                <c:pt idx="2">
                  <c:v>2181682066</c:v>
                </c:pt>
                <c:pt idx="3">
                  <c:v>2237073141</c:v>
                </c:pt>
                <c:pt idx="4">
                  <c:v>2852658140</c:v>
                </c:pt>
                <c:pt idx="5">
                  <c:v>2485952737</c:v>
                </c:pt>
                <c:pt idx="6">
                  <c:v>3631712836</c:v>
                </c:pt>
                <c:pt idx="7">
                  <c:v>3664141430</c:v>
                </c:pt>
                <c:pt idx="8">
                  <c:v>3845393700</c:v>
                </c:pt>
                <c:pt idx="9">
                  <c:v>4124304874</c:v>
                </c:pt>
                <c:pt idx="10">
                  <c:v>5725183133</c:v>
                </c:pt>
                <c:pt idx="11">
                  <c:v>7253055392</c:v>
                </c:pt>
              </c:numCache>
            </c:numRef>
          </c:val>
          <c:extLst>
            <c:ext xmlns:c16="http://schemas.microsoft.com/office/drawing/2014/chart" uri="{C3380CC4-5D6E-409C-BE32-E72D297353CC}">
              <c16:uniqueId val="{00000000-C216-4373-8EBE-D2CE8BD7877C}"/>
            </c:ext>
          </c:extLst>
        </c:ser>
        <c:ser>
          <c:idx val="1"/>
          <c:order val="1"/>
          <c:tx>
            <c:strRef>
              <c:f>Sheet1!$C$1</c:f>
              <c:strCache>
                <c:ptCount val="1"/>
                <c:pt idx="0">
                  <c:v>Presidential race</c:v>
                </c:pt>
              </c:strCache>
            </c:strRef>
          </c:tx>
          <c:spPr>
            <a:solidFill>
              <a:schemeClr val="accent1"/>
            </a:solidFill>
            <a:ln>
              <a:noFill/>
            </a:ln>
            <a:effectLst/>
          </c:spPr>
          <c:invertIfNegative val="0"/>
          <c:cat>
            <c:numRef>
              <c:f>Sheet1!$A$2:$A$13</c:f>
              <c:numCache>
                <c:formatCode>General</c:formatCode>
                <c:ptCount val="12"/>
                <c:pt idx="0">
                  <c:v>1998</c:v>
                </c:pt>
                <c:pt idx="1">
                  <c:v>2000</c:v>
                </c:pt>
                <c:pt idx="2">
                  <c:v>2002</c:v>
                </c:pt>
                <c:pt idx="3">
                  <c:v>2004</c:v>
                </c:pt>
                <c:pt idx="4">
                  <c:v>2006</c:v>
                </c:pt>
                <c:pt idx="5">
                  <c:v>2008</c:v>
                </c:pt>
                <c:pt idx="6">
                  <c:v>2010</c:v>
                </c:pt>
                <c:pt idx="7">
                  <c:v>2012</c:v>
                </c:pt>
                <c:pt idx="8">
                  <c:v>2014</c:v>
                </c:pt>
                <c:pt idx="9">
                  <c:v>2016</c:v>
                </c:pt>
                <c:pt idx="10">
                  <c:v>2018</c:v>
                </c:pt>
                <c:pt idx="11">
                  <c:v>2020</c:v>
                </c:pt>
              </c:numCache>
            </c:numRef>
          </c:cat>
          <c:val>
            <c:numRef>
              <c:f>Sheet1!$C$2:$C$13</c:f>
              <c:numCache>
                <c:formatCode>"$"#,##0_);[Red]\("$"#,##0\)</c:formatCode>
                <c:ptCount val="12"/>
                <c:pt idx="0" formatCode="General">
                  <c:v>0</c:v>
                </c:pt>
                <c:pt idx="1">
                  <c:v>1413116384</c:v>
                </c:pt>
                <c:pt idx="2" formatCode="General">
                  <c:v>0</c:v>
                </c:pt>
                <c:pt idx="3">
                  <c:v>1910230862</c:v>
                </c:pt>
                <c:pt idx="4" formatCode="General">
                  <c:v>0</c:v>
                </c:pt>
                <c:pt idx="5">
                  <c:v>2799728146</c:v>
                </c:pt>
                <c:pt idx="6" formatCode="General">
                  <c:v>0</c:v>
                </c:pt>
                <c:pt idx="7">
                  <c:v>2621415792</c:v>
                </c:pt>
                <c:pt idx="8" formatCode="General">
                  <c:v>0</c:v>
                </c:pt>
                <c:pt idx="9">
                  <c:v>2386876712</c:v>
                </c:pt>
                <c:pt idx="10" formatCode="General">
                  <c:v>0</c:v>
                </c:pt>
                <c:pt idx="11" formatCode="#,##0">
                  <c:v>6626907947</c:v>
                </c:pt>
              </c:numCache>
            </c:numRef>
          </c:val>
          <c:extLst>
            <c:ext xmlns:c16="http://schemas.microsoft.com/office/drawing/2014/chart" uri="{C3380CC4-5D6E-409C-BE32-E72D297353CC}">
              <c16:uniqueId val="{00000001-C216-4373-8EBE-D2CE8BD7877C}"/>
            </c:ext>
          </c:extLst>
        </c:ser>
        <c:dLbls>
          <c:showLegendKey val="0"/>
          <c:showVal val="0"/>
          <c:showCatName val="0"/>
          <c:showSerName val="0"/>
          <c:showPercent val="0"/>
          <c:showBubbleSize val="0"/>
        </c:dLbls>
        <c:gapWidth val="51"/>
        <c:overlap val="100"/>
        <c:axId val="433259328"/>
        <c:axId val="433258544"/>
      </c:barChart>
      <c:catAx>
        <c:axId val="4332593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Verdana" panose="020B0604030504040204" pitchFamily="34" charset="0"/>
                <a:cs typeface="Verdana" panose="020B0604030504040204" pitchFamily="34" charset="0"/>
              </a:defRPr>
            </a:pPr>
            <a:endParaRPr lang="en-US"/>
          </a:p>
        </c:txPr>
        <c:crossAx val="433258544"/>
        <c:crosses val="autoZero"/>
        <c:auto val="1"/>
        <c:lblAlgn val="ctr"/>
        <c:lblOffset val="100"/>
        <c:noMultiLvlLbl val="0"/>
      </c:catAx>
      <c:valAx>
        <c:axId val="433258544"/>
        <c:scaling>
          <c:orientation val="minMax"/>
        </c:scaling>
        <c:delete val="0"/>
        <c:axPos val="l"/>
        <c:majorGridlines>
          <c:spPr>
            <a:ln w="9525" cap="flat" cmpd="sng" algn="ctr">
              <a:solidFill>
                <a:schemeClr val="bg1">
                  <a:lumMod val="9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Verdana" panose="020B0604030504040204" pitchFamily="34" charset="0"/>
                <a:cs typeface="Verdana" panose="020B0604030504040204" pitchFamily="34" charset="0"/>
              </a:defRPr>
            </a:pPr>
            <a:endParaRPr lang="en-US"/>
          </a:p>
        </c:txPr>
        <c:crossAx val="433259328"/>
        <c:crosses val="autoZero"/>
        <c:crossBetween val="between"/>
        <c:dispUnits>
          <c:builtInUnit val="billions"/>
        </c:dispUnits>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1555104800540906"/>
          <c:y val="9.0452741926840452E-4"/>
          <c:w val="0.37111948762452845"/>
          <c:h val="6.55335402083344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41690399965645"/>
          <c:y val="0.22145897044284399"/>
          <c:w val="0.7692685243178603"/>
          <c:h val="0.62584086643349801"/>
        </c:manualLayout>
      </c:layout>
      <c:barChart>
        <c:barDir val="col"/>
        <c:grouping val="clustered"/>
        <c:varyColors val="0"/>
        <c:ser>
          <c:idx val="0"/>
          <c:order val="0"/>
          <c:tx>
            <c:strRef>
              <c:f>Sheet1!$B$1</c:f>
              <c:strCache>
                <c:ptCount val="1"/>
                <c:pt idx="0">
                  <c:v>House candidates</c:v>
                </c:pt>
              </c:strCache>
            </c:strRef>
          </c:tx>
          <c:spPr>
            <a:solidFill>
              <a:srgbClr val="D60000"/>
            </a:solidFill>
            <a:ln>
              <a:noFill/>
            </a:ln>
            <a:effectLst/>
          </c:spPr>
          <c:invertIfNegative val="0"/>
          <c:cat>
            <c:numRef>
              <c:f>Sheet1!$A$2:$A$12</c:f>
              <c:numCache>
                <c:formatCode>General</c:formatCode>
                <c:ptCount val="11"/>
                <c:pt idx="0">
                  <c:v>2000</c:v>
                </c:pt>
                <c:pt idx="1">
                  <c:v>2002</c:v>
                </c:pt>
                <c:pt idx="2">
                  <c:v>2004</c:v>
                </c:pt>
                <c:pt idx="3">
                  <c:v>2006</c:v>
                </c:pt>
                <c:pt idx="4">
                  <c:v>2008</c:v>
                </c:pt>
                <c:pt idx="5">
                  <c:v>2010</c:v>
                </c:pt>
                <c:pt idx="6">
                  <c:v>2012</c:v>
                </c:pt>
                <c:pt idx="7">
                  <c:v>2014</c:v>
                </c:pt>
                <c:pt idx="8">
                  <c:v>2016</c:v>
                </c:pt>
                <c:pt idx="9">
                  <c:v>2018</c:v>
                </c:pt>
                <c:pt idx="10" formatCode="0">
                  <c:v>2020</c:v>
                </c:pt>
              </c:numCache>
            </c:numRef>
          </c:cat>
          <c:val>
            <c:numRef>
              <c:f>Sheet1!$B$2:$B$12</c:f>
              <c:numCache>
                <c:formatCode>_(* #,##0_);_(* \(#,##0\);_(* "-"??_);_(@_)</c:formatCode>
                <c:ptCount val="11"/>
                <c:pt idx="0">
                  <c:v>574153091</c:v>
                </c:pt>
                <c:pt idx="1">
                  <c:v>637147214</c:v>
                </c:pt>
                <c:pt idx="2">
                  <c:v>847636495</c:v>
                </c:pt>
                <c:pt idx="3">
                  <c:v>860204425</c:v>
                </c:pt>
                <c:pt idx="4">
                  <c:v>1672594729</c:v>
                </c:pt>
                <c:pt idx="5">
                  <c:v>1099714601</c:v>
                </c:pt>
                <c:pt idx="6">
                  <c:v>1369321551</c:v>
                </c:pt>
                <c:pt idx="7">
                  <c:v>966578627</c:v>
                </c:pt>
                <c:pt idx="8">
                  <c:v>1449708126</c:v>
                </c:pt>
                <c:pt idx="9">
                  <c:v>1652741196</c:v>
                </c:pt>
                <c:pt idx="10">
                  <c:v>1712516007</c:v>
                </c:pt>
              </c:numCache>
            </c:numRef>
          </c:val>
          <c:extLst>
            <c:ext xmlns:c16="http://schemas.microsoft.com/office/drawing/2014/chart" uri="{C3380CC4-5D6E-409C-BE32-E72D297353CC}">
              <c16:uniqueId val="{00000000-C70A-4269-AE43-9FBB61FAB0B1}"/>
            </c:ext>
          </c:extLst>
        </c:ser>
        <c:dLbls>
          <c:showLegendKey val="0"/>
          <c:showVal val="0"/>
          <c:showCatName val="0"/>
          <c:showSerName val="0"/>
          <c:showPercent val="0"/>
          <c:showBubbleSize val="0"/>
        </c:dLbls>
        <c:gapWidth val="150"/>
        <c:axId val="433260112"/>
        <c:axId val="433262856"/>
      </c:barChart>
      <c:lineChart>
        <c:grouping val="standard"/>
        <c:varyColors val="0"/>
        <c:ser>
          <c:idx val="1"/>
          <c:order val="1"/>
          <c:tx>
            <c:strRef>
              <c:f>Sheet1!$C$1</c:f>
              <c:strCache>
                <c:ptCount val="1"/>
                <c:pt idx="0">
                  <c:v>Percent of races won by top spender</c:v>
                </c:pt>
              </c:strCache>
            </c:strRef>
          </c:tx>
          <c:spPr>
            <a:ln w="28575" cap="rnd">
              <a:solidFill>
                <a:schemeClr val="accent1">
                  <a:lumMod val="75000"/>
                </a:schemeClr>
              </a:solidFill>
              <a:round/>
            </a:ln>
            <a:effectLst/>
          </c:spPr>
          <c:marker>
            <c:symbol val="none"/>
          </c:marker>
          <c:cat>
            <c:numRef>
              <c:f>Sheet1!$A$2:$A$12</c:f>
              <c:numCache>
                <c:formatCode>General</c:formatCode>
                <c:ptCount val="11"/>
                <c:pt idx="0">
                  <c:v>2000</c:v>
                </c:pt>
                <c:pt idx="1">
                  <c:v>2002</c:v>
                </c:pt>
                <c:pt idx="2">
                  <c:v>2004</c:v>
                </c:pt>
                <c:pt idx="3">
                  <c:v>2006</c:v>
                </c:pt>
                <c:pt idx="4">
                  <c:v>2008</c:v>
                </c:pt>
                <c:pt idx="5">
                  <c:v>2010</c:v>
                </c:pt>
                <c:pt idx="6">
                  <c:v>2012</c:v>
                </c:pt>
                <c:pt idx="7">
                  <c:v>2014</c:v>
                </c:pt>
                <c:pt idx="8">
                  <c:v>2016</c:v>
                </c:pt>
                <c:pt idx="9">
                  <c:v>2018</c:v>
                </c:pt>
                <c:pt idx="10" formatCode="0">
                  <c:v>2020</c:v>
                </c:pt>
              </c:numCache>
            </c:numRef>
          </c:cat>
          <c:val>
            <c:numRef>
              <c:f>Sheet1!$C$2:$C$12</c:f>
              <c:numCache>
                <c:formatCode>0%</c:formatCode>
                <c:ptCount val="11"/>
                <c:pt idx="0">
                  <c:v>0.94899999999999995</c:v>
                </c:pt>
                <c:pt idx="1">
                  <c:v>0.91</c:v>
                </c:pt>
                <c:pt idx="2">
                  <c:v>0.97499999999999998</c:v>
                </c:pt>
                <c:pt idx="3">
                  <c:v>0.93300000000000005</c:v>
                </c:pt>
                <c:pt idx="4">
                  <c:v>0.92</c:v>
                </c:pt>
                <c:pt idx="5">
                  <c:v>0.85599999999999998</c:v>
                </c:pt>
                <c:pt idx="6">
                  <c:v>0.93600000000000005</c:v>
                </c:pt>
                <c:pt idx="7">
                  <c:v>0.93500000000000005</c:v>
                </c:pt>
                <c:pt idx="8">
                  <c:v>0.95399999999999996</c:v>
                </c:pt>
                <c:pt idx="9">
                  <c:v>0.88800000000000001</c:v>
                </c:pt>
                <c:pt idx="10">
                  <c:v>0.84</c:v>
                </c:pt>
              </c:numCache>
            </c:numRef>
          </c:val>
          <c:smooth val="0"/>
          <c:extLst>
            <c:ext xmlns:c16="http://schemas.microsoft.com/office/drawing/2014/chart" uri="{C3380CC4-5D6E-409C-BE32-E72D297353CC}">
              <c16:uniqueId val="{00000001-C70A-4269-AE43-9FBB61FAB0B1}"/>
            </c:ext>
          </c:extLst>
        </c:ser>
        <c:dLbls>
          <c:showLegendKey val="0"/>
          <c:showVal val="0"/>
          <c:showCatName val="0"/>
          <c:showSerName val="0"/>
          <c:showPercent val="0"/>
          <c:showBubbleSize val="0"/>
        </c:dLbls>
        <c:marker val="1"/>
        <c:smooth val="0"/>
        <c:axId val="433261680"/>
        <c:axId val="433260504"/>
      </c:lineChart>
      <c:catAx>
        <c:axId val="4332601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433262856"/>
        <c:crosses val="autoZero"/>
        <c:auto val="1"/>
        <c:lblAlgn val="ctr"/>
        <c:lblOffset val="100"/>
        <c:noMultiLvlLbl val="0"/>
      </c:catAx>
      <c:valAx>
        <c:axId val="433262856"/>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dirty="0">
                    <a:solidFill>
                      <a:schemeClr val="tx1"/>
                    </a:solidFill>
                    <a:latin typeface="Arial" panose="020B0604020202020204" pitchFamily="34" charset="0"/>
                    <a:cs typeface="Arial" panose="020B0604020202020204" pitchFamily="34" charset="0"/>
                  </a:rPr>
                  <a:t>Spending</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433260112"/>
        <c:crosses val="autoZero"/>
        <c:crossBetween val="between"/>
        <c:dispUnits>
          <c:builtInUnit val="millions"/>
        </c:dispUnits>
      </c:valAx>
      <c:valAx>
        <c:axId val="433260504"/>
        <c:scaling>
          <c:orientation val="minMax"/>
          <c:max val="1"/>
          <c:min val="0"/>
        </c:scaling>
        <c:delete val="0"/>
        <c:axPos val="r"/>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dirty="0">
                    <a:solidFill>
                      <a:schemeClr val="tx1"/>
                    </a:solidFill>
                    <a:latin typeface="Arial" panose="020B0604020202020204" pitchFamily="34" charset="0"/>
                    <a:cs typeface="Arial" panose="020B0604020202020204" pitchFamily="34" charset="0"/>
                  </a:rPr>
                  <a:t>Races won</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433261680"/>
        <c:crosses val="max"/>
        <c:crossBetween val="between"/>
      </c:valAx>
      <c:catAx>
        <c:axId val="433261680"/>
        <c:scaling>
          <c:orientation val="minMax"/>
        </c:scaling>
        <c:delete val="1"/>
        <c:axPos val="b"/>
        <c:numFmt formatCode="General" sourceLinked="1"/>
        <c:majorTickMark val="out"/>
        <c:minorTickMark val="none"/>
        <c:tickLblPos val="nextTo"/>
        <c:crossAx val="433260504"/>
        <c:crosses val="autoZero"/>
        <c:auto val="1"/>
        <c:lblAlgn val="ctr"/>
        <c:lblOffset val="100"/>
        <c:noMultiLvlLbl val="0"/>
      </c:catAx>
      <c:spPr>
        <a:noFill/>
        <a:ln>
          <a:noFill/>
        </a:ln>
        <a:effectLst/>
      </c:spPr>
    </c:plotArea>
    <c:plotVisOnly val="1"/>
    <c:dispBlanksAs val="zero"/>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7540737677094"/>
          <c:y val="0.20838208023049501"/>
          <c:w val="0.7692685243178603"/>
          <c:h val="0.64702642063184901"/>
        </c:manualLayout>
      </c:layout>
      <c:barChart>
        <c:barDir val="col"/>
        <c:grouping val="clustered"/>
        <c:varyColors val="0"/>
        <c:ser>
          <c:idx val="0"/>
          <c:order val="0"/>
          <c:tx>
            <c:strRef>
              <c:f>Sheet1!$B$1</c:f>
              <c:strCache>
                <c:ptCount val="1"/>
                <c:pt idx="0">
                  <c:v>Senate candidates</c:v>
                </c:pt>
              </c:strCache>
            </c:strRef>
          </c:tx>
          <c:spPr>
            <a:solidFill>
              <a:srgbClr val="D60000"/>
            </a:solidFill>
            <a:ln>
              <a:noFill/>
            </a:ln>
            <a:effectLst/>
          </c:spPr>
          <c:invertIfNegative val="0"/>
          <c:cat>
            <c:numRef>
              <c:f>Sheet1!$A$2:$A$12</c:f>
              <c:numCache>
                <c:formatCode>General</c:formatCode>
                <c:ptCount val="11"/>
                <c:pt idx="0">
                  <c:v>2000</c:v>
                </c:pt>
                <c:pt idx="1">
                  <c:v>2002</c:v>
                </c:pt>
                <c:pt idx="2">
                  <c:v>2004</c:v>
                </c:pt>
                <c:pt idx="3">
                  <c:v>2006</c:v>
                </c:pt>
                <c:pt idx="4">
                  <c:v>2008</c:v>
                </c:pt>
                <c:pt idx="5">
                  <c:v>2010</c:v>
                </c:pt>
                <c:pt idx="6">
                  <c:v>2012</c:v>
                </c:pt>
                <c:pt idx="7">
                  <c:v>2014</c:v>
                </c:pt>
                <c:pt idx="8">
                  <c:v>2016</c:v>
                </c:pt>
                <c:pt idx="9">
                  <c:v>2018</c:v>
                </c:pt>
                <c:pt idx="10" formatCode="0">
                  <c:v>2020</c:v>
                </c:pt>
              </c:numCache>
            </c:numRef>
          </c:cat>
          <c:val>
            <c:numRef>
              <c:f>Sheet1!$B$2:$B$12</c:f>
              <c:numCache>
                <c:formatCode>_(* #,##0_);_(* \(#,##0\);_(* "-"??_);_(@_)</c:formatCode>
                <c:ptCount val="11"/>
                <c:pt idx="0">
                  <c:v>479731695</c:v>
                </c:pt>
                <c:pt idx="1">
                  <c:v>368057858</c:v>
                </c:pt>
                <c:pt idx="2">
                  <c:v>661649501</c:v>
                </c:pt>
                <c:pt idx="3">
                  <c:v>619026429</c:v>
                </c:pt>
                <c:pt idx="4">
                  <c:v>954536693</c:v>
                </c:pt>
                <c:pt idx="5">
                  <c:v>806371358</c:v>
                </c:pt>
                <c:pt idx="6">
                  <c:v>1079542358</c:v>
                </c:pt>
                <c:pt idx="7">
                  <c:v>702367939</c:v>
                </c:pt>
                <c:pt idx="8">
                  <c:v>971524520</c:v>
                </c:pt>
                <c:pt idx="9">
                  <c:v>1034302471</c:v>
                </c:pt>
                <c:pt idx="10">
                  <c:v>1934394511</c:v>
                </c:pt>
              </c:numCache>
            </c:numRef>
          </c:val>
          <c:extLst>
            <c:ext xmlns:c16="http://schemas.microsoft.com/office/drawing/2014/chart" uri="{C3380CC4-5D6E-409C-BE32-E72D297353CC}">
              <c16:uniqueId val="{00000000-3887-4AEE-B424-99D160D6432F}"/>
            </c:ext>
          </c:extLst>
        </c:ser>
        <c:dLbls>
          <c:showLegendKey val="0"/>
          <c:showVal val="0"/>
          <c:showCatName val="0"/>
          <c:showSerName val="0"/>
          <c:showPercent val="0"/>
          <c:showBubbleSize val="0"/>
        </c:dLbls>
        <c:gapWidth val="150"/>
        <c:axId val="433261288"/>
        <c:axId val="433263248"/>
      </c:barChart>
      <c:lineChart>
        <c:grouping val="standard"/>
        <c:varyColors val="0"/>
        <c:ser>
          <c:idx val="1"/>
          <c:order val="1"/>
          <c:tx>
            <c:strRef>
              <c:f>Sheet1!$C$1</c:f>
              <c:strCache>
                <c:ptCount val="1"/>
                <c:pt idx="0">
                  <c:v>Percent of races won by top spender</c:v>
                </c:pt>
              </c:strCache>
            </c:strRef>
          </c:tx>
          <c:spPr>
            <a:ln w="28575" cap="rnd">
              <a:solidFill>
                <a:schemeClr val="accent1">
                  <a:lumMod val="75000"/>
                </a:schemeClr>
              </a:solidFill>
              <a:round/>
            </a:ln>
            <a:effectLst/>
          </c:spPr>
          <c:marker>
            <c:symbol val="none"/>
          </c:marker>
          <c:cat>
            <c:numRef>
              <c:f>Sheet1!$A$2:$A$12</c:f>
              <c:numCache>
                <c:formatCode>General</c:formatCode>
                <c:ptCount val="11"/>
                <c:pt idx="0">
                  <c:v>2000</c:v>
                </c:pt>
                <c:pt idx="1">
                  <c:v>2002</c:v>
                </c:pt>
                <c:pt idx="2">
                  <c:v>2004</c:v>
                </c:pt>
                <c:pt idx="3">
                  <c:v>2006</c:v>
                </c:pt>
                <c:pt idx="4">
                  <c:v>2008</c:v>
                </c:pt>
                <c:pt idx="5">
                  <c:v>2010</c:v>
                </c:pt>
                <c:pt idx="6">
                  <c:v>2012</c:v>
                </c:pt>
                <c:pt idx="7">
                  <c:v>2014</c:v>
                </c:pt>
                <c:pt idx="8">
                  <c:v>2016</c:v>
                </c:pt>
                <c:pt idx="9">
                  <c:v>2018</c:v>
                </c:pt>
                <c:pt idx="10" formatCode="0">
                  <c:v>2020</c:v>
                </c:pt>
              </c:numCache>
            </c:numRef>
          </c:cat>
          <c:val>
            <c:numRef>
              <c:f>Sheet1!$C$2:$C$12</c:f>
              <c:numCache>
                <c:formatCode>0%</c:formatCode>
                <c:ptCount val="11"/>
                <c:pt idx="0">
                  <c:v>0.81799999999999995</c:v>
                </c:pt>
                <c:pt idx="1">
                  <c:v>0.83299999999999996</c:v>
                </c:pt>
                <c:pt idx="2">
                  <c:v>0.88200000000000001</c:v>
                </c:pt>
                <c:pt idx="3">
                  <c:v>0.72699999999999998</c:v>
                </c:pt>
                <c:pt idx="4">
                  <c:v>0.85299999999999998</c:v>
                </c:pt>
                <c:pt idx="5">
                  <c:v>0.78400000000000003</c:v>
                </c:pt>
                <c:pt idx="6">
                  <c:v>0.75800000000000001</c:v>
                </c:pt>
                <c:pt idx="7">
                  <c:v>0.77800000000000002</c:v>
                </c:pt>
                <c:pt idx="8">
                  <c:v>0.85299999999999998</c:v>
                </c:pt>
                <c:pt idx="9">
                  <c:v>0.85699999999999998</c:v>
                </c:pt>
                <c:pt idx="10">
                  <c:v>0.70589999999999997</c:v>
                </c:pt>
              </c:numCache>
            </c:numRef>
          </c:val>
          <c:smooth val="0"/>
          <c:extLst>
            <c:ext xmlns:c16="http://schemas.microsoft.com/office/drawing/2014/chart" uri="{C3380CC4-5D6E-409C-BE32-E72D297353CC}">
              <c16:uniqueId val="{00000001-3887-4AEE-B424-99D160D6432F}"/>
            </c:ext>
          </c:extLst>
        </c:ser>
        <c:dLbls>
          <c:showLegendKey val="0"/>
          <c:showVal val="0"/>
          <c:showCatName val="0"/>
          <c:showSerName val="0"/>
          <c:showPercent val="0"/>
          <c:showBubbleSize val="0"/>
        </c:dLbls>
        <c:marker val="1"/>
        <c:smooth val="0"/>
        <c:axId val="433264032"/>
        <c:axId val="433263640"/>
      </c:lineChart>
      <c:catAx>
        <c:axId val="4332612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433263248"/>
        <c:crosses val="autoZero"/>
        <c:auto val="1"/>
        <c:lblAlgn val="ctr"/>
        <c:lblOffset val="100"/>
        <c:noMultiLvlLbl val="0"/>
      </c:catAx>
      <c:valAx>
        <c:axId val="433263248"/>
        <c:scaling>
          <c:orientation val="minMax"/>
          <c:max val="200000000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dirty="0">
                    <a:solidFill>
                      <a:schemeClr val="tx1"/>
                    </a:solidFill>
                    <a:latin typeface="Arial" panose="020B0604020202020204" pitchFamily="34" charset="0"/>
                    <a:cs typeface="Arial" panose="020B0604020202020204" pitchFamily="34" charset="0"/>
                  </a:rPr>
                  <a:t>Spending</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433261288"/>
        <c:crosses val="autoZero"/>
        <c:crossBetween val="between"/>
        <c:dispUnits>
          <c:builtInUnit val="millions"/>
        </c:dispUnits>
      </c:valAx>
      <c:valAx>
        <c:axId val="433263640"/>
        <c:scaling>
          <c:orientation val="minMax"/>
          <c:max val="1"/>
        </c:scaling>
        <c:delete val="0"/>
        <c:axPos val="r"/>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dirty="0">
                    <a:solidFill>
                      <a:schemeClr val="tx1"/>
                    </a:solidFill>
                    <a:latin typeface="Arial" panose="020B0604020202020204" pitchFamily="34" charset="0"/>
                    <a:cs typeface="Arial" panose="020B0604020202020204" pitchFamily="34" charset="0"/>
                  </a:rPr>
                  <a:t>Races won</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433264032"/>
        <c:crosses val="max"/>
        <c:crossBetween val="between"/>
      </c:valAx>
      <c:catAx>
        <c:axId val="433264032"/>
        <c:scaling>
          <c:orientation val="minMax"/>
        </c:scaling>
        <c:delete val="1"/>
        <c:axPos val="b"/>
        <c:numFmt formatCode="General" sourceLinked="1"/>
        <c:majorTickMark val="out"/>
        <c:minorTickMark val="none"/>
        <c:tickLblPos val="nextTo"/>
        <c:crossAx val="433263640"/>
        <c:crosses val="autoZero"/>
        <c:auto val="1"/>
        <c:lblAlgn val="ctr"/>
        <c:lblOffset val="100"/>
        <c:noMultiLvlLbl val="0"/>
      </c:catAx>
      <c:spPr>
        <a:noFill/>
        <a:ln>
          <a:noFill/>
        </a:ln>
        <a:effectLst/>
      </c:spPr>
    </c:plotArea>
    <c:plotVisOnly val="1"/>
    <c:dispBlanksAs val="zero"/>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49A081-C79B-41A8-AF81-5CDECB1D0DB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95F5CFBC-58BC-483C-9D8E-73239A73F74D}">
      <dgm:prSet phldrT="[Text]"/>
      <dgm:spPr/>
      <dgm:t>
        <a:bodyPr/>
        <a:lstStyle/>
        <a:p>
          <a:r>
            <a:rPr lang="en-US" b="1" dirty="0"/>
            <a:t>Winter</a:t>
          </a:r>
        </a:p>
      </dgm:t>
    </dgm:pt>
    <dgm:pt modelId="{AFD5B80C-1E2D-47A9-B399-322D78F9491A}" type="parTrans" cxnId="{780B33DB-2A73-4BAF-9D33-2AC7434DA2C8}">
      <dgm:prSet/>
      <dgm:spPr/>
      <dgm:t>
        <a:bodyPr/>
        <a:lstStyle/>
        <a:p>
          <a:endParaRPr lang="en-US"/>
        </a:p>
      </dgm:t>
    </dgm:pt>
    <dgm:pt modelId="{AF1B754D-01B0-4A7F-9C73-F8618670FFF8}" type="sibTrans" cxnId="{780B33DB-2A73-4BAF-9D33-2AC7434DA2C8}">
      <dgm:prSet/>
      <dgm:spPr/>
      <dgm:t>
        <a:bodyPr/>
        <a:lstStyle/>
        <a:p>
          <a:endParaRPr lang="en-US"/>
        </a:p>
      </dgm:t>
    </dgm:pt>
    <dgm:pt modelId="{702B0B46-3C8F-46DD-B0B4-3FC0A08DF311}">
      <dgm:prSet phldrT="[Text]"/>
      <dgm:spPr/>
      <dgm:t>
        <a:bodyPr/>
        <a:lstStyle/>
        <a:p>
          <a:r>
            <a:rPr lang="en-US" dirty="0"/>
            <a:t>Policy briefing and introduction to the osteopathic profession</a:t>
          </a:r>
        </a:p>
      </dgm:t>
    </dgm:pt>
    <dgm:pt modelId="{5F74513C-CE5F-4736-891B-1C8BC72DBA6A}" type="parTrans" cxnId="{07E0FE25-D2B6-4FCF-83E5-290254195018}">
      <dgm:prSet/>
      <dgm:spPr/>
      <dgm:t>
        <a:bodyPr/>
        <a:lstStyle/>
        <a:p>
          <a:endParaRPr lang="en-US"/>
        </a:p>
      </dgm:t>
    </dgm:pt>
    <dgm:pt modelId="{021FC2B0-AE23-44A5-8BAE-7CEA8FEA044A}" type="sibTrans" cxnId="{07E0FE25-D2B6-4FCF-83E5-290254195018}">
      <dgm:prSet/>
      <dgm:spPr/>
      <dgm:t>
        <a:bodyPr/>
        <a:lstStyle/>
        <a:p>
          <a:endParaRPr lang="en-US"/>
        </a:p>
      </dgm:t>
    </dgm:pt>
    <dgm:pt modelId="{1755362D-FA47-4FC4-B9F7-032C4BF2D649}">
      <dgm:prSet phldrT="[Text]"/>
      <dgm:spPr/>
      <dgm:t>
        <a:bodyPr/>
        <a:lstStyle/>
        <a:p>
          <a:r>
            <a:rPr lang="en-US" dirty="0"/>
            <a:t>OAN membership drives</a:t>
          </a:r>
        </a:p>
      </dgm:t>
    </dgm:pt>
    <dgm:pt modelId="{487355C7-41AC-4105-B1D3-9782D8748160}" type="parTrans" cxnId="{EC89B1B1-E01F-48C6-BCB0-EB2A92DA6F5C}">
      <dgm:prSet/>
      <dgm:spPr/>
      <dgm:t>
        <a:bodyPr/>
        <a:lstStyle/>
        <a:p>
          <a:endParaRPr lang="en-US"/>
        </a:p>
      </dgm:t>
    </dgm:pt>
    <dgm:pt modelId="{721F4F25-700A-4CD5-B6B5-8ABAD8314142}" type="sibTrans" cxnId="{EC89B1B1-E01F-48C6-BCB0-EB2A92DA6F5C}">
      <dgm:prSet/>
      <dgm:spPr/>
      <dgm:t>
        <a:bodyPr/>
        <a:lstStyle/>
        <a:p>
          <a:endParaRPr lang="en-US"/>
        </a:p>
      </dgm:t>
    </dgm:pt>
    <dgm:pt modelId="{C92C4165-E2A2-43F2-BD24-51459C24D825}">
      <dgm:prSet phldrT="[Text]"/>
      <dgm:spPr/>
      <dgm:t>
        <a:bodyPr/>
        <a:lstStyle/>
        <a:p>
          <a:r>
            <a:rPr lang="en-US" b="1" dirty="0"/>
            <a:t>Spring</a:t>
          </a:r>
        </a:p>
      </dgm:t>
    </dgm:pt>
    <dgm:pt modelId="{346A4C09-8BDF-412A-95DA-B6A630B1E04B}" type="parTrans" cxnId="{00D06C46-F6C4-4E8B-8F22-E2A4AE63A8AB}">
      <dgm:prSet/>
      <dgm:spPr/>
      <dgm:t>
        <a:bodyPr/>
        <a:lstStyle/>
        <a:p>
          <a:endParaRPr lang="en-US"/>
        </a:p>
      </dgm:t>
    </dgm:pt>
    <dgm:pt modelId="{28BD3408-3CF6-437D-B604-26F0D433A461}" type="sibTrans" cxnId="{00D06C46-F6C4-4E8B-8F22-E2A4AE63A8AB}">
      <dgm:prSet/>
      <dgm:spPr/>
      <dgm:t>
        <a:bodyPr/>
        <a:lstStyle/>
        <a:p>
          <a:endParaRPr lang="en-US"/>
        </a:p>
      </dgm:t>
    </dgm:pt>
    <dgm:pt modelId="{29DE90DC-F10A-495E-9EF3-A96FD5E6B7E3}">
      <dgm:prSet phldrT="[Text]"/>
      <dgm:spPr/>
      <dgm:t>
        <a:bodyPr/>
        <a:lstStyle/>
        <a:p>
          <a:r>
            <a:rPr lang="en-US" dirty="0"/>
            <a:t>DO Day on Capitol Hill</a:t>
          </a:r>
        </a:p>
      </dgm:t>
    </dgm:pt>
    <dgm:pt modelId="{E0699C17-D426-4AE9-B4C0-476C9E5066B9}" type="parTrans" cxnId="{23D06532-E44F-46A7-9D43-0657B82CF199}">
      <dgm:prSet/>
      <dgm:spPr/>
      <dgm:t>
        <a:bodyPr/>
        <a:lstStyle/>
        <a:p>
          <a:endParaRPr lang="en-US"/>
        </a:p>
      </dgm:t>
    </dgm:pt>
    <dgm:pt modelId="{8915BF1A-060D-4682-AF47-A78385A563C4}" type="sibTrans" cxnId="{23D06532-E44F-46A7-9D43-0657B82CF199}">
      <dgm:prSet/>
      <dgm:spPr/>
      <dgm:t>
        <a:bodyPr/>
        <a:lstStyle/>
        <a:p>
          <a:endParaRPr lang="en-US"/>
        </a:p>
      </dgm:t>
    </dgm:pt>
    <dgm:pt modelId="{9EF540B2-1186-47E3-A9C6-833C5B89F24B}">
      <dgm:prSet phldrT="[Text]"/>
      <dgm:spPr/>
      <dgm:t>
        <a:bodyPr/>
        <a:lstStyle/>
        <a:p>
          <a:r>
            <a:rPr lang="en-US" dirty="0"/>
            <a:t>Affiliate conferences</a:t>
          </a:r>
        </a:p>
      </dgm:t>
    </dgm:pt>
    <dgm:pt modelId="{895F7E07-0418-4ACA-9BA2-01A3002CA50D}" type="parTrans" cxnId="{A1FCA595-08BD-4941-80BD-DB9E7076300F}">
      <dgm:prSet/>
      <dgm:spPr/>
      <dgm:t>
        <a:bodyPr/>
        <a:lstStyle/>
        <a:p>
          <a:endParaRPr lang="en-US"/>
        </a:p>
      </dgm:t>
    </dgm:pt>
    <dgm:pt modelId="{B92F07A4-13CC-4BCC-976F-5E36757B8758}" type="sibTrans" cxnId="{A1FCA595-08BD-4941-80BD-DB9E7076300F}">
      <dgm:prSet/>
      <dgm:spPr/>
      <dgm:t>
        <a:bodyPr/>
        <a:lstStyle/>
        <a:p>
          <a:endParaRPr lang="en-US"/>
        </a:p>
      </dgm:t>
    </dgm:pt>
    <dgm:pt modelId="{76026640-0BB1-45D4-B1EF-0F71991EB4F0}">
      <dgm:prSet phldrT="[Text]"/>
      <dgm:spPr/>
      <dgm:t>
        <a:bodyPr/>
        <a:lstStyle/>
        <a:p>
          <a:r>
            <a:rPr lang="en-US" b="1" dirty="0"/>
            <a:t>Summer</a:t>
          </a:r>
        </a:p>
      </dgm:t>
    </dgm:pt>
    <dgm:pt modelId="{38D872DC-CE99-4A98-B8D0-3B9F868204D5}" type="parTrans" cxnId="{C30A88CB-D207-42C1-9A94-BB409DA171EC}">
      <dgm:prSet/>
      <dgm:spPr/>
      <dgm:t>
        <a:bodyPr/>
        <a:lstStyle/>
        <a:p>
          <a:endParaRPr lang="en-US"/>
        </a:p>
      </dgm:t>
    </dgm:pt>
    <dgm:pt modelId="{DEC893F9-EA5C-431B-9C32-BF9D46CE4325}" type="sibTrans" cxnId="{C30A88CB-D207-42C1-9A94-BB409DA171EC}">
      <dgm:prSet/>
      <dgm:spPr/>
      <dgm:t>
        <a:bodyPr/>
        <a:lstStyle/>
        <a:p>
          <a:endParaRPr lang="en-US"/>
        </a:p>
      </dgm:t>
    </dgm:pt>
    <dgm:pt modelId="{1237B9C4-06AA-4BCA-861D-9D8125DC6398}">
      <dgm:prSet phldrT="[Text]"/>
      <dgm:spPr/>
      <dgm:t>
        <a:bodyPr/>
        <a:lstStyle/>
        <a:p>
          <a:r>
            <a:rPr lang="en-US" dirty="0"/>
            <a:t>House of Delegates</a:t>
          </a:r>
        </a:p>
      </dgm:t>
    </dgm:pt>
    <dgm:pt modelId="{FAA24A0D-0125-414C-AA72-D6C03D98913D}" type="parTrans" cxnId="{B238D0CD-D0AB-4B7A-9032-5880394DF46D}">
      <dgm:prSet/>
      <dgm:spPr/>
      <dgm:t>
        <a:bodyPr/>
        <a:lstStyle/>
        <a:p>
          <a:endParaRPr lang="en-US"/>
        </a:p>
      </dgm:t>
    </dgm:pt>
    <dgm:pt modelId="{2B2E3491-2D61-4660-8CAD-E2D005F7A66D}" type="sibTrans" cxnId="{B238D0CD-D0AB-4B7A-9032-5880394DF46D}">
      <dgm:prSet/>
      <dgm:spPr/>
      <dgm:t>
        <a:bodyPr/>
        <a:lstStyle/>
        <a:p>
          <a:endParaRPr lang="en-US"/>
        </a:p>
      </dgm:t>
    </dgm:pt>
    <dgm:pt modelId="{27F05FE1-48B4-4DDB-9ABB-AD5CD4B86C2F}">
      <dgm:prSet phldrT="[Text]"/>
      <dgm:spPr/>
      <dgm:t>
        <a:bodyPr/>
        <a:lstStyle/>
        <a:p>
          <a:r>
            <a:rPr lang="en-US" dirty="0"/>
            <a:t>August recess campaign</a:t>
          </a:r>
        </a:p>
      </dgm:t>
    </dgm:pt>
    <dgm:pt modelId="{B38C9A67-C733-41C2-B1A8-4E2BECC11A76}" type="parTrans" cxnId="{855AC9F2-9B30-4418-8ED0-DD0461469C3D}">
      <dgm:prSet/>
      <dgm:spPr/>
      <dgm:t>
        <a:bodyPr/>
        <a:lstStyle/>
        <a:p>
          <a:endParaRPr lang="en-US"/>
        </a:p>
      </dgm:t>
    </dgm:pt>
    <dgm:pt modelId="{0E9CFA99-A752-4F76-B183-FD89EE10F861}" type="sibTrans" cxnId="{855AC9F2-9B30-4418-8ED0-DD0461469C3D}">
      <dgm:prSet/>
      <dgm:spPr/>
      <dgm:t>
        <a:bodyPr/>
        <a:lstStyle/>
        <a:p>
          <a:endParaRPr lang="en-US"/>
        </a:p>
      </dgm:t>
    </dgm:pt>
    <dgm:pt modelId="{79D87A4A-88A6-4D1E-9C89-8806C64C0168}">
      <dgm:prSet phldrT="[Text]"/>
      <dgm:spPr/>
      <dgm:t>
        <a:bodyPr/>
        <a:lstStyle/>
        <a:p>
          <a:r>
            <a:rPr lang="en-US" b="1" dirty="0"/>
            <a:t>Fall</a:t>
          </a:r>
        </a:p>
      </dgm:t>
    </dgm:pt>
    <dgm:pt modelId="{1445C1F2-6CBB-4FCE-98B4-8A098E99A844}" type="parTrans" cxnId="{0EA6B1DB-29A0-4B50-A066-0228E1E1F4AC}">
      <dgm:prSet/>
      <dgm:spPr/>
      <dgm:t>
        <a:bodyPr/>
        <a:lstStyle/>
        <a:p>
          <a:endParaRPr lang="en-US"/>
        </a:p>
      </dgm:t>
    </dgm:pt>
    <dgm:pt modelId="{F98A684E-C09A-45E2-A861-89503ED12A73}" type="sibTrans" cxnId="{0EA6B1DB-29A0-4B50-A066-0228E1E1F4AC}">
      <dgm:prSet/>
      <dgm:spPr/>
      <dgm:t>
        <a:bodyPr/>
        <a:lstStyle/>
        <a:p>
          <a:endParaRPr lang="en-US"/>
        </a:p>
      </dgm:t>
    </dgm:pt>
    <dgm:pt modelId="{B6839BD0-1551-4C3C-A481-592EDB26FDC7}">
      <dgm:prSet phldrT="[Text]"/>
      <dgm:spPr/>
      <dgm:t>
        <a:bodyPr/>
        <a:lstStyle/>
        <a:p>
          <a:r>
            <a:rPr lang="en-US" dirty="0"/>
            <a:t>OMED</a:t>
          </a:r>
        </a:p>
      </dgm:t>
    </dgm:pt>
    <dgm:pt modelId="{AC667AFA-2F59-4360-83CF-51BEA6147279}" type="parTrans" cxnId="{E8E2D2F7-CFA1-49BF-B9EC-D7D9A7BCC519}">
      <dgm:prSet/>
      <dgm:spPr/>
      <dgm:t>
        <a:bodyPr/>
        <a:lstStyle/>
        <a:p>
          <a:endParaRPr lang="en-US"/>
        </a:p>
      </dgm:t>
    </dgm:pt>
    <dgm:pt modelId="{98561513-E676-46AA-9F75-670C320140F6}" type="sibTrans" cxnId="{E8E2D2F7-CFA1-49BF-B9EC-D7D9A7BCC519}">
      <dgm:prSet/>
      <dgm:spPr/>
      <dgm:t>
        <a:bodyPr/>
        <a:lstStyle/>
        <a:p>
          <a:endParaRPr lang="en-US"/>
        </a:p>
      </dgm:t>
    </dgm:pt>
    <dgm:pt modelId="{BA762DAF-99FE-4759-A35F-1B3D19FC42FC}">
      <dgm:prSet phldrT="[Text]"/>
      <dgm:spPr/>
      <dgm:t>
        <a:bodyPr/>
        <a:lstStyle/>
        <a:p>
          <a:r>
            <a:rPr lang="en-US" dirty="0"/>
            <a:t>Election activities</a:t>
          </a:r>
        </a:p>
      </dgm:t>
    </dgm:pt>
    <dgm:pt modelId="{F5A59503-E381-4367-8BBE-5BEA9454EE02}" type="parTrans" cxnId="{416680A2-57CC-41CE-9BF8-CED598FF0155}">
      <dgm:prSet/>
      <dgm:spPr/>
      <dgm:t>
        <a:bodyPr/>
        <a:lstStyle/>
        <a:p>
          <a:endParaRPr lang="en-US"/>
        </a:p>
      </dgm:t>
    </dgm:pt>
    <dgm:pt modelId="{3C79FD89-63F3-4561-A9F2-83BB73F819A4}" type="sibTrans" cxnId="{416680A2-57CC-41CE-9BF8-CED598FF0155}">
      <dgm:prSet/>
      <dgm:spPr/>
      <dgm:t>
        <a:bodyPr/>
        <a:lstStyle/>
        <a:p>
          <a:endParaRPr lang="en-US"/>
        </a:p>
      </dgm:t>
    </dgm:pt>
    <dgm:pt modelId="{10AC4D6B-5FE1-44A7-867E-F9C2086258E5}">
      <dgm:prSet phldrT="[Text]"/>
      <dgm:spPr/>
      <dgm:t>
        <a:bodyPr/>
        <a:lstStyle/>
        <a:p>
          <a:r>
            <a:rPr lang="en-US" dirty="0"/>
            <a:t>Affiliate conferences</a:t>
          </a:r>
        </a:p>
      </dgm:t>
    </dgm:pt>
    <dgm:pt modelId="{5ADC5389-E89B-40D5-A997-8088F9B7581E}" type="parTrans" cxnId="{3C6F2D30-5F91-4901-8F7D-559497F28C39}">
      <dgm:prSet/>
      <dgm:spPr/>
      <dgm:t>
        <a:bodyPr/>
        <a:lstStyle/>
        <a:p>
          <a:endParaRPr lang="en-US"/>
        </a:p>
      </dgm:t>
    </dgm:pt>
    <dgm:pt modelId="{4BDA5C7A-DF3A-4B9A-9B8D-C3FFC711EC03}" type="sibTrans" cxnId="{3C6F2D30-5F91-4901-8F7D-559497F28C39}">
      <dgm:prSet/>
      <dgm:spPr/>
      <dgm:t>
        <a:bodyPr/>
        <a:lstStyle/>
        <a:p>
          <a:endParaRPr lang="en-US"/>
        </a:p>
      </dgm:t>
    </dgm:pt>
    <dgm:pt modelId="{6FE62A53-C3EB-436D-9C22-6E90292B4D52}">
      <dgm:prSet phldrT="[Text]"/>
      <dgm:spPr/>
      <dgm:t>
        <a:bodyPr/>
        <a:lstStyle/>
        <a:p>
          <a:r>
            <a:rPr lang="en-US" dirty="0"/>
            <a:t>State advocacy</a:t>
          </a:r>
        </a:p>
      </dgm:t>
    </dgm:pt>
    <dgm:pt modelId="{FE322919-60E4-4FEE-AB9C-793F1AF82756}" type="parTrans" cxnId="{85A9DEDB-68EE-4A7F-920D-396DF29C4948}">
      <dgm:prSet/>
      <dgm:spPr/>
      <dgm:t>
        <a:bodyPr/>
        <a:lstStyle/>
        <a:p>
          <a:endParaRPr lang="en-US"/>
        </a:p>
      </dgm:t>
    </dgm:pt>
    <dgm:pt modelId="{3813BA55-25C0-498E-AE59-9AC9478DDAD1}" type="sibTrans" cxnId="{85A9DEDB-68EE-4A7F-920D-396DF29C4948}">
      <dgm:prSet/>
      <dgm:spPr/>
      <dgm:t>
        <a:bodyPr/>
        <a:lstStyle/>
        <a:p>
          <a:endParaRPr lang="en-US"/>
        </a:p>
      </dgm:t>
    </dgm:pt>
    <dgm:pt modelId="{139711EA-1EB8-4A42-984B-291503FFB2CF}">
      <dgm:prSet phldrT="[Text]"/>
      <dgm:spPr/>
      <dgm:t>
        <a:bodyPr/>
        <a:lstStyle/>
        <a:p>
          <a:r>
            <a:rPr lang="en-US" dirty="0"/>
            <a:t>State advocacy</a:t>
          </a:r>
        </a:p>
      </dgm:t>
    </dgm:pt>
    <dgm:pt modelId="{D3536A4D-A5A1-4BCD-8076-312263285B82}" type="parTrans" cxnId="{D58D4EEA-CAAA-4EAC-86D9-A0DF0D9FABA0}">
      <dgm:prSet/>
      <dgm:spPr/>
      <dgm:t>
        <a:bodyPr/>
        <a:lstStyle/>
        <a:p>
          <a:endParaRPr lang="en-US"/>
        </a:p>
      </dgm:t>
    </dgm:pt>
    <dgm:pt modelId="{939CE61D-73F1-409F-9596-B75193FBC246}" type="sibTrans" cxnId="{D58D4EEA-CAAA-4EAC-86D9-A0DF0D9FABA0}">
      <dgm:prSet/>
      <dgm:spPr/>
      <dgm:t>
        <a:bodyPr/>
        <a:lstStyle/>
        <a:p>
          <a:endParaRPr lang="en-US"/>
        </a:p>
      </dgm:t>
    </dgm:pt>
    <dgm:pt modelId="{7A7D74A6-7388-4C95-86F0-57EE4A8C8ABF}">
      <dgm:prSet phldrT="[Text]"/>
      <dgm:spPr/>
      <dgm:t>
        <a:bodyPr/>
        <a:lstStyle/>
        <a:p>
          <a:r>
            <a:rPr lang="en-US" dirty="0"/>
            <a:t>Presidential inauguration</a:t>
          </a:r>
        </a:p>
      </dgm:t>
    </dgm:pt>
    <dgm:pt modelId="{23BB721E-B60E-44BB-A097-58EA58AC1724}" type="parTrans" cxnId="{225BF947-2AF9-4974-A94C-55D98A728E9E}">
      <dgm:prSet/>
      <dgm:spPr/>
      <dgm:t>
        <a:bodyPr/>
        <a:lstStyle/>
        <a:p>
          <a:endParaRPr lang="en-US"/>
        </a:p>
      </dgm:t>
    </dgm:pt>
    <dgm:pt modelId="{A40E94CF-39E6-472F-A2E8-CF141CAAE39F}" type="sibTrans" cxnId="{225BF947-2AF9-4974-A94C-55D98A728E9E}">
      <dgm:prSet/>
      <dgm:spPr/>
      <dgm:t>
        <a:bodyPr/>
        <a:lstStyle/>
        <a:p>
          <a:endParaRPr lang="en-US"/>
        </a:p>
      </dgm:t>
    </dgm:pt>
    <dgm:pt modelId="{94CEEED5-1488-4E03-8EC0-6A4F98BB3EA5}" type="pres">
      <dgm:prSet presAssocID="{6E49A081-C79B-41A8-AF81-5CDECB1D0DBC}" presName="Name0" presStyleCnt="0">
        <dgm:presLayoutVars>
          <dgm:dir/>
          <dgm:animLvl val="lvl"/>
          <dgm:resizeHandles val="exact"/>
        </dgm:presLayoutVars>
      </dgm:prSet>
      <dgm:spPr/>
    </dgm:pt>
    <dgm:pt modelId="{BDF56872-A870-45B7-AAA2-0642C3F6A3E5}" type="pres">
      <dgm:prSet presAssocID="{95F5CFBC-58BC-483C-9D8E-73239A73F74D}" presName="linNode" presStyleCnt="0"/>
      <dgm:spPr/>
    </dgm:pt>
    <dgm:pt modelId="{57CEC7AF-192B-462A-8B6F-E2A28CD1A033}" type="pres">
      <dgm:prSet presAssocID="{95F5CFBC-58BC-483C-9D8E-73239A73F74D}" presName="parentText" presStyleLbl="node1" presStyleIdx="0" presStyleCnt="4">
        <dgm:presLayoutVars>
          <dgm:chMax val="1"/>
          <dgm:bulletEnabled val="1"/>
        </dgm:presLayoutVars>
      </dgm:prSet>
      <dgm:spPr/>
    </dgm:pt>
    <dgm:pt modelId="{517829A4-3B13-451E-8B24-7B334DAF0DFD}" type="pres">
      <dgm:prSet presAssocID="{95F5CFBC-58BC-483C-9D8E-73239A73F74D}" presName="descendantText" presStyleLbl="alignAccFollowNode1" presStyleIdx="0" presStyleCnt="4">
        <dgm:presLayoutVars>
          <dgm:bulletEnabled val="1"/>
        </dgm:presLayoutVars>
      </dgm:prSet>
      <dgm:spPr/>
    </dgm:pt>
    <dgm:pt modelId="{A3225D3F-C143-4288-B64E-A28E87FF71DC}" type="pres">
      <dgm:prSet presAssocID="{AF1B754D-01B0-4A7F-9C73-F8618670FFF8}" presName="sp" presStyleCnt="0"/>
      <dgm:spPr/>
    </dgm:pt>
    <dgm:pt modelId="{635F04EA-B994-4CC3-80AF-B88450817E83}" type="pres">
      <dgm:prSet presAssocID="{C92C4165-E2A2-43F2-BD24-51459C24D825}" presName="linNode" presStyleCnt="0"/>
      <dgm:spPr/>
    </dgm:pt>
    <dgm:pt modelId="{CF76C4EE-D5BA-49FA-8853-0687953D4B43}" type="pres">
      <dgm:prSet presAssocID="{C92C4165-E2A2-43F2-BD24-51459C24D825}" presName="parentText" presStyleLbl="node1" presStyleIdx="1" presStyleCnt="4">
        <dgm:presLayoutVars>
          <dgm:chMax val="1"/>
          <dgm:bulletEnabled val="1"/>
        </dgm:presLayoutVars>
      </dgm:prSet>
      <dgm:spPr/>
    </dgm:pt>
    <dgm:pt modelId="{143713D4-4ECB-4457-9635-D0176C2743E4}" type="pres">
      <dgm:prSet presAssocID="{C92C4165-E2A2-43F2-BD24-51459C24D825}" presName="descendantText" presStyleLbl="alignAccFollowNode1" presStyleIdx="1" presStyleCnt="4">
        <dgm:presLayoutVars>
          <dgm:bulletEnabled val="1"/>
        </dgm:presLayoutVars>
      </dgm:prSet>
      <dgm:spPr/>
    </dgm:pt>
    <dgm:pt modelId="{11F27D86-9BF4-4467-A1FD-9B8B84C1176E}" type="pres">
      <dgm:prSet presAssocID="{28BD3408-3CF6-437D-B604-26F0D433A461}" presName="sp" presStyleCnt="0"/>
      <dgm:spPr/>
    </dgm:pt>
    <dgm:pt modelId="{E77008E6-43B9-4E9C-93D6-71E29918CCBB}" type="pres">
      <dgm:prSet presAssocID="{76026640-0BB1-45D4-B1EF-0F71991EB4F0}" presName="linNode" presStyleCnt="0"/>
      <dgm:spPr/>
    </dgm:pt>
    <dgm:pt modelId="{6B28D1B9-8A16-43C3-8133-8770C2B3F1E1}" type="pres">
      <dgm:prSet presAssocID="{76026640-0BB1-45D4-B1EF-0F71991EB4F0}" presName="parentText" presStyleLbl="node1" presStyleIdx="2" presStyleCnt="4">
        <dgm:presLayoutVars>
          <dgm:chMax val="1"/>
          <dgm:bulletEnabled val="1"/>
        </dgm:presLayoutVars>
      </dgm:prSet>
      <dgm:spPr/>
    </dgm:pt>
    <dgm:pt modelId="{3DDCEB05-9A39-44D8-BD27-7AEA2D6AFDCE}" type="pres">
      <dgm:prSet presAssocID="{76026640-0BB1-45D4-B1EF-0F71991EB4F0}" presName="descendantText" presStyleLbl="alignAccFollowNode1" presStyleIdx="2" presStyleCnt="4">
        <dgm:presLayoutVars>
          <dgm:bulletEnabled val="1"/>
        </dgm:presLayoutVars>
      </dgm:prSet>
      <dgm:spPr/>
    </dgm:pt>
    <dgm:pt modelId="{558400F4-CDCF-46EA-B550-5E0EF3F631CD}" type="pres">
      <dgm:prSet presAssocID="{DEC893F9-EA5C-431B-9C32-BF9D46CE4325}" presName="sp" presStyleCnt="0"/>
      <dgm:spPr/>
    </dgm:pt>
    <dgm:pt modelId="{7E654A15-1F0F-4CDF-A641-07F6F72DFDE8}" type="pres">
      <dgm:prSet presAssocID="{79D87A4A-88A6-4D1E-9C89-8806C64C0168}" presName="linNode" presStyleCnt="0"/>
      <dgm:spPr/>
    </dgm:pt>
    <dgm:pt modelId="{D438884F-F538-4709-928F-E2852BD37146}" type="pres">
      <dgm:prSet presAssocID="{79D87A4A-88A6-4D1E-9C89-8806C64C0168}" presName="parentText" presStyleLbl="node1" presStyleIdx="3" presStyleCnt="4">
        <dgm:presLayoutVars>
          <dgm:chMax val="1"/>
          <dgm:bulletEnabled val="1"/>
        </dgm:presLayoutVars>
      </dgm:prSet>
      <dgm:spPr/>
    </dgm:pt>
    <dgm:pt modelId="{6FA6F817-7B56-45ED-9A2B-6E03BEB07E16}" type="pres">
      <dgm:prSet presAssocID="{79D87A4A-88A6-4D1E-9C89-8806C64C0168}" presName="descendantText" presStyleLbl="alignAccFollowNode1" presStyleIdx="3" presStyleCnt="4">
        <dgm:presLayoutVars>
          <dgm:bulletEnabled val="1"/>
        </dgm:presLayoutVars>
      </dgm:prSet>
      <dgm:spPr/>
    </dgm:pt>
  </dgm:ptLst>
  <dgm:cxnLst>
    <dgm:cxn modelId="{DC71E006-0631-4005-98ED-B8BBEA6D3A82}" type="presOf" srcId="{7A7D74A6-7388-4C95-86F0-57EE4A8C8ABF}" destId="{517829A4-3B13-451E-8B24-7B334DAF0DFD}" srcOrd="0" destOrd="1" presId="urn:microsoft.com/office/officeart/2005/8/layout/vList5"/>
    <dgm:cxn modelId="{B8E9FD1D-ADD5-4125-A3A3-4255CCCEEC16}" type="presOf" srcId="{139711EA-1EB8-4A42-984B-291503FFB2CF}" destId="{143713D4-4ECB-4457-9635-D0176C2743E4}" srcOrd="0" destOrd="2" presId="urn:microsoft.com/office/officeart/2005/8/layout/vList5"/>
    <dgm:cxn modelId="{32189724-5812-4E60-85D3-469AF5C02B73}" type="presOf" srcId="{95F5CFBC-58BC-483C-9D8E-73239A73F74D}" destId="{57CEC7AF-192B-462A-8B6F-E2A28CD1A033}" srcOrd="0" destOrd="0" presId="urn:microsoft.com/office/officeart/2005/8/layout/vList5"/>
    <dgm:cxn modelId="{07E0FE25-D2B6-4FCF-83E5-290254195018}" srcId="{95F5CFBC-58BC-483C-9D8E-73239A73F74D}" destId="{702B0B46-3C8F-46DD-B0B4-3FC0A08DF311}" srcOrd="0" destOrd="0" parTransId="{5F74513C-CE5F-4736-891B-1C8BC72DBA6A}" sibTransId="{021FC2B0-AE23-44A5-8BAE-7CEA8FEA044A}"/>
    <dgm:cxn modelId="{7CAFD128-5D9B-4C4F-9FE4-BBE9EE337777}" type="presOf" srcId="{27F05FE1-48B4-4DDB-9ABB-AD5CD4B86C2F}" destId="{3DDCEB05-9A39-44D8-BD27-7AEA2D6AFDCE}" srcOrd="0" destOrd="1" presId="urn:microsoft.com/office/officeart/2005/8/layout/vList5"/>
    <dgm:cxn modelId="{E6052E29-74F3-4DD7-B758-C55A79A828FD}" type="presOf" srcId="{702B0B46-3C8F-46DD-B0B4-3FC0A08DF311}" destId="{517829A4-3B13-451E-8B24-7B334DAF0DFD}" srcOrd="0" destOrd="0" presId="urn:microsoft.com/office/officeart/2005/8/layout/vList5"/>
    <dgm:cxn modelId="{58F45529-3CC3-47B6-9716-12273D98986E}" type="presOf" srcId="{9EF540B2-1186-47E3-A9C6-833C5B89F24B}" destId="{143713D4-4ECB-4457-9635-D0176C2743E4}" srcOrd="0" destOrd="1" presId="urn:microsoft.com/office/officeart/2005/8/layout/vList5"/>
    <dgm:cxn modelId="{7A3CA52C-2EB4-4EB7-B4E0-8924E91FAF02}" type="presOf" srcId="{BA762DAF-99FE-4759-A35F-1B3D19FC42FC}" destId="{6FA6F817-7B56-45ED-9A2B-6E03BEB07E16}" srcOrd="0" destOrd="1" presId="urn:microsoft.com/office/officeart/2005/8/layout/vList5"/>
    <dgm:cxn modelId="{3C6F2D30-5F91-4901-8F7D-559497F28C39}" srcId="{79D87A4A-88A6-4D1E-9C89-8806C64C0168}" destId="{10AC4D6B-5FE1-44A7-867E-F9C2086258E5}" srcOrd="2" destOrd="0" parTransId="{5ADC5389-E89B-40D5-A997-8088F9B7581E}" sibTransId="{4BDA5C7A-DF3A-4B9A-9B8D-C3FFC711EC03}"/>
    <dgm:cxn modelId="{23D06532-E44F-46A7-9D43-0657B82CF199}" srcId="{C92C4165-E2A2-43F2-BD24-51459C24D825}" destId="{29DE90DC-F10A-495E-9EF3-A96FD5E6B7E3}" srcOrd="0" destOrd="0" parTransId="{E0699C17-D426-4AE9-B4C0-476C9E5066B9}" sibTransId="{8915BF1A-060D-4682-AF47-A78385A563C4}"/>
    <dgm:cxn modelId="{0AB1765B-D861-4214-8BDD-18DD11E41AB0}" type="presOf" srcId="{1237B9C4-06AA-4BCA-861D-9D8125DC6398}" destId="{3DDCEB05-9A39-44D8-BD27-7AEA2D6AFDCE}" srcOrd="0" destOrd="0" presId="urn:microsoft.com/office/officeart/2005/8/layout/vList5"/>
    <dgm:cxn modelId="{A990985D-BE18-4D01-A3D7-4B98B3EE4E4A}" type="presOf" srcId="{10AC4D6B-5FE1-44A7-867E-F9C2086258E5}" destId="{6FA6F817-7B56-45ED-9A2B-6E03BEB07E16}" srcOrd="0" destOrd="2" presId="urn:microsoft.com/office/officeart/2005/8/layout/vList5"/>
    <dgm:cxn modelId="{D5F24246-BE2D-4B19-B261-6ACD7A8A57C4}" type="presOf" srcId="{C92C4165-E2A2-43F2-BD24-51459C24D825}" destId="{CF76C4EE-D5BA-49FA-8853-0687953D4B43}" srcOrd="0" destOrd="0" presId="urn:microsoft.com/office/officeart/2005/8/layout/vList5"/>
    <dgm:cxn modelId="{00D06C46-F6C4-4E8B-8F22-E2A4AE63A8AB}" srcId="{6E49A081-C79B-41A8-AF81-5CDECB1D0DBC}" destId="{C92C4165-E2A2-43F2-BD24-51459C24D825}" srcOrd="1" destOrd="0" parTransId="{346A4C09-8BDF-412A-95DA-B6A630B1E04B}" sibTransId="{28BD3408-3CF6-437D-B604-26F0D433A461}"/>
    <dgm:cxn modelId="{225BF947-2AF9-4974-A94C-55D98A728E9E}" srcId="{95F5CFBC-58BC-483C-9D8E-73239A73F74D}" destId="{7A7D74A6-7388-4C95-86F0-57EE4A8C8ABF}" srcOrd="1" destOrd="0" parTransId="{23BB721E-B60E-44BB-A097-58EA58AC1724}" sibTransId="{A40E94CF-39E6-472F-A2E8-CF141CAAE39F}"/>
    <dgm:cxn modelId="{8922E84A-8621-41D8-A973-7697E06D1855}" type="presOf" srcId="{76026640-0BB1-45D4-B1EF-0F71991EB4F0}" destId="{6B28D1B9-8A16-43C3-8133-8770C2B3F1E1}" srcOrd="0" destOrd="0" presId="urn:microsoft.com/office/officeart/2005/8/layout/vList5"/>
    <dgm:cxn modelId="{BB3D1E56-11B5-4299-8C16-8756E244C8F4}" type="presOf" srcId="{6FE62A53-C3EB-436D-9C22-6E90292B4D52}" destId="{517829A4-3B13-451E-8B24-7B334DAF0DFD}" srcOrd="0" destOrd="3" presId="urn:microsoft.com/office/officeart/2005/8/layout/vList5"/>
    <dgm:cxn modelId="{2DD0505A-4AAF-449F-9A18-DA91EC62042A}" type="presOf" srcId="{6E49A081-C79B-41A8-AF81-5CDECB1D0DBC}" destId="{94CEEED5-1488-4E03-8EC0-6A4F98BB3EA5}" srcOrd="0" destOrd="0" presId="urn:microsoft.com/office/officeart/2005/8/layout/vList5"/>
    <dgm:cxn modelId="{EC95D27A-60A4-474A-A4CD-9D1FFA4C93C9}" type="presOf" srcId="{1755362D-FA47-4FC4-B9F7-032C4BF2D649}" destId="{517829A4-3B13-451E-8B24-7B334DAF0DFD}" srcOrd="0" destOrd="2" presId="urn:microsoft.com/office/officeart/2005/8/layout/vList5"/>
    <dgm:cxn modelId="{A1FCA595-08BD-4941-80BD-DB9E7076300F}" srcId="{C92C4165-E2A2-43F2-BD24-51459C24D825}" destId="{9EF540B2-1186-47E3-A9C6-833C5B89F24B}" srcOrd="1" destOrd="0" parTransId="{895F7E07-0418-4ACA-9BA2-01A3002CA50D}" sibTransId="{B92F07A4-13CC-4BCC-976F-5E36757B8758}"/>
    <dgm:cxn modelId="{416680A2-57CC-41CE-9BF8-CED598FF0155}" srcId="{79D87A4A-88A6-4D1E-9C89-8806C64C0168}" destId="{BA762DAF-99FE-4759-A35F-1B3D19FC42FC}" srcOrd="1" destOrd="0" parTransId="{F5A59503-E381-4367-8BBE-5BEA9454EE02}" sibTransId="{3C79FD89-63F3-4561-A9F2-83BB73F819A4}"/>
    <dgm:cxn modelId="{EC89B1B1-E01F-48C6-BCB0-EB2A92DA6F5C}" srcId="{95F5CFBC-58BC-483C-9D8E-73239A73F74D}" destId="{1755362D-FA47-4FC4-B9F7-032C4BF2D649}" srcOrd="2" destOrd="0" parTransId="{487355C7-41AC-4105-B1D3-9782D8748160}" sibTransId="{721F4F25-700A-4CD5-B6B5-8ABAD8314142}"/>
    <dgm:cxn modelId="{F1E7B3C3-CD44-4DC9-B2B4-7EFF7F492BF1}" type="presOf" srcId="{29DE90DC-F10A-495E-9EF3-A96FD5E6B7E3}" destId="{143713D4-4ECB-4457-9635-D0176C2743E4}" srcOrd="0" destOrd="0" presId="urn:microsoft.com/office/officeart/2005/8/layout/vList5"/>
    <dgm:cxn modelId="{C30A88CB-D207-42C1-9A94-BB409DA171EC}" srcId="{6E49A081-C79B-41A8-AF81-5CDECB1D0DBC}" destId="{76026640-0BB1-45D4-B1EF-0F71991EB4F0}" srcOrd="2" destOrd="0" parTransId="{38D872DC-CE99-4A98-B8D0-3B9F868204D5}" sibTransId="{DEC893F9-EA5C-431B-9C32-BF9D46CE4325}"/>
    <dgm:cxn modelId="{B238D0CD-D0AB-4B7A-9032-5880394DF46D}" srcId="{76026640-0BB1-45D4-B1EF-0F71991EB4F0}" destId="{1237B9C4-06AA-4BCA-861D-9D8125DC6398}" srcOrd="0" destOrd="0" parTransId="{FAA24A0D-0125-414C-AA72-D6C03D98913D}" sibTransId="{2B2E3491-2D61-4660-8CAD-E2D005F7A66D}"/>
    <dgm:cxn modelId="{780B33DB-2A73-4BAF-9D33-2AC7434DA2C8}" srcId="{6E49A081-C79B-41A8-AF81-5CDECB1D0DBC}" destId="{95F5CFBC-58BC-483C-9D8E-73239A73F74D}" srcOrd="0" destOrd="0" parTransId="{AFD5B80C-1E2D-47A9-B399-322D78F9491A}" sibTransId="{AF1B754D-01B0-4A7F-9C73-F8618670FFF8}"/>
    <dgm:cxn modelId="{0EA6B1DB-29A0-4B50-A066-0228E1E1F4AC}" srcId="{6E49A081-C79B-41A8-AF81-5CDECB1D0DBC}" destId="{79D87A4A-88A6-4D1E-9C89-8806C64C0168}" srcOrd="3" destOrd="0" parTransId="{1445C1F2-6CBB-4FCE-98B4-8A098E99A844}" sibTransId="{F98A684E-C09A-45E2-A861-89503ED12A73}"/>
    <dgm:cxn modelId="{85A9DEDB-68EE-4A7F-920D-396DF29C4948}" srcId="{95F5CFBC-58BC-483C-9D8E-73239A73F74D}" destId="{6FE62A53-C3EB-436D-9C22-6E90292B4D52}" srcOrd="3" destOrd="0" parTransId="{FE322919-60E4-4FEE-AB9C-793F1AF82756}" sibTransId="{3813BA55-25C0-498E-AE59-9AC9478DDAD1}"/>
    <dgm:cxn modelId="{D58D4EEA-CAAA-4EAC-86D9-A0DF0D9FABA0}" srcId="{C92C4165-E2A2-43F2-BD24-51459C24D825}" destId="{139711EA-1EB8-4A42-984B-291503FFB2CF}" srcOrd="2" destOrd="0" parTransId="{D3536A4D-A5A1-4BCD-8076-312263285B82}" sibTransId="{939CE61D-73F1-409F-9596-B75193FBC246}"/>
    <dgm:cxn modelId="{855AC9F2-9B30-4418-8ED0-DD0461469C3D}" srcId="{76026640-0BB1-45D4-B1EF-0F71991EB4F0}" destId="{27F05FE1-48B4-4DDB-9ABB-AD5CD4B86C2F}" srcOrd="1" destOrd="0" parTransId="{B38C9A67-C733-41C2-B1A8-4E2BECC11A76}" sibTransId="{0E9CFA99-A752-4F76-B183-FD89EE10F861}"/>
    <dgm:cxn modelId="{E8E2D2F7-CFA1-49BF-B9EC-D7D9A7BCC519}" srcId="{79D87A4A-88A6-4D1E-9C89-8806C64C0168}" destId="{B6839BD0-1551-4C3C-A481-592EDB26FDC7}" srcOrd="0" destOrd="0" parTransId="{AC667AFA-2F59-4360-83CF-51BEA6147279}" sibTransId="{98561513-E676-46AA-9F75-670C320140F6}"/>
    <dgm:cxn modelId="{A802E3FA-F711-410A-AF64-B69E31D45851}" type="presOf" srcId="{79D87A4A-88A6-4D1E-9C89-8806C64C0168}" destId="{D438884F-F538-4709-928F-E2852BD37146}" srcOrd="0" destOrd="0" presId="urn:microsoft.com/office/officeart/2005/8/layout/vList5"/>
    <dgm:cxn modelId="{E742A1FC-E173-4CDE-AFC5-3F6857F18883}" type="presOf" srcId="{B6839BD0-1551-4C3C-A481-592EDB26FDC7}" destId="{6FA6F817-7B56-45ED-9A2B-6E03BEB07E16}" srcOrd="0" destOrd="0" presId="urn:microsoft.com/office/officeart/2005/8/layout/vList5"/>
    <dgm:cxn modelId="{C5AF7263-7290-47D5-A718-538C7572EBE8}" type="presParOf" srcId="{94CEEED5-1488-4E03-8EC0-6A4F98BB3EA5}" destId="{BDF56872-A870-45B7-AAA2-0642C3F6A3E5}" srcOrd="0" destOrd="0" presId="urn:microsoft.com/office/officeart/2005/8/layout/vList5"/>
    <dgm:cxn modelId="{1DFC060A-A8D8-43D7-A6B3-83BAD29CF546}" type="presParOf" srcId="{BDF56872-A870-45B7-AAA2-0642C3F6A3E5}" destId="{57CEC7AF-192B-462A-8B6F-E2A28CD1A033}" srcOrd="0" destOrd="0" presId="urn:microsoft.com/office/officeart/2005/8/layout/vList5"/>
    <dgm:cxn modelId="{F9C3283E-6A1D-4682-B2A3-7D16CF83E835}" type="presParOf" srcId="{BDF56872-A870-45B7-AAA2-0642C3F6A3E5}" destId="{517829A4-3B13-451E-8B24-7B334DAF0DFD}" srcOrd="1" destOrd="0" presId="urn:microsoft.com/office/officeart/2005/8/layout/vList5"/>
    <dgm:cxn modelId="{CA305799-938B-47D3-8B99-8C22A59D2C8D}" type="presParOf" srcId="{94CEEED5-1488-4E03-8EC0-6A4F98BB3EA5}" destId="{A3225D3F-C143-4288-B64E-A28E87FF71DC}" srcOrd="1" destOrd="0" presId="urn:microsoft.com/office/officeart/2005/8/layout/vList5"/>
    <dgm:cxn modelId="{4258479A-1A60-45C4-A179-EF4B3302022D}" type="presParOf" srcId="{94CEEED5-1488-4E03-8EC0-6A4F98BB3EA5}" destId="{635F04EA-B994-4CC3-80AF-B88450817E83}" srcOrd="2" destOrd="0" presId="urn:microsoft.com/office/officeart/2005/8/layout/vList5"/>
    <dgm:cxn modelId="{1874D292-1CA1-447D-93E1-7BEAA99B58E7}" type="presParOf" srcId="{635F04EA-B994-4CC3-80AF-B88450817E83}" destId="{CF76C4EE-D5BA-49FA-8853-0687953D4B43}" srcOrd="0" destOrd="0" presId="urn:microsoft.com/office/officeart/2005/8/layout/vList5"/>
    <dgm:cxn modelId="{023DC6C2-F855-47C3-80F3-7850D48744C8}" type="presParOf" srcId="{635F04EA-B994-4CC3-80AF-B88450817E83}" destId="{143713D4-4ECB-4457-9635-D0176C2743E4}" srcOrd="1" destOrd="0" presId="urn:microsoft.com/office/officeart/2005/8/layout/vList5"/>
    <dgm:cxn modelId="{380177FC-4DEF-4F47-8FAD-2246C1BEE599}" type="presParOf" srcId="{94CEEED5-1488-4E03-8EC0-6A4F98BB3EA5}" destId="{11F27D86-9BF4-4467-A1FD-9B8B84C1176E}" srcOrd="3" destOrd="0" presId="urn:microsoft.com/office/officeart/2005/8/layout/vList5"/>
    <dgm:cxn modelId="{1C29C1F0-14AD-47A1-819F-F2E7705A10EC}" type="presParOf" srcId="{94CEEED5-1488-4E03-8EC0-6A4F98BB3EA5}" destId="{E77008E6-43B9-4E9C-93D6-71E29918CCBB}" srcOrd="4" destOrd="0" presId="urn:microsoft.com/office/officeart/2005/8/layout/vList5"/>
    <dgm:cxn modelId="{A8C405A8-D876-4670-ADC5-FE22A474795D}" type="presParOf" srcId="{E77008E6-43B9-4E9C-93D6-71E29918CCBB}" destId="{6B28D1B9-8A16-43C3-8133-8770C2B3F1E1}" srcOrd="0" destOrd="0" presId="urn:microsoft.com/office/officeart/2005/8/layout/vList5"/>
    <dgm:cxn modelId="{C66200C1-233A-4153-A1BE-6ED04FC971AD}" type="presParOf" srcId="{E77008E6-43B9-4E9C-93D6-71E29918CCBB}" destId="{3DDCEB05-9A39-44D8-BD27-7AEA2D6AFDCE}" srcOrd="1" destOrd="0" presId="urn:microsoft.com/office/officeart/2005/8/layout/vList5"/>
    <dgm:cxn modelId="{757A8F12-C098-47CD-BD8F-FEC9F6D52F97}" type="presParOf" srcId="{94CEEED5-1488-4E03-8EC0-6A4F98BB3EA5}" destId="{558400F4-CDCF-46EA-B550-5E0EF3F631CD}" srcOrd="5" destOrd="0" presId="urn:microsoft.com/office/officeart/2005/8/layout/vList5"/>
    <dgm:cxn modelId="{CCF64E60-4050-4437-AE8E-3806D9C94905}" type="presParOf" srcId="{94CEEED5-1488-4E03-8EC0-6A4F98BB3EA5}" destId="{7E654A15-1F0F-4CDF-A641-07F6F72DFDE8}" srcOrd="6" destOrd="0" presId="urn:microsoft.com/office/officeart/2005/8/layout/vList5"/>
    <dgm:cxn modelId="{5F3D8914-CAA6-464C-90FA-016A4879C34F}" type="presParOf" srcId="{7E654A15-1F0F-4CDF-A641-07F6F72DFDE8}" destId="{D438884F-F538-4709-928F-E2852BD37146}" srcOrd="0" destOrd="0" presId="urn:microsoft.com/office/officeart/2005/8/layout/vList5"/>
    <dgm:cxn modelId="{58106A81-6D7E-447B-BF53-8CDED827B23A}" type="presParOf" srcId="{7E654A15-1F0F-4CDF-A641-07F6F72DFDE8}" destId="{6FA6F817-7B56-45ED-9A2B-6E03BEB07E1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829A4-3B13-451E-8B24-7B334DAF0DFD}">
      <dsp:nvSpPr>
        <dsp:cNvPr id="0" name=""/>
        <dsp:cNvSpPr/>
      </dsp:nvSpPr>
      <dsp:spPr>
        <a:xfrm rot="5400000">
          <a:off x="4422936" y="-1719634"/>
          <a:ext cx="922107" cy="4596696"/>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Policy briefing and introduction to the osteopathic profession</a:t>
          </a:r>
        </a:p>
        <a:p>
          <a:pPr marL="114300" lvl="1" indent="-114300" algn="l" defTabSz="533400">
            <a:lnSpc>
              <a:spcPct val="90000"/>
            </a:lnSpc>
            <a:spcBef>
              <a:spcPct val="0"/>
            </a:spcBef>
            <a:spcAft>
              <a:spcPct val="15000"/>
            </a:spcAft>
            <a:buChar char="•"/>
          </a:pPr>
          <a:r>
            <a:rPr lang="en-US" sz="1200" kern="1200" dirty="0"/>
            <a:t>Presidential inauguration</a:t>
          </a:r>
        </a:p>
        <a:p>
          <a:pPr marL="114300" lvl="1" indent="-114300" algn="l" defTabSz="533400">
            <a:lnSpc>
              <a:spcPct val="90000"/>
            </a:lnSpc>
            <a:spcBef>
              <a:spcPct val="0"/>
            </a:spcBef>
            <a:spcAft>
              <a:spcPct val="15000"/>
            </a:spcAft>
            <a:buChar char="•"/>
          </a:pPr>
          <a:r>
            <a:rPr lang="en-US" sz="1200" kern="1200" dirty="0"/>
            <a:t>OAN membership drives</a:t>
          </a:r>
        </a:p>
        <a:p>
          <a:pPr marL="114300" lvl="1" indent="-114300" algn="l" defTabSz="533400">
            <a:lnSpc>
              <a:spcPct val="90000"/>
            </a:lnSpc>
            <a:spcBef>
              <a:spcPct val="0"/>
            </a:spcBef>
            <a:spcAft>
              <a:spcPct val="15000"/>
            </a:spcAft>
            <a:buChar char="•"/>
          </a:pPr>
          <a:r>
            <a:rPr lang="en-US" sz="1200" kern="1200" dirty="0"/>
            <a:t>State advocacy</a:t>
          </a:r>
        </a:p>
      </dsp:txBody>
      <dsp:txXfrm rot="-5400000">
        <a:off x="2585642" y="162674"/>
        <a:ext cx="4551682" cy="832079"/>
      </dsp:txXfrm>
    </dsp:sp>
    <dsp:sp modelId="{57CEC7AF-192B-462A-8B6F-E2A28CD1A033}">
      <dsp:nvSpPr>
        <dsp:cNvPr id="0" name=""/>
        <dsp:cNvSpPr/>
      </dsp:nvSpPr>
      <dsp:spPr>
        <a:xfrm>
          <a:off x="0" y="2396"/>
          <a:ext cx="2585641" cy="115263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t>Winter</a:t>
          </a:r>
        </a:p>
      </dsp:txBody>
      <dsp:txXfrm>
        <a:off x="56267" y="58663"/>
        <a:ext cx="2473107" cy="1040100"/>
      </dsp:txXfrm>
    </dsp:sp>
    <dsp:sp modelId="{143713D4-4ECB-4457-9635-D0176C2743E4}">
      <dsp:nvSpPr>
        <dsp:cNvPr id="0" name=""/>
        <dsp:cNvSpPr/>
      </dsp:nvSpPr>
      <dsp:spPr>
        <a:xfrm rot="5400000">
          <a:off x="4422936" y="-509368"/>
          <a:ext cx="922107" cy="4596696"/>
        </a:xfrm>
        <a:prstGeom prst="round2Same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DO Day on Capitol Hill</a:t>
          </a:r>
        </a:p>
        <a:p>
          <a:pPr marL="114300" lvl="1" indent="-114300" algn="l" defTabSz="533400">
            <a:lnSpc>
              <a:spcPct val="90000"/>
            </a:lnSpc>
            <a:spcBef>
              <a:spcPct val="0"/>
            </a:spcBef>
            <a:spcAft>
              <a:spcPct val="15000"/>
            </a:spcAft>
            <a:buChar char="•"/>
          </a:pPr>
          <a:r>
            <a:rPr lang="en-US" sz="1200" kern="1200" dirty="0"/>
            <a:t>Affiliate conferences</a:t>
          </a:r>
        </a:p>
        <a:p>
          <a:pPr marL="114300" lvl="1" indent="-114300" algn="l" defTabSz="533400">
            <a:lnSpc>
              <a:spcPct val="90000"/>
            </a:lnSpc>
            <a:spcBef>
              <a:spcPct val="0"/>
            </a:spcBef>
            <a:spcAft>
              <a:spcPct val="15000"/>
            </a:spcAft>
            <a:buChar char="•"/>
          </a:pPr>
          <a:r>
            <a:rPr lang="en-US" sz="1200" kern="1200" dirty="0"/>
            <a:t>State advocacy</a:t>
          </a:r>
        </a:p>
      </dsp:txBody>
      <dsp:txXfrm rot="-5400000">
        <a:off x="2585642" y="1372940"/>
        <a:ext cx="4551682" cy="832079"/>
      </dsp:txXfrm>
    </dsp:sp>
    <dsp:sp modelId="{CF76C4EE-D5BA-49FA-8853-0687953D4B43}">
      <dsp:nvSpPr>
        <dsp:cNvPr id="0" name=""/>
        <dsp:cNvSpPr/>
      </dsp:nvSpPr>
      <dsp:spPr>
        <a:xfrm>
          <a:off x="0" y="1212662"/>
          <a:ext cx="2585641" cy="115263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t>Spring</a:t>
          </a:r>
        </a:p>
      </dsp:txBody>
      <dsp:txXfrm>
        <a:off x="56267" y="1268929"/>
        <a:ext cx="2473107" cy="1040100"/>
      </dsp:txXfrm>
    </dsp:sp>
    <dsp:sp modelId="{3DDCEB05-9A39-44D8-BD27-7AEA2D6AFDCE}">
      <dsp:nvSpPr>
        <dsp:cNvPr id="0" name=""/>
        <dsp:cNvSpPr/>
      </dsp:nvSpPr>
      <dsp:spPr>
        <a:xfrm rot="5400000">
          <a:off x="4422936" y="700897"/>
          <a:ext cx="922107" cy="4596696"/>
        </a:xfrm>
        <a:prstGeom prst="round2Same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House of Delegates</a:t>
          </a:r>
        </a:p>
        <a:p>
          <a:pPr marL="114300" lvl="1" indent="-114300" algn="l" defTabSz="533400">
            <a:lnSpc>
              <a:spcPct val="90000"/>
            </a:lnSpc>
            <a:spcBef>
              <a:spcPct val="0"/>
            </a:spcBef>
            <a:spcAft>
              <a:spcPct val="15000"/>
            </a:spcAft>
            <a:buChar char="•"/>
          </a:pPr>
          <a:r>
            <a:rPr lang="en-US" sz="1200" kern="1200" dirty="0"/>
            <a:t>August recess campaign</a:t>
          </a:r>
        </a:p>
      </dsp:txBody>
      <dsp:txXfrm rot="-5400000">
        <a:off x="2585642" y="2583205"/>
        <a:ext cx="4551682" cy="832079"/>
      </dsp:txXfrm>
    </dsp:sp>
    <dsp:sp modelId="{6B28D1B9-8A16-43C3-8133-8770C2B3F1E1}">
      <dsp:nvSpPr>
        <dsp:cNvPr id="0" name=""/>
        <dsp:cNvSpPr/>
      </dsp:nvSpPr>
      <dsp:spPr>
        <a:xfrm>
          <a:off x="0" y="2422928"/>
          <a:ext cx="2585641" cy="115263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t>Summer</a:t>
          </a:r>
        </a:p>
      </dsp:txBody>
      <dsp:txXfrm>
        <a:off x="56267" y="2479195"/>
        <a:ext cx="2473107" cy="1040100"/>
      </dsp:txXfrm>
    </dsp:sp>
    <dsp:sp modelId="{6FA6F817-7B56-45ED-9A2B-6E03BEB07E16}">
      <dsp:nvSpPr>
        <dsp:cNvPr id="0" name=""/>
        <dsp:cNvSpPr/>
      </dsp:nvSpPr>
      <dsp:spPr>
        <a:xfrm rot="5400000">
          <a:off x="4422936" y="1911164"/>
          <a:ext cx="922107" cy="4596696"/>
        </a:xfrm>
        <a:prstGeom prst="round2Same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OMED</a:t>
          </a:r>
        </a:p>
        <a:p>
          <a:pPr marL="114300" lvl="1" indent="-114300" algn="l" defTabSz="533400">
            <a:lnSpc>
              <a:spcPct val="90000"/>
            </a:lnSpc>
            <a:spcBef>
              <a:spcPct val="0"/>
            </a:spcBef>
            <a:spcAft>
              <a:spcPct val="15000"/>
            </a:spcAft>
            <a:buChar char="•"/>
          </a:pPr>
          <a:r>
            <a:rPr lang="en-US" sz="1200" kern="1200" dirty="0"/>
            <a:t>Election activities</a:t>
          </a:r>
        </a:p>
        <a:p>
          <a:pPr marL="114300" lvl="1" indent="-114300" algn="l" defTabSz="533400">
            <a:lnSpc>
              <a:spcPct val="90000"/>
            </a:lnSpc>
            <a:spcBef>
              <a:spcPct val="0"/>
            </a:spcBef>
            <a:spcAft>
              <a:spcPct val="15000"/>
            </a:spcAft>
            <a:buChar char="•"/>
          </a:pPr>
          <a:r>
            <a:rPr lang="en-US" sz="1200" kern="1200" dirty="0"/>
            <a:t>Affiliate conferences</a:t>
          </a:r>
        </a:p>
      </dsp:txBody>
      <dsp:txXfrm rot="-5400000">
        <a:off x="2585642" y="3793472"/>
        <a:ext cx="4551682" cy="832079"/>
      </dsp:txXfrm>
    </dsp:sp>
    <dsp:sp modelId="{D438884F-F538-4709-928F-E2852BD37146}">
      <dsp:nvSpPr>
        <dsp:cNvPr id="0" name=""/>
        <dsp:cNvSpPr/>
      </dsp:nvSpPr>
      <dsp:spPr>
        <a:xfrm>
          <a:off x="0" y="3633195"/>
          <a:ext cx="2585641" cy="115263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t>Fall</a:t>
          </a:r>
        </a:p>
      </dsp:txBody>
      <dsp:txXfrm>
        <a:off x="56267" y="3689462"/>
        <a:ext cx="2473107" cy="10401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8F8DB857-662E-0F4C-A593-89413D5A4907}" type="datetimeFigureOut">
              <a:rPr lang="en-US" smtClean="0"/>
              <a:pPr/>
              <a:t>4/22/2025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0692EEA-704B-B949-A504-B8D41C08869B}" type="slidenum">
              <a:rPr lang="en-US" smtClean="0"/>
              <a:pPr/>
              <a:t>‹#›</a:t>
            </a:fld>
            <a:endParaRPr lang="en-US" dirty="0"/>
          </a:p>
        </p:txBody>
      </p:sp>
    </p:spTree>
    <p:extLst>
      <p:ext uri="{BB962C8B-B14F-4D97-AF65-F5344CB8AC3E}">
        <p14:creationId xmlns:p14="http://schemas.microsoft.com/office/powerpoint/2010/main" val="240725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B84BE-B856-6D62-DDA0-327547011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783DC-C8FE-60C8-6038-92CC076C6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BDA7F-E057-FECC-6B6D-83AC3A7061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D58358-504E-BED2-4B6A-60432FD86242}"/>
              </a:ext>
            </a:extLst>
          </p:cNvPr>
          <p:cNvSpPr>
            <a:spLocks noGrp="1"/>
          </p:cNvSpPr>
          <p:nvPr>
            <p:ph type="sldNum" sz="quarter" idx="5"/>
          </p:nvPr>
        </p:nvSpPr>
        <p:spPr/>
        <p:txBody>
          <a:bodyPr/>
          <a:lstStyle/>
          <a:p>
            <a:fld id="{30692EEA-704B-B949-A504-B8D41C08869B}" type="slidenum">
              <a:rPr lang="en-US" smtClean="0"/>
              <a:pPr/>
              <a:t>1</a:t>
            </a:fld>
            <a:endParaRPr lang="en-US" dirty="0"/>
          </a:p>
        </p:txBody>
      </p:sp>
    </p:spTree>
    <p:extLst>
      <p:ext uri="{BB962C8B-B14F-4D97-AF65-F5344CB8AC3E}">
        <p14:creationId xmlns:p14="http://schemas.microsoft.com/office/powerpoint/2010/main" val="3105861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D70C3-C47F-7D61-83CF-72D96725A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71AF5-4818-6DE2-E563-D8E809463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ED30C-86A9-FEDE-136E-EFC4B1452112}"/>
              </a:ext>
            </a:extLst>
          </p:cNvPr>
          <p:cNvSpPr>
            <a:spLocks noGrp="1"/>
          </p:cNvSpPr>
          <p:nvPr>
            <p:ph type="body" idx="1"/>
          </p:nvPr>
        </p:nvSpPr>
        <p:spPr/>
        <p:txBody>
          <a:bodyPr/>
          <a:lstStyle/>
          <a:p>
            <a:r>
              <a:rPr lang="en-US" dirty="0"/>
              <a:t>Sean </a:t>
            </a:r>
          </a:p>
        </p:txBody>
      </p:sp>
      <p:sp>
        <p:nvSpPr>
          <p:cNvPr id="4" name="Slide Number Placeholder 3">
            <a:extLst>
              <a:ext uri="{FF2B5EF4-FFF2-40B4-BE49-F238E27FC236}">
                <a16:creationId xmlns:a16="http://schemas.microsoft.com/office/drawing/2014/main" id="{5A7CB420-233C-FA72-953E-BAE595508E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6561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433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7A90F-BD57-FF5F-4008-268EB7571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65BFAD-891E-1A10-A7CD-D33A016F0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ABBB5-30CA-065D-B55B-71603CC74C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60B386-727F-4B13-C3BA-A427E5F752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6087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7A8A-C2B5-7DCD-DF15-1672FF5E8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70558-8AF4-F51A-A226-1BAB5F233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BE4D0-90E2-7462-DD83-BB6BE25DAA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475158-8EE8-B4EF-1FD0-2F89F01ED1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6638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3EFDF-BC56-549C-0ABB-DB06BCAEB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10715-25C6-57FA-DFD7-E79B2D24D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4EBE8-887C-943F-B2EF-A93B911855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040628-893A-E692-B82A-CD224C22DE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2555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8F345-92F3-4D04-3B96-92D7735FE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08EA0-46D6-287F-9AFF-08BDAC05C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513C4-F18B-38D0-E663-8F2805AE0D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5DDAC2-D9AA-7BCE-0DC9-4F1D56C5C5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4030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5C7A7-AEAD-4723-CEFD-DB65A92CC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2821C-FADE-BB8F-6C11-3FF0BB439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A669C-2844-388A-1E94-4F045257F4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58905E-2C35-1846-3AFE-5D1FF7B032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290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C3687-EF84-D7C7-2EE9-BB0920D8F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97365-3BE0-E3FB-B79B-C6EF27D04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78BE8C-4609-BDDC-B191-43039A85C2D9}"/>
              </a:ext>
            </a:extLst>
          </p:cNvPr>
          <p:cNvSpPr>
            <a:spLocks noGrp="1"/>
          </p:cNvSpPr>
          <p:nvPr>
            <p:ph type="body" idx="1"/>
          </p:nvPr>
        </p:nvSpPr>
        <p:spPr/>
        <p:txBody>
          <a:bodyPr/>
          <a:lstStyle/>
          <a:p>
            <a:r>
              <a:rPr lang="en-US" dirty="0"/>
              <a:t>Sean </a:t>
            </a:r>
          </a:p>
        </p:txBody>
      </p:sp>
      <p:sp>
        <p:nvSpPr>
          <p:cNvPr id="4" name="Slide Number Placeholder 3">
            <a:extLst>
              <a:ext uri="{FF2B5EF4-FFF2-40B4-BE49-F238E27FC236}">
                <a16:creationId xmlns:a16="http://schemas.microsoft.com/office/drawing/2014/main" id="{6583368F-5748-E23B-AAD8-3FD61F3662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9376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07A1A-3166-B7CC-0353-A9EAE7D95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10C98-6DA7-2B85-22A6-FAE31DBADA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5C32E-37BE-5EBB-7ABA-D5CB892499AE}"/>
              </a:ext>
            </a:extLst>
          </p:cNvPr>
          <p:cNvSpPr>
            <a:spLocks noGrp="1"/>
          </p:cNvSpPr>
          <p:nvPr>
            <p:ph type="body" idx="1"/>
          </p:nvPr>
        </p:nvSpPr>
        <p:spPr/>
        <p:txBody>
          <a:bodyPr/>
          <a:lstStyle/>
          <a:p>
            <a:r>
              <a:rPr lang="en-US" dirty="0"/>
              <a:t>Sean </a:t>
            </a:r>
          </a:p>
        </p:txBody>
      </p:sp>
      <p:sp>
        <p:nvSpPr>
          <p:cNvPr id="4" name="Slide Number Placeholder 3">
            <a:extLst>
              <a:ext uri="{FF2B5EF4-FFF2-40B4-BE49-F238E27FC236}">
                <a16:creationId xmlns:a16="http://schemas.microsoft.com/office/drawing/2014/main" id="{F830E2F7-F32B-46E2-65E8-35EC3503A2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3788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0F199-2BAA-BF00-3B46-6CFD1FC61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ACE02-775B-C8D8-3267-7322B7646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16BD1-071D-E1F7-5868-D22E6D750802}"/>
              </a:ext>
            </a:extLst>
          </p:cNvPr>
          <p:cNvSpPr>
            <a:spLocks noGrp="1"/>
          </p:cNvSpPr>
          <p:nvPr>
            <p:ph type="body" idx="1"/>
          </p:nvPr>
        </p:nvSpPr>
        <p:spPr/>
        <p:txBody>
          <a:bodyPr/>
          <a:lstStyle/>
          <a:p>
            <a:r>
              <a:rPr lang="en-US" dirty="0"/>
              <a:t>Sean </a:t>
            </a:r>
          </a:p>
        </p:txBody>
      </p:sp>
      <p:sp>
        <p:nvSpPr>
          <p:cNvPr id="4" name="Slide Number Placeholder 3">
            <a:extLst>
              <a:ext uri="{FF2B5EF4-FFF2-40B4-BE49-F238E27FC236}">
                <a16:creationId xmlns:a16="http://schemas.microsoft.com/office/drawing/2014/main" id="{BE33A386-9619-2945-A49B-41B58E300B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991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35E0C-D3CB-E116-A571-5B3E5AA95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6EF08-BEE3-67C6-659C-2DA46192E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8BA96F-D502-A767-025D-EFB863A683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5BDF21-DA46-578F-C725-58F5AED379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92EEA-704B-B949-A504-B8D41C08869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1863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DCC9E-40E1-9173-B086-853611C19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C8353-5264-FE98-C9B3-ED7F2FEAB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DF5C2-97B8-15C3-0DF4-869188027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57E4C4-EB6F-DD57-97F4-C3B5F7E89C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92EEA-704B-B949-A504-B8D41C08869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1919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16C82C-BBA3-7845-944A-7CFCEBB9F3DB}" type="slidenum">
              <a:rPr lang="en-ID" smtClean="0"/>
              <a:pPr>
                <a:defRPr/>
              </a:pPr>
              <a:t>41</a:t>
            </a:fld>
            <a:endParaRPr lang="en-ID"/>
          </a:p>
        </p:txBody>
      </p:sp>
    </p:spTree>
    <p:extLst>
      <p:ext uri="{BB962C8B-B14F-4D97-AF65-F5344CB8AC3E}">
        <p14:creationId xmlns:p14="http://schemas.microsoft.com/office/powerpoint/2010/main" val="1204187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21E83-1EA5-F914-6DD6-43D1DA556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191DD-DC74-2E2B-3CC5-79E58D28E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417D4-9DFD-CA74-1648-3C45138DDF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B5D655-B371-5702-E291-63275D4609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92EEA-704B-B949-A504-B8D41C08869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218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8F2FD-FD12-8434-94F3-22F855D7F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6D021-F2CB-09C9-2A3D-D35EBB8771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F9C26-AEAC-E5D8-B88E-09735AF99A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E51F5B-16D2-950E-F800-2494A66502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92EEA-704B-B949-A504-B8D41C08869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0703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19B68-4AE0-7C2D-1259-A9922A16F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551B9-1592-49DA-AC7C-B7BFFA7B2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FFD45-E704-1458-B231-DBFD72A7B8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54E2F9-C68F-D04F-77B2-C064C71F24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92EEA-704B-B949-A504-B8D41C08869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6257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0BE7-9673-24EE-D394-F37E2108F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1E059-B4DD-9074-CCD4-05914CE43A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9FF12-6DB4-6C78-582E-E342351D5A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5B5FDA-A459-045E-7614-51B80C28B1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92EEA-704B-B949-A504-B8D41C08869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9701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0400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74AF9-332E-D0E0-9150-230142C8D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0AC78-E1E3-534D-2159-02CEE0B8BB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AFE07-FCDA-91A2-82C4-01C3038B88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6D6EC9-98D3-395B-D1C7-18DF08184D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8108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EA8A5-9004-4CA7-9676-93D9B2E2DAC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380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8061-515C-C4DD-3A77-91769A10DCD4}"/>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F45F455-2EF5-F430-6F34-2CEF2BC914B5}"/>
              </a:ext>
            </a:extLst>
          </p:cNvPr>
          <p:cNvSpPr>
            <a:spLocks noGrp="1"/>
          </p:cNvSpPr>
          <p:nvPr>
            <p:ph idx="1"/>
          </p:nvPr>
        </p:nvSpPr>
        <p:spPr/>
        <p:txBody>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 edit Master text styles</a:t>
            </a:r>
          </a:p>
        </p:txBody>
      </p:sp>
      <p:sp>
        <p:nvSpPr>
          <p:cNvPr id="4" name="Date Placeholder 3">
            <a:extLst>
              <a:ext uri="{FF2B5EF4-FFF2-40B4-BE49-F238E27FC236}">
                <a16:creationId xmlns:a16="http://schemas.microsoft.com/office/drawing/2014/main" id="{0BA872DF-C890-723A-8087-D7CDB7BC4907}"/>
              </a:ext>
            </a:extLst>
          </p:cNvPr>
          <p:cNvSpPr>
            <a:spLocks noGrp="1"/>
          </p:cNvSpPr>
          <p:nvPr>
            <p:ph type="dt" sz="half" idx="10"/>
          </p:nvPr>
        </p:nvSpPr>
        <p:spPr/>
        <p:txBody>
          <a:bodyPr/>
          <a:lstStyle/>
          <a:p>
            <a:r>
              <a:rPr lang="en-US" b="1" dirty="0">
                <a:solidFill>
                  <a:srgbClr val="FFFFFF"/>
                </a:solidFill>
                <a:cs typeface="Arial" panose="020B0604020202020204" pitchFamily="34" charset="0"/>
              </a:rPr>
              <a:t>Footer</a:t>
            </a:r>
          </a:p>
        </p:txBody>
      </p:sp>
    </p:spTree>
    <p:extLst>
      <p:ext uri="{BB962C8B-B14F-4D97-AF65-F5344CB8AC3E}">
        <p14:creationId xmlns:p14="http://schemas.microsoft.com/office/powerpoint/2010/main" val="3402678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5188-9EDD-A538-A1F5-C44E957182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1829E9-AD5A-6EE7-1958-4782EC0AD7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10DA0-72D6-137B-DFDE-E104D24B9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A4F21-2EA5-DBF8-EC87-C85F38C96F8C}"/>
              </a:ext>
            </a:extLst>
          </p:cNvPr>
          <p:cNvSpPr>
            <a:spLocks noGrp="1"/>
          </p:cNvSpPr>
          <p:nvPr>
            <p:ph type="dt" sz="half" idx="10"/>
          </p:nvPr>
        </p:nvSpPr>
        <p:spPr/>
        <p:txBody>
          <a:bodyPr/>
          <a:lstStyle>
            <a:lvl1pPr>
              <a:defRPr b="1">
                <a:solidFill>
                  <a:schemeClr val="bg1"/>
                </a:solidFill>
              </a:defRPr>
            </a:lvl1pPr>
          </a:lstStyle>
          <a:p>
            <a:r>
              <a:rPr lang="en-US"/>
              <a:t>Footer</a:t>
            </a:r>
          </a:p>
        </p:txBody>
      </p:sp>
    </p:spTree>
    <p:extLst>
      <p:ext uri="{BB962C8B-B14F-4D97-AF65-F5344CB8AC3E}">
        <p14:creationId xmlns:p14="http://schemas.microsoft.com/office/powerpoint/2010/main" val="88246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2" name="Picture Placeholder 16"/>
          <p:cNvSpPr>
            <a:spLocks noGrp="1"/>
          </p:cNvSpPr>
          <p:nvPr>
            <p:ph type="pic" sz="quarter" idx="16"/>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4" name="Text Placeholder 4"/>
          <p:cNvSpPr>
            <a:spLocks noGrp="1"/>
          </p:cNvSpPr>
          <p:nvPr>
            <p:ph type="body" sz="quarter" idx="14"/>
          </p:nvPr>
        </p:nvSpPr>
        <p:spPr>
          <a:xfrm>
            <a:off x="2264664" y="2625692"/>
            <a:ext cx="7662672" cy="1325880"/>
          </a:xfrm>
          <a:prstGeom prst="rect">
            <a:avLst/>
          </a:prstGeom>
        </p:spPr>
        <p:txBody>
          <a:bodyPr anchor="ctr"/>
          <a:lstStyle>
            <a:lvl1pPr marL="0" indent="0" algn="ctr">
              <a:lnSpc>
                <a:spcPct val="100000"/>
              </a:lnSpc>
              <a:buNone/>
              <a:defRPr sz="8000" b="0" i="0">
                <a:solidFill>
                  <a:srgbClr val="000066"/>
                </a:solidFill>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54356798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Text Placeholder 4"/>
          <p:cNvSpPr>
            <a:spLocks noGrp="1"/>
          </p:cNvSpPr>
          <p:nvPr>
            <p:ph type="body" sz="quarter" idx="14"/>
          </p:nvPr>
        </p:nvSpPr>
        <p:spPr>
          <a:xfrm>
            <a:off x="3275076" y="2888617"/>
            <a:ext cx="5641848" cy="1078992"/>
          </a:xfrm>
          <a:prstGeom prst="rect">
            <a:avLst/>
          </a:prstGeom>
        </p:spPr>
        <p:txBody>
          <a:bodyPr anchor="ctr"/>
          <a:lstStyle>
            <a:lvl1pPr marL="0" indent="0" algn="ctr">
              <a:lnSpc>
                <a:spcPct val="100000"/>
              </a:lnSpc>
              <a:buNone/>
              <a:defRPr sz="3200" b="0" i="0">
                <a:solidFill>
                  <a:schemeClr val="accent1"/>
                </a:solidFill>
                <a:latin typeface="Arial" panose="020B0604020202020204" pitchFamily="34" charset="0"/>
              </a:defRPr>
            </a:lvl1pPr>
          </a:lstStyle>
          <a:p>
            <a:pPr lvl="0"/>
            <a:r>
              <a:rPr lang="en-US" dirty="0"/>
              <a:t>Click to edit Master text styles</a:t>
            </a:r>
          </a:p>
        </p:txBody>
      </p:sp>
      <p:sp>
        <p:nvSpPr>
          <p:cNvPr id="5" name="Picture Placeholder 5"/>
          <p:cNvSpPr>
            <a:spLocks noGrp="1"/>
          </p:cNvSpPr>
          <p:nvPr>
            <p:ph type="pic" sz="quarter" idx="17"/>
          </p:nvPr>
        </p:nvSpPr>
        <p:spPr>
          <a:xfrm>
            <a:off x="0" y="4394200"/>
            <a:ext cx="12192000" cy="24638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4" name="Picture Placeholder 5"/>
          <p:cNvSpPr>
            <a:spLocks noGrp="1"/>
          </p:cNvSpPr>
          <p:nvPr>
            <p:ph type="pic" sz="quarter" idx="16"/>
          </p:nvPr>
        </p:nvSpPr>
        <p:spPr>
          <a:xfrm>
            <a:off x="0" y="0"/>
            <a:ext cx="12192000" cy="24638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Tree>
    <p:extLst>
      <p:ext uri="{BB962C8B-B14F-4D97-AF65-F5344CB8AC3E}">
        <p14:creationId xmlns:p14="http://schemas.microsoft.com/office/powerpoint/2010/main" val="1078509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 Placeholder 4"/>
          <p:cNvSpPr>
            <a:spLocks noGrp="1"/>
          </p:cNvSpPr>
          <p:nvPr>
            <p:ph type="body" sz="quarter" idx="16"/>
          </p:nvPr>
        </p:nvSpPr>
        <p:spPr>
          <a:xfrm>
            <a:off x="437354" y="3684542"/>
            <a:ext cx="4377242" cy="1888944"/>
          </a:xfrm>
          <a:prstGeom prst="rect">
            <a:avLst/>
          </a:prstGeom>
        </p:spPr>
        <p:txBody>
          <a:bodyPr anchor="ctr">
            <a:noAutofit/>
          </a:bodyPr>
          <a:lstStyle>
            <a:lvl1pPr marL="0" indent="0">
              <a:lnSpc>
                <a:spcPct val="100000"/>
              </a:lnSpc>
              <a:buNone/>
              <a:defRPr sz="3600" b="1" i="0">
                <a:solidFill>
                  <a:srgbClr val="000066"/>
                </a:solidFill>
                <a:latin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
                <a:srgbClr val="000066"/>
              </a:buClr>
              <a:buSzTx/>
              <a:buFont typeface="Arial" panose="020B0604020202020204" pitchFamily="34" charset="0"/>
              <a:buNone/>
              <a:tabLst/>
              <a:defRPr/>
            </a:pPr>
            <a:r>
              <a:rPr lang="en-US" dirty="0"/>
              <a:t>Click to edit Master text styles</a:t>
            </a:r>
          </a:p>
          <a:p>
            <a:pPr marL="0" marR="0" lvl="0" indent="0" algn="l" defTabSz="914400" rtl="0" eaLnBrk="1" fontAlgn="auto" latinLnBrk="0" hangingPunct="1">
              <a:lnSpc>
                <a:spcPct val="100000"/>
              </a:lnSpc>
              <a:spcBef>
                <a:spcPts val="1000"/>
              </a:spcBef>
              <a:spcAft>
                <a:spcPts val="0"/>
              </a:spcAft>
              <a:buClr>
                <a:srgbClr val="000066"/>
              </a:buClr>
              <a:buSzTx/>
              <a:buFont typeface="Arial" panose="020B0604020202020204" pitchFamily="34" charset="0"/>
              <a:buNone/>
              <a:tabLst/>
              <a:defRPr/>
            </a:pPr>
            <a:r>
              <a:rPr lang="en-US" sz="3600" b="1" dirty="0">
                <a:solidFill>
                  <a:srgbClr val="000066"/>
                </a:solidFill>
                <a:cs typeface="Arial" panose="020B0604020202020204" pitchFamily="34" charset="0"/>
              </a:rPr>
              <a:t>(aim for 2-3lines)</a:t>
            </a:r>
          </a:p>
        </p:txBody>
      </p:sp>
      <p:sp>
        <p:nvSpPr>
          <p:cNvPr id="7" name="Picture Placeholder 6"/>
          <p:cNvSpPr>
            <a:spLocks noGrp="1"/>
          </p:cNvSpPr>
          <p:nvPr>
            <p:ph type="pic" sz="quarter" idx="14"/>
          </p:nvPr>
        </p:nvSpPr>
        <p:spPr>
          <a:xfrm>
            <a:off x="4096303" y="1"/>
            <a:ext cx="3999394" cy="3094181"/>
          </a:xfrm>
          <a:custGeom>
            <a:avLst/>
            <a:gdLst>
              <a:gd name="connsiteX0" fmla="*/ 0 w 3399970"/>
              <a:gd name="connsiteY0" fmla="*/ 0 h 3614057"/>
              <a:gd name="connsiteX1" fmla="*/ 3399970 w 3399970"/>
              <a:gd name="connsiteY1" fmla="*/ 0 h 3614057"/>
              <a:gd name="connsiteX2" fmla="*/ 3399970 w 3399970"/>
              <a:gd name="connsiteY2" fmla="*/ 3614057 h 3614057"/>
              <a:gd name="connsiteX3" fmla="*/ 0 w 3399970"/>
              <a:gd name="connsiteY3" fmla="*/ 3614057 h 3614057"/>
            </a:gdLst>
            <a:ahLst/>
            <a:cxnLst>
              <a:cxn ang="0">
                <a:pos x="connsiteX0" y="connsiteY0"/>
              </a:cxn>
              <a:cxn ang="0">
                <a:pos x="connsiteX1" y="connsiteY1"/>
              </a:cxn>
              <a:cxn ang="0">
                <a:pos x="connsiteX2" y="connsiteY2"/>
              </a:cxn>
              <a:cxn ang="0">
                <a:pos x="connsiteX3" y="connsiteY3"/>
              </a:cxn>
            </a:cxnLst>
            <a:rect l="l" t="t" r="r" b="b"/>
            <a:pathLst>
              <a:path w="3399970" h="3614057">
                <a:moveTo>
                  <a:pt x="0" y="0"/>
                </a:moveTo>
                <a:lnTo>
                  <a:pt x="3399970" y="0"/>
                </a:lnTo>
                <a:lnTo>
                  <a:pt x="3399970" y="3614057"/>
                </a:lnTo>
                <a:lnTo>
                  <a:pt x="0" y="3614057"/>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8" name="Picture Placeholder 7"/>
          <p:cNvSpPr>
            <a:spLocks noGrp="1"/>
          </p:cNvSpPr>
          <p:nvPr>
            <p:ph type="pic" sz="quarter" idx="15"/>
          </p:nvPr>
        </p:nvSpPr>
        <p:spPr>
          <a:xfrm>
            <a:off x="8192606" y="1"/>
            <a:ext cx="3999393" cy="3094181"/>
          </a:xfrm>
          <a:custGeom>
            <a:avLst/>
            <a:gdLst>
              <a:gd name="connsiteX0" fmla="*/ 0 w 3399970"/>
              <a:gd name="connsiteY0" fmla="*/ 0 h 3614057"/>
              <a:gd name="connsiteX1" fmla="*/ 3399970 w 3399970"/>
              <a:gd name="connsiteY1" fmla="*/ 0 h 3614057"/>
              <a:gd name="connsiteX2" fmla="*/ 3399970 w 3399970"/>
              <a:gd name="connsiteY2" fmla="*/ 3614057 h 3614057"/>
              <a:gd name="connsiteX3" fmla="*/ 0 w 3399970"/>
              <a:gd name="connsiteY3" fmla="*/ 3614057 h 3614057"/>
            </a:gdLst>
            <a:ahLst/>
            <a:cxnLst>
              <a:cxn ang="0">
                <a:pos x="connsiteX0" y="connsiteY0"/>
              </a:cxn>
              <a:cxn ang="0">
                <a:pos x="connsiteX1" y="connsiteY1"/>
              </a:cxn>
              <a:cxn ang="0">
                <a:pos x="connsiteX2" y="connsiteY2"/>
              </a:cxn>
              <a:cxn ang="0">
                <a:pos x="connsiteX3" y="connsiteY3"/>
              </a:cxn>
            </a:cxnLst>
            <a:rect l="l" t="t" r="r" b="b"/>
            <a:pathLst>
              <a:path w="3399970" h="3614057">
                <a:moveTo>
                  <a:pt x="0" y="0"/>
                </a:moveTo>
                <a:lnTo>
                  <a:pt x="3399970" y="0"/>
                </a:lnTo>
                <a:lnTo>
                  <a:pt x="3399970" y="3614057"/>
                </a:lnTo>
                <a:lnTo>
                  <a:pt x="0" y="3614057"/>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6" name="Picture Placeholder 5"/>
          <p:cNvSpPr>
            <a:spLocks noGrp="1"/>
          </p:cNvSpPr>
          <p:nvPr>
            <p:ph type="pic" sz="quarter" idx="13"/>
          </p:nvPr>
        </p:nvSpPr>
        <p:spPr>
          <a:xfrm>
            <a:off x="0" y="1"/>
            <a:ext cx="3995928" cy="3094181"/>
          </a:xfrm>
          <a:custGeom>
            <a:avLst/>
            <a:gdLst>
              <a:gd name="connsiteX0" fmla="*/ 0 w 3399970"/>
              <a:gd name="connsiteY0" fmla="*/ 0 h 3614057"/>
              <a:gd name="connsiteX1" fmla="*/ 3399970 w 3399970"/>
              <a:gd name="connsiteY1" fmla="*/ 0 h 3614057"/>
              <a:gd name="connsiteX2" fmla="*/ 3399970 w 3399970"/>
              <a:gd name="connsiteY2" fmla="*/ 3614057 h 3614057"/>
              <a:gd name="connsiteX3" fmla="*/ 0 w 3399970"/>
              <a:gd name="connsiteY3" fmla="*/ 3614057 h 3614057"/>
            </a:gdLst>
            <a:ahLst/>
            <a:cxnLst>
              <a:cxn ang="0">
                <a:pos x="connsiteX0" y="connsiteY0"/>
              </a:cxn>
              <a:cxn ang="0">
                <a:pos x="connsiteX1" y="connsiteY1"/>
              </a:cxn>
              <a:cxn ang="0">
                <a:pos x="connsiteX2" y="connsiteY2"/>
              </a:cxn>
              <a:cxn ang="0">
                <a:pos x="connsiteX3" y="connsiteY3"/>
              </a:cxn>
            </a:cxnLst>
            <a:rect l="l" t="t" r="r" b="b"/>
            <a:pathLst>
              <a:path w="3399970" h="3614057">
                <a:moveTo>
                  <a:pt x="0" y="0"/>
                </a:moveTo>
                <a:lnTo>
                  <a:pt x="3399970" y="0"/>
                </a:lnTo>
                <a:lnTo>
                  <a:pt x="3399970" y="3614057"/>
                </a:lnTo>
                <a:lnTo>
                  <a:pt x="0" y="3614057"/>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4" name="Text Placeholder 3">
            <a:extLst>
              <a:ext uri="{FF2B5EF4-FFF2-40B4-BE49-F238E27FC236}">
                <a16:creationId xmlns:a16="http://schemas.microsoft.com/office/drawing/2014/main" id="{65081FCF-302F-9EEB-F2D9-F425267CEBDB}"/>
              </a:ext>
            </a:extLst>
          </p:cNvPr>
          <p:cNvSpPr>
            <a:spLocks noGrp="1"/>
          </p:cNvSpPr>
          <p:nvPr>
            <p:ph type="body" sz="quarter" idx="17" hasCustomPrompt="1"/>
          </p:nvPr>
        </p:nvSpPr>
        <p:spPr>
          <a:xfrm>
            <a:off x="5197475" y="3544888"/>
            <a:ext cx="6624638" cy="2314575"/>
          </a:xfrm>
        </p:spPr>
        <p:txBody>
          <a:bodyPr/>
          <a:lstStyle/>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a:latin typeface="Arial" panose="020B0604020202020204" pitchFamily="34" charset="0"/>
                <a:cs typeface="Arial" panose="020B0604020202020204" pitchFamily="34" charset="0"/>
              </a:rPr>
              <a:t>Maecenas </a:t>
            </a:r>
            <a:r>
              <a:rPr lang="en-US" sz="2400" dirty="0" err="1">
                <a:latin typeface="Arial" panose="020B0604020202020204" pitchFamily="34" charset="0"/>
                <a:cs typeface="Arial" panose="020B0604020202020204" pitchFamily="34" charset="0"/>
              </a:rPr>
              <a:t>nunc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massa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malesuada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posuere</a:t>
            </a:r>
            <a:r>
              <a:rPr lang="en-US" sz="2400" dirty="0">
                <a:latin typeface="Arial" panose="020B0604020202020204" pitchFamily="34" charset="0"/>
                <a:cs typeface="Arial" panose="020B0604020202020204" pitchFamily="34" charset="0"/>
              </a:rPr>
              <a:t> vitae</a:t>
            </a:r>
          </a:p>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err="1">
                <a:latin typeface="Arial" panose="020B0604020202020204" pitchFamily="34" charset="0"/>
                <a:cs typeface="Arial" panose="020B0604020202020204" pitchFamily="34" charset="0"/>
              </a:rPr>
              <a:t>Nullam</a:t>
            </a:r>
            <a:r>
              <a:rPr lang="en-US" sz="2400" dirty="0">
                <a:latin typeface="Arial" panose="020B0604020202020204" pitchFamily="34" charset="0"/>
                <a:cs typeface="Arial" panose="020B0604020202020204" pitchFamily="34" charset="0"/>
              </a:rPr>
              <a:t> vitae lorem </a:t>
            </a:r>
            <a:r>
              <a:rPr lang="en-US" sz="2400" dirty="0" err="1">
                <a:latin typeface="Arial" panose="020B0604020202020204" pitchFamily="34" charset="0"/>
                <a:cs typeface="Arial" panose="020B0604020202020204" pitchFamily="34" charset="0"/>
              </a:rPr>
              <a:t>justo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lobortis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suscipit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egesta</a:t>
            </a:r>
            <a:endParaRPr lang="en-US" sz="2400" dirty="0">
              <a:latin typeface="Arial" panose="020B0604020202020204" pitchFamily="34" charset="0"/>
              <a:cs typeface="Arial" panose="020B0604020202020204" pitchFamily="34" charset="0"/>
            </a:endParaRPr>
          </a:p>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a:latin typeface="Arial" panose="020B0604020202020204" pitchFamily="34" charset="0"/>
                <a:cs typeface="Arial" panose="020B0604020202020204" pitchFamily="34" charset="0"/>
              </a:rPr>
              <a:t>In </a:t>
            </a:r>
            <a:r>
              <a:rPr lang="en-US" sz="2400" dirty="0" err="1">
                <a:latin typeface="Arial" panose="020B0604020202020204" pitchFamily="34" charset="0"/>
                <a:cs typeface="Arial" panose="020B0604020202020204" pitchFamily="34" charset="0"/>
              </a:rPr>
              <a:t>nisl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orci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volutpat</a:t>
            </a:r>
            <a:r>
              <a:rPr lang="en-US" sz="2400" dirty="0">
                <a:latin typeface="Arial" panose="020B0604020202020204" pitchFamily="34" charset="0"/>
                <a:cs typeface="Arial" panose="020B0604020202020204" pitchFamily="34" charset="0"/>
              </a:rPr>
              <a:t> vel ante </a:t>
            </a:r>
            <a:r>
              <a:rPr lang="en-US" sz="2400" dirty="0" err="1">
                <a:latin typeface="Arial" panose="020B0604020202020204" pitchFamily="34" charset="0"/>
                <a:cs typeface="Arial" panose="020B0604020202020204" pitchFamily="34" charset="0"/>
              </a:rPr>
              <a:t>ut</a:t>
            </a:r>
            <a:r>
              <a:rPr lang="en-US" sz="2400" dirty="0">
                <a:latin typeface="Arial" panose="020B0604020202020204" pitchFamily="34" charset="0"/>
                <a:cs typeface="Arial" panose="020B0604020202020204" pitchFamily="34" charset="0"/>
              </a:rPr>
              <a:t>, vestibulum </a:t>
            </a:r>
            <a:r>
              <a:rPr lang="en-US" sz="2400" dirty="0" err="1">
                <a:latin typeface="Arial" panose="020B0604020202020204" pitchFamily="34" charset="0"/>
                <a:cs typeface="Arial" panose="020B0604020202020204" pitchFamily="34" charset="0"/>
              </a:rPr>
              <a:t>ultrices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est</a:t>
            </a:r>
            <a:endParaRPr lang="en-US" altLang="en-US" sz="2400" dirty="0">
              <a:solidFill>
                <a:srgbClr val="545454"/>
              </a:solidFill>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2742E989-A026-035D-59F5-4F1730BD9A49}"/>
              </a:ext>
            </a:extLst>
          </p:cNvPr>
          <p:cNvSpPr>
            <a:spLocks noGrp="1"/>
          </p:cNvSpPr>
          <p:nvPr>
            <p:ph type="dt" sz="half" idx="10"/>
          </p:nvPr>
        </p:nvSpPr>
        <p:spPr>
          <a:xfrm>
            <a:off x="290201" y="6402379"/>
            <a:ext cx="2743200" cy="365125"/>
          </a:xfrm>
        </p:spPr>
        <p:txBody>
          <a:bodyPr/>
          <a:lstStyle>
            <a:lvl1pPr>
              <a:defRPr b="1">
                <a:solidFill>
                  <a:schemeClr val="bg1"/>
                </a:solidFill>
              </a:defRPr>
            </a:lvl1pPr>
          </a:lstStyle>
          <a:p>
            <a:r>
              <a:rPr lang="en-US"/>
              <a:t>Footer</a:t>
            </a:r>
          </a:p>
        </p:txBody>
      </p:sp>
    </p:spTree>
    <p:extLst>
      <p:ext uri="{BB962C8B-B14F-4D97-AF65-F5344CB8AC3E}">
        <p14:creationId xmlns:p14="http://schemas.microsoft.com/office/powerpoint/2010/main" val="2106288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 Placeholder 4"/>
          <p:cNvSpPr>
            <a:spLocks noGrp="1"/>
          </p:cNvSpPr>
          <p:nvPr>
            <p:ph type="body" sz="quarter" idx="14"/>
          </p:nvPr>
        </p:nvSpPr>
        <p:spPr>
          <a:xfrm>
            <a:off x="673768" y="2780701"/>
            <a:ext cx="10864516" cy="1296598"/>
          </a:xfrm>
          <a:prstGeom prst="rect">
            <a:avLst/>
          </a:prstGeom>
        </p:spPr>
        <p:txBody>
          <a:bodyPr anchor="ctr"/>
          <a:lstStyle>
            <a:lvl1pPr marL="0" indent="0" algn="ctr">
              <a:lnSpc>
                <a:spcPct val="100000"/>
              </a:lnSpc>
              <a:buNone/>
              <a:defRPr sz="3200" b="1" i="0">
                <a:solidFill>
                  <a:schemeClr val="accent1"/>
                </a:solidFill>
                <a:latin typeface="Arial" panose="020B0604020202020204" pitchFamily="34" charset="0"/>
              </a:defRPr>
            </a:lvl1pPr>
          </a:lstStyle>
          <a:p>
            <a:pPr lvl="0"/>
            <a:r>
              <a:rPr lang="en-US" dirty="0"/>
              <a:t>Click to edit Master text styles</a:t>
            </a:r>
          </a:p>
        </p:txBody>
      </p:sp>
      <p:sp>
        <p:nvSpPr>
          <p:cNvPr id="5" name="Picture Placeholder 5"/>
          <p:cNvSpPr>
            <a:spLocks noGrp="1"/>
          </p:cNvSpPr>
          <p:nvPr>
            <p:ph type="pic" sz="quarter" idx="17"/>
          </p:nvPr>
        </p:nvSpPr>
        <p:spPr>
          <a:xfrm>
            <a:off x="0" y="4394200"/>
            <a:ext cx="12192000" cy="24638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4" name="Picture Placeholder 5"/>
          <p:cNvSpPr>
            <a:spLocks noGrp="1"/>
          </p:cNvSpPr>
          <p:nvPr>
            <p:ph type="pic" sz="quarter" idx="16"/>
          </p:nvPr>
        </p:nvSpPr>
        <p:spPr>
          <a:xfrm>
            <a:off x="0" y="0"/>
            <a:ext cx="12192000" cy="24638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Tree>
    <p:extLst>
      <p:ext uri="{BB962C8B-B14F-4D97-AF65-F5344CB8AC3E}">
        <p14:creationId xmlns:p14="http://schemas.microsoft.com/office/powerpoint/2010/main" val="2498076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Text Placeholder 4"/>
          <p:cNvSpPr>
            <a:spLocks noGrp="1"/>
          </p:cNvSpPr>
          <p:nvPr>
            <p:ph type="body" sz="quarter" idx="16"/>
          </p:nvPr>
        </p:nvSpPr>
        <p:spPr>
          <a:xfrm>
            <a:off x="437354" y="3684542"/>
            <a:ext cx="4123944" cy="1888944"/>
          </a:xfrm>
          <a:prstGeom prst="rect">
            <a:avLst/>
          </a:prstGeom>
        </p:spPr>
        <p:txBody>
          <a:bodyPr anchor="ctr"/>
          <a:lstStyle>
            <a:lvl1pPr marL="0" indent="0">
              <a:lnSpc>
                <a:spcPct val="100000"/>
              </a:lnSpc>
              <a:buNone/>
              <a:defRPr sz="4800" b="0" i="0">
                <a:solidFill>
                  <a:schemeClr val="tx1"/>
                </a:solidFill>
                <a:latin typeface="Arial" panose="020B0604020202020204" pitchFamily="34" charset="0"/>
              </a:defRPr>
            </a:lvl1pPr>
          </a:lstStyle>
          <a:p>
            <a:pPr lvl="0"/>
            <a:r>
              <a:rPr lang="en-US" dirty="0"/>
              <a:t>Click to edit Master text styles</a:t>
            </a:r>
          </a:p>
        </p:txBody>
      </p:sp>
      <p:sp>
        <p:nvSpPr>
          <p:cNvPr id="7" name="Picture Placeholder 6"/>
          <p:cNvSpPr>
            <a:spLocks noGrp="1"/>
          </p:cNvSpPr>
          <p:nvPr>
            <p:ph type="pic" sz="quarter" idx="14"/>
          </p:nvPr>
        </p:nvSpPr>
        <p:spPr>
          <a:xfrm>
            <a:off x="4096303" y="1"/>
            <a:ext cx="3999394" cy="3094181"/>
          </a:xfrm>
          <a:custGeom>
            <a:avLst/>
            <a:gdLst>
              <a:gd name="connsiteX0" fmla="*/ 0 w 3399970"/>
              <a:gd name="connsiteY0" fmla="*/ 0 h 3614057"/>
              <a:gd name="connsiteX1" fmla="*/ 3399970 w 3399970"/>
              <a:gd name="connsiteY1" fmla="*/ 0 h 3614057"/>
              <a:gd name="connsiteX2" fmla="*/ 3399970 w 3399970"/>
              <a:gd name="connsiteY2" fmla="*/ 3614057 h 3614057"/>
              <a:gd name="connsiteX3" fmla="*/ 0 w 3399970"/>
              <a:gd name="connsiteY3" fmla="*/ 3614057 h 3614057"/>
            </a:gdLst>
            <a:ahLst/>
            <a:cxnLst>
              <a:cxn ang="0">
                <a:pos x="connsiteX0" y="connsiteY0"/>
              </a:cxn>
              <a:cxn ang="0">
                <a:pos x="connsiteX1" y="connsiteY1"/>
              </a:cxn>
              <a:cxn ang="0">
                <a:pos x="connsiteX2" y="connsiteY2"/>
              </a:cxn>
              <a:cxn ang="0">
                <a:pos x="connsiteX3" y="connsiteY3"/>
              </a:cxn>
            </a:cxnLst>
            <a:rect l="l" t="t" r="r" b="b"/>
            <a:pathLst>
              <a:path w="3399970" h="3614057">
                <a:moveTo>
                  <a:pt x="0" y="0"/>
                </a:moveTo>
                <a:lnTo>
                  <a:pt x="3399970" y="0"/>
                </a:lnTo>
                <a:lnTo>
                  <a:pt x="3399970" y="3614057"/>
                </a:lnTo>
                <a:lnTo>
                  <a:pt x="0" y="3614057"/>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8" name="Picture Placeholder 7"/>
          <p:cNvSpPr>
            <a:spLocks noGrp="1"/>
          </p:cNvSpPr>
          <p:nvPr>
            <p:ph type="pic" sz="quarter" idx="15"/>
          </p:nvPr>
        </p:nvSpPr>
        <p:spPr>
          <a:xfrm>
            <a:off x="8192606" y="1"/>
            <a:ext cx="3999393" cy="3094181"/>
          </a:xfrm>
          <a:custGeom>
            <a:avLst/>
            <a:gdLst>
              <a:gd name="connsiteX0" fmla="*/ 0 w 3399970"/>
              <a:gd name="connsiteY0" fmla="*/ 0 h 3614057"/>
              <a:gd name="connsiteX1" fmla="*/ 3399970 w 3399970"/>
              <a:gd name="connsiteY1" fmla="*/ 0 h 3614057"/>
              <a:gd name="connsiteX2" fmla="*/ 3399970 w 3399970"/>
              <a:gd name="connsiteY2" fmla="*/ 3614057 h 3614057"/>
              <a:gd name="connsiteX3" fmla="*/ 0 w 3399970"/>
              <a:gd name="connsiteY3" fmla="*/ 3614057 h 3614057"/>
            </a:gdLst>
            <a:ahLst/>
            <a:cxnLst>
              <a:cxn ang="0">
                <a:pos x="connsiteX0" y="connsiteY0"/>
              </a:cxn>
              <a:cxn ang="0">
                <a:pos x="connsiteX1" y="connsiteY1"/>
              </a:cxn>
              <a:cxn ang="0">
                <a:pos x="connsiteX2" y="connsiteY2"/>
              </a:cxn>
              <a:cxn ang="0">
                <a:pos x="connsiteX3" y="connsiteY3"/>
              </a:cxn>
            </a:cxnLst>
            <a:rect l="l" t="t" r="r" b="b"/>
            <a:pathLst>
              <a:path w="3399970" h="3614057">
                <a:moveTo>
                  <a:pt x="0" y="0"/>
                </a:moveTo>
                <a:lnTo>
                  <a:pt x="3399970" y="0"/>
                </a:lnTo>
                <a:lnTo>
                  <a:pt x="3399970" y="3614057"/>
                </a:lnTo>
                <a:lnTo>
                  <a:pt x="0" y="3614057"/>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6" name="Picture Placeholder 5"/>
          <p:cNvSpPr>
            <a:spLocks noGrp="1"/>
          </p:cNvSpPr>
          <p:nvPr>
            <p:ph type="pic" sz="quarter" idx="13"/>
          </p:nvPr>
        </p:nvSpPr>
        <p:spPr>
          <a:xfrm>
            <a:off x="0" y="1"/>
            <a:ext cx="3995928" cy="3094181"/>
          </a:xfrm>
          <a:custGeom>
            <a:avLst/>
            <a:gdLst>
              <a:gd name="connsiteX0" fmla="*/ 0 w 3399970"/>
              <a:gd name="connsiteY0" fmla="*/ 0 h 3614057"/>
              <a:gd name="connsiteX1" fmla="*/ 3399970 w 3399970"/>
              <a:gd name="connsiteY1" fmla="*/ 0 h 3614057"/>
              <a:gd name="connsiteX2" fmla="*/ 3399970 w 3399970"/>
              <a:gd name="connsiteY2" fmla="*/ 3614057 h 3614057"/>
              <a:gd name="connsiteX3" fmla="*/ 0 w 3399970"/>
              <a:gd name="connsiteY3" fmla="*/ 3614057 h 3614057"/>
            </a:gdLst>
            <a:ahLst/>
            <a:cxnLst>
              <a:cxn ang="0">
                <a:pos x="connsiteX0" y="connsiteY0"/>
              </a:cxn>
              <a:cxn ang="0">
                <a:pos x="connsiteX1" y="connsiteY1"/>
              </a:cxn>
              <a:cxn ang="0">
                <a:pos x="connsiteX2" y="connsiteY2"/>
              </a:cxn>
              <a:cxn ang="0">
                <a:pos x="connsiteX3" y="connsiteY3"/>
              </a:cxn>
            </a:cxnLst>
            <a:rect l="l" t="t" r="r" b="b"/>
            <a:pathLst>
              <a:path w="3399970" h="3614057">
                <a:moveTo>
                  <a:pt x="0" y="0"/>
                </a:moveTo>
                <a:lnTo>
                  <a:pt x="3399970" y="0"/>
                </a:lnTo>
                <a:lnTo>
                  <a:pt x="3399970" y="3614057"/>
                </a:lnTo>
                <a:lnTo>
                  <a:pt x="0" y="3614057"/>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2" name="Date Placeholder 4">
            <a:extLst>
              <a:ext uri="{FF2B5EF4-FFF2-40B4-BE49-F238E27FC236}">
                <a16:creationId xmlns:a16="http://schemas.microsoft.com/office/drawing/2014/main" id="{792D5D2D-B7C9-2FA1-6E91-E115BE1C5588}"/>
              </a:ext>
            </a:extLst>
          </p:cNvPr>
          <p:cNvSpPr>
            <a:spLocks noGrp="1"/>
          </p:cNvSpPr>
          <p:nvPr>
            <p:ph type="dt" sz="half" idx="10"/>
          </p:nvPr>
        </p:nvSpPr>
        <p:spPr>
          <a:xfrm>
            <a:off x="290201" y="6402379"/>
            <a:ext cx="2743200" cy="365125"/>
          </a:xfrm>
        </p:spPr>
        <p:txBody>
          <a:bodyPr/>
          <a:lstStyle>
            <a:lvl1pPr>
              <a:defRPr b="1">
                <a:solidFill>
                  <a:schemeClr val="bg1"/>
                </a:solidFill>
              </a:defRPr>
            </a:lvl1pPr>
          </a:lstStyle>
          <a:p>
            <a:r>
              <a:rPr lang="en-US"/>
              <a:t>Footer</a:t>
            </a:r>
          </a:p>
        </p:txBody>
      </p:sp>
    </p:spTree>
    <p:extLst>
      <p:ext uri="{BB962C8B-B14F-4D97-AF65-F5344CB8AC3E}">
        <p14:creationId xmlns:p14="http://schemas.microsoft.com/office/powerpoint/2010/main" val="1983312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3" name="Picture Placeholder 16"/>
          <p:cNvSpPr>
            <a:spLocks noGrp="1"/>
          </p:cNvSpPr>
          <p:nvPr>
            <p:ph type="pic" sz="quarter" idx="16"/>
          </p:nvPr>
        </p:nvSpPr>
        <p:spPr>
          <a:xfrm>
            <a:off x="0" y="1"/>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4" name="Text Placeholder 4"/>
          <p:cNvSpPr>
            <a:spLocks noGrp="1"/>
          </p:cNvSpPr>
          <p:nvPr>
            <p:ph type="body" sz="quarter" idx="14"/>
          </p:nvPr>
        </p:nvSpPr>
        <p:spPr>
          <a:xfrm>
            <a:off x="2520353" y="4368800"/>
            <a:ext cx="6957475" cy="1639742"/>
          </a:xfrm>
          <a:prstGeom prst="rect">
            <a:avLst/>
          </a:prstGeom>
        </p:spPr>
        <p:txBody>
          <a:bodyPr anchor="ctr"/>
          <a:lstStyle>
            <a:lvl1pPr marL="0" indent="0">
              <a:lnSpc>
                <a:spcPct val="100000"/>
              </a:lnSpc>
              <a:buNone/>
              <a:defRPr sz="4800" b="0" i="0">
                <a:solidFill>
                  <a:schemeClr val="bg2"/>
                </a:solidFill>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59318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09D920-244F-DA44-A025-AB921FB04D99}"/>
              </a:ext>
            </a:extLst>
          </p:cNvPr>
          <p:cNvSpPr>
            <a:spLocks noGrp="1"/>
          </p:cNvSpPr>
          <p:nvPr>
            <p:ph sz="half" idx="2"/>
          </p:nvPr>
        </p:nvSpPr>
        <p:spPr>
          <a:xfrm>
            <a:off x="6172200" y="1303285"/>
            <a:ext cx="5181600" cy="4667211"/>
          </a:xfrm>
        </p:spPr>
        <p:txBody>
          <a:bodyPr/>
          <a:lstStyle/>
          <a:p>
            <a:pPr lvl="0"/>
            <a:endParaRPr lang="en-US" dirty="0"/>
          </a:p>
        </p:txBody>
      </p:sp>
      <p:sp>
        <p:nvSpPr>
          <p:cNvPr id="8" name="Title Placeholder 1">
            <a:extLst>
              <a:ext uri="{FF2B5EF4-FFF2-40B4-BE49-F238E27FC236}">
                <a16:creationId xmlns:a16="http://schemas.microsoft.com/office/drawing/2014/main" id="{077EFDB4-02FF-8148-B12A-EDD49E023098}"/>
              </a:ext>
            </a:extLst>
          </p:cNvPr>
          <p:cNvSpPr>
            <a:spLocks noGrp="1"/>
          </p:cNvSpPr>
          <p:nvPr>
            <p:ph type="title" hasCustomPrompt="1"/>
          </p:nvPr>
        </p:nvSpPr>
        <p:spPr>
          <a:xfrm>
            <a:off x="512381" y="189076"/>
            <a:ext cx="11582400" cy="709559"/>
          </a:xfrm>
          <a:prstGeom prst="rect">
            <a:avLst/>
          </a:prstGeom>
        </p:spPr>
        <p:txBody>
          <a:bodyPr vert="horz" lIns="0" tIns="0" rIns="0" bIns="0" rtlCol="0" anchor="b" anchorCtr="0">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6" name="Text Placeholder 15">
            <a:extLst>
              <a:ext uri="{FF2B5EF4-FFF2-40B4-BE49-F238E27FC236}">
                <a16:creationId xmlns:a16="http://schemas.microsoft.com/office/drawing/2014/main" id="{C58047BC-B5E7-9F41-9A3E-7DE5DBD1F4B4}"/>
              </a:ext>
            </a:extLst>
          </p:cNvPr>
          <p:cNvSpPr>
            <a:spLocks noGrp="1"/>
          </p:cNvSpPr>
          <p:nvPr>
            <p:ph type="body" sz="quarter" idx="14" hasCustomPrompt="1"/>
          </p:nvPr>
        </p:nvSpPr>
        <p:spPr>
          <a:xfrm>
            <a:off x="512763" y="1303284"/>
            <a:ext cx="5181599" cy="4251432"/>
          </a:xfrm>
        </p:spPr>
        <p:txBody>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11" name="Footer Placeholder 5">
            <a:extLst>
              <a:ext uri="{FF2B5EF4-FFF2-40B4-BE49-F238E27FC236}">
                <a16:creationId xmlns:a16="http://schemas.microsoft.com/office/drawing/2014/main" id="{4914F7F5-8916-AC46-BED9-3A6FD5FD39FE}"/>
              </a:ext>
            </a:extLst>
          </p:cNvPr>
          <p:cNvSpPr>
            <a:spLocks noGrp="1"/>
          </p:cNvSpPr>
          <p:nvPr>
            <p:ph type="ftr" sz="quarter" idx="3"/>
          </p:nvPr>
        </p:nvSpPr>
        <p:spPr>
          <a:xfrm>
            <a:off x="2" y="6154617"/>
            <a:ext cx="12192000" cy="695615"/>
          </a:xfrm>
          <a:prstGeom prst="rect">
            <a:avLst/>
          </a:prstGeom>
          <a:noFill/>
        </p:spPr>
        <p:txBody>
          <a:bodyPr wrap="none" lIns="0" tIns="0" bIns="0" rtlCol="0" anchor="ctr">
            <a:noAutofit/>
          </a:bodyPr>
          <a:lstStyle>
            <a:lvl1pPr algn="ctr">
              <a:defRPr lang="en-US" sz="1799" b="1" cap="none" baseline="0">
                <a:solidFill>
                  <a:srgbClr val="00206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MEETING 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Date</a:t>
            </a:r>
          </a:p>
        </p:txBody>
      </p:sp>
    </p:spTree>
    <p:extLst>
      <p:ext uri="{BB962C8B-B14F-4D97-AF65-F5344CB8AC3E}">
        <p14:creationId xmlns:p14="http://schemas.microsoft.com/office/powerpoint/2010/main" val="1220064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D1E235-E97F-7BD5-A32A-177E5127598C}"/>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9B2E057B-0FAE-A2BB-B7B2-7D76046EB666}"/>
              </a:ext>
            </a:extLst>
          </p:cNvPr>
          <p:cNvSpPr>
            <a:spLocks noGrp="1"/>
          </p:cNvSpPr>
          <p:nvPr>
            <p:ph idx="1" hasCustomPrompt="1"/>
          </p:nvPr>
        </p:nvSpPr>
        <p:spPr>
          <a:xfrm>
            <a:off x="490538"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3D0CAD1-7AB5-F6CF-990A-70A417EF2E86}"/>
              </a:ext>
            </a:extLst>
          </p:cNvPr>
          <p:cNvSpPr>
            <a:spLocks noGrp="1"/>
          </p:cNvSpPr>
          <p:nvPr>
            <p:ph idx="12" hasCustomPrompt="1"/>
          </p:nvPr>
        </p:nvSpPr>
        <p:spPr>
          <a:xfrm>
            <a:off x="6260123"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5">
            <a:extLst>
              <a:ext uri="{FF2B5EF4-FFF2-40B4-BE49-F238E27FC236}">
                <a16:creationId xmlns:a16="http://schemas.microsoft.com/office/drawing/2014/main" id="{CEE04CD3-FA72-D8C0-87B3-F6B575F0A58D}"/>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921317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8061-515C-C4DD-3A77-91769A10DCD4}"/>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F45F455-2EF5-F430-6F34-2CEF2BC914B5}"/>
              </a:ext>
            </a:extLst>
          </p:cNvPr>
          <p:cNvSpPr>
            <a:spLocks noGrp="1"/>
          </p:cNvSpPr>
          <p:nvPr>
            <p:ph idx="1"/>
          </p:nvPr>
        </p:nvSpPr>
        <p:spPr/>
        <p:txBody>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 edit Master text styles</a:t>
            </a:r>
          </a:p>
        </p:txBody>
      </p:sp>
      <p:sp>
        <p:nvSpPr>
          <p:cNvPr id="4" name="Date Placeholder 3">
            <a:extLst>
              <a:ext uri="{FF2B5EF4-FFF2-40B4-BE49-F238E27FC236}">
                <a16:creationId xmlns:a16="http://schemas.microsoft.com/office/drawing/2014/main" id="{0BA872DF-C890-723A-8087-D7CDB7BC4907}"/>
              </a:ext>
            </a:extLst>
          </p:cNvPr>
          <p:cNvSpPr>
            <a:spLocks noGrp="1"/>
          </p:cNvSpPr>
          <p:nvPr>
            <p:ph type="dt" sz="half" idx="10"/>
          </p:nvPr>
        </p:nvSpPr>
        <p:spPr/>
        <p:txBody>
          <a:bodyPr/>
          <a:lstStyle/>
          <a:p>
            <a:r>
              <a:rPr lang="en-US" b="1" dirty="0">
                <a:solidFill>
                  <a:srgbClr val="FFFFFF"/>
                </a:solidFill>
                <a:cs typeface="Arial" panose="020B0604020202020204" pitchFamily="34" charset="0"/>
              </a:rPr>
              <a:t>Footer</a:t>
            </a:r>
          </a:p>
        </p:txBody>
      </p:sp>
    </p:spTree>
    <p:extLst>
      <p:ext uri="{BB962C8B-B14F-4D97-AF65-F5344CB8AC3E}">
        <p14:creationId xmlns:p14="http://schemas.microsoft.com/office/powerpoint/2010/main" val="39419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1914CC-1EA5-E22B-D3E6-D4B359A25B44}"/>
              </a:ext>
            </a:extLst>
          </p:cNvPr>
          <p:cNvSpPr>
            <a:spLocks noGrp="1"/>
          </p:cNvSpPr>
          <p:nvPr>
            <p:ph type="body" idx="1"/>
          </p:nvPr>
        </p:nvSpPr>
        <p:spPr>
          <a:xfrm>
            <a:off x="831850" y="1950099"/>
            <a:ext cx="10515600" cy="4139552"/>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F9F8C89D-5DF0-E90C-7979-36368DC70C64}"/>
              </a:ext>
            </a:extLst>
          </p:cNvPr>
          <p:cNvSpPr>
            <a:spLocks noGrp="1"/>
          </p:cNvSpPr>
          <p:nvPr>
            <p:ph type="dt" sz="half" idx="10"/>
          </p:nvPr>
        </p:nvSpPr>
        <p:spPr>
          <a:xfrm>
            <a:off x="290201" y="6402379"/>
            <a:ext cx="2743200" cy="365125"/>
          </a:xfrm>
        </p:spPr>
        <p:txBody>
          <a:bodyPr/>
          <a:lstStyle/>
          <a:p>
            <a:r>
              <a:rPr lang="en-US" b="1" dirty="0">
                <a:solidFill>
                  <a:srgbClr val="FFFFFF"/>
                </a:solidFill>
                <a:cs typeface="Arial" panose="020B0604020202020204" pitchFamily="34" charset="0"/>
              </a:rPr>
              <a:t>Footer</a:t>
            </a:r>
          </a:p>
        </p:txBody>
      </p:sp>
      <p:sp>
        <p:nvSpPr>
          <p:cNvPr id="5" name="Title 1">
            <a:extLst>
              <a:ext uri="{FF2B5EF4-FFF2-40B4-BE49-F238E27FC236}">
                <a16:creationId xmlns:a16="http://schemas.microsoft.com/office/drawing/2014/main" id="{6E765845-C922-C590-193F-78B4D3F54371}"/>
              </a:ext>
            </a:extLst>
          </p:cNvPr>
          <p:cNvSpPr>
            <a:spLocks noGrp="1"/>
          </p:cNvSpPr>
          <p:nvPr>
            <p:ph type="title"/>
          </p:nvPr>
        </p:nvSpPr>
        <p:spPr>
          <a:xfrm>
            <a:off x="831850" y="674041"/>
            <a:ext cx="10515600" cy="996140"/>
          </a:xfrm>
          <a:prstGeom prst="rect">
            <a:avLst/>
          </a:prstGeom>
        </p:spPr>
        <p:txBody>
          <a:bodyPr anchor="t" anchorCtr="0">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1610695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1914CC-1EA5-E22B-D3E6-D4B359A25B44}"/>
              </a:ext>
            </a:extLst>
          </p:cNvPr>
          <p:cNvSpPr>
            <a:spLocks noGrp="1"/>
          </p:cNvSpPr>
          <p:nvPr>
            <p:ph type="body" idx="1"/>
          </p:nvPr>
        </p:nvSpPr>
        <p:spPr>
          <a:xfrm>
            <a:off x="831850" y="1950099"/>
            <a:ext cx="10515600" cy="4139552"/>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F9F8C89D-5DF0-E90C-7979-36368DC70C64}"/>
              </a:ext>
            </a:extLst>
          </p:cNvPr>
          <p:cNvSpPr>
            <a:spLocks noGrp="1"/>
          </p:cNvSpPr>
          <p:nvPr>
            <p:ph type="dt" sz="half" idx="10"/>
          </p:nvPr>
        </p:nvSpPr>
        <p:spPr>
          <a:xfrm>
            <a:off x="290201" y="6402379"/>
            <a:ext cx="2743200" cy="365125"/>
          </a:xfrm>
        </p:spPr>
        <p:txBody>
          <a:bodyPr/>
          <a:lstStyle/>
          <a:p>
            <a:r>
              <a:rPr lang="en-US" b="1" dirty="0">
                <a:solidFill>
                  <a:srgbClr val="FFFFFF"/>
                </a:solidFill>
                <a:cs typeface="Arial" panose="020B0604020202020204" pitchFamily="34" charset="0"/>
              </a:rPr>
              <a:t>Footer</a:t>
            </a:r>
          </a:p>
        </p:txBody>
      </p:sp>
      <p:sp>
        <p:nvSpPr>
          <p:cNvPr id="5" name="Title 1">
            <a:extLst>
              <a:ext uri="{FF2B5EF4-FFF2-40B4-BE49-F238E27FC236}">
                <a16:creationId xmlns:a16="http://schemas.microsoft.com/office/drawing/2014/main" id="{6E765845-C922-C590-193F-78B4D3F54371}"/>
              </a:ext>
            </a:extLst>
          </p:cNvPr>
          <p:cNvSpPr>
            <a:spLocks noGrp="1"/>
          </p:cNvSpPr>
          <p:nvPr>
            <p:ph type="title"/>
          </p:nvPr>
        </p:nvSpPr>
        <p:spPr>
          <a:xfrm>
            <a:off x="831850" y="674041"/>
            <a:ext cx="10515600" cy="996140"/>
          </a:xfrm>
          <a:prstGeom prst="rect">
            <a:avLst/>
          </a:prstGeom>
        </p:spPr>
        <p:txBody>
          <a:bodyPr anchor="t" anchorCtr="0">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1416992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C809-E820-6185-26D6-B3877F9CE1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740420-7CCF-1179-8280-5331D1CA6E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2CCB47-93AF-4D3F-4AC9-8E789763F8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1C96CD-113E-3B9D-12F2-0B326827EB9B}"/>
              </a:ext>
            </a:extLst>
          </p:cNvPr>
          <p:cNvSpPr>
            <a:spLocks noGrp="1"/>
          </p:cNvSpPr>
          <p:nvPr>
            <p:ph type="dt" sz="half" idx="10"/>
          </p:nvPr>
        </p:nvSpPr>
        <p:spPr/>
        <p:txBody>
          <a:bodyPr/>
          <a:lstStyle>
            <a:lvl1pPr>
              <a:defRPr b="1">
                <a:solidFill>
                  <a:schemeClr val="bg1"/>
                </a:solidFill>
              </a:defRPr>
            </a:lvl1pPr>
          </a:lstStyle>
          <a:p>
            <a:r>
              <a:rPr lang="en-US" dirty="0"/>
              <a:t>Footer</a:t>
            </a:r>
          </a:p>
        </p:txBody>
      </p:sp>
    </p:spTree>
    <p:extLst>
      <p:ext uri="{BB962C8B-B14F-4D97-AF65-F5344CB8AC3E}">
        <p14:creationId xmlns:p14="http://schemas.microsoft.com/office/powerpoint/2010/main" val="2111704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8EE1-E75E-9D1B-E6F2-1A672264D3B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696997A-7994-5F9B-FB34-77B41DF670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2CADA-1616-4663-B772-C62CFD358A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A3624-7805-CEEC-0D73-35D585E3D2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93F70-9139-A6A7-BBF9-74ECBAB9DC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F77889-5A23-4C72-B941-6EED296E907A}"/>
              </a:ext>
            </a:extLst>
          </p:cNvPr>
          <p:cNvSpPr>
            <a:spLocks noGrp="1"/>
          </p:cNvSpPr>
          <p:nvPr>
            <p:ph type="dt" sz="half" idx="10"/>
          </p:nvPr>
        </p:nvSpPr>
        <p:spPr/>
        <p:txBody>
          <a:bodyPr/>
          <a:lstStyle>
            <a:lvl1pPr>
              <a:defRPr>
                <a:solidFill>
                  <a:schemeClr val="bg1"/>
                </a:solidFill>
              </a:defRPr>
            </a:lvl1pPr>
          </a:lstStyle>
          <a:p>
            <a:r>
              <a:rPr lang="en-US" b="1" dirty="0"/>
              <a:t>Footer</a:t>
            </a:r>
          </a:p>
        </p:txBody>
      </p:sp>
    </p:spTree>
    <p:extLst>
      <p:ext uri="{BB962C8B-B14F-4D97-AF65-F5344CB8AC3E}">
        <p14:creationId xmlns:p14="http://schemas.microsoft.com/office/powerpoint/2010/main" val="778116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69D2-F522-4741-C0A9-82B7A827C9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97A085-552F-8883-E1C3-4665CAEF0C25}"/>
              </a:ext>
            </a:extLst>
          </p:cNvPr>
          <p:cNvSpPr>
            <a:spLocks noGrp="1"/>
          </p:cNvSpPr>
          <p:nvPr>
            <p:ph type="dt" sz="half" idx="10"/>
          </p:nvPr>
        </p:nvSpPr>
        <p:spPr/>
        <p:txBody>
          <a:bodyPr/>
          <a:lstStyle>
            <a:lvl1pPr>
              <a:defRPr b="1">
                <a:solidFill>
                  <a:schemeClr val="bg1"/>
                </a:solidFill>
              </a:defRPr>
            </a:lvl1pPr>
          </a:lstStyle>
          <a:p>
            <a:r>
              <a:rPr lang="en-US" dirty="0"/>
              <a:t>Footer</a:t>
            </a:r>
          </a:p>
        </p:txBody>
      </p:sp>
      <p:sp>
        <p:nvSpPr>
          <p:cNvPr id="4" name="Text Placeholder 2">
            <a:extLst>
              <a:ext uri="{FF2B5EF4-FFF2-40B4-BE49-F238E27FC236}">
                <a16:creationId xmlns:a16="http://schemas.microsoft.com/office/drawing/2014/main" id="{F955BB8A-8925-DE59-0E9A-8A28DD543CF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chemeClr val="tx1"/>
                </a:solidFill>
              </a:defRPr>
            </a:lvl1pPr>
          </a:lstStyle>
          <a:p>
            <a:pPr lvl="0"/>
            <a:r>
              <a:rPr lang="en-US" sz="2800" dirty="0">
                <a:solidFill>
                  <a:schemeClr val="tx2"/>
                </a:solidFill>
                <a:latin typeface="Arial" panose="020B0604020202020204" pitchFamily="34" charset="0"/>
                <a:cs typeface="Arial" panose="020B0604020202020204" pitchFamily="34" charset="0"/>
              </a:rPr>
              <a:t>24 pt. for body copy.</a:t>
            </a:r>
            <a:endParaRPr lang="en-US" dirty="0"/>
          </a:p>
        </p:txBody>
      </p:sp>
    </p:spTree>
    <p:extLst>
      <p:ext uri="{BB962C8B-B14F-4D97-AF65-F5344CB8AC3E}">
        <p14:creationId xmlns:p14="http://schemas.microsoft.com/office/powerpoint/2010/main" val="3286884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97A085-552F-8883-E1C3-4665CAEF0C25}"/>
              </a:ext>
            </a:extLst>
          </p:cNvPr>
          <p:cNvSpPr>
            <a:spLocks noGrp="1"/>
          </p:cNvSpPr>
          <p:nvPr>
            <p:ph type="dt" sz="half" idx="10"/>
          </p:nvPr>
        </p:nvSpPr>
        <p:spPr/>
        <p:txBody>
          <a:bodyPr/>
          <a:lstStyle>
            <a:lvl1pPr>
              <a:defRPr b="1">
                <a:solidFill>
                  <a:schemeClr val="bg1"/>
                </a:solidFill>
              </a:defRPr>
            </a:lvl1pPr>
          </a:lstStyle>
          <a:p>
            <a:r>
              <a:rPr lang="en-US" dirty="0"/>
              <a:t>Footer</a:t>
            </a:r>
          </a:p>
        </p:txBody>
      </p:sp>
      <p:sp>
        <p:nvSpPr>
          <p:cNvPr id="4" name="Rectangle 3">
            <a:extLst>
              <a:ext uri="{FF2B5EF4-FFF2-40B4-BE49-F238E27FC236}">
                <a16:creationId xmlns:a16="http://schemas.microsoft.com/office/drawing/2014/main" id="{A9397BB6-48C6-3AEF-87A0-044654AE0637}"/>
              </a:ext>
            </a:extLst>
          </p:cNvPr>
          <p:cNvSpPr/>
          <p:nvPr userDrawn="1"/>
        </p:nvSpPr>
        <p:spPr>
          <a:xfrm>
            <a:off x="0" y="5159829"/>
            <a:ext cx="12192000" cy="1698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65">
            <a:extLst>
              <a:ext uri="{FF2B5EF4-FFF2-40B4-BE49-F238E27FC236}">
                <a16:creationId xmlns:a16="http://schemas.microsoft.com/office/drawing/2014/main" id="{0342E69E-EBEC-B8BE-82B3-4504F0A7D83C}"/>
              </a:ext>
            </a:extLst>
          </p:cNvPr>
          <p:cNvSpPr/>
          <p:nvPr userDrawn="1"/>
        </p:nvSpPr>
        <p:spPr>
          <a:xfrm>
            <a:off x="-1" y="4845706"/>
            <a:ext cx="12192000" cy="2014175"/>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latin typeface="Arial" panose="020B0604020202020204" pitchFamily="34" charset="0"/>
            </a:endParaRPr>
          </a:p>
        </p:txBody>
      </p:sp>
      <p:sp>
        <p:nvSpPr>
          <p:cNvPr id="8" name="TextBox 7">
            <a:extLst>
              <a:ext uri="{FF2B5EF4-FFF2-40B4-BE49-F238E27FC236}">
                <a16:creationId xmlns:a16="http://schemas.microsoft.com/office/drawing/2014/main" id="{B267674B-AF04-DE2C-8521-D02E29FD6AD2}"/>
              </a:ext>
            </a:extLst>
          </p:cNvPr>
          <p:cNvSpPr txBox="1"/>
          <p:nvPr userDrawn="1"/>
        </p:nvSpPr>
        <p:spPr>
          <a:xfrm>
            <a:off x="0" y="-369332"/>
            <a:ext cx="3525078" cy="369332"/>
          </a:xfrm>
          <a:prstGeom prst="rect">
            <a:avLst/>
          </a:prstGeom>
          <a:solidFill>
            <a:schemeClr val="tx2"/>
          </a:solid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Section header (optional)</a:t>
            </a:r>
          </a:p>
        </p:txBody>
      </p:sp>
      <p:sp>
        <p:nvSpPr>
          <p:cNvPr id="9" name="Round Same Side Corner Rectangle 8">
            <a:extLst>
              <a:ext uri="{FF2B5EF4-FFF2-40B4-BE49-F238E27FC236}">
                <a16:creationId xmlns:a16="http://schemas.microsoft.com/office/drawing/2014/main" id="{A6788D85-A1B7-89B7-2416-189E18FC01F6}"/>
              </a:ext>
            </a:extLst>
          </p:cNvPr>
          <p:cNvSpPr/>
          <p:nvPr userDrawn="1"/>
        </p:nvSpPr>
        <p:spPr>
          <a:xfrm>
            <a:off x="10815767" y="5742878"/>
            <a:ext cx="1060934" cy="1115120"/>
          </a:xfrm>
          <a:prstGeom prst="round2Same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66"/>
              </a:solidFill>
            </a:endParaRPr>
          </a:p>
        </p:txBody>
      </p:sp>
      <p:pic>
        <p:nvPicPr>
          <p:cNvPr id="10" name="Picture 9">
            <a:extLst>
              <a:ext uri="{FF2B5EF4-FFF2-40B4-BE49-F238E27FC236}">
                <a16:creationId xmlns:a16="http://schemas.microsoft.com/office/drawing/2014/main" id="{2429798C-9EA7-A083-3154-0F45863EE490}"/>
              </a:ext>
            </a:extLst>
          </p:cNvPr>
          <p:cNvPicPr>
            <a:picLocks noChangeAspect="1"/>
          </p:cNvPicPr>
          <p:nvPr userDrawn="1"/>
        </p:nvPicPr>
        <p:blipFill>
          <a:blip r:embed="rId2"/>
          <a:stretch>
            <a:fillRect/>
          </a:stretch>
        </p:blipFill>
        <p:spPr>
          <a:xfrm>
            <a:off x="10977808" y="5935269"/>
            <a:ext cx="742775" cy="731520"/>
          </a:xfrm>
          <a:prstGeom prst="rect">
            <a:avLst/>
          </a:prstGeom>
        </p:spPr>
      </p:pic>
      <p:sp>
        <p:nvSpPr>
          <p:cNvPr id="11" name="Picture Placeholder 3">
            <a:extLst>
              <a:ext uri="{FF2B5EF4-FFF2-40B4-BE49-F238E27FC236}">
                <a16:creationId xmlns:a16="http://schemas.microsoft.com/office/drawing/2014/main" id="{649E63CD-EB68-A645-82BF-FF8143FD2AD7}"/>
              </a:ext>
            </a:extLst>
          </p:cNvPr>
          <p:cNvSpPr>
            <a:spLocks noGrp="1"/>
          </p:cNvSpPr>
          <p:nvPr>
            <p:ph type="pic" sz="quarter" idx="13"/>
          </p:nvPr>
        </p:nvSpPr>
        <p:spPr>
          <a:xfrm>
            <a:off x="-1" y="1"/>
            <a:ext cx="12191999" cy="4834483"/>
          </a:xfrm>
          <a:custGeom>
            <a:avLst/>
            <a:gdLst>
              <a:gd name="connsiteX0" fmla="*/ 0 w 3921126"/>
              <a:gd name="connsiteY0" fmla="*/ 0 h 6858000"/>
              <a:gd name="connsiteX1" fmla="*/ 3921126 w 3921126"/>
              <a:gd name="connsiteY1" fmla="*/ 0 h 6858000"/>
              <a:gd name="connsiteX2" fmla="*/ 3921126 w 3921126"/>
              <a:gd name="connsiteY2" fmla="*/ 6858000 h 6858000"/>
              <a:gd name="connsiteX3" fmla="*/ 0 w 392112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21126" h="6858000">
                <a:moveTo>
                  <a:pt x="0" y="0"/>
                </a:moveTo>
                <a:lnTo>
                  <a:pt x="3921126" y="0"/>
                </a:lnTo>
                <a:lnTo>
                  <a:pt x="3921126" y="6858000"/>
                </a:lnTo>
                <a:lnTo>
                  <a:pt x="0" y="6858000"/>
                </a:lnTo>
                <a:close/>
              </a:path>
            </a:pathLst>
          </a:custGeom>
          <a:blipFill dpi="0" rotWithShape="1">
            <a:blip r:embed="rId3"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13" name="Text Placeholder 12">
            <a:extLst>
              <a:ext uri="{FF2B5EF4-FFF2-40B4-BE49-F238E27FC236}">
                <a16:creationId xmlns:a16="http://schemas.microsoft.com/office/drawing/2014/main" id="{EF59F353-CC01-A365-3F0D-E84F059C90A6}"/>
              </a:ext>
            </a:extLst>
          </p:cNvPr>
          <p:cNvSpPr>
            <a:spLocks noGrp="1"/>
          </p:cNvSpPr>
          <p:nvPr>
            <p:ph type="body" sz="quarter" idx="15" hasCustomPrompt="1"/>
          </p:nvPr>
        </p:nvSpPr>
        <p:spPr>
          <a:xfrm>
            <a:off x="1284670" y="5157948"/>
            <a:ext cx="9531097" cy="1406365"/>
          </a:xfrm>
        </p:spPr>
        <p:txBody>
          <a:bodyPr/>
          <a:lstStyle>
            <a:lvl1pPr algn="ctr">
              <a:defRPr>
                <a:solidFill>
                  <a:srgbClr val="000066"/>
                </a:solidFill>
              </a:defRPr>
            </a:lvl1pPr>
          </a:lstStyle>
          <a:p>
            <a:pPr fontAlgn="auto">
              <a:spcAft>
                <a:spcPts val="0"/>
              </a:spcAft>
              <a:defRPr/>
            </a:pPr>
            <a:r>
              <a:rPr lang="en-US" sz="4400" b="1" dirty="0">
                <a:latin typeface="Arial" panose="020B0604020202020204" pitchFamily="34" charset="0"/>
              </a:rPr>
              <a:t>Section header</a:t>
            </a:r>
          </a:p>
          <a:p>
            <a:pPr algn="ctr"/>
            <a:r>
              <a:rPr lang="en-US" sz="2400" dirty="0">
                <a:solidFill>
                  <a:schemeClr val="bg1"/>
                </a:solidFill>
                <a:latin typeface="Arial" panose="020B0604020202020204" pitchFamily="34" charset="0"/>
                <a:cs typeface="Arial" panose="020B0604020202020204" pitchFamily="34" charset="0"/>
              </a:rPr>
              <a:t>Subhead – aim to keep to one line</a:t>
            </a:r>
          </a:p>
        </p:txBody>
      </p:sp>
    </p:spTree>
    <p:extLst>
      <p:ext uri="{BB962C8B-B14F-4D97-AF65-F5344CB8AC3E}">
        <p14:creationId xmlns:p14="http://schemas.microsoft.com/office/powerpoint/2010/main" val="419293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1"/>
            <a:ext cx="6146528" cy="5427911"/>
          </a:xfrm>
          <a:custGeom>
            <a:avLst/>
            <a:gdLst>
              <a:gd name="connsiteX0" fmla="*/ 0 w 3921126"/>
              <a:gd name="connsiteY0" fmla="*/ 0 h 6858000"/>
              <a:gd name="connsiteX1" fmla="*/ 3921126 w 3921126"/>
              <a:gd name="connsiteY1" fmla="*/ 0 h 6858000"/>
              <a:gd name="connsiteX2" fmla="*/ 3921126 w 3921126"/>
              <a:gd name="connsiteY2" fmla="*/ 6858000 h 6858000"/>
              <a:gd name="connsiteX3" fmla="*/ 0 w 392112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21126" h="6858000">
                <a:moveTo>
                  <a:pt x="0" y="0"/>
                </a:moveTo>
                <a:lnTo>
                  <a:pt x="3921126" y="0"/>
                </a:lnTo>
                <a:lnTo>
                  <a:pt x="3921126" y="6858000"/>
                </a:lnTo>
                <a:lnTo>
                  <a:pt x="0" y="6858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8" name="Rectangle 7">
            <a:extLst>
              <a:ext uri="{FF2B5EF4-FFF2-40B4-BE49-F238E27FC236}">
                <a16:creationId xmlns:a16="http://schemas.microsoft.com/office/drawing/2014/main" id="{7548559A-BB93-5D8E-C0E9-C9F9A39EEF66}"/>
              </a:ext>
            </a:extLst>
          </p:cNvPr>
          <p:cNvSpPr/>
          <p:nvPr userDrawn="1"/>
        </p:nvSpPr>
        <p:spPr>
          <a:xfrm>
            <a:off x="-6456" y="5427912"/>
            <a:ext cx="6152984" cy="1451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522DA747-5915-634E-E390-3CEA6482F1D6}"/>
              </a:ext>
            </a:extLst>
          </p:cNvPr>
          <p:cNvSpPr/>
          <p:nvPr userDrawn="1"/>
        </p:nvSpPr>
        <p:spPr>
          <a:xfrm>
            <a:off x="6146529" y="5748867"/>
            <a:ext cx="6045472" cy="110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D4D2F3A-B916-B4ED-1581-C5AD44126967}"/>
              </a:ext>
            </a:extLst>
          </p:cNvPr>
          <p:cNvGrpSpPr/>
          <p:nvPr userDrawn="1"/>
        </p:nvGrpSpPr>
        <p:grpSpPr>
          <a:xfrm>
            <a:off x="11158907" y="6176962"/>
            <a:ext cx="824051" cy="681037"/>
            <a:chOff x="11158907" y="6176962"/>
            <a:chExt cx="824051" cy="681037"/>
          </a:xfrm>
        </p:grpSpPr>
        <p:sp>
          <p:nvSpPr>
            <p:cNvPr id="11" name="Round Same Side Corner Rectangle 10">
              <a:extLst>
                <a:ext uri="{FF2B5EF4-FFF2-40B4-BE49-F238E27FC236}">
                  <a16:creationId xmlns:a16="http://schemas.microsoft.com/office/drawing/2014/main" id="{83574DA4-65BA-2CFE-62BF-85CC58FDBEED}"/>
                </a:ext>
              </a:extLst>
            </p:cNvPr>
            <p:cNvSpPr/>
            <p:nvPr userDrawn="1"/>
          </p:nvSpPr>
          <p:spPr>
            <a:xfrm>
              <a:off x="11158907" y="6176962"/>
              <a:ext cx="824051" cy="681037"/>
            </a:xfrm>
            <a:prstGeom prst="round2Same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Roboto Light"/>
                <a:ea typeface="+mn-ea"/>
                <a:cs typeface="+mn-cs"/>
              </a:endParaRPr>
            </a:p>
          </p:txBody>
        </p:sp>
        <p:pic>
          <p:nvPicPr>
            <p:cNvPr id="12" name="Picture 11">
              <a:extLst>
                <a:ext uri="{FF2B5EF4-FFF2-40B4-BE49-F238E27FC236}">
                  <a16:creationId xmlns:a16="http://schemas.microsoft.com/office/drawing/2014/main" id="{E98576CA-B820-EBA6-74EF-422E17680B8F}"/>
                </a:ext>
              </a:extLst>
            </p:cNvPr>
            <p:cNvPicPr>
              <a:picLocks noChangeAspect="1"/>
            </p:cNvPicPr>
            <p:nvPr userDrawn="1"/>
          </p:nvPicPr>
          <p:blipFill>
            <a:blip r:embed="rId3"/>
            <a:srcRect b="55063"/>
            <a:stretch/>
          </p:blipFill>
          <p:spPr>
            <a:xfrm>
              <a:off x="11266496" y="6380838"/>
              <a:ext cx="619851" cy="274320"/>
            </a:xfrm>
            <a:prstGeom prst="rect">
              <a:avLst/>
            </a:prstGeom>
          </p:spPr>
        </p:pic>
      </p:grpSp>
      <p:sp>
        <p:nvSpPr>
          <p:cNvPr id="13" name="Text Placeholder 2">
            <a:extLst>
              <a:ext uri="{FF2B5EF4-FFF2-40B4-BE49-F238E27FC236}">
                <a16:creationId xmlns:a16="http://schemas.microsoft.com/office/drawing/2014/main" id="{935F8139-AE49-DCF7-5D01-96F6B359BB60}"/>
              </a:ext>
            </a:extLst>
          </p:cNvPr>
          <p:cNvSpPr>
            <a:spLocks noGrp="1"/>
          </p:cNvSpPr>
          <p:nvPr>
            <p:ph type="body" sz="quarter" idx="17"/>
          </p:nvPr>
        </p:nvSpPr>
        <p:spPr>
          <a:xfrm>
            <a:off x="6152984" y="660223"/>
            <a:ext cx="6039015" cy="1023547"/>
          </a:xfrm>
        </p:spPr>
        <p:txBody>
          <a:bodyPr/>
          <a:lstStyle/>
          <a:p>
            <a:pPr algn="ctr" fontAlgn="auto">
              <a:spcBef>
                <a:spcPts val="0"/>
              </a:spcBef>
              <a:spcAft>
                <a:spcPts val="0"/>
              </a:spcAft>
              <a:defRPr/>
            </a:pPr>
            <a:r>
              <a:rPr lang="en-US" sz="3600" b="1" dirty="0">
                <a:solidFill>
                  <a:srgbClr val="000066"/>
                </a:solidFill>
                <a:latin typeface="Arial" panose="020B0604020202020204" pitchFamily="34" charset="0"/>
                <a:cs typeface="Arial" panose="020B0604020202020204" pitchFamily="34" charset="0"/>
              </a:rPr>
              <a:t>Slide title </a:t>
            </a:r>
            <a:br>
              <a:rPr lang="en-US" sz="3600" b="1" dirty="0">
                <a:solidFill>
                  <a:srgbClr val="000066"/>
                </a:solidFill>
                <a:latin typeface="Arial" panose="020B0604020202020204" pitchFamily="34" charset="0"/>
                <a:cs typeface="Arial" panose="020B0604020202020204" pitchFamily="34" charset="0"/>
              </a:rPr>
            </a:br>
            <a:r>
              <a:rPr lang="en-US" sz="3600" b="1" dirty="0">
                <a:solidFill>
                  <a:srgbClr val="000066"/>
                </a:solidFill>
                <a:latin typeface="Arial" panose="020B0604020202020204" pitchFamily="34" charset="0"/>
                <a:cs typeface="Arial" panose="020B0604020202020204" pitchFamily="34" charset="0"/>
              </a:rPr>
              <a:t>(aim for 1-2 lines)</a:t>
            </a:r>
          </a:p>
        </p:txBody>
      </p:sp>
      <p:sp>
        <p:nvSpPr>
          <p:cNvPr id="3" name="Text Placeholder 2">
            <a:extLst>
              <a:ext uri="{FF2B5EF4-FFF2-40B4-BE49-F238E27FC236}">
                <a16:creationId xmlns:a16="http://schemas.microsoft.com/office/drawing/2014/main" id="{E52D1F2E-B24D-962A-FF40-93878096326F}"/>
              </a:ext>
            </a:extLst>
          </p:cNvPr>
          <p:cNvSpPr>
            <a:spLocks noGrp="1"/>
          </p:cNvSpPr>
          <p:nvPr>
            <p:ph type="body" sz="quarter" idx="18" hasCustomPrompt="1"/>
          </p:nvPr>
        </p:nvSpPr>
        <p:spPr>
          <a:xfrm>
            <a:off x="6152984" y="1883170"/>
            <a:ext cx="6045472" cy="880938"/>
          </a:xfrm>
        </p:spPr>
        <p:txBody>
          <a:bodyPr/>
          <a:lstStyle>
            <a:lvl1pPr algn="ct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545454"/>
                </a:solidFill>
                <a:effectLst/>
                <a:uLnTx/>
                <a:uFillTx/>
                <a:latin typeface="Arial" panose="020B0604020202020204" pitchFamily="34" charset="0"/>
                <a:cs typeface="Arial" panose="020B0604020202020204" pitchFamily="34" charset="0"/>
              </a:rPr>
              <a:t>Subhead</a:t>
            </a:r>
            <a:r>
              <a:rPr kumimoji="0" lang="en-US" altLang="en-US" sz="2400" b="0" i="0" u="none" strike="noStrike" kern="1200" cap="none" spc="0" normalizeH="0" noProof="0" dirty="0">
                <a:ln>
                  <a:noFill/>
                </a:ln>
                <a:solidFill>
                  <a:srgbClr val="545454"/>
                </a:solidFill>
                <a:effectLst/>
                <a:uLnTx/>
                <a:uFillTx/>
                <a:latin typeface="Arial" panose="020B0604020202020204" pitchFamily="34" charset="0"/>
                <a:cs typeface="Arial" panose="020B0604020202020204" pitchFamily="34" charset="0"/>
              </a:rPr>
              <a:t> copy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noProof="0" dirty="0">
                <a:ln>
                  <a:noFill/>
                </a:ln>
                <a:solidFill>
                  <a:srgbClr val="545454"/>
                </a:solidFill>
                <a:effectLst/>
                <a:uLnTx/>
                <a:uFillTx/>
                <a:latin typeface="Arial" panose="020B0604020202020204" pitchFamily="34" charset="0"/>
                <a:cs typeface="Arial" panose="020B0604020202020204" pitchFamily="34" charset="0"/>
              </a:rPr>
              <a:t>(aim for 1-2 lines)</a:t>
            </a:r>
            <a:endParaRPr kumimoji="0" lang="en-US" alt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20B1A6E8-8B62-6B1C-B152-A88E7269FBFC}"/>
              </a:ext>
            </a:extLst>
          </p:cNvPr>
          <p:cNvSpPr>
            <a:spLocks noGrp="1"/>
          </p:cNvSpPr>
          <p:nvPr>
            <p:ph type="subTitle" idx="1" hasCustomPrompt="1"/>
          </p:nvPr>
        </p:nvSpPr>
        <p:spPr>
          <a:xfrm>
            <a:off x="6416798" y="3207586"/>
            <a:ext cx="5429414" cy="2948350"/>
          </a:xfrm>
        </p:spPr>
        <p:txBody>
          <a:bodyPr>
            <a:normAutofit/>
          </a:bodyPr>
          <a:lstStyle>
            <a:lvl1pPr marL="0" indent="0" algn="l">
              <a:lnSpc>
                <a:spcPct val="100000"/>
              </a:lnSpc>
              <a:buClr>
                <a:srgbClr val="57C6B7"/>
              </a:buCl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a:latin typeface="Arial" panose="020B0604020202020204" pitchFamily="34" charset="0"/>
                <a:cs typeface="Arial" panose="020B0604020202020204" pitchFamily="34" charset="0"/>
              </a:rPr>
              <a:t>Maecenas </a:t>
            </a:r>
            <a:r>
              <a:rPr lang="en-US" sz="2400" dirty="0" err="1">
                <a:latin typeface="Arial" panose="020B0604020202020204" pitchFamily="34" charset="0"/>
                <a:cs typeface="Arial" panose="020B0604020202020204" pitchFamily="34" charset="0"/>
              </a:rPr>
              <a:t>nunc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massa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malesuada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posuere</a:t>
            </a:r>
            <a:r>
              <a:rPr lang="en-US" sz="2400" dirty="0">
                <a:latin typeface="Arial" panose="020B0604020202020204" pitchFamily="34" charset="0"/>
                <a:cs typeface="Arial" panose="020B0604020202020204" pitchFamily="34" charset="0"/>
              </a:rPr>
              <a:t> vitae</a:t>
            </a:r>
          </a:p>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err="1">
                <a:latin typeface="Arial" panose="020B0604020202020204" pitchFamily="34" charset="0"/>
                <a:cs typeface="Arial" panose="020B0604020202020204" pitchFamily="34" charset="0"/>
              </a:rPr>
              <a:t>Nullam</a:t>
            </a:r>
            <a:r>
              <a:rPr lang="en-US" sz="2400" dirty="0">
                <a:latin typeface="Arial" panose="020B0604020202020204" pitchFamily="34" charset="0"/>
                <a:cs typeface="Arial" panose="020B0604020202020204" pitchFamily="34" charset="0"/>
              </a:rPr>
              <a:t> vitae lorem </a:t>
            </a:r>
            <a:r>
              <a:rPr lang="en-US" sz="2400" dirty="0" err="1">
                <a:latin typeface="Arial" panose="020B0604020202020204" pitchFamily="34" charset="0"/>
                <a:cs typeface="Arial" panose="020B0604020202020204" pitchFamily="34" charset="0"/>
              </a:rPr>
              <a:t>justo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lobortis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suscipit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egesta</a:t>
            </a:r>
            <a:endParaRPr lang="en-US" sz="2400" dirty="0">
              <a:latin typeface="Arial" panose="020B0604020202020204" pitchFamily="34" charset="0"/>
              <a:cs typeface="Arial" panose="020B0604020202020204" pitchFamily="34" charset="0"/>
            </a:endParaRPr>
          </a:p>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a:latin typeface="Arial" panose="020B0604020202020204" pitchFamily="34" charset="0"/>
                <a:cs typeface="Arial" panose="020B0604020202020204" pitchFamily="34" charset="0"/>
              </a:rPr>
              <a:t>In </a:t>
            </a:r>
            <a:r>
              <a:rPr lang="en-US" sz="2400" dirty="0" err="1">
                <a:latin typeface="Arial" panose="020B0604020202020204" pitchFamily="34" charset="0"/>
                <a:cs typeface="Arial" panose="020B0604020202020204" pitchFamily="34" charset="0"/>
              </a:rPr>
              <a:t>nisl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orci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volutpat</a:t>
            </a:r>
            <a:r>
              <a:rPr lang="en-US" sz="2400" dirty="0">
                <a:latin typeface="Arial" panose="020B0604020202020204" pitchFamily="34" charset="0"/>
                <a:cs typeface="Arial" panose="020B0604020202020204" pitchFamily="34" charset="0"/>
              </a:rPr>
              <a:t> vel ante </a:t>
            </a:r>
            <a:r>
              <a:rPr lang="en-US" sz="2400" dirty="0" err="1">
                <a:latin typeface="Arial" panose="020B0604020202020204" pitchFamily="34" charset="0"/>
                <a:cs typeface="Arial" panose="020B0604020202020204" pitchFamily="34" charset="0"/>
              </a:rPr>
              <a:t>ut</a:t>
            </a:r>
            <a:r>
              <a:rPr lang="en-US" sz="2400" dirty="0">
                <a:latin typeface="Arial" panose="020B0604020202020204" pitchFamily="34" charset="0"/>
                <a:cs typeface="Arial" panose="020B0604020202020204" pitchFamily="34" charset="0"/>
              </a:rPr>
              <a:t>, vestibulum </a:t>
            </a:r>
            <a:r>
              <a:rPr lang="en-US" sz="2400" dirty="0" err="1">
                <a:latin typeface="Arial" panose="020B0604020202020204" pitchFamily="34" charset="0"/>
                <a:cs typeface="Arial" panose="020B0604020202020204" pitchFamily="34" charset="0"/>
              </a:rPr>
              <a:t>ultrices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est</a:t>
            </a:r>
            <a:endParaRPr lang="en-US" sz="2400" dirty="0">
              <a:latin typeface="Arial" panose="020B0604020202020204" pitchFamily="34" charset="0"/>
              <a:cs typeface="Arial" panose="020B0604020202020204" pitchFamily="34" charset="0"/>
            </a:endParaRPr>
          </a:p>
          <a:p>
            <a:pPr marL="285750" lvl="0" indent="-285750" eaLnBrk="0" fontAlgn="base" hangingPunct="0">
              <a:lnSpc>
                <a:spcPts val="2800"/>
              </a:lnSpc>
              <a:spcBef>
                <a:spcPct val="0"/>
              </a:spcBef>
              <a:spcAft>
                <a:spcPct val="0"/>
              </a:spcAft>
              <a:buClr>
                <a:srgbClr val="3EB4A3"/>
              </a:buClr>
              <a:buFont typeface="Wingdings" pitchFamily="2" charset="2"/>
              <a:buChar char="§"/>
            </a:pPr>
            <a:endParaRPr kumimoji="0" lang="en-US" sz="2000" b="0" i="0" u="none" strike="noStrike" kern="1200" cap="none" spc="0" normalizeH="0" baseline="0" noProof="0" dirty="0">
              <a:ln>
                <a:noFill/>
              </a:ln>
              <a:solidFill>
                <a:srgbClr val="545454"/>
              </a:solidFill>
              <a:effectLst/>
              <a:uLnTx/>
              <a:uFillTx/>
              <a:latin typeface="Arial" panose="020B0604020202020204" pitchFamily="34" charset="0"/>
              <a:cs typeface="Arial" panose="020B0604020202020204" pitchFamily="34" charset="0"/>
            </a:endParaRPr>
          </a:p>
        </p:txBody>
      </p:sp>
      <p:sp>
        <p:nvSpPr>
          <p:cNvPr id="19" name="Text Placeholder 2">
            <a:extLst>
              <a:ext uri="{FF2B5EF4-FFF2-40B4-BE49-F238E27FC236}">
                <a16:creationId xmlns:a16="http://schemas.microsoft.com/office/drawing/2014/main" id="{B89BC372-FF99-6F4D-787E-7DDD65F32945}"/>
              </a:ext>
            </a:extLst>
          </p:cNvPr>
          <p:cNvSpPr>
            <a:spLocks noGrp="1"/>
          </p:cNvSpPr>
          <p:nvPr>
            <p:ph type="body" sz="quarter" idx="19" hasCustomPrompt="1"/>
          </p:nvPr>
        </p:nvSpPr>
        <p:spPr>
          <a:xfrm>
            <a:off x="25537" y="5521781"/>
            <a:ext cx="6045472" cy="880938"/>
          </a:xfrm>
        </p:spPr>
        <p:txBody>
          <a:bodyPr>
            <a:noAutofit/>
          </a:bodyPr>
          <a:lstStyle>
            <a:lvl1pPr algn="ctr">
              <a:defRPr sz="2000"/>
            </a:lvl1pPr>
          </a:lstStyle>
          <a:p>
            <a:pPr algn="ctr"/>
            <a:r>
              <a:rPr lang="en-US" sz="2400" dirty="0">
                <a:solidFill>
                  <a:schemeClr val="bg1"/>
                </a:solidFill>
                <a:latin typeface="Arial" panose="020B0604020202020204" pitchFamily="34" charset="0"/>
                <a:cs typeface="Arial" panose="020B0604020202020204" pitchFamily="34" charset="0"/>
              </a:rPr>
              <a:t>Image caption or supplemental information – adjust height as needed</a:t>
            </a:r>
          </a:p>
          <a:p>
            <a:pPr algn="ctr"/>
            <a:r>
              <a:rPr lang="en-US" sz="2400" dirty="0">
                <a:solidFill>
                  <a:schemeClr val="bg1"/>
                </a:solidFill>
                <a:latin typeface="Arial" panose="020B0604020202020204" pitchFamily="34" charset="0"/>
                <a:cs typeface="Arial" panose="020B0604020202020204" pitchFamily="34" charset="0"/>
              </a:rPr>
              <a:t>*Make sure not to distort display of image</a:t>
            </a:r>
          </a:p>
        </p:txBody>
      </p:sp>
    </p:spTree>
    <p:extLst>
      <p:ext uri="{BB962C8B-B14F-4D97-AF65-F5344CB8AC3E}">
        <p14:creationId xmlns:p14="http://schemas.microsoft.com/office/powerpoint/2010/main" val="1894408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039015" y="1"/>
            <a:ext cx="6146528" cy="5427911"/>
          </a:xfrm>
          <a:custGeom>
            <a:avLst/>
            <a:gdLst>
              <a:gd name="connsiteX0" fmla="*/ 0 w 3921126"/>
              <a:gd name="connsiteY0" fmla="*/ 0 h 6858000"/>
              <a:gd name="connsiteX1" fmla="*/ 3921126 w 3921126"/>
              <a:gd name="connsiteY1" fmla="*/ 0 h 6858000"/>
              <a:gd name="connsiteX2" fmla="*/ 3921126 w 3921126"/>
              <a:gd name="connsiteY2" fmla="*/ 6858000 h 6858000"/>
              <a:gd name="connsiteX3" fmla="*/ 0 w 392112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21126" h="6858000">
                <a:moveTo>
                  <a:pt x="0" y="0"/>
                </a:moveTo>
                <a:lnTo>
                  <a:pt x="3921126" y="0"/>
                </a:lnTo>
                <a:lnTo>
                  <a:pt x="3921126" y="6858000"/>
                </a:lnTo>
                <a:lnTo>
                  <a:pt x="0" y="6858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10" name="Rectangle 9">
            <a:extLst>
              <a:ext uri="{FF2B5EF4-FFF2-40B4-BE49-F238E27FC236}">
                <a16:creationId xmlns:a16="http://schemas.microsoft.com/office/drawing/2014/main" id="{522DA747-5915-634E-E390-3CEA6482F1D6}"/>
              </a:ext>
            </a:extLst>
          </p:cNvPr>
          <p:cNvSpPr/>
          <p:nvPr userDrawn="1"/>
        </p:nvSpPr>
        <p:spPr>
          <a:xfrm>
            <a:off x="-6456" y="5748867"/>
            <a:ext cx="6146528" cy="110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D4D2F3A-B916-B4ED-1581-C5AD44126967}"/>
              </a:ext>
            </a:extLst>
          </p:cNvPr>
          <p:cNvGrpSpPr/>
          <p:nvPr userDrawn="1"/>
        </p:nvGrpSpPr>
        <p:grpSpPr>
          <a:xfrm>
            <a:off x="263814" y="6176962"/>
            <a:ext cx="824051" cy="681037"/>
            <a:chOff x="11158907" y="6176962"/>
            <a:chExt cx="824051" cy="681037"/>
          </a:xfrm>
        </p:grpSpPr>
        <p:sp>
          <p:nvSpPr>
            <p:cNvPr id="11" name="Round Same Side Corner Rectangle 10">
              <a:extLst>
                <a:ext uri="{FF2B5EF4-FFF2-40B4-BE49-F238E27FC236}">
                  <a16:creationId xmlns:a16="http://schemas.microsoft.com/office/drawing/2014/main" id="{83574DA4-65BA-2CFE-62BF-85CC58FDBEED}"/>
                </a:ext>
              </a:extLst>
            </p:cNvPr>
            <p:cNvSpPr/>
            <p:nvPr userDrawn="1"/>
          </p:nvSpPr>
          <p:spPr>
            <a:xfrm>
              <a:off x="11158907" y="6176962"/>
              <a:ext cx="824051" cy="681037"/>
            </a:xfrm>
            <a:prstGeom prst="round2Same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Roboto Light"/>
                <a:ea typeface="+mn-ea"/>
                <a:cs typeface="+mn-cs"/>
              </a:endParaRPr>
            </a:p>
          </p:txBody>
        </p:sp>
        <p:pic>
          <p:nvPicPr>
            <p:cNvPr id="12" name="Picture 11">
              <a:extLst>
                <a:ext uri="{FF2B5EF4-FFF2-40B4-BE49-F238E27FC236}">
                  <a16:creationId xmlns:a16="http://schemas.microsoft.com/office/drawing/2014/main" id="{E98576CA-B820-EBA6-74EF-422E17680B8F}"/>
                </a:ext>
              </a:extLst>
            </p:cNvPr>
            <p:cNvPicPr>
              <a:picLocks noChangeAspect="1"/>
            </p:cNvPicPr>
            <p:nvPr userDrawn="1"/>
          </p:nvPicPr>
          <p:blipFill>
            <a:blip r:embed="rId3"/>
            <a:srcRect b="55063"/>
            <a:stretch/>
          </p:blipFill>
          <p:spPr>
            <a:xfrm>
              <a:off x="11266496" y="6380838"/>
              <a:ext cx="619851" cy="274320"/>
            </a:xfrm>
            <a:prstGeom prst="rect">
              <a:avLst/>
            </a:prstGeom>
          </p:spPr>
        </p:pic>
      </p:grpSp>
      <p:sp>
        <p:nvSpPr>
          <p:cNvPr id="13" name="Text Placeholder 2">
            <a:extLst>
              <a:ext uri="{FF2B5EF4-FFF2-40B4-BE49-F238E27FC236}">
                <a16:creationId xmlns:a16="http://schemas.microsoft.com/office/drawing/2014/main" id="{935F8139-AE49-DCF7-5D01-96F6B359BB60}"/>
              </a:ext>
            </a:extLst>
          </p:cNvPr>
          <p:cNvSpPr>
            <a:spLocks noGrp="1"/>
          </p:cNvSpPr>
          <p:nvPr>
            <p:ph type="body" sz="quarter" idx="17"/>
          </p:nvPr>
        </p:nvSpPr>
        <p:spPr>
          <a:xfrm>
            <a:off x="0" y="660223"/>
            <a:ext cx="6039015" cy="1023547"/>
          </a:xfrm>
        </p:spPr>
        <p:txBody>
          <a:bodyPr/>
          <a:lstStyle/>
          <a:p>
            <a:pPr algn="ctr" fontAlgn="auto">
              <a:spcBef>
                <a:spcPts val="0"/>
              </a:spcBef>
              <a:spcAft>
                <a:spcPts val="0"/>
              </a:spcAft>
              <a:defRPr/>
            </a:pPr>
            <a:r>
              <a:rPr lang="en-US" sz="3600" b="1" dirty="0">
                <a:solidFill>
                  <a:srgbClr val="000066"/>
                </a:solidFill>
                <a:latin typeface="Arial" panose="020B0604020202020204" pitchFamily="34" charset="0"/>
                <a:cs typeface="Arial" panose="020B0604020202020204" pitchFamily="34" charset="0"/>
              </a:rPr>
              <a:t>Slide title </a:t>
            </a:r>
            <a:br>
              <a:rPr lang="en-US" sz="3600" b="1" dirty="0">
                <a:solidFill>
                  <a:srgbClr val="000066"/>
                </a:solidFill>
                <a:latin typeface="Arial" panose="020B0604020202020204" pitchFamily="34" charset="0"/>
                <a:cs typeface="Arial" panose="020B0604020202020204" pitchFamily="34" charset="0"/>
              </a:rPr>
            </a:br>
            <a:r>
              <a:rPr lang="en-US" sz="3600" b="1" dirty="0">
                <a:solidFill>
                  <a:srgbClr val="000066"/>
                </a:solidFill>
                <a:latin typeface="Arial" panose="020B0604020202020204" pitchFamily="34" charset="0"/>
                <a:cs typeface="Arial" panose="020B0604020202020204" pitchFamily="34" charset="0"/>
              </a:rPr>
              <a:t>(aim for 1-2 lines)</a:t>
            </a:r>
          </a:p>
        </p:txBody>
      </p:sp>
      <p:sp>
        <p:nvSpPr>
          <p:cNvPr id="3" name="Text Placeholder 2">
            <a:extLst>
              <a:ext uri="{FF2B5EF4-FFF2-40B4-BE49-F238E27FC236}">
                <a16:creationId xmlns:a16="http://schemas.microsoft.com/office/drawing/2014/main" id="{E52D1F2E-B24D-962A-FF40-93878096326F}"/>
              </a:ext>
            </a:extLst>
          </p:cNvPr>
          <p:cNvSpPr>
            <a:spLocks noGrp="1"/>
          </p:cNvSpPr>
          <p:nvPr>
            <p:ph type="body" sz="quarter" idx="18" hasCustomPrompt="1"/>
          </p:nvPr>
        </p:nvSpPr>
        <p:spPr>
          <a:xfrm>
            <a:off x="0" y="1883170"/>
            <a:ext cx="6045472" cy="880938"/>
          </a:xfrm>
        </p:spPr>
        <p:txBody>
          <a:bodyPr/>
          <a:lstStyle>
            <a:lvl1pPr algn="ct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545454"/>
                </a:solidFill>
                <a:effectLst/>
                <a:uLnTx/>
                <a:uFillTx/>
                <a:latin typeface="Arial" panose="020B0604020202020204" pitchFamily="34" charset="0"/>
                <a:cs typeface="Arial" panose="020B0604020202020204" pitchFamily="34" charset="0"/>
              </a:rPr>
              <a:t>Subhead</a:t>
            </a:r>
            <a:r>
              <a:rPr kumimoji="0" lang="en-US" altLang="en-US" sz="2400" b="0" i="0" u="none" strike="noStrike" kern="1200" cap="none" spc="0" normalizeH="0" noProof="0" dirty="0">
                <a:ln>
                  <a:noFill/>
                </a:ln>
                <a:solidFill>
                  <a:srgbClr val="545454"/>
                </a:solidFill>
                <a:effectLst/>
                <a:uLnTx/>
                <a:uFillTx/>
                <a:latin typeface="Arial" panose="020B0604020202020204" pitchFamily="34" charset="0"/>
                <a:cs typeface="Arial" panose="020B0604020202020204" pitchFamily="34" charset="0"/>
              </a:rPr>
              <a:t> copy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noProof="0" dirty="0">
                <a:ln>
                  <a:noFill/>
                </a:ln>
                <a:solidFill>
                  <a:srgbClr val="545454"/>
                </a:solidFill>
                <a:effectLst/>
                <a:uLnTx/>
                <a:uFillTx/>
                <a:latin typeface="Arial" panose="020B0604020202020204" pitchFamily="34" charset="0"/>
                <a:cs typeface="Arial" panose="020B0604020202020204" pitchFamily="34" charset="0"/>
              </a:rPr>
              <a:t>(aim for 1-2 lines)</a:t>
            </a:r>
            <a:endParaRPr kumimoji="0" lang="en-US" alt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20B1A6E8-8B62-6B1C-B152-A88E7269FBFC}"/>
              </a:ext>
            </a:extLst>
          </p:cNvPr>
          <p:cNvSpPr>
            <a:spLocks noGrp="1"/>
          </p:cNvSpPr>
          <p:nvPr>
            <p:ph type="subTitle" idx="1" hasCustomPrompt="1"/>
          </p:nvPr>
        </p:nvSpPr>
        <p:spPr>
          <a:xfrm>
            <a:off x="263814" y="3207585"/>
            <a:ext cx="5429414" cy="2847981"/>
          </a:xfrm>
        </p:spPr>
        <p:txBody>
          <a:bodyPr>
            <a:noAutofit/>
          </a:bodyPr>
          <a:lstStyle>
            <a:lvl1pPr marL="0" indent="0" algn="l">
              <a:lnSpc>
                <a:spcPct val="100000"/>
              </a:lnSpc>
              <a:buClr>
                <a:srgbClr val="57C6B7"/>
              </a:buCl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a:latin typeface="Arial" panose="020B0604020202020204" pitchFamily="34" charset="0"/>
                <a:cs typeface="Arial" panose="020B0604020202020204" pitchFamily="34" charset="0"/>
              </a:rPr>
              <a:t>Maecenas </a:t>
            </a:r>
            <a:r>
              <a:rPr lang="en-US" sz="2400" dirty="0" err="1">
                <a:latin typeface="Arial" panose="020B0604020202020204" pitchFamily="34" charset="0"/>
                <a:cs typeface="Arial" panose="020B0604020202020204" pitchFamily="34" charset="0"/>
              </a:rPr>
              <a:t>nunc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massa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malesuada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posuere</a:t>
            </a:r>
            <a:r>
              <a:rPr lang="en-US" sz="2400" dirty="0">
                <a:latin typeface="Arial" panose="020B0604020202020204" pitchFamily="34" charset="0"/>
                <a:cs typeface="Arial" panose="020B0604020202020204" pitchFamily="34" charset="0"/>
              </a:rPr>
              <a:t> vitae</a:t>
            </a:r>
          </a:p>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err="1">
                <a:latin typeface="Arial" panose="020B0604020202020204" pitchFamily="34" charset="0"/>
                <a:cs typeface="Arial" panose="020B0604020202020204" pitchFamily="34" charset="0"/>
              </a:rPr>
              <a:t>Nullam</a:t>
            </a:r>
            <a:r>
              <a:rPr lang="en-US" sz="2400" dirty="0">
                <a:latin typeface="Arial" panose="020B0604020202020204" pitchFamily="34" charset="0"/>
                <a:cs typeface="Arial" panose="020B0604020202020204" pitchFamily="34" charset="0"/>
              </a:rPr>
              <a:t> vitae lorem </a:t>
            </a:r>
            <a:r>
              <a:rPr lang="en-US" sz="2400" dirty="0" err="1">
                <a:latin typeface="Arial" panose="020B0604020202020204" pitchFamily="34" charset="0"/>
                <a:cs typeface="Arial" panose="020B0604020202020204" pitchFamily="34" charset="0"/>
              </a:rPr>
              <a:t>justo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lobortis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suscipit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egesta</a:t>
            </a:r>
            <a:endParaRPr lang="en-US" sz="2400" dirty="0">
              <a:latin typeface="Arial" panose="020B0604020202020204" pitchFamily="34" charset="0"/>
              <a:cs typeface="Arial" panose="020B0604020202020204" pitchFamily="34" charset="0"/>
            </a:endParaRPr>
          </a:p>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a:latin typeface="Arial" panose="020B0604020202020204" pitchFamily="34" charset="0"/>
                <a:cs typeface="Arial" panose="020B0604020202020204" pitchFamily="34" charset="0"/>
              </a:rPr>
              <a:t>In </a:t>
            </a:r>
            <a:r>
              <a:rPr lang="en-US" sz="2400" dirty="0" err="1">
                <a:latin typeface="Arial" panose="020B0604020202020204" pitchFamily="34" charset="0"/>
                <a:cs typeface="Arial" panose="020B0604020202020204" pitchFamily="34" charset="0"/>
              </a:rPr>
              <a:t>nisl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orci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volutpat</a:t>
            </a:r>
            <a:r>
              <a:rPr lang="en-US" sz="2400" dirty="0">
                <a:latin typeface="Arial" panose="020B0604020202020204" pitchFamily="34" charset="0"/>
                <a:cs typeface="Arial" panose="020B0604020202020204" pitchFamily="34" charset="0"/>
              </a:rPr>
              <a:t> vel ante </a:t>
            </a:r>
            <a:r>
              <a:rPr lang="en-US" sz="2400" dirty="0" err="1">
                <a:latin typeface="Arial" panose="020B0604020202020204" pitchFamily="34" charset="0"/>
                <a:cs typeface="Arial" panose="020B0604020202020204" pitchFamily="34" charset="0"/>
              </a:rPr>
              <a:t>ut</a:t>
            </a:r>
            <a:r>
              <a:rPr lang="en-US" sz="2400" dirty="0">
                <a:latin typeface="Arial" panose="020B0604020202020204" pitchFamily="34" charset="0"/>
                <a:cs typeface="Arial" panose="020B0604020202020204" pitchFamily="34" charset="0"/>
              </a:rPr>
              <a:t>, vestibulum </a:t>
            </a:r>
            <a:r>
              <a:rPr lang="en-US" sz="2400" dirty="0" err="1">
                <a:latin typeface="Arial" panose="020B0604020202020204" pitchFamily="34" charset="0"/>
                <a:cs typeface="Arial" panose="020B0604020202020204" pitchFamily="34" charset="0"/>
              </a:rPr>
              <a:t>ultrices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est</a:t>
            </a:r>
            <a:endParaRPr lang="en-US" sz="2400" dirty="0">
              <a:latin typeface="Arial" panose="020B0604020202020204" pitchFamily="34" charset="0"/>
              <a:cs typeface="Arial" panose="020B0604020202020204" pitchFamily="34" charset="0"/>
            </a:endParaRPr>
          </a:p>
          <a:p>
            <a:pPr marL="285750" lvl="0" indent="-285750" eaLnBrk="0" fontAlgn="base" hangingPunct="0">
              <a:lnSpc>
                <a:spcPts val="2800"/>
              </a:lnSpc>
              <a:spcBef>
                <a:spcPct val="0"/>
              </a:spcBef>
              <a:spcAft>
                <a:spcPct val="0"/>
              </a:spcAft>
              <a:buClr>
                <a:srgbClr val="3EB4A3"/>
              </a:buClr>
              <a:buFont typeface="Wingdings" pitchFamily="2" charset="2"/>
              <a:buChar char="§"/>
            </a:pPr>
            <a:endParaRPr kumimoji="0" lang="en-US" sz="2000" b="0" i="0" u="none" strike="noStrike" kern="1200" cap="none" spc="0" normalizeH="0" baseline="0" noProof="0" dirty="0">
              <a:ln>
                <a:noFill/>
              </a:ln>
              <a:solidFill>
                <a:srgbClr val="545454"/>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548559A-BB93-5D8E-C0E9-C9F9A39EEF66}"/>
              </a:ext>
            </a:extLst>
          </p:cNvPr>
          <p:cNvSpPr/>
          <p:nvPr userDrawn="1"/>
        </p:nvSpPr>
        <p:spPr>
          <a:xfrm>
            <a:off x="6039015" y="5427912"/>
            <a:ext cx="6152985" cy="1451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C742234-ECEC-18A7-5D20-16E931E30160}"/>
              </a:ext>
            </a:extLst>
          </p:cNvPr>
          <p:cNvSpPr txBox="1"/>
          <p:nvPr userDrawn="1"/>
        </p:nvSpPr>
        <p:spPr>
          <a:xfrm>
            <a:off x="6416799" y="5550902"/>
            <a:ext cx="5405182"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Image caption or supplemental information – adjust height as needed</a:t>
            </a:r>
          </a:p>
          <a:p>
            <a:pPr algn="ctr"/>
            <a:r>
              <a:rPr lang="en-US" sz="2000" dirty="0">
                <a:solidFill>
                  <a:schemeClr val="bg1"/>
                </a:solidFill>
                <a:latin typeface="Arial" panose="020B0604020202020204" pitchFamily="34" charset="0"/>
                <a:cs typeface="Arial" panose="020B0604020202020204" pitchFamily="34" charset="0"/>
              </a:rPr>
              <a:t>*Make sure not to distort display of image</a:t>
            </a:r>
          </a:p>
        </p:txBody>
      </p:sp>
    </p:spTree>
    <p:extLst>
      <p:ext uri="{BB962C8B-B14F-4D97-AF65-F5344CB8AC3E}">
        <p14:creationId xmlns:p14="http://schemas.microsoft.com/office/powerpoint/2010/main" val="4288692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5B32-CEFE-8230-C7EA-4A9D82257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B34B9A-D693-8310-5895-EED004A66C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33E1F8-6003-1C90-FA03-30F32FAC8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4E3D2-A1A1-55B6-8909-245BDF266B0E}"/>
              </a:ext>
            </a:extLst>
          </p:cNvPr>
          <p:cNvSpPr>
            <a:spLocks noGrp="1"/>
          </p:cNvSpPr>
          <p:nvPr>
            <p:ph type="dt" sz="half" idx="10"/>
          </p:nvPr>
        </p:nvSpPr>
        <p:spPr/>
        <p:txBody>
          <a:bodyPr/>
          <a:lstStyle>
            <a:lvl1pPr>
              <a:defRPr b="1">
                <a:solidFill>
                  <a:schemeClr val="bg1"/>
                </a:solidFill>
              </a:defRPr>
            </a:lvl1pPr>
          </a:lstStyle>
          <a:p>
            <a:r>
              <a:rPr lang="en-US"/>
              <a:t>Footer</a:t>
            </a:r>
          </a:p>
        </p:txBody>
      </p:sp>
    </p:spTree>
    <p:extLst>
      <p:ext uri="{BB962C8B-B14F-4D97-AF65-F5344CB8AC3E}">
        <p14:creationId xmlns:p14="http://schemas.microsoft.com/office/powerpoint/2010/main" val="1227057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5188-9EDD-A538-A1F5-C44E957182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1829E9-AD5A-6EE7-1958-4782EC0AD7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10DA0-72D6-137B-DFDE-E104D24B9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A4F21-2EA5-DBF8-EC87-C85F38C96F8C}"/>
              </a:ext>
            </a:extLst>
          </p:cNvPr>
          <p:cNvSpPr>
            <a:spLocks noGrp="1"/>
          </p:cNvSpPr>
          <p:nvPr>
            <p:ph type="dt" sz="half" idx="10"/>
          </p:nvPr>
        </p:nvSpPr>
        <p:spPr/>
        <p:txBody>
          <a:bodyPr/>
          <a:lstStyle>
            <a:lvl1pPr>
              <a:defRPr b="1">
                <a:solidFill>
                  <a:schemeClr val="bg1"/>
                </a:solidFill>
              </a:defRPr>
            </a:lvl1pPr>
          </a:lstStyle>
          <a:p>
            <a:r>
              <a:rPr lang="en-US"/>
              <a:t>Footer</a:t>
            </a:r>
          </a:p>
        </p:txBody>
      </p:sp>
    </p:spTree>
    <p:extLst>
      <p:ext uri="{BB962C8B-B14F-4D97-AF65-F5344CB8AC3E}">
        <p14:creationId xmlns:p14="http://schemas.microsoft.com/office/powerpoint/2010/main" val="533841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2" name="Picture Placeholder 16"/>
          <p:cNvSpPr>
            <a:spLocks noGrp="1"/>
          </p:cNvSpPr>
          <p:nvPr>
            <p:ph type="pic" sz="quarter" idx="16"/>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4" name="Text Placeholder 4"/>
          <p:cNvSpPr>
            <a:spLocks noGrp="1"/>
          </p:cNvSpPr>
          <p:nvPr>
            <p:ph type="body" sz="quarter" idx="14"/>
          </p:nvPr>
        </p:nvSpPr>
        <p:spPr>
          <a:xfrm>
            <a:off x="2264664" y="2625692"/>
            <a:ext cx="7662672" cy="1325880"/>
          </a:xfrm>
          <a:prstGeom prst="rect">
            <a:avLst/>
          </a:prstGeom>
        </p:spPr>
        <p:txBody>
          <a:bodyPr anchor="ctr"/>
          <a:lstStyle>
            <a:lvl1pPr marL="0" indent="0" algn="ctr">
              <a:lnSpc>
                <a:spcPct val="100000"/>
              </a:lnSpc>
              <a:buNone/>
              <a:defRPr sz="8000" b="0" i="0">
                <a:solidFill>
                  <a:srgbClr val="000066"/>
                </a:solidFill>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59621196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C809-E820-6185-26D6-B3877F9CE1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740420-7CCF-1179-8280-5331D1CA6E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2CCB47-93AF-4D3F-4AC9-8E789763F8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1C96CD-113E-3B9D-12F2-0B326827EB9B}"/>
              </a:ext>
            </a:extLst>
          </p:cNvPr>
          <p:cNvSpPr>
            <a:spLocks noGrp="1"/>
          </p:cNvSpPr>
          <p:nvPr>
            <p:ph type="dt" sz="half" idx="10"/>
          </p:nvPr>
        </p:nvSpPr>
        <p:spPr/>
        <p:txBody>
          <a:bodyPr/>
          <a:lstStyle>
            <a:lvl1pPr>
              <a:defRPr b="1">
                <a:solidFill>
                  <a:schemeClr val="bg1"/>
                </a:solidFill>
              </a:defRPr>
            </a:lvl1pPr>
          </a:lstStyle>
          <a:p>
            <a:r>
              <a:rPr lang="en-US" dirty="0"/>
              <a:t>Footer</a:t>
            </a:r>
          </a:p>
        </p:txBody>
      </p:sp>
    </p:spTree>
    <p:extLst>
      <p:ext uri="{BB962C8B-B14F-4D97-AF65-F5344CB8AC3E}">
        <p14:creationId xmlns:p14="http://schemas.microsoft.com/office/powerpoint/2010/main" val="3571936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Text Placeholder 4"/>
          <p:cNvSpPr>
            <a:spLocks noGrp="1"/>
          </p:cNvSpPr>
          <p:nvPr>
            <p:ph type="body" sz="quarter" idx="14"/>
          </p:nvPr>
        </p:nvSpPr>
        <p:spPr>
          <a:xfrm>
            <a:off x="3275076" y="2888617"/>
            <a:ext cx="5641848" cy="1078992"/>
          </a:xfrm>
          <a:prstGeom prst="rect">
            <a:avLst/>
          </a:prstGeom>
        </p:spPr>
        <p:txBody>
          <a:bodyPr anchor="ctr"/>
          <a:lstStyle>
            <a:lvl1pPr marL="0" indent="0" algn="ctr">
              <a:lnSpc>
                <a:spcPct val="100000"/>
              </a:lnSpc>
              <a:buNone/>
              <a:defRPr sz="3200" b="0" i="0">
                <a:solidFill>
                  <a:schemeClr val="accent1"/>
                </a:solidFill>
                <a:latin typeface="Arial" panose="020B0604020202020204" pitchFamily="34" charset="0"/>
              </a:defRPr>
            </a:lvl1pPr>
          </a:lstStyle>
          <a:p>
            <a:pPr lvl="0"/>
            <a:r>
              <a:rPr lang="en-US" dirty="0"/>
              <a:t>Click to edit Master text styles</a:t>
            </a:r>
          </a:p>
        </p:txBody>
      </p:sp>
      <p:sp>
        <p:nvSpPr>
          <p:cNvPr id="5" name="Picture Placeholder 5"/>
          <p:cNvSpPr>
            <a:spLocks noGrp="1"/>
          </p:cNvSpPr>
          <p:nvPr>
            <p:ph type="pic" sz="quarter" idx="17"/>
          </p:nvPr>
        </p:nvSpPr>
        <p:spPr>
          <a:xfrm>
            <a:off x="0" y="4394200"/>
            <a:ext cx="12192000" cy="24638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4" name="Picture Placeholder 5"/>
          <p:cNvSpPr>
            <a:spLocks noGrp="1"/>
          </p:cNvSpPr>
          <p:nvPr>
            <p:ph type="pic" sz="quarter" idx="16"/>
          </p:nvPr>
        </p:nvSpPr>
        <p:spPr>
          <a:xfrm>
            <a:off x="0" y="0"/>
            <a:ext cx="12192000" cy="24638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Tree>
    <p:extLst>
      <p:ext uri="{BB962C8B-B14F-4D97-AF65-F5344CB8AC3E}">
        <p14:creationId xmlns:p14="http://schemas.microsoft.com/office/powerpoint/2010/main" val="3224329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 Placeholder 4"/>
          <p:cNvSpPr>
            <a:spLocks noGrp="1"/>
          </p:cNvSpPr>
          <p:nvPr>
            <p:ph type="body" sz="quarter" idx="16"/>
          </p:nvPr>
        </p:nvSpPr>
        <p:spPr>
          <a:xfrm>
            <a:off x="437354" y="3684542"/>
            <a:ext cx="4377242" cy="1888944"/>
          </a:xfrm>
          <a:prstGeom prst="rect">
            <a:avLst/>
          </a:prstGeom>
        </p:spPr>
        <p:txBody>
          <a:bodyPr anchor="ctr">
            <a:noAutofit/>
          </a:bodyPr>
          <a:lstStyle>
            <a:lvl1pPr marL="0" indent="0">
              <a:lnSpc>
                <a:spcPct val="100000"/>
              </a:lnSpc>
              <a:buNone/>
              <a:defRPr sz="3600" b="1" i="0">
                <a:solidFill>
                  <a:srgbClr val="000066"/>
                </a:solidFill>
                <a:latin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
                <a:srgbClr val="000066"/>
              </a:buClr>
              <a:buSzTx/>
              <a:buFont typeface="Arial" panose="020B0604020202020204" pitchFamily="34" charset="0"/>
              <a:buNone/>
              <a:tabLst/>
              <a:defRPr/>
            </a:pPr>
            <a:r>
              <a:rPr lang="en-US" dirty="0"/>
              <a:t>Click to edit Master text styles</a:t>
            </a:r>
          </a:p>
          <a:p>
            <a:pPr marL="0" marR="0" lvl="0" indent="0" algn="l" defTabSz="914400" rtl="0" eaLnBrk="1" fontAlgn="auto" latinLnBrk="0" hangingPunct="1">
              <a:lnSpc>
                <a:spcPct val="100000"/>
              </a:lnSpc>
              <a:spcBef>
                <a:spcPts val="1000"/>
              </a:spcBef>
              <a:spcAft>
                <a:spcPts val="0"/>
              </a:spcAft>
              <a:buClr>
                <a:srgbClr val="000066"/>
              </a:buClr>
              <a:buSzTx/>
              <a:buFont typeface="Arial" panose="020B0604020202020204" pitchFamily="34" charset="0"/>
              <a:buNone/>
              <a:tabLst/>
              <a:defRPr/>
            </a:pPr>
            <a:r>
              <a:rPr lang="en-US" sz="3600" b="1" dirty="0">
                <a:solidFill>
                  <a:srgbClr val="000066"/>
                </a:solidFill>
                <a:cs typeface="Arial" panose="020B0604020202020204" pitchFamily="34" charset="0"/>
              </a:rPr>
              <a:t>(aim for 2-3lines)</a:t>
            </a:r>
          </a:p>
        </p:txBody>
      </p:sp>
      <p:sp>
        <p:nvSpPr>
          <p:cNvPr id="7" name="Picture Placeholder 6"/>
          <p:cNvSpPr>
            <a:spLocks noGrp="1"/>
          </p:cNvSpPr>
          <p:nvPr>
            <p:ph type="pic" sz="quarter" idx="14"/>
          </p:nvPr>
        </p:nvSpPr>
        <p:spPr>
          <a:xfrm>
            <a:off x="4096303" y="1"/>
            <a:ext cx="3999394" cy="3094181"/>
          </a:xfrm>
          <a:custGeom>
            <a:avLst/>
            <a:gdLst>
              <a:gd name="connsiteX0" fmla="*/ 0 w 3399970"/>
              <a:gd name="connsiteY0" fmla="*/ 0 h 3614057"/>
              <a:gd name="connsiteX1" fmla="*/ 3399970 w 3399970"/>
              <a:gd name="connsiteY1" fmla="*/ 0 h 3614057"/>
              <a:gd name="connsiteX2" fmla="*/ 3399970 w 3399970"/>
              <a:gd name="connsiteY2" fmla="*/ 3614057 h 3614057"/>
              <a:gd name="connsiteX3" fmla="*/ 0 w 3399970"/>
              <a:gd name="connsiteY3" fmla="*/ 3614057 h 3614057"/>
            </a:gdLst>
            <a:ahLst/>
            <a:cxnLst>
              <a:cxn ang="0">
                <a:pos x="connsiteX0" y="connsiteY0"/>
              </a:cxn>
              <a:cxn ang="0">
                <a:pos x="connsiteX1" y="connsiteY1"/>
              </a:cxn>
              <a:cxn ang="0">
                <a:pos x="connsiteX2" y="connsiteY2"/>
              </a:cxn>
              <a:cxn ang="0">
                <a:pos x="connsiteX3" y="connsiteY3"/>
              </a:cxn>
            </a:cxnLst>
            <a:rect l="l" t="t" r="r" b="b"/>
            <a:pathLst>
              <a:path w="3399970" h="3614057">
                <a:moveTo>
                  <a:pt x="0" y="0"/>
                </a:moveTo>
                <a:lnTo>
                  <a:pt x="3399970" y="0"/>
                </a:lnTo>
                <a:lnTo>
                  <a:pt x="3399970" y="3614057"/>
                </a:lnTo>
                <a:lnTo>
                  <a:pt x="0" y="3614057"/>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8" name="Picture Placeholder 7"/>
          <p:cNvSpPr>
            <a:spLocks noGrp="1"/>
          </p:cNvSpPr>
          <p:nvPr>
            <p:ph type="pic" sz="quarter" idx="15"/>
          </p:nvPr>
        </p:nvSpPr>
        <p:spPr>
          <a:xfrm>
            <a:off x="8192606" y="1"/>
            <a:ext cx="3999393" cy="3094181"/>
          </a:xfrm>
          <a:custGeom>
            <a:avLst/>
            <a:gdLst>
              <a:gd name="connsiteX0" fmla="*/ 0 w 3399970"/>
              <a:gd name="connsiteY0" fmla="*/ 0 h 3614057"/>
              <a:gd name="connsiteX1" fmla="*/ 3399970 w 3399970"/>
              <a:gd name="connsiteY1" fmla="*/ 0 h 3614057"/>
              <a:gd name="connsiteX2" fmla="*/ 3399970 w 3399970"/>
              <a:gd name="connsiteY2" fmla="*/ 3614057 h 3614057"/>
              <a:gd name="connsiteX3" fmla="*/ 0 w 3399970"/>
              <a:gd name="connsiteY3" fmla="*/ 3614057 h 3614057"/>
            </a:gdLst>
            <a:ahLst/>
            <a:cxnLst>
              <a:cxn ang="0">
                <a:pos x="connsiteX0" y="connsiteY0"/>
              </a:cxn>
              <a:cxn ang="0">
                <a:pos x="connsiteX1" y="connsiteY1"/>
              </a:cxn>
              <a:cxn ang="0">
                <a:pos x="connsiteX2" y="connsiteY2"/>
              </a:cxn>
              <a:cxn ang="0">
                <a:pos x="connsiteX3" y="connsiteY3"/>
              </a:cxn>
            </a:cxnLst>
            <a:rect l="l" t="t" r="r" b="b"/>
            <a:pathLst>
              <a:path w="3399970" h="3614057">
                <a:moveTo>
                  <a:pt x="0" y="0"/>
                </a:moveTo>
                <a:lnTo>
                  <a:pt x="3399970" y="0"/>
                </a:lnTo>
                <a:lnTo>
                  <a:pt x="3399970" y="3614057"/>
                </a:lnTo>
                <a:lnTo>
                  <a:pt x="0" y="3614057"/>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6" name="Picture Placeholder 5"/>
          <p:cNvSpPr>
            <a:spLocks noGrp="1"/>
          </p:cNvSpPr>
          <p:nvPr>
            <p:ph type="pic" sz="quarter" idx="13"/>
          </p:nvPr>
        </p:nvSpPr>
        <p:spPr>
          <a:xfrm>
            <a:off x="0" y="1"/>
            <a:ext cx="3995928" cy="3094181"/>
          </a:xfrm>
          <a:custGeom>
            <a:avLst/>
            <a:gdLst>
              <a:gd name="connsiteX0" fmla="*/ 0 w 3399970"/>
              <a:gd name="connsiteY0" fmla="*/ 0 h 3614057"/>
              <a:gd name="connsiteX1" fmla="*/ 3399970 w 3399970"/>
              <a:gd name="connsiteY1" fmla="*/ 0 h 3614057"/>
              <a:gd name="connsiteX2" fmla="*/ 3399970 w 3399970"/>
              <a:gd name="connsiteY2" fmla="*/ 3614057 h 3614057"/>
              <a:gd name="connsiteX3" fmla="*/ 0 w 3399970"/>
              <a:gd name="connsiteY3" fmla="*/ 3614057 h 3614057"/>
            </a:gdLst>
            <a:ahLst/>
            <a:cxnLst>
              <a:cxn ang="0">
                <a:pos x="connsiteX0" y="connsiteY0"/>
              </a:cxn>
              <a:cxn ang="0">
                <a:pos x="connsiteX1" y="connsiteY1"/>
              </a:cxn>
              <a:cxn ang="0">
                <a:pos x="connsiteX2" y="connsiteY2"/>
              </a:cxn>
              <a:cxn ang="0">
                <a:pos x="connsiteX3" y="connsiteY3"/>
              </a:cxn>
            </a:cxnLst>
            <a:rect l="l" t="t" r="r" b="b"/>
            <a:pathLst>
              <a:path w="3399970" h="3614057">
                <a:moveTo>
                  <a:pt x="0" y="0"/>
                </a:moveTo>
                <a:lnTo>
                  <a:pt x="3399970" y="0"/>
                </a:lnTo>
                <a:lnTo>
                  <a:pt x="3399970" y="3614057"/>
                </a:lnTo>
                <a:lnTo>
                  <a:pt x="0" y="3614057"/>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4" name="Text Placeholder 3">
            <a:extLst>
              <a:ext uri="{FF2B5EF4-FFF2-40B4-BE49-F238E27FC236}">
                <a16:creationId xmlns:a16="http://schemas.microsoft.com/office/drawing/2014/main" id="{65081FCF-302F-9EEB-F2D9-F425267CEBDB}"/>
              </a:ext>
            </a:extLst>
          </p:cNvPr>
          <p:cNvSpPr>
            <a:spLocks noGrp="1"/>
          </p:cNvSpPr>
          <p:nvPr>
            <p:ph type="body" sz="quarter" idx="17" hasCustomPrompt="1"/>
          </p:nvPr>
        </p:nvSpPr>
        <p:spPr>
          <a:xfrm>
            <a:off x="5197475" y="3544888"/>
            <a:ext cx="6624638" cy="2314575"/>
          </a:xfrm>
        </p:spPr>
        <p:txBody>
          <a:bodyPr/>
          <a:lstStyle/>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a:latin typeface="Arial" panose="020B0604020202020204" pitchFamily="34" charset="0"/>
                <a:cs typeface="Arial" panose="020B0604020202020204" pitchFamily="34" charset="0"/>
              </a:rPr>
              <a:t>Maecenas </a:t>
            </a:r>
            <a:r>
              <a:rPr lang="en-US" sz="2400" dirty="0" err="1">
                <a:latin typeface="Arial" panose="020B0604020202020204" pitchFamily="34" charset="0"/>
                <a:cs typeface="Arial" panose="020B0604020202020204" pitchFamily="34" charset="0"/>
              </a:rPr>
              <a:t>nunc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massa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malesuada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posuere</a:t>
            </a:r>
            <a:r>
              <a:rPr lang="en-US" sz="2400" dirty="0">
                <a:latin typeface="Arial" panose="020B0604020202020204" pitchFamily="34" charset="0"/>
                <a:cs typeface="Arial" panose="020B0604020202020204" pitchFamily="34" charset="0"/>
              </a:rPr>
              <a:t> vitae</a:t>
            </a:r>
          </a:p>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err="1">
                <a:latin typeface="Arial" panose="020B0604020202020204" pitchFamily="34" charset="0"/>
                <a:cs typeface="Arial" panose="020B0604020202020204" pitchFamily="34" charset="0"/>
              </a:rPr>
              <a:t>Nullam</a:t>
            </a:r>
            <a:r>
              <a:rPr lang="en-US" sz="2400" dirty="0">
                <a:latin typeface="Arial" panose="020B0604020202020204" pitchFamily="34" charset="0"/>
                <a:cs typeface="Arial" panose="020B0604020202020204" pitchFamily="34" charset="0"/>
              </a:rPr>
              <a:t> vitae lorem </a:t>
            </a:r>
            <a:r>
              <a:rPr lang="en-US" sz="2400" dirty="0" err="1">
                <a:latin typeface="Arial" panose="020B0604020202020204" pitchFamily="34" charset="0"/>
                <a:cs typeface="Arial" panose="020B0604020202020204" pitchFamily="34" charset="0"/>
              </a:rPr>
              <a:t>justo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lobortis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suscipit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egesta</a:t>
            </a:r>
            <a:endParaRPr lang="en-US" sz="2400" dirty="0">
              <a:latin typeface="Arial" panose="020B0604020202020204" pitchFamily="34" charset="0"/>
              <a:cs typeface="Arial" panose="020B0604020202020204" pitchFamily="34" charset="0"/>
            </a:endParaRPr>
          </a:p>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a:latin typeface="Arial" panose="020B0604020202020204" pitchFamily="34" charset="0"/>
                <a:cs typeface="Arial" panose="020B0604020202020204" pitchFamily="34" charset="0"/>
              </a:rPr>
              <a:t>In </a:t>
            </a:r>
            <a:r>
              <a:rPr lang="en-US" sz="2400" dirty="0" err="1">
                <a:latin typeface="Arial" panose="020B0604020202020204" pitchFamily="34" charset="0"/>
                <a:cs typeface="Arial" panose="020B0604020202020204" pitchFamily="34" charset="0"/>
              </a:rPr>
              <a:t>nisl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orci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volutpat</a:t>
            </a:r>
            <a:r>
              <a:rPr lang="en-US" sz="2400" dirty="0">
                <a:latin typeface="Arial" panose="020B0604020202020204" pitchFamily="34" charset="0"/>
                <a:cs typeface="Arial" panose="020B0604020202020204" pitchFamily="34" charset="0"/>
              </a:rPr>
              <a:t> vel ante </a:t>
            </a:r>
            <a:r>
              <a:rPr lang="en-US" sz="2400" dirty="0" err="1">
                <a:latin typeface="Arial" panose="020B0604020202020204" pitchFamily="34" charset="0"/>
                <a:cs typeface="Arial" panose="020B0604020202020204" pitchFamily="34" charset="0"/>
              </a:rPr>
              <a:t>ut</a:t>
            </a:r>
            <a:r>
              <a:rPr lang="en-US" sz="2400" dirty="0">
                <a:latin typeface="Arial" panose="020B0604020202020204" pitchFamily="34" charset="0"/>
                <a:cs typeface="Arial" panose="020B0604020202020204" pitchFamily="34" charset="0"/>
              </a:rPr>
              <a:t>, vestibulum </a:t>
            </a:r>
            <a:r>
              <a:rPr lang="en-US" sz="2400" dirty="0" err="1">
                <a:latin typeface="Arial" panose="020B0604020202020204" pitchFamily="34" charset="0"/>
                <a:cs typeface="Arial" panose="020B0604020202020204" pitchFamily="34" charset="0"/>
              </a:rPr>
              <a:t>ultrices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est</a:t>
            </a:r>
            <a:endParaRPr lang="en-US" altLang="en-US" sz="2400" dirty="0">
              <a:solidFill>
                <a:srgbClr val="545454"/>
              </a:solidFill>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2742E989-A026-035D-59F5-4F1730BD9A49}"/>
              </a:ext>
            </a:extLst>
          </p:cNvPr>
          <p:cNvSpPr>
            <a:spLocks noGrp="1"/>
          </p:cNvSpPr>
          <p:nvPr>
            <p:ph type="dt" sz="half" idx="10"/>
          </p:nvPr>
        </p:nvSpPr>
        <p:spPr>
          <a:xfrm>
            <a:off x="290201" y="6402379"/>
            <a:ext cx="2743200" cy="365125"/>
          </a:xfrm>
        </p:spPr>
        <p:txBody>
          <a:bodyPr/>
          <a:lstStyle>
            <a:lvl1pPr>
              <a:defRPr b="1">
                <a:solidFill>
                  <a:schemeClr val="bg1"/>
                </a:solidFill>
              </a:defRPr>
            </a:lvl1pPr>
          </a:lstStyle>
          <a:p>
            <a:r>
              <a:rPr lang="en-US"/>
              <a:t>Footer</a:t>
            </a:r>
          </a:p>
        </p:txBody>
      </p:sp>
    </p:spTree>
    <p:extLst>
      <p:ext uri="{BB962C8B-B14F-4D97-AF65-F5344CB8AC3E}">
        <p14:creationId xmlns:p14="http://schemas.microsoft.com/office/powerpoint/2010/main" val="1044356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 Placeholder 4"/>
          <p:cNvSpPr>
            <a:spLocks noGrp="1"/>
          </p:cNvSpPr>
          <p:nvPr>
            <p:ph type="body" sz="quarter" idx="14"/>
          </p:nvPr>
        </p:nvSpPr>
        <p:spPr>
          <a:xfrm>
            <a:off x="673768" y="2780701"/>
            <a:ext cx="10864516" cy="1296598"/>
          </a:xfrm>
          <a:prstGeom prst="rect">
            <a:avLst/>
          </a:prstGeom>
        </p:spPr>
        <p:txBody>
          <a:bodyPr anchor="ctr"/>
          <a:lstStyle>
            <a:lvl1pPr marL="0" indent="0" algn="ctr">
              <a:lnSpc>
                <a:spcPct val="100000"/>
              </a:lnSpc>
              <a:buNone/>
              <a:defRPr sz="3200" b="1" i="0">
                <a:solidFill>
                  <a:schemeClr val="accent1"/>
                </a:solidFill>
                <a:latin typeface="Arial" panose="020B0604020202020204" pitchFamily="34" charset="0"/>
              </a:defRPr>
            </a:lvl1pPr>
          </a:lstStyle>
          <a:p>
            <a:pPr lvl="0"/>
            <a:r>
              <a:rPr lang="en-US" dirty="0"/>
              <a:t>Click to edit Master text styles</a:t>
            </a:r>
          </a:p>
        </p:txBody>
      </p:sp>
      <p:sp>
        <p:nvSpPr>
          <p:cNvPr id="5" name="Picture Placeholder 5"/>
          <p:cNvSpPr>
            <a:spLocks noGrp="1"/>
          </p:cNvSpPr>
          <p:nvPr>
            <p:ph type="pic" sz="quarter" idx="17"/>
          </p:nvPr>
        </p:nvSpPr>
        <p:spPr>
          <a:xfrm>
            <a:off x="0" y="4394200"/>
            <a:ext cx="12192000" cy="24638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4" name="Picture Placeholder 5"/>
          <p:cNvSpPr>
            <a:spLocks noGrp="1"/>
          </p:cNvSpPr>
          <p:nvPr>
            <p:ph type="pic" sz="quarter" idx="16"/>
          </p:nvPr>
        </p:nvSpPr>
        <p:spPr>
          <a:xfrm>
            <a:off x="0" y="0"/>
            <a:ext cx="12192000" cy="24638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Tree>
    <p:extLst>
      <p:ext uri="{BB962C8B-B14F-4D97-AF65-F5344CB8AC3E}">
        <p14:creationId xmlns:p14="http://schemas.microsoft.com/office/powerpoint/2010/main" val="3703418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Text Placeholder 4"/>
          <p:cNvSpPr>
            <a:spLocks noGrp="1"/>
          </p:cNvSpPr>
          <p:nvPr>
            <p:ph type="body" sz="quarter" idx="16"/>
          </p:nvPr>
        </p:nvSpPr>
        <p:spPr>
          <a:xfrm>
            <a:off x="437354" y="3684542"/>
            <a:ext cx="4123944" cy="1888944"/>
          </a:xfrm>
          <a:prstGeom prst="rect">
            <a:avLst/>
          </a:prstGeom>
        </p:spPr>
        <p:txBody>
          <a:bodyPr anchor="ctr"/>
          <a:lstStyle>
            <a:lvl1pPr marL="0" indent="0">
              <a:lnSpc>
                <a:spcPct val="100000"/>
              </a:lnSpc>
              <a:buNone/>
              <a:defRPr sz="4800" b="0" i="0">
                <a:solidFill>
                  <a:schemeClr val="tx1"/>
                </a:solidFill>
                <a:latin typeface="Arial" panose="020B0604020202020204" pitchFamily="34" charset="0"/>
              </a:defRPr>
            </a:lvl1pPr>
          </a:lstStyle>
          <a:p>
            <a:pPr lvl="0"/>
            <a:r>
              <a:rPr lang="en-US" dirty="0"/>
              <a:t>Click to edit Master text styles</a:t>
            </a:r>
          </a:p>
        </p:txBody>
      </p:sp>
      <p:sp>
        <p:nvSpPr>
          <p:cNvPr id="7" name="Picture Placeholder 6"/>
          <p:cNvSpPr>
            <a:spLocks noGrp="1"/>
          </p:cNvSpPr>
          <p:nvPr>
            <p:ph type="pic" sz="quarter" idx="14"/>
          </p:nvPr>
        </p:nvSpPr>
        <p:spPr>
          <a:xfrm>
            <a:off x="4096303" y="1"/>
            <a:ext cx="3999394" cy="3094181"/>
          </a:xfrm>
          <a:custGeom>
            <a:avLst/>
            <a:gdLst>
              <a:gd name="connsiteX0" fmla="*/ 0 w 3399970"/>
              <a:gd name="connsiteY0" fmla="*/ 0 h 3614057"/>
              <a:gd name="connsiteX1" fmla="*/ 3399970 w 3399970"/>
              <a:gd name="connsiteY1" fmla="*/ 0 h 3614057"/>
              <a:gd name="connsiteX2" fmla="*/ 3399970 w 3399970"/>
              <a:gd name="connsiteY2" fmla="*/ 3614057 h 3614057"/>
              <a:gd name="connsiteX3" fmla="*/ 0 w 3399970"/>
              <a:gd name="connsiteY3" fmla="*/ 3614057 h 3614057"/>
            </a:gdLst>
            <a:ahLst/>
            <a:cxnLst>
              <a:cxn ang="0">
                <a:pos x="connsiteX0" y="connsiteY0"/>
              </a:cxn>
              <a:cxn ang="0">
                <a:pos x="connsiteX1" y="connsiteY1"/>
              </a:cxn>
              <a:cxn ang="0">
                <a:pos x="connsiteX2" y="connsiteY2"/>
              </a:cxn>
              <a:cxn ang="0">
                <a:pos x="connsiteX3" y="connsiteY3"/>
              </a:cxn>
            </a:cxnLst>
            <a:rect l="l" t="t" r="r" b="b"/>
            <a:pathLst>
              <a:path w="3399970" h="3614057">
                <a:moveTo>
                  <a:pt x="0" y="0"/>
                </a:moveTo>
                <a:lnTo>
                  <a:pt x="3399970" y="0"/>
                </a:lnTo>
                <a:lnTo>
                  <a:pt x="3399970" y="3614057"/>
                </a:lnTo>
                <a:lnTo>
                  <a:pt x="0" y="3614057"/>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8" name="Picture Placeholder 7"/>
          <p:cNvSpPr>
            <a:spLocks noGrp="1"/>
          </p:cNvSpPr>
          <p:nvPr>
            <p:ph type="pic" sz="quarter" idx="15"/>
          </p:nvPr>
        </p:nvSpPr>
        <p:spPr>
          <a:xfrm>
            <a:off x="8192606" y="1"/>
            <a:ext cx="3999393" cy="3094181"/>
          </a:xfrm>
          <a:custGeom>
            <a:avLst/>
            <a:gdLst>
              <a:gd name="connsiteX0" fmla="*/ 0 w 3399970"/>
              <a:gd name="connsiteY0" fmla="*/ 0 h 3614057"/>
              <a:gd name="connsiteX1" fmla="*/ 3399970 w 3399970"/>
              <a:gd name="connsiteY1" fmla="*/ 0 h 3614057"/>
              <a:gd name="connsiteX2" fmla="*/ 3399970 w 3399970"/>
              <a:gd name="connsiteY2" fmla="*/ 3614057 h 3614057"/>
              <a:gd name="connsiteX3" fmla="*/ 0 w 3399970"/>
              <a:gd name="connsiteY3" fmla="*/ 3614057 h 3614057"/>
            </a:gdLst>
            <a:ahLst/>
            <a:cxnLst>
              <a:cxn ang="0">
                <a:pos x="connsiteX0" y="connsiteY0"/>
              </a:cxn>
              <a:cxn ang="0">
                <a:pos x="connsiteX1" y="connsiteY1"/>
              </a:cxn>
              <a:cxn ang="0">
                <a:pos x="connsiteX2" y="connsiteY2"/>
              </a:cxn>
              <a:cxn ang="0">
                <a:pos x="connsiteX3" y="connsiteY3"/>
              </a:cxn>
            </a:cxnLst>
            <a:rect l="l" t="t" r="r" b="b"/>
            <a:pathLst>
              <a:path w="3399970" h="3614057">
                <a:moveTo>
                  <a:pt x="0" y="0"/>
                </a:moveTo>
                <a:lnTo>
                  <a:pt x="3399970" y="0"/>
                </a:lnTo>
                <a:lnTo>
                  <a:pt x="3399970" y="3614057"/>
                </a:lnTo>
                <a:lnTo>
                  <a:pt x="0" y="3614057"/>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6" name="Picture Placeholder 5"/>
          <p:cNvSpPr>
            <a:spLocks noGrp="1"/>
          </p:cNvSpPr>
          <p:nvPr>
            <p:ph type="pic" sz="quarter" idx="13"/>
          </p:nvPr>
        </p:nvSpPr>
        <p:spPr>
          <a:xfrm>
            <a:off x="0" y="1"/>
            <a:ext cx="3995928" cy="3094181"/>
          </a:xfrm>
          <a:custGeom>
            <a:avLst/>
            <a:gdLst>
              <a:gd name="connsiteX0" fmla="*/ 0 w 3399970"/>
              <a:gd name="connsiteY0" fmla="*/ 0 h 3614057"/>
              <a:gd name="connsiteX1" fmla="*/ 3399970 w 3399970"/>
              <a:gd name="connsiteY1" fmla="*/ 0 h 3614057"/>
              <a:gd name="connsiteX2" fmla="*/ 3399970 w 3399970"/>
              <a:gd name="connsiteY2" fmla="*/ 3614057 h 3614057"/>
              <a:gd name="connsiteX3" fmla="*/ 0 w 3399970"/>
              <a:gd name="connsiteY3" fmla="*/ 3614057 h 3614057"/>
            </a:gdLst>
            <a:ahLst/>
            <a:cxnLst>
              <a:cxn ang="0">
                <a:pos x="connsiteX0" y="connsiteY0"/>
              </a:cxn>
              <a:cxn ang="0">
                <a:pos x="connsiteX1" y="connsiteY1"/>
              </a:cxn>
              <a:cxn ang="0">
                <a:pos x="connsiteX2" y="connsiteY2"/>
              </a:cxn>
              <a:cxn ang="0">
                <a:pos x="connsiteX3" y="connsiteY3"/>
              </a:cxn>
            </a:cxnLst>
            <a:rect l="l" t="t" r="r" b="b"/>
            <a:pathLst>
              <a:path w="3399970" h="3614057">
                <a:moveTo>
                  <a:pt x="0" y="0"/>
                </a:moveTo>
                <a:lnTo>
                  <a:pt x="3399970" y="0"/>
                </a:lnTo>
                <a:lnTo>
                  <a:pt x="3399970" y="3614057"/>
                </a:lnTo>
                <a:lnTo>
                  <a:pt x="0" y="3614057"/>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2" name="Date Placeholder 4">
            <a:extLst>
              <a:ext uri="{FF2B5EF4-FFF2-40B4-BE49-F238E27FC236}">
                <a16:creationId xmlns:a16="http://schemas.microsoft.com/office/drawing/2014/main" id="{792D5D2D-B7C9-2FA1-6E91-E115BE1C5588}"/>
              </a:ext>
            </a:extLst>
          </p:cNvPr>
          <p:cNvSpPr>
            <a:spLocks noGrp="1"/>
          </p:cNvSpPr>
          <p:nvPr>
            <p:ph type="dt" sz="half" idx="10"/>
          </p:nvPr>
        </p:nvSpPr>
        <p:spPr>
          <a:xfrm>
            <a:off x="290201" y="6402379"/>
            <a:ext cx="2743200" cy="365125"/>
          </a:xfrm>
        </p:spPr>
        <p:txBody>
          <a:bodyPr/>
          <a:lstStyle>
            <a:lvl1pPr>
              <a:defRPr b="1">
                <a:solidFill>
                  <a:schemeClr val="bg1"/>
                </a:solidFill>
              </a:defRPr>
            </a:lvl1pPr>
          </a:lstStyle>
          <a:p>
            <a:r>
              <a:rPr lang="en-US"/>
              <a:t>Footer</a:t>
            </a:r>
          </a:p>
        </p:txBody>
      </p:sp>
    </p:spTree>
    <p:extLst>
      <p:ext uri="{BB962C8B-B14F-4D97-AF65-F5344CB8AC3E}">
        <p14:creationId xmlns:p14="http://schemas.microsoft.com/office/powerpoint/2010/main" val="3602024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3" name="Picture Placeholder 16"/>
          <p:cNvSpPr>
            <a:spLocks noGrp="1"/>
          </p:cNvSpPr>
          <p:nvPr>
            <p:ph type="pic" sz="quarter" idx="16"/>
          </p:nvPr>
        </p:nvSpPr>
        <p:spPr>
          <a:xfrm>
            <a:off x="0" y="1"/>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4" name="Text Placeholder 4"/>
          <p:cNvSpPr>
            <a:spLocks noGrp="1"/>
          </p:cNvSpPr>
          <p:nvPr>
            <p:ph type="body" sz="quarter" idx="14"/>
          </p:nvPr>
        </p:nvSpPr>
        <p:spPr>
          <a:xfrm>
            <a:off x="2520353" y="4368800"/>
            <a:ext cx="6957475" cy="1639742"/>
          </a:xfrm>
          <a:prstGeom prst="rect">
            <a:avLst/>
          </a:prstGeom>
        </p:spPr>
        <p:txBody>
          <a:bodyPr anchor="ctr"/>
          <a:lstStyle>
            <a:lvl1pPr marL="0" indent="0">
              <a:lnSpc>
                <a:spcPct val="100000"/>
              </a:lnSpc>
              <a:buNone/>
              <a:defRPr sz="4800" b="0" i="0">
                <a:solidFill>
                  <a:schemeClr val="bg2"/>
                </a:solidFill>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441998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D1E235-E97F-7BD5-A32A-177E5127598C}"/>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9B2E057B-0FAE-A2BB-B7B2-7D76046EB666}"/>
              </a:ext>
            </a:extLst>
          </p:cNvPr>
          <p:cNvSpPr>
            <a:spLocks noGrp="1"/>
          </p:cNvSpPr>
          <p:nvPr>
            <p:ph idx="1" hasCustomPrompt="1"/>
          </p:nvPr>
        </p:nvSpPr>
        <p:spPr>
          <a:xfrm>
            <a:off x="490538"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3D0CAD1-7AB5-F6CF-990A-70A417EF2E86}"/>
              </a:ext>
            </a:extLst>
          </p:cNvPr>
          <p:cNvSpPr>
            <a:spLocks noGrp="1"/>
          </p:cNvSpPr>
          <p:nvPr>
            <p:ph idx="12" hasCustomPrompt="1"/>
          </p:nvPr>
        </p:nvSpPr>
        <p:spPr>
          <a:xfrm>
            <a:off x="6260123"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5">
            <a:extLst>
              <a:ext uri="{FF2B5EF4-FFF2-40B4-BE49-F238E27FC236}">
                <a16:creationId xmlns:a16="http://schemas.microsoft.com/office/drawing/2014/main" id="{CEE04CD3-FA72-D8C0-87B3-F6B575F0A58D}"/>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2189359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53A5CC-3ECE-1C48-BEF4-708C2B7B0CE9}"/>
              </a:ext>
            </a:extLst>
          </p:cNvPr>
          <p:cNvSpPr/>
          <p:nvPr userDrawn="1"/>
        </p:nvSpPr>
        <p:spPr>
          <a:xfrm>
            <a:off x="0" y="1001073"/>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263654"/>
            <a:ext cx="11051263" cy="4025249"/>
          </a:xfrm>
          <a:prstGeom prst="rect">
            <a:avLst/>
          </a:prstGeom>
        </p:spPr>
        <p:txBody>
          <a:bodyPr vert="horz" lIns="91440" tIns="45720" rIns="91440" bIns="45720" rtlCol="0">
            <a:no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7" name="Title Placeholder 15">
            <a:extLst>
              <a:ext uri="{FF2B5EF4-FFF2-40B4-BE49-F238E27FC236}">
                <a16:creationId xmlns:a16="http://schemas.microsoft.com/office/drawing/2014/main" id="{6FB0F1AD-859A-08EF-BD93-48A4FC9B08E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2" name="Footer Placeholder 7">
            <a:extLst>
              <a:ext uri="{FF2B5EF4-FFF2-40B4-BE49-F238E27FC236}">
                <a16:creationId xmlns:a16="http://schemas.microsoft.com/office/drawing/2014/main" id="{1D6D91FE-B065-6478-A799-EB46B1AF5570}"/>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138309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8EE1-E75E-9D1B-E6F2-1A672264D3B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696997A-7994-5F9B-FB34-77B41DF670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2CADA-1616-4663-B772-C62CFD358A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A3624-7805-CEEC-0D73-35D585E3D2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93F70-9139-A6A7-BBF9-74ECBAB9DC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F77889-5A23-4C72-B941-6EED296E907A}"/>
              </a:ext>
            </a:extLst>
          </p:cNvPr>
          <p:cNvSpPr>
            <a:spLocks noGrp="1"/>
          </p:cNvSpPr>
          <p:nvPr>
            <p:ph type="dt" sz="half" idx="10"/>
          </p:nvPr>
        </p:nvSpPr>
        <p:spPr/>
        <p:txBody>
          <a:bodyPr/>
          <a:lstStyle>
            <a:lvl1pPr>
              <a:defRPr>
                <a:solidFill>
                  <a:schemeClr val="bg1"/>
                </a:solidFill>
              </a:defRPr>
            </a:lvl1pPr>
          </a:lstStyle>
          <a:p>
            <a:r>
              <a:rPr lang="en-US" b="1" dirty="0"/>
              <a:t>Footer</a:t>
            </a:r>
          </a:p>
        </p:txBody>
      </p:sp>
    </p:spTree>
    <p:extLst>
      <p:ext uri="{BB962C8B-B14F-4D97-AF65-F5344CB8AC3E}">
        <p14:creationId xmlns:p14="http://schemas.microsoft.com/office/powerpoint/2010/main" val="493581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69D2-F522-4741-C0A9-82B7A827C9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97A085-552F-8883-E1C3-4665CAEF0C25}"/>
              </a:ext>
            </a:extLst>
          </p:cNvPr>
          <p:cNvSpPr>
            <a:spLocks noGrp="1"/>
          </p:cNvSpPr>
          <p:nvPr>
            <p:ph type="dt" sz="half" idx="10"/>
          </p:nvPr>
        </p:nvSpPr>
        <p:spPr/>
        <p:txBody>
          <a:bodyPr/>
          <a:lstStyle>
            <a:lvl1pPr>
              <a:defRPr b="1">
                <a:solidFill>
                  <a:schemeClr val="bg1"/>
                </a:solidFill>
              </a:defRPr>
            </a:lvl1pPr>
          </a:lstStyle>
          <a:p>
            <a:r>
              <a:rPr lang="en-US" dirty="0"/>
              <a:t>Footer</a:t>
            </a:r>
          </a:p>
        </p:txBody>
      </p:sp>
      <p:sp>
        <p:nvSpPr>
          <p:cNvPr id="4" name="Text Placeholder 2">
            <a:extLst>
              <a:ext uri="{FF2B5EF4-FFF2-40B4-BE49-F238E27FC236}">
                <a16:creationId xmlns:a16="http://schemas.microsoft.com/office/drawing/2014/main" id="{F955BB8A-8925-DE59-0E9A-8A28DD543CF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chemeClr val="tx1"/>
                </a:solidFill>
              </a:defRPr>
            </a:lvl1pPr>
          </a:lstStyle>
          <a:p>
            <a:pPr lvl="0"/>
            <a:r>
              <a:rPr lang="en-US" sz="2800" dirty="0">
                <a:solidFill>
                  <a:schemeClr val="tx2"/>
                </a:solidFill>
                <a:latin typeface="Arial" panose="020B0604020202020204" pitchFamily="34" charset="0"/>
                <a:cs typeface="Arial" panose="020B0604020202020204" pitchFamily="34" charset="0"/>
              </a:rPr>
              <a:t>24 pt. for body copy.</a:t>
            </a:r>
            <a:endParaRPr lang="en-US" dirty="0"/>
          </a:p>
        </p:txBody>
      </p:sp>
    </p:spTree>
    <p:extLst>
      <p:ext uri="{BB962C8B-B14F-4D97-AF65-F5344CB8AC3E}">
        <p14:creationId xmlns:p14="http://schemas.microsoft.com/office/powerpoint/2010/main" val="281550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97A085-552F-8883-E1C3-4665CAEF0C25}"/>
              </a:ext>
            </a:extLst>
          </p:cNvPr>
          <p:cNvSpPr>
            <a:spLocks noGrp="1"/>
          </p:cNvSpPr>
          <p:nvPr>
            <p:ph type="dt" sz="half" idx="10"/>
          </p:nvPr>
        </p:nvSpPr>
        <p:spPr/>
        <p:txBody>
          <a:bodyPr/>
          <a:lstStyle>
            <a:lvl1pPr>
              <a:defRPr b="1">
                <a:solidFill>
                  <a:schemeClr val="bg1"/>
                </a:solidFill>
              </a:defRPr>
            </a:lvl1pPr>
          </a:lstStyle>
          <a:p>
            <a:r>
              <a:rPr lang="en-US" dirty="0"/>
              <a:t>Footer</a:t>
            </a:r>
          </a:p>
        </p:txBody>
      </p:sp>
      <p:sp>
        <p:nvSpPr>
          <p:cNvPr id="4" name="Rectangle 3">
            <a:extLst>
              <a:ext uri="{FF2B5EF4-FFF2-40B4-BE49-F238E27FC236}">
                <a16:creationId xmlns:a16="http://schemas.microsoft.com/office/drawing/2014/main" id="{A9397BB6-48C6-3AEF-87A0-044654AE0637}"/>
              </a:ext>
            </a:extLst>
          </p:cNvPr>
          <p:cNvSpPr/>
          <p:nvPr userDrawn="1"/>
        </p:nvSpPr>
        <p:spPr>
          <a:xfrm>
            <a:off x="0" y="5159829"/>
            <a:ext cx="12192000" cy="1698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65">
            <a:extLst>
              <a:ext uri="{FF2B5EF4-FFF2-40B4-BE49-F238E27FC236}">
                <a16:creationId xmlns:a16="http://schemas.microsoft.com/office/drawing/2014/main" id="{0342E69E-EBEC-B8BE-82B3-4504F0A7D83C}"/>
              </a:ext>
            </a:extLst>
          </p:cNvPr>
          <p:cNvSpPr/>
          <p:nvPr userDrawn="1"/>
        </p:nvSpPr>
        <p:spPr>
          <a:xfrm>
            <a:off x="-1" y="4845706"/>
            <a:ext cx="12192000" cy="2014175"/>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latin typeface="Arial" panose="020B0604020202020204" pitchFamily="34" charset="0"/>
            </a:endParaRPr>
          </a:p>
        </p:txBody>
      </p:sp>
      <p:sp>
        <p:nvSpPr>
          <p:cNvPr id="8" name="TextBox 7">
            <a:extLst>
              <a:ext uri="{FF2B5EF4-FFF2-40B4-BE49-F238E27FC236}">
                <a16:creationId xmlns:a16="http://schemas.microsoft.com/office/drawing/2014/main" id="{B267674B-AF04-DE2C-8521-D02E29FD6AD2}"/>
              </a:ext>
            </a:extLst>
          </p:cNvPr>
          <p:cNvSpPr txBox="1"/>
          <p:nvPr userDrawn="1"/>
        </p:nvSpPr>
        <p:spPr>
          <a:xfrm>
            <a:off x="0" y="-369332"/>
            <a:ext cx="3525078" cy="369332"/>
          </a:xfrm>
          <a:prstGeom prst="rect">
            <a:avLst/>
          </a:prstGeom>
          <a:solidFill>
            <a:schemeClr val="tx2"/>
          </a:solid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Section header (optional)</a:t>
            </a:r>
          </a:p>
        </p:txBody>
      </p:sp>
      <p:sp>
        <p:nvSpPr>
          <p:cNvPr id="9" name="Round Same Side Corner Rectangle 8">
            <a:extLst>
              <a:ext uri="{FF2B5EF4-FFF2-40B4-BE49-F238E27FC236}">
                <a16:creationId xmlns:a16="http://schemas.microsoft.com/office/drawing/2014/main" id="{A6788D85-A1B7-89B7-2416-189E18FC01F6}"/>
              </a:ext>
            </a:extLst>
          </p:cNvPr>
          <p:cNvSpPr/>
          <p:nvPr userDrawn="1"/>
        </p:nvSpPr>
        <p:spPr>
          <a:xfrm>
            <a:off x="10815767" y="5742878"/>
            <a:ext cx="1060934" cy="1115120"/>
          </a:xfrm>
          <a:prstGeom prst="round2Same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66"/>
              </a:solidFill>
            </a:endParaRPr>
          </a:p>
        </p:txBody>
      </p:sp>
      <p:pic>
        <p:nvPicPr>
          <p:cNvPr id="10" name="Picture 9">
            <a:extLst>
              <a:ext uri="{FF2B5EF4-FFF2-40B4-BE49-F238E27FC236}">
                <a16:creationId xmlns:a16="http://schemas.microsoft.com/office/drawing/2014/main" id="{2429798C-9EA7-A083-3154-0F45863EE490}"/>
              </a:ext>
            </a:extLst>
          </p:cNvPr>
          <p:cNvPicPr>
            <a:picLocks noChangeAspect="1"/>
          </p:cNvPicPr>
          <p:nvPr userDrawn="1"/>
        </p:nvPicPr>
        <p:blipFill>
          <a:blip r:embed="rId2"/>
          <a:stretch>
            <a:fillRect/>
          </a:stretch>
        </p:blipFill>
        <p:spPr>
          <a:xfrm>
            <a:off x="10977808" y="5935269"/>
            <a:ext cx="742775" cy="731520"/>
          </a:xfrm>
          <a:prstGeom prst="rect">
            <a:avLst/>
          </a:prstGeom>
        </p:spPr>
      </p:pic>
      <p:sp>
        <p:nvSpPr>
          <p:cNvPr id="11" name="Picture Placeholder 3">
            <a:extLst>
              <a:ext uri="{FF2B5EF4-FFF2-40B4-BE49-F238E27FC236}">
                <a16:creationId xmlns:a16="http://schemas.microsoft.com/office/drawing/2014/main" id="{649E63CD-EB68-A645-82BF-FF8143FD2AD7}"/>
              </a:ext>
            </a:extLst>
          </p:cNvPr>
          <p:cNvSpPr>
            <a:spLocks noGrp="1"/>
          </p:cNvSpPr>
          <p:nvPr>
            <p:ph type="pic" sz="quarter" idx="13"/>
          </p:nvPr>
        </p:nvSpPr>
        <p:spPr>
          <a:xfrm>
            <a:off x="-1" y="1"/>
            <a:ext cx="12191999" cy="4834483"/>
          </a:xfrm>
          <a:custGeom>
            <a:avLst/>
            <a:gdLst>
              <a:gd name="connsiteX0" fmla="*/ 0 w 3921126"/>
              <a:gd name="connsiteY0" fmla="*/ 0 h 6858000"/>
              <a:gd name="connsiteX1" fmla="*/ 3921126 w 3921126"/>
              <a:gd name="connsiteY1" fmla="*/ 0 h 6858000"/>
              <a:gd name="connsiteX2" fmla="*/ 3921126 w 3921126"/>
              <a:gd name="connsiteY2" fmla="*/ 6858000 h 6858000"/>
              <a:gd name="connsiteX3" fmla="*/ 0 w 392112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21126" h="6858000">
                <a:moveTo>
                  <a:pt x="0" y="0"/>
                </a:moveTo>
                <a:lnTo>
                  <a:pt x="3921126" y="0"/>
                </a:lnTo>
                <a:lnTo>
                  <a:pt x="3921126" y="6858000"/>
                </a:lnTo>
                <a:lnTo>
                  <a:pt x="0" y="6858000"/>
                </a:lnTo>
                <a:close/>
              </a:path>
            </a:pathLst>
          </a:custGeom>
          <a:blipFill dpi="0" rotWithShape="1">
            <a:blip r:embed="rId3"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13" name="Text Placeholder 12">
            <a:extLst>
              <a:ext uri="{FF2B5EF4-FFF2-40B4-BE49-F238E27FC236}">
                <a16:creationId xmlns:a16="http://schemas.microsoft.com/office/drawing/2014/main" id="{EF59F353-CC01-A365-3F0D-E84F059C90A6}"/>
              </a:ext>
            </a:extLst>
          </p:cNvPr>
          <p:cNvSpPr>
            <a:spLocks noGrp="1"/>
          </p:cNvSpPr>
          <p:nvPr>
            <p:ph type="body" sz="quarter" idx="15" hasCustomPrompt="1"/>
          </p:nvPr>
        </p:nvSpPr>
        <p:spPr>
          <a:xfrm>
            <a:off x="1284670" y="5157948"/>
            <a:ext cx="9531097" cy="1406365"/>
          </a:xfrm>
        </p:spPr>
        <p:txBody>
          <a:bodyPr/>
          <a:lstStyle>
            <a:lvl1pPr algn="ctr">
              <a:defRPr>
                <a:solidFill>
                  <a:srgbClr val="000066"/>
                </a:solidFill>
              </a:defRPr>
            </a:lvl1pPr>
          </a:lstStyle>
          <a:p>
            <a:pPr fontAlgn="auto">
              <a:spcAft>
                <a:spcPts val="0"/>
              </a:spcAft>
              <a:defRPr/>
            </a:pPr>
            <a:r>
              <a:rPr lang="en-US" sz="4400" b="1" dirty="0">
                <a:latin typeface="Arial" panose="020B0604020202020204" pitchFamily="34" charset="0"/>
              </a:rPr>
              <a:t>Section header</a:t>
            </a:r>
          </a:p>
          <a:p>
            <a:pPr algn="ctr"/>
            <a:r>
              <a:rPr lang="en-US" sz="2400" dirty="0">
                <a:solidFill>
                  <a:schemeClr val="bg1"/>
                </a:solidFill>
                <a:latin typeface="Arial" panose="020B0604020202020204" pitchFamily="34" charset="0"/>
                <a:cs typeface="Arial" panose="020B0604020202020204" pitchFamily="34" charset="0"/>
              </a:rPr>
              <a:t>Subhead – aim to keep to one line</a:t>
            </a:r>
          </a:p>
        </p:txBody>
      </p:sp>
    </p:spTree>
    <p:extLst>
      <p:ext uri="{BB962C8B-B14F-4D97-AF65-F5344CB8AC3E}">
        <p14:creationId xmlns:p14="http://schemas.microsoft.com/office/powerpoint/2010/main" val="3936104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1"/>
            <a:ext cx="6146528" cy="5427911"/>
          </a:xfrm>
          <a:custGeom>
            <a:avLst/>
            <a:gdLst>
              <a:gd name="connsiteX0" fmla="*/ 0 w 3921126"/>
              <a:gd name="connsiteY0" fmla="*/ 0 h 6858000"/>
              <a:gd name="connsiteX1" fmla="*/ 3921126 w 3921126"/>
              <a:gd name="connsiteY1" fmla="*/ 0 h 6858000"/>
              <a:gd name="connsiteX2" fmla="*/ 3921126 w 3921126"/>
              <a:gd name="connsiteY2" fmla="*/ 6858000 h 6858000"/>
              <a:gd name="connsiteX3" fmla="*/ 0 w 392112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21126" h="6858000">
                <a:moveTo>
                  <a:pt x="0" y="0"/>
                </a:moveTo>
                <a:lnTo>
                  <a:pt x="3921126" y="0"/>
                </a:lnTo>
                <a:lnTo>
                  <a:pt x="3921126" y="6858000"/>
                </a:lnTo>
                <a:lnTo>
                  <a:pt x="0" y="6858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8" name="Rectangle 7">
            <a:extLst>
              <a:ext uri="{FF2B5EF4-FFF2-40B4-BE49-F238E27FC236}">
                <a16:creationId xmlns:a16="http://schemas.microsoft.com/office/drawing/2014/main" id="{7548559A-BB93-5D8E-C0E9-C9F9A39EEF66}"/>
              </a:ext>
            </a:extLst>
          </p:cNvPr>
          <p:cNvSpPr/>
          <p:nvPr userDrawn="1"/>
        </p:nvSpPr>
        <p:spPr>
          <a:xfrm>
            <a:off x="-6456" y="5427912"/>
            <a:ext cx="6152984" cy="1451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522DA747-5915-634E-E390-3CEA6482F1D6}"/>
              </a:ext>
            </a:extLst>
          </p:cNvPr>
          <p:cNvSpPr/>
          <p:nvPr userDrawn="1"/>
        </p:nvSpPr>
        <p:spPr>
          <a:xfrm>
            <a:off x="6146529" y="5748867"/>
            <a:ext cx="6045472" cy="110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D4D2F3A-B916-B4ED-1581-C5AD44126967}"/>
              </a:ext>
            </a:extLst>
          </p:cNvPr>
          <p:cNvGrpSpPr/>
          <p:nvPr userDrawn="1"/>
        </p:nvGrpSpPr>
        <p:grpSpPr>
          <a:xfrm>
            <a:off x="11158907" y="6176962"/>
            <a:ext cx="824051" cy="681037"/>
            <a:chOff x="11158907" y="6176962"/>
            <a:chExt cx="824051" cy="681037"/>
          </a:xfrm>
        </p:grpSpPr>
        <p:sp>
          <p:nvSpPr>
            <p:cNvPr id="11" name="Round Same Side Corner Rectangle 10">
              <a:extLst>
                <a:ext uri="{FF2B5EF4-FFF2-40B4-BE49-F238E27FC236}">
                  <a16:creationId xmlns:a16="http://schemas.microsoft.com/office/drawing/2014/main" id="{83574DA4-65BA-2CFE-62BF-85CC58FDBEED}"/>
                </a:ext>
              </a:extLst>
            </p:cNvPr>
            <p:cNvSpPr/>
            <p:nvPr userDrawn="1"/>
          </p:nvSpPr>
          <p:spPr>
            <a:xfrm>
              <a:off x="11158907" y="6176962"/>
              <a:ext cx="824051" cy="681037"/>
            </a:xfrm>
            <a:prstGeom prst="round2Same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Roboto Light"/>
                <a:ea typeface="+mn-ea"/>
                <a:cs typeface="+mn-cs"/>
              </a:endParaRPr>
            </a:p>
          </p:txBody>
        </p:sp>
        <p:pic>
          <p:nvPicPr>
            <p:cNvPr id="12" name="Picture 11">
              <a:extLst>
                <a:ext uri="{FF2B5EF4-FFF2-40B4-BE49-F238E27FC236}">
                  <a16:creationId xmlns:a16="http://schemas.microsoft.com/office/drawing/2014/main" id="{E98576CA-B820-EBA6-74EF-422E17680B8F}"/>
                </a:ext>
              </a:extLst>
            </p:cNvPr>
            <p:cNvPicPr>
              <a:picLocks noChangeAspect="1"/>
            </p:cNvPicPr>
            <p:nvPr userDrawn="1"/>
          </p:nvPicPr>
          <p:blipFill>
            <a:blip r:embed="rId3"/>
            <a:srcRect b="55063"/>
            <a:stretch/>
          </p:blipFill>
          <p:spPr>
            <a:xfrm>
              <a:off x="11266496" y="6380838"/>
              <a:ext cx="619851" cy="274320"/>
            </a:xfrm>
            <a:prstGeom prst="rect">
              <a:avLst/>
            </a:prstGeom>
          </p:spPr>
        </p:pic>
      </p:grpSp>
      <p:sp>
        <p:nvSpPr>
          <p:cNvPr id="13" name="Text Placeholder 2">
            <a:extLst>
              <a:ext uri="{FF2B5EF4-FFF2-40B4-BE49-F238E27FC236}">
                <a16:creationId xmlns:a16="http://schemas.microsoft.com/office/drawing/2014/main" id="{935F8139-AE49-DCF7-5D01-96F6B359BB60}"/>
              </a:ext>
            </a:extLst>
          </p:cNvPr>
          <p:cNvSpPr>
            <a:spLocks noGrp="1"/>
          </p:cNvSpPr>
          <p:nvPr>
            <p:ph type="body" sz="quarter" idx="17"/>
          </p:nvPr>
        </p:nvSpPr>
        <p:spPr>
          <a:xfrm>
            <a:off x="6152984" y="660223"/>
            <a:ext cx="6039015" cy="1023547"/>
          </a:xfrm>
        </p:spPr>
        <p:txBody>
          <a:bodyPr/>
          <a:lstStyle/>
          <a:p>
            <a:pPr algn="ctr" fontAlgn="auto">
              <a:spcBef>
                <a:spcPts val="0"/>
              </a:spcBef>
              <a:spcAft>
                <a:spcPts val="0"/>
              </a:spcAft>
              <a:defRPr/>
            </a:pPr>
            <a:r>
              <a:rPr lang="en-US" sz="3600" b="1" dirty="0">
                <a:solidFill>
                  <a:srgbClr val="000066"/>
                </a:solidFill>
                <a:latin typeface="Arial" panose="020B0604020202020204" pitchFamily="34" charset="0"/>
                <a:cs typeface="Arial" panose="020B0604020202020204" pitchFamily="34" charset="0"/>
              </a:rPr>
              <a:t>Slide title </a:t>
            </a:r>
            <a:br>
              <a:rPr lang="en-US" sz="3600" b="1" dirty="0">
                <a:solidFill>
                  <a:srgbClr val="000066"/>
                </a:solidFill>
                <a:latin typeface="Arial" panose="020B0604020202020204" pitchFamily="34" charset="0"/>
                <a:cs typeface="Arial" panose="020B0604020202020204" pitchFamily="34" charset="0"/>
              </a:rPr>
            </a:br>
            <a:r>
              <a:rPr lang="en-US" sz="3600" b="1" dirty="0">
                <a:solidFill>
                  <a:srgbClr val="000066"/>
                </a:solidFill>
                <a:latin typeface="Arial" panose="020B0604020202020204" pitchFamily="34" charset="0"/>
                <a:cs typeface="Arial" panose="020B0604020202020204" pitchFamily="34" charset="0"/>
              </a:rPr>
              <a:t>(aim for 1-2 lines)</a:t>
            </a:r>
          </a:p>
        </p:txBody>
      </p:sp>
      <p:sp>
        <p:nvSpPr>
          <p:cNvPr id="3" name="Text Placeholder 2">
            <a:extLst>
              <a:ext uri="{FF2B5EF4-FFF2-40B4-BE49-F238E27FC236}">
                <a16:creationId xmlns:a16="http://schemas.microsoft.com/office/drawing/2014/main" id="{E52D1F2E-B24D-962A-FF40-93878096326F}"/>
              </a:ext>
            </a:extLst>
          </p:cNvPr>
          <p:cNvSpPr>
            <a:spLocks noGrp="1"/>
          </p:cNvSpPr>
          <p:nvPr>
            <p:ph type="body" sz="quarter" idx="18" hasCustomPrompt="1"/>
          </p:nvPr>
        </p:nvSpPr>
        <p:spPr>
          <a:xfrm>
            <a:off x="6152984" y="1883170"/>
            <a:ext cx="6045472" cy="880938"/>
          </a:xfrm>
        </p:spPr>
        <p:txBody>
          <a:bodyPr/>
          <a:lstStyle>
            <a:lvl1pPr algn="ct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545454"/>
                </a:solidFill>
                <a:effectLst/>
                <a:uLnTx/>
                <a:uFillTx/>
                <a:latin typeface="Arial" panose="020B0604020202020204" pitchFamily="34" charset="0"/>
                <a:cs typeface="Arial" panose="020B0604020202020204" pitchFamily="34" charset="0"/>
              </a:rPr>
              <a:t>Subhead</a:t>
            </a:r>
            <a:r>
              <a:rPr kumimoji="0" lang="en-US" altLang="en-US" sz="2400" b="0" i="0" u="none" strike="noStrike" kern="1200" cap="none" spc="0" normalizeH="0" noProof="0" dirty="0">
                <a:ln>
                  <a:noFill/>
                </a:ln>
                <a:solidFill>
                  <a:srgbClr val="545454"/>
                </a:solidFill>
                <a:effectLst/>
                <a:uLnTx/>
                <a:uFillTx/>
                <a:latin typeface="Arial" panose="020B0604020202020204" pitchFamily="34" charset="0"/>
                <a:cs typeface="Arial" panose="020B0604020202020204" pitchFamily="34" charset="0"/>
              </a:rPr>
              <a:t> copy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noProof="0" dirty="0">
                <a:ln>
                  <a:noFill/>
                </a:ln>
                <a:solidFill>
                  <a:srgbClr val="545454"/>
                </a:solidFill>
                <a:effectLst/>
                <a:uLnTx/>
                <a:uFillTx/>
                <a:latin typeface="Arial" panose="020B0604020202020204" pitchFamily="34" charset="0"/>
                <a:cs typeface="Arial" panose="020B0604020202020204" pitchFamily="34" charset="0"/>
              </a:rPr>
              <a:t>(aim for 1-2 lines)</a:t>
            </a:r>
            <a:endParaRPr kumimoji="0" lang="en-US" alt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20B1A6E8-8B62-6B1C-B152-A88E7269FBFC}"/>
              </a:ext>
            </a:extLst>
          </p:cNvPr>
          <p:cNvSpPr>
            <a:spLocks noGrp="1"/>
          </p:cNvSpPr>
          <p:nvPr>
            <p:ph type="subTitle" idx="1" hasCustomPrompt="1"/>
          </p:nvPr>
        </p:nvSpPr>
        <p:spPr>
          <a:xfrm>
            <a:off x="6416798" y="3207586"/>
            <a:ext cx="5429414" cy="2948350"/>
          </a:xfrm>
        </p:spPr>
        <p:txBody>
          <a:bodyPr>
            <a:normAutofit/>
          </a:bodyPr>
          <a:lstStyle>
            <a:lvl1pPr marL="0" indent="0" algn="l">
              <a:lnSpc>
                <a:spcPct val="100000"/>
              </a:lnSpc>
              <a:buClr>
                <a:srgbClr val="57C6B7"/>
              </a:buCl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a:latin typeface="Arial" panose="020B0604020202020204" pitchFamily="34" charset="0"/>
                <a:cs typeface="Arial" panose="020B0604020202020204" pitchFamily="34" charset="0"/>
              </a:rPr>
              <a:t>Maecenas </a:t>
            </a:r>
            <a:r>
              <a:rPr lang="en-US" sz="2400" dirty="0" err="1">
                <a:latin typeface="Arial" panose="020B0604020202020204" pitchFamily="34" charset="0"/>
                <a:cs typeface="Arial" panose="020B0604020202020204" pitchFamily="34" charset="0"/>
              </a:rPr>
              <a:t>nunc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massa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malesuada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posuere</a:t>
            </a:r>
            <a:r>
              <a:rPr lang="en-US" sz="2400" dirty="0">
                <a:latin typeface="Arial" panose="020B0604020202020204" pitchFamily="34" charset="0"/>
                <a:cs typeface="Arial" panose="020B0604020202020204" pitchFamily="34" charset="0"/>
              </a:rPr>
              <a:t> vitae</a:t>
            </a:r>
          </a:p>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err="1">
                <a:latin typeface="Arial" panose="020B0604020202020204" pitchFamily="34" charset="0"/>
                <a:cs typeface="Arial" panose="020B0604020202020204" pitchFamily="34" charset="0"/>
              </a:rPr>
              <a:t>Nullam</a:t>
            </a:r>
            <a:r>
              <a:rPr lang="en-US" sz="2400" dirty="0">
                <a:latin typeface="Arial" panose="020B0604020202020204" pitchFamily="34" charset="0"/>
                <a:cs typeface="Arial" panose="020B0604020202020204" pitchFamily="34" charset="0"/>
              </a:rPr>
              <a:t> vitae lorem </a:t>
            </a:r>
            <a:r>
              <a:rPr lang="en-US" sz="2400" dirty="0" err="1">
                <a:latin typeface="Arial" panose="020B0604020202020204" pitchFamily="34" charset="0"/>
                <a:cs typeface="Arial" panose="020B0604020202020204" pitchFamily="34" charset="0"/>
              </a:rPr>
              <a:t>justo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lobortis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suscipit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egesta</a:t>
            </a:r>
            <a:endParaRPr lang="en-US" sz="2400" dirty="0">
              <a:latin typeface="Arial" panose="020B0604020202020204" pitchFamily="34" charset="0"/>
              <a:cs typeface="Arial" panose="020B0604020202020204" pitchFamily="34" charset="0"/>
            </a:endParaRPr>
          </a:p>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a:latin typeface="Arial" panose="020B0604020202020204" pitchFamily="34" charset="0"/>
                <a:cs typeface="Arial" panose="020B0604020202020204" pitchFamily="34" charset="0"/>
              </a:rPr>
              <a:t>In </a:t>
            </a:r>
            <a:r>
              <a:rPr lang="en-US" sz="2400" dirty="0" err="1">
                <a:latin typeface="Arial" panose="020B0604020202020204" pitchFamily="34" charset="0"/>
                <a:cs typeface="Arial" panose="020B0604020202020204" pitchFamily="34" charset="0"/>
              </a:rPr>
              <a:t>nisl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orci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volutpat</a:t>
            </a:r>
            <a:r>
              <a:rPr lang="en-US" sz="2400" dirty="0">
                <a:latin typeface="Arial" panose="020B0604020202020204" pitchFamily="34" charset="0"/>
                <a:cs typeface="Arial" panose="020B0604020202020204" pitchFamily="34" charset="0"/>
              </a:rPr>
              <a:t> vel ante </a:t>
            </a:r>
            <a:r>
              <a:rPr lang="en-US" sz="2400" dirty="0" err="1">
                <a:latin typeface="Arial" panose="020B0604020202020204" pitchFamily="34" charset="0"/>
                <a:cs typeface="Arial" panose="020B0604020202020204" pitchFamily="34" charset="0"/>
              </a:rPr>
              <a:t>ut</a:t>
            </a:r>
            <a:r>
              <a:rPr lang="en-US" sz="2400" dirty="0">
                <a:latin typeface="Arial" panose="020B0604020202020204" pitchFamily="34" charset="0"/>
                <a:cs typeface="Arial" panose="020B0604020202020204" pitchFamily="34" charset="0"/>
              </a:rPr>
              <a:t>, vestibulum </a:t>
            </a:r>
            <a:r>
              <a:rPr lang="en-US" sz="2400" dirty="0" err="1">
                <a:latin typeface="Arial" panose="020B0604020202020204" pitchFamily="34" charset="0"/>
                <a:cs typeface="Arial" panose="020B0604020202020204" pitchFamily="34" charset="0"/>
              </a:rPr>
              <a:t>ultrices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est</a:t>
            </a:r>
            <a:endParaRPr lang="en-US" sz="2400" dirty="0">
              <a:latin typeface="Arial" panose="020B0604020202020204" pitchFamily="34" charset="0"/>
              <a:cs typeface="Arial" panose="020B0604020202020204" pitchFamily="34" charset="0"/>
            </a:endParaRPr>
          </a:p>
          <a:p>
            <a:pPr marL="285750" lvl="0" indent="-285750" eaLnBrk="0" fontAlgn="base" hangingPunct="0">
              <a:lnSpc>
                <a:spcPts val="2800"/>
              </a:lnSpc>
              <a:spcBef>
                <a:spcPct val="0"/>
              </a:spcBef>
              <a:spcAft>
                <a:spcPct val="0"/>
              </a:spcAft>
              <a:buClr>
                <a:srgbClr val="3EB4A3"/>
              </a:buClr>
              <a:buFont typeface="Wingdings" pitchFamily="2" charset="2"/>
              <a:buChar char="§"/>
            </a:pPr>
            <a:endParaRPr kumimoji="0" lang="en-US" sz="2000" b="0" i="0" u="none" strike="noStrike" kern="1200" cap="none" spc="0" normalizeH="0" baseline="0" noProof="0" dirty="0">
              <a:ln>
                <a:noFill/>
              </a:ln>
              <a:solidFill>
                <a:srgbClr val="545454"/>
              </a:solidFill>
              <a:effectLst/>
              <a:uLnTx/>
              <a:uFillTx/>
              <a:latin typeface="Arial" panose="020B0604020202020204" pitchFamily="34" charset="0"/>
              <a:cs typeface="Arial" panose="020B0604020202020204" pitchFamily="34" charset="0"/>
            </a:endParaRPr>
          </a:p>
        </p:txBody>
      </p:sp>
      <p:sp>
        <p:nvSpPr>
          <p:cNvPr id="19" name="Text Placeholder 2">
            <a:extLst>
              <a:ext uri="{FF2B5EF4-FFF2-40B4-BE49-F238E27FC236}">
                <a16:creationId xmlns:a16="http://schemas.microsoft.com/office/drawing/2014/main" id="{B89BC372-FF99-6F4D-787E-7DDD65F32945}"/>
              </a:ext>
            </a:extLst>
          </p:cNvPr>
          <p:cNvSpPr>
            <a:spLocks noGrp="1"/>
          </p:cNvSpPr>
          <p:nvPr>
            <p:ph type="body" sz="quarter" idx="19" hasCustomPrompt="1"/>
          </p:nvPr>
        </p:nvSpPr>
        <p:spPr>
          <a:xfrm>
            <a:off x="25537" y="5521781"/>
            <a:ext cx="6045472" cy="880938"/>
          </a:xfrm>
        </p:spPr>
        <p:txBody>
          <a:bodyPr>
            <a:noAutofit/>
          </a:bodyPr>
          <a:lstStyle>
            <a:lvl1pPr algn="ctr">
              <a:defRPr sz="2000"/>
            </a:lvl1pPr>
          </a:lstStyle>
          <a:p>
            <a:pPr algn="ctr"/>
            <a:r>
              <a:rPr lang="en-US" sz="2400" dirty="0">
                <a:solidFill>
                  <a:schemeClr val="bg1"/>
                </a:solidFill>
                <a:latin typeface="Arial" panose="020B0604020202020204" pitchFamily="34" charset="0"/>
                <a:cs typeface="Arial" panose="020B0604020202020204" pitchFamily="34" charset="0"/>
              </a:rPr>
              <a:t>Image caption or supplemental information – adjust height as needed</a:t>
            </a:r>
          </a:p>
          <a:p>
            <a:pPr algn="ctr"/>
            <a:r>
              <a:rPr lang="en-US" sz="2400" dirty="0">
                <a:solidFill>
                  <a:schemeClr val="bg1"/>
                </a:solidFill>
                <a:latin typeface="Arial" panose="020B0604020202020204" pitchFamily="34" charset="0"/>
                <a:cs typeface="Arial" panose="020B0604020202020204" pitchFamily="34" charset="0"/>
              </a:rPr>
              <a:t>*Make sure not to distort display of image</a:t>
            </a:r>
          </a:p>
        </p:txBody>
      </p:sp>
    </p:spTree>
    <p:extLst>
      <p:ext uri="{BB962C8B-B14F-4D97-AF65-F5344CB8AC3E}">
        <p14:creationId xmlns:p14="http://schemas.microsoft.com/office/powerpoint/2010/main" val="99268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039015" y="1"/>
            <a:ext cx="6146528" cy="5427911"/>
          </a:xfrm>
          <a:custGeom>
            <a:avLst/>
            <a:gdLst>
              <a:gd name="connsiteX0" fmla="*/ 0 w 3921126"/>
              <a:gd name="connsiteY0" fmla="*/ 0 h 6858000"/>
              <a:gd name="connsiteX1" fmla="*/ 3921126 w 3921126"/>
              <a:gd name="connsiteY1" fmla="*/ 0 h 6858000"/>
              <a:gd name="connsiteX2" fmla="*/ 3921126 w 3921126"/>
              <a:gd name="connsiteY2" fmla="*/ 6858000 h 6858000"/>
              <a:gd name="connsiteX3" fmla="*/ 0 w 392112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21126" h="6858000">
                <a:moveTo>
                  <a:pt x="0" y="0"/>
                </a:moveTo>
                <a:lnTo>
                  <a:pt x="3921126" y="0"/>
                </a:lnTo>
                <a:lnTo>
                  <a:pt x="3921126" y="6858000"/>
                </a:lnTo>
                <a:lnTo>
                  <a:pt x="0" y="6858000"/>
                </a:lnTo>
                <a:close/>
              </a:path>
            </a:pathLst>
          </a:custGeom>
          <a:blipFill dpi="0" rotWithShape="1">
            <a:blip r:embed="rId2" cstate="email"/>
            <a:srcRect/>
            <a:tile tx="0" ty="0" sx="100000" sy="100000" flip="none" algn="tl"/>
          </a:blipFill>
          <a:ln w="9525" cap="flat">
            <a:noFill/>
            <a:prstDash val="solid"/>
            <a:miter/>
          </a:ln>
        </p:spPr>
        <p:txBody>
          <a:bodyPr wrap="square" rtlCol="0" anchor="ctr" anchorCtr="1">
            <a:noAutofit/>
          </a:bodyPr>
          <a:lstStyle>
            <a:lvl1pPr>
              <a:defRPr lang="en-ID" sz="600" b="0" i="0">
                <a:solidFill>
                  <a:schemeClr val="tx1">
                    <a:alpha val="0"/>
                  </a:schemeClr>
                </a:solidFill>
                <a:latin typeface="Arial" panose="020B0604020202020204" pitchFamily="34" charset="0"/>
              </a:defRPr>
            </a:lvl1pPr>
          </a:lstStyle>
          <a:p>
            <a:pPr lvl="0"/>
            <a:endParaRPr lang="en-ID" noProof="0" dirty="0"/>
          </a:p>
        </p:txBody>
      </p:sp>
      <p:sp>
        <p:nvSpPr>
          <p:cNvPr id="10" name="Rectangle 9">
            <a:extLst>
              <a:ext uri="{FF2B5EF4-FFF2-40B4-BE49-F238E27FC236}">
                <a16:creationId xmlns:a16="http://schemas.microsoft.com/office/drawing/2014/main" id="{522DA747-5915-634E-E390-3CEA6482F1D6}"/>
              </a:ext>
            </a:extLst>
          </p:cNvPr>
          <p:cNvSpPr/>
          <p:nvPr userDrawn="1"/>
        </p:nvSpPr>
        <p:spPr>
          <a:xfrm>
            <a:off x="-6456" y="5748867"/>
            <a:ext cx="6146528" cy="110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D4D2F3A-B916-B4ED-1581-C5AD44126967}"/>
              </a:ext>
            </a:extLst>
          </p:cNvPr>
          <p:cNvGrpSpPr/>
          <p:nvPr userDrawn="1"/>
        </p:nvGrpSpPr>
        <p:grpSpPr>
          <a:xfrm>
            <a:off x="263814" y="6176962"/>
            <a:ext cx="824051" cy="681037"/>
            <a:chOff x="11158907" y="6176962"/>
            <a:chExt cx="824051" cy="681037"/>
          </a:xfrm>
        </p:grpSpPr>
        <p:sp>
          <p:nvSpPr>
            <p:cNvPr id="11" name="Round Same Side Corner Rectangle 10">
              <a:extLst>
                <a:ext uri="{FF2B5EF4-FFF2-40B4-BE49-F238E27FC236}">
                  <a16:creationId xmlns:a16="http://schemas.microsoft.com/office/drawing/2014/main" id="{83574DA4-65BA-2CFE-62BF-85CC58FDBEED}"/>
                </a:ext>
              </a:extLst>
            </p:cNvPr>
            <p:cNvSpPr/>
            <p:nvPr userDrawn="1"/>
          </p:nvSpPr>
          <p:spPr>
            <a:xfrm>
              <a:off x="11158907" y="6176962"/>
              <a:ext cx="824051" cy="681037"/>
            </a:xfrm>
            <a:prstGeom prst="round2Same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Roboto Light"/>
                <a:ea typeface="+mn-ea"/>
                <a:cs typeface="+mn-cs"/>
              </a:endParaRPr>
            </a:p>
          </p:txBody>
        </p:sp>
        <p:pic>
          <p:nvPicPr>
            <p:cNvPr id="12" name="Picture 11">
              <a:extLst>
                <a:ext uri="{FF2B5EF4-FFF2-40B4-BE49-F238E27FC236}">
                  <a16:creationId xmlns:a16="http://schemas.microsoft.com/office/drawing/2014/main" id="{E98576CA-B820-EBA6-74EF-422E17680B8F}"/>
                </a:ext>
              </a:extLst>
            </p:cNvPr>
            <p:cNvPicPr>
              <a:picLocks noChangeAspect="1"/>
            </p:cNvPicPr>
            <p:nvPr userDrawn="1"/>
          </p:nvPicPr>
          <p:blipFill>
            <a:blip r:embed="rId3"/>
            <a:srcRect b="55063"/>
            <a:stretch/>
          </p:blipFill>
          <p:spPr>
            <a:xfrm>
              <a:off x="11266496" y="6380838"/>
              <a:ext cx="619851" cy="274320"/>
            </a:xfrm>
            <a:prstGeom prst="rect">
              <a:avLst/>
            </a:prstGeom>
          </p:spPr>
        </p:pic>
      </p:grpSp>
      <p:sp>
        <p:nvSpPr>
          <p:cNvPr id="13" name="Text Placeholder 2">
            <a:extLst>
              <a:ext uri="{FF2B5EF4-FFF2-40B4-BE49-F238E27FC236}">
                <a16:creationId xmlns:a16="http://schemas.microsoft.com/office/drawing/2014/main" id="{935F8139-AE49-DCF7-5D01-96F6B359BB60}"/>
              </a:ext>
            </a:extLst>
          </p:cNvPr>
          <p:cNvSpPr>
            <a:spLocks noGrp="1"/>
          </p:cNvSpPr>
          <p:nvPr>
            <p:ph type="body" sz="quarter" idx="17"/>
          </p:nvPr>
        </p:nvSpPr>
        <p:spPr>
          <a:xfrm>
            <a:off x="0" y="660223"/>
            <a:ext cx="6039015" cy="1023547"/>
          </a:xfrm>
        </p:spPr>
        <p:txBody>
          <a:bodyPr/>
          <a:lstStyle/>
          <a:p>
            <a:pPr algn="ctr" fontAlgn="auto">
              <a:spcBef>
                <a:spcPts val="0"/>
              </a:spcBef>
              <a:spcAft>
                <a:spcPts val="0"/>
              </a:spcAft>
              <a:defRPr/>
            </a:pPr>
            <a:r>
              <a:rPr lang="en-US" sz="3600" b="1" dirty="0">
                <a:solidFill>
                  <a:srgbClr val="000066"/>
                </a:solidFill>
                <a:latin typeface="Arial" panose="020B0604020202020204" pitchFamily="34" charset="0"/>
                <a:cs typeface="Arial" panose="020B0604020202020204" pitchFamily="34" charset="0"/>
              </a:rPr>
              <a:t>Slide title </a:t>
            </a:r>
            <a:br>
              <a:rPr lang="en-US" sz="3600" b="1" dirty="0">
                <a:solidFill>
                  <a:srgbClr val="000066"/>
                </a:solidFill>
                <a:latin typeface="Arial" panose="020B0604020202020204" pitchFamily="34" charset="0"/>
                <a:cs typeface="Arial" panose="020B0604020202020204" pitchFamily="34" charset="0"/>
              </a:rPr>
            </a:br>
            <a:r>
              <a:rPr lang="en-US" sz="3600" b="1" dirty="0">
                <a:solidFill>
                  <a:srgbClr val="000066"/>
                </a:solidFill>
                <a:latin typeface="Arial" panose="020B0604020202020204" pitchFamily="34" charset="0"/>
                <a:cs typeface="Arial" panose="020B0604020202020204" pitchFamily="34" charset="0"/>
              </a:rPr>
              <a:t>(aim for 1-2 lines)</a:t>
            </a:r>
          </a:p>
        </p:txBody>
      </p:sp>
      <p:sp>
        <p:nvSpPr>
          <p:cNvPr id="3" name="Text Placeholder 2">
            <a:extLst>
              <a:ext uri="{FF2B5EF4-FFF2-40B4-BE49-F238E27FC236}">
                <a16:creationId xmlns:a16="http://schemas.microsoft.com/office/drawing/2014/main" id="{E52D1F2E-B24D-962A-FF40-93878096326F}"/>
              </a:ext>
            </a:extLst>
          </p:cNvPr>
          <p:cNvSpPr>
            <a:spLocks noGrp="1"/>
          </p:cNvSpPr>
          <p:nvPr>
            <p:ph type="body" sz="quarter" idx="18" hasCustomPrompt="1"/>
          </p:nvPr>
        </p:nvSpPr>
        <p:spPr>
          <a:xfrm>
            <a:off x="0" y="1883170"/>
            <a:ext cx="6045472" cy="880938"/>
          </a:xfrm>
        </p:spPr>
        <p:txBody>
          <a:bodyPr/>
          <a:lstStyle>
            <a:lvl1pPr algn="ct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545454"/>
                </a:solidFill>
                <a:effectLst/>
                <a:uLnTx/>
                <a:uFillTx/>
                <a:latin typeface="Arial" panose="020B0604020202020204" pitchFamily="34" charset="0"/>
                <a:cs typeface="Arial" panose="020B0604020202020204" pitchFamily="34" charset="0"/>
              </a:rPr>
              <a:t>Subhead</a:t>
            </a:r>
            <a:r>
              <a:rPr kumimoji="0" lang="en-US" altLang="en-US" sz="2400" b="0" i="0" u="none" strike="noStrike" kern="1200" cap="none" spc="0" normalizeH="0" noProof="0" dirty="0">
                <a:ln>
                  <a:noFill/>
                </a:ln>
                <a:solidFill>
                  <a:srgbClr val="545454"/>
                </a:solidFill>
                <a:effectLst/>
                <a:uLnTx/>
                <a:uFillTx/>
                <a:latin typeface="Arial" panose="020B0604020202020204" pitchFamily="34" charset="0"/>
                <a:cs typeface="Arial" panose="020B0604020202020204" pitchFamily="34" charset="0"/>
              </a:rPr>
              <a:t> copy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noProof="0" dirty="0">
                <a:ln>
                  <a:noFill/>
                </a:ln>
                <a:solidFill>
                  <a:srgbClr val="545454"/>
                </a:solidFill>
                <a:effectLst/>
                <a:uLnTx/>
                <a:uFillTx/>
                <a:latin typeface="Arial" panose="020B0604020202020204" pitchFamily="34" charset="0"/>
                <a:cs typeface="Arial" panose="020B0604020202020204" pitchFamily="34" charset="0"/>
              </a:rPr>
              <a:t>(aim for 1-2 lines)</a:t>
            </a:r>
            <a:endParaRPr kumimoji="0" lang="en-US" alt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20B1A6E8-8B62-6B1C-B152-A88E7269FBFC}"/>
              </a:ext>
            </a:extLst>
          </p:cNvPr>
          <p:cNvSpPr>
            <a:spLocks noGrp="1"/>
          </p:cNvSpPr>
          <p:nvPr>
            <p:ph type="subTitle" idx="1" hasCustomPrompt="1"/>
          </p:nvPr>
        </p:nvSpPr>
        <p:spPr>
          <a:xfrm>
            <a:off x="263814" y="3207585"/>
            <a:ext cx="5429414" cy="2847981"/>
          </a:xfrm>
        </p:spPr>
        <p:txBody>
          <a:bodyPr>
            <a:noAutofit/>
          </a:bodyPr>
          <a:lstStyle>
            <a:lvl1pPr marL="0" indent="0" algn="l">
              <a:lnSpc>
                <a:spcPct val="100000"/>
              </a:lnSpc>
              <a:buClr>
                <a:srgbClr val="57C6B7"/>
              </a:buCl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a:latin typeface="Arial" panose="020B0604020202020204" pitchFamily="34" charset="0"/>
                <a:cs typeface="Arial" panose="020B0604020202020204" pitchFamily="34" charset="0"/>
              </a:rPr>
              <a:t>Maecenas </a:t>
            </a:r>
            <a:r>
              <a:rPr lang="en-US" sz="2400" dirty="0" err="1">
                <a:latin typeface="Arial" panose="020B0604020202020204" pitchFamily="34" charset="0"/>
                <a:cs typeface="Arial" panose="020B0604020202020204" pitchFamily="34" charset="0"/>
              </a:rPr>
              <a:t>nunc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massa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malesuada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posuere</a:t>
            </a:r>
            <a:r>
              <a:rPr lang="en-US" sz="2400" dirty="0">
                <a:latin typeface="Arial" panose="020B0604020202020204" pitchFamily="34" charset="0"/>
                <a:cs typeface="Arial" panose="020B0604020202020204" pitchFamily="34" charset="0"/>
              </a:rPr>
              <a:t> vitae</a:t>
            </a:r>
          </a:p>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err="1">
                <a:latin typeface="Arial" panose="020B0604020202020204" pitchFamily="34" charset="0"/>
                <a:cs typeface="Arial" panose="020B0604020202020204" pitchFamily="34" charset="0"/>
              </a:rPr>
              <a:t>Nullam</a:t>
            </a:r>
            <a:r>
              <a:rPr lang="en-US" sz="2400" dirty="0">
                <a:latin typeface="Arial" panose="020B0604020202020204" pitchFamily="34" charset="0"/>
                <a:cs typeface="Arial" panose="020B0604020202020204" pitchFamily="34" charset="0"/>
              </a:rPr>
              <a:t> vitae lorem </a:t>
            </a:r>
            <a:r>
              <a:rPr lang="en-US" sz="2400" dirty="0" err="1">
                <a:latin typeface="Arial" panose="020B0604020202020204" pitchFamily="34" charset="0"/>
                <a:cs typeface="Arial" panose="020B0604020202020204" pitchFamily="34" charset="0"/>
              </a:rPr>
              <a:t>justo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lobortis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suscipit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egesta</a:t>
            </a:r>
            <a:endParaRPr lang="en-US" sz="2400" dirty="0">
              <a:latin typeface="Arial" panose="020B0604020202020204" pitchFamily="34" charset="0"/>
              <a:cs typeface="Arial" panose="020B0604020202020204" pitchFamily="34" charset="0"/>
            </a:endParaRPr>
          </a:p>
          <a:p>
            <a:pPr marL="342900" lvl="0" indent="-342900" eaLnBrk="0" fontAlgn="base" hangingPunct="0">
              <a:spcBef>
                <a:spcPct val="0"/>
              </a:spcBef>
              <a:spcAft>
                <a:spcPct val="0"/>
              </a:spcAft>
              <a:buClr>
                <a:srgbClr val="000066"/>
              </a:buClr>
              <a:buFont typeface="Arial" panose="020B0604020202020204" pitchFamily="34" charset="0"/>
              <a:buChar char="•"/>
            </a:pPr>
            <a:r>
              <a:rPr lang="en-US" sz="2400" dirty="0">
                <a:latin typeface="Arial" panose="020B0604020202020204" pitchFamily="34" charset="0"/>
                <a:cs typeface="Arial" panose="020B0604020202020204" pitchFamily="34" charset="0"/>
              </a:rPr>
              <a:t>In </a:t>
            </a:r>
            <a:r>
              <a:rPr lang="en-US" sz="2400" dirty="0" err="1">
                <a:latin typeface="Arial" panose="020B0604020202020204" pitchFamily="34" charset="0"/>
                <a:cs typeface="Arial" panose="020B0604020202020204" pitchFamily="34" charset="0"/>
              </a:rPr>
              <a:t>nisl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orci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volutpat</a:t>
            </a:r>
            <a:r>
              <a:rPr lang="en-US" sz="2400" dirty="0">
                <a:latin typeface="Arial" panose="020B0604020202020204" pitchFamily="34" charset="0"/>
                <a:cs typeface="Arial" panose="020B0604020202020204" pitchFamily="34" charset="0"/>
              </a:rPr>
              <a:t> vel ante </a:t>
            </a:r>
            <a:r>
              <a:rPr lang="en-US" sz="2400" dirty="0" err="1">
                <a:latin typeface="Arial" panose="020B0604020202020204" pitchFamily="34" charset="0"/>
                <a:cs typeface="Arial" panose="020B0604020202020204" pitchFamily="34" charset="0"/>
              </a:rPr>
              <a:t>ut</a:t>
            </a:r>
            <a:r>
              <a:rPr lang="en-US" sz="2400" dirty="0">
                <a:latin typeface="Arial" panose="020B0604020202020204" pitchFamily="34" charset="0"/>
                <a:cs typeface="Arial" panose="020B0604020202020204" pitchFamily="34" charset="0"/>
              </a:rPr>
              <a:t>, vestibulum </a:t>
            </a:r>
            <a:r>
              <a:rPr lang="en-US" sz="2400" dirty="0" err="1">
                <a:latin typeface="Arial" panose="020B0604020202020204" pitchFamily="34" charset="0"/>
                <a:cs typeface="Arial" panose="020B0604020202020204" pitchFamily="34" charset="0"/>
              </a:rPr>
              <a:t>ultrices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est</a:t>
            </a:r>
            <a:endParaRPr lang="en-US" sz="2400" dirty="0">
              <a:latin typeface="Arial" panose="020B0604020202020204" pitchFamily="34" charset="0"/>
              <a:cs typeface="Arial" panose="020B0604020202020204" pitchFamily="34" charset="0"/>
            </a:endParaRPr>
          </a:p>
          <a:p>
            <a:pPr marL="285750" lvl="0" indent="-285750" eaLnBrk="0" fontAlgn="base" hangingPunct="0">
              <a:lnSpc>
                <a:spcPts val="2800"/>
              </a:lnSpc>
              <a:spcBef>
                <a:spcPct val="0"/>
              </a:spcBef>
              <a:spcAft>
                <a:spcPct val="0"/>
              </a:spcAft>
              <a:buClr>
                <a:srgbClr val="3EB4A3"/>
              </a:buClr>
              <a:buFont typeface="Wingdings" pitchFamily="2" charset="2"/>
              <a:buChar char="§"/>
            </a:pPr>
            <a:endParaRPr kumimoji="0" lang="en-US" sz="2000" b="0" i="0" u="none" strike="noStrike" kern="1200" cap="none" spc="0" normalizeH="0" baseline="0" noProof="0" dirty="0">
              <a:ln>
                <a:noFill/>
              </a:ln>
              <a:solidFill>
                <a:srgbClr val="545454"/>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548559A-BB93-5D8E-C0E9-C9F9A39EEF66}"/>
              </a:ext>
            </a:extLst>
          </p:cNvPr>
          <p:cNvSpPr/>
          <p:nvPr userDrawn="1"/>
        </p:nvSpPr>
        <p:spPr>
          <a:xfrm>
            <a:off x="6039015" y="5427912"/>
            <a:ext cx="6152985" cy="1451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C742234-ECEC-18A7-5D20-16E931E30160}"/>
              </a:ext>
            </a:extLst>
          </p:cNvPr>
          <p:cNvSpPr txBox="1"/>
          <p:nvPr userDrawn="1"/>
        </p:nvSpPr>
        <p:spPr>
          <a:xfrm>
            <a:off x="6416799" y="5550902"/>
            <a:ext cx="5405182"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Image caption or supplemental information – adjust height as needed</a:t>
            </a:r>
          </a:p>
          <a:p>
            <a:pPr algn="ctr"/>
            <a:r>
              <a:rPr lang="en-US" sz="2000" dirty="0">
                <a:solidFill>
                  <a:schemeClr val="bg1"/>
                </a:solidFill>
                <a:latin typeface="Arial" panose="020B0604020202020204" pitchFamily="34" charset="0"/>
                <a:cs typeface="Arial" panose="020B0604020202020204" pitchFamily="34" charset="0"/>
              </a:rPr>
              <a:t>*Make sure not to distort display of image</a:t>
            </a:r>
          </a:p>
        </p:txBody>
      </p:sp>
    </p:spTree>
    <p:extLst>
      <p:ext uri="{BB962C8B-B14F-4D97-AF65-F5344CB8AC3E}">
        <p14:creationId xmlns:p14="http://schemas.microsoft.com/office/powerpoint/2010/main" val="4076857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5B32-CEFE-8230-C7EA-4A9D82257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B34B9A-D693-8310-5895-EED004A66C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33E1F8-6003-1C90-FA03-30F32FAC8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4E3D2-A1A1-55B6-8909-245BDF266B0E}"/>
              </a:ext>
            </a:extLst>
          </p:cNvPr>
          <p:cNvSpPr>
            <a:spLocks noGrp="1"/>
          </p:cNvSpPr>
          <p:nvPr>
            <p:ph type="dt" sz="half" idx="10"/>
          </p:nvPr>
        </p:nvSpPr>
        <p:spPr/>
        <p:txBody>
          <a:bodyPr/>
          <a:lstStyle>
            <a:lvl1pPr>
              <a:defRPr b="1">
                <a:solidFill>
                  <a:schemeClr val="bg1"/>
                </a:solidFill>
              </a:defRPr>
            </a:lvl1pPr>
          </a:lstStyle>
          <a:p>
            <a:r>
              <a:rPr lang="en-US"/>
              <a:t>Footer</a:t>
            </a:r>
          </a:p>
        </p:txBody>
      </p:sp>
    </p:spTree>
    <p:extLst>
      <p:ext uri="{BB962C8B-B14F-4D97-AF65-F5344CB8AC3E}">
        <p14:creationId xmlns:p14="http://schemas.microsoft.com/office/powerpoint/2010/main" val="406780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3BAC8C-44BC-A137-6F8E-263C10C59889}"/>
              </a:ext>
            </a:extLst>
          </p:cNvPr>
          <p:cNvSpPr>
            <a:spLocks/>
          </p:cNvSpPr>
          <p:nvPr userDrawn="1"/>
        </p:nvSpPr>
        <p:spPr>
          <a:xfrm>
            <a:off x="-6106" y="6206769"/>
            <a:ext cx="12198106" cy="6512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Text Placeholder 2">
            <a:extLst>
              <a:ext uri="{FF2B5EF4-FFF2-40B4-BE49-F238E27FC236}">
                <a16:creationId xmlns:a16="http://schemas.microsoft.com/office/drawing/2014/main" id="{F2DCEFF9-662B-313D-7D6F-3238DF8B5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z="2800" dirty="0">
                <a:solidFill>
                  <a:schemeClr val="tx2"/>
                </a:solidFill>
                <a:latin typeface="Arial" panose="020B0604020202020204" pitchFamily="34" charset="0"/>
                <a:cs typeface="Arial" panose="020B0604020202020204" pitchFamily="34" charset="0"/>
              </a:rPr>
              <a:t>24 pt. for body copy.</a:t>
            </a:r>
            <a:endParaRPr lang="en-US" dirty="0"/>
          </a:p>
        </p:txBody>
      </p:sp>
      <p:sp>
        <p:nvSpPr>
          <p:cNvPr id="4" name="Date Placeholder 3">
            <a:extLst>
              <a:ext uri="{FF2B5EF4-FFF2-40B4-BE49-F238E27FC236}">
                <a16:creationId xmlns:a16="http://schemas.microsoft.com/office/drawing/2014/main" id="{6F555DB6-67B7-9F27-CF7C-00EC84F89197}"/>
              </a:ext>
            </a:extLst>
          </p:cNvPr>
          <p:cNvSpPr>
            <a:spLocks noGrp="1"/>
          </p:cNvSpPr>
          <p:nvPr>
            <p:ph type="dt" sz="half" idx="2"/>
          </p:nvPr>
        </p:nvSpPr>
        <p:spPr>
          <a:xfrm>
            <a:off x="290201" y="6402379"/>
            <a:ext cx="2743200" cy="365125"/>
          </a:xfrm>
          <a:prstGeom prst="rect">
            <a:avLst/>
          </a:prstGeom>
        </p:spPr>
        <p:txBody>
          <a:bodyPr vert="horz" lIns="91440" tIns="45720" rIns="91440" bIns="45720" rtlCol="0" anchor="ctr"/>
          <a:lstStyle>
            <a:lvl1pPr algn="l">
              <a:defRPr sz="1600" b="0" i="0">
                <a:solidFill>
                  <a:schemeClr val="tx1">
                    <a:tint val="82000"/>
                  </a:schemeClr>
                </a:solidFill>
                <a:latin typeface="Arial" panose="020B0604020202020204" pitchFamily="34" charset="0"/>
              </a:defRPr>
            </a:lvl1pPr>
          </a:lstStyle>
          <a:p>
            <a:r>
              <a:rPr lang="en-US" b="1" dirty="0">
                <a:solidFill>
                  <a:srgbClr val="FFFFFF"/>
                </a:solidFill>
                <a:cs typeface="Arial" panose="020B0604020202020204" pitchFamily="34" charset="0"/>
              </a:rPr>
              <a:t>Footer</a:t>
            </a:r>
          </a:p>
        </p:txBody>
      </p:sp>
      <p:sp>
        <p:nvSpPr>
          <p:cNvPr id="13" name="Round Same Side Corner Rectangle 12">
            <a:extLst>
              <a:ext uri="{FF2B5EF4-FFF2-40B4-BE49-F238E27FC236}">
                <a16:creationId xmlns:a16="http://schemas.microsoft.com/office/drawing/2014/main" id="{6A3B6D04-FF9E-440A-EA04-FC326E8BAC79}"/>
              </a:ext>
            </a:extLst>
          </p:cNvPr>
          <p:cNvSpPr/>
          <p:nvPr userDrawn="1"/>
        </p:nvSpPr>
        <p:spPr>
          <a:xfrm>
            <a:off x="11158907" y="6176962"/>
            <a:ext cx="824051" cy="681037"/>
          </a:xfrm>
          <a:prstGeom prst="round2Same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Roboto Light"/>
              <a:ea typeface="+mn-ea"/>
              <a:cs typeface="+mn-cs"/>
            </a:endParaRPr>
          </a:p>
        </p:txBody>
      </p:sp>
      <p:pic>
        <p:nvPicPr>
          <p:cNvPr id="14" name="Picture 13">
            <a:extLst>
              <a:ext uri="{FF2B5EF4-FFF2-40B4-BE49-F238E27FC236}">
                <a16:creationId xmlns:a16="http://schemas.microsoft.com/office/drawing/2014/main" id="{10734E22-2246-8EC5-0CF9-8FB5513E36D6}"/>
              </a:ext>
            </a:extLst>
          </p:cNvPr>
          <p:cNvPicPr>
            <a:picLocks noChangeAspect="1"/>
          </p:cNvPicPr>
          <p:nvPr userDrawn="1"/>
        </p:nvPicPr>
        <p:blipFill>
          <a:blip r:embed="rId20"/>
          <a:srcRect b="55063"/>
          <a:stretch/>
        </p:blipFill>
        <p:spPr>
          <a:xfrm>
            <a:off x="11266496" y="6380838"/>
            <a:ext cx="619851" cy="274320"/>
          </a:xfrm>
          <a:prstGeom prst="rect">
            <a:avLst/>
          </a:prstGeom>
        </p:spPr>
      </p:pic>
      <p:sp>
        <p:nvSpPr>
          <p:cNvPr id="16" name="Title Placeholder 15">
            <a:extLst>
              <a:ext uri="{FF2B5EF4-FFF2-40B4-BE49-F238E27FC236}">
                <a16:creationId xmlns:a16="http://schemas.microsoft.com/office/drawing/2014/main" id="{D5BA76D2-1A63-A0FC-0872-4285004D36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18653409"/>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778" r:id="rId6"/>
    <p:sldLayoutId id="2147483665" r:id="rId7"/>
    <p:sldLayoutId id="2147483779" r:id="rId8"/>
    <p:sldLayoutId id="2147483656" r:id="rId9"/>
    <p:sldLayoutId id="2147483657" r:id="rId10"/>
    <p:sldLayoutId id="2147483734" r:id="rId11"/>
    <p:sldLayoutId id="2147483700" r:id="rId12"/>
    <p:sldLayoutId id="2147483664" r:id="rId13"/>
    <p:sldLayoutId id="2147483675" r:id="rId14"/>
    <p:sldLayoutId id="2147483689" r:id="rId15"/>
    <p:sldLayoutId id="2147483695" r:id="rId16"/>
    <p:sldLayoutId id="2147483781" r:id="rId17"/>
    <p:sldLayoutId id="2147483801" r:id="rId18"/>
  </p:sldLayoutIdLst>
  <p:hf sldNum="0" hdr="0" ftr="0"/>
  <p:txStyles>
    <p:titleStyle>
      <a:lvl1pPr algn="l" defTabSz="914400" rtl="0" eaLnBrk="1" latinLnBrk="0" hangingPunct="1">
        <a:lnSpc>
          <a:spcPct val="90000"/>
        </a:lnSpc>
        <a:spcBef>
          <a:spcPct val="0"/>
        </a:spcBef>
        <a:buNone/>
        <a:defRPr sz="4400" b="1" i="0" kern="1200">
          <a:solidFill>
            <a:srgbClr val="000066"/>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Clr>
          <a:srgbClr val="000066"/>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Clr>
          <a:srgbClr val="000066"/>
        </a:buClr>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Clr>
          <a:srgbClr val="000066"/>
        </a:buClr>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Clr>
          <a:srgbClr val="000066"/>
        </a:buClr>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Clr>
          <a:srgbClr val="000066"/>
        </a:buClr>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43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3BAC8C-44BC-A137-6F8E-263C10C59889}"/>
              </a:ext>
            </a:extLst>
          </p:cNvPr>
          <p:cNvSpPr>
            <a:spLocks/>
          </p:cNvSpPr>
          <p:nvPr userDrawn="1"/>
        </p:nvSpPr>
        <p:spPr>
          <a:xfrm>
            <a:off x="-6106" y="6206769"/>
            <a:ext cx="12198106" cy="6512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Text Placeholder 2">
            <a:extLst>
              <a:ext uri="{FF2B5EF4-FFF2-40B4-BE49-F238E27FC236}">
                <a16:creationId xmlns:a16="http://schemas.microsoft.com/office/drawing/2014/main" id="{F2DCEFF9-662B-313D-7D6F-3238DF8B5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z="2800" dirty="0">
                <a:solidFill>
                  <a:schemeClr val="tx2"/>
                </a:solidFill>
                <a:latin typeface="Arial" panose="020B0604020202020204" pitchFamily="34" charset="0"/>
                <a:cs typeface="Arial" panose="020B0604020202020204" pitchFamily="34" charset="0"/>
              </a:rPr>
              <a:t>24 pt. for body copy.</a:t>
            </a:r>
            <a:endParaRPr lang="en-US" dirty="0"/>
          </a:p>
        </p:txBody>
      </p:sp>
      <p:sp>
        <p:nvSpPr>
          <p:cNvPr id="4" name="Date Placeholder 3">
            <a:extLst>
              <a:ext uri="{FF2B5EF4-FFF2-40B4-BE49-F238E27FC236}">
                <a16:creationId xmlns:a16="http://schemas.microsoft.com/office/drawing/2014/main" id="{6F555DB6-67B7-9F27-CF7C-00EC84F89197}"/>
              </a:ext>
            </a:extLst>
          </p:cNvPr>
          <p:cNvSpPr>
            <a:spLocks noGrp="1"/>
          </p:cNvSpPr>
          <p:nvPr>
            <p:ph type="dt" sz="half" idx="2"/>
          </p:nvPr>
        </p:nvSpPr>
        <p:spPr>
          <a:xfrm>
            <a:off x="290201" y="6402379"/>
            <a:ext cx="2743200" cy="365125"/>
          </a:xfrm>
          <a:prstGeom prst="rect">
            <a:avLst/>
          </a:prstGeom>
        </p:spPr>
        <p:txBody>
          <a:bodyPr vert="horz" lIns="91440" tIns="45720" rIns="91440" bIns="45720" rtlCol="0" anchor="ctr"/>
          <a:lstStyle>
            <a:lvl1pPr algn="l">
              <a:defRPr sz="1600" b="0" i="0">
                <a:solidFill>
                  <a:schemeClr val="tx1">
                    <a:tint val="82000"/>
                  </a:schemeClr>
                </a:solidFill>
                <a:latin typeface="Arial" panose="020B0604020202020204" pitchFamily="34" charset="0"/>
              </a:defRPr>
            </a:lvl1pPr>
          </a:lstStyle>
          <a:p>
            <a:r>
              <a:rPr lang="en-US" b="1" dirty="0">
                <a:solidFill>
                  <a:srgbClr val="FFFFFF"/>
                </a:solidFill>
                <a:cs typeface="Arial" panose="020B0604020202020204" pitchFamily="34" charset="0"/>
              </a:rPr>
              <a:t>Footer</a:t>
            </a:r>
          </a:p>
        </p:txBody>
      </p:sp>
      <p:sp>
        <p:nvSpPr>
          <p:cNvPr id="13" name="Round Same Side Corner Rectangle 12">
            <a:extLst>
              <a:ext uri="{FF2B5EF4-FFF2-40B4-BE49-F238E27FC236}">
                <a16:creationId xmlns:a16="http://schemas.microsoft.com/office/drawing/2014/main" id="{6A3B6D04-FF9E-440A-EA04-FC326E8BAC79}"/>
              </a:ext>
            </a:extLst>
          </p:cNvPr>
          <p:cNvSpPr/>
          <p:nvPr userDrawn="1"/>
        </p:nvSpPr>
        <p:spPr>
          <a:xfrm>
            <a:off x="11158907" y="6176962"/>
            <a:ext cx="824051" cy="681037"/>
          </a:xfrm>
          <a:prstGeom prst="round2Same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Roboto Light"/>
              <a:ea typeface="+mn-ea"/>
              <a:cs typeface="+mn-cs"/>
            </a:endParaRPr>
          </a:p>
        </p:txBody>
      </p:sp>
      <p:pic>
        <p:nvPicPr>
          <p:cNvPr id="14" name="Picture 13">
            <a:extLst>
              <a:ext uri="{FF2B5EF4-FFF2-40B4-BE49-F238E27FC236}">
                <a16:creationId xmlns:a16="http://schemas.microsoft.com/office/drawing/2014/main" id="{10734E22-2246-8EC5-0CF9-8FB5513E36D6}"/>
              </a:ext>
            </a:extLst>
          </p:cNvPr>
          <p:cNvPicPr>
            <a:picLocks noChangeAspect="1"/>
          </p:cNvPicPr>
          <p:nvPr userDrawn="1"/>
        </p:nvPicPr>
        <p:blipFill>
          <a:blip r:embed="rId20"/>
          <a:srcRect b="55063"/>
          <a:stretch/>
        </p:blipFill>
        <p:spPr>
          <a:xfrm>
            <a:off x="11266496" y="6380838"/>
            <a:ext cx="619851" cy="274320"/>
          </a:xfrm>
          <a:prstGeom prst="rect">
            <a:avLst/>
          </a:prstGeom>
        </p:spPr>
      </p:pic>
      <p:sp>
        <p:nvSpPr>
          <p:cNvPr id="16" name="Title Placeholder 15">
            <a:extLst>
              <a:ext uri="{FF2B5EF4-FFF2-40B4-BE49-F238E27FC236}">
                <a16:creationId xmlns:a16="http://schemas.microsoft.com/office/drawing/2014/main" id="{D5BA76D2-1A63-A0FC-0872-4285004D36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16695887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Lst>
  <p:hf sldNum="0" hdr="0" ftr="0"/>
  <p:txStyles>
    <p:titleStyle>
      <a:lvl1pPr algn="l" defTabSz="914400" rtl="0" eaLnBrk="1" latinLnBrk="0" hangingPunct="1">
        <a:lnSpc>
          <a:spcPct val="90000"/>
        </a:lnSpc>
        <a:spcBef>
          <a:spcPct val="0"/>
        </a:spcBef>
        <a:buNone/>
        <a:defRPr sz="4400" b="1" i="0" kern="1200">
          <a:solidFill>
            <a:srgbClr val="000066"/>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Clr>
          <a:srgbClr val="000066"/>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Clr>
          <a:srgbClr val="000066"/>
        </a:buClr>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Clr>
          <a:srgbClr val="000066"/>
        </a:buClr>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Clr>
          <a:srgbClr val="000066"/>
        </a:buClr>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Clr>
          <a:srgbClr val="000066"/>
        </a:buClr>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6.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36.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6.xml"/><Relationship Id="rId5" Type="http://schemas.openxmlformats.org/officeDocument/2006/relationships/image" Target="../media/image60.sv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player.vimeo.com/video/1014870572?h=0795821e4b&amp;amp;app_id=122963" TargetMode="External"/><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2.tmp"/></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73.tmp"/></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75.tmp"/><Relationship Id="rId4" Type="http://schemas.openxmlformats.org/officeDocument/2006/relationships/image" Target="../media/image74.tmp"/></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1.png"/><Relationship Id="rId7" Type="http://schemas.openxmlformats.org/officeDocument/2006/relationships/image" Target="../media/image79.svg"/><Relationship Id="rId12"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8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90.tmp"/><Relationship Id="rId4" Type="http://schemas.openxmlformats.org/officeDocument/2006/relationships/image" Target="../media/image89.tm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1.tmp"/><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92.tmp"/></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3.tmp"/><Relationship Id="rId7" Type="http://schemas.openxmlformats.org/officeDocument/2006/relationships/image" Target="../media/image97.tmp"/><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96.tmp"/><Relationship Id="rId5" Type="http://schemas.openxmlformats.org/officeDocument/2006/relationships/image" Target="../media/image95.tmp"/><Relationship Id="rId4" Type="http://schemas.openxmlformats.org/officeDocument/2006/relationships/image" Target="../media/image94.tmp"/></Relationships>
</file>

<file path=ppt/slides/_rels/slide32.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71.png"/><Relationship Id="rId4" Type="http://schemas.openxmlformats.org/officeDocument/2006/relationships/image" Target="../media/image99.tmp"/></Relationships>
</file>

<file path=ppt/slides/_rels/slide33.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01.tmp"/></Relationships>
</file>

<file path=ppt/slides/_rels/slide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image" Target="../media/image103.jpeg"/><Relationship Id="rId1" Type="http://schemas.openxmlformats.org/officeDocument/2006/relationships/slideLayout" Target="../slideLayouts/slideLayout36.xml"/><Relationship Id="rId6" Type="http://schemas.openxmlformats.org/officeDocument/2006/relationships/image" Target="../media/image107.jpeg"/><Relationship Id="rId11" Type="http://schemas.openxmlformats.org/officeDocument/2006/relationships/image" Target="../media/image112.tmp"/><Relationship Id="rId5" Type="http://schemas.openxmlformats.org/officeDocument/2006/relationships/image" Target="../media/image106.jpeg"/><Relationship Id="rId10" Type="http://schemas.openxmlformats.org/officeDocument/2006/relationships/image" Target="../media/image111.tmp"/><Relationship Id="rId4" Type="http://schemas.openxmlformats.org/officeDocument/2006/relationships/image" Target="../media/image105.jpeg"/><Relationship Id="rId9" Type="http://schemas.openxmlformats.org/officeDocument/2006/relationships/image" Target="../media/image110.tmp"/></Relationships>
</file>

<file path=ppt/slides/_rels/slide38.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image" Target="../media/image113.tmp"/><Relationship Id="rId1" Type="http://schemas.openxmlformats.org/officeDocument/2006/relationships/slideLayout" Target="../slideLayouts/slideLayout36.xml"/><Relationship Id="rId4" Type="http://schemas.openxmlformats.org/officeDocument/2006/relationships/image" Target="../media/image115.tmp"/></Relationships>
</file>

<file path=ppt/slides/_rels/slide3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36.xml"/><Relationship Id="rId5" Type="http://schemas.openxmlformats.org/officeDocument/2006/relationships/image" Target="../media/image119.jpeg"/><Relationship Id="rId4" Type="http://schemas.openxmlformats.org/officeDocument/2006/relationships/image" Target="../media/image118.tmp"/></Relationships>
</file>

<file path=ppt/slides/_rels/slide4.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120.tmp"/><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png"/><Relationship Id="rId3" Type="http://schemas.openxmlformats.org/officeDocument/2006/relationships/image" Target="../media/image20.svg"/><Relationship Id="rId21" Type="http://schemas.openxmlformats.org/officeDocument/2006/relationships/image" Target="../media/image38.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19" Type="http://schemas.openxmlformats.org/officeDocument/2006/relationships/image" Target="../media/image36.sv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66473-B63B-0031-97F2-7A147E4CE1E3}"/>
            </a:ext>
          </a:extLst>
        </p:cNvPr>
        <p:cNvGrpSpPr/>
        <p:nvPr/>
      </p:nvGrpSpPr>
      <p:grpSpPr>
        <a:xfrm>
          <a:off x="0" y="0"/>
          <a:ext cx="0" cy="0"/>
          <a:chOff x="0" y="0"/>
          <a:chExt cx="0" cy="0"/>
        </a:xfrm>
      </p:grpSpPr>
      <p:pic>
        <p:nvPicPr>
          <p:cNvPr id="5" name="Picture Placeholder 5" descr="A group of people posing for a photo&#10;&#10;Description automatically generated">
            <a:extLst>
              <a:ext uri="{FF2B5EF4-FFF2-40B4-BE49-F238E27FC236}">
                <a16:creationId xmlns:a16="http://schemas.microsoft.com/office/drawing/2014/main" id="{FDE0CAF1-1BC7-C070-7612-DD254A086F0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p:spPr>
      </p:pic>
      <p:sp>
        <p:nvSpPr>
          <p:cNvPr id="6" name="Freeform 65">
            <a:extLst>
              <a:ext uri="{FF2B5EF4-FFF2-40B4-BE49-F238E27FC236}">
                <a16:creationId xmlns:a16="http://schemas.microsoft.com/office/drawing/2014/main" id="{0A4F3BE0-E878-0E1C-A471-DF3EED0FD907}"/>
              </a:ext>
            </a:extLst>
          </p:cNvPr>
          <p:cNvSpPr/>
          <p:nvPr/>
        </p:nvSpPr>
        <p:spPr>
          <a:xfrm>
            <a:off x="0" y="4479755"/>
            <a:ext cx="12192000" cy="2440244"/>
          </a:xfrm>
          <a:prstGeom prst="rect">
            <a:avLst/>
          </a:prstGeom>
          <a:solidFill>
            <a:schemeClr val="accent1">
              <a:alpha val="926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1" i="0" u="none" strike="noStrike" kern="1200" cap="none" spc="0" normalizeH="0" baseline="0" noProof="0" dirty="0">
              <a:ln>
                <a:noFill/>
              </a:ln>
              <a:solidFill>
                <a:srgbClr val="57C6B7"/>
              </a:solidFill>
              <a:effectLst/>
              <a:uLnTx/>
              <a:uFillTx/>
              <a:latin typeface="Arial" panose="020B0604020202020204" pitchFamily="34" charset="0"/>
              <a:cs typeface="Arial" panose="020B0604020202020204" pitchFamily="34" charset="0"/>
            </a:endParaRPr>
          </a:p>
        </p:txBody>
      </p:sp>
      <p:sp>
        <p:nvSpPr>
          <p:cNvPr id="7" name="Text Placeholder 4">
            <a:extLst>
              <a:ext uri="{FF2B5EF4-FFF2-40B4-BE49-F238E27FC236}">
                <a16:creationId xmlns:a16="http://schemas.microsoft.com/office/drawing/2014/main" id="{1E5E0102-B55D-4B38-5505-AB76677E26B6}"/>
              </a:ext>
            </a:extLst>
          </p:cNvPr>
          <p:cNvSpPr txBox="1">
            <a:spLocks/>
          </p:cNvSpPr>
          <p:nvPr/>
        </p:nvSpPr>
        <p:spPr>
          <a:xfrm>
            <a:off x="543762" y="4528077"/>
            <a:ext cx="10317619" cy="1325563"/>
          </a:xfrm>
          <a:prstGeom prst="rect">
            <a:avLst/>
          </a:prstGeom>
        </p:spPr>
        <p:txBody>
          <a:bodyPr anchor="ctr"/>
          <a:lstStyle>
            <a:lvl1pPr marL="0" indent="0" algn="l" defTabSz="914400" rtl="0" eaLnBrk="1" fontAlgn="base" latinLnBrk="0" hangingPunct="1">
              <a:lnSpc>
                <a:spcPct val="100000"/>
              </a:lnSpc>
              <a:spcBef>
                <a:spcPts val="1000"/>
              </a:spcBef>
              <a:spcAft>
                <a:spcPct val="0"/>
              </a:spcAft>
              <a:buClr>
                <a:srgbClr val="000066"/>
              </a:buClr>
              <a:buFont typeface="Arial" panose="020B0604020202020204" pitchFamily="34" charset="0"/>
              <a:buNone/>
              <a:defRPr sz="6600" b="1" i="0" kern="1200">
                <a:solidFill>
                  <a:schemeClr val="bg2"/>
                </a:solidFill>
                <a:latin typeface="+mj-lt"/>
                <a:ea typeface="+mn-ea"/>
                <a:cs typeface="+mn-cs"/>
              </a:defRPr>
            </a:lvl1pPr>
            <a:lvl2pPr marL="685800" indent="-228600" algn="l" defTabSz="914400" rtl="0" eaLnBrk="1" fontAlgn="base" latinLnBrk="0" hangingPunct="1">
              <a:lnSpc>
                <a:spcPct val="90000"/>
              </a:lnSpc>
              <a:spcBef>
                <a:spcPts val="500"/>
              </a:spcBef>
              <a:spcAft>
                <a:spcPct val="0"/>
              </a:spcAft>
              <a:buClr>
                <a:srgbClr val="000066"/>
              </a:buClr>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fontAlgn="base" latinLnBrk="0" hangingPunct="1">
              <a:lnSpc>
                <a:spcPct val="90000"/>
              </a:lnSpc>
              <a:spcBef>
                <a:spcPts val="500"/>
              </a:spcBef>
              <a:spcAft>
                <a:spcPct val="0"/>
              </a:spcAft>
              <a:buClr>
                <a:srgbClr val="000066"/>
              </a:buClr>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fontAlgn="base" latinLnBrk="0" hangingPunct="1">
              <a:lnSpc>
                <a:spcPct val="90000"/>
              </a:lnSpc>
              <a:spcBef>
                <a:spcPts val="500"/>
              </a:spcBef>
              <a:spcAft>
                <a:spcPct val="0"/>
              </a:spcAft>
              <a:buClr>
                <a:srgbClr val="000066"/>
              </a:buClr>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fontAlgn="base" latinLnBrk="0" hangingPunct="1">
              <a:lnSpc>
                <a:spcPct val="90000"/>
              </a:lnSpc>
              <a:spcBef>
                <a:spcPts val="500"/>
              </a:spcBef>
              <a:spcAft>
                <a:spcPct val="0"/>
              </a:spcAft>
              <a:buClr>
                <a:srgbClr val="000066"/>
              </a:buClr>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sz="4800" dirty="0">
                <a:solidFill>
                  <a:schemeClr val="bg1"/>
                </a:solidFill>
                <a:latin typeface="Arial" panose="020B0604020202020204" pitchFamily="34" charset="0"/>
                <a:cs typeface="Arial" panose="020B0604020202020204" pitchFamily="34" charset="0"/>
              </a:rPr>
              <a:t>Advocacy Update</a:t>
            </a:r>
          </a:p>
        </p:txBody>
      </p:sp>
      <p:sp>
        <p:nvSpPr>
          <p:cNvPr id="8" name="Text Placeholder 4">
            <a:extLst>
              <a:ext uri="{FF2B5EF4-FFF2-40B4-BE49-F238E27FC236}">
                <a16:creationId xmlns:a16="http://schemas.microsoft.com/office/drawing/2014/main" id="{87E750EB-4996-00C7-FF09-A52AB4BA57B8}"/>
              </a:ext>
            </a:extLst>
          </p:cNvPr>
          <p:cNvSpPr txBox="1">
            <a:spLocks/>
          </p:cNvSpPr>
          <p:nvPr/>
        </p:nvSpPr>
        <p:spPr>
          <a:xfrm>
            <a:off x="543762" y="5344672"/>
            <a:ext cx="8489128" cy="1238578"/>
          </a:xfrm>
          <a:prstGeom prst="rect">
            <a:avLst/>
          </a:prstGeom>
        </p:spPr>
        <p:txBody>
          <a:bodyPr anchor="ctr"/>
          <a:lstStyle>
            <a:lvl1pPr marL="0" indent="0" algn="l" rtl="0" fontAlgn="base">
              <a:lnSpc>
                <a:spcPct val="100000"/>
              </a:lnSpc>
              <a:spcBef>
                <a:spcPts val="1000"/>
              </a:spcBef>
              <a:spcAft>
                <a:spcPct val="0"/>
              </a:spcAft>
              <a:buFont typeface="Arial" panose="020B0604020202020204" pitchFamily="34" charset="0"/>
              <a:buNone/>
              <a:defRPr sz="6600" b="1" kern="1200">
                <a:solidFill>
                  <a:schemeClr val="bg2"/>
                </a:solidFill>
                <a:latin typeface="+mj-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Sean Neal</a:t>
            </a:r>
            <a:br>
              <a:rPr kumimoji="0" lang="en-US" sz="24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Vice President, Advocacy &amp; Political Affairs</a:t>
            </a:r>
          </a:p>
        </p:txBody>
      </p:sp>
      <p:sp>
        <p:nvSpPr>
          <p:cNvPr id="10" name="Round Same Side Corner Rectangle 9">
            <a:extLst>
              <a:ext uri="{FF2B5EF4-FFF2-40B4-BE49-F238E27FC236}">
                <a16:creationId xmlns:a16="http://schemas.microsoft.com/office/drawing/2014/main" id="{63CF0AED-8B56-49EC-7C03-3C32B1DBADED}"/>
              </a:ext>
            </a:extLst>
          </p:cNvPr>
          <p:cNvSpPr/>
          <p:nvPr/>
        </p:nvSpPr>
        <p:spPr>
          <a:xfrm>
            <a:off x="10815767" y="5804877"/>
            <a:ext cx="1060934" cy="1115120"/>
          </a:xfrm>
          <a:prstGeom prst="round2Same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66"/>
              </a:solidFill>
            </a:endParaRPr>
          </a:p>
        </p:txBody>
      </p:sp>
      <p:pic>
        <p:nvPicPr>
          <p:cNvPr id="11" name="Picture 10">
            <a:extLst>
              <a:ext uri="{FF2B5EF4-FFF2-40B4-BE49-F238E27FC236}">
                <a16:creationId xmlns:a16="http://schemas.microsoft.com/office/drawing/2014/main" id="{483ABB51-F608-D2F7-BA1E-47761717080C}"/>
              </a:ext>
            </a:extLst>
          </p:cNvPr>
          <p:cNvPicPr>
            <a:picLocks noChangeAspect="1"/>
          </p:cNvPicPr>
          <p:nvPr/>
        </p:nvPicPr>
        <p:blipFill>
          <a:blip r:embed="rId4"/>
          <a:stretch>
            <a:fillRect/>
          </a:stretch>
        </p:blipFill>
        <p:spPr>
          <a:xfrm>
            <a:off x="10977808" y="5997268"/>
            <a:ext cx="742775" cy="731520"/>
          </a:xfrm>
          <a:prstGeom prst="rect">
            <a:avLst/>
          </a:prstGeom>
        </p:spPr>
      </p:pic>
    </p:spTree>
    <p:extLst>
      <p:ext uri="{BB962C8B-B14F-4D97-AF65-F5344CB8AC3E}">
        <p14:creationId xmlns:p14="http://schemas.microsoft.com/office/powerpoint/2010/main" val="3406434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3200" dirty="0"/>
              <a:t>Structure of a Congressional Office</a:t>
            </a:r>
          </a:p>
        </p:txBody>
      </p:sp>
      <p:sp>
        <p:nvSpPr>
          <p:cNvPr id="2" name="Rectangle 1">
            <a:extLst>
              <a:ext uri="{FF2B5EF4-FFF2-40B4-BE49-F238E27FC236}">
                <a16:creationId xmlns:a16="http://schemas.microsoft.com/office/drawing/2014/main" id="{C7E7F002-DF74-F51F-A98A-A37021BE7CFC}"/>
              </a:ext>
            </a:extLst>
          </p:cNvPr>
          <p:cNvSpPr/>
          <p:nvPr/>
        </p:nvSpPr>
        <p:spPr>
          <a:xfrm>
            <a:off x="2559253" y="5635214"/>
            <a:ext cx="6221575" cy="184666"/>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400"/>
              </a:spcAft>
              <a:buClrTx/>
              <a:buSzTx/>
              <a:buFontTx/>
              <a:buNone/>
              <a:tabLst/>
              <a:defRPr/>
            </a:pPr>
            <a:r>
              <a:rPr kumimoji="0" lang="en-US" altLang="en-US" sz="600" b="0" i="1"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*Some offices may have “Senior Counsel/Counsel” roles among Policy staff, others may include a “Social Media Director” or “New Media Director” among Communications staff.</a:t>
            </a:r>
          </a:p>
        </p:txBody>
      </p:sp>
      <p:sp>
        <p:nvSpPr>
          <p:cNvPr id="5" name="Rounded Rectangle 6">
            <a:extLst>
              <a:ext uri="{FF2B5EF4-FFF2-40B4-BE49-F238E27FC236}">
                <a16:creationId xmlns:a16="http://schemas.microsoft.com/office/drawing/2014/main" id="{0F4B2419-B9D0-28B2-7315-9634B03FC8B5}"/>
              </a:ext>
            </a:extLst>
          </p:cNvPr>
          <p:cNvSpPr/>
          <p:nvPr/>
        </p:nvSpPr>
        <p:spPr>
          <a:xfrm>
            <a:off x="2558637" y="1507258"/>
            <a:ext cx="7315200" cy="4343400"/>
          </a:xfrm>
          <a:prstGeom prst="roundRect">
            <a:avLst>
              <a:gd name="adj" fmla="val 2245"/>
            </a:avLst>
          </a:prstGeom>
          <a:no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Rectangle 14">
            <a:extLst>
              <a:ext uri="{FF2B5EF4-FFF2-40B4-BE49-F238E27FC236}">
                <a16:creationId xmlns:a16="http://schemas.microsoft.com/office/drawing/2014/main" id="{CF8D854F-0353-10D0-D9AF-8534B5FCEE2D}"/>
              </a:ext>
            </a:extLst>
          </p:cNvPr>
          <p:cNvSpPr>
            <a:spLocks noChangeArrowheads="1"/>
          </p:cNvSpPr>
          <p:nvPr/>
        </p:nvSpPr>
        <p:spPr bwMode="auto">
          <a:xfrm>
            <a:off x="2665826" y="1652385"/>
            <a:ext cx="5486400" cy="262485"/>
          </a:xfrm>
          <a:prstGeom prst="rect">
            <a:avLst/>
          </a:prstGeom>
          <a:noFill/>
          <a:ln>
            <a:noFill/>
          </a:ln>
        </p:spPr>
        <p:txBody>
          <a:bodyPr>
            <a:no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marL="0" marR="0" lvl="0" indent="0" algn="l" defTabSz="811213" rtl="0" eaLnBrk="1" fontAlgn="auto" latinLnBrk="0" hangingPunct="1">
              <a:lnSpc>
                <a:spcPct val="120000"/>
              </a:lnSpc>
              <a:spcBef>
                <a:spcPct val="0"/>
              </a:spcBef>
              <a:spcAft>
                <a:spcPts val="60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Sample organizational structure of a congressional office</a:t>
            </a:r>
          </a:p>
        </p:txBody>
      </p:sp>
      <p:cxnSp>
        <p:nvCxnSpPr>
          <p:cNvPr id="7" name="Straight Connector 6">
            <a:extLst>
              <a:ext uri="{FF2B5EF4-FFF2-40B4-BE49-F238E27FC236}">
                <a16:creationId xmlns:a16="http://schemas.microsoft.com/office/drawing/2014/main" id="{9CE909EF-4041-108A-E379-842706B65C62}"/>
              </a:ext>
            </a:extLst>
          </p:cNvPr>
          <p:cNvCxnSpPr>
            <a:cxnSpLocks/>
          </p:cNvCxnSpPr>
          <p:nvPr/>
        </p:nvCxnSpPr>
        <p:spPr>
          <a:xfrm>
            <a:off x="8737217" y="3202563"/>
            <a:ext cx="0" cy="1318963"/>
          </a:xfrm>
          <a:prstGeom prst="line">
            <a:avLst/>
          </a:prstGeom>
          <a:ln w="3175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5DF02F6E-E275-BF81-FAEC-FC75233C9CC9}"/>
              </a:ext>
            </a:extLst>
          </p:cNvPr>
          <p:cNvSpPr/>
          <p:nvPr/>
        </p:nvSpPr>
        <p:spPr>
          <a:xfrm>
            <a:off x="4977473" y="4934675"/>
            <a:ext cx="4164561" cy="444193"/>
          </a:xfrm>
          <a:prstGeom prst="rect">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anchor="ct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Members of Congress have busy schedules – staffers often have more time to devote to Hill meetings and are more capable of affecting any takeaway</a:t>
            </a:r>
          </a:p>
        </p:txBody>
      </p:sp>
      <p:cxnSp>
        <p:nvCxnSpPr>
          <p:cNvPr id="9" name="Straight Connector 8">
            <a:extLst>
              <a:ext uri="{FF2B5EF4-FFF2-40B4-BE49-F238E27FC236}">
                <a16:creationId xmlns:a16="http://schemas.microsoft.com/office/drawing/2014/main" id="{CFE894CF-8036-81A0-CD77-85ADB8F92F8E}"/>
              </a:ext>
            </a:extLst>
          </p:cNvPr>
          <p:cNvCxnSpPr>
            <a:cxnSpLocks/>
          </p:cNvCxnSpPr>
          <p:nvPr/>
        </p:nvCxnSpPr>
        <p:spPr>
          <a:xfrm>
            <a:off x="3701637" y="3206856"/>
            <a:ext cx="0" cy="1914623"/>
          </a:xfrm>
          <a:prstGeom prst="line">
            <a:avLst/>
          </a:prstGeom>
          <a:ln w="3175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49F42C09-FFB6-9E3D-5EA3-362ADF02848B}"/>
              </a:ext>
            </a:extLst>
          </p:cNvPr>
          <p:cNvSpPr/>
          <p:nvPr/>
        </p:nvSpPr>
        <p:spPr>
          <a:xfrm>
            <a:off x="3015837" y="432411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Legislative Assistant/Aide</a:t>
            </a:r>
          </a:p>
        </p:txBody>
      </p:sp>
      <p:cxnSp>
        <p:nvCxnSpPr>
          <p:cNvPr id="11" name="Straight Connector 10">
            <a:extLst>
              <a:ext uri="{FF2B5EF4-FFF2-40B4-BE49-F238E27FC236}">
                <a16:creationId xmlns:a16="http://schemas.microsoft.com/office/drawing/2014/main" id="{25AB3FF2-1053-B1E4-2C93-76173018AFB4}"/>
              </a:ext>
            </a:extLst>
          </p:cNvPr>
          <p:cNvCxnSpPr/>
          <p:nvPr/>
        </p:nvCxnSpPr>
        <p:spPr>
          <a:xfrm>
            <a:off x="6216237" y="2403830"/>
            <a:ext cx="0" cy="810922"/>
          </a:xfrm>
          <a:prstGeom prst="line">
            <a:avLst/>
          </a:prstGeom>
          <a:ln w="3175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D963B8C-5C26-BAB2-41A3-CC140A6BF3D5}"/>
              </a:ext>
            </a:extLst>
          </p:cNvPr>
          <p:cNvCxnSpPr>
            <a:cxnSpLocks/>
          </p:cNvCxnSpPr>
          <p:nvPr/>
        </p:nvCxnSpPr>
        <p:spPr>
          <a:xfrm>
            <a:off x="5384570" y="3214752"/>
            <a:ext cx="0" cy="1286627"/>
          </a:xfrm>
          <a:prstGeom prst="line">
            <a:avLst/>
          </a:prstGeom>
          <a:ln w="3175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86C5AFE-6A27-91AC-E835-2587D946137E}"/>
              </a:ext>
            </a:extLst>
          </p:cNvPr>
          <p:cNvCxnSpPr>
            <a:cxnSpLocks/>
          </p:cNvCxnSpPr>
          <p:nvPr/>
        </p:nvCxnSpPr>
        <p:spPr>
          <a:xfrm>
            <a:off x="7058690" y="3214752"/>
            <a:ext cx="0" cy="1283728"/>
          </a:xfrm>
          <a:prstGeom prst="line">
            <a:avLst/>
          </a:prstGeom>
          <a:ln w="3175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51">
            <a:extLst>
              <a:ext uri="{FF2B5EF4-FFF2-40B4-BE49-F238E27FC236}">
                <a16:creationId xmlns:a16="http://schemas.microsoft.com/office/drawing/2014/main" id="{4D9D8A1B-281E-FD1B-C731-7D60F467CC03}"/>
              </a:ext>
            </a:extLst>
          </p:cNvPr>
          <p:cNvSpPr txBox="1">
            <a:spLocks noChangeArrowheads="1"/>
          </p:cNvSpPr>
          <p:nvPr/>
        </p:nvSpPr>
        <p:spPr bwMode="auto">
          <a:xfrm>
            <a:off x="3236606" y="3333751"/>
            <a:ext cx="930063" cy="246221"/>
          </a:xfrm>
          <a:prstGeom prst="rect">
            <a:avLst/>
          </a:prstGeom>
          <a:solidFill>
            <a:schemeClr val="bg1"/>
          </a:solidFill>
          <a:ln>
            <a:noFill/>
          </a:ln>
        </p:spPr>
        <p:txBody>
          <a:bodyPr wrap="none">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rPr>
              <a:t>Policy Staff*</a:t>
            </a:r>
          </a:p>
        </p:txBody>
      </p:sp>
      <p:sp>
        <p:nvSpPr>
          <p:cNvPr id="15" name="TextBox 60">
            <a:extLst>
              <a:ext uri="{FF2B5EF4-FFF2-40B4-BE49-F238E27FC236}">
                <a16:creationId xmlns:a16="http://schemas.microsoft.com/office/drawing/2014/main" id="{DE5D0491-ED66-A0D0-6694-450C72499A14}"/>
              </a:ext>
            </a:extLst>
          </p:cNvPr>
          <p:cNvSpPr txBox="1">
            <a:spLocks noChangeArrowheads="1"/>
          </p:cNvSpPr>
          <p:nvPr/>
        </p:nvSpPr>
        <p:spPr bwMode="auto">
          <a:xfrm>
            <a:off x="6624918" y="3347047"/>
            <a:ext cx="867545" cy="246221"/>
          </a:xfrm>
          <a:prstGeom prst="rect">
            <a:avLst/>
          </a:prstGeom>
          <a:solidFill>
            <a:schemeClr val="bg1"/>
          </a:solidFill>
          <a:ln>
            <a:noFill/>
          </a:ln>
        </p:spPr>
        <p:txBody>
          <a:bodyPr wrap="none">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rPr>
              <a:t>Office Staff</a:t>
            </a:r>
          </a:p>
        </p:txBody>
      </p:sp>
      <p:cxnSp>
        <p:nvCxnSpPr>
          <p:cNvPr id="16" name="Straight Connector 15">
            <a:extLst>
              <a:ext uri="{FF2B5EF4-FFF2-40B4-BE49-F238E27FC236}">
                <a16:creationId xmlns:a16="http://schemas.microsoft.com/office/drawing/2014/main" id="{C03163FC-3F4B-EA24-FCF2-DBE2C22ED185}"/>
              </a:ext>
            </a:extLst>
          </p:cNvPr>
          <p:cNvCxnSpPr/>
          <p:nvPr/>
        </p:nvCxnSpPr>
        <p:spPr>
          <a:xfrm>
            <a:off x="3698447" y="3214752"/>
            <a:ext cx="5035580" cy="0"/>
          </a:xfrm>
          <a:prstGeom prst="line">
            <a:avLst/>
          </a:prstGeom>
          <a:ln w="3175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Box 59">
            <a:extLst>
              <a:ext uri="{FF2B5EF4-FFF2-40B4-BE49-F238E27FC236}">
                <a16:creationId xmlns:a16="http://schemas.microsoft.com/office/drawing/2014/main" id="{AD901D72-8384-8452-EDA1-DD9CC0DD8AD3}"/>
              </a:ext>
            </a:extLst>
          </p:cNvPr>
          <p:cNvSpPr txBox="1">
            <a:spLocks noChangeArrowheads="1"/>
          </p:cNvSpPr>
          <p:nvPr/>
        </p:nvSpPr>
        <p:spPr bwMode="auto">
          <a:xfrm>
            <a:off x="4587718" y="3333751"/>
            <a:ext cx="1593706" cy="246221"/>
          </a:xfrm>
          <a:prstGeom prst="rect">
            <a:avLst/>
          </a:prstGeom>
          <a:solidFill>
            <a:schemeClr val="bg1"/>
          </a:solidFill>
          <a:ln>
            <a:noFill/>
          </a:ln>
        </p:spPr>
        <p:txBody>
          <a:bodyPr wrap="none">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rPr>
              <a:t>Communications Staff*</a:t>
            </a:r>
          </a:p>
        </p:txBody>
      </p:sp>
      <p:sp>
        <p:nvSpPr>
          <p:cNvPr id="18" name="Rectangle 17">
            <a:extLst>
              <a:ext uri="{FF2B5EF4-FFF2-40B4-BE49-F238E27FC236}">
                <a16:creationId xmlns:a16="http://schemas.microsoft.com/office/drawing/2014/main" id="{004C7CB8-72A6-54CB-43DF-EA6D0C38B738}"/>
              </a:ext>
            </a:extLst>
          </p:cNvPr>
          <p:cNvSpPr/>
          <p:nvPr/>
        </p:nvSpPr>
        <p:spPr>
          <a:xfrm>
            <a:off x="5530437" y="2627065"/>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Chief of Staff</a:t>
            </a:r>
          </a:p>
        </p:txBody>
      </p:sp>
      <p:sp>
        <p:nvSpPr>
          <p:cNvPr id="19" name="Rectangle 18">
            <a:extLst>
              <a:ext uri="{FF2B5EF4-FFF2-40B4-BE49-F238E27FC236}">
                <a16:creationId xmlns:a16="http://schemas.microsoft.com/office/drawing/2014/main" id="{87725B0D-C56B-4326-6FDE-AAF91A62EBFE}"/>
              </a:ext>
            </a:extLst>
          </p:cNvPr>
          <p:cNvSpPr/>
          <p:nvPr/>
        </p:nvSpPr>
        <p:spPr>
          <a:xfrm>
            <a:off x="4694364" y="432411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Press Secretary/Assistant</a:t>
            </a:r>
          </a:p>
        </p:txBody>
      </p:sp>
      <p:sp>
        <p:nvSpPr>
          <p:cNvPr id="20" name="Rectangle 19">
            <a:extLst>
              <a:ext uri="{FF2B5EF4-FFF2-40B4-BE49-F238E27FC236}">
                <a16:creationId xmlns:a16="http://schemas.microsoft.com/office/drawing/2014/main" id="{A241E29F-1FDE-6565-5CEE-F342976B8A3E}"/>
              </a:ext>
            </a:extLst>
          </p:cNvPr>
          <p:cNvSpPr/>
          <p:nvPr/>
        </p:nvSpPr>
        <p:spPr>
          <a:xfrm>
            <a:off x="6372891" y="432411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Staff Assistant</a:t>
            </a:r>
          </a:p>
        </p:txBody>
      </p:sp>
      <p:sp>
        <p:nvSpPr>
          <p:cNvPr id="21" name="TextBox 60">
            <a:extLst>
              <a:ext uri="{FF2B5EF4-FFF2-40B4-BE49-F238E27FC236}">
                <a16:creationId xmlns:a16="http://schemas.microsoft.com/office/drawing/2014/main" id="{8CAA370D-BDEE-EB1C-EF53-7CEE98F39AEF}"/>
              </a:ext>
            </a:extLst>
          </p:cNvPr>
          <p:cNvSpPr txBox="1">
            <a:spLocks noChangeArrowheads="1"/>
          </p:cNvSpPr>
          <p:nvPr/>
        </p:nvSpPr>
        <p:spPr bwMode="auto">
          <a:xfrm>
            <a:off x="8264171" y="3343469"/>
            <a:ext cx="946093" cy="246221"/>
          </a:xfrm>
          <a:prstGeom prst="rect">
            <a:avLst/>
          </a:prstGeom>
          <a:solidFill>
            <a:schemeClr val="bg1"/>
          </a:solidFill>
          <a:ln>
            <a:noFill/>
          </a:ln>
        </p:spPr>
        <p:txBody>
          <a:bodyPr wrap="none">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rPr>
              <a:t>District Staff</a:t>
            </a:r>
          </a:p>
        </p:txBody>
      </p:sp>
      <p:sp>
        <p:nvSpPr>
          <p:cNvPr id="22" name="Rectangle 21">
            <a:extLst>
              <a:ext uri="{FF2B5EF4-FFF2-40B4-BE49-F238E27FC236}">
                <a16:creationId xmlns:a16="http://schemas.microsoft.com/office/drawing/2014/main" id="{36F2DE6B-3518-CBB9-DD5B-9BF41A175D91}"/>
              </a:ext>
            </a:extLst>
          </p:cNvPr>
          <p:cNvSpPr/>
          <p:nvPr/>
        </p:nvSpPr>
        <p:spPr>
          <a:xfrm>
            <a:off x="5416137" y="2178468"/>
            <a:ext cx="1600200" cy="36576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Member of Congress</a:t>
            </a:r>
          </a:p>
        </p:txBody>
      </p:sp>
      <p:sp>
        <p:nvSpPr>
          <p:cNvPr id="23" name="Rectangle 22">
            <a:extLst>
              <a:ext uri="{FF2B5EF4-FFF2-40B4-BE49-F238E27FC236}">
                <a16:creationId xmlns:a16="http://schemas.microsoft.com/office/drawing/2014/main" id="{C73E8745-B1F7-038A-7FA8-CB5B93E9BAF4}"/>
              </a:ext>
            </a:extLst>
          </p:cNvPr>
          <p:cNvSpPr/>
          <p:nvPr/>
        </p:nvSpPr>
        <p:spPr>
          <a:xfrm>
            <a:off x="3015837" y="4934675"/>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Legislative Correspondent</a:t>
            </a:r>
          </a:p>
        </p:txBody>
      </p:sp>
      <p:sp>
        <p:nvSpPr>
          <p:cNvPr id="24" name="Rectangle 23">
            <a:extLst>
              <a:ext uri="{FF2B5EF4-FFF2-40B4-BE49-F238E27FC236}">
                <a16:creationId xmlns:a16="http://schemas.microsoft.com/office/drawing/2014/main" id="{A1890B61-DB88-320E-4F76-B5D21E3482A5}"/>
              </a:ext>
            </a:extLst>
          </p:cNvPr>
          <p:cNvSpPr/>
          <p:nvPr/>
        </p:nvSpPr>
        <p:spPr>
          <a:xfrm>
            <a:off x="8051417" y="370204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District Director</a:t>
            </a:r>
          </a:p>
        </p:txBody>
      </p:sp>
      <p:sp>
        <p:nvSpPr>
          <p:cNvPr id="25" name="Rectangle 24">
            <a:extLst>
              <a:ext uri="{FF2B5EF4-FFF2-40B4-BE49-F238E27FC236}">
                <a16:creationId xmlns:a16="http://schemas.microsoft.com/office/drawing/2014/main" id="{A514DC05-BE87-B2E7-24AB-FFB2D7C30DED}"/>
              </a:ext>
            </a:extLst>
          </p:cNvPr>
          <p:cNvSpPr/>
          <p:nvPr/>
        </p:nvSpPr>
        <p:spPr>
          <a:xfrm>
            <a:off x="3015837" y="370204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Legislative Director</a:t>
            </a:r>
          </a:p>
        </p:txBody>
      </p:sp>
      <p:sp>
        <p:nvSpPr>
          <p:cNvPr id="26" name="Rectangle 25">
            <a:extLst>
              <a:ext uri="{FF2B5EF4-FFF2-40B4-BE49-F238E27FC236}">
                <a16:creationId xmlns:a16="http://schemas.microsoft.com/office/drawing/2014/main" id="{974B4917-7475-5650-9FD3-8B45A9B7BAE6}"/>
              </a:ext>
            </a:extLst>
          </p:cNvPr>
          <p:cNvSpPr/>
          <p:nvPr/>
        </p:nvSpPr>
        <p:spPr>
          <a:xfrm>
            <a:off x="4694364" y="370204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Communications Director</a:t>
            </a:r>
          </a:p>
        </p:txBody>
      </p:sp>
      <p:sp>
        <p:nvSpPr>
          <p:cNvPr id="27" name="Rectangle 26">
            <a:extLst>
              <a:ext uri="{FF2B5EF4-FFF2-40B4-BE49-F238E27FC236}">
                <a16:creationId xmlns:a16="http://schemas.microsoft.com/office/drawing/2014/main" id="{131ED7CC-7DAD-3C66-8FCF-9F0B468BE06D}"/>
              </a:ext>
            </a:extLst>
          </p:cNvPr>
          <p:cNvSpPr/>
          <p:nvPr/>
        </p:nvSpPr>
        <p:spPr>
          <a:xfrm>
            <a:off x="6372891" y="370204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Personal Assistant/ Scheduler</a:t>
            </a:r>
          </a:p>
        </p:txBody>
      </p:sp>
      <p:sp>
        <p:nvSpPr>
          <p:cNvPr id="28" name="Rectangle 27">
            <a:extLst>
              <a:ext uri="{FF2B5EF4-FFF2-40B4-BE49-F238E27FC236}">
                <a16:creationId xmlns:a16="http://schemas.microsoft.com/office/drawing/2014/main" id="{9BD9C71F-6887-4869-170C-4C756A04B116}"/>
              </a:ext>
            </a:extLst>
          </p:cNvPr>
          <p:cNvSpPr/>
          <p:nvPr/>
        </p:nvSpPr>
        <p:spPr>
          <a:xfrm>
            <a:off x="8051417" y="432411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District Caseworkers</a:t>
            </a:r>
          </a:p>
        </p:txBody>
      </p:sp>
    </p:spTree>
    <p:extLst>
      <p:ext uri="{BB962C8B-B14F-4D97-AF65-F5344CB8AC3E}">
        <p14:creationId xmlns:p14="http://schemas.microsoft.com/office/powerpoint/2010/main" val="1666729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DFBC8-EF59-D645-C7FD-91E52AA710BA}"/>
            </a:ext>
          </a:extLst>
        </p:cNvPr>
        <p:cNvGrpSpPr/>
        <p:nvPr/>
      </p:nvGrpSpPr>
      <p:grpSpPr>
        <a:xfrm>
          <a:off x="0" y="0"/>
          <a:ext cx="0" cy="0"/>
          <a:chOff x="0" y="0"/>
          <a:chExt cx="0" cy="0"/>
        </a:xfrm>
      </p:grpSpPr>
      <p:cxnSp>
        <p:nvCxnSpPr>
          <p:cNvPr id="30" name="Straight Arrow Connector 29">
            <a:extLst>
              <a:ext uri="{FF2B5EF4-FFF2-40B4-BE49-F238E27FC236}">
                <a16:creationId xmlns:a16="http://schemas.microsoft.com/office/drawing/2014/main" id="{126900FB-98AD-5F04-9158-0C30E4E8D352}"/>
              </a:ext>
            </a:extLst>
          </p:cNvPr>
          <p:cNvCxnSpPr>
            <a:cxnSpLocks noChangeAspect="1"/>
          </p:cNvCxnSpPr>
          <p:nvPr/>
        </p:nvCxnSpPr>
        <p:spPr>
          <a:xfrm>
            <a:off x="3540548" y="2198125"/>
            <a:ext cx="0" cy="212445"/>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0627B0C-5F18-B7C4-AA2F-41BCD53F9A8B}"/>
              </a:ext>
            </a:extLst>
          </p:cNvPr>
          <p:cNvCxnSpPr>
            <a:cxnSpLocks noChangeAspect="1"/>
          </p:cNvCxnSpPr>
          <p:nvPr/>
        </p:nvCxnSpPr>
        <p:spPr>
          <a:xfrm>
            <a:off x="6411598" y="2198125"/>
            <a:ext cx="0" cy="212445"/>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9">
            <a:extLst>
              <a:ext uri="{FF2B5EF4-FFF2-40B4-BE49-F238E27FC236}">
                <a16:creationId xmlns:a16="http://schemas.microsoft.com/office/drawing/2014/main" id="{784673C8-A960-75C9-A28C-74E7421B09D2}"/>
              </a:ext>
            </a:extLst>
          </p:cNvPr>
          <p:cNvCxnSpPr>
            <a:cxnSpLocks noChangeAspect="1"/>
          </p:cNvCxnSpPr>
          <p:nvPr/>
        </p:nvCxnSpPr>
        <p:spPr>
          <a:xfrm rot="5400000">
            <a:off x="7338901" y="3288759"/>
            <a:ext cx="393192" cy="1403457"/>
          </a:xfrm>
          <a:prstGeom prst="bentConnector3">
            <a:avLst>
              <a:gd name="adj1" fmla="val 60732"/>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92940D1-3B1F-E74B-29FD-15F0B1F02748}"/>
              </a:ext>
            </a:extLst>
          </p:cNvPr>
          <p:cNvCxnSpPr>
            <a:cxnSpLocks noChangeAspect="1"/>
          </p:cNvCxnSpPr>
          <p:nvPr/>
        </p:nvCxnSpPr>
        <p:spPr>
          <a:xfrm>
            <a:off x="9011821" y="2767839"/>
            <a:ext cx="0" cy="16459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13">
            <a:extLst>
              <a:ext uri="{FF2B5EF4-FFF2-40B4-BE49-F238E27FC236}">
                <a16:creationId xmlns:a16="http://schemas.microsoft.com/office/drawing/2014/main" id="{1921CDBC-2684-A973-CCF7-A79D93CE0F15}"/>
              </a:ext>
            </a:extLst>
          </p:cNvPr>
          <p:cNvSpPr/>
          <p:nvPr/>
        </p:nvSpPr>
        <p:spPr>
          <a:xfrm>
            <a:off x="7159719" y="2958819"/>
            <a:ext cx="3657600" cy="914400"/>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35" name="Rounded Rectangle 14">
            <a:extLst>
              <a:ext uri="{FF2B5EF4-FFF2-40B4-BE49-F238E27FC236}">
                <a16:creationId xmlns:a16="http://schemas.microsoft.com/office/drawing/2014/main" id="{60D9505B-565E-F107-7285-E895991F0F95}"/>
              </a:ext>
            </a:extLst>
          </p:cNvPr>
          <p:cNvSpPr/>
          <p:nvPr/>
        </p:nvSpPr>
        <p:spPr>
          <a:xfrm>
            <a:off x="2461470" y="4222329"/>
            <a:ext cx="8358686" cy="952973"/>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36" name="Rounded Rectangle 15">
            <a:extLst>
              <a:ext uri="{FF2B5EF4-FFF2-40B4-BE49-F238E27FC236}">
                <a16:creationId xmlns:a16="http://schemas.microsoft.com/office/drawing/2014/main" id="{14567B5F-EF3E-5B4F-0039-FD9A823F3907}"/>
              </a:ext>
            </a:extLst>
          </p:cNvPr>
          <p:cNvSpPr/>
          <p:nvPr/>
        </p:nvSpPr>
        <p:spPr>
          <a:xfrm>
            <a:off x="2461474" y="1799005"/>
            <a:ext cx="8355846" cy="956460"/>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37" name="Rounded Rectangle 16">
            <a:extLst>
              <a:ext uri="{FF2B5EF4-FFF2-40B4-BE49-F238E27FC236}">
                <a16:creationId xmlns:a16="http://schemas.microsoft.com/office/drawing/2014/main" id="{6141FD25-D458-431D-B8B3-11BD9C0E28BB}"/>
              </a:ext>
            </a:extLst>
          </p:cNvPr>
          <p:cNvSpPr/>
          <p:nvPr/>
        </p:nvSpPr>
        <p:spPr>
          <a:xfrm>
            <a:off x="2461470" y="1086141"/>
            <a:ext cx="8355849" cy="539708"/>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38" name="Rounded Rectangle 17">
            <a:extLst>
              <a:ext uri="{FF2B5EF4-FFF2-40B4-BE49-F238E27FC236}">
                <a16:creationId xmlns:a16="http://schemas.microsoft.com/office/drawing/2014/main" id="{7759D86C-5EAD-428D-70BF-0343AD65EA1F}"/>
              </a:ext>
            </a:extLst>
          </p:cNvPr>
          <p:cNvSpPr/>
          <p:nvPr/>
        </p:nvSpPr>
        <p:spPr>
          <a:xfrm>
            <a:off x="2461471" y="5361663"/>
            <a:ext cx="8358686" cy="995900"/>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pic>
        <p:nvPicPr>
          <p:cNvPr id="39" name="Picture 10" descr="US Capitol Icon 605803">
            <a:extLst>
              <a:ext uri="{FF2B5EF4-FFF2-40B4-BE49-F238E27FC236}">
                <a16:creationId xmlns:a16="http://schemas.microsoft.com/office/drawing/2014/main" id="{795F7A02-B44C-F9C6-C9EC-6688D5AEB85F}"/>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0856" y="-76401"/>
            <a:ext cx="1129779" cy="112978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DEA2C23B-C9C6-3265-8D7C-0D7EF88149AC}"/>
              </a:ext>
            </a:extLst>
          </p:cNvPr>
          <p:cNvSpPr txBox="1"/>
          <p:nvPr/>
        </p:nvSpPr>
        <p:spPr>
          <a:xfrm>
            <a:off x="669502" y="1086141"/>
            <a:ext cx="1600200" cy="539708"/>
          </a:xfrm>
          <a:prstGeom prst="roundRect">
            <a:avLst>
              <a:gd name="adj" fmla="val 10970"/>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defPPr>
              <a:defRPr lang="en-US"/>
            </a:defPPr>
            <a:lvl1pPr>
              <a:defRPr sz="700" spc="200">
                <a:solidFill>
                  <a:schemeClr val="accent1">
                    <a:lumMod val="75000"/>
                  </a:schemeClr>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defRPr/>
            </a:pPr>
            <a:r>
              <a:rPr lang="en-US" sz="1100" b="1" cap="all" dirty="0">
                <a:solidFill>
                  <a:schemeClr val="bg1"/>
                </a:solidFill>
                <a:latin typeface="+mj-lt"/>
              </a:rPr>
              <a:t>Introduction</a:t>
            </a:r>
          </a:p>
        </p:txBody>
      </p:sp>
      <p:cxnSp>
        <p:nvCxnSpPr>
          <p:cNvPr id="41" name="Elbow Connector 20">
            <a:extLst>
              <a:ext uri="{FF2B5EF4-FFF2-40B4-BE49-F238E27FC236}">
                <a16:creationId xmlns:a16="http://schemas.microsoft.com/office/drawing/2014/main" id="{D10F578A-15D1-FBE0-D50A-87914061C2F0}"/>
              </a:ext>
            </a:extLst>
          </p:cNvPr>
          <p:cNvCxnSpPr>
            <a:cxnSpLocks noChangeAspect="1"/>
          </p:cNvCxnSpPr>
          <p:nvPr/>
        </p:nvCxnSpPr>
        <p:spPr>
          <a:xfrm rot="16200000" flipH="1">
            <a:off x="5935444" y="3289074"/>
            <a:ext cx="393192" cy="1403457"/>
          </a:xfrm>
          <a:prstGeom prst="bentConnector3">
            <a:avLst>
              <a:gd name="adj1" fmla="val 60732"/>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F0BCE6D-182D-8594-C4F0-421BE960E9E2}"/>
              </a:ext>
            </a:extLst>
          </p:cNvPr>
          <p:cNvSpPr txBox="1"/>
          <p:nvPr/>
        </p:nvSpPr>
        <p:spPr>
          <a:xfrm>
            <a:off x="654674" y="1802815"/>
            <a:ext cx="1600200" cy="965024"/>
          </a:xfrm>
          <a:prstGeom prst="roundRect">
            <a:avLst>
              <a:gd name="adj" fmla="val 5554"/>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defPPr>
              <a:defRPr lang="en-US"/>
            </a:defPPr>
            <a:lvl1pPr algn="ctr">
              <a:defRPr sz="700" cap="all" spc="2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100" b="1" dirty="0">
                <a:latin typeface="+mj-lt"/>
              </a:rPr>
              <a:t>Committee consideration</a:t>
            </a:r>
          </a:p>
        </p:txBody>
      </p:sp>
      <p:sp>
        <p:nvSpPr>
          <p:cNvPr id="43" name="Rounded Rectangle 22">
            <a:extLst>
              <a:ext uri="{FF2B5EF4-FFF2-40B4-BE49-F238E27FC236}">
                <a16:creationId xmlns:a16="http://schemas.microsoft.com/office/drawing/2014/main" id="{17CA8C6D-BE61-C1D7-F345-4F6172D18F7B}"/>
              </a:ext>
            </a:extLst>
          </p:cNvPr>
          <p:cNvSpPr/>
          <p:nvPr/>
        </p:nvSpPr>
        <p:spPr>
          <a:xfrm>
            <a:off x="2461473" y="2965196"/>
            <a:ext cx="3687569" cy="914400"/>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44" name="TextBox 43">
            <a:extLst>
              <a:ext uri="{FF2B5EF4-FFF2-40B4-BE49-F238E27FC236}">
                <a16:creationId xmlns:a16="http://schemas.microsoft.com/office/drawing/2014/main" id="{D81CF8D3-36EC-70C4-086E-D2C42C191D11}"/>
              </a:ext>
            </a:extLst>
          </p:cNvPr>
          <p:cNvSpPr txBox="1"/>
          <p:nvPr/>
        </p:nvSpPr>
        <p:spPr>
          <a:xfrm>
            <a:off x="649731" y="2965196"/>
            <a:ext cx="1600200" cy="908023"/>
          </a:xfrm>
          <a:prstGeom prst="roundRect">
            <a:avLst>
              <a:gd name="adj" fmla="val 3936"/>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defPPr>
              <a:defRPr lang="en-US"/>
            </a:defPPr>
            <a:lvl1pPr algn="ctr">
              <a:defRPr sz="700" cap="all" spc="2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300" b="1" dirty="0">
                <a:latin typeface="+mj-lt"/>
              </a:rPr>
              <a:t>Floor debate</a:t>
            </a:r>
          </a:p>
        </p:txBody>
      </p:sp>
      <p:sp>
        <p:nvSpPr>
          <p:cNvPr id="45" name="TextBox 44">
            <a:extLst>
              <a:ext uri="{FF2B5EF4-FFF2-40B4-BE49-F238E27FC236}">
                <a16:creationId xmlns:a16="http://schemas.microsoft.com/office/drawing/2014/main" id="{CCB5B892-84A9-5E99-685A-FABC12B62812}"/>
              </a:ext>
            </a:extLst>
          </p:cNvPr>
          <p:cNvSpPr txBox="1"/>
          <p:nvPr/>
        </p:nvSpPr>
        <p:spPr>
          <a:xfrm>
            <a:off x="659617" y="4222123"/>
            <a:ext cx="1600200" cy="953179"/>
          </a:xfrm>
          <a:prstGeom prst="roundRect">
            <a:avLst>
              <a:gd name="adj" fmla="val 4974"/>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defPPr>
              <a:defRPr lang="en-US"/>
            </a:defPPr>
            <a:lvl1pPr algn="ctr">
              <a:defRPr sz="700" cap="all" spc="2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300" b="1" dirty="0">
                <a:latin typeface="+mj-lt"/>
              </a:rPr>
              <a:t>Final votes/</a:t>
            </a:r>
          </a:p>
          <a:p>
            <a:r>
              <a:rPr lang="en-US" sz="1300" b="1" dirty="0">
                <a:latin typeface="+mj-lt"/>
              </a:rPr>
              <a:t>conference </a:t>
            </a:r>
          </a:p>
          <a:p>
            <a:r>
              <a:rPr lang="en-US" sz="1300" b="1" dirty="0">
                <a:latin typeface="+mj-lt"/>
              </a:rPr>
              <a:t>committee</a:t>
            </a:r>
          </a:p>
        </p:txBody>
      </p:sp>
      <p:sp>
        <p:nvSpPr>
          <p:cNvPr id="46" name="TextBox 45">
            <a:extLst>
              <a:ext uri="{FF2B5EF4-FFF2-40B4-BE49-F238E27FC236}">
                <a16:creationId xmlns:a16="http://schemas.microsoft.com/office/drawing/2014/main" id="{B575509E-B472-9E11-4464-F906206D53AE}"/>
              </a:ext>
            </a:extLst>
          </p:cNvPr>
          <p:cNvSpPr txBox="1"/>
          <p:nvPr/>
        </p:nvSpPr>
        <p:spPr>
          <a:xfrm>
            <a:off x="664560" y="5361663"/>
            <a:ext cx="1600200" cy="995900"/>
          </a:xfrm>
          <a:prstGeom prst="roundRect">
            <a:avLst>
              <a:gd name="adj" fmla="val 5224"/>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defPPr>
              <a:defRPr lang="en-US"/>
            </a:defPPr>
            <a:lvl1pPr algn="ctr">
              <a:defRPr sz="700" cap="all" spc="2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300" b="1" dirty="0">
                <a:latin typeface="+mj-lt"/>
              </a:rPr>
              <a:t>President’s </a:t>
            </a:r>
          </a:p>
          <a:p>
            <a:r>
              <a:rPr lang="en-US" sz="1300" b="1" dirty="0">
                <a:latin typeface="+mj-lt"/>
              </a:rPr>
              <a:t>signature </a:t>
            </a:r>
            <a:br>
              <a:rPr lang="en-US" sz="1300" b="1" dirty="0">
                <a:latin typeface="+mj-lt"/>
              </a:rPr>
            </a:br>
            <a:r>
              <a:rPr lang="en-US" sz="1300" b="1" dirty="0">
                <a:latin typeface="+mj-lt"/>
              </a:rPr>
              <a:t>or veto</a:t>
            </a:r>
          </a:p>
        </p:txBody>
      </p:sp>
      <p:sp>
        <p:nvSpPr>
          <p:cNvPr id="47" name="TextBox 51">
            <a:extLst>
              <a:ext uri="{FF2B5EF4-FFF2-40B4-BE49-F238E27FC236}">
                <a16:creationId xmlns:a16="http://schemas.microsoft.com/office/drawing/2014/main" id="{2712ABEB-80FD-4271-F67E-0170ADA722A8}"/>
              </a:ext>
            </a:extLst>
          </p:cNvPr>
          <p:cNvSpPr txBox="1">
            <a:spLocks noChangeAspect="1" noChangeArrowheads="1"/>
          </p:cNvSpPr>
          <p:nvPr/>
        </p:nvSpPr>
        <p:spPr bwMode="auto">
          <a:xfrm>
            <a:off x="2461472" y="4248340"/>
            <a:ext cx="8132269" cy="943848"/>
          </a:xfrm>
          <a:prstGeom prst="rect">
            <a:avLst/>
          </a:prstGeom>
          <a:noFill/>
          <a:ln>
            <a:noFill/>
          </a:ln>
        </p:spPr>
        <p:txBody>
          <a:bodyPr wrap="square" lIns="182880" anchor="ctr">
            <a:spAutoFit/>
          </a:bodyPr>
          <a:lstStyle>
            <a:lvl1pPr eaLnBrk="0" hangingPunct="0">
              <a:defRPr sz="24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defRPr sz="24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defRPr sz="24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marL="171450" indent="-171450" eaLnBrk="1" hangingPunct="1">
              <a:spcAft>
                <a:spcPts val="200"/>
              </a:spcAft>
              <a:buFont typeface="Arial" panose="020B0604020202020204" pitchFamily="34" charset="0"/>
              <a:buChar char="•"/>
              <a:defRPr/>
            </a:pPr>
            <a:r>
              <a:rPr lang="en-US" altLang="en-US" sz="1300" dirty="0">
                <a:solidFill>
                  <a:srgbClr val="000000"/>
                </a:solidFill>
                <a:latin typeface="+mj-lt"/>
                <a:ea typeface="Georgia" charset="0"/>
                <a:cs typeface="Georgia" charset="0"/>
              </a:rPr>
              <a:t>If both chambers pass an identical bill, it is sent directly to the president</a:t>
            </a:r>
          </a:p>
          <a:p>
            <a:pPr marL="171450" indent="-171450" eaLnBrk="1" hangingPunct="1">
              <a:spcAft>
                <a:spcPts val="200"/>
              </a:spcAft>
              <a:buFont typeface="Arial" panose="020B0604020202020204" pitchFamily="34" charset="0"/>
              <a:buChar char="•"/>
              <a:defRPr/>
            </a:pPr>
            <a:r>
              <a:rPr lang="en-US" altLang="en-US" sz="1300" dirty="0">
                <a:solidFill>
                  <a:srgbClr val="000000"/>
                </a:solidFill>
                <a:latin typeface="+mj-lt"/>
                <a:ea typeface="Georgia" charset="0"/>
                <a:cs typeface="Georgia" charset="0"/>
              </a:rPr>
              <a:t>If they pass different bills, a conference committee is formed of representatives and senators who try and find a compromise</a:t>
            </a:r>
          </a:p>
          <a:p>
            <a:pPr marL="171450" indent="-171450" eaLnBrk="1" hangingPunct="1">
              <a:spcAft>
                <a:spcPts val="200"/>
              </a:spcAft>
              <a:buFont typeface="Arial" panose="020B0604020202020204" pitchFamily="34" charset="0"/>
              <a:buChar char="•"/>
              <a:defRPr/>
            </a:pPr>
            <a:r>
              <a:rPr lang="en-US" altLang="en-US" sz="1300" dirty="0">
                <a:solidFill>
                  <a:srgbClr val="000000"/>
                </a:solidFill>
                <a:latin typeface="+mj-lt"/>
                <a:ea typeface="Georgia" charset="0"/>
                <a:cs typeface="Georgia" charset="0"/>
              </a:rPr>
              <a:t>Bills that pass conference committee must then pass both the House and Senate</a:t>
            </a:r>
          </a:p>
        </p:txBody>
      </p:sp>
      <p:sp>
        <p:nvSpPr>
          <p:cNvPr id="48" name="TextBox 47">
            <a:extLst>
              <a:ext uri="{FF2B5EF4-FFF2-40B4-BE49-F238E27FC236}">
                <a16:creationId xmlns:a16="http://schemas.microsoft.com/office/drawing/2014/main" id="{A4471D50-A580-3C6E-B5CC-A6C90FC7C52D}"/>
              </a:ext>
            </a:extLst>
          </p:cNvPr>
          <p:cNvSpPr txBox="1">
            <a:spLocks noChangeAspect="1"/>
          </p:cNvSpPr>
          <p:nvPr/>
        </p:nvSpPr>
        <p:spPr>
          <a:xfrm>
            <a:off x="2513402" y="1202666"/>
            <a:ext cx="8358685" cy="294750"/>
          </a:xfrm>
          <a:prstGeom prst="rect">
            <a:avLst/>
          </a:prstGeom>
          <a:noFill/>
          <a:ln>
            <a:noFill/>
          </a:ln>
        </p:spPr>
        <p:txBody>
          <a:bodyPr lIns="182880" anchor="ctr"/>
          <a:lstStyle/>
          <a:p>
            <a:pPr algn="ctr">
              <a:defRPr/>
            </a:pPr>
            <a:r>
              <a:rPr lang="en-US" sz="1400" dirty="0">
                <a:solidFill>
                  <a:srgbClr val="000000"/>
                </a:solidFill>
                <a:latin typeface="+mj-lt"/>
                <a:ea typeface="Georgia" charset="0"/>
                <a:cs typeface="Georgia" charset="0"/>
              </a:rPr>
              <a:t>A representative</a:t>
            </a:r>
            <a:r>
              <a:rPr lang="en-US" sz="1400" b="1" dirty="0">
                <a:solidFill>
                  <a:srgbClr val="000000"/>
                </a:solidFill>
                <a:latin typeface="+mj-lt"/>
                <a:ea typeface="Georgia" charset="0"/>
                <a:cs typeface="Georgia" charset="0"/>
              </a:rPr>
              <a:t> </a:t>
            </a:r>
            <a:r>
              <a:rPr lang="en-US" sz="1400" dirty="0">
                <a:solidFill>
                  <a:srgbClr val="000000"/>
                </a:solidFill>
                <a:latin typeface="+mj-lt"/>
                <a:ea typeface="Georgia" charset="0"/>
                <a:cs typeface="Georgia" charset="0"/>
              </a:rPr>
              <a:t>or senator introduces a bill by filing it with the House/Senate clerk</a:t>
            </a:r>
          </a:p>
        </p:txBody>
      </p:sp>
      <p:sp>
        <p:nvSpPr>
          <p:cNvPr id="49" name="TextBox 48">
            <a:extLst>
              <a:ext uri="{FF2B5EF4-FFF2-40B4-BE49-F238E27FC236}">
                <a16:creationId xmlns:a16="http://schemas.microsoft.com/office/drawing/2014/main" id="{A142B2E3-6119-9909-6083-91124502A82C}"/>
              </a:ext>
            </a:extLst>
          </p:cNvPr>
          <p:cNvSpPr txBox="1">
            <a:spLocks noChangeAspect="1"/>
          </p:cNvSpPr>
          <p:nvPr/>
        </p:nvSpPr>
        <p:spPr>
          <a:xfrm>
            <a:off x="2504908" y="3005716"/>
            <a:ext cx="3384904" cy="643964"/>
          </a:xfrm>
          <a:prstGeom prst="rect">
            <a:avLst/>
          </a:prstGeom>
          <a:noFill/>
          <a:ln w="19050" cmpd="sng">
            <a:noFill/>
          </a:ln>
        </p:spPr>
        <p:txBody>
          <a:bodyPr/>
          <a:lstStyle/>
          <a:p>
            <a:pPr algn="ctr">
              <a:spcAft>
                <a:spcPts val="200"/>
              </a:spcAft>
              <a:defRPr/>
            </a:pPr>
            <a:r>
              <a:rPr lang="en-US" sz="1200" b="1" dirty="0">
                <a:solidFill>
                  <a:srgbClr val="000000"/>
                </a:solidFill>
                <a:latin typeface="+mj-lt"/>
                <a:ea typeface="Georgia" charset="0"/>
                <a:cs typeface="Georgia" charset="0"/>
              </a:rPr>
              <a:t>House</a:t>
            </a:r>
          </a:p>
          <a:p>
            <a:pPr marL="288925" indent="-171450">
              <a:spcAft>
                <a:spcPts val="200"/>
              </a:spcAft>
              <a:buFont typeface="Arial" panose="020B0604020202020204" pitchFamily="34" charset="0"/>
              <a:buChar char="•"/>
              <a:defRPr/>
            </a:pPr>
            <a:r>
              <a:rPr lang="en-US" sz="1200" dirty="0">
                <a:solidFill>
                  <a:srgbClr val="000000"/>
                </a:solidFill>
                <a:latin typeface="+mj-lt"/>
                <a:ea typeface="Georgia" charset="0"/>
                <a:cs typeface="Georgia" charset="0"/>
              </a:rPr>
              <a:t>Bill is debated and amended</a:t>
            </a:r>
          </a:p>
          <a:p>
            <a:pPr marL="288925" indent="-171450">
              <a:spcAft>
                <a:spcPts val="200"/>
              </a:spcAft>
              <a:buFont typeface="Arial" panose="020B0604020202020204" pitchFamily="34" charset="0"/>
              <a:buChar char="•"/>
              <a:defRPr/>
            </a:pPr>
            <a:r>
              <a:rPr lang="en-US" sz="1200" dirty="0">
                <a:solidFill>
                  <a:srgbClr val="000000"/>
                </a:solidFill>
                <a:latin typeface="+mj-lt"/>
                <a:ea typeface="Georgia" charset="0"/>
                <a:cs typeface="Georgia" charset="0"/>
              </a:rPr>
              <a:t>Simple majority needed to pass</a:t>
            </a:r>
          </a:p>
        </p:txBody>
      </p:sp>
      <p:sp>
        <p:nvSpPr>
          <p:cNvPr id="50" name="TextBox 42">
            <a:extLst>
              <a:ext uri="{FF2B5EF4-FFF2-40B4-BE49-F238E27FC236}">
                <a16:creationId xmlns:a16="http://schemas.microsoft.com/office/drawing/2014/main" id="{111C9A8A-0705-F45D-DDB7-5DA27EAAC2EE}"/>
              </a:ext>
            </a:extLst>
          </p:cNvPr>
          <p:cNvSpPr txBox="1">
            <a:spLocks noChangeAspect="1" noChangeArrowheads="1"/>
          </p:cNvSpPr>
          <p:nvPr/>
        </p:nvSpPr>
        <p:spPr bwMode="auto">
          <a:xfrm>
            <a:off x="7356092" y="2904999"/>
            <a:ext cx="3264854" cy="822960"/>
          </a:xfrm>
          <a:prstGeom prst="rect">
            <a:avLst/>
          </a:prstGeom>
          <a:noFill/>
          <a:ln w="9525">
            <a:noFill/>
            <a:miter lim="800000"/>
            <a:headEnd/>
            <a:tailEnd/>
          </a:ln>
        </p:spPr>
        <p:txBody>
          <a:bodyPr/>
          <a:lstStyle>
            <a:lvl1pPr eaLnBrk="0" hangingPunct="0">
              <a:defRPr sz="24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defRPr sz="24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defRPr sz="24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spcAft>
                <a:spcPts val="200"/>
              </a:spcAft>
              <a:defRPr/>
            </a:pPr>
            <a:r>
              <a:rPr lang="en-US" altLang="en-US" sz="1200" b="1" dirty="0">
                <a:solidFill>
                  <a:srgbClr val="000000"/>
                </a:solidFill>
                <a:latin typeface="+mj-lt"/>
                <a:ea typeface="Georgia" charset="0"/>
                <a:cs typeface="Georgia" charset="0"/>
              </a:rPr>
              <a:t>Senate</a:t>
            </a:r>
          </a:p>
          <a:p>
            <a:pPr marL="288925" indent="-171450" eaLnBrk="1" hangingPunct="1">
              <a:spcAft>
                <a:spcPts val="200"/>
              </a:spcAft>
              <a:buFont typeface="Arial" panose="020B0604020202020204" pitchFamily="34" charset="0"/>
              <a:buChar char="•"/>
              <a:defRPr/>
            </a:pPr>
            <a:r>
              <a:rPr lang="en-US" altLang="en-US" sz="1200" dirty="0">
                <a:solidFill>
                  <a:srgbClr val="000000"/>
                </a:solidFill>
                <a:latin typeface="+mj-lt"/>
                <a:ea typeface="Georgia" charset="0"/>
                <a:cs typeface="Georgia" charset="0"/>
              </a:rPr>
              <a:t>Bill is debated and amended</a:t>
            </a:r>
          </a:p>
          <a:p>
            <a:pPr marL="288925" indent="-171450" eaLnBrk="1" hangingPunct="1">
              <a:spcAft>
                <a:spcPts val="200"/>
              </a:spcAft>
              <a:buFont typeface="Arial" panose="020B0604020202020204" pitchFamily="34" charset="0"/>
              <a:buChar char="•"/>
              <a:defRPr/>
            </a:pPr>
            <a:r>
              <a:rPr lang="en-US" altLang="en-US" sz="1200" i="1" dirty="0">
                <a:solidFill>
                  <a:srgbClr val="000000"/>
                </a:solidFill>
                <a:latin typeface="+mj-lt"/>
                <a:ea typeface="Georgia" charset="0"/>
                <a:cs typeface="Georgia" charset="0"/>
              </a:rPr>
              <a:t>3/5 majority needed to end debate</a:t>
            </a:r>
          </a:p>
          <a:p>
            <a:pPr marL="288925" indent="-171450" eaLnBrk="1" hangingPunct="1">
              <a:spcAft>
                <a:spcPts val="200"/>
              </a:spcAft>
              <a:buFont typeface="Arial" panose="020B0604020202020204" pitchFamily="34" charset="0"/>
              <a:buChar char="•"/>
              <a:defRPr/>
            </a:pPr>
            <a:r>
              <a:rPr lang="en-US" altLang="en-US" sz="1200" dirty="0">
                <a:solidFill>
                  <a:srgbClr val="000000"/>
                </a:solidFill>
                <a:latin typeface="+mj-lt"/>
                <a:ea typeface="Georgia" charset="0"/>
                <a:cs typeface="Georgia" charset="0"/>
              </a:rPr>
              <a:t>Simple majority needed to pass</a:t>
            </a:r>
          </a:p>
        </p:txBody>
      </p:sp>
      <p:sp>
        <p:nvSpPr>
          <p:cNvPr id="51" name="TextBox 50">
            <a:extLst>
              <a:ext uri="{FF2B5EF4-FFF2-40B4-BE49-F238E27FC236}">
                <a16:creationId xmlns:a16="http://schemas.microsoft.com/office/drawing/2014/main" id="{5C86F4C5-4713-F402-0A17-9754C9275834}"/>
              </a:ext>
            </a:extLst>
          </p:cNvPr>
          <p:cNvSpPr txBox="1">
            <a:spLocks noChangeAspect="1"/>
          </p:cNvSpPr>
          <p:nvPr/>
        </p:nvSpPr>
        <p:spPr>
          <a:xfrm>
            <a:off x="2506145" y="1873321"/>
            <a:ext cx="7931852" cy="789960"/>
          </a:xfrm>
          <a:prstGeom prst="rect">
            <a:avLst/>
          </a:prstGeom>
          <a:noFill/>
          <a:ln>
            <a:noFill/>
          </a:ln>
        </p:spPr>
        <p:txBody>
          <a:bodyPr wrap="square" lIns="182880">
            <a:spAutoFit/>
          </a:bodyPr>
          <a:lstStyle/>
          <a:p>
            <a:pPr marL="171450" indent="-171450">
              <a:spcAft>
                <a:spcPts val="200"/>
              </a:spcAft>
              <a:buFont typeface="Arial" panose="020B0604020202020204" pitchFamily="34" charset="0"/>
              <a:buChar char="•"/>
              <a:defRPr/>
            </a:pPr>
            <a:r>
              <a:rPr lang="en-US" altLang="en-US" sz="1400" dirty="0">
                <a:solidFill>
                  <a:srgbClr val="000000"/>
                </a:solidFill>
                <a:latin typeface="+mj-lt"/>
                <a:ea typeface="Georgia" charset="0"/>
                <a:cs typeface="Georgia" charset="0"/>
              </a:rPr>
              <a:t>Bills are referred to committees for debate, analysis, and amendments</a:t>
            </a:r>
            <a:endParaRPr lang="en-US" sz="1400" dirty="0">
              <a:solidFill>
                <a:srgbClr val="000000"/>
              </a:solidFill>
              <a:latin typeface="+mj-lt"/>
              <a:ea typeface="Georgia" charset="0"/>
              <a:cs typeface="Georgia" charset="0"/>
            </a:endParaRPr>
          </a:p>
          <a:p>
            <a:pPr marL="171450" indent="-171450">
              <a:spcAft>
                <a:spcPts val="200"/>
              </a:spcAft>
              <a:buFont typeface="Arial" panose="020B0604020202020204" pitchFamily="34" charset="0"/>
              <a:buChar char="•"/>
              <a:defRPr/>
            </a:pPr>
            <a:r>
              <a:rPr lang="en-US" sz="1400" dirty="0">
                <a:solidFill>
                  <a:srgbClr val="000000"/>
                </a:solidFill>
                <a:latin typeface="+mj-lt"/>
                <a:ea typeface="Georgia" charset="0"/>
                <a:cs typeface="Georgia" charset="0"/>
              </a:rPr>
              <a:t>Simple majorities are needed to pass committees in both the House and Senate</a:t>
            </a:r>
          </a:p>
          <a:p>
            <a:pPr marL="171450" indent="-171450">
              <a:spcAft>
                <a:spcPts val="200"/>
              </a:spcAft>
              <a:buFont typeface="Arial" panose="020B0604020202020204" pitchFamily="34" charset="0"/>
              <a:buChar char="•"/>
              <a:defRPr/>
            </a:pPr>
            <a:r>
              <a:rPr lang="en-US" sz="1400" dirty="0">
                <a:solidFill>
                  <a:srgbClr val="000000"/>
                </a:solidFill>
                <a:latin typeface="+mj-lt"/>
                <a:ea typeface="Georgia" charset="0"/>
                <a:cs typeface="Georgia" charset="0"/>
              </a:rPr>
              <a:t>Bills are often sent to subcommittees for extra analysis, especially on niche issues</a:t>
            </a:r>
          </a:p>
        </p:txBody>
      </p:sp>
      <p:sp>
        <p:nvSpPr>
          <p:cNvPr id="52" name="TextBox 51">
            <a:extLst>
              <a:ext uri="{FF2B5EF4-FFF2-40B4-BE49-F238E27FC236}">
                <a16:creationId xmlns:a16="http://schemas.microsoft.com/office/drawing/2014/main" id="{993832FC-0625-A50A-9D79-66D4D4943693}"/>
              </a:ext>
            </a:extLst>
          </p:cNvPr>
          <p:cNvSpPr txBox="1">
            <a:spLocks noChangeAspect="1" noChangeArrowheads="1"/>
          </p:cNvSpPr>
          <p:nvPr/>
        </p:nvSpPr>
        <p:spPr bwMode="auto">
          <a:xfrm>
            <a:off x="2461473" y="5455727"/>
            <a:ext cx="7079029" cy="789960"/>
          </a:xfrm>
          <a:prstGeom prst="rect">
            <a:avLst/>
          </a:prstGeom>
          <a:noFill/>
          <a:ln>
            <a:noFill/>
          </a:ln>
        </p:spPr>
        <p:txBody>
          <a:bodyPr wrap="square" lIns="182880" anchor="ctr">
            <a:spAutoFit/>
          </a:bodyPr>
          <a:lstStyle>
            <a:lvl1pPr eaLnBrk="0" hangingPunct="0">
              <a:defRPr sz="24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defRPr sz="24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defRPr sz="24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marL="171450" indent="-171450" eaLnBrk="1" hangingPunct="1">
              <a:spcAft>
                <a:spcPts val="200"/>
              </a:spcAft>
              <a:buFont typeface="Arial" panose="020B0604020202020204" pitchFamily="34" charset="0"/>
              <a:buChar char="•"/>
              <a:defRPr/>
            </a:pPr>
            <a:r>
              <a:rPr lang="en-US" altLang="en-US" sz="1400" dirty="0">
                <a:solidFill>
                  <a:srgbClr val="000000"/>
                </a:solidFill>
                <a:latin typeface="+mj-lt"/>
                <a:ea typeface="Georgia" charset="0"/>
                <a:cs typeface="Georgia" charset="0"/>
              </a:rPr>
              <a:t>A bill becomes </a:t>
            </a:r>
            <a:r>
              <a:rPr lang="en-US" altLang="en-US" sz="1400" b="1" dirty="0">
                <a:solidFill>
                  <a:srgbClr val="000000"/>
                </a:solidFill>
                <a:latin typeface="+mj-lt"/>
                <a:ea typeface="Georgia" charset="0"/>
                <a:cs typeface="Georgia" charset="0"/>
              </a:rPr>
              <a:t>law</a:t>
            </a:r>
            <a:r>
              <a:rPr lang="en-US" altLang="en-US" sz="1400" dirty="0">
                <a:solidFill>
                  <a:srgbClr val="000000"/>
                </a:solidFill>
                <a:latin typeface="+mj-lt"/>
                <a:ea typeface="Georgia" charset="0"/>
                <a:cs typeface="Georgia" charset="0"/>
              </a:rPr>
              <a:t> after a president signs it or after 10 days if they take no action</a:t>
            </a:r>
          </a:p>
          <a:p>
            <a:pPr marL="171450" indent="-171450" eaLnBrk="1" hangingPunct="1">
              <a:spcAft>
                <a:spcPts val="200"/>
              </a:spcAft>
              <a:buFont typeface="Arial" panose="020B0604020202020204" pitchFamily="34" charset="0"/>
              <a:buChar char="•"/>
              <a:defRPr/>
            </a:pPr>
            <a:r>
              <a:rPr lang="en-US" altLang="en-US" sz="1400" dirty="0">
                <a:solidFill>
                  <a:srgbClr val="000000"/>
                </a:solidFill>
                <a:latin typeface="+mj-lt"/>
                <a:ea typeface="Georgia" charset="0"/>
                <a:cs typeface="Georgia" charset="0"/>
              </a:rPr>
              <a:t>The president can reject a bill with a </a:t>
            </a:r>
            <a:r>
              <a:rPr lang="en-US" altLang="en-US" sz="1400" b="1" dirty="0">
                <a:solidFill>
                  <a:srgbClr val="000000"/>
                </a:solidFill>
                <a:latin typeface="+mj-lt"/>
                <a:ea typeface="Georgia" charset="0"/>
                <a:cs typeface="Georgia" charset="0"/>
              </a:rPr>
              <a:t>veto</a:t>
            </a:r>
          </a:p>
          <a:p>
            <a:pPr marL="171450" indent="-171450" eaLnBrk="1" hangingPunct="1">
              <a:spcAft>
                <a:spcPts val="200"/>
              </a:spcAft>
              <a:buFont typeface="Arial" panose="020B0604020202020204" pitchFamily="34" charset="0"/>
              <a:buChar char="•"/>
              <a:defRPr/>
            </a:pPr>
            <a:r>
              <a:rPr lang="en-US" altLang="en-US" sz="1400" dirty="0">
                <a:solidFill>
                  <a:srgbClr val="000000"/>
                </a:solidFill>
                <a:latin typeface="+mj-lt"/>
                <a:ea typeface="Georgia" charset="0"/>
                <a:cs typeface="Georgia" charset="0"/>
              </a:rPr>
              <a:t>Congress can </a:t>
            </a:r>
            <a:r>
              <a:rPr lang="en-US" altLang="en-US" sz="1400" b="1" dirty="0">
                <a:solidFill>
                  <a:srgbClr val="000000"/>
                </a:solidFill>
                <a:latin typeface="+mj-lt"/>
                <a:ea typeface="Georgia" charset="0"/>
                <a:cs typeface="Georgia" charset="0"/>
              </a:rPr>
              <a:t>override</a:t>
            </a:r>
            <a:r>
              <a:rPr lang="en-US" altLang="en-US" sz="1400" dirty="0">
                <a:solidFill>
                  <a:srgbClr val="000000"/>
                </a:solidFill>
                <a:latin typeface="+mj-lt"/>
                <a:ea typeface="Georgia" charset="0"/>
                <a:cs typeface="Georgia" charset="0"/>
              </a:rPr>
              <a:t> the veto by with a 2/3 majority vote in each chamber</a:t>
            </a:r>
          </a:p>
        </p:txBody>
      </p:sp>
      <p:grpSp>
        <p:nvGrpSpPr>
          <p:cNvPr id="53" name="Group 52">
            <a:extLst>
              <a:ext uri="{FF2B5EF4-FFF2-40B4-BE49-F238E27FC236}">
                <a16:creationId xmlns:a16="http://schemas.microsoft.com/office/drawing/2014/main" id="{6F4C642E-90CC-44F5-77DB-CB913BEEEF9C}"/>
              </a:ext>
            </a:extLst>
          </p:cNvPr>
          <p:cNvGrpSpPr/>
          <p:nvPr/>
        </p:nvGrpSpPr>
        <p:grpSpPr>
          <a:xfrm>
            <a:off x="8116136" y="267625"/>
            <a:ext cx="1791369" cy="584519"/>
            <a:chOff x="7893946" y="301808"/>
            <a:chExt cx="1791369" cy="584519"/>
          </a:xfrm>
        </p:grpSpPr>
        <p:sp>
          <p:nvSpPr>
            <p:cNvPr id="54" name="Rounded Rectangle 33">
              <a:extLst>
                <a:ext uri="{FF2B5EF4-FFF2-40B4-BE49-F238E27FC236}">
                  <a16:creationId xmlns:a16="http://schemas.microsoft.com/office/drawing/2014/main" id="{3B8C31BB-334B-3E8A-3DB7-B18AB13405D1}"/>
                </a:ext>
              </a:extLst>
            </p:cNvPr>
            <p:cNvSpPr/>
            <p:nvPr/>
          </p:nvSpPr>
          <p:spPr>
            <a:xfrm>
              <a:off x="7893946" y="301808"/>
              <a:ext cx="1791369" cy="584519"/>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55" name="TextBox 54">
              <a:extLst>
                <a:ext uri="{FF2B5EF4-FFF2-40B4-BE49-F238E27FC236}">
                  <a16:creationId xmlns:a16="http://schemas.microsoft.com/office/drawing/2014/main" id="{96DD7185-03F2-D32B-0877-F7912A668A08}"/>
                </a:ext>
              </a:extLst>
            </p:cNvPr>
            <p:cNvSpPr txBox="1">
              <a:spLocks noChangeAspect="1"/>
            </p:cNvSpPr>
            <p:nvPr/>
          </p:nvSpPr>
          <p:spPr>
            <a:xfrm>
              <a:off x="7893946" y="441376"/>
              <a:ext cx="1791369" cy="267651"/>
            </a:xfrm>
            <a:prstGeom prst="rect">
              <a:avLst/>
            </a:prstGeom>
            <a:noFill/>
            <a:ln>
              <a:noFill/>
            </a:ln>
          </p:spPr>
          <p:txBody>
            <a:bodyPr anchor="ctr"/>
            <a:lstStyle/>
            <a:p>
              <a:pPr algn="ctr">
                <a:defRPr/>
              </a:pPr>
              <a:r>
                <a:rPr lang="en-US" sz="1600" b="1" dirty="0">
                  <a:solidFill>
                    <a:srgbClr val="000000"/>
                  </a:solidFill>
                  <a:latin typeface="+mj-lt"/>
                  <a:ea typeface="Georgia" charset="0"/>
                  <a:cs typeface="Georgia" charset="0"/>
                </a:rPr>
                <a:t>Senate</a:t>
              </a:r>
              <a:endParaRPr lang="en-US" sz="1800" dirty="0">
                <a:solidFill>
                  <a:srgbClr val="000000"/>
                </a:solidFill>
                <a:latin typeface="+mj-lt"/>
                <a:ea typeface="Georgia" charset="0"/>
                <a:cs typeface="Georgia" charset="0"/>
              </a:endParaRPr>
            </a:p>
          </p:txBody>
        </p:sp>
      </p:grpSp>
      <p:pic>
        <p:nvPicPr>
          <p:cNvPr id="56" name="Picture 55">
            <a:extLst>
              <a:ext uri="{FF2B5EF4-FFF2-40B4-BE49-F238E27FC236}">
                <a16:creationId xmlns:a16="http://schemas.microsoft.com/office/drawing/2014/main" id="{3B30E9B0-682F-7DF9-9F09-AB27A32A8B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69783" y="5507635"/>
            <a:ext cx="1148079" cy="738052"/>
          </a:xfrm>
          <a:prstGeom prst="rect">
            <a:avLst/>
          </a:prstGeom>
        </p:spPr>
      </p:pic>
      <p:cxnSp>
        <p:nvCxnSpPr>
          <p:cNvPr id="57" name="Straight Arrow Connector 56">
            <a:extLst>
              <a:ext uri="{FF2B5EF4-FFF2-40B4-BE49-F238E27FC236}">
                <a16:creationId xmlns:a16="http://schemas.microsoft.com/office/drawing/2014/main" id="{77D0DE6B-A4F1-D216-0F70-A1AF36E2028F}"/>
              </a:ext>
            </a:extLst>
          </p:cNvPr>
          <p:cNvCxnSpPr>
            <a:cxnSpLocks noChangeAspect="1"/>
          </p:cNvCxnSpPr>
          <p:nvPr/>
        </p:nvCxnSpPr>
        <p:spPr>
          <a:xfrm>
            <a:off x="4202192" y="2767839"/>
            <a:ext cx="0" cy="16459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9C96F1C-47BB-73D1-D11F-7EF010EE1ECF}"/>
              </a:ext>
            </a:extLst>
          </p:cNvPr>
          <p:cNvCxnSpPr>
            <a:cxnSpLocks noChangeAspect="1"/>
          </p:cNvCxnSpPr>
          <p:nvPr/>
        </p:nvCxnSpPr>
        <p:spPr>
          <a:xfrm>
            <a:off x="4202192" y="1625849"/>
            <a:ext cx="0" cy="16459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90E7C60-9E12-1A1D-A673-415C2DDBEF3F}"/>
              </a:ext>
            </a:extLst>
          </p:cNvPr>
          <p:cNvCxnSpPr>
            <a:cxnSpLocks noChangeAspect="1"/>
          </p:cNvCxnSpPr>
          <p:nvPr/>
        </p:nvCxnSpPr>
        <p:spPr>
          <a:xfrm>
            <a:off x="9011821" y="1625849"/>
            <a:ext cx="0" cy="16459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DCD0BAC-EEF0-7CF5-7B9D-D339EC84A1AF}"/>
              </a:ext>
            </a:extLst>
          </p:cNvPr>
          <p:cNvCxnSpPr>
            <a:cxnSpLocks noChangeAspect="1"/>
          </p:cNvCxnSpPr>
          <p:nvPr/>
        </p:nvCxnSpPr>
        <p:spPr>
          <a:xfrm>
            <a:off x="6822718" y="5204073"/>
            <a:ext cx="0" cy="16459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3DC257F1-C364-5FF5-DE4A-721A7924E3C6}"/>
              </a:ext>
            </a:extLst>
          </p:cNvPr>
          <p:cNvGrpSpPr/>
          <p:nvPr/>
        </p:nvGrpSpPr>
        <p:grpSpPr>
          <a:xfrm>
            <a:off x="3306507" y="261671"/>
            <a:ext cx="1791369" cy="584519"/>
            <a:chOff x="3084317" y="295854"/>
            <a:chExt cx="1791369" cy="584519"/>
          </a:xfrm>
        </p:grpSpPr>
        <p:sp>
          <p:nvSpPr>
            <p:cNvPr id="62" name="Rounded Rectangle 41">
              <a:extLst>
                <a:ext uri="{FF2B5EF4-FFF2-40B4-BE49-F238E27FC236}">
                  <a16:creationId xmlns:a16="http://schemas.microsoft.com/office/drawing/2014/main" id="{90F90110-A5E8-F9B6-00C1-85E00257CEC3}"/>
                </a:ext>
              </a:extLst>
            </p:cNvPr>
            <p:cNvSpPr/>
            <p:nvPr/>
          </p:nvSpPr>
          <p:spPr>
            <a:xfrm>
              <a:off x="3084317" y="295854"/>
              <a:ext cx="1791369" cy="584519"/>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63" name="TextBox 62">
              <a:extLst>
                <a:ext uri="{FF2B5EF4-FFF2-40B4-BE49-F238E27FC236}">
                  <a16:creationId xmlns:a16="http://schemas.microsoft.com/office/drawing/2014/main" id="{1B85CF08-141C-3DA1-3F42-FA67008C0D5E}"/>
                </a:ext>
              </a:extLst>
            </p:cNvPr>
            <p:cNvSpPr txBox="1">
              <a:spLocks noChangeAspect="1"/>
            </p:cNvSpPr>
            <p:nvPr/>
          </p:nvSpPr>
          <p:spPr>
            <a:xfrm>
              <a:off x="3084317" y="454287"/>
              <a:ext cx="1791369" cy="267651"/>
            </a:xfrm>
            <a:prstGeom prst="rect">
              <a:avLst/>
            </a:prstGeom>
            <a:noFill/>
            <a:ln>
              <a:noFill/>
            </a:ln>
          </p:spPr>
          <p:txBody>
            <a:bodyPr anchor="ctr"/>
            <a:lstStyle/>
            <a:p>
              <a:pPr algn="ctr">
                <a:defRPr/>
              </a:pPr>
              <a:r>
                <a:rPr lang="en-US" sz="1600" b="1" dirty="0">
                  <a:solidFill>
                    <a:srgbClr val="000000"/>
                  </a:solidFill>
                  <a:latin typeface="+mj-lt"/>
                  <a:ea typeface="Georgia" charset="0"/>
                  <a:cs typeface="Georgia" charset="0"/>
                </a:rPr>
                <a:t>House of Representatives</a:t>
              </a:r>
              <a:endParaRPr lang="en-US" sz="1600" dirty="0">
                <a:solidFill>
                  <a:srgbClr val="000000"/>
                </a:solidFill>
                <a:latin typeface="+mj-lt"/>
                <a:ea typeface="Georgia" charset="0"/>
                <a:cs typeface="Georgia" charset="0"/>
              </a:endParaRPr>
            </a:p>
          </p:txBody>
        </p:sp>
      </p:grpSp>
    </p:spTree>
    <p:extLst>
      <p:ext uri="{BB962C8B-B14F-4D97-AF65-F5344CB8AC3E}">
        <p14:creationId xmlns:p14="http://schemas.microsoft.com/office/powerpoint/2010/main" val="1614546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3">
            <a:extLst>
              <a:ext uri="{FF2B5EF4-FFF2-40B4-BE49-F238E27FC236}">
                <a16:creationId xmlns:a16="http://schemas.microsoft.com/office/drawing/2014/main" id="{C24D70EE-F362-D86F-7CD9-CEC231855BFB}"/>
              </a:ext>
            </a:extLst>
          </p:cNvPr>
          <p:cNvSpPr>
            <a:spLocks noGrp="1"/>
          </p:cNvSpPr>
          <p:nvPr>
            <p:ph type="title"/>
          </p:nvPr>
        </p:nvSpPr>
        <p:spPr>
          <a:xfrm>
            <a:off x="1384300" y="136525"/>
            <a:ext cx="10515600" cy="654050"/>
          </a:xfrm>
        </p:spPr>
        <p:txBody>
          <a:bodyPr/>
          <a:lstStyle/>
          <a:p>
            <a:r>
              <a:rPr lang="en-US" sz="3000" dirty="0"/>
              <a:t>Bills Face Numerous Obstacles to Passage in Congress</a:t>
            </a:r>
          </a:p>
        </p:txBody>
      </p:sp>
      <p:grpSp>
        <p:nvGrpSpPr>
          <p:cNvPr id="31" name="Group 30">
            <a:extLst>
              <a:ext uri="{FF2B5EF4-FFF2-40B4-BE49-F238E27FC236}">
                <a16:creationId xmlns:a16="http://schemas.microsoft.com/office/drawing/2014/main" id="{D548037E-7F10-7B0B-2B40-99EF175F85FF}"/>
              </a:ext>
            </a:extLst>
          </p:cNvPr>
          <p:cNvGrpSpPr>
            <a:grpSpLocks noChangeAspect="1"/>
          </p:cNvGrpSpPr>
          <p:nvPr/>
        </p:nvGrpSpPr>
        <p:grpSpPr>
          <a:xfrm>
            <a:off x="2286562" y="1351321"/>
            <a:ext cx="7400140" cy="3474538"/>
            <a:chOff x="204002" y="1476174"/>
            <a:chExt cx="8318333" cy="3905652"/>
          </a:xfrm>
        </p:grpSpPr>
        <p:sp>
          <p:nvSpPr>
            <p:cNvPr id="32" name="Right Arrow 6">
              <a:extLst>
                <a:ext uri="{FF2B5EF4-FFF2-40B4-BE49-F238E27FC236}">
                  <a16:creationId xmlns:a16="http://schemas.microsoft.com/office/drawing/2014/main" id="{EBFAE521-A4CF-8ABC-99EA-60CF1A5CE68E}"/>
                </a:ext>
              </a:extLst>
            </p:cNvPr>
            <p:cNvSpPr/>
            <p:nvPr/>
          </p:nvSpPr>
          <p:spPr>
            <a:xfrm rot="10800000">
              <a:off x="1448343" y="4146836"/>
              <a:ext cx="657225"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rgbClr val="FFFFFF"/>
                </a:solidFill>
                <a:latin typeface="+mj-lt"/>
              </a:endParaRPr>
            </a:p>
          </p:txBody>
        </p:sp>
        <p:sp>
          <p:nvSpPr>
            <p:cNvPr id="33" name="Right Arrow 7">
              <a:extLst>
                <a:ext uri="{FF2B5EF4-FFF2-40B4-BE49-F238E27FC236}">
                  <a16:creationId xmlns:a16="http://schemas.microsoft.com/office/drawing/2014/main" id="{8BB89A9A-2A90-2F02-8793-B5C94CA0279B}"/>
                </a:ext>
              </a:extLst>
            </p:cNvPr>
            <p:cNvSpPr/>
            <p:nvPr/>
          </p:nvSpPr>
          <p:spPr>
            <a:xfrm rot="5400000">
              <a:off x="7562215" y="3258046"/>
              <a:ext cx="365760"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chemeClr val="accent1"/>
                </a:solidFill>
                <a:latin typeface="+mj-lt"/>
              </a:endParaRPr>
            </a:p>
          </p:txBody>
        </p:sp>
        <p:sp>
          <p:nvSpPr>
            <p:cNvPr id="34" name="Right Arrow 9">
              <a:extLst>
                <a:ext uri="{FF2B5EF4-FFF2-40B4-BE49-F238E27FC236}">
                  <a16:creationId xmlns:a16="http://schemas.microsoft.com/office/drawing/2014/main" id="{F73E3E6E-FCC3-67C7-1A48-9FFFC22FF7E4}"/>
                </a:ext>
              </a:extLst>
            </p:cNvPr>
            <p:cNvSpPr/>
            <p:nvPr/>
          </p:nvSpPr>
          <p:spPr>
            <a:xfrm>
              <a:off x="4316621" y="2397371"/>
              <a:ext cx="1097280"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chemeClr val="accent1"/>
                </a:solidFill>
                <a:latin typeface="+mj-lt"/>
              </a:endParaRPr>
            </a:p>
          </p:txBody>
        </p:sp>
        <p:sp>
          <p:nvSpPr>
            <p:cNvPr id="35" name="Right Arrow 11">
              <a:extLst>
                <a:ext uri="{FF2B5EF4-FFF2-40B4-BE49-F238E27FC236}">
                  <a16:creationId xmlns:a16="http://schemas.microsoft.com/office/drawing/2014/main" id="{5D5EC782-AD04-356B-7342-3F902E76C16E}"/>
                </a:ext>
              </a:extLst>
            </p:cNvPr>
            <p:cNvSpPr/>
            <p:nvPr/>
          </p:nvSpPr>
          <p:spPr>
            <a:xfrm>
              <a:off x="6100312" y="2398959"/>
              <a:ext cx="1097280"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chemeClr val="accent1"/>
                </a:solidFill>
                <a:latin typeface="+mj-lt"/>
              </a:endParaRPr>
            </a:p>
          </p:txBody>
        </p:sp>
        <p:sp>
          <p:nvSpPr>
            <p:cNvPr id="36" name="Right Arrow 12">
              <a:extLst>
                <a:ext uri="{FF2B5EF4-FFF2-40B4-BE49-F238E27FC236}">
                  <a16:creationId xmlns:a16="http://schemas.microsoft.com/office/drawing/2014/main" id="{34314B4E-EA24-B092-A67C-4587DE059A4E}"/>
                </a:ext>
              </a:extLst>
            </p:cNvPr>
            <p:cNvSpPr/>
            <p:nvPr/>
          </p:nvSpPr>
          <p:spPr>
            <a:xfrm rot="10800000">
              <a:off x="2838866" y="4148423"/>
              <a:ext cx="1097280"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rgbClr val="FFFFFF"/>
                </a:solidFill>
                <a:latin typeface="+mj-lt"/>
              </a:endParaRPr>
            </a:p>
          </p:txBody>
        </p:sp>
        <p:sp>
          <p:nvSpPr>
            <p:cNvPr id="37" name="Right Arrow 13">
              <a:extLst>
                <a:ext uri="{FF2B5EF4-FFF2-40B4-BE49-F238E27FC236}">
                  <a16:creationId xmlns:a16="http://schemas.microsoft.com/office/drawing/2014/main" id="{88352EF4-5B04-CF49-5FC8-368AFB9655B8}"/>
                </a:ext>
              </a:extLst>
            </p:cNvPr>
            <p:cNvSpPr/>
            <p:nvPr/>
          </p:nvSpPr>
          <p:spPr>
            <a:xfrm>
              <a:off x="2526110" y="2398959"/>
              <a:ext cx="1097280" cy="182880"/>
            </a:xfrm>
            <a:prstGeom prst="rightArrow">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en-US" sz="1600" dirty="0">
                <a:latin typeface="+mj-lt"/>
              </a:endParaRPr>
            </a:p>
          </p:txBody>
        </p:sp>
        <p:sp>
          <p:nvSpPr>
            <p:cNvPr id="38" name="Right Arrow 14">
              <a:extLst>
                <a:ext uri="{FF2B5EF4-FFF2-40B4-BE49-F238E27FC236}">
                  <a16:creationId xmlns:a16="http://schemas.microsoft.com/office/drawing/2014/main" id="{62FDC0B1-AB91-DDB4-0F90-8F09A56B6B14}"/>
                </a:ext>
              </a:extLst>
            </p:cNvPr>
            <p:cNvSpPr/>
            <p:nvPr/>
          </p:nvSpPr>
          <p:spPr>
            <a:xfrm rot="10800000">
              <a:off x="4640488" y="4146836"/>
              <a:ext cx="1097280"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rgbClr val="FFFFFF"/>
                </a:solidFill>
                <a:latin typeface="+mj-lt"/>
              </a:endParaRPr>
            </a:p>
          </p:txBody>
        </p:sp>
        <p:sp>
          <p:nvSpPr>
            <p:cNvPr id="39" name="Right Arrow 15">
              <a:extLst>
                <a:ext uri="{FF2B5EF4-FFF2-40B4-BE49-F238E27FC236}">
                  <a16:creationId xmlns:a16="http://schemas.microsoft.com/office/drawing/2014/main" id="{14074C7A-944A-0120-DD59-202B9D01A16A}"/>
                </a:ext>
              </a:extLst>
            </p:cNvPr>
            <p:cNvSpPr/>
            <p:nvPr/>
          </p:nvSpPr>
          <p:spPr>
            <a:xfrm rot="10800000">
              <a:off x="6438935" y="4146836"/>
              <a:ext cx="1097280"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rgbClr val="FFFFFF"/>
                </a:solidFill>
                <a:latin typeface="+mj-lt"/>
              </a:endParaRPr>
            </a:p>
          </p:txBody>
        </p:sp>
        <p:cxnSp>
          <p:nvCxnSpPr>
            <p:cNvPr id="40" name="Straight Arrow Connector 39">
              <a:extLst>
                <a:ext uri="{FF2B5EF4-FFF2-40B4-BE49-F238E27FC236}">
                  <a16:creationId xmlns:a16="http://schemas.microsoft.com/office/drawing/2014/main" id="{9DC01687-A0AA-36B1-B8B6-1A6869B1B738}"/>
                </a:ext>
              </a:extLst>
            </p:cNvPr>
            <p:cNvCxnSpPr>
              <a:cxnSpLocks/>
            </p:cNvCxnSpPr>
            <p:nvPr/>
          </p:nvCxnSpPr>
          <p:spPr>
            <a:xfrm flipV="1">
              <a:off x="7745095" y="1658205"/>
              <a:ext cx="0" cy="640080"/>
            </a:xfrm>
            <a:prstGeom prst="straightConnector1">
              <a:avLst/>
            </a:prstGeom>
            <a:ln w="38100">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7341CE57-DF5E-3F32-0C9F-D1FEE34AE7CE}"/>
                </a:ext>
              </a:extLst>
            </p:cNvPr>
            <p:cNvCxnSpPr>
              <a:cxnSpLocks/>
            </p:cNvCxnSpPr>
            <p:nvPr/>
          </p:nvCxnSpPr>
          <p:spPr>
            <a:xfrm flipV="1">
              <a:off x="5920426" y="1658205"/>
              <a:ext cx="0" cy="640080"/>
            </a:xfrm>
            <a:prstGeom prst="straightConnector1">
              <a:avLst/>
            </a:prstGeom>
            <a:ln w="38100">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34A24CD5-285A-EEAD-3458-B56F4B880017}"/>
                </a:ext>
              </a:extLst>
            </p:cNvPr>
            <p:cNvCxnSpPr>
              <a:cxnSpLocks/>
            </p:cNvCxnSpPr>
            <p:nvPr/>
          </p:nvCxnSpPr>
          <p:spPr>
            <a:xfrm flipV="1">
              <a:off x="4115695" y="1658205"/>
              <a:ext cx="0" cy="640080"/>
            </a:xfrm>
            <a:prstGeom prst="straightConnector1">
              <a:avLst/>
            </a:prstGeom>
            <a:ln w="38100">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A099C1D7-11CC-F3DD-8AB6-42E4B5D13EB9}"/>
                </a:ext>
              </a:extLst>
            </p:cNvPr>
            <p:cNvCxnSpPr>
              <a:cxnSpLocks/>
            </p:cNvCxnSpPr>
            <p:nvPr/>
          </p:nvCxnSpPr>
          <p:spPr>
            <a:xfrm flipV="1">
              <a:off x="2335576" y="4481543"/>
              <a:ext cx="0" cy="640080"/>
            </a:xfrm>
            <a:prstGeom prst="straightConnector1">
              <a:avLst/>
            </a:prstGeom>
            <a:ln w="38100">
              <a:solidFill>
                <a:schemeClr val="accent3">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7EEAD855-54F1-184E-78AD-E843664CFD97}"/>
                </a:ext>
              </a:extLst>
            </p:cNvPr>
            <p:cNvCxnSpPr>
              <a:cxnSpLocks/>
            </p:cNvCxnSpPr>
            <p:nvPr/>
          </p:nvCxnSpPr>
          <p:spPr>
            <a:xfrm flipV="1">
              <a:off x="4115695" y="4481543"/>
              <a:ext cx="0" cy="640080"/>
            </a:xfrm>
            <a:prstGeom prst="straightConnector1">
              <a:avLst/>
            </a:prstGeom>
            <a:ln w="38100">
              <a:solidFill>
                <a:schemeClr val="accent3">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49450BF1-4DFE-5AF8-8FB1-5FF779078566}"/>
                </a:ext>
              </a:extLst>
            </p:cNvPr>
            <p:cNvCxnSpPr>
              <a:cxnSpLocks/>
            </p:cNvCxnSpPr>
            <p:nvPr/>
          </p:nvCxnSpPr>
          <p:spPr>
            <a:xfrm flipV="1">
              <a:off x="5920426" y="4481543"/>
              <a:ext cx="0" cy="640080"/>
            </a:xfrm>
            <a:prstGeom prst="straightConnector1">
              <a:avLst/>
            </a:prstGeom>
            <a:ln w="38100">
              <a:solidFill>
                <a:schemeClr val="accent3">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48AF33A4-50F3-D7CA-89C7-FF42D4C02AEA}"/>
                </a:ext>
              </a:extLst>
            </p:cNvPr>
            <p:cNvCxnSpPr>
              <a:cxnSpLocks/>
            </p:cNvCxnSpPr>
            <p:nvPr/>
          </p:nvCxnSpPr>
          <p:spPr>
            <a:xfrm flipV="1">
              <a:off x="7745095" y="4481543"/>
              <a:ext cx="0" cy="640080"/>
            </a:xfrm>
            <a:prstGeom prst="straightConnector1">
              <a:avLst/>
            </a:prstGeom>
            <a:ln w="38100">
              <a:solidFill>
                <a:schemeClr val="accent3">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40D63EDF-1B98-90C5-624E-4FDC6C414FB1}"/>
                </a:ext>
              </a:extLst>
            </p:cNvPr>
            <p:cNvSpPr/>
            <p:nvPr/>
          </p:nvSpPr>
          <p:spPr>
            <a:xfrm>
              <a:off x="3696595" y="2071299"/>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sp>
          <p:nvSpPr>
            <p:cNvPr id="48" name="Oval 47">
              <a:extLst>
                <a:ext uri="{FF2B5EF4-FFF2-40B4-BE49-F238E27FC236}">
                  <a16:creationId xmlns:a16="http://schemas.microsoft.com/office/drawing/2014/main" id="{FD6C05B0-F096-8442-B8C2-CA4F91F4D77F}"/>
                </a:ext>
              </a:extLst>
            </p:cNvPr>
            <p:cNvSpPr/>
            <p:nvPr/>
          </p:nvSpPr>
          <p:spPr>
            <a:xfrm>
              <a:off x="5501326" y="2071299"/>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sp>
          <p:nvSpPr>
            <p:cNvPr id="49" name="Oval 48">
              <a:extLst>
                <a:ext uri="{FF2B5EF4-FFF2-40B4-BE49-F238E27FC236}">
                  <a16:creationId xmlns:a16="http://schemas.microsoft.com/office/drawing/2014/main" id="{E2453351-6134-4CF5-997B-EAEFCE992F41}"/>
                </a:ext>
              </a:extLst>
            </p:cNvPr>
            <p:cNvSpPr/>
            <p:nvPr/>
          </p:nvSpPr>
          <p:spPr>
            <a:xfrm>
              <a:off x="7325995" y="2071299"/>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sp>
          <p:nvSpPr>
            <p:cNvPr id="50" name="Oval 49">
              <a:extLst>
                <a:ext uri="{FF2B5EF4-FFF2-40B4-BE49-F238E27FC236}">
                  <a16:creationId xmlns:a16="http://schemas.microsoft.com/office/drawing/2014/main" id="{60F64DE1-57A0-2B6A-5013-2A9FFC491828}"/>
                </a:ext>
              </a:extLst>
            </p:cNvPr>
            <p:cNvSpPr/>
            <p:nvPr/>
          </p:nvSpPr>
          <p:spPr>
            <a:xfrm>
              <a:off x="1916476" y="2069711"/>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rgbClr val="FFFFFF"/>
                </a:solidFill>
                <a:latin typeface="+mj-lt"/>
              </a:endParaRPr>
            </a:p>
          </p:txBody>
        </p:sp>
        <p:sp>
          <p:nvSpPr>
            <p:cNvPr id="51" name="TextBox 4">
              <a:extLst>
                <a:ext uri="{FF2B5EF4-FFF2-40B4-BE49-F238E27FC236}">
                  <a16:creationId xmlns:a16="http://schemas.microsoft.com/office/drawing/2014/main" id="{6FA260C1-C388-8FD1-0E43-ADA2C24E92EB}"/>
                </a:ext>
              </a:extLst>
            </p:cNvPr>
            <p:cNvSpPr txBox="1">
              <a:spLocks noChangeArrowheads="1"/>
            </p:cNvSpPr>
            <p:nvPr/>
          </p:nvSpPr>
          <p:spPr bwMode="auto">
            <a:xfrm>
              <a:off x="3338455" y="1488614"/>
              <a:ext cx="1554480" cy="457200"/>
            </a:xfrm>
            <a:prstGeom prst="roundRect">
              <a:avLst/>
            </a:prstGeom>
            <a:solidFill>
              <a:srgbClr val="000066"/>
            </a:solidFill>
            <a:ln w="25400">
              <a:noFill/>
              <a:prstDash val="solid"/>
              <a:miter lim="800000"/>
              <a:headEnd/>
              <a:tailEnd/>
            </a:ln>
          </p:spPr>
          <p:txBody>
            <a:bodyPr lIns="45720" tIns="91440" rIns="4572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b="1" dirty="0">
                  <a:solidFill>
                    <a:schemeClr val="bg1"/>
                  </a:solidFill>
                  <a:latin typeface="+mj-lt"/>
                </a:rPr>
                <a:t>Bill is ignored by full committee</a:t>
              </a:r>
            </a:p>
          </p:txBody>
        </p:sp>
        <p:sp>
          <p:nvSpPr>
            <p:cNvPr id="52" name="TextBox 44">
              <a:extLst>
                <a:ext uri="{FF2B5EF4-FFF2-40B4-BE49-F238E27FC236}">
                  <a16:creationId xmlns:a16="http://schemas.microsoft.com/office/drawing/2014/main" id="{C15023A4-5652-CEC5-9A0E-F451B0324D65}"/>
                </a:ext>
              </a:extLst>
            </p:cNvPr>
            <p:cNvSpPr txBox="1">
              <a:spLocks noChangeArrowheads="1"/>
            </p:cNvSpPr>
            <p:nvPr/>
          </p:nvSpPr>
          <p:spPr bwMode="auto">
            <a:xfrm>
              <a:off x="5143186" y="1476174"/>
              <a:ext cx="1554480" cy="457200"/>
            </a:xfrm>
            <a:prstGeom prst="roundRect">
              <a:avLst/>
            </a:prstGeom>
            <a:solidFill>
              <a:srgbClr val="000066"/>
            </a:solidFill>
            <a:ln w="25400">
              <a:noFill/>
              <a:prstDash val="solid"/>
              <a:miter lim="800000"/>
              <a:headEnd/>
              <a:tailEnd/>
            </a:ln>
          </p:spPr>
          <p:txBody>
            <a:bodyPr lIns="45720" tIns="91440" rIns="4572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b="1" dirty="0">
                  <a:solidFill>
                    <a:schemeClr val="bg1"/>
                  </a:solidFill>
                  <a:latin typeface="+mj-lt"/>
                </a:rPr>
                <a:t>Bill fails passage in subcommittee vote</a:t>
              </a:r>
            </a:p>
          </p:txBody>
        </p:sp>
        <p:sp>
          <p:nvSpPr>
            <p:cNvPr id="53" name="TextBox 45">
              <a:extLst>
                <a:ext uri="{FF2B5EF4-FFF2-40B4-BE49-F238E27FC236}">
                  <a16:creationId xmlns:a16="http://schemas.microsoft.com/office/drawing/2014/main" id="{3FCC1553-D310-9023-E089-C86136BB44FD}"/>
                </a:ext>
              </a:extLst>
            </p:cNvPr>
            <p:cNvSpPr txBox="1">
              <a:spLocks noChangeArrowheads="1"/>
            </p:cNvSpPr>
            <p:nvPr/>
          </p:nvSpPr>
          <p:spPr bwMode="auto">
            <a:xfrm>
              <a:off x="6967855" y="1476174"/>
              <a:ext cx="1554480" cy="457200"/>
            </a:xfrm>
            <a:prstGeom prst="roundRect">
              <a:avLst/>
            </a:prstGeom>
            <a:solidFill>
              <a:srgbClr val="000066"/>
            </a:solidFill>
            <a:ln w="25400">
              <a:noFill/>
              <a:prstDash val="solid"/>
              <a:miter lim="800000"/>
              <a:headEnd/>
              <a:tailEnd/>
            </a:ln>
          </p:spPr>
          <p:txBody>
            <a:bodyPr lIns="45720" tIns="91440" rIns="4572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b="1" dirty="0">
                  <a:solidFill>
                    <a:schemeClr val="bg1"/>
                  </a:solidFill>
                  <a:latin typeface="+mj-lt"/>
                </a:rPr>
                <a:t>Bill fails passage in full committee vote</a:t>
              </a:r>
            </a:p>
          </p:txBody>
        </p:sp>
        <p:sp>
          <p:nvSpPr>
            <p:cNvPr id="54" name="TextBox 46">
              <a:extLst>
                <a:ext uri="{FF2B5EF4-FFF2-40B4-BE49-F238E27FC236}">
                  <a16:creationId xmlns:a16="http://schemas.microsoft.com/office/drawing/2014/main" id="{FBCFF877-D4FB-E5A3-8BFD-C098E726BC11}"/>
                </a:ext>
              </a:extLst>
            </p:cNvPr>
            <p:cNvSpPr txBox="1">
              <a:spLocks noChangeArrowheads="1"/>
            </p:cNvSpPr>
            <p:nvPr/>
          </p:nvSpPr>
          <p:spPr bwMode="auto">
            <a:xfrm>
              <a:off x="6863005" y="4732222"/>
              <a:ext cx="1593178" cy="640080"/>
            </a:xfrm>
            <a:prstGeom prst="roundRect">
              <a:avLst/>
            </a:prstGeom>
            <a:solidFill>
              <a:srgbClr val="000066"/>
            </a:solidFill>
            <a:ln w="25400">
              <a:noFill/>
              <a:prstDash val="solid"/>
              <a:miter lim="800000"/>
              <a:headEnd/>
              <a:tailEnd/>
            </a:ln>
          </p:spPr>
          <p:txBody>
            <a:bodyPr lIns="45720" tIns="91440" rIns="4572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900" b="1" dirty="0">
                  <a:solidFill>
                    <a:schemeClr val="bg1"/>
                  </a:solidFill>
                  <a:latin typeface="+mj-lt"/>
                </a:rPr>
                <a:t>Senate majority leader/</a:t>
              </a:r>
            </a:p>
            <a:p>
              <a:pPr algn="ctr" eaLnBrk="1" hangingPunct="1">
                <a:defRPr/>
              </a:pPr>
              <a:r>
                <a:rPr lang="en-US" altLang="en-US" sz="900" b="1" dirty="0">
                  <a:solidFill>
                    <a:schemeClr val="bg1"/>
                  </a:solidFill>
                  <a:latin typeface="+mj-lt"/>
                </a:rPr>
                <a:t>House speaker declines to put bill on calendar</a:t>
              </a:r>
            </a:p>
          </p:txBody>
        </p:sp>
        <p:sp>
          <p:nvSpPr>
            <p:cNvPr id="55" name="TextBox 47">
              <a:extLst>
                <a:ext uri="{FF2B5EF4-FFF2-40B4-BE49-F238E27FC236}">
                  <a16:creationId xmlns:a16="http://schemas.microsoft.com/office/drawing/2014/main" id="{0AD2FF59-1B5E-AF5F-954F-8638033ACC2C}"/>
                </a:ext>
              </a:extLst>
            </p:cNvPr>
            <p:cNvSpPr txBox="1">
              <a:spLocks noChangeArrowheads="1"/>
            </p:cNvSpPr>
            <p:nvPr/>
          </p:nvSpPr>
          <p:spPr bwMode="auto">
            <a:xfrm>
              <a:off x="5143186" y="4741746"/>
              <a:ext cx="1554480" cy="640080"/>
            </a:xfrm>
            <a:prstGeom prst="roundRect">
              <a:avLst/>
            </a:prstGeom>
            <a:solidFill>
              <a:srgbClr val="000066"/>
            </a:solidFill>
            <a:ln w="25400">
              <a:noFill/>
              <a:prstDash val="solid"/>
              <a:miter lim="800000"/>
              <a:headEnd/>
              <a:tailEnd/>
            </a:ln>
          </p:spPr>
          <p:txBody>
            <a:bodyPr lIns="45720" tIns="91440" rIns="4572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b="1" dirty="0">
                  <a:solidFill>
                    <a:schemeClr val="bg1"/>
                  </a:solidFill>
                  <a:latin typeface="+mj-lt"/>
                </a:rPr>
                <a:t>In the Senate, bills can be filibustered during debate</a:t>
              </a:r>
            </a:p>
          </p:txBody>
        </p:sp>
        <p:sp>
          <p:nvSpPr>
            <p:cNvPr id="56" name="TextBox 48">
              <a:extLst>
                <a:ext uri="{FF2B5EF4-FFF2-40B4-BE49-F238E27FC236}">
                  <a16:creationId xmlns:a16="http://schemas.microsoft.com/office/drawing/2014/main" id="{664A4234-883A-A54A-2189-45111941B52B}"/>
                </a:ext>
              </a:extLst>
            </p:cNvPr>
            <p:cNvSpPr txBox="1">
              <a:spLocks noChangeArrowheads="1"/>
            </p:cNvSpPr>
            <p:nvPr/>
          </p:nvSpPr>
          <p:spPr bwMode="auto">
            <a:xfrm>
              <a:off x="3338455" y="4740158"/>
              <a:ext cx="1554480" cy="640080"/>
            </a:xfrm>
            <a:prstGeom prst="roundRect">
              <a:avLst/>
            </a:prstGeom>
            <a:solidFill>
              <a:srgbClr val="000066"/>
            </a:solidFill>
            <a:ln w="25400">
              <a:noFill/>
              <a:prstDash val="solid"/>
              <a:miter lim="800000"/>
              <a:headEnd/>
              <a:tailEnd/>
            </a:ln>
          </p:spPr>
          <p:txBody>
            <a:bodyPr lIns="45720" tIns="91440" rIns="45720" bIns="91440" anchor="ct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eaLnBrk="1" hangingPunct="1">
                <a:lnSpc>
                  <a:spcPct val="100000"/>
                </a:lnSpc>
                <a:spcBef>
                  <a:spcPct val="0"/>
                </a:spcBef>
                <a:buFontTx/>
                <a:buNone/>
              </a:pPr>
              <a:r>
                <a:rPr lang="ja-JP" altLang="en-US" sz="900" b="1" dirty="0">
                  <a:solidFill>
                    <a:schemeClr val="bg1"/>
                  </a:solidFill>
                  <a:latin typeface="+mj-lt"/>
                </a:rPr>
                <a:t>“</a:t>
              </a:r>
              <a:r>
                <a:rPr lang="en-US" altLang="ja-JP" sz="900" b="1" dirty="0">
                  <a:solidFill>
                    <a:schemeClr val="bg1"/>
                  </a:solidFill>
                  <a:latin typeface="+mj-lt"/>
                </a:rPr>
                <a:t>Poison pill</a:t>
              </a:r>
              <a:r>
                <a:rPr lang="ja-JP" altLang="en-US" sz="900" b="1" dirty="0">
                  <a:solidFill>
                    <a:schemeClr val="bg1"/>
                  </a:solidFill>
                  <a:latin typeface="+mj-lt"/>
                </a:rPr>
                <a:t>”</a:t>
              </a:r>
              <a:r>
                <a:rPr lang="en-US" altLang="ja-JP" sz="900" b="1" dirty="0">
                  <a:solidFill>
                    <a:schemeClr val="bg1"/>
                  </a:solidFill>
                  <a:latin typeface="+mj-lt"/>
                </a:rPr>
                <a:t> amendments can sabotage final passage</a:t>
              </a:r>
              <a:endParaRPr lang="en-US" altLang="en-US" sz="900" b="1" dirty="0">
                <a:solidFill>
                  <a:schemeClr val="bg1"/>
                </a:solidFill>
                <a:latin typeface="+mj-lt"/>
              </a:endParaRPr>
            </a:p>
          </p:txBody>
        </p:sp>
        <p:sp>
          <p:nvSpPr>
            <p:cNvPr id="57" name="TextBox 49">
              <a:extLst>
                <a:ext uri="{FF2B5EF4-FFF2-40B4-BE49-F238E27FC236}">
                  <a16:creationId xmlns:a16="http://schemas.microsoft.com/office/drawing/2014/main" id="{9FEFEC2B-FDC5-0D9A-8480-04038525A770}"/>
                </a:ext>
              </a:extLst>
            </p:cNvPr>
            <p:cNvSpPr txBox="1">
              <a:spLocks noChangeArrowheads="1"/>
            </p:cNvSpPr>
            <p:nvPr/>
          </p:nvSpPr>
          <p:spPr bwMode="auto">
            <a:xfrm>
              <a:off x="1558336" y="4741746"/>
              <a:ext cx="1554480" cy="640080"/>
            </a:xfrm>
            <a:prstGeom prst="roundRect">
              <a:avLst/>
            </a:prstGeom>
            <a:solidFill>
              <a:srgbClr val="000066"/>
            </a:solidFill>
            <a:ln w="25400">
              <a:noFill/>
              <a:prstDash val="solid"/>
              <a:miter lim="800000"/>
              <a:headEnd/>
              <a:tailEnd/>
            </a:ln>
          </p:spPr>
          <p:txBody>
            <a:bodyPr lIns="45720" tIns="91440" rIns="4572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b="1" dirty="0">
                  <a:solidFill>
                    <a:schemeClr val="bg1"/>
                  </a:solidFill>
                  <a:latin typeface="+mj-lt"/>
                </a:rPr>
                <a:t>Bill fails final vote in full chamber</a:t>
              </a:r>
            </a:p>
          </p:txBody>
        </p:sp>
        <p:sp>
          <p:nvSpPr>
            <p:cNvPr id="58" name="TextBox 51">
              <a:extLst>
                <a:ext uri="{FF2B5EF4-FFF2-40B4-BE49-F238E27FC236}">
                  <a16:creationId xmlns:a16="http://schemas.microsoft.com/office/drawing/2014/main" id="{E61E7E0E-4F73-81D6-EBC4-4DF7F17A8C9A}"/>
                </a:ext>
              </a:extLst>
            </p:cNvPr>
            <p:cNvSpPr txBox="1">
              <a:spLocks noChangeArrowheads="1"/>
            </p:cNvSpPr>
            <p:nvPr/>
          </p:nvSpPr>
          <p:spPr bwMode="auto">
            <a:xfrm>
              <a:off x="1557701" y="2905406"/>
              <a:ext cx="1555750" cy="274638"/>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Introduced in House/Senate</a:t>
              </a:r>
            </a:p>
          </p:txBody>
        </p:sp>
        <p:sp>
          <p:nvSpPr>
            <p:cNvPr id="59" name="TextBox 67">
              <a:extLst>
                <a:ext uri="{FF2B5EF4-FFF2-40B4-BE49-F238E27FC236}">
                  <a16:creationId xmlns:a16="http://schemas.microsoft.com/office/drawing/2014/main" id="{3846EB82-FC55-6293-85A7-4EE0EDF51A93}"/>
                </a:ext>
              </a:extLst>
            </p:cNvPr>
            <p:cNvSpPr txBox="1">
              <a:spLocks noChangeArrowheads="1"/>
            </p:cNvSpPr>
            <p:nvPr/>
          </p:nvSpPr>
          <p:spPr bwMode="auto">
            <a:xfrm>
              <a:off x="3338614" y="2885686"/>
              <a:ext cx="1554162" cy="274638"/>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Sent to committee</a:t>
              </a:r>
            </a:p>
          </p:txBody>
        </p:sp>
        <p:sp>
          <p:nvSpPr>
            <p:cNvPr id="60" name="TextBox 68">
              <a:extLst>
                <a:ext uri="{FF2B5EF4-FFF2-40B4-BE49-F238E27FC236}">
                  <a16:creationId xmlns:a16="http://schemas.microsoft.com/office/drawing/2014/main" id="{B58D1549-638A-9648-8CF9-EB233FA75C33}"/>
                </a:ext>
              </a:extLst>
            </p:cNvPr>
            <p:cNvSpPr txBox="1">
              <a:spLocks noChangeArrowheads="1"/>
            </p:cNvSpPr>
            <p:nvPr/>
          </p:nvSpPr>
          <p:spPr bwMode="auto">
            <a:xfrm>
              <a:off x="5142551" y="2884099"/>
              <a:ext cx="1555750" cy="274637"/>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Sent to subcommittee</a:t>
              </a:r>
            </a:p>
          </p:txBody>
        </p:sp>
        <p:sp>
          <p:nvSpPr>
            <p:cNvPr id="61" name="TextBox 60">
              <a:extLst>
                <a:ext uri="{FF2B5EF4-FFF2-40B4-BE49-F238E27FC236}">
                  <a16:creationId xmlns:a16="http://schemas.microsoft.com/office/drawing/2014/main" id="{AC333A13-4CEE-45FA-EDBB-778946600145}"/>
                </a:ext>
              </a:extLst>
            </p:cNvPr>
            <p:cNvSpPr txBox="1">
              <a:spLocks noChangeArrowheads="1"/>
            </p:cNvSpPr>
            <p:nvPr/>
          </p:nvSpPr>
          <p:spPr bwMode="auto">
            <a:xfrm>
              <a:off x="1557701" y="3525869"/>
              <a:ext cx="1555750" cy="274638"/>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Full House/Senate vote</a:t>
              </a:r>
            </a:p>
          </p:txBody>
        </p:sp>
        <p:sp>
          <p:nvSpPr>
            <p:cNvPr id="62" name="TextBox 65">
              <a:extLst>
                <a:ext uri="{FF2B5EF4-FFF2-40B4-BE49-F238E27FC236}">
                  <a16:creationId xmlns:a16="http://schemas.microsoft.com/office/drawing/2014/main" id="{CB4F23EA-CF35-07FB-EDA3-0FBA3D7BA463}"/>
                </a:ext>
              </a:extLst>
            </p:cNvPr>
            <p:cNvSpPr txBox="1">
              <a:spLocks noChangeArrowheads="1"/>
            </p:cNvSpPr>
            <p:nvPr/>
          </p:nvSpPr>
          <p:spPr bwMode="auto">
            <a:xfrm>
              <a:off x="204002" y="3385082"/>
              <a:ext cx="1346380" cy="467052"/>
            </a:xfrm>
            <a:prstGeom prst="rect">
              <a:avLst/>
            </a:prstGeom>
            <a:noFill/>
            <a:ln>
              <a:noFill/>
            </a:ln>
          </p:spPr>
          <p:txBody>
            <a:bodyPr wrap="none">
              <a:spAutoFit/>
            </a:bodyP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Process repeats </a:t>
              </a:r>
            </a:p>
            <a:p>
              <a:pPr algn="ctr" eaLnBrk="1" hangingPunct="1">
                <a:defRPr/>
              </a:pPr>
              <a:r>
                <a:rPr lang="en-US" altLang="en-US" sz="1050" dirty="0">
                  <a:latin typeface="+mj-lt"/>
                </a:rPr>
                <a:t>in other chamber</a:t>
              </a:r>
            </a:p>
          </p:txBody>
        </p:sp>
        <p:sp>
          <p:nvSpPr>
            <p:cNvPr id="63" name="TextBox 69">
              <a:extLst>
                <a:ext uri="{FF2B5EF4-FFF2-40B4-BE49-F238E27FC236}">
                  <a16:creationId xmlns:a16="http://schemas.microsoft.com/office/drawing/2014/main" id="{DA45C208-8AAE-82BD-CFE1-68C90804EA22}"/>
                </a:ext>
              </a:extLst>
            </p:cNvPr>
            <p:cNvSpPr txBox="1">
              <a:spLocks noChangeArrowheads="1"/>
            </p:cNvSpPr>
            <p:nvPr/>
          </p:nvSpPr>
          <p:spPr bwMode="auto">
            <a:xfrm>
              <a:off x="6968014" y="2890449"/>
              <a:ext cx="1554163" cy="274637"/>
            </a:xfrm>
            <a:prstGeom prst="rect">
              <a:avLst/>
            </a:prstGeom>
            <a:noFill/>
            <a:ln>
              <a:noFill/>
            </a:ln>
          </p:spPr>
          <p:txBody>
            <a:bodyPr wrap="none"/>
            <a:lstStyle>
              <a:lvl1pPr>
                <a:defRPr sz="2800">
                  <a:solidFill>
                    <a:schemeClr val="tx1"/>
                  </a:solidFill>
                  <a:latin typeface="Georgia" charset="0"/>
                  <a:ea typeface="ＭＳ Ｐゴシック" charset="0"/>
                  <a:cs typeface="ＭＳ Ｐゴシック" charset="0"/>
                </a:defRPr>
              </a:lvl1pPr>
              <a:lvl2pPr marL="742950" indent="-285750">
                <a:defRPr sz="2400">
                  <a:solidFill>
                    <a:schemeClr val="tx1"/>
                  </a:solidFill>
                  <a:latin typeface="Georgia" charset="0"/>
                  <a:ea typeface="ＭＳ Ｐゴシック" charset="0"/>
                </a:defRPr>
              </a:lvl2pPr>
              <a:lvl3pPr>
                <a:defRPr sz="2000">
                  <a:solidFill>
                    <a:schemeClr val="tx1"/>
                  </a:solidFill>
                  <a:latin typeface="Georgia" charset="0"/>
                  <a:ea typeface="ＭＳ Ｐゴシック" charset="0"/>
                </a:defRPr>
              </a:lvl3pPr>
              <a:lvl4pPr>
                <a:defRPr>
                  <a:solidFill>
                    <a:schemeClr val="tx1"/>
                  </a:solidFill>
                  <a:latin typeface="Georgia" charset="0"/>
                  <a:ea typeface="ＭＳ Ｐゴシック" charset="0"/>
                </a:defRPr>
              </a:lvl4pPr>
              <a:lvl5pPr>
                <a:defRPr>
                  <a:solidFill>
                    <a:schemeClr val="tx1"/>
                  </a:solidFill>
                  <a:latin typeface="Georgia" charset="0"/>
                  <a:ea typeface="ＭＳ Ｐゴシック" charset="0"/>
                </a:defRPr>
              </a:lvl5pPr>
              <a:lvl6pPr eaLnBrk="0" fontAlgn="base" hangingPunct="0">
                <a:spcAft>
                  <a:spcPct val="0"/>
                </a:spcAft>
                <a:buFont typeface="Arial" charset="0"/>
                <a:defRPr>
                  <a:solidFill>
                    <a:schemeClr val="tx1"/>
                  </a:solidFill>
                  <a:latin typeface="Georgia" charset="0"/>
                  <a:ea typeface="ＭＳ Ｐゴシック" charset="0"/>
                </a:defRPr>
              </a:lvl6pPr>
              <a:lvl7pPr eaLnBrk="0" fontAlgn="base" hangingPunct="0">
                <a:spcAft>
                  <a:spcPct val="0"/>
                </a:spcAft>
                <a:buFont typeface="Arial" charset="0"/>
                <a:defRPr>
                  <a:solidFill>
                    <a:schemeClr val="tx1"/>
                  </a:solidFill>
                  <a:latin typeface="Georgia" charset="0"/>
                  <a:ea typeface="ＭＳ Ｐゴシック" charset="0"/>
                </a:defRPr>
              </a:lvl7pPr>
              <a:lvl8pPr eaLnBrk="0" fontAlgn="base" hangingPunct="0">
                <a:spcAft>
                  <a:spcPct val="0"/>
                </a:spcAft>
                <a:buFont typeface="Arial" charset="0"/>
                <a:defRPr>
                  <a:solidFill>
                    <a:schemeClr val="tx1"/>
                  </a:solidFill>
                  <a:latin typeface="Georgia" charset="0"/>
                  <a:ea typeface="ＭＳ Ｐゴシック" charset="0"/>
                </a:defRPr>
              </a:lvl8pPr>
              <a:lvl9pPr eaLnBrk="0" fontAlgn="base" hangingPunct="0">
                <a:spcAft>
                  <a:spcPct val="0"/>
                </a:spcAft>
                <a:buFont typeface="Arial" charset="0"/>
                <a:defRPr>
                  <a:solidFill>
                    <a:schemeClr val="tx1"/>
                  </a:solidFill>
                  <a:latin typeface="Georgia" charset="0"/>
                  <a:ea typeface="ＭＳ Ｐゴシック" charset="0"/>
                </a:defRPr>
              </a:lvl9pPr>
            </a:lstStyle>
            <a:p>
              <a:pPr algn="ctr" eaLnBrk="1" hangingPunct="1">
                <a:defRPr/>
              </a:pPr>
              <a:r>
                <a:rPr lang="en-US" sz="1050" dirty="0">
                  <a:latin typeface="+mj-lt"/>
                </a:rPr>
                <a:t>Full committee vote</a:t>
              </a:r>
            </a:p>
          </p:txBody>
        </p:sp>
        <p:sp>
          <p:nvSpPr>
            <p:cNvPr id="64" name="Oval 63">
              <a:extLst>
                <a:ext uri="{FF2B5EF4-FFF2-40B4-BE49-F238E27FC236}">
                  <a16:creationId xmlns:a16="http://schemas.microsoft.com/office/drawing/2014/main" id="{AB5A4DEA-A235-584F-3141-0BA607DAAAB8}"/>
                </a:ext>
              </a:extLst>
            </p:cNvPr>
            <p:cNvSpPr/>
            <p:nvPr/>
          </p:nvSpPr>
          <p:spPr>
            <a:xfrm>
              <a:off x="5501326" y="3783044"/>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sp>
          <p:nvSpPr>
            <p:cNvPr id="65" name="Oval 64">
              <a:extLst>
                <a:ext uri="{FF2B5EF4-FFF2-40B4-BE49-F238E27FC236}">
                  <a16:creationId xmlns:a16="http://schemas.microsoft.com/office/drawing/2014/main" id="{6C671A1D-6E79-484A-CF3D-A60A378543E2}"/>
                </a:ext>
              </a:extLst>
            </p:cNvPr>
            <p:cNvSpPr/>
            <p:nvPr/>
          </p:nvSpPr>
          <p:spPr>
            <a:xfrm>
              <a:off x="3696595" y="3784632"/>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sp>
          <p:nvSpPr>
            <p:cNvPr id="66" name="Oval 65">
              <a:extLst>
                <a:ext uri="{FF2B5EF4-FFF2-40B4-BE49-F238E27FC236}">
                  <a16:creationId xmlns:a16="http://schemas.microsoft.com/office/drawing/2014/main" id="{927D6229-DB06-A312-B8D5-DFFBD046EFA4}"/>
                </a:ext>
              </a:extLst>
            </p:cNvPr>
            <p:cNvSpPr/>
            <p:nvPr/>
          </p:nvSpPr>
          <p:spPr>
            <a:xfrm>
              <a:off x="7325995" y="3783044"/>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sp>
          <p:nvSpPr>
            <p:cNvPr id="67" name="TextBox 70">
              <a:extLst>
                <a:ext uri="{FF2B5EF4-FFF2-40B4-BE49-F238E27FC236}">
                  <a16:creationId xmlns:a16="http://schemas.microsoft.com/office/drawing/2014/main" id="{B2788253-6BAD-F059-BA6A-A2D912E3679C}"/>
                </a:ext>
              </a:extLst>
            </p:cNvPr>
            <p:cNvSpPr txBox="1">
              <a:spLocks noChangeArrowheads="1"/>
            </p:cNvSpPr>
            <p:nvPr/>
          </p:nvSpPr>
          <p:spPr bwMode="auto">
            <a:xfrm>
              <a:off x="6968014" y="3529044"/>
              <a:ext cx="1554162" cy="273050"/>
            </a:xfrm>
            <a:prstGeom prst="rect">
              <a:avLst/>
            </a:prstGeom>
            <a:noFill/>
            <a:ln>
              <a:noFill/>
            </a:ln>
          </p:spPr>
          <p:txBody>
            <a:bodyPr wrap="none"/>
            <a:lstStyle>
              <a:lvl1pPr>
                <a:defRPr sz="2800">
                  <a:solidFill>
                    <a:schemeClr val="tx1"/>
                  </a:solidFill>
                  <a:latin typeface="Georgia" charset="0"/>
                  <a:ea typeface="ＭＳ Ｐゴシック" charset="0"/>
                  <a:cs typeface="ＭＳ Ｐゴシック" charset="0"/>
                </a:defRPr>
              </a:lvl1pPr>
              <a:lvl2pPr marL="742950" indent="-285750">
                <a:defRPr sz="2400">
                  <a:solidFill>
                    <a:schemeClr val="tx1"/>
                  </a:solidFill>
                  <a:latin typeface="Georgia" charset="0"/>
                  <a:ea typeface="ＭＳ Ｐゴシック" charset="0"/>
                </a:defRPr>
              </a:lvl2pPr>
              <a:lvl3pPr>
                <a:defRPr sz="2000">
                  <a:solidFill>
                    <a:schemeClr val="tx1"/>
                  </a:solidFill>
                  <a:latin typeface="Georgia" charset="0"/>
                  <a:ea typeface="ＭＳ Ｐゴシック" charset="0"/>
                </a:defRPr>
              </a:lvl3pPr>
              <a:lvl4pPr>
                <a:defRPr>
                  <a:solidFill>
                    <a:schemeClr val="tx1"/>
                  </a:solidFill>
                  <a:latin typeface="Georgia" charset="0"/>
                  <a:ea typeface="ＭＳ Ｐゴシック" charset="0"/>
                </a:defRPr>
              </a:lvl4pPr>
              <a:lvl5pPr>
                <a:defRPr>
                  <a:solidFill>
                    <a:schemeClr val="tx1"/>
                  </a:solidFill>
                  <a:latin typeface="Georgia" charset="0"/>
                  <a:ea typeface="ＭＳ Ｐゴシック" charset="0"/>
                </a:defRPr>
              </a:lvl5pPr>
              <a:lvl6pPr eaLnBrk="0" fontAlgn="base" hangingPunct="0">
                <a:spcAft>
                  <a:spcPct val="0"/>
                </a:spcAft>
                <a:buFont typeface="Arial" charset="0"/>
                <a:defRPr>
                  <a:solidFill>
                    <a:schemeClr val="tx1"/>
                  </a:solidFill>
                  <a:latin typeface="Georgia" charset="0"/>
                  <a:ea typeface="ＭＳ Ｐゴシック" charset="0"/>
                </a:defRPr>
              </a:lvl6pPr>
              <a:lvl7pPr eaLnBrk="0" fontAlgn="base" hangingPunct="0">
                <a:spcAft>
                  <a:spcPct val="0"/>
                </a:spcAft>
                <a:buFont typeface="Arial" charset="0"/>
                <a:defRPr>
                  <a:solidFill>
                    <a:schemeClr val="tx1"/>
                  </a:solidFill>
                  <a:latin typeface="Georgia" charset="0"/>
                  <a:ea typeface="ＭＳ Ｐゴシック" charset="0"/>
                </a:defRPr>
              </a:lvl7pPr>
              <a:lvl8pPr eaLnBrk="0" fontAlgn="base" hangingPunct="0">
                <a:spcAft>
                  <a:spcPct val="0"/>
                </a:spcAft>
                <a:buFont typeface="Arial" charset="0"/>
                <a:defRPr>
                  <a:solidFill>
                    <a:schemeClr val="tx1"/>
                  </a:solidFill>
                  <a:latin typeface="Georgia" charset="0"/>
                  <a:ea typeface="ＭＳ Ｐゴシック" charset="0"/>
                </a:defRPr>
              </a:lvl8pPr>
              <a:lvl9pPr eaLnBrk="0" fontAlgn="base" hangingPunct="0">
                <a:spcAft>
                  <a:spcPct val="0"/>
                </a:spcAft>
                <a:buFont typeface="Arial" charset="0"/>
                <a:defRPr>
                  <a:solidFill>
                    <a:schemeClr val="tx1"/>
                  </a:solidFill>
                  <a:latin typeface="Georgia" charset="0"/>
                  <a:ea typeface="ＭＳ Ｐゴシック" charset="0"/>
                </a:defRPr>
              </a:lvl9pPr>
            </a:lstStyle>
            <a:p>
              <a:pPr algn="ctr" eaLnBrk="1" hangingPunct="1">
                <a:defRPr/>
              </a:pPr>
              <a:r>
                <a:rPr lang="en-US" sz="1050" dirty="0">
                  <a:latin typeface="+mj-lt"/>
                </a:rPr>
                <a:t>Placed on legislative calendar</a:t>
              </a:r>
            </a:p>
          </p:txBody>
        </p:sp>
        <p:sp>
          <p:nvSpPr>
            <p:cNvPr id="68" name="TextBox 72">
              <a:extLst>
                <a:ext uri="{FF2B5EF4-FFF2-40B4-BE49-F238E27FC236}">
                  <a16:creationId xmlns:a16="http://schemas.microsoft.com/office/drawing/2014/main" id="{CA06B718-1864-EF6E-3F2F-567ACA065E69}"/>
                </a:ext>
              </a:extLst>
            </p:cNvPr>
            <p:cNvSpPr txBox="1">
              <a:spLocks noChangeArrowheads="1"/>
            </p:cNvSpPr>
            <p:nvPr/>
          </p:nvSpPr>
          <p:spPr bwMode="auto">
            <a:xfrm>
              <a:off x="5143345" y="3522694"/>
              <a:ext cx="1554163" cy="274638"/>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Floor debate</a:t>
              </a:r>
            </a:p>
          </p:txBody>
        </p:sp>
        <p:sp>
          <p:nvSpPr>
            <p:cNvPr id="69" name="TextBox 71">
              <a:extLst>
                <a:ext uri="{FF2B5EF4-FFF2-40B4-BE49-F238E27FC236}">
                  <a16:creationId xmlns:a16="http://schemas.microsoft.com/office/drawing/2014/main" id="{0EF98150-F6B1-4D8B-9583-61A5CBD76138}"/>
                </a:ext>
              </a:extLst>
            </p:cNvPr>
            <p:cNvSpPr txBox="1">
              <a:spLocks noChangeArrowheads="1"/>
            </p:cNvSpPr>
            <p:nvPr/>
          </p:nvSpPr>
          <p:spPr bwMode="auto">
            <a:xfrm>
              <a:off x="3338614" y="3519519"/>
              <a:ext cx="1554162" cy="274638"/>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Amended</a:t>
              </a:r>
            </a:p>
          </p:txBody>
        </p:sp>
        <p:sp>
          <p:nvSpPr>
            <p:cNvPr id="70" name="Oval 69">
              <a:extLst>
                <a:ext uri="{FF2B5EF4-FFF2-40B4-BE49-F238E27FC236}">
                  <a16:creationId xmlns:a16="http://schemas.microsoft.com/office/drawing/2014/main" id="{7B2F9CC4-DD56-0D7B-3961-95FC7B39AD0C}"/>
                </a:ext>
              </a:extLst>
            </p:cNvPr>
            <p:cNvSpPr/>
            <p:nvPr/>
          </p:nvSpPr>
          <p:spPr>
            <a:xfrm>
              <a:off x="1916476" y="3786219"/>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pic>
          <p:nvPicPr>
            <p:cNvPr id="71" name="Picture 70">
              <a:extLst>
                <a:ext uri="{FF2B5EF4-FFF2-40B4-BE49-F238E27FC236}">
                  <a16:creationId xmlns:a16="http://schemas.microsoft.com/office/drawing/2014/main" id="{11EE1A40-F907-A730-7D58-D8FDA1810BE4}"/>
                </a:ext>
              </a:extLst>
            </p:cNvPr>
            <p:cNvPicPr>
              <a:picLocks noChangeAspect="1"/>
            </p:cNvPicPr>
            <p:nvPr/>
          </p:nvPicPr>
          <p:blipFill>
            <a:blip r:embed="rId2">
              <a:grayscl/>
            </a:blip>
            <a:stretch>
              <a:fillRect/>
            </a:stretch>
          </p:blipFill>
          <p:spPr>
            <a:xfrm>
              <a:off x="1996065" y="2160263"/>
              <a:ext cx="679023" cy="679023"/>
            </a:xfrm>
            <a:prstGeom prst="rect">
              <a:avLst/>
            </a:prstGeom>
            <a:noFill/>
          </p:spPr>
        </p:pic>
        <p:pic>
          <p:nvPicPr>
            <p:cNvPr id="72" name="Picture 71">
              <a:extLst>
                <a:ext uri="{FF2B5EF4-FFF2-40B4-BE49-F238E27FC236}">
                  <a16:creationId xmlns:a16="http://schemas.microsoft.com/office/drawing/2014/main" id="{3E9F159A-13DC-35E4-F9C3-15464C2555A3}"/>
                </a:ext>
              </a:extLst>
            </p:cNvPr>
            <p:cNvPicPr>
              <a:picLocks noChangeAspect="1"/>
            </p:cNvPicPr>
            <p:nvPr/>
          </p:nvPicPr>
          <p:blipFill>
            <a:blip r:embed="rId3">
              <a:grayscl/>
            </a:blip>
            <a:stretch>
              <a:fillRect/>
            </a:stretch>
          </p:blipFill>
          <p:spPr>
            <a:xfrm>
              <a:off x="5587490" y="2097577"/>
              <a:ext cx="665872" cy="665872"/>
            </a:xfrm>
            <a:prstGeom prst="rect">
              <a:avLst/>
            </a:prstGeom>
            <a:noFill/>
          </p:spPr>
        </p:pic>
        <p:pic>
          <p:nvPicPr>
            <p:cNvPr id="73" name="Picture 72">
              <a:extLst>
                <a:ext uri="{FF2B5EF4-FFF2-40B4-BE49-F238E27FC236}">
                  <a16:creationId xmlns:a16="http://schemas.microsoft.com/office/drawing/2014/main" id="{DB68319F-7EC4-760D-8FCE-FF46B81D1E4F}"/>
                </a:ext>
              </a:extLst>
            </p:cNvPr>
            <p:cNvPicPr>
              <a:picLocks noChangeAspect="1"/>
            </p:cNvPicPr>
            <p:nvPr/>
          </p:nvPicPr>
          <p:blipFill>
            <a:blip r:embed="rId4">
              <a:grayscl/>
            </a:blip>
            <a:stretch>
              <a:fillRect/>
            </a:stretch>
          </p:blipFill>
          <p:spPr>
            <a:xfrm>
              <a:off x="7452482" y="3902162"/>
              <a:ext cx="585227" cy="585227"/>
            </a:xfrm>
            <a:prstGeom prst="rect">
              <a:avLst/>
            </a:prstGeom>
            <a:solidFill>
              <a:schemeClr val="bg1"/>
            </a:solidFill>
          </p:spPr>
        </p:pic>
        <p:pic>
          <p:nvPicPr>
            <p:cNvPr id="74" name="Picture 73">
              <a:extLst>
                <a:ext uri="{FF2B5EF4-FFF2-40B4-BE49-F238E27FC236}">
                  <a16:creationId xmlns:a16="http://schemas.microsoft.com/office/drawing/2014/main" id="{A03C39A6-6F1D-6A33-EE22-3F3235553EAA}"/>
                </a:ext>
              </a:extLst>
            </p:cNvPr>
            <p:cNvPicPr>
              <a:picLocks noChangeAspect="1"/>
            </p:cNvPicPr>
            <p:nvPr/>
          </p:nvPicPr>
          <p:blipFill>
            <a:blip r:embed="rId5">
              <a:grayscl/>
            </a:blip>
            <a:stretch>
              <a:fillRect/>
            </a:stretch>
          </p:blipFill>
          <p:spPr>
            <a:xfrm>
              <a:off x="5553223" y="3747971"/>
              <a:ext cx="734406" cy="723051"/>
            </a:xfrm>
            <a:prstGeom prst="rect">
              <a:avLst/>
            </a:prstGeom>
            <a:noFill/>
          </p:spPr>
        </p:pic>
        <p:pic>
          <p:nvPicPr>
            <p:cNvPr id="75" name="Picture 74">
              <a:extLst>
                <a:ext uri="{FF2B5EF4-FFF2-40B4-BE49-F238E27FC236}">
                  <a16:creationId xmlns:a16="http://schemas.microsoft.com/office/drawing/2014/main" id="{B2DC8080-1FBF-753D-16C5-FDF8EDCF9831}"/>
                </a:ext>
              </a:extLst>
            </p:cNvPr>
            <p:cNvPicPr>
              <a:picLocks noChangeAspect="1"/>
            </p:cNvPicPr>
            <p:nvPr/>
          </p:nvPicPr>
          <p:blipFill>
            <a:blip r:embed="rId6">
              <a:grayscl/>
            </a:blip>
            <a:stretch>
              <a:fillRect/>
            </a:stretch>
          </p:blipFill>
          <p:spPr>
            <a:xfrm>
              <a:off x="3858559" y="3923336"/>
              <a:ext cx="536246" cy="536246"/>
            </a:xfrm>
            <a:prstGeom prst="rect">
              <a:avLst/>
            </a:prstGeom>
            <a:noFill/>
          </p:spPr>
        </p:pic>
        <p:pic>
          <p:nvPicPr>
            <p:cNvPr id="76" name="Picture 75">
              <a:extLst>
                <a:ext uri="{FF2B5EF4-FFF2-40B4-BE49-F238E27FC236}">
                  <a16:creationId xmlns:a16="http://schemas.microsoft.com/office/drawing/2014/main" id="{4458197E-AB7D-189E-2B28-D3A58C598C42}"/>
                </a:ext>
              </a:extLst>
            </p:cNvPr>
            <p:cNvPicPr>
              <a:picLocks noChangeAspect="1"/>
            </p:cNvPicPr>
            <p:nvPr/>
          </p:nvPicPr>
          <p:blipFill>
            <a:blip r:embed="rId7">
              <a:grayscl/>
            </a:blip>
            <a:stretch>
              <a:fillRect/>
            </a:stretch>
          </p:blipFill>
          <p:spPr>
            <a:xfrm>
              <a:off x="2016837" y="3885235"/>
              <a:ext cx="637479" cy="637479"/>
            </a:xfrm>
            <a:prstGeom prst="rect">
              <a:avLst/>
            </a:prstGeom>
            <a:noFill/>
          </p:spPr>
        </p:pic>
        <p:sp>
          <p:nvSpPr>
            <p:cNvPr id="77" name="Oval 76">
              <a:extLst>
                <a:ext uri="{FF2B5EF4-FFF2-40B4-BE49-F238E27FC236}">
                  <a16:creationId xmlns:a16="http://schemas.microsoft.com/office/drawing/2014/main" id="{399E82BA-CA19-CEAF-1827-C44470824C35}"/>
                </a:ext>
              </a:extLst>
            </p:cNvPr>
            <p:cNvSpPr/>
            <p:nvPr/>
          </p:nvSpPr>
          <p:spPr>
            <a:xfrm>
              <a:off x="458083" y="3811155"/>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pic>
          <p:nvPicPr>
            <p:cNvPr id="78" name="Picture 77">
              <a:extLst>
                <a:ext uri="{FF2B5EF4-FFF2-40B4-BE49-F238E27FC236}">
                  <a16:creationId xmlns:a16="http://schemas.microsoft.com/office/drawing/2014/main" id="{FBDCA9B1-C20D-5EAC-7FD5-9742795E05DD}"/>
                </a:ext>
              </a:extLst>
            </p:cNvPr>
            <p:cNvPicPr>
              <a:picLocks noChangeAspect="1"/>
            </p:cNvPicPr>
            <p:nvPr/>
          </p:nvPicPr>
          <p:blipFill>
            <a:blip r:embed="rId8">
              <a:grayscl/>
            </a:blip>
            <a:stretch>
              <a:fillRect/>
            </a:stretch>
          </p:blipFill>
          <p:spPr>
            <a:xfrm>
              <a:off x="542718" y="3896783"/>
              <a:ext cx="671230" cy="671230"/>
            </a:xfrm>
            <a:prstGeom prst="ellipse">
              <a:avLst/>
            </a:prstGeom>
            <a:noFill/>
          </p:spPr>
        </p:pic>
        <p:grpSp>
          <p:nvGrpSpPr>
            <p:cNvPr id="79" name="Group 78">
              <a:extLst>
                <a:ext uri="{FF2B5EF4-FFF2-40B4-BE49-F238E27FC236}">
                  <a16:creationId xmlns:a16="http://schemas.microsoft.com/office/drawing/2014/main" id="{C6B48761-2483-55F5-CB8C-BB50349DEA6F}"/>
                </a:ext>
              </a:extLst>
            </p:cNvPr>
            <p:cNvGrpSpPr/>
            <p:nvPr/>
          </p:nvGrpSpPr>
          <p:grpSpPr>
            <a:xfrm>
              <a:off x="3779146" y="2152447"/>
              <a:ext cx="673099" cy="673099"/>
              <a:chOff x="3804511" y="2414710"/>
              <a:chExt cx="673099" cy="673099"/>
            </a:xfrm>
          </p:grpSpPr>
          <p:pic>
            <p:nvPicPr>
              <p:cNvPr id="83" name="Picture 82">
                <a:extLst>
                  <a:ext uri="{FF2B5EF4-FFF2-40B4-BE49-F238E27FC236}">
                    <a16:creationId xmlns:a16="http://schemas.microsoft.com/office/drawing/2014/main" id="{D8B176B6-06AD-B42E-1BAE-237E38DC74F1}"/>
                  </a:ext>
                </a:extLst>
              </p:cNvPr>
              <p:cNvPicPr>
                <a:picLocks noChangeAspect="1"/>
              </p:cNvPicPr>
              <p:nvPr/>
            </p:nvPicPr>
            <p:blipFill>
              <a:blip r:embed="rId9">
                <a:grayscl/>
              </a:blip>
              <a:stretch>
                <a:fillRect/>
              </a:stretch>
            </p:blipFill>
            <p:spPr>
              <a:xfrm>
                <a:off x="3804511" y="2414710"/>
                <a:ext cx="673099" cy="673099"/>
              </a:xfrm>
              <a:prstGeom prst="rect">
                <a:avLst/>
              </a:prstGeom>
              <a:noFill/>
            </p:spPr>
          </p:pic>
          <p:pic>
            <p:nvPicPr>
              <p:cNvPr id="84" name="Picture 2">
                <a:extLst>
                  <a:ext uri="{FF2B5EF4-FFF2-40B4-BE49-F238E27FC236}">
                    <a16:creationId xmlns:a16="http://schemas.microsoft.com/office/drawing/2014/main" id="{BE3509BC-506A-A08D-97C6-89ADE4336DC7}"/>
                  </a:ext>
                </a:extLst>
              </p:cNvPr>
              <p:cNvPicPr>
                <a:picLocks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4128788" y="2588414"/>
                <a:ext cx="18288" cy="7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0" name="Group 79">
              <a:extLst>
                <a:ext uri="{FF2B5EF4-FFF2-40B4-BE49-F238E27FC236}">
                  <a16:creationId xmlns:a16="http://schemas.microsoft.com/office/drawing/2014/main" id="{10F0886C-9E80-70B6-41C4-0CE14EB8BF96}"/>
                </a:ext>
              </a:extLst>
            </p:cNvPr>
            <p:cNvGrpSpPr/>
            <p:nvPr/>
          </p:nvGrpSpPr>
          <p:grpSpPr>
            <a:xfrm>
              <a:off x="7408546" y="2152447"/>
              <a:ext cx="673099" cy="673099"/>
              <a:chOff x="7391083" y="2414710"/>
              <a:chExt cx="673099" cy="673099"/>
            </a:xfrm>
          </p:grpSpPr>
          <p:pic>
            <p:nvPicPr>
              <p:cNvPr id="81" name="Picture 80">
                <a:extLst>
                  <a:ext uri="{FF2B5EF4-FFF2-40B4-BE49-F238E27FC236}">
                    <a16:creationId xmlns:a16="http://schemas.microsoft.com/office/drawing/2014/main" id="{B1D62CB6-A522-84DB-45E5-097B9E4C3B51}"/>
                  </a:ext>
                </a:extLst>
              </p:cNvPr>
              <p:cNvPicPr>
                <a:picLocks noChangeAspect="1"/>
              </p:cNvPicPr>
              <p:nvPr/>
            </p:nvPicPr>
            <p:blipFill>
              <a:blip r:embed="rId9">
                <a:grayscl/>
              </a:blip>
              <a:stretch>
                <a:fillRect/>
              </a:stretch>
            </p:blipFill>
            <p:spPr>
              <a:xfrm>
                <a:off x="7391083" y="2414710"/>
                <a:ext cx="673099" cy="673099"/>
              </a:xfrm>
              <a:prstGeom prst="rect">
                <a:avLst/>
              </a:prstGeom>
              <a:noFill/>
            </p:spPr>
          </p:pic>
          <p:pic>
            <p:nvPicPr>
              <p:cNvPr id="82" name="Picture 2">
                <a:extLst>
                  <a:ext uri="{FF2B5EF4-FFF2-40B4-BE49-F238E27FC236}">
                    <a16:creationId xmlns:a16="http://schemas.microsoft.com/office/drawing/2014/main" id="{BD7F313A-3932-7DB1-01EE-AC72AA1C09F8}"/>
                  </a:ext>
                </a:extLst>
              </p:cNvPr>
              <p:cNvPicPr>
                <a:picLocks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7716489" y="2588599"/>
                <a:ext cx="18288" cy="7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85" name="Rounded Rectangle 61">
            <a:extLst>
              <a:ext uri="{FF2B5EF4-FFF2-40B4-BE49-F238E27FC236}">
                <a16:creationId xmlns:a16="http://schemas.microsoft.com/office/drawing/2014/main" id="{85879E52-3E02-C613-F077-636DAA6657E6}"/>
              </a:ext>
            </a:extLst>
          </p:cNvPr>
          <p:cNvSpPr/>
          <p:nvPr/>
        </p:nvSpPr>
        <p:spPr>
          <a:xfrm>
            <a:off x="1035004" y="5282133"/>
            <a:ext cx="10796595" cy="839404"/>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tIns="91440" rtlCol="0" anchor="t">
            <a:noAutofit/>
          </a:bodyPr>
          <a:lstStyle/>
          <a:p>
            <a:pPr fontAlgn="base">
              <a:spcAft>
                <a:spcPts val="600"/>
              </a:spcAft>
              <a:defRPr/>
            </a:pPr>
            <a:r>
              <a:rPr lang="en-US" altLang="en-US" sz="1200" cap="all" spc="200" dirty="0">
                <a:solidFill>
                  <a:schemeClr val="accent1">
                    <a:lumMod val="75000"/>
                  </a:schemeClr>
                </a:solidFill>
                <a:latin typeface="+mj-lt"/>
              </a:rPr>
              <a:t>Note </a:t>
            </a:r>
          </a:p>
          <a:p>
            <a:pPr marL="169863" indent="-115888" fontAlgn="base">
              <a:buFont typeface="Arial" panose="020B0604020202020204" pitchFamily="34" charset="0"/>
              <a:buChar char="•"/>
              <a:defRPr/>
            </a:pPr>
            <a:r>
              <a:rPr lang="en-US" altLang="en-US" sz="1400" dirty="0">
                <a:solidFill>
                  <a:srgbClr val="000000"/>
                </a:solidFill>
                <a:latin typeface="+mj-lt"/>
                <a:ea typeface="ＭＳ Ｐゴシック" charset="0"/>
                <a:cs typeface="ＭＳ Ｐゴシック" charset="0"/>
              </a:rPr>
              <a:t>The Senate relies on unanimous consent to operate efficiently; therefore, individual senators have the power to delay or prevent a bill’s passage by creating additional procedural hurdles, including filibusters</a:t>
            </a:r>
            <a:endParaRPr lang="en-US" altLang="en-US" sz="1400" dirty="0">
              <a:latin typeface="+mj-lt"/>
              <a:cs typeface="Georgia"/>
            </a:endParaRPr>
          </a:p>
        </p:txBody>
      </p:sp>
    </p:spTree>
    <p:extLst>
      <p:ext uri="{BB962C8B-B14F-4D97-AF65-F5344CB8AC3E}">
        <p14:creationId xmlns:p14="http://schemas.microsoft.com/office/powerpoint/2010/main" val="2475393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67F00-B26F-9C1E-1108-A2A9B630B772}"/>
            </a:ext>
          </a:extLst>
        </p:cNvPr>
        <p:cNvGrpSpPr/>
        <p:nvPr/>
      </p:nvGrpSpPr>
      <p:grpSpPr>
        <a:xfrm>
          <a:off x="0" y="0"/>
          <a:ext cx="0" cy="0"/>
          <a:chOff x="0" y="0"/>
          <a:chExt cx="0" cy="0"/>
        </a:xfrm>
      </p:grpSpPr>
      <p:sp>
        <p:nvSpPr>
          <p:cNvPr id="26" name="Title 3">
            <a:extLst>
              <a:ext uri="{FF2B5EF4-FFF2-40B4-BE49-F238E27FC236}">
                <a16:creationId xmlns:a16="http://schemas.microsoft.com/office/drawing/2014/main" id="{75DBED70-E270-3830-A77F-B7E771A70F63}"/>
              </a:ext>
            </a:extLst>
          </p:cNvPr>
          <p:cNvSpPr>
            <a:spLocks noGrp="1"/>
          </p:cNvSpPr>
          <p:nvPr>
            <p:ph type="title"/>
          </p:nvPr>
        </p:nvSpPr>
        <p:spPr>
          <a:xfrm>
            <a:off x="1384300" y="136525"/>
            <a:ext cx="10515600" cy="654050"/>
          </a:xfrm>
        </p:spPr>
        <p:txBody>
          <a:bodyPr/>
          <a:lstStyle/>
          <a:p>
            <a:r>
              <a:rPr lang="en-US" sz="3200" dirty="0"/>
              <a:t>How to Influence</a:t>
            </a:r>
          </a:p>
        </p:txBody>
      </p:sp>
      <p:sp>
        <p:nvSpPr>
          <p:cNvPr id="3" name="TextBox 2">
            <a:extLst>
              <a:ext uri="{FF2B5EF4-FFF2-40B4-BE49-F238E27FC236}">
                <a16:creationId xmlns:a16="http://schemas.microsoft.com/office/drawing/2014/main" id="{C8E62269-EC3B-00D0-54A9-23EE2F816282}"/>
              </a:ext>
            </a:extLst>
          </p:cNvPr>
          <p:cNvSpPr txBox="1"/>
          <p:nvPr/>
        </p:nvSpPr>
        <p:spPr>
          <a:xfrm>
            <a:off x="1487883" y="1467939"/>
            <a:ext cx="9907545" cy="646331"/>
          </a:xfrm>
          <a:prstGeom prst="rect">
            <a:avLst/>
          </a:prstGeom>
          <a:noFill/>
        </p:spPr>
        <p:txBody>
          <a:bodyPr wrap="square" rtlCol="0">
            <a:spAutoFit/>
          </a:bodyPr>
          <a:lstStyle/>
          <a:p>
            <a:r>
              <a:rPr lang="en-US" b="1" dirty="0"/>
              <a:t>Keep it Simple: </a:t>
            </a:r>
            <a:r>
              <a:rPr lang="en-US" dirty="0"/>
              <a:t>Policy issues can often be very complex and members of Congress need to be able to convey to their constituents why the issue you’re advocating for is important as well. </a:t>
            </a:r>
          </a:p>
        </p:txBody>
      </p:sp>
      <p:sp>
        <p:nvSpPr>
          <p:cNvPr id="4" name="TextBox 3">
            <a:extLst>
              <a:ext uri="{FF2B5EF4-FFF2-40B4-BE49-F238E27FC236}">
                <a16:creationId xmlns:a16="http://schemas.microsoft.com/office/drawing/2014/main" id="{D8F27D05-24DF-BB71-1311-EE288F5A2227}"/>
              </a:ext>
            </a:extLst>
          </p:cNvPr>
          <p:cNvSpPr txBox="1"/>
          <p:nvPr/>
        </p:nvSpPr>
        <p:spPr>
          <a:xfrm>
            <a:off x="1487884" y="2700133"/>
            <a:ext cx="9907545" cy="646331"/>
          </a:xfrm>
          <a:prstGeom prst="rect">
            <a:avLst/>
          </a:prstGeom>
          <a:noFill/>
        </p:spPr>
        <p:txBody>
          <a:bodyPr wrap="square" rtlCol="0">
            <a:spAutoFit/>
          </a:bodyPr>
          <a:lstStyle/>
          <a:p>
            <a:r>
              <a:rPr lang="en-US" b="1" dirty="0"/>
              <a:t>Make it Concrete: </a:t>
            </a:r>
            <a:r>
              <a:rPr lang="en-US" dirty="0"/>
              <a:t>Policy discussions can get theoretical, referencing direct policy or a bill will make it easier for the lawmaker to see how it impacts their constituents. </a:t>
            </a:r>
          </a:p>
        </p:txBody>
      </p:sp>
      <p:sp>
        <p:nvSpPr>
          <p:cNvPr id="24" name="TextBox 23">
            <a:extLst>
              <a:ext uri="{FF2B5EF4-FFF2-40B4-BE49-F238E27FC236}">
                <a16:creationId xmlns:a16="http://schemas.microsoft.com/office/drawing/2014/main" id="{9FD6E9F5-1D37-68EE-49AC-0E4503260DDE}"/>
              </a:ext>
            </a:extLst>
          </p:cNvPr>
          <p:cNvSpPr txBox="1"/>
          <p:nvPr/>
        </p:nvSpPr>
        <p:spPr>
          <a:xfrm>
            <a:off x="1487882" y="4042688"/>
            <a:ext cx="10591210" cy="369332"/>
          </a:xfrm>
          <a:prstGeom prst="rect">
            <a:avLst/>
          </a:prstGeom>
          <a:noFill/>
        </p:spPr>
        <p:txBody>
          <a:bodyPr wrap="square" rtlCol="0">
            <a:spAutoFit/>
          </a:bodyPr>
          <a:lstStyle/>
          <a:p>
            <a:r>
              <a:rPr lang="en-US" b="1" dirty="0"/>
              <a:t>Stress Credibility: </a:t>
            </a:r>
            <a:r>
              <a:rPr lang="en-US" dirty="0"/>
              <a:t>Explain how your background and profession relates to the policy issue at hand.</a:t>
            </a:r>
          </a:p>
        </p:txBody>
      </p:sp>
      <p:sp>
        <p:nvSpPr>
          <p:cNvPr id="25" name="TextBox 24">
            <a:extLst>
              <a:ext uri="{FF2B5EF4-FFF2-40B4-BE49-F238E27FC236}">
                <a16:creationId xmlns:a16="http://schemas.microsoft.com/office/drawing/2014/main" id="{CD2A412B-BBEB-8054-00B9-0178EE73241C}"/>
              </a:ext>
            </a:extLst>
          </p:cNvPr>
          <p:cNvSpPr txBox="1"/>
          <p:nvPr/>
        </p:nvSpPr>
        <p:spPr>
          <a:xfrm>
            <a:off x="1487882" y="5108244"/>
            <a:ext cx="9907545" cy="369332"/>
          </a:xfrm>
          <a:prstGeom prst="rect">
            <a:avLst/>
          </a:prstGeom>
          <a:noFill/>
        </p:spPr>
        <p:txBody>
          <a:bodyPr wrap="square" rtlCol="0">
            <a:spAutoFit/>
          </a:bodyPr>
          <a:lstStyle/>
          <a:p>
            <a:r>
              <a:rPr lang="en-US" b="1" dirty="0"/>
              <a:t>Use Stories: </a:t>
            </a:r>
            <a:r>
              <a:rPr lang="en-US" dirty="0"/>
              <a:t>Don’t be afraid to tell an emotional story. A story will make you stick out. </a:t>
            </a:r>
          </a:p>
        </p:txBody>
      </p:sp>
      <p:pic>
        <p:nvPicPr>
          <p:cNvPr id="27" name="Graphic 26" descr="Books on shelf outline">
            <a:extLst>
              <a:ext uri="{FF2B5EF4-FFF2-40B4-BE49-F238E27FC236}">
                <a16:creationId xmlns:a16="http://schemas.microsoft.com/office/drawing/2014/main" id="{160BB312-828C-5401-0B5C-4D4195C08F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8417" y="3894661"/>
            <a:ext cx="914400" cy="914400"/>
          </a:xfrm>
          <a:prstGeom prst="rect">
            <a:avLst/>
          </a:prstGeom>
        </p:spPr>
      </p:pic>
      <p:pic>
        <p:nvPicPr>
          <p:cNvPr id="28" name="Graphic 27" descr="Handshake outline">
            <a:extLst>
              <a:ext uri="{FF2B5EF4-FFF2-40B4-BE49-F238E27FC236}">
                <a16:creationId xmlns:a16="http://schemas.microsoft.com/office/drawing/2014/main" id="{3B7A8AE3-3B5F-13CD-0D7B-0C43B678EF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751" y="2715444"/>
            <a:ext cx="914400" cy="914400"/>
          </a:xfrm>
          <a:prstGeom prst="rect">
            <a:avLst/>
          </a:prstGeom>
        </p:spPr>
      </p:pic>
      <p:pic>
        <p:nvPicPr>
          <p:cNvPr id="29" name="Graphic 28" descr="Head with gears outline">
            <a:extLst>
              <a:ext uri="{FF2B5EF4-FFF2-40B4-BE49-F238E27FC236}">
                <a16:creationId xmlns:a16="http://schemas.microsoft.com/office/drawing/2014/main" id="{B9094A67-8009-5A9D-923D-8DB417B84F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8417" y="1467939"/>
            <a:ext cx="914400" cy="914400"/>
          </a:xfrm>
          <a:prstGeom prst="rect">
            <a:avLst/>
          </a:prstGeom>
        </p:spPr>
      </p:pic>
      <p:pic>
        <p:nvPicPr>
          <p:cNvPr id="30" name="Graphic 29" descr="Signature outline">
            <a:extLst>
              <a:ext uri="{FF2B5EF4-FFF2-40B4-BE49-F238E27FC236}">
                <a16:creationId xmlns:a16="http://schemas.microsoft.com/office/drawing/2014/main" id="{FD5F7D56-C74E-1778-E0C4-D208DBCF48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8417" y="5020376"/>
            <a:ext cx="914400" cy="914400"/>
          </a:xfrm>
          <a:prstGeom prst="rect">
            <a:avLst/>
          </a:prstGeom>
        </p:spPr>
      </p:pic>
    </p:spTree>
    <p:extLst>
      <p:ext uri="{BB962C8B-B14F-4D97-AF65-F5344CB8AC3E}">
        <p14:creationId xmlns:p14="http://schemas.microsoft.com/office/powerpoint/2010/main" val="633517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55F07-5536-ECAD-8D32-FFDF61471754}"/>
            </a:ext>
          </a:extLst>
        </p:cNvPr>
        <p:cNvGrpSpPr/>
        <p:nvPr/>
      </p:nvGrpSpPr>
      <p:grpSpPr>
        <a:xfrm>
          <a:off x="0" y="0"/>
          <a:ext cx="0" cy="0"/>
          <a:chOff x="0" y="0"/>
          <a:chExt cx="0" cy="0"/>
        </a:xfrm>
      </p:grpSpPr>
      <p:sp>
        <p:nvSpPr>
          <p:cNvPr id="26" name="Title 3">
            <a:extLst>
              <a:ext uri="{FF2B5EF4-FFF2-40B4-BE49-F238E27FC236}">
                <a16:creationId xmlns:a16="http://schemas.microsoft.com/office/drawing/2014/main" id="{98C2A9A2-490B-6854-2417-BB707533E59D}"/>
              </a:ext>
            </a:extLst>
          </p:cNvPr>
          <p:cNvSpPr>
            <a:spLocks noGrp="1"/>
          </p:cNvSpPr>
          <p:nvPr>
            <p:ph type="title"/>
          </p:nvPr>
        </p:nvSpPr>
        <p:spPr>
          <a:xfrm>
            <a:off x="1384300" y="136525"/>
            <a:ext cx="10515600" cy="654050"/>
          </a:xfrm>
        </p:spPr>
        <p:txBody>
          <a:bodyPr/>
          <a:lstStyle/>
          <a:p>
            <a:r>
              <a:rPr lang="en-US" sz="3200" dirty="0"/>
              <a:t>Stories Stick. Literally.</a:t>
            </a:r>
          </a:p>
        </p:txBody>
      </p:sp>
      <p:sp>
        <p:nvSpPr>
          <p:cNvPr id="2" name="TextBox 1">
            <a:extLst>
              <a:ext uri="{FF2B5EF4-FFF2-40B4-BE49-F238E27FC236}">
                <a16:creationId xmlns:a16="http://schemas.microsoft.com/office/drawing/2014/main" id="{96C3797D-59A1-2DC8-5DA1-DA882564A98B}"/>
              </a:ext>
            </a:extLst>
          </p:cNvPr>
          <p:cNvSpPr txBox="1"/>
          <p:nvPr/>
        </p:nvSpPr>
        <p:spPr>
          <a:xfrm>
            <a:off x="2157550" y="1536174"/>
            <a:ext cx="8362577" cy="3785652"/>
          </a:xfrm>
          <a:prstGeom prst="rect">
            <a:avLst/>
          </a:prstGeom>
          <a:noFill/>
        </p:spPr>
        <p:txBody>
          <a:bodyPr wrap="square" rtlCol="0">
            <a:spAutoFit/>
          </a:bodyPr>
          <a:lstStyle/>
          <a:p>
            <a:r>
              <a:rPr lang="en-US" sz="2400" dirty="0"/>
              <a:t>Researcher and cognitive psychologist Jerome Bruner conducted a study that demonstrated people are </a:t>
            </a:r>
            <a:r>
              <a:rPr lang="en-US" sz="2400" b="1" i="1" dirty="0"/>
              <a:t>22 times more likely</a:t>
            </a:r>
            <a:r>
              <a:rPr lang="en-US" sz="2400" b="1" dirty="0"/>
              <a:t> to remember a fact</a:t>
            </a:r>
            <a:r>
              <a:rPr lang="en-US" sz="2400" dirty="0"/>
              <a:t> when it’s delivered through a story rather than just presented on its own. </a:t>
            </a:r>
          </a:p>
          <a:p>
            <a:endParaRPr lang="en-US" sz="2400" dirty="0"/>
          </a:p>
          <a:p>
            <a:endParaRPr lang="en-US" sz="2400" dirty="0"/>
          </a:p>
          <a:p>
            <a:endParaRPr lang="en-US" sz="2400" dirty="0"/>
          </a:p>
          <a:p>
            <a:r>
              <a:rPr lang="en-US" sz="2400" dirty="0"/>
              <a:t>When someone tells a story, something called </a:t>
            </a:r>
            <a:r>
              <a:rPr lang="en-US" sz="2400" i="1" dirty="0"/>
              <a:t>neural coupling</a:t>
            </a:r>
            <a:r>
              <a:rPr lang="en-US" sz="2400" dirty="0"/>
              <a:t> happens. That means the listener’s brain activity starts to mirror the speaker’s.</a:t>
            </a:r>
          </a:p>
        </p:txBody>
      </p:sp>
      <p:pic>
        <p:nvPicPr>
          <p:cNvPr id="5" name="Graphic 4">
            <a:extLst>
              <a:ext uri="{FF2B5EF4-FFF2-40B4-BE49-F238E27FC236}">
                <a16:creationId xmlns:a16="http://schemas.microsoft.com/office/drawing/2014/main" id="{34007C3D-69C6-7A90-BB76-16821BC3295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637909" y="4212219"/>
            <a:ext cx="966978" cy="966978"/>
          </a:xfrm>
          <a:prstGeom prst="rect">
            <a:avLst/>
          </a:prstGeom>
        </p:spPr>
      </p:pic>
      <p:pic>
        <p:nvPicPr>
          <p:cNvPr id="6" name="Graphic 5">
            <a:extLst>
              <a:ext uri="{FF2B5EF4-FFF2-40B4-BE49-F238E27FC236}">
                <a16:creationId xmlns:a16="http://schemas.microsoft.com/office/drawing/2014/main" id="{C93837CD-8251-EF3D-830C-E9AA0ACCB700}"/>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482864" y="1750096"/>
            <a:ext cx="1122023" cy="1122023"/>
          </a:xfrm>
          <a:prstGeom prst="rect">
            <a:avLst/>
          </a:prstGeom>
        </p:spPr>
      </p:pic>
    </p:spTree>
    <p:extLst>
      <p:ext uri="{BB962C8B-B14F-4D97-AF65-F5344CB8AC3E}">
        <p14:creationId xmlns:p14="http://schemas.microsoft.com/office/powerpoint/2010/main" val="423119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3200" dirty="0"/>
              <a:t>Keep Momentum Going</a:t>
            </a:r>
          </a:p>
        </p:txBody>
      </p:sp>
      <p:grpSp>
        <p:nvGrpSpPr>
          <p:cNvPr id="2" name="Group 1">
            <a:extLst>
              <a:ext uri="{FF2B5EF4-FFF2-40B4-BE49-F238E27FC236}">
                <a16:creationId xmlns:a16="http://schemas.microsoft.com/office/drawing/2014/main" id="{7D29D727-E99D-089E-8B94-EE6E61501D25}"/>
              </a:ext>
            </a:extLst>
          </p:cNvPr>
          <p:cNvGrpSpPr>
            <a:grpSpLocks/>
          </p:cNvGrpSpPr>
          <p:nvPr/>
        </p:nvGrpSpPr>
        <p:grpSpPr>
          <a:xfrm>
            <a:off x="2664182" y="2285999"/>
            <a:ext cx="6400799" cy="2902505"/>
            <a:chOff x="1167877" y="2214765"/>
            <a:chExt cx="5961020" cy="3965607"/>
          </a:xfrm>
        </p:grpSpPr>
        <p:sp>
          <p:nvSpPr>
            <p:cNvPr id="5" name="Rectangle 4">
              <a:extLst>
                <a:ext uri="{FF2B5EF4-FFF2-40B4-BE49-F238E27FC236}">
                  <a16:creationId xmlns:a16="http://schemas.microsoft.com/office/drawing/2014/main" id="{D6C722BB-5EDE-7C1C-AC39-3BDA6E0C8B1C}"/>
                </a:ext>
              </a:extLst>
            </p:cNvPr>
            <p:cNvSpPr/>
            <p:nvPr/>
          </p:nvSpPr>
          <p:spPr>
            <a:xfrm>
              <a:off x="5548326" y="2236455"/>
              <a:ext cx="1379551" cy="3310691"/>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 name="Straight Arrow Connector 5">
              <a:extLst>
                <a:ext uri="{FF2B5EF4-FFF2-40B4-BE49-F238E27FC236}">
                  <a16:creationId xmlns:a16="http://schemas.microsoft.com/office/drawing/2014/main" id="{466D7604-747A-365B-2AE7-3DCF22A88504}"/>
                </a:ext>
              </a:extLst>
            </p:cNvPr>
            <p:cNvCxnSpPr/>
            <p:nvPr/>
          </p:nvCxnSpPr>
          <p:spPr>
            <a:xfrm flipV="1">
              <a:off x="3896088" y="2214765"/>
              <a:ext cx="0" cy="3336648"/>
            </a:xfrm>
            <a:prstGeom prst="straightConnector1">
              <a:avLst/>
            </a:prstGeom>
            <a:ln w="9525">
              <a:solidFill>
                <a:schemeClr val="bg2">
                  <a:lumMod val="90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EDF500F1-5C08-97B8-AB6A-7AEC58CA9ADC}"/>
                </a:ext>
              </a:extLst>
            </p:cNvPr>
            <p:cNvCxnSpPr/>
            <p:nvPr/>
          </p:nvCxnSpPr>
          <p:spPr>
            <a:xfrm flipV="1">
              <a:off x="5545501" y="2214765"/>
              <a:ext cx="0" cy="3336648"/>
            </a:xfrm>
            <a:prstGeom prst="straightConnector1">
              <a:avLst/>
            </a:prstGeom>
            <a:ln w="9525">
              <a:solidFill>
                <a:schemeClr val="bg2">
                  <a:lumMod val="90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4226648-5CEB-C122-3F63-3251C7F70531}"/>
                </a:ext>
              </a:extLst>
            </p:cNvPr>
            <p:cNvSpPr txBox="1"/>
            <p:nvPr/>
          </p:nvSpPr>
          <p:spPr>
            <a:xfrm>
              <a:off x="3434126" y="5549613"/>
              <a:ext cx="931862" cy="630759"/>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0"/>
                  <a:cs typeface="ＭＳ Ｐゴシック" charset="0"/>
                </a:rPr>
                <a:t>Start of campaign</a:t>
              </a:r>
            </a:p>
          </p:txBody>
        </p:sp>
        <p:sp>
          <p:nvSpPr>
            <p:cNvPr id="9" name="TextBox 8">
              <a:extLst>
                <a:ext uri="{FF2B5EF4-FFF2-40B4-BE49-F238E27FC236}">
                  <a16:creationId xmlns:a16="http://schemas.microsoft.com/office/drawing/2014/main" id="{25023BB9-1A3A-687E-36CD-ADCBD2A4ADB5}"/>
                </a:ext>
              </a:extLst>
            </p:cNvPr>
            <p:cNvSpPr txBox="1"/>
            <p:nvPr/>
          </p:nvSpPr>
          <p:spPr>
            <a:xfrm>
              <a:off x="5081951" y="5548025"/>
              <a:ext cx="931862" cy="630759"/>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0"/>
                  <a:cs typeface="ＭＳ Ｐゴシック" charset="0"/>
                </a:rPr>
                <a:t>End of campaign</a:t>
              </a:r>
            </a:p>
          </p:txBody>
        </p:sp>
        <p:cxnSp>
          <p:nvCxnSpPr>
            <p:cNvPr id="10" name="Straight Arrow Connector 9">
              <a:extLst>
                <a:ext uri="{FF2B5EF4-FFF2-40B4-BE49-F238E27FC236}">
                  <a16:creationId xmlns:a16="http://schemas.microsoft.com/office/drawing/2014/main" id="{BF680353-065C-57F8-902C-58F8B21F7F38}"/>
                </a:ext>
              </a:extLst>
            </p:cNvPr>
            <p:cNvCxnSpPr>
              <a:cxnSpLocks/>
            </p:cNvCxnSpPr>
            <p:nvPr/>
          </p:nvCxnSpPr>
          <p:spPr>
            <a:xfrm flipH="1" flipV="1">
              <a:off x="5529328" y="2714338"/>
              <a:ext cx="1508417" cy="5617"/>
            </a:xfrm>
            <a:prstGeom prst="straightConnector1">
              <a:avLst/>
            </a:prstGeom>
            <a:ln w="12700" cmpd="sng">
              <a:solidFill>
                <a:schemeClr val="accent1">
                  <a:lumMod val="50000"/>
                </a:schemeClr>
              </a:solidFill>
              <a:prstDash val="solid"/>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0C05570-084B-3A73-BC3F-796F245FAD0C}"/>
                </a:ext>
              </a:extLst>
            </p:cNvPr>
            <p:cNvSpPr txBox="1"/>
            <p:nvPr/>
          </p:nvSpPr>
          <p:spPr>
            <a:xfrm>
              <a:off x="6184617" y="4155058"/>
              <a:ext cx="766417" cy="504607"/>
            </a:xfrm>
            <a:prstGeom prst="rect">
              <a:avLst/>
            </a:prstGeom>
            <a:noFill/>
            <a:ln>
              <a:noFill/>
              <a:prstDash val="dash"/>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ＭＳ Ｐゴシック" charset="0"/>
                  <a:cs typeface="ＭＳ Ｐゴシック" charset="0"/>
                </a:rPr>
                <a:t>Loss of engagement</a:t>
              </a:r>
            </a:p>
          </p:txBody>
        </p:sp>
        <p:sp>
          <p:nvSpPr>
            <p:cNvPr id="12" name="TextBox 11">
              <a:extLst>
                <a:ext uri="{FF2B5EF4-FFF2-40B4-BE49-F238E27FC236}">
                  <a16:creationId xmlns:a16="http://schemas.microsoft.com/office/drawing/2014/main" id="{2AA9A4EF-550D-58DB-3D56-DD51D3D810EE}"/>
                </a:ext>
              </a:extLst>
            </p:cNvPr>
            <p:cNvSpPr txBox="1"/>
            <p:nvPr/>
          </p:nvSpPr>
          <p:spPr>
            <a:xfrm>
              <a:off x="5575729" y="2240792"/>
              <a:ext cx="1358899" cy="504607"/>
            </a:xfrm>
            <a:prstGeom prst="rect">
              <a:avLst/>
            </a:prstGeom>
            <a:noFill/>
            <a:ln>
              <a:noFill/>
              <a:prstDash val="dash"/>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ＭＳ Ｐゴシック" charset="0"/>
                  <a:cs typeface="ＭＳ Ｐゴシック" charset="0"/>
                </a:rPr>
                <a:t>Ideal continuous engagement</a:t>
              </a:r>
            </a:p>
          </p:txBody>
        </p:sp>
        <p:sp>
          <p:nvSpPr>
            <p:cNvPr id="13" name="Freeform 15">
              <a:extLst>
                <a:ext uri="{FF2B5EF4-FFF2-40B4-BE49-F238E27FC236}">
                  <a16:creationId xmlns:a16="http://schemas.microsoft.com/office/drawing/2014/main" id="{6FAB6695-EB56-00CE-FCF0-3733AD664846}"/>
                </a:ext>
              </a:extLst>
            </p:cNvPr>
            <p:cNvSpPr/>
            <p:nvPr/>
          </p:nvSpPr>
          <p:spPr>
            <a:xfrm>
              <a:off x="5082849" y="2711779"/>
              <a:ext cx="1079863" cy="1860220"/>
            </a:xfrm>
            <a:custGeom>
              <a:avLst/>
              <a:gdLst>
                <a:gd name="connsiteX0" fmla="*/ 0 w 1079863"/>
                <a:gd name="connsiteY0" fmla="*/ 205592 h 1860221"/>
                <a:gd name="connsiteX1" fmla="*/ 113211 w 1079863"/>
                <a:gd name="connsiteY1" fmla="*/ 66255 h 1860221"/>
                <a:gd name="connsiteX2" fmla="*/ 287383 w 1079863"/>
                <a:gd name="connsiteY2" fmla="*/ 5295 h 1860221"/>
                <a:gd name="connsiteX3" fmla="*/ 487680 w 1079863"/>
                <a:gd name="connsiteY3" fmla="*/ 14004 h 1860221"/>
                <a:gd name="connsiteX4" fmla="*/ 635725 w 1079863"/>
                <a:gd name="connsiteY4" fmla="*/ 101090 h 1860221"/>
                <a:gd name="connsiteX5" fmla="*/ 705394 w 1079863"/>
                <a:gd name="connsiteY5" fmla="*/ 214301 h 1860221"/>
                <a:gd name="connsiteX6" fmla="*/ 775063 w 1079863"/>
                <a:gd name="connsiteY6" fmla="*/ 405890 h 1860221"/>
                <a:gd name="connsiteX7" fmla="*/ 862148 w 1079863"/>
                <a:gd name="connsiteY7" fmla="*/ 597478 h 1860221"/>
                <a:gd name="connsiteX8" fmla="*/ 949234 w 1079863"/>
                <a:gd name="connsiteY8" fmla="*/ 910987 h 1860221"/>
                <a:gd name="connsiteX9" fmla="*/ 992777 w 1079863"/>
                <a:gd name="connsiteY9" fmla="*/ 1207078 h 1860221"/>
                <a:gd name="connsiteX10" fmla="*/ 1045028 w 1079863"/>
                <a:gd name="connsiteY10" fmla="*/ 1616381 h 1860221"/>
                <a:gd name="connsiteX11" fmla="*/ 1062445 w 1079863"/>
                <a:gd name="connsiteY11" fmla="*/ 1773135 h 1860221"/>
                <a:gd name="connsiteX12" fmla="*/ 1079863 w 1079863"/>
                <a:gd name="connsiteY12" fmla="*/ 1860221 h 1860221"/>
                <a:gd name="connsiteX13" fmla="*/ 1079863 w 1079863"/>
                <a:gd name="connsiteY13" fmla="*/ 1860221 h 186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863" h="1860221">
                  <a:moveTo>
                    <a:pt x="0" y="205592"/>
                  </a:moveTo>
                  <a:cubicBezTo>
                    <a:pt x="32657" y="152615"/>
                    <a:pt x="65314" y="99638"/>
                    <a:pt x="113211" y="66255"/>
                  </a:cubicBezTo>
                  <a:cubicBezTo>
                    <a:pt x="161108" y="32872"/>
                    <a:pt x="224972" y="14003"/>
                    <a:pt x="287383" y="5295"/>
                  </a:cubicBezTo>
                  <a:cubicBezTo>
                    <a:pt x="349795" y="-3414"/>
                    <a:pt x="429623" y="-1962"/>
                    <a:pt x="487680" y="14004"/>
                  </a:cubicBezTo>
                  <a:cubicBezTo>
                    <a:pt x="545737" y="29970"/>
                    <a:pt x="599439" y="67707"/>
                    <a:pt x="635725" y="101090"/>
                  </a:cubicBezTo>
                  <a:cubicBezTo>
                    <a:pt x="672011" y="134473"/>
                    <a:pt x="682171" y="163501"/>
                    <a:pt x="705394" y="214301"/>
                  </a:cubicBezTo>
                  <a:cubicBezTo>
                    <a:pt x="728617" y="265101"/>
                    <a:pt x="748937" y="342027"/>
                    <a:pt x="775063" y="405890"/>
                  </a:cubicBezTo>
                  <a:cubicBezTo>
                    <a:pt x="801189" y="469753"/>
                    <a:pt x="833120" y="513295"/>
                    <a:pt x="862148" y="597478"/>
                  </a:cubicBezTo>
                  <a:cubicBezTo>
                    <a:pt x="891177" y="681661"/>
                    <a:pt x="927463" y="809387"/>
                    <a:pt x="949234" y="910987"/>
                  </a:cubicBezTo>
                  <a:cubicBezTo>
                    <a:pt x="971006" y="1012587"/>
                    <a:pt x="976811" y="1089512"/>
                    <a:pt x="992777" y="1207078"/>
                  </a:cubicBezTo>
                  <a:cubicBezTo>
                    <a:pt x="1008743" y="1324644"/>
                    <a:pt x="1033417" y="1522038"/>
                    <a:pt x="1045028" y="1616381"/>
                  </a:cubicBezTo>
                  <a:cubicBezTo>
                    <a:pt x="1056639" y="1710724"/>
                    <a:pt x="1056639" y="1732495"/>
                    <a:pt x="1062445" y="1773135"/>
                  </a:cubicBezTo>
                  <a:cubicBezTo>
                    <a:pt x="1068251" y="1813775"/>
                    <a:pt x="1079863" y="1860221"/>
                    <a:pt x="1079863" y="1860221"/>
                  </a:cubicBezTo>
                  <a:lnTo>
                    <a:pt x="1079863" y="1860221"/>
                  </a:lnTo>
                </a:path>
              </a:pathLst>
            </a:custGeom>
            <a:noFill/>
            <a:ln w="3175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Freeform 16">
              <a:extLst>
                <a:ext uri="{FF2B5EF4-FFF2-40B4-BE49-F238E27FC236}">
                  <a16:creationId xmlns:a16="http://schemas.microsoft.com/office/drawing/2014/main" id="{EBE1E3C7-E826-6DD5-079F-8726551A0D39}"/>
                </a:ext>
              </a:extLst>
            </p:cNvPr>
            <p:cNvSpPr/>
            <p:nvPr/>
          </p:nvSpPr>
          <p:spPr>
            <a:xfrm>
              <a:off x="6156979" y="4563292"/>
              <a:ext cx="766417" cy="123855"/>
            </a:xfrm>
            <a:custGeom>
              <a:avLst/>
              <a:gdLst>
                <a:gd name="connsiteX0" fmla="*/ 0 w 775062"/>
                <a:gd name="connsiteY0" fmla="*/ 0 h 123855"/>
                <a:gd name="connsiteX1" fmla="*/ 87085 w 775062"/>
                <a:gd name="connsiteY1" fmla="*/ 95795 h 123855"/>
                <a:gd name="connsiteX2" fmla="*/ 296091 w 775062"/>
                <a:gd name="connsiteY2" fmla="*/ 121920 h 123855"/>
                <a:gd name="connsiteX3" fmla="*/ 775062 w 775062"/>
                <a:gd name="connsiteY3" fmla="*/ 121920 h 123855"/>
                <a:gd name="connsiteX4" fmla="*/ 775062 w 775062"/>
                <a:gd name="connsiteY4" fmla="*/ 121920 h 12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62" h="123855">
                  <a:moveTo>
                    <a:pt x="0" y="0"/>
                  </a:moveTo>
                  <a:cubicBezTo>
                    <a:pt x="18868" y="37737"/>
                    <a:pt x="37737" y="75475"/>
                    <a:pt x="87085" y="95795"/>
                  </a:cubicBezTo>
                  <a:cubicBezTo>
                    <a:pt x="136433" y="116115"/>
                    <a:pt x="181428" y="117566"/>
                    <a:pt x="296091" y="121920"/>
                  </a:cubicBezTo>
                  <a:cubicBezTo>
                    <a:pt x="410754" y="126274"/>
                    <a:pt x="775062" y="121920"/>
                    <a:pt x="775062" y="121920"/>
                  </a:cubicBezTo>
                  <a:lnTo>
                    <a:pt x="775062" y="121920"/>
                  </a:lnTo>
                </a:path>
              </a:pathLst>
            </a:custGeom>
            <a:noFill/>
            <a:ln w="31750">
              <a:solidFill>
                <a:schemeClr val="accent1">
                  <a:lumMod val="7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Freeform 17">
              <a:extLst>
                <a:ext uri="{FF2B5EF4-FFF2-40B4-BE49-F238E27FC236}">
                  <a16:creationId xmlns:a16="http://schemas.microsoft.com/office/drawing/2014/main" id="{F49413B3-8931-D36D-610F-DB2503CE8078}"/>
                </a:ext>
              </a:extLst>
            </p:cNvPr>
            <p:cNvSpPr/>
            <p:nvPr/>
          </p:nvSpPr>
          <p:spPr>
            <a:xfrm>
              <a:off x="2019497" y="2919234"/>
              <a:ext cx="3065936" cy="1806075"/>
            </a:xfrm>
            <a:custGeom>
              <a:avLst/>
              <a:gdLst>
                <a:gd name="connsiteX0" fmla="*/ 1127940 w 1127940"/>
                <a:gd name="connsiteY0" fmla="*/ 0 h 1532094"/>
                <a:gd name="connsiteX1" fmla="*/ 27726 w 1127940"/>
                <a:gd name="connsiteY1" fmla="*/ 1442503 h 1532094"/>
                <a:gd name="connsiteX2" fmla="*/ 438473 w 1127940"/>
                <a:gd name="connsiteY2" fmla="*/ 1256689 h 1532094"/>
                <a:gd name="connsiteX0" fmla="*/ 1342393 w 1342393"/>
                <a:gd name="connsiteY0" fmla="*/ 0 h 1675484"/>
                <a:gd name="connsiteX1" fmla="*/ 242179 w 1342393"/>
                <a:gd name="connsiteY1" fmla="*/ 1442503 h 1675484"/>
                <a:gd name="connsiteX2" fmla="*/ 134603 w 1342393"/>
                <a:gd name="connsiteY2" fmla="*/ 1554969 h 1675484"/>
                <a:gd name="connsiteX0" fmla="*/ 2649863 w 2649863"/>
                <a:gd name="connsiteY0" fmla="*/ 0 h 1754991"/>
                <a:gd name="connsiteX1" fmla="*/ 1549649 w 2649863"/>
                <a:gd name="connsiteY1" fmla="*/ 1442503 h 1754991"/>
                <a:gd name="connsiteX2" fmla="*/ 33799 w 2649863"/>
                <a:gd name="connsiteY2" fmla="*/ 1662546 h 1754991"/>
                <a:gd name="connsiteX0" fmla="*/ 2616074 w 2616074"/>
                <a:gd name="connsiteY0" fmla="*/ 0 h 1670444"/>
                <a:gd name="connsiteX1" fmla="*/ 1515860 w 2616074"/>
                <a:gd name="connsiteY1" fmla="*/ 1442503 h 1670444"/>
                <a:gd name="connsiteX2" fmla="*/ 10 w 2616074"/>
                <a:gd name="connsiteY2" fmla="*/ 1662546 h 1670444"/>
                <a:gd name="connsiteX0" fmla="*/ 1550130 w 1550130"/>
                <a:gd name="connsiteY0" fmla="*/ 0 h 1630656"/>
                <a:gd name="connsiteX1" fmla="*/ 449916 w 1550130"/>
                <a:gd name="connsiteY1" fmla="*/ 1442503 h 1630656"/>
                <a:gd name="connsiteX2" fmla="*/ 51 w 1550130"/>
                <a:gd name="connsiteY2" fmla="*/ 1608758 h 1630656"/>
                <a:gd name="connsiteX0" fmla="*/ 1364485 w 1364485"/>
                <a:gd name="connsiteY0" fmla="*/ 0 h 1598773"/>
                <a:gd name="connsiteX1" fmla="*/ 264271 w 1364485"/>
                <a:gd name="connsiteY1" fmla="*/ 1442503 h 1598773"/>
                <a:gd name="connsiteX2" fmla="*/ 220 w 1364485"/>
                <a:gd name="connsiteY2" fmla="*/ 1554969 h 1598773"/>
                <a:gd name="connsiteX0" fmla="*/ 3065935 w 3065935"/>
                <a:gd name="connsiteY0" fmla="*/ 0 h 1804816"/>
                <a:gd name="connsiteX1" fmla="*/ 1965721 w 3065935"/>
                <a:gd name="connsiteY1" fmla="*/ 1442503 h 1804816"/>
                <a:gd name="connsiteX2" fmla="*/ 6 w 3065935"/>
                <a:gd name="connsiteY2" fmla="*/ 1804351 h 1804816"/>
                <a:gd name="connsiteX0" fmla="*/ 3065936 w 3065936"/>
                <a:gd name="connsiteY0" fmla="*/ 0 h 1806075"/>
                <a:gd name="connsiteX1" fmla="*/ 1794578 w 3065936"/>
                <a:gd name="connsiteY1" fmla="*/ 1510960 h 1806075"/>
                <a:gd name="connsiteX2" fmla="*/ 7 w 3065936"/>
                <a:gd name="connsiteY2" fmla="*/ 1804351 h 1806075"/>
              </a:gdLst>
              <a:ahLst/>
              <a:cxnLst>
                <a:cxn ang="0">
                  <a:pos x="connsiteX0" y="connsiteY0"/>
                </a:cxn>
                <a:cxn ang="0">
                  <a:pos x="connsiteX1" y="connsiteY1"/>
                </a:cxn>
                <a:cxn ang="0">
                  <a:pos x="connsiteX2" y="connsiteY2"/>
                </a:cxn>
              </a:cxnLst>
              <a:rect l="l" t="t" r="r" b="b"/>
              <a:pathLst>
                <a:path w="3065936" h="1806075">
                  <a:moveTo>
                    <a:pt x="3065936" y="0"/>
                  </a:moveTo>
                  <a:cubicBezTo>
                    <a:pt x="2573284" y="616527"/>
                    <a:pt x="2305566" y="1210235"/>
                    <a:pt x="1794578" y="1510960"/>
                  </a:cubicBezTo>
                  <a:cubicBezTo>
                    <a:pt x="1283590" y="1811685"/>
                    <a:pt x="-3660" y="1811278"/>
                    <a:pt x="7" y="1804351"/>
                  </a:cubicBezTo>
                </a:path>
              </a:pathLst>
            </a:custGeom>
            <a:noFill/>
            <a:ln w="31750">
              <a:solidFill>
                <a:schemeClr val="accent1">
                  <a:lumMod val="7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6" name="Straight Connector 15">
              <a:extLst>
                <a:ext uri="{FF2B5EF4-FFF2-40B4-BE49-F238E27FC236}">
                  <a16:creationId xmlns:a16="http://schemas.microsoft.com/office/drawing/2014/main" id="{97717707-DC7F-1B42-2661-C612F3997CA7}"/>
                </a:ext>
              </a:extLst>
            </p:cNvPr>
            <p:cNvCxnSpPr/>
            <p:nvPr/>
          </p:nvCxnSpPr>
          <p:spPr>
            <a:xfrm>
              <a:off x="2020182" y="2258603"/>
              <a:ext cx="0" cy="3304337"/>
            </a:xfrm>
            <a:prstGeom prst="line">
              <a:avLst/>
            </a:prstGeom>
            <a:ln w="15875">
              <a:solidFill>
                <a:schemeClr val="tx1">
                  <a:lumMod val="65000"/>
                  <a:lumOff val="35000"/>
                </a:schemeClr>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AC0A22E-B1B5-195A-E8DD-4F0853ABA5A4}"/>
                </a:ext>
              </a:extLst>
            </p:cNvPr>
            <p:cNvCxnSpPr>
              <a:cxnSpLocks/>
            </p:cNvCxnSpPr>
            <p:nvPr/>
          </p:nvCxnSpPr>
          <p:spPr>
            <a:xfrm flipH="1">
              <a:off x="2020182" y="5562939"/>
              <a:ext cx="5108715" cy="0"/>
            </a:xfrm>
            <a:prstGeom prst="line">
              <a:avLst/>
            </a:prstGeom>
            <a:ln w="15875">
              <a:solidFill>
                <a:schemeClr val="tx1">
                  <a:lumMod val="65000"/>
                  <a:lumOff val="35000"/>
                </a:schemeClr>
              </a:solidFill>
              <a:head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E4E1BDB-96A0-0D9A-B2C7-4F1AFE4CA1D0}"/>
                </a:ext>
              </a:extLst>
            </p:cNvPr>
            <p:cNvSpPr txBox="1"/>
            <p:nvPr/>
          </p:nvSpPr>
          <p:spPr>
            <a:xfrm>
              <a:off x="1167877" y="3726032"/>
              <a:ext cx="808880" cy="883063"/>
            </a:xfrm>
            <a:prstGeom prst="rect">
              <a:avLst/>
            </a:prstGeom>
            <a:noFill/>
          </p:spPr>
          <p:txBody>
            <a:bodyPr wrap="square" lIns="45720" r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0"/>
                  <a:cs typeface="ＭＳ Ｐゴシック" charset="0"/>
                </a:rPr>
                <a:t>Advocate activity level</a:t>
              </a:r>
            </a:p>
          </p:txBody>
        </p:sp>
      </p:grpSp>
      <p:sp>
        <p:nvSpPr>
          <p:cNvPr id="19" name="Rounded Rectangle 21">
            <a:extLst>
              <a:ext uri="{FF2B5EF4-FFF2-40B4-BE49-F238E27FC236}">
                <a16:creationId xmlns:a16="http://schemas.microsoft.com/office/drawing/2014/main" id="{488D0869-A41F-2F42-2B47-081C8701D0C5}"/>
              </a:ext>
            </a:extLst>
          </p:cNvPr>
          <p:cNvSpPr/>
          <p:nvPr/>
        </p:nvSpPr>
        <p:spPr>
          <a:xfrm>
            <a:off x="2436813" y="1600200"/>
            <a:ext cx="7315200" cy="3657600"/>
          </a:xfrm>
          <a:prstGeom prst="roundRect">
            <a:avLst>
              <a:gd name="adj" fmla="val 2245"/>
            </a:avLst>
          </a:prstGeom>
          <a:no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B1E0FBE0-B022-3C72-E24F-6C9EEEE791B7}"/>
              </a:ext>
            </a:extLst>
          </p:cNvPr>
          <p:cNvSpPr>
            <a:spLocks noChangeArrowheads="1"/>
          </p:cNvSpPr>
          <p:nvPr/>
        </p:nvSpPr>
        <p:spPr bwMode="auto">
          <a:xfrm>
            <a:off x="2543386" y="1764792"/>
            <a:ext cx="5760720" cy="262485"/>
          </a:xfrm>
          <a:prstGeom prst="rect">
            <a:avLst/>
          </a:prstGeom>
          <a:noFill/>
          <a:ln>
            <a:noFill/>
          </a:ln>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Advocacy Activity Level Over Time (Illustrative)</a:t>
            </a:r>
          </a:p>
        </p:txBody>
      </p:sp>
    </p:spTree>
    <p:extLst>
      <p:ext uri="{BB962C8B-B14F-4D97-AF65-F5344CB8AC3E}">
        <p14:creationId xmlns:p14="http://schemas.microsoft.com/office/powerpoint/2010/main" val="1456539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3200" dirty="0">
                <a:cs typeface="Arial"/>
              </a:rPr>
              <a:t>Lack of Engagement?</a:t>
            </a:r>
            <a:endParaRPr lang="en-US" sz="3200" dirty="0"/>
          </a:p>
        </p:txBody>
      </p:sp>
      <p:pic>
        <p:nvPicPr>
          <p:cNvPr id="2" name="Picture 1" descr="Screen Clipping">
            <a:extLst>
              <a:ext uri="{FF2B5EF4-FFF2-40B4-BE49-F238E27FC236}">
                <a16:creationId xmlns:a16="http://schemas.microsoft.com/office/drawing/2014/main" id="{4A709B5A-7005-25FB-2E0D-9953CEF58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6160" y="1152681"/>
            <a:ext cx="3770662" cy="4735596"/>
          </a:xfrm>
          <a:prstGeom prst="rect">
            <a:avLst/>
          </a:prstGeom>
        </p:spPr>
      </p:pic>
      <p:sp>
        <p:nvSpPr>
          <p:cNvPr id="5" name="Rectangle 4">
            <a:extLst>
              <a:ext uri="{FF2B5EF4-FFF2-40B4-BE49-F238E27FC236}">
                <a16:creationId xmlns:a16="http://schemas.microsoft.com/office/drawing/2014/main" id="{ACCD794B-9057-CA48-2789-9704744F7FA9}"/>
              </a:ext>
            </a:extLst>
          </p:cNvPr>
          <p:cNvSpPr/>
          <p:nvPr/>
        </p:nvSpPr>
        <p:spPr>
          <a:xfrm>
            <a:off x="7376160" y="5396479"/>
            <a:ext cx="2246251" cy="4917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87">
            <a:extLst>
              <a:ext uri="{FF2B5EF4-FFF2-40B4-BE49-F238E27FC236}">
                <a16:creationId xmlns:a16="http://schemas.microsoft.com/office/drawing/2014/main" id="{84EBF51C-882F-732A-CA09-1631447D88CC}"/>
              </a:ext>
            </a:extLst>
          </p:cNvPr>
          <p:cNvSpPr txBox="1"/>
          <p:nvPr/>
        </p:nvSpPr>
        <p:spPr>
          <a:xfrm>
            <a:off x="1223910" y="2352087"/>
            <a:ext cx="3958623" cy="2308324"/>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8987"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Arial" panose="020B0604020202020204"/>
                <a:ea typeface="+mn-ea"/>
                <a:cs typeface="+mn-cs"/>
              </a:rPr>
              <a:t>An opportunity for osteopathic physicians and medical students to engage where others are not.</a:t>
            </a:r>
          </a:p>
        </p:txBody>
      </p:sp>
    </p:spTree>
    <p:extLst>
      <p:ext uri="{BB962C8B-B14F-4D97-AF65-F5344CB8AC3E}">
        <p14:creationId xmlns:p14="http://schemas.microsoft.com/office/powerpoint/2010/main" val="3793540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29A4D-8EE8-5B1D-28AC-C9B23E3234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3EAE34-E601-1865-6F80-291B8F030228}"/>
              </a:ext>
            </a:extLst>
          </p:cNvPr>
          <p:cNvSpPr>
            <a:spLocks noGrp="1"/>
          </p:cNvSpPr>
          <p:nvPr>
            <p:ph type="title"/>
          </p:nvPr>
        </p:nvSpPr>
        <p:spPr/>
        <p:txBody>
          <a:bodyPr>
            <a:normAutofit/>
          </a:bodyPr>
          <a:lstStyle/>
          <a:p>
            <a:r>
              <a:rPr lang="en-US" sz="3200" dirty="0"/>
              <a:t>Osteopathic Advocacy Network</a:t>
            </a:r>
          </a:p>
        </p:txBody>
      </p:sp>
      <p:pic>
        <p:nvPicPr>
          <p:cNvPr id="2" name="Picture 1">
            <a:extLst>
              <a:ext uri="{FF2B5EF4-FFF2-40B4-BE49-F238E27FC236}">
                <a16:creationId xmlns:a16="http://schemas.microsoft.com/office/drawing/2014/main" id="{9F59A53B-2EE3-500C-1A53-4AC7B8649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446" y="1332269"/>
            <a:ext cx="4262819" cy="2272897"/>
          </a:xfrm>
          <a:prstGeom prst="rect">
            <a:avLst/>
          </a:prstGeom>
        </p:spPr>
      </p:pic>
      <p:pic>
        <p:nvPicPr>
          <p:cNvPr id="3" name="Picture 2" descr="Screen Clipping">
            <a:extLst>
              <a:ext uri="{FF2B5EF4-FFF2-40B4-BE49-F238E27FC236}">
                <a16:creationId xmlns:a16="http://schemas.microsoft.com/office/drawing/2014/main" id="{FBEF77CE-F4AF-642D-69DA-7AE3678BE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7625" y="1435671"/>
            <a:ext cx="4572000" cy="1993329"/>
          </a:xfrm>
          <a:prstGeom prst="rect">
            <a:avLst/>
          </a:prstGeom>
        </p:spPr>
      </p:pic>
      <p:pic>
        <p:nvPicPr>
          <p:cNvPr id="6" name="Picture 5" descr="Screen Clipping">
            <a:extLst>
              <a:ext uri="{FF2B5EF4-FFF2-40B4-BE49-F238E27FC236}">
                <a16:creationId xmlns:a16="http://schemas.microsoft.com/office/drawing/2014/main" id="{16E70048-CB89-87A8-668D-944D92ADCD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7625" y="4136929"/>
            <a:ext cx="4572000" cy="2004919"/>
          </a:xfrm>
          <a:prstGeom prst="rect">
            <a:avLst/>
          </a:prstGeom>
        </p:spPr>
      </p:pic>
      <p:sp>
        <p:nvSpPr>
          <p:cNvPr id="7" name="Down Arrow 17">
            <a:extLst>
              <a:ext uri="{FF2B5EF4-FFF2-40B4-BE49-F238E27FC236}">
                <a16:creationId xmlns:a16="http://schemas.microsoft.com/office/drawing/2014/main" id="{2A40ADFE-B1EE-F723-629D-EEDA954A19CC}"/>
              </a:ext>
            </a:extLst>
          </p:cNvPr>
          <p:cNvSpPr/>
          <p:nvPr/>
        </p:nvSpPr>
        <p:spPr>
          <a:xfrm>
            <a:off x="9063792" y="3545131"/>
            <a:ext cx="562872" cy="495328"/>
          </a:xfrm>
          <a:prstGeom prst="downArrow">
            <a:avLst/>
          </a:prstGeom>
          <a:solidFill>
            <a:srgbClr val="0000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descr="A qr code with a square and square with a square in the middle&#10;&#10;Description automatically generated">
            <a:extLst>
              <a:ext uri="{FF2B5EF4-FFF2-40B4-BE49-F238E27FC236}">
                <a16:creationId xmlns:a16="http://schemas.microsoft.com/office/drawing/2014/main" id="{35B1D144-BCE4-AD5E-FB2A-CB2E591DB3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0171" y="3709952"/>
            <a:ext cx="2058348" cy="2058348"/>
          </a:xfrm>
          <a:prstGeom prst="rect">
            <a:avLst/>
          </a:prstGeom>
        </p:spPr>
      </p:pic>
      <p:sp>
        <p:nvSpPr>
          <p:cNvPr id="9" name="Content Placeholder 2">
            <a:extLst>
              <a:ext uri="{FF2B5EF4-FFF2-40B4-BE49-F238E27FC236}">
                <a16:creationId xmlns:a16="http://schemas.microsoft.com/office/drawing/2014/main" id="{A34C1810-6649-C910-B456-B32A3C200A1E}"/>
              </a:ext>
            </a:extLst>
          </p:cNvPr>
          <p:cNvSpPr txBox="1">
            <a:spLocks/>
          </p:cNvSpPr>
          <p:nvPr/>
        </p:nvSpPr>
        <p:spPr>
          <a:xfrm>
            <a:off x="3736338" y="5287940"/>
            <a:ext cx="2058348" cy="486560"/>
          </a:xfrm>
          <a:prstGeom prst="rect">
            <a:avLst/>
          </a:prstGeom>
          <a:scene3d>
            <a:camera prst="orthographicFront"/>
            <a:lightRig rig="threePt" dir="t"/>
          </a:scene3d>
          <a:sp3d>
            <a:bevelT/>
          </a:sp3d>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4B505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4B505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rgbClr val="4B505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4B505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rgbClr val="4B5055"/>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A2A2A"/>
                </a:solidFill>
                <a:effectLst/>
                <a:uLnTx/>
                <a:uFillTx/>
                <a:latin typeface="Arial" panose="020B0604020202020204" pitchFamily="34" charset="0"/>
                <a:ea typeface="+mn-ea"/>
                <a:cs typeface="+mn-cs"/>
              </a:rPr>
              <a:t>Join Today!</a:t>
            </a:r>
            <a:endParaRPr kumimoji="0" lang="en-US" sz="2400" b="0" i="0" u="none" strike="noStrike" kern="1200" cap="none" spc="0" normalizeH="0" baseline="0" noProof="0" dirty="0">
              <a:ln>
                <a:noFill/>
              </a:ln>
              <a:solidFill>
                <a:srgbClr val="2A2A2A"/>
              </a:solidFill>
              <a:effectLst/>
              <a:uLnTx/>
              <a:uFillTx/>
              <a:latin typeface="Arial" panose="020B0604020202020204" pitchFamily="34" charset="0"/>
              <a:ea typeface="+mn-ea"/>
              <a:cs typeface="+mn-cs"/>
            </a:endParaRPr>
          </a:p>
        </p:txBody>
      </p:sp>
      <p:pic>
        <p:nvPicPr>
          <p:cNvPr id="10" name="Graphic 9" descr="Arrow: Rotate left with solid fill">
            <a:extLst>
              <a:ext uri="{FF2B5EF4-FFF2-40B4-BE49-F238E27FC236}">
                <a16:creationId xmlns:a16="http://schemas.microsoft.com/office/drawing/2014/main" id="{7F27D4EF-3B41-7CB0-08DB-2685A93BA3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4753127">
            <a:off x="4001605" y="4215326"/>
            <a:ext cx="1047600" cy="1047600"/>
          </a:xfrm>
          <a:prstGeom prst="rect">
            <a:avLst/>
          </a:prstGeom>
        </p:spPr>
      </p:pic>
    </p:spTree>
    <p:extLst>
      <p:ext uri="{BB962C8B-B14F-4D97-AF65-F5344CB8AC3E}">
        <p14:creationId xmlns:p14="http://schemas.microsoft.com/office/powerpoint/2010/main" val="1448677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329DC-26EE-5E95-142A-954AAC80C1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472121-7D8C-A8AC-7BAE-4470670F9513}"/>
              </a:ext>
            </a:extLst>
          </p:cNvPr>
          <p:cNvSpPr>
            <a:spLocks noGrp="1"/>
          </p:cNvSpPr>
          <p:nvPr>
            <p:ph type="title"/>
          </p:nvPr>
        </p:nvSpPr>
        <p:spPr/>
        <p:txBody>
          <a:bodyPr>
            <a:normAutofit/>
          </a:bodyPr>
          <a:lstStyle/>
          <a:p>
            <a:r>
              <a:rPr lang="en-US" sz="3200" dirty="0"/>
              <a:t>Osteopathic Advocacy - Townhall</a:t>
            </a:r>
          </a:p>
        </p:txBody>
      </p:sp>
      <p:pic>
        <p:nvPicPr>
          <p:cNvPr id="5" name="Picture 4" descr="A group of people sitting in chairs in a room&#10;&#10;AI-generated content may be incorrect.">
            <a:extLst>
              <a:ext uri="{FF2B5EF4-FFF2-40B4-BE49-F238E27FC236}">
                <a16:creationId xmlns:a16="http://schemas.microsoft.com/office/drawing/2014/main" id="{61D626F1-3A90-CA2F-FC8B-3DC3E29D83EC}"/>
              </a:ext>
            </a:extLst>
          </p:cNvPr>
          <p:cNvPicPr>
            <a:picLocks noChangeAspect="1"/>
          </p:cNvPicPr>
          <p:nvPr/>
        </p:nvPicPr>
        <p:blipFill>
          <a:blip r:embed="rId3"/>
          <a:stretch>
            <a:fillRect/>
          </a:stretch>
        </p:blipFill>
        <p:spPr>
          <a:xfrm>
            <a:off x="2282136" y="1526609"/>
            <a:ext cx="7627727" cy="4279273"/>
          </a:xfrm>
          <a:prstGeom prst="rect">
            <a:avLst/>
          </a:prstGeom>
        </p:spPr>
      </p:pic>
    </p:spTree>
    <p:extLst>
      <p:ext uri="{BB962C8B-B14F-4D97-AF65-F5344CB8AC3E}">
        <p14:creationId xmlns:p14="http://schemas.microsoft.com/office/powerpoint/2010/main" val="1907150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10A9F-FC8C-BABC-F11C-669395ADAC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243827-410D-0E50-801F-624873364DAB}"/>
              </a:ext>
            </a:extLst>
          </p:cNvPr>
          <p:cNvSpPr>
            <a:spLocks noGrp="1"/>
          </p:cNvSpPr>
          <p:nvPr>
            <p:ph type="title"/>
          </p:nvPr>
        </p:nvSpPr>
        <p:spPr/>
        <p:txBody>
          <a:bodyPr>
            <a:normAutofit/>
          </a:bodyPr>
          <a:lstStyle/>
          <a:p>
            <a:r>
              <a:rPr lang="en-US" sz="3200" dirty="0"/>
              <a:t>Advocacy Roadmap</a:t>
            </a:r>
          </a:p>
        </p:txBody>
      </p:sp>
      <p:pic>
        <p:nvPicPr>
          <p:cNvPr id="6" name="Picture 5" descr="A close-up of a web page&#10;&#10;AI-generated content may be incorrect.">
            <a:extLst>
              <a:ext uri="{FF2B5EF4-FFF2-40B4-BE49-F238E27FC236}">
                <a16:creationId xmlns:a16="http://schemas.microsoft.com/office/drawing/2014/main" id="{9FA40BB6-6204-FAAA-B61B-B50117CEB44E}"/>
              </a:ext>
            </a:extLst>
          </p:cNvPr>
          <p:cNvPicPr>
            <a:picLocks noChangeAspect="1"/>
          </p:cNvPicPr>
          <p:nvPr/>
        </p:nvPicPr>
        <p:blipFill>
          <a:blip r:embed="rId3"/>
          <a:stretch>
            <a:fillRect/>
          </a:stretch>
        </p:blipFill>
        <p:spPr>
          <a:xfrm>
            <a:off x="1932710" y="1470723"/>
            <a:ext cx="8326580" cy="4587553"/>
          </a:xfrm>
          <a:prstGeom prst="rect">
            <a:avLst/>
          </a:prstGeom>
        </p:spPr>
      </p:pic>
    </p:spTree>
    <p:extLst>
      <p:ext uri="{BB962C8B-B14F-4D97-AF65-F5344CB8AC3E}">
        <p14:creationId xmlns:p14="http://schemas.microsoft.com/office/powerpoint/2010/main" val="1220837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ABE39-AE12-1F9B-6959-CC38B4020C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45B215-B3C6-41DD-447F-FB51AC847A19}"/>
              </a:ext>
            </a:extLst>
          </p:cNvPr>
          <p:cNvSpPr>
            <a:spLocks noGrp="1"/>
          </p:cNvSpPr>
          <p:nvPr>
            <p:ph type="title"/>
          </p:nvPr>
        </p:nvSpPr>
        <p:spPr/>
        <p:txBody>
          <a:bodyPr>
            <a:normAutofit/>
          </a:bodyPr>
          <a:lstStyle/>
          <a:p>
            <a:r>
              <a:rPr lang="en-US" sz="3600" dirty="0"/>
              <a:t>Collaborating with the 119</a:t>
            </a:r>
            <a:r>
              <a:rPr lang="en-US" sz="3600" baseline="30000" dirty="0"/>
              <a:t>th</a:t>
            </a:r>
            <a:r>
              <a:rPr lang="en-US" sz="3600" dirty="0"/>
              <a:t> Congress</a:t>
            </a:r>
          </a:p>
        </p:txBody>
      </p:sp>
      <p:pic>
        <p:nvPicPr>
          <p:cNvPr id="8" name="Picture 7" descr="Cartoon of ships in ice&#10;&#10;Description automatically generated">
            <a:extLst>
              <a:ext uri="{FF2B5EF4-FFF2-40B4-BE49-F238E27FC236}">
                <a16:creationId xmlns:a16="http://schemas.microsoft.com/office/drawing/2014/main" id="{E756C7C1-C868-7C50-1C91-F5B64D0CDE32}"/>
              </a:ext>
            </a:extLst>
          </p:cNvPr>
          <p:cNvPicPr>
            <a:picLocks noChangeAspect="1"/>
          </p:cNvPicPr>
          <p:nvPr/>
        </p:nvPicPr>
        <p:blipFill>
          <a:blip r:embed="rId3"/>
          <a:stretch>
            <a:fillRect/>
          </a:stretch>
        </p:blipFill>
        <p:spPr>
          <a:xfrm>
            <a:off x="2752931" y="1581972"/>
            <a:ext cx="6686139" cy="4101431"/>
          </a:xfrm>
          <a:prstGeom prst="rect">
            <a:avLst/>
          </a:prstGeom>
        </p:spPr>
      </p:pic>
    </p:spTree>
    <p:extLst>
      <p:ext uri="{BB962C8B-B14F-4D97-AF65-F5344CB8AC3E}">
        <p14:creationId xmlns:p14="http://schemas.microsoft.com/office/powerpoint/2010/main" val="2486497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F5F45-AD9F-B802-BC00-915B4ECD08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5FEFC3-53DE-1708-3760-A135C60ABA4B}"/>
              </a:ext>
            </a:extLst>
          </p:cNvPr>
          <p:cNvSpPr>
            <a:spLocks noGrp="1"/>
          </p:cNvSpPr>
          <p:nvPr>
            <p:ph type="title"/>
          </p:nvPr>
        </p:nvSpPr>
        <p:spPr/>
        <p:txBody>
          <a:bodyPr>
            <a:normAutofit/>
          </a:bodyPr>
          <a:lstStyle/>
          <a:p>
            <a:r>
              <a:rPr lang="en-US" sz="3200" dirty="0"/>
              <a:t>Advocacy Roadmap</a:t>
            </a:r>
          </a:p>
        </p:txBody>
      </p:sp>
      <p:graphicFrame>
        <p:nvGraphicFramePr>
          <p:cNvPr id="2" name="Diagram 1">
            <a:extLst>
              <a:ext uri="{FF2B5EF4-FFF2-40B4-BE49-F238E27FC236}">
                <a16:creationId xmlns:a16="http://schemas.microsoft.com/office/drawing/2014/main" id="{358E0B96-4B14-0A9C-2252-AF923C90BF22}"/>
              </a:ext>
            </a:extLst>
          </p:cNvPr>
          <p:cNvGraphicFramePr/>
          <p:nvPr/>
        </p:nvGraphicFramePr>
        <p:xfrm>
          <a:off x="2504831" y="1306491"/>
          <a:ext cx="7182338" cy="4788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9024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Why attend DO Day on Capitol Hill?">
            <a:hlinkClick r:id="" action="ppaction://media"/>
            <a:extLst>
              <a:ext uri="{FF2B5EF4-FFF2-40B4-BE49-F238E27FC236}">
                <a16:creationId xmlns:a16="http://schemas.microsoft.com/office/drawing/2014/main" id="{26E81886-25B4-B341-08DB-A09321898A77}"/>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182122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585B5-FCFE-9D22-DA68-C8AB8B4182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922D0A-4630-6DCA-380C-334E7BC9EB2D}"/>
              </a:ext>
            </a:extLst>
          </p:cNvPr>
          <p:cNvSpPr>
            <a:spLocks noGrp="1"/>
          </p:cNvSpPr>
          <p:nvPr>
            <p:ph type="title"/>
          </p:nvPr>
        </p:nvSpPr>
        <p:spPr>
          <a:xfrm>
            <a:off x="489284" y="378566"/>
            <a:ext cx="10515600" cy="1325563"/>
          </a:xfrm>
        </p:spPr>
        <p:txBody>
          <a:bodyPr>
            <a:normAutofit/>
          </a:bodyPr>
          <a:lstStyle/>
          <a:p>
            <a:r>
              <a:rPr lang="en-US" sz="3600" dirty="0"/>
              <a:t>Operational Recap</a:t>
            </a:r>
          </a:p>
        </p:txBody>
      </p:sp>
      <p:pic>
        <p:nvPicPr>
          <p:cNvPr id="8" name="Picture 7" descr="Graphical user interface&#10;&#10;Description automatically generated with low confidence">
            <a:extLst>
              <a:ext uri="{FF2B5EF4-FFF2-40B4-BE49-F238E27FC236}">
                <a16:creationId xmlns:a16="http://schemas.microsoft.com/office/drawing/2014/main" id="{E3976F96-AA90-1CCE-00ED-556AEBAF54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9664" y="686569"/>
            <a:ext cx="5582166" cy="709559"/>
          </a:xfrm>
          <a:prstGeom prst="rect">
            <a:avLst/>
          </a:prstGeom>
        </p:spPr>
      </p:pic>
      <p:sp>
        <p:nvSpPr>
          <p:cNvPr id="5" name="Text Placeholder 2">
            <a:extLst>
              <a:ext uri="{FF2B5EF4-FFF2-40B4-BE49-F238E27FC236}">
                <a16:creationId xmlns:a16="http://schemas.microsoft.com/office/drawing/2014/main" id="{E7F0E866-D414-C5FC-160B-1FCAB3694956}"/>
              </a:ext>
            </a:extLst>
          </p:cNvPr>
          <p:cNvSpPr txBox="1">
            <a:spLocks/>
          </p:cNvSpPr>
          <p:nvPr/>
        </p:nvSpPr>
        <p:spPr>
          <a:xfrm>
            <a:off x="619365" y="1690688"/>
            <a:ext cx="5401190" cy="4417131"/>
          </a:xfrm>
          <a:prstGeom prst="rect">
            <a:avLst/>
          </a:prstGeom>
        </p:spPr>
        <p:txBody>
          <a:bodyPr/>
          <a:lstStyle>
            <a:lvl1pPr marL="230677" indent="-230677" algn="l" defTabSz="1218987" rtl="0" eaLnBrk="1" latinLnBrk="0" hangingPunct="1">
              <a:lnSpc>
                <a:spcPct val="95000"/>
              </a:lnSpc>
              <a:spcBef>
                <a:spcPts val="1200"/>
              </a:spcBef>
              <a:spcAft>
                <a:spcPts val="0"/>
              </a:spcAft>
              <a:buClr>
                <a:schemeClr val="accent4"/>
              </a:buClr>
              <a:buFont typeface="Arial" panose="020B0604020202020204" pitchFamily="34" charset="0"/>
              <a:buChar char="•"/>
              <a:defRPr sz="2400" kern="1200">
                <a:solidFill>
                  <a:schemeClr val="tx1">
                    <a:lumMod val="90000"/>
                    <a:lumOff val="10000"/>
                  </a:schemeClr>
                </a:solidFill>
                <a:latin typeface="Arial"/>
                <a:ea typeface="+mn-ea"/>
                <a:cs typeface="Arial"/>
              </a:defRPr>
            </a:lvl1pPr>
            <a:lvl2pPr marL="535424" indent="-30474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2pPr>
            <a:lvl3pPr marL="766099" indent="-23067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3pPr>
            <a:lvl4pPr marL="1070846" indent="-30474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4pPr>
            <a:lvl5pPr marL="1293058" indent="-222212" algn="l" defTabSz="1218987" rtl="0" eaLnBrk="1" latinLnBrk="0" hangingPunct="1">
              <a:lnSpc>
                <a:spcPct val="95000"/>
              </a:lnSpc>
              <a:spcBef>
                <a:spcPts val="0"/>
              </a:spcBef>
              <a:spcAft>
                <a:spcPts val="80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218621" rtl="0" eaLnBrk="1" fontAlgn="auto" latinLnBrk="0" hangingPunct="1">
              <a:lnSpc>
                <a:spcPct val="95000"/>
              </a:lnSpc>
              <a:spcBef>
                <a:spcPts val="1200"/>
              </a:spcBef>
              <a:spcAft>
                <a:spcPts val="0"/>
              </a:spcAft>
              <a:buClr>
                <a:srgbClr val="336195"/>
              </a:buClr>
              <a:buSzTx/>
              <a:buFont typeface="Arial" panose="020B0604020202020204" pitchFamily="34" charset="0"/>
              <a:buNone/>
              <a:tabLst/>
              <a:defRPr/>
            </a:pPr>
            <a:r>
              <a:rPr kumimoji="0" lang="en-US" sz="2600" b="1" i="0" u="none" strike="noStrike" kern="1200" cap="none" spc="0" normalizeH="0" baseline="0" noProof="0" dirty="0">
                <a:ln>
                  <a:noFill/>
                </a:ln>
                <a:solidFill>
                  <a:srgbClr val="000000"/>
                </a:solidFill>
                <a:effectLst/>
                <a:uLnTx/>
                <a:uFillTx/>
                <a:latin typeface="Arial"/>
                <a:ea typeface="+mn-ea"/>
                <a:cs typeface="Arial"/>
              </a:rPr>
              <a:t>Virtual Conference 3/22 – 3/23</a:t>
            </a:r>
          </a:p>
          <a:p>
            <a:pPr marL="342900" marR="0" lvl="0" indent="-342900" algn="l" defTabSz="1218621" rtl="0" eaLnBrk="1" fontAlgn="auto" latinLnBrk="0" hangingPunct="1">
              <a:lnSpc>
                <a:spcPct val="95000"/>
              </a:lnSpc>
              <a:spcBef>
                <a:spcPts val="1200"/>
              </a:spcBef>
              <a:spcAft>
                <a:spcPts val="0"/>
              </a:spcAft>
              <a:buClr>
                <a:srgbClr val="57C6B7"/>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000000">
                    <a:lumMod val="90000"/>
                    <a:lumOff val="10000"/>
                  </a:srgbClr>
                </a:solidFill>
                <a:effectLst/>
                <a:uLnTx/>
                <a:uFillTx/>
                <a:latin typeface="Arial"/>
                <a:ea typeface="+mn-ea"/>
                <a:cs typeface="Arial"/>
              </a:rPr>
              <a:t>New Learning Management System (LMS) Utilized</a:t>
            </a:r>
          </a:p>
          <a:p>
            <a:pPr marL="342900" marR="0" lvl="0" indent="-342900" algn="l" defTabSz="1218621" rtl="0" eaLnBrk="1" fontAlgn="auto" latinLnBrk="0" hangingPunct="1">
              <a:lnSpc>
                <a:spcPct val="95000"/>
              </a:lnSpc>
              <a:spcBef>
                <a:spcPts val="1200"/>
              </a:spcBef>
              <a:spcAft>
                <a:spcPts val="0"/>
              </a:spcAft>
              <a:buClr>
                <a:srgbClr val="57C6B7"/>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000000">
                    <a:lumMod val="90000"/>
                    <a:lumOff val="10000"/>
                  </a:srgbClr>
                </a:solidFill>
                <a:effectLst/>
                <a:uLnTx/>
                <a:uFillTx/>
                <a:latin typeface="Arial"/>
                <a:ea typeface="+mn-ea"/>
                <a:cs typeface="Arial"/>
              </a:rPr>
              <a:t>Exceptional Content</a:t>
            </a:r>
          </a:p>
          <a:p>
            <a:pPr marL="878322" marR="0" lvl="2" indent="-342900" algn="l" defTabSz="1218621" rtl="0" eaLnBrk="1" fontAlgn="auto" latinLnBrk="0" hangingPunct="1">
              <a:lnSpc>
                <a:spcPct val="95000"/>
              </a:lnSpc>
              <a:spcBef>
                <a:spcPts val="0"/>
              </a:spcBef>
              <a:spcAft>
                <a:spcPts val="0"/>
              </a:spcAft>
              <a:buClr>
                <a:srgbClr val="57C6B7"/>
              </a:buClr>
              <a:buSzTx/>
              <a:buFont typeface="Wingdings" panose="05000000000000000000" pitchFamily="2" charset="2"/>
              <a:buChar char="§"/>
              <a:tabLst/>
              <a:defRPr/>
            </a:pPr>
            <a:r>
              <a:rPr kumimoji="0" lang="en-US" sz="2200" b="0" i="0" u="none" strike="noStrike" kern="0" cap="none" spc="0" normalizeH="0" baseline="0" noProof="0" dirty="0">
                <a:ln>
                  <a:noFill/>
                </a:ln>
                <a:solidFill>
                  <a:srgbClr val="000000">
                    <a:lumMod val="90000"/>
                    <a:lumOff val="10000"/>
                  </a:srgbClr>
                </a:solidFill>
                <a:effectLst/>
                <a:uLnTx/>
                <a:uFillTx/>
                <a:latin typeface="Arial"/>
                <a:ea typeface="+mn-ea"/>
                <a:cs typeface="Arial"/>
              </a:rPr>
              <a:t>Keynote Speaker: Leana Wen</a:t>
            </a:r>
          </a:p>
          <a:p>
            <a:pPr marL="878322" marR="0" lvl="2" indent="-342900" algn="l" defTabSz="1218621" rtl="0" eaLnBrk="1" fontAlgn="auto" latinLnBrk="0" hangingPunct="1">
              <a:lnSpc>
                <a:spcPct val="95000"/>
              </a:lnSpc>
              <a:spcBef>
                <a:spcPts val="0"/>
              </a:spcBef>
              <a:spcAft>
                <a:spcPts val="0"/>
              </a:spcAft>
              <a:buClr>
                <a:srgbClr val="57C6B7"/>
              </a:buClr>
              <a:buSzTx/>
              <a:buFont typeface="Wingdings" panose="05000000000000000000" pitchFamily="2" charset="2"/>
              <a:buChar char="§"/>
              <a:tabLst/>
              <a:defRPr/>
            </a:pPr>
            <a:r>
              <a:rPr kumimoji="0" lang="en-US" sz="2200" b="0" i="0" u="none" strike="noStrike" kern="0" cap="none" spc="0" normalizeH="0" baseline="0" noProof="0" dirty="0">
                <a:ln>
                  <a:noFill/>
                </a:ln>
                <a:solidFill>
                  <a:srgbClr val="000000">
                    <a:lumMod val="90000"/>
                    <a:lumOff val="10000"/>
                  </a:srgbClr>
                </a:solidFill>
                <a:effectLst/>
                <a:uLnTx/>
                <a:uFillTx/>
                <a:latin typeface="Arial"/>
                <a:ea typeface="+mn-ea"/>
                <a:cs typeface="Arial"/>
              </a:rPr>
              <a:t>Physician track</a:t>
            </a:r>
          </a:p>
          <a:p>
            <a:pPr marL="878322" marR="0" lvl="2" indent="-342900" algn="l" defTabSz="1218621" rtl="0" eaLnBrk="1" fontAlgn="auto" latinLnBrk="0" hangingPunct="1">
              <a:lnSpc>
                <a:spcPct val="95000"/>
              </a:lnSpc>
              <a:spcBef>
                <a:spcPts val="0"/>
              </a:spcBef>
              <a:spcAft>
                <a:spcPts val="0"/>
              </a:spcAft>
              <a:buClr>
                <a:srgbClr val="57C6B7"/>
              </a:buClr>
              <a:buSzTx/>
              <a:buFont typeface="Wingdings" panose="05000000000000000000" pitchFamily="2" charset="2"/>
              <a:buChar char="§"/>
              <a:tabLst/>
              <a:defRPr/>
            </a:pPr>
            <a:r>
              <a:rPr kumimoji="0" lang="en-US" sz="2200" b="0" i="0" u="none" strike="noStrike" kern="0" cap="none" spc="0" normalizeH="0" baseline="0" noProof="0" dirty="0">
                <a:ln>
                  <a:noFill/>
                </a:ln>
                <a:solidFill>
                  <a:srgbClr val="000000">
                    <a:lumMod val="90000"/>
                    <a:lumOff val="10000"/>
                  </a:srgbClr>
                </a:solidFill>
                <a:effectLst/>
                <a:uLnTx/>
                <a:uFillTx/>
                <a:latin typeface="Arial"/>
                <a:ea typeface="+mn-ea"/>
                <a:cs typeface="Arial"/>
              </a:rPr>
              <a:t>Early Learners track</a:t>
            </a:r>
          </a:p>
          <a:p>
            <a:pPr marL="878322" marR="0" lvl="2" indent="-342900" algn="l" defTabSz="1218621" rtl="0" eaLnBrk="1" fontAlgn="auto" latinLnBrk="0" hangingPunct="1">
              <a:lnSpc>
                <a:spcPct val="95000"/>
              </a:lnSpc>
              <a:spcBef>
                <a:spcPts val="0"/>
              </a:spcBef>
              <a:spcAft>
                <a:spcPts val="0"/>
              </a:spcAft>
              <a:buClr>
                <a:srgbClr val="57C6B7"/>
              </a:buClr>
              <a:buSzTx/>
              <a:buFont typeface="Wingdings" panose="05000000000000000000" pitchFamily="2" charset="2"/>
              <a:buChar char="§"/>
              <a:tabLst/>
              <a:defRPr/>
            </a:pPr>
            <a:r>
              <a:rPr kumimoji="0" lang="en-US" sz="2200" b="0" i="0" u="none" strike="noStrike" kern="0" cap="none" spc="0" normalizeH="0" baseline="0" noProof="0" dirty="0">
                <a:ln>
                  <a:noFill/>
                </a:ln>
                <a:solidFill>
                  <a:srgbClr val="000000">
                    <a:lumMod val="90000"/>
                    <a:lumOff val="10000"/>
                  </a:srgbClr>
                </a:solidFill>
                <a:effectLst/>
                <a:uLnTx/>
                <a:uFillTx/>
                <a:latin typeface="Arial"/>
                <a:ea typeface="+mn-ea"/>
                <a:cs typeface="Arial"/>
              </a:rPr>
              <a:t>Affiliate leader track</a:t>
            </a:r>
          </a:p>
          <a:p>
            <a:pPr marL="878322" marR="0" lvl="2" indent="-342900" algn="l" defTabSz="1218621" rtl="0" eaLnBrk="1" fontAlgn="auto" latinLnBrk="0" hangingPunct="1">
              <a:lnSpc>
                <a:spcPct val="95000"/>
              </a:lnSpc>
              <a:spcBef>
                <a:spcPts val="0"/>
              </a:spcBef>
              <a:spcAft>
                <a:spcPts val="0"/>
              </a:spcAft>
              <a:buClr>
                <a:srgbClr val="57C6B7"/>
              </a:buClr>
              <a:buSzTx/>
              <a:buFont typeface="Wingdings" panose="05000000000000000000" pitchFamily="2" charset="2"/>
              <a:buChar char="§"/>
              <a:tabLst/>
              <a:defRPr/>
            </a:pPr>
            <a:endParaRPr kumimoji="0" lang="en-US" sz="2200" b="0" i="0" u="none" strike="noStrike" kern="0" cap="none" spc="0" normalizeH="0" baseline="0" noProof="0" dirty="0">
              <a:ln>
                <a:noFill/>
              </a:ln>
              <a:solidFill>
                <a:srgbClr val="000000">
                  <a:lumMod val="90000"/>
                  <a:lumOff val="10000"/>
                </a:srgbClr>
              </a:solidFill>
              <a:effectLst/>
              <a:uLnTx/>
              <a:uFillTx/>
              <a:latin typeface="Arial"/>
              <a:ea typeface="+mn-ea"/>
              <a:cs typeface="Arial"/>
            </a:endParaRPr>
          </a:p>
          <a:p>
            <a:pPr marL="535422" marR="0" lvl="2" indent="0" algn="l" defTabSz="1218621" rtl="0" eaLnBrk="1" fontAlgn="auto" latinLnBrk="0" hangingPunct="1">
              <a:lnSpc>
                <a:spcPct val="95000"/>
              </a:lnSpc>
              <a:spcBef>
                <a:spcPts val="0"/>
              </a:spcBef>
              <a:spcAft>
                <a:spcPts val="0"/>
              </a:spcAft>
              <a:buClr>
                <a:srgbClr val="57C6B7"/>
              </a:buClr>
              <a:buSzTx/>
              <a:buFont typeface="Arial" panose="020B0604020202020204" pitchFamily="34" charset="0"/>
              <a:buNone/>
              <a:tabLst/>
              <a:defRPr/>
            </a:pPr>
            <a:endParaRPr kumimoji="0" lang="en-US" sz="2200" b="0" i="0" u="none" strike="noStrike" kern="0" cap="none" spc="0" normalizeH="0" baseline="0" noProof="0" dirty="0">
              <a:ln>
                <a:noFill/>
              </a:ln>
              <a:solidFill>
                <a:srgbClr val="000000">
                  <a:lumMod val="90000"/>
                  <a:lumOff val="10000"/>
                </a:srgbClr>
              </a:solidFill>
              <a:effectLst/>
              <a:uLnTx/>
              <a:uFillTx/>
              <a:latin typeface="Arial"/>
              <a:ea typeface="+mn-ea"/>
              <a:cs typeface="Arial"/>
            </a:endParaRPr>
          </a:p>
          <a:p>
            <a:pPr marL="878322" marR="0" lvl="2" indent="-342900" algn="l" defTabSz="1218621" rtl="0" eaLnBrk="1" fontAlgn="auto" latinLnBrk="0" hangingPunct="1">
              <a:lnSpc>
                <a:spcPct val="95000"/>
              </a:lnSpc>
              <a:spcBef>
                <a:spcPts val="0"/>
              </a:spcBef>
              <a:spcAft>
                <a:spcPts val="0"/>
              </a:spcAft>
              <a:buClr>
                <a:srgbClr val="57C6B7"/>
              </a:buClr>
              <a:buSzTx/>
              <a:buFont typeface="Wingdings" panose="05000000000000000000" pitchFamily="2" charset="2"/>
              <a:buChar char="§"/>
              <a:tabLst/>
              <a:defRPr/>
            </a:pPr>
            <a:endParaRPr kumimoji="0" lang="en-US" sz="2200" b="0" i="0" u="none" strike="noStrike" kern="0" cap="none" spc="0" normalizeH="0" baseline="0" noProof="0" dirty="0">
              <a:ln>
                <a:noFill/>
              </a:ln>
              <a:solidFill>
                <a:srgbClr val="000000">
                  <a:lumMod val="90000"/>
                  <a:lumOff val="10000"/>
                </a:srgbClr>
              </a:solidFill>
              <a:effectLst/>
              <a:uLnTx/>
              <a:uFillTx/>
              <a:latin typeface="Arial"/>
              <a:ea typeface="+mn-ea"/>
              <a:cs typeface="Arial"/>
            </a:endParaRPr>
          </a:p>
          <a:p>
            <a:pPr marL="535422" marR="0" lvl="2" indent="0" algn="l" defTabSz="1218621" rtl="0" eaLnBrk="1" fontAlgn="auto" latinLnBrk="0" hangingPunct="1">
              <a:lnSpc>
                <a:spcPct val="95000"/>
              </a:lnSpc>
              <a:spcBef>
                <a:spcPts val="0"/>
              </a:spcBef>
              <a:spcAft>
                <a:spcPts val="0"/>
              </a:spcAft>
              <a:buClr>
                <a:srgbClr val="57C6B7"/>
              </a:buClr>
              <a:buSzTx/>
              <a:buFont typeface="Arial" panose="020B0604020202020204" pitchFamily="34" charset="0"/>
              <a:buNone/>
              <a:tabLst/>
              <a:defRPr/>
            </a:pPr>
            <a:endParaRPr kumimoji="0" lang="en-US" sz="2200" b="0" i="0" u="none" strike="noStrike" kern="0" cap="none" spc="0" normalizeH="0" baseline="0" noProof="0" dirty="0">
              <a:ln>
                <a:noFill/>
              </a:ln>
              <a:solidFill>
                <a:srgbClr val="000000">
                  <a:lumMod val="90000"/>
                  <a:lumOff val="10000"/>
                </a:srgbClr>
              </a:solidFill>
              <a:effectLst/>
              <a:uLnTx/>
              <a:uFillTx/>
              <a:latin typeface="Arial"/>
              <a:ea typeface="+mn-ea"/>
              <a:cs typeface="Arial"/>
            </a:endParaRPr>
          </a:p>
          <a:p>
            <a:pPr marL="878322" marR="0" lvl="2" indent="-342900" algn="l" defTabSz="1218621" rtl="0" eaLnBrk="1" fontAlgn="auto" latinLnBrk="0" hangingPunct="1">
              <a:lnSpc>
                <a:spcPct val="95000"/>
              </a:lnSpc>
              <a:spcBef>
                <a:spcPts val="0"/>
              </a:spcBef>
              <a:spcAft>
                <a:spcPts val="0"/>
              </a:spcAft>
              <a:buClr>
                <a:srgbClr val="57C6B7"/>
              </a:buClr>
              <a:buSzTx/>
              <a:buFont typeface="Wingdings" panose="05000000000000000000" pitchFamily="2" charset="2"/>
              <a:buChar char="§"/>
              <a:tabLst/>
              <a:defRPr/>
            </a:pPr>
            <a:endParaRPr kumimoji="0" lang="en-US" sz="2200" b="0" i="0" u="none" strike="noStrike" kern="0" cap="none" spc="0" normalizeH="0" baseline="0" noProof="0" dirty="0">
              <a:ln>
                <a:noFill/>
              </a:ln>
              <a:solidFill>
                <a:srgbClr val="000000">
                  <a:lumMod val="90000"/>
                  <a:lumOff val="10000"/>
                </a:srgbClr>
              </a:solidFill>
              <a:effectLst/>
              <a:uLnTx/>
              <a:uFillTx/>
              <a:latin typeface="Arial"/>
              <a:ea typeface="+mn-ea"/>
              <a:cs typeface="Arial"/>
            </a:endParaRPr>
          </a:p>
          <a:p>
            <a:pPr marL="535422" marR="0" lvl="2" indent="0" algn="l" defTabSz="1218621" rtl="0" eaLnBrk="1" fontAlgn="auto" latinLnBrk="0" hangingPunct="1">
              <a:lnSpc>
                <a:spcPct val="95000"/>
              </a:lnSpc>
              <a:spcBef>
                <a:spcPts val="0"/>
              </a:spcBef>
              <a:spcAft>
                <a:spcPts val="0"/>
              </a:spcAft>
              <a:buClr>
                <a:srgbClr val="57C6B7"/>
              </a:buClr>
              <a:buSzTx/>
              <a:buFont typeface="Arial" panose="020B0604020202020204" pitchFamily="34" charset="0"/>
              <a:buNone/>
              <a:tabLst/>
              <a:defRPr/>
            </a:pPr>
            <a:endParaRPr kumimoji="0" lang="en-US" sz="2200" b="0" i="0" u="none" strike="noStrike" kern="0" cap="none" spc="0" normalizeH="0" baseline="0" noProof="0" dirty="0">
              <a:ln>
                <a:noFill/>
              </a:ln>
              <a:solidFill>
                <a:srgbClr val="000000">
                  <a:lumMod val="90000"/>
                  <a:lumOff val="10000"/>
                </a:srgbClr>
              </a:solidFill>
              <a:effectLst/>
              <a:uLnTx/>
              <a:uFillTx/>
              <a:latin typeface="Arial"/>
              <a:ea typeface="+mn-ea"/>
              <a:cs typeface="Arial"/>
            </a:endParaRPr>
          </a:p>
          <a:p>
            <a:pPr marL="609310" marR="0" lvl="1" indent="0" algn="l" defTabSz="1218621" rtl="0" eaLnBrk="1" fontAlgn="auto" latinLnBrk="0" hangingPunct="1">
              <a:lnSpc>
                <a:spcPct val="95000"/>
              </a:lnSpc>
              <a:spcBef>
                <a:spcPts val="0"/>
              </a:spcBef>
              <a:spcAft>
                <a:spcPts val="0"/>
              </a:spcAft>
              <a:buClr>
                <a:srgbClr val="57C6B7"/>
              </a:buClr>
              <a:buSzTx/>
              <a:buFont typeface="Arial" panose="020B0604020202020204" pitchFamily="34" charset="0"/>
              <a:buNone/>
              <a:tabLst/>
              <a:defRPr/>
            </a:pPr>
            <a:endParaRPr kumimoji="0" lang="en-US" sz="2200" b="0" i="0" u="none" strike="noStrike" kern="0" cap="none" spc="0" normalizeH="0" baseline="0" noProof="0" dirty="0">
              <a:ln>
                <a:noFill/>
              </a:ln>
              <a:solidFill>
                <a:srgbClr val="000000">
                  <a:lumMod val="90000"/>
                  <a:lumOff val="10000"/>
                </a:srgbClr>
              </a:solidFill>
              <a:effectLst/>
              <a:uLnTx/>
              <a:uFillTx/>
              <a:latin typeface="Arial"/>
              <a:ea typeface="+mn-ea"/>
              <a:cs typeface="Arial"/>
            </a:endParaRPr>
          </a:p>
          <a:p>
            <a:pPr marL="609310" marR="0" lvl="1" indent="0" algn="l" defTabSz="1218621" rtl="0" eaLnBrk="1" fontAlgn="auto" latinLnBrk="0" hangingPunct="1">
              <a:lnSpc>
                <a:spcPct val="95000"/>
              </a:lnSpc>
              <a:spcBef>
                <a:spcPts val="0"/>
              </a:spcBef>
              <a:spcAft>
                <a:spcPts val="0"/>
              </a:spcAft>
              <a:buClr>
                <a:srgbClr val="57C6B7"/>
              </a:buClr>
              <a:buSzTx/>
              <a:buFont typeface="Arial" panose="020B0604020202020204" pitchFamily="34" charset="0"/>
              <a:buNone/>
              <a:tabLst/>
              <a:defRPr/>
            </a:pPr>
            <a:endParaRPr kumimoji="0" lang="en-US" sz="2200" b="0" i="0" u="none" strike="noStrike" kern="0" cap="none" spc="0" normalizeH="0" baseline="0" noProof="0" dirty="0">
              <a:ln>
                <a:noFill/>
              </a:ln>
              <a:solidFill>
                <a:srgbClr val="000000">
                  <a:lumMod val="90000"/>
                  <a:lumOff val="10000"/>
                </a:srgbClr>
              </a:solidFill>
              <a:effectLst/>
              <a:uLnTx/>
              <a:uFillTx/>
              <a:latin typeface="Arial"/>
              <a:ea typeface="+mn-ea"/>
              <a:cs typeface="Arial"/>
            </a:endParaRPr>
          </a:p>
          <a:p>
            <a:pPr marL="230608" marR="0" lvl="1" indent="0" algn="l" defTabSz="1218621" rtl="0" eaLnBrk="1" fontAlgn="auto" latinLnBrk="0" hangingPunct="1">
              <a:lnSpc>
                <a:spcPct val="95000"/>
              </a:lnSpc>
              <a:spcBef>
                <a:spcPts val="0"/>
              </a:spcBef>
              <a:spcAft>
                <a:spcPts val="0"/>
              </a:spcAft>
              <a:buClr>
                <a:srgbClr val="336195"/>
              </a:buClr>
              <a:buSzTx/>
              <a:buFont typeface="Arial" panose="020B0604020202020204" pitchFamily="34" charset="0"/>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1218621" rtl="0" eaLnBrk="1" fontAlgn="auto" latinLnBrk="0" hangingPunct="1">
              <a:lnSpc>
                <a:spcPct val="95000"/>
              </a:lnSpc>
              <a:spcBef>
                <a:spcPts val="1200"/>
              </a:spcBef>
              <a:spcAft>
                <a:spcPts val="0"/>
              </a:spcAft>
              <a:buClr>
                <a:srgbClr val="336195"/>
              </a:buClr>
              <a:buSzTx/>
              <a:buFont typeface="Arial" panose="020B0604020202020204" pitchFamily="34" charset="0"/>
              <a:buNone/>
              <a:tabLst/>
              <a:defRPr/>
            </a:pPr>
            <a:endParaRPr kumimoji="0" lang="en-US" sz="2399" b="0" i="0" u="none" strike="noStrike" kern="1200" cap="none" spc="0" normalizeH="0" baseline="0" noProof="0" dirty="0">
              <a:ln>
                <a:noFill/>
              </a:ln>
              <a:solidFill>
                <a:srgbClr val="2A2A2A">
                  <a:lumMod val="90000"/>
                  <a:lumOff val="10000"/>
                </a:srgbClr>
              </a:solidFill>
              <a:effectLst/>
              <a:uLnTx/>
              <a:uFillTx/>
              <a:latin typeface="Arial"/>
              <a:ea typeface="+mn-ea"/>
              <a:cs typeface="Arial"/>
            </a:endParaRPr>
          </a:p>
        </p:txBody>
      </p:sp>
      <p:pic>
        <p:nvPicPr>
          <p:cNvPr id="4" name="Picture 3" descr="A group of people standing in a hallway&#10;&#10;AI-generated content may be incorrect.">
            <a:extLst>
              <a:ext uri="{FF2B5EF4-FFF2-40B4-BE49-F238E27FC236}">
                <a16:creationId xmlns:a16="http://schemas.microsoft.com/office/drawing/2014/main" id="{6C89E3FB-3312-9C5F-F2C2-DA6C9454CA5A}"/>
              </a:ext>
            </a:extLst>
          </p:cNvPr>
          <p:cNvPicPr>
            <a:picLocks noChangeAspect="1"/>
          </p:cNvPicPr>
          <p:nvPr/>
        </p:nvPicPr>
        <p:blipFill>
          <a:blip r:embed="rId4"/>
          <a:stretch>
            <a:fillRect/>
          </a:stretch>
        </p:blipFill>
        <p:spPr>
          <a:xfrm>
            <a:off x="6109572" y="1998689"/>
            <a:ext cx="5463063" cy="3418569"/>
          </a:xfrm>
          <a:prstGeom prst="rect">
            <a:avLst/>
          </a:prstGeom>
        </p:spPr>
      </p:pic>
    </p:spTree>
    <p:extLst>
      <p:ext uri="{BB962C8B-B14F-4D97-AF65-F5344CB8AC3E}">
        <p14:creationId xmlns:p14="http://schemas.microsoft.com/office/powerpoint/2010/main" val="401222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43B3E-738D-4E45-A483-833735E6238E}"/>
              </a:ext>
            </a:extLst>
          </p:cNvPr>
          <p:cNvSpPr>
            <a:spLocks noGrp="1"/>
          </p:cNvSpPr>
          <p:nvPr>
            <p:ph type="title"/>
          </p:nvPr>
        </p:nvSpPr>
        <p:spPr>
          <a:xfrm>
            <a:off x="523594" y="603136"/>
            <a:ext cx="11579384" cy="709559"/>
          </a:xfrm>
        </p:spPr>
        <p:txBody>
          <a:bodyPr/>
          <a:lstStyle/>
          <a:p>
            <a:r>
              <a:rPr lang="en-US" sz="3600" dirty="0"/>
              <a:t>Congressional Meetings</a:t>
            </a:r>
          </a:p>
        </p:txBody>
      </p:sp>
      <p:pic>
        <p:nvPicPr>
          <p:cNvPr id="5" name="Picture 4" descr="Graphical user interface&#10;&#10;Description automatically generated with low confidence">
            <a:extLst>
              <a:ext uri="{FF2B5EF4-FFF2-40B4-BE49-F238E27FC236}">
                <a16:creationId xmlns:a16="http://schemas.microsoft.com/office/drawing/2014/main" id="{84A84B98-5B8B-9D06-2D4D-C4E89C03F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7188" y="670451"/>
            <a:ext cx="4970978" cy="709559"/>
          </a:xfrm>
          <a:prstGeom prst="rect">
            <a:avLst/>
          </a:prstGeom>
        </p:spPr>
      </p:pic>
      <p:graphicFrame>
        <p:nvGraphicFramePr>
          <p:cNvPr id="7" name="Table 6">
            <a:extLst>
              <a:ext uri="{FF2B5EF4-FFF2-40B4-BE49-F238E27FC236}">
                <a16:creationId xmlns:a16="http://schemas.microsoft.com/office/drawing/2014/main" id="{4FE2AC41-1D4D-E63B-901C-C9B25179F618}"/>
              </a:ext>
            </a:extLst>
          </p:cNvPr>
          <p:cNvGraphicFramePr>
            <a:graphicFrameLocks noGrp="1"/>
          </p:cNvGraphicFramePr>
          <p:nvPr/>
        </p:nvGraphicFramePr>
        <p:xfrm>
          <a:off x="379215" y="2470131"/>
          <a:ext cx="3651364" cy="2194560"/>
        </p:xfrm>
        <a:graphic>
          <a:graphicData uri="http://schemas.openxmlformats.org/drawingml/2006/table">
            <a:tbl>
              <a:tblPr firstRow="1" bandRow="1">
                <a:tableStyleId>{5C22544A-7EE6-4342-B048-85BDC9FD1C3A}</a:tableStyleId>
              </a:tblPr>
              <a:tblGrid>
                <a:gridCol w="1065208">
                  <a:extLst>
                    <a:ext uri="{9D8B030D-6E8A-4147-A177-3AD203B41FA5}">
                      <a16:colId xmlns:a16="http://schemas.microsoft.com/office/drawing/2014/main" val="2902015875"/>
                    </a:ext>
                  </a:extLst>
                </a:gridCol>
                <a:gridCol w="2586156">
                  <a:extLst>
                    <a:ext uri="{9D8B030D-6E8A-4147-A177-3AD203B41FA5}">
                      <a16:colId xmlns:a16="http://schemas.microsoft.com/office/drawing/2014/main" val="3485847288"/>
                    </a:ext>
                  </a:extLst>
                </a:gridCol>
              </a:tblGrid>
              <a:tr h="176928">
                <a:tc>
                  <a:txBody>
                    <a:bodyPr/>
                    <a:lstStyle/>
                    <a:p>
                      <a:r>
                        <a:rPr lang="en-US" dirty="0"/>
                        <a:t>Number</a:t>
                      </a:r>
                    </a:p>
                  </a:txBody>
                  <a:tcPr/>
                </a:tc>
                <a:tc>
                  <a:txBody>
                    <a:bodyPr/>
                    <a:lstStyle/>
                    <a:p>
                      <a:r>
                        <a:rPr lang="en-US" dirty="0"/>
                        <a:t>Category</a:t>
                      </a:r>
                    </a:p>
                  </a:txBody>
                  <a:tcPr/>
                </a:tc>
                <a:extLst>
                  <a:ext uri="{0D108BD9-81ED-4DB2-BD59-A6C34878D82A}">
                    <a16:rowId xmlns:a16="http://schemas.microsoft.com/office/drawing/2014/main" val="243407523"/>
                  </a:ext>
                </a:extLst>
              </a:tr>
              <a:tr h="176928">
                <a:tc>
                  <a:txBody>
                    <a:bodyPr/>
                    <a:lstStyle/>
                    <a:p>
                      <a:r>
                        <a:rPr lang="en-US" b="1" dirty="0"/>
                        <a:t>407</a:t>
                      </a:r>
                    </a:p>
                  </a:txBody>
                  <a:tcPr/>
                </a:tc>
                <a:tc>
                  <a:txBody>
                    <a:bodyPr/>
                    <a:lstStyle/>
                    <a:p>
                      <a:r>
                        <a:rPr lang="en-US" dirty="0"/>
                        <a:t>Total Participants</a:t>
                      </a:r>
                    </a:p>
                  </a:txBody>
                  <a:tcPr/>
                </a:tc>
                <a:extLst>
                  <a:ext uri="{0D108BD9-81ED-4DB2-BD59-A6C34878D82A}">
                    <a16:rowId xmlns:a16="http://schemas.microsoft.com/office/drawing/2014/main" val="1946582501"/>
                  </a:ext>
                </a:extLst>
              </a:tr>
              <a:tr h="176928">
                <a:tc>
                  <a:txBody>
                    <a:bodyPr/>
                    <a:lstStyle/>
                    <a:p>
                      <a:r>
                        <a:rPr lang="en-US" b="1" dirty="0"/>
                        <a:t>40 </a:t>
                      </a:r>
                    </a:p>
                  </a:txBody>
                  <a:tcPr/>
                </a:tc>
                <a:tc>
                  <a:txBody>
                    <a:bodyPr/>
                    <a:lstStyle/>
                    <a:p>
                      <a:r>
                        <a:rPr lang="en-US" dirty="0"/>
                        <a:t>States Represented</a:t>
                      </a:r>
                    </a:p>
                  </a:txBody>
                  <a:tcPr/>
                </a:tc>
                <a:extLst>
                  <a:ext uri="{0D108BD9-81ED-4DB2-BD59-A6C34878D82A}">
                    <a16:rowId xmlns:a16="http://schemas.microsoft.com/office/drawing/2014/main" val="3255019340"/>
                  </a:ext>
                </a:extLst>
              </a:tr>
              <a:tr h="176928">
                <a:tc>
                  <a:txBody>
                    <a:bodyPr/>
                    <a:lstStyle/>
                    <a:p>
                      <a:r>
                        <a:rPr lang="en-US" b="1" dirty="0"/>
                        <a:t>283</a:t>
                      </a:r>
                    </a:p>
                  </a:txBody>
                  <a:tcPr/>
                </a:tc>
                <a:tc>
                  <a:txBody>
                    <a:bodyPr/>
                    <a:lstStyle/>
                    <a:p>
                      <a:r>
                        <a:rPr lang="en-US" dirty="0"/>
                        <a:t>Total Meetings</a:t>
                      </a:r>
                    </a:p>
                  </a:txBody>
                  <a:tcPr/>
                </a:tc>
                <a:extLst>
                  <a:ext uri="{0D108BD9-81ED-4DB2-BD59-A6C34878D82A}">
                    <a16:rowId xmlns:a16="http://schemas.microsoft.com/office/drawing/2014/main" val="1551436761"/>
                  </a:ext>
                </a:extLst>
              </a:tr>
              <a:tr h="227052">
                <a:tc>
                  <a:txBody>
                    <a:bodyPr/>
                    <a:lstStyle/>
                    <a:p>
                      <a:r>
                        <a:rPr lang="en-US" b="1" dirty="0"/>
                        <a:t>203</a:t>
                      </a:r>
                    </a:p>
                  </a:txBody>
                  <a:tcPr/>
                </a:tc>
                <a:tc>
                  <a:txBody>
                    <a:bodyPr/>
                    <a:lstStyle/>
                    <a:p>
                      <a:r>
                        <a:rPr lang="en-US" dirty="0"/>
                        <a:t>U.S. House Meetings</a:t>
                      </a:r>
                    </a:p>
                  </a:txBody>
                  <a:tcPr/>
                </a:tc>
                <a:extLst>
                  <a:ext uri="{0D108BD9-81ED-4DB2-BD59-A6C34878D82A}">
                    <a16:rowId xmlns:a16="http://schemas.microsoft.com/office/drawing/2014/main" val="2619683372"/>
                  </a:ext>
                </a:extLst>
              </a:tr>
              <a:tr h="192547">
                <a:tc>
                  <a:txBody>
                    <a:bodyPr/>
                    <a:lstStyle/>
                    <a:p>
                      <a:r>
                        <a:rPr lang="en-US" b="1" dirty="0"/>
                        <a:t>80</a:t>
                      </a:r>
                    </a:p>
                  </a:txBody>
                  <a:tcPr/>
                </a:tc>
                <a:tc>
                  <a:txBody>
                    <a:bodyPr/>
                    <a:lstStyle/>
                    <a:p>
                      <a:r>
                        <a:rPr lang="en-US" dirty="0"/>
                        <a:t>U.S. Senate Meetings</a:t>
                      </a:r>
                    </a:p>
                  </a:txBody>
                  <a:tcPr/>
                </a:tc>
                <a:extLst>
                  <a:ext uri="{0D108BD9-81ED-4DB2-BD59-A6C34878D82A}">
                    <a16:rowId xmlns:a16="http://schemas.microsoft.com/office/drawing/2014/main" val="704074571"/>
                  </a:ext>
                </a:extLst>
              </a:tr>
            </a:tbl>
          </a:graphicData>
        </a:graphic>
      </p:graphicFrame>
      <p:pic>
        <p:nvPicPr>
          <p:cNvPr id="9" name="Picture 8" descr="A group of people standing in front of a building&#10;&#10;AI-generated content may be incorrect.">
            <a:extLst>
              <a:ext uri="{FF2B5EF4-FFF2-40B4-BE49-F238E27FC236}">
                <a16:creationId xmlns:a16="http://schemas.microsoft.com/office/drawing/2014/main" id="{9FC293FF-035A-C4A4-A007-11D5BC80EF46}"/>
              </a:ext>
            </a:extLst>
          </p:cNvPr>
          <p:cNvPicPr>
            <a:picLocks noChangeAspect="1"/>
          </p:cNvPicPr>
          <p:nvPr/>
        </p:nvPicPr>
        <p:blipFill>
          <a:blip r:embed="rId4"/>
          <a:stretch>
            <a:fillRect/>
          </a:stretch>
        </p:blipFill>
        <p:spPr>
          <a:xfrm>
            <a:off x="4470507" y="1776764"/>
            <a:ext cx="7342278" cy="3756771"/>
          </a:xfrm>
          <a:prstGeom prst="rect">
            <a:avLst/>
          </a:prstGeom>
        </p:spPr>
      </p:pic>
    </p:spTree>
    <p:extLst>
      <p:ext uri="{BB962C8B-B14F-4D97-AF65-F5344CB8AC3E}">
        <p14:creationId xmlns:p14="http://schemas.microsoft.com/office/powerpoint/2010/main" val="2751808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00D9F-8889-B3DC-BF30-7C975C8DBA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796BE8-8F22-4EB4-4C63-13ABF8BEE3A5}"/>
              </a:ext>
            </a:extLst>
          </p:cNvPr>
          <p:cNvSpPr>
            <a:spLocks noGrp="1"/>
          </p:cNvSpPr>
          <p:nvPr>
            <p:ph type="title"/>
          </p:nvPr>
        </p:nvSpPr>
        <p:spPr>
          <a:xfrm>
            <a:off x="523594" y="603136"/>
            <a:ext cx="11579384" cy="709559"/>
          </a:xfrm>
        </p:spPr>
        <p:txBody>
          <a:bodyPr/>
          <a:lstStyle/>
          <a:p>
            <a:r>
              <a:rPr lang="en-US" sz="3600" dirty="0"/>
              <a:t>Congressional Meetings</a:t>
            </a:r>
          </a:p>
        </p:txBody>
      </p:sp>
      <p:pic>
        <p:nvPicPr>
          <p:cNvPr id="5" name="Picture 4" descr="Graphical user interface&#10;&#10;Description automatically generated with low confidence">
            <a:extLst>
              <a:ext uri="{FF2B5EF4-FFF2-40B4-BE49-F238E27FC236}">
                <a16:creationId xmlns:a16="http://schemas.microsoft.com/office/drawing/2014/main" id="{B94D5095-A889-2D90-4AFF-9E397496F9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7188" y="670451"/>
            <a:ext cx="4970978" cy="709559"/>
          </a:xfrm>
          <a:prstGeom prst="rect">
            <a:avLst/>
          </a:prstGeom>
        </p:spPr>
      </p:pic>
      <p:pic>
        <p:nvPicPr>
          <p:cNvPr id="6" name="Picture 5" descr="A map of the united states with red and blue dots&#10;&#10;AI-generated content may be incorrect.">
            <a:extLst>
              <a:ext uri="{FF2B5EF4-FFF2-40B4-BE49-F238E27FC236}">
                <a16:creationId xmlns:a16="http://schemas.microsoft.com/office/drawing/2014/main" id="{24DDE653-FBDE-FB39-8F79-B799FB26CD2A}"/>
              </a:ext>
            </a:extLst>
          </p:cNvPr>
          <p:cNvPicPr>
            <a:picLocks noChangeAspect="1"/>
          </p:cNvPicPr>
          <p:nvPr/>
        </p:nvPicPr>
        <p:blipFill>
          <a:blip r:embed="rId4"/>
          <a:stretch>
            <a:fillRect/>
          </a:stretch>
        </p:blipFill>
        <p:spPr>
          <a:xfrm>
            <a:off x="5614514" y="1529174"/>
            <a:ext cx="6306430" cy="4658375"/>
          </a:xfrm>
          <a:prstGeom prst="rect">
            <a:avLst/>
          </a:prstGeom>
        </p:spPr>
      </p:pic>
      <p:pic>
        <p:nvPicPr>
          <p:cNvPr id="10" name="Picture 9" descr="A group of people sitting in a circle&#10;&#10;AI-generated content may be incorrect.">
            <a:extLst>
              <a:ext uri="{FF2B5EF4-FFF2-40B4-BE49-F238E27FC236}">
                <a16:creationId xmlns:a16="http://schemas.microsoft.com/office/drawing/2014/main" id="{9A1B1B59-2F83-4323-436B-0A836DEC66E0}"/>
              </a:ext>
            </a:extLst>
          </p:cNvPr>
          <p:cNvPicPr>
            <a:picLocks noChangeAspect="1"/>
          </p:cNvPicPr>
          <p:nvPr/>
        </p:nvPicPr>
        <p:blipFill>
          <a:blip r:embed="rId5"/>
          <a:stretch>
            <a:fillRect/>
          </a:stretch>
        </p:blipFill>
        <p:spPr>
          <a:xfrm>
            <a:off x="523594" y="2133238"/>
            <a:ext cx="4919474" cy="3077380"/>
          </a:xfrm>
          <a:prstGeom prst="rect">
            <a:avLst/>
          </a:prstGeom>
        </p:spPr>
      </p:pic>
    </p:spTree>
    <p:extLst>
      <p:ext uri="{BB962C8B-B14F-4D97-AF65-F5344CB8AC3E}">
        <p14:creationId xmlns:p14="http://schemas.microsoft.com/office/powerpoint/2010/main" val="1754401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43B3E-738D-4E45-A483-833735E6238E}"/>
              </a:ext>
            </a:extLst>
          </p:cNvPr>
          <p:cNvSpPr>
            <a:spLocks noGrp="1"/>
          </p:cNvSpPr>
          <p:nvPr>
            <p:ph type="title"/>
          </p:nvPr>
        </p:nvSpPr>
        <p:spPr>
          <a:xfrm>
            <a:off x="513835" y="635391"/>
            <a:ext cx="11579384" cy="709559"/>
          </a:xfrm>
        </p:spPr>
        <p:txBody>
          <a:bodyPr/>
          <a:lstStyle/>
          <a:p>
            <a:r>
              <a:rPr lang="en-US" sz="3600" dirty="0"/>
              <a:t>Issues - Medicare</a:t>
            </a:r>
          </a:p>
        </p:txBody>
      </p:sp>
      <p:pic>
        <p:nvPicPr>
          <p:cNvPr id="5" name="Picture 4" descr="Graphical user interface&#10;&#10;Description automatically generated with low confidence">
            <a:extLst>
              <a:ext uri="{FF2B5EF4-FFF2-40B4-BE49-F238E27FC236}">
                <a16:creationId xmlns:a16="http://schemas.microsoft.com/office/drawing/2014/main" id="{6A765E2B-3DA8-19A8-F1B3-377030B1CB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7188" y="670451"/>
            <a:ext cx="4970978" cy="709559"/>
          </a:xfrm>
          <a:prstGeom prst="rect">
            <a:avLst/>
          </a:prstGeom>
        </p:spPr>
      </p:pic>
      <p:sp>
        <p:nvSpPr>
          <p:cNvPr id="3" name="Text Placeholder 2">
            <a:extLst>
              <a:ext uri="{FF2B5EF4-FFF2-40B4-BE49-F238E27FC236}">
                <a16:creationId xmlns:a16="http://schemas.microsoft.com/office/drawing/2014/main" id="{66127D77-B891-EF5F-5F1F-46AA26BA6CED}"/>
              </a:ext>
            </a:extLst>
          </p:cNvPr>
          <p:cNvSpPr txBox="1">
            <a:spLocks/>
          </p:cNvSpPr>
          <p:nvPr/>
        </p:nvSpPr>
        <p:spPr>
          <a:xfrm>
            <a:off x="598549" y="1824615"/>
            <a:ext cx="6108639" cy="981959"/>
          </a:xfrm>
          <a:prstGeom prst="rect">
            <a:avLst/>
          </a:prstGeom>
        </p:spPr>
        <p:txBody>
          <a:bodyPr/>
          <a:lstStyle>
            <a:lvl1pPr marL="230677" indent="-230677" algn="l" defTabSz="1218987" rtl="0" eaLnBrk="1" latinLnBrk="0" hangingPunct="1">
              <a:lnSpc>
                <a:spcPct val="95000"/>
              </a:lnSpc>
              <a:spcBef>
                <a:spcPts val="1200"/>
              </a:spcBef>
              <a:spcAft>
                <a:spcPts val="0"/>
              </a:spcAft>
              <a:buClr>
                <a:schemeClr val="accent4"/>
              </a:buClr>
              <a:buFont typeface="Arial" panose="020B0604020202020204" pitchFamily="34" charset="0"/>
              <a:buChar char="•"/>
              <a:defRPr sz="2400" kern="1200">
                <a:solidFill>
                  <a:schemeClr val="tx1">
                    <a:lumMod val="90000"/>
                    <a:lumOff val="10000"/>
                  </a:schemeClr>
                </a:solidFill>
                <a:latin typeface="Arial"/>
                <a:ea typeface="+mn-ea"/>
                <a:cs typeface="Arial"/>
              </a:defRPr>
            </a:lvl1pPr>
            <a:lvl2pPr marL="535424" indent="-30474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2pPr>
            <a:lvl3pPr marL="766099" indent="-23067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3pPr>
            <a:lvl4pPr marL="1070846" indent="-30474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4pPr>
            <a:lvl5pPr marL="1293058" indent="-222212" algn="l" defTabSz="1218987" rtl="0" eaLnBrk="1" latinLnBrk="0" hangingPunct="1">
              <a:lnSpc>
                <a:spcPct val="95000"/>
              </a:lnSpc>
              <a:spcBef>
                <a:spcPts val="0"/>
              </a:spcBef>
              <a:spcAft>
                <a:spcPts val="80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342900" marR="0" lvl="0" indent="-342900" algn="l" defTabSz="1218987" rtl="0" eaLnBrk="1" fontAlgn="auto" latinLnBrk="0" hangingPunct="1">
              <a:lnSpc>
                <a:spcPct val="115000"/>
              </a:lnSpc>
              <a:spcBef>
                <a:spcPts val="1200"/>
              </a:spcBef>
              <a:spcAft>
                <a:spcPts val="800"/>
              </a:spcAft>
              <a:buClr>
                <a:srgbClr val="22A39C"/>
              </a:buClr>
              <a:buSzPts val="1000"/>
              <a:buFont typeface="Symbol" panose="05050102010706020507" pitchFamily="18" charset="2"/>
              <a:buChar char=""/>
              <a:tabLst>
                <a:tab pos="457200" algn="l"/>
              </a:tabLst>
              <a:defRPr/>
            </a:pPr>
            <a:r>
              <a:rPr kumimoji="0" lang="en-US" sz="18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ea typeface="Times New Roman" panose="02020603050405020304" pitchFamily="18" charset="0"/>
                <a:cs typeface="Aptos" panose="020B0004020202020204" pitchFamily="34" charset="0"/>
              </a:rPr>
              <a:t>Protecting Physician Practices and Medicare Access</a:t>
            </a:r>
            <a:r>
              <a:rPr kumimoji="0" lang="en-US" sz="1800" b="0"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ea typeface="Times New Roman" panose="02020603050405020304" pitchFamily="18" charset="0"/>
                <a:cs typeface="Aptos" panose="020B0004020202020204" pitchFamily="34" charset="0"/>
              </a:rPr>
              <a:t>: Advocate for the Medicare Patient Access and Practice Stabilization Act (H.R. 879), which prevents further cuts to Medicare physician payments.</a:t>
            </a:r>
          </a:p>
          <a:p>
            <a:pPr marL="342900" marR="0" lvl="0" indent="-342900" algn="l" defTabSz="1218987" rtl="0" eaLnBrk="1" fontAlgn="auto" latinLnBrk="0" hangingPunct="1">
              <a:lnSpc>
                <a:spcPct val="115000"/>
              </a:lnSpc>
              <a:spcBef>
                <a:spcPts val="1200"/>
              </a:spcBef>
              <a:spcAft>
                <a:spcPts val="800"/>
              </a:spcAft>
              <a:buClr>
                <a:srgbClr val="22A39C"/>
              </a:buClr>
              <a:buSzPts val="1000"/>
              <a:buFont typeface="Symbol" panose="05050102010706020507" pitchFamily="18" charset="2"/>
              <a:buChar char=""/>
              <a:tabLst>
                <a:tab pos="457200" algn="l"/>
              </a:tabLst>
              <a:defRPr/>
            </a:pPr>
            <a:endParaRPr kumimoji="0" lang="en-US" sz="1800" b="0"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ea typeface="Times New Roman" panose="02020603050405020304" pitchFamily="18" charset="0"/>
              <a:cs typeface="Aptos" panose="020B0004020202020204" pitchFamily="34" charset="0"/>
            </a:endParaRPr>
          </a:p>
          <a:p>
            <a:pPr marL="342900" marR="0" lvl="0" indent="-342900" algn="l" defTabSz="1218987" rtl="0" eaLnBrk="1" fontAlgn="auto" latinLnBrk="0" hangingPunct="1">
              <a:lnSpc>
                <a:spcPct val="115000"/>
              </a:lnSpc>
              <a:spcBef>
                <a:spcPts val="1200"/>
              </a:spcBef>
              <a:spcAft>
                <a:spcPts val="800"/>
              </a:spcAft>
              <a:buClr>
                <a:srgbClr val="22A39C"/>
              </a:buClr>
              <a:buSzPts val="1000"/>
              <a:buFont typeface="Symbol" panose="05050102010706020507" pitchFamily="18" charset="2"/>
              <a:buChar char=""/>
              <a:tabLst>
                <a:tab pos="457200" algn="l"/>
              </a:tabLst>
              <a:defRPr/>
            </a:pPr>
            <a:endParaRPr kumimoji="0" lang="en-US" sz="18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ea typeface="Times New Roman" panose="02020603050405020304" pitchFamily="18" charset="0"/>
              <a:cs typeface="Aptos" panose="020B0004020202020204" pitchFamily="34" charset="0"/>
            </a:endParaRPr>
          </a:p>
          <a:p>
            <a:pPr marL="342900" marR="0" lvl="0" indent="-342900" algn="l" defTabSz="1218987" rtl="0" eaLnBrk="1" fontAlgn="auto" latinLnBrk="0" hangingPunct="1">
              <a:lnSpc>
                <a:spcPct val="115000"/>
              </a:lnSpc>
              <a:spcBef>
                <a:spcPts val="1200"/>
              </a:spcBef>
              <a:spcAft>
                <a:spcPts val="800"/>
              </a:spcAft>
              <a:buClr>
                <a:srgbClr val="22A39C"/>
              </a:buClr>
              <a:buSzPts val="1000"/>
              <a:buFont typeface="Symbol" panose="05050102010706020507" pitchFamily="18" charset="2"/>
              <a:buChar char=""/>
              <a:tabLst>
                <a:tab pos="457200" algn="l"/>
              </a:tabLst>
              <a:defRPr/>
            </a:pPr>
            <a:endParaRPr lang="en-US" sz="1800" b="1" dirty="0">
              <a:solidFill>
                <a:srgbClr val="000000">
                  <a:lumMod val="90000"/>
                  <a:lumOff val="10000"/>
                </a:srgbClr>
              </a:solidFill>
              <a:latin typeface="Arial" panose="020B0604020202020204" pitchFamily="34" charset="0"/>
              <a:ea typeface="Times New Roman" panose="02020603050405020304" pitchFamily="18" charset="0"/>
              <a:cs typeface="Aptos" panose="020B0004020202020204" pitchFamily="34" charset="0"/>
            </a:endParaRPr>
          </a:p>
          <a:p>
            <a:pPr marL="342900" marR="0" lvl="0" indent="-342900" algn="l" defTabSz="1218987" rtl="0" eaLnBrk="1" fontAlgn="auto" latinLnBrk="0" hangingPunct="1">
              <a:lnSpc>
                <a:spcPct val="115000"/>
              </a:lnSpc>
              <a:spcBef>
                <a:spcPts val="1200"/>
              </a:spcBef>
              <a:spcAft>
                <a:spcPts val="800"/>
              </a:spcAft>
              <a:buClr>
                <a:srgbClr val="22A39C"/>
              </a:buClr>
              <a:buSzPts val="1000"/>
              <a:buFont typeface="Symbol" panose="05050102010706020507" pitchFamily="18" charset="2"/>
              <a:buChar char=""/>
              <a:tabLst>
                <a:tab pos="457200" algn="l"/>
              </a:tabLst>
              <a:defRPr/>
            </a:pPr>
            <a:endParaRPr kumimoji="0" lang="en-US" sz="18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ea typeface="Times New Roman" panose="02020603050405020304" pitchFamily="18" charset="0"/>
              <a:cs typeface="Aptos" panose="020B0004020202020204" pitchFamily="34" charset="0"/>
            </a:endParaRPr>
          </a:p>
        </p:txBody>
      </p:sp>
      <p:graphicFrame>
        <p:nvGraphicFramePr>
          <p:cNvPr id="2" name="Table 1">
            <a:extLst>
              <a:ext uri="{FF2B5EF4-FFF2-40B4-BE49-F238E27FC236}">
                <a16:creationId xmlns:a16="http://schemas.microsoft.com/office/drawing/2014/main" id="{DD8D9F16-851D-F607-D58F-9C8F658C157A}"/>
              </a:ext>
            </a:extLst>
          </p:cNvPr>
          <p:cNvGraphicFramePr>
            <a:graphicFrameLocks noGrp="1"/>
          </p:cNvGraphicFramePr>
          <p:nvPr>
            <p:extLst>
              <p:ext uri="{D42A27DB-BD31-4B8C-83A1-F6EECF244321}">
                <p14:modId xmlns:p14="http://schemas.microsoft.com/office/powerpoint/2010/main" val="410425542"/>
              </p:ext>
            </p:extLst>
          </p:nvPr>
        </p:nvGraphicFramePr>
        <p:xfrm>
          <a:off x="7342360" y="1630538"/>
          <a:ext cx="4418890" cy="1645920"/>
        </p:xfrm>
        <a:graphic>
          <a:graphicData uri="http://schemas.openxmlformats.org/drawingml/2006/table">
            <a:tbl>
              <a:tblPr firstRow="1" bandRow="1">
                <a:tableStyleId>{5C22544A-7EE6-4342-B048-85BDC9FD1C3A}</a:tableStyleId>
              </a:tblPr>
              <a:tblGrid>
                <a:gridCol w="1429466">
                  <a:extLst>
                    <a:ext uri="{9D8B030D-6E8A-4147-A177-3AD203B41FA5}">
                      <a16:colId xmlns:a16="http://schemas.microsoft.com/office/drawing/2014/main" val="643019915"/>
                    </a:ext>
                  </a:extLst>
                </a:gridCol>
                <a:gridCol w="1706089">
                  <a:extLst>
                    <a:ext uri="{9D8B030D-6E8A-4147-A177-3AD203B41FA5}">
                      <a16:colId xmlns:a16="http://schemas.microsoft.com/office/drawing/2014/main" val="3303381026"/>
                    </a:ext>
                  </a:extLst>
                </a:gridCol>
                <a:gridCol w="1283335">
                  <a:extLst>
                    <a:ext uri="{9D8B030D-6E8A-4147-A177-3AD203B41FA5}">
                      <a16:colId xmlns:a16="http://schemas.microsoft.com/office/drawing/2014/main" val="3838008370"/>
                    </a:ext>
                  </a:extLst>
                </a:gridCol>
              </a:tblGrid>
              <a:tr h="748641">
                <a:tc>
                  <a:txBody>
                    <a:bodyPr/>
                    <a:lstStyle/>
                    <a:p>
                      <a:r>
                        <a:rPr lang="en-US" dirty="0"/>
                        <a:t>Year</a:t>
                      </a:r>
                    </a:p>
                  </a:txBody>
                  <a:tcPr/>
                </a:tc>
                <a:tc>
                  <a:txBody>
                    <a:bodyPr/>
                    <a:lstStyle/>
                    <a:p>
                      <a:r>
                        <a:rPr lang="en-US" dirty="0"/>
                        <a:t>Medicare Conversion Factor</a:t>
                      </a:r>
                    </a:p>
                  </a:txBody>
                  <a:tcPr/>
                </a:tc>
                <a:tc>
                  <a:txBody>
                    <a:bodyPr/>
                    <a:lstStyle/>
                    <a:p>
                      <a:r>
                        <a:rPr lang="en-US" dirty="0"/>
                        <a:t>Adjusted for Inflation</a:t>
                      </a:r>
                    </a:p>
                  </a:txBody>
                  <a:tcPr/>
                </a:tc>
                <a:extLst>
                  <a:ext uri="{0D108BD9-81ED-4DB2-BD59-A6C34878D82A}">
                    <a16:rowId xmlns:a16="http://schemas.microsoft.com/office/drawing/2014/main" val="1540944478"/>
                  </a:ext>
                </a:extLst>
              </a:tr>
              <a:tr h="299456">
                <a:tc>
                  <a:txBody>
                    <a:bodyPr/>
                    <a:lstStyle/>
                    <a:p>
                      <a:r>
                        <a:rPr lang="en-US" dirty="0"/>
                        <a:t>1995</a:t>
                      </a:r>
                    </a:p>
                  </a:txBody>
                  <a:tcPr/>
                </a:tc>
                <a:tc>
                  <a:txBody>
                    <a:bodyPr/>
                    <a:lstStyle/>
                    <a:p>
                      <a:r>
                        <a:rPr lang="en-US" dirty="0"/>
                        <a:t>$36.38</a:t>
                      </a:r>
                    </a:p>
                  </a:txBody>
                  <a:tcPr/>
                </a:tc>
                <a:tc>
                  <a:txBody>
                    <a:bodyPr/>
                    <a:lstStyle/>
                    <a:p>
                      <a:r>
                        <a:rPr lang="en-US" dirty="0"/>
                        <a:t>-</a:t>
                      </a:r>
                    </a:p>
                  </a:txBody>
                  <a:tcPr/>
                </a:tc>
                <a:extLst>
                  <a:ext uri="{0D108BD9-81ED-4DB2-BD59-A6C34878D82A}">
                    <a16:rowId xmlns:a16="http://schemas.microsoft.com/office/drawing/2014/main" val="2115732099"/>
                  </a:ext>
                </a:extLst>
              </a:tr>
              <a:tr h="299456">
                <a:tc>
                  <a:txBody>
                    <a:bodyPr/>
                    <a:lstStyle/>
                    <a:p>
                      <a:r>
                        <a:rPr lang="en-US" dirty="0"/>
                        <a:t>2025</a:t>
                      </a:r>
                    </a:p>
                  </a:txBody>
                  <a:tcPr/>
                </a:tc>
                <a:tc>
                  <a:txBody>
                    <a:bodyPr/>
                    <a:lstStyle/>
                    <a:p>
                      <a:r>
                        <a:rPr lang="en-US" dirty="0"/>
                        <a:t>$32.34</a:t>
                      </a:r>
                    </a:p>
                  </a:txBody>
                  <a:tcPr/>
                </a:tc>
                <a:tc>
                  <a:txBody>
                    <a:bodyPr/>
                    <a:lstStyle/>
                    <a:p>
                      <a:r>
                        <a:rPr lang="en-US" dirty="0"/>
                        <a:t>$70.30</a:t>
                      </a:r>
                    </a:p>
                  </a:txBody>
                  <a:tcPr/>
                </a:tc>
                <a:extLst>
                  <a:ext uri="{0D108BD9-81ED-4DB2-BD59-A6C34878D82A}">
                    <a16:rowId xmlns:a16="http://schemas.microsoft.com/office/drawing/2014/main" val="3845310142"/>
                  </a:ext>
                </a:extLst>
              </a:tr>
            </a:tbl>
          </a:graphicData>
        </a:graphic>
      </p:graphicFrame>
      <p:grpSp>
        <p:nvGrpSpPr>
          <p:cNvPr id="18" name="Group 17">
            <a:extLst>
              <a:ext uri="{FF2B5EF4-FFF2-40B4-BE49-F238E27FC236}">
                <a16:creationId xmlns:a16="http://schemas.microsoft.com/office/drawing/2014/main" id="{A406483C-B66F-C61F-F5F0-B88BB3445831}"/>
              </a:ext>
            </a:extLst>
          </p:cNvPr>
          <p:cNvGrpSpPr/>
          <p:nvPr/>
        </p:nvGrpSpPr>
        <p:grpSpPr>
          <a:xfrm>
            <a:off x="0" y="3326762"/>
            <a:ext cx="7342360" cy="2867141"/>
            <a:chOff x="457199" y="5235786"/>
            <a:chExt cx="5943601" cy="1877430"/>
          </a:xfrm>
        </p:grpSpPr>
        <p:sp>
          <p:nvSpPr>
            <p:cNvPr id="13" name="Rectangle 12">
              <a:extLst>
                <a:ext uri="{FF2B5EF4-FFF2-40B4-BE49-F238E27FC236}">
                  <a16:creationId xmlns:a16="http://schemas.microsoft.com/office/drawing/2014/main" id="{229944EB-95D0-F087-EBBB-3A697F67BB17}"/>
                </a:ext>
              </a:extLst>
            </p:cNvPr>
            <p:cNvSpPr/>
            <p:nvPr/>
          </p:nvSpPr>
          <p:spPr>
            <a:xfrm>
              <a:off x="457199" y="5235786"/>
              <a:ext cx="5943601" cy="1877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a:extLst>
                <a:ext uri="{FF2B5EF4-FFF2-40B4-BE49-F238E27FC236}">
                  <a16:creationId xmlns:a16="http://schemas.microsoft.com/office/drawing/2014/main" id="{E55ECE6D-2C70-C07C-344C-758C2580E3D5}"/>
                </a:ext>
              </a:extLst>
            </p:cNvPr>
            <p:cNvGraphicFramePr/>
            <p:nvPr>
              <p:extLst>
                <p:ext uri="{D42A27DB-BD31-4B8C-83A1-F6EECF244321}">
                  <p14:modId xmlns:p14="http://schemas.microsoft.com/office/powerpoint/2010/main" val="3385758764"/>
                </p:ext>
              </p:extLst>
            </p:nvPr>
          </p:nvGraphicFramePr>
          <p:xfrm>
            <a:off x="666344" y="5418307"/>
            <a:ext cx="5525310" cy="1495623"/>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F9914E8F-E535-45A9-B7C7-E77EB4B56701}"/>
                </a:ext>
              </a:extLst>
            </p:cNvPr>
            <p:cNvSpPr txBox="1"/>
            <p:nvPr/>
          </p:nvSpPr>
          <p:spPr>
            <a:xfrm>
              <a:off x="1601972" y="5487095"/>
              <a:ext cx="1757915" cy="473645"/>
            </a:xfrm>
            <a:prstGeom prst="rect">
              <a:avLst/>
            </a:prstGeom>
            <a:solidFill>
              <a:schemeClr val="bg1">
                <a:lumMod val="95000"/>
              </a:schemeClr>
            </a:solidFill>
          </p:spPr>
          <p:txBody>
            <a:bodyPr wrap="square" lIns="108000" tIns="0" rIns="0" bIns="0" rtlCol="0" anchor="ctr" anchorCtr="0">
              <a:noAutofit/>
            </a:bodyPr>
            <a:lstStyle/>
            <a:p>
              <a:r>
                <a:rPr lang="en-US" sz="800" b="1" dirty="0">
                  <a:solidFill>
                    <a:srgbClr val="000066"/>
                  </a:solidFill>
                  <a:latin typeface="Arial" panose="020B0604020202020204" pitchFamily="34" charset="0"/>
                  <a:cs typeface="Arial" panose="020B0604020202020204" pitchFamily="34" charset="0"/>
                </a:rPr>
                <a:t>CUMULATIVE </a:t>
              </a:r>
              <a:br>
                <a:rPr lang="en-US" sz="800" b="1" dirty="0">
                  <a:solidFill>
                    <a:srgbClr val="000066"/>
                  </a:solidFill>
                  <a:latin typeface="Arial" panose="020B0604020202020204" pitchFamily="34" charset="0"/>
                  <a:cs typeface="Arial" panose="020B0604020202020204" pitchFamily="34" charset="0"/>
                </a:rPr>
              </a:br>
              <a:r>
                <a:rPr lang="en-US" sz="800" b="1" dirty="0">
                  <a:solidFill>
                    <a:srgbClr val="000066"/>
                  </a:solidFill>
                  <a:latin typeface="Arial" panose="020B0604020202020204" pitchFamily="34" charset="0"/>
                  <a:cs typeface="Arial" panose="020B0604020202020204" pitchFamily="34" charset="0"/>
                </a:rPr>
                <a:t>CHANGE SINCE 2001</a:t>
              </a:r>
            </a:p>
          </p:txBody>
        </p:sp>
        <p:sp>
          <p:nvSpPr>
            <p:cNvPr id="16" name="TextBox 15">
              <a:extLst>
                <a:ext uri="{FF2B5EF4-FFF2-40B4-BE49-F238E27FC236}">
                  <a16:creationId xmlns:a16="http://schemas.microsoft.com/office/drawing/2014/main" id="{8AAC1E58-54D9-5ADF-968E-4B34F4534B3B}"/>
                </a:ext>
              </a:extLst>
            </p:cNvPr>
            <p:cNvSpPr txBox="1"/>
            <p:nvPr/>
          </p:nvSpPr>
          <p:spPr>
            <a:xfrm>
              <a:off x="3887519" y="5670056"/>
              <a:ext cx="1472415" cy="107722"/>
            </a:xfrm>
            <a:prstGeom prst="rect">
              <a:avLst/>
            </a:prstGeom>
            <a:solidFill>
              <a:schemeClr val="bg1"/>
            </a:solidFill>
          </p:spPr>
          <p:txBody>
            <a:bodyPr wrap="none" lIns="3600" tIns="0" rIns="3600" bIns="0" rtlCol="0" anchor="ctr" anchorCtr="0">
              <a:spAutoFit/>
            </a:bodyPr>
            <a:lstStyle/>
            <a:p>
              <a:pPr algn="l"/>
              <a:r>
                <a:rPr lang="en-US" sz="700" dirty="0">
                  <a:solidFill>
                    <a:srgbClr val="000066"/>
                  </a:solidFill>
                  <a:latin typeface="Arial" panose="020B0604020202020204" pitchFamily="34" charset="0"/>
                  <a:cs typeface="Arial" panose="020B0604020202020204" pitchFamily="34" charset="0"/>
                </a:rPr>
                <a:t>PRACTICE COST INFLATION (MEI)</a:t>
              </a:r>
            </a:p>
          </p:txBody>
        </p:sp>
        <p:sp>
          <p:nvSpPr>
            <p:cNvPr id="17" name="TextBox 16">
              <a:extLst>
                <a:ext uri="{FF2B5EF4-FFF2-40B4-BE49-F238E27FC236}">
                  <a16:creationId xmlns:a16="http://schemas.microsoft.com/office/drawing/2014/main" id="{D2180B81-472B-4833-941F-0E0CE45B7032}"/>
                </a:ext>
              </a:extLst>
            </p:cNvPr>
            <p:cNvSpPr txBox="1"/>
            <p:nvPr/>
          </p:nvSpPr>
          <p:spPr>
            <a:xfrm>
              <a:off x="5087831" y="6128164"/>
              <a:ext cx="945028" cy="107722"/>
            </a:xfrm>
            <a:prstGeom prst="rect">
              <a:avLst/>
            </a:prstGeom>
            <a:solidFill>
              <a:schemeClr val="bg1"/>
            </a:solidFill>
          </p:spPr>
          <p:txBody>
            <a:bodyPr wrap="none" lIns="3600" tIns="0" rIns="3600" bIns="0" rtlCol="0" anchor="ctr" anchorCtr="0">
              <a:spAutoFit/>
            </a:bodyPr>
            <a:lstStyle/>
            <a:p>
              <a:pPr algn="l"/>
              <a:r>
                <a:rPr lang="en-US" sz="700" dirty="0">
                  <a:solidFill>
                    <a:srgbClr val="11C7EB"/>
                  </a:solidFill>
                  <a:latin typeface="Arial" panose="020B0604020202020204" pitchFamily="34" charset="0"/>
                  <a:cs typeface="Arial" panose="020B0604020202020204" pitchFamily="34" charset="0"/>
                </a:rPr>
                <a:t>PHYSICIAN PAYMENT</a:t>
              </a:r>
            </a:p>
          </p:txBody>
        </p:sp>
      </p:grpSp>
      <p:sp>
        <p:nvSpPr>
          <p:cNvPr id="19" name="Arrow: Down 18">
            <a:extLst>
              <a:ext uri="{FF2B5EF4-FFF2-40B4-BE49-F238E27FC236}">
                <a16:creationId xmlns:a16="http://schemas.microsoft.com/office/drawing/2014/main" id="{89887716-6A48-5509-1BFA-F801C5DC6BB1}"/>
              </a:ext>
            </a:extLst>
          </p:cNvPr>
          <p:cNvSpPr/>
          <p:nvPr/>
        </p:nvSpPr>
        <p:spPr>
          <a:xfrm>
            <a:off x="7970474" y="4237339"/>
            <a:ext cx="1077362" cy="14628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39EAB316-3260-7CAA-5738-CAAB356B5BD5}"/>
              </a:ext>
            </a:extLst>
          </p:cNvPr>
          <p:cNvSpPr txBox="1">
            <a:spLocks/>
          </p:cNvSpPr>
          <p:nvPr/>
        </p:nvSpPr>
        <p:spPr>
          <a:xfrm>
            <a:off x="9192677" y="4198588"/>
            <a:ext cx="2589781" cy="981959"/>
          </a:xfrm>
          <a:prstGeom prst="rect">
            <a:avLst/>
          </a:prstGeom>
        </p:spPr>
        <p:txBody>
          <a:bodyPr/>
          <a:lstStyle>
            <a:lvl1pPr marL="230677" indent="-230677" algn="l" defTabSz="1218987" rtl="0" eaLnBrk="1" latinLnBrk="0" hangingPunct="1">
              <a:lnSpc>
                <a:spcPct val="95000"/>
              </a:lnSpc>
              <a:spcBef>
                <a:spcPts val="1200"/>
              </a:spcBef>
              <a:spcAft>
                <a:spcPts val="0"/>
              </a:spcAft>
              <a:buClr>
                <a:schemeClr val="accent4"/>
              </a:buClr>
              <a:buFont typeface="Arial" panose="020B0604020202020204" pitchFamily="34" charset="0"/>
              <a:buChar char="•"/>
              <a:defRPr sz="2400" kern="1200">
                <a:solidFill>
                  <a:schemeClr val="tx1">
                    <a:lumMod val="90000"/>
                    <a:lumOff val="10000"/>
                  </a:schemeClr>
                </a:solidFill>
                <a:latin typeface="Arial"/>
                <a:ea typeface="+mn-ea"/>
                <a:cs typeface="Arial"/>
              </a:defRPr>
            </a:lvl1pPr>
            <a:lvl2pPr marL="535424" indent="-30474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2pPr>
            <a:lvl3pPr marL="766099" indent="-23067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3pPr>
            <a:lvl4pPr marL="1070846" indent="-30474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4pPr>
            <a:lvl5pPr marL="1293058" indent="-222212" algn="l" defTabSz="1218987" rtl="0" eaLnBrk="1" latinLnBrk="0" hangingPunct="1">
              <a:lnSpc>
                <a:spcPct val="95000"/>
              </a:lnSpc>
              <a:spcBef>
                <a:spcPts val="0"/>
              </a:spcBef>
              <a:spcAft>
                <a:spcPts val="80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218987" rtl="0" eaLnBrk="1" fontAlgn="auto" latinLnBrk="0" hangingPunct="1">
              <a:lnSpc>
                <a:spcPct val="115000"/>
              </a:lnSpc>
              <a:spcBef>
                <a:spcPts val="1200"/>
              </a:spcBef>
              <a:spcAft>
                <a:spcPts val="800"/>
              </a:spcAft>
              <a:buClr>
                <a:srgbClr val="22A39C"/>
              </a:buClr>
              <a:buSzPts val="1000"/>
              <a:buNone/>
              <a:tabLst>
                <a:tab pos="457200" algn="l"/>
              </a:tabLst>
              <a:defRPr/>
            </a:pPr>
            <a:r>
              <a:rPr kumimoji="0" lang="en-US" sz="1800"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ea typeface="Times New Roman" panose="02020603050405020304" pitchFamily="18" charset="0"/>
                <a:cs typeface="Aptos" panose="020B0004020202020204" pitchFamily="34" charset="0"/>
              </a:rPr>
              <a:t>Roughly 54% decrease in physician payment since 1995, when adjusted for inflation</a:t>
            </a:r>
          </a:p>
        </p:txBody>
      </p:sp>
    </p:spTree>
    <p:extLst>
      <p:ext uri="{BB962C8B-B14F-4D97-AF65-F5344CB8AC3E}">
        <p14:creationId xmlns:p14="http://schemas.microsoft.com/office/powerpoint/2010/main" val="1795998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BC5E-7E1C-E4CB-0929-D780189376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09846DF-58D7-A47A-B2BF-225BDBBDB396}"/>
              </a:ext>
            </a:extLst>
          </p:cNvPr>
          <p:cNvSpPr>
            <a:spLocks noGrp="1"/>
          </p:cNvSpPr>
          <p:nvPr>
            <p:ph type="title"/>
          </p:nvPr>
        </p:nvSpPr>
        <p:spPr>
          <a:xfrm>
            <a:off x="513835" y="635391"/>
            <a:ext cx="11579384" cy="709559"/>
          </a:xfrm>
        </p:spPr>
        <p:txBody>
          <a:bodyPr/>
          <a:lstStyle/>
          <a:p>
            <a:r>
              <a:rPr lang="en-US" sz="3400" dirty="0"/>
              <a:t>Issues – Medicaid/Telehealth</a:t>
            </a:r>
          </a:p>
        </p:txBody>
      </p:sp>
      <p:pic>
        <p:nvPicPr>
          <p:cNvPr id="5" name="Picture 4" descr="Graphical user interface&#10;&#10;Description automatically generated with low confidence">
            <a:extLst>
              <a:ext uri="{FF2B5EF4-FFF2-40B4-BE49-F238E27FC236}">
                <a16:creationId xmlns:a16="http://schemas.microsoft.com/office/drawing/2014/main" id="{3FACA75C-71EF-1940-F4DE-263B7010BB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7188" y="670451"/>
            <a:ext cx="4970978" cy="709559"/>
          </a:xfrm>
          <a:prstGeom prst="rect">
            <a:avLst/>
          </a:prstGeom>
        </p:spPr>
      </p:pic>
      <p:sp>
        <p:nvSpPr>
          <p:cNvPr id="3" name="Text Placeholder 2">
            <a:extLst>
              <a:ext uri="{FF2B5EF4-FFF2-40B4-BE49-F238E27FC236}">
                <a16:creationId xmlns:a16="http://schemas.microsoft.com/office/drawing/2014/main" id="{D2920420-991E-EA1B-B0E4-AD9D233F1FF8}"/>
              </a:ext>
            </a:extLst>
          </p:cNvPr>
          <p:cNvSpPr txBox="1">
            <a:spLocks/>
          </p:cNvSpPr>
          <p:nvPr/>
        </p:nvSpPr>
        <p:spPr>
          <a:xfrm>
            <a:off x="364458" y="1846682"/>
            <a:ext cx="3028045" cy="2387422"/>
          </a:xfrm>
          <a:prstGeom prst="rect">
            <a:avLst/>
          </a:prstGeom>
        </p:spPr>
        <p:txBody>
          <a:bodyPr/>
          <a:lstStyle>
            <a:lvl1pPr marL="230677" indent="-230677" algn="l" defTabSz="1218987" rtl="0" eaLnBrk="1" latinLnBrk="0" hangingPunct="1">
              <a:lnSpc>
                <a:spcPct val="95000"/>
              </a:lnSpc>
              <a:spcBef>
                <a:spcPts val="1200"/>
              </a:spcBef>
              <a:spcAft>
                <a:spcPts val="0"/>
              </a:spcAft>
              <a:buClr>
                <a:schemeClr val="accent4"/>
              </a:buClr>
              <a:buFont typeface="Arial" panose="020B0604020202020204" pitchFamily="34" charset="0"/>
              <a:buChar char="•"/>
              <a:defRPr sz="2400" kern="1200">
                <a:solidFill>
                  <a:schemeClr val="tx1">
                    <a:lumMod val="90000"/>
                    <a:lumOff val="10000"/>
                  </a:schemeClr>
                </a:solidFill>
                <a:latin typeface="Arial"/>
                <a:ea typeface="+mn-ea"/>
                <a:cs typeface="Arial"/>
              </a:defRPr>
            </a:lvl1pPr>
            <a:lvl2pPr marL="535424" indent="-30474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2pPr>
            <a:lvl3pPr marL="766099" indent="-23067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3pPr>
            <a:lvl4pPr marL="1070846" indent="-30474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4pPr>
            <a:lvl5pPr marL="1293058" indent="-222212" algn="l" defTabSz="1218987" rtl="0" eaLnBrk="1" latinLnBrk="0" hangingPunct="1">
              <a:lnSpc>
                <a:spcPct val="95000"/>
              </a:lnSpc>
              <a:spcBef>
                <a:spcPts val="0"/>
              </a:spcBef>
              <a:spcAft>
                <a:spcPts val="80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lnSpc>
                <a:spcPct val="115000"/>
              </a:lnSpc>
              <a:spcAft>
                <a:spcPts val="800"/>
              </a:spcAft>
              <a:buClr>
                <a:srgbClr val="22A39C"/>
              </a:buClr>
              <a:buSzPts val="1000"/>
              <a:tabLst>
                <a:tab pos="457200" algn="l"/>
              </a:tabLst>
              <a:defRPr/>
            </a:pPr>
            <a:r>
              <a:rPr kumimoji="0" lang="en-US" sz="18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ea typeface="Times New Roman" panose="02020603050405020304" pitchFamily="18" charset="0"/>
                <a:cs typeface="Aptos" panose="020B0004020202020204" pitchFamily="34" charset="0"/>
              </a:rPr>
              <a:t>Addressing Barriers to Care</a:t>
            </a:r>
            <a:r>
              <a:rPr kumimoji="0" lang="en-US" sz="1800" b="0"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ea typeface="Times New Roman" panose="02020603050405020304" pitchFamily="18" charset="0"/>
                <a:cs typeface="Aptos" panose="020B0004020202020204" pitchFamily="34" charset="0"/>
              </a:rPr>
              <a:t>: Advocate for policies that maintain access to both Medicaid and telehealth services.</a:t>
            </a:r>
          </a:p>
          <a:p>
            <a:pPr>
              <a:lnSpc>
                <a:spcPct val="115000"/>
              </a:lnSpc>
              <a:spcAft>
                <a:spcPts val="800"/>
              </a:spcAft>
              <a:buClr>
                <a:srgbClr val="22A39C"/>
              </a:buClr>
              <a:buSzPts val="1000"/>
              <a:tabLst>
                <a:tab pos="457200" algn="l"/>
              </a:tabLst>
              <a:defRPr/>
            </a:pPr>
            <a:r>
              <a:rPr lang="en-US" sz="1800" dirty="0">
                <a:solidFill>
                  <a:srgbClr val="000000">
                    <a:lumMod val="90000"/>
                    <a:lumOff val="10000"/>
                  </a:srgbClr>
                </a:solidFill>
                <a:latin typeface="Arial" panose="020B0604020202020204" pitchFamily="34" charset="0"/>
              </a:rPr>
              <a:t>Medicaid is in danger of being cut due to the coming budget resolution; this would negatively impact access to care for the most vulnerable of our patients</a:t>
            </a:r>
          </a:p>
        </p:txBody>
      </p:sp>
      <p:grpSp>
        <p:nvGrpSpPr>
          <p:cNvPr id="18" name="Group 17">
            <a:extLst>
              <a:ext uri="{FF2B5EF4-FFF2-40B4-BE49-F238E27FC236}">
                <a16:creationId xmlns:a16="http://schemas.microsoft.com/office/drawing/2014/main" id="{7586261E-F9A6-6CA7-6BE2-40760F0CEB9C}"/>
              </a:ext>
            </a:extLst>
          </p:cNvPr>
          <p:cNvGrpSpPr/>
          <p:nvPr/>
        </p:nvGrpSpPr>
        <p:grpSpPr>
          <a:xfrm>
            <a:off x="3785606" y="1664210"/>
            <a:ext cx="7422583" cy="4438615"/>
            <a:chOff x="965201" y="1666087"/>
            <a:chExt cx="7339815" cy="4389120"/>
          </a:xfrm>
        </p:grpSpPr>
        <p:sp>
          <p:nvSpPr>
            <p:cNvPr id="2" name="Rectangle: Rounded Corners 1">
              <a:extLst>
                <a:ext uri="{FF2B5EF4-FFF2-40B4-BE49-F238E27FC236}">
                  <a16:creationId xmlns:a16="http://schemas.microsoft.com/office/drawing/2014/main" id="{468D0793-6834-8704-B8D6-819C785C1842}"/>
                </a:ext>
              </a:extLst>
            </p:cNvPr>
            <p:cNvSpPr/>
            <p:nvPr/>
          </p:nvSpPr>
          <p:spPr>
            <a:xfrm>
              <a:off x="965201" y="1666087"/>
              <a:ext cx="7339815" cy="4389120"/>
            </a:xfrm>
            <a:prstGeom prst="roundRect">
              <a:avLst>
                <a:gd name="adj" fmla="val 1887"/>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C4F7B8E3-55D9-6406-4C25-7EF667D98558}"/>
                </a:ext>
              </a:extLst>
            </p:cNvPr>
            <p:cNvSpPr/>
            <p:nvPr/>
          </p:nvSpPr>
          <p:spPr>
            <a:xfrm>
              <a:off x="1152083" y="2080682"/>
              <a:ext cx="2103120" cy="1554480"/>
            </a:xfrm>
            <a:prstGeom prst="roundRect">
              <a:avLst>
                <a:gd name="adj" fmla="val 6823"/>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822960" rtlCol="0" anchor="t"/>
            <a:lstStyle/>
            <a:p>
              <a:pPr algn="ctr"/>
              <a:r>
                <a:rPr lang="en-US" sz="1200" dirty="0">
                  <a:solidFill>
                    <a:schemeClr val="tx1"/>
                  </a:solidFill>
                </a:rPr>
                <a:t>Covers </a:t>
              </a:r>
              <a:r>
                <a:rPr lang="en-US" sz="1200" b="1" dirty="0">
                  <a:solidFill>
                    <a:schemeClr val="tx1"/>
                  </a:solidFill>
                </a:rPr>
                <a:t>39%</a:t>
              </a:r>
              <a:r>
                <a:rPr lang="en-US" sz="1200" dirty="0">
                  <a:solidFill>
                    <a:schemeClr val="tx1"/>
                  </a:solidFill>
                </a:rPr>
                <a:t> of children</a:t>
              </a:r>
            </a:p>
          </p:txBody>
        </p:sp>
        <p:pic>
          <p:nvPicPr>
            <p:cNvPr id="7" name="Graphic 6">
              <a:extLst>
                <a:ext uri="{FF2B5EF4-FFF2-40B4-BE49-F238E27FC236}">
                  <a16:creationId xmlns:a16="http://schemas.microsoft.com/office/drawing/2014/main" id="{D8E6F92D-27B2-E4F7-1554-64FD4215D51F}"/>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929521" y="2208404"/>
              <a:ext cx="548245" cy="548245"/>
            </a:xfrm>
            <a:prstGeom prst="rect">
              <a:avLst/>
            </a:prstGeom>
          </p:spPr>
        </p:pic>
        <p:sp>
          <p:nvSpPr>
            <p:cNvPr id="8" name="Rectangle: Rounded Corners 7">
              <a:extLst>
                <a:ext uri="{FF2B5EF4-FFF2-40B4-BE49-F238E27FC236}">
                  <a16:creationId xmlns:a16="http://schemas.microsoft.com/office/drawing/2014/main" id="{A0050B27-DFE3-FE4C-413B-213EFB89A56F}"/>
                </a:ext>
              </a:extLst>
            </p:cNvPr>
            <p:cNvSpPr/>
            <p:nvPr/>
          </p:nvSpPr>
          <p:spPr>
            <a:xfrm>
              <a:off x="1152083" y="4067944"/>
              <a:ext cx="2103120" cy="1554480"/>
            </a:xfrm>
            <a:prstGeom prst="roundRect">
              <a:avLst>
                <a:gd name="adj" fmla="val 6823"/>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822960" rtlCol="0" anchor="t"/>
            <a:lstStyle/>
            <a:p>
              <a:pPr algn="ctr"/>
              <a:r>
                <a:rPr lang="en-US" sz="1200" dirty="0">
                  <a:solidFill>
                    <a:schemeClr val="tx1"/>
                  </a:solidFill>
                </a:rPr>
                <a:t>Funds </a:t>
              </a:r>
              <a:r>
                <a:rPr lang="en-US" sz="1200" b="1" dirty="0">
                  <a:solidFill>
                    <a:schemeClr val="tx1"/>
                  </a:solidFill>
                </a:rPr>
                <a:t>1/4</a:t>
              </a:r>
              <a:r>
                <a:rPr lang="en-US" sz="1200" dirty="0">
                  <a:solidFill>
                    <a:schemeClr val="tx1"/>
                  </a:solidFill>
                </a:rPr>
                <a:t> of </a:t>
              </a:r>
            </a:p>
            <a:p>
              <a:pPr algn="ctr"/>
              <a:r>
                <a:rPr lang="en-US" sz="1200" dirty="0">
                  <a:solidFill>
                    <a:schemeClr val="tx1"/>
                  </a:solidFill>
                </a:rPr>
                <a:t>all mental health and substance use treatment</a:t>
              </a:r>
            </a:p>
          </p:txBody>
        </p:sp>
        <p:pic>
          <p:nvPicPr>
            <p:cNvPr id="9" name="Graphic 8">
              <a:extLst>
                <a:ext uri="{FF2B5EF4-FFF2-40B4-BE49-F238E27FC236}">
                  <a16:creationId xmlns:a16="http://schemas.microsoft.com/office/drawing/2014/main" id="{9B6F8778-7F7A-118D-4CFB-8B477857DC1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886937" y="4235791"/>
              <a:ext cx="633413" cy="633413"/>
            </a:xfrm>
            <a:prstGeom prst="rect">
              <a:avLst/>
            </a:prstGeom>
          </p:spPr>
        </p:pic>
        <p:sp>
          <p:nvSpPr>
            <p:cNvPr id="10" name="Rectangle: Rounded Corners 9">
              <a:extLst>
                <a:ext uri="{FF2B5EF4-FFF2-40B4-BE49-F238E27FC236}">
                  <a16:creationId xmlns:a16="http://schemas.microsoft.com/office/drawing/2014/main" id="{25510E82-056B-1FCB-C303-EB6C1775A80E}"/>
                </a:ext>
              </a:extLst>
            </p:cNvPr>
            <p:cNvSpPr/>
            <p:nvPr/>
          </p:nvSpPr>
          <p:spPr>
            <a:xfrm>
              <a:off x="3583548" y="2080682"/>
              <a:ext cx="2103120" cy="1554480"/>
            </a:xfrm>
            <a:prstGeom prst="roundRect">
              <a:avLst>
                <a:gd name="adj" fmla="val 6823"/>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822960" rtlCol="0" anchor="t"/>
            <a:lstStyle/>
            <a:p>
              <a:pPr algn="ctr"/>
              <a:r>
                <a:rPr lang="en-US" sz="1200" dirty="0">
                  <a:solidFill>
                    <a:schemeClr val="tx1"/>
                  </a:solidFill>
                </a:rPr>
                <a:t>Covers </a:t>
              </a:r>
              <a:r>
                <a:rPr lang="en-US" sz="1200" b="1" dirty="0">
                  <a:solidFill>
                    <a:schemeClr val="tx1"/>
                  </a:solidFill>
                </a:rPr>
                <a:t>50%</a:t>
              </a:r>
              <a:r>
                <a:rPr lang="en-US" sz="1200" dirty="0">
                  <a:solidFill>
                    <a:schemeClr val="tx1"/>
                  </a:solidFill>
                </a:rPr>
                <a:t> of youth with special health care needs</a:t>
              </a:r>
            </a:p>
          </p:txBody>
        </p:sp>
        <p:sp>
          <p:nvSpPr>
            <p:cNvPr id="11" name="Rectangle: Rounded Corners 10">
              <a:extLst>
                <a:ext uri="{FF2B5EF4-FFF2-40B4-BE49-F238E27FC236}">
                  <a16:creationId xmlns:a16="http://schemas.microsoft.com/office/drawing/2014/main" id="{DA30C2FA-C6F7-A5C2-3F20-E30E8D59E378}"/>
                </a:ext>
              </a:extLst>
            </p:cNvPr>
            <p:cNvSpPr/>
            <p:nvPr/>
          </p:nvSpPr>
          <p:spPr>
            <a:xfrm>
              <a:off x="3583548" y="4067944"/>
              <a:ext cx="2103120" cy="1554480"/>
            </a:xfrm>
            <a:prstGeom prst="roundRect">
              <a:avLst>
                <a:gd name="adj" fmla="val 6823"/>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822960" rtlCol="0" anchor="t"/>
            <a:lstStyle/>
            <a:p>
              <a:pPr algn="ctr"/>
              <a:r>
                <a:rPr lang="en-US" sz="1200" dirty="0">
                  <a:solidFill>
                    <a:schemeClr val="tx1"/>
                  </a:solidFill>
                </a:rPr>
                <a:t>Covers </a:t>
              </a:r>
              <a:r>
                <a:rPr lang="en-US" sz="1200" b="1" dirty="0">
                  <a:solidFill>
                    <a:schemeClr val="tx1"/>
                  </a:solidFill>
                </a:rPr>
                <a:t>1/3</a:t>
              </a:r>
              <a:r>
                <a:rPr lang="en-US" sz="1200" dirty="0">
                  <a:solidFill>
                    <a:schemeClr val="tx1"/>
                  </a:solidFill>
                </a:rPr>
                <a:t> of working-age adults with disabilities</a:t>
              </a:r>
            </a:p>
          </p:txBody>
        </p:sp>
        <p:pic>
          <p:nvPicPr>
            <p:cNvPr id="12" name="Graphic 11">
              <a:extLst>
                <a:ext uri="{FF2B5EF4-FFF2-40B4-BE49-F238E27FC236}">
                  <a16:creationId xmlns:a16="http://schemas.microsoft.com/office/drawing/2014/main" id="{57400CFF-DC83-3FE9-C042-0DA9E26846E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342889" y="2208404"/>
              <a:ext cx="584439" cy="584439"/>
            </a:xfrm>
            <a:prstGeom prst="rect">
              <a:avLst/>
            </a:prstGeom>
          </p:spPr>
        </p:pic>
        <p:pic>
          <p:nvPicPr>
            <p:cNvPr id="13" name="Graphic 12">
              <a:extLst>
                <a:ext uri="{FF2B5EF4-FFF2-40B4-BE49-F238E27FC236}">
                  <a16:creationId xmlns:a16="http://schemas.microsoft.com/office/drawing/2014/main" id="{868B12D2-4BA6-ED54-F102-3F6036E0335A}"/>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4342889" y="4235791"/>
              <a:ext cx="584439" cy="584439"/>
            </a:xfrm>
            <a:prstGeom prst="rect">
              <a:avLst/>
            </a:prstGeom>
          </p:spPr>
        </p:pic>
        <p:sp>
          <p:nvSpPr>
            <p:cNvPr id="14" name="Rectangle: Rounded Corners 13">
              <a:extLst>
                <a:ext uri="{FF2B5EF4-FFF2-40B4-BE49-F238E27FC236}">
                  <a16:creationId xmlns:a16="http://schemas.microsoft.com/office/drawing/2014/main" id="{92065385-2211-A08F-E122-86EC7ECEDBB5}"/>
                </a:ext>
              </a:extLst>
            </p:cNvPr>
            <p:cNvSpPr/>
            <p:nvPr/>
          </p:nvSpPr>
          <p:spPr>
            <a:xfrm>
              <a:off x="6015013" y="2080682"/>
              <a:ext cx="2103120" cy="1554480"/>
            </a:xfrm>
            <a:prstGeom prst="roundRect">
              <a:avLst>
                <a:gd name="adj" fmla="val 6823"/>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822960" rtlCol="0" anchor="t"/>
            <a:lstStyle/>
            <a:p>
              <a:pPr algn="ctr"/>
              <a:r>
                <a:rPr lang="en-US" sz="1200" dirty="0">
                  <a:solidFill>
                    <a:schemeClr val="tx1"/>
                  </a:solidFill>
                </a:rPr>
                <a:t>Funds </a:t>
              </a:r>
              <a:r>
                <a:rPr lang="en-US" sz="1200" b="1" dirty="0">
                  <a:solidFill>
                    <a:schemeClr val="tx1"/>
                  </a:solidFill>
                </a:rPr>
                <a:t>41%</a:t>
              </a:r>
              <a:r>
                <a:rPr lang="en-US" sz="1200" dirty="0">
                  <a:solidFill>
                    <a:schemeClr val="tx1"/>
                  </a:solidFill>
                </a:rPr>
                <a:t> of births</a:t>
              </a:r>
            </a:p>
          </p:txBody>
        </p:sp>
        <p:sp>
          <p:nvSpPr>
            <p:cNvPr id="15" name="Rectangle: Rounded Corners 14">
              <a:extLst>
                <a:ext uri="{FF2B5EF4-FFF2-40B4-BE49-F238E27FC236}">
                  <a16:creationId xmlns:a16="http://schemas.microsoft.com/office/drawing/2014/main" id="{BB35FEBB-37FD-61D0-403E-2C41EB66340D}"/>
                </a:ext>
              </a:extLst>
            </p:cNvPr>
            <p:cNvSpPr/>
            <p:nvPr/>
          </p:nvSpPr>
          <p:spPr>
            <a:xfrm>
              <a:off x="6015013" y="4067944"/>
              <a:ext cx="2103120" cy="1554480"/>
            </a:xfrm>
            <a:prstGeom prst="roundRect">
              <a:avLst>
                <a:gd name="adj" fmla="val 6823"/>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822960" rtlCol="0" anchor="t"/>
            <a:lstStyle/>
            <a:p>
              <a:pPr algn="ctr"/>
              <a:r>
                <a:rPr lang="en-US" sz="1200" dirty="0">
                  <a:solidFill>
                    <a:schemeClr val="tx1"/>
                  </a:solidFill>
                </a:rPr>
                <a:t>Funds </a:t>
              </a:r>
              <a:r>
                <a:rPr lang="en-US" sz="1200" b="1" dirty="0">
                  <a:solidFill>
                    <a:schemeClr val="tx1"/>
                  </a:solidFill>
                </a:rPr>
                <a:t>61%</a:t>
              </a:r>
              <a:r>
                <a:rPr lang="en-US" sz="1200" dirty="0">
                  <a:solidFill>
                    <a:schemeClr val="tx1"/>
                  </a:solidFill>
                </a:rPr>
                <a:t> of long-term care</a:t>
              </a:r>
            </a:p>
          </p:txBody>
        </p:sp>
        <p:pic>
          <p:nvPicPr>
            <p:cNvPr id="16" name="Graphic 15">
              <a:extLst>
                <a:ext uri="{FF2B5EF4-FFF2-40B4-BE49-F238E27FC236}">
                  <a16:creationId xmlns:a16="http://schemas.microsoft.com/office/drawing/2014/main" id="{082FE7AB-4A38-DD6E-B05E-E7A47F056720}"/>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6811927" y="2208404"/>
              <a:ext cx="509293" cy="509293"/>
            </a:xfrm>
            <a:prstGeom prst="rect">
              <a:avLst/>
            </a:prstGeom>
          </p:spPr>
        </p:pic>
        <p:pic>
          <p:nvPicPr>
            <p:cNvPr id="17" name="Graphic 16">
              <a:extLst>
                <a:ext uri="{FF2B5EF4-FFF2-40B4-BE49-F238E27FC236}">
                  <a16:creationId xmlns:a16="http://schemas.microsoft.com/office/drawing/2014/main" id="{B303B91D-6A64-960B-8B0D-BF92296B68C0}"/>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6796434" y="4235791"/>
              <a:ext cx="540279" cy="540279"/>
            </a:xfrm>
            <a:prstGeom prst="rect">
              <a:avLst/>
            </a:prstGeom>
          </p:spPr>
        </p:pic>
      </p:grpSp>
    </p:spTree>
    <p:extLst>
      <p:ext uri="{BB962C8B-B14F-4D97-AF65-F5344CB8AC3E}">
        <p14:creationId xmlns:p14="http://schemas.microsoft.com/office/powerpoint/2010/main" val="1973613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AE584-99A9-2B64-5F7C-3680C023D8B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7FA26C-88CD-EB50-079A-0FBF66E0A1FF}"/>
              </a:ext>
            </a:extLst>
          </p:cNvPr>
          <p:cNvSpPr>
            <a:spLocks noGrp="1"/>
          </p:cNvSpPr>
          <p:nvPr>
            <p:ph type="title"/>
          </p:nvPr>
        </p:nvSpPr>
        <p:spPr>
          <a:xfrm>
            <a:off x="513835" y="635391"/>
            <a:ext cx="11579384" cy="709559"/>
          </a:xfrm>
        </p:spPr>
        <p:txBody>
          <a:bodyPr/>
          <a:lstStyle/>
          <a:p>
            <a:r>
              <a:rPr lang="en-US" sz="3600" dirty="0"/>
              <a:t>Issues - Medicaid</a:t>
            </a:r>
          </a:p>
        </p:txBody>
      </p:sp>
      <p:pic>
        <p:nvPicPr>
          <p:cNvPr id="5" name="Picture 4" descr="Graphical user interface&#10;&#10;Description automatically generated with low confidence">
            <a:extLst>
              <a:ext uri="{FF2B5EF4-FFF2-40B4-BE49-F238E27FC236}">
                <a16:creationId xmlns:a16="http://schemas.microsoft.com/office/drawing/2014/main" id="{D8349C37-3CA3-539B-00F4-674399B988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7188" y="670451"/>
            <a:ext cx="4970978" cy="709559"/>
          </a:xfrm>
          <a:prstGeom prst="rect">
            <a:avLst/>
          </a:prstGeom>
        </p:spPr>
      </p:pic>
      <p:grpSp>
        <p:nvGrpSpPr>
          <p:cNvPr id="2" name="Group 1">
            <a:extLst>
              <a:ext uri="{FF2B5EF4-FFF2-40B4-BE49-F238E27FC236}">
                <a16:creationId xmlns:a16="http://schemas.microsoft.com/office/drawing/2014/main" id="{190AB29C-3687-99CC-462A-063CF8B4536A}"/>
              </a:ext>
            </a:extLst>
          </p:cNvPr>
          <p:cNvGrpSpPr/>
          <p:nvPr/>
        </p:nvGrpSpPr>
        <p:grpSpPr>
          <a:xfrm>
            <a:off x="2932526" y="2107010"/>
            <a:ext cx="6326948" cy="3944651"/>
            <a:chOff x="2358209" y="2304626"/>
            <a:chExt cx="5820590" cy="3628953"/>
          </a:xfrm>
        </p:grpSpPr>
        <p:pic>
          <p:nvPicPr>
            <p:cNvPr id="6" name="Picture 5" descr="A map of the united states&#10;&#10;AI-generated content may be incorrect.">
              <a:extLst>
                <a:ext uri="{FF2B5EF4-FFF2-40B4-BE49-F238E27FC236}">
                  <a16:creationId xmlns:a16="http://schemas.microsoft.com/office/drawing/2014/main" id="{524EB45E-08E9-1E58-D360-0018A6A87048}"/>
                </a:ext>
              </a:extLst>
            </p:cNvPr>
            <p:cNvPicPr>
              <a:picLocks noChangeAspect="1"/>
            </p:cNvPicPr>
            <p:nvPr/>
          </p:nvPicPr>
          <p:blipFill>
            <a:blip r:embed="rId4"/>
            <a:srcRect t="25151" b="2354"/>
            <a:stretch/>
          </p:blipFill>
          <p:spPr>
            <a:xfrm>
              <a:off x="2358209" y="2304626"/>
              <a:ext cx="5820590" cy="3628953"/>
            </a:xfrm>
            <a:prstGeom prst="rect">
              <a:avLst/>
            </a:prstGeom>
            <a:noFill/>
          </p:spPr>
        </p:pic>
        <p:pic>
          <p:nvPicPr>
            <p:cNvPr id="7" name="Picture 6" descr="A map of the united states&#10;&#10;AI-generated content may be incorrect.">
              <a:extLst>
                <a:ext uri="{FF2B5EF4-FFF2-40B4-BE49-F238E27FC236}">
                  <a16:creationId xmlns:a16="http://schemas.microsoft.com/office/drawing/2014/main" id="{7A07292B-5D45-4A0E-3EAF-24A19DD3399F}"/>
                </a:ext>
              </a:extLst>
            </p:cNvPr>
            <p:cNvPicPr>
              <a:picLocks noChangeAspect="1"/>
            </p:cNvPicPr>
            <p:nvPr/>
          </p:nvPicPr>
          <p:blipFill>
            <a:blip r:embed="rId4"/>
            <a:srcRect t="18715" r="66063" b="73875"/>
            <a:stretch/>
          </p:blipFill>
          <p:spPr>
            <a:xfrm>
              <a:off x="5998243" y="2381857"/>
              <a:ext cx="1784350" cy="330200"/>
            </a:xfrm>
            <a:prstGeom prst="rect">
              <a:avLst/>
            </a:prstGeom>
            <a:noFill/>
          </p:spPr>
        </p:pic>
      </p:grpSp>
      <p:sp>
        <p:nvSpPr>
          <p:cNvPr id="8" name="TextBox 7">
            <a:extLst>
              <a:ext uri="{FF2B5EF4-FFF2-40B4-BE49-F238E27FC236}">
                <a16:creationId xmlns:a16="http://schemas.microsoft.com/office/drawing/2014/main" id="{FEA6A366-54ED-D5CF-18A0-4416EB92DFF8}"/>
              </a:ext>
            </a:extLst>
          </p:cNvPr>
          <p:cNvSpPr txBox="1"/>
          <p:nvPr/>
        </p:nvSpPr>
        <p:spPr>
          <a:xfrm>
            <a:off x="2489201" y="1589969"/>
            <a:ext cx="7339814" cy="469359"/>
          </a:xfrm>
          <a:prstGeom prst="rect">
            <a:avLst/>
          </a:prstGeom>
          <a:noFill/>
        </p:spPr>
        <p:txBody>
          <a:bodyPr wrap="square" rtlCol="0">
            <a:spAutoFit/>
          </a:bodyPr>
          <a:lstStyle/>
          <a:p>
            <a:pPr>
              <a:spcAft>
                <a:spcPts val="300"/>
              </a:spcAft>
            </a:pPr>
            <a:r>
              <a:rPr lang="en-US" sz="1200" b="1" dirty="0">
                <a:solidFill>
                  <a:schemeClr val="accent1">
                    <a:lumMod val="75000"/>
                  </a:schemeClr>
                </a:solidFill>
              </a:rPr>
              <a:t>States With Lower Per Capita Incomes Have a Higher Federal Matching Rate for Medicaid</a:t>
            </a:r>
          </a:p>
          <a:p>
            <a:pPr>
              <a:spcAft>
                <a:spcPts val="300"/>
              </a:spcAft>
            </a:pPr>
            <a:r>
              <a:rPr lang="en-US" sz="1000" dirty="0"/>
              <a:t>Federal Medicaid Assistance Percentages (FMAPs) for Traditional Medicaid Spending Effective for FFY 2026</a:t>
            </a:r>
          </a:p>
        </p:txBody>
      </p:sp>
    </p:spTree>
    <p:extLst>
      <p:ext uri="{BB962C8B-B14F-4D97-AF65-F5344CB8AC3E}">
        <p14:creationId xmlns:p14="http://schemas.microsoft.com/office/powerpoint/2010/main" val="1443474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DFFA6-97C6-A505-5622-D476D4A3372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DC0670-369F-AD13-FF50-EEFD09967C32}"/>
              </a:ext>
            </a:extLst>
          </p:cNvPr>
          <p:cNvSpPr>
            <a:spLocks noGrp="1"/>
          </p:cNvSpPr>
          <p:nvPr>
            <p:ph type="title"/>
          </p:nvPr>
        </p:nvSpPr>
        <p:spPr>
          <a:xfrm>
            <a:off x="513835" y="635391"/>
            <a:ext cx="11579384" cy="709559"/>
          </a:xfrm>
        </p:spPr>
        <p:txBody>
          <a:bodyPr/>
          <a:lstStyle/>
          <a:p>
            <a:r>
              <a:rPr lang="en-US" sz="3600" dirty="0"/>
              <a:t>Issues - THCGME</a:t>
            </a:r>
          </a:p>
        </p:txBody>
      </p:sp>
      <p:pic>
        <p:nvPicPr>
          <p:cNvPr id="5" name="Picture 4" descr="Graphical user interface&#10;&#10;Description automatically generated with low confidence">
            <a:extLst>
              <a:ext uri="{FF2B5EF4-FFF2-40B4-BE49-F238E27FC236}">
                <a16:creationId xmlns:a16="http://schemas.microsoft.com/office/drawing/2014/main" id="{507578FD-9DCB-40EC-1F8F-E1A5287EF4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7188" y="670451"/>
            <a:ext cx="4970978" cy="709559"/>
          </a:xfrm>
          <a:prstGeom prst="rect">
            <a:avLst/>
          </a:prstGeom>
        </p:spPr>
      </p:pic>
      <p:sp>
        <p:nvSpPr>
          <p:cNvPr id="3" name="Text Placeholder 2">
            <a:extLst>
              <a:ext uri="{FF2B5EF4-FFF2-40B4-BE49-F238E27FC236}">
                <a16:creationId xmlns:a16="http://schemas.microsoft.com/office/drawing/2014/main" id="{DC0610A4-68DA-9A24-D26B-2B36A4211580}"/>
              </a:ext>
            </a:extLst>
          </p:cNvPr>
          <p:cNvSpPr txBox="1">
            <a:spLocks/>
          </p:cNvSpPr>
          <p:nvPr/>
        </p:nvSpPr>
        <p:spPr>
          <a:xfrm>
            <a:off x="638164" y="2041897"/>
            <a:ext cx="10434224" cy="2219575"/>
          </a:xfrm>
          <a:prstGeom prst="rect">
            <a:avLst/>
          </a:prstGeom>
        </p:spPr>
        <p:txBody>
          <a:bodyPr/>
          <a:lstStyle>
            <a:lvl1pPr marL="230677" indent="-230677" algn="l" defTabSz="1218987" rtl="0" eaLnBrk="1" latinLnBrk="0" hangingPunct="1">
              <a:lnSpc>
                <a:spcPct val="95000"/>
              </a:lnSpc>
              <a:spcBef>
                <a:spcPts val="1200"/>
              </a:spcBef>
              <a:spcAft>
                <a:spcPts val="0"/>
              </a:spcAft>
              <a:buClr>
                <a:schemeClr val="accent4"/>
              </a:buClr>
              <a:buFont typeface="Arial" panose="020B0604020202020204" pitchFamily="34" charset="0"/>
              <a:buChar char="•"/>
              <a:defRPr sz="2400" kern="1200">
                <a:solidFill>
                  <a:schemeClr val="tx1">
                    <a:lumMod val="90000"/>
                    <a:lumOff val="10000"/>
                  </a:schemeClr>
                </a:solidFill>
                <a:latin typeface="Arial"/>
                <a:ea typeface="+mn-ea"/>
                <a:cs typeface="Arial"/>
              </a:defRPr>
            </a:lvl1pPr>
            <a:lvl2pPr marL="535424" indent="-30474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2pPr>
            <a:lvl3pPr marL="766099" indent="-23067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3pPr>
            <a:lvl4pPr marL="1070846" indent="-304747" algn="l" defTabSz="1218987" rtl="0" eaLnBrk="1" latinLnBrk="0" hangingPunct="1">
              <a:lnSpc>
                <a:spcPct val="95000"/>
              </a:lnSpc>
              <a:spcBef>
                <a:spcPts val="0"/>
              </a:spcBef>
              <a:spcAft>
                <a:spcPts val="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4pPr>
            <a:lvl5pPr marL="1293058" indent="-222212" algn="l" defTabSz="1218987" rtl="0" eaLnBrk="1" latinLnBrk="0" hangingPunct="1">
              <a:lnSpc>
                <a:spcPct val="95000"/>
              </a:lnSpc>
              <a:spcBef>
                <a:spcPts val="0"/>
              </a:spcBef>
              <a:spcAft>
                <a:spcPts val="800"/>
              </a:spcAft>
              <a:buClr>
                <a:schemeClr val="accent4"/>
              </a:buClr>
              <a:buFont typeface="Arial" panose="020B0604020202020204" pitchFamily="34" charset="0"/>
              <a:buChar char="•"/>
              <a:defRPr sz="2200" kern="1200">
                <a:solidFill>
                  <a:schemeClr val="tx1">
                    <a:lumMod val="90000"/>
                    <a:lumOff val="10000"/>
                  </a:schemeClr>
                </a:solidFill>
                <a:latin typeface="Arial"/>
                <a:ea typeface="+mn-ea"/>
                <a:cs typeface="Arial"/>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342900" indent="-342900">
              <a:lnSpc>
                <a:spcPct val="115000"/>
              </a:lnSpc>
              <a:spcAft>
                <a:spcPts val="800"/>
              </a:spcAft>
              <a:buClr>
                <a:srgbClr val="22A39C"/>
              </a:buClr>
              <a:buSzPts val="1000"/>
              <a:buFont typeface="Symbol" panose="05050102010706020507" pitchFamily="18" charset="2"/>
              <a:buChar char=""/>
              <a:tabLst>
                <a:tab pos="457200" algn="l"/>
              </a:tabLst>
              <a:defRPr/>
            </a:pPr>
            <a:r>
              <a:rPr kumimoji="0" lang="en-US" sz="18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ea typeface="Times New Roman" panose="02020603050405020304" pitchFamily="18" charset="0"/>
                <a:cs typeface="Aptos" panose="020B0004020202020204" pitchFamily="34" charset="0"/>
              </a:rPr>
              <a:t>Invest in the Future Physician Workforce</a:t>
            </a:r>
            <a:r>
              <a:rPr kumimoji="0" lang="en-US" sz="1800" b="0"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ea typeface="Times New Roman" panose="02020603050405020304" pitchFamily="18" charset="0"/>
                <a:cs typeface="Aptos" panose="020B0004020202020204" pitchFamily="34" charset="0"/>
              </a:rPr>
              <a:t>: The Teaching Health Center Graduate Medical Education (THCGME) program plays a key role in training primary care physicians in underserved areas. Without reauthorization, we risk losing a crucial pipeline of physicians serving patients in need.</a:t>
            </a:r>
            <a:endParaRPr lang="en-US" sz="1800" dirty="0">
              <a:latin typeface="Arial" panose="020B0604020202020204" pitchFamily="34" charset="0"/>
              <a:cs typeface="Arial" panose="020B0604020202020204" pitchFamily="34" charset="0"/>
            </a:endParaRPr>
          </a:p>
          <a:p>
            <a:pPr marL="342900" indent="-342900">
              <a:lnSpc>
                <a:spcPct val="115000"/>
              </a:lnSpc>
              <a:spcAft>
                <a:spcPts val="800"/>
              </a:spcAft>
              <a:buClr>
                <a:srgbClr val="22A39C"/>
              </a:buClr>
              <a:buSzPts val="1000"/>
              <a:buFont typeface="Symbol" panose="05050102010706020507" pitchFamily="18" charset="2"/>
              <a:buChar char=""/>
              <a:tabLst>
                <a:tab pos="457200" algn="l"/>
              </a:tabLst>
              <a:defRPr/>
            </a:pPr>
            <a:r>
              <a:rPr lang="en-US" sz="1800" dirty="0">
                <a:latin typeface="Arial" panose="020B0604020202020204" pitchFamily="34" charset="0"/>
                <a:cs typeface="Arial" panose="020B0604020202020204" pitchFamily="34" charset="0"/>
              </a:rPr>
              <a:t>There are 82 Teaching Health Center programs in nearly 30 states with nearly 1,200 medical residents handling more than an estimated one million patient visits annually. </a:t>
            </a:r>
          </a:p>
          <a:p>
            <a:pPr marL="342900" indent="-342900">
              <a:lnSpc>
                <a:spcPct val="115000"/>
              </a:lnSpc>
              <a:spcAft>
                <a:spcPts val="800"/>
              </a:spcAft>
              <a:buClr>
                <a:srgbClr val="22A39C"/>
              </a:buClr>
              <a:buSzPts val="1000"/>
              <a:buFont typeface="Symbol" panose="05050102010706020507" pitchFamily="18" charset="2"/>
              <a:buChar char=""/>
              <a:tabLst>
                <a:tab pos="457200" algn="l"/>
              </a:tabLst>
              <a:defRPr/>
            </a:pPr>
            <a:r>
              <a:rPr lang="en-US" sz="1800" dirty="0">
                <a:latin typeface="Arial" panose="020B0604020202020204" pitchFamily="34" charset="0"/>
                <a:cs typeface="Arial" panose="020B0604020202020204" pitchFamily="34" charset="0"/>
              </a:rPr>
              <a:t>82 percent of THC graduates remain in primary care practice, compared to 23 percent of traditional GME graduates. Additionally, 55 percent of THC graduates practice in underserved communities, compared to 26 percent of traditional GME graduates.</a:t>
            </a:r>
          </a:p>
          <a:p>
            <a:pPr marL="0" marR="0" lvl="0" indent="0" algn="l" defTabSz="1218987" rtl="0" eaLnBrk="1" fontAlgn="auto" latinLnBrk="0" hangingPunct="1">
              <a:lnSpc>
                <a:spcPct val="115000"/>
              </a:lnSpc>
              <a:spcBef>
                <a:spcPts val="1200"/>
              </a:spcBef>
              <a:spcAft>
                <a:spcPts val="800"/>
              </a:spcAft>
              <a:buClr>
                <a:srgbClr val="22A39C"/>
              </a:buClr>
              <a:buSzPts val="1000"/>
              <a:buNone/>
              <a:tabLst>
                <a:tab pos="457200" algn="l"/>
              </a:tabLst>
              <a:defRPr/>
            </a:pPr>
            <a:endParaRPr kumimoji="0" lang="en-US" sz="1800" b="0" i="0" u="none" strike="noStrike" kern="1200" cap="none" spc="0" normalizeH="0" baseline="0" noProof="0" dirty="0">
              <a:ln>
                <a:noFill/>
              </a:ln>
              <a:solidFill>
                <a:srgbClr val="000000">
                  <a:lumMod val="90000"/>
                  <a:lumOff val="10000"/>
                </a:srgbClr>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025910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228AC-C284-0A4E-5E66-4CA4B868D0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085D00E-5955-7A56-918A-89C8C969C112}"/>
              </a:ext>
            </a:extLst>
          </p:cNvPr>
          <p:cNvSpPr>
            <a:spLocks noGrp="1"/>
          </p:cNvSpPr>
          <p:nvPr>
            <p:ph type="title"/>
          </p:nvPr>
        </p:nvSpPr>
        <p:spPr>
          <a:xfrm>
            <a:off x="513835" y="635391"/>
            <a:ext cx="11579384" cy="709559"/>
          </a:xfrm>
        </p:spPr>
        <p:txBody>
          <a:bodyPr/>
          <a:lstStyle/>
          <a:p>
            <a:r>
              <a:rPr lang="en-US" sz="3600" dirty="0"/>
              <a:t>About the AOA</a:t>
            </a:r>
          </a:p>
        </p:txBody>
      </p:sp>
      <p:pic>
        <p:nvPicPr>
          <p:cNvPr id="5" name="Picture 4" descr="Graphical user interface&#10;&#10;Description automatically generated with low confidence">
            <a:extLst>
              <a:ext uri="{FF2B5EF4-FFF2-40B4-BE49-F238E27FC236}">
                <a16:creationId xmlns:a16="http://schemas.microsoft.com/office/drawing/2014/main" id="{F14A8474-F67F-F82D-2F67-75526723FB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7188" y="670451"/>
            <a:ext cx="4970978" cy="709559"/>
          </a:xfrm>
          <a:prstGeom prst="rect">
            <a:avLst/>
          </a:prstGeom>
        </p:spPr>
      </p:pic>
      <p:pic>
        <p:nvPicPr>
          <p:cNvPr id="8" name="Picture 7" descr="A close-up of a map&#10;&#10;AI-generated content may be incorrect.">
            <a:extLst>
              <a:ext uri="{FF2B5EF4-FFF2-40B4-BE49-F238E27FC236}">
                <a16:creationId xmlns:a16="http://schemas.microsoft.com/office/drawing/2014/main" id="{805CCD55-FC39-9FE9-E13B-9EA93040EF82}"/>
              </a:ext>
            </a:extLst>
          </p:cNvPr>
          <p:cNvPicPr>
            <a:picLocks noChangeAspect="1"/>
          </p:cNvPicPr>
          <p:nvPr/>
        </p:nvPicPr>
        <p:blipFill>
          <a:blip r:embed="rId4"/>
          <a:stretch>
            <a:fillRect/>
          </a:stretch>
        </p:blipFill>
        <p:spPr>
          <a:xfrm>
            <a:off x="832821" y="1598664"/>
            <a:ext cx="6144482" cy="4439270"/>
          </a:xfrm>
          <a:prstGeom prst="rect">
            <a:avLst/>
          </a:prstGeom>
        </p:spPr>
      </p:pic>
      <p:pic>
        <p:nvPicPr>
          <p:cNvPr id="10" name="Picture 9" descr="A screenshot of a medical chart&#10;&#10;AI-generated content may be incorrect.">
            <a:extLst>
              <a:ext uri="{FF2B5EF4-FFF2-40B4-BE49-F238E27FC236}">
                <a16:creationId xmlns:a16="http://schemas.microsoft.com/office/drawing/2014/main" id="{D79277F6-7933-1439-ED8E-1A4C3FC4827E}"/>
              </a:ext>
            </a:extLst>
          </p:cNvPr>
          <p:cNvPicPr>
            <a:picLocks noChangeAspect="1"/>
          </p:cNvPicPr>
          <p:nvPr/>
        </p:nvPicPr>
        <p:blipFill>
          <a:blip r:embed="rId5"/>
          <a:stretch>
            <a:fillRect/>
          </a:stretch>
        </p:blipFill>
        <p:spPr>
          <a:xfrm>
            <a:off x="8040557" y="1465482"/>
            <a:ext cx="3318622" cy="4572452"/>
          </a:xfrm>
          <a:prstGeom prst="rect">
            <a:avLst/>
          </a:prstGeom>
        </p:spPr>
      </p:pic>
      <p:cxnSp>
        <p:nvCxnSpPr>
          <p:cNvPr id="12" name="Straight Arrow Connector 11">
            <a:extLst>
              <a:ext uri="{FF2B5EF4-FFF2-40B4-BE49-F238E27FC236}">
                <a16:creationId xmlns:a16="http://schemas.microsoft.com/office/drawing/2014/main" id="{504B380F-295A-848B-EB8B-1B8576F9B709}"/>
              </a:ext>
            </a:extLst>
          </p:cNvPr>
          <p:cNvCxnSpPr/>
          <p:nvPr/>
        </p:nvCxnSpPr>
        <p:spPr>
          <a:xfrm>
            <a:off x="7360467" y="1598664"/>
            <a:ext cx="0" cy="4349463"/>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685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EFA18-7CA8-9339-0324-480D1ED3C6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09C092-8EAE-756E-8285-AA2A783C4795}"/>
              </a:ext>
            </a:extLst>
          </p:cNvPr>
          <p:cNvSpPr>
            <a:spLocks noGrp="1"/>
          </p:cNvSpPr>
          <p:nvPr>
            <p:ph type="title"/>
          </p:nvPr>
        </p:nvSpPr>
        <p:spPr/>
        <p:txBody>
          <a:bodyPr/>
          <a:lstStyle/>
          <a:p>
            <a:r>
              <a:rPr lang="en-US" sz="3200" dirty="0"/>
              <a:t>Primary Levels of Government</a:t>
            </a:r>
          </a:p>
        </p:txBody>
      </p:sp>
      <p:sp>
        <p:nvSpPr>
          <p:cNvPr id="62" name="Footer Placeholder 4">
            <a:extLst>
              <a:ext uri="{FF2B5EF4-FFF2-40B4-BE49-F238E27FC236}">
                <a16:creationId xmlns:a16="http://schemas.microsoft.com/office/drawing/2014/main" id="{1135D1C4-EBAA-565F-B607-21D49ADAC2B9}"/>
              </a:ext>
            </a:extLst>
          </p:cNvPr>
          <p:cNvSpPr txBox="1">
            <a:spLocks/>
          </p:cNvSpPr>
          <p:nvPr/>
        </p:nvSpPr>
        <p:spPr>
          <a:xfrm>
            <a:off x="76064" y="6137450"/>
            <a:ext cx="12099533" cy="7205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63" name="Group 62">
            <a:extLst>
              <a:ext uri="{FF2B5EF4-FFF2-40B4-BE49-F238E27FC236}">
                <a16:creationId xmlns:a16="http://schemas.microsoft.com/office/drawing/2014/main" id="{88E1B1D6-3BBE-0A62-D71E-CA34E9AE8F52}"/>
              </a:ext>
            </a:extLst>
          </p:cNvPr>
          <p:cNvGrpSpPr/>
          <p:nvPr/>
        </p:nvGrpSpPr>
        <p:grpSpPr>
          <a:xfrm>
            <a:off x="2167349" y="1531612"/>
            <a:ext cx="8041091" cy="4137309"/>
            <a:chOff x="2920326" y="1870357"/>
            <a:chExt cx="6032389" cy="4137309"/>
          </a:xfrm>
        </p:grpSpPr>
        <p:pic>
          <p:nvPicPr>
            <p:cNvPr id="64" name="Picture 63">
              <a:extLst>
                <a:ext uri="{FF2B5EF4-FFF2-40B4-BE49-F238E27FC236}">
                  <a16:creationId xmlns:a16="http://schemas.microsoft.com/office/drawing/2014/main" id="{557C8996-8702-FA8A-F71B-271233CC76D7}"/>
                </a:ext>
              </a:extLst>
            </p:cNvPr>
            <p:cNvPicPr>
              <a:picLocks noChangeAspect="1"/>
            </p:cNvPicPr>
            <p:nvPr/>
          </p:nvPicPr>
          <p:blipFill rotWithShape="1">
            <a:blip r:embed="rId2">
              <a:duotone>
                <a:schemeClr val="accent1">
                  <a:shade val="45000"/>
                  <a:satMod val="135000"/>
                </a:schemeClr>
                <a:prstClr val="white"/>
              </a:duotone>
            </a:blip>
            <a:srcRect b="21869"/>
            <a:stretch/>
          </p:blipFill>
          <p:spPr>
            <a:xfrm>
              <a:off x="2920326" y="1870357"/>
              <a:ext cx="5295387" cy="4137309"/>
            </a:xfrm>
            <a:prstGeom prst="rect">
              <a:avLst/>
            </a:prstGeom>
            <a:ln>
              <a:noFill/>
            </a:ln>
          </p:spPr>
        </p:pic>
        <p:pic>
          <p:nvPicPr>
            <p:cNvPr id="65" name="Picture 64">
              <a:extLst>
                <a:ext uri="{FF2B5EF4-FFF2-40B4-BE49-F238E27FC236}">
                  <a16:creationId xmlns:a16="http://schemas.microsoft.com/office/drawing/2014/main" id="{5F6E947E-661C-9BB9-89E7-0F5155111227}"/>
                </a:ext>
              </a:extLst>
            </p:cNvPr>
            <p:cNvPicPr>
              <a:picLocks noChangeAspect="1"/>
            </p:cNvPicPr>
            <p:nvPr/>
          </p:nvPicPr>
          <p:blipFill>
            <a:blip r:embed="rId3">
              <a:duotone>
                <a:prstClr val="black"/>
                <a:schemeClr val="accent6">
                  <a:tint val="45000"/>
                  <a:satMod val="400000"/>
                </a:schemeClr>
              </a:duotone>
            </a:blip>
            <a:stretch>
              <a:fillRect/>
            </a:stretch>
          </p:blipFill>
          <p:spPr>
            <a:xfrm>
              <a:off x="5062464" y="2195569"/>
              <a:ext cx="1009508" cy="1009508"/>
            </a:xfrm>
            <a:prstGeom prst="rect">
              <a:avLst/>
            </a:prstGeom>
          </p:spPr>
        </p:pic>
        <p:pic>
          <p:nvPicPr>
            <p:cNvPr id="66" name="Picture 65">
              <a:extLst>
                <a:ext uri="{FF2B5EF4-FFF2-40B4-BE49-F238E27FC236}">
                  <a16:creationId xmlns:a16="http://schemas.microsoft.com/office/drawing/2014/main" id="{4AA583AC-9540-6B7E-4BA3-A8E4A8928684}"/>
                </a:ext>
              </a:extLst>
            </p:cNvPr>
            <p:cNvPicPr>
              <a:picLocks noChangeAspect="1"/>
            </p:cNvPicPr>
            <p:nvPr/>
          </p:nvPicPr>
          <p:blipFill>
            <a:blip r:embed="rId4">
              <a:duotone>
                <a:prstClr val="black"/>
                <a:schemeClr val="accent6">
                  <a:tint val="45000"/>
                  <a:satMod val="400000"/>
                </a:schemeClr>
              </a:duotone>
            </a:blip>
            <a:stretch>
              <a:fillRect/>
            </a:stretch>
          </p:blipFill>
          <p:spPr>
            <a:xfrm>
              <a:off x="5088581" y="3596663"/>
              <a:ext cx="962670" cy="962670"/>
            </a:xfrm>
            <a:prstGeom prst="rect">
              <a:avLst/>
            </a:prstGeom>
          </p:spPr>
        </p:pic>
        <p:sp>
          <p:nvSpPr>
            <p:cNvPr id="67" name="Rectangle 14">
              <a:extLst>
                <a:ext uri="{FF2B5EF4-FFF2-40B4-BE49-F238E27FC236}">
                  <a16:creationId xmlns:a16="http://schemas.microsoft.com/office/drawing/2014/main" id="{6BFB4983-DEE6-FF44-FE0A-9FD4DF0F4085}"/>
                </a:ext>
              </a:extLst>
            </p:cNvPr>
            <p:cNvSpPr>
              <a:spLocks noChangeArrowheads="1"/>
            </p:cNvSpPr>
            <p:nvPr/>
          </p:nvSpPr>
          <p:spPr bwMode="auto">
            <a:xfrm>
              <a:off x="7360164" y="4982119"/>
              <a:ext cx="1592551" cy="830997"/>
            </a:xfrm>
            <a:prstGeom prst="rect">
              <a:avLst/>
            </a:prstGeom>
            <a:noFill/>
            <a:ln>
              <a:noFill/>
            </a:ln>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Local</a:t>
              </a:r>
            </a:p>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City councils</a:t>
              </a:r>
            </a:p>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School boards</a:t>
              </a:r>
            </a:p>
          </p:txBody>
        </p:sp>
        <p:sp>
          <p:nvSpPr>
            <p:cNvPr id="68" name="Rectangle 67">
              <a:extLst>
                <a:ext uri="{FF2B5EF4-FFF2-40B4-BE49-F238E27FC236}">
                  <a16:creationId xmlns:a16="http://schemas.microsoft.com/office/drawing/2014/main" id="{2F11ECB0-EBB5-A779-45B2-E7650FA2AD9E}"/>
                </a:ext>
              </a:extLst>
            </p:cNvPr>
            <p:cNvSpPr>
              <a:spLocks noChangeArrowheads="1"/>
            </p:cNvSpPr>
            <p:nvPr/>
          </p:nvSpPr>
          <p:spPr bwMode="auto">
            <a:xfrm>
              <a:off x="6714704" y="3662499"/>
              <a:ext cx="1874091" cy="830997"/>
            </a:xfrm>
            <a:prstGeom prst="rect">
              <a:avLst/>
            </a:prstGeom>
            <a:noFill/>
            <a:ln>
              <a:noFill/>
            </a:ln>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State</a:t>
              </a:r>
            </a:p>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State legislators</a:t>
              </a:r>
            </a:p>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Regulatory bodies</a:t>
              </a:r>
            </a:p>
          </p:txBody>
        </p:sp>
        <p:sp>
          <p:nvSpPr>
            <p:cNvPr id="69" name="Rectangle 14">
              <a:extLst>
                <a:ext uri="{FF2B5EF4-FFF2-40B4-BE49-F238E27FC236}">
                  <a16:creationId xmlns:a16="http://schemas.microsoft.com/office/drawing/2014/main" id="{523C782B-C5EC-8E90-51E2-C6EFE8C9FCF7}"/>
                </a:ext>
              </a:extLst>
            </p:cNvPr>
            <p:cNvSpPr>
              <a:spLocks noChangeArrowheads="1"/>
            </p:cNvSpPr>
            <p:nvPr/>
          </p:nvSpPr>
          <p:spPr bwMode="auto">
            <a:xfrm>
              <a:off x="6007306" y="2085399"/>
              <a:ext cx="1887510" cy="830997"/>
            </a:xfrm>
            <a:prstGeom prst="rect">
              <a:avLst/>
            </a:prstGeom>
            <a:noFill/>
            <a:ln>
              <a:noFill/>
            </a:ln>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Federal</a:t>
              </a:r>
            </a:p>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Federal legislators</a:t>
              </a:r>
            </a:p>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Regulatory bodies</a:t>
              </a:r>
            </a:p>
          </p:txBody>
        </p:sp>
        <p:pic>
          <p:nvPicPr>
            <p:cNvPr id="70" name="Picture 69">
              <a:extLst>
                <a:ext uri="{FF2B5EF4-FFF2-40B4-BE49-F238E27FC236}">
                  <a16:creationId xmlns:a16="http://schemas.microsoft.com/office/drawing/2014/main" id="{BBBB37AB-2075-CD46-16D7-1A90675F2328}"/>
                </a:ext>
              </a:extLst>
            </p:cNvPr>
            <p:cNvPicPr>
              <a:picLocks noChangeAspect="1"/>
            </p:cNvPicPr>
            <p:nvPr/>
          </p:nvPicPr>
          <p:blipFill rotWithShape="1">
            <a:blip r:embed="rId5">
              <a:duotone>
                <a:prstClr val="black"/>
                <a:schemeClr val="accent6">
                  <a:tint val="45000"/>
                  <a:satMod val="400000"/>
                </a:schemeClr>
              </a:duotone>
            </a:blip>
            <a:srcRect t="16146" b="26288"/>
            <a:stretch/>
          </p:blipFill>
          <p:spPr>
            <a:xfrm>
              <a:off x="4801742" y="4984792"/>
              <a:ext cx="1530952" cy="881297"/>
            </a:xfrm>
            <a:prstGeom prst="rect">
              <a:avLst/>
            </a:prstGeom>
          </p:spPr>
        </p:pic>
      </p:grpSp>
    </p:spTree>
    <p:extLst>
      <p:ext uri="{BB962C8B-B14F-4D97-AF65-F5344CB8AC3E}">
        <p14:creationId xmlns:p14="http://schemas.microsoft.com/office/powerpoint/2010/main" val="3899035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D2E01-7AE6-8DD8-932B-2EE6780189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53DC9B-1755-BC64-EDFF-222229DF95AB}"/>
              </a:ext>
            </a:extLst>
          </p:cNvPr>
          <p:cNvSpPr>
            <a:spLocks noGrp="1"/>
          </p:cNvSpPr>
          <p:nvPr>
            <p:ph type="title"/>
          </p:nvPr>
        </p:nvSpPr>
        <p:spPr>
          <a:xfrm>
            <a:off x="513835" y="635391"/>
            <a:ext cx="11579384" cy="709559"/>
          </a:xfrm>
        </p:spPr>
        <p:txBody>
          <a:bodyPr/>
          <a:lstStyle/>
          <a:p>
            <a:r>
              <a:rPr lang="en-US" sz="3600" dirty="0"/>
              <a:t>Training</a:t>
            </a:r>
          </a:p>
        </p:txBody>
      </p:sp>
      <p:pic>
        <p:nvPicPr>
          <p:cNvPr id="13" name="Picture 12" descr="A close-up of a web page&#10;&#10;AI-generated content may be incorrect.">
            <a:extLst>
              <a:ext uri="{FF2B5EF4-FFF2-40B4-BE49-F238E27FC236}">
                <a16:creationId xmlns:a16="http://schemas.microsoft.com/office/drawing/2014/main" id="{611FB4A9-CB7C-B9C1-0E4A-8F06DE7CE204}"/>
              </a:ext>
            </a:extLst>
          </p:cNvPr>
          <p:cNvPicPr>
            <a:picLocks noChangeAspect="1"/>
          </p:cNvPicPr>
          <p:nvPr/>
        </p:nvPicPr>
        <p:blipFill>
          <a:blip r:embed="rId3"/>
          <a:stretch>
            <a:fillRect/>
          </a:stretch>
        </p:blipFill>
        <p:spPr>
          <a:xfrm>
            <a:off x="7280587" y="86289"/>
            <a:ext cx="4481799" cy="5847347"/>
          </a:xfrm>
          <a:prstGeom prst="rect">
            <a:avLst/>
          </a:prstGeom>
        </p:spPr>
      </p:pic>
      <p:pic>
        <p:nvPicPr>
          <p:cNvPr id="15" name="Picture 14" descr="A group of people sitting at a round table&#10;&#10;AI-generated content may be incorrect.">
            <a:extLst>
              <a:ext uri="{FF2B5EF4-FFF2-40B4-BE49-F238E27FC236}">
                <a16:creationId xmlns:a16="http://schemas.microsoft.com/office/drawing/2014/main" id="{032451B5-9629-8957-8734-BA4A966FAAEC}"/>
              </a:ext>
            </a:extLst>
          </p:cNvPr>
          <p:cNvPicPr>
            <a:picLocks noChangeAspect="1"/>
          </p:cNvPicPr>
          <p:nvPr/>
        </p:nvPicPr>
        <p:blipFill>
          <a:blip r:embed="rId4"/>
          <a:stretch>
            <a:fillRect/>
          </a:stretch>
        </p:blipFill>
        <p:spPr>
          <a:xfrm>
            <a:off x="383550" y="1543139"/>
            <a:ext cx="6566204" cy="4390497"/>
          </a:xfrm>
          <a:prstGeom prst="rect">
            <a:avLst/>
          </a:prstGeom>
        </p:spPr>
      </p:pic>
    </p:spTree>
    <p:extLst>
      <p:ext uri="{BB962C8B-B14F-4D97-AF65-F5344CB8AC3E}">
        <p14:creationId xmlns:p14="http://schemas.microsoft.com/office/powerpoint/2010/main" val="2147581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1173E-B21E-7EEE-081F-B8E0D2FEF1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BC3592-8E9F-732C-C5E6-61AC910DD45C}"/>
              </a:ext>
            </a:extLst>
          </p:cNvPr>
          <p:cNvSpPr>
            <a:spLocks noGrp="1"/>
          </p:cNvSpPr>
          <p:nvPr>
            <p:ph type="title"/>
          </p:nvPr>
        </p:nvSpPr>
        <p:spPr>
          <a:xfrm>
            <a:off x="523594" y="603136"/>
            <a:ext cx="11579384" cy="709559"/>
          </a:xfrm>
        </p:spPr>
        <p:txBody>
          <a:bodyPr/>
          <a:lstStyle/>
          <a:p>
            <a:r>
              <a:rPr lang="en-US" sz="3600" dirty="0"/>
              <a:t>Advocacy Awards</a:t>
            </a:r>
          </a:p>
        </p:txBody>
      </p:sp>
      <p:pic>
        <p:nvPicPr>
          <p:cNvPr id="12" name="Picture 11" descr="A group of people with text&#10;&#10;AI-generated content may be incorrect.">
            <a:extLst>
              <a:ext uri="{FF2B5EF4-FFF2-40B4-BE49-F238E27FC236}">
                <a16:creationId xmlns:a16="http://schemas.microsoft.com/office/drawing/2014/main" id="{5A8525E8-B507-7F8A-7915-12499111FC54}"/>
              </a:ext>
            </a:extLst>
          </p:cNvPr>
          <p:cNvPicPr>
            <a:picLocks noChangeAspect="1"/>
          </p:cNvPicPr>
          <p:nvPr/>
        </p:nvPicPr>
        <p:blipFill>
          <a:blip r:embed="rId3"/>
          <a:stretch>
            <a:fillRect/>
          </a:stretch>
        </p:blipFill>
        <p:spPr>
          <a:xfrm>
            <a:off x="360631" y="1519230"/>
            <a:ext cx="4310956" cy="4370112"/>
          </a:xfrm>
          <a:prstGeom prst="rect">
            <a:avLst/>
          </a:prstGeom>
        </p:spPr>
      </p:pic>
      <p:pic>
        <p:nvPicPr>
          <p:cNvPr id="18" name="Picture 17" descr="A person and person holding a plaque&#10;&#10;AI-generated content may be incorrect.">
            <a:extLst>
              <a:ext uri="{FF2B5EF4-FFF2-40B4-BE49-F238E27FC236}">
                <a16:creationId xmlns:a16="http://schemas.microsoft.com/office/drawing/2014/main" id="{A0C544AE-EEC4-EA29-8344-57954C595AB9}"/>
              </a:ext>
            </a:extLst>
          </p:cNvPr>
          <p:cNvPicPr>
            <a:picLocks noChangeAspect="1"/>
          </p:cNvPicPr>
          <p:nvPr/>
        </p:nvPicPr>
        <p:blipFill>
          <a:blip r:embed="rId4"/>
          <a:stretch>
            <a:fillRect/>
          </a:stretch>
        </p:blipFill>
        <p:spPr>
          <a:xfrm>
            <a:off x="8362167" y="1519230"/>
            <a:ext cx="3145757" cy="2058643"/>
          </a:xfrm>
          <a:prstGeom prst="rect">
            <a:avLst/>
          </a:prstGeom>
        </p:spPr>
      </p:pic>
      <p:pic>
        <p:nvPicPr>
          <p:cNvPr id="20" name="Picture 19" descr="A table with food and wine glasses&#10;&#10;AI-generated content may be incorrect.">
            <a:extLst>
              <a:ext uri="{FF2B5EF4-FFF2-40B4-BE49-F238E27FC236}">
                <a16:creationId xmlns:a16="http://schemas.microsoft.com/office/drawing/2014/main" id="{4701C46B-C426-C420-9204-92CAEF15A666}"/>
              </a:ext>
            </a:extLst>
          </p:cNvPr>
          <p:cNvPicPr>
            <a:picLocks noChangeAspect="1"/>
          </p:cNvPicPr>
          <p:nvPr/>
        </p:nvPicPr>
        <p:blipFill>
          <a:blip r:embed="rId5"/>
          <a:stretch>
            <a:fillRect/>
          </a:stretch>
        </p:blipFill>
        <p:spPr>
          <a:xfrm>
            <a:off x="5134925" y="1519230"/>
            <a:ext cx="3101812" cy="2058643"/>
          </a:xfrm>
          <a:prstGeom prst="rect">
            <a:avLst/>
          </a:prstGeom>
        </p:spPr>
      </p:pic>
      <p:pic>
        <p:nvPicPr>
          <p:cNvPr id="22" name="Picture 21" descr="A group of people sitting at a podium&#10;&#10;AI-generated content may be incorrect.">
            <a:extLst>
              <a:ext uri="{FF2B5EF4-FFF2-40B4-BE49-F238E27FC236}">
                <a16:creationId xmlns:a16="http://schemas.microsoft.com/office/drawing/2014/main" id="{326AF726-19CF-C236-73BB-AEC4EADCB227}"/>
              </a:ext>
            </a:extLst>
          </p:cNvPr>
          <p:cNvPicPr>
            <a:picLocks noChangeAspect="1"/>
          </p:cNvPicPr>
          <p:nvPr/>
        </p:nvPicPr>
        <p:blipFill>
          <a:blip r:embed="rId6"/>
          <a:srcRect l="28816"/>
          <a:stretch/>
        </p:blipFill>
        <p:spPr>
          <a:xfrm>
            <a:off x="8362167" y="3726098"/>
            <a:ext cx="3101812" cy="2019383"/>
          </a:xfrm>
          <a:prstGeom prst="rect">
            <a:avLst/>
          </a:prstGeom>
        </p:spPr>
      </p:pic>
      <p:pic>
        <p:nvPicPr>
          <p:cNvPr id="24" name="Picture 23" descr="Two women holding a plaque&#10;&#10;AI-generated content may be incorrect.">
            <a:extLst>
              <a:ext uri="{FF2B5EF4-FFF2-40B4-BE49-F238E27FC236}">
                <a16:creationId xmlns:a16="http://schemas.microsoft.com/office/drawing/2014/main" id="{AA93B1DE-7361-A010-4D36-6359A1B44D32}"/>
              </a:ext>
            </a:extLst>
          </p:cNvPr>
          <p:cNvPicPr>
            <a:picLocks noChangeAspect="1"/>
          </p:cNvPicPr>
          <p:nvPr/>
        </p:nvPicPr>
        <p:blipFill>
          <a:blip r:embed="rId7"/>
          <a:srcRect b="2945"/>
          <a:stretch/>
        </p:blipFill>
        <p:spPr>
          <a:xfrm>
            <a:off x="5090980" y="3726098"/>
            <a:ext cx="3145757" cy="2019383"/>
          </a:xfrm>
          <a:prstGeom prst="rect">
            <a:avLst/>
          </a:prstGeom>
        </p:spPr>
      </p:pic>
      <p:pic>
        <p:nvPicPr>
          <p:cNvPr id="25" name="Picture 24" descr="Graphical user interface&#10;&#10;Description automatically generated with low confidence">
            <a:extLst>
              <a:ext uri="{FF2B5EF4-FFF2-40B4-BE49-F238E27FC236}">
                <a16:creationId xmlns:a16="http://schemas.microsoft.com/office/drawing/2014/main" id="{793D518E-0754-433C-43E2-BEAECE4D0A2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7188" y="670451"/>
            <a:ext cx="4970978" cy="709559"/>
          </a:xfrm>
          <a:prstGeom prst="rect">
            <a:avLst/>
          </a:prstGeom>
        </p:spPr>
      </p:pic>
    </p:spTree>
    <p:extLst>
      <p:ext uri="{BB962C8B-B14F-4D97-AF65-F5344CB8AC3E}">
        <p14:creationId xmlns:p14="http://schemas.microsoft.com/office/powerpoint/2010/main" val="690810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2A695-AC84-A42F-EA98-BFE4C6555AC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6E43F5-2D9A-F568-058C-510444B0A556}"/>
              </a:ext>
            </a:extLst>
          </p:cNvPr>
          <p:cNvSpPr>
            <a:spLocks noGrp="1"/>
          </p:cNvSpPr>
          <p:nvPr>
            <p:ph type="title"/>
          </p:nvPr>
        </p:nvSpPr>
        <p:spPr>
          <a:xfrm>
            <a:off x="523594" y="603136"/>
            <a:ext cx="11579384" cy="709559"/>
          </a:xfrm>
        </p:spPr>
        <p:txBody>
          <a:bodyPr/>
          <a:lstStyle/>
          <a:p>
            <a:r>
              <a:rPr lang="en-US" sz="3600" dirty="0"/>
              <a:t>Poster Competition</a:t>
            </a:r>
          </a:p>
        </p:txBody>
      </p:sp>
      <p:pic>
        <p:nvPicPr>
          <p:cNvPr id="5" name="Picture 4" descr="A person pointing at a presentation&#10;&#10;AI-generated content may be incorrect.">
            <a:extLst>
              <a:ext uri="{FF2B5EF4-FFF2-40B4-BE49-F238E27FC236}">
                <a16:creationId xmlns:a16="http://schemas.microsoft.com/office/drawing/2014/main" id="{04583376-B622-602B-2C43-69E2AB5B30B2}"/>
              </a:ext>
            </a:extLst>
          </p:cNvPr>
          <p:cNvPicPr>
            <a:picLocks noChangeAspect="1"/>
          </p:cNvPicPr>
          <p:nvPr/>
        </p:nvPicPr>
        <p:blipFill>
          <a:blip r:embed="rId3"/>
          <a:stretch>
            <a:fillRect/>
          </a:stretch>
        </p:blipFill>
        <p:spPr>
          <a:xfrm>
            <a:off x="434122" y="1825130"/>
            <a:ext cx="5258755" cy="3471642"/>
          </a:xfrm>
          <a:prstGeom prst="rect">
            <a:avLst/>
          </a:prstGeom>
        </p:spPr>
      </p:pic>
      <p:pic>
        <p:nvPicPr>
          <p:cNvPr id="10" name="Picture 9" descr="A group of people looking at a poster&#10;&#10;AI-generated content may be incorrect.">
            <a:extLst>
              <a:ext uri="{FF2B5EF4-FFF2-40B4-BE49-F238E27FC236}">
                <a16:creationId xmlns:a16="http://schemas.microsoft.com/office/drawing/2014/main" id="{EE2A498A-67A3-F31D-BBEE-735A2604A875}"/>
              </a:ext>
            </a:extLst>
          </p:cNvPr>
          <p:cNvPicPr>
            <a:picLocks noChangeAspect="1"/>
          </p:cNvPicPr>
          <p:nvPr/>
        </p:nvPicPr>
        <p:blipFill>
          <a:blip r:embed="rId4"/>
          <a:stretch>
            <a:fillRect/>
          </a:stretch>
        </p:blipFill>
        <p:spPr>
          <a:xfrm>
            <a:off x="6341806" y="1825130"/>
            <a:ext cx="5258755" cy="3443928"/>
          </a:xfrm>
          <a:prstGeom prst="rect">
            <a:avLst/>
          </a:prstGeom>
        </p:spPr>
      </p:pic>
      <p:pic>
        <p:nvPicPr>
          <p:cNvPr id="2" name="Picture 1" descr="Graphical user interface&#10;&#10;Description automatically generated with low confidence">
            <a:extLst>
              <a:ext uri="{FF2B5EF4-FFF2-40B4-BE49-F238E27FC236}">
                <a16:creationId xmlns:a16="http://schemas.microsoft.com/office/drawing/2014/main" id="{4C51FE19-F881-0DC8-B553-E4C304F55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7188" y="670451"/>
            <a:ext cx="4970978" cy="709559"/>
          </a:xfrm>
          <a:prstGeom prst="rect">
            <a:avLst/>
          </a:prstGeom>
        </p:spPr>
      </p:pic>
    </p:spTree>
    <p:extLst>
      <p:ext uri="{BB962C8B-B14F-4D97-AF65-F5344CB8AC3E}">
        <p14:creationId xmlns:p14="http://schemas.microsoft.com/office/powerpoint/2010/main" val="3872453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E0C92-9B3D-7441-48B1-2BDE90E7F1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8FD75A-20C9-0AD8-43D3-927301CECA18}"/>
              </a:ext>
            </a:extLst>
          </p:cNvPr>
          <p:cNvSpPr>
            <a:spLocks noGrp="1"/>
          </p:cNvSpPr>
          <p:nvPr>
            <p:ph type="title"/>
          </p:nvPr>
        </p:nvSpPr>
        <p:spPr>
          <a:xfrm>
            <a:off x="523594" y="603136"/>
            <a:ext cx="11579384" cy="709559"/>
          </a:xfrm>
        </p:spPr>
        <p:txBody>
          <a:bodyPr/>
          <a:lstStyle/>
          <a:p>
            <a:r>
              <a:rPr lang="en-US" sz="3600" dirty="0"/>
              <a:t>Affiliate Sponsorship</a:t>
            </a:r>
          </a:p>
        </p:txBody>
      </p:sp>
      <p:pic>
        <p:nvPicPr>
          <p:cNvPr id="6" name="Picture 5" descr="A screenshot of a computer screen&#10;&#10;AI-generated content may be incorrect.">
            <a:extLst>
              <a:ext uri="{FF2B5EF4-FFF2-40B4-BE49-F238E27FC236}">
                <a16:creationId xmlns:a16="http://schemas.microsoft.com/office/drawing/2014/main" id="{2E285AF7-783D-EAAD-0AAF-6172FADB309C}"/>
              </a:ext>
            </a:extLst>
          </p:cNvPr>
          <p:cNvPicPr>
            <a:picLocks noChangeAspect="1"/>
          </p:cNvPicPr>
          <p:nvPr/>
        </p:nvPicPr>
        <p:blipFill>
          <a:blip r:embed="rId3"/>
          <a:srcRect b="8532"/>
          <a:stretch/>
        </p:blipFill>
        <p:spPr>
          <a:xfrm>
            <a:off x="6549192" y="86288"/>
            <a:ext cx="5642808" cy="6007053"/>
          </a:xfrm>
          <a:prstGeom prst="rect">
            <a:avLst/>
          </a:prstGeom>
        </p:spPr>
      </p:pic>
      <p:graphicFrame>
        <p:nvGraphicFramePr>
          <p:cNvPr id="7" name="Table 6">
            <a:extLst>
              <a:ext uri="{FF2B5EF4-FFF2-40B4-BE49-F238E27FC236}">
                <a16:creationId xmlns:a16="http://schemas.microsoft.com/office/drawing/2014/main" id="{2A983639-2E1A-108B-17F4-DEB6389D3B47}"/>
              </a:ext>
            </a:extLst>
          </p:cNvPr>
          <p:cNvGraphicFramePr>
            <a:graphicFrameLocks noGrp="1"/>
          </p:cNvGraphicFramePr>
          <p:nvPr/>
        </p:nvGraphicFramePr>
        <p:xfrm>
          <a:off x="1149236" y="4948712"/>
          <a:ext cx="4493573" cy="1146404"/>
        </p:xfrm>
        <a:graphic>
          <a:graphicData uri="http://schemas.openxmlformats.org/drawingml/2006/table">
            <a:tbl>
              <a:tblPr firstRow="1" bandRow="1">
                <a:tableStyleId>{5C22544A-7EE6-4342-B048-85BDC9FD1C3A}</a:tableStyleId>
              </a:tblPr>
              <a:tblGrid>
                <a:gridCol w="1310904">
                  <a:extLst>
                    <a:ext uri="{9D8B030D-6E8A-4147-A177-3AD203B41FA5}">
                      <a16:colId xmlns:a16="http://schemas.microsoft.com/office/drawing/2014/main" val="2902015875"/>
                    </a:ext>
                  </a:extLst>
                </a:gridCol>
                <a:gridCol w="3182669">
                  <a:extLst>
                    <a:ext uri="{9D8B030D-6E8A-4147-A177-3AD203B41FA5}">
                      <a16:colId xmlns:a16="http://schemas.microsoft.com/office/drawing/2014/main" val="3485847288"/>
                    </a:ext>
                  </a:extLst>
                </a:gridCol>
              </a:tblGrid>
              <a:tr h="286601">
                <a:tc>
                  <a:txBody>
                    <a:bodyPr/>
                    <a:lstStyle/>
                    <a:p>
                      <a:r>
                        <a:rPr lang="en-US" sz="1400" dirty="0"/>
                        <a:t>Number</a:t>
                      </a:r>
                    </a:p>
                  </a:txBody>
                  <a:tcPr marL="71650" marR="71650" marT="35825" marB="35825"/>
                </a:tc>
                <a:tc>
                  <a:txBody>
                    <a:bodyPr/>
                    <a:lstStyle/>
                    <a:p>
                      <a:r>
                        <a:rPr lang="en-US" sz="1400" dirty="0"/>
                        <a:t>Category</a:t>
                      </a:r>
                    </a:p>
                  </a:txBody>
                  <a:tcPr marL="71650" marR="71650" marT="35825" marB="35825"/>
                </a:tc>
                <a:extLst>
                  <a:ext uri="{0D108BD9-81ED-4DB2-BD59-A6C34878D82A}">
                    <a16:rowId xmlns:a16="http://schemas.microsoft.com/office/drawing/2014/main" val="243407523"/>
                  </a:ext>
                </a:extLst>
              </a:tr>
              <a:tr h="286601">
                <a:tc>
                  <a:txBody>
                    <a:bodyPr/>
                    <a:lstStyle/>
                    <a:p>
                      <a:r>
                        <a:rPr lang="en-US" sz="1400" b="1" dirty="0"/>
                        <a:t>26</a:t>
                      </a:r>
                    </a:p>
                  </a:txBody>
                  <a:tcPr marL="71650" marR="71650" marT="35825" marB="35825"/>
                </a:tc>
                <a:tc>
                  <a:txBody>
                    <a:bodyPr/>
                    <a:lstStyle/>
                    <a:p>
                      <a:r>
                        <a:rPr lang="en-US" sz="1400" dirty="0"/>
                        <a:t>Total Affiliates</a:t>
                      </a:r>
                    </a:p>
                  </a:txBody>
                  <a:tcPr marL="71650" marR="71650" marT="35825" marB="35825"/>
                </a:tc>
                <a:extLst>
                  <a:ext uri="{0D108BD9-81ED-4DB2-BD59-A6C34878D82A}">
                    <a16:rowId xmlns:a16="http://schemas.microsoft.com/office/drawing/2014/main" val="1946582501"/>
                  </a:ext>
                </a:extLst>
              </a:tr>
              <a:tr h="286601">
                <a:tc>
                  <a:txBody>
                    <a:bodyPr/>
                    <a:lstStyle/>
                    <a:p>
                      <a:r>
                        <a:rPr lang="en-US" sz="1400" b="1" dirty="0"/>
                        <a:t>7</a:t>
                      </a:r>
                    </a:p>
                  </a:txBody>
                  <a:tcPr marL="71650" marR="71650" marT="35825" marB="35825"/>
                </a:tc>
                <a:tc>
                  <a:txBody>
                    <a:bodyPr/>
                    <a:lstStyle/>
                    <a:p>
                      <a:r>
                        <a:rPr lang="en-US" sz="1400" dirty="0"/>
                        <a:t>Specialty Affiliates</a:t>
                      </a:r>
                    </a:p>
                  </a:txBody>
                  <a:tcPr marL="71650" marR="71650" marT="35825" marB="35825"/>
                </a:tc>
                <a:extLst>
                  <a:ext uri="{0D108BD9-81ED-4DB2-BD59-A6C34878D82A}">
                    <a16:rowId xmlns:a16="http://schemas.microsoft.com/office/drawing/2014/main" val="3255019340"/>
                  </a:ext>
                </a:extLst>
              </a:tr>
              <a:tr h="286601">
                <a:tc>
                  <a:txBody>
                    <a:bodyPr/>
                    <a:lstStyle/>
                    <a:p>
                      <a:r>
                        <a:rPr lang="en-US" sz="1400" b="1" dirty="0"/>
                        <a:t>19</a:t>
                      </a:r>
                    </a:p>
                  </a:txBody>
                  <a:tcPr marL="71650" marR="71650" marT="35825" marB="35825"/>
                </a:tc>
                <a:tc>
                  <a:txBody>
                    <a:bodyPr/>
                    <a:lstStyle/>
                    <a:p>
                      <a:r>
                        <a:rPr lang="en-US" sz="1400" dirty="0"/>
                        <a:t>State and Student</a:t>
                      </a:r>
                    </a:p>
                  </a:txBody>
                  <a:tcPr marL="71650" marR="71650" marT="35825" marB="35825"/>
                </a:tc>
                <a:extLst>
                  <a:ext uri="{0D108BD9-81ED-4DB2-BD59-A6C34878D82A}">
                    <a16:rowId xmlns:a16="http://schemas.microsoft.com/office/drawing/2014/main" val="1551436761"/>
                  </a:ext>
                </a:extLst>
              </a:tr>
            </a:tbl>
          </a:graphicData>
        </a:graphic>
      </p:graphicFrame>
      <p:pic>
        <p:nvPicPr>
          <p:cNvPr id="9" name="Picture 8" descr="A person and person shaking hands in a hallway&#10;&#10;AI-generated content may be incorrect.">
            <a:extLst>
              <a:ext uri="{FF2B5EF4-FFF2-40B4-BE49-F238E27FC236}">
                <a16:creationId xmlns:a16="http://schemas.microsoft.com/office/drawing/2014/main" id="{5F48070C-4069-0B3A-3522-99550D28A7FA}"/>
              </a:ext>
            </a:extLst>
          </p:cNvPr>
          <p:cNvPicPr>
            <a:picLocks noChangeAspect="1"/>
          </p:cNvPicPr>
          <p:nvPr/>
        </p:nvPicPr>
        <p:blipFill>
          <a:blip r:embed="rId4"/>
          <a:srcRect r="16519"/>
          <a:stretch/>
        </p:blipFill>
        <p:spPr>
          <a:xfrm>
            <a:off x="1149236" y="1514278"/>
            <a:ext cx="4493574" cy="3297220"/>
          </a:xfrm>
          <a:prstGeom prst="rect">
            <a:avLst/>
          </a:prstGeom>
        </p:spPr>
      </p:pic>
    </p:spTree>
    <p:extLst>
      <p:ext uri="{BB962C8B-B14F-4D97-AF65-F5344CB8AC3E}">
        <p14:creationId xmlns:p14="http://schemas.microsoft.com/office/powerpoint/2010/main" val="1375024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3200" dirty="0"/>
              <a:t>The Cost of Federal Elections - Timeline</a:t>
            </a:r>
          </a:p>
        </p:txBody>
      </p:sp>
      <p:graphicFrame>
        <p:nvGraphicFramePr>
          <p:cNvPr id="2" name="Chart 1">
            <a:extLst>
              <a:ext uri="{FF2B5EF4-FFF2-40B4-BE49-F238E27FC236}">
                <a16:creationId xmlns:a16="http://schemas.microsoft.com/office/drawing/2014/main" id="{F227D080-DE1C-A989-6969-B846D31DAD1A}"/>
              </a:ext>
            </a:extLst>
          </p:cNvPr>
          <p:cNvGraphicFramePr/>
          <p:nvPr/>
        </p:nvGraphicFramePr>
        <p:xfrm>
          <a:off x="1638209" y="1416439"/>
          <a:ext cx="9391650" cy="4161289"/>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a:extLst>
              <a:ext uri="{FF2B5EF4-FFF2-40B4-BE49-F238E27FC236}">
                <a16:creationId xmlns:a16="http://schemas.microsoft.com/office/drawing/2014/main" id="{61635EFA-77F2-7076-3FF2-C74C140FC4A0}"/>
              </a:ext>
            </a:extLst>
          </p:cNvPr>
          <p:cNvGrpSpPr/>
          <p:nvPr/>
        </p:nvGrpSpPr>
        <p:grpSpPr>
          <a:xfrm>
            <a:off x="7586132" y="1654959"/>
            <a:ext cx="1371600" cy="1371600"/>
            <a:chOff x="6054271" y="1238238"/>
            <a:chExt cx="1371600" cy="1371600"/>
          </a:xfrm>
        </p:grpSpPr>
        <p:sp>
          <p:nvSpPr>
            <p:cNvPr id="6" name="Oval 5">
              <a:extLst>
                <a:ext uri="{FF2B5EF4-FFF2-40B4-BE49-F238E27FC236}">
                  <a16:creationId xmlns:a16="http://schemas.microsoft.com/office/drawing/2014/main" id="{548FB344-68E7-0A09-DA26-D13D7C55B6B6}"/>
                </a:ext>
              </a:extLst>
            </p:cNvPr>
            <p:cNvSpPr>
              <a:spLocks noChangeAspect="1"/>
            </p:cNvSpPr>
            <p:nvPr/>
          </p:nvSpPr>
          <p:spPr>
            <a:xfrm>
              <a:off x="6054271" y="1238238"/>
              <a:ext cx="1371600" cy="13716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5E9D"/>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FFBF38E-4A6E-B61F-C8D3-DE717D5637D2}"/>
                </a:ext>
              </a:extLst>
            </p:cNvPr>
            <p:cNvSpPr txBox="1"/>
            <p:nvPr/>
          </p:nvSpPr>
          <p:spPr>
            <a:xfrm>
              <a:off x="6242705" y="1399820"/>
              <a:ext cx="956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113%</a:t>
              </a:r>
            </a:p>
          </p:txBody>
        </p:sp>
        <p:sp>
          <p:nvSpPr>
            <p:cNvPr id="8" name="TextBox 7">
              <a:extLst>
                <a:ext uri="{FF2B5EF4-FFF2-40B4-BE49-F238E27FC236}">
                  <a16:creationId xmlns:a16="http://schemas.microsoft.com/office/drawing/2014/main" id="{FEFE3981-84F6-3285-3036-9BD5F4768199}"/>
                </a:ext>
              </a:extLst>
            </p:cNvPr>
            <p:cNvSpPr txBox="1"/>
            <p:nvPr/>
          </p:nvSpPr>
          <p:spPr>
            <a:xfrm>
              <a:off x="6127990" y="1832181"/>
              <a:ext cx="122416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jump in total election costs from 2016 to 2020</a:t>
              </a:r>
            </a:p>
          </p:txBody>
        </p:sp>
      </p:grpSp>
      <p:sp>
        <p:nvSpPr>
          <p:cNvPr id="9" name="Rectangle 8">
            <a:extLst>
              <a:ext uri="{FF2B5EF4-FFF2-40B4-BE49-F238E27FC236}">
                <a16:creationId xmlns:a16="http://schemas.microsoft.com/office/drawing/2014/main" id="{70144742-3DC4-AC63-9375-5990DDB227E7}"/>
              </a:ext>
            </a:extLst>
          </p:cNvPr>
          <p:cNvSpPr>
            <a:spLocks noChangeArrowheads="1"/>
          </p:cNvSpPr>
          <p:nvPr/>
        </p:nvSpPr>
        <p:spPr bwMode="auto">
          <a:xfrm>
            <a:off x="1638209" y="1455244"/>
            <a:ext cx="1090613" cy="215444"/>
          </a:xfrm>
          <a:prstGeom prst="rect">
            <a:avLst/>
          </a:prstGeom>
          <a:noFill/>
          <a:ln>
            <a:noFill/>
          </a:ln>
        </p:spPr>
        <p:txBody>
          <a:bodyPr wrap="square">
            <a:no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marL="0" marR="0" lvl="0" indent="0" algn="l" defTabSz="81121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IN BILLIONS USD</a:t>
            </a:r>
          </a:p>
        </p:txBody>
      </p:sp>
    </p:spTree>
    <p:extLst>
      <p:ext uri="{BB962C8B-B14F-4D97-AF65-F5344CB8AC3E}">
        <p14:creationId xmlns:p14="http://schemas.microsoft.com/office/powerpoint/2010/main" val="982069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3200" dirty="0"/>
              <a:t>Winning Candidates are Usually the Top Spenders</a:t>
            </a:r>
          </a:p>
        </p:txBody>
      </p:sp>
      <p:graphicFrame>
        <p:nvGraphicFramePr>
          <p:cNvPr id="2" name="Chart 1">
            <a:extLst>
              <a:ext uri="{FF2B5EF4-FFF2-40B4-BE49-F238E27FC236}">
                <a16:creationId xmlns:a16="http://schemas.microsoft.com/office/drawing/2014/main" id="{49B0C11C-8F90-16AC-8611-B73581219125}"/>
              </a:ext>
            </a:extLst>
          </p:cNvPr>
          <p:cNvGraphicFramePr/>
          <p:nvPr/>
        </p:nvGraphicFramePr>
        <p:xfrm>
          <a:off x="1556263" y="1984180"/>
          <a:ext cx="9629381" cy="1802191"/>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14">
            <a:extLst>
              <a:ext uri="{FF2B5EF4-FFF2-40B4-BE49-F238E27FC236}">
                <a16:creationId xmlns:a16="http://schemas.microsoft.com/office/drawing/2014/main" id="{AABD4F99-ACAE-E89B-5E18-45B1FB1A912F}"/>
              </a:ext>
            </a:extLst>
          </p:cNvPr>
          <p:cNvSpPr>
            <a:spLocks noChangeArrowheads="1"/>
          </p:cNvSpPr>
          <p:nvPr/>
        </p:nvSpPr>
        <p:spPr bwMode="auto">
          <a:xfrm>
            <a:off x="1795563" y="1414995"/>
            <a:ext cx="2751006" cy="215444"/>
          </a:xfrm>
          <a:prstGeom prst="rect">
            <a:avLst/>
          </a:prstGeom>
          <a:noFill/>
          <a:ln>
            <a:noFill/>
          </a:ln>
        </p:spPr>
        <p:txBody>
          <a:bodyPr wrap="square">
            <a:no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marL="0" marR="0" lvl="0" indent="0" algn="l" defTabSz="81121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SPENDING IN MILLIONS USD</a:t>
            </a:r>
          </a:p>
        </p:txBody>
      </p:sp>
      <p:sp>
        <p:nvSpPr>
          <p:cNvPr id="6" name="TextBox 13">
            <a:extLst>
              <a:ext uri="{FF2B5EF4-FFF2-40B4-BE49-F238E27FC236}">
                <a16:creationId xmlns:a16="http://schemas.microsoft.com/office/drawing/2014/main" id="{F89C4E2B-661C-3B97-33F1-9064D0BA8069}"/>
              </a:ext>
            </a:extLst>
          </p:cNvPr>
          <p:cNvSpPr txBox="1">
            <a:spLocks noChangeArrowheads="1"/>
          </p:cNvSpPr>
          <p:nvPr/>
        </p:nvSpPr>
        <p:spPr bwMode="auto">
          <a:xfrm>
            <a:off x="1898769" y="1592544"/>
            <a:ext cx="276601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o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128"/>
                <a:cs typeface="Arial" panose="020B0604020202020204" pitchFamily="34" charset="0"/>
              </a:rPr>
              <a:t>■</a:t>
            </a:r>
            <a:r>
              <a:rPr kumimoji="0" lang="en-US" altLang="en-US" sz="1200" b="1" i="0" u="none" strike="noStrike" kern="1200" cap="none" spc="0" normalizeH="0" baseline="0" noProof="0" dirty="0">
                <a:ln>
                  <a:noFill/>
                </a:ln>
                <a:solidFill>
                  <a:srgbClr val="BBE8E1"/>
                </a:solidFill>
                <a:effectLst/>
                <a:uLnTx/>
                <a:uFillTx/>
                <a:latin typeface="Arial" panose="020B0604020202020204" pitchFamily="34" charset="0"/>
                <a:ea typeface="ＭＳ Ｐゴシック" charset="-128"/>
                <a:cs typeface="Arial" panose="020B0604020202020204" pitchFamily="34" charset="0"/>
              </a:rPr>
              <a:t>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Spending by candidates  </a:t>
            </a:r>
            <a:r>
              <a:rPr kumimoji="0" lang="en-US" altLang="en-US" sz="1200" b="0" i="0" u="none" strike="noStrike" kern="1200" cap="none" spc="0" normalizeH="0" baseline="0" noProof="0" dirty="0">
                <a:ln>
                  <a:noFill/>
                </a:ln>
                <a:solidFill>
                  <a:srgbClr val="335670"/>
                </a:solidFill>
                <a:effectLst/>
                <a:uLnTx/>
                <a:uFillTx/>
                <a:latin typeface="Arial" panose="020B0604020202020204" pitchFamily="34" charset="0"/>
                <a:ea typeface="ＭＳ Ｐゴシック" charset="-128"/>
                <a:cs typeface="Arial" panose="020B0604020202020204" pitchFamily="34" charset="0"/>
              </a:rPr>
              <a:t> </a:t>
            </a:r>
            <a:r>
              <a:rPr kumimoji="0" lang="en-US" altLang="en-US" sz="12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128"/>
                <a:cs typeface="Arial" panose="020B0604020202020204" pitchFamily="34" charset="0"/>
              </a:rPr>
              <a:t>■</a:t>
            </a:r>
            <a:r>
              <a:rPr kumimoji="0" lang="en-US" altLang="en-US" sz="1200" b="1" i="0" u="none" strike="noStrike" kern="1200" cap="none" spc="0" normalizeH="0" baseline="0" noProof="0" dirty="0">
                <a:ln>
                  <a:noFill/>
                </a:ln>
                <a:solidFill>
                  <a:srgbClr val="359F8F"/>
                </a:solidFill>
                <a:effectLst/>
                <a:uLnTx/>
                <a:uFillTx/>
                <a:latin typeface="Arial" panose="020B0604020202020204" pitchFamily="34" charset="0"/>
                <a:ea typeface="ＭＳ Ｐゴシック" charset="-128"/>
                <a:cs typeface="Arial" panose="020B0604020202020204" pitchFamily="34" charset="0"/>
              </a:rPr>
              <a:t>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Percent of races won by the top spending candidates</a:t>
            </a:r>
          </a:p>
        </p:txBody>
      </p:sp>
      <p:sp>
        <p:nvSpPr>
          <p:cNvPr id="7" name="Rectangle 14">
            <a:extLst>
              <a:ext uri="{FF2B5EF4-FFF2-40B4-BE49-F238E27FC236}">
                <a16:creationId xmlns:a16="http://schemas.microsoft.com/office/drawing/2014/main" id="{5DC2387D-D592-0CD2-0E2F-3C6DF9357ACB}"/>
              </a:ext>
            </a:extLst>
          </p:cNvPr>
          <p:cNvSpPr>
            <a:spLocks noChangeArrowheads="1"/>
          </p:cNvSpPr>
          <p:nvPr/>
        </p:nvSpPr>
        <p:spPr bwMode="auto">
          <a:xfrm>
            <a:off x="1898769" y="1902118"/>
            <a:ext cx="5171602" cy="311425"/>
          </a:xfrm>
          <a:prstGeom prst="rect">
            <a:avLst/>
          </a:prstGeom>
          <a:noFill/>
          <a:ln>
            <a:noFill/>
          </a:ln>
        </p:spPr>
        <p:txBody>
          <a:bodyPr>
            <a:no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House races</a:t>
            </a:r>
          </a:p>
        </p:txBody>
      </p:sp>
      <p:graphicFrame>
        <p:nvGraphicFramePr>
          <p:cNvPr id="8" name="Chart 7">
            <a:extLst>
              <a:ext uri="{FF2B5EF4-FFF2-40B4-BE49-F238E27FC236}">
                <a16:creationId xmlns:a16="http://schemas.microsoft.com/office/drawing/2014/main" id="{B5FD235F-CB1D-F62C-58F9-7EDF9F44E166}"/>
              </a:ext>
            </a:extLst>
          </p:cNvPr>
          <p:cNvGraphicFramePr/>
          <p:nvPr/>
        </p:nvGraphicFramePr>
        <p:xfrm>
          <a:off x="1556263" y="3951105"/>
          <a:ext cx="9629381" cy="1798725"/>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a:extLst>
              <a:ext uri="{FF2B5EF4-FFF2-40B4-BE49-F238E27FC236}">
                <a16:creationId xmlns:a16="http://schemas.microsoft.com/office/drawing/2014/main" id="{C3C20D15-9553-9745-0DDB-8B2A548D72AA}"/>
              </a:ext>
            </a:extLst>
          </p:cNvPr>
          <p:cNvCxnSpPr/>
          <p:nvPr/>
        </p:nvCxnSpPr>
        <p:spPr>
          <a:xfrm>
            <a:off x="1898769" y="3870628"/>
            <a:ext cx="9096375" cy="0"/>
          </a:xfrm>
          <a:prstGeom prst="straightConnector1">
            <a:avLst/>
          </a:prstGeom>
          <a:ln>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Rectangle 14">
            <a:extLst>
              <a:ext uri="{FF2B5EF4-FFF2-40B4-BE49-F238E27FC236}">
                <a16:creationId xmlns:a16="http://schemas.microsoft.com/office/drawing/2014/main" id="{F149174A-4056-A5CA-D5CC-6335BA85A869}"/>
              </a:ext>
            </a:extLst>
          </p:cNvPr>
          <p:cNvSpPr>
            <a:spLocks noChangeArrowheads="1"/>
          </p:cNvSpPr>
          <p:nvPr/>
        </p:nvSpPr>
        <p:spPr bwMode="auto">
          <a:xfrm>
            <a:off x="1922818" y="3951105"/>
            <a:ext cx="5171602" cy="311425"/>
          </a:xfrm>
          <a:prstGeom prst="rect">
            <a:avLst/>
          </a:prstGeom>
          <a:noFill/>
          <a:ln>
            <a:noFill/>
          </a:ln>
        </p:spPr>
        <p:txBody>
          <a:bodyPr>
            <a:no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Senate races</a:t>
            </a:r>
          </a:p>
        </p:txBody>
      </p:sp>
    </p:spTree>
    <p:extLst>
      <p:ext uri="{BB962C8B-B14F-4D97-AF65-F5344CB8AC3E}">
        <p14:creationId xmlns:p14="http://schemas.microsoft.com/office/powerpoint/2010/main" val="3957952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3200" dirty="0"/>
              <a:t>The Osteopathic Political Action Committee</a:t>
            </a:r>
          </a:p>
        </p:txBody>
      </p:sp>
      <p:pic>
        <p:nvPicPr>
          <p:cNvPr id="2" name="Picture 1">
            <a:extLst>
              <a:ext uri="{FF2B5EF4-FFF2-40B4-BE49-F238E27FC236}">
                <a16:creationId xmlns:a16="http://schemas.microsoft.com/office/drawing/2014/main" id="{CFEFFA69-C593-4429-FB26-4AD4C2179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54" y="1766117"/>
            <a:ext cx="6973517" cy="3720282"/>
          </a:xfrm>
          <a:prstGeom prst="rect">
            <a:avLst/>
          </a:prstGeom>
        </p:spPr>
      </p:pic>
    </p:spTree>
    <p:extLst>
      <p:ext uri="{BB962C8B-B14F-4D97-AF65-F5344CB8AC3E}">
        <p14:creationId xmlns:p14="http://schemas.microsoft.com/office/powerpoint/2010/main" val="63142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3200" dirty="0"/>
              <a:t>2026 Cycle Members</a:t>
            </a:r>
          </a:p>
        </p:txBody>
      </p:sp>
      <p:pic>
        <p:nvPicPr>
          <p:cNvPr id="2" name="Picture 16">
            <a:extLst>
              <a:ext uri="{FF2B5EF4-FFF2-40B4-BE49-F238E27FC236}">
                <a16:creationId xmlns:a16="http://schemas.microsoft.com/office/drawing/2014/main" id="{4FA7F50D-8B65-9859-0F7A-D34275148E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78"/>
          <a:stretch/>
        </p:blipFill>
        <p:spPr bwMode="auto">
          <a:xfrm>
            <a:off x="7348847" y="3788823"/>
            <a:ext cx="1341531" cy="1771176"/>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34F1FD-3D94-9D62-6D54-7CE58FFAD6E9}"/>
              </a:ext>
            </a:extLst>
          </p:cNvPr>
          <p:cNvGrpSpPr/>
          <p:nvPr/>
        </p:nvGrpSpPr>
        <p:grpSpPr>
          <a:xfrm>
            <a:off x="1182854" y="1437151"/>
            <a:ext cx="9592924" cy="1886419"/>
            <a:chOff x="1464242" y="1812089"/>
            <a:chExt cx="9592924" cy="1886419"/>
          </a:xfrm>
        </p:grpSpPr>
        <p:pic>
          <p:nvPicPr>
            <p:cNvPr id="6" name="Picture 2">
              <a:extLst>
                <a:ext uri="{FF2B5EF4-FFF2-40B4-BE49-F238E27FC236}">
                  <a16:creationId xmlns:a16="http://schemas.microsoft.com/office/drawing/2014/main" id="{15C53905-3342-91B7-AE8C-8627C9FB8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242" y="1887261"/>
              <a:ext cx="1371600" cy="1763486"/>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661A8E5-E10E-0948-8EBA-8987E4A47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573" y="1877203"/>
              <a:ext cx="1371600" cy="1821305"/>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6DD208BA-2CFF-82A3-030E-D6E6CCB732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9" t="478" r="1389" b="8739"/>
            <a:stretch/>
          </p:blipFill>
          <p:spPr bwMode="auto">
            <a:xfrm>
              <a:off x="5574904" y="1848196"/>
              <a:ext cx="1371600" cy="181261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0C680301-7B5D-405A-3D58-42B7DD5D8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5566" y="1812089"/>
              <a:ext cx="1371600" cy="1821304"/>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EC82DA8E-AD5A-E25F-92DD-E1E080DA503B}"/>
              </a:ext>
            </a:extLst>
          </p:cNvPr>
          <p:cNvSpPr txBox="1"/>
          <p:nvPr/>
        </p:nvSpPr>
        <p:spPr>
          <a:xfrm>
            <a:off x="978268" y="3324470"/>
            <a:ext cx="175295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Ronnie Martin,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Chair</a:t>
            </a:r>
          </a:p>
        </p:txBody>
      </p:sp>
      <p:sp>
        <p:nvSpPr>
          <p:cNvPr id="11" name="TextBox 10">
            <a:extLst>
              <a:ext uri="{FF2B5EF4-FFF2-40B4-BE49-F238E27FC236}">
                <a16:creationId xmlns:a16="http://schemas.microsoft.com/office/drawing/2014/main" id="{695E4D53-3E02-3C8A-9321-3C88A59B854E}"/>
              </a:ext>
            </a:extLst>
          </p:cNvPr>
          <p:cNvSpPr txBox="1"/>
          <p:nvPr/>
        </p:nvSpPr>
        <p:spPr>
          <a:xfrm>
            <a:off x="3011664" y="3361704"/>
            <a:ext cx="182387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Ray Morrison,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Vice Chair</a:t>
            </a:r>
          </a:p>
        </p:txBody>
      </p:sp>
      <p:sp>
        <p:nvSpPr>
          <p:cNvPr id="12" name="TextBox 11">
            <a:extLst>
              <a:ext uri="{FF2B5EF4-FFF2-40B4-BE49-F238E27FC236}">
                <a16:creationId xmlns:a16="http://schemas.microsoft.com/office/drawing/2014/main" id="{A34892AC-0012-FCEE-2DFB-B0E5286391CB}"/>
              </a:ext>
            </a:extLst>
          </p:cNvPr>
          <p:cNvSpPr txBox="1"/>
          <p:nvPr/>
        </p:nvSpPr>
        <p:spPr>
          <a:xfrm>
            <a:off x="4984539" y="3337972"/>
            <a:ext cx="198955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Richard Thacker,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Treasurer</a:t>
            </a:r>
          </a:p>
        </p:txBody>
      </p:sp>
      <p:sp>
        <p:nvSpPr>
          <p:cNvPr id="13" name="TextBox 12">
            <a:extLst>
              <a:ext uri="{FF2B5EF4-FFF2-40B4-BE49-F238E27FC236}">
                <a16:creationId xmlns:a16="http://schemas.microsoft.com/office/drawing/2014/main" id="{9958C3C0-F762-0F43-F1B8-08D7275E7E47}"/>
              </a:ext>
            </a:extLst>
          </p:cNvPr>
          <p:cNvSpPr txBox="1"/>
          <p:nvPr/>
        </p:nvSpPr>
        <p:spPr>
          <a:xfrm>
            <a:off x="7209102" y="3312232"/>
            <a:ext cx="197123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Sonbol Shahid-Salles,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Assistant Treasurer</a:t>
            </a:r>
          </a:p>
        </p:txBody>
      </p:sp>
      <p:sp>
        <p:nvSpPr>
          <p:cNvPr id="14" name="TextBox 13">
            <a:extLst>
              <a:ext uri="{FF2B5EF4-FFF2-40B4-BE49-F238E27FC236}">
                <a16:creationId xmlns:a16="http://schemas.microsoft.com/office/drawing/2014/main" id="{117B5B6E-A992-D67B-ABA4-519CCAA79B54}"/>
              </a:ext>
            </a:extLst>
          </p:cNvPr>
          <p:cNvSpPr txBox="1"/>
          <p:nvPr/>
        </p:nvSpPr>
        <p:spPr>
          <a:xfrm>
            <a:off x="9305203" y="3326970"/>
            <a:ext cx="15687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Jeffrey Grove,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Secretary</a:t>
            </a:r>
          </a:p>
        </p:txBody>
      </p:sp>
      <p:sp>
        <p:nvSpPr>
          <p:cNvPr id="15" name="TextBox 14">
            <a:extLst>
              <a:ext uri="{FF2B5EF4-FFF2-40B4-BE49-F238E27FC236}">
                <a16:creationId xmlns:a16="http://schemas.microsoft.com/office/drawing/2014/main" id="{EF56DD54-4911-1149-B208-C9F8258B200F}"/>
              </a:ext>
            </a:extLst>
          </p:cNvPr>
          <p:cNvSpPr txBox="1"/>
          <p:nvPr/>
        </p:nvSpPr>
        <p:spPr>
          <a:xfrm>
            <a:off x="6902787" y="5628285"/>
            <a:ext cx="226371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Alexis Cates,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Coalitions Officer</a:t>
            </a:r>
          </a:p>
        </p:txBody>
      </p:sp>
      <p:sp>
        <p:nvSpPr>
          <p:cNvPr id="16" name="TextBox 15">
            <a:extLst>
              <a:ext uri="{FF2B5EF4-FFF2-40B4-BE49-F238E27FC236}">
                <a16:creationId xmlns:a16="http://schemas.microsoft.com/office/drawing/2014/main" id="{CF6E422D-20CB-DAE3-7839-41CC217698E8}"/>
              </a:ext>
            </a:extLst>
          </p:cNvPr>
          <p:cNvSpPr txBox="1"/>
          <p:nvPr/>
        </p:nvSpPr>
        <p:spPr>
          <a:xfrm>
            <a:off x="2672729" y="5540069"/>
            <a:ext cx="25070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Jodi </a:t>
            </a: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Benett</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Member at Large</a:t>
            </a:r>
          </a:p>
        </p:txBody>
      </p:sp>
      <p:sp>
        <p:nvSpPr>
          <p:cNvPr id="17" name="TextBox 16">
            <a:extLst>
              <a:ext uri="{FF2B5EF4-FFF2-40B4-BE49-F238E27FC236}">
                <a16:creationId xmlns:a16="http://schemas.microsoft.com/office/drawing/2014/main" id="{52BDB11E-95BE-A907-4762-12CC6B1D491F}"/>
              </a:ext>
            </a:extLst>
          </p:cNvPr>
          <p:cNvSpPr txBox="1"/>
          <p:nvPr/>
        </p:nvSpPr>
        <p:spPr>
          <a:xfrm>
            <a:off x="9132453" y="5608354"/>
            <a:ext cx="18910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Brianne Howerton,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Academic Member</a:t>
            </a:r>
          </a:p>
        </p:txBody>
      </p:sp>
      <p:sp>
        <p:nvSpPr>
          <p:cNvPr id="18" name="TextBox 17">
            <a:extLst>
              <a:ext uri="{FF2B5EF4-FFF2-40B4-BE49-F238E27FC236}">
                <a16:creationId xmlns:a16="http://schemas.microsoft.com/office/drawing/2014/main" id="{311D938D-F097-1102-89ED-D26460FD597B}"/>
              </a:ext>
            </a:extLst>
          </p:cNvPr>
          <p:cNvSpPr txBox="1"/>
          <p:nvPr/>
        </p:nvSpPr>
        <p:spPr>
          <a:xfrm>
            <a:off x="1070596" y="5559999"/>
            <a:ext cx="14100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Kris </a:t>
            </a: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Nicholoff</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Affiliate Member</a:t>
            </a:r>
          </a:p>
        </p:txBody>
      </p:sp>
      <p:sp>
        <p:nvSpPr>
          <p:cNvPr id="19" name="TextBox 18">
            <a:extLst>
              <a:ext uri="{FF2B5EF4-FFF2-40B4-BE49-F238E27FC236}">
                <a16:creationId xmlns:a16="http://schemas.microsoft.com/office/drawing/2014/main" id="{9088C8F6-A815-3D41-91BF-894BC401E146}"/>
              </a:ext>
            </a:extLst>
          </p:cNvPr>
          <p:cNvSpPr txBox="1"/>
          <p:nvPr/>
        </p:nvSpPr>
        <p:spPr>
          <a:xfrm>
            <a:off x="5068802" y="5608355"/>
            <a:ext cx="197702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Annie Hoffman, OMS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Member</a:t>
            </a:r>
          </a:p>
        </p:txBody>
      </p:sp>
      <p:pic>
        <p:nvPicPr>
          <p:cNvPr id="20" name="Picture 19">
            <a:extLst>
              <a:ext uri="{FF2B5EF4-FFF2-40B4-BE49-F238E27FC236}">
                <a16:creationId xmlns:a16="http://schemas.microsoft.com/office/drawing/2014/main" id="{89721E0F-F422-D2A9-0605-FDEA2B9379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531" y="3830725"/>
            <a:ext cx="1371600" cy="1663907"/>
          </a:xfrm>
          <a:prstGeom prst="rect">
            <a:avLst/>
          </a:prstGeom>
        </p:spPr>
      </p:pic>
      <p:pic>
        <p:nvPicPr>
          <p:cNvPr id="21" name="Picture 20">
            <a:extLst>
              <a:ext uri="{FF2B5EF4-FFF2-40B4-BE49-F238E27FC236}">
                <a16:creationId xmlns:a16="http://schemas.microsoft.com/office/drawing/2014/main" id="{2472BAB1-2146-3898-933B-02D233A7C5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8846" y="1502265"/>
            <a:ext cx="1371600" cy="1371600"/>
          </a:xfrm>
          <a:prstGeom prst="rect">
            <a:avLst/>
          </a:prstGeom>
        </p:spPr>
      </p:pic>
      <p:pic>
        <p:nvPicPr>
          <p:cNvPr id="26" name="Picture 25" descr="A person wearing glasses and a large badge&#10;&#10;Description automatically generated">
            <a:extLst>
              <a:ext uri="{FF2B5EF4-FFF2-40B4-BE49-F238E27FC236}">
                <a16:creationId xmlns:a16="http://schemas.microsoft.com/office/drawing/2014/main" id="{FD7FEABC-2A24-3CEE-903C-7B16606959E8}"/>
              </a:ext>
            </a:extLst>
          </p:cNvPr>
          <p:cNvPicPr>
            <a:picLocks noChangeAspect="1"/>
          </p:cNvPicPr>
          <p:nvPr/>
        </p:nvPicPr>
        <p:blipFill>
          <a:blip r:embed="rId9"/>
          <a:stretch>
            <a:fillRect/>
          </a:stretch>
        </p:blipFill>
        <p:spPr>
          <a:xfrm>
            <a:off x="3314317" y="3835450"/>
            <a:ext cx="1237555" cy="1626785"/>
          </a:xfrm>
          <a:prstGeom prst="rect">
            <a:avLst/>
          </a:prstGeom>
        </p:spPr>
      </p:pic>
      <p:pic>
        <p:nvPicPr>
          <p:cNvPr id="28" name="Picture 27" descr="A person smiling for a picture&#10;&#10;Description automatically generated">
            <a:extLst>
              <a:ext uri="{FF2B5EF4-FFF2-40B4-BE49-F238E27FC236}">
                <a16:creationId xmlns:a16="http://schemas.microsoft.com/office/drawing/2014/main" id="{5012A6FD-FCE6-3D28-A18F-E843AED487AA}"/>
              </a:ext>
            </a:extLst>
          </p:cNvPr>
          <p:cNvPicPr>
            <a:picLocks noChangeAspect="1"/>
          </p:cNvPicPr>
          <p:nvPr/>
        </p:nvPicPr>
        <p:blipFill>
          <a:blip r:embed="rId10"/>
          <a:stretch>
            <a:fillRect/>
          </a:stretch>
        </p:blipFill>
        <p:spPr>
          <a:xfrm>
            <a:off x="9434247" y="3905031"/>
            <a:ext cx="1341531" cy="1622317"/>
          </a:xfrm>
          <a:prstGeom prst="rect">
            <a:avLst/>
          </a:prstGeom>
        </p:spPr>
      </p:pic>
      <p:pic>
        <p:nvPicPr>
          <p:cNvPr id="27" name="Picture 26" descr="A person wearing glasses and a lab coat&#10;&#10;Description automatically generated">
            <a:extLst>
              <a:ext uri="{FF2B5EF4-FFF2-40B4-BE49-F238E27FC236}">
                <a16:creationId xmlns:a16="http://schemas.microsoft.com/office/drawing/2014/main" id="{1D21A115-90B9-259D-4A6A-2CFDDE7834E6}"/>
              </a:ext>
            </a:extLst>
          </p:cNvPr>
          <p:cNvPicPr>
            <a:picLocks noChangeAspect="1"/>
          </p:cNvPicPr>
          <p:nvPr/>
        </p:nvPicPr>
        <p:blipFill>
          <a:blip r:embed="rId11"/>
          <a:srcRect l="6885" r="10122"/>
          <a:stretch/>
        </p:blipFill>
        <p:spPr>
          <a:xfrm>
            <a:off x="5293516" y="3844578"/>
            <a:ext cx="1371600" cy="1663907"/>
          </a:xfrm>
          <a:prstGeom prst="rect">
            <a:avLst/>
          </a:prstGeom>
        </p:spPr>
      </p:pic>
    </p:spTree>
    <p:extLst>
      <p:ext uri="{BB962C8B-B14F-4D97-AF65-F5344CB8AC3E}">
        <p14:creationId xmlns:p14="http://schemas.microsoft.com/office/powerpoint/2010/main" val="3205246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3200" dirty="0"/>
              <a:t>Communications</a:t>
            </a:r>
          </a:p>
        </p:txBody>
      </p:sp>
      <p:pic>
        <p:nvPicPr>
          <p:cNvPr id="2" name="Picture 1" descr="Screen Clipping">
            <a:extLst>
              <a:ext uri="{FF2B5EF4-FFF2-40B4-BE49-F238E27FC236}">
                <a16:creationId xmlns:a16="http://schemas.microsoft.com/office/drawing/2014/main" id="{62689F41-C2BE-3BD0-6E7E-127E83CD8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177" y="1142232"/>
            <a:ext cx="4557601" cy="4838846"/>
          </a:xfrm>
          <a:prstGeom prst="rect">
            <a:avLst/>
          </a:prstGeom>
        </p:spPr>
      </p:pic>
      <p:pic>
        <p:nvPicPr>
          <p:cNvPr id="3" name="Picture 2" descr="Screen Clipping">
            <a:extLst>
              <a:ext uri="{FF2B5EF4-FFF2-40B4-BE49-F238E27FC236}">
                <a16:creationId xmlns:a16="http://schemas.microsoft.com/office/drawing/2014/main" id="{3F1B9924-6383-73EC-9B3E-329D050BC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519" y="3962400"/>
            <a:ext cx="5308965" cy="1917591"/>
          </a:xfrm>
          <a:prstGeom prst="rect">
            <a:avLst/>
          </a:prstGeom>
        </p:spPr>
      </p:pic>
      <p:pic>
        <p:nvPicPr>
          <p:cNvPr id="6" name="Picture 5" descr="Screen Clipping">
            <a:extLst>
              <a:ext uri="{FF2B5EF4-FFF2-40B4-BE49-F238E27FC236}">
                <a16:creationId xmlns:a16="http://schemas.microsoft.com/office/drawing/2014/main" id="{C0BB178E-A652-AC6B-7835-5BE1F48B4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520" y="1243318"/>
            <a:ext cx="5280350" cy="2144091"/>
          </a:xfrm>
          <a:prstGeom prst="rect">
            <a:avLst/>
          </a:prstGeom>
        </p:spPr>
      </p:pic>
      <p:cxnSp>
        <p:nvCxnSpPr>
          <p:cNvPr id="7" name="Straight Arrow Connector 6">
            <a:extLst>
              <a:ext uri="{FF2B5EF4-FFF2-40B4-BE49-F238E27FC236}">
                <a16:creationId xmlns:a16="http://schemas.microsoft.com/office/drawing/2014/main" id="{2FFAB4F5-35D3-1A12-10C2-5A6A93C7F557}"/>
              </a:ext>
            </a:extLst>
          </p:cNvPr>
          <p:cNvCxnSpPr/>
          <p:nvPr/>
        </p:nvCxnSpPr>
        <p:spPr>
          <a:xfrm>
            <a:off x="5972569" y="1243318"/>
            <a:ext cx="10160" cy="4636672"/>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E1864CA-0039-C3FF-3225-AFB0734B5DF4}"/>
              </a:ext>
            </a:extLst>
          </p:cNvPr>
          <p:cNvCxnSpPr/>
          <p:nvPr/>
        </p:nvCxnSpPr>
        <p:spPr>
          <a:xfrm flipH="1">
            <a:off x="6296160" y="3665837"/>
            <a:ext cx="5366624" cy="0"/>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3532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3200" dirty="0"/>
              <a:t>A Seat at the Table</a:t>
            </a:r>
          </a:p>
        </p:txBody>
      </p:sp>
      <p:pic>
        <p:nvPicPr>
          <p:cNvPr id="7" name="Picture 6">
            <a:extLst>
              <a:ext uri="{FF2B5EF4-FFF2-40B4-BE49-F238E27FC236}">
                <a16:creationId xmlns:a16="http://schemas.microsoft.com/office/drawing/2014/main" id="{DF6B1FCC-5511-BCB2-4E6C-5D4C538081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3460" y="1377493"/>
            <a:ext cx="3511378" cy="4686104"/>
          </a:xfrm>
          <a:prstGeom prst="rect">
            <a:avLst/>
          </a:prstGeom>
        </p:spPr>
      </p:pic>
      <p:pic>
        <p:nvPicPr>
          <p:cNvPr id="10" name="Picture 9">
            <a:extLst>
              <a:ext uri="{FF2B5EF4-FFF2-40B4-BE49-F238E27FC236}">
                <a16:creationId xmlns:a16="http://schemas.microsoft.com/office/drawing/2014/main" id="{C6A7344E-ACAB-731C-9C7E-4E33D6C02F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844" y="3416614"/>
            <a:ext cx="2891481" cy="2646983"/>
          </a:xfrm>
          <a:prstGeom prst="rect">
            <a:avLst/>
          </a:prstGeom>
          <a:noFill/>
          <a:ln>
            <a:noFill/>
          </a:ln>
        </p:spPr>
      </p:pic>
      <p:pic>
        <p:nvPicPr>
          <p:cNvPr id="6" name="Picture 5" descr="Two men in suits shaking hands&#10;&#10;Description automatically generated">
            <a:extLst>
              <a:ext uri="{FF2B5EF4-FFF2-40B4-BE49-F238E27FC236}">
                <a16:creationId xmlns:a16="http://schemas.microsoft.com/office/drawing/2014/main" id="{7CC14E74-1597-55CC-9727-87A65B935D1D}"/>
              </a:ext>
            </a:extLst>
          </p:cNvPr>
          <p:cNvPicPr>
            <a:picLocks noChangeAspect="1"/>
          </p:cNvPicPr>
          <p:nvPr/>
        </p:nvPicPr>
        <p:blipFill>
          <a:blip r:embed="rId4"/>
          <a:stretch>
            <a:fillRect/>
          </a:stretch>
        </p:blipFill>
        <p:spPr>
          <a:xfrm>
            <a:off x="8021991" y="1379350"/>
            <a:ext cx="3860088" cy="4684247"/>
          </a:xfrm>
          <a:prstGeom prst="rect">
            <a:avLst/>
          </a:prstGeom>
        </p:spPr>
      </p:pic>
      <p:pic>
        <p:nvPicPr>
          <p:cNvPr id="11" name="Picture 10" descr="Two people posing for a photo&#10;&#10;Description automatically generated">
            <a:extLst>
              <a:ext uri="{FF2B5EF4-FFF2-40B4-BE49-F238E27FC236}">
                <a16:creationId xmlns:a16="http://schemas.microsoft.com/office/drawing/2014/main" id="{D6D042E7-24C1-8622-F7CC-1216921277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5467" y="881418"/>
            <a:ext cx="1976234" cy="2444353"/>
          </a:xfrm>
          <a:prstGeom prst="rect">
            <a:avLst/>
          </a:prstGeom>
        </p:spPr>
      </p:pic>
    </p:spTree>
    <p:extLst>
      <p:ext uri="{BB962C8B-B14F-4D97-AF65-F5344CB8AC3E}">
        <p14:creationId xmlns:p14="http://schemas.microsoft.com/office/powerpoint/2010/main" val="451184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B62271-14CB-6BAA-8508-BB919E2FDF83}"/>
              </a:ext>
            </a:extLst>
          </p:cNvPr>
          <p:cNvSpPr>
            <a:spLocks noGrp="1"/>
          </p:cNvSpPr>
          <p:nvPr>
            <p:ph type="title"/>
          </p:nvPr>
        </p:nvSpPr>
        <p:spPr/>
        <p:txBody>
          <a:bodyPr/>
          <a:lstStyle/>
          <a:p>
            <a:r>
              <a:rPr lang="en-US" sz="3200" dirty="0"/>
              <a:t>State Priorities</a:t>
            </a:r>
          </a:p>
        </p:txBody>
      </p:sp>
      <p:sp>
        <p:nvSpPr>
          <p:cNvPr id="5" name="TextBox 4">
            <a:extLst>
              <a:ext uri="{FF2B5EF4-FFF2-40B4-BE49-F238E27FC236}">
                <a16:creationId xmlns:a16="http://schemas.microsoft.com/office/drawing/2014/main" id="{04CA805B-4203-AEEE-9D9D-DC6E795ABA32}"/>
              </a:ext>
            </a:extLst>
          </p:cNvPr>
          <p:cNvSpPr txBox="1"/>
          <p:nvPr/>
        </p:nvSpPr>
        <p:spPr>
          <a:xfrm>
            <a:off x="336431" y="1865302"/>
            <a:ext cx="6193766" cy="3365024"/>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Scope of practice &amp; new licensure types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Osteopathic equivalency and recognition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Truth in advertising</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Public health</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Physician workforce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Telemedicine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AI</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Prescription drug misuse, abuse and diversion</a:t>
            </a:r>
          </a:p>
        </p:txBody>
      </p:sp>
      <p:pic>
        <p:nvPicPr>
          <p:cNvPr id="8" name="Picture 7" descr="A poster of a medical service&#10;&#10;Description automatically generated with medium confidence">
            <a:extLst>
              <a:ext uri="{FF2B5EF4-FFF2-40B4-BE49-F238E27FC236}">
                <a16:creationId xmlns:a16="http://schemas.microsoft.com/office/drawing/2014/main" id="{D264D23B-62FB-F99D-8AC3-CE1873D2EFF9}"/>
              </a:ext>
            </a:extLst>
          </p:cNvPr>
          <p:cNvPicPr>
            <a:picLocks noChangeAspect="1"/>
          </p:cNvPicPr>
          <p:nvPr/>
        </p:nvPicPr>
        <p:blipFill>
          <a:blip r:embed="rId2"/>
          <a:stretch>
            <a:fillRect/>
          </a:stretch>
        </p:blipFill>
        <p:spPr>
          <a:xfrm>
            <a:off x="6934200" y="0"/>
            <a:ext cx="5257800" cy="6858000"/>
          </a:xfrm>
          <a:prstGeom prst="rect">
            <a:avLst/>
          </a:prstGeom>
        </p:spPr>
      </p:pic>
    </p:spTree>
    <p:extLst>
      <p:ext uri="{BB962C8B-B14F-4D97-AF65-F5344CB8AC3E}">
        <p14:creationId xmlns:p14="http://schemas.microsoft.com/office/powerpoint/2010/main" val="3689445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3FE9C-401B-F7CA-3515-FC439CF95110}"/>
            </a:ext>
          </a:extLst>
        </p:cNvPr>
        <p:cNvGrpSpPr/>
        <p:nvPr/>
      </p:nvGrpSpPr>
      <p:grpSpPr>
        <a:xfrm>
          <a:off x="0" y="0"/>
          <a:ext cx="0" cy="0"/>
          <a:chOff x="0" y="0"/>
          <a:chExt cx="0" cy="0"/>
        </a:xfrm>
      </p:grpSpPr>
      <p:pic>
        <p:nvPicPr>
          <p:cNvPr id="14" name="Picture 13" descr="A collage of a group of people&#10;&#10;Description automatically generated">
            <a:extLst>
              <a:ext uri="{FF2B5EF4-FFF2-40B4-BE49-F238E27FC236}">
                <a16:creationId xmlns:a16="http://schemas.microsoft.com/office/drawing/2014/main" id="{4B855A0F-93E9-21A7-3221-A58B806875CB}"/>
              </a:ext>
            </a:extLst>
          </p:cNvPr>
          <p:cNvPicPr>
            <a:picLocks noChangeAspect="1"/>
          </p:cNvPicPr>
          <p:nvPr/>
        </p:nvPicPr>
        <p:blipFill>
          <a:blip r:embed="rId3"/>
          <a:stretch>
            <a:fillRect/>
          </a:stretch>
        </p:blipFill>
        <p:spPr>
          <a:xfrm>
            <a:off x="2789613" y="92431"/>
            <a:ext cx="6612774" cy="6063541"/>
          </a:xfrm>
          <a:prstGeom prst="rect">
            <a:avLst/>
          </a:prstGeom>
        </p:spPr>
      </p:pic>
    </p:spTree>
    <p:extLst>
      <p:ext uri="{BB962C8B-B14F-4D97-AF65-F5344CB8AC3E}">
        <p14:creationId xmlns:p14="http://schemas.microsoft.com/office/powerpoint/2010/main" val="1459824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posing for a photo&#10;&#10;Description automatically generated">
            <a:extLst>
              <a:ext uri="{FF2B5EF4-FFF2-40B4-BE49-F238E27FC236}">
                <a16:creationId xmlns:a16="http://schemas.microsoft.com/office/drawing/2014/main" id="{B986AF3F-C959-5721-8323-6A6BE5CA8A80}"/>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a:stretch>
            <a:fillRect/>
          </a:stretch>
        </p:blipFill>
        <p:spPr/>
      </p:pic>
      <p:sp>
        <p:nvSpPr>
          <p:cNvPr id="2" name="Freeform 65">
            <a:extLst>
              <a:ext uri="{FF2B5EF4-FFF2-40B4-BE49-F238E27FC236}">
                <a16:creationId xmlns:a16="http://schemas.microsoft.com/office/drawing/2014/main" id="{C83786B4-97C6-EC7D-11D5-A91038FBB1F4}"/>
              </a:ext>
            </a:extLst>
          </p:cNvPr>
          <p:cNvSpPr>
            <a:spLocks noGrp="1" noRot="1" noMove="1" noResize="1" noEditPoints="1" noAdjustHandles="1" noChangeArrowheads="1" noChangeShapeType="1"/>
          </p:cNvSpPr>
          <p:nvPr/>
        </p:nvSpPr>
        <p:spPr>
          <a:xfrm>
            <a:off x="0" y="4843824"/>
            <a:ext cx="12192000" cy="2014175"/>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latin typeface="Arial" panose="020B0604020202020204" pitchFamily="34" charset="0"/>
            </a:endParaRPr>
          </a:p>
        </p:txBody>
      </p:sp>
      <p:sp>
        <p:nvSpPr>
          <p:cNvPr id="5" name="Text Placeholder 4">
            <a:extLst>
              <a:ext uri="{FF2B5EF4-FFF2-40B4-BE49-F238E27FC236}">
                <a16:creationId xmlns:a16="http://schemas.microsoft.com/office/drawing/2014/main" id="{AFACF0F3-8A41-D85A-C217-CE82A3AD86CE}"/>
              </a:ext>
            </a:extLst>
          </p:cNvPr>
          <p:cNvSpPr>
            <a:spLocks noGrp="1"/>
          </p:cNvSpPr>
          <p:nvPr>
            <p:ph type="body" sz="quarter" idx="14"/>
          </p:nvPr>
        </p:nvSpPr>
        <p:spPr>
          <a:xfrm>
            <a:off x="2154526" y="5069805"/>
            <a:ext cx="7661275" cy="1325563"/>
          </a:xfrm>
        </p:spPr>
        <p:txBody>
          <a:bodyPr/>
          <a:lstStyle/>
          <a:p>
            <a:pPr fontAlgn="auto">
              <a:spcAft>
                <a:spcPts val="0"/>
              </a:spcAft>
              <a:defRPr/>
            </a:pPr>
            <a:r>
              <a:rPr lang="en-US" sz="4800" b="1" dirty="0">
                <a:solidFill>
                  <a:schemeClr val="bg1"/>
                </a:solidFill>
                <a:latin typeface="Arial" panose="020B0604020202020204" pitchFamily="34" charset="0"/>
              </a:rPr>
              <a:t>Thank you!</a:t>
            </a:r>
          </a:p>
        </p:txBody>
      </p:sp>
      <p:sp>
        <p:nvSpPr>
          <p:cNvPr id="3" name="Round Same Side Corner Rectangle 2">
            <a:extLst>
              <a:ext uri="{FF2B5EF4-FFF2-40B4-BE49-F238E27FC236}">
                <a16:creationId xmlns:a16="http://schemas.microsoft.com/office/drawing/2014/main" id="{C641F544-093E-3842-9BEF-768C3E9F4228}"/>
              </a:ext>
            </a:extLst>
          </p:cNvPr>
          <p:cNvSpPr/>
          <p:nvPr/>
        </p:nvSpPr>
        <p:spPr>
          <a:xfrm>
            <a:off x="10815767" y="5742878"/>
            <a:ext cx="1060934" cy="1115120"/>
          </a:xfrm>
          <a:prstGeom prst="round2Same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66"/>
              </a:solidFill>
            </a:endParaRPr>
          </a:p>
        </p:txBody>
      </p:sp>
      <p:pic>
        <p:nvPicPr>
          <p:cNvPr id="4" name="Picture 3">
            <a:extLst>
              <a:ext uri="{FF2B5EF4-FFF2-40B4-BE49-F238E27FC236}">
                <a16:creationId xmlns:a16="http://schemas.microsoft.com/office/drawing/2014/main" id="{4ACFA2A0-56D7-6F67-5FC3-FF1867A4CAB4}"/>
              </a:ext>
            </a:extLst>
          </p:cNvPr>
          <p:cNvPicPr>
            <a:picLocks noChangeAspect="1"/>
          </p:cNvPicPr>
          <p:nvPr/>
        </p:nvPicPr>
        <p:blipFill>
          <a:blip r:embed="rId4"/>
          <a:stretch>
            <a:fillRect/>
          </a:stretch>
        </p:blipFill>
        <p:spPr>
          <a:xfrm>
            <a:off x="10977808" y="5935269"/>
            <a:ext cx="742775" cy="731520"/>
          </a:xfrm>
          <a:prstGeom prst="rect">
            <a:avLst/>
          </a:prstGeom>
        </p:spPr>
      </p:pic>
    </p:spTree>
    <p:extLst>
      <p:ext uri="{BB962C8B-B14F-4D97-AF65-F5344CB8AC3E}">
        <p14:creationId xmlns:p14="http://schemas.microsoft.com/office/powerpoint/2010/main" val="413339096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B62271-14CB-6BAA-8508-BB919E2FDF83}"/>
              </a:ext>
            </a:extLst>
          </p:cNvPr>
          <p:cNvSpPr>
            <a:spLocks noGrp="1"/>
          </p:cNvSpPr>
          <p:nvPr>
            <p:ph type="title"/>
          </p:nvPr>
        </p:nvSpPr>
        <p:spPr/>
        <p:txBody>
          <a:bodyPr/>
          <a:lstStyle/>
          <a:p>
            <a:r>
              <a:rPr lang="en-US" sz="3200" dirty="0"/>
              <a:t>Federal Priorities</a:t>
            </a:r>
          </a:p>
        </p:txBody>
      </p:sp>
      <p:sp>
        <p:nvSpPr>
          <p:cNvPr id="2" name="TextBox 1">
            <a:extLst>
              <a:ext uri="{FF2B5EF4-FFF2-40B4-BE49-F238E27FC236}">
                <a16:creationId xmlns:a16="http://schemas.microsoft.com/office/drawing/2014/main" id="{0440F45B-0AFB-EE65-C045-CED490CF8423}"/>
              </a:ext>
            </a:extLst>
          </p:cNvPr>
          <p:cNvSpPr txBox="1"/>
          <p:nvPr/>
        </p:nvSpPr>
        <p:spPr>
          <a:xfrm>
            <a:off x="336431" y="1865302"/>
            <a:ext cx="6193766" cy="3365024"/>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Supporting physicians and their ability to care for patients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Strengthening the physician workforce where it is needed most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Access and affordability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Regulatory reform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Public health</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Federal funding</a:t>
            </a:r>
          </a:p>
        </p:txBody>
      </p:sp>
      <p:pic>
        <p:nvPicPr>
          <p:cNvPr id="5" name="Picture 4" descr="A poster of a health care policy&#10;&#10;Description automatically generated">
            <a:extLst>
              <a:ext uri="{FF2B5EF4-FFF2-40B4-BE49-F238E27FC236}">
                <a16:creationId xmlns:a16="http://schemas.microsoft.com/office/drawing/2014/main" id="{54F1784B-4F43-76C9-1AAD-1506F5F38918}"/>
              </a:ext>
            </a:extLst>
          </p:cNvPr>
          <p:cNvPicPr>
            <a:picLocks noChangeAspect="1"/>
          </p:cNvPicPr>
          <p:nvPr/>
        </p:nvPicPr>
        <p:blipFill>
          <a:blip r:embed="rId2"/>
          <a:stretch>
            <a:fillRect/>
          </a:stretch>
        </p:blipFill>
        <p:spPr>
          <a:xfrm>
            <a:off x="6872549" y="0"/>
            <a:ext cx="5319451" cy="6858000"/>
          </a:xfrm>
          <a:prstGeom prst="rect">
            <a:avLst/>
          </a:prstGeom>
        </p:spPr>
      </p:pic>
    </p:spTree>
    <p:extLst>
      <p:ext uri="{BB962C8B-B14F-4D97-AF65-F5344CB8AC3E}">
        <p14:creationId xmlns:p14="http://schemas.microsoft.com/office/powerpoint/2010/main" val="105123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9C54C-3AA9-8074-ECBC-0AC7880DA3F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ED8059F-A1F6-2EBA-46F7-E4E504877E65}"/>
              </a:ext>
            </a:extLst>
          </p:cNvPr>
          <p:cNvSpPr>
            <a:spLocks noGrp="1"/>
          </p:cNvSpPr>
          <p:nvPr>
            <p:ph type="title"/>
          </p:nvPr>
        </p:nvSpPr>
        <p:spPr/>
        <p:txBody>
          <a:bodyPr/>
          <a:lstStyle/>
          <a:p>
            <a:r>
              <a:rPr lang="en-US" sz="3200" dirty="0"/>
              <a:t>Reconciliation Bills – What Are They?</a:t>
            </a:r>
          </a:p>
        </p:txBody>
      </p:sp>
      <p:grpSp>
        <p:nvGrpSpPr>
          <p:cNvPr id="20" name="Group 19">
            <a:extLst>
              <a:ext uri="{FF2B5EF4-FFF2-40B4-BE49-F238E27FC236}">
                <a16:creationId xmlns:a16="http://schemas.microsoft.com/office/drawing/2014/main" id="{D9BD7D33-69C1-FE11-F119-C91BA7CCAF64}"/>
              </a:ext>
            </a:extLst>
          </p:cNvPr>
          <p:cNvGrpSpPr/>
          <p:nvPr/>
        </p:nvGrpSpPr>
        <p:grpSpPr>
          <a:xfrm>
            <a:off x="2426093" y="1135939"/>
            <a:ext cx="7339814" cy="4646554"/>
            <a:chOff x="2431862" y="1135939"/>
            <a:chExt cx="7339814" cy="4646554"/>
          </a:xfrm>
        </p:grpSpPr>
        <p:cxnSp>
          <p:nvCxnSpPr>
            <p:cNvPr id="2" name="Connector: Elbow 1">
              <a:extLst>
                <a:ext uri="{FF2B5EF4-FFF2-40B4-BE49-F238E27FC236}">
                  <a16:creationId xmlns:a16="http://schemas.microsoft.com/office/drawing/2014/main" id="{38562D35-EDEE-8B4E-E671-9065921F0D70}"/>
                </a:ext>
              </a:extLst>
            </p:cNvPr>
            <p:cNvCxnSpPr>
              <a:cxnSpLocks/>
            </p:cNvCxnSpPr>
            <p:nvPr/>
          </p:nvCxnSpPr>
          <p:spPr>
            <a:xfrm rot="16200000" flipH="1">
              <a:off x="8806984" y="2740166"/>
              <a:ext cx="731520" cy="274320"/>
            </a:xfrm>
            <a:prstGeom prst="bentConnector4">
              <a:avLst>
                <a:gd name="adj1" fmla="val -274"/>
                <a:gd name="adj2" fmla="val 263190"/>
              </a:avLst>
            </a:prstGeom>
            <a:ln w="381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54D3CCFC-B447-A521-B83C-118380996DBD}"/>
                </a:ext>
              </a:extLst>
            </p:cNvPr>
            <p:cNvCxnSpPr>
              <a:cxnSpLocks/>
            </p:cNvCxnSpPr>
            <p:nvPr/>
          </p:nvCxnSpPr>
          <p:spPr>
            <a:xfrm rot="16200000" flipH="1">
              <a:off x="8806983" y="3827065"/>
              <a:ext cx="731520" cy="274320"/>
            </a:xfrm>
            <a:prstGeom prst="bentConnector4">
              <a:avLst>
                <a:gd name="adj1" fmla="val -274"/>
                <a:gd name="adj2" fmla="val 263190"/>
              </a:avLst>
            </a:prstGeom>
            <a:ln w="381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820E613F-7404-5FE4-1F03-38E3B9DC534C}"/>
                </a:ext>
              </a:extLst>
            </p:cNvPr>
            <p:cNvCxnSpPr>
              <a:cxnSpLocks/>
            </p:cNvCxnSpPr>
            <p:nvPr/>
          </p:nvCxnSpPr>
          <p:spPr>
            <a:xfrm rot="16200000" flipH="1">
              <a:off x="8806983" y="4913964"/>
              <a:ext cx="731520" cy="274320"/>
            </a:xfrm>
            <a:prstGeom prst="bentConnector4">
              <a:avLst>
                <a:gd name="adj1" fmla="val -274"/>
                <a:gd name="adj2" fmla="val 263190"/>
              </a:avLst>
            </a:prstGeom>
            <a:ln w="381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2CCA17F7-ED91-8935-8C3C-EA086279D2D3}"/>
                </a:ext>
              </a:extLst>
            </p:cNvPr>
            <p:cNvSpPr/>
            <p:nvPr/>
          </p:nvSpPr>
          <p:spPr>
            <a:xfrm>
              <a:off x="2431862" y="4959533"/>
              <a:ext cx="6858000" cy="822960"/>
            </a:xfrm>
            <a:prstGeom prst="roundRect">
              <a:avLst>
                <a:gd name="adj" fmla="val 6941"/>
              </a:avLst>
            </a:prstGeom>
            <a:solidFill>
              <a:schemeClr val="bg1"/>
            </a:solidFill>
            <a:ln w="127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31520" tIns="274320" rtlCol="0" anchor="ctr"/>
            <a:lstStyle/>
            <a:p>
              <a:r>
                <a:rPr lang="en-US" sz="1050" dirty="0">
                  <a:solidFill>
                    <a:schemeClr val="tx1"/>
                  </a:solidFill>
                </a:rPr>
                <a:t>Reconciliation measures are usually combined into </a:t>
              </a:r>
              <a:r>
                <a:rPr lang="en-US" sz="1050" b="1" dirty="0">
                  <a:solidFill>
                    <a:schemeClr val="tx1"/>
                  </a:solidFill>
                </a:rPr>
                <a:t>one omnibus bill </a:t>
              </a:r>
              <a:r>
                <a:rPr lang="en-US" sz="1050" dirty="0">
                  <a:solidFill>
                    <a:schemeClr val="tx1"/>
                  </a:solidFill>
                </a:rPr>
                <a:t>and sent to the president for approval; if vetoed, Congress must pass a new budget resolution to start over</a:t>
              </a:r>
            </a:p>
          </p:txBody>
        </p:sp>
        <p:sp>
          <p:nvSpPr>
            <p:cNvPr id="7" name="Pentagon 3">
              <a:extLst>
                <a:ext uri="{FF2B5EF4-FFF2-40B4-BE49-F238E27FC236}">
                  <a16:creationId xmlns:a16="http://schemas.microsoft.com/office/drawing/2014/main" id="{0BA31159-51A6-E416-F8FF-F1C0A6BF8F11}"/>
                </a:ext>
              </a:extLst>
            </p:cNvPr>
            <p:cNvSpPr/>
            <p:nvPr/>
          </p:nvSpPr>
          <p:spPr>
            <a:xfrm>
              <a:off x="2431862" y="4959533"/>
              <a:ext cx="6858000" cy="228600"/>
            </a:xfrm>
            <a:prstGeom prst="roundRect">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rPr>
                <a:t>APPROVAL</a:t>
              </a:r>
            </a:p>
          </p:txBody>
        </p:sp>
        <p:sp>
          <p:nvSpPr>
            <p:cNvPr id="8" name="Rectangle: Rounded Corners 7">
              <a:extLst>
                <a:ext uri="{FF2B5EF4-FFF2-40B4-BE49-F238E27FC236}">
                  <a16:creationId xmlns:a16="http://schemas.microsoft.com/office/drawing/2014/main" id="{F5FE9E69-8F7E-BC08-17B0-C87E4FA1E485}"/>
                </a:ext>
              </a:extLst>
            </p:cNvPr>
            <p:cNvSpPr/>
            <p:nvPr/>
          </p:nvSpPr>
          <p:spPr>
            <a:xfrm>
              <a:off x="2431862" y="4034609"/>
              <a:ext cx="6858000" cy="822960"/>
            </a:xfrm>
            <a:prstGeom prst="roundRect">
              <a:avLst>
                <a:gd name="adj" fmla="val 6941"/>
              </a:avLst>
            </a:prstGeom>
            <a:solidFill>
              <a:schemeClr val="accent1">
                <a:lumMod val="20000"/>
                <a:lumOff val="8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31520" tIns="274320" rtlCol="0" anchor="ctr"/>
            <a:lstStyle/>
            <a:p>
              <a:r>
                <a:rPr lang="en-US" sz="1050" dirty="0">
                  <a:solidFill>
                    <a:schemeClr val="tx1"/>
                  </a:solidFill>
                </a:rPr>
                <a:t>The budget resolution includes instructions that mandate committees to create policies matching the budget; these bills can pass with a simple majority and have a </a:t>
              </a:r>
              <a:r>
                <a:rPr lang="en-US" sz="1050" b="1" dirty="0">
                  <a:solidFill>
                    <a:schemeClr val="tx1"/>
                  </a:solidFill>
                </a:rPr>
                <a:t>20-hour debate limit </a:t>
              </a:r>
              <a:r>
                <a:rPr lang="en-US" sz="1050" dirty="0">
                  <a:solidFill>
                    <a:schemeClr val="tx1"/>
                  </a:solidFill>
                </a:rPr>
                <a:t>in the Senate</a:t>
              </a:r>
            </a:p>
          </p:txBody>
        </p:sp>
        <p:sp>
          <p:nvSpPr>
            <p:cNvPr id="9" name="Pentagon 3">
              <a:extLst>
                <a:ext uri="{FF2B5EF4-FFF2-40B4-BE49-F238E27FC236}">
                  <a16:creationId xmlns:a16="http://schemas.microsoft.com/office/drawing/2014/main" id="{FAFBE906-CAAB-7F7E-82EA-36BDCBF19091}"/>
                </a:ext>
              </a:extLst>
            </p:cNvPr>
            <p:cNvSpPr/>
            <p:nvPr/>
          </p:nvSpPr>
          <p:spPr>
            <a:xfrm>
              <a:off x="2431862" y="4019369"/>
              <a:ext cx="6858000" cy="228600"/>
            </a:xfrm>
            <a:prstGeom prst="roundRect">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rPr>
                <a:t>BUDGET RECONCILIATION</a:t>
              </a:r>
            </a:p>
          </p:txBody>
        </p:sp>
        <p:sp>
          <p:nvSpPr>
            <p:cNvPr id="10" name="Rectangle: Rounded Corners 9">
              <a:extLst>
                <a:ext uri="{FF2B5EF4-FFF2-40B4-BE49-F238E27FC236}">
                  <a16:creationId xmlns:a16="http://schemas.microsoft.com/office/drawing/2014/main" id="{87676C6E-1773-1F7E-E3FB-97F2A6E10C14}"/>
                </a:ext>
              </a:extLst>
            </p:cNvPr>
            <p:cNvSpPr/>
            <p:nvPr/>
          </p:nvSpPr>
          <p:spPr>
            <a:xfrm>
              <a:off x="2431862" y="3063964"/>
              <a:ext cx="6858000" cy="868680"/>
            </a:xfrm>
            <a:prstGeom prst="roundRect">
              <a:avLst>
                <a:gd name="adj" fmla="val 6941"/>
              </a:avLst>
            </a:prstGeom>
            <a:solidFill>
              <a:schemeClr val="bg1"/>
            </a:solidFill>
            <a:ln w="127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31520" tIns="274320" rtlCol="0" anchor="ctr"/>
            <a:lstStyle/>
            <a:p>
              <a:r>
                <a:rPr lang="en-US" sz="1050" dirty="0">
                  <a:solidFill>
                    <a:schemeClr val="tx1"/>
                  </a:solidFill>
                </a:rPr>
                <a:t>The House and Senate convene to pass a </a:t>
              </a:r>
              <a:r>
                <a:rPr lang="en-US" sz="1050" b="1" dirty="0">
                  <a:solidFill>
                    <a:schemeClr val="tx1"/>
                  </a:solidFill>
                </a:rPr>
                <a:t>joint budget resolution</a:t>
              </a:r>
              <a:r>
                <a:rPr lang="en-US" sz="1050" dirty="0">
                  <a:solidFill>
                    <a:schemeClr val="tx1"/>
                  </a:solidFill>
                </a:rPr>
                <a:t>, broadly outlining federal revenue, spending, and debt over a specified time frame; these budget resolutions are </a:t>
              </a:r>
              <a:r>
                <a:rPr lang="en-US" sz="1050" b="1" dirty="0">
                  <a:solidFill>
                    <a:schemeClr val="tx1"/>
                  </a:solidFill>
                </a:rPr>
                <a:t>not subject to presidential sign-off</a:t>
              </a:r>
            </a:p>
          </p:txBody>
        </p:sp>
        <p:sp>
          <p:nvSpPr>
            <p:cNvPr id="11" name="Pentagon 3">
              <a:extLst>
                <a:ext uri="{FF2B5EF4-FFF2-40B4-BE49-F238E27FC236}">
                  <a16:creationId xmlns:a16="http://schemas.microsoft.com/office/drawing/2014/main" id="{4C286B18-5D95-61DB-FE89-1F6BD71B20A1}"/>
                </a:ext>
              </a:extLst>
            </p:cNvPr>
            <p:cNvSpPr/>
            <p:nvPr/>
          </p:nvSpPr>
          <p:spPr>
            <a:xfrm>
              <a:off x="2431862" y="3079204"/>
              <a:ext cx="6858000" cy="228600"/>
            </a:xfrm>
            <a:prstGeom prst="roundRect">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rPr>
                <a:t>BUDGET RESOLUTION</a:t>
              </a:r>
            </a:p>
          </p:txBody>
        </p:sp>
        <p:sp>
          <p:nvSpPr>
            <p:cNvPr id="12" name="Rectangle: Rounded Corners 11">
              <a:extLst>
                <a:ext uri="{FF2B5EF4-FFF2-40B4-BE49-F238E27FC236}">
                  <a16:creationId xmlns:a16="http://schemas.microsoft.com/office/drawing/2014/main" id="{4201B448-CF19-9313-5B31-D790B5746223}"/>
                </a:ext>
              </a:extLst>
            </p:cNvPr>
            <p:cNvSpPr/>
            <p:nvPr/>
          </p:nvSpPr>
          <p:spPr>
            <a:xfrm>
              <a:off x="2431862" y="2139039"/>
              <a:ext cx="6858000" cy="822960"/>
            </a:xfrm>
            <a:prstGeom prst="roundRect">
              <a:avLst>
                <a:gd name="adj" fmla="val 6941"/>
              </a:avLst>
            </a:prstGeom>
            <a:solidFill>
              <a:schemeClr val="accent1">
                <a:lumMod val="20000"/>
                <a:lumOff val="8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31520" tIns="274320" rtlCol="0" anchor="ctr"/>
            <a:lstStyle/>
            <a:p>
              <a:r>
                <a:rPr lang="en-US" sz="1050" dirty="0">
                  <a:solidFill>
                    <a:schemeClr val="tx1"/>
                  </a:solidFill>
                </a:rPr>
                <a:t>The president typically </a:t>
              </a:r>
              <a:r>
                <a:rPr lang="en-US" sz="1050" b="1" dirty="0">
                  <a:solidFill>
                    <a:schemeClr val="tx1"/>
                  </a:solidFill>
                </a:rPr>
                <a:t>submits a budget request to Congress in February </a:t>
              </a:r>
              <a:r>
                <a:rPr lang="en-US" sz="1050" dirty="0">
                  <a:solidFill>
                    <a:schemeClr val="tx1"/>
                  </a:solidFill>
                </a:rPr>
                <a:t>before House and Senate committees begin to markup a budget resolution, imposing instructions for reconciliation bills</a:t>
              </a:r>
            </a:p>
          </p:txBody>
        </p:sp>
        <p:sp>
          <p:nvSpPr>
            <p:cNvPr id="13" name="Pentagon 3">
              <a:extLst>
                <a:ext uri="{FF2B5EF4-FFF2-40B4-BE49-F238E27FC236}">
                  <a16:creationId xmlns:a16="http://schemas.microsoft.com/office/drawing/2014/main" id="{4CFFF764-0CEA-4878-3783-24016FF40226}"/>
                </a:ext>
              </a:extLst>
            </p:cNvPr>
            <p:cNvSpPr/>
            <p:nvPr/>
          </p:nvSpPr>
          <p:spPr>
            <a:xfrm>
              <a:off x="2431862" y="2139039"/>
              <a:ext cx="6858000" cy="228600"/>
            </a:xfrm>
            <a:prstGeom prst="round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rPr>
                <a:t>PRESIDENTIAL BUDGET REQUEST</a:t>
              </a:r>
            </a:p>
          </p:txBody>
        </p:sp>
        <p:sp>
          <p:nvSpPr>
            <p:cNvPr id="14" name="Rectangle 14">
              <a:extLst>
                <a:ext uri="{FF2B5EF4-FFF2-40B4-BE49-F238E27FC236}">
                  <a16:creationId xmlns:a16="http://schemas.microsoft.com/office/drawing/2014/main" id="{10CE47AF-C17B-6D6C-8B8D-5D0CCAF13517}"/>
                </a:ext>
              </a:extLst>
            </p:cNvPr>
            <p:cNvSpPr>
              <a:spLocks noChangeArrowheads="1"/>
            </p:cNvSpPr>
            <p:nvPr/>
          </p:nvSpPr>
          <p:spPr bwMode="auto">
            <a:xfrm>
              <a:off x="2431862" y="1135939"/>
              <a:ext cx="7339814" cy="476712"/>
            </a:xfrm>
            <a:prstGeom prst="rect">
              <a:avLst/>
            </a:prstGeom>
            <a:noFill/>
            <a:ln>
              <a:noFill/>
            </a:ln>
          </p:spPr>
          <p:txBody>
            <a:bodyPr anchor="ctr">
              <a:no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b="1" dirty="0">
                  <a:solidFill>
                    <a:schemeClr val="tx1">
                      <a:lumMod val="50000"/>
                      <a:lumOff val="50000"/>
                    </a:schemeClr>
                  </a:solidFill>
                  <a:latin typeface="+mn-lt"/>
                </a:rPr>
                <a:t>Budget reconciliation is a congressional procedure that allows for expedited consideration of certain tax, mandatory spending, and debt limit legislation</a:t>
              </a:r>
            </a:p>
          </p:txBody>
        </p:sp>
        <p:pic>
          <p:nvPicPr>
            <p:cNvPr id="15" name="Graphic 14">
              <a:extLst>
                <a:ext uri="{FF2B5EF4-FFF2-40B4-BE49-F238E27FC236}">
                  <a16:creationId xmlns:a16="http://schemas.microsoft.com/office/drawing/2014/main" id="{9EA7B982-CD16-D887-7A69-7A90FEDC8244}"/>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2558860" y="4313397"/>
              <a:ext cx="457200" cy="457200"/>
            </a:xfrm>
            <a:prstGeom prst="rect">
              <a:avLst/>
            </a:prstGeom>
          </p:spPr>
        </p:pic>
        <p:pic>
          <p:nvPicPr>
            <p:cNvPr id="16" name="Graphic 15">
              <a:extLst>
                <a:ext uri="{FF2B5EF4-FFF2-40B4-BE49-F238E27FC236}">
                  <a16:creationId xmlns:a16="http://schemas.microsoft.com/office/drawing/2014/main" id="{3F606C6C-9AE5-F440-C2CD-F998B0A2EDC2}"/>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2558860" y="5255334"/>
              <a:ext cx="457200" cy="457200"/>
            </a:xfrm>
            <a:prstGeom prst="rect">
              <a:avLst/>
            </a:prstGeom>
          </p:spPr>
        </p:pic>
        <p:sp>
          <p:nvSpPr>
            <p:cNvPr id="17" name="Rectangle 14">
              <a:extLst>
                <a:ext uri="{FF2B5EF4-FFF2-40B4-BE49-F238E27FC236}">
                  <a16:creationId xmlns:a16="http://schemas.microsoft.com/office/drawing/2014/main" id="{A339E604-89A3-1A6F-19CF-FDBC4E55B34D}"/>
                </a:ext>
              </a:extLst>
            </p:cNvPr>
            <p:cNvSpPr>
              <a:spLocks noChangeArrowheads="1"/>
            </p:cNvSpPr>
            <p:nvPr/>
          </p:nvSpPr>
          <p:spPr bwMode="auto">
            <a:xfrm>
              <a:off x="2431862" y="1734984"/>
              <a:ext cx="7339814" cy="365760"/>
            </a:xfrm>
            <a:prstGeom prst="rect">
              <a:avLst/>
            </a:prstGeom>
            <a:noFill/>
            <a:ln>
              <a:noFill/>
            </a:ln>
          </p:spPr>
          <p:txBody>
            <a:bodyPr anchor="ctr">
              <a:no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200" b="1" dirty="0">
                  <a:latin typeface="+mj-lt"/>
                </a:rPr>
                <a:t>Typical reconciliation process</a:t>
              </a:r>
            </a:p>
          </p:txBody>
        </p:sp>
        <p:pic>
          <p:nvPicPr>
            <p:cNvPr id="18" name="Graphic 17">
              <a:extLst>
                <a:ext uri="{FF2B5EF4-FFF2-40B4-BE49-F238E27FC236}">
                  <a16:creationId xmlns:a16="http://schemas.microsoft.com/office/drawing/2014/main" id="{94D45C8E-0F8E-6526-90B0-F7D93E75EAEE}"/>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2558860" y="2429523"/>
              <a:ext cx="457200" cy="457200"/>
            </a:xfrm>
            <a:prstGeom prst="rect">
              <a:avLst/>
            </a:prstGeom>
          </p:spPr>
        </p:pic>
        <p:pic>
          <p:nvPicPr>
            <p:cNvPr id="19" name="Graphic 18">
              <a:extLst>
                <a:ext uri="{FF2B5EF4-FFF2-40B4-BE49-F238E27FC236}">
                  <a16:creationId xmlns:a16="http://schemas.microsoft.com/office/drawing/2014/main" id="{26F2562B-7E16-8D81-EFB7-A7F91FA78F55}"/>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558860" y="3371460"/>
              <a:ext cx="457200" cy="457200"/>
            </a:xfrm>
            <a:prstGeom prst="rect">
              <a:avLst/>
            </a:prstGeom>
          </p:spPr>
        </p:pic>
      </p:grpSp>
    </p:spTree>
    <p:extLst>
      <p:ext uri="{BB962C8B-B14F-4D97-AF65-F5344CB8AC3E}">
        <p14:creationId xmlns:p14="http://schemas.microsoft.com/office/powerpoint/2010/main" val="1939313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FE10D-B6F9-E7A8-FC2E-48789A72186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3356DA-B0BC-DFA4-7725-F2F8A379E996}"/>
              </a:ext>
            </a:extLst>
          </p:cNvPr>
          <p:cNvSpPr>
            <a:spLocks noGrp="1"/>
          </p:cNvSpPr>
          <p:nvPr>
            <p:ph type="title"/>
          </p:nvPr>
        </p:nvSpPr>
        <p:spPr/>
        <p:txBody>
          <a:bodyPr/>
          <a:lstStyle/>
          <a:p>
            <a:r>
              <a:rPr lang="en-US" sz="3200" dirty="0"/>
              <a:t>Policy Through Reconciliation – 119th</a:t>
            </a:r>
          </a:p>
        </p:txBody>
      </p:sp>
      <p:grpSp>
        <p:nvGrpSpPr>
          <p:cNvPr id="25" name="Group 24">
            <a:extLst>
              <a:ext uri="{FF2B5EF4-FFF2-40B4-BE49-F238E27FC236}">
                <a16:creationId xmlns:a16="http://schemas.microsoft.com/office/drawing/2014/main" id="{20574108-84D9-BFE4-90A0-FDF7644FA7E7}"/>
              </a:ext>
            </a:extLst>
          </p:cNvPr>
          <p:cNvGrpSpPr/>
          <p:nvPr/>
        </p:nvGrpSpPr>
        <p:grpSpPr>
          <a:xfrm>
            <a:off x="2424684" y="1201039"/>
            <a:ext cx="7342632" cy="4455921"/>
            <a:chOff x="965201" y="1646935"/>
            <a:chExt cx="7342632" cy="4455921"/>
          </a:xfrm>
        </p:grpSpPr>
        <p:sp>
          <p:nvSpPr>
            <p:cNvPr id="2" name="Rectangle: Rounded Corners 1">
              <a:extLst>
                <a:ext uri="{FF2B5EF4-FFF2-40B4-BE49-F238E27FC236}">
                  <a16:creationId xmlns:a16="http://schemas.microsoft.com/office/drawing/2014/main" id="{AAE3BD6C-37FC-569A-FCAA-04CED958978B}"/>
                </a:ext>
              </a:extLst>
            </p:cNvPr>
            <p:cNvSpPr/>
            <p:nvPr/>
          </p:nvSpPr>
          <p:spPr>
            <a:xfrm>
              <a:off x="965201" y="1825711"/>
              <a:ext cx="7339814" cy="4277145"/>
            </a:xfrm>
            <a:prstGeom prst="roundRect">
              <a:avLst>
                <a:gd name="adj" fmla="val 2986"/>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822960" tIns="274320" bIns="68580" rtlCol="0" anchor="t"/>
            <a:lstStyle/>
            <a:p>
              <a:endParaRPr lang="en-US" sz="1100" dirty="0">
                <a:solidFill>
                  <a:schemeClr val="tx1"/>
                </a:solidFill>
              </a:endParaRPr>
            </a:p>
          </p:txBody>
        </p:sp>
        <p:sp>
          <p:nvSpPr>
            <p:cNvPr id="3" name="Pentagon 3">
              <a:extLst>
                <a:ext uri="{FF2B5EF4-FFF2-40B4-BE49-F238E27FC236}">
                  <a16:creationId xmlns:a16="http://schemas.microsoft.com/office/drawing/2014/main" id="{3648E3A2-5FFE-054F-2C7F-5944B29BDC9C}"/>
                </a:ext>
              </a:extLst>
            </p:cNvPr>
            <p:cNvSpPr/>
            <p:nvPr/>
          </p:nvSpPr>
          <p:spPr>
            <a:xfrm>
              <a:off x="965201" y="1646935"/>
              <a:ext cx="7342632" cy="293925"/>
            </a:xfrm>
            <a:prstGeom prst="roundRect">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rPr>
                <a:t>POSSIBLE PROVISIONS IN UPCOMING RECONCILIATION LEGISLATION</a:t>
              </a:r>
            </a:p>
          </p:txBody>
        </p:sp>
        <p:sp>
          <p:nvSpPr>
            <p:cNvPr id="4" name="Rounded Rectangle 36">
              <a:extLst>
                <a:ext uri="{FF2B5EF4-FFF2-40B4-BE49-F238E27FC236}">
                  <a16:creationId xmlns:a16="http://schemas.microsoft.com/office/drawing/2014/main" id="{D13CDB8D-D252-7B0E-2DCA-5DB2C8BA1C5C}"/>
                </a:ext>
              </a:extLst>
            </p:cNvPr>
            <p:cNvSpPr/>
            <p:nvPr/>
          </p:nvSpPr>
          <p:spPr>
            <a:xfrm>
              <a:off x="1136410" y="2129746"/>
              <a:ext cx="3383280" cy="640080"/>
            </a:xfrm>
            <a:prstGeom prst="roundRect">
              <a:avLst>
                <a:gd name="adj" fmla="val 10490"/>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8640" tIns="68580" bIns="685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Extend 2017 tax cuts and ban collecting taxes on tipped wages</a:t>
              </a:r>
              <a:endParaRPr kumimoji="0" lang="en-US" sz="1100" i="0" u="none" strike="noStrike" kern="1200" cap="none" spc="0" normalizeH="0" baseline="0" noProof="0" dirty="0">
                <a:ln>
                  <a:noFill/>
                </a:ln>
                <a:solidFill>
                  <a:schemeClr val="tx1"/>
                </a:solidFill>
                <a:effectLst/>
                <a:uLnTx/>
                <a:uFillTx/>
                <a:ea typeface="+mn-ea"/>
                <a:cs typeface="+mn-cs"/>
              </a:endParaRPr>
            </a:p>
          </p:txBody>
        </p:sp>
        <p:sp>
          <p:nvSpPr>
            <p:cNvPr id="6" name="Rounded Rectangle 36">
              <a:extLst>
                <a:ext uri="{FF2B5EF4-FFF2-40B4-BE49-F238E27FC236}">
                  <a16:creationId xmlns:a16="http://schemas.microsoft.com/office/drawing/2014/main" id="{2AEE62E4-9399-1F86-44B4-0135516BBB5C}"/>
                </a:ext>
              </a:extLst>
            </p:cNvPr>
            <p:cNvSpPr/>
            <p:nvPr/>
          </p:nvSpPr>
          <p:spPr>
            <a:xfrm>
              <a:off x="4723253" y="2129746"/>
              <a:ext cx="3383280" cy="640080"/>
            </a:xfrm>
            <a:prstGeom prst="roundRect">
              <a:avLst>
                <a:gd name="adj" fmla="val 10490"/>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8640" tIns="68580" bIns="685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Fund border security enhancements such as detention facility upgrades</a:t>
              </a:r>
              <a:endParaRPr kumimoji="0" lang="en-US" sz="1100" i="0" u="none" strike="noStrike" kern="1200" cap="none" spc="0" normalizeH="0" baseline="0" noProof="0" dirty="0">
                <a:ln>
                  <a:noFill/>
                </a:ln>
                <a:solidFill>
                  <a:schemeClr val="tx1"/>
                </a:solidFill>
                <a:effectLst/>
                <a:uLnTx/>
                <a:uFillTx/>
                <a:ea typeface="+mn-ea"/>
                <a:cs typeface="+mn-cs"/>
              </a:endParaRPr>
            </a:p>
          </p:txBody>
        </p:sp>
        <p:sp>
          <p:nvSpPr>
            <p:cNvPr id="7" name="Rounded Rectangle 36">
              <a:extLst>
                <a:ext uri="{FF2B5EF4-FFF2-40B4-BE49-F238E27FC236}">
                  <a16:creationId xmlns:a16="http://schemas.microsoft.com/office/drawing/2014/main" id="{47F84B91-3339-63CE-38EB-4ACF24CC92AC}"/>
                </a:ext>
              </a:extLst>
            </p:cNvPr>
            <p:cNvSpPr/>
            <p:nvPr/>
          </p:nvSpPr>
          <p:spPr>
            <a:xfrm>
              <a:off x="1136410" y="2914156"/>
              <a:ext cx="3383280" cy="640080"/>
            </a:xfrm>
            <a:prstGeom prst="roundRect">
              <a:avLst>
                <a:gd name="adj" fmla="val 10490"/>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8640" tIns="68580" bIns="685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solidFill>
                  <a:effectLst/>
                  <a:uLnTx/>
                  <a:uFillTx/>
                  <a:ea typeface="+mn-ea"/>
                  <a:cs typeface="+mn-cs"/>
                </a:rPr>
                <a:t>Raise the national debt ceiling</a:t>
              </a:r>
            </a:p>
          </p:txBody>
        </p:sp>
        <p:sp>
          <p:nvSpPr>
            <p:cNvPr id="8" name="Rounded Rectangle 36">
              <a:extLst>
                <a:ext uri="{FF2B5EF4-FFF2-40B4-BE49-F238E27FC236}">
                  <a16:creationId xmlns:a16="http://schemas.microsoft.com/office/drawing/2014/main" id="{C4B94A88-06A4-AB76-9278-977AF328ED13}"/>
                </a:ext>
              </a:extLst>
            </p:cNvPr>
            <p:cNvSpPr/>
            <p:nvPr/>
          </p:nvSpPr>
          <p:spPr>
            <a:xfrm>
              <a:off x="4723253" y="2914156"/>
              <a:ext cx="3383280" cy="640080"/>
            </a:xfrm>
            <a:prstGeom prst="roundRect">
              <a:avLst>
                <a:gd name="adj" fmla="val 10490"/>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8640" tIns="68580" bIns="685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solidFill>
                  <a:effectLst/>
                  <a:uLnTx/>
                  <a:uFillTx/>
                  <a:ea typeface="+mn-ea"/>
                  <a:cs typeface="+mn-cs"/>
                </a:rPr>
                <a:t>Institute per capita limits on Medicaid funding</a:t>
              </a:r>
            </a:p>
          </p:txBody>
        </p:sp>
        <p:sp>
          <p:nvSpPr>
            <p:cNvPr id="9" name="Rounded Rectangle 36">
              <a:extLst>
                <a:ext uri="{FF2B5EF4-FFF2-40B4-BE49-F238E27FC236}">
                  <a16:creationId xmlns:a16="http://schemas.microsoft.com/office/drawing/2014/main" id="{9E51BF7E-44A0-3458-5591-B02F77F43580}"/>
                </a:ext>
              </a:extLst>
            </p:cNvPr>
            <p:cNvSpPr/>
            <p:nvPr/>
          </p:nvSpPr>
          <p:spPr>
            <a:xfrm>
              <a:off x="1136410" y="3698566"/>
              <a:ext cx="3383280" cy="640080"/>
            </a:xfrm>
            <a:prstGeom prst="roundRect">
              <a:avLst>
                <a:gd name="adj" fmla="val 10490"/>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8640" tIns="68580" bIns="685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Link Medicaid eligibility to work requirements</a:t>
              </a:r>
              <a:endParaRPr kumimoji="0" lang="en-US" sz="1100" i="0" u="none" strike="noStrike" kern="1200" cap="none" spc="0" normalizeH="0" baseline="0" noProof="0" dirty="0">
                <a:ln>
                  <a:noFill/>
                </a:ln>
                <a:solidFill>
                  <a:schemeClr val="tx1"/>
                </a:solidFill>
                <a:effectLst/>
                <a:uLnTx/>
                <a:uFillTx/>
                <a:ea typeface="+mn-ea"/>
                <a:cs typeface="+mn-cs"/>
              </a:endParaRPr>
            </a:p>
          </p:txBody>
        </p:sp>
        <p:sp>
          <p:nvSpPr>
            <p:cNvPr id="10" name="Rounded Rectangle 36">
              <a:extLst>
                <a:ext uri="{FF2B5EF4-FFF2-40B4-BE49-F238E27FC236}">
                  <a16:creationId xmlns:a16="http://schemas.microsoft.com/office/drawing/2014/main" id="{7A9FFDDF-E4E0-7CC7-AB25-68E19A19048C}"/>
                </a:ext>
              </a:extLst>
            </p:cNvPr>
            <p:cNvSpPr/>
            <p:nvPr/>
          </p:nvSpPr>
          <p:spPr>
            <a:xfrm>
              <a:off x="4723253" y="3698566"/>
              <a:ext cx="3383280" cy="640080"/>
            </a:xfrm>
            <a:prstGeom prst="roundRect">
              <a:avLst>
                <a:gd name="adj" fmla="val 10490"/>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8640" tIns="68580" bIns="685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solidFill>
                  <a:effectLst/>
                  <a:uLnTx/>
                  <a:uFillTx/>
                  <a:ea typeface="+mn-ea"/>
                  <a:cs typeface="+mn-cs"/>
                </a:rPr>
                <a:t>Offer equal Medicaid funding for children, working adults, and disabled adults</a:t>
              </a:r>
            </a:p>
          </p:txBody>
        </p:sp>
        <p:sp>
          <p:nvSpPr>
            <p:cNvPr id="11" name="Rounded Rectangle 36">
              <a:extLst>
                <a:ext uri="{FF2B5EF4-FFF2-40B4-BE49-F238E27FC236}">
                  <a16:creationId xmlns:a16="http://schemas.microsoft.com/office/drawing/2014/main" id="{19BC016E-ACC6-DEEC-1B4E-507FC98417B0}"/>
                </a:ext>
              </a:extLst>
            </p:cNvPr>
            <p:cNvSpPr/>
            <p:nvPr/>
          </p:nvSpPr>
          <p:spPr>
            <a:xfrm>
              <a:off x="1136410" y="4482977"/>
              <a:ext cx="3383280" cy="640080"/>
            </a:xfrm>
            <a:prstGeom prst="roundRect">
              <a:avLst>
                <a:gd name="adj" fmla="val 10490"/>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8640" tIns="68580" bIns="685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solidFill>
                  <a:effectLst/>
                  <a:uLnTx/>
                  <a:uFillTx/>
                  <a:ea typeface="+mn-ea"/>
                  <a:cs typeface="+mn-cs"/>
                </a:rPr>
                <a:t>Restrict eligibility to ACA health plans to US citizens</a:t>
              </a:r>
            </a:p>
          </p:txBody>
        </p:sp>
        <p:sp>
          <p:nvSpPr>
            <p:cNvPr id="12" name="Rounded Rectangle 36">
              <a:extLst>
                <a:ext uri="{FF2B5EF4-FFF2-40B4-BE49-F238E27FC236}">
                  <a16:creationId xmlns:a16="http://schemas.microsoft.com/office/drawing/2014/main" id="{16E433BD-EF11-1355-043A-E94D20DA64D6}"/>
                </a:ext>
              </a:extLst>
            </p:cNvPr>
            <p:cNvSpPr/>
            <p:nvPr/>
          </p:nvSpPr>
          <p:spPr>
            <a:xfrm>
              <a:off x="4723253" y="4482977"/>
              <a:ext cx="3383280" cy="640080"/>
            </a:xfrm>
            <a:prstGeom prst="roundRect">
              <a:avLst>
                <a:gd name="adj" fmla="val 10490"/>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8640" tIns="68580" bIns="685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solidFill>
                  <a:effectLst/>
                  <a:uLnTx/>
                  <a:uFillTx/>
                  <a:ea typeface="+mn-ea"/>
                  <a:cs typeface="+mn-cs"/>
                </a:rPr>
                <a:t>Establish site-neutral Medicare payments for outpatient care</a:t>
              </a:r>
            </a:p>
          </p:txBody>
        </p:sp>
        <p:sp>
          <p:nvSpPr>
            <p:cNvPr id="13" name="Rounded Rectangle 36">
              <a:extLst>
                <a:ext uri="{FF2B5EF4-FFF2-40B4-BE49-F238E27FC236}">
                  <a16:creationId xmlns:a16="http://schemas.microsoft.com/office/drawing/2014/main" id="{15617CE7-766C-611F-ED91-0A40C22E725B}"/>
                </a:ext>
              </a:extLst>
            </p:cNvPr>
            <p:cNvSpPr/>
            <p:nvPr/>
          </p:nvSpPr>
          <p:spPr>
            <a:xfrm>
              <a:off x="1136410" y="5267388"/>
              <a:ext cx="3383280" cy="640080"/>
            </a:xfrm>
            <a:prstGeom prst="roundRect">
              <a:avLst>
                <a:gd name="adj" fmla="val 10490"/>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8640" tIns="68580" bIns="685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solidFill>
                  <a:effectLst/>
                  <a:uLnTx/>
                  <a:uFillTx/>
                  <a:ea typeface="+mn-ea"/>
                  <a:cs typeface="+mn-cs"/>
                </a:rPr>
                <a:t>Cut grants and tax credits for green energy in the Inflation Reduction Act</a:t>
              </a:r>
            </a:p>
          </p:txBody>
        </p:sp>
        <p:sp>
          <p:nvSpPr>
            <p:cNvPr id="14" name="Rounded Rectangle 36">
              <a:extLst>
                <a:ext uri="{FF2B5EF4-FFF2-40B4-BE49-F238E27FC236}">
                  <a16:creationId xmlns:a16="http://schemas.microsoft.com/office/drawing/2014/main" id="{8E9EC998-38F8-536B-1831-76D3519ED4BC}"/>
                </a:ext>
              </a:extLst>
            </p:cNvPr>
            <p:cNvSpPr/>
            <p:nvPr/>
          </p:nvSpPr>
          <p:spPr>
            <a:xfrm>
              <a:off x="4723253" y="5267388"/>
              <a:ext cx="3383280" cy="640080"/>
            </a:xfrm>
            <a:prstGeom prst="roundRect">
              <a:avLst>
                <a:gd name="adj" fmla="val 10490"/>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8640" tIns="68580" bIns="685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solidFill>
                  <a:effectLst/>
                  <a:uLnTx/>
                  <a:uFillTx/>
                  <a:ea typeface="+mn-ea"/>
                  <a:cs typeface="+mn-cs"/>
                </a:rPr>
                <a:t>Allow increased mining</a:t>
              </a:r>
              <a:r>
                <a:rPr lang="en-US" sz="1100" dirty="0">
                  <a:solidFill>
                    <a:schemeClr val="tx1"/>
                  </a:solidFill>
                </a:rPr>
                <a:t>, </a:t>
              </a:r>
              <a:r>
                <a:rPr kumimoji="0" lang="en-US" sz="1100" i="0" u="none" strike="noStrike" kern="1200" cap="none" spc="0" normalizeH="0" baseline="0" noProof="0" dirty="0">
                  <a:ln>
                    <a:noFill/>
                  </a:ln>
                  <a:solidFill>
                    <a:schemeClr val="tx1"/>
                  </a:solidFill>
                  <a:effectLst/>
                  <a:uLnTx/>
                  <a:uFillTx/>
                  <a:ea typeface="+mn-ea"/>
                  <a:cs typeface="+mn-cs"/>
                </a:rPr>
                <a:t>oil, and gas drilling operations</a:t>
              </a:r>
            </a:p>
          </p:txBody>
        </p:sp>
        <p:pic>
          <p:nvPicPr>
            <p:cNvPr id="15" name="Graphic 14">
              <a:extLst>
                <a:ext uri="{FF2B5EF4-FFF2-40B4-BE49-F238E27FC236}">
                  <a16:creationId xmlns:a16="http://schemas.microsoft.com/office/drawing/2014/main" id="{D4F77818-8BC4-17B2-AFFF-75F4CF92211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4824332" y="3833256"/>
              <a:ext cx="365760" cy="365760"/>
            </a:xfrm>
            <a:prstGeom prst="rect">
              <a:avLst/>
            </a:prstGeom>
          </p:spPr>
        </p:pic>
        <p:pic>
          <p:nvPicPr>
            <p:cNvPr id="16" name="Graphic 15">
              <a:extLst>
                <a:ext uri="{FF2B5EF4-FFF2-40B4-BE49-F238E27FC236}">
                  <a16:creationId xmlns:a16="http://schemas.microsoft.com/office/drawing/2014/main" id="{1A79E790-23B4-656F-B20F-D5FDDAE86DC0}"/>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4824332" y="5404548"/>
              <a:ext cx="365760" cy="365760"/>
            </a:xfrm>
            <a:prstGeom prst="rect">
              <a:avLst/>
            </a:prstGeom>
          </p:spPr>
        </p:pic>
        <p:pic>
          <p:nvPicPr>
            <p:cNvPr id="17" name="Graphic 16">
              <a:extLst>
                <a:ext uri="{FF2B5EF4-FFF2-40B4-BE49-F238E27FC236}">
                  <a16:creationId xmlns:a16="http://schemas.microsoft.com/office/drawing/2014/main" id="{7B9B5139-7F1A-2C01-4907-41D77FE9D61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242367" y="5404548"/>
              <a:ext cx="365760" cy="365760"/>
            </a:xfrm>
            <a:prstGeom prst="rect">
              <a:avLst/>
            </a:prstGeom>
          </p:spPr>
        </p:pic>
        <p:pic>
          <p:nvPicPr>
            <p:cNvPr id="18" name="Graphic 17">
              <a:extLst>
                <a:ext uri="{FF2B5EF4-FFF2-40B4-BE49-F238E27FC236}">
                  <a16:creationId xmlns:a16="http://schemas.microsoft.com/office/drawing/2014/main" id="{28863BBE-549A-DD0E-F1A1-FB45624478BB}"/>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242367" y="4621644"/>
              <a:ext cx="365760" cy="365760"/>
            </a:xfrm>
            <a:prstGeom prst="rect">
              <a:avLst/>
            </a:prstGeom>
          </p:spPr>
        </p:pic>
        <p:pic>
          <p:nvPicPr>
            <p:cNvPr id="19" name="Graphic 18">
              <a:extLst>
                <a:ext uri="{FF2B5EF4-FFF2-40B4-BE49-F238E27FC236}">
                  <a16:creationId xmlns:a16="http://schemas.microsoft.com/office/drawing/2014/main" id="{DC22ED8A-CFF6-F0A9-89DB-BC161B406DE1}"/>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242367" y="3838741"/>
              <a:ext cx="365760" cy="365760"/>
            </a:xfrm>
            <a:prstGeom prst="rect">
              <a:avLst/>
            </a:prstGeom>
          </p:spPr>
        </p:pic>
        <p:pic>
          <p:nvPicPr>
            <p:cNvPr id="20" name="Graphic 19">
              <a:extLst>
                <a:ext uri="{FF2B5EF4-FFF2-40B4-BE49-F238E27FC236}">
                  <a16:creationId xmlns:a16="http://schemas.microsoft.com/office/drawing/2014/main" id="{0E5F60D7-7601-BA8F-46DD-F7477CD68F2B}"/>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4824332" y="4618902"/>
              <a:ext cx="365760" cy="365760"/>
            </a:xfrm>
            <a:prstGeom prst="rect">
              <a:avLst/>
            </a:prstGeom>
          </p:spPr>
        </p:pic>
        <p:pic>
          <p:nvPicPr>
            <p:cNvPr id="21" name="Graphic 20">
              <a:extLst>
                <a:ext uri="{FF2B5EF4-FFF2-40B4-BE49-F238E27FC236}">
                  <a16:creationId xmlns:a16="http://schemas.microsoft.com/office/drawing/2014/main" id="{64B02F6F-F239-D21C-8C7C-C7520823D649}"/>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4824332" y="3047611"/>
              <a:ext cx="365760" cy="365760"/>
            </a:xfrm>
            <a:prstGeom prst="rect">
              <a:avLst/>
            </a:prstGeom>
          </p:spPr>
        </p:pic>
        <p:pic>
          <p:nvPicPr>
            <p:cNvPr id="22" name="Graphic 21">
              <a:extLst>
                <a:ext uri="{FF2B5EF4-FFF2-40B4-BE49-F238E27FC236}">
                  <a16:creationId xmlns:a16="http://schemas.microsoft.com/office/drawing/2014/main" id="{4EDA958D-8B7E-94C0-4A3D-28EC586B71B4}"/>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1242367" y="2272935"/>
              <a:ext cx="365760" cy="365760"/>
            </a:xfrm>
            <a:prstGeom prst="rect">
              <a:avLst/>
            </a:prstGeom>
          </p:spPr>
        </p:pic>
        <p:pic>
          <p:nvPicPr>
            <p:cNvPr id="23" name="Graphic 22">
              <a:extLst>
                <a:ext uri="{FF2B5EF4-FFF2-40B4-BE49-F238E27FC236}">
                  <a16:creationId xmlns:a16="http://schemas.microsoft.com/office/drawing/2014/main" id="{E76BE830-4E2C-39AE-F279-FBC943B5287C}"/>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242367" y="3055838"/>
              <a:ext cx="365760" cy="365760"/>
            </a:xfrm>
            <a:prstGeom prst="rect">
              <a:avLst/>
            </a:prstGeom>
          </p:spPr>
        </p:pic>
        <p:pic>
          <p:nvPicPr>
            <p:cNvPr id="24" name="Graphic 23">
              <a:extLst>
                <a:ext uri="{FF2B5EF4-FFF2-40B4-BE49-F238E27FC236}">
                  <a16:creationId xmlns:a16="http://schemas.microsoft.com/office/drawing/2014/main" id="{FC229B76-7236-8C11-11FF-47CE44A89E69}"/>
                </a:ext>
              </a:extLst>
            </p:cNvPr>
            <p:cNvPicPr>
              <a:picLocks/>
            </p:cNvPicPr>
            <p:nvPr/>
          </p:nvPicPr>
          <p:blipFill>
            <a:blip r:embed="rId20">
              <a:extLst>
                <a:ext uri="{96DAC541-7B7A-43D3-8B79-37D633B846F1}">
                  <asvg:svgBlip xmlns:asvg="http://schemas.microsoft.com/office/drawing/2016/SVG/main" r:embed="rId21"/>
                </a:ext>
              </a:extLst>
            </a:blip>
            <a:stretch>
              <a:fillRect/>
            </a:stretch>
          </p:blipFill>
          <p:spPr>
            <a:xfrm>
              <a:off x="4824332" y="2261966"/>
              <a:ext cx="365760" cy="365760"/>
            </a:xfrm>
            <a:prstGeom prst="rect">
              <a:avLst/>
            </a:prstGeom>
          </p:spPr>
        </p:pic>
      </p:grpSp>
    </p:spTree>
    <p:extLst>
      <p:ext uri="{BB962C8B-B14F-4D97-AF65-F5344CB8AC3E}">
        <p14:creationId xmlns:p14="http://schemas.microsoft.com/office/powerpoint/2010/main" val="3225246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3200" dirty="0"/>
              <a:t>Data Backs Advocacy</a:t>
            </a:r>
          </a:p>
        </p:txBody>
      </p:sp>
      <p:sp>
        <p:nvSpPr>
          <p:cNvPr id="2" name="Rounded Rectangle 34">
            <a:extLst>
              <a:ext uri="{FF2B5EF4-FFF2-40B4-BE49-F238E27FC236}">
                <a16:creationId xmlns:a16="http://schemas.microsoft.com/office/drawing/2014/main" id="{E59B0088-4D79-7896-471C-B37A5381C028}"/>
              </a:ext>
            </a:extLst>
          </p:cNvPr>
          <p:cNvSpPr/>
          <p:nvPr/>
        </p:nvSpPr>
        <p:spPr>
          <a:xfrm>
            <a:off x="2701034" y="1424622"/>
            <a:ext cx="7342632" cy="4297680"/>
          </a:xfrm>
          <a:prstGeom prst="roundRect">
            <a:avLst>
              <a:gd name="adj" fmla="val 3206"/>
            </a:avLst>
          </a:prstGeom>
          <a:noFill/>
          <a:ln w="12700">
            <a:solidFill>
              <a:schemeClr val="bg2"/>
            </a:solidFill>
          </a:ln>
        </p:spPr>
        <p:style>
          <a:lnRef idx="2">
            <a:schemeClr val="dk1"/>
          </a:lnRef>
          <a:fillRef idx="1">
            <a:schemeClr val="lt1"/>
          </a:fillRef>
          <a:effectRef idx="0">
            <a:schemeClr val="dk1"/>
          </a:effectRef>
          <a:fontRef idx="minor">
            <a:schemeClr val="dk1"/>
          </a:fontRef>
        </p:style>
        <p:txBody>
          <a:bodyPr tIns="45720" rtlCol="0" anchor="t"/>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56C5B5">
                    <a:lumMod val="75000"/>
                  </a:srgbClr>
                </a:solidFill>
                <a:effectLst/>
                <a:uLnTx/>
                <a:uFillTx/>
                <a:latin typeface="Arial" panose="020B0604020202020204"/>
                <a:ea typeface="+mn-ea"/>
                <a:cs typeface="+mn-cs"/>
              </a:rPr>
              <a:t>INFLUENCE OF ADVOCACY STRATEGIES DIRECTED AT A MEMBER’S WASHINGTON OFFICE</a:t>
            </a:r>
          </a:p>
        </p:txBody>
      </p:sp>
      <p:sp>
        <p:nvSpPr>
          <p:cNvPr id="5" name="Google Shape;2142;p66">
            <a:extLst>
              <a:ext uri="{FF2B5EF4-FFF2-40B4-BE49-F238E27FC236}">
                <a16:creationId xmlns:a16="http://schemas.microsoft.com/office/drawing/2014/main" id="{6025B2D3-3CF7-532A-88C1-A2FEBCC454EF}"/>
              </a:ext>
            </a:extLst>
          </p:cNvPr>
          <p:cNvSpPr/>
          <p:nvPr/>
        </p:nvSpPr>
        <p:spPr>
          <a:xfrm>
            <a:off x="2824057" y="1744649"/>
            <a:ext cx="3657600" cy="274320"/>
          </a:xfrm>
          <a:prstGeom prst="roundRect">
            <a:avLst>
              <a:gd name="adj" fmla="val 3206"/>
            </a:avLst>
          </a:prstGeom>
          <a:no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23695F"/>
              </a:buClr>
              <a:buSzPts val="1000"/>
              <a:buFont typeface="Arial"/>
              <a:buNone/>
              <a:tabLst/>
              <a:defRPr/>
            </a:pPr>
            <a:r>
              <a:rPr kumimoji="0" lang="en-US" sz="1000" b="1" i="0" u="none" strike="noStrike" kern="1200" cap="none" spc="0" normalizeH="0" baseline="0" noProof="0" dirty="0">
                <a:ln>
                  <a:noFill/>
                </a:ln>
                <a:solidFill>
                  <a:srgbClr val="56C5B5">
                    <a:lumMod val="50000"/>
                  </a:srgbClr>
                </a:solidFill>
                <a:effectLst/>
                <a:uLnTx/>
                <a:uFillTx/>
                <a:latin typeface="Arial" panose="020B0604020202020204"/>
                <a:ea typeface="Arial"/>
                <a:cs typeface="Arial"/>
                <a:sym typeface="Arial"/>
              </a:rPr>
              <a:t>■</a:t>
            </a:r>
            <a:r>
              <a:rPr kumimoji="0" lang="en-US" sz="10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A lot of positive influence   </a:t>
            </a:r>
            <a:r>
              <a:rPr kumimoji="0" lang="en-US" sz="1000" b="1" i="0" u="none" strike="noStrike" kern="1200" cap="none" spc="0" normalizeH="0" baseline="0" noProof="0" dirty="0">
                <a:ln>
                  <a:noFill/>
                </a:ln>
                <a:solidFill>
                  <a:srgbClr val="56C5B5"/>
                </a:solidFill>
                <a:effectLst/>
                <a:uLnTx/>
                <a:uFillTx/>
                <a:latin typeface="Arial" panose="020B0604020202020204"/>
                <a:ea typeface="Arial"/>
                <a:cs typeface="Arial"/>
                <a:sym typeface="Arial"/>
              </a:rPr>
              <a:t>■</a:t>
            </a:r>
            <a:r>
              <a:rPr kumimoji="0" lang="en-US" sz="10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Some positive influence</a:t>
            </a:r>
          </a:p>
        </p:txBody>
      </p:sp>
      <p:graphicFrame>
        <p:nvGraphicFramePr>
          <p:cNvPr id="6" name="Chart 5">
            <a:extLst>
              <a:ext uri="{FF2B5EF4-FFF2-40B4-BE49-F238E27FC236}">
                <a16:creationId xmlns:a16="http://schemas.microsoft.com/office/drawing/2014/main" id="{227DB1AC-1CE7-5004-9C3C-76541DB044E4}"/>
              </a:ext>
            </a:extLst>
          </p:cNvPr>
          <p:cNvGraphicFramePr>
            <a:graphicFrameLocks/>
          </p:cNvGraphicFramePr>
          <p:nvPr/>
        </p:nvGraphicFramePr>
        <p:xfrm>
          <a:off x="2760470" y="2156142"/>
          <a:ext cx="7223760" cy="35661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47629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3200" dirty="0"/>
              <a:t>Success Takes Time</a:t>
            </a:r>
          </a:p>
        </p:txBody>
      </p:sp>
      <p:sp>
        <p:nvSpPr>
          <p:cNvPr id="2" name="Rectangle: Rounded Corners 1">
            <a:extLst>
              <a:ext uri="{FF2B5EF4-FFF2-40B4-BE49-F238E27FC236}">
                <a16:creationId xmlns:a16="http://schemas.microsoft.com/office/drawing/2014/main" id="{709B421F-36ED-103F-CF93-1EB4A8DA1C89}"/>
              </a:ext>
            </a:extLst>
          </p:cNvPr>
          <p:cNvSpPr/>
          <p:nvPr/>
        </p:nvSpPr>
        <p:spPr>
          <a:xfrm>
            <a:off x="8138474" y="2141302"/>
            <a:ext cx="1280160" cy="3535037"/>
          </a:xfrm>
          <a:prstGeom prst="roundRect">
            <a:avLst>
              <a:gd name="adj" fmla="val 7119"/>
            </a:avLst>
          </a:prstGeom>
          <a:solidFill>
            <a:schemeClr val="accent1">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1F840236-0105-8400-61A2-8D23FDDDCDD2}"/>
              </a:ext>
            </a:extLst>
          </p:cNvPr>
          <p:cNvSpPr/>
          <p:nvPr/>
        </p:nvSpPr>
        <p:spPr>
          <a:xfrm>
            <a:off x="2829055" y="2141302"/>
            <a:ext cx="1280160" cy="3535037"/>
          </a:xfrm>
          <a:prstGeom prst="roundRect">
            <a:avLst>
              <a:gd name="adj" fmla="val 7119"/>
            </a:avLst>
          </a:prstGeom>
          <a:solidFill>
            <a:schemeClr val="accent1">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ounded Rectangle 34">
            <a:extLst>
              <a:ext uri="{FF2B5EF4-FFF2-40B4-BE49-F238E27FC236}">
                <a16:creationId xmlns:a16="http://schemas.microsoft.com/office/drawing/2014/main" id="{74466A84-6771-6B98-00EA-12BE5D558117}"/>
              </a:ext>
            </a:extLst>
          </p:cNvPr>
          <p:cNvSpPr/>
          <p:nvPr/>
        </p:nvSpPr>
        <p:spPr>
          <a:xfrm>
            <a:off x="2546119" y="1424622"/>
            <a:ext cx="7342632" cy="4297680"/>
          </a:xfrm>
          <a:prstGeom prst="roundRect">
            <a:avLst>
              <a:gd name="adj" fmla="val 3206"/>
            </a:avLst>
          </a:prstGeom>
          <a:noFill/>
          <a:ln w="12700">
            <a:solidFill>
              <a:schemeClr val="bg2"/>
            </a:solidFill>
          </a:ln>
        </p:spPr>
        <p:style>
          <a:lnRef idx="2">
            <a:schemeClr val="dk1"/>
          </a:lnRef>
          <a:fillRef idx="1">
            <a:schemeClr val="lt1"/>
          </a:fillRef>
          <a:effectRef idx="0">
            <a:schemeClr val="dk1"/>
          </a:effectRef>
          <a:fontRef idx="minor">
            <a:schemeClr val="dk1"/>
          </a:fontRef>
        </p:style>
        <p:txBody>
          <a:bodyPr tIns="45720" rtlCol="0" anchor="t"/>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56C5B5">
                    <a:lumMod val="75000"/>
                  </a:srgbClr>
                </a:solidFill>
                <a:effectLst/>
                <a:uLnTx/>
                <a:uFillTx/>
                <a:latin typeface="Arial" panose="020B0604020202020204"/>
                <a:ea typeface="+mn-ea"/>
                <a:cs typeface="+mn-cs"/>
              </a:rPr>
              <a:t>BILLS AND RESOLUTIONS BY STATUS</a:t>
            </a:r>
          </a:p>
        </p:txBody>
      </p:sp>
      <p:sp>
        <p:nvSpPr>
          <p:cNvPr id="7" name="Google Shape;2142;p66">
            <a:extLst>
              <a:ext uri="{FF2B5EF4-FFF2-40B4-BE49-F238E27FC236}">
                <a16:creationId xmlns:a16="http://schemas.microsoft.com/office/drawing/2014/main" id="{58A422D0-7846-93AA-7864-8D7656F95E3E}"/>
              </a:ext>
            </a:extLst>
          </p:cNvPr>
          <p:cNvSpPr/>
          <p:nvPr/>
        </p:nvSpPr>
        <p:spPr>
          <a:xfrm>
            <a:off x="2669142" y="1744649"/>
            <a:ext cx="3657600" cy="274320"/>
          </a:xfrm>
          <a:prstGeom prst="roundRect">
            <a:avLst>
              <a:gd name="adj" fmla="val 3206"/>
            </a:avLst>
          </a:prstGeom>
          <a:no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23695F"/>
              </a:buClr>
              <a:buSzPts val="1000"/>
              <a:buFontTx/>
              <a:buNone/>
              <a:tabLst/>
              <a:defRPr/>
            </a:pPr>
            <a:r>
              <a:rPr kumimoji="0" lang="en-US" sz="1000" b="1" i="0" u="none" strike="noStrike" kern="1200" cap="none" spc="0" normalizeH="0" baseline="0" noProof="0" dirty="0">
                <a:ln>
                  <a:noFill/>
                </a:ln>
                <a:solidFill>
                  <a:srgbClr val="56C5B5">
                    <a:lumMod val="60000"/>
                    <a:lumOff val="40000"/>
                  </a:srgbClr>
                </a:solidFill>
                <a:effectLst/>
                <a:uLnTx/>
                <a:uFillTx/>
                <a:latin typeface="Arial" panose="020B0604020202020204"/>
                <a:ea typeface="Arial"/>
                <a:cs typeface="Arial"/>
                <a:sym typeface="Arial"/>
              </a:rPr>
              <a:t>■</a:t>
            </a:r>
            <a:r>
              <a:rPr kumimoji="0" lang="en-US" sz="10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116</a:t>
            </a:r>
            <a:r>
              <a:rPr kumimoji="0" lang="en-US" sz="1000" b="1" i="0" u="none" strike="noStrike" kern="1200" cap="none" spc="0" normalizeH="0" baseline="30000" noProof="0" dirty="0">
                <a:ln>
                  <a:noFill/>
                </a:ln>
                <a:solidFill>
                  <a:srgbClr val="000000"/>
                </a:solidFill>
                <a:effectLst/>
                <a:uLnTx/>
                <a:uFillTx/>
                <a:latin typeface="Arial" panose="020B0604020202020204"/>
                <a:ea typeface="Arial"/>
                <a:cs typeface="Arial"/>
                <a:sym typeface="Arial"/>
              </a:rPr>
              <a:t>th</a:t>
            </a:r>
            <a:r>
              <a:rPr kumimoji="0" lang="en-US" sz="10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Congress   </a:t>
            </a:r>
            <a:r>
              <a:rPr kumimoji="0" lang="en-US" sz="1000" b="1" i="0" u="none" strike="noStrike" kern="1200" cap="none" spc="0" normalizeH="0" baseline="0" noProof="0" dirty="0">
                <a:ln>
                  <a:noFill/>
                </a:ln>
                <a:solidFill>
                  <a:srgbClr val="56C5B5"/>
                </a:solidFill>
                <a:effectLst/>
                <a:uLnTx/>
                <a:uFillTx/>
                <a:latin typeface="Arial" panose="020B0604020202020204"/>
                <a:ea typeface="Arial"/>
                <a:cs typeface="Arial"/>
                <a:sym typeface="Arial"/>
              </a:rPr>
              <a:t>■</a:t>
            </a:r>
            <a:r>
              <a:rPr kumimoji="0" lang="en-US" sz="10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117</a:t>
            </a:r>
            <a:r>
              <a:rPr kumimoji="0" lang="en-US" sz="1000" b="1" i="0" u="none" strike="noStrike" kern="1200" cap="none" spc="0" normalizeH="0" baseline="30000" noProof="0" dirty="0">
                <a:ln>
                  <a:noFill/>
                </a:ln>
                <a:solidFill>
                  <a:srgbClr val="000000"/>
                </a:solidFill>
                <a:effectLst/>
                <a:uLnTx/>
                <a:uFillTx/>
                <a:latin typeface="Arial" panose="020B0604020202020204"/>
                <a:ea typeface="Arial"/>
                <a:cs typeface="Arial"/>
                <a:sym typeface="Arial"/>
              </a:rPr>
              <a:t>th</a:t>
            </a:r>
            <a:r>
              <a:rPr kumimoji="0" lang="en-US" sz="10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Congress   </a:t>
            </a:r>
            <a:r>
              <a:rPr kumimoji="0" lang="en-US" sz="1000" b="1" i="0" u="none" strike="noStrike" kern="1200" cap="none" spc="0" normalizeH="0" baseline="0" noProof="0" dirty="0">
                <a:ln>
                  <a:noFill/>
                </a:ln>
                <a:solidFill>
                  <a:srgbClr val="56C5B5">
                    <a:lumMod val="50000"/>
                  </a:srgbClr>
                </a:solidFill>
                <a:effectLst/>
                <a:uLnTx/>
                <a:uFillTx/>
                <a:latin typeface="Arial" panose="020B0604020202020204"/>
                <a:ea typeface="Arial"/>
                <a:cs typeface="Arial"/>
                <a:sym typeface="Arial"/>
              </a:rPr>
              <a:t>■</a:t>
            </a:r>
            <a:r>
              <a:rPr kumimoji="0" lang="en-US" sz="10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118</a:t>
            </a:r>
            <a:r>
              <a:rPr kumimoji="0" lang="en-US" sz="1000" b="1" i="0" u="none" strike="noStrike" kern="1200" cap="none" spc="0" normalizeH="0" baseline="30000" noProof="0" dirty="0">
                <a:ln>
                  <a:noFill/>
                </a:ln>
                <a:solidFill>
                  <a:srgbClr val="000000"/>
                </a:solidFill>
                <a:effectLst/>
                <a:uLnTx/>
                <a:uFillTx/>
                <a:latin typeface="Arial" panose="020B0604020202020204"/>
                <a:ea typeface="Arial"/>
                <a:cs typeface="Arial"/>
                <a:sym typeface="Arial"/>
              </a:rPr>
              <a:t>th</a:t>
            </a:r>
            <a:r>
              <a:rPr kumimoji="0" lang="en-US" sz="10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Congress</a:t>
            </a:r>
          </a:p>
        </p:txBody>
      </p:sp>
      <p:graphicFrame>
        <p:nvGraphicFramePr>
          <p:cNvPr id="8" name="Chart 7">
            <a:extLst>
              <a:ext uri="{FF2B5EF4-FFF2-40B4-BE49-F238E27FC236}">
                <a16:creationId xmlns:a16="http://schemas.microsoft.com/office/drawing/2014/main" id="{399C4AAB-5A8B-EEFD-2589-7AAB91A6B30F}"/>
              </a:ext>
            </a:extLst>
          </p:cNvPr>
          <p:cNvGraphicFramePr/>
          <p:nvPr/>
        </p:nvGraphicFramePr>
        <p:xfrm>
          <a:off x="2815361" y="2018969"/>
          <a:ext cx="66294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Rounded Corners 8">
            <a:extLst>
              <a:ext uri="{FF2B5EF4-FFF2-40B4-BE49-F238E27FC236}">
                <a16:creationId xmlns:a16="http://schemas.microsoft.com/office/drawing/2014/main" id="{D88356A6-10B0-B338-CB9A-005041DDE20A}"/>
              </a:ext>
            </a:extLst>
          </p:cNvPr>
          <p:cNvSpPr/>
          <p:nvPr/>
        </p:nvSpPr>
        <p:spPr>
          <a:xfrm>
            <a:off x="5481587" y="3250028"/>
            <a:ext cx="1280160" cy="1097280"/>
          </a:xfrm>
          <a:prstGeom prst="roundRect">
            <a:avLst>
              <a:gd name="adj" fmla="val 7119"/>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Historically, only about 5%-6% of bills make it to the House or Senate floor for a vote</a:t>
            </a:r>
          </a:p>
        </p:txBody>
      </p:sp>
      <p:cxnSp>
        <p:nvCxnSpPr>
          <p:cNvPr id="10" name="Straight Arrow Connector 9">
            <a:extLst>
              <a:ext uri="{FF2B5EF4-FFF2-40B4-BE49-F238E27FC236}">
                <a16:creationId xmlns:a16="http://schemas.microsoft.com/office/drawing/2014/main" id="{0C929E5B-91EB-27FB-5121-D5138EF70293}"/>
              </a:ext>
            </a:extLst>
          </p:cNvPr>
          <p:cNvCxnSpPr>
            <a:cxnSpLocks/>
          </p:cNvCxnSpPr>
          <p:nvPr/>
        </p:nvCxnSpPr>
        <p:spPr>
          <a:xfrm>
            <a:off x="6130061" y="4347308"/>
            <a:ext cx="0" cy="714746"/>
          </a:xfrm>
          <a:prstGeom prst="straightConnector1">
            <a:avLst/>
          </a:prstGeom>
          <a:ln w="28575">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980301"/>
      </p:ext>
    </p:extLst>
  </p:cSld>
  <p:clrMapOvr>
    <a:masterClrMapping/>
  </p:clrMapOvr>
</p:sld>
</file>

<file path=ppt/theme/theme1.xml><?xml version="1.0" encoding="utf-8"?>
<a:theme xmlns:a="http://schemas.openxmlformats.org/drawingml/2006/main" name="Office Theme">
  <a:themeElements>
    <a:clrScheme name="AOA 2023">
      <a:dk1>
        <a:srgbClr val="000000"/>
      </a:dk1>
      <a:lt1>
        <a:srgbClr val="FFFFFF"/>
      </a:lt1>
      <a:dk2>
        <a:srgbClr val="000066"/>
      </a:dk2>
      <a:lt2>
        <a:srgbClr val="E7E6E6"/>
      </a:lt2>
      <a:accent1>
        <a:srgbClr val="56C5B5"/>
      </a:accent1>
      <a:accent2>
        <a:srgbClr val="09BDCB"/>
      </a:accent2>
      <a:accent3>
        <a:srgbClr val="A5A5A5"/>
      </a:accent3>
      <a:accent4>
        <a:srgbClr val="22A39C"/>
      </a:accent4>
      <a:accent5>
        <a:srgbClr val="455362"/>
      </a:accent5>
      <a:accent6>
        <a:srgbClr val="11C7EB"/>
      </a:accent6>
      <a:hlink>
        <a:srgbClr val="0563C1"/>
      </a:hlink>
      <a:folHlink>
        <a:srgbClr val="FF8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OA Staff Deck 2024" id="{D75D5156-9446-9D49-90B2-DE97CB34E629}" vid="{63CB5B9E-C0D3-7E46-BEFD-700224255642}"/>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AOA 2023">
      <a:dk1>
        <a:srgbClr val="000000"/>
      </a:dk1>
      <a:lt1>
        <a:srgbClr val="FFFFFF"/>
      </a:lt1>
      <a:dk2>
        <a:srgbClr val="000066"/>
      </a:dk2>
      <a:lt2>
        <a:srgbClr val="E7E6E6"/>
      </a:lt2>
      <a:accent1>
        <a:srgbClr val="56C5B5"/>
      </a:accent1>
      <a:accent2>
        <a:srgbClr val="09BDCB"/>
      </a:accent2>
      <a:accent3>
        <a:srgbClr val="A5A5A5"/>
      </a:accent3>
      <a:accent4>
        <a:srgbClr val="22A39C"/>
      </a:accent4>
      <a:accent5>
        <a:srgbClr val="455362"/>
      </a:accent5>
      <a:accent6>
        <a:srgbClr val="11C7EB"/>
      </a:accent6>
      <a:hlink>
        <a:srgbClr val="0563C1"/>
      </a:hlink>
      <a:folHlink>
        <a:srgbClr val="FF8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OA Staff Deck 2024" id="{D75D5156-9446-9D49-90B2-DE97CB34E629}" vid="{63CB5B9E-C0D3-7E46-BEFD-70022425564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3567</TotalTime>
  <Words>1690</Words>
  <Application>Microsoft Office PowerPoint</Application>
  <PresentationFormat>Widescreen</PresentationFormat>
  <Paragraphs>308</Paragraphs>
  <Slides>41</Slides>
  <Notes>21</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41</vt:i4>
      </vt:variant>
    </vt:vector>
  </HeadingPairs>
  <TitlesOfParts>
    <vt:vector size="49" baseType="lpstr">
      <vt:lpstr>Aptos</vt:lpstr>
      <vt:lpstr>Arial</vt:lpstr>
      <vt:lpstr>Roboto Light</vt:lpstr>
      <vt:lpstr>Symbol</vt:lpstr>
      <vt:lpstr>Wingdings</vt:lpstr>
      <vt:lpstr>Office Theme</vt:lpstr>
      <vt:lpstr>1_Custom Design</vt:lpstr>
      <vt:lpstr>1_Office Theme</vt:lpstr>
      <vt:lpstr>PowerPoint Presentation</vt:lpstr>
      <vt:lpstr>Collaborating with the 119th Congress</vt:lpstr>
      <vt:lpstr>Primary Levels of Government</vt:lpstr>
      <vt:lpstr>State Priorities</vt:lpstr>
      <vt:lpstr>Federal Priorities</vt:lpstr>
      <vt:lpstr>Reconciliation Bills – What Are They?</vt:lpstr>
      <vt:lpstr>Policy Through Reconciliation – 119th</vt:lpstr>
      <vt:lpstr>Data Backs Advocacy</vt:lpstr>
      <vt:lpstr>Success Takes Time</vt:lpstr>
      <vt:lpstr>Structure of a Congressional Office</vt:lpstr>
      <vt:lpstr>PowerPoint Presentation</vt:lpstr>
      <vt:lpstr>Bills Face Numerous Obstacles to Passage in Congress</vt:lpstr>
      <vt:lpstr>How to Influence</vt:lpstr>
      <vt:lpstr>Stories Stick. Literally.</vt:lpstr>
      <vt:lpstr>Keep Momentum Going</vt:lpstr>
      <vt:lpstr>Lack of Engagement?</vt:lpstr>
      <vt:lpstr>Osteopathic Advocacy Network</vt:lpstr>
      <vt:lpstr>Osteopathic Advocacy - Townhall</vt:lpstr>
      <vt:lpstr>Advocacy Roadmap</vt:lpstr>
      <vt:lpstr>Advocacy Roadmap</vt:lpstr>
      <vt:lpstr>PowerPoint Presentation</vt:lpstr>
      <vt:lpstr>Operational Recap</vt:lpstr>
      <vt:lpstr>Congressional Meetings</vt:lpstr>
      <vt:lpstr>Congressional Meetings</vt:lpstr>
      <vt:lpstr>Issues - Medicare</vt:lpstr>
      <vt:lpstr>Issues – Medicaid/Telehealth</vt:lpstr>
      <vt:lpstr>Issues - Medicaid</vt:lpstr>
      <vt:lpstr>Issues - THCGME</vt:lpstr>
      <vt:lpstr>About the AOA</vt:lpstr>
      <vt:lpstr>Training</vt:lpstr>
      <vt:lpstr>Advocacy Awards</vt:lpstr>
      <vt:lpstr>Poster Competition</vt:lpstr>
      <vt:lpstr>Affiliate Sponsorship</vt:lpstr>
      <vt:lpstr>The Cost of Federal Elections - Timeline</vt:lpstr>
      <vt:lpstr>Winning Candidates are Usually the Top Spenders</vt:lpstr>
      <vt:lpstr>The Osteopathic Political Action Committee</vt:lpstr>
      <vt:lpstr>2026 Cycle Members</vt:lpstr>
      <vt:lpstr>Communications</vt:lpstr>
      <vt:lpstr>A Seat at the Table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Johnson, Brooke</dc:creator>
  <cp:lastModifiedBy>Neal, Sean</cp:lastModifiedBy>
  <cp:revision>73</cp:revision>
  <dcterms:created xsi:type="dcterms:W3CDTF">2024-10-08T23:10:40Z</dcterms:created>
  <dcterms:modified xsi:type="dcterms:W3CDTF">2025-04-22T20:20:33Z</dcterms:modified>
</cp:coreProperties>
</file>