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</p:sldIdLst>
  <p:sldSz cy="5143500" cx="9144000"/>
  <p:notesSz cx="6858000" cy="9144000"/>
  <p:embeddedFontLst>
    <p:embeddedFont>
      <p:font typeface="Rubik Medium"/>
      <p:regular r:id="rId17"/>
      <p:bold r:id="rId18"/>
      <p:italic r:id="rId19"/>
      <p:boldItalic r:id="rId20"/>
    </p:embeddedFont>
    <p:embeddedFont>
      <p:font typeface="Fjalla One"/>
      <p:regular r:id="rId21"/>
    </p:embeddedFont>
    <p:embeddedFont>
      <p:font typeface="Rubik"/>
      <p:regular r:id="rId22"/>
      <p:bold r:id="rId23"/>
      <p:italic r:id="rId24"/>
      <p:boldItalic r:id="rId2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96">
          <p15:clr>
            <a:srgbClr val="A4A3A4"/>
          </p15:clr>
        </p15:guide>
        <p15:guide id="2" pos="2880">
          <p15:clr>
            <a:srgbClr val="A4A3A4"/>
          </p15:clr>
        </p15:guide>
        <p15:guide id="3" pos="2664">
          <p15:clr>
            <a:srgbClr val="9AA0A6"/>
          </p15:clr>
        </p15:guide>
        <p15:guide id="4" orient="horz" pos="1696">
          <p15:clr>
            <a:srgbClr val="9AA0A6"/>
          </p15:clr>
        </p15:guide>
        <p15:guide id="5" orient="horz" pos="1512">
          <p15:clr>
            <a:srgbClr val="9AA0A6"/>
          </p15:clr>
        </p15:guide>
        <p15:guide id="6" orient="horz" pos="1260">
          <p15:clr>
            <a:srgbClr val="9AA0A6"/>
          </p15:clr>
        </p15:guide>
        <p15:guide id="7" pos="539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96" orient="horz"/>
        <p:guide pos="2880"/>
        <p:guide pos="2664"/>
        <p:guide pos="1696" orient="horz"/>
        <p:guide pos="1512" orient="horz"/>
        <p:guide pos="1260" orient="horz"/>
        <p:guide pos="539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RubikMedium-boldItalic.fntdata"/><Relationship Id="rId22" Type="http://schemas.openxmlformats.org/officeDocument/2006/relationships/font" Target="fonts/Rubik-regular.fntdata"/><Relationship Id="rId21" Type="http://schemas.openxmlformats.org/officeDocument/2006/relationships/font" Target="fonts/FjallaOne-regular.fntdata"/><Relationship Id="rId24" Type="http://schemas.openxmlformats.org/officeDocument/2006/relationships/font" Target="fonts/Rubik-italic.fntdata"/><Relationship Id="rId23" Type="http://schemas.openxmlformats.org/officeDocument/2006/relationships/font" Target="fonts/Rubik-bold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5" Type="http://schemas.openxmlformats.org/officeDocument/2006/relationships/font" Target="fonts/Rubik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font" Target="fonts/RubikMedium-regular.fntdata"/><Relationship Id="rId16" Type="http://schemas.openxmlformats.org/officeDocument/2006/relationships/slide" Target="slides/slide11.xml"/><Relationship Id="rId19" Type="http://schemas.openxmlformats.org/officeDocument/2006/relationships/font" Target="fonts/RubikMedium-italic.fntdata"/><Relationship Id="rId18" Type="http://schemas.openxmlformats.org/officeDocument/2006/relationships/font" Target="fonts/RubikMedium-bold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1260ebd5b3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g1260ebd5b39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21a6b62e22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21a6b62e22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24d096372f2_0_2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24d096372f2_0_2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24d096372f2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24d096372f2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24d096372f2_0_2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24d096372f2_0_2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24d096372f2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24d096372f2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4d096372f2_0_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24d096372f2_0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4d096372f2_0_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24d096372f2_0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24d096372f2_0_1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24d096372f2_0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24d096372f2_0_1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24d096372f2_0_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24d096372f2_0_1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24d096372f2_0_1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" name="Google Shape;12;p2"/>
          <p:cNvSpPr txBox="1"/>
          <p:nvPr>
            <p:ph idx="1" type="body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" name="Google Shape;15;p2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1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9" name="Google Shape;69;p11"/>
          <p:cNvSpPr txBox="1"/>
          <p:nvPr>
            <p:ph idx="1" type="body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" name="Google Shape;72;p11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2"/>
          <p:cNvSpPr txBox="1"/>
          <p:nvPr>
            <p:ph type="title"/>
          </p:nvPr>
        </p:nvSpPr>
        <p:spPr>
          <a:xfrm rot="5400000">
            <a:off x="5350073" y="1467445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5" name="Google Shape;75;p12"/>
          <p:cNvSpPr txBox="1"/>
          <p:nvPr>
            <p:ph idx="1" type="body"/>
          </p:nvPr>
        </p:nvSpPr>
        <p:spPr>
          <a:xfrm rot="5400000">
            <a:off x="1349573" y="-447080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" name="Google Shape;78;p12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" name="Google Shape;18;p3"/>
          <p:cNvSpPr txBox="1"/>
          <p:nvPr>
            <p:ph idx="1" type="subTitle"/>
          </p:nvPr>
        </p:nvSpPr>
        <p:spPr>
          <a:xfrm>
            <a:off x="1143000" y="2701528"/>
            <a:ext cx="6858000" cy="124182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9" name="Google Shape;19;p3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" name="Google Shape;21;p3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 txBox="1"/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" type="body"/>
          </p:nvPr>
        </p:nvSpPr>
        <p:spPr>
          <a:xfrm>
            <a:off x="623888" y="3442097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5" name="Google Shape;25;p4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" name="Google Shape;27;p4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0" name="Google Shape;30;p5"/>
          <p:cNvSpPr txBox="1"/>
          <p:nvPr>
            <p:ph idx="1" type="body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2" type="body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3" name="Google Shape;33;p5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4" name="Google Shape;34;p5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/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7" name="Google Shape;37;p6"/>
          <p:cNvSpPr txBox="1"/>
          <p:nvPr>
            <p:ph idx="1" type="body"/>
          </p:nvPr>
        </p:nvSpPr>
        <p:spPr>
          <a:xfrm>
            <a:off x="629841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38" name="Google Shape;38;p6"/>
          <p:cNvSpPr txBox="1"/>
          <p:nvPr>
            <p:ph idx="2" type="body"/>
          </p:nvPr>
        </p:nvSpPr>
        <p:spPr>
          <a:xfrm>
            <a:off x="629841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3" type="body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40" name="Google Shape;40;p6"/>
          <p:cNvSpPr txBox="1"/>
          <p:nvPr>
            <p:ph idx="4" type="body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41" name="Google Shape;41;p6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2" name="Google Shape;42;p6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3" name="Google Shape;43;p6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6" name="Google Shape;46;p7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" name="Google Shape;48;p7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2" name="Google Shape;52;p8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9"/>
          <p:cNvSpPr txBox="1"/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5" name="Google Shape;55;p9"/>
          <p:cNvSpPr txBox="1"/>
          <p:nvPr>
            <p:ph idx="1" type="body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indent="-3238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indent="-32385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56" name="Google Shape;56;p9"/>
          <p:cNvSpPr txBox="1"/>
          <p:nvPr>
            <p:ph idx="2" type="body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57" name="Google Shape;57;p9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8" name="Google Shape;58;p9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" name="Google Shape;59;p9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0"/>
          <p:cNvSpPr txBox="1"/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2" name="Google Shape;62;p10"/>
          <p:cNvSpPr/>
          <p:nvPr>
            <p:ph idx="2" type="pic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63" name="Google Shape;63;p10"/>
          <p:cNvSpPr txBox="1"/>
          <p:nvPr>
            <p:ph idx="1" type="body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64" name="Google Shape;64;p10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5" name="Google Shape;65;p10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" name="Google Shape;66;p10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idx="1" type="body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" name="Google Shape;9;p1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jpg"/><Relationship Id="rId4" Type="http://schemas.openxmlformats.org/officeDocument/2006/relationships/image" Target="../media/image5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jpg"/><Relationship Id="rId4" Type="http://schemas.openxmlformats.org/officeDocument/2006/relationships/image" Target="../media/image7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3"/>
          <p:cNvSpPr txBox="1"/>
          <p:nvPr/>
        </p:nvSpPr>
        <p:spPr>
          <a:xfrm>
            <a:off x="431994" y="2686681"/>
            <a:ext cx="8280000" cy="1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"/>
          </a:p>
        </p:txBody>
      </p:sp>
      <p:pic>
        <p:nvPicPr>
          <p:cNvPr id="84" name="Google Shape;84;p13"/>
          <p:cNvPicPr preferRelativeResize="0"/>
          <p:nvPr/>
        </p:nvPicPr>
        <p:blipFill rotWithShape="1">
          <a:blip r:embed="rId4">
            <a:alphaModFix/>
          </a:blip>
          <a:srcRect b="13469" l="6519" r="474" t="18018"/>
          <a:stretch/>
        </p:blipFill>
        <p:spPr>
          <a:xfrm>
            <a:off x="992925" y="1223375"/>
            <a:ext cx="7204877" cy="2985576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3"/>
          <p:cNvSpPr txBox="1"/>
          <p:nvPr/>
        </p:nvSpPr>
        <p:spPr>
          <a:xfrm>
            <a:off x="4229100" y="4208950"/>
            <a:ext cx="4015200" cy="9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Rubik"/>
                <a:ea typeface="Rubik"/>
                <a:cs typeface="Rubik"/>
                <a:sym typeface="Rubik"/>
              </a:rPr>
              <a:t>WELCOME</a:t>
            </a:r>
            <a:r>
              <a:rPr b="1" lang="en" sz="2100">
                <a:latin typeface="Rubik"/>
                <a:ea typeface="Rubik"/>
                <a:cs typeface="Rubik"/>
                <a:sym typeface="Rubik"/>
              </a:rPr>
              <a:t> </a:t>
            </a:r>
            <a:endParaRPr b="1" sz="2100"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Rubik"/>
                <a:ea typeface="Rubik"/>
                <a:cs typeface="Rubik"/>
                <a:sym typeface="Rubik"/>
              </a:rPr>
              <a:t>DR. JOHNNY STEPHENS</a:t>
            </a:r>
            <a:endParaRPr b="1"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Rubik"/>
                <a:ea typeface="Rubik"/>
                <a:cs typeface="Rubik"/>
                <a:sym typeface="Rubik"/>
              </a:rPr>
              <a:t>PRESIDENT</a:t>
            </a:r>
            <a:endParaRPr b="1">
              <a:latin typeface="Rubik"/>
              <a:ea typeface="Rubik"/>
              <a:cs typeface="Rubik"/>
              <a:sym typeface="Rubik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5" name="Google Shape;155;p22"/>
          <p:cNvCxnSpPr/>
          <p:nvPr/>
        </p:nvCxnSpPr>
        <p:spPr>
          <a:xfrm>
            <a:off x="236150" y="964825"/>
            <a:ext cx="8684100" cy="0"/>
          </a:xfrm>
          <a:prstGeom prst="straightConnector1">
            <a:avLst/>
          </a:prstGeom>
          <a:noFill/>
          <a:ln cap="flat" cmpd="sng" w="9525">
            <a:solidFill>
              <a:srgbClr val="888888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56" name="Google Shape;156;p22"/>
          <p:cNvSpPr txBox="1"/>
          <p:nvPr/>
        </p:nvSpPr>
        <p:spPr>
          <a:xfrm>
            <a:off x="236150" y="200225"/>
            <a:ext cx="86841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FB6400"/>
                </a:solidFill>
                <a:latin typeface="Fjalla One"/>
                <a:ea typeface="Fjalla One"/>
                <a:cs typeface="Fjalla One"/>
                <a:sym typeface="Fjalla One"/>
              </a:rPr>
              <a:t>COLLEGE OF OSTEOPATHIC MEDICINE </a:t>
            </a:r>
            <a:endParaRPr sz="4000">
              <a:solidFill>
                <a:srgbClr val="FB6400"/>
              </a:solidFill>
              <a:latin typeface="Fjalla One"/>
              <a:ea typeface="Fjalla One"/>
              <a:cs typeface="Fjalla One"/>
              <a:sym typeface="Fjalla One"/>
            </a:endParaRPr>
          </a:p>
        </p:txBody>
      </p:sp>
      <p:pic>
        <p:nvPicPr>
          <p:cNvPr id="157" name="Google Shape;15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6275" y="1288825"/>
            <a:ext cx="3867150" cy="339090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22"/>
          <p:cNvSpPr txBox="1"/>
          <p:nvPr/>
        </p:nvSpPr>
        <p:spPr>
          <a:xfrm>
            <a:off x="4837800" y="1288825"/>
            <a:ext cx="14694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solidFill>
                  <a:srgbClr val="FB6400"/>
                </a:solidFill>
                <a:latin typeface="Rubik Medium"/>
                <a:ea typeface="Rubik Medium"/>
                <a:cs typeface="Rubik Medium"/>
                <a:sym typeface="Rubik Medium"/>
              </a:rPr>
              <a:t>#1</a:t>
            </a:r>
            <a:endParaRPr sz="2500"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59" name="Google Shape;159;p22"/>
          <p:cNvSpPr txBox="1"/>
          <p:nvPr/>
        </p:nvSpPr>
        <p:spPr>
          <a:xfrm>
            <a:off x="6310575" y="1408850"/>
            <a:ext cx="26097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rPr>
              <a:t>percentage of graduates practicing medicine in Health Professional Shortage Areas </a:t>
            </a:r>
            <a:endParaRPr/>
          </a:p>
        </p:txBody>
      </p:sp>
      <p:sp>
        <p:nvSpPr>
          <p:cNvPr id="160" name="Google Shape;160;p22"/>
          <p:cNvSpPr txBox="1"/>
          <p:nvPr/>
        </p:nvSpPr>
        <p:spPr>
          <a:xfrm>
            <a:off x="6310575" y="2659700"/>
            <a:ext cx="2453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rPr>
              <a:t>in graduates practicing in rural areas </a:t>
            </a:r>
            <a:endParaRPr sz="1500">
              <a:solidFill>
                <a:srgbClr val="000000"/>
              </a:solidFill>
              <a:latin typeface="Rubik Medium"/>
              <a:ea typeface="Rubik Medium"/>
              <a:cs typeface="Rubik Medium"/>
              <a:sym typeface="Rubik Medium"/>
            </a:endParaRPr>
          </a:p>
        </p:txBody>
      </p:sp>
      <p:sp>
        <p:nvSpPr>
          <p:cNvPr id="161" name="Google Shape;161;p22"/>
          <p:cNvSpPr txBox="1"/>
          <p:nvPr/>
        </p:nvSpPr>
        <p:spPr>
          <a:xfrm>
            <a:off x="4557975" y="2544950"/>
            <a:ext cx="18288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solidFill>
                  <a:srgbClr val="FB6400"/>
                </a:solidFill>
                <a:latin typeface="Rubik Medium"/>
                <a:ea typeface="Rubik Medium"/>
                <a:cs typeface="Rubik Medium"/>
                <a:sym typeface="Rubik Medium"/>
              </a:rPr>
              <a:t>#10</a:t>
            </a:r>
            <a:r>
              <a:rPr lang="en" sz="2600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rPr>
              <a:t> </a:t>
            </a:r>
            <a:endParaRPr sz="2500">
              <a:latin typeface="Rubik"/>
              <a:ea typeface="Rubik"/>
              <a:cs typeface="Rubik"/>
              <a:sym typeface="Rubik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6" name="Google Shape;166;p23"/>
          <p:cNvCxnSpPr/>
          <p:nvPr/>
        </p:nvCxnSpPr>
        <p:spPr>
          <a:xfrm>
            <a:off x="236150" y="964825"/>
            <a:ext cx="8684100" cy="0"/>
          </a:xfrm>
          <a:prstGeom prst="straightConnector1">
            <a:avLst/>
          </a:prstGeom>
          <a:noFill/>
          <a:ln cap="flat" cmpd="sng" w="9525">
            <a:solidFill>
              <a:srgbClr val="888888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67" name="Google Shape;167;p23"/>
          <p:cNvSpPr txBox="1"/>
          <p:nvPr/>
        </p:nvSpPr>
        <p:spPr>
          <a:xfrm>
            <a:off x="236150" y="200225"/>
            <a:ext cx="86841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FB6400"/>
                </a:solidFill>
                <a:latin typeface="Fjalla One"/>
                <a:ea typeface="Fjalla One"/>
                <a:cs typeface="Fjalla One"/>
                <a:sym typeface="Fjalla One"/>
              </a:rPr>
              <a:t>UME TO GME CONTINUUM</a:t>
            </a:r>
            <a:endParaRPr sz="4000">
              <a:solidFill>
                <a:srgbClr val="FB6400"/>
              </a:solidFill>
              <a:latin typeface="Fjalla One"/>
              <a:ea typeface="Fjalla One"/>
              <a:cs typeface="Fjalla One"/>
              <a:sym typeface="Fjalla One"/>
            </a:endParaRPr>
          </a:p>
        </p:txBody>
      </p:sp>
      <p:pic>
        <p:nvPicPr>
          <p:cNvPr id="168" name="Google Shape;168;p23"/>
          <p:cNvPicPr preferRelativeResize="0"/>
          <p:nvPr/>
        </p:nvPicPr>
        <p:blipFill rotWithShape="1">
          <a:blip r:embed="rId3">
            <a:alphaModFix/>
          </a:blip>
          <a:srcRect b="0" l="14302" r="8346" t="0"/>
          <a:stretch/>
        </p:blipFill>
        <p:spPr>
          <a:xfrm>
            <a:off x="311750" y="1046750"/>
            <a:ext cx="4080773" cy="3838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3"/>
          <p:cNvPicPr preferRelativeResize="0"/>
          <p:nvPr/>
        </p:nvPicPr>
        <p:blipFill rotWithShape="1">
          <a:blip r:embed="rId4">
            <a:alphaModFix/>
          </a:blip>
          <a:srcRect b="0" l="14188" r="7722" t="0"/>
          <a:stretch/>
        </p:blipFill>
        <p:spPr>
          <a:xfrm>
            <a:off x="4554293" y="1046750"/>
            <a:ext cx="4167009" cy="3838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4"/>
          <p:cNvSpPr txBox="1"/>
          <p:nvPr/>
        </p:nvSpPr>
        <p:spPr>
          <a:xfrm>
            <a:off x="1873025" y="797500"/>
            <a:ext cx="52458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400">
              <a:solidFill>
                <a:srgbClr val="FB6400"/>
              </a:solidFill>
            </a:endParaRPr>
          </a:p>
        </p:txBody>
      </p:sp>
      <p:pic>
        <p:nvPicPr>
          <p:cNvPr id="91" name="Google Shape;91;p14"/>
          <p:cNvPicPr preferRelativeResize="0"/>
          <p:nvPr/>
        </p:nvPicPr>
        <p:blipFill rotWithShape="1">
          <a:blip r:embed="rId3">
            <a:alphaModFix/>
          </a:blip>
          <a:srcRect b="8883" l="0" r="299" t="190"/>
          <a:stretch/>
        </p:blipFill>
        <p:spPr>
          <a:xfrm>
            <a:off x="1110993" y="1107925"/>
            <a:ext cx="6922010" cy="3822192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4"/>
          <p:cNvSpPr txBox="1"/>
          <p:nvPr/>
        </p:nvSpPr>
        <p:spPr>
          <a:xfrm>
            <a:off x="236150" y="200225"/>
            <a:ext cx="86841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FB6400"/>
                </a:solidFill>
                <a:latin typeface="Fjalla One"/>
                <a:ea typeface="Fjalla One"/>
                <a:cs typeface="Fjalla One"/>
                <a:sym typeface="Fjalla One"/>
              </a:rPr>
              <a:t>CAMPUS IMPROVEMENTS - NORTH HALL</a:t>
            </a:r>
            <a:endParaRPr sz="4000">
              <a:solidFill>
                <a:srgbClr val="FB6400"/>
              </a:solidFill>
              <a:latin typeface="Fjalla One"/>
              <a:ea typeface="Fjalla One"/>
              <a:cs typeface="Fjalla One"/>
              <a:sym typeface="Fjalla One"/>
            </a:endParaRPr>
          </a:p>
        </p:txBody>
      </p:sp>
      <p:cxnSp>
        <p:nvCxnSpPr>
          <p:cNvPr id="93" name="Google Shape;93;p14"/>
          <p:cNvCxnSpPr/>
          <p:nvPr/>
        </p:nvCxnSpPr>
        <p:spPr>
          <a:xfrm>
            <a:off x="236150" y="964825"/>
            <a:ext cx="8684100" cy="0"/>
          </a:xfrm>
          <a:prstGeom prst="straightConnector1">
            <a:avLst/>
          </a:prstGeom>
          <a:noFill/>
          <a:ln cap="flat" cmpd="sng" w="9525">
            <a:solidFill>
              <a:srgbClr val="888888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5"/>
          <p:cNvSpPr txBox="1"/>
          <p:nvPr/>
        </p:nvSpPr>
        <p:spPr>
          <a:xfrm>
            <a:off x="1873025" y="797500"/>
            <a:ext cx="52458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400">
              <a:solidFill>
                <a:srgbClr val="FB6400"/>
              </a:solidFill>
            </a:endParaRPr>
          </a:p>
        </p:txBody>
      </p:sp>
      <p:sp>
        <p:nvSpPr>
          <p:cNvPr id="99" name="Google Shape;99;p15"/>
          <p:cNvSpPr txBox="1"/>
          <p:nvPr/>
        </p:nvSpPr>
        <p:spPr>
          <a:xfrm>
            <a:off x="236150" y="200225"/>
            <a:ext cx="86841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FB6400"/>
                </a:solidFill>
                <a:latin typeface="Fjalla One"/>
                <a:ea typeface="Fjalla One"/>
                <a:cs typeface="Fjalla One"/>
                <a:sym typeface="Fjalla One"/>
              </a:rPr>
              <a:t>CAMPUS IMPROVEMENTS - NORTH HALL</a:t>
            </a:r>
            <a:endParaRPr sz="4000">
              <a:solidFill>
                <a:srgbClr val="FB6400"/>
              </a:solidFill>
              <a:latin typeface="Fjalla One"/>
              <a:ea typeface="Fjalla One"/>
              <a:cs typeface="Fjalla One"/>
              <a:sym typeface="Fjalla One"/>
            </a:endParaRPr>
          </a:p>
        </p:txBody>
      </p:sp>
      <p:cxnSp>
        <p:nvCxnSpPr>
          <p:cNvPr id="100" name="Google Shape;100;p15"/>
          <p:cNvCxnSpPr/>
          <p:nvPr/>
        </p:nvCxnSpPr>
        <p:spPr>
          <a:xfrm>
            <a:off x="236150" y="964825"/>
            <a:ext cx="8684100" cy="0"/>
          </a:xfrm>
          <a:prstGeom prst="straightConnector1">
            <a:avLst/>
          </a:prstGeom>
          <a:noFill/>
          <a:ln cap="flat" cmpd="sng" w="9525">
            <a:solidFill>
              <a:srgbClr val="888888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0750" y="1218575"/>
            <a:ext cx="5861801" cy="3755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6"/>
          <p:cNvSpPr txBox="1"/>
          <p:nvPr/>
        </p:nvSpPr>
        <p:spPr>
          <a:xfrm>
            <a:off x="1873025" y="797500"/>
            <a:ext cx="52458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400">
              <a:solidFill>
                <a:srgbClr val="FB6400"/>
              </a:solidFill>
            </a:endParaRPr>
          </a:p>
        </p:txBody>
      </p:sp>
      <p:sp>
        <p:nvSpPr>
          <p:cNvPr id="107" name="Google Shape;107;p16"/>
          <p:cNvSpPr txBox="1"/>
          <p:nvPr/>
        </p:nvSpPr>
        <p:spPr>
          <a:xfrm>
            <a:off x="1873025" y="1218475"/>
            <a:ext cx="37608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8" name="Google Shape;108;p16"/>
          <p:cNvPicPr preferRelativeResize="0"/>
          <p:nvPr/>
        </p:nvPicPr>
        <p:blipFill rotWithShape="1">
          <a:blip r:embed="rId3">
            <a:alphaModFix/>
          </a:blip>
          <a:srcRect b="2578" l="0" r="1623" t="849"/>
          <a:stretch/>
        </p:blipFill>
        <p:spPr>
          <a:xfrm>
            <a:off x="1115568" y="1143000"/>
            <a:ext cx="6922010" cy="3822192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6"/>
          <p:cNvSpPr txBox="1"/>
          <p:nvPr/>
        </p:nvSpPr>
        <p:spPr>
          <a:xfrm>
            <a:off x="236150" y="200225"/>
            <a:ext cx="86841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FB6400"/>
                </a:solidFill>
                <a:latin typeface="Fjalla One"/>
                <a:ea typeface="Fjalla One"/>
                <a:cs typeface="Fjalla One"/>
                <a:sym typeface="Fjalla One"/>
              </a:rPr>
              <a:t>CAMPUS IMPROVEMENTS - PLAZA</a:t>
            </a:r>
            <a:endParaRPr sz="4000">
              <a:solidFill>
                <a:srgbClr val="FB6400"/>
              </a:solidFill>
              <a:latin typeface="Fjalla One"/>
              <a:ea typeface="Fjalla One"/>
              <a:cs typeface="Fjalla One"/>
              <a:sym typeface="Fjalla One"/>
            </a:endParaRPr>
          </a:p>
        </p:txBody>
      </p:sp>
      <p:cxnSp>
        <p:nvCxnSpPr>
          <p:cNvPr id="110" name="Google Shape;110;p16"/>
          <p:cNvCxnSpPr/>
          <p:nvPr/>
        </p:nvCxnSpPr>
        <p:spPr>
          <a:xfrm>
            <a:off x="236150" y="964825"/>
            <a:ext cx="8684100" cy="0"/>
          </a:xfrm>
          <a:prstGeom prst="straightConnector1">
            <a:avLst/>
          </a:prstGeom>
          <a:noFill/>
          <a:ln cap="flat" cmpd="sng" w="9525">
            <a:solidFill>
              <a:srgbClr val="888888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7"/>
          <p:cNvSpPr txBox="1"/>
          <p:nvPr/>
        </p:nvSpPr>
        <p:spPr>
          <a:xfrm>
            <a:off x="1873025" y="797500"/>
            <a:ext cx="52458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400">
              <a:solidFill>
                <a:srgbClr val="FB6400"/>
              </a:solidFill>
            </a:endParaRPr>
          </a:p>
        </p:txBody>
      </p:sp>
      <p:pic>
        <p:nvPicPr>
          <p:cNvPr id="116" name="Google Shape;116;p17"/>
          <p:cNvPicPr preferRelativeResize="0"/>
          <p:nvPr/>
        </p:nvPicPr>
        <p:blipFill rotWithShape="1">
          <a:blip r:embed="rId3">
            <a:alphaModFix/>
          </a:blip>
          <a:srcRect b="2052" l="10003" r="1075" t="2042"/>
          <a:stretch/>
        </p:blipFill>
        <p:spPr>
          <a:xfrm>
            <a:off x="1039368" y="1143000"/>
            <a:ext cx="6922006" cy="3822192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7"/>
          <p:cNvSpPr txBox="1"/>
          <p:nvPr/>
        </p:nvSpPr>
        <p:spPr>
          <a:xfrm>
            <a:off x="236150" y="200220"/>
            <a:ext cx="62841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FB6400"/>
                </a:solidFill>
                <a:latin typeface="Fjalla One"/>
                <a:ea typeface="Fjalla One"/>
                <a:cs typeface="Fjalla One"/>
                <a:sym typeface="Fjalla One"/>
              </a:rPr>
              <a:t>VA HOSPITAL</a:t>
            </a:r>
            <a:endParaRPr sz="4000">
              <a:solidFill>
                <a:srgbClr val="FB6400"/>
              </a:solidFill>
              <a:latin typeface="Fjalla One"/>
              <a:ea typeface="Fjalla One"/>
              <a:cs typeface="Fjalla One"/>
              <a:sym typeface="Fjalla One"/>
            </a:endParaRPr>
          </a:p>
        </p:txBody>
      </p:sp>
      <p:cxnSp>
        <p:nvCxnSpPr>
          <p:cNvPr id="118" name="Google Shape;118;p17"/>
          <p:cNvCxnSpPr/>
          <p:nvPr/>
        </p:nvCxnSpPr>
        <p:spPr>
          <a:xfrm>
            <a:off x="236150" y="964825"/>
            <a:ext cx="8684100" cy="0"/>
          </a:xfrm>
          <a:prstGeom prst="straightConnector1">
            <a:avLst/>
          </a:prstGeom>
          <a:noFill/>
          <a:ln cap="flat" cmpd="sng" w="9525">
            <a:solidFill>
              <a:srgbClr val="888888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19" name="Google Shape;119;p17"/>
          <p:cNvSpPr txBox="1"/>
          <p:nvPr/>
        </p:nvSpPr>
        <p:spPr>
          <a:xfrm>
            <a:off x="1158800" y="1487600"/>
            <a:ext cx="27999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2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275,000 SF</a:t>
            </a:r>
            <a:endParaRPr b="1" sz="12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2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58 Estimated Medical/Surgical Beds</a:t>
            </a:r>
            <a:endParaRPr b="1" sz="12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2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Opening 2025</a:t>
            </a:r>
            <a:endParaRPr b="1" sz="12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2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65,000 Veterans in the Tulsa Area</a:t>
            </a:r>
            <a:endParaRPr b="1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8"/>
          <p:cNvSpPr txBox="1"/>
          <p:nvPr/>
        </p:nvSpPr>
        <p:spPr>
          <a:xfrm>
            <a:off x="236150" y="200225"/>
            <a:ext cx="85791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FB6400"/>
                </a:solidFill>
                <a:latin typeface="Fjalla One"/>
                <a:ea typeface="Fjalla One"/>
                <a:cs typeface="Fjalla One"/>
                <a:sym typeface="Fjalla One"/>
              </a:rPr>
              <a:t>OKLAHOMA PSYCHIATRIC CARE CENTER</a:t>
            </a:r>
            <a:endParaRPr sz="4000">
              <a:solidFill>
                <a:srgbClr val="FB6400"/>
              </a:solidFill>
              <a:latin typeface="Fjalla One"/>
              <a:ea typeface="Fjalla One"/>
              <a:cs typeface="Fjalla One"/>
              <a:sym typeface="Fjalla One"/>
            </a:endParaRPr>
          </a:p>
        </p:txBody>
      </p:sp>
      <p:cxnSp>
        <p:nvCxnSpPr>
          <p:cNvPr id="125" name="Google Shape;125;p18"/>
          <p:cNvCxnSpPr/>
          <p:nvPr/>
        </p:nvCxnSpPr>
        <p:spPr>
          <a:xfrm>
            <a:off x="236150" y="964825"/>
            <a:ext cx="8684100" cy="0"/>
          </a:xfrm>
          <a:prstGeom prst="straightConnector1">
            <a:avLst/>
          </a:prstGeom>
          <a:noFill/>
          <a:ln cap="flat" cmpd="sng" w="9525">
            <a:solidFill>
              <a:srgbClr val="888888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26" name="Google Shape;126;p18"/>
          <p:cNvSpPr txBox="1"/>
          <p:nvPr/>
        </p:nvSpPr>
        <p:spPr>
          <a:xfrm>
            <a:off x="6670800" y="1808650"/>
            <a:ext cx="2473200" cy="21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3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150,000 SF</a:t>
            </a:r>
            <a:endParaRPr b="1" sz="13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3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3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100 Estimated Inpatient Beds</a:t>
            </a:r>
            <a:endParaRPr b="1" sz="13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3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3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Opening 2025</a:t>
            </a:r>
            <a:endParaRPr b="1" sz="13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3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3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33,000 Adults and Youth in Tulsa Experience Severe Mental Illness Each Year</a:t>
            </a:r>
            <a:endParaRPr b="1" sz="1500"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127" name="Google Shape;12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800" y="1145925"/>
            <a:ext cx="6366003" cy="35808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9"/>
          <p:cNvSpPr txBox="1"/>
          <p:nvPr/>
        </p:nvSpPr>
        <p:spPr>
          <a:xfrm>
            <a:off x="1873025" y="797500"/>
            <a:ext cx="52458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400">
              <a:solidFill>
                <a:srgbClr val="FB6400"/>
              </a:solidFill>
            </a:endParaRPr>
          </a:p>
        </p:txBody>
      </p:sp>
      <p:cxnSp>
        <p:nvCxnSpPr>
          <p:cNvPr id="133" name="Google Shape;133;p19"/>
          <p:cNvCxnSpPr/>
          <p:nvPr/>
        </p:nvCxnSpPr>
        <p:spPr>
          <a:xfrm>
            <a:off x="236150" y="964825"/>
            <a:ext cx="8684100" cy="0"/>
          </a:xfrm>
          <a:prstGeom prst="straightConnector1">
            <a:avLst/>
          </a:prstGeom>
          <a:noFill/>
          <a:ln cap="flat" cmpd="sng" w="9525">
            <a:solidFill>
              <a:srgbClr val="888888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34" name="Google Shape;134;p19"/>
          <p:cNvSpPr txBox="1"/>
          <p:nvPr/>
        </p:nvSpPr>
        <p:spPr>
          <a:xfrm>
            <a:off x="236150" y="200225"/>
            <a:ext cx="85791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FB6400"/>
                </a:solidFill>
                <a:latin typeface="Fjalla One"/>
                <a:ea typeface="Fjalla One"/>
                <a:cs typeface="Fjalla One"/>
                <a:sym typeface="Fjalla One"/>
              </a:rPr>
              <a:t>OKLAHOMA PSYCHIATRIC HOSPITAL</a:t>
            </a:r>
            <a:endParaRPr sz="4000">
              <a:solidFill>
                <a:srgbClr val="FB6400"/>
              </a:solidFill>
              <a:latin typeface="Fjalla One"/>
              <a:ea typeface="Fjalla One"/>
              <a:cs typeface="Fjalla One"/>
              <a:sym typeface="Fjalla One"/>
            </a:endParaRPr>
          </a:p>
        </p:txBody>
      </p:sp>
      <p:pic>
        <p:nvPicPr>
          <p:cNvPr id="135" name="Google Shape;135;p19"/>
          <p:cNvPicPr preferRelativeResize="0"/>
          <p:nvPr/>
        </p:nvPicPr>
        <p:blipFill rotWithShape="1">
          <a:blip r:embed="rId3">
            <a:alphaModFix/>
          </a:blip>
          <a:srcRect b="922" l="0" r="0" t="912"/>
          <a:stretch/>
        </p:blipFill>
        <p:spPr>
          <a:xfrm>
            <a:off x="1092343" y="1109325"/>
            <a:ext cx="6922004" cy="38221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0"/>
          <p:cNvSpPr txBox="1"/>
          <p:nvPr/>
        </p:nvSpPr>
        <p:spPr>
          <a:xfrm>
            <a:off x="1873025" y="797500"/>
            <a:ext cx="52458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400">
              <a:solidFill>
                <a:srgbClr val="FB6400"/>
              </a:solidFill>
            </a:endParaRPr>
          </a:p>
        </p:txBody>
      </p:sp>
      <p:cxnSp>
        <p:nvCxnSpPr>
          <p:cNvPr id="141" name="Google Shape;141;p20"/>
          <p:cNvCxnSpPr/>
          <p:nvPr/>
        </p:nvCxnSpPr>
        <p:spPr>
          <a:xfrm>
            <a:off x="236150" y="964825"/>
            <a:ext cx="8684100" cy="0"/>
          </a:xfrm>
          <a:prstGeom prst="straightConnector1">
            <a:avLst/>
          </a:prstGeom>
          <a:noFill/>
          <a:ln cap="flat" cmpd="sng" w="9525">
            <a:solidFill>
              <a:srgbClr val="888888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42" name="Google Shape;142;p20"/>
          <p:cNvSpPr txBox="1"/>
          <p:nvPr/>
        </p:nvSpPr>
        <p:spPr>
          <a:xfrm>
            <a:off x="236150" y="200225"/>
            <a:ext cx="85791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FB6400"/>
                </a:solidFill>
                <a:latin typeface="Fjalla One"/>
                <a:ea typeface="Fjalla One"/>
                <a:cs typeface="Fjalla One"/>
                <a:sym typeface="Fjalla One"/>
              </a:rPr>
              <a:t>OKLAHOMA PSYCHIATRIC HOSPITAL</a:t>
            </a:r>
            <a:endParaRPr sz="4000">
              <a:solidFill>
                <a:srgbClr val="FB6400"/>
              </a:solidFill>
              <a:latin typeface="Fjalla One"/>
              <a:ea typeface="Fjalla One"/>
              <a:cs typeface="Fjalla One"/>
              <a:sym typeface="Fjalla One"/>
            </a:endParaRPr>
          </a:p>
        </p:txBody>
      </p:sp>
      <p:pic>
        <p:nvPicPr>
          <p:cNvPr id="143" name="Google Shape;143;p20"/>
          <p:cNvPicPr preferRelativeResize="0"/>
          <p:nvPr/>
        </p:nvPicPr>
        <p:blipFill rotWithShape="1">
          <a:blip r:embed="rId3">
            <a:alphaModFix/>
          </a:blip>
          <a:srcRect b="0" l="0" r="0" t="24081"/>
          <a:stretch/>
        </p:blipFill>
        <p:spPr>
          <a:xfrm>
            <a:off x="932175" y="1190650"/>
            <a:ext cx="7130849" cy="3809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1"/>
          <p:cNvSpPr txBox="1"/>
          <p:nvPr/>
        </p:nvSpPr>
        <p:spPr>
          <a:xfrm>
            <a:off x="236150" y="200225"/>
            <a:ext cx="85791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FB6400"/>
                </a:solidFill>
                <a:latin typeface="Fjalla One"/>
                <a:ea typeface="Fjalla One"/>
                <a:cs typeface="Fjalla One"/>
                <a:sym typeface="Fjalla One"/>
              </a:rPr>
              <a:t>OSUMC EXPANSION</a:t>
            </a:r>
            <a:endParaRPr sz="4000">
              <a:solidFill>
                <a:srgbClr val="FB6400"/>
              </a:solidFill>
              <a:latin typeface="Fjalla One"/>
              <a:ea typeface="Fjalla One"/>
              <a:cs typeface="Fjalla One"/>
              <a:sym typeface="Fjalla One"/>
            </a:endParaRPr>
          </a:p>
        </p:txBody>
      </p:sp>
      <p:cxnSp>
        <p:nvCxnSpPr>
          <p:cNvPr id="149" name="Google Shape;149;p21"/>
          <p:cNvCxnSpPr/>
          <p:nvPr/>
        </p:nvCxnSpPr>
        <p:spPr>
          <a:xfrm>
            <a:off x="236150" y="964825"/>
            <a:ext cx="8684100" cy="0"/>
          </a:xfrm>
          <a:prstGeom prst="straightConnector1">
            <a:avLst/>
          </a:prstGeom>
          <a:noFill/>
          <a:ln cap="flat" cmpd="sng" w="9525">
            <a:solidFill>
              <a:srgbClr val="888888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50" name="Google Shape;15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53025"/>
            <a:ext cx="8839204" cy="35736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