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286" r:id="rId2"/>
    <p:sldId id="305" r:id="rId3"/>
    <p:sldId id="287" r:id="rId4"/>
    <p:sldId id="310" r:id="rId5"/>
    <p:sldId id="288" r:id="rId6"/>
    <p:sldId id="258" r:id="rId7"/>
    <p:sldId id="300" r:id="rId8"/>
    <p:sldId id="259" r:id="rId9"/>
    <p:sldId id="261" r:id="rId10"/>
    <p:sldId id="262" r:id="rId11"/>
    <p:sldId id="311" r:id="rId12"/>
    <p:sldId id="312" r:id="rId13"/>
    <p:sldId id="289" r:id="rId14"/>
    <p:sldId id="264" r:id="rId15"/>
    <p:sldId id="265" r:id="rId16"/>
    <p:sldId id="270" r:id="rId17"/>
    <p:sldId id="271" r:id="rId18"/>
    <p:sldId id="274" r:id="rId19"/>
    <p:sldId id="275" r:id="rId20"/>
    <p:sldId id="301" r:id="rId21"/>
    <p:sldId id="294" r:id="rId22"/>
    <p:sldId id="307" r:id="rId23"/>
    <p:sldId id="293" r:id="rId24"/>
    <p:sldId id="306" r:id="rId25"/>
    <p:sldId id="302" r:id="rId26"/>
    <p:sldId id="313" r:id="rId27"/>
    <p:sldId id="303" r:id="rId28"/>
    <p:sldId id="304" r:id="rId29"/>
    <p:sldId id="298" r:id="rId30"/>
    <p:sldId id="280" r:id="rId31"/>
    <p:sldId id="281" r:id="rId32"/>
    <p:sldId id="309" r:id="rId33"/>
    <p:sldId id="283" r:id="rId34"/>
    <p:sldId id="284"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8"/>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5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66"/>
    </p:cViewPr>
  </p:sorterViewPr>
  <p:notesViewPr>
    <p:cSldViewPr snapToGrid="0">
      <p:cViewPr varScale="1">
        <p:scale>
          <a:sx n="47" d="100"/>
          <a:sy n="47" d="100"/>
        </p:scale>
        <p:origin x="-1402"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75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75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75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5CBC37-E4F6-4326-82B9-6099A4969E5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B17F0D-B1FF-417F-8227-0C88009AB2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17E9D82-2FC4-499D-AA55-A8E5F9943FDB}" type="slidenum">
              <a:rPr lang="en-US" smtClean="0"/>
              <a:pPr/>
              <a:t>1</a:t>
            </a:fld>
            <a:endParaRPr lang="en-US" smtClean="0"/>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D3654F3-68EA-4AE3-8589-767E61AE4DAC}" type="slidenum">
              <a:rPr lang="en-US" smtClean="0"/>
              <a:pPr/>
              <a:t>10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mtClean="0"/>
              <a:t>Specific definitions in slides that follow.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43CD184-E421-4581-9E25-D27FBEC4CF4F}" type="slidenum">
              <a:rPr lang="en-US" smtClean="0"/>
              <a:pPr/>
              <a:t>12</a:t>
            </a:fld>
            <a:endParaRPr 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1D017BD-48DE-4566-BEEE-C27C55A7B89B}" type="slidenum">
              <a:rPr lang="en-US" smtClean="0"/>
              <a:pPr/>
              <a:t>13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35E4C53-8C80-4F94-82DB-0B18029140BE}" type="slidenum">
              <a:rPr lang="en-US" smtClean="0"/>
              <a:pPr/>
              <a:t>14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kumimoji="0" lang="en-US" smtClean="0"/>
              <a:t>NOTE:  The devices pictured in the next few slides are meant to serve as examples of devices that are currently available, this is not an exhaustive list, nor is it meant to favor one device over another.  OSHA does not approve, endorse, register, or certify any medical devices.</a:t>
            </a:r>
          </a:p>
          <a:p>
            <a:endParaRPr kumimoji="0" lang="en-US" smtClean="0"/>
          </a:p>
          <a:p>
            <a:r>
              <a:rPr kumimoji="0" lang="en-US" smtClean="0"/>
              <a:t>Needle guard has protected sliding sheath (with some designs the shield must be twisted to engage the lock).</a:t>
            </a:r>
          </a:p>
          <a:p>
            <a:endParaRPr kumimoji="0" lang="en-US" smtClean="0"/>
          </a:p>
          <a:p>
            <a:r>
              <a:rPr kumimoji="0" lang="en-US" smtClean="0"/>
              <a:t>To safely activate the sheath, hold back of syringe in one hand, hold external sheath with other and pull </a:t>
            </a:r>
            <a:r>
              <a:rPr kumimoji="0" lang="en-US" u="sng" smtClean="0"/>
              <a:t>back</a:t>
            </a:r>
            <a:r>
              <a:rPr kumimoji="0" lang="en-US" smtClean="0"/>
              <a:t> on the syringe so the sheath is left covering needle.  This is better than advancing the sheath forward; if hands slip, a stick may result.</a:t>
            </a:r>
          </a:p>
          <a:p>
            <a:endParaRPr kumimoji="0" lang="en-US" smtClean="0"/>
          </a:p>
          <a:p>
            <a:r>
              <a:rPr kumimoji="0" lang="en-US" smtClean="0"/>
              <a:t>Activated (used) syringe must then be placed in a sharps box, as device activation is considered to be a temporary safety measure, and treated as regulated waste.</a:t>
            </a:r>
          </a:p>
          <a:p>
            <a:endParaRPr kumimoji="0" lang="en-US" smtClean="0"/>
          </a:p>
          <a:p>
            <a:r>
              <a:rPr kumimoji="0" lang="en-US" smtClean="0">
                <a:latin typeface="Courier New" pitchFamily="49" charset="0"/>
              </a:rPr>
              <a:t>[</a:t>
            </a:r>
            <a:r>
              <a:rPr kumimoji="0" lang="en-US" i="1" smtClean="0">
                <a:latin typeface="Courier New" pitchFamily="49" charset="0"/>
              </a:rPr>
              <a:t>Device drawings courtesy of International Health Care Worker Safety Center, University of Virginia</a:t>
            </a:r>
            <a:r>
              <a:rPr kumimoji="0" lang="en-US" smtClean="0">
                <a:latin typeface="Courier New" pitchFamily="49" charset="0"/>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DCB9C4A-33D5-4204-8346-AABDEE4EA53F}" type="slidenum">
              <a:rPr lang="en-US" smtClean="0"/>
              <a:pPr/>
              <a:t>15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kumimoji="0" lang="en-US" smtClean="0"/>
              <a:t>After injecting medication, further depression of the plunger activates a mechanism that retracts needle into the syringe.</a:t>
            </a:r>
          </a:p>
          <a:p>
            <a:endParaRPr kumimoji="0" lang="en-US" smtClean="0"/>
          </a:p>
          <a:p>
            <a:r>
              <a:rPr kumimoji="0" lang="en-US" smtClean="0"/>
              <a:t>Activated (used) syringe must then be placed in a sharps box and treated as regulated waste.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F92A17D-9D29-463D-A3AC-67E9D06D6BAD}" type="slidenum">
              <a:rPr lang="en-US" smtClean="0"/>
              <a:pPr/>
              <a:t>16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kumimoji="0" lang="en-US" smtClean="0"/>
              <a:t>After final tube of blood is drawn, blunt internal hub is activated by forward pressure of vacuum tube, blunting needle before it is removed from patient.</a:t>
            </a:r>
          </a:p>
          <a:p>
            <a:endParaRPr kumimoji="0" lang="en-US" smtClean="0"/>
          </a:p>
          <a:p>
            <a:r>
              <a:rPr kumimoji="0" lang="en-US" smtClean="0"/>
              <a:t>Blunting may occur accidentally or deliberately with the first tube, if pushed into the blunting activation mechanism.  </a:t>
            </a:r>
          </a:p>
          <a:p>
            <a:r>
              <a:rPr kumimoji="0" lang="en-US" smtClean="0"/>
              <a:t>If the needle is blunted prematurely, it cannot be used again or repositioned.  </a:t>
            </a:r>
          </a:p>
          <a:p>
            <a:endParaRPr kumimoji="0" lang="en-US" smtClean="0"/>
          </a:p>
          <a:p>
            <a:r>
              <a:rPr kumimoji="0" lang="en-US" smtClean="0"/>
              <a:t>Activated (used) syringe must then be placed in sharps box and treated as regulated waste.</a:t>
            </a:r>
          </a:p>
          <a:p>
            <a:endParaRPr kumimoji="0" lang="en-US" smtClean="0"/>
          </a:p>
          <a:p>
            <a:r>
              <a:rPr kumimoji="0" lang="en-US" smtClean="0"/>
              <a:t>Note:  The standard prohibits the removal of a needle, unless it is medically necessary.  After single use, the device must be deposited in a sharps container.</a:t>
            </a:r>
          </a:p>
          <a:p>
            <a:endParaRPr kumimoji="0"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7FCB159-2F29-44D1-85D0-9D9C4097677F}" type="slidenum">
              <a:rPr lang="en-US" smtClean="0"/>
              <a:pPr/>
              <a:t>17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mtClean="0"/>
              <a:t>The hinged safety device can either be purchased separately to add on to an existing syringe or purchased pre-attached to a syringe or blood tube holder.</a:t>
            </a:r>
          </a:p>
          <a:p>
            <a:endParaRPr lang="en-US" smtClean="0"/>
          </a:p>
          <a:p>
            <a:r>
              <a:rPr lang="en-US" smtClean="0"/>
              <a:t>Once the needle is used, the hinge should be clicked into place using a tabletop-- NOT the other hand.</a:t>
            </a:r>
          </a:p>
          <a:p>
            <a:endParaRPr lang="en-US" smtClean="0"/>
          </a:p>
          <a:p>
            <a:r>
              <a:rPr lang="en-US" smtClean="0"/>
              <a:t>The activated (used) device must then be placed in a sharps box and treated as regulated waste.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DA5C585-DC48-464E-B5FD-A7571805514C}" type="slidenum">
              <a:rPr lang="en-US" smtClean="0"/>
              <a:pPr/>
              <a:t>18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spcBef>
                <a:spcPct val="0"/>
              </a:spcBef>
            </a:pPr>
            <a:r>
              <a:rPr kumimoji="0" lang="en-US" smtClean="0"/>
              <a:t>These devices are used for finger pricks, most often to test blood sugar in people with diabetes.</a:t>
            </a:r>
          </a:p>
          <a:p>
            <a:pPr>
              <a:spcBef>
                <a:spcPct val="0"/>
              </a:spcBef>
            </a:pPr>
            <a:endParaRPr kumimoji="0" lang="en-US" smtClean="0"/>
          </a:p>
          <a:p>
            <a:pPr>
              <a:spcBef>
                <a:spcPct val="0"/>
              </a:spcBef>
            </a:pPr>
            <a:r>
              <a:rPr kumimoji="0" lang="en-US" smtClean="0"/>
              <a:t>When these devices are triggered, the lancet instantly protracts and cannot be used again.</a:t>
            </a:r>
          </a:p>
          <a:p>
            <a:pPr>
              <a:spcBef>
                <a:spcPct val="0"/>
              </a:spcBef>
            </a:pPr>
            <a:endParaRPr kumimoji="0" lang="en-US" smtClean="0"/>
          </a:p>
          <a:p>
            <a:pPr>
              <a:spcBef>
                <a:spcPct val="0"/>
              </a:spcBef>
            </a:pPr>
            <a:r>
              <a:rPr kumimoji="0" lang="en-US" smtClean="0"/>
              <a:t>After use, the device must be placed in a sharps box and treated as regulated waste.</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4A3EFA7-BC60-4DA5-9D93-EFE09775BB8F}" type="slidenum">
              <a:rPr lang="en-US" smtClean="0"/>
              <a:pPr/>
              <a:t>19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spcBef>
                <a:spcPct val="0"/>
              </a:spcBef>
            </a:pPr>
            <a:r>
              <a:rPr kumimoji="0" lang="en-US" smtClean="0"/>
              <a:t>Single use disposable scalpels with blades that retract or sheath.  Most of these devices do not lock.  Be careful.</a:t>
            </a:r>
          </a:p>
          <a:p>
            <a:pPr>
              <a:spcBef>
                <a:spcPct val="0"/>
              </a:spcBef>
            </a:pPr>
            <a:endParaRPr kumimoji="0" lang="en-US" smtClean="0"/>
          </a:p>
          <a:p>
            <a:pPr>
              <a:spcBef>
                <a:spcPct val="0"/>
              </a:spcBef>
            </a:pPr>
            <a:r>
              <a:rPr kumimoji="0" lang="en-US" smtClean="0"/>
              <a:t>After use, safely place the scalpel in a sharps box.</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6783FA8-322F-4DF4-BAD7-EB663314D9B3}"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mtClean="0"/>
              <a:t>These websites include information about particular devices, as well as information about how to effectively evaluate devices.  These websites are electronically linked to CPL 2-2.44D on OSHA’s website, www.osha.gov.</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41E51A1-4A97-4867-93BF-3C98001ED21C}" type="slidenum">
              <a:rPr lang="en-US" smtClean="0"/>
              <a:pPr/>
              <a:t>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mtClean="0"/>
              <a:t>The BBP Standard applies to all employers with employees with reasonably anticipated occupational exposure to blood or OPIM.  It applies, not just in healthcare, but in general industry as well (e.g., first aiders). The BBP standard does not apply in construction, agriculture, or maritime; as those industries have adopted different standards.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4A710E4-D8F6-4371-8AAA-517BE1B7A9F9}" type="slidenum">
              <a:rPr lang="en-US" smtClean="0"/>
              <a:pPr/>
              <a:t>21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a:p>
            <a:r>
              <a:rPr lang="en-US" smtClean="0"/>
              <a:t>The plan must be updated annually and whenever necessary to reflect any changes.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4EF813D-A0E5-47A0-AD7B-5E4532DDAB04}" type="slidenum">
              <a:rPr lang="en-US" smtClean="0"/>
              <a:pPr/>
              <a:t>22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228600" indent="-228600"/>
            <a:r>
              <a:rPr lang="en-US" smtClean="0"/>
              <a:t>Small medical offices may want to seek input from all employees when making their decisions. Larger facilities are not required to request input from all exposed employees; however, the employees selected should represent the range of exposure situations encountered in the workplace (e.g., pediatrics, emergency department, nuclear medicine, etc.). The solicitation of employees who have been involved in the input and evaluation process must be documented in the Exposure Control Plan.</a:t>
            </a:r>
          </a:p>
          <a:p>
            <a:pPr marL="228600" indent="-228600"/>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13BD4B7-1F77-4AAE-A2F5-3187B318E060}" type="slidenum">
              <a:rPr lang="en-US" smtClean="0"/>
              <a:pPr/>
              <a:t>23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mtClean="0"/>
              <a:t>This is an original requirement of the 1991 standard.  The Needlestick Safety and Prevention Act merely amplifies and specifies this requirement.  (Further discussion follows)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ABDA566-8007-4A7A-BD17-4F6CD6B9BF12}" type="slidenum">
              <a:rPr lang="en-US" smtClean="0"/>
              <a:pPr/>
              <a:t>24</a:t>
            </a:fld>
            <a:endParaRPr lang="en-US"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r>
              <a:rPr lang="en-US" smtClean="0"/>
              <a:t>This quote is taken from CPL 2-2.44D Enforcement Procedures for the Occupational Exposure to Bloodborne Pathogens (November 1999 compliance directive).  The directive lends specificity to the standard, setting forth the methods by which employers must protect their employees from the hazards of blood and OPIM with regard to the implementation of engineering and work practice controls.  </a:t>
            </a:r>
          </a:p>
          <a:p>
            <a:endParaRPr lang="en-US" smtClean="0"/>
          </a:p>
          <a:p>
            <a:r>
              <a:rPr lang="en-US" smtClean="0"/>
              <a:t>The directive further explains OSHA’s expectation for preventing exposures includes a comprehensive programs, including engineering controls (e.g., needleless systems, SESIPs, etc.) and proper work practices (e.g., immediately disposing of a contaminated sharp in a sharps box).  If engineering and work practice controls do not eliminate exposure, the use of PPE (e.g., eye protection) is required.</a:t>
            </a:r>
          </a:p>
          <a:p>
            <a:endParaRPr lang="en-US" smtClean="0"/>
          </a:p>
          <a:p>
            <a:r>
              <a:rPr lang="en-US" smtClean="0"/>
              <a:t>Much of the Needlestick Safety and Prevention Act was modeled after the November 1999 directive.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1BB268D-B47B-486C-924A-B8CA795A8E45}" type="slidenum">
              <a:rPr lang="en-US" smtClean="0"/>
              <a:pPr/>
              <a:t>25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mtClean="0"/>
              <a:t>Exposure Determination is (and has been) required by the original standard.  Further discussion about the elements of an exposure determination can be found in the 1991 standard and in CPL 2-2.44D (Enforcement Procedures for the Occupational Exposure to Bloodborne Pathogens Compliance Directive).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401DD43-BCF9-49B5-B690-4E8E15890E36}" type="slidenum">
              <a:rPr lang="en-US" smtClean="0"/>
              <a:pPr/>
              <a:t>26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smtClean="0"/>
              <a:t>This serves as the basis for determining when and where the use of engineering and work practice controls must be implemented.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1E997F5-055B-4622-9A10-725D5994E0A3}" type="slidenum">
              <a:rPr lang="en-US" smtClean="0"/>
              <a:pPr/>
              <a:t>27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Engineering controls must be appropriate for each process and procedure, independently. </a:t>
            </a:r>
          </a:p>
          <a:p>
            <a:endParaRPr lang="en-US" smtClean="0"/>
          </a:p>
          <a:p>
            <a:r>
              <a:rPr lang="en-US" smtClean="0"/>
              <a:t>Employee training is key.  Devices will not be effective if employees do not feel comfortable using them.  Employees must receive training on new devices and/or new medical procedures.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A7A857-E49D-4DF2-AEA3-325C328EF1CA}" type="slidenum">
              <a:rPr lang="en-US" smtClean="0"/>
              <a:pPr/>
              <a:t>28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2E34D07-7665-450D-B352-47A31AD5C4C8}" type="slidenum">
              <a:rPr lang="en-US" smtClean="0"/>
              <a:pPr/>
              <a:t>29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mtClean="0"/>
              <a:t>Note:  This entire process (review and implementation of engineering controls) must be documented in the employer’s Exposure Control Plan.  It is not necessary to include all supporting documents in the ECP, as long as there is reference in the ECP to where the original documents can be found.  The ECP must be available to employees.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B850738-EF14-4980-93B1-E8D61F361895}" type="slidenum">
              <a:rPr lang="en-US" smtClean="0"/>
              <a:pPr/>
              <a:t>30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Sharps Injury Logs must be kept by those required to keep records under 29 CFR 1904, </a:t>
            </a:r>
            <a:r>
              <a:rPr lang="en-US" i="1" smtClean="0"/>
              <a:t>Occupational Injury and Illness Recording and Reporting Requirements</a:t>
            </a:r>
            <a:r>
              <a:rPr lang="en-US" smtClean="0"/>
              <a:t> (may exclude select Standard Industry Classification (SIC) codes and employers with 10 or fewer employees).  </a:t>
            </a:r>
          </a:p>
          <a:p>
            <a:endParaRPr lang="en-US" smtClean="0"/>
          </a:p>
          <a:p>
            <a:r>
              <a:rPr lang="en-US" smtClean="0"/>
              <a:t>The log must be maintained confidentially, as required by paragraph (h)(1)(iii) of the standard.  (Personal identifiers must be removed from any list when posting or copying.)</a:t>
            </a:r>
          </a:p>
          <a:p>
            <a:r>
              <a:rPr lang="en-US" smtClean="0"/>
              <a:t>	Procedures for maintaining confidentiality for employers are listed in 29 CFR 1904.</a:t>
            </a:r>
          </a:p>
          <a:p>
            <a:r>
              <a:rPr lang="en-US" smtClean="0"/>
              <a:t>	Procedures for maintaining confidentiality for CSHOs are listed in 1913.10.</a:t>
            </a:r>
          </a:p>
          <a:p>
            <a:endParaRPr lang="en-US" smtClean="0"/>
          </a:p>
          <a:p>
            <a:r>
              <a:rPr lang="en-US" smtClean="0"/>
              <a:t>For CSHOs:  If additional medical records are needed to ensure compliance, may be necessary to obtain a Medical Access Order under 1913.10.  Check with Area Director.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3A7E919-C57A-427E-9B1E-E626DB01292D}" type="slidenum">
              <a:rPr lang="en-US" smtClean="0"/>
              <a:pPr/>
              <a:t>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mtClean="0"/>
              <a:t>This presentation will focus on requirements for (1) Exposure Control Plan, (2) Engineering Controls, (3) Recordkeeping, as these are the areas where new requirements have been mandated.</a:t>
            </a:r>
          </a:p>
          <a:p>
            <a:endParaRPr lang="en-US" smtClean="0"/>
          </a:p>
          <a:p>
            <a:r>
              <a:rPr lang="en-US" smtClean="0"/>
              <a:t>The remaining sections of the standard have been in place since 1991.  If you have questions on these sections, feel free to call your OSHA Area or Regional Office.  Contact information is available on OSHA’s website at www.osha.gov.</a:t>
            </a:r>
          </a:p>
          <a:p>
            <a:endParaRPr lang="en-US" smtClean="0"/>
          </a:p>
          <a:p>
            <a:endParaRPr lang="en-US" smtClean="0"/>
          </a:p>
          <a:p>
            <a:r>
              <a:rPr lang="en-US"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6407836-EDAA-4B64-8BA3-789965D40F05}" type="slidenum">
              <a:rPr lang="en-US" smtClean="0"/>
              <a:pPr/>
              <a:t>31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Type and brand must be documented </a:t>
            </a:r>
            <a:r>
              <a:rPr lang="en-US" i="1" smtClean="0"/>
              <a:t>if it is known</a:t>
            </a:r>
            <a:r>
              <a:rPr lang="en-US" smtClean="0"/>
              <a:t>. [“If known”,  refers to situations where a stick occurred through trash or bedding; mostly in housekeeping and maintenance.  If attempting to determine the type and brand of a device would increase the potential for an exposure, do not proceed (i.e., do not attempt to remove it from sharps container).  Simply list the area of occurrence and a description of the incident.]</a:t>
            </a:r>
          </a:p>
          <a:p>
            <a:endParaRPr lang="en-US" smtClean="0"/>
          </a:p>
          <a:p>
            <a:r>
              <a:rPr lang="en-US" smtClean="0"/>
              <a:t>As employers, it is important to review your log frequently to determine where needlesticks are occurring and why.  This is the rationale behind logging specific information about each incident, as required by the revised standard.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F58C2E6-C575-4D0B-96FC-224A3717071C}" type="slidenum">
              <a:rPr lang="en-US" smtClean="0"/>
              <a:pPr/>
              <a:t>32</a:t>
            </a:fld>
            <a:endParaRPr lang="en-US" smtClean="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r>
              <a:rPr lang="en-US" smtClean="0"/>
              <a:t>Again, this is just a summation of the new provisions of the Bloodborne Pathogens standard.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0DB6D94-8EF5-4AC2-A747-594CE4A66EA4}" type="slidenum">
              <a:rPr lang="en-US" smtClean="0"/>
              <a:pPr/>
              <a:t>33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E2F23C9-30DC-41AB-A596-A0D2CD813D21}" type="slidenum">
              <a:rPr lang="en-US" smtClean="0"/>
              <a:pPr/>
              <a:t>34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EACB6B4-06B6-4592-A80E-6D7FBC22C972}" type="slidenum">
              <a:rPr lang="en-US" smtClean="0"/>
              <a:pPr/>
              <a:t>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t>Since paragraph (d) of the standard is exceptionally important in reducing and eliminating occupational exposure to blood and OPIM, it is important to note all of the major methods of compliance (indicated on this slide).</a:t>
            </a:r>
          </a:p>
          <a:p>
            <a:endParaRPr lang="en-US" smtClean="0"/>
          </a:p>
          <a:p>
            <a:r>
              <a:rPr lang="en-US" smtClean="0"/>
              <a:t>Universal precautions is an approach to infection control where all human blood and certain human body fluids are treated as if they are known to be infected by HIV, HBV, HCV, and other bloodborne pathogens.  The Centers for Disease Control and Prevention (CDC) and local Departments of Health have numerous resources regarding proper infection control practices.  Documents are available from the CDC at www.cdc.gov.</a:t>
            </a:r>
          </a:p>
          <a:p>
            <a:endParaRPr lang="en-US" smtClean="0"/>
          </a:p>
          <a:p>
            <a:r>
              <a:rPr lang="en-US" smtClean="0"/>
              <a:t>Engineering and work practice controls must be used to eliminate or minimize employee exposure.  Where occupational exposure remains after the institution of these controls, personal protective equipment must also be used.</a:t>
            </a:r>
          </a:p>
          <a:p>
            <a:endParaRPr lang="en-US" smtClean="0"/>
          </a:p>
          <a:p>
            <a:r>
              <a:rPr lang="en-US" smtClean="0"/>
              <a:t>Housekeeping ensures that a worksite is maintained in a clean and sanitary condition.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C6BBBBA-7572-4C51-B90E-C4B7497003E2}" type="slidenum">
              <a:rPr lang="en-US" smtClean="0"/>
              <a:pPr/>
              <a:t>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a:buFontTx/>
              <a:buChar char="•"/>
            </a:pPr>
            <a:r>
              <a:rPr lang="en-US" smtClean="0"/>
              <a:t> Nearly 10 years of new technology, medical treatments, and interpretations since publication of 1991 BBP Standard</a:t>
            </a:r>
          </a:p>
          <a:p>
            <a:endParaRPr kumimoji="0" lang="en-US" smtClean="0"/>
          </a:p>
          <a:p>
            <a:pPr eaLnBrk="1" hangingPunct="1">
              <a:spcBef>
                <a:spcPct val="20000"/>
              </a:spcBef>
              <a:buClr>
                <a:schemeClr val="accent2"/>
              </a:buClr>
              <a:buSzPct val="80000"/>
              <a:buFont typeface="Wingdings" pitchFamily="2" charset="2"/>
              <a:buChar char="l"/>
            </a:pPr>
            <a:r>
              <a:rPr kumimoji="0" lang="en-US" smtClean="0"/>
              <a:t>The information gathered from the RFI demonstrated feasibility and availability of safer medical devices, and the importance of training and work practices controls.</a:t>
            </a:r>
          </a:p>
          <a:p>
            <a:pPr eaLnBrk="1" hangingPunct="1">
              <a:spcBef>
                <a:spcPct val="20000"/>
              </a:spcBef>
              <a:buClr>
                <a:schemeClr val="accent2"/>
              </a:buClr>
              <a:buSzPct val="80000"/>
              <a:buFont typeface="Wingdings" pitchFamily="2" charset="2"/>
              <a:buChar char="l"/>
            </a:pPr>
            <a:endParaRPr kumimoji="0" lang="en-US" smtClean="0"/>
          </a:p>
          <a:p>
            <a:pPr eaLnBrk="1" hangingPunct="1">
              <a:spcBef>
                <a:spcPct val="20000"/>
              </a:spcBef>
              <a:buClr>
                <a:schemeClr val="accent2"/>
              </a:buClr>
              <a:buSzPct val="80000"/>
              <a:buFont typeface="Wingdings" pitchFamily="2" charset="2"/>
              <a:buChar char="l"/>
            </a:pPr>
            <a:r>
              <a:rPr kumimoji="0" lang="en-US" smtClean="0"/>
              <a:t>In May of 1999, the Stark Boxer Healthcare Worker Needlestick Prevention Act was introduced to Congress.  This was also designed as an attempt to reduce needlesticks.</a:t>
            </a:r>
          </a:p>
          <a:p>
            <a:pPr eaLnBrk="1" hangingPunct="1">
              <a:spcBef>
                <a:spcPct val="20000"/>
              </a:spcBef>
              <a:buClr>
                <a:schemeClr val="accent2"/>
              </a:buClr>
              <a:buSzPct val="80000"/>
              <a:buFont typeface="Wingdings" pitchFamily="2" charset="2"/>
              <a:buChar char="l"/>
            </a:pPr>
            <a:endParaRPr kumimoji="0" lang="en-US" smtClean="0"/>
          </a:p>
          <a:p>
            <a:pPr eaLnBrk="1" hangingPunct="1">
              <a:spcBef>
                <a:spcPct val="20000"/>
              </a:spcBef>
              <a:buClr>
                <a:schemeClr val="accent2"/>
              </a:buClr>
              <a:buSzPct val="80000"/>
              <a:buFont typeface="Wingdings" pitchFamily="2" charset="2"/>
              <a:buChar char="l"/>
            </a:pPr>
            <a:r>
              <a:rPr kumimoji="0" lang="en-US" smtClean="0"/>
              <a:t>The Needlestick Safety and Prevention Act was passed unanimously in the House and Senate (introduced by Congressman Cass Ballenger (NC) as HR 5178).</a:t>
            </a:r>
          </a:p>
          <a:p>
            <a:pPr eaLnBrk="1" hangingPunct="1">
              <a:spcBef>
                <a:spcPct val="20000"/>
              </a:spcBef>
              <a:buClr>
                <a:schemeClr val="accent2"/>
              </a:buClr>
              <a:buSzPct val="80000"/>
              <a:buFont typeface="Wingdings" pitchFamily="2" charset="2"/>
              <a:buChar char="l"/>
            </a:pPr>
            <a:endParaRPr kumimoji="0" lang="en-US" smtClean="0"/>
          </a:p>
          <a:p>
            <a:pPr eaLnBrk="1" hangingPunct="1">
              <a:spcBef>
                <a:spcPct val="20000"/>
              </a:spcBef>
              <a:buClr>
                <a:schemeClr val="accent2"/>
              </a:buClr>
              <a:buSzPct val="80000"/>
              <a:buFont typeface="Wingdings" pitchFamily="2" charset="2"/>
              <a:buNone/>
            </a:pPr>
            <a:endParaRPr kumimoji="0"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8FBE416-F3B4-4B3C-97B7-1BF044F76A6B}" type="slidenum">
              <a:rPr lang="en-US" smtClean="0"/>
              <a:pPr/>
              <a:t>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FDB769E-3475-49C3-8E4D-8DED58483A4F}" type="slidenum">
              <a:rPr lang="en-US" smtClean="0"/>
              <a:pPr/>
              <a:t>7</a:t>
            </a:fld>
            <a:endParaRPr lang="en-US" smtClean="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r>
              <a:rPr lang="en-US" smtClean="0"/>
              <a:t>This indicates the intent of the Needlestick Safety and Prevention Act, which was to modify the Bloodborne Pathogens standard to set forth in greater detail its requirement that employers identify, evaluate, and make use of effective safer medical devices (Rep. Ballenger, HR5178)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1396486-9924-4012-A3FA-C8905AF1FAFC}" type="slidenum">
              <a:rPr lang="en-US" smtClean="0"/>
              <a:pPr/>
              <a:t>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DB7E3D7-5789-4869-AE2D-E1A038B4FF7B}" type="slidenum">
              <a:rPr lang="en-US" smtClean="0"/>
              <a:pPr/>
              <a:t>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mtClean="0"/>
              <a:t>This is just an overview of the new provisions, these will be discussed in detail as the presentation progresses.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1864B58A-1C61-46D8-AA3C-60FBF54C2B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8F9BDED-2552-4F6B-8101-E4A41E525C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0F2B09F-02E1-46F0-BFFE-0295322E9B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8272795-A0AE-4A51-A310-04EEFC58B1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C6D1877-72B7-4644-A3E8-5D3544E19C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0B9295E-A190-4334-9A6A-05975B2ADB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AE4F38D0-7FE5-44A9-AB0F-E341994748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DFEBB549-6F6C-43D0-873B-743383C712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8FDD0CBB-85D2-4DCC-B4CB-0A84FAA2A7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DF13C57-DBBD-4D2C-9E1A-4670CB873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6CCA441-476C-4DCC-995F-1F8A880991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8"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en-US"/>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en-US"/>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73FAE01D-BA30-4311-9F14-672F913F0C96}" type="slidenum">
              <a:rPr lang="en-US"/>
              <a:pPr>
                <a:defRPr/>
              </a:pPr>
              <a:t>‹#›</a:t>
            </a:fld>
            <a:endParaRPr lang="en-US"/>
          </a:p>
        </p:txBody>
      </p:sp>
      <p:sp>
        <p:nvSpPr>
          <p:cNvPr id="1033"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4" name="Group 24"/>
          <p:cNvGrpSpPr>
            <a:grpSpLocks/>
          </p:cNvGrpSpPr>
          <p:nvPr userDrawn="1"/>
        </p:nvGrpSpPr>
        <p:grpSpPr bwMode="auto">
          <a:xfrm>
            <a:off x="38100" y="6119813"/>
            <a:ext cx="9137650" cy="688975"/>
            <a:chOff x="32" y="3855"/>
            <a:chExt cx="5756" cy="434"/>
          </a:xfrm>
        </p:grpSpPr>
        <p:sp>
          <p:nvSpPr>
            <p:cNvPr id="2061" name="Line 13"/>
            <p:cNvSpPr>
              <a:spLocks noChangeShapeType="1"/>
            </p:cNvSpPr>
            <p:nvPr userDrawn="1"/>
          </p:nvSpPr>
          <p:spPr bwMode="auto">
            <a:xfrm flipV="1">
              <a:off x="417" y="4070"/>
              <a:ext cx="5106" cy="6"/>
            </a:xfrm>
            <a:prstGeom prst="line">
              <a:avLst/>
            </a:prstGeom>
            <a:noFill/>
            <a:ln w="50800" cap="sq">
              <a:solidFill>
                <a:schemeClr val="tx1"/>
              </a:solidFill>
              <a:round/>
              <a:headEnd type="none" w="sm" len="sm"/>
              <a:tailEnd type="none" w="sm" len="sm"/>
            </a:ln>
            <a:effectLst/>
          </p:spPr>
          <p:txBody>
            <a:bodyPr wrap="none" anchor="ctr"/>
            <a:lstStyle/>
            <a:p>
              <a:pPr>
                <a:defRPr/>
              </a:pPr>
              <a:endParaRPr lang="en-US"/>
            </a:p>
          </p:txBody>
        </p:sp>
        <p:grpSp>
          <p:nvGrpSpPr>
            <p:cNvPr id="1036" name="Group 14"/>
            <p:cNvGrpSpPr>
              <a:grpSpLocks/>
            </p:cNvGrpSpPr>
            <p:nvPr userDrawn="1"/>
          </p:nvGrpSpPr>
          <p:grpSpPr bwMode="auto">
            <a:xfrm>
              <a:off x="5333" y="3860"/>
              <a:ext cx="455" cy="426"/>
              <a:chOff x="49" y="2596"/>
              <a:chExt cx="1202" cy="1102"/>
            </a:xfrm>
          </p:grpSpPr>
          <p:sp>
            <p:nvSpPr>
              <p:cNvPr id="2063" name="Rectangle 15"/>
              <p:cNvSpPr>
                <a:spLocks noChangeArrowheads="1"/>
              </p:cNvSpPr>
              <p:nvPr/>
            </p:nvSpPr>
            <p:spPr bwMode="auto">
              <a:xfrm>
                <a:off x="49" y="2596"/>
                <a:ext cx="1202" cy="1102"/>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pPr>
                  <a:defRPr/>
                </a:pPr>
                <a:endParaRPr lang="en-US"/>
              </a:p>
            </p:txBody>
          </p:sp>
          <p:graphicFrame>
            <p:nvGraphicFramePr>
              <p:cNvPr id="1026" name="Object 16"/>
              <p:cNvGraphicFramePr>
                <a:graphicFrameLocks noChangeAspect="1"/>
              </p:cNvGraphicFramePr>
              <p:nvPr/>
            </p:nvGraphicFramePr>
            <p:xfrm>
              <a:off x="108" y="2639"/>
              <a:ext cx="1096" cy="1008"/>
            </p:xfrm>
            <a:graphic>
              <a:graphicData uri="http://schemas.openxmlformats.org/presentationml/2006/ole">
                <p:oleObj spid="_x0000_s1026" name="Paintbrush Picture" r:id="rId14" imgW="3381377" imgH="3114355" progId="PBrush">
                  <p:embed/>
                </p:oleObj>
              </a:graphicData>
            </a:graphic>
          </p:graphicFrame>
        </p:grpSp>
        <p:grpSp>
          <p:nvGrpSpPr>
            <p:cNvPr id="1037" name="Group 22"/>
            <p:cNvGrpSpPr>
              <a:grpSpLocks/>
            </p:cNvGrpSpPr>
            <p:nvPr userDrawn="1"/>
          </p:nvGrpSpPr>
          <p:grpSpPr bwMode="auto">
            <a:xfrm>
              <a:off x="32" y="3855"/>
              <a:ext cx="456" cy="434"/>
              <a:chOff x="0" y="3886"/>
              <a:chExt cx="456" cy="434"/>
            </a:xfrm>
          </p:grpSpPr>
          <p:sp>
            <p:nvSpPr>
              <p:cNvPr id="2069" name="Rectangle 21"/>
              <p:cNvSpPr>
                <a:spLocks noChangeArrowheads="1"/>
              </p:cNvSpPr>
              <p:nvPr userDrawn="1"/>
            </p:nvSpPr>
            <p:spPr bwMode="auto">
              <a:xfrm>
                <a:off x="0" y="3886"/>
                <a:ext cx="454" cy="434"/>
              </a:xfrm>
              <a:prstGeom prst="rect">
                <a:avLst/>
              </a:prstGeom>
              <a:solidFill>
                <a:srgbClr val="0000A8"/>
              </a:solidFill>
              <a:ln w="9525">
                <a:noFill/>
                <a:miter lim="800000"/>
                <a:headEnd/>
                <a:tailEnd/>
              </a:ln>
              <a:effectLst/>
            </p:spPr>
            <p:txBody>
              <a:bodyPr wrap="none" anchor="ctr"/>
              <a:lstStyle/>
              <a:p>
                <a:pPr>
                  <a:defRPr/>
                </a:pPr>
                <a:endParaRPr lang="en-US"/>
              </a:p>
            </p:txBody>
          </p:sp>
          <p:pic>
            <p:nvPicPr>
              <p:cNvPr id="1039" name="Picture 20" descr="labor"/>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0" y="3896"/>
                <a:ext cx="456" cy="424"/>
              </a:xfrm>
              <a:prstGeom prst="rect">
                <a:avLst/>
              </a:prstGeom>
              <a:noFill/>
              <a:ln w="381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ealthsystem.virginia.edu/internet/epinet/new/oshalinks.cf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4800" y="609600"/>
            <a:ext cx="8610600" cy="2657475"/>
          </a:xfrm>
        </p:spPr>
        <p:txBody>
          <a:bodyPr/>
          <a:lstStyle/>
          <a:p>
            <a:pPr eaLnBrk="1" hangingPunct="1">
              <a:defRPr/>
            </a:pPr>
            <a:r>
              <a:rPr lang="en-US" smtClean="0"/>
              <a:t>OSHA’s Revised Bloodborne Pathogens Standard</a:t>
            </a:r>
          </a:p>
        </p:txBody>
      </p:sp>
      <p:sp>
        <p:nvSpPr>
          <p:cNvPr id="5123" name="Rectangle 3"/>
          <p:cNvSpPr>
            <a:spLocks noGrp="1" noChangeArrowheads="1"/>
          </p:cNvSpPr>
          <p:nvPr>
            <p:ph type="body" idx="1"/>
          </p:nvPr>
        </p:nvSpPr>
        <p:spPr>
          <a:xfrm>
            <a:off x="1139825" y="4281488"/>
            <a:ext cx="7146925" cy="1185862"/>
          </a:xfrm>
        </p:spPr>
        <p:txBody>
          <a:bodyPr/>
          <a:lstStyle/>
          <a:p>
            <a:pPr eaLnBrk="1" hangingPunct="1">
              <a:buFont typeface="Wingdings" pitchFamily="2" charset="2"/>
              <a:buNone/>
            </a:pPr>
            <a:r>
              <a:rPr lang="en-US" smtClean="0"/>
              <a:t>Outreach and Education Effort 2001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Additional Definitions</a:t>
            </a:r>
            <a:br>
              <a:rPr lang="en-US" smtClean="0"/>
            </a:br>
            <a:r>
              <a:rPr lang="en-US" smtClean="0"/>
              <a:t>1910.1030(b)</a:t>
            </a:r>
          </a:p>
        </p:txBody>
      </p:sp>
      <p:sp>
        <p:nvSpPr>
          <p:cNvPr id="13315" name="Rectangle 3"/>
          <p:cNvSpPr>
            <a:spLocks noGrp="1" noChangeArrowheads="1"/>
          </p:cNvSpPr>
          <p:nvPr>
            <p:ph type="body" idx="1"/>
          </p:nvPr>
        </p:nvSpPr>
        <p:spPr>
          <a:xfrm>
            <a:off x="1219200" y="2438400"/>
            <a:ext cx="7772400" cy="4572000"/>
          </a:xfrm>
        </p:spPr>
        <p:txBody>
          <a:bodyPr/>
          <a:lstStyle/>
          <a:p>
            <a:pPr eaLnBrk="1" hangingPunct="1"/>
            <a:r>
              <a:rPr lang="en-US" i="1" smtClean="0">
                <a:solidFill>
                  <a:schemeClr val="folHlink"/>
                </a:solidFill>
              </a:rPr>
              <a:t>Engineering Controls</a:t>
            </a:r>
            <a:r>
              <a:rPr lang="en-US" i="1" smtClean="0"/>
              <a:t> - </a:t>
            </a:r>
            <a:r>
              <a:rPr lang="en-US" smtClean="0"/>
              <a:t>includes additional definitions and examples:</a:t>
            </a:r>
          </a:p>
          <a:p>
            <a:pPr lvl="1" eaLnBrk="1" hangingPunct="1"/>
            <a:r>
              <a:rPr lang="en-US" i="1" smtClean="0">
                <a:solidFill>
                  <a:srgbClr val="FF66CC"/>
                </a:solidFill>
              </a:rPr>
              <a:t>Sharps with Engineered Sharps Injury Protections</a:t>
            </a:r>
            <a:r>
              <a:rPr lang="en-US" i="1" smtClean="0"/>
              <a:t> - </a:t>
            </a:r>
            <a:r>
              <a:rPr lang="en-US" smtClean="0"/>
              <a:t>[SESIP]</a:t>
            </a:r>
          </a:p>
          <a:p>
            <a:pPr lvl="1" eaLnBrk="1" hangingPunct="1"/>
            <a:r>
              <a:rPr lang="en-US" i="1" smtClean="0">
                <a:solidFill>
                  <a:srgbClr val="FF66CC"/>
                </a:solidFill>
              </a:rPr>
              <a:t>Needleless Systems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smtClean="0"/>
              <a:t>Engineering Controls</a:t>
            </a:r>
            <a:br>
              <a:rPr lang="en-US" smtClean="0"/>
            </a:br>
            <a:r>
              <a:rPr lang="en-US" sz="3600" smtClean="0"/>
              <a:t>New Definition</a:t>
            </a:r>
            <a:endParaRPr lang="en-US" smtClean="0"/>
          </a:p>
        </p:txBody>
      </p:sp>
      <p:sp>
        <p:nvSpPr>
          <p:cNvPr id="14339" name="Rectangle 3"/>
          <p:cNvSpPr>
            <a:spLocks noGrp="1" noChangeArrowheads="1"/>
          </p:cNvSpPr>
          <p:nvPr>
            <p:ph type="body" idx="1"/>
          </p:nvPr>
        </p:nvSpPr>
        <p:spPr/>
        <p:txBody>
          <a:bodyPr/>
          <a:lstStyle/>
          <a:p>
            <a:pPr eaLnBrk="1" hangingPunct="1">
              <a:buFont typeface="Wingdings" pitchFamily="2" charset="2"/>
              <a:buNone/>
            </a:pPr>
            <a:r>
              <a:rPr lang="en-US" smtClean="0"/>
              <a:t>   “… means controls (e.g., sharps disposal containers, self-sheathing needles, safer medical devices, such as sharps with engineered sharps injury protections and needleless systems) that isolate or remove the bloodborne pathogens hazard from the workplace.”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smtClean="0"/>
              <a:t>Needleless Systems</a:t>
            </a:r>
            <a:br>
              <a:rPr lang="en-US" smtClean="0"/>
            </a:br>
            <a:r>
              <a:rPr lang="en-US" sz="3600" smtClean="0"/>
              <a:t>New Definition</a:t>
            </a:r>
            <a:endParaRPr lang="en-US" smtClean="0"/>
          </a:p>
        </p:txBody>
      </p:sp>
      <p:sp>
        <p:nvSpPr>
          <p:cNvPr id="15363" name="Rectangle 3"/>
          <p:cNvSpPr>
            <a:spLocks noGrp="1" noChangeArrowheads="1"/>
          </p:cNvSpPr>
          <p:nvPr>
            <p:ph type="body" idx="1"/>
          </p:nvPr>
        </p:nvSpPr>
        <p:spPr/>
        <p:txBody>
          <a:bodyPr/>
          <a:lstStyle/>
          <a:p>
            <a:pPr eaLnBrk="1" hangingPunct="1">
              <a:spcBef>
                <a:spcPct val="50000"/>
              </a:spcBef>
            </a:pPr>
            <a:r>
              <a:rPr lang="en-US" smtClean="0"/>
              <a:t>Device that does not use a needle for:</a:t>
            </a:r>
          </a:p>
          <a:p>
            <a:pPr lvl="1" eaLnBrk="1" hangingPunct="1">
              <a:spcBef>
                <a:spcPct val="50000"/>
              </a:spcBef>
            </a:pPr>
            <a:r>
              <a:rPr lang="en-US" smtClean="0"/>
              <a:t>Collection of bodily fluids</a:t>
            </a:r>
          </a:p>
          <a:p>
            <a:pPr lvl="1" eaLnBrk="1" hangingPunct="1">
              <a:spcBef>
                <a:spcPct val="50000"/>
              </a:spcBef>
            </a:pPr>
            <a:r>
              <a:rPr lang="en-US" smtClean="0"/>
              <a:t>Administration of medication/fluids</a:t>
            </a:r>
          </a:p>
          <a:p>
            <a:pPr lvl="1" eaLnBrk="1" hangingPunct="1">
              <a:spcBef>
                <a:spcPct val="50000"/>
              </a:spcBef>
            </a:pPr>
            <a:r>
              <a:rPr lang="en-US" smtClean="0"/>
              <a:t>Any other procedure with potential percutaneous exposure to a contaminated sharp</a:t>
            </a:r>
          </a:p>
          <a:p>
            <a:pPr eaLnBrk="1" hangingPunct="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mtClean="0"/>
              <a:t>“SESIP”</a:t>
            </a:r>
            <a:br>
              <a:rPr lang="en-US" smtClean="0"/>
            </a:br>
            <a:r>
              <a:rPr lang="en-US" sz="3600" smtClean="0"/>
              <a:t>New Definition</a:t>
            </a:r>
            <a:endParaRPr lang="en-US" smtClean="0"/>
          </a:p>
        </p:txBody>
      </p:sp>
      <p:sp>
        <p:nvSpPr>
          <p:cNvPr id="16387" name="Rectangle 3"/>
          <p:cNvSpPr>
            <a:spLocks noGrp="1" noChangeArrowheads="1"/>
          </p:cNvSpPr>
          <p:nvPr>
            <p:ph type="body" idx="1"/>
          </p:nvPr>
        </p:nvSpPr>
        <p:spPr>
          <a:xfrm>
            <a:off x="685800" y="2608263"/>
            <a:ext cx="7772400" cy="3487737"/>
          </a:xfrm>
        </p:spPr>
        <p:txBody>
          <a:bodyPr/>
          <a:lstStyle/>
          <a:p>
            <a:pPr lvl="1" eaLnBrk="1" hangingPunct="1">
              <a:buFontTx/>
              <a:buNone/>
            </a:pPr>
            <a:r>
              <a:rPr lang="en-US" smtClean="0"/>
              <a:t>	Non-needle sharp or a needle with a built-in safety feature or mechanism that effectively reduces the risk of an exposure incident.</a:t>
            </a:r>
            <a:endParaRPr lang="en-US" i="1" smtClean="0"/>
          </a:p>
          <a:p>
            <a:pPr eaLnBrk="1" hangingPunct="1"/>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609600"/>
            <a:ext cx="8763000" cy="1143000"/>
          </a:xfrm>
        </p:spPr>
        <p:txBody>
          <a:bodyPr/>
          <a:lstStyle/>
          <a:p>
            <a:pPr eaLnBrk="1" hangingPunct="1">
              <a:defRPr/>
            </a:pPr>
            <a:r>
              <a:rPr lang="en-US" sz="4000" smtClean="0"/>
              <a:t>Hypodermic syringes with </a:t>
            </a:r>
            <a:br>
              <a:rPr lang="en-US" sz="4000" smtClean="0"/>
            </a:br>
            <a:r>
              <a:rPr lang="en-US" sz="4000" smtClean="0"/>
              <a:t>“Self-Sheathing” safety feature</a:t>
            </a:r>
          </a:p>
        </p:txBody>
      </p:sp>
      <p:pic>
        <p:nvPicPr>
          <p:cNvPr id="17411" name="Picture 3" descr="Sharp 1"/>
          <p:cNvPicPr>
            <a:picLocks noChangeAspect="1" noChangeArrowheads="1"/>
          </p:cNvPicPr>
          <p:nvPr/>
        </p:nvPicPr>
        <p:blipFill>
          <a:blip r:embed="rId3" cstate="print"/>
          <a:srcRect/>
          <a:stretch>
            <a:fillRect/>
          </a:stretch>
        </p:blipFill>
        <p:spPr bwMode="auto">
          <a:xfrm>
            <a:off x="2286000" y="2895600"/>
            <a:ext cx="4221163" cy="2197100"/>
          </a:xfrm>
          <a:prstGeom prst="rect">
            <a:avLst/>
          </a:prstGeom>
          <a:noFill/>
          <a:ln w="38100">
            <a:solidFill>
              <a:srgbClr val="FF66CC"/>
            </a:solidFill>
            <a:miter lim="800000"/>
            <a:headEnd/>
            <a:tailEnd/>
          </a:ln>
        </p:spPr>
      </p:pic>
      <p:sp>
        <p:nvSpPr>
          <p:cNvPr id="17412" name="Text Box 4"/>
          <p:cNvSpPr txBox="1">
            <a:spLocks noChangeArrowheads="1"/>
          </p:cNvSpPr>
          <p:nvPr/>
        </p:nvSpPr>
        <p:spPr bwMode="auto">
          <a:xfrm>
            <a:off x="2667000" y="4038600"/>
            <a:ext cx="3449638" cy="396875"/>
          </a:xfrm>
          <a:prstGeom prst="rect">
            <a:avLst/>
          </a:prstGeom>
          <a:noFill/>
          <a:ln w="9525">
            <a:noFill/>
            <a:miter lim="800000"/>
            <a:headEnd/>
            <a:tailEnd/>
          </a:ln>
        </p:spPr>
        <p:txBody>
          <a:bodyPr wrap="none">
            <a:spAutoFit/>
          </a:bodyPr>
          <a:lstStyle/>
          <a:p>
            <a:pPr eaLnBrk="0" hangingPunct="0"/>
            <a:r>
              <a:rPr lang="en-US" sz="2000">
                <a:solidFill>
                  <a:schemeClr val="bg2"/>
                </a:solidFill>
              </a:rPr>
              <a:t>Self-sheathed protected position</a:t>
            </a:r>
          </a:p>
        </p:txBody>
      </p:sp>
      <p:sp>
        <p:nvSpPr>
          <p:cNvPr id="17413" name="Text Box 5"/>
          <p:cNvSpPr txBox="1">
            <a:spLocks noChangeArrowheads="1"/>
          </p:cNvSpPr>
          <p:nvPr/>
        </p:nvSpPr>
        <p:spPr bwMode="auto">
          <a:xfrm>
            <a:off x="1219200" y="2133600"/>
            <a:ext cx="7391400" cy="396875"/>
          </a:xfrm>
          <a:prstGeom prst="rect">
            <a:avLst/>
          </a:prstGeom>
          <a:noFill/>
          <a:ln w="9525">
            <a:noFill/>
            <a:miter lim="800000"/>
            <a:headEnd/>
            <a:tailEnd/>
          </a:ln>
        </p:spPr>
        <p:txBody>
          <a:bodyPr>
            <a:spAutoFit/>
          </a:bodyPr>
          <a:lstStyle/>
          <a:p>
            <a:pPr eaLnBrk="0" hangingPunct="0"/>
            <a:endParaRPr 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609600"/>
            <a:ext cx="8534400" cy="1143000"/>
          </a:xfrm>
        </p:spPr>
        <p:txBody>
          <a:bodyPr/>
          <a:lstStyle/>
          <a:p>
            <a:pPr eaLnBrk="1" hangingPunct="1">
              <a:defRPr/>
            </a:pPr>
            <a:r>
              <a:rPr lang="en-US" sz="4000" smtClean="0"/>
              <a:t>Hypodermic syringes with “Retractable Technology” safety feature</a:t>
            </a:r>
          </a:p>
        </p:txBody>
      </p:sp>
      <p:pic>
        <p:nvPicPr>
          <p:cNvPr id="18435" name="Picture 3" descr="Sharp 2"/>
          <p:cNvPicPr>
            <a:picLocks noChangeAspect="1" noChangeArrowheads="1"/>
          </p:cNvPicPr>
          <p:nvPr/>
        </p:nvPicPr>
        <p:blipFill>
          <a:blip r:embed="rId3" cstate="print"/>
          <a:srcRect/>
          <a:stretch>
            <a:fillRect/>
          </a:stretch>
        </p:blipFill>
        <p:spPr bwMode="auto">
          <a:xfrm>
            <a:off x="1371600" y="2667000"/>
            <a:ext cx="6334125" cy="2660650"/>
          </a:xfrm>
          <a:prstGeom prst="rect">
            <a:avLst/>
          </a:prstGeom>
          <a:noFill/>
          <a:ln w="38100">
            <a:solidFill>
              <a:srgbClr val="FF66CC"/>
            </a:solidFill>
            <a:miter lim="800000"/>
            <a:headEnd/>
            <a:tailEnd/>
          </a:ln>
        </p:spPr>
      </p:pic>
      <p:sp>
        <p:nvSpPr>
          <p:cNvPr id="18436" name="Text Box 4"/>
          <p:cNvSpPr txBox="1">
            <a:spLocks noChangeArrowheads="1"/>
          </p:cNvSpPr>
          <p:nvPr/>
        </p:nvSpPr>
        <p:spPr bwMode="auto">
          <a:xfrm>
            <a:off x="1635125" y="2287588"/>
            <a:ext cx="6873875" cy="396875"/>
          </a:xfrm>
          <a:prstGeom prst="rect">
            <a:avLst/>
          </a:prstGeom>
          <a:noFill/>
          <a:ln w="9525">
            <a:noFill/>
            <a:miter lim="800000"/>
            <a:headEnd/>
            <a:tailEnd/>
          </a:ln>
        </p:spPr>
        <p:txBody>
          <a:bodyPr>
            <a:spAutoFit/>
          </a:bodyPr>
          <a:lstStyle/>
          <a:p>
            <a:pPr eaLnBrk="0" hangingPunct="0"/>
            <a:endParaRPr lang="en-US" sz="2000"/>
          </a:p>
        </p:txBody>
      </p:sp>
      <p:sp>
        <p:nvSpPr>
          <p:cNvPr id="18437" name="Text Box 6"/>
          <p:cNvSpPr txBox="1">
            <a:spLocks noChangeArrowheads="1"/>
          </p:cNvSpPr>
          <p:nvPr/>
        </p:nvSpPr>
        <p:spPr bwMode="auto">
          <a:xfrm>
            <a:off x="3657600" y="4937125"/>
            <a:ext cx="3041650" cy="396875"/>
          </a:xfrm>
          <a:prstGeom prst="rect">
            <a:avLst/>
          </a:prstGeom>
          <a:noFill/>
          <a:ln w="9525">
            <a:noFill/>
            <a:miter lim="800000"/>
            <a:headEnd/>
            <a:tailEnd/>
          </a:ln>
        </p:spPr>
        <p:txBody>
          <a:bodyPr wrap="none">
            <a:spAutoFit/>
          </a:bodyPr>
          <a:lstStyle/>
          <a:p>
            <a:pPr eaLnBrk="0" hangingPunct="0"/>
            <a:r>
              <a:rPr lang="en-US" sz="2000">
                <a:solidFill>
                  <a:schemeClr val="bg2"/>
                </a:solidFill>
              </a:rPr>
              <a:t>Retracted protected position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838200"/>
            <a:ext cx="8534400" cy="1143000"/>
          </a:xfrm>
        </p:spPr>
        <p:txBody>
          <a:bodyPr/>
          <a:lstStyle/>
          <a:p>
            <a:pPr eaLnBrk="1" hangingPunct="1">
              <a:defRPr/>
            </a:pPr>
            <a:r>
              <a:rPr lang="en-US" sz="4000" smtClean="0"/>
              <a:t>Phlebotomy needle with </a:t>
            </a:r>
            <a:br>
              <a:rPr lang="en-US" sz="4000" smtClean="0"/>
            </a:br>
            <a:r>
              <a:rPr lang="en-US" sz="4000" smtClean="0"/>
              <a:t>“Self-Blunting” safety feature</a:t>
            </a:r>
          </a:p>
        </p:txBody>
      </p:sp>
      <p:pic>
        <p:nvPicPr>
          <p:cNvPr id="19459" name="Picture 3" descr="Sharp 10"/>
          <p:cNvPicPr>
            <a:picLocks noChangeAspect="1" noChangeArrowheads="1"/>
          </p:cNvPicPr>
          <p:nvPr/>
        </p:nvPicPr>
        <p:blipFill>
          <a:blip r:embed="rId3" cstate="print"/>
          <a:srcRect/>
          <a:stretch>
            <a:fillRect/>
          </a:stretch>
        </p:blipFill>
        <p:spPr bwMode="auto">
          <a:xfrm>
            <a:off x="2057400" y="2427288"/>
            <a:ext cx="5235575" cy="2990850"/>
          </a:xfrm>
          <a:prstGeom prst="rect">
            <a:avLst/>
          </a:prstGeom>
          <a:noFill/>
          <a:ln w="38100">
            <a:solidFill>
              <a:srgbClr val="FF66CC"/>
            </a:solidFill>
            <a:miter lim="800000"/>
            <a:headEnd/>
            <a:tailEnd/>
          </a:ln>
        </p:spPr>
      </p:pic>
      <p:sp>
        <p:nvSpPr>
          <p:cNvPr id="19460" name="Text Box 4"/>
          <p:cNvSpPr txBox="1">
            <a:spLocks noChangeArrowheads="1"/>
          </p:cNvSpPr>
          <p:nvPr/>
        </p:nvSpPr>
        <p:spPr bwMode="auto">
          <a:xfrm>
            <a:off x="2362200" y="4038600"/>
            <a:ext cx="2873375" cy="396875"/>
          </a:xfrm>
          <a:prstGeom prst="rect">
            <a:avLst/>
          </a:prstGeom>
          <a:noFill/>
          <a:ln w="9525">
            <a:noFill/>
            <a:miter lim="800000"/>
            <a:headEnd/>
            <a:tailEnd/>
          </a:ln>
        </p:spPr>
        <p:txBody>
          <a:bodyPr wrap="none">
            <a:spAutoFit/>
          </a:bodyPr>
          <a:lstStyle/>
          <a:p>
            <a:pPr eaLnBrk="0" hangingPunct="0"/>
            <a:r>
              <a:rPr lang="en-US" sz="2000">
                <a:solidFill>
                  <a:schemeClr val="bg2"/>
                </a:solidFill>
              </a:rPr>
              <a:t>Blunted protected position</a:t>
            </a:r>
          </a:p>
        </p:txBody>
      </p:sp>
      <p:sp>
        <p:nvSpPr>
          <p:cNvPr id="19461" name="Text Box 5"/>
          <p:cNvSpPr txBox="1">
            <a:spLocks noChangeArrowheads="1"/>
          </p:cNvSpPr>
          <p:nvPr/>
        </p:nvSpPr>
        <p:spPr bwMode="auto">
          <a:xfrm>
            <a:off x="1214438" y="4759325"/>
            <a:ext cx="7400925" cy="457200"/>
          </a:xfrm>
          <a:prstGeom prst="rect">
            <a:avLst/>
          </a:prstGeom>
          <a:noFill/>
          <a:ln w="9525">
            <a:noFill/>
            <a:miter lim="800000"/>
            <a:headEnd/>
            <a:tailEnd/>
          </a:ln>
        </p:spPr>
        <p:txBody>
          <a:bodyPr>
            <a:spAutoFit/>
          </a:bodyPr>
          <a:lstStyle/>
          <a:p>
            <a:pPr eaLnBrk="0" hangingPunct="0"/>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73163" y="300038"/>
            <a:ext cx="6513512" cy="1143000"/>
          </a:xfrm>
        </p:spPr>
        <p:txBody>
          <a:bodyPr/>
          <a:lstStyle/>
          <a:p>
            <a:pPr eaLnBrk="1" hangingPunct="1">
              <a:defRPr/>
            </a:pPr>
            <a:r>
              <a:rPr lang="en-US" smtClean="0"/>
              <a:t>“Add-on” safety feature</a:t>
            </a:r>
          </a:p>
        </p:txBody>
      </p:sp>
      <p:pic>
        <p:nvPicPr>
          <p:cNvPr id="20483" name="Picture 3" descr="Sharp 11"/>
          <p:cNvPicPr>
            <a:picLocks noChangeAspect="1" noChangeArrowheads="1"/>
          </p:cNvPicPr>
          <p:nvPr/>
        </p:nvPicPr>
        <p:blipFill>
          <a:blip r:embed="rId3" cstate="print"/>
          <a:srcRect/>
          <a:stretch>
            <a:fillRect/>
          </a:stretch>
        </p:blipFill>
        <p:spPr bwMode="auto">
          <a:xfrm>
            <a:off x="5029200" y="1371600"/>
            <a:ext cx="3706813" cy="2262188"/>
          </a:xfrm>
          <a:prstGeom prst="rect">
            <a:avLst/>
          </a:prstGeom>
          <a:noFill/>
          <a:ln w="38100">
            <a:solidFill>
              <a:srgbClr val="FF66CC"/>
            </a:solidFill>
            <a:miter lim="800000"/>
            <a:headEnd/>
            <a:tailEnd/>
          </a:ln>
        </p:spPr>
      </p:pic>
      <p:sp>
        <p:nvSpPr>
          <p:cNvPr id="20484" name="Text Box 4"/>
          <p:cNvSpPr txBox="1">
            <a:spLocks noChangeArrowheads="1"/>
          </p:cNvSpPr>
          <p:nvPr/>
        </p:nvSpPr>
        <p:spPr bwMode="auto">
          <a:xfrm>
            <a:off x="5334000" y="2667000"/>
            <a:ext cx="2895600" cy="396875"/>
          </a:xfrm>
          <a:prstGeom prst="rect">
            <a:avLst/>
          </a:prstGeom>
          <a:noFill/>
          <a:ln w="9525">
            <a:noFill/>
            <a:miter lim="800000"/>
            <a:headEnd/>
            <a:tailEnd/>
          </a:ln>
        </p:spPr>
        <p:txBody>
          <a:bodyPr wrap="none">
            <a:spAutoFit/>
          </a:bodyPr>
          <a:lstStyle/>
          <a:p>
            <a:pPr eaLnBrk="0" hangingPunct="0"/>
            <a:r>
              <a:rPr lang="en-US" sz="2000">
                <a:solidFill>
                  <a:schemeClr val="bg2"/>
                </a:solidFill>
              </a:rPr>
              <a:t>Attached to syringe needle</a:t>
            </a:r>
          </a:p>
        </p:txBody>
      </p:sp>
      <p:pic>
        <p:nvPicPr>
          <p:cNvPr id="20485" name="Picture 5" descr="Sharp 12"/>
          <p:cNvPicPr>
            <a:picLocks noChangeAspect="1" noChangeArrowheads="1"/>
          </p:cNvPicPr>
          <p:nvPr/>
        </p:nvPicPr>
        <p:blipFill>
          <a:blip r:embed="rId4" cstate="print"/>
          <a:srcRect/>
          <a:stretch>
            <a:fillRect/>
          </a:stretch>
        </p:blipFill>
        <p:spPr bwMode="auto">
          <a:xfrm>
            <a:off x="838200" y="4038600"/>
            <a:ext cx="5627688" cy="2024063"/>
          </a:xfrm>
          <a:prstGeom prst="rect">
            <a:avLst/>
          </a:prstGeom>
          <a:noFill/>
          <a:ln w="38100">
            <a:solidFill>
              <a:srgbClr val="FF66CC"/>
            </a:solidFill>
            <a:miter lim="800000"/>
            <a:headEnd/>
            <a:tailEnd/>
          </a:ln>
        </p:spPr>
      </p:pic>
      <p:sp>
        <p:nvSpPr>
          <p:cNvPr id="20486" name="Text Box 6"/>
          <p:cNvSpPr txBox="1">
            <a:spLocks noChangeArrowheads="1"/>
          </p:cNvSpPr>
          <p:nvPr/>
        </p:nvSpPr>
        <p:spPr bwMode="auto">
          <a:xfrm>
            <a:off x="1219200" y="5562600"/>
            <a:ext cx="3213100" cy="396875"/>
          </a:xfrm>
          <a:prstGeom prst="rect">
            <a:avLst/>
          </a:prstGeom>
          <a:noFill/>
          <a:ln w="9525">
            <a:noFill/>
            <a:miter lim="800000"/>
            <a:headEnd/>
            <a:tailEnd/>
          </a:ln>
        </p:spPr>
        <p:txBody>
          <a:bodyPr wrap="none">
            <a:spAutoFit/>
          </a:bodyPr>
          <a:lstStyle/>
          <a:p>
            <a:pPr eaLnBrk="0" hangingPunct="0"/>
            <a:r>
              <a:rPr lang="en-US" sz="2000">
                <a:solidFill>
                  <a:schemeClr val="bg2"/>
                </a:solidFill>
              </a:rPr>
              <a:t>Attached to blood tube holder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9863" y="354013"/>
            <a:ext cx="8786812" cy="1143000"/>
          </a:xfrm>
        </p:spPr>
        <p:txBody>
          <a:bodyPr/>
          <a:lstStyle/>
          <a:p>
            <a:pPr eaLnBrk="1" hangingPunct="1">
              <a:defRPr/>
            </a:pPr>
            <a:r>
              <a:rPr lang="en-US" sz="4000" smtClean="0"/>
              <a:t>Retracting lancets with safety features</a:t>
            </a:r>
          </a:p>
        </p:txBody>
      </p:sp>
      <p:pic>
        <p:nvPicPr>
          <p:cNvPr id="21507" name="Picture 3" descr="Sharp 17"/>
          <p:cNvPicPr>
            <a:picLocks noChangeAspect="1" noChangeArrowheads="1"/>
          </p:cNvPicPr>
          <p:nvPr/>
        </p:nvPicPr>
        <p:blipFill>
          <a:blip r:embed="rId3" cstate="print"/>
          <a:srcRect/>
          <a:stretch>
            <a:fillRect/>
          </a:stretch>
        </p:blipFill>
        <p:spPr bwMode="auto">
          <a:xfrm>
            <a:off x="5257800" y="1905000"/>
            <a:ext cx="3305175" cy="1443038"/>
          </a:xfrm>
          <a:prstGeom prst="rect">
            <a:avLst/>
          </a:prstGeom>
          <a:noFill/>
          <a:ln w="38100">
            <a:solidFill>
              <a:srgbClr val="FF66CC"/>
            </a:solidFill>
            <a:miter lim="800000"/>
            <a:headEnd/>
            <a:tailEnd/>
          </a:ln>
        </p:spPr>
      </p:pic>
      <p:pic>
        <p:nvPicPr>
          <p:cNvPr id="21508" name="Picture 4" descr="Sharp 18"/>
          <p:cNvPicPr>
            <a:picLocks noChangeAspect="1" noChangeArrowheads="1"/>
          </p:cNvPicPr>
          <p:nvPr/>
        </p:nvPicPr>
        <p:blipFill>
          <a:blip r:embed="rId4" cstate="print"/>
          <a:srcRect/>
          <a:stretch>
            <a:fillRect/>
          </a:stretch>
        </p:blipFill>
        <p:spPr bwMode="auto">
          <a:xfrm>
            <a:off x="5943600" y="4114800"/>
            <a:ext cx="1870075" cy="1724025"/>
          </a:xfrm>
          <a:prstGeom prst="rect">
            <a:avLst/>
          </a:prstGeom>
          <a:noFill/>
          <a:ln w="38100">
            <a:solidFill>
              <a:srgbClr val="FF66CC"/>
            </a:solidFill>
            <a:miter lim="800000"/>
            <a:headEnd/>
            <a:tailEnd/>
          </a:ln>
        </p:spPr>
      </p:pic>
      <p:pic>
        <p:nvPicPr>
          <p:cNvPr id="21509" name="Picture 5" descr="Sharp 21"/>
          <p:cNvPicPr>
            <a:picLocks noChangeAspect="1" noChangeArrowheads="1"/>
          </p:cNvPicPr>
          <p:nvPr/>
        </p:nvPicPr>
        <p:blipFill>
          <a:blip r:embed="rId5" cstate="print"/>
          <a:srcRect/>
          <a:stretch>
            <a:fillRect/>
          </a:stretch>
        </p:blipFill>
        <p:spPr bwMode="auto">
          <a:xfrm>
            <a:off x="1447800" y="3124200"/>
            <a:ext cx="2774950" cy="1565275"/>
          </a:xfrm>
          <a:prstGeom prst="rect">
            <a:avLst/>
          </a:prstGeom>
          <a:noFill/>
          <a:ln w="38100">
            <a:solidFill>
              <a:srgbClr val="FF66CC"/>
            </a:solidFill>
            <a:miter lim="800000"/>
            <a:headEnd/>
            <a:tailEnd/>
          </a:ln>
        </p:spPr>
      </p:pic>
      <p:sp>
        <p:nvSpPr>
          <p:cNvPr id="21510" name="Text Box 6"/>
          <p:cNvSpPr txBox="1">
            <a:spLocks noChangeArrowheads="1"/>
          </p:cNvSpPr>
          <p:nvPr/>
        </p:nvSpPr>
        <p:spPr bwMode="auto">
          <a:xfrm>
            <a:off x="5218113" y="3357563"/>
            <a:ext cx="3208337" cy="396875"/>
          </a:xfrm>
          <a:prstGeom prst="rect">
            <a:avLst/>
          </a:prstGeom>
          <a:noFill/>
          <a:ln w="9525">
            <a:noFill/>
            <a:miter lim="800000"/>
            <a:headEnd/>
            <a:tailEnd/>
          </a:ln>
        </p:spPr>
        <p:txBody>
          <a:bodyPr wrap="none">
            <a:spAutoFit/>
          </a:bodyPr>
          <a:lstStyle/>
          <a:p>
            <a:pPr eaLnBrk="0" hangingPunct="0"/>
            <a:r>
              <a:rPr lang="en-US" sz="2000"/>
              <a:t>Before        During         After</a:t>
            </a:r>
          </a:p>
        </p:txBody>
      </p:sp>
      <p:sp>
        <p:nvSpPr>
          <p:cNvPr id="21511" name="Text Box 7"/>
          <p:cNvSpPr txBox="1">
            <a:spLocks noChangeArrowheads="1"/>
          </p:cNvSpPr>
          <p:nvPr/>
        </p:nvSpPr>
        <p:spPr bwMode="auto">
          <a:xfrm>
            <a:off x="1479550" y="4737100"/>
            <a:ext cx="2700338" cy="396875"/>
          </a:xfrm>
          <a:prstGeom prst="rect">
            <a:avLst/>
          </a:prstGeom>
          <a:noFill/>
          <a:ln w="9525">
            <a:noFill/>
            <a:miter lim="800000"/>
            <a:headEnd/>
            <a:tailEnd/>
          </a:ln>
        </p:spPr>
        <p:txBody>
          <a:bodyPr wrap="none">
            <a:spAutoFit/>
          </a:bodyPr>
          <a:lstStyle/>
          <a:p>
            <a:pPr eaLnBrk="0" hangingPunct="0"/>
            <a:r>
              <a:rPr lang="en-US" sz="2000"/>
              <a:t>Before    During     After</a:t>
            </a:r>
          </a:p>
        </p:txBody>
      </p:sp>
      <p:sp>
        <p:nvSpPr>
          <p:cNvPr id="21512" name="Text Box 8"/>
          <p:cNvSpPr txBox="1">
            <a:spLocks noChangeArrowheads="1"/>
          </p:cNvSpPr>
          <p:nvPr/>
        </p:nvSpPr>
        <p:spPr bwMode="auto">
          <a:xfrm>
            <a:off x="5888038" y="5846763"/>
            <a:ext cx="2051050" cy="396875"/>
          </a:xfrm>
          <a:prstGeom prst="rect">
            <a:avLst/>
          </a:prstGeom>
          <a:noFill/>
          <a:ln w="9525">
            <a:noFill/>
            <a:miter lim="800000"/>
            <a:headEnd/>
            <a:tailEnd/>
          </a:ln>
        </p:spPr>
        <p:txBody>
          <a:bodyPr wrap="none">
            <a:spAutoFit/>
          </a:bodyPr>
          <a:lstStyle/>
          <a:p>
            <a:pPr eaLnBrk="0" hangingPunct="0"/>
            <a:r>
              <a:rPr lang="en-US" sz="2000"/>
              <a:t>In use     After use</a:t>
            </a:r>
          </a:p>
        </p:txBody>
      </p:sp>
      <p:sp>
        <p:nvSpPr>
          <p:cNvPr id="21513" name="Text Box 9"/>
          <p:cNvSpPr txBox="1">
            <a:spLocks noChangeArrowheads="1"/>
          </p:cNvSpPr>
          <p:nvPr/>
        </p:nvSpPr>
        <p:spPr bwMode="auto">
          <a:xfrm>
            <a:off x="625475" y="1793875"/>
            <a:ext cx="184150" cy="457200"/>
          </a:xfrm>
          <a:prstGeom prst="rect">
            <a:avLst/>
          </a:prstGeom>
          <a:noFill/>
          <a:ln w="9525">
            <a:noFill/>
            <a:miter lim="800000"/>
            <a:headEnd/>
            <a:tailEnd/>
          </a:ln>
        </p:spPr>
        <p:txBody>
          <a:bodyPr wrap="none">
            <a:spAutoFit/>
          </a:bodyPr>
          <a:lstStyle/>
          <a:p>
            <a:pPr eaLnBrk="0" hangingPunct="0"/>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65125" y="671513"/>
            <a:ext cx="8599488" cy="1143000"/>
          </a:xfrm>
        </p:spPr>
        <p:txBody>
          <a:bodyPr/>
          <a:lstStyle/>
          <a:p>
            <a:pPr eaLnBrk="1" hangingPunct="1">
              <a:defRPr/>
            </a:pPr>
            <a:r>
              <a:rPr lang="en-US" sz="4000" smtClean="0"/>
              <a:t>Disposable scalpels with safety features</a:t>
            </a:r>
          </a:p>
        </p:txBody>
      </p:sp>
      <p:pic>
        <p:nvPicPr>
          <p:cNvPr id="22531" name="Picture 4" descr="Sharp 20"/>
          <p:cNvPicPr>
            <a:picLocks noChangeAspect="1" noChangeArrowheads="1"/>
          </p:cNvPicPr>
          <p:nvPr/>
        </p:nvPicPr>
        <p:blipFill>
          <a:blip r:embed="rId3" cstate="print"/>
          <a:srcRect/>
          <a:stretch>
            <a:fillRect/>
          </a:stretch>
        </p:blipFill>
        <p:spPr bwMode="auto">
          <a:xfrm>
            <a:off x="5562600" y="4267200"/>
            <a:ext cx="2932113" cy="1189038"/>
          </a:xfrm>
          <a:prstGeom prst="rect">
            <a:avLst/>
          </a:prstGeom>
          <a:noFill/>
          <a:ln w="38100">
            <a:solidFill>
              <a:srgbClr val="FF66CC"/>
            </a:solidFill>
            <a:miter lim="800000"/>
            <a:headEnd/>
            <a:tailEnd/>
          </a:ln>
        </p:spPr>
      </p:pic>
      <p:pic>
        <p:nvPicPr>
          <p:cNvPr id="22532" name="Picture 5" descr="Sharp 22"/>
          <p:cNvPicPr>
            <a:picLocks noChangeAspect="1" noChangeArrowheads="1"/>
          </p:cNvPicPr>
          <p:nvPr/>
        </p:nvPicPr>
        <p:blipFill>
          <a:blip r:embed="rId4" cstate="print"/>
          <a:srcRect/>
          <a:stretch>
            <a:fillRect/>
          </a:stretch>
        </p:blipFill>
        <p:spPr bwMode="auto">
          <a:xfrm>
            <a:off x="1219200" y="4343400"/>
            <a:ext cx="3243263" cy="1077913"/>
          </a:xfrm>
          <a:prstGeom prst="rect">
            <a:avLst/>
          </a:prstGeom>
          <a:noFill/>
          <a:ln w="38100">
            <a:solidFill>
              <a:srgbClr val="FF66CC"/>
            </a:solidFill>
            <a:miter lim="800000"/>
            <a:headEnd/>
            <a:tailEnd/>
          </a:ln>
        </p:spPr>
      </p:pic>
      <p:pic>
        <p:nvPicPr>
          <p:cNvPr id="22533" name="Picture 6" descr="Sharp 19"/>
          <p:cNvPicPr>
            <a:picLocks noChangeAspect="1" noChangeArrowheads="1"/>
          </p:cNvPicPr>
          <p:nvPr/>
        </p:nvPicPr>
        <p:blipFill>
          <a:blip r:embed="rId5" cstate="print"/>
          <a:srcRect/>
          <a:stretch>
            <a:fillRect/>
          </a:stretch>
        </p:blipFill>
        <p:spPr bwMode="auto">
          <a:xfrm>
            <a:off x="3124200" y="2667000"/>
            <a:ext cx="3198813" cy="1044575"/>
          </a:xfrm>
          <a:prstGeom prst="rect">
            <a:avLst/>
          </a:prstGeom>
          <a:noFill/>
          <a:ln w="38100">
            <a:solidFill>
              <a:srgbClr val="FF66CC"/>
            </a:solidFill>
            <a:miter lim="800000"/>
            <a:headEnd/>
            <a:tailEnd/>
          </a:ln>
        </p:spPr>
      </p:pic>
      <p:sp>
        <p:nvSpPr>
          <p:cNvPr id="22534" name="Text Box 7"/>
          <p:cNvSpPr txBox="1">
            <a:spLocks noChangeArrowheads="1"/>
          </p:cNvSpPr>
          <p:nvPr/>
        </p:nvSpPr>
        <p:spPr bwMode="auto">
          <a:xfrm>
            <a:off x="3706813" y="3686175"/>
            <a:ext cx="2035175" cy="396875"/>
          </a:xfrm>
          <a:prstGeom prst="rect">
            <a:avLst/>
          </a:prstGeom>
          <a:noFill/>
          <a:ln w="9525">
            <a:noFill/>
            <a:miter lim="800000"/>
            <a:headEnd/>
            <a:tailEnd/>
          </a:ln>
        </p:spPr>
        <p:txBody>
          <a:bodyPr wrap="none">
            <a:spAutoFit/>
          </a:bodyPr>
          <a:lstStyle/>
          <a:p>
            <a:pPr eaLnBrk="0" hangingPunct="0"/>
            <a:r>
              <a:rPr lang="en-US" sz="2000"/>
              <a:t>Retracted position</a:t>
            </a:r>
          </a:p>
        </p:txBody>
      </p:sp>
      <p:sp>
        <p:nvSpPr>
          <p:cNvPr id="22535" name="Text Box 8"/>
          <p:cNvSpPr txBox="1">
            <a:spLocks noChangeArrowheads="1"/>
          </p:cNvSpPr>
          <p:nvPr/>
        </p:nvSpPr>
        <p:spPr bwMode="auto">
          <a:xfrm>
            <a:off x="1789113" y="5591175"/>
            <a:ext cx="2105025" cy="396875"/>
          </a:xfrm>
          <a:prstGeom prst="rect">
            <a:avLst/>
          </a:prstGeom>
          <a:noFill/>
          <a:ln w="9525">
            <a:noFill/>
            <a:miter lim="800000"/>
            <a:headEnd/>
            <a:tailEnd/>
          </a:ln>
        </p:spPr>
        <p:txBody>
          <a:bodyPr wrap="none">
            <a:spAutoFit/>
          </a:bodyPr>
          <a:lstStyle/>
          <a:p>
            <a:pPr eaLnBrk="0" hangingPunct="0"/>
            <a:r>
              <a:rPr lang="en-US" sz="2000"/>
              <a:t>Protracted position</a:t>
            </a:r>
          </a:p>
        </p:txBody>
      </p:sp>
      <p:sp>
        <p:nvSpPr>
          <p:cNvPr id="22536" name="Text Box 9"/>
          <p:cNvSpPr txBox="1">
            <a:spLocks noChangeArrowheads="1"/>
          </p:cNvSpPr>
          <p:nvPr/>
        </p:nvSpPr>
        <p:spPr bwMode="auto">
          <a:xfrm>
            <a:off x="5976938" y="5743575"/>
            <a:ext cx="2105025" cy="396875"/>
          </a:xfrm>
          <a:prstGeom prst="rect">
            <a:avLst/>
          </a:prstGeom>
          <a:noFill/>
          <a:ln w="9525">
            <a:noFill/>
            <a:miter lim="800000"/>
            <a:headEnd/>
            <a:tailEnd/>
          </a:ln>
        </p:spPr>
        <p:txBody>
          <a:bodyPr wrap="none">
            <a:spAutoFit/>
          </a:bodyPr>
          <a:lstStyle/>
          <a:p>
            <a:pPr eaLnBrk="0" hangingPunct="0"/>
            <a:r>
              <a:rPr lang="en-US" sz="2000"/>
              <a:t>Protracted position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smtClean="0"/>
              <a:t>Bloodborne Pathogens Standard</a:t>
            </a:r>
          </a:p>
        </p:txBody>
      </p:sp>
      <p:sp>
        <p:nvSpPr>
          <p:cNvPr id="6147" name="Rectangle 3"/>
          <p:cNvSpPr>
            <a:spLocks noGrp="1" noChangeArrowheads="1"/>
          </p:cNvSpPr>
          <p:nvPr>
            <p:ph type="body" idx="1"/>
          </p:nvPr>
        </p:nvSpPr>
        <p:spPr/>
        <p:txBody>
          <a:bodyPr/>
          <a:lstStyle/>
          <a:p>
            <a:pPr eaLnBrk="1" hangingPunct="1"/>
            <a:r>
              <a:rPr lang="en-US" smtClean="0"/>
              <a:t>29 CFR 1910.1030, Occupational Exposure to Bloodborne Pathogens</a:t>
            </a:r>
          </a:p>
          <a:p>
            <a:pPr eaLnBrk="1" hangingPunct="1"/>
            <a:r>
              <a:rPr lang="en-US" smtClean="0"/>
              <a:t>Published December 1991</a:t>
            </a:r>
          </a:p>
          <a:p>
            <a:pPr eaLnBrk="1" hangingPunct="1"/>
            <a:r>
              <a:rPr lang="en-US" smtClean="0"/>
              <a:t>Effective March 1992</a:t>
            </a:r>
          </a:p>
          <a:p>
            <a:pPr eaLnBrk="1" hangingPunct="1"/>
            <a:r>
              <a:rPr lang="en-US" smtClean="0"/>
              <a:t>Scope</a:t>
            </a:r>
          </a:p>
          <a:p>
            <a:pPr lvl="1" eaLnBrk="1" hangingPunct="1"/>
            <a:r>
              <a:rPr lang="en-US" smtClean="0"/>
              <a:t>ALL occupational exposure to blood and other potentially infectious material (OPIM)</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717550" y="1285875"/>
            <a:ext cx="7772400" cy="1143000"/>
          </a:xfrm>
        </p:spPr>
        <p:txBody>
          <a:bodyPr/>
          <a:lstStyle/>
          <a:p>
            <a:pPr eaLnBrk="1" hangingPunct="1">
              <a:defRPr/>
            </a:pPr>
            <a:r>
              <a:rPr lang="en-US" smtClean="0"/>
              <a:t>Additional Information </a:t>
            </a:r>
            <a:br>
              <a:rPr lang="en-US" smtClean="0"/>
            </a:br>
            <a:r>
              <a:rPr lang="en-US" smtClean="0"/>
              <a:t>About Safety Devices Available At…</a:t>
            </a:r>
          </a:p>
        </p:txBody>
      </p:sp>
      <p:sp>
        <p:nvSpPr>
          <p:cNvPr id="23555" name="Rectangle 3"/>
          <p:cNvSpPr>
            <a:spLocks noGrp="1" noChangeArrowheads="1"/>
          </p:cNvSpPr>
          <p:nvPr>
            <p:ph type="subTitle" idx="1"/>
          </p:nvPr>
        </p:nvSpPr>
        <p:spPr>
          <a:xfrm>
            <a:off x="1260475" y="2819400"/>
            <a:ext cx="6400800" cy="2362200"/>
          </a:xfrm>
        </p:spPr>
        <p:txBody>
          <a:bodyPr/>
          <a:lstStyle/>
          <a:p>
            <a:pPr eaLnBrk="1" hangingPunct="1"/>
            <a:r>
              <a:rPr lang="en-US" sz="3600" dirty="0" smtClean="0">
                <a:solidFill>
                  <a:schemeClr val="bg2"/>
                </a:solidFill>
                <a:hlinkClick r:id="rId3"/>
              </a:rPr>
              <a:t>http://www.healthsystem.virginia.edu/internet/epinet/new/oshalinks.cfm </a:t>
            </a:r>
            <a:endParaRPr lang="en-US" sz="3600" u="sng" dirty="0" smtClean="0">
              <a:solidFill>
                <a:schemeClr val="hlin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609600"/>
            <a:ext cx="8305800" cy="1143000"/>
          </a:xfrm>
        </p:spPr>
        <p:txBody>
          <a:bodyPr/>
          <a:lstStyle/>
          <a:p>
            <a:pPr eaLnBrk="1" hangingPunct="1">
              <a:defRPr/>
            </a:pPr>
            <a:r>
              <a:rPr lang="en-US" smtClean="0"/>
              <a:t>Exposure Control Plan:</a:t>
            </a:r>
            <a:br>
              <a:rPr lang="en-US" smtClean="0"/>
            </a:br>
            <a:r>
              <a:rPr lang="en-US" smtClean="0"/>
              <a:t>1910.1030(c)</a:t>
            </a:r>
            <a:br>
              <a:rPr lang="en-US" smtClean="0"/>
            </a:br>
            <a:r>
              <a:rPr lang="en-US" sz="3600" smtClean="0"/>
              <a:t>New Provisions</a:t>
            </a:r>
          </a:p>
        </p:txBody>
      </p:sp>
      <p:sp>
        <p:nvSpPr>
          <p:cNvPr id="24579" name="Rectangle 3"/>
          <p:cNvSpPr>
            <a:spLocks noGrp="1" noChangeArrowheads="1"/>
          </p:cNvSpPr>
          <p:nvPr>
            <p:ph type="body" idx="1"/>
          </p:nvPr>
        </p:nvSpPr>
        <p:spPr>
          <a:xfrm>
            <a:off x="657225" y="2152650"/>
            <a:ext cx="7772400" cy="4114800"/>
          </a:xfrm>
        </p:spPr>
        <p:txBody>
          <a:bodyPr/>
          <a:lstStyle/>
          <a:p>
            <a:pPr eaLnBrk="1" hangingPunct="1">
              <a:buFont typeface="Wingdings" pitchFamily="2" charset="2"/>
              <a:buNone/>
            </a:pPr>
            <a:r>
              <a:rPr lang="en-US" smtClean="0"/>
              <a:t>The ECP must be updated to include:</a:t>
            </a:r>
          </a:p>
          <a:p>
            <a:pPr eaLnBrk="1" hangingPunct="1"/>
            <a:r>
              <a:rPr lang="en-US" smtClean="0"/>
              <a:t>changes in technology that reduce/eliminate exposure</a:t>
            </a:r>
          </a:p>
          <a:p>
            <a:pPr eaLnBrk="1" hangingPunct="1"/>
            <a:r>
              <a:rPr lang="en-US" smtClean="0"/>
              <a:t>annual documentation of consideration and implementation of safer medical devices</a:t>
            </a:r>
          </a:p>
          <a:p>
            <a:pPr eaLnBrk="1" hangingPunct="1"/>
            <a:r>
              <a:rPr lang="en-US" smtClean="0"/>
              <a:t>solicitation of input from non-managerial employees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smtClean="0"/>
              <a:t>Solicitation of </a:t>
            </a:r>
            <a:br>
              <a:rPr lang="en-US" smtClean="0"/>
            </a:br>
            <a:r>
              <a:rPr lang="en-US" smtClean="0"/>
              <a:t>Non-Managerial Employees</a:t>
            </a:r>
            <a:br>
              <a:rPr lang="en-US" smtClean="0"/>
            </a:br>
            <a:r>
              <a:rPr lang="en-US" sz="3600" smtClean="0"/>
              <a:t>New Provision</a:t>
            </a:r>
          </a:p>
        </p:txBody>
      </p:sp>
      <p:sp>
        <p:nvSpPr>
          <p:cNvPr id="25603" name="Rectangle 3"/>
          <p:cNvSpPr>
            <a:spLocks noGrp="1" noChangeArrowheads="1"/>
          </p:cNvSpPr>
          <p:nvPr>
            <p:ph type="body" idx="1"/>
          </p:nvPr>
        </p:nvSpPr>
        <p:spPr>
          <a:xfrm>
            <a:off x="685800" y="2605088"/>
            <a:ext cx="7772400" cy="3490912"/>
          </a:xfrm>
        </p:spPr>
        <p:txBody>
          <a:bodyPr/>
          <a:lstStyle/>
          <a:p>
            <a:pPr eaLnBrk="1" hangingPunct="1"/>
            <a:r>
              <a:rPr lang="en-US" smtClean="0"/>
              <a:t>Identification, evaluation, and selection of engineering controls</a:t>
            </a:r>
          </a:p>
          <a:p>
            <a:pPr eaLnBrk="1" hangingPunct="1"/>
            <a:r>
              <a:rPr lang="en-US" smtClean="0"/>
              <a:t>Must select employees that are:</a:t>
            </a:r>
          </a:p>
          <a:p>
            <a:pPr lvl="1" eaLnBrk="1" hangingPunct="1"/>
            <a:r>
              <a:rPr lang="en-US" smtClean="0"/>
              <a:t>Responsible for direct patient care</a:t>
            </a:r>
          </a:p>
          <a:p>
            <a:pPr lvl="1" eaLnBrk="1" hangingPunct="1"/>
            <a:r>
              <a:rPr lang="en-US" smtClean="0"/>
              <a:t>Representative sample of those with potential exposure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609600"/>
            <a:ext cx="8229600" cy="1143000"/>
          </a:xfrm>
        </p:spPr>
        <p:txBody>
          <a:bodyPr/>
          <a:lstStyle/>
          <a:p>
            <a:pPr eaLnBrk="1" hangingPunct="1">
              <a:defRPr/>
            </a:pPr>
            <a:r>
              <a:rPr lang="en-US" smtClean="0"/>
              <a:t>Engineering and Work Practice Controls: 1910.1030(d)</a:t>
            </a:r>
          </a:p>
        </p:txBody>
      </p:sp>
      <p:sp>
        <p:nvSpPr>
          <p:cNvPr id="26627" name="Rectangle 3"/>
          <p:cNvSpPr>
            <a:spLocks noGrp="1" noChangeArrowheads="1"/>
          </p:cNvSpPr>
          <p:nvPr>
            <p:ph type="body" idx="1"/>
          </p:nvPr>
        </p:nvSpPr>
        <p:spPr/>
        <p:txBody>
          <a:bodyPr/>
          <a:lstStyle/>
          <a:p>
            <a:pPr eaLnBrk="1" hangingPunct="1">
              <a:buFont typeface="Wingdings" pitchFamily="2" charset="2"/>
              <a:buNone/>
            </a:pPr>
            <a:r>
              <a:rPr lang="en-US" sz="4000" smtClean="0"/>
              <a:t>	</a:t>
            </a:r>
          </a:p>
          <a:p>
            <a:pPr algn="ctr" eaLnBrk="1" hangingPunct="1">
              <a:buFont typeface="Wingdings" pitchFamily="2" charset="2"/>
              <a:buNone/>
            </a:pPr>
            <a:r>
              <a:rPr lang="en-US" sz="4000" smtClean="0"/>
              <a:t>	Employers must </a:t>
            </a:r>
            <a:r>
              <a:rPr lang="en-US" sz="4000" u="sng" smtClean="0"/>
              <a:t>select</a:t>
            </a:r>
            <a:r>
              <a:rPr lang="en-US" sz="4000" smtClean="0"/>
              <a:t> and </a:t>
            </a:r>
            <a:r>
              <a:rPr lang="en-US" sz="4000" u="sng" smtClean="0"/>
              <a:t>implement</a:t>
            </a:r>
            <a:r>
              <a:rPr lang="en-US" sz="4000" smtClean="0"/>
              <a:t> appropriate engineering controls to reduce or eliminate employee exposure.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862013" y="1431925"/>
            <a:ext cx="7772400" cy="4114800"/>
          </a:xfrm>
        </p:spPr>
        <p:txBody>
          <a:bodyPr/>
          <a:lstStyle/>
          <a:p>
            <a:pPr eaLnBrk="1" hangingPunct="1">
              <a:buFont typeface="Wingdings" pitchFamily="2" charset="2"/>
              <a:buNone/>
            </a:pPr>
            <a:r>
              <a:rPr lang="en-US" smtClean="0"/>
              <a:t>“Where engineering controls will reduce employee exposure either by removing, eliminating, or isolating the hazard, they </a:t>
            </a:r>
            <a:r>
              <a:rPr lang="en-US" u="sng" smtClean="0"/>
              <a:t>must</a:t>
            </a:r>
            <a:r>
              <a:rPr lang="en-US" smtClean="0"/>
              <a:t> be used.”</a:t>
            </a:r>
          </a:p>
          <a:p>
            <a:pPr eaLnBrk="1" hangingPunct="1">
              <a:buFont typeface="Wingdings" pitchFamily="2" charset="2"/>
              <a:buNone/>
            </a:pPr>
            <a:endParaRPr lang="en-US" smtClean="0"/>
          </a:p>
          <a:p>
            <a:pPr eaLnBrk="1" hangingPunct="1">
              <a:buFont typeface="Wingdings" pitchFamily="2" charset="2"/>
              <a:buNone/>
            </a:pPr>
            <a:r>
              <a:rPr lang="en-US" smtClean="0"/>
              <a:t>					CPL 02-02-069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US" smtClean="0"/>
              <a:t>Engineering and Work Practice Controls</a:t>
            </a:r>
          </a:p>
        </p:txBody>
      </p:sp>
      <p:sp>
        <p:nvSpPr>
          <p:cNvPr id="28675" name="Rectangle 3"/>
          <p:cNvSpPr>
            <a:spLocks noGrp="1" noChangeArrowheads="1"/>
          </p:cNvSpPr>
          <p:nvPr>
            <p:ph type="body" idx="1"/>
          </p:nvPr>
        </p:nvSpPr>
        <p:spPr>
          <a:xfrm>
            <a:off x="685800" y="3062288"/>
            <a:ext cx="7772400" cy="3033712"/>
          </a:xfrm>
        </p:spPr>
        <p:txBody>
          <a:bodyPr/>
          <a:lstStyle/>
          <a:p>
            <a:pPr eaLnBrk="1" hangingPunct="1">
              <a:buFont typeface="Wingdings" pitchFamily="2" charset="2"/>
              <a:buNone/>
            </a:pPr>
            <a:r>
              <a:rPr lang="en-US" smtClean="0"/>
              <a:t>	Selection of engineering and work practice controls is dependent on the employer’s </a:t>
            </a:r>
            <a:r>
              <a:rPr lang="en-US" u="sng" smtClean="0"/>
              <a:t>exposure determination</a:t>
            </a:r>
            <a:r>
              <a:rPr lang="en-US" smtClean="0"/>
              <a:t>.  </a:t>
            </a:r>
          </a:p>
          <a:p>
            <a:pPr eaLnBrk="1" hangingPunct="1">
              <a:buFont typeface="Wingdings" pitchFamily="2" charset="2"/>
              <a:buNone/>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Grp="1" noChangeArrowheads="1"/>
          </p:cNvSpPr>
          <p:nvPr>
            <p:ph type="title"/>
          </p:nvPr>
        </p:nvSpPr>
        <p:spPr/>
        <p:txBody>
          <a:bodyPr/>
          <a:lstStyle/>
          <a:p>
            <a:pPr eaLnBrk="1" hangingPunct="1">
              <a:defRPr/>
            </a:pPr>
            <a:r>
              <a:rPr lang="en-US" smtClean="0"/>
              <a:t>Exposure Determination</a:t>
            </a:r>
          </a:p>
        </p:txBody>
      </p:sp>
      <p:sp>
        <p:nvSpPr>
          <p:cNvPr id="29699" name="Rectangle 1027"/>
          <p:cNvSpPr>
            <a:spLocks noGrp="1" noChangeArrowheads="1"/>
          </p:cNvSpPr>
          <p:nvPr>
            <p:ph type="body" idx="1"/>
          </p:nvPr>
        </p:nvSpPr>
        <p:spPr>
          <a:xfrm>
            <a:off x="685800" y="2355850"/>
            <a:ext cx="7772400" cy="3740150"/>
          </a:xfrm>
        </p:spPr>
        <p:txBody>
          <a:bodyPr/>
          <a:lstStyle/>
          <a:p>
            <a:pPr eaLnBrk="1" hangingPunct="1"/>
            <a:r>
              <a:rPr lang="en-US" smtClean="0"/>
              <a:t>The employer must:</a:t>
            </a:r>
          </a:p>
          <a:p>
            <a:pPr lvl="1" eaLnBrk="1" hangingPunct="1"/>
            <a:r>
              <a:rPr lang="en-US" smtClean="0"/>
              <a:t>Identify worker exposures to blood or OPIM</a:t>
            </a:r>
          </a:p>
          <a:p>
            <a:pPr lvl="1" eaLnBrk="1" hangingPunct="1"/>
            <a:r>
              <a:rPr lang="en-US" smtClean="0"/>
              <a:t>Review all processes and procedures with exposure potential</a:t>
            </a:r>
          </a:p>
          <a:p>
            <a:pPr lvl="1" eaLnBrk="1" hangingPunct="1"/>
            <a:r>
              <a:rPr lang="en-US" smtClean="0"/>
              <a:t>Re-evaluate when new processes or procedures are used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mtClean="0"/>
              <a:t>Engineering and Work Practice Controls (con’t)</a:t>
            </a:r>
          </a:p>
        </p:txBody>
      </p:sp>
      <p:sp>
        <p:nvSpPr>
          <p:cNvPr id="30723" name="Rectangle 3"/>
          <p:cNvSpPr>
            <a:spLocks noGrp="1" noChangeArrowheads="1"/>
          </p:cNvSpPr>
          <p:nvPr>
            <p:ph type="body" idx="1"/>
          </p:nvPr>
        </p:nvSpPr>
        <p:spPr>
          <a:xfrm>
            <a:off x="685800" y="2335213"/>
            <a:ext cx="7772400" cy="3760787"/>
          </a:xfrm>
        </p:spPr>
        <p:txBody>
          <a:bodyPr/>
          <a:lstStyle/>
          <a:p>
            <a:pPr eaLnBrk="1" hangingPunct="1"/>
            <a:r>
              <a:rPr lang="en-US" smtClean="0"/>
              <a:t>The employer must:</a:t>
            </a:r>
          </a:p>
          <a:p>
            <a:pPr lvl="1" eaLnBrk="1" hangingPunct="1"/>
            <a:r>
              <a:rPr lang="en-US" smtClean="0"/>
              <a:t>Evaluate available engineering controls (safer medical devices)</a:t>
            </a:r>
          </a:p>
          <a:p>
            <a:pPr lvl="1" eaLnBrk="1" hangingPunct="1"/>
            <a:r>
              <a:rPr lang="en-US" smtClean="0"/>
              <a:t>Train employees on safe use and disposal</a:t>
            </a:r>
          </a:p>
          <a:p>
            <a:pPr lvl="1" eaLnBrk="1" hangingPunct="1"/>
            <a:r>
              <a:rPr lang="en-US" smtClean="0"/>
              <a:t>Implement appropriate engineering controls/devices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smtClean="0"/>
              <a:t>Engineering and Work Practice Controls (con’t)</a:t>
            </a:r>
          </a:p>
        </p:txBody>
      </p:sp>
      <p:sp>
        <p:nvSpPr>
          <p:cNvPr id="31747" name="Rectangle 3"/>
          <p:cNvSpPr>
            <a:spLocks noGrp="1" noChangeArrowheads="1"/>
          </p:cNvSpPr>
          <p:nvPr>
            <p:ph type="body" idx="1"/>
          </p:nvPr>
        </p:nvSpPr>
        <p:spPr>
          <a:xfrm>
            <a:off x="685800" y="2092325"/>
            <a:ext cx="7772400" cy="4003675"/>
          </a:xfrm>
        </p:spPr>
        <p:txBody>
          <a:bodyPr/>
          <a:lstStyle/>
          <a:p>
            <a:pPr eaLnBrk="1" hangingPunct="1"/>
            <a:r>
              <a:rPr lang="en-US" smtClean="0"/>
              <a:t>The employer must:</a:t>
            </a:r>
          </a:p>
          <a:p>
            <a:pPr lvl="1" eaLnBrk="1" hangingPunct="1"/>
            <a:r>
              <a:rPr lang="en-US" smtClean="0"/>
              <a:t>Document evaluation and implementation in ECP</a:t>
            </a:r>
          </a:p>
          <a:p>
            <a:pPr lvl="1" eaLnBrk="1" hangingPunct="1"/>
            <a:r>
              <a:rPr lang="en-US" smtClean="0"/>
              <a:t>Review, update ECP at least annually</a:t>
            </a:r>
          </a:p>
          <a:p>
            <a:pPr lvl="1" eaLnBrk="1" hangingPunct="1"/>
            <a:r>
              <a:rPr lang="en-US" smtClean="0"/>
              <a:t>Review new devices and technologies annually </a:t>
            </a:r>
          </a:p>
          <a:p>
            <a:pPr lvl="1" eaLnBrk="1" hangingPunct="1"/>
            <a:r>
              <a:rPr lang="en-US" smtClean="0"/>
              <a:t>Implement </a:t>
            </a:r>
            <a:r>
              <a:rPr lang="en-US" i="1" smtClean="0"/>
              <a:t>new </a:t>
            </a:r>
            <a:r>
              <a:rPr lang="en-US" smtClean="0"/>
              <a:t>device use, as appropriate and available</a:t>
            </a:r>
          </a:p>
          <a:p>
            <a:pPr eaLnBrk="1" hangingPunct="1">
              <a:buFont typeface="Wingdings" pitchFamily="2" charset="2"/>
              <a:buNone/>
            </a:pP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pPr eaLnBrk="1" hangingPunct="1">
              <a:defRPr/>
            </a:pPr>
            <a:r>
              <a:rPr lang="en-US" smtClean="0"/>
              <a:t>Engineering and Work Practice Controls (con’t)</a:t>
            </a:r>
          </a:p>
        </p:txBody>
      </p:sp>
      <p:sp>
        <p:nvSpPr>
          <p:cNvPr id="32771" name="Rectangle 1027"/>
          <p:cNvSpPr>
            <a:spLocks noGrp="1" noChangeArrowheads="1"/>
          </p:cNvSpPr>
          <p:nvPr>
            <p:ph type="body" idx="1"/>
          </p:nvPr>
        </p:nvSpPr>
        <p:spPr/>
        <p:txBody>
          <a:bodyPr/>
          <a:lstStyle/>
          <a:p>
            <a:pPr eaLnBrk="1" hangingPunct="1"/>
            <a:endParaRPr lang="en-US" smtClean="0"/>
          </a:p>
          <a:p>
            <a:pPr eaLnBrk="1" hangingPunct="1"/>
            <a:r>
              <a:rPr lang="en-US" smtClean="0"/>
              <a:t>The employer must:</a:t>
            </a:r>
          </a:p>
          <a:p>
            <a:pPr lvl="1" eaLnBrk="1" hangingPunct="1"/>
            <a:r>
              <a:rPr lang="en-US" smtClean="0"/>
              <a:t>Train employees to use new devices and/or procedures</a:t>
            </a:r>
          </a:p>
          <a:p>
            <a:pPr lvl="1" eaLnBrk="1" hangingPunct="1"/>
            <a:r>
              <a:rPr lang="en-US" smtClean="0"/>
              <a:t>Document in ECP</a:t>
            </a:r>
          </a:p>
          <a:p>
            <a:pPr eaLnBrk="1" hangingPunct="1"/>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609600"/>
            <a:ext cx="8610600" cy="1143000"/>
          </a:xfrm>
        </p:spPr>
        <p:txBody>
          <a:bodyPr/>
          <a:lstStyle/>
          <a:p>
            <a:pPr eaLnBrk="1" hangingPunct="1">
              <a:defRPr/>
            </a:pPr>
            <a:r>
              <a:rPr lang="en-US" smtClean="0"/>
              <a:t>Bloodborne Pathogens Standard</a:t>
            </a:r>
          </a:p>
        </p:txBody>
      </p:sp>
      <p:sp>
        <p:nvSpPr>
          <p:cNvPr id="7171" name="Rectangle 3"/>
          <p:cNvSpPr>
            <a:spLocks noGrp="1" noChangeArrowheads="1"/>
          </p:cNvSpPr>
          <p:nvPr>
            <p:ph type="body" idx="1"/>
          </p:nvPr>
        </p:nvSpPr>
        <p:spPr/>
        <p:txBody>
          <a:bodyPr/>
          <a:lstStyle/>
          <a:p>
            <a:pPr marL="990600" lvl="1" indent="-533400" eaLnBrk="1" hangingPunct="1">
              <a:buFontTx/>
              <a:buNone/>
            </a:pPr>
            <a:r>
              <a:rPr lang="en-US" sz="2400" smtClean="0"/>
              <a:t>Major Provisions by Paragraph</a:t>
            </a:r>
          </a:p>
          <a:p>
            <a:pPr marL="990600" lvl="1" indent="-533400" eaLnBrk="1" hangingPunct="1">
              <a:buFontTx/>
              <a:buNone/>
            </a:pPr>
            <a:r>
              <a:rPr lang="en-US" sz="2400" smtClean="0"/>
              <a:t>(b)	Definitions</a:t>
            </a:r>
          </a:p>
          <a:p>
            <a:pPr marL="990600" lvl="1" indent="-533400" eaLnBrk="1" hangingPunct="1">
              <a:buFontTx/>
              <a:buNone/>
            </a:pPr>
            <a:r>
              <a:rPr lang="en-US" sz="2400" smtClean="0"/>
              <a:t>(c)	Exposure Control Plan (ECP)</a:t>
            </a:r>
          </a:p>
          <a:p>
            <a:pPr marL="990600" lvl="1" indent="-533400" eaLnBrk="1" hangingPunct="1">
              <a:buFontTx/>
              <a:buNone/>
            </a:pPr>
            <a:r>
              <a:rPr lang="en-US" sz="2400" smtClean="0"/>
              <a:t>(d)	Engineering and Work Practice Controls</a:t>
            </a:r>
          </a:p>
          <a:p>
            <a:pPr marL="1371600" lvl="2" indent="-457200" eaLnBrk="1" hangingPunct="1">
              <a:buFont typeface="Wingdings" pitchFamily="2" charset="2"/>
              <a:buNone/>
            </a:pPr>
            <a:r>
              <a:rPr lang="en-US" smtClean="0"/>
              <a:t>-  Personal Protective Equipment (PPE)</a:t>
            </a:r>
          </a:p>
          <a:p>
            <a:pPr marL="990600" lvl="1" indent="-533400" eaLnBrk="1" hangingPunct="1">
              <a:buFontTx/>
              <a:buNone/>
            </a:pPr>
            <a:r>
              <a:rPr lang="en-US" sz="2400" smtClean="0"/>
              <a:t>(e)	HIV and HBV Research Labs</a:t>
            </a:r>
          </a:p>
          <a:p>
            <a:pPr marL="990600" lvl="1" indent="-533400" eaLnBrk="1" hangingPunct="1">
              <a:buFontTx/>
              <a:buNone/>
            </a:pPr>
            <a:r>
              <a:rPr lang="en-US" sz="2400" smtClean="0"/>
              <a:t>(f)	Vaccination, Post-Exposure Follow-up</a:t>
            </a:r>
          </a:p>
          <a:p>
            <a:pPr marL="990600" lvl="1" indent="-533400" eaLnBrk="1" hangingPunct="1">
              <a:buFontTx/>
              <a:buNone/>
            </a:pPr>
            <a:r>
              <a:rPr lang="en-US" sz="2400" smtClean="0"/>
              <a:t>(g)	Labeling and Training</a:t>
            </a:r>
          </a:p>
          <a:p>
            <a:pPr marL="990600" lvl="1" indent="-533400" eaLnBrk="1" hangingPunct="1">
              <a:buFontTx/>
              <a:buNone/>
            </a:pPr>
            <a:r>
              <a:rPr lang="en-US" sz="2400" smtClean="0"/>
              <a:t>(h)	Recordkeeping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6213" y="609600"/>
            <a:ext cx="8777287" cy="1143000"/>
          </a:xfrm>
        </p:spPr>
        <p:txBody>
          <a:bodyPr/>
          <a:lstStyle/>
          <a:p>
            <a:pPr eaLnBrk="1" hangingPunct="1">
              <a:defRPr/>
            </a:pPr>
            <a:r>
              <a:rPr lang="en-US" smtClean="0"/>
              <a:t>Recordkeeping: 1910.1030(h)</a:t>
            </a:r>
          </a:p>
        </p:txBody>
      </p:sp>
      <p:sp>
        <p:nvSpPr>
          <p:cNvPr id="33795" name="Rectangle 3"/>
          <p:cNvSpPr>
            <a:spLocks noGrp="1" noChangeArrowheads="1"/>
          </p:cNvSpPr>
          <p:nvPr>
            <p:ph type="body" idx="1"/>
          </p:nvPr>
        </p:nvSpPr>
        <p:spPr>
          <a:xfrm>
            <a:off x="1219200" y="2438400"/>
            <a:ext cx="7772400" cy="4114800"/>
          </a:xfrm>
        </p:spPr>
        <p:txBody>
          <a:bodyPr/>
          <a:lstStyle/>
          <a:p>
            <a:pPr eaLnBrk="1" hangingPunct="1"/>
            <a:r>
              <a:rPr lang="en-US" smtClean="0">
                <a:solidFill>
                  <a:srgbClr val="FF66CC"/>
                </a:solidFill>
              </a:rPr>
              <a:t>Sharps Injury Log</a:t>
            </a:r>
            <a:endParaRPr lang="en-US" smtClean="0"/>
          </a:p>
          <a:p>
            <a:pPr lvl="1" eaLnBrk="1" hangingPunct="1"/>
            <a:r>
              <a:rPr lang="en-US" smtClean="0"/>
              <a:t>Only mandatory for those keeping records under 29 CFR 1904</a:t>
            </a:r>
          </a:p>
          <a:p>
            <a:pPr lvl="1" eaLnBrk="1" hangingPunct="1"/>
            <a:r>
              <a:rPr lang="en-US" smtClean="0"/>
              <a:t>Confidentiality</a:t>
            </a:r>
          </a:p>
          <a:p>
            <a:pPr lvl="1" eaLnBrk="1" hangingPunct="1"/>
            <a:r>
              <a:rPr lang="en-US" smtClean="0"/>
              <a:t>Maintained independently from OSHA 300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solidFill>
                  <a:schemeClr val="folHlink"/>
                </a:solidFill>
              </a:rPr>
              <a:t>Sharps Injury Log</a:t>
            </a:r>
          </a:p>
        </p:txBody>
      </p:sp>
      <p:sp>
        <p:nvSpPr>
          <p:cNvPr id="34819" name="Rectangle 3"/>
          <p:cNvSpPr>
            <a:spLocks noGrp="1" noChangeArrowheads="1"/>
          </p:cNvSpPr>
          <p:nvPr>
            <p:ph type="body" idx="1"/>
          </p:nvPr>
        </p:nvSpPr>
        <p:spPr>
          <a:xfrm>
            <a:off x="1219200" y="2009775"/>
            <a:ext cx="7772400" cy="4186238"/>
          </a:xfrm>
        </p:spPr>
        <p:txBody>
          <a:bodyPr/>
          <a:lstStyle/>
          <a:p>
            <a:pPr eaLnBrk="1" hangingPunct="1">
              <a:buFont typeface="Wingdings" pitchFamily="2" charset="2"/>
              <a:buNone/>
            </a:pPr>
            <a:r>
              <a:rPr lang="en-US" smtClean="0"/>
              <a:t>At a minimum, the log must contain, for </a:t>
            </a:r>
            <a:r>
              <a:rPr lang="en-US" u="sng" smtClean="0"/>
              <a:t>each</a:t>
            </a:r>
            <a:r>
              <a:rPr lang="en-US" smtClean="0"/>
              <a:t> incident:</a:t>
            </a:r>
          </a:p>
          <a:p>
            <a:pPr eaLnBrk="1" hangingPunct="1"/>
            <a:r>
              <a:rPr lang="en-US" smtClean="0"/>
              <a:t>Type and brand of device involved </a:t>
            </a:r>
          </a:p>
          <a:p>
            <a:pPr eaLnBrk="1" hangingPunct="1"/>
            <a:r>
              <a:rPr lang="en-US" smtClean="0"/>
              <a:t>Department or area of incident</a:t>
            </a:r>
          </a:p>
          <a:p>
            <a:pPr eaLnBrk="1" hangingPunct="1"/>
            <a:r>
              <a:rPr lang="en-US" smtClean="0"/>
              <a:t>Description of incident</a:t>
            </a:r>
          </a:p>
        </p:txBody>
      </p:sp>
      <p:pic>
        <p:nvPicPr>
          <p:cNvPr id="34820" name="Picture 5" descr="BS00554A"/>
          <p:cNvPicPr>
            <a:picLocks noChangeAspect="1" noChangeArrowheads="1"/>
          </p:cNvPicPr>
          <p:nvPr/>
        </p:nvPicPr>
        <p:blipFill>
          <a:blip r:embed="rId3" cstate="print"/>
          <a:srcRect/>
          <a:stretch>
            <a:fillRect/>
          </a:stretch>
        </p:blipFill>
        <p:spPr bwMode="auto">
          <a:xfrm>
            <a:off x="6080125" y="4559300"/>
            <a:ext cx="1951038" cy="14605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smtClean="0"/>
              <a:t>Summary of New Provisions</a:t>
            </a:r>
          </a:p>
        </p:txBody>
      </p:sp>
      <p:sp>
        <p:nvSpPr>
          <p:cNvPr id="35843" name="Rectangle 3"/>
          <p:cNvSpPr>
            <a:spLocks noGrp="1" noChangeArrowheads="1"/>
          </p:cNvSpPr>
          <p:nvPr>
            <p:ph type="body" idx="1"/>
          </p:nvPr>
        </p:nvSpPr>
        <p:spPr/>
        <p:txBody>
          <a:bodyPr/>
          <a:lstStyle/>
          <a:p>
            <a:pPr eaLnBrk="1" hangingPunct="1"/>
            <a:r>
              <a:rPr lang="en-US" smtClean="0"/>
              <a:t>Additional definitions, paragraph (b)</a:t>
            </a:r>
          </a:p>
          <a:p>
            <a:pPr eaLnBrk="1" hangingPunct="1"/>
            <a:r>
              <a:rPr lang="en-US" smtClean="0"/>
              <a:t>New requirements in the Exposure Control Plan, paragraph (c)</a:t>
            </a:r>
          </a:p>
          <a:p>
            <a:pPr eaLnBrk="1" hangingPunct="1"/>
            <a:r>
              <a:rPr lang="en-US" smtClean="0"/>
              <a:t>Non-managerial employees involved in selection of controls, paragraph (c)</a:t>
            </a:r>
          </a:p>
          <a:p>
            <a:pPr eaLnBrk="1" hangingPunct="1"/>
            <a:r>
              <a:rPr lang="en-US" smtClean="0"/>
              <a:t>Sharps injury log, paragraph (h)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ubTitle" idx="4294967295"/>
          </p:nvPr>
        </p:nvSpPr>
        <p:spPr>
          <a:xfrm>
            <a:off x="685800" y="3314700"/>
            <a:ext cx="8458200" cy="2681288"/>
          </a:xfrm>
        </p:spPr>
        <p:txBody>
          <a:bodyPr/>
          <a:lstStyle/>
          <a:p>
            <a:pPr marL="0" indent="0" algn="ctr" eaLnBrk="1" hangingPunct="1">
              <a:buFont typeface="Wingdings" pitchFamily="2" charset="2"/>
              <a:buNone/>
            </a:pPr>
            <a:r>
              <a:rPr lang="en-US" sz="2800" smtClean="0"/>
              <a:t>U.S. Department of Labor, OSHA</a:t>
            </a:r>
          </a:p>
          <a:p>
            <a:pPr marL="0" indent="0" algn="ctr" eaLnBrk="1" hangingPunct="1">
              <a:buFont typeface="Wingdings" pitchFamily="2" charset="2"/>
              <a:buNone/>
            </a:pPr>
            <a:r>
              <a:rPr lang="en-US" sz="2800" smtClean="0"/>
              <a:t> 200 Constitution Avenue NW, Room N-3603</a:t>
            </a:r>
          </a:p>
          <a:p>
            <a:pPr marL="0" indent="0" algn="ctr" eaLnBrk="1" hangingPunct="1">
              <a:buFont typeface="Wingdings" pitchFamily="2" charset="2"/>
              <a:buNone/>
            </a:pPr>
            <a:r>
              <a:rPr lang="en-US" sz="2800" smtClean="0"/>
              <a:t>Washington, DC 20210</a:t>
            </a:r>
          </a:p>
          <a:p>
            <a:pPr marL="0" indent="0" algn="ctr" eaLnBrk="1" hangingPunct="1">
              <a:buFont typeface="Wingdings" pitchFamily="2" charset="2"/>
              <a:buNone/>
            </a:pPr>
            <a:r>
              <a:rPr lang="en-US" sz="2800" smtClean="0"/>
              <a:t>(202) 693-2190</a:t>
            </a:r>
          </a:p>
          <a:p>
            <a:pPr marL="0" indent="0" algn="ctr" eaLnBrk="1" hangingPunct="1">
              <a:buFont typeface="Wingdings" pitchFamily="2" charset="2"/>
              <a:buNone/>
            </a:pPr>
            <a:r>
              <a:rPr lang="en-US" sz="2800" smtClean="0"/>
              <a:t>Or contact your Regional, Area, or State-Plan Office</a:t>
            </a:r>
          </a:p>
        </p:txBody>
      </p:sp>
      <p:pic>
        <p:nvPicPr>
          <p:cNvPr id="36867" name="Picture 4" descr="BL00948_"/>
          <p:cNvPicPr>
            <a:picLocks noChangeAspect="1" noChangeArrowheads="1"/>
          </p:cNvPicPr>
          <p:nvPr/>
        </p:nvPicPr>
        <p:blipFill>
          <a:blip r:embed="rId3" cstate="print"/>
          <a:srcRect/>
          <a:stretch>
            <a:fillRect/>
          </a:stretch>
        </p:blipFill>
        <p:spPr bwMode="auto">
          <a:xfrm>
            <a:off x="749300" y="347663"/>
            <a:ext cx="4187825" cy="257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9" name="Object 5"/>
          <p:cNvGraphicFramePr>
            <a:graphicFrameLocks noChangeAspect="1"/>
          </p:cNvGraphicFramePr>
          <p:nvPr/>
        </p:nvGraphicFramePr>
        <p:xfrm>
          <a:off x="1905000" y="1087438"/>
          <a:ext cx="5378450" cy="5016500"/>
        </p:xfrm>
        <a:graphic>
          <a:graphicData uri="http://schemas.openxmlformats.org/presentationml/2006/ole">
            <p:oleObj spid="_x0000_s3074" name="Clip" r:id="rId4" imgW="1539360" imgH="1971720" progId="">
              <p:embed/>
            </p:oleObj>
          </a:graphicData>
        </a:graphic>
      </p:graphicFrame>
      <p:sp>
        <p:nvSpPr>
          <p:cNvPr id="57350" name="WordArt 6"/>
          <p:cNvSpPr>
            <a:spLocks noChangeArrowheads="1" noChangeShapeType="1" noTextEdit="1"/>
          </p:cNvSpPr>
          <p:nvPr/>
        </p:nvSpPr>
        <p:spPr bwMode="auto">
          <a:xfrm>
            <a:off x="1127125" y="3079750"/>
            <a:ext cx="7143750" cy="1485900"/>
          </a:xfrm>
          <a:prstGeom prst="rect">
            <a:avLst/>
          </a:prstGeom>
        </p:spPr>
        <p:txBody>
          <a:bodyPr wrap="none" fromWordArt="1">
            <a:prstTxWarp prst="textPlain">
              <a:avLst>
                <a:gd name="adj" fmla="val 50000"/>
              </a:avLst>
            </a:prstTxWarp>
          </a:bodyPr>
          <a:lstStyle/>
          <a:p>
            <a:pPr algn="ctr"/>
            <a:r>
              <a:rPr lang="en-US" sz="9600" kern="10">
                <a:ln w="19050">
                  <a:solidFill>
                    <a:srgbClr val="99CCFF"/>
                  </a:solidFill>
                  <a:round/>
                  <a:headEnd/>
                  <a:tailEnd/>
                </a:ln>
                <a:gradFill rotWithShape="1">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effectLst>
                  <a:outerShdw dist="35921" dir="2700000" algn="ctr" rotWithShape="0">
                    <a:srgbClr val="990000"/>
                  </a:outerShdw>
                </a:effectLst>
                <a:latin typeface="Impact"/>
              </a:rPr>
              <a:t>www.osha.gov</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0" fill="hold"/>
                                        <p:tgtEl>
                                          <p:spTgt spid="57349"/>
                                        </p:tgtEl>
                                        <p:attrNameLst>
                                          <p:attrName>ppt_w</p:attrName>
                                        </p:attrNameLst>
                                      </p:cBhvr>
                                      <p:tavLst>
                                        <p:tav tm="0" fmla="#ppt_w*sin(2.5*pi*$)">
                                          <p:val>
                                            <p:fltVal val="0"/>
                                          </p:val>
                                        </p:tav>
                                        <p:tav tm="100000">
                                          <p:val>
                                            <p:fltVal val="1"/>
                                          </p:val>
                                        </p:tav>
                                      </p:tavLst>
                                    </p:anim>
                                    <p:anim calcmode="lin" valueType="num">
                                      <p:cBhvr>
                                        <p:cTn id="8" dur="5000" fill="hold"/>
                                        <p:tgtEl>
                                          <p:spTgt spid="57349"/>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5" presetClass="entr" presetSubtype="0" fill="hold" grpId="0" nodeType="afterEffect">
                                  <p:stCondLst>
                                    <p:cond delay="0"/>
                                  </p:stCondLst>
                                  <p:childTnLst>
                                    <p:set>
                                      <p:cBhvr>
                                        <p:cTn id="11" dur="1" fill="hold">
                                          <p:stCondLst>
                                            <p:cond delay="0"/>
                                          </p:stCondLst>
                                        </p:cTn>
                                        <p:tgtEl>
                                          <p:spTgt spid="57350"/>
                                        </p:tgtEl>
                                        <p:attrNameLst>
                                          <p:attrName>style.visibility</p:attrName>
                                        </p:attrNameLst>
                                      </p:cBhvr>
                                      <p:to>
                                        <p:strVal val="visible"/>
                                      </p:to>
                                    </p:set>
                                    <p:anim calcmode="lin" valueType="num">
                                      <p:cBhvr>
                                        <p:cTn id="12" dur="1000" fill="hold"/>
                                        <p:tgtEl>
                                          <p:spTgt spid="57350"/>
                                        </p:tgtEl>
                                        <p:attrNameLst>
                                          <p:attrName>ppt_w</p:attrName>
                                        </p:attrNameLst>
                                      </p:cBhvr>
                                      <p:tavLst>
                                        <p:tav tm="0">
                                          <p:val>
                                            <p:fltVal val="0"/>
                                          </p:val>
                                        </p:tav>
                                        <p:tav tm="100000">
                                          <p:val>
                                            <p:strVal val="#ppt_w"/>
                                          </p:val>
                                        </p:tav>
                                      </p:tavLst>
                                    </p:anim>
                                    <p:anim calcmode="lin" valueType="num">
                                      <p:cBhvr>
                                        <p:cTn id="13" dur="1000" fill="hold"/>
                                        <p:tgtEl>
                                          <p:spTgt spid="57350"/>
                                        </p:tgtEl>
                                        <p:attrNameLst>
                                          <p:attrName>ppt_h</p:attrName>
                                        </p:attrNameLst>
                                      </p:cBhvr>
                                      <p:tavLst>
                                        <p:tav tm="0">
                                          <p:val>
                                            <p:fltVal val="0"/>
                                          </p:val>
                                        </p:tav>
                                        <p:tav tm="100000">
                                          <p:val>
                                            <p:strVal val="#ppt_h"/>
                                          </p:val>
                                        </p:tav>
                                      </p:tavLst>
                                    </p:anim>
                                    <p:anim calcmode="lin" valueType="num">
                                      <p:cBhvr>
                                        <p:cTn id="14" dur="1000" fill="hold"/>
                                        <p:tgtEl>
                                          <p:spTgt spid="5735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73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smtClean="0"/>
              <a:t>Methods of Compliance</a:t>
            </a:r>
          </a:p>
        </p:txBody>
      </p:sp>
      <p:sp>
        <p:nvSpPr>
          <p:cNvPr id="8195" name="Rectangle 3"/>
          <p:cNvSpPr>
            <a:spLocks noGrp="1" noChangeArrowheads="1"/>
          </p:cNvSpPr>
          <p:nvPr>
            <p:ph type="body" idx="1"/>
          </p:nvPr>
        </p:nvSpPr>
        <p:spPr>
          <a:xfrm>
            <a:off x="685800" y="2438400"/>
            <a:ext cx="7772400" cy="3657600"/>
          </a:xfrm>
        </p:spPr>
        <p:txBody>
          <a:bodyPr/>
          <a:lstStyle/>
          <a:p>
            <a:pPr eaLnBrk="1" hangingPunct="1"/>
            <a:r>
              <a:rPr lang="en-US" smtClean="0"/>
              <a:t>Universal Precautions</a:t>
            </a:r>
          </a:p>
          <a:p>
            <a:pPr eaLnBrk="1" hangingPunct="1"/>
            <a:r>
              <a:rPr lang="en-US" smtClean="0"/>
              <a:t>Engineering and Work Practice Controls</a:t>
            </a:r>
          </a:p>
          <a:p>
            <a:pPr eaLnBrk="1" hangingPunct="1"/>
            <a:r>
              <a:rPr lang="en-US" smtClean="0"/>
              <a:t>Personal protective equipment</a:t>
            </a:r>
          </a:p>
          <a:p>
            <a:pPr eaLnBrk="1" hangingPunct="1"/>
            <a:r>
              <a:rPr lang="en-US" smtClean="0"/>
              <a:t>Housekeeping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Since 1991…</a:t>
            </a:r>
          </a:p>
        </p:txBody>
      </p:sp>
      <p:sp>
        <p:nvSpPr>
          <p:cNvPr id="9219" name="Rectangle 3"/>
          <p:cNvSpPr>
            <a:spLocks noGrp="1" noChangeArrowheads="1"/>
          </p:cNvSpPr>
          <p:nvPr>
            <p:ph type="body" idx="1"/>
          </p:nvPr>
        </p:nvSpPr>
        <p:spPr/>
        <p:txBody>
          <a:bodyPr/>
          <a:lstStyle/>
          <a:p>
            <a:pPr eaLnBrk="1" hangingPunct="1"/>
            <a:r>
              <a:rPr lang="en-US" smtClean="0"/>
              <a:t>Advancements in medical technology</a:t>
            </a:r>
          </a:p>
          <a:p>
            <a:pPr eaLnBrk="1" hangingPunct="1"/>
            <a:r>
              <a:rPr lang="en-US" smtClean="0"/>
              <a:t>September 1998, OSHA’s </a:t>
            </a:r>
            <a:r>
              <a:rPr lang="en-US" u="sng" smtClean="0"/>
              <a:t>Request for Information</a:t>
            </a:r>
            <a:r>
              <a:rPr lang="en-US" smtClean="0"/>
              <a:t> (RFI)</a:t>
            </a:r>
          </a:p>
          <a:p>
            <a:pPr lvl="1" eaLnBrk="1" hangingPunct="1"/>
            <a:r>
              <a:rPr lang="en-US" smtClean="0"/>
              <a:t>Findings of RFI</a:t>
            </a:r>
          </a:p>
          <a:p>
            <a:pPr eaLnBrk="1" hangingPunct="1"/>
            <a:r>
              <a:rPr lang="en-US" smtClean="0"/>
              <a:t>Union and Congressional involvement</a:t>
            </a:r>
          </a:p>
          <a:p>
            <a:pPr eaLnBrk="1" hangingPunct="1"/>
            <a:r>
              <a:rPr lang="en-US" smtClean="0"/>
              <a:t>November 1999, CPL 02-02-069</a:t>
            </a:r>
          </a:p>
          <a:p>
            <a:pPr eaLnBrk="1" hangingPunct="1">
              <a:buFont typeface="Wingdings" pitchFamily="2" charset="2"/>
              <a:buNone/>
            </a:pPr>
            <a:endParaRPr lang="en-US" smtClean="0"/>
          </a:p>
        </p:txBody>
      </p:sp>
      <p:pic>
        <p:nvPicPr>
          <p:cNvPr id="9220" name="Picture 5" descr="SY00971A"/>
          <p:cNvPicPr>
            <a:picLocks noChangeAspect="1" noChangeArrowheads="1"/>
          </p:cNvPicPr>
          <p:nvPr/>
        </p:nvPicPr>
        <p:blipFill>
          <a:blip r:embed="rId3" cstate="print"/>
          <a:srcRect/>
          <a:stretch>
            <a:fillRect/>
          </a:stretch>
        </p:blipFill>
        <p:spPr bwMode="auto">
          <a:xfrm>
            <a:off x="6650038" y="4841875"/>
            <a:ext cx="1414462"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609600"/>
            <a:ext cx="8534400" cy="1143000"/>
          </a:xfrm>
        </p:spPr>
        <p:txBody>
          <a:bodyPr/>
          <a:lstStyle/>
          <a:p>
            <a:pPr eaLnBrk="1" hangingPunct="1">
              <a:defRPr/>
            </a:pPr>
            <a:r>
              <a:rPr lang="en-US" smtClean="0"/>
              <a:t>Needlestick Safety and Prevention Act, P.L. 106-430</a:t>
            </a:r>
          </a:p>
        </p:txBody>
      </p:sp>
      <p:grpSp>
        <p:nvGrpSpPr>
          <p:cNvPr id="2052" name="Group 4"/>
          <p:cNvGrpSpPr>
            <a:grpSpLocks/>
          </p:cNvGrpSpPr>
          <p:nvPr/>
        </p:nvGrpSpPr>
        <p:grpSpPr bwMode="auto">
          <a:xfrm>
            <a:off x="1893888" y="3108325"/>
            <a:ext cx="5357812" cy="641350"/>
            <a:chOff x="0" y="0"/>
            <a:chExt cx="3375" cy="404"/>
          </a:xfrm>
        </p:grpSpPr>
        <p:sp>
          <p:nvSpPr>
            <p:cNvPr id="2053" name="Rectangle 5"/>
            <p:cNvSpPr>
              <a:spLocks noChangeArrowheads="1"/>
            </p:cNvSpPr>
            <p:nvPr/>
          </p:nvSpPr>
          <p:spPr bwMode="auto">
            <a:xfrm>
              <a:off x="0" y="0"/>
              <a:ext cx="0" cy="0"/>
            </a:xfrm>
            <a:prstGeom prst="rect">
              <a:avLst/>
            </a:prstGeom>
            <a:noFill/>
            <a:ln w="12700" cap="sq">
              <a:noFill/>
              <a:miter lim="800000"/>
              <a:headEnd type="none" w="sm" len="sm"/>
              <a:tailEnd type="none" w="sm" len="sm"/>
            </a:ln>
          </p:spPr>
          <p:txBody>
            <a:bodyPr>
              <a:spAutoFit/>
            </a:bodyPr>
            <a:lstStyle/>
            <a:p>
              <a:endParaRPr lang="en-US"/>
            </a:p>
          </p:txBody>
        </p:sp>
        <p:sp>
          <p:nvSpPr>
            <p:cNvPr id="2054" name="Rectangle 6"/>
            <p:cNvSpPr>
              <a:spLocks noChangeArrowheads="1"/>
            </p:cNvSpPr>
            <p:nvPr/>
          </p:nvSpPr>
          <p:spPr bwMode="auto">
            <a:xfrm>
              <a:off x="0" y="0"/>
              <a:ext cx="3375" cy="404"/>
            </a:xfrm>
            <a:prstGeom prst="rect">
              <a:avLst/>
            </a:prstGeom>
            <a:noFill/>
            <a:ln w="12700" cap="sq">
              <a:noFill/>
              <a:miter lim="800000"/>
              <a:headEnd type="none" w="sm" len="sm"/>
              <a:tailEnd type="none" w="sm" len="sm"/>
            </a:ln>
          </p:spPr>
          <p:txBody>
            <a:bodyPr/>
            <a:lstStyle/>
            <a:p>
              <a:pPr algn="r" eaLnBrk="0" hangingPunct="0"/>
              <a:r>
                <a:rPr lang="en-US" sz="1000">
                  <a:latin typeface="Arial" charset="0"/>
                  <a:cs typeface="Arial" charset="0"/>
                </a:rPr>
                <a:t>  </a:t>
              </a:r>
              <a:r>
                <a:rPr lang="en-US" sz="3600">
                  <a:latin typeface="Arial" charset="0"/>
                  <a:cs typeface="Arial" charset="0"/>
                </a:rPr>
                <a:t> </a:t>
              </a:r>
              <a:r>
                <a:rPr lang="en-US" sz="1000">
                  <a:latin typeface="Arial" charset="0"/>
                  <a:cs typeface="Arial" charset="0"/>
                </a:rPr>
                <a:t>                               </a:t>
              </a:r>
            </a:p>
          </p:txBody>
        </p:sp>
      </p:grpSp>
      <p:graphicFrame>
        <p:nvGraphicFramePr>
          <p:cNvPr id="2050" name="Object 7"/>
          <p:cNvGraphicFramePr>
            <a:graphicFrameLocks noChangeAspect="1"/>
          </p:cNvGraphicFramePr>
          <p:nvPr/>
        </p:nvGraphicFramePr>
        <p:xfrm>
          <a:off x="2362200" y="2819400"/>
          <a:ext cx="4365625" cy="3025775"/>
        </p:xfrm>
        <a:graphic>
          <a:graphicData uri="http://schemas.openxmlformats.org/presentationml/2006/ole">
            <p:oleObj spid="_x0000_s2050" name="Photo Editor Photo" r:id="rId4" imgW="2865368" imgH="1996613" progId="">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2252663"/>
            <a:ext cx="7772400" cy="2171700"/>
          </a:xfrm>
        </p:spPr>
        <p:txBody>
          <a:bodyPr/>
          <a:lstStyle/>
          <a:p>
            <a:pPr eaLnBrk="1" hangingPunct="1">
              <a:defRPr/>
            </a:pPr>
            <a:r>
              <a:rPr lang="en-US" smtClean="0"/>
              <a:t>The Needlestick Safety and Prevention Act mandated…</a:t>
            </a:r>
            <a:br>
              <a:rPr lang="en-US" smtClean="0"/>
            </a:br>
            <a:r>
              <a:rPr lang="en-US" smtClean="0"/>
              <a:t> </a:t>
            </a:r>
            <a:br>
              <a:rPr lang="en-US" smtClean="0"/>
            </a:br>
            <a:r>
              <a:rPr lang="en-US" smtClean="0"/>
              <a:t> OSHA clarify and revise </a:t>
            </a:r>
            <a:br>
              <a:rPr lang="en-US" smtClean="0"/>
            </a:br>
            <a:r>
              <a:rPr lang="en-US" smtClean="0"/>
              <a:t>29 CFR 1910.1030, the Bloodborne Pathogens Standard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Needlestick Safety and Prevention Act Timeline</a:t>
            </a:r>
          </a:p>
        </p:txBody>
      </p:sp>
      <p:sp>
        <p:nvSpPr>
          <p:cNvPr id="11267" name="Rectangle 3"/>
          <p:cNvSpPr>
            <a:spLocks noGrp="1" noChangeArrowheads="1"/>
          </p:cNvSpPr>
          <p:nvPr>
            <p:ph type="body" idx="1"/>
          </p:nvPr>
        </p:nvSpPr>
        <p:spPr/>
        <p:txBody>
          <a:bodyPr/>
          <a:lstStyle/>
          <a:p>
            <a:pPr eaLnBrk="1" hangingPunct="1">
              <a:lnSpc>
                <a:spcPct val="90000"/>
              </a:lnSpc>
            </a:pPr>
            <a:r>
              <a:rPr lang="en-US" smtClean="0"/>
              <a:t>P. L. 106-430 signed; November 6, 2000</a:t>
            </a:r>
          </a:p>
          <a:p>
            <a:pPr eaLnBrk="1" hangingPunct="1">
              <a:lnSpc>
                <a:spcPct val="90000"/>
              </a:lnSpc>
            </a:pPr>
            <a:r>
              <a:rPr lang="en-US" smtClean="0"/>
              <a:t>Revised Standard published in Federal Register; Jan. 18, 2001</a:t>
            </a:r>
          </a:p>
          <a:p>
            <a:pPr eaLnBrk="1" hangingPunct="1">
              <a:lnSpc>
                <a:spcPct val="90000"/>
              </a:lnSpc>
            </a:pPr>
            <a:r>
              <a:rPr lang="en-US" smtClean="0"/>
              <a:t>Effective date; April 18, 2001</a:t>
            </a:r>
          </a:p>
          <a:p>
            <a:pPr eaLnBrk="1" hangingPunct="1">
              <a:lnSpc>
                <a:spcPct val="90000"/>
              </a:lnSpc>
            </a:pPr>
            <a:r>
              <a:rPr lang="en-US" smtClean="0"/>
              <a:t>Enforcement of new provisions; July 17, 2001</a:t>
            </a:r>
          </a:p>
          <a:p>
            <a:pPr eaLnBrk="1" hangingPunct="1">
              <a:lnSpc>
                <a:spcPct val="90000"/>
              </a:lnSpc>
            </a:pPr>
            <a:r>
              <a:rPr lang="en-US" smtClean="0"/>
              <a:t>Adoption in OSHA state-plan states; October 18, 2001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Revisions to Standard</a:t>
            </a:r>
          </a:p>
        </p:txBody>
      </p:sp>
      <p:sp>
        <p:nvSpPr>
          <p:cNvPr id="12291" name="Rectangle 3"/>
          <p:cNvSpPr>
            <a:spLocks noGrp="1" noChangeArrowheads="1"/>
          </p:cNvSpPr>
          <p:nvPr>
            <p:ph type="body" idx="1"/>
          </p:nvPr>
        </p:nvSpPr>
        <p:spPr/>
        <p:txBody>
          <a:bodyPr/>
          <a:lstStyle/>
          <a:p>
            <a:pPr eaLnBrk="1" hangingPunct="1"/>
            <a:r>
              <a:rPr lang="en-US" smtClean="0"/>
              <a:t>Additional definitions, paragraph (b)</a:t>
            </a:r>
          </a:p>
          <a:p>
            <a:pPr eaLnBrk="1" hangingPunct="1"/>
            <a:r>
              <a:rPr lang="en-US" smtClean="0"/>
              <a:t>New requirements in the Exposure Control Plan, paragraph (c)</a:t>
            </a:r>
          </a:p>
          <a:p>
            <a:pPr eaLnBrk="1" hangingPunct="1"/>
            <a:r>
              <a:rPr lang="en-US" smtClean="0"/>
              <a:t>Solicitation of input from non-managerial employees, paragraph (c)</a:t>
            </a:r>
          </a:p>
          <a:p>
            <a:pPr eaLnBrk="1" hangingPunct="1"/>
            <a:r>
              <a:rPr lang="en-US" smtClean="0"/>
              <a:t>Sharps injury log, paragraph (h)</a:t>
            </a:r>
          </a:p>
        </p:txBody>
      </p:sp>
    </p:spTree>
  </p:cSld>
  <p:clrMapOvr>
    <a:masterClrMapping/>
  </p:clrMapOvr>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1627</TotalTime>
  <Words>2415</Words>
  <Application>Microsoft Office PowerPoint</Application>
  <PresentationFormat>On-screen Show (4:3)</PresentationFormat>
  <Paragraphs>253</Paragraphs>
  <Slides>34</Slides>
  <Notes>33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38" baseType="lpstr">
      <vt:lpstr>Soaring</vt:lpstr>
      <vt:lpstr>Paintbrush Picture</vt:lpstr>
      <vt:lpstr>Photo Editor Photo</vt:lpstr>
      <vt:lpstr>Clip</vt:lpstr>
      <vt:lpstr>OSHA’s Revised Bloodborne Pathogens Standard</vt:lpstr>
      <vt:lpstr>Bloodborne Pathogens Standard</vt:lpstr>
      <vt:lpstr>Bloodborne Pathogens Standard</vt:lpstr>
      <vt:lpstr>Methods of Compliance</vt:lpstr>
      <vt:lpstr>Since 1991…</vt:lpstr>
      <vt:lpstr>Needlestick Safety and Prevention Act, P.L. 106-430</vt:lpstr>
      <vt:lpstr>The Needlestick Safety and Prevention Act mandated…    OSHA clarify and revise  29 CFR 1910.1030, the Bloodborne Pathogens Standard</vt:lpstr>
      <vt:lpstr>Needlestick Safety and Prevention Act Timeline</vt:lpstr>
      <vt:lpstr>Revisions to Standard</vt:lpstr>
      <vt:lpstr>Additional Definitions 1910.1030(b)</vt:lpstr>
      <vt:lpstr>Engineering Controls New Definition</vt:lpstr>
      <vt:lpstr>Needleless Systems New Definition</vt:lpstr>
      <vt:lpstr>“SESIP” New Definition</vt:lpstr>
      <vt:lpstr>Hypodermic syringes with  “Self-Sheathing” safety feature</vt:lpstr>
      <vt:lpstr>Hypodermic syringes with “Retractable Technology” safety feature</vt:lpstr>
      <vt:lpstr>Phlebotomy needle with  “Self-Blunting” safety feature</vt:lpstr>
      <vt:lpstr>“Add-on” safety feature</vt:lpstr>
      <vt:lpstr>Retracting lancets with safety features</vt:lpstr>
      <vt:lpstr>Disposable scalpels with safety features</vt:lpstr>
      <vt:lpstr>Additional Information  About Safety Devices Available At…</vt:lpstr>
      <vt:lpstr>Exposure Control Plan: 1910.1030(c) New Provisions</vt:lpstr>
      <vt:lpstr>Solicitation of  Non-Managerial Employees New Provision</vt:lpstr>
      <vt:lpstr>Engineering and Work Practice Controls: 1910.1030(d)</vt:lpstr>
      <vt:lpstr>Slide 24</vt:lpstr>
      <vt:lpstr>Engineering and Work Practice Controls</vt:lpstr>
      <vt:lpstr>Exposure Determination</vt:lpstr>
      <vt:lpstr>Engineering and Work Practice Controls (con’t)</vt:lpstr>
      <vt:lpstr>Engineering and Work Practice Controls (con’t)</vt:lpstr>
      <vt:lpstr>Engineering and Work Practice Controls (con’t)</vt:lpstr>
      <vt:lpstr>Recordkeeping: 1910.1030(h)</vt:lpstr>
      <vt:lpstr>Sharps Injury Log</vt:lpstr>
      <vt:lpstr>Summary of New Provisions</vt:lpstr>
      <vt:lpstr>Slide 33</vt:lpstr>
      <vt:lpstr>Slide 34</vt:lpstr>
    </vt:vector>
  </TitlesOfParts>
  <Company>US Department of Labor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OSHA’s Revised Bloodborne  Pathogens Standard</dc:title>
  <dc:creator>OSHA-USER</dc:creator>
  <cp:lastModifiedBy>St Clair, Laurie</cp:lastModifiedBy>
  <cp:revision>54</cp:revision>
  <cp:lastPrinted>1601-01-01T00:00:00Z</cp:lastPrinted>
  <dcterms:created xsi:type="dcterms:W3CDTF">2001-05-04T18:41:41Z</dcterms:created>
  <dcterms:modified xsi:type="dcterms:W3CDTF">2011-10-24T16:18:25Z</dcterms:modified>
</cp:coreProperties>
</file>